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5.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6.xml" ContentType="application/vnd.openxmlformats-officedocument.presentationml.tags+xml"/>
  <Override PartName="/ppt/charts/chartEx1.xml" ContentType="application/vnd.ms-office.chartex+xml"/>
  <Override PartName="/ppt/charts/style1.xml" ContentType="application/vnd.ms-office.chartstyle+xml"/>
  <Override PartName="/ppt/charts/colors1.xml" ContentType="application/vnd.ms-office.chartcolorstyle+xml"/>
  <Override PartName="/ppt/tags/tag17.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8.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9.xml" ContentType="application/vnd.openxmlformats-officedocument.presentationml.tag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0.xml" ContentType="application/vnd.openxmlformats-officedocument.presentationml.tag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21.xml" ContentType="application/vnd.openxmlformats-officedocument.presentationml.tag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63.xml" ContentType="application/vnd.openxmlformats-officedocument.presentationml.tags+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64.xml" ContentType="application/vnd.openxmlformats-officedocument.presentationml.tags+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65.xml" ContentType="application/vnd.openxmlformats-officedocument.presentationml.tags+xml"/>
  <Override PartName="/ppt/charts/chartEx2.xml" ContentType="application/vnd.ms-office.chartex+xml"/>
  <Override PartName="/ppt/charts/style2.xml" ContentType="application/vnd.ms-office.chartstyle+xml"/>
  <Override PartName="/ppt/charts/colors2.xml" ContentType="application/vnd.ms-office.chartcolorstyle+xml"/>
  <Override PartName="/ppt/tags/tag66.xml" ContentType="application/vnd.openxmlformats-officedocument.presentationml.tags+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67.xml" ContentType="application/vnd.openxmlformats-officedocument.presentationml.tags+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68.xml" ContentType="application/vnd.openxmlformats-officedocument.presentationml.tags+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69.xml" ContentType="application/vnd.openxmlformats-officedocument.presentationml.tags+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70.xml" ContentType="application/vnd.openxmlformats-officedocument.presentationml.tags+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71.xml" ContentType="application/vnd.openxmlformats-officedocument.presentationml.tags+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xml" ContentType="application/vnd.openxmlformats-officedocument.them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tags/tag116.xml" ContentType="application/vnd.openxmlformats-officedocument.presentationml.tags+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tags/tag117.xml" ContentType="application/vnd.openxmlformats-officedocument.presentationml.tags+xml"/>
  <Override PartName="/ppt/charts/chartEx3.xml" ContentType="application/vnd.ms-office.chartex+xml"/>
  <Override PartName="/ppt/charts/style3.xml" ContentType="application/vnd.ms-office.chartstyle+xml"/>
  <Override PartName="/ppt/charts/colors3.xml" ContentType="application/vnd.ms-office.chartcolorstyle+xml"/>
  <Override PartName="/ppt/tags/tag118.xml" ContentType="application/vnd.openxmlformats-officedocument.presentationml.tags+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tags/tag119.xml" ContentType="application/vnd.openxmlformats-officedocument.presentationml.tags+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tags/tag120.xml" ContentType="application/vnd.openxmlformats-officedocument.presentationml.tags+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tags/tag121.xml" ContentType="application/vnd.openxmlformats-officedocument.presentationml.tags+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tags/tag122.xml" ContentType="application/vnd.openxmlformats-officedocument.presentationml.tags+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tags/tag123.xml" ContentType="application/vnd.openxmlformats-officedocument.presentationml.tags+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heme/theme4.xml" ContentType="application/vnd.openxmlformats-officedocument.theme+xml"/>
  <Override PartName="/ppt/tags/tag156.xml" ContentType="application/vnd.openxmlformats-officedocument.presentationml.tags+xml"/>
  <Override PartName="/ppt/notesSlides/notesSlide1.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2.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3.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66.xml" ContentType="application/vnd.openxmlformats-officedocument.presentationml.tags+xml"/>
  <Override PartName="/ppt/notesSlides/notesSlide9.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0.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notesSlides/notesSlide11.xml" ContentType="application/vnd.openxmlformats-officedocument.presentationml.notesSlide+xml"/>
  <Override PartName="/ppt/tags/tag17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4632" r:id="rId5"/>
    <p:sldMasterId id="2147483712" r:id="rId6"/>
  </p:sldMasterIdLst>
  <p:notesMasterIdLst>
    <p:notesMasterId r:id="rId31"/>
  </p:notesMasterIdLst>
  <p:sldIdLst>
    <p:sldId id="263" r:id="rId7"/>
    <p:sldId id="267" r:id="rId8"/>
    <p:sldId id="266" r:id="rId9"/>
    <p:sldId id="3626" r:id="rId10"/>
    <p:sldId id="3634" r:id="rId11"/>
    <p:sldId id="3612" r:id="rId12"/>
    <p:sldId id="3538" r:id="rId13"/>
    <p:sldId id="3533" r:id="rId14"/>
    <p:sldId id="3627" r:id="rId15"/>
    <p:sldId id="282" r:id="rId16"/>
    <p:sldId id="3431" r:id="rId17"/>
    <p:sldId id="733" r:id="rId18"/>
    <p:sldId id="3584" r:id="rId19"/>
    <p:sldId id="3585" r:id="rId20"/>
    <p:sldId id="3650" r:id="rId21"/>
    <p:sldId id="3535" r:id="rId22"/>
    <p:sldId id="3536" r:id="rId23"/>
    <p:sldId id="3636" r:id="rId24"/>
    <p:sldId id="498" r:id="rId25"/>
    <p:sldId id="258" r:id="rId26"/>
    <p:sldId id="3643" r:id="rId27"/>
    <p:sldId id="3656" r:id="rId28"/>
    <p:sldId id="3583" r:id="rId29"/>
    <p:sldId id="3653" r:id="rId30"/>
  </p:sldIdLst>
  <p:sldSz cx="12192000" cy="6858000"/>
  <p:notesSz cx="6858000" cy="9144000"/>
  <p:embeddedFontLst>
    <p:embeddedFont>
      <p:font typeface="Akbar" panose="020B0604020202020204"/>
      <p:regular r:id="rId32"/>
    </p:embeddedFont>
    <p:embeddedFont>
      <p:font typeface="Calibri" panose="020F0502020204030204" pitchFamily="34" charset="0"/>
      <p:regular r:id="rId33"/>
      <p:bold r:id="rId34"/>
      <p:italic r:id="rId35"/>
      <p:boldItalic r:id="rId36"/>
    </p:embeddedFont>
    <p:embeddedFont>
      <p:font typeface="Oswald" panose="00000500000000000000" pitchFamily="2" charset="0"/>
      <p:regular r:id="rId37"/>
      <p:bold r:id="rId38"/>
      <p:italic r:id="rId39"/>
      <p:boldItalic r:id="rId40"/>
    </p:embeddedFont>
    <p:embeddedFont>
      <p:font typeface="Roboto" panose="02000000000000000000" pitchFamily="2" charset="0"/>
      <p:regular r:id="rId41"/>
      <p:bold r:id="rId42"/>
      <p:italic r:id="rId43"/>
      <p:boldItalic r:id="rId44"/>
    </p:embeddedFont>
    <p:embeddedFont>
      <p:font typeface="Roboto Black" panose="02000000000000000000" pitchFamily="2" charset="0"/>
      <p:bold r:id="rId45"/>
      <p:boldItalic r:id="rId46"/>
    </p:embeddedFont>
    <p:embeddedFont>
      <p:font typeface="Roboto Condensed" panose="02000000000000000000" pitchFamily="2" charset="0"/>
      <p:regular r:id="rId47"/>
      <p:bold r:id="rId48"/>
      <p:italic r:id="rId49"/>
      <p:boldItalic r:id="rId50"/>
    </p:embeddedFont>
    <p:embeddedFont>
      <p:font typeface="Roboto Light" panose="02000000000000000000" pitchFamily="2" charset="0"/>
      <p:regular r:id="rId51"/>
      <p:italic r:id="rId52"/>
    </p:embeddedFont>
    <p:embeddedFont>
      <p:font typeface="Roboto Medium" panose="02000000000000000000" pitchFamily="2" charset="0"/>
      <p:regular r:id="rId53"/>
      <p:italic r:id="rId54"/>
    </p:embeddedFont>
    <p:embeddedFont>
      <p:font typeface="The Hand Black" panose="03070902030502020204" pitchFamily="66" charset="0"/>
      <p:bold r:id="rId55"/>
    </p:embeddedFont>
    <p:embeddedFont>
      <p:font typeface="Wingdings 2" panose="05020102010507070707" pitchFamily="18" charset="2"/>
      <p:regular r:id="rId56"/>
    </p:embeddedFont>
  </p:embeddedFontLst>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325"/>
    <a:srgbClr val="000000"/>
    <a:srgbClr val="172853"/>
    <a:srgbClr val="02020A"/>
    <a:srgbClr val="FFFFFF"/>
    <a:srgbClr val="005E5C"/>
    <a:srgbClr val="E93605"/>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49" autoAdjust="0"/>
    <p:restoredTop sz="87544" autoAdjust="0"/>
  </p:normalViewPr>
  <p:slideViewPr>
    <p:cSldViewPr snapToGrid="0">
      <p:cViewPr varScale="1">
        <p:scale>
          <a:sx n="73" d="100"/>
          <a:sy n="73" d="100"/>
        </p:scale>
        <p:origin x="586"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8.fntdata"/><Relationship Id="rId21" Type="http://schemas.openxmlformats.org/officeDocument/2006/relationships/slide" Target="slides/slide15.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 Target="slides/slide2.xml"/><Relationship Id="rId51" Type="http://schemas.openxmlformats.org/officeDocument/2006/relationships/font" Target="fonts/font20.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font" Target="fonts/font10.fntdata"/><Relationship Id="rId54" Type="http://schemas.openxmlformats.org/officeDocument/2006/relationships/font" Target="fonts/font23.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ags" Target="tags/tag1.xml"/><Relationship Id="rId10" Type="http://schemas.openxmlformats.org/officeDocument/2006/relationships/slide" Target="slides/slide4.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_rels/chartEx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Microsoft_Excel_Worksheet2.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Sheet1!$A$2:$A$7</cx:f>
        <cx:lvl ptCount="6">
          <cx:pt idx="0">Youth Justice</cx:pt>
          <cx:pt idx="1">Child Welfare </cx:pt>
          <cx:pt idx="2">Behavioral Health</cx:pt>
          <cx:pt idx="3">School</cx:pt>
          <cx:pt idx="4">Violence Reduction</cx:pt>
          <cx:pt idx="5">Other</cx:pt>
        </cx:lvl>
      </cx:strDim>
      <cx:numDim type="size">
        <cx:f>Sheet1!$B$2:$B$7</cx:f>
        <cx:lvl ptCount="6" formatCode="General">
          <cx:pt idx="0">31.859999999999999</cx:pt>
          <cx:pt idx="1">25.079999999999998</cx:pt>
          <cx:pt idx="2">18.710000000000001</cx:pt>
          <cx:pt idx="3">9.6600000000000001</cx:pt>
          <cx:pt idx="4">7.1200000000000001</cx:pt>
          <cx:pt idx="5">7.5599999999999996</cx:pt>
        </cx:lvl>
      </cx:numDim>
    </cx:data>
  </cx:chartData>
  <cx:chart>
    <cx:plotArea>
      <cx:plotAreaRegion>
        <cx:series layoutId="treemap" uniqueId="{5B20EDE9-F43B-48C6-95AC-8E4F83998F1C}">
          <cx:tx>
            <cx:txData>
              <cx:f>Sheet1!$B$1</cx:f>
              <cx:v>Sales</cx:v>
            </cx:txData>
          </cx:tx>
          <cx:dataPt idx="0">
            <cx:spPr>
              <a:solidFill>
                <a:srgbClr val="ED7D31"/>
              </a:solidFill>
            </cx:spPr>
          </cx:dataPt>
          <cx:dataPt idx="1">
            <cx:spPr>
              <a:solidFill>
                <a:srgbClr val="669933"/>
              </a:solidFill>
            </cx:spPr>
          </cx:dataPt>
          <cx:dataPt idx="2">
            <cx:spPr>
              <a:solidFill>
                <a:srgbClr val="ADC0D7"/>
              </a:solidFill>
            </cx:spPr>
          </cx:dataPt>
          <cx:dataPt idx="3">
            <cx:spPr>
              <a:solidFill>
                <a:srgbClr val="5279A9"/>
              </a:solidFill>
            </cx:spPr>
          </cx:dataPt>
          <cx:dataPt idx="4">
            <cx:spPr>
              <a:solidFill>
                <a:srgbClr val="39506D"/>
              </a:solidFill>
            </cx:spPr>
          </cx:dataPt>
          <cx:dataId val="0"/>
          <cx:layoutPr>
            <cx:parentLabelLayout val="overlapping"/>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Sheet1!$A$2:$A$7</cx:f>
        <cx:lvl ptCount="6">
          <cx:pt idx="0">Youth Justice</cx:pt>
          <cx:pt idx="1">Child Welfare </cx:pt>
          <cx:pt idx="2">Behavioral Health</cx:pt>
          <cx:pt idx="3">School</cx:pt>
          <cx:pt idx="4">Violence Reduction</cx:pt>
          <cx:pt idx="5">Other</cx:pt>
        </cx:lvl>
      </cx:strDim>
      <cx:numDim type="size">
        <cx:f>Sheet1!$B$2:$B$7</cx:f>
        <cx:lvl ptCount="6" formatCode="General">
          <cx:pt idx="0">31.859999999999999</cx:pt>
          <cx:pt idx="1">25.079999999999998</cx:pt>
          <cx:pt idx="2">18.710000000000001</cx:pt>
          <cx:pt idx="3">9.6600000000000001</cx:pt>
          <cx:pt idx="4">7.1200000000000001</cx:pt>
          <cx:pt idx="5">7.5599999999999996</cx:pt>
        </cx:lvl>
      </cx:numDim>
    </cx:data>
  </cx:chartData>
  <cx:chart>
    <cx:plotArea>
      <cx:plotAreaRegion>
        <cx:series layoutId="treemap" uniqueId="{5B20EDE9-F43B-48C6-95AC-8E4F83998F1C}">
          <cx:tx>
            <cx:txData>
              <cx:f>Sheet1!$B$1</cx:f>
              <cx:v>Sales</cx:v>
            </cx:txData>
          </cx:tx>
          <cx:dataPt idx="0">
            <cx:spPr>
              <a:solidFill>
                <a:srgbClr val="ED7D31"/>
              </a:solidFill>
            </cx:spPr>
          </cx:dataPt>
          <cx:dataPt idx="1">
            <cx:spPr>
              <a:solidFill>
                <a:srgbClr val="669933"/>
              </a:solidFill>
            </cx:spPr>
          </cx:dataPt>
          <cx:dataPt idx="2">
            <cx:spPr>
              <a:solidFill>
                <a:srgbClr val="ADC0D7"/>
              </a:solidFill>
            </cx:spPr>
          </cx:dataPt>
          <cx:dataPt idx="3">
            <cx:spPr>
              <a:solidFill>
                <a:srgbClr val="5279A9"/>
              </a:solidFill>
            </cx:spPr>
          </cx:dataPt>
          <cx:dataPt idx="4">
            <cx:spPr>
              <a:solidFill>
                <a:srgbClr val="39506D"/>
              </a:solidFill>
            </cx:spPr>
          </cx:dataPt>
          <cx:dataId val="0"/>
          <cx:layoutPr>
            <cx:parentLabelLayout val="overlapping"/>
          </cx:layoutPr>
        </cx:series>
      </cx:plotAreaRegion>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Sheet1!$A$2:$A$7</cx:f>
        <cx:lvl ptCount="6">
          <cx:pt idx="0">Youth Justice</cx:pt>
          <cx:pt idx="1">Child Welfare </cx:pt>
          <cx:pt idx="2">Behavioral Health</cx:pt>
          <cx:pt idx="3">School</cx:pt>
          <cx:pt idx="4">Violence Reduction</cx:pt>
          <cx:pt idx="5">Other</cx:pt>
        </cx:lvl>
      </cx:strDim>
      <cx:numDim type="size">
        <cx:f>Sheet1!$B$2:$B$7</cx:f>
        <cx:lvl ptCount="6" formatCode="General">
          <cx:pt idx="0">31.859999999999999</cx:pt>
          <cx:pt idx="1">25.079999999999998</cx:pt>
          <cx:pt idx="2">18.710000000000001</cx:pt>
          <cx:pt idx="3">9.6600000000000001</cx:pt>
          <cx:pt idx="4">7.1200000000000001</cx:pt>
          <cx:pt idx="5">7.5599999999999996</cx:pt>
        </cx:lvl>
      </cx:numDim>
    </cx:data>
  </cx:chartData>
  <cx:chart>
    <cx:plotArea>
      <cx:plotAreaRegion>
        <cx:series layoutId="treemap" uniqueId="{5B20EDE9-F43B-48C6-95AC-8E4F83998F1C}">
          <cx:tx>
            <cx:txData>
              <cx:f>Sheet1!$B$1</cx:f>
              <cx:v>Sales</cx:v>
            </cx:txData>
          </cx:tx>
          <cx:dataPt idx="0">
            <cx:spPr>
              <a:solidFill>
                <a:srgbClr val="ED7D31"/>
              </a:solidFill>
            </cx:spPr>
          </cx:dataPt>
          <cx:dataPt idx="1">
            <cx:spPr>
              <a:solidFill>
                <a:srgbClr val="669933"/>
              </a:solidFill>
            </cx:spPr>
          </cx:dataPt>
          <cx:dataPt idx="2">
            <cx:spPr>
              <a:solidFill>
                <a:srgbClr val="ADC0D7"/>
              </a:solidFill>
            </cx:spPr>
          </cx:dataPt>
          <cx:dataPt idx="3">
            <cx:spPr>
              <a:solidFill>
                <a:srgbClr val="5279A9"/>
              </a:solidFill>
            </cx:spPr>
          </cx:dataPt>
          <cx:dataPt idx="4">
            <cx:spPr>
              <a:solidFill>
                <a:srgbClr val="39506D"/>
              </a:solidFill>
            </cx:spPr>
          </cx:dataPt>
          <cx:dataId val="0"/>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1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1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image" Target="../media/image95.jpeg"/><Relationship Id="rId4" Type="http://schemas.openxmlformats.org/officeDocument/2006/relationships/image" Target="../media/image98.jpeg"/></Relationships>
</file>

<file path=ppt/diagrams/_rels/data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ata2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2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image" Target="../media/image95.jpeg"/><Relationship Id="rId4" Type="http://schemas.openxmlformats.org/officeDocument/2006/relationships/image" Target="../media/image98.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rawing2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2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14EF78-6031-4008-9BAE-67EB68097A6F}"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8A9A6DF3-4089-4FE4-B0F5-B61B7E1DCD12}">
      <dgm:prSet phldrT="[Text]"/>
      <dgm:spPr>
        <a:ln w="38100">
          <a:solidFill>
            <a:schemeClr val="accent2"/>
          </a:solidFill>
        </a:ln>
      </dgm:spPr>
      <dgm:t>
        <a:bodyPr/>
        <a:lstStyle/>
        <a:p>
          <a:r>
            <a:rPr lang="en-US" u="none" dirty="0"/>
            <a:t>Prevention Services</a:t>
          </a:r>
        </a:p>
      </dgm:t>
    </dgm:pt>
    <dgm:pt modelId="{59CE9A5D-98EB-4AFF-A2BE-2EC024BC2521}" type="parTrans" cxnId="{FD845F0C-25A6-49D8-8A6D-05C9CAE6232C}">
      <dgm:prSet/>
      <dgm:spPr/>
      <dgm:t>
        <a:bodyPr/>
        <a:lstStyle/>
        <a:p>
          <a:endParaRPr lang="en-US"/>
        </a:p>
      </dgm:t>
    </dgm:pt>
    <dgm:pt modelId="{0D03CBAF-C9DF-4834-B7F8-49DEB688E55F}" type="sibTrans" cxnId="{FD845F0C-25A6-49D8-8A6D-05C9CAE6232C}">
      <dgm:prSet/>
      <dgm:spPr/>
      <dgm:t>
        <a:bodyPr/>
        <a:lstStyle/>
        <a:p>
          <a:endParaRPr lang="en-US"/>
        </a:p>
      </dgm:t>
    </dgm:pt>
    <dgm:pt modelId="{A740F254-83F2-428C-B810-148A91713E2A}">
      <dgm:prSet phldrT="[Text]"/>
      <dgm:spPr/>
      <dgm:t>
        <a:bodyPr/>
        <a:lstStyle/>
        <a:p>
          <a:r>
            <a:rPr lang="en-US" dirty="0"/>
            <a:t>Provide in-home stabilization and support to birth families in crisis (due to housing instability, addiction, neglect/abuse, etc.) </a:t>
          </a:r>
        </a:p>
      </dgm:t>
    </dgm:pt>
    <dgm:pt modelId="{55B6A9F9-6D71-4E25-9282-DB1951A48980}" type="parTrans" cxnId="{E0709358-8661-492C-A9A6-92260526AA13}">
      <dgm:prSet/>
      <dgm:spPr/>
      <dgm:t>
        <a:bodyPr/>
        <a:lstStyle/>
        <a:p>
          <a:endParaRPr lang="en-US"/>
        </a:p>
      </dgm:t>
    </dgm:pt>
    <dgm:pt modelId="{4219A998-2A36-443C-9EFA-AE8EDD05B0B4}" type="sibTrans" cxnId="{E0709358-8661-492C-A9A6-92260526AA13}">
      <dgm:prSet/>
      <dgm:spPr/>
      <dgm:t>
        <a:bodyPr/>
        <a:lstStyle/>
        <a:p>
          <a:endParaRPr lang="en-US"/>
        </a:p>
      </dgm:t>
    </dgm:pt>
    <dgm:pt modelId="{94A70D14-5E4B-426E-A57E-448F710FE08D}">
      <dgm:prSet phldrT="[Text]"/>
      <dgm:spPr>
        <a:ln w="38100">
          <a:solidFill>
            <a:schemeClr val="accent2"/>
          </a:solidFill>
        </a:ln>
      </dgm:spPr>
      <dgm:t>
        <a:bodyPr/>
        <a:lstStyle/>
        <a:p>
          <a:r>
            <a:rPr lang="en-US" dirty="0"/>
            <a:t>Permanency Services</a:t>
          </a:r>
        </a:p>
      </dgm:t>
    </dgm:pt>
    <dgm:pt modelId="{0172237A-AFF0-4786-B712-BEDEB9E64851}" type="parTrans" cxnId="{09B21C98-3168-463C-AB8D-BCD5FE15CA55}">
      <dgm:prSet/>
      <dgm:spPr/>
      <dgm:t>
        <a:bodyPr/>
        <a:lstStyle/>
        <a:p>
          <a:endParaRPr lang="en-US"/>
        </a:p>
      </dgm:t>
    </dgm:pt>
    <dgm:pt modelId="{21E4C3F8-ABD6-4665-BE28-49C22300021B}" type="sibTrans" cxnId="{09B21C98-3168-463C-AB8D-BCD5FE15CA55}">
      <dgm:prSet/>
      <dgm:spPr/>
      <dgm:t>
        <a:bodyPr/>
        <a:lstStyle/>
        <a:p>
          <a:endParaRPr lang="en-US"/>
        </a:p>
      </dgm:t>
    </dgm:pt>
    <dgm:pt modelId="{C2894EA3-E753-4CFD-BB16-3E377DC33760}">
      <dgm:prSet phldrT="[Text]"/>
      <dgm:spPr/>
      <dgm:t>
        <a:bodyPr/>
        <a:lstStyle/>
        <a:p>
          <a:r>
            <a:rPr lang="en-US" dirty="0"/>
            <a:t>Expedite family reunification and provide in home support and/or</a:t>
          </a:r>
        </a:p>
      </dgm:t>
    </dgm:pt>
    <dgm:pt modelId="{B81B5B58-17CE-43E2-A084-A8939D9C4BB6}" type="parTrans" cxnId="{19CB8AEF-0BB5-4CB6-B30D-E6F9100C87F2}">
      <dgm:prSet/>
      <dgm:spPr/>
      <dgm:t>
        <a:bodyPr/>
        <a:lstStyle/>
        <a:p>
          <a:endParaRPr lang="en-US"/>
        </a:p>
      </dgm:t>
    </dgm:pt>
    <dgm:pt modelId="{809FDD56-D995-47C2-8451-1C64D7D64E47}" type="sibTrans" cxnId="{19CB8AEF-0BB5-4CB6-B30D-E6F9100C87F2}">
      <dgm:prSet/>
      <dgm:spPr/>
      <dgm:t>
        <a:bodyPr/>
        <a:lstStyle/>
        <a:p>
          <a:endParaRPr lang="en-US"/>
        </a:p>
      </dgm:t>
    </dgm:pt>
    <dgm:pt modelId="{1896F892-9FF4-4ABC-AE2D-99E5E214D15B}">
      <dgm:prSet phldrT="[Text]"/>
      <dgm:spPr>
        <a:ln w="38100">
          <a:solidFill>
            <a:schemeClr val="accent2"/>
          </a:solidFill>
        </a:ln>
      </dgm:spPr>
      <dgm:t>
        <a:bodyPr/>
        <a:lstStyle/>
        <a:p>
          <a:r>
            <a:rPr lang="en-US" dirty="0"/>
            <a:t>Transition Age Youth Services  </a:t>
          </a:r>
        </a:p>
      </dgm:t>
    </dgm:pt>
    <dgm:pt modelId="{CCE51E95-CA2B-4A41-8D21-EE5E6E10E7AD}" type="parTrans" cxnId="{32C907F7-67BB-4A28-93AB-C47FAD45B9B2}">
      <dgm:prSet/>
      <dgm:spPr/>
      <dgm:t>
        <a:bodyPr/>
        <a:lstStyle/>
        <a:p>
          <a:endParaRPr lang="en-US"/>
        </a:p>
      </dgm:t>
    </dgm:pt>
    <dgm:pt modelId="{F5E6342E-5108-4191-BC56-55FAF0A102CB}" type="sibTrans" cxnId="{32C907F7-67BB-4A28-93AB-C47FAD45B9B2}">
      <dgm:prSet/>
      <dgm:spPr/>
      <dgm:t>
        <a:bodyPr/>
        <a:lstStyle/>
        <a:p>
          <a:endParaRPr lang="en-US"/>
        </a:p>
      </dgm:t>
    </dgm:pt>
    <dgm:pt modelId="{7C5A3AD3-EE84-4085-844E-A18C21910DFF}">
      <dgm:prSet phldrT="[Text]"/>
      <dgm:spPr/>
      <dgm:t>
        <a:bodyPr/>
        <a:lstStyle/>
        <a:p>
          <a:r>
            <a:rPr lang="en-US" dirty="0">
              <a:solidFill>
                <a:schemeClr val="accent2"/>
              </a:solidFill>
            </a:rPr>
            <a:t>For youth at home or in out-of-home placement</a:t>
          </a:r>
        </a:p>
      </dgm:t>
    </dgm:pt>
    <dgm:pt modelId="{92A4D36F-0B7B-4845-8E4B-113A254B7C7E}" type="parTrans" cxnId="{83078A05-7568-442F-810A-6EDE17B831F8}">
      <dgm:prSet/>
      <dgm:spPr/>
      <dgm:t>
        <a:bodyPr/>
        <a:lstStyle/>
        <a:p>
          <a:endParaRPr lang="en-US"/>
        </a:p>
      </dgm:t>
    </dgm:pt>
    <dgm:pt modelId="{F6F7EBA7-9C09-4F28-A82F-36FA2F03066A}" type="sibTrans" cxnId="{83078A05-7568-442F-810A-6EDE17B831F8}">
      <dgm:prSet/>
      <dgm:spPr/>
      <dgm:t>
        <a:bodyPr/>
        <a:lstStyle/>
        <a:p>
          <a:endParaRPr lang="en-US"/>
        </a:p>
      </dgm:t>
    </dgm:pt>
    <dgm:pt modelId="{5086FECA-7B53-4259-B4E3-AE989CF040D4}">
      <dgm:prSet phldrT="[Text]"/>
      <dgm:spPr/>
      <dgm:t>
        <a:bodyPr/>
        <a:lstStyle/>
        <a:p>
          <a:r>
            <a:rPr lang="en-US" dirty="0"/>
            <a:t>Recruit permanent “family” resources</a:t>
          </a:r>
        </a:p>
      </dgm:t>
    </dgm:pt>
    <dgm:pt modelId="{E3877038-3C2C-4DBB-B5A8-F10AFF1B4183}" type="parTrans" cxnId="{153D6FEF-4C47-4166-8920-79114FAA5E47}">
      <dgm:prSet/>
      <dgm:spPr/>
      <dgm:t>
        <a:bodyPr/>
        <a:lstStyle/>
        <a:p>
          <a:endParaRPr lang="en-US"/>
        </a:p>
      </dgm:t>
    </dgm:pt>
    <dgm:pt modelId="{E952C41B-BE60-48CB-A7F6-9E6CB9DD4D4E}" type="sibTrans" cxnId="{153D6FEF-4C47-4166-8920-79114FAA5E47}">
      <dgm:prSet/>
      <dgm:spPr/>
      <dgm:t>
        <a:bodyPr/>
        <a:lstStyle/>
        <a:p>
          <a:endParaRPr lang="en-US"/>
        </a:p>
      </dgm:t>
    </dgm:pt>
    <dgm:pt modelId="{2262F3F9-2C62-4173-878D-DCE9186185FB}">
      <dgm:prSet phldrT="[Text]"/>
      <dgm:spPr/>
      <dgm:t>
        <a:bodyPr/>
        <a:lstStyle/>
        <a:p>
          <a:r>
            <a:rPr lang="en-US" dirty="0">
              <a:solidFill>
                <a:schemeClr val="accent2"/>
              </a:solidFill>
            </a:rPr>
            <a:t>For youth in emergency shelter, congregate care, or foster care placements </a:t>
          </a:r>
        </a:p>
      </dgm:t>
    </dgm:pt>
    <dgm:pt modelId="{B5B358D6-D7C7-449A-95D1-83D200F433ED}" type="parTrans" cxnId="{71C74EDB-D798-461E-9C25-CB667F528515}">
      <dgm:prSet/>
      <dgm:spPr/>
      <dgm:t>
        <a:bodyPr/>
        <a:lstStyle/>
        <a:p>
          <a:endParaRPr lang="en-US"/>
        </a:p>
      </dgm:t>
    </dgm:pt>
    <dgm:pt modelId="{99F37604-84E7-4333-AA22-39FE75E05129}" type="sibTrans" cxnId="{71C74EDB-D798-461E-9C25-CB667F528515}">
      <dgm:prSet/>
      <dgm:spPr/>
      <dgm:t>
        <a:bodyPr/>
        <a:lstStyle/>
        <a:p>
          <a:endParaRPr lang="en-US"/>
        </a:p>
      </dgm:t>
    </dgm:pt>
    <dgm:pt modelId="{C00EDED2-9A35-44E5-AA5A-71D36AA61A60}">
      <dgm:prSet phldrT="[Text]"/>
      <dgm:spPr/>
      <dgm:t>
        <a:bodyPr/>
        <a:lstStyle/>
        <a:p>
          <a:r>
            <a:rPr lang="en-US" dirty="0">
              <a:solidFill>
                <a:schemeClr val="accent2"/>
              </a:solidFill>
            </a:rPr>
            <a:t>For youth at risk of out-of-home placement</a:t>
          </a:r>
        </a:p>
      </dgm:t>
    </dgm:pt>
    <dgm:pt modelId="{7A5C63C7-4A9C-4CF7-9E9D-4CBE9D12E9CF}" type="parTrans" cxnId="{275BA4FC-B724-47FA-8A6F-1E248072B007}">
      <dgm:prSet/>
      <dgm:spPr/>
      <dgm:t>
        <a:bodyPr/>
        <a:lstStyle/>
        <a:p>
          <a:endParaRPr lang="en-US"/>
        </a:p>
      </dgm:t>
    </dgm:pt>
    <dgm:pt modelId="{F45FED40-D6AC-4AA4-B313-6D95BD70F629}" type="sibTrans" cxnId="{275BA4FC-B724-47FA-8A6F-1E248072B007}">
      <dgm:prSet/>
      <dgm:spPr/>
      <dgm:t>
        <a:bodyPr/>
        <a:lstStyle/>
        <a:p>
          <a:endParaRPr lang="en-US"/>
        </a:p>
      </dgm:t>
    </dgm:pt>
    <dgm:pt modelId="{FBBB6C7D-B975-4EC2-B2FB-5AF944FDA644}">
      <dgm:prSet phldrT="[Text]"/>
      <dgm:spPr/>
      <dgm:t>
        <a:bodyPr/>
        <a:lstStyle/>
        <a:p>
          <a:r>
            <a:rPr lang="en-US" dirty="0"/>
            <a:t>Work to reduce stressors while building and strengthening relationships, resources and core life skills for youth preparing to age out</a:t>
          </a:r>
        </a:p>
      </dgm:t>
    </dgm:pt>
    <dgm:pt modelId="{A21A12C1-BADA-40F3-9CE2-AB738F97592C}" type="parTrans" cxnId="{772FA67B-67BD-4CD5-83C7-C32F1065B441}">
      <dgm:prSet/>
      <dgm:spPr/>
      <dgm:t>
        <a:bodyPr/>
        <a:lstStyle/>
        <a:p>
          <a:endParaRPr lang="en-US"/>
        </a:p>
      </dgm:t>
    </dgm:pt>
    <dgm:pt modelId="{788F1630-840D-4755-95DE-B263F4BDE4CA}" type="sibTrans" cxnId="{772FA67B-67BD-4CD5-83C7-C32F1065B441}">
      <dgm:prSet/>
      <dgm:spPr/>
      <dgm:t>
        <a:bodyPr/>
        <a:lstStyle/>
        <a:p>
          <a:endParaRPr lang="en-US"/>
        </a:p>
      </dgm:t>
    </dgm:pt>
    <dgm:pt modelId="{E83DBF86-DDE7-45E5-B44C-6B7C5742E422}">
      <dgm:prSet phldrT="[Text]"/>
      <dgm:spPr>
        <a:ln w="38100">
          <a:solidFill>
            <a:schemeClr val="accent2"/>
          </a:solidFill>
        </a:ln>
      </dgm:spPr>
      <dgm:t>
        <a:bodyPr/>
        <a:lstStyle/>
        <a:p>
          <a:r>
            <a:rPr lang="en-US" dirty="0"/>
            <a:t>Foster Placement Stabilization Services</a:t>
          </a:r>
        </a:p>
      </dgm:t>
    </dgm:pt>
    <dgm:pt modelId="{2C8E66DE-CE95-473D-A8A6-799A1D4AB7A4}" type="parTrans" cxnId="{1A0E4805-CACE-4084-AC45-DF12D75DA6C0}">
      <dgm:prSet/>
      <dgm:spPr/>
      <dgm:t>
        <a:bodyPr/>
        <a:lstStyle/>
        <a:p>
          <a:endParaRPr lang="en-US"/>
        </a:p>
      </dgm:t>
    </dgm:pt>
    <dgm:pt modelId="{562D9ABB-666B-4104-8674-C0B24E67C0AB}" type="sibTrans" cxnId="{1A0E4805-CACE-4084-AC45-DF12D75DA6C0}">
      <dgm:prSet/>
      <dgm:spPr/>
      <dgm:t>
        <a:bodyPr/>
        <a:lstStyle/>
        <a:p>
          <a:endParaRPr lang="en-US"/>
        </a:p>
      </dgm:t>
    </dgm:pt>
    <dgm:pt modelId="{F9986C9B-77DA-47CE-B69A-2DBF088AC378}">
      <dgm:prSet phldrT="[Text]"/>
      <dgm:spPr>
        <a:ln w="38100">
          <a:noFill/>
        </a:ln>
      </dgm:spPr>
      <dgm:t>
        <a:bodyPr/>
        <a:lstStyle/>
        <a:p>
          <a:r>
            <a:rPr lang="en-US" dirty="0">
              <a:solidFill>
                <a:schemeClr val="accent2"/>
              </a:solidFill>
            </a:rPr>
            <a:t>For youth in out-of-home foster placement</a:t>
          </a:r>
        </a:p>
      </dgm:t>
    </dgm:pt>
    <dgm:pt modelId="{2F2784BE-A933-458D-B473-7E85A6EC9405}" type="parTrans" cxnId="{AFD1A95C-EC61-4E83-A6E6-0D7B5E76ACBB}">
      <dgm:prSet/>
      <dgm:spPr/>
      <dgm:t>
        <a:bodyPr/>
        <a:lstStyle/>
        <a:p>
          <a:endParaRPr lang="en-US"/>
        </a:p>
      </dgm:t>
    </dgm:pt>
    <dgm:pt modelId="{45BABC62-1D3D-4E64-B47E-52FF9CE80147}" type="sibTrans" cxnId="{AFD1A95C-EC61-4E83-A6E6-0D7B5E76ACBB}">
      <dgm:prSet/>
      <dgm:spPr/>
      <dgm:t>
        <a:bodyPr/>
        <a:lstStyle/>
        <a:p>
          <a:endParaRPr lang="en-US"/>
        </a:p>
      </dgm:t>
    </dgm:pt>
    <dgm:pt modelId="{219D8AD5-C4C8-4218-88E1-DCBF6FEA7D1B}">
      <dgm:prSet phldrT="[Text]"/>
      <dgm:spPr>
        <a:ln w="38100">
          <a:noFill/>
        </a:ln>
      </dgm:spPr>
      <dgm:t>
        <a:bodyPr/>
        <a:lstStyle/>
        <a:p>
          <a:r>
            <a:rPr lang="en-US" dirty="0"/>
            <a:t>Provide stabilization and support to foster families and youth to prevent placement disruption </a:t>
          </a:r>
        </a:p>
      </dgm:t>
    </dgm:pt>
    <dgm:pt modelId="{E511065A-6BE7-4C2E-88EF-A0FF6D5DF87D}" type="parTrans" cxnId="{86E0BBE3-30EE-434D-B9F0-D8B4A6C3E75E}">
      <dgm:prSet/>
      <dgm:spPr/>
      <dgm:t>
        <a:bodyPr/>
        <a:lstStyle/>
        <a:p>
          <a:endParaRPr lang="en-US"/>
        </a:p>
      </dgm:t>
    </dgm:pt>
    <dgm:pt modelId="{2F7A1EFD-7B3F-4B1C-A918-DEFFFCD35507}" type="sibTrans" cxnId="{86E0BBE3-30EE-434D-B9F0-D8B4A6C3E75E}">
      <dgm:prSet/>
      <dgm:spPr/>
      <dgm:t>
        <a:bodyPr/>
        <a:lstStyle/>
        <a:p>
          <a:endParaRPr lang="en-US"/>
        </a:p>
      </dgm:t>
    </dgm:pt>
    <dgm:pt modelId="{4156DF7E-EE8F-4056-A0F4-295F2B06FD83}" type="pres">
      <dgm:prSet presAssocID="{F314EF78-6031-4008-9BAE-67EB68097A6F}" presName="linear" presStyleCnt="0">
        <dgm:presLayoutVars>
          <dgm:animLvl val="lvl"/>
          <dgm:resizeHandles val="exact"/>
        </dgm:presLayoutVars>
      </dgm:prSet>
      <dgm:spPr/>
    </dgm:pt>
    <dgm:pt modelId="{5565AEB2-7F81-4316-B887-31199F49FAB5}" type="pres">
      <dgm:prSet presAssocID="{8A9A6DF3-4089-4FE4-B0F5-B61B7E1DCD12}" presName="parentText" presStyleLbl="node1" presStyleIdx="0" presStyleCnt="4" custLinFactNeighborY="-1044">
        <dgm:presLayoutVars>
          <dgm:chMax val="0"/>
          <dgm:bulletEnabled val="1"/>
        </dgm:presLayoutVars>
      </dgm:prSet>
      <dgm:spPr/>
    </dgm:pt>
    <dgm:pt modelId="{AB9B9EA0-FC26-44D2-A5A7-2FFFC43782DD}" type="pres">
      <dgm:prSet presAssocID="{8A9A6DF3-4089-4FE4-B0F5-B61B7E1DCD12}" presName="childText" presStyleLbl="revTx" presStyleIdx="0" presStyleCnt="4">
        <dgm:presLayoutVars>
          <dgm:bulletEnabled val="1"/>
        </dgm:presLayoutVars>
      </dgm:prSet>
      <dgm:spPr/>
    </dgm:pt>
    <dgm:pt modelId="{B75F399B-3BB3-41A4-8D97-0F2A5780D025}" type="pres">
      <dgm:prSet presAssocID="{E83DBF86-DDE7-45E5-B44C-6B7C5742E422}" presName="parentText" presStyleLbl="node1" presStyleIdx="1" presStyleCnt="4">
        <dgm:presLayoutVars>
          <dgm:chMax val="0"/>
          <dgm:bulletEnabled val="1"/>
        </dgm:presLayoutVars>
      </dgm:prSet>
      <dgm:spPr/>
    </dgm:pt>
    <dgm:pt modelId="{3015397C-B412-4DBB-A3CB-186B4BAD983F}" type="pres">
      <dgm:prSet presAssocID="{E83DBF86-DDE7-45E5-B44C-6B7C5742E422}" presName="childText" presStyleLbl="revTx" presStyleIdx="1" presStyleCnt="4">
        <dgm:presLayoutVars>
          <dgm:bulletEnabled val="1"/>
        </dgm:presLayoutVars>
      </dgm:prSet>
      <dgm:spPr/>
    </dgm:pt>
    <dgm:pt modelId="{C0283821-909A-46E8-B02D-62545C9950C7}" type="pres">
      <dgm:prSet presAssocID="{94A70D14-5E4B-426E-A57E-448F710FE08D}" presName="parentText" presStyleLbl="node1" presStyleIdx="2" presStyleCnt="4">
        <dgm:presLayoutVars>
          <dgm:chMax val="0"/>
          <dgm:bulletEnabled val="1"/>
        </dgm:presLayoutVars>
      </dgm:prSet>
      <dgm:spPr/>
    </dgm:pt>
    <dgm:pt modelId="{26651847-7942-49A0-AD67-CB8118521AE9}" type="pres">
      <dgm:prSet presAssocID="{94A70D14-5E4B-426E-A57E-448F710FE08D}" presName="childText" presStyleLbl="revTx" presStyleIdx="2" presStyleCnt="4">
        <dgm:presLayoutVars>
          <dgm:bulletEnabled val="1"/>
        </dgm:presLayoutVars>
      </dgm:prSet>
      <dgm:spPr/>
    </dgm:pt>
    <dgm:pt modelId="{7F9FED8B-5CFA-456D-B9C2-7CE98F5D080E}" type="pres">
      <dgm:prSet presAssocID="{1896F892-9FF4-4ABC-AE2D-99E5E214D15B}" presName="parentText" presStyleLbl="node1" presStyleIdx="3" presStyleCnt="4">
        <dgm:presLayoutVars>
          <dgm:chMax val="0"/>
          <dgm:bulletEnabled val="1"/>
        </dgm:presLayoutVars>
      </dgm:prSet>
      <dgm:spPr/>
    </dgm:pt>
    <dgm:pt modelId="{C6726587-24EA-47BA-9A91-2E26BEF906A7}" type="pres">
      <dgm:prSet presAssocID="{1896F892-9FF4-4ABC-AE2D-99E5E214D15B}" presName="childText" presStyleLbl="revTx" presStyleIdx="3" presStyleCnt="4" custScaleY="134585">
        <dgm:presLayoutVars>
          <dgm:bulletEnabled val="1"/>
        </dgm:presLayoutVars>
      </dgm:prSet>
      <dgm:spPr/>
    </dgm:pt>
  </dgm:ptLst>
  <dgm:cxnLst>
    <dgm:cxn modelId="{1A0E4805-CACE-4084-AC45-DF12D75DA6C0}" srcId="{F314EF78-6031-4008-9BAE-67EB68097A6F}" destId="{E83DBF86-DDE7-45E5-B44C-6B7C5742E422}" srcOrd="1" destOrd="0" parTransId="{2C8E66DE-CE95-473D-A8A6-799A1D4AB7A4}" sibTransId="{562D9ABB-666B-4104-8674-C0B24E67C0AB}"/>
    <dgm:cxn modelId="{83078A05-7568-442F-810A-6EDE17B831F8}" srcId="{1896F892-9FF4-4ABC-AE2D-99E5E214D15B}" destId="{7C5A3AD3-EE84-4085-844E-A18C21910DFF}" srcOrd="0" destOrd="0" parTransId="{92A4D36F-0B7B-4845-8E4B-113A254B7C7E}" sibTransId="{F6F7EBA7-9C09-4F28-A82F-36FA2F03066A}"/>
    <dgm:cxn modelId="{FD845F0C-25A6-49D8-8A6D-05C9CAE6232C}" srcId="{F314EF78-6031-4008-9BAE-67EB68097A6F}" destId="{8A9A6DF3-4089-4FE4-B0F5-B61B7E1DCD12}" srcOrd="0" destOrd="0" parTransId="{59CE9A5D-98EB-4AFF-A2BE-2EC024BC2521}" sibTransId="{0D03CBAF-C9DF-4834-B7F8-49DEB688E55F}"/>
    <dgm:cxn modelId="{8CFEBA2C-75F8-46AC-8AC8-CFE298516A1D}" type="presOf" srcId="{94A70D14-5E4B-426E-A57E-448F710FE08D}" destId="{C0283821-909A-46E8-B02D-62545C9950C7}" srcOrd="0" destOrd="0" presId="urn:microsoft.com/office/officeart/2005/8/layout/vList2"/>
    <dgm:cxn modelId="{AFD1A95C-EC61-4E83-A6E6-0D7B5E76ACBB}" srcId="{E83DBF86-DDE7-45E5-B44C-6B7C5742E422}" destId="{F9986C9B-77DA-47CE-B69A-2DBF088AC378}" srcOrd="0" destOrd="0" parTransId="{2F2784BE-A933-458D-B473-7E85A6EC9405}" sibTransId="{45BABC62-1D3D-4E64-B47E-52FF9CE80147}"/>
    <dgm:cxn modelId="{711C496F-E51F-425C-81A0-EC6C7E9F2E69}" type="presOf" srcId="{1896F892-9FF4-4ABC-AE2D-99E5E214D15B}" destId="{7F9FED8B-5CFA-456D-B9C2-7CE98F5D080E}" srcOrd="0" destOrd="0" presId="urn:microsoft.com/office/officeart/2005/8/layout/vList2"/>
    <dgm:cxn modelId="{B08C6350-1986-421E-AD73-433D9DABDB4F}" type="presOf" srcId="{C00EDED2-9A35-44E5-AA5A-71D36AA61A60}" destId="{AB9B9EA0-FC26-44D2-A5A7-2FFFC43782DD}" srcOrd="0" destOrd="0" presId="urn:microsoft.com/office/officeart/2005/8/layout/vList2"/>
    <dgm:cxn modelId="{87C76B74-4DC0-40B9-B2A9-3C4D9AD8103C}" type="presOf" srcId="{F314EF78-6031-4008-9BAE-67EB68097A6F}" destId="{4156DF7E-EE8F-4056-A0F4-295F2B06FD83}" srcOrd="0" destOrd="0" presId="urn:microsoft.com/office/officeart/2005/8/layout/vList2"/>
    <dgm:cxn modelId="{E0709358-8661-492C-A9A6-92260526AA13}" srcId="{8A9A6DF3-4089-4FE4-B0F5-B61B7E1DCD12}" destId="{A740F254-83F2-428C-B810-148A91713E2A}" srcOrd="1" destOrd="0" parTransId="{55B6A9F9-6D71-4E25-9282-DB1951A48980}" sibTransId="{4219A998-2A36-443C-9EFA-AE8EDD05B0B4}"/>
    <dgm:cxn modelId="{772FA67B-67BD-4CD5-83C7-C32F1065B441}" srcId="{1896F892-9FF4-4ABC-AE2D-99E5E214D15B}" destId="{FBBB6C7D-B975-4EC2-B2FB-5AF944FDA644}" srcOrd="1" destOrd="0" parTransId="{A21A12C1-BADA-40F3-9CE2-AB738F97592C}" sibTransId="{788F1630-840D-4755-95DE-B263F4BDE4CA}"/>
    <dgm:cxn modelId="{32D76D7C-D71D-46AF-9DAB-9C92CF24E4A1}" type="presOf" srcId="{8A9A6DF3-4089-4FE4-B0F5-B61B7E1DCD12}" destId="{5565AEB2-7F81-4316-B887-31199F49FAB5}" srcOrd="0" destOrd="0" presId="urn:microsoft.com/office/officeart/2005/8/layout/vList2"/>
    <dgm:cxn modelId="{687DA085-FB71-4E54-A110-108CA1E776B9}" type="presOf" srcId="{219D8AD5-C4C8-4218-88E1-DCBF6FEA7D1B}" destId="{3015397C-B412-4DBB-A3CB-186B4BAD983F}" srcOrd="0" destOrd="1" presId="urn:microsoft.com/office/officeart/2005/8/layout/vList2"/>
    <dgm:cxn modelId="{D147338E-A78C-4760-980B-54BFCB665446}" type="presOf" srcId="{5086FECA-7B53-4259-B4E3-AE989CF040D4}" destId="{26651847-7942-49A0-AD67-CB8118521AE9}" srcOrd="0" destOrd="2" presId="urn:microsoft.com/office/officeart/2005/8/layout/vList2"/>
    <dgm:cxn modelId="{09B21C98-3168-463C-AB8D-BCD5FE15CA55}" srcId="{F314EF78-6031-4008-9BAE-67EB68097A6F}" destId="{94A70D14-5E4B-426E-A57E-448F710FE08D}" srcOrd="2" destOrd="0" parTransId="{0172237A-AFF0-4786-B712-BEDEB9E64851}" sibTransId="{21E4C3F8-ABD6-4665-BE28-49C22300021B}"/>
    <dgm:cxn modelId="{B4D28BD5-0AB4-4AF3-880B-8A99E95BB9C2}" type="presOf" srcId="{7C5A3AD3-EE84-4085-844E-A18C21910DFF}" destId="{C6726587-24EA-47BA-9A91-2E26BEF906A7}" srcOrd="0" destOrd="0" presId="urn:microsoft.com/office/officeart/2005/8/layout/vList2"/>
    <dgm:cxn modelId="{FADAD4D8-BB15-4E71-917C-CF0391035471}" type="presOf" srcId="{E83DBF86-DDE7-45E5-B44C-6B7C5742E422}" destId="{B75F399B-3BB3-41A4-8D97-0F2A5780D025}" srcOrd="0" destOrd="0" presId="urn:microsoft.com/office/officeart/2005/8/layout/vList2"/>
    <dgm:cxn modelId="{71C74EDB-D798-461E-9C25-CB667F528515}" srcId="{94A70D14-5E4B-426E-A57E-448F710FE08D}" destId="{2262F3F9-2C62-4173-878D-DCE9186185FB}" srcOrd="0" destOrd="0" parTransId="{B5B358D6-D7C7-449A-95D1-83D200F433ED}" sibTransId="{99F37604-84E7-4333-AA22-39FE75E05129}"/>
    <dgm:cxn modelId="{DC1F33E0-507D-4A1D-B0AE-D4C6715925BC}" type="presOf" srcId="{A740F254-83F2-428C-B810-148A91713E2A}" destId="{AB9B9EA0-FC26-44D2-A5A7-2FFFC43782DD}" srcOrd="0" destOrd="1" presId="urn:microsoft.com/office/officeart/2005/8/layout/vList2"/>
    <dgm:cxn modelId="{86E0BBE3-30EE-434D-B9F0-D8B4A6C3E75E}" srcId="{E83DBF86-DDE7-45E5-B44C-6B7C5742E422}" destId="{219D8AD5-C4C8-4218-88E1-DCBF6FEA7D1B}" srcOrd="1" destOrd="0" parTransId="{E511065A-6BE7-4C2E-88EF-A0FF6D5DF87D}" sibTransId="{2F7A1EFD-7B3F-4B1C-A918-DEFFFCD35507}"/>
    <dgm:cxn modelId="{9870F6E5-A902-42C2-A412-48B49622C92E}" type="presOf" srcId="{F9986C9B-77DA-47CE-B69A-2DBF088AC378}" destId="{3015397C-B412-4DBB-A3CB-186B4BAD983F}" srcOrd="0" destOrd="0" presId="urn:microsoft.com/office/officeart/2005/8/layout/vList2"/>
    <dgm:cxn modelId="{153D6FEF-4C47-4166-8920-79114FAA5E47}" srcId="{94A70D14-5E4B-426E-A57E-448F710FE08D}" destId="{5086FECA-7B53-4259-B4E3-AE989CF040D4}" srcOrd="2" destOrd="0" parTransId="{E3877038-3C2C-4DBB-B5A8-F10AFF1B4183}" sibTransId="{E952C41B-BE60-48CB-A7F6-9E6CB9DD4D4E}"/>
    <dgm:cxn modelId="{19CB8AEF-0BB5-4CB6-B30D-E6F9100C87F2}" srcId="{94A70D14-5E4B-426E-A57E-448F710FE08D}" destId="{C2894EA3-E753-4CFD-BB16-3E377DC33760}" srcOrd="1" destOrd="0" parTransId="{B81B5B58-17CE-43E2-A084-A8939D9C4BB6}" sibTransId="{809FDD56-D995-47C2-8451-1C64D7D64E47}"/>
    <dgm:cxn modelId="{A87BA6F3-611C-460C-928A-1AB8579A3B97}" type="presOf" srcId="{2262F3F9-2C62-4173-878D-DCE9186185FB}" destId="{26651847-7942-49A0-AD67-CB8118521AE9}" srcOrd="0" destOrd="0" presId="urn:microsoft.com/office/officeart/2005/8/layout/vList2"/>
    <dgm:cxn modelId="{84C8C9F4-B6A9-417A-A1FE-B7E14784758B}" type="presOf" srcId="{FBBB6C7D-B975-4EC2-B2FB-5AF944FDA644}" destId="{C6726587-24EA-47BA-9A91-2E26BEF906A7}" srcOrd="0" destOrd="1" presId="urn:microsoft.com/office/officeart/2005/8/layout/vList2"/>
    <dgm:cxn modelId="{32C907F7-67BB-4A28-93AB-C47FAD45B9B2}" srcId="{F314EF78-6031-4008-9BAE-67EB68097A6F}" destId="{1896F892-9FF4-4ABC-AE2D-99E5E214D15B}" srcOrd="3" destOrd="0" parTransId="{CCE51E95-CA2B-4A41-8D21-EE5E6E10E7AD}" sibTransId="{F5E6342E-5108-4191-BC56-55FAF0A102CB}"/>
    <dgm:cxn modelId="{275BA4FC-B724-47FA-8A6F-1E248072B007}" srcId="{8A9A6DF3-4089-4FE4-B0F5-B61B7E1DCD12}" destId="{C00EDED2-9A35-44E5-AA5A-71D36AA61A60}" srcOrd="0" destOrd="0" parTransId="{7A5C63C7-4A9C-4CF7-9E9D-4CBE9D12E9CF}" sibTransId="{F45FED40-D6AC-4AA4-B313-6D95BD70F629}"/>
    <dgm:cxn modelId="{0C2D6FFE-3D63-4742-9FE4-1F19EED2FB13}" type="presOf" srcId="{C2894EA3-E753-4CFD-BB16-3E377DC33760}" destId="{26651847-7942-49A0-AD67-CB8118521AE9}" srcOrd="0" destOrd="1" presId="urn:microsoft.com/office/officeart/2005/8/layout/vList2"/>
    <dgm:cxn modelId="{85773D9D-FD87-4658-82B3-959D91F5E0C4}" type="presParOf" srcId="{4156DF7E-EE8F-4056-A0F4-295F2B06FD83}" destId="{5565AEB2-7F81-4316-B887-31199F49FAB5}" srcOrd="0" destOrd="0" presId="urn:microsoft.com/office/officeart/2005/8/layout/vList2"/>
    <dgm:cxn modelId="{7083AA8B-A299-4C14-856E-EEC061851171}" type="presParOf" srcId="{4156DF7E-EE8F-4056-A0F4-295F2B06FD83}" destId="{AB9B9EA0-FC26-44D2-A5A7-2FFFC43782DD}" srcOrd="1" destOrd="0" presId="urn:microsoft.com/office/officeart/2005/8/layout/vList2"/>
    <dgm:cxn modelId="{EAFB6DF8-8233-4E4A-A06B-2D1374306210}" type="presParOf" srcId="{4156DF7E-EE8F-4056-A0F4-295F2B06FD83}" destId="{B75F399B-3BB3-41A4-8D97-0F2A5780D025}" srcOrd="2" destOrd="0" presId="urn:microsoft.com/office/officeart/2005/8/layout/vList2"/>
    <dgm:cxn modelId="{E3E7F714-326C-425D-A91E-8D20A732388C}" type="presParOf" srcId="{4156DF7E-EE8F-4056-A0F4-295F2B06FD83}" destId="{3015397C-B412-4DBB-A3CB-186B4BAD983F}" srcOrd="3" destOrd="0" presId="urn:microsoft.com/office/officeart/2005/8/layout/vList2"/>
    <dgm:cxn modelId="{EECE08B1-69BC-4390-AEAA-7B76CDCE5B8A}" type="presParOf" srcId="{4156DF7E-EE8F-4056-A0F4-295F2B06FD83}" destId="{C0283821-909A-46E8-B02D-62545C9950C7}" srcOrd="4" destOrd="0" presId="urn:microsoft.com/office/officeart/2005/8/layout/vList2"/>
    <dgm:cxn modelId="{4D9D7FA4-955D-43D7-B878-7E35AEF4B8FE}" type="presParOf" srcId="{4156DF7E-EE8F-4056-A0F4-295F2B06FD83}" destId="{26651847-7942-49A0-AD67-CB8118521AE9}" srcOrd="5" destOrd="0" presId="urn:microsoft.com/office/officeart/2005/8/layout/vList2"/>
    <dgm:cxn modelId="{71501B1E-FA68-4D16-A0B0-71EB284A9B41}" type="presParOf" srcId="{4156DF7E-EE8F-4056-A0F4-295F2B06FD83}" destId="{7F9FED8B-5CFA-456D-B9C2-7CE98F5D080E}" srcOrd="6" destOrd="0" presId="urn:microsoft.com/office/officeart/2005/8/layout/vList2"/>
    <dgm:cxn modelId="{9CEAD00C-DB9B-42A8-8B0D-A83DEA4CCF51}" type="presParOf" srcId="{4156DF7E-EE8F-4056-A0F4-295F2B06FD83}" destId="{C6726587-24EA-47BA-9A91-2E26BEF906A7}"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314EF78-6031-4008-9BAE-67EB68097A6F}" type="doc">
      <dgm:prSet loTypeId="urn:microsoft.com/office/officeart/2005/8/layout/vList2" loCatId="list" qsTypeId="urn:microsoft.com/office/officeart/2005/8/quickstyle/simple1" qsCatId="simple" csTypeId="urn:microsoft.com/office/officeart/2005/8/colors/accent5_1" csCatId="accent5" phldr="1"/>
      <dgm:spPr/>
      <dgm:t>
        <a:bodyPr/>
        <a:lstStyle/>
        <a:p>
          <a:endParaRPr lang="en-US"/>
        </a:p>
      </dgm:t>
    </dgm:pt>
    <dgm:pt modelId="{8A9A6DF3-4089-4FE4-B0F5-B61B7E1DCD12}">
      <dgm:prSet phldrT="[Text]"/>
      <dgm:spPr>
        <a:ln w="38100">
          <a:solidFill>
            <a:schemeClr val="accent1"/>
          </a:solidFill>
        </a:ln>
      </dgm:spPr>
      <dgm:t>
        <a:bodyPr/>
        <a:lstStyle/>
        <a:p>
          <a:r>
            <a:rPr lang="en-US"/>
            <a:t>Truancy Intervention</a:t>
          </a:r>
        </a:p>
      </dgm:t>
    </dgm:pt>
    <dgm:pt modelId="{59CE9A5D-98EB-4AFF-A2BE-2EC024BC2521}" type="parTrans" cxnId="{FD845F0C-25A6-49D8-8A6D-05C9CAE6232C}">
      <dgm:prSet/>
      <dgm:spPr/>
      <dgm:t>
        <a:bodyPr/>
        <a:lstStyle/>
        <a:p>
          <a:endParaRPr lang="en-US"/>
        </a:p>
      </dgm:t>
    </dgm:pt>
    <dgm:pt modelId="{0D03CBAF-C9DF-4834-B7F8-49DEB688E55F}" type="sibTrans" cxnId="{FD845F0C-25A6-49D8-8A6D-05C9CAE6232C}">
      <dgm:prSet/>
      <dgm:spPr/>
      <dgm:t>
        <a:bodyPr/>
        <a:lstStyle/>
        <a:p>
          <a:endParaRPr lang="en-US"/>
        </a:p>
      </dgm:t>
    </dgm:pt>
    <dgm:pt modelId="{C802A829-3A70-4C08-828D-7E600B4C7A1A}">
      <dgm:prSet/>
      <dgm:spPr>
        <a:ln w="38100">
          <a:solidFill>
            <a:schemeClr val="accent1"/>
          </a:solidFill>
        </a:ln>
      </dgm:spPr>
      <dgm:t>
        <a:bodyPr/>
        <a:lstStyle/>
        <a:p>
          <a:r>
            <a:rPr lang="en-US"/>
            <a:t>Violence Reduction</a:t>
          </a:r>
        </a:p>
      </dgm:t>
    </dgm:pt>
    <dgm:pt modelId="{C42C9F12-E599-42E3-BF81-51CF95C64CE4}" type="parTrans" cxnId="{308B4108-C979-42EB-99D5-0A12299319A7}">
      <dgm:prSet/>
      <dgm:spPr/>
      <dgm:t>
        <a:bodyPr/>
        <a:lstStyle/>
        <a:p>
          <a:endParaRPr lang="en-US"/>
        </a:p>
      </dgm:t>
    </dgm:pt>
    <dgm:pt modelId="{0BD387BF-B9BC-46DE-B2AE-144CE682F475}" type="sibTrans" cxnId="{308B4108-C979-42EB-99D5-0A12299319A7}">
      <dgm:prSet/>
      <dgm:spPr/>
      <dgm:t>
        <a:bodyPr/>
        <a:lstStyle/>
        <a:p>
          <a:endParaRPr lang="en-US"/>
        </a:p>
      </dgm:t>
    </dgm:pt>
    <dgm:pt modelId="{66DE7313-BB01-407F-A571-92C7C52CC380}">
      <dgm:prSet/>
      <dgm:spPr>
        <a:ln w="38100">
          <a:solidFill>
            <a:schemeClr val="accent1"/>
          </a:solidFill>
        </a:ln>
      </dgm:spPr>
      <dgm:t>
        <a:bodyPr/>
        <a:lstStyle/>
        <a:p>
          <a:r>
            <a:rPr lang="en-US"/>
            <a:t>Compensatory Education</a:t>
          </a:r>
        </a:p>
      </dgm:t>
    </dgm:pt>
    <dgm:pt modelId="{06EA3088-3BF7-4607-9C07-0CB92746D795}" type="parTrans" cxnId="{BD0A8939-6B11-41BC-8D4A-9BA4360210A1}">
      <dgm:prSet/>
      <dgm:spPr/>
      <dgm:t>
        <a:bodyPr/>
        <a:lstStyle/>
        <a:p>
          <a:endParaRPr lang="en-US"/>
        </a:p>
      </dgm:t>
    </dgm:pt>
    <dgm:pt modelId="{01C7B514-62B6-4058-939F-AF47D98FD3C8}" type="sibTrans" cxnId="{BD0A8939-6B11-41BC-8D4A-9BA4360210A1}">
      <dgm:prSet/>
      <dgm:spPr/>
      <dgm:t>
        <a:bodyPr/>
        <a:lstStyle/>
        <a:p>
          <a:endParaRPr lang="en-US"/>
        </a:p>
      </dgm:t>
    </dgm:pt>
    <dgm:pt modelId="{4156DF7E-EE8F-4056-A0F4-295F2B06FD83}" type="pres">
      <dgm:prSet presAssocID="{F314EF78-6031-4008-9BAE-67EB68097A6F}" presName="linear" presStyleCnt="0">
        <dgm:presLayoutVars>
          <dgm:animLvl val="lvl"/>
          <dgm:resizeHandles val="exact"/>
        </dgm:presLayoutVars>
      </dgm:prSet>
      <dgm:spPr/>
    </dgm:pt>
    <dgm:pt modelId="{5565AEB2-7F81-4316-B887-31199F49FAB5}" type="pres">
      <dgm:prSet presAssocID="{8A9A6DF3-4089-4FE4-B0F5-B61B7E1DCD12}" presName="parentText" presStyleLbl="node1" presStyleIdx="0" presStyleCnt="3">
        <dgm:presLayoutVars>
          <dgm:chMax val="0"/>
          <dgm:bulletEnabled val="1"/>
        </dgm:presLayoutVars>
      </dgm:prSet>
      <dgm:spPr/>
    </dgm:pt>
    <dgm:pt modelId="{574EEBB7-6A23-421A-8F34-344F0B44F1A2}" type="pres">
      <dgm:prSet presAssocID="{0D03CBAF-C9DF-4834-B7F8-49DEB688E55F}" presName="spacer" presStyleCnt="0"/>
      <dgm:spPr/>
    </dgm:pt>
    <dgm:pt modelId="{78722587-6670-4989-8074-EB6B8FF28306}" type="pres">
      <dgm:prSet presAssocID="{C802A829-3A70-4C08-828D-7E600B4C7A1A}" presName="parentText" presStyleLbl="node1" presStyleIdx="1" presStyleCnt="3">
        <dgm:presLayoutVars>
          <dgm:chMax val="0"/>
          <dgm:bulletEnabled val="1"/>
        </dgm:presLayoutVars>
      </dgm:prSet>
      <dgm:spPr/>
    </dgm:pt>
    <dgm:pt modelId="{09F9BC41-6123-4BDD-BEE6-539C2AF1EA66}" type="pres">
      <dgm:prSet presAssocID="{0BD387BF-B9BC-46DE-B2AE-144CE682F475}" presName="spacer" presStyleCnt="0"/>
      <dgm:spPr/>
    </dgm:pt>
    <dgm:pt modelId="{18BB2C70-49C8-4AA6-B69F-176EC4D6A1B4}" type="pres">
      <dgm:prSet presAssocID="{66DE7313-BB01-407F-A571-92C7C52CC380}" presName="parentText" presStyleLbl="node1" presStyleIdx="2" presStyleCnt="3">
        <dgm:presLayoutVars>
          <dgm:chMax val="0"/>
          <dgm:bulletEnabled val="1"/>
        </dgm:presLayoutVars>
      </dgm:prSet>
      <dgm:spPr/>
    </dgm:pt>
  </dgm:ptLst>
  <dgm:cxnLst>
    <dgm:cxn modelId="{308B4108-C979-42EB-99D5-0A12299319A7}" srcId="{F314EF78-6031-4008-9BAE-67EB68097A6F}" destId="{C802A829-3A70-4C08-828D-7E600B4C7A1A}" srcOrd="1" destOrd="0" parTransId="{C42C9F12-E599-42E3-BF81-51CF95C64CE4}" sibTransId="{0BD387BF-B9BC-46DE-B2AE-144CE682F475}"/>
    <dgm:cxn modelId="{FD845F0C-25A6-49D8-8A6D-05C9CAE6232C}" srcId="{F314EF78-6031-4008-9BAE-67EB68097A6F}" destId="{8A9A6DF3-4089-4FE4-B0F5-B61B7E1DCD12}" srcOrd="0" destOrd="0" parTransId="{59CE9A5D-98EB-4AFF-A2BE-2EC024BC2521}" sibTransId="{0D03CBAF-C9DF-4834-B7F8-49DEB688E55F}"/>
    <dgm:cxn modelId="{BD0A8939-6B11-41BC-8D4A-9BA4360210A1}" srcId="{F314EF78-6031-4008-9BAE-67EB68097A6F}" destId="{66DE7313-BB01-407F-A571-92C7C52CC380}" srcOrd="2" destOrd="0" parTransId="{06EA3088-3BF7-4607-9C07-0CB92746D795}" sibTransId="{01C7B514-62B6-4058-939F-AF47D98FD3C8}"/>
    <dgm:cxn modelId="{87C76B74-4DC0-40B9-B2A9-3C4D9AD8103C}" type="presOf" srcId="{F314EF78-6031-4008-9BAE-67EB68097A6F}" destId="{4156DF7E-EE8F-4056-A0F4-295F2B06FD83}" srcOrd="0" destOrd="0" presId="urn:microsoft.com/office/officeart/2005/8/layout/vList2"/>
    <dgm:cxn modelId="{32D76D7C-D71D-46AF-9DAB-9C92CF24E4A1}" type="presOf" srcId="{8A9A6DF3-4089-4FE4-B0F5-B61B7E1DCD12}" destId="{5565AEB2-7F81-4316-B887-31199F49FAB5}" srcOrd="0" destOrd="0" presId="urn:microsoft.com/office/officeart/2005/8/layout/vList2"/>
    <dgm:cxn modelId="{223FF1BA-F263-498D-94BD-3955A2E71269}" type="presOf" srcId="{C802A829-3A70-4C08-828D-7E600B4C7A1A}" destId="{78722587-6670-4989-8074-EB6B8FF28306}" srcOrd="0" destOrd="0" presId="urn:microsoft.com/office/officeart/2005/8/layout/vList2"/>
    <dgm:cxn modelId="{C16203C0-E4E8-47F3-8346-E229E34C25B7}" type="presOf" srcId="{66DE7313-BB01-407F-A571-92C7C52CC380}" destId="{18BB2C70-49C8-4AA6-B69F-176EC4D6A1B4}" srcOrd="0" destOrd="0" presId="urn:microsoft.com/office/officeart/2005/8/layout/vList2"/>
    <dgm:cxn modelId="{85773D9D-FD87-4658-82B3-959D91F5E0C4}" type="presParOf" srcId="{4156DF7E-EE8F-4056-A0F4-295F2B06FD83}" destId="{5565AEB2-7F81-4316-B887-31199F49FAB5}" srcOrd="0" destOrd="0" presId="urn:microsoft.com/office/officeart/2005/8/layout/vList2"/>
    <dgm:cxn modelId="{DFF75DED-69F4-49E5-BB25-4CE2F3D47C73}" type="presParOf" srcId="{4156DF7E-EE8F-4056-A0F4-295F2B06FD83}" destId="{574EEBB7-6A23-421A-8F34-344F0B44F1A2}" srcOrd="1" destOrd="0" presId="urn:microsoft.com/office/officeart/2005/8/layout/vList2"/>
    <dgm:cxn modelId="{07161CE3-7D65-41C1-8F19-0A6D17BF5071}" type="presParOf" srcId="{4156DF7E-EE8F-4056-A0F4-295F2B06FD83}" destId="{78722587-6670-4989-8074-EB6B8FF28306}" srcOrd="2" destOrd="0" presId="urn:microsoft.com/office/officeart/2005/8/layout/vList2"/>
    <dgm:cxn modelId="{CB39A416-B7E2-4D6D-B8FE-FD6878AB88E7}" type="presParOf" srcId="{4156DF7E-EE8F-4056-A0F4-295F2B06FD83}" destId="{09F9BC41-6123-4BDD-BEE6-539C2AF1EA66}" srcOrd="3" destOrd="0" presId="urn:microsoft.com/office/officeart/2005/8/layout/vList2"/>
    <dgm:cxn modelId="{000BA268-EE54-49FB-B79F-F30969C91DF1}" type="presParOf" srcId="{4156DF7E-EE8F-4056-A0F4-295F2B06FD83}" destId="{18BB2C70-49C8-4AA6-B69F-176EC4D6A1B4}" srcOrd="4"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314EF78-6031-4008-9BAE-67EB68097A6F}"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en-US"/>
        </a:p>
      </dgm:t>
    </dgm:pt>
    <dgm:pt modelId="{AE9F161B-FE3D-43AE-9752-38A34FA54B65}">
      <dgm:prSet/>
      <dgm:spPr>
        <a:ln w="38100">
          <a:solidFill>
            <a:schemeClr val="tx2"/>
          </a:solidFill>
        </a:ln>
      </dgm:spPr>
      <dgm:t>
        <a:bodyPr/>
        <a:lstStyle/>
        <a:p>
          <a:r>
            <a:rPr lang="en-US" dirty="0"/>
            <a:t>Violence Interruption </a:t>
          </a:r>
        </a:p>
      </dgm:t>
    </dgm:pt>
    <dgm:pt modelId="{8446009B-93FA-45A1-ABB7-F0F337C9816C}" type="parTrans" cxnId="{62651AD0-3B9B-48B6-B710-C857B3F1F570}">
      <dgm:prSet/>
      <dgm:spPr/>
      <dgm:t>
        <a:bodyPr/>
        <a:lstStyle/>
        <a:p>
          <a:endParaRPr lang="en-US"/>
        </a:p>
      </dgm:t>
    </dgm:pt>
    <dgm:pt modelId="{C8060A3D-975E-4FEB-820D-F68AFD524728}" type="sibTrans" cxnId="{62651AD0-3B9B-48B6-B710-C857B3F1F570}">
      <dgm:prSet/>
      <dgm:spPr/>
      <dgm:t>
        <a:bodyPr/>
        <a:lstStyle/>
        <a:p>
          <a:endParaRPr lang="en-US"/>
        </a:p>
      </dgm:t>
    </dgm:pt>
    <dgm:pt modelId="{2D7C7ED8-B07F-4186-AB49-15B485606807}">
      <dgm:prSet/>
      <dgm:spPr>
        <a:ln w="38100">
          <a:solidFill>
            <a:schemeClr val="tx2"/>
          </a:solidFill>
        </a:ln>
      </dgm:spPr>
      <dgm:t>
        <a:bodyPr/>
        <a:lstStyle/>
        <a:p>
          <a:r>
            <a:rPr lang="en-US"/>
            <a:t>Credible Messenger</a:t>
          </a:r>
        </a:p>
      </dgm:t>
    </dgm:pt>
    <dgm:pt modelId="{6B8AC9DF-A6EB-4BE1-8DC8-2A998A9D0972}" type="parTrans" cxnId="{3760AF1D-4DC0-4A9E-813E-8C1A816A8D83}">
      <dgm:prSet/>
      <dgm:spPr/>
      <dgm:t>
        <a:bodyPr/>
        <a:lstStyle/>
        <a:p>
          <a:endParaRPr lang="en-US"/>
        </a:p>
      </dgm:t>
    </dgm:pt>
    <dgm:pt modelId="{AC7B730E-20B6-4880-8652-BD1C2201BA36}" type="sibTrans" cxnId="{3760AF1D-4DC0-4A9E-813E-8C1A816A8D83}">
      <dgm:prSet/>
      <dgm:spPr/>
      <dgm:t>
        <a:bodyPr/>
        <a:lstStyle/>
        <a:p>
          <a:endParaRPr lang="en-US"/>
        </a:p>
      </dgm:t>
    </dgm:pt>
    <dgm:pt modelId="{16ECC5AF-B2B2-4A56-A219-55F8634ECCCF}">
      <dgm:prSet phldrT="[Text]"/>
      <dgm:spPr>
        <a:ln w="38100">
          <a:solidFill>
            <a:schemeClr val="tx2"/>
          </a:solidFill>
        </a:ln>
      </dgm:spPr>
      <dgm:t>
        <a:bodyPr/>
        <a:lstStyle/>
        <a:p>
          <a:r>
            <a:rPr lang="en-US"/>
            <a:t>Group Violence Reduction Strategy</a:t>
          </a:r>
        </a:p>
      </dgm:t>
    </dgm:pt>
    <dgm:pt modelId="{9597899C-3B9F-4296-8B9E-FD65FE2171B1}" type="parTrans" cxnId="{9106983D-DE3D-434F-976B-C8D6E28A7F7C}">
      <dgm:prSet/>
      <dgm:spPr/>
      <dgm:t>
        <a:bodyPr/>
        <a:lstStyle/>
        <a:p>
          <a:endParaRPr lang="en-US"/>
        </a:p>
      </dgm:t>
    </dgm:pt>
    <dgm:pt modelId="{D46B0C83-F052-419D-9EBA-2CF0EF2B3E26}" type="sibTrans" cxnId="{9106983D-DE3D-434F-976B-C8D6E28A7F7C}">
      <dgm:prSet/>
      <dgm:spPr/>
      <dgm:t>
        <a:bodyPr/>
        <a:lstStyle/>
        <a:p>
          <a:endParaRPr lang="en-US"/>
        </a:p>
      </dgm:t>
    </dgm:pt>
    <dgm:pt modelId="{EF504F21-147B-4A44-BCDD-06039A536606}">
      <dgm:prSet/>
      <dgm:spPr>
        <a:ln w="38100">
          <a:solidFill>
            <a:schemeClr val="tx2"/>
          </a:solidFill>
        </a:ln>
      </dgm:spPr>
      <dgm:t>
        <a:bodyPr/>
        <a:lstStyle/>
        <a:p>
          <a:r>
            <a:rPr lang="en-US"/>
            <a:t>Choose to Change </a:t>
          </a:r>
        </a:p>
      </dgm:t>
    </dgm:pt>
    <dgm:pt modelId="{CEE271B4-CCB5-4F31-B238-E6A68889156B}" type="parTrans" cxnId="{FA14CA9D-75EF-4701-91CD-DD6A4D10E0BE}">
      <dgm:prSet/>
      <dgm:spPr/>
      <dgm:t>
        <a:bodyPr/>
        <a:lstStyle/>
        <a:p>
          <a:endParaRPr lang="en-US"/>
        </a:p>
      </dgm:t>
    </dgm:pt>
    <dgm:pt modelId="{CF709EB5-32E4-4ED0-9BE9-05B9A788E8BC}" type="sibTrans" cxnId="{FA14CA9D-75EF-4701-91CD-DD6A4D10E0BE}">
      <dgm:prSet/>
      <dgm:spPr/>
      <dgm:t>
        <a:bodyPr/>
        <a:lstStyle/>
        <a:p>
          <a:endParaRPr lang="en-US"/>
        </a:p>
      </dgm:t>
    </dgm:pt>
    <dgm:pt modelId="{4156DF7E-EE8F-4056-A0F4-295F2B06FD83}" type="pres">
      <dgm:prSet presAssocID="{F314EF78-6031-4008-9BAE-67EB68097A6F}" presName="linear" presStyleCnt="0">
        <dgm:presLayoutVars>
          <dgm:animLvl val="lvl"/>
          <dgm:resizeHandles val="exact"/>
        </dgm:presLayoutVars>
      </dgm:prSet>
      <dgm:spPr/>
    </dgm:pt>
    <dgm:pt modelId="{1FED4CA0-0665-424B-8437-E5E2F1D26F83}" type="pres">
      <dgm:prSet presAssocID="{16ECC5AF-B2B2-4A56-A219-55F8634ECCCF}" presName="parentText" presStyleLbl="node1" presStyleIdx="0" presStyleCnt="4">
        <dgm:presLayoutVars>
          <dgm:chMax val="0"/>
          <dgm:bulletEnabled val="1"/>
        </dgm:presLayoutVars>
      </dgm:prSet>
      <dgm:spPr/>
    </dgm:pt>
    <dgm:pt modelId="{44CA03DF-9AEB-4C7F-B9F1-9E53612FF983}" type="pres">
      <dgm:prSet presAssocID="{D46B0C83-F052-419D-9EBA-2CF0EF2B3E26}" presName="spacer" presStyleCnt="0"/>
      <dgm:spPr/>
    </dgm:pt>
    <dgm:pt modelId="{00835DCF-FC52-4AE7-B39D-2D2A092DDBD1}" type="pres">
      <dgm:prSet presAssocID="{AE9F161B-FE3D-43AE-9752-38A34FA54B65}" presName="parentText" presStyleLbl="node1" presStyleIdx="1" presStyleCnt="4">
        <dgm:presLayoutVars>
          <dgm:chMax val="0"/>
          <dgm:bulletEnabled val="1"/>
        </dgm:presLayoutVars>
      </dgm:prSet>
      <dgm:spPr/>
    </dgm:pt>
    <dgm:pt modelId="{F6CBB5DD-198C-4512-8D19-AC3C78852BF8}" type="pres">
      <dgm:prSet presAssocID="{C8060A3D-975E-4FEB-820D-F68AFD524728}" presName="spacer" presStyleCnt="0"/>
      <dgm:spPr/>
    </dgm:pt>
    <dgm:pt modelId="{C4E9B166-1241-42C7-AC8B-4AA01A13FA32}" type="pres">
      <dgm:prSet presAssocID="{2D7C7ED8-B07F-4186-AB49-15B485606807}" presName="parentText" presStyleLbl="node1" presStyleIdx="2" presStyleCnt="4">
        <dgm:presLayoutVars>
          <dgm:chMax val="0"/>
          <dgm:bulletEnabled val="1"/>
        </dgm:presLayoutVars>
      </dgm:prSet>
      <dgm:spPr/>
    </dgm:pt>
    <dgm:pt modelId="{4E751FE6-6E1B-497F-A168-19D7EE172CA7}" type="pres">
      <dgm:prSet presAssocID="{AC7B730E-20B6-4880-8652-BD1C2201BA36}" presName="spacer" presStyleCnt="0"/>
      <dgm:spPr/>
    </dgm:pt>
    <dgm:pt modelId="{09A50D61-3855-4E34-8606-24D6748132B3}" type="pres">
      <dgm:prSet presAssocID="{EF504F21-147B-4A44-BCDD-06039A536606}" presName="parentText" presStyleLbl="node1" presStyleIdx="3" presStyleCnt="4">
        <dgm:presLayoutVars>
          <dgm:chMax val="0"/>
          <dgm:bulletEnabled val="1"/>
        </dgm:presLayoutVars>
      </dgm:prSet>
      <dgm:spPr/>
    </dgm:pt>
  </dgm:ptLst>
  <dgm:cxnLst>
    <dgm:cxn modelId="{96295006-0472-4AC5-8A1E-9F857B8744AA}" type="presOf" srcId="{AE9F161B-FE3D-43AE-9752-38A34FA54B65}" destId="{00835DCF-FC52-4AE7-B39D-2D2A092DDBD1}" srcOrd="0" destOrd="0" presId="urn:microsoft.com/office/officeart/2005/8/layout/vList2"/>
    <dgm:cxn modelId="{FC973311-E872-45DA-B0BD-894F042A7F68}" type="presOf" srcId="{2D7C7ED8-B07F-4186-AB49-15B485606807}" destId="{C4E9B166-1241-42C7-AC8B-4AA01A13FA32}" srcOrd="0" destOrd="0" presId="urn:microsoft.com/office/officeart/2005/8/layout/vList2"/>
    <dgm:cxn modelId="{3760AF1D-4DC0-4A9E-813E-8C1A816A8D83}" srcId="{F314EF78-6031-4008-9BAE-67EB68097A6F}" destId="{2D7C7ED8-B07F-4186-AB49-15B485606807}" srcOrd="2" destOrd="0" parTransId="{6B8AC9DF-A6EB-4BE1-8DC8-2A998A9D0972}" sibTransId="{AC7B730E-20B6-4880-8652-BD1C2201BA36}"/>
    <dgm:cxn modelId="{9106983D-DE3D-434F-976B-C8D6E28A7F7C}" srcId="{F314EF78-6031-4008-9BAE-67EB68097A6F}" destId="{16ECC5AF-B2B2-4A56-A219-55F8634ECCCF}" srcOrd="0" destOrd="0" parTransId="{9597899C-3B9F-4296-8B9E-FD65FE2171B1}" sibTransId="{D46B0C83-F052-419D-9EBA-2CF0EF2B3E26}"/>
    <dgm:cxn modelId="{EDC16B4F-A901-4CFA-8921-4F398CBC8AEA}" type="presOf" srcId="{16ECC5AF-B2B2-4A56-A219-55F8634ECCCF}" destId="{1FED4CA0-0665-424B-8437-E5E2F1D26F83}" srcOrd="0" destOrd="0" presId="urn:microsoft.com/office/officeart/2005/8/layout/vList2"/>
    <dgm:cxn modelId="{87C76B74-4DC0-40B9-B2A9-3C4D9AD8103C}" type="presOf" srcId="{F314EF78-6031-4008-9BAE-67EB68097A6F}" destId="{4156DF7E-EE8F-4056-A0F4-295F2B06FD83}" srcOrd="0" destOrd="0" presId="urn:microsoft.com/office/officeart/2005/8/layout/vList2"/>
    <dgm:cxn modelId="{FA14CA9D-75EF-4701-91CD-DD6A4D10E0BE}" srcId="{F314EF78-6031-4008-9BAE-67EB68097A6F}" destId="{EF504F21-147B-4A44-BCDD-06039A536606}" srcOrd="3" destOrd="0" parTransId="{CEE271B4-CCB5-4F31-B238-E6A68889156B}" sibTransId="{CF709EB5-32E4-4ED0-9BE9-05B9A788E8BC}"/>
    <dgm:cxn modelId="{62651AD0-3B9B-48B6-B710-C857B3F1F570}" srcId="{F314EF78-6031-4008-9BAE-67EB68097A6F}" destId="{AE9F161B-FE3D-43AE-9752-38A34FA54B65}" srcOrd="1" destOrd="0" parTransId="{8446009B-93FA-45A1-ABB7-F0F337C9816C}" sibTransId="{C8060A3D-975E-4FEB-820D-F68AFD524728}"/>
    <dgm:cxn modelId="{0EB7A4D4-5B0A-4E98-9613-A90343D81273}" type="presOf" srcId="{EF504F21-147B-4A44-BCDD-06039A536606}" destId="{09A50D61-3855-4E34-8606-24D6748132B3}" srcOrd="0" destOrd="0" presId="urn:microsoft.com/office/officeart/2005/8/layout/vList2"/>
    <dgm:cxn modelId="{DF4B3EC1-5883-4906-8DCD-235AB8DDCFAD}" type="presParOf" srcId="{4156DF7E-EE8F-4056-A0F4-295F2B06FD83}" destId="{1FED4CA0-0665-424B-8437-E5E2F1D26F83}" srcOrd="0" destOrd="0" presId="urn:microsoft.com/office/officeart/2005/8/layout/vList2"/>
    <dgm:cxn modelId="{96EB51B4-1A05-4073-B0B5-3EF2AC142254}" type="presParOf" srcId="{4156DF7E-EE8F-4056-A0F4-295F2B06FD83}" destId="{44CA03DF-9AEB-4C7F-B9F1-9E53612FF983}" srcOrd="1" destOrd="0" presId="urn:microsoft.com/office/officeart/2005/8/layout/vList2"/>
    <dgm:cxn modelId="{08B1FD49-EA06-411A-8755-F8154C257372}" type="presParOf" srcId="{4156DF7E-EE8F-4056-A0F4-295F2B06FD83}" destId="{00835DCF-FC52-4AE7-B39D-2D2A092DDBD1}" srcOrd="2" destOrd="0" presId="urn:microsoft.com/office/officeart/2005/8/layout/vList2"/>
    <dgm:cxn modelId="{49E13A10-6F56-4E86-92D4-A7E95B529969}" type="presParOf" srcId="{4156DF7E-EE8F-4056-A0F4-295F2B06FD83}" destId="{F6CBB5DD-198C-4512-8D19-AC3C78852BF8}" srcOrd="3" destOrd="0" presId="urn:microsoft.com/office/officeart/2005/8/layout/vList2"/>
    <dgm:cxn modelId="{B86EF496-F235-4BBD-986A-8EE1D5044449}" type="presParOf" srcId="{4156DF7E-EE8F-4056-A0F4-295F2B06FD83}" destId="{C4E9B166-1241-42C7-AC8B-4AA01A13FA32}" srcOrd="4" destOrd="0" presId="urn:microsoft.com/office/officeart/2005/8/layout/vList2"/>
    <dgm:cxn modelId="{C02DE855-566D-4590-9274-C174EC2E3296}" type="presParOf" srcId="{4156DF7E-EE8F-4056-A0F4-295F2B06FD83}" destId="{4E751FE6-6E1B-497F-A168-19D7EE172CA7}" srcOrd="5" destOrd="0" presId="urn:microsoft.com/office/officeart/2005/8/layout/vList2"/>
    <dgm:cxn modelId="{1695DBA8-AE8A-4DDF-992C-675F37A3D15F}" type="presParOf" srcId="{4156DF7E-EE8F-4056-A0F4-295F2B06FD83}" destId="{09A50D61-3855-4E34-8606-24D6748132B3}"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2EFBC97-9F81-4452-9629-538E491714E1}" type="doc">
      <dgm:prSet loTypeId="urn:microsoft.com/office/officeart/2008/layout/AlternatingPictureBlocks" loCatId="picture" qsTypeId="urn:microsoft.com/office/officeart/2005/8/quickstyle/simple1" qsCatId="simple" csTypeId="urn:microsoft.com/office/officeart/2005/8/colors/colorful1" csCatId="colorful" phldr="1"/>
      <dgm:spPr/>
    </dgm:pt>
    <dgm:pt modelId="{72DEE72A-364F-4D11-8C12-76EFE949E0DB}">
      <dgm:prSet phldrT="[Text]"/>
      <dgm:spPr/>
      <dgm:t>
        <a:bodyPr/>
        <a:lstStyle/>
        <a:p>
          <a:r>
            <a:rPr lang="en-US" dirty="0"/>
            <a:t>GED to PhD</a:t>
          </a:r>
        </a:p>
      </dgm:t>
    </dgm:pt>
    <dgm:pt modelId="{FDA1C6BC-16CE-4EF9-914C-139C5B62B603}" type="parTrans" cxnId="{9E71BA17-05A0-404D-ACCA-A654A009EC39}">
      <dgm:prSet/>
      <dgm:spPr/>
      <dgm:t>
        <a:bodyPr/>
        <a:lstStyle/>
        <a:p>
          <a:endParaRPr lang="en-US"/>
        </a:p>
      </dgm:t>
    </dgm:pt>
    <dgm:pt modelId="{9A601AEF-06D2-4297-ABA0-C05BE04A6719}" type="sibTrans" cxnId="{9E71BA17-05A0-404D-ACCA-A654A009EC39}">
      <dgm:prSet/>
      <dgm:spPr/>
      <dgm:t>
        <a:bodyPr/>
        <a:lstStyle/>
        <a:p>
          <a:endParaRPr lang="en-US"/>
        </a:p>
      </dgm:t>
    </dgm:pt>
    <dgm:pt modelId="{49041A5E-8564-4F69-A075-64E2ED31CF3B}">
      <dgm:prSet phldrT="[Text]"/>
      <dgm:spPr/>
      <dgm:t>
        <a:bodyPr/>
        <a:lstStyle/>
        <a:p>
          <a:r>
            <a:rPr lang="en-US" dirty="0"/>
            <a:t>Connect to supports</a:t>
          </a:r>
        </a:p>
      </dgm:t>
    </dgm:pt>
    <dgm:pt modelId="{E81C7C87-86C6-475C-8B40-2C64A4F957FC}" type="parTrans" cxnId="{DE0E5406-1FEA-4082-A398-0A5FA2070016}">
      <dgm:prSet/>
      <dgm:spPr/>
      <dgm:t>
        <a:bodyPr/>
        <a:lstStyle/>
        <a:p>
          <a:endParaRPr lang="en-US"/>
        </a:p>
      </dgm:t>
    </dgm:pt>
    <dgm:pt modelId="{2FFFBE75-2318-4468-8D16-D5D553BF6040}" type="sibTrans" cxnId="{DE0E5406-1FEA-4082-A398-0A5FA2070016}">
      <dgm:prSet/>
      <dgm:spPr/>
      <dgm:t>
        <a:bodyPr/>
        <a:lstStyle/>
        <a:p>
          <a:endParaRPr lang="en-US"/>
        </a:p>
      </dgm:t>
    </dgm:pt>
    <dgm:pt modelId="{3190B70B-419E-4656-AE79-B664161E346F}">
      <dgm:prSet phldrT="[Text]"/>
      <dgm:spPr/>
      <dgm:t>
        <a:bodyPr/>
        <a:lstStyle/>
        <a:p>
          <a:r>
            <a:rPr lang="en-US" dirty="0"/>
            <a:t>Implement the family’s plan</a:t>
          </a:r>
        </a:p>
      </dgm:t>
    </dgm:pt>
    <dgm:pt modelId="{6701114A-B191-4522-9D43-CB70BFF7AEF6}" type="parTrans" cxnId="{7FC1B32F-0C4D-496C-94B8-8BE1A9031B10}">
      <dgm:prSet/>
      <dgm:spPr/>
      <dgm:t>
        <a:bodyPr/>
        <a:lstStyle/>
        <a:p>
          <a:endParaRPr lang="en-US"/>
        </a:p>
      </dgm:t>
    </dgm:pt>
    <dgm:pt modelId="{FA87EAB2-B2CF-44FF-8BF3-0BDAF53D92C3}" type="sibTrans" cxnId="{7FC1B32F-0C4D-496C-94B8-8BE1A9031B10}">
      <dgm:prSet/>
      <dgm:spPr/>
      <dgm:t>
        <a:bodyPr/>
        <a:lstStyle/>
        <a:p>
          <a:endParaRPr lang="en-US"/>
        </a:p>
      </dgm:t>
    </dgm:pt>
    <dgm:pt modelId="{1B3E2A50-BB37-419D-85F5-C4F73ADA96A8}">
      <dgm:prSet phldrT="[Text]"/>
      <dgm:spPr/>
      <dgm:t>
        <a:bodyPr/>
        <a:lstStyle/>
        <a:p>
          <a:r>
            <a:rPr lang="en-US" dirty="0"/>
            <a:t>Build skills</a:t>
          </a:r>
        </a:p>
      </dgm:t>
    </dgm:pt>
    <dgm:pt modelId="{B18BC97D-7113-466F-B4A3-D19B9A3479E0}" type="parTrans" cxnId="{FAA64DCA-F575-4A3E-B1B6-B015EA4DB2F2}">
      <dgm:prSet/>
      <dgm:spPr/>
      <dgm:t>
        <a:bodyPr/>
        <a:lstStyle/>
        <a:p>
          <a:endParaRPr lang="en-US"/>
        </a:p>
      </dgm:t>
    </dgm:pt>
    <dgm:pt modelId="{44F1669E-018D-42B2-9634-404B0B7FD2C7}" type="sibTrans" cxnId="{FAA64DCA-F575-4A3E-B1B6-B015EA4DB2F2}">
      <dgm:prSet/>
      <dgm:spPr/>
      <dgm:t>
        <a:bodyPr/>
        <a:lstStyle/>
        <a:p>
          <a:endParaRPr lang="en-US"/>
        </a:p>
      </dgm:t>
    </dgm:pt>
    <dgm:pt modelId="{FEF7DA6B-A5A0-45DD-9760-F587D094D978}" type="pres">
      <dgm:prSet presAssocID="{92EFBC97-9F81-4452-9629-538E491714E1}" presName="linearFlow" presStyleCnt="0">
        <dgm:presLayoutVars>
          <dgm:dir/>
          <dgm:resizeHandles val="exact"/>
        </dgm:presLayoutVars>
      </dgm:prSet>
      <dgm:spPr/>
    </dgm:pt>
    <dgm:pt modelId="{608BC93A-8392-4995-BAEE-DFDC35928686}" type="pres">
      <dgm:prSet presAssocID="{72DEE72A-364F-4D11-8C12-76EFE949E0DB}" presName="comp" presStyleCnt="0"/>
      <dgm:spPr/>
    </dgm:pt>
    <dgm:pt modelId="{394B7AC3-D447-47D3-9446-031EF920CCFD}" type="pres">
      <dgm:prSet presAssocID="{72DEE72A-364F-4D11-8C12-76EFE949E0DB}" presName="rect2" presStyleLbl="node1" presStyleIdx="0" presStyleCnt="4">
        <dgm:presLayoutVars>
          <dgm:bulletEnabled val="1"/>
        </dgm:presLayoutVars>
      </dgm:prSet>
      <dgm:spPr/>
    </dgm:pt>
    <dgm:pt modelId="{A99D431C-4BEE-49FC-8AE5-B84AC7A3B384}" type="pres">
      <dgm:prSet presAssocID="{72DEE72A-364F-4D11-8C12-76EFE949E0DB}" presName="rect1" presStyleLbl="ln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with solid fill"/>
        </a:ext>
      </dgm:extLst>
    </dgm:pt>
    <dgm:pt modelId="{9F0E5D98-B1E0-4E6C-946C-965A329B844F}" type="pres">
      <dgm:prSet presAssocID="{9A601AEF-06D2-4297-ABA0-C05BE04A6719}" presName="sibTrans" presStyleCnt="0"/>
      <dgm:spPr/>
    </dgm:pt>
    <dgm:pt modelId="{A103E950-05FE-49A4-AD55-F14F6208CD42}" type="pres">
      <dgm:prSet presAssocID="{49041A5E-8564-4F69-A075-64E2ED31CF3B}" presName="comp" presStyleCnt="0"/>
      <dgm:spPr/>
    </dgm:pt>
    <dgm:pt modelId="{8BB9FC19-F482-4559-AC3C-94476115350E}" type="pres">
      <dgm:prSet presAssocID="{49041A5E-8564-4F69-A075-64E2ED31CF3B}" presName="rect2" presStyleLbl="node1" presStyleIdx="1" presStyleCnt="4">
        <dgm:presLayoutVars>
          <dgm:bulletEnabled val="1"/>
        </dgm:presLayoutVars>
      </dgm:prSet>
      <dgm:spPr/>
    </dgm:pt>
    <dgm:pt modelId="{EC150AAD-77D1-4A2D-84F6-733FD37063CB}" type="pres">
      <dgm:prSet presAssocID="{49041A5E-8564-4F69-A075-64E2ED31CF3B}" presName="rect1" presStyleLbl="ln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Plugged Unplugged with solid fill"/>
        </a:ext>
      </dgm:extLst>
    </dgm:pt>
    <dgm:pt modelId="{90769087-5E8D-4B47-A5FB-F35F046E7635}" type="pres">
      <dgm:prSet presAssocID="{2FFFBE75-2318-4468-8D16-D5D553BF6040}" presName="sibTrans" presStyleCnt="0"/>
      <dgm:spPr/>
    </dgm:pt>
    <dgm:pt modelId="{55F05B1A-9415-4298-8ABD-64501C0BDF83}" type="pres">
      <dgm:prSet presAssocID="{3190B70B-419E-4656-AE79-B664161E346F}" presName="comp" presStyleCnt="0"/>
      <dgm:spPr/>
    </dgm:pt>
    <dgm:pt modelId="{75C78247-066A-4410-9A61-9DEC66A6AA35}" type="pres">
      <dgm:prSet presAssocID="{3190B70B-419E-4656-AE79-B664161E346F}" presName="rect2" presStyleLbl="node1" presStyleIdx="2" presStyleCnt="4">
        <dgm:presLayoutVars>
          <dgm:bulletEnabled val="1"/>
        </dgm:presLayoutVars>
      </dgm:prSet>
      <dgm:spPr/>
    </dgm:pt>
    <dgm:pt modelId="{F577E3BE-900A-4229-A36D-470F016F7FD8}" type="pres">
      <dgm:prSet presAssocID="{3190B70B-419E-4656-AE79-B664161E346F}" presName="rect1" presStyleLbl="ln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Playbook with solid fill"/>
        </a:ext>
      </dgm:extLst>
    </dgm:pt>
    <dgm:pt modelId="{A8D7A813-75CF-4EB3-A959-82B7DBCA4ECF}" type="pres">
      <dgm:prSet presAssocID="{FA87EAB2-B2CF-44FF-8BF3-0BDAF53D92C3}" presName="sibTrans" presStyleCnt="0"/>
      <dgm:spPr/>
    </dgm:pt>
    <dgm:pt modelId="{D8F6C7B1-9240-4730-AA29-FE05F8F840B4}" type="pres">
      <dgm:prSet presAssocID="{1B3E2A50-BB37-419D-85F5-C4F73ADA96A8}" presName="comp" presStyleCnt="0"/>
      <dgm:spPr/>
    </dgm:pt>
    <dgm:pt modelId="{66CE96ED-D09E-4D63-B696-26D95198B754}" type="pres">
      <dgm:prSet presAssocID="{1B3E2A50-BB37-419D-85F5-C4F73ADA96A8}" presName="rect2" presStyleLbl="node1" presStyleIdx="3" presStyleCnt="4">
        <dgm:presLayoutVars>
          <dgm:bulletEnabled val="1"/>
        </dgm:presLayoutVars>
      </dgm:prSet>
      <dgm:spPr/>
    </dgm:pt>
    <dgm:pt modelId="{6D7AF3D4-1DA1-426B-8998-77387EAE5633}" type="pres">
      <dgm:prSet presAssocID="{1B3E2A50-BB37-419D-85F5-C4F73ADA96A8}" presName="rect1" presStyleLbl="ln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dgm:spPr>
      <dgm:extLst>
        <a:ext uri="{E40237B7-FDA0-4F09-8148-C483321AD2D9}">
          <dgm14:cNvPr xmlns:dgm14="http://schemas.microsoft.com/office/drawing/2010/diagram" id="0" name="" descr="Basic Shapes with solid fill"/>
        </a:ext>
      </dgm:extLst>
    </dgm:pt>
  </dgm:ptLst>
  <dgm:cxnLst>
    <dgm:cxn modelId="{DE0E5406-1FEA-4082-A398-0A5FA2070016}" srcId="{92EFBC97-9F81-4452-9629-538E491714E1}" destId="{49041A5E-8564-4F69-A075-64E2ED31CF3B}" srcOrd="1" destOrd="0" parTransId="{E81C7C87-86C6-475C-8B40-2C64A4F957FC}" sibTransId="{2FFFBE75-2318-4468-8D16-D5D553BF6040}"/>
    <dgm:cxn modelId="{9E71BA17-05A0-404D-ACCA-A654A009EC39}" srcId="{92EFBC97-9F81-4452-9629-538E491714E1}" destId="{72DEE72A-364F-4D11-8C12-76EFE949E0DB}" srcOrd="0" destOrd="0" parTransId="{FDA1C6BC-16CE-4EF9-914C-139C5B62B603}" sibTransId="{9A601AEF-06D2-4297-ABA0-C05BE04A6719}"/>
    <dgm:cxn modelId="{7FC1B32F-0C4D-496C-94B8-8BE1A9031B10}" srcId="{92EFBC97-9F81-4452-9629-538E491714E1}" destId="{3190B70B-419E-4656-AE79-B664161E346F}" srcOrd="2" destOrd="0" parTransId="{6701114A-B191-4522-9D43-CB70BFF7AEF6}" sibTransId="{FA87EAB2-B2CF-44FF-8BF3-0BDAF53D92C3}"/>
    <dgm:cxn modelId="{8C62F335-024B-4B2F-B572-C9C17347301A}" type="presOf" srcId="{3190B70B-419E-4656-AE79-B664161E346F}" destId="{75C78247-066A-4410-9A61-9DEC66A6AA35}" srcOrd="0" destOrd="0" presId="urn:microsoft.com/office/officeart/2008/layout/AlternatingPictureBlocks"/>
    <dgm:cxn modelId="{AD04C270-3A90-44D2-BBCE-15A669C6B4EF}" type="presOf" srcId="{92EFBC97-9F81-4452-9629-538E491714E1}" destId="{FEF7DA6B-A5A0-45DD-9760-F587D094D978}" srcOrd="0" destOrd="0" presId="urn:microsoft.com/office/officeart/2008/layout/AlternatingPictureBlocks"/>
    <dgm:cxn modelId="{11EDF2A6-47E4-4DD9-8BB4-5E796C821A36}" type="presOf" srcId="{1B3E2A50-BB37-419D-85F5-C4F73ADA96A8}" destId="{66CE96ED-D09E-4D63-B696-26D95198B754}" srcOrd="0" destOrd="0" presId="urn:microsoft.com/office/officeart/2008/layout/AlternatingPictureBlocks"/>
    <dgm:cxn modelId="{FAA64DCA-F575-4A3E-B1B6-B015EA4DB2F2}" srcId="{92EFBC97-9F81-4452-9629-538E491714E1}" destId="{1B3E2A50-BB37-419D-85F5-C4F73ADA96A8}" srcOrd="3" destOrd="0" parTransId="{B18BC97D-7113-466F-B4A3-D19B9A3479E0}" sibTransId="{44F1669E-018D-42B2-9634-404B0B7FD2C7}"/>
    <dgm:cxn modelId="{4FB708CF-F13D-4F93-A939-40CC1483FA4A}" type="presOf" srcId="{49041A5E-8564-4F69-A075-64E2ED31CF3B}" destId="{8BB9FC19-F482-4559-AC3C-94476115350E}" srcOrd="0" destOrd="0" presId="urn:microsoft.com/office/officeart/2008/layout/AlternatingPictureBlocks"/>
    <dgm:cxn modelId="{95EDABDF-0E79-48AB-A583-28DE6EB5AB9B}" type="presOf" srcId="{72DEE72A-364F-4D11-8C12-76EFE949E0DB}" destId="{394B7AC3-D447-47D3-9446-031EF920CCFD}" srcOrd="0" destOrd="0" presId="urn:microsoft.com/office/officeart/2008/layout/AlternatingPictureBlocks"/>
    <dgm:cxn modelId="{A3B4448E-242F-4CFF-B464-09DEB792E1EE}" type="presParOf" srcId="{FEF7DA6B-A5A0-45DD-9760-F587D094D978}" destId="{608BC93A-8392-4995-BAEE-DFDC35928686}" srcOrd="0" destOrd="0" presId="urn:microsoft.com/office/officeart/2008/layout/AlternatingPictureBlocks"/>
    <dgm:cxn modelId="{BC770D87-50F0-41FB-BD53-063B209689D4}" type="presParOf" srcId="{608BC93A-8392-4995-BAEE-DFDC35928686}" destId="{394B7AC3-D447-47D3-9446-031EF920CCFD}" srcOrd="0" destOrd="0" presId="urn:microsoft.com/office/officeart/2008/layout/AlternatingPictureBlocks"/>
    <dgm:cxn modelId="{1B92C97C-5766-4FC6-AD6C-2F7B09F74DFD}" type="presParOf" srcId="{608BC93A-8392-4995-BAEE-DFDC35928686}" destId="{A99D431C-4BEE-49FC-8AE5-B84AC7A3B384}" srcOrd="1" destOrd="0" presId="urn:microsoft.com/office/officeart/2008/layout/AlternatingPictureBlocks"/>
    <dgm:cxn modelId="{D4C56DAC-CECE-4A12-8D9D-87F2D77E619D}" type="presParOf" srcId="{FEF7DA6B-A5A0-45DD-9760-F587D094D978}" destId="{9F0E5D98-B1E0-4E6C-946C-965A329B844F}" srcOrd="1" destOrd="0" presId="urn:microsoft.com/office/officeart/2008/layout/AlternatingPictureBlocks"/>
    <dgm:cxn modelId="{ABE3951D-E44B-43DE-8FA7-874CE40C0959}" type="presParOf" srcId="{FEF7DA6B-A5A0-45DD-9760-F587D094D978}" destId="{A103E950-05FE-49A4-AD55-F14F6208CD42}" srcOrd="2" destOrd="0" presId="urn:microsoft.com/office/officeart/2008/layout/AlternatingPictureBlocks"/>
    <dgm:cxn modelId="{815AFB33-7B29-4F12-AA68-F3D21C1300E2}" type="presParOf" srcId="{A103E950-05FE-49A4-AD55-F14F6208CD42}" destId="{8BB9FC19-F482-4559-AC3C-94476115350E}" srcOrd="0" destOrd="0" presId="urn:microsoft.com/office/officeart/2008/layout/AlternatingPictureBlocks"/>
    <dgm:cxn modelId="{3B749227-5EA6-4397-867D-78F578A72C4E}" type="presParOf" srcId="{A103E950-05FE-49A4-AD55-F14F6208CD42}" destId="{EC150AAD-77D1-4A2D-84F6-733FD37063CB}" srcOrd="1" destOrd="0" presId="urn:microsoft.com/office/officeart/2008/layout/AlternatingPictureBlocks"/>
    <dgm:cxn modelId="{61C9E580-5BDC-4BA1-9A78-B3999B95734F}" type="presParOf" srcId="{FEF7DA6B-A5A0-45DD-9760-F587D094D978}" destId="{90769087-5E8D-4B47-A5FB-F35F046E7635}" srcOrd="3" destOrd="0" presId="urn:microsoft.com/office/officeart/2008/layout/AlternatingPictureBlocks"/>
    <dgm:cxn modelId="{2A0B3922-F5D7-4E12-89D9-9EF72796B2B9}" type="presParOf" srcId="{FEF7DA6B-A5A0-45DD-9760-F587D094D978}" destId="{55F05B1A-9415-4298-8ABD-64501C0BDF83}" srcOrd="4" destOrd="0" presId="urn:microsoft.com/office/officeart/2008/layout/AlternatingPictureBlocks"/>
    <dgm:cxn modelId="{E71D9DF0-2CEF-49A6-A671-FF0BD22304DA}" type="presParOf" srcId="{55F05B1A-9415-4298-8ABD-64501C0BDF83}" destId="{75C78247-066A-4410-9A61-9DEC66A6AA35}" srcOrd="0" destOrd="0" presId="urn:microsoft.com/office/officeart/2008/layout/AlternatingPictureBlocks"/>
    <dgm:cxn modelId="{FC72D4D3-EA72-4DA4-8B44-0E9959A89617}" type="presParOf" srcId="{55F05B1A-9415-4298-8ABD-64501C0BDF83}" destId="{F577E3BE-900A-4229-A36D-470F016F7FD8}" srcOrd="1" destOrd="0" presId="urn:microsoft.com/office/officeart/2008/layout/AlternatingPictureBlocks"/>
    <dgm:cxn modelId="{0EBD902C-F449-439E-902F-0160AB587864}" type="presParOf" srcId="{FEF7DA6B-A5A0-45DD-9760-F587D094D978}" destId="{A8D7A813-75CF-4EB3-A959-82B7DBCA4ECF}" srcOrd="5" destOrd="0" presId="urn:microsoft.com/office/officeart/2008/layout/AlternatingPictureBlocks"/>
    <dgm:cxn modelId="{C5BC1CEA-C285-4649-B2B0-46A40F136AD1}" type="presParOf" srcId="{FEF7DA6B-A5A0-45DD-9760-F587D094D978}" destId="{D8F6C7B1-9240-4730-AA29-FE05F8F840B4}" srcOrd="6" destOrd="0" presId="urn:microsoft.com/office/officeart/2008/layout/AlternatingPictureBlocks"/>
    <dgm:cxn modelId="{AC30D552-746B-4F1B-B059-176E2E291C78}" type="presParOf" srcId="{D8F6C7B1-9240-4730-AA29-FE05F8F840B4}" destId="{66CE96ED-D09E-4D63-B696-26D95198B754}" srcOrd="0" destOrd="0" presId="urn:microsoft.com/office/officeart/2008/layout/AlternatingPictureBlocks"/>
    <dgm:cxn modelId="{29112F8D-3C97-4754-934D-35A00152F76C}" type="presParOf" srcId="{D8F6C7B1-9240-4730-AA29-FE05F8F840B4}" destId="{6D7AF3D4-1DA1-426B-8998-77387EAE5633}" srcOrd="1" destOrd="0" presId="urn:microsoft.com/office/officeart/2008/layout/AlternatingPictureBlock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2EFBC97-9F81-4452-9629-538E491714E1}" type="doc">
      <dgm:prSet loTypeId="urn:microsoft.com/office/officeart/2008/layout/AlternatingPictureBlocks" loCatId="picture" qsTypeId="urn:microsoft.com/office/officeart/2005/8/quickstyle/simple1" qsCatId="simple" csTypeId="urn:microsoft.com/office/officeart/2005/8/colors/colorful1" csCatId="colorful" phldr="1"/>
      <dgm:spPr/>
    </dgm:pt>
    <dgm:pt modelId="{72DEE72A-364F-4D11-8C12-76EFE949E0DB}">
      <dgm:prSet phldrT="[Text]"/>
      <dgm:spPr>
        <a:solidFill>
          <a:schemeClr val="tx2"/>
        </a:solidFill>
      </dgm:spPr>
      <dgm:t>
        <a:bodyPr/>
        <a:lstStyle/>
        <a:p>
          <a:r>
            <a:rPr lang="en-US" dirty="0"/>
            <a:t>Work in home, school, and community</a:t>
          </a:r>
        </a:p>
      </dgm:t>
    </dgm:pt>
    <dgm:pt modelId="{FDA1C6BC-16CE-4EF9-914C-139C5B62B603}" type="parTrans" cxnId="{9E71BA17-05A0-404D-ACCA-A654A009EC39}">
      <dgm:prSet/>
      <dgm:spPr/>
      <dgm:t>
        <a:bodyPr/>
        <a:lstStyle/>
        <a:p>
          <a:endParaRPr lang="en-US"/>
        </a:p>
      </dgm:t>
    </dgm:pt>
    <dgm:pt modelId="{9A601AEF-06D2-4297-ABA0-C05BE04A6719}" type="sibTrans" cxnId="{9E71BA17-05A0-404D-ACCA-A654A009EC39}">
      <dgm:prSet/>
      <dgm:spPr/>
      <dgm:t>
        <a:bodyPr/>
        <a:lstStyle/>
        <a:p>
          <a:endParaRPr lang="en-US"/>
        </a:p>
      </dgm:t>
    </dgm:pt>
    <dgm:pt modelId="{49041A5E-8564-4F69-A075-64E2ED31CF3B}">
      <dgm:prSet phldrT="[Text]"/>
      <dgm:spPr>
        <a:solidFill>
          <a:schemeClr val="accent5"/>
        </a:solidFill>
      </dgm:spPr>
      <dgm:t>
        <a:bodyPr/>
        <a:lstStyle/>
        <a:p>
          <a:r>
            <a:rPr lang="en-US" dirty="0"/>
            <a:t>Meet when needed, intense dosage</a:t>
          </a:r>
        </a:p>
      </dgm:t>
    </dgm:pt>
    <dgm:pt modelId="{E81C7C87-86C6-475C-8B40-2C64A4F957FC}" type="parTrans" cxnId="{DE0E5406-1FEA-4082-A398-0A5FA2070016}">
      <dgm:prSet/>
      <dgm:spPr/>
      <dgm:t>
        <a:bodyPr/>
        <a:lstStyle/>
        <a:p>
          <a:endParaRPr lang="en-US"/>
        </a:p>
      </dgm:t>
    </dgm:pt>
    <dgm:pt modelId="{2FFFBE75-2318-4468-8D16-D5D553BF6040}" type="sibTrans" cxnId="{DE0E5406-1FEA-4082-A398-0A5FA2070016}">
      <dgm:prSet/>
      <dgm:spPr/>
      <dgm:t>
        <a:bodyPr/>
        <a:lstStyle/>
        <a:p>
          <a:endParaRPr lang="en-US"/>
        </a:p>
      </dgm:t>
    </dgm:pt>
    <dgm:pt modelId="{3190B70B-419E-4656-AE79-B664161E346F}">
      <dgm:prSet phldrT="[Text]"/>
      <dgm:spPr>
        <a:solidFill>
          <a:schemeClr val="accent1"/>
        </a:solidFill>
      </dgm:spPr>
      <dgm:t>
        <a:bodyPr/>
        <a:lstStyle/>
        <a:p>
          <a:r>
            <a:rPr lang="en-US" dirty="0"/>
            <a:t>Group, family, and individual</a:t>
          </a:r>
        </a:p>
      </dgm:t>
    </dgm:pt>
    <dgm:pt modelId="{6701114A-B191-4522-9D43-CB70BFF7AEF6}" type="parTrans" cxnId="{7FC1B32F-0C4D-496C-94B8-8BE1A9031B10}">
      <dgm:prSet/>
      <dgm:spPr/>
      <dgm:t>
        <a:bodyPr/>
        <a:lstStyle/>
        <a:p>
          <a:endParaRPr lang="en-US"/>
        </a:p>
      </dgm:t>
    </dgm:pt>
    <dgm:pt modelId="{FA87EAB2-B2CF-44FF-8BF3-0BDAF53D92C3}" type="sibTrans" cxnId="{7FC1B32F-0C4D-496C-94B8-8BE1A9031B10}">
      <dgm:prSet/>
      <dgm:spPr/>
      <dgm:t>
        <a:bodyPr/>
        <a:lstStyle/>
        <a:p>
          <a:endParaRPr lang="en-US"/>
        </a:p>
      </dgm:t>
    </dgm:pt>
    <dgm:pt modelId="{1B3E2A50-BB37-419D-85F5-C4F73ADA96A8}">
      <dgm:prSet phldrT="[Text]"/>
      <dgm:spPr>
        <a:solidFill>
          <a:schemeClr val="accent6"/>
        </a:solidFill>
      </dgm:spPr>
      <dgm:t>
        <a:bodyPr/>
        <a:lstStyle/>
        <a:p>
          <a:r>
            <a:rPr lang="en-US" dirty="0"/>
            <a:t>Available 24/7</a:t>
          </a:r>
        </a:p>
      </dgm:t>
    </dgm:pt>
    <dgm:pt modelId="{B18BC97D-7113-466F-B4A3-D19B9A3479E0}" type="parTrans" cxnId="{FAA64DCA-F575-4A3E-B1B6-B015EA4DB2F2}">
      <dgm:prSet/>
      <dgm:spPr/>
      <dgm:t>
        <a:bodyPr/>
        <a:lstStyle/>
        <a:p>
          <a:endParaRPr lang="en-US"/>
        </a:p>
      </dgm:t>
    </dgm:pt>
    <dgm:pt modelId="{44F1669E-018D-42B2-9634-404B0B7FD2C7}" type="sibTrans" cxnId="{FAA64DCA-F575-4A3E-B1B6-B015EA4DB2F2}">
      <dgm:prSet/>
      <dgm:spPr/>
      <dgm:t>
        <a:bodyPr/>
        <a:lstStyle/>
        <a:p>
          <a:endParaRPr lang="en-US"/>
        </a:p>
      </dgm:t>
    </dgm:pt>
    <dgm:pt modelId="{CC14E117-B418-4978-8C8B-A5A86624C777}" type="pres">
      <dgm:prSet presAssocID="{92EFBC97-9F81-4452-9629-538E491714E1}" presName="linearFlow" presStyleCnt="0">
        <dgm:presLayoutVars>
          <dgm:dir/>
          <dgm:resizeHandles val="exact"/>
        </dgm:presLayoutVars>
      </dgm:prSet>
      <dgm:spPr/>
    </dgm:pt>
    <dgm:pt modelId="{EAB601A6-5BEC-4919-A2E2-EB46541AF58B}" type="pres">
      <dgm:prSet presAssocID="{72DEE72A-364F-4D11-8C12-76EFE949E0DB}" presName="comp" presStyleCnt="0"/>
      <dgm:spPr/>
    </dgm:pt>
    <dgm:pt modelId="{8129F7D6-CD59-4529-B393-29853D035BD8}" type="pres">
      <dgm:prSet presAssocID="{72DEE72A-364F-4D11-8C12-76EFE949E0DB}" presName="rect2" presStyleLbl="node1" presStyleIdx="0" presStyleCnt="4">
        <dgm:presLayoutVars>
          <dgm:bulletEnabled val="1"/>
        </dgm:presLayoutVars>
      </dgm:prSet>
      <dgm:spPr/>
    </dgm:pt>
    <dgm:pt modelId="{8373A33A-8A87-48A1-9A3E-D7072F1C03AD}" type="pres">
      <dgm:prSet presAssocID="{72DEE72A-364F-4D11-8C12-76EFE949E0DB}" presName="rect1" presStyleLbl="ln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rker with solid fill"/>
        </a:ext>
      </dgm:extLst>
    </dgm:pt>
    <dgm:pt modelId="{CBC99C88-A984-4061-A4C3-9699058FE22B}" type="pres">
      <dgm:prSet presAssocID="{9A601AEF-06D2-4297-ABA0-C05BE04A6719}" presName="sibTrans" presStyleCnt="0"/>
      <dgm:spPr/>
    </dgm:pt>
    <dgm:pt modelId="{295BE3F4-4F99-43F4-9EE4-3630227AEEE7}" type="pres">
      <dgm:prSet presAssocID="{49041A5E-8564-4F69-A075-64E2ED31CF3B}" presName="comp" presStyleCnt="0"/>
      <dgm:spPr/>
    </dgm:pt>
    <dgm:pt modelId="{0DD02E79-5A2F-476C-B9D8-CBB3FD71FF30}" type="pres">
      <dgm:prSet presAssocID="{49041A5E-8564-4F69-A075-64E2ED31CF3B}" presName="rect2" presStyleLbl="node1" presStyleIdx="1" presStyleCnt="4">
        <dgm:presLayoutVars>
          <dgm:bulletEnabled val="1"/>
        </dgm:presLayoutVars>
      </dgm:prSet>
      <dgm:spPr/>
    </dgm:pt>
    <dgm:pt modelId="{2533398C-D2D3-4644-A451-93A17845BD13}" type="pres">
      <dgm:prSet presAssocID="{49041A5E-8564-4F69-A075-64E2ED31CF3B}" presName="rect1" presStyleLbl="ln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Clock with solid fill"/>
        </a:ext>
      </dgm:extLst>
    </dgm:pt>
    <dgm:pt modelId="{7FDA4037-4378-47D6-ABC0-CD6C8C18D747}" type="pres">
      <dgm:prSet presAssocID="{2FFFBE75-2318-4468-8D16-D5D553BF6040}" presName="sibTrans" presStyleCnt="0"/>
      <dgm:spPr/>
    </dgm:pt>
    <dgm:pt modelId="{5295966C-8FD5-4889-8AB6-955BD157EB25}" type="pres">
      <dgm:prSet presAssocID="{3190B70B-419E-4656-AE79-B664161E346F}" presName="comp" presStyleCnt="0"/>
      <dgm:spPr/>
    </dgm:pt>
    <dgm:pt modelId="{3FF60AF6-F5C3-4FAE-9138-D707D06FDF00}" type="pres">
      <dgm:prSet presAssocID="{3190B70B-419E-4656-AE79-B664161E346F}" presName="rect2" presStyleLbl="node1" presStyleIdx="2" presStyleCnt="4">
        <dgm:presLayoutVars>
          <dgm:bulletEnabled val="1"/>
        </dgm:presLayoutVars>
      </dgm:prSet>
      <dgm:spPr/>
    </dgm:pt>
    <dgm:pt modelId="{AB34CD24-F888-42A0-83F7-C805D3C82748}" type="pres">
      <dgm:prSet presAssocID="{3190B70B-419E-4656-AE79-B664161E346F}" presName="rect1" presStyleLbl="ln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User network with solid fill"/>
        </a:ext>
      </dgm:extLst>
    </dgm:pt>
    <dgm:pt modelId="{2F2FA184-D918-4CBC-ADF0-A6DE142819D5}" type="pres">
      <dgm:prSet presAssocID="{FA87EAB2-B2CF-44FF-8BF3-0BDAF53D92C3}" presName="sibTrans" presStyleCnt="0"/>
      <dgm:spPr/>
    </dgm:pt>
    <dgm:pt modelId="{00E0BA5D-0C1F-4F39-A6B6-5AF15C03A72B}" type="pres">
      <dgm:prSet presAssocID="{1B3E2A50-BB37-419D-85F5-C4F73ADA96A8}" presName="comp" presStyleCnt="0"/>
      <dgm:spPr/>
    </dgm:pt>
    <dgm:pt modelId="{9674F5E2-3D1F-42B9-990C-93EB1AD1C0B1}" type="pres">
      <dgm:prSet presAssocID="{1B3E2A50-BB37-419D-85F5-C4F73ADA96A8}" presName="rect2" presStyleLbl="node1" presStyleIdx="3" presStyleCnt="4">
        <dgm:presLayoutVars>
          <dgm:bulletEnabled val="1"/>
        </dgm:presLayoutVars>
      </dgm:prSet>
      <dgm:spPr/>
    </dgm:pt>
    <dgm:pt modelId="{043A35A6-910B-49B4-9E5E-0C88CF9C419D}" type="pres">
      <dgm:prSet presAssocID="{1B3E2A50-BB37-419D-85F5-C4F73ADA96A8}" presName="rect1" presStyleLbl="ln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dgm:spPr>
      <dgm:extLst>
        <a:ext uri="{E40237B7-FDA0-4F09-8148-C483321AD2D9}">
          <dgm14:cNvPr xmlns:dgm14="http://schemas.microsoft.com/office/drawing/2010/diagram" id="0" name="" descr="Receiver with solid fill"/>
        </a:ext>
      </dgm:extLst>
    </dgm:pt>
  </dgm:ptLst>
  <dgm:cxnLst>
    <dgm:cxn modelId="{DE0E5406-1FEA-4082-A398-0A5FA2070016}" srcId="{92EFBC97-9F81-4452-9629-538E491714E1}" destId="{49041A5E-8564-4F69-A075-64E2ED31CF3B}" srcOrd="1" destOrd="0" parTransId="{E81C7C87-86C6-475C-8B40-2C64A4F957FC}" sibTransId="{2FFFBE75-2318-4468-8D16-D5D553BF6040}"/>
    <dgm:cxn modelId="{527A8E08-D021-4978-B057-B7BC91C300B2}" type="presOf" srcId="{49041A5E-8564-4F69-A075-64E2ED31CF3B}" destId="{0DD02E79-5A2F-476C-B9D8-CBB3FD71FF30}" srcOrd="0" destOrd="0" presId="urn:microsoft.com/office/officeart/2008/layout/AlternatingPictureBlocks"/>
    <dgm:cxn modelId="{9E71BA17-05A0-404D-ACCA-A654A009EC39}" srcId="{92EFBC97-9F81-4452-9629-538E491714E1}" destId="{72DEE72A-364F-4D11-8C12-76EFE949E0DB}" srcOrd="0" destOrd="0" parTransId="{FDA1C6BC-16CE-4EF9-914C-139C5B62B603}" sibTransId="{9A601AEF-06D2-4297-ABA0-C05BE04A6719}"/>
    <dgm:cxn modelId="{7FC1B32F-0C4D-496C-94B8-8BE1A9031B10}" srcId="{92EFBC97-9F81-4452-9629-538E491714E1}" destId="{3190B70B-419E-4656-AE79-B664161E346F}" srcOrd="2" destOrd="0" parTransId="{6701114A-B191-4522-9D43-CB70BFF7AEF6}" sibTransId="{FA87EAB2-B2CF-44FF-8BF3-0BDAF53D92C3}"/>
    <dgm:cxn modelId="{D45C2834-6D07-41D6-9CE7-26B5C36C54A2}" type="presOf" srcId="{92EFBC97-9F81-4452-9629-538E491714E1}" destId="{CC14E117-B418-4978-8C8B-A5A86624C777}" srcOrd="0" destOrd="0" presId="urn:microsoft.com/office/officeart/2008/layout/AlternatingPictureBlocks"/>
    <dgm:cxn modelId="{EE14A141-E753-4B79-889D-DC8FA87418CF}" type="presOf" srcId="{1B3E2A50-BB37-419D-85F5-C4F73ADA96A8}" destId="{9674F5E2-3D1F-42B9-990C-93EB1AD1C0B1}" srcOrd="0" destOrd="0" presId="urn:microsoft.com/office/officeart/2008/layout/AlternatingPictureBlocks"/>
    <dgm:cxn modelId="{532EE76D-45F8-4C85-90D6-391178A4F3F7}" type="presOf" srcId="{72DEE72A-364F-4D11-8C12-76EFE949E0DB}" destId="{8129F7D6-CD59-4529-B393-29853D035BD8}" srcOrd="0" destOrd="0" presId="urn:microsoft.com/office/officeart/2008/layout/AlternatingPictureBlocks"/>
    <dgm:cxn modelId="{61D1F7B4-2745-49FE-9ADE-6996BB4C073D}" type="presOf" srcId="{3190B70B-419E-4656-AE79-B664161E346F}" destId="{3FF60AF6-F5C3-4FAE-9138-D707D06FDF00}" srcOrd="0" destOrd="0" presId="urn:microsoft.com/office/officeart/2008/layout/AlternatingPictureBlocks"/>
    <dgm:cxn modelId="{FAA64DCA-F575-4A3E-B1B6-B015EA4DB2F2}" srcId="{92EFBC97-9F81-4452-9629-538E491714E1}" destId="{1B3E2A50-BB37-419D-85F5-C4F73ADA96A8}" srcOrd="3" destOrd="0" parTransId="{B18BC97D-7113-466F-B4A3-D19B9A3479E0}" sibTransId="{44F1669E-018D-42B2-9634-404B0B7FD2C7}"/>
    <dgm:cxn modelId="{00FCD6FA-0BFB-4798-9239-1DEBE6BC9224}" type="presParOf" srcId="{CC14E117-B418-4978-8C8B-A5A86624C777}" destId="{EAB601A6-5BEC-4919-A2E2-EB46541AF58B}" srcOrd="0" destOrd="0" presId="urn:microsoft.com/office/officeart/2008/layout/AlternatingPictureBlocks"/>
    <dgm:cxn modelId="{577B216F-3A1F-4D4A-9B18-26B15386A6AB}" type="presParOf" srcId="{EAB601A6-5BEC-4919-A2E2-EB46541AF58B}" destId="{8129F7D6-CD59-4529-B393-29853D035BD8}" srcOrd="0" destOrd="0" presId="urn:microsoft.com/office/officeart/2008/layout/AlternatingPictureBlocks"/>
    <dgm:cxn modelId="{F9CA852C-226F-477C-A8E5-A984B3877EEC}" type="presParOf" srcId="{EAB601A6-5BEC-4919-A2E2-EB46541AF58B}" destId="{8373A33A-8A87-48A1-9A3E-D7072F1C03AD}" srcOrd="1" destOrd="0" presId="urn:microsoft.com/office/officeart/2008/layout/AlternatingPictureBlocks"/>
    <dgm:cxn modelId="{1DD30D61-FC13-4183-9700-9C96147DD602}" type="presParOf" srcId="{CC14E117-B418-4978-8C8B-A5A86624C777}" destId="{CBC99C88-A984-4061-A4C3-9699058FE22B}" srcOrd="1" destOrd="0" presId="urn:microsoft.com/office/officeart/2008/layout/AlternatingPictureBlocks"/>
    <dgm:cxn modelId="{7883D9DC-034B-4C27-ABCA-18FFF1BFF828}" type="presParOf" srcId="{CC14E117-B418-4978-8C8B-A5A86624C777}" destId="{295BE3F4-4F99-43F4-9EE4-3630227AEEE7}" srcOrd="2" destOrd="0" presId="urn:microsoft.com/office/officeart/2008/layout/AlternatingPictureBlocks"/>
    <dgm:cxn modelId="{320B4ACB-84F0-49B0-BD39-4864CF3716D2}" type="presParOf" srcId="{295BE3F4-4F99-43F4-9EE4-3630227AEEE7}" destId="{0DD02E79-5A2F-476C-B9D8-CBB3FD71FF30}" srcOrd="0" destOrd="0" presId="urn:microsoft.com/office/officeart/2008/layout/AlternatingPictureBlocks"/>
    <dgm:cxn modelId="{EDE01E44-BC06-48ED-B791-C2A6B129C968}" type="presParOf" srcId="{295BE3F4-4F99-43F4-9EE4-3630227AEEE7}" destId="{2533398C-D2D3-4644-A451-93A17845BD13}" srcOrd="1" destOrd="0" presId="urn:microsoft.com/office/officeart/2008/layout/AlternatingPictureBlocks"/>
    <dgm:cxn modelId="{49DA9E11-7269-4A31-8EAD-0CB8C3F6C794}" type="presParOf" srcId="{CC14E117-B418-4978-8C8B-A5A86624C777}" destId="{7FDA4037-4378-47D6-ABC0-CD6C8C18D747}" srcOrd="3" destOrd="0" presId="urn:microsoft.com/office/officeart/2008/layout/AlternatingPictureBlocks"/>
    <dgm:cxn modelId="{71C26DCC-11B7-4DCA-9D47-7F9FBA987C35}" type="presParOf" srcId="{CC14E117-B418-4978-8C8B-A5A86624C777}" destId="{5295966C-8FD5-4889-8AB6-955BD157EB25}" srcOrd="4" destOrd="0" presId="urn:microsoft.com/office/officeart/2008/layout/AlternatingPictureBlocks"/>
    <dgm:cxn modelId="{EC55E24B-A174-4B4C-B87D-44C4A067CF6E}" type="presParOf" srcId="{5295966C-8FD5-4889-8AB6-955BD157EB25}" destId="{3FF60AF6-F5C3-4FAE-9138-D707D06FDF00}" srcOrd="0" destOrd="0" presId="urn:microsoft.com/office/officeart/2008/layout/AlternatingPictureBlocks"/>
    <dgm:cxn modelId="{0C0AEDCC-7CD7-4465-B269-8FBD049BB4A6}" type="presParOf" srcId="{5295966C-8FD5-4889-8AB6-955BD157EB25}" destId="{AB34CD24-F888-42A0-83F7-C805D3C82748}" srcOrd="1" destOrd="0" presId="urn:microsoft.com/office/officeart/2008/layout/AlternatingPictureBlocks"/>
    <dgm:cxn modelId="{3E4BEC82-4A8A-450A-BB23-A537D7FF0E17}" type="presParOf" srcId="{CC14E117-B418-4978-8C8B-A5A86624C777}" destId="{2F2FA184-D918-4CBC-ADF0-A6DE142819D5}" srcOrd="5" destOrd="0" presId="urn:microsoft.com/office/officeart/2008/layout/AlternatingPictureBlocks"/>
    <dgm:cxn modelId="{DC1BF643-2B46-4953-BC59-AEC8720CFE08}" type="presParOf" srcId="{CC14E117-B418-4978-8C8B-A5A86624C777}" destId="{00E0BA5D-0C1F-4F39-A6B6-5AF15C03A72B}" srcOrd="6" destOrd="0" presId="urn:microsoft.com/office/officeart/2008/layout/AlternatingPictureBlocks"/>
    <dgm:cxn modelId="{403FF4DF-5649-4487-B9AB-E736DF7EF75C}" type="presParOf" srcId="{00E0BA5D-0C1F-4F39-A6B6-5AF15C03A72B}" destId="{9674F5E2-3D1F-42B9-990C-93EB1AD1C0B1}" srcOrd="0" destOrd="0" presId="urn:microsoft.com/office/officeart/2008/layout/AlternatingPictureBlocks"/>
    <dgm:cxn modelId="{1AAA9705-3248-473F-BD48-A9B95E07DFC0}" type="presParOf" srcId="{00E0BA5D-0C1F-4F39-A6B6-5AF15C03A72B}" destId="{043A35A6-910B-49B4-9E5E-0C88CF9C419D}" srcOrd="1" destOrd="0" presId="urn:microsoft.com/office/officeart/2008/layout/AlternatingPictureBlock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E47E413-2E8E-4A95-AA9D-017BBFF442ED}" type="doc">
      <dgm:prSet loTypeId="urn:microsoft.com/office/officeart/2005/8/layout/cycle8" loCatId="cycle" qsTypeId="urn:microsoft.com/office/officeart/2005/8/quickstyle/simple1" qsCatId="simple" csTypeId="urn:microsoft.com/office/officeart/2005/8/colors/accent4_3" csCatId="accent4" phldr="1"/>
      <dgm:spPr/>
    </dgm:pt>
    <dgm:pt modelId="{8F9C9072-47F1-42EA-84E1-8CE4D929CEE6}">
      <dgm:prSet phldrT="[Text]"/>
      <dgm:spPr>
        <a:solidFill>
          <a:schemeClr val="accent5"/>
        </a:solidFill>
      </dgm:spPr>
      <dgm:t>
        <a:bodyPr/>
        <a:lstStyle/>
        <a:p>
          <a:r>
            <a:rPr lang="en-US" dirty="0">
              <a:solidFill>
                <a:schemeClr val="bg2"/>
              </a:solidFill>
            </a:rPr>
            <a:t>Access</a:t>
          </a:r>
        </a:p>
      </dgm:t>
    </dgm:pt>
    <dgm:pt modelId="{39576F24-EFA8-4C68-AC81-0FA4545E9730}" type="parTrans" cxnId="{28A68672-322B-4456-AA28-E2B1B9B846F0}">
      <dgm:prSet/>
      <dgm:spPr/>
      <dgm:t>
        <a:bodyPr/>
        <a:lstStyle/>
        <a:p>
          <a:endParaRPr lang="en-US"/>
        </a:p>
      </dgm:t>
    </dgm:pt>
    <dgm:pt modelId="{CC1404EF-7B93-431E-8AA6-F7C6FC6246E6}" type="sibTrans" cxnId="{28A68672-322B-4456-AA28-E2B1B9B846F0}">
      <dgm:prSet/>
      <dgm:spPr/>
      <dgm:t>
        <a:bodyPr/>
        <a:lstStyle/>
        <a:p>
          <a:endParaRPr lang="en-US"/>
        </a:p>
      </dgm:t>
    </dgm:pt>
    <dgm:pt modelId="{9BB988A3-080E-4971-87DC-A4A1227681EE}">
      <dgm:prSet phldrT="[Text]"/>
      <dgm:spPr>
        <a:solidFill>
          <a:schemeClr val="accent2"/>
        </a:solidFill>
      </dgm:spPr>
      <dgm:t>
        <a:bodyPr/>
        <a:lstStyle/>
        <a:p>
          <a:r>
            <a:rPr lang="en-US" dirty="0">
              <a:solidFill>
                <a:schemeClr val="bg2"/>
              </a:solidFill>
            </a:rPr>
            <a:t>Ownership</a:t>
          </a:r>
        </a:p>
      </dgm:t>
    </dgm:pt>
    <dgm:pt modelId="{B9D808E3-AE7D-42B1-9341-481C5A9F4B67}" type="parTrans" cxnId="{FAFE7375-63FC-41D8-8DCD-B859F1AA9CA8}">
      <dgm:prSet/>
      <dgm:spPr/>
      <dgm:t>
        <a:bodyPr/>
        <a:lstStyle/>
        <a:p>
          <a:endParaRPr lang="en-US"/>
        </a:p>
      </dgm:t>
    </dgm:pt>
    <dgm:pt modelId="{23708824-C831-4671-9FA8-06AB1AEB3F0E}" type="sibTrans" cxnId="{FAFE7375-63FC-41D8-8DCD-B859F1AA9CA8}">
      <dgm:prSet/>
      <dgm:spPr/>
      <dgm:t>
        <a:bodyPr/>
        <a:lstStyle/>
        <a:p>
          <a:endParaRPr lang="en-US"/>
        </a:p>
      </dgm:t>
    </dgm:pt>
    <dgm:pt modelId="{F1E29378-18A2-41FC-8F16-9EC88365348C}">
      <dgm:prSet phldrT="[Text]"/>
      <dgm:spPr>
        <a:solidFill>
          <a:schemeClr val="accent4"/>
        </a:solidFill>
      </dgm:spPr>
      <dgm:t>
        <a:bodyPr/>
        <a:lstStyle/>
        <a:p>
          <a:r>
            <a:rPr lang="en-US" dirty="0">
              <a:solidFill>
                <a:schemeClr val="bg2"/>
              </a:solidFill>
            </a:rPr>
            <a:t>Voice</a:t>
          </a:r>
        </a:p>
      </dgm:t>
    </dgm:pt>
    <dgm:pt modelId="{5B2AE4E9-7203-4BAF-96AE-8928E1F601B6}" type="parTrans" cxnId="{78FB2A5B-46E1-4CF7-AC5C-6CEC66A12B5A}">
      <dgm:prSet/>
      <dgm:spPr/>
      <dgm:t>
        <a:bodyPr/>
        <a:lstStyle/>
        <a:p>
          <a:endParaRPr lang="en-US"/>
        </a:p>
      </dgm:t>
    </dgm:pt>
    <dgm:pt modelId="{F8D7060D-7C49-49A3-8159-A6B53A5F12B4}" type="sibTrans" cxnId="{78FB2A5B-46E1-4CF7-AC5C-6CEC66A12B5A}">
      <dgm:prSet/>
      <dgm:spPr/>
      <dgm:t>
        <a:bodyPr/>
        <a:lstStyle/>
        <a:p>
          <a:endParaRPr lang="en-US"/>
        </a:p>
      </dgm:t>
    </dgm:pt>
    <dgm:pt modelId="{6FC26FF3-1C6F-4CD1-A8C8-B566BA69701D}" type="pres">
      <dgm:prSet presAssocID="{0E47E413-2E8E-4A95-AA9D-017BBFF442ED}" presName="compositeShape" presStyleCnt="0">
        <dgm:presLayoutVars>
          <dgm:chMax val="7"/>
          <dgm:dir/>
          <dgm:resizeHandles val="exact"/>
        </dgm:presLayoutVars>
      </dgm:prSet>
      <dgm:spPr/>
    </dgm:pt>
    <dgm:pt modelId="{2BA7FE44-0106-4D12-A7CB-6A1CA53F8E14}" type="pres">
      <dgm:prSet presAssocID="{0E47E413-2E8E-4A95-AA9D-017BBFF442ED}" presName="wedge1" presStyleLbl="node1" presStyleIdx="0" presStyleCnt="3"/>
      <dgm:spPr/>
    </dgm:pt>
    <dgm:pt modelId="{559A1033-9734-40FC-926C-12ABC0CBBA2F}" type="pres">
      <dgm:prSet presAssocID="{0E47E413-2E8E-4A95-AA9D-017BBFF442ED}" presName="dummy1a" presStyleCnt="0"/>
      <dgm:spPr/>
    </dgm:pt>
    <dgm:pt modelId="{D8D17C5E-3D8F-4B07-AD86-C0B307CBF77C}" type="pres">
      <dgm:prSet presAssocID="{0E47E413-2E8E-4A95-AA9D-017BBFF442ED}" presName="dummy1b" presStyleCnt="0"/>
      <dgm:spPr/>
    </dgm:pt>
    <dgm:pt modelId="{4D4573EF-252D-467C-8900-E04A36720EBD}" type="pres">
      <dgm:prSet presAssocID="{0E47E413-2E8E-4A95-AA9D-017BBFF442ED}" presName="wedge1Tx" presStyleLbl="node1" presStyleIdx="0" presStyleCnt="3">
        <dgm:presLayoutVars>
          <dgm:chMax val="0"/>
          <dgm:chPref val="0"/>
          <dgm:bulletEnabled val="1"/>
        </dgm:presLayoutVars>
      </dgm:prSet>
      <dgm:spPr/>
    </dgm:pt>
    <dgm:pt modelId="{483E9DA5-AA37-43FE-81CE-6A5C2FAF15B2}" type="pres">
      <dgm:prSet presAssocID="{0E47E413-2E8E-4A95-AA9D-017BBFF442ED}" presName="wedge2" presStyleLbl="node1" presStyleIdx="1" presStyleCnt="3"/>
      <dgm:spPr/>
    </dgm:pt>
    <dgm:pt modelId="{42FAF017-56D9-48F8-BC49-5C886A609353}" type="pres">
      <dgm:prSet presAssocID="{0E47E413-2E8E-4A95-AA9D-017BBFF442ED}" presName="dummy2a" presStyleCnt="0"/>
      <dgm:spPr/>
    </dgm:pt>
    <dgm:pt modelId="{2824D5A5-4BC5-4AA4-BB64-8D7813399638}" type="pres">
      <dgm:prSet presAssocID="{0E47E413-2E8E-4A95-AA9D-017BBFF442ED}" presName="dummy2b" presStyleCnt="0"/>
      <dgm:spPr/>
    </dgm:pt>
    <dgm:pt modelId="{BBAE7CE2-4CA3-4F49-9317-B3CFBDE8A5EF}" type="pres">
      <dgm:prSet presAssocID="{0E47E413-2E8E-4A95-AA9D-017BBFF442ED}" presName="wedge2Tx" presStyleLbl="node1" presStyleIdx="1" presStyleCnt="3">
        <dgm:presLayoutVars>
          <dgm:chMax val="0"/>
          <dgm:chPref val="0"/>
          <dgm:bulletEnabled val="1"/>
        </dgm:presLayoutVars>
      </dgm:prSet>
      <dgm:spPr/>
    </dgm:pt>
    <dgm:pt modelId="{9AF38295-A958-4356-898E-4DD0E6805518}" type="pres">
      <dgm:prSet presAssocID="{0E47E413-2E8E-4A95-AA9D-017BBFF442ED}" presName="wedge3" presStyleLbl="node1" presStyleIdx="2" presStyleCnt="3"/>
      <dgm:spPr/>
    </dgm:pt>
    <dgm:pt modelId="{2F7DE947-1F29-4E7E-99E9-61A22B15CA3E}" type="pres">
      <dgm:prSet presAssocID="{0E47E413-2E8E-4A95-AA9D-017BBFF442ED}" presName="dummy3a" presStyleCnt="0"/>
      <dgm:spPr/>
    </dgm:pt>
    <dgm:pt modelId="{3F86480F-9FC4-4A6C-91BF-9B1723CE633D}" type="pres">
      <dgm:prSet presAssocID="{0E47E413-2E8E-4A95-AA9D-017BBFF442ED}" presName="dummy3b" presStyleCnt="0"/>
      <dgm:spPr/>
    </dgm:pt>
    <dgm:pt modelId="{D3D94935-CDE9-4AA1-A603-4E16CFE8C9A1}" type="pres">
      <dgm:prSet presAssocID="{0E47E413-2E8E-4A95-AA9D-017BBFF442ED}" presName="wedge3Tx" presStyleLbl="node1" presStyleIdx="2" presStyleCnt="3">
        <dgm:presLayoutVars>
          <dgm:chMax val="0"/>
          <dgm:chPref val="0"/>
          <dgm:bulletEnabled val="1"/>
        </dgm:presLayoutVars>
      </dgm:prSet>
      <dgm:spPr/>
    </dgm:pt>
    <dgm:pt modelId="{9852CDD1-E25C-49D3-9123-55E60449F7EE}" type="pres">
      <dgm:prSet presAssocID="{CC1404EF-7B93-431E-8AA6-F7C6FC6246E6}" presName="arrowWedge1" presStyleLbl="fgSibTrans2D1" presStyleIdx="0" presStyleCnt="3"/>
      <dgm:spPr/>
    </dgm:pt>
    <dgm:pt modelId="{04100032-BD0E-43B8-9919-DA263279A1BC}" type="pres">
      <dgm:prSet presAssocID="{23708824-C831-4671-9FA8-06AB1AEB3F0E}" presName="arrowWedge2" presStyleLbl="fgSibTrans2D1" presStyleIdx="1" presStyleCnt="3"/>
      <dgm:spPr/>
    </dgm:pt>
    <dgm:pt modelId="{871DE4D1-CD58-4EC0-A415-08A5C5B62780}" type="pres">
      <dgm:prSet presAssocID="{F8D7060D-7C49-49A3-8159-A6B53A5F12B4}" presName="arrowWedge3" presStyleLbl="fgSibTrans2D1" presStyleIdx="2" presStyleCnt="3"/>
      <dgm:spPr/>
    </dgm:pt>
  </dgm:ptLst>
  <dgm:cxnLst>
    <dgm:cxn modelId="{FF056207-C21C-424B-9EAB-1A6EB711EA7E}" type="presOf" srcId="{F1E29378-18A2-41FC-8F16-9EC88365348C}" destId="{9AF38295-A958-4356-898E-4DD0E6805518}" srcOrd="0" destOrd="0" presId="urn:microsoft.com/office/officeart/2005/8/layout/cycle8"/>
    <dgm:cxn modelId="{78FB2A5B-46E1-4CF7-AC5C-6CEC66A12B5A}" srcId="{0E47E413-2E8E-4A95-AA9D-017BBFF442ED}" destId="{F1E29378-18A2-41FC-8F16-9EC88365348C}" srcOrd="2" destOrd="0" parTransId="{5B2AE4E9-7203-4BAF-96AE-8928E1F601B6}" sibTransId="{F8D7060D-7C49-49A3-8159-A6B53A5F12B4}"/>
    <dgm:cxn modelId="{A1DE466F-8C37-48E3-AF82-735E807AFC59}" type="presOf" srcId="{0E47E413-2E8E-4A95-AA9D-017BBFF442ED}" destId="{6FC26FF3-1C6F-4CD1-A8C8-B566BA69701D}" srcOrd="0" destOrd="0" presId="urn:microsoft.com/office/officeart/2005/8/layout/cycle8"/>
    <dgm:cxn modelId="{28A68672-322B-4456-AA28-E2B1B9B846F0}" srcId="{0E47E413-2E8E-4A95-AA9D-017BBFF442ED}" destId="{8F9C9072-47F1-42EA-84E1-8CE4D929CEE6}" srcOrd="0" destOrd="0" parTransId="{39576F24-EFA8-4C68-AC81-0FA4545E9730}" sibTransId="{CC1404EF-7B93-431E-8AA6-F7C6FC6246E6}"/>
    <dgm:cxn modelId="{FAFE7375-63FC-41D8-8DCD-B859F1AA9CA8}" srcId="{0E47E413-2E8E-4A95-AA9D-017BBFF442ED}" destId="{9BB988A3-080E-4971-87DC-A4A1227681EE}" srcOrd="1" destOrd="0" parTransId="{B9D808E3-AE7D-42B1-9341-481C5A9F4B67}" sibTransId="{23708824-C831-4671-9FA8-06AB1AEB3F0E}"/>
    <dgm:cxn modelId="{6FB86ED3-4810-42CE-AF41-6DDC955E34BD}" type="presOf" srcId="{8F9C9072-47F1-42EA-84E1-8CE4D929CEE6}" destId="{4D4573EF-252D-467C-8900-E04A36720EBD}" srcOrd="1" destOrd="0" presId="urn:microsoft.com/office/officeart/2005/8/layout/cycle8"/>
    <dgm:cxn modelId="{576929D9-F99E-4161-B155-B979DFA52CC8}" type="presOf" srcId="{9BB988A3-080E-4971-87DC-A4A1227681EE}" destId="{483E9DA5-AA37-43FE-81CE-6A5C2FAF15B2}" srcOrd="0" destOrd="0" presId="urn:microsoft.com/office/officeart/2005/8/layout/cycle8"/>
    <dgm:cxn modelId="{5D34E3EE-71B8-4EED-94FA-B7B69E2FDEF5}" type="presOf" srcId="{F1E29378-18A2-41FC-8F16-9EC88365348C}" destId="{D3D94935-CDE9-4AA1-A603-4E16CFE8C9A1}" srcOrd="1" destOrd="0" presId="urn:microsoft.com/office/officeart/2005/8/layout/cycle8"/>
    <dgm:cxn modelId="{665FAFF0-2376-42D7-AFF3-5349A005A770}" type="presOf" srcId="{9BB988A3-080E-4971-87DC-A4A1227681EE}" destId="{BBAE7CE2-4CA3-4F49-9317-B3CFBDE8A5EF}" srcOrd="1" destOrd="0" presId="urn:microsoft.com/office/officeart/2005/8/layout/cycle8"/>
    <dgm:cxn modelId="{DC5210F6-2872-4BB4-83DD-CDA3FE94DAA7}" type="presOf" srcId="{8F9C9072-47F1-42EA-84E1-8CE4D929CEE6}" destId="{2BA7FE44-0106-4D12-A7CB-6A1CA53F8E14}" srcOrd="0" destOrd="0" presId="urn:microsoft.com/office/officeart/2005/8/layout/cycle8"/>
    <dgm:cxn modelId="{1F7B9350-B6A0-4363-8A06-35805248847F}" type="presParOf" srcId="{6FC26FF3-1C6F-4CD1-A8C8-B566BA69701D}" destId="{2BA7FE44-0106-4D12-A7CB-6A1CA53F8E14}" srcOrd="0" destOrd="0" presId="urn:microsoft.com/office/officeart/2005/8/layout/cycle8"/>
    <dgm:cxn modelId="{0B2CE31E-7652-46DF-AC22-5C6F3200EB29}" type="presParOf" srcId="{6FC26FF3-1C6F-4CD1-A8C8-B566BA69701D}" destId="{559A1033-9734-40FC-926C-12ABC0CBBA2F}" srcOrd="1" destOrd="0" presId="urn:microsoft.com/office/officeart/2005/8/layout/cycle8"/>
    <dgm:cxn modelId="{AB68505D-22C0-4B01-A4B1-A9E334F745CE}" type="presParOf" srcId="{6FC26FF3-1C6F-4CD1-A8C8-B566BA69701D}" destId="{D8D17C5E-3D8F-4B07-AD86-C0B307CBF77C}" srcOrd="2" destOrd="0" presId="urn:microsoft.com/office/officeart/2005/8/layout/cycle8"/>
    <dgm:cxn modelId="{29C90561-6450-4D02-8755-5F9EFBD2DC7E}" type="presParOf" srcId="{6FC26FF3-1C6F-4CD1-A8C8-B566BA69701D}" destId="{4D4573EF-252D-467C-8900-E04A36720EBD}" srcOrd="3" destOrd="0" presId="urn:microsoft.com/office/officeart/2005/8/layout/cycle8"/>
    <dgm:cxn modelId="{D96EC66B-C0BA-415A-9DCF-7846E75AF46E}" type="presParOf" srcId="{6FC26FF3-1C6F-4CD1-A8C8-B566BA69701D}" destId="{483E9DA5-AA37-43FE-81CE-6A5C2FAF15B2}" srcOrd="4" destOrd="0" presId="urn:microsoft.com/office/officeart/2005/8/layout/cycle8"/>
    <dgm:cxn modelId="{AEE858B7-8E29-4C92-8ECB-B625F1BAA72A}" type="presParOf" srcId="{6FC26FF3-1C6F-4CD1-A8C8-B566BA69701D}" destId="{42FAF017-56D9-48F8-BC49-5C886A609353}" srcOrd="5" destOrd="0" presId="urn:microsoft.com/office/officeart/2005/8/layout/cycle8"/>
    <dgm:cxn modelId="{A2B7B255-BAF5-4301-9573-1BD81A0BDCD1}" type="presParOf" srcId="{6FC26FF3-1C6F-4CD1-A8C8-B566BA69701D}" destId="{2824D5A5-4BC5-4AA4-BB64-8D7813399638}" srcOrd="6" destOrd="0" presId="urn:microsoft.com/office/officeart/2005/8/layout/cycle8"/>
    <dgm:cxn modelId="{BB6D8C52-17ED-453C-A786-1BAABFAFD8F4}" type="presParOf" srcId="{6FC26FF3-1C6F-4CD1-A8C8-B566BA69701D}" destId="{BBAE7CE2-4CA3-4F49-9317-B3CFBDE8A5EF}" srcOrd="7" destOrd="0" presId="urn:microsoft.com/office/officeart/2005/8/layout/cycle8"/>
    <dgm:cxn modelId="{22854D27-0D64-4E26-A4C9-1A96B94F7AF2}" type="presParOf" srcId="{6FC26FF3-1C6F-4CD1-A8C8-B566BA69701D}" destId="{9AF38295-A958-4356-898E-4DD0E6805518}" srcOrd="8" destOrd="0" presId="urn:microsoft.com/office/officeart/2005/8/layout/cycle8"/>
    <dgm:cxn modelId="{DC6367D0-E5E5-4EFA-A1A3-12F1A51C946B}" type="presParOf" srcId="{6FC26FF3-1C6F-4CD1-A8C8-B566BA69701D}" destId="{2F7DE947-1F29-4E7E-99E9-61A22B15CA3E}" srcOrd="9" destOrd="0" presId="urn:microsoft.com/office/officeart/2005/8/layout/cycle8"/>
    <dgm:cxn modelId="{09BA9A07-AF1E-48D9-994F-6C1DB35F3FBF}" type="presParOf" srcId="{6FC26FF3-1C6F-4CD1-A8C8-B566BA69701D}" destId="{3F86480F-9FC4-4A6C-91BF-9B1723CE633D}" srcOrd="10" destOrd="0" presId="urn:microsoft.com/office/officeart/2005/8/layout/cycle8"/>
    <dgm:cxn modelId="{19BEFFBD-5F90-4448-919C-7F7E7D84A9E5}" type="presParOf" srcId="{6FC26FF3-1C6F-4CD1-A8C8-B566BA69701D}" destId="{D3D94935-CDE9-4AA1-A603-4E16CFE8C9A1}" srcOrd="11" destOrd="0" presId="urn:microsoft.com/office/officeart/2005/8/layout/cycle8"/>
    <dgm:cxn modelId="{B4A3862F-5FCA-442B-A23B-6359F303BD0A}" type="presParOf" srcId="{6FC26FF3-1C6F-4CD1-A8C8-B566BA69701D}" destId="{9852CDD1-E25C-49D3-9123-55E60449F7EE}" srcOrd="12" destOrd="0" presId="urn:microsoft.com/office/officeart/2005/8/layout/cycle8"/>
    <dgm:cxn modelId="{125D208F-24E6-40D2-9714-9E218FB682DB}" type="presParOf" srcId="{6FC26FF3-1C6F-4CD1-A8C8-B566BA69701D}" destId="{04100032-BD0E-43B8-9919-DA263279A1BC}" srcOrd="13" destOrd="0" presId="urn:microsoft.com/office/officeart/2005/8/layout/cycle8"/>
    <dgm:cxn modelId="{F37A7E17-0916-40E5-8C5C-EC08D898B80A}" type="presParOf" srcId="{6FC26FF3-1C6F-4CD1-A8C8-B566BA69701D}" destId="{871DE4D1-CD58-4EC0-A415-08A5C5B62780}"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ADF4F02-5879-4BF1-A876-6B2902C58902}"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31B257BA-E10F-48BA-94A2-FC56B83F3918}">
      <dgm:prSet phldrT="[Text]"/>
      <dgm:spPr/>
      <dgm:t>
        <a:bodyPr/>
        <a:lstStyle/>
        <a:p>
          <a:r>
            <a:rPr lang="en-US" dirty="0"/>
            <a:t>Purposeful Transition</a:t>
          </a:r>
        </a:p>
      </dgm:t>
    </dgm:pt>
    <dgm:pt modelId="{0D3C9DFA-5D01-4349-9969-ECB5B23EA5C2}" type="parTrans" cxnId="{9C668727-DF8E-4C7A-B6C0-E8032E58A2A5}">
      <dgm:prSet/>
      <dgm:spPr/>
      <dgm:t>
        <a:bodyPr/>
        <a:lstStyle/>
        <a:p>
          <a:endParaRPr lang="en-US"/>
        </a:p>
      </dgm:t>
    </dgm:pt>
    <dgm:pt modelId="{26651534-068E-4DDA-BBD8-744D331FD9B2}" type="sibTrans" cxnId="{9C668727-DF8E-4C7A-B6C0-E8032E58A2A5}">
      <dgm:prSet/>
      <dgm:spPr/>
      <dgm:t>
        <a:bodyPr/>
        <a:lstStyle/>
        <a:p>
          <a:endParaRPr lang="en-US"/>
        </a:p>
      </dgm:t>
    </dgm:pt>
    <dgm:pt modelId="{2EEAD48F-AA51-4006-B562-7F78B2D6FA24}">
      <dgm:prSet phldrT="[Text]"/>
      <dgm:spPr/>
      <dgm:t>
        <a:bodyPr/>
        <a:lstStyle/>
        <a:p>
          <a:r>
            <a:rPr lang="en-US" b="1" dirty="0"/>
            <a:t>Safe integration within the community</a:t>
          </a:r>
        </a:p>
      </dgm:t>
    </dgm:pt>
    <dgm:pt modelId="{63B1C63D-CC27-4161-B4C1-0F09860ECF87}" type="parTrans" cxnId="{3C54B2CA-C33B-43DB-BC2E-F670CEC6EDA9}">
      <dgm:prSet/>
      <dgm:spPr/>
      <dgm:t>
        <a:bodyPr/>
        <a:lstStyle/>
        <a:p>
          <a:endParaRPr lang="en-US"/>
        </a:p>
      </dgm:t>
    </dgm:pt>
    <dgm:pt modelId="{EB7EE1D2-E912-420D-99D6-79D99F08AE47}" type="sibTrans" cxnId="{3C54B2CA-C33B-43DB-BC2E-F670CEC6EDA9}">
      <dgm:prSet/>
      <dgm:spPr/>
      <dgm:t>
        <a:bodyPr/>
        <a:lstStyle/>
        <a:p>
          <a:endParaRPr lang="en-US"/>
        </a:p>
      </dgm:t>
    </dgm:pt>
    <dgm:pt modelId="{1DD4CCDE-AC7E-4C29-81CB-D029B9A81029}">
      <dgm:prSet phldrT="[Text]"/>
      <dgm:spPr/>
      <dgm:t>
        <a:bodyPr/>
        <a:lstStyle/>
        <a:p>
          <a:r>
            <a:rPr lang="en-US" b="1" dirty="0"/>
            <a:t>Increased self-efficacy and self-regulation</a:t>
          </a:r>
        </a:p>
      </dgm:t>
    </dgm:pt>
    <dgm:pt modelId="{7D550BB9-9E59-467C-AE43-CF5A73C4E84F}" type="parTrans" cxnId="{12F5933B-2971-4E42-8C9A-913F4EEBFF15}">
      <dgm:prSet/>
      <dgm:spPr/>
      <dgm:t>
        <a:bodyPr/>
        <a:lstStyle/>
        <a:p>
          <a:endParaRPr lang="en-US"/>
        </a:p>
      </dgm:t>
    </dgm:pt>
    <dgm:pt modelId="{DCA056A7-C6D9-4987-877A-17EF050937DF}" type="sibTrans" cxnId="{12F5933B-2971-4E42-8C9A-913F4EEBFF15}">
      <dgm:prSet/>
      <dgm:spPr/>
      <dgm:t>
        <a:bodyPr/>
        <a:lstStyle/>
        <a:p>
          <a:endParaRPr lang="en-US"/>
        </a:p>
      </dgm:t>
    </dgm:pt>
    <dgm:pt modelId="{5B170B94-CF9C-4554-BAE0-D96DFDDC26E0}">
      <dgm:prSet phldrT="[Text]"/>
      <dgm:spPr/>
      <dgm:t>
        <a:bodyPr/>
        <a:lstStyle/>
        <a:p>
          <a:r>
            <a:rPr lang="en-US" b="1" dirty="0"/>
            <a:t>Improved functioning</a:t>
          </a:r>
        </a:p>
      </dgm:t>
    </dgm:pt>
    <dgm:pt modelId="{7E491759-DCAE-47FD-8826-DFE030358C8B}" type="parTrans" cxnId="{CD58BCEE-1D9B-4A93-8614-EBEF13299C49}">
      <dgm:prSet/>
      <dgm:spPr/>
      <dgm:t>
        <a:bodyPr/>
        <a:lstStyle/>
        <a:p>
          <a:endParaRPr lang="en-US"/>
        </a:p>
      </dgm:t>
    </dgm:pt>
    <dgm:pt modelId="{8E280A85-B908-42D7-8511-6EC09FB70110}" type="sibTrans" cxnId="{CD58BCEE-1D9B-4A93-8614-EBEF13299C49}">
      <dgm:prSet/>
      <dgm:spPr/>
      <dgm:t>
        <a:bodyPr/>
        <a:lstStyle/>
        <a:p>
          <a:endParaRPr lang="en-US"/>
        </a:p>
      </dgm:t>
    </dgm:pt>
    <dgm:pt modelId="{F2EFF8F8-56A0-4DFB-8CD9-C6967D6F1C76}">
      <dgm:prSet phldrT="[Text]"/>
      <dgm:spPr/>
      <dgm:t>
        <a:bodyPr/>
        <a:lstStyle/>
        <a:p>
          <a:r>
            <a:rPr lang="en-US" b="1" dirty="0"/>
            <a:t>Increased positive social connections</a:t>
          </a:r>
        </a:p>
      </dgm:t>
    </dgm:pt>
    <dgm:pt modelId="{89258C77-4A31-43A5-A6FA-6419FD25F5C8}" type="parTrans" cxnId="{D6068530-FF75-44D9-9472-2B8AB6E68299}">
      <dgm:prSet/>
      <dgm:spPr/>
      <dgm:t>
        <a:bodyPr/>
        <a:lstStyle/>
        <a:p>
          <a:endParaRPr lang="en-US"/>
        </a:p>
      </dgm:t>
    </dgm:pt>
    <dgm:pt modelId="{B380428C-5A64-48F3-9250-AEC947385234}" type="sibTrans" cxnId="{D6068530-FF75-44D9-9472-2B8AB6E68299}">
      <dgm:prSet/>
      <dgm:spPr/>
      <dgm:t>
        <a:bodyPr/>
        <a:lstStyle/>
        <a:p>
          <a:endParaRPr lang="en-US"/>
        </a:p>
      </dgm:t>
    </dgm:pt>
    <dgm:pt modelId="{E0D6D017-DB9F-4C67-9B19-109B02C82CC7}" type="pres">
      <dgm:prSet presAssocID="{FADF4F02-5879-4BF1-A876-6B2902C58902}" presName="Name0" presStyleCnt="0">
        <dgm:presLayoutVars>
          <dgm:chMax val="1"/>
          <dgm:chPref val="1"/>
          <dgm:dir/>
          <dgm:resizeHandles/>
        </dgm:presLayoutVars>
      </dgm:prSet>
      <dgm:spPr/>
    </dgm:pt>
    <dgm:pt modelId="{B785D14E-6258-4E61-990B-2F046F50CB45}" type="pres">
      <dgm:prSet presAssocID="{31B257BA-E10F-48BA-94A2-FC56B83F3918}" presName="Parent" presStyleLbl="node1" presStyleIdx="0" presStyleCnt="2" custLinFactNeighborX="-84894" custLinFactNeighborY="-11046">
        <dgm:presLayoutVars>
          <dgm:chMax val="4"/>
          <dgm:chPref val="3"/>
        </dgm:presLayoutVars>
      </dgm:prSet>
      <dgm:spPr/>
    </dgm:pt>
    <dgm:pt modelId="{D2615BBC-6843-4808-B0A0-3C5D6CA47B83}" type="pres">
      <dgm:prSet presAssocID="{2EEAD48F-AA51-4006-B562-7F78B2D6FA24}" presName="Accent" presStyleLbl="node1" presStyleIdx="1" presStyleCnt="2"/>
      <dgm:spPr/>
    </dgm:pt>
    <dgm:pt modelId="{D2646425-BFFE-4F5D-AB5F-FB7873C88853}" type="pres">
      <dgm:prSet presAssocID="{2EEAD48F-AA51-4006-B562-7F78B2D6FA24}" presName="Image1" presStyleLbl="fgImgPlace1" presStyleIdx="0" presStyleCnt="4"/>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9822" t="-17405" r="-19004" b="-8479"/>
          </a:stretch>
        </a:blipFill>
      </dgm:spPr>
      <dgm:extLst>
        <a:ext uri="{E40237B7-FDA0-4F09-8148-C483321AD2D9}">
          <dgm14:cNvPr xmlns:dgm14="http://schemas.microsoft.com/office/drawing/2010/diagram" id="0" name="" descr="Keys to a home"/>
        </a:ext>
      </dgm:extLst>
    </dgm:pt>
    <dgm:pt modelId="{ED620D79-0220-43F2-8EC8-65B968DA7581}" type="pres">
      <dgm:prSet presAssocID="{2EEAD48F-AA51-4006-B562-7F78B2D6FA24}" presName="Child1" presStyleLbl="revTx" presStyleIdx="0" presStyleCnt="4">
        <dgm:presLayoutVars>
          <dgm:chMax val="0"/>
          <dgm:chPref val="0"/>
          <dgm:bulletEnabled val="1"/>
        </dgm:presLayoutVars>
      </dgm:prSet>
      <dgm:spPr/>
    </dgm:pt>
    <dgm:pt modelId="{46198BF7-E604-40BD-8391-105364949F28}" type="pres">
      <dgm:prSet presAssocID="{1DD4CCDE-AC7E-4C29-81CB-D029B9A81029}" presName="Image2" presStyleCnt="0"/>
      <dgm:spPr/>
    </dgm:pt>
    <dgm:pt modelId="{99E069A6-6E55-4698-8B40-5532DB967713}" type="pres">
      <dgm:prSet presAssocID="{1DD4CCDE-AC7E-4C29-81CB-D029B9A81029}" presName="Image" presStyleLbl="fgImgPlace1" presStyleIdx="1" presStyleCnt="4" custLinFactNeighborX="208" custLinFactNeighborY="-1237"/>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33484" t="-13939" r="-77379" b="-26636"/>
          </a:stretch>
        </a:blipFill>
      </dgm:spPr>
      <dgm:extLst>
        <a:ext uri="{E40237B7-FDA0-4F09-8148-C483321AD2D9}">
          <dgm14:cNvPr xmlns:dgm14="http://schemas.microsoft.com/office/drawing/2010/diagram" id="0" name="" descr="Woman on rooftop"/>
        </a:ext>
      </dgm:extLst>
    </dgm:pt>
    <dgm:pt modelId="{AC879A48-237B-48BB-A396-AD545D008945}" type="pres">
      <dgm:prSet presAssocID="{1DD4CCDE-AC7E-4C29-81CB-D029B9A81029}" presName="Child2" presStyleLbl="revTx" presStyleIdx="1" presStyleCnt="4">
        <dgm:presLayoutVars>
          <dgm:chMax val="0"/>
          <dgm:chPref val="0"/>
          <dgm:bulletEnabled val="1"/>
        </dgm:presLayoutVars>
      </dgm:prSet>
      <dgm:spPr/>
    </dgm:pt>
    <dgm:pt modelId="{F4F98AAB-5212-4DFB-9CBC-7DFE050A045E}" type="pres">
      <dgm:prSet presAssocID="{5B170B94-CF9C-4554-BAE0-D96DFDDC26E0}" presName="Image3" presStyleCnt="0"/>
      <dgm:spPr/>
    </dgm:pt>
    <dgm:pt modelId="{87F5B218-7778-417E-BBC4-36CC73A96A8A}" type="pres">
      <dgm:prSet presAssocID="{5B170B94-CF9C-4554-BAE0-D96DFDDC26E0}" presName="Imag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lant in a pot"/>
        </a:ext>
      </dgm:extLst>
    </dgm:pt>
    <dgm:pt modelId="{DD723B21-885C-43E0-9F34-389E9D2D8AB8}" type="pres">
      <dgm:prSet presAssocID="{5B170B94-CF9C-4554-BAE0-D96DFDDC26E0}" presName="Child3" presStyleLbl="revTx" presStyleIdx="2" presStyleCnt="4">
        <dgm:presLayoutVars>
          <dgm:chMax val="0"/>
          <dgm:chPref val="0"/>
          <dgm:bulletEnabled val="1"/>
        </dgm:presLayoutVars>
      </dgm:prSet>
      <dgm:spPr/>
    </dgm:pt>
    <dgm:pt modelId="{57BA76A0-4B83-47FA-B403-9410D7295A5F}" type="pres">
      <dgm:prSet presAssocID="{F2EFF8F8-56A0-4DFB-8CD9-C6967D6F1C76}" presName="Image4" presStyleCnt="0"/>
      <dgm:spPr/>
    </dgm:pt>
    <dgm:pt modelId="{17C6CF52-3316-4ABB-BF7A-ECA203B28A07}" type="pres">
      <dgm:prSet presAssocID="{F2EFF8F8-56A0-4DFB-8CD9-C6967D6F1C76}" presName="Image" presStyleLbl="fgImgPlace1" presStyleIdx="3" presStyleCnt="4"/>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33848" t="-8608" r="-17000" b="-3965"/>
          </a:stretch>
        </a:blipFill>
      </dgm:spPr>
      <dgm:extLst>
        <a:ext uri="{E40237B7-FDA0-4F09-8148-C483321AD2D9}">
          <dgm14:cNvPr xmlns:dgm14="http://schemas.microsoft.com/office/drawing/2010/diagram" id="0" name="" descr="People sitting on a fence"/>
        </a:ext>
      </dgm:extLst>
    </dgm:pt>
    <dgm:pt modelId="{A0ACE400-97AB-4080-AF73-35DA344B45BB}" type="pres">
      <dgm:prSet presAssocID="{F2EFF8F8-56A0-4DFB-8CD9-C6967D6F1C76}" presName="Child4" presStyleLbl="revTx" presStyleIdx="3" presStyleCnt="4">
        <dgm:presLayoutVars>
          <dgm:chMax val="0"/>
          <dgm:chPref val="0"/>
          <dgm:bulletEnabled val="1"/>
        </dgm:presLayoutVars>
      </dgm:prSet>
      <dgm:spPr/>
    </dgm:pt>
  </dgm:ptLst>
  <dgm:cxnLst>
    <dgm:cxn modelId="{D904DB05-C70C-494F-834E-3FC89AE67000}" type="presOf" srcId="{2EEAD48F-AA51-4006-B562-7F78B2D6FA24}" destId="{ED620D79-0220-43F2-8EC8-65B968DA7581}" srcOrd="0" destOrd="0" presId="urn:microsoft.com/office/officeart/2011/layout/RadialPictureList"/>
    <dgm:cxn modelId="{ECE51527-33AF-49EC-854B-346AD70FFF83}" type="presOf" srcId="{31B257BA-E10F-48BA-94A2-FC56B83F3918}" destId="{B785D14E-6258-4E61-990B-2F046F50CB45}" srcOrd="0" destOrd="0" presId="urn:microsoft.com/office/officeart/2011/layout/RadialPictureList"/>
    <dgm:cxn modelId="{9C668727-DF8E-4C7A-B6C0-E8032E58A2A5}" srcId="{FADF4F02-5879-4BF1-A876-6B2902C58902}" destId="{31B257BA-E10F-48BA-94A2-FC56B83F3918}" srcOrd="0" destOrd="0" parTransId="{0D3C9DFA-5D01-4349-9969-ECB5B23EA5C2}" sibTransId="{26651534-068E-4DDA-BBD8-744D331FD9B2}"/>
    <dgm:cxn modelId="{D6068530-FF75-44D9-9472-2B8AB6E68299}" srcId="{31B257BA-E10F-48BA-94A2-FC56B83F3918}" destId="{F2EFF8F8-56A0-4DFB-8CD9-C6967D6F1C76}" srcOrd="3" destOrd="0" parTransId="{89258C77-4A31-43A5-A6FA-6419FD25F5C8}" sibTransId="{B380428C-5A64-48F3-9250-AEC947385234}"/>
    <dgm:cxn modelId="{12F5933B-2971-4E42-8C9A-913F4EEBFF15}" srcId="{31B257BA-E10F-48BA-94A2-FC56B83F3918}" destId="{1DD4CCDE-AC7E-4C29-81CB-D029B9A81029}" srcOrd="1" destOrd="0" parTransId="{7D550BB9-9E59-467C-AE43-CF5A73C4E84F}" sibTransId="{DCA056A7-C6D9-4987-877A-17EF050937DF}"/>
    <dgm:cxn modelId="{3C54B2CA-C33B-43DB-BC2E-F670CEC6EDA9}" srcId="{31B257BA-E10F-48BA-94A2-FC56B83F3918}" destId="{2EEAD48F-AA51-4006-B562-7F78B2D6FA24}" srcOrd="0" destOrd="0" parTransId="{63B1C63D-CC27-4161-B4C1-0F09860ECF87}" sibTransId="{EB7EE1D2-E912-420D-99D6-79D99F08AE47}"/>
    <dgm:cxn modelId="{2A6884CD-1AC5-460A-80F9-287CE6331757}" type="presOf" srcId="{F2EFF8F8-56A0-4DFB-8CD9-C6967D6F1C76}" destId="{A0ACE400-97AB-4080-AF73-35DA344B45BB}" srcOrd="0" destOrd="0" presId="urn:microsoft.com/office/officeart/2011/layout/RadialPictureList"/>
    <dgm:cxn modelId="{0000C4CF-203F-42CD-9182-00AAB3D796E3}" type="presOf" srcId="{5B170B94-CF9C-4554-BAE0-D96DFDDC26E0}" destId="{DD723B21-885C-43E0-9F34-389E9D2D8AB8}" srcOrd="0" destOrd="0" presId="urn:microsoft.com/office/officeart/2011/layout/RadialPictureList"/>
    <dgm:cxn modelId="{88AB48E5-E41D-40E0-B755-67824429B722}" type="presOf" srcId="{FADF4F02-5879-4BF1-A876-6B2902C58902}" destId="{E0D6D017-DB9F-4C67-9B19-109B02C82CC7}" srcOrd="0" destOrd="0" presId="urn:microsoft.com/office/officeart/2011/layout/RadialPictureList"/>
    <dgm:cxn modelId="{7F1917E8-5C75-4DD2-916D-B8092CAC39B8}" type="presOf" srcId="{1DD4CCDE-AC7E-4C29-81CB-D029B9A81029}" destId="{AC879A48-237B-48BB-A396-AD545D008945}" srcOrd="0" destOrd="0" presId="urn:microsoft.com/office/officeart/2011/layout/RadialPictureList"/>
    <dgm:cxn modelId="{CD58BCEE-1D9B-4A93-8614-EBEF13299C49}" srcId="{31B257BA-E10F-48BA-94A2-FC56B83F3918}" destId="{5B170B94-CF9C-4554-BAE0-D96DFDDC26E0}" srcOrd="2" destOrd="0" parTransId="{7E491759-DCAE-47FD-8826-DFE030358C8B}" sibTransId="{8E280A85-B908-42D7-8511-6EC09FB70110}"/>
    <dgm:cxn modelId="{2A490FBD-12D9-4D6E-BD7C-B230738BCFA5}" type="presParOf" srcId="{E0D6D017-DB9F-4C67-9B19-109B02C82CC7}" destId="{B785D14E-6258-4E61-990B-2F046F50CB45}" srcOrd="0" destOrd="0" presId="urn:microsoft.com/office/officeart/2011/layout/RadialPictureList"/>
    <dgm:cxn modelId="{AF49B518-B2FC-4B16-A28B-4F480CFE2FA7}" type="presParOf" srcId="{E0D6D017-DB9F-4C67-9B19-109B02C82CC7}" destId="{D2615BBC-6843-4808-B0A0-3C5D6CA47B83}" srcOrd="1" destOrd="0" presId="urn:microsoft.com/office/officeart/2011/layout/RadialPictureList"/>
    <dgm:cxn modelId="{984636B9-6F40-41AC-98B6-5DA550138522}" type="presParOf" srcId="{E0D6D017-DB9F-4C67-9B19-109B02C82CC7}" destId="{D2646425-BFFE-4F5D-AB5F-FB7873C88853}" srcOrd="2" destOrd="0" presId="urn:microsoft.com/office/officeart/2011/layout/RadialPictureList"/>
    <dgm:cxn modelId="{27753751-DC21-44B2-81D9-119BF6302FE7}" type="presParOf" srcId="{E0D6D017-DB9F-4C67-9B19-109B02C82CC7}" destId="{ED620D79-0220-43F2-8EC8-65B968DA7581}" srcOrd="3" destOrd="0" presId="urn:microsoft.com/office/officeart/2011/layout/RadialPictureList"/>
    <dgm:cxn modelId="{72836451-5EA2-4CE2-ADA1-47F61DD20059}" type="presParOf" srcId="{E0D6D017-DB9F-4C67-9B19-109B02C82CC7}" destId="{46198BF7-E604-40BD-8391-105364949F28}" srcOrd="4" destOrd="0" presId="urn:microsoft.com/office/officeart/2011/layout/RadialPictureList"/>
    <dgm:cxn modelId="{B95E0B04-0C3D-465B-A905-2D7091550924}" type="presParOf" srcId="{46198BF7-E604-40BD-8391-105364949F28}" destId="{99E069A6-6E55-4698-8B40-5532DB967713}" srcOrd="0" destOrd="0" presId="urn:microsoft.com/office/officeart/2011/layout/RadialPictureList"/>
    <dgm:cxn modelId="{0DE997CF-69BA-447D-8A5C-D3A9D47A1C26}" type="presParOf" srcId="{E0D6D017-DB9F-4C67-9B19-109B02C82CC7}" destId="{AC879A48-237B-48BB-A396-AD545D008945}" srcOrd="5" destOrd="0" presId="urn:microsoft.com/office/officeart/2011/layout/RadialPictureList"/>
    <dgm:cxn modelId="{5837F2E1-17CA-4F15-9743-F8B069544C33}" type="presParOf" srcId="{E0D6D017-DB9F-4C67-9B19-109B02C82CC7}" destId="{F4F98AAB-5212-4DFB-9CBC-7DFE050A045E}" srcOrd="6" destOrd="0" presId="urn:microsoft.com/office/officeart/2011/layout/RadialPictureList"/>
    <dgm:cxn modelId="{79AB3631-0395-4F41-B8A5-FEB9F12A444F}" type="presParOf" srcId="{F4F98AAB-5212-4DFB-9CBC-7DFE050A045E}" destId="{87F5B218-7778-417E-BBC4-36CC73A96A8A}" srcOrd="0" destOrd="0" presId="urn:microsoft.com/office/officeart/2011/layout/RadialPictureList"/>
    <dgm:cxn modelId="{F3708D5E-F6DA-47FA-84FE-5781C97F31F0}" type="presParOf" srcId="{E0D6D017-DB9F-4C67-9B19-109B02C82CC7}" destId="{DD723B21-885C-43E0-9F34-389E9D2D8AB8}" srcOrd="7" destOrd="0" presId="urn:microsoft.com/office/officeart/2011/layout/RadialPictureList"/>
    <dgm:cxn modelId="{FBF6A9FD-2422-4D08-A9F0-5DE952EE9052}" type="presParOf" srcId="{E0D6D017-DB9F-4C67-9B19-109B02C82CC7}" destId="{57BA76A0-4B83-47FA-B403-9410D7295A5F}" srcOrd="8" destOrd="0" presId="urn:microsoft.com/office/officeart/2011/layout/RadialPictureList"/>
    <dgm:cxn modelId="{3DCB40AF-7DF8-46CA-A645-485669E211BB}" type="presParOf" srcId="{57BA76A0-4B83-47FA-B403-9410D7295A5F}" destId="{17C6CF52-3316-4ABB-BF7A-ECA203B28A07}" srcOrd="0" destOrd="0" presId="urn:microsoft.com/office/officeart/2011/layout/RadialPictureList"/>
    <dgm:cxn modelId="{C6B162DF-4A22-46F8-B018-30C135EB732D}" type="presParOf" srcId="{E0D6D017-DB9F-4C67-9B19-109B02C82CC7}" destId="{A0ACE400-97AB-4080-AF73-35DA344B45BB}" srcOrd="9" destOrd="0" presId="urn:microsoft.com/office/officeart/2011/layout/RadialPictur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314EF78-6031-4008-9BAE-67EB68097A6F}" type="doc">
      <dgm:prSet loTypeId="urn:microsoft.com/office/officeart/2005/8/layout/vList2" loCatId="list" qsTypeId="urn:microsoft.com/office/officeart/2005/8/quickstyle/simple1" qsCatId="simple" csTypeId="urn:microsoft.com/office/officeart/2005/8/colors/accent5_1" csCatId="accent5" phldr="1"/>
      <dgm:spPr/>
      <dgm:t>
        <a:bodyPr/>
        <a:lstStyle/>
        <a:p>
          <a:endParaRPr lang="en-US"/>
        </a:p>
      </dgm:t>
    </dgm:pt>
    <dgm:pt modelId="{8A9A6DF3-4089-4FE4-B0F5-B61B7E1DCD12}">
      <dgm:prSet phldrT="[Text]"/>
      <dgm:spPr>
        <a:ln w="38100">
          <a:solidFill>
            <a:schemeClr val="accent5"/>
          </a:solidFill>
        </a:ln>
      </dgm:spPr>
      <dgm:t>
        <a:bodyPr/>
        <a:lstStyle/>
        <a:p>
          <a:r>
            <a:rPr lang="en-US" dirty="0"/>
            <a:t>Diversion</a:t>
          </a:r>
        </a:p>
      </dgm:t>
    </dgm:pt>
    <dgm:pt modelId="{59CE9A5D-98EB-4AFF-A2BE-2EC024BC2521}" type="parTrans" cxnId="{FD845F0C-25A6-49D8-8A6D-05C9CAE6232C}">
      <dgm:prSet/>
      <dgm:spPr/>
      <dgm:t>
        <a:bodyPr/>
        <a:lstStyle/>
        <a:p>
          <a:endParaRPr lang="en-US"/>
        </a:p>
      </dgm:t>
    </dgm:pt>
    <dgm:pt modelId="{0D03CBAF-C9DF-4834-B7F8-49DEB688E55F}" type="sibTrans" cxnId="{FD845F0C-25A6-49D8-8A6D-05C9CAE6232C}">
      <dgm:prSet/>
      <dgm:spPr/>
      <dgm:t>
        <a:bodyPr/>
        <a:lstStyle/>
        <a:p>
          <a:endParaRPr lang="en-US"/>
        </a:p>
      </dgm:t>
    </dgm:pt>
    <dgm:pt modelId="{A740F254-83F2-428C-B810-148A91713E2A}">
      <dgm:prSet phldrT="[Text]" custT="1"/>
      <dgm:spPr>
        <a:solidFill>
          <a:srgbClr val="FFFFFF">
            <a:hueOff val="0"/>
            <a:satOff val="0"/>
            <a:lumOff val="0"/>
            <a:alphaOff val="0"/>
          </a:srgbClr>
        </a:solidFill>
        <a:ln w="38100" cap="flat" cmpd="sng" algn="ctr">
          <a:solidFill>
            <a:srgbClr val="ED7D31"/>
          </a:solidFill>
          <a:prstDash val="solid"/>
        </a:ln>
        <a:effectLst/>
      </dgm:spPr>
      <dgm:t>
        <a:bodyPr spcFirstLastPara="0" vert="horz" wrap="square" lIns="106680" tIns="106680" rIns="106680" bIns="106680" numCol="1" spcCol="1270" anchor="ctr" anchorCtr="0"/>
        <a:lstStyle/>
        <a:p>
          <a:pPr marL="0" lvl="0" indent="0" algn="l" defTabSz="1244600">
            <a:lnSpc>
              <a:spcPct val="90000"/>
            </a:lnSpc>
            <a:spcBef>
              <a:spcPct val="0"/>
            </a:spcBef>
            <a:spcAft>
              <a:spcPct val="35000"/>
            </a:spcAft>
            <a:buNone/>
          </a:pPr>
          <a:r>
            <a:rPr lang="en-US" sz="2800" kern="1200" dirty="0">
              <a:solidFill>
                <a:srgbClr val="525759">
                  <a:hueOff val="0"/>
                  <a:satOff val="0"/>
                  <a:lumOff val="0"/>
                  <a:alphaOff val="0"/>
                </a:srgbClr>
              </a:solidFill>
              <a:latin typeface="Roboto"/>
              <a:ea typeface="+mn-ea"/>
              <a:cs typeface="+mn-cs"/>
            </a:rPr>
            <a:t>Pre-Adjudication</a:t>
          </a:r>
        </a:p>
      </dgm:t>
    </dgm:pt>
    <dgm:pt modelId="{55B6A9F9-6D71-4E25-9282-DB1951A48980}" type="parTrans" cxnId="{E0709358-8661-492C-A9A6-92260526AA13}">
      <dgm:prSet/>
      <dgm:spPr/>
      <dgm:t>
        <a:bodyPr/>
        <a:lstStyle/>
        <a:p>
          <a:endParaRPr lang="en-US"/>
        </a:p>
      </dgm:t>
    </dgm:pt>
    <dgm:pt modelId="{4219A998-2A36-443C-9EFA-AE8EDD05B0B4}" type="sibTrans" cxnId="{E0709358-8661-492C-A9A6-92260526AA13}">
      <dgm:prSet/>
      <dgm:spPr/>
      <dgm:t>
        <a:bodyPr/>
        <a:lstStyle/>
        <a:p>
          <a:endParaRPr lang="en-US"/>
        </a:p>
      </dgm:t>
    </dgm:pt>
    <dgm:pt modelId="{94A70D14-5E4B-426E-A57E-448F710FE08D}">
      <dgm:prSet phldrT="[Text]" custT="1"/>
      <dgm:spPr>
        <a:solidFill>
          <a:srgbClr val="FFFFFF">
            <a:hueOff val="0"/>
            <a:satOff val="0"/>
            <a:lumOff val="0"/>
            <a:alphaOff val="0"/>
          </a:srgbClr>
        </a:solidFill>
        <a:ln w="38100" cap="flat" cmpd="sng" algn="ctr">
          <a:solidFill>
            <a:srgbClr val="ED7D31"/>
          </a:solidFill>
          <a:prstDash val="solid"/>
        </a:ln>
        <a:effectLst/>
      </dgm:spPr>
      <dgm:t>
        <a:bodyPr spcFirstLastPara="0" vert="horz" wrap="square" lIns="106680" tIns="106680" rIns="106680" bIns="106680" numCol="1" spcCol="1270" anchor="ctr" anchorCtr="0"/>
        <a:lstStyle/>
        <a:p>
          <a:r>
            <a:rPr lang="en-US" sz="2800" kern="1200" dirty="0">
              <a:solidFill>
                <a:srgbClr val="525759">
                  <a:hueOff val="0"/>
                  <a:satOff val="0"/>
                  <a:lumOff val="0"/>
                  <a:alphaOff val="0"/>
                </a:srgbClr>
              </a:solidFill>
              <a:latin typeface="Roboto"/>
              <a:ea typeface="+mn-ea"/>
              <a:cs typeface="+mn-cs"/>
            </a:rPr>
            <a:t>Post-Adjudication</a:t>
          </a:r>
        </a:p>
      </dgm:t>
    </dgm:pt>
    <dgm:pt modelId="{0172237A-AFF0-4786-B712-BEDEB9E64851}" type="parTrans" cxnId="{09B21C98-3168-463C-AB8D-BCD5FE15CA55}">
      <dgm:prSet/>
      <dgm:spPr/>
      <dgm:t>
        <a:bodyPr/>
        <a:lstStyle/>
        <a:p>
          <a:endParaRPr lang="en-US"/>
        </a:p>
      </dgm:t>
    </dgm:pt>
    <dgm:pt modelId="{21E4C3F8-ABD6-4665-BE28-49C22300021B}" type="sibTrans" cxnId="{09B21C98-3168-463C-AB8D-BCD5FE15CA55}">
      <dgm:prSet/>
      <dgm:spPr/>
      <dgm:t>
        <a:bodyPr/>
        <a:lstStyle/>
        <a:p>
          <a:endParaRPr lang="en-US"/>
        </a:p>
      </dgm:t>
    </dgm:pt>
    <dgm:pt modelId="{C2894EA3-E753-4CFD-BB16-3E377DC33760}">
      <dgm:prSet phldrT="[Text]"/>
      <dgm:spPr/>
      <dgm:t>
        <a:bodyPr/>
        <a:lstStyle/>
        <a:p>
          <a:r>
            <a:rPr lang="en-US" dirty="0"/>
            <a:t>Alternatives to incarceration</a:t>
          </a:r>
        </a:p>
      </dgm:t>
    </dgm:pt>
    <dgm:pt modelId="{B81B5B58-17CE-43E2-A084-A8939D9C4BB6}" type="parTrans" cxnId="{19CB8AEF-0BB5-4CB6-B30D-E6F9100C87F2}">
      <dgm:prSet/>
      <dgm:spPr/>
      <dgm:t>
        <a:bodyPr/>
        <a:lstStyle/>
        <a:p>
          <a:endParaRPr lang="en-US"/>
        </a:p>
      </dgm:t>
    </dgm:pt>
    <dgm:pt modelId="{809FDD56-D995-47C2-8451-1C64D7D64E47}" type="sibTrans" cxnId="{19CB8AEF-0BB5-4CB6-B30D-E6F9100C87F2}">
      <dgm:prSet/>
      <dgm:spPr/>
      <dgm:t>
        <a:bodyPr/>
        <a:lstStyle/>
        <a:p>
          <a:endParaRPr lang="en-US"/>
        </a:p>
      </dgm:t>
    </dgm:pt>
    <dgm:pt modelId="{1896F892-9FF4-4ABC-AE2D-99E5E214D15B}">
      <dgm:prSet phldrT="[Text]" custT="1"/>
      <dgm:spPr>
        <a:solidFill>
          <a:srgbClr val="FFFFFF">
            <a:hueOff val="0"/>
            <a:satOff val="0"/>
            <a:lumOff val="0"/>
            <a:alphaOff val="0"/>
          </a:srgbClr>
        </a:solidFill>
        <a:ln w="38100" cap="flat" cmpd="sng" algn="ctr">
          <a:solidFill>
            <a:srgbClr val="ED7D31"/>
          </a:solidFill>
          <a:prstDash val="solid"/>
        </a:ln>
        <a:effectLst/>
      </dgm:spPr>
      <dgm:t>
        <a:bodyPr spcFirstLastPara="0" vert="horz" wrap="square" lIns="106680" tIns="106680" rIns="106680" bIns="106680" numCol="1" spcCol="1270" anchor="ctr" anchorCtr="0"/>
        <a:lstStyle/>
        <a:p>
          <a:r>
            <a:rPr lang="en-US" sz="2800" kern="1200" dirty="0"/>
            <a:t>Reintegration/</a:t>
          </a:r>
          <a:r>
            <a:rPr lang="en-US" sz="2800" kern="1200" dirty="0">
              <a:solidFill>
                <a:srgbClr val="525759">
                  <a:hueOff val="0"/>
                  <a:satOff val="0"/>
                  <a:lumOff val="0"/>
                  <a:alphaOff val="0"/>
                </a:srgbClr>
              </a:solidFill>
              <a:latin typeface="Roboto"/>
              <a:ea typeface="+mn-ea"/>
              <a:cs typeface="+mn-cs"/>
            </a:rPr>
            <a:t>Re-Entry</a:t>
          </a:r>
        </a:p>
      </dgm:t>
    </dgm:pt>
    <dgm:pt modelId="{CCE51E95-CA2B-4A41-8D21-EE5E6E10E7AD}" type="parTrans" cxnId="{32C907F7-67BB-4A28-93AB-C47FAD45B9B2}">
      <dgm:prSet/>
      <dgm:spPr/>
      <dgm:t>
        <a:bodyPr/>
        <a:lstStyle/>
        <a:p>
          <a:endParaRPr lang="en-US"/>
        </a:p>
      </dgm:t>
    </dgm:pt>
    <dgm:pt modelId="{F5E6342E-5108-4191-BC56-55FAF0A102CB}" type="sibTrans" cxnId="{32C907F7-67BB-4A28-93AB-C47FAD45B9B2}">
      <dgm:prSet/>
      <dgm:spPr/>
      <dgm:t>
        <a:bodyPr/>
        <a:lstStyle/>
        <a:p>
          <a:endParaRPr lang="en-US"/>
        </a:p>
      </dgm:t>
    </dgm:pt>
    <dgm:pt modelId="{5ACA9A1E-ED75-4EFE-95EC-547E88FAECF3}">
      <dgm:prSet phldrT="[Text]"/>
      <dgm:spPr/>
      <dgm:t>
        <a:bodyPr/>
        <a:lstStyle/>
        <a:p>
          <a:r>
            <a:rPr lang="en-US" dirty="0"/>
            <a:t>Alternatives to Detention</a:t>
          </a:r>
        </a:p>
      </dgm:t>
    </dgm:pt>
    <dgm:pt modelId="{ACA483E5-01E6-40F2-A9A8-3DE19BF9AADA}" type="parTrans" cxnId="{632C93C3-26F7-48F1-9F6B-D2F8CDF924DF}">
      <dgm:prSet/>
      <dgm:spPr/>
      <dgm:t>
        <a:bodyPr/>
        <a:lstStyle/>
        <a:p>
          <a:endParaRPr lang="en-US"/>
        </a:p>
      </dgm:t>
    </dgm:pt>
    <dgm:pt modelId="{BB429BBB-A0E9-42FE-970D-AB82F8C87D47}" type="sibTrans" cxnId="{632C93C3-26F7-48F1-9F6B-D2F8CDF924DF}">
      <dgm:prSet/>
      <dgm:spPr/>
      <dgm:t>
        <a:bodyPr/>
        <a:lstStyle/>
        <a:p>
          <a:endParaRPr lang="en-US"/>
        </a:p>
      </dgm:t>
    </dgm:pt>
    <dgm:pt modelId="{67DDBDFC-EF59-4DBC-B38B-81BF3289785A}">
      <dgm:prSet phldrT="[Text]"/>
      <dgm:spPr/>
      <dgm:t>
        <a:bodyPr/>
        <a:lstStyle/>
        <a:p>
          <a:r>
            <a:rPr lang="en-US" dirty="0"/>
            <a:t>Community-Based Detention</a:t>
          </a:r>
        </a:p>
      </dgm:t>
    </dgm:pt>
    <dgm:pt modelId="{F8607052-64CD-4504-816A-040783061954}" type="parTrans" cxnId="{C75AF361-83BA-48E8-A02C-0BE95E76EBE5}">
      <dgm:prSet/>
      <dgm:spPr/>
      <dgm:t>
        <a:bodyPr/>
        <a:lstStyle/>
        <a:p>
          <a:endParaRPr lang="en-US"/>
        </a:p>
      </dgm:t>
    </dgm:pt>
    <dgm:pt modelId="{5E788056-FF09-4C7D-92F1-4C025B15C67C}" type="sibTrans" cxnId="{C75AF361-83BA-48E8-A02C-0BE95E76EBE5}">
      <dgm:prSet/>
      <dgm:spPr/>
      <dgm:t>
        <a:bodyPr/>
        <a:lstStyle/>
        <a:p>
          <a:endParaRPr lang="en-US"/>
        </a:p>
      </dgm:t>
    </dgm:pt>
    <dgm:pt modelId="{FED6DEF2-ABD3-4093-B290-FC14C383359C}">
      <dgm:prSet phldrT="[Text]"/>
      <dgm:spPr/>
      <dgm:t>
        <a:bodyPr/>
        <a:lstStyle/>
        <a:p>
          <a:r>
            <a:rPr lang="en-US" dirty="0"/>
            <a:t>Truancy intervention</a:t>
          </a:r>
        </a:p>
      </dgm:t>
    </dgm:pt>
    <dgm:pt modelId="{D87E91C8-7B97-4A6A-A091-A7AD6061CDB3}" type="parTrans" cxnId="{28BF4EC2-42BF-4724-982C-367E9214D41F}">
      <dgm:prSet/>
      <dgm:spPr/>
      <dgm:t>
        <a:bodyPr/>
        <a:lstStyle/>
        <a:p>
          <a:endParaRPr lang="en-US"/>
        </a:p>
      </dgm:t>
    </dgm:pt>
    <dgm:pt modelId="{C5A938B5-5683-46FA-9D23-871364058972}" type="sibTrans" cxnId="{28BF4EC2-42BF-4724-982C-367E9214D41F}">
      <dgm:prSet/>
      <dgm:spPr/>
      <dgm:t>
        <a:bodyPr/>
        <a:lstStyle/>
        <a:p>
          <a:endParaRPr lang="en-US"/>
        </a:p>
      </dgm:t>
    </dgm:pt>
    <dgm:pt modelId="{469C7185-BDAC-4ABA-9099-9FE64EEBB5FF}">
      <dgm:prSet phldrT="[Text]"/>
      <dgm:spPr/>
      <dgm:t>
        <a:bodyPr/>
        <a:lstStyle/>
        <a:p>
          <a:r>
            <a:rPr lang="en-US" dirty="0"/>
            <a:t>Community treatment centers</a:t>
          </a:r>
        </a:p>
      </dgm:t>
    </dgm:pt>
    <dgm:pt modelId="{1D6B0827-6D5B-4E20-A350-AA953CE1715D}" type="parTrans" cxnId="{2EE46472-98B7-4DDE-95CB-E1AB8EC517B9}">
      <dgm:prSet/>
      <dgm:spPr/>
      <dgm:t>
        <a:bodyPr/>
        <a:lstStyle/>
        <a:p>
          <a:endParaRPr lang="en-US"/>
        </a:p>
      </dgm:t>
    </dgm:pt>
    <dgm:pt modelId="{C2BB159C-F650-4FFB-8986-9E066C902014}" type="sibTrans" cxnId="{2EE46472-98B7-4DDE-95CB-E1AB8EC517B9}">
      <dgm:prSet/>
      <dgm:spPr/>
      <dgm:t>
        <a:bodyPr/>
        <a:lstStyle/>
        <a:p>
          <a:endParaRPr lang="en-US"/>
        </a:p>
      </dgm:t>
    </dgm:pt>
    <dgm:pt modelId="{4156DF7E-EE8F-4056-A0F4-295F2B06FD83}" type="pres">
      <dgm:prSet presAssocID="{F314EF78-6031-4008-9BAE-67EB68097A6F}" presName="linear" presStyleCnt="0">
        <dgm:presLayoutVars>
          <dgm:animLvl val="lvl"/>
          <dgm:resizeHandles val="exact"/>
        </dgm:presLayoutVars>
      </dgm:prSet>
      <dgm:spPr/>
    </dgm:pt>
    <dgm:pt modelId="{5565AEB2-7F81-4316-B887-31199F49FAB5}" type="pres">
      <dgm:prSet presAssocID="{8A9A6DF3-4089-4FE4-B0F5-B61B7E1DCD12}" presName="parentText" presStyleLbl="node1" presStyleIdx="0" presStyleCnt="4">
        <dgm:presLayoutVars>
          <dgm:chMax val="0"/>
          <dgm:bulletEnabled val="1"/>
        </dgm:presLayoutVars>
      </dgm:prSet>
      <dgm:spPr/>
    </dgm:pt>
    <dgm:pt modelId="{574EEBB7-6A23-421A-8F34-344F0B44F1A2}" type="pres">
      <dgm:prSet presAssocID="{0D03CBAF-C9DF-4834-B7F8-49DEB688E55F}" presName="spacer" presStyleCnt="0"/>
      <dgm:spPr/>
    </dgm:pt>
    <dgm:pt modelId="{F421E5FD-A778-40A7-BFBF-DA9B473EAF4D}" type="pres">
      <dgm:prSet presAssocID="{A740F254-83F2-428C-B810-148A91713E2A}" presName="parentText" presStyleLbl="node1" presStyleIdx="1" presStyleCnt="4">
        <dgm:presLayoutVars>
          <dgm:chMax val="0"/>
          <dgm:bulletEnabled val="1"/>
        </dgm:presLayoutVars>
      </dgm:prSet>
      <dgm:spPr>
        <a:xfrm>
          <a:off x="0" y="789089"/>
          <a:ext cx="5588000" cy="671580"/>
        </a:xfrm>
        <a:prstGeom prst="roundRect">
          <a:avLst/>
        </a:prstGeom>
      </dgm:spPr>
    </dgm:pt>
    <dgm:pt modelId="{388B6D6E-D507-426F-975C-7B1A2BBC8180}" type="pres">
      <dgm:prSet presAssocID="{A740F254-83F2-428C-B810-148A91713E2A}" presName="childText" presStyleLbl="revTx" presStyleIdx="0" presStyleCnt="2">
        <dgm:presLayoutVars>
          <dgm:bulletEnabled val="1"/>
        </dgm:presLayoutVars>
      </dgm:prSet>
      <dgm:spPr/>
    </dgm:pt>
    <dgm:pt modelId="{C0283821-909A-46E8-B02D-62545C9950C7}" type="pres">
      <dgm:prSet presAssocID="{94A70D14-5E4B-426E-A57E-448F710FE08D}" presName="parentText" presStyleLbl="node1" presStyleIdx="2" presStyleCnt="4">
        <dgm:presLayoutVars>
          <dgm:chMax val="0"/>
          <dgm:bulletEnabled val="1"/>
        </dgm:presLayoutVars>
      </dgm:prSet>
      <dgm:spPr>
        <a:xfrm>
          <a:off x="0" y="2214150"/>
          <a:ext cx="5588000" cy="671580"/>
        </a:xfrm>
        <a:prstGeom prst="roundRect">
          <a:avLst/>
        </a:prstGeom>
      </dgm:spPr>
    </dgm:pt>
    <dgm:pt modelId="{26651847-7942-49A0-AD67-CB8118521AE9}" type="pres">
      <dgm:prSet presAssocID="{94A70D14-5E4B-426E-A57E-448F710FE08D}" presName="childText" presStyleLbl="revTx" presStyleIdx="1" presStyleCnt="2">
        <dgm:presLayoutVars>
          <dgm:bulletEnabled val="1"/>
        </dgm:presLayoutVars>
      </dgm:prSet>
      <dgm:spPr/>
    </dgm:pt>
    <dgm:pt modelId="{7F9FED8B-5CFA-456D-B9C2-7CE98F5D080E}" type="pres">
      <dgm:prSet presAssocID="{1896F892-9FF4-4ABC-AE2D-99E5E214D15B}" presName="parentText" presStyleLbl="node1" presStyleIdx="3" presStyleCnt="4">
        <dgm:presLayoutVars>
          <dgm:chMax val="0"/>
          <dgm:bulletEnabled val="1"/>
        </dgm:presLayoutVars>
      </dgm:prSet>
      <dgm:spPr>
        <a:xfrm>
          <a:off x="0" y="4015950"/>
          <a:ext cx="5588000" cy="671580"/>
        </a:xfrm>
        <a:prstGeom prst="roundRect">
          <a:avLst/>
        </a:prstGeom>
      </dgm:spPr>
    </dgm:pt>
  </dgm:ptLst>
  <dgm:cxnLst>
    <dgm:cxn modelId="{FD845F0C-25A6-49D8-8A6D-05C9CAE6232C}" srcId="{F314EF78-6031-4008-9BAE-67EB68097A6F}" destId="{8A9A6DF3-4089-4FE4-B0F5-B61B7E1DCD12}" srcOrd="0" destOrd="0" parTransId="{59CE9A5D-98EB-4AFF-A2BE-2EC024BC2521}" sibTransId="{0D03CBAF-C9DF-4834-B7F8-49DEB688E55F}"/>
    <dgm:cxn modelId="{769A6F12-0F85-47CD-9128-AC5B0861C4D8}" type="presOf" srcId="{67DDBDFC-EF59-4DBC-B38B-81BF3289785A}" destId="{388B6D6E-D507-426F-975C-7B1A2BBC8180}" srcOrd="0" destOrd="1" presId="urn:microsoft.com/office/officeart/2005/8/layout/vList2"/>
    <dgm:cxn modelId="{DB435B28-BB63-4FD4-BE7C-D5FDB079A5E8}" type="presOf" srcId="{A740F254-83F2-428C-B810-148A91713E2A}" destId="{F421E5FD-A778-40A7-BFBF-DA9B473EAF4D}" srcOrd="0" destOrd="0" presId="urn:microsoft.com/office/officeart/2005/8/layout/vList2"/>
    <dgm:cxn modelId="{8CFEBA2C-75F8-46AC-8AC8-CFE298516A1D}" type="presOf" srcId="{94A70D14-5E4B-426E-A57E-448F710FE08D}" destId="{C0283821-909A-46E8-B02D-62545C9950C7}" srcOrd="0" destOrd="0" presId="urn:microsoft.com/office/officeart/2005/8/layout/vList2"/>
    <dgm:cxn modelId="{C75AF361-83BA-48E8-A02C-0BE95E76EBE5}" srcId="{A740F254-83F2-428C-B810-148A91713E2A}" destId="{67DDBDFC-EF59-4DBC-B38B-81BF3289785A}" srcOrd="1" destOrd="0" parTransId="{F8607052-64CD-4504-816A-040783061954}" sibTransId="{5E788056-FF09-4C7D-92F1-4C025B15C67C}"/>
    <dgm:cxn modelId="{A63AF24A-466A-4C5C-8449-51A4580CDAD4}" type="presOf" srcId="{FED6DEF2-ABD3-4093-B290-FC14C383359C}" destId="{26651847-7942-49A0-AD67-CB8118521AE9}" srcOrd="0" destOrd="1" presId="urn:microsoft.com/office/officeart/2005/8/layout/vList2"/>
    <dgm:cxn modelId="{711C496F-E51F-425C-81A0-EC6C7E9F2E69}" type="presOf" srcId="{1896F892-9FF4-4ABC-AE2D-99E5E214D15B}" destId="{7F9FED8B-5CFA-456D-B9C2-7CE98F5D080E}" srcOrd="0" destOrd="0" presId="urn:microsoft.com/office/officeart/2005/8/layout/vList2"/>
    <dgm:cxn modelId="{2EE46472-98B7-4DDE-95CB-E1AB8EC517B9}" srcId="{94A70D14-5E4B-426E-A57E-448F710FE08D}" destId="{469C7185-BDAC-4ABA-9099-9FE64EEBB5FF}" srcOrd="2" destOrd="0" parTransId="{1D6B0827-6D5B-4E20-A350-AA953CE1715D}" sibTransId="{C2BB159C-F650-4FFB-8986-9E066C902014}"/>
    <dgm:cxn modelId="{87C76B74-4DC0-40B9-B2A9-3C4D9AD8103C}" type="presOf" srcId="{F314EF78-6031-4008-9BAE-67EB68097A6F}" destId="{4156DF7E-EE8F-4056-A0F4-295F2B06FD83}" srcOrd="0" destOrd="0" presId="urn:microsoft.com/office/officeart/2005/8/layout/vList2"/>
    <dgm:cxn modelId="{E0709358-8661-492C-A9A6-92260526AA13}" srcId="{F314EF78-6031-4008-9BAE-67EB68097A6F}" destId="{A740F254-83F2-428C-B810-148A91713E2A}" srcOrd="1" destOrd="0" parTransId="{55B6A9F9-6D71-4E25-9282-DB1951A48980}" sibTransId="{4219A998-2A36-443C-9EFA-AE8EDD05B0B4}"/>
    <dgm:cxn modelId="{32D76D7C-D71D-46AF-9DAB-9C92CF24E4A1}" type="presOf" srcId="{8A9A6DF3-4089-4FE4-B0F5-B61B7E1DCD12}" destId="{5565AEB2-7F81-4316-B887-31199F49FAB5}" srcOrd="0" destOrd="0" presId="urn:microsoft.com/office/officeart/2005/8/layout/vList2"/>
    <dgm:cxn modelId="{09B21C98-3168-463C-AB8D-BCD5FE15CA55}" srcId="{F314EF78-6031-4008-9BAE-67EB68097A6F}" destId="{94A70D14-5E4B-426E-A57E-448F710FE08D}" srcOrd="2" destOrd="0" parTransId="{0172237A-AFF0-4786-B712-BEDEB9E64851}" sibTransId="{21E4C3F8-ABD6-4665-BE28-49C22300021B}"/>
    <dgm:cxn modelId="{B6705AA9-3290-4E27-8EEC-31555BF09A24}" type="presOf" srcId="{5ACA9A1E-ED75-4EFE-95EC-547E88FAECF3}" destId="{388B6D6E-D507-426F-975C-7B1A2BBC8180}" srcOrd="0" destOrd="0" presId="urn:microsoft.com/office/officeart/2005/8/layout/vList2"/>
    <dgm:cxn modelId="{28BF4EC2-42BF-4724-982C-367E9214D41F}" srcId="{94A70D14-5E4B-426E-A57E-448F710FE08D}" destId="{FED6DEF2-ABD3-4093-B290-FC14C383359C}" srcOrd="1" destOrd="0" parTransId="{D87E91C8-7B97-4A6A-A091-A7AD6061CDB3}" sibTransId="{C5A938B5-5683-46FA-9D23-871364058972}"/>
    <dgm:cxn modelId="{632C93C3-26F7-48F1-9F6B-D2F8CDF924DF}" srcId="{A740F254-83F2-428C-B810-148A91713E2A}" destId="{5ACA9A1E-ED75-4EFE-95EC-547E88FAECF3}" srcOrd="0" destOrd="0" parTransId="{ACA483E5-01E6-40F2-A9A8-3DE19BF9AADA}" sibTransId="{BB429BBB-A0E9-42FE-970D-AB82F8C87D47}"/>
    <dgm:cxn modelId="{19CB8AEF-0BB5-4CB6-B30D-E6F9100C87F2}" srcId="{94A70D14-5E4B-426E-A57E-448F710FE08D}" destId="{C2894EA3-E753-4CFD-BB16-3E377DC33760}" srcOrd="0" destOrd="0" parTransId="{B81B5B58-17CE-43E2-A084-A8939D9C4BB6}" sibTransId="{809FDD56-D995-47C2-8451-1C64D7D64E47}"/>
    <dgm:cxn modelId="{7CF75BF0-19D9-4651-B4C3-19226E6B966F}" type="presOf" srcId="{469C7185-BDAC-4ABA-9099-9FE64EEBB5FF}" destId="{26651847-7942-49A0-AD67-CB8118521AE9}" srcOrd="0" destOrd="2" presId="urn:microsoft.com/office/officeart/2005/8/layout/vList2"/>
    <dgm:cxn modelId="{32C907F7-67BB-4A28-93AB-C47FAD45B9B2}" srcId="{F314EF78-6031-4008-9BAE-67EB68097A6F}" destId="{1896F892-9FF4-4ABC-AE2D-99E5E214D15B}" srcOrd="3" destOrd="0" parTransId="{CCE51E95-CA2B-4A41-8D21-EE5E6E10E7AD}" sibTransId="{F5E6342E-5108-4191-BC56-55FAF0A102CB}"/>
    <dgm:cxn modelId="{0C2D6FFE-3D63-4742-9FE4-1F19EED2FB13}" type="presOf" srcId="{C2894EA3-E753-4CFD-BB16-3E377DC33760}" destId="{26651847-7942-49A0-AD67-CB8118521AE9}" srcOrd="0" destOrd="0" presId="urn:microsoft.com/office/officeart/2005/8/layout/vList2"/>
    <dgm:cxn modelId="{85773D9D-FD87-4658-82B3-959D91F5E0C4}" type="presParOf" srcId="{4156DF7E-EE8F-4056-A0F4-295F2B06FD83}" destId="{5565AEB2-7F81-4316-B887-31199F49FAB5}" srcOrd="0" destOrd="0" presId="urn:microsoft.com/office/officeart/2005/8/layout/vList2"/>
    <dgm:cxn modelId="{DFF75DED-69F4-49E5-BB25-4CE2F3D47C73}" type="presParOf" srcId="{4156DF7E-EE8F-4056-A0F4-295F2B06FD83}" destId="{574EEBB7-6A23-421A-8F34-344F0B44F1A2}" srcOrd="1" destOrd="0" presId="urn:microsoft.com/office/officeart/2005/8/layout/vList2"/>
    <dgm:cxn modelId="{AD883B47-CF5B-43E0-8A5A-BD84F636FD00}" type="presParOf" srcId="{4156DF7E-EE8F-4056-A0F4-295F2B06FD83}" destId="{F421E5FD-A778-40A7-BFBF-DA9B473EAF4D}" srcOrd="2" destOrd="0" presId="urn:microsoft.com/office/officeart/2005/8/layout/vList2"/>
    <dgm:cxn modelId="{13720328-0D39-4EF6-B8DB-6EA2D9596A59}" type="presParOf" srcId="{4156DF7E-EE8F-4056-A0F4-295F2B06FD83}" destId="{388B6D6E-D507-426F-975C-7B1A2BBC8180}" srcOrd="3" destOrd="0" presId="urn:microsoft.com/office/officeart/2005/8/layout/vList2"/>
    <dgm:cxn modelId="{EECE08B1-69BC-4390-AEAA-7B76CDCE5B8A}" type="presParOf" srcId="{4156DF7E-EE8F-4056-A0F4-295F2B06FD83}" destId="{C0283821-909A-46E8-B02D-62545C9950C7}" srcOrd="4" destOrd="0" presId="urn:microsoft.com/office/officeart/2005/8/layout/vList2"/>
    <dgm:cxn modelId="{4D9D7FA4-955D-43D7-B878-7E35AEF4B8FE}" type="presParOf" srcId="{4156DF7E-EE8F-4056-A0F4-295F2B06FD83}" destId="{26651847-7942-49A0-AD67-CB8118521AE9}" srcOrd="5" destOrd="0" presId="urn:microsoft.com/office/officeart/2005/8/layout/vList2"/>
    <dgm:cxn modelId="{71501B1E-FA68-4D16-A0B0-71EB284A9B41}" type="presParOf" srcId="{4156DF7E-EE8F-4056-A0F4-295F2B06FD83}" destId="{7F9FED8B-5CFA-456D-B9C2-7CE98F5D080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314EF78-6031-4008-9BAE-67EB68097A6F}"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8A9A6DF3-4089-4FE4-B0F5-B61B7E1DCD12}">
      <dgm:prSet phldrT="[Text]"/>
      <dgm:spPr>
        <a:ln w="38100">
          <a:solidFill>
            <a:schemeClr val="accent2"/>
          </a:solidFill>
        </a:ln>
      </dgm:spPr>
      <dgm:t>
        <a:bodyPr/>
        <a:lstStyle/>
        <a:p>
          <a:r>
            <a:rPr lang="en-US" dirty="0"/>
            <a:t>Minimize Need for Placements</a:t>
          </a:r>
        </a:p>
      </dgm:t>
    </dgm:pt>
    <dgm:pt modelId="{59CE9A5D-98EB-4AFF-A2BE-2EC024BC2521}" type="parTrans" cxnId="{FD845F0C-25A6-49D8-8A6D-05C9CAE6232C}">
      <dgm:prSet/>
      <dgm:spPr/>
      <dgm:t>
        <a:bodyPr/>
        <a:lstStyle/>
        <a:p>
          <a:endParaRPr lang="en-US"/>
        </a:p>
      </dgm:t>
    </dgm:pt>
    <dgm:pt modelId="{0D03CBAF-C9DF-4834-B7F8-49DEB688E55F}" type="sibTrans" cxnId="{FD845F0C-25A6-49D8-8A6D-05C9CAE6232C}">
      <dgm:prSet/>
      <dgm:spPr/>
      <dgm:t>
        <a:bodyPr/>
        <a:lstStyle/>
        <a:p>
          <a:endParaRPr lang="en-US"/>
        </a:p>
      </dgm:t>
    </dgm:pt>
    <dgm:pt modelId="{A740F254-83F2-428C-B810-148A91713E2A}">
      <dgm:prSet phldrT="[Text]"/>
      <dgm:spPr/>
      <dgm:t>
        <a:bodyPr/>
        <a:lstStyle/>
        <a:p>
          <a:r>
            <a:rPr lang="en-US" dirty="0"/>
            <a:t>Early intervention with parental engagement and support</a:t>
          </a:r>
        </a:p>
      </dgm:t>
    </dgm:pt>
    <dgm:pt modelId="{55B6A9F9-6D71-4E25-9282-DB1951A48980}" type="parTrans" cxnId="{E0709358-8661-492C-A9A6-92260526AA13}">
      <dgm:prSet/>
      <dgm:spPr/>
      <dgm:t>
        <a:bodyPr/>
        <a:lstStyle/>
        <a:p>
          <a:endParaRPr lang="en-US"/>
        </a:p>
      </dgm:t>
    </dgm:pt>
    <dgm:pt modelId="{4219A998-2A36-443C-9EFA-AE8EDD05B0B4}" type="sibTrans" cxnId="{E0709358-8661-492C-A9A6-92260526AA13}">
      <dgm:prSet/>
      <dgm:spPr/>
      <dgm:t>
        <a:bodyPr/>
        <a:lstStyle/>
        <a:p>
          <a:endParaRPr lang="en-US"/>
        </a:p>
      </dgm:t>
    </dgm:pt>
    <dgm:pt modelId="{94A70D14-5E4B-426E-A57E-448F710FE08D}">
      <dgm:prSet phldrT="[Text]"/>
      <dgm:spPr>
        <a:ln w="38100">
          <a:solidFill>
            <a:schemeClr val="accent2"/>
          </a:solidFill>
        </a:ln>
      </dgm:spPr>
      <dgm:t>
        <a:bodyPr/>
        <a:lstStyle/>
        <a:p>
          <a:r>
            <a:rPr lang="en-US" dirty="0"/>
            <a:t>Expedite Permanency</a:t>
          </a:r>
        </a:p>
      </dgm:t>
    </dgm:pt>
    <dgm:pt modelId="{0172237A-AFF0-4786-B712-BEDEB9E64851}" type="parTrans" cxnId="{09B21C98-3168-463C-AB8D-BCD5FE15CA55}">
      <dgm:prSet/>
      <dgm:spPr/>
      <dgm:t>
        <a:bodyPr/>
        <a:lstStyle/>
        <a:p>
          <a:endParaRPr lang="en-US"/>
        </a:p>
      </dgm:t>
    </dgm:pt>
    <dgm:pt modelId="{21E4C3F8-ABD6-4665-BE28-49C22300021B}" type="sibTrans" cxnId="{09B21C98-3168-463C-AB8D-BCD5FE15CA55}">
      <dgm:prSet/>
      <dgm:spPr/>
      <dgm:t>
        <a:bodyPr/>
        <a:lstStyle/>
        <a:p>
          <a:endParaRPr lang="en-US"/>
        </a:p>
      </dgm:t>
    </dgm:pt>
    <dgm:pt modelId="{C2894EA3-E753-4CFD-BB16-3E377DC33760}">
      <dgm:prSet phldrT="[Text]"/>
      <dgm:spPr/>
      <dgm:t>
        <a:bodyPr/>
        <a:lstStyle/>
        <a:p>
          <a:r>
            <a:rPr lang="en-US" dirty="0"/>
            <a:t>Expedited family reunification</a:t>
          </a:r>
        </a:p>
      </dgm:t>
    </dgm:pt>
    <dgm:pt modelId="{B81B5B58-17CE-43E2-A084-A8939D9C4BB6}" type="parTrans" cxnId="{19CB8AEF-0BB5-4CB6-B30D-E6F9100C87F2}">
      <dgm:prSet/>
      <dgm:spPr/>
      <dgm:t>
        <a:bodyPr/>
        <a:lstStyle/>
        <a:p>
          <a:endParaRPr lang="en-US"/>
        </a:p>
      </dgm:t>
    </dgm:pt>
    <dgm:pt modelId="{809FDD56-D995-47C2-8451-1C64D7D64E47}" type="sibTrans" cxnId="{19CB8AEF-0BB5-4CB6-B30D-E6F9100C87F2}">
      <dgm:prSet/>
      <dgm:spPr/>
      <dgm:t>
        <a:bodyPr/>
        <a:lstStyle/>
        <a:p>
          <a:endParaRPr lang="en-US"/>
        </a:p>
      </dgm:t>
    </dgm:pt>
    <dgm:pt modelId="{1896F892-9FF4-4ABC-AE2D-99E5E214D15B}">
      <dgm:prSet phldrT="[Text]"/>
      <dgm:spPr>
        <a:ln w="38100">
          <a:solidFill>
            <a:schemeClr val="accent2"/>
          </a:solidFill>
        </a:ln>
      </dgm:spPr>
      <dgm:t>
        <a:bodyPr/>
        <a:lstStyle/>
        <a:p>
          <a:r>
            <a:rPr lang="en-US" dirty="0"/>
            <a:t>Maximize Successful Independence</a:t>
          </a:r>
        </a:p>
      </dgm:t>
    </dgm:pt>
    <dgm:pt modelId="{CCE51E95-CA2B-4A41-8D21-EE5E6E10E7AD}" type="parTrans" cxnId="{32C907F7-67BB-4A28-93AB-C47FAD45B9B2}">
      <dgm:prSet/>
      <dgm:spPr/>
      <dgm:t>
        <a:bodyPr/>
        <a:lstStyle/>
        <a:p>
          <a:endParaRPr lang="en-US"/>
        </a:p>
      </dgm:t>
    </dgm:pt>
    <dgm:pt modelId="{F5E6342E-5108-4191-BC56-55FAF0A102CB}" type="sibTrans" cxnId="{32C907F7-67BB-4A28-93AB-C47FAD45B9B2}">
      <dgm:prSet/>
      <dgm:spPr/>
      <dgm:t>
        <a:bodyPr/>
        <a:lstStyle/>
        <a:p>
          <a:endParaRPr lang="en-US"/>
        </a:p>
      </dgm:t>
    </dgm:pt>
    <dgm:pt modelId="{7C5A3AD3-EE84-4085-844E-A18C21910DFF}">
      <dgm:prSet phldrT="[Text]"/>
      <dgm:spPr/>
      <dgm:t>
        <a:bodyPr/>
        <a:lstStyle/>
        <a:p>
          <a:r>
            <a:rPr lang="en-US" dirty="0"/>
            <a:t>Planning and implementing aging out transitional services</a:t>
          </a:r>
        </a:p>
      </dgm:t>
    </dgm:pt>
    <dgm:pt modelId="{92A4D36F-0B7B-4845-8E4B-113A254B7C7E}" type="parTrans" cxnId="{83078A05-7568-442F-810A-6EDE17B831F8}">
      <dgm:prSet/>
      <dgm:spPr/>
      <dgm:t>
        <a:bodyPr/>
        <a:lstStyle/>
        <a:p>
          <a:endParaRPr lang="en-US"/>
        </a:p>
      </dgm:t>
    </dgm:pt>
    <dgm:pt modelId="{F6F7EBA7-9C09-4F28-A82F-36FA2F03066A}" type="sibTrans" cxnId="{83078A05-7568-442F-810A-6EDE17B831F8}">
      <dgm:prSet/>
      <dgm:spPr/>
      <dgm:t>
        <a:bodyPr/>
        <a:lstStyle/>
        <a:p>
          <a:endParaRPr lang="en-US"/>
        </a:p>
      </dgm:t>
    </dgm:pt>
    <dgm:pt modelId="{5931EC35-0438-4AFA-976A-E7A9520BEB48}">
      <dgm:prSet phldrT="[Text]"/>
      <dgm:spPr/>
      <dgm:t>
        <a:bodyPr/>
        <a:lstStyle/>
        <a:p>
          <a:r>
            <a:rPr lang="en-US" dirty="0"/>
            <a:t>Intervention with families that have chronic and longstanding need</a:t>
          </a:r>
        </a:p>
      </dgm:t>
    </dgm:pt>
    <dgm:pt modelId="{D7DD61F3-AEE2-4D38-A2A1-8E87A10A3D57}" type="parTrans" cxnId="{D9389BDC-933B-464D-9F27-23D53BA5DB48}">
      <dgm:prSet/>
      <dgm:spPr/>
      <dgm:t>
        <a:bodyPr/>
        <a:lstStyle/>
        <a:p>
          <a:endParaRPr lang="en-US"/>
        </a:p>
      </dgm:t>
    </dgm:pt>
    <dgm:pt modelId="{EDA47D52-D0BB-4E7B-8670-F2387C7EA790}" type="sibTrans" cxnId="{D9389BDC-933B-464D-9F27-23D53BA5DB48}">
      <dgm:prSet/>
      <dgm:spPr/>
      <dgm:t>
        <a:bodyPr/>
        <a:lstStyle/>
        <a:p>
          <a:endParaRPr lang="en-US"/>
        </a:p>
      </dgm:t>
    </dgm:pt>
    <dgm:pt modelId="{D382EC3C-DB6C-4B4E-8878-E9869441DD0B}">
      <dgm:prSet phldrT="[Text]"/>
      <dgm:spPr/>
      <dgm:t>
        <a:bodyPr/>
        <a:lstStyle/>
        <a:p>
          <a:r>
            <a:rPr lang="en-US" dirty="0"/>
            <a:t>Stabilization and support of birth, foster and adoptive placements in crisis</a:t>
          </a:r>
        </a:p>
      </dgm:t>
    </dgm:pt>
    <dgm:pt modelId="{C0D3DB7D-A720-4CBB-88C8-83E3FC2AD796}" type="parTrans" cxnId="{8EAAB183-159A-49E2-A07A-5D873CC8D0C9}">
      <dgm:prSet/>
      <dgm:spPr/>
      <dgm:t>
        <a:bodyPr/>
        <a:lstStyle/>
        <a:p>
          <a:endParaRPr lang="en-US"/>
        </a:p>
      </dgm:t>
    </dgm:pt>
    <dgm:pt modelId="{8423BB9C-CFEF-48D8-96C6-1C77E01E4AE0}" type="sibTrans" cxnId="{8EAAB183-159A-49E2-A07A-5D873CC8D0C9}">
      <dgm:prSet/>
      <dgm:spPr/>
      <dgm:t>
        <a:bodyPr/>
        <a:lstStyle/>
        <a:p>
          <a:endParaRPr lang="en-US"/>
        </a:p>
      </dgm:t>
    </dgm:pt>
    <dgm:pt modelId="{5086FECA-7B53-4259-B4E3-AE989CF040D4}">
      <dgm:prSet phldrT="[Text]"/>
      <dgm:spPr/>
      <dgm:t>
        <a:bodyPr/>
        <a:lstStyle/>
        <a:p>
          <a:r>
            <a:rPr lang="en-US" dirty="0"/>
            <a:t>Recruitment of permanent family resources</a:t>
          </a:r>
        </a:p>
      </dgm:t>
    </dgm:pt>
    <dgm:pt modelId="{E3877038-3C2C-4DBB-B5A8-F10AFF1B4183}" type="parTrans" cxnId="{153D6FEF-4C47-4166-8920-79114FAA5E47}">
      <dgm:prSet/>
      <dgm:spPr/>
      <dgm:t>
        <a:bodyPr/>
        <a:lstStyle/>
        <a:p>
          <a:endParaRPr lang="en-US"/>
        </a:p>
      </dgm:t>
    </dgm:pt>
    <dgm:pt modelId="{E952C41B-BE60-48CB-A7F6-9E6CB9DD4D4E}" type="sibTrans" cxnId="{153D6FEF-4C47-4166-8920-79114FAA5E47}">
      <dgm:prSet/>
      <dgm:spPr/>
      <dgm:t>
        <a:bodyPr/>
        <a:lstStyle/>
        <a:p>
          <a:endParaRPr lang="en-US"/>
        </a:p>
      </dgm:t>
    </dgm:pt>
    <dgm:pt modelId="{4156DF7E-EE8F-4056-A0F4-295F2B06FD83}" type="pres">
      <dgm:prSet presAssocID="{F314EF78-6031-4008-9BAE-67EB68097A6F}" presName="linear" presStyleCnt="0">
        <dgm:presLayoutVars>
          <dgm:animLvl val="lvl"/>
          <dgm:resizeHandles val="exact"/>
        </dgm:presLayoutVars>
      </dgm:prSet>
      <dgm:spPr/>
    </dgm:pt>
    <dgm:pt modelId="{5565AEB2-7F81-4316-B887-31199F49FAB5}" type="pres">
      <dgm:prSet presAssocID="{8A9A6DF3-4089-4FE4-B0F5-B61B7E1DCD12}" presName="parentText" presStyleLbl="node1" presStyleIdx="0" presStyleCnt="3">
        <dgm:presLayoutVars>
          <dgm:chMax val="0"/>
          <dgm:bulletEnabled val="1"/>
        </dgm:presLayoutVars>
      </dgm:prSet>
      <dgm:spPr/>
    </dgm:pt>
    <dgm:pt modelId="{AB9B9EA0-FC26-44D2-A5A7-2FFFC43782DD}" type="pres">
      <dgm:prSet presAssocID="{8A9A6DF3-4089-4FE4-B0F5-B61B7E1DCD12}" presName="childText" presStyleLbl="revTx" presStyleIdx="0" presStyleCnt="3">
        <dgm:presLayoutVars>
          <dgm:bulletEnabled val="1"/>
        </dgm:presLayoutVars>
      </dgm:prSet>
      <dgm:spPr/>
    </dgm:pt>
    <dgm:pt modelId="{C0283821-909A-46E8-B02D-62545C9950C7}" type="pres">
      <dgm:prSet presAssocID="{94A70D14-5E4B-426E-A57E-448F710FE08D}" presName="parentText" presStyleLbl="node1" presStyleIdx="1" presStyleCnt="3">
        <dgm:presLayoutVars>
          <dgm:chMax val="0"/>
          <dgm:bulletEnabled val="1"/>
        </dgm:presLayoutVars>
      </dgm:prSet>
      <dgm:spPr/>
    </dgm:pt>
    <dgm:pt modelId="{26651847-7942-49A0-AD67-CB8118521AE9}" type="pres">
      <dgm:prSet presAssocID="{94A70D14-5E4B-426E-A57E-448F710FE08D}" presName="childText" presStyleLbl="revTx" presStyleIdx="1" presStyleCnt="3">
        <dgm:presLayoutVars>
          <dgm:bulletEnabled val="1"/>
        </dgm:presLayoutVars>
      </dgm:prSet>
      <dgm:spPr/>
    </dgm:pt>
    <dgm:pt modelId="{7F9FED8B-5CFA-456D-B9C2-7CE98F5D080E}" type="pres">
      <dgm:prSet presAssocID="{1896F892-9FF4-4ABC-AE2D-99E5E214D15B}" presName="parentText" presStyleLbl="node1" presStyleIdx="2" presStyleCnt="3">
        <dgm:presLayoutVars>
          <dgm:chMax val="0"/>
          <dgm:bulletEnabled val="1"/>
        </dgm:presLayoutVars>
      </dgm:prSet>
      <dgm:spPr/>
    </dgm:pt>
    <dgm:pt modelId="{C6726587-24EA-47BA-9A91-2E26BEF906A7}" type="pres">
      <dgm:prSet presAssocID="{1896F892-9FF4-4ABC-AE2D-99E5E214D15B}" presName="childText" presStyleLbl="revTx" presStyleIdx="2" presStyleCnt="3">
        <dgm:presLayoutVars>
          <dgm:bulletEnabled val="1"/>
        </dgm:presLayoutVars>
      </dgm:prSet>
      <dgm:spPr/>
    </dgm:pt>
  </dgm:ptLst>
  <dgm:cxnLst>
    <dgm:cxn modelId="{83078A05-7568-442F-810A-6EDE17B831F8}" srcId="{1896F892-9FF4-4ABC-AE2D-99E5E214D15B}" destId="{7C5A3AD3-EE84-4085-844E-A18C21910DFF}" srcOrd="0" destOrd="0" parTransId="{92A4D36F-0B7B-4845-8E4B-113A254B7C7E}" sibTransId="{F6F7EBA7-9C09-4F28-A82F-36FA2F03066A}"/>
    <dgm:cxn modelId="{FD845F0C-25A6-49D8-8A6D-05C9CAE6232C}" srcId="{F314EF78-6031-4008-9BAE-67EB68097A6F}" destId="{8A9A6DF3-4089-4FE4-B0F5-B61B7E1DCD12}" srcOrd="0" destOrd="0" parTransId="{59CE9A5D-98EB-4AFF-A2BE-2EC024BC2521}" sibTransId="{0D03CBAF-C9DF-4834-B7F8-49DEB688E55F}"/>
    <dgm:cxn modelId="{8CFEBA2C-75F8-46AC-8AC8-CFE298516A1D}" type="presOf" srcId="{94A70D14-5E4B-426E-A57E-448F710FE08D}" destId="{C0283821-909A-46E8-B02D-62545C9950C7}" srcOrd="0" destOrd="0" presId="urn:microsoft.com/office/officeart/2005/8/layout/vList2"/>
    <dgm:cxn modelId="{14EA0F2E-A62C-46D1-8CD3-CA27CD572091}" type="presOf" srcId="{D382EC3C-DB6C-4B4E-8878-E9869441DD0B}" destId="{AB9B9EA0-FC26-44D2-A5A7-2FFFC43782DD}" srcOrd="0" destOrd="2" presId="urn:microsoft.com/office/officeart/2005/8/layout/vList2"/>
    <dgm:cxn modelId="{711C496F-E51F-425C-81A0-EC6C7E9F2E69}" type="presOf" srcId="{1896F892-9FF4-4ABC-AE2D-99E5E214D15B}" destId="{7F9FED8B-5CFA-456D-B9C2-7CE98F5D080E}" srcOrd="0" destOrd="0" presId="urn:microsoft.com/office/officeart/2005/8/layout/vList2"/>
    <dgm:cxn modelId="{87C76B74-4DC0-40B9-B2A9-3C4D9AD8103C}" type="presOf" srcId="{F314EF78-6031-4008-9BAE-67EB68097A6F}" destId="{4156DF7E-EE8F-4056-A0F4-295F2B06FD83}" srcOrd="0" destOrd="0" presId="urn:microsoft.com/office/officeart/2005/8/layout/vList2"/>
    <dgm:cxn modelId="{E0709358-8661-492C-A9A6-92260526AA13}" srcId="{8A9A6DF3-4089-4FE4-B0F5-B61B7E1DCD12}" destId="{A740F254-83F2-428C-B810-148A91713E2A}" srcOrd="0" destOrd="0" parTransId="{55B6A9F9-6D71-4E25-9282-DB1951A48980}" sibTransId="{4219A998-2A36-443C-9EFA-AE8EDD05B0B4}"/>
    <dgm:cxn modelId="{32D76D7C-D71D-46AF-9DAB-9C92CF24E4A1}" type="presOf" srcId="{8A9A6DF3-4089-4FE4-B0F5-B61B7E1DCD12}" destId="{5565AEB2-7F81-4316-B887-31199F49FAB5}" srcOrd="0" destOrd="0" presId="urn:microsoft.com/office/officeart/2005/8/layout/vList2"/>
    <dgm:cxn modelId="{8EAAB183-159A-49E2-A07A-5D873CC8D0C9}" srcId="{8A9A6DF3-4089-4FE4-B0F5-B61B7E1DCD12}" destId="{D382EC3C-DB6C-4B4E-8878-E9869441DD0B}" srcOrd="2" destOrd="0" parTransId="{C0D3DB7D-A720-4CBB-88C8-83E3FC2AD796}" sibTransId="{8423BB9C-CFEF-48D8-96C6-1C77E01E4AE0}"/>
    <dgm:cxn modelId="{D147338E-A78C-4760-980B-54BFCB665446}" type="presOf" srcId="{5086FECA-7B53-4259-B4E3-AE989CF040D4}" destId="{26651847-7942-49A0-AD67-CB8118521AE9}" srcOrd="0" destOrd="1" presId="urn:microsoft.com/office/officeart/2005/8/layout/vList2"/>
    <dgm:cxn modelId="{09B21C98-3168-463C-AB8D-BCD5FE15CA55}" srcId="{F314EF78-6031-4008-9BAE-67EB68097A6F}" destId="{94A70D14-5E4B-426E-A57E-448F710FE08D}" srcOrd="1" destOrd="0" parTransId="{0172237A-AFF0-4786-B712-BEDEB9E64851}" sibTransId="{21E4C3F8-ABD6-4665-BE28-49C22300021B}"/>
    <dgm:cxn modelId="{E94A12AA-8AC7-4703-980C-9B4F4951164D}" type="presOf" srcId="{5931EC35-0438-4AFA-976A-E7A9520BEB48}" destId="{AB9B9EA0-FC26-44D2-A5A7-2FFFC43782DD}" srcOrd="0" destOrd="1" presId="urn:microsoft.com/office/officeart/2005/8/layout/vList2"/>
    <dgm:cxn modelId="{B4D28BD5-0AB4-4AF3-880B-8A99E95BB9C2}" type="presOf" srcId="{7C5A3AD3-EE84-4085-844E-A18C21910DFF}" destId="{C6726587-24EA-47BA-9A91-2E26BEF906A7}" srcOrd="0" destOrd="0" presId="urn:microsoft.com/office/officeart/2005/8/layout/vList2"/>
    <dgm:cxn modelId="{D9389BDC-933B-464D-9F27-23D53BA5DB48}" srcId="{8A9A6DF3-4089-4FE4-B0F5-B61B7E1DCD12}" destId="{5931EC35-0438-4AFA-976A-E7A9520BEB48}" srcOrd="1" destOrd="0" parTransId="{D7DD61F3-AEE2-4D38-A2A1-8E87A10A3D57}" sibTransId="{EDA47D52-D0BB-4E7B-8670-F2387C7EA790}"/>
    <dgm:cxn modelId="{DC1F33E0-507D-4A1D-B0AE-D4C6715925BC}" type="presOf" srcId="{A740F254-83F2-428C-B810-148A91713E2A}" destId="{AB9B9EA0-FC26-44D2-A5A7-2FFFC43782DD}" srcOrd="0" destOrd="0" presId="urn:microsoft.com/office/officeart/2005/8/layout/vList2"/>
    <dgm:cxn modelId="{153D6FEF-4C47-4166-8920-79114FAA5E47}" srcId="{94A70D14-5E4B-426E-A57E-448F710FE08D}" destId="{5086FECA-7B53-4259-B4E3-AE989CF040D4}" srcOrd="1" destOrd="0" parTransId="{E3877038-3C2C-4DBB-B5A8-F10AFF1B4183}" sibTransId="{E952C41B-BE60-48CB-A7F6-9E6CB9DD4D4E}"/>
    <dgm:cxn modelId="{19CB8AEF-0BB5-4CB6-B30D-E6F9100C87F2}" srcId="{94A70D14-5E4B-426E-A57E-448F710FE08D}" destId="{C2894EA3-E753-4CFD-BB16-3E377DC33760}" srcOrd="0" destOrd="0" parTransId="{B81B5B58-17CE-43E2-A084-A8939D9C4BB6}" sibTransId="{809FDD56-D995-47C2-8451-1C64D7D64E47}"/>
    <dgm:cxn modelId="{32C907F7-67BB-4A28-93AB-C47FAD45B9B2}" srcId="{F314EF78-6031-4008-9BAE-67EB68097A6F}" destId="{1896F892-9FF4-4ABC-AE2D-99E5E214D15B}" srcOrd="2" destOrd="0" parTransId="{CCE51E95-CA2B-4A41-8D21-EE5E6E10E7AD}" sibTransId="{F5E6342E-5108-4191-BC56-55FAF0A102CB}"/>
    <dgm:cxn modelId="{0C2D6FFE-3D63-4742-9FE4-1F19EED2FB13}" type="presOf" srcId="{C2894EA3-E753-4CFD-BB16-3E377DC33760}" destId="{26651847-7942-49A0-AD67-CB8118521AE9}" srcOrd="0" destOrd="0" presId="urn:microsoft.com/office/officeart/2005/8/layout/vList2"/>
    <dgm:cxn modelId="{85773D9D-FD87-4658-82B3-959D91F5E0C4}" type="presParOf" srcId="{4156DF7E-EE8F-4056-A0F4-295F2B06FD83}" destId="{5565AEB2-7F81-4316-B887-31199F49FAB5}" srcOrd="0" destOrd="0" presId="urn:microsoft.com/office/officeart/2005/8/layout/vList2"/>
    <dgm:cxn modelId="{7083AA8B-A299-4C14-856E-EEC061851171}" type="presParOf" srcId="{4156DF7E-EE8F-4056-A0F4-295F2B06FD83}" destId="{AB9B9EA0-FC26-44D2-A5A7-2FFFC43782DD}" srcOrd="1" destOrd="0" presId="urn:microsoft.com/office/officeart/2005/8/layout/vList2"/>
    <dgm:cxn modelId="{EECE08B1-69BC-4390-AEAA-7B76CDCE5B8A}" type="presParOf" srcId="{4156DF7E-EE8F-4056-A0F4-295F2B06FD83}" destId="{C0283821-909A-46E8-B02D-62545C9950C7}" srcOrd="2" destOrd="0" presId="urn:microsoft.com/office/officeart/2005/8/layout/vList2"/>
    <dgm:cxn modelId="{4D9D7FA4-955D-43D7-B878-7E35AEF4B8FE}" type="presParOf" srcId="{4156DF7E-EE8F-4056-A0F4-295F2B06FD83}" destId="{26651847-7942-49A0-AD67-CB8118521AE9}" srcOrd="3" destOrd="0" presId="urn:microsoft.com/office/officeart/2005/8/layout/vList2"/>
    <dgm:cxn modelId="{71501B1E-FA68-4D16-A0B0-71EB284A9B41}" type="presParOf" srcId="{4156DF7E-EE8F-4056-A0F4-295F2B06FD83}" destId="{7F9FED8B-5CFA-456D-B9C2-7CE98F5D080E}" srcOrd="4" destOrd="0" presId="urn:microsoft.com/office/officeart/2005/8/layout/vList2"/>
    <dgm:cxn modelId="{9CEAD00C-DB9B-42A8-8B0D-A83DEA4CCF51}" type="presParOf" srcId="{4156DF7E-EE8F-4056-A0F4-295F2B06FD83}" destId="{C6726587-24EA-47BA-9A91-2E26BEF906A7}"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314EF78-6031-4008-9BAE-67EB68097A6F}" type="doc">
      <dgm:prSet loTypeId="urn:microsoft.com/office/officeart/2005/8/layout/vList2" loCatId="list" qsTypeId="urn:microsoft.com/office/officeart/2005/8/quickstyle/simple1" qsCatId="simple" csTypeId="urn:microsoft.com/office/officeart/2005/8/colors/accent5_1" csCatId="accent5" phldr="1"/>
      <dgm:spPr/>
      <dgm:t>
        <a:bodyPr/>
        <a:lstStyle/>
        <a:p>
          <a:endParaRPr lang="en-US"/>
        </a:p>
      </dgm:t>
    </dgm:pt>
    <dgm:pt modelId="{8A9A6DF3-4089-4FE4-B0F5-B61B7E1DCD12}">
      <dgm:prSet phldrT="[Text]" custT="1"/>
      <dgm:spPr>
        <a:ln w="38100">
          <a:solidFill>
            <a:schemeClr val="accent4"/>
          </a:solidFill>
        </a:ln>
      </dgm:spPr>
      <dgm:t>
        <a:bodyPr/>
        <a:lstStyle/>
        <a:p>
          <a:r>
            <a:rPr lang="en-US" sz="2000" dirty="0"/>
            <a:t>Outpatient Services</a:t>
          </a:r>
        </a:p>
      </dgm:t>
    </dgm:pt>
    <dgm:pt modelId="{59CE9A5D-98EB-4AFF-A2BE-2EC024BC2521}" type="parTrans" cxnId="{FD845F0C-25A6-49D8-8A6D-05C9CAE6232C}">
      <dgm:prSet/>
      <dgm:spPr/>
      <dgm:t>
        <a:bodyPr/>
        <a:lstStyle/>
        <a:p>
          <a:endParaRPr lang="en-US" sz="2000"/>
        </a:p>
      </dgm:t>
    </dgm:pt>
    <dgm:pt modelId="{0D03CBAF-C9DF-4834-B7F8-49DEB688E55F}" type="sibTrans" cxnId="{FD845F0C-25A6-49D8-8A6D-05C9CAE6232C}">
      <dgm:prSet/>
      <dgm:spPr/>
      <dgm:t>
        <a:bodyPr/>
        <a:lstStyle/>
        <a:p>
          <a:endParaRPr lang="en-US" sz="2000"/>
        </a:p>
      </dgm:t>
    </dgm:pt>
    <dgm:pt modelId="{A740F254-83F2-428C-B810-148A91713E2A}">
      <dgm:prSet phldrT="[Text]" custT="1"/>
      <dgm:spPr>
        <a:solidFill>
          <a:srgbClr val="FFFFFF">
            <a:hueOff val="0"/>
            <a:satOff val="0"/>
            <a:lumOff val="0"/>
            <a:alphaOff val="0"/>
          </a:srgbClr>
        </a:solidFill>
        <a:ln w="38100" cap="flat" cmpd="sng" algn="ctr">
          <a:solidFill>
            <a:schemeClr val="accent4"/>
          </a:solidFill>
          <a:prstDash val="solid"/>
        </a:ln>
        <a:effectLst/>
      </dgm:spPr>
      <dgm:t>
        <a:bodyPr spcFirstLastPara="0" vert="horz" wrap="square" lIns="106680" tIns="106680" rIns="106680" bIns="106680" numCol="1" spcCol="1270" anchor="ctr" anchorCtr="0"/>
        <a:lstStyle/>
        <a:p>
          <a:pPr marL="0" lvl="0" indent="0" algn="l" defTabSz="1244600">
            <a:lnSpc>
              <a:spcPct val="90000"/>
            </a:lnSpc>
            <a:spcBef>
              <a:spcPct val="0"/>
            </a:spcBef>
            <a:spcAft>
              <a:spcPct val="35000"/>
            </a:spcAft>
            <a:buNone/>
          </a:pPr>
          <a:r>
            <a:rPr lang="en-US" sz="2000" kern="1200" dirty="0"/>
            <a:t>In-home and School-based Services</a:t>
          </a:r>
          <a:endParaRPr lang="en-US" sz="2000" kern="1200" dirty="0">
            <a:solidFill>
              <a:srgbClr val="525759">
                <a:hueOff val="0"/>
                <a:satOff val="0"/>
                <a:lumOff val="0"/>
                <a:alphaOff val="0"/>
              </a:srgbClr>
            </a:solidFill>
            <a:latin typeface="Roboto"/>
            <a:ea typeface="+mn-ea"/>
            <a:cs typeface="+mn-cs"/>
          </a:endParaRPr>
        </a:p>
      </dgm:t>
    </dgm:pt>
    <dgm:pt modelId="{55B6A9F9-6D71-4E25-9282-DB1951A48980}" type="parTrans" cxnId="{E0709358-8661-492C-A9A6-92260526AA13}">
      <dgm:prSet/>
      <dgm:spPr/>
      <dgm:t>
        <a:bodyPr/>
        <a:lstStyle/>
        <a:p>
          <a:endParaRPr lang="en-US" sz="2000"/>
        </a:p>
      </dgm:t>
    </dgm:pt>
    <dgm:pt modelId="{4219A998-2A36-443C-9EFA-AE8EDD05B0B4}" type="sibTrans" cxnId="{E0709358-8661-492C-A9A6-92260526AA13}">
      <dgm:prSet/>
      <dgm:spPr/>
      <dgm:t>
        <a:bodyPr/>
        <a:lstStyle/>
        <a:p>
          <a:endParaRPr lang="en-US" sz="2000"/>
        </a:p>
      </dgm:t>
    </dgm:pt>
    <dgm:pt modelId="{0AFDCFF3-4FCC-405B-89A6-0D3258034823}">
      <dgm:prSet phldrT="[Text]" custT="1"/>
      <dgm:spPr>
        <a:ln w="38100">
          <a:solidFill>
            <a:schemeClr val="accent4"/>
          </a:solidFill>
        </a:ln>
      </dgm:spPr>
      <dgm:t>
        <a:bodyPr/>
        <a:lstStyle/>
        <a:p>
          <a:r>
            <a:rPr lang="en-US" sz="2000" dirty="0"/>
            <a:t>Intensive Outpatient/ Day Treatment</a:t>
          </a:r>
        </a:p>
      </dgm:t>
    </dgm:pt>
    <dgm:pt modelId="{EB34CEDF-75A3-42C9-9F1F-B5B5B74872DB}" type="parTrans" cxnId="{A0B8C82E-98C8-4B98-8222-C258C71938D2}">
      <dgm:prSet/>
      <dgm:spPr/>
      <dgm:t>
        <a:bodyPr/>
        <a:lstStyle/>
        <a:p>
          <a:endParaRPr lang="en-US" sz="2000"/>
        </a:p>
      </dgm:t>
    </dgm:pt>
    <dgm:pt modelId="{FE0FE363-FDC8-4E68-8B83-7E5A9042A0AB}" type="sibTrans" cxnId="{A0B8C82E-98C8-4B98-8222-C258C71938D2}">
      <dgm:prSet/>
      <dgm:spPr/>
      <dgm:t>
        <a:bodyPr/>
        <a:lstStyle/>
        <a:p>
          <a:endParaRPr lang="en-US" sz="2000"/>
        </a:p>
      </dgm:t>
    </dgm:pt>
    <dgm:pt modelId="{CE38315A-E040-4FD8-A7A5-668230CDCB05}">
      <dgm:prSet phldrT="[Text]" custT="1"/>
      <dgm:spPr>
        <a:ln w="38100">
          <a:solidFill>
            <a:schemeClr val="accent4"/>
          </a:solidFill>
        </a:ln>
      </dgm:spPr>
      <dgm:t>
        <a:bodyPr/>
        <a:lstStyle/>
        <a:p>
          <a:r>
            <a:rPr lang="en-US" sz="2000" dirty="0"/>
            <a:t>Youth Empowerment Services (YES Waiver)</a:t>
          </a:r>
        </a:p>
      </dgm:t>
    </dgm:pt>
    <dgm:pt modelId="{17474B93-132A-487A-ADBB-81818154CD39}" type="parTrans" cxnId="{7B73271D-E857-424D-B0A1-A653141FED1E}">
      <dgm:prSet/>
      <dgm:spPr/>
      <dgm:t>
        <a:bodyPr/>
        <a:lstStyle/>
        <a:p>
          <a:endParaRPr lang="en-US" sz="2000"/>
        </a:p>
      </dgm:t>
    </dgm:pt>
    <dgm:pt modelId="{41326456-5D36-4701-BB35-01804F9841F8}" type="sibTrans" cxnId="{7B73271D-E857-424D-B0A1-A653141FED1E}">
      <dgm:prSet/>
      <dgm:spPr/>
      <dgm:t>
        <a:bodyPr/>
        <a:lstStyle/>
        <a:p>
          <a:endParaRPr lang="en-US" sz="2000"/>
        </a:p>
      </dgm:t>
    </dgm:pt>
    <dgm:pt modelId="{4156DF7E-EE8F-4056-A0F4-295F2B06FD83}" type="pres">
      <dgm:prSet presAssocID="{F314EF78-6031-4008-9BAE-67EB68097A6F}" presName="linear" presStyleCnt="0">
        <dgm:presLayoutVars>
          <dgm:animLvl val="lvl"/>
          <dgm:resizeHandles val="exact"/>
        </dgm:presLayoutVars>
      </dgm:prSet>
      <dgm:spPr/>
    </dgm:pt>
    <dgm:pt modelId="{5565AEB2-7F81-4316-B887-31199F49FAB5}" type="pres">
      <dgm:prSet presAssocID="{8A9A6DF3-4089-4FE4-B0F5-B61B7E1DCD12}" presName="parentText" presStyleLbl="node1" presStyleIdx="0" presStyleCnt="4">
        <dgm:presLayoutVars>
          <dgm:chMax val="0"/>
          <dgm:bulletEnabled val="1"/>
        </dgm:presLayoutVars>
      </dgm:prSet>
      <dgm:spPr/>
    </dgm:pt>
    <dgm:pt modelId="{574EEBB7-6A23-421A-8F34-344F0B44F1A2}" type="pres">
      <dgm:prSet presAssocID="{0D03CBAF-C9DF-4834-B7F8-49DEB688E55F}" presName="spacer" presStyleCnt="0"/>
      <dgm:spPr/>
    </dgm:pt>
    <dgm:pt modelId="{F421E5FD-A778-40A7-BFBF-DA9B473EAF4D}" type="pres">
      <dgm:prSet presAssocID="{A740F254-83F2-428C-B810-148A91713E2A}" presName="parentText" presStyleLbl="node1" presStyleIdx="1" presStyleCnt="4">
        <dgm:presLayoutVars>
          <dgm:chMax val="0"/>
          <dgm:bulletEnabled val="1"/>
        </dgm:presLayoutVars>
      </dgm:prSet>
      <dgm:spPr>
        <a:xfrm>
          <a:off x="0" y="789089"/>
          <a:ext cx="5588000" cy="671580"/>
        </a:xfrm>
        <a:prstGeom prst="roundRect">
          <a:avLst/>
        </a:prstGeom>
      </dgm:spPr>
    </dgm:pt>
    <dgm:pt modelId="{54139842-C9B1-440F-8C21-58D302C30898}" type="pres">
      <dgm:prSet presAssocID="{4219A998-2A36-443C-9EFA-AE8EDD05B0B4}" presName="spacer" presStyleCnt="0"/>
      <dgm:spPr/>
    </dgm:pt>
    <dgm:pt modelId="{E6E5364B-4135-4CAE-A69B-7F7DD6093392}" type="pres">
      <dgm:prSet presAssocID="{0AFDCFF3-4FCC-405B-89A6-0D3258034823}" presName="parentText" presStyleLbl="node1" presStyleIdx="2" presStyleCnt="4">
        <dgm:presLayoutVars>
          <dgm:chMax val="0"/>
          <dgm:bulletEnabled val="1"/>
        </dgm:presLayoutVars>
      </dgm:prSet>
      <dgm:spPr/>
    </dgm:pt>
    <dgm:pt modelId="{6B4657E3-5F6F-448B-B710-2CFD9207115F}" type="pres">
      <dgm:prSet presAssocID="{FE0FE363-FDC8-4E68-8B83-7E5A9042A0AB}" presName="spacer" presStyleCnt="0"/>
      <dgm:spPr/>
    </dgm:pt>
    <dgm:pt modelId="{7B0A3A51-373F-425D-9510-0065D225B186}" type="pres">
      <dgm:prSet presAssocID="{CE38315A-E040-4FD8-A7A5-668230CDCB05}" presName="parentText" presStyleLbl="node1" presStyleIdx="3" presStyleCnt="4">
        <dgm:presLayoutVars>
          <dgm:chMax val="0"/>
          <dgm:bulletEnabled val="1"/>
        </dgm:presLayoutVars>
      </dgm:prSet>
      <dgm:spPr/>
    </dgm:pt>
  </dgm:ptLst>
  <dgm:cxnLst>
    <dgm:cxn modelId="{FD845F0C-25A6-49D8-8A6D-05C9CAE6232C}" srcId="{F314EF78-6031-4008-9BAE-67EB68097A6F}" destId="{8A9A6DF3-4089-4FE4-B0F5-B61B7E1DCD12}" srcOrd="0" destOrd="0" parTransId="{59CE9A5D-98EB-4AFF-A2BE-2EC024BC2521}" sibTransId="{0D03CBAF-C9DF-4834-B7F8-49DEB688E55F}"/>
    <dgm:cxn modelId="{36F07113-8E46-4519-82F5-BC590CF967A3}" type="presOf" srcId="{CE38315A-E040-4FD8-A7A5-668230CDCB05}" destId="{7B0A3A51-373F-425D-9510-0065D225B186}" srcOrd="0" destOrd="0" presId="urn:microsoft.com/office/officeart/2005/8/layout/vList2"/>
    <dgm:cxn modelId="{7B73271D-E857-424D-B0A1-A653141FED1E}" srcId="{F314EF78-6031-4008-9BAE-67EB68097A6F}" destId="{CE38315A-E040-4FD8-A7A5-668230CDCB05}" srcOrd="3" destOrd="0" parTransId="{17474B93-132A-487A-ADBB-81818154CD39}" sibTransId="{41326456-5D36-4701-BB35-01804F9841F8}"/>
    <dgm:cxn modelId="{DB435B28-BB63-4FD4-BE7C-D5FDB079A5E8}" type="presOf" srcId="{A740F254-83F2-428C-B810-148A91713E2A}" destId="{F421E5FD-A778-40A7-BFBF-DA9B473EAF4D}" srcOrd="0" destOrd="0" presId="urn:microsoft.com/office/officeart/2005/8/layout/vList2"/>
    <dgm:cxn modelId="{A0B8C82E-98C8-4B98-8222-C258C71938D2}" srcId="{F314EF78-6031-4008-9BAE-67EB68097A6F}" destId="{0AFDCFF3-4FCC-405B-89A6-0D3258034823}" srcOrd="2" destOrd="0" parTransId="{EB34CEDF-75A3-42C9-9F1F-B5B5B74872DB}" sibTransId="{FE0FE363-FDC8-4E68-8B83-7E5A9042A0AB}"/>
    <dgm:cxn modelId="{87C76B74-4DC0-40B9-B2A9-3C4D9AD8103C}" type="presOf" srcId="{F314EF78-6031-4008-9BAE-67EB68097A6F}" destId="{4156DF7E-EE8F-4056-A0F4-295F2B06FD83}" srcOrd="0" destOrd="0" presId="urn:microsoft.com/office/officeart/2005/8/layout/vList2"/>
    <dgm:cxn modelId="{E0709358-8661-492C-A9A6-92260526AA13}" srcId="{F314EF78-6031-4008-9BAE-67EB68097A6F}" destId="{A740F254-83F2-428C-B810-148A91713E2A}" srcOrd="1" destOrd="0" parTransId="{55B6A9F9-6D71-4E25-9282-DB1951A48980}" sibTransId="{4219A998-2A36-443C-9EFA-AE8EDD05B0B4}"/>
    <dgm:cxn modelId="{32D76D7C-D71D-46AF-9DAB-9C92CF24E4A1}" type="presOf" srcId="{8A9A6DF3-4089-4FE4-B0F5-B61B7E1DCD12}" destId="{5565AEB2-7F81-4316-B887-31199F49FAB5}" srcOrd="0" destOrd="0" presId="urn:microsoft.com/office/officeart/2005/8/layout/vList2"/>
    <dgm:cxn modelId="{5AF778BD-F592-4F05-B72C-C2D3DF5830AC}" type="presOf" srcId="{0AFDCFF3-4FCC-405B-89A6-0D3258034823}" destId="{E6E5364B-4135-4CAE-A69B-7F7DD6093392}" srcOrd="0" destOrd="0" presId="urn:microsoft.com/office/officeart/2005/8/layout/vList2"/>
    <dgm:cxn modelId="{85773D9D-FD87-4658-82B3-959D91F5E0C4}" type="presParOf" srcId="{4156DF7E-EE8F-4056-A0F4-295F2B06FD83}" destId="{5565AEB2-7F81-4316-B887-31199F49FAB5}" srcOrd="0" destOrd="0" presId="urn:microsoft.com/office/officeart/2005/8/layout/vList2"/>
    <dgm:cxn modelId="{DFF75DED-69F4-49E5-BB25-4CE2F3D47C73}" type="presParOf" srcId="{4156DF7E-EE8F-4056-A0F4-295F2B06FD83}" destId="{574EEBB7-6A23-421A-8F34-344F0B44F1A2}" srcOrd="1" destOrd="0" presId="urn:microsoft.com/office/officeart/2005/8/layout/vList2"/>
    <dgm:cxn modelId="{AD883B47-CF5B-43E0-8A5A-BD84F636FD00}" type="presParOf" srcId="{4156DF7E-EE8F-4056-A0F4-295F2B06FD83}" destId="{F421E5FD-A778-40A7-BFBF-DA9B473EAF4D}" srcOrd="2" destOrd="0" presId="urn:microsoft.com/office/officeart/2005/8/layout/vList2"/>
    <dgm:cxn modelId="{626DD681-B372-4F83-813E-B932449F4CA9}" type="presParOf" srcId="{4156DF7E-EE8F-4056-A0F4-295F2B06FD83}" destId="{54139842-C9B1-440F-8C21-58D302C30898}" srcOrd="3" destOrd="0" presId="urn:microsoft.com/office/officeart/2005/8/layout/vList2"/>
    <dgm:cxn modelId="{47E0B2F6-A88E-4366-9978-CFEF95385A7A}" type="presParOf" srcId="{4156DF7E-EE8F-4056-A0F4-295F2B06FD83}" destId="{E6E5364B-4135-4CAE-A69B-7F7DD6093392}" srcOrd="4" destOrd="0" presId="urn:microsoft.com/office/officeart/2005/8/layout/vList2"/>
    <dgm:cxn modelId="{BFC6CCAD-873E-43C4-92FE-4D55C8BBE0EB}" type="presParOf" srcId="{4156DF7E-EE8F-4056-A0F4-295F2B06FD83}" destId="{6B4657E3-5F6F-448B-B710-2CFD9207115F}" srcOrd="5" destOrd="0" presId="urn:microsoft.com/office/officeart/2005/8/layout/vList2"/>
    <dgm:cxn modelId="{53B13A56-A6D4-4746-855A-08EECCB42D6E}" type="presParOf" srcId="{4156DF7E-EE8F-4056-A0F4-295F2B06FD83}" destId="{7B0A3A51-373F-425D-9510-0065D225B18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314EF78-6031-4008-9BAE-67EB68097A6F}"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en-US"/>
        </a:p>
      </dgm:t>
    </dgm:pt>
    <dgm:pt modelId="{8A9A6DF3-4089-4FE4-B0F5-B61B7E1DCD12}">
      <dgm:prSet phldrT="[Text]"/>
      <dgm:spPr>
        <a:ln w="38100">
          <a:solidFill>
            <a:schemeClr val="accent6"/>
          </a:solidFill>
        </a:ln>
      </dgm:spPr>
      <dgm:t>
        <a:bodyPr/>
        <a:lstStyle/>
        <a:p>
          <a:r>
            <a:rPr lang="en-US" dirty="0"/>
            <a:t>Early Intervention Services </a:t>
          </a:r>
          <a:br>
            <a:rPr lang="en-US" dirty="0"/>
          </a:br>
          <a:r>
            <a:rPr lang="en-US" dirty="0"/>
            <a:t>(0-3)</a:t>
          </a:r>
        </a:p>
      </dgm:t>
    </dgm:pt>
    <dgm:pt modelId="{59CE9A5D-98EB-4AFF-A2BE-2EC024BC2521}" type="parTrans" cxnId="{FD845F0C-25A6-49D8-8A6D-05C9CAE6232C}">
      <dgm:prSet/>
      <dgm:spPr/>
      <dgm:t>
        <a:bodyPr/>
        <a:lstStyle/>
        <a:p>
          <a:endParaRPr lang="en-US"/>
        </a:p>
      </dgm:t>
    </dgm:pt>
    <dgm:pt modelId="{0D03CBAF-C9DF-4834-B7F8-49DEB688E55F}" type="sibTrans" cxnId="{FD845F0C-25A6-49D8-8A6D-05C9CAE6232C}">
      <dgm:prSet/>
      <dgm:spPr/>
      <dgm:t>
        <a:bodyPr/>
        <a:lstStyle/>
        <a:p>
          <a:endParaRPr lang="en-US"/>
        </a:p>
      </dgm:t>
    </dgm:pt>
    <dgm:pt modelId="{C1329963-3BA9-4DA0-90E1-9FD4835FB8F0}">
      <dgm:prSet phldrT="[Text]"/>
      <dgm:spPr>
        <a:ln w="38100">
          <a:solidFill>
            <a:schemeClr val="accent6"/>
          </a:solidFill>
        </a:ln>
      </dgm:spPr>
      <dgm:t>
        <a:bodyPr spcFirstLastPara="0" vert="horz" wrap="square" lIns="80010" tIns="80010" rIns="80010" bIns="80010" numCol="1" spcCol="1270" anchor="ctr" anchorCtr="0"/>
        <a:lstStyle/>
        <a:p>
          <a:pPr>
            <a:buNone/>
          </a:pPr>
          <a:r>
            <a:rPr lang="en-US" dirty="0">
              <a:latin typeface="Roboto"/>
              <a:ea typeface="+mn-ea"/>
              <a:cs typeface="+mn-cs"/>
            </a:rPr>
            <a:t>Traumatic Brain Injury</a:t>
          </a:r>
        </a:p>
      </dgm:t>
    </dgm:pt>
    <dgm:pt modelId="{10DD1FFF-A899-448A-BED9-173779A5E2B6}" type="parTrans" cxnId="{E9FC2E23-01F9-44FD-B934-3E551EFD4869}">
      <dgm:prSet/>
      <dgm:spPr/>
      <dgm:t>
        <a:bodyPr/>
        <a:lstStyle/>
        <a:p>
          <a:endParaRPr lang="en-US"/>
        </a:p>
      </dgm:t>
    </dgm:pt>
    <dgm:pt modelId="{4BB9C261-9703-46BD-B249-4E3E939B2F49}" type="sibTrans" cxnId="{E9FC2E23-01F9-44FD-B934-3E551EFD4869}">
      <dgm:prSet/>
      <dgm:spPr/>
      <dgm:t>
        <a:bodyPr/>
        <a:lstStyle/>
        <a:p>
          <a:endParaRPr lang="en-US"/>
        </a:p>
      </dgm:t>
    </dgm:pt>
    <dgm:pt modelId="{5F49F360-8F08-4FFE-9217-87DCD9EEFEAD}">
      <dgm:prSet phldrT="[Text]"/>
      <dgm:spPr>
        <a:ln w="38100">
          <a:solidFill>
            <a:schemeClr val="accent6"/>
          </a:solidFill>
        </a:ln>
      </dgm:spPr>
      <dgm:t>
        <a:bodyPr spcFirstLastPara="0" vert="horz" wrap="square" lIns="80010" tIns="80010" rIns="80010" bIns="80010" numCol="1" spcCol="1270" anchor="ctr" anchorCtr="0"/>
        <a:lstStyle/>
        <a:p>
          <a:pPr>
            <a:buNone/>
          </a:pPr>
          <a:r>
            <a:rPr lang="en-US">
              <a:latin typeface="Roboto"/>
              <a:ea typeface="+mn-ea"/>
              <a:cs typeface="+mn-cs"/>
            </a:rPr>
            <a:t>Intellectual Disability Services (Child and Adult)</a:t>
          </a:r>
          <a:endParaRPr lang="en-US" dirty="0">
            <a:latin typeface="Roboto"/>
            <a:ea typeface="+mn-ea"/>
            <a:cs typeface="+mn-cs"/>
          </a:endParaRPr>
        </a:p>
      </dgm:t>
    </dgm:pt>
    <dgm:pt modelId="{8CDCE7B3-AF47-4AAB-98C6-8001BA2162EC}" type="parTrans" cxnId="{0CF43117-3154-4603-8C1A-B3AC983AD34E}">
      <dgm:prSet/>
      <dgm:spPr/>
      <dgm:t>
        <a:bodyPr/>
        <a:lstStyle/>
        <a:p>
          <a:endParaRPr lang="en-US"/>
        </a:p>
      </dgm:t>
    </dgm:pt>
    <dgm:pt modelId="{DA9A6F9F-7423-4DA2-87A4-22453DCD398B}" type="sibTrans" cxnId="{0CF43117-3154-4603-8C1A-B3AC983AD34E}">
      <dgm:prSet/>
      <dgm:spPr/>
      <dgm:t>
        <a:bodyPr/>
        <a:lstStyle/>
        <a:p>
          <a:endParaRPr lang="en-US"/>
        </a:p>
      </dgm:t>
    </dgm:pt>
    <dgm:pt modelId="{46EF4FE4-FFAD-4F27-9EE2-AD600E05F950}">
      <dgm:prSet phldrT="[Text]"/>
      <dgm:spPr>
        <a:ln w="38100">
          <a:solidFill>
            <a:schemeClr val="accent6"/>
          </a:solidFill>
        </a:ln>
      </dgm:spPr>
      <dgm:t>
        <a:bodyPr spcFirstLastPara="0" vert="horz" wrap="square" lIns="80010" tIns="80010" rIns="80010" bIns="80010" numCol="1" spcCol="1270" anchor="ctr" anchorCtr="0"/>
        <a:lstStyle/>
        <a:p>
          <a:pPr>
            <a:buNone/>
          </a:pPr>
          <a:r>
            <a:rPr lang="en-US" dirty="0">
              <a:latin typeface="Roboto"/>
              <a:ea typeface="+mn-ea"/>
              <a:cs typeface="+mn-cs"/>
            </a:rPr>
            <a:t>Autism Services </a:t>
          </a:r>
          <a:br>
            <a:rPr lang="en-US" dirty="0">
              <a:latin typeface="Roboto"/>
              <a:ea typeface="+mn-ea"/>
              <a:cs typeface="+mn-cs"/>
            </a:rPr>
          </a:br>
          <a:r>
            <a:rPr lang="en-US" dirty="0">
              <a:latin typeface="Roboto"/>
              <a:ea typeface="+mn-ea"/>
              <a:cs typeface="+mn-cs"/>
            </a:rPr>
            <a:t>(Child and Adult)</a:t>
          </a:r>
        </a:p>
      </dgm:t>
    </dgm:pt>
    <dgm:pt modelId="{FA6313FC-9D1D-451C-A99C-19229FCE974E}" type="parTrans" cxnId="{725F38FF-8C7B-4CE6-BF29-A6E6B8BDE987}">
      <dgm:prSet/>
      <dgm:spPr/>
      <dgm:t>
        <a:bodyPr/>
        <a:lstStyle/>
        <a:p>
          <a:endParaRPr lang="en-US"/>
        </a:p>
      </dgm:t>
    </dgm:pt>
    <dgm:pt modelId="{8F548B76-2C39-4BA9-803C-D21267A64217}" type="sibTrans" cxnId="{725F38FF-8C7B-4CE6-BF29-A6E6B8BDE987}">
      <dgm:prSet/>
      <dgm:spPr/>
      <dgm:t>
        <a:bodyPr/>
        <a:lstStyle/>
        <a:p>
          <a:endParaRPr lang="en-US"/>
        </a:p>
      </dgm:t>
    </dgm:pt>
    <dgm:pt modelId="{4156DF7E-EE8F-4056-A0F4-295F2B06FD83}" type="pres">
      <dgm:prSet presAssocID="{F314EF78-6031-4008-9BAE-67EB68097A6F}" presName="linear" presStyleCnt="0">
        <dgm:presLayoutVars>
          <dgm:animLvl val="lvl"/>
          <dgm:resizeHandles val="exact"/>
        </dgm:presLayoutVars>
      </dgm:prSet>
      <dgm:spPr/>
    </dgm:pt>
    <dgm:pt modelId="{5565AEB2-7F81-4316-B887-31199F49FAB5}" type="pres">
      <dgm:prSet presAssocID="{8A9A6DF3-4089-4FE4-B0F5-B61B7E1DCD12}" presName="parentText" presStyleLbl="node1" presStyleIdx="0" presStyleCnt="4">
        <dgm:presLayoutVars>
          <dgm:chMax val="0"/>
          <dgm:bulletEnabled val="1"/>
        </dgm:presLayoutVars>
      </dgm:prSet>
      <dgm:spPr/>
    </dgm:pt>
    <dgm:pt modelId="{D2138A2C-C0D1-43CB-AAA8-8DF704D8829D}" type="pres">
      <dgm:prSet presAssocID="{0D03CBAF-C9DF-4834-B7F8-49DEB688E55F}" presName="spacer" presStyleCnt="0"/>
      <dgm:spPr/>
    </dgm:pt>
    <dgm:pt modelId="{3F66C9A3-1145-4BAD-A93C-7991232C1A11}" type="pres">
      <dgm:prSet presAssocID="{C1329963-3BA9-4DA0-90E1-9FD4835FB8F0}" presName="parentText" presStyleLbl="node1" presStyleIdx="1" presStyleCnt="4">
        <dgm:presLayoutVars>
          <dgm:chMax val="0"/>
          <dgm:bulletEnabled val="1"/>
        </dgm:presLayoutVars>
      </dgm:prSet>
      <dgm:spPr>
        <a:prstGeom prst="roundRect">
          <a:avLst/>
        </a:prstGeom>
      </dgm:spPr>
    </dgm:pt>
    <dgm:pt modelId="{2FBE607C-1ADE-4EDC-BCE0-6A31840BED21}" type="pres">
      <dgm:prSet presAssocID="{4BB9C261-9703-46BD-B249-4E3E939B2F49}" presName="spacer" presStyleCnt="0"/>
      <dgm:spPr/>
    </dgm:pt>
    <dgm:pt modelId="{025498D8-5C42-4C6D-9ABA-95098900C0F1}" type="pres">
      <dgm:prSet presAssocID="{5F49F360-8F08-4FFE-9217-87DCD9EEFEAD}" presName="parentText" presStyleLbl="node1" presStyleIdx="2" presStyleCnt="4">
        <dgm:presLayoutVars>
          <dgm:chMax val="0"/>
          <dgm:bulletEnabled val="1"/>
        </dgm:presLayoutVars>
      </dgm:prSet>
      <dgm:spPr>
        <a:prstGeom prst="roundRect">
          <a:avLst/>
        </a:prstGeom>
      </dgm:spPr>
    </dgm:pt>
    <dgm:pt modelId="{CF04504E-AB91-4908-B7A5-18C6167F8071}" type="pres">
      <dgm:prSet presAssocID="{DA9A6F9F-7423-4DA2-87A4-22453DCD398B}" presName="spacer" presStyleCnt="0"/>
      <dgm:spPr/>
    </dgm:pt>
    <dgm:pt modelId="{150D417C-C8C7-41B2-A15A-29C7A4C28E25}" type="pres">
      <dgm:prSet presAssocID="{46EF4FE4-FFAD-4F27-9EE2-AD600E05F950}" presName="parentText" presStyleLbl="node1" presStyleIdx="3" presStyleCnt="4">
        <dgm:presLayoutVars>
          <dgm:chMax val="0"/>
          <dgm:bulletEnabled val="1"/>
        </dgm:presLayoutVars>
      </dgm:prSet>
      <dgm:spPr/>
    </dgm:pt>
  </dgm:ptLst>
  <dgm:cxnLst>
    <dgm:cxn modelId="{FD845F0C-25A6-49D8-8A6D-05C9CAE6232C}" srcId="{F314EF78-6031-4008-9BAE-67EB68097A6F}" destId="{8A9A6DF3-4089-4FE4-B0F5-B61B7E1DCD12}" srcOrd="0" destOrd="0" parTransId="{59CE9A5D-98EB-4AFF-A2BE-2EC024BC2521}" sibTransId="{0D03CBAF-C9DF-4834-B7F8-49DEB688E55F}"/>
    <dgm:cxn modelId="{0CF43117-3154-4603-8C1A-B3AC983AD34E}" srcId="{F314EF78-6031-4008-9BAE-67EB68097A6F}" destId="{5F49F360-8F08-4FFE-9217-87DCD9EEFEAD}" srcOrd="2" destOrd="0" parTransId="{8CDCE7B3-AF47-4AAB-98C6-8001BA2162EC}" sibTransId="{DA9A6F9F-7423-4DA2-87A4-22453DCD398B}"/>
    <dgm:cxn modelId="{6DAEC917-90B5-4764-A940-3493FBA5B6F8}" type="presOf" srcId="{C1329963-3BA9-4DA0-90E1-9FD4835FB8F0}" destId="{3F66C9A3-1145-4BAD-A93C-7991232C1A11}" srcOrd="0" destOrd="0" presId="urn:microsoft.com/office/officeart/2005/8/layout/vList2"/>
    <dgm:cxn modelId="{9DACE11C-62DA-44D5-B700-3F9B61BAE9D7}" type="presOf" srcId="{5F49F360-8F08-4FFE-9217-87DCD9EEFEAD}" destId="{025498D8-5C42-4C6D-9ABA-95098900C0F1}" srcOrd="0" destOrd="0" presId="urn:microsoft.com/office/officeart/2005/8/layout/vList2"/>
    <dgm:cxn modelId="{E9FC2E23-01F9-44FD-B934-3E551EFD4869}" srcId="{F314EF78-6031-4008-9BAE-67EB68097A6F}" destId="{C1329963-3BA9-4DA0-90E1-9FD4835FB8F0}" srcOrd="1" destOrd="0" parTransId="{10DD1FFF-A899-448A-BED9-173779A5E2B6}" sibTransId="{4BB9C261-9703-46BD-B249-4E3E939B2F49}"/>
    <dgm:cxn modelId="{9BDB1C6C-BFE8-4969-9CA8-7CA3CC3CF789}" type="presOf" srcId="{46EF4FE4-FFAD-4F27-9EE2-AD600E05F950}" destId="{150D417C-C8C7-41B2-A15A-29C7A4C28E25}" srcOrd="0" destOrd="0" presId="urn:microsoft.com/office/officeart/2005/8/layout/vList2"/>
    <dgm:cxn modelId="{87C76B74-4DC0-40B9-B2A9-3C4D9AD8103C}" type="presOf" srcId="{F314EF78-6031-4008-9BAE-67EB68097A6F}" destId="{4156DF7E-EE8F-4056-A0F4-295F2B06FD83}" srcOrd="0" destOrd="0" presId="urn:microsoft.com/office/officeart/2005/8/layout/vList2"/>
    <dgm:cxn modelId="{32D76D7C-D71D-46AF-9DAB-9C92CF24E4A1}" type="presOf" srcId="{8A9A6DF3-4089-4FE4-B0F5-B61B7E1DCD12}" destId="{5565AEB2-7F81-4316-B887-31199F49FAB5}" srcOrd="0" destOrd="0" presId="urn:microsoft.com/office/officeart/2005/8/layout/vList2"/>
    <dgm:cxn modelId="{725F38FF-8C7B-4CE6-BF29-A6E6B8BDE987}" srcId="{F314EF78-6031-4008-9BAE-67EB68097A6F}" destId="{46EF4FE4-FFAD-4F27-9EE2-AD600E05F950}" srcOrd="3" destOrd="0" parTransId="{FA6313FC-9D1D-451C-A99C-19229FCE974E}" sibTransId="{8F548B76-2C39-4BA9-803C-D21267A64217}"/>
    <dgm:cxn modelId="{85773D9D-FD87-4658-82B3-959D91F5E0C4}" type="presParOf" srcId="{4156DF7E-EE8F-4056-A0F4-295F2B06FD83}" destId="{5565AEB2-7F81-4316-B887-31199F49FAB5}" srcOrd="0" destOrd="0" presId="urn:microsoft.com/office/officeart/2005/8/layout/vList2"/>
    <dgm:cxn modelId="{763BC74A-42E5-48CF-974F-9F8765C13D2E}" type="presParOf" srcId="{4156DF7E-EE8F-4056-A0F4-295F2B06FD83}" destId="{D2138A2C-C0D1-43CB-AAA8-8DF704D8829D}" srcOrd="1" destOrd="0" presId="urn:microsoft.com/office/officeart/2005/8/layout/vList2"/>
    <dgm:cxn modelId="{F46104F0-9FC2-49B8-B19D-48A3AB1CA0CA}" type="presParOf" srcId="{4156DF7E-EE8F-4056-A0F4-295F2B06FD83}" destId="{3F66C9A3-1145-4BAD-A93C-7991232C1A11}" srcOrd="2" destOrd="0" presId="urn:microsoft.com/office/officeart/2005/8/layout/vList2"/>
    <dgm:cxn modelId="{85D7701A-027C-427A-AB09-7ABF893C0B78}" type="presParOf" srcId="{4156DF7E-EE8F-4056-A0F4-295F2B06FD83}" destId="{2FBE607C-1ADE-4EDC-BCE0-6A31840BED21}" srcOrd="3" destOrd="0" presId="urn:microsoft.com/office/officeart/2005/8/layout/vList2"/>
    <dgm:cxn modelId="{9A313F52-A0FD-4A25-8C2B-C4B65BB42487}" type="presParOf" srcId="{4156DF7E-EE8F-4056-A0F4-295F2B06FD83}" destId="{025498D8-5C42-4C6D-9ABA-95098900C0F1}" srcOrd="4" destOrd="0" presId="urn:microsoft.com/office/officeart/2005/8/layout/vList2"/>
    <dgm:cxn modelId="{DD87982C-CF1A-4477-8FC8-D5B091607424}" type="presParOf" srcId="{4156DF7E-EE8F-4056-A0F4-295F2B06FD83}" destId="{CF04504E-AB91-4908-B7A5-18C6167F8071}" srcOrd="5" destOrd="0" presId="urn:microsoft.com/office/officeart/2005/8/layout/vList2"/>
    <dgm:cxn modelId="{C16C3619-1362-468B-87FE-A49EA32C6DC7}" type="presParOf" srcId="{4156DF7E-EE8F-4056-A0F4-295F2B06FD83}" destId="{150D417C-C8C7-41B2-A15A-29C7A4C28E25}"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EFBC97-9F81-4452-9629-538E491714E1}" type="doc">
      <dgm:prSet loTypeId="urn:microsoft.com/office/officeart/2008/layout/AlternatingPictureBlocks" loCatId="picture" qsTypeId="urn:microsoft.com/office/officeart/2005/8/quickstyle/simple1" qsCatId="simple" csTypeId="urn:microsoft.com/office/officeart/2005/8/colors/colorful1" csCatId="colorful" phldr="1"/>
      <dgm:spPr/>
    </dgm:pt>
    <dgm:pt modelId="{72DEE72A-364F-4D11-8C12-76EFE949E0DB}">
      <dgm:prSet phldrT="[Text]"/>
      <dgm:spPr/>
      <dgm:t>
        <a:bodyPr/>
        <a:lstStyle/>
        <a:p>
          <a:r>
            <a:rPr lang="en-US" dirty="0"/>
            <a:t>GED to PhD</a:t>
          </a:r>
        </a:p>
      </dgm:t>
    </dgm:pt>
    <dgm:pt modelId="{FDA1C6BC-16CE-4EF9-914C-139C5B62B603}" type="parTrans" cxnId="{9E71BA17-05A0-404D-ACCA-A654A009EC39}">
      <dgm:prSet/>
      <dgm:spPr/>
      <dgm:t>
        <a:bodyPr/>
        <a:lstStyle/>
        <a:p>
          <a:endParaRPr lang="en-US"/>
        </a:p>
      </dgm:t>
    </dgm:pt>
    <dgm:pt modelId="{9A601AEF-06D2-4297-ABA0-C05BE04A6719}" type="sibTrans" cxnId="{9E71BA17-05A0-404D-ACCA-A654A009EC39}">
      <dgm:prSet/>
      <dgm:spPr/>
      <dgm:t>
        <a:bodyPr/>
        <a:lstStyle/>
        <a:p>
          <a:endParaRPr lang="en-US"/>
        </a:p>
      </dgm:t>
    </dgm:pt>
    <dgm:pt modelId="{49041A5E-8564-4F69-A075-64E2ED31CF3B}">
      <dgm:prSet phldrT="[Text]"/>
      <dgm:spPr/>
      <dgm:t>
        <a:bodyPr/>
        <a:lstStyle/>
        <a:p>
          <a:r>
            <a:rPr lang="en-US" dirty="0"/>
            <a:t>Connect to supports</a:t>
          </a:r>
        </a:p>
      </dgm:t>
    </dgm:pt>
    <dgm:pt modelId="{E81C7C87-86C6-475C-8B40-2C64A4F957FC}" type="parTrans" cxnId="{DE0E5406-1FEA-4082-A398-0A5FA2070016}">
      <dgm:prSet/>
      <dgm:spPr/>
      <dgm:t>
        <a:bodyPr/>
        <a:lstStyle/>
        <a:p>
          <a:endParaRPr lang="en-US"/>
        </a:p>
      </dgm:t>
    </dgm:pt>
    <dgm:pt modelId="{2FFFBE75-2318-4468-8D16-D5D553BF6040}" type="sibTrans" cxnId="{DE0E5406-1FEA-4082-A398-0A5FA2070016}">
      <dgm:prSet/>
      <dgm:spPr/>
      <dgm:t>
        <a:bodyPr/>
        <a:lstStyle/>
        <a:p>
          <a:endParaRPr lang="en-US"/>
        </a:p>
      </dgm:t>
    </dgm:pt>
    <dgm:pt modelId="{3190B70B-419E-4656-AE79-B664161E346F}">
      <dgm:prSet phldrT="[Text]"/>
      <dgm:spPr/>
      <dgm:t>
        <a:bodyPr/>
        <a:lstStyle/>
        <a:p>
          <a:r>
            <a:rPr lang="en-US" dirty="0"/>
            <a:t>Implement the family’s plan</a:t>
          </a:r>
        </a:p>
      </dgm:t>
    </dgm:pt>
    <dgm:pt modelId="{6701114A-B191-4522-9D43-CB70BFF7AEF6}" type="parTrans" cxnId="{7FC1B32F-0C4D-496C-94B8-8BE1A9031B10}">
      <dgm:prSet/>
      <dgm:spPr/>
      <dgm:t>
        <a:bodyPr/>
        <a:lstStyle/>
        <a:p>
          <a:endParaRPr lang="en-US"/>
        </a:p>
      </dgm:t>
    </dgm:pt>
    <dgm:pt modelId="{FA87EAB2-B2CF-44FF-8BF3-0BDAF53D92C3}" type="sibTrans" cxnId="{7FC1B32F-0C4D-496C-94B8-8BE1A9031B10}">
      <dgm:prSet/>
      <dgm:spPr/>
      <dgm:t>
        <a:bodyPr/>
        <a:lstStyle/>
        <a:p>
          <a:endParaRPr lang="en-US"/>
        </a:p>
      </dgm:t>
    </dgm:pt>
    <dgm:pt modelId="{1B3E2A50-BB37-419D-85F5-C4F73ADA96A8}">
      <dgm:prSet phldrT="[Text]"/>
      <dgm:spPr/>
      <dgm:t>
        <a:bodyPr/>
        <a:lstStyle/>
        <a:p>
          <a:r>
            <a:rPr lang="en-US" dirty="0"/>
            <a:t>Build skills</a:t>
          </a:r>
        </a:p>
      </dgm:t>
    </dgm:pt>
    <dgm:pt modelId="{B18BC97D-7113-466F-B4A3-D19B9A3479E0}" type="parTrans" cxnId="{FAA64DCA-F575-4A3E-B1B6-B015EA4DB2F2}">
      <dgm:prSet/>
      <dgm:spPr/>
      <dgm:t>
        <a:bodyPr/>
        <a:lstStyle/>
        <a:p>
          <a:endParaRPr lang="en-US"/>
        </a:p>
      </dgm:t>
    </dgm:pt>
    <dgm:pt modelId="{44F1669E-018D-42B2-9634-404B0B7FD2C7}" type="sibTrans" cxnId="{FAA64DCA-F575-4A3E-B1B6-B015EA4DB2F2}">
      <dgm:prSet/>
      <dgm:spPr/>
      <dgm:t>
        <a:bodyPr/>
        <a:lstStyle/>
        <a:p>
          <a:endParaRPr lang="en-US"/>
        </a:p>
      </dgm:t>
    </dgm:pt>
    <dgm:pt modelId="{FEF7DA6B-A5A0-45DD-9760-F587D094D978}" type="pres">
      <dgm:prSet presAssocID="{92EFBC97-9F81-4452-9629-538E491714E1}" presName="linearFlow" presStyleCnt="0">
        <dgm:presLayoutVars>
          <dgm:dir/>
          <dgm:resizeHandles val="exact"/>
        </dgm:presLayoutVars>
      </dgm:prSet>
      <dgm:spPr/>
    </dgm:pt>
    <dgm:pt modelId="{608BC93A-8392-4995-BAEE-DFDC35928686}" type="pres">
      <dgm:prSet presAssocID="{72DEE72A-364F-4D11-8C12-76EFE949E0DB}" presName="comp" presStyleCnt="0"/>
      <dgm:spPr/>
    </dgm:pt>
    <dgm:pt modelId="{394B7AC3-D447-47D3-9446-031EF920CCFD}" type="pres">
      <dgm:prSet presAssocID="{72DEE72A-364F-4D11-8C12-76EFE949E0DB}" presName="rect2" presStyleLbl="node1" presStyleIdx="0" presStyleCnt="4">
        <dgm:presLayoutVars>
          <dgm:bulletEnabled val="1"/>
        </dgm:presLayoutVars>
      </dgm:prSet>
      <dgm:spPr/>
    </dgm:pt>
    <dgm:pt modelId="{A99D431C-4BEE-49FC-8AE5-B84AC7A3B384}" type="pres">
      <dgm:prSet presAssocID="{72DEE72A-364F-4D11-8C12-76EFE949E0DB}" presName="rect1" presStyleLbl="ln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with solid fill"/>
        </a:ext>
      </dgm:extLst>
    </dgm:pt>
    <dgm:pt modelId="{9F0E5D98-B1E0-4E6C-946C-965A329B844F}" type="pres">
      <dgm:prSet presAssocID="{9A601AEF-06D2-4297-ABA0-C05BE04A6719}" presName="sibTrans" presStyleCnt="0"/>
      <dgm:spPr/>
    </dgm:pt>
    <dgm:pt modelId="{A103E950-05FE-49A4-AD55-F14F6208CD42}" type="pres">
      <dgm:prSet presAssocID="{49041A5E-8564-4F69-A075-64E2ED31CF3B}" presName="comp" presStyleCnt="0"/>
      <dgm:spPr/>
    </dgm:pt>
    <dgm:pt modelId="{8BB9FC19-F482-4559-AC3C-94476115350E}" type="pres">
      <dgm:prSet presAssocID="{49041A5E-8564-4F69-A075-64E2ED31CF3B}" presName="rect2" presStyleLbl="node1" presStyleIdx="1" presStyleCnt="4">
        <dgm:presLayoutVars>
          <dgm:bulletEnabled val="1"/>
        </dgm:presLayoutVars>
      </dgm:prSet>
      <dgm:spPr/>
    </dgm:pt>
    <dgm:pt modelId="{EC150AAD-77D1-4A2D-84F6-733FD37063CB}" type="pres">
      <dgm:prSet presAssocID="{49041A5E-8564-4F69-A075-64E2ED31CF3B}" presName="rect1" presStyleLbl="ln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Plugged Unplugged with solid fill"/>
        </a:ext>
      </dgm:extLst>
    </dgm:pt>
    <dgm:pt modelId="{90769087-5E8D-4B47-A5FB-F35F046E7635}" type="pres">
      <dgm:prSet presAssocID="{2FFFBE75-2318-4468-8D16-D5D553BF6040}" presName="sibTrans" presStyleCnt="0"/>
      <dgm:spPr/>
    </dgm:pt>
    <dgm:pt modelId="{55F05B1A-9415-4298-8ABD-64501C0BDF83}" type="pres">
      <dgm:prSet presAssocID="{3190B70B-419E-4656-AE79-B664161E346F}" presName="comp" presStyleCnt="0"/>
      <dgm:spPr/>
    </dgm:pt>
    <dgm:pt modelId="{75C78247-066A-4410-9A61-9DEC66A6AA35}" type="pres">
      <dgm:prSet presAssocID="{3190B70B-419E-4656-AE79-B664161E346F}" presName="rect2" presStyleLbl="node1" presStyleIdx="2" presStyleCnt="4">
        <dgm:presLayoutVars>
          <dgm:bulletEnabled val="1"/>
        </dgm:presLayoutVars>
      </dgm:prSet>
      <dgm:spPr/>
    </dgm:pt>
    <dgm:pt modelId="{F577E3BE-900A-4229-A36D-470F016F7FD8}" type="pres">
      <dgm:prSet presAssocID="{3190B70B-419E-4656-AE79-B664161E346F}" presName="rect1" presStyleLbl="ln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Playbook with solid fill"/>
        </a:ext>
      </dgm:extLst>
    </dgm:pt>
    <dgm:pt modelId="{A8D7A813-75CF-4EB3-A959-82B7DBCA4ECF}" type="pres">
      <dgm:prSet presAssocID="{FA87EAB2-B2CF-44FF-8BF3-0BDAF53D92C3}" presName="sibTrans" presStyleCnt="0"/>
      <dgm:spPr/>
    </dgm:pt>
    <dgm:pt modelId="{D8F6C7B1-9240-4730-AA29-FE05F8F840B4}" type="pres">
      <dgm:prSet presAssocID="{1B3E2A50-BB37-419D-85F5-C4F73ADA96A8}" presName="comp" presStyleCnt="0"/>
      <dgm:spPr/>
    </dgm:pt>
    <dgm:pt modelId="{66CE96ED-D09E-4D63-B696-26D95198B754}" type="pres">
      <dgm:prSet presAssocID="{1B3E2A50-BB37-419D-85F5-C4F73ADA96A8}" presName="rect2" presStyleLbl="node1" presStyleIdx="3" presStyleCnt="4">
        <dgm:presLayoutVars>
          <dgm:bulletEnabled val="1"/>
        </dgm:presLayoutVars>
      </dgm:prSet>
      <dgm:spPr/>
    </dgm:pt>
    <dgm:pt modelId="{6D7AF3D4-1DA1-426B-8998-77387EAE5633}" type="pres">
      <dgm:prSet presAssocID="{1B3E2A50-BB37-419D-85F5-C4F73ADA96A8}" presName="rect1" presStyleLbl="ln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dgm:spPr>
      <dgm:extLst>
        <a:ext uri="{E40237B7-FDA0-4F09-8148-C483321AD2D9}">
          <dgm14:cNvPr xmlns:dgm14="http://schemas.microsoft.com/office/drawing/2010/diagram" id="0" name="" descr="Basic Shapes with solid fill"/>
        </a:ext>
      </dgm:extLst>
    </dgm:pt>
  </dgm:ptLst>
  <dgm:cxnLst>
    <dgm:cxn modelId="{DE0E5406-1FEA-4082-A398-0A5FA2070016}" srcId="{92EFBC97-9F81-4452-9629-538E491714E1}" destId="{49041A5E-8564-4F69-A075-64E2ED31CF3B}" srcOrd="1" destOrd="0" parTransId="{E81C7C87-86C6-475C-8B40-2C64A4F957FC}" sibTransId="{2FFFBE75-2318-4468-8D16-D5D553BF6040}"/>
    <dgm:cxn modelId="{9E71BA17-05A0-404D-ACCA-A654A009EC39}" srcId="{92EFBC97-9F81-4452-9629-538E491714E1}" destId="{72DEE72A-364F-4D11-8C12-76EFE949E0DB}" srcOrd="0" destOrd="0" parTransId="{FDA1C6BC-16CE-4EF9-914C-139C5B62B603}" sibTransId="{9A601AEF-06D2-4297-ABA0-C05BE04A6719}"/>
    <dgm:cxn modelId="{7FC1B32F-0C4D-496C-94B8-8BE1A9031B10}" srcId="{92EFBC97-9F81-4452-9629-538E491714E1}" destId="{3190B70B-419E-4656-AE79-B664161E346F}" srcOrd="2" destOrd="0" parTransId="{6701114A-B191-4522-9D43-CB70BFF7AEF6}" sibTransId="{FA87EAB2-B2CF-44FF-8BF3-0BDAF53D92C3}"/>
    <dgm:cxn modelId="{8C62F335-024B-4B2F-B572-C9C17347301A}" type="presOf" srcId="{3190B70B-419E-4656-AE79-B664161E346F}" destId="{75C78247-066A-4410-9A61-9DEC66A6AA35}" srcOrd="0" destOrd="0" presId="urn:microsoft.com/office/officeart/2008/layout/AlternatingPictureBlocks"/>
    <dgm:cxn modelId="{AD04C270-3A90-44D2-BBCE-15A669C6B4EF}" type="presOf" srcId="{92EFBC97-9F81-4452-9629-538E491714E1}" destId="{FEF7DA6B-A5A0-45DD-9760-F587D094D978}" srcOrd="0" destOrd="0" presId="urn:microsoft.com/office/officeart/2008/layout/AlternatingPictureBlocks"/>
    <dgm:cxn modelId="{11EDF2A6-47E4-4DD9-8BB4-5E796C821A36}" type="presOf" srcId="{1B3E2A50-BB37-419D-85F5-C4F73ADA96A8}" destId="{66CE96ED-D09E-4D63-B696-26D95198B754}" srcOrd="0" destOrd="0" presId="urn:microsoft.com/office/officeart/2008/layout/AlternatingPictureBlocks"/>
    <dgm:cxn modelId="{FAA64DCA-F575-4A3E-B1B6-B015EA4DB2F2}" srcId="{92EFBC97-9F81-4452-9629-538E491714E1}" destId="{1B3E2A50-BB37-419D-85F5-C4F73ADA96A8}" srcOrd="3" destOrd="0" parTransId="{B18BC97D-7113-466F-B4A3-D19B9A3479E0}" sibTransId="{44F1669E-018D-42B2-9634-404B0B7FD2C7}"/>
    <dgm:cxn modelId="{4FB708CF-F13D-4F93-A939-40CC1483FA4A}" type="presOf" srcId="{49041A5E-8564-4F69-A075-64E2ED31CF3B}" destId="{8BB9FC19-F482-4559-AC3C-94476115350E}" srcOrd="0" destOrd="0" presId="urn:microsoft.com/office/officeart/2008/layout/AlternatingPictureBlocks"/>
    <dgm:cxn modelId="{95EDABDF-0E79-48AB-A583-28DE6EB5AB9B}" type="presOf" srcId="{72DEE72A-364F-4D11-8C12-76EFE949E0DB}" destId="{394B7AC3-D447-47D3-9446-031EF920CCFD}" srcOrd="0" destOrd="0" presId="urn:microsoft.com/office/officeart/2008/layout/AlternatingPictureBlocks"/>
    <dgm:cxn modelId="{A3B4448E-242F-4CFF-B464-09DEB792E1EE}" type="presParOf" srcId="{FEF7DA6B-A5A0-45DD-9760-F587D094D978}" destId="{608BC93A-8392-4995-BAEE-DFDC35928686}" srcOrd="0" destOrd="0" presId="urn:microsoft.com/office/officeart/2008/layout/AlternatingPictureBlocks"/>
    <dgm:cxn modelId="{BC770D87-50F0-41FB-BD53-063B209689D4}" type="presParOf" srcId="{608BC93A-8392-4995-BAEE-DFDC35928686}" destId="{394B7AC3-D447-47D3-9446-031EF920CCFD}" srcOrd="0" destOrd="0" presId="urn:microsoft.com/office/officeart/2008/layout/AlternatingPictureBlocks"/>
    <dgm:cxn modelId="{1B92C97C-5766-4FC6-AD6C-2F7B09F74DFD}" type="presParOf" srcId="{608BC93A-8392-4995-BAEE-DFDC35928686}" destId="{A99D431C-4BEE-49FC-8AE5-B84AC7A3B384}" srcOrd="1" destOrd="0" presId="urn:microsoft.com/office/officeart/2008/layout/AlternatingPictureBlocks"/>
    <dgm:cxn modelId="{D4C56DAC-CECE-4A12-8D9D-87F2D77E619D}" type="presParOf" srcId="{FEF7DA6B-A5A0-45DD-9760-F587D094D978}" destId="{9F0E5D98-B1E0-4E6C-946C-965A329B844F}" srcOrd="1" destOrd="0" presId="urn:microsoft.com/office/officeart/2008/layout/AlternatingPictureBlocks"/>
    <dgm:cxn modelId="{ABE3951D-E44B-43DE-8FA7-874CE40C0959}" type="presParOf" srcId="{FEF7DA6B-A5A0-45DD-9760-F587D094D978}" destId="{A103E950-05FE-49A4-AD55-F14F6208CD42}" srcOrd="2" destOrd="0" presId="urn:microsoft.com/office/officeart/2008/layout/AlternatingPictureBlocks"/>
    <dgm:cxn modelId="{815AFB33-7B29-4F12-AA68-F3D21C1300E2}" type="presParOf" srcId="{A103E950-05FE-49A4-AD55-F14F6208CD42}" destId="{8BB9FC19-F482-4559-AC3C-94476115350E}" srcOrd="0" destOrd="0" presId="urn:microsoft.com/office/officeart/2008/layout/AlternatingPictureBlocks"/>
    <dgm:cxn modelId="{3B749227-5EA6-4397-867D-78F578A72C4E}" type="presParOf" srcId="{A103E950-05FE-49A4-AD55-F14F6208CD42}" destId="{EC150AAD-77D1-4A2D-84F6-733FD37063CB}" srcOrd="1" destOrd="0" presId="urn:microsoft.com/office/officeart/2008/layout/AlternatingPictureBlocks"/>
    <dgm:cxn modelId="{61C9E580-5BDC-4BA1-9A78-B3999B95734F}" type="presParOf" srcId="{FEF7DA6B-A5A0-45DD-9760-F587D094D978}" destId="{90769087-5E8D-4B47-A5FB-F35F046E7635}" srcOrd="3" destOrd="0" presId="urn:microsoft.com/office/officeart/2008/layout/AlternatingPictureBlocks"/>
    <dgm:cxn modelId="{2A0B3922-F5D7-4E12-89D9-9EF72796B2B9}" type="presParOf" srcId="{FEF7DA6B-A5A0-45DD-9760-F587D094D978}" destId="{55F05B1A-9415-4298-8ABD-64501C0BDF83}" srcOrd="4" destOrd="0" presId="urn:microsoft.com/office/officeart/2008/layout/AlternatingPictureBlocks"/>
    <dgm:cxn modelId="{E71D9DF0-2CEF-49A6-A671-FF0BD22304DA}" type="presParOf" srcId="{55F05B1A-9415-4298-8ABD-64501C0BDF83}" destId="{75C78247-066A-4410-9A61-9DEC66A6AA35}" srcOrd="0" destOrd="0" presId="urn:microsoft.com/office/officeart/2008/layout/AlternatingPictureBlocks"/>
    <dgm:cxn modelId="{FC72D4D3-EA72-4DA4-8B44-0E9959A89617}" type="presParOf" srcId="{55F05B1A-9415-4298-8ABD-64501C0BDF83}" destId="{F577E3BE-900A-4229-A36D-470F016F7FD8}" srcOrd="1" destOrd="0" presId="urn:microsoft.com/office/officeart/2008/layout/AlternatingPictureBlocks"/>
    <dgm:cxn modelId="{0EBD902C-F449-439E-902F-0160AB587864}" type="presParOf" srcId="{FEF7DA6B-A5A0-45DD-9760-F587D094D978}" destId="{A8D7A813-75CF-4EB3-A959-82B7DBCA4ECF}" srcOrd="5" destOrd="0" presId="urn:microsoft.com/office/officeart/2008/layout/AlternatingPictureBlocks"/>
    <dgm:cxn modelId="{C5BC1CEA-C285-4649-B2B0-46A40F136AD1}" type="presParOf" srcId="{FEF7DA6B-A5A0-45DD-9760-F587D094D978}" destId="{D8F6C7B1-9240-4730-AA29-FE05F8F840B4}" srcOrd="6" destOrd="0" presId="urn:microsoft.com/office/officeart/2008/layout/AlternatingPictureBlocks"/>
    <dgm:cxn modelId="{AC30D552-746B-4F1B-B059-176E2E291C78}" type="presParOf" srcId="{D8F6C7B1-9240-4730-AA29-FE05F8F840B4}" destId="{66CE96ED-D09E-4D63-B696-26D95198B754}" srcOrd="0" destOrd="0" presId="urn:microsoft.com/office/officeart/2008/layout/AlternatingPictureBlocks"/>
    <dgm:cxn modelId="{29112F8D-3C97-4754-934D-35A00152F76C}" type="presParOf" srcId="{D8F6C7B1-9240-4730-AA29-FE05F8F840B4}" destId="{6D7AF3D4-1DA1-426B-8998-77387EAE5633}" srcOrd="1" destOrd="0" presId="urn:microsoft.com/office/officeart/2008/layout/AlternatingPictureBlock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314EF78-6031-4008-9BAE-67EB68097A6F}" type="doc">
      <dgm:prSet loTypeId="urn:microsoft.com/office/officeart/2005/8/layout/vList2" loCatId="list" qsTypeId="urn:microsoft.com/office/officeart/2005/8/quickstyle/simple1" qsCatId="simple" csTypeId="urn:microsoft.com/office/officeart/2005/8/colors/accent5_1" csCatId="accent5" phldr="1"/>
      <dgm:spPr/>
      <dgm:t>
        <a:bodyPr/>
        <a:lstStyle/>
        <a:p>
          <a:endParaRPr lang="en-US"/>
        </a:p>
      </dgm:t>
    </dgm:pt>
    <dgm:pt modelId="{8A9A6DF3-4089-4FE4-B0F5-B61B7E1DCD12}">
      <dgm:prSet phldrT="[Text]"/>
      <dgm:spPr>
        <a:ln w="38100">
          <a:solidFill>
            <a:schemeClr val="accent1"/>
          </a:solidFill>
        </a:ln>
      </dgm:spPr>
      <dgm:t>
        <a:bodyPr/>
        <a:lstStyle/>
        <a:p>
          <a:r>
            <a:rPr lang="en-US" dirty="0"/>
            <a:t>Truancy Intervention</a:t>
          </a:r>
        </a:p>
      </dgm:t>
    </dgm:pt>
    <dgm:pt modelId="{59CE9A5D-98EB-4AFF-A2BE-2EC024BC2521}" type="parTrans" cxnId="{FD845F0C-25A6-49D8-8A6D-05C9CAE6232C}">
      <dgm:prSet/>
      <dgm:spPr/>
      <dgm:t>
        <a:bodyPr/>
        <a:lstStyle/>
        <a:p>
          <a:endParaRPr lang="en-US"/>
        </a:p>
      </dgm:t>
    </dgm:pt>
    <dgm:pt modelId="{0D03CBAF-C9DF-4834-B7F8-49DEB688E55F}" type="sibTrans" cxnId="{FD845F0C-25A6-49D8-8A6D-05C9CAE6232C}">
      <dgm:prSet/>
      <dgm:spPr/>
      <dgm:t>
        <a:bodyPr/>
        <a:lstStyle/>
        <a:p>
          <a:endParaRPr lang="en-US"/>
        </a:p>
      </dgm:t>
    </dgm:pt>
    <dgm:pt modelId="{C802A829-3A70-4C08-828D-7E600B4C7A1A}">
      <dgm:prSet/>
      <dgm:spPr>
        <a:ln w="38100">
          <a:solidFill>
            <a:schemeClr val="accent1"/>
          </a:solidFill>
        </a:ln>
      </dgm:spPr>
      <dgm:t>
        <a:bodyPr/>
        <a:lstStyle/>
        <a:p>
          <a:r>
            <a:rPr lang="en-US" dirty="0"/>
            <a:t>Violence Reduction</a:t>
          </a:r>
        </a:p>
      </dgm:t>
    </dgm:pt>
    <dgm:pt modelId="{C42C9F12-E599-42E3-BF81-51CF95C64CE4}" type="parTrans" cxnId="{308B4108-C979-42EB-99D5-0A12299319A7}">
      <dgm:prSet/>
      <dgm:spPr/>
      <dgm:t>
        <a:bodyPr/>
        <a:lstStyle/>
        <a:p>
          <a:endParaRPr lang="en-US"/>
        </a:p>
      </dgm:t>
    </dgm:pt>
    <dgm:pt modelId="{0BD387BF-B9BC-46DE-B2AE-144CE682F475}" type="sibTrans" cxnId="{308B4108-C979-42EB-99D5-0A12299319A7}">
      <dgm:prSet/>
      <dgm:spPr/>
      <dgm:t>
        <a:bodyPr/>
        <a:lstStyle/>
        <a:p>
          <a:endParaRPr lang="en-US"/>
        </a:p>
      </dgm:t>
    </dgm:pt>
    <dgm:pt modelId="{66DE7313-BB01-407F-A571-92C7C52CC380}">
      <dgm:prSet/>
      <dgm:spPr>
        <a:ln w="38100">
          <a:solidFill>
            <a:schemeClr val="accent1"/>
          </a:solidFill>
        </a:ln>
      </dgm:spPr>
      <dgm:t>
        <a:bodyPr/>
        <a:lstStyle/>
        <a:p>
          <a:r>
            <a:rPr lang="en-US" dirty="0"/>
            <a:t>Compensatory Education</a:t>
          </a:r>
        </a:p>
      </dgm:t>
    </dgm:pt>
    <dgm:pt modelId="{06EA3088-3BF7-4607-9C07-0CB92746D795}" type="parTrans" cxnId="{BD0A8939-6B11-41BC-8D4A-9BA4360210A1}">
      <dgm:prSet/>
      <dgm:spPr/>
      <dgm:t>
        <a:bodyPr/>
        <a:lstStyle/>
        <a:p>
          <a:endParaRPr lang="en-US"/>
        </a:p>
      </dgm:t>
    </dgm:pt>
    <dgm:pt modelId="{01C7B514-62B6-4058-939F-AF47D98FD3C8}" type="sibTrans" cxnId="{BD0A8939-6B11-41BC-8D4A-9BA4360210A1}">
      <dgm:prSet/>
      <dgm:spPr/>
      <dgm:t>
        <a:bodyPr/>
        <a:lstStyle/>
        <a:p>
          <a:endParaRPr lang="en-US"/>
        </a:p>
      </dgm:t>
    </dgm:pt>
    <dgm:pt modelId="{4156DF7E-EE8F-4056-A0F4-295F2B06FD83}" type="pres">
      <dgm:prSet presAssocID="{F314EF78-6031-4008-9BAE-67EB68097A6F}" presName="linear" presStyleCnt="0">
        <dgm:presLayoutVars>
          <dgm:animLvl val="lvl"/>
          <dgm:resizeHandles val="exact"/>
        </dgm:presLayoutVars>
      </dgm:prSet>
      <dgm:spPr/>
    </dgm:pt>
    <dgm:pt modelId="{5565AEB2-7F81-4316-B887-31199F49FAB5}" type="pres">
      <dgm:prSet presAssocID="{8A9A6DF3-4089-4FE4-B0F5-B61B7E1DCD12}" presName="parentText" presStyleLbl="node1" presStyleIdx="0" presStyleCnt="3">
        <dgm:presLayoutVars>
          <dgm:chMax val="0"/>
          <dgm:bulletEnabled val="1"/>
        </dgm:presLayoutVars>
      </dgm:prSet>
      <dgm:spPr/>
    </dgm:pt>
    <dgm:pt modelId="{574EEBB7-6A23-421A-8F34-344F0B44F1A2}" type="pres">
      <dgm:prSet presAssocID="{0D03CBAF-C9DF-4834-B7F8-49DEB688E55F}" presName="spacer" presStyleCnt="0"/>
      <dgm:spPr/>
    </dgm:pt>
    <dgm:pt modelId="{78722587-6670-4989-8074-EB6B8FF28306}" type="pres">
      <dgm:prSet presAssocID="{C802A829-3A70-4C08-828D-7E600B4C7A1A}" presName="parentText" presStyleLbl="node1" presStyleIdx="1" presStyleCnt="3">
        <dgm:presLayoutVars>
          <dgm:chMax val="0"/>
          <dgm:bulletEnabled val="1"/>
        </dgm:presLayoutVars>
      </dgm:prSet>
      <dgm:spPr/>
    </dgm:pt>
    <dgm:pt modelId="{09F9BC41-6123-4BDD-BEE6-539C2AF1EA66}" type="pres">
      <dgm:prSet presAssocID="{0BD387BF-B9BC-46DE-B2AE-144CE682F475}" presName="spacer" presStyleCnt="0"/>
      <dgm:spPr/>
    </dgm:pt>
    <dgm:pt modelId="{18BB2C70-49C8-4AA6-B69F-176EC4D6A1B4}" type="pres">
      <dgm:prSet presAssocID="{66DE7313-BB01-407F-A571-92C7C52CC380}" presName="parentText" presStyleLbl="node1" presStyleIdx="2" presStyleCnt="3">
        <dgm:presLayoutVars>
          <dgm:chMax val="0"/>
          <dgm:bulletEnabled val="1"/>
        </dgm:presLayoutVars>
      </dgm:prSet>
      <dgm:spPr/>
    </dgm:pt>
  </dgm:ptLst>
  <dgm:cxnLst>
    <dgm:cxn modelId="{308B4108-C979-42EB-99D5-0A12299319A7}" srcId="{F314EF78-6031-4008-9BAE-67EB68097A6F}" destId="{C802A829-3A70-4C08-828D-7E600B4C7A1A}" srcOrd="1" destOrd="0" parTransId="{C42C9F12-E599-42E3-BF81-51CF95C64CE4}" sibTransId="{0BD387BF-B9BC-46DE-B2AE-144CE682F475}"/>
    <dgm:cxn modelId="{FD845F0C-25A6-49D8-8A6D-05C9CAE6232C}" srcId="{F314EF78-6031-4008-9BAE-67EB68097A6F}" destId="{8A9A6DF3-4089-4FE4-B0F5-B61B7E1DCD12}" srcOrd="0" destOrd="0" parTransId="{59CE9A5D-98EB-4AFF-A2BE-2EC024BC2521}" sibTransId="{0D03CBAF-C9DF-4834-B7F8-49DEB688E55F}"/>
    <dgm:cxn modelId="{BD0A8939-6B11-41BC-8D4A-9BA4360210A1}" srcId="{F314EF78-6031-4008-9BAE-67EB68097A6F}" destId="{66DE7313-BB01-407F-A571-92C7C52CC380}" srcOrd="2" destOrd="0" parTransId="{06EA3088-3BF7-4607-9C07-0CB92746D795}" sibTransId="{01C7B514-62B6-4058-939F-AF47D98FD3C8}"/>
    <dgm:cxn modelId="{87C76B74-4DC0-40B9-B2A9-3C4D9AD8103C}" type="presOf" srcId="{F314EF78-6031-4008-9BAE-67EB68097A6F}" destId="{4156DF7E-EE8F-4056-A0F4-295F2B06FD83}" srcOrd="0" destOrd="0" presId="urn:microsoft.com/office/officeart/2005/8/layout/vList2"/>
    <dgm:cxn modelId="{32D76D7C-D71D-46AF-9DAB-9C92CF24E4A1}" type="presOf" srcId="{8A9A6DF3-4089-4FE4-B0F5-B61B7E1DCD12}" destId="{5565AEB2-7F81-4316-B887-31199F49FAB5}" srcOrd="0" destOrd="0" presId="urn:microsoft.com/office/officeart/2005/8/layout/vList2"/>
    <dgm:cxn modelId="{223FF1BA-F263-498D-94BD-3955A2E71269}" type="presOf" srcId="{C802A829-3A70-4C08-828D-7E600B4C7A1A}" destId="{78722587-6670-4989-8074-EB6B8FF28306}" srcOrd="0" destOrd="0" presId="urn:microsoft.com/office/officeart/2005/8/layout/vList2"/>
    <dgm:cxn modelId="{C16203C0-E4E8-47F3-8346-E229E34C25B7}" type="presOf" srcId="{66DE7313-BB01-407F-A571-92C7C52CC380}" destId="{18BB2C70-49C8-4AA6-B69F-176EC4D6A1B4}" srcOrd="0" destOrd="0" presId="urn:microsoft.com/office/officeart/2005/8/layout/vList2"/>
    <dgm:cxn modelId="{85773D9D-FD87-4658-82B3-959D91F5E0C4}" type="presParOf" srcId="{4156DF7E-EE8F-4056-A0F4-295F2B06FD83}" destId="{5565AEB2-7F81-4316-B887-31199F49FAB5}" srcOrd="0" destOrd="0" presId="urn:microsoft.com/office/officeart/2005/8/layout/vList2"/>
    <dgm:cxn modelId="{DFF75DED-69F4-49E5-BB25-4CE2F3D47C73}" type="presParOf" srcId="{4156DF7E-EE8F-4056-A0F4-295F2B06FD83}" destId="{574EEBB7-6A23-421A-8F34-344F0B44F1A2}" srcOrd="1" destOrd="0" presId="urn:microsoft.com/office/officeart/2005/8/layout/vList2"/>
    <dgm:cxn modelId="{07161CE3-7D65-41C1-8F19-0A6D17BF5071}" type="presParOf" srcId="{4156DF7E-EE8F-4056-A0F4-295F2B06FD83}" destId="{78722587-6670-4989-8074-EB6B8FF28306}" srcOrd="2" destOrd="0" presId="urn:microsoft.com/office/officeart/2005/8/layout/vList2"/>
    <dgm:cxn modelId="{CB39A416-B7E2-4D6D-B8FE-FD6878AB88E7}" type="presParOf" srcId="{4156DF7E-EE8F-4056-A0F4-295F2B06FD83}" destId="{09F9BC41-6123-4BDD-BEE6-539C2AF1EA66}" srcOrd="3" destOrd="0" presId="urn:microsoft.com/office/officeart/2005/8/layout/vList2"/>
    <dgm:cxn modelId="{000BA268-EE54-49FB-B79F-F30969C91DF1}" type="presParOf" srcId="{4156DF7E-EE8F-4056-A0F4-295F2B06FD83}" destId="{18BB2C70-49C8-4AA6-B69F-176EC4D6A1B4}" srcOrd="4"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314EF78-6031-4008-9BAE-67EB68097A6F}"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en-US"/>
        </a:p>
      </dgm:t>
    </dgm:pt>
    <dgm:pt modelId="{8A9A6DF3-4089-4FE4-B0F5-B61B7E1DCD12}">
      <dgm:prSet phldrT="[Text]"/>
      <dgm:spPr>
        <a:ln w="38100">
          <a:solidFill>
            <a:schemeClr val="tx2"/>
          </a:solidFill>
        </a:ln>
      </dgm:spPr>
      <dgm:t>
        <a:bodyPr/>
        <a:lstStyle/>
        <a:p>
          <a:r>
            <a:rPr lang="en-US" dirty="0"/>
            <a:t>Choose to Change</a:t>
          </a:r>
        </a:p>
      </dgm:t>
    </dgm:pt>
    <dgm:pt modelId="{59CE9A5D-98EB-4AFF-A2BE-2EC024BC2521}" type="parTrans" cxnId="{FD845F0C-25A6-49D8-8A6D-05C9CAE6232C}">
      <dgm:prSet/>
      <dgm:spPr/>
      <dgm:t>
        <a:bodyPr/>
        <a:lstStyle/>
        <a:p>
          <a:endParaRPr lang="en-US"/>
        </a:p>
      </dgm:t>
    </dgm:pt>
    <dgm:pt modelId="{0D03CBAF-C9DF-4834-B7F8-49DEB688E55F}" type="sibTrans" cxnId="{FD845F0C-25A6-49D8-8A6D-05C9CAE6232C}">
      <dgm:prSet/>
      <dgm:spPr/>
      <dgm:t>
        <a:bodyPr/>
        <a:lstStyle/>
        <a:p>
          <a:endParaRPr lang="en-US"/>
        </a:p>
      </dgm:t>
    </dgm:pt>
    <dgm:pt modelId="{AE9F161B-FE3D-43AE-9752-38A34FA54B65}">
      <dgm:prSet/>
      <dgm:spPr>
        <a:ln w="38100">
          <a:solidFill>
            <a:schemeClr val="tx2"/>
          </a:solidFill>
        </a:ln>
      </dgm:spPr>
      <dgm:t>
        <a:bodyPr/>
        <a:lstStyle/>
        <a:p>
          <a:r>
            <a:rPr lang="en-US" dirty="0"/>
            <a:t>Safe Streets</a:t>
          </a:r>
        </a:p>
      </dgm:t>
    </dgm:pt>
    <dgm:pt modelId="{8446009B-93FA-45A1-ABB7-F0F337C9816C}" type="parTrans" cxnId="{62651AD0-3B9B-48B6-B710-C857B3F1F570}">
      <dgm:prSet/>
      <dgm:spPr/>
      <dgm:t>
        <a:bodyPr/>
        <a:lstStyle/>
        <a:p>
          <a:endParaRPr lang="en-US"/>
        </a:p>
      </dgm:t>
    </dgm:pt>
    <dgm:pt modelId="{C8060A3D-975E-4FEB-820D-F68AFD524728}" type="sibTrans" cxnId="{62651AD0-3B9B-48B6-B710-C857B3F1F570}">
      <dgm:prSet/>
      <dgm:spPr/>
      <dgm:t>
        <a:bodyPr/>
        <a:lstStyle/>
        <a:p>
          <a:endParaRPr lang="en-US"/>
        </a:p>
      </dgm:t>
    </dgm:pt>
    <dgm:pt modelId="{2D7C7ED8-B07F-4186-AB49-15B485606807}">
      <dgm:prSet/>
      <dgm:spPr>
        <a:ln w="38100">
          <a:solidFill>
            <a:schemeClr val="tx2"/>
          </a:solidFill>
        </a:ln>
      </dgm:spPr>
      <dgm:t>
        <a:bodyPr/>
        <a:lstStyle/>
        <a:p>
          <a:r>
            <a:rPr lang="en-US" dirty="0"/>
            <a:t>Credible Messengers</a:t>
          </a:r>
        </a:p>
      </dgm:t>
    </dgm:pt>
    <dgm:pt modelId="{6B8AC9DF-A6EB-4BE1-8DC8-2A998A9D0972}" type="parTrans" cxnId="{3760AF1D-4DC0-4A9E-813E-8C1A816A8D83}">
      <dgm:prSet/>
      <dgm:spPr/>
      <dgm:t>
        <a:bodyPr/>
        <a:lstStyle/>
        <a:p>
          <a:endParaRPr lang="en-US"/>
        </a:p>
      </dgm:t>
    </dgm:pt>
    <dgm:pt modelId="{AC7B730E-20B6-4880-8652-BD1C2201BA36}" type="sibTrans" cxnId="{3760AF1D-4DC0-4A9E-813E-8C1A816A8D83}">
      <dgm:prSet/>
      <dgm:spPr/>
      <dgm:t>
        <a:bodyPr/>
        <a:lstStyle/>
        <a:p>
          <a:endParaRPr lang="en-US"/>
        </a:p>
      </dgm:t>
    </dgm:pt>
    <dgm:pt modelId="{4156DF7E-EE8F-4056-A0F4-295F2B06FD83}" type="pres">
      <dgm:prSet presAssocID="{F314EF78-6031-4008-9BAE-67EB68097A6F}" presName="linear" presStyleCnt="0">
        <dgm:presLayoutVars>
          <dgm:animLvl val="lvl"/>
          <dgm:resizeHandles val="exact"/>
        </dgm:presLayoutVars>
      </dgm:prSet>
      <dgm:spPr/>
    </dgm:pt>
    <dgm:pt modelId="{5565AEB2-7F81-4316-B887-31199F49FAB5}" type="pres">
      <dgm:prSet presAssocID="{8A9A6DF3-4089-4FE4-B0F5-B61B7E1DCD12}" presName="parentText" presStyleLbl="node1" presStyleIdx="0" presStyleCnt="3">
        <dgm:presLayoutVars>
          <dgm:chMax val="0"/>
          <dgm:bulletEnabled val="1"/>
        </dgm:presLayoutVars>
      </dgm:prSet>
      <dgm:spPr/>
    </dgm:pt>
    <dgm:pt modelId="{D2138A2C-C0D1-43CB-AAA8-8DF704D8829D}" type="pres">
      <dgm:prSet presAssocID="{0D03CBAF-C9DF-4834-B7F8-49DEB688E55F}" presName="spacer" presStyleCnt="0"/>
      <dgm:spPr/>
    </dgm:pt>
    <dgm:pt modelId="{00835DCF-FC52-4AE7-B39D-2D2A092DDBD1}" type="pres">
      <dgm:prSet presAssocID="{AE9F161B-FE3D-43AE-9752-38A34FA54B65}" presName="parentText" presStyleLbl="node1" presStyleIdx="1" presStyleCnt="3">
        <dgm:presLayoutVars>
          <dgm:chMax val="0"/>
          <dgm:bulletEnabled val="1"/>
        </dgm:presLayoutVars>
      </dgm:prSet>
      <dgm:spPr/>
    </dgm:pt>
    <dgm:pt modelId="{F6CBB5DD-198C-4512-8D19-AC3C78852BF8}" type="pres">
      <dgm:prSet presAssocID="{C8060A3D-975E-4FEB-820D-F68AFD524728}" presName="spacer" presStyleCnt="0"/>
      <dgm:spPr/>
    </dgm:pt>
    <dgm:pt modelId="{C4E9B166-1241-42C7-AC8B-4AA01A13FA32}" type="pres">
      <dgm:prSet presAssocID="{2D7C7ED8-B07F-4186-AB49-15B485606807}" presName="parentText" presStyleLbl="node1" presStyleIdx="2" presStyleCnt="3">
        <dgm:presLayoutVars>
          <dgm:chMax val="0"/>
          <dgm:bulletEnabled val="1"/>
        </dgm:presLayoutVars>
      </dgm:prSet>
      <dgm:spPr/>
    </dgm:pt>
  </dgm:ptLst>
  <dgm:cxnLst>
    <dgm:cxn modelId="{96295006-0472-4AC5-8A1E-9F857B8744AA}" type="presOf" srcId="{AE9F161B-FE3D-43AE-9752-38A34FA54B65}" destId="{00835DCF-FC52-4AE7-B39D-2D2A092DDBD1}" srcOrd="0" destOrd="0" presId="urn:microsoft.com/office/officeart/2005/8/layout/vList2"/>
    <dgm:cxn modelId="{FD845F0C-25A6-49D8-8A6D-05C9CAE6232C}" srcId="{F314EF78-6031-4008-9BAE-67EB68097A6F}" destId="{8A9A6DF3-4089-4FE4-B0F5-B61B7E1DCD12}" srcOrd="0" destOrd="0" parTransId="{59CE9A5D-98EB-4AFF-A2BE-2EC024BC2521}" sibTransId="{0D03CBAF-C9DF-4834-B7F8-49DEB688E55F}"/>
    <dgm:cxn modelId="{FC973311-E872-45DA-B0BD-894F042A7F68}" type="presOf" srcId="{2D7C7ED8-B07F-4186-AB49-15B485606807}" destId="{C4E9B166-1241-42C7-AC8B-4AA01A13FA32}" srcOrd="0" destOrd="0" presId="urn:microsoft.com/office/officeart/2005/8/layout/vList2"/>
    <dgm:cxn modelId="{3760AF1D-4DC0-4A9E-813E-8C1A816A8D83}" srcId="{F314EF78-6031-4008-9BAE-67EB68097A6F}" destId="{2D7C7ED8-B07F-4186-AB49-15B485606807}" srcOrd="2" destOrd="0" parTransId="{6B8AC9DF-A6EB-4BE1-8DC8-2A998A9D0972}" sibTransId="{AC7B730E-20B6-4880-8652-BD1C2201BA36}"/>
    <dgm:cxn modelId="{87C76B74-4DC0-40B9-B2A9-3C4D9AD8103C}" type="presOf" srcId="{F314EF78-6031-4008-9BAE-67EB68097A6F}" destId="{4156DF7E-EE8F-4056-A0F4-295F2B06FD83}" srcOrd="0" destOrd="0" presId="urn:microsoft.com/office/officeart/2005/8/layout/vList2"/>
    <dgm:cxn modelId="{32D76D7C-D71D-46AF-9DAB-9C92CF24E4A1}" type="presOf" srcId="{8A9A6DF3-4089-4FE4-B0F5-B61B7E1DCD12}" destId="{5565AEB2-7F81-4316-B887-31199F49FAB5}" srcOrd="0" destOrd="0" presId="urn:microsoft.com/office/officeart/2005/8/layout/vList2"/>
    <dgm:cxn modelId="{62651AD0-3B9B-48B6-B710-C857B3F1F570}" srcId="{F314EF78-6031-4008-9BAE-67EB68097A6F}" destId="{AE9F161B-FE3D-43AE-9752-38A34FA54B65}" srcOrd="1" destOrd="0" parTransId="{8446009B-93FA-45A1-ABB7-F0F337C9816C}" sibTransId="{C8060A3D-975E-4FEB-820D-F68AFD524728}"/>
    <dgm:cxn modelId="{85773D9D-FD87-4658-82B3-959D91F5E0C4}" type="presParOf" srcId="{4156DF7E-EE8F-4056-A0F4-295F2B06FD83}" destId="{5565AEB2-7F81-4316-B887-31199F49FAB5}" srcOrd="0" destOrd="0" presId="urn:microsoft.com/office/officeart/2005/8/layout/vList2"/>
    <dgm:cxn modelId="{763BC74A-42E5-48CF-974F-9F8765C13D2E}" type="presParOf" srcId="{4156DF7E-EE8F-4056-A0F4-295F2B06FD83}" destId="{D2138A2C-C0D1-43CB-AAA8-8DF704D8829D}" srcOrd="1" destOrd="0" presId="urn:microsoft.com/office/officeart/2005/8/layout/vList2"/>
    <dgm:cxn modelId="{08B1FD49-EA06-411A-8755-F8154C257372}" type="presParOf" srcId="{4156DF7E-EE8F-4056-A0F4-295F2B06FD83}" destId="{00835DCF-FC52-4AE7-B39D-2D2A092DDBD1}" srcOrd="2" destOrd="0" presId="urn:microsoft.com/office/officeart/2005/8/layout/vList2"/>
    <dgm:cxn modelId="{49E13A10-6F56-4E86-92D4-A7E95B529969}" type="presParOf" srcId="{4156DF7E-EE8F-4056-A0F4-295F2B06FD83}" destId="{F6CBB5DD-198C-4512-8D19-AC3C78852BF8}" srcOrd="3" destOrd="0" presId="urn:microsoft.com/office/officeart/2005/8/layout/vList2"/>
    <dgm:cxn modelId="{B86EF496-F235-4BBD-986A-8EE1D5044449}" type="presParOf" srcId="{4156DF7E-EE8F-4056-A0F4-295F2B06FD83}" destId="{C4E9B166-1241-42C7-AC8B-4AA01A13FA32}"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DA44BCA-0062-40F8-8D88-0070ACA6A738}"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A562F931-A1E0-49B4-AC8C-05D55B210027}">
      <dgm:prSet custT="1"/>
      <dgm:spPr/>
      <dgm:t>
        <a:bodyPr/>
        <a:lstStyle/>
        <a:p>
          <a:r>
            <a:rPr lang="en-US" sz="3200">
              <a:solidFill>
                <a:schemeClr val="accent1"/>
              </a:solidFill>
            </a:rPr>
            <a:t>32% </a:t>
          </a:r>
          <a:r>
            <a:rPr lang="en-US" sz="2500"/>
            <a:t>fewer misconduct incidents in school </a:t>
          </a:r>
        </a:p>
      </dgm:t>
    </dgm:pt>
    <dgm:pt modelId="{1FE943C7-2F2F-41FF-8F95-5ED88A185102}" type="parTrans" cxnId="{AB1FE427-4E92-4C5D-BD5A-58326550E585}">
      <dgm:prSet/>
      <dgm:spPr/>
      <dgm:t>
        <a:bodyPr/>
        <a:lstStyle/>
        <a:p>
          <a:endParaRPr lang="en-US"/>
        </a:p>
      </dgm:t>
    </dgm:pt>
    <dgm:pt modelId="{40E418AF-BC25-4CE9-AC23-A9D0888F6AEA}" type="sibTrans" cxnId="{AB1FE427-4E92-4C5D-BD5A-58326550E585}">
      <dgm:prSet/>
      <dgm:spPr/>
      <dgm:t>
        <a:bodyPr/>
        <a:lstStyle/>
        <a:p>
          <a:endParaRPr lang="en-US"/>
        </a:p>
      </dgm:t>
    </dgm:pt>
    <dgm:pt modelId="{BF9C53C7-243B-42F4-B692-D698EEC01786}">
      <dgm:prSet custT="1"/>
      <dgm:spPr/>
      <dgm:t>
        <a:bodyPr/>
        <a:lstStyle/>
        <a:p>
          <a:r>
            <a:rPr lang="en-US" sz="3200">
              <a:solidFill>
                <a:schemeClr val="accent1"/>
              </a:solidFill>
            </a:rPr>
            <a:t>48% </a:t>
          </a:r>
          <a:r>
            <a:rPr lang="en-US" sz="2500"/>
            <a:t>fewer violent-crime arrests at discharge </a:t>
          </a:r>
        </a:p>
      </dgm:t>
    </dgm:pt>
    <dgm:pt modelId="{00DB07CA-F885-4A6F-9690-8BE109DE0191}" type="parTrans" cxnId="{21EC8B4C-D96D-4371-B6F3-AB4736995A67}">
      <dgm:prSet/>
      <dgm:spPr/>
      <dgm:t>
        <a:bodyPr/>
        <a:lstStyle/>
        <a:p>
          <a:endParaRPr lang="en-US"/>
        </a:p>
      </dgm:t>
    </dgm:pt>
    <dgm:pt modelId="{8840AA7A-D53F-465C-AE14-8590048FAE57}" type="sibTrans" cxnId="{21EC8B4C-D96D-4371-B6F3-AB4736995A67}">
      <dgm:prSet/>
      <dgm:spPr/>
      <dgm:t>
        <a:bodyPr/>
        <a:lstStyle/>
        <a:p>
          <a:endParaRPr lang="en-US"/>
        </a:p>
      </dgm:t>
    </dgm:pt>
    <dgm:pt modelId="{971CC184-3EFE-449F-8D72-F041BAB081BD}">
      <dgm:prSet custT="1"/>
      <dgm:spPr/>
      <dgm:t>
        <a:bodyPr/>
        <a:lstStyle/>
        <a:p>
          <a:r>
            <a:rPr lang="en-US" sz="3200">
              <a:solidFill>
                <a:schemeClr val="accent1"/>
              </a:solidFill>
            </a:rPr>
            <a:t>38%</a:t>
          </a:r>
          <a:r>
            <a:rPr lang="en-US" sz="2500"/>
            <a:t> fewer violent-crime arrests 18 months after program</a:t>
          </a:r>
        </a:p>
      </dgm:t>
    </dgm:pt>
    <dgm:pt modelId="{A509F42C-3742-4F3F-9515-409261E5A323}" type="parTrans" cxnId="{17668ECB-37DD-4A77-A90E-382F6D15488B}">
      <dgm:prSet/>
      <dgm:spPr/>
      <dgm:t>
        <a:bodyPr/>
        <a:lstStyle/>
        <a:p>
          <a:endParaRPr lang="en-US"/>
        </a:p>
      </dgm:t>
    </dgm:pt>
    <dgm:pt modelId="{1B664CAC-4DFE-4D80-90BC-1AF3F2E6DCBA}" type="sibTrans" cxnId="{17668ECB-37DD-4A77-A90E-382F6D15488B}">
      <dgm:prSet/>
      <dgm:spPr/>
      <dgm:t>
        <a:bodyPr/>
        <a:lstStyle/>
        <a:p>
          <a:endParaRPr lang="en-US"/>
        </a:p>
      </dgm:t>
    </dgm:pt>
    <dgm:pt modelId="{A0977A99-2FF4-4032-A615-1D70504A9F5A}" type="pres">
      <dgm:prSet presAssocID="{8DA44BCA-0062-40F8-8D88-0070ACA6A738}" presName="root" presStyleCnt="0">
        <dgm:presLayoutVars>
          <dgm:dir/>
          <dgm:resizeHandles val="exact"/>
        </dgm:presLayoutVars>
      </dgm:prSet>
      <dgm:spPr/>
    </dgm:pt>
    <dgm:pt modelId="{90114472-6574-428D-8DEF-F21EC5974FF4}" type="pres">
      <dgm:prSet presAssocID="{A562F931-A1E0-49B4-AC8C-05D55B210027}" presName="compNode" presStyleCnt="0"/>
      <dgm:spPr/>
    </dgm:pt>
    <dgm:pt modelId="{A889E6D3-6858-4800-8721-B9A40DDBDF10}" type="pres">
      <dgm:prSet presAssocID="{A562F931-A1E0-49B4-AC8C-05D55B210027}" presName="bgRect" presStyleLbl="bgShp" presStyleIdx="0" presStyleCnt="3"/>
      <dgm:spPr/>
    </dgm:pt>
    <dgm:pt modelId="{2E456177-BFF5-4359-94EF-3F7EDBA009CC}" type="pres">
      <dgm:prSet presAssocID="{A562F931-A1E0-49B4-AC8C-05D55B21002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choolhouse with solid fill"/>
        </a:ext>
      </dgm:extLst>
    </dgm:pt>
    <dgm:pt modelId="{42B584CB-04EF-420D-84A4-6C2FE71FE813}" type="pres">
      <dgm:prSet presAssocID="{A562F931-A1E0-49B4-AC8C-05D55B210027}" presName="spaceRect" presStyleCnt="0"/>
      <dgm:spPr/>
    </dgm:pt>
    <dgm:pt modelId="{D134F1E9-BB86-4985-A8BD-46417D22FFEA}" type="pres">
      <dgm:prSet presAssocID="{A562F931-A1E0-49B4-AC8C-05D55B210027}" presName="parTx" presStyleLbl="revTx" presStyleIdx="0" presStyleCnt="3">
        <dgm:presLayoutVars>
          <dgm:chMax val="0"/>
          <dgm:chPref val="0"/>
        </dgm:presLayoutVars>
      </dgm:prSet>
      <dgm:spPr/>
    </dgm:pt>
    <dgm:pt modelId="{2460D735-5751-40E0-BE63-605704A092DC}" type="pres">
      <dgm:prSet presAssocID="{40E418AF-BC25-4CE9-AC23-A9D0888F6AEA}" presName="sibTrans" presStyleCnt="0"/>
      <dgm:spPr/>
    </dgm:pt>
    <dgm:pt modelId="{685B8EB0-9E3F-4E97-BB6F-0922841B0762}" type="pres">
      <dgm:prSet presAssocID="{BF9C53C7-243B-42F4-B692-D698EEC01786}" presName="compNode" presStyleCnt="0"/>
      <dgm:spPr/>
    </dgm:pt>
    <dgm:pt modelId="{59A2DB8F-8BD6-4DBB-8F0E-E9AC0B3650CD}" type="pres">
      <dgm:prSet presAssocID="{BF9C53C7-243B-42F4-B692-D698EEC01786}" presName="bgRect" presStyleLbl="bgShp" presStyleIdx="1" presStyleCnt="3"/>
      <dgm:spPr/>
    </dgm:pt>
    <dgm:pt modelId="{B8BF92FD-65B9-4413-8FCD-95E8E79807E3}" type="pres">
      <dgm:prSet presAssocID="{BF9C53C7-243B-42F4-B692-D698EEC0178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ownward trend graph with solid fill"/>
        </a:ext>
      </dgm:extLst>
    </dgm:pt>
    <dgm:pt modelId="{83A0C037-5F6F-4053-802D-43B42E5628CA}" type="pres">
      <dgm:prSet presAssocID="{BF9C53C7-243B-42F4-B692-D698EEC01786}" presName="spaceRect" presStyleCnt="0"/>
      <dgm:spPr/>
    </dgm:pt>
    <dgm:pt modelId="{8413959A-518F-45F0-8DED-B8E395845D84}" type="pres">
      <dgm:prSet presAssocID="{BF9C53C7-243B-42F4-B692-D698EEC01786}" presName="parTx" presStyleLbl="revTx" presStyleIdx="1" presStyleCnt="3">
        <dgm:presLayoutVars>
          <dgm:chMax val="0"/>
          <dgm:chPref val="0"/>
        </dgm:presLayoutVars>
      </dgm:prSet>
      <dgm:spPr/>
    </dgm:pt>
    <dgm:pt modelId="{0662BA6B-69A5-450D-BECA-895EEF6D88FA}" type="pres">
      <dgm:prSet presAssocID="{8840AA7A-D53F-465C-AE14-8590048FAE57}" presName="sibTrans" presStyleCnt="0"/>
      <dgm:spPr/>
    </dgm:pt>
    <dgm:pt modelId="{3AD969B8-51E1-42DB-924B-3331FAB7772E}" type="pres">
      <dgm:prSet presAssocID="{971CC184-3EFE-449F-8D72-F041BAB081BD}" presName="compNode" presStyleCnt="0"/>
      <dgm:spPr/>
    </dgm:pt>
    <dgm:pt modelId="{9A7A14D2-C41E-47AB-A729-BDDBBB62F9BF}" type="pres">
      <dgm:prSet presAssocID="{971CC184-3EFE-449F-8D72-F041BAB081BD}" presName="bgRect" presStyleLbl="bgShp" presStyleIdx="2" presStyleCnt="3"/>
      <dgm:spPr/>
    </dgm:pt>
    <dgm:pt modelId="{A2E25543-D533-4BFA-81C2-15CFADFADEB0}" type="pres">
      <dgm:prSet presAssocID="{971CC184-3EFE-449F-8D72-F041BAB081BD}"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onthly calendar with solid fill"/>
        </a:ext>
      </dgm:extLst>
    </dgm:pt>
    <dgm:pt modelId="{548E0A7A-1D9C-47C7-BA48-6042BFA45E4A}" type="pres">
      <dgm:prSet presAssocID="{971CC184-3EFE-449F-8D72-F041BAB081BD}" presName="spaceRect" presStyleCnt="0"/>
      <dgm:spPr/>
    </dgm:pt>
    <dgm:pt modelId="{56D26869-F85B-48D8-9397-FE5F69771A1F}" type="pres">
      <dgm:prSet presAssocID="{971CC184-3EFE-449F-8D72-F041BAB081BD}" presName="parTx" presStyleLbl="revTx" presStyleIdx="2" presStyleCnt="3">
        <dgm:presLayoutVars>
          <dgm:chMax val="0"/>
          <dgm:chPref val="0"/>
        </dgm:presLayoutVars>
      </dgm:prSet>
      <dgm:spPr/>
    </dgm:pt>
  </dgm:ptLst>
  <dgm:cxnLst>
    <dgm:cxn modelId="{AB1FE427-4E92-4C5D-BD5A-58326550E585}" srcId="{8DA44BCA-0062-40F8-8D88-0070ACA6A738}" destId="{A562F931-A1E0-49B4-AC8C-05D55B210027}" srcOrd="0" destOrd="0" parTransId="{1FE943C7-2F2F-41FF-8F95-5ED88A185102}" sibTransId="{40E418AF-BC25-4CE9-AC23-A9D0888F6AEA}"/>
    <dgm:cxn modelId="{1377E831-10B1-4D65-9644-13468F983107}" type="presOf" srcId="{8DA44BCA-0062-40F8-8D88-0070ACA6A738}" destId="{A0977A99-2FF4-4032-A615-1D70504A9F5A}" srcOrd="0" destOrd="0" presId="urn:microsoft.com/office/officeart/2018/2/layout/IconVerticalSolidList"/>
    <dgm:cxn modelId="{6D7F1146-2912-43FB-9574-D7F7407CD2C0}" type="presOf" srcId="{A562F931-A1E0-49B4-AC8C-05D55B210027}" destId="{D134F1E9-BB86-4985-A8BD-46417D22FFEA}" srcOrd="0" destOrd="0" presId="urn:microsoft.com/office/officeart/2018/2/layout/IconVerticalSolidList"/>
    <dgm:cxn modelId="{5D88AB4A-D29A-4429-AB06-012BB0C9FC76}" type="presOf" srcId="{BF9C53C7-243B-42F4-B692-D698EEC01786}" destId="{8413959A-518F-45F0-8DED-B8E395845D84}" srcOrd="0" destOrd="0" presId="urn:microsoft.com/office/officeart/2018/2/layout/IconVerticalSolidList"/>
    <dgm:cxn modelId="{21EC8B4C-D96D-4371-B6F3-AB4736995A67}" srcId="{8DA44BCA-0062-40F8-8D88-0070ACA6A738}" destId="{BF9C53C7-243B-42F4-B692-D698EEC01786}" srcOrd="1" destOrd="0" parTransId="{00DB07CA-F885-4A6F-9690-8BE109DE0191}" sibTransId="{8840AA7A-D53F-465C-AE14-8590048FAE57}"/>
    <dgm:cxn modelId="{C909A180-DB7E-4B0F-811D-348453DF4E92}" type="presOf" srcId="{971CC184-3EFE-449F-8D72-F041BAB081BD}" destId="{56D26869-F85B-48D8-9397-FE5F69771A1F}" srcOrd="0" destOrd="0" presId="urn:microsoft.com/office/officeart/2018/2/layout/IconVerticalSolidList"/>
    <dgm:cxn modelId="{17668ECB-37DD-4A77-A90E-382F6D15488B}" srcId="{8DA44BCA-0062-40F8-8D88-0070ACA6A738}" destId="{971CC184-3EFE-449F-8D72-F041BAB081BD}" srcOrd="2" destOrd="0" parTransId="{A509F42C-3742-4F3F-9515-409261E5A323}" sibTransId="{1B664CAC-4DFE-4D80-90BC-1AF3F2E6DCBA}"/>
    <dgm:cxn modelId="{0CF8A704-9685-491B-A150-A48ED18B4C00}" type="presParOf" srcId="{A0977A99-2FF4-4032-A615-1D70504A9F5A}" destId="{90114472-6574-428D-8DEF-F21EC5974FF4}" srcOrd="0" destOrd="0" presId="urn:microsoft.com/office/officeart/2018/2/layout/IconVerticalSolidList"/>
    <dgm:cxn modelId="{427869A7-9C47-42B2-9913-0056CEC3818D}" type="presParOf" srcId="{90114472-6574-428D-8DEF-F21EC5974FF4}" destId="{A889E6D3-6858-4800-8721-B9A40DDBDF10}" srcOrd="0" destOrd="0" presId="urn:microsoft.com/office/officeart/2018/2/layout/IconVerticalSolidList"/>
    <dgm:cxn modelId="{08E068A7-84AA-461C-B88E-C57B7357BDEF}" type="presParOf" srcId="{90114472-6574-428D-8DEF-F21EC5974FF4}" destId="{2E456177-BFF5-4359-94EF-3F7EDBA009CC}" srcOrd="1" destOrd="0" presId="urn:microsoft.com/office/officeart/2018/2/layout/IconVerticalSolidList"/>
    <dgm:cxn modelId="{EB49C7FD-9309-4BA4-B6BB-65B853AC9B95}" type="presParOf" srcId="{90114472-6574-428D-8DEF-F21EC5974FF4}" destId="{42B584CB-04EF-420D-84A4-6C2FE71FE813}" srcOrd="2" destOrd="0" presId="urn:microsoft.com/office/officeart/2018/2/layout/IconVerticalSolidList"/>
    <dgm:cxn modelId="{81065023-2447-4B0B-A410-C101C50CE526}" type="presParOf" srcId="{90114472-6574-428D-8DEF-F21EC5974FF4}" destId="{D134F1E9-BB86-4985-A8BD-46417D22FFEA}" srcOrd="3" destOrd="0" presId="urn:microsoft.com/office/officeart/2018/2/layout/IconVerticalSolidList"/>
    <dgm:cxn modelId="{89B66AB6-2511-4FDB-B89F-85F653A3F930}" type="presParOf" srcId="{A0977A99-2FF4-4032-A615-1D70504A9F5A}" destId="{2460D735-5751-40E0-BE63-605704A092DC}" srcOrd="1" destOrd="0" presId="urn:microsoft.com/office/officeart/2018/2/layout/IconVerticalSolidList"/>
    <dgm:cxn modelId="{2A62B471-9375-4BCF-B397-5898DB81D2B7}" type="presParOf" srcId="{A0977A99-2FF4-4032-A615-1D70504A9F5A}" destId="{685B8EB0-9E3F-4E97-BB6F-0922841B0762}" srcOrd="2" destOrd="0" presId="urn:microsoft.com/office/officeart/2018/2/layout/IconVerticalSolidList"/>
    <dgm:cxn modelId="{70083F3F-207E-4675-92ED-436D7D15549A}" type="presParOf" srcId="{685B8EB0-9E3F-4E97-BB6F-0922841B0762}" destId="{59A2DB8F-8BD6-4DBB-8F0E-E9AC0B3650CD}" srcOrd="0" destOrd="0" presId="urn:microsoft.com/office/officeart/2018/2/layout/IconVerticalSolidList"/>
    <dgm:cxn modelId="{3648F232-5A7F-4245-9D26-C537A506BC72}" type="presParOf" srcId="{685B8EB0-9E3F-4E97-BB6F-0922841B0762}" destId="{B8BF92FD-65B9-4413-8FCD-95E8E79807E3}" srcOrd="1" destOrd="0" presId="urn:microsoft.com/office/officeart/2018/2/layout/IconVerticalSolidList"/>
    <dgm:cxn modelId="{BDF7346B-1404-40CE-9242-F94D7F7F433E}" type="presParOf" srcId="{685B8EB0-9E3F-4E97-BB6F-0922841B0762}" destId="{83A0C037-5F6F-4053-802D-43B42E5628CA}" srcOrd="2" destOrd="0" presId="urn:microsoft.com/office/officeart/2018/2/layout/IconVerticalSolidList"/>
    <dgm:cxn modelId="{2CCDF207-C49A-4710-8B3E-64101635FF9B}" type="presParOf" srcId="{685B8EB0-9E3F-4E97-BB6F-0922841B0762}" destId="{8413959A-518F-45F0-8DED-B8E395845D84}" srcOrd="3" destOrd="0" presId="urn:microsoft.com/office/officeart/2018/2/layout/IconVerticalSolidList"/>
    <dgm:cxn modelId="{68B96E8E-2832-4C88-BFCD-7723160E7C0B}" type="presParOf" srcId="{A0977A99-2FF4-4032-A615-1D70504A9F5A}" destId="{0662BA6B-69A5-450D-BECA-895EEF6D88FA}" srcOrd="3" destOrd="0" presId="urn:microsoft.com/office/officeart/2018/2/layout/IconVerticalSolidList"/>
    <dgm:cxn modelId="{69E652E3-D4A3-441E-934C-E0B032D9A731}" type="presParOf" srcId="{A0977A99-2FF4-4032-A615-1D70504A9F5A}" destId="{3AD969B8-51E1-42DB-924B-3331FAB7772E}" srcOrd="4" destOrd="0" presId="urn:microsoft.com/office/officeart/2018/2/layout/IconVerticalSolidList"/>
    <dgm:cxn modelId="{6EB305ED-4377-4486-B998-8AD0AE1C75F1}" type="presParOf" srcId="{3AD969B8-51E1-42DB-924B-3331FAB7772E}" destId="{9A7A14D2-C41E-47AB-A729-BDDBBB62F9BF}" srcOrd="0" destOrd="0" presId="urn:microsoft.com/office/officeart/2018/2/layout/IconVerticalSolidList"/>
    <dgm:cxn modelId="{F4BFCE54-CE23-4148-904A-F372CFB8EDF2}" type="presParOf" srcId="{3AD969B8-51E1-42DB-924B-3331FAB7772E}" destId="{A2E25543-D533-4BFA-81C2-15CFADFADEB0}" srcOrd="1" destOrd="0" presId="urn:microsoft.com/office/officeart/2018/2/layout/IconVerticalSolidList"/>
    <dgm:cxn modelId="{2EDE707F-6473-488C-9C37-4DC80AED24E4}" type="presParOf" srcId="{3AD969B8-51E1-42DB-924B-3331FAB7772E}" destId="{548E0A7A-1D9C-47C7-BA48-6042BFA45E4A}" srcOrd="2" destOrd="0" presId="urn:microsoft.com/office/officeart/2018/2/layout/IconVerticalSolidList"/>
    <dgm:cxn modelId="{01797689-3A1E-4F86-BF9B-5B87B8E0E588}" type="presParOf" srcId="{3AD969B8-51E1-42DB-924B-3331FAB7772E}" destId="{56D26869-F85B-48D8-9397-FE5F69771A1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2EFBC97-9F81-4452-9629-538E491714E1}" type="doc">
      <dgm:prSet loTypeId="urn:microsoft.com/office/officeart/2008/layout/AlternatingPictureBlocks" loCatId="picture" qsTypeId="urn:microsoft.com/office/officeart/2005/8/quickstyle/simple1" qsCatId="simple" csTypeId="urn:microsoft.com/office/officeart/2005/8/colors/colorful1" csCatId="colorful" phldr="1"/>
      <dgm:spPr/>
    </dgm:pt>
    <dgm:pt modelId="{72DEE72A-364F-4D11-8C12-76EFE949E0DB}">
      <dgm:prSet phldrT="[Text]"/>
      <dgm:spPr/>
      <dgm:t>
        <a:bodyPr/>
        <a:lstStyle/>
        <a:p>
          <a:r>
            <a:rPr lang="en-US"/>
            <a:t>GED to PhD</a:t>
          </a:r>
        </a:p>
      </dgm:t>
    </dgm:pt>
    <dgm:pt modelId="{FDA1C6BC-16CE-4EF9-914C-139C5B62B603}" type="parTrans" cxnId="{9E71BA17-05A0-404D-ACCA-A654A009EC39}">
      <dgm:prSet/>
      <dgm:spPr/>
      <dgm:t>
        <a:bodyPr/>
        <a:lstStyle/>
        <a:p>
          <a:endParaRPr lang="en-US"/>
        </a:p>
      </dgm:t>
    </dgm:pt>
    <dgm:pt modelId="{9A601AEF-06D2-4297-ABA0-C05BE04A6719}" type="sibTrans" cxnId="{9E71BA17-05A0-404D-ACCA-A654A009EC39}">
      <dgm:prSet/>
      <dgm:spPr/>
      <dgm:t>
        <a:bodyPr/>
        <a:lstStyle/>
        <a:p>
          <a:endParaRPr lang="en-US"/>
        </a:p>
      </dgm:t>
    </dgm:pt>
    <dgm:pt modelId="{49041A5E-8564-4F69-A075-64E2ED31CF3B}">
      <dgm:prSet phldrT="[Text]"/>
      <dgm:spPr/>
      <dgm:t>
        <a:bodyPr/>
        <a:lstStyle/>
        <a:p>
          <a:r>
            <a:rPr lang="en-US"/>
            <a:t>Connect to supports</a:t>
          </a:r>
        </a:p>
      </dgm:t>
    </dgm:pt>
    <dgm:pt modelId="{E81C7C87-86C6-475C-8B40-2C64A4F957FC}" type="parTrans" cxnId="{DE0E5406-1FEA-4082-A398-0A5FA2070016}">
      <dgm:prSet/>
      <dgm:spPr/>
      <dgm:t>
        <a:bodyPr/>
        <a:lstStyle/>
        <a:p>
          <a:endParaRPr lang="en-US"/>
        </a:p>
      </dgm:t>
    </dgm:pt>
    <dgm:pt modelId="{2FFFBE75-2318-4468-8D16-D5D553BF6040}" type="sibTrans" cxnId="{DE0E5406-1FEA-4082-A398-0A5FA2070016}">
      <dgm:prSet/>
      <dgm:spPr/>
      <dgm:t>
        <a:bodyPr/>
        <a:lstStyle/>
        <a:p>
          <a:endParaRPr lang="en-US"/>
        </a:p>
      </dgm:t>
    </dgm:pt>
    <dgm:pt modelId="{3190B70B-419E-4656-AE79-B664161E346F}">
      <dgm:prSet phldrT="[Text]"/>
      <dgm:spPr/>
      <dgm:t>
        <a:bodyPr/>
        <a:lstStyle/>
        <a:p>
          <a:r>
            <a:rPr lang="en-US"/>
            <a:t>Implement the family’s plan</a:t>
          </a:r>
        </a:p>
      </dgm:t>
    </dgm:pt>
    <dgm:pt modelId="{6701114A-B191-4522-9D43-CB70BFF7AEF6}" type="parTrans" cxnId="{7FC1B32F-0C4D-496C-94B8-8BE1A9031B10}">
      <dgm:prSet/>
      <dgm:spPr/>
      <dgm:t>
        <a:bodyPr/>
        <a:lstStyle/>
        <a:p>
          <a:endParaRPr lang="en-US"/>
        </a:p>
      </dgm:t>
    </dgm:pt>
    <dgm:pt modelId="{FA87EAB2-B2CF-44FF-8BF3-0BDAF53D92C3}" type="sibTrans" cxnId="{7FC1B32F-0C4D-496C-94B8-8BE1A9031B10}">
      <dgm:prSet/>
      <dgm:spPr/>
      <dgm:t>
        <a:bodyPr/>
        <a:lstStyle/>
        <a:p>
          <a:endParaRPr lang="en-US"/>
        </a:p>
      </dgm:t>
    </dgm:pt>
    <dgm:pt modelId="{1B3E2A50-BB37-419D-85F5-C4F73ADA96A8}">
      <dgm:prSet phldrT="[Text]"/>
      <dgm:spPr/>
      <dgm:t>
        <a:bodyPr/>
        <a:lstStyle/>
        <a:p>
          <a:r>
            <a:rPr lang="en-US"/>
            <a:t>Build skills</a:t>
          </a:r>
        </a:p>
      </dgm:t>
    </dgm:pt>
    <dgm:pt modelId="{B18BC97D-7113-466F-B4A3-D19B9A3479E0}" type="parTrans" cxnId="{FAA64DCA-F575-4A3E-B1B6-B015EA4DB2F2}">
      <dgm:prSet/>
      <dgm:spPr/>
      <dgm:t>
        <a:bodyPr/>
        <a:lstStyle/>
        <a:p>
          <a:endParaRPr lang="en-US"/>
        </a:p>
      </dgm:t>
    </dgm:pt>
    <dgm:pt modelId="{44F1669E-018D-42B2-9634-404B0B7FD2C7}" type="sibTrans" cxnId="{FAA64DCA-F575-4A3E-B1B6-B015EA4DB2F2}">
      <dgm:prSet/>
      <dgm:spPr/>
      <dgm:t>
        <a:bodyPr/>
        <a:lstStyle/>
        <a:p>
          <a:endParaRPr lang="en-US"/>
        </a:p>
      </dgm:t>
    </dgm:pt>
    <dgm:pt modelId="{FEF7DA6B-A5A0-45DD-9760-F587D094D978}" type="pres">
      <dgm:prSet presAssocID="{92EFBC97-9F81-4452-9629-538E491714E1}" presName="linearFlow" presStyleCnt="0">
        <dgm:presLayoutVars>
          <dgm:dir/>
          <dgm:resizeHandles val="exact"/>
        </dgm:presLayoutVars>
      </dgm:prSet>
      <dgm:spPr/>
    </dgm:pt>
    <dgm:pt modelId="{608BC93A-8392-4995-BAEE-DFDC35928686}" type="pres">
      <dgm:prSet presAssocID="{72DEE72A-364F-4D11-8C12-76EFE949E0DB}" presName="comp" presStyleCnt="0"/>
      <dgm:spPr/>
    </dgm:pt>
    <dgm:pt modelId="{394B7AC3-D447-47D3-9446-031EF920CCFD}" type="pres">
      <dgm:prSet presAssocID="{72DEE72A-364F-4D11-8C12-76EFE949E0DB}" presName="rect2" presStyleLbl="node1" presStyleIdx="0" presStyleCnt="4">
        <dgm:presLayoutVars>
          <dgm:bulletEnabled val="1"/>
        </dgm:presLayoutVars>
      </dgm:prSet>
      <dgm:spPr/>
    </dgm:pt>
    <dgm:pt modelId="{A99D431C-4BEE-49FC-8AE5-B84AC7A3B384}" type="pres">
      <dgm:prSet presAssocID="{72DEE72A-364F-4D11-8C12-76EFE949E0DB}" presName="rect1" presStyleLbl="ln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with solid fill"/>
        </a:ext>
      </dgm:extLst>
    </dgm:pt>
    <dgm:pt modelId="{9F0E5D98-B1E0-4E6C-946C-965A329B844F}" type="pres">
      <dgm:prSet presAssocID="{9A601AEF-06D2-4297-ABA0-C05BE04A6719}" presName="sibTrans" presStyleCnt="0"/>
      <dgm:spPr/>
    </dgm:pt>
    <dgm:pt modelId="{A103E950-05FE-49A4-AD55-F14F6208CD42}" type="pres">
      <dgm:prSet presAssocID="{49041A5E-8564-4F69-A075-64E2ED31CF3B}" presName="comp" presStyleCnt="0"/>
      <dgm:spPr/>
    </dgm:pt>
    <dgm:pt modelId="{8BB9FC19-F482-4559-AC3C-94476115350E}" type="pres">
      <dgm:prSet presAssocID="{49041A5E-8564-4F69-A075-64E2ED31CF3B}" presName="rect2" presStyleLbl="node1" presStyleIdx="1" presStyleCnt="4">
        <dgm:presLayoutVars>
          <dgm:bulletEnabled val="1"/>
        </dgm:presLayoutVars>
      </dgm:prSet>
      <dgm:spPr/>
    </dgm:pt>
    <dgm:pt modelId="{EC150AAD-77D1-4A2D-84F6-733FD37063CB}" type="pres">
      <dgm:prSet presAssocID="{49041A5E-8564-4F69-A075-64E2ED31CF3B}" presName="rect1" presStyleLbl="ln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Plugged Unplugged with solid fill"/>
        </a:ext>
      </dgm:extLst>
    </dgm:pt>
    <dgm:pt modelId="{90769087-5E8D-4B47-A5FB-F35F046E7635}" type="pres">
      <dgm:prSet presAssocID="{2FFFBE75-2318-4468-8D16-D5D553BF6040}" presName="sibTrans" presStyleCnt="0"/>
      <dgm:spPr/>
    </dgm:pt>
    <dgm:pt modelId="{55F05B1A-9415-4298-8ABD-64501C0BDF83}" type="pres">
      <dgm:prSet presAssocID="{3190B70B-419E-4656-AE79-B664161E346F}" presName="comp" presStyleCnt="0"/>
      <dgm:spPr/>
    </dgm:pt>
    <dgm:pt modelId="{75C78247-066A-4410-9A61-9DEC66A6AA35}" type="pres">
      <dgm:prSet presAssocID="{3190B70B-419E-4656-AE79-B664161E346F}" presName="rect2" presStyleLbl="node1" presStyleIdx="2" presStyleCnt="4">
        <dgm:presLayoutVars>
          <dgm:bulletEnabled val="1"/>
        </dgm:presLayoutVars>
      </dgm:prSet>
      <dgm:spPr/>
    </dgm:pt>
    <dgm:pt modelId="{F577E3BE-900A-4229-A36D-470F016F7FD8}" type="pres">
      <dgm:prSet presAssocID="{3190B70B-419E-4656-AE79-B664161E346F}" presName="rect1" presStyleLbl="ln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Playbook with solid fill"/>
        </a:ext>
      </dgm:extLst>
    </dgm:pt>
    <dgm:pt modelId="{A8D7A813-75CF-4EB3-A959-82B7DBCA4ECF}" type="pres">
      <dgm:prSet presAssocID="{FA87EAB2-B2CF-44FF-8BF3-0BDAF53D92C3}" presName="sibTrans" presStyleCnt="0"/>
      <dgm:spPr/>
    </dgm:pt>
    <dgm:pt modelId="{D8F6C7B1-9240-4730-AA29-FE05F8F840B4}" type="pres">
      <dgm:prSet presAssocID="{1B3E2A50-BB37-419D-85F5-C4F73ADA96A8}" presName="comp" presStyleCnt="0"/>
      <dgm:spPr/>
    </dgm:pt>
    <dgm:pt modelId="{66CE96ED-D09E-4D63-B696-26D95198B754}" type="pres">
      <dgm:prSet presAssocID="{1B3E2A50-BB37-419D-85F5-C4F73ADA96A8}" presName="rect2" presStyleLbl="node1" presStyleIdx="3" presStyleCnt="4">
        <dgm:presLayoutVars>
          <dgm:bulletEnabled val="1"/>
        </dgm:presLayoutVars>
      </dgm:prSet>
      <dgm:spPr/>
    </dgm:pt>
    <dgm:pt modelId="{6D7AF3D4-1DA1-426B-8998-77387EAE5633}" type="pres">
      <dgm:prSet presAssocID="{1B3E2A50-BB37-419D-85F5-C4F73ADA96A8}" presName="rect1" presStyleLbl="ln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dgm:spPr>
      <dgm:extLst>
        <a:ext uri="{E40237B7-FDA0-4F09-8148-C483321AD2D9}">
          <dgm14:cNvPr xmlns:dgm14="http://schemas.microsoft.com/office/drawing/2010/diagram" id="0" name="" descr="Basic Shapes with solid fill"/>
        </a:ext>
      </dgm:extLst>
    </dgm:pt>
  </dgm:ptLst>
  <dgm:cxnLst>
    <dgm:cxn modelId="{DE0E5406-1FEA-4082-A398-0A5FA2070016}" srcId="{92EFBC97-9F81-4452-9629-538E491714E1}" destId="{49041A5E-8564-4F69-A075-64E2ED31CF3B}" srcOrd="1" destOrd="0" parTransId="{E81C7C87-86C6-475C-8B40-2C64A4F957FC}" sibTransId="{2FFFBE75-2318-4468-8D16-D5D553BF6040}"/>
    <dgm:cxn modelId="{9E71BA17-05A0-404D-ACCA-A654A009EC39}" srcId="{92EFBC97-9F81-4452-9629-538E491714E1}" destId="{72DEE72A-364F-4D11-8C12-76EFE949E0DB}" srcOrd="0" destOrd="0" parTransId="{FDA1C6BC-16CE-4EF9-914C-139C5B62B603}" sibTransId="{9A601AEF-06D2-4297-ABA0-C05BE04A6719}"/>
    <dgm:cxn modelId="{7FC1B32F-0C4D-496C-94B8-8BE1A9031B10}" srcId="{92EFBC97-9F81-4452-9629-538E491714E1}" destId="{3190B70B-419E-4656-AE79-B664161E346F}" srcOrd="2" destOrd="0" parTransId="{6701114A-B191-4522-9D43-CB70BFF7AEF6}" sibTransId="{FA87EAB2-B2CF-44FF-8BF3-0BDAF53D92C3}"/>
    <dgm:cxn modelId="{8C62F335-024B-4B2F-B572-C9C17347301A}" type="presOf" srcId="{3190B70B-419E-4656-AE79-B664161E346F}" destId="{75C78247-066A-4410-9A61-9DEC66A6AA35}" srcOrd="0" destOrd="0" presId="urn:microsoft.com/office/officeart/2008/layout/AlternatingPictureBlocks"/>
    <dgm:cxn modelId="{AD04C270-3A90-44D2-BBCE-15A669C6B4EF}" type="presOf" srcId="{92EFBC97-9F81-4452-9629-538E491714E1}" destId="{FEF7DA6B-A5A0-45DD-9760-F587D094D978}" srcOrd="0" destOrd="0" presId="urn:microsoft.com/office/officeart/2008/layout/AlternatingPictureBlocks"/>
    <dgm:cxn modelId="{11EDF2A6-47E4-4DD9-8BB4-5E796C821A36}" type="presOf" srcId="{1B3E2A50-BB37-419D-85F5-C4F73ADA96A8}" destId="{66CE96ED-D09E-4D63-B696-26D95198B754}" srcOrd="0" destOrd="0" presId="urn:microsoft.com/office/officeart/2008/layout/AlternatingPictureBlocks"/>
    <dgm:cxn modelId="{FAA64DCA-F575-4A3E-B1B6-B015EA4DB2F2}" srcId="{92EFBC97-9F81-4452-9629-538E491714E1}" destId="{1B3E2A50-BB37-419D-85F5-C4F73ADA96A8}" srcOrd="3" destOrd="0" parTransId="{B18BC97D-7113-466F-B4A3-D19B9A3479E0}" sibTransId="{44F1669E-018D-42B2-9634-404B0B7FD2C7}"/>
    <dgm:cxn modelId="{4FB708CF-F13D-4F93-A939-40CC1483FA4A}" type="presOf" srcId="{49041A5E-8564-4F69-A075-64E2ED31CF3B}" destId="{8BB9FC19-F482-4559-AC3C-94476115350E}" srcOrd="0" destOrd="0" presId="urn:microsoft.com/office/officeart/2008/layout/AlternatingPictureBlocks"/>
    <dgm:cxn modelId="{95EDABDF-0E79-48AB-A583-28DE6EB5AB9B}" type="presOf" srcId="{72DEE72A-364F-4D11-8C12-76EFE949E0DB}" destId="{394B7AC3-D447-47D3-9446-031EF920CCFD}" srcOrd="0" destOrd="0" presId="urn:microsoft.com/office/officeart/2008/layout/AlternatingPictureBlocks"/>
    <dgm:cxn modelId="{A3B4448E-242F-4CFF-B464-09DEB792E1EE}" type="presParOf" srcId="{FEF7DA6B-A5A0-45DD-9760-F587D094D978}" destId="{608BC93A-8392-4995-BAEE-DFDC35928686}" srcOrd="0" destOrd="0" presId="urn:microsoft.com/office/officeart/2008/layout/AlternatingPictureBlocks"/>
    <dgm:cxn modelId="{BC770D87-50F0-41FB-BD53-063B209689D4}" type="presParOf" srcId="{608BC93A-8392-4995-BAEE-DFDC35928686}" destId="{394B7AC3-D447-47D3-9446-031EF920CCFD}" srcOrd="0" destOrd="0" presId="urn:microsoft.com/office/officeart/2008/layout/AlternatingPictureBlocks"/>
    <dgm:cxn modelId="{1B92C97C-5766-4FC6-AD6C-2F7B09F74DFD}" type="presParOf" srcId="{608BC93A-8392-4995-BAEE-DFDC35928686}" destId="{A99D431C-4BEE-49FC-8AE5-B84AC7A3B384}" srcOrd="1" destOrd="0" presId="urn:microsoft.com/office/officeart/2008/layout/AlternatingPictureBlocks"/>
    <dgm:cxn modelId="{D4C56DAC-CECE-4A12-8D9D-87F2D77E619D}" type="presParOf" srcId="{FEF7DA6B-A5A0-45DD-9760-F587D094D978}" destId="{9F0E5D98-B1E0-4E6C-946C-965A329B844F}" srcOrd="1" destOrd="0" presId="urn:microsoft.com/office/officeart/2008/layout/AlternatingPictureBlocks"/>
    <dgm:cxn modelId="{ABE3951D-E44B-43DE-8FA7-874CE40C0959}" type="presParOf" srcId="{FEF7DA6B-A5A0-45DD-9760-F587D094D978}" destId="{A103E950-05FE-49A4-AD55-F14F6208CD42}" srcOrd="2" destOrd="0" presId="urn:microsoft.com/office/officeart/2008/layout/AlternatingPictureBlocks"/>
    <dgm:cxn modelId="{815AFB33-7B29-4F12-AA68-F3D21C1300E2}" type="presParOf" srcId="{A103E950-05FE-49A4-AD55-F14F6208CD42}" destId="{8BB9FC19-F482-4559-AC3C-94476115350E}" srcOrd="0" destOrd="0" presId="urn:microsoft.com/office/officeart/2008/layout/AlternatingPictureBlocks"/>
    <dgm:cxn modelId="{3B749227-5EA6-4397-867D-78F578A72C4E}" type="presParOf" srcId="{A103E950-05FE-49A4-AD55-F14F6208CD42}" destId="{EC150AAD-77D1-4A2D-84F6-733FD37063CB}" srcOrd="1" destOrd="0" presId="urn:microsoft.com/office/officeart/2008/layout/AlternatingPictureBlocks"/>
    <dgm:cxn modelId="{61C9E580-5BDC-4BA1-9A78-B3999B95734F}" type="presParOf" srcId="{FEF7DA6B-A5A0-45DD-9760-F587D094D978}" destId="{90769087-5E8D-4B47-A5FB-F35F046E7635}" srcOrd="3" destOrd="0" presId="urn:microsoft.com/office/officeart/2008/layout/AlternatingPictureBlocks"/>
    <dgm:cxn modelId="{2A0B3922-F5D7-4E12-89D9-9EF72796B2B9}" type="presParOf" srcId="{FEF7DA6B-A5A0-45DD-9760-F587D094D978}" destId="{55F05B1A-9415-4298-8ABD-64501C0BDF83}" srcOrd="4" destOrd="0" presId="urn:microsoft.com/office/officeart/2008/layout/AlternatingPictureBlocks"/>
    <dgm:cxn modelId="{E71D9DF0-2CEF-49A6-A671-FF0BD22304DA}" type="presParOf" srcId="{55F05B1A-9415-4298-8ABD-64501C0BDF83}" destId="{75C78247-066A-4410-9A61-9DEC66A6AA35}" srcOrd="0" destOrd="0" presId="urn:microsoft.com/office/officeart/2008/layout/AlternatingPictureBlocks"/>
    <dgm:cxn modelId="{FC72D4D3-EA72-4DA4-8B44-0E9959A89617}" type="presParOf" srcId="{55F05B1A-9415-4298-8ABD-64501C0BDF83}" destId="{F577E3BE-900A-4229-A36D-470F016F7FD8}" srcOrd="1" destOrd="0" presId="urn:microsoft.com/office/officeart/2008/layout/AlternatingPictureBlocks"/>
    <dgm:cxn modelId="{0EBD902C-F449-439E-902F-0160AB587864}" type="presParOf" srcId="{FEF7DA6B-A5A0-45DD-9760-F587D094D978}" destId="{A8D7A813-75CF-4EB3-A959-82B7DBCA4ECF}" srcOrd="5" destOrd="0" presId="urn:microsoft.com/office/officeart/2008/layout/AlternatingPictureBlocks"/>
    <dgm:cxn modelId="{C5BC1CEA-C285-4649-B2B0-46A40F136AD1}" type="presParOf" srcId="{FEF7DA6B-A5A0-45DD-9760-F587D094D978}" destId="{D8F6C7B1-9240-4730-AA29-FE05F8F840B4}" srcOrd="6" destOrd="0" presId="urn:microsoft.com/office/officeart/2008/layout/AlternatingPictureBlocks"/>
    <dgm:cxn modelId="{AC30D552-746B-4F1B-B059-176E2E291C78}" type="presParOf" srcId="{D8F6C7B1-9240-4730-AA29-FE05F8F840B4}" destId="{66CE96ED-D09E-4D63-B696-26D95198B754}" srcOrd="0" destOrd="0" presId="urn:microsoft.com/office/officeart/2008/layout/AlternatingPictureBlocks"/>
    <dgm:cxn modelId="{29112F8D-3C97-4754-934D-35A00152F76C}" type="presParOf" srcId="{D8F6C7B1-9240-4730-AA29-FE05F8F840B4}" destId="{6D7AF3D4-1DA1-426B-8998-77387EAE5633}" srcOrd="1" destOrd="0" presId="urn:microsoft.com/office/officeart/2008/layout/Alternat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2EFBC97-9F81-4452-9629-538E491714E1}" type="doc">
      <dgm:prSet loTypeId="urn:microsoft.com/office/officeart/2008/layout/AlternatingPictureBlocks" loCatId="picture" qsTypeId="urn:microsoft.com/office/officeart/2005/8/quickstyle/simple1" qsCatId="simple" csTypeId="urn:microsoft.com/office/officeart/2005/8/colors/colorful1" csCatId="colorful" phldr="1"/>
      <dgm:spPr/>
    </dgm:pt>
    <dgm:pt modelId="{72DEE72A-364F-4D11-8C12-76EFE949E0DB}">
      <dgm:prSet phldrT="[Text]"/>
      <dgm:spPr>
        <a:solidFill>
          <a:schemeClr val="tx2"/>
        </a:solidFill>
      </dgm:spPr>
      <dgm:t>
        <a:bodyPr/>
        <a:lstStyle/>
        <a:p>
          <a:r>
            <a:rPr lang="en-US"/>
            <a:t>Work in home, school, and community</a:t>
          </a:r>
        </a:p>
      </dgm:t>
    </dgm:pt>
    <dgm:pt modelId="{FDA1C6BC-16CE-4EF9-914C-139C5B62B603}" type="parTrans" cxnId="{9E71BA17-05A0-404D-ACCA-A654A009EC39}">
      <dgm:prSet/>
      <dgm:spPr/>
      <dgm:t>
        <a:bodyPr/>
        <a:lstStyle/>
        <a:p>
          <a:endParaRPr lang="en-US"/>
        </a:p>
      </dgm:t>
    </dgm:pt>
    <dgm:pt modelId="{9A601AEF-06D2-4297-ABA0-C05BE04A6719}" type="sibTrans" cxnId="{9E71BA17-05A0-404D-ACCA-A654A009EC39}">
      <dgm:prSet/>
      <dgm:spPr/>
      <dgm:t>
        <a:bodyPr/>
        <a:lstStyle/>
        <a:p>
          <a:endParaRPr lang="en-US"/>
        </a:p>
      </dgm:t>
    </dgm:pt>
    <dgm:pt modelId="{49041A5E-8564-4F69-A075-64E2ED31CF3B}">
      <dgm:prSet phldrT="[Text]"/>
      <dgm:spPr>
        <a:solidFill>
          <a:schemeClr val="accent5"/>
        </a:solidFill>
      </dgm:spPr>
      <dgm:t>
        <a:bodyPr/>
        <a:lstStyle/>
        <a:p>
          <a:r>
            <a:rPr lang="en-US"/>
            <a:t>Meet when needed, intense dosage</a:t>
          </a:r>
        </a:p>
      </dgm:t>
    </dgm:pt>
    <dgm:pt modelId="{E81C7C87-86C6-475C-8B40-2C64A4F957FC}" type="parTrans" cxnId="{DE0E5406-1FEA-4082-A398-0A5FA2070016}">
      <dgm:prSet/>
      <dgm:spPr/>
      <dgm:t>
        <a:bodyPr/>
        <a:lstStyle/>
        <a:p>
          <a:endParaRPr lang="en-US"/>
        </a:p>
      </dgm:t>
    </dgm:pt>
    <dgm:pt modelId="{2FFFBE75-2318-4468-8D16-D5D553BF6040}" type="sibTrans" cxnId="{DE0E5406-1FEA-4082-A398-0A5FA2070016}">
      <dgm:prSet/>
      <dgm:spPr/>
      <dgm:t>
        <a:bodyPr/>
        <a:lstStyle/>
        <a:p>
          <a:endParaRPr lang="en-US"/>
        </a:p>
      </dgm:t>
    </dgm:pt>
    <dgm:pt modelId="{3190B70B-419E-4656-AE79-B664161E346F}">
      <dgm:prSet phldrT="[Text]"/>
      <dgm:spPr>
        <a:solidFill>
          <a:schemeClr val="accent1"/>
        </a:solidFill>
      </dgm:spPr>
      <dgm:t>
        <a:bodyPr/>
        <a:lstStyle/>
        <a:p>
          <a:r>
            <a:rPr lang="en-US"/>
            <a:t>Group, family, and individual</a:t>
          </a:r>
        </a:p>
      </dgm:t>
    </dgm:pt>
    <dgm:pt modelId="{6701114A-B191-4522-9D43-CB70BFF7AEF6}" type="parTrans" cxnId="{7FC1B32F-0C4D-496C-94B8-8BE1A9031B10}">
      <dgm:prSet/>
      <dgm:spPr/>
      <dgm:t>
        <a:bodyPr/>
        <a:lstStyle/>
        <a:p>
          <a:endParaRPr lang="en-US"/>
        </a:p>
      </dgm:t>
    </dgm:pt>
    <dgm:pt modelId="{FA87EAB2-B2CF-44FF-8BF3-0BDAF53D92C3}" type="sibTrans" cxnId="{7FC1B32F-0C4D-496C-94B8-8BE1A9031B10}">
      <dgm:prSet/>
      <dgm:spPr/>
      <dgm:t>
        <a:bodyPr/>
        <a:lstStyle/>
        <a:p>
          <a:endParaRPr lang="en-US"/>
        </a:p>
      </dgm:t>
    </dgm:pt>
    <dgm:pt modelId="{1B3E2A50-BB37-419D-85F5-C4F73ADA96A8}">
      <dgm:prSet phldrT="[Text]"/>
      <dgm:spPr>
        <a:solidFill>
          <a:schemeClr val="accent6"/>
        </a:solidFill>
      </dgm:spPr>
      <dgm:t>
        <a:bodyPr/>
        <a:lstStyle/>
        <a:p>
          <a:r>
            <a:rPr lang="en-US"/>
            <a:t>Available 24/7</a:t>
          </a:r>
        </a:p>
      </dgm:t>
    </dgm:pt>
    <dgm:pt modelId="{B18BC97D-7113-466F-B4A3-D19B9A3479E0}" type="parTrans" cxnId="{FAA64DCA-F575-4A3E-B1B6-B015EA4DB2F2}">
      <dgm:prSet/>
      <dgm:spPr/>
      <dgm:t>
        <a:bodyPr/>
        <a:lstStyle/>
        <a:p>
          <a:endParaRPr lang="en-US"/>
        </a:p>
      </dgm:t>
    </dgm:pt>
    <dgm:pt modelId="{44F1669E-018D-42B2-9634-404B0B7FD2C7}" type="sibTrans" cxnId="{FAA64DCA-F575-4A3E-B1B6-B015EA4DB2F2}">
      <dgm:prSet/>
      <dgm:spPr/>
      <dgm:t>
        <a:bodyPr/>
        <a:lstStyle/>
        <a:p>
          <a:endParaRPr lang="en-US"/>
        </a:p>
      </dgm:t>
    </dgm:pt>
    <dgm:pt modelId="{CC14E117-B418-4978-8C8B-A5A86624C777}" type="pres">
      <dgm:prSet presAssocID="{92EFBC97-9F81-4452-9629-538E491714E1}" presName="linearFlow" presStyleCnt="0">
        <dgm:presLayoutVars>
          <dgm:dir/>
          <dgm:resizeHandles val="exact"/>
        </dgm:presLayoutVars>
      </dgm:prSet>
      <dgm:spPr/>
    </dgm:pt>
    <dgm:pt modelId="{EAB601A6-5BEC-4919-A2E2-EB46541AF58B}" type="pres">
      <dgm:prSet presAssocID="{72DEE72A-364F-4D11-8C12-76EFE949E0DB}" presName="comp" presStyleCnt="0"/>
      <dgm:spPr/>
    </dgm:pt>
    <dgm:pt modelId="{8129F7D6-CD59-4529-B393-29853D035BD8}" type="pres">
      <dgm:prSet presAssocID="{72DEE72A-364F-4D11-8C12-76EFE949E0DB}" presName="rect2" presStyleLbl="node1" presStyleIdx="0" presStyleCnt="4">
        <dgm:presLayoutVars>
          <dgm:bulletEnabled val="1"/>
        </dgm:presLayoutVars>
      </dgm:prSet>
      <dgm:spPr/>
    </dgm:pt>
    <dgm:pt modelId="{8373A33A-8A87-48A1-9A3E-D7072F1C03AD}" type="pres">
      <dgm:prSet presAssocID="{72DEE72A-364F-4D11-8C12-76EFE949E0DB}" presName="rect1" presStyleLbl="ln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rker with solid fill"/>
        </a:ext>
      </dgm:extLst>
    </dgm:pt>
    <dgm:pt modelId="{CBC99C88-A984-4061-A4C3-9699058FE22B}" type="pres">
      <dgm:prSet presAssocID="{9A601AEF-06D2-4297-ABA0-C05BE04A6719}" presName="sibTrans" presStyleCnt="0"/>
      <dgm:spPr/>
    </dgm:pt>
    <dgm:pt modelId="{295BE3F4-4F99-43F4-9EE4-3630227AEEE7}" type="pres">
      <dgm:prSet presAssocID="{49041A5E-8564-4F69-A075-64E2ED31CF3B}" presName="comp" presStyleCnt="0"/>
      <dgm:spPr/>
    </dgm:pt>
    <dgm:pt modelId="{0DD02E79-5A2F-476C-B9D8-CBB3FD71FF30}" type="pres">
      <dgm:prSet presAssocID="{49041A5E-8564-4F69-A075-64E2ED31CF3B}" presName="rect2" presStyleLbl="node1" presStyleIdx="1" presStyleCnt="4">
        <dgm:presLayoutVars>
          <dgm:bulletEnabled val="1"/>
        </dgm:presLayoutVars>
      </dgm:prSet>
      <dgm:spPr/>
    </dgm:pt>
    <dgm:pt modelId="{2533398C-D2D3-4644-A451-93A17845BD13}" type="pres">
      <dgm:prSet presAssocID="{49041A5E-8564-4F69-A075-64E2ED31CF3B}" presName="rect1" presStyleLbl="ln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Clock with solid fill"/>
        </a:ext>
      </dgm:extLst>
    </dgm:pt>
    <dgm:pt modelId="{7FDA4037-4378-47D6-ABC0-CD6C8C18D747}" type="pres">
      <dgm:prSet presAssocID="{2FFFBE75-2318-4468-8D16-D5D553BF6040}" presName="sibTrans" presStyleCnt="0"/>
      <dgm:spPr/>
    </dgm:pt>
    <dgm:pt modelId="{5295966C-8FD5-4889-8AB6-955BD157EB25}" type="pres">
      <dgm:prSet presAssocID="{3190B70B-419E-4656-AE79-B664161E346F}" presName="comp" presStyleCnt="0"/>
      <dgm:spPr/>
    </dgm:pt>
    <dgm:pt modelId="{3FF60AF6-F5C3-4FAE-9138-D707D06FDF00}" type="pres">
      <dgm:prSet presAssocID="{3190B70B-419E-4656-AE79-B664161E346F}" presName="rect2" presStyleLbl="node1" presStyleIdx="2" presStyleCnt="4">
        <dgm:presLayoutVars>
          <dgm:bulletEnabled val="1"/>
        </dgm:presLayoutVars>
      </dgm:prSet>
      <dgm:spPr/>
    </dgm:pt>
    <dgm:pt modelId="{AB34CD24-F888-42A0-83F7-C805D3C82748}" type="pres">
      <dgm:prSet presAssocID="{3190B70B-419E-4656-AE79-B664161E346F}" presName="rect1" presStyleLbl="ln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User network with solid fill"/>
        </a:ext>
      </dgm:extLst>
    </dgm:pt>
    <dgm:pt modelId="{2F2FA184-D918-4CBC-ADF0-A6DE142819D5}" type="pres">
      <dgm:prSet presAssocID="{FA87EAB2-B2CF-44FF-8BF3-0BDAF53D92C3}" presName="sibTrans" presStyleCnt="0"/>
      <dgm:spPr/>
    </dgm:pt>
    <dgm:pt modelId="{00E0BA5D-0C1F-4F39-A6B6-5AF15C03A72B}" type="pres">
      <dgm:prSet presAssocID="{1B3E2A50-BB37-419D-85F5-C4F73ADA96A8}" presName="comp" presStyleCnt="0"/>
      <dgm:spPr/>
    </dgm:pt>
    <dgm:pt modelId="{9674F5E2-3D1F-42B9-990C-93EB1AD1C0B1}" type="pres">
      <dgm:prSet presAssocID="{1B3E2A50-BB37-419D-85F5-C4F73ADA96A8}" presName="rect2" presStyleLbl="node1" presStyleIdx="3" presStyleCnt="4">
        <dgm:presLayoutVars>
          <dgm:bulletEnabled val="1"/>
        </dgm:presLayoutVars>
      </dgm:prSet>
      <dgm:spPr/>
    </dgm:pt>
    <dgm:pt modelId="{043A35A6-910B-49B4-9E5E-0C88CF9C419D}" type="pres">
      <dgm:prSet presAssocID="{1B3E2A50-BB37-419D-85F5-C4F73ADA96A8}" presName="rect1" presStyleLbl="ln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dgm:spPr>
      <dgm:extLst>
        <a:ext uri="{E40237B7-FDA0-4F09-8148-C483321AD2D9}">
          <dgm14:cNvPr xmlns:dgm14="http://schemas.microsoft.com/office/drawing/2010/diagram" id="0" name="" descr="Receiver with solid fill"/>
        </a:ext>
      </dgm:extLst>
    </dgm:pt>
  </dgm:ptLst>
  <dgm:cxnLst>
    <dgm:cxn modelId="{DE0E5406-1FEA-4082-A398-0A5FA2070016}" srcId="{92EFBC97-9F81-4452-9629-538E491714E1}" destId="{49041A5E-8564-4F69-A075-64E2ED31CF3B}" srcOrd="1" destOrd="0" parTransId="{E81C7C87-86C6-475C-8B40-2C64A4F957FC}" sibTransId="{2FFFBE75-2318-4468-8D16-D5D553BF6040}"/>
    <dgm:cxn modelId="{527A8E08-D021-4978-B057-B7BC91C300B2}" type="presOf" srcId="{49041A5E-8564-4F69-A075-64E2ED31CF3B}" destId="{0DD02E79-5A2F-476C-B9D8-CBB3FD71FF30}" srcOrd="0" destOrd="0" presId="urn:microsoft.com/office/officeart/2008/layout/AlternatingPictureBlocks"/>
    <dgm:cxn modelId="{9E71BA17-05A0-404D-ACCA-A654A009EC39}" srcId="{92EFBC97-9F81-4452-9629-538E491714E1}" destId="{72DEE72A-364F-4D11-8C12-76EFE949E0DB}" srcOrd="0" destOrd="0" parTransId="{FDA1C6BC-16CE-4EF9-914C-139C5B62B603}" sibTransId="{9A601AEF-06D2-4297-ABA0-C05BE04A6719}"/>
    <dgm:cxn modelId="{7FC1B32F-0C4D-496C-94B8-8BE1A9031B10}" srcId="{92EFBC97-9F81-4452-9629-538E491714E1}" destId="{3190B70B-419E-4656-AE79-B664161E346F}" srcOrd="2" destOrd="0" parTransId="{6701114A-B191-4522-9D43-CB70BFF7AEF6}" sibTransId="{FA87EAB2-B2CF-44FF-8BF3-0BDAF53D92C3}"/>
    <dgm:cxn modelId="{D45C2834-6D07-41D6-9CE7-26B5C36C54A2}" type="presOf" srcId="{92EFBC97-9F81-4452-9629-538E491714E1}" destId="{CC14E117-B418-4978-8C8B-A5A86624C777}" srcOrd="0" destOrd="0" presId="urn:microsoft.com/office/officeart/2008/layout/AlternatingPictureBlocks"/>
    <dgm:cxn modelId="{EE14A141-E753-4B79-889D-DC8FA87418CF}" type="presOf" srcId="{1B3E2A50-BB37-419D-85F5-C4F73ADA96A8}" destId="{9674F5E2-3D1F-42B9-990C-93EB1AD1C0B1}" srcOrd="0" destOrd="0" presId="urn:microsoft.com/office/officeart/2008/layout/AlternatingPictureBlocks"/>
    <dgm:cxn modelId="{532EE76D-45F8-4C85-90D6-391178A4F3F7}" type="presOf" srcId="{72DEE72A-364F-4D11-8C12-76EFE949E0DB}" destId="{8129F7D6-CD59-4529-B393-29853D035BD8}" srcOrd="0" destOrd="0" presId="urn:microsoft.com/office/officeart/2008/layout/AlternatingPictureBlocks"/>
    <dgm:cxn modelId="{61D1F7B4-2745-49FE-9ADE-6996BB4C073D}" type="presOf" srcId="{3190B70B-419E-4656-AE79-B664161E346F}" destId="{3FF60AF6-F5C3-4FAE-9138-D707D06FDF00}" srcOrd="0" destOrd="0" presId="urn:microsoft.com/office/officeart/2008/layout/AlternatingPictureBlocks"/>
    <dgm:cxn modelId="{FAA64DCA-F575-4A3E-B1B6-B015EA4DB2F2}" srcId="{92EFBC97-9F81-4452-9629-538E491714E1}" destId="{1B3E2A50-BB37-419D-85F5-C4F73ADA96A8}" srcOrd="3" destOrd="0" parTransId="{B18BC97D-7113-466F-B4A3-D19B9A3479E0}" sibTransId="{44F1669E-018D-42B2-9634-404B0B7FD2C7}"/>
    <dgm:cxn modelId="{00FCD6FA-0BFB-4798-9239-1DEBE6BC9224}" type="presParOf" srcId="{CC14E117-B418-4978-8C8B-A5A86624C777}" destId="{EAB601A6-5BEC-4919-A2E2-EB46541AF58B}" srcOrd="0" destOrd="0" presId="urn:microsoft.com/office/officeart/2008/layout/AlternatingPictureBlocks"/>
    <dgm:cxn modelId="{577B216F-3A1F-4D4A-9B18-26B15386A6AB}" type="presParOf" srcId="{EAB601A6-5BEC-4919-A2E2-EB46541AF58B}" destId="{8129F7D6-CD59-4529-B393-29853D035BD8}" srcOrd="0" destOrd="0" presId="urn:microsoft.com/office/officeart/2008/layout/AlternatingPictureBlocks"/>
    <dgm:cxn modelId="{F9CA852C-226F-477C-A8E5-A984B3877EEC}" type="presParOf" srcId="{EAB601A6-5BEC-4919-A2E2-EB46541AF58B}" destId="{8373A33A-8A87-48A1-9A3E-D7072F1C03AD}" srcOrd="1" destOrd="0" presId="urn:microsoft.com/office/officeart/2008/layout/AlternatingPictureBlocks"/>
    <dgm:cxn modelId="{1DD30D61-FC13-4183-9700-9C96147DD602}" type="presParOf" srcId="{CC14E117-B418-4978-8C8B-A5A86624C777}" destId="{CBC99C88-A984-4061-A4C3-9699058FE22B}" srcOrd="1" destOrd="0" presId="urn:microsoft.com/office/officeart/2008/layout/AlternatingPictureBlocks"/>
    <dgm:cxn modelId="{7883D9DC-034B-4C27-ABCA-18FFF1BFF828}" type="presParOf" srcId="{CC14E117-B418-4978-8C8B-A5A86624C777}" destId="{295BE3F4-4F99-43F4-9EE4-3630227AEEE7}" srcOrd="2" destOrd="0" presId="urn:microsoft.com/office/officeart/2008/layout/AlternatingPictureBlocks"/>
    <dgm:cxn modelId="{320B4ACB-84F0-49B0-BD39-4864CF3716D2}" type="presParOf" srcId="{295BE3F4-4F99-43F4-9EE4-3630227AEEE7}" destId="{0DD02E79-5A2F-476C-B9D8-CBB3FD71FF30}" srcOrd="0" destOrd="0" presId="urn:microsoft.com/office/officeart/2008/layout/AlternatingPictureBlocks"/>
    <dgm:cxn modelId="{EDE01E44-BC06-48ED-B791-C2A6B129C968}" type="presParOf" srcId="{295BE3F4-4F99-43F4-9EE4-3630227AEEE7}" destId="{2533398C-D2D3-4644-A451-93A17845BD13}" srcOrd="1" destOrd="0" presId="urn:microsoft.com/office/officeart/2008/layout/AlternatingPictureBlocks"/>
    <dgm:cxn modelId="{49DA9E11-7269-4A31-8EAD-0CB8C3F6C794}" type="presParOf" srcId="{CC14E117-B418-4978-8C8B-A5A86624C777}" destId="{7FDA4037-4378-47D6-ABC0-CD6C8C18D747}" srcOrd="3" destOrd="0" presId="urn:microsoft.com/office/officeart/2008/layout/AlternatingPictureBlocks"/>
    <dgm:cxn modelId="{71C26DCC-11B7-4DCA-9D47-7F9FBA987C35}" type="presParOf" srcId="{CC14E117-B418-4978-8C8B-A5A86624C777}" destId="{5295966C-8FD5-4889-8AB6-955BD157EB25}" srcOrd="4" destOrd="0" presId="urn:microsoft.com/office/officeart/2008/layout/AlternatingPictureBlocks"/>
    <dgm:cxn modelId="{EC55E24B-A174-4B4C-B87D-44C4A067CF6E}" type="presParOf" srcId="{5295966C-8FD5-4889-8AB6-955BD157EB25}" destId="{3FF60AF6-F5C3-4FAE-9138-D707D06FDF00}" srcOrd="0" destOrd="0" presId="urn:microsoft.com/office/officeart/2008/layout/AlternatingPictureBlocks"/>
    <dgm:cxn modelId="{0C0AEDCC-7CD7-4465-B269-8FBD049BB4A6}" type="presParOf" srcId="{5295966C-8FD5-4889-8AB6-955BD157EB25}" destId="{AB34CD24-F888-42A0-83F7-C805D3C82748}" srcOrd="1" destOrd="0" presId="urn:microsoft.com/office/officeart/2008/layout/AlternatingPictureBlocks"/>
    <dgm:cxn modelId="{3E4BEC82-4A8A-450A-BB23-A537D7FF0E17}" type="presParOf" srcId="{CC14E117-B418-4978-8C8B-A5A86624C777}" destId="{2F2FA184-D918-4CBC-ADF0-A6DE142819D5}" srcOrd="5" destOrd="0" presId="urn:microsoft.com/office/officeart/2008/layout/AlternatingPictureBlocks"/>
    <dgm:cxn modelId="{DC1BF643-2B46-4953-BC59-AEC8720CFE08}" type="presParOf" srcId="{CC14E117-B418-4978-8C8B-A5A86624C777}" destId="{00E0BA5D-0C1F-4F39-A6B6-5AF15C03A72B}" srcOrd="6" destOrd="0" presId="urn:microsoft.com/office/officeart/2008/layout/AlternatingPictureBlocks"/>
    <dgm:cxn modelId="{403FF4DF-5649-4487-B9AB-E736DF7EF75C}" type="presParOf" srcId="{00E0BA5D-0C1F-4F39-A6B6-5AF15C03A72B}" destId="{9674F5E2-3D1F-42B9-990C-93EB1AD1C0B1}" srcOrd="0" destOrd="0" presId="urn:microsoft.com/office/officeart/2008/layout/AlternatingPictureBlocks"/>
    <dgm:cxn modelId="{1AAA9705-3248-473F-BD48-A9B95E07DFC0}" type="presParOf" srcId="{00E0BA5D-0C1F-4F39-A6B6-5AF15C03A72B}" destId="{043A35A6-910B-49B4-9E5E-0C88CF9C419D}" srcOrd="1" destOrd="0" presId="urn:microsoft.com/office/officeart/2008/layout/AlternatingPictureBlock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E47E413-2E8E-4A95-AA9D-017BBFF442ED}" type="doc">
      <dgm:prSet loTypeId="urn:microsoft.com/office/officeart/2005/8/layout/cycle8" loCatId="cycle" qsTypeId="urn:microsoft.com/office/officeart/2005/8/quickstyle/simple1" qsCatId="simple" csTypeId="urn:microsoft.com/office/officeart/2005/8/colors/accent4_3" csCatId="accent4" phldr="1"/>
      <dgm:spPr/>
    </dgm:pt>
    <dgm:pt modelId="{8F9C9072-47F1-42EA-84E1-8CE4D929CEE6}">
      <dgm:prSet phldrT="[Text]"/>
      <dgm:spPr>
        <a:solidFill>
          <a:schemeClr val="accent5"/>
        </a:solidFill>
      </dgm:spPr>
      <dgm:t>
        <a:bodyPr/>
        <a:lstStyle/>
        <a:p>
          <a:r>
            <a:rPr lang="en-US">
              <a:solidFill>
                <a:schemeClr val="bg2"/>
              </a:solidFill>
            </a:rPr>
            <a:t>Access</a:t>
          </a:r>
        </a:p>
      </dgm:t>
    </dgm:pt>
    <dgm:pt modelId="{39576F24-EFA8-4C68-AC81-0FA4545E9730}" type="parTrans" cxnId="{28A68672-322B-4456-AA28-E2B1B9B846F0}">
      <dgm:prSet/>
      <dgm:spPr/>
      <dgm:t>
        <a:bodyPr/>
        <a:lstStyle/>
        <a:p>
          <a:endParaRPr lang="en-US"/>
        </a:p>
      </dgm:t>
    </dgm:pt>
    <dgm:pt modelId="{CC1404EF-7B93-431E-8AA6-F7C6FC6246E6}" type="sibTrans" cxnId="{28A68672-322B-4456-AA28-E2B1B9B846F0}">
      <dgm:prSet/>
      <dgm:spPr/>
      <dgm:t>
        <a:bodyPr/>
        <a:lstStyle/>
        <a:p>
          <a:endParaRPr lang="en-US"/>
        </a:p>
      </dgm:t>
    </dgm:pt>
    <dgm:pt modelId="{9BB988A3-080E-4971-87DC-A4A1227681EE}">
      <dgm:prSet phldrT="[Text]"/>
      <dgm:spPr>
        <a:solidFill>
          <a:schemeClr val="accent2"/>
        </a:solidFill>
      </dgm:spPr>
      <dgm:t>
        <a:bodyPr/>
        <a:lstStyle/>
        <a:p>
          <a:r>
            <a:rPr lang="en-US">
              <a:solidFill>
                <a:schemeClr val="bg2"/>
              </a:solidFill>
            </a:rPr>
            <a:t>Ownership</a:t>
          </a:r>
        </a:p>
      </dgm:t>
    </dgm:pt>
    <dgm:pt modelId="{B9D808E3-AE7D-42B1-9341-481C5A9F4B67}" type="parTrans" cxnId="{FAFE7375-63FC-41D8-8DCD-B859F1AA9CA8}">
      <dgm:prSet/>
      <dgm:spPr/>
      <dgm:t>
        <a:bodyPr/>
        <a:lstStyle/>
        <a:p>
          <a:endParaRPr lang="en-US"/>
        </a:p>
      </dgm:t>
    </dgm:pt>
    <dgm:pt modelId="{23708824-C831-4671-9FA8-06AB1AEB3F0E}" type="sibTrans" cxnId="{FAFE7375-63FC-41D8-8DCD-B859F1AA9CA8}">
      <dgm:prSet/>
      <dgm:spPr/>
      <dgm:t>
        <a:bodyPr/>
        <a:lstStyle/>
        <a:p>
          <a:endParaRPr lang="en-US"/>
        </a:p>
      </dgm:t>
    </dgm:pt>
    <dgm:pt modelId="{F1E29378-18A2-41FC-8F16-9EC88365348C}">
      <dgm:prSet phldrT="[Text]"/>
      <dgm:spPr>
        <a:solidFill>
          <a:schemeClr val="accent4"/>
        </a:solidFill>
      </dgm:spPr>
      <dgm:t>
        <a:bodyPr/>
        <a:lstStyle/>
        <a:p>
          <a:r>
            <a:rPr lang="en-US">
              <a:solidFill>
                <a:schemeClr val="bg2"/>
              </a:solidFill>
            </a:rPr>
            <a:t>Voice</a:t>
          </a:r>
        </a:p>
      </dgm:t>
    </dgm:pt>
    <dgm:pt modelId="{5B2AE4E9-7203-4BAF-96AE-8928E1F601B6}" type="parTrans" cxnId="{78FB2A5B-46E1-4CF7-AC5C-6CEC66A12B5A}">
      <dgm:prSet/>
      <dgm:spPr/>
      <dgm:t>
        <a:bodyPr/>
        <a:lstStyle/>
        <a:p>
          <a:endParaRPr lang="en-US"/>
        </a:p>
      </dgm:t>
    </dgm:pt>
    <dgm:pt modelId="{F8D7060D-7C49-49A3-8159-A6B53A5F12B4}" type="sibTrans" cxnId="{78FB2A5B-46E1-4CF7-AC5C-6CEC66A12B5A}">
      <dgm:prSet/>
      <dgm:spPr/>
      <dgm:t>
        <a:bodyPr/>
        <a:lstStyle/>
        <a:p>
          <a:endParaRPr lang="en-US"/>
        </a:p>
      </dgm:t>
    </dgm:pt>
    <dgm:pt modelId="{6FC26FF3-1C6F-4CD1-A8C8-B566BA69701D}" type="pres">
      <dgm:prSet presAssocID="{0E47E413-2E8E-4A95-AA9D-017BBFF442ED}" presName="compositeShape" presStyleCnt="0">
        <dgm:presLayoutVars>
          <dgm:chMax val="7"/>
          <dgm:dir/>
          <dgm:resizeHandles val="exact"/>
        </dgm:presLayoutVars>
      </dgm:prSet>
      <dgm:spPr/>
    </dgm:pt>
    <dgm:pt modelId="{2BA7FE44-0106-4D12-A7CB-6A1CA53F8E14}" type="pres">
      <dgm:prSet presAssocID="{0E47E413-2E8E-4A95-AA9D-017BBFF442ED}" presName="wedge1" presStyleLbl="node1" presStyleIdx="0" presStyleCnt="3"/>
      <dgm:spPr/>
    </dgm:pt>
    <dgm:pt modelId="{559A1033-9734-40FC-926C-12ABC0CBBA2F}" type="pres">
      <dgm:prSet presAssocID="{0E47E413-2E8E-4A95-AA9D-017BBFF442ED}" presName="dummy1a" presStyleCnt="0"/>
      <dgm:spPr/>
    </dgm:pt>
    <dgm:pt modelId="{D8D17C5E-3D8F-4B07-AD86-C0B307CBF77C}" type="pres">
      <dgm:prSet presAssocID="{0E47E413-2E8E-4A95-AA9D-017BBFF442ED}" presName="dummy1b" presStyleCnt="0"/>
      <dgm:spPr/>
    </dgm:pt>
    <dgm:pt modelId="{4D4573EF-252D-467C-8900-E04A36720EBD}" type="pres">
      <dgm:prSet presAssocID="{0E47E413-2E8E-4A95-AA9D-017BBFF442ED}" presName="wedge1Tx" presStyleLbl="node1" presStyleIdx="0" presStyleCnt="3">
        <dgm:presLayoutVars>
          <dgm:chMax val="0"/>
          <dgm:chPref val="0"/>
          <dgm:bulletEnabled val="1"/>
        </dgm:presLayoutVars>
      </dgm:prSet>
      <dgm:spPr/>
    </dgm:pt>
    <dgm:pt modelId="{483E9DA5-AA37-43FE-81CE-6A5C2FAF15B2}" type="pres">
      <dgm:prSet presAssocID="{0E47E413-2E8E-4A95-AA9D-017BBFF442ED}" presName="wedge2" presStyleLbl="node1" presStyleIdx="1" presStyleCnt="3"/>
      <dgm:spPr/>
    </dgm:pt>
    <dgm:pt modelId="{42FAF017-56D9-48F8-BC49-5C886A609353}" type="pres">
      <dgm:prSet presAssocID="{0E47E413-2E8E-4A95-AA9D-017BBFF442ED}" presName="dummy2a" presStyleCnt="0"/>
      <dgm:spPr/>
    </dgm:pt>
    <dgm:pt modelId="{2824D5A5-4BC5-4AA4-BB64-8D7813399638}" type="pres">
      <dgm:prSet presAssocID="{0E47E413-2E8E-4A95-AA9D-017BBFF442ED}" presName="dummy2b" presStyleCnt="0"/>
      <dgm:spPr/>
    </dgm:pt>
    <dgm:pt modelId="{BBAE7CE2-4CA3-4F49-9317-B3CFBDE8A5EF}" type="pres">
      <dgm:prSet presAssocID="{0E47E413-2E8E-4A95-AA9D-017BBFF442ED}" presName="wedge2Tx" presStyleLbl="node1" presStyleIdx="1" presStyleCnt="3">
        <dgm:presLayoutVars>
          <dgm:chMax val="0"/>
          <dgm:chPref val="0"/>
          <dgm:bulletEnabled val="1"/>
        </dgm:presLayoutVars>
      </dgm:prSet>
      <dgm:spPr/>
    </dgm:pt>
    <dgm:pt modelId="{9AF38295-A958-4356-898E-4DD0E6805518}" type="pres">
      <dgm:prSet presAssocID="{0E47E413-2E8E-4A95-AA9D-017BBFF442ED}" presName="wedge3" presStyleLbl="node1" presStyleIdx="2" presStyleCnt="3"/>
      <dgm:spPr/>
    </dgm:pt>
    <dgm:pt modelId="{2F7DE947-1F29-4E7E-99E9-61A22B15CA3E}" type="pres">
      <dgm:prSet presAssocID="{0E47E413-2E8E-4A95-AA9D-017BBFF442ED}" presName="dummy3a" presStyleCnt="0"/>
      <dgm:spPr/>
    </dgm:pt>
    <dgm:pt modelId="{3F86480F-9FC4-4A6C-91BF-9B1723CE633D}" type="pres">
      <dgm:prSet presAssocID="{0E47E413-2E8E-4A95-AA9D-017BBFF442ED}" presName="dummy3b" presStyleCnt="0"/>
      <dgm:spPr/>
    </dgm:pt>
    <dgm:pt modelId="{D3D94935-CDE9-4AA1-A603-4E16CFE8C9A1}" type="pres">
      <dgm:prSet presAssocID="{0E47E413-2E8E-4A95-AA9D-017BBFF442ED}" presName="wedge3Tx" presStyleLbl="node1" presStyleIdx="2" presStyleCnt="3">
        <dgm:presLayoutVars>
          <dgm:chMax val="0"/>
          <dgm:chPref val="0"/>
          <dgm:bulletEnabled val="1"/>
        </dgm:presLayoutVars>
      </dgm:prSet>
      <dgm:spPr/>
    </dgm:pt>
    <dgm:pt modelId="{9852CDD1-E25C-49D3-9123-55E60449F7EE}" type="pres">
      <dgm:prSet presAssocID="{CC1404EF-7B93-431E-8AA6-F7C6FC6246E6}" presName="arrowWedge1" presStyleLbl="fgSibTrans2D1" presStyleIdx="0" presStyleCnt="3"/>
      <dgm:spPr/>
    </dgm:pt>
    <dgm:pt modelId="{04100032-BD0E-43B8-9919-DA263279A1BC}" type="pres">
      <dgm:prSet presAssocID="{23708824-C831-4671-9FA8-06AB1AEB3F0E}" presName="arrowWedge2" presStyleLbl="fgSibTrans2D1" presStyleIdx="1" presStyleCnt="3"/>
      <dgm:spPr/>
    </dgm:pt>
    <dgm:pt modelId="{871DE4D1-CD58-4EC0-A415-08A5C5B62780}" type="pres">
      <dgm:prSet presAssocID="{F8D7060D-7C49-49A3-8159-A6B53A5F12B4}" presName="arrowWedge3" presStyleLbl="fgSibTrans2D1" presStyleIdx="2" presStyleCnt="3"/>
      <dgm:spPr/>
    </dgm:pt>
  </dgm:ptLst>
  <dgm:cxnLst>
    <dgm:cxn modelId="{FF056207-C21C-424B-9EAB-1A6EB711EA7E}" type="presOf" srcId="{F1E29378-18A2-41FC-8F16-9EC88365348C}" destId="{9AF38295-A958-4356-898E-4DD0E6805518}" srcOrd="0" destOrd="0" presId="urn:microsoft.com/office/officeart/2005/8/layout/cycle8"/>
    <dgm:cxn modelId="{78FB2A5B-46E1-4CF7-AC5C-6CEC66A12B5A}" srcId="{0E47E413-2E8E-4A95-AA9D-017BBFF442ED}" destId="{F1E29378-18A2-41FC-8F16-9EC88365348C}" srcOrd="2" destOrd="0" parTransId="{5B2AE4E9-7203-4BAF-96AE-8928E1F601B6}" sibTransId="{F8D7060D-7C49-49A3-8159-A6B53A5F12B4}"/>
    <dgm:cxn modelId="{A1DE466F-8C37-48E3-AF82-735E807AFC59}" type="presOf" srcId="{0E47E413-2E8E-4A95-AA9D-017BBFF442ED}" destId="{6FC26FF3-1C6F-4CD1-A8C8-B566BA69701D}" srcOrd="0" destOrd="0" presId="urn:microsoft.com/office/officeart/2005/8/layout/cycle8"/>
    <dgm:cxn modelId="{28A68672-322B-4456-AA28-E2B1B9B846F0}" srcId="{0E47E413-2E8E-4A95-AA9D-017BBFF442ED}" destId="{8F9C9072-47F1-42EA-84E1-8CE4D929CEE6}" srcOrd="0" destOrd="0" parTransId="{39576F24-EFA8-4C68-AC81-0FA4545E9730}" sibTransId="{CC1404EF-7B93-431E-8AA6-F7C6FC6246E6}"/>
    <dgm:cxn modelId="{FAFE7375-63FC-41D8-8DCD-B859F1AA9CA8}" srcId="{0E47E413-2E8E-4A95-AA9D-017BBFF442ED}" destId="{9BB988A3-080E-4971-87DC-A4A1227681EE}" srcOrd="1" destOrd="0" parTransId="{B9D808E3-AE7D-42B1-9341-481C5A9F4B67}" sibTransId="{23708824-C831-4671-9FA8-06AB1AEB3F0E}"/>
    <dgm:cxn modelId="{6FB86ED3-4810-42CE-AF41-6DDC955E34BD}" type="presOf" srcId="{8F9C9072-47F1-42EA-84E1-8CE4D929CEE6}" destId="{4D4573EF-252D-467C-8900-E04A36720EBD}" srcOrd="1" destOrd="0" presId="urn:microsoft.com/office/officeart/2005/8/layout/cycle8"/>
    <dgm:cxn modelId="{576929D9-F99E-4161-B155-B979DFA52CC8}" type="presOf" srcId="{9BB988A3-080E-4971-87DC-A4A1227681EE}" destId="{483E9DA5-AA37-43FE-81CE-6A5C2FAF15B2}" srcOrd="0" destOrd="0" presId="urn:microsoft.com/office/officeart/2005/8/layout/cycle8"/>
    <dgm:cxn modelId="{5D34E3EE-71B8-4EED-94FA-B7B69E2FDEF5}" type="presOf" srcId="{F1E29378-18A2-41FC-8F16-9EC88365348C}" destId="{D3D94935-CDE9-4AA1-A603-4E16CFE8C9A1}" srcOrd="1" destOrd="0" presId="urn:microsoft.com/office/officeart/2005/8/layout/cycle8"/>
    <dgm:cxn modelId="{665FAFF0-2376-42D7-AFF3-5349A005A770}" type="presOf" srcId="{9BB988A3-080E-4971-87DC-A4A1227681EE}" destId="{BBAE7CE2-4CA3-4F49-9317-B3CFBDE8A5EF}" srcOrd="1" destOrd="0" presId="urn:microsoft.com/office/officeart/2005/8/layout/cycle8"/>
    <dgm:cxn modelId="{DC5210F6-2872-4BB4-83DD-CDA3FE94DAA7}" type="presOf" srcId="{8F9C9072-47F1-42EA-84E1-8CE4D929CEE6}" destId="{2BA7FE44-0106-4D12-A7CB-6A1CA53F8E14}" srcOrd="0" destOrd="0" presId="urn:microsoft.com/office/officeart/2005/8/layout/cycle8"/>
    <dgm:cxn modelId="{1F7B9350-B6A0-4363-8A06-35805248847F}" type="presParOf" srcId="{6FC26FF3-1C6F-4CD1-A8C8-B566BA69701D}" destId="{2BA7FE44-0106-4D12-A7CB-6A1CA53F8E14}" srcOrd="0" destOrd="0" presId="urn:microsoft.com/office/officeart/2005/8/layout/cycle8"/>
    <dgm:cxn modelId="{0B2CE31E-7652-46DF-AC22-5C6F3200EB29}" type="presParOf" srcId="{6FC26FF3-1C6F-4CD1-A8C8-B566BA69701D}" destId="{559A1033-9734-40FC-926C-12ABC0CBBA2F}" srcOrd="1" destOrd="0" presId="urn:microsoft.com/office/officeart/2005/8/layout/cycle8"/>
    <dgm:cxn modelId="{AB68505D-22C0-4B01-A4B1-A9E334F745CE}" type="presParOf" srcId="{6FC26FF3-1C6F-4CD1-A8C8-B566BA69701D}" destId="{D8D17C5E-3D8F-4B07-AD86-C0B307CBF77C}" srcOrd="2" destOrd="0" presId="urn:microsoft.com/office/officeart/2005/8/layout/cycle8"/>
    <dgm:cxn modelId="{29C90561-6450-4D02-8755-5F9EFBD2DC7E}" type="presParOf" srcId="{6FC26FF3-1C6F-4CD1-A8C8-B566BA69701D}" destId="{4D4573EF-252D-467C-8900-E04A36720EBD}" srcOrd="3" destOrd="0" presId="urn:microsoft.com/office/officeart/2005/8/layout/cycle8"/>
    <dgm:cxn modelId="{D96EC66B-C0BA-415A-9DCF-7846E75AF46E}" type="presParOf" srcId="{6FC26FF3-1C6F-4CD1-A8C8-B566BA69701D}" destId="{483E9DA5-AA37-43FE-81CE-6A5C2FAF15B2}" srcOrd="4" destOrd="0" presId="urn:microsoft.com/office/officeart/2005/8/layout/cycle8"/>
    <dgm:cxn modelId="{AEE858B7-8E29-4C92-8ECB-B625F1BAA72A}" type="presParOf" srcId="{6FC26FF3-1C6F-4CD1-A8C8-B566BA69701D}" destId="{42FAF017-56D9-48F8-BC49-5C886A609353}" srcOrd="5" destOrd="0" presId="urn:microsoft.com/office/officeart/2005/8/layout/cycle8"/>
    <dgm:cxn modelId="{A2B7B255-BAF5-4301-9573-1BD81A0BDCD1}" type="presParOf" srcId="{6FC26FF3-1C6F-4CD1-A8C8-B566BA69701D}" destId="{2824D5A5-4BC5-4AA4-BB64-8D7813399638}" srcOrd="6" destOrd="0" presId="urn:microsoft.com/office/officeart/2005/8/layout/cycle8"/>
    <dgm:cxn modelId="{BB6D8C52-17ED-453C-A786-1BAABFAFD8F4}" type="presParOf" srcId="{6FC26FF3-1C6F-4CD1-A8C8-B566BA69701D}" destId="{BBAE7CE2-4CA3-4F49-9317-B3CFBDE8A5EF}" srcOrd="7" destOrd="0" presId="urn:microsoft.com/office/officeart/2005/8/layout/cycle8"/>
    <dgm:cxn modelId="{22854D27-0D64-4E26-A4C9-1A96B94F7AF2}" type="presParOf" srcId="{6FC26FF3-1C6F-4CD1-A8C8-B566BA69701D}" destId="{9AF38295-A958-4356-898E-4DD0E6805518}" srcOrd="8" destOrd="0" presId="urn:microsoft.com/office/officeart/2005/8/layout/cycle8"/>
    <dgm:cxn modelId="{DC6367D0-E5E5-4EFA-A1A3-12F1A51C946B}" type="presParOf" srcId="{6FC26FF3-1C6F-4CD1-A8C8-B566BA69701D}" destId="{2F7DE947-1F29-4E7E-99E9-61A22B15CA3E}" srcOrd="9" destOrd="0" presId="urn:microsoft.com/office/officeart/2005/8/layout/cycle8"/>
    <dgm:cxn modelId="{09BA9A07-AF1E-48D9-994F-6C1DB35F3FBF}" type="presParOf" srcId="{6FC26FF3-1C6F-4CD1-A8C8-B566BA69701D}" destId="{3F86480F-9FC4-4A6C-91BF-9B1723CE633D}" srcOrd="10" destOrd="0" presId="urn:microsoft.com/office/officeart/2005/8/layout/cycle8"/>
    <dgm:cxn modelId="{19BEFFBD-5F90-4448-919C-7F7E7D84A9E5}" type="presParOf" srcId="{6FC26FF3-1C6F-4CD1-A8C8-B566BA69701D}" destId="{D3D94935-CDE9-4AA1-A603-4E16CFE8C9A1}" srcOrd="11" destOrd="0" presId="urn:microsoft.com/office/officeart/2005/8/layout/cycle8"/>
    <dgm:cxn modelId="{B4A3862F-5FCA-442B-A23B-6359F303BD0A}" type="presParOf" srcId="{6FC26FF3-1C6F-4CD1-A8C8-B566BA69701D}" destId="{9852CDD1-E25C-49D3-9123-55E60449F7EE}" srcOrd="12" destOrd="0" presId="urn:microsoft.com/office/officeart/2005/8/layout/cycle8"/>
    <dgm:cxn modelId="{125D208F-24E6-40D2-9714-9E218FB682DB}" type="presParOf" srcId="{6FC26FF3-1C6F-4CD1-A8C8-B566BA69701D}" destId="{04100032-BD0E-43B8-9919-DA263279A1BC}" srcOrd="13" destOrd="0" presId="urn:microsoft.com/office/officeart/2005/8/layout/cycle8"/>
    <dgm:cxn modelId="{F37A7E17-0916-40E5-8C5C-EC08D898B80A}" type="presParOf" srcId="{6FC26FF3-1C6F-4CD1-A8C8-B566BA69701D}" destId="{871DE4D1-CD58-4EC0-A415-08A5C5B62780}"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314EF78-6031-4008-9BAE-67EB68097A6F}" type="doc">
      <dgm:prSet loTypeId="urn:microsoft.com/office/officeart/2005/8/layout/vList2" loCatId="list" qsTypeId="urn:microsoft.com/office/officeart/2005/8/quickstyle/simple1" qsCatId="simple" csTypeId="urn:microsoft.com/office/officeart/2005/8/colors/accent5_1" csCatId="accent5" phldr="1"/>
      <dgm:spPr/>
      <dgm:t>
        <a:bodyPr/>
        <a:lstStyle/>
        <a:p>
          <a:endParaRPr lang="en-US"/>
        </a:p>
      </dgm:t>
    </dgm:pt>
    <dgm:pt modelId="{8A9A6DF3-4089-4FE4-B0F5-B61B7E1DCD12}">
      <dgm:prSet phldrT="[Text]"/>
      <dgm:spPr>
        <a:ln w="38100">
          <a:solidFill>
            <a:schemeClr val="accent5"/>
          </a:solidFill>
        </a:ln>
      </dgm:spPr>
      <dgm:t>
        <a:bodyPr/>
        <a:lstStyle/>
        <a:p>
          <a:r>
            <a:rPr lang="en-US"/>
            <a:t>Diversion</a:t>
          </a:r>
        </a:p>
      </dgm:t>
    </dgm:pt>
    <dgm:pt modelId="{59CE9A5D-98EB-4AFF-A2BE-2EC024BC2521}" type="parTrans" cxnId="{FD845F0C-25A6-49D8-8A6D-05C9CAE6232C}">
      <dgm:prSet/>
      <dgm:spPr/>
      <dgm:t>
        <a:bodyPr/>
        <a:lstStyle/>
        <a:p>
          <a:endParaRPr lang="en-US"/>
        </a:p>
      </dgm:t>
    </dgm:pt>
    <dgm:pt modelId="{0D03CBAF-C9DF-4834-B7F8-49DEB688E55F}" type="sibTrans" cxnId="{FD845F0C-25A6-49D8-8A6D-05C9CAE6232C}">
      <dgm:prSet/>
      <dgm:spPr/>
      <dgm:t>
        <a:bodyPr/>
        <a:lstStyle/>
        <a:p>
          <a:endParaRPr lang="en-US"/>
        </a:p>
      </dgm:t>
    </dgm:pt>
    <dgm:pt modelId="{A740F254-83F2-428C-B810-148A91713E2A}">
      <dgm:prSet phldrT="[Text]" custT="1"/>
      <dgm:spPr>
        <a:solidFill>
          <a:srgbClr val="FFFFFF">
            <a:hueOff val="0"/>
            <a:satOff val="0"/>
            <a:lumOff val="0"/>
            <a:alphaOff val="0"/>
          </a:srgbClr>
        </a:solidFill>
        <a:ln w="38100" cap="flat" cmpd="sng" algn="ctr">
          <a:solidFill>
            <a:srgbClr val="ED7D31"/>
          </a:solidFill>
          <a:prstDash val="solid"/>
        </a:ln>
        <a:effectLst/>
      </dgm:spPr>
      <dgm:t>
        <a:bodyPr spcFirstLastPara="0" vert="horz" wrap="square" lIns="106680" tIns="106680" rIns="106680" bIns="106680" numCol="1" spcCol="1270" anchor="ctr" anchorCtr="0"/>
        <a:lstStyle/>
        <a:p>
          <a:pPr marL="0" lvl="0" indent="0" algn="l" defTabSz="1244600">
            <a:lnSpc>
              <a:spcPct val="90000"/>
            </a:lnSpc>
            <a:spcBef>
              <a:spcPct val="0"/>
            </a:spcBef>
            <a:spcAft>
              <a:spcPct val="35000"/>
            </a:spcAft>
            <a:buNone/>
          </a:pPr>
          <a:r>
            <a:rPr lang="en-US" sz="2800" kern="1200">
              <a:solidFill>
                <a:srgbClr val="525759">
                  <a:hueOff val="0"/>
                  <a:satOff val="0"/>
                  <a:lumOff val="0"/>
                  <a:alphaOff val="0"/>
                </a:srgbClr>
              </a:solidFill>
              <a:latin typeface="Roboto"/>
              <a:ea typeface="+mn-ea"/>
              <a:cs typeface="+mn-cs"/>
            </a:rPr>
            <a:t>Pre-Adjudication</a:t>
          </a:r>
        </a:p>
      </dgm:t>
    </dgm:pt>
    <dgm:pt modelId="{55B6A9F9-6D71-4E25-9282-DB1951A48980}" type="parTrans" cxnId="{E0709358-8661-492C-A9A6-92260526AA13}">
      <dgm:prSet/>
      <dgm:spPr/>
      <dgm:t>
        <a:bodyPr/>
        <a:lstStyle/>
        <a:p>
          <a:endParaRPr lang="en-US"/>
        </a:p>
      </dgm:t>
    </dgm:pt>
    <dgm:pt modelId="{4219A998-2A36-443C-9EFA-AE8EDD05B0B4}" type="sibTrans" cxnId="{E0709358-8661-492C-A9A6-92260526AA13}">
      <dgm:prSet/>
      <dgm:spPr/>
      <dgm:t>
        <a:bodyPr/>
        <a:lstStyle/>
        <a:p>
          <a:endParaRPr lang="en-US"/>
        </a:p>
      </dgm:t>
    </dgm:pt>
    <dgm:pt modelId="{94A70D14-5E4B-426E-A57E-448F710FE08D}">
      <dgm:prSet phldrT="[Text]" custT="1"/>
      <dgm:spPr>
        <a:solidFill>
          <a:srgbClr val="FFFFFF">
            <a:hueOff val="0"/>
            <a:satOff val="0"/>
            <a:lumOff val="0"/>
            <a:alphaOff val="0"/>
          </a:srgbClr>
        </a:solidFill>
        <a:ln w="38100" cap="flat" cmpd="sng" algn="ctr">
          <a:solidFill>
            <a:srgbClr val="ED7D31"/>
          </a:solidFill>
          <a:prstDash val="solid"/>
        </a:ln>
        <a:effectLst/>
      </dgm:spPr>
      <dgm:t>
        <a:bodyPr spcFirstLastPara="0" vert="horz" wrap="square" lIns="106680" tIns="106680" rIns="106680" bIns="106680" numCol="1" spcCol="1270" anchor="ctr" anchorCtr="0"/>
        <a:lstStyle/>
        <a:p>
          <a:r>
            <a:rPr lang="en-US" sz="2800" kern="1200">
              <a:solidFill>
                <a:srgbClr val="525759">
                  <a:hueOff val="0"/>
                  <a:satOff val="0"/>
                  <a:lumOff val="0"/>
                  <a:alphaOff val="0"/>
                </a:srgbClr>
              </a:solidFill>
              <a:latin typeface="Roboto"/>
              <a:ea typeface="+mn-ea"/>
              <a:cs typeface="+mn-cs"/>
            </a:rPr>
            <a:t>Post-Adjudication</a:t>
          </a:r>
        </a:p>
      </dgm:t>
    </dgm:pt>
    <dgm:pt modelId="{0172237A-AFF0-4786-B712-BEDEB9E64851}" type="parTrans" cxnId="{09B21C98-3168-463C-AB8D-BCD5FE15CA55}">
      <dgm:prSet/>
      <dgm:spPr/>
      <dgm:t>
        <a:bodyPr/>
        <a:lstStyle/>
        <a:p>
          <a:endParaRPr lang="en-US"/>
        </a:p>
      </dgm:t>
    </dgm:pt>
    <dgm:pt modelId="{21E4C3F8-ABD6-4665-BE28-49C22300021B}" type="sibTrans" cxnId="{09B21C98-3168-463C-AB8D-BCD5FE15CA55}">
      <dgm:prSet/>
      <dgm:spPr/>
      <dgm:t>
        <a:bodyPr/>
        <a:lstStyle/>
        <a:p>
          <a:endParaRPr lang="en-US"/>
        </a:p>
      </dgm:t>
    </dgm:pt>
    <dgm:pt modelId="{C2894EA3-E753-4CFD-BB16-3E377DC33760}">
      <dgm:prSet phldrT="[Text]"/>
      <dgm:spPr/>
      <dgm:t>
        <a:bodyPr/>
        <a:lstStyle/>
        <a:p>
          <a:r>
            <a:rPr lang="en-US"/>
            <a:t>Alternatives to incarceration</a:t>
          </a:r>
        </a:p>
      </dgm:t>
    </dgm:pt>
    <dgm:pt modelId="{B81B5B58-17CE-43E2-A084-A8939D9C4BB6}" type="parTrans" cxnId="{19CB8AEF-0BB5-4CB6-B30D-E6F9100C87F2}">
      <dgm:prSet/>
      <dgm:spPr/>
      <dgm:t>
        <a:bodyPr/>
        <a:lstStyle/>
        <a:p>
          <a:endParaRPr lang="en-US"/>
        </a:p>
      </dgm:t>
    </dgm:pt>
    <dgm:pt modelId="{809FDD56-D995-47C2-8451-1C64D7D64E47}" type="sibTrans" cxnId="{19CB8AEF-0BB5-4CB6-B30D-E6F9100C87F2}">
      <dgm:prSet/>
      <dgm:spPr/>
      <dgm:t>
        <a:bodyPr/>
        <a:lstStyle/>
        <a:p>
          <a:endParaRPr lang="en-US"/>
        </a:p>
      </dgm:t>
    </dgm:pt>
    <dgm:pt modelId="{1896F892-9FF4-4ABC-AE2D-99E5E214D15B}">
      <dgm:prSet phldrT="[Text]" custT="1"/>
      <dgm:spPr>
        <a:solidFill>
          <a:srgbClr val="FFFFFF">
            <a:hueOff val="0"/>
            <a:satOff val="0"/>
            <a:lumOff val="0"/>
            <a:alphaOff val="0"/>
          </a:srgbClr>
        </a:solidFill>
        <a:ln w="38100" cap="flat" cmpd="sng" algn="ctr">
          <a:solidFill>
            <a:srgbClr val="ED7D31"/>
          </a:solidFill>
          <a:prstDash val="solid"/>
        </a:ln>
        <a:effectLst/>
      </dgm:spPr>
      <dgm:t>
        <a:bodyPr spcFirstLastPara="0" vert="horz" wrap="square" lIns="106680" tIns="106680" rIns="106680" bIns="106680" numCol="1" spcCol="1270" anchor="ctr" anchorCtr="0"/>
        <a:lstStyle/>
        <a:p>
          <a:r>
            <a:rPr lang="en-US" sz="2800" kern="1200"/>
            <a:t>Reintegration/</a:t>
          </a:r>
          <a:r>
            <a:rPr lang="en-US" sz="2800" kern="1200">
              <a:solidFill>
                <a:srgbClr val="525759">
                  <a:hueOff val="0"/>
                  <a:satOff val="0"/>
                  <a:lumOff val="0"/>
                  <a:alphaOff val="0"/>
                </a:srgbClr>
              </a:solidFill>
              <a:latin typeface="Roboto"/>
              <a:ea typeface="+mn-ea"/>
              <a:cs typeface="+mn-cs"/>
            </a:rPr>
            <a:t>Re-Entry</a:t>
          </a:r>
        </a:p>
      </dgm:t>
    </dgm:pt>
    <dgm:pt modelId="{CCE51E95-CA2B-4A41-8D21-EE5E6E10E7AD}" type="parTrans" cxnId="{32C907F7-67BB-4A28-93AB-C47FAD45B9B2}">
      <dgm:prSet/>
      <dgm:spPr/>
      <dgm:t>
        <a:bodyPr/>
        <a:lstStyle/>
        <a:p>
          <a:endParaRPr lang="en-US"/>
        </a:p>
      </dgm:t>
    </dgm:pt>
    <dgm:pt modelId="{F5E6342E-5108-4191-BC56-55FAF0A102CB}" type="sibTrans" cxnId="{32C907F7-67BB-4A28-93AB-C47FAD45B9B2}">
      <dgm:prSet/>
      <dgm:spPr/>
      <dgm:t>
        <a:bodyPr/>
        <a:lstStyle/>
        <a:p>
          <a:endParaRPr lang="en-US"/>
        </a:p>
      </dgm:t>
    </dgm:pt>
    <dgm:pt modelId="{5ACA9A1E-ED75-4EFE-95EC-547E88FAECF3}">
      <dgm:prSet phldrT="[Text]"/>
      <dgm:spPr/>
      <dgm:t>
        <a:bodyPr/>
        <a:lstStyle/>
        <a:p>
          <a:r>
            <a:rPr lang="en-US"/>
            <a:t>Alternatives to Detention</a:t>
          </a:r>
        </a:p>
      </dgm:t>
    </dgm:pt>
    <dgm:pt modelId="{ACA483E5-01E6-40F2-A9A8-3DE19BF9AADA}" type="parTrans" cxnId="{632C93C3-26F7-48F1-9F6B-D2F8CDF924DF}">
      <dgm:prSet/>
      <dgm:spPr/>
      <dgm:t>
        <a:bodyPr/>
        <a:lstStyle/>
        <a:p>
          <a:endParaRPr lang="en-US"/>
        </a:p>
      </dgm:t>
    </dgm:pt>
    <dgm:pt modelId="{BB429BBB-A0E9-42FE-970D-AB82F8C87D47}" type="sibTrans" cxnId="{632C93C3-26F7-48F1-9F6B-D2F8CDF924DF}">
      <dgm:prSet/>
      <dgm:spPr/>
      <dgm:t>
        <a:bodyPr/>
        <a:lstStyle/>
        <a:p>
          <a:endParaRPr lang="en-US"/>
        </a:p>
      </dgm:t>
    </dgm:pt>
    <dgm:pt modelId="{67DDBDFC-EF59-4DBC-B38B-81BF3289785A}">
      <dgm:prSet phldrT="[Text]"/>
      <dgm:spPr/>
      <dgm:t>
        <a:bodyPr/>
        <a:lstStyle/>
        <a:p>
          <a:r>
            <a:rPr lang="en-US"/>
            <a:t>Community-Based Detention</a:t>
          </a:r>
        </a:p>
      </dgm:t>
    </dgm:pt>
    <dgm:pt modelId="{F8607052-64CD-4504-816A-040783061954}" type="parTrans" cxnId="{C75AF361-83BA-48E8-A02C-0BE95E76EBE5}">
      <dgm:prSet/>
      <dgm:spPr/>
      <dgm:t>
        <a:bodyPr/>
        <a:lstStyle/>
        <a:p>
          <a:endParaRPr lang="en-US"/>
        </a:p>
      </dgm:t>
    </dgm:pt>
    <dgm:pt modelId="{5E788056-FF09-4C7D-92F1-4C025B15C67C}" type="sibTrans" cxnId="{C75AF361-83BA-48E8-A02C-0BE95E76EBE5}">
      <dgm:prSet/>
      <dgm:spPr/>
      <dgm:t>
        <a:bodyPr/>
        <a:lstStyle/>
        <a:p>
          <a:endParaRPr lang="en-US"/>
        </a:p>
      </dgm:t>
    </dgm:pt>
    <dgm:pt modelId="{FED6DEF2-ABD3-4093-B290-FC14C383359C}">
      <dgm:prSet phldrT="[Text]"/>
      <dgm:spPr/>
      <dgm:t>
        <a:bodyPr/>
        <a:lstStyle/>
        <a:p>
          <a:r>
            <a:rPr lang="en-US"/>
            <a:t>Truancy intervention</a:t>
          </a:r>
        </a:p>
      </dgm:t>
    </dgm:pt>
    <dgm:pt modelId="{D87E91C8-7B97-4A6A-A091-A7AD6061CDB3}" type="parTrans" cxnId="{28BF4EC2-42BF-4724-982C-367E9214D41F}">
      <dgm:prSet/>
      <dgm:spPr/>
      <dgm:t>
        <a:bodyPr/>
        <a:lstStyle/>
        <a:p>
          <a:endParaRPr lang="en-US"/>
        </a:p>
      </dgm:t>
    </dgm:pt>
    <dgm:pt modelId="{C5A938B5-5683-46FA-9D23-871364058972}" type="sibTrans" cxnId="{28BF4EC2-42BF-4724-982C-367E9214D41F}">
      <dgm:prSet/>
      <dgm:spPr/>
      <dgm:t>
        <a:bodyPr/>
        <a:lstStyle/>
        <a:p>
          <a:endParaRPr lang="en-US"/>
        </a:p>
      </dgm:t>
    </dgm:pt>
    <dgm:pt modelId="{469C7185-BDAC-4ABA-9099-9FE64EEBB5FF}">
      <dgm:prSet phldrT="[Text]"/>
      <dgm:spPr/>
      <dgm:t>
        <a:bodyPr/>
        <a:lstStyle/>
        <a:p>
          <a:r>
            <a:rPr lang="en-US"/>
            <a:t>Community treatment centers</a:t>
          </a:r>
        </a:p>
      </dgm:t>
    </dgm:pt>
    <dgm:pt modelId="{1D6B0827-6D5B-4E20-A350-AA953CE1715D}" type="parTrans" cxnId="{2EE46472-98B7-4DDE-95CB-E1AB8EC517B9}">
      <dgm:prSet/>
      <dgm:spPr/>
      <dgm:t>
        <a:bodyPr/>
        <a:lstStyle/>
        <a:p>
          <a:endParaRPr lang="en-US"/>
        </a:p>
      </dgm:t>
    </dgm:pt>
    <dgm:pt modelId="{C2BB159C-F650-4FFB-8986-9E066C902014}" type="sibTrans" cxnId="{2EE46472-98B7-4DDE-95CB-E1AB8EC517B9}">
      <dgm:prSet/>
      <dgm:spPr/>
      <dgm:t>
        <a:bodyPr/>
        <a:lstStyle/>
        <a:p>
          <a:endParaRPr lang="en-US"/>
        </a:p>
      </dgm:t>
    </dgm:pt>
    <dgm:pt modelId="{4156DF7E-EE8F-4056-A0F4-295F2B06FD83}" type="pres">
      <dgm:prSet presAssocID="{F314EF78-6031-4008-9BAE-67EB68097A6F}" presName="linear" presStyleCnt="0">
        <dgm:presLayoutVars>
          <dgm:animLvl val="lvl"/>
          <dgm:resizeHandles val="exact"/>
        </dgm:presLayoutVars>
      </dgm:prSet>
      <dgm:spPr/>
    </dgm:pt>
    <dgm:pt modelId="{5565AEB2-7F81-4316-B887-31199F49FAB5}" type="pres">
      <dgm:prSet presAssocID="{8A9A6DF3-4089-4FE4-B0F5-B61B7E1DCD12}" presName="parentText" presStyleLbl="node1" presStyleIdx="0" presStyleCnt="4">
        <dgm:presLayoutVars>
          <dgm:chMax val="0"/>
          <dgm:bulletEnabled val="1"/>
        </dgm:presLayoutVars>
      </dgm:prSet>
      <dgm:spPr/>
    </dgm:pt>
    <dgm:pt modelId="{574EEBB7-6A23-421A-8F34-344F0B44F1A2}" type="pres">
      <dgm:prSet presAssocID="{0D03CBAF-C9DF-4834-B7F8-49DEB688E55F}" presName="spacer" presStyleCnt="0"/>
      <dgm:spPr/>
    </dgm:pt>
    <dgm:pt modelId="{F421E5FD-A778-40A7-BFBF-DA9B473EAF4D}" type="pres">
      <dgm:prSet presAssocID="{A740F254-83F2-428C-B810-148A91713E2A}" presName="parentText" presStyleLbl="node1" presStyleIdx="1" presStyleCnt="4">
        <dgm:presLayoutVars>
          <dgm:chMax val="0"/>
          <dgm:bulletEnabled val="1"/>
        </dgm:presLayoutVars>
      </dgm:prSet>
      <dgm:spPr>
        <a:xfrm>
          <a:off x="0" y="789089"/>
          <a:ext cx="5588000" cy="671580"/>
        </a:xfrm>
        <a:prstGeom prst="roundRect">
          <a:avLst/>
        </a:prstGeom>
      </dgm:spPr>
    </dgm:pt>
    <dgm:pt modelId="{388B6D6E-D507-426F-975C-7B1A2BBC8180}" type="pres">
      <dgm:prSet presAssocID="{A740F254-83F2-428C-B810-148A91713E2A}" presName="childText" presStyleLbl="revTx" presStyleIdx="0" presStyleCnt="2">
        <dgm:presLayoutVars>
          <dgm:bulletEnabled val="1"/>
        </dgm:presLayoutVars>
      </dgm:prSet>
      <dgm:spPr/>
    </dgm:pt>
    <dgm:pt modelId="{C0283821-909A-46E8-B02D-62545C9950C7}" type="pres">
      <dgm:prSet presAssocID="{94A70D14-5E4B-426E-A57E-448F710FE08D}" presName="parentText" presStyleLbl="node1" presStyleIdx="2" presStyleCnt="4">
        <dgm:presLayoutVars>
          <dgm:chMax val="0"/>
          <dgm:bulletEnabled val="1"/>
        </dgm:presLayoutVars>
      </dgm:prSet>
      <dgm:spPr>
        <a:xfrm>
          <a:off x="0" y="2214150"/>
          <a:ext cx="5588000" cy="671580"/>
        </a:xfrm>
        <a:prstGeom prst="roundRect">
          <a:avLst/>
        </a:prstGeom>
      </dgm:spPr>
    </dgm:pt>
    <dgm:pt modelId="{26651847-7942-49A0-AD67-CB8118521AE9}" type="pres">
      <dgm:prSet presAssocID="{94A70D14-5E4B-426E-A57E-448F710FE08D}" presName="childText" presStyleLbl="revTx" presStyleIdx="1" presStyleCnt="2">
        <dgm:presLayoutVars>
          <dgm:bulletEnabled val="1"/>
        </dgm:presLayoutVars>
      </dgm:prSet>
      <dgm:spPr/>
    </dgm:pt>
    <dgm:pt modelId="{7F9FED8B-5CFA-456D-B9C2-7CE98F5D080E}" type="pres">
      <dgm:prSet presAssocID="{1896F892-9FF4-4ABC-AE2D-99E5E214D15B}" presName="parentText" presStyleLbl="node1" presStyleIdx="3" presStyleCnt="4">
        <dgm:presLayoutVars>
          <dgm:chMax val="0"/>
          <dgm:bulletEnabled val="1"/>
        </dgm:presLayoutVars>
      </dgm:prSet>
      <dgm:spPr>
        <a:xfrm>
          <a:off x="0" y="4015950"/>
          <a:ext cx="5588000" cy="671580"/>
        </a:xfrm>
        <a:prstGeom prst="roundRect">
          <a:avLst/>
        </a:prstGeom>
      </dgm:spPr>
    </dgm:pt>
  </dgm:ptLst>
  <dgm:cxnLst>
    <dgm:cxn modelId="{FD845F0C-25A6-49D8-8A6D-05C9CAE6232C}" srcId="{F314EF78-6031-4008-9BAE-67EB68097A6F}" destId="{8A9A6DF3-4089-4FE4-B0F5-B61B7E1DCD12}" srcOrd="0" destOrd="0" parTransId="{59CE9A5D-98EB-4AFF-A2BE-2EC024BC2521}" sibTransId="{0D03CBAF-C9DF-4834-B7F8-49DEB688E55F}"/>
    <dgm:cxn modelId="{769A6F12-0F85-47CD-9128-AC5B0861C4D8}" type="presOf" srcId="{67DDBDFC-EF59-4DBC-B38B-81BF3289785A}" destId="{388B6D6E-D507-426F-975C-7B1A2BBC8180}" srcOrd="0" destOrd="1" presId="urn:microsoft.com/office/officeart/2005/8/layout/vList2"/>
    <dgm:cxn modelId="{DB435B28-BB63-4FD4-BE7C-D5FDB079A5E8}" type="presOf" srcId="{A740F254-83F2-428C-B810-148A91713E2A}" destId="{F421E5FD-A778-40A7-BFBF-DA9B473EAF4D}" srcOrd="0" destOrd="0" presId="urn:microsoft.com/office/officeart/2005/8/layout/vList2"/>
    <dgm:cxn modelId="{8CFEBA2C-75F8-46AC-8AC8-CFE298516A1D}" type="presOf" srcId="{94A70D14-5E4B-426E-A57E-448F710FE08D}" destId="{C0283821-909A-46E8-B02D-62545C9950C7}" srcOrd="0" destOrd="0" presId="urn:microsoft.com/office/officeart/2005/8/layout/vList2"/>
    <dgm:cxn modelId="{C75AF361-83BA-48E8-A02C-0BE95E76EBE5}" srcId="{A740F254-83F2-428C-B810-148A91713E2A}" destId="{67DDBDFC-EF59-4DBC-B38B-81BF3289785A}" srcOrd="1" destOrd="0" parTransId="{F8607052-64CD-4504-816A-040783061954}" sibTransId="{5E788056-FF09-4C7D-92F1-4C025B15C67C}"/>
    <dgm:cxn modelId="{A63AF24A-466A-4C5C-8449-51A4580CDAD4}" type="presOf" srcId="{FED6DEF2-ABD3-4093-B290-FC14C383359C}" destId="{26651847-7942-49A0-AD67-CB8118521AE9}" srcOrd="0" destOrd="1" presId="urn:microsoft.com/office/officeart/2005/8/layout/vList2"/>
    <dgm:cxn modelId="{711C496F-E51F-425C-81A0-EC6C7E9F2E69}" type="presOf" srcId="{1896F892-9FF4-4ABC-AE2D-99E5E214D15B}" destId="{7F9FED8B-5CFA-456D-B9C2-7CE98F5D080E}" srcOrd="0" destOrd="0" presId="urn:microsoft.com/office/officeart/2005/8/layout/vList2"/>
    <dgm:cxn modelId="{2EE46472-98B7-4DDE-95CB-E1AB8EC517B9}" srcId="{94A70D14-5E4B-426E-A57E-448F710FE08D}" destId="{469C7185-BDAC-4ABA-9099-9FE64EEBB5FF}" srcOrd="2" destOrd="0" parTransId="{1D6B0827-6D5B-4E20-A350-AA953CE1715D}" sibTransId="{C2BB159C-F650-4FFB-8986-9E066C902014}"/>
    <dgm:cxn modelId="{87C76B74-4DC0-40B9-B2A9-3C4D9AD8103C}" type="presOf" srcId="{F314EF78-6031-4008-9BAE-67EB68097A6F}" destId="{4156DF7E-EE8F-4056-A0F4-295F2B06FD83}" srcOrd="0" destOrd="0" presId="urn:microsoft.com/office/officeart/2005/8/layout/vList2"/>
    <dgm:cxn modelId="{E0709358-8661-492C-A9A6-92260526AA13}" srcId="{F314EF78-6031-4008-9BAE-67EB68097A6F}" destId="{A740F254-83F2-428C-B810-148A91713E2A}" srcOrd="1" destOrd="0" parTransId="{55B6A9F9-6D71-4E25-9282-DB1951A48980}" sibTransId="{4219A998-2A36-443C-9EFA-AE8EDD05B0B4}"/>
    <dgm:cxn modelId="{32D76D7C-D71D-46AF-9DAB-9C92CF24E4A1}" type="presOf" srcId="{8A9A6DF3-4089-4FE4-B0F5-B61B7E1DCD12}" destId="{5565AEB2-7F81-4316-B887-31199F49FAB5}" srcOrd="0" destOrd="0" presId="urn:microsoft.com/office/officeart/2005/8/layout/vList2"/>
    <dgm:cxn modelId="{09B21C98-3168-463C-AB8D-BCD5FE15CA55}" srcId="{F314EF78-6031-4008-9BAE-67EB68097A6F}" destId="{94A70D14-5E4B-426E-A57E-448F710FE08D}" srcOrd="2" destOrd="0" parTransId="{0172237A-AFF0-4786-B712-BEDEB9E64851}" sibTransId="{21E4C3F8-ABD6-4665-BE28-49C22300021B}"/>
    <dgm:cxn modelId="{B6705AA9-3290-4E27-8EEC-31555BF09A24}" type="presOf" srcId="{5ACA9A1E-ED75-4EFE-95EC-547E88FAECF3}" destId="{388B6D6E-D507-426F-975C-7B1A2BBC8180}" srcOrd="0" destOrd="0" presId="urn:microsoft.com/office/officeart/2005/8/layout/vList2"/>
    <dgm:cxn modelId="{28BF4EC2-42BF-4724-982C-367E9214D41F}" srcId="{94A70D14-5E4B-426E-A57E-448F710FE08D}" destId="{FED6DEF2-ABD3-4093-B290-FC14C383359C}" srcOrd="1" destOrd="0" parTransId="{D87E91C8-7B97-4A6A-A091-A7AD6061CDB3}" sibTransId="{C5A938B5-5683-46FA-9D23-871364058972}"/>
    <dgm:cxn modelId="{632C93C3-26F7-48F1-9F6B-D2F8CDF924DF}" srcId="{A740F254-83F2-428C-B810-148A91713E2A}" destId="{5ACA9A1E-ED75-4EFE-95EC-547E88FAECF3}" srcOrd="0" destOrd="0" parTransId="{ACA483E5-01E6-40F2-A9A8-3DE19BF9AADA}" sibTransId="{BB429BBB-A0E9-42FE-970D-AB82F8C87D47}"/>
    <dgm:cxn modelId="{19CB8AEF-0BB5-4CB6-B30D-E6F9100C87F2}" srcId="{94A70D14-5E4B-426E-A57E-448F710FE08D}" destId="{C2894EA3-E753-4CFD-BB16-3E377DC33760}" srcOrd="0" destOrd="0" parTransId="{B81B5B58-17CE-43E2-A084-A8939D9C4BB6}" sibTransId="{809FDD56-D995-47C2-8451-1C64D7D64E47}"/>
    <dgm:cxn modelId="{7CF75BF0-19D9-4651-B4C3-19226E6B966F}" type="presOf" srcId="{469C7185-BDAC-4ABA-9099-9FE64EEBB5FF}" destId="{26651847-7942-49A0-AD67-CB8118521AE9}" srcOrd="0" destOrd="2" presId="urn:microsoft.com/office/officeart/2005/8/layout/vList2"/>
    <dgm:cxn modelId="{32C907F7-67BB-4A28-93AB-C47FAD45B9B2}" srcId="{F314EF78-6031-4008-9BAE-67EB68097A6F}" destId="{1896F892-9FF4-4ABC-AE2D-99E5E214D15B}" srcOrd="3" destOrd="0" parTransId="{CCE51E95-CA2B-4A41-8D21-EE5E6E10E7AD}" sibTransId="{F5E6342E-5108-4191-BC56-55FAF0A102CB}"/>
    <dgm:cxn modelId="{0C2D6FFE-3D63-4742-9FE4-1F19EED2FB13}" type="presOf" srcId="{C2894EA3-E753-4CFD-BB16-3E377DC33760}" destId="{26651847-7942-49A0-AD67-CB8118521AE9}" srcOrd="0" destOrd="0" presId="urn:microsoft.com/office/officeart/2005/8/layout/vList2"/>
    <dgm:cxn modelId="{85773D9D-FD87-4658-82B3-959D91F5E0C4}" type="presParOf" srcId="{4156DF7E-EE8F-4056-A0F4-295F2B06FD83}" destId="{5565AEB2-7F81-4316-B887-31199F49FAB5}" srcOrd="0" destOrd="0" presId="urn:microsoft.com/office/officeart/2005/8/layout/vList2"/>
    <dgm:cxn modelId="{DFF75DED-69F4-49E5-BB25-4CE2F3D47C73}" type="presParOf" srcId="{4156DF7E-EE8F-4056-A0F4-295F2B06FD83}" destId="{574EEBB7-6A23-421A-8F34-344F0B44F1A2}" srcOrd="1" destOrd="0" presId="urn:microsoft.com/office/officeart/2005/8/layout/vList2"/>
    <dgm:cxn modelId="{AD883B47-CF5B-43E0-8A5A-BD84F636FD00}" type="presParOf" srcId="{4156DF7E-EE8F-4056-A0F4-295F2B06FD83}" destId="{F421E5FD-A778-40A7-BFBF-DA9B473EAF4D}" srcOrd="2" destOrd="0" presId="urn:microsoft.com/office/officeart/2005/8/layout/vList2"/>
    <dgm:cxn modelId="{13720328-0D39-4EF6-B8DB-6EA2D9596A59}" type="presParOf" srcId="{4156DF7E-EE8F-4056-A0F4-295F2B06FD83}" destId="{388B6D6E-D507-426F-975C-7B1A2BBC8180}" srcOrd="3" destOrd="0" presId="urn:microsoft.com/office/officeart/2005/8/layout/vList2"/>
    <dgm:cxn modelId="{EECE08B1-69BC-4390-AEAA-7B76CDCE5B8A}" type="presParOf" srcId="{4156DF7E-EE8F-4056-A0F4-295F2B06FD83}" destId="{C0283821-909A-46E8-B02D-62545C9950C7}" srcOrd="4" destOrd="0" presId="urn:microsoft.com/office/officeart/2005/8/layout/vList2"/>
    <dgm:cxn modelId="{4D9D7FA4-955D-43D7-B878-7E35AEF4B8FE}" type="presParOf" srcId="{4156DF7E-EE8F-4056-A0F4-295F2B06FD83}" destId="{26651847-7942-49A0-AD67-CB8118521AE9}" srcOrd="5" destOrd="0" presId="urn:microsoft.com/office/officeart/2005/8/layout/vList2"/>
    <dgm:cxn modelId="{71501B1E-FA68-4D16-A0B0-71EB284A9B41}" type="presParOf" srcId="{4156DF7E-EE8F-4056-A0F4-295F2B06FD83}" destId="{7F9FED8B-5CFA-456D-B9C2-7CE98F5D080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314EF78-6031-4008-9BAE-67EB68097A6F}"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8A9A6DF3-4089-4FE4-B0F5-B61B7E1DCD12}">
      <dgm:prSet phldrT="[Text]"/>
      <dgm:spPr>
        <a:ln w="38100">
          <a:solidFill>
            <a:schemeClr val="accent2"/>
          </a:solidFill>
        </a:ln>
      </dgm:spPr>
      <dgm:t>
        <a:bodyPr/>
        <a:lstStyle/>
        <a:p>
          <a:r>
            <a:rPr lang="en-US"/>
            <a:t>Minimize Need for Placements</a:t>
          </a:r>
        </a:p>
      </dgm:t>
    </dgm:pt>
    <dgm:pt modelId="{59CE9A5D-98EB-4AFF-A2BE-2EC024BC2521}" type="parTrans" cxnId="{FD845F0C-25A6-49D8-8A6D-05C9CAE6232C}">
      <dgm:prSet/>
      <dgm:spPr/>
      <dgm:t>
        <a:bodyPr/>
        <a:lstStyle/>
        <a:p>
          <a:endParaRPr lang="en-US"/>
        </a:p>
      </dgm:t>
    </dgm:pt>
    <dgm:pt modelId="{0D03CBAF-C9DF-4834-B7F8-49DEB688E55F}" type="sibTrans" cxnId="{FD845F0C-25A6-49D8-8A6D-05C9CAE6232C}">
      <dgm:prSet/>
      <dgm:spPr/>
      <dgm:t>
        <a:bodyPr/>
        <a:lstStyle/>
        <a:p>
          <a:endParaRPr lang="en-US"/>
        </a:p>
      </dgm:t>
    </dgm:pt>
    <dgm:pt modelId="{A740F254-83F2-428C-B810-148A91713E2A}">
      <dgm:prSet phldrT="[Text]"/>
      <dgm:spPr/>
      <dgm:t>
        <a:bodyPr/>
        <a:lstStyle/>
        <a:p>
          <a:r>
            <a:rPr lang="en-US"/>
            <a:t>Early intervention with parental engagement and support</a:t>
          </a:r>
        </a:p>
      </dgm:t>
    </dgm:pt>
    <dgm:pt modelId="{55B6A9F9-6D71-4E25-9282-DB1951A48980}" type="parTrans" cxnId="{E0709358-8661-492C-A9A6-92260526AA13}">
      <dgm:prSet/>
      <dgm:spPr/>
      <dgm:t>
        <a:bodyPr/>
        <a:lstStyle/>
        <a:p>
          <a:endParaRPr lang="en-US"/>
        </a:p>
      </dgm:t>
    </dgm:pt>
    <dgm:pt modelId="{4219A998-2A36-443C-9EFA-AE8EDD05B0B4}" type="sibTrans" cxnId="{E0709358-8661-492C-A9A6-92260526AA13}">
      <dgm:prSet/>
      <dgm:spPr/>
      <dgm:t>
        <a:bodyPr/>
        <a:lstStyle/>
        <a:p>
          <a:endParaRPr lang="en-US"/>
        </a:p>
      </dgm:t>
    </dgm:pt>
    <dgm:pt modelId="{94A70D14-5E4B-426E-A57E-448F710FE08D}">
      <dgm:prSet phldrT="[Text]"/>
      <dgm:spPr>
        <a:ln w="38100">
          <a:solidFill>
            <a:schemeClr val="accent2"/>
          </a:solidFill>
        </a:ln>
      </dgm:spPr>
      <dgm:t>
        <a:bodyPr/>
        <a:lstStyle/>
        <a:p>
          <a:r>
            <a:rPr lang="en-US"/>
            <a:t>Expedite Permanency</a:t>
          </a:r>
        </a:p>
      </dgm:t>
    </dgm:pt>
    <dgm:pt modelId="{0172237A-AFF0-4786-B712-BEDEB9E64851}" type="parTrans" cxnId="{09B21C98-3168-463C-AB8D-BCD5FE15CA55}">
      <dgm:prSet/>
      <dgm:spPr/>
      <dgm:t>
        <a:bodyPr/>
        <a:lstStyle/>
        <a:p>
          <a:endParaRPr lang="en-US"/>
        </a:p>
      </dgm:t>
    </dgm:pt>
    <dgm:pt modelId="{21E4C3F8-ABD6-4665-BE28-49C22300021B}" type="sibTrans" cxnId="{09B21C98-3168-463C-AB8D-BCD5FE15CA55}">
      <dgm:prSet/>
      <dgm:spPr/>
      <dgm:t>
        <a:bodyPr/>
        <a:lstStyle/>
        <a:p>
          <a:endParaRPr lang="en-US"/>
        </a:p>
      </dgm:t>
    </dgm:pt>
    <dgm:pt modelId="{C2894EA3-E753-4CFD-BB16-3E377DC33760}">
      <dgm:prSet phldrT="[Text]"/>
      <dgm:spPr/>
      <dgm:t>
        <a:bodyPr/>
        <a:lstStyle/>
        <a:p>
          <a:r>
            <a:rPr lang="en-US"/>
            <a:t>Expedited family reunification</a:t>
          </a:r>
        </a:p>
      </dgm:t>
    </dgm:pt>
    <dgm:pt modelId="{B81B5B58-17CE-43E2-A084-A8939D9C4BB6}" type="parTrans" cxnId="{19CB8AEF-0BB5-4CB6-B30D-E6F9100C87F2}">
      <dgm:prSet/>
      <dgm:spPr/>
      <dgm:t>
        <a:bodyPr/>
        <a:lstStyle/>
        <a:p>
          <a:endParaRPr lang="en-US"/>
        </a:p>
      </dgm:t>
    </dgm:pt>
    <dgm:pt modelId="{809FDD56-D995-47C2-8451-1C64D7D64E47}" type="sibTrans" cxnId="{19CB8AEF-0BB5-4CB6-B30D-E6F9100C87F2}">
      <dgm:prSet/>
      <dgm:spPr/>
      <dgm:t>
        <a:bodyPr/>
        <a:lstStyle/>
        <a:p>
          <a:endParaRPr lang="en-US"/>
        </a:p>
      </dgm:t>
    </dgm:pt>
    <dgm:pt modelId="{1896F892-9FF4-4ABC-AE2D-99E5E214D15B}">
      <dgm:prSet phldrT="[Text]"/>
      <dgm:spPr>
        <a:ln w="38100">
          <a:solidFill>
            <a:schemeClr val="accent2"/>
          </a:solidFill>
        </a:ln>
      </dgm:spPr>
      <dgm:t>
        <a:bodyPr/>
        <a:lstStyle/>
        <a:p>
          <a:r>
            <a:rPr lang="en-US"/>
            <a:t>Maximize Successful Independence</a:t>
          </a:r>
        </a:p>
      </dgm:t>
    </dgm:pt>
    <dgm:pt modelId="{CCE51E95-CA2B-4A41-8D21-EE5E6E10E7AD}" type="parTrans" cxnId="{32C907F7-67BB-4A28-93AB-C47FAD45B9B2}">
      <dgm:prSet/>
      <dgm:spPr/>
      <dgm:t>
        <a:bodyPr/>
        <a:lstStyle/>
        <a:p>
          <a:endParaRPr lang="en-US"/>
        </a:p>
      </dgm:t>
    </dgm:pt>
    <dgm:pt modelId="{F5E6342E-5108-4191-BC56-55FAF0A102CB}" type="sibTrans" cxnId="{32C907F7-67BB-4A28-93AB-C47FAD45B9B2}">
      <dgm:prSet/>
      <dgm:spPr/>
      <dgm:t>
        <a:bodyPr/>
        <a:lstStyle/>
        <a:p>
          <a:endParaRPr lang="en-US"/>
        </a:p>
      </dgm:t>
    </dgm:pt>
    <dgm:pt modelId="{7C5A3AD3-EE84-4085-844E-A18C21910DFF}">
      <dgm:prSet phldrT="[Text]"/>
      <dgm:spPr/>
      <dgm:t>
        <a:bodyPr/>
        <a:lstStyle/>
        <a:p>
          <a:r>
            <a:rPr lang="en-US"/>
            <a:t>Planning and implementing aging out transitional services</a:t>
          </a:r>
        </a:p>
      </dgm:t>
    </dgm:pt>
    <dgm:pt modelId="{92A4D36F-0B7B-4845-8E4B-113A254B7C7E}" type="parTrans" cxnId="{83078A05-7568-442F-810A-6EDE17B831F8}">
      <dgm:prSet/>
      <dgm:spPr/>
      <dgm:t>
        <a:bodyPr/>
        <a:lstStyle/>
        <a:p>
          <a:endParaRPr lang="en-US"/>
        </a:p>
      </dgm:t>
    </dgm:pt>
    <dgm:pt modelId="{F6F7EBA7-9C09-4F28-A82F-36FA2F03066A}" type="sibTrans" cxnId="{83078A05-7568-442F-810A-6EDE17B831F8}">
      <dgm:prSet/>
      <dgm:spPr/>
      <dgm:t>
        <a:bodyPr/>
        <a:lstStyle/>
        <a:p>
          <a:endParaRPr lang="en-US"/>
        </a:p>
      </dgm:t>
    </dgm:pt>
    <dgm:pt modelId="{5931EC35-0438-4AFA-976A-E7A9520BEB48}">
      <dgm:prSet phldrT="[Text]"/>
      <dgm:spPr/>
      <dgm:t>
        <a:bodyPr/>
        <a:lstStyle/>
        <a:p>
          <a:r>
            <a:rPr lang="en-US"/>
            <a:t>Intervention with families that have chronic and longstanding need</a:t>
          </a:r>
        </a:p>
      </dgm:t>
    </dgm:pt>
    <dgm:pt modelId="{D7DD61F3-AEE2-4D38-A2A1-8E87A10A3D57}" type="parTrans" cxnId="{D9389BDC-933B-464D-9F27-23D53BA5DB48}">
      <dgm:prSet/>
      <dgm:spPr/>
      <dgm:t>
        <a:bodyPr/>
        <a:lstStyle/>
        <a:p>
          <a:endParaRPr lang="en-US"/>
        </a:p>
      </dgm:t>
    </dgm:pt>
    <dgm:pt modelId="{EDA47D52-D0BB-4E7B-8670-F2387C7EA790}" type="sibTrans" cxnId="{D9389BDC-933B-464D-9F27-23D53BA5DB48}">
      <dgm:prSet/>
      <dgm:spPr/>
      <dgm:t>
        <a:bodyPr/>
        <a:lstStyle/>
        <a:p>
          <a:endParaRPr lang="en-US"/>
        </a:p>
      </dgm:t>
    </dgm:pt>
    <dgm:pt modelId="{D382EC3C-DB6C-4B4E-8878-E9869441DD0B}">
      <dgm:prSet phldrT="[Text]"/>
      <dgm:spPr/>
      <dgm:t>
        <a:bodyPr/>
        <a:lstStyle/>
        <a:p>
          <a:r>
            <a:rPr lang="en-US"/>
            <a:t>Stabilization and support of birth, foster and adoptive placements in crisis</a:t>
          </a:r>
        </a:p>
      </dgm:t>
    </dgm:pt>
    <dgm:pt modelId="{C0D3DB7D-A720-4CBB-88C8-83E3FC2AD796}" type="parTrans" cxnId="{8EAAB183-159A-49E2-A07A-5D873CC8D0C9}">
      <dgm:prSet/>
      <dgm:spPr/>
      <dgm:t>
        <a:bodyPr/>
        <a:lstStyle/>
        <a:p>
          <a:endParaRPr lang="en-US"/>
        </a:p>
      </dgm:t>
    </dgm:pt>
    <dgm:pt modelId="{8423BB9C-CFEF-48D8-96C6-1C77E01E4AE0}" type="sibTrans" cxnId="{8EAAB183-159A-49E2-A07A-5D873CC8D0C9}">
      <dgm:prSet/>
      <dgm:spPr/>
      <dgm:t>
        <a:bodyPr/>
        <a:lstStyle/>
        <a:p>
          <a:endParaRPr lang="en-US"/>
        </a:p>
      </dgm:t>
    </dgm:pt>
    <dgm:pt modelId="{5086FECA-7B53-4259-B4E3-AE989CF040D4}">
      <dgm:prSet phldrT="[Text]"/>
      <dgm:spPr/>
      <dgm:t>
        <a:bodyPr/>
        <a:lstStyle/>
        <a:p>
          <a:r>
            <a:rPr lang="en-US"/>
            <a:t>Recruitment of permanent family resources</a:t>
          </a:r>
        </a:p>
      </dgm:t>
    </dgm:pt>
    <dgm:pt modelId="{E3877038-3C2C-4DBB-B5A8-F10AFF1B4183}" type="parTrans" cxnId="{153D6FEF-4C47-4166-8920-79114FAA5E47}">
      <dgm:prSet/>
      <dgm:spPr/>
      <dgm:t>
        <a:bodyPr/>
        <a:lstStyle/>
        <a:p>
          <a:endParaRPr lang="en-US"/>
        </a:p>
      </dgm:t>
    </dgm:pt>
    <dgm:pt modelId="{E952C41B-BE60-48CB-A7F6-9E6CB9DD4D4E}" type="sibTrans" cxnId="{153D6FEF-4C47-4166-8920-79114FAA5E47}">
      <dgm:prSet/>
      <dgm:spPr/>
      <dgm:t>
        <a:bodyPr/>
        <a:lstStyle/>
        <a:p>
          <a:endParaRPr lang="en-US"/>
        </a:p>
      </dgm:t>
    </dgm:pt>
    <dgm:pt modelId="{4156DF7E-EE8F-4056-A0F4-295F2B06FD83}" type="pres">
      <dgm:prSet presAssocID="{F314EF78-6031-4008-9BAE-67EB68097A6F}" presName="linear" presStyleCnt="0">
        <dgm:presLayoutVars>
          <dgm:animLvl val="lvl"/>
          <dgm:resizeHandles val="exact"/>
        </dgm:presLayoutVars>
      </dgm:prSet>
      <dgm:spPr/>
    </dgm:pt>
    <dgm:pt modelId="{5565AEB2-7F81-4316-B887-31199F49FAB5}" type="pres">
      <dgm:prSet presAssocID="{8A9A6DF3-4089-4FE4-B0F5-B61B7E1DCD12}" presName="parentText" presStyleLbl="node1" presStyleIdx="0" presStyleCnt="3">
        <dgm:presLayoutVars>
          <dgm:chMax val="0"/>
          <dgm:bulletEnabled val="1"/>
        </dgm:presLayoutVars>
      </dgm:prSet>
      <dgm:spPr/>
    </dgm:pt>
    <dgm:pt modelId="{AB9B9EA0-FC26-44D2-A5A7-2FFFC43782DD}" type="pres">
      <dgm:prSet presAssocID="{8A9A6DF3-4089-4FE4-B0F5-B61B7E1DCD12}" presName="childText" presStyleLbl="revTx" presStyleIdx="0" presStyleCnt="3">
        <dgm:presLayoutVars>
          <dgm:bulletEnabled val="1"/>
        </dgm:presLayoutVars>
      </dgm:prSet>
      <dgm:spPr/>
    </dgm:pt>
    <dgm:pt modelId="{C0283821-909A-46E8-B02D-62545C9950C7}" type="pres">
      <dgm:prSet presAssocID="{94A70D14-5E4B-426E-A57E-448F710FE08D}" presName="parentText" presStyleLbl="node1" presStyleIdx="1" presStyleCnt="3">
        <dgm:presLayoutVars>
          <dgm:chMax val="0"/>
          <dgm:bulletEnabled val="1"/>
        </dgm:presLayoutVars>
      </dgm:prSet>
      <dgm:spPr/>
    </dgm:pt>
    <dgm:pt modelId="{26651847-7942-49A0-AD67-CB8118521AE9}" type="pres">
      <dgm:prSet presAssocID="{94A70D14-5E4B-426E-A57E-448F710FE08D}" presName="childText" presStyleLbl="revTx" presStyleIdx="1" presStyleCnt="3">
        <dgm:presLayoutVars>
          <dgm:bulletEnabled val="1"/>
        </dgm:presLayoutVars>
      </dgm:prSet>
      <dgm:spPr/>
    </dgm:pt>
    <dgm:pt modelId="{7F9FED8B-5CFA-456D-B9C2-7CE98F5D080E}" type="pres">
      <dgm:prSet presAssocID="{1896F892-9FF4-4ABC-AE2D-99E5E214D15B}" presName="parentText" presStyleLbl="node1" presStyleIdx="2" presStyleCnt="3">
        <dgm:presLayoutVars>
          <dgm:chMax val="0"/>
          <dgm:bulletEnabled val="1"/>
        </dgm:presLayoutVars>
      </dgm:prSet>
      <dgm:spPr/>
    </dgm:pt>
    <dgm:pt modelId="{C6726587-24EA-47BA-9A91-2E26BEF906A7}" type="pres">
      <dgm:prSet presAssocID="{1896F892-9FF4-4ABC-AE2D-99E5E214D15B}" presName="childText" presStyleLbl="revTx" presStyleIdx="2" presStyleCnt="3">
        <dgm:presLayoutVars>
          <dgm:bulletEnabled val="1"/>
        </dgm:presLayoutVars>
      </dgm:prSet>
      <dgm:spPr/>
    </dgm:pt>
  </dgm:ptLst>
  <dgm:cxnLst>
    <dgm:cxn modelId="{83078A05-7568-442F-810A-6EDE17B831F8}" srcId="{1896F892-9FF4-4ABC-AE2D-99E5E214D15B}" destId="{7C5A3AD3-EE84-4085-844E-A18C21910DFF}" srcOrd="0" destOrd="0" parTransId="{92A4D36F-0B7B-4845-8E4B-113A254B7C7E}" sibTransId="{F6F7EBA7-9C09-4F28-A82F-36FA2F03066A}"/>
    <dgm:cxn modelId="{FD845F0C-25A6-49D8-8A6D-05C9CAE6232C}" srcId="{F314EF78-6031-4008-9BAE-67EB68097A6F}" destId="{8A9A6DF3-4089-4FE4-B0F5-B61B7E1DCD12}" srcOrd="0" destOrd="0" parTransId="{59CE9A5D-98EB-4AFF-A2BE-2EC024BC2521}" sibTransId="{0D03CBAF-C9DF-4834-B7F8-49DEB688E55F}"/>
    <dgm:cxn modelId="{8CFEBA2C-75F8-46AC-8AC8-CFE298516A1D}" type="presOf" srcId="{94A70D14-5E4B-426E-A57E-448F710FE08D}" destId="{C0283821-909A-46E8-B02D-62545C9950C7}" srcOrd="0" destOrd="0" presId="urn:microsoft.com/office/officeart/2005/8/layout/vList2"/>
    <dgm:cxn modelId="{14EA0F2E-A62C-46D1-8CD3-CA27CD572091}" type="presOf" srcId="{D382EC3C-DB6C-4B4E-8878-E9869441DD0B}" destId="{AB9B9EA0-FC26-44D2-A5A7-2FFFC43782DD}" srcOrd="0" destOrd="2" presId="urn:microsoft.com/office/officeart/2005/8/layout/vList2"/>
    <dgm:cxn modelId="{711C496F-E51F-425C-81A0-EC6C7E9F2E69}" type="presOf" srcId="{1896F892-9FF4-4ABC-AE2D-99E5E214D15B}" destId="{7F9FED8B-5CFA-456D-B9C2-7CE98F5D080E}" srcOrd="0" destOrd="0" presId="urn:microsoft.com/office/officeart/2005/8/layout/vList2"/>
    <dgm:cxn modelId="{87C76B74-4DC0-40B9-B2A9-3C4D9AD8103C}" type="presOf" srcId="{F314EF78-6031-4008-9BAE-67EB68097A6F}" destId="{4156DF7E-EE8F-4056-A0F4-295F2B06FD83}" srcOrd="0" destOrd="0" presId="urn:microsoft.com/office/officeart/2005/8/layout/vList2"/>
    <dgm:cxn modelId="{E0709358-8661-492C-A9A6-92260526AA13}" srcId="{8A9A6DF3-4089-4FE4-B0F5-B61B7E1DCD12}" destId="{A740F254-83F2-428C-B810-148A91713E2A}" srcOrd="0" destOrd="0" parTransId="{55B6A9F9-6D71-4E25-9282-DB1951A48980}" sibTransId="{4219A998-2A36-443C-9EFA-AE8EDD05B0B4}"/>
    <dgm:cxn modelId="{32D76D7C-D71D-46AF-9DAB-9C92CF24E4A1}" type="presOf" srcId="{8A9A6DF3-4089-4FE4-B0F5-B61B7E1DCD12}" destId="{5565AEB2-7F81-4316-B887-31199F49FAB5}" srcOrd="0" destOrd="0" presId="urn:microsoft.com/office/officeart/2005/8/layout/vList2"/>
    <dgm:cxn modelId="{8EAAB183-159A-49E2-A07A-5D873CC8D0C9}" srcId="{8A9A6DF3-4089-4FE4-B0F5-B61B7E1DCD12}" destId="{D382EC3C-DB6C-4B4E-8878-E9869441DD0B}" srcOrd="2" destOrd="0" parTransId="{C0D3DB7D-A720-4CBB-88C8-83E3FC2AD796}" sibTransId="{8423BB9C-CFEF-48D8-96C6-1C77E01E4AE0}"/>
    <dgm:cxn modelId="{D147338E-A78C-4760-980B-54BFCB665446}" type="presOf" srcId="{5086FECA-7B53-4259-B4E3-AE989CF040D4}" destId="{26651847-7942-49A0-AD67-CB8118521AE9}" srcOrd="0" destOrd="1" presId="urn:microsoft.com/office/officeart/2005/8/layout/vList2"/>
    <dgm:cxn modelId="{09B21C98-3168-463C-AB8D-BCD5FE15CA55}" srcId="{F314EF78-6031-4008-9BAE-67EB68097A6F}" destId="{94A70D14-5E4B-426E-A57E-448F710FE08D}" srcOrd="1" destOrd="0" parTransId="{0172237A-AFF0-4786-B712-BEDEB9E64851}" sibTransId="{21E4C3F8-ABD6-4665-BE28-49C22300021B}"/>
    <dgm:cxn modelId="{E94A12AA-8AC7-4703-980C-9B4F4951164D}" type="presOf" srcId="{5931EC35-0438-4AFA-976A-E7A9520BEB48}" destId="{AB9B9EA0-FC26-44D2-A5A7-2FFFC43782DD}" srcOrd="0" destOrd="1" presId="urn:microsoft.com/office/officeart/2005/8/layout/vList2"/>
    <dgm:cxn modelId="{B4D28BD5-0AB4-4AF3-880B-8A99E95BB9C2}" type="presOf" srcId="{7C5A3AD3-EE84-4085-844E-A18C21910DFF}" destId="{C6726587-24EA-47BA-9A91-2E26BEF906A7}" srcOrd="0" destOrd="0" presId="urn:microsoft.com/office/officeart/2005/8/layout/vList2"/>
    <dgm:cxn modelId="{D9389BDC-933B-464D-9F27-23D53BA5DB48}" srcId="{8A9A6DF3-4089-4FE4-B0F5-B61B7E1DCD12}" destId="{5931EC35-0438-4AFA-976A-E7A9520BEB48}" srcOrd="1" destOrd="0" parTransId="{D7DD61F3-AEE2-4D38-A2A1-8E87A10A3D57}" sibTransId="{EDA47D52-D0BB-4E7B-8670-F2387C7EA790}"/>
    <dgm:cxn modelId="{DC1F33E0-507D-4A1D-B0AE-D4C6715925BC}" type="presOf" srcId="{A740F254-83F2-428C-B810-148A91713E2A}" destId="{AB9B9EA0-FC26-44D2-A5A7-2FFFC43782DD}" srcOrd="0" destOrd="0" presId="urn:microsoft.com/office/officeart/2005/8/layout/vList2"/>
    <dgm:cxn modelId="{153D6FEF-4C47-4166-8920-79114FAA5E47}" srcId="{94A70D14-5E4B-426E-A57E-448F710FE08D}" destId="{5086FECA-7B53-4259-B4E3-AE989CF040D4}" srcOrd="1" destOrd="0" parTransId="{E3877038-3C2C-4DBB-B5A8-F10AFF1B4183}" sibTransId="{E952C41B-BE60-48CB-A7F6-9E6CB9DD4D4E}"/>
    <dgm:cxn modelId="{19CB8AEF-0BB5-4CB6-B30D-E6F9100C87F2}" srcId="{94A70D14-5E4B-426E-A57E-448F710FE08D}" destId="{C2894EA3-E753-4CFD-BB16-3E377DC33760}" srcOrd="0" destOrd="0" parTransId="{B81B5B58-17CE-43E2-A084-A8939D9C4BB6}" sibTransId="{809FDD56-D995-47C2-8451-1C64D7D64E47}"/>
    <dgm:cxn modelId="{32C907F7-67BB-4A28-93AB-C47FAD45B9B2}" srcId="{F314EF78-6031-4008-9BAE-67EB68097A6F}" destId="{1896F892-9FF4-4ABC-AE2D-99E5E214D15B}" srcOrd="2" destOrd="0" parTransId="{CCE51E95-CA2B-4A41-8D21-EE5E6E10E7AD}" sibTransId="{F5E6342E-5108-4191-BC56-55FAF0A102CB}"/>
    <dgm:cxn modelId="{0C2D6FFE-3D63-4742-9FE4-1F19EED2FB13}" type="presOf" srcId="{C2894EA3-E753-4CFD-BB16-3E377DC33760}" destId="{26651847-7942-49A0-AD67-CB8118521AE9}" srcOrd="0" destOrd="0" presId="urn:microsoft.com/office/officeart/2005/8/layout/vList2"/>
    <dgm:cxn modelId="{85773D9D-FD87-4658-82B3-959D91F5E0C4}" type="presParOf" srcId="{4156DF7E-EE8F-4056-A0F4-295F2B06FD83}" destId="{5565AEB2-7F81-4316-B887-31199F49FAB5}" srcOrd="0" destOrd="0" presId="urn:microsoft.com/office/officeart/2005/8/layout/vList2"/>
    <dgm:cxn modelId="{7083AA8B-A299-4C14-856E-EEC061851171}" type="presParOf" srcId="{4156DF7E-EE8F-4056-A0F4-295F2B06FD83}" destId="{AB9B9EA0-FC26-44D2-A5A7-2FFFC43782DD}" srcOrd="1" destOrd="0" presId="urn:microsoft.com/office/officeart/2005/8/layout/vList2"/>
    <dgm:cxn modelId="{EECE08B1-69BC-4390-AEAA-7B76CDCE5B8A}" type="presParOf" srcId="{4156DF7E-EE8F-4056-A0F4-295F2B06FD83}" destId="{C0283821-909A-46E8-B02D-62545C9950C7}" srcOrd="2" destOrd="0" presId="urn:microsoft.com/office/officeart/2005/8/layout/vList2"/>
    <dgm:cxn modelId="{4D9D7FA4-955D-43D7-B878-7E35AEF4B8FE}" type="presParOf" srcId="{4156DF7E-EE8F-4056-A0F4-295F2B06FD83}" destId="{26651847-7942-49A0-AD67-CB8118521AE9}" srcOrd="3" destOrd="0" presId="urn:microsoft.com/office/officeart/2005/8/layout/vList2"/>
    <dgm:cxn modelId="{71501B1E-FA68-4D16-A0B0-71EB284A9B41}" type="presParOf" srcId="{4156DF7E-EE8F-4056-A0F4-295F2B06FD83}" destId="{7F9FED8B-5CFA-456D-B9C2-7CE98F5D080E}" srcOrd="4" destOrd="0" presId="urn:microsoft.com/office/officeart/2005/8/layout/vList2"/>
    <dgm:cxn modelId="{9CEAD00C-DB9B-42A8-8B0D-A83DEA4CCF51}" type="presParOf" srcId="{4156DF7E-EE8F-4056-A0F4-295F2B06FD83}" destId="{C6726587-24EA-47BA-9A91-2E26BEF906A7}"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314EF78-6031-4008-9BAE-67EB68097A6F}" type="doc">
      <dgm:prSet loTypeId="urn:microsoft.com/office/officeart/2005/8/layout/vList2" loCatId="list" qsTypeId="urn:microsoft.com/office/officeart/2005/8/quickstyle/simple1" qsCatId="simple" csTypeId="urn:microsoft.com/office/officeart/2005/8/colors/accent5_1" csCatId="accent5" phldr="1"/>
      <dgm:spPr/>
      <dgm:t>
        <a:bodyPr/>
        <a:lstStyle/>
        <a:p>
          <a:endParaRPr lang="en-US"/>
        </a:p>
      </dgm:t>
    </dgm:pt>
    <dgm:pt modelId="{8A9A6DF3-4089-4FE4-B0F5-B61B7E1DCD12}">
      <dgm:prSet phldrT="[Text]"/>
      <dgm:spPr>
        <a:ln w="38100">
          <a:solidFill>
            <a:schemeClr val="accent4"/>
          </a:solidFill>
        </a:ln>
      </dgm:spPr>
      <dgm:t>
        <a:bodyPr/>
        <a:lstStyle/>
        <a:p>
          <a:r>
            <a:rPr lang="en-US"/>
            <a:t>Outpatient Services</a:t>
          </a:r>
        </a:p>
      </dgm:t>
    </dgm:pt>
    <dgm:pt modelId="{59CE9A5D-98EB-4AFF-A2BE-2EC024BC2521}" type="parTrans" cxnId="{FD845F0C-25A6-49D8-8A6D-05C9CAE6232C}">
      <dgm:prSet/>
      <dgm:spPr/>
      <dgm:t>
        <a:bodyPr/>
        <a:lstStyle/>
        <a:p>
          <a:endParaRPr lang="en-US"/>
        </a:p>
      </dgm:t>
    </dgm:pt>
    <dgm:pt modelId="{0D03CBAF-C9DF-4834-B7F8-49DEB688E55F}" type="sibTrans" cxnId="{FD845F0C-25A6-49D8-8A6D-05C9CAE6232C}">
      <dgm:prSet/>
      <dgm:spPr/>
      <dgm:t>
        <a:bodyPr/>
        <a:lstStyle/>
        <a:p>
          <a:endParaRPr lang="en-US"/>
        </a:p>
      </dgm:t>
    </dgm:pt>
    <dgm:pt modelId="{A740F254-83F2-428C-B810-148A91713E2A}">
      <dgm:prSet phldrT="[Text]" custT="1"/>
      <dgm:spPr>
        <a:solidFill>
          <a:srgbClr val="FFFFFF">
            <a:hueOff val="0"/>
            <a:satOff val="0"/>
            <a:lumOff val="0"/>
            <a:alphaOff val="0"/>
          </a:srgbClr>
        </a:solidFill>
        <a:ln w="38100" cap="flat" cmpd="sng" algn="ctr">
          <a:solidFill>
            <a:schemeClr val="accent4"/>
          </a:solidFill>
          <a:prstDash val="solid"/>
        </a:ln>
        <a:effectLst/>
      </dgm:spPr>
      <dgm:t>
        <a:bodyPr spcFirstLastPara="0" vert="horz" wrap="square" lIns="106680" tIns="106680" rIns="106680" bIns="106680" numCol="1" spcCol="1270" anchor="ctr" anchorCtr="0"/>
        <a:lstStyle/>
        <a:p>
          <a:pPr marL="0" lvl="0" indent="0" algn="l" defTabSz="1244600">
            <a:lnSpc>
              <a:spcPct val="90000"/>
            </a:lnSpc>
            <a:spcBef>
              <a:spcPct val="0"/>
            </a:spcBef>
            <a:spcAft>
              <a:spcPct val="35000"/>
            </a:spcAft>
            <a:buNone/>
          </a:pPr>
          <a:r>
            <a:rPr lang="en-US" sz="2800" kern="1200"/>
            <a:t>In-home and School-based Services</a:t>
          </a:r>
          <a:endParaRPr lang="en-US" sz="2800" kern="1200">
            <a:solidFill>
              <a:srgbClr val="525759">
                <a:hueOff val="0"/>
                <a:satOff val="0"/>
                <a:lumOff val="0"/>
                <a:alphaOff val="0"/>
              </a:srgbClr>
            </a:solidFill>
            <a:latin typeface="Roboto"/>
            <a:ea typeface="+mn-ea"/>
            <a:cs typeface="+mn-cs"/>
          </a:endParaRPr>
        </a:p>
      </dgm:t>
    </dgm:pt>
    <dgm:pt modelId="{55B6A9F9-6D71-4E25-9282-DB1951A48980}" type="parTrans" cxnId="{E0709358-8661-492C-A9A6-92260526AA13}">
      <dgm:prSet/>
      <dgm:spPr/>
      <dgm:t>
        <a:bodyPr/>
        <a:lstStyle/>
        <a:p>
          <a:endParaRPr lang="en-US"/>
        </a:p>
      </dgm:t>
    </dgm:pt>
    <dgm:pt modelId="{4219A998-2A36-443C-9EFA-AE8EDD05B0B4}" type="sibTrans" cxnId="{E0709358-8661-492C-A9A6-92260526AA13}">
      <dgm:prSet/>
      <dgm:spPr/>
      <dgm:t>
        <a:bodyPr/>
        <a:lstStyle/>
        <a:p>
          <a:endParaRPr lang="en-US"/>
        </a:p>
      </dgm:t>
    </dgm:pt>
    <dgm:pt modelId="{0AFDCFF3-4FCC-405B-89A6-0D3258034823}">
      <dgm:prSet phldrT="[Text]"/>
      <dgm:spPr>
        <a:ln w="38100">
          <a:solidFill>
            <a:schemeClr val="accent4"/>
          </a:solidFill>
        </a:ln>
      </dgm:spPr>
      <dgm:t>
        <a:bodyPr/>
        <a:lstStyle/>
        <a:p>
          <a:r>
            <a:rPr lang="en-US"/>
            <a:t>Intensive Outpatient/ Day Treatment</a:t>
          </a:r>
        </a:p>
      </dgm:t>
    </dgm:pt>
    <dgm:pt modelId="{EB34CEDF-75A3-42C9-9F1F-B5B5B74872DB}" type="parTrans" cxnId="{A0B8C82E-98C8-4B98-8222-C258C71938D2}">
      <dgm:prSet/>
      <dgm:spPr/>
      <dgm:t>
        <a:bodyPr/>
        <a:lstStyle/>
        <a:p>
          <a:endParaRPr lang="en-US"/>
        </a:p>
      </dgm:t>
    </dgm:pt>
    <dgm:pt modelId="{FE0FE363-FDC8-4E68-8B83-7E5A9042A0AB}" type="sibTrans" cxnId="{A0B8C82E-98C8-4B98-8222-C258C71938D2}">
      <dgm:prSet/>
      <dgm:spPr/>
      <dgm:t>
        <a:bodyPr/>
        <a:lstStyle/>
        <a:p>
          <a:endParaRPr lang="en-US"/>
        </a:p>
      </dgm:t>
    </dgm:pt>
    <dgm:pt modelId="{CE38315A-E040-4FD8-A7A5-668230CDCB05}">
      <dgm:prSet phldrT="[Text]"/>
      <dgm:spPr>
        <a:ln w="38100">
          <a:solidFill>
            <a:schemeClr val="accent4"/>
          </a:solidFill>
        </a:ln>
      </dgm:spPr>
      <dgm:t>
        <a:bodyPr/>
        <a:lstStyle/>
        <a:p>
          <a:r>
            <a:rPr lang="en-US"/>
            <a:t>Youth Empowerment Services (YES Waiver)</a:t>
          </a:r>
        </a:p>
      </dgm:t>
    </dgm:pt>
    <dgm:pt modelId="{17474B93-132A-487A-ADBB-81818154CD39}" type="parTrans" cxnId="{7B73271D-E857-424D-B0A1-A653141FED1E}">
      <dgm:prSet/>
      <dgm:spPr/>
      <dgm:t>
        <a:bodyPr/>
        <a:lstStyle/>
        <a:p>
          <a:endParaRPr lang="en-US"/>
        </a:p>
      </dgm:t>
    </dgm:pt>
    <dgm:pt modelId="{41326456-5D36-4701-BB35-01804F9841F8}" type="sibTrans" cxnId="{7B73271D-E857-424D-B0A1-A653141FED1E}">
      <dgm:prSet/>
      <dgm:spPr/>
      <dgm:t>
        <a:bodyPr/>
        <a:lstStyle/>
        <a:p>
          <a:endParaRPr lang="en-US"/>
        </a:p>
      </dgm:t>
    </dgm:pt>
    <dgm:pt modelId="{4156DF7E-EE8F-4056-A0F4-295F2B06FD83}" type="pres">
      <dgm:prSet presAssocID="{F314EF78-6031-4008-9BAE-67EB68097A6F}" presName="linear" presStyleCnt="0">
        <dgm:presLayoutVars>
          <dgm:animLvl val="lvl"/>
          <dgm:resizeHandles val="exact"/>
        </dgm:presLayoutVars>
      </dgm:prSet>
      <dgm:spPr/>
    </dgm:pt>
    <dgm:pt modelId="{5565AEB2-7F81-4316-B887-31199F49FAB5}" type="pres">
      <dgm:prSet presAssocID="{8A9A6DF3-4089-4FE4-B0F5-B61B7E1DCD12}" presName="parentText" presStyleLbl="node1" presStyleIdx="0" presStyleCnt="4">
        <dgm:presLayoutVars>
          <dgm:chMax val="0"/>
          <dgm:bulletEnabled val="1"/>
        </dgm:presLayoutVars>
      </dgm:prSet>
      <dgm:spPr/>
    </dgm:pt>
    <dgm:pt modelId="{574EEBB7-6A23-421A-8F34-344F0B44F1A2}" type="pres">
      <dgm:prSet presAssocID="{0D03CBAF-C9DF-4834-B7F8-49DEB688E55F}" presName="spacer" presStyleCnt="0"/>
      <dgm:spPr/>
    </dgm:pt>
    <dgm:pt modelId="{F421E5FD-A778-40A7-BFBF-DA9B473EAF4D}" type="pres">
      <dgm:prSet presAssocID="{A740F254-83F2-428C-B810-148A91713E2A}" presName="parentText" presStyleLbl="node1" presStyleIdx="1" presStyleCnt="4">
        <dgm:presLayoutVars>
          <dgm:chMax val="0"/>
          <dgm:bulletEnabled val="1"/>
        </dgm:presLayoutVars>
      </dgm:prSet>
      <dgm:spPr>
        <a:xfrm>
          <a:off x="0" y="789089"/>
          <a:ext cx="5588000" cy="671580"/>
        </a:xfrm>
        <a:prstGeom prst="roundRect">
          <a:avLst/>
        </a:prstGeom>
      </dgm:spPr>
    </dgm:pt>
    <dgm:pt modelId="{54139842-C9B1-440F-8C21-58D302C30898}" type="pres">
      <dgm:prSet presAssocID="{4219A998-2A36-443C-9EFA-AE8EDD05B0B4}" presName="spacer" presStyleCnt="0"/>
      <dgm:spPr/>
    </dgm:pt>
    <dgm:pt modelId="{E6E5364B-4135-4CAE-A69B-7F7DD6093392}" type="pres">
      <dgm:prSet presAssocID="{0AFDCFF3-4FCC-405B-89A6-0D3258034823}" presName="parentText" presStyleLbl="node1" presStyleIdx="2" presStyleCnt="4">
        <dgm:presLayoutVars>
          <dgm:chMax val="0"/>
          <dgm:bulletEnabled val="1"/>
        </dgm:presLayoutVars>
      </dgm:prSet>
      <dgm:spPr/>
    </dgm:pt>
    <dgm:pt modelId="{6B4657E3-5F6F-448B-B710-2CFD9207115F}" type="pres">
      <dgm:prSet presAssocID="{FE0FE363-FDC8-4E68-8B83-7E5A9042A0AB}" presName="spacer" presStyleCnt="0"/>
      <dgm:spPr/>
    </dgm:pt>
    <dgm:pt modelId="{7B0A3A51-373F-425D-9510-0065D225B186}" type="pres">
      <dgm:prSet presAssocID="{CE38315A-E040-4FD8-A7A5-668230CDCB05}" presName="parentText" presStyleLbl="node1" presStyleIdx="3" presStyleCnt="4">
        <dgm:presLayoutVars>
          <dgm:chMax val="0"/>
          <dgm:bulletEnabled val="1"/>
        </dgm:presLayoutVars>
      </dgm:prSet>
      <dgm:spPr/>
    </dgm:pt>
  </dgm:ptLst>
  <dgm:cxnLst>
    <dgm:cxn modelId="{FD845F0C-25A6-49D8-8A6D-05C9CAE6232C}" srcId="{F314EF78-6031-4008-9BAE-67EB68097A6F}" destId="{8A9A6DF3-4089-4FE4-B0F5-B61B7E1DCD12}" srcOrd="0" destOrd="0" parTransId="{59CE9A5D-98EB-4AFF-A2BE-2EC024BC2521}" sibTransId="{0D03CBAF-C9DF-4834-B7F8-49DEB688E55F}"/>
    <dgm:cxn modelId="{36F07113-8E46-4519-82F5-BC590CF967A3}" type="presOf" srcId="{CE38315A-E040-4FD8-A7A5-668230CDCB05}" destId="{7B0A3A51-373F-425D-9510-0065D225B186}" srcOrd="0" destOrd="0" presId="urn:microsoft.com/office/officeart/2005/8/layout/vList2"/>
    <dgm:cxn modelId="{7B73271D-E857-424D-B0A1-A653141FED1E}" srcId="{F314EF78-6031-4008-9BAE-67EB68097A6F}" destId="{CE38315A-E040-4FD8-A7A5-668230CDCB05}" srcOrd="3" destOrd="0" parTransId="{17474B93-132A-487A-ADBB-81818154CD39}" sibTransId="{41326456-5D36-4701-BB35-01804F9841F8}"/>
    <dgm:cxn modelId="{DB435B28-BB63-4FD4-BE7C-D5FDB079A5E8}" type="presOf" srcId="{A740F254-83F2-428C-B810-148A91713E2A}" destId="{F421E5FD-A778-40A7-BFBF-DA9B473EAF4D}" srcOrd="0" destOrd="0" presId="urn:microsoft.com/office/officeart/2005/8/layout/vList2"/>
    <dgm:cxn modelId="{A0B8C82E-98C8-4B98-8222-C258C71938D2}" srcId="{F314EF78-6031-4008-9BAE-67EB68097A6F}" destId="{0AFDCFF3-4FCC-405B-89A6-0D3258034823}" srcOrd="2" destOrd="0" parTransId="{EB34CEDF-75A3-42C9-9F1F-B5B5B74872DB}" sibTransId="{FE0FE363-FDC8-4E68-8B83-7E5A9042A0AB}"/>
    <dgm:cxn modelId="{87C76B74-4DC0-40B9-B2A9-3C4D9AD8103C}" type="presOf" srcId="{F314EF78-6031-4008-9BAE-67EB68097A6F}" destId="{4156DF7E-EE8F-4056-A0F4-295F2B06FD83}" srcOrd="0" destOrd="0" presId="urn:microsoft.com/office/officeart/2005/8/layout/vList2"/>
    <dgm:cxn modelId="{E0709358-8661-492C-A9A6-92260526AA13}" srcId="{F314EF78-6031-4008-9BAE-67EB68097A6F}" destId="{A740F254-83F2-428C-B810-148A91713E2A}" srcOrd="1" destOrd="0" parTransId="{55B6A9F9-6D71-4E25-9282-DB1951A48980}" sibTransId="{4219A998-2A36-443C-9EFA-AE8EDD05B0B4}"/>
    <dgm:cxn modelId="{32D76D7C-D71D-46AF-9DAB-9C92CF24E4A1}" type="presOf" srcId="{8A9A6DF3-4089-4FE4-B0F5-B61B7E1DCD12}" destId="{5565AEB2-7F81-4316-B887-31199F49FAB5}" srcOrd="0" destOrd="0" presId="urn:microsoft.com/office/officeart/2005/8/layout/vList2"/>
    <dgm:cxn modelId="{5AF778BD-F592-4F05-B72C-C2D3DF5830AC}" type="presOf" srcId="{0AFDCFF3-4FCC-405B-89A6-0D3258034823}" destId="{E6E5364B-4135-4CAE-A69B-7F7DD6093392}" srcOrd="0" destOrd="0" presId="urn:microsoft.com/office/officeart/2005/8/layout/vList2"/>
    <dgm:cxn modelId="{85773D9D-FD87-4658-82B3-959D91F5E0C4}" type="presParOf" srcId="{4156DF7E-EE8F-4056-A0F4-295F2B06FD83}" destId="{5565AEB2-7F81-4316-B887-31199F49FAB5}" srcOrd="0" destOrd="0" presId="urn:microsoft.com/office/officeart/2005/8/layout/vList2"/>
    <dgm:cxn modelId="{DFF75DED-69F4-49E5-BB25-4CE2F3D47C73}" type="presParOf" srcId="{4156DF7E-EE8F-4056-A0F4-295F2B06FD83}" destId="{574EEBB7-6A23-421A-8F34-344F0B44F1A2}" srcOrd="1" destOrd="0" presId="urn:microsoft.com/office/officeart/2005/8/layout/vList2"/>
    <dgm:cxn modelId="{AD883B47-CF5B-43E0-8A5A-BD84F636FD00}" type="presParOf" srcId="{4156DF7E-EE8F-4056-A0F4-295F2B06FD83}" destId="{F421E5FD-A778-40A7-BFBF-DA9B473EAF4D}" srcOrd="2" destOrd="0" presId="urn:microsoft.com/office/officeart/2005/8/layout/vList2"/>
    <dgm:cxn modelId="{626DD681-B372-4F83-813E-B932449F4CA9}" type="presParOf" srcId="{4156DF7E-EE8F-4056-A0F4-295F2B06FD83}" destId="{54139842-C9B1-440F-8C21-58D302C30898}" srcOrd="3" destOrd="0" presId="urn:microsoft.com/office/officeart/2005/8/layout/vList2"/>
    <dgm:cxn modelId="{47E0B2F6-A88E-4366-9978-CFEF95385A7A}" type="presParOf" srcId="{4156DF7E-EE8F-4056-A0F4-295F2B06FD83}" destId="{E6E5364B-4135-4CAE-A69B-7F7DD6093392}" srcOrd="4" destOrd="0" presId="urn:microsoft.com/office/officeart/2005/8/layout/vList2"/>
    <dgm:cxn modelId="{BFC6CCAD-873E-43C4-92FE-4D55C8BBE0EB}" type="presParOf" srcId="{4156DF7E-EE8F-4056-A0F4-295F2B06FD83}" destId="{6B4657E3-5F6F-448B-B710-2CFD9207115F}" srcOrd="5" destOrd="0" presId="urn:microsoft.com/office/officeart/2005/8/layout/vList2"/>
    <dgm:cxn modelId="{53B13A56-A6D4-4746-855A-08EECCB42D6E}" type="presParOf" srcId="{4156DF7E-EE8F-4056-A0F4-295F2B06FD83}" destId="{7B0A3A51-373F-425D-9510-0065D225B18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F314EF78-6031-4008-9BAE-67EB68097A6F}"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en-US"/>
        </a:p>
      </dgm:t>
    </dgm:pt>
    <dgm:pt modelId="{8A9A6DF3-4089-4FE4-B0F5-B61B7E1DCD12}">
      <dgm:prSet phldrT="[Text]"/>
      <dgm:spPr>
        <a:ln w="38100">
          <a:solidFill>
            <a:schemeClr val="accent6"/>
          </a:solidFill>
        </a:ln>
      </dgm:spPr>
      <dgm:t>
        <a:bodyPr/>
        <a:lstStyle/>
        <a:p>
          <a:r>
            <a:rPr lang="en-US"/>
            <a:t>Early Intervention Services </a:t>
          </a:r>
          <a:br>
            <a:rPr lang="en-US"/>
          </a:br>
          <a:r>
            <a:rPr lang="en-US"/>
            <a:t>(0-3)</a:t>
          </a:r>
        </a:p>
      </dgm:t>
    </dgm:pt>
    <dgm:pt modelId="{59CE9A5D-98EB-4AFF-A2BE-2EC024BC2521}" type="parTrans" cxnId="{FD845F0C-25A6-49D8-8A6D-05C9CAE6232C}">
      <dgm:prSet/>
      <dgm:spPr/>
      <dgm:t>
        <a:bodyPr/>
        <a:lstStyle/>
        <a:p>
          <a:endParaRPr lang="en-US"/>
        </a:p>
      </dgm:t>
    </dgm:pt>
    <dgm:pt modelId="{0D03CBAF-C9DF-4834-B7F8-49DEB688E55F}" type="sibTrans" cxnId="{FD845F0C-25A6-49D8-8A6D-05C9CAE6232C}">
      <dgm:prSet/>
      <dgm:spPr/>
      <dgm:t>
        <a:bodyPr/>
        <a:lstStyle/>
        <a:p>
          <a:endParaRPr lang="en-US"/>
        </a:p>
      </dgm:t>
    </dgm:pt>
    <dgm:pt modelId="{C1329963-3BA9-4DA0-90E1-9FD4835FB8F0}">
      <dgm:prSet phldrT="[Text]"/>
      <dgm:spPr>
        <a:ln w="38100">
          <a:solidFill>
            <a:schemeClr val="accent6"/>
          </a:solidFill>
        </a:ln>
      </dgm:spPr>
      <dgm:t>
        <a:bodyPr spcFirstLastPara="0" vert="horz" wrap="square" lIns="80010" tIns="80010" rIns="80010" bIns="80010" numCol="1" spcCol="1270" anchor="ctr" anchorCtr="0"/>
        <a:lstStyle/>
        <a:p>
          <a:pPr>
            <a:buNone/>
          </a:pPr>
          <a:r>
            <a:rPr lang="en-US">
              <a:latin typeface="Roboto"/>
              <a:ea typeface="+mn-ea"/>
              <a:cs typeface="+mn-cs"/>
            </a:rPr>
            <a:t>Traumatic Brain Injury</a:t>
          </a:r>
        </a:p>
      </dgm:t>
    </dgm:pt>
    <dgm:pt modelId="{10DD1FFF-A899-448A-BED9-173779A5E2B6}" type="parTrans" cxnId="{E9FC2E23-01F9-44FD-B934-3E551EFD4869}">
      <dgm:prSet/>
      <dgm:spPr/>
      <dgm:t>
        <a:bodyPr/>
        <a:lstStyle/>
        <a:p>
          <a:endParaRPr lang="en-US"/>
        </a:p>
      </dgm:t>
    </dgm:pt>
    <dgm:pt modelId="{4BB9C261-9703-46BD-B249-4E3E939B2F49}" type="sibTrans" cxnId="{E9FC2E23-01F9-44FD-B934-3E551EFD4869}">
      <dgm:prSet/>
      <dgm:spPr/>
      <dgm:t>
        <a:bodyPr/>
        <a:lstStyle/>
        <a:p>
          <a:endParaRPr lang="en-US"/>
        </a:p>
      </dgm:t>
    </dgm:pt>
    <dgm:pt modelId="{5F49F360-8F08-4FFE-9217-87DCD9EEFEAD}">
      <dgm:prSet phldrT="[Text]"/>
      <dgm:spPr>
        <a:ln w="38100">
          <a:solidFill>
            <a:schemeClr val="accent6"/>
          </a:solidFill>
        </a:ln>
      </dgm:spPr>
      <dgm:t>
        <a:bodyPr spcFirstLastPara="0" vert="horz" wrap="square" lIns="80010" tIns="80010" rIns="80010" bIns="80010" numCol="1" spcCol="1270" anchor="ctr" anchorCtr="0"/>
        <a:lstStyle/>
        <a:p>
          <a:pPr>
            <a:buNone/>
          </a:pPr>
          <a:r>
            <a:rPr lang="en-US">
              <a:latin typeface="Roboto"/>
              <a:ea typeface="+mn-ea"/>
              <a:cs typeface="+mn-cs"/>
            </a:rPr>
            <a:t>Intellectual Disability Services (Child and Adult)</a:t>
          </a:r>
        </a:p>
      </dgm:t>
    </dgm:pt>
    <dgm:pt modelId="{8CDCE7B3-AF47-4AAB-98C6-8001BA2162EC}" type="parTrans" cxnId="{0CF43117-3154-4603-8C1A-B3AC983AD34E}">
      <dgm:prSet/>
      <dgm:spPr/>
      <dgm:t>
        <a:bodyPr/>
        <a:lstStyle/>
        <a:p>
          <a:endParaRPr lang="en-US"/>
        </a:p>
      </dgm:t>
    </dgm:pt>
    <dgm:pt modelId="{DA9A6F9F-7423-4DA2-87A4-22453DCD398B}" type="sibTrans" cxnId="{0CF43117-3154-4603-8C1A-B3AC983AD34E}">
      <dgm:prSet/>
      <dgm:spPr/>
      <dgm:t>
        <a:bodyPr/>
        <a:lstStyle/>
        <a:p>
          <a:endParaRPr lang="en-US"/>
        </a:p>
      </dgm:t>
    </dgm:pt>
    <dgm:pt modelId="{46EF4FE4-FFAD-4F27-9EE2-AD600E05F950}">
      <dgm:prSet phldrT="[Text]"/>
      <dgm:spPr>
        <a:ln w="38100">
          <a:solidFill>
            <a:schemeClr val="accent6"/>
          </a:solidFill>
        </a:ln>
      </dgm:spPr>
      <dgm:t>
        <a:bodyPr spcFirstLastPara="0" vert="horz" wrap="square" lIns="80010" tIns="80010" rIns="80010" bIns="80010" numCol="1" spcCol="1270" anchor="ctr" anchorCtr="0"/>
        <a:lstStyle/>
        <a:p>
          <a:pPr>
            <a:buNone/>
          </a:pPr>
          <a:r>
            <a:rPr lang="en-US">
              <a:latin typeface="Roboto"/>
              <a:ea typeface="+mn-ea"/>
              <a:cs typeface="+mn-cs"/>
            </a:rPr>
            <a:t>Autism Services </a:t>
          </a:r>
          <a:br>
            <a:rPr lang="en-US">
              <a:latin typeface="Roboto"/>
              <a:ea typeface="+mn-ea"/>
              <a:cs typeface="+mn-cs"/>
            </a:rPr>
          </a:br>
          <a:r>
            <a:rPr lang="en-US">
              <a:latin typeface="Roboto"/>
              <a:ea typeface="+mn-ea"/>
              <a:cs typeface="+mn-cs"/>
            </a:rPr>
            <a:t>(Child and Adult)</a:t>
          </a:r>
        </a:p>
      </dgm:t>
    </dgm:pt>
    <dgm:pt modelId="{FA6313FC-9D1D-451C-A99C-19229FCE974E}" type="parTrans" cxnId="{725F38FF-8C7B-4CE6-BF29-A6E6B8BDE987}">
      <dgm:prSet/>
      <dgm:spPr/>
      <dgm:t>
        <a:bodyPr/>
        <a:lstStyle/>
        <a:p>
          <a:endParaRPr lang="en-US"/>
        </a:p>
      </dgm:t>
    </dgm:pt>
    <dgm:pt modelId="{8F548B76-2C39-4BA9-803C-D21267A64217}" type="sibTrans" cxnId="{725F38FF-8C7B-4CE6-BF29-A6E6B8BDE987}">
      <dgm:prSet/>
      <dgm:spPr/>
      <dgm:t>
        <a:bodyPr/>
        <a:lstStyle/>
        <a:p>
          <a:endParaRPr lang="en-US"/>
        </a:p>
      </dgm:t>
    </dgm:pt>
    <dgm:pt modelId="{4156DF7E-EE8F-4056-A0F4-295F2B06FD83}" type="pres">
      <dgm:prSet presAssocID="{F314EF78-6031-4008-9BAE-67EB68097A6F}" presName="linear" presStyleCnt="0">
        <dgm:presLayoutVars>
          <dgm:animLvl val="lvl"/>
          <dgm:resizeHandles val="exact"/>
        </dgm:presLayoutVars>
      </dgm:prSet>
      <dgm:spPr/>
    </dgm:pt>
    <dgm:pt modelId="{5565AEB2-7F81-4316-B887-31199F49FAB5}" type="pres">
      <dgm:prSet presAssocID="{8A9A6DF3-4089-4FE4-B0F5-B61B7E1DCD12}" presName="parentText" presStyleLbl="node1" presStyleIdx="0" presStyleCnt="4">
        <dgm:presLayoutVars>
          <dgm:chMax val="0"/>
          <dgm:bulletEnabled val="1"/>
        </dgm:presLayoutVars>
      </dgm:prSet>
      <dgm:spPr/>
    </dgm:pt>
    <dgm:pt modelId="{D2138A2C-C0D1-43CB-AAA8-8DF704D8829D}" type="pres">
      <dgm:prSet presAssocID="{0D03CBAF-C9DF-4834-B7F8-49DEB688E55F}" presName="spacer" presStyleCnt="0"/>
      <dgm:spPr/>
    </dgm:pt>
    <dgm:pt modelId="{3F66C9A3-1145-4BAD-A93C-7991232C1A11}" type="pres">
      <dgm:prSet presAssocID="{C1329963-3BA9-4DA0-90E1-9FD4835FB8F0}" presName="parentText" presStyleLbl="node1" presStyleIdx="1" presStyleCnt="4">
        <dgm:presLayoutVars>
          <dgm:chMax val="0"/>
          <dgm:bulletEnabled val="1"/>
        </dgm:presLayoutVars>
      </dgm:prSet>
      <dgm:spPr>
        <a:prstGeom prst="roundRect">
          <a:avLst/>
        </a:prstGeom>
      </dgm:spPr>
    </dgm:pt>
    <dgm:pt modelId="{2FBE607C-1ADE-4EDC-BCE0-6A31840BED21}" type="pres">
      <dgm:prSet presAssocID="{4BB9C261-9703-46BD-B249-4E3E939B2F49}" presName="spacer" presStyleCnt="0"/>
      <dgm:spPr/>
    </dgm:pt>
    <dgm:pt modelId="{025498D8-5C42-4C6D-9ABA-95098900C0F1}" type="pres">
      <dgm:prSet presAssocID="{5F49F360-8F08-4FFE-9217-87DCD9EEFEAD}" presName="parentText" presStyleLbl="node1" presStyleIdx="2" presStyleCnt="4">
        <dgm:presLayoutVars>
          <dgm:chMax val="0"/>
          <dgm:bulletEnabled val="1"/>
        </dgm:presLayoutVars>
      </dgm:prSet>
      <dgm:spPr>
        <a:prstGeom prst="roundRect">
          <a:avLst/>
        </a:prstGeom>
      </dgm:spPr>
    </dgm:pt>
    <dgm:pt modelId="{CF04504E-AB91-4908-B7A5-18C6167F8071}" type="pres">
      <dgm:prSet presAssocID="{DA9A6F9F-7423-4DA2-87A4-22453DCD398B}" presName="spacer" presStyleCnt="0"/>
      <dgm:spPr/>
    </dgm:pt>
    <dgm:pt modelId="{150D417C-C8C7-41B2-A15A-29C7A4C28E25}" type="pres">
      <dgm:prSet presAssocID="{46EF4FE4-FFAD-4F27-9EE2-AD600E05F950}" presName="parentText" presStyleLbl="node1" presStyleIdx="3" presStyleCnt="4">
        <dgm:presLayoutVars>
          <dgm:chMax val="0"/>
          <dgm:bulletEnabled val="1"/>
        </dgm:presLayoutVars>
      </dgm:prSet>
      <dgm:spPr/>
    </dgm:pt>
  </dgm:ptLst>
  <dgm:cxnLst>
    <dgm:cxn modelId="{FD845F0C-25A6-49D8-8A6D-05C9CAE6232C}" srcId="{F314EF78-6031-4008-9BAE-67EB68097A6F}" destId="{8A9A6DF3-4089-4FE4-B0F5-B61B7E1DCD12}" srcOrd="0" destOrd="0" parTransId="{59CE9A5D-98EB-4AFF-A2BE-2EC024BC2521}" sibTransId="{0D03CBAF-C9DF-4834-B7F8-49DEB688E55F}"/>
    <dgm:cxn modelId="{0CF43117-3154-4603-8C1A-B3AC983AD34E}" srcId="{F314EF78-6031-4008-9BAE-67EB68097A6F}" destId="{5F49F360-8F08-4FFE-9217-87DCD9EEFEAD}" srcOrd="2" destOrd="0" parTransId="{8CDCE7B3-AF47-4AAB-98C6-8001BA2162EC}" sibTransId="{DA9A6F9F-7423-4DA2-87A4-22453DCD398B}"/>
    <dgm:cxn modelId="{6DAEC917-90B5-4764-A940-3493FBA5B6F8}" type="presOf" srcId="{C1329963-3BA9-4DA0-90E1-9FD4835FB8F0}" destId="{3F66C9A3-1145-4BAD-A93C-7991232C1A11}" srcOrd="0" destOrd="0" presId="urn:microsoft.com/office/officeart/2005/8/layout/vList2"/>
    <dgm:cxn modelId="{9DACE11C-62DA-44D5-B700-3F9B61BAE9D7}" type="presOf" srcId="{5F49F360-8F08-4FFE-9217-87DCD9EEFEAD}" destId="{025498D8-5C42-4C6D-9ABA-95098900C0F1}" srcOrd="0" destOrd="0" presId="urn:microsoft.com/office/officeart/2005/8/layout/vList2"/>
    <dgm:cxn modelId="{E9FC2E23-01F9-44FD-B934-3E551EFD4869}" srcId="{F314EF78-6031-4008-9BAE-67EB68097A6F}" destId="{C1329963-3BA9-4DA0-90E1-9FD4835FB8F0}" srcOrd="1" destOrd="0" parTransId="{10DD1FFF-A899-448A-BED9-173779A5E2B6}" sibTransId="{4BB9C261-9703-46BD-B249-4E3E939B2F49}"/>
    <dgm:cxn modelId="{9BDB1C6C-BFE8-4969-9CA8-7CA3CC3CF789}" type="presOf" srcId="{46EF4FE4-FFAD-4F27-9EE2-AD600E05F950}" destId="{150D417C-C8C7-41B2-A15A-29C7A4C28E25}" srcOrd="0" destOrd="0" presId="urn:microsoft.com/office/officeart/2005/8/layout/vList2"/>
    <dgm:cxn modelId="{87C76B74-4DC0-40B9-B2A9-3C4D9AD8103C}" type="presOf" srcId="{F314EF78-6031-4008-9BAE-67EB68097A6F}" destId="{4156DF7E-EE8F-4056-A0F4-295F2B06FD83}" srcOrd="0" destOrd="0" presId="urn:microsoft.com/office/officeart/2005/8/layout/vList2"/>
    <dgm:cxn modelId="{32D76D7C-D71D-46AF-9DAB-9C92CF24E4A1}" type="presOf" srcId="{8A9A6DF3-4089-4FE4-B0F5-B61B7E1DCD12}" destId="{5565AEB2-7F81-4316-B887-31199F49FAB5}" srcOrd="0" destOrd="0" presId="urn:microsoft.com/office/officeart/2005/8/layout/vList2"/>
    <dgm:cxn modelId="{725F38FF-8C7B-4CE6-BF29-A6E6B8BDE987}" srcId="{F314EF78-6031-4008-9BAE-67EB68097A6F}" destId="{46EF4FE4-FFAD-4F27-9EE2-AD600E05F950}" srcOrd="3" destOrd="0" parTransId="{FA6313FC-9D1D-451C-A99C-19229FCE974E}" sibTransId="{8F548B76-2C39-4BA9-803C-D21267A64217}"/>
    <dgm:cxn modelId="{85773D9D-FD87-4658-82B3-959D91F5E0C4}" type="presParOf" srcId="{4156DF7E-EE8F-4056-A0F4-295F2B06FD83}" destId="{5565AEB2-7F81-4316-B887-31199F49FAB5}" srcOrd="0" destOrd="0" presId="urn:microsoft.com/office/officeart/2005/8/layout/vList2"/>
    <dgm:cxn modelId="{763BC74A-42E5-48CF-974F-9F8765C13D2E}" type="presParOf" srcId="{4156DF7E-EE8F-4056-A0F4-295F2B06FD83}" destId="{D2138A2C-C0D1-43CB-AAA8-8DF704D8829D}" srcOrd="1" destOrd="0" presId="urn:microsoft.com/office/officeart/2005/8/layout/vList2"/>
    <dgm:cxn modelId="{F46104F0-9FC2-49B8-B19D-48A3AB1CA0CA}" type="presParOf" srcId="{4156DF7E-EE8F-4056-A0F4-295F2B06FD83}" destId="{3F66C9A3-1145-4BAD-A93C-7991232C1A11}" srcOrd="2" destOrd="0" presId="urn:microsoft.com/office/officeart/2005/8/layout/vList2"/>
    <dgm:cxn modelId="{85D7701A-027C-427A-AB09-7ABF893C0B78}" type="presParOf" srcId="{4156DF7E-EE8F-4056-A0F4-295F2B06FD83}" destId="{2FBE607C-1ADE-4EDC-BCE0-6A31840BED21}" srcOrd="3" destOrd="0" presId="urn:microsoft.com/office/officeart/2005/8/layout/vList2"/>
    <dgm:cxn modelId="{9A313F52-A0FD-4A25-8C2B-C4B65BB42487}" type="presParOf" srcId="{4156DF7E-EE8F-4056-A0F4-295F2B06FD83}" destId="{025498D8-5C42-4C6D-9ABA-95098900C0F1}" srcOrd="4" destOrd="0" presId="urn:microsoft.com/office/officeart/2005/8/layout/vList2"/>
    <dgm:cxn modelId="{DD87982C-CF1A-4477-8FC8-D5B091607424}" type="presParOf" srcId="{4156DF7E-EE8F-4056-A0F4-295F2B06FD83}" destId="{CF04504E-AB91-4908-B7A5-18C6167F8071}" srcOrd="5" destOrd="0" presId="urn:microsoft.com/office/officeart/2005/8/layout/vList2"/>
    <dgm:cxn modelId="{C16C3619-1362-468B-87FE-A49EA32C6DC7}" type="presParOf" srcId="{4156DF7E-EE8F-4056-A0F4-295F2B06FD83}" destId="{150D417C-C8C7-41B2-A15A-29C7A4C28E25}"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EFBC97-9F81-4452-9629-538E491714E1}" type="doc">
      <dgm:prSet loTypeId="urn:microsoft.com/office/officeart/2008/layout/AlternatingPictureBlocks" loCatId="picture" qsTypeId="urn:microsoft.com/office/officeart/2005/8/quickstyle/simple1" qsCatId="simple" csTypeId="urn:microsoft.com/office/officeart/2005/8/colors/colorful1" csCatId="colorful" phldr="1"/>
      <dgm:spPr/>
    </dgm:pt>
    <dgm:pt modelId="{72DEE72A-364F-4D11-8C12-76EFE949E0DB}">
      <dgm:prSet phldrT="[Text]"/>
      <dgm:spPr>
        <a:solidFill>
          <a:schemeClr val="tx2"/>
        </a:solidFill>
      </dgm:spPr>
      <dgm:t>
        <a:bodyPr/>
        <a:lstStyle/>
        <a:p>
          <a:r>
            <a:rPr lang="en-US" dirty="0"/>
            <a:t>Work in home, school, and community</a:t>
          </a:r>
        </a:p>
      </dgm:t>
    </dgm:pt>
    <dgm:pt modelId="{FDA1C6BC-16CE-4EF9-914C-139C5B62B603}" type="parTrans" cxnId="{9E71BA17-05A0-404D-ACCA-A654A009EC39}">
      <dgm:prSet/>
      <dgm:spPr/>
      <dgm:t>
        <a:bodyPr/>
        <a:lstStyle/>
        <a:p>
          <a:endParaRPr lang="en-US"/>
        </a:p>
      </dgm:t>
    </dgm:pt>
    <dgm:pt modelId="{9A601AEF-06D2-4297-ABA0-C05BE04A6719}" type="sibTrans" cxnId="{9E71BA17-05A0-404D-ACCA-A654A009EC39}">
      <dgm:prSet/>
      <dgm:spPr/>
      <dgm:t>
        <a:bodyPr/>
        <a:lstStyle/>
        <a:p>
          <a:endParaRPr lang="en-US"/>
        </a:p>
      </dgm:t>
    </dgm:pt>
    <dgm:pt modelId="{49041A5E-8564-4F69-A075-64E2ED31CF3B}">
      <dgm:prSet phldrT="[Text]"/>
      <dgm:spPr>
        <a:solidFill>
          <a:schemeClr val="accent5"/>
        </a:solidFill>
      </dgm:spPr>
      <dgm:t>
        <a:bodyPr/>
        <a:lstStyle/>
        <a:p>
          <a:r>
            <a:rPr lang="en-US" dirty="0"/>
            <a:t>Meet when needed, intense dosage</a:t>
          </a:r>
        </a:p>
      </dgm:t>
    </dgm:pt>
    <dgm:pt modelId="{E81C7C87-86C6-475C-8B40-2C64A4F957FC}" type="parTrans" cxnId="{DE0E5406-1FEA-4082-A398-0A5FA2070016}">
      <dgm:prSet/>
      <dgm:spPr/>
      <dgm:t>
        <a:bodyPr/>
        <a:lstStyle/>
        <a:p>
          <a:endParaRPr lang="en-US"/>
        </a:p>
      </dgm:t>
    </dgm:pt>
    <dgm:pt modelId="{2FFFBE75-2318-4468-8D16-D5D553BF6040}" type="sibTrans" cxnId="{DE0E5406-1FEA-4082-A398-0A5FA2070016}">
      <dgm:prSet/>
      <dgm:spPr/>
      <dgm:t>
        <a:bodyPr/>
        <a:lstStyle/>
        <a:p>
          <a:endParaRPr lang="en-US"/>
        </a:p>
      </dgm:t>
    </dgm:pt>
    <dgm:pt modelId="{3190B70B-419E-4656-AE79-B664161E346F}">
      <dgm:prSet phldrT="[Text]"/>
      <dgm:spPr>
        <a:solidFill>
          <a:schemeClr val="accent1"/>
        </a:solidFill>
      </dgm:spPr>
      <dgm:t>
        <a:bodyPr/>
        <a:lstStyle/>
        <a:p>
          <a:r>
            <a:rPr lang="en-US" dirty="0"/>
            <a:t>Group, family, and individual</a:t>
          </a:r>
        </a:p>
      </dgm:t>
    </dgm:pt>
    <dgm:pt modelId="{6701114A-B191-4522-9D43-CB70BFF7AEF6}" type="parTrans" cxnId="{7FC1B32F-0C4D-496C-94B8-8BE1A9031B10}">
      <dgm:prSet/>
      <dgm:spPr/>
      <dgm:t>
        <a:bodyPr/>
        <a:lstStyle/>
        <a:p>
          <a:endParaRPr lang="en-US"/>
        </a:p>
      </dgm:t>
    </dgm:pt>
    <dgm:pt modelId="{FA87EAB2-B2CF-44FF-8BF3-0BDAF53D92C3}" type="sibTrans" cxnId="{7FC1B32F-0C4D-496C-94B8-8BE1A9031B10}">
      <dgm:prSet/>
      <dgm:spPr/>
      <dgm:t>
        <a:bodyPr/>
        <a:lstStyle/>
        <a:p>
          <a:endParaRPr lang="en-US"/>
        </a:p>
      </dgm:t>
    </dgm:pt>
    <dgm:pt modelId="{1B3E2A50-BB37-419D-85F5-C4F73ADA96A8}">
      <dgm:prSet phldrT="[Text]"/>
      <dgm:spPr>
        <a:solidFill>
          <a:schemeClr val="accent6"/>
        </a:solidFill>
      </dgm:spPr>
      <dgm:t>
        <a:bodyPr/>
        <a:lstStyle/>
        <a:p>
          <a:r>
            <a:rPr lang="en-US" dirty="0"/>
            <a:t>Available 24/7</a:t>
          </a:r>
        </a:p>
      </dgm:t>
    </dgm:pt>
    <dgm:pt modelId="{B18BC97D-7113-466F-B4A3-D19B9A3479E0}" type="parTrans" cxnId="{FAA64DCA-F575-4A3E-B1B6-B015EA4DB2F2}">
      <dgm:prSet/>
      <dgm:spPr/>
      <dgm:t>
        <a:bodyPr/>
        <a:lstStyle/>
        <a:p>
          <a:endParaRPr lang="en-US"/>
        </a:p>
      </dgm:t>
    </dgm:pt>
    <dgm:pt modelId="{44F1669E-018D-42B2-9634-404B0B7FD2C7}" type="sibTrans" cxnId="{FAA64DCA-F575-4A3E-B1B6-B015EA4DB2F2}">
      <dgm:prSet/>
      <dgm:spPr/>
      <dgm:t>
        <a:bodyPr/>
        <a:lstStyle/>
        <a:p>
          <a:endParaRPr lang="en-US"/>
        </a:p>
      </dgm:t>
    </dgm:pt>
    <dgm:pt modelId="{CC14E117-B418-4978-8C8B-A5A86624C777}" type="pres">
      <dgm:prSet presAssocID="{92EFBC97-9F81-4452-9629-538E491714E1}" presName="linearFlow" presStyleCnt="0">
        <dgm:presLayoutVars>
          <dgm:dir/>
          <dgm:resizeHandles val="exact"/>
        </dgm:presLayoutVars>
      </dgm:prSet>
      <dgm:spPr/>
    </dgm:pt>
    <dgm:pt modelId="{EAB601A6-5BEC-4919-A2E2-EB46541AF58B}" type="pres">
      <dgm:prSet presAssocID="{72DEE72A-364F-4D11-8C12-76EFE949E0DB}" presName="comp" presStyleCnt="0"/>
      <dgm:spPr/>
    </dgm:pt>
    <dgm:pt modelId="{8129F7D6-CD59-4529-B393-29853D035BD8}" type="pres">
      <dgm:prSet presAssocID="{72DEE72A-364F-4D11-8C12-76EFE949E0DB}" presName="rect2" presStyleLbl="node1" presStyleIdx="0" presStyleCnt="4">
        <dgm:presLayoutVars>
          <dgm:bulletEnabled val="1"/>
        </dgm:presLayoutVars>
      </dgm:prSet>
      <dgm:spPr/>
    </dgm:pt>
    <dgm:pt modelId="{8373A33A-8A87-48A1-9A3E-D7072F1C03AD}" type="pres">
      <dgm:prSet presAssocID="{72DEE72A-364F-4D11-8C12-76EFE949E0DB}" presName="rect1" presStyleLbl="ln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rker with solid fill"/>
        </a:ext>
      </dgm:extLst>
    </dgm:pt>
    <dgm:pt modelId="{CBC99C88-A984-4061-A4C3-9699058FE22B}" type="pres">
      <dgm:prSet presAssocID="{9A601AEF-06D2-4297-ABA0-C05BE04A6719}" presName="sibTrans" presStyleCnt="0"/>
      <dgm:spPr/>
    </dgm:pt>
    <dgm:pt modelId="{295BE3F4-4F99-43F4-9EE4-3630227AEEE7}" type="pres">
      <dgm:prSet presAssocID="{49041A5E-8564-4F69-A075-64E2ED31CF3B}" presName="comp" presStyleCnt="0"/>
      <dgm:spPr/>
    </dgm:pt>
    <dgm:pt modelId="{0DD02E79-5A2F-476C-B9D8-CBB3FD71FF30}" type="pres">
      <dgm:prSet presAssocID="{49041A5E-8564-4F69-A075-64E2ED31CF3B}" presName="rect2" presStyleLbl="node1" presStyleIdx="1" presStyleCnt="4">
        <dgm:presLayoutVars>
          <dgm:bulletEnabled val="1"/>
        </dgm:presLayoutVars>
      </dgm:prSet>
      <dgm:spPr/>
    </dgm:pt>
    <dgm:pt modelId="{2533398C-D2D3-4644-A451-93A17845BD13}" type="pres">
      <dgm:prSet presAssocID="{49041A5E-8564-4F69-A075-64E2ED31CF3B}" presName="rect1" presStyleLbl="ln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Clock with solid fill"/>
        </a:ext>
      </dgm:extLst>
    </dgm:pt>
    <dgm:pt modelId="{7FDA4037-4378-47D6-ABC0-CD6C8C18D747}" type="pres">
      <dgm:prSet presAssocID="{2FFFBE75-2318-4468-8D16-D5D553BF6040}" presName="sibTrans" presStyleCnt="0"/>
      <dgm:spPr/>
    </dgm:pt>
    <dgm:pt modelId="{5295966C-8FD5-4889-8AB6-955BD157EB25}" type="pres">
      <dgm:prSet presAssocID="{3190B70B-419E-4656-AE79-B664161E346F}" presName="comp" presStyleCnt="0"/>
      <dgm:spPr/>
    </dgm:pt>
    <dgm:pt modelId="{3FF60AF6-F5C3-4FAE-9138-D707D06FDF00}" type="pres">
      <dgm:prSet presAssocID="{3190B70B-419E-4656-AE79-B664161E346F}" presName="rect2" presStyleLbl="node1" presStyleIdx="2" presStyleCnt="4">
        <dgm:presLayoutVars>
          <dgm:bulletEnabled val="1"/>
        </dgm:presLayoutVars>
      </dgm:prSet>
      <dgm:spPr/>
    </dgm:pt>
    <dgm:pt modelId="{AB34CD24-F888-42A0-83F7-C805D3C82748}" type="pres">
      <dgm:prSet presAssocID="{3190B70B-419E-4656-AE79-B664161E346F}" presName="rect1" presStyleLbl="ln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User network with solid fill"/>
        </a:ext>
      </dgm:extLst>
    </dgm:pt>
    <dgm:pt modelId="{2F2FA184-D918-4CBC-ADF0-A6DE142819D5}" type="pres">
      <dgm:prSet presAssocID="{FA87EAB2-B2CF-44FF-8BF3-0BDAF53D92C3}" presName="sibTrans" presStyleCnt="0"/>
      <dgm:spPr/>
    </dgm:pt>
    <dgm:pt modelId="{00E0BA5D-0C1F-4F39-A6B6-5AF15C03A72B}" type="pres">
      <dgm:prSet presAssocID="{1B3E2A50-BB37-419D-85F5-C4F73ADA96A8}" presName="comp" presStyleCnt="0"/>
      <dgm:spPr/>
    </dgm:pt>
    <dgm:pt modelId="{9674F5E2-3D1F-42B9-990C-93EB1AD1C0B1}" type="pres">
      <dgm:prSet presAssocID="{1B3E2A50-BB37-419D-85F5-C4F73ADA96A8}" presName="rect2" presStyleLbl="node1" presStyleIdx="3" presStyleCnt="4">
        <dgm:presLayoutVars>
          <dgm:bulletEnabled val="1"/>
        </dgm:presLayoutVars>
      </dgm:prSet>
      <dgm:spPr/>
    </dgm:pt>
    <dgm:pt modelId="{043A35A6-910B-49B4-9E5E-0C88CF9C419D}" type="pres">
      <dgm:prSet presAssocID="{1B3E2A50-BB37-419D-85F5-C4F73ADA96A8}" presName="rect1" presStyleLbl="ln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dgm:spPr>
      <dgm:extLst>
        <a:ext uri="{E40237B7-FDA0-4F09-8148-C483321AD2D9}">
          <dgm14:cNvPr xmlns:dgm14="http://schemas.microsoft.com/office/drawing/2010/diagram" id="0" name="" descr="Receiver with solid fill"/>
        </a:ext>
      </dgm:extLst>
    </dgm:pt>
  </dgm:ptLst>
  <dgm:cxnLst>
    <dgm:cxn modelId="{DE0E5406-1FEA-4082-A398-0A5FA2070016}" srcId="{92EFBC97-9F81-4452-9629-538E491714E1}" destId="{49041A5E-8564-4F69-A075-64E2ED31CF3B}" srcOrd="1" destOrd="0" parTransId="{E81C7C87-86C6-475C-8B40-2C64A4F957FC}" sibTransId="{2FFFBE75-2318-4468-8D16-D5D553BF6040}"/>
    <dgm:cxn modelId="{527A8E08-D021-4978-B057-B7BC91C300B2}" type="presOf" srcId="{49041A5E-8564-4F69-A075-64E2ED31CF3B}" destId="{0DD02E79-5A2F-476C-B9D8-CBB3FD71FF30}" srcOrd="0" destOrd="0" presId="urn:microsoft.com/office/officeart/2008/layout/AlternatingPictureBlocks"/>
    <dgm:cxn modelId="{9E71BA17-05A0-404D-ACCA-A654A009EC39}" srcId="{92EFBC97-9F81-4452-9629-538E491714E1}" destId="{72DEE72A-364F-4D11-8C12-76EFE949E0DB}" srcOrd="0" destOrd="0" parTransId="{FDA1C6BC-16CE-4EF9-914C-139C5B62B603}" sibTransId="{9A601AEF-06D2-4297-ABA0-C05BE04A6719}"/>
    <dgm:cxn modelId="{7FC1B32F-0C4D-496C-94B8-8BE1A9031B10}" srcId="{92EFBC97-9F81-4452-9629-538E491714E1}" destId="{3190B70B-419E-4656-AE79-B664161E346F}" srcOrd="2" destOrd="0" parTransId="{6701114A-B191-4522-9D43-CB70BFF7AEF6}" sibTransId="{FA87EAB2-B2CF-44FF-8BF3-0BDAF53D92C3}"/>
    <dgm:cxn modelId="{D45C2834-6D07-41D6-9CE7-26B5C36C54A2}" type="presOf" srcId="{92EFBC97-9F81-4452-9629-538E491714E1}" destId="{CC14E117-B418-4978-8C8B-A5A86624C777}" srcOrd="0" destOrd="0" presId="urn:microsoft.com/office/officeart/2008/layout/AlternatingPictureBlocks"/>
    <dgm:cxn modelId="{EE14A141-E753-4B79-889D-DC8FA87418CF}" type="presOf" srcId="{1B3E2A50-BB37-419D-85F5-C4F73ADA96A8}" destId="{9674F5E2-3D1F-42B9-990C-93EB1AD1C0B1}" srcOrd="0" destOrd="0" presId="urn:microsoft.com/office/officeart/2008/layout/AlternatingPictureBlocks"/>
    <dgm:cxn modelId="{532EE76D-45F8-4C85-90D6-391178A4F3F7}" type="presOf" srcId="{72DEE72A-364F-4D11-8C12-76EFE949E0DB}" destId="{8129F7D6-CD59-4529-B393-29853D035BD8}" srcOrd="0" destOrd="0" presId="urn:microsoft.com/office/officeart/2008/layout/AlternatingPictureBlocks"/>
    <dgm:cxn modelId="{61D1F7B4-2745-49FE-9ADE-6996BB4C073D}" type="presOf" srcId="{3190B70B-419E-4656-AE79-B664161E346F}" destId="{3FF60AF6-F5C3-4FAE-9138-D707D06FDF00}" srcOrd="0" destOrd="0" presId="urn:microsoft.com/office/officeart/2008/layout/AlternatingPictureBlocks"/>
    <dgm:cxn modelId="{FAA64DCA-F575-4A3E-B1B6-B015EA4DB2F2}" srcId="{92EFBC97-9F81-4452-9629-538E491714E1}" destId="{1B3E2A50-BB37-419D-85F5-C4F73ADA96A8}" srcOrd="3" destOrd="0" parTransId="{B18BC97D-7113-466F-B4A3-D19B9A3479E0}" sibTransId="{44F1669E-018D-42B2-9634-404B0B7FD2C7}"/>
    <dgm:cxn modelId="{00FCD6FA-0BFB-4798-9239-1DEBE6BC9224}" type="presParOf" srcId="{CC14E117-B418-4978-8C8B-A5A86624C777}" destId="{EAB601A6-5BEC-4919-A2E2-EB46541AF58B}" srcOrd="0" destOrd="0" presId="urn:microsoft.com/office/officeart/2008/layout/AlternatingPictureBlocks"/>
    <dgm:cxn modelId="{577B216F-3A1F-4D4A-9B18-26B15386A6AB}" type="presParOf" srcId="{EAB601A6-5BEC-4919-A2E2-EB46541AF58B}" destId="{8129F7D6-CD59-4529-B393-29853D035BD8}" srcOrd="0" destOrd="0" presId="urn:microsoft.com/office/officeart/2008/layout/AlternatingPictureBlocks"/>
    <dgm:cxn modelId="{F9CA852C-226F-477C-A8E5-A984B3877EEC}" type="presParOf" srcId="{EAB601A6-5BEC-4919-A2E2-EB46541AF58B}" destId="{8373A33A-8A87-48A1-9A3E-D7072F1C03AD}" srcOrd="1" destOrd="0" presId="urn:microsoft.com/office/officeart/2008/layout/AlternatingPictureBlocks"/>
    <dgm:cxn modelId="{1DD30D61-FC13-4183-9700-9C96147DD602}" type="presParOf" srcId="{CC14E117-B418-4978-8C8B-A5A86624C777}" destId="{CBC99C88-A984-4061-A4C3-9699058FE22B}" srcOrd="1" destOrd="0" presId="urn:microsoft.com/office/officeart/2008/layout/AlternatingPictureBlocks"/>
    <dgm:cxn modelId="{7883D9DC-034B-4C27-ABCA-18FFF1BFF828}" type="presParOf" srcId="{CC14E117-B418-4978-8C8B-A5A86624C777}" destId="{295BE3F4-4F99-43F4-9EE4-3630227AEEE7}" srcOrd="2" destOrd="0" presId="urn:microsoft.com/office/officeart/2008/layout/AlternatingPictureBlocks"/>
    <dgm:cxn modelId="{320B4ACB-84F0-49B0-BD39-4864CF3716D2}" type="presParOf" srcId="{295BE3F4-4F99-43F4-9EE4-3630227AEEE7}" destId="{0DD02E79-5A2F-476C-B9D8-CBB3FD71FF30}" srcOrd="0" destOrd="0" presId="urn:microsoft.com/office/officeart/2008/layout/AlternatingPictureBlocks"/>
    <dgm:cxn modelId="{EDE01E44-BC06-48ED-B791-C2A6B129C968}" type="presParOf" srcId="{295BE3F4-4F99-43F4-9EE4-3630227AEEE7}" destId="{2533398C-D2D3-4644-A451-93A17845BD13}" srcOrd="1" destOrd="0" presId="urn:microsoft.com/office/officeart/2008/layout/AlternatingPictureBlocks"/>
    <dgm:cxn modelId="{49DA9E11-7269-4A31-8EAD-0CB8C3F6C794}" type="presParOf" srcId="{CC14E117-B418-4978-8C8B-A5A86624C777}" destId="{7FDA4037-4378-47D6-ABC0-CD6C8C18D747}" srcOrd="3" destOrd="0" presId="urn:microsoft.com/office/officeart/2008/layout/AlternatingPictureBlocks"/>
    <dgm:cxn modelId="{71C26DCC-11B7-4DCA-9D47-7F9FBA987C35}" type="presParOf" srcId="{CC14E117-B418-4978-8C8B-A5A86624C777}" destId="{5295966C-8FD5-4889-8AB6-955BD157EB25}" srcOrd="4" destOrd="0" presId="urn:microsoft.com/office/officeart/2008/layout/AlternatingPictureBlocks"/>
    <dgm:cxn modelId="{EC55E24B-A174-4B4C-B87D-44C4A067CF6E}" type="presParOf" srcId="{5295966C-8FD5-4889-8AB6-955BD157EB25}" destId="{3FF60AF6-F5C3-4FAE-9138-D707D06FDF00}" srcOrd="0" destOrd="0" presId="urn:microsoft.com/office/officeart/2008/layout/AlternatingPictureBlocks"/>
    <dgm:cxn modelId="{0C0AEDCC-7CD7-4465-B269-8FBD049BB4A6}" type="presParOf" srcId="{5295966C-8FD5-4889-8AB6-955BD157EB25}" destId="{AB34CD24-F888-42A0-83F7-C805D3C82748}" srcOrd="1" destOrd="0" presId="urn:microsoft.com/office/officeart/2008/layout/AlternatingPictureBlocks"/>
    <dgm:cxn modelId="{3E4BEC82-4A8A-450A-BB23-A537D7FF0E17}" type="presParOf" srcId="{CC14E117-B418-4978-8C8B-A5A86624C777}" destId="{2F2FA184-D918-4CBC-ADF0-A6DE142819D5}" srcOrd="5" destOrd="0" presId="urn:microsoft.com/office/officeart/2008/layout/AlternatingPictureBlocks"/>
    <dgm:cxn modelId="{DC1BF643-2B46-4953-BC59-AEC8720CFE08}" type="presParOf" srcId="{CC14E117-B418-4978-8C8B-A5A86624C777}" destId="{00E0BA5D-0C1F-4F39-A6B6-5AF15C03A72B}" srcOrd="6" destOrd="0" presId="urn:microsoft.com/office/officeart/2008/layout/AlternatingPictureBlocks"/>
    <dgm:cxn modelId="{403FF4DF-5649-4487-B9AB-E736DF7EF75C}" type="presParOf" srcId="{00E0BA5D-0C1F-4F39-A6B6-5AF15C03A72B}" destId="{9674F5E2-3D1F-42B9-990C-93EB1AD1C0B1}" srcOrd="0" destOrd="0" presId="urn:microsoft.com/office/officeart/2008/layout/AlternatingPictureBlocks"/>
    <dgm:cxn modelId="{1AAA9705-3248-473F-BD48-A9B95E07DFC0}" type="presParOf" srcId="{00E0BA5D-0C1F-4F39-A6B6-5AF15C03A72B}" destId="{043A35A6-910B-49B4-9E5E-0C88CF9C419D}" srcOrd="1" destOrd="0" presId="urn:microsoft.com/office/officeart/2008/layout/AlternatingPictureBlock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314EF78-6031-4008-9BAE-67EB68097A6F}" type="doc">
      <dgm:prSet loTypeId="urn:microsoft.com/office/officeart/2005/8/layout/vList2" loCatId="list" qsTypeId="urn:microsoft.com/office/officeart/2005/8/quickstyle/simple1" qsCatId="simple" csTypeId="urn:microsoft.com/office/officeart/2005/8/colors/accent5_1" csCatId="accent5" phldr="1"/>
      <dgm:spPr/>
      <dgm:t>
        <a:bodyPr/>
        <a:lstStyle/>
        <a:p>
          <a:endParaRPr lang="en-US"/>
        </a:p>
      </dgm:t>
    </dgm:pt>
    <dgm:pt modelId="{8A9A6DF3-4089-4FE4-B0F5-B61B7E1DCD12}">
      <dgm:prSet phldrT="[Text]"/>
      <dgm:spPr>
        <a:ln w="38100">
          <a:solidFill>
            <a:schemeClr val="accent1"/>
          </a:solidFill>
        </a:ln>
      </dgm:spPr>
      <dgm:t>
        <a:bodyPr/>
        <a:lstStyle/>
        <a:p>
          <a:r>
            <a:rPr lang="en-US"/>
            <a:t>Truancy Intervention</a:t>
          </a:r>
        </a:p>
      </dgm:t>
    </dgm:pt>
    <dgm:pt modelId="{59CE9A5D-98EB-4AFF-A2BE-2EC024BC2521}" type="parTrans" cxnId="{FD845F0C-25A6-49D8-8A6D-05C9CAE6232C}">
      <dgm:prSet/>
      <dgm:spPr/>
      <dgm:t>
        <a:bodyPr/>
        <a:lstStyle/>
        <a:p>
          <a:endParaRPr lang="en-US"/>
        </a:p>
      </dgm:t>
    </dgm:pt>
    <dgm:pt modelId="{0D03CBAF-C9DF-4834-B7F8-49DEB688E55F}" type="sibTrans" cxnId="{FD845F0C-25A6-49D8-8A6D-05C9CAE6232C}">
      <dgm:prSet/>
      <dgm:spPr/>
      <dgm:t>
        <a:bodyPr/>
        <a:lstStyle/>
        <a:p>
          <a:endParaRPr lang="en-US"/>
        </a:p>
      </dgm:t>
    </dgm:pt>
    <dgm:pt modelId="{C802A829-3A70-4C08-828D-7E600B4C7A1A}">
      <dgm:prSet/>
      <dgm:spPr>
        <a:ln w="38100">
          <a:solidFill>
            <a:schemeClr val="accent1"/>
          </a:solidFill>
        </a:ln>
      </dgm:spPr>
      <dgm:t>
        <a:bodyPr/>
        <a:lstStyle/>
        <a:p>
          <a:r>
            <a:rPr lang="en-US"/>
            <a:t>Violence Reduction</a:t>
          </a:r>
        </a:p>
      </dgm:t>
    </dgm:pt>
    <dgm:pt modelId="{C42C9F12-E599-42E3-BF81-51CF95C64CE4}" type="parTrans" cxnId="{308B4108-C979-42EB-99D5-0A12299319A7}">
      <dgm:prSet/>
      <dgm:spPr/>
      <dgm:t>
        <a:bodyPr/>
        <a:lstStyle/>
        <a:p>
          <a:endParaRPr lang="en-US"/>
        </a:p>
      </dgm:t>
    </dgm:pt>
    <dgm:pt modelId="{0BD387BF-B9BC-46DE-B2AE-144CE682F475}" type="sibTrans" cxnId="{308B4108-C979-42EB-99D5-0A12299319A7}">
      <dgm:prSet/>
      <dgm:spPr/>
      <dgm:t>
        <a:bodyPr/>
        <a:lstStyle/>
        <a:p>
          <a:endParaRPr lang="en-US"/>
        </a:p>
      </dgm:t>
    </dgm:pt>
    <dgm:pt modelId="{66DE7313-BB01-407F-A571-92C7C52CC380}">
      <dgm:prSet/>
      <dgm:spPr>
        <a:ln w="38100">
          <a:solidFill>
            <a:schemeClr val="accent1"/>
          </a:solidFill>
        </a:ln>
      </dgm:spPr>
      <dgm:t>
        <a:bodyPr/>
        <a:lstStyle/>
        <a:p>
          <a:r>
            <a:rPr lang="en-US"/>
            <a:t>Compensatory Education</a:t>
          </a:r>
        </a:p>
      </dgm:t>
    </dgm:pt>
    <dgm:pt modelId="{06EA3088-3BF7-4607-9C07-0CB92746D795}" type="parTrans" cxnId="{BD0A8939-6B11-41BC-8D4A-9BA4360210A1}">
      <dgm:prSet/>
      <dgm:spPr/>
      <dgm:t>
        <a:bodyPr/>
        <a:lstStyle/>
        <a:p>
          <a:endParaRPr lang="en-US"/>
        </a:p>
      </dgm:t>
    </dgm:pt>
    <dgm:pt modelId="{01C7B514-62B6-4058-939F-AF47D98FD3C8}" type="sibTrans" cxnId="{BD0A8939-6B11-41BC-8D4A-9BA4360210A1}">
      <dgm:prSet/>
      <dgm:spPr/>
      <dgm:t>
        <a:bodyPr/>
        <a:lstStyle/>
        <a:p>
          <a:endParaRPr lang="en-US"/>
        </a:p>
      </dgm:t>
    </dgm:pt>
    <dgm:pt modelId="{4156DF7E-EE8F-4056-A0F4-295F2B06FD83}" type="pres">
      <dgm:prSet presAssocID="{F314EF78-6031-4008-9BAE-67EB68097A6F}" presName="linear" presStyleCnt="0">
        <dgm:presLayoutVars>
          <dgm:animLvl val="lvl"/>
          <dgm:resizeHandles val="exact"/>
        </dgm:presLayoutVars>
      </dgm:prSet>
      <dgm:spPr/>
    </dgm:pt>
    <dgm:pt modelId="{5565AEB2-7F81-4316-B887-31199F49FAB5}" type="pres">
      <dgm:prSet presAssocID="{8A9A6DF3-4089-4FE4-B0F5-B61B7E1DCD12}" presName="parentText" presStyleLbl="node1" presStyleIdx="0" presStyleCnt="3">
        <dgm:presLayoutVars>
          <dgm:chMax val="0"/>
          <dgm:bulletEnabled val="1"/>
        </dgm:presLayoutVars>
      </dgm:prSet>
      <dgm:spPr/>
    </dgm:pt>
    <dgm:pt modelId="{574EEBB7-6A23-421A-8F34-344F0B44F1A2}" type="pres">
      <dgm:prSet presAssocID="{0D03CBAF-C9DF-4834-B7F8-49DEB688E55F}" presName="spacer" presStyleCnt="0"/>
      <dgm:spPr/>
    </dgm:pt>
    <dgm:pt modelId="{78722587-6670-4989-8074-EB6B8FF28306}" type="pres">
      <dgm:prSet presAssocID="{C802A829-3A70-4C08-828D-7E600B4C7A1A}" presName="parentText" presStyleLbl="node1" presStyleIdx="1" presStyleCnt="3">
        <dgm:presLayoutVars>
          <dgm:chMax val="0"/>
          <dgm:bulletEnabled val="1"/>
        </dgm:presLayoutVars>
      </dgm:prSet>
      <dgm:spPr/>
    </dgm:pt>
    <dgm:pt modelId="{09F9BC41-6123-4BDD-BEE6-539C2AF1EA66}" type="pres">
      <dgm:prSet presAssocID="{0BD387BF-B9BC-46DE-B2AE-144CE682F475}" presName="spacer" presStyleCnt="0"/>
      <dgm:spPr/>
    </dgm:pt>
    <dgm:pt modelId="{18BB2C70-49C8-4AA6-B69F-176EC4D6A1B4}" type="pres">
      <dgm:prSet presAssocID="{66DE7313-BB01-407F-A571-92C7C52CC380}" presName="parentText" presStyleLbl="node1" presStyleIdx="2" presStyleCnt="3">
        <dgm:presLayoutVars>
          <dgm:chMax val="0"/>
          <dgm:bulletEnabled val="1"/>
        </dgm:presLayoutVars>
      </dgm:prSet>
      <dgm:spPr/>
    </dgm:pt>
  </dgm:ptLst>
  <dgm:cxnLst>
    <dgm:cxn modelId="{308B4108-C979-42EB-99D5-0A12299319A7}" srcId="{F314EF78-6031-4008-9BAE-67EB68097A6F}" destId="{C802A829-3A70-4C08-828D-7E600B4C7A1A}" srcOrd="1" destOrd="0" parTransId="{C42C9F12-E599-42E3-BF81-51CF95C64CE4}" sibTransId="{0BD387BF-B9BC-46DE-B2AE-144CE682F475}"/>
    <dgm:cxn modelId="{FD845F0C-25A6-49D8-8A6D-05C9CAE6232C}" srcId="{F314EF78-6031-4008-9BAE-67EB68097A6F}" destId="{8A9A6DF3-4089-4FE4-B0F5-B61B7E1DCD12}" srcOrd="0" destOrd="0" parTransId="{59CE9A5D-98EB-4AFF-A2BE-2EC024BC2521}" sibTransId="{0D03CBAF-C9DF-4834-B7F8-49DEB688E55F}"/>
    <dgm:cxn modelId="{BD0A8939-6B11-41BC-8D4A-9BA4360210A1}" srcId="{F314EF78-6031-4008-9BAE-67EB68097A6F}" destId="{66DE7313-BB01-407F-A571-92C7C52CC380}" srcOrd="2" destOrd="0" parTransId="{06EA3088-3BF7-4607-9C07-0CB92746D795}" sibTransId="{01C7B514-62B6-4058-939F-AF47D98FD3C8}"/>
    <dgm:cxn modelId="{87C76B74-4DC0-40B9-B2A9-3C4D9AD8103C}" type="presOf" srcId="{F314EF78-6031-4008-9BAE-67EB68097A6F}" destId="{4156DF7E-EE8F-4056-A0F4-295F2B06FD83}" srcOrd="0" destOrd="0" presId="urn:microsoft.com/office/officeart/2005/8/layout/vList2"/>
    <dgm:cxn modelId="{32D76D7C-D71D-46AF-9DAB-9C92CF24E4A1}" type="presOf" srcId="{8A9A6DF3-4089-4FE4-B0F5-B61B7E1DCD12}" destId="{5565AEB2-7F81-4316-B887-31199F49FAB5}" srcOrd="0" destOrd="0" presId="urn:microsoft.com/office/officeart/2005/8/layout/vList2"/>
    <dgm:cxn modelId="{223FF1BA-F263-498D-94BD-3955A2E71269}" type="presOf" srcId="{C802A829-3A70-4C08-828D-7E600B4C7A1A}" destId="{78722587-6670-4989-8074-EB6B8FF28306}" srcOrd="0" destOrd="0" presId="urn:microsoft.com/office/officeart/2005/8/layout/vList2"/>
    <dgm:cxn modelId="{C16203C0-E4E8-47F3-8346-E229E34C25B7}" type="presOf" srcId="{66DE7313-BB01-407F-A571-92C7C52CC380}" destId="{18BB2C70-49C8-4AA6-B69F-176EC4D6A1B4}" srcOrd="0" destOrd="0" presId="urn:microsoft.com/office/officeart/2005/8/layout/vList2"/>
    <dgm:cxn modelId="{85773D9D-FD87-4658-82B3-959D91F5E0C4}" type="presParOf" srcId="{4156DF7E-EE8F-4056-A0F4-295F2B06FD83}" destId="{5565AEB2-7F81-4316-B887-31199F49FAB5}" srcOrd="0" destOrd="0" presId="urn:microsoft.com/office/officeart/2005/8/layout/vList2"/>
    <dgm:cxn modelId="{DFF75DED-69F4-49E5-BB25-4CE2F3D47C73}" type="presParOf" srcId="{4156DF7E-EE8F-4056-A0F4-295F2B06FD83}" destId="{574EEBB7-6A23-421A-8F34-344F0B44F1A2}" srcOrd="1" destOrd="0" presId="urn:microsoft.com/office/officeart/2005/8/layout/vList2"/>
    <dgm:cxn modelId="{07161CE3-7D65-41C1-8F19-0A6D17BF5071}" type="presParOf" srcId="{4156DF7E-EE8F-4056-A0F4-295F2B06FD83}" destId="{78722587-6670-4989-8074-EB6B8FF28306}" srcOrd="2" destOrd="0" presId="urn:microsoft.com/office/officeart/2005/8/layout/vList2"/>
    <dgm:cxn modelId="{CB39A416-B7E2-4D6D-B8FE-FD6878AB88E7}" type="presParOf" srcId="{4156DF7E-EE8F-4056-A0F4-295F2B06FD83}" destId="{09F9BC41-6123-4BDD-BEE6-539C2AF1EA66}" srcOrd="3" destOrd="0" presId="urn:microsoft.com/office/officeart/2005/8/layout/vList2"/>
    <dgm:cxn modelId="{000BA268-EE54-49FB-B79F-F30969C91DF1}" type="presParOf" srcId="{4156DF7E-EE8F-4056-A0F4-295F2B06FD83}" destId="{18BB2C70-49C8-4AA6-B69F-176EC4D6A1B4}" srcOrd="4"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F314EF78-6031-4008-9BAE-67EB68097A6F}"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en-US"/>
        </a:p>
      </dgm:t>
    </dgm:pt>
    <dgm:pt modelId="{AE9F161B-FE3D-43AE-9752-38A34FA54B65}">
      <dgm:prSet/>
      <dgm:spPr>
        <a:ln w="38100">
          <a:solidFill>
            <a:schemeClr val="tx2"/>
          </a:solidFill>
        </a:ln>
      </dgm:spPr>
      <dgm:t>
        <a:bodyPr/>
        <a:lstStyle/>
        <a:p>
          <a:r>
            <a:rPr lang="en-US"/>
            <a:t>Safe Streets/ Alternatives to Violence </a:t>
          </a:r>
        </a:p>
      </dgm:t>
    </dgm:pt>
    <dgm:pt modelId="{8446009B-93FA-45A1-ABB7-F0F337C9816C}" type="parTrans" cxnId="{62651AD0-3B9B-48B6-B710-C857B3F1F570}">
      <dgm:prSet/>
      <dgm:spPr/>
      <dgm:t>
        <a:bodyPr/>
        <a:lstStyle/>
        <a:p>
          <a:endParaRPr lang="en-US"/>
        </a:p>
      </dgm:t>
    </dgm:pt>
    <dgm:pt modelId="{C8060A3D-975E-4FEB-820D-F68AFD524728}" type="sibTrans" cxnId="{62651AD0-3B9B-48B6-B710-C857B3F1F570}">
      <dgm:prSet/>
      <dgm:spPr/>
      <dgm:t>
        <a:bodyPr/>
        <a:lstStyle/>
        <a:p>
          <a:endParaRPr lang="en-US"/>
        </a:p>
      </dgm:t>
    </dgm:pt>
    <dgm:pt modelId="{2D7C7ED8-B07F-4186-AB49-15B485606807}">
      <dgm:prSet/>
      <dgm:spPr>
        <a:ln w="38100">
          <a:solidFill>
            <a:schemeClr val="tx2"/>
          </a:solidFill>
        </a:ln>
      </dgm:spPr>
      <dgm:t>
        <a:bodyPr/>
        <a:lstStyle/>
        <a:p>
          <a:r>
            <a:rPr lang="en-US"/>
            <a:t>Credible Messenger</a:t>
          </a:r>
        </a:p>
      </dgm:t>
    </dgm:pt>
    <dgm:pt modelId="{6B8AC9DF-A6EB-4BE1-8DC8-2A998A9D0972}" type="parTrans" cxnId="{3760AF1D-4DC0-4A9E-813E-8C1A816A8D83}">
      <dgm:prSet/>
      <dgm:spPr/>
      <dgm:t>
        <a:bodyPr/>
        <a:lstStyle/>
        <a:p>
          <a:endParaRPr lang="en-US"/>
        </a:p>
      </dgm:t>
    </dgm:pt>
    <dgm:pt modelId="{AC7B730E-20B6-4880-8652-BD1C2201BA36}" type="sibTrans" cxnId="{3760AF1D-4DC0-4A9E-813E-8C1A816A8D83}">
      <dgm:prSet/>
      <dgm:spPr/>
      <dgm:t>
        <a:bodyPr/>
        <a:lstStyle/>
        <a:p>
          <a:endParaRPr lang="en-US"/>
        </a:p>
      </dgm:t>
    </dgm:pt>
    <dgm:pt modelId="{452225F8-9A99-4EFD-B474-50B470B844DA}">
      <dgm:prSet phldrT="[Text]"/>
      <dgm:spPr>
        <a:ln w="38100">
          <a:solidFill>
            <a:schemeClr val="tx2"/>
          </a:solidFill>
        </a:ln>
      </dgm:spPr>
      <dgm:t>
        <a:bodyPr/>
        <a:lstStyle/>
        <a:p>
          <a:r>
            <a:rPr lang="en-US"/>
            <a:t>Dallas CRED</a:t>
          </a:r>
        </a:p>
      </dgm:t>
    </dgm:pt>
    <dgm:pt modelId="{D4699109-6EA4-4421-AAF6-9980274CD8DC}" type="parTrans" cxnId="{895652C2-CFD0-4C5E-97A8-F78DB6FE9476}">
      <dgm:prSet/>
      <dgm:spPr/>
      <dgm:t>
        <a:bodyPr/>
        <a:lstStyle/>
        <a:p>
          <a:endParaRPr lang="en-US"/>
        </a:p>
      </dgm:t>
    </dgm:pt>
    <dgm:pt modelId="{5FB4C218-C1B2-4D59-9A4B-13777967F0C8}" type="sibTrans" cxnId="{895652C2-CFD0-4C5E-97A8-F78DB6FE9476}">
      <dgm:prSet/>
      <dgm:spPr/>
      <dgm:t>
        <a:bodyPr/>
        <a:lstStyle/>
        <a:p>
          <a:endParaRPr lang="en-US"/>
        </a:p>
      </dgm:t>
    </dgm:pt>
    <dgm:pt modelId="{16ECC5AF-B2B2-4A56-A219-55F8634ECCCF}">
      <dgm:prSet phldrT="[Text]"/>
      <dgm:spPr>
        <a:ln w="38100">
          <a:solidFill>
            <a:schemeClr val="tx2"/>
          </a:solidFill>
        </a:ln>
      </dgm:spPr>
      <dgm:t>
        <a:bodyPr/>
        <a:lstStyle/>
        <a:p>
          <a:r>
            <a:rPr lang="en-US"/>
            <a:t>Group Violence Reduction Strategy</a:t>
          </a:r>
        </a:p>
      </dgm:t>
    </dgm:pt>
    <dgm:pt modelId="{9597899C-3B9F-4296-8B9E-FD65FE2171B1}" type="parTrans" cxnId="{9106983D-DE3D-434F-976B-C8D6E28A7F7C}">
      <dgm:prSet/>
      <dgm:spPr/>
      <dgm:t>
        <a:bodyPr/>
        <a:lstStyle/>
        <a:p>
          <a:endParaRPr lang="en-US"/>
        </a:p>
      </dgm:t>
    </dgm:pt>
    <dgm:pt modelId="{D46B0C83-F052-419D-9EBA-2CF0EF2B3E26}" type="sibTrans" cxnId="{9106983D-DE3D-434F-976B-C8D6E28A7F7C}">
      <dgm:prSet/>
      <dgm:spPr/>
      <dgm:t>
        <a:bodyPr/>
        <a:lstStyle/>
        <a:p>
          <a:endParaRPr lang="en-US"/>
        </a:p>
      </dgm:t>
    </dgm:pt>
    <dgm:pt modelId="{EF504F21-147B-4A44-BCDD-06039A536606}">
      <dgm:prSet/>
      <dgm:spPr>
        <a:ln w="38100">
          <a:solidFill>
            <a:schemeClr val="tx2"/>
          </a:solidFill>
        </a:ln>
      </dgm:spPr>
      <dgm:t>
        <a:bodyPr/>
        <a:lstStyle/>
        <a:p>
          <a:r>
            <a:rPr lang="en-US"/>
            <a:t>Choose to Change </a:t>
          </a:r>
        </a:p>
      </dgm:t>
    </dgm:pt>
    <dgm:pt modelId="{CEE271B4-CCB5-4F31-B238-E6A68889156B}" type="parTrans" cxnId="{FA14CA9D-75EF-4701-91CD-DD6A4D10E0BE}">
      <dgm:prSet/>
      <dgm:spPr/>
      <dgm:t>
        <a:bodyPr/>
        <a:lstStyle/>
        <a:p>
          <a:endParaRPr lang="en-US"/>
        </a:p>
      </dgm:t>
    </dgm:pt>
    <dgm:pt modelId="{CF709EB5-32E4-4ED0-9BE9-05B9A788E8BC}" type="sibTrans" cxnId="{FA14CA9D-75EF-4701-91CD-DD6A4D10E0BE}">
      <dgm:prSet/>
      <dgm:spPr/>
      <dgm:t>
        <a:bodyPr/>
        <a:lstStyle/>
        <a:p>
          <a:endParaRPr lang="en-US"/>
        </a:p>
      </dgm:t>
    </dgm:pt>
    <dgm:pt modelId="{4156DF7E-EE8F-4056-A0F4-295F2B06FD83}" type="pres">
      <dgm:prSet presAssocID="{F314EF78-6031-4008-9BAE-67EB68097A6F}" presName="linear" presStyleCnt="0">
        <dgm:presLayoutVars>
          <dgm:animLvl val="lvl"/>
          <dgm:resizeHandles val="exact"/>
        </dgm:presLayoutVars>
      </dgm:prSet>
      <dgm:spPr/>
    </dgm:pt>
    <dgm:pt modelId="{1E3DCF1B-ADFF-496B-B886-5C3BC3D97AB3}" type="pres">
      <dgm:prSet presAssocID="{452225F8-9A99-4EFD-B474-50B470B844DA}" presName="parentText" presStyleLbl="node1" presStyleIdx="0" presStyleCnt="5">
        <dgm:presLayoutVars>
          <dgm:chMax val="0"/>
          <dgm:bulletEnabled val="1"/>
        </dgm:presLayoutVars>
      </dgm:prSet>
      <dgm:spPr/>
    </dgm:pt>
    <dgm:pt modelId="{8B216F4E-E3E9-446D-B8D7-25429E34386F}" type="pres">
      <dgm:prSet presAssocID="{5FB4C218-C1B2-4D59-9A4B-13777967F0C8}" presName="spacer" presStyleCnt="0"/>
      <dgm:spPr/>
    </dgm:pt>
    <dgm:pt modelId="{1FED4CA0-0665-424B-8437-E5E2F1D26F83}" type="pres">
      <dgm:prSet presAssocID="{16ECC5AF-B2B2-4A56-A219-55F8634ECCCF}" presName="parentText" presStyleLbl="node1" presStyleIdx="1" presStyleCnt="5">
        <dgm:presLayoutVars>
          <dgm:chMax val="0"/>
          <dgm:bulletEnabled val="1"/>
        </dgm:presLayoutVars>
      </dgm:prSet>
      <dgm:spPr/>
    </dgm:pt>
    <dgm:pt modelId="{44CA03DF-9AEB-4C7F-B9F1-9E53612FF983}" type="pres">
      <dgm:prSet presAssocID="{D46B0C83-F052-419D-9EBA-2CF0EF2B3E26}" presName="spacer" presStyleCnt="0"/>
      <dgm:spPr/>
    </dgm:pt>
    <dgm:pt modelId="{00835DCF-FC52-4AE7-B39D-2D2A092DDBD1}" type="pres">
      <dgm:prSet presAssocID="{AE9F161B-FE3D-43AE-9752-38A34FA54B65}" presName="parentText" presStyleLbl="node1" presStyleIdx="2" presStyleCnt="5">
        <dgm:presLayoutVars>
          <dgm:chMax val="0"/>
          <dgm:bulletEnabled val="1"/>
        </dgm:presLayoutVars>
      </dgm:prSet>
      <dgm:spPr/>
    </dgm:pt>
    <dgm:pt modelId="{F6CBB5DD-198C-4512-8D19-AC3C78852BF8}" type="pres">
      <dgm:prSet presAssocID="{C8060A3D-975E-4FEB-820D-F68AFD524728}" presName="spacer" presStyleCnt="0"/>
      <dgm:spPr/>
    </dgm:pt>
    <dgm:pt modelId="{C4E9B166-1241-42C7-AC8B-4AA01A13FA32}" type="pres">
      <dgm:prSet presAssocID="{2D7C7ED8-B07F-4186-AB49-15B485606807}" presName="parentText" presStyleLbl="node1" presStyleIdx="3" presStyleCnt="5">
        <dgm:presLayoutVars>
          <dgm:chMax val="0"/>
          <dgm:bulletEnabled val="1"/>
        </dgm:presLayoutVars>
      </dgm:prSet>
      <dgm:spPr/>
    </dgm:pt>
    <dgm:pt modelId="{4E751FE6-6E1B-497F-A168-19D7EE172CA7}" type="pres">
      <dgm:prSet presAssocID="{AC7B730E-20B6-4880-8652-BD1C2201BA36}" presName="spacer" presStyleCnt="0"/>
      <dgm:spPr/>
    </dgm:pt>
    <dgm:pt modelId="{09A50D61-3855-4E34-8606-24D6748132B3}" type="pres">
      <dgm:prSet presAssocID="{EF504F21-147B-4A44-BCDD-06039A536606}" presName="parentText" presStyleLbl="node1" presStyleIdx="4" presStyleCnt="5">
        <dgm:presLayoutVars>
          <dgm:chMax val="0"/>
          <dgm:bulletEnabled val="1"/>
        </dgm:presLayoutVars>
      </dgm:prSet>
      <dgm:spPr/>
    </dgm:pt>
  </dgm:ptLst>
  <dgm:cxnLst>
    <dgm:cxn modelId="{5734A804-7F10-4F9E-888C-AFE6BC34D2E5}" type="presOf" srcId="{452225F8-9A99-4EFD-B474-50B470B844DA}" destId="{1E3DCF1B-ADFF-496B-B886-5C3BC3D97AB3}" srcOrd="0" destOrd="0" presId="urn:microsoft.com/office/officeart/2005/8/layout/vList2"/>
    <dgm:cxn modelId="{96295006-0472-4AC5-8A1E-9F857B8744AA}" type="presOf" srcId="{AE9F161B-FE3D-43AE-9752-38A34FA54B65}" destId="{00835DCF-FC52-4AE7-B39D-2D2A092DDBD1}" srcOrd="0" destOrd="0" presId="urn:microsoft.com/office/officeart/2005/8/layout/vList2"/>
    <dgm:cxn modelId="{FC973311-E872-45DA-B0BD-894F042A7F68}" type="presOf" srcId="{2D7C7ED8-B07F-4186-AB49-15B485606807}" destId="{C4E9B166-1241-42C7-AC8B-4AA01A13FA32}" srcOrd="0" destOrd="0" presId="urn:microsoft.com/office/officeart/2005/8/layout/vList2"/>
    <dgm:cxn modelId="{3760AF1D-4DC0-4A9E-813E-8C1A816A8D83}" srcId="{F314EF78-6031-4008-9BAE-67EB68097A6F}" destId="{2D7C7ED8-B07F-4186-AB49-15B485606807}" srcOrd="3" destOrd="0" parTransId="{6B8AC9DF-A6EB-4BE1-8DC8-2A998A9D0972}" sibTransId="{AC7B730E-20B6-4880-8652-BD1C2201BA36}"/>
    <dgm:cxn modelId="{9106983D-DE3D-434F-976B-C8D6E28A7F7C}" srcId="{F314EF78-6031-4008-9BAE-67EB68097A6F}" destId="{16ECC5AF-B2B2-4A56-A219-55F8634ECCCF}" srcOrd="1" destOrd="0" parTransId="{9597899C-3B9F-4296-8B9E-FD65FE2171B1}" sibTransId="{D46B0C83-F052-419D-9EBA-2CF0EF2B3E26}"/>
    <dgm:cxn modelId="{EDC16B4F-A901-4CFA-8921-4F398CBC8AEA}" type="presOf" srcId="{16ECC5AF-B2B2-4A56-A219-55F8634ECCCF}" destId="{1FED4CA0-0665-424B-8437-E5E2F1D26F83}" srcOrd="0" destOrd="0" presId="urn:microsoft.com/office/officeart/2005/8/layout/vList2"/>
    <dgm:cxn modelId="{87C76B74-4DC0-40B9-B2A9-3C4D9AD8103C}" type="presOf" srcId="{F314EF78-6031-4008-9BAE-67EB68097A6F}" destId="{4156DF7E-EE8F-4056-A0F4-295F2B06FD83}" srcOrd="0" destOrd="0" presId="urn:microsoft.com/office/officeart/2005/8/layout/vList2"/>
    <dgm:cxn modelId="{FA14CA9D-75EF-4701-91CD-DD6A4D10E0BE}" srcId="{F314EF78-6031-4008-9BAE-67EB68097A6F}" destId="{EF504F21-147B-4A44-BCDD-06039A536606}" srcOrd="4" destOrd="0" parTransId="{CEE271B4-CCB5-4F31-B238-E6A68889156B}" sibTransId="{CF709EB5-32E4-4ED0-9BE9-05B9A788E8BC}"/>
    <dgm:cxn modelId="{895652C2-CFD0-4C5E-97A8-F78DB6FE9476}" srcId="{F314EF78-6031-4008-9BAE-67EB68097A6F}" destId="{452225F8-9A99-4EFD-B474-50B470B844DA}" srcOrd="0" destOrd="0" parTransId="{D4699109-6EA4-4421-AAF6-9980274CD8DC}" sibTransId="{5FB4C218-C1B2-4D59-9A4B-13777967F0C8}"/>
    <dgm:cxn modelId="{62651AD0-3B9B-48B6-B710-C857B3F1F570}" srcId="{F314EF78-6031-4008-9BAE-67EB68097A6F}" destId="{AE9F161B-FE3D-43AE-9752-38A34FA54B65}" srcOrd="2" destOrd="0" parTransId="{8446009B-93FA-45A1-ABB7-F0F337C9816C}" sibTransId="{C8060A3D-975E-4FEB-820D-F68AFD524728}"/>
    <dgm:cxn modelId="{0EB7A4D4-5B0A-4E98-9613-A90343D81273}" type="presOf" srcId="{EF504F21-147B-4A44-BCDD-06039A536606}" destId="{09A50D61-3855-4E34-8606-24D6748132B3}" srcOrd="0" destOrd="0" presId="urn:microsoft.com/office/officeart/2005/8/layout/vList2"/>
    <dgm:cxn modelId="{777D5308-A889-4F1A-B766-2347426C50E1}" type="presParOf" srcId="{4156DF7E-EE8F-4056-A0F4-295F2B06FD83}" destId="{1E3DCF1B-ADFF-496B-B886-5C3BC3D97AB3}" srcOrd="0" destOrd="0" presId="urn:microsoft.com/office/officeart/2005/8/layout/vList2"/>
    <dgm:cxn modelId="{C7C76BC2-6AEE-4C22-BBED-29CA3180E401}" type="presParOf" srcId="{4156DF7E-EE8F-4056-A0F4-295F2B06FD83}" destId="{8B216F4E-E3E9-446D-B8D7-25429E34386F}" srcOrd="1" destOrd="0" presId="urn:microsoft.com/office/officeart/2005/8/layout/vList2"/>
    <dgm:cxn modelId="{DF4B3EC1-5883-4906-8DCD-235AB8DDCFAD}" type="presParOf" srcId="{4156DF7E-EE8F-4056-A0F4-295F2B06FD83}" destId="{1FED4CA0-0665-424B-8437-E5E2F1D26F83}" srcOrd="2" destOrd="0" presId="urn:microsoft.com/office/officeart/2005/8/layout/vList2"/>
    <dgm:cxn modelId="{96EB51B4-1A05-4073-B0B5-3EF2AC142254}" type="presParOf" srcId="{4156DF7E-EE8F-4056-A0F4-295F2B06FD83}" destId="{44CA03DF-9AEB-4C7F-B9F1-9E53612FF983}" srcOrd="3" destOrd="0" presId="urn:microsoft.com/office/officeart/2005/8/layout/vList2"/>
    <dgm:cxn modelId="{08B1FD49-EA06-411A-8755-F8154C257372}" type="presParOf" srcId="{4156DF7E-EE8F-4056-A0F4-295F2B06FD83}" destId="{00835DCF-FC52-4AE7-B39D-2D2A092DDBD1}" srcOrd="4" destOrd="0" presId="urn:microsoft.com/office/officeart/2005/8/layout/vList2"/>
    <dgm:cxn modelId="{49E13A10-6F56-4E86-92D4-A7E95B529969}" type="presParOf" srcId="{4156DF7E-EE8F-4056-A0F4-295F2B06FD83}" destId="{F6CBB5DD-198C-4512-8D19-AC3C78852BF8}" srcOrd="5" destOrd="0" presId="urn:microsoft.com/office/officeart/2005/8/layout/vList2"/>
    <dgm:cxn modelId="{B86EF496-F235-4BBD-986A-8EE1D5044449}" type="presParOf" srcId="{4156DF7E-EE8F-4056-A0F4-295F2B06FD83}" destId="{C4E9B166-1241-42C7-AC8B-4AA01A13FA32}" srcOrd="6" destOrd="0" presId="urn:microsoft.com/office/officeart/2005/8/layout/vList2"/>
    <dgm:cxn modelId="{C02DE855-566D-4590-9274-C174EC2E3296}" type="presParOf" srcId="{4156DF7E-EE8F-4056-A0F4-295F2B06FD83}" destId="{4E751FE6-6E1B-497F-A168-19D7EE172CA7}" srcOrd="7" destOrd="0" presId="urn:microsoft.com/office/officeart/2005/8/layout/vList2"/>
    <dgm:cxn modelId="{1695DBA8-AE8A-4DDF-992C-675F37A3D15F}" type="presParOf" srcId="{4156DF7E-EE8F-4056-A0F4-295F2B06FD83}" destId="{09A50D61-3855-4E34-8606-24D6748132B3}"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56F0997-FF7B-4906-BB8B-55FE7F2BD542}" type="doc">
      <dgm:prSet loTypeId="urn:microsoft.com/office/officeart/2005/8/layout/hProcess9" loCatId="process" qsTypeId="urn:microsoft.com/office/officeart/2005/8/quickstyle/3d1" qsCatId="3D" csTypeId="urn:microsoft.com/office/officeart/2005/8/colors/accent2_2" csCatId="accent2" phldr="1"/>
      <dgm:spPr/>
    </dgm:pt>
    <dgm:pt modelId="{43A6688C-CA80-48CA-A72E-D6C542A9BA99}">
      <dgm:prSet phldrT="[Text]" custT="1"/>
      <dgm:spPr>
        <a:solidFill>
          <a:srgbClr val="92D050"/>
        </a:solidFill>
      </dgm:spPr>
      <dgm:t>
        <a:bodyPr/>
        <a:lstStyle/>
        <a:p>
          <a:r>
            <a:rPr lang="en-US" sz="2000" b="1">
              <a:effectLst>
                <a:outerShdw blurRad="38100" dist="38100" dir="2700000" algn="tl">
                  <a:srgbClr val="000000">
                    <a:alpha val="43137"/>
                  </a:srgbClr>
                </a:outerShdw>
              </a:effectLst>
              <a:latin typeface="Calibri" pitchFamily="34" charset="0"/>
              <a:cs typeface="Calibri" pitchFamily="34" charset="0"/>
            </a:rPr>
            <a:t>Referral &amp; Engagement</a:t>
          </a:r>
        </a:p>
      </dgm:t>
    </dgm:pt>
    <dgm:pt modelId="{1D586B8F-FDDC-432B-A554-82C4256B8375}" type="parTrans" cxnId="{D7DB5F33-51EB-47B0-AA87-BFC14CE6B9F5}">
      <dgm:prSet/>
      <dgm:spPr/>
      <dgm:t>
        <a:bodyPr/>
        <a:lstStyle/>
        <a:p>
          <a:endParaRPr lang="en-US"/>
        </a:p>
      </dgm:t>
    </dgm:pt>
    <dgm:pt modelId="{D8CA6E6B-4CF0-407E-9347-35CE09F046BB}" type="sibTrans" cxnId="{D7DB5F33-51EB-47B0-AA87-BFC14CE6B9F5}">
      <dgm:prSet/>
      <dgm:spPr/>
      <dgm:t>
        <a:bodyPr/>
        <a:lstStyle/>
        <a:p>
          <a:endParaRPr lang="en-US"/>
        </a:p>
      </dgm:t>
    </dgm:pt>
    <dgm:pt modelId="{3B519ADA-6980-4448-BFD3-D41D4B4D7321}">
      <dgm:prSet phldrT="[Text]" custT="1"/>
      <dgm:spPr>
        <a:solidFill>
          <a:srgbClr val="CC0066"/>
        </a:solidFill>
      </dgm:spPr>
      <dgm:t>
        <a:bodyPr/>
        <a:lstStyle/>
        <a:p>
          <a:r>
            <a:rPr lang="en-US" sz="2000" b="1">
              <a:effectLst>
                <a:outerShdw blurRad="38100" dist="38100" dir="2700000" algn="tl">
                  <a:srgbClr val="000000">
                    <a:alpha val="43137"/>
                  </a:srgbClr>
                </a:outerShdw>
              </a:effectLst>
              <a:latin typeface="Calibri" pitchFamily="34" charset="0"/>
              <a:cs typeface="Calibri" pitchFamily="34" charset="0"/>
            </a:rPr>
            <a:t>Service Delivery</a:t>
          </a:r>
        </a:p>
      </dgm:t>
    </dgm:pt>
    <dgm:pt modelId="{53BC842F-75BB-4C32-B591-0D795FBA5273}" type="parTrans" cxnId="{05F606C4-BED7-4F6F-BFB6-930F3B4FB6FC}">
      <dgm:prSet/>
      <dgm:spPr/>
      <dgm:t>
        <a:bodyPr/>
        <a:lstStyle/>
        <a:p>
          <a:endParaRPr lang="en-US"/>
        </a:p>
      </dgm:t>
    </dgm:pt>
    <dgm:pt modelId="{06B5D829-8D85-49B6-81E8-2BEB640B7567}" type="sibTrans" cxnId="{05F606C4-BED7-4F6F-BFB6-930F3B4FB6FC}">
      <dgm:prSet/>
      <dgm:spPr/>
      <dgm:t>
        <a:bodyPr/>
        <a:lstStyle/>
        <a:p>
          <a:endParaRPr lang="en-US"/>
        </a:p>
      </dgm:t>
    </dgm:pt>
    <dgm:pt modelId="{C91A1A7D-1858-4F55-99F2-EF778F07C191}">
      <dgm:prSet phldrT="[Text]" custT="1"/>
      <dgm:spPr>
        <a:solidFill>
          <a:schemeClr val="accent5">
            <a:lumMod val="75000"/>
          </a:schemeClr>
        </a:solidFill>
      </dgm:spPr>
      <dgm:t>
        <a:bodyPr/>
        <a:lstStyle/>
        <a:p>
          <a:r>
            <a:rPr lang="en-US" sz="2000" b="1">
              <a:effectLst>
                <a:outerShdw blurRad="38100" dist="38100" dir="2700000" algn="tl">
                  <a:srgbClr val="000000">
                    <a:alpha val="43137"/>
                  </a:srgbClr>
                </a:outerShdw>
              </a:effectLst>
              <a:latin typeface="Calibri" pitchFamily="34" charset="0"/>
              <a:cs typeface="Calibri" pitchFamily="34" charset="0"/>
            </a:rPr>
            <a:t>Transition &amp; Discharge</a:t>
          </a:r>
        </a:p>
      </dgm:t>
    </dgm:pt>
    <dgm:pt modelId="{D4DEC58D-052E-4630-A96F-D6301E3D25B0}" type="parTrans" cxnId="{52A467E0-BBEF-489E-AAB3-B257343192DE}">
      <dgm:prSet/>
      <dgm:spPr/>
      <dgm:t>
        <a:bodyPr/>
        <a:lstStyle/>
        <a:p>
          <a:endParaRPr lang="en-US"/>
        </a:p>
      </dgm:t>
    </dgm:pt>
    <dgm:pt modelId="{BD1EAF2C-B6B6-436B-88D0-D89B254C9FF9}" type="sibTrans" cxnId="{52A467E0-BBEF-489E-AAB3-B257343192DE}">
      <dgm:prSet/>
      <dgm:spPr/>
      <dgm:t>
        <a:bodyPr/>
        <a:lstStyle/>
        <a:p>
          <a:endParaRPr lang="en-US"/>
        </a:p>
      </dgm:t>
    </dgm:pt>
    <dgm:pt modelId="{4FF354EC-7CCF-4CE1-8757-4E433D94B277}">
      <dgm:prSet custT="1"/>
      <dgm:spPr>
        <a:solidFill>
          <a:srgbClr val="FF9900"/>
        </a:solidFill>
      </dgm:spPr>
      <dgm:t>
        <a:bodyPr/>
        <a:lstStyle/>
        <a:p>
          <a:r>
            <a:rPr lang="en-US" sz="2000" b="1">
              <a:effectLst>
                <a:outerShdw blurRad="38100" dist="38100" dir="2700000" algn="tl">
                  <a:srgbClr val="000000">
                    <a:alpha val="43137"/>
                  </a:srgbClr>
                </a:outerShdw>
              </a:effectLst>
              <a:latin typeface="Calibri" pitchFamily="34" charset="0"/>
              <a:cs typeface="Calibri" pitchFamily="34" charset="0"/>
            </a:rPr>
            <a:t>Assessment &amp; Planning</a:t>
          </a:r>
        </a:p>
      </dgm:t>
    </dgm:pt>
    <dgm:pt modelId="{A86DA97C-3128-4973-A0B6-522A357E4B3D}" type="parTrans" cxnId="{12F54CFF-C158-4627-9752-68895CD30DA8}">
      <dgm:prSet/>
      <dgm:spPr/>
      <dgm:t>
        <a:bodyPr/>
        <a:lstStyle/>
        <a:p>
          <a:endParaRPr lang="en-US"/>
        </a:p>
      </dgm:t>
    </dgm:pt>
    <dgm:pt modelId="{C0EEEB8B-940E-4906-A436-DFAF3B75F495}" type="sibTrans" cxnId="{12F54CFF-C158-4627-9752-68895CD30DA8}">
      <dgm:prSet/>
      <dgm:spPr/>
      <dgm:t>
        <a:bodyPr/>
        <a:lstStyle/>
        <a:p>
          <a:endParaRPr lang="en-US"/>
        </a:p>
      </dgm:t>
    </dgm:pt>
    <dgm:pt modelId="{930E260B-155F-46D3-9E4F-AACBB1E2FAB2}" type="pres">
      <dgm:prSet presAssocID="{556F0997-FF7B-4906-BB8B-55FE7F2BD542}" presName="CompostProcess" presStyleCnt="0">
        <dgm:presLayoutVars>
          <dgm:dir/>
          <dgm:resizeHandles val="exact"/>
        </dgm:presLayoutVars>
      </dgm:prSet>
      <dgm:spPr/>
    </dgm:pt>
    <dgm:pt modelId="{8CD2EFB5-C8D5-409F-B404-52B1B0C4077F}" type="pres">
      <dgm:prSet presAssocID="{556F0997-FF7B-4906-BB8B-55FE7F2BD542}" presName="arrow" presStyleLbl="bgShp" presStyleIdx="0" presStyleCnt="1"/>
      <dgm:spPr/>
    </dgm:pt>
    <dgm:pt modelId="{80B26A16-D0A3-491D-8AE3-5735DD9CEE0E}" type="pres">
      <dgm:prSet presAssocID="{556F0997-FF7B-4906-BB8B-55FE7F2BD542}" presName="linearProcess" presStyleCnt="0"/>
      <dgm:spPr/>
    </dgm:pt>
    <dgm:pt modelId="{C3D2F5F2-148C-4DAC-A5CD-267B9546B991}" type="pres">
      <dgm:prSet presAssocID="{43A6688C-CA80-48CA-A72E-D6C542A9BA99}" presName="textNode" presStyleLbl="node1" presStyleIdx="0" presStyleCnt="4" custScaleX="223583">
        <dgm:presLayoutVars>
          <dgm:bulletEnabled val="1"/>
        </dgm:presLayoutVars>
      </dgm:prSet>
      <dgm:spPr/>
    </dgm:pt>
    <dgm:pt modelId="{8A5ADFEA-2965-46B6-9117-4921F65BCEFD}" type="pres">
      <dgm:prSet presAssocID="{D8CA6E6B-4CF0-407E-9347-35CE09F046BB}" presName="sibTrans" presStyleCnt="0"/>
      <dgm:spPr/>
    </dgm:pt>
    <dgm:pt modelId="{4E69B34D-F8A1-4FDF-B4EE-75A71AAA2244}" type="pres">
      <dgm:prSet presAssocID="{4FF354EC-7CCF-4CE1-8757-4E433D94B277}" presName="textNode" presStyleLbl="node1" presStyleIdx="1" presStyleCnt="4" custScaleX="215670">
        <dgm:presLayoutVars>
          <dgm:bulletEnabled val="1"/>
        </dgm:presLayoutVars>
      </dgm:prSet>
      <dgm:spPr/>
    </dgm:pt>
    <dgm:pt modelId="{401251B1-3F19-4A1E-A4D0-BBACCBE8A899}" type="pres">
      <dgm:prSet presAssocID="{C0EEEB8B-940E-4906-A436-DFAF3B75F495}" presName="sibTrans" presStyleCnt="0"/>
      <dgm:spPr/>
    </dgm:pt>
    <dgm:pt modelId="{A463BA6C-59FA-4846-972F-5E90CDC985D9}" type="pres">
      <dgm:prSet presAssocID="{3B519ADA-6980-4448-BFD3-D41D4B4D7321}" presName="textNode" presStyleLbl="node1" presStyleIdx="2" presStyleCnt="4" custScaleX="212738">
        <dgm:presLayoutVars>
          <dgm:bulletEnabled val="1"/>
        </dgm:presLayoutVars>
      </dgm:prSet>
      <dgm:spPr/>
    </dgm:pt>
    <dgm:pt modelId="{1503A6AD-5D7B-4706-B07E-CC50AFD7F8F0}" type="pres">
      <dgm:prSet presAssocID="{06B5D829-8D85-49B6-81E8-2BEB640B7567}" presName="sibTrans" presStyleCnt="0"/>
      <dgm:spPr/>
    </dgm:pt>
    <dgm:pt modelId="{81751988-1732-4405-9B1F-2F2958EC8B48}" type="pres">
      <dgm:prSet presAssocID="{C91A1A7D-1858-4F55-99F2-EF778F07C191}" presName="textNode" presStyleLbl="node1" presStyleIdx="3" presStyleCnt="4" custScaleX="219964">
        <dgm:presLayoutVars>
          <dgm:bulletEnabled val="1"/>
        </dgm:presLayoutVars>
      </dgm:prSet>
      <dgm:spPr/>
    </dgm:pt>
  </dgm:ptLst>
  <dgm:cxnLst>
    <dgm:cxn modelId="{4CADA61C-6713-44F3-B429-EEB431C3E6B3}" type="presOf" srcId="{556F0997-FF7B-4906-BB8B-55FE7F2BD542}" destId="{930E260B-155F-46D3-9E4F-AACBB1E2FAB2}" srcOrd="0" destOrd="0" presId="urn:microsoft.com/office/officeart/2005/8/layout/hProcess9"/>
    <dgm:cxn modelId="{D7DB5F33-51EB-47B0-AA87-BFC14CE6B9F5}" srcId="{556F0997-FF7B-4906-BB8B-55FE7F2BD542}" destId="{43A6688C-CA80-48CA-A72E-D6C542A9BA99}" srcOrd="0" destOrd="0" parTransId="{1D586B8F-FDDC-432B-A554-82C4256B8375}" sibTransId="{D8CA6E6B-4CF0-407E-9347-35CE09F046BB}"/>
    <dgm:cxn modelId="{1BB28048-7A15-44C3-87C6-4041C6D3872C}" type="presOf" srcId="{4FF354EC-7CCF-4CE1-8757-4E433D94B277}" destId="{4E69B34D-F8A1-4FDF-B4EE-75A71AAA2244}" srcOrd="0" destOrd="0" presId="urn:microsoft.com/office/officeart/2005/8/layout/hProcess9"/>
    <dgm:cxn modelId="{4EC15E4D-5558-45AD-844B-00E6A9E06549}" type="presOf" srcId="{3B519ADA-6980-4448-BFD3-D41D4B4D7321}" destId="{A463BA6C-59FA-4846-972F-5E90CDC985D9}" srcOrd="0" destOrd="0" presId="urn:microsoft.com/office/officeart/2005/8/layout/hProcess9"/>
    <dgm:cxn modelId="{32DA2179-A637-4EE1-9FCF-F7F359C876B2}" type="presOf" srcId="{43A6688C-CA80-48CA-A72E-D6C542A9BA99}" destId="{C3D2F5F2-148C-4DAC-A5CD-267B9546B991}" srcOrd="0" destOrd="0" presId="urn:microsoft.com/office/officeart/2005/8/layout/hProcess9"/>
    <dgm:cxn modelId="{BB8BF899-D5EF-4B5A-9399-905C8FADCCC2}" type="presOf" srcId="{C91A1A7D-1858-4F55-99F2-EF778F07C191}" destId="{81751988-1732-4405-9B1F-2F2958EC8B48}" srcOrd="0" destOrd="0" presId="urn:microsoft.com/office/officeart/2005/8/layout/hProcess9"/>
    <dgm:cxn modelId="{05F606C4-BED7-4F6F-BFB6-930F3B4FB6FC}" srcId="{556F0997-FF7B-4906-BB8B-55FE7F2BD542}" destId="{3B519ADA-6980-4448-BFD3-D41D4B4D7321}" srcOrd="2" destOrd="0" parTransId="{53BC842F-75BB-4C32-B591-0D795FBA5273}" sibTransId="{06B5D829-8D85-49B6-81E8-2BEB640B7567}"/>
    <dgm:cxn modelId="{52A467E0-BBEF-489E-AAB3-B257343192DE}" srcId="{556F0997-FF7B-4906-BB8B-55FE7F2BD542}" destId="{C91A1A7D-1858-4F55-99F2-EF778F07C191}" srcOrd="3" destOrd="0" parTransId="{D4DEC58D-052E-4630-A96F-D6301E3D25B0}" sibTransId="{BD1EAF2C-B6B6-436B-88D0-D89B254C9FF9}"/>
    <dgm:cxn modelId="{12F54CFF-C158-4627-9752-68895CD30DA8}" srcId="{556F0997-FF7B-4906-BB8B-55FE7F2BD542}" destId="{4FF354EC-7CCF-4CE1-8757-4E433D94B277}" srcOrd="1" destOrd="0" parTransId="{A86DA97C-3128-4973-A0B6-522A357E4B3D}" sibTransId="{C0EEEB8B-940E-4906-A436-DFAF3B75F495}"/>
    <dgm:cxn modelId="{3DA48CE6-CD0D-4C86-AEDF-BEC878CC0FBA}" type="presParOf" srcId="{930E260B-155F-46D3-9E4F-AACBB1E2FAB2}" destId="{8CD2EFB5-C8D5-409F-B404-52B1B0C4077F}" srcOrd="0" destOrd="0" presId="urn:microsoft.com/office/officeart/2005/8/layout/hProcess9"/>
    <dgm:cxn modelId="{9F1EFDCC-579E-4592-8C4D-65859FADF861}" type="presParOf" srcId="{930E260B-155F-46D3-9E4F-AACBB1E2FAB2}" destId="{80B26A16-D0A3-491D-8AE3-5735DD9CEE0E}" srcOrd="1" destOrd="0" presId="urn:microsoft.com/office/officeart/2005/8/layout/hProcess9"/>
    <dgm:cxn modelId="{E17E7FB9-D5D4-4232-99C2-F18E914FA00F}" type="presParOf" srcId="{80B26A16-D0A3-491D-8AE3-5735DD9CEE0E}" destId="{C3D2F5F2-148C-4DAC-A5CD-267B9546B991}" srcOrd="0" destOrd="0" presId="urn:microsoft.com/office/officeart/2005/8/layout/hProcess9"/>
    <dgm:cxn modelId="{8F881AA3-3B21-4B92-82B7-4008AB80B32F}" type="presParOf" srcId="{80B26A16-D0A3-491D-8AE3-5735DD9CEE0E}" destId="{8A5ADFEA-2965-46B6-9117-4921F65BCEFD}" srcOrd="1" destOrd="0" presId="urn:microsoft.com/office/officeart/2005/8/layout/hProcess9"/>
    <dgm:cxn modelId="{208124E1-7EEF-4914-819C-FDBF27C78504}" type="presParOf" srcId="{80B26A16-D0A3-491D-8AE3-5735DD9CEE0E}" destId="{4E69B34D-F8A1-4FDF-B4EE-75A71AAA2244}" srcOrd="2" destOrd="0" presId="urn:microsoft.com/office/officeart/2005/8/layout/hProcess9"/>
    <dgm:cxn modelId="{A624EF70-15B7-456D-875E-F97730606631}" type="presParOf" srcId="{80B26A16-D0A3-491D-8AE3-5735DD9CEE0E}" destId="{401251B1-3F19-4A1E-A4D0-BBACCBE8A899}" srcOrd="3" destOrd="0" presId="urn:microsoft.com/office/officeart/2005/8/layout/hProcess9"/>
    <dgm:cxn modelId="{915DF873-D0C5-4690-885B-D3DE6CA339E9}" type="presParOf" srcId="{80B26A16-D0A3-491D-8AE3-5735DD9CEE0E}" destId="{A463BA6C-59FA-4846-972F-5E90CDC985D9}" srcOrd="4" destOrd="0" presId="urn:microsoft.com/office/officeart/2005/8/layout/hProcess9"/>
    <dgm:cxn modelId="{05B6EE3B-7464-4636-B468-2710AC410CA0}" type="presParOf" srcId="{80B26A16-D0A3-491D-8AE3-5735DD9CEE0E}" destId="{1503A6AD-5D7B-4706-B07E-CC50AFD7F8F0}" srcOrd="5" destOrd="0" presId="urn:microsoft.com/office/officeart/2005/8/layout/hProcess9"/>
    <dgm:cxn modelId="{43D2A0E1-6C0D-4A9D-962C-31065DA0D2D1}" type="presParOf" srcId="{80B26A16-D0A3-491D-8AE3-5735DD9CEE0E}" destId="{81751988-1732-4405-9B1F-2F2958EC8B48}"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EFBC97-9F81-4452-9629-538E491714E1}" type="doc">
      <dgm:prSet loTypeId="urn:microsoft.com/office/officeart/2008/layout/AlternatingPictureBlocks" loCatId="picture" qsTypeId="urn:microsoft.com/office/officeart/2005/8/quickstyle/simple1" qsCatId="simple" csTypeId="urn:microsoft.com/office/officeart/2005/8/colors/colorful1" csCatId="colorful" phldr="1"/>
      <dgm:spPr/>
    </dgm:pt>
    <dgm:pt modelId="{72DEE72A-364F-4D11-8C12-76EFE949E0DB}">
      <dgm:prSet phldrT="[Text]"/>
      <dgm:spPr/>
      <dgm:t>
        <a:bodyPr/>
        <a:lstStyle/>
        <a:p>
          <a:r>
            <a:rPr lang="en-US"/>
            <a:t>GED to PhD</a:t>
          </a:r>
        </a:p>
      </dgm:t>
    </dgm:pt>
    <dgm:pt modelId="{FDA1C6BC-16CE-4EF9-914C-139C5B62B603}" type="parTrans" cxnId="{9E71BA17-05A0-404D-ACCA-A654A009EC39}">
      <dgm:prSet/>
      <dgm:spPr/>
      <dgm:t>
        <a:bodyPr/>
        <a:lstStyle/>
        <a:p>
          <a:endParaRPr lang="en-US"/>
        </a:p>
      </dgm:t>
    </dgm:pt>
    <dgm:pt modelId="{9A601AEF-06D2-4297-ABA0-C05BE04A6719}" type="sibTrans" cxnId="{9E71BA17-05A0-404D-ACCA-A654A009EC39}">
      <dgm:prSet/>
      <dgm:spPr/>
      <dgm:t>
        <a:bodyPr/>
        <a:lstStyle/>
        <a:p>
          <a:endParaRPr lang="en-US"/>
        </a:p>
      </dgm:t>
    </dgm:pt>
    <dgm:pt modelId="{49041A5E-8564-4F69-A075-64E2ED31CF3B}">
      <dgm:prSet phldrT="[Text]"/>
      <dgm:spPr/>
      <dgm:t>
        <a:bodyPr/>
        <a:lstStyle/>
        <a:p>
          <a:r>
            <a:rPr lang="en-US"/>
            <a:t>Connect to supports</a:t>
          </a:r>
        </a:p>
      </dgm:t>
    </dgm:pt>
    <dgm:pt modelId="{E81C7C87-86C6-475C-8B40-2C64A4F957FC}" type="parTrans" cxnId="{DE0E5406-1FEA-4082-A398-0A5FA2070016}">
      <dgm:prSet/>
      <dgm:spPr/>
      <dgm:t>
        <a:bodyPr/>
        <a:lstStyle/>
        <a:p>
          <a:endParaRPr lang="en-US"/>
        </a:p>
      </dgm:t>
    </dgm:pt>
    <dgm:pt modelId="{2FFFBE75-2318-4468-8D16-D5D553BF6040}" type="sibTrans" cxnId="{DE0E5406-1FEA-4082-A398-0A5FA2070016}">
      <dgm:prSet/>
      <dgm:spPr/>
      <dgm:t>
        <a:bodyPr/>
        <a:lstStyle/>
        <a:p>
          <a:endParaRPr lang="en-US"/>
        </a:p>
      </dgm:t>
    </dgm:pt>
    <dgm:pt modelId="{3190B70B-419E-4656-AE79-B664161E346F}">
      <dgm:prSet phldrT="[Text]"/>
      <dgm:spPr/>
      <dgm:t>
        <a:bodyPr/>
        <a:lstStyle/>
        <a:p>
          <a:r>
            <a:rPr lang="en-US"/>
            <a:t>Implement the family’s plan</a:t>
          </a:r>
        </a:p>
      </dgm:t>
    </dgm:pt>
    <dgm:pt modelId="{6701114A-B191-4522-9D43-CB70BFF7AEF6}" type="parTrans" cxnId="{7FC1B32F-0C4D-496C-94B8-8BE1A9031B10}">
      <dgm:prSet/>
      <dgm:spPr/>
      <dgm:t>
        <a:bodyPr/>
        <a:lstStyle/>
        <a:p>
          <a:endParaRPr lang="en-US"/>
        </a:p>
      </dgm:t>
    </dgm:pt>
    <dgm:pt modelId="{FA87EAB2-B2CF-44FF-8BF3-0BDAF53D92C3}" type="sibTrans" cxnId="{7FC1B32F-0C4D-496C-94B8-8BE1A9031B10}">
      <dgm:prSet/>
      <dgm:spPr/>
      <dgm:t>
        <a:bodyPr/>
        <a:lstStyle/>
        <a:p>
          <a:endParaRPr lang="en-US"/>
        </a:p>
      </dgm:t>
    </dgm:pt>
    <dgm:pt modelId="{1B3E2A50-BB37-419D-85F5-C4F73ADA96A8}">
      <dgm:prSet phldrT="[Text]"/>
      <dgm:spPr/>
      <dgm:t>
        <a:bodyPr/>
        <a:lstStyle/>
        <a:p>
          <a:r>
            <a:rPr lang="en-US"/>
            <a:t>Build skills</a:t>
          </a:r>
        </a:p>
      </dgm:t>
    </dgm:pt>
    <dgm:pt modelId="{B18BC97D-7113-466F-B4A3-D19B9A3479E0}" type="parTrans" cxnId="{FAA64DCA-F575-4A3E-B1B6-B015EA4DB2F2}">
      <dgm:prSet/>
      <dgm:spPr/>
      <dgm:t>
        <a:bodyPr/>
        <a:lstStyle/>
        <a:p>
          <a:endParaRPr lang="en-US"/>
        </a:p>
      </dgm:t>
    </dgm:pt>
    <dgm:pt modelId="{44F1669E-018D-42B2-9634-404B0B7FD2C7}" type="sibTrans" cxnId="{FAA64DCA-F575-4A3E-B1B6-B015EA4DB2F2}">
      <dgm:prSet/>
      <dgm:spPr/>
      <dgm:t>
        <a:bodyPr/>
        <a:lstStyle/>
        <a:p>
          <a:endParaRPr lang="en-US"/>
        </a:p>
      </dgm:t>
    </dgm:pt>
    <dgm:pt modelId="{FEF7DA6B-A5A0-45DD-9760-F587D094D978}" type="pres">
      <dgm:prSet presAssocID="{92EFBC97-9F81-4452-9629-538E491714E1}" presName="linearFlow" presStyleCnt="0">
        <dgm:presLayoutVars>
          <dgm:dir/>
          <dgm:resizeHandles val="exact"/>
        </dgm:presLayoutVars>
      </dgm:prSet>
      <dgm:spPr/>
    </dgm:pt>
    <dgm:pt modelId="{608BC93A-8392-4995-BAEE-DFDC35928686}" type="pres">
      <dgm:prSet presAssocID="{72DEE72A-364F-4D11-8C12-76EFE949E0DB}" presName="comp" presStyleCnt="0"/>
      <dgm:spPr/>
    </dgm:pt>
    <dgm:pt modelId="{394B7AC3-D447-47D3-9446-031EF920CCFD}" type="pres">
      <dgm:prSet presAssocID="{72DEE72A-364F-4D11-8C12-76EFE949E0DB}" presName="rect2" presStyleLbl="node1" presStyleIdx="0" presStyleCnt="4">
        <dgm:presLayoutVars>
          <dgm:bulletEnabled val="1"/>
        </dgm:presLayoutVars>
      </dgm:prSet>
      <dgm:spPr/>
    </dgm:pt>
    <dgm:pt modelId="{A99D431C-4BEE-49FC-8AE5-B84AC7A3B384}" type="pres">
      <dgm:prSet presAssocID="{72DEE72A-364F-4D11-8C12-76EFE949E0DB}" presName="rect1" presStyleLbl="ln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with solid fill"/>
        </a:ext>
      </dgm:extLst>
    </dgm:pt>
    <dgm:pt modelId="{9F0E5D98-B1E0-4E6C-946C-965A329B844F}" type="pres">
      <dgm:prSet presAssocID="{9A601AEF-06D2-4297-ABA0-C05BE04A6719}" presName="sibTrans" presStyleCnt="0"/>
      <dgm:spPr/>
    </dgm:pt>
    <dgm:pt modelId="{A103E950-05FE-49A4-AD55-F14F6208CD42}" type="pres">
      <dgm:prSet presAssocID="{49041A5E-8564-4F69-A075-64E2ED31CF3B}" presName="comp" presStyleCnt="0"/>
      <dgm:spPr/>
    </dgm:pt>
    <dgm:pt modelId="{8BB9FC19-F482-4559-AC3C-94476115350E}" type="pres">
      <dgm:prSet presAssocID="{49041A5E-8564-4F69-A075-64E2ED31CF3B}" presName="rect2" presStyleLbl="node1" presStyleIdx="1" presStyleCnt="4">
        <dgm:presLayoutVars>
          <dgm:bulletEnabled val="1"/>
        </dgm:presLayoutVars>
      </dgm:prSet>
      <dgm:spPr/>
    </dgm:pt>
    <dgm:pt modelId="{EC150AAD-77D1-4A2D-84F6-733FD37063CB}" type="pres">
      <dgm:prSet presAssocID="{49041A5E-8564-4F69-A075-64E2ED31CF3B}" presName="rect1" presStyleLbl="ln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Plugged Unplugged with solid fill"/>
        </a:ext>
      </dgm:extLst>
    </dgm:pt>
    <dgm:pt modelId="{90769087-5E8D-4B47-A5FB-F35F046E7635}" type="pres">
      <dgm:prSet presAssocID="{2FFFBE75-2318-4468-8D16-D5D553BF6040}" presName="sibTrans" presStyleCnt="0"/>
      <dgm:spPr/>
    </dgm:pt>
    <dgm:pt modelId="{55F05B1A-9415-4298-8ABD-64501C0BDF83}" type="pres">
      <dgm:prSet presAssocID="{3190B70B-419E-4656-AE79-B664161E346F}" presName="comp" presStyleCnt="0"/>
      <dgm:spPr/>
    </dgm:pt>
    <dgm:pt modelId="{75C78247-066A-4410-9A61-9DEC66A6AA35}" type="pres">
      <dgm:prSet presAssocID="{3190B70B-419E-4656-AE79-B664161E346F}" presName="rect2" presStyleLbl="node1" presStyleIdx="2" presStyleCnt="4">
        <dgm:presLayoutVars>
          <dgm:bulletEnabled val="1"/>
        </dgm:presLayoutVars>
      </dgm:prSet>
      <dgm:spPr/>
    </dgm:pt>
    <dgm:pt modelId="{F577E3BE-900A-4229-A36D-470F016F7FD8}" type="pres">
      <dgm:prSet presAssocID="{3190B70B-419E-4656-AE79-B664161E346F}" presName="rect1" presStyleLbl="ln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Playbook with solid fill"/>
        </a:ext>
      </dgm:extLst>
    </dgm:pt>
    <dgm:pt modelId="{A8D7A813-75CF-4EB3-A959-82B7DBCA4ECF}" type="pres">
      <dgm:prSet presAssocID="{FA87EAB2-B2CF-44FF-8BF3-0BDAF53D92C3}" presName="sibTrans" presStyleCnt="0"/>
      <dgm:spPr/>
    </dgm:pt>
    <dgm:pt modelId="{D8F6C7B1-9240-4730-AA29-FE05F8F840B4}" type="pres">
      <dgm:prSet presAssocID="{1B3E2A50-BB37-419D-85F5-C4F73ADA96A8}" presName="comp" presStyleCnt="0"/>
      <dgm:spPr/>
    </dgm:pt>
    <dgm:pt modelId="{66CE96ED-D09E-4D63-B696-26D95198B754}" type="pres">
      <dgm:prSet presAssocID="{1B3E2A50-BB37-419D-85F5-C4F73ADA96A8}" presName="rect2" presStyleLbl="node1" presStyleIdx="3" presStyleCnt="4">
        <dgm:presLayoutVars>
          <dgm:bulletEnabled val="1"/>
        </dgm:presLayoutVars>
      </dgm:prSet>
      <dgm:spPr/>
    </dgm:pt>
    <dgm:pt modelId="{6D7AF3D4-1DA1-426B-8998-77387EAE5633}" type="pres">
      <dgm:prSet presAssocID="{1B3E2A50-BB37-419D-85F5-C4F73ADA96A8}" presName="rect1" presStyleLbl="ln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dgm:spPr>
      <dgm:extLst>
        <a:ext uri="{E40237B7-FDA0-4F09-8148-C483321AD2D9}">
          <dgm14:cNvPr xmlns:dgm14="http://schemas.microsoft.com/office/drawing/2010/diagram" id="0" name="" descr="Basic Shapes with solid fill"/>
        </a:ext>
      </dgm:extLst>
    </dgm:pt>
  </dgm:ptLst>
  <dgm:cxnLst>
    <dgm:cxn modelId="{DE0E5406-1FEA-4082-A398-0A5FA2070016}" srcId="{92EFBC97-9F81-4452-9629-538E491714E1}" destId="{49041A5E-8564-4F69-A075-64E2ED31CF3B}" srcOrd="1" destOrd="0" parTransId="{E81C7C87-86C6-475C-8B40-2C64A4F957FC}" sibTransId="{2FFFBE75-2318-4468-8D16-D5D553BF6040}"/>
    <dgm:cxn modelId="{9E71BA17-05A0-404D-ACCA-A654A009EC39}" srcId="{92EFBC97-9F81-4452-9629-538E491714E1}" destId="{72DEE72A-364F-4D11-8C12-76EFE949E0DB}" srcOrd="0" destOrd="0" parTransId="{FDA1C6BC-16CE-4EF9-914C-139C5B62B603}" sibTransId="{9A601AEF-06D2-4297-ABA0-C05BE04A6719}"/>
    <dgm:cxn modelId="{7FC1B32F-0C4D-496C-94B8-8BE1A9031B10}" srcId="{92EFBC97-9F81-4452-9629-538E491714E1}" destId="{3190B70B-419E-4656-AE79-B664161E346F}" srcOrd="2" destOrd="0" parTransId="{6701114A-B191-4522-9D43-CB70BFF7AEF6}" sibTransId="{FA87EAB2-B2CF-44FF-8BF3-0BDAF53D92C3}"/>
    <dgm:cxn modelId="{8C62F335-024B-4B2F-B572-C9C17347301A}" type="presOf" srcId="{3190B70B-419E-4656-AE79-B664161E346F}" destId="{75C78247-066A-4410-9A61-9DEC66A6AA35}" srcOrd="0" destOrd="0" presId="urn:microsoft.com/office/officeart/2008/layout/AlternatingPictureBlocks"/>
    <dgm:cxn modelId="{AD04C270-3A90-44D2-BBCE-15A669C6B4EF}" type="presOf" srcId="{92EFBC97-9F81-4452-9629-538E491714E1}" destId="{FEF7DA6B-A5A0-45DD-9760-F587D094D978}" srcOrd="0" destOrd="0" presId="urn:microsoft.com/office/officeart/2008/layout/AlternatingPictureBlocks"/>
    <dgm:cxn modelId="{11EDF2A6-47E4-4DD9-8BB4-5E796C821A36}" type="presOf" srcId="{1B3E2A50-BB37-419D-85F5-C4F73ADA96A8}" destId="{66CE96ED-D09E-4D63-B696-26D95198B754}" srcOrd="0" destOrd="0" presId="urn:microsoft.com/office/officeart/2008/layout/AlternatingPictureBlocks"/>
    <dgm:cxn modelId="{FAA64DCA-F575-4A3E-B1B6-B015EA4DB2F2}" srcId="{92EFBC97-9F81-4452-9629-538E491714E1}" destId="{1B3E2A50-BB37-419D-85F5-C4F73ADA96A8}" srcOrd="3" destOrd="0" parTransId="{B18BC97D-7113-466F-B4A3-D19B9A3479E0}" sibTransId="{44F1669E-018D-42B2-9634-404B0B7FD2C7}"/>
    <dgm:cxn modelId="{4FB708CF-F13D-4F93-A939-40CC1483FA4A}" type="presOf" srcId="{49041A5E-8564-4F69-A075-64E2ED31CF3B}" destId="{8BB9FC19-F482-4559-AC3C-94476115350E}" srcOrd="0" destOrd="0" presId="urn:microsoft.com/office/officeart/2008/layout/AlternatingPictureBlocks"/>
    <dgm:cxn modelId="{95EDABDF-0E79-48AB-A583-28DE6EB5AB9B}" type="presOf" srcId="{72DEE72A-364F-4D11-8C12-76EFE949E0DB}" destId="{394B7AC3-D447-47D3-9446-031EF920CCFD}" srcOrd="0" destOrd="0" presId="urn:microsoft.com/office/officeart/2008/layout/AlternatingPictureBlocks"/>
    <dgm:cxn modelId="{A3B4448E-242F-4CFF-B464-09DEB792E1EE}" type="presParOf" srcId="{FEF7DA6B-A5A0-45DD-9760-F587D094D978}" destId="{608BC93A-8392-4995-BAEE-DFDC35928686}" srcOrd="0" destOrd="0" presId="urn:microsoft.com/office/officeart/2008/layout/AlternatingPictureBlocks"/>
    <dgm:cxn modelId="{BC770D87-50F0-41FB-BD53-063B209689D4}" type="presParOf" srcId="{608BC93A-8392-4995-BAEE-DFDC35928686}" destId="{394B7AC3-D447-47D3-9446-031EF920CCFD}" srcOrd="0" destOrd="0" presId="urn:microsoft.com/office/officeart/2008/layout/AlternatingPictureBlocks"/>
    <dgm:cxn modelId="{1B92C97C-5766-4FC6-AD6C-2F7B09F74DFD}" type="presParOf" srcId="{608BC93A-8392-4995-BAEE-DFDC35928686}" destId="{A99D431C-4BEE-49FC-8AE5-B84AC7A3B384}" srcOrd="1" destOrd="0" presId="urn:microsoft.com/office/officeart/2008/layout/AlternatingPictureBlocks"/>
    <dgm:cxn modelId="{D4C56DAC-CECE-4A12-8D9D-87F2D77E619D}" type="presParOf" srcId="{FEF7DA6B-A5A0-45DD-9760-F587D094D978}" destId="{9F0E5D98-B1E0-4E6C-946C-965A329B844F}" srcOrd="1" destOrd="0" presId="urn:microsoft.com/office/officeart/2008/layout/AlternatingPictureBlocks"/>
    <dgm:cxn modelId="{ABE3951D-E44B-43DE-8FA7-874CE40C0959}" type="presParOf" srcId="{FEF7DA6B-A5A0-45DD-9760-F587D094D978}" destId="{A103E950-05FE-49A4-AD55-F14F6208CD42}" srcOrd="2" destOrd="0" presId="urn:microsoft.com/office/officeart/2008/layout/AlternatingPictureBlocks"/>
    <dgm:cxn modelId="{815AFB33-7B29-4F12-AA68-F3D21C1300E2}" type="presParOf" srcId="{A103E950-05FE-49A4-AD55-F14F6208CD42}" destId="{8BB9FC19-F482-4559-AC3C-94476115350E}" srcOrd="0" destOrd="0" presId="urn:microsoft.com/office/officeart/2008/layout/AlternatingPictureBlocks"/>
    <dgm:cxn modelId="{3B749227-5EA6-4397-867D-78F578A72C4E}" type="presParOf" srcId="{A103E950-05FE-49A4-AD55-F14F6208CD42}" destId="{EC150AAD-77D1-4A2D-84F6-733FD37063CB}" srcOrd="1" destOrd="0" presId="urn:microsoft.com/office/officeart/2008/layout/AlternatingPictureBlocks"/>
    <dgm:cxn modelId="{61C9E580-5BDC-4BA1-9A78-B3999B95734F}" type="presParOf" srcId="{FEF7DA6B-A5A0-45DD-9760-F587D094D978}" destId="{90769087-5E8D-4B47-A5FB-F35F046E7635}" srcOrd="3" destOrd="0" presId="urn:microsoft.com/office/officeart/2008/layout/AlternatingPictureBlocks"/>
    <dgm:cxn modelId="{2A0B3922-F5D7-4E12-89D9-9EF72796B2B9}" type="presParOf" srcId="{FEF7DA6B-A5A0-45DD-9760-F587D094D978}" destId="{55F05B1A-9415-4298-8ABD-64501C0BDF83}" srcOrd="4" destOrd="0" presId="urn:microsoft.com/office/officeart/2008/layout/AlternatingPictureBlocks"/>
    <dgm:cxn modelId="{E71D9DF0-2CEF-49A6-A671-FF0BD22304DA}" type="presParOf" srcId="{55F05B1A-9415-4298-8ABD-64501C0BDF83}" destId="{75C78247-066A-4410-9A61-9DEC66A6AA35}" srcOrd="0" destOrd="0" presId="urn:microsoft.com/office/officeart/2008/layout/AlternatingPictureBlocks"/>
    <dgm:cxn modelId="{FC72D4D3-EA72-4DA4-8B44-0E9959A89617}" type="presParOf" srcId="{55F05B1A-9415-4298-8ABD-64501C0BDF83}" destId="{F577E3BE-900A-4229-A36D-470F016F7FD8}" srcOrd="1" destOrd="0" presId="urn:microsoft.com/office/officeart/2008/layout/AlternatingPictureBlocks"/>
    <dgm:cxn modelId="{0EBD902C-F449-439E-902F-0160AB587864}" type="presParOf" srcId="{FEF7DA6B-A5A0-45DD-9760-F587D094D978}" destId="{A8D7A813-75CF-4EB3-A959-82B7DBCA4ECF}" srcOrd="5" destOrd="0" presId="urn:microsoft.com/office/officeart/2008/layout/AlternatingPictureBlocks"/>
    <dgm:cxn modelId="{C5BC1CEA-C285-4649-B2B0-46A40F136AD1}" type="presParOf" srcId="{FEF7DA6B-A5A0-45DD-9760-F587D094D978}" destId="{D8F6C7B1-9240-4730-AA29-FE05F8F840B4}" srcOrd="6" destOrd="0" presId="urn:microsoft.com/office/officeart/2008/layout/AlternatingPictureBlocks"/>
    <dgm:cxn modelId="{AC30D552-746B-4F1B-B059-176E2E291C78}" type="presParOf" srcId="{D8F6C7B1-9240-4730-AA29-FE05F8F840B4}" destId="{66CE96ED-D09E-4D63-B696-26D95198B754}" srcOrd="0" destOrd="0" presId="urn:microsoft.com/office/officeart/2008/layout/AlternatingPictureBlocks"/>
    <dgm:cxn modelId="{29112F8D-3C97-4754-934D-35A00152F76C}" type="presParOf" srcId="{D8F6C7B1-9240-4730-AA29-FE05F8F840B4}" destId="{6D7AF3D4-1DA1-426B-8998-77387EAE5633}" srcOrd="1" destOrd="0" presId="urn:microsoft.com/office/officeart/2008/layout/Alternat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EFBC97-9F81-4452-9629-538E491714E1}" type="doc">
      <dgm:prSet loTypeId="urn:microsoft.com/office/officeart/2008/layout/AlternatingPictureBlocks" loCatId="picture" qsTypeId="urn:microsoft.com/office/officeart/2005/8/quickstyle/simple1" qsCatId="simple" csTypeId="urn:microsoft.com/office/officeart/2005/8/colors/colorful1" csCatId="colorful" phldr="1"/>
      <dgm:spPr/>
    </dgm:pt>
    <dgm:pt modelId="{72DEE72A-364F-4D11-8C12-76EFE949E0DB}">
      <dgm:prSet phldrT="[Text]"/>
      <dgm:spPr>
        <a:solidFill>
          <a:schemeClr val="tx2"/>
        </a:solidFill>
      </dgm:spPr>
      <dgm:t>
        <a:bodyPr/>
        <a:lstStyle/>
        <a:p>
          <a:r>
            <a:rPr lang="en-US"/>
            <a:t>Work in home, school, and community</a:t>
          </a:r>
        </a:p>
      </dgm:t>
    </dgm:pt>
    <dgm:pt modelId="{FDA1C6BC-16CE-4EF9-914C-139C5B62B603}" type="parTrans" cxnId="{9E71BA17-05A0-404D-ACCA-A654A009EC39}">
      <dgm:prSet/>
      <dgm:spPr/>
      <dgm:t>
        <a:bodyPr/>
        <a:lstStyle/>
        <a:p>
          <a:endParaRPr lang="en-US"/>
        </a:p>
      </dgm:t>
    </dgm:pt>
    <dgm:pt modelId="{9A601AEF-06D2-4297-ABA0-C05BE04A6719}" type="sibTrans" cxnId="{9E71BA17-05A0-404D-ACCA-A654A009EC39}">
      <dgm:prSet/>
      <dgm:spPr/>
      <dgm:t>
        <a:bodyPr/>
        <a:lstStyle/>
        <a:p>
          <a:endParaRPr lang="en-US"/>
        </a:p>
      </dgm:t>
    </dgm:pt>
    <dgm:pt modelId="{49041A5E-8564-4F69-A075-64E2ED31CF3B}">
      <dgm:prSet phldrT="[Text]"/>
      <dgm:spPr>
        <a:solidFill>
          <a:schemeClr val="accent5"/>
        </a:solidFill>
      </dgm:spPr>
      <dgm:t>
        <a:bodyPr/>
        <a:lstStyle/>
        <a:p>
          <a:r>
            <a:rPr lang="en-US"/>
            <a:t>Meet when needed, intense dosage</a:t>
          </a:r>
        </a:p>
      </dgm:t>
    </dgm:pt>
    <dgm:pt modelId="{E81C7C87-86C6-475C-8B40-2C64A4F957FC}" type="parTrans" cxnId="{DE0E5406-1FEA-4082-A398-0A5FA2070016}">
      <dgm:prSet/>
      <dgm:spPr/>
      <dgm:t>
        <a:bodyPr/>
        <a:lstStyle/>
        <a:p>
          <a:endParaRPr lang="en-US"/>
        </a:p>
      </dgm:t>
    </dgm:pt>
    <dgm:pt modelId="{2FFFBE75-2318-4468-8D16-D5D553BF6040}" type="sibTrans" cxnId="{DE0E5406-1FEA-4082-A398-0A5FA2070016}">
      <dgm:prSet/>
      <dgm:spPr/>
      <dgm:t>
        <a:bodyPr/>
        <a:lstStyle/>
        <a:p>
          <a:endParaRPr lang="en-US"/>
        </a:p>
      </dgm:t>
    </dgm:pt>
    <dgm:pt modelId="{3190B70B-419E-4656-AE79-B664161E346F}">
      <dgm:prSet phldrT="[Text]"/>
      <dgm:spPr>
        <a:solidFill>
          <a:schemeClr val="accent1"/>
        </a:solidFill>
      </dgm:spPr>
      <dgm:t>
        <a:bodyPr/>
        <a:lstStyle/>
        <a:p>
          <a:r>
            <a:rPr lang="en-US"/>
            <a:t>Group, family, and individual</a:t>
          </a:r>
        </a:p>
      </dgm:t>
    </dgm:pt>
    <dgm:pt modelId="{6701114A-B191-4522-9D43-CB70BFF7AEF6}" type="parTrans" cxnId="{7FC1B32F-0C4D-496C-94B8-8BE1A9031B10}">
      <dgm:prSet/>
      <dgm:spPr/>
      <dgm:t>
        <a:bodyPr/>
        <a:lstStyle/>
        <a:p>
          <a:endParaRPr lang="en-US"/>
        </a:p>
      </dgm:t>
    </dgm:pt>
    <dgm:pt modelId="{FA87EAB2-B2CF-44FF-8BF3-0BDAF53D92C3}" type="sibTrans" cxnId="{7FC1B32F-0C4D-496C-94B8-8BE1A9031B10}">
      <dgm:prSet/>
      <dgm:spPr/>
      <dgm:t>
        <a:bodyPr/>
        <a:lstStyle/>
        <a:p>
          <a:endParaRPr lang="en-US"/>
        </a:p>
      </dgm:t>
    </dgm:pt>
    <dgm:pt modelId="{1B3E2A50-BB37-419D-85F5-C4F73ADA96A8}">
      <dgm:prSet phldrT="[Text]"/>
      <dgm:spPr>
        <a:solidFill>
          <a:schemeClr val="accent6"/>
        </a:solidFill>
      </dgm:spPr>
      <dgm:t>
        <a:bodyPr/>
        <a:lstStyle/>
        <a:p>
          <a:r>
            <a:rPr lang="en-US"/>
            <a:t>Available 24/7</a:t>
          </a:r>
        </a:p>
      </dgm:t>
    </dgm:pt>
    <dgm:pt modelId="{B18BC97D-7113-466F-B4A3-D19B9A3479E0}" type="parTrans" cxnId="{FAA64DCA-F575-4A3E-B1B6-B015EA4DB2F2}">
      <dgm:prSet/>
      <dgm:spPr/>
      <dgm:t>
        <a:bodyPr/>
        <a:lstStyle/>
        <a:p>
          <a:endParaRPr lang="en-US"/>
        </a:p>
      </dgm:t>
    </dgm:pt>
    <dgm:pt modelId="{44F1669E-018D-42B2-9634-404B0B7FD2C7}" type="sibTrans" cxnId="{FAA64DCA-F575-4A3E-B1B6-B015EA4DB2F2}">
      <dgm:prSet/>
      <dgm:spPr/>
      <dgm:t>
        <a:bodyPr/>
        <a:lstStyle/>
        <a:p>
          <a:endParaRPr lang="en-US"/>
        </a:p>
      </dgm:t>
    </dgm:pt>
    <dgm:pt modelId="{CC14E117-B418-4978-8C8B-A5A86624C777}" type="pres">
      <dgm:prSet presAssocID="{92EFBC97-9F81-4452-9629-538E491714E1}" presName="linearFlow" presStyleCnt="0">
        <dgm:presLayoutVars>
          <dgm:dir/>
          <dgm:resizeHandles val="exact"/>
        </dgm:presLayoutVars>
      </dgm:prSet>
      <dgm:spPr/>
    </dgm:pt>
    <dgm:pt modelId="{EAB601A6-5BEC-4919-A2E2-EB46541AF58B}" type="pres">
      <dgm:prSet presAssocID="{72DEE72A-364F-4D11-8C12-76EFE949E0DB}" presName="comp" presStyleCnt="0"/>
      <dgm:spPr/>
    </dgm:pt>
    <dgm:pt modelId="{8129F7D6-CD59-4529-B393-29853D035BD8}" type="pres">
      <dgm:prSet presAssocID="{72DEE72A-364F-4D11-8C12-76EFE949E0DB}" presName="rect2" presStyleLbl="node1" presStyleIdx="0" presStyleCnt="4">
        <dgm:presLayoutVars>
          <dgm:bulletEnabled val="1"/>
        </dgm:presLayoutVars>
      </dgm:prSet>
      <dgm:spPr/>
    </dgm:pt>
    <dgm:pt modelId="{8373A33A-8A87-48A1-9A3E-D7072F1C03AD}" type="pres">
      <dgm:prSet presAssocID="{72DEE72A-364F-4D11-8C12-76EFE949E0DB}" presName="rect1" presStyleLbl="ln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rker with solid fill"/>
        </a:ext>
      </dgm:extLst>
    </dgm:pt>
    <dgm:pt modelId="{CBC99C88-A984-4061-A4C3-9699058FE22B}" type="pres">
      <dgm:prSet presAssocID="{9A601AEF-06D2-4297-ABA0-C05BE04A6719}" presName="sibTrans" presStyleCnt="0"/>
      <dgm:spPr/>
    </dgm:pt>
    <dgm:pt modelId="{295BE3F4-4F99-43F4-9EE4-3630227AEEE7}" type="pres">
      <dgm:prSet presAssocID="{49041A5E-8564-4F69-A075-64E2ED31CF3B}" presName="comp" presStyleCnt="0"/>
      <dgm:spPr/>
    </dgm:pt>
    <dgm:pt modelId="{0DD02E79-5A2F-476C-B9D8-CBB3FD71FF30}" type="pres">
      <dgm:prSet presAssocID="{49041A5E-8564-4F69-A075-64E2ED31CF3B}" presName="rect2" presStyleLbl="node1" presStyleIdx="1" presStyleCnt="4">
        <dgm:presLayoutVars>
          <dgm:bulletEnabled val="1"/>
        </dgm:presLayoutVars>
      </dgm:prSet>
      <dgm:spPr/>
    </dgm:pt>
    <dgm:pt modelId="{2533398C-D2D3-4644-A451-93A17845BD13}" type="pres">
      <dgm:prSet presAssocID="{49041A5E-8564-4F69-A075-64E2ED31CF3B}" presName="rect1" presStyleLbl="ln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Clock with solid fill"/>
        </a:ext>
      </dgm:extLst>
    </dgm:pt>
    <dgm:pt modelId="{7FDA4037-4378-47D6-ABC0-CD6C8C18D747}" type="pres">
      <dgm:prSet presAssocID="{2FFFBE75-2318-4468-8D16-D5D553BF6040}" presName="sibTrans" presStyleCnt="0"/>
      <dgm:spPr/>
    </dgm:pt>
    <dgm:pt modelId="{5295966C-8FD5-4889-8AB6-955BD157EB25}" type="pres">
      <dgm:prSet presAssocID="{3190B70B-419E-4656-AE79-B664161E346F}" presName="comp" presStyleCnt="0"/>
      <dgm:spPr/>
    </dgm:pt>
    <dgm:pt modelId="{3FF60AF6-F5C3-4FAE-9138-D707D06FDF00}" type="pres">
      <dgm:prSet presAssocID="{3190B70B-419E-4656-AE79-B664161E346F}" presName="rect2" presStyleLbl="node1" presStyleIdx="2" presStyleCnt="4">
        <dgm:presLayoutVars>
          <dgm:bulletEnabled val="1"/>
        </dgm:presLayoutVars>
      </dgm:prSet>
      <dgm:spPr/>
    </dgm:pt>
    <dgm:pt modelId="{AB34CD24-F888-42A0-83F7-C805D3C82748}" type="pres">
      <dgm:prSet presAssocID="{3190B70B-419E-4656-AE79-B664161E346F}" presName="rect1" presStyleLbl="ln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User network with solid fill"/>
        </a:ext>
      </dgm:extLst>
    </dgm:pt>
    <dgm:pt modelId="{2F2FA184-D918-4CBC-ADF0-A6DE142819D5}" type="pres">
      <dgm:prSet presAssocID="{FA87EAB2-B2CF-44FF-8BF3-0BDAF53D92C3}" presName="sibTrans" presStyleCnt="0"/>
      <dgm:spPr/>
    </dgm:pt>
    <dgm:pt modelId="{00E0BA5D-0C1F-4F39-A6B6-5AF15C03A72B}" type="pres">
      <dgm:prSet presAssocID="{1B3E2A50-BB37-419D-85F5-C4F73ADA96A8}" presName="comp" presStyleCnt="0"/>
      <dgm:spPr/>
    </dgm:pt>
    <dgm:pt modelId="{9674F5E2-3D1F-42B9-990C-93EB1AD1C0B1}" type="pres">
      <dgm:prSet presAssocID="{1B3E2A50-BB37-419D-85F5-C4F73ADA96A8}" presName="rect2" presStyleLbl="node1" presStyleIdx="3" presStyleCnt="4">
        <dgm:presLayoutVars>
          <dgm:bulletEnabled val="1"/>
        </dgm:presLayoutVars>
      </dgm:prSet>
      <dgm:spPr/>
    </dgm:pt>
    <dgm:pt modelId="{043A35A6-910B-49B4-9E5E-0C88CF9C419D}" type="pres">
      <dgm:prSet presAssocID="{1B3E2A50-BB37-419D-85F5-C4F73ADA96A8}" presName="rect1" presStyleLbl="ln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dgm:spPr>
      <dgm:extLst>
        <a:ext uri="{E40237B7-FDA0-4F09-8148-C483321AD2D9}">
          <dgm14:cNvPr xmlns:dgm14="http://schemas.microsoft.com/office/drawing/2010/diagram" id="0" name="" descr="Receiver with solid fill"/>
        </a:ext>
      </dgm:extLst>
    </dgm:pt>
  </dgm:ptLst>
  <dgm:cxnLst>
    <dgm:cxn modelId="{DE0E5406-1FEA-4082-A398-0A5FA2070016}" srcId="{92EFBC97-9F81-4452-9629-538E491714E1}" destId="{49041A5E-8564-4F69-A075-64E2ED31CF3B}" srcOrd="1" destOrd="0" parTransId="{E81C7C87-86C6-475C-8B40-2C64A4F957FC}" sibTransId="{2FFFBE75-2318-4468-8D16-D5D553BF6040}"/>
    <dgm:cxn modelId="{527A8E08-D021-4978-B057-B7BC91C300B2}" type="presOf" srcId="{49041A5E-8564-4F69-A075-64E2ED31CF3B}" destId="{0DD02E79-5A2F-476C-B9D8-CBB3FD71FF30}" srcOrd="0" destOrd="0" presId="urn:microsoft.com/office/officeart/2008/layout/AlternatingPictureBlocks"/>
    <dgm:cxn modelId="{9E71BA17-05A0-404D-ACCA-A654A009EC39}" srcId="{92EFBC97-9F81-4452-9629-538E491714E1}" destId="{72DEE72A-364F-4D11-8C12-76EFE949E0DB}" srcOrd="0" destOrd="0" parTransId="{FDA1C6BC-16CE-4EF9-914C-139C5B62B603}" sibTransId="{9A601AEF-06D2-4297-ABA0-C05BE04A6719}"/>
    <dgm:cxn modelId="{7FC1B32F-0C4D-496C-94B8-8BE1A9031B10}" srcId="{92EFBC97-9F81-4452-9629-538E491714E1}" destId="{3190B70B-419E-4656-AE79-B664161E346F}" srcOrd="2" destOrd="0" parTransId="{6701114A-B191-4522-9D43-CB70BFF7AEF6}" sibTransId="{FA87EAB2-B2CF-44FF-8BF3-0BDAF53D92C3}"/>
    <dgm:cxn modelId="{D45C2834-6D07-41D6-9CE7-26B5C36C54A2}" type="presOf" srcId="{92EFBC97-9F81-4452-9629-538E491714E1}" destId="{CC14E117-B418-4978-8C8B-A5A86624C777}" srcOrd="0" destOrd="0" presId="urn:microsoft.com/office/officeart/2008/layout/AlternatingPictureBlocks"/>
    <dgm:cxn modelId="{EE14A141-E753-4B79-889D-DC8FA87418CF}" type="presOf" srcId="{1B3E2A50-BB37-419D-85F5-C4F73ADA96A8}" destId="{9674F5E2-3D1F-42B9-990C-93EB1AD1C0B1}" srcOrd="0" destOrd="0" presId="urn:microsoft.com/office/officeart/2008/layout/AlternatingPictureBlocks"/>
    <dgm:cxn modelId="{532EE76D-45F8-4C85-90D6-391178A4F3F7}" type="presOf" srcId="{72DEE72A-364F-4D11-8C12-76EFE949E0DB}" destId="{8129F7D6-CD59-4529-B393-29853D035BD8}" srcOrd="0" destOrd="0" presId="urn:microsoft.com/office/officeart/2008/layout/AlternatingPictureBlocks"/>
    <dgm:cxn modelId="{61D1F7B4-2745-49FE-9ADE-6996BB4C073D}" type="presOf" srcId="{3190B70B-419E-4656-AE79-B664161E346F}" destId="{3FF60AF6-F5C3-4FAE-9138-D707D06FDF00}" srcOrd="0" destOrd="0" presId="urn:microsoft.com/office/officeart/2008/layout/AlternatingPictureBlocks"/>
    <dgm:cxn modelId="{FAA64DCA-F575-4A3E-B1B6-B015EA4DB2F2}" srcId="{92EFBC97-9F81-4452-9629-538E491714E1}" destId="{1B3E2A50-BB37-419D-85F5-C4F73ADA96A8}" srcOrd="3" destOrd="0" parTransId="{B18BC97D-7113-466F-B4A3-D19B9A3479E0}" sibTransId="{44F1669E-018D-42B2-9634-404B0B7FD2C7}"/>
    <dgm:cxn modelId="{00FCD6FA-0BFB-4798-9239-1DEBE6BC9224}" type="presParOf" srcId="{CC14E117-B418-4978-8C8B-A5A86624C777}" destId="{EAB601A6-5BEC-4919-A2E2-EB46541AF58B}" srcOrd="0" destOrd="0" presId="urn:microsoft.com/office/officeart/2008/layout/AlternatingPictureBlocks"/>
    <dgm:cxn modelId="{577B216F-3A1F-4D4A-9B18-26B15386A6AB}" type="presParOf" srcId="{EAB601A6-5BEC-4919-A2E2-EB46541AF58B}" destId="{8129F7D6-CD59-4529-B393-29853D035BD8}" srcOrd="0" destOrd="0" presId="urn:microsoft.com/office/officeart/2008/layout/AlternatingPictureBlocks"/>
    <dgm:cxn modelId="{F9CA852C-226F-477C-A8E5-A984B3877EEC}" type="presParOf" srcId="{EAB601A6-5BEC-4919-A2E2-EB46541AF58B}" destId="{8373A33A-8A87-48A1-9A3E-D7072F1C03AD}" srcOrd="1" destOrd="0" presId="urn:microsoft.com/office/officeart/2008/layout/AlternatingPictureBlocks"/>
    <dgm:cxn modelId="{1DD30D61-FC13-4183-9700-9C96147DD602}" type="presParOf" srcId="{CC14E117-B418-4978-8C8B-A5A86624C777}" destId="{CBC99C88-A984-4061-A4C3-9699058FE22B}" srcOrd="1" destOrd="0" presId="urn:microsoft.com/office/officeart/2008/layout/AlternatingPictureBlocks"/>
    <dgm:cxn modelId="{7883D9DC-034B-4C27-ABCA-18FFF1BFF828}" type="presParOf" srcId="{CC14E117-B418-4978-8C8B-A5A86624C777}" destId="{295BE3F4-4F99-43F4-9EE4-3630227AEEE7}" srcOrd="2" destOrd="0" presId="urn:microsoft.com/office/officeart/2008/layout/AlternatingPictureBlocks"/>
    <dgm:cxn modelId="{320B4ACB-84F0-49B0-BD39-4864CF3716D2}" type="presParOf" srcId="{295BE3F4-4F99-43F4-9EE4-3630227AEEE7}" destId="{0DD02E79-5A2F-476C-B9D8-CBB3FD71FF30}" srcOrd="0" destOrd="0" presId="urn:microsoft.com/office/officeart/2008/layout/AlternatingPictureBlocks"/>
    <dgm:cxn modelId="{EDE01E44-BC06-48ED-B791-C2A6B129C968}" type="presParOf" srcId="{295BE3F4-4F99-43F4-9EE4-3630227AEEE7}" destId="{2533398C-D2D3-4644-A451-93A17845BD13}" srcOrd="1" destOrd="0" presId="urn:microsoft.com/office/officeart/2008/layout/AlternatingPictureBlocks"/>
    <dgm:cxn modelId="{49DA9E11-7269-4A31-8EAD-0CB8C3F6C794}" type="presParOf" srcId="{CC14E117-B418-4978-8C8B-A5A86624C777}" destId="{7FDA4037-4378-47D6-ABC0-CD6C8C18D747}" srcOrd="3" destOrd="0" presId="urn:microsoft.com/office/officeart/2008/layout/AlternatingPictureBlocks"/>
    <dgm:cxn modelId="{71C26DCC-11B7-4DCA-9D47-7F9FBA987C35}" type="presParOf" srcId="{CC14E117-B418-4978-8C8B-A5A86624C777}" destId="{5295966C-8FD5-4889-8AB6-955BD157EB25}" srcOrd="4" destOrd="0" presId="urn:microsoft.com/office/officeart/2008/layout/AlternatingPictureBlocks"/>
    <dgm:cxn modelId="{EC55E24B-A174-4B4C-B87D-44C4A067CF6E}" type="presParOf" srcId="{5295966C-8FD5-4889-8AB6-955BD157EB25}" destId="{3FF60AF6-F5C3-4FAE-9138-D707D06FDF00}" srcOrd="0" destOrd="0" presId="urn:microsoft.com/office/officeart/2008/layout/AlternatingPictureBlocks"/>
    <dgm:cxn modelId="{0C0AEDCC-7CD7-4465-B269-8FBD049BB4A6}" type="presParOf" srcId="{5295966C-8FD5-4889-8AB6-955BD157EB25}" destId="{AB34CD24-F888-42A0-83F7-C805D3C82748}" srcOrd="1" destOrd="0" presId="urn:microsoft.com/office/officeart/2008/layout/AlternatingPictureBlocks"/>
    <dgm:cxn modelId="{3E4BEC82-4A8A-450A-BB23-A537D7FF0E17}" type="presParOf" srcId="{CC14E117-B418-4978-8C8B-A5A86624C777}" destId="{2F2FA184-D918-4CBC-ADF0-A6DE142819D5}" srcOrd="5" destOrd="0" presId="urn:microsoft.com/office/officeart/2008/layout/AlternatingPictureBlocks"/>
    <dgm:cxn modelId="{DC1BF643-2B46-4953-BC59-AEC8720CFE08}" type="presParOf" srcId="{CC14E117-B418-4978-8C8B-A5A86624C777}" destId="{00E0BA5D-0C1F-4F39-A6B6-5AF15C03A72B}" srcOrd="6" destOrd="0" presId="urn:microsoft.com/office/officeart/2008/layout/AlternatingPictureBlocks"/>
    <dgm:cxn modelId="{403FF4DF-5649-4487-B9AB-E736DF7EF75C}" type="presParOf" srcId="{00E0BA5D-0C1F-4F39-A6B6-5AF15C03A72B}" destId="{9674F5E2-3D1F-42B9-990C-93EB1AD1C0B1}" srcOrd="0" destOrd="0" presId="urn:microsoft.com/office/officeart/2008/layout/AlternatingPictureBlocks"/>
    <dgm:cxn modelId="{1AAA9705-3248-473F-BD48-A9B95E07DFC0}" type="presParOf" srcId="{00E0BA5D-0C1F-4F39-A6B6-5AF15C03A72B}" destId="{043A35A6-910B-49B4-9E5E-0C88CF9C419D}" srcOrd="1" destOrd="0" presId="urn:microsoft.com/office/officeart/2008/layout/AlternatingPictureBlock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47E413-2E8E-4A95-AA9D-017BBFF442ED}" type="doc">
      <dgm:prSet loTypeId="urn:microsoft.com/office/officeart/2005/8/layout/cycle8" loCatId="cycle" qsTypeId="urn:microsoft.com/office/officeart/2005/8/quickstyle/simple1" qsCatId="simple" csTypeId="urn:microsoft.com/office/officeart/2005/8/colors/accent4_3" csCatId="accent4" phldr="1"/>
      <dgm:spPr/>
    </dgm:pt>
    <dgm:pt modelId="{8F9C9072-47F1-42EA-84E1-8CE4D929CEE6}">
      <dgm:prSet phldrT="[Text]"/>
      <dgm:spPr>
        <a:solidFill>
          <a:schemeClr val="accent5"/>
        </a:solidFill>
      </dgm:spPr>
      <dgm:t>
        <a:bodyPr/>
        <a:lstStyle/>
        <a:p>
          <a:r>
            <a:rPr lang="en-US">
              <a:solidFill>
                <a:schemeClr val="bg2"/>
              </a:solidFill>
            </a:rPr>
            <a:t>Access</a:t>
          </a:r>
        </a:p>
      </dgm:t>
    </dgm:pt>
    <dgm:pt modelId="{39576F24-EFA8-4C68-AC81-0FA4545E9730}" type="parTrans" cxnId="{28A68672-322B-4456-AA28-E2B1B9B846F0}">
      <dgm:prSet/>
      <dgm:spPr/>
      <dgm:t>
        <a:bodyPr/>
        <a:lstStyle/>
        <a:p>
          <a:endParaRPr lang="en-US"/>
        </a:p>
      </dgm:t>
    </dgm:pt>
    <dgm:pt modelId="{CC1404EF-7B93-431E-8AA6-F7C6FC6246E6}" type="sibTrans" cxnId="{28A68672-322B-4456-AA28-E2B1B9B846F0}">
      <dgm:prSet/>
      <dgm:spPr/>
      <dgm:t>
        <a:bodyPr/>
        <a:lstStyle/>
        <a:p>
          <a:endParaRPr lang="en-US"/>
        </a:p>
      </dgm:t>
    </dgm:pt>
    <dgm:pt modelId="{9BB988A3-080E-4971-87DC-A4A1227681EE}">
      <dgm:prSet phldrT="[Text]"/>
      <dgm:spPr>
        <a:solidFill>
          <a:schemeClr val="accent2"/>
        </a:solidFill>
      </dgm:spPr>
      <dgm:t>
        <a:bodyPr/>
        <a:lstStyle/>
        <a:p>
          <a:r>
            <a:rPr lang="en-US">
              <a:solidFill>
                <a:schemeClr val="bg2"/>
              </a:solidFill>
            </a:rPr>
            <a:t>Ownership</a:t>
          </a:r>
        </a:p>
      </dgm:t>
    </dgm:pt>
    <dgm:pt modelId="{B9D808E3-AE7D-42B1-9341-481C5A9F4B67}" type="parTrans" cxnId="{FAFE7375-63FC-41D8-8DCD-B859F1AA9CA8}">
      <dgm:prSet/>
      <dgm:spPr/>
      <dgm:t>
        <a:bodyPr/>
        <a:lstStyle/>
        <a:p>
          <a:endParaRPr lang="en-US"/>
        </a:p>
      </dgm:t>
    </dgm:pt>
    <dgm:pt modelId="{23708824-C831-4671-9FA8-06AB1AEB3F0E}" type="sibTrans" cxnId="{FAFE7375-63FC-41D8-8DCD-B859F1AA9CA8}">
      <dgm:prSet/>
      <dgm:spPr/>
      <dgm:t>
        <a:bodyPr/>
        <a:lstStyle/>
        <a:p>
          <a:endParaRPr lang="en-US"/>
        </a:p>
      </dgm:t>
    </dgm:pt>
    <dgm:pt modelId="{F1E29378-18A2-41FC-8F16-9EC88365348C}">
      <dgm:prSet phldrT="[Text]"/>
      <dgm:spPr>
        <a:solidFill>
          <a:schemeClr val="accent4"/>
        </a:solidFill>
      </dgm:spPr>
      <dgm:t>
        <a:bodyPr/>
        <a:lstStyle/>
        <a:p>
          <a:r>
            <a:rPr lang="en-US">
              <a:solidFill>
                <a:schemeClr val="bg2"/>
              </a:solidFill>
            </a:rPr>
            <a:t>Voice</a:t>
          </a:r>
        </a:p>
      </dgm:t>
    </dgm:pt>
    <dgm:pt modelId="{5B2AE4E9-7203-4BAF-96AE-8928E1F601B6}" type="parTrans" cxnId="{78FB2A5B-46E1-4CF7-AC5C-6CEC66A12B5A}">
      <dgm:prSet/>
      <dgm:spPr/>
      <dgm:t>
        <a:bodyPr/>
        <a:lstStyle/>
        <a:p>
          <a:endParaRPr lang="en-US"/>
        </a:p>
      </dgm:t>
    </dgm:pt>
    <dgm:pt modelId="{F8D7060D-7C49-49A3-8159-A6B53A5F12B4}" type="sibTrans" cxnId="{78FB2A5B-46E1-4CF7-AC5C-6CEC66A12B5A}">
      <dgm:prSet/>
      <dgm:spPr/>
      <dgm:t>
        <a:bodyPr/>
        <a:lstStyle/>
        <a:p>
          <a:endParaRPr lang="en-US"/>
        </a:p>
      </dgm:t>
    </dgm:pt>
    <dgm:pt modelId="{6FC26FF3-1C6F-4CD1-A8C8-B566BA69701D}" type="pres">
      <dgm:prSet presAssocID="{0E47E413-2E8E-4A95-AA9D-017BBFF442ED}" presName="compositeShape" presStyleCnt="0">
        <dgm:presLayoutVars>
          <dgm:chMax val="7"/>
          <dgm:dir/>
          <dgm:resizeHandles val="exact"/>
        </dgm:presLayoutVars>
      </dgm:prSet>
      <dgm:spPr/>
    </dgm:pt>
    <dgm:pt modelId="{2BA7FE44-0106-4D12-A7CB-6A1CA53F8E14}" type="pres">
      <dgm:prSet presAssocID="{0E47E413-2E8E-4A95-AA9D-017BBFF442ED}" presName="wedge1" presStyleLbl="node1" presStyleIdx="0" presStyleCnt="3"/>
      <dgm:spPr/>
    </dgm:pt>
    <dgm:pt modelId="{559A1033-9734-40FC-926C-12ABC0CBBA2F}" type="pres">
      <dgm:prSet presAssocID="{0E47E413-2E8E-4A95-AA9D-017BBFF442ED}" presName="dummy1a" presStyleCnt="0"/>
      <dgm:spPr/>
    </dgm:pt>
    <dgm:pt modelId="{D8D17C5E-3D8F-4B07-AD86-C0B307CBF77C}" type="pres">
      <dgm:prSet presAssocID="{0E47E413-2E8E-4A95-AA9D-017BBFF442ED}" presName="dummy1b" presStyleCnt="0"/>
      <dgm:spPr/>
    </dgm:pt>
    <dgm:pt modelId="{4D4573EF-252D-467C-8900-E04A36720EBD}" type="pres">
      <dgm:prSet presAssocID="{0E47E413-2E8E-4A95-AA9D-017BBFF442ED}" presName="wedge1Tx" presStyleLbl="node1" presStyleIdx="0" presStyleCnt="3">
        <dgm:presLayoutVars>
          <dgm:chMax val="0"/>
          <dgm:chPref val="0"/>
          <dgm:bulletEnabled val="1"/>
        </dgm:presLayoutVars>
      </dgm:prSet>
      <dgm:spPr/>
    </dgm:pt>
    <dgm:pt modelId="{483E9DA5-AA37-43FE-81CE-6A5C2FAF15B2}" type="pres">
      <dgm:prSet presAssocID="{0E47E413-2E8E-4A95-AA9D-017BBFF442ED}" presName="wedge2" presStyleLbl="node1" presStyleIdx="1" presStyleCnt="3"/>
      <dgm:spPr/>
    </dgm:pt>
    <dgm:pt modelId="{42FAF017-56D9-48F8-BC49-5C886A609353}" type="pres">
      <dgm:prSet presAssocID="{0E47E413-2E8E-4A95-AA9D-017BBFF442ED}" presName="dummy2a" presStyleCnt="0"/>
      <dgm:spPr/>
    </dgm:pt>
    <dgm:pt modelId="{2824D5A5-4BC5-4AA4-BB64-8D7813399638}" type="pres">
      <dgm:prSet presAssocID="{0E47E413-2E8E-4A95-AA9D-017BBFF442ED}" presName="dummy2b" presStyleCnt="0"/>
      <dgm:spPr/>
    </dgm:pt>
    <dgm:pt modelId="{BBAE7CE2-4CA3-4F49-9317-B3CFBDE8A5EF}" type="pres">
      <dgm:prSet presAssocID="{0E47E413-2E8E-4A95-AA9D-017BBFF442ED}" presName="wedge2Tx" presStyleLbl="node1" presStyleIdx="1" presStyleCnt="3">
        <dgm:presLayoutVars>
          <dgm:chMax val="0"/>
          <dgm:chPref val="0"/>
          <dgm:bulletEnabled val="1"/>
        </dgm:presLayoutVars>
      </dgm:prSet>
      <dgm:spPr/>
    </dgm:pt>
    <dgm:pt modelId="{9AF38295-A958-4356-898E-4DD0E6805518}" type="pres">
      <dgm:prSet presAssocID="{0E47E413-2E8E-4A95-AA9D-017BBFF442ED}" presName="wedge3" presStyleLbl="node1" presStyleIdx="2" presStyleCnt="3"/>
      <dgm:spPr/>
    </dgm:pt>
    <dgm:pt modelId="{2F7DE947-1F29-4E7E-99E9-61A22B15CA3E}" type="pres">
      <dgm:prSet presAssocID="{0E47E413-2E8E-4A95-AA9D-017BBFF442ED}" presName="dummy3a" presStyleCnt="0"/>
      <dgm:spPr/>
    </dgm:pt>
    <dgm:pt modelId="{3F86480F-9FC4-4A6C-91BF-9B1723CE633D}" type="pres">
      <dgm:prSet presAssocID="{0E47E413-2E8E-4A95-AA9D-017BBFF442ED}" presName="dummy3b" presStyleCnt="0"/>
      <dgm:spPr/>
    </dgm:pt>
    <dgm:pt modelId="{D3D94935-CDE9-4AA1-A603-4E16CFE8C9A1}" type="pres">
      <dgm:prSet presAssocID="{0E47E413-2E8E-4A95-AA9D-017BBFF442ED}" presName="wedge3Tx" presStyleLbl="node1" presStyleIdx="2" presStyleCnt="3">
        <dgm:presLayoutVars>
          <dgm:chMax val="0"/>
          <dgm:chPref val="0"/>
          <dgm:bulletEnabled val="1"/>
        </dgm:presLayoutVars>
      </dgm:prSet>
      <dgm:spPr/>
    </dgm:pt>
    <dgm:pt modelId="{9852CDD1-E25C-49D3-9123-55E60449F7EE}" type="pres">
      <dgm:prSet presAssocID="{CC1404EF-7B93-431E-8AA6-F7C6FC6246E6}" presName="arrowWedge1" presStyleLbl="fgSibTrans2D1" presStyleIdx="0" presStyleCnt="3"/>
      <dgm:spPr/>
    </dgm:pt>
    <dgm:pt modelId="{04100032-BD0E-43B8-9919-DA263279A1BC}" type="pres">
      <dgm:prSet presAssocID="{23708824-C831-4671-9FA8-06AB1AEB3F0E}" presName="arrowWedge2" presStyleLbl="fgSibTrans2D1" presStyleIdx="1" presStyleCnt="3"/>
      <dgm:spPr/>
    </dgm:pt>
    <dgm:pt modelId="{871DE4D1-CD58-4EC0-A415-08A5C5B62780}" type="pres">
      <dgm:prSet presAssocID="{F8D7060D-7C49-49A3-8159-A6B53A5F12B4}" presName="arrowWedge3" presStyleLbl="fgSibTrans2D1" presStyleIdx="2" presStyleCnt="3"/>
      <dgm:spPr/>
    </dgm:pt>
  </dgm:ptLst>
  <dgm:cxnLst>
    <dgm:cxn modelId="{FF056207-C21C-424B-9EAB-1A6EB711EA7E}" type="presOf" srcId="{F1E29378-18A2-41FC-8F16-9EC88365348C}" destId="{9AF38295-A958-4356-898E-4DD0E6805518}" srcOrd="0" destOrd="0" presId="urn:microsoft.com/office/officeart/2005/8/layout/cycle8"/>
    <dgm:cxn modelId="{78FB2A5B-46E1-4CF7-AC5C-6CEC66A12B5A}" srcId="{0E47E413-2E8E-4A95-AA9D-017BBFF442ED}" destId="{F1E29378-18A2-41FC-8F16-9EC88365348C}" srcOrd="2" destOrd="0" parTransId="{5B2AE4E9-7203-4BAF-96AE-8928E1F601B6}" sibTransId="{F8D7060D-7C49-49A3-8159-A6B53A5F12B4}"/>
    <dgm:cxn modelId="{A1DE466F-8C37-48E3-AF82-735E807AFC59}" type="presOf" srcId="{0E47E413-2E8E-4A95-AA9D-017BBFF442ED}" destId="{6FC26FF3-1C6F-4CD1-A8C8-B566BA69701D}" srcOrd="0" destOrd="0" presId="urn:microsoft.com/office/officeart/2005/8/layout/cycle8"/>
    <dgm:cxn modelId="{28A68672-322B-4456-AA28-E2B1B9B846F0}" srcId="{0E47E413-2E8E-4A95-AA9D-017BBFF442ED}" destId="{8F9C9072-47F1-42EA-84E1-8CE4D929CEE6}" srcOrd="0" destOrd="0" parTransId="{39576F24-EFA8-4C68-AC81-0FA4545E9730}" sibTransId="{CC1404EF-7B93-431E-8AA6-F7C6FC6246E6}"/>
    <dgm:cxn modelId="{FAFE7375-63FC-41D8-8DCD-B859F1AA9CA8}" srcId="{0E47E413-2E8E-4A95-AA9D-017BBFF442ED}" destId="{9BB988A3-080E-4971-87DC-A4A1227681EE}" srcOrd="1" destOrd="0" parTransId="{B9D808E3-AE7D-42B1-9341-481C5A9F4B67}" sibTransId="{23708824-C831-4671-9FA8-06AB1AEB3F0E}"/>
    <dgm:cxn modelId="{6FB86ED3-4810-42CE-AF41-6DDC955E34BD}" type="presOf" srcId="{8F9C9072-47F1-42EA-84E1-8CE4D929CEE6}" destId="{4D4573EF-252D-467C-8900-E04A36720EBD}" srcOrd="1" destOrd="0" presId="urn:microsoft.com/office/officeart/2005/8/layout/cycle8"/>
    <dgm:cxn modelId="{576929D9-F99E-4161-B155-B979DFA52CC8}" type="presOf" srcId="{9BB988A3-080E-4971-87DC-A4A1227681EE}" destId="{483E9DA5-AA37-43FE-81CE-6A5C2FAF15B2}" srcOrd="0" destOrd="0" presId="urn:microsoft.com/office/officeart/2005/8/layout/cycle8"/>
    <dgm:cxn modelId="{5D34E3EE-71B8-4EED-94FA-B7B69E2FDEF5}" type="presOf" srcId="{F1E29378-18A2-41FC-8F16-9EC88365348C}" destId="{D3D94935-CDE9-4AA1-A603-4E16CFE8C9A1}" srcOrd="1" destOrd="0" presId="urn:microsoft.com/office/officeart/2005/8/layout/cycle8"/>
    <dgm:cxn modelId="{665FAFF0-2376-42D7-AFF3-5349A005A770}" type="presOf" srcId="{9BB988A3-080E-4971-87DC-A4A1227681EE}" destId="{BBAE7CE2-4CA3-4F49-9317-B3CFBDE8A5EF}" srcOrd="1" destOrd="0" presId="urn:microsoft.com/office/officeart/2005/8/layout/cycle8"/>
    <dgm:cxn modelId="{DC5210F6-2872-4BB4-83DD-CDA3FE94DAA7}" type="presOf" srcId="{8F9C9072-47F1-42EA-84E1-8CE4D929CEE6}" destId="{2BA7FE44-0106-4D12-A7CB-6A1CA53F8E14}" srcOrd="0" destOrd="0" presId="urn:microsoft.com/office/officeart/2005/8/layout/cycle8"/>
    <dgm:cxn modelId="{1F7B9350-B6A0-4363-8A06-35805248847F}" type="presParOf" srcId="{6FC26FF3-1C6F-4CD1-A8C8-B566BA69701D}" destId="{2BA7FE44-0106-4D12-A7CB-6A1CA53F8E14}" srcOrd="0" destOrd="0" presId="urn:microsoft.com/office/officeart/2005/8/layout/cycle8"/>
    <dgm:cxn modelId="{0B2CE31E-7652-46DF-AC22-5C6F3200EB29}" type="presParOf" srcId="{6FC26FF3-1C6F-4CD1-A8C8-B566BA69701D}" destId="{559A1033-9734-40FC-926C-12ABC0CBBA2F}" srcOrd="1" destOrd="0" presId="urn:microsoft.com/office/officeart/2005/8/layout/cycle8"/>
    <dgm:cxn modelId="{AB68505D-22C0-4B01-A4B1-A9E334F745CE}" type="presParOf" srcId="{6FC26FF3-1C6F-4CD1-A8C8-B566BA69701D}" destId="{D8D17C5E-3D8F-4B07-AD86-C0B307CBF77C}" srcOrd="2" destOrd="0" presId="urn:microsoft.com/office/officeart/2005/8/layout/cycle8"/>
    <dgm:cxn modelId="{29C90561-6450-4D02-8755-5F9EFBD2DC7E}" type="presParOf" srcId="{6FC26FF3-1C6F-4CD1-A8C8-B566BA69701D}" destId="{4D4573EF-252D-467C-8900-E04A36720EBD}" srcOrd="3" destOrd="0" presId="urn:microsoft.com/office/officeart/2005/8/layout/cycle8"/>
    <dgm:cxn modelId="{D96EC66B-C0BA-415A-9DCF-7846E75AF46E}" type="presParOf" srcId="{6FC26FF3-1C6F-4CD1-A8C8-B566BA69701D}" destId="{483E9DA5-AA37-43FE-81CE-6A5C2FAF15B2}" srcOrd="4" destOrd="0" presId="urn:microsoft.com/office/officeart/2005/8/layout/cycle8"/>
    <dgm:cxn modelId="{AEE858B7-8E29-4C92-8ECB-B625F1BAA72A}" type="presParOf" srcId="{6FC26FF3-1C6F-4CD1-A8C8-B566BA69701D}" destId="{42FAF017-56D9-48F8-BC49-5C886A609353}" srcOrd="5" destOrd="0" presId="urn:microsoft.com/office/officeart/2005/8/layout/cycle8"/>
    <dgm:cxn modelId="{A2B7B255-BAF5-4301-9573-1BD81A0BDCD1}" type="presParOf" srcId="{6FC26FF3-1C6F-4CD1-A8C8-B566BA69701D}" destId="{2824D5A5-4BC5-4AA4-BB64-8D7813399638}" srcOrd="6" destOrd="0" presId="urn:microsoft.com/office/officeart/2005/8/layout/cycle8"/>
    <dgm:cxn modelId="{BB6D8C52-17ED-453C-A786-1BAABFAFD8F4}" type="presParOf" srcId="{6FC26FF3-1C6F-4CD1-A8C8-B566BA69701D}" destId="{BBAE7CE2-4CA3-4F49-9317-B3CFBDE8A5EF}" srcOrd="7" destOrd="0" presId="urn:microsoft.com/office/officeart/2005/8/layout/cycle8"/>
    <dgm:cxn modelId="{22854D27-0D64-4E26-A4C9-1A96B94F7AF2}" type="presParOf" srcId="{6FC26FF3-1C6F-4CD1-A8C8-B566BA69701D}" destId="{9AF38295-A958-4356-898E-4DD0E6805518}" srcOrd="8" destOrd="0" presId="urn:microsoft.com/office/officeart/2005/8/layout/cycle8"/>
    <dgm:cxn modelId="{DC6367D0-E5E5-4EFA-A1A3-12F1A51C946B}" type="presParOf" srcId="{6FC26FF3-1C6F-4CD1-A8C8-B566BA69701D}" destId="{2F7DE947-1F29-4E7E-99E9-61A22B15CA3E}" srcOrd="9" destOrd="0" presId="urn:microsoft.com/office/officeart/2005/8/layout/cycle8"/>
    <dgm:cxn modelId="{09BA9A07-AF1E-48D9-994F-6C1DB35F3FBF}" type="presParOf" srcId="{6FC26FF3-1C6F-4CD1-A8C8-B566BA69701D}" destId="{3F86480F-9FC4-4A6C-91BF-9B1723CE633D}" srcOrd="10" destOrd="0" presId="urn:microsoft.com/office/officeart/2005/8/layout/cycle8"/>
    <dgm:cxn modelId="{19BEFFBD-5F90-4448-919C-7F7E7D84A9E5}" type="presParOf" srcId="{6FC26FF3-1C6F-4CD1-A8C8-B566BA69701D}" destId="{D3D94935-CDE9-4AA1-A603-4E16CFE8C9A1}" srcOrd="11" destOrd="0" presId="urn:microsoft.com/office/officeart/2005/8/layout/cycle8"/>
    <dgm:cxn modelId="{B4A3862F-5FCA-442B-A23B-6359F303BD0A}" type="presParOf" srcId="{6FC26FF3-1C6F-4CD1-A8C8-B566BA69701D}" destId="{9852CDD1-E25C-49D3-9123-55E60449F7EE}" srcOrd="12" destOrd="0" presId="urn:microsoft.com/office/officeart/2005/8/layout/cycle8"/>
    <dgm:cxn modelId="{125D208F-24E6-40D2-9714-9E218FB682DB}" type="presParOf" srcId="{6FC26FF3-1C6F-4CD1-A8C8-B566BA69701D}" destId="{04100032-BD0E-43B8-9919-DA263279A1BC}" srcOrd="13" destOrd="0" presId="urn:microsoft.com/office/officeart/2005/8/layout/cycle8"/>
    <dgm:cxn modelId="{F37A7E17-0916-40E5-8C5C-EC08D898B80A}" type="presParOf" srcId="{6FC26FF3-1C6F-4CD1-A8C8-B566BA69701D}" destId="{871DE4D1-CD58-4EC0-A415-08A5C5B62780}"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14EF78-6031-4008-9BAE-67EB68097A6F}" type="doc">
      <dgm:prSet loTypeId="urn:microsoft.com/office/officeart/2005/8/layout/vList2" loCatId="list" qsTypeId="urn:microsoft.com/office/officeart/2005/8/quickstyle/simple1" qsCatId="simple" csTypeId="urn:microsoft.com/office/officeart/2005/8/colors/accent5_1" csCatId="accent5" phldr="1"/>
      <dgm:spPr/>
      <dgm:t>
        <a:bodyPr/>
        <a:lstStyle/>
        <a:p>
          <a:endParaRPr lang="en-US"/>
        </a:p>
      </dgm:t>
    </dgm:pt>
    <dgm:pt modelId="{8A9A6DF3-4089-4FE4-B0F5-B61B7E1DCD12}">
      <dgm:prSet phldrT="[Text]"/>
      <dgm:spPr>
        <a:ln w="38100">
          <a:solidFill>
            <a:schemeClr val="accent5"/>
          </a:solidFill>
        </a:ln>
      </dgm:spPr>
      <dgm:t>
        <a:bodyPr/>
        <a:lstStyle/>
        <a:p>
          <a:r>
            <a:rPr lang="en-US" dirty="0"/>
            <a:t>Diversion</a:t>
          </a:r>
        </a:p>
      </dgm:t>
    </dgm:pt>
    <dgm:pt modelId="{59CE9A5D-98EB-4AFF-A2BE-2EC024BC2521}" type="parTrans" cxnId="{FD845F0C-25A6-49D8-8A6D-05C9CAE6232C}">
      <dgm:prSet/>
      <dgm:spPr/>
      <dgm:t>
        <a:bodyPr/>
        <a:lstStyle/>
        <a:p>
          <a:endParaRPr lang="en-US"/>
        </a:p>
      </dgm:t>
    </dgm:pt>
    <dgm:pt modelId="{0D03CBAF-C9DF-4834-B7F8-49DEB688E55F}" type="sibTrans" cxnId="{FD845F0C-25A6-49D8-8A6D-05C9CAE6232C}">
      <dgm:prSet/>
      <dgm:spPr/>
      <dgm:t>
        <a:bodyPr/>
        <a:lstStyle/>
        <a:p>
          <a:endParaRPr lang="en-US"/>
        </a:p>
      </dgm:t>
    </dgm:pt>
    <dgm:pt modelId="{A740F254-83F2-428C-B810-148A91713E2A}">
      <dgm:prSet phldrT="[Text]" custT="1"/>
      <dgm:spPr>
        <a:solidFill>
          <a:srgbClr val="FFFFFF">
            <a:hueOff val="0"/>
            <a:satOff val="0"/>
            <a:lumOff val="0"/>
            <a:alphaOff val="0"/>
          </a:srgbClr>
        </a:solidFill>
        <a:ln w="38100" cap="flat" cmpd="sng" algn="ctr">
          <a:solidFill>
            <a:srgbClr val="ED7D31"/>
          </a:solidFill>
          <a:prstDash val="solid"/>
        </a:ln>
        <a:effectLst/>
      </dgm:spPr>
      <dgm:t>
        <a:bodyPr spcFirstLastPara="0" vert="horz" wrap="square" lIns="106680" tIns="106680" rIns="106680" bIns="106680" numCol="1" spcCol="1270" anchor="ctr" anchorCtr="0"/>
        <a:lstStyle/>
        <a:p>
          <a:pPr marL="0" lvl="0" indent="0" algn="l" defTabSz="1244600">
            <a:lnSpc>
              <a:spcPct val="90000"/>
            </a:lnSpc>
            <a:spcBef>
              <a:spcPct val="0"/>
            </a:spcBef>
            <a:spcAft>
              <a:spcPct val="35000"/>
            </a:spcAft>
            <a:buNone/>
          </a:pPr>
          <a:r>
            <a:rPr lang="en-US" sz="2800" kern="1200" dirty="0">
              <a:solidFill>
                <a:srgbClr val="525759">
                  <a:hueOff val="0"/>
                  <a:satOff val="0"/>
                  <a:lumOff val="0"/>
                  <a:alphaOff val="0"/>
                </a:srgbClr>
              </a:solidFill>
              <a:latin typeface="Roboto"/>
              <a:ea typeface="+mn-ea"/>
              <a:cs typeface="+mn-cs"/>
            </a:rPr>
            <a:t>Pre-Adjudication</a:t>
          </a:r>
        </a:p>
      </dgm:t>
    </dgm:pt>
    <dgm:pt modelId="{55B6A9F9-6D71-4E25-9282-DB1951A48980}" type="parTrans" cxnId="{E0709358-8661-492C-A9A6-92260526AA13}">
      <dgm:prSet/>
      <dgm:spPr/>
      <dgm:t>
        <a:bodyPr/>
        <a:lstStyle/>
        <a:p>
          <a:endParaRPr lang="en-US"/>
        </a:p>
      </dgm:t>
    </dgm:pt>
    <dgm:pt modelId="{4219A998-2A36-443C-9EFA-AE8EDD05B0B4}" type="sibTrans" cxnId="{E0709358-8661-492C-A9A6-92260526AA13}">
      <dgm:prSet/>
      <dgm:spPr/>
      <dgm:t>
        <a:bodyPr/>
        <a:lstStyle/>
        <a:p>
          <a:endParaRPr lang="en-US"/>
        </a:p>
      </dgm:t>
    </dgm:pt>
    <dgm:pt modelId="{94A70D14-5E4B-426E-A57E-448F710FE08D}">
      <dgm:prSet phldrT="[Text]" custT="1"/>
      <dgm:spPr>
        <a:solidFill>
          <a:srgbClr val="FFFFFF">
            <a:hueOff val="0"/>
            <a:satOff val="0"/>
            <a:lumOff val="0"/>
            <a:alphaOff val="0"/>
          </a:srgbClr>
        </a:solidFill>
        <a:ln w="38100" cap="flat" cmpd="sng" algn="ctr">
          <a:solidFill>
            <a:srgbClr val="ED7D31"/>
          </a:solidFill>
          <a:prstDash val="solid"/>
        </a:ln>
        <a:effectLst/>
      </dgm:spPr>
      <dgm:t>
        <a:bodyPr spcFirstLastPara="0" vert="horz" wrap="square" lIns="106680" tIns="106680" rIns="106680" bIns="106680" numCol="1" spcCol="1270" anchor="ctr" anchorCtr="0"/>
        <a:lstStyle/>
        <a:p>
          <a:r>
            <a:rPr lang="en-US" sz="2800" kern="1200">
              <a:solidFill>
                <a:srgbClr val="525759">
                  <a:hueOff val="0"/>
                  <a:satOff val="0"/>
                  <a:lumOff val="0"/>
                  <a:alphaOff val="0"/>
                </a:srgbClr>
              </a:solidFill>
              <a:latin typeface="Roboto"/>
              <a:ea typeface="+mn-ea"/>
              <a:cs typeface="+mn-cs"/>
            </a:rPr>
            <a:t>Post-Adjudication</a:t>
          </a:r>
        </a:p>
      </dgm:t>
    </dgm:pt>
    <dgm:pt modelId="{0172237A-AFF0-4786-B712-BEDEB9E64851}" type="parTrans" cxnId="{09B21C98-3168-463C-AB8D-BCD5FE15CA55}">
      <dgm:prSet/>
      <dgm:spPr/>
      <dgm:t>
        <a:bodyPr/>
        <a:lstStyle/>
        <a:p>
          <a:endParaRPr lang="en-US"/>
        </a:p>
      </dgm:t>
    </dgm:pt>
    <dgm:pt modelId="{21E4C3F8-ABD6-4665-BE28-49C22300021B}" type="sibTrans" cxnId="{09B21C98-3168-463C-AB8D-BCD5FE15CA55}">
      <dgm:prSet/>
      <dgm:spPr/>
      <dgm:t>
        <a:bodyPr/>
        <a:lstStyle/>
        <a:p>
          <a:endParaRPr lang="en-US"/>
        </a:p>
      </dgm:t>
    </dgm:pt>
    <dgm:pt modelId="{C2894EA3-E753-4CFD-BB16-3E377DC33760}">
      <dgm:prSet phldrT="[Text]"/>
      <dgm:spPr/>
      <dgm:t>
        <a:bodyPr/>
        <a:lstStyle/>
        <a:p>
          <a:r>
            <a:rPr lang="en-US" dirty="0"/>
            <a:t>Intensive In-Home Services </a:t>
          </a:r>
        </a:p>
      </dgm:t>
    </dgm:pt>
    <dgm:pt modelId="{B81B5B58-17CE-43E2-A084-A8939D9C4BB6}" type="parTrans" cxnId="{19CB8AEF-0BB5-4CB6-B30D-E6F9100C87F2}">
      <dgm:prSet/>
      <dgm:spPr/>
      <dgm:t>
        <a:bodyPr/>
        <a:lstStyle/>
        <a:p>
          <a:endParaRPr lang="en-US"/>
        </a:p>
      </dgm:t>
    </dgm:pt>
    <dgm:pt modelId="{809FDD56-D995-47C2-8451-1C64D7D64E47}" type="sibTrans" cxnId="{19CB8AEF-0BB5-4CB6-B30D-E6F9100C87F2}">
      <dgm:prSet/>
      <dgm:spPr/>
      <dgm:t>
        <a:bodyPr/>
        <a:lstStyle/>
        <a:p>
          <a:endParaRPr lang="en-US"/>
        </a:p>
      </dgm:t>
    </dgm:pt>
    <dgm:pt modelId="{1896F892-9FF4-4ABC-AE2D-99E5E214D15B}">
      <dgm:prSet phldrT="[Text]" custT="1"/>
      <dgm:spPr>
        <a:solidFill>
          <a:srgbClr val="FFFFFF">
            <a:hueOff val="0"/>
            <a:satOff val="0"/>
            <a:lumOff val="0"/>
            <a:alphaOff val="0"/>
          </a:srgbClr>
        </a:solidFill>
        <a:ln w="38100" cap="flat" cmpd="sng" algn="ctr">
          <a:solidFill>
            <a:srgbClr val="ED7D31"/>
          </a:solidFill>
          <a:prstDash val="solid"/>
        </a:ln>
        <a:effectLst/>
      </dgm:spPr>
      <dgm:t>
        <a:bodyPr spcFirstLastPara="0" vert="horz" wrap="square" lIns="106680" tIns="106680" rIns="106680" bIns="106680" numCol="1" spcCol="1270" anchor="ctr" anchorCtr="0"/>
        <a:lstStyle/>
        <a:p>
          <a:r>
            <a:rPr lang="en-US" sz="2800" kern="1200"/>
            <a:t>Reintegration/</a:t>
          </a:r>
          <a:r>
            <a:rPr lang="en-US" sz="2800" kern="1200">
              <a:solidFill>
                <a:srgbClr val="525759">
                  <a:hueOff val="0"/>
                  <a:satOff val="0"/>
                  <a:lumOff val="0"/>
                  <a:alphaOff val="0"/>
                </a:srgbClr>
              </a:solidFill>
              <a:latin typeface="Roboto"/>
              <a:ea typeface="+mn-ea"/>
              <a:cs typeface="+mn-cs"/>
            </a:rPr>
            <a:t>Re-Entry</a:t>
          </a:r>
        </a:p>
      </dgm:t>
    </dgm:pt>
    <dgm:pt modelId="{CCE51E95-CA2B-4A41-8D21-EE5E6E10E7AD}" type="parTrans" cxnId="{32C907F7-67BB-4A28-93AB-C47FAD45B9B2}">
      <dgm:prSet/>
      <dgm:spPr/>
      <dgm:t>
        <a:bodyPr/>
        <a:lstStyle/>
        <a:p>
          <a:endParaRPr lang="en-US"/>
        </a:p>
      </dgm:t>
    </dgm:pt>
    <dgm:pt modelId="{F5E6342E-5108-4191-BC56-55FAF0A102CB}" type="sibTrans" cxnId="{32C907F7-67BB-4A28-93AB-C47FAD45B9B2}">
      <dgm:prSet/>
      <dgm:spPr/>
      <dgm:t>
        <a:bodyPr/>
        <a:lstStyle/>
        <a:p>
          <a:endParaRPr lang="en-US"/>
        </a:p>
      </dgm:t>
    </dgm:pt>
    <dgm:pt modelId="{5ACA9A1E-ED75-4EFE-95EC-547E88FAECF3}">
      <dgm:prSet phldrT="[Text]"/>
      <dgm:spPr/>
      <dgm:t>
        <a:bodyPr/>
        <a:lstStyle/>
        <a:p>
          <a:r>
            <a:rPr lang="en-US" dirty="0"/>
            <a:t>Community-Based Detention </a:t>
          </a:r>
        </a:p>
      </dgm:t>
    </dgm:pt>
    <dgm:pt modelId="{ACA483E5-01E6-40F2-A9A8-3DE19BF9AADA}" type="parTrans" cxnId="{632C93C3-26F7-48F1-9F6B-D2F8CDF924DF}">
      <dgm:prSet/>
      <dgm:spPr/>
      <dgm:t>
        <a:bodyPr/>
        <a:lstStyle/>
        <a:p>
          <a:endParaRPr lang="en-US"/>
        </a:p>
      </dgm:t>
    </dgm:pt>
    <dgm:pt modelId="{BB429BBB-A0E9-42FE-970D-AB82F8C87D47}" type="sibTrans" cxnId="{632C93C3-26F7-48F1-9F6B-D2F8CDF924DF}">
      <dgm:prSet/>
      <dgm:spPr/>
      <dgm:t>
        <a:bodyPr/>
        <a:lstStyle/>
        <a:p>
          <a:endParaRPr lang="en-US"/>
        </a:p>
      </dgm:t>
    </dgm:pt>
    <dgm:pt modelId="{67DDBDFC-EF59-4DBC-B38B-81BF3289785A}">
      <dgm:prSet phldrT="[Text]"/>
      <dgm:spPr/>
      <dgm:t>
        <a:bodyPr/>
        <a:lstStyle/>
        <a:p>
          <a:r>
            <a:rPr lang="en-US" dirty="0"/>
            <a:t>Surveillance</a:t>
          </a:r>
        </a:p>
      </dgm:t>
    </dgm:pt>
    <dgm:pt modelId="{F8607052-64CD-4504-816A-040783061954}" type="parTrans" cxnId="{C75AF361-83BA-48E8-A02C-0BE95E76EBE5}">
      <dgm:prSet/>
      <dgm:spPr/>
      <dgm:t>
        <a:bodyPr/>
        <a:lstStyle/>
        <a:p>
          <a:endParaRPr lang="en-US"/>
        </a:p>
      </dgm:t>
    </dgm:pt>
    <dgm:pt modelId="{5E788056-FF09-4C7D-92F1-4C025B15C67C}" type="sibTrans" cxnId="{C75AF361-83BA-48E8-A02C-0BE95E76EBE5}">
      <dgm:prSet/>
      <dgm:spPr/>
      <dgm:t>
        <a:bodyPr/>
        <a:lstStyle/>
        <a:p>
          <a:endParaRPr lang="en-US"/>
        </a:p>
      </dgm:t>
    </dgm:pt>
    <dgm:pt modelId="{469C7185-BDAC-4ABA-9099-9FE64EEBB5FF}">
      <dgm:prSet phldrT="[Text]"/>
      <dgm:spPr/>
      <dgm:t>
        <a:bodyPr/>
        <a:lstStyle/>
        <a:p>
          <a:r>
            <a:rPr lang="en-US" dirty="0"/>
            <a:t>Community Treatment Centers</a:t>
          </a:r>
        </a:p>
      </dgm:t>
    </dgm:pt>
    <dgm:pt modelId="{1D6B0827-6D5B-4E20-A350-AA953CE1715D}" type="parTrans" cxnId="{2EE46472-98B7-4DDE-95CB-E1AB8EC517B9}">
      <dgm:prSet/>
      <dgm:spPr/>
      <dgm:t>
        <a:bodyPr/>
        <a:lstStyle/>
        <a:p>
          <a:endParaRPr lang="en-US"/>
        </a:p>
      </dgm:t>
    </dgm:pt>
    <dgm:pt modelId="{C2BB159C-F650-4FFB-8986-9E066C902014}" type="sibTrans" cxnId="{2EE46472-98B7-4DDE-95CB-E1AB8EC517B9}">
      <dgm:prSet/>
      <dgm:spPr/>
      <dgm:t>
        <a:bodyPr/>
        <a:lstStyle/>
        <a:p>
          <a:endParaRPr lang="en-US"/>
        </a:p>
      </dgm:t>
    </dgm:pt>
    <dgm:pt modelId="{B44F80EF-B4CA-48EE-B05E-C536F2B7E89E}">
      <dgm:prSet phldrT="[Text]"/>
      <dgm:spPr/>
      <dgm:t>
        <a:bodyPr/>
        <a:lstStyle/>
        <a:p>
          <a:r>
            <a:rPr lang="en-US" dirty="0"/>
            <a:t>Intensive In-Home Services</a:t>
          </a:r>
        </a:p>
      </dgm:t>
    </dgm:pt>
    <dgm:pt modelId="{187A3CC6-AFDD-441F-A0DB-D8B42F31B852}" type="parTrans" cxnId="{B17B297A-D242-40AF-9DB7-71E8C770C0FA}">
      <dgm:prSet/>
      <dgm:spPr/>
      <dgm:t>
        <a:bodyPr/>
        <a:lstStyle/>
        <a:p>
          <a:endParaRPr lang="en-US"/>
        </a:p>
      </dgm:t>
    </dgm:pt>
    <dgm:pt modelId="{1B33A09A-437D-471B-B099-D4CFD15778B1}" type="sibTrans" cxnId="{B17B297A-D242-40AF-9DB7-71E8C770C0FA}">
      <dgm:prSet/>
      <dgm:spPr/>
      <dgm:t>
        <a:bodyPr/>
        <a:lstStyle/>
        <a:p>
          <a:endParaRPr lang="en-US"/>
        </a:p>
      </dgm:t>
    </dgm:pt>
    <dgm:pt modelId="{4156DF7E-EE8F-4056-A0F4-295F2B06FD83}" type="pres">
      <dgm:prSet presAssocID="{F314EF78-6031-4008-9BAE-67EB68097A6F}" presName="linear" presStyleCnt="0">
        <dgm:presLayoutVars>
          <dgm:animLvl val="lvl"/>
          <dgm:resizeHandles val="exact"/>
        </dgm:presLayoutVars>
      </dgm:prSet>
      <dgm:spPr/>
    </dgm:pt>
    <dgm:pt modelId="{5565AEB2-7F81-4316-B887-31199F49FAB5}" type="pres">
      <dgm:prSet presAssocID="{8A9A6DF3-4089-4FE4-B0F5-B61B7E1DCD12}" presName="parentText" presStyleLbl="node1" presStyleIdx="0" presStyleCnt="4">
        <dgm:presLayoutVars>
          <dgm:chMax val="0"/>
          <dgm:bulletEnabled val="1"/>
        </dgm:presLayoutVars>
      </dgm:prSet>
      <dgm:spPr/>
    </dgm:pt>
    <dgm:pt modelId="{574EEBB7-6A23-421A-8F34-344F0B44F1A2}" type="pres">
      <dgm:prSet presAssocID="{0D03CBAF-C9DF-4834-B7F8-49DEB688E55F}" presName="spacer" presStyleCnt="0"/>
      <dgm:spPr/>
    </dgm:pt>
    <dgm:pt modelId="{F421E5FD-A778-40A7-BFBF-DA9B473EAF4D}" type="pres">
      <dgm:prSet presAssocID="{A740F254-83F2-428C-B810-148A91713E2A}" presName="parentText" presStyleLbl="node1" presStyleIdx="1" presStyleCnt="4">
        <dgm:presLayoutVars>
          <dgm:chMax val="0"/>
          <dgm:bulletEnabled val="1"/>
        </dgm:presLayoutVars>
      </dgm:prSet>
      <dgm:spPr>
        <a:xfrm>
          <a:off x="0" y="789089"/>
          <a:ext cx="5588000" cy="671580"/>
        </a:xfrm>
        <a:prstGeom prst="roundRect">
          <a:avLst/>
        </a:prstGeom>
      </dgm:spPr>
    </dgm:pt>
    <dgm:pt modelId="{388B6D6E-D507-426F-975C-7B1A2BBC8180}" type="pres">
      <dgm:prSet presAssocID="{A740F254-83F2-428C-B810-148A91713E2A}" presName="childText" presStyleLbl="revTx" presStyleIdx="0" presStyleCnt="2">
        <dgm:presLayoutVars>
          <dgm:bulletEnabled val="1"/>
        </dgm:presLayoutVars>
      </dgm:prSet>
      <dgm:spPr/>
    </dgm:pt>
    <dgm:pt modelId="{C0283821-909A-46E8-B02D-62545C9950C7}" type="pres">
      <dgm:prSet presAssocID="{94A70D14-5E4B-426E-A57E-448F710FE08D}" presName="parentText" presStyleLbl="node1" presStyleIdx="2" presStyleCnt="4">
        <dgm:presLayoutVars>
          <dgm:chMax val="0"/>
          <dgm:bulletEnabled val="1"/>
        </dgm:presLayoutVars>
      </dgm:prSet>
      <dgm:spPr>
        <a:xfrm>
          <a:off x="0" y="2214150"/>
          <a:ext cx="5588000" cy="671580"/>
        </a:xfrm>
        <a:prstGeom prst="roundRect">
          <a:avLst/>
        </a:prstGeom>
      </dgm:spPr>
    </dgm:pt>
    <dgm:pt modelId="{26651847-7942-49A0-AD67-CB8118521AE9}" type="pres">
      <dgm:prSet presAssocID="{94A70D14-5E4B-426E-A57E-448F710FE08D}" presName="childText" presStyleLbl="revTx" presStyleIdx="1" presStyleCnt="2">
        <dgm:presLayoutVars>
          <dgm:bulletEnabled val="1"/>
        </dgm:presLayoutVars>
      </dgm:prSet>
      <dgm:spPr/>
    </dgm:pt>
    <dgm:pt modelId="{7F9FED8B-5CFA-456D-B9C2-7CE98F5D080E}" type="pres">
      <dgm:prSet presAssocID="{1896F892-9FF4-4ABC-AE2D-99E5E214D15B}" presName="parentText" presStyleLbl="node1" presStyleIdx="3" presStyleCnt="4">
        <dgm:presLayoutVars>
          <dgm:chMax val="0"/>
          <dgm:bulletEnabled val="1"/>
        </dgm:presLayoutVars>
      </dgm:prSet>
      <dgm:spPr>
        <a:xfrm>
          <a:off x="0" y="4015950"/>
          <a:ext cx="5588000" cy="671580"/>
        </a:xfrm>
        <a:prstGeom prst="roundRect">
          <a:avLst/>
        </a:prstGeom>
      </dgm:spPr>
    </dgm:pt>
  </dgm:ptLst>
  <dgm:cxnLst>
    <dgm:cxn modelId="{FD845F0C-25A6-49D8-8A6D-05C9CAE6232C}" srcId="{F314EF78-6031-4008-9BAE-67EB68097A6F}" destId="{8A9A6DF3-4089-4FE4-B0F5-B61B7E1DCD12}" srcOrd="0" destOrd="0" parTransId="{59CE9A5D-98EB-4AFF-A2BE-2EC024BC2521}" sibTransId="{0D03CBAF-C9DF-4834-B7F8-49DEB688E55F}"/>
    <dgm:cxn modelId="{769A6F12-0F85-47CD-9128-AC5B0861C4D8}" type="presOf" srcId="{67DDBDFC-EF59-4DBC-B38B-81BF3289785A}" destId="{388B6D6E-D507-426F-975C-7B1A2BBC8180}" srcOrd="0" destOrd="1" presId="urn:microsoft.com/office/officeart/2005/8/layout/vList2"/>
    <dgm:cxn modelId="{DB435B28-BB63-4FD4-BE7C-D5FDB079A5E8}" type="presOf" srcId="{A740F254-83F2-428C-B810-148A91713E2A}" destId="{F421E5FD-A778-40A7-BFBF-DA9B473EAF4D}" srcOrd="0" destOrd="0" presId="urn:microsoft.com/office/officeart/2005/8/layout/vList2"/>
    <dgm:cxn modelId="{8CFEBA2C-75F8-46AC-8AC8-CFE298516A1D}" type="presOf" srcId="{94A70D14-5E4B-426E-A57E-448F710FE08D}" destId="{C0283821-909A-46E8-B02D-62545C9950C7}" srcOrd="0" destOrd="0" presId="urn:microsoft.com/office/officeart/2005/8/layout/vList2"/>
    <dgm:cxn modelId="{C75AF361-83BA-48E8-A02C-0BE95E76EBE5}" srcId="{A740F254-83F2-428C-B810-148A91713E2A}" destId="{67DDBDFC-EF59-4DBC-B38B-81BF3289785A}" srcOrd="1" destOrd="0" parTransId="{F8607052-64CD-4504-816A-040783061954}" sibTransId="{5E788056-FF09-4C7D-92F1-4C025B15C67C}"/>
    <dgm:cxn modelId="{711C496F-E51F-425C-81A0-EC6C7E9F2E69}" type="presOf" srcId="{1896F892-9FF4-4ABC-AE2D-99E5E214D15B}" destId="{7F9FED8B-5CFA-456D-B9C2-7CE98F5D080E}" srcOrd="0" destOrd="0" presId="urn:microsoft.com/office/officeart/2005/8/layout/vList2"/>
    <dgm:cxn modelId="{2EE46472-98B7-4DDE-95CB-E1AB8EC517B9}" srcId="{94A70D14-5E4B-426E-A57E-448F710FE08D}" destId="{469C7185-BDAC-4ABA-9099-9FE64EEBB5FF}" srcOrd="1" destOrd="0" parTransId="{1D6B0827-6D5B-4E20-A350-AA953CE1715D}" sibTransId="{C2BB159C-F650-4FFB-8986-9E066C902014}"/>
    <dgm:cxn modelId="{87C76B74-4DC0-40B9-B2A9-3C4D9AD8103C}" type="presOf" srcId="{F314EF78-6031-4008-9BAE-67EB68097A6F}" destId="{4156DF7E-EE8F-4056-A0F4-295F2B06FD83}" srcOrd="0" destOrd="0" presId="urn:microsoft.com/office/officeart/2005/8/layout/vList2"/>
    <dgm:cxn modelId="{E0709358-8661-492C-A9A6-92260526AA13}" srcId="{F314EF78-6031-4008-9BAE-67EB68097A6F}" destId="{A740F254-83F2-428C-B810-148A91713E2A}" srcOrd="1" destOrd="0" parTransId="{55B6A9F9-6D71-4E25-9282-DB1951A48980}" sibTransId="{4219A998-2A36-443C-9EFA-AE8EDD05B0B4}"/>
    <dgm:cxn modelId="{B17B297A-D242-40AF-9DB7-71E8C770C0FA}" srcId="{A740F254-83F2-428C-B810-148A91713E2A}" destId="{B44F80EF-B4CA-48EE-B05E-C536F2B7E89E}" srcOrd="2" destOrd="0" parTransId="{187A3CC6-AFDD-441F-A0DB-D8B42F31B852}" sibTransId="{1B33A09A-437D-471B-B099-D4CFD15778B1}"/>
    <dgm:cxn modelId="{32D76D7C-D71D-46AF-9DAB-9C92CF24E4A1}" type="presOf" srcId="{8A9A6DF3-4089-4FE4-B0F5-B61B7E1DCD12}" destId="{5565AEB2-7F81-4316-B887-31199F49FAB5}" srcOrd="0" destOrd="0" presId="urn:microsoft.com/office/officeart/2005/8/layout/vList2"/>
    <dgm:cxn modelId="{09B21C98-3168-463C-AB8D-BCD5FE15CA55}" srcId="{F314EF78-6031-4008-9BAE-67EB68097A6F}" destId="{94A70D14-5E4B-426E-A57E-448F710FE08D}" srcOrd="2" destOrd="0" parTransId="{0172237A-AFF0-4786-B712-BEDEB9E64851}" sibTransId="{21E4C3F8-ABD6-4665-BE28-49C22300021B}"/>
    <dgm:cxn modelId="{0633A2A5-CB93-49A9-9DBD-00D4BD7FF6F4}" type="presOf" srcId="{B44F80EF-B4CA-48EE-B05E-C536F2B7E89E}" destId="{388B6D6E-D507-426F-975C-7B1A2BBC8180}" srcOrd="0" destOrd="2" presId="urn:microsoft.com/office/officeart/2005/8/layout/vList2"/>
    <dgm:cxn modelId="{B6705AA9-3290-4E27-8EEC-31555BF09A24}" type="presOf" srcId="{5ACA9A1E-ED75-4EFE-95EC-547E88FAECF3}" destId="{388B6D6E-D507-426F-975C-7B1A2BBC8180}" srcOrd="0" destOrd="0" presId="urn:microsoft.com/office/officeart/2005/8/layout/vList2"/>
    <dgm:cxn modelId="{632C93C3-26F7-48F1-9F6B-D2F8CDF924DF}" srcId="{A740F254-83F2-428C-B810-148A91713E2A}" destId="{5ACA9A1E-ED75-4EFE-95EC-547E88FAECF3}" srcOrd="0" destOrd="0" parTransId="{ACA483E5-01E6-40F2-A9A8-3DE19BF9AADA}" sibTransId="{BB429BBB-A0E9-42FE-970D-AB82F8C87D47}"/>
    <dgm:cxn modelId="{19CB8AEF-0BB5-4CB6-B30D-E6F9100C87F2}" srcId="{94A70D14-5E4B-426E-A57E-448F710FE08D}" destId="{C2894EA3-E753-4CFD-BB16-3E377DC33760}" srcOrd="0" destOrd="0" parTransId="{B81B5B58-17CE-43E2-A084-A8939D9C4BB6}" sibTransId="{809FDD56-D995-47C2-8451-1C64D7D64E47}"/>
    <dgm:cxn modelId="{7CF75BF0-19D9-4651-B4C3-19226E6B966F}" type="presOf" srcId="{469C7185-BDAC-4ABA-9099-9FE64EEBB5FF}" destId="{26651847-7942-49A0-AD67-CB8118521AE9}" srcOrd="0" destOrd="1" presId="urn:microsoft.com/office/officeart/2005/8/layout/vList2"/>
    <dgm:cxn modelId="{32C907F7-67BB-4A28-93AB-C47FAD45B9B2}" srcId="{F314EF78-6031-4008-9BAE-67EB68097A6F}" destId="{1896F892-9FF4-4ABC-AE2D-99E5E214D15B}" srcOrd="3" destOrd="0" parTransId="{CCE51E95-CA2B-4A41-8D21-EE5E6E10E7AD}" sibTransId="{F5E6342E-5108-4191-BC56-55FAF0A102CB}"/>
    <dgm:cxn modelId="{0C2D6FFE-3D63-4742-9FE4-1F19EED2FB13}" type="presOf" srcId="{C2894EA3-E753-4CFD-BB16-3E377DC33760}" destId="{26651847-7942-49A0-AD67-CB8118521AE9}" srcOrd="0" destOrd="0" presId="urn:microsoft.com/office/officeart/2005/8/layout/vList2"/>
    <dgm:cxn modelId="{85773D9D-FD87-4658-82B3-959D91F5E0C4}" type="presParOf" srcId="{4156DF7E-EE8F-4056-A0F4-295F2B06FD83}" destId="{5565AEB2-7F81-4316-B887-31199F49FAB5}" srcOrd="0" destOrd="0" presId="urn:microsoft.com/office/officeart/2005/8/layout/vList2"/>
    <dgm:cxn modelId="{DFF75DED-69F4-49E5-BB25-4CE2F3D47C73}" type="presParOf" srcId="{4156DF7E-EE8F-4056-A0F4-295F2B06FD83}" destId="{574EEBB7-6A23-421A-8F34-344F0B44F1A2}" srcOrd="1" destOrd="0" presId="urn:microsoft.com/office/officeart/2005/8/layout/vList2"/>
    <dgm:cxn modelId="{AD883B47-CF5B-43E0-8A5A-BD84F636FD00}" type="presParOf" srcId="{4156DF7E-EE8F-4056-A0F4-295F2B06FD83}" destId="{F421E5FD-A778-40A7-BFBF-DA9B473EAF4D}" srcOrd="2" destOrd="0" presId="urn:microsoft.com/office/officeart/2005/8/layout/vList2"/>
    <dgm:cxn modelId="{13720328-0D39-4EF6-B8DB-6EA2D9596A59}" type="presParOf" srcId="{4156DF7E-EE8F-4056-A0F4-295F2B06FD83}" destId="{388B6D6E-D507-426F-975C-7B1A2BBC8180}" srcOrd="3" destOrd="0" presId="urn:microsoft.com/office/officeart/2005/8/layout/vList2"/>
    <dgm:cxn modelId="{EECE08B1-69BC-4390-AEAA-7B76CDCE5B8A}" type="presParOf" srcId="{4156DF7E-EE8F-4056-A0F4-295F2B06FD83}" destId="{C0283821-909A-46E8-B02D-62545C9950C7}" srcOrd="4" destOrd="0" presId="urn:microsoft.com/office/officeart/2005/8/layout/vList2"/>
    <dgm:cxn modelId="{4D9D7FA4-955D-43D7-B878-7E35AEF4B8FE}" type="presParOf" srcId="{4156DF7E-EE8F-4056-A0F4-295F2B06FD83}" destId="{26651847-7942-49A0-AD67-CB8118521AE9}" srcOrd="5" destOrd="0" presId="urn:microsoft.com/office/officeart/2005/8/layout/vList2"/>
    <dgm:cxn modelId="{71501B1E-FA68-4D16-A0B0-71EB284A9B41}" type="presParOf" srcId="{4156DF7E-EE8F-4056-A0F4-295F2B06FD83}" destId="{7F9FED8B-5CFA-456D-B9C2-7CE98F5D080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314EF78-6031-4008-9BAE-67EB68097A6F}" type="doc">
      <dgm:prSet loTypeId="urn:microsoft.com/office/officeart/2005/8/layout/vList2" loCatId="list" qsTypeId="urn:microsoft.com/office/officeart/2005/8/quickstyle/simple1" qsCatId="simple" csTypeId="urn:microsoft.com/office/officeart/2005/8/colors/accent5_1" csCatId="accent5" phldr="1"/>
      <dgm:spPr/>
      <dgm:t>
        <a:bodyPr/>
        <a:lstStyle/>
        <a:p>
          <a:endParaRPr lang="en-US"/>
        </a:p>
      </dgm:t>
    </dgm:pt>
    <dgm:pt modelId="{8A9A6DF3-4089-4FE4-B0F5-B61B7E1DCD12}">
      <dgm:prSet phldrT="[Text]"/>
      <dgm:spPr>
        <a:ln w="38100">
          <a:solidFill>
            <a:schemeClr val="accent4"/>
          </a:solidFill>
        </a:ln>
      </dgm:spPr>
      <dgm:t>
        <a:bodyPr/>
        <a:lstStyle/>
        <a:p>
          <a:r>
            <a:rPr lang="en-US"/>
            <a:t>Outpatient Services</a:t>
          </a:r>
        </a:p>
      </dgm:t>
    </dgm:pt>
    <dgm:pt modelId="{59CE9A5D-98EB-4AFF-A2BE-2EC024BC2521}" type="parTrans" cxnId="{FD845F0C-25A6-49D8-8A6D-05C9CAE6232C}">
      <dgm:prSet/>
      <dgm:spPr/>
      <dgm:t>
        <a:bodyPr/>
        <a:lstStyle/>
        <a:p>
          <a:endParaRPr lang="en-US"/>
        </a:p>
      </dgm:t>
    </dgm:pt>
    <dgm:pt modelId="{0D03CBAF-C9DF-4834-B7F8-49DEB688E55F}" type="sibTrans" cxnId="{FD845F0C-25A6-49D8-8A6D-05C9CAE6232C}">
      <dgm:prSet/>
      <dgm:spPr/>
      <dgm:t>
        <a:bodyPr/>
        <a:lstStyle/>
        <a:p>
          <a:endParaRPr lang="en-US"/>
        </a:p>
      </dgm:t>
    </dgm:pt>
    <dgm:pt modelId="{A740F254-83F2-428C-B810-148A91713E2A}">
      <dgm:prSet phldrT="[Text]" custT="1"/>
      <dgm:spPr>
        <a:solidFill>
          <a:srgbClr val="FFFFFF">
            <a:hueOff val="0"/>
            <a:satOff val="0"/>
            <a:lumOff val="0"/>
            <a:alphaOff val="0"/>
          </a:srgbClr>
        </a:solidFill>
        <a:ln w="38100" cap="flat" cmpd="sng" algn="ctr">
          <a:solidFill>
            <a:schemeClr val="accent4"/>
          </a:solidFill>
          <a:prstDash val="solid"/>
        </a:ln>
        <a:effectLst/>
      </dgm:spPr>
      <dgm:t>
        <a:bodyPr spcFirstLastPara="0" vert="horz" wrap="square" lIns="106680" tIns="106680" rIns="106680" bIns="106680" numCol="1" spcCol="1270" anchor="ctr" anchorCtr="0"/>
        <a:lstStyle/>
        <a:p>
          <a:pPr marL="0" lvl="0" indent="0" algn="l" defTabSz="1244600">
            <a:lnSpc>
              <a:spcPct val="90000"/>
            </a:lnSpc>
            <a:spcBef>
              <a:spcPct val="0"/>
            </a:spcBef>
            <a:spcAft>
              <a:spcPct val="35000"/>
            </a:spcAft>
            <a:buNone/>
          </a:pPr>
          <a:r>
            <a:rPr lang="en-US" sz="2800" kern="1200"/>
            <a:t>In-home and School-based Services</a:t>
          </a:r>
          <a:endParaRPr lang="en-US" sz="2800" kern="1200">
            <a:solidFill>
              <a:srgbClr val="525759">
                <a:hueOff val="0"/>
                <a:satOff val="0"/>
                <a:lumOff val="0"/>
                <a:alphaOff val="0"/>
              </a:srgbClr>
            </a:solidFill>
            <a:latin typeface="Roboto"/>
            <a:ea typeface="+mn-ea"/>
            <a:cs typeface="+mn-cs"/>
          </a:endParaRPr>
        </a:p>
      </dgm:t>
    </dgm:pt>
    <dgm:pt modelId="{55B6A9F9-6D71-4E25-9282-DB1951A48980}" type="parTrans" cxnId="{E0709358-8661-492C-A9A6-92260526AA13}">
      <dgm:prSet/>
      <dgm:spPr/>
      <dgm:t>
        <a:bodyPr/>
        <a:lstStyle/>
        <a:p>
          <a:endParaRPr lang="en-US"/>
        </a:p>
      </dgm:t>
    </dgm:pt>
    <dgm:pt modelId="{4219A998-2A36-443C-9EFA-AE8EDD05B0B4}" type="sibTrans" cxnId="{E0709358-8661-492C-A9A6-92260526AA13}">
      <dgm:prSet/>
      <dgm:spPr/>
      <dgm:t>
        <a:bodyPr/>
        <a:lstStyle/>
        <a:p>
          <a:endParaRPr lang="en-US"/>
        </a:p>
      </dgm:t>
    </dgm:pt>
    <dgm:pt modelId="{0AFDCFF3-4FCC-405B-89A6-0D3258034823}">
      <dgm:prSet phldrT="[Text]"/>
      <dgm:spPr>
        <a:ln w="38100">
          <a:solidFill>
            <a:schemeClr val="accent4"/>
          </a:solidFill>
        </a:ln>
      </dgm:spPr>
      <dgm:t>
        <a:bodyPr/>
        <a:lstStyle/>
        <a:p>
          <a:r>
            <a:rPr lang="en-US" dirty="0"/>
            <a:t>Intensive Outpatient/ Day Treatment</a:t>
          </a:r>
        </a:p>
      </dgm:t>
    </dgm:pt>
    <dgm:pt modelId="{EB34CEDF-75A3-42C9-9F1F-B5B5B74872DB}" type="parTrans" cxnId="{A0B8C82E-98C8-4B98-8222-C258C71938D2}">
      <dgm:prSet/>
      <dgm:spPr/>
      <dgm:t>
        <a:bodyPr/>
        <a:lstStyle/>
        <a:p>
          <a:endParaRPr lang="en-US"/>
        </a:p>
      </dgm:t>
    </dgm:pt>
    <dgm:pt modelId="{FE0FE363-FDC8-4E68-8B83-7E5A9042A0AB}" type="sibTrans" cxnId="{A0B8C82E-98C8-4B98-8222-C258C71938D2}">
      <dgm:prSet/>
      <dgm:spPr/>
      <dgm:t>
        <a:bodyPr/>
        <a:lstStyle/>
        <a:p>
          <a:endParaRPr lang="en-US"/>
        </a:p>
      </dgm:t>
    </dgm:pt>
    <dgm:pt modelId="{CE38315A-E040-4FD8-A7A5-668230CDCB05}">
      <dgm:prSet phldrT="[Text]"/>
      <dgm:spPr>
        <a:ln w="38100">
          <a:solidFill>
            <a:schemeClr val="accent4"/>
          </a:solidFill>
        </a:ln>
      </dgm:spPr>
      <dgm:t>
        <a:bodyPr/>
        <a:lstStyle/>
        <a:p>
          <a:r>
            <a:rPr lang="en-US"/>
            <a:t>Youth Empowerment Services (YES Waiver)</a:t>
          </a:r>
        </a:p>
      </dgm:t>
    </dgm:pt>
    <dgm:pt modelId="{17474B93-132A-487A-ADBB-81818154CD39}" type="parTrans" cxnId="{7B73271D-E857-424D-B0A1-A653141FED1E}">
      <dgm:prSet/>
      <dgm:spPr/>
      <dgm:t>
        <a:bodyPr/>
        <a:lstStyle/>
        <a:p>
          <a:endParaRPr lang="en-US"/>
        </a:p>
      </dgm:t>
    </dgm:pt>
    <dgm:pt modelId="{41326456-5D36-4701-BB35-01804F9841F8}" type="sibTrans" cxnId="{7B73271D-E857-424D-B0A1-A653141FED1E}">
      <dgm:prSet/>
      <dgm:spPr/>
      <dgm:t>
        <a:bodyPr/>
        <a:lstStyle/>
        <a:p>
          <a:endParaRPr lang="en-US"/>
        </a:p>
      </dgm:t>
    </dgm:pt>
    <dgm:pt modelId="{4156DF7E-EE8F-4056-A0F4-295F2B06FD83}" type="pres">
      <dgm:prSet presAssocID="{F314EF78-6031-4008-9BAE-67EB68097A6F}" presName="linear" presStyleCnt="0">
        <dgm:presLayoutVars>
          <dgm:animLvl val="lvl"/>
          <dgm:resizeHandles val="exact"/>
        </dgm:presLayoutVars>
      </dgm:prSet>
      <dgm:spPr/>
    </dgm:pt>
    <dgm:pt modelId="{5565AEB2-7F81-4316-B887-31199F49FAB5}" type="pres">
      <dgm:prSet presAssocID="{8A9A6DF3-4089-4FE4-B0F5-B61B7E1DCD12}" presName="parentText" presStyleLbl="node1" presStyleIdx="0" presStyleCnt="4">
        <dgm:presLayoutVars>
          <dgm:chMax val="0"/>
          <dgm:bulletEnabled val="1"/>
        </dgm:presLayoutVars>
      </dgm:prSet>
      <dgm:spPr/>
    </dgm:pt>
    <dgm:pt modelId="{574EEBB7-6A23-421A-8F34-344F0B44F1A2}" type="pres">
      <dgm:prSet presAssocID="{0D03CBAF-C9DF-4834-B7F8-49DEB688E55F}" presName="spacer" presStyleCnt="0"/>
      <dgm:spPr/>
    </dgm:pt>
    <dgm:pt modelId="{F421E5FD-A778-40A7-BFBF-DA9B473EAF4D}" type="pres">
      <dgm:prSet presAssocID="{A740F254-83F2-428C-B810-148A91713E2A}" presName="parentText" presStyleLbl="node1" presStyleIdx="1" presStyleCnt="4">
        <dgm:presLayoutVars>
          <dgm:chMax val="0"/>
          <dgm:bulletEnabled val="1"/>
        </dgm:presLayoutVars>
      </dgm:prSet>
      <dgm:spPr>
        <a:xfrm>
          <a:off x="0" y="789089"/>
          <a:ext cx="5588000" cy="671580"/>
        </a:xfrm>
        <a:prstGeom prst="roundRect">
          <a:avLst/>
        </a:prstGeom>
      </dgm:spPr>
    </dgm:pt>
    <dgm:pt modelId="{54139842-C9B1-440F-8C21-58D302C30898}" type="pres">
      <dgm:prSet presAssocID="{4219A998-2A36-443C-9EFA-AE8EDD05B0B4}" presName="spacer" presStyleCnt="0"/>
      <dgm:spPr/>
    </dgm:pt>
    <dgm:pt modelId="{E6E5364B-4135-4CAE-A69B-7F7DD6093392}" type="pres">
      <dgm:prSet presAssocID="{0AFDCFF3-4FCC-405B-89A6-0D3258034823}" presName="parentText" presStyleLbl="node1" presStyleIdx="2" presStyleCnt="4">
        <dgm:presLayoutVars>
          <dgm:chMax val="0"/>
          <dgm:bulletEnabled val="1"/>
        </dgm:presLayoutVars>
      </dgm:prSet>
      <dgm:spPr/>
    </dgm:pt>
    <dgm:pt modelId="{6B4657E3-5F6F-448B-B710-2CFD9207115F}" type="pres">
      <dgm:prSet presAssocID="{FE0FE363-FDC8-4E68-8B83-7E5A9042A0AB}" presName="spacer" presStyleCnt="0"/>
      <dgm:spPr/>
    </dgm:pt>
    <dgm:pt modelId="{7B0A3A51-373F-425D-9510-0065D225B186}" type="pres">
      <dgm:prSet presAssocID="{CE38315A-E040-4FD8-A7A5-668230CDCB05}" presName="parentText" presStyleLbl="node1" presStyleIdx="3" presStyleCnt="4">
        <dgm:presLayoutVars>
          <dgm:chMax val="0"/>
          <dgm:bulletEnabled val="1"/>
        </dgm:presLayoutVars>
      </dgm:prSet>
      <dgm:spPr/>
    </dgm:pt>
  </dgm:ptLst>
  <dgm:cxnLst>
    <dgm:cxn modelId="{FD845F0C-25A6-49D8-8A6D-05C9CAE6232C}" srcId="{F314EF78-6031-4008-9BAE-67EB68097A6F}" destId="{8A9A6DF3-4089-4FE4-B0F5-B61B7E1DCD12}" srcOrd="0" destOrd="0" parTransId="{59CE9A5D-98EB-4AFF-A2BE-2EC024BC2521}" sibTransId="{0D03CBAF-C9DF-4834-B7F8-49DEB688E55F}"/>
    <dgm:cxn modelId="{36F07113-8E46-4519-82F5-BC590CF967A3}" type="presOf" srcId="{CE38315A-E040-4FD8-A7A5-668230CDCB05}" destId="{7B0A3A51-373F-425D-9510-0065D225B186}" srcOrd="0" destOrd="0" presId="urn:microsoft.com/office/officeart/2005/8/layout/vList2"/>
    <dgm:cxn modelId="{7B73271D-E857-424D-B0A1-A653141FED1E}" srcId="{F314EF78-6031-4008-9BAE-67EB68097A6F}" destId="{CE38315A-E040-4FD8-A7A5-668230CDCB05}" srcOrd="3" destOrd="0" parTransId="{17474B93-132A-487A-ADBB-81818154CD39}" sibTransId="{41326456-5D36-4701-BB35-01804F9841F8}"/>
    <dgm:cxn modelId="{DB435B28-BB63-4FD4-BE7C-D5FDB079A5E8}" type="presOf" srcId="{A740F254-83F2-428C-B810-148A91713E2A}" destId="{F421E5FD-A778-40A7-BFBF-DA9B473EAF4D}" srcOrd="0" destOrd="0" presId="urn:microsoft.com/office/officeart/2005/8/layout/vList2"/>
    <dgm:cxn modelId="{A0B8C82E-98C8-4B98-8222-C258C71938D2}" srcId="{F314EF78-6031-4008-9BAE-67EB68097A6F}" destId="{0AFDCFF3-4FCC-405B-89A6-0D3258034823}" srcOrd="2" destOrd="0" parTransId="{EB34CEDF-75A3-42C9-9F1F-B5B5B74872DB}" sibTransId="{FE0FE363-FDC8-4E68-8B83-7E5A9042A0AB}"/>
    <dgm:cxn modelId="{87C76B74-4DC0-40B9-B2A9-3C4D9AD8103C}" type="presOf" srcId="{F314EF78-6031-4008-9BAE-67EB68097A6F}" destId="{4156DF7E-EE8F-4056-A0F4-295F2B06FD83}" srcOrd="0" destOrd="0" presId="urn:microsoft.com/office/officeart/2005/8/layout/vList2"/>
    <dgm:cxn modelId="{E0709358-8661-492C-A9A6-92260526AA13}" srcId="{F314EF78-6031-4008-9BAE-67EB68097A6F}" destId="{A740F254-83F2-428C-B810-148A91713E2A}" srcOrd="1" destOrd="0" parTransId="{55B6A9F9-6D71-4E25-9282-DB1951A48980}" sibTransId="{4219A998-2A36-443C-9EFA-AE8EDD05B0B4}"/>
    <dgm:cxn modelId="{32D76D7C-D71D-46AF-9DAB-9C92CF24E4A1}" type="presOf" srcId="{8A9A6DF3-4089-4FE4-B0F5-B61B7E1DCD12}" destId="{5565AEB2-7F81-4316-B887-31199F49FAB5}" srcOrd="0" destOrd="0" presId="urn:microsoft.com/office/officeart/2005/8/layout/vList2"/>
    <dgm:cxn modelId="{5AF778BD-F592-4F05-B72C-C2D3DF5830AC}" type="presOf" srcId="{0AFDCFF3-4FCC-405B-89A6-0D3258034823}" destId="{E6E5364B-4135-4CAE-A69B-7F7DD6093392}" srcOrd="0" destOrd="0" presId="urn:microsoft.com/office/officeart/2005/8/layout/vList2"/>
    <dgm:cxn modelId="{85773D9D-FD87-4658-82B3-959D91F5E0C4}" type="presParOf" srcId="{4156DF7E-EE8F-4056-A0F4-295F2B06FD83}" destId="{5565AEB2-7F81-4316-B887-31199F49FAB5}" srcOrd="0" destOrd="0" presId="urn:microsoft.com/office/officeart/2005/8/layout/vList2"/>
    <dgm:cxn modelId="{DFF75DED-69F4-49E5-BB25-4CE2F3D47C73}" type="presParOf" srcId="{4156DF7E-EE8F-4056-A0F4-295F2B06FD83}" destId="{574EEBB7-6A23-421A-8F34-344F0B44F1A2}" srcOrd="1" destOrd="0" presId="urn:microsoft.com/office/officeart/2005/8/layout/vList2"/>
    <dgm:cxn modelId="{AD883B47-CF5B-43E0-8A5A-BD84F636FD00}" type="presParOf" srcId="{4156DF7E-EE8F-4056-A0F4-295F2B06FD83}" destId="{F421E5FD-A778-40A7-BFBF-DA9B473EAF4D}" srcOrd="2" destOrd="0" presId="urn:microsoft.com/office/officeart/2005/8/layout/vList2"/>
    <dgm:cxn modelId="{626DD681-B372-4F83-813E-B932449F4CA9}" type="presParOf" srcId="{4156DF7E-EE8F-4056-A0F4-295F2B06FD83}" destId="{54139842-C9B1-440F-8C21-58D302C30898}" srcOrd="3" destOrd="0" presId="urn:microsoft.com/office/officeart/2005/8/layout/vList2"/>
    <dgm:cxn modelId="{47E0B2F6-A88E-4366-9978-CFEF95385A7A}" type="presParOf" srcId="{4156DF7E-EE8F-4056-A0F4-295F2B06FD83}" destId="{E6E5364B-4135-4CAE-A69B-7F7DD6093392}" srcOrd="4" destOrd="0" presId="urn:microsoft.com/office/officeart/2005/8/layout/vList2"/>
    <dgm:cxn modelId="{BFC6CCAD-873E-43C4-92FE-4D55C8BBE0EB}" type="presParOf" srcId="{4156DF7E-EE8F-4056-A0F4-295F2B06FD83}" destId="{6B4657E3-5F6F-448B-B710-2CFD9207115F}" srcOrd="5" destOrd="0" presId="urn:microsoft.com/office/officeart/2005/8/layout/vList2"/>
    <dgm:cxn modelId="{53B13A56-A6D4-4746-855A-08EECCB42D6E}" type="presParOf" srcId="{4156DF7E-EE8F-4056-A0F4-295F2B06FD83}" destId="{7B0A3A51-373F-425D-9510-0065D225B18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314EF78-6031-4008-9BAE-67EB68097A6F}"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en-US"/>
        </a:p>
      </dgm:t>
    </dgm:pt>
    <dgm:pt modelId="{8A9A6DF3-4089-4FE4-B0F5-B61B7E1DCD12}">
      <dgm:prSet phldrT="[Text]"/>
      <dgm:spPr>
        <a:ln w="38100">
          <a:solidFill>
            <a:schemeClr val="accent6"/>
          </a:solidFill>
        </a:ln>
      </dgm:spPr>
      <dgm:t>
        <a:bodyPr/>
        <a:lstStyle/>
        <a:p>
          <a:r>
            <a:rPr lang="en-US"/>
            <a:t>Early Intervention Services </a:t>
          </a:r>
          <a:br>
            <a:rPr lang="en-US"/>
          </a:br>
          <a:r>
            <a:rPr lang="en-US"/>
            <a:t>(0-3)</a:t>
          </a:r>
        </a:p>
      </dgm:t>
    </dgm:pt>
    <dgm:pt modelId="{59CE9A5D-98EB-4AFF-A2BE-2EC024BC2521}" type="parTrans" cxnId="{FD845F0C-25A6-49D8-8A6D-05C9CAE6232C}">
      <dgm:prSet/>
      <dgm:spPr/>
      <dgm:t>
        <a:bodyPr/>
        <a:lstStyle/>
        <a:p>
          <a:endParaRPr lang="en-US"/>
        </a:p>
      </dgm:t>
    </dgm:pt>
    <dgm:pt modelId="{0D03CBAF-C9DF-4834-B7F8-49DEB688E55F}" type="sibTrans" cxnId="{FD845F0C-25A6-49D8-8A6D-05C9CAE6232C}">
      <dgm:prSet/>
      <dgm:spPr/>
      <dgm:t>
        <a:bodyPr/>
        <a:lstStyle/>
        <a:p>
          <a:endParaRPr lang="en-US"/>
        </a:p>
      </dgm:t>
    </dgm:pt>
    <dgm:pt modelId="{C1329963-3BA9-4DA0-90E1-9FD4835FB8F0}">
      <dgm:prSet phldrT="[Text]"/>
      <dgm:spPr>
        <a:ln w="38100">
          <a:solidFill>
            <a:schemeClr val="accent6"/>
          </a:solidFill>
        </a:ln>
      </dgm:spPr>
      <dgm:t>
        <a:bodyPr spcFirstLastPara="0" vert="horz" wrap="square" lIns="80010" tIns="80010" rIns="80010" bIns="80010" numCol="1" spcCol="1270" anchor="ctr" anchorCtr="0"/>
        <a:lstStyle/>
        <a:p>
          <a:pPr>
            <a:buNone/>
          </a:pPr>
          <a:r>
            <a:rPr lang="en-US">
              <a:latin typeface="Roboto"/>
              <a:ea typeface="+mn-ea"/>
              <a:cs typeface="+mn-cs"/>
            </a:rPr>
            <a:t>Traumatic Brain Injury</a:t>
          </a:r>
        </a:p>
      </dgm:t>
    </dgm:pt>
    <dgm:pt modelId="{10DD1FFF-A899-448A-BED9-173779A5E2B6}" type="parTrans" cxnId="{E9FC2E23-01F9-44FD-B934-3E551EFD4869}">
      <dgm:prSet/>
      <dgm:spPr/>
      <dgm:t>
        <a:bodyPr/>
        <a:lstStyle/>
        <a:p>
          <a:endParaRPr lang="en-US"/>
        </a:p>
      </dgm:t>
    </dgm:pt>
    <dgm:pt modelId="{4BB9C261-9703-46BD-B249-4E3E939B2F49}" type="sibTrans" cxnId="{E9FC2E23-01F9-44FD-B934-3E551EFD4869}">
      <dgm:prSet/>
      <dgm:spPr/>
      <dgm:t>
        <a:bodyPr/>
        <a:lstStyle/>
        <a:p>
          <a:endParaRPr lang="en-US"/>
        </a:p>
      </dgm:t>
    </dgm:pt>
    <dgm:pt modelId="{5F49F360-8F08-4FFE-9217-87DCD9EEFEAD}">
      <dgm:prSet phldrT="[Text]"/>
      <dgm:spPr>
        <a:ln w="38100">
          <a:solidFill>
            <a:schemeClr val="accent6"/>
          </a:solidFill>
        </a:ln>
      </dgm:spPr>
      <dgm:t>
        <a:bodyPr spcFirstLastPara="0" vert="horz" wrap="square" lIns="80010" tIns="80010" rIns="80010" bIns="80010" numCol="1" spcCol="1270" anchor="ctr" anchorCtr="0"/>
        <a:lstStyle/>
        <a:p>
          <a:pPr>
            <a:buNone/>
          </a:pPr>
          <a:r>
            <a:rPr lang="en-US">
              <a:latin typeface="Roboto"/>
              <a:ea typeface="+mn-ea"/>
              <a:cs typeface="+mn-cs"/>
            </a:rPr>
            <a:t>Intellectual Disability Services (Child and Adult)</a:t>
          </a:r>
        </a:p>
      </dgm:t>
    </dgm:pt>
    <dgm:pt modelId="{8CDCE7B3-AF47-4AAB-98C6-8001BA2162EC}" type="parTrans" cxnId="{0CF43117-3154-4603-8C1A-B3AC983AD34E}">
      <dgm:prSet/>
      <dgm:spPr/>
      <dgm:t>
        <a:bodyPr/>
        <a:lstStyle/>
        <a:p>
          <a:endParaRPr lang="en-US"/>
        </a:p>
      </dgm:t>
    </dgm:pt>
    <dgm:pt modelId="{DA9A6F9F-7423-4DA2-87A4-22453DCD398B}" type="sibTrans" cxnId="{0CF43117-3154-4603-8C1A-B3AC983AD34E}">
      <dgm:prSet/>
      <dgm:spPr/>
      <dgm:t>
        <a:bodyPr/>
        <a:lstStyle/>
        <a:p>
          <a:endParaRPr lang="en-US"/>
        </a:p>
      </dgm:t>
    </dgm:pt>
    <dgm:pt modelId="{46EF4FE4-FFAD-4F27-9EE2-AD600E05F950}">
      <dgm:prSet phldrT="[Text]"/>
      <dgm:spPr>
        <a:ln w="38100">
          <a:solidFill>
            <a:schemeClr val="accent6"/>
          </a:solidFill>
        </a:ln>
      </dgm:spPr>
      <dgm:t>
        <a:bodyPr spcFirstLastPara="0" vert="horz" wrap="square" lIns="80010" tIns="80010" rIns="80010" bIns="80010" numCol="1" spcCol="1270" anchor="ctr" anchorCtr="0"/>
        <a:lstStyle/>
        <a:p>
          <a:pPr>
            <a:buNone/>
          </a:pPr>
          <a:r>
            <a:rPr lang="en-US">
              <a:latin typeface="Roboto"/>
              <a:ea typeface="+mn-ea"/>
              <a:cs typeface="+mn-cs"/>
            </a:rPr>
            <a:t>Autism Services </a:t>
          </a:r>
          <a:br>
            <a:rPr lang="en-US">
              <a:latin typeface="Roboto"/>
              <a:ea typeface="+mn-ea"/>
              <a:cs typeface="+mn-cs"/>
            </a:rPr>
          </a:br>
          <a:r>
            <a:rPr lang="en-US">
              <a:latin typeface="Roboto"/>
              <a:ea typeface="+mn-ea"/>
              <a:cs typeface="+mn-cs"/>
            </a:rPr>
            <a:t>(Child and Adult)</a:t>
          </a:r>
        </a:p>
      </dgm:t>
    </dgm:pt>
    <dgm:pt modelId="{FA6313FC-9D1D-451C-A99C-19229FCE974E}" type="parTrans" cxnId="{725F38FF-8C7B-4CE6-BF29-A6E6B8BDE987}">
      <dgm:prSet/>
      <dgm:spPr/>
      <dgm:t>
        <a:bodyPr/>
        <a:lstStyle/>
        <a:p>
          <a:endParaRPr lang="en-US"/>
        </a:p>
      </dgm:t>
    </dgm:pt>
    <dgm:pt modelId="{8F548B76-2C39-4BA9-803C-D21267A64217}" type="sibTrans" cxnId="{725F38FF-8C7B-4CE6-BF29-A6E6B8BDE987}">
      <dgm:prSet/>
      <dgm:spPr/>
      <dgm:t>
        <a:bodyPr/>
        <a:lstStyle/>
        <a:p>
          <a:endParaRPr lang="en-US"/>
        </a:p>
      </dgm:t>
    </dgm:pt>
    <dgm:pt modelId="{4156DF7E-EE8F-4056-A0F4-295F2B06FD83}" type="pres">
      <dgm:prSet presAssocID="{F314EF78-6031-4008-9BAE-67EB68097A6F}" presName="linear" presStyleCnt="0">
        <dgm:presLayoutVars>
          <dgm:animLvl val="lvl"/>
          <dgm:resizeHandles val="exact"/>
        </dgm:presLayoutVars>
      </dgm:prSet>
      <dgm:spPr/>
    </dgm:pt>
    <dgm:pt modelId="{5565AEB2-7F81-4316-B887-31199F49FAB5}" type="pres">
      <dgm:prSet presAssocID="{8A9A6DF3-4089-4FE4-B0F5-B61B7E1DCD12}" presName="parentText" presStyleLbl="node1" presStyleIdx="0" presStyleCnt="4">
        <dgm:presLayoutVars>
          <dgm:chMax val="0"/>
          <dgm:bulletEnabled val="1"/>
        </dgm:presLayoutVars>
      </dgm:prSet>
      <dgm:spPr/>
    </dgm:pt>
    <dgm:pt modelId="{D2138A2C-C0D1-43CB-AAA8-8DF704D8829D}" type="pres">
      <dgm:prSet presAssocID="{0D03CBAF-C9DF-4834-B7F8-49DEB688E55F}" presName="spacer" presStyleCnt="0"/>
      <dgm:spPr/>
    </dgm:pt>
    <dgm:pt modelId="{3F66C9A3-1145-4BAD-A93C-7991232C1A11}" type="pres">
      <dgm:prSet presAssocID="{C1329963-3BA9-4DA0-90E1-9FD4835FB8F0}" presName="parentText" presStyleLbl="node1" presStyleIdx="1" presStyleCnt="4">
        <dgm:presLayoutVars>
          <dgm:chMax val="0"/>
          <dgm:bulletEnabled val="1"/>
        </dgm:presLayoutVars>
      </dgm:prSet>
      <dgm:spPr>
        <a:prstGeom prst="roundRect">
          <a:avLst/>
        </a:prstGeom>
      </dgm:spPr>
    </dgm:pt>
    <dgm:pt modelId="{2FBE607C-1ADE-4EDC-BCE0-6A31840BED21}" type="pres">
      <dgm:prSet presAssocID="{4BB9C261-9703-46BD-B249-4E3E939B2F49}" presName="spacer" presStyleCnt="0"/>
      <dgm:spPr/>
    </dgm:pt>
    <dgm:pt modelId="{025498D8-5C42-4C6D-9ABA-95098900C0F1}" type="pres">
      <dgm:prSet presAssocID="{5F49F360-8F08-4FFE-9217-87DCD9EEFEAD}" presName="parentText" presStyleLbl="node1" presStyleIdx="2" presStyleCnt="4">
        <dgm:presLayoutVars>
          <dgm:chMax val="0"/>
          <dgm:bulletEnabled val="1"/>
        </dgm:presLayoutVars>
      </dgm:prSet>
      <dgm:spPr>
        <a:prstGeom prst="roundRect">
          <a:avLst/>
        </a:prstGeom>
      </dgm:spPr>
    </dgm:pt>
    <dgm:pt modelId="{CF04504E-AB91-4908-B7A5-18C6167F8071}" type="pres">
      <dgm:prSet presAssocID="{DA9A6F9F-7423-4DA2-87A4-22453DCD398B}" presName="spacer" presStyleCnt="0"/>
      <dgm:spPr/>
    </dgm:pt>
    <dgm:pt modelId="{150D417C-C8C7-41B2-A15A-29C7A4C28E25}" type="pres">
      <dgm:prSet presAssocID="{46EF4FE4-FFAD-4F27-9EE2-AD600E05F950}" presName="parentText" presStyleLbl="node1" presStyleIdx="3" presStyleCnt="4">
        <dgm:presLayoutVars>
          <dgm:chMax val="0"/>
          <dgm:bulletEnabled val="1"/>
        </dgm:presLayoutVars>
      </dgm:prSet>
      <dgm:spPr/>
    </dgm:pt>
  </dgm:ptLst>
  <dgm:cxnLst>
    <dgm:cxn modelId="{FD845F0C-25A6-49D8-8A6D-05C9CAE6232C}" srcId="{F314EF78-6031-4008-9BAE-67EB68097A6F}" destId="{8A9A6DF3-4089-4FE4-B0F5-B61B7E1DCD12}" srcOrd="0" destOrd="0" parTransId="{59CE9A5D-98EB-4AFF-A2BE-2EC024BC2521}" sibTransId="{0D03CBAF-C9DF-4834-B7F8-49DEB688E55F}"/>
    <dgm:cxn modelId="{0CF43117-3154-4603-8C1A-B3AC983AD34E}" srcId="{F314EF78-6031-4008-9BAE-67EB68097A6F}" destId="{5F49F360-8F08-4FFE-9217-87DCD9EEFEAD}" srcOrd="2" destOrd="0" parTransId="{8CDCE7B3-AF47-4AAB-98C6-8001BA2162EC}" sibTransId="{DA9A6F9F-7423-4DA2-87A4-22453DCD398B}"/>
    <dgm:cxn modelId="{6DAEC917-90B5-4764-A940-3493FBA5B6F8}" type="presOf" srcId="{C1329963-3BA9-4DA0-90E1-9FD4835FB8F0}" destId="{3F66C9A3-1145-4BAD-A93C-7991232C1A11}" srcOrd="0" destOrd="0" presId="urn:microsoft.com/office/officeart/2005/8/layout/vList2"/>
    <dgm:cxn modelId="{9DACE11C-62DA-44D5-B700-3F9B61BAE9D7}" type="presOf" srcId="{5F49F360-8F08-4FFE-9217-87DCD9EEFEAD}" destId="{025498D8-5C42-4C6D-9ABA-95098900C0F1}" srcOrd="0" destOrd="0" presId="urn:microsoft.com/office/officeart/2005/8/layout/vList2"/>
    <dgm:cxn modelId="{E9FC2E23-01F9-44FD-B934-3E551EFD4869}" srcId="{F314EF78-6031-4008-9BAE-67EB68097A6F}" destId="{C1329963-3BA9-4DA0-90E1-9FD4835FB8F0}" srcOrd="1" destOrd="0" parTransId="{10DD1FFF-A899-448A-BED9-173779A5E2B6}" sibTransId="{4BB9C261-9703-46BD-B249-4E3E939B2F49}"/>
    <dgm:cxn modelId="{9BDB1C6C-BFE8-4969-9CA8-7CA3CC3CF789}" type="presOf" srcId="{46EF4FE4-FFAD-4F27-9EE2-AD600E05F950}" destId="{150D417C-C8C7-41B2-A15A-29C7A4C28E25}" srcOrd="0" destOrd="0" presId="urn:microsoft.com/office/officeart/2005/8/layout/vList2"/>
    <dgm:cxn modelId="{87C76B74-4DC0-40B9-B2A9-3C4D9AD8103C}" type="presOf" srcId="{F314EF78-6031-4008-9BAE-67EB68097A6F}" destId="{4156DF7E-EE8F-4056-A0F4-295F2B06FD83}" srcOrd="0" destOrd="0" presId="urn:microsoft.com/office/officeart/2005/8/layout/vList2"/>
    <dgm:cxn modelId="{32D76D7C-D71D-46AF-9DAB-9C92CF24E4A1}" type="presOf" srcId="{8A9A6DF3-4089-4FE4-B0F5-B61B7E1DCD12}" destId="{5565AEB2-7F81-4316-B887-31199F49FAB5}" srcOrd="0" destOrd="0" presId="urn:microsoft.com/office/officeart/2005/8/layout/vList2"/>
    <dgm:cxn modelId="{725F38FF-8C7B-4CE6-BF29-A6E6B8BDE987}" srcId="{F314EF78-6031-4008-9BAE-67EB68097A6F}" destId="{46EF4FE4-FFAD-4F27-9EE2-AD600E05F950}" srcOrd="3" destOrd="0" parTransId="{FA6313FC-9D1D-451C-A99C-19229FCE974E}" sibTransId="{8F548B76-2C39-4BA9-803C-D21267A64217}"/>
    <dgm:cxn modelId="{85773D9D-FD87-4658-82B3-959D91F5E0C4}" type="presParOf" srcId="{4156DF7E-EE8F-4056-A0F4-295F2B06FD83}" destId="{5565AEB2-7F81-4316-B887-31199F49FAB5}" srcOrd="0" destOrd="0" presId="urn:microsoft.com/office/officeart/2005/8/layout/vList2"/>
    <dgm:cxn modelId="{763BC74A-42E5-48CF-974F-9F8765C13D2E}" type="presParOf" srcId="{4156DF7E-EE8F-4056-A0F4-295F2B06FD83}" destId="{D2138A2C-C0D1-43CB-AAA8-8DF704D8829D}" srcOrd="1" destOrd="0" presId="urn:microsoft.com/office/officeart/2005/8/layout/vList2"/>
    <dgm:cxn modelId="{F46104F0-9FC2-49B8-B19D-48A3AB1CA0CA}" type="presParOf" srcId="{4156DF7E-EE8F-4056-A0F4-295F2B06FD83}" destId="{3F66C9A3-1145-4BAD-A93C-7991232C1A11}" srcOrd="2" destOrd="0" presId="urn:microsoft.com/office/officeart/2005/8/layout/vList2"/>
    <dgm:cxn modelId="{85D7701A-027C-427A-AB09-7ABF893C0B78}" type="presParOf" srcId="{4156DF7E-EE8F-4056-A0F4-295F2B06FD83}" destId="{2FBE607C-1ADE-4EDC-BCE0-6A31840BED21}" srcOrd="3" destOrd="0" presId="urn:microsoft.com/office/officeart/2005/8/layout/vList2"/>
    <dgm:cxn modelId="{9A313F52-A0FD-4A25-8C2B-C4B65BB42487}" type="presParOf" srcId="{4156DF7E-EE8F-4056-A0F4-295F2B06FD83}" destId="{025498D8-5C42-4C6D-9ABA-95098900C0F1}" srcOrd="4" destOrd="0" presId="urn:microsoft.com/office/officeart/2005/8/layout/vList2"/>
    <dgm:cxn modelId="{DD87982C-CF1A-4477-8FC8-D5B091607424}" type="presParOf" srcId="{4156DF7E-EE8F-4056-A0F4-295F2B06FD83}" destId="{CF04504E-AB91-4908-B7A5-18C6167F8071}" srcOrd="5" destOrd="0" presId="urn:microsoft.com/office/officeart/2005/8/layout/vList2"/>
    <dgm:cxn modelId="{C16C3619-1362-468B-87FE-A49EA32C6DC7}" type="presParOf" srcId="{4156DF7E-EE8F-4056-A0F4-295F2B06FD83}" destId="{150D417C-C8C7-41B2-A15A-29C7A4C28E25}"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5AEB2-7F81-4316-B887-31199F49FAB5}">
      <dsp:nvSpPr>
        <dsp:cNvPr id="0" name=""/>
        <dsp:cNvSpPr/>
      </dsp:nvSpPr>
      <dsp:spPr>
        <a:xfrm>
          <a:off x="0" y="164597"/>
          <a:ext cx="5588000" cy="431730"/>
        </a:xfrm>
        <a:prstGeom prst="roundRect">
          <a:avLst/>
        </a:prstGeom>
        <a:solidFill>
          <a:schemeClr val="lt1">
            <a:hueOff val="0"/>
            <a:satOff val="0"/>
            <a:lumOff val="0"/>
            <a:alphaOff val="0"/>
          </a:schemeClr>
        </a:solidFill>
        <a:ln w="381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u="none" kern="1200" dirty="0"/>
            <a:t>Prevention Services</a:t>
          </a:r>
        </a:p>
      </dsp:txBody>
      <dsp:txXfrm>
        <a:off x="21075" y="185672"/>
        <a:ext cx="5545850" cy="389580"/>
      </dsp:txXfrm>
    </dsp:sp>
    <dsp:sp modelId="{AB9B9EA0-FC26-44D2-A5A7-2FFFC43782DD}">
      <dsp:nvSpPr>
        <dsp:cNvPr id="0" name=""/>
        <dsp:cNvSpPr/>
      </dsp:nvSpPr>
      <dsp:spPr>
        <a:xfrm>
          <a:off x="0" y="603329"/>
          <a:ext cx="5588000" cy="670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19"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solidFill>
                <a:schemeClr val="accent2"/>
              </a:solidFill>
            </a:rPr>
            <a:t>For youth at risk of out-of-home placement</a:t>
          </a:r>
        </a:p>
        <a:p>
          <a:pPr marL="114300" lvl="1" indent="-114300" algn="l" defTabSz="622300">
            <a:lnSpc>
              <a:spcPct val="90000"/>
            </a:lnSpc>
            <a:spcBef>
              <a:spcPct val="0"/>
            </a:spcBef>
            <a:spcAft>
              <a:spcPct val="20000"/>
            </a:spcAft>
            <a:buChar char="•"/>
          </a:pPr>
          <a:r>
            <a:rPr lang="en-US" sz="1400" kern="1200" dirty="0"/>
            <a:t>Provide in-home stabilization and support to birth families in crisis (due to housing instability, addiction, neglect/abuse, etc.) </a:t>
          </a:r>
        </a:p>
      </dsp:txBody>
      <dsp:txXfrm>
        <a:off x="0" y="603329"/>
        <a:ext cx="5588000" cy="670680"/>
      </dsp:txXfrm>
    </dsp:sp>
    <dsp:sp modelId="{B75F399B-3BB3-41A4-8D97-0F2A5780D025}">
      <dsp:nvSpPr>
        <dsp:cNvPr id="0" name=""/>
        <dsp:cNvSpPr/>
      </dsp:nvSpPr>
      <dsp:spPr>
        <a:xfrm>
          <a:off x="0" y="1274009"/>
          <a:ext cx="5588000" cy="431730"/>
        </a:xfrm>
        <a:prstGeom prst="roundRect">
          <a:avLst/>
        </a:prstGeom>
        <a:solidFill>
          <a:schemeClr val="lt1">
            <a:hueOff val="0"/>
            <a:satOff val="0"/>
            <a:lumOff val="0"/>
            <a:alphaOff val="0"/>
          </a:schemeClr>
        </a:solidFill>
        <a:ln w="381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Foster Placement Stabilization Services</a:t>
          </a:r>
        </a:p>
      </dsp:txBody>
      <dsp:txXfrm>
        <a:off x="21075" y="1295084"/>
        <a:ext cx="5545850" cy="389580"/>
      </dsp:txXfrm>
    </dsp:sp>
    <dsp:sp modelId="{3015397C-B412-4DBB-A3CB-186B4BAD983F}">
      <dsp:nvSpPr>
        <dsp:cNvPr id="0" name=""/>
        <dsp:cNvSpPr/>
      </dsp:nvSpPr>
      <dsp:spPr>
        <a:xfrm>
          <a:off x="0" y="1705739"/>
          <a:ext cx="5588000" cy="670680"/>
        </a:xfrm>
        <a:prstGeom prst="rect">
          <a:avLst/>
        </a:prstGeom>
        <a:noFill/>
        <a:ln w="38100">
          <a:noFill/>
        </a:ln>
        <a:effectLst/>
      </dsp:spPr>
      <dsp:style>
        <a:lnRef idx="0">
          <a:scrgbClr r="0" g="0" b="0"/>
        </a:lnRef>
        <a:fillRef idx="0">
          <a:scrgbClr r="0" g="0" b="0"/>
        </a:fillRef>
        <a:effectRef idx="0">
          <a:scrgbClr r="0" g="0" b="0"/>
        </a:effectRef>
        <a:fontRef idx="minor"/>
      </dsp:style>
      <dsp:txBody>
        <a:bodyPr spcFirstLastPara="0" vert="horz" wrap="square" lIns="177419"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solidFill>
                <a:schemeClr val="accent2"/>
              </a:solidFill>
            </a:rPr>
            <a:t>For youth in out-of-home foster placement</a:t>
          </a:r>
        </a:p>
        <a:p>
          <a:pPr marL="114300" lvl="1" indent="-114300" algn="l" defTabSz="622300">
            <a:lnSpc>
              <a:spcPct val="90000"/>
            </a:lnSpc>
            <a:spcBef>
              <a:spcPct val="0"/>
            </a:spcBef>
            <a:spcAft>
              <a:spcPct val="20000"/>
            </a:spcAft>
            <a:buChar char="•"/>
          </a:pPr>
          <a:r>
            <a:rPr lang="en-US" sz="1400" kern="1200" dirty="0"/>
            <a:t>Provide stabilization and support to foster families and youth to prevent placement disruption </a:t>
          </a:r>
        </a:p>
      </dsp:txBody>
      <dsp:txXfrm>
        <a:off x="0" y="1705739"/>
        <a:ext cx="5588000" cy="670680"/>
      </dsp:txXfrm>
    </dsp:sp>
    <dsp:sp modelId="{C0283821-909A-46E8-B02D-62545C9950C7}">
      <dsp:nvSpPr>
        <dsp:cNvPr id="0" name=""/>
        <dsp:cNvSpPr/>
      </dsp:nvSpPr>
      <dsp:spPr>
        <a:xfrm>
          <a:off x="0" y="2376419"/>
          <a:ext cx="5588000" cy="431730"/>
        </a:xfrm>
        <a:prstGeom prst="roundRect">
          <a:avLst/>
        </a:prstGeom>
        <a:solidFill>
          <a:schemeClr val="lt1">
            <a:hueOff val="0"/>
            <a:satOff val="0"/>
            <a:lumOff val="0"/>
            <a:alphaOff val="0"/>
          </a:schemeClr>
        </a:solidFill>
        <a:ln w="381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Permanency Services</a:t>
          </a:r>
        </a:p>
      </dsp:txBody>
      <dsp:txXfrm>
        <a:off x="21075" y="2397494"/>
        <a:ext cx="5545850" cy="389580"/>
      </dsp:txXfrm>
    </dsp:sp>
    <dsp:sp modelId="{26651847-7942-49A0-AD67-CB8118521AE9}">
      <dsp:nvSpPr>
        <dsp:cNvPr id="0" name=""/>
        <dsp:cNvSpPr/>
      </dsp:nvSpPr>
      <dsp:spPr>
        <a:xfrm>
          <a:off x="0" y="2808149"/>
          <a:ext cx="5588000" cy="91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19"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solidFill>
                <a:schemeClr val="accent2"/>
              </a:solidFill>
            </a:rPr>
            <a:t>For youth in emergency shelter, congregate care, or foster care placements </a:t>
          </a:r>
        </a:p>
        <a:p>
          <a:pPr marL="114300" lvl="1" indent="-114300" algn="l" defTabSz="622300">
            <a:lnSpc>
              <a:spcPct val="90000"/>
            </a:lnSpc>
            <a:spcBef>
              <a:spcPct val="0"/>
            </a:spcBef>
            <a:spcAft>
              <a:spcPct val="20000"/>
            </a:spcAft>
            <a:buChar char="•"/>
          </a:pPr>
          <a:r>
            <a:rPr lang="en-US" sz="1400" kern="1200" dirty="0"/>
            <a:t>Expedite family reunification and provide in home support and/or</a:t>
          </a:r>
        </a:p>
        <a:p>
          <a:pPr marL="114300" lvl="1" indent="-114300" algn="l" defTabSz="622300">
            <a:lnSpc>
              <a:spcPct val="90000"/>
            </a:lnSpc>
            <a:spcBef>
              <a:spcPct val="0"/>
            </a:spcBef>
            <a:spcAft>
              <a:spcPct val="20000"/>
            </a:spcAft>
            <a:buChar char="•"/>
          </a:pPr>
          <a:r>
            <a:rPr lang="en-US" sz="1400" kern="1200" dirty="0"/>
            <a:t>Recruit permanent “family” resources</a:t>
          </a:r>
        </a:p>
      </dsp:txBody>
      <dsp:txXfrm>
        <a:off x="0" y="2808149"/>
        <a:ext cx="5588000" cy="912870"/>
      </dsp:txXfrm>
    </dsp:sp>
    <dsp:sp modelId="{7F9FED8B-5CFA-456D-B9C2-7CE98F5D080E}">
      <dsp:nvSpPr>
        <dsp:cNvPr id="0" name=""/>
        <dsp:cNvSpPr/>
      </dsp:nvSpPr>
      <dsp:spPr>
        <a:xfrm>
          <a:off x="0" y="3721019"/>
          <a:ext cx="5588000" cy="431730"/>
        </a:xfrm>
        <a:prstGeom prst="roundRect">
          <a:avLst/>
        </a:prstGeom>
        <a:solidFill>
          <a:schemeClr val="lt1">
            <a:hueOff val="0"/>
            <a:satOff val="0"/>
            <a:lumOff val="0"/>
            <a:alphaOff val="0"/>
          </a:schemeClr>
        </a:solidFill>
        <a:ln w="381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Transition Age Youth Services  </a:t>
          </a:r>
        </a:p>
      </dsp:txBody>
      <dsp:txXfrm>
        <a:off x="21075" y="3742094"/>
        <a:ext cx="5545850" cy="389580"/>
      </dsp:txXfrm>
    </dsp:sp>
    <dsp:sp modelId="{C6726587-24EA-47BA-9A91-2E26BEF906A7}">
      <dsp:nvSpPr>
        <dsp:cNvPr id="0" name=""/>
        <dsp:cNvSpPr/>
      </dsp:nvSpPr>
      <dsp:spPr>
        <a:xfrm>
          <a:off x="0" y="4152749"/>
          <a:ext cx="5588000" cy="1153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19"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solidFill>
                <a:schemeClr val="accent2"/>
              </a:solidFill>
            </a:rPr>
            <a:t>For youth at home or in out-of-home placement</a:t>
          </a:r>
        </a:p>
        <a:p>
          <a:pPr marL="114300" lvl="1" indent="-114300" algn="l" defTabSz="622300">
            <a:lnSpc>
              <a:spcPct val="90000"/>
            </a:lnSpc>
            <a:spcBef>
              <a:spcPct val="0"/>
            </a:spcBef>
            <a:spcAft>
              <a:spcPct val="20000"/>
            </a:spcAft>
            <a:buChar char="•"/>
          </a:pPr>
          <a:r>
            <a:rPr lang="en-US" sz="1400" kern="1200" dirty="0"/>
            <a:t>Work to reduce stressors while building and strengthening relationships, resources and core life skills for youth preparing to age out</a:t>
          </a:r>
        </a:p>
      </dsp:txBody>
      <dsp:txXfrm>
        <a:off x="0" y="4152749"/>
        <a:ext cx="5588000" cy="11533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5AEB2-7F81-4316-B887-31199F49FAB5}">
      <dsp:nvSpPr>
        <dsp:cNvPr id="0" name=""/>
        <dsp:cNvSpPr/>
      </dsp:nvSpPr>
      <dsp:spPr>
        <a:xfrm>
          <a:off x="0" y="31149"/>
          <a:ext cx="5588000" cy="1481073"/>
        </a:xfrm>
        <a:prstGeom prst="roundRect">
          <a:avLst/>
        </a:prstGeom>
        <a:solidFill>
          <a:schemeClr val="lt1">
            <a:hueOff val="0"/>
            <a:satOff val="0"/>
            <a:lumOff val="0"/>
            <a:alphaOff val="0"/>
          </a:schemeClr>
        </a:solidFill>
        <a:ln w="381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Truancy Intervention</a:t>
          </a:r>
        </a:p>
      </dsp:txBody>
      <dsp:txXfrm>
        <a:off x="72300" y="103449"/>
        <a:ext cx="5443400" cy="1336473"/>
      </dsp:txXfrm>
    </dsp:sp>
    <dsp:sp modelId="{78722587-6670-4989-8074-EB6B8FF28306}">
      <dsp:nvSpPr>
        <dsp:cNvPr id="0" name=""/>
        <dsp:cNvSpPr/>
      </dsp:nvSpPr>
      <dsp:spPr>
        <a:xfrm>
          <a:off x="0" y="1621663"/>
          <a:ext cx="5588000" cy="1481073"/>
        </a:xfrm>
        <a:prstGeom prst="roundRect">
          <a:avLst/>
        </a:prstGeom>
        <a:solidFill>
          <a:schemeClr val="lt1">
            <a:hueOff val="0"/>
            <a:satOff val="0"/>
            <a:lumOff val="0"/>
            <a:alphaOff val="0"/>
          </a:schemeClr>
        </a:solidFill>
        <a:ln w="381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Violence Reduction</a:t>
          </a:r>
        </a:p>
      </dsp:txBody>
      <dsp:txXfrm>
        <a:off x="72300" y="1693963"/>
        <a:ext cx="5443400" cy="1336473"/>
      </dsp:txXfrm>
    </dsp:sp>
    <dsp:sp modelId="{18BB2C70-49C8-4AA6-B69F-176EC4D6A1B4}">
      <dsp:nvSpPr>
        <dsp:cNvPr id="0" name=""/>
        <dsp:cNvSpPr/>
      </dsp:nvSpPr>
      <dsp:spPr>
        <a:xfrm>
          <a:off x="0" y="3212176"/>
          <a:ext cx="5588000" cy="1481073"/>
        </a:xfrm>
        <a:prstGeom prst="roundRect">
          <a:avLst/>
        </a:prstGeom>
        <a:solidFill>
          <a:schemeClr val="lt1">
            <a:hueOff val="0"/>
            <a:satOff val="0"/>
            <a:lumOff val="0"/>
            <a:alphaOff val="0"/>
          </a:schemeClr>
        </a:solidFill>
        <a:ln w="381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Compensatory Education</a:t>
          </a:r>
        </a:p>
      </dsp:txBody>
      <dsp:txXfrm>
        <a:off x="72300" y="3284476"/>
        <a:ext cx="5443400" cy="133647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D4CA0-0665-424B-8437-E5E2F1D26F83}">
      <dsp:nvSpPr>
        <dsp:cNvPr id="0" name=""/>
        <dsp:cNvSpPr/>
      </dsp:nvSpPr>
      <dsp:spPr>
        <a:xfrm>
          <a:off x="0" y="22330"/>
          <a:ext cx="5588000" cy="1233179"/>
        </a:xfrm>
        <a:prstGeom prst="roundRect">
          <a:avLst/>
        </a:prstGeom>
        <a:solidFill>
          <a:schemeClr val="lt1">
            <a:hueOff val="0"/>
            <a:satOff val="0"/>
            <a:lumOff val="0"/>
            <a:alphaOff val="0"/>
          </a:schemeClr>
        </a:solidFill>
        <a:ln w="381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Group Violence Reduction Strategy</a:t>
          </a:r>
        </a:p>
      </dsp:txBody>
      <dsp:txXfrm>
        <a:off x="60199" y="82529"/>
        <a:ext cx="5467602" cy="1112781"/>
      </dsp:txXfrm>
    </dsp:sp>
    <dsp:sp modelId="{00835DCF-FC52-4AE7-B39D-2D2A092DDBD1}">
      <dsp:nvSpPr>
        <dsp:cNvPr id="0" name=""/>
        <dsp:cNvSpPr/>
      </dsp:nvSpPr>
      <dsp:spPr>
        <a:xfrm>
          <a:off x="0" y="1344790"/>
          <a:ext cx="5588000" cy="1233179"/>
        </a:xfrm>
        <a:prstGeom prst="roundRect">
          <a:avLst/>
        </a:prstGeom>
        <a:solidFill>
          <a:schemeClr val="lt1">
            <a:hueOff val="0"/>
            <a:satOff val="0"/>
            <a:lumOff val="0"/>
            <a:alphaOff val="0"/>
          </a:schemeClr>
        </a:solidFill>
        <a:ln w="381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Violence Interruption </a:t>
          </a:r>
        </a:p>
      </dsp:txBody>
      <dsp:txXfrm>
        <a:off x="60199" y="1404989"/>
        <a:ext cx="5467602" cy="1112781"/>
      </dsp:txXfrm>
    </dsp:sp>
    <dsp:sp modelId="{C4E9B166-1241-42C7-AC8B-4AA01A13FA32}">
      <dsp:nvSpPr>
        <dsp:cNvPr id="0" name=""/>
        <dsp:cNvSpPr/>
      </dsp:nvSpPr>
      <dsp:spPr>
        <a:xfrm>
          <a:off x="0" y="2667250"/>
          <a:ext cx="5588000" cy="1233179"/>
        </a:xfrm>
        <a:prstGeom prst="roundRect">
          <a:avLst/>
        </a:prstGeom>
        <a:solidFill>
          <a:schemeClr val="lt1">
            <a:hueOff val="0"/>
            <a:satOff val="0"/>
            <a:lumOff val="0"/>
            <a:alphaOff val="0"/>
          </a:schemeClr>
        </a:solidFill>
        <a:ln w="381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Credible Messenger</a:t>
          </a:r>
        </a:p>
      </dsp:txBody>
      <dsp:txXfrm>
        <a:off x="60199" y="2727449"/>
        <a:ext cx="5467602" cy="1112781"/>
      </dsp:txXfrm>
    </dsp:sp>
    <dsp:sp modelId="{09A50D61-3855-4E34-8606-24D6748132B3}">
      <dsp:nvSpPr>
        <dsp:cNvPr id="0" name=""/>
        <dsp:cNvSpPr/>
      </dsp:nvSpPr>
      <dsp:spPr>
        <a:xfrm>
          <a:off x="0" y="3989710"/>
          <a:ext cx="5588000" cy="1233179"/>
        </a:xfrm>
        <a:prstGeom prst="roundRect">
          <a:avLst/>
        </a:prstGeom>
        <a:solidFill>
          <a:schemeClr val="lt1">
            <a:hueOff val="0"/>
            <a:satOff val="0"/>
            <a:lumOff val="0"/>
            <a:alphaOff val="0"/>
          </a:schemeClr>
        </a:solidFill>
        <a:ln w="381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Choose to Change </a:t>
          </a:r>
        </a:p>
      </dsp:txBody>
      <dsp:txXfrm>
        <a:off x="60199" y="4049909"/>
        <a:ext cx="5467602" cy="111278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B7AC3-D447-47D3-9446-031EF920CCFD}">
      <dsp:nvSpPr>
        <dsp:cNvPr id="0" name=""/>
        <dsp:cNvSpPr/>
      </dsp:nvSpPr>
      <dsp:spPr>
        <a:xfrm>
          <a:off x="1067312" y="84412"/>
          <a:ext cx="2166966" cy="9800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GED to PhD</a:t>
          </a:r>
        </a:p>
      </dsp:txBody>
      <dsp:txXfrm>
        <a:off x="1067312" y="84412"/>
        <a:ext cx="2166966" cy="980084"/>
      </dsp:txXfrm>
    </dsp:sp>
    <dsp:sp modelId="{A99D431C-4BEE-49FC-8AE5-B84AC7A3B384}">
      <dsp:nvSpPr>
        <dsp:cNvPr id="0" name=""/>
        <dsp:cNvSpPr/>
      </dsp:nvSpPr>
      <dsp:spPr>
        <a:xfrm>
          <a:off x="0" y="84412"/>
          <a:ext cx="970283" cy="9800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B9FC19-F482-4559-AC3C-94476115350E}">
      <dsp:nvSpPr>
        <dsp:cNvPr id="0" name=""/>
        <dsp:cNvSpPr/>
      </dsp:nvSpPr>
      <dsp:spPr>
        <a:xfrm>
          <a:off x="0" y="1226210"/>
          <a:ext cx="2166966" cy="98008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Connect to supports</a:t>
          </a:r>
        </a:p>
      </dsp:txBody>
      <dsp:txXfrm>
        <a:off x="0" y="1226210"/>
        <a:ext cx="2166966" cy="980084"/>
      </dsp:txXfrm>
    </dsp:sp>
    <dsp:sp modelId="{EC150AAD-77D1-4A2D-84F6-733FD37063CB}">
      <dsp:nvSpPr>
        <dsp:cNvPr id="0" name=""/>
        <dsp:cNvSpPr/>
      </dsp:nvSpPr>
      <dsp:spPr>
        <a:xfrm>
          <a:off x="2263995" y="1226210"/>
          <a:ext cx="970283" cy="9800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C78247-066A-4410-9A61-9DEC66A6AA35}">
      <dsp:nvSpPr>
        <dsp:cNvPr id="0" name=""/>
        <dsp:cNvSpPr/>
      </dsp:nvSpPr>
      <dsp:spPr>
        <a:xfrm>
          <a:off x="1067312" y="2368009"/>
          <a:ext cx="2166966" cy="98008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Implement the family’s plan</a:t>
          </a:r>
        </a:p>
      </dsp:txBody>
      <dsp:txXfrm>
        <a:off x="1067312" y="2368009"/>
        <a:ext cx="2166966" cy="980084"/>
      </dsp:txXfrm>
    </dsp:sp>
    <dsp:sp modelId="{F577E3BE-900A-4229-A36D-470F016F7FD8}">
      <dsp:nvSpPr>
        <dsp:cNvPr id="0" name=""/>
        <dsp:cNvSpPr/>
      </dsp:nvSpPr>
      <dsp:spPr>
        <a:xfrm>
          <a:off x="0" y="2368009"/>
          <a:ext cx="970283" cy="9800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CE96ED-D09E-4D63-B696-26D95198B754}">
      <dsp:nvSpPr>
        <dsp:cNvPr id="0" name=""/>
        <dsp:cNvSpPr/>
      </dsp:nvSpPr>
      <dsp:spPr>
        <a:xfrm>
          <a:off x="0" y="3509807"/>
          <a:ext cx="2166966" cy="98008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Build skills</a:t>
          </a:r>
        </a:p>
      </dsp:txBody>
      <dsp:txXfrm>
        <a:off x="0" y="3509807"/>
        <a:ext cx="2166966" cy="980084"/>
      </dsp:txXfrm>
    </dsp:sp>
    <dsp:sp modelId="{6D7AF3D4-1DA1-426B-8998-77387EAE5633}">
      <dsp:nvSpPr>
        <dsp:cNvPr id="0" name=""/>
        <dsp:cNvSpPr/>
      </dsp:nvSpPr>
      <dsp:spPr>
        <a:xfrm>
          <a:off x="2263995" y="3509807"/>
          <a:ext cx="970283" cy="9800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9F7D6-CD59-4529-B393-29853D035BD8}">
      <dsp:nvSpPr>
        <dsp:cNvPr id="0" name=""/>
        <dsp:cNvSpPr/>
      </dsp:nvSpPr>
      <dsp:spPr>
        <a:xfrm>
          <a:off x="1068202" y="82575"/>
          <a:ext cx="2168773" cy="980901"/>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Work in home, school, and community</a:t>
          </a:r>
        </a:p>
      </dsp:txBody>
      <dsp:txXfrm>
        <a:off x="1068202" y="82575"/>
        <a:ext cx="2168773" cy="980901"/>
      </dsp:txXfrm>
    </dsp:sp>
    <dsp:sp modelId="{8373A33A-8A87-48A1-9A3E-D7072F1C03AD}">
      <dsp:nvSpPr>
        <dsp:cNvPr id="0" name=""/>
        <dsp:cNvSpPr/>
      </dsp:nvSpPr>
      <dsp:spPr>
        <a:xfrm>
          <a:off x="0" y="82575"/>
          <a:ext cx="971092" cy="9809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D02E79-5A2F-476C-B9D8-CBB3FD71FF30}">
      <dsp:nvSpPr>
        <dsp:cNvPr id="0" name=""/>
        <dsp:cNvSpPr/>
      </dsp:nvSpPr>
      <dsp:spPr>
        <a:xfrm>
          <a:off x="0" y="1225326"/>
          <a:ext cx="2168773" cy="980901"/>
        </a:xfrm>
        <a:prstGeom prst="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Meet when needed, intense dosage</a:t>
          </a:r>
        </a:p>
      </dsp:txBody>
      <dsp:txXfrm>
        <a:off x="0" y="1225326"/>
        <a:ext cx="2168773" cy="980901"/>
      </dsp:txXfrm>
    </dsp:sp>
    <dsp:sp modelId="{2533398C-D2D3-4644-A451-93A17845BD13}">
      <dsp:nvSpPr>
        <dsp:cNvPr id="0" name=""/>
        <dsp:cNvSpPr/>
      </dsp:nvSpPr>
      <dsp:spPr>
        <a:xfrm>
          <a:off x="2265883" y="1225326"/>
          <a:ext cx="971092" cy="9809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F60AF6-F5C3-4FAE-9138-D707D06FDF00}">
      <dsp:nvSpPr>
        <dsp:cNvPr id="0" name=""/>
        <dsp:cNvSpPr/>
      </dsp:nvSpPr>
      <dsp:spPr>
        <a:xfrm>
          <a:off x="1068202" y="2368076"/>
          <a:ext cx="2168773" cy="980901"/>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Group, family, and individual</a:t>
          </a:r>
        </a:p>
      </dsp:txBody>
      <dsp:txXfrm>
        <a:off x="1068202" y="2368076"/>
        <a:ext cx="2168773" cy="980901"/>
      </dsp:txXfrm>
    </dsp:sp>
    <dsp:sp modelId="{AB34CD24-F888-42A0-83F7-C805D3C82748}">
      <dsp:nvSpPr>
        <dsp:cNvPr id="0" name=""/>
        <dsp:cNvSpPr/>
      </dsp:nvSpPr>
      <dsp:spPr>
        <a:xfrm>
          <a:off x="0" y="2368076"/>
          <a:ext cx="971092" cy="9809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74F5E2-3D1F-42B9-990C-93EB1AD1C0B1}">
      <dsp:nvSpPr>
        <dsp:cNvPr id="0" name=""/>
        <dsp:cNvSpPr/>
      </dsp:nvSpPr>
      <dsp:spPr>
        <a:xfrm>
          <a:off x="0" y="3510827"/>
          <a:ext cx="2168773" cy="980901"/>
        </a:xfrm>
        <a:prstGeom prst="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Available 24/7</a:t>
          </a:r>
        </a:p>
      </dsp:txBody>
      <dsp:txXfrm>
        <a:off x="0" y="3510827"/>
        <a:ext cx="2168773" cy="980901"/>
      </dsp:txXfrm>
    </dsp:sp>
    <dsp:sp modelId="{043A35A6-910B-49B4-9E5E-0C88CF9C419D}">
      <dsp:nvSpPr>
        <dsp:cNvPr id="0" name=""/>
        <dsp:cNvSpPr/>
      </dsp:nvSpPr>
      <dsp:spPr>
        <a:xfrm>
          <a:off x="2265883" y="3510827"/>
          <a:ext cx="971092" cy="9809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7FE44-0106-4D12-A7CB-6A1CA53F8E14}">
      <dsp:nvSpPr>
        <dsp:cNvPr id="0" name=""/>
        <dsp:cNvSpPr/>
      </dsp:nvSpPr>
      <dsp:spPr>
        <a:xfrm>
          <a:off x="1458913" y="206599"/>
          <a:ext cx="2669896" cy="2669896"/>
        </a:xfrm>
        <a:prstGeom prst="pie">
          <a:avLst>
            <a:gd name="adj1" fmla="val 16200000"/>
            <a:gd name="adj2" fmla="val 180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2"/>
              </a:solidFill>
            </a:rPr>
            <a:t>Access</a:t>
          </a:r>
        </a:p>
      </dsp:txBody>
      <dsp:txXfrm>
        <a:off x="2866012" y="772362"/>
        <a:ext cx="953534" cy="794612"/>
      </dsp:txXfrm>
    </dsp:sp>
    <dsp:sp modelId="{483E9DA5-AA37-43FE-81CE-6A5C2FAF15B2}">
      <dsp:nvSpPr>
        <dsp:cNvPr id="0" name=""/>
        <dsp:cNvSpPr/>
      </dsp:nvSpPr>
      <dsp:spPr>
        <a:xfrm>
          <a:off x="1403926" y="301952"/>
          <a:ext cx="2669896" cy="2669896"/>
        </a:xfrm>
        <a:prstGeom prst="pie">
          <a:avLst>
            <a:gd name="adj1" fmla="val 1800000"/>
            <a:gd name="adj2" fmla="val 900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2"/>
              </a:solidFill>
            </a:rPr>
            <a:t>Ownership</a:t>
          </a:r>
        </a:p>
      </dsp:txBody>
      <dsp:txXfrm>
        <a:off x="2039616" y="2034206"/>
        <a:ext cx="1430301" cy="699258"/>
      </dsp:txXfrm>
    </dsp:sp>
    <dsp:sp modelId="{9AF38295-A958-4356-898E-4DD0E6805518}">
      <dsp:nvSpPr>
        <dsp:cNvPr id="0" name=""/>
        <dsp:cNvSpPr/>
      </dsp:nvSpPr>
      <dsp:spPr>
        <a:xfrm>
          <a:off x="1348939" y="206599"/>
          <a:ext cx="2669896" cy="2669896"/>
        </a:xfrm>
        <a:prstGeom prst="pie">
          <a:avLst>
            <a:gd name="adj1" fmla="val 9000000"/>
            <a:gd name="adj2" fmla="val 1620000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2"/>
              </a:solidFill>
            </a:rPr>
            <a:t>Voice</a:t>
          </a:r>
        </a:p>
      </dsp:txBody>
      <dsp:txXfrm>
        <a:off x="1658202" y="772362"/>
        <a:ext cx="953534" cy="794612"/>
      </dsp:txXfrm>
    </dsp:sp>
    <dsp:sp modelId="{9852CDD1-E25C-49D3-9123-55E60449F7EE}">
      <dsp:nvSpPr>
        <dsp:cNvPr id="0" name=""/>
        <dsp:cNvSpPr/>
      </dsp:nvSpPr>
      <dsp:spPr>
        <a:xfrm>
          <a:off x="1293855" y="41319"/>
          <a:ext cx="3000454" cy="3000454"/>
        </a:xfrm>
        <a:prstGeom prst="circularArrow">
          <a:avLst>
            <a:gd name="adj1" fmla="val 5085"/>
            <a:gd name="adj2" fmla="val 327528"/>
            <a:gd name="adj3" fmla="val 1472472"/>
            <a:gd name="adj4" fmla="val 16199432"/>
            <a:gd name="adj5" fmla="val 5932"/>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100032-BD0E-43B8-9919-DA263279A1BC}">
      <dsp:nvSpPr>
        <dsp:cNvPr id="0" name=""/>
        <dsp:cNvSpPr/>
      </dsp:nvSpPr>
      <dsp:spPr>
        <a:xfrm>
          <a:off x="1238647" y="136504"/>
          <a:ext cx="3000454" cy="3000454"/>
        </a:xfrm>
        <a:prstGeom prst="circularArrow">
          <a:avLst>
            <a:gd name="adj1" fmla="val 5085"/>
            <a:gd name="adj2" fmla="val 327528"/>
            <a:gd name="adj3" fmla="val 8671970"/>
            <a:gd name="adj4" fmla="val 1800502"/>
            <a:gd name="adj5" fmla="val 5932"/>
          </a:avLst>
        </a:prstGeom>
        <a:solidFill>
          <a:schemeClr val="accent4">
            <a:shade val="90000"/>
            <a:hueOff val="28200"/>
            <a:satOff val="1743"/>
            <a:lumOff val="589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1DE4D1-CD58-4EC0-A415-08A5C5B62780}">
      <dsp:nvSpPr>
        <dsp:cNvPr id="0" name=""/>
        <dsp:cNvSpPr/>
      </dsp:nvSpPr>
      <dsp:spPr>
        <a:xfrm>
          <a:off x="1183440" y="41319"/>
          <a:ext cx="3000454" cy="3000454"/>
        </a:xfrm>
        <a:prstGeom prst="circularArrow">
          <a:avLst>
            <a:gd name="adj1" fmla="val 5085"/>
            <a:gd name="adj2" fmla="val 327528"/>
            <a:gd name="adj3" fmla="val 15873039"/>
            <a:gd name="adj4" fmla="val 9000000"/>
            <a:gd name="adj5" fmla="val 5932"/>
          </a:avLst>
        </a:prstGeom>
        <a:solidFill>
          <a:schemeClr val="accent4">
            <a:shade val="90000"/>
            <a:hueOff val="56400"/>
            <a:satOff val="3486"/>
            <a:lumOff val="11792"/>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5D14E-6258-4E61-990B-2F046F50CB45}">
      <dsp:nvSpPr>
        <dsp:cNvPr id="0" name=""/>
        <dsp:cNvSpPr/>
      </dsp:nvSpPr>
      <dsp:spPr>
        <a:xfrm>
          <a:off x="489701" y="1252533"/>
          <a:ext cx="2371962" cy="237175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Purposeful Transition</a:t>
          </a:r>
        </a:p>
      </dsp:txBody>
      <dsp:txXfrm>
        <a:off x="837067" y="1599868"/>
        <a:ext cx="1677230" cy="1677080"/>
      </dsp:txXfrm>
    </dsp:sp>
    <dsp:sp modelId="{D2615BBC-6843-4808-B0A0-3C5D6CA47B83}">
      <dsp:nvSpPr>
        <dsp:cNvPr id="0" name=""/>
        <dsp:cNvSpPr/>
      </dsp:nvSpPr>
      <dsp:spPr>
        <a:xfrm>
          <a:off x="1280464" y="195613"/>
          <a:ext cx="4780834" cy="4983548"/>
        </a:xfrm>
        <a:prstGeom prst="blockArc">
          <a:avLst>
            <a:gd name="adj1" fmla="val 16509444"/>
            <a:gd name="adj2" fmla="val 5088054"/>
            <a:gd name="adj3" fmla="val 52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646425-BFFE-4F5D-AB5F-FB7873C88853}">
      <dsp:nvSpPr>
        <dsp:cNvPr id="0" name=""/>
        <dsp:cNvSpPr/>
      </dsp:nvSpPr>
      <dsp:spPr>
        <a:xfrm>
          <a:off x="4240194" y="0"/>
          <a:ext cx="1270942" cy="1270677"/>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9822" t="-17405" r="-19004" b="-847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620D79-0220-43F2-8EC8-65B968DA7581}">
      <dsp:nvSpPr>
        <dsp:cNvPr id="0" name=""/>
        <dsp:cNvSpPr/>
      </dsp:nvSpPr>
      <dsp:spPr>
        <a:xfrm>
          <a:off x="5607938" y="16256"/>
          <a:ext cx="1701322" cy="1230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933450">
            <a:lnSpc>
              <a:spcPct val="90000"/>
            </a:lnSpc>
            <a:spcBef>
              <a:spcPct val="0"/>
            </a:spcBef>
            <a:spcAft>
              <a:spcPct val="10000"/>
            </a:spcAft>
            <a:buNone/>
          </a:pPr>
          <a:r>
            <a:rPr lang="en-US" sz="2100" b="1" kern="1200" dirty="0"/>
            <a:t>Safe integration within the community</a:t>
          </a:r>
        </a:p>
      </dsp:txBody>
      <dsp:txXfrm>
        <a:off x="5607938" y="16256"/>
        <a:ext cx="1701322" cy="1230037"/>
      </dsp:txXfrm>
    </dsp:sp>
    <dsp:sp modelId="{99E069A6-6E55-4698-8B40-5532DB967713}">
      <dsp:nvSpPr>
        <dsp:cNvPr id="0" name=""/>
        <dsp:cNvSpPr/>
      </dsp:nvSpPr>
      <dsp:spPr>
        <a:xfrm>
          <a:off x="5181594" y="1167718"/>
          <a:ext cx="1270942" cy="1270677"/>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33484" t="-13939" r="-77379" b="-26636"/>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879A48-237B-48BB-A396-AD545D008945}">
      <dsp:nvSpPr>
        <dsp:cNvPr id="0" name=""/>
        <dsp:cNvSpPr/>
      </dsp:nvSpPr>
      <dsp:spPr>
        <a:xfrm>
          <a:off x="6543212" y="1205653"/>
          <a:ext cx="1701322" cy="1230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933450">
            <a:lnSpc>
              <a:spcPct val="90000"/>
            </a:lnSpc>
            <a:spcBef>
              <a:spcPct val="0"/>
            </a:spcBef>
            <a:spcAft>
              <a:spcPct val="10000"/>
            </a:spcAft>
            <a:buNone/>
          </a:pPr>
          <a:r>
            <a:rPr lang="en-US" sz="2100" b="1" kern="1200" dirty="0"/>
            <a:t>Increased self-efficacy and self-regulation</a:t>
          </a:r>
        </a:p>
      </dsp:txBody>
      <dsp:txXfrm>
        <a:off x="6543212" y="1205653"/>
        <a:ext cx="1701322" cy="1230037"/>
      </dsp:txXfrm>
    </dsp:sp>
    <dsp:sp modelId="{87F5B218-7778-417E-BBC4-36CC73A96A8A}">
      <dsp:nvSpPr>
        <dsp:cNvPr id="0" name=""/>
        <dsp:cNvSpPr/>
      </dsp:nvSpPr>
      <dsp:spPr>
        <a:xfrm>
          <a:off x="5174076" y="2923370"/>
          <a:ext cx="1270942" cy="127067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723B21-885C-43E0-9F34-389E9D2D8AB8}">
      <dsp:nvSpPr>
        <dsp:cNvPr id="0" name=""/>
        <dsp:cNvSpPr/>
      </dsp:nvSpPr>
      <dsp:spPr>
        <a:xfrm>
          <a:off x="6543212" y="2943961"/>
          <a:ext cx="1701322" cy="1230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933450">
            <a:lnSpc>
              <a:spcPct val="90000"/>
            </a:lnSpc>
            <a:spcBef>
              <a:spcPct val="0"/>
            </a:spcBef>
            <a:spcAft>
              <a:spcPct val="10000"/>
            </a:spcAft>
            <a:buNone/>
          </a:pPr>
          <a:r>
            <a:rPr lang="en-US" sz="2100" b="1" kern="1200" dirty="0"/>
            <a:t>Improved functioning</a:t>
          </a:r>
        </a:p>
      </dsp:txBody>
      <dsp:txXfrm>
        <a:off x="6543212" y="2943961"/>
        <a:ext cx="1701322" cy="1230037"/>
      </dsp:txXfrm>
    </dsp:sp>
    <dsp:sp modelId="{17C6CF52-3316-4ABB-BF7A-ECA203B28A07}">
      <dsp:nvSpPr>
        <dsp:cNvPr id="0" name=""/>
        <dsp:cNvSpPr/>
      </dsp:nvSpPr>
      <dsp:spPr>
        <a:xfrm>
          <a:off x="4240194" y="4147989"/>
          <a:ext cx="1270942" cy="1270677"/>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33848" t="-8608" r="-17000" b="-3965"/>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ACE400-97AB-4080-AF73-35DA344B45BB}">
      <dsp:nvSpPr>
        <dsp:cNvPr id="0" name=""/>
        <dsp:cNvSpPr/>
      </dsp:nvSpPr>
      <dsp:spPr>
        <a:xfrm>
          <a:off x="5607938" y="4173999"/>
          <a:ext cx="1701322" cy="1230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933450">
            <a:lnSpc>
              <a:spcPct val="90000"/>
            </a:lnSpc>
            <a:spcBef>
              <a:spcPct val="0"/>
            </a:spcBef>
            <a:spcAft>
              <a:spcPct val="10000"/>
            </a:spcAft>
            <a:buNone/>
          </a:pPr>
          <a:r>
            <a:rPr lang="en-US" sz="2100" b="1" kern="1200" dirty="0"/>
            <a:t>Increased positive social connections</a:t>
          </a:r>
        </a:p>
      </dsp:txBody>
      <dsp:txXfrm>
        <a:off x="5607938" y="4173999"/>
        <a:ext cx="1701322" cy="123003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5AEB2-7F81-4316-B887-31199F49FAB5}">
      <dsp:nvSpPr>
        <dsp:cNvPr id="0" name=""/>
        <dsp:cNvSpPr/>
      </dsp:nvSpPr>
      <dsp:spPr>
        <a:xfrm>
          <a:off x="0" y="36869"/>
          <a:ext cx="5588000" cy="671580"/>
        </a:xfrm>
        <a:prstGeom prst="roundRect">
          <a:avLst/>
        </a:prstGeom>
        <a:solidFill>
          <a:schemeClr val="lt1">
            <a:hueOff val="0"/>
            <a:satOff val="0"/>
            <a:lumOff val="0"/>
            <a:alphaOff val="0"/>
          </a:schemeClr>
        </a:solidFill>
        <a:ln w="381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Diversion</a:t>
          </a:r>
        </a:p>
      </dsp:txBody>
      <dsp:txXfrm>
        <a:off x="32784" y="69653"/>
        <a:ext cx="5522432" cy="606012"/>
      </dsp:txXfrm>
    </dsp:sp>
    <dsp:sp modelId="{F421E5FD-A778-40A7-BFBF-DA9B473EAF4D}">
      <dsp:nvSpPr>
        <dsp:cNvPr id="0" name=""/>
        <dsp:cNvSpPr/>
      </dsp:nvSpPr>
      <dsp:spPr>
        <a:xfrm>
          <a:off x="0" y="789089"/>
          <a:ext cx="5588000" cy="671580"/>
        </a:xfrm>
        <a:prstGeom prst="roundRect">
          <a:avLst/>
        </a:prstGeom>
        <a:solidFill>
          <a:srgbClr val="FFFFFF">
            <a:hueOff val="0"/>
            <a:satOff val="0"/>
            <a:lumOff val="0"/>
            <a:alphaOff val="0"/>
          </a:srgbClr>
        </a:solidFill>
        <a:ln w="38100" cap="flat" cmpd="sng" algn="ctr">
          <a:solidFill>
            <a:srgbClr val="ED7D3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rgbClr val="525759">
                  <a:hueOff val="0"/>
                  <a:satOff val="0"/>
                  <a:lumOff val="0"/>
                  <a:alphaOff val="0"/>
                </a:srgbClr>
              </a:solidFill>
              <a:latin typeface="Roboto"/>
              <a:ea typeface="+mn-ea"/>
              <a:cs typeface="+mn-cs"/>
            </a:rPr>
            <a:t>Pre-Adjudication</a:t>
          </a:r>
        </a:p>
      </dsp:txBody>
      <dsp:txXfrm>
        <a:off x="32784" y="821873"/>
        <a:ext cx="5522432" cy="606012"/>
      </dsp:txXfrm>
    </dsp:sp>
    <dsp:sp modelId="{388B6D6E-D507-426F-975C-7B1A2BBC8180}">
      <dsp:nvSpPr>
        <dsp:cNvPr id="0" name=""/>
        <dsp:cNvSpPr/>
      </dsp:nvSpPr>
      <dsp:spPr>
        <a:xfrm>
          <a:off x="0" y="1460669"/>
          <a:ext cx="5588000"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19"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Alternatives to Detention</a:t>
          </a:r>
        </a:p>
        <a:p>
          <a:pPr marL="228600" lvl="1" indent="-228600" algn="l" defTabSz="977900">
            <a:lnSpc>
              <a:spcPct val="90000"/>
            </a:lnSpc>
            <a:spcBef>
              <a:spcPct val="0"/>
            </a:spcBef>
            <a:spcAft>
              <a:spcPct val="20000"/>
            </a:spcAft>
            <a:buChar char="•"/>
          </a:pPr>
          <a:r>
            <a:rPr lang="en-US" sz="2200" kern="1200" dirty="0"/>
            <a:t>Community-Based Detention</a:t>
          </a:r>
        </a:p>
      </dsp:txBody>
      <dsp:txXfrm>
        <a:off x="0" y="1460669"/>
        <a:ext cx="5588000" cy="753480"/>
      </dsp:txXfrm>
    </dsp:sp>
    <dsp:sp modelId="{C0283821-909A-46E8-B02D-62545C9950C7}">
      <dsp:nvSpPr>
        <dsp:cNvPr id="0" name=""/>
        <dsp:cNvSpPr/>
      </dsp:nvSpPr>
      <dsp:spPr>
        <a:xfrm>
          <a:off x="0" y="2214150"/>
          <a:ext cx="5588000" cy="671580"/>
        </a:xfrm>
        <a:prstGeom prst="roundRect">
          <a:avLst/>
        </a:prstGeom>
        <a:solidFill>
          <a:srgbClr val="FFFFFF">
            <a:hueOff val="0"/>
            <a:satOff val="0"/>
            <a:lumOff val="0"/>
            <a:alphaOff val="0"/>
          </a:srgbClr>
        </a:solidFill>
        <a:ln w="38100" cap="flat" cmpd="sng" algn="ctr">
          <a:solidFill>
            <a:srgbClr val="ED7D3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rgbClr val="525759">
                  <a:hueOff val="0"/>
                  <a:satOff val="0"/>
                  <a:lumOff val="0"/>
                  <a:alphaOff val="0"/>
                </a:srgbClr>
              </a:solidFill>
              <a:latin typeface="Roboto"/>
              <a:ea typeface="+mn-ea"/>
              <a:cs typeface="+mn-cs"/>
            </a:rPr>
            <a:t>Post-Adjudication</a:t>
          </a:r>
        </a:p>
      </dsp:txBody>
      <dsp:txXfrm>
        <a:off x="32784" y="2246934"/>
        <a:ext cx="5522432" cy="606012"/>
      </dsp:txXfrm>
    </dsp:sp>
    <dsp:sp modelId="{26651847-7942-49A0-AD67-CB8118521AE9}">
      <dsp:nvSpPr>
        <dsp:cNvPr id="0" name=""/>
        <dsp:cNvSpPr/>
      </dsp:nvSpPr>
      <dsp:spPr>
        <a:xfrm>
          <a:off x="0" y="2885730"/>
          <a:ext cx="5588000" cy="1130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19"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Alternatives to incarceration</a:t>
          </a:r>
        </a:p>
        <a:p>
          <a:pPr marL="228600" lvl="1" indent="-228600" algn="l" defTabSz="977900">
            <a:lnSpc>
              <a:spcPct val="90000"/>
            </a:lnSpc>
            <a:spcBef>
              <a:spcPct val="0"/>
            </a:spcBef>
            <a:spcAft>
              <a:spcPct val="20000"/>
            </a:spcAft>
            <a:buChar char="•"/>
          </a:pPr>
          <a:r>
            <a:rPr lang="en-US" sz="2200" kern="1200" dirty="0"/>
            <a:t>Truancy intervention</a:t>
          </a:r>
        </a:p>
        <a:p>
          <a:pPr marL="228600" lvl="1" indent="-228600" algn="l" defTabSz="977900">
            <a:lnSpc>
              <a:spcPct val="90000"/>
            </a:lnSpc>
            <a:spcBef>
              <a:spcPct val="0"/>
            </a:spcBef>
            <a:spcAft>
              <a:spcPct val="20000"/>
            </a:spcAft>
            <a:buChar char="•"/>
          </a:pPr>
          <a:r>
            <a:rPr lang="en-US" sz="2200" kern="1200" dirty="0"/>
            <a:t>Community treatment centers</a:t>
          </a:r>
        </a:p>
      </dsp:txBody>
      <dsp:txXfrm>
        <a:off x="0" y="2885730"/>
        <a:ext cx="5588000" cy="1130220"/>
      </dsp:txXfrm>
    </dsp:sp>
    <dsp:sp modelId="{7F9FED8B-5CFA-456D-B9C2-7CE98F5D080E}">
      <dsp:nvSpPr>
        <dsp:cNvPr id="0" name=""/>
        <dsp:cNvSpPr/>
      </dsp:nvSpPr>
      <dsp:spPr>
        <a:xfrm>
          <a:off x="0" y="4015950"/>
          <a:ext cx="5588000" cy="671580"/>
        </a:xfrm>
        <a:prstGeom prst="roundRect">
          <a:avLst/>
        </a:prstGeom>
        <a:solidFill>
          <a:srgbClr val="FFFFFF">
            <a:hueOff val="0"/>
            <a:satOff val="0"/>
            <a:lumOff val="0"/>
            <a:alphaOff val="0"/>
          </a:srgbClr>
        </a:solidFill>
        <a:ln w="38100" cap="flat" cmpd="sng" algn="ctr">
          <a:solidFill>
            <a:srgbClr val="ED7D3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Reintegration/</a:t>
          </a:r>
          <a:r>
            <a:rPr lang="en-US" sz="2800" kern="1200" dirty="0">
              <a:solidFill>
                <a:srgbClr val="525759">
                  <a:hueOff val="0"/>
                  <a:satOff val="0"/>
                  <a:lumOff val="0"/>
                  <a:alphaOff val="0"/>
                </a:srgbClr>
              </a:solidFill>
              <a:latin typeface="Roboto"/>
              <a:ea typeface="+mn-ea"/>
              <a:cs typeface="+mn-cs"/>
            </a:rPr>
            <a:t>Re-Entry</a:t>
          </a:r>
        </a:p>
      </dsp:txBody>
      <dsp:txXfrm>
        <a:off x="32784" y="4048734"/>
        <a:ext cx="5522432" cy="60601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5AEB2-7F81-4316-B887-31199F49FAB5}">
      <dsp:nvSpPr>
        <dsp:cNvPr id="0" name=""/>
        <dsp:cNvSpPr/>
      </dsp:nvSpPr>
      <dsp:spPr>
        <a:xfrm>
          <a:off x="0" y="92777"/>
          <a:ext cx="5588000" cy="623610"/>
        </a:xfrm>
        <a:prstGeom prst="roundRect">
          <a:avLst/>
        </a:prstGeom>
        <a:solidFill>
          <a:schemeClr val="lt1">
            <a:hueOff val="0"/>
            <a:satOff val="0"/>
            <a:lumOff val="0"/>
            <a:alphaOff val="0"/>
          </a:schemeClr>
        </a:solidFill>
        <a:ln w="381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Minimize Need for Placements</a:t>
          </a:r>
        </a:p>
      </dsp:txBody>
      <dsp:txXfrm>
        <a:off x="30442" y="123219"/>
        <a:ext cx="5527116" cy="562726"/>
      </dsp:txXfrm>
    </dsp:sp>
    <dsp:sp modelId="{AB9B9EA0-FC26-44D2-A5A7-2FFFC43782DD}">
      <dsp:nvSpPr>
        <dsp:cNvPr id="0" name=""/>
        <dsp:cNvSpPr/>
      </dsp:nvSpPr>
      <dsp:spPr>
        <a:xfrm>
          <a:off x="0" y="716387"/>
          <a:ext cx="5588000" cy="1883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19"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Early intervention with parental engagement and support</a:t>
          </a:r>
        </a:p>
        <a:p>
          <a:pPr marL="228600" lvl="1" indent="-228600" algn="l" defTabSz="889000">
            <a:lnSpc>
              <a:spcPct val="90000"/>
            </a:lnSpc>
            <a:spcBef>
              <a:spcPct val="0"/>
            </a:spcBef>
            <a:spcAft>
              <a:spcPct val="20000"/>
            </a:spcAft>
            <a:buChar char="•"/>
          </a:pPr>
          <a:r>
            <a:rPr lang="en-US" sz="2000" kern="1200" dirty="0"/>
            <a:t>Intervention with families that have chronic and longstanding need</a:t>
          </a:r>
        </a:p>
        <a:p>
          <a:pPr marL="228600" lvl="1" indent="-228600" algn="l" defTabSz="889000">
            <a:lnSpc>
              <a:spcPct val="90000"/>
            </a:lnSpc>
            <a:spcBef>
              <a:spcPct val="0"/>
            </a:spcBef>
            <a:spcAft>
              <a:spcPct val="20000"/>
            </a:spcAft>
            <a:buChar char="•"/>
          </a:pPr>
          <a:r>
            <a:rPr lang="en-US" sz="2000" kern="1200" dirty="0"/>
            <a:t>Stabilization and support of birth, foster and adoptive placements in crisis</a:t>
          </a:r>
        </a:p>
      </dsp:txBody>
      <dsp:txXfrm>
        <a:off x="0" y="716387"/>
        <a:ext cx="5588000" cy="1883700"/>
      </dsp:txXfrm>
    </dsp:sp>
    <dsp:sp modelId="{C0283821-909A-46E8-B02D-62545C9950C7}">
      <dsp:nvSpPr>
        <dsp:cNvPr id="0" name=""/>
        <dsp:cNvSpPr/>
      </dsp:nvSpPr>
      <dsp:spPr>
        <a:xfrm>
          <a:off x="0" y="2600087"/>
          <a:ext cx="5588000" cy="623610"/>
        </a:xfrm>
        <a:prstGeom prst="roundRect">
          <a:avLst/>
        </a:prstGeom>
        <a:solidFill>
          <a:schemeClr val="lt1">
            <a:hueOff val="0"/>
            <a:satOff val="0"/>
            <a:lumOff val="0"/>
            <a:alphaOff val="0"/>
          </a:schemeClr>
        </a:solidFill>
        <a:ln w="381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Expedite Permanency</a:t>
          </a:r>
        </a:p>
      </dsp:txBody>
      <dsp:txXfrm>
        <a:off x="30442" y="2630529"/>
        <a:ext cx="5527116" cy="562726"/>
      </dsp:txXfrm>
    </dsp:sp>
    <dsp:sp modelId="{26651847-7942-49A0-AD67-CB8118521AE9}">
      <dsp:nvSpPr>
        <dsp:cNvPr id="0" name=""/>
        <dsp:cNvSpPr/>
      </dsp:nvSpPr>
      <dsp:spPr>
        <a:xfrm>
          <a:off x="0" y="3223697"/>
          <a:ext cx="5588000" cy="686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19"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Expedited family reunification</a:t>
          </a:r>
        </a:p>
        <a:p>
          <a:pPr marL="228600" lvl="1" indent="-228600" algn="l" defTabSz="889000">
            <a:lnSpc>
              <a:spcPct val="90000"/>
            </a:lnSpc>
            <a:spcBef>
              <a:spcPct val="0"/>
            </a:spcBef>
            <a:spcAft>
              <a:spcPct val="20000"/>
            </a:spcAft>
            <a:buChar char="•"/>
          </a:pPr>
          <a:r>
            <a:rPr lang="en-US" sz="2000" kern="1200" dirty="0"/>
            <a:t>Recruitment of permanent family resources</a:t>
          </a:r>
        </a:p>
      </dsp:txBody>
      <dsp:txXfrm>
        <a:off x="0" y="3223697"/>
        <a:ext cx="5588000" cy="686205"/>
      </dsp:txXfrm>
    </dsp:sp>
    <dsp:sp modelId="{7F9FED8B-5CFA-456D-B9C2-7CE98F5D080E}">
      <dsp:nvSpPr>
        <dsp:cNvPr id="0" name=""/>
        <dsp:cNvSpPr/>
      </dsp:nvSpPr>
      <dsp:spPr>
        <a:xfrm>
          <a:off x="0" y="3909902"/>
          <a:ext cx="5588000" cy="623610"/>
        </a:xfrm>
        <a:prstGeom prst="roundRect">
          <a:avLst/>
        </a:prstGeom>
        <a:solidFill>
          <a:schemeClr val="lt1">
            <a:hueOff val="0"/>
            <a:satOff val="0"/>
            <a:lumOff val="0"/>
            <a:alphaOff val="0"/>
          </a:schemeClr>
        </a:solidFill>
        <a:ln w="381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Maximize Successful Independence</a:t>
          </a:r>
        </a:p>
      </dsp:txBody>
      <dsp:txXfrm>
        <a:off x="30442" y="3940344"/>
        <a:ext cx="5527116" cy="562726"/>
      </dsp:txXfrm>
    </dsp:sp>
    <dsp:sp modelId="{C6726587-24EA-47BA-9A91-2E26BEF906A7}">
      <dsp:nvSpPr>
        <dsp:cNvPr id="0" name=""/>
        <dsp:cNvSpPr/>
      </dsp:nvSpPr>
      <dsp:spPr>
        <a:xfrm>
          <a:off x="0" y="4533512"/>
          <a:ext cx="5588000"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19"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Planning and implementing aging out transitional services</a:t>
          </a:r>
        </a:p>
      </dsp:txBody>
      <dsp:txXfrm>
        <a:off x="0" y="4533512"/>
        <a:ext cx="5588000" cy="61893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5AEB2-7F81-4316-B887-31199F49FAB5}">
      <dsp:nvSpPr>
        <dsp:cNvPr id="0" name=""/>
        <dsp:cNvSpPr/>
      </dsp:nvSpPr>
      <dsp:spPr>
        <a:xfrm>
          <a:off x="0" y="23639"/>
          <a:ext cx="5588000" cy="1048320"/>
        </a:xfrm>
        <a:prstGeom prst="roundRect">
          <a:avLst/>
        </a:prstGeom>
        <a:solidFill>
          <a:schemeClr val="lt1">
            <a:hueOff val="0"/>
            <a:satOff val="0"/>
            <a:lumOff val="0"/>
            <a:alphaOff val="0"/>
          </a:schemeClr>
        </a:solidFill>
        <a:ln w="381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Outpatient Services</a:t>
          </a:r>
        </a:p>
      </dsp:txBody>
      <dsp:txXfrm>
        <a:off x="51175" y="74814"/>
        <a:ext cx="5485650" cy="945970"/>
      </dsp:txXfrm>
    </dsp:sp>
    <dsp:sp modelId="{F421E5FD-A778-40A7-BFBF-DA9B473EAF4D}">
      <dsp:nvSpPr>
        <dsp:cNvPr id="0" name=""/>
        <dsp:cNvSpPr/>
      </dsp:nvSpPr>
      <dsp:spPr>
        <a:xfrm>
          <a:off x="0" y="1233239"/>
          <a:ext cx="5588000" cy="1048320"/>
        </a:xfrm>
        <a:prstGeom prst="roundRect">
          <a:avLst/>
        </a:prstGeom>
        <a:solidFill>
          <a:srgbClr val="FFFFFF">
            <a:hueOff val="0"/>
            <a:satOff val="0"/>
            <a:lumOff val="0"/>
            <a:alphaOff val="0"/>
          </a:srgbClr>
        </a:solidFill>
        <a:ln w="381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000" kern="1200" dirty="0"/>
            <a:t>In-home and School-based Services</a:t>
          </a:r>
          <a:endParaRPr lang="en-US" sz="2000" kern="1200" dirty="0">
            <a:solidFill>
              <a:srgbClr val="525759">
                <a:hueOff val="0"/>
                <a:satOff val="0"/>
                <a:lumOff val="0"/>
                <a:alphaOff val="0"/>
              </a:srgbClr>
            </a:solidFill>
            <a:latin typeface="Roboto"/>
            <a:ea typeface="+mn-ea"/>
            <a:cs typeface="+mn-cs"/>
          </a:endParaRPr>
        </a:p>
      </dsp:txBody>
      <dsp:txXfrm>
        <a:off x="51175" y="1284414"/>
        <a:ext cx="5485650" cy="945970"/>
      </dsp:txXfrm>
    </dsp:sp>
    <dsp:sp modelId="{E6E5364B-4135-4CAE-A69B-7F7DD6093392}">
      <dsp:nvSpPr>
        <dsp:cNvPr id="0" name=""/>
        <dsp:cNvSpPr/>
      </dsp:nvSpPr>
      <dsp:spPr>
        <a:xfrm>
          <a:off x="0" y="2442839"/>
          <a:ext cx="5588000" cy="1048320"/>
        </a:xfrm>
        <a:prstGeom prst="roundRect">
          <a:avLst/>
        </a:prstGeom>
        <a:solidFill>
          <a:schemeClr val="lt1">
            <a:hueOff val="0"/>
            <a:satOff val="0"/>
            <a:lumOff val="0"/>
            <a:alphaOff val="0"/>
          </a:schemeClr>
        </a:solidFill>
        <a:ln w="381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Intensive Outpatient/ Day Treatment</a:t>
          </a:r>
        </a:p>
      </dsp:txBody>
      <dsp:txXfrm>
        <a:off x="51175" y="2494014"/>
        <a:ext cx="5485650" cy="945970"/>
      </dsp:txXfrm>
    </dsp:sp>
    <dsp:sp modelId="{7B0A3A51-373F-425D-9510-0065D225B186}">
      <dsp:nvSpPr>
        <dsp:cNvPr id="0" name=""/>
        <dsp:cNvSpPr/>
      </dsp:nvSpPr>
      <dsp:spPr>
        <a:xfrm>
          <a:off x="0" y="3652440"/>
          <a:ext cx="5588000" cy="1048320"/>
        </a:xfrm>
        <a:prstGeom prst="roundRect">
          <a:avLst/>
        </a:prstGeom>
        <a:solidFill>
          <a:schemeClr val="lt1">
            <a:hueOff val="0"/>
            <a:satOff val="0"/>
            <a:lumOff val="0"/>
            <a:alphaOff val="0"/>
          </a:schemeClr>
        </a:solidFill>
        <a:ln w="381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Youth Empowerment Services (YES Waiver)</a:t>
          </a:r>
        </a:p>
      </dsp:txBody>
      <dsp:txXfrm>
        <a:off x="51175" y="3703615"/>
        <a:ext cx="5485650" cy="94597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5AEB2-7F81-4316-B887-31199F49FAB5}">
      <dsp:nvSpPr>
        <dsp:cNvPr id="0" name=""/>
        <dsp:cNvSpPr/>
      </dsp:nvSpPr>
      <dsp:spPr>
        <a:xfrm>
          <a:off x="0" y="22330"/>
          <a:ext cx="5588000" cy="1233179"/>
        </a:xfrm>
        <a:prstGeom prst="roundRect">
          <a:avLst/>
        </a:prstGeom>
        <a:solidFill>
          <a:schemeClr val="lt1">
            <a:hueOff val="0"/>
            <a:satOff val="0"/>
            <a:lumOff val="0"/>
            <a:alphaOff val="0"/>
          </a:schemeClr>
        </a:solidFill>
        <a:ln w="381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Early Intervention Services </a:t>
          </a:r>
          <a:br>
            <a:rPr lang="en-US" sz="3100" kern="1200" dirty="0"/>
          </a:br>
          <a:r>
            <a:rPr lang="en-US" sz="3100" kern="1200" dirty="0"/>
            <a:t>(0-3)</a:t>
          </a:r>
        </a:p>
      </dsp:txBody>
      <dsp:txXfrm>
        <a:off x="60199" y="82529"/>
        <a:ext cx="5467602" cy="1112781"/>
      </dsp:txXfrm>
    </dsp:sp>
    <dsp:sp modelId="{3F66C9A3-1145-4BAD-A93C-7991232C1A11}">
      <dsp:nvSpPr>
        <dsp:cNvPr id="0" name=""/>
        <dsp:cNvSpPr/>
      </dsp:nvSpPr>
      <dsp:spPr>
        <a:xfrm>
          <a:off x="0" y="1344790"/>
          <a:ext cx="5588000" cy="1233179"/>
        </a:xfrm>
        <a:prstGeom prst="roundRect">
          <a:avLst/>
        </a:prstGeom>
        <a:solidFill>
          <a:schemeClr val="lt1">
            <a:hueOff val="0"/>
            <a:satOff val="0"/>
            <a:lumOff val="0"/>
            <a:alphaOff val="0"/>
          </a:schemeClr>
        </a:solidFill>
        <a:ln w="381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1377950">
            <a:lnSpc>
              <a:spcPct val="90000"/>
            </a:lnSpc>
            <a:spcBef>
              <a:spcPct val="0"/>
            </a:spcBef>
            <a:spcAft>
              <a:spcPct val="35000"/>
            </a:spcAft>
            <a:buNone/>
          </a:pPr>
          <a:r>
            <a:rPr lang="en-US" sz="3100" kern="1200" dirty="0">
              <a:latin typeface="Roboto"/>
              <a:ea typeface="+mn-ea"/>
              <a:cs typeface="+mn-cs"/>
            </a:rPr>
            <a:t>Traumatic Brain Injury</a:t>
          </a:r>
        </a:p>
      </dsp:txBody>
      <dsp:txXfrm>
        <a:off x="60199" y="1404989"/>
        <a:ext cx="5467602" cy="1112781"/>
      </dsp:txXfrm>
    </dsp:sp>
    <dsp:sp modelId="{025498D8-5C42-4C6D-9ABA-95098900C0F1}">
      <dsp:nvSpPr>
        <dsp:cNvPr id="0" name=""/>
        <dsp:cNvSpPr/>
      </dsp:nvSpPr>
      <dsp:spPr>
        <a:xfrm>
          <a:off x="0" y="2667250"/>
          <a:ext cx="5588000" cy="1233179"/>
        </a:xfrm>
        <a:prstGeom prst="roundRect">
          <a:avLst/>
        </a:prstGeom>
        <a:solidFill>
          <a:schemeClr val="lt1">
            <a:hueOff val="0"/>
            <a:satOff val="0"/>
            <a:lumOff val="0"/>
            <a:alphaOff val="0"/>
          </a:schemeClr>
        </a:solidFill>
        <a:ln w="381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1377950">
            <a:lnSpc>
              <a:spcPct val="90000"/>
            </a:lnSpc>
            <a:spcBef>
              <a:spcPct val="0"/>
            </a:spcBef>
            <a:spcAft>
              <a:spcPct val="35000"/>
            </a:spcAft>
            <a:buNone/>
          </a:pPr>
          <a:r>
            <a:rPr lang="en-US" sz="3100" kern="1200">
              <a:latin typeface="Roboto"/>
              <a:ea typeface="+mn-ea"/>
              <a:cs typeface="+mn-cs"/>
            </a:rPr>
            <a:t>Intellectual Disability Services (Child and Adult)</a:t>
          </a:r>
          <a:endParaRPr lang="en-US" sz="3100" kern="1200" dirty="0">
            <a:latin typeface="Roboto"/>
            <a:ea typeface="+mn-ea"/>
            <a:cs typeface="+mn-cs"/>
          </a:endParaRPr>
        </a:p>
      </dsp:txBody>
      <dsp:txXfrm>
        <a:off x="60199" y="2727449"/>
        <a:ext cx="5467602" cy="1112781"/>
      </dsp:txXfrm>
    </dsp:sp>
    <dsp:sp modelId="{150D417C-C8C7-41B2-A15A-29C7A4C28E25}">
      <dsp:nvSpPr>
        <dsp:cNvPr id="0" name=""/>
        <dsp:cNvSpPr/>
      </dsp:nvSpPr>
      <dsp:spPr>
        <a:xfrm>
          <a:off x="0" y="3989710"/>
          <a:ext cx="5588000" cy="1233179"/>
        </a:xfrm>
        <a:prstGeom prst="roundRect">
          <a:avLst/>
        </a:prstGeom>
        <a:solidFill>
          <a:schemeClr val="lt1">
            <a:hueOff val="0"/>
            <a:satOff val="0"/>
            <a:lumOff val="0"/>
            <a:alphaOff val="0"/>
          </a:schemeClr>
        </a:solidFill>
        <a:ln w="381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1377950">
            <a:lnSpc>
              <a:spcPct val="90000"/>
            </a:lnSpc>
            <a:spcBef>
              <a:spcPct val="0"/>
            </a:spcBef>
            <a:spcAft>
              <a:spcPct val="35000"/>
            </a:spcAft>
            <a:buNone/>
          </a:pPr>
          <a:r>
            <a:rPr lang="en-US" sz="3100" kern="1200" dirty="0">
              <a:latin typeface="Roboto"/>
              <a:ea typeface="+mn-ea"/>
              <a:cs typeface="+mn-cs"/>
            </a:rPr>
            <a:t>Autism Services </a:t>
          </a:r>
          <a:br>
            <a:rPr lang="en-US" sz="3100" kern="1200" dirty="0">
              <a:latin typeface="Roboto"/>
              <a:ea typeface="+mn-ea"/>
              <a:cs typeface="+mn-cs"/>
            </a:rPr>
          </a:br>
          <a:r>
            <a:rPr lang="en-US" sz="3100" kern="1200" dirty="0">
              <a:latin typeface="Roboto"/>
              <a:ea typeface="+mn-ea"/>
              <a:cs typeface="+mn-cs"/>
            </a:rPr>
            <a:t>(Child and Adult)</a:t>
          </a:r>
        </a:p>
      </dsp:txBody>
      <dsp:txXfrm>
        <a:off x="60199" y="4049909"/>
        <a:ext cx="5467602" cy="11127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B7AC3-D447-47D3-9446-031EF920CCFD}">
      <dsp:nvSpPr>
        <dsp:cNvPr id="0" name=""/>
        <dsp:cNvSpPr/>
      </dsp:nvSpPr>
      <dsp:spPr>
        <a:xfrm>
          <a:off x="1067312" y="84412"/>
          <a:ext cx="2166966" cy="9800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GED to PhD</a:t>
          </a:r>
        </a:p>
      </dsp:txBody>
      <dsp:txXfrm>
        <a:off x="1067312" y="84412"/>
        <a:ext cx="2166966" cy="980084"/>
      </dsp:txXfrm>
    </dsp:sp>
    <dsp:sp modelId="{A99D431C-4BEE-49FC-8AE5-B84AC7A3B384}">
      <dsp:nvSpPr>
        <dsp:cNvPr id="0" name=""/>
        <dsp:cNvSpPr/>
      </dsp:nvSpPr>
      <dsp:spPr>
        <a:xfrm>
          <a:off x="0" y="84412"/>
          <a:ext cx="970283" cy="9800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B9FC19-F482-4559-AC3C-94476115350E}">
      <dsp:nvSpPr>
        <dsp:cNvPr id="0" name=""/>
        <dsp:cNvSpPr/>
      </dsp:nvSpPr>
      <dsp:spPr>
        <a:xfrm>
          <a:off x="0" y="1226210"/>
          <a:ext cx="2166966" cy="98008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Connect to supports</a:t>
          </a:r>
        </a:p>
      </dsp:txBody>
      <dsp:txXfrm>
        <a:off x="0" y="1226210"/>
        <a:ext cx="2166966" cy="980084"/>
      </dsp:txXfrm>
    </dsp:sp>
    <dsp:sp modelId="{EC150AAD-77D1-4A2D-84F6-733FD37063CB}">
      <dsp:nvSpPr>
        <dsp:cNvPr id="0" name=""/>
        <dsp:cNvSpPr/>
      </dsp:nvSpPr>
      <dsp:spPr>
        <a:xfrm>
          <a:off x="2263995" y="1226210"/>
          <a:ext cx="970283" cy="9800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C78247-066A-4410-9A61-9DEC66A6AA35}">
      <dsp:nvSpPr>
        <dsp:cNvPr id="0" name=""/>
        <dsp:cNvSpPr/>
      </dsp:nvSpPr>
      <dsp:spPr>
        <a:xfrm>
          <a:off x="1067312" y="2368009"/>
          <a:ext cx="2166966" cy="98008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Implement the family’s plan</a:t>
          </a:r>
        </a:p>
      </dsp:txBody>
      <dsp:txXfrm>
        <a:off x="1067312" y="2368009"/>
        <a:ext cx="2166966" cy="980084"/>
      </dsp:txXfrm>
    </dsp:sp>
    <dsp:sp modelId="{F577E3BE-900A-4229-A36D-470F016F7FD8}">
      <dsp:nvSpPr>
        <dsp:cNvPr id="0" name=""/>
        <dsp:cNvSpPr/>
      </dsp:nvSpPr>
      <dsp:spPr>
        <a:xfrm>
          <a:off x="0" y="2368009"/>
          <a:ext cx="970283" cy="9800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CE96ED-D09E-4D63-B696-26D95198B754}">
      <dsp:nvSpPr>
        <dsp:cNvPr id="0" name=""/>
        <dsp:cNvSpPr/>
      </dsp:nvSpPr>
      <dsp:spPr>
        <a:xfrm>
          <a:off x="0" y="3509807"/>
          <a:ext cx="2166966" cy="98008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Build skills</a:t>
          </a:r>
        </a:p>
      </dsp:txBody>
      <dsp:txXfrm>
        <a:off x="0" y="3509807"/>
        <a:ext cx="2166966" cy="980084"/>
      </dsp:txXfrm>
    </dsp:sp>
    <dsp:sp modelId="{6D7AF3D4-1DA1-426B-8998-77387EAE5633}">
      <dsp:nvSpPr>
        <dsp:cNvPr id="0" name=""/>
        <dsp:cNvSpPr/>
      </dsp:nvSpPr>
      <dsp:spPr>
        <a:xfrm>
          <a:off x="2263995" y="3509807"/>
          <a:ext cx="970283" cy="9800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5AEB2-7F81-4316-B887-31199F49FAB5}">
      <dsp:nvSpPr>
        <dsp:cNvPr id="0" name=""/>
        <dsp:cNvSpPr/>
      </dsp:nvSpPr>
      <dsp:spPr>
        <a:xfrm>
          <a:off x="0" y="31149"/>
          <a:ext cx="5588000" cy="1481073"/>
        </a:xfrm>
        <a:prstGeom prst="roundRect">
          <a:avLst/>
        </a:prstGeom>
        <a:solidFill>
          <a:schemeClr val="lt1">
            <a:hueOff val="0"/>
            <a:satOff val="0"/>
            <a:lumOff val="0"/>
            <a:alphaOff val="0"/>
          </a:schemeClr>
        </a:solidFill>
        <a:ln w="381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Truancy Intervention</a:t>
          </a:r>
        </a:p>
      </dsp:txBody>
      <dsp:txXfrm>
        <a:off x="72300" y="103449"/>
        <a:ext cx="5443400" cy="1336473"/>
      </dsp:txXfrm>
    </dsp:sp>
    <dsp:sp modelId="{78722587-6670-4989-8074-EB6B8FF28306}">
      <dsp:nvSpPr>
        <dsp:cNvPr id="0" name=""/>
        <dsp:cNvSpPr/>
      </dsp:nvSpPr>
      <dsp:spPr>
        <a:xfrm>
          <a:off x="0" y="1621663"/>
          <a:ext cx="5588000" cy="1481073"/>
        </a:xfrm>
        <a:prstGeom prst="roundRect">
          <a:avLst/>
        </a:prstGeom>
        <a:solidFill>
          <a:schemeClr val="lt1">
            <a:hueOff val="0"/>
            <a:satOff val="0"/>
            <a:lumOff val="0"/>
            <a:alphaOff val="0"/>
          </a:schemeClr>
        </a:solidFill>
        <a:ln w="381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Violence Reduction</a:t>
          </a:r>
        </a:p>
      </dsp:txBody>
      <dsp:txXfrm>
        <a:off x="72300" y="1693963"/>
        <a:ext cx="5443400" cy="1336473"/>
      </dsp:txXfrm>
    </dsp:sp>
    <dsp:sp modelId="{18BB2C70-49C8-4AA6-B69F-176EC4D6A1B4}">
      <dsp:nvSpPr>
        <dsp:cNvPr id="0" name=""/>
        <dsp:cNvSpPr/>
      </dsp:nvSpPr>
      <dsp:spPr>
        <a:xfrm>
          <a:off x="0" y="3212176"/>
          <a:ext cx="5588000" cy="1481073"/>
        </a:xfrm>
        <a:prstGeom prst="roundRect">
          <a:avLst/>
        </a:prstGeom>
        <a:solidFill>
          <a:schemeClr val="lt1">
            <a:hueOff val="0"/>
            <a:satOff val="0"/>
            <a:lumOff val="0"/>
            <a:alphaOff val="0"/>
          </a:schemeClr>
        </a:solidFill>
        <a:ln w="381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Compensatory Education</a:t>
          </a:r>
        </a:p>
      </dsp:txBody>
      <dsp:txXfrm>
        <a:off x="72300" y="3284476"/>
        <a:ext cx="5443400" cy="133647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5AEB2-7F81-4316-B887-31199F49FAB5}">
      <dsp:nvSpPr>
        <dsp:cNvPr id="0" name=""/>
        <dsp:cNvSpPr/>
      </dsp:nvSpPr>
      <dsp:spPr>
        <a:xfrm>
          <a:off x="0" y="951737"/>
          <a:ext cx="5588000" cy="1031354"/>
        </a:xfrm>
        <a:prstGeom prst="roundRect">
          <a:avLst/>
        </a:prstGeom>
        <a:solidFill>
          <a:schemeClr val="lt1">
            <a:hueOff val="0"/>
            <a:satOff val="0"/>
            <a:lumOff val="0"/>
            <a:alphaOff val="0"/>
          </a:schemeClr>
        </a:solidFill>
        <a:ln w="381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t>Choose to Change</a:t>
          </a:r>
        </a:p>
      </dsp:txBody>
      <dsp:txXfrm>
        <a:off x="50347" y="1002084"/>
        <a:ext cx="5487306" cy="930660"/>
      </dsp:txXfrm>
    </dsp:sp>
    <dsp:sp modelId="{00835DCF-FC52-4AE7-B39D-2D2A092DDBD1}">
      <dsp:nvSpPr>
        <dsp:cNvPr id="0" name=""/>
        <dsp:cNvSpPr/>
      </dsp:nvSpPr>
      <dsp:spPr>
        <a:xfrm>
          <a:off x="0" y="2106932"/>
          <a:ext cx="5588000" cy="1031354"/>
        </a:xfrm>
        <a:prstGeom prst="roundRect">
          <a:avLst/>
        </a:prstGeom>
        <a:solidFill>
          <a:schemeClr val="lt1">
            <a:hueOff val="0"/>
            <a:satOff val="0"/>
            <a:lumOff val="0"/>
            <a:alphaOff val="0"/>
          </a:schemeClr>
        </a:solidFill>
        <a:ln w="381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t>Safe Streets</a:t>
          </a:r>
        </a:p>
      </dsp:txBody>
      <dsp:txXfrm>
        <a:off x="50347" y="2157279"/>
        <a:ext cx="5487306" cy="930660"/>
      </dsp:txXfrm>
    </dsp:sp>
    <dsp:sp modelId="{C4E9B166-1241-42C7-AC8B-4AA01A13FA32}">
      <dsp:nvSpPr>
        <dsp:cNvPr id="0" name=""/>
        <dsp:cNvSpPr/>
      </dsp:nvSpPr>
      <dsp:spPr>
        <a:xfrm>
          <a:off x="0" y="3262127"/>
          <a:ext cx="5588000" cy="1031354"/>
        </a:xfrm>
        <a:prstGeom prst="roundRect">
          <a:avLst/>
        </a:prstGeom>
        <a:solidFill>
          <a:schemeClr val="lt1">
            <a:hueOff val="0"/>
            <a:satOff val="0"/>
            <a:lumOff val="0"/>
            <a:alphaOff val="0"/>
          </a:schemeClr>
        </a:solidFill>
        <a:ln w="381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t>Credible Messengers</a:t>
          </a:r>
        </a:p>
      </dsp:txBody>
      <dsp:txXfrm>
        <a:off x="50347" y="3312474"/>
        <a:ext cx="5487306" cy="93066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9E6D3-6858-4800-8721-B9A40DDBDF10}">
      <dsp:nvSpPr>
        <dsp:cNvPr id="0" name=""/>
        <dsp:cNvSpPr/>
      </dsp:nvSpPr>
      <dsp:spPr>
        <a:xfrm>
          <a:off x="0" y="313"/>
          <a:ext cx="9753600" cy="73447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456177-BFF5-4359-94EF-3F7EDBA009CC}">
      <dsp:nvSpPr>
        <dsp:cNvPr id="0" name=""/>
        <dsp:cNvSpPr/>
      </dsp:nvSpPr>
      <dsp:spPr>
        <a:xfrm>
          <a:off x="222177" y="165569"/>
          <a:ext cx="403958" cy="4039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134F1E9-BB86-4985-A8BD-46417D22FFEA}">
      <dsp:nvSpPr>
        <dsp:cNvPr id="0" name=""/>
        <dsp:cNvSpPr/>
      </dsp:nvSpPr>
      <dsp:spPr>
        <a:xfrm>
          <a:off x="848312" y="313"/>
          <a:ext cx="8905287" cy="734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731" tIns="77731" rIns="77731" bIns="77731" numCol="1" spcCol="1270" anchor="ctr" anchorCtr="0">
          <a:noAutofit/>
        </a:bodyPr>
        <a:lstStyle/>
        <a:p>
          <a:pPr marL="0" lvl="0" indent="0" algn="l" defTabSz="1422400">
            <a:lnSpc>
              <a:spcPct val="90000"/>
            </a:lnSpc>
            <a:spcBef>
              <a:spcPct val="0"/>
            </a:spcBef>
            <a:spcAft>
              <a:spcPct val="35000"/>
            </a:spcAft>
            <a:buNone/>
          </a:pPr>
          <a:r>
            <a:rPr lang="en-US" sz="3200" kern="1200">
              <a:solidFill>
                <a:schemeClr val="accent1"/>
              </a:solidFill>
            </a:rPr>
            <a:t>32% </a:t>
          </a:r>
          <a:r>
            <a:rPr lang="en-US" sz="2500" kern="1200"/>
            <a:t>fewer misconduct incidents in school </a:t>
          </a:r>
        </a:p>
      </dsp:txBody>
      <dsp:txXfrm>
        <a:off x="848312" y="313"/>
        <a:ext cx="8905287" cy="734470"/>
      </dsp:txXfrm>
    </dsp:sp>
    <dsp:sp modelId="{59A2DB8F-8BD6-4DBB-8F0E-E9AC0B3650CD}">
      <dsp:nvSpPr>
        <dsp:cNvPr id="0" name=""/>
        <dsp:cNvSpPr/>
      </dsp:nvSpPr>
      <dsp:spPr>
        <a:xfrm>
          <a:off x="0" y="918401"/>
          <a:ext cx="9753600" cy="73447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BF92FD-65B9-4413-8FCD-95E8E79807E3}">
      <dsp:nvSpPr>
        <dsp:cNvPr id="0" name=""/>
        <dsp:cNvSpPr/>
      </dsp:nvSpPr>
      <dsp:spPr>
        <a:xfrm>
          <a:off x="222177" y="1083657"/>
          <a:ext cx="403958" cy="4039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13959A-518F-45F0-8DED-B8E395845D84}">
      <dsp:nvSpPr>
        <dsp:cNvPr id="0" name=""/>
        <dsp:cNvSpPr/>
      </dsp:nvSpPr>
      <dsp:spPr>
        <a:xfrm>
          <a:off x="848312" y="918401"/>
          <a:ext cx="8905287" cy="734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731" tIns="77731" rIns="77731" bIns="77731" numCol="1" spcCol="1270" anchor="ctr" anchorCtr="0">
          <a:noAutofit/>
        </a:bodyPr>
        <a:lstStyle/>
        <a:p>
          <a:pPr marL="0" lvl="0" indent="0" algn="l" defTabSz="1422400">
            <a:lnSpc>
              <a:spcPct val="90000"/>
            </a:lnSpc>
            <a:spcBef>
              <a:spcPct val="0"/>
            </a:spcBef>
            <a:spcAft>
              <a:spcPct val="35000"/>
            </a:spcAft>
            <a:buNone/>
          </a:pPr>
          <a:r>
            <a:rPr lang="en-US" sz="3200" kern="1200">
              <a:solidFill>
                <a:schemeClr val="accent1"/>
              </a:solidFill>
            </a:rPr>
            <a:t>48% </a:t>
          </a:r>
          <a:r>
            <a:rPr lang="en-US" sz="2500" kern="1200"/>
            <a:t>fewer violent-crime arrests at discharge </a:t>
          </a:r>
        </a:p>
      </dsp:txBody>
      <dsp:txXfrm>
        <a:off x="848312" y="918401"/>
        <a:ext cx="8905287" cy="734470"/>
      </dsp:txXfrm>
    </dsp:sp>
    <dsp:sp modelId="{9A7A14D2-C41E-47AB-A729-BDDBBB62F9BF}">
      <dsp:nvSpPr>
        <dsp:cNvPr id="0" name=""/>
        <dsp:cNvSpPr/>
      </dsp:nvSpPr>
      <dsp:spPr>
        <a:xfrm>
          <a:off x="0" y="1836489"/>
          <a:ext cx="9753600" cy="73447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E25543-D533-4BFA-81C2-15CFADFADEB0}">
      <dsp:nvSpPr>
        <dsp:cNvPr id="0" name=""/>
        <dsp:cNvSpPr/>
      </dsp:nvSpPr>
      <dsp:spPr>
        <a:xfrm>
          <a:off x="222177" y="2001744"/>
          <a:ext cx="403958" cy="40395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D26869-F85B-48D8-9397-FE5F69771A1F}">
      <dsp:nvSpPr>
        <dsp:cNvPr id="0" name=""/>
        <dsp:cNvSpPr/>
      </dsp:nvSpPr>
      <dsp:spPr>
        <a:xfrm>
          <a:off x="848312" y="1836489"/>
          <a:ext cx="8905287" cy="734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731" tIns="77731" rIns="77731" bIns="77731" numCol="1" spcCol="1270" anchor="ctr" anchorCtr="0">
          <a:noAutofit/>
        </a:bodyPr>
        <a:lstStyle/>
        <a:p>
          <a:pPr marL="0" lvl="0" indent="0" algn="l" defTabSz="1422400">
            <a:lnSpc>
              <a:spcPct val="90000"/>
            </a:lnSpc>
            <a:spcBef>
              <a:spcPct val="0"/>
            </a:spcBef>
            <a:spcAft>
              <a:spcPct val="35000"/>
            </a:spcAft>
            <a:buNone/>
          </a:pPr>
          <a:r>
            <a:rPr lang="en-US" sz="3200" kern="1200">
              <a:solidFill>
                <a:schemeClr val="accent1"/>
              </a:solidFill>
            </a:rPr>
            <a:t>38%</a:t>
          </a:r>
          <a:r>
            <a:rPr lang="en-US" sz="2500" kern="1200"/>
            <a:t> fewer violent-crime arrests 18 months after program</a:t>
          </a:r>
        </a:p>
      </dsp:txBody>
      <dsp:txXfrm>
        <a:off x="848312" y="1836489"/>
        <a:ext cx="8905287" cy="73447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B7AC3-D447-47D3-9446-031EF920CCFD}">
      <dsp:nvSpPr>
        <dsp:cNvPr id="0" name=""/>
        <dsp:cNvSpPr/>
      </dsp:nvSpPr>
      <dsp:spPr>
        <a:xfrm>
          <a:off x="754379" y="196847"/>
          <a:ext cx="1531620" cy="69272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GED to PhD</a:t>
          </a:r>
        </a:p>
      </dsp:txBody>
      <dsp:txXfrm>
        <a:off x="754379" y="196847"/>
        <a:ext cx="1531620" cy="692727"/>
      </dsp:txXfrm>
    </dsp:sp>
    <dsp:sp modelId="{A99D431C-4BEE-49FC-8AE5-B84AC7A3B384}">
      <dsp:nvSpPr>
        <dsp:cNvPr id="0" name=""/>
        <dsp:cNvSpPr/>
      </dsp:nvSpPr>
      <dsp:spPr>
        <a:xfrm>
          <a:off x="0" y="196847"/>
          <a:ext cx="685800" cy="6927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B9FC19-F482-4559-AC3C-94476115350E}">
      <dsp:nvSpPr>
        <dsp:cNvPr id="0" name=""/>
        <dsp:cNvSpPr/>
      </dsp:nvSpPr>
      <dsp:spPr>
        <a:xfrm>
          <a:off x="0" y="1003875"/>
          <a:ext cx="1531620" cy="69272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Connect to supports</a:t>
          </a:r>
        </a:p>
      </dsp:txBody>
      <dsp:txXfrm>
        <a:off x="0" y="1003875"/>
        <a:ext cx="1531620" cy="692727"/>
      </dsp:txXfrm>
    </dsp:sp>
    <dsp:sp modelId="{EC150AAD-77D1-4A2D-84F6-733FD37063CB}">
      <dsp:nvSpPr>
        <dsp:cNvPr id="0" name=""/>
        <dsp:cNvSpPr/>
      </dsp:nvSpPr>
      <dsp:spPr>
        <a:xfrm>
          <a:off x="1600200" y="1003875"/>
          <a:ext cx="685800" cy="6927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C78247-066A-4410-9A61-9DEC66A6AA35}">
      <dsp:nvSpPr>
        <dsp:cNvPr id="0" name=""/>
        <dsp:cNvSpPr/>
      </dsp:nvSpPr>
      <dsp:spPr>
        <a:xfrm>
          <a:off x="754379" y="1810902"/>
          <a:ext cx="1531620" cy="69272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Implement the family’s plan</a:t>
          </a:r>
        </a:p>
      </dsp:txBody>
      <dsp:txXfrm>
        <a:off x="754379" y="1810902"/>
        <a:ext cx="1531620" cy="692727"/>
      </dsp:txXfrm>
    </dsp:sp>
    <dsp:sp modelId="{F577E3BE-900A-4229-A36D-470F016F7FD8}">
      <dsp:nvSpPr>
        <dsp:cNvPr id="0" name=""/>
        <dsp:cNvSpPr/>
      </dsp:nvSpPr>
      <dsp:spPr>
        <a:xfrm>
          <a:off x="0" y="1810902"/>
          <a:ext cx="685800" cy="6927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CE96ED-D09E-4D63-B696-26D95198B754}">
      <dsp:nvSpPr>
        <dsp:cNvPr id="0" name=""/>
        <dsp:cNvSpPr/>
      </dsp:nvSpPr>
      <dsp:spPr>
        <a:xfrm>
          <a:off x="0" y="2617929"/>
          <a:ext cx="1531620" cy="69272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Build skills</a:t>
          </a:r>
        </a:p>
      </dsp:txBody>
      <dsp:txXfrm>
        <a:off x="0" y="2617929"/>
        <a:ext cx="1531620" cy="692727"/>
      </dsp:txXfrm>
    </dsp:sp>
    <dsp:sp modelId="{6D7AF3D4-1DA1-426B-8998-77387EAE5633}">
      <dsp:nvSpPr>
        <dsp:cNvPr id="0" name=""/>
        <dsp:cNvSpPr/>
      </dsp:nvSpPr>
      <dsp:spPr>
        <a:xfrm>
          <a:off x="1600200" y="2617929"/>
          <a:ext cx="685800" cy="6927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9F7D6-CD59-4529-B393-29853D035BD8}">
      <dsp:nvSpPr>
        <dsp:cNvPr id="0" name=""/>
        <dsp:cNvSpPr/>
      </dsp:nvSpPr>
      <dsp:spPr>
        <a:xfrm>
          <a:off x="728062" y="96429"/>
          <a:ext cx="1478188" cy="66856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Work in home, school, and community</a:t>
          </a:r>
        </a:p>
      </dsp:txBody>
      <dsp:txXfrm>
        <a:off x="728062" y="96429"/>
        <a:ext cx="1478188" cy="668560"/>
      </dsp:txXfrm>
    </dsp:sp>
    <dsp:sp modelId="{8373A33A-8A87-48A1-9A3E-D7072F1C03AD}">
      <dsp:nvSpPr>
        <dsp:cNvPr id="0" name=""/>
        <dsp:cNvSpPr/>
      </dsp:nvSpPr>
      <dsp:spPr>
        <a:xfrm>
          <a:off x="0" y="96429"/>
          <a:ext cx="661875" cy="6685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D02E79-5A2F-476C-B9D8-CBB3FD71FF30}">
      <dsp:nvSpPr>
        <dsp:cNvPr id="0" name=""/>
        <dsp:cNvSpPr/>
      </dsp:nvSpPr>
      <dsp:spPr>
        <a:xfrm>
          <a:off x="0" y="875303"/>
          <a:ext cx="1478188" cy="668560"/>
        </a:xfrm>
        <a:prstGeom prst="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Meet when needed, intense dosage</a:t>
          </a:r>
        </a:p>
      </dsp:txBody>
      <dsp:txXfrm>
        <a:off x="0" y="875303"/>
        <a:ext cx="1478188" cy="668560"/>
      </dsp:txXfrm>
    </dsp:sp>
    <dsp:sp modelId="{2533398C-D2D3-4644-A451-93A17845BD13}">
      <dsp:nvSpPr>
        <dsp:cNvPr id="0" name=""/>
        <dsp:cNvSpPr/>
      </dsp:nvSpPr>
      <dsp:spPr>
        <a:xfrm>
          <a:off x="1544375" y="875303"/>
          <a:ext cx="661875" cy="6685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F60AF6-F5C3-4FAE-9138-D707D06FDF00}">
      <dsp:nvSpPr>
        <dsp:cNvPr id="0" name=""/>
        <dsp:cNvSpPr/>
      </dsp:nvSpPr>
      <dsp:spPr>
        <a:xfrm>
          <a:off x="728062" y="1654176"/>
          <a:ext cx="1478188" cy="668560"/>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Group, family, and individual</a:t>
          </a:r>
        </a:p>
      </dsp:txBody>
      <dsp:txXfrm>
        <a:off x="728062" y="1654176"/>
        <a:ext cx="1478188" cy="668560"/>
      </dsp:txXfrm>
    </dsp:sp>
    <dsp:sp modelId="{AB34CD24-F888-42A0-83F7-C805D3C82748}">
      <dsp:nvSpPr>
        <dsp:cNvPr id="0" name=""/>
        <dsp:cNvSpPr/>
      </dsp:nvSpPr>
      <dsp:spPr>
        <a:xfrm>
          <a:off x="0" y="1654176"/>
          <a:ext cx="661875" cy="6685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74F5E2-3D1F-42B9-990C-93EB1AD1C0B1}">
      <dsp:nvSpPr>
        <dsp:cNvPr id="0" name=""/>
        <dsp:cNvSpPr/>
      </dsp:nvSpPr>
      <dsp:spPr>
        <a:xfrm>
          <a:off x="0" y="2433050"/>
          <a:ext cx="1478188" cy="668560"/>
        </a:xfrm>
        <a:prstGeom prst="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Available 24/7</a:t>
          </a:r>
        </a:p>
      </dsp:txBody>
      <dsp:txXfrm>
        <a:off x="0" y="2433050"/>
        <a:ext cx="1478188" cy="668560"/>
      </dsp:txXfrm>
    </dsp:sp>
    <dsp:sp modelId="{043A35A6-910B-49B4-9E5E-0C88CF9C419D}">
      <dsp:nvSpPr>
        <dsp:cNvPr id="0" name=""/>
        <dsp:cNvSpPr/>
      </dsp:nvSpPr>
      <dsp:spPr>
        <a:xfrm>
          <a:off x="1544375" y="2433050"/>
          <a:ext cx="661875" cy="6685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7FE44-0106-4D12-A7CB-6A1CA53F8E14}">
      <dsp:nvSpPr>
        <dsp:cNvPr id="0" name=""/>
        <dsp:cNvSpPr/>
      </dsp:nvSpPr>
      <dsp:spPr>
        <a:xfrm>
          <a:off x="1458913" y="206599"/>
          <a:ext cx="2669896" cy="2669896"/>
        </a:xfrm>
        <a:prstGeom prst="pie">
          <a:avLst>
            <a:gd name="adj1" fmla="val 16200000"/>
            <a:gd name="adj2" fmla="val 180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2"/>
              </a:solidFill>
            </a:rPr>
            <a:t>Access</a:t>
          </a:r>
        </a:p>
      </dsp:txBody>
      <dsp:txXfrm>
        <a:off x="2866012" y="772362"/>
        <a:ext cx="953534" cy="794612"/>
      </dsp:txXfrm>
    </dsp:sp>
    <dsp:sp modelId="{483E9DA5-AA37-43FE-81CE-6A5C2FAF15B2}">
      <dsp:nvSpPr>
        <dsp:cNvPr id="0" name=""/>
        <dsp:cNvSpPr/>
      </dsp:nvSpPr>
      <dsp:spPr>
        <a:xfrm>
          <a:off x="1403926" y="301952"/>
          <a:ext cx="2669896" cy="2669896"/>
        </a:xfrm>
        <a:prstGeom prst="pie">
          <a:avLst>
            <a:gd name="adj1" fmla="val 1800000"/>
            <a:gd name="adj2" fmla="val 900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2"/>
              </a:solidFill>
            </a:rPr>
            <a:t>Ownership</a:t>
          </a:r>
        </a:p>
      </dsp:txBody>
      <dsp:txXfrm>
        <a:off x="2039616" y="2034206"/>
        <a:ext cx="1430301" cy="699258"/>
      </dsp:txXfrm>
    </dsp:sp>
    <dsp:sp modelId="{9AF38295-A958-4356-898E-4DD0E6805518}">
      <dsp:nvSpPr>
        <dsp:cNvPr id="0" name=""/>
        <dsp:cNvSpPr/>
      </dsp:nvSpPr>
      <dsp:spPr>
        <a:xfrm>
          <a:off x="1348939" y="206599"/>
          <a:ext cx="2669896" cy="2669896"/>
        </a:xfrm>
        <a:prstGeom prst="pie">
          <a:avLst>
            <a:gd name="adj1" fmla="val 9000000"/>
            <a:gd name="adj2" fmla="val 1620000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2"/>
              </a:solidFill>
            </a:rPr>
            <a:t>Voice</a:t>
          </a:r>
        </a:p>
      </dsp:txBody>
      <dsp:txXfrm>
        <a:off x="1658202" y="772362"/>
        <a:ext cx="953534" cy="794612"/>
      </dsp:txXfrm>
    </dsp:sp>
    <dsp:sp modelId="{9852CDD1-E25C-49D3-9123-55E60449F7EE}">
      <dsp:nvSpPr>
        <dsp:cNvPr id="0" name=""/>
        <dsp:cNvSpPr/>
      </dsp:nvSpPr>
      <dsp:spPr>
        <a:xfrm>
          <a:off x="1293855" y="41319"/>
          <a:ext cx="3000454" cy="3000454"/>
        </a:xfrm>
        <a:prstGeom prst="circularArrow">
          <a:avLst>
            <a:gd name="adj1" fmla="val 5085"/>
            <a:gd name="adj2" fmla="val 327528"/>
            <a:gd name="adj3" fmla="val 1472472"/>
            <a:gd name="adj4" fmla="val 16199432"/>
            <a:gd name="adj5" fmla="val 5932"/>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100032-BD0E-43B8-9919-DA263279A1BC}">
      <dsp:nvSpPr>
        <dsp:cNvPr id="0" name=""/>
        <dsp:cNvSpPr/>
      </dsp:nvSpPr>
      <dsp:spPr>
        <a:xfrm>
          <a:off x="1238647" y="136504"/>
          <a:ext cx="3000454" cy="3000454"/>
        </a:xfrm>
        <a:prstGeom prst="circularArrow">
          <a:avLst>
            <a:gd name="adj1" fmla="val 5085"/>
            <a:gd name="adj2" fmla="val 327528"/>
            <a:gd name="adj3" fmla="val 8671970"/>
            <a:gd name="adj4" fmla="val 1800502"/>
            <a:gd name="adj5" fmla="val 5932"/>
          </a:avLst>
        </a:prstGeom>
        <a:solidFill>
          <a:schemeClr val="accent4">
            <a:shade val="90000"/>
            <a:hueOff val="28200"/>
            <a:satOff val="1743"/>
            <a:lumOff val="589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1DE4D1-CD58-4EC0-A415-08A5C5B62780}">
      <dsp:nvSpPr>
        <dsp:cNvPr id="0" name=""/>
        <dsp:cNvSpPr/>
      </dsp:nvSpPr>
      <dsp:spPr>
        <a:xfrm>
          <a:off x="1183440" y="41319"/>
          <a:ext cx="3000454" cy="3000454"/>
        </a:xfrm>
        <a:prstGeom prst="circularArrow">
          <a:avLst>
            <a:gd name="adj1" fmla="val 5085"/>
            <a:gd name="adj2" fmla="val 327528"/>
            <a:gd name="adj3" fmla="val 15873039"/>
            <a:gd name="adj4" fmla="val 9000000"/>
            <a:gd name="adj5" fmla="val 5932"/>
          </a:avLst>
        </a:prstGeom>
        <a:solidFill>
          <a:schemeClr val="accent4">
            <a:shade val="90000"/>
            <a:hueOff val="56400"/>
            <a:satOff val="3486"/>
            <a:lumOff val="11792"/>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5AEB2-7F81-4316-B887-31199F49FAB5}">
      <dsp:nvSpPr>
        <dsp:cNvPr id="0" name=""/>
        <dsp:cNvSpPr/>
      </dsp:nvSpPr>
      <dsp:spPr>
        <a:xfrm>
          <a:off x="0" y="36869"/>
          <a:ext cx="5588000" cy="671580"/>
        </a:xfrm>
        <a:prstGeom prst="roundRect">
          <a:avLst/>
        </a:prstGeom>
        <a:solidFill>
          <a:schemeClr val="lt1">
            <a:hueOff val="0"/>
            <a:satOff val="0"/>
            <a:lumOff val="0"/>
            <a:alphaOff val="0"/>
          </a:schemeClr>
        </a:solidFill>
        <a:ln w="381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Diversion</a:t>
          </a:r>
        </a:p>
      </dsp:txBody>
      <dsp:txXfrm>
        <a:off x="32784" y="69653"/>
        <a:ext cx="5522432" cy="606012"/>
      </dsp:txXfrm>
    </dsp:sp>
    <dsp:sp modelId="{F421E5FD-A778-40A7-BFBF-DA9B473EAF4D}">
      <dsp:nvSpPr>
        <dsp:cNvPr id="0" name=""/>
        <dsp:cNvSpPr/>
      </dsp:nvSpPr>
      <dsp:spPr>
        <a:xfrm>
          <a:off x="0" y="789089"/>
          <a:ext cx="5588000" cy="671580"/>
        </a:xfrm>
        <a:prstGeom prst="roundRect">
          <a:avLst/>
        </a:prstGeom>
        <a:solidFill>
          <a:srgbClr val="FFFFFF">
            <a:hueOff val="0"/>
            <a:satOff val="0"/>
            <a:lumOff val="0"/>
            <a:alphaOff val="0"/>
          </a:srgbClr>
        </a:solidFill>
        <a:ln w="38100" cap="flat" cmpd="sng" algn="ctr">
          <a:solidFill>
            <a:srgbClr val="ED7D3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525759">
                  <a:hueOff val="0"/>
                  <a:satOff val="0"/>
                  <a:lumOff val="0"/>
                  <a:alphaOff val="0"/>
                </a:srgbClr>
              </a:solidFill>
              <a:latin typeface="Roboto"/>
              <a:ea typeface="+mn-ea"/>
              <a:cs typeface="+mn-cs"/>
            </a:rPr>
            <a:t>Pre-Adjudication</a:t>
          </a:r>
        </a:p>
      </dsp:txBody>
      <dsp:txXfrm>
        <a:off x="32784" y="821873"/>
        <a:ext cx="5522432" cy="606012"/>
      </dsp:txXfrm>
    </dsp:sp>
    <dsp:sp modelId="{388B6D6E-D507-426F-975C-7B1A2BBC8180}">
      <dsp:nvSpPr>
        <dsp:cNvPr id="0" name=""/>
        <dsp:cNvSpPr/>
      </dsp:nvSpPr>
      <dsp:spPr>
        <a:xfrm>
          <a:off x="0" y="1460669"/>
          <a:ext cx="5588000"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19"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Alternatives to Detention</a:t>
          </a:r>
        </a:p>
        <a:p>
          <a:pPr marL="228600" lvl="1" indent="-228600" algn="l" defTabSz="977900">
            <a:lnSpc>
              <a:spcPct val="90000"/>
            </a:lnSpc>
            <a:spcBef>
              <a:spcPct val="0"/>
            </a:spcBef>
            <a:spcAft>
              <a:spcPct val="20000"/>
            </a:spcAft>
            <a:buChar char="•"/>
          </a:pPr>
          <a:r>
            <a:rPr lang="en-US" sz="2200" kern="1200"/>
            <a:t>Community-Based Detention</a:t>
          </a:r>
        </a:p>
      </dsp:txBody>
      <dsp:txXfrm>
        <a:off x="0" y="1460669"/>
        <a:ext cx="5588000" cy="753480"/>
      </dsp:txXfrm>
    </dsp:sp>
    <dsp:sp modelId="{C0283821-909A-46E8-B02D-62545C9950C7}">
      <dsp:nvSpPr>
        <dsp:cNvPr id="0" name=""/>
        <dsp:cNvSpPr/>
      </dsp:nvSpPr>
      <dsp:spPr>
        <a:xfrm>
          <a:off x="0" y="2214150"/>
          <a:ext cx="5588000" cy="671580"/>
        </a:xfrm>
        <a:prstGeom prst="roundRect">
          <a:avLst/>
        </a:prstGeom>
        <a:solidFill>
          <a:srgbClr val="FFFFFF">
            <a:hueOff val="0"/>
            <a:satOff val="0"/>
            <a:lumOff val="0"/>
            <a:alphaOff val="0"/>
          </a:srgbClr>
        </a:solidFill>
        <a:ln w="38100" cap="flat" cmpd="sng" algn="ctr">
          <a:solidFill>
            <a:srgbClr val="ED7D3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525759">
                  <a:hueOff val="0"/>
                  <a:satOff val="0"/>
                  <a:lumOff val="0"/>
                  <a:alphaOff val="0"/>
                </a:srgbClr>
              </a:solidFill>
              <a:latin typeface="Roboto"/>
              <a:ea typeface="+mn-ea"/>
              <a:cs typeface="+mn-cs"/>
            </a:rPr>
            <a:t>Post-Adjudication</a:t>
          </a:r>
        </a:p>
      </dsp:txBody>
      <dsp:txXfrm>
        <a:off x="32784" y="2246934"/>
        <a:ext cx="5522432" cy="606012"/>
      </dsp:txXfrm>
    </dsp:sp>
    <dsp:sp modelId="{26651847-7942-49A0-AD67-CB8118521AE9}">
      <dsp:nvSpPr>
        <dsp:cNvPr id="0" name=""/>
        <dsp:cNvSpPr/>
      </dsp:nvSpPr>
      <dsp:spPr>
        <a:xfrm>
          <a:off x="0" y="2885730"/>
          <a:ext cx="5588000" cy="1130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19"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Alternatives to incarceration</a:t>
          </a:r>
        </a:p>
        <a:p>
          <a:pPr marL="228600" lvl="1" indent="-228600" algn="l" defTabSz="977900">
            <a:lnSpc>
              <a:spcPct val="90000"/>
            </a:lnSpc>
            <a:spcBef>
              <a:spcPct val="0"/>
            </a:spcBef>
            <a:spcAft>
              <a:spcPct val="20000"/>
            </a:spcAft>
            <a:buChar char="•"/>
          </a:pPr>
          <a:r>
            <a:rPr lang="en-US" sz="2200" kern="1200"/>
            <a:t>Truancy intervention</a:t>
          </a:r>
        </a:p>
        <a:p>
          <a:pPr marL="228600" lvl="1" indent="-228600" algn="l" defTabSz="977900">
            <a:lnSpc>
              <a:spcPct val="90000"/>
            </a:lnSpc>
            <a:spcBef>
              <a:spcPct val="0"/>
            </a:spcBef>
            <a:spcAft>
              <a:spcPct val="20000"/>
            </a:spcAft>
            <a:buChar char="•"/>
          </a:pPr>
          <a:r>
            <a:rPr lang="en-US" sz="2200" kern="1200"/>
            <a:t>Community treatment centers</a:t>
          </a:r>
        </a:p>
      </dsp:txBody>
      <dsp:txXfrm>
        <a:off x="0" y="2885730"/>
        <a:ext cx="5588000" cy="1130220"/>
      </dsp:txXfrm>
    </dsp:sp>
    <dsp:sp modelId="{7F9FED8B-5CFA-456D-B9C2-7CE98F5D080E}">
      <dsp:nvSpPr>
        <dsp:cNvPr id="0" name=""/>
        <dsp:cNvSpPr/>
      </dsp:nvSpPr>
      <dsp:spPr>
        <a:xfrm>
          <a:off x="0" y="4015950"/>
          <a:ext cx="5588000" cy="671580"/>
        </a:xfrm>
        <a:prstGeom prst="roundRect">
          <a:avLst/>
        </a:prstGeom>
        <a:solidFill>
          <a:srgbClr val="FFFFFF">
            <a:hueOff val="0"/>
            <a:satOff val="0"/>
            <a:lumOff val="0"/>
            <a:alphaOff val="0"/>
          </a:srgbClr>
        </a:solidFill>
        <a:ln w="38100" cap="flat" cmpd="sng" algn="ctr">
          <a:solidFill>
            <a:srgbClr val="ED7D3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Reintegration/</a:t>
          </a:r>
          <a:r>
            <a:rPr lang="en-US" sz="2800" kern="1200">
              <a:solidFill>
                <a:srgbClr val="525759">
                  <a:hueOff val="0"/>
                  <a:satOff val="0"/>
                  <a:lumOff val="0"/>
                  <a:alphaOff val="0"/>
                </a:srgbClr>
              </a:solidFill>
              <a:latin typeface="Roboto"/>
              <a:ea typeface="+mn-ea"/>
              <a:cs typeface="+mn-cs"/>
            </a:rPr>
            <a:t>Re-Entry</a:t>
          </a:r>
        </a:p>
      </dsp:txBody>
      <dsp:txXfrm>
        <a:off x="32784" y="4048734"/>
        <a:ext cx="5522432" cy="60601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5AEB2-7F81-4316-B887-31199F49FAB5}">
      <dsp:nvSpPr>
        <dsp:cNvPr id="0" name=""/>
        <dsp:cNvSpPr/>
      </dsp:nvSpPr>
      <dsp:spPr>
        <a:xfrm>
          <a:off x="0" y="92777"/>
          <a:ext cx="5588000" cy="623610"/>
        </a:xfrm>
        <a:prstGeom prst="roundRect">
          <a:avLst/>
        </a:prstGeom>
        <a:solidFill>
          <a:schemeClr val="lt1">
            <a:hueOff val="0"/>
            <a:satOff val="0"/>
            <a:lumOff val="0"/>
            <a:alphaOff val="0"/>
          </a:schemeClr>
        </a:solidFill>
        <a:ln w="381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Minimize Need for Placements</a:t>
          </a:r>
        </a:p>
      </dsp:txBody>
      <dsp:txXfrm>
        <a:off x="30442" y="123219"/>
        <a:ext cx="5527116" cy="562726"/>
      </dsp:txXfrm>
    </dsp:sp>
    <dsp:sp modelId="{AB9B9EA0-FC26-44D2-A5A7-2FFFC43782DD}">
      <dsp:nvSpPr>
        <dsp:cNvPr id="0" name=""/>
        <dsp:cNvSpPr/>
      </dsp:nvSpPr>
      <dsp:spPr>
        <a:xfrm>
          <a:off x="0" y="716387"/>
          <a:ext cx="5588000" cy="1883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19"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Early intervention with parental engagement and support</a:t>
          </a:r>
        </a:p>
        <a:p>
          <a:pPr marL="228600" lvl="1" indent="-228600" algn="l" defTabSz="889000">
            <a:lnSpc>
              <a:spcPct val="90000"/>
            </a:lnSpc>
            <a:spcBef>
              <a:spcPct val="0"/>
            </a:spcBef>
            <a:spcAft>
              <a:spcPct val="20000"/>
            </a:spcAft>
            <a:buChar char="•"/>
          </a:pPr>
          <a:r>
            <a:rPr lang="en-US" sz="2000" kern="1200"/>
            <a:t>Intervention with families that have chronic and longstanding need</a:t>
          </a:r>
        </a:p>
        <a:p>
          <a:pPr marL="228600" lvl="1" indent="-228600" algn="l" defTabSz="889000">
            <a:lnSpc>
              <a:spcPct val="90000"/>
            </a:lnSpc>
            <a:spcBef>
              <a:spcPct val="0"/>
            </a:spcBef>
            <a:spcAft>
              <a:spcPct val="20000"/>
            </a:spcAft>
            <a:buChar char="•"/>
          </a:pPr>
          <a:r>
            <a:rPr lang="en-US" sz="2000" kern="1200"/>
            <a:t>Stabilization and support of birth, foster and adoptive placements in crisis</a:t>
          </a:r>
        </a:p>
      </dsp:txBody>
      <dsp:txXfrm>
        <a:off x="0" y="716387"/>
        <a:ext cx="5588000" cy="1883700"/>
      </dsp:txXfrm>
    </dsp:sp>
    <dsp:sp modelId="{C0283821-909A-46E8-B02D-62545C9950C7}">
      <dsp:nvSpPr>
        <dsp:cNvPr id="0" name=""/>
        <dsp:cNvSpPr/>
      </dsp:nvSpPr>
      <dsp:spPr>
        <a:xfrm>
          <a:off x="0" y="2600087"/>
          <a:ext cx="5588000" cy="623610"/>
        </a:xfrm>
        <a:prstGeom prst="roundRect">
          <a:avLst/>
        </a:prstGeom>
        <a:solidFill>
          <a:schemeClr val="lt1">
            <a:hueOff val="0"/>
            <a:satOff val="0"/>
            <a:lumOff val="0"/>
            <a:alphaOff val="0"/>
          </a:schemeClr>
        </a:solidFill>
        <a:ln w="381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Expedite Permanency</a:t>
          </a:r>
        </a:p>
      </dsp:txBody>
      <dsp:txXfrm>
        <a:off x="30442" y="2630529"/>
        <a:ext cx="5527116" cy="562726"/>
      </dsp:txXfrm>
    </dsp:sp>
    <dsp:sp modelId="{26651847-7942-49A0-AD67-CB8118521AE9}">
      <dsp:nvSpPr>
        <dsp:cNvPr id="0" name=""/>
        <dsp:cNvSpPr/>
      </dsp:nvSpPr>
      <dsp:spPr>
        <a:xfrm>
          <a:off x="0" y="3223697"/>
          <a:ext cx="5588000" cy="686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19"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Expedited family reunification</a:t>
          </a:r>
        </a:p>
        <a:p>
          <a:pPr marL="228600" lvl="1" indent="-228600" algn="l" defTabSz="889000">
            <a:lnSpc>
              <a:spcPct val="90000"/>
            </a:lnSpc>
            <a:spcBef>
              <a:spcPct val="0"/>
            </a:spcBef>
            <a:spcAft>
              <a:spcPct val="20000"/>
            </a:spcAft>
            <a:buChar char="•"/>
          </a:pPr>
          <a:r>
            <a:rPr lang="en-US" sz="2000" kern="1200"/>
            <a:t>Recruitment of permanent family resources</a:t>
          </a:r>
        </a:p>
      </dsp:txBody>
      <dsp:txXfrm>
        <a:off x="0" y="3223697"/>
        <a:ext cx="5588000" cy="686205"/>
      </dsp:txXfrm>
    </dsp:sp>
    <dsp:sp modelId="{7F9FED8B-5CFA-456D-B9C2-7CE98F5D080E}">
      <dsp:nvSpPr>
        <dsp:cNvPr id="0" name=""/>
        <dsp:cNvSpPr/>
      </dsp:nvSpPr>
      <dsp:spPr>
        <a:xfrm>
          <a:off x="0" y="3909902"/>
          <a:ext cx="5588000" cy="623610"/>
        </a:xfrm>
        <a:prstGeom prst="roundRect">
          <a:avLst/>
        </a:prstGeom>
        <a:solidFill>
          <a:schemeClr val="lt1">
            <a:hueOff val="0"/>
            <a:satOff val="0"/>
            <a:lumOff val="0"/>
            <a:alphaOff val="0"/>
          </a:schemeClr>
        </a:solidFill>
        <a:ln w="381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Maximize Successful Independence</a:t>
          </a:r>
        </a:p>
      </dsp:txBody>
      <dsp:txXfrm>
        <a:off x="30442" y="3940344"/>
        <a:ext cx="5527116" cy="562726"/>
      </dsp:txXfrm>
    </dsp:sp>
    <dsp:sp modelId="{C6726587-24EA-47BA-9A91-2E26BEF906A7}">
      <dsp:nvSpPr>
        <dsp:cNvPr id="0" name=""/>
        <dsp:cNvSpPr/>
      </dsp:nvSpPr>
      <dsp:spPr>
        <a:xfrm>
          <a:off x="0" y="4533512"/>
          <a:ext cx="5588000"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19"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Planning and implementing aging out transitional services</a:t>
          </a:r>
        </a:p>
      </dsp:txBody>
      <dsp:txXfrm>
        <a:off x="0" y="4533512"/>
        <a:ext cx="5588000" cy="61893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5AEB2-7F81-4316-B887-31199F49FAB5}">
      <dsp:nvSpPr>
        <dsp:cNvPr id="0" name=""/>
        <dsp:cNvSpPr/>
      </dsp:nvSpPr>
      <dsp:spPr>
        <a:xfrm>
          <a:off x="0" y="58604"/>
          <a:ext cx="5588000" cy="1091317"/>
        </a:xfrm>
        <a:prstGeom prst="roundRect">
          <a:avLst/>
        </a:prstGeom>
        <a:solidFill>
          <a:schemeClr val="lt1">
            <a:hueOff val="0"/>
            <a:satOff val="0"/>
            <a:lumOff val="0"/>
            <a:alphaOff val="0"/>
          </a:schemeClr>
        </a:solidFill>
        <a:ln w="381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Outpatient Services</a:t>
          </a:r>
        </a:p>
      </dsp:txBody>
      <dsp:txXfrm>
        <a:off x="53274" y="111878"/>
        <a:ext cx="5481452" cy="984769"/>
      </dsp:txXfrm>
    </dsp:sp>
    <dsp:sp modelId="{F421E5FD-A778-40A7-BFBF-DA9B473EAF4D}">
      <dsp:nvSpPr>
        <dsp:cNvPr id="0" name=""/>
        <dsp:cNvSpPr/>
      </dsp:nvSpPr>
      <dsp:spPr>
        <a:xfrm>
          <a:off x="0" y="1230562"/>
          <a:ext cx="5588000" cy="1091317"/>
        </a:xfrm>
        <a:prstGeom prst="roundRect">
          <a:avLst/>
        </a:prstGeom>
        <a:solidFill>
          <a:srgbClr val="FFFFFF">
            <a:hueOff val="0"/>
            <a:satOff val="0"/>
            <a:lumOff val="0"/>
            <a:alphaOff val="0"/>
          </a:srgbClr>
        </a:solidFill>
        <a:ln w="381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In-home and School-based Services</a:t>
          </a:r>
          <a:endParaRPr lang="en-US" sz="2800" kern="1200">
            <a:solidFill>
              <a:srgbClr val="525759">
                <a:hueOff val="0"/>
                <a:satOff val="0"/>
                <a:lumOff val="0"/>
                <a:alphaOff val="0"/>
              </a:srgbClr>
            </a:solidFill>
            <a:latin typeface="Roboto"/>
            <a:ea typeface="+mn-ea"/>
            <a:cs typeface="+mn-cs"/>
          </a:endParaRPr>
        </a:p>
      </dsp:txBody>
      <dsp:txXfrm>
        <a:off x="53274" y="1283836"/>
        <a:ext cx="5481452" cy="984769"/>
      </dsp:txXfrm>
    </dsp:sp>
    <dsp:sp modelId="{E6E5364B-4135-4CAE-A69B-7F7DD6093392}">
      <dsp:nvSpPr>
        <dsp:cNvPr id="0" name=""/>
        <dsp:cNvSpPr/>
      </dsp:nvSpPr>
      <dsp:spPr>
        <a:xfrm>
          <a:off x="0" y="2402520"/>
          <a:ext cx="5588000" cy="1091317"/>
        </a:xfrm>
        <a:prstGeom prst="roundRect">
          <a:avLst/>
        </a:prstGeom>
        <a:solidFill>
          <a:schemeClr val="lt1">
            <a:hueOff val="0"/>
            <a:satOff val="0"/>
            <a:lumOff val="0"/>
            <a:alphaOff val="0"/>
          </a:schemeClr>
        </a:solidFill>
        <a:ln w="381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Intensive Outpatient/ Day Treatment</a:t>
          </a:r>
        </a:p>
      </dsp:txBody>
      <dsp:txXfrm>
        <a:off x="53274" y="2455794"/>
        <a:ext cx="5481452" cy="984769"/>
      </dsp:txXfrm>
    </dsp:sp>
    <dsp:sp modelId="{7B0A3A51-373F-425D-9510-0065D225B186}">
      <dsp:nvSpPr>
        <dsp:cNvPr id="0" name=""/>
        <dsp:cNvSpPr/>
      </dsp:nvSpPr>
      <dsp:spPr>
        <a:xfrm>
          <a:off x="0" y="3574477"/>
          <a:ext cx="5588000" cy="1091317"/>
        </a:xfrm>
        <a:prstGeom prst="roundRect">
          <a:avLst/>
        </a:prstGeom>
        <a:solidFill>
          <a:schemeClr val="lt1">
            <a:hueOff val="0"/>
            <a:satOff val="0"/>
            <a:lumOff val="0"/>
            <a:alphaOff val="0"/>
          </a:schemeClr>
        </a:solidFill>
        <a:ln w="381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Youth Empowerment Services (YES Waiver)</a:t>
          </a:r>
        </a:p>
      </dsp:txBody>
      <dsp:txXfrm>
        <a:off x="53274" y="3627751"/>
        <a:ext cx="5481452" cy="98476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5AEB2-7F81-4316-B887-31199F49FAB5}">
      <dsp:nvSpPr>
        <dsp:cNvPr id="0" name=""/>
        <dsp:cNvSpPr/>
      </dsp:nvSpPr>
      <dsp:spPr>
        <a:xfrm>
          <a:off x="0" y="22330"/>
          <a:ext cx="5588000" cy="1233179"/>
        </a:xfrm>
        <a:prstGeom prst="roundRect">
          <a:avLst/>
        </a:prstGeom>
        <a:solidFill>
          <a:schemeClr val="lt1">
            <a:hueOff val="0"/>
            <a:satOff val="0"/>
            <a:lumOff val="0"/>
            <a:alphaOff val="0"/>
          </a:schemeClr>
        </a:solidFill>
        <a:ln w="381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Early Intervention Services </a:t>
          </a:r>
          <a:br>
            <a:rPr lang="en-US" sz="3100" kern="1200"/>
          </a:br>
          <a:r>
            <a:rPr lang="en-US" sz="3100" kern="1200"/>
            <a:t>(0-3)</a:t>
          </a:r>
        </a:p>
      </dsp:txBody>
      <dsp:txXfrm>
        <a:off x="60199" y="82529"/>
        <a:ext cx="5467602" cy="1112781"/>
      </dsp:txXfrm>
    </dsp:sp>
    <dsp:sp modelId="{3F66C9A3-1145-4BAD-A93C-7991232C1A11}">
      <dsp:nvSpPr>
        <dsp:cNvPr id="0" name=""/>
        <dsp:cNvSpPr/>
      </dsp:nvSpPr>
      <dsp:spPr>
        <a:xfrm>
          <a:off x="0" y="1344790"/>
          <a:ext cx="5588000" cy="1233179"/>
        </a:xfrm>
        <a:prstGeom prst="roundRect">
          <a:avLst/>
        </a:prstGeom>
        <a:solidFill>
          <a:schemeClr val="lt1">
            <a:hueOff val="0"/>
            <a:satOff val="0"/>
            <a:lumOff val="0"/>
            <a:alphaOff val="0"/>
          </a:schemeClr>
        </a:solidFill>
        <a:ln w="381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1377950">
            <a:lnSpc>
              <a:spcPct val="90000"/>
            </a:lnSpc>
            <a:spcBef>
              <a:spcPct val="0"/>
            </a:spcBef>
            <a:spcAft>
              <a:spcPct val="35000"/>
            </a:spcAft>
            <a:buNone/>
          </a:pPr>
          <a:r>
            <a:rPr lang="en-US" sz="3100" kern="1200">
              <a:latin typeface="Roboto"/>
              <a:ea typeface="+mn-ea"/>
              <a:cs typeface="+mn-cs"/>
            </a:rPr>
            <a:t>Traumatic Brain Injury</a:t>
          </a:r>
        </a:p>
      </dsp:txBody>
      <dsp:txXfrm>
        <a:off x="60199" y="1404989"/>
        <a:ext cx="5467602" cy="1112781"/>
      </dsp:txXfrm>
    </dsp:sp>
    <dsp:sp modelId="{025498D8-5C42-4C6D-9ABA-95098900C0F1}">
      <dsp:nvSpPr>
        <dsp:cNvPr id="0" name=""/>
        <dsp:cNvSpPr/>
      </dsp:nvSpPr>
      <dsp:spPr>
        <a:xfrm>
          <a:off x="0" y="2667250"/>
          <a:ext cx="5588000" cy="1233179"/>
        </a:xfrm>
        <a:prstGeom prst="roundRect">
          <a:avLst/>
        </a:prstGeom>
        <a:solidFill>
          <a:schemeClr val="lt1">
            <a:hueOff val="0"/>
            <a:satOff val="0"/>
            <a:lumOff val="0"/>
            <a:alphaOff val="0"/>
          </a:schemeClr>
        </a:solidFill>
        <a:ln w="381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1377950">
            <a:lnSpc>
              <a:spcPct val="90000"/>
            </a:lnSpc>
            <a:spcBef>
              <a:spcPct val="0"/>
            </a:spcBef>
            <a:spcAft>
              <a:spcPct val="35000"/>
            </a:spcAft>
            <a:buNone/>
          </a:pPr>
          <a:r>
            <a:rPr lang="en-US" sz="3100" kern="1200">
              <a:latin typeface="Roboto"/>
              <a:ea typeface="+mn-ea"/>
              <a:cs typeface="+mn-cs"/>
            </a:rPr>
            <a:t>Intellectual Disability Services (Child and Adult)</a:t>
          </a:r>
        </a:p>
      </dsp:txBody>
      <dsp:txXfrm>
        <a:off x="60199" y="2727449"/>
        <a:ext cx="5467602" cy="1112781"/>
      </dsp:txXfrm>
    </dsp:sp>
    <dsp:sp modelId="{150D417C-C8C7-41B2-A15A-29C7A4C28E25}">
      <dsp:nvSpPr>
        <dsp:cNvPr id="0" name=""/>
        <dsp:cNvSpPr/>
      </dsp:nvSpPr>
      <dsp:spPr>
        <a:xfrm>
          <a:off x="0" y="3989710"/>
          <a:ext cx="5588000" cy="1233179"/>
        </a:xfrm>
        <a:prstGeom prst="roundRect">
          <a:avLst/>
        </a:prstGeom>
        <a:solidFill>
          <a:schemeClr val="lt1">
            <a:hueOff val="0"/>
            <a:satOff val="0"/>
            <a:lumOff val="0"/>
            <a:alphaOff val="0"/>
          </a:schemeClr>
        </a:solidFill>
        <a:ln w="381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1377950">
            <a:lnSpc>
              <a:spcPct val="90000"/>
            </a:lnSpc>
            <a:spcBef>
              <a:spcPct val="0"/>
            </a:spcBef>
            <a:spcAft>
              <a:spcPct val="35000"/>
            </a:spcAft>
            <a:buNone/>
          </a:pPr>
          <a:r>
            <a:rPr lang="en-US" sz="3100" kern="1200">
              <a:latin typeface="Roboto"/>
              <a:ea typeface="+mn-ea"/>
              <a:cs typeface="+mn-cs"/>
            </a:rPr>
            <a:t>Autism Services </a:t>
          </a:r>
          <a:br>
            <a:rPr lang="en-US" sz="3100" kern="1200">
              <a:latin typeface="Roboto"/>
              <a:ea typeface="+mn-ea"/>
              <a:cs typeface="+mn-cs"/>
            </a:rPr>
          </a:br>
          <a:r>
            <a:rPr lang="en-US" sz="3100" kern="1200">
              <a:latin typeface="Roboto"/>
              <a:ea typeface="+mn-ea"/>
              <a:cs typeface="+mn-cs"/>
            </a:rPr>
            <a:t>(Child and Adult)</a:t>
          </a:r>
        </a:p>
      </dsp:txBody>
      <dsp:txXfrm>
        <a:off x="60199" y="4049909"/>
        <a:ext cx="5467602" cy="11127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9F7D6-CD59-4529-B393-29853D035BD8}">
      <dsp:nvSpPr>
        <dsp:cNvPr id="0" name=""/>
        <dsp:cNvSpPr/>
      </dsp:nvSpPr>
      <dsp:spPr>
        <a:xfrm>
          <a:off x="1068202" y="82575"/>
          <a:ext cx="2168773" cy="980901"/>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Work in home, school, and community</a:t>
          </a:r>
        </a:p>
      </dsp:txBody>
      <dsp:txXfrm>
        <a:off x="1068202" y="82575"/>
        <a:ext cx="2168773" cy="980901"/>
      </dsp:txXfrm>
    </dsp:sp>
    <dsp:sp modelId="{8373A33A-8A87-48A1-9A3E-D7072F1C03AD}">
      <dsp:nvSpPr>
        <dsp:cNvPr id="0" name=""/>
        <dsp:cNvSpPr/>
      </dsp:nvSpPr>
      <dsp:spPr>
        <a:xfrm>
          <a:off x="0" y="82575"/>
          <a:ext cx="971092" cy="9809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D02E79-5A2F-476C-B9D8-CBB3FD71FF30}">
      <dsp:nvSpPr>
        <dsp:cNvPr id="0" name=""/>
        <dsp:cNvSpPr/>
      </dsp:nvSpPr>
      <dsp:spPr>
        <a:xfrm>
          <a:off x="0" y="1225326"/>
          <a:ext cx="2168773" cy="980901"/>
        </a:xfrm>
        <a:prstGeom prst="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Meet when needed, intense dosage</a:t>
          </a:r>
        </a:p>
      </dsp:txBody>
      <dsp:txXfrm>
        <a:off x="0" y="1225326"/>
        <a:ext cx="2168773" cy="980901"/>
      </dsp:txXfrm>
    </dsp:sp>
    <dsp:sp modelId="{2533398C-D2D3-4644-A451-93A17845BD13}">
      <dsp:nvSpPr>
        <dsp:cNvPr id="0" name=""/>
        <dsp:cNvSpPr/>
      </dsp:nvSpPr>
      <dsp:spPr>
        <a:xfrm>
          <a:off x="2265883" y="1225326"/>
          <a:ext cx="971092" cy="9809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F60AF6-F5C3-4FAE-9138-D707D06FDF00}">
      <dsp:nvSpPr>
        <dsp:cNvPr id="0" name=""/>
        <dsp:cNvSpPr/>
      </dsp:nvSpPr>
      <dsp:spPr>
        <a:xfrm>
          <a:off x="1068202" y="2368076"/>
          <a:ext cx="2168773" cy="980901"/>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Group, family, and individual</a:t>
          </a:r>
        </a:p>
      </dsp:txBody>
      <dsp:txXfrm>
        <a:off x="1068202" y="2368076"/>
        <a:ext cx="2168773" cy="980901"/>
      </dsp:txXfrm>
    </dsp:sp>
    <dsp:sp modelId="{AB34CD24-F888-42A0-83F7-C805D3C82748}">
      <dsp:nvSpPr>
        <dsp:cNvPr id="0" name=""/>
        <dsp:cNvSpPr/>
      </dsp:nvSpPr>
      <dsp:spPr>
        <a:xfrm>
          <a:off x="0" y="2368076"/>
          <a:ext cx="971092" cy="9809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74F5E2-3D1F-42B9-990C-93EB1AD1C0B1}">
      <dsp:nvSpPr>
        <dsp:cNvPr id="0" name=""/>
        <dsp:cNvSpPr/>
      </dsp:nvSpPr>
      <dsp:spPr>
        <a:xfrm>
          <a:off x="0" y="3510827"/>
          <a:ext cx="2168773" cy="980901"/>
        </a:xfrm>
        <a:prstGeom prst="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Available 24/7</a:t>
          </a:r>
        </a:p>
      </dsp:txBody>
      <dsp:txXfrm>
        <a:off x="0" y="3510827"/>
        <a:ext cx="2168773" cy="980901"/>
      </dsp:txXfrm>
    </dsp:sp>
    <dsp:sp modelId="{043A35A6-910B-49B4-9E5E-0C88CF9C419D}">
      <dsp:nvSpPr>
        <dsp:cNvPr id="0" name=""/>
        <dsp:cNvSpPr/>
      </dsp:nvSpPr>
      <dsp:spPr>
        <a:xfrm>
          <a:off x="2265883" y="3510827"/>
          <a:ext cx="971092" cy="9809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5AEB2-7F81-4316-B887-31199F49FAB5}">
      <dsp:nvSpPr>
        <dsp:cNvPr id="0" name=""/>
        <dsp:cNvSpPr/>
      </dsp:nvSpPr>
      <dsp:spPr>
        <a:xfrm>
          <a:off x="0" y="31149"/>
          <a:ext cx="5588000" cy="1481073"/>
        </a:xfrm>
        <a:prstGeom prst="roundRect">
          <a:avLst/>
        </a:prstGeom>
        <a:solidFill>
          <a:schemeClr val="lt1">
            <a:hueOff val="0"/>
            <a:satOff val="0"/>
            <a:lumOff val="0"/>
            <a:alphaOff val="0"/>
          </a:schemeClr>
        </a:solidFill>
        <a:ln w="381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Truancy Intervention</a:t>
          </a:r>
        </a:p>
      </dsp:txBody>
      <dsp:txXfrm>
        <a:off x="72300" y="103449"/>
        <a:ext cx="5443400" cy="1336473"/>
      </dsp:txXfrm>
    </dsp:sp>
    <dsp:sp modelId="{78722587-6670-4989-8074-EB6B8FF28306}">
      <dsp:nvSpPr>
        <dsp:cNvPr id="0" name=""/>
        <dsp:cNvSpPr/>
      </dsp:nvSpPr>
      <dsp:spPr>
        <a:xfrm>
          <a:off x="0" y="1621663"/>
          <a:ext cx="5588000" cy="1481073"/>
        </a:xfrm>
        <a:prstGeom prst="roundRect">
          <a:avLst/>
        </a:prstGeom>
        <a:solidFill>
          <a:schemeClr val="lt1">
            <a:hueOff val="0"/>
            <a:satOff val="0"/>
            <a:lumOff val="0"/>
            <a:alphaOff val="0"/>
          </a:schemeClr>
        </a:solidFill>
        <a:ln w="381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Violence Reduction</a:t>
          </a:r>
        </a:p>
      </dsp:txBody>
      <dsp:txXfrm>
        <a:off x="72300" y="1693963"/>
        <a:ext cx="5443400" cy="1336473"/>
      </dsp:txXfrm>
    </dsp:sp>
    <dsp:sp modelId="{18BB2C70-49C8-4AA6-B69F-176EC4D6A1B4}">
      <dsp:nvSpPr>
        <dsp:cNvPr id="0" name=""/>
        <dsp:cNvSpPr/>
      </dsp:nvSpPr>
      <dsp:spPr>
        <a:xfrm>
          <a:off x="0" y="3212176"/>
          <a:ext cx="5588000" cy="1481073"/>
        </a:xfrm>
        <a:prstGeom prst="roundRect">
          <a:avLst/>
        </a:prstGeom>
        <a:solidFill>
          <a:schemeClr val="lt1">
            <a:hueOff val="0"/>
            <a:satOff val="0"/>
            <a:lumOff val="0"/>
            <a:alphaOff val="0"/>
          </a:schemeClr>
        </a:solidFill>
        <a:ln w="381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Compensatory Education</a:t>
          </a:r>
        </a:p>
      </dsp:txBody>
      <dsp:txXfrm>
        <a:off x="72300" y="3284476"/>
        <a:ext cx="5443400" cy="133647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3DCF1B-ADFF-496B-B886-5C3BC3D97AB3}">
      <dsp:nvSpPr>
        <dsp:cNvPr id="0" name=""/>
        <dsp:cNvSpPr/>
      </dsp:nvSpPr>
      <dsp:spPr>
        <a:xfrm>
          <a:off x="0" y="979547"/>
          <a:ext cx="5588000" cy="599625"/>
        </a:xfrm>
        <a:prstGeom prst="roundRect">
          <a:avLst/>
        </a:prstGeom>
        <a:solidFill>
          <a:schemeClr val="lt1">
            <a:hueOff val="0"/>
            <a:satOff val="0"/>
            <a:lumOff val="0"/>
            <a:alphaOff val="0"/>
          </a:schemeClr>
        </a:solidFill>
        <a:ln w="381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Dallas CRED</a:t>
          </a:r>
        </a:p>
      </dsp:txBody>
      <dsp:txXfrm>
        <a:off x="29271" y="1008818"/>
        <a:ext cx="5529458" cy="541083"/>
      </dsp:txXfrm>
    </dsp:sp>
    <dsp:sp modelId="{1FED4CA0-0665-424B-8437-E5E2F1D26F83}">
      <dsp:nvSpPr>
        <dsp:cNvPr id="0" name=""/>
        <dsp:cNvSpPr/>
      </dsp:nvSpPr>
      <dsp:spPr>
        <a:xfrm>
          <a:off x="0" y="1651172"/>
          <a:ext cx="5588000" cy="599625"/>
        </a:xfrm>
        <a:prstGeom prst="roundRect">
          <a:avLst/>
        </a:prstGeom>
        <a:solidFill>
          <a:schemeClr val="lt1">
            <a:hueOff val="0"/>
            <a:satOff val="0"/>
            <a:lumOff val="0"/>
            <a:alphaOff val="0"/>
          </a:schemeClr>
        </a:solidFill>
        <a:ln w="381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Group Violence Reduction Strategy</a:t>
          </a:r>
        </a:p>
      </dsp:txBody>
      <dsp:txXfrm>
        <a:off x="29271" y="1680443"/>
        <a:ext cx="5529458" cy="541083"/>
      </dsp:txXfrm>
    </dsp:sp>
    <dsp:sp modelId="{00835DCF-FC52-4AE7-B39D-2D2A092DDBD1}">
      <dsp:nvSpPr>
        <dsp:cNvPr id="0" name=""/>
        <dsp:cNvSpPr/>
      </dsp:nvSpPr>
      <dsp:spPr>
        <a:xfrm>
          <a:off x="0" y="2322797"/>
          <a:ext cx="5588000" cy="599625"/>
        </a:xfrm>
        <a:prstGeom prst="roundRect">
          <a:avLst/>
        </a:prstGeom>
        <a:solidFill>
          <a:schemeClr val="lt1">
            <a:hueOff val="0"/>
            <a:satOff val="0"/>
            <a:lumOff val="0"/>
            <a:alphaOff val="0"/>
          </a:schemeClr>
        </a:solidFill>
        <a:ln w="381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Safe Streets/ Alternatives to Violence </a:t>
          </a:r>
        </a:p>
      </dsp:txBody>
      <dsp:txXfrm>
        <a:off x="29271" y="2352068"/>
        <a:ext cx="5529458" cy="541083"/>
      </dsp:txXfrm>
    </dsp:sp>
    <dsp:sp modelId="{C4E9B166-1241-42C7-AC8B-4AA01A13FA32}">
      <dsp:nvSpPr>
        <dsp:cNvPr id="0" name=""/>
        <dsp:cNvSpPr/>
      </dsp:nvSpPr>
      <dsp:spPr>
        <a:xfrm>
          <a:off x="0" y="2994422"/>
          <a:ext cx="5588000" cy="599625"/>
        </a:xfrm>
        <a:prstGeom prst="roundRect">
          <a:avLst/>
        </a:prstGeom>
        <a:solidFill>
          <a:schemeClr val="lt1">
            <a:hueOff val="0"/>
            <a:satOff val="0"/>
            <a:lumOff val="0"/>
            <a:alphaOff val="0"/>
          </a:schemeClr>
        </a:solidFill>
        <a:ln w="381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Credible Messenger</a:t>
          </a:r>
        </a:p>
      </dsp:txBody>
      <dsp:txXfrm>
        <a:off x="29271" y="3023693"/>
        <a:ext cx="5529458" cy="541083"/>
      </dsp:txXfrm>
    </dsp:sp>
    <dsp:sp modelId="{09A50D61-3855-4E34-8606-24D6748132B3}">
      <dsp:nvSpPr>
        <dsp:cNvPr id="0" name=""/>
        <dsp:cNvSpPr/>
      </dsp:nvSpPr>
      <dsp:spPr>
        <a:xfrm>
          <a:off x="0" y="3666047"/>
          <a:ext cx="5588000" cy="599625"/>
        </a:xfrm>
        <a:prstGeom prst="roundRect">
          <a:avLst/>
        </a:prstGeom>
        <a:solidFill>
          <a:schemeClr val="lt1">
            <a:hueOff val="0"/>
            <a:satOff val="0"/>
            <a:lumOff val="0"/>
            <a:alphaOff val="0"/>
          </a:schemeClr>
        </a:solidFill>
        <a:ln w="381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Choose to Change </a:t>
          </a:r>
        </a:p>
      </dsp:txBody>
      <dsp:txXfrm>
        <a:off x="29271" y="3695318"/>
        <a:ext cx="5529458" cy="54108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2EFB5-C8D5-409F-B404-52B1B0C4077F}">
      <dsp:nvSpPr>
        <dsp:cNvPr id="0" name=""/>
        <dsp:cNvSpPr/>
      </dsp:nvSpPr>
      <dsp:spPr>
        <a:xfrm>
          <a:off x="491132" y="0"/>
          <a:ext cx="5566171" cy="2743200"/>
        </a:xfrm>
        <a:prstGeom prst="right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C3D2F5F2-148C-4DAC-A5CD-267B9546B991}">
      <dsp:nvSpPr>
        <dsp:cNvPr id="0" name=""/>
        <dsp:cNvSpPr/>
      </dsp:nvSpPr>
      <dsp:spPr>
        <a:xfrm>
          <a:off x="2014" y="822960"/>
          <a:ext cx="1587082" cy="1097280"/>
        </a:xfrm>
        <a:prstGeom prst="roundRect">
          <a:avLst/>
        </a:prstGeom>
        <a:solidFill>
          <a:srgbClr val="92D05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effectLst>
                <a:outerShdw blurRad="38100" dist="38100" dir="2700000" algn="tl">
                  <a:srgbClr val="000000">
                    <a:alpha val="43137"/>
                  </a:srgbClr>
                </a:outerShdw>
              </a:effectLst>
              <a:latin typeface="Calibri" pitchFamily="34" charset="0"/>
              <a:cs typeface="Calibri" pitchFamily="34" charset="0"/>
            </a:rPr>
            <a:t>Referral &amp; Engagement</a:t>
          </a:r>
        </a:p>
      </dsp:txBody>
      <dsp:txXfrm>
        <a:off x="55579" y="876525"/>
        <a:ext cx="1479952" cy="990150"/>
      </dsp:txXfrm>
    </dsp:sp>
    <dsp:sp modelId="{4E69B34D-F8A1-4FDF-B4EE-75A71AAA2244}">
      <dsp:nvSpPr>
        <dsp:cNvPr id="0" name=""/>
        <dsp:cNvSpPr/>
      </dsp:nvSpPr>
      <dsp:spPr>
        <a:xfrm>
          <a:off x="1707403" y="822960"/>
          <a:ext cx="1530912" cy="1097280"/>
        </a:xfrm>
        <a:prstGeom prst="roundRect">
          <a:avLst/>
        </a:prstGeom>
        <a:solidFill>
          <a:srgbClr val="FF99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effectLst>
                <a:outerShdw blurRad="38100" dist="38100" dir="2700000" algn="tl">
                  <a:srgbClr val="000000">
                    <a:alpha val="43137"/>
                  </a:srgbClr>
                </a:outerShdw>
              </a:effectLst>
              <a:latin typeface="Calibri" pitchFamily="34" charset="0"/>
              <a:cs typeface="Calibri" pitchFamily="34" charset="0"/>
            </a:rPr>
            <a:t>Assessment &amp; Planning</a:t>
          </a:r>
        </a:p>
      </dsp:txBody>
      <dsp:txXfrm>
        <a:off x="1760968" y="876525"/>
        <a:ext cx="1423782" cy="990150"/>
      </dsp:txXfrm>
    </dsp:sp>
    <dsp:sp modelId="{A463BA6C-59FA-4846-972F-5E90CDC985D9}">
      <dsp:nvSpPr>
        <dsp:cNvPr id="0" name=""/>
        <dsp:cNvSpPr/>
      </dsp:nvSpPr>
      <dsp:spPr>
        <a:xfrm>
          <a:off x="3356622" y="822960"/>
          <a:ext cx="1510100" cy="1097280"/>
        </a:xfrm>
        <a:prstGeom prst="roundRect">
          <a:avLst/>
        </a:prstGeom>
        <a:solidFill>
          <a:srgbClr val="CC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effectLst>
                <a:outerShdw blurRad="38100" dist="38100" dir="2700000" algn="tl">
                  <a:srgbClr val="000000">
                    <a:alpha val="43137"/>
                  </a:srgbClr>
                </a:outerShdw>
              </a:effectLst>
              <a:latin typeface="Calibri" pitchFamily="34" charset="0"/>
              <a:cs typeface="Calibri" pitchFamily="34" charset="0"/>
            </a:rPr>
            <a:t>Service Delivery</a:t>
          </a:r>
        </a:p>
      </dsp:txBody>
      <dsp:txXfrm>
        <a:off x="3410187" y="876525"/>
        <a:ext cx="1402970" cy="990150"/>
      </dsp:txXfrm>
    </dsp:sp>
    <dsp:sp modelId="{81751988-1732-4405-9B1F-2F2958EC8B48}">
      <dsp:nvSpPr>
        <dsp:cNvPr id="0" name=""/>
        <dsp:cNvSpPr/>
      </dsp:nvSpPr>
      <dsp:spPr>
        <a:xfrm>
          <a:off x="4985029" y="822960"/>
          <a:ext cx="1561393" cy="1097280"/>
        </a:xfrm>
        <a:prstGeom prst="roundRect">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effectLst>
                <a:outerShdw blurRad="38100" dist="38100" dir="2700000" algn="tl">
                  <a:srgbClr val="000000">
                    <a:alpha val="43137"/>
                  </a:srgbClr>
                </a:outerShdw>
              </a:effectLst>
              <a:latin typeface="Calibri" pitchFamily="34" charset="0"/>
              <a:cs typeface="Calibri" pitchFamily="34" charset="0"/>
            </a:rPr>
            <a:t>Transition &amp; Discharge</a:t>
          </a:r>
        </a:p>
      </dsp:txBody>
      <dsp:txXfrm>
        <a:off x="5038594" y="876525"/>
        <a:ext cx="1454263" cy="9901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B7AC3-D447-47D3-9446-031EF920CCFD}">
      <dsp:nvSpPr>
        <dsp:cNvPr id="0" name=""/>
        <dsp:cNvSpPr/>
      </dsp:nvSpPr>
      <dsp:spPr>
        <a:xfrm>
          <a:off x="754379" y="196847"/>
          <a:ext cx="1531620" cy="69272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GED to PhD</a:t>
          </a:r>
        </a:p>
      </dsp:txBody>
      <dsp:txXfrm>
        <a:off x="754379" y="196847"/>
        <a:ext cx="1531620" cy="692727"/>
      </dsp:txXfrm>
    </dsp:sp>
    <dsp:sp modelId="{A99D431C-4BEE-49FC-8AE5-B84AC7A3B384}">
      <dsp:nvSpPr>
        <dsp:cNvPr id="0" name=""/>
        <dsp:cNvSpPr/>
      </dsp:nvSpPr>
      <dsp:spPr>
        <a:xfrm>
          <a:off x="0" y="196847"/>
          <a:ext cx="685800" cy="6927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B9FC19-F482-4559-AC3C-94476115350E}">
      <dsp:nvSpPr>
        <dsp:cNvPr id="0" name=""/>
        <dsp:cNvSpPr/>
      </dsp:nvSpPr>
      <dsp:spPr>
        <a:xfrm>
          <a:off x="0" y="1003875"/>
          <a:ext cx="1531620" cy="69272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Connect to supports</a:t>
          </a:r>
        </a:p>
      </dsp:txBody>
      <dsp:txXfrm>
        <a:off x="0" y="1003875"/>
        <a:ext cx="1531620" cy="692727"/>
      </dsp:txXfrm>
    </dsp:sp>
    <dsp:sp modelId="{EC150AAD-77D1-4A2D-84F6-733FD37063CB}">
      <dsp:nvSpPr>
        <dsp:cNvPr id="0" name=""/>
        <dsp:cNvSpPr/>
      </dsp:nvSpPr>
      <dsp:spPr>
        <a:xfrm>
          <a:off x="1600200" y="1003875"/>
          <a:ext cx="685800" cy="6927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C78247-066A-4410-9A61-9DEC66A6AA35}">
      <dsp:nvSpPr>
        <dsp:cNvPr id="0" name=""/>
        <dsp:cNvSpPr/>
      </dsp:nvSpPr>
      <dsp:spPr>
        <a:xfrm>
          <a:off x="754379" y="1810902"/>
          <a:ext cx="1531620" cy="69272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Implement the family’s plan</a:t>
          </a:r>
        </a:p>
      </dsp:txBody>
      <dsp:txXfrm>
        <a:off x="754379" y="1810902"/>
        <a:ext cx="1531620" cy="692727"/>
      </dsp:txXfrm>
    </dsp:sp>
    <dsp:sp modelId="{F577E3BE-900A-4229-A36D-470F016F7FD8}">
      <dsp:nvSpPr>
        <dsp:cNvPr id="0" name=""/>
        <dsp:cNvSpPr/>
      </dsp:nvSpPr>
      <dsp:spPr>
        <a:xfrm>
          <a:off x="0" y="1810902"/>
          <a:ext cx="685800" cy="6927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CE96ED-D09E-4D63-B696-26D95198B754}">
      <dsp:nvSpPr>
        <dsp:cNvPr id="0" name=""/>
        <dsp:cNvSpPr/>
      </dsp:nvSpPr>
      <dsp:spPr>
        <a:xfrm>
          <a:off x="0" y="2617929"/>
          <a:ext cx="1531620" cy="69272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Build skills</a:t>
          </a:r>
        </a:p>
      </dsp:txBody>
      <dsp:txXfrm>
        <a:off x="0" y="2617929"/>
        <a:ext cx="1531620" cy="692727"/>
      </dsp:txXfrm>
    </dsp:sp>
    <dsp:sp modelId="{6D7AF3D4-1DA1-426B-8998-77387EAE5633}">
      <dsp:nvSpPr>
        <dsp:cNvPr id="0" name=""/>
        <dsp:cNvSpPr/>
      </dsp:nvSpPr>
      <dsp:spPr>
        <a:xfrm>
          <a:off x="1600200" y="2617929"/>
          <a:ext cx="685800" cy="6927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9F7D6-CD59-4529-B393-29853D035BD8}">
      <dsp:nvSpPr>
        <dsp:cNvPr id="0" name=""/>
        <dsp:cNvSpPr/>
      </dsp:nvSpPr>
      <dsp:spPr>
        <a:xfrm>
          <a:off x="728062" y="96429"/>
          <a:ext cx="1478188" cy="66856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Work in home, school, and community</a:t>
          </a:r>
        </a:p>
      </dsp:txBody>
      <dsp:txXfrm>
        <a:off x="728062" y="96429"/>
        <a:ext cx="1478188" cy="668560"/>
      </dsp:txXfrm>
    </dsp:sp>
    <dsp:sp modelId="{8373A33A-8A87-48A1-9A3E-D7072F1C03AD}">
      <dsp:nvSpPr>
        <dsp:cNvPr id="0" name=""/>
        <dsp:cNvSpPr/>
      </dsp:nvSpPr>
      <dsp:spPr>
        <a:xfrm>
          <a:off x="0" y="96429"/>
          <a:ext cx="661875" cy="6685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D02E79-5A2F-476C-B9D8-CBB3FD71FF30}">
      <dsp:nvSpPr>
        <dsp:cNvPr id="0" name=""/>
        <dsp:cNvSpPr/>
      </dsp:nvSpPr>
      <dsp:spPr>
        <a:xfrm>
          <a:off x="0" y="875303"/>
          <a:ext cx="1478188" cy="668560"/>
        </a:xfrm>
        <a:prstGeom prst="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Meet when needed, intense dosage</a:t>
          </a:r>
        </a:p>
      </dsp:txBody>
      <dsp:txXfrm>
        <a:off x="0" y="875303"/>
        <a:ext cx="1478188" cy="668560"/>
      </dsp:txXfrm>
    </dsp:sp>
    <dsp:sp modelId="{2533398C-D2D3-4644-A451-93A17845BD13}">
      <dsp:nvSpPr>
        <dsp:cNvPr id="0" name=""/>
        <dsp:cNvSpPr/>
      </dsp:nvSpPr>
      <dsp:spPr>
        <a:xfrm>
          <a:off x="1544375" y="875303"/>
          <a:ext cx="661875" cy="6685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F60AF6-F5C3-4FAE-9138-D707D06FDF00}">
      <dsp:nvSpPr>
        <dsp:cNvPr id="0" name=""/>
        <dsp:cNvSpPr/>
      </dsp:nvSpPr>
      <dsp:spPr>
        <a:xfrm>
          <a:off x="728062" y="1654176"/>
          <a:ext cx="1478188" cy="668560"/>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Group, family, and individual</a:t>
          </a:r>
        </a:p>
      </dsp:txBody>
      <dsp:txXfrm>
        <a:off x="728062" y="1654176"/>
        <a:ext cx="1478188" cy="668560"/>
      </dsp:txXfrm>
    </dsp:sp>
    <dsp:sp modelId="{AB34CD24-F888-42A0-83F7-C805D3C82748}">
      <dsp:nvSpPr>
        <dsp:cNvPr id="0" name=""/>
        <dsp:cNvSpPr/>
      </dsp:nvSpPr>
      <dsp:spPr>
        <a:xfrm>
          <a:off x="0" y="1654176"/>
          <a:ext cx="661875" cy="6685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74F5E2-3D1F-42B9-990C-93EB1AD1C0B1}">
      <dsp:nvSpPr>
        <dsp:cNvPr id="0" name=""/>
        <dsp:cNvSpPr/>
      </dsp:nvSpPr>
      <dsp:spPr>
        <a:xfrm>
          <a:off x="0" y="2433050"/>
          <a:ext cx="1478188" cy="668560"/>
        </a:xfrm>
        <a:prstGeom prst="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Available 24/7</a:t>
          </a:r>
        </a:p>
      </dsp:txBody>
      <dsp:txXfrm>
        <a:off x="0" y="2433050"/>
        <a:ext cx="1478188" cy="668560"/>
      </dsp:txXfrm>
    </dsp:sp>
    <dsp:sp modelId="{043A35A6-910B-49B4-9E5E-0C88CF9C419D}">
      <dsp:nvSpPr>
        <dsp:cNvPr id="0" name=""/>
        <dsp:cNvSpPr/>
      </dsp:nvSpPr>
      <dsp:spPr>
        <a:xfrm>
          <a:off x="1544375" y="2433050"/>
          <a:ext cx="661875" cy="6685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7FE44-0106-4D12-A7CB-6A1CA53F8E14}">
      <dsp:nvSpPr>
        <dsp:cNvPr id="0" name=""/>
        <dsp:cNvSpPr/>
      </dsp:nvSpPr>
      <dsp:spPr>
        <a:xfrm>
          <a:off x="1458913" y="206599"/>
          <a:ext cx="2669896" cy="2669896"/>
        </a:xfrm>
        <a:prstGeom prst="pie">
          <a:avLst>
            <a:gd name="adj1" fmla="val 16200000"/>
            <a:gd name="adj2" fmla="val 180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2"/>
              </a:solidFill>
            </a:rPr>
            <a:t>Access</a:t>
          </a:r>
        </a:p>
      </dsp:txBody>
      <dsp:txXfrm>
        <a:off x="2866012" y="772362"/>
        <a:ext cx="953534" cy="794612"/>
      </dsp:txXfrm>
    </dsp:sp>
    <dsp:sp modelId="{483E9DA5-AA37-43FE-81CE-6A5C2FAF15B2}">
      <dsp:nvSpPr>
        <dsp:cNvPr id="0" name=""/>
        <dsp:cNvSpPr/>
      </dsp:nvSpPr>
      <dsp:spPr>
        <a:xfrm>
          <a:off x="1403926" y="301952"/>
          <a:ext cx="2669896" cy="2669896"/>
        </a:xfrm>
        <a:prstGeom prst="pie">
          <a:avLst>
            <a:gd name="adj1" fmla="val 1800000"/>
            <a:gd name="adj2" fmla="val 900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2"/>
              </a:solidFill>
            </a:rPr>
            <a:t>Ownership</a:t>
          </a:r>
        </a:p>
      </dsp:txBody>
      <dsp:txXfrm>
        <a:off x="2039616" y="2034206"/>
        <a:ext cx="1430301" cy="699258"/>
      </dsp:txXfrm>
    </dsp:sp>
    <dsp:sp modelId="{9AF38295-A958-4356-898E-4DD0E6805518}">
      <dsp:nvSpPr>
        <dsp:cNvPr id="0" name=""/>
        <dsp:cNvSpPr/>
      </dsp:nvSpPr>
      <dsp:spPr>
        <a:xfrm>
          <a:off x="1348939" y="206599"/>
          <a:ext cx="2669896" cy="2669896"/>
        </a:xfrm>
        <a:prstGeom prst="pie">
          <a:avLst>
            <a:gd name="adj1" fmla="val 9000000"/>
            <a:gd name="adj2" fmla="val 1620000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2"/>
              </a:solidFill>
            </a:rPr>
            <a:t>Voice</a:t>
          </a:r>
        </a:p>
      </dsp:txBody>
      <dsp:txXfrm>
        <a:off x="1658202" y="772362"/>
        <a:ext cx="953534" cy="794612"/>
      </dsp:txXfrm>
    </dsp:sp>
    <dsp:sp modelId="{9852CDD1-E25C-49D3-9123-55E60449F7EE}">
      <dsp:nvSpPr>
        <dsp:cNvPr id="0" name=""/>
        <dsp:cNvSpPr/>
      </dsp:nvSpPr>
      <dsp:spPr>
        <a:xfrm>
          <a:off x="1293855" y="41319"/>
          <a:ext cx="3000454" cy="3000454"/>
        </a:xfrm>
        <a:prstGeom prst="circularArrow">
          <a:avLst>
            <a:gd name="adj1" fmla="val 5085"/>
            <a:gd name="adj2" fmla="val 327528"/>
            <a:gd name="adj3" fmla="val 1472472"/>
            <a:gd name="adj4" fmla="val 16199432"/>
            <a:gd name="adj5" fmla="val 5932"/>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100032-BD0E-43B8-9919-DA263279A1BC}">
      <dsp:nvSpPr>
        <dsp:cNvPr id="0" name=""/>
        <dsp:cNvSpPr/>
      </dsp:nvSpPr>
      <dsp:spPr>
        <a:xfrm>
          <a:off x="1238647" y="136504"/>
          <a:ext cx="3000454" cy="3000454"/>
        </a:xfrm>
        <a:prstGeom prst="circularArrow">
          <a:avLst>
            <a:gd name="adj1" fmla="val 5085"/>
            <a:gd name="adj2" fmla="val 327528"/>
            <a:gd name="adj3" fmla="val 8671970"/>
            <a:gd name="adj4" fmla="val 1800502"/>
            <a:gd name="adj5" fmla="val 5932"/>
          </a:avLst>
        </a:prstGeom>
        <a:solidFill>
          <a:schemeClr val="accent4">
            <a:shade val="90000"/>
            <a:hueOff val="28200"/>
            <a:satOff val="1743"/>
            <a:lumOff val="589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1DE4D1-CD58-4EC0-A415-08A5C5B62780}">
      <dsp:nvSpPr>
        <dsp:cNvPr id="0" name=""/>
        <dsp:cNvSpPr/>
      </dsp:nvSpPr>
      <dsp:spPr>
        <a:xfrm>
          <a:off x="1183440" y="41319"/>
          <a:ext cx="3000454" cy="3000454"/>
        </a:xfrm>
        <a:prstGeom prst="circularArrow">
          <a:avLst>
            <a:gd name="adj1" fmla="val 5085"/>
            <a:gd name="adj2" fmla="val 327528"/>
            <a:gd name="adj3" fmla="val 15873039"/>
            <a:gd name="adj4" fmla="val 9000000"/>
            <a:gd name="adj5" fmla="val 5932"/>
          </a:avLst>
        </a:prstGeom>
        <a:solidFill>
          <a:schemeClr val="accent4">
            <a:shade val="90000"/>
            <a:hueOff val="56400"/>
            <a:satOff val="3486"/>
            <a:lumOff val="11792"/>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5AEB2-7F81-4316-B887-31199F49FAB5}">
      <dsp:nvSpPr>
        <dsp:cNvPr id="0" name=""/>
        <dsp:cNvSpPr/>
      </dsp:nvSpPr>
      <dsp:spPr>
        <a:xfrm>
          <a:off x="0" y="36869"/>
          <a:ext cx="5588000" cy="671580"/>
        </a:xfrm>
        <a:prstGeom prst="roundRect">
          <a:avLst/>
        </a:prstGeom>
        <a:solidFill>
          <a:schemeClr val="lt1">
            <a:hueOff val="0"/>
            <a:satOff val="0"/>
            <a:lumOff val="0"/>
            <a:alphaOff val="0"/>
          </a:schemeClr>
        </a:solidFill>
        <a:ln w="381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Diversion</a:t>
          </a:r>
        </a:p>
      </dsp:txBody>
      <dsp:txXfrm>
        <a:off x="32784" y="69653"/>
        <a:ext cx="5522432" cy="606012"/>
      </dsp:txXfrm>
    </dsp:sp>
    <dsp:sp modelId="{F421E5FD-A778-40A7-BFBF-DA9B473EAF4D}">
      <dsp:nvSpPr>
        <dsp:cNvPr id="0" name=""/>
        <dsp:cNvSpPr/>
      </dsp:nvSpPr>
      <dsp:spPr>
        <a:xfrm>
          <a:off x="0" y="789089"/>
          <a:ext cx="5588000" cy="671580"/>
        </a:xfrm>
        <a:prstGeom prst="roundRect">
          <a:avLst/>
        </a:prstGeom>
        <a:solidFill>
          <a:srgbClr val="FFFFFF">
            <a:hueOff val="0"/>
            <a:satOff val="0"/>
            <a:lumOff val="0"/>
            <a:alphaOff val="0"/>
          </a:srgbClr>
        </a:solidFill>
        <a:ln w="38100" cap="flat" cmpd="sng" algn="ctr">
          <a:solidFill>
            <a:srgbClr val="ED7D3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rgbClr val="525759">
                  <a:hueOff val="0"/>
                  <a:satOff val="0"/>
                  <a:lumOff val="0"/>
                  <a:alphaOff val="0"/>
                </a:srgbClr>
              </a:solidFill>
              <a:latin typeface="Roboto"/>
              <a:ea typeface="+mn-ea"/>
              <a:cs typeface="+mn-cs"/>
            </a:rPr>
            <a:t>Pre-Adjudication</a:t>
          </a:r>
        </a:p>
      </dsp:txBody>
      <dsp:txXfrm>
        <a:off x="32784" y="821873"/>
        <a:ext cx="5522432" cy="606012"/>
      </dsp:txXfrm>
    </dsp:sp>
    <dsp:sp modelId="{388B6D6E-D507-426F-975C-7B1A2BBC8180}">
      <dsp:nvSpPr>
        <dsp:cNvPr id="0" name=""/>
        <dsp:cNvSpPr/>
      </dsp:nvSpPr>
      <dsp:spPr>
        <a:xfrm>
          <a:off x="0" y="1460669"/>
          <a:ext cx="5588000" cy="1130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19"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Community-Based Detention </a:t>
          </a:r>
        </a:p>
        <a:p>
          <a:pPr marL="228600" lvl="1" indent="-228600" algn="l" defTabSz="977900">
            <a:lnSpc>
              <a:spcPct val="90000"/>
            </a:lnSpc>
            <a:spcBef>
              <a:spcPct val="0"/>
            </a:spcBef>
            <a:spcAft>
              <a:spcPct val="20000"/>
            </a:spcAft>
            <a:buChar char="•"/>
          </a:pPr>
          <a:r>
            <a:rPr lang="en-US" sz="2200" kern="1200" dirty="0"/>
            <a:t>Surveillance</a:t>
          </a:r>
        </a:p>
        <a:p>
          <a:pPr marL="228600" lvl="1" indent="-228600" algn="l" defTabSz="977900">
            <a:lnSpc>
              <a:spcPct val="90000"/>
            </a:lnSpc>
            <a:spcBef>
              <a:spcPct val="0"/>
            </a:spcBef>
            <a:spcAft>
              <a:spcPct val="20000"/>
            </a:spcAft>
            <a:buChar char="•"/>
          </a:pPr>
          <a:r>
            <a:rPr lang="en-US" sz="2200" kern="1200" dirty="0"/>
            <a:t>Intensive In-Home Services</a:t>
          </a:r>
        </a:p>
      </dsp:txBody>
      <dsp:txXfrm>
        <a:off x="0" y="1460669"/>
        <a:ext cx="5588000" cy="1130220"/>
      </dsp:txXfrm>
    </dsp:sp>
    <dsp:sp modelId="{C0283821-909A-46E8-B02D-62545C9950C7}">
      <dsp:nvSpPr>
        <dsp:cNvPr id="0" name=""/>
        <dsp:cNvSpPr/>
      </dsp:nvSpPr>
      <dsp:spPr>
        <a:xfrm>
          <a:off x="0" y="2590890"/>
          <a:ext cx="5588000" cy="671580"/>
        </a:xfrm>
        <a:prstGeom prst="roundRect">
          <a:avLst/>
        </a:prstGeom>
        <a:solidFill>
          <a:srgbClr val="FFFFFF">
            <a:hueOff val="0"/>
            <a:satOff val="0"/>
            <a:lumOff val="0"/>
            <a:alphaOff val="0"/>
          </a:srgbClr>
        </a:solidFill>
        <a:ln w="38100" cap="flat" cmpd="sng" algn="ctr">
          <a:solidFill>
            <a:srgbClr val="ED7D3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525759">
                  <a:hueOff val="0"/>
                  <a:satOff val="0"/>
                  <a:lumOff val="0"/>
                  <a:alphaOff val="0"/>
                </a:srgbClr>
              </a:solidFill>
              <a:latin typeface="Roboto"/>
              <a:ea typeface="+mn-ea"/>
              <a:cs typeface="+mn-cs"/>
            </a:rPr>
            <a:t>Post-Adjudication</a:t>
          </a:r>
        </a:p>
      </dsp:txBody>
      <dsp:txXfrm>
        <a:off x="32784" y="2623674"/>
        <a:ext cx="5522432" cy="606012"/>
      </dsp:txXfrm>
    </dsp:sp>
    <dsp:sp modelId="{26651847-7942-49A0-AD67-CB8118521AE9}">
      <dsp:nvSpPr>
        <dsp:cNvPr id="0" name=""/>
        <dsp:cNvSpPr/>
      </dsp:nvSpPr>
      <dsp:spPr>
        <a:xfrm>
          <a:off x="0" y="3262470"/>
          <a:ext cx="5588000"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19"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Intensive In-Home Services </a:t>
          </a:r>
        </a:p>
        <a:p>
          <a:pPr marL="228600" lvl="1" indent="-228600" algn="l" defTabSz="977900">
            <a:lnSpc>
              <a:spcPct val="90000"/>
            </a:lnSpc>
            <a:spcBef>
              <a:spcPct val="0"/>
            </a:spcBef>
            <a:spcAft>
              <a:spcPct val="20000"/>
            </a:spcAft>
            <a:buChar char="•"/>
          </a:pPr>
          <a:r>
            <a:rPr lang="en-US" sz="2200" kern="1200" dirty="0"/>
            <a:t>Community Treatment Centers</a:t>
          </a:r>
        </a:p>
      </dsp:txBody>
      <dsp:txXfrm>
        <a:off x="0" y="3262470"/>
        <a:ext cx="5588000" cy="753480"/>
      </dsp:txXfrm>
    </dsp:sp>
    <dsp:sp modelId="{7F9FED8B-5CFA-456D-B9C2-7CE98F5D080E}">
      <dsp:nvSpPr>
        <dsp:cNvPr id="0" name=""/>
        <dsp:cNvSpPr/>
      </dsp:nvSpPr>
      <dsp:spPr>
        <a:xfrm>
          <a:off x="0" y="4015950"/>
          <a:ext cx="5588000" cy="671580"/>
        </a:xfrm>
        <a:prstGeom prst="roundRect">
          <a:avLst/>
        </a:prstGeom>
        <a:solidFill>
          <a:srgbClr val="FFFFFF">
            <a:hueOff val="0"/>
            <a:satOff val="0"/>
            <a:lumOff val="0"/>
            <a:alphaOff val="0"/>
          </a:srgbClr>
        </a:solidFill>
        <a:ln w="38100" cap="flat" cmpd="sng" algn="ctr">
          <a:solidFill>
            <a:srgbClr val="ED7D3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Reintegration/</a:t>
          </a:r>
          <a:r>
            <a:rPr lang="en-US" sz="2800" kern="1200">
              <a:solidFill>
                <a:srgbClr val="525759">
                  <a:hueOff val="0"/>
                  <a:satOff val="0"/>
                  <a:lumOff val="0"/>
                  <a:alphaOff val="0"/>
                </a:srgbClr>
              </a:solidFill>
              <a:latin typeface="Roboto"/>
              <a:ea typeface="+mn-ea"/>
              <a:cs typeface="+mn-cs"/>
            </a:rPr>
            <a:t>Re-Entry</a:t>
          </a:r>
        </a:p>
      </dsp:txBody>
      <dsp:txXfrm>
        <a:off x="32784" y="4048734"/>
        <a:ext cx="5522432" cy="6060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5AEB2-7F81-4316-B887-31199F49FAB5}">
      <dsp:nvSpPr>
        <dsp:cNvPr id="0" name=""/>
        <dsp:cNvSpPr/>
      </dsp:nvSpPr>
      <dsp:spPr>
        <a:xfrm>
          <a:off x="0" y="58604"/>
          <a:ext cx="5588000" cy="1091317"/>
        </a:xfrm>
        <a:prstGeom prst="roundRect">
          <a:avLst/>
        </a:prstGeom>
        <a:solidFill>
          <a:schemeClr val="lt1">
            <a:hueOff val="0"/>
            <a:satOff val="0"/>
            <a:lumOff val="0"/>
            <a:alphaOff val="0"/>
          </a:schemeClr>
        </a:solidFill>
        <a:ln w="381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Outpatient Services</a:t>
          </a:r>
        </a:p>
      </dsp:txBody>
      <dsp:txXfrm>
        <a:off x="53274" y="111878"/>
        <a:ext cx="5481452" cy="984769"/>
      </dsp:txXfrm>
    </dsp:sp>
    <dsp:sp modelId="{F421E5FD-A778-40A7-BFBF-DA9B473EAF4D}">
      <dsp:nvSpPr>
        <dsp:cNvPr id="0" name=""/>
        <dsp:cNvSpPr/>
      </dsp:nvSpPr>
      <dsp:spPr>
        <a:xfrm>
          <a:off x="0" y="1230562"/>
          <a:ext cx="5588000" cy="1091317"/>
        </a:xfrm>
        <a:prstGeom prst="roundRect">
          <a:avLst/>
        </a:prstGeom>
        <a:solidFill>
          <a:srgbClr val="FFFFFF">
            <a:hueOff val="0"/>
            <a:satOff val="0"/>
            <a:lumOff val="0"/>
            <a:alphaOff val="0"/>
          </a:srgbClr>
        </a:solidFill>
        <a:ln w="381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In-home and School-based Services</a:t>
          </a:r>
          <a:endParaRPr lang="en-US" sz="2800" kern="1200">
            <a:solidFill>
              <a:srgbClr val="525759">
                <a:hueOff val="0"/>
                <a:satOff val="0"/>
                <a:lumOff val="0"/>
                <a:alphaOff val="0"/>
              </a:srgbClr>
            </a:solidFill>
            <a:latin typeface="Roboto"/>
            <a:ea typeface="+mn-ea"/>
            <a:cs typeface="+mn-cs"/>
          </a:endParaRPr>
        </a:p>
      </dsp:txBody>
      <dsp:txXfrm>
        <a:off x="53274" y="1283836"/>
        <a:ext cx="5481452" cy="984769"/>
      </dsp:txXfrm>
    </dsp:sp>
    <dsp:sp modelId="{E6E5364B-4135-4CAE-A69B-7F7DD6093392}">
      <dsp:nvSpPr>
        <dsp:cNvPr id="0" name=""/>
        <dsp:cNvSpPr/>
      </dsp:nvSpPr>
      <dsp:spPr>
        <a:xfrm>
          <a:off x="0" y="2402520"/>
          <a:ext cx="5588000" cy="1091317"/>
        </a:xfrm>
        <a:prstGeom prst="roundRect">
          <a:avLst/>
        </a:prstGeom>
        <a:solidFill>
          <a:schemeClr val="lt1">
            <a:hueOff val="0"/>
            <a:satOff val="0"/>
            <a:lumOff val="0"/>
            <a:alphaOff val="0"/>
          </a:schemeClr>
        </a:solidFill>
        <a:ln w="381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Intensive Outpatient/ Day Treatment</a:t>
          </a:r>
        </a:p>
      </dsp:txBody>
      <dsp:txXfrm>
        <a:off x="53274" y="2455794"/>
        <a:ext cx="5481452" cy="984769"/>
      </dsp:txXfrm>
    </dsp:sp>
    <dsp:sp modelId="{7B0A3A51-373F-425D-9510-0065D225B186}">
      <dsp:nvSpPr>
        <dsp:cNvPr id="0" name=""/>
        <dsp:cNvSpPr/>
      </dsp:nvSpPr>
      <dsp:spPr>
        <a:xfrm>
          <a:off x="0" y="3574477"/>
          <a:ext cx="5588000" cy="1091317"/>
        </a:xfrm>
        <a:prstGeom prst="roundRect">
          <a:avLst/>
        </a:prstGeom>
        <a:solidFill>
          <a:schemeClr val="lt1">
            <a:hueOff val="0"/>
            <a:satOff val="0"/>
            <a:lumOff val="0"/>
            <a:alphaOff val="0"/>
          </a:schemeClr>
        </a:solidFill>
        <a:ln w="381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Youth Empowerment Services (YES Waiver)</a:t>
          </a:r>
        </a:p>
      </dsp:txBody>
      <dsp:txXfrm>
        <a:off x="53274" y="3627751"/>
        <a:ext cx="5481452" cy="98476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5AEB2-7F81-4316-B887-31199F49FAB5}">
      <dsp:nvSpPr>
        <dsp:cNvPr id="0" name=""/>
        <dsp:cNvSpPr/>
      </dsp:nvSpPr>
      <dsp:spPr>
        <a:xfrm>
          <a:off x="0" y="22330"/>
          <a:ext cx="5588000" cy="1233179"/>
        </a:xfrm>
        <a:prstGeom prst="roundRect">
          <a:avLst/>
        </a:prstGeom>
        <a:solidFill>
          <a:schemeClr val="lt1">
            <a:hueOff val="0"/>
            <a:satOff val="0"/>
            <a:lumOff val="0"/>
            <a:alphaOff val="0"/>
          </a:schemeClr>
        </a:solidFill>
        <a:ln w="381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Early Intervention Services </a:t>
          </a:r>
          <a:br>
            <a:rPr lang="en-US" sz="3100" kern="1200"/>
          </a:br>
          <a:r>
            <a:rPr lang="en-US" sz="3100" kern="1200"/>
            <a:t>(0-3)</a:t>
          </a:r>
        </a:p>
      </dsp:txBody>
      <dsp:txXfrm>
        <a:off x="60199" y="82529"/>
        <a:ext cx="5467602" cy="1112781"/>
      </dsp:txXfrm>
    </dsp:sp>
    <dsp:sp modelId="{3F66C9A3-1145-4BAD-A93C-7991232C1A11}">
      <dsp:nvSpPr>
        <dsp:cNvPr id="0" name=""/>
        <dsp:cNvSpPr/>
      </dsp:nvSpPr>
      <dsp:spPr>
        <a:xfrm>
          <a:off x="0" y="1344790"/>
          <a:ext cx="5588000" cy="1233179"/>
        </a:xfrm>
        <a:prstGeom prst="roundRect">
          <a:avLst/>
        </a:prstGeom>
        <a:solidFill>
          <a:schemeClr val="lt1">
            <a:hueOff val="0"/>
            <a:satOff val="0"/>
            <a:lumOff val="0"/>
            <a:alphaOff val="0"/>
          </a:schemeClr>
        </a:solidFill>
        <a:ln w="381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1377950">
            <a:lnSpc>
              <a:spcPct val="90000"/>
            </a:lnSpc>
            <a:spcBef>
              <a:spcPct val="0"/>
            </a:spcBef>
            <a:spcAft>
              <a:spcPct val="35000"/>
            </a:spcAft>
            <a:buNone/>
          </a:pPr>
          <a:r>
            <a:rPr lang="en-US" sz="3100" kern="1200">
              <a:latin typeface="Roboto"/>
              <a:ea typeface="+mn-ea"/>
              <a:cs typeface="+mn-cs"/>
            </a:rPr>
            <a:t>Traumatic Brain Injury</a:t>
          </a:r>
        </a:p>
      </dsp:txBody>
      <dsp:txXfrm>
        <a:off x="60199" y="1404989"/>
        <a:ext cx="5467602" cy="1112781"/>
      </dsp:txXfrm>
    </dsp:sp>
    <dsp:sp modelId="{025498D8-5C42-4C6D-9ABA-95098900C0F1}">
      <dsp:nvSpPr>
        <dsp:cNvPr id="0" name=""/>
        <dsp:cNvSpPr/>
      </dsp:nvSpPr>
      <dsp:spPr>
        <a:xfrm>
          <a:off x="0" y="2667250"/>
          <a:ext cx="5588000" cy="1233179"/>
        </a:xfrm>
        <a:prstGeom prst="roundRect">
          <a:avLst/>
        </a:prstGeom>
        <a:solidFill>
          <a:schemeClr val="lt1">
            <a:hueOff val="0"/>
            <a:satOff val="0"/>
            <a:lumOff val="0"/>
            <a:alphaOff val="0"/>
          </a:schemeClr>
        </a:solidFill>
        <a:ln w="381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1377950">
            <a:lnSpc>
              <a:spcPct val="90000"/>
            </a:lnSpc>
            <a:spcBef>
              <a:spcPct val="0"/>
            </a:spcBef>
            <a:spcAft>
              <a:spcPct val="35000"/>
            </a:spcAft>
            <a:buNone/>
          </a:pPr>
          <a:r>
            <a:rPr lang="en-US" sz="3100" kern="1200">
              <a:latin typeface="Roboto"/>
              <a:ea typeface="+mn-ea"/>
              <a:cs typeface="+mn-cs"/>
            </a:rPr>
            <a:t>Intellectual Disability Services (Child and Adult)</a:t>
          </a:r>
        </a:p>
      </dsp:txBody>
      <dsp:txXfrm>
        <a:off x="60199" y="2727449"/>
        <a:ext cx="5467602" cy="1112781"/>
      </dsp:txXfrm>
    </dsp:sp>
    <dsp:sp modelId="{150D417C-C8C7-41B2-A15A-29C7A4C28E25}">
      <dsp:nvSpPr>
        <dsp:cNvPr id="0" name=""/>
        <dsp:cNvSpPr/>
      </dsp:nvSpPr>
      <dsp:spPr>
        <a:xfrm>
          <a:off x="0" y="3989710"/>
          <a:ext cx="5588000" cy="1233179"/>
        </a:xfrm>
        <a:prstGeom prst="roundRect">
          <a:avLst/>
        </a:prstGeom>
        <a:solidFill>
          <a:schemeClr val="lt1">
            <a:hueOff val="0"/>
            <a:satOff val="0"/>
            <a:lumOff val="0"/>
            <a:alphaOff val="0"/>
          </a:schemeClr>
        </a:solidFill>
        <a:ln w="381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1377950">
            <a:lnSpc>
              <a:spcPct val="90000"/>
            </a:lnSpc>
            <a:spcBef>
              <a:spcPct val="0"/>
            </a:spcBef>
            <a:spcAft>
              <a:spcPct val="35000"/>
            </a:spcAft>
            <a:buNone/>
          </a:pPr>
          <a:r>
            <a:rPr lang="en-US" sz="3100" kern="1200">
              <a:latin typeface="Roboto"/>
              <a:ea typeface="+mn-ea"/>
              <a:cs typeface="+mn-cs"/>
            </a:rPr>
            <a:t>Autism Services </a:t>
          </a:r>
          <a:br>
            <a:rPr lang="en-US" sz="3100" kern="1200">
              <a:latin typeface="Roboto"/>
              <a:ea typeface="+mn-ea"/>
              <a:cs typeface="+mn-cs"/>
            </a:rPr>
          </a:br>
          <a:r>
            <a:rPr lang="en-US" sz="3100" kern="1200">
              <a:latin typeface="Roboto"/>
              <a:ea typeface="+mn-ea"/>
              <a:cs typeface="+mn-cs"/>
            </a:rPr>
            <a:t>(Child and Adult)</a:t>
          </a:r>
        </a:p>
      </dsp:txBody>
      <dsp:txXfrm>
        <a:off x="60199" y="4049909"/>
        <a:ext cx="5467602" cy="11127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6E01A-1265-479D-9FF6-2D7C08C0D6E4}" type="datetimeFigureOut">
              <a:rPr lang="en-US" smtClean="0"/>
              <a:t>7/20/2023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CE4D01-ACF0-4838-AB22-2C2B1FB73A37}" type="slidenum">
              <a:rPr lang="en-US" smtClean="0"/>
              <a:t>‹#›</a:t>
            </a:fld>
            <a:endParaRPr lang="en-US"/>
          </a:p>
        </p:txBody>
      </p:sp>
    </p:spTree>
    <p:extLst>
      <p:ext uri="{BB962C8B-B14F-4D97-AF65-F5344CB8AC3E}">
        <p14:creationId xmlns:p14="http://schemas.microsoft.com/office/powerpoint/2010/main" val="3696618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image" Target="../media/image139.svg"/></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starting the slideshow, be sure to do introductions of all individuals in the meeting </a:t>
            </a:r>
          </a:p>
        </p:txBody>
      </p:sp>
      <p:sp>
        <p:nvSpPr>
          <p:cNvPr id="4" name="Slide Number Placeholder 3"/>
          <p:cNvSpPr>
            <a:spLocks noGrp="1"/>
          </p:cNvSpPr>
          <p:nvPr>
            <p:ph type="sldNum" sz="quarter" idx="5"/>
          </p:nvPr>
        </p:nvSpPr>
        <p:spPr/>
        <p:txBody>
          <a:bodyPr/>
          <a:lstStyle/>
          <a:p>
            <a:fld id="{E4CE4D01-ACF0-4838-AB22-2C2B1FB73A37}" type="slidenum">
              <a:rPr lang="en-US" smtClean="0"/>
              <a:t>1</a:t>
            </a:fld>
            <a:endParaRPr lang="en-US"/>
          </a:p>
        </p:txBody>
      </p:sp>
    </p:spTree>
    <p:extLst>
      <p:ext uri="{BB962C8B-B14F-4D97-AF65-F5344CB8AC3E}">
        <p14:creationId xmlns:p14="http://schemas.microsoft.com/office/powerpoint/2010/main" val="3023316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CE4D01-ACF0-4838-AB22-2C2B1FB73A37}" type="slidenum">
              <a:rPr lang="en-US" smtClean="0"/>
              <a:t>20</a:t>
            </a:fld>
            <a:endParaRPr lang="en-US"/>
          </a:p>
        </p:txBody>
      </p:sp>
    </p:spTree>
    <p:extLst>
      <p:ext uri="{BB962C8B-B14F-4D97-AF65-F5344CB8AC3E}">
        <p14:creationId xmlns:p14="http://schemas.microsoft.com/office/powerpoint/2010/main" val="1216405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1808" indent="-341808">
              <a:lnSpc>
                <a:spcPct val="110000"/>
              </a:lnSpc>
              <a:spcAft>
                <a:spcPts val="800"/>
              </a:spcAft>
              <a:buBlip>
                <a:blip r:embed="rId3">
                  <a:extLst>
                    <a:ext uri="{96DAC541-7B7A-43D3-8B79-37D633B846F1}">
                      <asvg:svgBlip xmlns:asvg="http://schemas.microsoft.com/office/drawing/2016/SVG/main" r:embed="rId4"/>
                    </a:ext>
                  </a:extLst>
                </a:blip>
              </a:buBlip>
            </a:pPr>
            <a:r>
              <a:rPr lang="en-US" sz="1200">
                <a:latin typeface="Roboto Light" panose="02000000000000000000" pitchFamily="2" charset="0"/>
                <a:ea typeface="Roboto Light" panose="02000000000000000000" pitchFamily="2" charset="0"/>
                <a:cs typeface="Roboto Light" panose="02000000000000000000" pitchFamily="2" charset="0"/>
              </a:rPr>
              <a:t>Created by YAP to provide high-risk youth with paid, experiential work-based learning experiences</a:t>
            </a:r>
          </a:p>
          <a:p>
            <a:pPr marL="341808" indent="-341808">
              <a:lnSpc>
                <a:spcPct val="110000"/>
              </a:lnSpc>
              <a:spcAft>
                <a:spcPts val="800"/>
              </a:spcAft>
              <a:buBlip>
                <a:blip r:embed="rId3">
                  <a:extLst>
                    <a:ext uri="{96DAC541-7B7A-43D3-8B79-37D633B846F1}">
                      <asvg:svgBlip xmlns:asvg="http://schemas.microsoft.com/office/drawing/2016/SVG/main" r:embed="rId4"/>
                    </a:ext>
                  </a:extLst>
                </a:blip>
              </a:buBlip>
            </a:pPr>
            <a:r>
              <a:rPr lang="en-US" sz="1200">
                <a:latin typeface="Roboto Light" panose="02000000000000000000" pitchFamily="2" charset="0"/>
                <a:ea typeface="Roboto Light" panose="02000000000000000000" pitchFamily="2" charset="0"/>
                <a:cs typeface="Roboto Light" panose="02000000000000000000" pitchFamily="2" charset="0"/>
              </a:rPr>
              <a:t>Developed on a Positive Youth Justice (PYJ) framework</a:t>
            </a:r>
          </a:p>
          <a:p>
            <a:pPr marL="341808" indent="-341808">
              <a:lnSpc>
                <a:spcPct val="110000"/>
              </a:lnSpc>
              <a:spcAft>
                <a:spcPts val="800"/>
              </a:spcAft>
              <a:buBlip>
                <a:blip r:embed="rId3">
                  <a:extLst>
                    <a:ext uri="{96DAC541-7B7A-43D3-8B79-37D633B846F1}">
                      <asvg:svgBlip xmlns:asvg="http://schemas.microsoft.com/office/drawing/2016/SVG/main" r:embed="rId4"/>
                    </a:ext>
                  </a:extLst>
                </a:blip>
              </a:buBlip>
            </a:pPr>
            <a:r>
              <a:rPr lang="en-US" sz="1200">
                <a:latin typeface="Roboto Light" panose="02000000000000000000" pitchFamily="2" charset="0"/>
                <a:ea typeface="Roboto Light" panose="02000000000000000000" pitchFamily="2" charset="0"/>
                <a:cs typeface="Roboto Light" panose="02000000000000000000" pitchFamily="2" charset="0"/>
              </a:rPr>
              <a:t>Individualized service-learning opportunities designed to increase youth’s labor market knowledge and build social capital </a:t>
            </a:r>
          </a:p>
          <a:p>
            <a:pPr marL="341808" indent="-341808">
              <a:lnSpc>
                <a:spcPct val="110000"/>
              </a:lnSpc>
              <a:spcAft>
                <a:spcPts val="800"/>
              </a:spcAft>
              <a:buBlip>
                <a:blip r:embed="rId3">
                  <a:extLst>
                    <a:ext uri="{96DAC541-7B7A-43D3-8B79-37D633B846F1}">
                      <asvg:svgBlip xmlns:asvg="http://schemas.microsoft.com/office/drawing/2016/SVG/main" r:embed="rId4"/>
                    </a:ext>
                  </a:extLst>
                </a:blip>
              </a:buBlip>
            </a:pPr>
            <a:endParaRPr lang="en-US" sz="1200">
              <a:latin typeface="Roboto Light" panose="02000000000000000000" pitchFamily="2" charset="0"/>
              <a:ea typeface="Roboto Light" panose="02000000000000000000" pitchFamily="2" charset="0"/>
              <a:cs typeface="Roboto Light" panose="02000000000000000000" pitchFamily="2" charset="0"/>
            </a:endParaRPr>
          </a:p>
          <a:p>
            <a:pPr marL="190481" indent="-190481">
              <a:lnSpc>
                <a:spcPct val="114000"/>
              </a:lnSpc>
              <a:spcAft>
                <a:spcPts val="800"/>
              </a:spcAft>
              <a:buBlip>
                <a:blip r:embed="rId3">
                  <a:extLst>
                    <a:ext uri="{96DAC541-7B7A-43D3-8B79-37D633B846F1}">
                      <asvg:svgBlip xmlns:asvg="http://schemas.microsoft.com/office/drawing/2016/SVG/main" r:embed="rId4"/>
                    </a:ext>
                  </a:extLst>
                </a:blip>
              </a:buBlip>
            </a:pPr>
            <a:r>
              <a:rPr lang="en-US" sz="1200">
                <a:latin typeface="Roboto Light" panose="02000000000000000000" pitchFamily="2" charset="0"/>
                <a:ea typeface="Roboto Light" panose="02000000000000000000" pitchFamily="2" charset="0"/>
                <a:cs typeface="Roboto Light" panose="02000000000000000000" pitchFamily="2" charset="0"/>
              </a:rPr>
              <a:t>YAP funded employment (3-4 months)</a:t>
            </a:r>
          </a:p>
          <a:p>
            <a:pPr marL="190481" indent="-190481">
              <a:lnSpc>
                <a:spcPct val="114000"/>
              </a:lnSpc>
              <a:spcAft>
                <a:spcPts val="800"/>
              </a:spcAft>
              <a:buBlip>
                <a:blip r:embed="rId3">
                  <a:extLst>
                    <a:ext uri="{96DAC541-7B7A-43D3-8B79-37D633B846F1}">
                      <asvg:svgBlip xmlns:asvg="http://schemas.microsoft.com/office/drawing/2016/SVG/main" r:embed="rId4"/>
                    </a:ext>
                  </a:extLst>
                </a:blip>
              </a:buBlip>
            </a:pPr>
            <a:r>
              <a:rPr lang="en-US" sz="1200">
                <a:latin typeface="Roboto Light" panose="02000000000000000000" pitchFamily="2" charset="0"/>
                <a:ea typeface="Roboto Light" panose="02000000000000000000" pitchFamily="2" charset="0"/>
                <a:cs typeface="Roboto Light" panose="02000000000000000000" pitchFamily="2" charset="0"/>
              </a:rPr>
              <a:t>Based on educational/vocational interests</a:t>
            </a:r>
          </a:p>
          <a:p>
            <a:pPr marL="190481" indent="-190481">
              <a:lnSpc>
                <a:spcPct val="114000"/>
              </a:lnSpc>
              <a:spcAft>
                <a:spcPts val="800"/>
              </a:spcAft>
              <a:buBlip>
                <a:blip r:embed="rId3">
                  <a:extLst>
                    <a:ext uri="{96DAC541-7B7A-43D3-8B79-37D633B846F1}">
                      <asvg:svgBlip xmlns:asvg="http://schemas.microsoft.com/office/drawing/2016/SVG/main" r:embed="rId4"/>
                    </a:ext>
                  </a:extLst>
                </a:blip>
              </a:buBlip>
            </a:pPr>
            <a:r>
              <a:rPr lang="en-US" sz="1200">
                <a:latin typeface="Roboto Light" panose="02000000000000000000" pitchFamily="2" charset="0"/>
                <a:ea typeface="Roboto Light" panose="02000000000000000000" pitchFamily="2" charset="0"/>
                <a:cs typeface="Roboto Light" panose="02000000000000000000" pitchFamily="2" charset="0"/>
              </a:rPr>
              <a:t>Job coaching for youth/parent at site</a:t>
            </a:r>
          </a:p>
          <a:p>
            <a:pPr marL="190481" indent="-190481">
              <a:lnSpc>
                <a:spcPct val="114000"/>
              </a:lnSpc>
              <a:spcAft>
                <a:spcPts val="800"/>
              </a:spcAft>
              <a:buBlip>
                <a:blip r:embed="rId3">
                  <a:extLst>
                    <a:ext uri="{96DAC541-7B7A-43D3-8B79-37D633B846F1}">
                      <asvg:svgBlip xmlns:asvg="http://schemas.microsoft.com/office/drawing/2016/SVG/main" r:embed="rId4"/>
                    </a:ext>
                  </a:extLst>
                </a:blip>
              </a:buBlip>
            </a:pPr>
            <a:r>
              <a:rPr lang="en-US" sz="1200">
                <a:latin typeface="Roboto Light" panose="02000000000000000000" pitchFamily="2" charset="0"/>
                <a:ea typeface="Roboto Light" panose="02000000000000000000" pitchFamily="2" charset="0"/>
                <a:cs typeface="Roboto Light" panose="02000000000000000000" pitchFamily="2" charset="0"/>
              </a:rPr>
              <a:t>Safe, productive community employment</a:t>
            </a:r>
          </a:p>
          <a:p>
            <a:pPr marL="190481" indent="-190481">
              <a:lnSpc>
                <a:spcPct val="114000"/>
              </a:lnSpc>
              <a:spcAft>
                <a:spcPts val="800"/>
              </a:spcAft>
              <a:buBlip>
                <a:blip r:embed="rId3">
                  <a:extLst>
                    <a:ext uri="{96DAC541-7B7A-43D3-8B79-37D633B846F1}">
                      <asvg:svgBlip xmlns:asvg="http://schemas.microsoft.com/office/drawing/2016/SVG/main" r:embed="rId4"/>
                    </a:ext>
                  </a:extLst>
                </a:blip>
              </a:buBlip>
            </a:pPr>
            <a:r>
              <a:rPr lang="en-US" sz="1200">
                <a:latin typeface="Roboto Light" panose="02000000000000000000" pitchFamily="2" charset="0"/>
                <a:ea typeface="Roboto Light" panose="02000000000000000000" pitchFamily="2" charset="0"/>
                <a:cs typeface="Roboto Light" panose="02000000000000000000" pitchFamily="2" charset="0"/>
              </a:rPr>
              <a:t>Small business owner as community mentor/role </a:t>
            </a:r>
          </a:p>
          <a:p>
            <a:endParaRPr lang="en-US"/>
          </a:p>
        </p:txBody>
      </p:sp>
      <p:sp>
        <p:nvSpPr>
          <p:cNvPr id="4" name="Slide Number Placeholder 3"/>
          <p:cNvSpPr>
            <a:spLocks noGrp="1"/>
          </p:cNvSpPr>
          <p:nvPr>
            <p:ph type="sldNum" sz="quarter" idx="5"/>
          </p:nvPr>
        </p:nvSpPr>
        <p:spPr/>
        <p:txBody>
          <a:bodyPr/>
          <a:lstStyle/>
          <a:p>
            <a:fld id="{E4CE4D01-ACF0-4838-AB22-2C2B1FB73A37}" type="slidenum">
              <a:rPr lang="en-US" smtClean="0"/>
              <a:t>23</a:t>
            </a:fld>
            <a:endParaRPr lang="en-US"/>
          </a:p>
        </p:txBody>
      </p:sp>
    </p:spTree>
    <p:extLst>
      <p:ext uri="{BB962C8B-B14F-4D97-AF65-F5344CB8AC3E}">
        <p14:creationId xmlns:p14="http://schemas.microsoft.com/office/powerpoint/2010/main" val="3580972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CE4D01-ACF0-4838-AB22-2C2B1FB73A37}" type="slidenum">
              <a:rPr lang="en-US" smtClean="0"/>
              <a:t>3</a:t>
            </a:fld>
            <a:endParaRPr lang="en-US" dirty="0"/>
          </a:p>
        </p:txBody>
      </p:sp>
    </p:spTree>
    <p:extLst>
      <p:ext uri="{BB962C8B-B14F-4D97-AF65-F5344CB8AC3E}">
        <p14:creationId xmlns:p14="http://schemas.microsoft.com/office/powerpoint/2010/main" val="2449611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CE4D01-ACF0-4838-AB22-2C2B1FB73A37}" type="slidenum">
              <a:rPr lang="en-US" smtClean="0"/>
              <a:t>6</a:t>
            </a:fld>
            <a:endParaRPr lang="en-US"/>
          </a:p>
        </p:txBody>
      </p:sp>
    </p:spTree>
    <p:extLst>
      <p:ext uri="{BB962C8B-B14F-4D97-AF65-F5344CB8AC3E}">
        <p14:creationId xmlns:p14="http://schemas.microsoft.com/office/powerpoint/2010/main" val="2464693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cs typeface="Calibri" pitchFamily="34" charset="0"/>
              </a:rPr>
              <a:t>YAP works with complex-need youth and families from a number of diverse systems.  (click) YAP focuses</a:t>
            </a:r>
            <a:r>
              <a:rPr lang="en-US" b="1">
                <a:solidFill>
                  <a:schemeClr val="accent3"/>
                </a:solidFill>
                <a:cs typeface="Calibri" pitchFamily="34" charset="0"/>
              </a:rPr>
              <a:t> </a:t>
            </a:r>
            <a:r>
              <a:rPr lang="en-US">
                <a:cs typeface="Calibri" pitchFamily="34" charset="0"/>
              </a:rPr>
              <a:t>on </a:t>
            </a:r>
            <a:r>
              <a:rPr lang="en-US" sz="2400" b="1">
                <a:solidFill>
                  <a:schemeClr val="accent3"/>
                </a:solidFill>
                <a:cs typeface="Calibri" pitchFamily="34" charset="0"/>
              </a:rPr>
              <a:t>multi-system</a:t>
            </a:r>
            <a:r>
              <a:rPr lang="en-US">
                <a:cs typeface="Calibri" pitchFamily="34" charset="0"/>
              </a:rPr>
              <a:t> and crossover youth, coordinating services and assembling a team-based approach. </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71927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4377B62A-AB27-4761-9564-4DD2C011B3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891EA899-5C9E-4D1A-A011-071B84F513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78DEE82C-9AF0-4612-9AC0-993CA57958A9}"/>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38144FD-E723-4E23-B70D-5849285B88F6}" type="slidenum">
              <a:rPr lang="en-US" altLang="en-US">
                <a:latin typeface="Calibri" panose="020F0502020204030204" pitchFamily="34" charset="0"/>
              </a:rPr>
              <a:pPr eaLnBrk="1" hangingPunct="1"/>
              <a:t>12</a:t>
            </a:fld>
            <a:endParaRPr lang="en-US" altLang="en-US">
              <a:latin typeface="Calibri" panose="020F0502020204030204" pitchFamily="34" charset="0"/>
            </a:endParaRPr>
          </a:p>
        </p:txBody>
      </p:sp>
    </p:spTree>
    <p:extLst>
      <p:ext uri="{BB962C8B-B14F-4D97-AF65-F5344CB8AC3E}">
        <p14:creationId xmlns:p14="http://schemas.microsoft.com/office/powerpoint/2010/main" val="2481785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414A3EBD-DC34-43D8-AB39-B2C61D4380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A95337B9-402F-4B92-ACBE-DED12BDE09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advocate’s role then evolves to serve two primary functions:  Catalysts of change and Connectors with people, activities/associations, and services.  As catalysts, YAP helps youth and families to accelerate the pace of growth and change with better results and more positive outcomes than if they had to manage or negotiate them on our own.  These activities are reflected in our second and third pathways, helping youth to develop structured, full lives, and family partnership, support and responsibility.</a:t>
            </a:r>
          </a:p>
          <a:p>
            <a:r>
              <a:rPr lang="en-US" altLang="en-US"/>
              <a:t> </a:t>
            </a:r>
          </a:p>
          <a:p>
            <a:r>
              <a:rPr lang="en-US" altLang="en-US"/>
              <a:t>Advocates engage with the youth to develop a structured and full schedule of activities that meet the requirements of the juvenile justice plan, result in meaningful educational and vocational outcomes, and opportunities for youth to engage in positive community activities based on his/her own strengths and interests.  Thinking always of preparing youth for transitions, this pathway begins with direct support and monitoring from the Advocate and shifts to youth and family control by the end of Advocacy services.  Through this role the youth develops the life skills, empowerment and self efficacy to move forward as a productive adult integrated within the community.  Knowing that much of a youth’s long-term success is predictive of their family functioning, the third pathway engages the youth’s parent(s) as partners, offers emotional and concrete support and encourages responsibility and empowerment of family in supporting their youth and setting appropriate limits.</a:t>
            </a:r>
          </a:p>
          <a:p>
            <a:endParaRPr lang="en-US" altLang="en-US"/>
          </a:p>
        </p:txBody>
      </p:sp>
      <p:sp>
        <p:nvSpPr>
          <p:cNvPr id="4" name="Slide Number Placeholder 3">
            <a:extLst>
              <a:ext uri="{FF2B5EF4-FFF2-40B4-BE49-F238E27FC236}">
                <a16:creationId xmlns:a16="http://schemas.microsoft.com/office/drawing/2014/main" id="{C972E8C6-CF02-4209-807D-568ED6085E81}"/>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28A9B17-453A-41F5-A04B-C99A0A87FB25}" type="slidenum">
              <a:rPr lang="en-US" altLang="en-US">
                <a:latin typeface="Calibri" panose="020F0502020204030204" pitchFamily="34" charset="0"/>
              </a:rPr>
              <a:pPr eaLnBrk="1" hangingPunct="1"/>
              <a:t>13</a:t>
            </a:fld>
            <a:endParaRPr lang="en-US" altLang="en-US">
              <a:latin typeface="Calibri" panose="020F0502020204030204" pitchFamily="34" charset="0"/>
            </a:endParaRPr>
          </a:p>
        </p:txBody>
      </p:sp>
    </p:spTree>
    <p:extLst>
      <p:ext uri="{BB962C8B-B14F-4D97-AF65-F5344CB8AC3E}">
        <p14:creationId xmlns:p14="http://schemas.microsoft.com/office/powerpoint/2010/main" val="4120513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EEABBF7A-DA94-4B26-8811-412EC84A7B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441AE253-20DE-4990-B6DB-AC62FCC7DA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As Connectors, YAP seeks to identify and develop a youth’s opportunities to contribute. Many YAP youth and families are marginalized and isolated in often literal and figurative ways.  YAP seeks to identify each youth’s strengths, gifts, and interests, and (re-)connect them with community supports and opportunities to contribute in meaningful ways.  YAP believes that this is critical to long-term success, as these supports are more sustainable than our relationship with them and more naturally occurring than the services often assigned to them. </a:t>
            </a:r>
          </a:p>
          <a:p>
            <a:r>
              <a:rPr lang="en-US" altLang="en-US"/>
              <a:t> </a:t>
            </a:r>
          </a:p>
          <a:p>
            <a:r>
              <a:rPr lang="en-US" altLang="en-US"/>
              <a:t>YAP’s last two pathways really focus on this critical task.  The fourth pathway is connecting youth with positive role models.  Positive role models are individuals who the young person looks up to and goes to for advice, guidance and encouragement. Though the Advocate can function in this capacity during our work with youth, purposeful effort goes into connecting the youth with positive adults and strengthening relationships with family and others within the community.  The fifth pathway is building and strengthening the youth’s broader community of support and the youth’s ability to further develop and engage these relationships post –YAP involvement so that the youth’s sense of connectedness and support are sustained. </a:t>
            </a:r>
          </a:p>
          <a:p>
            <a:endParaRPr lang="en-US" altLang="en-US"/>
          </a:p>
        </p:txBody>
      </p:sp>
      <p:sp>
        <p:nvSpPr>
          <p:cNvPr id="4" name="Slide Number Placeholder 3">
            <a:extLst>
              <a:ext uri="{FF2B5EF4-FFF2-40B4-BE49-F238E27FC236}">
                <a16:creationId xmlns:a16="http://schemas.microsoft.com/office/drawing/2014/main" id="{A9B3A05C-70A8-4930-9E73-B6F283222939}"/>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A709844-E790-4F38-9736-3E0FB9DCC966}" type="slidenum">
              <a:rPr lang="en-US" altLang="en-US">
                <a:latin typeface="Calibri" panose="020F0502020204030204" pitchFamily="34" charset="0"/>
              </a:rPr>
              <a:pPr eaLnBrk="1" hangingPunct="1"/>
              <a:t>14</a:t>
            </a:fld>
            <a:endParaRPr lang="en-US" altLang="en-US">
              <a:latin typeface="Calibri" panose="020F0502020204030204" pitchFamily="34" charset="0"/>
            </a:endParaRPr>
          </a:p>
        </p:txBody>
      </p:sp>
    </p:spTree>
    <p:extLst>
      <p:ext uri="{BB962C8B-B14F-4D97-AF65-F5344CB8AC3E}">
        <p14:creationId xmlns:p14="http://schemas.microsoft.com/office/powerpoint/2010/main" val="1890658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CE4D01-ACF0-4838-AB22-2C2B1FB73A37}" type="slidenum">
              <a:rPr lang="en-US" smtClean="0"/>
              <a:t>15</a:t>
            </a:fld>
            <a:endParaRPr lang="en-US"/>
          </a:p>
        </p:txBody>
      </p:sp>
    </p:spTree>
    <p:extLst>
      <p:ext uri="{BB962C8B-B14F-4D97-AF65-F5344CB8AC3E}">
        <p14:creationId xmlns:p14="http://schemas.microsoft.com/office/powerpoint/2010/main" val="2905642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CE4D01-ACF0-4838-AB22-2C2B1FB73A37}" type="slidenum">
              <a:rPr lang="en-US" smtClean="0"/>
              <a:t>16</a:t>
            </a:fld>
            <a:endParaRPr lang="en-US"/>
          </a:p>
        </p:txBody>
      </p:sp>
    </p:spTree>
    <p:extLst>
      <p:ext uri="{BB962C8B-B14F-4D97-AF65-F5344CB8AC3E}">
        <p14:creationId xmlns:p14="http://schemas.microsoft.com/office/powerpoint/2010/main" val="3791954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0.png"/><Relationship Id="rId2" Type="http://schemas.openxmlformats.org/officeDocument/2006/relationships/slideMaster" Target="../slideMasters/slideMaster2.xml"/><Relationship Id="rId1" Type="http://schemas.openxmlformats.org/officeDocument/2006/relationships/tags" Target="../tags/tag100.xml"/><Relationship Id="rId6" Type="http://schemas.openxmlformats.org/officeDocument/2006/relationships/image" Target="../media/image86.png"/><Relationship Id="rId5" Type="http://schemas.openxmlformats.org/officeDocument/2006/relationships/image" Target="../media/image39.png"/><Relationship Id="rId4" Type="http://schemas.openxmlformats.org/officeDocument/2006/relationships/image" Target="../media/image85.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Master" Target="../slideMasters/slideMaster2.xml"/><Relationship Id="rId1" Type="http://schemas.openxmlformats.org/officeDocument/2006/relationships/tags" Target="../tags/tag101.xml"/><Relationship Id="rId4" Type="http://schemas.openxmlformats.org/officeDocument/2006/relationships/image" Target="../media/image88.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2.xml"/><Relationship Id="rId1" Type="http://schemas.openxmlformats.org/officeDocument/2006/relationships/tags" Target="../tags/tag102.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3.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4.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5.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6.xml"/></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slideMaster" Target="../slideMasters/slideMaster3.xml"/><Relationship Id="rId1" Type="http://schemas.openxmlformats.org/officeDocument/2006/relationships/tags" Target="../tags/tag10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3.xml"/><Relationship Id="rId1" Type="http://schemas.openxmlformats.org/officeDocument/2006/relationships/tags" Target="../tags/tag109.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32.png"/></Relationships>
</file>

<file path=ppt/slideLayouts/_rels/slideLayout10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0.jpeg"/><Relationship Id="rId7" Type="http://schemas.openxmlformats.org/officeDocument/2006/relationships/image" Target="../media/image12.png"/><Relationship Id="rId2" Type="http://schemas.openxmlformats.org/officeDocument/2006/relationships/slideMaster" Target="../slideMasters/slideMaster3.xml"/><Relationship Id="rId1" Type="http://schemas.openxmlformats.org/officeDocument/2006/relationships/tags" Target="../tags/tag110.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35.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4.png"/><Relationship Id="rId3" Type="http://schemas.openxmlformats.org/officeDocument/2006/relationships/image" Target="../media/image1.jpeg"/><Relationship Id="rId21" Type="http://schemas.openxmlformats.org/officeDocument/2006/relationships/image" Target="../media/image67.sv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slideMaster" Target="../slideMasters/slideMaster1.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tags" Target="../tags/tag13.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3.xml"/><Relationship Id="rId1" Type="http://schemas.openxmlformats.org/officeDocument/2006/relationships/tags" Target="../tags/tag111.xml"/><Relationship Id="rId5" Type="http://schemas.openxmlformats.org/officeDocument/2006/relationships/image" Target="../media/image121.png"/><Relationship Id="rId4" Type="http://schemas.openxmlformats.org/officeDocument/2006/relationships/image" Target="../media/image120.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Master" Target="../slideMasters/slideMaster3.xml"/><Relationship Id="rId1" Type="http://schemas.openxmlformats.org/officeDocument/2006/relationships/tags" Target="../tags/tag11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slideMaster" Target="../slideMasters/slideMaster3.xml"/><Relationship Id="rId1" Type="http://schemas.openxmlformats.org/officeDocument/2006/relationships/tags" Target="../tags/tag113.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4.png"/><Relationship Id="rId3" Type="http://schemas.openxmlformats.org/officeDocument/2006/relationships/image" Target="../media/image1.jpeg"/><Relationship Id="rId21" Type="http://schemas.openxmlformats.org/officeDocument/2006/relationships/image" Target="../media/image67.sv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slideMaster" Target="../slideMasters/slideMaster3.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tags" Target="../tags/tag114.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s>
</file>

<file path=ppt/slideLayouts/_rels/slideLayout114.xml.rels><?xml version="1.0" encoding="UTF-8" standalone="yes"?>
<Relationships xmlns="http://schemas.openxmlformats.org/package/2006/relationships"><Relationship Id="rId8" Type="http://schemas.openxmlformats.org/officeDocument/2006/relationships/diagramLayout" Target="../diagrams/layout23.xml"/><Relationship Id="rId13" Type="http://schemas.openxmlformats.org/officeDocument/2006/relationships/diagramLayout" Target="../diagrams/layout24.xml"/><Relationship Id="rId3" Type="http://schemas.openxmlformats.org/officeDocument/2006/relationships/image" Target="../media/image12.png"/><Relationship Id="rId7" Type="http://schemas.openxmlformats.org/officeDocument/2006/relationships/diagramData" Target="../diagrams/data23.xml"/><Relationship Id="rId12" Type="http://schemas.openxmlformats.org/officeDocument/2006/relationships/diagramData" Target="../diagrams/data24.xml"/><Relationship Id="rId17" Type="http://schemas.openxmlformats.org/officeDocument/2006/relationships/image" Target="../media/image68.jpeg"/><Relationship Id="rId2" Type="http://schemas.openxmlformats.org/officeDocument/2006/relationships/slideMaster" Target="../slideMasters/slideMaster3.xml"/><Relationship Id="rId16" Type="http://schemas.microsoft.com/office/2007/relationships/diagramDrawing" Target="../diagrams/drawing24.xml"/><Relationship Id="rId1" Type="http://schemas.openxmlformats.org/officeDocument/2006/relationships/tags" Target="../tags/tag115.xml"/><Relationship Id="rId6" Type="http://schemas.openxmlformats.org/officeDocument/2006/relationships/image" Target="../media/image14.svg"/><Relationship Id="rId11" Type="http://schemas.microsoft.com/office/2007/relationships/diagramDrawing" Target="../diagrams/drawing23.xml"/><Relationship Id="rId5" Type="http://schemas.openxmlformats.org/officeDocument/2006/relationships/image" Target="../media/image13.png"/><Relationship Id="rId15" Type="http://schemas.openxmlformats.org/officeDocument/2006/relationships/diagramColors" Target="../diagrams/colors24.xml"/><Relationship Id="rId10" Type="http://schemas.openxmlformats.org/officeDocument/2006/relationships/diagramColors" Target="../diagrams/colors23.xml"/><Relationship Id="rId4" Type="http://schemas.microsoft.com/office/2007/relationships/hdphoto" Target="../media/hdphoto1.wdp"/><Relationship Id="rId9" Type="http://schemas.openxmlformats.org/officeDocument/2006/relationships/diagramQuickStyle" Target="../diagrams/quickStyle23.xml"/><Relationship Id="rId14" Type="http://schemas.openxmlformats.org/officeDocument/2006/relationships/diagramQuickStyle" Target="../diagrams/quickStyle24.xml"/></Relationships>
</file>

<file path=ppt/slideLayouts/_rels/slideLayout115.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1.jpeg"/><Relationship Id="rId7" Type="http://schemas.openxmlformats.org/officeDocument/2006/relationships/diagramColors" Target="../diagrams/colors25.xml"/><Relationship Id="rId2" Type="http://schemas.openxmlformats.org/officeDocument/2006/relationships/slideMaster" Target="../slideMasters/slideMaster3.xml"/><Relationship Id="rId1" Type="http://schemas.openxmlformats.org/officeDocument/2006/relationships/tags" Target="../tags/tag116.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Layouts/_rels/slideLayout116.xml.rels><?xml version="1.0" encoding="UTF-8" standalone="yes"?>
<Relationships xmlns="http://schemas.openxmlformats.org/package/2006/relationships"><Relationship Id="rId3" Type="http://schemas.microsoft.com/office/2014/relationships/chartEx" Target="../charts/chartEx3.xml"/><Relationship Id="rId2" Type="http://schemas.openxmlformats.org/officeDocument/2006/relationships/slideMaster" Target="../slideMasters/slideMaster3.xml"/><Relationship Id="rId1" Type="http://schemas.openxmlformats.org/officeDocument/2006/relationships/tags" Target="../tags/tag117.xml"/><Relationship Id="rId5" Type="http://schemas.openxmlformats.org/officeDocument/2006/relationships/image" Target="../media/image39.png"/><Relationship Id="rId4" Type="http://schemas.openxmlformats.org/officeDocument/2006/relationships/image" Target="../media/image59.png"/></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slideMaster" Target="../slideMasters/slideMaster3.xml"/><Relationship Id="rId1" Type="http://schemas.openxmlformats.org/officeDocument/2006/relationships/tags" Target="../tags/tag118.xml"/><Relationship Id="rId6" Type="http://schemas.openxmlformats.org/officeDocument/2006/relationships/diagramColors" Target="../diagrams/colors26.xml"/><Relationship Id="rId5" Type="http://schemas.openxmlformats.org/officeDocument/2006/relationships/diagramQuickStyle" Target="../diagrams/quickStyle26.xml"/><Relationship Id="rId10" Type="http://schemas.openxmlformats.org/officeDocument/2006/relationships/image" Target="../media/image2.png"/><Relationship Id="rId4" Type="http://schemas.openxmlformats.org/officeDocument/2006/relationships/diagramLayout" Target="../diagrams/layout26.xml"/><Relationship Id="rId9" Type="http://schemas.openxmlformats.org/officeDocument/2006/relationships/image" Target="../media/image3.png"/></Relationships>
</file>

<file path=ppt/slideLayouts/_rels/slideLayout118.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10.jpg"/><Relationship Id="rId7" Type="http://schemas.openxmlformats.org/officeDocument/2006/relationships/diagramColors" Target="../diagrams/colors27.xml"/><Relationship Id="rId2" Type="http://schemas.openxmlformats.org/officeDocument/2006/relationships/slideMaster" Target="../slideMasters/slideMaster3.xml"/><Relationship Id="rId1" Type="http://schemas.openxmlformats.org/officeDocument/2006/relationships/tags" Target="../tags/tag119.xml"/><Relationship Id="rId6" Type="http://schemas.openxmlformats.org/officeDocument/2006/relationships/diagramQuickStyle" Target="../diagrams/quickStyle27.xml"/><Relationship Id="rId5" Type="http://schemas.openxmlformats.org/officeDocument/2006/relationships/diagramLayout" Target="../diagrams/layout27.xml"/><Relationship Id="rId10" Type="http://schemas.openxmlformats.org/officeDocument/2006/relationships/image" Target="../media/image2.png"/><Relationship Id="rId4" Type="http://schemas.openxmlformats.org/officeDocument/2006/relationships/diagramData" Target="../diagrams/data27.xml"/><Relationship Id="rId9" Type="http://schemas.openxmlformats.org/officeDocument/2006/relationships/image" Target="../media/image3.png"/></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slideMaster" Target="../slideMasters/slideMaster3.xml"/><Relationship Id="rId1" Type="http://schemas.openxmlformats.org/officeDocument/2006/relationships/tags" Target="../tags/tag120.xml"/><Relationship Id="rId6" Type="http://schemas.openxmlformats.org/officeDocument/2006/relationships/diagramColors" Target="../diagrams/colors28.xml"/><Relationship Id="rId5" Type="http://schemas.openxmlformats.org/officeDocument/2006/relationships/diagramQuickStyle" Target="../diagrams/quickStyle28.xml"/><Relationship Id="rId10" Type="http://schemas.openxmlformats.org/officeDocument/2006/relationships/image" Target="../media/image2.png"/><Relationship Id="rId4" Type="http://schemas.openxmlformats.org/officeDocument/2006/relationships/diagramLayout" Target="../diagrams/layout28.xml"/><Relationship Id="rId9"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image" Target="../media/image12.png"/><Relationship Id="rId7" Type="http://schemas.openxmlformats.org/officeDocument/2006/relationships/diagramData" Target="../diagrams/data4.xml"/><Relationship Id="rId12" Type="http://schemas.openxmlformats.org/officeDocument/2006/relationships/diagramData" Target="../diagrams/data5.xml"/><Relationship Id="rId17" Type="http://schemas.openxmlformats.org/officeDocument/2006/relationships/image" Target="../media/image68.jpeg"/><Relationship Id="rId2" Type="http://schemas.openxmlformats.org/officeDocument/2006/relationships/slideMaster" Target="../slideMasters/slideMaster1.xml"/><Relationship Id="rId16" Type="http://schemas.microsoft.com/office/2007/relationships/diagramDrawing" Target="../diagrams/drawing5.xml"/><Relationship Id="rId1" Type="http://schemas.openxmlformats.org/officeDocument/2006/relationships/tags" Target="../tags/tag14.xml"/><Relationship Id="rId6" Type="http://schemas.openxmlformats.org/officeDocument/2006/relationships/image" Target="../media/image14.svg"/><Relationship Id="rId11" Type="http://schemas.microsoft.com/office/2007/relationships/diagramDrawing" Target="../diagrams/drawing4.xml"/><Relationship Id="rId5" Type="http://schemas.openxmlformats.org/officeDocument/2006/relationships/image" Target="../media/image13.png"/><Relationship Id="rId15" Type="http://schemas.openxmlformats.org/officeDocument/2006/relationships/diagramColors" Target="../diagrams/colors5.xml"/><Relationship Id="rId10" Type="http://schemas.openxmlformats.org/officeDocument/2006/relationships/diagramColors" Target="../diagrams/colors4.xml"/><Relationship Id="rId4" Type="http://schemas.microsoft.com/office/2007/relationships/hdphoto" Target="../media/hdphoto1.wdp"/><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Layouts/_rels/slideLayout120.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71.jpeg"/><Relationship Id="rId7" Type="http://schemas.openxmlformats.org/officeDocument/2006/relationships/diagramColors" Target="../diagrams/colors29.xml"/><Relationship Id="rId2" Type="http://schemas.openxmlformats.org/officeDocument/2006/relationships/slideMaster" Target="../slideMasters/slideMaster3.xml"/><Relationship Id="rId1" Type="http://schemas.openxmlformats.org/officeDocument/2006/relationships/tags" Target="../tags/tag121.xml"/><Relationship Id="rId6" Type="http://schemas.openxmlformats.org/officeDocument/2006/relationships/diagramQuickStyle" Target="../diagrams/quickStyle29.xml"/><Relationship Id="rId5" Type="http://schemas.openxmlformats.org/officeDocument/2006/relationships/diagramLayout" Target="../diagrams/layout29.xml"/><Relationship Id="rId10" Type="http://schemas.openxmlformats.org/officeDocument/2006/relationships/image" Target="../media/image2.png"/><Relationship Id="rId4" Type="http://schemas.openxmlformats.org/officeDocument/2006/relationships/diagramData" Target="../diagrams/data29.xml"/><Relationship Id="rId9" Type="http://schemas.openxmlformats.org/officeDocument/2006/relationships/image" Target="../media/image3.png"/></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slideMaster" Target="../slideMasters/slideMaster3.xml"/><Relationship Id="rId1" Type="http://schemas.openxmlformats.org/officeDocument/2006/relationships/tags" Target="../tags/tag122.xml"/><Relationship Id="rId6" Type="http://schemas.openxmlformats.org/officeDocument/2006/relationships/diagramColors" Target="../diagrams/colors30.xml"/><Relationship Id="rId5" Type="http://schemas.openxmlformats.org/officeDocument/2006/relationships/diagramQuickStyle" Target="../diagrams/quickStyle30.xml"/><Relationship Id="rId10" Type="http://schemas.openxmlformats.org/officeDocument/2006/relationships/image" Target="../media/image2.png"/><Relationship Id="rId4" Type="http://schemas.openxmlformats.org/officeDocument/2006/relationships/diagramLayout" Target="../diagrams/layout30.xml"/><Relationship Id="rId9" Type="http://schemas.openxmlformats.org/officeDocument/2006/relationships/image" Target="../media/image3.png"/></Relationships>
</file>

<file path=ppt/slideLayouts/_rels/slideLayout122.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image" Target="../media/image73.jpeg"/><Relationship Id="rId7" Type="http://schemas.openxmlformats.org/officeDocument/2006/relationships/diagramColors" Target="../diagrams/colors31.xml"/><Relationship Id="rId2" Type="http://schemas.openxmlformats.org/officeDocument/2006/relationships/slideMaster" Target="../slideMasters/slideMaster3.xml"/><Relationship Id="rId1" Type="http://schemas.openxmlformats.org/officeDocument/2006/relationships/tags" Target="../tags/tag123.xml"/><Relationship Id="rId6" Type="http://schemas.openxmlformats.org/officeDocument/2006/relationships/diagramQuickStyle" Target="../diagrams/quickStyle31.xml"/><Relationship Id="rId5" Type="http://schemas.openxmlformats.org/officeDocument/2006/relationships/diagramLayout" Target="../diagrams/layout31.xml"/><Relationship Id="rId10" Type="http://schemas.openxmlformats.org/officeDocument/2006/relationships/image" Target="../media/image2.png"/><Relationship Id="rId4" Type="http://schemas.openxmlformats.org/officeDocument/2006/relationships/diagramData" Target="../diagrams/data31.xml"/><Relationship Id="rId9" Type="http://schemas.openxmlformats.org/officeDocument/2006/relationships/image" Target="../media/image3.png"/></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4.png"/><Relationship Id="rId7" Type="http://schemas.openxmlformats.org/officeDocument/2006/relationships/image" Target="../media/image76.png"/><Relationship Id="rId2" Type="http://schemas.openxmlformats.org/officeDocument/2006/relationships/slideMaster" Target="../slideMasters/slideMaster3.xml"/><Relationship Id="rId1" Type="http://schemas.openxmlformats.org/officeDocument/2006/relationships/tags" Target="../tags/tag12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5.png"/></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https://www.youtube.com/embed/u6pp86rRp_A?feature=oembed" TargetMode="External"/><Relationship Id="rId1" Type="http://schemas.openxmlformats.org/officeDocument/2006/relationships/tags" Target="../tags/tag125.xml"/><Relationship Id="rId4" Type="http://schemas.openxmlformats.org/officeDocument/2006/relationships/image" Target="../media/image78.jpeg"/></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https://www.youtube.com/embed/Pbh74p4I2nM?feature=oembed" TargetMode="External"/><Relationship Id="rId1" Type="http://schemas.openxmlformats.org/officeDocument/2006/relationships/tags" Target="../tags/tag126.xml"/><Relationship Id="rId5" Type="http://schemas.openxmlformats.org/officeDocument/2006/relationships/image" Target="../media/image5.png"/><Relationship Id="rId4" Type="http://schemas.openxmlformats.org/officeDocument/2006/relationships/image" Target="../media/image79.jpe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4.png"/><Relationship Id="rId2" Type="http://schemas.openxmlformats.org/officeDocument/2006/relationships/slideMaster" Target="../slideMasters/slideMaster3.xml"/><Relationship Id="rId1" Type="http://schemas.openxmlformats.org/officeDocument/2006/relationships/tags" Target="../tags/tag127.xml"/><Relationship Id="rId6" Type="http://schemas.openxmlformats.org/officeDocument/2006/relationships/image" Target="../media/image80.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slideMaster" Target="../slideMasters/slideMaster3.xml"/><Relationship Id="rId1" Type="http://schemas.openxmlformats.org/officeDocument/2006/relationships/tags" Target="../tags/tag12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9.png"/><Relationship Id="rId2" Type="http://schemas.openxmlformats.org/officeDocument/2006/relationships/slideMaster" Target="../slideMasters/slideMaster3.xml"/><Relationship Id="rId1" Type="http://schemas.openxmlformats.org/officeDocument/2006/relationships/tags" Target="../tags/tag12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slideMaster" Target="../slideMasters/slideMaster3.xml"/><Relationship Id="rId1" Type="http://schemas.openxmlformats.org/officeDocument/2006/relationships/tags" Target="../tags/tag13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jpeg"/><Relationship Id="rId7" Type="http://schemas.openxmlformats.org/officeDocument/2006/relationships/diagramColors" Target="../diagrams/colors6.xml"/><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ags" Target="../tags/tag13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ags" Target="../tags/tag13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Master" Target="../slideMasters/slideMaster3.xml"/><Relationship Id="rId1" Type="http://schemas.openxmlformats.org/officeDocument/2006/relationships/tags" Target="../tags/tag13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3.xml"/><Relationship Id="rId1" Type="http://schemas.openxmlformats.org/officeDocument/2006/relationships/tags" Target="../tags/tag13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3.xml"/><Relationship Id="rId1" Type="http://schemas.openxmlformats.org/officeDocument/2006/relationships/tags" Target="../tags/tag13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136.xml"/><Relationship Id="rId4"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137.xml"/><Relationship Id="rId4" Type="http://schemas.openxmlformats.org/officeDocument/2006/relationships/image" Target="../media/image4.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13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139.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0.xml"/></Relationships>
</file>

<file path=ppt/slideLayouts/_rels/slideLayout14.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39.png"/><Relationship Id="rId4" Type="http://schemas.openxmlformats.org/officeDocument/2006/relationships/image" Target="../media/image59.png"/></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1.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2.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Master" Target="../slideMasters/slideMaster3.xml"/><Relationship Id="rId1" Type="http://schemas.openxmlformats.org/officeDocument/2006/relationships/tags" Target="../tags/tag144.xml"/><Relationship Id="rId5" Type="http://schemas.openxmlformats.org/officeDocument/2006/relationships/image" Target="../media/image80.png"/><Relationship Id="rId4" Type="http://schemas.openxmlformats.org/officeDocument/2006/relationships/image" Target="../media/image83.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Master" Target="../slideMasters/slideMaster3.xml"/><Relationship Id="rId1" Type="http://schemas.openxmlformats.org/officeDocument/2006/relationships/tags" Target="../tags/tag14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Master" Target="../slideMasters/slideMaster3.xml"/><Relationship Id="rId1" Type="http://schemas.openxmlformats.org/officeDocument/2006/relationships/tags" Target="../tags/tag146.xml"/><Relationship Id="rId4" Type="http://schemas.openxmlformats.org/officeDocument/2006/relationships/image" Target="../media/image80.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3.xml"/><Relationship Id="rId1" Type="http://schemas.openxmlformats.org/officeDocument/2006/relationships/tags" Target="../tags/tag147.xml"/><Relationship Id="rId4" Type="http://schemas.openxmlformats.org/officeDocument/2006/relationships/image" Target="../media/image35.png"/></Relationships>
</file>

<file path=ppt/slideLayouts/_rels/slideLayout14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0.png"/><Relationship Id="rId2" Type="http://schemas.openxmlformats.org/officeDocument/2006/relationships/slideMaster" Target="../slideMasters/slideMaster3.xml"/><Relationship Id="rId1" Type="http://schemas.openxmlformats.org/officeDocument/2006/relationships/tags" Target="../tags/tag148.xml"/><Relationship Id="rId6" Type="http://schemas.openxmlformats.org/officeDocument/2006/relationships/image" Target="../media/image86.png"/><Relationship Id="rId5" Type="http://schemas.openxmlformats.org/officeDocument/2006/relationships/image" Target="../media/image39.png"/><Relationship Id="rId4" Type="http://schemas.openxmlformats.org/officeDocument/2006/relationships/image" Target="../media/image85.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Master" Target="../slideMasters/slideMaster3.xml"/><Relationship Id="rId1" Type="http://schemas.openxmlformats.org/officeDocument/2006/relationships/tags" Target="../tags/tag149.xml"/><Relationship Id="rId4" Type="http://schemas.openxmlformats.org/officeDocument/2006/relationships/image" Target="../media/image88.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3.xml"/><Relationship Id="rId1" Type="http://schemas.openxmlformats.org/officeDocument/2006/relationships/tags" Target="../tags/tag150.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2.png"/><Relationship Id="rId4" Type="http://schemas.openxmlformats.org/officeDocument/2006/relationships/diagramLayout" Target="../diagrams/layout7.xml"/><Relationship Id="rId9" Type="http://schemas.openxmlformats.org/officeDocument/2006/relationships/image" Target="../media/image3.png"/></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1.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2.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3.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3.xml"/><Relationship Id="rId1" Type="http://schemas.openxmlformats.org/officeDocument/2006/relationships/tags" Target="../tags/tag155.xml"/><Relationship Id="rId4" Type="http://schemas.openxmlformats.org/officeDocument/2006/relationships/image" Target="../media/image35.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2.png"/><Relationship Id="rId4" Type="http://schemas.openxmlformats.org/officeDocument/2006/relationships/diagramLayout" Target="../diagrams/layout8.xml"/><Relationship Id="rId9"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71.jpeg"/><Relationship Id="rId7" Type="http://schemas.openxmlformats.org/officeDocument/2006/relationships/diagramColors" Target="../diagrams/colors9.xml"/><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openxmlformats.org/officeDocument/2006/relationships/image" Target="../media/image2.png"/><Relationship Id="rId4" Type="http://schemas.openxmlformats.org/officeDocument/2006/relationships/diagramData" Target="../diagrams/data9.xml"/><Relationship Id="rId9"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slideMaster" Target="../slideMasters/slideMaster1.xml"/><Relationship Id="rId1" Type="http://schemas.openxmlformats.org/officeDocument/2006/relationships/tags" Target="../tags/tag20.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2.png"/><Relationship Id="rId4" Type="http://schemas.openxmlformats.org/officeDocument/2006/relationships/diagramLayout" Target="../diagrams/layout10.xml"/><Relationship Id="rId9"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73.jpeg"/><Relationship Id="rId7" Type="http://schemas.openxmlformats.org/officeDocument/2006/relationships/diagramColors" Target="../diagrams/colors11.xml"/><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diagramQuickStyle" Target="../diagrams/quickStyle11.xml"/><Relationship Id="rId5" Type="http://schemas.openxmlformats.org/officeDocument/2006/relationships/diagramLayout" Target="../diagrams/layout11.xml"/><Relationship Id="rId10" Type="http://schemas.openxmlformats.org/officeDocument/2006/relationships/image" Target="../media/image2.png"/><Relationship Id="rId4" Type="http://schemas.openxmlformats.org/officeDocument/2006/relationships/diagramData" Target="../diagrams/data11.xml"/><Relationship Id="rId9"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4.png"/><Relationship Id="rId7" Type="http://schemas.openxmlformats.org/officeDocument/2006/relationships/image" Target="../media/image76.png"/><Relationship Id="rId2" Type="http://schemas.openxmlformats.org/officeDocument/2006/relationships/slideMaster" Target="../slideMasters/slideMaster1.xml"/><Relationship Id="rId1" Type="http://schemas.openxmlformats.org/officeDocument/2006/relationships/tags" Target="../tags/tag2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https://www.youtube.com/embed/u6pp86rRp_A?feature=oembed" TargetMode="External"/><Relationship Id="rId1" Type="http://schemas.openxmlformats.org/officeDocument/2006/relationships/tags" Target="../tags/tag23.xml"/><Relationship Id="rId4" Type="http://schemas.openxmlformats.org/officeDocument/2006/relationships/image" Target="../media/image78.jpe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https://www.youtube.com/embed/Pbh74p4I2nM?feature=oembed" TargetMode="External"/><Relationship Id="rId1" Type="http://schemas.openxmlformats.org/officeDocument/2006/relationships/tags" Target="../tags/tag24.xml"/><Relationship Id="rId5" Type="http://schemas.openxmlformats.org/officeDocument/2006/relationships/image" Target="../media/image5.png"/><Relationship Id="rId4" Type="http://schemas.openxmlformats.org/officeDocument/2006/relationships/image" Target="../media/image79.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4.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80.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9.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g"/><Relationship Id="rId7" Type="http://schemas.openxmlformats.org/officeDocument/2006/relationships/diagramColors" Target="../diagrams/colors1.xml"/><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png"/><Relationship Id="rId4" Type="http://schemas.openxmlformats.org/officeDocument/2006/relationships/diagramData" Target="../diagrams/data1.xml"/><Relationship Id="rId9"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4.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image" Target="../media/image11.jpeg"/><Relationship Id="rId7" Type="http://schemas.openxmlformats.org/officeDocument/2006/relationships/image" Target="../media/image14.svg"/><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slideMaster" Target="../slideMasters/slideMaster1.xml"/><Relationship Id="rId16" Type="http://schemas.openxmlformats.org/officeDocument/2006/relationships/diagramColors" Target="../diagrams/colors3.xml"/><Relationship Id="rId1" Type="http://schemas.openxmlformats.org/officeDocument/2006/relationships/tags" Target="../tags/tag6.xml"/><Relationship Id="rId6" Type="http://schemas.openxmlformats.org/officeDocument/2006/relationships/image" Target="../media/image13.png"/><Relationship Id="rId11" Type="http://schemas.openxmlformats.org/officeDocument/2006/relationships/diagramColors" Target="../diagrams/colors2.xml"/><Relationship Id="rId5" Type="http://schemas.microsoft.com/office/2007/relationships/hdphoto" Target="../media/hdphoto1.wdp"/><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image" Target="../media/image12.png"/><Relationship Id="rId9" Type="http://schemas.openxmlformats.org/officeDocument/2006/relationships/diagramLayout" Target="../diagrams/layout2.xml"/><Relationship Id="rId14" Type="http://schemas.openxmlformats.org/officeDocument/2006/relationships/diagramLayout" Target="../diagrams/layout3.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Master" Target="../slideMasters/slideMaster1.xml"/><Relationship Id="rId1" Type="http://schemas.openxmlformats.org/officeDocument/2006/relationships/tags" Target="../tags/tag42.xml"/><Relationship Id="rId5" Type="http://schemas.openxmlformats.org/officeDocument/2006/relationships/image" Target="../media/image80.png"/><Relationship Id="rId4" Type="http://schemas.openxmlformats.org/officeDocument/2006/relationships/image" Target="../media/image8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8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35.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0.png"/><Relationship Id="rId2" Type="http://schemas.openxmlformats.org/officeDocument/2006/relationships/slideMaster" Target="../slideMasters/slideMaster1.xml"/><Relationship Id="rId1" Type="http://schemas.openxmlformats.org/officeDocument/2006/relationships/tags" Target="../tags/tag46.xml"/><Relationship Id="rId6" Type="http://schemas.openxmlformats.org/officeDocument/2006/relationships/image" Target="../media/image86.png"/><Relationship Id="rId5" Type="http://schemas.openxmlformats.org/officeDocument/2006/relationships/image" Target="../media/image39.png"/><Relationship Id="rId4" Type="http://schemas.openxmlformats.org/officeDocument/2006/relationships/image" Target="../media/image8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8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1.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32.png"/></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1.xml"/><Relationship Id="rId1" Type="http://schemas.openxmlformats.org/officeDocument/2006/relationships/tags" Target="../tags/tag53.xml"/><Relationship Id="rId4" Type="http://schemas.openxmlformats.org/officeDocument/2006/relationships/image" Target="../media/image3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slideMaster" Target="../slideMasters/slideMaster2.xml"/><Relationship Id="rId1" Type="http://schemas.openxmlformats.org/officeDocument/2006/relationships/tags" Target="../tags/tag5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56.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32.png"/></Relationships>
</file>

<file path=ppt/slideLayouts/_rels/slideLayout5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0.jpeg"/><Relationship Id="rId7"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5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3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2.xml"/><Relationship Id="rId1" Type="http://schemas.openxmlformats.org/officeDocument/2006/relationships/tags" Target="../tags/tag58.xml"/><Relationship Id="rId5" Type="http://schemas.openxmlformats.org/officeDocument/2006/relationships/image" Target="../media/image90.png"/><Relationship Id="rId4" Type="http://schemas.openxmlformats.org/officeDocument/2006/relationships/image" Target="../media/image8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slideMaster" Target="../slideMasters/slideMaster2.xml"/><Relationship Id="rId1" Type="http://schemas.openxmlformats.org/officeDocument/2006/relationships/tags" Target="../tags/tag60.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4.png"/><Relationship Id="rId3" Type="http://schemas.openxmlformats.org/officeDocument/2006/relationships/image" Target="../media/image1.jpeg"/><Relationship Id="rId21" Type="http://schemas.openxmlformats.org/officeDocument/2006/relationships/image" Target="../media/image67.sv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slideMaster" Target="../slideMasters/slideMaster2.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tags" Target="../tags/tag61.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s>
</file>

<file path=ppt/slideLayouts/_rels/slideLayout62.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diagramData" Target="../diagrams/data13.xml"/><Relationship Id="rId3" Type="http://schemas.openxmlformats.org/officeDocument/2006/relationships/image" Target="../media/image11.jpeg"/><Relationship Id="rId7" Type="http://schemas.openxmlformats.org/officeDocument/2006/relationships/image" Target="../media/image14.svg"/><Relationship Id="rId12" Type="http://schemas.microsoft.com/office/2007/relationships/diagramDrawing" Target="../diagrams/drawing12.xml"/><Relationship Id="rId17" Type="http://schemas.microsoft.com/office/2007/relationships/diagramDrawing" Target="../diagrams/drawing13.xml"/><Relationship Id="rId2" Type="http://schemas.openxmlformats.org/officeDocument/2006/relationships/slideMaster" Target="../slideMasters/slideMaster2.xml"/><Relationship Id="rId16" Type="http://schemas.openxmlformats.org/officeDocument/2006/relationships/diagramColors" Target="../diagrams/colors13.xml"/><Relationship Id="rId1" Type="http://schemas.openxmlformats.org/officeDocument/2006/relationships/tags" Target="../tags/tag62.xml"/><Relationship Id="rId6" Type="http://schemas.openxmlformats.org/officeDocument/2006/relationships/image" Target="../media/image13.png"/><Relationship Id="rId11" Type="http://schemas.openxmlformats.org/officeDocument/2006/relationships/diagramColors" Target="../diagrams/colors12.xml"/><Relationship Id="rId5" Type="http://schemas.microsoft.com/office/2007/relationships/hdphoto" Target="../media/hdphoto1.wdp"/><Relationship Id="rId15" Type="http://schemas.openxmlformats.org/officeDocument/2006/relationships/diagramQuickStyle" Target="../diagrams/quickStyle13.xml"/><Relationship Id="rId10" Type="http://schemas.openxmlformats.org/officeDocument/2006/relationships/diagramQuickStyle" Target="../diagrams/quickStyle12.xml"/><Relationship Id="rId4" Type="http://schemas.openxmlformats.org/officeDocument/2006/relationships/image" Target="../media/image12.png"/><Relationship Id="rId9" Type="http://schemas.openxmlformats.org/officeDocument/2006/relationships/diagramLayout" Target="../diagrams/layout12.xml"/><Relationship Id="rId14" Type="http://schemas.openxmlformats.org/officeDocument/2006/relationships/diagramLayout" Target="../diagrams/layout13.xml"/></Relationships>
</file>

<file path=ppt/slideLayouts/_rels/slideLayout63.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jpeg"/><Relationship Id="rId7" Type="http://schemas.openxmlformats.org/officeDocument/2006/relationships/diagramColors" Target="../diagrams/colors14.xml"/><Relationship Id="rId2" Type="http://schemas.openxmlformats.org/officeDocument/2006/relationships/slideMaster" Target="../slideMasters/slideMaster2.xml"/><Relationship Id="rId1" Type="http://schemas.openxmlformats.org/officeDocument/2006/relationships/tags" Target="../tags/tag63.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Layouts/_rels/slideLayout64.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99.png"/><Relationship Id="rId18" Type="http://schemas.openxmlformats.org/officeDocument/2006/relationships/image" Target="../media/image104.svg"/><Relationship Id="rId3" Type="http://schemas.openxmlformats.org/officeDocument/2006/relationships/image" Target="../media/image39.png"/><Relationship Id="rId7" Type="http://schemas.openxmlformats.org/officeDocument/2006/relationships/image" Target="../media/image94.svg"/><Relationship Id="rId12" Type="http://schemas.microsoft.com/office/2007/relationships/diagramDrawing" Target="../diagrams/drawing15.xml"/><Relationship Id="rId17" Type="http://schemas.openxmlformats.org/officeDocument/2006/relationships/image" Target="../media/image103.png"/><Relationship Id="rId2" Type="http://schemas.openxmlformats.org/officeDocument/2006/relationships/slideMaster" Target="../slideMasters/slideMaster2.xml"/><Relationship Id="rId16" Type="http://schemas.openxmlformats.org/officeDocument/2006/relationships/image" Target="../media/image102.svg"/><Relationship Id="rId1" Type="http://schemas.openxmlformats.org/officeDocument/2006/relationships/tags" Target="../tags/tag64.xml"/><Relationship Id="rId6" Type="http://schemas.openxmlformats.org/officeDocument/2006/relationships/image" Target="../media/image93.png"/><Relationship Id="rId11" Type="http://schemas.openxmlformats.org/officeDocument/2006/relationships/diagramColors" Target="../diagrams/colors15.xml"/><Relationship Id="rId5" Type="http://schemas.openxmlformats.org/officeDocument/2006/relationships/image" Target="../media/image92.svg"/><Relationship Id="rId15" Type="http://schemas.openxmlformats.org/officeDocument/2006/relationships/image" Target="../media/image101.png"/><Relationship Id="rId10" Type="http://schemas.openxmlformats.org/officeDocument/2006/relationships/diagramQuickStyle" Target="../diagrams/quickStyle15.xml"/><Relationship Id="rId4" Type="http://schemas.openxmlformats.org/officeDocument/2006/relationships/image" Target="../media/image91.png"/><Relationship Id="rId9" Type="http://schemas.openxmlformats.org/officeDocument/2006/relationships/diagramLayout" Target="../diagrams/layout15.xml"/><Relationship Id="rId14" Type="http://schemas.openxmlformats.org/officeDocument/2006/relationships/image" Target="../media/image100.svg"/></Relationships>
</file>

<file path=ppt/slideLayouts/_rels/slideLayout65.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slideMaster" Target="../slideMasters/slideMaster2.xml"/><Relationship Id="rId1" Type="http://schemas.openxmlformats.org/officeDocument/2006/relationships/tags" Target="../tags/tag65.xml"/><Relationship Id="rId5" Type="http://schemas.openxmlformats.org/officeDocument/2006/relationships/image" Target="../media/image39.png"/><Relationship Id="rId4" Type="http://schemas.openxmlformats.org/officeDocument/2006/relationships/image" Target="../media/image112.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slideMaster" Target="../slideMasters/slideMaster2.xml"/><Relationship Id="rId1" Type="http://schemas.openxmlformats.org/officeDocument/2006/relationships/tags" Target="../tags/tag66.xml"/><Relationship Id="rId6" Type="http://schemas.openxmlformats.org/officeDocument/2006/relationships/diagramColors" Target="../diagrams/colors16.xml"/><Relationship Id="rId5" Type="http://schemas.openxmlformats.org/officeDocument/2006/relationships/diagramQuickStyle" Target="../diagrams/quickStyle16.xml"/><Relationship Id="rId10" Type="http://schemas.openxmlformats.org/officeDocument/2006/relationships/image" Target="../media/image2.png"/><Relationship Id="rId4" Type="http://schemas.openxmlformats.org/officeDocument/2006/relationships/diagramLayout" Target="../diagrams/layout16.xml"/><Relationship Id="rId9"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0.jpg"/><Relationship Id="rId7" Type="http://schemas.openxmlformats.org/officeDocument/2006/relationships/diagramColors" Target="../diagrams/colors17.xml"/><Relationship Id="rId2" Type="http://schemas.openxmlformats.org/officeDocument/2006/relationships/slideMaster" Target="../slideMasters/slideMaster2.xml"/><Relationship Id="rId1" Type="http://schemas.openxmlformats.org/officeDocument/2006/relationships/tags" Target="../tags/tag67.xml"/><Relationship Id="rId6" Type="http://schemas.openxmlformats.org/officeDocument/2006/relationships/diagramQuickStyle" Target="../diagrams/quickStyle17.xml"/><Relationship Id="rId5" Type="http://schemas.openxmlformats.org/officeDocument/2006/relationships/diagramLayout" Target="../diagrams/layout17.xml"/><Relationship Id="rId10" Type="http://schemas.openxmlformats.org/officeDocument/2006/relationships/image" Target="../media/image2.png"/><Relationship Id="rId4" Type="http://schemas.openxmlformats.org/officeDocument/2006/relationships/diagramData" Target="../diagrams/data17.xml"/><Relationship Id="rId9"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slideMaster" Target="../slideMasters/slideMaster2.xml"/><Relationship Id="rId1" Type="http://schemas.openxmlformats.org/officeDocument/2006/relationships/tags" Target="../tags/tag68.xml"/><Relationship Id="rId6" Type="http://schemas.openxmlformats.org/officeDocument/2006/relationships/diagramColors" Target="../diagrams/colors18.xml"/><Relationship Id="rId5" Type="http://schemas.openxmlformats.org/officeDocument/2006/relationships/diagramQuickStyle" Target="../diagrams/quickStyle18.xml"/><Relationship Id="rId10" Type="http://schemas.openxmlformats.org/officeDocument/2006/relationships/image" Target="../media/image2.png"/><Relationship Id="rId4" Type="http://schemas.openxmlformats.org/officeDocument/2006/relationships/diagramLayout" Target="../diagrams/layout18.xml"/><Relationship Id="rId9"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71.jpeg"/><Relationship Id="rId7" Type="http://schemas.openxmlformats.org/officeDocument/2006/relationships/diagramColors" Target="../diagrams/colors19.xml"/><Relationship Id="rId2" Type="http://schemas.openxmlformats.org/officeDocument/2006/relationships/slideMaster" Target="../slideMasters/slideMaster2.xml"/><Relationship Id="rId1" Type="http://schemas.openxmlformats.org/officeDocument/2006/relationships/tags" Target="../tags/tag69.xml"/><Relationship Id="rId6" Type="http://schemas.openxmlformats.org/officeDocument/2006/relationships/diagramQuickStyle" Target="../diagrams/quickStyle19.xml"/><Relationship Id="rId5" Type="http://schemas.openxmlformats.org/officeDocument/2006/relationships/diagramLayout" Target="../diagrams/layout19.xml"/><Relationship Id="rId10" Type="http://schemas.openxmlformats.org/officeDocument/2006/relationships/image" Target="../media/image2.png"/><Relationship Id="rId4" Type="http://schemas.openxmlformats.org/officeDocument/2006/relationships/diagramData" Target="../diagrams/data19.xml"/><Relationship Id="rId9"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0.jpeg"/><Relationship Id="rId7"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35.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slideMaster" Target="../slideMasters/slideMaster2.xml"/><Relationship Id="rId1" Type="http://schemas.openxmlformats.org/officeDocument/2006/relationships/tags" Target="../tags/tag70.xml"/><Relationship Id="rId6" Type="http://schemas.openxmlformats.org/officeDocument/2006/relationships/diagramColors" Target="../diagrams/colors20.xml"/><Relationship Id="rId5" Type="http://schemas.openxmlformats.org/officeDocument/2006/relationships/diagramQuickStyle" Target="../diagrams/quickStyle20.xml"/><Relationship Id="rId10" Type="http://schemas.openxmlformats.org/officeDocument/2006/relationships/image" Target="../media/image2.png"/><Relationship Id="rId4" Type="http://schemas.openxmlformats.org/officeDocument/2006/relationships/diagramLayout" Target="../diagrams/layout20.xml"/><Relationship Id="rId9"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73.jpeg"/><Relationship Id="rId7" Type="http://schemas.openxmlformats.org/officeDocument/2006/relationships/diagramColors" Target="../diagrams/colors21.xml"/><Relationship Id="rId2" Type="http://schemas.openxmlformats.org/officeDocument/2006/relationships/slideMaster" Target="../slideMasters/slideMaster2.xml"/><Relationship Id="rId1" Type="http://schemas.openxmlformats.org/officeDocument/2006/relationships/tags" Target="../tags/tag71.xml"/><Relationship Id="rId6" Type="http://schemas.openxmlformats.org/officeDocument/2006/relationships/diagramQuickStyle" Target="../diagrams/quickStyle21.xml"/><Relationship Id="rId5" Type="http://schemas.openxmlformats.org/officeDocument/2006/relationships/diagramLayout" Target="../diagrams/layout21.xml"/><Relationship Id="rId10" Type="http://schemas.openxmlformats.org/officeDocument/2006/relationships/image" Target="../media/image2.png"/><Relationship Id="rId4" Type="http://schemas.openxmlformats.org/officeDocument/2006/relationships/diagramData" Target="../diagrams/data21.xml"/><Relationship Id="rId9"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5.jpeg"/><Relationship Id="rId7" Type="http://schemas.openxmlformats.org/officeDocument/2006/relationships/image" Target="../media/image109.jpg"/><Relationship Id="rId2" Type="http://schemas.openxmlformats.org/officeDocument/2006/relationships/slideMaster" Target="../slideMasters/slideMaster2.xml"/><Relationship Id="rId1" Type="http://schemas.openxmlformats.org/officeDocument/2006/relationships/tags" Target="../tags/tag72.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jpe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7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74.xml"/><Relationship Id="rId4"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81.png"/><Relationship Id="rId7" Type="http://schemas.openxmlformats.org/officeDocument/2006/relationships/diagramColors" Target="../diagrams/colors22.xml"/><Relationship Id="rId2" Type="http://schemas.openxmlformats.org/officeDocument/2006/relationships/slideMaster" Target="../slideMasters/slideMaster2.xml"/><Relationship Id="rId1" Type="http://schemas.openxmlformats.org/officeDocument/2006/relationships/tags" Target="../tags/tag75.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82.jpeg"/><Relationship Id="rId7" Type="http://schemas.openxmlformats.org/officeDocument/2006/relationships/image" Target="../media/image118.jpeg"/><Relationship Id="rId2" Type="http://schemas.openxmlformats.org/officeDocument/2006/relationships/slideMaster" Target="../slideMasters/slideMaster2.xml"/><Relationship Id="rId1" Type="http://schemas.openxmlformats.org/officeDocument/2006/relationships/tags" Target="../tags/tag76.xml"/><Relationship Id="rId6" Type="http://schemas.openxmlformats.org/officeDocument/2006/relationships/image" Target="../media/image117.jpeg"/><Relationship Id="rId5" Type="http://schemas.openxmlformats.org/officeDocument/2006/relationships/image" Target="../media/image80.png"/><Relationship Id="rId4" Type="http://schemas.openxmlformats.org/officeDocument/2006/relationships/image" Target="../media/image83.png"/></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https://www.youtube.com/embed/u6pp86rRp_A?feature=oembed" TargetMode="External"/><Relationship Id="rId1" Type="http://schemas.openxmlformats.org/officeDocument/2006/relationships/tags" Target="../tags/tag77.xml"/><Relationship Id="rId4" Type="http://schemas.openxmlformats.org/officeDocument/2006/relationships/image" Target="../media/image78.jpeg"/></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https://www.youtube.com/embed/Pbh74p4I2nM?feature=oembed" TargetMode="External"/><Relationship Id="rId1" Type="http://schemas.openxmlformats.org/officeDocument/2006/relationships/tags" Target="../tags/tag78.xml"/><Relationship Id="rId5" Type="http://schemas.openxmlformats.org/officeDocument/2006/relationships/image" Target="../media/image5.png"/><Relationship Id="rId4" Type="http://schemas.openxmlformats.org/officeDocument/2006/relationships/image" Target="../media/image79.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4.png"/><Relationship Id="rId2" Type="http://schemas.openxmlformats.org/officeDocument/2006/relationships/slideMaster" Target="../slideMasters/slideMaster2.xml"/><Relationship Id="rId1" Type="http://schemas.openxmlformats.org/officeDocument/2006/relationships/tags" Target="../tags/tag79.xml"/><Relationship Id="rId6" Type="http://schemas.openxmlformats.org/officeDocument/2006/relationships/image" Target="../media/image80.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44.png"/><Relationship Id="rId4" Type="http://schemas.openxmlformats.org/officeDocument/2006/relationships/image" Target="../media/image39.png"/></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slideMaster" Target="../slideMasters/slideMaster2.xml"/><Relationship Id="rId1" Type="http://schemas.openxmlformats.org/officeDocument/2006/relationships/tags" Target="../tags/tag8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9.png"/><Relationship Id="rId2" Type="http://schemas.openxmlformats.org/officeDocument/2006/relationships/slideMaster" Target="../slideMasters/slideMaster2.xml"/><Relationship Id="rId1" Type="http://schemas.openxmlformats.org/officeDocument/2006/relationships/tags" Target="../tags/tag8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slideMaster" Target="../slideMasters/slideMaster2.xml"/><Relationship Id="rId1" Type="http://schemas.openxmlformats.org/officeDocument/2006/relationships/tags" Target="../tags/tag8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8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8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Master" Target="../slideMasters/slideMaster2.xml"/><Relationship Id="rId1" Type="http://schemas.openxmlformats.org/officeDocument/2006/relationships/tags" Target="../tags/tag8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2.xml"/><Relationship Id="rId1" Type="http://schemas.openxmlformats.org/officeDocument/2006/relationships/tags" Target="../tags/tag8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2.xml"/><Relationship Id="rId1" Type="http://schemas.openxmlformats.org/officeDocument/2006/relationships/tags" Target="../tags/tag8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88.xml"/><Relationship Id="rId4" Type="http://schemas.openxmlformats.org/officeDocument/2006/relationships/image" Target="../media/image5.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89.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90.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91.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2.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3.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4.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Master" Target="../slideMasters/slideMaster2.xml"/><Relationship Id="rId1" Type="http://schemas.openxmlformats.org/officeDocument/2006/relationships/tags" Target="../tags/tag96.xml"/><Relationship Id="rId5" Type="http://schemas.openxmlformats.org/officeDocument/2006/relationships/image" Target="../media/image80.png"/><Relationship Id="rId4" Type="http://schemas.openxmlformats.org/officeDocument/2006/relationships/image" Target="../media/image8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Master" Target="../slideMasters/slideMaster2.xml"/><Relationship Id="rId1" Type="http://schemas.openxmlformats.org/officeDocument/2006/relationships/tags" Target="../tags/tag9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Master" Target="../slideMasters/slideMaster2.xml"/><Relationship Id="rId1" Type="http://schemas.openxmlformats.org/officeDocument/2006/relationships/tags" Target="../tags/tag98.xml"/><Relationship Id="rId4" Type="http://schemas.openxmlformats.org/officeDocument/2006/relationships/image" Target="../media/image80.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2.xml"/><Relationship Id="rId1" Type="http://schemas.openxmlformats.org/officeDocument/2006/relationships/tags" Target="../tags/tag99.xml"/><Relationship Id="rId4" Type="http://schemas.openxmlformats.org/officeDocument/2006/relationships/image" Target="../media/image35.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z_title_content_footer_taglin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5047196-7147-4162-9290-F85513070335}"/>
              </a:ext>
            </a:extLst>
          </p:cNvPr>
          <p:cNvGrpSpPr/>
          <p:nvPr userDrawn="1"/>
        </p:nvGrpSpPr>
        <p:grpSpPr>
          <a:xfrm>
            <a:off x="0" y="4267200"/>
            <a:ext cx="12192000" cy="2590800"/>
            <a:chOff x="0" y="4267200"/>
            <a:chExt cx="12192000" cy="2590800"/>
          </a:xfrm>
        </p:grpSpPr>
        <p:pic>
          <p:nvPicPr>
            <p:cNvPr id="8" name="Picture 7">
              <a:extLst>
                <a:ext uri="{FF2B5EF4-FFF2-40B4-BE49-F238E27FC236}">
                  <a16:creationId xmlns:a16="http://schemas.microsoft.com/office/drawing/2014/main" id="{2F0AF590-BB8D-4B08-9FA9-2E9C418370E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2202"/>
            <a:stretch/>
          </p:blipFill>
          <p:spPr>
            <a:xfrm>
              <a:off x="0" y="4267200"/>
              <a:ext cx="12192000" cy="2590800"/>
            </a:xfrm>
            <a:prstGeom prst="rect">
              <a:avLst/>
            </a:prstGeom>
          </p:spPr>
        </p:pic>
        <p:pic>
          <p:nvPicPr>
            <p:cNvPr id="11" name="Picture 10" descr="Logo&#10;&#10;Description automatically generated">
              <a:extLst>
                <a:ext uri="{FF2B5EF4-FFF2-40B4-BE49-F238E27FC236}">
                  <a16:creationId xmlns:a16="http://schemas.microsoft.com/office/drawing/2014/main" id="{DEEFF9BE-DCC4-4D73-9486-1A5D7DD93B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77200" y="4724400"/>
              <a:ext cx="1891824" cy="640706"/>
            </a:xfrm>
            <a:prstGeom prst="rect">
              <a:avLst/>
            </a:prstGeom>
          </p:spPr>
        </p:pic>
        <p:grpSp>
          <p:nvGrpSpPr>
            <p:cNvPr id="4" name="Group 3">
              <a:extLst>
                <a:ext uri="{FF2B5EF4-FFF2-40B4-BE49-F238E27FC236}">
                  <a16:creationId xmlns:a16="http://schemas.microsoft.com/office/drawing/2014/main" id="{35A55219-1026-401A-8DC7-0E92FA8BD681}"/>
                </a:ext>
              </a:extLst>
            </p:cNvPr>
            <p:cNvGrpSpPr/>
            <p:nvPr userDrawn="1"/>
          </p:nvGrpSpPr>
          <p:grpSpPr>
            <a:xfrm>
              <a:off x="228600" y="5862356"/>
              <a:ext cx="11506200" cy="808922"/>
              <a:chOff x="228600" y="6167156"/>
              <a:chExt cx="11506200" cy="808922"/>
            </a:xfrm>
          </p:grpSpPr>
          <p:pic>
            <p:nvPicPr>
              <p:cNvPr id="14" name="Picture 13">
                <a:extLst>
                  <a:ext uri="{FF2B5EF4-FFF2-40B4-BE49-F238E27FC236}">
                    <a16:creationId xmlns:a16="http://schemas.microsoft.com/office/drawing/2014/main" id="{75A1B680-7232-4A75-B522-1F88CEF1CEF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9412"/>
              <a:stretch/>
            </p:blipFill>
            <p:spPr>
              <a:xfrm>
                <a:off x="228600" y="6190645"/>
                <a:ext cx="5867400" cy="785433"/>
              </a:xfrm>
              <a:prstGeom prst="rect">
                <a:avLst/>
              </a:prstGeom>
            </p:spPr>
          </p:pic>
          <p:pic>
            <p:nvPicPr>
              <p:cNvPr id="17" name="Picture 16">
                <a:extLst>
                  <a:ext uri="{FF2B5EF4-FFF2-40B4-BE49-F238E27FC236}">
                    <a16:creationId xmlns:a16="http://schemas.microsoft.com/office/drawing/2014/main" id="{BAEA6C55-AE4E-4744-BC77-417E3695BBF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8184"/>
              <a:stretch/>
            </p:blipFill>
            <p:spPr>
              <a:xfrm>
                <a:off x="5780690" y="6167156"/>
                <a:ext cx="5954110" cy="786384"/>
              </a:xfrm>
              <a:prstGeom prst="rect">
                <a:avLst/>
              </a:prstGeom>
            </p:spPr>
          </p:pic>
        </p:grpSp>
      </p:grpSp>
      <p:sp>
        <p:nvSpPr>
          <p:cNvPr id="2" name="Title 1"/>
          <p:cNvSpPr>
            <a:spLocks noGrp="1"/>
          </p:cNvSpPr>
          <p:nvPr>
            <p:ph type="title"/>
          </p:nvPr>
        </p:nvSpPr>
        <p:spPr>
          <a:xfrm>
            <a:off x="508000" y="274638"/>
            <a:ext cx="11074400" cy="1143000"/>
          </a:xfrm>
        </p:spPr>
        <p:txBody>
          <a:bodyPr/>
          <a:lstStyle/>
          <a:p>
            <a:r>
              <a:rPr lang="en-US"/>
              <a:t>Click to edit Master title style</a:t>
            </a:r>
          </a:p>
        </p:txBody>
      </p:sp>
      <p:sp>
        <p:nvSpPr>
          <p:cNvPr id="3" name="Content Placeholder 2"/>
          <p:cNvSpPr>
            <a:spLocks noGrp="1"/>
          </p:cNvSpPr>
          <p:nvPr>
            <p:ph idx="1"/>
          </p:nvPr>
        </p:nvSpPr>
        <p:spPr>
          <a:xfrm>
            <a:off x="508000" y="1600205"/>
            <a:ext cx="11074400" cy="3047996"/>
          </a:xfrm>
        </p:spPr>
        <p:txBody>
          <a:bodyPr/>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2A67B6F3-00FA-423E-82E1-9A222FC6C34F}"/>
              </a:ext>
            </a:extLst>
          </p:cNvPr>
          <p:cNvSpPr txBox="1"/>
          <p:nvPr userDrawn="1"/>
        </p:nvSpPr>
        <p:spPr>
          <a:xfrm>
            <a:off x="2917060" y="5280986"/>
            <a:ext cx="2971800" cy="423449"/>
          </a:xfrm>
          <a:prstGeom prst="rect">
            <a:avLst/>
          </a:prstGeom>
          <a:noFill/>
        </p:spPr>
        <p:txBody>
          <a:bodyPr wrap="square" rtlCol="0">
            <a:spAutoFit/>
          </a:bodyPr>
          <a:lstStyle/>
          <a:p>
            <a:pPr algn="ctr">
              <a:lnSpc>
                <a:spcPct val="85000"/>
              </a:lnSpc>
            </a:pPr>
            <a:r>
              <a:rPr lang="en-US" sz="1266">
                <a:solidFill>
                  <a:schemeClr val="bg1"/>
                </a:solidFill>
                <a:latin typeface="The Hand Black" panose="03070902030502020204" pitchFamily="66" charset="0"/>
              </a:rPr>
              <a:t>STRENGTHENING COMMUNITIES</a:t>
            </a:r>
            <a:br>
              <a:rPr lang="en-US" sz="1266">
                <a:solidFill>
                  <a:schemeClr val="bg1"/>
                </a:solidFill>
                <a:latin typeface="The Hand Black" panose="03070902030502020204" pitchFamily="66" charset="0"/>
              </a:rPr>
            </a:br>
            <a:r>
              <a:rPr lang="en-US" sz="1266" spc="141" baseline="0">
                <a:solidFill>
                  <a:schemeClr val="bg1"/>
                </a:solidFill>
                <a:latin typeface="The Hand Black" panose="03070902030502020204" pitchFamily="66" charset="0"/>
              </a:rPr>
              <a:t>one biography at a time</a:t>
            </a:r>
          </a:p>
        </p:txBody>
      </p:sp>
    </p:spTree>
    <p:custDataLst>
      <p:tags r:id="rId1"/>
    </p:custDataLst>
    <p:extLst>
      <p:ext uri="{BB962C8B-B14F-4D97-AF65-F5344CB8AC3E}">
        <p14:creationId xmlns:p14="http://schemas.microsoft.com/office/powerpoint/2010/main" val="4284169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YAP_demographics">
    <p:spTree>
      <p:nvGrpSpPr>
        <p:cNvPr id="1" name=""/>
        <p:cNvGrpSpPr/>
        <p:nvPr/>
      </p:nvGrpSpPr>
      <p:grpSpPr>
        <a:xfrm>
          <a:off x="0" y="0"/>
          <a:ext cx="0" cy="0"/>
          <a:chOff x="0" y="0"/>
          <a:chExt cx="0" cy="0"/>
        </a:xfrm>
      </p:grpSpPr>
      <p:pic>
        <p:nvPicPr>
          <p:cNvPr id="3" name="Picture 2" descr="A picture containing sky, outdoor, day&#10;&#10;Description automatically generated">
            <a:extLst>
              <a:ext uri="{FF2B5EF4-FFF2-40B4-BE49-F238E27FC236}">
                <a16:creationId xmlns:a16="http://schemas.microsoft.com/office/drawing/2014/main" id="{E9C63462-2F12-4CF9-B575-59886B9ED2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2377440"/>
          </a:xfrm>
          <a:prstGeom prst="rect">
            <a:avLst/>
          </a:prstGeom>
        </p:spPr>
      </p:pic>
      <p:pic>
        <p:nvPicPr>
          <p:cNvPr id="4" name="Picture 3">
            <a:extLst>
              <a:ext uri="{FF2B5EF4-FFF2-40B4-BE49-F238E27FC236}">
                <a16:creationId xmlns:a16="http://schemas.microsoft.com/office/drawing/2014/main" id="{AB2431B3-E249-45FF-92D4-0DF9345319F4}"/>
              </a:ext>
            </a:extLst>
          </p:cNvPr>
          <p:cNvPicPr>
            <a:picLocks noChangeAspect="1"/>
          </p:cNvPicPr>
          <p:nvPr userDrawn="1"/>
        </p:nvPicPr>
        <p:blipFill>
          <a:blip r:embed="rId4" cstate="screen">
            <a:lum bright="70000" contrast="-70000"/>
            <a:extLst>
              <a:ext uri="{BEBA8EAE-BF5A-486C-A8C5-ECC9F3942E4B}">
                <a14:imgProps xmlns:a14="http://schemas.microsoft.com/office/drawing/2010/main">
                  <a14:imgLayer r:embed="rId5">
                    <a14:imgEffect>
                      <a14:colorTemperature colorTemp="1500"/>
                    </a14:imgEffect>
                    <a14:imgEffect>
                      <a14:saturation sat="46000"/>
                    </a14:imgEffect>
                  </a14:imgLayer>
                </a14:imgProps>
              </a:ext>
              <a:ext uri="{28A0092B-C50C-407E-A947-70E740481C1C}">
                <a14:useLocalDpi xmlns:a14="http://schemas.microsoft.com/office/drawing/2010/main"/>
              </a:ext>
            </a:extLst>
          </a:blip>
          <a:stretch>
            <a:fillRect/>
          </a:stretch>
        </p:blipFill>
        <p:spPr>
          <a:xfrm>
            <a:off x="287886" y="1979429"/>
            <a:ext cx="6341514" cy="5257356"/>
          </a:xfrm>
          <a:prstGeom prst="rect">
            <a:avLst/>
          </a:prstGeom>
        </p:spPr>
      </p:pic>
      <p:pic>
        <p:nvPicPr>
          <p:cNvPr id="5" name="Picture 4">
            <a:extLst>
              <a:ext uri="{FF2B5EF4-FFF2-40B4-BE49-F238E27FC236}">
                <a16:creationId xmlns:a16="http://schemas.microsoft.com/office/drawing/2014/main" id="{FF8A379E-AE36-4A46-88A3-D139E432F761}"/>
              </a:ext>
            </a:extLst>
          </p:cNvPr>
          <p:cNvPicPr>
            <a:picLocks noChangeAspect="1"/>
          </p:cNvPicPr>
          <p:nvPr userDrawn="1"/>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442224" y="1979429"/>
            <a:ext cx="1700600" cy="4893812"/>
          </a:xfrm>
          <a:prstGeom prst="rect">
            <a:avLst/>
          </a:prstGeom>
        </p:spPr>
      </p:pic>
      <p:pic>
        <p:nvPicPr>
          <p:cNvPr id="6" name="Picture 5">
            <a:extLst>
              <a:ext uri="{FF2B5EF4-FFF2-40B4-BE49-F238E27FC236}">
                <a16:creationId xmlns:a16="http://schemas.microsoft.com/office/drawing/2014/main" id="{E84FDD0A-4319-4E25-9529-E76169BFF81E}"/>
              </a:ext>
            </a:extLst>
          </p:cNvPr>
          <p:cNvPicPr>
            <a:picLocks noChangeAspect="1"/>
          </p:cNvPicPr>
          <p:nvPr userDrawn="1"/>
        </p:nvPicPr>
        <p:blipFill>
          <a:blip r:embed="rId7">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948442" y="2394585"/>
            <a:ext cx="6705600" cy="4463415"/>
          </a:xfrm>
          <a:prstGeom prst="rect">
            <a:avLst/>
          </a:prstGeom>
        </p:spPr>
      </p:pic>
      <p:sp>
        <p:nvSpPr>
          <p:cNvPr id="7" name="Текст 4">
            <a:extLst>
              <a:ext uri="{FF2B5EF4-FFF2-40B4-BE49-F238E27FC236}">
                <a16:creationId xmlns:a16="http://schemas.microsoft.com/office/drawing/2014/main" id="{89E488B1-A557-41AA-9DFB-8388BA7558E0}"/>
              </a:ext>
            </a:extLst>
          </p:cNvPr>
          <p:cNvSpPr txBox="1">
            <a:spLocks/>
          </p:cNvSpPr>
          <p:nvPr userDrawn="1"/>
        </p:nvSpPr>
        <p:spPr>
          <a:xfrm>
            <a:off x="8442224" y="2866447"/>
            <a:ext cx="1600200" cy="1125105"/>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lnSpc>
                <a:spcPct val="85000"/>
              </a:lnSpc>
              <a:spcBef>
                <a:spcPts val="0"/>
              </a:spcBef>
              <a:buNone/>
            </a:pPr>
            <a:r>
              <a:rPr lang="en-US" sz="2800" b="1" dirty="0">
                <a:solidFill>
                  <a:schemeClr val="bg2"/>
                </a:solidFill>
                <a:latin typeface="Roboto Medium" panose="02000000000000000000" pitchFamily="2" charset="0"/>
                <a:ea typeface="Roboto Medium" panose="02000000000000000000" pitchFamily="2" charset="0"/>
                <a:cs typeface="Roboto Medium" panose="02000000000000000000" pitchFamily="2" charset="0"/>
              </a:rPr>
              <a:t>59%</a:t>
            </a:r>
          </a:p>
          <a:p>
            <a:pPr marL="0" indent="0" algn="ctr">
              <a:lnSpc>
                <a:spcPct val="85000"/>
              </a:lnSpc>
              <a:spcBef>
                <a:spcPts val="0"/>
              </a:spcBef>
              <a:buNone/>
            </a:pPr>
            <a:r>
              <a:rPr lang="en-US" sz="2800" b="1" dirty="0">
                <a:solidFill>
                  <a:schemeClr val="bg2"/>
                </a:solidFill>
                <a:latin typeface="Roboto Medium" panose="02000000000000000000" pitchFamily="2" charset="0"/>
                <a:ea typeface="Roboto Medium" panose="02000000000000000000" pitchFamily="2" charset="0"/>
                <a:cs typeface="Roboto Medium" panose="02000000000000000000" pitchFamily="2" charset="0"/>
              </a:rPr>
              <a:t>male</a:t>
            </a:r>
          </a:p>
        </p:txBody>
      </p:sp>
      <p:sp>
        <p:nvSpPr>
          <p:cNvPr id="8" name="Текст 4">
            <a:extLst>
              <a:ext uri="{FF2B5EF4-FFF2-40B4-BE49-F238E27FC236}">
                <a16:creationId xmlns:a16="http://schemas.microsoft.com/office/drawing/2014/main" id="{AA882B18-A803-414C-9E7C-B8E97DB28BDA}"/>
              </a:ext>
            </a:extLst>
          </p:cNvPr>
          <p:cNvSpPr txBox="1">
            <a:spLocks/>
          </p:cNvSpPr>
          <p:nvPr userDrawn="1"/>
        </p:nvSpPr>
        <p:spPr>
          <a:xfrm>
            <a:off x="7484044" y="4171594"/>
            <a:ext cx="1600200" cy="2164940"/>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lnSpc>
                <a:spcPct val="85000"/>
              </a:lnSpc>
              <a:spcBef>
                <a:spcPts val="0"/>
              </a:spcBef>
              <a:buNone/>
            </a:pPr>
            <a:r>
              <a:rPr lang="en-US" sz="2800" b="1" dirty="0">
                <a:solidFill>
                  <a:schemeClr val="bg2"/>
                </a:solidFill>
                <a:latin typeface="Roboto Medium" panose="02000000000000000000" pitchFamily="2" charset="0"/>
                <a:ea typeface="Roboto Medium" panose="02000000000000000000" pitchFamily="2" charset="0"/>
                <a:cs typeface="Roboto Medium" panose="02000000000000000000" pitchFamily="2" charset="0"/>
              </a:rPr>
              <a:t>70%</a:t>
            </a:r>
          </a:p>
          <a:p>
            <a:pPr marL="0" indent="0" algn="ctr">
              <a:lnSpc>
                <a:spcPct val="85000"/>
              </a:lnSpc>
              <a:spcBef>
                <a:spcPts val="0"/>
              </a:spcBef>
              <a:buNone/>
            </a:pPr>
            <a:r>
              <a:rPr lang="en-US" sz="2800" b="1" dirty="0">
                <a:solidFill>
                  <a:schemeClr val="bg2"/>
                </a:solidFill>
                <a:latin typeface="Roboto Medium" panose="02000000000000000000" pitchFamily="2" charset="0"/>
                <a:ea typeface="Roboto Medium" panose="02000000000000000000" pitchFamily="2" charset="0"/>
                <a:cs typeface="Roboto Medium" panose="02000000000000000000" pitchFamily="2" charset="0"/>
              </a:rPr>
              <a:t>people of color</a:t>
            </a:r>
          </a:p>
        </p:txBody>
      </p:sp>
      <p:sp>
        <p:nvSpPr>
          <p:cNvPr id="9" name="Freeform 5">
            <a:extLst>
              <a:ext uri="{FF2B5EF4-FFF2-40B4-BE49-F238E27FC236}">
                <a16:creationId xmlns:a16="http://schemas.microsoft.com/office/drawing/2014/main" id="{BAAE1167-EAA7-45AD-883B-321AE3B35183}"/>
              </a:ext>
            </a:extLst>
          </p:cNvPr>
          <p:cNvSpPr>
            <a:spLocks noEditPoints="1"/>
          </p:cNvSpPr>
          <p:nvPr userDrawn="1"/>
        </p:nvSpPr>
        <p:spPr bwMode="auto">
          <a:xfrm>
            <a:off x="9145788" y="3405478"/>
            <a:ext cx="2518498" cy="3496197"/>
          </a:xfrm>
          <a:custGeom>
            <a:avLst/>
            <a:gdLst>
              <a:gd name="T0" fmla="*/ 12543 w 13254"/>
              <a:gd name="T1" fmla="*/ 13212 h 17019"/>
              <a:gd name="T2" fmla="*/ 11936 w 13254"/>
              <a:gd name="T3" fmla="*/ 14891 h 17019"/>
              <a:gd name="T4" fmla="*/ 11194 w 13254"/>
              <a:gd name="T5" fmla="*/ 15248 h 17019"/>
              <a:gd name="T6" fmla="*/ 9963 w 13254"/>
              <a:gd name="T7" fmla="*/ 14366 h 17019"/>
              <a:gd name="T8" fmla="*/ 10194 w 13254"/>
              <a:gd name="T9" fmla="*/ 13716 h 17019"/>
              <a:gd name="T10" fmla="*/ 10350 w 13254"/>
              <a:gd name="T11" fmla="*/ 13189 h 17019"/>
              <a:gd name="T12" fmla="*/ 9405 w 13254"/>
              <a:gd name="T13" fmla="*/ 10806 h 17019"/>
              <a:gd name="T14" fmla="*/ 9402 w 13254"/>
              <a:gd name="T15" fmla="*/ 8722 h 17019"/>
              <a:gd name="T16" fmla="*/ 10747 w 13254"/>
              <a:gd name="T17" fmla="*/ 3412 h 17019"/>
              <a:gd name="T18" fmla="*/ 12980 w 13254"/>
              <a:gd name="T19" fmla="*/ 5345 h 17019"/>
              <a:gd name="T20" fmla="*/ 12970 w 13254"/>
              <a:gd name="T21" fmla="*/ 6549 h 17019"/>
              <a:gd name="T22" fmla="*/ 12775 w 13254"/>
              <a:gd name="T23" fmla="*/ 7837 h 17019"/>
              <a:gd name="T24" fmla="*/ 12998 w 13254"/>
              <a:gd name="T25" fmla="*/ 9934 h 17019"/>
              <a:gd name="T26" fmla="*/ 12867 w 13254"/>
              <a:gd name="T27" fmla="*/ 11746 h 17019"/>
              <a:gd name="T28" fmla="*/ 10480 w 13254"/>
              <a:gd name="T29" fmla="*/ 13050 h 17019"/>
              <a:gd name="T30" fmla="*/ 9622 w 13254"/>
              <a:gd name="T31" fmla="*/ 11147 h 17019"/>
              <a:gd name="T32" fmla="*/ 8029 w 13254"/>
              <a:gd name="T33" fmla="*/ 9568 h 17019"/>
              <a:gd name="T34" fmla="*/ 2049 w 13254"/>
              <a:gd name="T35" fmla="*/ 1504 h 17019"/>
              <a:gd name="T36" fmla="*/ 2138 w 13254"/>
              <a:gd name="T37" fmla="*/ 1394 h 17019"/>
              <a:gd name="T38" fmla="*/ 2793 w 13254"/>
              <a:gd name="T39" fmla="*/ 863 h 17019"/>
              <a:gd name="T40" fmla="*/ 7100 w 13254"/>
              <a:gd name="T41" fmla="*/ 516 h 17019"/>
              <a:gd name="T42" fmla="*/ 8230 w 13254"/>
              <a:gd name="T43" fmla="*/ 1092 h 17019"/>
              <a:gd name="T44" fmla="*/ 2104 w 13254"/>
              <a:gd name="T45" fmla="*/ 1636 h 17019"/>
              <a:gd name="T46" fmla="*/ 5369 w 13254"/>
              <a:gd name="T47" fmla="*/ 105 h 17019"/>
              <a:gd name="T48" fmla="*/ 2601 w 13254"/>
              <a:gd name="T49" fmla="*/ 1000 h 17019"/>
              <a:gd name="T50" fmla="*/ 12793 w 13254"/>
              <a:gd name="T51" fmla="*/ 11962 h 17019"/>
              <a:gd name="T52" fmla="*/ 12908 w 13254"/>
              <a:gd name="T53" fmla="*/ 9685 h 17019"/>
              <a:gd name="T54" fmla="*/ 12782 w 13254"/>
              <a:gd name="T55" fmla="*/ 7723 h 17019"/>
              <a:gd name="T56" fmla="*/ 13068 w 13254"/>
              <a:gd name="T57" fmla="*/ 5362 h 17019"/>
              <a:gd name="T58" fmla="*/ 11706 w 13254"/>
              <a:gd name="T59" fmla="*/ 3652 h 17019"/>
              <a:gd name="T60" fmla="*/ 11294 w 13254"/>
              <a:gd name="T61" fmla="*/ 3545 h 17019"/>
              <a:gd name="T62" fmla="*/ 9820 w 13254"/>
              <a:gd name="T63" fmla="*/ 3319 h 17019"/>
              <a:gd name="T64" fmla="*/ 8016 w 13254"/>
              <a:gd name="T65" fmla="*/ 956 h 17019"/>
              <a:gd name="T66" fmla="*/ 5885 w 13254"/>
              <a:gd name="T67" fmla="*/ 158 h 17019"/>
              <a:gd name="T68" fmla="*/ 3687 w 13254"/>
              <a:gd name="T69" fmla="*/ 288 h 17019"/>
              <a:gd name="T70" fmla="*/ 2198 w 13254"/>
              <a:gd name="T71" fmla="*/ 1225 h 17019"/>
              <a:gd name="T72" fmla="*/ 1625 w 13254"/>
              <a:gd name="T73" fmla="*/ 2217 h 17019"/>
              <a:gd name="T74" fmla="*/ 931 w 13254"/>
              <a:gd name="T75" fmla="*/ 4888 h 17019"/>
              <a:gd name="T76" fmla="*/ 799 w 13254"/>
              <a:gd name="T77" fmla="*/ 5691 h 17019"/>
              <a:gd name="T78" fmla="*/ 44 w 13254"/>
              <a:gd name="T79" fmla="*/ 7201 h 17019"/>
              <a:gd name="T80" fmla="*/ 288 w 13254"/>
              <a:gd name="T81" fmla="*/ 7962 h 17019"/>
              <a:gd name="T82" fmla="*/ 467 w 13254"/>
              <a:gd name="T83" fmla="*/ 8673 h 17019"/>
              <a:gd name="T84" fmla="*/ 779 w 13254"/>
              <a:gd name="T85" fmla="*/ 9346 h 17019"/>
              <a:gd name="T86" fmla="*/ 2481 w 13254"/>
              <a:gd name="T87" fmla="*/ 10364 h 17019"/>
              <a:gd name="T88" fmla="*/ 3869 w 13254"/>
              <a:gd name="T89" fmla="*/ 12594 h 17019"/>
              <a:gd name="T90" fmla="*/ 3084 w 13254"/>
              <a:gd name="T91" fmla="*/ 15082 h 17019"/>
              <a:gd name="T92" fmla="*/ 8888 w 13254"/>
              <a:gd name="T93" fmla="*/ 14378 h 17019"/>
              <a:gd name="T94" fmla="*/ 7729 w 13254"/>
              <a:gd name="T95" fmla="*/ 9563 h 17019"/>
              <a:gd name="T96" fmla="*/ 8902 w 13254"/>
              <a:gd name="T97" fmla="*/ 9456 h 17019"/>
              <a:gd name="T98" fmla="*/ 8890 w 13254"/>
              <a:gd name="T99" fmla="*/ 9199 h 17019"/>
              <a:gd name="T100" fmla="*/ 8505 w 13254"/>
              <a:gd name="T101" fmla="*/ 9236 h 17019"/>
              <a:gd name="T102" fmla="*/ 9287 w 13254"/>
              <a:gd name="T103" fmla="*/ 8680 h 17019"/>
              <a:gd name="T104" fmla="*/ 9256 w 13254"/>
              <a:gd name="T105" fmla="*/ 9590 h 17019"/>
              <a:gd name="T106" fmla="*/ 9848 w 13254"/>
              <a:gd name="T107" fmla="*/ 11756 h 17019"/>
              <a:gd name="T108" fmla="*/ 10120 w 13254"/>
              <a:gd name="T109" fmla="*/ 13853 h 17019"/>
              <a:gd name="T110" fmla="*/ 10303 w 13254"/>
              <a:gd name="T111" fmla="*/ 15917 h 17019"/>
              <a:gd name="T112" fmla="*/ 10586 w 13254"/>
              <a:gd name="T113" fmla="*/ 16144 h 17019"/>
              <a:gd name="T114" fmla="*/ 11000 w 13254"/>
              <a:gd name="T115" fmla="*/ 16620 h 17019"/>
              <a:gd name="T116" fmla="*/ 10835 w 13254"/>
              <a:gd name="T117" fmla="*/ 16155 h 17019"/>
              <a:gd name="T118" fmla="*/ 10878 w 13254"/>
              <a:gd name="T119" fmla="*/ 16163 h 17019"/>
              <a:gd name="T120" fmla="*/ 11344 w 13254"/>
              <a:gd name="T121" fmla="*/ 15186 h 17019"/>
              <a:gd name="T122" fmla="*/ 12492 w 13254"/>
              <a:gd name="T123" fmla="*/ 14284 h 17019"/>
              <a:gd name="T124" fmla="*/ 12614 w 13254"/>
              <a:gd name="T125" fmla="*/ 12439 h 17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54" h="17019">
                <a:moveTo>
                  <a:pt x="12378" y="12640"/>
                </a:moveTo>
                <a:lnTo>
                  <a:pt x="12381" y="12632"/>
                </a:lnTo>
                <a:lnTo>
                  <a:pt x="12387" y="12613"/>
                </a:lnTo>
                <a:lnTo>
                  <a:pt x="12398" y="12581"/>
                </a:lnTo>
                <a:lnTo>
                  <a:pt x="12412" y="12541"/>
                </a:lnTo>
                <a:lnTo>
                  <a:pt x="12421" y="12528"/>
                </a:lnTo>
                <a:lnTo>
                  <a:pt x="12431" y="12515"/>
                </a:lnTo>
                <a:lnTo>
                  <a:pt x="12439" y="12504"/>
                </a:lnTo>
                <a:lnTo>
                  <a:pt x="12448" y="12491"/>
                </a:lnTo>
                <a:lnTo>
                  <a:pt x="12464" y="12464"/>
                </a:lnTo>
                <a:lnTo>
                  <a:pt x="12479" y="12438"/>
                </a:lnTo>
                <a:lnTo>
                  <a:pt x="12495" y="12410"/>
                </a:lnTo>
                <a:lnTo>
                  <a:pt x="12510" y="12382"/>
                </a:lnTo>
                <a:lnTo>
                  <a:pt x="12525" y="12355"/>
                </a:lnTo>
                <a:lnTo>
                  <a:pt x="12540" y="12327"/>
                </a:lnTo>
                <a:lnTo>
                  <a:pt x="12554" y="12298"/>
                </a:lnTo>
                <a:lnTo>
                  <a:pt x="12568" y="12271"/>
                </a:lnTo>
                <a:lnTo>
                  <a:pt x="12579" y="12257"/>
                </a:lnTo>
                <a:lnTo>
                  <a:pt x="12591" y="12242"/>
                </a:lnTo>
                <a:lnTo>
                  <a:pt x="12602" y="12228"/>
                </a:lnTo>
                <a:lnTo>
                  <a:pt x="12614" y="12214"/>
                </a:lnTo>
                <a:lnTo>
                  <a:pt x="12637" y="12181"/>
                </a:lnTo>
                <a:lnTo>
                  <a:pt x="12659" y="12147"/>
                </a:lnTo>
                <a:lnTo>
                  <a:pt x="12681" y="12113"/>
                </a:lnTo>
                <a:lnTo>
                  <a:pt x="12701" y="12078"/>
                </a:lnTo>
                <a:lnTo>
                  <a:pt x="12712" y="12065"/>
                </a:lnTo>
                <a:lnTo>
                  <a:pt x="12723" y="12052"/>
                </a:lnTo>
                <a:lnTo>
                  <a:pt x="12734" y="12039"/>
                </a:lnTo>
                <a:lnTo>
                  <a:pt x="12744" y="12025"/>
                </a:lnTo>
                <a:lnTo>
                  <a:pt x="12749" y="12020"/>
                </a:lnTo>
                <a:lnTo>
                  <a:pt x="12753" y="12014"/>
                </a:lnTo>
                <a:lnTo>
                  <a:pt x="12734" y="12077"/>
                </a:lnTo>
                <a:lnTo>
                  <a:pt x="12714" y="12141"/>
                </a:lnTo>
                <a:lnTo>
                  <a:pt x="12691" y="12203"/>
                </a:lnTo>
                <a:lnTo>
                  <a:pt x="12668" y="12264"/>
                </a:lnTo>
                <a:lnTo>
                  <a:pt x="12655" y="12295"/>
                </a:lnTo>
                <a:lnTo>
                  <a:pt x="12641" y="12325"/>
                </a:lnTo>
                <a:lnTo>
                  <a:pt x="12627" y="12355"/>
                </a:lnTo>
                <a:lnTo>
                  <a:pt x="12614" y="12385"/>
                </a:lnTo>
                <a:lnTo>
                  <a:pt x="12599" y="12414"/>
                </a:lnTo>
                <a:lnTo>
                  <a:pt x="12584" y="12443"/>
                </a:lnTo>
                <a:lnTo>
                  <a:pt x="12568" y="12473"/>
                </a:lnTo>
                <a:lnTo>
                  <a:pt x="12552" y="12502"/>
                </a:lnTo>
                <a:lnTo>
                  <a:pt x="12535" y="12528"/>
                </a:lnTo>
                <a:lnTo>
                  <a:pt x="12518" y="12556"/>
                </a:lnTo>
                <a:lnTo>
                  <a:pt x="12500" y="12582"/>
                </a:lnTo>
                <a:lnTo>
                  <a:pt x="12481" y="12610"/>
                </a:lnTo>
                <a:lnTo>
                  <a:pt x="12461" y="12637"/>
                </a:lnTo>
                <a:lnTo>
                  <a:pt x="12442" y="12663"/>
                </a:lnTo>
                <a:lnTo>
                  <a:pt x="12423" y="12690"/>
                </a:lnTo>
                <a:lnTo>
                  <a:pt x="12403" y="12717"/>
                </a:lnTo>
                <a:lnTo>
                  <a:pt x="12393" y="12684"/>
                </a:lnTo>
                <a:lnTo>
                  <a:pt x="12386" y="12660"/>
                </a:lnTo>
                <a:lnTo>
                  <a:pt x="12381" y="12645"/>
                </a:lnTo>
                <a:lnTo>
                  <a:pt x="12378" y="12640"/>
                </a:lnTo>
                <a:close/>
                <a:moveTo>
                  <a:pt x="12526" y="13160"/>
                </a:moveTo>
                <a:lnTo>
                  <a:pt x="12536" y="13185"/>
                </a:lnTo>
                <a:lnTo>
                  <a:pt x="12543" y="13212"/>
                </a:lnTo>
                <a:lnTo>
                  <a:pt x="12551" y="13238"/>
                </a:lnTo>
                <a:lnTo>
                  <a:pt x="12557" y="13263"/>
                </a:lnTo>
                <a:lnTo>
                  <a:pt x="12562" y="13289"/>
                </a:lnTo>
                <a:lnTo>
                  <a:pt x="12567" y="13315"/>
                </a:lnTo>
                <a:lnTo>
                  <a:pt x="12570" y="13341"/>
                </a:lnTo>
                <a:lnTo>
                  <a:pt x="12573" y="13366"/>
                </a:lnTo>
                <a:lnTo>
                  <a:pt x="12575" y="13392"/>
                </a:lnTo>
                <a:lnTo>
                  <a:pt x="12576" y="13417"/>
                </a:lnTo>
                <a:lnTo>
                  <a:pt x="12577" y="13443"/>
                </a:lnTo>
                <a:lnTo>
                  <a:pt x="12577" y="13468"/>
                </a:lnTo>
                <a:lnTo>
                  <a:pt x="12576" y="13494"/>
                </a:lnTo>
                <a:lnTo>
                  <a:pt x="12575" y="13518"/>
                </a:lnTo>
                <a:lnTo>
                  <a:pt x="12573" y="13544"/>
                </a:lnTo>
                <a:lnTo>
                  <a:pt x="12571" y="13569"/>
                </a:lnTo>
                <a:lnTo>
                  <a:pt x="12565" y="13507"/>
                </a:lnTo>
                <a:lnTo>
                  <a:pt x="12558" y="13445"/>
                </a:lnTo>
                <a:lnTo>
                  <a:pt x="12551" y="13384"/>
                </a:lnTo>
                <a:lnTo>
                  <a:pt x="12541" y="13324"/>
                </a:lnTo>
                <a:lnTo>
                  <a:pt x="12532" y="13264"/>
                </a:lnTo>
                <a:lnTo>
                  <a:pt x="12522" y="13207"/>
                </a:lnTo>
                <a:lnTo>
                  <a:pt x="12511" y="13150"/>
                </a:lnTo>
                <a:lnTo>
                  <a:pt x="12500" y="13096"/>
                </a:lnTo>
                <a:lnTo>
                  <a:pt x="12507" y="13112"/>
                </a:lnTo>
                <a:lnTo>
                  <a:pt x="12514" y="13128"/>
                </a:lnTo>
                <a:lnTo>
                  <a:pt x="12520" y="13144"/>
                </a:lnTo>
                <a:lnTo>
                  <a:pt x="12526" y="13160"/>
                </a:lnTo>
                <a:close/>
                <a:moveTo>
                  <a:pt x="12309" y="14658"/>
                </a:moveTo>
                <a:lnTo>
                  <a:pt x="12306" y="14674"/>
                </a:lnTo>
                <a:lnTo>
                  <a:pt x="12302" y="14690"/>
                </a:lnTo>
                <a:lnTo>
                  <a:pt x="12296" y="14704"/>
                </a:lnTo>
                <a:lnTo>
                  <a:pt x="12289" y="14718"/>
                </a:lnTo>
                <a:lnTo>
                  <a:pt x="12282" y="14732"/>
                </a:lnTo>
                <a:lnTo>
                  <a:pt x="12273" y="14746"/>
                </a:lnTo>
                <a:lnTo>
                  <a:pt x="12265" y="14759"/>
                </a:lnTo>
                <a:lnTo>
                  <a:pt x="12254" y="14770"/>
                </a:lnTo>
                <a:lnTo>
                  <a:pt x="12243" y="14782"/>
                </a:lnTo>
                <a:lnTo>
                  <a:pt x="12233" y="14794"/>
                </a:lnTo>
                <a:lnTo>
                  <a:pt x="12220" y="14804"/>
                </a:lnTo>
                <a:lnTo>
                  <a:pt x="12207" y="14814"/>
                </a:lnTo>
                <a:lnTo>
                  <a:pt x="12194" y="14824"/>
                </a:lnTo>
                <a:lnTo>
                  <a:pt x="12181" y="14833"/>
                </a:lnTo>
                <a:lnTo>
                  <a:pt x="12167" y="14842"/>
                </a:lnTo>
                <a:lnTo>
                  <a:pt x="12152" y="14850"/>
                </a:lnTo>
                <a:lnTo>
                  <a:pt x="12122" y="14866"/>
                </a:lnTo>
                <a:lnTo>
                  <a:pt x="12090" y="14881"/>
                </a:lnTo>
                <a:lnTo>
                  <a:pt x="12059" y="14894"/>
                </a:lnTo>
                <a:lnTo>
                  <a:pt x="12027" y="14905"/>
                </a:lnTo>
                <a:lnTo>
                  <a:pt x="11966" y="14927"/>
                </a:lnTo>
                <a:lnTo>
                  <a:pt x="11907" y="14944"/>
                </a:lnTo>
                <a:lnTo>
                  <a:pt x="11888" y="14950"/>
                </a:lnTo>
                <a:lnTo>
                  <a:pt x="11868" y="14955"/>
                </a:lnTo>
                <a:lnTo>
                  <a:pt x="11848" y="14962"/>
                </a:lnTo>
                <a:lnTo>
                  <a:pt x="11828" y="14967"/>
                </a:lnTo>
                <a:lnTo>
                  <a:pt x="11845" y="14955"/>
                </a:lnTo>
                <a:lnTo>
                  <a:pt x="11861" y="14943"/>
                </a:lnTo>
                <a:lnTo>
                  <a:pt x="11878" y="14929"/>
                </a:lnTo>
                <a:lnTo>
                  <a:pt x="11895" y="14916"/>
                </a:lnTo>
                <a:lnTo>
                  <a:pt x="11936" y="14891"/>
                </a:lnTo>
                <a:lnTo>
                  <a:pt x="11976" y="14865"/>
                </a:lnTo>
                <a:lnTo>
                  <a:pt x="12016" y="14838"/>
                </a:lnTo>
                <a:lnTo>
                  <a:pt x="12054" y="14811"/>
                </a:lnTo>
                <a:lnTo>
                  <a:pt x="12067" y="14805"/>
                </a:lnTo>
                <a:lnTo>
                  <a:pt x="12078" y="14800"/>
                </a:lnTo>
                <a:lnTo>
                  <a:pt x="12091" y="14795"/>
                </a:lnTo>
                <a:lnTo>
                  <a:pt x="12104" y="14790"/>
                </a:lnTo>
                <a:lnTo>
                  <a:pt x="12123" y="14781"/>
                </a:lnTo>
                <a:lnTo>
                  <a:pt x="12141" y="14771"/>
                </a:lnTo>
                <a:lnTo>
                  <a:pt x="12158" y="14762"/>
                </a:lnTo>
                <a:lnTo>
                  <a:pt x="12175" y="14750"/>
                </a:lnTo>
                <a:lnTo>
                  <a:pt x="12191" y="14738"/>
                </a:lnTo>
                <a:lnTo>
                  <a:pt x="12206" y="14727"/>
                </a:lnTo>
                <a:lnTo>
                  <a:pt x="12220" y="14714"/>
                </a:lnTo>
                <a:lnTo>
                  <a:pt x="12233" y="14701"/>
                </a:lnTo>
                <a:lnTo>
                  <a:pt x="12245" y="14686"/>
                </a:lnTo>
                <a:lnTo>
                  <a:pt x="12257" y="14673"/>
                </a:lnTo>
                <a:lnTo>
                  <a:pt x="12268" y="14658"/>
                </a:lnTo>
                <a:lnTo>
                  <a:pt x="12278" y="14642"/>
                </a:lnTo>
                <a:lnTo>
                  <a:pt x="12288" y="14626"/>
                </a:lnTo>
                <a:lnTo>
                  <a:pt x="12296" y="14609"/>
                </a:lnTo>
                <a:lnTo>
                  <a:pt x="12305" y="14592"/>
                </a:lnTo>
                <a:lnTo>
                  <a:pt x="12312" y="14575"/>
                </a:lnTo>
                <a:lnTo>
                  <a:pt x="12314" y="14573"/>
                </a:lnTo>
                <a:lnTo>
                  <a:pt x="12315" y="14571"/>
                </a:lnTo>
                <a:lnTo>
                  <a:pt x="12315" y="14593"/>
                </a:lnTo>
                <a:lnTo>
                  <a:pt x="12315" y="14615"/>
                </a:lnTo>
                <a:lnTo>
                  <a:pt x="12312" y="14636"/>
                </a:lnTo>
                <a:lnTo>
                  <a:pt x="12309" y="14658"/>
                </a:lnTo>
                <a:close/>
                <a:moveTo>
                  <a:pt x="11066" y="15360"/>
                </a:moveTo>
                <a:lnTo>
                  <a:pt x="11039" y="15386"/>
                </a:lnTo>
                <a:lnTo>
                  <a:pt x="11015" y="15413"/>
                </a:lnTo>
                <a:lnTo>
                  <a:pt x="10991" y="15443"/>
                </a:lnTo>
                <a:lnTo>
                  <a:pt x="10969" y="15472"/>
                </a:lnTo>
                <a:lnTo>
                  <a:pt x="10947" y="15504"/>
                </a:lnTo>
                <a:lnTo>
                  <a:pt x="10927" y="15536"/>
                </a:lnTo>
                <a:lnTo>
                  <a:pt x="10909" y="15570"/>
                </a:lnTo>
                <a:lnTo>
                  <a:pt x="10892" y="15604"/>
                </a:lnTo>
                <a:lnTo>
                  <a:pt x="10894" y="15577"/>
                </a:lnTo>
                <a:lnTo>
                  <a:pt x="10896" y="15550"/>
                </a:lnTo>
                <a:lnTo>
                  <a:pt x="10901" y="15522"/>
                </a:lnTo>
                <a:lnTo>
                  <a:pt x="10906" y="15495"/>
                </a:lnTo>
                <a:lnTo>
                  <a:pt x="10912" y="15468"/>
                </a:lnTo>
                <a:lnTo>
                  <a:pt x="10921" y="15440"/>
                </a:lnTo>
                <a:lnTo>
                  <a:pt x="10930" y="15414"/>
                </a:lnTo>
                <a:lnTo>
                  <a:pt x="10941" y="15386"/>
                </a:lnTo>
                <a:lnTo>
                  <a:pt x="10959" y="15371"/>
                </a:lnTo>
                <a:lnTo>
                  <a:pt x="10977" y="15356"/>
                </a:lnTo>
                <a:lnTo>
                  <a:pt x="10996" y="15343"/>
                </a:lnTo>
                <a:lnTo>
                  <a:pt x="11018" y="15329"/>
                </a:lnTo>
                <a:lnTo>
                  <a:pt x="11039" y="15316"/>
                </a:lnTo>
                <a:lnTo>
                  <a:pt x="11062" y="15304"/>
                </a:lnTo>
                <a:lnTo>
                  <a:pt x="11086" y="15293"/>
                </a:lnTo>
                <a:lnTo>
                  <a:pt x="11111" y="15282"/>
                </a:lnTo>
                <a:lnTo>
                  <a:pt x="11132" y="15273"/>
                </a:lnTo>
                <a:lnTo>
                  <a:pt x="11153" y="15265"/>
                </a:lnTo>
                <a:lnTo>
                  <a:pt x="11174" y="15256"/>
                </a:lnTo>
                <a:lnTo>
                  <a:pt x="11194" y="15248"/>
                </a:lnTo>
                <a:lnTo>
                  <a:pt x="11161" y="15276"/>
                </a:lnTo>
                <a:lnTo>
                  <a:pt x="11128" y="15303"/>
                </a:lnTo>
                <a:lnTo>
                  <a:pt x="11096" y="15331"/>
                </a:lnTo>
                <a:lnTo>
                  <a:pt x="11066" y="15360"/>
                </a:lnTo>
                <a:close/>
                <a:moveTo>
                  <a:pt x="10862" y="15800"/>
                </a:moveTo>
                <a:lnTo>
                  <a:pt x="10866" y="15786"/>
                </a:lnTo>
                <a:lnTo>
                  <a:pt x="10868" y="15773"/>
                </a:lnTo>
                <a:lnTo>
                  <a:pt x="10871" y="15760"/>
                </a:lnTo>
                <a:lnTo>
                  <a:pt x="10875" y="15747"/>
                </a:lnTo>
                <a:lnTo>
                  <a:pt x="10878" y="15768"/>
                </a:lnTo>
                <a:lnTo>
                  <a:pt x="10883" y="15790"/>
                </a:lnTo>
                <a:lnTo>
                  <a:pt x="10887" y="15812"/>
                </a:lnTo>
                <a:lnTo>
                  <a:pt x="10892" y="15834"/>
                </a:lnTo>
                <a:lnTo>
                  <a:pt x="10897" y="15855"/>
                </a:lnTo>
                <a:lnTo>
                  <a:pt x="10903" y="15878"/>
                </a:lnTo>
                <a:lnTo>
                  <a:pt x="10908" y="15899"/>
                </a:lnTo>
                <a:lnTo>
                  <a:pt x="10913" y="15920"/>
                </a:lnTo>
                <a:lnTo>
                  <a:pt x="10905" y="15906"/>
                </a:lnTo>
                <a:lnTo>
                  <a:pt x="10897" y="15891"/>
                </a:lnTo>
                <a:lnTo>
                  <a:pt x="10890" y="15878"/>
                </a:lnTo>
                <a:lnTo>
                  <a:pt x="10884" y="15863"/>
                </a:lnTo>
                <a:lnTo>
                  <a:pt x="10877" y="15847"/>
                </a:lnTo>
                <a:lnTo>
                  <a:pt x="10872" y="15832"/>
                </a:lnTo>
                <a:lnTo>
                  <a:pt x="10867" y="15816"/>
                </a:lnTo>
                <a:lnTo>
                  <a:pt x="10862" y="15800"/>
                </a:lnTo>
                <a:close/>
                <a:moveTo>
                  <a:pt x="10849" y="15499"/>
                </a:moveTo>
                <a:lnTo>
                  <a:pt x="10857" y="15485"/>
                </a:lnTo>
                <a:lnTo>
                  <a:pt x="10866" y="15471"/>
                </a:lnTo>
                <a:lnTo>
                  <a:pt x="10875" y="15459"/>
                </a:lnTo>
                <a:lnTo>
                  <a:pt x="10886" y="15445"/>
                </a:lnTo>
                <a:lnTo>
                  <a:pt x="10878" y="15472"/>
                </a:lnTo>
                <a:lnTo>
                  <a:pt x="10872" y="15500"/>
                </a:lnTo>
                <a:lnTo>
                  <a:pt x="10868" y="15529"/>
                </a:lnTo>
                <a:lnTo>
                  <a:pt x="10864" y="15556"/>
                </a:lnTo>
                <a:lnTo>
                  <a:pt x="10862" y="15585"/>
                </a:lnTo>
                <a:lnTo>
                  <a:pt x="10862" y="15613"/>
                </a:lnTo>
                <a:lnTo>
                  <a:pt x="10863" y="15642"/>
                </a:lnTo>
                <a:lnTo>
                  <a:pt x="10866" y="15670"/>
                </a:lnTo>
                <a:lnTo>
                  <a:pt x="10860" y="15684"/>
                </a:lnTo>
                <a:lnTo>
                  <a:pt x="10856" y="15698"/>
                </a:lnTo>
                <a:lnTo>
                  <a:pt x="10852" y="15712"/>
                </a:lnTo>
                <a:lnTo>
                  <a:pt x="10847" y="15726"/>
                </a:lnTo>
                <a:lnTo>
                  <a:pt x="10844" y="15698"/>
                </a:lnTo>
                <a:lnTo>
                  <a:pt x="10841" y="15670"/>
                </a:lnTo>
                <a:lnTo>
                  <a:pt x="10840" y="15642"/>
                </a:lnTo>
                <a:lnTo>
                  <a:pt x="10840" y="15614"/>
                </a:lnTo>
                <a:lnTo>
                  <a:pt x="10841" y="15585"/>
                </a:lnTo>
                <a:lnTo>
                  <a:pt x="10842" y="15556"/>
                </a:lnTo>
                <a:lnTo>
                  <a:pt x="10845" y="15528"/>
                </a:lnTo>
                <a:lnTo>
                  <a:pt x="10849" y="15499"/>
                </a:lnTo>
                <a:close/>
                <a:moveTo>
                  <a:pt x="9930" y="14588"/>
                </a:moveTo>
                <a:lnTo>
                  <a:pt x="9931" y="14555"/>
                </a:lnTo>
                <a:lnTo>
                  <a:pt x="9935" y="14524"/>
                </a:lnTo>
                <a:lnTo>
                  <a:pt x="9938" y="14492"/>
                </a:lnTo>
                <a:lnTo>
                  <a:pt x="9943" y="14460"/>
                </a:lnTo>
                <a:lnTo>
                  <a:pt x="9948" y="14429"/>
                </a:lnTo>
                <a:lnTo>
                  <a:pt x="9956" y="14397"/>
                </a:lnTo>
                <a:lnTo>
                  <a:pt x="9963" y="14366"/>
                </a:lnTo>
                <a:lnTo>
                  <a:pt x="9972" y="14336"/>
                </a:lnTo>
                <a:lnTo>
                  <a:pt x="9980" y="14306"/>
                </a:lnTo>
                <a:lnTo>
                  <a:pt x="9991" y="14276"/>
                </a:lnTo>
                <a:lnTo>
                  <a:pt x="10002" y="14247"/>
                </a:lnTo>
                <a:lnTo>
                  <a:pt x="10013" y="14217"/>
                </a:lnTo>
                <a:lnTo>
                  <a:pt x="10026" y="14189"/>
                </a:lnTo>
                <a:lnTo>
                  <a:pt x="10039" y="14160"/>
                </a:lnTo>
                <a:lnTo>
                  <a:pt x="10053" y="14131"/>
                </a:lnTo>
                <a:lnTo>
                  <a:pt x="10068" y="14103"/>
                </a:lnTo>
                <a:lnTo>
                  <a:pt x="10064" y="14126"/>
                </a:lnTo>
                <a:lnTo>
                  <a:pt x="10061" y="14148"/>
                </a:lnTo>
                <a:lnTo>
                  <a:pt x="10058" y="14170"/>
                </a:lnTo>
                <a:lnTo>
                  <a:pt x="10056" y="14193"/>
                </a:lnTo>
                <a:lnTo>
                  <a:pt x="10054" y="14216"/>
                </a:lnTo>
                <a:lnTo>
                  <a:pt x="10052" y="14239"/>
                </a:lnTo>
                <a:lnTo>
                  <a:pt x="10051" y="14262"/>
                </a:lnTo>
                <a:lnTo>
                  <a:pt x="10048" y="14284"/>
                </a:lnTo>
                <a:lnTo>
                  <a:pt x="10042" y="14323"/>
                </a:lnTo>
                <a:lnTo>
                  <a:pt x="10036" y="14361"/>
                </a:lnTo>
                <a:lnTo>
                  <a:pt x="10030" y="14400"/>
                </a:lnTo>
                <a:lnTo>
                  <a:pt x="10025" y="14441"/>
                </a:lnTo>
                <a:lnTo>
                  <a:pt x="10020" y="14481"/>
                </a:lnTo>
                <a:lnTo>
                  <a:pt x="10016" y="14523"/>
                </a:lnTo>
                <a:lnTo>
                  <a:pt x="10011" y="14564"/>
                </a:lnTo>
                <a:lnTo>
                  <a:pt x="10008" y="14607"/>
                </a:lnTo>
                <a:lnTo>
                  <a:pt x="10005" y="14648"/>
                </a:lnTo>
                <a:lnTo>
                  <a:pt x="10004" y="14688"/>
                </a:lnTo>
                <a:lnTo>
                  <a:pt x="10003" y="14729"/>
                </a:lnTo>
                <a:lnTo>
                  <a:pt x="10004" y="14769"/>
                </a:lnTo>
                <a:lnTo>
                  <a:pt x="10006" y="14810"/>
                </a:lnTo>
                <a:lnTo>
                  <a:pt x="10008" y="14849"/>
                </a:lnTo>
                <a:lnTo>
                  <a:pt x="10012" y="14889"/>
                </a:lnTo>
                <a:lnTo>
                  <a:pt x="10017" y="14929"/>
                </a:lnTo>
                <a:lnTo>
                  <a:pt x="10023" y="14968"/>
                </a:lnTo>
                <a:lnTo>
                  <a:pt x="10029" y="15008"/>
                </a:lnTo>
                <a:lnTo>
                  <a:pt x="10037" y="15047"/>
                </a:lnTo>
                <a:lnTo>
                  <a:pt x="10045" y="15086"/>
                </a:lnTo>
                <a:lnTo>
                  <a:pt x="10055" y="15125"/>
                </a:lnTo>
                <a:lnTo>
                  <a:pt x="10064" y="15163"/>
                </a:lnTo>
                <a:lnTo>
                  <a:pt x="10075" y="15201"/>
                </a:lnTo>
                <a:lnTo>
                  <a:pt x="10087" y="15238"/>
                </a:lnTo>
                <a:lnTo>
                  <a:pt x="10068" y="15201"/>
                </a:lnTo>
                <a:lnTo>
                  <a:pt x="10051" y="15163"/>
                </a:lnTo>
                <a:lnTo>
                  <a:pt x="10034" y="15125"/>
                </a:lnTo>
                <a:lnTo>
                  <a:pt x="10018" y="15085"/>
                </a:lnTo>
                <a:lnTo>
                  <a:pt x="10004" y="15046"/>
                </a:lnTo>
                <a:lnTo>
                  <a:pt x="9990" y="15005"/>
                </a:lnTo>
                <a:lnTo>
                  <a:pt x="9978" y="14966"/>
                </a:lnTo>
                <a:lnTo>
                  <a:pt x="9967" y="14925"/>
                </a:lnTo>
                <a:lnTo>
                  <a:pt x="9957" y="14884"/>
                </a:lnTo>
                <a:lnTo>
                  <a:pt x="9950" y="14843"/>
                </a:lnTo>
                <a:lnTo>
                  <a:pt x="9942" y="14801"/>
                </a:lnTo>
                <a:lnTo>
                  <a:pt x="9937" y="14760"/>
                </a:lnTo>
                <a:lnTo>
                  <a:pt x="9933" y="14717"/>
                </a:lnTo>
                <a:lnTo>
                  <a:pt x="9930" y="14675"/>
                </a:lnTo>
                <a:lnTo>
                  <a:pt x="9929" y="14631"/>
                </a:lnTo>
                <a:lnTo>
                  <a:pt x="9930" y="14588"/>
                </a:lnTo>
                <a:close/>
                <a:moveTo>
                  <a:pt x="10194" y="13716"/>
                </a:moveTo>
                <a:lnTo>
                  <a:pt x="10194" y="13723"/>
                </a:lnTo>
                <a:lnTo>
                  <a:pt x="10194" y="13730"/>
                </a:lnTo>
                <a:lnTo>
                  <a:pt x="10187" y="13750"/>
                </a:lnTo>
                <a:lnTo>
                  <a:pt x="10179" y="13772"/>
                </a:lnTo>
                <a:lnTo>
                  <a:pt x="10172" y="13793"/>
                </a:lnTo>
                <a:lnTo>
                  <a:pt x="10164" y="13814"/>
                </a:lnTo>
                <a:lnTo>
                  <a:pt x="10157" y="13836"/>
                </a:lnTo>
                <a:lnTo>
                  <a:pt x="10151" y="13859"/>
                </a:lnTo>
                <a:lnTo>
                  <a:pt x="10143" y="13881"/>
                </a:lnTo>
                <a:lnTo>
                  <a:pt x="10137" y="13905"/>
                </a:lnTo>
                <a:lnTo>
                  <a:pt x="10131" y="13913"/>
                </a:lnTo>
                <a:lnTo>
                  <a:pt x="10126" y="13920"/>
                </a:lnTo>
                <a:lnTo>
                  <a:pt x="10133" y="13895"/>
                </a:lnTo>
                <a:lnTo>
                  <a:pt x="10140" y="13868"/>
                </a:lnTo>
                <a:lnTo>
                  <a:pt x="10147" y="13843"/>
                </a:lnTo>
                <a:lnTo>
                  <a:pt x="10156" y="13817"/>
                </a:lnTo>
                <a:lnTo>
                  <a:pt x="10164" y="13792"/>
                </a:lnTo>
                <a:lnTo>
                  <a:pt x="10174" y="13766"/>
                </a:lnTo>
                <a:lnTo>
                  <a:pt x="10184" y="13741"/>
                </a:lnTo>
                <a:lnTo>
                  <a:pt x="10194" y="13716"/>
                </a:lnTo>
                <a:close/>
                <a:moveTo>
                  <a:pt x="10417" y="13101"/>
                </a:moveTo>
                <a:lnTo>
                  <a:pt x="10413" y="13122"/>
                </a:lnTo>
                <a:lnTo>
                  <a:pt x="10411" y="13142"/>
                </a:lnTo>
                <a:lnTo>
                  <a:pt x="10409" y="13163"/>
                </a:lnTo>
                <a:lnTo>
                  <a:pt x="10408" y="13183"/>
                </a:lnTo>
                <a:lnTo>
                  <a:pt x="10406" y="13196"/>
                </a:lnTo>
                <a:lnTo>
                  <a:pt x="10405" y="13209"/>
                </a:lnTo>
                <a:lnTo>
                  <a:pt x="10404" y="13222"/>
                </a:lnTo>
                <a:lnTo>
                  <a:pt x="10403" y="13233"/>
                </a:lnTo>
                <a:lnTo>
                  <a:pt x="10388" y="13258"/>
                </a:lnTo>
                <a:lnTo>
                  <a:pt x="10374" y="13283"/>
                </a:lnTo>
                <a:lnTo>
                  <a:pt x="10360" y="13309"/>
                </a:lnTo>
                <a:lnTo>
                  <a:pt x="10347" y="13334"/>
                </a:lnTo>
                <a:lnTo>
                  <a:pt x="10335" y="13360"/>
                </a:lnTo>
                <a:lnTo>
                  <a:pt x="10323" y="13387"/>
                </a:lnTo>
                <a:lnTo>
                  <a:pt x="10312" y="13412"/>
                </a:lnTo>
                <a:lnTo>
                  <a:pt x="10302" y="13439"/>
                </a:lnTo>
                <a:lnTo>
                  <a:pt x="10289" y="13460"/>
                </a:lnTo>
                <a:lnTo>
                  <a:pt x="10276" y="13481"/>
                </a:lnTo>
                <a:lnTo>
                  <a:pt x="10263" y="13502"/>
                </a:lnTo>
                <a:lnTo>
                  <a:pt x="10252" y="13525"/>
                </a:lnTo>
                <a:lnTo>
                  <a:pt x="10240" y="13546"/>
                </a:lnTo>
                <a:lnTo>
                  <a:pt x="10229" y="13568"/>
                </a:lnTo>
                <a:lnTo>
                  <a:pt x="10219" y="13590"/>
                </a:lnTo>
                <a:lnTo>
                  <a:pt x="10208" y="13612"/>
                </a:lnTo>
                <a:lnTo>
                  <a:pt x="10211" y="13577"/>
                </a:lnTo>
                <a:lnTo>
                  <a:pt x="10216" y="13543"/>
                </a:lnTo>
                <a:lnTo>
                  <a:pt x="10222" y="13509"/>
                </a:lnTo>
                <a:lnTo>
                  <a:pt x="10228" y="13475"/>
                </a:lnTo>
                <a:lnTo>
                  <a:pt x="10237" y="13442"/>
                </a:lnTo>
                <a:lnTo>
                  <a:pt x="10245" y="13409"/>
                </a:lnTo>
                <a:lnTo>
                  <a:pt x="10256" y="13376"/>
                </a:lnTo>
                <a:lnTo>
                  <a:pt x="10269" y="13344"/>
                </a:lnTo>
                <a:lnTo>
                  <a:pt x="10281" y="13312"/>
                </a:lnTo>
                <a:lnTo>
                  <a:pt x="10296" y="13280"/>
                </a:lnTo>
                <a:lnTo>
                  <a:pt x="10312" y="13249"/>
                </a:lnTo>
                <a:lnTo>
                  <a:pt x="10330" y="13220"/>
                </a:lnTo>
                <a:lnTo>
                  <a:pt x="10350" y="13189"/>
                </a:lnTo>
                <a:lnTo>
                  <a:pt x="10370" y="13159"/>
                </a:lnTo>
                <a:lnTo>
                  <a:pt x="10392" y="13130"/>
                </a:lnTo>
                <a:lnTo>
                  <a:pt x="10417" y="13101"/>
                </a:lnTo>
                <a:close/>
                <a:moveTo>
                  <a:pt x="10395" y="12860"/>
                </a:moveTo>
                <a:lnTo>
                  <a:pt x="10401" y="12865"/>
                </a:lnTo>
                <a:lnTo>
                  <a:pt x="10405" y="12872"/>
                </a:lnTo>
                <a:lnTo>
                  <a:pt x="10416" y="12892"/>
                </a:lnTo>
                <a:lnTo>
                  <a:pt x="10425" y="12912"/>
                </a:lnTo>
                <a:lnTo>
                  <a:pt x="10435" y="12930"/>
                </a:lnTo>
                <a:lnTo>
                  <a:pt x="10443" y="12948"/>
                </a:lnTo>
                <a:lnTo>
                  <a:pt x="10443" y="12959"/>
                </a:lnTo>
                <a:lnTo>
                  <a:pt x="10443" y="12968"/>
                </a:lnTo>
                <a:lnTo>
                  <a:pt x="10441" y="12975"/>
                </a:lnTo>
                <a:lnTo>
                  <a:pt x="10440" y="12982"/>
                </a:lnTo>
                <a:lnTo>
                  <a:pt x="10428" y="12951"/>
                </a:lnTo>
                <a:lnTo>
                  <a:pt x="10417" y="12921"/>
                </a:lnTo>
                <a:lnTo>
                  <a:pt x="10406" y="12890"/>
                </a:lnTo>
                <a:lnTo>
                  <a:pt x="10395" y="12860"/>
                </a:lnTo>
                <a:close/>
                <a:moveTo>
                  <a:pt x="9608" y="11196"/>
                </a:moveTo>
                <a:lnTo>
                  <a:pt x="9618" y="11202"/>
                </a:lnTo>
                <a:lnTo>
                  <a:pt x="9628" y="11207"/>
                </a:lnTo>
                <a:lnTo>
                  <a:pt x="9638" y="11211"/>
                </a:lnTo>
                <a:lnTo>
                  <a:pt x="9648" y="11217"/>
                </a:lnTo>
                <a:lnTo>
                  <a:pt x="9674" y="11280"/>
                </a:lnTo>
                <a:lnTo>
                  <a:pt x="9701" y="11344"/>
                </a:lnTo>
                <a:lnTo>
                  <a:pt x="9726" y="11408"/>
                </a:lnTo>
                <a:lnTo>
                  <a:pt x="9754" y="11473"/>
                </a:lnTo>
                <a:lnTo>
                  <a:pt x="9780" y="11537"/>
                </a:lnTo>
                <a:lnTo>
                  <a:pt x="9808" y="11601"/>
                </a:lnTo>
                <a:lnTo>
                  <a:pt x="9836" y="11664"/>
                </a:lnTo>
                <a:lnTo>
                  <a:pt x="9863" y="11728"/>
                </a:lnTo>
                <a:lnTo>
                  <a:pt x="9840" y="11699"/>
                </a:lnTo>
                <a:lnTo>
                  <a:pt x="9819" y="11670"/>
                </a:lnTo>
                <a:lnTo>
                  <a:pt x="9797" y="11639"/>
                </a:lnTo>
                <a:lnTo>
                  <a:pt x="9777" y="11608"/>
                </a:lnTo>
                <a:lnTo>
                  <a:pt x="9757" y="11576"/>
                </a:lnTo>
                <a:lnTo>
                  <a:pt x="9739" y="11543"/>
                </a:lnTo>
                <a:lnTo>
                  <a:pt x="9722" y="11510"/>
                </a:lnTo>
                <a:lnTo>
                  <a:pt x="9705" y="11477"/>
                </a:lnTo>
                <a:lnTo>
                  <a:pt x="9689" y="11443"/>
                </a:lnTo>
                <a:lnTo>
                  <a:pt x="9674" y="11409"/>
                </a:lnTo>
                <a:lnTo>
                  <a:pt x="9661" y="11374"/>
                </a:lnTo>
                <a:lnTo>
                  <a:pt x="9648" y="11339"/>
                </a:lnTo>
                <a:lnTo>
                  <a:pt x="9637" y="11304"/>
                </a:lnTo>
                <a:lnTo>
                  <a:pt x="9626" y="11268"/>
                </a:lnTo>
                <a:lnTo>
                  <a:pt x="9617" y="11231"/>
                </a:lnTo>
                <a:lnTo>
                  <a:pt x="9608" y="11196"/>
                </a:lnTo>
                <a:close/>
                <a:moveTo>
                  <a:pt x="9509" y="11049"/>
                </a:moveTo>
                <a:lnTo>
                  <a:pt x="9500" y="11035"/>
                </a:lnTo>
                <a:lnTo>
                  <a:pt x="9490" y="11021"/>
                </a:lnTo>
                <a:lnTo>
                  <a:pt x="9481" y="11007"/>
                </a:lnTo>
                <a:lnTo>
                  <a:pt x="9474" y="10992"/>
                </a:lnTo>
                <a:lnTo>
                  <a:pt x="9459" y="10962"/>
                </a:lnTo>
                <a:lnTo>
                  <a:pt x="9446" y="10932"/>
                </a:lnTo>
                <a:lnTo>
                  <a:pt x="9435" y="10901"/>
                </a:lnTo>
                <a:lnTo>
                  <a:pt x="9424" y="10869"/>
                </a:lnTo>
                <a:lnTo>
                  <a:pt x="9414" y="10837"/>
                </a:lnTo>
                <a:lnTo>
                  <a:pt x="9405" y="10806"/>
                </a:lnTo>
                <a:lnTo>
                  <a:pt x="9395" y="10771"/>
                </a:lnTo>
                <a:lnTo>
                  <a:pt x="9388" y="10736"/>
                </a:lnTo>
                <a:lnTo>
                  <a:pt x="9379" y="10701"/>
                </a:lnTo>
                <a:lnTo>
                  <a:pt x="9373" y="10666"/>
                </a:lnTo>
                <a:lnTo>
                  <a:pt x="9367" y="10629"/>
                </a:lnTo>
                <a:lnTo>
                  <a:pt x="9361" y="10594"/>
                </a:lnTo>
                <a:lnTo>
                  <a:pt x="9356" y="10558"/>
                </a:lnTo>
                <a:lnTo>
                  <a:pt x="9352" y="10522"/>
                </a:lnTo>
                <a:lnTo>
                  <a:pt x="9344" y="10450"/>
                </a:lnTo>
                <a:lnTo>
                  <a:pt x="9338" y="10377"/>
                </a:lnTo>
                <a:lnTo>
                  <a:pt x="9334" y="10305"/>
                </a:lnTo>
                <a:lnTo>
                  <a:pt x="9329" y="10234"/>
                </a:lnTo>
                <a:lnTo>
                  <a:pt x="9328" y="10208"/>
                </a:lnTo>
                <a:lnTo>
                  <a:pt x="9327" y="10184"/>
                </a:lnTo>
                <a:lnTo>
                  <a:pt x="9327" y="10159"/>
                </a:lnTo>
                <a:lnTo>
                  <a:pt x="9326" y="10134"/>
                </a:lnTo>
                <a:lnTo>
                  <a:pt x="9331" y="10170"/>
                </a:lnTo>
                <a:lnTo>
                  <a:pt x="9337" y="10206"/>
                </a:lnTo>
                <a:lnTo>
                  <a:pt x="9342" y="10241"/>
                </a:lnTo>
                <a:lnTo>
                  <a:pt x="9350" y="10277"/>
                </a:lnTo>
                <a:lnTo>
                  <a:pt x="9356" y="10312"/>
                </a:lnTo>
                <a:lnTo>
                  <a:pt x="9364" y="10350"/>
                </a:lnTo>
                <a:lnTo>
                  <a:pt x="9373" y="10387"/>
                </a:lnTo>
                <a:lnTo>
                  <a:pt x="9382" y="10424"/>
                </a:lnTo>
                <a:lnTo>
                  <a:pt x="9403" y="10503"/>
                </a:lnTo>
                <a:lnTo>
                  <a:pt x="9426" y="10585"/>
                </a:lnTo>
                <a:lnTo>
                  <a:pt x="9452" y="10668"/>
                </a:lnTo>
                <a:lnTo>
                  <a:pt x="9479" y="10754"/>
                </a:lnTo>
                <a:lnTo>
                  <a:pt x="9509" y="10842"/>
                </a:lnTo>
                <a:lnTo>
                  <a:pt x="9541" y="10932"/>
                </a:lnTo>
                <a:lnTo>
                  <a:pt x="9541" y="10957"/>
                </a:lnTo>
                <a:lnTo>
                  <a:pt x="9540" y="10983"/>
                </a:lnTo>
                <a:lnTo>
                  <a:pt x="9541" y="11007"/>
                </a:lnTo>
                <a:lnTo>
                  <a:pt x="9541" y="11033"/>
                </a:lnTo>
                <a:lnTo>
                  <a:pt x="9542" y="11047"/>
                </a:lnTo>
                <a:lnTo>
                  <a:pt x="9543" y="11061"/>
                </a:lnTo>
                <a:lnTo>
                  <a:pt x="9544" y="11076"/>
                </a:lnTo>
                <a:lnTo>
                  <a:pt x="9546" y="11091"/>
                </a:lnTo>
                <a:lnTo>
                  <a:pt x="9532" y="11077"/>
                </a:lnTo>
                <a:lnTo>
                  <a:pt x="9522" y="11064"/>
                </a:lnTo>
                <a:lnTo>
                  <a:pt x="9514" y="11055"/>
                </a:lnTo>
                <a:lnTo>
                  <a:pt x="9509" y="11049"/>
                </a:lnTo>
                <a:close/>
                <a:moveTo>
                  <a:pt x="9302" y="9357"/>
                </a:moveTo>
                <a:lnTo>
                  <a:pt x="9304" y="9315"/>
                </a:lnTo>
                <a:lnTo>
                  <a:pt x="9307" y="9272"/>
                </a:lnTo>
                <a:lnTo>
                  <a:pt x="9310" y="9230"/>
                </a:lnTo>
                <a:lnTo>
                  <a:pt x="9314" y="9186"/>
                </a:lnTo>
                <a:lnTo>
                  <a:pt x="9320" y="9143"/>
                </a:lnTo>
                <a:lnTo>
                  <a:pt x="9325" y="9101"/>
                </a:lnTo>
                <a:lnTo>
                  <a:pt x="9331" y="9058"/>
                </a:lnTo>
                <a:lnTo>
                  <a:pt x="9338" y="9016"/>
                </a:lnTo>
                <a:lnTo>
                  <a:pt x="9345" y="8973"/>
                </a:lnTo>
                <a:lnTo>
                  <a:pt x="9353" y="8931"/>
                </a:lnTo>
                <a:lnTo>
                  <a:pt x="9361" y="8889"/>
                </a:lnTo>
                <a:lnTo>
                  <a:pt x="9371" y="8847"/>
                </a:lnTo>
                <a:lnTo>
                  <a:pt x="9380" y="8805"/>
                </a:lnTo>
                <a:lnTo>
                  <a:pt x="9391" y="8764"/>
                </a:lnTo>
                <a:lnTo>
                  <a:pt x="9402" y="8722"/>
                </a:lnTo>
                <a:lnTo>
                  <a:pt x="9413" y="8682"/>
                </a:lnTo>
                <a:lnTo>
                  <a:pt x="9421" y="8657"/>
                </a:lnTo>
                <a:lnTo>
                  <a:pt x="9429" y="8634"/>
                </a:lnTo>
                <a:lnTo>
                  <a:pt x="9438" y="8611"/>
                </a:lnTo>
                <a:lnTo>
                  <a:pt x="9446" y="8587"/>
                </a:lnTo>
                <a:lnTo>
                  <a:pt x="9455" y="8565"/>
                </a:lnTo>
                <a:lnTo>
                  <a:pt x="9465" y="8542"/>
                </a:lnTo>
                <a:lnTo>
                  <a:pt x="9475" y="8520"/>
                </a:lnTo>
                <a:lnTo>
                  <a:pt x="9486" y="8498"/>
                </a:lnTo>
                <a:lnTo>
                  <a:pt x="9470" y="8556"/>
                </a:lnTo>
                <a:lnTo>
                  <a:pt x="9454" y="8620"/>
                </a:lnTo>
                <a:lnTo>
                  <a:pt x="9438" y="8687"/>
                </a:lnTo>
                <a:lnTo>
                  <a:pt x="9422" y="8757"/>
                </a:lnTo>
                <a:lnTo>
                  <a:pt x="9406" y="8831"/>
                </a:lnTo>
                <a:lnTo>
                  <a:pt x="9391" y="8908"/>
                </a:lnTo>
                <a:lnTo>
                  <a:pt x="9376" y="8987"/>
                </a:lnTo>
                <a:lnTo>
                  <a:pt x="9362" y="9069"/>
                </a:lnTo>
                <a:lnTo>
                  <a:pt x="9350" y="9154"/>
                </a:lnTo>
                <a:lnTo>
                  <a:pt x="9338" y="9240"/>
                </a:lnTo>
                <a:lnTo>
                  <a:pt x="9327" y="9327"/>
                </a:lnTo>
                <a:lnTo>
                  <a:pt x="9319" y="9417"/>
                </a:lnTo>
                <a:lnTo>
                  <a:pt x="9312" y="9507"/>
                </a:lnTo>
                <a:lnTo>
                  <a:pt x="9307" y="9599"/>
                </a:lnTo>
                <a:lnTo>
                  <a:pt x="9305" y="9644"/>
                </a:lnTo>
                <a:lnTo>
                  <a:pt x="9304" y="9691"/>
                </a:lnTo>
                <a:lnTo>
                  <a:pt x="9304" y="9737"/>
                </a:lnTo>
                <a:lnTo>
                  <a:pt x="9304" y="9784"/>
                </a:lnTo>
                <a:lnTo>
                  <a:pt x="9300" y="9756"/>
                </a:lnTo>
                <a:lnTo>
                  <a:pt x="9297" y="9730"/>
                </a:lnTo>
                <a:lnTo>
                  <a:pt x="9295" y="9702"/>
                </a:lnTo>
                <a:lnTo>
                  <a:pt x="9293" y="9675"/>
                </a:lnTo>
                <a:lnTo>
                  <a:pt x="9292" y="9620"/>
                </a:lnTo>
                <a:lnTo>
                  <a:pt x="9292" y="9565"/>
                </a:lnTo>
                <a:lnTo>
                  <a:pt x="9293" y="9511"/>
                </a:lnTo>
                <a:lnTo>
                  <a:pt x="9296" y="9458"/>
                </a:lnTo>
                <a:lnTo>
                  <a:pt x="9298" y="9406"/>
                </a:lnTo>
                <a:lnTo>
                  <a:pt x="9302" y="9357"/>
                </a:lnTo>
                <a:close/>
                <a:moveTo>
                  <a:pt x="10818" y="3414"/>
                </a:moveTo>
                <a:lnTo>
                  <a:pt x="10784" y="3418"/>
                </a:lnTo>
                <a:lnTo>
                  <a:pt x="10750" y="3422"/>
                </a:lnTo>
                <a:lnTo>
                  <a:pt x="10716" y="3429"/>
                </a:lnTo>
                <a:lnTo>
                  <a:pt x="10682" y="3438"/>
                </a:lnTo>
                <a:lnTo>
                  <a:pt x="10669" y="3442"/>
                </a:lnTo>
                <a:lnTo>
                  <a:pt x="10655" y="3446"/>
                </a:lnTo>
                <a:lnTo>
                  <a:pt x="10642" y="3452"/>
                </a:lnTo>
                <a:lnTo>
                  <a:pt x="10629" y="3456"/>
                </a:lnTo>
                <a:lnTo>
                  <a:pt x="10610" y="3455"/>
                </a:lnTo>
                <a:lnTo>
                  <a:pt x="10595" y="3454"/>
                </a:lnTo>
                <a:lnTo>
                  <a:pt x="10587" y="3453"/>
                </a:lnTo>
                <a:lnTo>
                  <a:pt x="10584" y="3453"/>
                </a:lnTo>
                <a:lnTo>
                  <a:pt x="10577" y="3446"/>
                </a:lnTo>
                <a:lnTo>
                  <a:pt x="10557" y="3429"/>
                </a:lnTo>
                <a:lnTo>
                  <a:pt x="10586" y="3424"/>
                </a:lnTo>
                <a:lnTo>
                  <a:pt x="10617" y="3420"/>
                </a:lnTo>
                <a:lnTo>
                  <a:pt x="10647" y="3417"/>
                </a:lnTo>
                <a:lnTo>
                  <a:pt x="10680" y="3414"/>
                </a:lnTo>
                <a:lnTo>
                  <a:pt x="10713" y="3412"/>
                </a:lnTo>
                <a:lnTo>
                  <a:pt x="10747" y="3412"/>
                </a:lnTo>
                <a:lnTo>
                  <a:pt x="10783" y="3412"/>
                </a:lnTo>
                <a:lnTo>
                  <a:pt x="10818" y="3414"/>
                </a:lnTo>
                <a:close/>
                <a:moveTo>
                  <a:pt x="11284" y="3576"/>
                </a:moveTo>
                <a:lnTo>
                  <a:pt x="11235" y="3563"/>
                </a:lnTo>
                <a:lnTo>
                  <a:pt x="11187" y="3551"/>
                </a:lnTo>
                <a:lnTo>
                  <a:pt x="11139" y="3540"/>
                </a:lnTo>
                <a:lnTo>
                  <a:pt x="11093" y="3529"/>
                </a:lnTo>
                <a:lnTo>
                  <a:pt x="11006" y="3511"/>
                </a:lnTo>
                <a:lnTo>
                  <a:pt x="10924" y="3496"/>
                </a:lnTo>
                <a:lnTo>
                  <a:pt x="10850" y="3484"/>
                </a:lnTo>
                <a:lnTo>
                  <a:pt x="10783" y="3474"/>
                </a:lnTo>
                <a:lnTo>
                  <a:pt x="10724" y="3467"/>
                </a:lnTo>
                <a:lnTo>
                  <a:pt x="10674" y="3461"/>
                </a:lnTo>
                <a:lnTo>
                  <a:pt x="10680" y="3458"/>
                </a:lnTo>
                <a:lnTo>
                  <a:pt x="10687" y="3455"/>
                </a:lnTo>
                <a:lnTo>
                  <a:pt x="10713" y="3446"/>
                </a:lnTo>
                <a:lnTo>
                  <a:pt x="10741" y="3439"/>
                </a:lnTo>
                <a:lnTo>
                  <a:pt x="10770" y="3433"/>
                </a:lnTo>
                <a:lnTo>
                  <a:pt x="10797" y="3428"/>
                </a:lnTo>
                <a:lnTo>
                  <a:pt x="10826" y="3425"/>
                </a:lnTo>
                <a:lnTo>
                  <a:pt x="10856" y="3423"/>
                </a:lnTo>
                <a:lnTo>
                  <a:pt x="10885" y="3423"/>
                </a:lnTo>
                <a:lnTo>
                  <a:pt x="10914" y="3424"/>
                </a:lnTo>
                <a:lnTo>
                  <a:pt x="10941" y="3428"/>
                </a:lnTo>
                <a:lnTo>
                  <a:pt x="10967" y="3433"/>
                </a:lnTo>
                <a:lnTo>
                  <a:pt x="10992" y="3438"/>
                </a:lnTo>
                <a:lnTo>
                  <a:pt x="11018" y="3444"/>
                </a:lnTo>
                <a:lnTo>
                  <a:pt x="11043" y="3451"/>
                </a:lnTo>
                <a:lnTo>
                  <a:pt x="11069" y="3458"/>
                </a:lnTo>
                <a:lnTo>
                  <a:pt x="11093" y="3467"/>
                </a:lnTo>
                <a:lnTo>
                  <a:pt x="11117" y="3476"/>
                </a:lnTo>
                <a:lnTo>
                  <a:pt x="11140" y="3486"/>
                </a:lnTo>
                <a:lnTo>
                  <a:pt x="11163" y="3496"/>
                </a:lnTo>
                <a:lnTo>
                  <a:pt x="11185" y="3507"/>
                </a:lnTo>
                <a:lnTo>
                  <a:pt x="11207" y="3520"/>
                </a:lnTo>
                <a:lnTo>
                  <a:pt x="11227" y="3533"/>
                </a:lnTo>
                <a:lnTo>
                  <a:pt x="11247" y="3546"/>
                </a:lnTo>
                <a:lnTo>
                  <a:pt x="11266" y="3561"/>
                </a:lnTo>
                <a:lnTo>
                  <a:pt x="11284" y="3576"/>
                </a:lnTo>
                <a:close/>
                <a:moveTo>
                  <a:pt x="13031" y="5375"/>
                </a:moveTo>
                <a:lnTo>
                  <a:pt x="13033" y="5404"/>
                </a:lnTo>
                <a:lnTo>
                  <a:pt x="13034" y="5432"/>
                </a:lnTo>
                <a:lnTo>
                  <a:pt x="13035" y="5461"/>
                </a:lnTo>
                <a:lnTo>
                  <a:pt x="13036" y="5490"/>
                </a:lnTo>
                <a:lnTo>
                  <a:pt x="13036" y="5518"/>
                </a:lnTo>
                <a:lnTo>
                  <a:pt x="13035" y="5547"/>
                </a:lnTo>
                <a:lnTo>
                  <a:pt x="13034" y="5576"/>
                </a:lnTo>
                <a:lnTo>
                  <a:pt x="13033" y="5606"/>
                </a:lnTo>
                <a:lnTo>
                  <a:pt x="13030" y="5580"/>
                </a:lnTo>
                <a:lnTo>
                  <a:pt x="13026" y="5555"/>
                </a:lnTo>
                <a:lnTo>
                  <a:pt x="13023" y="5529"/>
                </a:lnTo>
                <a:lnTo>
                  <a:pt x="13020" y="5504"/>
                </a:lnTo>
                <a:lnTo>
                  <a:pt x="13015" y="5477"/>
                </a:lnTo>
                <a:lnTo>
                  <a:pt x="13009" y="5450"/>
                </a:lnTo>
                <a:lnTo>
                  <a:pt x="13003" y="5424"/>
                </a:lnTo>
                <a:lnTo>
                  <a:pt x="12997" y="5398"/>
                </a:lnTo>
                <a:lnTo>
                  <a:pt x="12988" y="5372"/>
                </a:lnTo>
                <a:lnTo>
                  <a:pt x="12980" y="5345"/>
                </a:lnTo>
                <a:lnTo>
                  <a:pt x="12971" y="5320"/>
                </a:lnTo>
                <a:lnTo>
                  <a:pt x="12960" y="5294"/>
                </a:lnTo>
                <a:lnTo>
                  <a:pt x="12949" y="5222"/>
                </a:lnTo>
                <a:lnTo>
                  <a:pt x="12934" y="5150"/>
                </a:lnTo>
                <a:lnTo>
                  <a:pt x="12918" y="5079"/>
                </a:lnTo>
                <a:lnTo>
                  <a:pt x="12900" y="5010"/>
                </a:lnTo>
                <a:lnTo>
                  <a:pt x="12890" y="4976"/>
                </a:lnTo>
                <a:lnTo>
                  <a:pt x="12881" y="4942"/>
                </a:lnTo>
                <a:lnTo>
                  <a:pt x="12870" y="4908"/>
                </a:lnTo>
                <a:lnTo>
                  <a:pt x="12858" y="4875"/>
                </a:lnTo>
                <a:lnTo>
                  <a:pt x="12848" y="4842"/>
                </a:lnTo>
                <a:lnTo>
                  <a:pt x="12835" y="4809"/>
                </a:lnTo>
                <a:lnTo>
                  <a:pt x="12822" y="4777"/>
                </a:lnTo>
                <a:lnTo>
                  <a:pt x="12809" y="4744"/>
                </a:lnTo>
                <a:lnTo>
                  <a:pt x="12821" y="4760"/>
                </a:lnTo>
                <a:lnTo>
                  <a:pt x="12833" y="4776"/>
                </a:lnTo>
                <a:lnTo>
                  <a:pt x="12844" y="4793"/>
                </a:lnTo>
                <a:lnTo>
                  <a:pt x="12856" y="4809"/>
                </a:lnTo>
                <a:lnTo>
                  <a:pt x="12876" y="4841"/>
                </a:lnTo>
                <a:lnTo>
                  <a:pt x="12895" y="4874"/>
                </a:lnTo>
                <a:lnTo>
                  <a:pt x="12912" y="4907"/>
                </a:lnTo>
                <a:lnTo>
                  <a:pt x="12930" y="4941"/>
                </a:lnTo>
                <a:lnTo>
                  <a:pt x="12944" y="4975"/>
                </a:lnTo>
                <a:lnTo>
                  <a:pt x="12957" y="5010"/>
                </a:lnTo>
                <a:lnTo>
                  <a:pt x="12970" y="5045"/>
                </a:lnTo>
                <a:lnTo>
                  <a:pt x="12981" y="5080"/>
                </a:lnTo>
                <a:lnTo>
                  <a:pt x="12991" y="5116"/>
                </a:lnTo>
                <a:lnTo>
                  <a:pt x="13000" y="5153"/>
                </a:lnTo>
                <a:lnTo>
                  <a:pt x="13007" y="5189"/>
                </a:lnTo>
                <a:lnTo>
                  <a:pt x="13014" y="5226"/>
                </a:lnTo>
                <a:lnTo>
                  <a:pt x="13020" y="5263"/>
                </a:lnTo>
                <a:lnTo>
                  <a:pt x="13024" y="5300"/>
                </a:lnTo>
                <a:lnTo>
                  <a:pt x="13028" y="5338"/>
                </a:lnTo>
                <a:lnTo>
                  <a:pt x="13031" y="5375"/>
                </a:lnTo>
                <a:close/>
                <a:moveTo>
                  <a:pt x="13005" y="5979"/>
                </a:moveTo>
                <a:lnTo>
                  <a:pt x="13005" y="5957"/>
                </a:lnTo>
                <a:lnTo>
                  <a:pt x="13006" y="5933"/>
                </a:lnTo>
                <a:lnTo>
                  <a:pt x="13006" y="5910"/>
                </a:lnTo>
                <a:lnTo>
                  <a:pt x="13006" y="5888"/>
                </a:lnTo>
                <a:lnTo>
                  <a:pt x="13008" y="5880"/>
                </a:lnTo>
                <a:lnTo>
                  <a:pt x="13011" y="5873"/>
                </a:lnTo>
                <a:lnTo>
                  <a:pt x="13010" y="5899"/>
                </a:lnTo>
                <a:lnTo>
                  <a:pt x="13009" y="5926"/>
                </a:lnTo>
                <a:lnTo>
                  <a:pt x="13007" y="5952"/>
                </a:lnTo>
                <a:lnTo>
                  <a:pt x="13005" y="5979"/>
                </a:lnTo>
                <a:close/>
                <a:moveTo>
                  <a:pt x="12954" y="7034"/>
                </a:moveTo>
                <a:lnTo>
                  <a:pt x="12955" y="7022"/>
                </a:lnTo>
                <a:lnTo>
                  <a:pt x="12956" y="7012"/>
                </a:lnTo>
                <a:lnTo>
                  <a:pt x="12957" y="7000"/>
                </a:lnTo>
                <a:lnTo>
                  <a:pt x="12958" y="6988"/>
                </a:lnTo>
                <a:lnTo>
                  <a:pt x="12962" y="6936"/>
                </a:lnTo>
                <a:lnTo>
                  <a:pt x="12966" y="6882"/>
                </a:lnTo>
                <a:lnTo>
                  <a:pt x="12969" y="6828"/>
                </a:lnTo>
                <a:lnTo>
                  <a:pt x="12971" y="6772"/>
                </a:lnTo>
                <a:lnTo>
                  <a:pt x="12972" y="6717"/>
                </a:lnTo>
                <a:lnTo>
                  <a:pt x="12972" y="6662"/>
                </a:lnTo>
                <a:lnTo>
                  <a:pt x="12972" y="6605"/>
                </a:lnTo>
                <a:lnTo>
                  <a:pt x="12970" y="6549"/>
                </a:lnTo>
                <a:lnTo>
                  <a:pt x="12972" y="6529"/>
                </a:lnTo>
                <a:lnTo>
                  <a:pt x="12974" y="6509"/>
                </a:lnTo>
                <a:lnTo>
                  <a:pt x="12976" y="6490"/>
                </a:lnTo>
                <a:lnTo>
                  <a:pt x="12977" y="6469"/>
                </a:lnTo>
                <a:lnTo>
                  <a:pt x="12980" y="6449"/>
                </a:lnTo>
                <a:lnTo>
                  <a:pt x="12982" y="6429"/>
                </a:lnTo>
                <a:lnTo>
                  <a:pt x="12984" y="6409"/>
                </a:lnTo>
                <a:lnTo>
                  <a:pt x="12985" y="6390"/>
                </a:lnTo>
                <a:lnTo>
                  <a:pt x="12992" y="6430"/>
                </a:lnTo>
                <a:lnTo>
                  <a:pt x="12998" y="6470"/>
                </a:lnTo>
                <a:lnTo>
                  <a:pt x="13002" y="6511"/>
                </a:lnTo>
                <a:lnTo>
                  <a:pt x="13005" y="6551"/>
                </a:lnTo>
                <a:lnTo>
                  <a:pt x="13007" y="6592"/>
                </a:lnTo>
                <a:lnTo>
                  <a:pt x="13007" y="6632"/>
                </a:lnTo>
                <a:lnTo>
                  <a:pt x="13007" y="6673"/>
                </a:lnTo>
                <a:lnTo>
                  <a:pt x="13005" y="6713"/>
                </a:lnTo>
                <a:lnTo>
                  <a:pt x="13002" y="6753"/>
                </a:lnTo>
                <a:lnTo>
                  <a:pt x="12999" y="6794"/>
                </a:lnTo>
                <a:lnTo>
                  <a:pt x="12993" y="6834"/>
                </a:lnTo>
                <a:lnTo>
                  <a:pt x="12987" y="6874"/>
                </a:lnTo>
                <a:lnTo>
                  <a:pt x="12981" y="6914"/>
                </a:lnTo>
                <a:lnTo>
                  <a:pt x="12972" y="6954"/>
                </a:lnTo>
                <a:lnTo>
                  <a:pt x="12964" y="6994"/>
                </a:lnTo>
                <a:lnTo>
                  <a:pt x="12954" y="7034"/>
                </a:lnTo>
                <a:close/>
                <a:moveTo>
                  <a:pt x="12844" y="7487"/>
                </a:moveTo>
                <a:lnTo>
                  <a:pt x="12837" y="7510"/>
                </a:lnTo>
                <a:lnTo>
                  <a:pt x="12828" y="7531"/>
                </a:lnTo>
                <a:lnTo>
                  <a:pt x="12820" y="7552"/>
                </a:lnTo>
                <a:lnTo>
                  <a:pt x="12811" y="7572"/>
                </a:lnTo>
                <a:lnTo>
                  <a:pt x="12818" y="7542"/>
                </a:lnTo>
                <a:lnTo>
                  <a:pt x="12823" y="7510"/>
                </a:lnTo>
                <a:lnTo>
                  <a:pt x="12830" y="7478"/>
                </a:lnTo>
                <a:lnTo>
                  <a:pt x="12836" y="7446"/>
                </a:lnTo>
                <a:lnTo>
                  <a:pt x="12848" y="7418"/>
                </a:lnTo>
                <a:lnTo>
                  <a:pt x="12860" y="7391"/>
                </a:lnTo>
                <a:lnTo>
                  <a:pt x="12872" y="7363"/>
                </a:lnTo>
                <a:lnTo>
                  <a:pt x="12884" y="7335"/>
                </a:lnTo>
                <a:lnTo>
                  <a:pt x="12875" y="7373"/>
                </a:lnTo>
                <a:lnTo>
                  <a:pt x="12867" y="7412"/>
                </a:lnTo>
                <a:lnTo>
                  <a:pt x="12856" y="7450"/>
                </a:lnTo>
                <a:lnTo>
                  <a:pt x="12844" y="7487"/>
                </a:lnTo>
                <a:close/>
                <a:moveTo>
                  <a:pt x="12656" y="8415"/>
                </a:moveTo>
                <a:lnTo>
                  <a:pt x="12654" y="8407"/>
                </a:lnTo>
                <a:lnTo>
                  <a:pt x="12653" y="8400"/>
                </a:lnTo>
                <a:lnTo>
                  <a:pt x="12656" y="8378"/>
                </a:lnTo>
                <a:lnTo>
                  <a:pt x="12659" y="8355"/>
                </a:lnTo>
                <a:lnTo>
                  <a:pt x="12662" y="8333"/>
                </a:lnTo>
                <a:lnTo>
                  <a:pt x="12667" y="8310"/>
                </a:lnTo>
                <a:lnTo>
                  <a:pt x="12677" y="8253"/>
                </a:lnTo>
                <a:lnTo>
                  <a:pt x="12688" y="8195"/>
                </a:lnTo>
                <a:lnTo>
                  <a:pt x="12700" y="8134"/>
                </a:lnTo>
                <a:lnTo>
                  <a:pt x="12712" y="8070"/>
                </a:lnTo>
                <a:lnTo>
                  <a:pt x="12725" y="8005"/>
                </a:lnTo>
                <a:lnTo>
                  <a:pt x="12739" y="7938"/>
                </a:lnTo>
                <a:lnTo>
                  <a:pt x="12753" y="7869"/>
                </a:lnTo>
                <a:lnTo>
                  <a:pt x="12767" y="7799"/>
                </a:lnTo>
                <a:lnTo>
                  <a:pt x="12772" y="7818"/>
                </a:lnTo>
                <a:lnTo>
                  <a:pt x="12775" y="7837"/>
                </a:lnTo>
                <a:lnTo>
                  <a:pt x="12778" y="7856"/>
                </a:lnTo>
                <a:lnTo>
                  <a:pt x="12781" y="7876"/>
                </a:lnTo>
                <a:lnTo>
                  <a:pt x="12783" y="7895"/>
                </a:lnTo>
                <a:lnTo>
                  <a:pt x="12784" y="7914"/>
                </a:lnTo>
                <a:lnTo>
                  <a:pt x="12784" y="7934"/>
                </a:lnTo>
                <a:lnTo>
                  <a:pt x="12784" y="7953"/>
                </a:lnTo>
                <a:lnTo>
                  <a:pt x="12783" y="7972"/>
                </a:lnTo>
                <a:lnTo>
                  <a:pt x="12782" y="7993"/>
                </a:lnTo>
                <a:lnTo>
                  <a:pt x="12780" y="8012"/>
                </a:lnTo>
                <a:lnTo>
                  <a:pt x="12776" y="8031"/>
                </a:lnTo>
                <a:lnTo>
                  <a:pt x="12770" y="8070"/>
                </a:lnTo>
                <a:lnTo>
                  <a:pt x="12761" y="8110"/>
                </a:lnTo>
                <a:lnTo>
                  <a:pt x="12752" y="8148"/>
                </a:lnTo>
                <a:lnTo>
                  <a:pt x="12740" y="8187"/>
                </a:lnTo>
                <a:lnTo>
                  <a:pt x="12728" y="8225"/>
                </a:lnTo>
                <a:lnTo>
                  <a:pt x="12715" y="8264"/>
                </a:lnTo>
                <a:lnTo>
                  <a:pt x="12686" y="8340"/>
                </a:lnTo>
                <a:lnTo>
                  <a:pt x="12656" y="8415"/>
                </a:lnTo>
                <a:close/>
                <a:moveTo>
                  <a:pt x="12673" y="8771"/>
                </a:moveTo>
                <a:lnTo>
                  <a:pt x="12677" y="8821"/>
                </a:lnTo>
                <a:lnTo>
                  <a:pt x="12681" y="8870"/>
                </a:lnTo>
                <a:lnTo>
                  <a:pt x="12682" y="8920"/>
                </a:lnTo>
                <a:lnTo>
                  <a:pt x="12683" y="8969"/>
                </a:lnTo>
                <a:lnTo>
                  <a:pt x="12683" y="9018"/>
                </a:lnTo>
                <a:lnTo>
                  <a:pt x="12682" y="9068"/>
                </a:lnTo>
                <a:lnTo>
                  <a:pt x="12681" y="9117"/>
                </a:lnTo>
                <a:lnTo>
                  <a:pt x="12679" y="9166"/>
                </a:lnTo>
                <a:lnTo>
                  <a:pt x="12672" y="9134"/>
                </a:lnTo>
                <a:lnTo>
                  <a:pt x="12665" y="9101"/>
                </a:lnTo>
                <a:lnTo>
                  <a:pt x="12658" y="9067"/>
                </a:lnTo>
                <a:lnTo>
                  <a:pt x="12653" y="9033"/>
                </a:lnTo>
                <a:lnTo>
                  <a:pt x="12648" y="8999"/>
                </a:lnTo>
                <a:lnTo>
                  <a:pt x="12643" y="8964"/>
                </a:lnTo>
                <a:lnTo>
                  <a:pt x="12639" y="8929"/>
                </a:lnTo>
                <a:lnTo>
                  <a:pt x="12635" y="8892"/>
                </a:lnTo>
                <a:lnTo>
                  <a:pt x="12633" y="8856"/>
                </a:lnTo>
                <a:lnTo>
                  <a:pt x="12631" y="8820"/>
                </a:lnTo>
                <a:lnTo>
                  <a:pt x="12629" y="8783"/>
                </a:lnTo>
                <a:lnTo>
                  <a:pt x="12628" y="8745"/>
                </a:lnTo>
                <a:lnTo>
                  <a:pt x="12628" y="8706"/>
                </a:lnTo>
                <a:lnTo>
                  <a:pt x="12629" y="8667"/>
                </a:lnTo>
                <a:lnTo>
                  <a:pt x="12631" y="8627"/>
                </a:lnTo>
                <a:lnTo>
                  <a:pt x="12633" y="8586"/>
                </a:lnTo>
                <a:lnTo>
                  <a:pt x="12638" y="8571"/>
                </a:lnTo>
                <a:lnTo>
                  <a:pt x="12644" y="8555"/>
                </a:lnTo>
                <a:lnTo>
                  <a:pt x="12649" y="8583"/>
                </a:lnTo>
                <a:lnTo>
                  <a:pt x="12653" y="8609"/>
                </a:lnTo>
                <a:lnTo>
                  <a:pt x="12657" y="8637"/>
                </a:lnTo>
                <a:lnTo>
                  <a:pt x="12661" y="8664"/>
                </a:lnTo>
                <a:lnTo>
                  <a:pt x="12665" y="8690"/>
                </a:lnTo>
                <a:lnTo>
                  <a:pt x="12668" y="8718"/>
                </a:lnTo>
                <a:lnTo>
                  <a:pt x="12671" y="8745"/>
                </a:lnTo>
                <a:lnTo>
                  <a:pt x="12673" y="8771"/>
                </a:lnTo>
                <a:close/>
                <a:moveTo>
                  <a:pt x="13109" y="10155"/>
                </a:moveTo>
                <a:lnTo>
                  <a:pt x="13082" y="10099"/>
                </a:lnTo>
                <a:lnTo>
                  <a:pt x="13054" y="10043"/>
                </a:lnTo>
                <a:lnTo>
                  <a:pt x="13026" y="9989"/>
                </a:lnTo>
                <a:lnTo>
                  <a:pt x="12998" y="9934"/>
                </a:lnTo>
                <a:lnTo>
                  <a:pt x="12970" y="9881"/>
                </a:lnTo>
                <a:lnTo>
                  <a:pt x="12943" y="9826"/>
                </a:lnTo>
                <a:lnTo>
                  <a:pt x="12916" y="9773"/>
                </a:lnTo>
                <a:lnTo>
                  <a:pt x="12889" y="9719"/>
                </a:lnTo>
                <a:lnTo>
                  <a:pt x="12908" y="9743"/>
                </a:lnTo>
                <a:lnTo>
                  <a:pt x="12927" y="9768"/>
                </a:lnTo>
                <a:lnTo>
                  <a:pt x="12944" y="9793"/>
                </a:lnTo>
                <a:lnTo>
                  <a:pt x="12961" y="9819"/>
                </a:lnTo>
                <a:lnTo>
                  <a:pt x="12977" y="9844"/>
                </a:lnTo>
                <a:lnTo>
                  <a:pt x="12993" y="9871"/>
                </a:lnTo>
                <a:lnTo>
                  <a:pt x="13008" y="9899"/>
                </a:lnTo>
                <a:lnTo>
                  <a:pt x="13022" y="9925"/>
                </a:lnTo>
                <a:lnTo>
                  <a:pt x="13035" y="9953"/>
                </a:lnTo>
                <a:lnTo>
                  <a:pt x="13048" y="9981"/>
                </a:lnTo>
                <a:lnTo>
                  <a:pt x="13060" y="10009"/>
                </a:lnTo>
                <a:lnTo>
                  <a:pt x="13071" y="10038"/>
                </a:lnTo>
                <a:lnTo>
                  <a:pt x="13082" y="10067"/>
                </a:lnTo>
                <a:lnTo>
                  <a:pt x="13091" y="10097"/>
                </a:lnTo>
                <a:lnTo>
                  <a:pt x="13101" y="10125"/>
                </a:lnTo>
                <a:lnTo>
                  <a:pt x="13109" y="10155"/>
                </a:lnTo>
                <a:close/>
                <a:moveTo>
                  <a:pt x="12458" y="12415"/>
                </a:moveTo>
                <a:lnTo>
                  <a:pt x="12459" y="12413"/>
                </a:lnTo>
                <a:lnTo>
                  <a:pt x="12460" y="12411"/>
                </a:lnTo>
                <a:lnTo>
                  <a:pt x="12459" y="12414"/>
                </a:lnTo>
                <a:lnTo>
                  <a:pt x="12457" y="12419"/>
                </a:lnTo>
                <a:lnTo>
                  <a:pt x="12457" y="12416"/>
                </a:lnTo>
                <a:lnTo>
                  <a:pt x="12458" y="12415"/>
                </a:lnTo>
                <a:close/>
                <a:moveTo>
                  <a:pt x="10204" y="13702"/>
                </a:moveTo>
                <a:lnTo>
                  <a:pt x="10204" y="13697"/>
                </a:lnTo>
                <a:lnTo>
                  <a:pt x="10204" y="13692"/>
                </a:lnTo>
                <a:lnTo>
                  <a:pt x="10210" y="13677"/>
                </a:lnTo>
                <a:lnTo>
                  <a:pt x="10218" y="13662"/>
                </a:lnTo>
                <a:lnTo>
                  <a:pt x="10224" y="13647"/>
                </a:lnTo>
                <a:lnTo>
                  <a:pt x="10231" y="13633"/>
                </a:lnTo>
                <a:lnTo>
                  <a:pt x="10224" y="13650"/>
                </a:lnTo>
                <a:lnTo>
                  <a:pt x="10218" y="13667"/>
                </a:lnTo>
                <a:lnTo>
                  <a:pt x="10211" y="13684"/>
                </a:lnTo>
                <a:lnTo>
                  <a:pt x="10204" y="13702"/>
                </a:lnTo>
                <a:close/>
                <a:moveTo>
                  <a:pt x="10460" y="13150"/>
                </a:moveTo>
                <a:lnTo>
                  <a:pt x="10454" y="13159"/>
                </a:lnTo>
                <a:lnTo>
                  <a:pt x="10447" y="13167"/>
                </a:lnTo>
                <a:lnTo>
                  <a:pt x="10442" y="13176"/>
                </a:lnTo>
                <a:lnTo>
                  <a:pt x="10436" y="13184"/>
                </a:lnTo>
                <a:lnTo>
                  <a:pt x="10440" y="13166"/>
                </a:lnTo>
                <a:lnTo>
                  <a:pt x="10444" y="13149"/>
                </a:lnTo>
                <a:lnTo>
                  <a:pt x="10449" y="13132"/>
                </a:lnTo>
                <a:lnTo>
                  <a:pt x="10454" y="13114"/>
                </a:lnTo>
                <a:lnTo>
                  <a:pt x="10455" y="13124"/>
                </a:lnTo>
                <a:lnTo>
                  <a:pt x="10457" y="13132"/>
                </a:lnTo>
                <a:lnTo>
                  <a:pt x="10458" y="13142"/>
                </a:lnTo>
                <a:lnTo>
                  <a:pt x="10460" y="13150"/>
                </a:lnTo>
                <a:close/>
                <a:moveTo>
                  <a:pt x="12821" y="11846"/>
                </a:moveTo>
                <a:lnTo>
                  <a:pt x="12830" y="11828"/>
                </a:lnTo>
                <a:lnTo>
                  <a:pt x="12838" y="11809"/>
                </a:lnTo>
                <a:lnTo>
                  <a:pt x="12847" y="11791"/>
                </a:lnTo>
                <a:lnTo>
                  <a:pt x="12855" y="11773"/>
                </a:lnTo>
                <a:lnTo>
                  <a:pt x="12861" y="11760"/>
                </a:lnTo>
                <a:lnTo>
                  <a:pt x="12867" y="11746"/>
                </a:lnTo>
                <a:lnTo>
                  <a:pt x="12870" y="11744"/>
                </a:lnTo>
                <a:lnTo>
                  <a:pt x="12873" y="11742"/>
                </a:lnTo>
                <a:lnTo>
                  <a:pt x="12887" y="11732"/>
                </a:lnTo>
                <a:lnTo>
                  <a:pt x="12901" y="11722"/>
                </a:lnTo>
                <a:lnTo>
                  <a:pt x="12882" y="11760"/>
                </a:lnTo>
                <a:lnTo>
                  <a:pt x="12860" y="11798"/>
                </a:lnTo>
                <a:lnTo>
                  <a:pt x="12838" y="11835"/>
                </a:lnTo>
                <a:lnTo>
                  <a:pt x="12815" y="11872"/>
                </a:lnTo>
                <a:lnTo>
                  <a:pt x="12818" y="11859"/>
                </a:lnTo>
                <a:lnTo>
                  <a:pt x="12821" y="11846"/>
                </a:lnTo>
                <a:close/>
                <a:moveTo>
                  <a:pt x="12724" y="11892"/>
                </a:moveTo>
                <a:lnTo>
                  <a:pt x="12743" y="11868"/>
                </a:lnTo>
                <a:lnTo>
                  <a:pt x="12762" y="11843"/>
                </a:lnTo>
                <a:lnTo>
                  <a:pt x="12783" y="11821"/>
                </a:lnTo>
                <a:lnTo>
                  <a:pt x="12803" y="11801"/>
                </a:lnTo>
                <a:lnTo>
                  <a:pt x="12801" y="11809"/>
                </a:lnTo>
                <a:lnTo>
                  <a:pt x="12799" y="11818"/>
                </a:lnTo>
                <a:lnTo>
                  <a:pt x="12798" y="11826"/>
                </a:lnTo>
                <a:lnTo>
                  <a:pt x="12795" y="11835"/>
                </a:lnTo>
                <a:lnTo>
                  <a:pt x="12785" y="11857"/>
                </a:lnTo>
                <a:lnTo>
                  <a:pt x="12774" y="11878"/>
                </a:lnTo>
                <a:lnTo>
                  <a:pt x="12764" y="11901"/>
                </a:lnTo>
                <a:lnTo>
                  <a:pt x="12752" y="11922"/>
                </a:lnTo>
                <a:lnTo>
                  <a:pt x="12741" y="11944"/>
                </a:lnTo>
                <a:lnTo>
                  <a:pt x="12729" y="11965"/>
                </a:lnTo>
                <a:lnTo>
                  <a:pt x="12718" y="11988"/>
                </a:lnTo>
                <a:lnTo>
                  <a:pt x="12706" y="12009"/>
                </a:lnTo>
                <a:lnTo>
                  <a:pt x="12697" y="12019"/>
                </a:lnTo>
                <a:lnTo>
                  <a:pt x="12687" y="12028"/>
                </a:lnTo>
                <a:lnTo>
                  <a:pt x="12677" y="12039"/>
                </a:lnTo>
                <a:lnTo>
                  <a:pt x="12667" y="12048"/>
                </a:lnTo>
                <a:lnTo>
                  <a:pt x="12683" y="12009"/>
                </a:lnTo>
                <a:lnTo>
                  <a:pt x="12698" y="11971"/>
                </a:lnTo>
                <a:lnTo>
                  <a:pt x="12711" y="11931"/>
                </a:lnTo>
                <a:lnTo>
                  <a:pt x="12724" y="11892"/>
                </a:lnTo>
                <a:close/>
                <a:moveTo>
                  <a:pt x="12516" y="12275"/>
                </a:moveTo>
                <a:lnTo>
                  <a:pt x="12520" y="12265"/>
                </a:lnTo>
                <a:lnTo>
                  <a:pt x="12523" y="12257"/>
                </a:lnTo>
                <a:lnTo>
                  <a:pt x="12525" y="12256"/>
                </a:lnTo>
                <a:lnTo>
                  <a:pt x="12526" y="12255"/>
                </a:lnTo>
                <a:lnTo>
                  <a:pt x="12521" y="12264"/>
                </a:lnTo>
                <a:lnTo>
                  <a:pt x="12516" y="12274"/>
                </a:lnTo>
                <a:lnTo>
                  <a:pt x="12516" y="12275"/>
                </a:lnTo>
                <a:lnTo>
                  <a:pt x="12516" y="12275"/>
                </a:lnTo>
                <a:close/>
                <a:moveTo>
                  <a:pt x="12620" y="12059"/>
                </a:moveTo>
                <a:lnTo>
                  <a:pt x="12611" y="12078"/>
                </a:lnTo>
                <a:lnTo>
                  <a:pt x="12604" y="12097"/>
                </a:lnTo>
                <a:lnTo>
                  <a:pt x="12594" y="12115"/>
                </a:lnTo>
                <a:lnTo>
                  <a:pt x="12586" y="12135"/>
                </a:lnTo>
                <a:lnTo>
                  <a:pt x="12579" y="12143"/>
                </a:lnTo>
                <a:lnTo>
                  <a:pt x="12572" y="12153"/>
                </a:lnTo>
                <a:lnTo>
                  <a:pt x="12584" y="12129"/>
                </a:lnTo>
                <a:lnTo>
                  <a:pt x="12595" y="12106"/>
                </a:lnTo>
                <a:lnTo>
                  <a:pt x="12608" y="12082"/>
                </a:lnTo>
                <a:lnTo>
                  <a:pt x="12620" y="12059"/>
                </a:lnTo>
                <a:close/>
                <a:moveTo>
                  <a:pt x="10485" y="13031"/>
                </a:moveTo>
                <a:lnTo>
                  <a:pt x="10483" y="13041"/>
                </a:lnTo>
                <a:lnTo>
                  <a:pt x="10480" y="13050"/>
                </a:lnTo>
                <a:lnTo>
                  <a:pt x="10478" y="13060"/>
                </a:lnTo>
                <a:lnTo>
                  <a:pt x="10476" y="13070"/>
                </a:lnTo>
                <a:lnTo>
                  <a:pt x="10474" y="13064"/>
                </a:lnTo>
                <a:lnTo>
                  <a:pt x="10472" y="13060"/>
                </a:lnTo>
                <a:lnTo>
                  <a:pt x="10477" y="13046"/>
                </a:lnTo>
                <a:lnTo>
                  <a:pt x="10483" y="13033"/>
                </a:lnTo>
                <a:lnTo>
                  <a:pt x="10484" y="13032"/>
                </a:lnTo>
                <a:lnTo>
                  <a:pt x="10485" y="13031"/>
                </a:lnTo>
                <a:close/>
                <a:moveTo>
                  <a:pt x="12932" y="6908"/>
                </a:moveTo>
                <a:lnTo>
                  <a:pt x="12931" y="6943"/>
                </a:lnTo>
                <a:lnTo>
                  <a:pt x="12928" y="6977"/>
                </a:lnTo>
                <a:lnTo>
                  <a:pt x="12926" y="7012"/>
                </a:lnTo>
                <a:lnTo>
                  <a:pt x="12923" y="7047"/>
                </a:lnTo>
                <a:lnTo>
                  <a:pt x="12920" y="7082"/>
                </a:lnTo>
                <a:lnTo>
                  <a:pt x="12917" y="7116"/>
                </a:lnTo>
                <a:lnTo>
                  <a:pt x="12914" y="7151"/>
                </a:lnTo>
                <a:lnTo>
                  <a:pt x="12909" y="7186"/>
                </a:lnTo>
                <a:lnTo>
                  <a:pt x="12898" y="7219"/>
                </a:lnTo>
                <a:lnTo>
                  <a:pt x="12885" y="7252"/>
                </a:lnTo>
                <a:lnTo>
                  <a:pt x="12872" y="7285"/>
                </a:lnTo>
                <a:lnTo>
                  <a:pt x="12858" y="7318"/>
                </a:lnTo>
                <a:lnTo>
                  <a:pt x="12869" y="7261"/>
                </a:lnTo>
                <a:lnTo>
                  <a:pt x="12878" y="7203"/>
                </a:lnTo>
                <a:lnTo>
                  <a:pt x="12888" y="7145"/>
                </a:lnTo>
                <a:lnTo>
                  <a:pt x="12898" y="7086"/>
                </a:lnTo>
                <a:lnTo>
                  <a:pt x="12907" y="7027"/>
                </a:lnTo>
                <a:lnTo>
                  <a:pt x="12917" y="6967"/>
                </a:lnTo>
                <a:lnTo>
                  <a:pt x="12925" y="6908"/>
                </a:lnTo>
                <a:lnTo>
                  <a:pt x="12934" y="6848"/>
                </a:lnTo>
                <a:lnTo>
                  <a:pt x="12934" y="6863"/>
                </a:lnTo>
                <a:lnTo>
                  <a:pt x="12933" y="6878"/>
                </a:lnTo>
                <a:lnTo>
                  <a:pt x="12933" y="6893"/>
                </a:lnTo>
                <a:lnTo>
                  <a:pt x="12932" y="6908"/>
                </a:lnTo>
                <a:close/>
                <a:moveTo>
                  <a:pt x="13004" y="5789"/>
                </a:moveTo>
                <a:lnTo>
                  <a:pt x="13003" y="5760"/>
                </a:lnTo>
                <a:lnTo>
                  <a:pt x="13002" y="5731"/>
                </a:lnTo>
                <a:lnTo>
                  <a:pt x="13001" y="5703"/>
                </a:lnTo>
                <a:lnTo>
                  <a:pt x="13000" y="5675"/>
                </a:lnTo>
                <a:lnTo>
                  <a:pt x="12999" y="5647"/>
                </a:lnTo>
                <a:lnTo>
                  <a:pt x="12997" y="5619"/>
                </a:lnTo>
                <a:lnTo>
                  <a:pt x="12994" y="5591"/>
                </a:lnTo>
                <a:lnTo>
                  <a:pt x="12992" y="5563"/>
                </a:lnTo>
                <a:lnTo>
                  <a:pt x="12997" y="5588"/>
                </a:lnTo>
                <a:lnTo>
                  <a:pt x="13000" y="5611"/>
                </a:lnTo>
                <a:lnTo>
                  <a:pt x="13003" y="5635"/>
                </a:lnTo>
                <a:lnTo>
                  <a:pt x="13005" y="5659"/>
                </a:lnTo>
                <a:lnTo>
                  <a:pt x="13007" y="5683"/>
                </a:lnTo>
                <a:lnTo>
                  <a:pt x="13009" y="5708"/>
                </a:lnTo>
                <a:lnTo>
                  <a:pt x="13010" y="5731"/>
                </a:lnTo>
                <a:lnTo>
                  <a:pt x="13011" y="5756"/>
                </a:lnTo>
                <a:lnTo>
                  <a:pt x="13009" y="5764"/>
                </a:lnTo>
                <a:lnTo>
                  <a:pt x="13008" y="5772"/>
                </a:lnTo>
                <a:lnTo>
                  <a:pt x="13006" y="5780"/>
                </a:lnTo>
                <a:lnTo>
                  <a:pt x="13004" y="5789"/>
                </a:lnTo>
                <a:close/>
                <a:moveTo>
                  <a:pt x="9585" y="11051"/>
                </a:moveTo>
                <a:lnTo>
                  <a:pt x="9597" y="11084"/>
                </a:lnTo>
                <a:lnTo>
                  <a:pt x="9609" y="11116"/>
                </a:lnTo>
                <a:lnTo>
                  <a:pt x="9622" y="11147"/>
                </a:lnTo>
                <a:lnTo>
                  <a:pt x="9635" y="11180"/>
                </a:lnTo>
                <a:lnTo>
                  <a:pt x="9626" y="11173"/>
                </a:lnTo>
                <a:lnTo>
                  <a:pt x="9617" y="11164"/>
                </a:lnTo>
                <a:lnTo>
                  <a:pt x="9607" y="11155"/>
                </a:lnTo>
                <a:lnTo>
                  <a:pt x="9597" y="11145"/>
                </a:lnTo>
                <a:lnTo>
                  <a:pt x="9594" y="11122"/>
                </a:lnTo>
                <a:lnTo>
                  <a:pt x="9590" y="11099"/>
                </a:lnTo>
                <a:lnTo>
                  <a:pt x="9588" y="11075"/>
                </a:lnTo>
                <a:lnTo>
                  <a:pt x="9585" y="11051"/>
                </a:lnTo>
                <a:close/>
                <a:moveTo>
                  <a:pt x="8353" y="9370"/>
                </a:moveTo>
                <a:lnTo>
                  <a:pt x="8368" y="9365"/>
                </a:lnTo>
                <a:lnTo>
                  <a:pt x="8382" y="9358"/>
                </a:lnTo>
                <a:lnTo>
                  <a:pt x="8395" y="9360"/>
                </a:lnTo>
                <a:lnTo>
                  <a:pt x="8408" y="9363"/>
                </a:lnTo>
                <a:lnTo>
                  <a:pt x="8394" y="9365"/>
                </a:lnTo>
                <a:lnTo>
                  <a:pt x="8380" y="9367"/>
                </a:lnTo>
                <a:lnTo>
                  <a:pt x="8366" y="9369"/>
                </a:lnTo>
                <a:lnTo>
                  <a:pt x="8353" y="9370"/>
                </a:lnTo>
                <a:close/>
                <a:moveTo>
                  <a:pt x="8629" y="9349"/>
                </a:moveTo>
                <a:lnTo>
                  <a:pt x="8619" y="9353"/>
                </a:lnTo>
                <a:lnTo>
                  <a:pt x="8609" y="9357"/>
                </a:lnTo>
                <a:lnTo>
                  <a:pt x="8599" y="9363"/>
                </a:lnTo>
                <a:lnTo>
                  <a:pt x="8589" y="9367"/>
                </a:lnTo>
                <a:lnTo>
                  <a:pt x="8581" y="9365"/>
                </a:lnTo>
                <a:lnTo>
                  <a:pt x="8573" y="9363"/>
                </a:lnTo>
                <a:lnTo>
                  <a:pt x="8575" y="9362"/>
                </a:lnTo>
                <a:lnTo>
                  <a:pt x="8577" y="9360"/>
                </a:lnTo>
                <a:lnTo>
                  <a:pt x="8607" y="9351"/>
                </a:lnTo>
                <a:lnTo>
                  <a:pt x="8638" y="9339"/>
                </a:lnTo>
                <a:lnTo>
                  <a:pt x="8668" y="9327"/>
                </a:lnTo>
                <a:lnTo>
                  <a:pt x="8696" y="9316"/>
                </a:lnTo>
                <a:lnTo>
                  <a:pt x="8679" y="9324"/>
                </a:lnTo>
                <a:lnTo>
                  <a:pt x="8662" y="9333"/>
                </a:lnTo>
                <a:lnTo>
                  <a:pt x="8646" y="9340"/>
                </a:lnTo>
                <a:lnTo>
                  <a:pt x="8629" y="9349"/>
                </a:lnTo>
                <a:close/>
                <a:moveTo>
                  <a:pt x="8383" y="9459"/>
                </a:moveTo>
                <a:lnTo>
                  <a:pt x="8372" y="9451"/>
                </a:lnTo>
                <a:lnTo>
                  <a:pt x="8361" y="9441"/>
                </a:lnTo>
                <a:lnTo>
                  <a:pt x="8349" y="9432"/>
                </a:lnTo>
                <a:lnTo>
                  <a:pt x="8338" y="9422"/>
                </a:lnTo>
                <a:lnTo>
                  <a:pt x="8359" y="9418"/>
                </a:lnTo>
                <a:lnTo>
                  <a:pt x="8380" y="9414"/>
                </a:lnTo>
                <a:lnTo>
                  <a:pt x="8401" y="9409"/>
                </a:lnTo>
                <a:lnTo>
                  <a:pt x="8422" y="9404"/>
                </a:lnTo>
                <a:lnTo>
                  <a:pt x="8443" y="9399"/>
                </a:lnTo>
                <a:lnTo>
                  <a:pt x="8463" y="9393"/>
                </a:lnTo>
                <a:lnTo>
                  <a:pt x="8485" y="9388"/>
                </a:lnTo>
                <a:lnTo>
                  <a:pt x="8505" y="9383"/>
                </a:lnTo>
                <a:lnTo>
                  <a:pt x="8513" y="9385"/>
                </a:lnTo>
                <a:lnTo>
                  <a:pt x="8522" y="9387"/>
                </a:lnTo>
                <a:lnTo>
                  <a:pt x="8530" y="9389"/>
                </a:lnTo>
                <a:lnTo>
                  <a:pt x="8539" y="9391"/>
                </a:lnTo>
                <a:lnTo>
                  <a:pt x="8499" y="9408"/>
                </a:lnTo>
                <a:lnTo>
                  <a:pt x="8461" y="9426"/>
                </a:lnTo>
                <a:lnTo>
                  <a:pt x="8423" y="9443"/>
                </a:lnTo>
                <a:lnTo>
                  <a:pt x="8383" y="9459"/>
                </a:lnTo>
                <a:close/>
                <a:moveTo>
                  <a:pt x="8059" y="9563"/>
                </a:moveTo>
                <a:lnTo>
                  <a:pt x="8029" y="9568"/>
                </a:lnTo>
                <a:lnTo>
                  <a:pt x="7999" y="9571"/>
                </a:lnTo>
                <a:lnTo>
                  <a:pt x="7971" y="9572"/>
                </a:lnTo>
                <a:lnTo>
                  <a:pt x="7943" y="9572"/>
                </a:lnTo>
                <a:lnTo>
                  <a:pt x="7916" y="9570"/>
                </a:lnTo>
                <a:lnTo>
                  <a:pt x="7890" y="9566"/>
                </a:lnTo>
                <a:lnTo>
                  <a:pt x="7864" y="9560"/>
                </a:lnTo>
                <a:lnTo>
                  <a:pt x="7839" y="9554"/>
                </a:lnTo>
                <a:lnTo>
                  <a:pt x="7814" y="9547"/>
                </a:lnTo>
                <a:lnTo>
                  <a:pt x="7791" y="9537"/>
                </a:lnTo>
                <a:lnTo>
                  <a:pt x="7767" y="9526"/>
                </a:lnTo>
                <a:lnTo>
                  <a:pt x="7745" y="9514"/>
                </a:lnTo>
                <a:lnTo>
                  <a:pt x="7724" y="9501"/>
                </a:lnTo>
                <a:lnTo>
                  <a:pt x="7703" y="9486"/>
                </a:lnTo>
                <a:lnTo>
                  <a:pt x="7681" y="9471"/>
                </a:lnTo>
                <a:lnTo>
                  <a:pt x="7661" y="9454"/>
                </a:lnTo>
                <a:lnTo>
                  <a:pt x="7661" y="9454"/>
                </a:lnTo>
                <a:lnTo>
                  <a:pt x="7661" y="9454"/>
                </a:lnTo>
                <a:lnTo>
                  <a:pt x="7664" y="9454"/>
                </a:lnTo>
                <a:lnTo>
                  <a:pt x="7673" y="9454"/>
                </a:lnTo>
                <a:lnTo>
                  <a:pt x="7687" y="9454"/>
                </a:lnTo>
                <a:lnTo>
                  <a:pt x="7707" y="9453"/>
                </a:lnTo>
                <a:lnTo>
                  <a:pt x="7731" y="9452"/>
                </a:lnTo>
                <a:lnTo>
                  <a:pt x="7761" y="9450"/>
                </a:lnTo>
                <a:lnTo>
                  <a:pt x="7796" y="9447"/>
                </a:lnTo>
                <a:lnTo>
                  <a:pt x="7836" y="9441"/>
                </a:lnTo>
                <a:lnTo>
                  <a:pt x="7862" y="9444"/>
                </a:lnTo>
                <a:lnTo>
                  <a:pt x="7889" y="9447"/>
                </a:lnTo>
                <a:lnTo>
                  <a:pt x="7915" y="9450"/>
                </a:lnTo>
                <a:lnTo>
                  <a:pt x="7942" y="9451"/>
                </a:lnTo>
                <a:lnTo>
                  <a:pt x="7995" y="9452"/>
                </a:lnTo>
                <a:lnTo>
                  <a:pt x="8048" y="9452"/>
                </a:lnTo>
                <a:lnTo>
                  <a:pt x="8102" y="9450"/>
                </a:lnTo>
                <a:lnTo>
                  <a:pt x="8155" y="9446"/>
                </a:lnTo>
                <a:lnTo>
                  <a:pt x="8207" y="9440"/>
                </a:lnTo>
                <a:lnTo>
                  <a:pt x="8259" y="9435"/>
                </a:lnTo>
                <a:lnTo>
                  <a:pt x="8269" y="9433"/>
                </a:lnTo>
                <a:lnTo>
                  <a:pt x="8277" y="9432"/>
                </a:lnTo>
                <a:lnTo>
                  <a:pt x="8287" y="9431"/>
                </a:lnTo>
                <a:lnTo>
                  <a:pt x="8295" y="9429"/>
                </a:lnTo>
                <a:lnTo>
                  <a:pt x="8301" y="9433"/>
                </a:lnTo>
                <a:lnTo>
                  <a:pt x="8307" y="9436"/>
                </a:lnTo>
                <a:lnTo>
                  <a:pt x="8321" y="9444"/>
                </a:lnTo>
                <a:lnTo>
                  <a:pt x="8332" y="9453"/>
                </a:lnTo>
                <a:lnTo>
                  <a:pt x="8345" y="9463"/>
                </a:lnTo>
                <a:lnTo>
                  <a:pt x="8356" y="9471"/>
                </a:lnTo>
                <a:lnTo>
                  <a:pt x="8320" y="9486"/>
                </a:lnTo>
                <a:lnTo>
                  <a:pt x="8283" y="9500"/>
                </a:lnTo>
                <a:lnTo>
                  <a:pt x="8246" y="9513"/>
                </a:lnTo>
                <a:lnTo>
                  <a:pt x="8210" y="9524"/>
                </a:lnTo>
                <a:lnTo>
                  <a:pt x="8173" y="9536"/>
                </a:lnTo>
                <a:lnTo>
                  <a:pt x="8136" y="9547"/>
                </a:lnTo>
                <a:lnTo>
                  <a:pt x="8097" y="9555"/>
                </a:lnTo>
                <a:lnTo>
                  <a:pt x="8059" y="9563"/>
                </a:lnTo>
                <a:close/>
                <a:moveTo>
                  <a:pt x="2122" y="1352"/>
                </a:moveTo>
                <a:lnTo>
                  <a:pt x="2103" y="1389"/>
                </a:lnTo>
                <a:lnTo>
                  <a:pt x="2084" y="1427"/>
                </a:lnTo>
                <a:lnTo>
                  <a:pt x="2066" y="1466"/>
                </a:lnTo>
                <a:lnTo>
                  <a:pt x="2049" y="1504"/>
                </a:lnTo>
                <a:lnTo>
                  <a:pt x="2033" y="1542"/>
                </a:lnTo>
                <a:lnTo>
                  <a:pt x="2017" y="1582"/>
                </a:lnTo>
                <a:lnTo>
                  <a:pt x="2002" y="1621"/>
                </a:lnTo>
                <a:lnTo>
                  <a:pt x="1988" y="1660"/>
                </a:lnTo>
                <a:lnTo>
                  <a:pt x="1961" y="1698"/>
                </a:lnTo>
                <a:lnTo>
                  <a:pt x="1935" y="1735"/>
                </a:lnTo>
                <a:lnTo>
                  <a:pt x="1911" y="1773"/>
                </a:lnTo>
                <a:lnTo>
                  <a:pt x="1887" y="1813"/>
                </a:lnTo>
                <a:lnTo>
                  <a:pt x="1864" y="1852"/>
                </a:lnTo>
                <a:lnTo>
                  <a:pt x="1843" y="1892"/>
                </a:lnTo>
                <a:lnTo>
                  <a:pt x="1824" y="1933"/>
                </a:lnTo>
                <a:lnTo>
                  <a:pt x="1804" y="1974"/>
                </a:lnTo>
                <a:lnTo>
                  <a:pt x="1786" y="2016"/>
                </a:lnTo>
                <a:lnTo>
                  <a:pt x="1770" y="2058"/>
                </a:lnTo>
                <a:lnTo>
                  <a:pt x="1755" y="2102"/>
                </a:lnTo>
                <a:lnTo>
                  <a:pt x="1743" y="2145"/>
                </a:lnTo>
                <a:lnTo>
                  <a:pt x="1731" y="2189"/>
                </a:lnTo>
                <a:lnTo>
                  <a:pt x="1720" y="2234"/>
                </a:lnTo>
                <a:lnTo>
                  <a:pt x="1711" y="2279"/>
                </a:lnTo>
                <a:lnTo>
                  <a:pt x="1703" y="2325"/>
                </a:lnTo>
                <a:lnTo>
                  <a:pt x="1702" y="2320"/>
                </a:lnTo>
                <a:lnTo>
                  <a:pt x="1700" y="2315"/>
                </a:lnTo>
                <a:lnTo>
                  <a:pt x="1697" y="2279"/>
                </a:lnTo>
                <a:lnTo>
                  <a:pt x="1696" y="2244"/>
                </a:lnTo>
                <a:lnTo>
                  <a:pt x="1695" y="2209"/>
                </a:lnTo>
                <a:lnTo>
                  <a:pt x="1695" y="2175"/>
                </a:lnTo>
                <a:lnTo>
                  <a:pt x="1697" y="2140"/>
                </a:lnTo>
                <a:lnTo>
                  <a:pt x="1699" y="2106"/>
                </a:lnTo>
                <a:lnTo>
                  <a:pt x="1702" y="2072"/>
                </a:lnTo>
                <a:lnTo>
                  <a:pt x="1708" y="2039"/>
                </a:lnTo>
                <a:lnTo>
                  <a:pt x="1713" y="2006"/>
                </a:lnTo>
                <a:lnTo>
                  <a:pt x="1719" y="1973"/>
                </a:lnTo>
                <a:lnTo>
                  <a:pt x="1727" y="1940"/>
                </a:lnTo>
                <a:lnTo>
                  <a:pt x="1735" y="1907"/>
                </a:lnTo>
                <a:lnTo>
                  <a:pt x="1745" y="1875"/>
                </a:lnTo>
                <a:lnTo>
                  <a:pt x="1756" y="1844"/>
                </a:lnTo>
                <a:lnTo>
                  <a:pt x="1768" y="1813"/>
                </a:lnTo>
                <a:lnTo>
                  <a:pt x="1781" y="1782"/>
                </a:lnTo>
                <a:lnTo>
                  <a:pt x="1794" y="1752"/>
                </a:lnTo>
                <a:lnTo>
                  <a:pt x="1809" y="1722"/>
                </a:lnTo>
                <a:lnTo>
                  <a:pt x="1825" y="1692"/>
                </a:lnTo>
                <a:lnTo>
                  <a:pt x="1842" y="1663"/>
                </a:lnTo>
                <a:lnTo>
                  <a:pt x="1860" y="1634"/>
                </a:lnTo>
                <a:lnTo>
                  <a:pt x="1879" y="1606"/>
                </a:lnTo>
                <a:lnTo>
                  <a:pt x="1898" y="1579"/>
                </a:lnTo>
                <a:lnTo>
                  <a:pt x="1919" y="1551"/>
                </a:lnTo>
                <a:lnTo>
                  <a:pt x="1941" y="1524"/>
                </a:lnTo>
                <a:lnTo>
                  <a:pt x="1964" y="1498"/>
                </a:lnTo>
                <a:lnTo>
                  <a:pt x="1987" y="1472"/>
                </a:lnTo>
                <a:lnTo>
                  <a:pt x="2013" y="1447"/>
                </a:lnTo>
                <a:lnTo>
                  <a:pt x="2038" y="1422"/>
                </a:lnTo>
                <a:lnTo>
                  <a:pt x="2066" y="1399"/>
                </a:lnTo>
                <a:lnTo>
                  <a:pt x="2094" y="1375"/>
                </a:lnTo>
                <a:lnTo>
                  <a:pt x="2122" y="1352"/>
                </a:lnTo>
                <a:close/>
                <a:moveTo>
                  <a:pt x="2194" y="1302"/>
                </a:moveTo>
                <a:lnTo>
                  <a:pt x="2174" y="1332"/>
                </a:lnTo>
                <a:lnTo>
                  <a:pt x="2155" y="1363"/>
                </a:lnTo>
                <a:lnTo>
                  <a:pt x="2138" y="1394"/>
                </a:lnTo>
                <a:lnTo>
                  <a:pt x="2122" y="1427"/>
                </a:lnTo>
                <a:lnTo>
                  <a:pt x="2107" y="1460"/>
                </a:lnTo>
                <a:lnTo>
                  <a:pt x="2093" y="1493"/>
                </a:lnTo>
                <a:lnTo>
                  <a:pt x="2080" y="1527"/>
                </a:lnTo>
                <a:lnTo>
                  <a:pt x="2067" y="1563"/>
                </a:lnTo>
                <a:lnTo>
                  <a:pt x="2057" y="1575"/>
                </a:lnTo>
                <a:lnTo>
                  <a:pt x="2046" y="1587"/>
                </a:lnTo>
                <a:lnTo>
                  <a:pt x="2036" y="1600"/>
                </a:lnTo>
                <a:lnTo>
                  <a:pt x="2026" y="1613"/>
                </a:lnTo>
                <a:lnTo>
                  <a:pt x="2038" y="1576"/>
                </a:lnTo>
                <a:lnTo>
                  <a:pt x="2052" y="1541"/>
                </a:lnTo>
                <a:lnTo>
                  <a:pt x="2066" y="1505"/>
                </a:lnTo>
                <a:lnTo>
                  <a:pt x="2081" y="1470"/>
                </a:lnTo>
                <a:lnTo>
                  <a:pt x="2097" y="1436"/>
                </a:lnTo>
                <a:lnTo>
                  <a:pt x="2113" y="1401"/>
                </a:lnTo>
                <a:lnTo>
                  <a:pt x="2130" y="1367"/>
                </a:lnTo>
                <a:lnTo>
                  <a:pt x="2148" y="1333"/>
                </a:lnTo>
                <a:lnTo>
                  <a:pt x="2159" y="1325"/>
                </a:lnTo>
                <a:lnTo>
                  <a:pt x="2170" y="1317"/>
                </a:lnTo>
                <a:lnTo>
                  <a:pt x="2182" y="1309"/>
                </a:lnTo>
                <a:lnTo>
                  <a:pt x="2194" y="1302"/>
                </a:lnTo>
                <a:close/>
                <a:moveTo>
                  <a:pt x="2532" y="1038"/>
                </a:moveTo>
                <a:lnTo>
                  <a:pt x="2524" y="1052"/>
                </a:lnTo>
                <a:lnTo>
                  <a:pt x="2516" y="1066"/>
                </a:lnTo>
                <a:lnTo>
                  <a:pt x="2499" y="1072"/>
                </a:lnTo>
                <a:lnTo>
                  <a:pt x="2482" y="1079"/>
                </a:lnTo>
                <a:lnTo>
                  <a:pt x="2465" y="1086"/>
                </a:lnTo>
                <a:lnTo>
                  <a:pt x="2449" y="1093"/>
                </a:lnTo>
                <a:lnTo>
                  <a:pt x="2469" y="1080"/>
                </a:lnTo>
                <a:lnTo>
                  <a:pt x="2490" y="1066"/>
                </a:lnTo>
                <a:lnTo>
                  <a:pt x="2511" y="1052"/>
                </a:lnTo>
                <a:lnTo>
                  <a:pt x="2532" y="1038"/>
                </a:lnTo>
                <a:close/>
                <a:moveTo>
                  <a:pt x="3138" y="578"/>
                </a:moveTo>
                <a:lnTo>
                  <a:pt x="3171" y="562"/>
                </a:lnTo>
                <a:lnTo>
                  <a:pt x="3206" y="547"/>
                </a:lnTo>
                <a:lnTo>
                  <a:pt x="3240" y="533"/>
                </a:lnTo>
                <a:lnTo>
                  <a:pt x="3274" y="519"/>
                </a:lnTo>
                <a:lnTo>
                  <a:pt x="3309" y="506"/>
                </a:lnTo>
                <a:lnTo>
                  <a:pt x="3343" y="495"/>
                </a:lnTo>
                <a:lnTo>
                  <a:pt x="3378" y="483"/>
                </a:lnTo>
                <a:lnTo>
                  <a:pt x="3413" y="471"/>
                </a:lnTo>
                <a:lnTo>
                  <a:pt x="3369" y="494"/>
                </a:lnTo>
                <a:lnTo>
                  <a:pt x="3327" y="516"/>
                </a:lnTo>
                <a:lnTo>
                  <a:pt x="3285" y="538"/>
                </a:lnTo>
                <a:lnTo>
                  <a:pt x="3244" y="562"/>
                </a:lnTo>
                <a:lnTo>
                  <a:pt x="3204" y="584"/>
                </a:lnTo>
                <a:lnTo>
                  <a:pt x="3164" y="608"/>
                </a:lnTo>
                <a:lnTo>
                  <a:pt x="3126" y="632"/>
                </a:lnTo>
                <a:lnTo>
                  <a:pt x="3087" y="656"/>
                </a:lnTo>
                <a:lnTo>
                  <a:pt x="3050" y="681"/>
                </a:lnTo>
                <a:lnTo>
                  <a:pt x="3014" y="705"/>
                </a:lnTo>
                <a:lnTo>
                  <a:pt x="2979" y="731"/>
                </a:lnTo>
                <a:lnTo>
                  <a:pt x="2944" y="755"/>
                </a:lnTo>
                <a:lnTo>
                  <a:pt x="2910" y="781"/>
                </a:lnTo>
                <a:lnTo>
                  <a:pt x="2876" y="806"/>
                </a:lnTo>
                <a:lnTo>
                  <a:pt x="2843" y="832"/>
                </a:lnTo>
                <a:lnTo>
                  <a:pt x="2811" y="857"/>
                </a:lnTo>
                <a:lnTo>
                  <a:pt x="2793" y="863"/>
                </a:lnTo>
                <a:lnTo>
                  <a:pt x="2774" y="869"/>
                </a:lnTo>
                <a:lnTo>
                  <a:pt x="2755" y="876"/>
                </a:lnTo>
                <a:lnTo>
                  <a:pt x="2737" y="884"/>
                </a:lnTo>
                <a:lnTo>
                  <a:pt x="2702" y="902"/>
                </a:lnTo>
                <a:lnTo>
                  <a:pt x="2668" y="921"/>
                </a:lnTo>
                <a:lnTo>
                  <a:pt x="2694" y="895"/>
                </a:lnTo>
                <a:lnTo>
                  <a:pt x="2720" y="868"/>
                </a:lnTo>
                <a:lnTo>
                  <a:pt x="2748" y="842"/>
                </a:lnTo>
                <a:lnTo>
                  <a:pt x="2776" y="818"/>
                </a:lnTo>
                <a:lnTo>
                  <a:pt x="2803" y="794"/>
                </a:lnTo>
                <a:lnTo>
                  <a:pt x="2832" y="770"/>
                </a:lnTo>
                <a:lnTo>
                  <a:pt x="2861" y="748"/>
                </a:lnTo>
                <a:lnTo>
                  <a:pt x="2891" y="725"/>
                </a:lnTo>
                <a:lnTo>
                  <a:pt x="2920" y="704"/>
                </a:lnTo>
                <a:lnTo>
                  <a:pt x="2951" y="683"/>
                </a:lnTo>
                <a:lnTo>
                  <a:pt x="2982" y="664"/>
                </a:lnTo>
                <a:lnTo>
                  <a:pt x="3013" y="645"/>
                </a:lnTo>
                <a:lnTo>
                  <a:pt x="3044" y="627"/>
                </a:lnTo>
                <a:lnTo>
                  <a:pt x="3076" y="609"/>
                </a:lnTo>
                <a:lnTo>
                  <a:pt x="3107" y="592"/>
                </a:lnTo>
                <a:lnTo>
                  <a:pt x="3138" y="578"/>
                </a:lnTo>
                <a:close/>
                <a:moveTo>
                  <a:pt x="4135" y="196"/>
                </a:moveTo>
                <a:lnTo>
                  <a:pt x="4105" y="207"/>
                </a:lnTo>
                <a:lnTo>
                  <a:pt x="4073" y="220"/>
                </a:lnTo>
                <a:lnTo>
                  <a:pt x="4043" y="233"/>
                </a:lnTo>
                <a:lnTo>
                  <a:pt x="4012" y="246"/>
                </a:lnTo>
                <a:lnTo>
                  <a:pt x="3966" y="258"/>
                </a:lnTo>
                <a:lnTo>
                  <a:pt x="3922" y="271"/>
                </a:lnTo>
                <a:lnTo>
                  <a:pt x="3878" y="285"/>
                </a:lnTo>
                <a:lnTo>
                  <a:pt x="3834" y="299"/>
                </a:lnTo>
                <a:lnTo>
                  <a:pt x="3792" y="314"/>
                </a:lnTo>
                <a:lnTo>
                  <a:pt x="3749" y="329"/>
                </a:lnTo>
                <a:lnTo>
                  <a:pt x="3708" y="345"/>
                </a:lnTo>
                <a:lnTo>
                  <a:pt x="3666" y="360"/>
                </a:lnTo>
                <a:lnTo>
                  <a:pt x="3652" y="363"/>
                </a:lnTo>
                <a:lnTo>
                  <a:pt x="3637" y="366"/>
                </a:lnTo>
                <a:lnTo>
                  <a:pt x="3667" y="351"/>
                </a:lnTo>
                <a:lnTo>
                  <a:pt x="3698" y="336"/>
                </a:lnTo>
                <a:lnTo>
                  <a:pt x="3729" y="321"/>
                </a:lnTo>
                <a:lnTo>
                  <a:pt x="3761" y="308"/>
                </a:lnTo>
                <a:lnTo>
                  <a:pt x="3793" y="295"/>
                </a:lnTo>
                <a:lnTo>
                  <a:pt x="3825" y="283"/>
                </a:lnTo>
                <a:lnTo>
                  <a:pt x="3857" y="271"/>
                </a:lnTo>
                <a:lnTo>
                  <a:pt x="3889" y="261"/>
                </a:lnTo>
                <a:lnTo>
                  <a:pt x="3920" y="250"/>
                </a:lnTo>
                <a:lnTo>
                  <a:pt x="3953" y="240"/>
                </a:lnTo>
                <a:lnTo>
                  <a:pt x="3984" y="231"/>
                </a:lnTo>
                <a:lnTo>
                  <a:pt x="4016" y="222"/>
                </a:lnTo>
                <a:lnTo>
                  <a:pt x="4077" y="207"/>
                </a:lnTo>
                <a:lnTo>
                  <a:pt x="4135" y="196"/>
                </a:lnTo>
                <a:close/>
                <a:moveTo>
                  <a:pt x="6882" y="468"/>
                </a:moveTo>
                <a:lnTo>
                  <a:pt x="6914" y="473"/>
                </a:lnTo>
                <a:lnTo>
                  <a:pt x="6946" y="479"/>
                </a:lnTo>
                <a:lnTo>
                  <a:pt x="6977" y="485"/>
                </a:lnTo>
                <a:lnTo>
                  <a:pt x="7008" y="491"/>
                </a:lnTo>
                <a:lnTo>
                  <a:pt x="7039" y="499"/>
                </a:lnTo>
                <a:lnTo>
                  <a:pt x="7070" y="506"/>
                </a:lnTo>
                <a:lnTo>
                  <a:pt x="7100" y="516"/>
                </a:lnTo>
                <a:lnTo>
                  <a:pt x="7131" y="524"/>
                </a:lnTo>
                <a:lnTo>
                  <a:pt x="7161" y="534"/>
                </a:lnTo>
                <a:lnTo>
                  <a:pt x="7191" y="545"/>
                </a:lnTo>
                <a:lnTo>
                  <a:pt x="7222" y="555"/>
                </a:lnTo>
                <a:lnTo>
                  <a:pt x="7250" y="567"/>
                </a:lnTo>
                <a:lnTo>
                  <a:pt x="7280" y="579"/>
                </a:lnTo>
                <a:lnTo>
                  <a:pt x="7310" y="591"/>
                </a:lnTo>
                <a:lnTo>
                  <a:pt x="7339" y="605"/>
                </a:lnTo>
                <a:lnTo>
                  <a:pt x="7367" y="618"/>
                </a:lnTo>
                <a:lnTo>
                  <a:pt x="7396" y="633"/>
                </a:lnTo>
                <a:lnTo>
                  <a:pt x="7424" y="647"/>
                </a:lnTo>
                <a:lnTo>
                  <a:pt x="7453" y="663"/>
                </a:lnTo>
                <a:lnTo>
                  <a:pt x="7480" y="678"/>
                </a:lnTo>
                <a:lnTo>
                  <a:pt x="7507" y="695"/>
                </a:lnTo>
                <a:lnTo>
                  <a:pt x="7535" y="711"/>
                </a:lnTo>
                <a:lnTo>
                  <a:pt x="7561" y="728"/>
                </a:lnTo>
                <a:lnTo>
                  <a:pt x="7589" y="746"/>
                </a:lnTo>
                <a:lnTo>
                  <a:pt x="7641" y="782"/>
                </a:lnTo>
                <a:lnTo>
                  <a:pt x="7692" y="820"/>
                </a:lnTo>
                <a:lnTo>
                  <a:pt x="7742" y="861"/>
                </a:lnTo>
                <a:lnTo>
                  <a:pt x="7791" y="902"/>
                </a:lnTo>
                <a:lnTo>
                  <a:pt x="7770" y="890"/>
                </a:lnTo>
                <a:lnTo>
                  <a:pt x="7749" y="879"/>
                </a:lnTo>
                <a:lnTo>
                  <a:pt x="7728" y="867"/>
                </a:lnTo>
                <a:lnTo>
                  <a:pt x="7708" y="855"/>
                </a:lnTo>
                <a:lnTo>
                  <a:pt x="7660" y="829"/>
                </a:lnTo>
                <a:lnTo>
                  <a:pt x="7612" y="802"/>
                </a:lnTo>
                <a:lnTo>
                  <a:pt x="7563" y="775"/>
                </a:lnTo>
                <a:lnTo>
                  <a:pt x="7513" y="750"/>
                </a:lnTo>
                <a:lnTo>
                  <a:pt x="7462" y="723"/>
                </a:lnTo>
                <a:lnTo>
                  <a:pt x="7412" y="699"/>
                </a:lnTo>
                <a:lnTo>
                  <a:pt x="7360" y="673"/>
                </a:lnTo>
                <a:lnTo>
                  <a:pt x="7308" y="649"/>
                </a:lnTo>
                <a:lnTo>
                  <a:pt x="7255" y="624"/>
                </a:lnTo>
                <a:lnTo>
                  <a:pt x="7202" y="601"/>
                </a:lnTo>
                <a:lnTo>
                  <a:pt x="7147" y="578"/>
                </a:lnTo>
                <a:lnTo>
                  <a:pt x="7093" y="554"/>
                </a:lnTo>
                <a:lnTo>
                  <a:pt x="7038" y="532"/>
                </a:lnTo>
                <a:lnTo>
                  <a:pt x="6982" y="510"/>
                </a:lnTo>
                <a:lnTo>
                  <a:pt x="6926" y="488"/>
                </a:lnTo>
                <a:lnTo>
                  <a:pt x="6870" y="467"/>
                </a:lnTo>
                <a:lnTo>
                  <a:pt x="6876" y="468"/>
                </a:lnTo>
                <a:lnTo>
                  <a:pt x="6882" y="468"/>
                </a:lnTo>
                <a:close/>
                <a:moveTo>
                  <a:pt x="7929" y="957"/>
                </a:moveTo>
                <a:lnTo>
                  <a:pt x="7950" y="963"/>
                </a:lnTo>
                <a:lnTo>
                  <a:pt x="7973" y="969"/>
                </a:lnTo>
                <a:lnTo>
                  <a:pt x="7994" y="976"/>
                </a:lnTo>
                <a:lnTo>
                  <a:pt x="8016" y="984"/>
                </a:lnTo>
                <a:lnTo>
                  <a:pt x="8039" y="991"/>
                </a:lnTo>
                <a:lnTo>
                  <a:pt x="8060" y="1001"/>
                </a:lnTo>
                <a:lnTo>
                  <a:pt x="8082" y="1011"/>
                </a:lnTo>
                <a:lnTo>
                  <a:pt x="8104" y="1020"/>
                </a:lnTo>
                <a:lnTo>
                  <a:pt x="8126" y="1031"/>
                </a:lnTo>
                <a:lnTo>
                  <a:pt x="8147" y="1041"/>
                </a:lnTo>
                <a:lnTo>
                  <a:pt x="8169" y="1054"/>
                </a:lnTo>
                <a:lnTo>
                  <a:pt x="8189" y="1066"/>
                </a:lnTo>
                <a:lnTo>
                  <a:pt x="8210" y="1079"/>
                </a:lnTo>
                <a:lnTo>
                  <a:pt x="8230" y="1092"/>
                </a:lnTo>
                <a:lnTo>
                  <a:pt x="8249" y="1106"/>
                </a:lnTo>
                <a:lnTo>
                  <a:pt x="8269" y="1121"/>
                </a:lnTo>
                <a:lnTo>
                  <a:pt x="8288" y="1136"/>
                </a:lnTo>
                <a:lnTo>
                  <a:pt x="8306" y="1152"/>
                </a:lnTo>
                <a:lnTo>
                  <a:pt x="8323" y="1168"/>
                </a:lnTo>
                <a:lnTo>
                  <a:pt x="8340" y="1185"/>
                </a:lnTo>
                <a:lnTo>
                  <a:pt x="8356" y="1202"/>
                </a:lnTo>
                <a:lnTo>
                  <a:pt x="8372" y="1220"/>
                </a:lnTo>
                <a:lnTo>
                  <a:pt x="8387" y="1238"/>
                </a:lnTo>
                <a:lnTo>
                  <a:pt x="8401" y="1257"/>
                </a:lnTo>
                <a:lnTo>
                  <a:pt x="8413" y="1276"/>
                </a:lnTo>
                <a:lnTo>
                  <a:pt x="8425" y="1297"/>
                </a:lnTo>
                <a:lnTo>
                  <a:pt x="8436" y="1317"/>
                </a:lnTo>
                <a:lnTo>
                  <a:pt x="8446" y="1337"/>
                </a:lnTo>
                <a:lnTo>
                  <a:pt x="8455" y="1358"/>
                </a:lnTo>
                <a:lnTo>
                  <a:pt x="8462" y="1381"/>
                </a:lnTo>
                <a:lnTo>
                  <a:pt x="8469" y="1402"/>
                </a:lnTo>
                <a:lnTo>
                  <a:pt x="8474" y="1425"/>
                </a:lnTo>
                <a:lnTo>
                  <a:pt x="8447" y="1399"/>
                </a:lnTo>
                <a:lnTo>
                  <a:pt x="8421" y="1372"/>
                </a:lnTo>
                <a:lnTo>
                  <a:pt x="8392" y="1346"/>
                </a:lnTo>
                <a:lnTo>
                  <a:pt x="8363" y="1319"/>
                </a:lnTo>
                <a:lnTo>
                  <a:pt x="8303" y="1267"/>
                </a:lnTo>
                <a:lnTo>
                  <a:pt x="8240" y="1215"/>
                </a:lnTo>
                <a:lnTo>
                  <a:pt x="8173" y="1163"/>
                </a:lnTo>
                <a:lnTo>
                  <a:pt x="8104" y="1110"/>
                </a:lnTo>
                <a:lnTo>
                  <a:pt x="8032" y="1059"/>
                </a:lnTo>
                <a:lnTo>
                  <a:pt x="7958" y="1009"/>
                </a:lnTo>
                <a:lnTo>
                  <a:pt x="7947" y="1002"/>
                </a:lnTo>
                <a:lnTo>
                  <a:pt x="7936" y="993"/>
                </a:lnTo>
                <a:lnTo>
                  <a:pt x="7925" y="983"/>
                </a:lnTo>
                <a:lnTo>
                  <a:pt x="7913" y="971"/>
                </a:lnTo>
                <a:lnTo>
                  <a:pt x="7903" y="961"/>
                </a:lnTo>
                <a:lnTo>
                  <a:pt x="7891" y="949"/>
                </a:lnTo>
                <a:lnTo>
                  <a:pt x="7900" y="951"/>
                </a:lnTo>
                <a:lnTo>
                  <a:pt x="7910" y="953"/>
                </a:lnTo>
                <a:lnTo>
                  <a:pt x="7920" y="955"/>
                </a:lnTo>
                <a:lnTo>
                  <a:pt x="7929" y="957"/>
                </a:lnTo>
                <a:close/>
                <a:moveTo>
                  <a:pt x="8171" y="9404"/>
                </a:moveTo>
                <a:lnTo>
                  <a:pt x="8171" y="9404"/>
                </a:lnTo>
                <a:lnTo>
                  <a:pt x="8171" y="9404"/>
                </a:lnTo>
                <a:lnTo>
                  <a:pt x="8170" y="9404"/>
                </a:lnTo>
                <a:lnTo>
                  <a:pt x="8169" y="9404"/>
                </a:lnTo>
                <a:lnTo>
                  <a:pt x="8170" y="9404"/>
                </a:lnTo>
                <a:lnTo>
                  <a:pt x="8171" y="9404"/>
                </a:lnTo>
                <a:close/>
                <a:moveTo>
                  <a:pt x="8028" y="9404"/>
                </a:moveTo>
                <a:lnTo>
                  <a:pt x="8062" y="9405"/>
                </a:lnTo>
                <a:lnTo>
                  <a:pt x="8097" y="9406"/>
                </a:lnTo>
                <a:lnTo>
                  <a:pt x="8131" y="9405"/>
                </a:lnTo>
                <a:lnTo>
                  <a:pt x="8166" y="9404"/>
                </a:lnTo>
                <a:lnTo>
                  <a:pt x="8127" y="9406"/>
                </a:lnTo>
                <a:lnTo>
                  <a:pt x="8089" y="9407"/>
                </a:lnTo>
                <a:lnTo>
                  <a:pt x="8049" y="9408"/>
                </a:lnTo>
                <a:lnTo>
                  <a:pt x="8011" y="9407"/>
                </a:lnTo>
                <a:lnTo>
                  <a:pt x="8020" y="9406"/>
                </a:lnTo>
                <a:lnTo>
                  <a:pt x="8028" y="9404"/>
                </a:lnTo>
                <a:close/>
                <a:moveTo>
                  <a:pt x="2112" y="1625"/>
                </a:moveTo>
                <a:lnTo>
                  <a:pt x="2104" y="1636"/>
                </a:lnTo>
                <a:lnTo>
                  <a:pt x="2097" y="1648"/>
                </a:lnTo>
                <a:lnTo>
                  <a:pt x="2091" y="1658"/>
                </a:lnTo>
                <a:lnTo>
                  <a:pt x="2083" y="1670"/>
                </a:lnTo>
                <a:lnTo>
                  <a:pt x="2100" y="1641"/>
                </a:lnTo>
                <a:lnTo>
                  <a:pt x="2119" y="1614"/>
                </a:lnTo>
                <a:lnTo>
                  <a:pt x="2138" y="1586"/>
                </a:lnTo>
                <a:lnTo>
                  <a:pt x="2158" y="1558"/>
                </a:lnTo>
                <a:lnTo>
                  <a:pt x="2162" y="1554"/>
                </a:lnTo>
                <a:lnTo>
                  <a:pt x="2165" y="1551"/>
                </a:lnTo>
                <a:lnTo>
                  <a:pt x="2150" y="1571"/>
                </a:lnTo>
                <a:lnTo>
                  <a:pt x="2137" y="1590"/>
                </a:lnTo>
                <a:lnTo>
                  <a:pt x="2125" y="1608"/>
                </a:lnTo>
                <a:lnTo>
                  <a:pt x="2112" y="1625"/>
                </a:lnTo>
                <a:close/>
                <a:moveTo>
                  <a:pt x="1902" y="1971"/>
                </a:moveTo>
                <a:lnTo>
                  <a:pt x="1887" y="1999"/>
                </a:lnTo>
                <a:lnTo>
                  <a:pt x="1872" y="2026"/>
                </a:lnTo>
                <a:lnTo>
                  <a:pt x="1858" y="2054"/>
                </a:lnTo>
                <a:lnTo>
                  <a:pt x="1843" y="2082"/>
                </a:lnTo>
                <a:lnTo>
                  <a:pt x="1859" y="2042"/>
                </a:lnTo>
                <a:lnTo>
                  <a:pt x="1876" y="2004"/>
                </a:lnTo>
                <a:lnTo>
                  <a:pt x="1893" y="1966"/>
                </a:lnTo>
                <a:lnTo>
                  <a:pt x="1912" y="1928"/>
                </a:lnTo>
                <a:lnTo>
                  <a:pt x="1909" y="1939"/>
                </a:lnTo>
                <a:lnTo>
                  <a:pt x="1906" y="1950"/>
                </a:lnTo>
                <a:lnTo>
                  <a:pt x="1904" y="1960"/>
                </a:lnTo>
                <a:lnTo>
                  <a:pt x="1902" y="1971"/>
                </a:lnTo>
                <a:close/>
                <a:moveTo>
                  <a:pt x="1955" y="1851"/>
                </a:moveTo>
                <a:lnTo>
                  <a:pt x="1957" y="1847"/>
                </a:lnTo>
                <a:lnTo>
                  <a:pt x="1958" y="1841"/>
                </a:lnTo>
                <a:lnTo>
                  <a:pt x="1962" y="1835"/>
                </a:lnTo>
                <a:lnTo>
                  <a:pt x="1966" y="1827"/>
                </a:lnTo>
                <a:lnTo>
                  <a:pt x="1961" y="1839"/>
                </a:lnTo>
                <a:lnTo>
                  <a:pt x="1955" y="1851"/>
                </a:lnTo>
                <a:close/>
                <a:moveTo>
                  <a:pt x="2504" y="1140"/>
                </a:moveTo>
                <a:lnTo>
                  <a:pt x="2503" y="1141"/>
                </a:lnTo>
                <a:lnTo>
                  <a:pt x="2502" y="1142"/>
                </a:lnTo>
                <a:lnTo>
                  <a:pt x="2502" y="1141"/>
                </a:lnTo>
                <a:lnTo>
                  <a:pt x="2503" y="1140"/>
                </a:lnTo>
                <a:lnTo>
                  <a:pt x="2503" y="1140"/>
                </a:lnTo>
                <a:lnTo>
                  <a:pt x="2504" y="1140"/>
                </a:lnTo>
                <a:close/>
                <a:moveTo>
                  <a:pt x="4649" y="123"/>
                </a:moveTo>
                <a:lnTo>
                  <a:pt x="4689" y="117"/>
                </a:lnTo>
                <a:lnTo>
                  <a:pt x="4729" y="111"/>
                </a:lnTo>
                <a:lnTo>
                  <a:pt x="4769" y="104"/>
                </a:lnTo>
                <a:lnTo>
                  <a:pt x="4811" y="100"/>
                </a:lnTo>
                <a:lnTo>
                  <a:pt x="4852" y="96"/>
                </a:lnTo>
                <a:lnTo>
                  <a:pt x="4894" y="91"/>
                </a:lnTo>
                <a:lnTo>
                  <a:pt x="4936" y="89"/>
                </a:lnTo>
                <a:lnTo>
                  <a:pt x="4980" y="87"/>
                </a:lnTo>
                <a:lnTo>
                  <a:pt x="5022" y="86"/>
                </a:lnTo>
                <a:lnTo>
                  <a:pt x="5063" y="86"/>
                </a:lnTo>
                <a:lnTo>
                  <a:pt x="5106" y="86"/>
                </a:lnTo>
                <a:lnTo>
                  <a:pt x="5149" y="88"/>
                </a:lnTo>
                <a:lnTo>
                  <a:pt x="5193" y="89"/>
                </a:lnTo>
                <a:lnTo>
                  <a:pt x="5236" y="93"/>
                </a:lnTo>
                <a:lnTo>
                  <a:pt x="5280" y="96"/>
                </a:lnTo>
                <a:lnTo>
                  <a:pt x="5325" y="100"/>
                </a:lnTo>
                <a:lnTo>
                  <a:pt x="5369" y="105"/>
                </a:lnTo>
                <a:lnTo>
                  <a:pt x="5414" y="111"/>
                </a:lnTo>
                <a:lnTo>
                  <a:pt x="5459" y="117"/>
                </a:lnTo>
                <a:lnTo>
                  <a:pt x="5504" y="124"/>
                </a:lnTo>
                <a:lnTo>
                  <a:pt x="5548" y="133"/>
                </a:lnTo>
                <a:lnTo>
                  <a:pt x="5593" y="143"/>
                </a:lnTo>
                <a:lnTo>
                  <a:pt x="5637" y="152"/>
                </a:lnTo>
                <a:lnTo>
                  <a:pt x="5680" y="164"/>
                </a:lnTo>
                <a:lnTo>
                  <a:pt x="5672" y="163"/>
                </a:lnTo>
                <a:lnTo>
                  <a:pt x="5663" y="163"/>
                </a:lnTo>
                <a:lnTo>
                  <a:pt x="5654" y="163"/>
                </a:lnTo>
                <a:lnTo>
                  <a:pt x="5645" y="163"/>
                </a:lnTo>
                <a:lnTo>
                  <a:pt x="5569" y="153"/>
                </a:lnTo>
                <a:lnTo>
                  <a:pt x="5493" y="145"/>
                </a:lnTo>
                <a:lnTo>
                  <a:pt x="5417" y="137"/>
                </a:lnTo>
                <a:lnTo>
                  <a:pt x="5341" y="131"/>
                </a:lnTo>
                <a:lnTo>
                  <a:pt x="5264" y="127"/>
                </a:lnTo>
                <a:lnTo>
                  <a:pt x="5188" y="122"/>
                </a:lnTo>
                <a:lnTo>
                  <a:pt x="5111" y="120"/>
                </a:lnTo>
                <a:lnTo>
                  <a:pt x="5035" y="119"/>
                </a:lnTo>
                <a:lnTo>
                  <a:pt x="4992" y="119"/>
                </a:lnTo>
                <a:lnTo>
                  <a:pt x="4949" y="119"/>
                </a:lnTo>
                <a:lnTo>
                  <a:pt x="4907" y="120"/>
                </a:lnTo>
                <a:lnTo>
                  <a:pt x="4865" y="121"/>
                </a:lnTo>
                <a:lnTo>
                  <a:pt x="4824" y="123"/>
                </a:lnTo>
                <a:lnTo>
                  <a:pt x="4782" y="126"/>
                </a:lnTo>
                <a:lnTo>
                  <a:pt x="4742" y="128"/>
                </a:lnTo>
                <a:lnTo>
                  <a:pt x="4701" y="130"/>
                </a:lnTo>
                <a:lnTo>
                  <a:pt x="4689" y="129"/>
                </a:lnTo>
                <a:lnTo>
                  <a:pt x="4675" y="127"/>
                </a:lnTo>
                <a:lnTo>
                  <a:pt x="4662" y="126"/>
                </a:lnTo>
                <a:lnTo>
                  <a:pt x="4649" y="123"/>
                </a:lnTo>
                <a:close/>
                <a:moveTo>
                  <a:pt x="8175" y="9367"/>
                </a:moveTo>
                <a:lnTo>
                  <a:pt x="8170" y="9367"/>
                </a:lnTo>
                <a:lnTo>
                  <a:pt x="8164" y="9366"/>
                </a:lnTo>
                <a:lnTo>
                  <a:pt x="8171" y="9364"/>
                </a:lnTo>
                <a:lnTo>
                  <a:pt x="8176" y="9363"/>
                </a:lnTo>
                <a:lnTo>
                  <a:pt x="8180" y="9365"/>
                </a:lnTo>
                <a:lnTo>
                  <a:pt x="8185" y="9367"/>
                </a:lnTo>
                <a:lnTo>
                  <a:pt x="8179" y="9367"/>
                </a:lnTo>
                <a:lnTo>
                  <a:pt x="8175" y="9367"/>
                </a:lnTo>
                <a:close/>
                <a:moveTo>
                  <a:pt x="2614" y="984"/>
                </a:moveTo>
                <a:lnTo>
                  <a:pt x="2649" y="961"/>
                </a:lnTo>
                <a:lnTo>
                  <a:pt x="2687" y="936"/>
                </a:lnTo>
                <a:lnTo>
                  <a:pt x="2707" y="925"/>
                </a:lnTo>
                <a:lnTo>
                  <a:pt x="2726" y="915"/>
                </a:lnTo>
                <a:lnTo>
                  <a:pt x="2745" y="904"/>
                </a:lnTo>
                <a:lnTo>
                  <a:pt x="2765" y="896"/>
                </a:lnTo>
                <a:lnTo>
                  <a:pt x="2726" y="929"/>
                </a:lnTo>
                <a:lnTo>
                  <a:pt x="2687" y="963"/>
                </a:lnTo>
                <a:lnTo>
                  <a:pt x="2651" y="996"/>
                </a:lnTo>
                <a:lnTo>
                  <a:pt x="2615" y="1030"/>
                </a:lnTo>
                <a:lnTo>
                  <a:pt x="2602" y="1034"/>
                </a:lnTo>
                <a:lnTo>
                  <a:pt x="2590" y="1038"/>
                </a:lnTo>
                <a:lnTo>
                  <a:pt x="2577" y="1042"/>
                </a:lnTo>
                <a:lnTo>
                  <a:pt x="2564" y="1048"/>
                </a:lnTo>
                <a:lnTo>
                  <a:pt x="2577" y="1032"/>
                </a:lnTo>
                <a:lnTo>
                  <a:pt x="2588" y="1016"/>
                </a:lnTo>
                <a:lnTo>
                  <a:pt x="2601" y="1000"/>
                </a:lnTo>
                <a:lnTo>
                  <a:pt x="2614" y="984"/>
                </a:lnTo>
                <a:close/>
                <a:moveTo>
                  <a:pt x="2272" y="1253"/>
                </a:moveTo>
                <a:lnTo>
                  <a:pt x="2295" y="1239"/>
                </a:lnTo>
                <a:lnTo>
                  <a:pt x="2318" y="1226"/>
                </a:lnTo>
                <a:lnTo>
                  <a:pt x="2343" y="1215"/>
                </a:lnTo>
                <a:lnTo>
                  <a:pt x="2366" y="1202"/>
                </a:lnTo>
                <a:lnTo>
                  <a:pt x="2390" y="1190"/>
                </a:lnTo>
                <a:lnTo>
                  <a:pt x="2414" y="1180"/>
                </a:lnTo>
                <a:lnTo>
                  <a:pt x="2438" y="1168"/>
                </a:lnTo>
                <a:lnTo>
                  <a:pt x="2463" y="1157"/>
                </a:lnTo>
                <a:lnTo>
                  <a:pt x="2455" y="1172"/>
                </a:lnTo>
                <a:lnTo>
                  <a:pt x="2448" y="1186"/>
                </a:lnTo>
                <a:lnTo>
                  <a:pt x="2441" y="1201"/>
                </a:lnTo>
                <a:lnTo>
                  <a:pt x="2433" y="1216"/>
                </a:lnTo>
                <a:lnTo>
                  <a:pt x="2420" y="1230"/>
                </a:lnTo>
                <a:lnTo>
                  <a:pt x="2409" y="1243"/>
                </a:lnTo>
                <a:lnTo>
                  <a:pt x="2397" y="1257"/>
                </a:lnTo>
                <a:lnTo>
                  <a:pt x="2384" y="1271"/>
                </a:lnTo>
                <a:lnTo>
                  <a:pt x="2352" y="1296"/>
                </a:lnTo>
                <a:lnTo>
                  <a:pt x="2320" y="1321"/>
                </a:lnTo>
                <a:lnTo>
                  <a:pt x="2288" y="1347"/>
                </a:lnTo>
                <a:lnTo>
                  <a:pt x="2258" y="1372"/>
                </a:lnTo>
                <a:lnTo>
                  <a:pt x="2228" y="1400"/>
                </a:lnTo>
                <a:lnTo>
                  <a:pt x="2198" y="1426"/>
                </a:lnTo>
                <a:lnTo>
                  <a:pt x="2169" y="1455"/>
                </a:lnTo>
                <a:lnTo>
                  <a:pt x="2141" y="1483"/>
                </a:lnTo>
                <a:lnTo>
                  <a:pt x="2159" y="1442"/>
                </a:lnTo>
                <a:lnTo>
                  <a:pt x="2177" y="1403"/>
                </a:lnTo>
                <a:lnTo>
                  <a:pt x="2198" y="1364"/>
                </a:lnTo>
                <a:lnTo>
                  <a:pt x="2220" y="1325"/>
                </a:lnTo>
                <a:lnTo>
                  <a:pt x="2232" y="1306"/>
                </a:lnTo>
                <a:lnTo>
                  <a:pt x="2245" y="1287"/>
                </a:lnTo>
                <a:lnTo>
                  <a:pt x="2259" y="1270"/>
                </a:lnTo>
                <a:lnTo>
                  <a:pt x="2272" y="1253"/>
                </a:lnTo>
                <a:close/>
                <a:moveTo>
                  <a:pt x="8310" y="9349"/>
                </a:moveTo>
                <a:lnTo>
                  <a:pt x="8295" y="9352"/>
                </a:lnTo>
                <a:lnTo>
                  <a:pt x="8279" y="9354"/>
                </a:lnTo>
                <a:lnTo>
                  <a:pt x="8264" y="9357"/>
                </a:lnTo>
                <a:lnTo>
                  <a:pt x="8248" y="9359"/>
                </a:lnTo>
                <a:lnTo>
                  <a:pt x="8242" y="9355"/>
                </a:lnTo>
                <a:lnTo>
                  <a:pt x="8236" y="9352"/>
                </a:lnTo>
                <a:lnTo>
                  <a:pt x="8251" y="9351"/>
                </a:lnTo>
                <a:lnTo>
                  <a:pt x="8265" y="9349"/>
                </a:lnTo>
                <a:lnTo>
                  <a:pt x="8280" y="9348"/>
                </a:lnTo>
                <a:lnTo>
                  <a:pt x="8294" y="9347"/>
                </a:lnTo>
                <a:lnTo>
                  <a:pt x="8303" y="9348"/>
                </a:lnTo>
                <a:lnTo>
                  <a:pt x="8310" y="9349"/>
                </a:lnTo>
                <a:close/>
                <a:moveTo>
                  <a:pt x="12634" y="12400"/>
                </a:moveTo>
                <a:lnTo>
                  <a:pt x="12648" y="12375"/>
                </a:lnTo>
                <a:lnTo>
                  <a:pt x="12659" y="12348"/>
                </a:lnTo>
                <a:lnTo>
                  <a:pt x="12672" y="12323"/>
                </a:lnTo>
                <a:lnTo>
                  <a:pt x="12684" y="12296"/>
                </a:lnTo>
                <a:lnTo>
                  <a:pt x="12705" y="12242"/>
                </a:lnTo>
                <a:lnTo>
                  <a:pt x="12726" y="12187"/>
                </a:lnTo>
                <a:lnTo>
                  <a:pt x="12744" y="12131"/>
                </a:lnTo>
                <a:lnTo>
                  <a:pt x="12762" y="12075"/>
                </a:lnTo>
                <a:lnTo>
                  <a:pt x="12778" y="12019"/>
                </a:lnTo>
                <a:lnTo>
                  <a:pt x="12793" y="11962"/>
                </a:lnTo>
                <a:lnTo>
                  <a:pt x="12812" y="11942"/>
                </a:lnTo>
                <a:lnTo>
                  <a:pt x="12830" y="11922"/>
                </a:lnTo>
                <a:lnTo>
                  <a:pt x="12848" y="11899"/>
                </a:lnTo>
                <a:lnTo>
                  <a:pt x="12864" y="11878"/>
                </a:lnTo>
                <a:lnTo>
                  <a:pt x="12881" y="11855"/>
                </a:lnTo>
                <a:lnTo>
                  <a:pt x="12895" y="11832"/>
                </a:lnTo>
                <a:lnTo>
                  <a:pt x="12910" y="11809"/>
                </a:lnTo>
                <a:lnTo>
                  <a:pt x="12925" y="11785"/>
                </a:lnTo>
                <a:lnTo>
                  <a:pt x="12952" y="11737"/>
                </a:lnTo>
                <a:lnTo>
                  <a:pt x="12977" y="11687"/>
                </a:lnTo>
                <a:lnTo>
                  <a:pt x="13001" y="11637"/>
                </a:lnTo>
                <a:lnTo>
                  <a:pt x="13023" y="11586"/>
                </a:lnTo>
                <a:lnTo>
                  <a:pt x="13041" y="11558"/>
                </a:lnTo>
                <a:lnTo>
                  <a:pt x="13059" y="11528"/>
                </a:lnTo>
                <a:lnTo>
                  <a:pt x="13077" y="11497"/>
                </a:lnTo>
                <a:lnTo>
                  <a:pt x="13094" y="11464"/>
                </a:lnTo>
                <a:lnTo>
                  <a:pt x="13110" y="11431"/>
                </a:lnTo>
                <a:lnTo>
                  <a:pt x="13126" y="11396"/>
                </a:lnTo>
                <a:lnTo>
                  <a:pt x="13141" y="11360"/>
                </a:lnTo>
                <a:lnTo>
                  <a:pt x="13155" y="11322"/>
                </a:lnTo>
                <a:lnTo>
                  <a:pt x="13169" y="11284"/>
                </a:lnTo>
                <a:lnTo>
                  <a:pt x="13182" y="11244"/>
                </a:lnTo>
                <a:lnTo>
                  <a:pt x="13193" y="11204"/>
                </a:lnTo>
                <a:lnTo>
                  <a:pt x="13204" y="11162"/>
                </a:lnTo>
                <a:lnTo>
                  <a:pt x="13215" y="11121"/>
                </a:lnTo>
                <a:lnTo>
                  <a:pt x="13223" y="11078"/>
                </a:lnTo>
                <a:lnTo>
                  <a:pt x="13232" y="11035"/>
                </a:lnTo>
                <a:lnTo>
                  <a:pt x="13238" y="10990"/>
                </a:lnTo>
                <a:lnTo>
                  <a:pt x="13243" y="10945"/>
                </a:lnTo>
                <a:lnTo>
                  <a:pt x="13249" y="10901"/>
                </a:lnTo>
                <a:lnTo>
                  <a:pt x="13252" y="10855"/>
                </a:lnTo>
                <a:lnTo>
                  <a:pt x="13253" y="10809"/>
                </a:lnTo>
                <a:lnTo>
                  <a:pt x="13254" y="10763"/>
                </a:lnTo>
                <a:lnTo>
                  <a:pt x="13253" y="10717"/>
                </a:lnTo>
                <a:lnTo>
                  <a:pt x="13251" y="10671"/>
                </a:lnTo>
                <a:lnTo>
                  <a:pt x="13247" y="10624"/>
                </a:lnTo>
                <a:lnTo>
                  <a:pt x="13241" y="10577"/>
                </a:lnTo>
                <a:lnTo>
                  <a:pt x="13235" y="10532"/>
                </a:lnTo>
                <a:lnTo>
                  <a:pt x="13226" y="10485"/>
                </a:lnTo>
                <a:lnTo>
                  <a:pt x="13216" y="10439"/>
                </a:lnTo>
                <a:lnTo>
                  <a:pt x="13204" y="10393"/>
                </a:lnTo>
                <a:lnTo>
                  <a:pt x="13190" y="10349"/>
                </a:lnTo>
                <a:lnTo>
                  <a:pt x="13174" y="10303"/>
                </a:lnTo>
                <a:lnTo>
                  <a:pt x="13157" y="10258"/>
                </a:lnTo>
                <a:lnTo>
                  <a:pt x="13149" y="10214"/>
                </a:lnTo>
                <a:lnTo>
                  <a:pt x="13140" y="10170"/>
                </a:lnTo>
                <a:lnTo>
                  <a:pt x="13130" y="10126"/>
                </a:lnTo>
                <a:lnTo>
                  <a:pt x="13117" y="10083"/>
                </a:lnTo>
                <a:lnTo>
                  <a:pt x="13103" y="10040"/>
                </a:lnTo>
                <a:lnTo>
                  <a:pt x="13088" y="9998"/>
                </a:lnTo>
                <a:lnTo>
                  <a:pt x="13071" y="9956"/>
                </a:lnTo>
                <a:lnTo>
                  <a:pt x="13053" y="9916"/>
                </a:lnTo>
                <a:lnTo>
                  <a:pt x="13033" y="9875"/>
                </a:lnTo>
                <a:lnTo>
                  <a:pt x="13011" y="9835"/>
                </a:lnTo>
                <a:lnTo>
                  <a:pt x="12988" y="9797"/>
                </a:lnTo>
                <a:lnTo>
                  <a:pt x="12962" y="9758"/>
                </a:lnTo>
                <a:lnTo>
                  <a:pt x="12936" y="9721"/>
                </a:lnTo>
                <a:lnTo>
                  <a:pt x="12908" y="9685"/>
                </a:lnTo>
                <a:lnTo>
                  <a:pt x="12878" y="9649"/>
                </a:lnTo>
                <a:lnTo>
                  <a:pt x="12847" y="9615"/>
                </a:lnTo>
                <a:lnTo>
                  <a:pt x="12840" y="9608"/>
                </a:lnTo>
                <a:lnTo>
                  <a:pt x="12834" y="9603"/>
                </a:lnTo>
                <a:lnTo>
                  <a:pt x="12816" y="9563"/>
                </a:lnTo>
                <a:lnTo>
                  <a:pt x="12799" y="9522"/>
                </a:lnTo>
                <a:lnTo>
                  <a:pt x="12782" y="9481"/>
                </a:lnTo>
                <a:lnTo>
                  <a:pt x="12766" y="9439"/>
                </a:lnTo>
                <a:lnTo>
                  <a:pt x="12750" y="9398"/>
                </a:lnTo>
                <a:lnTo>
                  <a:pt x="12735" y="9356"/>
                </a:lnTo>
                <a:lnTo>
                  <a:pt x="12721" y="9314"/>
                </a:lnTo>
                <a:lnTo>
                  <a:pt x="12707" y="9270"/>
                </a:lnTo>
                <a:lnTo>
                  <a:pt x="12708" y="9254"/>
                </a:lnTo>
                <a:lnTo>
                  <a:pt x="12709" y="9237"/>
                </a:lnTo>
                <a:lnTo>
                  <a:pt x="12710" y="9221"/>
                </a:lnTo>
                <a:lnTo>
                  <a:pt x="12711" y="9205"/>
                </a:lnTo>
                <a:lnTo>
                  <a:pt x="12716" y="9122"/>
                </a:lnTo>
                <a:lnTo>
                  <a:pt x="12718" y="9039"/>
                </a:lnTo>
                <a:lnTo>
                  <a:pt x="12719" y="8998"/>
                </a:lnTo>
                <a:lnTo>
                  <a:pt x="12718" y="8956"/>
                </a:lnTo>
                <a:lnTo>
                  <a:pt x="12718" y="8915"/>
                </a:lnTo>
                <a:lnTo>
                  <a:pt x="12717" y="8873"/>
                </a:lnTo>
                <a:lnTo>
                  <a:pt x="12715" y="8832"/>
                </a:lnTo>
                <a:lnTo>
                  <a:pt x="12711" y="8790"/>
                </a:lnTo>
                <a:lnTo>
                  <a:pt x="12708" y="8749"/>
                </a:lnTo>
                <a:lnTo>
                  <a:pt x="12705" y="8707"/>
                </a:lnTo>
                <a:lnTo>
                  <a:pt x="12701" y="8666"/>
                </a:lnTo>
                <a:lnTo>
                  <a:pt x="12695" y="8624"/>
                </a:lnTo>
                <a:lnTo>
                  <a:pt x="12689" y="8583"/>
                </a:lnTo>
                <a:lnTo>
                  <a:pt x="12683" y="8542"/>
                </a:lnTo>
                <a:lnTo>
                  <a:pt x="12681" y="8528"/>
                </a:lnTo>
                <a:lnTo>
                  <a:pt x="12677" y="8513"/>
                </a:lnTo>
                <a:lnTo>
                  <a:pt x="12675" y="8498"/>
                </a:lnTo>
                <a:lnTo>
                  <a:pt x="12672" y="8483"/>
                </a:lnTo>
                <a:lnTo>
                  <a:pt x="12688" y="8444"/>
                </a:lnTo>
                <a:lnTo>
                  <a:pt x="12703" y="8403"/>
                </a:lnTo>
                <a:lnTo>
                  <a:pt x="12719" y="8364"/>
                </a:lnTo>
                <a:lnTo>
                  <a:pt x="12735" y="8323"/>
                </a:lnTo>
                <a:lnTo>
                  <a:pt x="12750" y="8283"/>
                </a:lnTo>
                <a:lnTo>
                  <a:pt x="12764" y="8243"/>
                </a:lnTo>
                <a:lnTo>
                  <a:pt x="12777" y="8202"/>
                </a:lnTo>
                <a:lnTo>
                  <a:pt x="12790" y="8161"/>
                </a:lnTo>
                <a:lnTo>
                  <a:pt x="12798" y="8134"/>
                </a:lnTo>
                <a:lnTo>
                  <a:pt x="12804" y="8107"/>
                </a:lnTo>
                <a:lnTo>
                  <a:pt x="12809" y="8080"/>
                </a:lnTo>
                <a:lnTo>
                  <a:pt x="12814" y="8053"/>
                </a:lnTo>
                <a:lnTo>
                  <a:pt x="12818" y="8026"/>
                </a:lnTo>
                <a:lnTo>
                  <a:pt x="12820" y="7997"/>
                </a:lnTo>
                <a:lnTo>
                  <a:pt x="12821" y="7969"/>
                </a:lnTo>
                <a:lnTo>
                  <a:pt x="12821" y="7941"/>
                </a:lnTo>
                <a:lnTo>
                  <a:pt x="12820" y="7914"/>
                </a:lnTo>
                <a:lnTo>
                  <a:pt x="12819" y="7886"/>
                </a:lnTo>
                <a:lnTo>
                  <a:pt x="12816" y="7859"/>
                </a:lnTo>
                <a:lnTo>
                  <a:pt x="12811" y="7831"/>
                </a:lnTo>
                <a:lnTo>
                  <a:pt x="12805" y="7803"/>
                </a:lnTo>
                <a:lnTo>
                  <a:pt x="12799" y="7777"/>
                </a:lnTo>
                <a:lnTo>
                  <a:pt x="12791" y="7750"/>
                </a:lnTo>
                <a:lnTo>
                  <a:pt x="12782" y="7723"/>
                </a:lnTo>
                <a:lnTo>
                  <a:pt x="12784" y="7712"/>
                </a:lnTo>
                <a:lnTo>
                  <a:pt x="12787" y="7700"/>
                </a:lnTo>
                <a:lnTo>
                  <a:pt x="12789" y="7688"/>
                </a:lnTo>
                <a:lnTo>
                  <a:pt x="12791" y="7677"/>
                </a:lnTo>
                <a:lnTo>
                  <a:pt x="12806" y="7649"/>
                </a:lnTo>
                <a:lnTo>
                  <a:pt x="12820" y="7620"/>
                </a:lnTo>
                <a:lnTo>
                  <a:pt x="12834" y="7592"/>
                </a:lnTo>
                <a:lnTo>
                  <a:pt x="12845" y="7563"/>
                </a:lnTo>
                <a:lnTo>
                  <a:pt x="12862" y="7519"/>
                </a:lnTo>
                <a:lnTo>
                  <a:pt x="12877" y="7475"/>
                </a:lnTo>
                <a:lnTo>
                  <a:pt x="12890" y="7430"/>
                </a:lnTo>
                <a:lnTo>
                  <a:pt x="12902" y="7385"/>
                </a:lnTo>
                <a:lnTo>
                  <a:pt x="12911" y="7339"/>
                </a:lnTo>
                <a:lnTo>
                  <a:pt x="12921" y="7295"/>
                </a:lnTo>
                <a:lnTo>
                  <a:pt x="12928" y="7249"/>
                </a:lnTo>
                <a:lnTo>
                  <a:pt x="12935" y="7202"/>
                </a:lnTo>
                <a:lnTo>
                  <a:pt x="12952" y="7155"/>
                </a:lnTo>
                <a:lnTo>
                  <a:pt x="12967" y="7108"/>
                </a:lnTo>
                <a:lnTo>
                  <a:pt x="12980" y="7060"/>
                </a:lnTo>
                <a:lnTo>
                  <a:pt x="12992" y="7012"/>
                </a:lnTo>
                <a:lnTo>
                  <a:pt x="13003" y="6964"/>
                </a:lnTo>
                <a:lnTo>
                  <a:pt x="13012" y="6915"/>
                </a:lnTo>
                <a:lnTo>
                  <a:pt x="13021" y="6866"/>
                </a:lnTo>
                <a:lnTo>
                  <a:pt x="13027" y="6818"/>
                </a:lnTo>
                <a:lnTo>
                  <a:pt x="13033" y="6769"/>
                </a:lnTo>
                <a:lnTo>
                  <a:pt x="13037" y="6720"/>
                </a:lnTo>
                <a:lnTo>
                  <a:pt x="13039" y="6670"/>
                </a:lnTo>
                <a:lnTo>
                  <a:pt x="13039" y="6621"/>
                </a:lnTo>
                <a:lnTo>
                  <a:pt x="13038" y="6571"/>
                </a:lnTo>
                <a:lnTo>
                  <a:pt x="13036" y="6523"/>
                </a:lnTo>
                <a:lnTo>
                  <a:pt x="13032" y="6473"/>
                </a:lnTo>
                <a:lnTo>
                  <a:pt x="13025" y="6423"/>
                </a:lnTo>
                <a:lnTo>
                  <a:pt x="13020" y="6383"/>
                </a:lnTo>
                <a:lnTo>
                  <a:pt x="13012" y="6344"/>
                </a:lnTo>
                <a:lnTo>
                  <a:pt x="13004" y="6304"/>
                </a:lnTo>
                <a:lnTo>
                  <a:pt x="12994" y="6265"/>
                </a:lnTo>
                <a:lnTo>
                  <a:pt x="12994" y="6254"/>
                </a:lnTo>
                <a:lnTo>
                  <a:pt x="12995" y="6244"/>
                </a:lnTo>
                <a:lnTo>
                  <a:pt x="12995" y="6234"/>
                </a:lnTo>
                <a:lnTo>
                  <a:pt x="12997" y="6224"/>
                </a:lnTo>
                <a:lnTo>
                  <a:pt x="13007" y="6167"/>
                </a:lnTo>
                <a:lnTo>
                  <a:pt x="13017" y="6112"/>
                </a:lnTo>
                <a:lnTo>
                  <a:pt x="13025" y="6056"/>
                </a:lnTo>
                <a:lnTo>
                  <a:pt x="13032" y="5999"/>
                </a:lnTo>
                <a:lnTo>
                  <a:pt x="13037" y="5943"/>
                </a:lnTo>
                <a:lnTo>
                  <a:pt x="13040" y="5886"/>
                </a:lnTo>
                <a:lnTo>
                  <a:pt x="13042" y="5829"/>
                </a:lnTo>
                <a:lnTo>
                  <a:pt x="13042" y="5773"/>
                </a:lnTo>
                <a:lnTo>
                  <a:pt x="13051" y="5732"/>
                </a:lnTo>
                <a:lnTo>
                  <a:pt x="13057" y="5691"/>
                </a:lnTo>
                <a:lnTo>
                  <a:pt x="13062" y="5649"/>
                </a:lnTo>
                <a:lnTo>
                  <a:pt x="13067" y="5607"/>
                </a:lnTo>
                <a:lnTo>
                  <a:pt x="13069" y="5565"/>
                </a:lnTo>
                <a:lnTo>
                  <a:pt x="13070" y="5524"/>
                </a:lnTo>
                <a:lnTo>
                  <a:pt x="13071" y="5482"/>
                </a:lnTo>
                <a:lnTo>
                  <a:pt x="13071" y="5441"/>
                </a:lnTo>
                <a:lnTo>
                  <a:pt x="13070" y="5401"/>
                </a:lnTo>
                <a:lnTo>
                  <a:pt x="13068" y="5362"/>
                </a:lnTo>
                <a:lnTo>
                  <a:pt x="13066" y="5324"/>
                </a:lnTo>
                <a:lnTo>
                  <a:pt x="13061" y="5285"/>
                </a:lnTo>
                <a:lnTo>
                  <a:pt x="13056" y="5247"/>
                </a:lnTo>
                <a:lnTo>
                  <a:pt x="13051" y="5209"/>
                </a:lnTo>
                <a:lnTo>
                  <a:pt x="13043" y="5172"/>
                </a:lnTo>
                <a:lnTo>
                  <a:pt x="13035" y="5133"/>
                </a:lnTo>
                <a:lnTo>
                  <a:pt x="13025" y="5096"/>
                </a:lnTo>
                <a:lnTo>
                  <a:pt x="13015" y="5060"/>
                </a:lnTo>
                <a:lnTo>
                  <a:pt x="13003" y="5023"/>
                </a:lnTo>
                <a:lnTo>
                  <a:pt x="12990" y="4987"/>
                </a:lnTo>
                <a:lnTo>
                  <a:pt x="12976" y="4950"/>
                </a:lnTo>
                <a:lnTo>
                  <a:pt x="12960" y="4915"/>
                </a:lnTo>
                <a:lnTo>
                  <a:pt x="12943" y="4880"/>
                </a:lnTo>
                <a:lnTo>
                  <a:pt x="12925" y="4845"/>
                </a:lnTo>
                <a:lnTo>
                  <a:pt x="12906" y="4811"/>
                </a:lnTo>
                <a:lnTo>
                  <a:pt x="12886" y="4777"/>
                </a:lnTo>
                <a:lnTo>
                  <a:pt x="12864" y="4744"/>
                </a:lnTo>
                <a:lnTo>
                  <a:pt x="12841" y="4712"/>
                </a:lnTo>
                <a:lnTo>
                  <a:pt x="12817" y="4681"/>
                </a:lnTo>
                <a:lnTo>
                  <a:pt x="12792" y="4652"/>
                </a:lnTo>
                <a:lnTo>
                  <a:pt x="12766" y="4622"/>
                </a:lnTo>
                <a:lnTo>
                  <a:pt x="12739" y="4593"/>
                </a:lnTo>
                <a:lnTo>
                  <a:pt x="12715" y="4549"/>
                </a:lnTo>
                <a:lnTo>
                  <a:pt x="12689" y="4507"/>
                </a:lnTo>
                <a:lnTo>
                  <a:pt x="12662" y="4465"/>
                </a:lnTo>
                <a:lnTo>
                  <a:pt x="12635" y="4424"/>
                </a:lnTo>
                <a:lnTo>
                  <a:pt x="12606" y="4385"/>
                </a:lnTo>
                <a:lnTo>
                  <a:pt x="12576" y="4346"/>
                </a:lnTo>
                <a:lnTo>
                  <a:pt x="12545" y="4309"/>
                </a:lnTo>
                <a:lnTo>
                  <a:pt x="12515" y="4273"/>
                </a:lnTo>
                <a:lnTo>
                  <a:pt x="12482" y="4238"/>
                </a:lnTo>
                <a:lnTo>
                  <a:pt x="12449" y="4204"/>
                </a:lnTo>
                <a:lnTo>
                  <a:pt x="12415" y="4170"/>
                </a:lnTo>
                <a:lnTo>
                  <a:pt x="12379" y="4138"/>
                </a:lnTo>
                <a:lnTo>
                  <a:pt x="12344" y="4107"/>
                </a:lnTo>
                <a:lnTo>
                  <a:pt x="12308" y="4076"/>
                </a:lnTo>
                <a:lnTo>
                  <a:pt x="12272" y="4046"/>
                </a:lnTo>
                <a:lnTo>
                  <a:pt x="12235" y="4019"/>
                </a:lnTo>
                <a:lnTo>
                  <a:pt x="12196" y="3991"/>
                </a:lnTo>
                <a:lnTo>
                  <a:pt x="12158" y="3964"/>
                </a:lnTo>
                <a:lnTo>
                  <a:pt x="12120" y="3939"/>
                </a:lnTo>
                <a:lnTo>
                  <a:pt x="12081" y="3913"/>
                </a:lnTo>
                <a:lnTo>
                  <a:pt x="12041" y="3890"/>
                </a:lnTo>
                <a:lnTo>
                  <a:pt x="12001" y="3867"/>
                </a:lnTo>
                <a:lnTo>
                  <a:pt x="11961" y="3844"/>
                </a:lnTo>
                <a:lnTo>
                  <a:pt x="11921" y="3823"/>
                </a:lnTo>
                <a:lnTo>
                  <a:pt x="11881" y="3802"/>
                </a:lnTo>
                <a:lnTo>
                  <a:pt x="11840" y="3781"/>
                </a:lnTo>
                <a:lnTo>
                  <a:pt x="11799" y="3762"/>
                </a:lnTo>
                <a:lnTo>
                  <a:pt x="11758" y="3744"/>
                </a:lnTo>
                <a:lnTo>
                  <a:pt x="11718" y="3726"/>
                </a:lnTo>
                <a:lnTo>
                  <a:pt x="11677" y="3709"/>
                </a:lnTo>
                <a:lnTo>
                  <a:pt x="11637" y="3693"/>
                </a:lnTo>
                <a:lnTo>
                  <a:pt x="11596" y="3677"/>
                </a:lnTo>
                <a:lnTo>
                  <a:pt x="11624" y="3672"/>
                </a:lnTo>
                <a:lnTo>
                  <a:pt x="11651" y="3665"/>
                </a:lnTo>
                <a:lnTo>
                  <a:pt x="11678" y="3659"/>
                </a:lnTo>
                <a:lnTo>
                  <a:pt x="11706" y="3652"/>
                </a:lnTo>
                <a:lnTo>
                  <a:pt x="11733" y="3644"/>
                </a:lnTo>
                <a:lnTo>
                  <a:pt x="11759" y="3636"/>
                </a:lnTo>
                <a:lnTo>
                  <a:pt x="11786" y="3626"/>
                </a:lnTo>
                <a:lnTo>
                  <a:pt x="11812" y="3617"/>
                </a:lnTo>
                <a:lnTo>
                  <a:pt x="11816" y="3614"/>
                </a:lnTo>
                <a:lnTo>
                  <a:pt x="11817" y="3612"/>
                </a:lnTo>
                <a:lnTo>
                  <a:pt x="11818" y="3610"/>
                </a:lnTo>
                <a:lnTo>
                  <a:pt x="11817" y="3607"/>
                </a:lnTo>
                <a:lnTo>
                  <a:pt x="11817" y="3605"/>
                </a:lnTo>
                <a:lnTo>
                  <a:pt x="11815" y="3604"/>
                </a:lnTo>
                <a:lnTo>
                  <a:pt x="11812" y="3603"/>
                </a:lnTo>
                <a:lnTo>
                  <a:pt x="11809" y="3603"/>
                </a:lnTo>
                <a:lnTo>
                  <a:pt x="11774" y="3610"/>
                </a:lnTo>
                <a:lnTo>
                  <a:pt x="11740" y="3618"/>
                </a:lnTo>
                <a:lnTo>
                  <a:pt x="11705" y="3625"/>
                </a:lnTo>
                <a:lnTo>
                  <a:pt x="11671" y="3630"/>
                </a:lnTo>
                <a:lnTo>
                  <a:pt x="11637" y="3637"/>
                </a:lnTo>
                <a:lnTo>
                  <a:pt x="11603" y="3642"/>
                </a:lnTo>
                <a:lnTo>
                  <a:pt x="11569" y="3646"/>
                </a:lnTo>
                <a:lnTo>
                  <a:pt x="11535" y="3651"/>
                </a:lnTo>
                <a:lnTo>
                  <a:pt x="11549" y="3644"/>
                </a:lnTo>
                <a:lnTo>
                  <a:pt x="11562" y="3637"/>
                </a:lnTo>
                <a:lnTo>
                  <a:pt x="11575" y="3628"/>
                </a:lnTo>
                <a:lnTo>
                  <a:pt x="11587" y="3620"/>
                </a:lnTo>
                <a:lnTo>
                  <a:pt x="11599" y="3609"/>
                </a:lnTo>
                <a:lnTo>
                  <a:pt x="11608" y="3597"/>
                </a:lnTo>
                <a:lnTo>
                  <a:pt x="11618" y="3585"/>
                </a:lnTo>
                <a:lnTo>
                  <a:pt x="11626" y="3571"/>
                </a:lnTo>
                <a:lnTo>
                  <a:pt x="11626" y="3569"/>
                </a:lnTo>
                <a:lnTo>
                  <a:pt x="11626" y="3568"/>
                </a:lnTo>
                <a:lnTo>
                  <a:pt x="11626" y="3565"/>
                </a:lnTo>
                <a:lnTo>
                  <a:pt x="11624" y="3564"/>
                </a:lnTo>
                <a:lnTo>
                  <a:pt x="11623" y="3563"/>
                </a:lnTo>
                <a:lnTo>
                  <a:pt x="11621" y="3563"/>
                </a:lnTo>
                <a:lnTo>
                  <a:pt x="11620" y="3563"/>
                </a:lnTo>
                <a:lnTo>
                  <a:pt x="11618" y="3564"/>
                </a:lnTo>
                <a:lnTo>
                  <a:pt x="11601" y="3577"/>
                </a:lnTo>
                <a:lnTo>
                  <a:pt x="11584" y="3588"/>
                </a:lnTo>
                <a:lnTo>
                  <a:pt x="11567" y="3598"/>
                </a:lnTo>
                <a:lnTo>
                  <a:pt x="11550" y="3607"/>
                </a:lnTo>
                <a:lnTo>
                  <a:pt x="11532" y="3615"/>
                </a:lnTo>
                <a:lnTo>
                  <a:pt x="11513" y="3623"/>
                </a:lnTo>
                <a:lnTo>
                  <a:pt x="11495" y="3629"/>
                </a:lnTo>
                <a:lnTo>
                  <a:pt x="11476" y="3635"/>
                </a:lnTo>
                <a:lnTo>
                  <a:pt x="11436" y="3622"/>
                </a:lnTo>
                <a:lnTo>
                  <a:pt x="11395" y="3609"/>
                </a:lnTo>
                <a:lnTo>
                  <a:pt x="11356" y="3597"/>
                </a:lnTo>
                <a:lnTo>
                  <a:pt x="11317" y="3586"/>
                </a:lnTo>
                <a:lnTo>
                  <a:pt x="11301" y="3568"/>
                </a:lnTo>
                <a:lnTo>
                  <a:pt x="11283" y="3551"/>
                </a:lnTo>
                <a:lnTo>
                  <a:pt x="11265" y="3535"/>
                </a:lnTo>
                <a:lnTo>
                  <a:pt x="11244" y="3520"/>
                </a:lnTo>
                <a:lnTo>
                  <a:pt x="11256" y="3526"/>
                </a:lnTo>
                <a:lnTo>
                  <a:pt x="11268" y="3533"/>
                </a:lnTo>
                <a:lnTo>
                  <a:pt x="11279" y="3539"/>
                </a:lnTo>
                <a:lnTo>
                  <a:pt x="11290" y="3546"/>
                </a:lnTo>
                <a:lnTo>
                  <a:pt x="11293" y="3546"/>
                </a:lnTo>
                <a:lnTo>
                  <a:pt x="11294" y="3545"/>
                </a:lnTo>
                <a:lnTo>
                  <a:pt x="11295" y="3543"/>
                </a:lnTo>
                <a:lnTo>
                  <a:pt x="11293" y="3541"/>
                </a:lnTo>
                <a:lnTo>
                  <a:pt x="11267" y="3524"/>
                </a:lnTo>
                <a:lnTo>
                  <a:pt x="11240" y="3509"/>
                </a:lnTo>
                <a:lnTo>
                  <a:pt x="11212" y="3494"/>
                </a:lnTo>
                <a:lnTo>
                  <a:pt x="11184" y="3481"/>
                </a:lnTo>
                <a:lnTo>
                  <a:pt x="11167" y="3472"/>
                </a:lnTo>
                <a:lnTo>
                  <a:pt x="11150" y="3464"/>
                </a:lnTo>
                <a:lnTo>
                  <a:pt x="11133" y="3456"/>
                </a:lnTo>
                <a:lnTo>
                  <a:pt x="11115" y="3448"/>
                </a:lnTo>
                <a:lnTo>
                  <a:pt x="11078" y="3436"/>
                </a:lnTo>
                <a:lnTo>
                  <a:pt x="11041" y="3424"/>
                </a:lnTo>
                <a:lnTo>
                  <a:pt x="11003" y="3413"/>
                </a:lnTo>
                <a:lnTo>
                  <a:pt x="10964" y="3405"/>
                </a:lnTo>
                <a:lnTo>
                  <a:pt x="10925" y="3397"/>
                </a:lnTo>
                <a:lnTo>
                  <a:pt x="10887" y="3391"/>
                </a:lnTo>
                <a:lnTo>
                  <a:pt x="10847" y="3387"/>
                </a:lnTo>
                <a:lnTo>
                  <a:pt x="10809" y="3384"/>
                </a:lnTo>
                <a:lnTo>
                  <a:pt x="10771" y="3381"/>
                </a:lnTo>
                <a:lnTo>
                  <a:pt x="10733" y="3381"/>
                </a:lnTo>
                <a:lnTo>
                  <a:pt x="10696" y="3381"/>
                </a:lnTo>
                <a:lnTo>
                  <a:pt x="10660" y="3383"/>
                </a:lnTo>
                <a:lnTo>
                  <a:pt x="10626" y="3385"/>
                </a:lnTo>
                <a:lnTo>
                  <a:pt x="10593" y="3389"/>
                </a:lnTo>
                <a:lnTo>
                  <a:pt x="10575" y="3391"/>
                </a:lnTo>
                <a:lnTo>
                  <a:pt x="10557" y="3393"/>
                </a:lnTo>
                <a:lnTo>
                  <a:pt x="10539" y="3396"/>
                </a:lnTo>
                <a:lnTo>
                  <a:pt x="10521" y="3401"/>
                </a:lnTo>
                <a:lnTo>
                  <a:pt x="10488" y="3375"/>
                </a:lnTo>
                <a:lnTo>
                  <a:pt x="10451" y="3350"/>
                </a:lnTo>
                <a:lnTo>
                  <a:pt x="10430" y="3336"/>
                </a:lnTo>
                <a:lnTo>
                  <a:pt x="10409" y="3322"/>
                </a:lnTo>
                <a:lnTo>
                  <a:pt x="10387" y="3309"/>
                </a:lnTo>
                <a:lnTo>
                  <a:pt x="10364" y="3296"/>
                </a:lnTo>
                <a:lnTo>
                  <a:pt x="10341" y="3285"/>
                </a:lnTo>
                <a:lnTo>
                  <a:pt x="10318" y="3273"/>
                </a:lnTo>
                <a:lnTo>
                  <a:pt x="10293" y="3262"/>
                </a:lnTo>
                <a:lnTo>
                  <a:pt x="10269" y="3253"/>
                </a:lnTo>
                <a:lnTo>
                  <a:pt x="10245" y="3245"/>
                </a:lnTo>
                <a:lnTo>
                  <a:pt x="10221" y="3239"/>
                </a:lnTo>
                <a:lnTo>
                  <a:pt x="10196" y="3234"/>
                </a:lnTo>
                <a:lnTo>
                  <a:pt x="10172" y="3230"/>
                </a:lnTo>
                <a:lnTo>
                  <a:pt x="10155" y="3229"/>
                </a:lnTo>
                <a:lnTo>
                  <a:pt x="10137" y="3229"/>
                </a:lnTo>
                <a:lnTo>
                  <a:pt x="10119" y="3229"/>
                </a:lnTo>
                <a:lnTo>
                  <a:pt x="10102" y="3230"/>
                </a:lnTo>
                <a:lnTo>
                  <a:pt x="10084" y="3233"/>
                </a:lnTo>
                <a:lnTo>
                  <a:pt x="10067" y="3235"/>
                </a:lnTo>
                <a:lnTo>
                  <a:pt x="10050" y="3237"/>
                </a:lnTo>
                <a:lnTo>
                  <a:pt x="10033" y="3241"/>
                </a:lnTo>
                <a:lnTo>
                  <a:pt x="9998" y="3249"/>
                </a:lnTo>
                <a:lnTo>
                  <a:pt x="9967" y="3257"/>
                </a:lnTo>
                <a:lnTo>
                  <a:pt x="9937" y="3268"/>
                </a:lnTo>
                <a:lnTo>
                  <a:pt x="9908" y="3278"/>
                </a:lnTo>
                <a:lnTo>
                  <a:pt x="9881" y="3289"/>
                </a:lnTo>
                <a:lnTo>
                  <a:pt x="9858" y="3300"/>
                </a:lnTo>
                <a:lnTo>
                  <a:pt x="9837" y="3310"/>
                </a:lnTo>
                <a:lnTo>
                  <a:pt x="9820" y="3319"/>
                </a:lnTo>
                <a:lnTo>
                  <a:pt x="9794" y="3333"/>
                </a:lnTo>
                <a:lnTo>
                  <a:pt x="9786" y="3338"/>
                </a:lnTo>
                <a:lnTo>
                  <a:pt x="9778" y="3326"/>
                </a:lnTo>
                <a:lnTo>
                  <a:pt x="9758" y="3292"/>
                </a:lnTo>
                <a:lnTo>
                  <a:pt x="9726" y="3238"/>
                </a:lnTo>
                <a:lnTo>
                  <a:pt x="9683" y="3164"/>
                </a:lnTo>
                <a:lnTo>
                  <a:pt x="9629" y="3075"/>
                </a:lnTo>
                <a:lnTo>
                  <a:pt x="9565" y="2972"/>
                </a:lnTo>
                <a:lnTo>
                  <a:pt x="9494" y="2857"/>
                </a:lnTo>
                <a:lnTo>
                  <a:pt x="9415" y="2730"/>
                </a:lnTo>
                <a:lnTo>
                  <a:pt x="9329" y="2596"/>
                </a:lnTo>
                <a:lnTo>
                  <a:pt x="9238" y="2456"/>
                </a:lnTo>
                <a:lnTo>
                  <a:pt x="9142" y="2311"/>
                </a:lnTo>
                <a:lnTo>
                  <a:pt x="9042" y="2164"/>
                </a:lnTo>
                <a:lnTo>
                  <a:pt x="8991" y="2090"/>
                </a:lnTo>
                <a:lnTo>
                  <a:pt x="8940" y="2017"/>
                </a:lnTo>
                <a:lnTo>
                  <a:pt x="8888" y="1943"/>
                </a:lnTo>
                <a:lnTo>
                  <a:pt x="8836" y="1871"/>
                </a:lnTo>
                <a:lnTo>
                  <a:pt x="8782" y="1800"/>
                </a:lnTo>
                <a:lnTo>
                  <a:pt x="8730" y="1728"/>
                </a:lnTo>
                <a:lnTo>
                  <a:pt x="8677" y="1660"/>
                </a:lnTo>
                <a:lnTo>
                  <a:pt x="8625" y="1592"/>
                </a:lnTo>
                <a:lnTo>
                  <a:pt x="8595" y="1557"/>
                </a:lnTo>
                <a:lnTo>
                  <a:pt x="8565" y="1522"/>
                </a:lnTo>
                <a:lnTo>
                  <a:pt x="8533" y="1486"/>
                </a:lnTo>
                <a:lnTo>
                  <a:pt x="8499" y="1451"/>
                </a:lnTo>
                <a:lnTo>
                  <a:pt x="8496" y="1430"/>
                </a:lnTo>
                <a:lnTo>
                  <a:pt x="8493" y="1409"/>
                </a:lnTo>
                <a:lnTo>
                  <a:pt x="8488" y="1390"/>
                </a:lnTo>
                <a:lnTo>
                  <a:pt x="8481" y="1370"/>
                </a:lnTo>
                <a:lnTo>
                  <a:pt x="8475" y="1351"/>
                </a:lnTo>
                <a:lnTo>
                  <a:pt x="8466" y="1332"/>
                </a:lnTo>
                <a:lnTo>
                  <a:pt x="8458" y="1313"/>
                </a:lnTo>
                <a:lnTo>
                  <a:pt x="8449" y="1295"/>
                </a:lnTo>
                <a:lnTo>
                  <a:pt x="8439" y="1276"/>
                </a:lnTo>
                <a:lnTo>
                  <a:pt x="8428" y="1258"/>
                </a:lnTo>
                <a:lnTo>
                  <a:pt x="8416" y="1240"/>
                </a:lnTo>
                <a:lnTo>
                  <a:pt x="8404" y="1223"/>
                </a:lnTo>
                <a:lnTo>
                  <a:pt x="8391" y="1207"/>
                </a:lnTo>
                <a:lnTo>
                  <a:pt x="8378" y="1190"/>
                </a:lnTo>
                <a:lnTo>
                  <a:pt x="8364" y="1174"/>
                </a:lnTo>
                <a:lnTo>
                  <a:pt x="8349" y="1159"/>
                </a:lnTo>
                <a:lnTo>
                  <a:pt x="8335" y="1145"/>
                </a:lnTo>
                <a:lnTo>
                  <a:pt x="8319" y="1130"/>
                </a:lnTo>
                <a:lnTo>
                  <a:pt x="8303" y="1116"/>
                </a:lnTo>
                <a:lnTo>
                  <a:pt x="8287" y="1102"/>
                </a:lnTo>
                <a:lnTo>
                  <a:pt x="8270" y="1088"/>
                </a:lnTo>
                <a:lnTo>
                  <a:pt x="8253" y="1075"/>
                </a:lnTo>
                <a:lnTo>
                  <a:pt x="8235" y="1063"/>
                </a:lnTo>
                <a:lnTo>
                  <a:pt x="8218" y="1051"/>
                </a:lnTo>
                <a:lnTo>
                  <a:pt x="8199" y="1040"/>
                </a:lnTo>
                <a:lnTo>
                  <a:pt x="8181" y="1030"/>
                </a:lnTo>
                <a:lnTo>
                  <a:pt x="8163" y="1019"/>
                </a:lnTo>
                <a:lnTo>
                  <a:pt x="8144" y="1009"/>
                </a:lnTo>
                <a:lnTo>
                  <a:pt x="8107" y="991"/>
                </a:lnTo>
                <a:lnTo>
                  <a:pt x="8070" y="975"/>
                </a:lnTo>
                <a:lnTo>
                  <a:pt x="8043" y="966"/>
                </a:lnTo>
                <a:lnTo>
                  <a:pt x="8016" y="956"/>
                </a:lnTo>
                <a:lnTo>
                  <a:pt x="7989" y="948"/>
                </a:lnTo>
                <a:lnTo>
                  <a:pt x="7962" y="939"/>
                </a:lnTo>
                <a:lnTo>
                  <a:pt x="7935" y="932"/>
                </a:lnTo>
                <a:lnTo>
                  <a:pt x="7907" y="925"/>
                </a:lnTo>
                <a:lnTo>
                  <a:pt x="7879" y="919"/>
                </a:lnTo>
                <a:lnTo>
                  <a:pt x="7852" y="913"/>
                </a:lnTo>
                <a:lnTo>
                  <a:pt x="7831" y="896"/>
                </a:lnTo>
                <a:lnTo>
                  <a:pt x="7812" y="879"/>
                </a:lnTo>
                <a:lnTo>
                  <a:pt x="7792" y="862"/>
                </a:lnTo>
                <a:lnTo>
                  <a:pt x="7772" y="845"/>
                </a:lnTo>
                <a:lnTo>
                  <a:pt x="7752" y="828"/>
                </a:lnTo>
                <a:lnTo>
                  <a:pt x="7731" y="811"/>
                </a:lnTo>
                <a:lnTo>
                  <a:pt x="7711" y="795"/>
                </a:lnTo>
                <a:lnTo>
                  <a:pt x="7690" y="778"/>
                </a:lnTo>
                <a:lnTo>
                  <a:pt x="7649" y="747"/>
                </a:lnTo>
                <a:lnTo>
                  <a:pt x="7609" y="716"/>
                </a:lnTo>
                <a:lnTo>
                  <a:pt x="7567" y="688"/>
                </a:lnTo>
                <a:lnTo>
                  <a:pt x="7525" y="661"/>
                </a:lnTo>
                <a:lnTo>
                  <a:pt x="7483" y="635"/>
                </a:lnTo>
                <a:lnTo>
                  <a:pt x="7441" y="611"/>
                </a:lnTo>
                <a:lnTo>
                  <a:pt x="7397" y="587"/>
                </a:lnTo>
                <a:lnTo>
                  <a:pt x="7354" y="566"/>
                </a:lnTo>
                <a:lnTo>
                  <a:pt x="7309" y="546"/>
                </a:lnTo>
                <a:lnTo>
                  <a:pt x="7264" y="527"/>
                </a:lnTo>
                <a:lnTo>
                  <a:pt x="7219" y="510"/>
                </a:lnTo>
                <a:lnTo>
                  <a:pt x="7172" y="494"/>
                </a:lnTo>
                <a:lnTo>
                  <a:pt x="7125" y="479"/>
                </a:lnTo>
                <a:lnTo>
                  <a:pt x="7076" y="465"/>
                </a:lnTo>
                <a:lnTo>
                  <a:pt x="7027" y="452"/>
                </a:lnTo>
                <a:lnTo>
                  <a:pt x="6976" y="441"/>
                </a:lnTo>
                <a:lnTo>
                  <a:pt x="6940" y="434"/>
                </a:lnTo>
                <a:lnTo>
                  <a:pt x="6904" y="428"/>
                </a:lnTo>
                <a:lnTo>
                  <a:pt x="6866" y="422"/>
                </a:lnTo>
                <a:lnTo>
                  <a:pt x="6829" y="417"/>
                </a:lnTo>
                <a:lnTo>
                  <a:pt x="6793" y="413"/>
                </a:lnTo>
                <a:lnTo>
                  <a:pt x="6756" y="408"/>
                </a:lnTo>
                <a:lnTo>
                  <a:pt x="6718" y="404"/>
                </a:lnTo>
                <a:lnTo>
                  <a:pt x="6681" y="401"/>
                </a:lnTo>
                <a:lnTo>
                  <a:pt x="6644" y="388"/>
                </a:lnTo>
                <a:lnTo>
                  <a:pt x="6607" y="377"/>
                </a:lnTo>
                <a:lnTo>
                  <a:pt x="6568" y="365"/>
                </a:lnTo>
                <a:lnTo>
                  <a:pt x="6531" y="354"/>
                </a:lnTo>
                <a:lnTo>
                  <a:pt x="6493" y="343"/>
                </a:lnTo>
                <a:lnTo>
                  <a:pt x="6456" y="332"/>
                </a:lnTo>
                <a:lnTo>
                  <a:pt x="6417" y="321"/>
                </a:lnTo>
                <a:lnTo>
                  <a:pt x="6379" y="311"/>
                </a:lnTo>
                <a:lnTo>
                  <a:pt x="6334" y="295"/>
                </a:lnTo>
                <a:lnTo>
                  <a:pt x="6289" y="279"/>
                </a:lnTo>
                <a:lnTo>
                  <a:pt x="6243" y="265"/>
                </a:lnTo>
                <a:lnTo>
                  <a:pt x="6197" y="252"/>
                </a:lnTo>
                <a:lnTo>
                  <a:pt x="6151" y="239"/>
                </a:lnTo>
                <a:lnTo>
                  <a:pt x="6106" y="228"/>
                </a:lnTo>
                <a:lnTo>
                  <a:pt x="6059" y="217"/>
                </a:lnTo>
                <a:lnTo>
                  <a:pt x="6013" y="206"/>
                </a:lnTo>
                <a:lnTo>
                  <a:pt x="5982" y="193"/>
                </a:lnTo>
                <a:lnTo>
                  <a:pt x="5950" y="180"/>
                </a:lnTo>
                <a:lnTo>
                  <a:pt x="5917" y="169"/>
                </a:lnTo>
                <a:lnTo>
                  <a:pt x="5885" y="158"/>
                </a:lnTo>
                <a:lnTo>
                  <a:pt x="5852" y="148"/>
                </a:lnTo>
                <a:lnTo>
                  <a:pt x="5820" y="139"/>
                </a:lnTo>
                <a:lnTo>
                  <a:pt x="5787" y="130"/>
                </a:lnTo>
                <a:lnTo>
                  <a:pt x="5754" y="121"/>
                </a:lnTo>
                <a:lnTo>
                  <a:pt x="5723" y="114"/>
                </a:lnTo>
                <a:lnTo>
                  <a:pt x="5692" y="106"/>
                </a:lnTo>
                <a:lnTo>
                  <a:pt x="5661" y="99"/>
                </a:lnTo>
                <a:lnTo>
                  <a:pt x="5630" y="93"/>
                </a:lnTo>
                <a:lnTo>
                  <a:pt x="5572" y="74"/>
                </a:lnTo>
                <a:lnTo>
                  <a:pt x="5514" y="57"/>
                </a:lnTo>
                <a:lnTo>
                  <a:pt x="5455" y="43"/>
                </a:lnTo>
                <a:lnTo>
                  <a:pt x="5395" y="30"/>
                </a:lnTo>
                <a:lnTo>
                  <a:pt x="5365" y="24"/>
                </a:lnTo>
                <a:lnTo>
                  <a:pt x="5335" y="19"/>
                </a:lnTo>
                <a:lnTo>
                  <a:pt x="5306" y="15"/>
                </a:lnTo>
                <a:lnTo>
                  <a:pt x="5275" y="11"/>
                </a:lnTo>
                <a:lnTo>
                  <a:pt x="5244" y="7"/>
                </a:lnTo>
                <a:lnTo>
                  <a:pt x="5213" y="4"/>
                </a:lnTo>
                <a:lnTo>
                  <a:pt x="5181" y="2"/>
                </a:lnTo>
                <a:lnTo>
                  <a:pt x="5150" y="1"/>
                </a:lnTo>
                <a:lnTo>
                  <a:pt x="5104" y="0"/>
                </a:lnTo>
                <a:lnTo>
                  <a:pt x="5057" y="0"/>
                </a:lnTo>
                <a:lnTo>
                  <a:pt x="5010" y="2"/>
                </a:lnTo>
                <a:lnTo>
                  <a:pt x="4963" y="4"/>
                </a:lnTo>
                <a:lnTo>
                  <a:pt x="4916" y="7"/>
                </a:lnTo>
                <a:lnTo>
                  <a:pt x="4869" y="13"/>
                </a:lnTo>
                <a:lnTo>
                  <a:pt x="4823" y="18"/>
                </a:lnTo>
                <a:lnTo>
                  <a:pt x="4776" y="24"/>
                </a:lnTo>
                <a:lnTo>
                  <a:pt x="4730" y="32"/>
                </a:lnTo>
                <a:lnTo>
                  <a:pt x="4683" y="40"/>
                </a:lnTo>
                <a:lnTo>
                  <a:pt x="4638" y="50"/>
                </a:lnTo>
                <a:lnTo>
                  <a:pt x="4591" y="60"/>
                </a:lnTo>
                <a:lnTo>
                  <a:pt x="4545" y="70"/>
                </a:lnTo>
                <a:lnTo>
                  <a:pt x="4500" y="82"/>
                </a:lnTo>
                <a:lnTo>
                  <a:pt x="4455" y="94"/>
                </a:lnTo>
                <a:lnTo>
                  <a:pt x="4410" y="106"/>
                </a:lnTo>
                <a:lnTo>
                  <a:pt x="4405" y="107"/>
                </a:lnTo>
                <a:lnTo>
                  <a:pt x="4399" y="110"/>
                </a:lnTo>
                <a:lnTo>
                  <a:pt x="4346" y="111"/>
                </a:lnTo>
                <a:lnTo>
                  <a:pt x="4294" y="113"/>
                </a:lnTo>
                <a:lnTo>
                  <a:pt x="4241" y="117"/>
                </a:lnTo>
                <a:lnTo>
                  <a:pt x="4189" y="123"/>
                </a:lnTo>
                <a:lnTo>
                  <a:pt x="4162" y="127"/>
                </a:lnTo>
                <a:lnTo>
                  <a:pt x="4136" y="132"/>
                </a:lnTo>
                <a:lnTo>
                  <a:pt x="4110" y="136"/>
                </a:lnTo>
                <a:lnTo>
                  <a:pt x="4084" y="141"/>
                </a:lnTo>
                <a:lnTo>
                  <a:pt x="4058" y="148"/>
                </a:lnTo>
                <a:lnTo>
                  <a:pt x="4032" y="154"/>
                </a:lnTo>
                <a:lnTo>
                  <a:pt x="4006" y="162"/>
                </a:lnTo>
                <a:lnTo>
                  <a:pt x="3980" y="170"/>
                </a:lnTo>
                <a:lnTo>
                  <a:pt x="3929" y="187"/>
                </a:lnTo>
                <a:lnTo>
                  <a:pt x="3873" y="207"/>
                </a:lnTo>
                <a:lnTo>
                  <a:pt x="3843" y="218"/>
                </a:lnTo>
                <a:lnTo>
                  <a:pt x="3813" y="231"/>
                </a:lnTo>
                <a:lnTo>
                  <a:pt x="3782" y="244"/>
                </a:lnTo>
                <a:lnTo>
                  <a:pt x="3750" y="257"/>
                </a:lnTo>
                <a:lnTo>
                  <a:pt x="3719" y="272"/>
                </a:lnTo>
                <a:lnTo>
                  <a:pt x="3687" y="288"/>
                </a:lnTo>
                <a:lnTo>
                  <a:pt x="3656" y="304"/>
                </a:lnTo>
                <a:lnTo>
                  <a:pt x="3625" y="321"/>
                </a:lnTo>
                <a:lnTo>
                  <a:pt x="3595" y="339"/>
                </a:lnTo>
                <a:lnTo>
                  <a:pt x="3564" y="358"/>
                </a:lnTo>
                <a:lnTo>
                  <a:pt x="3535" y="378"/>
                </a:lnTo>
                <a:lnTo>
                  <a:pt x="3508" y="398"/>
                </a:lnTo>
                <a:lnTo>
                  <a:pt x="3441" y="417"/>
                </a:lnTo>
                <a:lnTo>
                  <a:pt x="3375" y="438"/>
                </a:lnTo>
                <a:lnTo>
                  <a:pt x="3309" y="462"/>
                </a:lnTo>
                <a:lnTo>
                  <a:pt x="3244" y="486"/>
                </a:lnTo>
                <a:lnTo>
                  <a:pt x="3179" y="513"/>
                </a:lnTo>
                <a:lnTo>
                  <a:pt x="3115" y="540"/>
                </a:lnTo>
                <a:lnTo>
                  <a:pt x="3052" y="571"/>
                </a:lnTo>
                <a:lnTo>
                  <a:pt x="2990" y="603"/>
                </a:lnTo>
                <a:lnTo>
                  <a:pt x="2958" y="620"/>
                </a:lnTo>
                <a:lnTo>
                  <a:pt x="2926" y="639"/>
                </a:lnTo>
                <a:lnTo>
                  <a:pt x="2896" y="658"/>
                </a:lnTo>
                <a:lnTo>
                  <a:pt x="2866" y="678"/>
                </a:lnTo>
                <a:lnTo>
                  <a:pt x="2837" y="699"/>
                </a:lnTo>
                <a:lnTo>
                  <a:pt x="2809" y="720"/>
                </a:lnTo>
                <a:lnTo>
                  <a:pt x="2782" y="742"/>
                </a:lnTo>
                <a:lnTo>
                  <a:pt x="2755" y="765"/>
                </a:lnTo>
                <a:lnTo>
                  <a:pt x="2730" y="789"/>
                </a:lnTo>
                <a:lnTo>
                  <a:pt x="2704" y="814"/>
                </a:lnTo>
                <a:lnTo>
                  <a:pt x="2680" y="839"/>
                </a:lnTo>
                <a:lnTo>
                  <a:pt x="2657" y="866"/>
                </a:lnTo>
                <a:lnTo>
                  <a:pt x="2634" y="892"/>
                </a:lnTo>
                <a:lnTo>
                  <a:pt x="2612" y="921"/>
                </a:lnTo>
                <a:lnTo>
                  <a:pt x="2591" y="950"/>
                </a:lnTo>
                <a:lnTo>
                  <a:pt x="2570" y="980"/>
                </a:lnTo>
                <a:lnTo>
                  <a:pt x="2537" y="999"/>
                </a:lnTo>
                <a:lnTo>
                  <a:pt x="2504" y="1019"/>
                </a:lnTo>
                <a:lnTo>
                  <a:pt x="2472" y="1039"/>
                </a:lnTo>
                <a:lnTo>
                  <a:pt x="2441" y="1060"/>
                </a:lnTo>
                <a:lnTo>
                  <a:pt x="2410" y="1083"/>
                </a:lnTo>
                <a:lnTo>
                  <a:pt x="2380" y="1105"/>
                </a:lnTo>
                <a:lnTo>
                  <a:pt x="2350" y="1130"/>
                </a:lnTo>
                <a:lnTo>
                  <a:pt x="2321" y="1154"/>
                </a:lnTo>
                <a:lnTo>
                  <a:pt x="2295" y="1168"/>
                </a:lnTo>
                <a:lnTo>
                  <a:pt x="2269" y="1183"/>
                </a:lnTo>
                <a:lnTo>
                  <a:pt x="2244" y="1198"/>
                </a:lnTo>
                <a:lnTo>
                  <a:pt x="2219" y="1213"/>
                </a:lnTo>
                <a:lnTo>
                  <a:pt x="2228" y="1198"/>
                </a:lnTo>
                <a:lnTo>
                  <a:pt x="2237" y="1184"/>
                </a:lnTo>
                <a:lnTo>
                  <a:pt x="2247" y="1169"/>
                </a:lnTo>
                <a:lnTo>
                  <a:pt x="2257" y="1155"/>
                </a:lnTo>
                <a:lnTo>
                  <a:pt x="2258" y="1153"/>
                </a:lnTo>
                <a:lnTo>
                  <a:pt x="2258" y="1151"/>
                </a:lnTo>
                <a:lnTo>
                  <a:pt x="2257" y="1150"/>
                </a:lnTo>
                <a:lnTo>
                  <a:pt x="2255" y="1149"/>
                </a:lnTo>
                <a:lnTo>
                  <a:pt x="2253" y="1148"/>
                </a:lnTo>
                <a:lnTo>
                  <a:pt x="2251" y="1148"/>
                </a:lnTo>
                <a:lnTo>
                  <a:pt x="2249" y="1148"/>
                </a:lnTo>
                <a:lnTo>
                  <a:pt x="2248" y="1150"/>
                </a:lnTo>
                <a:lnTo>
                  <a:pt x="2235" y="1169"/>
                </a:lnTo>
                <a:lnTo>
                  <a:pt x="2222" y="1187"/>
                </a:lnTo>
                <a:lnTo>
                  <a:pt x="2210" y="1206"/>
                </a:lnTo>
                <a:lnTo>
                  <a:pt x="2198" y="1225"/>
                </a:lnTo>
                <a:lnTo>
                  <a:pt x="2157" y="1253"/>
                </a:lnTo>
                <a:lnTo>
                  <a:pt x="2116" y="1281"/>
                </a:lnTo>
                <a:lnTo>
                  <a:pt x="2077" y="1310"/>
                </a:lnTo>
                <a:lnTo>
                  <a:pt x="2038" y="1341"/>
                </a:lnTo>
                <a:lnTo>
                  <a:pt x="2005" y="1371"/>
                </a:lnTo>
                <a:lnTo>
                  <a:pt x="1972" y="1403"/>
                </a:lnTo>
                <a:lnTo>
                  <a:pt x="1941" y="1436"/>
                </a:lnTo>
                <a:lnTo>
                  <a:pt x="1910" y="1471"/>
                </a:lnTo>
                <a:lnTo>
                  <a:pt x="1881" y="1508"/>
                </a:lnTo>
                <a:lnTo>
                  <a:pt x="1852" y="1546"/>
                </a:lnTo>
                <a:lnTo>
                  <a:pt x="1825" y="1585"/>
                </a:lnTo>
                <a:lnTo>
                  <a:pt x="1799" y="1625"/>
                </a:lnTo>
                <a:lnTo>
                  <a:pt x="1776" y="1668"/>
                </a:lnTo>
                <a:lnTo>
                  <a:pt x="1752" y="1710"/>
                </a:lnTo>
                <a:lnTo>
                  <a:pt x="1731" y="1754"/>
                </a:lnTo>
                <a:lnTo>
                  <a:pt x="1712" y="1799"/>
                </a:lnTo>
                <a:lnTo>
                  <a:pt x="1694" y="1843"/>
                </a:lnTo>
                <a:lnTo>
                  <a:pt x="1678" y="1889"/>
                </a:lnTo>
                <a:lnTo>
                  <a:pt x="1664" y="1936"/>
                </a:lnTo>
                <a:lnTo>
                  <a:pt x="1652" y="1983"/>
                </a:lnTo>
                <a:lnTo>
                  <a:pt x="1653" y="1945"/>
                </a:lnTo>
                <a:lnTo>
                  <a:pt x="1656" y="1909"/>
                </a:lnTo>
                <a:lnTo>
                  <a:pt x="1661" y="1872"/>
                </a:lnTo>
                <a:lnTo>
                  <a:pt x="1667" y="1835"/>
                </a:lnTo>
                <a:lnTo>
                  <a:pt x="1674" y="1798"/>
                </a:lnTo>
                <a:lnTo>
                  <a:pt x="1682" y="1760"/>
                </a:lnTo>
                <a:lnTo>
                  <a:pt x="1693" y="1723"/>
                </a:lnTo>
                <a:lnTo>
                  <a:pt x="1704" y="1685"/>
                </a:lnTo>
                <a:lnTo>
                  <a:pt x="1704" y="1682"/>
                </a:lnTo>
                <a:lnTo>
                  <a:pt x="1703" y="1680"/>
                </a:lnTo>
                <a:lnTo>
                  <a:pt x="1701" y="1677"/>
                </a:lnTo>
                <a:lnTo>
                  <a:pt x="1699" y="1676"/>
                </a:lnTo>
                <a:lnTo>
                  <a:pt x="1696" y="1676"/>
                </a:lnTo>
                <a:lnTo>
                  <a:pt x="1693" y="1676"/>
                </a:lnTo>
                <a:lnTo>
                  <a:pt x="1691" y="1678"/>
                </a:lnTo>
                <a:lnTo>
                  <a:pt x="1689" y="1681"/>
                </a:lnTo>
                <a:lnTo>
                  <a:pt x="1681" y="1705"/>
                </a:lnTo>
                <a:lnTo>
                  <a:pt x="1675" y="1728"/>
                </a:lnTo>
                <a:lnTo>
                  <a:pt x="1667" y="1753"/>
                </a:lnTo>
                <a:lnTo>
                  <a:pt x="1662" y="1777"/>
                </a:lnTo>
                <a:lnTo>
                  <a:pt x="1656" y="1801"/>
                </a:lnTo>
                <a:lnTo>
                  <a:pt x="1651" y="1825"/>
                </a:lnTo>
                <a:lnTo>
                  <a:pt x="1648" y="1850"/>
                </a:lnTo>
                <a:lnTo>
                  <a:pt x="1644" y="1874"/>
                </a:lnTo>
                <a:lnTo>
                  <a:pt x="1641" y="1899"/>
                </a:lnTo>
                <a:lnTo>
                  <a:pt x="1638" y="1923"/>
                </a:lnTo>
                <a:lnTo>
                  <a:pt x="1636" y="1948"/>
                </a:lnTo>
                <a:lnTo>
                  <a:pt x="1635" y="1972"/>
                </a:lnTo>
                <a:lnTo>
                  <a:pt x="1634" y="1997"/>
                </a:lnTo>
                <a:lnTo>
                  <a:pt x="1634" y="2021"/>
                </a:lnTo>
                <a:lnTo>
                  <a:pt x="1634" y="2045"/>
                </a:lnTo>
                <a:lnTo>
                  <a:pt x="1635" y="2070"/>
                </a:lnTo>
                <a:lnTo>
                  <a:pt x="1632" y="2094"/>
                </a:lnTo>
                <a:lnTo>
                  <a:pt x="1629" y="2119"/>
                </a:lnTo>
                <a:lnTo>
                  <a:pt x="1627" y="2143"/>
                </a:lnTo>
                <a:lnTo>
                  <a:pt x="1626" y="2168"/>
                </a:lnTo>
                <a:lnTo>
                  <a:pt x="1625" y="2192"/>
                </a:lnTo>
                <a:lnTo>
                  <a:pt x="1625" y="2217"/>
                </a:lnTo>
                <a:lnTo>
                  <a:pt x="1625" y="2241"/>
                </a:lnTo>
                <a:lnTo>
                  <a:pt x="1626" y="2266"/>
                </a:lnTo>
                <a:lnTo>
                  <a:pt x="1628" y="2290"/>
                </a:lnTo>
                <a:lnTo>
                  <a:pt x="1630" y="2314"/>
                </a:lnTo>
                <a:lnTo>
                  <a:pt x="1633" y="2338"/>
                </a:lnTo>
                <a:lnTo>
                  <a:pt x="1637" y="2361"/>
                </a:lnTo>
                <a:lnTo>
                  <a:pt x="1642" y="2386"/>
                </a:lnTo>
                <a:lnTo>
                  <a:pt x="1647" y="2409"/>
                </a:lnTo>
                <a:lnTo>
                  <a:pt x="1653" y="2433"/>
                </a:lnTo>
                <a:lnTo>
                  <a:pt x="1661" y="2456"/>
                </a:lnTo>
                <a:lnTo>
                  <a:pt x="1635" y="2511"/>
                </a:lnTo>
                <a:lnTo>
                  <a:pt x="1617" y="2553"/>
                </a:lnTo>
                <a:lnTo>
                  <a:pt x="1605" y="2579"/>
                </a:lnTo>
                <a:lnTo>
                  <a:pt x="1602" y="2589"/>
                </a:lnTo>
                <a:lnTo>
                  <a:pt x="1597" y="2596"/>
                </a:lnTo>
                <a:lnTo>
                  <a:pt x="1582" y="2620"/>
                </a:lnTo>
                <a:lnTo>
                  <a:pt x="1561" y="2658"/>
                </a:lnTo>
                <a:lnTo>
                  <a:pt x="1531" y="2708"/>
                </a:lnTo>
                <a:lnTo>
                  <a:pt x="1497" y="2769"/>
                </a:lnTo>
                <a:lnTo>
                  <a:pt x="1458" y="2839"/>
                </a:lnTo>
                <a:lnTo>
                  <a:pt x="1416" y="2918"/>
                </a:lnTo>
                <a:lnTo>
                  <a:pt x="1372" y="3004"/>
                </a:lnTo>
                <a:lnTo>
                  <a:pt x="1350" y="3049"/>
                </a:lnTo>
                <a:lnTo>
                  <a:pt x="1328" y="3094"/>
                </a:lnTo>
                <a:lnTo>
                  <a:pt x="1305" y="3141"/>
                </a:lnTo>
                <a:lnTo>
                  <a:pt x="1284" y="3189"/>
                </a:lnTo>
                <a:lnTo>
                  <a:pt x="1263" y="3237"/>
                </a:lnTo>
                <a:lnTo>
                  <a:pt x="1242" y="3286"/>
                </a:lnTo>
                <a:lnTo>
                  <a:pt x="1221" y="3335"/>
                </a:lnTo>
                <a:lnTo>
                  <a:pt x="1202" y="3384"/>
                </a:lnTo>
                <a:lnTo>
                  <a:pt x="1184" y="3433"/>
                </a:lnTo>
                <a:lnTo>
                  <a:pt x="1167" y="3481"/>
                </a:lnTo>
                <a:lnTo>
                  <a:pt x="1152" y="3530"/>
                </a:lnTo>
                <a:lnTo>
                  <a:pt x="1137" y="3577"/>
                </a:lnTo>
                <a:lnTo>
                  <a:pt x="1126" y="3624"/>
                </a:lnTo>
                <a:lnTo>
                  <a:pt x="1115" y="3670"/>
                </a:lnTo>
                <a:lnTo>
                  <a:pt x="1106" y="3714"/>
                </a:lnTo>
                <a:lnTo>
                  <a:pt x="1100" y="3758"/>
                </a:lnTo>
                <a:lnTo>
                  <a:pt x="1087" y="3843"/>
                </a:lnTo>
                <a:lnTo>
                  <a:pt x="1075" y="3928"/>
                </a:lnTo>
                <a:lnTo>
                  <a:pt x="1060" y="4013"/>
                </a:lnTo>
                <a:lnTo>
                  <a:pt x="1045" y="4098"/>
                </a:lnTo>
                <a:lnTo>
                  <a:pt x="1029" y="4181"/>
                </a:lnTo>
                <a:lnTo>
                  <a:pt x="1013" y="4263"/>
                </a:lnTo>
                <a:lnTo>
                  <a:pt x="997" y="4343"/>
                </a:lnTo>
                <a:lnTo>
                  <a:pt x="982" y="4421"/>
                </a:lnTo>
                <a:lnTo>
                  <a:pt x="968" y="4495"/>
                </a:lnTo>
                <a:lnTo>
                  <a:pt x="955" y="4565"/>
                </a:lnTo>
                <a:lnTo>
                  <a:pt x="945" y="4631"/>
                </a:lnTo>
                <a:lnTo>
                  <a:pt x="936" y="4694"/>
                </a:lnTo>
                <a:lnTo>
                  <a:pt x="933" y="4723"/>
                </a:lnTo>
                <a:lnTo>
                  <a:pt x="930" y="4750"/>
                </a:lnTo>
                <a:lnTo>
                  <a:pt x="928" y="4777"/>
                </a:lnTo>
                <a:lnTo>
                  <a:pt x="927" y="4803"/>
                </a:lnTo>
                <a:lnTo>
                  <a:pt x="927" y="4826"/>
                </a:lnTo>
                <a:lnTo>
                  <a:pt x="927" y="4848"/>
                </a:lnTo>
                <a:lnTo>
                  <a:pt x="929" y="4868"/>
                </a:lnTo>
                <a:lnTo>
                  <a:pt x="931" y="4888"/>
                </a:lnTo>
                <a:lnTo>
                  <a:pt x="944" y="4961"/>
                </a:lnTo>
                <a:lnTo>
                  <a:pt x="959" y="5046"/>
                </a:lnTo>
                <a:lnTo>
                  <a:pt x="967" y="5092"/>
                </a:lnTo>
                <a:lnTo>
                  <a:pt x="975" y="5139"/>
                </a:lnTo>
                <a:lnTo>
                  <a:pt x="982" y="5188"/>
                </a:lnTo>
                <a:lnTo>
                  <a:pt x="988" y="5237"/>
                </a:lnTo>
                <a:lnTo>
                  <a:pt x="994" y="5287"/>
                </a:lnTo>
                <a:lnTo>
                  <a:pt x="998" y="5335"/>
                </a:lnTo>
                <a:lnTo>
                  <a:pt x="1000" y="5383"/>
                </a:lnTo>
                <a:lnTo>
                  <a:pt x="1001" y="5431"/>
                </a:lnTo>
                <a:lnTo>
                  <a:pt x="1001" y="5455"/>
                </a:lnTo>
                <a:lnTo>
                  <a:pt x="1000" y="5477"/>
                </a:lnTo>
                <a:lnTo>
                  <a:pt x="998" y="5498"/>
                </a:lnTo>
                <a:lnTo>
                  <a:pt x="996" y="5521"/>
                </a:lnTo>
                <a:lnTo>
                  <a:pt x="994" y="5541"/>
                </a:lnTo>
                <a:lnTo>
                  <a:pt x="989" y="5561"/>
                </a:lnTo>
                <a:lnTo>
                  <a:pt x="985" y="5580"/>
                </a:lnTo>
                <a:lnTo>
                  <a:pt x="980" y="5599"/>
                </a:lnTo>
                <a:lnTo>
                  <a:pt x="947" y="5602"/>
                </a:lnTo>
                <a:lnTo>
                  <a:pt x="914" y="5604"/>
                </a:lnTo>
                <a:lnTo>
                  <a:pt x="881" y="5604"/>
                </a:lnTo>
                <a:lnTo>
                  <a:pt x="849" y="5601"/>
                </a:lnTo>
                <a:lnTo>
                  <a:pt x="817" y="5597"/>
                </a:lnTo>
                <a:lnTo>
                  <a:pt x="785" y="5593"/>
                </a:lnTo>
                <a:lnTo>
                  <a:pt x="753" y="5586"/>
                </a:lnTo>
                <a:lnTo>
                  <a:pt x="722" y="5579"/>
                </a:lnTo>
                <a:lnTo>
                  <a:pt x="692" y="5571"/>
                </a:lnTo>
                <a:lnTo>
                  <a:pt x="661" y="5561"/>
                </a:lnTo>
                <a:lnTo>
                  <a:pt x="630" y="5550"/>
                </a:lnTo>
                <a:lnTo>
                  <a:pt x="599" y="5540"/>
                </a:lnTo>
                <a:lnTo>
                  <a:pt x="539" y="5515"/>
                </a:lnTo>
                <a:lnTo>
                  <a:pt x="479" y="5489"/>
                </a:lnTo>
                <a:lnTo>
                  <a:pt x="476" y="5488"/>
                </a:lnTo>
                <a:lnTo>
                  <a:pt x="473" y="5488"/>
                </a:lnTo>
                <a:lnTo>
                  <a:pt x="470" y="5489"/>
                </a:lnTo>
                <a:lnTo>
                  <a:pt x="468" y="5490"/>
                </a:lnTo>
                <a:lnTo>
                  <a:pt x="466" y="5492"/>
                </a:lnTo>
                <a:lnTo>
                  <a:pt x="465" y="5495"/>
                </a:lnTo>
                <a:lnTo>
                  <a:pt x="465" y="5497"/>
                </a:lnTo>
                <a:lnTo>
                  <a:pt x="467" y="5500"/>
                </a:lnTo>
                <a:lnTo>
                  <a:pt x="477" y="5514"/>
                </a:lnTo>
                <a:lnTo>
                  <a:pt x="486" y="5527"/>
                </a:lnTo>
                <a:lnTo>
                  <a:pt x="497" y="5539"/>
                </a:lnTo>
                <a:lnTo>
                  <a:pt x="509" y="5550"/>
                </a:lnTo>
                <a:lnTo>
                  <a:pt x="520" y="5562"/>
                </a:lnTo>
                <a:lnTo>
                  <a:pt x="532" y="5573"/>
                </a:lnTo>
                <a:lnTo>
                  <a:pt x="545" y="5583"/>
                </a:lnTo>
                <a:lnTo>
                  <a:pt x="557" y="5593"/>
                </a:lnTo>
                <a:lnTo>
                  <a:pt x="570" y="5601"/>
                </a:lnTo>
                <a:lnTo>
                  <a:pt x="584" y="5611"/>
                </a:lnTo>
                <a:lnTo>
                  <a:pt x="598" y="5619"/>
                </a:lnTo>
                <a:lnTo>
                  <a:pt x="613" y="5627"/>
                </a:lnTo>
                <a:lnTo>
                  <a:pt x="642" y="5642"/>
                </a:lnTo>
                <a:lnTo>
                  <a:pt x="671" y="5655"/>
                </a:lnTo>
                <a:lnTo>
                  <a:pt x="703" y="5665"/>
                </a:lnTo>
                <a:lnTo>
                  <a:pt x="734" y="5675"/>
                </a:lnTo>
                <a:lnTo>
                  <a:pt x="767" y="5683"/>
                </a:lnTo>
                <a:lnTo>
                  <a:pt x="799" y="5691"/>
                </a:lnTo>
                <a:lnTo>
                  <a:pt x="832" y="5696"/>
                </a:lnTo>
                <a:lnTo>
                  <a:pt x="865" y="5700"/>
                </a:lnTo>
                <a:lnTo>
                  <a:pt x="898" y="5703"/>
                </a:lnTo>
                <a:lnTo>
                  <a:pt x="930" y="5706"/>
                </a:lnTo>
                <a:lnTo>
                  <a:pt x="904" y="5750"/>
                </a:lnTo>
                <a:lnTo>
                  <a:pt x="875" y="5801"/>
                </a:lnTo>
                <a:lnTo>
                  <a:pt x="842" y="5857"/>
                </a:lnTo>
                <a:lnTo>
                  <a:pt x="805" y="5915"/>
                </a:lnTo>
                <a:lnTo>
                  <a:pt x="767" y="5977"/>
                </a:lnTo>
                <a:lnTo>
                  <a:pt x="727" y="6041"/>
                </a:lnTo>
                <a:lnTo>
                  <a:pt x="684" y="6105"/>
                </a:lnTo>
                <a:lnTo>
                  <a:pt x="640" y="6169"/>
                </a:lnTo>
                <a:lnTo>
                  <a:pt x="597" y="6232"/>
                </a:lnTo>
                <a:lnTo>
                  <a:pt x="553" y="6294"/>
                </a:lnTo>
                <a:lnTo>
                  <a:pt x="510" y="6352"/>
                </a:lnTo>
                <a:lnTo>
                  <a:pt x="466" y="6407"/>
                </a:lnTo>
                <a:lnTo>
                  <a:pt x="446" y="6432"/>
                </a:lnTo>
                <a:lnTo>
                  <a:pt x="424" y="6457"/>
                </a:lnTo>
                <a:lnTo>
                  <a:pt x="404" y="6480"/>
                </a:lnTo>
                <a:lnTo>
                  <a:pt x="385" y="6501"/>
                </a:lnTo>
                <a:lnTo>
                  <a:pt x="366" y="6520"/>
                </a:lnTo>
                <a:lnTo>
                  <a:pt x="348" y="6538"/>
                </a:lnTo>
                <a:lnTo>
                  <a:pt x="330" y="6554"/>
                </a:lnTo>
                <a:lnTo>
                  <a:pt x="314" y="6568"/>
                </a:lnTo>
                <a:lnTo>
                  <a:pt x="295" y="6583"/>
                </a:lnTo>
                <a:lnTo>
                  <a:pt x="278" y="6599"/>
                </a:lnTo>
                <a:lnTo>
                  <a:pt x="260" y="6615"/>
                </a:lnTo>
                <a:lnTo>
                  <a:pt x="242" y="6631"/>
                </a:lnTo>
                <a:lnTo>
                  <a:pt x="224" y="6648"/>
                </a:lnTo>
                <a:lnTo>
                  <a:pt x="206" y="6665"/>
                </a:lnTo>
                <a:lnTo>
                  <a:pt x="189" y="6683"/>
                </a:lnTo>
                <a:lnTo>
                  <a:pt x="173" y="6702"/>
                </a:lnTo>
                <a:lnTo>
                  <a:pt x="157" y="6720"/>
                </a:lnTo>
                <a:lnTo>
                  <a:pt x="141" y="6740"/>
                </a:lnTo>
                <a:lnTo>
                  <a:pt x="127" y="6760"/>
                </a:lnTo>
                <a:lnTo>
                  <a:pt x="112" y="6779"/>
                </a:lnTo>
                <a:lnTo>
                  <a:pt x="98" y="6799"/>
                </a:lnTo>
                <a:lnTo>
                  <a:pt x="85" y="6819"/>
                </a:lnTo>
                <a:lnTo>
                  <a:pt x="72" y="6840"/>
                </a:lnTo>
                <a:lnTo>
                  <a:pt x="61" y="6860"/>
                </a:lnTo>
                <a:lnTo>
                  <a:pt x="50" y="6880"/>
                </a:lnTo>
                <a:lnTo>
                  <a:pt x="40" y="6901"/>
                </a:lnTo>
                <a:lnTo>
                  <a:pt x="32" y="6921"/>
                </a:lnTo>
                <a:lnTo>
                  <a:pt x="23" y="6942"/>
                </a:lnTo>
                <a:lnTo>
                  <a:pt x="17" y="6962"/>
                </a:lnTo>
                <a:lnTo>
                  <a:pt x="11" y="6982"/>
                </a:lnTo>
                <a:lnTo>
                  <a:pt x="6" y="7002"/>
                </a:lnTo>
                <a:lnTo>
                  <a:pt x="3" y="7022"/>
                </a:lnTo>
                <a:lnTo>
                  <a:pt x="1" y="7043"/>
                </a:lnTo>
                <a:lnTo>
                  <a:pt x="0" y="7062"/>
                </a:lnTo>
                <a:lnTo>
                  <a:pt x="0" y="7081"/>
                </a:lnTo>
                <a:lnTo>
                  <a:pt x="2" y="7099"/>
                </a:lnTo>
                <a:lnTo>
                  <a:pt x="5" y="7117"/>
                </a:lnTo>
                <a:lnTo>
                  <a:pt x="11" y="7135"/>
                </a:lnTo>
                <a:lnTo>
                  <a:pt x="17" y="7153"/>
                </a:lnTo>
                <a:lnTo>
                  <a:pt x="26" y="7169"/>
                </a:lnTo>
                <a:lnTo>
                  <a:pt x="34" y="7186"/>
                </a:lnTo>
                <a:lnTo>
                  <a:pt x="44" y="7201"/>
                </a:lnTo>
                <a:lnTo>
                  <a:pt x="54" y="7217"/>
                </a:lnTo>
                <a:lnTo>
                  <a:pt x="64" y="7232"/>
                </a:lnTo>
                <a:lnTo>
                  <a:pt x="74" y="7246"/>
                </a:lnTo>
                <a:lnTo>
                  <a:pt x="86" y="7260"/>
                </a:lnTo>
                <a:lnTo>
                  <a:pt x="98" y="7272"/>
                </a:lnTo>
                <a:lnTo>
                  <a:pt x="110" y="7284"/>
                </a:lnTo>
                <a:lnTo>
                  <a:pt x="133" y="7309"/>
                </a:lnTo>
                <a:lnTo>
                  <a:pt x="157" y="7330"/>
                </a:lnTo>
                <a:lnTo>
                  <a:pt x="183" y="7349"/>
                </a:lnTo>
                <a:lnTo>
                  <a:pt x="209" y="7367"/>
                </a:lnTo>
                <a:lnTo>
                  <a:pt x="234" y="7383"/>
                </a:lnTo>
                <a:lnTo>
                  <a:pt x="260" y="7398"/>
                </a:lnTo>
                <a:lnTo>
                  <a:pt x="285" y="7411"/>
                </a:lnTo>
                <a:lnTo>
                  <a:pt x="310" y="7422"/>
                </a:lnTo>
                <a:lnTo>
                  <a:pt x="333" y="7432"/>
                </a:lnTo>
                <a:lnTo>
                  <a:pt x="355" y="7440"/>
                </a:lnTo>
                <a:lnTo>
                  <a:pt x="377" y="7448"/>
                </a:lnTo>
                <a:lnTo>
                  <a:pt x="396" y="7453"/>
                </a:lnTo>
                <a:lnTo>
                  <a:pt x="404" y="7456"/>
                </a:lnTo>
                <a:lnTo>
                  <a:pt x="414" y="7461"/>
                </a:lnTo>
                <a:lnTo>
                  <a:pt x="422" y="7466"/>
                </a:lnTo>
                <a:lnTo>
                  <a:pt x="431" y="7472"/>
                </a:lnTo>
                <a:lnTo>
                  <a:pt x="439" y="7479"/>
                </a:lnTo>
                <a:lnTo>
                  <a:pt x="447" y="7486"/>
                </a:lnTo>
                <a:lnTo>
                  <a:pt x="454" y="7495"/>
                </a:lnTo>
                <a:lnTo>
                  <a:pt x="462" y="7504"/>
                </a:lnTo>
                <a:lnTo>
                  <a:pt x="469" y="7514"/>
                </a:lnTo>
                <a:lnTo>
                  <a:pt x="476" y="7523"/>
                </a:lnTo>
                <a:lnTo>
                  <a:pt x="482" y="7534"/>
                </a:lnTo>
                <a:lnTo>
                  <a:pt x="487" y="7546"/>
                </a:lnTo>
                <a:lnTo>
                  <a:pt x="498" y="7568"/>
                </a:lnTo>
                <a:lnTo>
                  <a:pt x="506" y="7593"/>
                </a:lnTo>
                <a:lnTo>
                  <a:pt x="513" y="7618"/>
                </a:lnTo>
                <a:lnTo>
                  <a:pt x="517" y="7644"/>
                </a:lnTo>
                <a:lnTo>
                  <a:pt x="518" y="7656"/>
                </a:lnTo>
                <a:lnTo>
                  <a:pt x="519" y="7669"/>
                </a:lnTo>
                <a:lnTo>
                  <a:pt x="519" y="7682"/>
                </a:lnTo>
                <a:lnTo>
                  <a:pt x="519" y="7694"/>
                </a:lnTo>
                <a:lnTo>
                  <a:pt x="518" y="7706"/>
                </a:lnTo>
                <a:lnTo>
                  <a:pt x="516" y="7718"/>
                </a:lnTo>
                <a:lnTo>
                  <a:pt x="514" y="7729"/>
                </a:lnTo>
                <a:lnTo>
                  <a:pt x="511" y="7740"/>
                </a:lnTo>
                <a:lnTo>
                  <a:pt x="506" y="7751"/>
                </a:lnTo>
                <a:lnTo>
                  <a:pt x="502" y="7761"/>
                </a:lnTo>
                <a:lnTo>
                  <a:pt x="497" y="7770"/>
                </a:lnTo>
                <a:lnTo>
                  <a:pt x="490" y="7779"/>
                </a:lnTo>
                <a:lnTo>
                  <a:pt x="477" y="7795"/>
                </a:lnTo>
                <a:lnTo>
                  <a:pt x="463" y="7810"/>
                </a:lnTo>
                <a:lnTo>
                  <a:pt x="448" y="7824"/>
                </a:lnTo>
                <a:lnTo>
                  <a:pt x="432" y="7837"/>
                </a:lnTo>
                <a:lnTo>
                  <a:pt x="400" y="7862"/>
                </a:lnTo>
                <a:lnTo>
                  <a:pt x="369" y="7884"/>
                </a:lnTo>
                <a:lnTo>
                  <a:pt x="354" y="7896"/>
                </a:lnTo>
                <a:lnTo>
                  <a:pt x="339" y="7907"/>
                </a:lnTo>
                <a:lnTo>
                  <a:pt x="324" y="7920"/>
                </a:lnTo>
                <a:lnTo>
                  <a:pt x="312" y="7933"/>
                </a:lnTo>
                <a:lnTo>
                  <a:pt x="299" y="7947"/>
                </a:lnTo>
                <a:lnTo>
                  <a:pt x="288" y="7962"/>
                </a:lnTo>
                <a:lnTo>
                  <a:pt x="278" y="7978"/>
                </a:lnTo>
                <a:lnTo>
                  <a:pt x="269" y="7996"/>
                </a:lnTo>
                <a:lnTo>
                  <a:pt x="262" y="8016"/>
                </a:lnTo>
                <a:lnTo>
                  <a:pt x="255" y="8037"/>
                </a:lnTo>
                <a:lnTo>
                  <a:pt x="250" y="8062"/>
                </a:lnTo>
                <a:lnTo>
                  <a:pt x="246" y="8087"/>
                </a:lnTo>
                <a:lnTo>
                  <a:pt x="244" y="8114"/>
                </a:lnTo>
                <a:lnTo>
                  <a:pt x="243" y="8140"/>
                </a:lnTo>
                <a:lnTo>
                  <a:pt x="244" y="8154"/>
                </a:lnTo>
                <a:lnTo>
                  <a:pt x="244" y="8169"/>
                </a:lnTo>
                <a:lnTo>
                  <a:pt x="246" y="8183"/>
                </a:lnTo>
                <a:lnTo>
                  <a:pt x="248" y="8197"/>
                </a:lnTo>
                <a:lnTo>
                  <a:pt x="250" y="8211"/>
                </a:lnTo>
                <a:lnTo>
                  <a:pt x="253" y="8224"/>
                </a:lnTo>
                <a:lnTo>
                  <a:pt x="257" y="8237"/>
                </a:lnTo>
                <a:lnTo>
                  <a:pt x="262" y="8251"/>
                </a:lnTo>
                <a:lnTo>
                  <a:pt x="268" y="8264"/>
                </a:lnTo>
                <a:lnTo>
                  <a:pt x="273" y="8277"/>
                </a:lnTo>
                <a:lnTo>
                  <a:pt x="281" y="8288"/>
                </a:lnTo>
                <a:lnTo>
                  <a:pt x="288" y="8301"/>
                </a:lnTo>
                <a:lnTo>
                  <a:pt x="297" y="8312"/>
                </a:lnTo>
                <a:lnTo>
                  <a:pt x="306" y="8323"/>
                </a:lnTo>
                <a:lnTo>
                  <a:pt x="317" y="8333"/>
                </a:lnTo>
                <a:lnTo>
                  <a:pt x="329" y="8344"/>
                </a:lnTo>
                <a:lnTo>
                  <a:pt x="340" y="8352"/>
                </a:lnTo>
                <a:lnTo>
                  <a:pt x="353" y="8361"/>
                </a:lnTo>
                <a:lnTo>
                  <a:pt x="368" y="8369"/>
                </a:lnTo>
                <a:lnTo>
                  <a:pt x="383" y="8375"/>
                </a:lnTo>
                <a:lnTo>
                  <a:pt x="437" y="8398"/>
                </a:lnTo>
                <a:lnTo>
                  <a:pt x="498" y="8424"/>
                </a:lnTo>
                <a:lnTo>
                  <a:pt x="562" y="8452"/>
                </a:lnTo>
                <a:lnTo>
                  <a:pt x="623" y="8481"/>
                </a:lnTo>
                <a:lnTo>
                  <a:pt x="652" y="8495"/>
                </a:lnTo>
                <a:lnTo>
                  <a:pt x="679" y="8508"/>
                </a:lnTo>
                <a:lnTo>
                  <a:pt x="703" y="8521"/>
                </a:lnTo>
                <a:lnTo>
                  <a:pt x="725" y="8533"/>
                </a:lnTo>
                <a:lnTo>
                  <a:pt x="742" y="8544"/>
                </a:lnTo>
                <a:lnTo>
                  <a:pt x="754" y="8553"/>
                </a:lnTo>
                <a:lnTo>
                  <a:pt x="759" y="8557"/>
                </a:lnTo>
                <a:lnTo>
                  <a:pt x="762" y="8561"/>
                </a:lnTo>
                <a:lnTo>
                  <a:pt x="764" y="8564"/>
                </a:lnTo>
                <a:lnTo>
                  <a:pt x="764" y="8567"/>
                </a:lnTo>
                <a:lnTo>
                  <a:pt x="763" y="8570"/>
                </a:lnTo>
                <a:lnTo>
                  <a:pt x="761" y="8572"/>
                </a:lnTo>
                <a:lnTo>
                  <a:pt x="756" y="8574"/>
                </a:lnTo>
                <a:lnTo>
                  <a:pt x="751" y="8578"/>
                </a:lnTo>
                <a:lnTo>
                  <a:pt x="737" y="8583"/>
                </a:lnTo>
                <a:lnTo>
                  <a:pt x="718" y="8588"/>
                </a:lnTo>
                <a:lnTo>
                  <a:pt x="672" y="8600"/>
                </a:lnTo>
                <a:lnTo>
                  <a:pt x="618" y="8613"/>
                </a:lnTo>
                <a:lnTo>
                  <a:pt x="590" y="8621"/>
                </a:lnTo>
                <a:lnTo>
                  <a:pt x="562" y="8630"/>
                </a:lnTo>
                <a:lnTo>
                  <a:pt x="535" y="8638"/>
                </a:lnTo>
                <a:lnTo>
                  <a:pt x="510" y="8649"/>
                </a:lnTo>
                <a:lnTo>
                  <a:pt x="498" y="8654"/>
                </a:lnTo>
                <a:lnTo>
                  <a:pt x="486" y="8661"/>
                </a:lnTo>
                <a:lnTo>
                  <a:pt x="477" y="8667"/>
                </a:lnTo>
                <a:lnTo>
                  <a:pt x="467" y="8673"/>
                </a:lnTo>
                <a:lnTo>
                  <a:pt x="459" y="8680"/>
                </a:lnTo>
                <a:lnTo>
                  <a:pt x="451" y="8687"/>
                </a:lnTo>
                <a:lnTo>
                  <a:pt x="445" y="8695"/>
                </a:lnTo>
                <a:lnTo>
                  <a:pt x="439" y="8703"/>
                </a:lnTo>
                <a:lnTo>
                  <a:pt x="431" y="8720"/>
                </a:lnTo>
                <a:lnTo>
                  <a:pt x="423" y="8738"/>
                </a:lnTo>
                <a:lnTo>
                  <a:pt x="416" y="8757"/>
                </a:lnTo>
                <a:lnTo>
                  <a:pt x="409" y="8778"/>
                </a:lnTo>
                <a:lnTo>
                  <a:pt x="403" y="8798"/>
                </a:lnTo>
                <a:lnTo>
                  <a:pt x="398" y="8820"/>
                </a:lnTo>
                <a:lnTo>
                  <a:pt x="394" y="8842"/>
                </a:lnTo>
                <a:lnTo>
                  <a:pt x="390" y="8865"/>
                </a:lnTo>
                <a:lnTo>
                  <a:pt x="388" y="8887"/>
                </a:lnTo>
                <a:lnTo>
                  <a:pt x="388" y="8911"/>
                </a:lnTo>
                <a:lnTo>
                  <a:pt x="390" y="8933"/>
                </a:lnTo>
                <a:lnTo>
                  <a:pt x="393" y="8956"/>
                </a:lnTo>
                <a:lnTo>
                  <a:pt x="398" y="8979"/>
                </a:lnTo>
                <a:lnTo>
                  <a:pt x="404" y="9000"/>
                </a:lnTo>
                <a:lnTo>
                  <a:pt x="409" y="9012"/>
                </a:lnTo>
                <a:lnTo>
                  <a:pt x="414" y="9022"/>
                </a:lnTo>
                <a:lnTo>
                  <a:pt x="418" y="9032"/>
                </a:lnTo>
                <a:lnTo>
                  <a:pt x="424" y="9042"/>
                </a:lnTo>
                <a:lnTo>
                  <a:pt x="431" y="9052"/>
                </a:lnTo>
                <a:lnTo>
                  <a:pt x="438" y="9062"/>
                </a:lnTo>
                <a:lnTo>
                  <a:pt x="447" y="9070"/>
                </a:lnTo>
                <a:lnTo>
                  <a:pt x="455" y="9078"/>
                </a:lnTo>
                <a:lnTo>
                  <a:pt x="466" y="9085"/>
                </a:lnTo>
                <a:lnTo>
                  <a:pt x="476" y="9091"/>
                </a:lnTo>
                <a:lnTo>
                  <a:pt x="487" y="9098"/>
                </a:lnTo>
                <a:lnTo>
                  <a:pt x="499" y="9104"/>
                </a:lnTo>
                <a:lnTo>
                  <a:pt x="522" y="9115"/>
                </a:lnTo>
                <a:lnTo>
                  <a:pt x="549" y="9124"/>
                </a:lnTo>
                <a:lnTo>
                  <a:pt x="576" y="9133"/>
                </a:lnTo>
                <a:lnTo>
                  <a:pt x="602" y="9140"/>
                </a:lnTo>
                <a:lnTo>
                  <a:pt x="629" y="9148"/>
                </a:lnTo>
                <a:lnTo>
                  <a:pt x="655" y="9155"/>
                </a:lnTo>
                <a:lnTo>
                  <a:pt x="681" y="9163"/>
                </a:lnTo>
                <a:lnTo>
                  <a:pt x="704" y="9171"/>
                </a:lnTo>
                <a:lnTo>
                  <a:pt x="716" y="9175"/>
                </a:lnTo>
                <a:lnTo>
                  <a:pt x="726" y="9180"/>
                </a:lnTo>
                <a:lnTo>
                  <a:pt x="736" y="9185"/>
                </a:lnTo>
                <a:lnTo>
                  <a:pt x="745" y="9190"/>
                </a:lnTo>
                <a:lnTo>
                  <a:pt x="753" y="9196"/>
                </a:lnTo>
                <a:lnTo>
                  <a:pt x="761" y="9202"/>
                </a:lnTo>
                <a:lnTo>
                  <a:pt x="767" y="9208"/>
                </a:lnTo>
                <a:lnTo>
                  <a:pt x="773" y="9215"/>
                </a:lnTo>
                <a:lnTo>
                  <a:pt x="778" y="9222"/>
                </a:lnTo>
                <a:lnTo>
                  <a:pt x="782" y="9230"/>
                </a:lnTo>
                <a:lnTo>
                  <a:pt x="785" y="9237"/>
                </a:lnTo>
                <a:lnTo>
                  <a:pt x="788" y="9243"/>
                </a:lnTo>
                <a:lnTo>
                  <a:pt x="790" y="9251"/>
                </a:lnTo>
                <a:lnTo>
                  <a:pt x="792" y="9258"/>
                </a:lnTo>
                <a:lnTo>
                  <a:pt x="793" y="9266"/>
                </a:lnTo>
                <a:lnTo>
                  <a:pt x="793" y="9273"/>
                </a:lnTo>
                <a:lnTo>
                  <a:pt x="792" y="9289"/>
                </a:lnTo>
                <a:lnTo>
                  <a:pt x="788" y="9306"/>
                </a:lnTo>
                <a:lnTo>
                  <a:pt x="784" y="9324"/>
                </a:lnTo>
                <a:lnTo>
                  <a:pt x="779" y="9346"/>
                </a:lnTo>
                <a:lnTo>
                  <a:pt x="766" y="9393"/>
                </a:lnTo>
                <a:lnTo>
                  <a:pt x="751" y="9453"/>
                </a:lnTo>
                <a:lnTo>
                  <a:pt x="744" y="9487"/>
                </a:lnTo>
                <a:lnTo>
                  <a:pt x="737" y="9526"/>
                </a:lnTo>
                <a:lnTo>
                  <a:pt x="732" y="9569"/>
                </a:lnTo>
                <a:lnTo>
                  <a:pt x="727" y="9617"/>
                </a:lnTo>
                <a:lnTo>
                  <a:pt x="722" y="9668"/>
                </a:lnTo>
                <a:lnTo>
                  <a:pt x="719" y="9721"/>
                </a:lnTo>
                <a:lnTo>
                  <a:pt x="716" y="9775"/>
                </a:lnTo>
                <a:lnTo>
                  <a:pt x="715" y="9831"/>
                </a:lnTo>
                <a:lnTo>
                  <a:pt x="715" y="9859"/>
                </a:lnTo>
                <a:lnTo>
                  <a:pt x="716" y="9887"/>
                </a:lnTo>
                <a:lnTo>
                  <a:pt x="718" y="9916"/>
                </a:lnTo>
                <a:lnTo>
                  <a:pt x="720" y="9943"/>
                </a:lnTo>
                <a:lnTo>
                  <a:pt x="725" y="9971"/>
                </a:lnTo>
                <a:lnTo>
                  <a:pt x="729" y="9999"/>
                </a:lnTo>
                <a:lnTo>
                  <a:pt x="735" y="10026"/>
                </a:lnTo>
                <a:lnTo>
                  <a:pt x="742" y="10054"/>
                </a:lnTo>
                <a:lnTo>
                  <a:pt x="751" y="10081"/>
                </a:lnTo>
                <a:lnTo>
                  <a:pt x="761" y="10107"/>
                </a:lnTo>
                <a:lnTo>
                  <a:pt x="772" y="10133"/>
                </a:lnTo>
                <a:lnTo>
                  <a:pt x="785" y="10158"/>
                </a:lnTo>
                <a:lnTo>
                  <a:pt x="800" y="10183"/>
                </a:lnTo>
                <a:lnTo>
                  <a:pt x="817" y="10206"/>
                </a:lnTo>
                <a:lnTo>
                  <a:pt x="836" y="10229"/>
                </a:lnTo>
                <a:lnTo>
                  <a:pt x="856" y="10252"/>
                </a:lnTo>
                <a:lnTo>
                  <a:pt x="880" y="10273"/>
                </a:lnTo>
                <a:lnTo>
                  <a:pt x="904" y="10293"/>
                </a:lnTo>
                <a:lnTo>
                  <a:pt x="932" y="10312"/>
                </a:lnTo>
                <a:lnTo>
                  <a:pt x="962" y="10331"/>
                </a:lnTo>
                <a:lnTo>
                  <a:pt x="994" y="10348"/>
                </a:lnTo>
                <a:lnTo>
                  <a:pt x="1029" y="10364"/>
                </a:lnTo>
                <a:lnTo>
                  <a:pt x="1066" y="10378"/>
                </a:lnTo>
                <a:lnTo>
                  <a:pt x="1106" y="10391"/>
                </a:lnTo>
                <a:lnTo>
                  <a:pt x="1149" y="10403"/>
                </a:lnTo>
                <a:lnTo>
                  <a:pt x="1193" y="10414"/>
                </a:lnTo>
                <a:lnTo>
                  <a:pt x="1237" y="10423"/>
                </a:lnTo>
                <a:lnTo>
                  <a:pt x="1283" y="10431"/>
                </a:lnTo>
                <a:lnTo>
                  <a:pt x="1330" y="10437"/>
                </a:lnTo>
                <a:lnTo>
                  <a:pt x="1378" y="10442"/>
                </a:lnTo>
                <a:lnTo>
                  <a:pt x="1426" y="10448"/>
                </a:lnTo>
                <a:lnTo>
                  <a:pt x="1475" y="10451"/>
                </a:lnTo>
                <a:lnTo>
                  <a:pt x="1523" y="10453"/>
                </a:lnTo>
                <a:lnTo>
                  <a:pt x="1572" y="10454"/>
                </a:lnTo>
                <a:lnTo>
                  <a:pt x="1622" y="10455"/>
                </a:lnTo>
                <a:lnTo>
                  <a:pt x="1671" y="10455"/>
                </a:lnTo>
                <a:lnTo>
                  <a:pt x="1721" y="10454"/>
                </a:lnTo>
                <a:lnTo>
                  <a:pt x="1770" y="10452"/>
                </a:lnTo>
                <a:lnTo>
                  <a:pt x="1819" y="10450"/>
                </a:lnTo>
                <a:lnTo>
                  <a:pt x="1868" y="10446"/>
                </a:lnTo>
                <a:lnTo>
                  <a:pt x="1963" y="10439"/>
                </a:lnTo>
                <a:lnTo>
                  <a:pt x="2054" y="10431"/>
                </a:lnTo>
                <a:lnTo>
                  <a:pt x="2142" y="10420"/>
                </a:lnTo>
                <a:lnTo>
                  <a:pt x="2225" y="10409"/>
                </a:lnTo>
                <a:lnTo>
                  <a:pt x="2300" y="10396"/>
                </a:lnTo>
                <a:lnTo>
                  <a:pt x="2369" y="10385"/>
                </a:lnTo>
                <a:lnTo>
                  <a:pt x="2429" y="10374"/>
                </a:lnTo>
                <a:lnTo>
                  <a:pt x="2481" y="10364"/>
                </a:lnTo>
                <a:lnTo>
                  <a:pt x="2529" y="10353"/>
                </a:lnTo>
                <a:lnTo>
                  <a:pt x="2579" y="10342"/>
                </a:lnTo>
                <a:lnTo>
                  <a:pt x="2632" y="10332"/>
                </a:lnTo>
                <a:lnTo>
                  <a:pt x="2687" y="10321"/>
                </a:lnTo>
                <a:lnTo>
                  <a:pt x="2715" y="10317"/>
                </a:lnTo>
                <a:lnTo>
                  <a:pt x="2744" y="10312"/>
                </a:lnTo>
                <a:lnTo>
                  <a:pt x="2771" y="10309"/>
                </a:lnTo>
                <a:lnTo>
                  <a:pt x="2800" y="10306"/>
                </a:lnTo>
                <a:lnTo>
                  <a:pt x="2829" y="10304"/>
                </a:lnTo>
                <a:lnTo>
                  <a:pt x="2858" y="10303"/>
                </a:lnTo>
                <a:lnTo>
                  <a:pt x="2886" y="10303"/>
                </a:lnTo>
                <a:lnTo>
                  <a:pt x="2915" y="10303"/>
                </a:lnTo>
                <a:lnTo>
                  <a:pt x="2944" y="10305"/>
                </a:lnTo>
                <a:lnTo>
                  <a:pt x="2971" y="10308"/>
                </a:lnTo>
                <a:lnTo>
                  <a:pt x="3000" y="10312"/>
                </a:lnTo>
                <a:lnTo>
                  <a:pt x="3027" y="10319"/>
                </a:lnTo>
                <a:lnTo>
                  <a:pt x="3054" y="10326"/>
                </a:lnTo>
                <a:lnTo>
                  <a:pt x="3081" y="10335"/>
                </a:lnTo>
                <a:lnTo>
                  <a:pt x="3108" y="10345"/>
                </a:lnTo>
                <a:lnTo>
                  <a:pt x="3133" y="10357"/>
                </a:lnTo>
                <a:lnTo>
                  <a:pt x="3158" y="10372"/>
                </a:lnTo>
                <a:lnTo>
                  <a:pt x="3182" y="10388"/>
                </a:lnTo>
                <a:lnTo>
                  <a:pt x="3206" y="10406"/>
                </a:lnTo>
                <a:lnTo>
                  <a:pt x="3228" y="10426"/>
                </a:lnTo>
                <a:lnTo>
                  <a:pt x="3249" y="10449"/>
                </a:lnTo>
                <a:lnTo>
                  <a:pt x="3270" y="10473"/>
                </a:lnTo>
                <a:lnTo>
                  <a:pt x="3290" y="10501"/>
                </a:lnTo>
                <a:lnTo>
                  <a:pt x="3308" y="10531"/>
                </a:lnTo>
                <a:lnTo>
                  <a:pt x="3326" y="10562"/>
                </a:lnTo>
                <a:lnTo>
                  <a:pt x="3344" y="10596"/>
                </a:lnTo>
                <a:lnTo>
                  <a:pt x="3361" y="10632"/>
                </a:lnTo>
                <a:lnTo>
                  <a:pt x="3378" y="10669"/>
                </a:lnTo>
                <a:lnTo>
                  <a:pt x="3394" y="10708"/>
                </a:lnTo>
                <a:lnTo>
                  <a:pt x="3410" y="10747"/>
                </a:lnTo>
                <a:lnTo>
                  <a:pt x="3426" y="10789"/>
                </a:lnTo>
                <a:lnTo>
                  <a:pt x="3442" y="10832"/>
                </a:lnTo>
                <a:lnTo>
                  <a:pt x="3457" y="10875"/>
                </a:lnTo>
                <a:lnTo>
                  <a:pt x="3471" y="10919"/>
                </a:lnTo>
                <a:lnTo>
                  <a:pt x="3486" y="10963"/>
                </a:lnTo>
                <a:lnTo>
                  <a:pt x="3500" y="11009"/>
                </a:lnTo>
                <a:lnTo>
                  <a:pt x="3527" y="11101"/>
                </a:lnTo>
                <a:lnTo>
                  <a:pt x="3552" y="11193"/>
                </a:lnTo>
                <a:lnTo>
                  <a:pt x="3577" y="11285"/>
                </a:lnTo>
                <a:lnTo>
                  <a:pt x="3598" y="11375"/>
                </a:lnTo>
                <a:lnTo>
                  <a:pt x="3618" y="11462"/>
                </a:lnTo>
                <a:lnTo>
                  <a:pt x="3637" y="11545"/>
                </a:lnTo>
                <a:lnTo>
                  <a:pt x="3653" y="11624"/>
                </a:lnTo>
                <a:lnTo>
                  <a:pt x="3668" y="11697"/>
                </a:lnTo>
                <a:lnTo>
                  <a:pt x="3680" y="11763"/>
                </a:lnTo>
                <a:lnTo>
                  <a:pt x="3691" y="11821"/>
                </a:lnTo>
                <a:lnTo>
                  <a:pt x="3702" y="11881"/>
                </a:lnTo>
                <a:lnTo>
                  <a:pt x="3718" y="11958"/>
                </a:lnTo>
                <a:lnTo>
                  <a:pt x="3739" y="12046"/>
                </a:lnTo>
                <a:lnTo>
                  <a:pt x="3761" y="12144"/>
                </a:lnTo>
                <a:lnTo>
                  <a:pt x="3785" y="12250"/>
                </a:lnTo>
                <a:lnTo>
                  <a:pt x="3813" y="12362"/>
                </a:lnTo>
                <a:lnTo>
                  <a:pt x="3841" y="12478"/>
                </a:lnTo>
                <a:lnTo>
                  <a:pt x="3869" y="12594"/>
                </a:lnTo>
                <a:lnTo>
                  <a:pt x="3898" y="12709"/>
                </a:lnTo>
                <a:lnTo>
                  <a:pt x="3926" y="12821"/>
                </a:lnTo>
                <a:lnTo>
                  <a:pt x="3953" y="12927"/>
                </a:lnTo>
                <a:lnTo>
                  <a:pt x="3978" y="13025"/>
                </a:lnTo>
                <a:lnTo>
                  <a:pt x="4000" y="13113"/>
                </a:lnTo>
                <a:lnTo>
                  <a:pt x="4019" y="13189"/>
                </a:lnTo>
                <a:lnTo>
                  <a:pt x="4035" y="13249"/>
                </a:lnTo>
                <a:lnTo>
                  <a:pt x="4046" y="13293"/>
                </a:lnTo>
                <a:lnTo>
                  <a:pt x="4050" y="13311"/>
                </a:lnTo>
                <a:lnTo>
                  <a:pt x="4053" y="13330"/>
                </a:lnTo>
                <a:lnTo>
                  <a:pt x="4056" y="13351"/>
                </a:lnTo>
                <a:lnTo>
                  <a:pt x="4058" y="13374"/>
                </a:lnTo>
                <a:lnTo>
                  <a:pt x="4059" y="13396"/>
                </a:lnTo>
                <a:lnTo>
                  <a:pt x="4059" y="13421"/>
                </a:lnTo>
                <a:lnTo>
                  <a:pt x="4059" y="13445"/>
                </a:lnTo>
                <a:lnTo>
                  <a:pt x="4058" y="13472"/>
                </a:lnTo>
                <a:lnTo>
                  <a:pt x="4056" y="13498"/>
                </a:lnTo>
                <a:lnTo>
                  <a:pt x="4052" y="13526"/>
                </a:lnTo>
                <a:lnTo>
                  <a:pt x="4049" y="13554"/>
                </a:lnTo>
                <a:lnTo>
                  <a:pt x="4045" y="13581"/>
                </a:lnTo>
                <a:lnTo>
                  <a:pt x="4040" y="13611"/>
                </a:lnTo>
                <a:lnTo>
                  <a:pt x="4034" y="13640"/>
                </a:lnTo>
                <a:lnTo>
                  <a:pt x="4028" y="13669"/>
                </a:lnTo>
                <a:lnTo>
                  <a:pt x="4020" y="13698"/>
                </a:lnTo>
                <a:lnTo>
                  <a:pt x="4012" y="13728"/>
                </a:lnTo>
                <a:lnTo>
                  <a:pt x="4003" y="13758"/>
                </a:lnTo>
                <a:lnTo>
                  <a:pt x="3994" y="13788"/>
                </a:lnTo>
                <a:lnTo>
                  <a:pt x="3983" y="13816"/>
                </a:lnTo>
                <a:lnTo>
                  <a:pt x="3973" y="13846"/>
                </a:lnTo>
                <a:lnTo>
                  <a:pt x="3960" y="13874"/>
                </a:lnTo>
                <a:lnTo>
                  <a:pt x="3947" y="13902"/>
                </a:lnTo>
                <a:lnTo>
                  <a:pt x="3934" y="13930"/>
                </a:lnTo>
                <a:lnTo>
                  <a:pt x="3919" y="13957"/>
                </a:lnTo>
                <a:lnTo>
                  <a:pt x="3904" y="13983"/>
                </a:lnTo>
                <a:lnTo>
                  <a:pt x="3889" y="14009"/>
                </a:lnTo>
                <a:lnTo>
                  <a:pt x="3872" y="14033"/>
                </a:lnTo>
                <a:lnTo>
                  <a:pt x="3853" y="14057"/>
                </a:lnTo>
                <a:lnTo>
                  <a:pt x="3835" y="14079"/>
                </a:lnTo>
                <a:lnTo>
                  <a:pt x="3816" y="14100"/>
                </a:lnTo>
                <a:lnTo>
                  <a:pt x="3796" y="14120"/>
                </a:lnTo>
                <a:lnTo>
                  <a:pt x="3754" y="14161"/>
                </a:lnTo>
                <a:lnTo>
                  <a:pt x="3714" y="14203"/>
                </a:lnTo>
                <a:lnTo>
                  <a:pt x="3674" y="14248"/>
                </a:lnTo>
                <a:lnTo>
                  <a:pt x="3634" y="14295"/>
                </a:lnTo>
                <a:lnTo>
                  <a:pt x="3596" y="14342"/>
                </a:lnTo>
                <a:lnTo>
                  <a:pt x="3559" y="14391"/>
                </a:lnTo>
                <a:lnTo>
                  <a:pt x="3521" y="14438"/>
                </a:lnTo>
                <a:lnTo>
                  <a:pt x="3486" y="14486"/>
                </a:lnTo>
                <a:lnTo>
                  <a:pt x="3453" y="14533"/>
                </a:lnTo>
                <a:lnTo>
                  <a:pt x="3421" y="14579"/>
                </a:lnTo>
                <a:lnTo>
                  <a:pt x="3392" y="14624"/>
                </a:lnTo>
                <a:lnTo>
                  <a:pt x="3364" y="14665"/>
                </a:lnTo>
                <a:lnTo>
                  <a:pt x="3315" y="14740"/>
                </a:lnTo>
                <a:lnTo>
                  <a:pt x="3277" y="14799"/>
                </a:lnTo>
                <a:lnTo>
                  <a:pt x="3251" y="14837"/>
                </a:lnTo>
                <a:lnTo>
                  <a:pt x="3210" y="14900"/>
                </a:lnTo>
                <a:lnTo>
                  <a:pt x="3152" y="14982"/>
                </a:lnTo>
                <a:lnTo>
                  <a:pt x="3084" y="15082"/>
                </a:lnTo>
                <a:lnTo>
                  <a:pt x="3004" y="15196"/>
                </a:lnTo>
                <a:lnTo>
                  <a:pt x="2918" y="15321"/>
                </a:lnTo>
                <a:lnTo>
                  <a:pt x="2826" y="15455"/>
                </a:lnTo>
                <a:lnTo>
                  <a:pt x="2731" y="15595"/>
                </a:lnTo>
                <a:lnTo>
                  <a:pt x="2634" y="15735"/>
                </a:lnTo>
                <a:lnTo>
                  <a:pt x="2540" y="15874"/>
                </a:lnTo>
                <a:lnTo>
                  <a:pt x="2449" y="16011"/>
                </a:lnTo>
                <a:lnTo>
                  <a:pt x="2364" y="16139"/>
                </a:lnTo>
                <a:lnTo>
                  <a:pt x="2287" y="16257"/>
                </a:lnTo>
                <a:lnTo>
                  <a:pt x="2220" y="16362"/>
                </a:lnTo>
                <a:lnTo>
                  <a:pt x="2192" y="16408"/>
                </a:lnTo>
                <a:lnTo>
                  <a:pt x="2167" y="16450"/>
                </a:lnTo>
                <a:lnTo>
                  <a:pt x="2146" y="16487"/>
                </a:lnTo>
                <a:lnTo>
                  <a:pt x="2129" y="16519"/>
                </a:lnTo>
                <a:lnTo>
                  <a:pt x="2100" y="16575"/>
                </a:lnTo>
                <a:lnTo>
                  <a:pt x="2074" y="16629"/>
                </a:lnTo>
                <a:lnTo>
                  <a:pt x="2048" y="16680"/>
                </a:lnTo>
                <a:lnTo>
                  <a:pt x="2027" y="16728"/>
                </a:lnTo>
                <a:lnTo>
                  <a:pt x="1987" y="16813"/>
                </a:lnTo>
                <a:lnTo>
                  <a:pt x="1958" y="16885"/>
                </a:lnTo>
                <a:lnTo>
                  <a:pt x="1934" y="16942"/>
                </a:lnTo>
                <a:lnTo>
                  <a:pt x="1918" y="16984"/>
                </a:lnTo>
                <a:lnTo>
                  <a:pt x="1910" y="17010"/>
                </a:lnTo>
                <a:lnTo>
                  <a:pt x="1906" y="17019"/>
                </a:lnTo>
                <a:lnTo>
                  <a:pt x="9637" y="17019"/>
                </a:lnTo>
                <a:lnTo>
                  <a:pt x="9636" y="17005"/>
                </a:lnTo>
                <a:lnTo>
                  <a:pt x="9631" y="16965"/>
                </a:lnTo>
                <a:lnTo>
                  <a:pt x="9625" y="16901"/>
                </a:lnTo>
                <a:lnTo>
                  <a:pt x="9615" y="16816"/>
                </a:lnTo>
                <a:lnTo>
                  <a:pt x="9604" y="16713"/>
                </a:lnTo>
                <a:lnTo>
                  <a:pt x="9589" y="16594"/>
                </a:lnTo>
                <a:lnTo>
                  <a:pt x="9571" y="16462"/>
                </a:lnTo>
                <a:lnTo>
                  <a:pt x="9551" y="16320"/>
                </a:lnTo>
                <a:lnTo>
                  <a:pt x="9527" y="16170"/>
                </a:lnTo>
                <a:lnTo>
                  <a:pt x="9501" y="16015"/>
                </a:lnTo>
                <a:lnTo>
                  <a:pt x="9487" y="15936"/>
                </a:lnTo>
                <a:lnTo>
                  <a:pt x="9472" y="15857"/>
                </a:lnTo>
                <a:lnTo>
                  <a:pt x="9456" y="15779"/>
                </a:lnTo>
                <a:lnTo>
                  <a:pt x="9439" y="15701"/>
                </a:lnTo>
                <a:lnTo>
                  <a:pt x="9422" y="15623"/>
                </a:lnTo>
                <a:lnTo>
                  <a:pt x="9404" y="15547"/>
                </a:lnTo>
                <a:lnTo>
                  <a:pt x="9385" y="15472"/>
                </a:lnTo>
                <a:lnTo>
                  <a:pt x="9365" y="15399"/>
                </a:lnTo>
                <a:lnTo>
                  <a:pt x="9345" y="15328"/>
                </a:lnTo>
                <a:lnTo>
                  <a:pt x="9324" y="15259"/>
                </a:lnTo>
                <a:lnTo>
                  <a:pt x="9302" y="15193"/>
                </a:lnTo>
                <a:lnTo>
                  <a:pt x="9279" y="15130"/>
                </a:lnTo>
                <a:lnTo>
                  <a:pt x="9255" y="15067"/>
                </a:lnTo>
                <a:lnTo>
                  <a:pt x="9227" y="15004"/>
                </a:lnTo>
                <a:lnTo>
                  <a:pt x="9197" y="14939"/>
                </a:lnTo>
                <a:lnTo>
                  <a:pt x="9165" y="14872"/>
                </a:lnTo>
                <a:lnTo>
                  <a:pt x="9131" y="14805"/>
                </a:lnTo>
                <a:lnTo>
                  <a:pt x="9095" y="14736"/>
                </a:lnTo>
                <a:lnTo>
                  <a:pt x="9057" y="14666"/>
                </a:lnTo>
                <a:lnTo>
                  <a:pt x="9017" y="14596"/>
                </a:lnTo>
                <a:lnTo>
                  <a:pt x="8975" y="14524"/>
                </a:lnTo>
                <a:lnTo>
                  <a:pt x="8932" y="14451"/>
                </a:lnTo>
                <a:lnTo>
                  <a:pt x="8888" y="14378"/>
                </a:lnTo>
                <a:lnTo>
                  <a:pt x="8841" y="14304"/>
                </a:lnTo>
                <a:lnTo>
                  <a:pt x="8746" y="14154"/>
                </a:lnTo>
                <a:lnTo>
                  <a:pt x="8648" y="14003"/>
                </a:lnTo>
                <a:lnTo>
                  <a:pt x="8547" y="13851"/>
                </a:lnTo>
                <a:lnTo>
                  <a:pt x="8446" y="13699"/>
                </a:lnTo>
                <a:lnTo>
                  <a:pt x="8344" y="13546"/>
                </a:lnTo>
                <a:lnTo>
                  <a:pt x="8244" y="13395"/>
                </a:lnTo>
                <a:lnTo>
                  <a:pt x="8146" y="13245"/>
                </a:lnTo>
                <a:lnTo>
                  <a:pt x="8050" y="13098"/>
                </a:lnTo>
                <a:lnTo>
                  <a:pt x="8005" y="13025"/>
                </a:lnTo>
                <a:lnTo>
                  <a:pt x="7960" y="12954"/>
                </a:lnTo>
                <a:lnTo>
                  <a:pt x="7918" y="12882"/>
                </a:lnTo>
                <a:lnTo>
                  <a:pt x="7875" y="12812"/>
                </a:lnTo>
                <a:lnTo>
                  <a:pt x="7836" y="12741"/>
                </a:lnTo>
                <a:lnTo>
                  <a:pt x="7797" y="12665"/>
                </a:lnTo>
                <a:lnTo>
                  <a:pt x="7762" y="12586"/>
                </a:lnTo>
                <a:lnTo>
                  <a:pt x="7728" y="12503"/>
                </a:lnTo>
                <a:lnTo>
                  <a:pt x="7696" y="12416"/>
                </a:lnTo>
                <a:lnTo>
                  <a:pt x="7666" y="12327"/>
                </a:lnTo>
                <a:lnTo>
                  <a:pt x="7638" y="12236"/>
                </a:lnTo>
                <a:lnTo>
                  <a:pt x="7612" y="12142"/>
                </a:lnTo>
                <a:lnTo>
                  <a:pt x="7588" y="12046"/>
                </a:lnTo>
                <a:lnTo>
                  <a:pt x="7565" y="11949"/>
                </a:lnTo>
                <a:lnTo>
                  <a:pt x="7544" y="11851"/>
                </a:lnTo>
                <a:lnTo>
                  <a:pt x="7526" y="11752"/>
                </a:lnTo>
                <a:lnTo>
                  <a:pt x="7508" y="11653"/>
                </a:lnTo>
                <a:lnTo>
                  <a:pt x="7493" y="11553"/>
                </a:lnTo>
                <a:lnTo>
                  <a:pt x="7479" y="11454"/>
                </a:lnTo>
                <a:lnTo>
                  <a:pt x="7466" y="11355"/>
                </a:lnTo>
                <a:lnTo>
                  <a:pt x="7456" y="11256"/>
                </a:lnTo>
                <a:lnTo>
                  <a:pt x="7447" y="11159"/>
                </a:lnTo>
                <a:lnTo>
                  <a:pt x="7440" y="11064"/>
                </a:lnTo>
                <a:lnTo>
                  <a:pt x="7433" y="10971"/>
                </a:lnTo>
                <a:lnTo>
                  <a:pt x="7429" y="10879"/>
                </a:lnTo>
                <a:lnTo>
                  <a:pt x="7426" y="10790"/>
                </a:lnTo>
                <a:lnTo>
                  <a:pt x="7425" y="10704"/>
                </a:lnTo>
                <a:lnTo>
                  <a:pt x="7425" y="10621"/>
                </a:lnTo>
                <a:lnTo>
                  <a:pt x="7426" y="10542"/>
                </a:lnTo>
                <a:lnTo>
                  <a:pt x="7429" y="10467"/>
                </a:lnTo>
                <a:lnTo>
                  <a:pt x="7433" y="10395"/>
                </a:lnTo>
                <a:lnTo>
                  <a:pt x="7439" y="10328"/>
                </a:lnTo>
                <a:lnTo>
                  <a:pt x="7445" y="10266"/>
                </a:lnTo>
                <a:lnTo>
                  <a:pt x="7453" y="10209"/>
                </a:lnTo>
                <a:lnTo>
                  <a:pt x="7462" y="10158"/>
                </a:lnTo>
                <a:lnTo>
                  <a:pt x="7472" y="10112"/>
                </a:lnTo>
                <a:lnTo>
                  <a:pt x="7502" y="9998"/>
                </a:lnTo>
                <a:lnTo>
                  <a:pt x="7529" y="9893"/>
                </a:lnTo>
                <a:lnTo>
                  <a:pt x="7555" y="9802"/>
                </a:lnTo>
                <a:lnTo>
                  <a:pt x="7578" y="9721"/>
                </a:lnTo>
                <a:lnTo>
                  <a:pt x="7598" y="9651"/>
                </a:lnTo>
                <a:lnTo>
                  <a:pt x="7616" y="9592"/>
                </a:lnTo>
                <a:lnTo>
                  <a:pt x="7631" y="9543"/>
                </a:lnTo>
                <a:lnTo>
                  <a:pt x="7644" y="9506"/>
                </a:lnTo>
                <a:lnTo>
                  <a:pt x="7660" y="9519"/>
                </a:lnTo>
                <a:lnTo>
                  <a:pt x="7677" y="9531"/>
                </a:lnTo>
                <a:lnTo>
                  <a:pt x="7694" y="9542"/>
                </a:lnTo>
                <a:lnTo>
                  <a:pt x="7711" y="9553"/>
                </a:lnTo>
                <a:lnTo>
                  <a:pt x="7729" y="9563"/>
                </a:lnTo>
                <a:lnTo>
                  <a:pt x="7747" y="9572"/>
                </a:lnTo>
                <a:lnTo>
                  <a:pt x="7766" y="9581"/>
                </a:lnTo>
                <a:lnTo>
                  <a:pt x="7786" y="9588"/>
                </a:lnTo>
                <a:lnTo>
                  <a:pt x="7805" y="9594"/>
                </a:lnTo>
                <a:lnTo>
                  <a:pt x="7825" y="9601"/>
                </a:lnTo>
                <a:lnTo>
                  <a:pt x="7845" y="9606"/>
                </a:lnTo>
                <a:lnTo>
                  <a:pt x="7865" y="9610"/>
                </a:lnTo>
                <a:lnTo>
                  <a:pt x="7887" y="9614"/>
                </a:lnTo>
                <a:lnTo>
                  <a:pt x="7908" y="9617"/>
                </a:lnTo>
                <a:lnTo>
                  <a:pt x="7930" y="9618"/>
                </a:lnTo>
                <a:lnTo>
                  <a:pt x="7953" y="9619"/>
                </a:lnTo>
                <a:lnTo>
                  <a:pt x="7982" y="9619"/>
                </a:lnTo>
                <a:lnTo>
                  <a:pt x="8011" y="9618"/>
                </a:lnTo>
                <a:lnTo>
                  <a:pt x="8041" y="9616"/>
                </a:lnTo>
                <a:lnTo>
                  <a:pt x="8070" y="9613"/>
                </a:lnTo>
                <a:lnTo>
                  <a:pt x="8098" y="9607"/>
                </a:lnTo>
                <a:lnTo>
                  <a:pt x="8127" y="9602"/>
                </a:lnTo>
                <a:lnTo>
                  <a:pt x="8155" y="9596"/>
                </a:lnTo>
                <a:lnTo>
                  <a:pt x="8182" y="9588"/>
                </a:lnTo>
                <a:lnTo>
                  <a:pt x="8210" y="9580"/>
                </a:lnTo>
                <a:lnTo>
                  <a:pt x="8238" y="9571"/>
                </a:lnTo>
                <a:lnTo>
                  <a:pt x="8265" y="9561"/>
                </a:lnTo>
                <a:lnTo>
                  <a:pt x="8293" y="9551"/>
                </a:lnTo>
                <a:lnTo>
                  <a:pt x="8346" y="9529"/>
                </a:lnTo>
                <a:lnTo>
                  <a:pt x="8401" y="9504"/>
                </a:lnTo>
                <a:lnTo>
                  <a:pt x="8409" y="9509"/>
                </a:lnTo>
                <a:lnTo>
                  <a:pt x="8419" y="9514"/>
                </a:lnTo>
                <a:lnTo>
                  <a:pt x="8429" y="9518"/>
                </a:lnTo>
                <a:lnTo>
                  <a:pt x="8441" y="9522"/>
                </a:lnTo>
                <a:lnTo>
                  <a:pt x="8444" y="9522"/>
                </a:lnTo>
                <a:lnTo>
                  <a:pt x="8448" y="9521"/>
                </a:lnTo>
                <a:lnTo>
                  <a:pt x="8452" y="9519"/>
                </a:lnTo>
                <a:lnTo>
                  <a:pt x="8454" y="9516"/>
                </a:lnTo>
                <a:lnTo>
                  <a:pt x="8455" y="9511"/>
                </a:lnTo>
                <a:lnTo>
                  <a:pt x="8454" y="9508"/>
                </a:lnTo>
                <a:lnTo>
                  <a:pt x="8453" y="9505"/>
                </a:lnTo>
                <a:lnTo>
                  <a:pt x="8448" y="9502"/>
                </a:lnTo>
                <a:lnTo>
                  <a:pt x="8438" y="9497"/>
                </a:lnTo>
                <a:lnTo>
                  <a:pt x="8427" y="9490"/>
                </a:lnTo>
                <a:lnTo>
                  <a:pt x="8447" y="9481"/>
                </a:lnTo>
                <a:lnTo>
                  <a:pt x="8468" y="9470"/>
                </a:lnTo>
                <a:lnTo>
                  <a:pt x="8489" y="9459"/>
                </a:lnTo>
                <a:lnTo>
                  <a:pt x="8509" y="9449"/>
                </a:lnTo>
                <a:lnTo>
                  <a:pt x="8529" y="9438"/>
                </a:lnTo>
                <a:lnTo>
                  <a:pt x="8551" y="9427"/>
                </a:lnTo>
                <a:lnTo>
                  <a:pt x="8571" y="9416"/>
                </a:lnTo>
                <a:lnTo>
                  <a:pt x="8591" y="9405"/>
                </a:lnTo>
                <a:lnTo>
                  <a:pt x="8629" y="9416"/>
                </a:lnTo>
                <a:lnTo>
                  <a:pt x="8666" y="9425"/>
                </a:lnTo>
                <a:lnTo>
                  <a:pt x="8705" y="9435"/>
                </a:lnTo>
                <a:lnTo>
                  <a:pt x="8742" y="9443"/>
                </a:lnTo>
                <a:lnTo>
                  <a:pt x="8780" y="9450"/>
                </a:lnTo>
                <a:lnTo>
                  <a:pt x="8819" y="9455"/>
                </a:lnTo>
                <a:lnTo>
                  <a:pt x="8838" y="9456"/>
                </a:lnTo>
                <a:lnTo>
                  <a:pt x="8857" y="9457"/>
                </a:lnTo>
                <a:lnTo>
                  <a:pt x="8877" y="9458"/>
                </a:lnTo>
                <a:lnTo>
                  <a:pt x="8896" y="9457"/>
                </a:lnTo>
                <a:lnTo>
                  <a:pt x="8902" y="9456"/>
                </a:lnTo>
                <a:lnTo>
                  <a:pt x="8905" y="9454"/>
                </a:lnTo>
                <a:lnTo>
                  <a:pt x="8907" y="9450"/>
                </a:lnTo>
                <a:lnTo>
                  <a:pt x="8908" y="9446"/>
                </a:lnTo>
                <a:lnTo>
                  <a:pt x="8907" y="9441"/>
                </a:lnTo>
                <a:lnTo>
                  <a:pt x="8905" y="9437"/>
                </a:lnTo>
                <a:lnTo>
                  <a:pt x="8902" y="9435"/>
                </a:lnTo>
                <a:lnTo>
                  <a:pt x="8896" y="9434"/>
                </a:lnTo>
                <a:lnTo>
                  <a:pt x="8879" y="9434"/>
                </a:lnTo>
                <a:lnTo>
                  <a:pt x="8863" y="9433"/>
                </a:lnTo>
                <a:lnTo>
                  <a:pt x="8847" y="9432"/>
                </a:lnTo>
                <a:lnTo>
                  <a:pt x="8830" y="9430"/>
                </a:lnTo>
                <a:lnTo>
                  <a:pt x="8797" y="9424"/>
                </a:lnTo>
                <a:lnTo>
                  <a:pt x="8765" y="9418"/>
                </a:lnTo>
                <a:lnTo>
                  <a:pt x="8732" y="9410"/>
                </a:lnTo>
                <a:lnTo>
                  <a:pt x="8699" y="9401"/>
                </a:lnTo>
                <a:lnTo>
                  <a:pt x="8668" y="9391"/>
                </a:lnTo>
                <a:lnTo>
                  <a:pt x="8636" y="9382"/>
                </a:lnTo>
                <a:lnTo>
                  <a:pt x="8691" y="9352"/>
                </a:lnTo>
                <a:lnTo>
                  <a:pt x="8747" y="9323"/>
                </a:lnTo>
                <a:lnTo>
                  <a:pt x="8805" y="9297"/>
                </a:lnTo>
                <a:lnTo>
                  <a:pt x="8861" y="9272"/>
                </a:lnTo>
                <a:lnTo>
                  <a:pt x="8890" y="9260"/>
                </a:lnTo>
                <a:lnTo>
                  <a:pt x="8920" y="9250"/>
                </a:lnTo>
                <a:lnTo>
                  <a:pt x="8948" y="9240"/>
                </a:lnTo>
                <a:lnTo>
                  <a:pt x="8978" y="9231"/>
                </a:lnTo>
                <a:lnTo>
                  <a:pt x="9007" y="9222"/>
                </a:lnTo>
                <a:lnTo>
                  <a:pt x="9037" y="9216"/>
                </a:lnTo>
                <a:lnTo>
                  <a:pt x="9068" y="9209"/>
                </a:lnTo>
                <a:lnTo>
                  <a:pt x="9097" y="9204"/>
                </a:lnTo>
                <a:lnTo>
                  <a:pt x="9101" y="9204"/>
                </a:lnTo>
                <a:lnTo>
                  <a:pt x="9103" y="9202"/>
                </a:lnTo>
                <a:lnTo>
                  <a:pt x="9105" y="9201"/>
                </a:lnTo>
                <a:lnTo>
                  <a:pt x="9106" y="9199"/>
                </a:lnTo>
                <a:lnTo>
                  <a:pt x="9108" y="9193"/>
                </a:lnTo>
                <a:lnTo>
                  <a:pt x="9108" y="9189"/>
                </a:lnTo>
                <a:lnTo>
                  <a:pt x="9106" y="9184"/>
                </a:lnTo>
                <a:lnTo>
                  <a:pt x="9104" y="9180"/>
                </a:lnTo>
                <a:lnTo>
                  <a:pt x="9102" y="9177"/>
                </a:lnTo>
                <a:lnTo>
                  <a:pt x="9099" y="9176"/>
                </a:lnTo>
                <a:lnTo>
                  <a:pt x="9096" y="9176"/>
                </a:lnTo>
                <a:lnTo>
                  <a:pt x="9094" y="9176"/>
                </a:lnTo>
                <a:lnTo>
                  <a:pt x="9065" y="9181"/>
                </a:lnTo>
                <a:lnTo>
                  <a:pt x="9037" y="9186"/>
                </a:lnTo>
                <a:lnTo>
                  <a:pt x="9009" y="9191"/>
                </a:lnTo>
                <a:lnTo>
                  <a:pt x="8981" y="9199"/>
                </a:lnTo>
                <a:lnTo>
                  <a:pt x="8955" y="9207"/>
                </a:lnTo>
                <a:lnTo>
                  <a:pt x="8927" y="9216"/>
                </a:lnTo>
                <a:lnTo>
                  <a:pt x="8901" y="9225"/>
                </a:lnTo>
                <a:lnTo>
                  <a:pt x="8874" y="9236"/>
                </a:lnTo>
                <a:lnTo>
                  <a:pt x="8853" y="9240"/>
                </a:lnTo>
                <a:lnTo>
                  <a:pt x="8830" y="9246"/>
                </a:lnTo>
                <a:lnTo>
                  <a:pt x="8809" y="9251"/>
                </a:lnTo>
                <a:lnTo>
                  <a:pt x="8788" y="9257"/>
                </a:lnTo>
                <a:lnTo>
                  <a:pt x="8808" y="9246"/>
                </a:lnTo>
                <a:lnTo>
                  <a:pt x="8829" y="9234"/>
                </a:lnTo>
                <a:lnTo>
                  <a:pt x="8849" y="9222"/>
                </a:lnTo>
                <a:lnTo>
                  <a:pt x="8870" y="9210"/>
                </a:lnTo>
                <a:lnTo>
                  <a:pt x="8890" y="9199"/>
                </a:lnTo>
                <a:lnTo>
                  <a:pt x="8910" y="9187"/>
                </a:lnTo>
                <a:lnTo>
                  <a:pt x="8929" y="9175"/>
                </a:lnTo>
                <a:lnTo>
                  <a:pt x="8949" y="9164"/>
                </a:lnTo>
                <a:lnTo>
                  <a:pt x="8952" y="9162"/>
                </a:lnTo>
                <a:lnTo>
                  <a:pt x="8953" y="9159"/>
                </a:lnTo>
                <a:lnTo>
                  <a:pt x="8953" y="9156"/>
                </a:lnTo>
                <a:lnTo>
                  <a:pt x="8952" y="9154"/>
                </a:lnTo>
                <a:lnTo>
                  <a:pt x="8949" y="9152"/>
                </a:lnTo>
                <a:lnTo>
                  <a:pt x="8947" y="9151"/>
                </a:lnTo>
                <a:lnTo>
                  <a:pt x="8945" y="9151"/>
                </a:lnTo>
                <a:lnTo>
                  <a:pt x="8942" y="9151"/>
                </a:lnTo>
                <a:lnTo>
                  <a:pt x="8889" y="9180"/>
                </a:lnTo>
                <a:lnTo>
                  <a:pt x="8835" y="9207"/>
                </a:lnTo>
                <a:lnTo>
                  <a:pt x="8781" y="9234"/>
                </a:lnTo>
                <a:lnTo>
                  <a:pt x="8726" y="9259"/>
                </a:lnTo>
                <a:lnTo>
                  <a:pt x="8671" y="9284"/>
                </a:lnTo>
                <a:lnTo>
                  <a:pt x="8615" y="9305"/>
                </a:lnTo>
                <a:lnTo>
                  <a:pt x="8587" y="9316"/>
                </a:lnTo>
                <a:lnTo>
                  <a:pt x="8559" y="9325"/>
                </a:lnTo>
                <a:lnTo>
                  <a:pt x="8530" y="9334"/>
                </a:lnTo>
                <a:lnTo>
                  <a:pt x="8502" y="9342"/>
                </a:lnTo>
                <a:lnTo>
                  <a:pt x="8488" y="9338"/>
                </a:lnTo>
                <a:lnTo>
                  <a:pt x="8475" y="9335"/>
                </a:lnTo>
                <a:lnTo>
                  <a:pt x="8463" y="9333"/>
                </a:lnTo>
                <a:lnTo>
                  <a:pt x="8452" y="9331"/>
                </a:lnTo>
                <a:lnTo>
                  <a:pt x="8439" y="9329"/>
                </a:lnTo>
                <a:lnTo>
                  <a:pt x="8427" y="9326"/>
                </a:lnTo>
                <a:lnTo>
                  <a:pt x="8427" y="9326"/>
                </a:lnTo>
                <a:lnTo>
                  <a:pt x="8427" y="9325"/>
                </a:lnTo>
                <a:lnTo>
                  <a:pt x="8459" y="9319"/>
                </a:lnTo>
                <a:lnTo>
                  <a:pt x="8490" y="9313"/>
                </a:lnTo>
                <a:lnTo>
                  <a:pt x="8521" y="9304"/>
                </a:lnTo>
                <a:lnTo>
                  <a:pt x="8553" y="9296"/>
                </a:lnTo>
                <a:lnTo>
                  <a:pt x="8555" y="9295"/>
                </a:lnTo>
                <a:lnTo>
                  <a:pt x="8556" y="9292"/>
                </a:lnTo>
                <a:lnTo>
                  <a:pt x="8557" y="9290"/>
                </a:lnTo>
                <a:lnTo>
                  <a:pt x="8557" y="9288"/>
                </a:lnTo>
                <a:lnTo>
                  <a:pt x="8556" y="9286"/>
                </a:lnTo>
                <a:lnTo>
                  <a:pt x="8555" y="9284"/>
                </a:lnTo>
                <a:lnTo>
                  <a:pt x="8553" y="9283"/>
                </a:lnTo>
                <a:lnTo>
                  <a:pt x="8551" y="9283"/>
                </a:lnTo>
                <a:lnTo>
                  <a:pt x="8526" y="9286"/>
                </a:lnTo>
                <a:lnTo>
                  <a:pt x="8502" y="9290"/>
                </a:lnTo>
                <a:lnTo>
                  <a:pt x="8477" y="9293"/>
                </a:lnTo>
                <a:lnTo>
                  <a:pt x="8453" y="9298"/>
                </a:lnTo>
                <a:lnTo>
                  <a:pt x="8428" y="9302"/>
                </a:lnTo>
                <a:lnTo>
                  <a:pt x="8405" y="9305"/>
                </a:lnTo>
                <a:lnTo>
                  <a:pt x="8380" y="9309"/>
                </a:lnTo>
                <a:lnTo>
                  <a:pt x="8356" y="9313"/>
                </a:lnTo>
                <a:lnTo>
                  <a:pt x="8342" y="9310"/>
                </a:lnTo>
                <a:lnTo>
                  <a:pt x="8329" y="9309"/>
                </a:lnTo>
                <a:lnTo>
                  <a:pt x="8353" y="9300"/>
                </a:lnTo>
                <a:lnTo>
                  <a:pt x="8377" y="9290"/>
                </a:lnTo>
                <a:lnTo>
                  <a:pt x="8402" y="9280"/>
                </a:lnTo>
                <a:lnTo>
                  <a:pt x="8427" y="9270"/>
                </a:lnTo>
                <a:lnTo>
                  <a:pt x="8453" y="9258"/>
                </a:lnTo>
                <a:lnTo>
                  <a:pt x="8478" y="9248"/>
                </a:lnTo>
                <a:lnTo>
                  <a:pt x="8505" y="9236"/>
                </a:lnTo>
                <a:lnTo>
                  <a:pt x="8531" y="9223"/>
                </a:lnTo>
                <a:lnTo>
                  <a:pt x="8563" y="9207"/>
                </a:lnTo>
                <a:lnTo>
                  <a:pt x="8596" y="9190"/>
                </a:lnTo>
                <a:lnTo>
                  <a:pt x="8629" y="9172"/>
                </a:lnTo>
                <a:lnTo>
                  <a:pt x="8661" y="9152"/>
                </a:lnTo>
                <a:lnTo>
                  <a:pt x="8694" y="9131"/>
                </a:lnTo>
                <a:lnTo>
                  <a:pt x="8726" y="9109"/>
                </a:lnTo>
                <a:lnTo>
                  <a:pt x="8758" y="9086"/>
                </a:lnTo>
                <a:lnTo>
                  <a:pt x="8790" y="9063"/>
                </a:lnTo>
                <a:lnTo>
                  <a:pt x="8838" y="9041"/>
                </a:lnTo>
                <a:lnTo>
                  <a:pt x="8886" y="9020"/>
                </a:lnTo>
                <a:lnTo>
                  <a:pt x="8934" y="8998"/>
                </a:lnTo>
                <a:lnTo>
                  <a:pt x="8982" y="8976"/>
                </a:lnTo>
                <a:lnTo>
                  <a:pt x="9030" y="8954"/>
                </a:lnTo>
                <a:lnTo>
                  <a:pt x="9079" y="8934"/>
                </a:lnTo>
                <a:lnTo>
                  <a:pt x="9128" y="8914"/>
                </a:lnTo>
                <a:lnTo>
                  <a:pt x="9178" y="8893"/>
                </a:lnTo>
                <a:lnTo>
                  <a:pt x="9181" y="8891"/>
                </a:lnTo>
                <a:lnTo>
                  <a:pt x="9182" y="8889"/>
                </a:lnTo>
                <a:lnTo>
                  <a:pt x="9184" y="8886"/>
                </a:lnTo>
                <a:lnTo>
                  <a:pt x="9184" y="8883"/>
                </a:lnTo>
                <a:lnTo>
                  <a:pt x="9182" y="8881"/>
                </a:lnTo>
                <a:lnTo>
                  <a:pt x="9180" y="8879"/>
                </a:lnTo>
                <a:lnTo>
                  <a:pt x="9177" y="8878"/>
                </a:lnTo>
                <a:lnTo>
                  <a:pt x="9174" y="8879"/>
                </a:lnTo>
                <a:lnTo>
                  <a:pt x="9135" y="8892"/>
                </a:lnTo>
                <a:lnTo>
                  <a:pt x="9096" y="8906"/>
                </a:lnTo>
                <a:lnTo>
                  <a:pt x="9058" y="8921"/>
                </a:lnTo>
                <a:lnTo>
                  <a:pt x="9020" y="8936"/>
                </a:lnTo>
                <a:lnTo>
                  <a:pt x="8982" y="8952"/>
                </a:lnTo>
                <a:lnTo>
                  <a:pt x="8944" y="8968"/>
                </a:lnTo>
                <a:lnTo>
                  <a:pt x="8907" y="8983"/>
                </a:lnTo>
                <a:lnTo>
                  <a:pt x="8870" y="8999"/>
                </a:lnTo>
                <a:lnTo>
                  <a:pt x="8890" y="8982"/>
                </a:lnTo>
                <a:lnTo>
                  <a:pt x="8911" y="8964"/>
                </a:lnTo>
                <a:lnTo>
                  <a:pt x="8931" y="8946"/>
                </a:lnTo>
                <a:lnTo>
                  <a:pt x="8952" y="8928"/>
                </a:lnTo>
                <a:lnTo>
                  <a:pt x="8971" y="8909"/>
                </a:lnTo>
                <a:lnTo>
                  <a:pt x="8991" y="8890"/>
                </a:lnTo>
                <a:lnTo>
                  <a:pt x="9010" y="8872"/>
                </a:lnTo>
                <a:lnTo>
                  <a:pt x="9030" y="8853"/>
                </a:lnTo>
                <a:lnTo>
                  <a:pt x="9067" y="8839"/>
                </a:lnTo>
                <a:lnTo>
                  <a:pt x="9102" y="8823"/>
                </a:lnTo>
                <a:lnTo>
                  <a:pt x="9137" y="8806"/>
                </a:lnTo>
                <a:lnTo>
                  <a:pt x="9170" y="8787"/>
                </a:lnTo>
                <a:lnTo>
                  <a:pt x="9186" y="8778"/>
                </a:lnTo>
                <a:lnTo>
                  <a:pt x="9202" y="8767"/>
                </a:lnTo>
                <a:lnTo>
                  <a:pt x="9218" y="8756"/>
                </a:lnTo>
                <a:lnTo>
                  <a:pt x="9232" y="8745"/>
                </a:lnTo>
                <a:lnTo>
                  <a:pt x="9247" y="8733"/>
                </a:lnTo>
                <a:lnTo>
                  <a:pt x="9262" y="8721"/>
                </a:lnTo>
                <a:lnTo>
                  <a:pt x="9276" y="8708"/>
                </a:lnTo>
                <a:lnTo>
                  <a:pt x="9290" y="8695"/>
                </a:lnTo>
                <a:lnTo>
                  <a:pt x="9292" y="8691"/>
                </a:lnTo>
                <a:lnTo>
                  <a:pt x="9293" y="8688"/>
                </a:lnTo>
                <a:lnTo>
                  <a:pt x="9292" y="8685"/>
                </a:lnTo>
                <a:lnTo>
                  <a:pt x="9290" y="8682"/>
                </a:lnTo>
                <a:lnTo>
                  <a:pt x="9287" y="8680"/>
                </a:lnTo>
                <a:lnTo>
                  <a:pt x="9284" y="8680"/>
                </a:lnTo>
                <a:lnTo>
                  <a:pt x="9280" y="8680"/>
                </a:lnTo>
                <a:lnTo>
                  <a:pt x="9276" y="8682"/>
                </a:lnTo>
                <a:lnTo>
                  <a:pt x="9255" y="8701"/>
                </a:lnTo>
                <a:lnTo>
                  <a:pt x="9231" y="8718"/>
                </a:lnTo>
                <a:lnTo>
                  <a:pt x="9208" y="8735"/>
                </a:lnTo>
                <a:lnTo>
                  <a:pt x="9184" y="8750"/>
                </a:lnTo>
                <a:lnTo>
                  <a:pt x="9159" y="8765"/>
                </a:lnTo>
                <a:lnTo>
                  <a:pt x="9134" y="8778"/>
                </a:lnTo>
                <a:lnTo>
                  <a:pt x="9107" y="8790"/>
                </a:lnTo>
                <a:lnTo>
                  <a:pt x="9080" y="8802"/>
                </a:lnTo>
                <a:lnTo>
                  <a:pt x="9134" y="8747"/>
                </a:lnTo>
                <a:lnTo>
                  <a:pt x="9185" y="8690"/>
                </a:lnTo>
                <a:lnTo>
                  <a:pt x="9234" y="8635"/>
                </a:lnTo>
                <a:lnTo>
                  <a:pt x="9280" y="8581"/>
                </a:lnTo>
                <a:lnTo>
                  <a:pt x="9324" y="8528"/>
                </a:lnTo>
                <a:lnTo>
                  <a:pt x="9365" y="8478"/>
                </a:lnTo>
                <a:lnTo>
                  <a:pt x="9404" y="8429"/>
                </a:lnTo>
                <a:lnTo>
                  <a:pt x="9439" y="8383"/>
                </a:lnTo>
                <a:lnTo>
                  <a:pt x="9498" y="8303"/>
                </a:lnTo>
                <a:lnTo>
                  <a:pt x="9542" y="8240"/>
                </a:lnTo>
                <a:lnTo>
                  <a:pt x="9570" y="8201"/>
                </a:lnTo>
                <a:lnTo>
                  <a:pt x="9579" y="8186"/>
                </a:lnTo>
                <a:lnTo>
                  <a:pt x="9578" y="8189"/>
                </a:lnTo>
                <a:lnTo>
                  <a:pt x="9575" y="8198"/>
                </a:lnTo>
                <a:lnTo>
                  <a:pt x="9571" y="8212"/>
                </a:lnTo>
                <a:lnTo>
                  <a:pt x="9564" y="8232"/>
                </a:lnTo>
                <a:lnTo>
                  <a:pt x="9556" y="8256"/>
                </a:lnTo>
                <a:lnTo>
                  <a:pt x="9547" y="8285"/>
                </a:lnTo>
                <a:lnTo>
                  <a:pt x="9537" y="8319"/>
                </a:lnTo>
                <a:lnTo>
                  <a:pt x="9525" y="8357"/>
                </a:lnTo>
                <a:lnTo>
                  <a:pt x="9505" y="8389"/>
                </a:lnTo>
                <a:lnTo>
                  <a:pt x="9486" y="8422"/>
                </a:lnTo>
                <a:lnTo>
                  <a:pt x="9467" y="8456"/>
                </a:lnTo>
                <a:lnTo>
                  <a:pt x="9450" y="8490"/>
                </a:lnTo>
                <a:lnTo>
                  <a:pt x="9432" y="8525"/>
                </a:lnTo>
                <a:lnTo>
                  <a:pt x="9417" y="8562"/>
                </a:lnTo>
                <a:lnTo>
                  <a:pt x="9403" y="8598"/>
                </a:lnTo>
                <a:lnTo>
                  <a:pt x="9389" y="8635"/>
                </a:lnTo>
                <a:lnTo>
                  <a:pt x="9374" y="8679"/>
                </a:lnTo>
                <a:lnTo>
                  <a:pt x="9361" y="8722"/>
                </a:lnTo>
                <a:lnTo>
                  <a:pt x="9350" y="8766"/>
                </a:lnTo>
                <a:lnTo>
                  <a:pt x="9338" y="8811"/>
                </a:lnTo>
                <a:lnTo>
                  <a:pt x="9328" y="8855"/>
                </a:lnTo>
                <a:lnTo>
                  <a:pt x="9319" y="8901"/>
                </a:lnTo>
                <a:lnTo>
                  <a:pt x="9310" y="8946"/>
                </a:lnTo>
                <a:lnTo>
                  <a:pt x="9303" y="8991"/>
                </a:lnTo>
                <a:lnTo>
                  <a:pt x="9296" y="9037"/>
                </a:lnTo>
                <a:lnTo>
                  <a:pt x="9290" y="9083"/>
                </a:lnTo>
                <a:lnTo>
                  <a:pt x="9285" y="9129"/>
                </a:lnTo>
                <a:lnTo>
                  <a:pt x="9279" y="9175"/>
                </a:lnTo>
                <a:lnTo>
                  <a:pt x="9272" y="9266"/>
                </a:lnTo>
                <a:lnTo>
                  <a:pt x="9265" y="9357"/>
                </a:lnTo>
                <a:lnTo>
                  <a:pt x="9261" y="9421"/>
                </a:lnTo>
                <a:lnTo>
                  <a:pt x="9258" y="9487"/>
                </a:lnTo>
                <a:lnTo>
                  <a:pt x="9257" y="9521"/>
                </a:lnTo>
                <a:lnTo>
                  <a:pt x="9256" y="9555"/>
                </a:lnTo>
                <a:lnTo>
                  <a:pt x="9256" y="9590"/>
                </a:lnTo>
                <a:lnTo>
                  <a:pt x="9257" y="9624"/>
                </a:lnTo>
                <a:lnTo>
                  <a:pt x="9258" y="9659"/>
                </a:lnTo>
                <a:lnTo>
                  <a:pt x="9260" y="9694"/>
                </a:lnTo>
                <a:lnTo>
                  <a:pt x="9263" y="9728"/>
                </a:lnTo>
                <a:lnTo>
                  <a:pt x="9268" y="9764"/>
                </a:lnTo>
                <a:lnTo>
                  <a:pt x="9273" y="9797"/>
                </a:lnTo>
                <a:lnTo>
                  <a:pt x="9280" y="9831"/>
                </a:lnTo>
                <a:lnTo>
                  <a:pt x="9288" y="9864"/>
                </a:lnTo>
                <a:lnTo>
                  <a:pt x="9298" y="9895"/>
                </a:lnTo>
                <a:lnTo>
                  <a:pt x="9294" y="9937"/>
                </a:lnTo>
                <a:lnTo>
                  <a:pt x="9290" y="9980"/>
                </a:lnTo>
                <a:lnTo>
                  <a:pt x="9288" y="10022"/>
                </a:lnTo>
                <a:lnTo>
                  <a:pt x="9287" y="10065"/>
                </a:lnTo>
                <a:lnTo>
                  <a:pt x="9286" y="10106"/>
                </a:lnTo>
                <a:lnTo>
                  <a:pt x="9286" y="10149"/>
                </a:lnTo>
                <a:lnTo>
                  <a:pt x="9286" y="10191"/>
                </a:lnTo>
                <a:lnTo>
                  <a:pt x="9287" y="10234"/>
                </a:lnTo>
                <a:lnTo>
                  <a:pt x="9289" y="10287"/>
                </a:lnTo>
                <a:lnTo>
                  <a:pt x="9291" y="10344"/>
                </a:lnTo>
                <a:lnTo>
                  <a:pt x="9294" y="10404"/>
                </a:lnTo>
                <a:lnTo>
                  <a:pt x="9298" y="10466"/>
                </a:lnTo>
                <a:lnTo>
                  <a:pt x="9305" y="10529"/>
                </a:lnTo>
                <a:lnTo>
                  <a:pt x="9312" y="10594"/>
                </a:lnTo>
                <a:lnTo>
                  <a:pt x="9317" y="10627"/>
                </a:lnTo>
                <a:lnTo>
                  <a:pt x="9322" y="10660"/>
                </a:lnTo>
                <a:lnTo>
                  <a:pt x="9328" y="10692"/>
                </a:lnTo>
                <a:lnTo>
                  <a:pt x="9335" y="10725"/>
                </a:lnTo>
                <a:lnTo>
                  <a:pt x="9341" y="10757"/>
                </a:lnTo>
                <a:lnTo>
                  <a:pt x="9350" y="10789"/>
                </a:lnTo>
                <a:lnTo>
                  <a:pt x="9358" y="10820"/>
                </a:lnTo>
                <a:lnTo>
                  <a:pt x="9368" y="10851"/>
                </a:lnTo>
                <a:lnTo>
                  <a:pt x="9377" y="10882"/>
                </a:lnTo>
                <a:lnTo>
                  <a:pt x="9389" y="10911"/>
                </a:lnTo>
                <a:lnTo>
                  <a:pt x="9401" y="10941"/>
                </a:lnTo>
                <a:lnTo>
                  <a:pt x="9413" y="10969"/>
                </a:lnTo>
                <a:lnTo>
                  <a:pt x="9427" y="10996"/>
                </a:lnTo>
                <a:lnTo>
                  <a:pt x="9442" y="11023"/>
                </a:lnTo>
                <a:lnTo>
                  <a:pt x="9458" y="11049"/>
                </a:lnTo>
                <a:lnTo>
                  <a:pt x="9475" y="11073"/>
                </a:lnTo>
                <a:lnTo>
                  <a:pt x="9493" y="11096"/>
                </a:lnTo>
                <a:lnTo>
                  <a:pt x="9513" y="11119"/>
                </a:lnTo>
                <a:lnTo>
                  <a:pt x="9534" y="11140"/>
                </a:lnTo>
                <a:lnTo>
                  <a:pt x="9556" y="11159"/>
                </a:lnTo>
                <a:lnTo>
                  <a:pt x="9564" y="11203"/>
                </a:lnTo>
                <a:lnTo>
                  <a:pt x="9575" y="11246"/>
                </a:lnTo>
                <a:lnTo>
                  <a:pt x="9588" y="11291"/>
                </a:lnTo>
                <a:lnTo>
                  <a:pt x="9602" y="11335"/>
                </a:lnTo>
                <a:lnTo>
                  <a:pt x="9618" y="11378"/>
                </a:lnTo>
                <a:lnTo>
                  <a:pt x="9636" y="11422"/>
                </a:lnTo>
                <a:lnTo>
                  <a:pt x="9656" y="11464"/>
                </a:lnTo>
                <a:lnTo>
                  <a:pt x="9676" y="11507"/>
                </a:lnTo>
                <a:lnTo>
                  <a:pt x="9700" y="11548"/>
                </a:lnTo>
                <a:lnTo>
                  <a:pt x="9723" y="11589"/>
                </a:lnTo>
                <a:lnTo>
                  <a:pt x="9748" y="11628"/>
                </a:lnTo>
                <a:lnTo>
                  <a:pt x="9776" y="11667"/>
                </a:lnTo>
                <a:lnTo>
                  <a:pt x="9804" y="11703"/>
                </a:lnTo>
                <a:lnTo>
                  <a:pt x="9834" y="11739"/>
                </a:lnTo>
                <a:lnTo>
                  <a:pt x="9848" y="11756"/>
                </a:lnTo>
                <a:lnTo>
                  <a:pt x="9864" y="11772"/>
                </a:lnTo>
                <a:lnTo>
                  <a:pt x="9880" y="11788"/>
                </a:lnTo>
                <a:lnTo>
                  <a:pt x="9896" y="11804"/>
                </a:lnTo>
                <a:lnTo>
                  <a:pt x="9931" y="11882"/>
                </a:lnTo>
                <a:lnTo>
                  <a:pt x="9967" y="11960"/>
                </a:lnTo>
                <a:lnTo>
                  <a:pt x="10002" y="12037"/>
                </a:lnTo>
                <a:lnTo>
                  <a:pt x="10037" y="12112"/>
                </a:lnTo>
                <a:lnTo>
                  <a:pt x="10071" y="12186"/>
                </a:lnTo>
                <a:lnTo>
                  <a:pt x="10105" y="12258"/>
                </a:lnTo>
                <a:lnTo>
                  <a:pt x="10139" y="12329"/>
                </a:lnTo>
                <a:lnTo>
                  <a:pt x="10172" y="12397"/>
                </a:lnTo>
                <a:lnTo>
                  <a:pt x="10184" y="12444"/>
                </a:lnTo>
                <a:lnTo>
                  <a:pt x="10198" y="12490"/>
                </a:lnTo>
                <a:lnTo>
                  <a:pt x="10216" y="12538"/>
                </a:lnTo>
                <a:lnTo>
                  <a:pt x="10236" y="12584"/>
                </a:lnTo>
                <a:lnTo>
                  <a:pt x="10256" y="12631"/>
                </a:lnTo>
                <a:lnTo>
                  <a:pt x="10279" y="12677"/>
                </a:lnTo>
                <a:lnTo>
                  <a:pt x="10305" y="12723"/>
                </a:lnTo>
                <a:lnTo>
                  <a:pt x="10331" y="12767"/>
                </a:lnTo>
                <a:lnTo>
                  <a:pt x="10343" y="12798"/>
                </a:lnTo>
                <a:lnTo>
                  <a:pt x="10355" y="12830"/>
                </a:lnTo>
                <a:lnTo>
                  <a:pt x="10366" y="12862"/>
                </a:lnTo>
                <a:lnTo>
                  <a:pt x="10378" y="12895"/>
                </a:lnTo>
                <a:lnTo>
                  <a:pt x="10390" y="12927"/>
                </a:lnTo>
                <a:lnTo>
                  <a:pt x="10403" y="12960"/>
                </a:lnTo>
                <a:lnTo>
                  <a:pt x="10416" y="12993"/>
                </a:lnTo>
                <a:lnTo>
                  <a:pt x="10429" y="13026"/>
                </a:lnTo>
                <a:lnTo>
                  <a:pt x="10426" y="13041"/>
                </a:lnTo>
                <a:lnTo>
                  <a:pt x="10424" y="13057"/>
                </a:lnTo>
                <a:lnTo>
                  <a:pt x="10421" y="13060"/>
                </a:lnTo>
                <a:lnTo>
                  <a:pt x="10418" y="13062"/>
                </a:lnTo>
                <a:lnTo>
                  <a:pt x="10403" y="13078"/>
                </a:lnTo>
                <a:lnTo>
                  <a:pt x="10389" y="13094"/>
                </a:lnTo>
                <a:lnTo>
                  <a:pt x="10375" y="13110"/>
                </a:lnTo>
                <a:lnTo>
                  <a:pt x="10362" y="13126"/>
                </a:lnTo>
                <a:lnTo>
                  <a:pt x="10351" y="13142"/>
                </a:lnTo>
                <a:lnTo>
                  <a:pt x="10338" y="13159"/>
                </a:lnTo>
                <a:lnTo>
                  <a:pt x="10327" y="13176"/>
                </a:lnTo>
                <a:lnTo>
                  <a:pt x="10317" y="13193"/>
                </a:lnTo>
                <a:lnTo>
                  <a:pt x="10306" y="13210"/>
                </a:lnTo>
                <a:lnTo>
                  <a:pt x="10296" y="13227"/>
                </a:lnTo>
                <a:lnTo>
                  <a:pt x="10287" y="13245"/>
                </a:lnTo>
                <a:lnTo>
                  <a:pt x="10278" y="13262"/>
                </a:lnTo>
                <a:lnTo>
                  <a:pt x="10262" y="13298"/>
                </a:lnTo>
                <a:lnTo>
                  <a:pt x="10248" y="13334"/>
                </a:lnTo>
                <a:lnTo>
                  <a:pt x="10236" y="13372"/>
                </a:lnTo>
                <a:lnTo>
                  <a:pt x="10225" y="13410"/>
                </a:lnTo>
                <a:lnTo>
                  <a:pt x="10217" y="13448"/>
                </a:lnTo>
                <a:lnTo>
                  <a:pt x="10209" y="13486"/>
                </a:lnTo>
                <a:lnTo>
                  <a:pt x="10203" y="13526"/>
                </a:lnTo>
                <a:lnTo>
                  <a:pt x="10198" y="13565"/>
                </a:lnTo>
                <a:lnTo>
                  <a:pt x="10195" y="13605"/>
                </a:lnTo>
                <a:lnTo>
                  <a:pt x="10194" y="13645"/>
                </a:lnTo>
                <a:lnTo>
                  <a:pt x="10177" y="13685"/>
                </a:lnTo>
                <a:lnTo>
                  <a:pt x="10161" y="13727"/>
                </a:lnTo>
                <a:lnTo>
                  <a:pt x="10146" y="13768"/>
                </a:lnTo>
                <a:lnTo>
                  <a:pt x="10133" y="13811"/>
                </a:lnTo>
                <a:lnTo>
                  <a:pt x="10120" y="13853"/>
                </a:lnTo>
                <a:lnTo>
                  <a:pt x="10108" y="13896"/>
                </a:lnTo>
                <a:lnTo>
                  <a:pt x="10097" y="13939"/>
                </a:lnTo>
                <a:lnTo>
                  <a:pt x="10088" y="13981"/>
                </a:lnTo>
                <a:lnTo>
                  <a:pt x="10069" y="14014"/>
                </a:lnTo>
                <a:lnTo>
                  <a:pt x="10051" y="14048"/>
                </a:lnTo>
                <a:lnTo>
                  <a:pt x="10034" y="14082"/>
                </a:lnTo>
                <a:lnTo>
                  <a:pt x="10018" y="14116"/>
                </a:lnTo>
                <a:lnTo>
                  <a:pt x="10002" y="14150"/>
                </a:lnTo>
                <a:lnTo>
                  <a:pt x="9987" y="14185"/>
                </a:lnTo>
                <a:lnTo>
                  <a:pt x="9973" y="14222"/>
                </a:lnTo>
                <a:lnTo>
                  <a:pt x="9960" y="14257"/>
                </a:lnTo>
                <a:lnTo>
                  <a:pt x="9948" y="14293"/>
                </a:lnTo>
                <a:lnTo>
                  <a:pt x="9938" y="14329"/>
                </a:lnTo>
                <a:lnTo>
                  <a:pt x="9927" y="14365"/>
                </a:lnTo>
                <a:lnTo>
                  <a:pt x="9919" y="14401"/>
                </a:lnTo>
                <a:lnTo>
                  <a:pt x="9911" y="14438"/>
                </a:lnTo>
                <a:lnTo>
                  <a:pt x="9904" y="14476"/>
                </a:lnTo>
                <a:lnTo>
                  <a:pt x="9898" y="14513"/>
                </a:lnTo>
                <a:lnTo>
                  <a:pt x="9894" y="14550"/>
                </a:lnTo>
                <a:lnTo>
                  <a:pt x="9891" y="14576"/>
                </a:lnTo>
                <a:lnTo>
                  <a:pt x="9890" y="14602"/>
                </a:lnTo>
                <a:lnTo>
                  <a:pt x="9889" y="14628"/>
                </a:lnTo>
                <a:lnTo>
                  <a:pt x="9888" y="14654"/>
                </a:lnTo>
                <a:lnTo>
                  <a:pt x="9889" y="14680"/>
                </a:lnTo>
                <a:lnTo>
                  <a:pt x="9890" y="14705"/>
                </a:lnTo>
                <a:lnTo>
                  <a:pt x="9891" y="14731"/>
                </a:lnTo>
                <a:lnTo>
                  <a:pt x="9893" y="14757"/>
                </a:lnTo>
                <a:lnTo>
                  <a:pt x="9896" y="14782"/>
                </a:lnTo>
                <a:lnTo>
                  <a:pt x="9900" y="14808"/>
                </a:lnTo>
                <a:lnTo>
                  <a:pt x="9904" y="14833"/>
                </a:lnTo>
                <a:lnTo>
                  <a:pt x="9908" y="14858"/>
                </a:lnTo>
                <a:lnTo>
                  <a:pt x="9913" y="14883"/>
                </a:lnTo>
                <a:lnTo>
                  <a:pt x="9919" y="14908"/>
                </a:lnTo>
                <a:lnTo>
                  <a:pt x="9925" y="14932"/>
                </a:lnTo>
                <a:lnTo>
                  <a:pt x="9931" y="14957"/>
                </a:lnTo>
                <a:lnTo>
                  <a:pt x="9946" y="15005"/>
                </a:lnTo>
                <a:lnTo>
                  <a:pt x="9963" y="15053"/>
                </a:lnTo>
                <a:lnTo>
                  <a:pt x="9981" y="15101"/>
                </a:lnTo>
                <a:lnTo>
                  <a:pt x="10003" y="15148"/>
                </a:lnTo>
                <a:lnTo>
                  <a:pt x="10024" y="15195"/>
                </a:lnTo>
                <a:lnTo>
                  <a:pt x="10047" y="15241"/>
                </a:lnTo>
                <a:lnTo>
                  <a:pt x="10073" y="15285"/>
                </a:lnTo>
                <a:lnTo>
                  <a:pt x="10098" y="15330"/>
                </a:lnTo>
                <a:lnTo>
                  <a:pt x="10105" y="15372"/>
                </a:lnTo>
                <a:lnTo>
                  <a:pt x="10111" y="15415"/>
                </a:lnTo>
                <a:lnTo>
                  <a:pt x="10120" y="15456"/>
                </a:lnTo>
                <a:lnTo>
                  <a:pt x="10128" y="15498"/>
                </a:lnTo>
                <a:lnTo>
                  <a:pt x="10139" y="15539"/>
                </a:lnTo>
                <a:lnTo>
                  <a:pt x="10150" y="15580"/>
                </a:lnTo>
                <a:lnTo>
                  <a:pt x="10161" y="15620"/>
                </a:lnTo>
                <a:lnTo>
                  <a:pt x="10175" y="15660"/>
                </a:lnTo>
                <a:lnTo>
                  <a:pt x="10189" y="15698"/>
                </a:lnTo>
                <a:lnTo>
                  <a:pt x="10205" y="15736"/>
                </a:lnTo>
                <a:lnTo>
                  <a:pt x="10222" y="15773"/>
                </a:lnTo>
                <a:lnTo>
                  <a:pt x="10240" y="15811"/>
                </a:lnTo>
                <a:lnTo>
                  <a:pt x="10260" y="15847"/>
                </a:lnTo>
                <a:lnTo>
                  <a:pt x="10280" y="15883"/>
                </a:lnTo>
                <a:lnTo>
                  <a:pt x="10303" y="15917"/>
                </a:lnTo>
                <a:lnTo>
                  <a:pt x="10325" y="15951"/>
                </a:lnTo>
                <a:lnTo>
                  <a:pt x="10336" y="15966"/>
                </a:lnTo>
                <a:lnTo>
                  <a:pt x="10347" y="15980"/>
                </a:lnTo>
                <a:lnTo>
                  <a:pt x="10358" y="15993"/>
                </a:lnTo>
                <a:lnTo>
                  <a:pt x="10370" y="16005"/>
                </a:lnTo>
                <a:lnTo>
                  <a:pt x="10394" y="16028"/>
                </a:lnTo>
                <a:lnTo>
                  <a:pt x="10420" y="16049"/>
                </a:lnTo>
                <a:lnTo>
                  <a:pt x="10446" y="16069"/>
                </a:lnTo>
                <a:lnTo>
                  <a:pt x="10474" y="16088"/>
                </a:lnTo>
                <a:lnTo>
                  <a:pt x="10502" y="16108"/>
                </a:lnTo>
                <a:lnTo>
                  <a:pt x="10530" y="16129"/>
                </a:lnTo>
                <a:lnTo>
                  <a:pt x="10534" y="16131"/>
                </a:lnTo>
                <a:lnTo>
                  <a:pt x="10537" y="16131"/>
                </a:lnTo>
                <a:lnTo>
                  <a:pt x="10539" y="16129"/>
                </a:lnTo>
                <a:lnTo>
                  <a:pt x="10541" y="16127"/>
                </a:lnTo>
                <a:lnTo>
                  <a:pt x="10543" y="16124"/>
                </a:lnTo>
                <a:lnTo>
                  <a:pt x="10543" y="16121"/>
                </a:lnTo>
                <a:lnTo>
                  <a:pt x="10543" y="16118"/>
                </a:lnTo>
                <a:lnTo>
                  <a:pt x="10541" y="16116"/>
                </a:lnTo>
                <a:lnTo>
                  <a:pt x="10510" y="16091"/>
                </a:lnTo>
                <a:lnTo>
                  <a:pt x="10481" y="16068"/>
                </a:lnTo>
                <a:lnTo>
                  <a:pt x="10453" y="16044"/>
                </a:lnTo>
                <a:lnTo>
                  <a:pt x="10426" y="16018"/>
                </a:lnTo>
                <a:lnTo>
                  <a:pt x="10401" y="15993"/>
                </a:lnTo>
                <a:lnTo>
                  <a:pt x="10376" y="15964"/>
                </a:lnTo>
                <a:lnTo>
                  <a:pt x="10364" y="15950"/>
                </a:lnTo>
                <a:lnTo>
                  <a:pt x="10353" y="15934"/>
                </a:lnTo>
                <a:lnTo>
                  <a:pt x="10342" y="15918"/>
                </a:lnTo>
                <a:lnTo>
                  <a:pt x="10331" y="15902"/>
                </a:lnTo>
                <a:lnTo>
                  <a:pt x="10310" y="15868"/>
                </a:lnTo>
                <a:lnTo>
                  <a:pt x="10291" y="15833"/>
                </a:lnTo>
                <a:lnTo>
                  <a:pt x="10273" y="15797"/>
                </a:lnTo>
                <a:lnTo>
                  <a:pt x="10256" y="15761"/>
                </a:lnTo>
                <a:lnTo>
                  <a:pt x="10240" y="15724"/>
                </a:lnTo>
                <a:lnTo>
                  <a:pt x="10225" y="15687"/>
                </a:lnTo>
                <a:lnTo>
                  <a:pt x="10211" y="15650"/>
                </a:lnTo>
                <a:lnTo>
                  <a:pt x="10197" y="15612"/>
                </a:lnTo>
                <a:lnTo>
                  <a:pt x="10190" y="15587"/>
                </a:lnTo>
                <a:lnTo>
                  <a:pt x="10181" y="15562"/>
                </a:lnTo>
                <a:lnTo>
                  <a:pt x="10175" y="15536"/>
                </a:lnTo>
                <a:lnTo>
                  <a:pt x="10169" y="15511"/>
                </a:lnTo>
                <a:lnTo>
                  <a:pt x="10162" y="15484"/>
                </a:lnTo>
                <a:lnTo>
                  <a:pt x="10157" y="15459"/>
                </a:lnTo>
                <a:lnTo>
                  <a:pt x="10152" y="15432"/>
                </a:lnTo>
                <a:lnTo>
                  <a:pt x="10147" y="15405"/>
                </a:lnTo>
                <a:lnTo>
                  <a:pt x="10175" y="15471"/>
                </a:lnTo>
                <a:lnTo>
                  <a:pt x="10205" y="15536"/>
                </a:lnTo>
                <a:lnTo>
                  <a:pt x="10236" y="15600"/>
                </a:lnTo>
                <a:lnTo>
                  <a:pt x="10268" y="15662"/>
                </a:lnTo>
                <a:lnTo>
                  <a:pt x="10302" y="15722"/>
                </a:lnTo>
                <a:lnTo>
                  <a:pt x="10336" y="15781"/>
                </a:lnTo>
                <a:lnTo>
                  <a:pt x="10371" y="15838"/>
                </a:lnTo>
                <a:lnTo>
                  <a:pt x="10407" y="15894"/>
                </a:lnTo>
                <a:lnTo>
                  <a:pt x="10443" y="15948"/>
                </a:lnTo>
                <a:lnTo>
                  <a:pt x="10479" y="16000"/>
                </a:lnTo>
                <a:lnTo>
                  <a:pt x="10514" y="16050"/>
                </a:lnTo>
                <a:lnTo>
                  <a:pt x="10551" y="16098"/>
                </a:lnTo>
                <a:lnTo>
                  <a:pt x="10586" y="16144"/>
                </a:lnTo>
                <a:lnTo>
                  <a:pt x="10621" y="16187"/>
                </a:lnTo>
                <a:lnTo>
                  <a:pt x="10655" y="16229"/>
                </a:lnTo>
                <a:lnTo>
                  <a:pt x="10688" y="16268"/>
                </a:lnTo>
                <a:lnTo>
                  <a:pt x="10694" y="16286"/>
                </a:lnTo>
                <a:lnTo>
                  <a:pt x="10701" y="16304"/>
                </a:lnTo>
                <a:lnTo>
                  <a:pt x="10707" y="16322"/>
                </a:lnTo>
                <a:lnTo>
                  <a:pt x="10714" y="16339"/>
                </a:lnTo>
                <a:lnTo>
                  <a:pt x="10722" y="16358"/>
                </a:lnTo>
                <a:lnTo>
                  <a:pt x="10730" y="16377"/>
                </a:lnTo>
                <a:lnTo>
                  <a:pt x="10740" y="16394"/>
                </a:lnTo>
                <a:lnTo>
                  <a:pt x="10750" y="16411"/>
                </a:lnTo>
                <a:lnTo>
                  <a:pt x="10771" y="16442"/>
                </a:lnTo>
                <a:lnTo>
                  <a:pt x="10793" y="16473"/>
                </a:lnTo>
                <a:lnTo>
                  <a:pt x="10818" y="16503"/>
                </a:lnTo>
                <a:lnTo>
                  <a:pt x="10841" y="16533"/>
                </a:lnTo>
                <a:lnTo>
                  <a:pt x="10866" y="16564"/>
                </a:lnTo>
                <a:lnTo>
                  <a:pt x="10889" y="16596"/>
                </a:lnTo>
                <a:lnTo>
                  <a:pt x="10892" y="16599"/>
                </a:lnTo>
                <a:lnTo>
                  <a:pt x="10895" y="16600"/>
                </a:lnTo>
                <a:lnTo>
                  <a:pt x="10899" y="16600"/>
                </a:lnTo>
                <a:lnTo>
                  <a:pt x="10902" y="16599"/>
                </a:lnTo>
                <a:lnTo>
                  <a:pt x="10905" y="16597"/>
                </a:lnTo>
                <a:lnTo>
                  <a:pt x="10906" y="16594"/>
                </a:lnTo>
                <a:lnTo>
                  <a:pt x="10907" y="16590"/>
                </a:lnTo>
                <a:lnTo>
                  <a:pt x="10905" y="16586"/>
                </a:lnTo>
                <a:lnTo>
                  <a:pt x="10889" y="16563"/>
                </a:lnTo>
                <a:lnTo>
                  <a:pt x="10873" y="16540"/>
                </a:lnTo>
                <a:lnTo>
                  <a:pt x="10856" y="16518"/>
                </a:lnTo>
                <a:lnTo>
                  <a:pt x="10839" y="16496"/>
                </a:lnTo>
                <a:lnTo>
                  <a:pt x="10823" y="16473"/>
                </a:lnTo>
                <a:lnTo>
                  <a:pt x="10807" y="16450"/>
                </a:lnTo>
                <a:lnTo>
                  <a:pt x="10792" y="16427"/>
                </a:lnTo>
                <a:lnTo>
                  <a:pt x="10777" y="16402"/>
                </a:lnTo>
                <a:lnTo>
                  <a:pt x="10769" y="16385"/>
                </a:lnTo>
                <a:lnTo>
                  <a:pt x="10760" y="16368"/>
                </a:lnTo>
                <a:lnTo>
                  <a:pt x="10752" y="16350"/>
                </a:lnTo>
                <a:lnTo>
                  <a:pt x="10744" y="16333"/>
                </a:lnTo>
                <a:lnTo>
                  <a:pt x="10769" y="16361"/>
                </a:lnTo>
                <a:lnTo>
                  <a:pt x="10793" y="16386"/>
                </a:lnTo>
                <a:lnTo>
                  <a:pt x="10816" y="16410"/>
                </a:lnTo>
                <a:lnTo>
                  <a:pt x="10836" y="16432"/>
                </a:lnTo>
                <a:lnTo>
                  <a:pt x="10850" y="16461"/>
                </a:lnTo>
                <a:lnTo>
                  <a:pt x="10864" y="16488"/>
                </a:lnTo>
                <a:lnTo>
                  <a:pt x="10872" y="16502"/>
                </a:lnTo>
                <a:lnTo>
                  <a:pt x="10880" y="16515"/>
                </a:lnTo>
                <a:lnTo>
                  <a:pt x="10890" y="16528"/>
                </a:lnTo>
                <a:lnTo>
                  <a:pt x="10900" y="16540"/>
                </a:lnTo>
                <a:lnTo>
                  <a:pt x="10909" y="16552"/>
                </a:lnTo>
                <a:lnTo>
                  <a:pt x="10919" y="16564"/>
                </a:lnTo>
                <a:lnTo>
                  <a:pt x="10930" y="16575"/>
                </a:lnTo>
                <a:lnTo>
                  <a:pt x="10941" y="16585"/>
                </a:lnTo>
                <a:lnTo>
                  <a:pt x="10953" y="16596"/>
                </a:lnTo>
                <a:lnTo>
                  <a:pt x="10966" y="16604"/>
                </a:lnTo>
                <a:lnTo>
                  <a:pt x="10978" y="16613"/>
                </a:lnTo>
                <a:lnTo>
                  <a:pt x="10992" y="16621"/>
                </a:lnTo>
                <a:lnTo>
                  <a:pt x="10995" y="16622"/>
                </a:lnTo>
                <a:lnTo>
                  <a:pt x="10997" y="16621"/>
                </a:lnTo>
                <a:lnTo>
                  <a:pt x="11000" y="16620"/>
                </a:lnTo>
                <a:lnTo>
                  <a:pt x="11001" y="16619"/>
                </a:lnTo>
                <a:lnTo>
                  <a:pt x="11002" y="16617"/>
                </a:lnTo>
                <a:lnTo>
                  <a:pt x="11002" y="16615"/>
                </a:lnTo>
                <a:lnTo>
                  <a:pt x="11001" y="16612"/>
                </a:lnTo>
                <a:lnTo>
                  <a:pt x="10999" y="16611"/>
                </a:lnTo>
                <a:lnTo>
                  <a:pt x="10985" y="16599"/>
                </a:lnTo>
                <a:lnTo>
                  <a:pt x="10971" y="16586"/>
                </a:lnTo>
                <a:lnTo>
                  <a:pt x="10957" y="16573"/>
                </a:lnTo>
                <a:lnTo>
                  <a:pt x="10945" y="16559"/>
                </a:lnTo>
                <a:lnTo>
                  <a:pt x="10934" y="16546"/>
                </a:lnTo>
                <a:lnTo>
                  <a:pt x="10923" y="16531"/>
                </a:lnTo>
                <a:lnTo>
                  <a:pt x="10912" y="16515"/>
                </a:lnTo>
                <a:lnTo>
                  <a:pt x="10903" y="16499"/>
                </a:lnTo>
                <a:lnTo>
                  <a:pt x="10918" y="16514"/>
                </a:lnTo>
                <a:lnTo>
                  <a:pt x="10928" y="16524"/>
                </a:lnTo>
                <a:lnTo>
                  <a:pt x="10936" y="16531"/>
                </a:lnTo>
                <a:lnTo>
                  <a:pt x="10938" y="16533"/>
                </a:lnTo>
                <a:lnTo>
                  <a:pt x="10936" y="16530"/>
                </a:lnTo>
                <a:lnTo>
                  <a:pt x="10932" y="16518"/>
                </a:lnTo>
                <a:lnTo>
                  <a:pt x="10923" y="16501"/>
                </a:lnTo>
                <a:lnTo>
                  <a:pt x="10912" y="16477"/>
                </a:lnTo>
                <a:lnTo>
                  <a:pt x="10921" y="16491"/>
                </a:lnTo>
                <a:lnTo>
                  <a:pt x="10929" y="16505"/>
                </a:lnTo>
                <a:lnTo>
                  <a:pt x="10933" y="16508"/>
                </a:lnTo>
                <a:lnTo>
                  <a:pt x="10936" y="16509"/>
                </a:lnTo>
                <a:lnTo>
                  <a:pt x="10939" y="16509"/>
                </a:lnTo>
                <a:lnTo>
                  <a:pt x="10942" y="16508"/>
                </a:lnTo>
                <a:lnTo>
                  <a:pt x="10945" y="16506"/>
                </a:lnTo>
                <a:lnTo>
                  <a:pt x="10946" y="16503"/>
                </a:lnTo>
                <a:lnTo>
                  <a:pt x="10947" y="16500"/>
                </a:lnTo>
                <a:lnTo>
                  <a:pt x="10946" y="16496"/>
                </a:lnTo>
                <a:lnTo>
                  <a:pt x="10935" y="16471"/>
                </a:lnTo>
                <a:lnTo>
                  <a:pt x="10925" y="16447"/>
                </a:lnTo>
                <a:lnTo>
                  <a:pt x="10914" y="16422"/>
                </a:lnTo>
                <a:lnTo>
                  <a:pt x="10905" y="16398"/>
                </a:lnTo>
                <a:lnTo>
                  <a:pt x="10895" y="16372"/>
                </a:lnTo>
                <a:lnTo>
                  <a:pt x="10886" y="16347"/>
                </a:lnTo>
                <a:lnTo>
                  <a:pt x="10877" y="16320"/>
                </a:lnTo>
                <a:lnTo>
                  <a:pt x="10869" y="16295"/>
                </a:lnTo>
                <a:lnTo>
                  <a:pt x="10890" y="16333"/>
                </a:lnTo>
                <a:lnTo>
                  <a:pt x="10912" y="16370"/>
                </a:lnTo>
                <a:lnTo>
                  <a:pt x="10936" y="16405"/>
                </a:lnTo>
                <a:lnTo>
                  <a:pt x="10961" y="16440"/>
                </a:lnTo>
                <a:lnTo>
                  <a:pt x="10966" y="16444"/>
                </a:lnTo>
                <a:lnTo>
                  <a:pt x="10969" y="16445"/>
                </a:lnTo>
                <a:lnTo>
                  <a:pt x="10973" y="16445"/>
                </a:lnTo>
                <a:lnTo>
                  <a:pt x="10977" y="16442"/>
                </a:lnTo>
                <a:lnTo>
                  <a:pt x="10980" y="16440"/>
                </a:lnTo>
                <a:lnTo>
                  <a:pt x="10983" y="16437"/>
                </a:lnTo>
                <a:lnTo>
                  <a:pt x="10983" y="16433"/>
                </a:lnTo>
                <a:lnTo>
                  <a:pt x="10980" y="16429"/>
                </a:lnTo>
                <a:lnTo>
                  <a:pt x="10955" y="16392"/>
                </a:lnTo>
                <a:lnTo>
                  <a:pt x="10932" y="16356"/>
                </a:lnTo>
                <a:lnTo>
                  <a:pt x="10909" y="16318"/>
                </a:lnTo>
                <a:lnTo>
                  <a:pt x="10888" y="16279"/>
                </a:lnTo>
                <a:lnTo>
                  <a:pt x="10869" y="16238"/>
                </a:lnTo>
                <a:lnTo>
                  <a:pt x="10851" y="16197"/>
                </a:lnTo>
                <a:lnTo>
                  <a:pt x="10835" y="16155"/>
                </a:lnTo>
                <a:lnTo>
                  <a:pt x="10821" y="16113"/>
                </a:lnTo>
                <a:lnTo>
                  <a:pt x="10814" y="16082"/>
                </a:lnTo>
                <a:lnTo>
                  <a:pt x="10809" y="16050"/>
                </a:lnTo>
                <a:lnTo>
                  <a:pt x="10804" y="16018"/>
                </a:lnTo>
                <a:lnTo>
                  <a:pt x="10800" y="15986"/>
                </a:lnTo>
                <a:lnTo>
                  <a:pt x="10796" y="15954"/>
                </a:lnTo>
                <a:lnTo>
                  <a:pt x="10793" y="15922"/>
                </a:lnTo>
                <a:lnTo>
                  <a:pt x="10791" y="15890"/>
                </a:lnTo>
                <a:lnTo>
                  <a:pt x="10789" y="15859"/>
                </a:lnTo>
                <a:lnTo>
                  <a:pt x="10788" y="15827"/>
                </a:lnTo>
                <a:lnTo>
                  <a:pt x="10788" y="15795"/>
                </a:lnTo>
                <a:lnTo>
                  <a:pt x="10788" y="15763"/>
                </a:lnTo>
                <a:lnTo>
                  <a:pt x="10789" y="15731"/>
                </a:lnTo>
                <a:lnTo>
                  <a:pt x="10791" y="15700"/>
                </a:lnTo>
                <a:lnTo>
                  <a:pt x="10793" y="15668"/>
                </a:lnTo>
                <a:lnTo>
                  <a:pt x="10796" y="15637"/>
                </a:lnTo>
                <a:lnTo>
                  <a:pt x="10801" y="15606"/>
                </a:lnTo>
                <a:lnTo>
                  <a:pt x="10804" y="15597"/>
                </a:lnTo>
                <a:lnTo>
                  <a:pt x="10806" y="15588"/>
                </a:lnTo>
                <a:lnTo>
                  <a:pt x="10806" y="15615"/>
                </a:lnTo>
                <a:lnTo>
                  <a:pt x="10807" y="15642"/>
                </a:lnTo>
                <a:lnTo>
                  <a:pt x="10808" y="15668"/>
                </a:lnTo>
                <a:lnTo>
                  <a:pt x="10810" y="15695"/>
                </a:lnTo>
                <a:lnTo>
                  <a:pt x="10813" y="15720"/>
                </a:lnTo>
                <a:lnTo>
                  <a:pt x="10819" y="15746"/>
                </a:lnTo>
                <a:lnTo>
                  <a:pt x="10824" y="15770"/>
                </a:lnTo>
                <a:lnTo>
                  <a:pt x="10830" y="15795"/>
                </a:lnTo>
                <a:lnTo>
                  <a:pt x="10825" y="15828"/>
                </a:lnTo>
                <a:lnTo>
                  <a:pt x="10821" y="15861"/>
                </a:lnTo>
                <a:lnTo>
                  <a:pt x="10818" y="15895"/>
                </a:lnTo>
                <a:lnTo>
                  <a:pt x="10817" y="15928"/>
                </a:lnTo>
                <a:lnTo>
                  <a:pt x="10817" y="15961"/>
                </a:lnTo>
                <a:lnTo>
                  <a:pt x="10819" y="15994"/>
                </a:lnTo>
                <a:lnTo>
                  <a:pt x="10822" y="16026"/>
                </a:lnTo>
                <a:lnTo>
                  <a:pt x="10827" y="16058"/>
                </a:lnTo>
                <a:lnTo>
                  <a:pt x="10834" y="16090"/>
                </a:lnTo>
                <a:lnTo>
                  <a:pt x="10842" y="16122"/>
                </a:lnTo>
                <a:lnTo>
                  <a:pt x="10853" y="16153"/>
                </a:lnTo>
                <a:lnTo>
                  <a:pt x="10864" y="16184"/>
                </a:lnTo>
                <a:lnTo>
                  <a:pt x="10878" y="16214"/>
                </a:lnTo>
                <a:lnTo>
                  <a:pt x="10894" y="16243"/>
                </a:lnTo>
                <a:lnTo>
                  <a:pt x="10903" y="16256"/>
                </a:lnTo>
                <a:lnTo>
                  <a:pt x="10911" y="16271"/>
                </a:lnTo>
                <a:lnTo>
                  <a:pt x="10921" y="16285"/>
                </a:lnTo>
                <a:lnTo>
                  <a:pt x="10932" y="16298"/>
                </a:lnTo>
                <a:lnTo>
                  <a:pt x="10934" y="16300"/>
                </a:lnTo>
                <a:lnTo>
                  <a:pt x="10937" y="16301"/>
                </a:lnTo>
                <a:lnTo>
                  <a:pt x="10940" y="16301"/>
                </a:lnTo>
                <a:lnTo>
                  <a:pt x="10942" y="16300"/>
                </a:lnTo>
                <a:lnTo>
                  <a:pt x="10944" y="16299"/>
                </a:lnTo>
                <a:lnTo>
                  <a:pt x="10945" y="16297"/>
                </a:lnTo>
                <a:lnTo>
                  <a:pt x="10945" y="16294"/>
                </a:lnTo>
                <a:lnTo>
                  <a:pt x="10944" y="16290"/>
                </a:lnTo>
                <a:lnTo>
                  <a:pt x="10928" y="16266"/>
                </a:lnTo>
                <a:lnTo>
                  <a:pt x="10913" y="16241"/>
                </a:lnTo>
                <a:lnTo>
                  <a:pt x="10901" y="16215"/>
                </a:lnTo>
                <a:lnTo>
                  <a:pt x="10889" y="16189"/>
                </a:lnTo>
                <a:lnTo>
                  <a:pt x="10878" y="16163"/>
                </a:lnTo>
                <a:lnTo>
                  <a:pt x="10870" y="16136"/>
                </a:lnTo>
                <a:lnTo>
                  <a:pt x="10862" y="16108"/>
                </a:lnTo>
                <a:lnTo>
                  <a:pt x="10857" y="16082"/>
                </a:lnTo>
                <a:lnTo>
                  <a:pt x="10852" y="16054"/>
                </a:lnTo>
                <a:lnTo>
                  <a:pt x="10849" y="16026"/>
                </a:lnTo>
                <a:lnTo>
                  <a:pt x="10846" y="15998"/>
                </a:lnTo>
                <a:lnTo>
                  <a:pt x="10845" y="15969"/>
                </a:lnTo>
                <a:lnTo>
                  <a:pt x="10845" y="15941"/>
                </a:lnTo>
                <a:lnTo>
                  <a:pt x="10847" y="15913"/>
                </a:lnTo>
                <a:lnTo>
                  <a:pt x="10850" y="15884"/>
                </a:lnTo>
                <a:lnTo>
                  <a:pt x="10853" y="15856"/>
                </a:lnTo>
                <a:lnTo>
                  <a:pt x="10866" y="15883"/>
                </a:lnTo>
                <a:lnTo>
                  <a:pt x="10880" y="15909"/>
                </a:lnTo>
                <a:lnTo>
                  <a:pt x="10889" y="15920"/>
                </a:lnTo>
                <a:lnTo>
                  <a:pt x="10897" y="15932"/>
                </a:lnTo>
                <a:lnTo>
                  <a:pt x="10906" y="15944"/>
                </a:lnTo>
                <a:lnTo>
                  <a:pt x="10916" y="15955"/>
                </a:lnTo>
                <a:lnTo>
                  <a:pt x="10918" y="15956"/>
                </a:lnTo>
                <a:lnTo>
                  <a:pt x="10919" y="15956"/>
                </a:lnTo>
                <a:lnTo>
                  <a:pt x="10921" y="15957"/>
                </a:lnTo>
                <a:lnTo>
                  <a:pt x="10923" y="15956"/>
                </a:lnTo>
                <a:lnTo>
                  <a:pt x="10923" y="15957"/>
                </a:lnTo>
                <a:lnTo>
                  <a:pt x="10923" y="15959"/>
                </a:lnTo>
                <a:lnTo>
                  <a:pt x="10925" y="15962"/>
                </a:lnTo>
                <a:lnTo>
                  <a:pt x="10926" y="15963"/>
                </a:lnTo>
                <a:lnTo>
                  <a:pt x="10929" y="15964"/>
                </a:lnTo>
                <a:lnTo>
                  <a:pt x="10932" y="15963"/>
                </a:lnTo>
                <a:lnTo>
                  <a:pt x="10934" y="15962"/>
                </a:lnTo>
                <a:lnTo>
                  <a:pt x="10935" y="15961"/>
                </a:lnTo>
                <a:lnTo>
                  <a:pt x="10936" y="15959"/>
                </a:lnTo>
                <a:lnTo>
                  <a:pt x="10936" y="15955"/>
                </a:lnTo>
                <a:lnTo>
                  <a:pt x="10928" y="15920"/>
                </a:lnTo>
                <a:lnTo>
                  <a:pt x="10922" y="15886"/>
                </a:lnTo>
                <a:lnTo>
                  <a:pt x="10916" y="15852"/>
                </a:lnTo>
                <a:lnTo>
                  <a:pt x="10909" y="15818"/>
                </a:lnTo>
                <a:lnTo>
                  <a:pt x="10904" y="15784"/>
                </a:lnTo>
                <a:lnTo>
                  <a:pt x="10900" y="15751"/>
                </a:lnTo>
                <a:lnTo>
                  <a:pt x="10895" y="15718"/>
                </a:lnTo>
                <a:lnTo>
                  <a:pt x="10893" y="15685"/>
                </a:lnTo>
                <a:lnTo>
                  <a:pt x="10901" y="15665"/>
                </a:lnTo>
                <a:lnTo>
                  <a:pt x="10908" y="15646"/>
                </a:lnTo>
                <a:lnTo>
                  <a:pt x="10916" y="15627"/>
                </a:lnTo>
                <a:lnTo>
                  <a:pt x="10925" y="15607"/>
                </a:lnTo>
                <a:lnTo>
                  <a:pt x="10934" y="15589"/>
                </a:lnTo>
                <a:lnTo>
                  <a:pt x="10943" y="15571"/>
                </a:lnTo>
                <a:lnTo>
                  <a:pt x="10954" y="15554"/>
                </a:lnTo>
                <a:lnTo>
                  <a:pt x="10964" y="15537"/>
                </a:lnTo>
                <a:lnTo>
                  <a:pt x="10987" y="15504"/>
                </a:lnTo>
                <a:lnTo>
                  <a:pt x="11011" y="15472"/>
                </a:lnTo>
                <a:lnTo>
                  <a:pt x="11038" y="15442"/>
                </a:lnTo>
                <a:lnTo>
                  <a:pt x="11065" y="15412"/>
                </a:lnTo>
                <a:lnTo>
                  <a:pt x="11093" y="15383"/>
                </a:lnTo>
                <a:lnTo>
                  <a:pt x="11122" y="15355"/>
                </a:lnTo>
                <a:lnTo>
                  <a:pt x="11153" y="15328"/>
                </a:lnTo>
                <a:lnTo>
                  <a:pt x="11184" y="15301"/>
                </a:lnTo>
                <a:lnTo>
                  <a:pt x="11247" y="15250"/>
                </a:lnTo>
                <a:lnTo>
                  <a:pt x="11312" y="15200"/>
                </a:lnTo>
                <a:lnTo>
                  <a:pt x="11344" y="15186"/>
                </a:lnTo>
                <a:lnTo>
                  <a:pt x="11375" y="15174"/>
                </a:lnTo>
                <a:lnTo>
                  <a:pt x="11407" y="15160"/>
                </a:lnTo>
                <a:lnTo>
                  <a:pt x="11438" y="15146"/>
                </a:lnTo>
                <a:lnTo>
                  <a:pt x="11482" y="15135"/>
                </a:lnTo>
                <a:lnTo>
                  <a:pt x="11523" y="15122"/>
                </a:lnTo>
                <a:lnTo>
                  <a:pt x="11566" y="15108"/>
                </a:lnTo>
                <a:lnTo>
                  <a:pt x="11606" y="15092"/>
                </a:lnTo>
                <a:lnTo>
                  <a:pt x="11646" y="15074"/>
                </a:lnTo>
                <a:lnTo>
                  <a:pt x="11686" y="15053"/>
                </a:lnTo>
                <a:lnTo>
                  <a:pt x="11725" y="15033"/>
                </a:lnTo>
                <a:lnTo>
                  <a:pt x="11763" y="15010"/>
                </a:lnTo>
                <a:lnTo>
                  <a:pt x="11787" y="15004"/>
                </a:lnTo>
                <a:lnTo>
                  <a:pt x="11810" y="14998"/>
                </a:lnTo>
                <a:lnTo>
                  <a:pt x="11834" y="14992"/>
                </a:lnTo>
                <a:lnTo>
                  <a:pt x="11857" y="14985"/>
                </a:lnTo>
                <a:lnTo>
                  <a:pt x="11881" y="14979"/>
                </a:lnTo>
                <a:lnTo>
                  <a:pt x="11904" y="14971"/>
                </a:lnTo>
                <a:lnTo>
                  <a:pt x="11926" y="14965"/>
                </a:lnTo>
                <a:lnTo>
                  <a:pt x="11950" y="14958"/>
                </a:lnTo>
                <a:lnTo>
                  <a:pt x="12002" y="14942"/>
                </a:lnTo>
                <a:lnTo>
                  <a:pt x="12054" y="14924"/>
                </a:lnTo>
                <a:lnTo>
                  <a:pt x="12081" y="14913"/>
                </a:lnTo>
                <a:lnTo>
                  <a:pt x="12106" y="14902"/>
                </a:lnTo>
                <a:lnTo>
                  <a:pt x="12131" y="14889"/>
                </a:lnTo>
                <a:lnTo>
                  <a:pt x="12155" y="14877"/>
                </a:lnTo>
                <a:lnTo>
                  <a:pt x="12178" y="14863"/>
                </a:lnTo>
                <a:lnTo>
                  <a:pt x="12202" y="14848"/>
                </a:lnTo>
                <a:lnTo>
                  <a:pt x="12224" y="14832"/>
                </a:lnTo>
                <a:lnTo>
                  <a:pt x="12244" y="14814"/>
                </a:lnTo>
                <a:lnTo>
                  <a:pt x="12264" y="14796"/>
                </a:lnTo>
                <a:lnTo>
                  <a:pt x="12282" y="14775"/>
                </a:lnTo>
                <a:lnTo>
                  <a:pt x="12290" y="14764"/>
                </a:lnTo>
                <a:lnTo>
                  <a:pt x="12299" y="14753"/>
                </a:lnTo>
                <a:lnTo>
                  <a:pt x="12306" y="14742"/>
                </a:lnTo>
                <a:lnTo>
                  <a:pt x="12314" y="14730"/>
                </a:lnTo>
                <a:lnTo>
                  <a:pt x="12320" y="14719"/>
                </a:lnTo>
                <a:lnTo>
                  <a:pt x="12325" y="14708"/>
                </a:lnTo>
                <a:lnTo>
                  <a:pt x="12329" y="14696"/>
                </a:lnTo>
                <a:lnTo>
                  <a:pt x="12334" y="14684"/>
                </a:lnTo>
                <a:lnTo>
                  <a:pt x="12337" y="14673"/>
                </a:lnTo>
                <a:lnTo>
                  <a:pt x="12340" y="14661"/>
                </a:lnTo>
                <a:lnTo>
                  <a:pt x="12343" y="14648"/>
                </a:lnTo>
                <a:lnTo>
                  <a:pt x="12345" y="14636"/>
                </a:lnTo>
                <a:lnTo>
                  <a:pt x="12348" y="14611"/>
                </a:lnTo>
                <a:lnTo>
                  <a:pt x="12349" y="14585"/>
                </a:lnTo>
                <a:lnTo>
                  <a:pt x="12348" y="14560"/>
                </a:lnTo>
                <a:lnTo>
                  <a:pt x="12346" y="14534"/>
                </a:lnTo>
                <a:lnTo>
                  <a:pt x="12361" y="14513"/>
                </a:lnTo>
                <a:lnTo>
                  <a:pt x="12377" y="14492"/>
                </a:lnTo>
                <a:lnTo>
                  <a:pt x="12392" y="14470"/>
                </a:lnTo>
                <a:lnTo>
                  <a:pt x="12406" y="14448"/>
                </a:lnTo>
                <a:lnTo>
                  <a:pt x="12420" y="14426"/>
                </a:lnTo>
                <a:lnTo>
                  <a:pt x="12434" y="14403"/>
                </a:lnTo>
                <a:lnTo>
                  <a:pt x="12447" y="14380"/>
                </a:lnTo>
                <a:lnTo>
                  <a:pt x="12458" y="14357"/>
                </a:lnTo>
                <a:lnTo>
                  <a:pt x="12470" y="14333"/>
                </a:lnTo>
                <a:lnTo>
                  <a:pt x="12482" y="14309"/>
                </a:lnTo>
                <a:lnTo>
                  <a:pt x="12492" y="14284"/>
                </a:lnTo>
                <a:lnTo>
                  <a:pt x="12502" y="14259"/>
                </a:lnTo>
                <a:lnTo>
                  <a:pt x="12511" y="14233"/>
                </a:lnTo>
                <a:lnTo>
                  <a:pt x="12520" y="14208"/>
                </a:lnTo>
                <a:lnTo>
                  <a:pt x="12527" y="14181"/>
                </a:lnTo>
                <a:lnTo>
                  <a:pt x="12535" y="14154"/>
                </a:lnTo>
                <a:lnTo>
                  <a:pt x="12541" y="14129"/>
                </a:lnTo>
                <a:lnTo>
                  <a:pt x="12548" y="14103"/>
                </a:lnTo>
                <a:lnTo>
                  <a:pt x="12553" y="14078"/>
                </a:lnTo>
                <a:lnTo>
                  <a:pt x="12557" y="14051"/>
                </a:lnTo>
                <a:lnTo>
                  <a:pt x="12566" y="13998"/>
                </a:lnTo>
                <a:lnTo>
                  <a:pt x="12571" y="13943"/>
                </a:lnTo>
                <a:lnTo>
                  <a:pt x="12575" y="13888"/>
                </a:lnTo>
                <a:lnTo>
                  <a:pt x="12578" y="13832"/>
                </a:lnTo>
                <a:lnTo>
                  <a:pt x="12578" y="13775"/>
                </a:lnTo>
                <a:lnTo>
                  <a:pt x="12578" y="13718"/>
                </a:lnTo>
                <a:lnTo>
                  <a:pt x="12586" y="13685"/>
                </a:lnTo>
                <a:lnTo>
                  <a:pt x="12591" y="13652"/>
                </a:lnTo>
                <a:lnTo>
                  <a:pt x="12597" y="13619"/>
                </a:lnTo>
                <a:lnTo>
                  <a:pt x="12601" y="13586"/>
                </a:lnTo>
                <a:lnTo>
                  <a:pt x="12604" y="13554"/>
                </a:lnTo>
                <a:lnTo>
                  <a:pt x="12606" y="13521"/>
                </a:lnTo>
                <a:lnTo>
                  <a:pt x="12608" y="13488"/>
                </a:lnTo>
                <a:lnTo>
                  <a:pt x="12608" y="13454"/>
                </a:lnTo>
                <a:lnTo>
                  <a:pt x="12607" y="13421"/>
                </a:lnTo>
                <a:lnTo>
                  <a:pt x="12605" y="13387"/>
                </a:lnTo>
                <a:lnTo>
                  <a:pt x="12602" y="13354"/>
                </a:lnTo>
                <a:lnTo>
                  <a:pt x="12598" y="13319"/>
                </a:lnTo>
                <a:lnTo>
                  <a:pt x="12592" y="13285"/>
                </a:lnTo>
                <a:lnTo>
                  <a:pt x="12586" y="13251"/>
                </a:lnTo>
                <a:lnTo>
                  <a:pt x="12578" y="13218"/>
                </a:lnTo>
                <a:lnTo>
                  <a:pt x="12570" y="13184"/>
                </a:lnTo>
                <a:lnTo>
                  <a:pt x="12560" y="13152"/>
                </a:lnTo>
                <a:lnTo>
                  <a:pt x="12550" y="13121"/>
                </a:lnTo>
                <a:lnTo>
                  <a:pt x="12538" y="13089"/>
                </a:lnTo>
                <a:lnTo>
                  <a:pt x="12524" y="13058"/>
                </a:lnTo>
                <a:lnTo>
                  <a:pt x="12510" y="13027"/>
                </a:lnTo>
                <a:lnTo>
                  <a:pt x="12495" y="12996"/>
                </a:lnTo>
                <a:lnTo>
                  <a:pt x="12479" y="12965"/>
                </a:lnTo>
                <a:lnTo>
                  <a:pt x="12462" y="12936"/>
                </a:lnTo>
                <a:lnTo>
                  <a:pt x="12456" y="12908"/>
                </a:lnTo>
                <a:lnTo>
                  <a:pt x="12449" y="12881"/>
                </a:lnTo>
                <a:lnTo>
                  <a:pt x="12442" y="12856"/>
                </a:lnTo>
                <a:lnTo>
                  <a:pt x="12436" y="12832"/>
                </a:lnTo>
                <a:lnTo>
                  <a:pt x="12429" y="12809"/>
                </a:lnTo>
                <a:lnTo>
                  <a:pt x="12424" y="12788"/>
                </a:lnTo>
                <a:lnTo>
                  <a:pt x="12418" y="12767"/>
                </a:lnTo>
                <a:lnTo>
                  <a:pt x="12412" y="12748"/>
                </a:lnTo>
                <a:lnTo>
                  <a:pt x="12423" y="12733"/>
                </a:lnTo>
                <a:lnTo>
                  <a:pt x="12434" y="12720"/>
                </a:lnTo>
                <a:lnTo>
                  <a:pt x="12443" y="12706"/>
                </a:lnTo>
                <a:lnTo>
                  <a:pt x="12454" y="12691"/>
                </a:lnTo>
                <a:lnTo>
                  <a:pt x="12478" y="12657"/>
                </a:lnTo>
                <a:lnTo>
                  <a:pt x="12503" y="12621"/>
                </a:lnTo>
                <a:lnTo>
                  <a:pt x="12526" y="12586"/>
                </a:lnTo>
                <a:lnTo>
                  <a:pt x="12550" y="12549"/>
                </a:lnTo>
                <a:lnTo>
                  <a:pt x="12572" y="12513"/>
                </a:lnTo>
                <a:lnTo>
                  <a:pt x="12593" y="12476"/>
                </a:lnTo>
                <a:lnTo>
                  <a:pt x="12614" y="12439"/>
                </a:lnTo>
                <a:lnTo>
                  <a:pt x="12634" y="1240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Roboto" panose="02000000000000000000" pitchFamily="2" charset="0"/>
            </a:endParaRPr>
          </a:p>
        </p:txBody>
      </p:sp>
      <p:sp>
        <p:nvSpPr>
          <p:cNvPr id="10" name="Текст 4">
            <a:extLst>
              <a:ext uri="{FF2B5EF4-FFF2-40B4-BE49-F238E27FC236}">
                <a16:creationId xmlns:a16="http://schemas.microsoft.com/office/drawing/2014/main" id="{489F1F9A-CDD0-42CB-A701-E43589A258B6}"/>
              </a:ext>
            </a:extLst>
          </p:cNvPr>
          <p:cNvSpPr txBox="1">
            <a:spLocks/>
          </p:cNvSpPr>
          <p:nvPr userDrawn="1"/>
        </p:nvSpPr>
        <p:spPr>
          <a:xfrm>
            <a:off x="9172160" y="4208416"/>
            <a:ext cx="2157488" cy="1168616"/>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lnSpc>
                <a:spcPct val="85000"/>
              </a:lnSpc>
              <a:spcBef>
                <a:spcPts val="0"/>
              </a:spcBef>
              <a:buNone/>
            </a:pPr>
            <a:r>
              <a:rPr lang="en-US" sz="2800" b="1" dirty="0">
                <a:solidFill>
                  <a:schemeClr val="bg2"/>
                </a:solidFill>
                <a:latin typeface="Roboto Black" panose="02000000000000000000" pitchFamily="2" charset="0"/>
                <a:ea typeface="Roboto Black" panose="02000000000000000000" pitchFamily="2" charset="0"/>
                <a:cs typeface="Open Sans Extrabold" panose="020B0906030804020204" pitchFamily="34" charset="0"/>
              </a:rPr>
              <a:t>42%</a:t>
            </a:r>
          </a:p>
          <a:p>
            <a:pPr marL="0" indent="0" algn="ctr">
              <a:lnSpc>
                <a:spcPct val="85000"/>
              </a:lnSpc>
              <a:spcBef>
                <a:spcPts val="0"/>
              </a:spcBef>
              <a:buNone/>
            </a:pPr>
            <a:r>
              <a:rPr lang="en-US" sz="2800" b="1" dirty="0">
                <a:solidFill>
                  <a:schemeClr val="bg2"/>
                </a:solidFill>
                <a:latin typeface="Roboto Medium" panose="02000000000000000000" pitchFamily="2" charset="0"/>
                <a:ea typeface="Roboto Medium" panose="02000000000000000000" pitchFamily="2" charset="0"/>
                <a:cs typeface="Roboto Medium" panose="02000000000000000000" pitchFamily="2" charset="0"/>
              </a:rPr>
              <a:t>age 14-17</a:t>
            </a:r>
          </a:p>
        </p:txBody>
      </p:sp>
      <p:sp>
        <p:nvSpPr>
          <p:cNvPr id="11" name="Текст 4">
            <a:extLst>
              <a:ext uri="{FF2B5EF4-FFF2-40B4-BE49-F238E27FC236}">
                <a16:creationId xmlns:a16="http://schemas.microsoft.com/office/drawing/2014/main" id="{71E0D6DF-88EA-46B9-8E99-4A34545BD3A5}"/>
              </a:ext>
            </a:extLst>
          </p:cNvPr>
          <p:cNvSpPr txBox="1">
            <a:spLocks/>
          </p:cNvSpPr>
          <p:nvPr userDrawn="1"/>
        </p:nvSpPr>
        <p:spPr>
          <a:xfrm rot="21276155">
            <a:off x="1066517" y="3823469"/>
            <a:ext cx="3866059" cy="1066800"/>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lnSpc>
                <a:spcPct val="85000"/>
              </a:lnSpc>
              <a:spcBef>
                <a:spcPts val="0"/>
              </a:spcBef>
              <a:buNone/>
            </a:pPr>
            <a:r>
              <a:rPr lang="en-US" sz="5400" b="1" dirty="0">
                <a:solidFill>
                  <a:schemeClr val="tx2"/>
                </a:solidFill>
                <a:latin typeface="Roboto Medium" panose="02000000000000000000" pitchFamily="2" charset="0"/>
                <a:ea typeface="Roboto Medium" panose="02000000000000000000" pitchFamily="2" charset="0"/>
                <a:cs typeface="Roboto Medium" panose="02000000000000000000" pitchFamily="2" charset="0"/>
              </a:rPr>
              <a:t>17,800</a:t>
            </a:r>
          </a:p>
          <a:p>
            <a:pPr marL="0" indent="0" algn="ctr">
              <a:lnSpc>
                <a:spcPct val="85000"/>
              </a:lnSpc>
              <a:spcBef>
                <a:spcPts val="0"/>
              </a:spcBef>
              <a:buNone/>
            </a:pPr>
            <a:r>
              <a:rPr lang="en-US" sz="3600" b="1" dirty="0">
                <a:solidFill>
                  <a:schemeClr val="tx2"/>
                </a:solidFill>
                <a:latin typeface="Roboto Medium" panose="02000000000000000000" pitchFamily="2" charset="0"/>
                <a:ea typeface="Roboto Medium" panose="02000000000000000000" pitchFamily="2" charset="0"/>
                <a:cs typeface="Roboto Medium" panose="02000000000000000000" pitchFamily="2" charset="0"/>
              </a:rPr>
              <a:t>families annually</a:t>
            </a:r>
          </a:p>
        </p:txBody>
      </p:sp>
      <p:sp>
        <p:nvSpPr>
          <p:cNvPr id="12" name="TextBox 11">
            <a:extLst>
              <a:ext uri="{FF2B5EF4-FFF2-40B4-BE49-F238E27FC236}">
                <a16:creationId xmlns:a16="http://schemas.microsoft.com/office/drawing/2014/main" id="{C43134F8-C85A-44DB-BF3D-4898306B9E44}"/>
              </a:ext>
            </a:extLst>
          </p:cNvPr>
          <p:cNvSpPr txBox="1"/>
          <p:nvPr userDrawn="1"/>
        </p:nvSpPr>
        <p:spPr>
          <a:xfrm>
            <a:off x="1219200" y="555713"/>
            <a:ext cx="9753600" cy="769441"/>
          </a:xfrm>
          <a:prstGeom prst="rect">
            <a:avLst/>
          </a:prstGeom>
          <a:noFill/>
        </p:spPr>
        <p:txBody>
          <a:bodyPr wrap="square" rtlCol="0">
            <a:spAutoFit/>
          </a:bodyPr>
          <a:lstStyle/>
          <a:p>
            <a:pPr algn="ctr"/>
            <a:r>
              <a:rPr lang="en-US" sz="4400">
                <a:solidFill>
                  <a:schemeClr val="bg2"/>
                </a:solidFill>
                <a:latin typeface="+mj-lt"/>
              </a:rPr>
              <a:t>Our Families</a:t>
            </a:r>
          </a:p>
        </p:txBody>
      </p:sp>
    </p:spTree>
    <p:custDataLst>
      <p:tags r:id="rId1"/>
    </p:custDataLst>
    <p:extLst>
      <p:ext uri="{BB962C8B-B14F-4D97-AF65-F5344CB8AC3E}">
        <p14:creationId xmlns:p14="http://schemas.microsoft.com/office/powerpoint/2010/main" val="13256110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z_section">
    <p:spTree>
      <p:nvGrpSpPr>
        <p:cNvPr id="1" name=""/>
        <p:cNvGrpSpPr/>
        <p:nvPr/>
      </p:nvGrpSpPr>
      <p:grpSpPr>
        <a:xfrm>
          <a:off x="0" y="0"/>
          <a:ext cx="0" cy="0"/>
          <a:chOff x="0" y="0"/>
          <a:chExt cx="0" cy="0"/>
        </a:xfrm>
      </p:grpSpPr>
      <p:pic>
        <p:nvPicPr>
          <p:cNvPr id="20" name="Picture 19" descr="Shape, icon&#10;&#10;Description automatically generated">
            <a:extLst>
              <a:ext uri="{FF2B5EF4-FFF2-40B4-BE49-F238E27FC236}">
                <a16:creationId xmlns:a16="http://schemas.microsoft.com/office/drawing/2014/main" id="{5BB981B4-62E6-47FA-864C-336A4CA41D3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71" y="1045724"/>
            <a:ext cx="12189229" cy="6448102"/>
          </a:xfrm>
          <a:prstGeom prst="rect">
            <a:avLst/>
          </a:prstGeom>
        </p:spPr>
      </p:pic>
      <p:sp>
        <p:nvSpPr>
          <p:cNvPr id="2" name="Title 1"/>
          <p:cNvSpPr>
            <a:spLocks noGrp="1"/>
          </p:cNvSpPr>
          <p:nvPr>
            <p:ph type="title"/>
          </p:nvPr>
        </p:nvSpPr>
        <p:spPr>
          <a:xfrm>
            <a:off x="812800" y="2638350"/>
            <a:ext cx="10363200" cy="1029015"/>
          </a:xfrm>
        </p:spPr>
        <p:txBody>
          <a:bodyPr anchor="b" anchorCtr="0"/>
          <a:lstStyle>
            <a:lvl1pPr algn="l">
              <a:defRPr sz="3200" b="1" cap="all">
                <a:solidFill>
                  <a:schemeClr val="bg2"/>
                </a:solidFill>
              </a:defRPr>
            </a:lvl1pPr>
          </a:lstStyle>
          <a:p>
            <a:r>
              <a:rPr lang="en-US" dirty="0"/>
              <a:t>Click to edit Master title style</a:t>
            </a:r>
          </a:p>
        </p:txBody>
      </p:sp>
      <p:sp>
        <p:nvSpPr>
          <p:cNvPr id="3" name="Text Placeholder 2"/>
          <p:cNvSpPr>
            <a:spLocks noGrp="1"/>
          </p:cNvSpPr>
          <p:nvPr>
            <p:ph type="body" idx="1"/>
          </p:nvPr>
        </p:nvSpPr>
        <p:spPr>
          <a:xfrm>
            <a:off x="812800" y="3683988"/>
            <a:ext cx="10363200" cy="585787"/>
          </a:xfrm>
        </p:spPr>
        <p:txBody>
          <a:bodyPr anchor="t" anchorCtr="0"/>
          <a:lstStyle>
            <a:lvl1pPr marL="0" indent="0">
              <a:buNone/>
              <a:defRPr sz="2000">
                <a:solidFill>
                  <a:schemeClr val="bg2"/>
                </a:solidFill>
                <a:latin typeface="Roboto"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6" name="Picture 15" descr="Logo&#10;&#10;Description automatically generated">
            <a:extLst>
              <a:ext uri="{FF2B5EF4-FFF2-40B4-BE49-F238E27FC236}">
                <a16:creationId xmlns:a16="http://schemas.microsoft.com/office/drawing/2014/main" id="{11E0CBB4-B230-4C97-A87A-05891EAFC77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4801" y="161925"/>
            <a:ext cx="2438400" cy="619362"/>
          </a:xfrm>
          <a:prstGeom prst="rect">
            <a:avLst/>
          </a:prstGeom>
        </p:spPr>
      </p:pic>
      <p:pic>
        <p:nvPicPr>
          <p:cNvPr id="10" name="Picture 9" descr="A close - up of a cross&#10;&#10;Description automatically generated with low confidence">
            <a:extLst>
              <a:ext uri="{FF2B5EF4-FFF2-40B4-BE49-F238E27FC236}">
                <a16:creationId xmlns:a16="http://schemas.microsoft.com/office/drawing/2014/main" id="{F9A798B1-146F-4E82-8755-7A026467BF3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3043" y="4519320"/>
            <a:ext cx="1448158" cy="2389786"/>
          </a:xfrm>
          <a:prstGeom prst="rect">
            <a:avLst/>
          </a:prstGeom>
        </p:spPr>
      </p:pic>
      <p:pic>
        <p:nvPicPr>
          <p:cNvPr id="12" name="Picture 11" descr="Logo&#10;&#10;Description automatically generated">
            <a:extLst>
              <a:ext uri="{FF2B5EF4-FFF2-40B4-BE49-F238E27FC236}">
                <a16:creationId xmlns:a16="http://schemas.microsoft.com/office/drawing/2014/main" id="{B973974D-038E-477B-A412-CD191BB8108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764624" y="5867401"/>
            <a:ext cx="2243572" cy="801396"/>
          </a:xfrm>
          <a:prstGeom prst="rect">
            <a:avLst/>
          </a:prstGeom>
        </p:spPr>
      </p:pic>
      <p:pic>
        <p:nvPicPr>
          <p:cNvPr id="13" name="Picture 12" descr="Shape, circle&#10;&#10;Description automatically generated">
            <a:extLst>
              <a:ext uri="{FF2B5EF4-FFF2-40B4-BE49-F238E27FC236}">
                <a16:creationId xmlns:a16="http://schemas.microsoft.com/office/drawing/2014/main" id="{F1E257DB-3FB7-4B16-B141-A107EC24F19E}"/>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9448800" y="1279723"/>
            <a:ext cx="1873134" cy="1873134"/>
          </a:xfrm>
          <a:prstGeom prst="rect">
            <a:avLst/>
          </a:prstGeom>
        </p:spPr>
      </p:pic>
      <p:pic>
        <p:nvPicPr>
          <p:cNvPr id="19" name="Picture 18" descr="A blue circle on a black background&#10;&#10;Description automatically generated with medium confidence">
            <a:extLst>
              <a:ext uri="{FF2B5EF4-FFF2-40B4-BE49-F238E27FC236}">
                <a16:creationId xmlns:a16="http://schemas.microsoft.com/office/drawing/2014/main" id="{E213B26D-ABC8-4F35-A299-D0E29749E0D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981201" y="-553546"/>
            <a:ext cx="1295399" cy="1295399"/>
          </a:xfrm>
          <a:prstGeom prst="rect">
            <a:avLst/>
          </a:prstGeom>
        </p:spPr>
      </p:pic>
    </p:spTree>
    <p:custDataLst>
      <p:tags r:id="rId1"/>
    </p:custDataLst>
    <p:extLst>
      <p:ext uri="{BB962C8B-B14F-4D97-AF65-F5344CB8AC3E}">
        <p14:creationId xmlns:p14="http://schemas.microsoft.com/office/powerpoint/2010/main" val="11719642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z_two_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ln w="57150">
            <a:solidFill>
              <a:schemeClr val="accent2"/>
            </a:solidFill>
          </a:ln>
        </p:spPr>
        <p:txBody>
          <a:bodyPr/>
          <a:lstStyle>
            <a:lvl1pPr>
              <a:buClr>
                <a:schemeClr val="accent2"/>
              </a:buClr>
              <a:defRPr sz="2800">
                <a:latin typeface="Roboto" panose="02000000000000000000" pitchFamily="2" charset="0"/>
              </a:defRPr>
            </a:lvl1pPr>
            <a:lvl2pPr>
              <a:defRPr sz="2400">
                <a:latin typeface="Roboto" panose="02000000000000000000" pitchFamily="2" charset="0"/>
              </a:defRPr>
            </a:lvl2pPr>
            <a:lvl3pPr>
              <a:buClr>
                <a:schemeClr val="accent2"/>
              </a:buClr>
              <a:defRPr sz="2000">
                <a:latin typeface="Roboto" panose="02000000000000000000" pitchFamily="2" charset="0"/>
              </a:defRPr>
            </a:lvl3pPr>
            <a:lvl4pPr>
              <a:defRPr sz="1800">
                <a:latin typeface="Roboto" panose="02000000000000000000" pitchFamily="2" charset="0"/>
              </a:defRPr>
            </a:lvl4pPr>
            <a:lvl5pPr>
              <a:buClr>
                <a:schemeClr val="accent2"/>
              </a:buClr>
              <a:defRPr sz="1800">
                <a:latin typeface="Roboto" panose="02000000000000000000" pitchFamily="2"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a:ln w="57150">
            <a:solidFill>
              <a:schemeClr val="accent3"/>
            </a:solidFill>
          </a:ln>
        </p:spPr>
        <p:txBody>
          <a:bodyPr vert="horz" lIns="91440" tIns="45720" rIns="91440" bIns="45720" rtlCol="0">
            <a:normAutofit/>
          </a:bodyPr>
          <a:lstStyle>
            <a:lvl1pPr>
              <a:buClr>
                <a:schemeClr val="accent3"/>
              </a:buClr>
              <a:defRPr lang="en-US" sz="2800" smtClean="0">
                <a:latin typeface="Roboto" panose="02000000000000000000" pitchFamily="2" charset="0"/>
              </a:defRPr>
            </a:lvl1pPr>
            <a:lvl2pPr>
              <a:defRPr lang="en-US" sz="2400" smtClean="0">
                <a:latin typeface="Roboto" panose="02000000000000000000" pitchFamily="2" charset="0"/>
              </a:defRPr>
            </a:lvl2pPr>
            <a:lvl3pPr>
              <a:buClr>
                <a:schemeClr val="accent3"/>
              </a:buClr>
              <a:defRPr lang="en-US" sz="2000" smtClean="0">
                <a:latin typeface="Roboto" panose="02000000000000000000" pitchFamily="2" charset="0"/>
              </a:defRPr>
            </a:lvl3pPr>
            <a:lvl4pPr>
              <a:defRPr lang="en-US" sz="1800" smtClean="0">
                <a:latin typeface="Roboto" panose="02000000000000000000" pitchFamily="2" charset="0"/>
              </a:defRPr>
            </a:lvl4pPr>
            <a:lvl5pPr>
              <a:buClr>
                <a:schemeClr val="accent3"/>
              </a:buClr>
              <a:defRPr lang="en-US" sz="1800">
                <a:latin typeface="Roboto" panose="02000000000000000000" pitchFamily="2"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blue circle on a black background&#10;&#10;Description automatically generated with medium confidence">
            <a:extLst>
              <a:ext uri="{FF2B5EF4-FFF2-40B4-BE49-F238E27FC236}">
                <a16:creationId xmlns:a16="http://schemas.microsoft.com/office/drawing/2014/main" id="{475BD7DE-F4EA-437B-8DCF-2109A35FE1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60" y="-728480"/>
            <a:ext cx="1517408" cy="1517408"/>
          </a:xfrm>
          <a:prstGeom prst="rect">
            <a:avLst/>
          </a:prstGeom>
        </p:spPr>
      </p:pic>
      <p:pic>
        <p:nvPicPr>
          <p:cNvPr id="10" name="Picture 9" descr="Shape, circle&#10;&#10;Description automatically generated">
            <a:extLst>
              <a:ext uri="{FF2B5EF4-FFF2-40B4-BE49-F238E27FC236}">
                <a16:creationId xmlns:a16="http://schemas.microsoft.com/office/drawing/2014/main" id="{7EEB5D74-01CA-4D07-A2FD-D2F7292400A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77600" y="721837"/>
            <a:ext cx="787083" cy="787083"/>
          </a:xfrm>
          <a:prstGeom prst="rect">
            <a:avLst/>
          </a:prstGeom>
        </p:spPr>
      </p:pic>
    </p:spTree>
    <p:custDataLst>
      <p:tags r:id="rId1"/>
    </p:custDataLst>
    <p:extLst>
      <p:ext uri="{BB962C8B-B14F-4D97-AF65-F5344CB8AC3E}">
        <p14:creationId xmlns:p14="http://schemas.microsoft.com/office/powerpoint/2010/main" val="22517822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z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274638"/>
            <a:ext cx="11074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3" y="1535113"/>
            <a:ext cx="5488517" cy="639762"/>
          </a:xfrm>
          <a:solidFill>
            <a:schemeClr val="accent5"/>
          </a:solidFill>
        </p:spPr>
        <p:txBody>
          <a:bodyPr anchor="b">
            <a:noAutofit/>
          </a:bodyPr>
          <a:lstStyle>
            <a:lvl1pPr marL="0" indent="0">
              <a:buNone/>
              <a:defRPr sz="4000" b="1">
                <a:solidFill>
                  <a:schemeClr val="bg1"/>
                </a:solidFill>
                <a:latin typeface="The Hand Black" panose="03070902030502020204"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08003" y="2174875"/>
            <a:ext cx="5488517" cy="3951288"/>
          </a:xfrm>
        </p:spPr>
        <p:txBody>
          <a:bodyPr/>
          <a:lstStyle>
            <a:lvl1pPr>
              <a:buClr>
                <a:schemeClr val="accent5"/>
              </a:buClr>
              <a:defRPr sz="2400">
                <a:latin typeface="Roboto" panose="02000000000000000000" pitchFamily="2" charset="0"/>
              </a:defRPr>
            </a:lvl1pPr>
            <a:lvl2pPr>
              <a:defRPr sz="2000">
                <a:latin typeface="Roboto" panose="02000000000000000000" pitchFamily="2" charset="0"/>
              </a:defRPr>
            </a:lvl2pPr>
            <a:lvl3pPr>
              <a:buClr>
                <a:schemeClr val="accent5"/>
              </a:buClr>
              <a:defRPr sz="1800">
                <a:latin typeface="Roboto" panose="02000000000000000000" pitchFamily="2" charset="0"/>
              </a:defRPr>
            </a:lvl3pPr>
            <a:lvl4pPr>
              <a:defRPr sz="1600">
                <a:latin typeface="Roboto" panose="02000000000000000000" pitchFamily="2" charset="0"/>
              </a:defRPr>
            </a:lvl4pPr>
            <a:lvl5pPr>
              <a:buClr>
                <a:schemeClr val="accent5"/>
              </a:buClr>
              <a:defRPr sz="1600">
                <a:latin typeface="Roboto" panose="02000000000000000000" pitchFamily="2"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535113"/>
            <a:ext cx="5389033" cy="639762"/>
          </a:xfrm>
          <a:solidFill>
            <a:schemeClr val="accent1"/>
          </a:solidFill>
        </p:spPr>
        <p:txBody>
          <a:bodyPr anchor="b">
            <a:noAutofit/>
          </a:bodyPr>
          <a:lstStyle>
            <a:lvl1pPr marL="0" indent="0">
              <a:buNone/>
              <a:defRPr sz="4000" b="1">
                <a:solidFill>
                  <a:schemeClr val="bg1"/>
                </a:solidFill>
                <a:latin typeface="The Hand Black" panose="03070902030502020204"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atin typeface="Roboto" panose="02000000000000000000" pitchFamily="2" charset="0"/>
              </a:defRPr>
            </a:lvl1pPr>
            <a:lvl2pPr>
              <a:defRPr sz="2000">
                <a:latin typeface="Roboto" panose="02000000000000000000" pitchFamily="2" charset="0"/>
              </a:defRPr>
            </a:lvl2pPr>
            <a:lvl3pPr>
              <a:defRPr sz="1800">
                <a:latin typeface="Roboto" panose="02000000000000000000" pitchFamily="2" charset="0"/>
              </a:defRPr>
            </a:lvl3pPr>
            <a:lvl4pPr>
              <a:defRPr sz="1600">
                <a:latin typeface="Roboto" panose="02000000000000000000" pitchFamily="2" charset="0"/>
              </a:defRPr>
            </a:lvl4pPr>
            <a:lvl5pPr>
              <a:defRPr sz="1600">
                <a:latin typeface="Roboto" panose="02000000000000000000" pitchFamily="2"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close - up of a cross&#10;&#10;Description automatically generated with low confidence">
            <a:extLst>
              <a:ext uri="{FF2B5EF4-FFF2-40B4-BE49-F238E27FC236}">
                <a16:creationId xmlns:a16="http://schemas.microsoft.com/office/drawing/2014/main" id="{93364FDD-117C-44F8-954C-0D8C7027A0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48272" y="4823280"/>
            <a:ext cx="1228798" cy="2027793"/>
          </a:xfrm>
          <a:prstGeom prst="rect">
            <a:avLst/>
          </a:prstGeom>
        </p:spPr>
      </p:pic>
    </p:spTree>
    <p:custDataLst>
      <p:tags r:id="rId1"/>
    </p:custDataLst>
    <p:extLst>
      <p:ext uri="{BB962C8B-B14F-4D97-AF65-F5344CB8AC3E}">
        <p14:creationId xmlns:p14="http://schemas.microsoft.com/office/powerpoint/2010/main" val="14556213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z_title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4308566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z_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3654549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z_picture_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914400" y="381000"/>
            <a:ext cx="10363200" cy="4645025"/>
          </a:xfrm>
        </p:spPr>
        <p:txBody>
          <a:bodyPr/>
          <a:lstStyle>
            <a:lvl1pPr marL="0" indent="0">
              <a:buNone/>
              <a:defRPr sz="320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Roboto"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ustDataLst>
      <p:tags r:id="rId1"/>
    </p:custDataLst>
    <p:extLst>
      <p:ext uri="{BB962C8B-B14F-4D97-AF65-F5344CB8AC3E}">
        <p14:creationId xmlns:p14="http://schemas.microsoft.com/office/powerpoint/2010/main" val="8154855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z_picture_quot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6858000"/>
          </a:xfrm>
        </p:spPr>
        <p:txBody>
          <a:bodyPr/>
          <a:lstStyle>
            <a:lvl1pPr marL="0" indent="0">
              <a:buNone/>
              <a:defRPr sz="320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Rectangle 6">
            <a:extLst>
              <a:ext uri="{FF2B5EF4-FFF2-40B4-BE49-F238E27FC236}">
                <a16:creationId xmlns:a16="http://schemas.microsoft.com/office/drawing/2014/main" id="{01C20E05-7296-498C-BA14-B351F46B6B9D}"/>
              </a:ext>
            </a:extLst>
          </p:cNvPr>
          <p:cNvSpPr/>
          <p:nvPr userDrawn="1"/>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boto" panose="02000000000000000000" pitchFamily="2" charset="0"/>
            </a:endParaRPr>
          </a:p>
        </p:txBody>
      </p:sp>
      <p:sp>
        <p:nvSpPr>
          <p:cNvPr id="6" name="Text Placeholder 5">
            <a:extLst>
              <a:ext uri="{FF2B5EF4-FFF2-40B4-BE49-F238E27FC236}">
                <a16:creationId xmlns:a16="http://schemas.microsoft.com/office/drawing/2014/main" id="{DBA15477-70B0-45A9-9AD4-BE079A73641E}"/>
              </a:ext>
            </a:extLst>
          </p:cNvPr>
          <p:cNvSpPr>
            <a:spLocks noGrp="1"/>
          </p:cNvSpPr>
          <p:nvPr>
            <p:ph type="body" sz="quarter" idx="10"/>
          </p:nvPr>
        </p:nvSpPr>
        <p:spPr>
          <a:xfrm>
            <a:off x="2032000" y="1143000"/>
            <a:ext cx="8432800" cy="4419600"/>
          </a:xfrm>
        </p:spPr>
        <p:txBody>
          <a:bodyPr/>
          <a:lstStyle>
            <a:lvl1pPr>
              <a:buFontTx/>
              <a:buNone/>
              <a:defRPr>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7084712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YAP_title_slide">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B94C2EB2-F488-45E0-A1C4-5E2E74F663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143" y="-1787726"/>
            <a:ext cx="12192000" cy="6461760"/>
          </a:xfrm>
          <a:prstGeom prst="rect">
            <a:avLst/>
          </a:prstGeom>
        </p:spPr>
      </p:pic>
      <p:sp>
        <p:nvSpPr>
          <p:cNvPr id="2" name="Title 1"/>
          <p:cNvSpPr>
            <a:spLocks noGrp="1"/>
          </p:cNvSpPr>
          <p:nvPr>
            <p:ph type="title"/>
          </p:nvPr>
        </p:nvSpPr>
        <p:spPr>
          <a:xfrm>
            <a:off x="812800" y="53340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3833816"/>
            <a:ext cx="10363200" cy="1500187"/>
          </a:xfrm>
        </p:spPr>
        <p:txBody>
          <a:bodyPr anchor="b">
            <a:normAutofit/>
          </a:bodyPr>
          <a:lstStyle>
            <a:lvl1pPr marL="0" indent="0">
              <a:buNone/>
              <a:defRPr sz="4400">
                <a:solidFill>
                  <a:schemeClr val="tx1">
                    <a:tint val="75000"/>
                  </a:schemeClr>
                </a:solidFill>
                <a:latin typeface="The Hand Black" panose="03070902030502020204" pitchFamily="66"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7" name="Picture 16" descr="A blue circle on a black background&#10;&#10;Description automatically generated with medium confidence">
            <a:extLst>
              <a:ext uri="{FF2B5EF4-FFF2-40B4-BE49-F238E27FC236}">
                <a16:creationId xmlns:a16="http://schemas.microsoft.com/office/drawing/2014/main" id="{8D26800F-0139-4999-BD2D-F4426C1D05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65811" y="1222289"/>
            <a:ext cx="1517408" cy="1517408"/>
          </a:xfrm>
          <a:prstGeom prst="rect">
            <a:avLst/>
          </a:prstGeom>
        </p:spPr>
      </p:pic>
      <p:pic>
        <p:nvPicPr>
          <p:cNvPr id="18" name="Picture 17" descr="Shape, circle&#10;&#10;Description automatically generated">
            <a:extLst>
              <a:ext uri="{FF2B5EF4-FFF2-40B4-BE49-F238E27FC236}">
                <a16:creationId xmlns:a16="http://schemas.microsoft.com/office/drawing/2014/main" id="{9CC3D4E9-7F49-43C0-9CE4-580943904F2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9383" y="2877981"/>
            <a:ext cx="787083" cy="787083"/>
          </a:xfrm>
          <a:prstGeom prst="rect">
            <a:avLst/>
          </a:prstGeom>
        </p:spPr>
      </p:pic>
      <p:pic>
        <p:nvPicPr>
          <p:cNvPr id="19" name="Picture 18" descr="Logo&#10;&#10;Description automatically generated">
            <a:extLst>
              <a:ext uri="{FF2B5EF4-FFF2-40B4-BE49-F238E27FC236}">
                <a16:creationId xmlns:a16="http://schemas.microsoft.com/office/drawing/2014/main" id="{FD4815F6-CB68-4062-8764-C7F331D031C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607788" y="1113295"/>
            <a:ext cx="3796824" cy="1285875"/>
          </a:xfrm>
          <a:prstGeom prst="rect">
            <a:avLst/>
          </a:prstGeom>
        </p:spPr>
      </p:pic>
      <p:pic>
        <p:nvPicPr>
          <p:cNvPr id="20" name="Picture 19" descr="A person wearing a hat&#10;&#10;Description automatically generated with medium confidence">
            <a:extLst>
              <a:ext uri="{FF2B5EF4-FFF2-40B4-BE49-F238E27FC236}">
                <a16:creationId xmlns:a16="http://schemas.microsoft.com/office/drawing/2014/main" id="{2BEB4C62-1821-40FD-B0A3-1A421952CF7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115656" y="36022"/>
            <a:ext cx="3548648" cy="3548648"/>
          </a:xfrm>
          <a:prstGeom prst="rect">
            <a:avLst/>
          </a:prstGeom>
        </p:spPr>
      </p:pic>
      <p:pic>
        <p:nvPicPr>
          <p:cNvPr id="21" name="Picture 20" descr="A picture containing person, person, indoor, posing&#10;&#10;Description automatically generated">
            <a:extLst>
              <a:ext uri="{FF2B5EF4-FFF2-40B4-BE49-F238E27FC236}">
                <a16:creationId xmlns:a16="http://schemas.microsoft.com/office/drawing/2014/main" id="{C0BA2335-D130-409B-B2C1-07C856CDBFA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558316" y="1113295"/>
            <a:ext cx="3299694" cy="3299694"/>
          </a:xfrm>
          <a:prstGeom prst="rect">
            <a:avLst/>
          </a:prstGeom>
        </p:spPr>
      </p:pic>
      <p:pic>
        <p:nvPicPr>
          <p:cNvPr id="22" name="Picture 21" descr="A close - up of a cross&#10;&#10;Description automatically generated with low confidence">
            <a:extLst>
              <a:ext uri="{FF2B5EF4-FFF2-40B4-BE49-F238E27FC236}">
                <a16:creationId xmlns:a16="http://schemas.microsoft.com/office/drawing/2014/main" id="{CD9B86B4-9579-4514-BE80-ADEB2F1F73E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428555" y="2615731"/>
            <a:ext cx="1228798" cy="2027793"/>
          </a:xfrm>
          <a:prstGeom prst="rect">
            <a:avLst/>
          </a:prstGeom>
        </p:spPr>
      </p:pic>
    </p:spTree>
    <p:custDataLst>
      <p:tags r:id="rId1"/>
    </p:custDataLst>
    <p:extLst>
      <p:ext uri="{BB962C8B-B14F-4D97-AF65-F5344CB8AC3E}">
        <p14:creationId xmlns:p14="http://schemas.microsoft.com/office/powerpoint/2010/main" val="4414148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YAP_whowea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22F092-B656-479D-BEA9-77FC44B24380}"/>
              </a:ext>
            </a:extLst>
          </p:cNvPr>
          <p:cNvSpPr/>
          <p:nvPr userDrawn="1"/>
        </p:nvSpPr>
        <p:spPr>
          <a:xfrm>
            <a:off x="0" y="5943600"/>
            <a:ext cx="5486400" cy="9143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pic>
        <p:nvPicPr>
          <p:cNvPr id="8" name="Picture Placeholder 27" descr="A picture containing text, person, standing, posing&#10;&#10;Description automatically generated">
            <a:extLst>
              <a:ext uri="{FF2B5EF4-FFF2-40B4-BE49-F238E27FC236}">
                <a16:creationId xmlns:a16="http://schemas.microsoft.com/office/drawing/2014/main" id="{C14CEDF9-7B51-4317-8A4D-CB74D3CD523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333" b="31667"/>
          <a:stretch/>
        </p:blipFill>
        <p:spPr>
          <a:xfrm>
            <a:off x="0" y="1"/>
            <a:ext cx="5486400" cy="5943600"/>
          </a:xfrm>
          <a:prstGeom prst="rect">
            <a:avLst/>
          </a:prstGeom>
        </p:spPr>
      </p:pic>
      <p:pic>
        <p:nvPicPr>
          <p:cNvPr id="10" name="Picture 5" descr="Logo-crop.clear.png">
            <a:extLst>
              <a:ext uri="{FF2B5EF4-FFF2-40B4-BE49-F238E27FC236}">
                <a16:creationId xmlns:a16="http://schemas.microsoft.com/office/drawing/2014/main" id="{C85A4E55-07E9-4057-B0B1-0358B6571485}"/>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6806079" y="3962400"/>
            <a:ext cx="434059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blue circle on a black background&#10;&#10;Description automatically generated with medium confidence">
            <a:extLst>
              <a:ext uri="{FF2B5EF4-FFF2-40B4-BE49-F238E27FC236}">
                <a16:creationId xmlns:a16="http://schemas.microsoft.com/office/drawing/2014/main" id="{D0E3A6A7-2BCD-4689-B51D-4F30A8D11A1D}"/>
              </a:ext>
            </a:extLst>
          </p:cNvPr>
          <p:cNvPicPr>
            <a:picLocks noChangeAspect="1"/>
          </p:cNvPicPr>
          <p:nvPr userDrawn="1"/>
        </p:nvPicPr>
        <p:blipFill>
          <a:blip r:embed="rId5" cstate="screen">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17337951">
            <a:off x="8741767" y="5541368"/>
            <a:ext cx="2094931" cy="2094931"/>
          </a:xfrm>
          <a:prstGeom prst="rect">
            <a:avLst/>
          </a:prstGeom>
        </p:spPr>
      </p:pic>
      <p:sp>
        <p:nvSpPr>
          <p:cNvPr id="12" name="TextBox 11">
            <a:extLst>
              <a:ext uri="{FF2B5EF4-FFF2-40B4-BE49-F238E27FC236}">
                <a16:creationId xmlns:a16="http://schemas.microsoft.com/office/drawing/2014/main" id="{30FAA30C-3337-41E5-9F4F-9E1689C5DC41}"/>
              </a:ext>
            </a:extLst>
          </p:cNvPr>
          <p:cNvSpPr txBox="1"/>
          <p:nvPr userDrawn="1"/>
        </p:nvSpPr>
        <p:spPr>
          <a:xfrm>
            <a:off x="5715000" y="1145580"/>
            <a:ext cx="6172200" cy="2169120"/>
          </a:xfrm>
          <a:prstGeom prst="rect">
            <a:avLst/>
          </a:prstGeom>
          <a:noFill/>
        </p:spPr>
        <p:txBody>
          <a:bodyPr wrap="square">
            <a:spAutoFit/>
          </a:bodyPr>
          <a:lstStyle/>
          <a:p>
            <a:pPr algn="ctr">
              <a:lnSpc>
                <a:spcPct val="114000"/>
              </a:lnSpc>
            </a:pPr>
            <a:r>
              <a:rPr lang="en-US" sz="2400">
                <a:solidFill>
                  <a:srgbClr val="000000"/>
                </a:solidFill>
                <a:latin typeface="Roboto Light" panose="02000000000000000000" pitchFamily="2" charset="0"/>
                <a:ea typeface="Roboto Light" panose="02000000000000000000" pitchFamily="2" charset="0"/>
                <a:cs typeface="Roboto Light" panose="02000000000000000000" pitchFamily="2" charset="0"/>
              </a:rPr>
              <a:t>Youth Advocate Programs, Inc. (YAP) is a high-impact s</a:t>
            </a:r>
            <a:r>
              <a:rPr lang="en-US" sz="240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ocial justice nonprofit </a:t>
            </a:r>
          </a:p>
          <a:p>
            <a:pPr algn="ctr">
              <a:lnSpc>
                <a:spcPct val="114000"/>
              </a:lnSpc>
            </a:pPr>
            <a:r>
              <a:rPr lang="en-US" sz="240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that provides community-based alternatives to youth incarceration, congregate placements and neighborhood violence.</a:t>
            </a:r>
          </a:p>
        </p:txBody>
      </p:sp>
    </p:spTree>
    <p:custDataLst>
      <p:tags r:id="rId1"/>
    </p:custDataLst>
    <p:extLst>
      <p:ext uri="{BB962C8B-B14F-4D97-AF65-F5344CB8AC3E}">
        <p14:creationId xmlns:p14="http://schemas.microsoft.com/office/powerpoint/2010/main" val="22062703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YAP_Mission">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33D0AD03-8226-4ABD-B613-A30D19F2DE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33400"/>
            <a:ext cx="12192000" cy="7467600"/>
          </a:xfrm>
          <a:prstGeom prst="rect">
            <a:avLst/>
          </a:prstGeom>
        </p:spPr>
      </p:pic>
      <p:pic>
        <p:nvPicPr>
          <p:cNvPr id="11" name="Picture 10" descr="Shape, circle&#10;&#10;Description automatically generated">
            <a:extLst>
              <a:ext uri="{FF2B5EF4-FFF2-40B4-BE49-F238E27FC236}">
                <a16:creationId xmlns:a16="http://schemas.microsoft.com/office/drawing/2014/main" id="{FBD3CD1B-C23A-40AE-A915-74E6122282B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1800" y="5765972"/>
            <a:ext cx="1092028" cy="1092028"/>
          </a:xfrm>
          <a:prstGeom prst="rect">
            <a:avLst/>
          </a:prstGeom>
        </p:spPr>
      </p:pic>
      <p:pic>
        <p:nvPicPr>
          <p:cNvPr id="12" name="Picture Placeholder 4">
            <a:extLst>
              <a:ext uri="{FF2B5EF4-FFF2-40B4-BE49-F238E27FC236}">
                <a16:creationId xmlns:a16="http://schemas.microsoft.com/office/drawing/2014/main" id="{11E58488-DE11-4390-AA83-852AFB453DB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12497" b="12497"/>
          <a:stretch/>
        </p:blipFill>
        <p:spPr>
          <a:xfrm>
            <a:off x="7467600" y="1752603"/>
            <a:ext cx="3606800" cy="3657597"/>
          </a:xfrm>
          <a:prstGeom prst="rect">
            <a:avLst/>
          </a:prstGeom>
        </p:spPr>
      </p:pic>
      <p:pic>
        <p:nvPicPr>
          <p:cNvPr id="13" name="Picture 12" descr="A blue circle on a black background&#10;&#10;Description automatically generated with medium confidence">
            <a:extLst>
              <a:ext uri="{FF2B5EF4-FFF2-40B4-BE49-F238E27FC236}">
                <a16:creationId xmlns:a16="http://schemas.microsoft.com/office/drawing/2014/main" id="{11E59E82-F4C9-495A-A637-AD6AE1239A0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914400" y="-2275764"/>
            <a:ext cx="4038600" cy="4038600"/>
          </a:xfrm>
          <a:prstGeom prst="rect">
            <a:avLst/>
          </a:prstGeom>
        </p:spPr>
      </p:pic>
      <p:pic>
        <p:nvPicPr>
          <p:cNvPr id="14" name="Picture 13" descr="A blue circle on a black background&#10;&#10;Description automatically generated with medium confidence">
            <a:extLst>
              <a:ext uri="{FF2B5EF4-FFF2-40B4-BE49-F238E27FC236}">
                <a16:creationId xmlns:a16="http://schemas.microsoft.com/office/drawing/2014/main" id="{BBF93558-0129-4D9B-BD03-E67E84BE4386}"/>
              </a:ext>
            </a:extLst>
          </p:cNvPr>
          <p:cNvPicPr>
            <a:picLocks noChangeAspect="1"/>
          </p:cNvPicPr>
          <p:nvPr userDrawn="1"/>
        </p:nvPicPr>
        <p:blipFill>
          <a:blip r:embed="rId7" cstate="screen">
            <a:duotone>
              <a:schemeClr val="bg2">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17337951">
            <a:off x="2827180" y="5600188"/>
            <a:ext cx="2094931" cy="2094931"/>
          </a:xfrm>
          <a:prstGeom prst="rect">
            <a:avLst/>
          </a:prstGeom>
        </p:spPr>
      </p:pic>
      <p:sp>
        <p:nvSpPr>
          <p:cNvPr id="15" name="TextBox 14">
            <a:extLst>
              <a:ext uri="{FF2B5EF4-FFF2-40B4-BE49-F238E27FC236}">
                <a16:creationId xmlns:a16="http://schemas.microsoft.com/office/drawing/2014/main" id="{F5E57440-8966-4980-8C1B-205337B292BB}"/>
              </a:ext>
            </a:extLst>
          </p:cNvPr>
          <p:cNvSpPr txBox="1"/>
          <p:nvPr userDrawn="1"/>
        </p:nvSpPr>
        <p:spPr>
          <a:xfrm>
            <a:off x="648580" y="2686767"/>
            <a:ext cx="5638800" cy="3160865"/>
          </a:xfrm>
          <a:prstGeom prst="rect">
            <a:avLst/>
          </a:prstGeom>
          <a:noFill/>
        </p:spPr>
        <p:txBody>
          <a:bodyPr wrap="square">
            <a:spAutoFit/>
          </a:bodyPr>
          <a:lstStyle/>
          <a:p>
            <a:pPr marL="0" indent="0">
              <a:lnSpc>
                <a:spcPct val="120000"/>
              </a:lnSpc>
              <a:buNone/>
            </a:pPr>
            <a:r>
              <a:rPr lang="en-US" sz="2400">
                <a:latin typeface="Roboto Light" panose="02000000000000000000" pitchFamily="2" charset="0"/>
                <a:ea typeface="Roboto Light" panose="02000000000000000000" pitchFamily="2" charset="0"/>
                <a:cs typeface="Roboto Light" panose="02000000000000000000" pitchFamily="2" charset="0"/>
              </a:rPr>
              <a:t>Our mission is to provide individuals who are, have been or may be subject to compulsory care with the </a:t>
            </a:r>
            <a:r>
              <a:rPr lang="en-US" sz="2400" b="1">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opportunity to develop, contribute and be valued</a:t>
            </a:r>
            <a:r>
              <a:rPr lang="en-US" sz="2400">
                <a:latin typeface="Roboto Light" panose="02000000000000000000" pitchFamily="2" charset="0"/>
                <a:ea typeface="Roboto Light" panose="02000000000000000000" pitchFamily="2" charset="0"/>
                <a:cs typeface="Roboto Light" panose="02000000000000000000" pitchFamily="2" charset="0"/>
              </a:rPr>
              <a:t> as assets so that communities have </a:t>
            </a:r>
            <a:br>
              <a:rPr lang="en-US" sz="2400">
                <a:latin typeface="Roboto Light" panose="02000000000000000000" pitchFamily="2" charset="0"/>
                <a:ea typeface="Roboto Light" panose="02000000000000000000" pitchFamily="2" charset="0"/>
                <a:cs typeface="Roboto Light" panose="02000000000000000000" pitchFamily="2" charset="0"/>
              </a:rPr>
            </a:br>
            <a:r>
              <a:rPr lang="en-US" sz="2400" b="0">
                <a:solidFill>
                  <a:schemeClr val="accent2"/>
                </a:solidFill>
                <a:latin typeface="Roboto Medium" panose="02000000000000000000" pitchFamily="2" charset="0"/>
                <a:ea typeface="Roboto Medium" panose="02000000000000000000" pitchFamily="2" charset="0"/>
                <a:cs typeface="Roboto Medium" panose="02000000000000000000" pitchFamily="2" charset="0"/>
              </a:rPr>
              <a:t>safe, proven effective and economical alternatives</a:t>
            </a:r>
            <a:r>
              <a:rPr lang="en-US" sz="2400">
                <a:latin typeface="Roboto Light" panose="02000000000000000000" pitchFamily="2" charset="0"/>
                <a:ea typeface="Roboto Light" panose="02000000000000000000" pitchFamily="2" charset="0"/>
                <a:cs typeface="Roboto Light" panose="02000000000000000000" pitchFamily="2" charset="0"/>
              </a:rPr>
              <a:t> to institutional placement.</a:t>
            </a:r>
          </a:p>
        </p:txBody>
      </p:sp>
      <p:sp>
        <p:nvSpPr>
          <p:cNvPr id="16" name="TextBox 15">
            <a:extLst>
              <a:ext uri="{FF2B5EF4-FFF2-40B4-BE49-F238E27FC236}">
                <a16:creationId xmlns:a16="http://schemas.microsoft.com/office/drawing/2014/main" id="{F9DC6C89-5267-47CE-8676-A5C1020DC808}"/>
              </a:ext>
            </a:extLst>
          </p:cNvPr>
          <p:cNvSpPr txBox="1"/>
          <p:nvPr userDrawn="1"/>
        </p:nvSpPr>
        <p:spPr>
          <a:xfrm>
            <a:off x="1219200" y="555713"/>
            <a:ext cx="9753600" cy="769441"/>
          </a:xfrm>
          <a:prstGeom prst="rect">
            <a:avLst/>
          </a:prstGeom>
          <a:noFill/>
        </p:spPr>
        <p:txBody>
          <a:bodyPr wrap="square" rtlCol="0">
            <a:spAutoFit/>
          </a:bodyPr>
          <a:lstStyle/>
          <a:p>
            <a:pPr algn="ctr"/>
            <a:r>
              <a:rPr lang="en-US" sz="4400">
                <a:latin typeface="+mj-lt"/>
              </a:rPr>
              <a:t>Mission</a:t>
            </a:r>
          </a:p>
        </p:txBody>
      </p:sp>
    </p:spTree>
    <p:custDataLst>
      <p:tags r:id="rId1"/>
    </p:custDataLst>
    <p:extLst>
      <p:ext uri="{BB962C8B-B14F-4D97-AF65-F5344CB8AC3E}">
        <p14:creationId xmlns:p14="http://schemas.microsoft.com/office/powerpoint/2010/main" val="1184759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YAP_core_principle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75BA73-8334-4619-80B8-7DE7129E4A9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7697"/>
          <a:stretch/>
        </p:blipFill>
        <p:spPr>
          <a:xfrm>
            <a:off x="0" y="4724400"/>
            <a:ext cx="12192000" cy="2133600"/>
          </a:xfrm>
          <a:prstGeom prst="rect">
            <a:avLst/>
          </a:prstGeom>
        </p:spPr>
      </p:pic>
      <p:grpSp>
        <p:nvGrpSpPr>
          <p:cNvPr id="37" name="Group 36">
            <a:extLst>
              <a:ext uri="{FF2B5EF4-FFF2-40B4-BE49-F238E27FC236}">
                <a16:creationId xmlns:a16="http://schemas.microsoft.com/office/drawing/2014/main" id="{DA2BED7B-AB8F-407E-A16C-8C240FBC12BE}"/>
              </a:ext>
            </a:extLst>
          </p:cNvPr>
          <p:cNvGrpSpPr/>
          <p:nvPr userDrawn="1"/>
        </p:nvGrpSpPr>
        <p:grpSpPr>
          <a:xfrm>
            <a:off x="782392" y="316079"/>
            <a:ext cx="3730123" cy="914400"/>
            <a:chOff x="782392" y="316079"/>
            <a:chExt cx="3730123" cy="914400"/>
          </a:xfrm>
        </p:grpSpPr>
        <p:pic>
          <p:nvPicPr>
            <p:cNvPr id="13" name="Graphic 12" descr="User with solid fill">
              <a:extLst>
                <a:ext uri="{FF2B5EF4-FFF2-40B4-BE49-F238E27FC236}">
                  <a16:creationId xmlns:a16="http://schemas.microsoft.com/office/drawing/2014/main" id="{393B6162-2F69-42AE-AD45-ED33DDAAFAC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2392" y="316079"/>
              <a:ext cx="914400" cy="914400"/>
            </a:xfrm>
            <a:prstGeom prst="rect">
              <a:avLst/>
            </a:prstGeom>
          </p:spPr>
        </p:pic>
        <p:sp>
          <p:nvSpPr>
            <p:cNvPr id="22" name="TextBox 21">
              <a:extLst>
                <a:ext uri="{FF2B5EF4-FFF2-40B4-BE49-F238E27FC236}">
                  <a16:creationId xmlns:a16="http://schemas.microsoft.com/office/drawing/2014/main" id="{DE94BD22-D666-4E29-B236-C553ED69AED5}"/>
                </a:ext>
              </a:extLst>
            </p:cNvPr>
            <p:cNvSpPr txBox="1"/>
            <p:nvPr userDrawn="1"/>
          </p:nvSpPr>
          <p:spPr>
            <a:xfrm>
              <a:off x="1696792" y="528637"/>
              <a:ext cx="2815723" cy="646331"/>
            </a:xfrm>
            <a:prstGeom prst="rect">
              <a:avLst/>
            </a:prstGeom>
            <a:noFill/>
          </p:spPr>
          <p:txBody>
            <a:bodyPr wrap="square" rtlCol="0">
              <a:spAutoFit/>
            </a:bodyPr>
            <a:lstStyle/>
            <a:p>
              <a:r>
                <a:rPr lang="en-US"/>
                <a:t>Individualized Service Planning</a:t>
              </a:r>
            </a:p>
          </p:txBody>
        </p:sp>
      </p:grpSp>
      <p:grpSp>
        <p:nvGrpSpPr>
          <p:cNvPr id="40" name="Group 39">
            <a:extLst>
              <a:ext uri="{FF2B5EF4-FFF2-40B4-BE49-F238E27FC236}">
                <a16:creationId xmlns:a16="http://schemas.microsoft.com/office/drawing/2014/main" id="{8DDA7732-DD6F-4E6F-83C9-2BB3ADA65B14}"/>
              </a:ext>
            </a:extLst>
          </p:cNvPr>
          <p:cNvGrpSpPr/>
          <p:nvPr userDrawn="1"/>
        </p:nvGrpSpPr>
        <p:grpSpPr>
          <a:xfrm>
            <a:off x="782392" y="1872539"/>
            <a:ext cx="3730122" cy="914400"/>
            <a:chOff x="782392" y="1872539"/>
            <a:chExt cx="3730122" cy="914400"/>
          </a:xfrm>
        </p:grpSpPr>
        <p:pic>
          <p:nvPicPr>
            <p:cNvPr id="16" name="Graphic 15" descr="Chat with solid fill">
              <a:extLst>
                <a:ext uri="{FF2B5EF4-FFF2-40B4-BE49-F238E27FC236}">
                  <a16:creationId xmlns:a16="http://schemas.microsoft.com/office/drawing/2014/main" id="{CDE1AA61-8AB7-4736-86CE-3FB5FD59D18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82392" y="1872539"/>
              <a:ext cx="914400" cy="914400"/>
            </a:xfrm>
            <a:prstGeom prst="rect">
              <a:avLst/>
            </a:prstGeom>
          </p:spPr>
        </p:pic>
        <p:sp>
          <p:nvSpPr>
            <p:cNvPr id="23" name="TextBox 22">
              <a:extLst>
                <a:ext uri="{FF2B5EF4-FFF2-40B4-BE49-F238E27FC236}">
                  <a16:creationId xmlns:a16="http://schemas.microsoft.com/office/drawing/2014/main" id="{733C5039-03F9-487F-8C7A-9760F7CC7594}"/>
                </a:ext>
              </a:extLst>
            </p:cNvPr>
            <p:cNvSpPr txBox="1"/>
            <p:nvPr userDrawn="1"/>
          </p:nvSpPr>
          <p:spPr>
            <a:xfrm>
              <a:off x="1696791" y="2139486"/>
              <a:ext cx="2815723" cy="646331"/>
            </a:xfrm>
            <a:prstGeom prst="rect">
              <a:avLst/>
            </a:prstGeom>
            <a:noFill/>
          </p:spPr>
          <p:txBody>
            <a:bodyPr wrap="square" rtlCol="0">
              <a:spAutoFit/>
            </a:bodyPr>
            <a:lstStyle/>
            <a:p>
              <a:r>
                <a:rPr lang="en-US"/>
                <a:t>Cultural and Linguistic Competence</a:t>
              </a:r>
            </a:p>
          </p:txBody>
        </p:sp>
      </p:grpSp>
      <p:grpSp>
        <p:nvGrpSpPr>
          <p:cNvPr id="43" name="Group 42">
            <a:extLst>
              <a:ext uri="{FF2B5EF4-FFF2-40B4-BE49-F238E27FC236}">
                <a16:creationId xmlns:a16="http://schemas.microsoft.com/office/drawing/2014/main" id="{1B90FC8F-9DBD-4216-B149-251787DC77D3}"/>
              </a:ext>
            </a:extLst>
          </p:cNvPr>
          <p:cNvGrpSpPr/>
          <p:nvPr userDrawn="1"/>
        </p:nvGrpSpPr>
        <p:grpSpPr>
          <a:xfrm>
            <a:off x="782392" y="3429000"/>
            <a:ext cx="3730122" cy="914400"/>
            <a:chOff x="782392" y="3429000"/>
            <a:chExt cx="3730122" cy="914400"/>
          </a:xfrm>
        </p:grpSpPr>
        <p:pic>
          <p:nvPicPr>
            <p:cNvPr id="19" name="Graphic 18" descr="Two Hearts with solid fill">
              <a:extLst>
                <a:ext uri="{FF2B5EF4-FFF2-40B4-BE49-F238E27FC236}">
                  <a16:creationId xmlns:a16="http://schemas.microsoft.com/office/drawing/2014/main" id="{896D47AA-C506-4F39-9215-91683F77198E}"/>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82392" y="3429000"/>
              <a:ext cx="914400" cy="914400"/>
            </a:xfrm>
            <a:prstGeom prst="rect">
              <a:avLst/>
            </a:prstGeom>
          </p:spPr>
        </p:pic>
        <p:sp>
          <p:nvSpPr>
            <p:cNvPr id="24" name="TextBox 23">
              <a:extLst>
                <a:ext uri="{FF2B5EF4-FFF2-40B4-BE49-F238E27FC236}">
                  <a16:creationId xmlns:a16="http://schemas.microsoft.com/office/drawing/2014/main" id="{B47227F1-A58B-4589-8965-620E1472B281}"/>
                </a:ext>
              </a:extLst>
            </p:cNvPr>
            <p:cNvSpPr txBox="1"/>
            <p:nvPr userDrawn="1"/>
          </p:nvSpPr>
          <p:spPr>
            <a:xfrm>
              <a:off x="1696791" y="3694824"/>
              <a:ext cx="2815723" cy="369332"/>
            </a:xfrm>
            <a:prstGeom prst="rect">
              <a:avLst/>
            </a:prstGeom>
            <a:noFill/>
          </p:spPr>
          <p:txBody>
            <a:bodyPr wrap="square" rtlCol="0">
              <a:spAutoFit/>
            </a:bodyPr>
            <a:lstStyle/>
            <a:p>
              <a:r>
                <a:rPr lang="en-US"/>
                <a:t>Unconditional Caring</a:t>
              </a:r>
            </a:p>
          </p:txBody>
        </p:sp>
      </p:grpSp>
      <p:grpSp>
        <p:nvGrpSpPr>
          <p:cNvPr id="38" name="Group 37">
            <a:extLst>
              <a:ext uri="{FF2B5EF4-FFF2-40B4-BE49-F238E27FC236}">
                <a16:creationId xmlns:a16="http://schemas.microsoft.com/office/drawing/2014/main" id="{334321B4-92B7-4E23-96B7-ECF49554949B}"/>
              </a:ext>
            </a:extLst>
          </p:cNvPr>
          <p:cNvGrpSpPr/>
          <p:nvPr userDrawn="1"/>
        </p:nvGrpSpPr>
        <p:grpSpPr>
          <a:xfrm>
            <a:off x="4512514" y="316079"/>
            <a:ext cx="3107487" cy="914400"/>
            <a:chOff x="4512514" y="316079"/>
            <a:chExt cx="3107487" cy="914400"/>
          </a:xfrm>
        </p:grpSpPr>
        <p:pic>
          <p:nvPicPr>
            <p:cNvPr id="25" name="Graphic 24" descr="Muscular arm with solid fill">
              <a:extLst>
                <a:ext uri="{FF2B5EF4-FFF2-40B4-BE49-F238E27FC236}">
                  <a16:creationId xmlns:a16="http://schemas.microsoft.com/office/drawing/2014/main" id="{0655B771-A39A-46B8-9C1F-89B749FF08F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512514" y="316079"/>
              <a:ext cx="914400" cy="914400"/>
            </a:xfrm>
            <a:prstGeom prst="rect">
              <a:avLst/>
            </a:prstGeom>
          </p:spPr>
        </p:pic>
        <p:sp>
          <p:nvSpPr>
            <p:cNvPr id="28" name="TextBox 27">
              <a:extLst>
                <a:ext uri="{FF2B5EF4-FFF2-40B4-BE49-F238E27FC236}">
                  <a16:creationId xmlns:a16="http://schemas.microsoft.com/office/drawing/2014/main" id="{32079C03-EF22-43F4-8251-599494C61DB3}"/>
                </a:ext>
              </a:extLst>
            </p:cNvPr>
            <p:cNvSpPr txBox="1"/>
            <p:nvPr userDrawn="1"/>
          </p:nvSpPr>
          <p:spPr>
            <a:xfrm>
              <a:off x="5426915" y="528637"/>
              <a:ext cx="2193086" cy="369332"/>
            </a:xfrm>
            <a:prstGeom prst="rect">
              <a:avLst/>
            </a:prstGeom>
            <a:noFill/>
          </p:spPr>
          <p:txBody>
            <a:bodyPr wrap="square" rtlCol="0">
              <a:spAutoFit/>
            </a:bodyPr>
            <a:lstStyle/>
            <a:p>
              <a:r>
                <a:rPr lang="en-US"/>
                <a:t>Focus on Strengths</a:t>
              </a:r>
            </a:p>
          </p:txBody>
        </p:sp>
      </p:grpSp>
      <p:grpSp>
        <p:nvGrpSpPr>
          <p:cNvPr id="41" name="Group 40">
            <a:extLst>
              <a:ext uri="{FF2B5EF4-FFF2-40B4-BE49-F238E27FC236}">
                <a16:creationId xmlns:a16="http://schemas.microsoft.com/office/drawing/2014/main" id="{DBFCDC2F-FB82-417B-844D-55FC725B7E37}"/>
              </a:ext>
            </a:extLst>
          </p:cNvPr>
          <p:cNvGrpSpPr/>
          <p:nvPr userDrawn="1"/>
        </p:nvGrpSpPr>
        <p:grpSpPr>
          <a:xfrm>
            <a:off x="4512514" y="1872539"/>
            <a:ext cx="3730122" cy="914400"/>
            <a:chOff x="4512514" y="1872539"/>
            <a:chExt cx="3730122" cy="914400"/>
          </a:xfrm>
        </p:grpSpPr>
        <p:pic>
          <p:nvPicPr>
            <p:cNvPr id="26" name="Graphic 25" descr="Cheers with solid fill">
              <a:extLst>
                <a:ext uri="{FF2B5EF4-FFF2-40B4-BE49-F238E27FC236}">
                  <a16:creationId xmlns:a16="http://schemas.microsoft.com/office/drawing/2014/main" id="{6904E5FD-AF3E-4C55-8EC1-8A1B49C3EE37}"/>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512514" y="1872539"/>
              <a:ext cx="914400" cy="914400"/>
            </a:xfrm>
            <a:prstGeom prst="rect">
              <a:avLst/>
            </a:prstGeom>
          </p:spPr>
        </p:pic>
        <p:sp>
          <p:nvSpPr>
            <p:cNvPr id="29" name="TextBox 28">
              <a:extLst>
                <a:ext uri="{FF2B5EF4-FFF2-40B4-BE49-F238E27FC236}">
                  <a16:creationId xmlns:a16="http://schemas.microsoft.com/office/drawing/2014/main" id="{CECC9439-5F3A-4FFA-AB9F-A951029997C5}"/>
                </a:ext>
              </a:extLst>
            </p:cNvPr>
            <p:cNvSpPr txBox="1"/>
            <p:nvPr userDrawn="1"/>
          </p:nvSpPr>
          <p:spPr>
            <a:xfrm>
              <a:off x="5426913" y="2139486"/>
              <a:ext cx="2815723" cy="369332"/>
            </a:xfrm>
            <a:prstGeom prst="rect">
              <a:avLst/>
            </a:prstGeom>
            <a:noFill/>
          </p:spPr>
          <p:txBody>
            <a:bodyPr wrap="square" rtlCol="0">
              <a:spAutoFit/>
            </a:bodyPr>
            <a:lstStyle/>
            <a:p>
              <a:r>
                <a:rPr lang="en-US"/>
                <a:t>Team Work</a:t>
              </a:r>
            </a:p>
          </p:txBody>
        </p:sp>
      </p:grpSp>
      <p:grpSp>
        <p:nvGrpSpPr>
          <p:cNvPr id="44" name="Group 43">
            <a:extLst>
              <a:ext uri="{FF2B5EF4-FFF2-40B4-BE49-F238E27FC236}">
                <a16:creationId xmlns:a16="http://schemas.microsoft.com/office/drawing/2014/main" id="{0C9A240A-7950-440D-9D7D-C4DF0061427A}"/>
              </a:ext>
            </a:extLst>
          </p:cNvPr>
          <p:cNvGrpSpPr/>
          <p:nvPr userDrawn="1"/>
        </p:nvGrpSpPr>
        <p:grpSpPr>
          <a:xfrm>
            <a:off x="4512514" y="3429000"/>
            <a:ext cx="3730122" cy="914400"/>
            <a:chOff x="4512514" y="3429000"/>
            <a:chExt cx="3730122" cy="914400"/>
          </a:xfrm>
        </p:grpSpPr>
        <p:pic>
          <p:nvPicPr>
            <p:cNvPr id="27" name="Graphic 26" descr="Open hand with plant with solid fill">
              <a:extLst>
                <a:ext uri="{FF2B5EF4-FFF2-40B4-BE49-F238E27FC236}">
                  <a16:creationId xmlns:a16="http://schemas.microsoft.com/office/drawing/2014/main" id="{929C31D7-D09B-4CC1-87E5-3E3493637D59}"/>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4512514" y="3429000"/>
              <a:ext cx="914400" cy="914400"/>
            </a:xfrm>
            <a:prstGeom prst="rect">
              <a:avLst/>
            </a:prstGeom>
          </p:spPr>
        </p:pic>
        <p:sp>
          <p:nvSpPr>
            <p:cNvPr id="30" name="TextBox 29">
              <a:extLst>
                <a:ext uri="{FF2B5EF4-FFF2-40B4-BE49-F238E27FC236}">
                  <a16:creationId xmlns:a16="http://schemas.microsoft.com/office/drawing/2014/main" id="{9A03CB6A-3375-454F-A739-6C96F969C3CA}"/>
                </a:ext>
              </a:extLst>
            </p:cNvPr>
            <p:cNvSpPr txBox="1"/>
            <p:nvPr userDrawn="1"/>
          </p:nvSpPr>
          <p:spPr>
            <a:xfrm>
              <a:off x="5426913" y="3694824"/>
              <a:ext cx="2815723" cy="369332"/>
            </a:xfrm>
            <a:prstGeom prst="rect">
              <a:avLst/>
            </a:prstGeom>
            <a:noFill/>
          </p:spPr>
          <p:txBody>
            <a:bodyPr wrap="square" rtlCol="0">
              <a:spAutoFit/>
            </a:bodyPr>
            <a:lstStyle/>
            <a:p>
              <a:r>
                <a:rPr lang="en-US"/>
                <a:t>Giving Back</a:t>
              </a:r>
            </a:p>
          </p:txBody>
        </p:sp>
      </p:grpSp>
      <p:grpSp>
        <p:nvGrpSpPr>
          <p:cNvPr id="39" name="Group 38">
            <a:extLst>
              <a:ext uri="{FF2B5EF4-FFF2-40B4-BE49-F238E27FC236}">
                <a16:creationId xmlns:a16="http://schemas.microsoft.com/office/drawing/2014/main" id="{747EB837-6C09-4EB0-A5ED-648837592A8A}"/>
              </a:ext>
            </a:extLst>
          </p:cNvPr>
          <p:cNvGrpSpPr/>
          <p:nvPr userDrawn="1"/>
        </p:nvGrpSpPr>
        <p:grpSpPr>
          <a:xfrm>
            <a:off x="8242635" y="316079"/>
            <a:ext cx="3415965" cy="914400"/>
            <a:chOff x="8242635" y="316079"/>
            <a:chExt cx="3415965" cy="914400"/>
          </a:xfrm>
        </p:grpSpPr>
        <p:pic>
          <p:nvPicPr>
            <p:cNvPr id="31" name="Graphic 30" descr="Family with girl with solid fill">
              <a:extLst>
                <a:ext uri="{FF2B5EF4-FFF2-40B4-BE49-F238E27FC236}">
                  <a16:creationId xmlns:a16="http://schemas.microsoft.com/office/drawing/2014/main" id="{E295F340-F4B6-4186-BAD1-9F7FDBC2AFB5}"/>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242635" y="316079"/>
              <a:ext cx="914400" cy="914400"/>
            </a:xfrm>
            <a:prstGeom prst="rect">
              <a:avLst/>
            </a:prstGeom>
          </p:spPr>
        </p:pic>
        <p:sp>
          <p:nvSpPr>
            <p:cNvPr id="34" name="TextBox 33">
              <a:extLst>
                <a:ext uri="{FF2B5EF4-FFF2-40B4-BE49-F238E27FC236}">
                  <a16:creationId xmlns:a16="http://schemas.microsoft.com/office/drawing/2014/main" id="{56E42F63-D2C9-454B-87BA-552F15A888AA}"/>
                </a:ext>
              </a:extLst>
            </p:cNvPr>
            <p:cNvSpPr txBox="1"/>
            <p:nvPr userDrawn="1"/>
          </p:nvSpPr>
          <p:spPr>
            <a:xfrm>
              <a:off x="9157035" y="528637"/>
              <a:ext cx="2501565" cy="646331"/>
            </a:xfrm>
            <a:prstGeom prst="rect">
              <a:avLst/>
            </a:prstGeom>
            <a:noFill/>
          </p:spPr>
          <p:txBody>
            <a:bodyPr wrap="square" rtlCol="0">
              <a:spAutoFit/>
            </a:bodyPr>
            <a:lstStyle/>
            <a:p>
              <a:r>
                <a:rPr lang="en-US"/>
                <a:t>Partnership with Parents</a:t>
              </a:r>
            </a:p>
          </p:txBody>
        </p:sp>
      </p:grpSp>
      <p:grpSp>
        <p:nvGrpSpPr>
          <p:cNvPr id="42" name="Group 41">
            <a:extLst>
              <a:ext uri="{FF2B5EF4-FFF2-40B4-BE49-F238E27FC236}">
                <a16:creationId xmlns:a16="http://schemas.microsoft.com/office/drawing/2014/main" id="{099DAB9A-D57C-429B-A208-FDA8E5096428}"/>
              </a:ext>
            </a:extLst>
          </p:cNvPr>
          <p:cNvGrpSpPr/>
          <p:nvPr userDrawn="1"/>
        </p:nvGrpSpPr>
        <p:grpSpPr>
          <a:xfrm>
            <a:off x="8242635" y="1872539"/>
            <a:ext cx="3415966" cy="914400"/>
            <a:chOff x="8242635" y="1872539"/>
            <a:chExt cx="3415966" cy="914400"/>
          </a:xfrm>
        </p:grpSpPr>
        <p:pic>
          <p:nvPicPr>
            <p:cNvPr id="32" name="Graphic 31" descr="Home1 with solid fill">
              <a:extLst>
                <a:ext uri="{FF2B5EF4-FFF2-40B4-BE49-F238E27FC236}">
                  <a16:creationId xmlns:a16="http://schemas.microsoft.com/office/drawing/2014/main" id="{E0345D2F-D8C4-430D-A3BB-3328191ED5E1}"/>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8242635" y="1872539"/>
              <a:ext cx="914400" cy="914400"/>
            </a:xfrm>
            <a:prstGeom prst="rect">
              <a:avLst/>
            </a:prstGeom>
          </p:spPr>
        </p:pic>
        <p:sp>
          <p:nvSpPr>
            <p:cNvPr id="35" name="TextBox 34">
              <a:extLst>
                <a:ext uri="{FF2B5EF4-FFF2-40B4-BE49-F238E27FC236}">
                  <a16:creationId xmlns:a16="http://schemas.microsoft.com/office/drawing/2014/main" id="{964D8A79-E919-4D3B-8669-DD232325A96F}"/>
                </a:ext>
              </a:extLst>
            </p:cNvPr>
            <p:cNvSpPr txBox="1"/>
            <p:nvPr userDrawn="1"/>
          </p:nvSpPr>
          <p:spPr>
            <a:xfrm>
              <a:off x="9157035" y="2139486"/>
              <a:ext cx="2501566" cy="646331"/>
            </a:xfrm>
            <a:prstGeom prst="rect">
              <a:avLst/>
            </a:prstGeom>
            <a:noFill/>
          </p:spPr>
          <p:txBody>
            <a:bodyPr wrap="square" rtlCol="0">
              <a:spAutoFit/>
            </a:bodyPr>
            <a:lstStyle/>
            <a:p>
              <a:r>
                <a:rPr lang="en-US"/>
                <a:t>Community-Based Care</a:t>
              </a:r>
            </a:p>
          </p:txBody>
        </p:sp>
      </p:grpSp>
      <p:grpSp>
        <p:nvGrpSpPr>
          <p:cNvPr id="45" name="Group 44">
            <a:extLst>
              <a:ext uri="{FF2B5EF4-FFF2-40B4-BE49-F238E27FC236}">
                <a16:creationId xmlns:a16="http://schemas.microsoft.com/office/drawing/2014/main" id="{659299B0-719B-476F-A86F-4AF1ADD30ED1}"/>
              </a:ext>
            </a:extLst>
          </p:cNvPr>
          <p:cNvGrpSpPr/>
          <p:nvPr userDrawn="1"/>
        </p:nvGrpSpPr>
        <p:grpSpPr>
          <a:xfrm>
            <a:off x="8242635" y="3429000"/>
            <a:ext cx="3730122" cy="914400"/>
            <a:chOff x="8242635" y="3429000"/>
            <a:chExt cx="3730122" cy="914400"/>
          </a:xfrm>
        </p:grpSpPr>
        <p:pic>
          <p:nvPicPr>
            <p:cNvPr id="33" name="Graphic 32" descr="Briefcase with solid fill">
              <a:extLst>
                <a:ext uri="{FF2B5EF4-FFF2-40B4-BE49-F238E27FC236}">
                  <a16:creationId xmlns:a16="http://schemas.microsoft.com/office/drawing/2014/main" id="{DB1BFDCF-5055-4A9E-9CAE-1C2A0C3D5C34}"/>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8242635" y="3429000"/>
              <a:ext cx="914400" cy="914400"/>
            </a:xfrm>
            <a:prstGeom prst="rect">
              <a:avLst/>
            </a:prstGeom>
          </p:spPr>
        </p:pic>
        <p:sp>
          <p:nvSpPr>
            <p:cNvPr id="36" name="TextBox 35">
              <a:extLst>
                <a:ext uri="{FF2B5EF4-FFF2-40B4-BE49-F238E27FC236}">
                  <a16:creationId xmlns:a16="http://schemas.microsoft.com/office/drawing/2014/main" id="{35A8BEC7-D695-47B9-9135-1AA3DFBE9AF0}"/>
                </a:ext>
              </a:extLst>
            </p:cNvPr>
            <p:cNvSpPr txBox="1"/>
            <p:nvPr userDrawn="1"/>
          </p:nvSpPr>
          <p:spPr>
            <a:xfrm>
              <a:off x="9157034" y="3694824"/>
              <a:ext cx="2815723" cy="646331"/>
            </a:xfrm>
            <a:prstGeom prst="rect">
              <a:avLst/>
            </a:prstGeom>
            <a:noFill/>
          </p:spPr>
          <p:txBody>
            <a:bodyPr wrap="square" rtlCol="0">
              <a:spAutoFit/>
            </a:bodyPr>
            <a:lstStyle/>
            <a:p>
              <a:r>
                <a:rPr lang="en-US"/>
                <a:t>Corporate and Clinical Integrity</a:t>
              </a:r>
            </a:p>
          </p:txBody>
        </p:sp>
      </p:grpSp>
      <p:sp>
        <p:nvSpPr>
          <p:cNvPr id="49" name="TextBox 48">
            <a:extLst>
              <a:ext uri="{FF2B5EF4-FFF2-40B4-BE49-F238E27FC236}">
                <a16:creationId xmlns:a16="http://schemas.microsoft.com/office/drawing/2014/main" id="{A4948DD5-1E79-4A24-91FC-A46BEC37317B}"/>
              </a:ext>
            </a:extLst>
          </p:cNvPr>
          <p:cNvSpPr txBox="1"/>
          <p:nvPr userDrawn="1"/>
        </p:nvSpPr>
        <p:spPr>
          <a:xfrm>
            <a:off x="1219200" y="5772480"/>
            <a:ext cx="9753600" cy="769441"/>
          </a:xfrm>
          <a:prstGeom prst="rect">
            <a:avLst/>
          </a:prstGeom>
          <a:noFill/>
        </p:spPr>
        <p:txBody>
          <a:bodyPr wrap="square" rtlCol="0">
            <a:spAutoFit/>
          </a:bodyPr>
          <a:lstStyle/>
          <a:p>
            <a:pPr algn="ctr"/>
            <a:r>
              <a:rPr lang="en-US" sz="4400">
                <a:solidFill>
                  <a:schemeClr val="bg2"/>
                </a:solidFill>
                <a:latin typeface="+mj-lt"/>
              </a:rPr>
              <a:t>Core Principles</a:t>
            </a:r>
          </a:p>
        </p:txBody>
      </p:sp>
    </p:spTree>
    <p:custDataLst>
      <p:tags r:id="rId1"/>
    </p:custDataLst>
    <p:extLst>
      <p:ext uri="{BB962C8B-B14F-4D97-AF65-F5344CB8AC3E}">
        <p14:creationId xmlns:p14="http://schemas.microsoft.com/office/powerpoint/2010/main" val="39363274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YAP_map">
    <p:spTree>
      <p:nvGrpSpPr>
        <p:cNvPr id="1" name=""/>
        <p:cNvGrpSpPr/>
        <p:nvPr/>
      </p:nvGrpSpPr>
      <p:grpSpPr>
        <a:xfrm>
          <a:off x="0" y="0"/>
          <a:ext cx="0" cy="0"/>
          <a:chOff x="0" y="0"/>
          <a:chExt cx="0" cy="0"/>
        </a:xfrm>
      </p:grpSpPr>
      <p:sp>
        <p:nvSpPr>
          <p:cNvPr id="3" name="Flowchart: Document 2">
            <a:extLst>
              <a:ext uri="{FF2B5EF4-FFF2-40B4-BE49-F238E27FC236}">
                <a16:creationId xmlns:a16="http://schemas.microsoft.com/office/drawing/2014/main" id="{C410F5EE-65AD-4E02-81EC-45414FB2CD5D}"/>
              </a:ext>
            </a:extLst>
          </p:cNvPr>
          <p:cNvSpPr/>
          <p:nvPr userDrawn="1"/>
        </p:nvSpPr>
        <p:spPr>
          <a:xfrm rot="5400000" flipH="1" flipV="1">
            <a:off x="-461791" y="433308"/>
            <a:ext cx="6858000" cy="5991388"/>
          </a:xfrm>
          <a:prstGeom prst="flowChartDocument">
            <a:avLst/>
          </a:prstGeom>
          <a:gradFill>
            <a:gsLst>
              <a:gs pos="0">
                <a:schemeClr val="accent1"/>
              </a:gs>
              <a:gs pos="74000">
                <a:srgbClr val="809DC0"/>
              </a:gs>
              <a:gs pos="29000">
                <a:srgbClr val="5279A9"/>
              </a:gs>
              <a:gs pos="9600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pic>
        <p:nvPicPr>
          <p:cNvPr id="4" name="Picture 3" descr="A close - up of a cross&#10;&#10;Description automatically generated with low confidence">
            <a:extLst>
              <a:ext uri="{FF2B5EF4-FFF2-40B4-BE49-F238E27FC236}">
                <a16:creationId xmlns:a16="http://schemas.microsoft.com/office/drawing/2014/main" id="{133CE9D7-1FC6-4CC1-84A4-0FC0A92E6C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0" y="4824663"/>
            <a:ext cx="1228798" cy="2027793"/>
          </a:xfrm>
          <a:prstGeom prst="rect">
            <a:avLst/>
          </a:prstGeom>
        </p:spPr>
      </p:pic>
      <p:pic>
        <p:nvPicPr>
          <p:cNvPr id="5" name="Picture 4" descr="Map&#10;&#10;Description automatically generated">
            <a:extLst>
              <a:ext uri="{FF2B5EF4-FFF2-40B4-BE49-F238E27FC236}">
                <a16:creationId xmlns:a16="http://schemas.microsoft.com/office/drawing/2014/main" id="{DA7E201C-DD8E-498F-84AE-DD00DDDDE88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92367" y="425712"/>
            <a:ext cx="7642233" cy="4729436"/>
          </a:xfrm>
          <a:prstGeom prst="rect">
            <a:avLst/>
          </a:prstGeom>
        </p:spPr>
      </p:pic>
      <p:pic>
        <p:nvPicPr>
          <p:cNvPr id="6" name="Picture 5">
            <a:extLst>
              <a:ext uri="{FF2B5EF4-FFF2-40B4-BE49-F238E27FC236}">
                <a16:creationId xmlns:a16="http://schemas.microsoft.com/office/drawing/2014/main" id="{67296D1B-CF86-4F8D-A0C8-7859C7A93F6F}"/>
              </a:ext>
            </a:extLst>
          </p:cNvPr>
          <p:cNvPicPr>
            <a:picLocks noChangeAspect="1"/>
          </p:cNvPicPr>
          <p:nvPr userDrawn="1"/>
        </p:nvPicPr>
        <p:blipFill>
          <a:blip r:embed="rId5"/>
          <a:stretch>
            <a:fillRect/>
          </a:stretch>
        </p:blipFill>
        <p:spPr>
          <a:xfrm>
            <a:off x="6553200" y="5142154"/>
            <a:ext cx="4925938" cy="1577781"/>
          </a:xfrm>
          <a:prstGeom prst="rect">
            <a:avLst/>
          </a:prstGeom>
        </p:spPr>
      </p:pic>
      <p:sp>
        <p:nvSpPr>
          <p:cNvPr id="7" name="TextBox 6">
            <a:extLst>
              <a:ext uri="{FF2B5EF4-FFF2-40B4-BE49-F238E27FC236}">
                <a16:creationId xmlns:a16="http://schemas.microsoft.com/office/drawing/2014/main" id="{72090A08-308E-4FBA-82ED-11C13D74163F}"/>
              </a:ext>
            </a:extLst>
          </p:cNvPr>
          <p:cNvSpPr txBox="1"/>
          <p:nvPr userDrawn="1"/>
        </p:nvSpPr>
        <p:spPr>
          <a:xfrm>
            <a:off x="2511860" y="4985738"/>
            <a:ext cx="2895600" cy="1446550"/>
          </a:xfrm>
          <a:prstGeom prst="rect">
            <a:avLst/>
          </a:prstGeom>
          <a:noFill/>
        </p:spPr>
        <p:txBody>
          <a:bodyPr wrap="square" rtlCol="0">
            <a:spAutoFit/>
          </a:bodyPr>
          <a:lstStyle/>
          <a:p>
            <a:pPr algn="l"/>
            <a:r>
              <a:rPr lang="en-US" sz="4400">
                <a:solidFill>
                  <a:schemeClr val="bg2"/>
                </a:solidFill>
                <a:latin typeface="+mj-lt"/>
              </a:rPr>
              <a:t>US Footprint</a:t>
            </a:r>
          </a:p>
        </p:txBody>
      </p:sp>
    </p:spTree>
    <p:custDataLst>
      <p:tags r:id="rId1"/>
    </p:custDataLst>
    <p:extLst>
      <p:ext uri="{BB962C8B-B14F-4D97-AF65-F5344CB8AC3E}">
        <p14:creationId xmlns:p14="http://schemas.microsoft.com/office/powerpoint/2010/main" val="40694108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YAP_100%">
    <p:spTree>
      <p:nvGrpSpPr>
        <p:cNvPr id="1" name=""/>
        <p:cNvGrpSpPr/>
        <p:nvPr/>
      </p:nvGrpSpPr>
      <p:grpSpPr>
        <a:xfrm>
          <a:off x="0" y="0"/>
          <a:ext cx="0" cy="0"/>
          <a:chOff x="0" y="0"/>
          <a:chExt cx="0" cy="0"/>
        </a:xfrm>
      </p:grpSpPr>
      <p:pic>
        <p:nvPicPr>
          <p:cNvPr id="22" name="Picture 21" descr="A picture containing outdoor, silhouette, night sky, dark&#10;&#10;Description automatically generated">
            <a:extLst>
              <a:ext uri="{FF2B5EF4-FFF2-40B4-BE49-F238E27FC236}">
                <a16:creationId xmlns:a16="http://schemas.microsoft.com/office/drawing/2014/main" id="{1A7B5042-B402-4131-BFA6-AC885696712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4687"/>
          <a:stretch/>
        </p:blipFill>
        <p:spPr>
          <a:xfrm>
            <a:off x="0" y="-76200"/>
            <a:ext cx="12192000" cy="6934200"/>
          </a:xfrm>
          <a:prstGeom prst="rect">
            <a:avLst/>
          </a:prstGeom>
        </p:spPr>
      </p:pic>
      <p:sp>
        <p:nvSpPr>
          <p:cNvPr id="28" name="Rectangle 27">
            <a:extLst>
              <a:ext uri="{FF2B5EF4-FFF2-40B4-BE49-F238E27FC236}">
                <a16:creationId xmlns:a16="http://schemas.microsoft.com/office/drawing/2014/main" id="{A6420366-29B1-44E8-8FB1-1738F8FA564D}"/>
              </a:ext>
            </a:extLst>
          </p:cNvPr>
          <p:cNvSpPr/>
          <p:nvPr userDrawn="1"/>
        </p:nvSpPr>
        <p:spPr>
          <a:xfrm>
            <a:off x="-228600" y="1143000"/>
            <a:ext cx="3886200" cy="18288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3EA3680-234D-4DEC-8F2F-CFBD878262B0}"/>
              </a:ext>
            </a:extLst>
          </p:cNvPr>
          <p:cNvSpPr txBox="1"/>
          <p:nvPr userDrawn="1"/>
        </p:nvSpPr>
        <p:spPr>
          <a:xfrm>
            <a:off x="3962400" y="990600"/>
            <a:ext cx="7467600" cy="2123658"/>
          </a:xfrm>
          <a:prstGeom prst="rect">
            <a:avLst/>
          </a:prstGeom>
          <a:noFill/>
        </p:spPr>
        <p:txBody>
          <a:bodyPr wrap="square">
            <a:spAutoFit/>
          </a:bodyPr>
          <a:lstStyle/>
          <a:p>
            <a:pPr marL="0" indent="0">
              <a:buNone/>
            </a:pPr>
            <a:r>
              <a:rPr lang="en-US" sz="4400">
                <a:solidFill>
                  <a:schemeClr val="bg1"/>
                </a:solidFill>
                <a:latin typeface="Roboto Light" panose="02000000000000000000" pitchFamily="2" charset="0"/>
                <a:ea typeface="Roboto Light" panose="02000000000000000000" pitchFamily="2" charset="0"/>
                <a:cs typeface="Roboto Light" panose="02000000000000000000" pitchFamily="2" charset="0"/>
              </a:rPr>
              <a:t>of our programming occurs in the </a:t>
            </a:r>
            <a:r>
              <a:rPr lang="en-US" sz="4400">
                <a:solidFill>
                  <a:schemeClr val="accent6"/>
                </a:solidFill>
                <a:latin typeface="Roboto Medium" panose="02000000000000000000" pitchFamily="2" charset="0"/>
                <a:ea typeface="Roboto Medium" panose="02000000000000000000" pitchFamily="2" charset="0"/>
                <a:cs typeface="Roboto Medium" panose="02000000000000000000" pitchFamily="2" charset="0"/>
              </a:rPr>
              <a:t>home communities </a:t>
            </a:r>
            <a:r>
              <a:rPr lang="en-US" sz="4400">
                <a:solidFill>
                  <a:schemeClr val="bg1"/>
                </a:solidFill>
                <a:latin typeface="Roboto Light" panose="02000000000000000000" pitchFamily="2" charset="0"/>
                <a:ea typeface="Roboto Light" panose="02000000000000000000" pitchFamily="2" charset="0"/>
                <a:cs typeface="Roboto Light" panose="02000000000000000000" pitchFamily="2" charset="0"/>
              </a:rPr>
              <a:t>of the people we serve.  </a:t>
            </a:r>
            <a:endParaRPr lang="en-US" sz="44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7" name="TextBox 26">
            <a:extLst>
              <a:ext uri="{FF2B5EF4-FFF2-40B4-BE49-F238E27FC236}">
                <a16:creationId xmlns:a16="http://schemas.microsoft.com/office/drawing/2014/main" id="{D6A3D430-4E53-42EB-AADD-1960C740465F}"/>
              </a:ext>
            </a:extLst>
          </p:cNvPr>
          <p:cNvSpPr txBox="1"/>
          <p:nvPr userDrawn="1"/>
        </p:nvSpPr>
        <p:spPr>
          <a:xfrm>
            <a:off x="685800" y="1329154"/>
            <a:ext cx="2971800" cy="1446550"/>
          </a:xfrm>
          <a:prstGeom prst="rect">
            <a:avLst/>
          </a:prstGeom>
          <a:noFill/>
        </p:spPr>
        <p:txBody>
          <a:bodyPr wrap="square" rtlCol="0">
            <a:spAutoFit/>
          </a:bodyPr>
          <a:lstStyle/>
          <a:p>
            <a:r>
              <a:rPr lang="en-US" sz="8800">
                <a:solidFill>
                  <a:srgbClr val="172853"/>
                </a:solidFill>
                <a:latin typeface="+mj-lt"/>
              </a:rPr>
              <a:t>100%</a:t>
            </a:r>
          </a:p>
        </p:txBody>
      </p:sp>
    </p:spTree>
    <p:custDataLst>
      <p:tags r:id="rId1"/>
    </p:custDataLst>
    <p:extLst>
      <p:ext uri="{BB962C8B-B14F-4D97-AF65-F5344CB8AC3E}">
        <p14:creationId xmlns:p14="http://schemas.microsoft.com/office/powerpoint/2010/main" val="7383701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YAP_demographics">
    <p:spTree>
      <p:nvGrpSpPr>
        <p:cNvPr id="1" name=""/>
        <p:cNvGrpSpPr/>
        <p:nvPr/>
      </p:nvGrpSpPr>
      <p:grpSpPr>
        <a:xfrm>
          <a:off x="0" y="0"/>
          <a:ext cx="0" cy="0"/>
          <a:chOff x="0" y="0"/>
          <a:chExt cx="0" cy="0"/>
        </a:xfrm>
      </p:grpSpPr>
      <p:pic>
        <p:nvPicPr>
          <p:cNvPr id="3" name="Picture 2" descr="A picture containing sky, outdoor, day&#10;&#10;Description automatically generated">
            <a:extLst>
              <a:ext uri="{FF2B5EF4-FFF2-40B4-BE49-F238E27FC236}">
                <a16:creationId xmlns:a16="http://schemas.microsoft.com/office/drawing/2014/main" id="{E9C63462-2F12-4CF9-B575-59886B9ED2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2377440"/>
          </a:xfrm>
          <a:prstGeom prst="rect">
            <a:avLst/>
          </a:prstGeom>
        </p:spPr>
      </p:pic>
      <p:pic>
        <p:nvPicPr>
          <p:cNvPr id="4" name="Picture 3">
            <a:extLst>
              <a:ext uri="{FF2B5EF4-FFF2-40B4-BE49-F238E27FC236}">
                <a16:creationId xmlns:a16="http://schemas.microsoft.com/office/drawing/2014/main" id="{AB2431B3-E249-45FF-92D4-0DF9345319F4}"/>
              </a:ext>
            </a:extLst>
          </p:cNvPr>
          <p:cNvPicPr>
            <a:picLocks noChangeAspect="1"/>
          </p:cNvPicPr>
          <p:nvPr userDrawn="1"/>
        </p:nvPicPr>
        <p:blipFill>
          <a:blip r:embed="rId4" cstate="screen">
            <a:lum bright="70000" contrast="-70000"/>
            <a:extLst>
              <a:ext uri="{BEBA8EAE-BF5A-486C-A8C5-ECC9F3942E4B}">
                <a14:imgProps xmlns:a14="http://schemas.microsoft.com/office/drawing/2010/main">
                  <a14:imgLayer r:embed="rId5">
                    <a14:imgEffect>
                      <a14:colorTemperature colorTemp="1500"/>
                    </a14:imgEffect>
                    <a14:imgEffect>
                      <a14:saturation sat="46000"/>
                    </a14:imgEffect>
                  </a14:imgLayer>
                </a14:imgProps>
              </a:ext>
              <a:ext uri="{28A0092B-C50C-407E-A947-70E740481C1C}">
                <a14:useLocalDpi xmlns:a14="http://schemas.microsoft.com/office/drawing/2010/main"/>
              </a:ext>
            </a:extLst>
          </a:blip>
          <a:stretch>
            <a:fillRect/>
          </a:stretch>
        </p:blipFill>
        <p:spPr>
          <a:xfrm>
            <a:off x="287886" y="1979429"/>
            <a:ext cx="6341514" cy="5257356"/>
          </a:xfrm>
          <a:prstGeom prst="rect">
            <a:avLst/>
          </a:prstGeom>
        </p:spPr>
      </p:pic>
      <p:pic>
        <p:nvPicPr>
          <p:cNvPr id="5" name="Picture 4">
            <a:extLst>
              <a:ext uri="{FF2B5EF4-FFF2-40B4-BE49-F238E27FC236}">
                <a16:creationId xmlns:a16="http://schemas.microsoft.com/office/drawing/2014/main" id="{FF8A379E-AE36-4A46-88A3-D139E432F761}"/>
              </a:ext>
            </a:extLst>
          </p:cNvPr>
          <p:cNvPicPr>
            <a:picLocks noChangeAspect="1"/>
          </p:cNvPicPr>
          <p:nvPr userDrawn="1"/>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442224" y="1979429"/>
            <a:ext cx="1700600" cy="4893812"/>
          </a:xfrm>
          <a:prstGeom prst="rect">
            <a:avLst/>
          </a:prstGeom>
        </p:spPr>
      </p:pic>
      <p:pic>
        <p:nvPicPr>
          <p:cNvPr id="6" name="Picture 5">
            <a:extLst>
              <a:ext uri="{FF2B5EF4-FFF2-40B4-BE49-F238E27FC236}">
                <a16:creationId xmlns:a16="http://schemas.microsoft.com/office/drawing/2014/main" id="{E84FDD0A-4319-4E25-9529-E76169BFF81E}"/>
              </a:ext>
            </a:extLst>
          </p:cNvPr>
          <p:cNvPicPr>
            <a:picLocks noChangeAspect="1"/>
          </p:cNvPicPr>
          <p:nvPr userDrawn="1"/>
        </p:nvPicPr>
        <p:blipFill>
          <a:blip r:embed="rId7">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948442" y="2394585"/>
            <a:ext cx="6705600" cy="4463415"/>
          </a:xfrm>
          <a:prstGeom prst="rect">
            <a:avLst/>
          </a:prstGeom>
        </p:spPr>
      </p:pic>
      <p:sp>
        <p:nvSpPr>
          <p:cNvPr id="7" name="Текст 4">
            <a:extLst>
              <a:ext uri="{FF2B5EF4-FFF2-40B4-BE49-F238E27FC236}">
                <a16:creationId xmlns:a16="http://schemas.microsoft.com/office/drawing/2014/main" id="{89E488B1-A557-41AA-9DFB-8388BA7558E0}"/>
              </a:ext>
            </a:extLst>
          </p:cNvPr>
          <p:cNvSpPr txBox="1">
            <a:spLocks/>
          </p:cNvSpPr>
          <p:nvPr userDrawn="1"/>
        </p:nvSpPr>
        <p:spPr>
          <a:xfrm>
            <a:off x="8442224" y="2866447"/>
            <a:ext cx="1600200" cy="1125105"/>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lnSpc>
                <a:spcPct val="85000"/>
              </a:lnSpc>
              <a:spcBef>
                <a:spcPts val="0"/>
              </a:spcBef>
              <a:buNone/>
            </a:pPr>
            <a:r>
              <a:rPr lang="en-US" sz="2800" b="1">
                <a:solidFill>
                  <a:schemeClr val="bg2"/>
                </a:solidFill>
                <a:latin typeface="Roboto Medium" panose="02000000000000000000" pitchFamily="2" charset="0"/>
                <a:ea typeface="Roboto Medium" panose="02000000000000000000" pitchFamily="2" charset="0"/>
                <a:cs typeface="Roboto Medium" panose="02000000000000000000" pitchFamily="2" charset="0"/>
              </a:rPr>
              <a:t>61%</a:t>
            </a:r>
          </a:p>
          <a:p>
            <a:pPr marL="0" indent="0" algn="ctr">
              <a:lnSpc>
                <a:spcPct val="85000"/>
              </a:lnSpc>
              <a:spcBef>
                <a:spcPts val="0"/>
              </a:spcBef>
              <a:buNone/>
            </a:pPr>
            <a:r>
              <a:rPr lang="en-US" sz="2800" b="1">
                <a:solidFill>
                  <a:schemeClr val="bg2"/>
                </a:solidFill>
                <a:latin typeface="Roboto Medium" panose="02000000000000000000" pitchFamily="2" charset="0"/>
                <a:ea typeface="Roboto Medium" panose="02000000000000000000" pitchFamily="2" charset="0"/>
                <a:cs typeface="Roboto Medium" panose="02000000000000000000" pitchFamily="2" charset="0"/>
              </a:rPr>
              <a:t>male</a:t>
            </a:r>
          </a:p>
        </p:txBody>
      </p:sp>
      <p:sp>
        <p:nvSpPr>
          <p:cNvPr id="8" name="Текст 4">
            <a:extLst>
              <a:ext uri="{FF2B5EF4-FFF2-40B4-BE49-F238E27FC236}">
                <a16:creationId xmlns:a16="http://schemas.microsoft.com/office/drawing/2014/main" id="{AA882B18-A803-414C-9E7C-B8E97DB28BDA}"/>
              </a:ext>
            </a:extLst>
          </p:cNvPr>
          <p:cNvSpPr txBox="1">
            <a:spLocks/>
          </p:cNvSpPr>
          <p:nvPr userDrawn="1"/>
        </p:nvSpPr>
        <p:spPr>
          <a:xfrm>
            <a:off x="7484044" y="4171594"/>
            <a:ext cx="1600200" cy="2164940"/>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lnSpc>
                <a:spcPct val="85000"/>
              </a:lnSpc>
              <a:spcBef>
                <a:spcPts val="0"/>
              </a:spcBef>
              <a:buNone/>
            </a:pPr>
            <a:r>
              <a:rPr lang="en-US" sz="2800" b="1">
                <a:solidFill>
                  <a:schemeClr val="bg2"/>
                </a:solidFill>
                <a:latin typeface="Roboto Medium" panose="02000000000000000000" pitchFamily="2" charset="0"/>
                <a:ea typeface="Roboto Medium" panose="02000000000000000000" pitchFamily="2" charset="0"/>
                <a:cs typeface="Roboto Medium" panose="02000000000000000000" pitchFamily="2" charset="0"/>
              </a:rPr>
              <a:t>63%</a:t>
            </a:r>
          </a:p>
          <a:p>
            <a:pPr marL="0" indent="0" algn="ctr">
              <a:lnSpc>
                <a:spcPct val="85000"/>
              </a:lnSpc>
              <a:spcBef>
                <a:spcPts val="0"/>
              </a:spcBef>
              <a:buNone/>
            </a:pPr>
            <a:r>
              <a:rPr lang="en-US" sz="2800" b="1">
                <a:solidFill>
                  <a:schemeClr val="bg2"/>
                </a:solidFill>
                <a:latin typeface="Roboto Medium" panose="02000000000000000000" pitchFamily="2" charset="0"/>
                <a:ea typeface="Roboto Medium" panose="02000000000000000000" pitchFamily="2" charset="0"/>
                <a:cs typeface="Roboto Medium" panose="02000000000000000000" pitchFamily="2" charset="0"/>
              </a:rPr>
              <a:t>people of color</a:t>
            </a:r>
          </a:p>
        </p:txBody>
      </p:sp>
      <p:sp>
        <p:nvSpPr>
          <p:cNvPr id="9" name="Freeform 5">
            <a:extLst>
              <a:ext uri="{FF2B5EF4-FFF2-40B4-BE49-F238E27FC236}">
                <a16:creationId xmlns:a16="http://schemas.microsoft.com/office/drawing/2014/main" id="{BAAE1167-EAA7-45AD-883B-321AE3B35183}"/>
              </a:ext>
            </a:extLst>
          </p:cNvPr>
          <p:cNvSpPr>
            <a:spLocks noEditPoints="1"/>
          </p:cNvSpPr>
          <p:nvPr userDrawn="1"/>
        </p:nvSpPr>
        <p:spPr bwMode="auto">
          <a:xfrm>
            <a:off x="9145788" y="3405478"/>
            <a:ext cx="2518498" cy="3496197"/>
          </a:xfrm>
          <a:custGeom>
            <a:avLst/>
            <a:gdLst>
              <a:gd name="T0" fmla="*/ 12543 w 13254"/>
              <a:gd name="T1" fmla="*/ 13212 h 17019"/>
              <a:gd name="T2" fmla="*/ 11936 w 13254"/>
              <a:gd name="T3" fmla="*/ 14891 h 17019"/>
              <a:gd name="T4" fmla="*/ 11194 w 13254"/>
              <a:gd name="T5" fmla="*/ 15248 h 17019"/>
              <a:gd name="T6" fmla="*/ 9963 w 13254"/>
              <a:gd name="T7" fmla="*/ 14366 h 17019"/>
              <a:gd name="T8" fmla="*/ 10194 w 13254"/>
              <a:gd name="T9" fmla="*/ 13716 h 17019"/>
              <a:gd name="T10" fmla="*/ 10350 w 13254"/>
              <a:gd name="T11" fmla="*/ 13189 h 17019"/>
              <a:gd name="T12" fmla="*/ 9405 w 13254"/>
              <a:gd name="T13" fmla="*/ 10806 h 17019"/>
              <a:gd name="T14" fmla="*/ 9402 w 13254"/>
              <a:gd name="T15" fmla="*/ 8722 h 17019"/>
              <a:gd name="T16" fmla="*/ 10747 w 13254"/>
              <a:gd name="T17" fmla="*/ 3412 h 17019"/>
              <a:gd name="T18" fmla="*/ 12980 w 13254"/>
              <a:gd name="T19" fmla="*/ 5345 h 17019"/>
              <a:gd name="T20" fmla="*/ 12970 w 13254"/>
              <a:gd name="T21" fmla="*/ 6549 h 17019"/>
              <a:gd name="T22" fmla="*/ 12775 w 13254"/>
              <a:gd name="T23" fmla="*/ 7837 h 17019"/>
              <a:gd name="T24" fmla="*/ 12998 w 13254"/>
              <a:gd name="T25" fmla="*/ 9934 h 17019"/>
              <a:gd name="T26" fmla="*/ 12867 w 13254"/>
              <a:gd name="T27" fmla="*/ 11746 h 17019"/>
              <a:gd name="T28" fmla="*/ 10480 w 13254"/>
              <a:gd name="T29" fmla="*/ 13050 h 17019"/>
              <a:gd name="T30" fmla="*/ 9622 w 13254"/>
              <a:gd name="T31" fmla="*/ 11147 h 17019"/>
              <a:gd name="T32" fmla="*/ 8029 w 13254"/>
              <a:gd name="T33" fmla="*/ 9568 h 17019"/>
              <a:gd name="T34" fmla="*/ 2049 w 13254"/>
              <a:gd name="T35" fmla="*/ 1504 h 17019"/>
              <a:gd name="T36" fmla="*/ 2138 w 13254"/>
              <a:gd name="T37" fmla="*/ 1394 h 17019"/>
              <a:gd name="T38" fmla="*/ 2793 w 13254"/>
              <a:gd name="T39" fmla="*/ 863 h 17019"/>
              <a:gd name="T40" fmla="*/ 7100 w 13254"/>
              <a:gd name="T41" fmla="*/ 516 h 17019"/>
              <a:gd name="T42" fmla="*/ 8230 w 13254"/>
              <a:gd name="T43" fmla="*/ 1092 h 17019"/>
              <a:gd name="T44" fmla="*/ 2104 w 13254"/>
              <a:gd name="T45" fmla="*/ 1636 h 17019"/>
              <a:gd name="T46" fmla="*/ 5369 w 13254"/>
              <a:gd name="T47" fmla="*/ 105 h 17019"/>
              <a:gd name="T48" fmla="*/ 2601 w 13254"/>
              <a:gd name="T49" fmla="*/ 1000 h 17019"/>
              <a:gd name="T50" fmla="*/ 12793 w 13254"/>
              <a:gd name="T51" fmla="*/ 11962 h 17019"/>
              <a:gd name="T52" fmla="*/ 12908 w 13254"/>
              <a:gd name="T53" fmla="*/ 9685 h 17019"/>
              <a:gd name="T54" fmla="*/ 12782 w 13254"/>
              <a:gd name="T55" fmla="*/ 7723 h 17019"/>
              <a:gd name="T56" fmla="*/ 13068 w 13254"/>
              <a:gd name="T57" fmla="*/ 5362 h 17019"/>
              <a:gd name="T58" fmla="*/ 11706 w 13254"/>
              <a:gd name="T59" fmla="*/ 3652 h 17019"/>
              <a:gd name="T60" fmla="*/ 11294 w 13254"/>
              <a:gd name="T61" fmla="*/ 3545 h 17019"/>
              <a:gd name="T62" fmla="*/ 9820 w 13254"/>
              <a:gd name="T63" fmla="*/ 3319 h 17019"/>
              <a:gd name="T64" fmla="*/ 8016 w 13254"/>
              <a:gd name="T65" fmla="*/ 956 h 17019"/>
              <a:gd name="T66" fmla="*/ 5885 w 13254"/>
              <a:gd name="T67" fmla="*/ 158 h 17019"/>
              <a:gd name="T68" fmla="*/ 3687 w 13254"/>
              <a:gd name="T69" fmla="*/ 288 h 17019"/>
              <a:gd name="T70" fmla="*/ 2198 w 13254"/>
              <a:gd name="T71" fmla="*/ 1225 h 17019"/>
              <a:gd name="T72" fmla="*/ 1625 w 13254"/>
              <a:gd name="T73" fmla="*/ 2217 h 17019"/>
              <a:gd name="T74" fmla="*/ 931 w 13254"/>
              <a:gd name="T75" fmla="*/ 4888 h 17019"/>
              <a:gd name="T76" fmla="*/ 799 w 13254"/>
              <a:gd name="T77" fmla="*/ 5691 h 17019"/>
              <a:gd name="T78" fmla="*/ 44 w 13254"/>
              <a:gd name="T79" fmla="*/ 7201 h 17019"/>
              <a:gd name="T80" fmla="*/ 288 w 13254"/>
              <a:gd name="T81" fmla="*/ 7962 h 17019"/>
              <a:gd name="T82" fmla="*/ 467 w 13254"/>
              <a:gd name="T83" fmla="*/ 8673 h 17019"/>
              <a:gd name="T84" fmla="*/ 779 w 13254"/>
              <a:gd name="T85" fmla="*/ 9346 h 17019"/>
              <a:gd name="T86" fmla="*/ 2481 w 13254"/>
              <a:gd name="T87" fmla="*/ 10364 h 17019"/>
              <a:gd name="T88" fmla="*/ 3869 w 13254"/>
              <a:gd name="T89" fmla="*/ 12594 h 17019"/>
              <a:gd name="T90" fmla="*/ 3084 w 13254"/>
              <a:gd name="T91" fmla="*/ 15082 h 17019"/>
              <a:gd name="T92" fmla="*/ 8888 w 13254"/>
              <a:gd name="T93" fmla="*/ 14378 h 17019"/>
              <a:gd name="T94" fmla="*/ 7729 w 13254"/>
              <a:gd name="T95" fmla="*/ 9563 h 17019"/>
              <a:gd name="T96" fmla="*/ 8902 w 13254"/>
              <a:gd name="T97" fmla="*/ 9456 h 17019"/>
              <a:gd name="T98" fmla="*/ 8890 w 13254"/>
              <a:gd name="T99" fmla="*/ 9199 h 17019"/>
              <a:gd name="T100" fmla="*/ 8505 w 13254"/>
              <a:gd name="T101" fmla="*/ 9236 h 17019"/>
              <a:gd name="T102" fmla="*/ 9287 w 13254"/>
              <a:gd name="T103" fmla="*/ 8680 h 17019"/>
              <a:gd name="T104" fmla="*/ 9256 w 13254"/>
              <a:gd name="T105" fmla="*/ 9590 h 17019"/>
              <a:gd name="T106" fmla="*/ 9848 w 13254"/>
              <a:gd name="T107" fmla="*/ 11756 h 17019"/>
              <a:gd name="T108" fmla="*/ 10120 w 13254"/>
              <a:gd name="T109" fmla="*/ 13853 h 17019"/>
              <a:gd name="T110" fmla="*/ 10303 w 13254"/>
              <a:gd name="T111" fmla="*/ 15917 h 17019"/>
              <a:gd name="T112" fmla="*/ 10586 w 13254"/>
              <a:gd name="T113" fmla="*/ 16144 h 17019"/>
              <a:gd name="T114" fmla="*/ 11000 w 13254"/>
              <a:gd name="T115" fmla="*/ 16620 h 17019"/>
              <a:gd name="T116" fmla="*/ 10835 w 13254"/>
              <a:gd name="T117" fmla="*/ 16155 h 17019"/>
              <a:gd name="T118" fmla="*/ 10878 w 13254"/>
              <a:gd name="T119" fmla="*/ 16163 h 17019"/>
              <a:gd name="T120" fmla="*/ 11344 w 13254"/>
              <a:gd name="T121" fmla="*/ 15186 h 17019"/>
              <a:gd name="T122" fmla="*/ 12492 w 13254"/>
              <a:gd name="T123" fmla="*/ 14284 h 17019"/>
              <a:gd name="T124" fmla="*/ 12614 w 13254"/>
              <a:gd name="T125" fmla="*/ 12439 h 17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54" h="17019">
                <a:moveTo>
                  <a:pt x="12378" y="12640"/>
                </a:moveTo>
                <a:lnTo>
                  <a:pt x="12381" y="12632"/>
                </a:lnTo>
                <a:lnTo>
                  <a:pt x="12387" y="12613"/>
                </a:lnTo>
                <a:lnTo>
                  <a:pt x="12398" y="12581"/>
                </a:lnTo>
                <a:lnTo>
                  <a:pt x="12412" y="12541"/>
                </a:lnTo>
                <a:lnTo>
                  <a:pt x="12421" y="12528"/>
                </a:lnTo>
                <a:lnTo>
                  <a:pt x="12431" y="12515"/>
                </a:lnTo>
                <a:lnTo>
                  <a:pt x="12439" y="12504"/>
                </a:lnTo>
                <a:lnTo>
                  <a:pt x="12448" y="12491"/>
                </a:lnTo>
                <a:lnTo>
                  <a:pt x="12464" y="12464"/>
                </a:lnTo>
                <a:lnTo>
                  <a:pt x="12479" y="12438"/>
                </a:lnTo>
                <a:lnTo>
                  <a:pt x="12495" y="12410"/>
                </a:lnTo>
                <a:lnTo>
                  <a:pt x="12510" y="12382"/>
                </a:lnTo>
                <a:lnTo>
                  <a:pt x="12525" y="12355"/>
                </a:lnTo>
                <a:lnTo>
                  <a:pt x="12540" y="12327"/>
                </a:lnTo>
                <a:lnTo>
                  <a:pt x="12554" y="12298"/>
                </a:lnTo>
                <a:lnTo>
                  <a:pt x="12568" y="12271"/>
                </a:lnTo>
                <a:lnTo>
                  <a:pt x="12579" y="12257"/>
                </a:lnTo>
                <a:lnTo>
                  <a:pt x="12591" y="12242"/>
                </a:lnTo>
                <a:lnTo>
                  <a:pt x="12602" y="12228"/>
                </a:lnTo>
                <a:lnTo>
                  <a:pt x="12614" y="12214"/>
                </a:lnTo>
                <a:lnTo>
                  <a:pt x="12637" y="12181"/>
                </a:lnTo>
                <a:lnTo>
                  <a:pt x="12659" y="12147"/>
                </a:lnTo>
                <a:lnTo>
                  <a:pt x="12681" y="12113"/>
                </a:lnTo>
                <a:lnTo>
                  <a:pt x="12701" y="12078"/>
                </a:lnTo>
                <a:lnTo>
                  <a:pt x="12712" y="12065"/>
                </a:lnTo>
                <a:lnTo>
                  <a:pt x="12723" y="12052"/>
                </a:lnTo>
                <a:lnTo>
                  <a:pt x="12734" y="12039"/>
                </a:lnTo>
                <a:lnTo>
                  <a:pt x="12744" y="12025"/>
                </a:lnTo>
                <a:lnTo>
                  <a:pt x="12749" y="12020"/>
                </a:lnTo>
                <a:lnTo>
                  <a:pt x="12753" y="12014"/>
                </a:lnTo>
                <a:lnTo>
                  <a:pt x="12734" y="12077"/>
                </a:lnTo>
                <a:lnTo>
                  <a:pt x="12714" y="12141"/>
                </a:lnTo>
                <a:lnTo>
                  <a:pt x="12691" y="12203"/>
                </a:lnTo>
                <a:lnTo>
                  <a:pt x="12668" y="12264"/>
                </a:lnTo>
                <a:lnTo>
                  <a:pt x="12655" y="12295"/>
                </a:lnTo>
                <a:lnTo>
                  <a:pt x="12641" y="12325"/>
                </a:lnTo>
                <a:lnTo>
                  <a:pt x="12627" y="12355"/>
                </a:lnTo>
                <a:lnTo>
                  <a:pt x="12614" y="12385"/>
                </a:lnTo>
                <a:lnTo>
                  <a:pt x="12599" y="12414"/>
                </a:lnTo>
                <a:lnTo>
                  <a:pt x="12584" y="12443"/>
                </a:lnTo>
                <a:lnTo>
                  <a:pt x="12568" y="12473"/>
                </a:lnTo>
                <a:lnTo>
                  <a:pt x="12552" y="12502"/>
                </a:lnTo>
                <a:lnTo>
                  <a:pt x="12535" y="12528"/>
                </a:lnTo>
                <a:lnTo>
                  <a:pt x="12518" y="12556"/>
                </a:lnTo>
                <a:lnTo>
                  <a:pt x="12500" y="12582"/>
                </a:lnTo>
                <a:lnTo>
                  <a:pt x="12481" y="12610"/>
                </a:lnTo>
                <a:lnTo>
                  <a:pt x="12461" y="12637"/>
                </a:lnTo>
                <a:lnTo>
                  <a:pt x="12442" y="12663"/>
                </a:lnTo>
                <a:lnTo>
                  <a:pt x="12423" y="12690"/>
                </a:lnTo>
                <a:lnTo>
                  <a:pt x="12403" y="12717"/>
                </a:lnTo>
                <a:lnTo>
                  <a:pt x="12393" y="12684"/>
                </a:lnTo>
                <a:lnTo>
                  <a:pt x="12386" y="12660"/>
                </a:lnTo>
                <a:lnTo>
                  <a:pt x="12381" y="12645"/>
                </a:lnTo>
                <a:lnTo>
                  <a:pt x="12378" y="12640"/>
                </a:lnTo>
                <a:close/>
                <a:moveTo>
                  <a:pt x="12526" y="13160"/>
                </a:moveTo>
                <a:lnTo>
                  <a:pt x="12536" y="13185"/>
                </a:lnTo>
                <a:lnTo>
                  <a:pt x="12543" y="13212"/>
                </a:lnTo>
                <a:lnTo>
                  <a:pt x="12551" y="13238"/>
                </a:lnTo>
                <a:lnTo>
                  <a:pt x="12557" y="13263"/>
                </a:lnTo>
                <a:lnTo>
                  <a:pt x="12562" y="13289"/>
                </a:lnTo>
                <a:lnTo>
                  <a:pt x="12567" y="13315"/>
                </a:lnTo>
                <a:lnTo>
                  <a:pt x="12570" y="13341"/>
                </a:lnTo>
                <a:lnTo>
                  <a:pt x="12573" y="13366"/>
                </a:lnTo>
                <a:lnTo>
                  <a:pt x="12575" y="13392"/>
                </a:lnTo>
                <a:lnTo>
                  <a:pt x="12576" y="13417"/>
                </a:lnTo>
                <a:lnTo>
                  <a:pt x="12577" y="13443"/>
                </a:lnTo>
                <a:lnTo>
                  <a:pt x="12577" y="13468"/>
                </a:lnTo>
                <a:lnTo>
                  <a:pt x="12576" y="13494"/>
                </a:lnTo>
                <a:lnTo>
                  <a:pt x="12575" y="13518"/>
                </a:lnTo>
                <a:lnTo>
                  <a:pt x="12573" y="13544"/>
                </a:lnTo>
                <a:lnTo>
                  <a:pt x="12571" y="13569"/>
                </a:lnTo>
                <a:lnTo>
                  <a:pt x="12565" y="13507"/>
                </a:lnTo>
                <a:lnTo>
                  <a:pt x="12558" y="13445"/>
                </a:lnTo>
                <a:lnTo>
                  <a:pt x="12551" y="13384"/>
                </a:lnTo>
                <a:lnTo>
                  <a:pt x="12541" y="13324"/>
                </a:lnTo>
                <a:lnTo>
                  <a:pt x="12532" y="13264"/>
                </a:lnTo>
                <a:lnTo>
                  <a:pt x="12522" y="13207"/>
                </a:lnTo>
                <a:lnTo>
                  <a:pt x="12511" y="13150"/>
                </a:lnTo>
                <a:lnTo>
                  <a:pt x="12500" y="13096"/>
                </a:lnTo>
                <a:lnTo>
                  <a:pt x="12507" y="13112"/>
                </a:lnTo>
                <a:lnTo>
                  <a:pt x="12514" y="13128"/>
                </a:lnTo>
                <a:lnTo>
                  <a:pt x="12520" y="13144"/>
                </a:lnTo>
                <a:lnTo>
                  <a:pt x="12526" y="13160"/>
                </a:lnTo>
                <a:close/>
                <a:moveTo>
                  <a:pt x="12309" y="14658"/>
                </a:moveTo>
                <a:lnTo>
                  <a:pt x="12306" y="14674"/>
                </a:lnTo>
                <a:lnTo>
                  <a:pt x="12302" y="14690"/>
                </a:lnTo>
                <a:lnTo>
                  <a:pt x="12296" y="14704"/>
                </a:lnTo>
                <a:lnTo>
                  <a:pt x="12289" y="14718"/>
                </a:lnTo>
                <a:lnTo>
                  <a:pt x="12282" y="14732"/>
                </a:lnTo>
                <a:lnTo>
                  <a:pt x="12273" y="14746"/>
                </a:lnTo>
                <a:lnTo>
                  <a:pt x="12265" y="14759"/>
                </a:lnTo>
                <a:lnTo>
                  <a:pt x="12254" y="14770"/>
                </a:lnTo>
                <a:lnTo>
                  <a:pt x="12243" y="14782"/>
                </a:lnTo>
                <a:lnTo>
                  <a:pt x="12233" y="14794"/>
                </a:lnTo>
                <a:lnTo>
                  <a:pt x="12220" y="14804"/>
                </a:lnTo>
                <a:lnTo>
                  <a:pt x="12207" y="14814"/>
                </a:lnTo>
                <a:lnTo>
                  <a:pt x="12194" y="14824"/>
                </a:lnTo>
                <a:lnTo>
                  <a:pt x="12181" y="14833"/>
                </a:lnTo>
                <a:lnTo>
                  <a:pt x="12167" y="14842"/>
                </a:lnTo>
                <a:lnTo>
                  <a:pt x="12152" y="14850"/>
                </a:lnTo>
                <a:lnTo>
                  <a:pt x="12122" y="14866"/>
                </a:lnTo>
                <a:lnTo>
                  <a:pt x="12090" y="14881"/>
                </a:lnTo>
                <a:lnTo>
                  <a:pt x="12059" y="14894"/>
                </a:lnTo>
                <a:lnTo>
                  <a:pt x="12027" y="14905"/>
                </a:lnTo>
                <a:lnTo>
                  <a:pt x="11966" y="14927"/>
                </a:lnTo>
                <a:lnTo>
                  <a:pt x="11907" y="14944"/>
                </a:lnTo>
                <a:lnTo>
                  <a:pt x="11888" y="14950"/>
                </a:lnTo>
                <a:lnTo>
                  <a:pt x="11868" y="14955"/>
                </a:lnTo>
                <a:lnTo>
                  <a:pt x="11848" y="14962"/>
                </a:lnTo>
                <a:lnTo>
                  <a:pt x="11828" y="14967"/>
                </a:lnTo>
                <a:lnTo>
                  <a:pt x="11845" y="14955"/>
                </a:lnTo>
                <a:lnTo>
                  <a:pt x="11861" y="14943"/>
                </a:lnTo>
                <a:lnTo>
                  <a:pt x="11878" y="14929"/>
                </a:lnTo>
                <a:lnTo>
                  <a:pt x="11895" y="14916"/>
                </a:lnTo>
                <a:lnTo>
                  <a:pt x="11936" y="14891"/>
                </a:lnTo>
                <a:lnTo>
                  <a:pt x="11976" y="14865"/>
                </a:lnTo>
                <a:lnTo>
                  <a:pt x="12016" y="14838"/>
                </a:lnTo>
                <a:lnTo>
                  <a:pt x="12054" y="14811"/>
                </a:lnTo>
                <a:lnTo>
                  <a:pt x="12067" y="14805"/>
                </a:lnTo>
                <a:lnTo>
                  <a:pt x="12078" y="14800"/>
                </a:lnTo>
                <a:lnTo>
                  <a:pt x="12091" y="14795"/>
                </a:lnTo>
                <a:lnTo>
                  <a:pt x="12104" y="14790"/>
                </a:lnTo>
                <a:lnTo>
                  <a:pt x="12123" y="14781"/>
                </a:lnTo>
                <a:lnTo>
                  <a:pt x="12141" y="14771"/>
                </a:lnTo>
                <a:lnTo>
                  <a:pt x="12158" y="14762"/>
                </a:lnTo>
                <a:lnTo>
                  <a:pt x="12175" y="14750"/>
                </a:lnTo>
                <a:lnTo>
                  <a:pt x="12191" y="14738"/>
                </a:lnTo>
                <a:lnTo>
                  <a:pt x="12206" y="14727"/>
                </a:lnTo>
                <a:lnTo>
                  <a:pt x="12220" y="14714"/>
                </a:lnTo>
                <a:lnTo>
                  <a:pt x="12233" y="14701"/>
                </a:lnTo>
                <a:lnTo>
                  <a:pt x="12245" y="14686"/>
                </a:lnTo>
                <a:lnTo>
                  <a:pt x="12257" y="14673"/>
                </a:lnTo>
                <a:lnTo>
                  <a:pt x="12268" y="14658"/>
                </a:lnTo>
                <a:lnTo>
                  <a:pt x="12278" y="14642"/>
                </a:lnTo>
                <a:lnTo>
                  <a:pt x="12288" y="14626"/>
                </a:lnTo>
                <a:lnTo>
                  <a:pt x="12296" y="14609"/>
                </a:lnTo>
                <a:lnTo>
                  <a:pt x="12305" y="14592"/>
                </a:lnTo>
                <a:lnTo>
                  <a:pt x="12312" y="14575"/>
                </a:lnTo>
                <a:lnTo>
                  <a:pt x="12314" y="14573"/>
                </a:lnTo>
                <a:lnTo>
                  <a:pt x="12315" y="14571"/>
                </a:lnTo>
                <a:lnTo>
                  <a:pt x="12315" y="14593"/>
                </a:lnTo>
                <a:lnTo>
                  <a:pt x="12315" y="14615"/>
                </a:lnTo>
                <a:lnTo>
                  <a:pt x="12312" y="14636"/>
                </a:lnTo>
                <a:lnTo>
                  <a:pt x="12309" y="14658"/>
                </a:lnTo>
                <a:close/>
                <a:moveTo>
                  <a:pt x="11066" y="15360"/>
                </a:moveTo>
                <a:lnTo>
                  <a:pt x="11039" y="15386"/>
                </a:lnTo>
                <a:lnTo>
                  <a:pt x="11015" y="15413"/>
                </a:lnTo>
                <a:lnTo>
                  <a:pt x="10991" y="15443"/>
                </a:lnTo>
                <a:lnTo>
                  <a:pt x="10969" y="15472"/>
                </a:lnTo>
                <a:lnTo>
                  <a:pt x="10947" y="15504"/>
                </a:lnTo>
                <a:lnTo>
                  <a:pt x="10927" y="15536"/>
                </a:lnTo>
                <a:lnTo>
                  <a:pt x="10909" y="15570"/>
                </a:lnTo>
                <a:lnTo>
                  <a:pt x="10892" y="15604"/>
                </a:lnTo>
                <a:lnTo>
                  <a:pt x="10894" y="15577"/>
                </a:lnTo>
                <a:lnTo>
                  <a:pt x="10896" y="15550"/>
                </a:lnTo>
                <a:lnTo>
                  <a:pt x="10901" y="15522"/>
                </a:lnTo>
                <a:lnTo>
                  <a:pt x="10906" y="15495"/>
                </a:lnTo>
                <a:lnTo>
                  <a:pt x="10912" y="15468"/>
                </a:lnTo>
                <a:lnTo>
                  <a:pt x="10921" y="15440"/>
                </a:lnTo>
                <a:lnTo>
                  <a:pt x="10930" y="15414"/>
                </a:lnTo>
                <a:lnTo>
                  <a:pt x="10941" y="15386"/>
                </a:lnTo>
                <a:lnTo>
                  <a:pt x="10959" y="15371"/>
                </a:lnTo>
                <a:lnTo>
                  <a:pt x="10977" y="15356"/>
                </a:lnTo>
                <a:lnTo>
                  <a:pt x="10996" y="15343"/>
                </a:lnTo>
                <a:lnTo>
                  <a:pt x="11018" y="15329"/>
                </a:lnTo>
                <a:lnTo>
                  <a:pt x="11039" y="15316"/>
                </a:lnTo>
                <a:lnTo>
                  <a:pt x="11062" y="15304"/>
                </a:lnTo>
                <a:lnTo>
                  <a:pt x="11086" y="15293"/>
                </a:lnTo>
                <a:lnTo>
                  <a:pt x="11111" y="15282"/>
                </a:lnTo>
                <a:lnTo>
                  <a:pt x="11132" y="15273"/>
                </a:lnTo>
                <a:lnTo>
                  <a:pt x="11153" y="15265"/>
                </a:lnTo>
                <a:lnTo>
                  <a:pt x="11174" y="15256"/>
                </a:lnTo>
                <a:lnTo>
                  <a:pt x="11194" y="15248"/>
                </a:lnTo>
                <a:lnTo>
                  <a:pt x="11161" y="15276"/>
                </a:lnTo>
                <a:lnTo>
                  <a:pt x="11128" y="15303"/>
                </a:lnTo>
                <a:lnTo>
                  <a:pt x="11096" y="15331"/>
                </a:lnTo>
                <a:lnTo>
                  <a:pt x="11066" y="15360"/>
                </a:lnTo>
                <a:close/>
                <a:moveTo>
                  <a:pt x="10862" y="15800"/>
                </a:moveTo>
                <a:lnTo>
                  <a:pt x="10866" y="15786"/>
                </a:lnTo>
                <a:lnTo>
                  <a:pt x="10868" y="15773"/>
                </a:lnTo>
                <a:lnTo>
                  <a:pt x="10871" y="15760"/>
                </a:lnTo>
                <a:lnTo>
                  <a:pt x="10875" y="15747"/>
                </a:lnTo>
                <a:lnTo>
                  <a:pt x="10878" y="15768"/>
                </a:lnTo>
                <a:lnTo>
                  <a:pt x="10883" y="15790"/>
                </a:lnTo>
                <a:lnTo>
                  <a:pt x="10887" y="15812"/>
                </a:lnTo>
                <a:lnTo>
                  <a:pt x="10892" y="15834"/>
                </a:lnTo>
                <a:lnTo>
                  <a:pt x="10897" y="15855"/>
                </a:lnTo>
                <a:lnTo>
                  <a:pt x="10903" y="15878"/>
                </a:lnTo>
                <a:lnTo>
                  <a:pt x="10908" y="15899"/>
                </a:lnTo>
                <a:lnTo>
                  <a:pt x="10913" y="15920"/>
                </a:lnTo>
                <a:lnTo>
                  <a:pt x="10905" y="15906"/>
                </a:lnTo>
                <a:lnTo>
                  <a:pt x="10897" y="15891"/>
                </a:lnTo>
                <a:lnTo>
                  <a:pt x="10890" y="15878"/>
                </a:lnTo>
                <a:lnTo>
                  <a:pt x="10884" y="15863"/>
                </a:lnTo>
                <a:lnTo>
                  <a:pt x="10877" y="15847"/>
                </a:lnTo>
                <a:lnTo>
                  <a:pt x="10872" y="15832"/>
                </a:lnTo>
                <a:lnTo>
                  <a:pt x="10867" y="15816"/>
                </a:lnTo>
                <a:lnTo>
                  <a:pt x="10862" y="15800"/>
                </a:lnTo>
                <a:close/>
                <a:moveTo>
                  <a:pt x="10849" y="15499"/>
                </a:moveTo>
                <a:lnTo>
                  <a:pt x="10857" y="15485"/>
                </a:lnTo>
                <a:lnTo>
                  <a:pt x="10866" y="15471"/>
                </a:lnTo>
                <a:lnTo>
                  <a:pt x="10875" y="15459"/>
                </a:lnTo>
                <a:lnTo>
                  <a:pt x="10886" y="15445"/>
                </a:lnTo>
                <a:lnTo>
                  <a:pt x="10878" y="15472"/>
                </a:lnTo>
                <a:lnTo>
                  <a:pt x="10872" y="15500"/>
                </a:lnTo>
                <a:lnTo>
                  <a:pt x="10868" y="15529"/>
                </a:lnTo>
                <a:lnTo>
                  <a:pt x="10864" y="15556"/>
                </a:lnTo>
                <a:lnTo>
                  <a:pt x="10862" y="15585"/>
                </a:lnTo>
                <a:lnTo>
                  <a:pt x="10862" y="15613"/>
                </a:lnTo>
                <a:lnTo>
                  <a:pt x="10863" y="15642"/>
                </a:lnTo>
                <a:lnTo>
                  <a:pt x="10866" y="15670"/>
                </a:lnTo>
                <a:lnTo>
                  <a:pt x="10860" y="15684"/>
                </a:lnTo>
                <a:lnTo>
                  <a:pt x="10856" y="15698"/>
                </a:lnTo>
                <a:lnTo>
                  <a:pt x="10852" y="15712"/>
                </a:lnTo>
                <a:lnTo>
                  <a:pt x="10847" y="15726"/>
                </a:lnTo>
                <a:lnTo>
                  <a:pt x="10844" y="15698"/>
                </a:lnTo>
                <a:lnTo>
                  <a:pt x="10841" y="15670"/>
                </a:lnTo>
                <a:lnTo>
                  <a:pt x="10840" y="15642"/>
                </a:lnTo>
                <a:lnTo>
                  <a:pt x="10840" y="15614"/>
                </a:lnTo>
                <a:lnTo>
                  <a:pt x="10841" y="15585"/>
                </a:lnTo>
                <a:lnTo>
                  <a:pt x="10842" y="15556"/>
                </a:lnTo>
                <a:lnTo>
                  <a:pt x="10845" y="15528"/>
                </a:lnTo>
                <a:lnTo>
                  <a:pt x="10849" y="15499"/>
                </a:lnTo>
                <a:close/>
                <a:moveTo>
                  <a:pt x="9930" y="14588"/>
                </a:moveTo>
                <a:lnTo>
                  <a:pt x="9931" y="14555"/>
                </a:lnTo>
                <a:lnTo>
                  <a:pt x="9935" y="14524"/>
                </a:lnTo>
                <a:lnTo>
                  <a:pt x="9938" y="14492"/>
                </a:lnTo>
                <a:lnTo>
                  <a:pt x="9943" y="14460"/>
                </a:lnTo>
                <a:lnTo>
                  <a:pt x="9948" y="14429"/>
                </a:lnTo>
                <a:lnTo>
                  <a:pt x="9956" y="14397"/>
                </a:lnTo>
                <a:lnTo>
                  <a:pt x="9963" y="14366"/>
                </a:lnTo>
                <a:lnTo>
                  <a:pt x="9972" y="14336"/>
                </a:lnTo>
                <a:lnTo>
                  <a:pt x="9980" y="14306"/>
                </a:lnTo>
                <a:lnTo>
                  <a:pt x="9991" y="14276"/>
                </a:lnTo>
                <a:lnTo>
                  <a:pt x="10002" y="14247"/>
                </a:lnTo>
                <a:lnTo>
                  <a:pt x="10013" y="14217"/>
                </a:lnTo>
                <a:lnTo>
                  <a:pt x="10026" y="14189"/>
                </a:lnTo>
                <a:lnTo>
                  <a:pt x="10039" y="14160"/>
                </a:lnTo>
                <a:lnTo>
                  <a:pt x="10053" y="14131"/>
                </a:lnTo>
                <a:lnTo>
                  <a:pt x="10068" y="14103"/>
                </a:lnTo>
                <a:lnTo>
                  <a:pt x="10064" y="14126"/>
                </a:lnTo>
                <a:lnTo>
                  <a:pt x="10061" y="14148"/>
                </a:lnTo>
                <a:lnTo>
                  <a:pt x="10058" y="14170"/>
                </a:lnTo>
                <a:lnTo>
                  <a:pt x="10056" y="14193"/>
                </a:lnTo>
                <a:lnTo>
                  <a:pt x="10054" y="14216"/>
                </a:lnTo>
                <a:lnTo>
                  <a:pt x="10052" y="14239"/>
                </a:lnTo>
                <a:lnTo>
                  <a:pt x="10051" y="14262"/>
                </a:lnTo>
                <a:lnTo>
                  <a:pt x="10048" y="14284"/>
                </a:lnTo>
                <a:lnTo>
                  <a:pt x="10042" y="14323"/>
                </a:lnTo>
                <a:lnTo>
                  <a:pt x="10036" y="14361"/>
                </a:lnTo>
                <a:lnTo>
                  <a:pt x="10030" y="14400"/>
                </a:lnTo>
                <a:lnTo>
                  <a:pt x="10025" y="14441"/>
                </a:lnTo>
                <a:lnTo>
                  <a:pt x="10020" y="14481"/>
                </a:lnTo>
                <a:lnTo>
                  <a:pt x="10016" y="14523"/>
                </a:lnTo>
                <a:lnTo>
                  <a:pt x="10011" y="14564"/>
                </a:lnTo>
                <a:lnTo>
                  <a:pt x="10008" y="14607"/>
                </a:lnTo>
                <a:lnTo>
                  <a:pt x="10005" y="14648"/>
                </a:lnTo>
                <a:lnTo>
                  <a:pt x="10004" y="14688"/>
                </a:lnTo>
                <a:lnTo>
                  <a:pt x="10003" y="14729"/>
                </a:lnTo>
                <a:lnTo>
                  <a:pt x="10004" y="14769"/>
                </a:lnTo>
                <a:lnTo>
                  <a:pt x="10006" y="14810"/>
                </a:lnTo>
                <a:lnTo>
                  <a:pt x="10008" y="14849"/>
                </a:lnTo>
                <a:lnTo>
                  <a:pt x="10012" y="14889"/>
                </a:lnTo>
                <a:lnTo>
                  <a:pt x="10017" y="14929"/>
                </a:lnTo>
                <a:lnTo>
                  <a:pt x="10023" y="14968"/>
                </a:lnTo>
                <a:lnTo>
                  <a:pt x="10029" y="15008"/>
                </a:lnTo>
                <a:lnTo>
                  <a:pt x="10037" y="15047"/>
                </a:lnTo>
                <a:lnTo>
                  <a:pt x="10045" y="15086"/>
                </a:lnTo>
                <a:lnTo>
                  <a:pt x="10055" y="15125"/>
                </a:lnTo>
                <a:lnTo>
                  <a:pt x="10064" y="15163"/>
                </a:lnTo>
                <a:lnTo>
                  <a:pt x="10075" y="15201"/>
                </a:lnTo>
                <a:lnTo>
                  <a:pt x="10087" y="15238"/>
                </a:lnTo>
                <a:lnTo>
                  <a:pt x="10068" y="15201"/>
                </a:lnTo>
                <a:lnTo>
                  <a:pt x="10051" y="15163"/>
                </a:lnTo>
                <a:lnTo>
                  <a:pt x="10034" y="15125"/>
                </a:lnTo>
                <a:lnTo>
                  <a:pt x="10018" y="15085"/>
                </a:lnTo>
                <a:lnTo>
                  <a:pt x="10004" y="15046"/>
                </a:lnTo>
                <a:lnTo>
                  <a:pt x="9990" y="15005"/>
                </a:lnTo>
                <a:lnTo>
                  <a:pt x="9978" y="14966"/>
                </a:lnTo>
                <a:lnTo>
                  <a:pt x="9967" y="14925"/>
                </a:lnTo>
                <a:lnTo>
                  <a:pt x="9957" y="14884"/>
                </a:lnTo>
                <a:lnTo>
                  <a:pt x="9950" y="14843"/>
                </a:lnTo>
                <a:lnTo>
                  <a:pt x="9942" y="14801"/>
                </a:lnTo>
                <a:lnTo>
                  <a:pt x="9937" y="14760"/>
                </a:lnTo>
                <a:lnTo>
                  <a:pt x="9933" y="14717"/>
                </a:lnTo>
                <a:lnTo>
                  <a:pt x="9930" y="14675"/>
                </a:lnTo>
                <a:lnTo>
                  <a:pt x="9929" y="14631"/>
                </a:lnTo>
                <a:lnTo>
                  <a:pt x="9930" y="14588"/>
                </a:lnTo>
                <a:close/>
                <a:moveTo>
                  <a:pt x="10194" y="13716"/>
                </a:moveTo>
                <a:lnTo>
                  <a:pt x="10194" y="13723"/>
                </a:lnTo>
                <a:lnTo>
                  <a:pt x="10194" y="13730"/>
                </a:lnTo>
                <a:lnTo>
                  <a:pt x="10187" y="13750"/>
                </a:lnTo>
                <a:lnTo>
                  <a:pt x="10179" y="13772"/>
                </a:lnTo>
                <a:lnTo>
                  <a:pt x="10172" y="13793"/>
                </a:lnTo>
                <a:lnTo>
                  <a:pt x="10164" y="13814"/>
                </a:lnTo>
                <a:lnTo>
                  <a:pt x="10157" y="13836"/>
                </a:lnTo>
                <a:lnTo>
                  <a:pt x="10151" y="13859"/>
                </a:lnTo>
                <a:lnTo>
                  <a:pt x="10143" y="13881"/>
                </a:lnTo>
                <a:lnTo>
                  <a:pt x="10137" y="13905"/>
                </a:lnTo>
                <a:lnTo>
                  <a:pt x="10131" y="13913"/>
                </a:lnTo>
                <a:lnTo>
                  <a:pt x="10126" y="13920"/>
                </a:lnTo>
                <a:lnTo>
                  <a:pt x="10133" y="13895"/>
                </a:lnTo>
                <a:lnTo>
                  <a:pt x="10140" y="13868"/>
                </a:lnTo>
                <a:lnTo>
                  <a:pt x="10147" y="13843"/>
                </a:lnTo>
                <a:lnTo>
                  <a:pt x="10156" y="13817"/>
                </a:lnTo>
                <a:lnTo>
                  <a:pt x="10164" y="13792"/>
                </a:lnTo>
                <a:lnTo>
                  <a:pt x="10174" y="13766"/>
                </a:lnTo>
                <a:lnTo>
                  <a:pt x="10184" y="13741"/>
                </a:lnTo>
                <a:lnTo>
                  <a:pt x="10194" y="13716"/>
                </a:lnTo>
                <a:close/>
                <a:moveTo>
                  <a:pt x="10417" y="13101"/>
                </a:moveTo>
                <a:lnTo>
                  <a:pt x="10413" y="13122"/>
                </a:lnTo>
                <a:lnTo>
                  <a:pt x="10411" y="13142"/>
                </a:lnTo>
                <a:lnTo>
                  <a:pt x="10409" y="13163"/>
                </a:lnTo>
                <a:lnTo>
                  <a:pt x="10408" y="13183"/>
                </a:lnTo>
                <a:lnTo>
                  <a:pt x="10406" y="13196"/>
                </a:lnTo>
                <a:lnTo>
                  <a:pt x="10405" y="13209"/>
                </a:lnTo>
                <a:lnTo>
                  <a:pt x="10404" y="13222"/>
                </a:lnTo>
                <a:lnTo>
                  <a:pt x="10403" y="13233"/>
                </a:lnTo>
                <a:lnTo>
                  <a:pt x="10388" y="13258"/>
                </a:lnTo>
                <a:lnTo>
                  <a:pt x="10374" y="13283"/>
                </a:lnTo>
                <a:lnTo>
                  <a:pt x="10360" y="13309"/>
                </a:lnTo>
                <a:lnTo>
                  <a:pt x="10347" y="13334"/>
                </a:lnTo>
                <a:lnTo>
                  <a:pt x="10335" y="13360"/>
                </a:lnTo>
                <a:lnTo>
                  <a:pt x="10323" y="13387"/>
                </a:lnTo>
                <a:lnTo>
                  <a:pt x="10312" y="13412"/>
                </a:lnTo>
                <a:lnTo>
                  <a:pt x="10302" y="13439"/>
                </a:lnTo>
                <a:lnTo>
                  <a:pt x="10289" y="13460"/>
                </a:lnTo>
                <a:lnTo>
                  <a:pt x="10276" y="13481"/>
                </a:lnTo>
                <a:lnTo>
                  <a:pt x="10263" y="13502"/>
                </a:lnTo>
                <a:lnTo>
                  <a:pt x="10252" y="13525"/>
                </a:lnTo>
                <a:lnTo>
                  <a:pt x="10240" y="13546"/>
                </a:lnTo>
                <a:lnTo>
                  <a:pt x="10229" y="13568"/>
                </a:lnTo>
                <a:lnTo>
                  <a:pt x="10219" y="13590"/>
                </a:lnTo>
                <a:lnTo>
                  <a:pt x="10208" y="13612"/>
                </a:lnTo>
                <a:lnTo>
                  <a:pt x="10211" y="13577"/>
                </a:lnTo>
                <a:lnTo>
                  <a:pt x="10216" y="13543"/>
                </a:lnTo>
                <a:lnTo>
                  <a:pt x="10222" y="13509"/>
                </a:lnTo>
                <a:lnTo>
                  <a:pt x="10228" y="13475"/>
                </a:lnTo>
                <a:lnTo>
                  <a:pt x="10237" y="13442"/>
                </a:lnTo>
                <a:lnTo>
                  <a:pt x="10245" y="13409"/>
                </a:lnTo>
                <a:lnTo>
                  <a:pt x="10256" y="13376"/>
                </a:lnTo>
                <a:lnTo>
                  <a:pt x="10269" y="13344"/>
                </a:lnTo>
                <a:lnTo>
                  <a:pt x="10281" y="13312"/>
                </a:lnTo>
                <a:lnTo>
                  <a:pt x="10296" y="13280"/>
                </a:lnTo>
                <a:lnTo>
                  <a:pt x="10312" y="13249"/>
                </a:lnTo>
                <a:lnTo>
                  <a:pt x="10330" y="13220"/>
                </a:lnTo>
                <a:lnTo>
                  <a:pt x="10350" y="13189"/>
                </a:lnTo>
                <a:lnTo>
                  <a:pt x="10370" y="13159"/>
                </a:lnTo>
                <a:lnTo>
                  <a:pt x="10392" y="13130"/>
                </a:lnTo>
                <a:lnTo>
                  <a:pt x="10417" y="13101"/>
                </a:lnTo>
                <a:close/>
                <a:moveTo>
                  <a:pt x="10395" y="12860"/>
                </a:moveTo>
                <a:lnTo>
                  <a:pt x="10401" y="12865"/>
                </a:lnTo>
                <a:lnTo>
                  <a:pt x="10405" y="12872"/>
                </a:lnTo>
                <a:lnTo>
                  <a:pt x="10416" y="12892"/>
                </a:lnTo>
                <a:lnTo>
                  <a:pt x="10425" y="12912"/>
                </a:lnTo>
                <a:lnTo>
                  <a:pt x="10435" y="12930"/>
                </a:lnTo>
                <a:lnTo>
                  <a:pt x="10443" y="12948"/>
                </a:lnTo>
                <a:lnTo>
                  <a:pt x="10443" y="12959"/>
                </a:lnTo>
                <a:lnTo>
                  <a:pt x="10443" y="12968"/>
                </a:lnTo>
                <a:lnTo>
                  <a:pt x="10441" y="12975"/>
                </a:lnTo>
                <a:lnTo>
                  <a:pt x="10440" y="12982"/>
                </a:lnTo>
                <a:lnTo>
                  <a:pt x="10428" y="12951"/>
                </a:lnTo>
                <a:lnTo>
                  <a:pt x="10417" y="12921"/>
                </a:lnTo>
                <a:lnTo>
                  <a:pt x="10406" y="12890"/>
                </a:lnTo>
                <a:lnTo>
                  <a:pt x="10395" y="12860"/>
                </a:lnTo>
                <a:close/>
                <a:moveTo>
                  <a:pt x="9608" y="11196"/>
                </a:moveTo>
                <a:lnTo>
                  <a:pt x="9618" y="11202"/>
                </a:lnTo>
                <a:lnTo>
                  <a:pt x="9628" y="11207"/>
                </a:lnTo>
                <a:lnTo>
                  <a:pt x="9638" y="11211"/>
                </a:lnTo>
                <a:lnTo>
                  <a:pt x="9648" y="11217"/>
                </a:lnTo>
                <a:lnTo>
                  <a:pt x="9674" y="11280"/>
                </a:lnTo>
                <a:lnTo>
                  <a:pt x="9701" y="11344"/>
                </a:lnTo>
                <a:lnTo>
                  <a:pt x="9726" y="11408"/>
                </a:lnTo>
                <a:lnTo>
                  <a:pt x="9754" y="11473"/>
                </a:lnTo>
                <a:lnTo>
                  <a:pt x="9780" y="11537"/>
                </a:lnTo>
                <a:lnTo>
                  <a:pt x="9808" y="11601"/>
                </a:lnTo>
                <a:lnTo>
                  <a:pt x="9836" y="11664"/>
                </a:lnTo>
                <a:lnTo>
                  <a:pt x="9863" y="11728"/>
                </a:lnTo>
                <a:lnTo>
                  <a:pt x="9840" y="11699"/>
                </a:lnTo>
                <a:lnTo>
                  <a:pt x="9819" y="11670"/>
                </a:lnTo>
                <a:lnTo>
                  <a:pt x="9797" y="11639"/>
                </a:lnTo>
                <a:lnTo>
                  <a:pt x="9777" y="11608"/>
                </a:lnTo>
                <a:lnTo>
                  <a:pt x="9757" y="11576"/>
                </a:lnTo>
                <a:lnTo>
                  <a:pt x="9739" y="11543"/>
                </a:lnTo>
                <a:lnTo>
                  <a:pt x="9722" y="11510"/>
                </a:lnTo>
                <a:lnTo>
                  <a:pt x="9705" y="11477"/>
                </a:lnTo>
                <a:lnTo>
                  <a:pt x="9689" y="11443"/>
                </a:lnTo>
                <a:lnTo>
                  <a:pt x="9674" y="11409"/>
                </a:lnTo>
                <a:lnTo>
                  <a:pt x="9661" y="11374"/>
                </a:lnTo>
                <a:lnTo>
                  <a:pt x="9648" y="11339"/>
                </a:lnTo>
                <a:lnTo>
                  <a:pt x="9637" y="11304"/>
                </a:lnTo>
                <a:lnTo>
                  <a:pt x="9626" y="11268"/>
                </a:lnTo>
                <a:lnTo>
                  <a:pt x="9617" y="11231"/>
                </a:lnTo>
                <a:lnTo>
                  <a:pt x="9608" y="11196"/>
                </a:lnTo>
                <a:close/>
                <a:moveTo>
                  <a:pt x="9509" y="11049"/>
                </a:moveTo>
                <a:lnTo>
                  <a:pt x="9500" y="11035"/>
                </a:lnTo>
                <a:lnTo>
                  <a:pt x="9490" y="11021"/>
                </a:lnTo>
                <a:lnTo>
                  <a:pt x="9481" y="11007"/>
                </a:lnTo>
                <a:lnTo>
                  <a:pt x="9474" y="10992"/>
                </a:lnTo>
                <a:lnTo>
                  <a:pt x="9459" y="10962"/>
                </a:lnTo>
                <a:lnTo>
                  <a:pt x="9446" y="10932"/>
                </a:lnTo>
                <a:lnTo>
                  <a:pt x="9435" y="10901"/>
                </a:lnTo>
                <a:lnTo>
                  <a:pt x="9424" y="10869"/>
                </a:lnTo>
                <a:lnTo>
                  <a:pt x="9414" y="10837"/>
                </a:lnTo>
                <a:lnTo>
                  <a:pt x="9405" y="10806"/>
                </a:lnTo>
                <a:lnTo>
                  <a:pt x="9395" y="10771"/>
                </a:lnTo>
                <a:lnTo>
                  <a:pt x="9388" y="10736"/>
                </a:lnTo>
                <a:lnTo>
                  <a:pt x="9379" y="10701"/>
                </a:lnTo>
                <a:lnTo>
                  <a:pt x="9373" y="10666"/>
                </a:lnTo>
                <a:lnTo>
                  <a:pt x="9367" y="10629"/>
                </a:lnTo>
                <a:lnTo>
                  <a:pt x="9361" y="10594"/>
                </a:lnTo>
                <a:lnTo>
                  <a:pt x="9356" y="10558"/>
                </a:lnTo>
                <a:lnTo>
                  <a:pt x="9352" y="10522"/>
                </a:lnTo>
                <a:lnTo>
                  <a:pt x="9344" y="10450"/>
                </a:lnTo>
                <a:lnTo>
                  <a:pt x="9338" y="10377"/>
                </a:lnTo>
                <a:lnTo>
                  <a:pt x="9334" y="10305"/>
                </a:lnTo>
                <a:lnTo>
                  <a:pt x="9329" y="10234"/>
                </a:lnTo>
                <a:lnTo>
                  <a:pt x="9328" y="10208"/>
                </a:lnTo>
                <a:lnTo>
                  <a:pt x="9327" y="10184"/>
                </a:lnTo>
                <a:lnTo>
                  <a:pt x="9327" y="10159"/>
                </a:lnTo>
                <a:lnTo>
                  <a:pt x="9326" y="10134"/>
                </a:lnTo>
                <a:lnTo>
                  <a:pt x="9331" y="10170"/>
                </a:lnTo>
                <a:lnTo>
                  <a:pt x="9337" y="10206"/>
                </a:lnTo>
                <a:lnTo>
                  <a:pt x="9342" y="10241"/>
                </a:lnTo>
                <a:lnTo>
                  <a:pt x="9350" y="10277"/>
                </a:lnTo>
                <a:lnTo>
                  <a:pt x="9356" y="10312"/>
                </a:lnTo>
                <a:lnTo>
                  <a:pt x="9364" y="10350"/>
                </a:lnTo>
                <a:lnTo>
                  <a:pt x="9373" y="10387"/>
                </a:lnTo>
                <a:lnTo>
                  <a:pt x="9382" y="10424"/>
                </a:lnTo>
                <a:lnTo>
                  <a:pt x="9403" y="10503"/>
                </a:lnTo>
                <a:lnTo>
                  <a:pt x="9426" y="10585"/>
                </a:lnTo>
                <a:lnTo>
                  <a:pt x="9452" y="10668"/>
                </a:lnTo>
                <a:lnTo>
                  <a:pt x="9479" y="10754"/>
                </a:lnTo>
                <a:lnTo>
                  <a:pt x="9509" y="10842"/>
                </a:lnTo>
                <a:lnTo>
                  <a:pt x="9541" y="10932"/>
                </a:lnTo>
                <a:lnTo>
                  <a:pt x="9541" y="10957"/>
                </a:lnTo>
                <a:lnTo>
                  <a:pt x="9540" y="10983"/>
                </a:lnTo>
                <a:lnTo>
                  <a:pt x="9541" y="11007"/>
                </a:lnTo>
                <a:lnTo>
                  <a:pt x="9541" y="11033"/>
                </a:lnTo>
                <a:lnTo>
                  <a:pt x="9542" y="11047"/>
                </a:lnTo>
                <a:lnTo>
                  <a:pt x="9543" y="11061"/>
                </a:lnTo>
                <a:lnTo>
                  <a:pt x="9544" y="11076"/>
                </a:lnTo>
                <a:lnTo>
                  <a:pt x="9546" y="11091"/>
                </a:lnTo>
                <a:lnTo>
                  <a:pt x="9532" y="11077"/>
                </a:lnTo>
                <a:lnTo>
                  <a:pt x="9522" y="11064"/>
                </a:lnTo>
                <a:lnTo>
                  <a:pt x="9514" y="11055"/>
                </a:lnTo>
                <a:lnTo>
                  <a:pt x="9509" y="11049"/>
                </a:lnTo>
                <a:close/>
                <a:moveTo>
                  <a:pt x="9302" y="9357"/>
                </a:moveTo>
                <a:lnTo>
                  <a:pt x="9304" y="9315"/>
                </a:lnTo>
                <a:lnTo>
                  <a:pt x="9307" y="9272"/>
                </a:lnTo>
                <a:lnTo>
                  <a:pt x="9310" y="9230"/>
                </a:lnTo>
                <a:lnTo>
                  <a:pt x="9314" y="9186"/>
                </a:lnTo>
                <a:lnTo>
                  <a:pt x="9320" y="9143"/>
                </a:lnTo>
                <a:lnTo>
                  <a:pt x="9325" y="9101"/>
                </a:lnTo>
                <a:lnTo>
                  <a:pt x="9331" y="9058"/>
                </a:lnTo>
                <a:lnTo>
                  <a:pt x="9338" y="9016"/>
                </a:lnTo>
                <a:lnTo>
                  <a:pt x="9345" y="8973"/>
                </a:lnTo>
                <a:lnTo>
                  <a:pt x="9353" y="8931"/>
                </a:lnTo>
                <a:lnTo>
                  <a:pt x="9361" y="8889"/>
                </a:lnTo>
                <a:lnTo>
                  <a:pt x="9371" y="8847"/>
                </a:lnTo>
                <a:lnTo>
                  <a:pt x="9380" y="8805"/>
                </a:lnTo>
                <a:lnTo>
                  <a:pt x="9391" y="8764"/>
                </a:lnTo>
                <a:lnTo>
                  <a:pt x="9402" y="8722"/>
                </a:lnTo>
                <a:lnTo>
                  <a:pt x="9413" y="8682"/>
                </a:lnTo>
                <a:lnTo>
                  <a:pt x="9421" y="8657"/>
                </a:lnTo>
                <a:lnTo>
                  <a:pt x="9429" y="8634"/>
                </a:lnTo>
                <a:lnTo>
                  <a:pt x="9438" y="8611"/>
                </a:lnTo>
                <a:lnTo>
                  <a:pt x="9446" y="8587"/>
                </a:lnTo>
                <a:lnTo>
                  <a:pt x="9455" y="8565"/>
                </a:lnTo>
                <a:lnTo>
                  <a:pt x="9465" y="8542"/>
                </a:lnTo>
                <a:lnTo>
                  <a:pt x="9475" y="8520"/>
                </a:lnTo>
                <a:lnTo>
                  <a:pt x="9486" y="8498"/>
                </a:lnTo>
                <a:lnTo>
                  <a:pt x="9470" y="8556"/>
                </a:lnTo>
                <a:lnTo>
                  <a:pt x="9454" y="8620"/>
                </a:lnTo>
                <a:lnTo>
                  <a:pt x="9438" y="8687"/>
                </a:lnTo>
                <a:lnTo>
                  <a:pt x="9422" y="8757"/>
                </a:lnTo>
                <a:lnTo>
                  <a:pt x="9406" y="8831"/>
                </a:lnTo>
                <a:lnTo>
                  <a:pt x="9391" y="8908"/>
                </a:lnTo>
                <a:lnTo>
                  <a:pt x="9376" y="8987"/>
                </a:lnTo>
                <a:lnTo>
                  <a:pt x="9362" y="9069"/>
                </a:lnTo>
                <a:lnTo>
                  <a:pt x="9350" y="9154"/>
                </a:lnTo>
                <a:lnTo>
                  <a:pt x="9338" y="9240"/>
                </a:lnTo>
                <a:lnTo>
                  <a:pt x="9327" y="9327"/>
                </a:lnTo>
                <a:lnTo>
                  <a:pt x="9319" y="9417"/>
                </a:lnTo>
                <a:lnTo>
                  <a:pt x="9312" y="9507"/>
                </a:lnTo>
                <a:lnTo>
                  <a:pt x="9307" y="9599"/>
                </a:lnTo>
                <a:lnTo>
                  <a:pt x="9305" y="9644"/>
                </a:lnTo>
                <a:lnTo>
                  <a:pt x="9304" y="9691"/>
                </a:lnTo>
                <a:lnTo>
                  <a:pt x="9304" y="9737"/>
                </a:lnTo>
                <a:lnTo>
                  <a:pt x="9304" y="9784"/>
                </a:lnTo>
                <a:lnTo>
                  <a:pt x="9300" y="9756"/>
                </a:lnTo>
                <a:lnTo>
                  <a:pt x="9297" y="9730"/>
                </a:lnTo>
                <a:lnTo>
                  <a:pt x="9295" y="9702"/>
                </a:lnTo>
                <a:lnTo>
                  <a:pt x="9293" y="9675"/>
                </a:lnTo>
                <a:lnTo>
                  <a:pt x="9292" y="9620"/>
                </a:lnTo>
                <a:lnTo>
                  <a:pt x="9292" y="9565"/>
                </a:lnTo>
                <a:lnTo>
                  <a:pt x="9293" y="9511"/>
                </a:lnTo>
                <a:lnTo>
                  <a:pt x="9296" y="9458"/>
                </a:lnTo>
                <a:lnTo>
                  <a:pt x="9298" y="9406"/>
                </a:lnTo>
                <a:lnTo>
                  <a:pt x="9302" y="9357"/>
                </a:lnTo>
                <a:close/>
                <a:moveTo>
                  <a:pt x="10818" y="3414"/>
                </a:moveTo>
                <a:lnTo>
                  <a:pt x="10784" y="3418"/>
                </a:lnTo>
                <a:lnTo>
                  <a:pt x="10750" y="3422"/>
                </a:lnTo>
                <a:lnTo>
                  <a:pt x="10716" y="3429"/>
                </a:lnTo>
                <a:lnTo>
                  <a:pt x="10682" y="3438"/>
                </a:lnTo>
                <a:lnTo>
                  <a:pt x="10669" y="3442"/>
                </a:lnTo>
                <a:lnTo>
                  <a:pt x="10655" y="3446"/>
                </a:lnTo>
                <a:lnTo>
                  <a:pt x="10642" y="3452"/>
                </a:lnTo>
                <a:lnTo>
                  <a:pt x="10629" y="3456"/>
                </a:lnTo>
                <a:lnTo>
                  <a:pt x="10610" y="3455"/>
                </a:lnTo>
                <a:lnTo>
                  <a:pt x="10595" y="3454"/>
                </a:lnTo>
                <a:lnTo>
                  <a:pt x="10587" y="3453"/>
                </a:lnTo>
                <a:lnTo>
                  <a:pt x="10584" y="3453"/>
                </a:lnTo>
                <a:lnTo>
                  <a:pt x="10577" y="3446"/>
                </a:lnTo>
                <a:lnTo>
                  <a:pt x="10557" y="3429"/>
                </a:lnTo>
                <a:lnTo>
                  <a:pt x="10586" y="3424"/>
                </a:lnTo>
                <a:lnTo>
                  <a:pt x="10617" y="3420"/>
                </a:lnTo>
                <a:lnTo>
                  <a:pt x="10647" y="3417"/>
                </a:lnTo>
                <a:lnTo>
                  <a:pt x="10680" y="3414"/>
                </a:lnTo>
                <a:lnTo>
                  <a:pt x="10713" y="3412"/>
                </a:lnTo>
                <a:lnTo>
                  <a:pt x="10747" y="3412"/>
                </a:lnTo>
                <a:lnTo>
                  <a:pt x="10783" y="3412"/>
                </a:lnTo>
                <a:lnTo>
                  <a:pt x="10818" y="3414"/>
                </a:lnTo>
                <a:close/>
                <a:moveTo>
                  <a:pt x="11284" y="3576"/>
                </a:moveTo>
                <a:lnTo>
                  <a:pt x="11235" y="3563"/>
                </a:lnTo>
                <a:lnTo>
                  <a:pt x="11187" y="3551"/>
                </a:lnTo>
                <a:lnTo>
                  <a:pt x="11139" y="3540"/>
                </a:lnTo>
                <a:lnTo>
                  <a:pt x="11093" y="3529"/>
                </a:lnTo>
                <a:lnTo>
                  <a:pt x="11006" y="3511"/>
                </a:lnTo>
                <a:lnTo>
                  <a:pt x="10924" y="3496"/>
                </a:lnTo>
                <a:lnTo>
                  <a:pt x="10850" y="3484"/>
                </a:lnTo>
                <a:lnTo>
                  <a:pt x="10783" y="3474"/>
                </a:lnTo>
                <a:lnTo>
                  <a:pt x="10724" y="3467"/>
                </a:lnTo>
                <a:lnTo>
                  <a:pt x="10674" y="3461"/>
                </a:lnTo>
                <a:lnTo>
                  <a:pt x="10680" y="3458"/>
                </a:lnTo>
                <a:lnTo>
                  <a:pt x="10687" y="3455"/>
                </a:lnTo>
                <a:lnTo>
                  <a:pt x="10713" y="3446"/>
                </a:lnTo>
                <a:lnTo>
                  <a:pt x="10741" y="3439"/>
                </a:lnTo>
                <a:lnTo>
                  <a:pt x="10770" y="3433"/>
                </a:lnTo>
                <a:lnTo>
                  <a:pt x="10797" y="3428"/>
                </a:lnTo>
                <a:lnTo>
                  <a:pt x="10826" y="3425"/>
                </a:lnTo>
                <a:lnTo>
                  <a:pt x="10856" y="3423"/>
                </a:lnTo>
                <a:lnTo>
                  <a:pt x="10885" y="3423"/>
                </a:lnTo>
                <a:lnTo>
                  <a:pt x="10914" y="3424"/>
                </a:lnTo>
                <a:lnTo>
                  <a:pt x="10941" y="3428"/>
                </a:lnTo>
                <a:lnTo>
                  <a:pt x="10967" y="3433"/>
                </a:lnTo>
                <a:lnTo>
                  <a:pt x="10992" y="3438"/>
                </a:lnTo>
                <a:lnTo>
                  <a:pt x="11018" y="3444"/>
                </a:lnTo>
                <a:lnTo>
                  <a:pt x="11043" y="3451"/>
                </a:lnTo>
                <a:lnTo>
                  <a:pt x="11069" y="3458"/>
                </a:lnTo>
                <a:lnTo>
                  <a:pt x="11093" y="3467"/>
                </a:lnTo>
                <a:lnTo>
                  <a:pt x="11117" y="3476"/>
                </a:lnTo>
                <a:lnTo>
                  <a:pt x="11140" y="3486"/>
                </a:lnTo>
                <a:lnTo>
                  <a:pt x="11163" y="3496"/>
                </a:lnTo>
                <a:lnTo>
                  <a:pt x="11185" y="3507"/>
                </a:lnTo>
                <a:lnTo>
                  <a:pt x="11207" y="3520"/>
                </a:lnTo>
                <a:lnTo>
                  <a:pt x="11227" y="3533"/>
                </a:lnTo>
                <a:lnTo>
                  <a:pt x="11247" y="3546"/>
                </a:lnTo>
                <a:lnTo>
                  <a:pt x="11266" y="3561"/>
                </a:lnTo>
                <a:lnTo>
                  <a:pt x="11284" y="3576"/>
                </a:lnTo>
                <a:close/>
                <a:moveTo>
                  <a:pt x="13031" y="5375"/>
                </a:moveTo>
                <a:lnTo>
                  <a:pt x="13033" y="5404"/>
                </a:lnTo>
                <a:lnTo>
                  <a:pt x="13034" y="5432"/>
                </a:lnTo>
                <a:lnTo>
                  <a:pt x="13035" y="5461"/>
                </a:lnTo>
                <a:lnTo>
                  <a:pt x="13036" y="5490"/>
                </a:lnTo>
                <a:lnTo>
                  <a:pt x="13036" y="5518"/>
                </a:lnTo>
                <a:lnTo>
                  <a:pt x="13035" y="5547"/>
                </a:lnTo>
                <a:lnTo>
                  <a:pt x="13034" y="5576"/>
                </a:lnTo>
                <a:lnTo>
                  <a:pt x="13033" y="5606"/>
                </a:lnTo>
                <a:lnTo>
                  <a:pt x="13030" y="5580"/>
                </a:lnTo>
                <a:lnTo>
                  <a:pt x="13026" y="5555"/>
                </a:lnTo>
                <a:lnTo>
                  <a:pt x="13023" y="5529"/>
                </a:lnTo>
                <a:lnTo>
                  <a:pt x="13020" y="5504"/>
                </a:lnTo>
                <a:lnTo>
                  <a:pt x="13015" y="5477"/>
                </a:lnTo>
                <a:lnTo>
                  <a:pt x="13009" y="5450"/>
                </a:lnTo>
                <a:lnTo>
                  <a:pt x="13003" y="5424"/>
                </a:lnTo>
                <a:lnTo>
                  <a:pt x="12997" y="5398"/>
                </a:lnTo>
                <a:lnTo>
                  <a:pt x="12988" y="5372"/>
                </a:lnTo>
                <a:lnTo>
                  <a:pt x="12980" y="5345"/>
                </a:lnTo>
                <a:lnTo>
                  <a:pt x="12971" y="5320"/>
                </a:lnTo>
                <a:lnTo>
                  <a:pt x="12960" y="5294"/>
                </a:lnTo>
                <a:lnTo>
                  <a:pt x="12949" y="5222"/>
                </a:lnTo>
                <a:lnTo>
                  <a:pt x="12934" y="5150"/>
                </a:lnTo>
                <a:lnTo>
                  <a:pt x="12918" y="5079"/>
                </a:lnTo>
                <a:lnTo>
                  <a:pt x="12900" y="5010"/>
                </a:lnTo>
                <a:lnTo>
                  <a:pt x="12890" y="4976"/>
                </a:lnTo>
                <a:lnTo>
                  <a:pt x="12881" y="4942"/>
                </a:lnTo>
                <a:lnTo>
                  <a:pt x="12870" y="4908"/>
                </a:lnTo>
                <a:lnTo>
                  <a:pt x="12858" y="4875"/>
                </a:lnTo>
                <a:lnTo>
                  <a:pt x="12848" y="4842"/>
                </a:lnTo>
                <a:lnTo>
                  <a:pt x="12835" y="4809"/>
                </a:lnTo>
                <a:lnTo>
                  <a:pt x="12822" y="4777"/>
                </a:lnTo>
                <a:lnTo>
                  <a:pt x="12809" y="4744"/>
                </a:lnTo>
                <a:lnTo>
                  <a:pt x="12821" y="4760"/>
                </a:lnTo>
                <a:lnTo>
                  <a:pt x="12833" y="4776"/>
                </a:lnTo>
                <a:lnTo>
                  <a:pt x="12844" y="4793"/>
                </a:lnTo>
                <a:lnTo>
                  <a:pt x="12856" y="4809"/>
                </a:lnTo>
                <a:lnTo>
                  <a:pt x="12876" y="4841"/>
                </a:lnTo>
                <a:lnTo>
                  <a:pt x="12895" y="4874"/>
                </a:lnTo>
                <a:lnTo>
                  <a:pt x="12912" y="4907"/>
                </a:lnTo>
                <a:lnTo>
                  <a:pt x="12930" y="4941"/>
                </a:lnTo>
                <a:lnTo>
                  <a:pt x="12944" y="4975"/>
                </a:lnTo>
                <a:lnTo>
                  <a:pt x="12957" y="5010"/>
                </a:lnTo>
                <a:lnTo>
                  <a:pt x="12970" y="5045"/>
                </a:lnTo>
                <a:lnTo>
                  <a:pt x="12981" y="5080"/>
                </a:lnTo>
                <a:lnTo>
                  <a:pt x="12991" y="5116"/>
                </a:lnTo>
                <a:lnTo>
                  <a:pt x="13000" y="5153"/>
                </a:lnTo>
                <a:lnTo>
                  <a:pt x="13007" y="5189"/>
                </a:lnTo>
                <a:lnTo>
                  <a:pt x="13014" y="5226"/>
                </a:lnTo>
                <a:lnTo>
                  <a:pt x="13020" y="5263"/>
                </a:lnTo>
                <a:lnTo>
                  <a:pt x="13024" y="5300"/>
                </a:lnTo>
                <a:lnTo>
                  <a:pt x="13028" y="5338"/>
                </a:lnTo>
                <a:lnTo>
                  <a:pt x="13031" y="5375"/>
                </a:lnTo>
                <a:close/>
                <a:moveTo>
                  <a:pt x="13005" y="5979"/>
                </a:moveTo>
                <a:lnTo>
                  <a:pt x="13005" y="5957"/>
                </a:lnTo>
                <a:lnTo>
                  <a:pt x="13006" y="5933"/>
                </a:lnTo>
                <a:lnTo>
                  <a:pt x="13006" y="5910"/>
                </a:lnTo>
                <a:lnTo>
                  <a:pt x="13006" y="5888"/>
                </a:lnTo>
                <a:lnTo>
                  <a:pt x="13008" y="5880"/>
                </a:lnTo>
                <a:lnTo>
                  <a:pt x="13011" y="5873"/>
                </a:lnTo>
                <a:lnTo>
                  <a:pt x="13010" y="5899"/>
                </a:lnTo>
                <a:lnTo>
                  <a:pt x="13009" y="5926"/>
                </a:lnTo>
                <a:lnTo>
                  <a:pt x="13007" y="5952"/>
                </a:lnTo>
                <a:lnTo>
                  <a:pt x="13005" y="5979"/>
                </a:lnTo>
                <a:close/>
                <a:moveTo>
                  <a:pt x="12954" y="7034"/>
                </a:moveTo>
                <a:lnTo>
                  <a:pt x="12955" y="7022"/>
                </a:lnTo>
                <a:lnTo>
                  <a:pt x="12956" y="7012"/>
                </a:lnTo>
                <a:lnTo>
                  <a:pt x="12957" y="7000"/>
                </a:lnTo>
                <a:lnTo>
                  <a:pt x="12958" y="6988"/>
                </a:lnTo>
                <a:lnTo>
                  <a:pt x="12962" y="6936"/>
                </a:lnTo>
                <a:lnTo>
                  <a:pt x="12966" y="6882"/>
                </a:lnTo>
                <a:lnTo>
                  <a:pt x="12969" y="6828"/>
                </a:lnTo>
                <a:lnTo>
                  <a:pt x="12971" y="6772"/>
                </a:lnTo>
                <a:lnTo>
                  <a:pt x="12972" y="6717"/>
                </a:lnTo>
                <a:lnTo>
                  <a:pt x="12972" y="6662"/>
                </a:lnTo>
                <a:lnTo>
                  <a:pt x="12972" y="6605"/>
                </a:lnTo>
                <a:lnTo>
                  <a:pt x="12970" y="6549"/>
                </a:lnTo>
                <a:lnTo>
                  <a:pt x="12972" y="6529"/>
                </a:lnTo>
                <a:lnTo>
                  <a:pt x="12974" y="6509"/>
                </a:lnTo>
                <a:lnTo>
                  <a:pt x="12976" y="6490"/>
                </a:lnTo>
                <a:lnTo>
                  <a:pt x="12977" y="6469"/>
                </a:lnTo>
                <a:lnTo>
                  <a:pt x="12980" y="6449"/>
                </a:lnTo>
                <a:lnTo>
                  <a:pt x="12982" y="6429"/>
                </a:lnTo>
                <a:lnTo>
                  <a:pt x="12984" y="6409"/>
                </a:lnTo>
                <a:lnTo>
                  <a:pt x="12985" y="6390"/>
                </a:lnTo>
                <a:lnTo>
                  <a:pt x="12992" y="6430"/>
                </a:lnTo>
                <a:lnTo>
                  <a:pt x="12998" y="6470"/>
                </a:lnTo>
                <a:lnTo>
                  <a:pt x="13002" y="6511"/>
                </a:lnTo>
                <a:lnTo>
                  <a:pt x="13005" y="6551"/>
                </a:lnTo>
                <a:lnTo>
                  <a:pt x="13007" y="6592"/>
                </a:lnTo>
                <a:lnTo>
                  <a:pt x="13007" y="6632"/>
                </a:lnTo>
                <a:lnTo>
                  <a:pt x="13007" y="6673"/>
                </a:lnTo>
                <a:lnTo>
                  <a:pt x="13005" y="6713"/>
                </a:lnTo>
                <a:lnTo>
                  <a:pt x="13002" y="6753"/>
                </a:lnTo>
                <a:lnTo>
                  <a:pt x="12999" y="6794"/>
                </a:lnTo>
                <a:lnTo>
                  <a:pt x="12993" y="6834"/>
                </a:lnTo>
                <a:lnTo>
                  <a:pt x="12987" y="6874"/>
                </a:lnTo>
                <a:lnTo>
                  <a:pt x="12981" y="6914"/>
                </a:lnTo>
                <a:lnTo>
                  <a:pt x="12972" y="6954"/>
                </a:lnTo>
                <a:lnTo>
                  <a:pt x="12964" y="6994"/>
                </a:lnTo>
                <a:lnTo>
                  <a:pt x="12954" y="7034"/>
                </a:lnTo>
                <a:close/>
                <a:moveTo>
                  <a:pt x="12844" y="7487"/>
                </a:moveTo>
                <a:lnTo>
                  <a:pt x="12837" y="7510"/>
                </a:lnTo>
                <a:lnTo>
                  <a:pt x="12828" y="7531"/>
                </a:lnTo>
                <a:lnTo>
                  <a:pt x="12820" y="7552"/>
                </a:lnTo>
                <a:lnTo>
                  <a:pt x="12811" y="7572"/>
                </a:lnTo>
                <a:lnTo>
                  <a:pt x="12818" y="7542"/>
                </a:lnTo>
                <a:lnTo>
                  <a:pt x="12823" y="7510"/>
                </a:lnTo>
                <a:lnTo>
                  <a:pt x="12830" y="7478"/>
                </a:lnTo>
                <a:lnTo>
                  <a:pt x="12836" y="7446"/>
                </a:lnTo>
                <a:lnTo>
                  <a:pt x="12848" y="7418"/>
                </a:lnTo>
                <a:lnTo>
                  <a:pt x="12860" y="7391"/>
                </a:lnTo>
                <a:lnTo>
                  <a:pt x="12872" y="7363"/>
                </a:lnTo>
                <a:lnTo>
                  <a:pt x="12884" y="7335"/>
                </a:lnTo>
                <a:lnTo>
                  <a:pt x="12875" y="7373"/>
                </a:lnTo>
                <a:lnTo>
                  <a:pt x="12867" y="7412"/>
                </a:lnTo>
                <a:lnTo>
                  <a:pt x="12856" y="7450"/>
                </a:lnTo>
                <a:lnTo>
                  <a:pt x="12844" y="7487"/>
                </a:lnTo>
                <a:close/>
                <a:moveTo>
                  <a:pt x="12656" y="8415"/>
                </a:moveTo>
                <a:lnTo>
                  <a:pt x="12654" y="8407"/>
                </a:lnTo>
                <a:lnTo>
                  <a:pt x="12653" y="8400"/>
                </a:lnTo>
                <a:lnTo>
                  <a:pt x="12656" y="8378"/>
                </a:lnTo>
                <a:lnTo>
                  <a:pt x="12659" y="8355"/>
                </a:lnTo>
                <a:lnTo>
                  <a:pt x="12662" y="8333"/>
                </a:lnTo>
                <a:lnTo>
                  <a:pt x="12667" y="8310"/>
                </a:lnTo>
                <a:lnTo>
                  <a:pt x="12677" y="8253"/>
                </a:lnTo>
                <a:lnTo>
                  <a:pt x="12688" y="8195"/>
                </a:lnTo>
                <a:lnTo>
                  <a:pt x="12700" y="8134"/>
                </a:lnTo>
                <a:lnTo>
                  <a:pt x="12712" y="8070"/>
                </a:lnTo>
                <a:lnTo>
                  <a:pt x="12725" y="8005"/>
                </a:lnTo>
                <a:lnTo>
                  <a:pt x="12739" y="7938"/>
                </a:lnTo>
                <a:lnTo>
                  <a:pt x="12753" y="7869"/>
                </a:lnTo>
                <a:lnTo>
                  <a:pt x="12767" y="7799"/>
                </a:lnTo>
                <a:lnTo>
                  <a:pt x="12772" y="7818"/>
                </a:lnTo>
                <a:lnTo>
                  <a:pt x="12775" y="7837"/>
                </a:lnTo>
                <a:lnTo>
                  <a:pt x="12778" y="7856"/>
                </a:lnTo>
                <a:lnTo>
                  <a:pt x="12781" y="7876"/>
                </a:lnTo>
                <a:lnTo>
                  <a:pt x="12783" y="7895"/>
                </a:lnTo>
                <a:lnTo>
                  <a:pt x="12784" y="7914"/>
                </a:lnTo>
                <a:lnTo>
                  <a:pt x="12784" y="7934"/>
                </a:lnTo>
                <a:lnTo>
                  <a:pt x="12784" y="7953"/>
                </a:lnTo>
                <a:lnTo>
                  <a:pt x="12783" y="7972"/>
                </a:lnTo>
                <a:lnTo>
                  <a:pt x="12782" y="7993"/>
                </a:lnTo>
                <a:lnTo>
                  <a:pt x="12780" y="8012"/>
                </a:lnTo>
                <a:lnTo>
                  <a:pt x="12776" y="8031"/>
                </a:lnTo>
                <a:lnTo>
                  <a:pt x="12770" y="8070"/>
                </a:lnTo>
                <a:lnTo>
                  <a:pt x="12761" y="8110"/>
                </a:lnTo>
                <a:lnTo>
                  <a:pt x="12752" y="8148"/>
                </a:lnTo>
                <a:lnTo>
                  <a:pt x="12740" y="8187"/>
                </a:lnTo>
                <a:lnTo>
                  <a:pt x="12728" y="8225"/>
                </a:lnTo>
                <a:lnTo>
                  <a:pt x="12715" y="8264"/>
                </a:lnTo>
                <a:lnTo>
                  <a:pt x="12686" y="8340"/>
                </a:lnTo>
                <a:lnTo>
                  <a:pt x="12656" y="8415"/>
                </a:lnTo>
                <a:close/>
                <a:moveTo>
                  <a:pt x="12673" y="8771"/>
                </a:moveTo>
                <a:lnTo>
                  <a:pt x="12677" y="8821"/>
                </a:lnTo>
                <a:lnTo>
                  <a:pt x="12681" y="8870"/>
                </a:lnTo>
                <a:lnTo>
                  <a:pt x="12682" y="8920"/>
                </a:lnTo>
                <a:lnTo>
                  <a:pt x="12683" y="8969"/>
                </a:lnTo>
                <a:lnTo>
                  <a:pt x="12683" y="9018"/>
                </a:lnTo>
                <a:lnTo>
                  <a:pt x="12682" y="9068"/>
                </a:lnTo>
                <a:lnTo>
                  <a:pt x="12681" y="9117"/>
                </a:lnTo>
                <a:lnTo>
                  <a:pt x="12679" y="9166"/>
                </a:lnTo>
                <a:lnTo>
                  <a:pt x="12672" y="9134"/>
                </a:lnTo>
                <a:lnTo>
                  <a:pt x="12665" y="9101"/>
                </a:lnTo>
                <a:lnTo>
                  <a:pt x="12658" y="9067"/>
                </a:lnTo>
                <a:lnTo>
                  <a:pt x="12653" y="9033"/>
                </a:lnTo>
                <a:lnTo>
                  <a:pt x="12648" y="8999"/>
                </a:lnTo>
                <a:lnTo>
                  <a:pt x="12643" y="8964"/>
                </a:lnTo>
                <a:lnTo>
                  <a:pt x="12639" y="8929"/>
                </a:lnTo>
                <a:lnTo>
                  <a:pt x="12635" y="8892"/>
                </a:lnTo>
                <a:lnTo>
                  <a:pt x="12633" y="8856"/>
                </a:lnTo>
                <a:lnTo>
                  <a:pt x="12631" y="8820"/>
                </a:lnTo>
                <a:lnTo>
                  <a:pt x="12629" y="8783"/>
                </a:lnTo>
                <a:lnTo>
                  <a:pt x="12628" y="8745"/>
                </a:lnTo>
                <a:lnTo>
                  <a:pt x="12628" y="8706"/>
                </a:lnTo>
                <a:lnTo>
                  <a:pt x="12629" y="8667"/>
                </a:lnTo>
                <a:lnTo>
                  <a:pt x="12631" y="8627"/>
                </a:lnTo>
                <a:lnTo>
                  <a:pt x="12633" y="8586"/>
                </a:lnTo>
                <a:lnTo>
                  <a:pt x="12638" y="8571"/>
                </a:lnTo>
                <a:lnTo>
                  <a:pt x="12644" y="8555"/>
                </a:lnTo>
                <a:lnTo>
                  <a:pt x="12649" y="8583"/>
                </a:lnTo>
                <a:lnTo>
                  <a:pt x="12653" y="8609"/>
                </a:lnTo>
                <a:lnTo>
                  <a:pt x="12657" y="8637"/>
                </a:lnTo>
                <a:lnTo>
                  <a:pt x="12661" y="8664"/>
                </a:lnTo>
                <a:lnTo>
                  <a:pt x="12665" y="8690"/>
                </a:lnTo>
                <a:lnTo>
                  <a:pt x="12668" y="8718"/>
                </a:lnTo>
                <a:lnTo>
                  <a:pt x="12671" y="8745"/>
                </a:lnTo>
                <a:lnTo>
                  <a:pt x="12673" y="8771"/>
                </a:lnTo>
                <a:close/>
                <a:moveTo>
                  <a:pt x="13109" y="10155"/>
                </a:moveTo>
                <a:lnTo>
                  <a:pt x="13082" y="10099"/>
                </a:lnTo>
                <a:lnTo>
                  <a:pt x="13054" y="10043"/>
                </a:lnTo>
                <a:lnTo>
                  <a:pt x="13026" y="9989"/>
                </a:lnTo>
                <a:lnTo>
                  <a:pt x="12998" y="9934"/>
                </a:lnTo>
                <a:lnTo>
                  <a:pt x="12970" y="9881"/>
                </a:lnTo>
                <a:lnTo>
                  <a:pt x="12943" y="9826"/>
                </a:lnTo>
                <a:lnTo>
                  <a:pt x="12916" y="9773"/>
                </a:lnTo>
                <a:lnTo>
                  <a:pt x="12889" y="9719"/>
                </a:lnTo>
                <a:lnTo>
                  <a:pt x="12908" y="9743"/>
                </a:lnTo>
                <a:lnTo>
                  <a:pt x="12927" y="9768"/>
                </a:lnTo>
                <a:lnTo>
                  <a:pt x="12944" y="9793"/>
                </a:lnTo>
                <a:lnTo>
                  <a:pt x="12961" y="9819"/>
                </a:lnTo>
                <a:lnTo>
                  <a:pt x="12977" y="9844"/>
                </a:lnTo>
                <a:lnTo>
                  <a:pt x="12993" y="9871"/>
                </a:lnTo>
                <a:lnTo>
                  <a:pt x="13008" y="9899"/>
                </a:lnTo>
                <a:lnTo>
                  <a:pt x="13022" y="9925"/>
                </a:lnTo>
                <a:lnTo>
                  <a:pt x="13035" y="9953"/>
                </a:lnTo>
                <a:lnTo>
                  <a:pt x="13048" y="9981"/>
                </a:lnTo>
                <a:lnTo>
                  <a:pt x="13060" y="10009"/>
                </a:lnTo>
                <a:lnTo>
                  <a:pt x="13071" y="10038"/>
                </a:lnTo>
                <a:lnTo>
                  <a:pt x="13082" y="10067"/>
                </a:lnTo>
                <a:lnTo>
                  <a:pt x="13091" y="10097"/>
                </a:lnTo>
                <a:lnTo>
                  <a:pt x="13101" y="10125"/>
                </a:lnTo>
                <a:lnTo>
                  <a:pt x="13109" y="10155"/>
                </a:lnTo>
                <a:close/>
                <a:moveTo>
                  <a:pt x="12458" y="12415"/>
                </a:moveTo>
                <a:lnTo>
                  <a:pt x="12459" y="12413"/>
                </a:lnTo>
                <a:lnTo>
                  <a:pt x="12460" y="12411"/>
                </a:lnTo>
                <a:lnTo>
                  <a:pt x="12459" y="12414"/>
                </a:lnTo>
                <a:lnTo>
                  <a:pt x="12457" y="12419"/>
                </a:lnTo>
                <a:lnTo>
                  <a:pt x="12457" y="12416"/>
                </a:lnTo>
                <a:lnTo>
                  <a:pt x="12458" y="12415"/>
                </a:lnTo>
                <a:close/>
                <a:moveTo>
                  <a:pt x="10204" y="13702"/>
                </a:moveTo>
                <a:lnTo>
                  <a:pt x="10204" y="13697"/>
                </a:lnTo>
                <a:lnTo>
                  <a:pt x="10204" y="13692"/>
                </a:lnTo>
                <a:lnTo>
                  <a:pt x="10210" y="13677"/>
                </a:lnTo>
                <a:lnTo>
                  <a:pt x="10218" y="13662"/>
                </a:lnTo>
                <a:lnTo>
                  <a:pt x="10224" y="13647"/>
                </a:lnTo>
                <a:lnTo>
                  <a:pt x="10231" y="13633"/>
                </a:lnTo>
                <a:lnTo>
                  <a:pt x="10224" y="13650"/>
                </a:lnTo>
                <a:lnTo>
                  <a:pt x="10218" y="13667"/>
                </a:lnTo>
                <a:lnTo>
                  <a:pt x="10211" y="13684"/>
                </a:lnTo>
                <a:lnTo>
                  <a:pt x="10204" y="13702"/>
                </a:lnTo>
                <a:close/>
                <a:moveTo>
                  <a:pt x="10460" y="13150"/>
                </a:moveTo>
                <a:lnTo>
                  <a:pt x="10454" y="13159"/>
                </a:lnTo>
                <a:lnTo>
                  <a:pt x="10447" y="13167"/>
                </a:lnTo>
                <a:lnTo>
                  <a:pt x="10442" y="13176"/>
                </a:lnTo>
                <a:lnTo>
                  <a:pt x="10436" y="13184"/>
                </a:lnTo>
                <a:lnTo>
                  <a:pt x="10440" y="13166"/>
                </a:lnTo>
                <a:lnTo>
                  <a:pt x="10444" y="13149"/>
                </a:lnTo>
                <a:lnTo>
                  <a:pt x="10449" y="13132"/>
                </a:lnTo>
                <a:lnTo>
                  <a:pt x="10454" y="13114"/>
                </a:lnTo>
                <a:lnTo>
                  <a:pt x="10455" y="13124"/>
                </a:lnTo>
                <a:lnTo>
                  <a:pt x="10457" y="13132"/>
                </a:lnTo>
                <a:lnTo>
                  <a:pt x="10458" y="13142"/>
                </a:lnTo>
                <a:lnTo>
                  <a:pt x="10460" y="13150"/>
                </a:lnTo>
                <a:close/>
                <a:moveTo>
                  <a:pt x="12821" y="11846"/>
                </a:moveTo>
                <a:lnTo>
                  <a:pt x="12830" y="11828"/>
                </a:lnTo>
                <a:lnTo>
                  <a:pt x="12838" y="11809"/>
                </a:lnTo>
                <a:lnTo>
                  <a:pt x="12847" y="11791"/>
                </a:lnTo>
                <a:lnTo>
                  <a:pt x="12855" y="11773"/>
                </a:lnTo>
                <a:lnTo>
                  <a:pt x="12861" y="11760"/>
                </a:lnTo>
                <a:lnTo>
                  <a:pt x="12867" y="11746"/>
                </a:lnTo>
                <a:lnTo>
                  <a:pt x="12870" y="11744"/>
                </a:lnTo>
                <a:lnTo>
                  <a:pt x="12873" y="11742"/>
                </a:lnTo>
                <a:lnTo>
                  <a:pt x="12887" y="11732"/>
                </a:lnTo>
                <a:lnTo>
                  <a:pt x="12901" y="11722"/>
                </a:lnTo>
                <a:lnTo>
                  <a:pt x="12882" y="11760"/>
                </a:lnTo>
                <a:lnTo>
                  <a:pt x="12860" y="11798"/>
                </a:lnTo>
                <a:lnTo>
                  <a:pt x="12838" y="11835"/>
                </a:lnTo>
                <a:lnTo>
                  <a:pt x="12815" y="11872"/>
                </a:lnTo>
                <a:lnTo>
                  <a:pt x="12818" y="11859"/>
                </a:lnTo>
                <a:lnTo>
                  <a:pt x="12821" y="11846"/>
                </a:lnTo>
                <a:close/>
                <a:moveTo>
                  <a:pt x="12724" y="11892"/>
                </a:moveTo>
                <a:lnTo>
                  <a:pt x="12743" y="11868"/>
                </a:lnTo>
                <a:lnTo>
                  <a:pt x="12762" y="11843"/>
                </a:lnTo>
                <a:lnTo>
                  <a:pt x="12783" y="11821"/>
                </a:lnTo>
                <a:lnTo>
                  <a:pt x="12803" y="11801"/>
                </a:lnTo>
                <a:lnTo>
                  <a:pt x="12801" y="11809"/>
                </a:lnTo>
                <a:lnTo>
                  <a:pt x="12799" y="11818"/>
                </a:lnTo>
                <a:lnTo>
                  <a:pt x="12798" y="11826"/>
                </a:lnTo>
                <a:lnTo>
                  <a:pt x="12795" y="11835"/>
                </a:lnTo>
                <a:lnTo>
                  <a:pt x="12785" y="11857"/>
                </a:lnTo>
                <a:lnTo>
                  <a:pt x="12774" y="11878"/>
                </a:lnTo>
                <a:lnTo>
                  <a:pt x="12764" y="11901"/>
                </a:lnTo>
                <a:lnTo>
                  <a:pt x="12752" y="11922"/>
                </a:lnTo>
                <a:lnTo>
                  <a:pt x="12741" y="11944"/>
                </a:lnTo>
                <a:lnTo>
                  <a:pt x="12729" y="11965"/>
                </a:lnTo>
                <a:lnTo>
                  <a:pt x="12718" y="11988"/>
                </a:lnTo>
                <a:lnTo>
                  <a:pt x="12706" y="12009"/>
                </a:lnTo>
                <a:lnTo>
                  <a:pt x="12697" y="12019"/>
                </a:lnTo>
                <a:lnTo>
                  <a:pt x="12687" y="12028"/>
                </a:lnTo>
                <a:lnTo>
                  <a:pt x="12677" y="12039"/>
                </a:lnTo>
                <a:lnTo>
                  <a:pt x="12667" y="12048"/>
                </a:lnTo>
                <a:lnTo>
                  <a:pt x="12683" y="12009"/>
                </a:lnTo>
                <a:lnTo>
                  <a:pt x="12698" y="11971"/>
                </a:lnTo>
                <a:lnTo>
                  <a:pt x="12711" y="11931"/>
                </a:lnTo>
                <a:lnTo>
                  <a:pt x="12724" y="11892"/>
                </a:lnTo>
                <a:close/>
                <a:moveTo>
                  <a:pt x="12516" y="12275"/>
                </a:moveTo>
                <a:lnTo>
                  <a:pt x="12520" y="12265"/>
                </a:lnTo>
                <a:lnTo>
                  <a:pt x="12523" y="12257"/>
                </a:lnTo>
                <a:lnTo>
                  <a:pt x="12525" y="12256"/>
                </a:lnTo>
                <a:lnTo>
                  <a:pt x="12526" y="12255"/>
                </a:lnTo>
                <a:lnTo>
                  <a:pt x="12521" y="12264"/>
                </a:lnTo>
                <a:lnTo>
                  <a:pt x="12516" y="12274"/>
                </a:lnTo>
                <a:lnTo>
                  <a:pt x="12516" y="12275"/>
                </a:lnTo>
                <a:lnTo>
                  <a:pt x="12516" y="12275"/>
                </a:lnTo>
                <a:close/>
                <a:moveTo>
                  <a:pt x="12620" y="12059"/>
                </a:moveTo>
                <a:lnTo>
                  <a:pt x="12611" y="12078"/>
                </a:lnTo>
                <a:lnTo>
                  <a:pt x="12604" y="12097"/>
                </a:lnTo>
                <a:lnTo>
                  <a:pt x="12594" y="12115"/>
                </a:lnTo>
                <a:lnTo>
                  <a:pt x="12586" y="12135"/>
                </a:lnTo>
                <a:lnTo>
                  <a:pt x="12579" y="12143"/>
                </a:lnTo>
                <a:lnTo>
                  <a:pt x="12572" y="12153"/>
                </a:lnTo>
                <a:lnTo>
                  <a:pt x="12584" y="12129"/>
                </a:lnTo>
                <a:lnTo>
                  <a:pt x="12595" y="12106"/>
                </a:lnTo>
                <a:lnTo>
                  <a:pt x="12608" y="12082"/>
                </a:lnTo>
                <a:lnTo>
                  <a:pt x="12620" y="12059"/>
                </a:lnTo>
                <a:close/>
                <a:moveTo>
                  <a:pt x="10485" y="13031"/>
                </a:moveTo>
                <a:lnTo>
                  <a:pt x="10483" y="13041"/>
                </a:lnTo>
                <a:lnTo>
                  <a:pt x="10480" y="13050"/>
                </a:lnTo>
                <a:lnTo>
                  <a:pt x="10478" y="13060"/>
                </a:lnTo>
                <a:lnTo>
                  <a:pt x="10476" y="13070"/>
                </a:lnTo>
                <a:lnTo>
                  <a:pt x="10474" y="13064"/>
                </a:lnTo>
                <a:lnTo>
                  <a:pt x="10472" y="13060"/>
                </a:lnTo>
                <a:lnTo>
                  <a:pt x="10477" y="13046"/>
                </a:lnTo>
                <a:lnTo>
                  <a:pt x="10483" y="13033"/>
                </a:lnTo>
                <a:lnTo>
                  <a:pt x="10484" y="13032"/>
                </a:lnTo>
                <a:lnTo>
                  <a:pt x="10485" y="13031"/>
                </a:lnTo>
                <a:close/>
                <a:moveTo>
                  <a:pt x="12932" y="6908"/>
                </a:moveTo>
                <a:lnTo>
                  <a:pt x="12931" y="6943"/>
                </a:lnTo>
                <a:lnTo>
                  <a:pt x="12928" y="6977"/>
                </a:lnTo>
                <a:lnTo>
                  <a:pt x="12926" y="7012"/>
                </a:lnTo>
                <a:lnTo>
                  <a:pt x="12923" y="7047"/>
                </a:lnTo>
                <a:lnTo>
                  <a:pt x="12920" y="7082"/>
                </a:lnTo>
                <a:lnTo>
                  <a:pt x="12917" y="7116"/>
                </a:lnTo>
                <a:lnTo>
                  <a:pt x="12914" y="7151"/>
                </a:lnTo>
                <a:lnTo>
                  <a:pt x="12909" y="7186"/>
                </a:lnTo>
                <a:lnTo>
                  <a:pt x="12898" y="7219"/>
                </a:lnTo>
                <a:lnTo>
                  <a:pt x="12885" y="7252"/>
                </a:lnTo>
                <a:lnTo>
                  <a:pt x="12872" y="7285"/>
                </a:lnTo>
                <a:lnTo>
                  <a:pt x="12858" y="7318"/>
                </a:lnTo>
                <a:lnTo>
                  <a:pt x="12869" y="7261"/>
                </a:lnTo>
                <a:lnTo>
                  <a:pt x="12878" y="7203"/>
                </a:lnTo>
                <a:lnTo>
                  <a:pt x="12888" y="7145"/>
                </a:lnTo>
                <a:lnTo>
                  <a:pt x="12898" y="7086"/>
                </a:lnTo>
                <a:lnTo>
                  <a:pt x="12907" y="7027"/>
                </a:lnTo>
                <a:lnTo>
                  <a:pt x="12917" y="6967"/>
                </a:lnTo>
                <a:lnTo>
                  <a:pt x="12925" y="6908"/>
                </a:lnTo>
                <a:lnTo>
                  <a:pt x="12934" y="6848"/>
                </a:lnTo>
                <a:lnTo>
                  <a:pt x="12934" y="6863"/>
                </a:lnTo>
                <a:lnTo>
                  <a:pt x="12933" y="6878"/>
                </a:lnTo>
                <a:lnTo>
                  <a:pt x="12933" y="6893"/>
                </a:lnTo>
                <a:lnTo>
                  <a:pt x="12932" y="6908"/>
                </a:lnTo>
                <a:close/>
                <a:moveTo>
                  <a:pt x="13004" y="5789"/>
                </a:moveTo>
                <a:lnTo>
                  <a:pt x="13003" y="5760"/>
                </a:lnTo>
                <a:lnTo>
                  <a:pt x="13002" y="5731"/>
                </a:lnTo>
                <a:lnTo>
                  <a:pt x="13001" y="5703"/>
                </a:lnTo>
                <a:lnTo>
                  <a:pt x="13000" y="5675"/>
                </a:lnTo>
                <a:lnTo>
                  <a:pt x="12999" y="5647"/>
                </a:lnTo>
                <a:lnTo>
                  <a:pt x="12997" y="5619"/>
                </a:lnTo>
                <a:lnTo>
                  <a:pt x="12994" y="5591"/>
                </a:lnTo>
                <a:lnTo>
                  <a:pt x="12992" y="5563"/>
                </a:lnTo>
                <a:lnTo>
                  <a:pt x="12997" y="5588"/>
                </a:lnTo>
                <a:lnTo>
                  <a:pt x="13000" y="5611"/>
                </a:lnTo>
                <a:lnTo>
                  <a:pt x="13003" y="5635"/>
                </a:lnTo>
                <a:lnTo>
                  <a:pt x="13005" y="5659"/>
                </a:lnTo>
                <a:lnTo>
                  <a:pt x="13007" y="5683"/>
                </a:lnTo>
                <a:lnTo>
                  <a:pt x="13009" y="5708"/>
                </a:lnTo>
                <a:lnTo>
                  <a:pt x="13010" y="5731"/>
                </a:lnTo>
                <a:lnTo>
                  <a:pt x="13011" y="5756"/>
                </a:lnTo>
                <a:lnTo>
                  <a:pt x="13009" y="5764"/>
                </a:lnTo>
                <a:lnTo>
                  <a:pt x="13008" y="5772"/>
                </a:lnTo>
                <a:lnTo>
                  <a:pt x="13006" y="5780"/>
                </a:lnTo>
                <a:lnTo>
                  <a:pt x="13004" y="5789"/>
                </a:lnTo>
                <a:close/>
                <a:moveTo>
                  <a:pt x="9585" y="11051"/>
                </a:moveTo>
                <a:lnTo>
                  <a:pt x="9597" y="11084"/>
                </a:lnTo>
                <a:lnTo>
                  <a:pt x="9609" y="11116"/>
                </a:lnTo>
                <a:lnTo>
                  <a:pt x="9622" y="11147"/>
                </a:lnTo>
                <a:lnTo>
                  <a:pt x="9635" y="11180"/>
                </a:lnTo>
                <a:lnTo>
                  <a:pt x="9626" y="11173"/>
                </a:lnTo>
                <a:lnTo>
                  <a:pt x="9617" y="11164"/>
                </a:lnTo>
                <a:lnTo>
                  <a:pt x="9607" y="11155"/>
                </a:lnTo>
                <a:lnTo>
                  <a:pt x="9597" y="11145"/>
                </a:lnTo>
                <a:lnTo>
                  <a:pt x="9594" y="11122"/>
                </a:lnTo>
                <a:lnTo>
                  <a:pt x="9590" y="11099"/>
                </a:lnTo>
                <a:lnTo>
                  <a:pt x="9588" y="11075"/>
                </a:lnTo>
                <a:lnTo>
                  <a:pt x="9585" y="11051"/>
                </a:lnTo>
                <a:close/>
                <a:moveTo>
                  <a:pt x="8353" y="9370"/>
                </a:moveTo>
                <a:lnTo>
                  <a:pt x="8368" y="9365"/>
                </a:lnTo>
                <a:lnTo>
                  <a:pt x="8382" y="9358"/>
                </a:lnTo>
                <a:lnTo>
                  <a:pt x="8395" y="9360"/>
                </a:lnTo>
                <a:lnTo>
                  <a:pt x="8408" y="9363"/>
                </a:lnTo>
                <a:lnTo>
                  <a:pt x="8394" y="9365"/>
                </a:lnTo>
                <a:lnTo>
                  <a:pt x="8380" y="9367"/>
                </a:lnTo>
                <a:lnTo>
                  <a:pt x="8366" y="9369"/>
                </a:lnTo>
                <a:lnTo>
                  <a:pt x="8353" y="9370"/>
                </a:lnTo>
                <a:close/>
                <a:moveTo>
                  <a:pt x="8629" y="9349"/>
                </a:moveTo>
                <a:lnTo>
                  <a:pt x="8619" y="9353"/>
                </a:lnTo>
                <a:lnTo>
                  <a:pt x="8609" y="9357"/>
                </a:lnTo>
                <a:lnTo>
                  <a:pt x="8599" y="9363"/>
                </a:lnTo>
                <a:lnTo>
                  <a:pt x="8589" y="9367"/>
                </a:lnTo>
                <a:lnTo>
                  <a:pt x="8581" y="9365"/>
                </a:lnTo>
                <a:lnTo>
                  <a:pt x="8573" y="9363"/>
                </a:lnTo>
                <a:lnTo>
                  <a:pt x="8575" y="9362"/>
                </a:lnTo>
                <a:lnTo>
                  <a:pt x="8577" y="9360"/>
                </a:lnTo>
                <a:lnTo>
                  <a:pt x="8607" y="9351"/>
                </a:lnTo>
                <a:lnTo>
                  <a:pt x="8638" y="9339"/>
                </a:lnTo>
                <a:lnTo>
                  <a:pt x="8668" y="9327"/>
                </a:lnTo>
                <a:lnTo>
                  <a:pt x="8696" y="9316"/>
                </a:lnTo>
                <a:lnTo>
                  <a:pt x="8679" y="9324"/>
                </a:lnTo>
                <a:lnTo>
                  <a:pt x="8662" y="9333"/>
                </a:lnTo>
                <a:lnTo>
                  <a:pt x="8646" y="9340"/>
                </a:lnTo>
                <a:lnTo>
                  <a:pt x="8629" y="9349"/>
                </a:lnTo>
                <a:close/>
                <a:moveTo>
                  <a:pt x="8383" y="9459"/>
                </a:moveTo>
                <a:lnTo>
                  <a:pt x="8372" y="9451"/>
                </a:lnTo>
                <a:lnTo>
                  <a:pt x="8361" y="9441"/>
                </a:lnTo>
                <a:lnTo>
                  <a:pt x="8349" y="9432"/>
                </a:lnTo>
                <a:lnTo>
                  <a:pt x="8338" y="9422"/>
                </a:lnTo>
                <a:lnTo>
                  <a:pt x="8359" y="9418"/>
                </a:lnTo>
                <a:lnTo>
                  <a:pt x="8380" y="9414"/>
                </a:lnTo>
                <a:lnTo>
                  <a:pt x="8401" y="9409"/>
                </a:lnTo>
                <a:lnTo>
                  <a:pt x="8422" y="9404"/>
                </a:lnTo>
                <a:lnTo>
                  <a:pt x="8443" y="9399"/>
                </a:lnTo>
                <a:lnTo>
                  <a:pt x="8463" y="9393"/>
                </a:lnTo>
                <a:lnTo>
                  <a:pt x="8485" y="9388"/>
                </a:lnTo>
                <a:lnTo>
                  <a:pt x="8505" y="9383"/>
                </a:lnTo>
                <a:lnTo>
                  <a:pt x="8513" y="9385"/>
                </a:lnTo>
                <a:lnTo>
                  <a:pt x="8522" y="9387"/>
                </a:lnTo>
                <a:lnTo>
                  <a:pt x="8530" y="9389"/>
                </a:lnTo>
                <a:lnTo>
                  <a:pt x="8539" y="9391"/>
                </a:lnTo>
                <a:lnTo>
                  <a:pt x="8499" y="9408"/>
                </a:lnTo>
                <a:lnTo>
                  <a:pt x="8461" y="9426"/>
                </a:lnTo>
                <a:lnTo>
                  <a:pt x="8423" y="9443"/>
                </a:lnTo>
                <a:lnTo>
                  <a:pt x="8383" y="9459"/>
                </a:lnTo>
                <a:close/>
                <a:moveTo>
                  <a:pt x="8059" y="9563"/>
                </a:moveTo>
                <a:lnTo>
                  <a:pt x="8029" y="9568"/>
                </a:lnTo>
                <a:lnTo>
                  <a:pt x="7999" y="9571"/>
                </a:lnTo>
                <a:lnTo>
                  <a:pt x="7971" y="9572"/>
                </a:lnTo>
                <a:lnTo>
                  <a:pt x="7943" y="9572"/>
                </a:lnTo>
                <a:lnTo>
                  <a:pt x="7916" y="9570"/>
                </a:lnTo>
                <a:lnTo>
                  <a:pt x="7890" y="9566"/>
                </a:lnTo>
                <a:lnTo>
                  <a:pt x="7864" y="9560"/>
                </a:lnTo>
                <a:lnTo>
                  <a:pt x="7839" y="9554"/>
                </a:lnTo>
                <a:lnTo>
                  <a:pt x="7814" y="9547"/>
                </a:lnTo>
                <a:lnTo>
                  <a:pt x="7791" y="9537"/>
                </a:lnTo>
                <a:lnTo>
                  <a:pt x="7767" y="9526"/>
                </a:lnTo>
                <a:lnTo>
                  <a:pt x="7745" y="9514"/>
                </a:lnTo>
                <a:lnTo>
                  <a:pt x="7724" y="9501"/>
                </a:lnTo>
                <a:lnTo>
                  <a:pt x="7703" y="9486"/>
                </a:lnTo>
                <a:lnTo>
                  <a:pt x="7681" y="9471"/>
                </a:lnTo>
                <a:lnTo>
                  <a:pt x="7661" y="9454"/>
                </a:lnTo>
                <a:lnTo>
                  <a:pt x="7661" y="9454"/>
                </a:lnTo>
                <a:lnTo>
                  <a:pt x="7661" y="9454"/>
                </a:lnTo>
                <a:lnTo>
                  <a:pt x="7664" y="9454"/>
                </a:lnTo>
                <a:lnTo>
                  <a:pt x="7673" y="9454"/>
                </a:lnTo>
                <a:lnTo>
                  <a:pt x="7687" y="9454"/>
                </a:lnTo>
                <a:lnTo>
                  <a:pt x="7707" y="9453"/>
                </a:lnTo>
                <a:lnTo>
                  <a:pt x="7731" y="9452"/>
                </a:lnTo>
                <a:lnTo>
                  <a:pt x="7761" y="9450"/>
                </a:lnTo>
                <a:lnTo>
                  <a:pt x="7796" y="9447"/>
                </a:lnTo>
                <a:lnTo>
                  <a:pt x="7836" y="9441"/>
                </a:lnTo>
                <a:lnTo>
                  <a:pt x="7862" y="9444"/>
                </a:lnTo>
                <a:lnTo>
                  <a:pt x="7889" y="9447"/>
                </a:lnTo>
                <a:lnTo>
                  <a:pt x="7915" y="9450"/>
                </a:lnTo>
                <a:lnTo>
                  <a:pt x="7942" y="9451"/>
                </a:lnTo>
                <a:lnTo>
                  <a:pt x="7995" y="9452"/>
                </a:lnTo>
                <a:lnTo>
                  <a:pt x="8048" y="9452"/>
                </a:lnTo>
                <a:lnTo>
                  <a:pt x="8102" y="9450"/>
                </a:lnTo>
                <a:lnTo>
                  <a:pt x="8155" y="9446"/>
                </a:lnTo>
                <a:lnTo>
                  <a:pt x="8207" y="9440"/>
                </a:lnTo>
                <a:lnTo>
                  <a:pt x="8259" y="9435"/>
                </a:lnTo>
                <a:lnTo>
                  <a:pt x="8269" y="9433"/>
                </a:lnTo>
                <a:lnTo>
                  <a:pt x="8277" y="9432"/>
                </a:lnTo>
                <a:lnTo>
                  <a:pt x="8287" y="9431"/>
                </a:lnTo>
                <a:lnTo>
                  <a:pt x="8295" y="9429"/>
                </a:lnTo>
                <a:lnTo>
                  <a:pt x="8301" y="9433"/>
                </a:lnTo>
                <a:lnTo>
                  <a:pt x="8307" y="9436"/>
                </a:lnTo>
                <a:lnTo>
                  <a:pt x="8321" y="9444"/>
                </a:lnTo>
                <a:lnTo>
                  <a:pt x="8332" y="9453"/>
                </a:lnTo>
                <a:lnTo>
                  <a:pt x="8345" y="9463"/>
                </a:lnTo>
                <a:lnTo>
                  <a:pt x="8356" y="9471"/>
                </a:lnTo>
                <a:lnTo>
                  <a:pt x="8320" y="9486"/>
                </a:lnTo>
                <a:lnTo>
                  <a:pt x="8283" y="9500"/>
                </a:lnTo>
                <a:lnTo>
                  <a:pt x="8246" y="9513"/>
                </a:lnTo>
                <a:lnTo>
                  <a:pt x="8210" y="9524"/>
                </a:lnTo>
                <a:lnTo>
                  <a:pt x="8173" y="9536"/>
                </a:lnTo>
                <a:lnTo>
                  <a:pt x="8136" y="9547"/>
                </a:lnTo>
                <a:lnTo>
                  <a:pt x="8097" y="9555"/>
                </a:lnTo>
                <a:lnTo>
                  <a:pt x="8059" y="9563"/>
                </a:lnTo>
                <a:close/>
                <a:moveTo>
                  <a:pt x="2122" y="1352"/>
                </a:moveTo>
                <a:lnTo>
                  <a:pt x="2103" y="1389"/>
                </a:lnTo>
                <a:lnTo>
                  <a:pt x="2084" y="1427"/>
                </a:lnTo>
                <a:lnTo>
                  <a:pt x="2066" y="1466"/>
                </a:lnTo>
                <a:lnTo>
                  <a:pt x="2049" y="1504"/>
                </a:lnTo>
                <a:lnTo>
                  <a:pt x="2033" y="1542"/>
                </a:lnTo>
                <a:lnTo>
                  <a:pt x="2017" y="1582"/>
                </a:lnTo>
                <a:lnTo>
                  <a:pt x="2002" y="1621"/>
                </a:lnTo>
                <a:lnTo>
                  <a:pt x="1988" y="1660"/>
                </a:lnTo>
                <a:lnTo>
                  <a:pt x="1961" y="1698"/>
                </a:lnTo>
                <a:lnTo>
                  <a:pt x="1935" y="1735"/>
                </a:lnTo>
                <a:lnTo>
                  <a:pt x="1911" y="1773"/>
                </a:lnTo>
                <a:lnTo>
                  <a:pt x="1887" y="1813"/>
                </a:lnTo>
                <a:lnTo>
                  <a:pt x="1864" y="1852"/>
                </a:lnTo>
                <a:lnTo>
                  <a:pt x="1843" y="1892"/>
                </a:lnTo>
                <a:lnTo>
                  <a:pt x="1824" y="1933"/>
                </a:lnTo>
                <a:lnTo>
                  <a:pt x="1804" y="1974"/>
                </a:lnTo>
                <a:lnTo>
                  <a:pt x="1786" y="2016"/>
                </a:lnTo>
                <a:lnTo>
                  <a:pt x="1770" y="2058"/>
                </a:lnTo>
                <a:lnTo>
                  <a:pt x="1755" y="2102"/>
                </a:lnTo>
                <a:lnTo>
                  <a:pt x="1743" y="2145"/>
                </a:lnTo>
                <a:lnTo>
                  <a:pt x="1731" y="2189"/>
                </a:lnTo>
                <a:lnTo>
                  <a:pt x="1720" y="2234"/>
                </a:lnTo>
                <a:lnTo>
                  <a:pt x="1711" y="2279"/>
                </a:lnTo>
                <a:lnTo>
                  <a:pt x="1703" y="2325"/>
                </a:lnTo>
                <a:lnTo>
                  <a:pt x="1702" y="2320"/>
                </a:lnTo>
                <a:lnTo>
                  <a:pt x="1700" y="2315"/>
                </a:lnTo>
                <a:lnTo>
                  <a:pt x="1697" y="2279"/>
                </a:lnTo>
                <a:lnTo>
                  <a:pt x="1696" y="2244"/>
                </a:lnTo>
                <a:lnTo>
                  <a:pt x="1695" y="2209"/>
                </a:lnTo>
                <a:lnTo>
                  <a:pt x="1695" y="2175"/>
                </a:lnTo>
                <a:lnTo>
                  <a:pt x="1697" y="2140"/>
                </a:lnTo>
                <a:lnTo>
                  <a:pt x="1699" y="2106"/>
                </a:lnTo>
                <a:lnTo>
                  <a:pt x="1702" y="2072"/>
                </a:lnTo>
                <a:lnTo>
                  <a:pt x="1708" y="2039"/>
                </a:lnTo>
                <a:lnTo>
                  <a:pt x="1713" y="2006"/>
                </a:lnTo>
                <a:lnTo>
                  <a:pt x="1719" y="1973"/>
                </a:lnTo>
                <a:lnTo>
                  <a:pt x="1727" y="1940"/>
                </a:lnTo>
                <a:lnTo>
                  <a:pt x="1735" y="1907"/>
                </a:lnTo>
                <a:lnTo>
                  <a:pt x="1745" y="1875"/>
                </a:lnTo>
                <a:lnTo>
                  <a:pt x="1756" y="1844"/>
                </a:lnTo>
                <a:lnTo>
                  <a:pt x="1768" y="1813"/>
                </a:lnTo>
                <a:lnTo>
                  <a:pt x="1781" y="1782"/>
                </a:lnTo>
                <a:lnTo>
                  <a:pt x="1794" y="1752"/>
                </a:lnTo>
                <a:lnTo>
                  <a:pt x="1809" y="1722"/>
                </a:lnTo>
                <a:lnTo>
                  <a:pt x="1825" y="1692"/>
                </a:lnTo>
                <a:lnTo>
                  <a:pt x="1842" y="1663"/>
                </a:lnTo>
                <a:lnTo>
                  <a:pt x="1860" y="1634"/>
                </a:lnTo>
                <a:lnTo>
                  <a:pt x="1879" y="1606"/>
                </a:lnTo>
                <a:lnTo>
                  <a:pt x="1898" y="1579"/>
                </a:lnTo>
                <a:lnTo>
                  <a:pt x="1919" y="1551"/>
                </a:lnTo>
                <a:lnTo>
                  <a:pt x="1941" y="1524"/>
                </a:lnTo>
                <a:lnTo>
                  <a:pt x="1964" y="1498"/>
                </a:lnTo>
                <a:lnTo>
                  <a:pt x="1987" y="1472"/>
                </a:lnTo>
                <a:lnTo>
                  <a:pt x="2013" y="1447"/>
                </a:lnTo>
                <a:lnTo>
                  <a:pt x="2038" y="1422"/>
                </a:lnTo>
                <a:lnTo>
                  <a:pt x="2066" y="1399"/>
                </a:lnTo>
                <a:lnTo>
                  <a:pt x="2094" y="1375"/>
                </a:lnTo>
                <a:lnTo>
                  <a:pt x="2122" y="1352"/>
                </a:lnTo>
                <a:close/>
                <a:moveTo>
                  <a:pt x="2194" y="1302"/>
                </a:moveTo>
                <a:lnTo>
                  <a:pt x="2174" y="1332"/>
                </a:lnTo>
                <a:lnTo>
                  <a:pt x="2155" y="1363"/>
                </a:lnTo>
                <a:lnTo>
                  <a:pt x="2138" y="1394"/>
                </a:lnTo>
                <a:lnTo>
                  <a:pt x="2122" y="1427"/>
                </a:lnTo>
                <a:lnTo>
                  <a:pt x="2107" y="1460"/>
                </a:lnTo>
                <a:lnTo>
                  <a:pt x="2093" y="1493"/>
                </a:lnTo>
                <a:lnTo>
                  <a:pt x="2080" y="1527"/>
                </a:lnTo>
                <a:lnTo>
                  <a:pt x="2067" y="1563"/>
                </a:lnTo>
                <a:lnTo>
                  <a:pt x="2057" y="1575"/>
                </a:lnTo>
                <a:lnTo>
                  <a:pt x="2046" y="1587"/>
                </a:lnTo>
                <a:lnTo>
                  <a:pt x="2036" y="1600"/>
                </a:lnTo>
                <a:lnTo>
                  <a:pt x="2026" y="1613"/>
                </a:lnTo>
                <a:lnTo>
                  <a:pt x="2038" y="1576"/>
                </a:lnTo>
                <a:lnTo>
                  <a:pt x="2052" y="1541"/>
                </a:lnTo>
                <a:lnTo>
                  <a:pt x="2066" y="1505"/>
                </a:lnTo>
                <a:lnTo>
                  <a:pt x="2081" y="1470"/>
                </a:lnTo>
                <a:lnTo>
                  <a:pt x="2097" y="1436"/>
                </a:lnTo>
                <a:lnTo>
                  <a:pt x="2113" y="1401"/>
                </a:lnTo>
                <a:lnTo>
                  <a:pt x="2130" y="1367"/>
                </a:lnTo>
                <a:lnTo>
                  <a:pt x="2148" y="1333"/>
                </a:lnTo>
                <a:lnTo>
                  <a:pt x="2159" y="1325"/>
                </a:lnTo>
                <a:lnTo>
                  <a:pt x="2170" y="1317"/>
                </a:lnTo>
                <a:lnTo>
                  <a:pt x="2182" y="1309"/>
                </a:lnTo>
                <a:lnTo>
                  <a:pt x="2194" y="1302"/>
                </a:lnTo>
                <a:close/>
                <a:moveTo>
                  <a:pt x="2532" y="1038"/>
                </a:moveTo>
                <a:lnTo>
                  <a:pt x="2524" y="1052"/>
                </a:lnTo>
                <a:lnTo>
                  <a:pt x="2516" y="1066"/>
                </a:lnTo>
                <a:lnTo>
                  <a:pt x="2499" y="1072"/>
                </a:lnTo>
                <a:lnTo>
                  <a:pt x="2482" y="1079"/>
                </a:lnTo>
                <a:lnTo>
                  <a:pt x="2465" y="1086"/>
                </a:lnTo>
                <a:lnTo>
                  <a:pt x="2449" y="1093"/>
                </a:lnTo>
                <a:lnTo>
                  <a:pt x="2469" y="1080"/>
                </a:lnTo>
                <a:lnTo>
                  <a:pt x="2490" y="1066"/>
                </a:lnTo>
                <a:lnTo>
                  <a:pt x="2511" y="1052"/>
                </a:lnTo>
                <a:lnTo>
                  <a:pt x="2532" y="1038"/>
                </a:lnTo>
                <a:close/>
                <a:moveTo>
                  <a:pt x="3138" y="578"/>
                </a:moveTo>
                <a:lnTo>
                  <a:pt x="3171" y="562"/>
                </a:lnTo>
                <a:lnTo>
                  <a:pt x="3206" y="547"/>
                </a:lnTo>
                <a:lnTo>
                  <a:pt x="3240" y="533"/>
                </a:lnTo>
                <a:lnTo>
                  <a:pt x="3274" y="519"/>
                </a:lnTo>
                <a:lnTo>
                  <a:pt x="3309" y="506"/>
                </a:lnTo>
                <a:lnTo>
                  <a:pt x="3343" y="495"/>
                </a:lnTo>
                <a:lnTo>
                  <a:pt x="3378" y="483"/>
                </a:lnTo>
                <a:lnTo>
                  <a:pt x="3413" y="471"/>
                </a:lnTo>
                <a:lnTo>
                  <a:pt x="3369" y="494"/>
                </a:lnTo>
                <a:lnTo>
                  <a:pt x="3327" y="516"/>
                </a:lnTo>
                <a:lnTo>
                  <a:pt x="3285" y="538"/>
                </a:lnTo>
                <a:lnTo>
                  <a:pt x="3244" y="562"/>
                </a:lnTo>
                <a:lnTo>
                  <a:pt x="3204" y="584"/>
                </a:lnTo>
                <a:lnTo>
                  <a:pt x="3164" y="608"/>
                </a:lnTo>
                <a:lnTo>
                  <a:pt x="3126" y="632"/>
                </a:lnTo>
                <a:lnTo>
                  <a:pt x="3087" y="656"/>
                </a:lnTo>
                <a:lnTo>
                  <a:pt x="3050" y="681"/>
                </a:lnTo>
                <a:lnTo>
                  <a:pt x="3014" y="705"/>
                </a:lnTo>
                <a:lnTo>
                  <a:pt x="2979" y="731"/>
                </a:lnTo>
                <a:lnTo>
                  <a:pt x="2944" y="755"/>
                </a:lnTo>
                <a:lnTo>
                  <a:pt x="2910" y="781"/>
                </a:lnTo>
                <a:lnTo>
                  <a:pt x="2876" y="806"/>
                </a:lnTo>
                <a:lnTo>
                  <a:pt x="2843" y="832"/>
                </a:lnTo>
                <a:lnTo>
                  <a:pt x="2811" y="857"/>
                </a:lnTo>
                <a:lnTo>
                  <a:pt x="2793" y="863"/>
                </a:lnTo>
                <a:lnTo>
                  <a:pt x="2774" y="869"/>
                </a:lnTo>
                <a:lnTo>
                  <a:pt x="2755" y="876"/>
                </a:lnTo>
                <a:lnTo>
                  <a:pt x="2737" y="884"/>
                </a:lnTo>
                <a:lnTo>
                  <a:pt x="2702" y="902"/>
                </a:lnTo>
                <a:lnTo>
                  <a:pt x="2668" y="921"/>
                </a:lnTo>
                <a:lnTo>
                  <a:pt x="2694" y="895"/>
                </a:lnTo>
                <a:lnTo>
                  <a:pt x="2720" y="868"/>
                </a:lnTo>
                <a:lnTo>
                  <a:pt x="2748" y="842"/>
                </a:lnTo>
                <a:lnTo>
                  <a:pt x="2776" y="818"/>
                </a:lnTo>
                <a:lnTo>
                  <a:pt x="2803" y="794"/>
                </a:lnTo>
                <a:lnTo>
                  <a:pt x="2832" y="770"/>
                </a:lnTo>
                <a:lnTo>
                  <a:pt x="2861" y="748"/>
                </a:lnTo>
                <a:lnTo>
                  <a:pt x="2891" y="725"/>
                </a:lnTo>
                <a:lnTo>
                  <a:pt x="2920" y="704"/>
                </a:lnTo>
                <a:lnTo>
                  <a:pt x="2951" y="683"/>
                </a:lnTo>
                <a:lnTo>
                  <a:pt x="2982" y="664"/>
                </a:lnTo>
                <a:lnTo>
                  <a:pt x="3013" y="645"/>
                </a:lnTo>
                <a:lnTo>
                  <a:pt x="3044" y="627"/>
                </a:lnTo>
                <a:lnTo>
                  <a:pt x="3076" y="609"/>
                </a:lnTo>
                <a:lnTo>
                  <a:pt x="3107" y="592"/>
                </a:lnTo>
                <a:lnTo>
                  <a:pt x="3138" y="578"/>
                </a:lnTo>
                <a:close/>
                <a:moveTo>
                  <a:pt x="4135" y="196"/>
                </a:moveTo>
                <a:lnTo>
                  <a:pt x="4105" y="207"/>
                </a:lnTo>
                <a:lnTo>
                  <a:pt x="4073" y="220"/>
                </a:lnTo>
                <a:lnTo>
                  <a:pt x="4043" y="233"/>
                </a:lnTo>
                <a:lnTo>
                  <a:pt x="4012" y="246"/>
                </a:lnTo>
                <a:lnTo>
                  <a:pt x="3966" y="258"/>
                </a:lnTo>
                <a:lnTo>
                  <a:pt x="3922" y="271"/>
                </a:lnTo>
                <a:lnTo>
                  <a:pt x="3878" y="285"/>
                </a:lnTo>
                <a:lnTo>
                  <a:pt x="3834" y="299"/>
                </a:lnTo>
                <a:lnTo>
                  <a:pt x="3792" y="314"/>
                </a:lnTo>
                <a:lnTo>
                  <a:pt x="3749" y="329"/>
                </a:lnTo>
                <a:lnTo>
                  <a:pt x="3708" y="345"/>
                </a:lnTo>
                <a:lnTo>
                  <a:pt x="3666" y="360"/>
                </a:lnTo>
                <a:lnTo>
                  <a:pt x="3652" y="363"/>
                </a:lnTo>
                <a:lnTo>
                  <a:pt x="3637" y="366"/>
                </a:lnTo>
                <a:lnTo>
                  <a:pt x="3667" y="351"/>
                </a:lnTo>
                <a:lnTo>
                  <a:pt x="3698" y="336"/>
                </a:lnTo>
                <a:lnTo>
                  <a:pt x="3729" y="321"/>
                </a:lnTo>
                <a:lnTo>
                  <a:pt x="3761" y="308"/>
                </a:lnTo>
                <a:lnTo>
                  <a:pt x="3793" y="295"/>
                </a:lnTo>
                <a:lnTo>
                  <a:pt x="3825" y="283"/>
                </a:lnTo>
                <a:lnTo>
                  <a:pt x="3857" y="271"/>
                </a:lnTo>
                <a:lnTo>
                  <a:pt x="3889" y="261"/>
                </a:lnTo>
                <a:lnTo>
                  <a:pt x="3920" y="250"/>
                </a:lnTo>
                <a:lnTo>
                  <a:pt x="3953" y="240"/>
                </a:lnTo>
                <a:lnTo>
                  <a:pt x="3984" y="231"/>
                </a:lnTo>
                <a:lnTo>
                  <a:pt x="4016" y="222"/>
                </a:lnTo>
                <a:lnTo>
                  <a:pt x="4077" y="207"/>
                </a:lnTo>
                <a:lnTo>
                  <a:pt x="4135" y="196"/>
                </a:lnTo>
                <a:close/>
                <a:moveTo>
                  <a:pt x="6882" y="468"/>
                </a:moveTo>
                <a:lnTo>
                  <a:pt x="6914" y="473"/>
                </a:lnTo>
                <a:lnTo>
                  <a:pt x="6946" y="479"/>
                </a:lnTo>
                <a:lnTo>
                  <a:pt x="6977" y="485"/>
                </a:lnTo>
                <a:lnTo>
                  <a:pt x="7008" y="491"/>
                </a:lnTo>
                <a:lnTo>
                  <a:pt x="7039" y="499"/>
                </a:lnTo>
                <a:lnTo>
                  <a:pt x="7070" y="506"/>
                </a:lnTo>
                <a:lnTo>
                  <a:pt x="7100" y="516"/>
                </a:lnTo>
                <a:lnTo>
                  <a:pt x="7131" y="524"/>
                </a:lnTo>
                <a:lnTo>
                  <a:pt x="7161" y="534"/>
                </a:lnTo>
                <a:lnTo>
                  <a:pt x="7191" y="545"/>
                </a:lnTo>
                <a:lnTo>
                  <a:pt x="7222" y="555"/>
                </a:lnTo>
                <a:lnTo>
                  <a:pt x="7250" y="567"/>
                </a:lnTo>
                <a:lnTo>
                  <a:pt x="7280" y="579"/>
                </a:lnTo>
                <a:lnTo>
                  <a:pt x="7310" y="591"/>
                </a:lnTo>
                <a:lnTo>
                  <a:pt x="7339" y="605"/>
                </a:lnTo>
                <a:lnTo>
                  <a:pt x="7367" y="618"/>
                </a:lnTo>
                <a:lnTo>
                  <a:pt x="7396" y="633"/>
                </a:lnTo>
                <a:lnTo>
                  <a:pt x="7424" y="647"/>
                </a:lnTo>
                <a:lnTo>
                  <a:pt x="7453" y="663"/>
                </a:lnTo>
                <a:lnTo>
                  <a:pt x="7480" y="678"/>
                </a:lnTo>
                <a:lnTo>
                  <a:pt x="7507" y="695"/>
                </a:lnTo>
                <a:lnTo>
                  <a:pt x="7535" y="711"/>
                </a:lnTo>
                <a:lnTo>
                  <a:pt x="7561" y="728"/>
                </a:lnTo>
                <a:lnTo>
                  <a:pt x="7589" y="746"/>
                </a:lnTo>
                <a:lnTo>
                  <a:pt x="7641" y="782"/>
                </a:lnTo>
                <a:lnTo>
                  <a:pt x="7692" y="820"/>
                </a:lnTo>
                <a:lnTo>
                  <a:pt x="7742" y="861"/>
                </a:lnTo>
                <a:lnTo>
                  <a:pt x="7791" y="902"/>
                </a:lnTo>
                <a:lnTo>
                  <a:pt x="7770" y="890"/>
                </a:lnTo>
                <a:lnTo>
                  <a:pt x="7749" y="879"/>
                </a:lnTo>
                <a:lnTo>
                  <a:pt x="7728" y="867"/>
                </a:lnTo>
                <a:lnTo>
                  <a:pt x="7708" y="855"/>
                </a:lnTo>
                <a:lnTo>
                  <a:pt x="7660" y="829"/>
                </a:lnTo>
                <a:lnTo>
                  <a:pt x="7612" y="802"/>
                </a:lnTo>
                <a:lnTo>
                  <a:pt x="7563" y="775"/>
                </a:lnTo>
                <a:lnTo>
                  <a:pt x="7513" y="750"/>
                </a:lnTo>
                <a:lnTo>
                  <a:pt x="7462" y="723"/>
                </a:lnTo>
                <a:lnTo>
                  <a:pt x="7412" y="699"/>
                </a:lnTo>
                <a:lnTo>
                  <a:pt x="7360" y="673"/>
                </a:lnTo>
                <a:lnTo>
                  <a:pt x="7308" y="649"/>
                </a:lnTo>
                <a:lnTo>
                  <a:pt x="7255" y="624"/>
                </a:lnTo>
                <a:lnTo>
                  <a:pt x="7202" y="601"/>
                </a:lnTo>
                <a:lnTo>
                  <a:pt x="7147" y="578"/>
                </a:lnTo>
                <a:lnTo>
                  <a:pt x="7093" y="554"/>
                </a:lnTo>
                <a:lnTo>
                  <a:pt x="7038" y="532"/>
                </a:lnTo>
                <a:lnTo>
                  <a:pt x="6982" y="510"/>
                </a:lnTo>
                <a:lnTo>
                  <a:pt x="6926" y="488"/>
                </a:lnTo>
                <a:lnTo>
                  <a:pt x="6870" y="467"/>
                </a:lnTo>
                <a:lnTo>
                  <a:pt x="6876" y="468"/>
                </a:lnTo>
                <a:lnTo>
                  <a:pt x="6882" y="468"/>
                </a:lnTo>
                <a:close/>
                <a:moveTo>
                  <a:pt x="7929" y="957"/>
                </a:moveTo>
                <a:lnTo>
                  <a:pt x="7950" y="963"/>
                </a:lnTo>
                <a:lnTo>
                  <a:pt x="7973" y="969"/>
                </a:lnTo>
                <a:lnTo>
                  <a:pt x="7994" y="976"/>
                </a:lnTo>
                <a:lnTo>
                  <a:pt x="8016" y="984"/>
                </a:lnTo>
                <a:lnTo>
                  <a:pt x="8039" y="991"/>
                </a:lnTo>
                <a:lnTo>
                  <a:pt x="8060" y="1001"/>
                </a:lnTo>
                <a:lnTo>
                  <a:pt x="8082" y="1011"/>
                </a:lnTo>
                <a:lnTo>
                  <a:pt x="8104" y="1020"/>
                </a:lnTo>
                <a:lnTo>
                  <a:pt x="8126" y="1031"/>
                </a:lnTo>
                <a:lnTo>
                  <a:pt x="8147" y="1041"/>
                </a:lnTo>
                <a:lnTo>
                  <a:pt x="8169" y="1054"/>
                </a:lnTo>
                <a:lnTo>
                  <a:pt x="8189" y="1066"/>
                </a:lnTo>
                <a:lnTo>
                  <a:pt x="8210" y="1079"/>
                </a:lnTo>
                <a:lnTo>
                  <a:pt x="8230" y="1092"/>
                </a:lnTo>
                <a:lnTo>
                  <a:pt x="8249" y="1106"/>
                </a:lnTo>
                <a:lnTo>
                  <a:pt x="8269" y="1121"/>
                </a:lnTo>
                <a:lnTo>
                  <a:pt x="8288" y="1136"/>
                </a:lnTo>
                <a:lnTo>
                  <a:pt x="8306" y="1152"/>
                </a:lnTo>
                <a:lnTo>
                  <a:pt x="8323" y="1168"/>
                </a:lnTo>
                <a:lnTo>
                  <a:pt x="8340" y="1185"/>
                </a:lnTo>
                <a:lnTo>
                  <a:pt x="8356" y="1202"/>
                </a:lnTo>
                <a:lnTo>
                  <a:pt x="8372" y="1220"/>
                </a:lnTo>
                <a:lnTo>
                  <a:pt x="8387" y="1238"/>
                </a:lnTo>
                <a:lnTo>
                  <a:pt x="8401" y="1257"/>
                </a:lnTo>
                <a:lnTo>
                  <a:pt x="8413" y="1276"/>
                </a:lnTo>
                <a:lnTo>
                  <a:pt x="8425" y="1297"/>
                </a:lnTo>
                <a:lnTo>
                  <a:pt x="8436" y="1317"/>
                </a:lnTo>
                <a:lnTo>
                  <a:pt x="8446" y="1337"/>
                </a:lnTo>
                <a:lnTo>
                  <a:pt x="8455" y="1358"/>
                </a:lnTo>
                <a:lnTo>
                  <a:pt x="8462" y="1381"/>
                </a:lnTo>
                <a:lnTo>
                  <a:pt x="8469" y="1402"/>
                </a:lnTo>
                <a:lnTo>
                  <a:pt x="8474" y="1425"/>
                </a:lnTo>
                <a:lnTo>
                  <a:pt x="8447" y="1399"/>
                </a:lnTo>
                <a:lnTo>
                  <a:pt x="8421" y="1372"/>
                </a:lnTo>
                <a:lnTo>
                  <a:pt x="8392" y="1346"/>
                </a:lnTo>
                <a:lnTo>
                  <a:pt x="8363" y="1319"/>
                </a:lnTo>
                <a:lnTo>
                  <a:pt x="8303" y="1267"/>
                </a:lnTo>
                <a:lnTo>
                  <a:pt x="8240" y="1215"/>
                </a:lnTo>
                <a:lnTo>
                  <a:pt x="8173" y="1163"/>
                </a:lnTo>
                <a:lnTo>
                  <a:pt x="8104" y="1110"/>
                </a:lnTo>
                <a:lnTo>
                  <a:pt x="8032" y="1059"/>
                </a:lnTo>
                <a:lnTo>
                  <a:pt x="7958" y="1009"/>
                </a:lnTo>
                <a:lnTo>
                  <a:pt x="7947" y="1002"/>
                </a:lnTo>
                <a:lnTo>
                  <a:pt x="7936" y="993"/>
                </a:lnTo>
                <a:lnTo>
                  <a:pt x="7925" y="983"/>
                </a:lnTo>
                <a:lnTo>
                  <a:pt x="7913" y="971"/>
                </a:lnTo>
                <a:lnTo>
                  <a:pt x="7903" y="961"/>
                </a:lnTo>
                <a:lnTo>
                  <a:pt x="7891" y="949"/>
                </a:lnTo>
                <a:lnTo>
                  <a:pt x="7900" y="951"/>
                </a:lnTo>
                <a:lnTo>
                  <a:pt x="7910" y="953"/>
                </a:lnTo>
                <a:lnTo>
                  <a:pt x="7920" y="955"/>
                </a:lnTo>
                <a:lnTo>
                  <a:pt x="7929" y="957"/>
                </a:lnTo>
                <a:close/>
                <a:moveTo>
                  <a:pt x="8171" y="9404"/>
                </a:moveTo>
                <a:lnTo>
                  <a:pt x="8171" y="9404"/>
                </a:lnTo>
                <a:lnTo>
                  <a:pt x="8171" y="9404"/>
                </a:lnTo>
                <a:lnTo>
                  <a:pt x="8170" y="9404"/>
                </a:lnTo>
                <a:lnTo>
                  <a:pt x="8169" y="9404"/>
                </a:lnTo>
                <a:lnTo>
                  <a:pt x="8170" y="9404"/>
                </a:lnTo>
                <a:lnTo>
                  <a:pt x="8171" y="9404"/>
                </a:lnTo>
                <a:close/>
                <a:moveTo>
                  <a:pt x="8028" y="9404"/>
                </a:moveTo>
                <a:lnTo>
                  <a:pt x="8062" y="9405"/>
                </a:lnTo>
                <a:lnTo>
                  <a:pt x="8097" y="9406"/>
                </a:lnTo>
                <a:lnTo>
                  <a:pt x="8131" y="9405"/>
                </a:lnTo>
                <a:lnTo>
                  <a:pt x="8166" y="9404"/>
                </a:lnTo>
                <a:lnTo>
                  <a:pt x="8127" y="9406"/>
                </a:lnTo>
                <a:lnTo>
                  <a:pt x="8089" y="9407"/>
                </a:lnTo>
                <a:lnTo>
                  <a:pt x="8049" y="9408"/>
                </a:lnTo>
                <a:lnTo>
                  <a:pt x="8011" y="9407"/>
                </a:lnTo>
                <a:lnTo>
                  <a:pt x="8020" y="9406"/>
                </a:lnTo>
                <a:lnTo>
                  <a:pt x="8028" y="9404"/>
                </a:lnTo>
                <a:close/>
                <a:moveTo>
                  <a:pt x="2112" y="1625"/>
                </a:moveTo>
                <a:lnTo>
                  <a:pt x="2104" y="1636"/>
                </a:lnTo>
                <a:lnTo>
                  <a:pt x="2097" y="1648"/>
                </a:lnTo>
                <a:lnTo>
                  <a:pt x="2091" y="1658"/>
                </a:lnTo>
                <a:lnTo>
                  <a:pt x="2083" y="1670"/>
                </a:lnTo>
                <a:lnTo>
                  <a:pt x="2100" y="1641"/>
                </a:lnTo>
                <a:lnTo>
                  <a:pt x="2119" y="1614"/>
                </a:lnTo>
                <a:lnTo>
                  <a:pt x="2138" y="1586"/>
                </a:lnTo>
                <a:lnTo>
                  <a:pt x="2158" y="1558"/>
                </a:lnTo>
                <a:lnTo>
                  <a:pt x="2162" y="1554"/>
                </a:lnTo>
                <a:lnTo>
                  <a:pt x="2165" y="1551"/>
                </a:lnTo>
                <a:lnTo>
                  <a:pt x="2150" y="1571"/>
                </a:lnTo>
                <a:lnTo>
                  <a:pt x="2137" y="1590"/>
                </a:lnTo>
                <a:lnTo>
                  <a:pt x="2125" y="1608"/>
                </a:lnTo>
                <a:lnTo>
                  <a:pt x="2112" y="1625"/>
                </a:lnTo>
                <a:close/>
                <a:moveTo>
                  <a:pt x="1902" y="1971"/>
                </a:moveTo>
                <a:lnTo>
                  <a:pt x="1887" y="1999"/>
                </a:lnTo>
                <a:lnTo>
                  <a:pt x="1872" y="2026"/>
                </a:lnTo>
                <a:lnTo>
                  <a:pt x="1858" y="2054"/>
                </a:lnTo>
                <a:lnTo>
                  <a:pt x="1843" y="2082"/>
                </a:lnTo>
                <a:lnTo>
                  <a:pt x="1859" y="2042"/>
                </a:lnTo>
                <a:lnTo>
                  <a:pt x="1876" y="2004"/>
                </a:lnTo>
                <a:lnTo>
                  <a:pt x="1893" y="1966"/>
                </a:lnTo>
                <a:lnTo>
                  <a:pt x="1912" y="1928"/>
                </a:lnTo>
                <a:lnTo>
                  <a:pt x="1909" y="1939"/>
                </a:lnTo>
                <a:lnTo>
                  <a:pt x="1906" y="1950"/>
                </a:lnTo>
                <a:lnTo>
                  <a:pt x="1904" y="1960"/>
                </a:lnTo>
                <a:lnTo>
                  <a:pt x="1902" y="1971"/>
                </a:lnTo>
                <a:close/>
                <a:moveTo>
                  <a:pt x="1955" y="1851"/>
                </a:moveTo>
                <a:lnTo>
                  <a:pt x="1957" y="1847"/>
                </a:lnTo>
                <a:lnTo>
                  <a:pt x="1958" y="1841"/>
                </a:lnTo>
                <a:lnTo>
                  <a:pt x="1962" y="1835"/>
                </a:lnTo>
                <a:lnTo>
                  <a:pt x="1966" y="1827"/>
                </a:lnTo>
                <a:lnTo>
                  <a:pt x="1961" y="1839"/>
                </a:lnTo>
                <a:lnTo>
                  <a:pt x="1955" y="1851"/>
                </a:lnTo>
                <a:close/>
                <a:moveTo>
                  <a:pt x="2504" y="1140"/>
                </a:moveTo>
                <a:lnTo>
                  <a:pt x="2503" y="1141"/>
                </a:lnTo>
                <a:lnTo>
                  <a:pt x="2502" y="1142"/>
                </a:lnTo>
                <a:lnTo>
                  <a:pt x="2502" y="1141"/>
                </a:lnTo>
                <a:lnTo>
                  <a:pt x="2503" y="1140"/>
                </a:lnTo>
                <a:lnTo>
                  <a:pt x="2503" y="1140"/>
                </a:lnTo>
                <a:lnTo>
                  <a:pt x="2504" y="1140"/>
                </a:lnTo>
                <a:close/>
                <a:moveTo>
                  <a:pt x="4649" y="123"/>
                </a:moveTo>
                <a:lnTo>
                  <a:pt x="4689" y="117"/>
                </a:lnTo>
                <a:lnTo>
                  <a:pt x="4729" y="111"/>
                </a:lnTo>
                <a:lnTo>
                  <a:pt x="4769" y="104"/>
                </a:lnTo>
                <a:lnTo>
                  <a:pt x="4811" y="100"/>
                </a:lnTo>
                <a:lnTo>
                  <a:pt x="4852" y="96"/>
                </a:lnTo>
                <a:lnTo>
                  <a:pt x="4894" y="91"/>
                </a:lnTo>
                <a:lnTo>
                  <a:pt x="4936" y="89"/>
                </a:lnTo>
                <a:lnTo>
                  <a:pt x="4980" y="87"/>
                </a:lnTo>
                <a:lnTo>
                  <a:pt x="5022" y="86"/>
                </a:lnTo>
                <a:lnTo>
                  <a:pt x="5063" y="86"/>
                </a:lnTo>
                <a:lnTo>
                  <a:pt x="5106" y="86"/>
                </a:lnTo>
                <a:lnTo>
                  <a:pt x="5149" y="88"/>
                </a:lnTo>
                <a:lnTo>
                  <a:pt x="5193" y="89"/>
                </a:lnTo>
                <a:lnTo>
                  <a:pt x="5236" y="93"/>
                </a:lnTo>
                <a:lnTo>
                  <a:pt x="5280" y="96"/>
                </a:lnTo>
                <a:lnTo>
                  <a:pt x="5325" y="100"/>
                </a:lnTo>
                <a:lnTo>
                  <a:pt x="5369" y="105"/>
                </a:lnTo>
                <a:lnTo>
                  <a:pt x="5414" y="111"/>
                </a:lnTo>
                <a:lnTo>
                  <a:pt x="5459" y="117"/>
                </a:lnTo>
                <a:lnTo>
                  <a:pt x="5504" y="124"/>
                </a:lnTo>
                <a:lnTo>
                  <a:pt x="5548" y="133"/>
                </a:lnTo>
                <a:lnTo>
                  <a:pt x="5593" y="143"/>
                </a:lnTo>
                <a:lnTo>
                  <a:pt x="5637" y="152"/>
                </a:lnTo>
                <a:lnTo>
                  <a:pt x="5680" y="164"/>
                </a:lnTo>
                <a:lnTo>
                  <a:pt x="5672" y="163"/>
                </a:lnTo>
                <a:lnTo>
                  <a:pt x="5663" y="163"/>
                </a:lnTo>
                <a:lnTo>
                  <a:pt x="5654" y="163"/>
                </a:lnTo>
                <a:lnTo>
                  <a:pt x="5645" y="163"/>
                </a:lnTo>
                <a:lnTo>
                  <a:pt x="5569" y="153"/>
                </a:lnTo>
                <a:lnTo>
                  <a:pt x="5493" y="145"/>
                </a:lnTo>
                <a:lnTo>
                  <a:pt x="5417" y="137"/>
                </a:lnTo>
                <a:lnTo>
                  <a:pt x="5341" y="131"/>
                </a:lnTo>
                <a:lnTo>
                  <a:pt x="5264" y="127"/>
                </a:lnTo>
                <a:lnTo>
                  <a:pt x="5188" y="122"/>
                </a:lnTo>
                <a:lnTo>
                  <a:pt x="5111" y="120"/>
                </a:lnTo>
                <a:lnTo>
                  <a:pt x="5035" y="119"/>
                </a:lnTo>
                <a:lnTo>
                  <a:pt x="4992" y="119"/>
                </a:lnTo>
                <a:lnTo>
                  <a:pt x="4949" y="119"/>
                </a:lnTo>
                <a:lnTo>
                  <a:pt x="4907" y="120"/>
                </a:lnTo>
                <a:lnTo>
                  <a:pt x="4865" y="121"/>
                </a:lnTo>
                <a:lnTo>
                  <a:pt x="4824" y="123"/>
                </a:lnTo>
                <a:lnTo>
                  <a:pt x="4782" y="126"/>
                </a:lnTo>
                <a:lnTo>
                  <a:pt x="4742" y="128"/>
                </a:lnTo>
                <a:lnTo>
                  <a:pt x="4701" y="130"/>
                </a:lnTo>
                <a:lnTo>
                  <a:pt x="4689" y="129"/>
                </a:lnTo>
                <a:lnTo>
                  <a:pt x="4675" y="127"/>
                </a:lnTo>
                <a:lnTo>
                  <a:pt x="4662" y="126"/>
                </a:lnTo>
                <a:lnTo>
                  <a:pt x="4649" y="123"/>
                </a:lnTo>
                <a:close/>
                <a:moveTo>
                  <a:pt x="8175" y="9367"/>
                </a:moveTo>
                <a:lnTo>
                  <a:pt x="8170" y="9367"/>
                </a:lnTo>
                <a:lnTo>
                  <a:pt x="8164" y="9366"/>
                </a:lnTo>
                <a:lnTo>
                  <a:pt x="8171" y="9364"/>
                </a:lnTo>
                <a:lnTo>
                  <a:pt x="8176" y="9363"/>
                </a:lnTo>
                <a:lnTo>
                  <a:pt x="8180" y="9365"/>
                </a:lnTo>
                <a:lnTo>
                  <a:pt x="8185" y="9367"/>
                </a:lnTo>
                <a:lnTo>
                  <a:pt x="8179" y="9367"/>
                </a:lnTo>
                <a:lnTo>
                  <a:pt x="8175" y="9367"/>
                </a:lnTo>
                <a:close/>
                <a:moveTo>
                  <a:pt x="2614" y="984"/>
                </a:moveTo>
                <a:lnTo>
                  <a:pt x="2649" y="961"/>
                </a:lnTo>
                <a:lnTo>
                  <a:pt x="2687" y="936"/>
                </a:lnTo>
                <a:lnTo>
                  <a:pt x="2707" y="925"/>
                </a:lnTo>
                <a:lnTo>
                  <a:pt x="2726" y="915"/>
                </a:lnTo>
                <a:lnTo>
                  <a:pt x="2745" y="904"/>
                </a:lnTo>
                <a:lnTo>
                  <a:pt x="2765" y="896"/>
                </a:lnTo>
                <a:lnTo>
                  <a:pt x="2726" y="929"/>
                </a:lnTo>
                <a:lnTo>
                  <a:pt x="2687" y="963"/>
                </a:lnTo>
                <a:lnTo>
                  <a:pt x="2651" y="996"/>
                </a:lnTo>
                <a:lnTo>
                  <a:pt x="2615" y="1030"/>
                </a:lnTo>
                <a:lnTo>
                  <a:pt x="2602" y="1034"/>
                </a:lnTo>
                <a:lnTo>
                  <a:pt x="2590" y="1038"/>
                </a:lnTo>
                <a:lnTo>
                  <a:pt x="2577" y="1042"/>
                </a:lnTo>
                <a:lnTo>
                  <a:pt x="2564" y="1048"/>
                </a:lnTo>
                <a:lnTo>
                  <a:pt x="2577" y="1032"/>
                </a:lnTo>
                <a:lnTo>
                  <a:pt x="2588" y="1016"/>
                </a:lnTo>
                <a:lnTo>
                  <a:pt x="2601" y="1000"/>
                </a:lnTo>
                <a:lnTo>
                  <a:pt x="2614" y="984"/>
                </a:lnTo>
                <a:close/>
                <a:moveTo>
                  <a:pt x="2272" y="1253"/>
                </a:moveTo>
                <a:lnTo>
                  <a:pt x="2295" y="1239"/>
                </a:lnTo>
                <a:lnTo>
                  <a:pt x="2318" y="1226"/>
                </a:lnTo>
                <a:lnTo>
                  <a:pt x="2343" y="1215"/>
                </a:lnTo>
                <a:lnTo>
                  <a:pt x="2366" y="1202"/>
                </a:lnTo>
                <a:lnTo>
                  <a:pt x="2390" y="1190"/>
                </a:lnTo>
                <a:lnTo>
                  <a:pt x="2414" y="1180"/>
                </a:lnTo>
                <a:lnTo>
                  <a:pt x="2438" y="1168"/>
                </a:lnTo>
                <a:lnTo>
                  <a:pt x="2463" y="1157"/>
                </a:lnTo>
                <a:lnTo>
                  <a:pt x="2455" y="1172"/>
                </a:lnTo>
                <a:lnTo>
                  <a:pt x="2448" y="1186"/>
                </a:lnTo>
                <a:lnTo>
                  <a:pt x="2441" y="1201"/>
                </a:lnTo>
                <a:lnTo>
                  <a:pt x="2433" y="1216"/>
                </a:lnTo>
                <a:lnTo>
                  <a:pt x="2420" y="1230"/>
                </a:lnTo>
                <a:lnTo>
                  <a:pt x="2409" y="1243"/>
                </a:lnTo>
                <a:lnTo>
                  <a:pt x="2397" y="1257"/>
                </a:lnTo>
                <a:lnTo>
                  <a:pt x="2384" y="1271"/>
                </a:lnTo>
                <a:lnTo>
                  <a:pt x="2352" y="1296"/>
                </a:lnTo>
                <a:lnTo>
                  <a:pt x="2320" y="1321"/>
                </a:lnTo>
                <a:lnTo>
                  <a:pt x="2288" y="1347"/>
                </a:lnTo>
                <a:lnTo>
                  <a:pt x="2258" y="1372"/>
                </a:lnTo>
                <a:lnTo>
                  <a:pt x="2228" y="1400"/>
                </a:lnTo>
                <a:lnTo>
                  <a:pt x="2198" y="1426"/>
                </a:lnTo>
                <a:lnTo>
                  <a:pt x="2169" y="1455"/>
                </a:lnTo>
                <a:lnTo>
                  <a:pt x="2141" y="1483"/>
                </a:lnTo>
                <a:lnTo>
                  <a:pt x="2159" y="1442"/>
                </a:lnTo>
                <a:lnTo>
                  <a:pt x="2177" y="1403"/>
                </a:lnTo>
                <a:lnTo>
                  <a:pt x="2198" y="1364"/>
                </a:lnTo>
                <a:lnTo>
                  <a:pt x="2220" y="1325"/>
                </a:lnTo>
                <a:lnTo>
                  <a:pt x="2232" y="1306"/>
                </a:lnTo>
                <a:lnTo>
                  <a:pt x="2245" y="1287"/>
                </a:lnTo>
                <a:lnTo>
                  <a:pt x="2259" y="1270"/>
                </a:lnTo>
                <a:lnTo>
                  <a:pt x="2272" y="1253"/>
                </a:lnTo>
                <a:close/>
                <a:moveTo>
                  <a:pt x="8310" y="9349"/>
                </a:moveTo>
                <a:lnTo>
                  <a:pt x="8295" y="9352"/>
                </a:lnTo>
                <a:lnTo>
                  <a:pt x="8279" y="9354"/>
                </a:lnTo>
                <a:lnTo>
                  <a:pt x="8264" y="9357"/>
                </a:lnTo>
                <a:lnTo>
                  <a:pt x="8248" y="9359"/>
                </a:lnTo>
                <a:lnTo>
                  <a:pt x="8242" y="9355"/>
                </a:lnTo>
                <a:lnTo>
                  <a:pt x="8236" y="9352"/>
                </a:lnTo>
                <a:lnTo>
                  <a:pt x="8251" y="9351"/>
                </a:lnTo>
                <a:lnTo>
                  <a:pt x="8265" y="9349"/>
                </a:lnTo>
                <a:lnTo>
                  <a:pt x="8280" y="9348"/>
                </a:lnTo>
                <a:lnTo>
                  <a:pt x="8294" y="9347"/>
                </a:lnTo>
                <a:lnTo>
                  <a:pt x="8303" y="9348"/>
                </a:lnTo>
                <a:lnTo>
                  <a:pt x="8310" y="9349"/>
                </a:lnTo>
                <a:close/>
                <a:moveTo>
                  <a:pt x="12634" y="12400"/>
                </a:moveTo>
                <a:lnTo>
                  <a:pt x="12648" y="12375"/>
                </a:lnTo>
                <a:lnTo>
                  <a:pt x="12659" y="12348"/>
                </a:lnTo>
                <a:lnTo>
                  <a:pt x="12672" y="12323"/>
                </a:lnTo>
                <a:lnTo>
                  <a:pt x="12684" y="12296"/>
                </a:lnTo>
                <a:lnTo>
                  <a:pt x="12705" y="12242"/>
                </a:lnTo>
                <a:lnTo>
                  <a:pt x="12726" y="12187"/>
                </a:lnTo>
                <a:lnTo>
                  <a:pt x="12744" y="12131"/>
                </a:lnTo>
                <a:lnTo>
                  <a:pt x="12762" y="12075"/>
                </a:lnTo>
                <a:lnTo>
                  <a:pt x="12778" y="12019"/>
                </a:lnTo>
                <a:lnTo>
                  <a:pt x="12793" y="11962"/>
                </a:lnTo>
                <a:lnTo>
                  <a:pt x="12812" y="11942"/>
                </a:lnTo>
                <a:lnTo>
                  <a:pt x="12830" y="11922"/>
                </a:lnTo>
                <a:lnTo>
                  <a:pt x="12848" y="11899"/>
                </a:lnTo>
                <a:lnTo>
                  <a:pt x="12864" y="11878"/>
                </a:lnTo>
                <a:lnTo>
                  <a:pt x="12881" y="11855"/>
                </a:lnTo>
                <a:lnTo>
                  <a:pt x="12895" y="11832"/>
                </a:lnTo>
                <a:lnTo>
                  <a:pt x="12910" y="11809"/>
                </a:lnTo>
                <a:lnTo>
                  <a:pt x="12925" y="11785"/>
                </a:lnTo>
                <a:lnTo>
                  <a:pt x="12952" y="11737"/>
                </a:lnTo>
                <a:lnTo>
                  <a:pt x="12977" y="11687"/>
                </a:lnTo>
                <a:lnTo>
                  <a:pt x="13001" y="11637"/>
                </a:lnTo>
                <a:lnTo>
                  <a:pt x="13023" y="11586"/>
                </a:lnTo>
                <a:lnTo>
                  <a:pt x="13041" y="11558"/>
                </a:lnTo>
                <a:lnTo>
                  <a:pt x="13059" y="11528"/>
                </a:lnTo>
                <a:lnTo>
                  <a:pt x="13077" y="11497"/>
                </a:lnTo>
                <a:lnTo>
                  <a:pt x="13094" y="11464"/>
                </a:lnTo>
                <a:lnTo>
                  <a:pt x="13110" y="11431"/>
                </a:lnTo>
                <a:lnTo>
                  <a:pt x="13126" y="11396"/>
                </a:lnTo>
                <a:lnTo>
                  <a:pt x="13141" y="11360"/>
                </a:lnTo>
                <a:lnTo>
                  <a:pt x="13155" y="11322"/>
                </a:lnTo>
                <a:lnTo>
                  <a:pt x="13169" y="11284"/>
                </a:lnTo>
                <a:lnTo>
                  <a:pt x="13182" y="11244"/>
                </a:lnTo>
                <a:lnTo>
                  <a:pt x="13193" y="11204"/>
                </a:lnTo>
                <a:lnTo>
                  <a:pt x="13204" y="11162"/>
                </a:lnTo>
                <a:lnTo>
                  <a:pt x="13215" y="11121"/>
                </a:lnTo>
                <a:lnTo>
                  <a:pt x="13223" y="11078"/>
                </a:lnTo>
                <a:lnTo>
                  <a:pt x="13232" y="11035"/>
                </a:lnTo>
                <a:lnTo>
                  <a:pt x="13238" y="10990"/>
                </a:lnTo>
                <a:lnTo>
                  <a:pt x="13243" y="10945"/>
                </a:lnTo>
                <a:lnTo>
                  <a:pt x="13249" y="10901"/>
                </a:lnTo>
                <a:lnTo>
                  <a:pt x="13252" y="10855"/>
                </a:lnTo>
                <a:lnTo>
                  <a:pt x="13253" y="10809"/>
                </a:lnTo>
                <a:lnTo>
                  <a:pt x="13254" y="10763"/>
                </a:lnTo>
                <a:lnTo>
                  <a:pt x="13253" y="10717"/>
                </a:lnTo>
                <a:lnTo>
                  <a:pt x="13251" y="10671"/>
                </a:lnTo>
                <a:lnTo>
                  <a:pt x="13247" y="10624"/>
                </a:lnTo>
                <a:lnTo>
                  <a:pt x="13241" y="10577"/>
                </a:lnTo>
                <a:lnTo>
                  <a:pt x="13235" y="10532"/>
                </a:lnTo>
                <a:lnTo>
                  <a:pt x="13226" y="10485"/>
                </a:lnTo>
                <a:lnTo>
                  <a:pt x="13216" y="10439"/>
                </a:lnTo>
                <a:lnTo>
                  <a:pt x="13204" y="10393"/>
                </a:lnTo>
                <a:lnTo>
                  <a:pt x="13190" y="10349"/>
                </a:lnTo>
                <a:lnTo>
                  <a:pt x="13174" y="10303"/>
                </a:lnTo>
                <a:lnTo>
                  <a:pt x="13157" y="10258"/>
                </a:lnTo>
                <a:lnTo>
                  <a:pt x="13149" y="10214"/>
                </a:lnTo>
                <a:lnTo>
                  <a:pt x="13140" y="10170"/>
                </a:lnTo>
                <a:lnTo>
                  <a:pt x="13130" y="10126"/>
                </a:lnTo>
                <a:lnTo>
                  <a:pt x="13117" y="10083"/>
                </a:lnTo>
                <a:lnTo>
                  <a:pt x="13103" y="10040"/>
                </a:lnTo>
                <a:lnTo>
                  <a:pt x="13088" y="9998"/>
                </a:lnTo>
                <a:lnTo>
                  <a:pt x="13071" y="9956"/>
                </a:lnTo>
                <a:lnTo>
                  <a:pt x="13053" y="9916"/>
                </a:lnTo>
                <a:lnTo>
                  <a:pt x="13033" y="9875"/>
                </a:lnTo>
                <a:lnTo>
                  <a:pt x="13011" y="9835"/>
                </a:lnTo>
                <a:lnTo>
                  <a:pt x="12988" y="9797"/>
                </a:lnTo>
                <a:lnTo>
                  <a:pt x="12962" y="9758"/>
                </a:lnTo>
                <a:lnTo>
                  <a:pt x="12936" y="9721"/>
                </a:lnTo>
                <a:lnTo>
                  <a:pt x="12908" y="9685"/>
                </a:lnTo>
                <a:lnTo>
                  <a:pt x="12878" y="9649"/>
                </a:lnTo>
                <a:lnTo>
                  <a:pt x="12847" y="9615"/>
                </a:lnTo>
                <a:lnTo>
                  <a:pt x="12840" y="9608"/>
                </a:lnTo>
                <a:lnTo>
                  <a:pt x="12834" y="9603"/>
                </a:lnTo>
                <a:lnTo>
                  <a:pt x="12816" y="9563"/>
                </a:lnTo>
                <a:lnTo>
                  <a:pt x="12799" y="9522"/>
                </a:lnTo>
                <a:lnTo>
                  <a:pt x="12782" y="9481"/>
                </a:lnTo>
                <a:lnTo>
                  <a:pt x="12766" y="9439"/>
                </a:lnTo>
                <a:lnTo>
                  <a:pt x="12750" y="9398"/>
                </a:lnTo>
                <a:lnTo>
                  <a:pt x="12735" y="9356"/>
                </a:lnTo>
                <a:lnTo>
                  <a:pt x="12721" y="9314"/>
                </a:lnTo>
                <a:lnTo>
                  <a:pt x="12707" y="9270"/>
                </a:lnTo>
                <a:lnTo>
                  <a:pt x="12708" y="9254"/>
                </a:lnTo>
                <a:lnTo>
                  <a:pt x="12709" y="9237"/>
                </a:lnTo>
                <a:lnTo>
                  <a:pt x="12710" y="9221"/>
                </a:lnTo>
                <a:lnTo>
                  <a:pt x="12711" y="9205"/>
                </a:lnTo>
                <a:lnTo>
                  <a:pt x="12716" y="9122"/>
                </a:lnTo>
                <a:lnTo>
                  <a:pt x="12718" y="9039"/>
                </a:lnTo>
                <a:lnTo>
                  <a:pt x="12719" y="8998"/>
                </a:lnTo>
                <a:lnTo>
                  <a:pt x="12718" y="8956"/>
                </a:lnTo>
                <a:lnTo>
                  <a:pt x="12718" y="8915"/>
                </a:lnTo>
                <a:lnTo>
                  <a:pt x="12717" y="8873"/>
                </a:lnTo>
                <a:lnTo>
                  <a:pt x="12715" y="8832"/>
                </a:lnTo>
                <a:lnTo>
                  <a:pt x="12711" y="8790"/>
                </a:lnTo>
                <a:lnTo>
                  <a:pt x="12708" y="8749"/>
                </a:lnTo>
                <a:lnTo>
                  <a:pt x="12705" y="8707"/>
                </a:lnTo>
                <a:lnTo>
                  <a:pt x="12701" y="8666"/>
                </a:lnTo>
                <a:lnTo>
                  <a:pt x="12695" y="8624"/>
                </a:lnTo>
                <a:lnTo>
                  <a:pt x="12689" y="8583"/>
                </a:lnTo>
                <a:lnTo>
                  <a:pt x="12683" y="8542"/>
                </a:lnTo>
                <a:lnTo>
                  <a:pt x="12681" y="8528"/>
                </a:lnTo>
                <a:lnTo>
                  <a:pt x="12677" y="8513"/>
                </a:lnTo>
                <a:lnTo>
                  <a:pt x="12675" y="8498"/>
                </a:lnTo>
                <a:lnTo>
                  <a:pt x="12672" y="8483"/>
                </a:lnTo>
                <a:lnTo>
                  <a:pt x="12688" y="8444"/>
                </a:lnTo>
                <a:lnTo>
                  <a:pt x="12703" y="8403"/>
                </a:lnTo>
                <a:lnTo>
                  <a:pt x="12719" y="8364"/>
                </a:lnTo>
                <a:lnTo>
                  <a:pt x="12735" y="8323"/>
                </a:lnTo>
                <a:lnTo>
                  <a:pt x="12750" y="8283"/>
                </a:lnTo>
                <a:lnTo>
                  <a:pt x="12764" y="8243"/>
                </a:lnTo>
                <a:lnTo>
                  <a:pt x="12777" y="8202"/>
                </a:lnTo>
                <a:lnTo>
                  <a:pt x="12790" y="8161"/>
                </a:lnTo>
                <a:lnTo>
                  <a:pt x="12798" y="8134"/>
                </a:lnTo>
                <a:lnTo>
                  <a:pt x="12804" y="8107"/>
                </a:lnTo>
                <a:lnTo>
                  <a:pt x="12809" y="8080"/>
                </a:lnTo>
                <a:lnTo>
                  <a:pt x="12814" y="8053"/>
                </a:lnTo>
                <a:lnTo>
                  <a:pt x="12818" y="8026"/>
                </a:lnTo>
                <a:lnTo>
                  <a:pt x="12820" y="7997"/>
                </a:lnTo>
                <a:lnTo>
                  <a:pt x="12821" y="7969"/>
                </a:lnTo>
                <a:lnTo>
                  <a:pt x="12821" y="7941"/>
                </a:lnTo>
                <a:lnTo>
                  <a:pt x="12820" y="7914"/>
                </a:lnTo>
                <a:lnTo>
                  <a:pt x="12819" y="7886"/>
                </a:lnTo>
                <a:lnTo>
                  <a:pt x="12816" y="7859"/>
                </a:lnTo>
                <a:lnTo>
                  <a:pt x="12811" y="7831"/>
                </a:lnTo>
                <a:lnTo>
                  <a:pt x="12805" y="7803"/>
                </a:lnTo>
                <a:lnTo>
                  <a:pt x="12799" y="7777"/>
                </a:lnTo>
                <a:lnTo>
                  <a:pt x="12791" y="7750"/>
                </a:lnTo>
                <a:lnTo>
                  <a:pt x="12782" y="7723"/>
                </a:lnTo>
                <a:lnTo>
                  <a:pt x="12784" y="7712"/>
                </a:lnTo>
                <a:lnTo>
                  <a:pt x="12787" y="7700"/>
                </a:lnTo>
                <a:lnTo>
                  <a:pt x="12789" y="7688"/>
                </a:lnTo>
                <a:lnTo>
                  <a:pt x="12791" y="7677"/>
                </a:lnTo>
                <a:lnTo>
                  <a:pt x="12806" y="7649"/>
                </a:lnTo>
                <a:lnTo>
                  <a:pt x="12820" y="7620"/>
                </a:lnTo>
                <a:lnTo>
                  <a:pt x="12834" y="7592"/>
                </a:lnTo>
                <a:lnTo>
                  <a:pt x="12845" y="7563"/>
                </a:lnTo>
                <a:lnTo>
                  <a:pt x="12862" y="7519"/>
                </a:lnTo>
                <a:lnTo>
                  <a:pt x="12877" y="7475"/>
                </a:lnTo>
                <a:lnTo>
                  <a:pt x="12890" y="7430"/>
                </a:lnTo>
                <a:lnTo>
                  <a:pt x="12902" y="7385"/>
                </a:lnTo>
                <a:lnTo>
                  <a:pt x="12911" y="7339"/>
                </a:lnTo>
                <a:lnTo>
                  <a:pt x="12921" y="7295"/>
                </a:lnTo>
                <a:lnTo>
                  <a:pt x="12928" y="7249"/>
                </a:lnTo>
                <a:lnTo>
                  <a:pt x="12935" y="7202"/>
                </a:lnTo>
                <a:lnTo>
                  <a:pt x="12952" y="7155"/>
                </a:lnTo>
                <a:lnTo>
                  <a:pt x="12967" y="7108"/>
                </a:lnTo>
                <a:lnTo>
                  <a:pt x="12980" y="7060"/>
                </a:lnTo>
                <a:lnTo>
                  <a:pt x="12992" y="7012"/>
                </a:lnTo>
                <a:lnTo>
                  <a:pt x="13003" y="6964"/>
                </a:lnTo>
                <a:lnTo>
                  <a:pt x="13012" y="6915"/>
                </a:lnTo>
                <a:lnTo>
                  <a:pt x="13021" y="6866"/>
                </a:lnTo>
                <a:lnTo>
                  <a:pt x="13027" y="6818"/>
                </a:lnTo>
                <a:lnTo>
                  <a:pt x="13033" y="6769"/>
                </a:lnTo>
                <a:lnTo>
                  <a:pt x="13037" y="6720"/>
                </a:lnTo>
                <a:lnTo>
                  <a:pt x="13039" y="6670"/>
                </a:lnTo>
                <a:lnTo>
                  <a:pt x="13039" y="6621"/>
                </a:lnTo>
                <a:lnTo>
                  <a:pt x="13038" y="6571"/>
                </a:lnTo>
                <a:lnTo>
                  <a:pt x="13036" y="6523"/>
                </a:lnTo>
                <a:lnTo>
                  <a:pt x="13032" y="6473"/>
                </a:lnTo>
                <a:lnTo>
                  <a:pt x="13025" y="6423"/>
                </a:lnTo>
                <a:lnTo>
                  <a:pt x="13020" y="6383"/>
                </a:lnTo>
                <a:lnTo>
                  <a:pt x="13012" y="6344"/>
                </a:lnTo>
                <a:lnTo>
                  <a:pt x="13004" y="6304"/>
                </a:lnTo>
                <a:lnTo>
                  <a:pt x="12994" y="6265"/>
                </a:lnTo>
                <a:lnTo>
                  <a:pt x="12994" y="6254"/>
                </a:lnTo>
                <a:lnTo>
                  <a:pt x="12995" y="6244"/>
                </a:lnTo>
                <a:lnTo>
                  <a:pt x="12995" y="6234"/>
                </a:lnTo>
                <a:lnTo>
                  <a:pt x="12997" y="6224"/>
                </a:lnTo>
                <a:lnTo>
                  <a:pt x="13007" y="6167"/>
                </a:lnTo>
                <a:lnTo>
                  <a:pt x="13017" y="6112"/>
                </a:lnTo>
                <a:lnTo>
                  <a:pt x="13025" y="6056"/>
                </a:lnTo>
                <a:lnTo>
                  <a:pt x="13032" y="5999"/>
                </a:lnTo>
                <a:lnTo>
                  <a:pt x="13037" y="5943"/>
                </a:lnTo>
                <a:lnTo>
                  <a:pt x="13040" y="5886"/>
                </a:lnTo>
                <a:lnTo>
                  <a:pt x="13042" y="5829"/>
                </a:lnTo>
                <a:lnTo>
                  <a:pt x="13042" y="5773"/>
                </a:lnTo>
                <a:lnTo>
                  <a:pt x="13051" y="5732"/>
                </a:lnTo>
                <a:lnTo>
                  <a:pt x="13057" y="5691"/>
                </a:lnTo>
                <a:lnTo>
                  <a:pt x="13062" y="5649"/>
                </a:lnTo>
                <a:lnTo>
                  <a:pt x="13067" y="5607"/>
                </a:lnTo>
                <a:lnTo>
                  <a:pt x="13069" y="5565"/>
                </a:lnTo>
                <a:lnTo>
                  <a:pt x="13070" y="5524"/>
                </a:lnTo>
                <a:lnTo>
                  <a:pt x="13071" y="5482"/>
                </a:lnTo>
                <a:lnTo>
                  <a:pt x="13071" y="5441"/>
                </a:lnTo>
                <a:lnTo>
                  <a:pt x="13070" y="5401"/>
                </a:lnTo>
                <a:lnTo>
                  <a:pt x="13068" y="5362"/>
                </a:lnTo>
                <a:lnTo>
                  <a:pt x="13066" y="5324"/>
                </a:lnTo>
                <a:lnTo>
                  <a:pt x="13061" y="5285"/>
                </a:lnTo>
                <a:lnTo>
                  <a:pt x="13056" y="5247"/>
                </a:lnTo>
                <a:lnTo>
                  <a:pt x="13051" y="5209"/>
                </a:lnTo>
                <a:lnTo>
                  <a:pt x="13043" y="5172"/>
                </a:lnTo>
                <a:lnTo>
                  <a:pt x="13035" y="5133"/>
                </a:lnTo>
                <a:lnTo>
                  <a:pt x="13025" y="5096"/>
                </a:lnTo>
                <a:lnTo>
                  <a:pt x="13015" y="5060"/>
                </a:lnTo>
                <a:lnTo>
                  <a:pt x="13003" y="5023"/>
                </a:lnTo>
                <a:lnTo>
                  <a:pt x="12990" y="4987"/>
                </a:lnTo>
                <a:lnTo>
                  <a:pt x="12976" y="4950"/>
                </a:lnTo>
                <a:lnTo>
                  <a:pt x="12960" y="4915"/>
                </a:lnTo>
                <a:lnTo>
                  <a:pt x="12943" y="4880"/>
                </a:lnTo>
                <a:lnTo>
                  <a:pt x="12925" y="4845"/>
                </a:lnTo>
                <a:lnTo>
                  <a:pt x="12906" y="4811"/>
                </a:lnTo>
                <a:lnTo>
                  <a:pt x="12886" y="4777"/>
                </a:lnTo>
                <a:lnTo>
                  <a:pt x="12864" y="4744"/>
                </a:lnTo>
                <a:lnTo>
                  <a:pt x="12841" y="4712"/>
                </a:lnTo>
                <a:lnTo>
                  <a:pt x="12817" y="4681"/>
                </a:lnTo>
                <a:lnTo>
                  <a:pt x="12792" y="4652"/>
                </a:lnTo>
                <a:lnTo>
                  <a:pt x="12766" y="4622"/>
                </a:lnTo>
                <a:lnTo>
                  <a:pt x="12739" y="4593"/>
                </a:lnTo>
                <a:lnTo>
                  <a:pt x="12715" y="4549"/>
                </a:lnTo>
                <a:lnTo>
                  <a:pt x="12689" y="4507"/>
                </a:lnTo>
                <a:lnTo>
                  <a:pt x="12662" y="4465"/>
                </a:lnTo>
                <a:lnTo>
                  <a:pt x="12635" y="4424"/>
                </a:lnTo>
                <a:lnTo>
                  <a:pt x="12606" y="4385"/>
                </a:lnTo>
                <a:lnTo>
                  <a:pt x="12576" y="4346"/>
                </a:lnTo>
                <a:lnTo>
                  <a:pt x="12545" y="4309"/>
                </a:lnTo>
                <a:lnTo>
                  <a:pt x="12515" y="4273"/>
                </a:lnTo>
                <a:lnTo>
                  <a:pt x="12482" y="4238"/>
                </a:lnTo>
                <a:lnTo>
                  <a:pt x="12449" y="4204"/>
                </a:lnTo>
                <a:lnTo>
                  <a:pt x="12415" y="4170"/>
                </a:lnTo>
                <a:lnTo>
                  <a:pt x="12379" y="4138"/>
                </a:lnTo>
                <a:lnTo>
                  <a:pt x="12344" y="4107"/>
                </a:lnTo>
                <a:lnTo>
                  <a:pt x="12308" y="4076"/>
                </a:lnTo>
                <a:lnTo>
                  <a:pt x="12272" y="4046"/>
                </a:lnTo>
                <a:lnTo>
                  <a:pt x="12235" y="4019"/>
                </a:lnTo>
                <a:lnTo>
                  <a:pt x="12196" y="3991"/>
                </a:lnTo>
                <a:lnTo>
                  <a:pt x="12158" y="3964"/>
                </a:lnTo>
                <a:lnTo>
                  <a:pt x="12120" y="3939"/>
                </a:lnTo>
                <a:lnTo>
                  <a:pt x="12081" y="3913"/>
                </a:lnTo>
                <a:lnTo>
                  <a:pt x="12041" y="3890"/>
                </a:lnTo>
                <a:lnTo>
                  <a:pt x="12001" y="3867"/>
                </a:lnTo>
                <a:lnTo>
                  <a:pt x="11961" y="3844"/>
                </a:lnTo>
                <a:lnTo>
                  <a:pt x="11921" y="3823"/>
                </a:lnTo>
                <a:lnTo>
                  <a:pt x="11881" y="3802"/>
                </a:lnTo>
                <a:lnTo>
                  <a:pt x="11840" y="3781"/>
                </a:lnTo>
                <a:lnTo>
                  <a:pt x="11799" y="3762"/>
                </a:lnTo>
                <a:lnTo>
                  <a:pt x="11758" y="3744"/>
                </a:lnTo>
                <a:lnTo>
                  <a:pt x="11718" y="3726"/>
                </a:lnTo>
                <a:lnTo>
                  <a:pt x="11677" y="3709"/>
                </a:lnTo>
                <a:lnTo>
                  <a:pt x="11637" y="3693"/>
                </a:lnTo>
                <a:lnTo>
                  <a:pt x="11596" y="3677"/>
                </a:lnTo>
                <a:lnTo>
                  <a:pt x="11624" y="3672"/>
                </a:lnTo>
                <a:lnTo>
                  <a:pt x="11651" y="3665"/>
                </a:lnTo>
                <a:lnTo>
                  <a:pt x="11678" y="3659"/>
                </a:lnTo>
                <a:lnTo>
                  <a:pt x="11706" y="3652"/>
                </a:lnTo>
                <a:lnTo>
                  <a:pt x="11733" y="3644"/>
                </a:lnTo>
                <a:lnTo>
                  <a:pt x="11759" y="3636"/>
                </a:lnTo>
                <a:lnTo>
                  <a:pt x="11786" y="3626"/>
                </a:lnTo>
                <a:lnTo>
                  <a:pt x="11812" y="3617"/>
                </a:lnTo>
                <a:lnTo>
                  <a:pt x="11816" y="3614"/>
                </a:lnTo>
                <a:lnTo>
                  <a:pt x="11817" y="3612"/>
                </a:lnTo>
                <a:lnTo>
                  <a:pt x="11818" y="3610"/>
                </a:lnTo>
                <a:lnTo>
                  <a:pt x="11817" y="3607"/>
                </a:lnTo>
                <a:lnTo>
                  <a:pt x="11817" y="3605"/>
                </a:lnTo>
                <a:lnTo>
                  <a:pt x="11815" y="3604"/>
                </a:lnTo>
                <a:lnTo>
                  <a:pt x="11812" y="3603"/>
                </a:lnTo>
                <a:lnTo>
                  <a:pt x="11809" y="3603"/>
                </a:lnTo>
                <a:lnTo>
                  <a:pt x="11774" y="3610"/>
                </a:lnTo>
                <a:lnTo>
                  <a:pt x="11740" y="3618"/>
                </a:lnTo>
                <a:lnTo>
                  <a:pt x="11705" y="3625"/>
                </a:lnTo>
                <a:lnTo>
                  <a:pt x="11671" y="3630"/>
                </a:lnTo>
                <a:lnTo>
                  <a:pt x="11637" y="3637"/>
                </a:lnTo>
                <a:lnTo>
                  <a:pt x="11603" y="3642"/>
                </a:lnTo>
                <a:lnTo>
                  <a:pt x="11569" y="3646"/>
                </a:lnTo>
                <a:lnTo>
                  <a:pt x="11535" y="3651"/>
                </a:lnTo>
                <a:lnTo>
                  <a:pt x="11549" y="3644"/>
                </a:lnTo>
                <a:lnTo>
                  <a:pt x="11562" y="3637"/>
                </a:lnTo>
                <a:lnTo>
                  <a:pt x="11575" y="3628"/>
                </a:lnTo>
                <a:lnTo>
                  <a:pt x="11587" y="3620"/>
                </a:lnTo>
                <a:lnTo>
                  <a:pt x="11599" y="3609"/>
                </a:lnTo>
                <a:lnTo>
                  <a:pt x="11608" y="3597"/>
                </a:lnTo>
                <a:lnTo>
                  <a:pt x="11618" y="3585"/>
                </a:lnTo>
                <a:lnTo>
                  <a:pt x="11626" y="3571"/>
                </a:lnTo>
                <a:lnTo>
                  <a:pt x="11626" y="3569"/>
                </a:lnTo>
                <a:lnTo>
                  <a:pt x="11626" y="3568"/>
                </a:lnTo>
                <a:lnTo>
                  <a:pt x="11626" y="3565"/>
                </a:lnTo>
                <a:lnTo>
                  <a:pt x="11624" y="3564"/>
                </a:lnTo>
                <a:lnTo>
                  <a:pt x="11623" y="3563"/>
                </a:lnTo>
                <a:lnTo>
                  <a:pt x="11621" y="3563"/>
                </a:lnTo>
                <a:lnTo>
                  <a:pt x="11620" y="3563"/>
                </a:lnTo>
                <a:lnTo>
                  <a:pt x="11618" y="3564"/>
                </a:lnTo>
                <a:lnTo>
                  <a:pt x="11601" y="3577"/>
                </a:lnTo>
                <a:lnTo>
                  <a:pt x="11584" y="3588"/>
                </a:lnTo>
                <a:lnTo>
                  <a:pt x="11567" y="3598"/>
                </a:lnTo>
                <a:lnTo>
                  <a:pt x="11550" y="3607"/>
                </a:lnTo>
                <a:lnTo>
                  <a:pt x="11532" y="3615"/>
                </a:lnTo>
                <a:lnTo>
                  <a:pt x="11513" y="3623"/>
                </a:lnTo>
                <a:lnTo>
                  <a:pt x="11495" y="3629"/>
                </a:lnTo>
                <a:lnTo>
                  <a:pt x="11476" y="3635"/>
                </a:lnTo>
                <a:lnTo>
                  <a:pt x="11436" y="3622"/>
                </a:lnTo>
                <a:lnTo>
                  <a:pt x="11395" y="3609"/>
                </a:lnTo>
                <a:lnTo>
                  <a:pt x="11356" y="3597"/>
                </a:lnTo>
                <a:lnTo>
                  <a:pt x="11317" y="3586"/>
                </a:lnTo>
                <a:lnTo>
                  <a:pt x="11301" y="3568"/>
                </a:lnTo>
                <a:lnTo>
                  <a:pt x="11283" y="3551"/>
                </a:lnTo>
                <a:lnTo>
                  <a:pt x="11265" y="3535"/>
                </a:lnTo>
                <a:lnTo>
                  <a:pt x="11244" y="3520"/>
                </a:lnTo>
                <a:lnTo>
                  <a:pt x="11256" y="3526"/>
                </a:lnTo>
                <a:lnTo>
                  <a:pt x="11268" y="3533"/>
                </a:lnTo>
                <a:lnTo>
                  <a:pt x="11279" y="3539"/>
                </a:lnTo>
                <a:lnTo>
                  <a:pt x="11290" y="3546"/>
                </a:lnTo>
                <a:lnTo>
                  <a:pt x="11293" y="3546"/>
                </a:lnTo>
                <a:lnTo>
                  <a:pt x="11294" y="3545"/>
                </a:lnTo>
                <a:lnTo>
                  <a:pt x="11295" y="3543"/>
                </a:lnTo>
                <a:lnTo>
                  <a:pt x="11293" y="3541"/>
                </a:lnTo>
                <a:lnTo>
                  <a:pt x="11267" y="3524"/>
                </a:lnTo>
                <a:lnTo>
                  <a:pt x="11240" y="3509"/>
                </a:lnTo>
                <a:lnTo>
                  <a:pt x="11212" y="3494"/>
                </a:lnTo>
                <a:lnTo>
                  <a:pt x="11184" y="3481"/>
                </a:lnTo>
                <a:lnTo>
                  <a:pt x="11167" y="3472"/>
                </a:lnTo>
                <a:lnTo>
                  <a:pt x="11150" y="3464"/>
                </a:lnTo>
                <a:lnTo>
                  <a:pt x="11133" y="3456"/>
                </a:lnTo>
                <a:lnTo>
                  <a:pt x="11115" y="3448"/>
                </a:lnTo>
                <a:lnTo>
                  <a:pt x="11078" y="3436"/>
                </a:lnTo>
                <a:lnTo>
                  <a:pt x="11041" y="3424"/>
                </a:lnTo>
                <a:lnTo>
                  <a:pt x="11003" y="3413"/>
                </a:lnTo>
                <a:lnTo>
                  <a:pt x="10964" y="3405"/>
                </a:lnTo>
                <a:lnTo>
                  <a:pt x="10925" y="3397"/>
                </a:lnTo>
                <a:lnTo>
                  <a:pt x="10887" y="3391"/>
                </a:lnTo>
                <a:lnTo>
                  <a:pt x="10847" y="3387"/>
                </a:lnTo>
                <a:lnTo>
                  <a:pt x="10809" y="3384"/>
                </a:lnTo>
                <a:lnTo>
                  <a:pt x="10771" y="3381"/>
                </a:lnTo>
                <a:lnTo>
                  <a:pt x="10733" y="3381"/>
                </a:lnTo>
                <a:lnTo>
                  <a:pt x="10696" y="3381"/>
                </a:lnTo>
                <a:lnTo>
                  <a:pt x="10660" y="3383"/>
                </a:lnTo>
                <a:lnTo>
                  <a:pt x="10626" y="3385"/>
                </a:lnTo>
                <a:lnTo>
                  <a:pt x="10593" y="3389"/>
                </a:lnTo>
                <a:lnTo>
                  <a:pt x="10575" y="3391"/>
                </a:lnTo>
                <a:lnTo>
                  <a:pt x="10557" y="3393"/>
                </a:lnTo>
                <a:lnTo>
                  <a:pt x="10539" y="3396"/>
                </a:lnTo>
                <a:lnTo>
                  <a:pt x="10521" y="3401"/>
                </a:lnTo>
                <a:lnTo>
                  <a:pt x="10488" y="3375"/>
                </a:lnTo>
                <a:lnTo>
                  <a:pt x="10451" y="3350"/>
                </a:lnTo>
                <a:lnTo>
                  <a:pt x="10430" y="3336"/>
                </a:lnTo>
                <a:lnTo>
                  <a:pt x="10409" y="3322"/>
                </a:lnTo>
                <a:lnTo>
                  <a:pt x="10387" y="3309"/>
                </a:lnTo>
                <a:lnTo>
                  <a:pt x="10364" y="3296"/>
                </a:lnTo>
                <a:lnTo>
                  <a:pt x="10341" y="3285"/>
                </a:lnTo>
                <a:lnTo>
                  <a:pt x="10318" y="3273"/>
                </a:lnTo>
                <a:lnTo>
                  <a:pt x="10293" y="3262"/>
                </a:lnTo>
                <a:lnTo>
                  <a:pt x="10269" y="3253"/>
                </a:lnTo>
                <a:lnTo>
                  <a:pt x="10245" y="3245"/>
                </a:lnTo>
                <a:lnTo>
                  <a:pt x="10221" y="3239"/>
                </a:lnTo>
                <a:lnTo>
                  <a:pt x="10196" y="3234"/>
                </a:lnTo>
                <a:lnTo>
                  <a:pt x="10172" y="3230"/>
                </a:lnTo>
                <a:lnTo>
                  <a:pt x="10155" y="3229"/>
                </a:lnTo>
                <a:lnTo>
                  <a:pt x="10137" y="3229"/>
                </a:lnTo>
                <a:lnTo>
                  <a:pt x="10119" y="3229"/>
                </a:lnTo>
                <a:lnTo>
                  <a:pt x="10102" y="3230"/>
                </a:lnTo>
                <a:lnTo>
                  <a:pt x="10084" y="3233"/>
                </a:lnTo>
                <a:lnTo>
                  <a:pt x="10067" y="3235"/>
                </a:lnTo>
                <a:lnTo>
                  <a:pt x="10050" y="3237"/>
                </a:lnTo>
                <a:lnTo>
                  <a:pt x="10033" y="3241"/>
                </a:lnTo>
                <a:lnTo>
                  <a:pt x="9998" y="3249"/>
                </a:lnTo>
                <a:lnTo>
                  <a:pt x="9967" y="3257"/>
                </a:lnTo>
                <a:lnTo>
                  <a:pt x="9937" y="3268"/>
                </a:lnTo>
                <a:lnTo>
                  <a:pt x="9908" y="3278"/>
                </a:lnTo>
                <a:lnTo>
                  <a:pt x="9881" y="3289"/>
                </a:lnTo>
                <a:lnTo>
                  <a:pt x="9858" y="3300"/>
                </a:lnTo>
                <a:lnTo>
                  <a:pt x="9837" y="3310"/>
                </a:lnTo>
                <a:lnTo>
                  <a:pt x="9820" y="3319"/>
                </a:lnTo>
                <a:lnTo>
                  <a:pt x="9794" y="3333"/>
                </a:lnTo>
                <a:lnTo>
                  <a:pt x="9786" y="3338"/>
                </a:lnTo>
                <a:lnTo>
                  <a:pt x="9778" y="3326"/>
                </a:lnTo>
                <a:lnTo>
                  <a:pt x="9758" y="3292"/>
                </a:lnTo>
                <a:lnTo>
                  <a:pt x="9726" y="3238"/>
                </a:lnTo>
                <a:lnTo>
                  <a:pt x="9683" y="3164"/>
                </a:lnTo>
                <a:lnTo>
                  <a:pt x="9629" y="3075"/>
                </a:lnTo>
                <a:lnTo>
                  <a:pt x="9565" y="2972"/>
                </a:lnTo>
                <a:lnTo>
                  <a:pt x="9494" y="2857"/>
                </a:lnTo>
                <a:lnTo>
                  <a:pt x="9415" y="2730"/>
                </a:lnTo>
                <a:lnTo>
                  <a:pt x="9329" y="2596"/>
                </a:lnTo>
                <a:lnTo>
                  <a:pt x="9238" y="2456"/>
                </a:lnTo>
                <a:lnTo>
                  <a:pt x="9142" y="2311"/>
                </a:lnTo>
                <a:lnTo>
                  <a:pt x="9042" y="2164"/>
                </a:lnTo>
                <a:lnTo>
                  <a:pt x="8991" y="2090"/>
                </a:lnTo>
                <a:lnTo>
                  <a:pt x="8940" y="2017"/>
                </a:lnTo>
                <a:lnTo>
                  <a:pt x="8888" y="1943"/>
                </a:lnTo>
                <a:lnTo>
                  <a:pt x="8836" y="1871"/>
                </a:lnTo>
                <a:lnTo>
                  <a:pt x="8782" y="1800"/>
                </a:lnTo>
                <a:lnTo>
                  <a:pt x="8730" y="1728"/>
                </a:lnTo>
                <a:lnTo>
                  <a:pt x="8677" y="1660"/>
                </a:lnTo>
                <a:lnTo>
                  <a:pt x="8625" y="1592"/>
                </a:lnTo>
                <a:lnTo>
                  <a:pt x="8595" y="1557"/>
                </a:lnTo>
                <a:lnTo>
                  <a:pt x="8565" y="1522"/>
                </a:lnTo>
                <a:lnTo>
                  <a:pt x="8533" y="1486"/>
                </a:lnTo>
                <a:lnTo>
                  <a:pt x="8499" y="1451"/>
                </a:lnTo>
                <a:lnTo>
                  <a:pt x="8496" y="1430"/>
                </a:lnTo>
                <a:lnTo>
                  <a:pt x="8493" y="1409"/>
                </a:lnTo>
                <a:lnTo>
                  <a:pt x="8488" y="1390"/>
                </a:lnTo>
                <a:lnTo>
                  <a:pt x="8481" y="1370"/>
                </a:lnTo>
                <a:lnTo>
                  <a:pt x="8475" y="1351"/>
                </a:lnTo>
                <a:lnTo>
                  <a:pt x="8466" y="1332"/>
                </a:lnTo>
                <a:lnTo>
                  <a:pt x="8458" y="1313"/>
                </a:lnTo>
                <a:lnTo>
                  <a:pt x="8449" y="1295"/>
                </a:lnTo>
                <a:lnTo>
                  <a:pt x="8439" y="1276"/>
                </a:lnTo>
                <a:lnTo>
                  <a:pt x="8428" y="1258"/>
                </a:lnTo>
                <a:lnTo>
                  <a:pt x="8416" y="1240"/>
                </a:lnTo>
                <a:lnTo>
                  <a:pt x="8404" y="1223"/>
                </a:lnTo>
                <a:lnTo>
                  <a:pt x="8391" y="1207"/>
                </a:lnTo>
                <a:lnTo>
                  <a:pt x="8378" y="1190"/>
                </a:lnTo>
                <a:lnTo>
                  <a:pt x="8364" y="1174"/>
                </a:lnTo>
                <a:lnTo>
                  <a:pt x="8349" y="1159"/>
                </a:lnTo>
                <a:lnTo>
                  <a:pt x="8335" y="1145"/>
                </a:lnTo>
                <a:lnTo>
                  <a:pt x="8319" y="1130"/>
                </a:lnTo>
                <a:lnTo>
                  <a:pt x="8303" y="1116"/>
                </a:lnTo>
                <a:lnTo>
                  <a:pt x="8287" y="1102"/>
                </a:lnTo>
                <a:lnTo>
                  <a:pt x="8270" y="1088"/>
                </a:lnTo>
                <a:lnTo>
                  <a:pt x="8253" y="1075"/>
                </a:lnTo>
                <a:lnTo>
                  <a:pt x="8235" y="1063"/>
                </a:lnTo>
                <a:lnTo>
                  <a:pt x="8218" y="1051"/>
                </a:lnTo>
                <a:lnTo>
                  <a:pt x="8199" y="1040"/>
                </a:lnTo>
                <a:lnTo>
                  <a:pt x="8181" y="1030"/>
                </a:lnTo>
                <a:lnTo>
                  <a:pt x="8163" y="1019"/>
                </a:lnTo>
                <a:lnTo>
                  <a:pt x="8144" y="1009"/>
                </a:lnTo>
                <a:lnTo>
                  <a:pt x="8107" y="991"/>
                </a:lnTo>
                <a:lnTo>
                  <a:pt x="8070" y="975"/>
                </a:lnTo>
                <a:lnTo>
                  <a:pt x="8043" y="966"/>
                </a:lnTo>
                <a:lnTo>
                  <a:pt x="8016" y="956"/>
                </a:lnTo>
                <a:lnTo>
                  <a:pt x="7989" y="948"/>
                </a:lnTo>
                <a:lnTo>
                  <a:pt x="7962" y="939"/>
                </a:lnTo>
                <a:lnTo>
                  <a:pt x="7935" y="932"/>
                </a:lnTo>
                <a:lnTo>
                  <a:pt x="7907" y="925"/>
                </a:lnTo>
                <a:lnTo>
                  <a:pt x="7879" y="919"/>
                </a:lnTo>
                <a:lnTo>
                  <a:pt x="7852" y="913"/>
                </a:lnTo>
                <a:lnTo>
                  <a:pt x="7831" y="896"/>
                </a:lnTo>
                <a:lnTo>
                  <a:pt x="7812" y="879"/>
                </a:lnTo>
                <a:lnTo>
                  <a:pt x="7792" y="862"/>
                </a:lnTo>
                <a:lnTo>
                  <a:pt x="7772" y="845"/>
                </a:lnTo>
                <a:lnTo>
                  <a:pt x="7752" y="828"/>
                </a:lnTo>
                <a:lnTo>
                  <a:pt x="7731" y="811"/>
                </a:lnTo>
                <a:lnTo>
                  <a:pt x="7711" y="795"/>
                </a:lnTo>
                <a:lnTo>
                  <a:pt x="7690" y="778"/>
                </a:lnTo>
                <a:lnTo>
                  <a:pt x="7649" y="747"/>
                </a:lnTo>
                <a:lnTo>
                  <a:pt x="7609" y="716"/>
                </a:lnTo>
                <a:lnTo>
                  <a:pt x="7567" y="688"/>
                </a:lnTo>
                <a:lnTo>
                  <a:pt x="7525" y="661"/>
                </a:lnTo>
                <a:lnTo>
                  <a:pt x="7483" y="635"/>
                </a:lnTo>
                <a:lnTo>
                  <a:pt x="7441" y="611"/>
                </a:lnTo>
                <a:lnTo>
                  <a:pt x="7397" y="587"/>
                </a:lnTo>
                <a:lnTo>
                  <a:pt x="7354" y="566"/>
                </a:lnTo>
                <a:lnTo>
                  <a:pt x="7309" y="546"/>
                </a:lnTo>
                <a:lnTo>
                  <a:pt x="7264" y="527"/>
                </a:lnTo>
                <a:lnTo>
                  <a:pt x="7219" y="510"/>
                </a:lnTo>
                <a:lnTo>
                  <a:pt x="7172" y="494"/>
                </a:lnTo>
                <a:lnTo>
                  <a:pt x="7125" y="479"/>
                </a:lnTo>
                <a:lnTo>
                  <a:pt x="7076" y="465"/>
                </a:lnTo>
                <a:lnTo>
                  <a:pt x="7027" y="452"/>
                </a:lnTo>
                <a:lnTo>
                  <a:pt x="6976" y="441"/>
                </a:lnTo>
                <a:lnTo>
                  <a:pt x="6940" y="434"/>
                </a:lnTo>
                <a:lnTo>
                  <a:pt x="6904" y="428"/>
                </a:lnTo>
                <a:lnTo>
                  <a:pt x="6866" y="422"/>
                </a:lnTo>
                <a:lnTo>
                  <a:pt x="6829" y="417"/>
                </a:lnTo>
                <a:lnTo>
                  <a:pt x="6793" y="413"/>
                </a:lnTo>
                <a:lnTo>
                  <a:pt x="6756" y="408"/>
                </a:lnTo>
                <a:lnTo>
                  <a:pt x="6718" y="404"/>
                </a:lnTo>
                <a:lnTo>
                  <a:pt x="6681" y="401"/>
                </a:lnTo>
                <a:lnTo>
                  <a:pt x="6644" y="388"/>
                </a:lnTo>
                <a:lnTo>
                  <a:pt x="6607" y="377"/>
                </a:lnTo>
                <a:lnTo>
                  <a:pt x="6568" y="365"/>
                </a:lnTo>
                <a:lnTo>
                  <a:pt x="6531" y="354"/>
                </a:lnTo>
                <a:lnTo>
                  <a:pt x="6493" y="343"/>
                </a:lnTo>
                <a:lnTo>
                  <a:pt x="6456" y="332"/>
                </a:lnTo>
                <a:lnTo>
                  <a:pt x="6417" y="321"/>
                </a:lnTo>
                <a:lnTo>
                  <a:pt x="6379" y="311"/>
                </a:lnTo>
                <a:lnTo>
                  <a:pt x="6334" y="295"/>
                </a:lnTo>
                <a:lnTo>
                  <a:pt x="6289" y="279"/>
                </a:lnTo>
                <a:lnTo>
                  <a:pt x="6243" y="265"/>
                </a:lnTo>
                <a:lnTo>
                  <a:pt x="6197" y="252"/>
                </a:lnTo>
                <a:lnTo>
                  <a:pt x="6151" y="239"/>
                </a:lnTo>
                <a:lnTo>
                  <a:pt x="6106" y="228"/>
                </a:lnTo>
                <a:lnTo>
                  <a:pt x="6059" y="217"/>
                </a:lnTo>
                <a:lnTo>
                  <a:pt x="6013" y="206"/>
                </a:lnTo>
                <a:lnTo>
                  <a:pt x="5982" y="193"/>
                </a:lnTo>
                <a:lnTo>
                  <a:pt x="5950" y="180"/>
                </a:lnTo>
                <a:lnTo>
                  <a:pt x="5917" y="169"/>
                </a:lnTo>
                <a:lnTo>
                  <a:pt x="5885" y="158"/>
                </a:lnTo>
                <a:lnTo>
                  <a:pt x="5852" y="148"/>
                </a:lnTo>
                <a:lnTo>
                  <a:pt x="5820" y="139"/>
                </a:lnTo>
                <a:lnTo>
                  <a:pt x="5787" y="130"/>
                </a:lnTo>
                <a:lnTo>
                  <a:pt x="5754" y="121"/>
                </a:lnTo>
                <a:lnTo>
                  <a:pt x="5723" y="114"/>
                </a:lnTo>
                <a:lnTo>
                  <a:pt x="5692" y="106"/>
                </a:lnTo>
                <a:lnTo>
                  <a:pt x="5661" y="99"/>
                </a:lnTo>
                <a:lnTo>
                  <a:pt x="5630" y="93"/>
                </a:lnTo>
                <a:lnTo>
                  <a:pt x="5572" y="74"/>
                </a:lnTo>
                <a:lnTo>
                  <a:pt x="5514" y="57"/>
                </a:lnTo>
                <a:lnTo>
                  <a:pt x="5455" y="43"/>
                </a:lnTo>
                <a:lnTo>
                  <a:pt x="5395" y="30"/>
                </a:lnTo>
                <a:lnTo>
                  <a:pt x="5365" y="24"/>
                </a:lnTo>
                <a:lnTo>
                  <a:pt x="5335" y="19"/>
                </a:lnTo>
                <a:lnTo>
                  <a:pt x="5306" y="15"/>
                </a:lnTo>
                <a:lnTo>
                  <a:pt x="5275" y="11"/>
                </a:lnTo>
                <a:lnTo>
                  <a:pt x="5244" y="7"/>
                </a:lnTo>
                <a:lnTo>
                  <a:pt x="5213" y="4"/>
                </a:lnTo>
                <a:lnTo>
                  <a:pt x="5181" y="2"/>
                </a:lnTo>
                <a:lnTo>
                  <a:pt x="5150" y="1"/>
                </a:lnTo>
                <a:lnTo>
                  <a:pt x="5104" y="0"/>
                </a:lnTo>
                <a:lnTo>
                  <a:pt x="5057" y="0"/>
                </a:lnTo>
                <a:lnTo>
                  <a:pt x="5010" y="2"/>
                </a:lnTo>
                <a:lnTo>
                  <a:pt x="4963" y="4"/>
                </a:lnTo>
                <a:lnTo>
                  <a:pt x="4916" y="7"/>
                </a:lnTo>
                <a:lnTo>
                  <a:pt x="4869" y="13"/>
                </a:lnTo>
                <a:lnTo>
                  <a:pt x="4823" y="18"/>
                </a:lnTo>
                <a:lnTo>
                  <a:pt x="4776" y="24"/>
                </a:lnTo>
                <a:lnTo>
                  <a:pt x="4730" y="32"/>
                </a:lnTo>
                <a:lnTo>
                  <a:pt x="4683" y="40"/>
                </a:lnTo>
                <a:lnTo>
                  <a:pt x="4638" y="50"/>
                </a:lnTo>
                <a:lnTo>
                  <a:pt x="4591" y="60"/>
                </a:lnTo>
                <a:lnTo>
                  <a:pt x="4545" y="70"/>
                </a:lnTo>
                <a:lnTo>
                  <a:pt x="4500" y="82"/>
                </a:lnTo>
                <a:lnTo>
                  <a:pt x="4455" y="94"/>
                </a:lnTo>
                <a:lnTo>
                  <a:pt x="4410" y="106"/>
                </a:lnTo>
                <a:lnTo>
                  <a:pt x="4405" y="107"/>
                </a:lnTo>
                <a:lnTo>
                  <a:pt x="4399" y="110"/>
                </a:lnTo>
                <a:lnTo>
                  <a:pt x="4346" y="111"/>
                </a:lnTo>
                <a:lnTo>
                  <a:pt x="4294" y="113"/>
                </a:lnTo>
                <a:lnTo>
                  <a:pt x="4241" y="117"/>
                </a:lnTo>
                <a:lnTo>
                  <a:pt x="4189" y="123"/>
                </a:lnTo>
                <a:lnTo>
                  <a:pt x="4162" y="127"/>
                </a:lnTo>
                <a:lnTo>
                  <a:pt x="4136" y="132"/>
                </a:lnTo>
                <a:lnTo>
                  <a:pt x="4110" y="136"/>
                </a:lnTo>
                <a:lnTo>
                  <a:pt x="4084" y="141"/>
                </a:lnTo>
                <a:lnTo>
                  <a:pt x="4058" y="148"/>
                </a:lnTo>
                <a:lnTo>
                  <a:pt x="4032" y="154"/>
                </a:lnTo>
                <a:lnTo>
                  <a:pt x="4006" y="162"/>
                </a:lnTo>
                <a:lnTo>
                  <a:pt x="3980" y="170"/>
                </a:lnTo>
                <a:lnTo>
                  <a:pt x="3929" y="187"/>
                </a:lnTo>
                <a:lnTo>
                  <a:pt x="3873" y="207"/>
                </a:lnTo>
                <a:lnTo>
                  <a:pt x="3843" y="218"/>
                </a:lnTo>
                <a:lnTo>
                  <a:pt x="3813" y="231"/>
                </a:lnTo>
                <a:lnTo>
                  <a:pt x="3782" y="244"/>
                </a:lnTo>
                <a:lnTo>
                  <a:pt x="3750" y="257"/>
                </a:lnTo>
                <a:lnTo>
                  <a:pt x="3719" y="272"/>
                </a:lnTo>
                <a:lnTo>
                  <a:pt x="3687" y="288"/>
                </a:lnTo>
                <a:lnTo>
                  <a:pt x="3656" y="304"/>
                </a:lnTo>
                <a:lnTo>
                  <a:pt x="3625" y="321"/>
                </a:lnTo>
                <a:lnTo>
                  <a:pt x="3595" y="339"/>
                </a:lnTo>
                <a:lnTo>
                  <a:pt x="3564" y="358"/>
                </a:lnTo>
                <a:lnTo>
                  <a:pt x="3535" y="378"/>
                </a:lnTo>
                <a:lnTo>
                  <a:pt x="3508" y="398"/>
                </a:lnTo>
                <a:lnTo>
                  <a:pt x="3441" y="417"/>
                </a:lnTo>
                <a:lnTo>
                  <a:pt x="3375" y="438"/>
                </a:lnTo>
                <a:lnTo>
                  <a:pt x="3309" y="462"/>
                </a:lnTo>
                <a:lnTo>
                  <a:pt x="3244" y="486"/>
                </a:lnTo>
                <a:lnTo>
                  <a:pt x="3179" y="513"/>
                </a:lnTo>
                <a:lnTo>
                  <a:pt x="3115" y="540"/>
                </a:lnTo>
                <a:lnTo>
                  <a:pt x="3052" y="571"/>
                </a:lnTo>
                <a:lnTo>
                  <a:pt x="2990" y="603"/>
                </a:lnTo>
                <a:lnTo>
                  <a:pt x="2958" y="620"/>
                </a:lnTo>
                <a:lnTo>
                  <a:pt x="2926" y="639"/>
                </a:lnTo>
                <a:lnTo>
                  <a:pt x="2896" y="658"/>
                </a:lnTo>
                <a:lnTo>
                  <a:pt x="2866" y="678"/>
                </a:lnTo>
                <a:lnTo>
                  <a:pt x="2837" y="699"/>
                </a:lnTo>
                <a:lnTo>
                  <a:pt x="2809" y="720"/>
                </a:lnTo>
                <a:lnTo>
                  <a:pt x="2782" y="742"/>
                </a:lnTo>
                <a:lnTo>
                  <a:pt x="2755" y="765"/>
                </a:lnTo>
                <a:lnTo>
                  <a:pt x="2730" y="789"/>
                </a:lnTo>
                <a:lnTo>
                  <a:pt x="2704" y="814"/>
                </a:lnTo>
                <a:lnTo>
                  <a:pt x="2680" y="839"/>
                </a:lnTo>
                <a:lnTo>
                  <a:pt x="2657" y="866"/>
                </a:lnTo>
                <a:lnTo>
                  <a:pt x="2634" y="892"/>
                </a:lnTo>
                <a:lnTo>
                  <a:pt x="2612" y="921"/>
                </a:lnTo>
                <a:lnTo>
                  <a:pt x="2591" y="950"/>
                </a:lnTo>
                <a:lnTo>
                  <a:pt x="2570" y="980"/>
                </a:lnTo>
                <a:lnTo>
                  <a:pt x="2537" y="999"/>
                </a:lnTo>
                <a:lnTo>
                  <a:pt x="2504" y="1019"/>
                </a:lnTo>
                <a:lnTo>
                  <a:pt x="2472" y="1039"/>
                </a:lnTo>
                <a:lnTo>
                  <a:pt x="2441" y="1060"/>
                </a:lnTo>
                <a:lnTo>
                  <a:pt x="2410" y="1083"/>
                </a:lnTo>
                <a:lnTo>
                  <a:pt x="2380" y="1105"/>
                </a:lnTo>
                <a:lnTo>
                  <a:pt x="2350" y="1130"/>
                </a:lnTo>
                <a:lnTo>
                  <a:pt x="2321" y="1154"/>
                </a:lnTo>
                <a:lnTo>
                  <a:pt x="2295" y="1168"/>
                </a:lnTo>
                <a:lnTo>
                  <a:pt x="2269" y="1183"/>
                </a:lnTo>
                <a:lnTo>
                  <a:pt x="2244" y="1198"/>
                </a:lnTo>
                <a:lnTo>
                  <a:pt x="2219" y="1213"/>
                </a:lnTo>
                <a:lnTo>
                  <a:pt x="2228" y="1198"/>
                </a:lnTo>
                <a:lnTo>
                  <a:pt x="2237" y="1184"/>
                </a:lnTo>
                <a:lnTo>
                  <a:pt x="2247" y="1169"/>
                </a:lnTo>
                <a:lnTo>
                  <a:pt x="2257" y="1155"/>
                </a:lnTo>
                <a:lnTo>
                  <a:pt x="2258" y="1153"/>
                </a:lnTo>
                <a:lnTo>
                  <a:pt x="2258" y="1151"/>
                </a:lnTo>
                <a:lnTo>
                  <a:pt x="2257" y="1150"/>
                </a:lnTo>
                <a:lnTo>
                  <a:pt x="2255" y="1149"/>
                </a:lnTo>
                <a:lnTo>
                  <a:pt x="2253" y="1148"/>
                </a:lnTo>
                <a:lnTo>
                  <a:pt x="2251" y="1148"/>
                </a:lnTo>
                <a:lnTo>
                  <a:pt x="2249" y="1148"/>
                </a:lnTo>
                <a:lnTo>
                  <a:pt x="2248" y="1150"/>
                </a:lnTo>
                <a:lnTo>
                  <a:pt x="2235" y="1169"/>
                </a:lnTo>
                <a:lnTo>
                  <a:pt x="2222" y="1187"/>
                </a:lnTo>
                <a:lnTo>
                  <a:pt x="2210" y="1206"/>
                </a:lnTo>
                <a:lnTo>
                  <a:pt x="2198" y="1225"/>
                </a:lnTo>
                <a:lnTo>
                  <a:pt x="2157" y="1253"/>
                </a:lnTo>
                <a:lnTo>
                  <a:pt x="2116" y="1281"/>
                </a:lnTo>
                <a:lnTo>
                  <a:pt x="2077" y="1310"/>
                </a:lnTo>
                <a:lnTo>
                  <a:pt x="2038" y="1341"/>
                </a:lnTo>
                <a:lnTo>
                  <a:pt x="2005" y="1371"/>
                </a:lnTo>
                <a:lnTo>
                  <a:pt x="1972" y="1403"/>
                </a:lnTo>
                <a:lnTo>
                  <a:pt x="1941" y="1436"/>
                </a:lnTo>
                <a:lnTo>
                  <a:pt x="1910" y="1471"/>
                </a:lnTo>
                <a:lnTo>
                  <a:pt x="1881" y="1508"/>
                </a:lnTo>
                <a:lnTo>
                  <a:pt x="1852" y="1546"/>
                </a:lnTo>
                <a:lnTo>
                  <a:pt x="1825" y="1585"/>
                </a:lnTo>
                <a:lnTo>
                  <a:pt x="1799" y="1625"/>
                </a:lnTo>
                <a:lnTo>
                  <a:pt x="1776" y="1668"/>
                </a:lnTo>
                <a:lnTo>
                  <a:pt x="1752" y="1710"/>
                </a:lnTo>
                <a:lnTo>
                  <a:pt x="1731" y="1754"/>
                </a:lnTo>
                <a:lnTo>
                  <a:pt x="1712" y="1799"/>
                </a:lnTo>
                <a:lnTo>
                  <a:pt x="1694" y="1843"/>
                </a:lnTo>
                <a:lnTo>
                  <a:pt x="1678" y="1889"/>
                </a:lnTo>
                <a:lnTo>
                  <a:pt x="1664" y="1936"/>
                </a:lnTo>
                <a:lnTo>
                  <a:pt x="1652" y="1983"/>
                </a:lnTo>
                <a:lnTo>
                  <a:pt x="1653" y="1945"/>
                </a:lnTo>
                <a:lnTo>
                  <a:pt x="1656" y="1909"/>
                </a:lnTo>
                <a:lnTo>
                  <a:pt x="1661" y="1872"/>
                </a:lnTo>
                <a:lnTo>
                  <a:pt x="1667" y="1835"/>
                </a:lnTo>
                <a:lnTo>
                  <a:pt x="1674" y="1798"/>
                </a:lnTo>
                <a:lnTo>
                  <a:pt x="1682" y="1760"/>
                </a:lnTo>
                <a:lnTo>
                  <a:pt x="1693" y="1723"/>
                </a:lnTo>
                <a:lnTo>
                  <a:pt x="1704" y="1685"/>
                </a:lnTo>
                <a:lnTo>
                  <a:pt x="1704" y="1682"/>
                </a:lnTo>
                <a:lnTo>
                  <a:pt x="1703" y="1680"/>
                </a:lnTo>
                <a:lnTo>
                  <a:pt x="1701" y="1677"/>
                </a:lnTo>
                <a:lnTo>
                  <a:pt x="1699" y="1676"/>
                </a:lnTo>
                <a:lnTo>
                  <a:pt x="1696" y="1676"/>
                </a:lnTo>
                <a:lnTo>
                  <a:pt x="1693" y="1676"/>
                </a:lnTo>
                <a:lnTo>
                  <a:pt x="1691" y="1678"/>
                </a:lnTo>
                <a:lnTo>
                  <a:pt x="1689" y="1681"/>
                </a:lnTo>
                <a:lnTo>
                  <a:pt x="1681" y="1705"/>
                </a:lnTo>
                <a:lnTo>
                  <a:pt x="1675" y="1728"/>
                </a:lnTo>
                <a:lnTo>
                  <a:pt x="1667" y="1753"/>
                </a:lnTo>
                <a:lnTo>
                  <a:pt x="1662" y="1777"/>
                </a:lnTo>
                <a:lnTo>
                  <a:pt x="1656" y="1801"/>
                </a:lnTo>
                <a:lnTo>
                  <a:pt x="1651" y="1825"/>
                </a:lnTo>
                <a:lnTo>
                  <a:pt x="1648" y="1850"/>
                </a:lnTo>
                <a:lnTo>
                  <a:pt x="1644" y="1874"/>
                </a:lnTo>
                <a:lnTo>
                  <a:pt x="1641" y="1899"/>
                </a:lnTo>
                <a:lnTo>
                  <a:pt x="1638" y="1923"/>
                </a:lnTo>
                <a:lnTo>
                  <a:pt x="1636" y="1948"/>
                </a:lnTo>
                <a:lnTo>
                  <a:pt x="1635" y="1972"/>
                </a:lnTo>
                <a:lnTo>
                  <a:pt x="1634" y="1997"/>
                </a:lnTo>
                <a:lnTo>
                  <a:pt x="1634" y="2021"/>
                </a:lnTo>
                <a:lnTo>
                  <a:pt x="1634" y="2045"/>
                </a:lnTo>
                <a:lnTo>
                  <a:pt x="1635" y="2070"/>
                </a:lnTo>
                <a:lnTo>
                  <a:pt x="1632" y="2094"/>
                </a:lnTo>
                <a:lnTo>
                  <a:pt x="1629" y="2119"/>
                </a:lnTo>
                <a:lnTo>
                  <a:pt x="1627" y="2143"/>
                </a:lnTo>
                <a:lnTo>
                  <a:pt x="1626" y="2168"/>
                </a:lnTo>
                <a:lnTo>
                  <a:pt x="1625" y="2192"/>
                </a:lnTo>
                <a:lnTo>
                  <a:pt x="1625" y="2217"/>
                </a:lnTo>
                <a:lnTo>
                  <a:pt x="1625" y="2241"/>
                </a:lnTo>
                <a:lnTo>
                  <a:pt x="1626" y="2266"/>
                </a:lnTo>
                <a:lnTo>
                  <a:pt x="1628" y="2290"/>
                </a:lnTo>
                <a:lnTo>
                  <a:pt x="1630" y="2314"/>
                </a:lnTo>
                <a:lnTo>
                  <a:pt x="1633" y="2338"/>
                </a:lnTo>
                <a:lnTo>
                  <a:pt x="1637" y="2361"/>
                </a:lnTo>
                <a:lnTo>
                  <a:pt x="1642" y="2386"/>
                </a:lnTo>
                <a:lnTo>
                  <a:pt x="1647" y="2409"/>
                </a:lnTo>
                <a:lnTo>
                  <a:pt x="1653" y="2433"/>
                </a:lnTo>
                <a:lnTo>
                  <a:pt x="1661" y="2456"/>
                </a:lnTo>
                <a:lnTo>
                  <a:pt x="1635" y="2511"/>
                </a:lnTo>
                <a:lnTo>
                  <a:pt x="1617" y="2553"/>
                </a:lnTo>
                <a:lnTo>
                  <a:pt x="1605" y="2579"/>
                </a:lnTo>
                <a:lnTo>
                  <a:pt x="1602" y="2589"/>
                </a:lnTo>
                <a:lnTo>
                  <a:pt x="1597" y="2596"/>
                </a:lnTo>
                <a:lnTo>
                  <a:pt x="1582" y="2620"/>
                </a:lnTo>
                <a:lnTo>
                  <a:pt x="1561" y="2658"/>
                </a:lnTo>
                <a:lnTo>
                  <a:pt x="1531" y="2708"/>
                </a:lnTo>
                <a:lnTo>
                  <a:pt x="1497" y="2769"/>
                </a:lnTo>
                <a:lnTo>
                  <a:pt x="1458" y="2839"/>
                </a:lnTo>
                <a:lnTo>
                  <a:pt x="1416" y="2918"/>
                </a:lnTo>
                <a:lnTo>
                  <a:pt x="1372" y="3004"/>
                </a:lnTo>
                <a:lnTo>
                  <a:pt x="1350" y="3049"/>
                </a:lnTo>
                <a:lnTo>
                  <a:pt x="1328" y="3094"/>
                </a:lnTo>
                <a:lnTo>
                  <a:pt x="1305" y="3141"/>
                </a:lnTo>
                <a:lnTo>
                  <a:pt x="1284" y="3189"/>
                </a:lnTo>
                <a:lnTo>
                  <a:pt x="1263" y="3237"/>
                </a:lnTo>
                <a:lnTo>
                  <a:pt x="1242" y="3286"/>
                </a:lnTo>
                <a:lnTo>
                  <a:pt x="1221" y="3335"/>
                </a:lnTo>
                <a:lnTo>
                  <a:pt x="1202" y="3384"/>
                </a:lnTo>
                <a:lnTo>
                  <a:pt x="1184" y="3433"/>
                </a:lnTo>
                <a:lnTo>
                  <a:pt x="1167" y="3481"/>
                </a:lnTo>
                <a:lnTo>
                  <a:pt x="1152" y="3530"/>
                </a:lnTo>
                <a:lnTo>
                  <a:pt x="1137" y="3577"/>
                </a:lnTo>
                <a:lnTo>
                  <a:pt x="1126" y="3624"/>
                </a:lnTo>
                <a:lnTo>
                  <a:pt x="1115" y="3670"/>
                </a:lnTo>
                <a:lnTo>
                  <a:pt x="1106" y="3714"/>
                </a:lnTo>
                <a:lnTo>
                  <a:pt x="1100" y="3758"/>
                </a:lnTo>
                <a:lnTo>
                  <a:pt x="1087" y="3843"/>
                </a:lnTo>
                <a:lnTo>
                  <a:pt x="1075" y="3928"/>
                </a:lnTo>
                <a:lnTo>
                  <a:pt x="1060" y="4013"/>
                </a:lnTo>
                <a:lnTo>
                  <a:pt x="1045" y="4098"/>
                </a:lnTo>
                <a:lnTo>
                  <a:pt x="1029" y="4181"/>
                </a:lnTo>
                <a:lnTo>
                  <a:pt x="1013" y="4263"/>
                </a:lnTo>
                <a:lnTo>
                  <a:pt x="997" y="4343"/>
                </a:lnTo>
                <a:lnTo>
                  <a:pt x="982" y="4421"/>
                </a:lnTo>
                <a:lnTo>
                  <a:pt x="968" y="4495"/>
                </a:lnTo>
                <a:lnTo>
                  <a:pt x="955" y="4565"/>
                </a:lnTo>
                <a:lnTo>
                  <a:pt x="945" y="4631"/>
                </a:lnTo>
                <a:lnTo>
                  <a:pt x="936" y="4694"/>
                </a:lnTo>
                <a:lnTo>
                  <a:pt x="933" y="4723"/>
                </a:lnTo>
                <a:lnTo>
                  <a:pt x="930" y="4750"/>
                </a:lnTo>
                <a:lnTo>
                  <a:pt x="928" y="4777"/>
                </a:lnTo>
                <a:lnTo>
                  <a:pt x="927" y="4803"/>
                </a:lnTo>
                <a:lnTo>
                  <a:pt x="927" y="4826"/>
                </a:lnTo>
                <a:lnTo>
                  <a:pt x="927" y="4848"/>
                </a:lnTo>
                <a:lnTo>
                  <a:pt x="929" y="4868"/>
                </a:lnTo>
                <a:lnTo>
                  <a:pt x="931" y="4888"/>
                </a:lnTo>
                <a:lnTo>
                  <a:pt x="944" y="4961"/>
                </a:lnTo>
                <a:lnTo>
                  <a:pt x="959" y="5046"/>
                </a:lnTo>
                <a:lnTo>
                  <a:pt x="967" y="5092"/>
                </a:lnTo>
                <a:lnTo>
                  <a:pt x="975" y="5139"/>
                </a:lnTo>
                <a:lnTo>
                  <a:pt x="982" y="5188"/>
                </a:lnTo>
                <a:lnTo>
                  <a:pt x="988" y="5237"/>
                </a:lnTo>
                <a:lnTo>
                  <a:pt x="994" y="5287"/>
                </a:lnTo>
                <a:lnTo>
                  <a:pt x="998" y="5335"/>
                </a:lnTo>
                <a:lnTo>
                  <a:pt x="1000" y="5383"/>
                </a:lnTo>
                <a:lnTo>
                  <a:pt x="1001" y="5431"/>
                </a:lnTo>
                <a:lnTo>
                  <a:pt x="1001" y="5455"/>
                </a:lnTo>
                <a:lnTo>
                  <a:pt x="1000" y="5477"/>
                </a:lnTo>
                <a:lnTo>
                  <a:pt x="998" y="5498"/>
                </a:lnTo>
                <a:lnTo>
                  <a:pt x="996" y="5521"/>
                </a:lnTo>
                <a:lnTo>
                  <a:pt x="994" y="5541"/>
                </a:lnTo>
                <a:lnTo>
                  <a:pt x="989" y="5561"/>
                </a:lnTo>
                <a:lnTo>
                  <a:pt x="985" y="5580"/>
                </a:lnTo>
                <a:lnTo>
                  <a:pt x="980" y="5599"/>
                </a:lnTo>
                <a:lnTo>
                  <a:pt x="947" y="5602"/>
                </a:lnTo>
                <a:lnTo>
                  <a:pt x="914" y="5604"/>
                </a:lnTo>
                <a:lnTo>
                  <a:pt x="881" y="5604"/>
                </a:lnTo>
                <a:lnTo>
                  <a:pt x="849" y="5601"/>
                </a:lnTo>
                <a:lnTo>
                  <a:pt x="817" y="5597"/>
                </a:lnTo>
                <a:lnTo>
                  <a:pt x="785" y="5593"/>
                </a:lnTo>
                <a:lnTo>
                  <a:pt x="753" y="5586"/>
                </a:lnTo>
                <a:lnTo>
                  <a:pt x="722" y="5579"/>
                </a:lnTo>
                <a:lnTo>
                  <a:pt x="692" y="5571"/>
                </a:lnTo>
                <a:lnTo>
                  <a:pt x="661" y="5561"/>
                </a:lnTo>
                <a:lnTo>
                  <a:pt x="630" y="5550"/>
                </a:lnTo>
                <a:lnTo>
                  <a:pt x="599" y="5540"/>
                </a:lnTo>
                <a:lnTo>
                  <a:pt x="539" y="5515"/>
                </a:lnTo>
                <a:lnTo>
                  <a:pt x="479" y="5489"/>
                </a:lnTo>
                <a:lnTo>
                  <a:pt x="476" y="5488"/>
                </a:lnTo>
                <a:lnTo>
                  <a:pt x="473" y="5488"/>
                </a:lnTo>
                <a:lnTo>
                  <a:pt x="470" y="5489"/>
                </a:lnTo>
                <a:lnTo>
                  <a:pt x="468" y="5490"/>
                </a:lnTo>
                <a:lnTo>
                  <a:pt x="466" y="5492"/>
                </a:lnTo>
                <a:lnTo>
                  <a:pt x="465" y="5495"/>
                </a:lnTo>
                <a:lnTo>
                  <a:pt x="465" y="5497"/>
                </a:lnTo>
                <a:lnTo>
                  <a:pt x="467" y="5500"/>
                </a:lnTo>
                <a:lnTo>
                  <a:pt x="477" y="5514"/>
                </a:lnTo>
                <a:lnTo>
                  <a:pt x="486" y="5527"/>
                </a:lnTo>
                <a:lnTo>
                  <a:pt x="497" y="5539"/>
                </a:lnTo>
                <a:lnTo>
                  <a:pt x="509" y="5550"/>
                </a:lnTo>
                <a:lnTo>
                  <a:pt x="520" y="5562"/>
                </a:lnTo>
                <a:lnTo>
                  <a:pt x="532" y="5573"/>
                </a:lnTo>
                <a:lnTo>
                  <a:pt x="545" y="5583"/>
                </a:lnTo>
                <a:lnTo>
                  <a:pt x="557" y="5593"/>
                </a:lnTo>
                <a:lnTo>
                  <a:pt x="570" y="5601"/>
                </a:lnTo>
                <a:lnTo>
                  <a:pt x="584" y="5611"/>
                </a:lnTo>
                <a:lnTo>
                  <a:pt x="598" y="5619"/>
                </a:lnTo>
                <a:lnTo>
                  <a:pt x="613" y="5627"/>
                </a:lnTo>
                <a:lnTo>
                  <a:pt x="642" y="5642"/>
                </a:lnTo>
                <a:lnTo>
                  <a:pt x="671" y="5655"/>
                </a:lnTo>
                <a:lnTo>
                  <a:pt x="703" y="5665"/>
                </a:lnTo>
                <a:lnTo>
                  <a:pt x="734" y="5675"/>
                </a:lnTo>
                <a:lnTo>
                  <a:pt x="767" y="5683"/>
                </a:lnTo>
                <a:lnTo>
                  <a:pt x="799" y="5691"/>
                </a:lnTo>
                <a:lnTo>
                  <a:pt x="832" y="5696"/>
                </a:lnTo>
                <a:lnTo>
                  <a:pt x="865" y="5700"/>
                </a:lnTo>
                <a:lnTo>
                  <a:pt x="898" y="5703"/>
                </a:lnTo>
                <a:lnTo>
                  <a:pt x="930" y="5706"/>
                </a:lnTo>
                <a:lnTo>
                  <a:pt x="904" y="5750"/>
                </a:lnTo>
                <a:lnTo>
                  <a:pt x="875" y="5801"/>
                </a:lnTo>
                <a:lnTo>
                  <a:pt x="842" y="5857"/>
                </a:lnTo>
                <a:lnTo>
                  <a:pt x="805" y="5915"/>
                </a:lnTo>
                <a:lnTo>
                  <a:pt x="767" y="5977"/>
                </a:lnTo>
                <a:lnTo>
                  <a:pt x="727" y="6041"/>
                </a:lnTo>
                <a:lnTo>
                  <a:pt x="684" y="6105"/>
                </a:lnTo>
                <a:lnTo>
                  <a:pt x="640" y="6169"/>
                </a:lnTo>
                <a:lnTo>
                  <a:pt x="597" y="6232"/>
                </a:lnTo>
                <a:lnTo>
                  <a:pt x="553" y="6294"/>
                </a:lnTo>
                <a:lnTo>
                  <a:pt x="510" y="6352"/>
                </a:lnTo>
                <a:lnTo>
                  <a:pt x="466" y="6407"/>
                </a:lnTo>
                <a:lnTo>
                  <a:pt x="446" y="6432"/>
                </a:lnTo>
                <a:lnTo>
                  <a:pt x="424" y="6457"/>
                </a:lnTo>
                <a:lnTo>
                  <a:pt x="404" y="6480"/>
                </a:lnTo>
                <a:lnTo>
                  <a:pt x="385" y="6501"/>
                </a:lnTo>
                <a:lnTo>
                  <a:pt x="366" y="6520"/>
                </a:lnTo>
                <a:lnTo>
                  <a:pt x="348" y="6538"/>
                </a:lnTo>
                <a:lnTo>
                  <a:pt x="330" y="6554"/>
                </a:lnTo>
                <a:lnTo>
                  <a:pt x="314" y="6568"/>
                </a:lnTo>
                <a:lnTo>
                  <a:pt x="295" y="6583"/>
                </a:lnTo>
                <a:lnTo>
                  <a:pt x="278" y="6599"/>
                </a:lnTo>
                <a:lnTo>
                  <a:pt x="260" y="6615"/>
                </a:lnTo>
                <a:lnTo>
                  <a:pt x="242" y="6631"/>
                </a:lnTo>
                <a:lnTo>
                  <a:pt x="224" y="6648"/>
                </a:lnTo>
                <a:lnTo>
                  <a:pt x="206" y="6665"/>
                </a:lnTo>
                <a:lnTo>
                  <a:pt x="189" y="6683"/>
                </a:lnTo>
                <a:lnTo>
                  <a:pt x="173" y="6702"/>
                </a:lnTo>
                <a:lnTo>
                  <a:pt x="157" y="6720"/>
                </a:lnTo>
                <a:lnTo>
                  <a:pt x="141" y="6740"/>
                </a:lnTo>
                <a:lnTo>
                  <a:pt x="127" y="6760"/>
                </a:lnTo>
                <a:lnTo>
                  <a:pt x="112" y="6779"/>
                </a:lnTo>
                <a:lnTo>
                  <a:pt x="98" y="6799"/>
                </a:lnTo>
                <a:lnTo>
                  <a:pt x="85" y="6819"/>
                </a:lnTo>
                <a:lnTo>
                  <a:pt x="72" y="6840"/>
                </a:lnTo>
                <a:lnTo>
                  <a:pt x="61" y="6860"/>
                </a:lnTo>
                <a:lnTo>
                  <a:pt x="50" y="6880"/>
                </a:lnTo>
                <a:lnTo>
                  <a:pt x="40" y="6901"/>
                </a:lnTo>
                <a:lnTo>
                  <a:pt x="32" y="6921"/>
                </a:lnTo>
                <a:lnTo>
                  <a:pt x="23" y="6942"/>
                </a:lnTo>
                <a:lnTo>
                  <a:pt x="17" y="6962"/>
                </a:lnTo>
                <a:lnTo>
                  <a:pt x="11" y="6982"/>
                </a:lnTo>
                <a:lnTo>
                  <a:pt x="6" y="7002"/>
                </a:lnTo>
                <a:lnTo>
                  <a:pt x="3" y="7022"/>
                </a:lnTo>
                <a:lnTo>
                  <a:pt x="1" y="7043"/>
                </a:lnTo>
                <a:lnTo>
                  <a:pt x="0" y="7062"/>
                </a:lnTo>
                <a:lnTo>
                  <a:pt x="0" y="7081"/>
                </a:lnTo>
                <a:lnTo>
                  <a:pt x="2" y="7099"/>
                </a:lnTo>
                <a:lnTo>
                  <a:pt x="5" y="7117"/>
                </a:lnTo>
                <a:lnTo>
                  <a:pt x="11" y="7135"/>
                </a:lnTo>
                <a:lnTo>
                  <a:pt x="17" y="7153"/>
                </a:lnTo>
                <a:lnTo>
                  <a:pt x="26" y="7169"/>
                </a:lnTo>
                <a:lnTo>
                  <a:pt x="34" y="7186"/>
                </a:lnTo>
                <a:lnTo>
                  <a:pt x="44" y="7201"/>
                </a:lnTo>
                <a:lnTo>
                  <a:pt x="54" y="7217"/>
                </a:lnTo>
                <a:lnTo>
                  <a:pt x="64" y="7232"/>
                </a:lnTo>
                <a:lnTo>
                  <a:pt x="74" y="7246"/>
                </a:lnTo>
                <a:lnTo>
                  <a:pt x="86" y="7260"/>
                </a:lnTo>
                <a:lnTo>
                  <a:pt x="98" y="7272"/>
                </a:lnTo>
                <a:lnTo>
                  <a:pt x="110" y="7284"/>
                </a:lnTo>
                <a:lnTo>
                  <a:pt x="133" y="7309"/>
                </a:lnTo>
                <a:lnTo>
                  <a:pt x="157" y="7330"/>
                </a:lnTo>
                <a:lnTo>
                  <a:pt x="183" y="7349"/>
                </a:lnTo>
                <a:lnTo>
                  <a:pt x="209" y="7367"/>
                </a:lnTo>
                <a:lnTo>
                  <a:pt x="234" y="7383"/>
                </a:lnTo>
                <a:lnTo>
                  <a:pt x="260" y="7398"/>
                </a:lnTo>
                <a:lnTo>
                  <a:pt x="285" y="7411"/>
                </a:lnTo>
                <a:lnTo>
                  <a:pt x="310" y="7422"/>
                </a:lnTo>
                <a:lnTo>
                  <a:pt x="333" y="7432"/>
                </a:lnTo>
                <a:lnTo>
                  <a:pt x="355" y="7440"/>
                </a:lnTo>
                <a:lnTo>
                  <a:pt x="377" y="7448"/>
                </a:lnTo>
                <a:lnTo>
                  <a:pt x="396" y="7453"/>
                </a:lnTo>
                <a:lnTo>
                  <a:pt x="404" y="7456"/>
                </a:lnTo>
                <a:lnTo>
                  <a:pt x="414" y="7461"/>
                </a:lnTo>
                <a:lnTo>
                  <a:pt x="422" y="7466"/>
                </a:lnTo>
                <a:lnTo>
                  <a:pt x="431" y="7472"/>
                </a:lnTo>
                <a:lnTo>
                  <a:pt x="439" y="7479"/>
                </a:lnTo>
                <a:lnTo>
                  <a:pt x="447" y="7486"/>
                </a:lnTo>
                <a:lnTo>
                  <a:pt x="454" y="7495"/>
                </a:lnTo>
                <a:lnTo>
                  <a:pt x="462" y="7504"/>
                </a:lnTo>
                <a:lnTo>
                  <a:pt x="469" y="7514"/>
                </a:lnTo>
                <a:lnTo>
                  <a:pt x="476" y="7523"/>
                </a:lnTo>
                <a:lnTo>
                  <a:pt x="482" y="7534"/>
                </a:lnTo>
                <a:lnTo>
                  <a:pt x="487" y="7546"/>
                </a:lnTo>
                <a:lnTo>
                  <a:pt x="498" y="7568"/>
                </a:lnTo>
                <a:lnTo>
                  <a:pt x="506" y="7593"/>
                </a:lnTo>
                <a:lnTo>
                  <a:pt x="513" y="7618"/>
                </a:lnTo>
                <a:lnTo>
                  <a:pt x="517" y="7644"/>
                </a:lnTo>
                <a:lnTo>
                  <a:pt x="518" y="7656"/>
                </a:lnTo>
                <a:lnTo>
                  <a:pt x="519" y="7669"/>
                </a:lnTo>
                <a:lnTo>
                  <a:pt x="519" y="7682"/>
                </a:lnTo>
                <a:lnTo>
                  <a:pt x="519" y="7694"/>
                </a:lnTo>
                <a:lnTo>
                  <a:pt x="518" y="7706"/>
                </a:lnTo>
                <a:lnTo>
                  <a:pt x="516" y="7718"/>
                </a:lnTo>
                <a:lnTo>
                  <a:pt x="514" y="7729"/>
                </a:lnTo>
                <a:lnTo>
                  <a:pt x="511" y="7740"/>
                </a:lnTo>
                <a:lnTo>
                  <a:pt x="506" y="7751"/>
                </a:lnTo>
                <a:lnTo>
                  <a:pt x="502" y="7761"/>
                </a:lnTo>
                <a:lnTo>
                  <a:pt x="497" y="7770"/>
                </a:lnTo>
                <a:lnTo>
                  <a:pt x="490" y="7779"/>
                </a:lnTo>
                <a:lnTo>
                  <a:pt x="477" y="7795"/>
                </a:lnTo>
                <a:lnTo>
                  <a:pt x="463" y="7810"/>
                </a:lnTo>
                <a:lnTo>
                  <a:pt x="448" y="7824"/>
                </a:lnTo>
                <a:lnTo>
                  <a:pt x="432" y="7837"/>
                </a:lnTo>
                <a:lnTo>
                  <a:pt x="400" y="7862"/>
                </a:lnTo>
                <a:lnTo>
                  <a:pt x="369" y="7884"/>
                </a:lnTo>
                <a:lnTo>
                  <a:pt x="354" y="7896"/>
                </a:lnTo>
                <a:lnTo>
                  <a:pt x="339" y="7907"/>
                </a:lnTo>
                <a:lnTo>
                  <a:pt x="324" y="7920"/>
                </a:lnTo>
                <a:lnTo>
                  <a:pt x="312" y="7933"/>
                </a:lnTo>
                <a:lnTo>
                  <a:pt x="299" y="7947"/>
                </a:lnTo>
                <a:lnTo>
                  <a:pt x="288" y="7962"/>
                </a:lnTo>
                <a:lnTo>
                  <a:pt x="278" y="7978"/>
                </a:lnTo>
                <a:lnTo>
                  <a:pt x="269" y="7996"/>
                </a:lnTo>
                <a:lnTo>
                  <a:pt x="262" y="8016"/>
                </a:lnTo>
                <a:lnTo>
                  <a:pt x="255" y="8037"/>
                </a:lnTo>
                <a:lnTo>
                  <a:pt x="250" y="8062"/>
                </a:lnTo>
                <a:lnTo>
                  <a:pt x="246" y="8087"/>
                </a:lnTo>
                <a:lnTo>
                  <a:pt x="244" y="8114"/>
                </a:lnTo>
                <a:lnTo>
                  <a:pt x="243" y="8140"/>
                </a:lnTo>
                <a:lnTo>
                  <a:pt x="244" y="8154"/>
                </a:lnTo>
                <a:lnTo>
                  <a:pt x="244" y="8169"/>
                </a:lnTo>
                <a:lnTo>
                  <a:pt x="246" y="8183"/>
                </a:lnTo>
                <a:lnTo>
                  <a:pt x="248" y="8197"/>
                </a:lnTo>
                <a:lnTo>
                  <a:pt x="250" y="8211"/>
                </a:lnTo>
                <a:lnTo>
                  <a:pt x="253" y="8224"/>
                </a:lnTo>
                <a:lnTo>
                  <a:pt x="257" y="8237"/>
                </a:lnTo>
                <a:lnTo>
                  <a:pt x="262" y="8251"/>
                </a:lnTo>
                <a:lnTo>
                  <a:pt x="268" y="8264"/>
                </a:lnTo>
                <a:lnTo>
                  <a:pt x="273" y="8277"/>
                </a:lnTo>
                <a:lnTo>
                  <a:pt x="281" y="8288"/>
                </a:lnTo>
                <a:lnTo>
                  <a:pt x="288" y="8301"/>
                </a:lnTo>
                <a:lnTo>
                  <a:pt x="297" y="8312"/>
                </a:lnTo>
                <a:lnTo>
                  <a:pt x="306" y="8323"/>
                </a:lnTo>
                <a:lnTo>
                  <a:pt x="317" y="8333"/>
                </a:lnTo>
                <a:lnTo>
                  <a:pt x="329" y="8344"/>
                </a:lnTo>
                <a:lnTo>
                  <a:pt x="340" y="8352"/>
                </a:lnTo>
                <a:lnTo>
                  <a:pt x="353" y="8361"/>
                </a:lnTo>
                <a:lnTo>
                  <a:pt x="368" y="8369"/>
                </a:lnTo>
                <a:lnTo>
                  <a:pt x="383" y="8375"/>
                </a:lnTo>
                <a:lnTo>
                  <a:pt x="437" y="8398"/>
                </a:lnTo>
                <a:lnTo>
                  <a:pt x="498" y="8424"/>
                </a:lnTo>
                <a:lnTo>
                  <a:pt x="562" y="8452"/>
                </a:lnTo>
                <a:lnTo>
                  <a:pt x="623" y="8481"/>
                </a:lnTo>
                <a:lnTo>
                  <a:pt x="652" y="8495"/>
                </a:lnTo>
                <a:lnTo>
                  <a:pt x="679" y="8508"/>
                </a:lnTo>
                <a:lnTo>
                  <a:pt x="703" y="8521"/>
                </a:lnTo>
                <a:lnTo>
                  <a:pt x="725" y="8533"/>
                </a:lnTo>
                <a:lnTo>
                  <a:pt x="742" y="8544"/>
                </a:lnTo>
                <a:lnTo>
                  <a:pt x="754" y="8553"/>
                </a:lnTo>
                <a:lnTo>
                  <a:pt x="759" y="8557"/>
                </a:lnTo>
                <a:lnTo>
                  <a:pt x="762" y="8561"/>
                </a:lnTo>
                <a:lnTo>
                  <a:pt x="764" y="8564"/>
                </a:lnTo>
                <a:lnTo>
                  <a:pt x="764" y="8567"/>
                </a:lnTo>
                <a:lnTo>
                  <a:pt x="763" y="8570"/>
                </a:lnTo>
                <a:lnTo>
                  <a:pt x="761" y="8572"/>
                </a:lnTo>
                <a:lnTo>
                  <a:pt x="756" y="8574"/>
                </a:lnTo>
                <a:lnTo>
                  <a:pt x="751" y="8578"/>
                </a:lnTo>
                <a:lnTo>
                  <a:pt x="737" y="8583"/>
                </a:lnTo>
                <a:lnTo>
                  <a:pt x="718" y="8588"/>
                </a:lnTo>
                <a:lnTo>
                  <a:pt x="672" y="8600"/>
                </a:lnTo>
                <a:lnTo>
                  <a:pt x="618" y="8613"/>
                </a:lnTo>
                <a:lnTo>
                  <a:pt x="590" y="8621"/>
                </a:lnTo>
                <a:lnTo>
                  <a:pt x="562" y="8630"/>
                </a:lnTo>
                <a:lnTo>
                  <a:pt x="535" y="8638"/>
                </a:lnTo>
                <a:lnTo>
                  <a:pt x="510" y="8649"/>
                </a:lnTo>
                <a:lnTo>
                  <a:pt x="498" y="8654"/>
                </a:lnTo>
                <a:lnTo>
                  <a:pt x="486" y="8661"/>
                </a:lnTo>
                <a:lnTo>
                  <a:pt x="477" y="8667"/>
                </a:lnTo>
                <a:lnTo>
                  <a:pt x="467" y="8673"/>
                </a:lnTo>
                <a:lnTo>
                  <a:pt x="459" y="8680"/>
                </a:lnTo>
                <a:lnTo>
                  <a:pt x="451" y="8687"/>
                </a:lnTo>
                <a:lnTo>
                  <a:pt x="445" y="8695"/>
                </a:lnTo>
                <a:lnTo>
                  <a:pt x="439" y="8703"/>
                </a:lnTo>
                <a:lnTo>
                  <a:pt x="431" y="8720"/>
                </a:lnTo>
                <a:lnTo>
                  <a:pt x="423" y="8738"/>
                </a:lnTo>
                <a:lnTo>
                  <a:pt x="416" y="8757"/>
                </a:lnTo>
                <a:lnTo>
                  <a:pt x="409" y="8778"/>
                </a:lnTo>
                <a:lnTo>
                  <a:pt x="403" y="8798"/>
                </a:lnTo>
                <a:lnTo>
                  <a:pt x="398" y="8820"/>
                </a:lnTo>
                <a:lnTo>
                  <a:pt x="394" y="8842"/>
                </a:lnTo>
                <a:lnTo>
                  <a:pt x="390" y="8865"/>
                </a:lnTo>
                <a:lnTo>
                  <a:pt x="388" y="8887"/>
                </a:lnTo>
                <a:lnTo>
                  <a:pt x="388" y="8911"/>
                </a:lnTo>
                <a:lnTo>
                  <a:pt x="390" y="8933"/>
                </a:lnTo>
                <a:lnTo>
                  <a:pt x="393" y="8956"/>
                </a:lnTo>
                <a:lnTo>
                  <a:pt x="398" y="8979"/>
                </a:lnTo>
                <a:lnTo>
                  <a:pt x="404" y="9000"/>
                </a:lnTo>
                <a:lnTo>
                  <a:pt x="409" y="9012"/>
                </a:lnTo>
                <a:lnTo>
                  <a:pt x="414" y="9022"/>
                </a:lnTo>
                <a:lnTo>
                  <a:pt x="418" y="9032"/>
                </a:lnTo>
                <a:lnTo>
                  <a:pt x="424" y="9042"/>
                </a:lnTo>
                <a:lnTo>
                  <a:pt x="431" y="9052"/>
                </a:lnTo>
                <a:lnTo>
                  <a:pt x="438" y="9062"/>
                </a:lnTo>
                <a:lnTo>
                  <a:pt x="447" y="9070"/>
                </a:lnTo>
                <a:lnTo>
                  <a:pt x="455" y="9078"/>
                </a:lnTo>
                <a:lnTo>
                  <a:pt x="466" y="9085"/>
                </a:lnTo>
                <a:lnTo>
                  <a:pt x="476" y="9091"/>
                </a:lnTo>
                <a:lnTo>
                  <a:pt x="487" y="9098"/>
                </a:lnTo>
                <a:lnTo>
                  <a:pt x="499" y="9104"/>
                </a:lnTo>
                <a:lnTo>
                  <a:pt x="522" y="9115"/>
                </a:lnTo>
                <a:lnTo>
                  <a:pt x="549" y="9124"/>
                </a:lnTo>
                <a:lnTo>
                  <a:pt x="576" y="9133"/>
                </a:lnTo>
                <a:lnTo>
                  <a:pt x="602" y="9140"/>
                </a:lnTo>
                <a:lnTo>
                  <a:pt x="629" y="9148"/>
                </a:lnTo>
                <a:lnTo>
                  <a:pt x="655" y="9155"/>
                </a:lnTo>
                <a:lnTo>
                  <a:pt x="681" y="9163"/>
                </a:lnTo>
                <a:lnTo>
                  <a:pt x="704" y="9171"/>
                </a:lnTo>
                <a:lnTo>
                  <a:pt x="716" y="9175"/>
                </a:lnTo>
                <a:lnTo>
                  <a:pt x="726" y="9180"/>
                </a:lnTo>
                <a:lnTo>
                  <a:pt x="736" y="9185"/>
                </a:lnTo>
                <a:lnTo>
                  <a:pt x="745" y="9190"/>
                </a:lnTo>
                <a:lnTo>
                  <a:pt x="753" y="9196"/>
                </a:lnTo>
                <a:lnTo>
                  <a:pt x="761" y="9202"/>
                </a:lnTo>
                <a:lnTo>
                  <a:pt x="767" y="9208"/>
                </a:lnTo>
                <a:lnTo>
                  <a:pt x="773" y="9215"/>
                </a:lnTo>
                <a:lnTo>
                  <a:pt x="778" y="9222"/>
                </a:lnTo>
                <a:lnTo>
                  <a:pt x="782" y="9230"/>
                </a:lnTo>
                <a:lnTo>
                  <a:pt x="785" y="9237"/>
                </a:lnTo>
                <a:lnTo>
                  <a:pt x="788" y="9243"/>
                </a:lnTo>
                <a:lnTo>
                  <a:pt x="790" y="9251"/>
                </a:lnTo>
                <a:lnTo>
                  <a:pt x="792" y="9258"/>
                </a:lnTo>
                <a:lnTo>
                  <a:pt x="793" y="9266"/>
                </a:lnTo>
                <a:lnTo>
                  <a:pt x="793" y="9273"/>
                </a:lnTo>
                <a:lnTo>
                  <a:pt x="792" y="9289"/>
                </a:lnTo>
                <a:lnTo>
                  <a:pt x="788" y="9306"/>
                </a:lnTo>
                <a:lnTo>
                  <a:pt x="784" y="9324"/>
                </a:lnTo>
                <a:lnTo>
                  <a:pt x="779" y="9346"/>
                </a:lnTo>
                <a:lnTo>
                  <a:pt x="766" y="9393"/>
                </a:lnTo>
                <a:lnTo>
                  <a:pt x="751" y="9453"/>
                </a:lnTo>
                <a:lnTo>
                  <a:pt x="744" y="9487"/>
                </a:lnTo>
                <a:lnTo>
                  <a:pt x="737" y="9526"/>
                </a:lnTo>
                <a:lnTo>
                  <a:pt x="732" y="9569"/>
                </a:lnTo>
                <a:lnTo>
                  <a:pt x="727" y="9617"/>
                </a:lnTo>
                <a:lnTo>
                  <a:pt x="722" y="9668"/>
                </a:lnTo>
                <a:lnTo>
                  <a:pt x="719" y="9721"/>
                </a:lnTo>
                <a:lnTo>
                  <a:pt x="716" y="9775"/>
                </a:lnTo>
                <a:lnTo>
                  <a:pt x="715" y="9831"/>
                </a:lnTo>
                <a:lnTo>
                  <a:pt x="715" y="9859"/>
                </a:lnTo>
                <a:lnTo>
                  <a:pt x="716" y="9887"/>
                </a:lnTo>
                <a:lnTo>
                  <a:pt x="718" y="9916"/>
                </a:lnTo>
                <a:lnTo>
                  <a:pt x="720" y="9943"/>
                </a:lnTo>
                <a:lnTo>
                  <a:pt x="725" y="9971"/>
                </a:lnTo>
                <a:lnTo>
                  <a:pt x="729" y="9999"/>
                </a:lnTo>
                <a:lnTo>
                  <a:pt x="735" y="10026"/>
                </a:lnTo>
                <a:lnTo>
                  <a:pt x="742" y="10054"/>
                </a:lnTo>
                <a:lnTo>
                  <a:pt x="751" y="10081"/>
                </a:lnTo>
                <a:lnTo>
                  <a:pt x="761" y="10107"/>
                </a:lnTo>
                <a:lnTo>
                  <a:pt x="772" y="10133"/>
                </a:lnTo>
                <a:lnTo>
                  <a:pt x="785" y="10158"/>
                </a:lnTo>
                <a:lnTo>
                  <a:pt x="800" y="10183"/>
                </a:lnTo>
                <a:lnTo>
                  <a:pt x="817" y="10206"/>
                </a:lnTo>
                <a:lnTo>
                  <a:pt x="836" y="10229"/>
                </a:lnTo>
                <a:lnTo>
                  <a:pt x="856" y="10252"/>
                </a:lnTo>
                <a:lnTo>
                  <a:pt x="880" y="10273"/>
                </a:lnTo>
                <a:lnTo>
                  <a:pt x="904" y="10293"/>
                </a:lnTo>
                <a:lnTo>
                  <a:pt x="932" y="10312"/>
                </a:lnTo>
                <a:lnTo>
                  <a:pt x="962" y="10331"/>
                </a:lnTo>
                <a:lnTo>
                  <a:pt x="994" y="10348"/>
                </a:lnTo>
                <a:lnTo>
                  <a:pt x="1029" y="10364"/>
                </a:lnTo>
                <a:lnTo>
                  <a:pt x="1066" y="10378"/>
                </a:lnTo>
                <a:lnTo>
                  <a:pt x="1106" y="10391"/>
                </a:lnTo>
                <a:lnTo>
                  <a:pt x="1149" y="10403"/>
                </a:lnTo>
                <a:lnTo>
                  <a:pt x="1193" y="10414"/>
                </a:lnTo>
                <a:lnTo>
                  <a:pt x="1237" y="10423"/>
                </a:lnTo>
                <a:lnTo>
                  <a:pt x="1283" y="10431"/>
                </a:lnTo>
                <a:lnTo>
                  <a:pt x="1330" y="10437"/>
                </a:lnTo>
                <a:lnTo>
                  <a:pt x="1378" y="10442"/>
                </a:lnTo>
                <a:lnTo>
                  <a:pt x="1426" y="10448"/>
                </a:lnTo>
                <a:lnTo>
                  <a:pt x="1475" y="10451"/>
                </a:lnTo>
                <a:lnTo>
                  <a:pt x="1523" y="10453"/>
                </a:lnTo>
                <a:lnTo>
                  <a:pt x="1572" y="10454"/>
                </a:lnTo>
                <a:lnTo>
                  <a:pt x="1622" y="10455"/>
                </a:lnTo>
                <a:lnTo>
                  <a:pt x="1671" y="10455"/>
                </a:lnTo>
                <a:lnTo>
                  <a:pt x="1721" y="10454"/>
                </a:lnTo>
                <a:lnTo>
                  <a:pt x="1770" y="10452"/>
                </a:lnTo>
                <a:lnTo>
                  <a:pt x="1819" y="10450"/>
                </a:lnTo>
                <a:lnTo>
                  <a:pt x="1868" y="10446"/>
                </a:lnTo>
                <a:lnTo>
                  <a:pt x="1963" y="10439"/>
                </a:lnTo>
                <a:lnTo>
                  <a:pt x="2054" y="10431"/>
                </a:lnTo>
                <a:lnTo>
                  <a:pt x="2142" y="10420"/>
                </a:lnTo>
                <a:lnTo>
                  <a:pt x="2225" y="10409"/>
                </a:lnTo>
                <a:lnTo>
                  <a:pt x="2300" y="10396"/>
                </a:lnTo>
                <a:lnTo>
                  <a:pt x="2369" y="10385"/>
                </a:lnTo>
                <a:lnTo>
                  <a:pt x="2429" y="10374"/>
                </a:lnTo>
                <a:lnTo>
                  <a:pt x="2481" y="10364"/>
                </a:lnTo>
                <a:lnTo>
                  <a:pt x="2529" y="10353"/>
                </a:lnTo>
                <a:lnTo>
                  <a:pt x="2579" y="10342"/>
                </a:lnTo>
                <a:lnTo>
                  <a:pt x="2632" y="10332"/>
                </a:lnTo>
                <a:lnTo>
                  <a:pt x="2687" y="10321"/>
                </a:lnTo>
                <a:lnTo>
                  <a:pt x="2715" y="10317"/>
                </a:lnTo>
                <a:lnTo>
                  <a:pt x="2744" y="10312"/>
                </a:lnTo>
                <a:lnTo>
                  <a:pt x="2771" y="10309"/>
                </a:lnTo>
                <a:lnTo>
                  <a:pt x="2800" y="10306"/>
                </a:lnTo>
                <a:lnTo>
                  <a:pt x="2829" y="10304"/>
                </a:lnTo>
                <a:lnTo>
                  <a:pt x="2858" y="10303"/>
                </a:lnTo>
                <a:lnTo>
                  <a:pt x="2886" y="10303"/>
                </a:lnTo>
                <a:lnTo>
                  <a:pt x="2915" y="10303"/>
                </a:lnTo>
                <a:lnTo>
                  <a:pt x="2944" y="10305"/>
                </a:lnTo>
                <a:lnTo>
                  <a:pt x="2971" y="10308"/>
                </a:lnTo>
                <a:lnTo>
                  <a:pt x="3000" y="10312"/>
                </a:lnTo>
                <a:lnTo>
                  <a:pt x="3027" y="10319"/>
                </a:lnTo>
                <a:lnTo>
                  <a:pt x="3054" y="10326"/>
                </a:lnTo>
                <a:lnTo>
                  <a:pt x="3081" y="10335"/>
                </a:lnTo>
                <a:lnTo>
                  <a:pt x="3108" y="10345"/>
                </a:lnTo>
                <a:lnTo>
                  <a:pt x="3133" y="10357"/>
                </a:lnTo>
                <a:lnTo>
                  <a:pt x="3158" y="10372"/>
                </a:lnTo>
                <a:lnTo>
                  <a:pt x="3182" y="10388"/>
                </a:lnTo>
                <a:lnTo>
                  <a:pt x="3206" y="10406"/>
                </a:lnTo>
                <a:lnTo>
                  <a:pt x="3228" y="10426"/>
                </a:lnTo>
                <a:lnTo>
                  <a:pt x="3249" y="10449"/>
                </a:lnTo>
                <a:lnTo>
                  <a:pt x="3270" y="10473"/>
                </a:lnTo>
                <a:lnTo>
                  <a:pt x="3290" y="10501"/>
                </a:lnTo>
                <a:lnTo>
                  <a:pt x="3308" y="10531"/>
                </a:lnTo>
                <a:lnTo>
                  <a:pt x="3326" y="10562"/>
                </a:lnTo>
                <a:lnTo>
                  <a:pt x="3344" y="10596"/>
                </a:lnTo>
                <a:lnTo>
                  <a:pt x="3361" y="10632"/>
                </a:lnTo>
                <a:lnTo>
                  <a:pt x="3378" y="10669"/>
                </a:lnTo>
                <a:lnTo>
                  <a:pt x="3394" y="10708"/>
                </a:lnTo>
                <a:lnTo>
                  <a:pt x="3410" y="10747"/>
                </a:lnTo>
                <a:lnTo>
                  <a:pt x="3426" y="10789"/>
                </a:lnTo>
                <a:lnTo>
                  <a:pt x="3442" y="10832"/>
                </a:lnTo>
                <a:lnTo>
                  <a:pt x="3457" y="10875"/>
                </a:lnTo>
                <a:lnTo>
                  <a:pt x="3471" y="10919"/>
                </a:lnTo>
                <a:lnTo>
                  <a:pt x="3486" y="10963"/>
                </a:lnTo>
                <a:lnTo>
                  <a:pt x="3500" y="11009"/>
                </a:lnTo>
                <a:lnTo>
                  <a:pt x="3527" y="11101"/>
                </a:lnTo>
                <a:lnTo>
                  <a:pt x="3552" y="11193"/>
                </a:lnTo>
                <a:lnTo>
                  <a:pt x="3577" y="11285"/>
                </a:lnTo>
                <a:lnTo>
                  <a:pt x="3598" y="11375"/>
                </a:lnTo>
                <a:lnTo>
                  <a:pt x="3618" y="11462"/>
                </a:lnTo>
                <a:lnTo>
                  <a:pt x="3637" y="11545"/>
                </a:lnTo>
                <a:lnTo>
                  <a:pt x="3653" y="11624"/>
                </a:lnTo>
                <a:lnTo>
                  <a:pt x="3668" y="11697"/>
                </a:lnTo>
                <a:lnTo>
                  <a:pt x="3680" y="11763"/>
                </a:lnTo>
                <a:lnTo>
                  <a:pt x="3691" y="11821"/>
                </a:lnTo>
                <a:lnTo>
                  <a:pt x="3702" y="11881"/>
                </a:lnTo>
                <a:lnTo>
                  <a:pt x="3718" y="11958"/>
                </a:lnTo>
                <a:lnTo>
                  <a:pt x="3739" y="12046"/>
                </a:lnTo>
                <a:lnTo>
                  <a:pt x="3761" y="12144"/>
                </a:lnTo>
                <a:lnTo>
                  <a:pt x="3785" y="12250"/>
                </a:lnTo>
                <a:lnTo>
                  <a:pt x="3813" y="12362"/>
                </a:lnTo>
                <a:lnTo>
                  <a:pt x="3841" y="12478"/>
                </a:lnTo>
                <a:lnTo>
                  <a:pt x="3869" y="12594"/>
                </a:lnTo>
                <a:lnTo>
                  <a:pt x="3898" y="12709"/>
                </a:lnTo>
                <a:lnTo>
                  <a:pt x="3926" y="12821"/>
                </a:lnTo>
                <a:lnTo>
                  <a:pt x="3953" y="12927"/>
                </a:lnTo>
                <a:lnTo>
                  <a:pt x="3978" y="13025"/>
                </a:lnTo>
                <a:lnTo>
                  <a:pt x="4000" y="13113"/>
                </a:lnTo>
                <a:lnTo>
                  <a:pt x="4019" y="13189"/>
                </a:lnTo>
                <a:lnTo>
                  <a:pt x="4035" y="13249"/>
                </a:lnTo>
                <a:lnTo>
                  <a:pt x="4046" y="13293"/>
                </a:lnTo>
                <a:lnTo>
                  <a:pt x="4050" y="13311"/>
                </a:lnTo>
                <a:lnTo>
                  <a:pt x="4053" y="13330"/>
                </a:lnTo>
                <a:lnTo>
                  <a:pt x="4056" y="13351"/>
                </a:lnTo>
                <a:lnTo>
                  <a:pt x="4058" y="13374"/>
                </a:lnTo>
                <a:lnTo>
                  <a:pt x="4059" y="13396"/>
                </a:lnTo>
                <a:lnTo>
                  <a:pt x="4059" y="13421"/>
                </a:lnTo>
                <a:lnTo>
                  <a:pt x="4059" y="13445"/>
                </a:lnTo>
                <a:lnTo>
                  <a:pt x="4058" y="13472"/>
                </a:lnTo>
                <a:lnTo>
                  <a:pt x="4056" y="13498"/>
                </a:lnTo>
                <a:lnTo>
                  <a:pt x="4052" y="13526"/>
                </a:lnTo>
                <a:lnTo>
                  <a:pt x="4049" y="13554"/>
                </a:lnTo>
                <a:lnTo>
                  <a:pt x="4045" y="13581"/>
                </a:lnTo>
                <a:lnTo>
                  <a:pt x="4040" y="13611"/>
                </a:lnTo>
                <a:lnTo>
                  <a:pt x="4034" y="13640"/>
                </a:lnTo>
                <a:lnTo>
                  <a:pt x="4028" y="13669"/>
                </a:lnTo>
                <a:lnTo>
                  <a:pt x="4020" y="13698"/>
                </a:lnTo>
                <a:lnTo>
                  <a:pt x="4012" y="13728"/>
                </a:lnTo>
                <a:lnTo>
                  <a:pt x="4003" y="13758"/>
                </a:lnTo>
                <a:lnTo>
                  <a:pt x="3994" y="13788"/>
                </a:lnTo>
                <a:lnTo>
                  <a:pt x="3983" y="13816"/>
                </a:lnTo>
                <a:lnTo>
                  <a:pt x="3973" y="13846"/>
                </a:lnTo>
                <a:lnTo>
                  <a:pt x="3960" y="13874"/>
                </a:lnTo>
                <a:lnTo>
                  <a:pt x="3947" y="13902"/>
                </a:lnTo>
                <a:lnTo>
                  <a:pt x="3934" y="13930"/>
                </a:lnTo>
                <a:lnTo>
                  <a:pt x="3919" y="13957"/>
                </a:lnTo>
                <a:lnTo>
                  <a:pt x="3904" y="13983"/>
                </a:lnTo>
                <a:lnTo>
                  <a:pt x="3889" y="14009"/>
                </a:lnTo>
                <a:lnTo>
                  <a:pt x="3872" y="14033"/>
                </a:lnTo>
                <a:lnTo>
                  <a:pt x="3853" y="14057"/>
                </a:lnTo>
                <a:lnTo>
                  <a:pt x="3835" y="14079"/>
                </a:lnTo>
                <a:lnTo>
                  <a:pt x="3816" y="14100"/>
                </a:lnTo>
                <a:lnTo>
                  <a:pt x="3796" y="14120"/>
                </a:lnTo>
                <a:lnTo>
                  <a:pt x="3754" y="14161"/>
                </a:lnTo>
                <a:lnTo>
                  <a:pt x="3714" y="14203"/>
                </a:lnTo>
                <a:lnTo>
                  <a:pt x="3674" y="14248"/>
                </a:lnTo>
                <a:lnTo>
                  <a:pt x="3634" y="14295"/>
                </a:lnTo>
                <a:lnTo>
                  <a:pt x="3596" y="14342"/>
                </a:lnTo>
                <a:lnTo>
                  <a:pt x="3559" y="14391"/>
                </a:lnTo>
                <a:lnTo>
                  <a:pt x="3521" y="14438"/>
                </a:lnTo>
                <a:lnTo>
                  <a:pt x="3486" y="14486"/>
                </a:lnTo>
                <a:lnTo>
                  <a:pt x="3453" y="14533"/>
                </a:lnTo>
                <a:lnTo>
                  <a:pt x="3421" y="14579"/>
                </a:lnTo>
                <a:lnTo>
                  <a:pt x="3392" y="14624"/>
                </a:lnTo>
                <a:lnTo>
                  <a:pt x="3364" y="14665"/>
                </a:lnTo>
                <a:lnTo>
                  <a:pt x="3315" y="14740"/>
                </a:lnTo>
                <a:lnTo>
                  <a:pt x="3277" y="14799"/>
                </a:lnTo>
                <a:lnTo>
                  <a:pt x="3251" y="14837"/>
                </a:lnTo>
                <a:lnTo>
                  <a:pt x="3210" y="14900"/>
                </a:lnTo>
                <a:lnTo>
                  <a:pt x="3152" y="14982"/>
                </a:lnTo>
                <a:lnTo>
                  <a:pt x="3084" y="15082"/>
                </a:lnTo>
                <a:lnTo>
                  <a:pt x="3004" y="15196"/>
                </a:lnTo>
                <a:lnTo>
                  <a:pt x="2918" y="15321"/>
                </a:lnTo>
                <a:lnTo>
                  <a:pt x="2826" y="15455"/>
                </a:lnTo>
                <a:lnTo>
                  <a:pt x="2731" y="15595"/>
                </a:lnTo>
                <a:lnTo>
                  <a:pt x="2634" y="15735"/>
                </a:lnTo>
                <a:lnTo>
                  <a:pt x="2540" y="15874"/>
                </a:lnTo>
                <a:lnTo>
                  <a:pt x="2449" y="16011"/>
                </a:lnTo>
                <a:lnTo>
                  <a:pt x="2364" y="16139"/>
                </a:lnTo>
                <a:lnTo>
                  <a:pt x="2287" y="16257"/>
                </a:lnTo>
                <a:lnTo>
                  <a:pt x="2220" y="16362"/>
                </a:lnTo>
                <a:lnTo>
                  <a:pt x="2192" y="16408"/>
                </a:lnTo>
                <a:lnTo>
                  <a:pt x="2167" y="16450"/>
                </a:lnTo>
                <a:lnTo>
                  <a:pt x="2146" y="16487"/>
                </a:lnTo>
                <a:lnTo>
                  <a:pt x="2129" y="16519"/>
                </a:lnTo>
                <a:lnTo>
                  <a:pt x="2100" y="16575"/>
                </a:lnTo>
                <a:lnTo>
                  <a:pt x="2074" y="16629"/>
                </a:lnTo>
                <a:lnTo>
                  <a:pt x="2048" y="16680"/>
                </a:lnTo>
                <a:lnTo>
                  <a:pt x="2027" y="16728"/>
                </a:lnTo>
                <a:lnTo>
                  <a:pt x="1987" y="16813"/>
                </a:lnTo>
                <a:lnTo>
                  <a:pt x="1958" y="16885"/>
                </a:lnTo>
                <a:lnTo>
                  <a:pt x="1934" y="16942"/>
                </a:lnTo>
                <a:lnTo>
                  <a:pt x="1918" y="16984"/>
                </a:lnTo>
                <a:lnTo>
                  <a:pt x="1910" y="17010"/>
                </a:lnTo>
                <a:lnTo>
                  <a:pt x="1906" y="17019"/>
                </a:lnTo>
                <a:lnTo>
                  <a:pt x="9637" y="17019"/>
                </a:lnTo>
                <a:lnTo>
                  <a:pt x="9636" y="17005"/>
                </a:lnTo>
                <a:lnTo>
                  <a:pt x="9631" y="16965"/>
                </a:lnTo>
                <a:lnTo>
                  <a:pt x="9625" y="16901"/>
                </a:lnTo>
                <a:lnTo>
                  <a:pt x="9615" y="16816"/>
                </a:lnTo>
                <a:lnTo>
                  <a:pt x="9604" y="16713"/>
                </a:lnTo>
                <a:lnTo>
                  <a:pt x="9589" y="16594"/>
                </a:lnTo>
                <a:lnTo>
                  <a:pt x="9571" y="16462"/>
                </a:lnTo>
                <a:lnTo>
                  <a:pt x="9551" y="16320"/>
                </a:lnTo>
                <a:lnTo>
                  <a:pt x="9527" y="16170"/>
                </a:lnTo>
                <a:lnTo>
                  <a:pt x="9501" y="16015"/>
                </a:lnTo>
                <a:lnTo>
                  <a:pt x="9487" y="15936"/>
                </a:lnTo>
                <a:lnTo>
                  <a:pt x="9472" y="15857"/>
                </a:lnTo>
                <a:lnTo>
                  <a:pt x="9456" y="15779"/>
                </a:lnTo>
                <a:lnTo>
                  <a:pt x="9439" y="15701"/>
                </a:lnTo>
                <a:lnTo>
                  <a:pt x="9422" y="15623"/>
                </a:lnTo>
                <a:lnTo>
                  <a:pt x="9404" y="15547"/>
                </a:lnTo>
                <a:lnTo>
                  <a:pt x="9385" y="15472"/>
                </a:lnTo>
                <a:lnTo>
                  <a:pt x="9365" y="15399"/>
                </a:lnTo>
                <a:lnTo>
                  <a:pt x="9345" y="15328"/>
                </a:lnTo>
                <a:lnTo>
                  <a:pt x="9324" y="15259"/>
                </a:lnTo>
                <a:lnTo>
                  <a:pt x="9302" y="15193"/>
                </a:lnTo>
                <a:lnTo>
                  <a:pt x="9279" y="15130"/>
                </a:lnTo>
                <a:lnTo>
                  <a:pt x="9255" y="15067"/>
                </a:lnTo>
                <a:lnTo>
                  <a:pt x="9227" y="15004"/>
                </a:lnTo>
                <a:lnTo>
                  <a:pt x="9197" y="14939"/>
                </a:lnTo>
                <a:lnTo>
                  <a:pt x="9165" y="14872"/>
                </a:lnTo>
                <a:lnTo>
                  <a:pt x="9131" y="14805"/>
                </a:lnTo>
                <a:lnTo>
                  <a:pt x="9095" y="14736"/>
                </a:lnTo>
                <a:lnTo>
                  <a:pt x="9057" y="14666"/>
                </a:lnTo>
                <a:lnTo>
                  <a:pt x="9017" y="14596"/>
                </a:lnTo>
                <a:lnTo>
                  <a:pt x="8975" y="14524"/>
                </a:lnTo>
                <a:lnTo>
                  <a:pt x="8932" y="14451"/>
                </a:lnTo>
                <a:lnTo>
                  <a:pt x="8888" y="14378"/>
                </a:lnTo>
                <a:lnTo>
                  <a:pt x="8841" y="14304"/>
                </a:lnTo>
                <a:lnTo>
                  <a:pt x="8746" y="14154"/>
                </a:lnTo>
                <a:lnTo>
                  <a:pt x="8648" y="14003"/>
                </a:lnTo>
                <a:lnTo>
                  <a:pt x="8547" y="13851"/>
                </a:lnTo>
                <a:lnTo>
                  <a:pt x="8446" y="13699"/>
                </a:lnTo>
                <a:lnTo>
                  <a:pt x="8344" y="13546"/>
                </a:lnTo>
                <a:lnTo>
                  <a:pt x="8244" y="13395"/>
                </a:lnTo>
                <a:lnTo>
                  <a:pt x="8146" y="13245"/>
                </a:lnTo>
                <a:lnTo>
                  <a:pt x="8050" y="13098"/>
                </a:lnTo>
                <a:lnTo>
                  <a:pt x="8005" y="13025"/>
                </a:lnTo>
                <a:lnTo>
                  <a:pt x="7960" y="12954"/>
                </a:lnTo>
                <a:lnTo>
                  <a:pt x="7918" y="12882"/>
                </a:lnTo>
                <a:lnTo>
                  <a:pt x="7875" y="12812"/>
                </a:lnTo>
                <a:lnTo>
                  <a:pt x="7836" y="12741"/>
                </a:lnTo>
                <a:lnTo>
                  <a:pt x="7797" y="12665"/>
                </a:lnTo>
                <a:lnTo>
                  <a:pt x="7762" y="12586"/>
                </a:lnTo>
                <a:lnTo>
                  <a:pt x="7728" y="12503"/>
                </a:lnTo>
                <a:lnTo>
                  <a:pt x="7696" y="12416"/>
                </a:lnTo>
                <a:lnTo>
                  <a:pt x="7666" y="12327"/>
                </a:lnTo>
                <a:lnTo>
                  <a:pt x="7638" y="12236"/>
                </a:lnTo>
                <a:lnTo>
                  <a:pt x="7612" y="12142"/>
                </a:lnTo>
                <a:lnTo>
                  <a:pt x="7588" y="12046"/>
                </a:lnTo>
                <a:lnTo>
                  <a:pt x="7565" y="11949"/>
                </a:lnTo>
                <a:lnTo>
                  <a:pt x="7544" y="11851"/>
                </a:lnTo>
                <a:lnTo>
                  <a:pt x="7526" y="11752"/>
                </a:lnTo>
                <a:lnTo>
                  <a:pt x="7508" y="11653"/>
                </a:lnTo>
                <a:lnTo>
                  <a:pt x="7493" y="11553"/>
                </a:lnTo>
                <a:lnTo>
                  <a:pt x="7479" y="11454"/>
                </a:lnTo>
                <a:lnTo>
                  <a:pt x="7466" y="11355"/>
                </a:lnTo>
                <a:lnTo>
                  <a:pt x="7456" y="11256"/>
                </a:lnTo>
                <a:lnTo>
                  <a:pt x="7447" y="11159"/>
                </a:lnTo>
                <a:lnTo>
                  <a:pt x="7440" y="11064"/>
                </a:lnTo>
                <a:lnTo>
                  <a:pt x="7433" y="10971"/>
                </a:lnTo>
                <a:lnTo>
                  <a:pt x="7429" y="10879"/>
                </a:lnTo>
                <a:lnTo>
                  <a:pt x="7426" y="10790"/>
                </a:lnTo>
                <a:lnTo>
                  <a:pt x="7425" y="10704"/>
                </a:lnTo>
                <a:lnTo>
                  <a:pt x="7425" y="10621"/>
                </a:lnTo>
                <a:lnTo>
                  <a:pt x="7426" y="10542"/>
                </a:lnTo>
                <a:lnTo>
                  <a:pt x="7429" y="10467"/>
                </a:lnTo>
                <a:lnTo>
                  <a:pt x="7433" y="10395"/>
                </a:lnTo>
                <a:lnTo>
                  <a:pt x="7439" y="10328"/>
                </a:lnTo>
                <a:lnTo>
                  <a:pt x="7445" y="10266"/>
                </a:lnTo>
                <a:lnTo>
                  <a:pt x="7453" y="10209"/>
                </a:lnTo>
                <a:lnTo>
                  <a:pt x="7462" y="10158"/>
                </a:lnTo>
                <a:lnTo>
                  <a:pt x="7472" y="10112"/>
                </a:lnTo>
                <a:lnTo>
                  <a:pt x="7502" y="9998"/>
                </a:lnTo>
                <a:lnTo>
                  <a:pt x="7529" y="9893"/>
                </a:lnTo>
                <a:lnTo>
                  <a:pt x="7555" y="9802"/>
                </a:lnTo>
                <a:lnTo>
                  <a:pt x="7578" y="9721"/>
                </a:lnTo>
                <a:lnTo>
                  <a:pt x="7598" y="9651"/>
                </a:lnTo>
                <a:lnTo>
                  <a:pt x="7616" y="9592"/>
                </a:lnTo>
                <a:lnTo>
                  <a:pt x="7631" y="9543"/>
                </a:lnTo>
                <a:lnTo>
                  <a:pt x="7644" y="9506"/>
                </a:lnTo>
                <a:lnTo>
                  <a:pt x="7660" y="9519"/>
                </a:lnTo>
                <a:lnTo>
                  <a:pt x="7677" y="9531"/>
                </a:lnTo>
                <a:lnTo>
                  <a:pt x="7694" y="9542"/>
                </a:lnTo>
                <a:lnTo>
                  <a:pt x="7711" y="9553"/>
                </a:lnTo>
                <a:lnTo>
                  <a:pt x="7729" y="9563"/>
                </a:lnTo>
                <a:lnTo>
                  <a:pt x="7747" y="9572"/>
                </a:lnTo>
                <a:lnTo>
                  <a:pt x="7766" y="9581"/>
                </a:lnTo>
                <a:lnTo>
                  <a:pt x="7786" y="9588"/>
                </a:lnTo>
                <a:lnTo>
                  <a:pt x="7805" y="9594"/>
                </a:lnTo>
                <a:lnTo>
                  <a:pt x="7825" y="9601"/>
                </a:lnTo>
                <a:lnTo>
                  <a:pt x="7845" y="9606"/>
                </a:lnTo>
                <a:lnTo>
                  <a:pt x="7865" y="9610"/>
                </a:lnTo>
                <a:lnTo>
                  <a:pt x="7887" y="9614"/>
                </a:lnTo>
                <a:lnTo>
                  <a:pt x="7908" y="9617"/>
                </a:lnTo>
                <a:lnTo>
                  <a:pt x="7930" y="9618"/>
                </a:lnTo>
                <a:lnTo>
                  <a:pt x="7953" y="9619"/>
                </a:lnTo>
                <a:lnTo>
                  <a:pt x="7982" y="9619"/>
                </a:lnTo>
                <a:lnTo>
                  <a:pt x="8011" y="9618"/>
                </a:lnTo>
                <a:lnTo>
                  <a:pt x="8041" y="9616"/>
                </a:lnTo>
                <a:lnTo>
                  <a:pt x="8070" y="9613"/>
                </a:lnTo>
                <a:lnTo>
                  <a:pt x="8098" y="9607"/>
                </a:lnTo>
                <a:lnTo>
                  <a:pt x="8127" y="9602"/>
                </a:lnTo>
                <a:lnTo>
                  <a:pt x="8155" y="9596"/>
                </a:lnTo>
                <a:lnTo>
                  <a:pt x="8182" y="9588"/>
                </a:lnTo>
                <a:lnTo>
                  <a:pt x="8210" y="9580"/>
                </a:lnTo>
                <a:lnTo>
                  <a:pt x="8238" y="9571"/>
                </a:lnTo>
                <a:lnTo>
                  <a:pt x="8265" y="9561"/>
                </a:lnTo>
                <a:lnTo>
                  <a:pt x="8293" y="9551"/>
                </a:lnTo>
                <a:lnTo>
                  <a:pt x="8346" y="9529"/>
                </a:lnTo>
                <a:lnTo>
                  <a:pt x="8401" y="9504"/>
                </a:lnTo>
                <a:lnTo>
                  <a:pt x="8409" y="9509"/>
                </a:lnTo>
                <a:lnTo>
                  <a:pt x="8419" y="9514"/>
                </a:lnTo>
                <a:lnTo>
                  <a:pt x="8429" y="9518"/>
                </a:lnTo>
                <a:lnTo>
                  <a:pt x="8441" y="9522"/>
                </a:lnTo>
                <a:lnTo>
                  <a:pt x="8444" y="9522"/>
                </a:lnTo>
                <a:lnTo>
                  <a:pt x="8448" y="9521"/>
                </a:lnTo>
                <a:lnTo>
                  <a:pt x="8452" y="9519"/>
                </a:lnTo>
                <a:lnTo>
                  <a:pt x="8454" y="9516"/>
                </a:lnTo>
                <a:lnTo>
                  <a:pt x="8455" y="9511"/>
                </a:lnTo>
                <a:lnTo>
                  <a:pt x="8454" y="9508"/>
                </a:lnTo>
                <a:lnTo>
                  <a:pt x="8453" y="9505"/>
                </a:lnTo>
                <a:lnTo>
                  <a:pt x="8448" y="9502"/>
                </a:lnTo>
                <a:lnTo>
                  <a:pt x="8438" y="9497"/>
                </a:lnTo>
                <a:lnTo>
                  <a:pt x="8427" y="9490"/>
                </a:lnTo>
                <a:lnTo>
                  <a:pt x="8447" y="9481"/>
                </a:lnTo>
                <a:lnTo>
                  <a:pt x="8468" y="9470"/>
                </a:lnTo>
                <a:lnTo>
                  <a:pt x="8489" y="9459"/>
                </a:lnTo>
                <a:lnTo>
                  <a:pt x="8509" y="9449"/>
                </a:lnTo>
                <a:lnTo>
                  <a:pt x="8529" y="9438"/>
                </a:lnTo>
                <a:lnTo>
                  <a:pt x="8551" y="9427"/>
                </a:lnTo>
                <a:lnTo>
                  <a:pt x="8571" y="9416"/>
                </a:lnTo>
                <a:lnTo>
                  <a:pt x="8591" y="9405"/>
                </a:lnTo>
                <a:lnTo>
                  <a:pt x="8629" y="9416"/>
                </a:lnTo>
                <a:lnTo>
                  <a:pt x="8666" y="9425"/>
                </a:lnTo>
                <a:lnTo>
                  <a:pt x="8705" y="9435"/>
                </a:lnTo>
                <a:lnTo>
                  <a:pt x="8742" y="9443"/>
                </a:lnTo>
                <a:lnTo>
                  <a:pt x="8780" y="9450"/>
                </a:lnTo>
                <a:lnTo>
                  <a:pt x="8819" y="9455"/>
                </a:lnTo>
                <a:lnTo>
                  <a:pt x="8838" y="9456"/>
                </a:lnTo>
                <a:lnTo>
                  <a:pt x="8857" y="9457"/>
                </a:lnTo>
                <a:lnTo>
                  <a:pt x="8877" y="9458"/>
                </a:lnTo>
                <a:lnTo>
                  <a:pt x="8896" y="9457"/>
                </a:lnTo>
                <a:lnTo>
                  <a:pt x="8902" y="9456"/>
                </a:lnTo>
                <a:lnTo>
                  <a:pt x="8905" y="9454"/>
                </a:lnTo>
                <a:lnTo>
                  <a:pt x="8907" y="9450"/>
                </a:lnTo>
                <a:lnTo>
                  <a:pt x="8908" y="9446"/>
                </a:lnTo>
                <a:lnTo>
                  <a:pt x="8907" y="9441"/>
                </a:lnTo>
                <a:lnTo>
                  <a:pt x="8905" y="9437"/>
                </a:lnTo>
                <a:lnTo>
                  <a:pt x="8902" y="9435"/>
                </a:lnTo>
                <a:lnTo>
                  <a:pt x="8896" y="9434"/>
                </a:lnTo>
                <a:lnTo>
                  <a:pt x="8879" y="9434"/>
                </a:lnTo>
                <a:lnTo>
                  <a:pt x="8863" y="9433"/>
                </a:lnTo>
                <a:lnTo>
                  <a:pt x="8847" y="9432"/>
                </a:lnTo>
                <a:lnTo>
                  <a:pt x="8830" y="9430"/>
                </a:lnTo>
                <a:lnTo>
                  <a:pt x="8797" y="9424"/>
                </a:lnTo>
                <a:lnTo>
                  <a:pt x="8765" y="9418"/>
                </a:lnTo>
                <a:lnTo>
                  <a:pt x="8732" y="9410"/>
                </a:lnTo>
                <a:lnTo>
                  <a:pt x="8699" y="9401"/>
                </a:lnTo>
                <a:lnTo>
                  <a:pt x="8668" y="9391"/>
                </a:lnTo>
                <a:lnTo>
                  <a:pt x="8636" y="9382"/>
                </a:lnTo>
                <a:lnTo>
                  <a:pt x="8691" y="9352"/>
                </a:lnTo>
                <a:lnTo>
                  <a:pt x="8747" y="9323"/>
                </a:lnTo>
                <a:lnTo>
                  <a:pt x="8805" y="9297"/>
                </a:lnTo>
                <a:lnTo>
                  <a:pt x="8861" y="9272"/>
                </a:lnTo>
                <a:lnTo>
                  <a:pt x="8890" y="9260"/>
                </a:lnTo>
                <a:lnTo>
                  <a:pt x="8920" y="9250"/>
                </a:lnTo>
                <a:lnTo>
                  <a:pt x="8948" y="9240"/>
                </a:lnTo>
                <a:lnTo>
                  <a:pt x="8978" y="9231"/>
                </a:lnTo>
                <a:lnTo>
                  <a:pt x="9007" y="9222"/>
                </a:lnTo>
                <a:lnTo>
                  <a:pt x="9037" y="9216"/>
                </a:lnTo>
                <a:lnTo>
                  <a:pt x="9068" y="9209"/>
                </a:lnTo>
                <a:lnTo>
                  <a:pt x="9097" y="9204"/>
                </a:lnTo>
                <a:lnTo>
                  <a:pt x="9101" y="9204"/>
                </a:lnTo>
                <a:lnTo>
                  <a:pt x="9103" y="9202"/>
                </a:lnTo>
                <a:lnTo>
                  <a:pt x="9105" y="9201"/>
                </a:lnTo>
                <a:lnTo>
                  <a:pt x="9106" y="9199"/>
                </a:lnTo>
                <a:lnTo>
                  <a:pt x="9108" y="9193"/>
                </a:lnTo>
                <a:lnTo>
                  <a:pt x="9108" y="9189"/>
                </a:lnTo>
                <a:lnTo>
                  <a:pt x="9106" y="9184"/>
                </a:lnTo>
                <a:lnTo>
                  <a:pt x="9104" y="9180"/>
                </a:lnTo>
                <a:lnTo>
                  <a:pt x="9102" y="9177"/>
                </a:lnTo>
                <a:lnTo>
                  <a:pt x="9099" y="9176"/>
                </a:lnTo>
                <a:lnTo>
                  <a:pt x="9096" y="9176"/>
                </a:lnTo>
                <a:lnTo>
                  <a:pt x="9094" y="9176"/>
                </a:lnTo>
                <a:lnTo>
                  <a:pt x="9065" y="9181"/>
                </a:lnTo>
                <a:lnTo>
                  <a:pt x="9037" y="9186"/>
                </a:lnTo>
                <a:lnTo>
                  <a:pt x="9009" y="9191"/>
                </a:lnTo>
                <a:lnTo>
                  <a:pt x="8981" y="9199"/>
                </a:lnTo>
                <a:lnTo>
                  <a:pt x="8955" y="9207"/>
                </a:lnTo>
                <a:lnTo>
                  <a:pt x="8927" y="9216"/>
                </a:lnTo>
                <a:lnTo>
                  <a:pt x="8901" y="9225"/>
                </a:lnTo>
                <a:lnTo>
                  <a:pt x="8874" y="9236"/>
                </a:lnTo>
                <a:lnTo>
                  <a:pt x="8853" y="9240"/>
                </a:lnTo>
                <a:lnTo>
                  <a:pt x="8830" y="9246"/>
                </a:lnTo>
                <a:lnTo>
                  <a:pt x="8809" y="9251"/>
                </a:lnTo>
                <a:lnTo>
                  <a:pt x="8788" y="9257"/>
                </a:lnTo>
                <a:lnTo>
                  <a:pt x="8808" y="9246"/>
                </a:lnTo>
                <a:lnTo>
                  <a:pt x="8829" y="9234"/>
                </a:lnTo>
                <a:lnTo>
                  <a:pt x="8849" y="9222"/>
                </a:lnTo>
                <a:lnTo>
                  <a:pt x="8870" y="9210"/>
                </a:lnTo>
                <a:lnTo>
                  <a:pt x="8890" y="9199"/>
                </a:lnTo>
                <a:lnTo>
                  <a:pt x="8910" y="9187"/>
                </a:lnTo>
                <a:lnTo>
                  <a:pt x="8929" y="9175"/>
                </a:lnTo>
                <a:lnTo>
                  <a:pt x="8949" y="9164"/>
                </a:lnTo>
                <a:lnTo>
                  <a:pt x="8952" y="9162"/>
                </a:lnTo>
                <a:lnTo>
                  <a:pt x="8953" y="9159"/>
                </a:lnTo>
                <a:lnTo>
                  <a:pt x="8953" y="9156"/>
                </a:lnTo>
                <a:lnTo>
                  <a:pt x="8952" y="9154"/>
                </a:lnTo>
                <a:lnTo>
                  <a:pt x="8949" y="9152"/>
                </a:lnTo>
                <a:lnTo>
                  <a:pt x="8947" y="9151"/>
                </a:lnTo>
                <a:lnTo>
                  <a:pt x="8945" y="9151"/>
                </a:lnTo>
                <a:lnTo>
                  <a:pt x="8942" y="9151"/>
                </a:lnTo>
                <a:lnTo>
                  <a:pt x="8889" y="9180"/>
                </a:lnTo>
                <a:lnTo>
                  <a:pt x="8835" y="9207"/>
                </a:lnTo>
                <a:lnTo>
                  <a:pt x="8781" y="9234"/>
                </a:lnTo>
                <a:lnTo>
                  <a:pt x="8726" y="9259"/>
                </a:lnTo>
                <a:lnTo>
                  <a:pt x="8671" y="9284"/>
                </a:lnTo>
                <a:lnTo>
                  <a:pt x="8615" y="9305"/>
                </a:lnTo>
                <a:lnTo>
                  <a:pt x="8587" y="9316"/>
                </a:lnTo>
                <a:lnTo>
                  <a:pt x="8559" y="9325"/>
                </a:lnTo>
                <a:lnTo>
                  <a:pt x="8530" y="9334"/>
                </a:lnTo>
                <a:lnTo>
                  <a:pt x="8502" y="9342"/>
                </a:lnTo>
                <a:lnTo>
                  <a:pt x="8488" y="9338"/>
                </a:lnTo>
                <a:lnTo>
                  <a:pt x="8475" y="9335"/>
                </a:lnTo>
                <a:lnTo>
                  <a:pt x="8463" y="9333"/>
                </a:lnTo>
                <a:lnTo>
                  <a:pt x="8452" y="9331"/>
                </a:lnTo>
                <a:lnTo>
                  <a:pt x="8439" y="9329"/>
                </a:lnTo>
                <a:lnTo>
                  <a:pt x="8427" y="9326"/>
                </a:lnTo>
                <a:lnTo>
                  <a:pt x="8427" y="9326"/>
                </a:lnTo>
                <a:lnTo>
                  <a:pt x="8427" y="9325"/>
                </a:lnTo>
                <a:lnTo>
                  <a:pt x="8459" y="9319"/>
                </a:lnTo>
                <a:lnTo>
                  <a:pt x="8490" y="9313"/>
                </a:lnTo>
                <a:lnTo>
                  <a:pt x="8521" y="9304"/>
                </a:lnTo>
                <a:lnTo>
                  <a:pt x="8553" y="9296"/>
                </a:lnTo>
                <a:lnTo>
                  <a:pt x="8555" y="9295"/>
                </a:lnTo>
                <a:lnTo>
                  <a:pt x="8556" y="9292"/>
                </a:lnTo>
                <a:lnTo>
                  <a:pt x="8557" y="9290"/>
                </a:lnTo>
                <a:lnTo>
                  <a:pt x="8557" y="9288"/>
                </a:lnTo>
                <a:lnTo>
                  <a:pt x="8556" y="9286"/>
                </a:lnTo>
                <a:lnTo>
                  <a:pt x="8555" y="9284"/>
                </a:lnTo>
                <a:lnTo>
                  <a:pt x="8553" y="9283"/>
                </a:lnTo>
                <a:lnTo>
                  <a:pt x="8551" y="9283"/>
                </a:lnTo>
                <a:lnTo>
                  <a:pt x="8526" y="9286"/>
                </a:lnTo>
                <a:lnTo>
                  <a:pt x="8502" y="9290"/>
                </a:lnTo>
                <a:lnTo>
                  <a:pt x="8477" y="9293"/>
                </a:lnTo>
                <a:lnTo>
                  <a:pt x="8453" y="9298"/>
                </a:lnTo>
                <a:lnTo>
                  <a:pt x="8428" y="9302"/>
                </a:lnTo>
                <a:lnTo>
                  <a:pt x="8405" y="9305"/>
                </a:lnTo>
                <a:lnTo>
                  <a:pt x="8380" y="9309"/>
                </a:lnTo>
                <a:lnTo>
                  <a:pt x="8356" y="9313"/>
                </a:lnTo>
                <a:lnTo>
                  <a:pt x="8342" y="9310"/>
                </a:lnTo>
                <a:lnTo>
                  <a:pt x="8329" y="9309"/>
                </a:lnTo>
                <a:lnTo>
                  <a:pt x="8353" y="9300"/>
                </a:lnTo>
                <a:lnTo>
                  <a:pt x="8377" y="9290"/>
                </a:lnTo>
                <a:lnTo>
                  <a:pt x="8402" y="9280"/>
                </a:lnTo>
                <a:lnTo>
                  <a:pt x="8427" y="9270"/>
                </a:lnTo>
                <a:lnTo>
                  <a:pt x="8453" y="9258"/>
                </a:lnTo>
                <a:lnTo>
                  <a:pt x="8478" y="9248"/>
                </a:lnTo>
                <a:lnTo>
                  <a:pt x="8505" y="9236"/>
                </a:lnTo>
                <a:lnTo>
                  <a:pt x="8531" y="9223"/>
                </a:lnTo>
                <a:lnTo>
                  <a:pt x="8563" y="9207"/>
                </a:lnTo>
                <a:lnTo>
                  <a:pt x="8596" y="9190"/>
                </a:lnTo>
                <a:lnTo>
                  <a:pt x="8629" y="9172"/>
                </a:lnTo>
                <a:lnTo>
                  <a:pt x="8661" y="9152"/>
                </a:lnTo>
                <a:lnTo>
                  <a:pt x="8694" y="9131"/>
                </a:lnTo>
                <a:lnTo>
                  <a:pt x="8726" y="9109"/>
                </a:lnTo>
                <a:lnTo>
                  <a:pt x="8758" y="9086"/>
                </a:lnTo>
                <a:lnTo>
                  <a:pt x="8790" y="9063"/>
                </a:lnTo>
                <a:lnTo>
                  <a:pt x="8838" y="9041"/>
                </a:lnTo>
                <a:lnTo>
                  <a:pt x="8886" y="9020"/>
                </a:lnTo>
                <a:lnTo>
                  <a:pt x="8934" y="8998"/>
                </a:lnTo>
                <a:lnTo>
                  <a:pt x="8982" y="8976"/>
                </a:lnTo>
                <a:lnTo>
                  <a:pt x="9030" y="8954"/>
                </a:lnTo>
                <a:lnTo>
                  <a:pt x="9079" y="8934"/>
                </a:lnTo>
                <a:lnTo>
                  <a:pt x="9128" y="8914"/>
                </a:lnTo>
                <a:lnTo>
                  <a:pt x="9178" y="8893"/>
                </a:lnTo>
                <a:lnTo>
                  <a:pt x="9181" y="8891"/>
                </a:lnTo>
                <a:lnTo>
                  <a:pt x="9182" y="8889"/>
                </a:lnTo>
                <a:lnTo>
                  <a:pt x="9184" y="8886"/>
                </a:lnTo>
                <a:lnTo>
                  <a:pt x="9184" y="8883"/>
                </a:lnTo>
                <a:lnTo>
                  <a:pt x="9182" y="8881"/>
                </a:lnTo>
                <a:lnTo>
                  <a:pt x="9180" y="8879"/>
                </a:lnTo>
                <a:lnTo>
                  <a:pt x="9177" y="8878"/>
                </a:lnTo>
                <a:lnTo>
                  <a:pt x="9174" y="8879"/>
                </a:lnTo>
                <a:lnTo>
                  <a:pt x="9135" y="8892"/>
                </a:lnTo>
                <a:lnTo>
                  <a:pt x="9096" y="8906"/>
                </a:lnTo>
                <a:lnTo>
                  <a:pt x="9058" y="8921"/>
                </a:lnTo>
                <a:lnTo>
                  <a:pt x="9020" y="8936"/>
                </a:lnTo>
                <a:lnTo>
                  <a:pt x="8982" y="8952"/>
                </a:lnTo>
                <a:lnTo>
                  <a:pt x="8944" y="8968"/>
                </a:lnTo>
                <a:lnTo>
                  <a:pt x="8907" y="8983"/>
                </a:lnTo>
                <a:lnTo>
                  <a:pt x="8870" y="8999"/>
                </a:lnTo>
                <a:lnTo>
                  <a:pt x="8890" y="8982"/>
                </a:lnTo>
                <a:lnTo>
                  <a:pt x="8911" y="8964"/>
                </a:lnTo>
                <a:lnTo>
                  <a:pt x="8931" y="8946"/>
                </a:lnTo>
                <a:lnTo>
                  <a:pt x="8952" y="8928"/>
                </a:lnTo>
                <a:lnTo>
                  <a:pt x="8971" y="8909"/>
                </a:lnTo>
                <a:lnTo>
                  <a:pt x="8991" y="8890"/>
                </a:lnTo>
                <a:lnTo>
                  <a:pt x="9010" y="8872"/>
                </a:lnTo>
                <a:lnTo>
                  <a:pt x="9030" y="8853"/>
                </a:lnTo>
                <a:lnTo>
                  <a:pt x="9067" y="8839"/>
                </a:lnTo>
                <a:lnTo>
                  <a:pt x="9102" y="8823"/>
                </a:lnTo>
                <a:lnTo>
                  <a:pt x="9137" y="8806"/>
                </a:lnTo>
                <a:lnTo>
                  <a:pt x="9170" y="8787"/>
                </a:lnTo>
                <a:lnTo>
                  <a:pt x="9186" y="8778"/>
                </a:lnTo>
                <a:lnTo>
                  <a:pt x="9202" y="8767"/>
                </a:lnTo>
                <a:lnTo>
                  <a:pt x="9218" y="8756"/>
                </a:lnTo>
                <a:lnTo>
                  <a:pt x="9232" y="8745"/>
                </a:lnTo>
                <a:lnTo>
                  <a:pt x="9247" y="8733"/>
                </a:lnTo>
                <a:lnTo>
                  <a:pt x="9262" y="8721"/>
                </a:lnTo>
                <a:lnTo>
                  <a:pt x="9276" y="8708"/>
                </a:lnTo>
                <a:lnTo>
                  <a:pt x="9290" y="8695"/>
                </a:lnTo>
                <a:lnTo>
                  <a:pt x="9292" y="8691"/>
                </a:lnTo>
                <a:lnTo>
                  <a:pt x="9293" y="8688"/>
                </a:lnTo>
                <a:lnTo>
                  <a:pt x="9292" y="8685"/>
                </a:lnTo>
                <a:lnTo>
                  <a:pt x="9290" y="8682"/>
                </a:lnTo>
                <a:lnTo>
                  <a:pt x="9287" y="8680"/>
                </a:lnTo>
                <a:lnTo>
                  <a:pt x="9284" y="8680"/>
                </a:lnTo>
                <a:lnTo>
                  <a:pt x="9280" y="8680"/>
                </a:lnTo>
                <a:lnTo>
                  <a:pt x="9276" y="8682"/>
                </a:lnTo>
                <a:lnTo>
                  <a:pt x="9255" y="8701"/>
                </a:lnTo>
                <a:lnTo>
                  <a:pt x="9231" y="8718"/>
                </a:lnTo>
                <a:lnTo>
                  <a:pt x="9208" y="8735"/>
                </a:lnTo>
                <a:lnTo>
                  <a:pt x="9184" y="8750"/>
                </a:lnTo>
                <a:lnTo>
                  <a:pt x="9159" y="8765"/>
                </a:lnTo>
                <a:lnTo>
                  <a:pt x="9134" y="8778"/>
                </a:lnTo>
                <a:lnTo>
                  <a:pt x="9107" y="8790"/>
                </a:lnTo>
                <a:lnTo>
                  <a:pt x="9080" y="8802"/>
                </a:lnTo>
                <a:lnTo>
                  <a:pt x="9134" y="8747"/>
                </a:lnTo>
                <a:lnTo>
                  <a:pt x="9185" y="8690"/>
                </a:lnTo>
                <a:lnTo>
                  <a:pt x="9234" y="8635"/>
                </a:lnTo>
                <a:lnTo>
                  <a:pt x="9280" y="8581"/>
                </a:lnTo>
                <a:lnTo>
                  <a:pt x="9324" y="8528"/>
                </a:lnTo>
                <a:lnTo>
                  <a:pt x="9365" y="8478"/>
                </a:lnTo>
                <a:lnTo>
                  <a:pt x="9404" y="8429"/>
                </a:lnTo>
                <a:lnTo>
                  <a:pt x="9439" y="8383"/>
                </a:lnTo>
                <a:lnTo>
                  <a:pt x="9498" y="8303"/>
                </a:lnTo>
                <a:lnTo>
                  <a:pt x="9542" y="8240"/>
                </a:lnTo>
                <a:lnTo>
                  <a:pt x="9570" y="8201"/>
                </a:lnTo>
                <a:lnTo>
                  <a:pt x="9579" y="8186"/>
                </a:lnTo>
                <a:lnTo>
                  <a:pt x="9578" y="8189"/>
                </a:lnTo>
                <a:lnTo>
                  <a:pt x="9575" y="8198"/>
                </a:lnTo>
                <a:lnTo>
                  <a:pt x="9571" y="8212"/>
                </a:lnTo>
                <a:lnTo>
                  <a:pt x="9564" y="8232"/>
                </a:lnTo>
                <a:lnTo>
                  <a:pt x="9556" y="8256"/>
                </a:lnTo>
                <a:lnTo>
                  <a:pt x="9547" y="8285"/>
                </a:lnTo>
                <a:lnTo>
                  <a:pt x="9537" y="8319"/>
                </a:lnTo>
                <a:lnTo>
                  <a:pt x="9525" y="8357"/>
                </a:lnTo>
                <a:lnTo>
                  <a:pt x="9505" y="8389"/>
                </a:lnTo>
                <a:lnTo>
                  <a:pt x="9486" y="8422"/>
                </a:lnTo>
                <a:lnTo>
                  <a:pt x="9467" y="8456"/>
                </a:lnTo>
                <a:lnTo>
                  <a:pt x="9450" y="8490"/>
                </a:lnTo>
                <a:lnTo>
                  <a:pt x="9432" y="8525"/>
                </a:lnTo>
                <a:lnTo>
                  <a:pt x="9417" y="8562"/>
                </a:lnTo>
                <a:lnTo>
                  <a:pt x="9403" y="8598"/>
                </a:lnTo>
                <a:lnTo>
                  <a:pt x="9389" y="8635"/>
                </a:lnTo>
                <a:lnTo>
                  <a:pt x="9374" y="8679"/>
                </a:lnTo>
                <a:lnTo>
                  <a:pt x="9361" y="8722"/>
                </a:lnTo>
                <a:lnTo>
                  <a:pt x="9350" y="8766"/>
                </a:lnTo>
                <a:lnTo>
                  <a:pt x="9338" y="8811"/>
                </a:lnTo>
                <a:lnTo>
                  <a:pt x="9328" y="8855"/>
                </a:lnTo>
                <a:lnTo>
                  <a:pt x="9319" y="8901"/>
                </a:lnTo>
                <a:lnTo>
                  <a:pt x="9310" y="8946"/>
                </a:lnTo>
                <a:lnTo>
                  <a:pt x="9303" y="8991"/>
                </a:lnTo>
                <a:lnTo>
                  <a:pt x="9296" y="9037"/>
                </a:lnTo>
                <a:lnTo>
                  <a:pt x="9290" y="9083"/>
                </a:lnTo>
                <a:lnTo>
                  <a:pt x="9285" y="9129"/>
                </a:lnTo>
                <a:lnTo>
                  <a:pt x="9279" y="9175"/>
                </a:lnTo>
                <a:lnTo>
                  <a:pt x="9272" y="9266"/>
                </a:lnTo>
                <a:lnTo>
                  <a:pt x="9265" y="9357"/>
                </a:lnTo>
                <a:lnTo>
                  <a:pt x="9261" y="9421"/>
                </a:lnTo>
                <a:lnTo>
                  <a:pt x="9258" y="9487"/>
                </a:lnTo>
                <a:lnTo>
                  <a:pt x="9257" y="9521"/>
                </a:lnTo>
                <a:lnTo>
                  <a:pt x="9256" y="9555"/>
                </a:lnTo>
                <a:lnTo>
                  <a:pt x="9256" y="9590"/>
                </a:lnTo>
                <a:lnTo>
                  <a:pt x="9257" y="9624"/>
                </a:lnTo>
                <a:lnTo>
                  <a:pt x="9258" y="9659"/>
                </a:lnTo>
                <a:lnTo>
                  <a:pt x="9260" y="9694"/>
                </a:lnTo>
                <a:lnTo>
                  <a:pt x="9263" y="9728"/>
                </a:lnTo>
                <a:lnTo>
                  <a:pt x="9268" y="9764"/>
                </a:lnTo>
                <a:lnTo>
                  <a:pt x="9273" y="9797"/>
                </a:lnTo>
                <a:lnTo>
                  <a:pt x="9280" y="9831"/>
                </a:lnTo>
                <a:lnTo>
                  <a:pt x="9288" y="9864"/>
                </a:lnTo>
                <a:lnTo>
                  <a:pt x="9298" y="9895"/>
                </a:lnTo>
                <a:lnTo>
                  <a:pt x="9294" y="9937"/>
                </a:lnTo>
                <a:lnTo>
                  <a:pt x="9290" y="9980"/>
                </a:lnTo>
                <a:lnTo>
                  <a:pt x="9288" y="10022"/>
                </a:lnTo>
                <a:lnTo>
                  <a:pt x="9287" y="10065"/>
                </a:lnTo>
                <a:lnTo>
                  <a:pt x="9286" y="10106"/>
                </a:lnTo>
                <a:lnTo>
                  <a:pt x="9286" y="10149"/>
                </a:lnTo>
                <a:lnTo>
                  <a:pt x="9286" y="10191"/>
                </a:lnTo>
                <a:lnTo>
                  <a:pt x="9287" y="10234"/>
                </a:lnTo>
                <a:lnTo>
                  <a:pt x="9289" y="10287"/>
                </a:lnTo>
                <a:lnTo>
                  <a:pt x="9291" y="10344"/>
                </a:lnTo>
                <a:lnTo>
                  <a:pt x="9294" y="10404"/>
                </a:lnTo>
                <a:lnTo>
                  <a:pt x="9298" y="10466"/>
                </a:lnTo>
                <a:lnTo>
                  <a:pt x="9305" y="10529"/>
                </a:lnTo>
                <a:lnTo>
                  <a:pt x="9312" y="10594"/>
                </a:lnTo>
                <a:lnTo>
                  <a:pt x="9317" y="10627"/>
                </a:lnTo>
                <a:lnTo>
                  <a:pt x="9322" y="10660"/>
                </a:lnTo>
                <a:lnTo>
                  <a:pt x="9328" y="10692"/>
                </a:lnTo>
                <a:lnTo>
                  <a:pt x="9335" y="10725"/>
                </a:lnTo>
                <a:lnTo>
                  <a:pt x="9341" y="10757"/>
                </a:lnTo>
                <a:lnTo>
                  <a:pt x="9350" y="10789"/>
                </a:lnTo>
                <a:lnTo>
                  <a:pt x="9358" y="10820"/>
                </a:lnTo>
                <a:lnTo>
                  <a:pt x="9368" y="10851"/>
                </a:lnTo>
                <a:lnTo>
                  <a:pt x="9377" y="10882"/>
                </a:lnTo>
                <a:lnTo>
                  <a:pt x="9389" y="10911"/>
                </a:lnTo>
                <a:lnTo>
                  <a:pt x="9401" y="10941"/>
                </a:lnTo>
                <a:lnTo>
                  <a:pt x="9413" y="10969"/>
                </a:lnTo>
                <a:lnTo>
                  <a:pt x="9427" y="10996"/>
                </a:lnTo>
                <a:lnTo>
                  <a:pt x="9442" y="11023"/>
                </a:lnTo>
                <a:lnTo>
                  <a:pt x="9458" y="11049"/>
                </a:lnTo>
                <a:lnTo>
                  <a:pt x="9475" y="11073"/>
                </a:lnTo>
                <a:lnTo>
                  <a:pt x="9493" y="11096"/>
                </a:lnTo>
                <a:lnTo>
                  <a:pt x="9513" y="11119"/>
                </a:lnTo>
                <a:lnTo>
                  <a:pt x="9534" y="11140"/>
                </a:lnTo>
                <a:lnTo>
                  <a:pt x="9556" y="11159"/>
                </a:lnTo>
                <a:lnTo>
                  <a:pt x="9564" y="11203"/>
                </a:lnTo>
                <a:lnTo>
                  <a:pt x="9575" y="11246"/>
                </a:lnTo>
                <a:lnTo>
                  <a:pt x="9588" y="11291"/>
                </a:lnTo>
                <a:lnTo>
                  <a:pt x="9602" y="11335"/>
                </a:lnTo>
                <a:lnTo>
                  <a:pt x="9618" y="11378"/>
                </a:lnTo>
                <a:lnTo>
                  <a:pt x="9636" y="11422"/>
                </a:lnTo>
                <a:lnTo>
                  <a:pt x="9656" y="11464"/>
                </a:lnTo>
                <a:lnTo>
                  <a:pt x="9676" y="11507"/>
                </a:lnTo>
                <a:lnTo>
                  <a:pt x="9700" y="11548"/>
                </a:lnTo>
                <a:lnTo>
                  <a:pt x="9723" y="11589"/>
                </a:lnTo>
                <a:lnTo>
                  <a:pt x="9748" y="11628"/>
                </a:lnTo>
                <a:lnTo>
                  <a:pt x="9776" y="11667"/>
                </a:lnTo>
                <a:lnTo>
                  <a:pt x="9804" y="11703"/>
                </a:lnTo>
                <a:lnTo>
                  <a:pt x="9834" y="11739"/>
                </a:lnTo>
                <a:lnTo>
                  <a:pt x="9848" y="11756"/>
                </a:lnTo>
                <a:lnTo>
                  <a:pt x="9864" y="11772"/>
                </a:lnTo>
                <a:lnTo>
                  <a:pt x="9880" y="11788"/>
                </a:lnTo>
                <a:lnTo>
                  <a:pt x="9896" y="11804"/>
                </a:lnTo>
                <a:lnTo>
                  <a:pt x="9931" y="11882"/>
                </a:lnTo>
                <a:lnTo>
                  <a:pt x="9967" y="11960"/>
                </a:lnTo>
                <a:lnTo>
                  <a:pt x="10002" y="12037"/>
                </a:lnTo>
                <a:lnTo>
                  <a:pt x="10037" y="12112"/>
                </a:lnTo>
                <a:lnTo>
                  <a:pt x="10071" y="12186"/>
                </a:lnTo>
                <a:lnTo>
                  <a:pt x="10105" y="12258"/>
                </a:lnTo>
                <a:lnTo>
                  <a:pt x="10139" y="12329"/>
                </a:lnTo>
                <a:lnTo>
                  <a:pt x="10172" y="12397"/>
                </a:lnTo>
                <a:lnTo>
                  <a:pt x="10184" y="12444"/>
                </a:lnTo>
                <a:lnTo>
                  <a:pt x="10198" y="12490"/>
                </a:lnTo>
                <a:lnTo>
                  <a:pt x="10216" y="12538"/>
                </a:lnTo>
                <a:lnTo>
                  <a:pt x="10236" y="12584"/>
                </a:lnTo>
                <a:lnTo>
                  <a:pt x="10256" y="12631"/>
                </a:lnTo>
                <a:lnTo>
                  <a:pt x="10279" y="12677"/>
                </a:lnTo>
                <a:lnTo>
                  <a:pt x="10305" y="12723"/>
                </a:lnTo>
                <a:lnTo>
                  <a:pt x="10331" y="12767"/>
                </a:lnTo>
                <a:lnTo>
                  <a:pt x="10343" y="12798"/>
                </a:lnTo>
                <a:lnTo>
                  <a:pt x="10355" y="12830"/>
                </a:lnTo>
                <a:lnTo>
                  <a:pt x="10366" y="12862"/>
                </a:lnTo>
                <a:lnTo>
                  <a:pt x="10378" y="12895"/>
                </a:lnTo>
                <a:lnTo>
                  <a:pt x="10390" y="12927"/>
                </a:lnTo>
                <a:lnTo>
                  <a:pt x="10403" y="12960"/>
                </a:lnTo>
                <a:lnTo>
                  <a:pt x="10416" y="12993"/>
                </a:lnTo>
                <a:lnTo>
                  <a:pt x="10429" y="13026"/>
                </a:lnTo>
                <a:lnTo>
                  <a:pt x="10426" y="13041"/>
                </a:lnTo>
                <a:lnTo>
                  <a:pt x="10424" y="13057"/>
                </a:lnTo>
                <a:lnTo>
                  <a:pt x="10421" y="13060"/>
                </a:lnTo>
                <a:lnTo>
                  <a:pt x="10418" y="13062"/>
                </a:lnTo>
                <a:lnTo>
                  <a:pt x="10403" y="13078"/>
                </a:lnTo>
                <a:lnTo>
                  <a:pt x="10389" y="13094"/>
                </a:lnTo>
                <a:lnTo>
                  <a:pt x="10375" y="13110"/>
                </a:lnTo>
                <a:lnTo>
                  <a:pt x="10362" y="13126"/>
                </a:lnTo>
                <a:lnTo>
                  <a:pt x="10351" y="13142"/>
                </a:lnTo>
                <a:lnTo>
                  <a:pt x="10338" y="13159"/>
                </a:lnTo>
                <a:lnTo>
                  <a:pt x="10327" y="13176"/>
                </a:lnTo>
                <a:lnTo>
                  <a:pt x="10317" y="13193"/>
                </a:lnTo>
                <a:lnTo>
                  <a:pt x="10306" y="13210"/>
                </a:lnTo>
                <a:lnTo>
                  <a:pt x="10296" y="13227"/>
                </a:lnTo>
                <a:lnTo>
                  <a:pt x="10287" y="13245"/>
                </a:lnTo>
                <a:lnTo>
                  <a:pt x="10278" y="13262"/>
                </a:lnTo>
                <a:lnTo>
                  <a:pt x="10262" y="13298"/>
                </a:lnTo>
                <a:lnTo>
                  <a:pt x="10248" y="13334"/>
                </a:lnTo>
                <a:lnTo>
                  <a:pt x="10236" y="13372"/>
                </a:lnTo>
                <a:lnTo>
                  <a:pt x="10225" y="13410"/>
                </a:lnTo>
                <a:lnTo>
                  <a:pt x="10217" y="13448"/>
                </a:lnTo>
                <a:lnTo>
                  <a:pt x="10209" y="13486"/>
                </a:lnTo>
                <a:lnTo>
                  <a:pt x="10203" y="13526"/>
                </a:lnTo>
                <a:lnTo>
                  <a:pt x="10198" y="13565"/>
                </a:lnTo>
                <a:lnTo>
                  <a:pt x="10195" y="13605"/>
                </a:lnTo>
                <a:lnTo>
                  <a:pt x="10194" y="13645"/>
                </a:lnTo>
                <a:lnTo>
                  <a:pt x="10177" y="13685"/>
                </a:lnTo>
                <a:lnTo>
                  <a:pt x="10161" y="13727"/>
                </a:lnTo>
                <a:lnTo>
                  <a:pt x="10146" y="13768"/>
                </a:lnTo>
                <a:lnTo>
                  <a:pt x="10133" y="13811"/>
                </a:lnTo>
                <a:lnTo>
                  <a:pt x="10120" y="13853"/>
                </a:lnTo>
                <a:lnTo>
                  <a:pt x="10108" y="13896"/>
                </a:lnTo>
                <a:lnTo>
                  <a:pt x="10097" y="13939"/>
                </a:lnTo>
                <a:lnTo>
                  <a:pt x="10088" y="13981"/>
                </a:lnTo>
                <a:lnTo>
                  <a:pt x="10069" y="14014"/>
                </a:lnTo>
                <a:lnTo>
                  <a:pt x="10051" y="14048"/>
                </a:lnTo>
                <a:lnTo>
                  <a:pt x="10034" y="14082"/>
                </a:lnTo>
                <a:lnTo>
                  <a:pt x="10018" y="14116"/>
                </a:lnTo>
                <a:lnTo>
                  <a:pt x="10002" y="14150"/>
                </a:lnTo>
                <a:lnTo>
                  <a:pt x="9987" y="14185"/>
                </a:lnTo>
                <a:lnTo>
                  <a:pt x="9973" y="14222"/>
                </a:lnTo>
                <a:lnTo>
                  <a:pt x="9960" y="14257"/>
                </a:lnTo>
                <a:lnTo>
                  <a:pt x="9948" y="14293"/>
                </a:lnTo>
                <a:lnTo>
                  <a:pt x="9938" y="14329"/>
                </a:lnTo>
                <a:lnTo>
                  <a:pt x="9927" y="14365"/>
                </a:lnTo>
                <a:lnTo>
                  <a:pt x="9919" y="14401"/>
                </a:lnTo>
                <a:lnTo>
                  <a:pt x="9911" y="14438"/>
                </a:lnTo>
                <a:lnTo>
                  <a:pt x="9904" y="14476"/>
                </a:lnTo>
                <a:lnTo>
                  <a:pt x="9898" y="14513"/>
                </a:lnTo>
                <a:lnTo>
                  <a:pt x="9894" y="14550"/>
                </a:lnTo>
                <a:lnTo>
                  <a:pt x="9891" y="14576"/>
                </a:lnTo>
                <a:lnTo>
                  <a:pt x="9890" y="14602"/>
                </a:lnTo>
                <a:lnTo>
                  <a:pt x="9889" y="14628"/>
                </a:lnTo>
                <a:lnTo>
                  <a:pt x="9888" y="14654"/>
                </a:lnTo>
                <a:lnTo>
                  <a:pt x="9889" y="14680"/>
                </a:lnTo>
                <a:lnTo>
                  <a:pt x="9890" y="14705"/>
                </a:lnTo>
                <a:lnTo>
                  <a:pt x="9891" y="14731"/>
                </a:lnTo>
                <a:lnTo>
                  <a:pt x="9893" y="14757"/>
                </a:lnTo>
                <a:lnTo>
                  <a:pt x="9896" y="14782"/>
                </a:lnTo>
                <a:lnTo>
                  <a:pt x="9900" y="14808"/>
                </a:lnTo>
                <a:lnTo>
                  <a:pt x="9904" y="14833"/>
                </a:lnTo>
                <a:lnTo>
                  <a:pt x="9908" y="14858"/>
                </a:lnTo>
                <a:lnTo>
                  <a:pt x="9913" y="14883"/>
                </a:lnTo>
                <a:lnTo>
                  <a:pt x="9919" y="14908"/>
                </a:lnTo>
                <a:lnTo>
                  <a:pt x="9925" y="14932"/>
                </a:lnTo>
                <a:lnTo>
                  <a:pt x="9931" y="14957"/>
                </a:lnTo>
                <a:lnTo>
                  <a:pt x="9946" y="15005"/>
                </a:lnTo>
                <a:lnTo>
                  <a:pt x="9963" y="15053"/>
                </a:lnTo>
                <a:lnTo>
                  <a:pt x="9981" y="15101"/>
                </a:lnTo>
                <a:lnTo>
                  <a:pt x="10003" y="15148"/>
                </a:lnTo>
                <a:lnTo>
                  <a:pt x="10024" y="15195"/>
                </a:lnTo>
                <a:lnTo>
                  <a:pt x="10047" y="15241"/>
                </a:lnTo>
                <a:lnTo>
                  <a:pt x="10073" y="15285"/>
                </a:lnTo>
                <a:lnTo>
                  <a:pt x="10098" y="15330"/>
                </a:lnTo>
                <a:lnTo>
                  <a:pt x="10105" y="15372"/>
                </a:lnTo>
                <a:lnTo>
                  <a:pt x="10111" y="15415"/>
                </a:lnTo>
                <a:lnTo>
                  <a:pt x="10120" y="15456"/>
                </a:lnTo>
                <a:lnTo>
                  <a:pt x="10128" y="15498"/>
                </a:lnTo>
                <a:lnTo>
                  <a:pt x="10139" y="15539"/>
                </a:lnTo>
                <a:lnTo>
                  <a:pt x="10150" y="15580"/>
                </a:lnTo>
                <a:lnTo>
                  <a:pt x="10161" y="15620"/>
                </a:lnTo>
                <a:lnTo>
                  <a:pt x="10175" y="15660"/>
                </a:lnTo>
                <a:lnTo>
                  <a:pt x="10189" y="15698"/>
                </a:lnTo>
                <a:lnTo>
                  <a:pt x="10205" y="15736"/>
                </a:lnTo>
                <a:lnTo>
                  <a:pt x="10222" y="15773"/>
                </a:lnTo>
                <a:lnTo>
                  <a:pt x="10240" y="15811"/>
                </a:lnTo>
                <a:lnTo>
                  <a:pt x="10260" y="15847"/>
                </a:lnTo>
                <a:lnTo>
                  <a:pt x="10280" y="15883"/>
                </a:lnTo>
                <a:lnTo>
                  <a:pt x="10303" y="15917"/>
                </a:lnTo>
                <a:lnTo>
                  <a:pt x="10325" y="15951"/>
                </a:lnTo>
                <a:lnTo>
                  <a:pt x="10336" y="15966"/>
                </a:lnTo>
                <a:lnTo>
                  <a:pt x="10347" y="15980"/>
                </a:lnTo>
                <a:lnTo>
                  <a:pt x="10358" y="15993"/>
                </a:lnTo>
                <a:lnTo>
                  <a:pt x="10370" y="16005"/>
                </a:lnTo>
                <a:lnTo>
                  <a:pt x="10394" y="16028"/>
                </a:lnTo>
                <a:lnTo>
                  <a:pt x="10420" y="16049"/>
                </a:lnTo>
                <a:lnTo>
                  <a:pt x="10446" y="16069"/>
                </a:lnTo>
                <a:lnTo>
                  <a:pt x="10474" y="16088"/>
                </a:lnTo>
                <a:lnTo>
                  <a:pt x="10502" y="16108"/>
                </a:lnTo>
                <a:lnTo>
                  <a:pt x="10530" y="16129"/>
                </a:lnTo>
                <a:lnTo>
                  <a:pt x="10534" y="16131"/>
                </a:lnTo>
                <a:lnTo>
                  <a:pt x="10537" y="16131"/>
                </a:lnTo>
                <a:lnTo>
                  <a:pt x="10539" y="16129"/>
                </a:lnTo>
                <a:lnTo>
                  <a:pt x="10541" y="16127"/>
                </a:lnTo>
                <a:lnTo>
                  <a:pt x="10543" y="16124"/>
                </a:lnTo>
                <a:lnTo>
                  <a:pt x="10543" y="16121"/>
                </a:lnTo>
                <a:lnTo>
                  <a:pt x="10543" y="16118"/>
                </a:lnTo>
                <a:lnTo>
                  <a:pt x="10541" y="16116"/>
                </a:lnTo>
                <a:lnTo>
                  <a:pt x="10510" y="16091"/>
                </a:lnTo>
                <a:lnTo>
                  <a:pt x="10481" y="16068"/>
                </a:lnTo>
                <a:lnTo>
                  <a:pt x="10453" y="16044"/>
                </a:lnTo>
                <a:lnTo>
                  <a:pt x="10426" y="16018"/>
                </a:lnTo>
                <a:lnTo>
                  <a:pt x="10401" y="15993"/>
                </a:lnTo>
                <a:lnTo>
                  <a:pt x="10376" y="15964"/>
                </a:lnTo>
                <a:lnTo>
                  <a:pt x="10364" y="15950"/>
                </a:lnTo>
                <a:lnTo>
                  <a:pt x="10353" y="15934"/>
                </a:lnTo>
                <a:lnTo>
                  <a:pt x="10342" y="15918"/>
                </a:lnTo>
                <a:lnTo>
                  <a:pt x="10331" y="15902"/>
                </a:lnTo>
                <a:lnTo>
                  <a:pt x="10310" y="15868"/>
                </a:lnTo>
                <a:lnTo>
                  <a:pt x="10291" y="15833"/>
                </a:lnTo>
                <a:lnTo>
                  <a:pt x="10273" y="15797"/>
                </a:lnTo>
                <a:lnTo>
                  <a:pt x="10256" y="15761"/>
                </a:lnTo>
                <a:lnTo>
                  <a:pt x="10240" y="15724"/>
                </a:lnTo>
                <a:lnTo>
                  <a:pt x="10225" y="15687"/>
                </a:lnTo>
                <a:lnTo>
                  <a:pt x="10211" y="15650"/>
                </a:lnTo>
                <a:lnTo>
                  <a:pt x="10197" y="15612"/>
                </a:lnTo>
                <a:lnTo>
                  <a:pt x="10190" y="15587"/>
                </a:lnTo>
                <a:lnTo>
                  <a:pt x="10181" y="15562"/>
                </a:lnTo>
                <a:lnTo>
                  <a:pt x="10175" y="15536"/>
                </a:lnTo>
                <a:lnTo>
                  <a:pt x="10169" y="15511"/>
                </a:lnTo>
                <a:lnTo>
                  <a:pt x="10162" y="15484"/>
                </a:lnTo>
                <a:lnTo>
                  <a:pt x="10157" y="15459"/>
                </a:lnTo>
                <a:lnTo>
                  <a:pt x="10152" y="15432"/>
                </a:lnTo>
                <a:lnTo>
                  <a:pt x="10147" y="15405"/>
                </a:lnTo>
                <a:lnTo>
                  <a:pt x="10175" y="15471"/>
                </a:lnTo>
                <a:lnTo>
                  <a:pt x="10205" y="15536"/>
                </a:lnTo>
                <a:lnTo>
                  <a:pt x="10236" y="15600"/>
                </a:lnTo>
                <a:lnTo>
                  <a:pt x="10268" y="15662"/>
                </a:lnTo>
                <a:lnTo>
                  <a:pt x="10302" y="15722"/>
                </a:lnTo>
                <a:lnTo>
                  <a:pt x="10336" y="15781"/>
                </a:lnTo>
                <a:lnTo>
                  <a:pt x="10371" y="15838"/>
                </a:lnTo>
                <a:lnTo>
                  <a:pt x="10407" y="15894"/>
                </a:lnTo>
                <a:lnTo>
                  <a:pt x="10443" y="15948"/>
                </a:lnTo>
                <a:lnTo>
                  <a:pt x="10479" y="16000"/>
                </a:lnTo>
                <a:lnTo>
                  <a:pt x="10514" y="16050"/>
                </a:lnTo>
                <a:lnTo>
                  <a:pt x="10551" y="16098"/>
                </a:lnTo>
                <a:lnTo>
                  <a:pt x="10586" y="16144"/>
                </a:lnTo>
                <a:lnTo>
                  <a:pt x="10621" y="16187"/>
                </a:lnTo>
                <a:lnTo>
                  <a:pt x="10655" y="16229"/>
                </a:lnTo>
                <a:lnTo>
                  <a:pt x="10688" y="16268"/>
                </a:lnTo>
                <a:lnTo>
                  <a:pt x="10694" y="16286"/>
                </a:lnTo>
                <a:lnTo>
                  <a:pt x="10701" y="16304"/>
                </a:lnTo>
                <a:lnTo>
                  <a:pt x="10707" y="16322"/>
                </a:lnTo>
                <a:lnTo>
                  <a:pt x="10714" y="16339"/>
                </a:lnTo>
                <a:lnTo>
                  <a:pt x="10722" y="16358"/>
                </a:lnTo>
                <a:lnTo>
                  <a:pt x="10730" y="16377"/>
                </a:lnTo>
                <a:lnTo>
                  <a:pt x="10740" y="16394"/>
                </a:lnTo>
                <a:lnTo>
                  <a:pt x="10750" y="16411"/>
                </a:lnTo>
                <a:lnTo>
                  <a:pt x="10771" y="16442"/>
                </a:lnTo>
                <a:lnTo>
                  <a:pt x="10793" y="16473"/>
                </a:lnTo>
                <a:lnTo>
                  <a:pt x="10818" y="16503"/>
                </a:lnTo>
                <a:lnTo>
                  <a:pt x="10841" y="16533"/>
                </a:lnTo>
                <a:lnTo>
                  <a:pt x="10866" y="16564"/>
                </a:lnTo>
                <a:lnTo>
                  <a:pt x="10889" y="16596"/>
                </a:lnTo>
                <a:lnTo>
                  <a:pt x="10892" y="16599"/>
                </a:lnTo>
                <a:lnTo>
                  <a:pt x="10895" y="16600"/>
                </a:lnTo>
                <a:lnTo>
                  <a:pt x="10899" y="16600"/>
                </a:lnTo>
                <a:lnTo>
                  <a:pt x="10902" y="16599"/>
                </a:lnTo>
                <a:lnTo>
                  <a:pt x="10905" y="16597"/>
                </a:lnTo>
                <a:lnTo>
                  <a:pt x="10906" y="16594"/>
                </a:lnTo>
                <a:lnTo>
                  <a:pt x="10907" y="16590"/>
                </a:lnTo>
                <a:lnTo>
                  <a:pt x="10905" y="16586"/>
                </a:lnTo>
                <a:lnTo>
                  <a:pt x="10889" y="16563"/>
                </a:lnTo>
                <a:lnTo>
                  <a:pt x="10873" y="16540"/>
                </a:lnTo>
                <a:lnTo>
                  <a:pt x="10856" y="16518"/>
                </a:lnTo>
                <a:lnTo>
                  <a:pt x="10839" y="16496"/>
                </a:lnTo>
                <a:lnTo>
                  <a:pt x="10823" y="16473"/>
                </a:lnTo>
                <a:lnTo>
                  <a:pt x="10807" y="16450"/>
                </a:lnTo>
                <a:lnTo>
                  <a:pt x="10792" y="16427"/>
                </a:lnTo>
                <a:lnTo>
                  <a:pt x="10777" y="16402"/>
                </a:lnTo>
                <a:lnTo>
                  <a:pt x="10769" y="16385"/>
                </a:lnTo>
                <a:lnTo>
                  <a:pt x="10760" y="16368"/>
                </a:lnTo>
                <a:lnTo>
                  <a:pt x="10752" y="16350"/>
                </a:lnTo>
                <a:lnTo>
                  <a:pt x="10744" y="16333"/>
                </a:lnTo>
                <a:lnTo>
                  <a:pt x="10769" y="16361"/>
                </a:lnTo>
                <a:lnTo>
                  <a:pt x="10793" y="16386"/>
                </a:lnTo>
                <a:lnTo>
                  <a:pt x="10816" y="16410"/>
                </a:lnTo>
                <a:lnTo>
                  <a:pt x="10836" y="16432"/>
                </a:lnTo>
                <a:lnTo>
                  <a:pt x="10850" y="16461"/>
                </a:lnTo>
                <a:lnTo>
                  <a:pt x="10864" y="16488"/>
                </a:lnTo>
                <a:lnTo>
                  <a:pt x="10872" y="16502"/>
                </a:lnTo>
                <a:lnTo>
                  <a:pt x="10880" y="16515"/>
                </a:lnTo>
                <a:lnTo>
                  <a:pt x="10890" y="16528"/>
                </a:lnTo>
                <a:lnTo>
                  <a:pt x="10900" y="16540"/>
                </a:lnTo>
                <a:lnTo>
                  <a:pt x="10909" y="16552"/>
                </a:lnTo>
                <a:lnTo>
                  <a:pt x="10919" y="16564"/>
                </a:lnTo>
                <a:lnTo>
                  <a:pt x="10930" y="16575"/>
                </a:lnTo>
                <a:lnTo>
                  <a:pt x="10941" y="16585"/>
                </a:lnTo>
                <a:lnTo>
                  <a:pt x="10953" y="16596"/>
                </a:lnTo>
                <a:lnTo>
                  <a:pt x="10966" y="16604"/>
                </a:lnTo>
                <a:lnTo>
                  <a:pt x="10978" y="16613"/>
                </a:lnTo>
                <a:lnTo>
                  <a:pt x="10992" y="16621"/>
                </a:lnTo>
                <a:lnTo>
                  <a:pt x="10995" y="16622"/>
                </a:lnTo>
                <a:lnTo>
                  <a:pt x="10997" y="16621"/>
                </a:lnTo>
                <a:lnTo>
                  <a:pt x="11000" y="16620"/>
                </a:lnTo>
                <a:lnTo>
                  <a:pt x="11001" y="16619"/>
                </a:lnTo>
                <a:lnTo>
                  <a:pt x="11002" y="16617"/>
                </a:lnTo>
                <a:lnTo>
                  <a:pt x="11002" y="16615"/>
                </a:lnTo>
                <a:lnTo>
                  <a:pt x="11001" y="16612"/>
                </a:lnTo>
                <a:lnTo>
                  <a:pt x="10999" y="16611"/>
                </a:lnTo>
                <a:lnTo>
                  <a:pt x="10985" y="16599"/>
                </a:lnTo>
                <a:lnTo>
                  <a:pt x="10971" y="16586"/>
                </a:lnTo>
                <a:lnTo>
                  <a:pt x="10957" y="16573"/>
                </a:lnTo>
                <a:lnTo>
                  <a:pt x="10945" y="16559"/>
                </a:lnTo>
                <a:lnTo>
                  <a:pt x="10934" y="16546"/>
                </a:lnTo>
                <a:lnTo>
                  <a:pt x="10923" y="16531"/>
                </a:lnTo>
                <a:lnTo>
                  <a:pt x="10912" y="16515"/>
                </a:lnTo>
                <a:lnTo>
                  <a:pt x="10903" y="16499"/>
                </a:lnTo>
                <a:lnTo>
                  <a:pt x="10918" y="16514"/>
                </a:lnTo>
                <a:lnTo>
                  <a:pt x="10928" y="16524"/>
                </a:lnTo>
                <a:lnTo>
                  <a:pt x="10936" y="16531"/>
                </a:lnTo>
                <a:lnTo>
                  <a:pt x="10938" y="16533"/>
                </a:lnTo>
                <a:lnTo>
                  <a:pt x="10936" y="16530"/>
                </a:lnTo>
                <a:lnTo>
                  <a:pt x="10932" y="16518"/>
                </a:lnTo>
                <a:lnTo>
                  <a:pt x="10923" y="16501"/>
                </a:lnTo>
                <a:lnTo>
                  <a:pt x="10912" y="16477"/>
                </a:lnTo>
                <a:lnTo>
                  <a:pt x="10921" y="16491"/>
                </a:lnTo>
                <a:lnTo>
                  <a:pt x="10929" y="16505"/>
                </a:lnTo>
                <a:lnTo>
                  <a:pt x="10933" y="16508"/>
                </a:lnTo>
                <a:lnTo>
                  <a:pt x="10936" y="16509"/>
                </a:lnTo>
                <a:lnTo>
                  <a:pt x="10939" y="16509"/>
                </a:lnTo>
                <a:lnTo>
                  <a:pt x="10942" y="16508"/>
                </a:lnTo>
                <a:lnTo>
                  <a:pt x="10945" y="16506"/>
                </a:lnTo>
                <a:lnTo>
                  <a:pt x="10946" y="16503"/>
                </a:lnTo>
                <a:lnTo>
                  <a:pt x="10947" y="16500"/>
                </a:lnTo>
                <a:lnTo>
                  <a:pt x="10946" y="16496"/>
                </a:lnTo>
                <a:lnTo>
                  <a:pt x="10935" y="16471"/>
                </a:lnTo>
                <a:lnTo>
                  <a:pt x="10925" y="16447"/>
                </a:lnTo>
                <a:lnTo>
                  <a:pt x="10914" y="16422"/>
                </a:lnTo>
                <a:lnTo>
                  <a:pt x="10905" y="16398"/>
                </a:lnTo>
                <a:lnTo>
                  <a:pt x="10895" y="16372"/>
                </a:lnTo>
                <a:lnTo>
                  <a:pt x="10886" y="16347"/>
                </a:lnTo>
                <a:lnTo>
                  <a:pt x="10877" y="16320"/>
                </a:lnTo>
                <a:lnTo>
                  <a:pt x="10869" y="16295"/>
                </a:lnTo>
                <a:lnTo>
                  <a:pt x="10890" y="16333"/>
                </a:lnTo>
                <a:lnTo>
                  <a:pt x="10912" y="16370"/>
                </a:lnTo>
                <a:lnTo>
                  <a:pt x="10936" y="16405"/>
                </a:lnTo>
                <a:lnTo>
                  <a:pt x="10961" y="16440"/>
                </a:lnTo>
                <a:lnTo>
                  <a:pt x="10966" y="16444"/>
                </a:lnTo>
                <a:lnTo>
                  <a:pt x="10969" y="16445"/>
                </a:lnTo>
                <a:lnTo>
                  <a:pt x="10973" y="16445"/>
                </a:lnTo>
                <a:lnTo>
                  <a:pt x="10977" y="16442"/>
                </a:lnTo>
                <a:lnTo>
                  <a:pt x="10980" y="16440"/>
                </a:lnTo>
                <a:lnTo>
                  <a:pt x="10983" y="16437"/>
                </a:lnTo>
                <a:lnTo>
                  <a:pt x="10983" y="16433"/>
                </a:lnTo>
                <a:lnTo>
                  <a:pt x="10980" y="16429"/>
                </a:lnTo>
                <a:lnTo>
                  <a:pt x="10955" y="16392"/>
                </a:lnTo>
                <a:lnTo>
                  <a:pt x="10932" y="16356"/>
                </a:lnTo>
                <a:lnTo>
                  <a:pt x="10909" y="16318"/>
                </a:lnTo>
                <a:lnTo>
                  <a:pt x="10888" y="16279"/>
                </a:lnTo>
                <a:lnTo>
                  <a:pt x="10869" y="16238"/>
                </a:lnTo>
                <a:lnTo>
                  <a:pt x="10851" y="16197"/>
                </a:lnTo>
                <a:lnTo>
                  <a:pt x="10835" y="16155"/>
                </a:lnTo>
                <a:lnTo>
                  <a:pt x="10821" y="16113"/>
                </a:lnTo>
                <a:lnTo>
                  <a:pt x="10814" y="16082"/>
                </a:lnTo>
                <a:lnTo>
                  <a:pt x="10809" y="16050"/>
                </a:lnTo>
                <a:lnTo>
                  <a:pt x="10804" y="16018"/>
                </a:lnTo>
                <a:lnTo>
                  <a:pt x="10800" y="15986"/>
                </a:lnTo>
                <a:lnTo>
                  <a:pt x="10796" y="15954"/>
                </a:lnTo>
                <a:lnTo>
                  <a:pt x="10793" y="15922"/>
                </a:lnTo>
                <a:lnTo>
                  <a:pt x="10791" y="15890"/>
                </a:lnTo>
                <a:lnTo>
                  <a:pt x="10789" y="15859"/>
                </a:lnTo>
                <a:lnTo>
                  <a:pt x="10788" y="15827"/>
                </a:lnTo>
                <a:lnTo>
                  <a:pt x="10788" y="15795"/>
                </a:lnTo>
                <a:lnTo>
                  <a:pt x="10788" y="15763"/>
                </a:lnTo>
                <a:lnTo>
                  <a:pt x="10789" y="15731"/>
                </a:lnTo>
                <a:lnTo>
                  <a:pt x="10791" y="15700"/>
                </a:lnTo>
                <a:lnTo>
                  <a:pt x="10793" y="15668"/>
                </a:lnTo>
                <a:lnTo>
                  <a:pt x="10796" y="15637"/>
                </a:lnTo>
                <a:lnTo>
                  <a:pt x="10801" y="15606"/>
                </a:lnTo>
                <a:lnTo>
                  <a:pt x="10804" y="15597"/>
                </a:lnTo>
                <a:lnTo>
                  <a:pt x="10806" y="15588"/>
                </a:lnTo>
                <a:lnTo>
                  <a:pt x="10806" y="15615"/>
                </a:lnTo>
                <a:lnTo>
                  <a:pt x="10807" y="15642"/>
                </a:lnTo>
                <a:lnTo>
                  <a:pt x="10808" y="15668"/>
                </a:lnTo>
                <a:lnTo>
                  <a:pt x="10810" y="15695"/>
                </a:lnTo>
                <a:lnTo>
                  <a:pt x="10813" y="15720"/>
                </a:lnTo>
                <a:lnTo>
                  <a:pt x="10819" y="15746"/>
                </a:lnTo>
                <a:lnTo>
                  <a:pt x="10824" y="15770"/>
                </a:lnTo>
                <a:lnTo>
                  <a:pt x="10830" y="15795"/>
                </a:lnTo>
                <a:lnTo>
                  <a:pt x="10825" y="15828"/>
                </a:lnTo>
                <a:lnTo>
                  <a:pt x="10821" y="15861"/>
                </a:lnTo>
                <a:lnTo>
                  <a:pt x="10818" y="15895"/>
                </a:lnTo>
                <a:lnTo>
                  <a:pt x="10817" y="15928"/>
                </a:lnTo>
                <a:lnTo>
                  <a:pt x="10817" y="15961"/>
                </a:lnTo>
                <a:lnTo>
                  <a:pt x="10819" y="15994"/>
                </a:lnTo>
                <a:lnTo>
                  <a:pt x="10822" y="16026"/>
                </a:lnTo>
                <a:lnTo>
                  <a:pt x="10827" y="16058"/>
                </a:lnTo>
                <a:lnTo>
                  <a:pt x="10834" y="16090"/>
                </a:lnTo>
                <a:lnTo>
                  <a:pt x="10842" y="16122"/>
                </a:lnTo>
                <a:lnTo>
                  <a:pt x="10853" y="16153"/>
                </a:lnTo>
                <a:lnTo>
                  <a:pt x="10864" y="16184"/>
                </a:lnTo>
                <a:lnTo>
                  <a:pt x="10878" y="16214"/>
                </a:lnTo>
                <a:lnTo>
                  <a:pt x="10894" y="16243"/>
                </a:lnTo>
                <a:lnTo>
                  <a:pt x="10903" y="16256"/>
                </a:lnTo>
                <a:lnTo>
                  <a:pt x="10911" y="16271"/>
                </a:lnTo>
                <a:lnTo>
                  <a:pt x="10921" y="16285"/>
                </a:lnTo>
                <a:lnTo>
                  <a:pt x="10932" y="16298"/>
                </a:lnTo>
                <a:lnTo>
                  <a:pt x="10934" y="16300"/>
                </a:lnTo>
                <a:lnTo>
                  <a:pt x="10937" y="16301"/>
                </a:lnTo>
                <a:lnTo>
                  <a:pt x="10940" y="16301"/>
                </a:lnTo>
                <a:lnTo>
                  <a:pt x="10942" y="16300"/>
                </a:lnTo>
                <a:lnTo>
                  <a:pt x="10944" y="16299"/>
                </a:lnTo>
                <a:lnTo>
                  <a:pt x="10945" y="16297"/>
                </a:lnTo>
                <a:lnTo>
                  <a:pt x="10945" y="16294"/>
                </a:lnTo>
                <a:lnTo>
                  <a:pt x="10944" y="16290"/>
                </a:lnTo>
                <a:lnTo>
                  <a:pt x="10928" y="16266"/>
                </a:lnTo>
                <a:lnTo>
                  <a:pt x="10913" y="16241"/>
                </a:lnTo>
                <a:lnTo>
                  <a:pt x="10901" y="16215"/>
                </a:lnTo>
                <a:lnTo>
                  <a:pt x="10889" y="16189"/>
                </a:lnTo>
                <a:lnTo>
                  <a:pt x="10878" y="16163"/>
                </a:lnTo>
                <a:lnTo>
                  <a:pt x="10870" y="16136"/>
                </a:lnTo>
                <a:lnTo>
                  <a:pt x="10862" y="16108"/>
                </a:lnTo>
                <a:lnTo>
                  <a:pt x="10857" y="16082"/>
                </a:lnTo>
                <a:lnTo>
                  <a:pt x="10852" y="16054"/>
                </a:lnTo>
                <a:lnTo>
                  <a:pt x="10849" y="16026"/>
                </a:lnTo>
                <a:lnTo>
                  <a:pt x="10846" y="15998"/>
                </a:lnTo>
                <a:lnTo>
                  <a:pt x="10845" y="15969"/>
                </a:lnTo>
                <a:lnTo>
                  <a:pt x="10845" y="15941"/>
                </a:lnTo>
                <a:lnTo>
                  <a:pt x="10847" y="15913"/>
                </a:lnTo>
                <a:lnTo>
                  <a:pt x="10850" y="15884"/>
                </a:lnTo>
                <a:lnTo>
                  <a:pt x="10853" y="15856"/>
                </a:lnTo>
                <a:lnTo>
                  <a:pt x="10866" y="15883"/>
                </a:lnTo>
                <a:lnTo>
                  <a:pt x="10880" y="15909"/>
                </a:lnTo>
                <a:lnTo>
                  <a:pt x="10889" y="15920"/>
                </a:lnTo>
                <a:lnTo>
                  <a:pt x="10897" y="15932"/>
                </a:lnTo>
                <a:lnTo>
                  <a:pt x="10906" y="15944"/>
                </a:lnTo>
                <a:lnTo>
                  <a:pt x="10916" y="15955"/>
                </a:lnTo>
                <a:lnTo>
                  <a:pt x="10918" y="15956"/>
                </a:lnTo>
                <a:lnTo>
                  <a:pt x="10919" y="15956"/>
                </a:lnTo>
                <a:lnTo>
                  <a:pt x="10921" y="15957"/>
                </a:lnTo>
                <a:lnTo>
                  <a:pt x="10923" y="15956"/>
                </a:lnTo>
                <a:lnTo>
                  <a:pt x="10923" y="15957"/>
                </a:lnTo>
                <a:lnTo>
                  <a:pt x="10923" y="15959"/>
                </a:lnTo>
                <a:lnTo>
                  <a:pt x="10925" y="15962"/>
                </a:lnTo>
                <a:lnTo>
                  <a:pt x="10926" y="15963"/>
                </a:lnTo>
                <a:lnTo>
                  <a:pt x="10929" y="15964"/>
                </a:lnTo>
                <a:lnTo>
                  <a:pt x="10932" y="15963"/>
                </a:lnTo>
                <a:lnTo>
                  <a:pt x="10934" y="15962"/>
                </a:lnTo>
                <a:lnTo>
                  <a:pt x="10935" y="15961"/>
                </a:lnTo>
                <a:lnTo>
                  <a:pt x="10936" y="15959"/>
                </a:lnTo>
                <a:lnTo>
                  <a:pt x="10936" y="15955"/>
                </a:lnTo>
                <a:lnTo>
                  <a:pt x="10928" y="15920"/>
                </a:lnTo>
                <a:lnTo>
                  <a:pt x="10922" y="15886"/>
                </a:lnTo>
                <a:lnTo>
                  <a:pt x="10916" y="15852"/>
                </a:lnTo>
                <a:lnTo>
                  <a:pt x="10909" y="15818"/>
                </a:lnTo>
                <a:lnTo>
                  <a:pt x="10904" y="15784"/>
                </a:lnTo>
                <a:lnTo>
                  <a:pt x="10900" y="15751"/>
                </a:lnTo>
                <a:lnTo>
                  <a:pt x="10895" y="15718"/>
                </a:lnTo>
                <a:lnTo>
                  <a:pt x="10893" y="15685"/>
                </a:lnTo>
                <a:lnTo>
                  <a:pt x="10901" y="15665"/>
                </a:lnTo>
                <a:lnTo>
                  <a:pt x="10908" y="15646"/>
                </a:lnTo>
                <a:lnTo>
                  <a:pt x="10916" y="15627"/>
                </a:lnTo>
                <a:lnTo>
                  <a:pt x="10925" y="15607"/>
                </a:lnTo>
                <a:lnTo>
                  <a:pt x="10934" y="15589"/>
                </a:lnTo>
                <a:lnTo>
                  <a:pt x="10943" y="15571"/>
                </a:lnTo>
                <a:lnTo>
                  <a:pt x="10954" y="15554"/>
                </a:lnTo>
                <a:lnTo>
                  <a:pt x="10964" y="15537"/>
                </a:lnTo>
                <a:lnTo>
                  <a:pt x="10987" y="15504"/>
                </a:lnTo>
                <a:lnTo>
                  <a:pt x="11011" y="15472"/>
                </a:lnTo>
                <a:lnTo>
                  <a:pt x="11038" y="15442"/>
                </a:lnTo>
                <a:lnTo>
                  <a:pt x="11065" y="15412"/>
                </a:lnTo>
                <a:lnTo>
                  <a:pt x="11093" y="15383"/>
                </a:lnTo>
                <a:lnTo>
                  <a:pt x="11122" y="15355"/>
                </a:lnTo>
                <a:lnTo>
                  <a:pt x="11153" y="15328"/>
                </a:lnTo>
                <a:lnTo>
                  <a:pt x="11184" y="15301"/>
                </a:lnTo>
                <a:lnTo>
                  <a:pt x="11247" y="15250"/>
                </a:lnTo>
                <a:lnTo>
                  <a:pt x="11312" y="15200"/>
                </a:lnTo>
                <a:lnTo>
                  <a:pt x="11344" y="15186"/>
                </a:lnTo>
                <a:lnTo>
                  <a:pt x="11375" y="15174"/>
                </a:lnTo>
                <a:lnTo>
                  <a:pt x="11407" y="15160"/>
                </a:lnTo>
                <a:lnTo>
                  <a:pt x="11438" y="15146"/>
                </a:lnTo>
                <a:lnTo>
                  <a:pt x="11482" y="15135"/>
                </a:lnTo>
                <a:lnTo>
                  <a:pt x="11523" y="15122"/>
                </a:lnTo>
                <a:lnTo>
                  <a:pt x="11566" y="15108"/>
                </a:lnTo>
                <a:lnTo>
                  <a:pt x="11606" y="15092"/>
                </a:lnTo>
                <a:lnTo>
                  <a:pt x="11646" y="15074"/>
                </a:lnTo>
                <a:lnTo>
                  <a:pt x="11686" y="15053"/>
                </a:lnTo>
                <a:lnTo>
                  <a:pt x="11725" y="15033"/>
                </a:lnTo>
                <a:lnTo>
                  <a:pt x="11763" y="15010"/>
                </a:lnTo>
                <a:lnTo>
                  <a:pt x="11787" y="15004"/>
                </a:lnTo>
                <a:lnTo>
                  <a:pt x="11810" y="14998"/>
                </a:lnTo>
                <a:lnTo>
                  <a:pt x="11834" y="14992"/>
                </a:lnTo>
                <a:lnTo>
                  <a:pt x="11857" y="14985"/>
                </a:lnTo>
                <a:lnTo>
                  <a:pt x="11881" y="14979"/>
                </a:lnTo>
                <a:lnTo>
                  <a:pt x="11904" y="14971"/>
                </a:lnTo>
                <a:lnTo>
                  <a:pt x="11926" y="14965"/>
                </a:lnTo>
                <a:lnTo>
                  <a:pt x="11950" y="14958"/>
                </a:lnTo>
                <a:lnTo>
                  <a:pt x="12002" y="14942"/>
                </a:lnTo>
                <a:lnTo>
                  <a:pt x="12054" y="14924"/>
                </a:lnTo>
                <a:lnTo>
                  <a:pt x="12081" y="14913"/>
                </a:lnTo>
                <a:lnTo>
                  <a:pt x="12106" y="14902"/>
                </a:lnTo>
                <a:lnTo>
                  <a:pt x="12131" y="14889"/>
                </a:lnTo>
                <a:lnTo>
                  <a:pt x="12155" y="14877"/>
                </a:lnTo>
                <a:lnTo>
                  <a:pt x="12178" y="14863"/>
                </a:lnTo>
                <a:lnTo>
                  <a:pt x="12202" y="14848"/>
                </a:lnTo>
                <a:lnTo>
                  <a:pt x="12224" y="14832"/>
                </a:lnTo>
                <a:lnTo>
                  <a:pt x="12244" y="14814"/>
                </a:lnTo>
                <a:lnTo>
                  <a:pt x="12264" y="14796"/>
                </a:lnTo>
                <a:lnTo>
                  <a:pt x="12282" y="14775"/>
                </a:lnTo>
                <a:lnTo>
                  <a:pt x="12290" y="14764"/>
                </a:lnTo>
                <a:lnTo>
                  <a:pt x="12299" y="14753"/>
                </a:lnTo>
                <a:lnTo>
                  <a:pt x="12306" y="14742"/>
                </a:lnTo>
                <a:lnTo>
                  <a:pt x="12314" y="14730"/>
                </a:lnTo>
                <a:lnTo>
                  <a:pt x="12320" y="14719"/>
                </a:lnTo>
                <a:lnTo>
                  <a:pt x="12325" y="14708"/>
                </a:lnTo>
                <a:lnTo>
                  <a:pt x="12329" y="14696"/>
                </a:lnTo>
                <a:lnTo>
                  <a:pt x="12334" y="14684"/>
                </a:lnTo>
                <a:lnTo>
                  <a:pt x="12337" y="14673"/>
                </a:lnTo>
                <a:lnTo>
                  <a:pt x="12340" y="14661"/>
                </a:lnTo>
                <a:lnTo>
                  <a:pt x="12343" y="14648"/>
                </a:lnTo>
                <a:lnTo>
                  <a:pt x="12345" y="14636"/>
                </a:lnTo>
                <a:lnTo>
                  <a:pt x="12348" y="14611"/>
                </a:lnTo>
                <a:lnTo>
                  <a:pt x="12349" y="14585"/>
                </a:lnTo>
                <a:lnTo>
                  <a:pt x="12348" y="14560"/>
                </a:lnTo>
                <a:lnTo>
                  <a:pt x="12346" y="14534"/>
                </a:lnTo>
                <a:lnTo>
                  <a:pt x="12361" y="14513"/>
                </a:lnTo>
                <a:lnTo>
                  <a:pt x="12377" y="14492"/>
                </a:lnTo>
                <a:lnTo>
                  <a:pt x="12392" y="14470"/>
                </a:lnTo>
                <a:lnTo>
                  <a:pt x="12406" y="14448"/>
                </a:lnTo>
                <a:lnTo>
                  <a:pt x="12420" y="14426"/>
                </a:lnTo>
                <a:lnTo>
                  <a:pt x="12434" y="14403"/>
                </a:lnTo>
                <a:lnTo>
                  <a:pt x="12447" y="14380"/>
                </a:lnTo>
                <a:lnTo>
                  <a:pt x="12458" y="14357"/>
                </a:lnTo>
                <a:lnTo>
                  <a:pt x="12470" y="14333"/>
                </a:lnTo>
                <a:lnTo>
                  <a:pt x="12482" y="14309"/>
                </a:lnTo>
                <a:lnTo>
                  <a:pt x="12492" y="14284"/>
                </a:lnTo>
                <a:lnTo>
                  <a:pt x="12502" y="14259"/>
                </a:lnTo>
                <a:lnTo>
                  <a:pt x="12511" y="14233"/>
                </a:lnTo>
                <a:lnTo>
                  <a:pt x="12520" y="14208"/>
                </a:lnTo>
                <a:lnTo>
                  <a:pt x="12527" y="14181"/>
                </a:lnTo>
                <a:lnTo>
                  <a:pt x="12535" y="14154"/>
                </a:lnTo>
                <a:lnTo>
                  <a:pt x="12541" y="14129"/>
                </a:lnTo>
                <a:lnTo>
                  <a:pt x="12548" y="14103"/>
                </a:lnTo>
                <a:lnTo>
                  <a:pt x="12553" y="14078"/>
                </a:lnTo>
                <a:lnTo>
                  <a:pt x="12557" y="14051"/>
                </a:lnTo>
                <a:lnTo>
                  <a:pt x="12566" y="13998"/>
                </a:lnTo>
                <a:lnTo>
                  <a:pt x="12571" y="13943"/>
                </a:lnTo>
                <a:lnTo>
                  <a:pt x="12575" y="13888"/>
                </a:lnTo>
                <a:lnTo>
                  <a:pt x="12578" y="13832"/>
                </a:lnTo>
                <a:lnTo>
                  <a:pt x="12578" y="13775"/>
                </a:lnTo>
                <a:lnTo>
                  <a:pt x="12578" y="13718"/>
                </a:lnTo>
                <a:lnTo>
                  <a:pt x="12586" y="13685"/>
                </a:lnTo>
                <a:lnTo>
                  <a:pt x="12591" y="13652"/>
                </a:lnTo>
                <a:lnTo>
                  <a:pt x="12597" y="13619"/>
                </a:lnTo>
                <a:lnTo>
                  <a:pt x="12601" y="13586"/>
                </a:lnTo>
                <a:lnTo>
                  <a:pt x="12604" y="13554"/>
                </a:lnTo>
                <a:lnTo>
                  <a:pt x="12606" y="13521"/>
                </a:lnTo>
                <a:lnTo>
                  <a:pt x="12608" y="13488"/>
                </a:lnTo>
                <a:lnTo>
                  <a:pt x="12608" y="13454"/>
                </a:lnTo>
                <a:lnTo>
                  <a:pt x="12607" y="13421"/>
                </a:lnTo>
                <a:lnTo>
                  <a:pt x="12605" y="13387"/>
                </a:lnTo>
                <a:lnTo>
                  <a:pt x="12602" y="13354"/>
                </a:lnTo>
                <a:lnTo>
                  <a:pt x="12598" y="13319"/>
                </a:lnTo>
                <a:lnTo>
                  <a:pt x="12592" y="13285"/>
                </a:lnTo>
                <a:lnTo>
                  <a:pt x="12586" y="13251"/>
                </a:lnTo>
                <a:lnTo>
                  <a:pt x="12578" y="13218"/>
                </a:lnTo>
                <a:lnTo>
                  <a:pt x="12570" y="13184"/>
                </a:lnTo>
                <a:lnTo>
                  <a:pt x="12560" y="13152"/>
                </a:lnTo>
                <a:lnTo>
                  <a:pt x="12550" y="13121"/>
                </a:lnTo>
                <a:lnTo>
                  <a:pt x="12538" y="13089"/>
                </a:lnTo>
                <a:lnTo>
                  <a:pt x="12524" y="13058"/>
                </a:lnTo>
                <a:lnTo>
                  <a:pt x="12510" y="13027"/>
                </a:lnTo>
                <a:lnTo>
                  <a:pt x="12495" y="12996"/>
                </a:lnTo>
                <a:lnTo>
                  <a:pt x="12479" y="12965"/>
                </a:lnTo>
                <a:lnTo>
                  <a:pt x="12462" y="12936"/>
                </a:lnTo>
                <a:lnTo>
                  <a:pt x="12456" y="12908"/>
                </a:lnTo>
                <a:lnTo>
                  <a:pt x="12449" y="12881"/>
                </a:lnTo>
                <a:lnTo>
                  <a:pt x="12442" y="12856"/>
                </a:lnTo>
                <a:lnTo>
                  <a:pt x="12436" y="12832"/>
                </a:lnTo>
                <a:lnTo>
                  <a:pt x="12429" y="12809"/>
                </a:lnTo>
                <a:lnTo>
                  <a:pt x="12424" y="12788"/>
                </a:lnTo>
                <a:lnTo>
                  <a:pt x="12418" y="12767"/>
                </a:lnTo>
                <a:lnTo>
                  <a:pt x="12412" y="12748"/>
                </a:lnTo>
                <a:lnTo>
                  <a:pt x="12423" y="12733"/>
                </a:lnTo>
                <a:lnTo>
                  <a:pt x="12434" y="12720"/>
                </a:lnTo>
                <a:lnTo>
                  <a:pt x="12443" y="12706"/>
                </a:lnTo>
                <a:lnTo>
                  <a:pt x="12454" y="12691"/>
                </a:lnTo>
                <a:lnTo>
                  <a:pt x="12478" y="12657"/>
                </a:lnTo>
                <a:lnTo>
                  <a:pt x="12503" y="12621"/>
                </a:lnTo>
                <a:lnTo>
                  <a:pt x="12526" y="12586"/>
                </a:lnTo>
                <a:lnTo>
                  <a:pt x="12550" y="12549"/>
                </a:lnTo>
                <a:lnTo>
                  <a:pt x="12572" y="12513"/>
                </a:lnTo>
                <a:lnTo>
                  <a:pt x="12593" y="12476"/>
                </a:lnTo>
                <a:lnTo>
                  <a:pt x="12614" y="12439"/>
                </a:lnTo>
                <a:lnTo>
                  <a:pt x="12634" y="1240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Roboto" panose="02000000000000000000" pitchFamily="2" charset="0"/>
            </a:endParaRPr>
          </a:p>
        </p:txBody>
      </p:sp>
      <p:sp>
        <p:nvSpPr>
          <p:cNvPr id="10" name="Текст 4">
            <a:extLst>
              <a:ext uri="{FF2B5EF4-FFF2-40B4-BE49-F238E27FC236}">
                <a16:creationId xmlns:a16="http://schemas.microsoft.com/office/drawing/2014/main" id="{489F1F9A-CDD0-42CB-A701-E43589A258B6}"/>
              </a:ext>
            </a:extLst>
          </p:cNvPr>
          <p:cNvSpPr txBox="1">
            <a:spLocks/>
          </p:cNvSpPr>
          <p:nvPr userDrawn="1"/>
        </p:nvSpPr>
        <p:spPr>
          <a:xfrm>
            <a:off x="9172160" y="4208416"/>
            <a:ext cx="2157488" cy="1168616"/>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lnSpc>
                <a:spcPct val="85000"/>
              </a:lnSpc>
              <a:spcBef>
                <a:spcPts val="0"/>
              </a:spcBef>
              <a:buNone/>
            </a:pPr>
            <a:r>
              <a:rPr lang="en-US" sz="2800" b="1">
                <a:solidFill>
                  <a:schemeClr val="bg2"/>
                </a:solidFill>
                <a:latin typeface="Roboto Black" panose="02000000000000000000" pitchFamily="2" charset="0"/>
                <a:ea typeface="Roboto Black" panose="02000000000000000000" pitchFamily="2" charset="0"/>
                <a:cs typeface="Open Sans Extrabold" panose="020B0906030804020204" pitchFamily="34" charset="0"/>
              </a:rPr>
              <a:t>48%</a:t>
            </a:r>
          </a:p>
          <a:p>
            <a:pPr marL="0" indent="0" algn="ctr">
              <a:lnSpc>
                <a:spcPct val="85000"/>
              </a:lnSpc>
              <a:spcBef>
                <a:spcPts val="0"/>
              </a:spcBef>
              <a:buNone/>
            </a:pPr>
            <a:r>
              <a:rPr lang="en-US" sz="2800" b="1">
                <a:solidFill>
                  <a:schemeClr val="bg2"/>
                </a:solidFill>
                <a:latin typeface="Roboto Medium" panose="02000000000000000000" pitchFamily="2" charset="0"/>
                <a:ea typeface="Roboto Medium" panose="02000000000000000000" pitchFamily="2" charset="0"/>
                <a:cs typeface="Roboto Medium" panose="02000000000000000000" pitchFamily="2" charset="0"/>
              </a:rPr>
              <a:t>age 14-17</a:t>
            </a:r>
          </a:p>
        </p:txBody>
      </p:sp>
      <p:sp>
        <p:nvSpPr>
          <p:cNvPr id="11" name="Текст 4">
            <a:extLst>
              <a:ext uri="{FF2B5EF4-FFF2-40B4-BE49-F238E27FC236}">
                <a16:creationId xmlns:a16="http://schemas.microsoft.com/office/drawing/2014/main" id="{71E0D6DF-88EA-46B9-8E99-4A34545BD3A5}"/>
              </a:ext>
            </a:extLst>
          </p:cNvPr>
          <p:cNvSpPr txBox="1">
            <a:spLocks/>
          </p:cNvSpPr>
          <p:nvPr userDrawn="1"/>
        </p:nvSpPr>
        <p:spPr>
          <a:xfrm rot="21276155">
            <a:off x="1066517" y="3823469"/>
            <a:ext cx="3866059" cy="1066800"/>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lnSpc>
                <a:spcPct val="85000"/>
              </a:lnSpc>
              <a:spcBef>
                <a:spcPts val="0"/>
              </a:spcBef>
              <a:buNone/>
            </a:pPr>
            <a:r>
              <a:rPr lang="en-US" sz="5400" b="1">
                <a:solidFill>
                  <a:schemeClr val="tx2"/>
                </a:solidFill>
                <a:latin typeface="Roboto Medium" panose="02000000000000000000" pitchFamily="2" charset="0"/>
                <a:ea typeface="Roboto Medium" panose="02000000000000000000" pitchFamily="2" charset="0"/>
                <a:cs typeface="Roboto Medium" panose="02000000000000000000" pitchFamily="2" charset="0"/>
              </a:rPr>
              <a:t>16,000</a:t>
            </a:r>
          </a:p>
          <a:p>
            <a:pPr marL="0" indent="0" algn="ctr">
              <a:lnSpc>
                <a:spcPct val="85000"/>
              </a:lnSpc>
              <a:spcBef>
                <a:spcPts val="0"/>
              </a:spcBef>
              <a:buNone/>
            </a:pPr>
            <a:r>
              <a:rPr lang="en-US" sz="3600" b="1">
                <a:solidFill>
                  <a:schemeClr val="tx2"/>
                </a:solidFill>
                <a:latin typeface="Roboto Medium" panose="02000000000000000000" pitchFamily="2" charset="0"/>
                <a:ea typeface="Roboto Medium" panose="02000000000000000000" pitchFamily="2" charset="0"/>
                <a:cs typeface="Roboto Medium" panose="02000000000000000000" pitchFamily="2" charset="0"/>
              </a:rPr>
              <a:t>families annually</a:t>
            </a:r>
          </a:p>
        </p:txBody>
      </p:sp>
      <p:sp>
        <p:nvSpPr>
          <p:cNvPr id="12" name="TextBox 11">
            <a:extLst>
              <a:ext uri="{FF2B5EF4-FFF2-40B4-BE49-F238E27FC236}">
                <a16:creationId xmlns:a16="http://schemas.microsoft.com/office/drawing/2014/main" id="{C43134F8-C85A-44DB-BF3D-4898306B9E44}"/>
              </a:ext>
            </a:extLst>
          </p:cNvPr>
          <p:cNvSpPr txBox="1"/>
          <p:nvPr userDrawn="1"/>
        </p:nvSpPr>
        <p:spPr>
          <a:xfrm>
            <a:off x="1219200" y="555713"/>
            <a:ext cx="9753600" cy="769441"/>
          </a:xfrm>
          <a:prstGeom prst="rect">
            <a:avLst/>
          </a:prstGeom>
          <a:noFill/>
        </p:spPr>
        <p:txBody>
          <a:bodyPr wrap="square" rtlCol="0">
            <a:spAutoFit/>
          </a:bodyPr>
          <a:lstStyle/>
          <a:p>
            <a:pPr algn="ctr"/>
            <a:r>
              <a:rPr lang="en-US" sz="4400">
                <a:solidFill>
                  <a:schemeClr val="bg2"/>
                </a:solidFill>
                <a:latin typeface="+mj-lt"/>
              </a:rPr>
              <a:t>Our Families</a:t>
            </a:r>
          </a:p>
        </p:txBody>
      </p:sp>
    </p:spTree>
    <p:custDataLst>
      <p:tags r:id="rId1"/>
    </p:custDataLst>
    <p:extLst>
      <p:ext uri="{BB962C8B-B14F-4D97-AF65-F5344CB8AC3E}">
        <p14:creationId xmlns:p14="http://schemas.microsoft.com/office/powerpoint/2010/main" val="20531741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YAP_core_principle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75BA73-8334-4619-80B8-7DE7129E4A9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7697"/>
          <a:stretch/>
        </p:blipFill>
        <p:spPr>
          <a:xfrm>
            <a:off x="0" y="4724400"/>
            <a:ext cx="12192000" cy="2133600"/>
          </a:xfrm>
          <a:prstGeom prst="rect">
            <a:avLst/>
          </a:prstGeom>
        </p:spPr>
      </p:pic>
      <p:grpSp>
        <p:nvGrpSpPr>
          <p:cNvPr id="37" name="Group 36">
            <a:extLst>
              <a:ext uri="{FF2B5EF4-FFF2-40B4-BE49-F238E27FC236}">
                <a16:creationId xmlns:a16="http://schemas.microsoft.com/office/drawing/2014/main" id="{DA2BED7B-AB8F-407E-A16C-8C240FBC12BE}"/>
              </a:ext>
            </a:extLst>
          </p:cNvPr>
          <p:cNvGrpSpPr/>
          <p:nvPr userDrawn="1"/>
        </p:nvGrpSpPr>
        <p:grpSpPr>
          <a:xfrm>
            <a:off x="782392" y="316079"/>
            <a:ext cx="3730123" cy="914400"/>
            <a:chOff x="782392" y="316079"/>
            <a:chExt cx="3730123" cy="914400"/>
          </a:xfrm>
        </p:grpSpPr>
        <p:pic>
          <p:nvPicPr>
            <p:cNvPr id="13" name="Graphic 12" descr="User with solid fill">
              <a:extLst>
                <a:ext uri="{FF2B5EF4-FFF2-40B4-BE49-F238E27FC236}">
                  <a16:creationId xmlns:a16="http://schemas.microsoft.com/office/drawing/2014/main" id="{393B6162-2F69-42AE-AD45-ED33DDAAFAC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2392" y="316079"/>
              <a:ext cx="914400" cy="914400"/>
            </a:xfrm>
            <a:prstGeom prst="rect">
              <a:avLst/>
            </a:prstGeom>
          </p:spPr>
        </p:pic>
        <p:sp>
          <p:nvSpPr>
            <p:cNvPr id="22" name="TextBox 21">
              <a:extLst>
                <a:ext uri="{FF2B5EF4-FFF2-40B4-BE49-F238E27FC236}">
                  <a16:creationId xmlns:a16="http://schemas.microsoft.com/office/drawing/2014/main" id="{DE94BD22-D666-4E29-B236-C553ED69AED5}"/>
                </a:ext>
              </a:extLst>
            </p:cNvPr>
            <p:cNvSpPr txBox="1"/>
            <p:nvPr userDrawn="1"/>
          </p:nvSpPr>
          <p:spPr>
            <a:xfrm>
              <a:off x="1696792" y="528637"/>
              <a:ext cx="2815723" cy="646331"/>
            </a:xfrm>
            <a:prstGeom prst="rect">
              <a:avLst/>
            </a:prstGeom>
            <a:noFill/>
          </p:spPr>
          <p:txBody>
            <a:bodyPr wrap="square" rtlCol="0">
              <a:spAutoFit/>
            </a:bodyPr>
            <a:lstStyle/>
            <a:p>
              <a:r>
                <a:rPr lang="en-US"/>
                <a:t>Individualized Service Planning</a:t>
              </a:r>
            </a:p>
          </p:txBody>
        </p:sp>
      </p:grpSp>
      <p:grpSp>
        <p:nvGrpSpPr>
          <p:cNvPr id="40" name="Group 39">
            <a:extLst>
              <a:ext uri="{FF2B5EF4-FFF2-40B4-BE49-F238E27FC236}">
                <a16:creationId xmlns:a16="http://schemas.microsoft.com/office/drawing/2014/main" id="{8DDA7732-DD6F-4E6F-83C9-2BB3ADA65B14}"/>
              </a:ext>
            </a:extLst>
          </p:cNvPr>
          <p:cNvGrpSpPr/>
          <p:nvPr userDrawn="1"/>
        </p:nvGrpSpPr>
        <p:grpSpPr>
          <a:xfrm>
            <a:off x="782392" y="1872539"/>
            <a:ext cx="3730122" cy="914400"/>
            <a:chOff x="782392" y="1872539"/>
            <a:chExt cx="3730122" cy="914400"/>
          </a:xfrm>
        </p:grpSpPr>
        <p:pic>
          <p:nvPicPr>
            <p:cNvPr id="16" name="Graphic 15" descr="Chat with solid fill">
              <a:extLst>
                <a:ext uri="{FF2B5EF4-FFF2-40B4-BE49-F238E27FC236}">
                  <a16:creationId xmlns:a16="http://schemas.microsoft.com/office/drawing/2014/main" id="{CDE1AA61-8AB7-4736-86CE-3FB5FD59D18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82392" y="1872539"/>
              <a:ext cx="914400" cy="914400"/>
            </a:xfrm>
            <a:prstGeom prst="rect">
              <a:avLst/>
            </a:prstGeom>
          </p:spPr>
        </p:pic>
        <p:sp>
          <p:nvSpPr>
            <p:cNvPr id="23" name="TextBox 22">
              <a:extLst>
                <a:ext uri="{FF2B5EF4-FFF2-40B4-BE49-F238E27FC236}">
                  <a16:creationId xmlns:a16="http://schemas.microsoft.com/office/drawing/2014/main" id="{733C5039-03F9-487F-8C7A-9760F7CC7594}"/>
                </a:ext>
              </a:extLst>
            </p:cNvPr>
            <p:cNvSpPr txBox="1"/>
            <p:nvPr userDrawn="1"/>
          </p:nvSpPr>
          <p:spPr>
            <a:xfrm>
              <a:off x="1696791" y="2139486"/>
              <a:ext cx="2815723" cy="646331"/>
            </a:xfrm>
            <a:prstGeom prst="rect">
              <a:avLst/>
            </a:prstGeom>
            <a:noFill/>
          </p:spPr>
          <p:txBody>
            <a:bodyPr wrap="square" rtlCol="0">
              <a:spAutoFit/>
            </a:bodyPr>
            <a:lstStyle/>
            <a:p>
              <a:r>
                <a:rPr lang="en-US"/>
                <a:t>Cultural and Linguistic Competence</a:t>
              </a:r>
            </a:p>
          </p:txBody>
        </p:sp>
      </p:grpSp>
      <p:grpSp>
        <p:nvGrpSpPr>
          <p:cNvPr id="43" name="Group 42">
            <a:extLst>
              <a:ext uri="{FF2B5EF4-FFF2-40B4-BE49-F238E27FC236}">
                <a16:creationId xmlns:a16="http://schemas.microsoft.com/office/drawing/2014/main" id="{1B90FC8F-9DBD-4216-B149-251787DC77D3}"/>
              </a:ext>
            </a:extLst>
          </p:cNvPr>
          <p:cNvGrpSpPr/>
          <p:nvPr userDrawn="1"/>
        </p:nvGrpSpPr>
        <p:grpSpPr>
          <a:xfrm>
            <a:off x="782392" y="3429000"/>
            <a:ext cx="3730122" cy="914400"/>
            <a:chOff x="782392" y="3429000"/>
            <a:chExt cx="3730122" cy="914400"/>
          </a:xfrm>
        </p:grpSpPr>
        <p:pic>
          <p:nvPicPr>
            <p:cNvPr id="19" name="Graphic 18" descr="Two Hearts with solid fill">
              <a:extLst>
                <a:ext uri="{FF2B5EF4-FFF2-40B4-BE49-F238E27FC236}">
                  <a16:creationId xmlns:a16="http://schemas.microsoft.com/office/drawing/2014/main" id="{896D47AA-C506-4F39-9215-91683F77198E}"/>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82392" y="3429000"/>
              <a:ext cx="914400" cy="914400"/>
            </a:xfrm>
            <a:prstGeom prst="rect">
              <a:avLst/>
            </a:prstGeom>
          </p:spPr>
        </p:pic>
        <p:sp>
          <p:nvSpPr>
            <p:cNvPr id="24" name="TextBox 23">
              <a:extLst>
                <a:ext uri="{FF2B5EF4-FFF2-40B4-BE49-F238E27FC236}">
                  <a16:creationId xmlns:a16="http://schemas.microsoft.com/office/drawing/2014/main" id="{B47227F1-A58B-4589-8965-620E1472B281}"/>
                </a:ext>
              </a:extLst>
            </p:cNvPr>
            <p:cNvSpPr txBox="1"/>
            <p:nvPr userDrawn="1"/>
          </p:nvSpPr>
          <p:spPr>
            <a:xfrm>
              <a:off x="1696791" y="3694824"/>
              <a:ext cx="2815723" cy="369332"/>
            </a:xfrm>
            <a:prstGeom prst="rect">
              <a:avLst/>
            </a:prstGeom>
            <a:noFill/>
          </p:spPr>
          <p:txBody>
            <a:bodyPr wrap="square" rtlCol="0">
              <a:spAutoFit/>
            </a:bodyPr>
            <a:lstStyle/>
            <a:p>
              <a:r>
                <a:rPr lang="en-US"/>
                <a:t>Unconditional Caring</a:t>
              </a:r>
            </a:p>
          </p:txBody>
        </p:sp>
      </p:grpSp>
      <p:grpSp>
        <p:nvGrpSpPr>
          <p:cNvPr id="38" name="Group 37">
            <a:extLst>
              <a:ext uri="{FF2B5EF4-FFF2-40B4-BE49-F238E27FC236}">
                <a16:creationId xmlns:a16="http://schemas.microsoft.com/office/drawing/2014/main" id="{334321B4-92B7-4E23-96B7-ECF49554949B}"/>
              </a:ext>
            </a:extLst>
          </p:cNvPr>
          <p:cNvGrpSpPr/>
          <p:nvPr userDrawn="1"/>
        </p:nvGrpSpPr>
        <p:grpSpPr>
          <a:xfrm>
            <a:off x="4512514" y="316079"/>
            <a:ext cx="3107487" cy="914400"/>
            <a:chOff x="4512514" y="316079"/>
            <a:chExt cx="3107487" cy="914400"/>
          </a:xfrm>
        </p:grpSpPr>
        <p:pic>
          <p:nvPicPr>
            <p:cNvPr id="25" name="Graphic 24" descr="Muscular arm with solid fill">
              <a:extLst>
                <a:ext uri="{FF2B5EF4-FFF2-40B4-BE49-F238E27FC236}">
                  <a16:creationId xmlns:a16="http://schemas.microsoft.com/office/drawing/2014/main" id="{0655B771-A39A-46B8-9C1F-89B749FF08F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512514" y="316079"/>
              <a:ext cx="914400" cy="914400"/>
            </a:xfrm>
            <a:prstGeom prst="rect">
              <a:avLst/>
            </a:prstGeom>
          </p:spPr>
        </p:pic>
        <p:sp>
          <p:nvSpPr>
            <p:cNvPr id="28" name="TextBox 27">
              <a:extLst>
                <a:ext uri="{FF2B5EF4-FFF2-40B4-BE49-F238E27FC236}">
                  <a16:creationId xmlns:a16="http://schemas.microsoft.com/office/drawing/2014/main" id="{32079C03-EF22-43F4-8251-599494C61DB3}"/>
                </a:ext>
              </a:extLst>
            </p:cNvPr>
            <p:cNvSpPr txBox="1"/>
            <p:nvPr userDrawn="1"/>
          </p:nvSpPr>
          <p:spPr>
            <a:xfrm>
              <a:off x="5426915" y="528637"/>
              <a:ext cx="2193086" cy="369332"/>
            </a:xfrm>
            <a:prstGeom prst="rect">
              <a:avLst/>
            </a:prstGeom>
            <a:noFill/>
          </p:spPr>
          <p:txBody>
            <a:bodyPr wrap="square" rtlCol="0">
              <a:spAutoFit/>
            </a:bodyPr>
            <a:lstStyle/>
            <a:p>
              <a:r>
                <a:rPr lang="en-US"/>
                <a:t>Focus on Strengths</a:t>
              </a:r>
            </a:p>
          </p:txBody>
        </p:sp>
      </p:grpSp>
      <p:grpSp>
        <p:nvGrpSpPr>
          <p:cNvPr id="41" name="Group 40">
            <a:extLst>
              <a:ext uri="{FF2B5EF4-FFF2-40B4-BE49-F238E27FC236}">
                <a16:creationId xmlns:a16="http://schemas.microsoft.com/office/drawing/2014/main" id="{DBFCDC2F-FB82-417B-844D-55FC725B7E37}"/>
              </a:ext>
            </a:extLst>
          </p:cNvPr>
          <p:cNvGrpSpPr/>
          <p:nvPr userDrawn="1"/>
        </p:nvGrpSpPr>
        <p:grpSpPr>
          <a:xfrm>
            <a:off x="4512514" y="1872539"/>
            <a:ext cx="3730122" cy="914400"/>
            <a:chOff x="4512514" y="1872539"/>
            <a:chExt cx="3730122" cy="914400"/>
          </a:xfrm>
        </p:grpSpPr>
        <p:pic>
          <p:nvPicPr>
            <p:cNvPr id="26" name="Graphic 25" descr="Cheers with solid fill">
              <a:extLst>
                <a:ext uri="{FF2B5EF4-FFF2-40B4-BE49-F238E27FC236}">
                  <a16:creationId xmlns:a16="http://schemas.microsoft.com/office/drawing/2014/main" id="{6904E5FD-AF3E-4C55-8EC1-8A1B49C3EE37}"/>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512514" y="1872539"/>
              <a:ext cx="914400" cy="914400"/>
            </a:xfrm>
            <a:prstGeom prst="rect">
              <a:avLst/>
            </a:prstGeom>
          </p:spPr>
        </p:pic>
        <p:sp>
          <p:nvSpPr>
            <p:cNvPr id="29" name="TextBox 28">
              <a:extLst>
                <a:ext uri="{FF2B5EF4-FFF2-40B4-BE49-F238E27FC236}">
                  <a16:creationId xmlns:a16="http://schemas.microsoft.com/office/drawing/2014/main" id="{CECC9439-5F3A-4FFA-AB9F-A951029997C5}"/>
                </a:ext>
              </a:extLst>
            </p:cNvPr>
            <p:cNvSpPr txBox="1"/>
            <p:nvPr userDrawn="1"/>
          </p:nvSpPr>
          <p:spPr>
            <a:xfrm>
              <a:off x="5426913" y="2139486"/>
              <a:ext cx="2815723" cy="369332"/>
            </a:xfrm>
            <a:prstGeom prst="rect">
              <a:avLst/>
            </a:prstGeom>
            <a:noFill/>
          </p:spPr>
          <p:txBody>
            <a:bodyPr wrap="square" rtlCol="0">
              <a:spAutoFit/>
            </a:bodyPr>
            <a:lstStyle/>
            <a:p>
              <a:r>
                <a:rPr lang="en-US"/>
                <a:t>Team Work</a:t>
              </a:r>
            </a:p>
          </p:txBody>
        </p:sp>
      </p:grpSp>
      <p:grpSp>
        <p:nvGrpSpPr>
          <p:cNvPr id="44" name="Group 43">
            <a:extLst>
              <a:ext uri="{FF2B5EF4-FFF2-40B4-BE49-F238E27FC236}">
                <a16:creationId xmlns:a16="http://schemas.microsoft.com/office/drawing/2014/main" id="{0C9A240A-7950-440D-9D7D-C4DF0061427A}"/>
              </a:ext>
            </a:extLst>
          </p:cNvPr>
          <p:cNvGrpSpPr/>
          <p:nvPr userDrawn="1"/>
        </p:nvGrpSpPr>
        <p:grpSpPr>
          <a:xfrm>
            <a:off x="4512514" y="3429000"/>
            <a:ext cx="3730122" cy="914400"/>
            <a:chOff x="4512514" y="3429000"/>
            <a:chExt cx="3730122" cy="914400"/>
          </a:xfrm>
        </p:grpSpPr>
        <p:pic>
          <p:nvPicPr>
            <p:cNvPr id="27" name="Graphic 26" descr="Open hand with plant with solid fill">
              <a:extLst>
                <a:ext uri="{FF2B5EF4-FFF2-40B4-BE49-F238E27FC236}">
                  <a16:creationId xmlns:a16="http://schemas.microsoft.com/office/drawing/2014/main" id="{929C31D7-D09B-4CC1-87E5-3E3493637D59}"/>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4512514" y="3429000"/>
              <a:ext cx="914400" cy="914400"/>
            </a:xfrm>
            <a:prstGeom prst="rect">
              <a:avLst/>
            </a:prstGeom>
          </p:spPr>
        </p:pic>
        <p:sp>
          <p:nvSpPr>
            <p:cNvPr id="30" name="TextBox 29">
              <a:extLst>
                <a:ext uri="{FF2B5EF4-FFF2-40B4-BE49-F238E27FC236}">
                  <a16:creationId xmlns:a16="http://schemas.microsoft.com/office/drawing/2014/main" id="{9A03CB6A-3375-454F-A739-6C96F969C3CA}"/>
                </a:ext>
              </a:extLst>
            </p:cNvPr>
            <p:cNvSpPr txBox="1"/>
            <p:nvPr userDrawn="1"/>
          </p:nvSpPr>
          <p:spPr>
            <a:xfrm>
              <a:off x="5426913" y="3694824"/>
              <a:ext cx="2815723" cy="369332"/>
            </a:xfrm>
            <a:prstGeom prst="rect">
              <a:avLst/>
            </a:prstGeom>
            <a:noFill/>
          </p:spPr>
          <p:txBody>
            <a:bodyPr wrap="square" rtlCol="0">
              <a:spAutoFit/>
            </a:bodyPr>
            <a:lstStyle/>
            <a:p>
              <a:r>
                <a:rPr lang="en-US"/>
                <a:t>Giving Back</a:t>
              </a:r>
            </a:p>
          </p:txBody>
        </p:sp>
      </p:grpSp>
      <p:grpSp>
        <p:nvGrpSpPr>
          <p:cNvPr id="39" name="Group 38">
            <a:extLst>
              <a:ext uri="{FF2B5EF4-FFF2-40B4-BE49-F238E27FC236}">
                <a16:creationId xmlns:a16="http://schemas.microsoft.com/office/drawing/2014/main" id="{747EB837-6C09-4EB0-A5ED-648837592A8A}"/>
              </a:ext>
            </a:extLst>
          </p:cNvPr>
          <p:cNvGrpSpPr/>
          <p:nvPr userDrawn="1"/>
        </p:nvGrpSpPr>
        <p:grpSpPr>
          <a:xfrm>
            <a:off x="8242635" y="316079"/>
            <a:ext cx="3415965" cy="914400"/>
            <a:chOff x="8242635" y="316079"/>
            <a:chExt cx="3415965" cy="914400"/>
          </a:xfrm>
        </p:grpSpPr>
        <p:pic>
          <p:nvPicPr>
            <p:cNvPr id="31" name="Graphic 30" descr="Family with girl with solid fill">
              <a:extLst>
                <a:ext uri="{FF2B5EF4-FFF2-40B4-BE49-F238E27FC236}">
                  <a16:creationId xmlns:a16="http://schemas.microsoft.com/office/drawing/2014/main" id="{E295F340-F4B6-4186-BAD1-9F7FDBC2AFB5}"/>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242635" y="316079"/>
              <a:ext cx="914400" cy="914400"/>
            </a:xfrm>
            <a:prstGeom prst="rect">
              <a:avLst/>
            </a:prstGeom>
          </p:spPr>
        </p:pic>
        <p:sp>
          <p:nvSpPr>
            <p:cNvPr id="34" name="TextBox 33">
              <a:extLst>
                <a:ext uri="{FF2B5EF4-FFF2-40B4-BE49-F238E27FC236}">
                  <a16:creationId xmlns:a16="http://schemas.microsoft.com/office/drawing/2014/main" id="{56E42F63-D2C9-454B-87BA-552F15A888AA}"/>
                </a:ext>
              </a:extLst>
            </p:cNvPr>
            <p:cNvSpPr txBox="1"/>
            <p:nvPr userDrawn="1"/>
          </p:nvSpPr>
          <p:spPr>
            <a:xfrm>
              <a:off x="9157035" y="528637"/>
              <a:ext cx="2501565" cy="646331"/>
            </a:xfrm>
            <a:prstGeom prst="rect">
              <a:avLst/>
            </a:prstGeom>
            <a:noFill/>
          </p:spPr>
          <p:txBody>
            <a:bodyPr wrap="square" rtlCol="0">
              <a:spAutoFit/>
            </a:bodyPr>
            <a:lstStyle/>
            <a:p>
              <a:r>
                <a:rPr lang="en-US"/>
                <a:t>Partnership with Parents</a:t>
              </a:r>
            </a:p>
          </p:txBody>
        </p:sp>
      </p:grpSp>
      <p:grpSp>
        <p:nvGrpSpPr>
          <p:cNvPr id="42" name="Group 41">
            <a:extLst>
              <a:ext uri="{FF2B5EF4-FFF2-40B4-BE49-F238E27FC236}">
                <a16:creationId xmlns:a16="http://schemas.microsoft.com/office/drawing/2014/main" id="{099DAB9A-D57C-429B-A208-FDA8E5096428}"/>
              </a:ext>
            </a:extLst>
          </p:cNvPr>
          <p:cNvGrpSpPr/>
          <p:nvPr userDrawn="1"/>
        </p:nvGrpSpPr>
        <p:grpSpPr>
          <a:xfrm>
            <a:off x="8242635" y="1872539"/>
            <a:ext cx="3415966" cy="914400"/>
            <a:chOff x="8242635" y="1872539"/>
            <a:chExt cx="3415966" cy="914400"/>
          </a:xfrm>
        </p:grpSpPr>
        <p:pic>
          <p:nvPicPr>
            <p:cNvPr id="32" name="Graphic 31" descr="Home1 with solid fill">
              <a:extLst>
                <a:ext uri="{FF2B5EF4-FFF2-40B4-BE49-F238E27FC236}">
                  <a16:creationId xmlns:a16="http://schemas.microsoft.com/office/drawing/2014/main" id="{E0345D2F-D8C4-430D-A3BB-3328191ED5E1}"/>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8242635" y="1872539"/>
              <a:ext cx="914400" cy="914400"/>
            </a:xfrm>
            <a:prstGeom prst="rect">
              <a:avLst/>
            </a:prstGeom>
          </p:spPr>
        </p:pic>
        <p:sp>
          <p:nvSpPr>
            <p:cNvPr id="35" name="TextBox 34">
              <a:extLst>
                <a:ext uri="{FF2B5EF4-FFF2-40B4-BE49-F238E27FC236}">
                  <a16:creationId xmlns:a16="http://schemas.microsoft.com/office/drawing/2014/main" id="{964D8A79-E919-4D3B-8669-DD232325A96F}"/>
                </a:ext>
              </a:extLst>
            </p:cNvPr>
            <p:cNvSpPr txBox="1"/>
            <p:nvPr userDrawn="1"/>
          </p:nvSpPr>
          <p:spPr>
            <a:xfrm>
              <a:off x="9157035" y="2139486"/>
              <a:ext cx="2501566" cy="646331"/>
            </a:xfrm>
            <a:prstGeom prst="rect">
              <a:avLst/>
            </a:prstGeom>
            <a:noFill/>
          </p:spPr>
          <p:txBody>
            <a:bodyPr wrap="square" rtlCol="0">
              <a:spAutoFit/>
            </a:bodyPr>
            <a:lstStyle/>
            <a:p>
              <a:r>
                <a:rPr lang="en-US"/>
                <a:t>Community-Based Care</a:t>
              </a:r>
            </a:p>
          </p:txBody>
        </p:sp>
      </p:grpSp>
      <p:grpSp>
        <p:nvGrpSpPr>
          <p:cNvPr id="45" name="Group 44">
            <a:extLst>
              <a:ext uri="{FF2B5EF4-FFF2-40B4-BE49-F238E27FC236}">
                <a16:creationId xmlns:a16="http://schemas.microsoft.com/office/drawing/2014/main" id="{659299B0-719B-476F-A86F-4AF1ADD30ED1}"/>
              </a:ext>
            </a:extLst>
          </p:cNvPr>
          <p:cNvGrpSpPr/>
          <p:nvPr userDrawn="1"/>
        </p:nvGrpSpPr>
        <p:grpSpPr>
          <a:xfrm>
            <a:off x="8242635" y="3429000"/>
            <a:ext cx="3730122" cy="914400"/>
            <a:chOff x="8242635" y="3429000"/>
            <a:chExt cx="3730122" cy="914400"/>
          </a:xfrm>
        </p:grpSpPr>
        <p:pic>
          <p:nvPicPr>
            <p:cNvPr id="33" name="Graphic 32" descr="Briefcase with solid fill">
              <a:extLst>
                <a:ext uri="{FF2B5EF4-FFF2-40B4-BE49-F238E27FC236}">
                  <a16:creationId xmlns:a16="http://schemas.microsoft.com/office/drawing/2014/main" id="{DB1BFDCF-5055-4A9E-9CAE-1C2A0C3D5C34}"/>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8242635" y="3429000"/>
              <a:ext cx="914400" cy="914400"/>
            </a:xfrm>
            <a:prstGeom prst="rect">
              <a:avLst/>
            </a:prstGeom>
          </p:spPr>
        </p:pic>
        <p:sp>
          <p:nvSpPr>
            <p:cNvPr id="36" name="TextBox 35">
              <a:extLst>
                <a:ext uri="{FF2B5EF4-FFF2-40B4-BE49-F238E27FC236}">
                  <a16:creationId xmlns:a16="http://schemas.microsoft.com/office/drawing/2014/main" id="{35A8BEC7-D695-47B9-9135-1AA3DFBE9AF0}"/>
                </a:ext>
              </a:extLst>
            </p:cNvPr>
            <p:cNvSpPr txBox="1"/>
            <p:nvPr userDrawn="1"/>
          </p:nvSpPr>
          <p:spPr>
            <a:xfrm>
              <a:off x="9157034" y="3694824"/>
              <a:ext cx="2815723" cy="646331"/>
            </a:xfrm>
            <a:prstGeom prst="rect">
              <a:avLst/>
            </a:prstGeom>
            <a:noFill/>
          </p:spPr>
          <p:txBody>
            <a:bodyPr wrap="square" rtlCol="0">
              <a:spAutoFit/>
            </a:bodyPr>
            <a:lstStyle/>
            <a:p>
              <a:r>
                <a:rPr lang="en-US"/>
                <a:t>Corporate and Clinical Integrity</a:t>
              </a:r>
            </a:p>
          </p:txBody>
        </p:sp>
      </p:grpSp>
      <p:sp>
        <p:nvSpPr>
          <p:cNvPr id="49" name="TextBox 48">
            <a:extLst>
              <a:ext uri="{FF2B5EF4-FFF2-40B4-BE49-F238E27FC236}">
                <a16:creationId xmlns:a16="http://schemas.microsoft.com/office/drawing/2014/main" id="{A4948DD5-1E79-4A24-91FC-A46BEC37317B}"/>
              </a:ext>
            </a:extLst>
          </p:cNvPr>
          <p:cNvSpPr txBox="1"/>
          <p:nvPr userDrawn="1"/>
        </p:nvSpPr>
        <p:spPr>
          <a:xfrm>
            <a:off x="1219200" y="5772480"/>
            <a:ext cx="9753600" cy="769441"/>
          </a:xfrm>
          <a:prstGeom prst="rect">
            <a:avLst/>
          </a:prstGeom>
          <a:noFill/>
        </p:spPr>
        <p:txBody>
          <a:bodyPr wrap="square" rtlCol="0">
            <a:spAutoFit/>
          </a:bodyPr>
          <a:lstStyle/>
          <a:p>
            <a:pPr algn="ctr"/>
            <a:r>
              <a:rPr lang="en-US" sz="4400">
                <a:solidFill>
                  <a:schemeClr val="bg2"/>
                </a:solidFill>
                <a:latin typeface="+mj-lt"/>
              </a:rPr>
              <a:t>Core Principles</a:t>
            </a:r>
          </a:p>
        </p:txBody>
      </p:sp>
    </p:spTree>
    <p:custDataLst>
      <p:tags r:id="rId1"/>
    </p:custDataLst>
    <p:extLst>
      <p:ext uri="{BB962C8B-B14F-4D97-AF65-F5344CB8AC3E}">
        <p14:creationId xmlns:p14="http://schemas.microsoft.com/office/powerpoint/2010/main" val="12166746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YAP_advocate">
    <p:spTree>
      <p:nvGrpSpPr>
        <p:cNvPr id="1" name=""/>
        <p:cNvGrpSpPr/>
        <p:nvPr/>
      </p:nvGrpSpPr>
      <p:grpSpPr>
        <a:xfrm>
          <a:off x="0" y="0"/>
          <a:ext cx="0" cy="0"/>
          <a:chOff x="0" y="0"/>
          <a:chExt cx="0" cy="0"/>
        </a:xfrm>
      </p:grpSpPr>
      <p:pic>
        <p:nvPicPr>
          <p:cNvPr id="16" name="Picture 15" descr="A blue circle on a black background&#10;&#10;Description automatically generated with medium confidence">
            <a:extLst>
              <a:ext uri="{FF2B5EF4-FFF2-40B4-BE49-F238E27FC236}">
                <a16:creationId xmlns:a16="http://schemas.microsoft.com/office/drawing/2014/main" id="{6501A622-0745-4520-92A5-16EB3A2CC081}"/>
              </a:ext>
            </a:extLst>
          </p:cNvPr>
          <p:cNvPicPr>
            <a:picLocks noChangeAspect="1"/>
          </p:cNvPicPr>
          <p:nvPr userDrawn="1"/>
        </p:nvPicPr>
        <p:blipFill>
          <a:blip r:embed="rId3" cstate="screen">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10612100">
            <a:off x="8742460" y="-703172"/>
            <a:ext cx="2094931" cy="2094931"/>
          </a:xfrm>
          <a:prstGeom prst="rect">
            <a:avLst/>
          </a:prstGeom>
        </p:spPr>
      </p:pic>
      <p:pic>
        <p:nvPicPr>
          <p:cNvPr id="17" name="Graphic 16" descr="Social network">
            <a:extLst>
              <a:ext uri="{FF2B5EF4-FFF2-40B4-BE49-F238E27FC236}">
                <a16:creationId xmlns:a16="http://schemas.microsoft.com/office/drawing/2014/main" id="{C2B12107-3FE7-4F10-A3A4-4A9D0CD6A13A}"/>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39161" y="1640673"/>
            <a:ext cx="357492" cy="357492"/>
          </a:xfrm>
          <a:prstGeom prst="rect">
            <a:avLst/>
          </a:prstGeom>
        </p:spPr>
      </p:pic>
      <p:graphicFrame>
        <p:nvGraphicFramePr>
          <p:cNvPr id="18" name="Diagram 17">
            <a:extLst>
              <a:ext uri="{FF2B5EF4-FFF2-40B4-BE49-F238E27FC236}">
                <a16:creationId xmlns:a16="http://schemas.microsoft.com/office/drawing/2014/main" id="{A7AB61E2-83BC-4011-93EB-94FAD0BEC79F}"/>
              </a:ext>
            </a:extLst>
          </p:cNvPr>
          <p:cNvGraphicFramePr/>
          <p:nvPr userDrawn="1">
            <p:extLst>
              <p:ext uri="{D42A27DB-BD31-4B8C-83A1-F6EECF244321}">
                <p14:modId xmlns:p14="http://schemas.microsoft.com/office/powerpoint/2010/main" val="3507547024"/>
              </p:ext>
            </p:extLst>
          </p:nvPr>
        </p:nvGraphicFramePr>
        <p:xfrm>
          <a:off x="6760054" y="3505226"/>
          <a:ext cx="2286000" cy="35075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9" name="Diagram 18">
            <a:extLst>
              <a:ext uri="{FF2B5EF4-FFF2-40B4-BE49-F238E27FC236}">
                <a16:creationId xmlns:a16="http://schemas.microsoft.com/office/drawing/2014/main" id="{D9C56FBF-1DFA-49CC-A61A-743996EF6EAB}"/>
              </a:ext>
            </a:extLst>
          </p:cNvPr>
          <p:cNvGraphicFramePr/>
          <p:nvPr userDrawn="1">
            <p:extLst>
              <p:ext uri="{D42A27DB-BD31-4B8C-83A1-F6EECF244321}">
                <p14:modId xmlns:p14="http://schemas.microsoft.com/office/powerpoint/2010/main" val="2713116993"/>
              </p:ext>
            </p:extLst>
          </p:nvPr>
        </p:nvGraphicFramePr>
        <p:xfrm>
          <a:off x="9525000" y="3659959"/>
          <a:ext cx="2206251" cy="319804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0" name="TextBox 19">
            <a:extLst>
              <a:ext uri="{FF2B5EF4-FFF2-40B4-BE49-F238E27FC236}">
                <a16:creationId xmlns:a16="http://schemas.microsoft.com/office/drawing/2014/main" id="{6906028C-F205-4472-AC77-E146A5AC6C62}"/>
              </a:ext>
            </a:extLst>
          </p:cNvPr>
          <p:cNvSpPr txBox="1"/>
          <p:nvPr userDrawn="1"/>
        </p:nvSpPr>
        <p:spPr>
          <a:xfrm>
            <a:off x="1219200" y="555713"/>
            <a:ext cx="9753600" cy="769441"/>
          </a:xfrm>
          <a:prstGeom prst="rect">
            <a:avLst/>
          </a:prstGeom>
          <a:noFill/>
        </p:spPr>
        <p:txBody>
          <a:bodyPr wrap="square" rtlCol="0">
            <a:spAutoFit/>
          </a:bodyPr>
          <a:lstStyle/>
          <a:p>
            <a:pPr algn="ctr"/>
            <a:r>
              <a:rPr lang="en-US" sz="4400">
                <a:latin typeface="+mj-lt"/>
              </a:rPr>
              <a:t>Advocates: Credible Messengers</a:t>
            </a:r>
          </a:p>
        </p:txBody>
      </p:sp>
      <p:pic>
        <p:nvPicPr>
          <p:cNvPr id="21" name="Picture Placeholder 4" descr="YAP pictures3.jpg">
            <a:extLst>
              <a:ext uri="{FF2B5EF4-FFF2-40B4-BE49-F238E27FC236}">
                <a16:creationId xmlns:a16="http://schemas.microsoft.com/office/drawing/2014/main" id="{7F842945-C9FC-4A74-99D2-5F83AE8CED24}"/>
              </a:ext>
            </a:extLst>
          </p:cNvPr>
          <p:cNvPicPr>
            <a:picLocks noChangeAspect="1"/>
          </p:cNvPicPr>
          <p:nvPr userDrawn="1"/>
        </p:nvPicPr>
        <p:blipFill rotWithShape="1">
          <a:blip r:embed="rId17" cstate="print"/>
          <a:srcRect t="27320" b="26914"/>
          <a:stretch/>
        </p:blipFill>
        <p:spPr>
          <a:xfrm>
            <a:off x="0" y="12158"/>
            <a:ext cx="12192000" cy="3710609"/>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extBox 1">
            <a:extLst>
              <a:ext uri="{FF2B5EF4-FFF2-40B4-BE49-F238E27FC236}">
                <a16:creationId xmlns:a16="http://schemas.microsoft.com/office/drawing/2014/main" id="{3F826595-67F3-45DB-8228-29567B0D6026}"/>
              </a:ext>
            </a:extLst>
          </p:cNvPr>
          <p:cNvSpPr txBox="1"/>
          <p:nvPr userDrawn="1"/>
        </p:nvSpPr>
        <p:spPr>
          <a:xfrm>
            <a:off x="284260" y="4444621"/>
            <a:ext cx="6191534" cy="1261884"/>
          </a:xfrm>
          <a:prstGeom prst="rect">
            <a:avLst/>
          </a:prstGeom>
          <a:noFill/>
        </p:spPr>
        <p:txBody>
          <a:bodyPr wrap="square" rtlCol="0">
            <a:spAutoFit/>
          </a:bodyPr>
          <a:lstStyle/>
          <a:p>
            <a:r>
              <a:rPr lang="en-US" sz="4400" dirty="0">
                <a:latin typeface="+mj-lt"/>
              </a:rPr>
              <a:t>YAP Staff: </a:t>
            </a:r>
          </a:p>
          <a:p>
            <a:r>
              <a:rPr lang="en-US" sz="3200" dirty="0">
                <a:latin typeface="+mj-lt"/>
              </a:rPr>
              <a:t>Neighborhood-based Advocates</a:t>
            </a:r>
          </a:p>
        </p:txBody>
      </p:sp>
    </p:spTree>
    <p:custDataLst>
      <p:tags r:id="rId1"/>
    </p:custDataLst>
    <p:extLst>
      <p:ext uri="{BB962C8B-B14F-4D97-AF65-F5344CB8AC3E}">
        <p14:creationId xmlns:p14="http://schemas.microsoft.com/office/powerpoint/2010/main" val="42162433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YAP_wra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31881B-3F14-4FDD-9254-B7D49EBB6D8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7697"/>
          <a:stretch/>
        </p:blipFill>
        <p:spPr>
          <a:xfrm>
            <a:off x="0" y="4724400"/>
            <a:ext cx="12192000" cy="2133600"/>
          </a:xfrm>
          <a:prstGeom prst="rect">
            <a:avLst/>
          </a:prstGeom>
        </p:spPr>
      </p:pic>
      <p:graphicFrame>
        <p:nvGraphicFramePr>
          <p:cNvPr id="4" name="Diagram 3">
            <a:extLst>
              <a:ext uri="{FF2B5EF4-FFF2-40B4-BE49-F238E27FC236}">
                <a16:creationId xmlns:a16="http://schemas.microsoft.com/office/drawing/2014/main" id="{479CB150-F14A-4E58-B33E-745CD422DCC4}"/>
              </a:ext>
            </a:extLst>
          </p:cNvPr>
          <p:cNvGraphicFramePr/>
          <p:nvPr userDrawn="1">
            <p:extLst>
              <p:ext uri="{D42A27DB-BD31-4B8C-83A1-F6EECF244321}">
                <p14:modId xmlns:p14="http://schemas.microsoft.com/office/powerpoint/2010/main" val="572791270"/>
              </p:ext>
            </p:extLst>
          </p:nvPr>
        </p:nvGraphicFramePr>
        <p:xfrm>
          <a:off x="6229288" y="3592376"/>
          <a:ext cx="5477750" cy="3178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5A444BF0-3EC4-41E1-B8EE-FE1B2CAB63C0}"/>
              </a:ext>
            </a:extLst>
          </p:cNvPr>
          <p:cNvSpPr txBox="1"/>
          <p:nvPr userDrawn="1"/>
        </p:nvSpPr>
        <p:spPr>
          <a:xfrm>
            <a:off x="507999" y="1676400"/>
            <a:ext cx="5207001" cy="2514600"/>
          </a:xfrm>
          <a:prstGeom prst="rect">
            <a:avLst/>
          </a:prstGeom>
        </p:spPr>
        <p:txBody>
          <a:bodyPr vert="horz" wrap="square" lIns="91440" tIns="45720" rIns="91440" bIns="45720" rtlCol="0">
            <a:noAutofit/>
          </a:bodyPr>
          <a:lstStyle>
            <a:lvl1pPr marL="342900" lvl="0" indent="-342900">
              <a:spcBef>
                <a:spcPct val="20000"/>
              </a:spcBef>
              <a:spcAft>
                <a:spcPts val="600"/>
              </a:spcAft>
              <a:buClr>
                <a:schemeClr val="accent1"/>
              </a:buClr>
              <a:buFont typeface="Arial" panose="020B0604020202020204" pitchFamily="34" charset="0"/>
              <a:buChar char="•"/>
              <a:defRPr sz="3200">
                <a:latin typeface="Roboto" panose="02000000000000000000" pitchFamily="2" charset="0"/>
              </a:defRPr>
            </a:lvl1pPr>
            <a:lvl2pPr marL="742950" lvl="1" indent="-285750">
              <a:spcBef>
                <a:spcPct val="20000"/>
              </a:spcBef>
              <a:spcAft>
                <a:spcPts val="600"/>
              </a:spcAft>
              <a:buFont typeface="Arial" panose="020B0604020202020204" pitchFamily="34" charset="0"/>
              <a:buChar char="–"/>
              <a:defRPr sz="2800">
                <a:latin typeface="Roboto" panose="02000000000000000000" pitchFamily="2" charset="0"/>
              </a:defRPr>
            </a:lvl2pPr>
            <a:lvl3pPr marL="1143000" lvl="2" indent="-228600">
              <a:spcBef>
                <a:spcPct val="20000"/>
              </a:spcBef>
              <a:spcAft>
                <a:spcPts val="600"/>
              </a:spcAft>
              <a:buClr>
                <a:schemeClr val="accent1"/>
              </a:buClr>
              <a:buFont typeface="Arial" panose="020B0604020202020204" pitchFamily="34" charset="0"/>
              <a:buChar char="•"/>
              <a:defRPr sz="2400">
                <a:latin typeface="Roboto" panose="02000000000000000000" pitchFamily="2" charset="0"/>
              </a:defRPr>
            </a:lvl3pPr>
            <a:lvl4pPr marL="1600200" lvl="3" indent="-228600">
              <a:spcBef>
                <a:spcPct val="20000"/>
              </a:spcBef>
              <a:spcAft>
                <a:spcPts val="600"/>
              </a:spcAft>
              <a:buFont typeface="Arial" panose="020B0604020202020204" pitchFamily="34" charset="0"/>
              <a:buChar char="–"/>
              <a:defRPr sz="2000">
                <a:latin typeface="Roboto" panose="02000000000000000000" pitchFamily="2" charset="0"/>
              </a:defRPr>
            </a:lvl4pPr>
            <a:lvl5pPr marL="2057400" lvl="4" indent="-228600">
              <a:spcBef>
                <a:spcPct val="20000"/>
              </a:spcBef>
              <a:spcAft>
                <a:spcPts val="600"/>
              </a:spcAft>
              <a:buClr>
                <a:schemeClr val="accent1"/>
              </a:buClr>
              <a:buFont typeface="Arial" panose="020B0604020202020204" pitchFamily="34" charset="0"/>
              <a:buChar char="»"/>
              <a:defRPr sz="2000">
                <a:latin typeface="Roboto" panose="02000000000000000000" pitchFamily="2"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lvl="0"/>
            <a:r>
              <a:rPr lang="en-US" sz="2400"/>
              <a:t>Engages youth and families as </a:t>
            </a:r>
            <a:r>
              <a:rPr lang="en-US" sz="240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equal partners</a:t>
            </a:r>
          </a:p>
          <a:p>
            <a:pPr lvl="0"/>
            <a:r>
              <a:rPr lang="en-US" sz="2400"/>
              <a:t>Learns about needs, strengths, and preferences through</a:t>
            </a:r>
            <a:r>
              <a:rPr lang="en-US" sz="2400">
                <a:latin typeface="Roboto Medium" panose="02000000000000000000" pitchFamily="2" charset="0"/>
                <a:ea typeface="Roboto Medium" panose="02000000000000000000" pitchFamily="2" charset="0"/>
                <a:cs typeface="Roboto Medium" panose="02000000000000000000" pitchFamily="2" charset="0"/>
              </a:rPr>
              <a:t> </a:t>
            </a:r>
            <a:br>
              <a:rPr lang="en-US" sz="2400">
                <a:latin typeface="Roboto Medium" panose="02000000000000000000" pitchFamily="2" charset="0"/>
                <a:ea typeface="Roboto Medium" panose="02000000000000000000" pitchFamily="2" charset="0"/>
                <a:cs typeface="Roboto Medium" panose="02000000000000000000" pitchFamily="2" charset="0"/>
              </a:rPr>
            </a:br>
            <a:r>
              <a:rPr lang="en-US" sz="2400">
                <a:solidFill>
                  <a:schemeClr val="accent5"/>
                </a:solidFill>
                <a:latin typeface="Roboto Medium" panose="02000000000000000000" pitchFamily="2" charset="0"/>
                <a:ea typeface="Roboto Medium" panose="02000000000000000000" pitchFamily="2" charset="0"/>
                <a:cs typeface="Roboto Medium" panose="02000000000000000000" pitchFamily="2" charset="0"/>
              </a:rPr>
              <a:t>holistic assessment process</a:t>
            </a:r>
          </a:p>
          <a:p>
            <a:pPr lvl="0"/>
            <a:r>
              <a:rPr lang="en-US" sz="2400"/>
              <a:t>Builds a </a:t>
            </a:r>
            <a:r>
              <a:rPr lang="en-US" sz="2400">
                <a:solidFill>
                  <a:schemeClr val="accent2"/>
                </a:solidFill>
                <a:latin typeface="Roboto Medium" panose="02000000000000000000" pitchFamily="2" charset="0"/>
                <a:ea typeface="Roboto Medium" panose="02000000000000000000" pitchFamily="2" charset="0"/>
                <a:cs typeface="Roboto Medium" panose="02000000000000000000" pitchFamily="2" charset="0"/>
              </a:rPr>
              <a:t>Family Team </a:t>
            </a:r>
            <a:r>
              <a:rPr lang="en-US" sz="2400"/>
              <a:t>of community supports</a:t>
            </a:r>
          </a:p>
        </p:txBody>
      </p:sp>
      <p:sp>
        <p:nvSpPr>
          <p:cNvPr id="6" name="TextBox 5">
            <a:extLst>
              <a:ext uri="{FF2B5EF4-FFF2-40B4-BE49-F238E27FC236}">
                <a16:creationId xmlns:a16="http://schemas.microsoft.com/office/drawing/2014/main" id="{D7D4A13B-BE13-4D8B-AA2B-985FD03366C4}"/>
              </a:ext>
            </a:extLst>
          </p:cNvPr>
          <p:cNvSpPr txBox="1"/>
          <p:nvPr userDrawn="1"/>
        </p:nvSpPr>
        <p:spPr>
          <a:xfrm>
            <a:off x="5867400" y="1676400"/>
            <a:ext cx="5943599" cy="2286000"/>
          </a:xfrm>
          <a:prstGeom prst="rect">
            <a:avLst/>
          </a:prstGeom>
        </p:spPr>
        <p:txBody>
          <a:bodyPr vert="horz" wrap="square" lIns="91440" tIns="45720" rIns="91440" bIns="45720" rtlCol="0">
            <a:normAutofit/>
          </a:bodyPr>
          <a:lstStyle>
            <a:lvl1pPr marL="342900" lvl="0" indent="-342900">
              <a:spcBef>
                <a:spcPct val="20000"/>
              </a:spcBef>
              <a:spcAft>
                <a:spcPts val="600"/>
              </a:spcAft>
              <a:buClr>
                <a:schemeClr val="accent1"/>
              </a:buClr>
              <a:buFont typeface="Arial" panose="020B0604020202020204" pitchFamily="34" charset="0"/>
              <a:buChar char="•"/>
              <a:defRPr sz="3200">
                <a:latin typeface="Roboto" panose="02000000000000000000" pitchFamily="2" charset="0"/>
              </a:defRPr>
            </a:lvl1pPr>
            <a:lvl2pPr marL="742950" lvl="1" indent="-285750">
              <a:spcBef>
                <a:spcPct val="20000"/>
              </a:spcBef>
              <a:spcAft>
                <a:spcPts val="600"/>
              </a:spcAft>
              <a:buFont typeface="Arial" panose="020B0604020202020204" pitchFamily="34" charset="0"/>
              <a:buChar char="–"/>
              <a:defRPr sz="2800">
                <a:latin typeface="Roboto" panose="02000000000000000000" pitchFamily="2" charset="0"/>
              </a:defRPr>
            </a:lvl2pPr>
            <a:lvl3pPr marL="1143000" lvl="2" indent="-228600">
              <a:spcBef>
                <a:spcPct val="20000"/>
              </a:spcBef>
              <a:spcAft>
                <a:spcPts val="600"/>
              </a:spcAft>
              <a:buClr>
                <a:schemeClr val="accent1"/>
              </a:buClr>
              <a:buFont typeface="Arial" panose="020B0604020202020204" pitchFamily="34" charset="0"/>
              <a:buChar char="•"/>
              <a:defRPr sz="2400">
                <a:latin typeface="Roboto" panose="02000000000000000000" pitchFamily="2" charset="0"/>
              </a:defRPr>
            </a:lvl3pPr>
            <a:lvl4pPr marL="1600200" lvl="3" indent="-228600">
              <a:spcBef>
                <a:spcPct val="20000"/>
              </a:spcBef>
              <a:spcAft>
                <a:spcPts val="600"/>
              </a:spcAft>
              <a:buFont typeface="Arial" panose="020B0604020202020204" pitchFamily="34" charset="0"/>
              <a:buChar char="–"/>
              <a:defRPr sz="2000">
                <a:latin typeface="Roboto" panose="02000000000000000000" pitchFamily="2" charset="0"/>
              </a:defRPr>
            </a:lvl4pPr>
            <a:lvl5pPr marL="2057400" lvl="4" indent="-228600">
              <a:spcBef>
                <a:spcPct val="20000"/>
              </a:spcBef>
              <a:spcAft>
                <a:spcPts val="600"/>
              </a:spcAft>
              <a:buClr>
                <a:schemeClr val="accent1"/>
              </a:buClr>
              <a:buFont typeface="Arial" panose="020B0604020202020204" pitchFamily="34" charset="0"/>
              <a:buChar char="»"/>
              <a:defRPr sz="2000">
                <a:latin typeface="Roboto" panose="02000000000000000000" pitchFamily="2"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lvl="0"/>
            <a:r>
              <a:rPr lang="en-US" sz="2400"/>
              <a:t>Develops an </a:t>
            </a:r>
            <a:r>
              <a:rPr lang="en-US" sz="2400">
                <a:solidFill>
                  <a:schemeClr val="accent6"/>
                </a:solidFill>
                <a:latin typeface="Roboto Medium" panose="02000000000000000000" pitchFamily="2" charset="0"/>
                <a:ea typeface="Roboto Medium" panose="02000000000000000000" pitchFamily="2" charset="0"/>
                <a:cs typeface="Roboto Medium" panose="02000000000000000000" pitchFamily="2" charset="0"/>
              </a:rPr>
              <a:t>Individualized Service Plan</a:t>
            </a:r>
            <a:r>
              <a:rPr lang="en-US" sz="2400"/>
              <a:t> with emphasis on </a:t>
            </a:r>
            <a:r>
              <a:rPr lang="en-US" sz="2400">
                <a:solidFill>
                  <a:schemeClr val="accent6"/>
                </a:solidFill>
                <a:latin typeface="Roboto Medium" panose="02000000000000000000" pitchFamily="2" charset="0"/>
                <a:ea typeface="Roboto Medium" panose="02000000000000000000" pitchFamily="2" charset="0"/>
                <a:cs typeface="Roboto Medium" panose="02000000000000000000" pitchFamily="2" charset="0"/>
              </a:rPr>
              <a:t>safety planning</a:t>
            </a:r>
          </a:p>
          <a:p>
            <a:pPr lvl="0"/>
            <a:r>
              <a:rPr lang="en-US" sz="240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Cultural and linguistic competence</a:t>
            </a:r>
          </a:p>
          <a:p>
            <a:pPr lvl="0"/>
            <a:r>
              <a:rPr lang="en-US" sz="2400">
                <a:solidFill>
                  <a:schemeClr val="accent5"/>
                </a:solidFill>
                <a:latin typeface="Roboto Medium" panose="02000000000000000000" pitchFamily="2" charset="0"/>
                <a:ea typeface="Roboto Medium" panose="02000000000000000000" pitchFamily="2" charset="0"/>
                <a:cs typeface="Roboto Medium" panose="02000000000000000000" pitchFamily="2" charset="0"/>
              </a:rPr>
              <a:t>Trauma</a:t>
            </a:r>
            <a:r>
              <a:rPr lang="en-US" sz="2400"/>
              <a:t>-informed and healing centered</a:t>
            </a:r>
          </a:p>
        </p:txBody>
      </p:sp>
      <p:sp>
        <p:nvSpPr>
          <p:cNvPr id="7" name="TextBox 6">
            <a:extLst>
              <a:ext uri="{FF2B5EF4-FFF2-40B4-BE49-F238E27FC236}">
                <a16:creationId xmlns:a16="http://schemas.microsoft.com/office/drawing/2014/main" id="{279F7618-FA0E-41E2-B012-CC1FC4548C9B}"/>
              </a:ext>
            </a:extLst>
          </p:cNvPr>
          <p:cNvSpPr txBox="1"/>
          <p:nvPr userDrawn="1"/>
        </p:nvSpPr>
        <p:spPr>
          <a:xfrm>
            <a:off x="1143000" y="333692"/>
            <a:ext cx="9753600" cy="769441"/>
          </a:xfrm>
          <a:prstGeom prst="rect">
            <a:avLst/>
          </a:prstGeom>
          <a:noFill/>
        </p:spPr>
        <p:txBody>
          <a:bodyPr wrap="square" rtlCol="0">
            <a:spAutoFit/>
          </a:bodyPr>
          <a:lstStyle/>
          <a:p>
            <a:pPr algn="ctr"/>
            <a:r>
              <a:rPr lang="en-US" sz="4400" err="1">
                <a:latin typeface="+mj-lt"/>
              </a:rPr>
              <a:t>YAPWrap</a:t>
            </a:r>
            <a:endParaRPr lang="en-US" sz="4400">
              <a:latin typeface="+mj-lt"/>
            </a:endParaRPr>
          </a:p>
        </p:txBody>
      </p:sp>
    </p:spTree>
    <p:custDataLst>
      <p:tags r:id="rId1"/>
    </p:custDataLst>
    <p:extLst>
      <p:ext uri="{BB962C8B-B14F-4D97-AF65-F5344CB8AC3E}">
        <p14:creationId xmlns:p14="http://schemas.microsoft.com/office/powerpoint/2010/main" val="384689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YAP_Servic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53563C-4759-4405-A1FF-C2BC8CC854EC}"/>
              </a:ext>
            </a:extLst>
          </p:cNvPr>
          <p:cNvSpPr txBox="1"/>
          <p:nvPr userDrawn="1"/>
        </p:nvSpPr>
        <p:spPr>
          <a:xfrm>
            <a:off x="1219200" y="555713"/>
            <a:ext cx="9753600" cy="769441"/>
          </a:xfrm>
          <a:prstGeom prst="rect">
            <a:avLst/>
          </a:prstGeom>
          <a:noFill/>
        </p:spPr>
        <p:txBody>
          <a:bodyPr wrap="square" rtlCol="0">
            <a:spAutoFit/>
          </a:bodyPr>
          <a:lstStyle/>
          <a:p>
            <a:pPr algn="ctr"/>
            <a:r>
              <a:rPr lang="en-US" sz="4400">
                <a:latin typeface="+mj-lt"/>
              </a:rPr>
              <a:t>Scope of Services</a:t>
            </a:r>
          </a:p>
        </p:txBody>
      </p:sp>
      <mc:AlternateContent xmlns:mc="http://schemas.openxmlformats.org/markup-compatibility/2006" xmlns:cx1="http://schemas.microsoft.com/office/drawing/2015/9/8/chartex">
        <mc:Choice Requires="cx1">
          <p:graphicFrame>
            <p:nvGraphicFramePr>
              <p:cNvPr id="6" name="Chart 5">
                <a:extLst>
                  <a:ext uri="{FF2B5EF4-FFF2-40B4-BE49-F238E27FC236}">
                    <a16:creationId xmlns:a16="http://schemas.microsoft.com/office/drawing/2014/main" id="{FB215323-3460-4402-B94E-9450D54FB9B0}"/>
                  </a:ext>
                </a:extLst>
              </p:cNvPr>
              <p:cNvGraphicFramePr/>
              <p:nvPr userDrawn="1">
                <p:extLst>
                  <p:ext uri="{D42A27DB-BD31-4B8C-83A1-F6EECF244321}">
                    <p14:modId xmlns:p14="http://schemas.microsoft.com/office/powerpoint/2010/main" val="2779323446"/>
                  </p:ext>
                </p:extLst>
              </p:nvPr>
            </p:nvGraphicFramePr>
            <p:xfrm>
              <a:off x="27690" y="2514600"/>
              <a:ext cx="12136619" cy="321114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Chart 5">
                <a:extLst>
                  <a:ext uri="{FF2B5EF4-FFF2-40B4-BE49-F238E27FC236}">
                    <a16:creationId xmlns:a16="http://schemas.microsoft.com/office/drawing/2014/main" id="{FB215323-3460-4402-B94E-9450D54FB9B0}"/>
                  </a:ext>
                </a:extLst>
              </p:cNvPr>
              <p:cNvPicPr>
                <a:picLocks noGrp="1" noRot="1" noChangeAspect="1" noMove="1" noResize="1" noEditPoints="1" noAdjustHandles="1" noChangeArrowheads="1" noChangeShapeType="1"/>
              </p:cNvPicPr>
              <p:nvPr/>
            </p:nvPicPr>
            <p:blipFill>
              <a:blip r:embed="rId4"/>
              <a:stretch>
                <a:fillRect/>
              </a:stretch>
            </p:blipFill>
            <p:spPr>
              <a:xfrm>
                <a:off x="27690" y="2514600"/>
                <a:ext cx="12136619" cy="3211147"/>
              </a:xfrm>
              <a:prstGeom prst="rect">
                <a:avLst/>
              </a:prstGeom>
            </p:spPr>
          </p:pic>
        </mc:Fallback>
      </mc:AlternateContent>
      <p:pic>
        <p:nvPicPr>
          <p:cNvPr id="8" name="Picture 7" descr="A close - up of a cross&#10;&#10;Description automatically generated with low confidence">
            <a:extLst>
              <a:ext uri="{FF2B5EF4-FFF2-40B4-BE49-F238E27FC236}">
                <a16:creationId xmlns:a16="http://schemas.microsoft.com/office/drawing/2014/main" id="{B4B74E85-C7E5-49D5-A25D-7DC9B952275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76400" y="4830207"/>
            <a:ext cx="1228798" cy="2027793"/>
          </a:xfrm>
          <a:prstGeom prst="rect">
            <a:avLst/>
          </a:prstGeom>
        </p:spPr>
      </p:pic>
      <p:sp>
        <p:nvSpPr>
          <p:cNvPr id="9" name="Inhaltsplatzhalter 4">
            <a:extLst>
              <a:ext uri="{FF2B5EF4-FFF2-40B4-BE49-F238E27FC236}">
                <a16:creationId xmlns:a16="http://schemas.microsoft.com/office/drawing/2014/main" id="{537B3D5E-206B-4D3C-AC3D-5CB18C2B00B7}"/>
              </a:ext>
            </a:extLst>
          </p:cNvPr>
          <p:cNvSpPr txBox="1">
            <a:spLocks/>
          </p:cNvSpPr>
          <p:nvPr userDrawn="1"/>
        </p:nvSpPr>
        <p:spPr>
          <a:xfrm>
            <a:off x="1435900" y="2490615"/>
            <a:ext cx="2317416" cy="65517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buNone/>
            </a:pPr>
            <a:r>
              <a:rPr lang="en-US" sz="32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Youth Justice</a:t>
            </a:r>
          </a:p>
        </p:txBody>
      </p:sp>
      <p:sp>
        <p:nvSpPr>
          <p:cNvPr id="13" name="Inhaltsplatzhalter 4">
            <a:extLst>
              <a:ext uri="{FF2B5EF4-FFF2-40B4-BE49-F238E27FC236}">
                <a16:creationId xmlns:a16="http://schemas.microsoft.com/office/drawing/2014/main" id="{5AA11BDC-AF72-403C-9309-75968FF9EE02}"/>
              </a:ext>
            </a:extLst>
          </p:cNvPr>
          <p:cNvSpPr txBox="1">
            <a:spLocks/>
          </p:cNvSpPr>
          <p:nvPr userDrawn="1"/>
        </p:nvSpPr>
        <p:spPr>
          <a:xfrm>
            <a:off x="9762633" y="4763443"/>
            <a:ext cx="2196518" cy="932178"/>
          </a:xfrm>
          <a:prstGeom prst="rect">
            <a:avLst/>
          </a:prstGeom>
        </p:spPr>
        <p:txBody>
          <a:bodyPr wrap="square" lIns="0" tIns="0" rIns="0" bIns="0">
            <a:spAutoFit/>
          </a:bodyPr>
          <a:lstStyle>
            <a:defPPr>
              <a:defRPr lang="en-US"/>
            </a:defPPr>
            <a:lvl1pPr indent="0" algn="r" defTabSz="914127">
              <a:lnSpc>
                <a:spcPct val="85000"/>
              </a:lnSpc>
              <a:spcBef>
                <a:spcPts val="0"/>
              </a:spcBef>
              <a:spcAft>
                <a:spcPts val="0"/>
              </a:spcAft>
              <a:buFont typeface="Wingdings" panose="05000000000000000000" pitchFamily="2" charset="2"/>
              <a:buNone/>
              <a:defRPr sz="4800" b="1">
                <a:solidFill>
                  <a:schemeClr val="tx1">
                    <a:lumMod val="10000"/>
                    <a:lumOff val="90000"/>
                  </a:schemeClr>
                </a:solidFill>
                <a:latin typeface="The Hand Black" panose="03070902030502020204" pitchFamily="66" charset="0"/>
                <a:ea typeface="Roboto Medium" panose="02000000000000000000" pitchFamily="2" charset="0"/>
                <a:cs typeface="Roboto Medium" panose="02000000000000000000" pitchFamily="2" charset="0"/>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lvl="0">
              <a:lnSpc>
                <a:spcPct val="75000"/>
              </a:lnSpc>
            </a:pPr>
            <a:r>
              <a:rPr lang="en-US" sz="3200" b="1" kern="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Violence</a:t>
            </a:r>
            <a:r>
              <a:rPr lang="en-US"/>
              <a:t> </a:t>
            </a:r>
            <a:r>
              <a:rPr lang="en-US" sz="3200" b="1" kern="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Interruption</a:t>
            </a:r>
          </a:p>
        </p:txBody>
      </p:sp>
      <p:sp>
        <p:nvSpPr>
          <p:cNvPr id="15" name="Footer Text">
            <a:extLst>
              <a:ext uri="{FF2B5EF4-FFF2-40B4-BE49-F238E27FC236}">
                <a16:creationId xmlns:a16="http://schemas.microsoft.com/office/drawing/2014/main" id="{98D850F6-149D-4497-AC1F-EBD4EAD4D7D4}"/>
              </a:ext>
            </a:extLst>
          </p:cNvPr>
          <p:cNvSpPr txBox="1"/>
          <p:nvPr userDrawn="1"/>
        </p:nvSpPr>
        <p:spPr>
          <a:xfrm>
            <a:off x="2209105" y="1780943"/>
            <a:ext cx="1561744" cy="894284"/>
          </a:xfrm>
          <a:prstGeom prst="rect">
            <a:avLst/>
          </a:prstGeom>
          <a:noFill/>
        </p:spPr>
        <p:txBody>
          <a:bodyPr wrap="square" lIns="0" tIns="0" rIns="0" bIns="75184" rtlCol="0" anchor="t">
            <a:spAutoFit/>
          </a:bodyPr>
          <a:lstStyle/>
          <a:p>
            <a:pPr algn="r">
              <a:lnSpc>
                <a:spcPct val="150000"/>
              </a:lnSpc>
            </a:pPr>
            <a:r>
              <a:rPr lang="en-US" sz="4000">
                <a:solidFill>
                  <a:schemeClr val="accent5"/>
                </a:solidFill>
                <a:latin typeface="+mj-lt"/>
                <a:ea typeface="Roboto Condensed" panose="02000000000000000000" pitchFamily="2" charset="0"/>
                <a:cs typeface="Roboto Condensed" panose="02000000000000000000" pitchFamily="2" charset="0"/>
              </a:rPr>
              <a:t>32%</a:t>
            </a:r>
            <a:endParaRPr lang="ar-SY" sz="4000">
              <a:solidFill>
                <a:schemeClr val="accent5"/>
              </a:solidFill>
              <a:latin typeface="+mj-lt"/>
              <a:ea typeface="Roboto Condensed" panose="02000000000000000000" pitchFamily="2" charset="0"/>
            </a:endParaRPr>
          </a:p>
        </p:txBody>
      </p:sp>
      <p:sp>
        <p:nvSpPr>
          <p:cNvPr id="18" name="Inhaltsplatzhalter 4">
            <a:extLst>
              <a:ext uri="{FF2B5EF4-FFF2-40B4-BE49-F238E27FC236}">
                <a16:creationId xmlns:a16="http://schemas.microsoft.com/office/drawing/2014/main" id="{2333A35A-ADE5-46EE-ABCA-36CA30553A01}"/>
              </a:ext>
            </a:extLst>
          </p:cNvPr>
          <p:cNvSpPr txBox="1">
            <a:spLocks/>
          </p:cNvSpPr>
          <p:nvPr userDrawn="1"/>
        </p:nvSpPr>
        <p:spPr>
          <a:xfrm>
            <a:off x="4466187" y="2227615"/>
            <a:ext cx="2317416" cy="98687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buNone/>
            </a:pPr>
            <a:r>
              <a:rPr lang="en-US" sz="3200" b="1" kern="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Child</a:t>
            </a:r>
            <a:r>
              <a:rPr lang="en-US" sz="4800" b="1">
                <a:solidFill>
                  <a:schemeClr val="tx1">
                    <a:lumMod val="10000"/>
                    <a:lumOff val="90000"/>
                  </a:schemeClr>
                </a:solidFill>
                <a:latin typeface="The Hand Black" panose="03070902030502020204" pitchFamily="66" charset="0"/>
                <a:ea typeface="Roboto Medium" panose="02000000000000000000" pitchFamily="2" charset="0"/>
                <a:cs typeface="Roboto Medium" panose="02000000000000000000" pitchFamily="2" charset="0"/>
              </a:rPr>
              <a:t> </a:t>
            </a:r>
            <a:r>
              <a:rPr lang="en-US" sz="3200" b="1" kern="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Welfare</a:t>
            </a:r>
          </a:p>
        </p:txBody>
      </p:sp>
      <p:sp>
        <p:nvSpPr>
          <p:cNvPr id="19" name="Footer Text">
            <a:extLst>
              <a:ext uri="{FF2B5EF4-FFF2-40B4-BE49-F238E27FC236}">
                <a16:creationId xmlns:a16="http://schemas.microsoft.com/office/drawing/2014/main" id="{4C18CDDF-F163-4A9F-B017-12DF1A6422D0}"/>
              </a:ext>
            </a:extLst>
          </p:cNvPr>
          <p:cNvSpPr txBox="1"/>
          <p:nvPr userDrawn="1"/>
        </p:nvSpPr>
        <p:spPr>
          <a:xfrm>
            <a:off x="5247127" y="1780943"/>
            <a:ext cx="1561744" cy="894284"/>
          </a:xfrm>
          <a:prstGeom prst="rect">
            <a:avLst/>
          </a:prstGeom>
          <a:noFill/>
        </p:spPr>
        <p:txBody>
          <a:bodyPr wrap="square" lIns="0" tIns="0" rIns="0" bIns="75184" rtlCol="0" anchor="t">
            <a:spAutoFit/>
          </a:bodyPr>
          <a:lstStyle/>
          <a:p>
            <a:pPr algn="r">
              <a:lnSpc>
                <a:spcPct val="150000"/>
              </a:lnSpc>
            </a:pPr>
            <a:r>
              <a:rPr lang="en-US" sz="4000">
                <a:solidFill>
                  <a:schemeClr val="accent2"/>
                </a:solidFill>
                <a:latin typeface="+mj-lt"/>
                <a:ea typeface="Roboto Condensed" panose="02000000000000000000" pitchFamily="2" charset="0"/>
                <a:cs typeface="Roboto Condensed" panose="02000000000000000000" pitchFamily="2" charset="0"/>
              </a:rPr>
              <a:t>25%</a:t>
            </a:r>
            <a:endParaRPr lang="ar-SY" sz="4000">
              <a:solidFill>
                <a:schemeClr val="accent2"/>
              </a:solidFill>
              <a:latin typeface="+mj-lt"/>
              <a:ea typeface="Roboto Condensed" panose="02000000000000000000" pitchFamily="2" charset="0"/>
            </a:endParaRPr>
          </a:p>
        </p:txBody>
      </p:sp>
      <p:sp>
        <p:nvSpPr>
          <p:cNvPr id="20" name="Inhaltsplatzhalter 4">
            <a:extLst>
              <a:ext uri="{FF2B5EF4-FFF2-40B4-BE49-F238E27FC236}">
                <a16:creationId xmlns:a16="http://schemas.microsoft.com/office/drawing/2014/main" id="{E353BE3E-874F-466A-A30E-11077DE119CC}"/>
              </a:ext>
            </a:extLst>
          </p:cNvPr>
          <p:cNvSpPr txBox="1">
            <a:spLocks/>
          </p:cNvSpPr>
          <p:nvPr userDrawn="1"/>
        </p:nvSpPr>
        <p:spPr>
          <a:xfrm>
            <a:off x="6771827" y="2597073"/>
            <a:ext cx="2317416" cy="93217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75000"/>
              </a:lnSpc>
              <a:spcAft>
                <a:spcPts val="0"/>
              </a:spcAft>
              <a:buNone/>
            </a:pPr>
            <a:r>
              <a:rPr lang="en-US" sz="3200" b="1" kern="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Behavioral</a:t>
            </a:r>
            <a:r>
              <a:rPr lang="en-US" sz="4800" b="1">
                <a:solidFill>
                  <a:schemeClr val="tx1">
                    <a:lumMod val="10000"/>
                    <a:lumOff val="90000"/>
                  </a:schemeClr>
                </a:solidFill>
                <a:latin typeface="The Hand Black" panose="03070902030502020204" pitchFamily="66" charset="0"/>
                <a:ea typeface="Roboto Medium" panose="02000000000000000000" pitchFamily="2" charset="0"/>
                <a:cs typeface="Roboto Medium" panose="02000000000000000000" pitchFamily="2" charset="0"/>
              </a:rPr>
              <a:t> </a:t>
            </a:r>
            <a:r>
              <a:rPr lang="en-US" sz="3200" b="1" kern="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Health</a:t>
            </a:r>
          </a:p>
        </p:txBody>
      </p:sp>
      <p:sp>
        <p:nvSpPr>
          <p:cNvPr id="21" name="Footer Text">
            <a:extLst>
              <a:ext uri="{FF2B5EF4-FFF2-40B4-BE49-F238E27FC236}">
                <a16:creationId xmlns:a16="http://schemas.microsoft.com/office/drawing/2014/main" id="{4CAE2110-0733-4BA6-9821-E06BB7E4C361}"/>
              </a:ext>
            </a:extLst>
          </p:cNvPr>
          <p:cNvSpPr txBox="1"/>
          <p:nvPr userDrawn="1"/>
        </p:nvSpPr>
        <p:spPr>
          <a:xfrm>
            <a:off x="7564543" y="1780943"/>
            <a:ext cx="1561744" cy="894284"/>
          </a:xfrm>
          <a:prstGeom prst="rect">
            <a:avLst/>
          </a:prstGeom>
          <a:noFill/>
        </p:spPr>
        <p:txBody>
          <a:bodyPr wrap="square" lIns="0" tIns="0" rIns="0" bIns="75184" rtlCol="0" anchor="t">
            <a:spAutoFit/>
          </a:bodyPr>
          <a:lstStyle/>
          <a:p>
            <a:pPr algn="r">
              <a:lnSpc>
                <a:spcPct val="150000"/>
              </a:lnSpc>
            </a:pPr>
            <a:r>
              <a:rPr lang="en-US" sz="4000">
                <a:solidFill>
                  <a:schemeClr val="accent4"/>
                </a:solidFill>
                <a:latin typeface="+mj-lt"/>
                <a:ea typeface="Roboto Condensed" panose="02000000000000000000" pitchFamily="2" charset="0"/>
                <a:cs typeface="Roboto Condensed" panose="02000000000000000000" pitchFamily="2" charset="0"/>
              </a:rPr>
              <a:t>19%</a:t>
            </a:r>
            <a:endParaRPr lang="ar-SY" sz="4000">
              <a:solidFill>
                <a:schemeClr val="accent4"/>
              </a:solidFill>
              <a:latin typeface="+mj-lt"/>
              <a:ea typeface="Roboto Condensed" panose="02000000000000000000" pitchFamily="2" charset="0"/>
            </a:endParaRPr>
          </a:p>
        </p:txBody>
      </p:sp>
      <p:sp>
        <p:nvSpPr>
          <p:cNvPr id="22" name="Inhaltsplatzhalter 4">
            <a:extLst>
              <a:ext uri="{FF2B5EF4-FFF2-40B4-BE49-F238E27FC236}">
                <a16:creationId xmlns:a16="http://schemas.microsoft.com/office/drawing/2014/main" id="{2B7EC158-4939-4010-866F-8052FB754032}"/>
              </a:ext>
            </a:extLst>
          </p:cNvPr>
          <p:cNvSpPr txBox="1">
            <a:spLocks/>
          </p:cNvSpPr>
          <p:nvPr userDrawn="1"/>
        </p:nvSpPr>
        <p:spPr>
          <a:xfrm>
            <a:off x="8421151" y="2486159"/>
            <a:ext cx="2317416" cy="65517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buNone/>
            </a:pPr>
            <a:r>
              <a:rPr lang="en-US" sz="3200" b="1" kern="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School</a:t>
            </a:r>
          </a:p>
        </p:txBody>
      </p:sp>
      <p:sp>
        <p:nvSpPr>
          <p:cNvPr id="23" name="Footer Text">
            <a:extLst>
              <a:ext uri="{FF2B5EF4-FFF2-40B4-BE49-F238E27FC236}">
                <a16:creationId xmlns:a16="http://schemas.microsoft.com/office/drawing/2014/main" id="{CE7D6077-B329-42C2-A575-BDF4BD3F44FA}"/>
              </a:ext>
            </a:extLst>
          </p:cNvPr>
          <p:cNvSpPr txBox="1"/>
          <p:nvPr userDrawn="1"/>
        </p:nvSpPr>
        <p:spPr>
          <a:xfrm>
            <a:off x="9176823" y="1780943"/>
            <a:ext cx="1561744" cy="894284"/>
          </a:xfrm>
          <a:prstGeom prst="rect">
            <a:avLst/>
          </a:prstGeom>
          <a:noFill/>
        </p:spPr>
        <p:txBody>
          <a:bodyPr wrap="square" lIns="0" tIns="0" rIns="0" bIns="75184" rtlCol="0" anchor="t">
            <a:spAutoFit/>
          </a:bodyPr>
          <a:lstStyle/>
          <a:p>
            <a:pPr algn="r">
              <a:lnSpc>
                <a:spcPct val="150000"/>
              </a:lnSpc>
            </a:pPr>
            <a:r>
              <a:rPr lang="en-US" sz="4000">
                <a:solidFill>
                  <a:schemeClr val="accent1"/>
                </a:solidFill>
                <a:latin typeface="+mj-lt"/>
                <a:ea typeface="Roboto Condensed" panose="02000000000000000000" pitchFamily="2" charset="0"/>
                <a:cs typeface="Roboto Condensed" panose="02000000000000000000" pitchFamily="2" charset="0"/>
              </a:rPr>
              <a:t>10%</a:t>
            </a:r>
            <a:endParaRPr lang="ar-SY" sz="4000">
              <a:solidFill>
                <a:schemeClr val="accent1"/>
              </a:solidFill>
              <a:latin typeface="+mj-lt"/>
              <a:ea typeface="Roboto Condensed" panose="02000000000000000000" pitchFamily="2" charset="0"/>
            </a:endParaRPr>
          </a:p>
        </p:txBody>
      </p:sp>
      <p:sp>
        <p:nvSpPr>
          <p:cNvPr id="24" name="Inhaltsplatzhalter 4">
            <a:extLst>
              <a:ext uri="{FF2B5EF4-FFF2-40B4-BE49-F238E27FC236}">
                <a16:creationId xmlns:a16="http://schemas.microsoft.com/office/drawing/2014/main" id="{CBFA157C-21DB-4680-AD71-99FE93B16A8D}"/>
              </a:ext>
            </a:extLst>
          </p:cNvPr>
          <p:cNvSpPr txBox="1">
            <a:spLocks/>
          </p:cNvSpPr>
          <p:nvPr userDrawn="1"/>
        </p:nvSpPr>
        <p:spPr>
          <a:xfrm>
            <a:off x="9702184" y="2475837"/>
            <a:ext cx="2317416" cy="65517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buNone/>
            </a:pPr>
            <a:r>
              <a:rPr lang="en-US" sz="3200" b="1" kern="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Other</a:t>
            </a:r>
          </a:p>
        </p:txBody>
      </p:sp>
      <p:sp>
        <p:nvSpPr>
          <p:cNvPr id="25" name="Footer Text">
            <a:extLst>
              <a:ext uri="{FF2B5EF4-FFF2-40B4-BE49-F238E27FC236}">
                <a16:creationId xmlns:a16="http://schemas.microsoft.com/office/drawing/2014/main" id="{B06DBA78-CE1C-440B-99CC-515A1A9DC589}"/>
              </a:ext>
            </a:extLst>
          </p:cNvPr>
          <p:cNvSpPr txBox="1"/>
          <p:nvPr userDrawn="1"/>
        </p:nvSpPr>
        <p:spPr>
          <a:xfrm>
            <a:off x="10457856" y="1780943"/>
            <a:ext cx="1561744" cy="894284"/>
          </a:xfrm>
          <a:prstGeom prst="rect">
            <a:avLst/>
          </a:prstGeom>
          <a:noFill/>
        </p:spPr>
        <p:txBody>
          <a:bodyPr wrap="square" lIns="0" tIns="0" rIns="0" bIns="75184" rtlCol="0" anchor="t">
            <a:spAutoFit/>
          </a:bodyPr>
          <a:lstStyle/>
          <a:p>
            <a:pPr algn="r">
              <a:lnSpc>
                <a:spcPct val="150000"/>
              </a:lnSpc>
            </a:pPr>
            <a:r>
              <a:rPr lang="en-US" sz="4000">
                <a:solidFill>
                  <a:schemeClr val="accent6"/>
                </a:solidFill>
                <a:latin typeface="+mj-lt"/>
                <a:ea typeface="Roboto Condensed" panose="02000000000000000000" pitchFamily="2" charset="0"/>
                <a:cs typeface="Roboto Condensed" panose="02000000000000000000" pitchFamily="2" charset="0"/>
              </a:rPr>
              <a:t>7%</a:t>
            </a:r>
            <a:endParaRPr lang="ar-SY" sz="4000">
              <a:solidFill>
                <a:schemeClr val="accent6"/>
              </a:solidFill>
              <a:latin typeface="+mj-lt"/>
              <a:ea typeface="Roboto Condensed" panose="02000000000000000000" pitchFamily="2" charset="0"/>
            </a:endParaRPr>
          </a:p>
        </p:txBody>
      </p:sp>
      <p:sp>
        <p:nvSpPr>
          <p:cNvPr id="26" name="Footer Text">
            <a:extLst>
              <a:ext uri="{FF2B5EF4-FFF2-40B4-BE49-F238E27FC236}">
                <a16:creationId xmlns:a16="http://schemas.microsoft.com/office/drawing/2014/main" id="{6BD2742F-FBF0-43B9-B17A-E090DCA702B8}"/>
              </a:ext>
            </a:extLst>
          </p:cNvPr>
          <p:cNvSpPr txBox="1"/>
          <p:nvPr userDrawn="1"/>
        </p:nvSpPr>
        <p:spPr>
          <a:xfrm>
            <a:off x="8464498" y="4572000"/>
            <a:ext cx="1561744" cy="894284"/>
          </a:xfrm>
          <a:prstGeom prst="rect">
            <a:avLst/>
          </a:prstGeom>
          <a:noFill/>
        </p:spPr>
        <p:txBody>
          <a:bodyPr wrap="square" lIns="0" tIns="0" rIns="0" bIns="75184" rtlCol="0" anchor="t">
            <a:spAutoFit/>
          </a:bodyPr>
          <a:lstStyle/>
          <a:p>
            <a:pPr algn="r">
              <a:lnSpc>
                <a:spcPct val="150000"/>
              </a:lnSpc>
            </a:pPr>
            <a:r>
              <a:rPr lang="en-US" sz="4000">
                <a:solidFill>
                  <a:schemeClr val="bg1"/>
                </a:solidFill>
                <a:latin typeface="+mj-lt"/>
                <a:ea typeface="Roboto Condensed" panose="02000000000000000000" pitchFamily="2" charset="0"/>
                <a:cs typeface="Roboto Condensed" panose="02000000000000000000" pitchFamily="2" charset="0"/>
              </a:rPr>
              <a:t>7%</a:t>
            </a:r>
            <a:endParaRPr lang="ar-SY" sz="4000">
              <a:solidFill>
                <a:schemeClr val="bg1"/>
              </a:solidFill>
              <a:latin typeface="+mj-lt"/>
              <a:ea typeface="Roboto Condensed" panose="02000000000000000000" pitchFamily="2" charset="0"/>
            </a:endParaRPr>
          </a:p>
        </p:txBody>
      </p:sp>
    </p:spTree>
    <p:custDataLst>
      <p:tags r:id="rId1"/>
    </p:custDataLst>
    <p:extLst>
      <p:ext uri="{BB962C8B-B14F-4D97-AF65-F5344CB8AC3E}">
        <p14:creationId xmlns:p14="http://schemas.microsoft.com/office/powerpoint/2010/main" val="25953253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YAP_service_YJ">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22F092-B656-479D-BEA9-77FC44B24380}"/>
              </a:ext>
            </a:extLst>
          </p:cNvPr>
          <p:cNvSpPr/>
          <p:nvPr userDrawn="1"/>
        </p:nvSpPr>
        <p:spPr>
          <a:xfrm>
            <a:off x="0" y="5943600"/>
            <a:ext cx="12192000" cy="9143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graphicFrame>
        <p:nvGraphicFramePr>
          <p:cNvPr id="9" name="Content Placeholder 7">
            <a:extLst>
              <a:ext uri="{FF2B5EF4-FFF2-40B4-BE49-F238E27FC236}">
                <a16:creationId xmlns:a16="http://schemas.microsoft.com/office/drawing/2014/main" id="{FBB2FD71-48BB-4B89-A8A2-EDC764AA04B6}"/>
              </a:ext>
            </a:extLst>
          </p:cNvPr>
          <p:cNvGraphicFramePr>
            <a:graphicFrameLocks/>
          </p:cNvGraphicFramePr>
          <p:nvPr userDrawn="1">
            <p:extLst>
              <p:ext uri="{D42A27DB-BD31-4B8C-83A1-F6EECF244321}">
                <p14:modId xmlns:p14="http://schemas.microsoft.com/office/powerpoint/2010/main" val="3570357927"/>
              </p:ext>
            </p:extLst>
          </p:nvPr>
        </p:nvGraphicFramePr>
        <p:xfrm>
          <a:off x="6050516" y="609600"/>
          <a:ext cx="55880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person sitting in a wheel chair&#10;&#10;Description automatically generated with low confidence">
            <a:extLst>
              <a:ext uri="{FF2B5EF4-FFF2-40B4-BE49-F238E27FC236}">
                <a16:creationId xmlns:a16="http://schemas.microsoft.com/office/drawing/2014/main" id="{46411E75-D2FC-49A0-BDAD-7BBE968A81B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8618" b="19653"/>
          <a:stretch/>
        </p:blipFill>
        <p:spPr>
          <a:xfrm>
            <a:off x="0" y="0"/>
            <a:ext cx="5486400" cy="5943600"/>
          </a:xfrm>
          <a:prstGeom prst="rect">
            <a:avLst/>
          </a:prstGeom>
        </p:spPr>
      </p:pic>
      <p:sp>
        <p:nvSpPr>
          <p:cNvPr id="11" name="TextBox 10">
            <a:extLst>
              <a:ext uri="{FF2B5EF4-FFF2-40B4-BE49-F238E27FC236}">
                <a16:creationId xmlns:a16="http://schemas.microsoft.com/office/drawing/2014/main" id="{1640217C-2637-474D-8104-4D3B81AE6194}"/>
              </a:ext>
            </a:extLst>
          </p:cNvPr>
          <p:cNvSpPr txBox="1"/>
          <p:nvPr userDrawn="1"/>
        </p:nvSpPr>
        <p:spPr>
          <a:xfrm>
            <a:off x="-14177" y="6007219"/>
            <a:ext cx="5486400" cy="769441"/>
          </a:xfrm>
          <a:prstGeom prst="rect">
            <a:avLst/>
          </a:prstGeom>
          <a:noFill/>
        </p:spPr>
        <p:txBody>
          <a:bodyPr wrap="square" rtlCol="0">
            <a:spAutoFit/>
          </a:bodyPr>
          <a:lstStyle/>
          <a:p>
            <a:pPr algn="ctr"/>
            <a:r>
              <a:rPr lang="en-US" sz="4400">
                <a:solidFill>
                  <a:schemeClr val="bg2"/>
                </a:solidFill>
                <a:latin typeface="+mj-lt"/>
              </a:rPr>
              <a:t>Youth Justice</a:t>
            </a:r>
          </a:p>
        </p:txBody>
      </p:sp>
      <p:pic>
        <p:nvPicPr>
          <p:cNvPr id="13" name="Picture 12">
            <a:extLst>
              <a:ext uri="{FF2B5EF4-FFF2-40B4-BE49-F238E27FC236}">
                <a16:creationId xmlns:a16="http://schemas.microsoft.com/office/drawing/2014/main" id="{835753CF-EB45-42EB-A152-B49E834113EB}"/>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9412"/>
          <a:stretch/>
        </p:blipFill>
        <p:spPr>
          <a:xfrm>
            <a:off x="5638800" y="6055392"/>
            <a:ext cx="4346944" cy="581899"/>
          </a:xfrm>
          <a:prstGeom prst="rect">
            <a:avLst/>
          </a:prstGeom>
        </p:spPr>
      </p:pic>
      <p:pic>
        <p:nvPicPr>
          <p:cNvPr id="14" name="Picture 13" descr="Logo&#10;&#10;Description automatically generated">
            <a:extLst>
              <a:ext uri="{FF2B5EF4-FFF2-40B4-BE49-F238E27FC236}">
                <a16:creationId xmlns:a16="http://schemas.microsoft.com/office/drawing/2014/main" id="{7814DF72-64DA-4B07-8FDC-8E1E94DD903F}"/>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142960" y="6025988"/>
            <a:ext cx="1891824" cy="640706"/>
          </a:xfrm>
          <a:prstGeom prst="rect">
            <a:avLst/>
          </a:prstGeom>
        </p:spPr>
      </p:pic>
    </p:spTree>
    <p:custDataLst>
      <p:tags r:id="rId1"/>
    </p:custDataLst>
    <p:extLst>
      <p:ext uri="{BB962C8B-B14F-4D97-AF65-F5344CB8AC3E}">
        <p14:creationId xmlns:p14="http://schemas.microsoft.com/office/powerpoint/2010/main" val="885525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YAP_service_C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22F092-B656-479D-BEA9-77FC44B24380}"/>
              </a:ext>
            </a:extLst>
          </p:cNvPr>
          <p:cNvSpPr/>
          <p:nvPr userDrawn="1"/>
        </p:nvSpPr>
        <p:spPr>
          <a:xfrm>
            <a:off x="14177" y="5943601"/>
            <a:ext cx="12177823" cy="91439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latin typeface="Roboto" panose="02000000000000000000" pitchFamily="2" charset="0"/>
            </a:endParaRPr>
          </a:p>
        </p:txBody>
      </p:sp>
      <p:pic>
        <p:nvPicPr>
          <p:cNvPr id="10" name="Picture 9">
            <a:extLst>
              <a:ext uri="{FF2B5EF4-FFF2-40B4-BE49-F238E27FC236}">
                <a16:creationId xmlns:a16="http://schemas.microsoft.com/office/drawing/2014/main" id="{46411E75-D2FC-49A0-BDAD-7BBE968A81B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7200" r="11600"/>
          <a:stretch/>
        </p:blipFill>
        <p:spPr>
          <a:xfrm>
            <a:off x="6705600" y="1"/>
            <a:ext cx="5486400" cy="5943600"/>
          </a:xfrm>
          <a:prstGeom prst="rect">
            <a:avLst/>
          </a:prstGeom>
        </p:spPr>
      </p:pic>
      <p:sp>
        <p:nvSpPr>
          <p:cNvPr id="11" name="TextBox 10">
            <a:extLst>
              <a:ext uri="{FF2B5EF4-FFF2-40B4-BE49-F238E27FC236}">
                <a16:creationId xmlns:a16="http://schemas.microsoft.com/office/drawing/2014/main" id="{1640217C-2637-474D-8104-4D3B81AE6194}"/>
              </a:ext>
            </a:extLst>
          </p:cNvPr>
          <p:cNvSpPr txBox="1"/>
          <p:nvPr userDrawn="1"/>
        </p:nvSpPr>
        <p:spPr>
          <a:xfrm>
            <a:off x="6691423" y="6007220"/>
            <a:ext cx="5486400" cy="769441"/>
          </a:xfrm>
          <a:prstGeom prst="rect">
            <a:avLst/>
          </a:prstGeom>
          <a:noFill/>
        </p:spPr>
        <p:txBody>
          <a:bodyPr wrap="square" rtlCol="0">
            <a:spAutoFit/>
          </a:bodyPr>
          <a:lstStyle/>
          <a:p>
            <a:pPr algn="ctr"/>
            <a:r>
              <a:rPr lang="en-US" sz="4400">
                <a:solidFill>
                  <a:schemeClr val="bg2"/>
                </a:solidFill>
                <a:latin typeface="+mj-lt"/>
              </a:rPr>
              <a:t>Child Welfare</a:t>
            </a:r>
          </a:p>
        </p:txBody>
      </p:sp>
      <p:graphicFrame>
        <p:nvGraphicFramePr>
          <p:cNvPr id="6" name="Content Placeholder 7">
            <a:extLst>
              <a:ext uri="{FF2B5EF4-FFF2-40B4-BE49-F238E27FC236}">
                <a16:creationId xmlns:a16="http://schemas.microsoft.com/office/drawing/2014/main" id="{E20816B3-A777-4627-830C-97DE45564F43}"/>
              </a:ext>
            </a:extLst>
          </p:cNvPr>
          <p:cNvGraphicFramePr>
            <a:graphicFrameLocks/>
          </p:cNvGraphicFramePr>
          <p:nvPr userDrawn="1">
            <p:extLst>
              <p:ext uri="{D42A27DB-BD31-4B8C-83A1-F6EECF244321}">
                <p14:modId xmlns:p14="http://schemas.microsoft.com/office/powerpoint/2010/main" val="3067231430"/>
              </p:ext>
            </p:extLst>
          </p:nvPr>
        </p:nvGraphicFramePr>
        <p:xfrm>
          <a:off x="565889" y="470918"/>
          <a:ext cx="5588000" cy="52452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0A1C0358-3CF0-4DC2-AF2A-E6681800324B}"/>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9412"/>
          <a:stretch/>
        </p:blipFill>
        <p:spPr>
          <a:xfrm>
            <a:off x="2358656" y="6048638"/>
            <a:ext cx="4346944" cy="581899"/>
          </a:xfrm>
          <a:prstGeom prst="rect">
            <a:avLst/>
          </a:prstGeom>
        </p:spPr>
      </p:pic>
      <p:pic>
        <p:nvPicPr>
          <p:cNvPr id="8" name="Picture 7" descr="Logo&#10;&#10;Description automatically generated">
            <a:extLst>
              <a:ext uri="{FF2B5EF4-FFF2-40B4-BE49-F238E27FC236}">
                <a16:creationId xmlns:a16="http://schemas.microsoft.com/office/drawing/2014/main" id="{61EB2292-44A4-4CFB-8C3F-BFAC6316DD09}"/>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0505" y="6038005"/>
            <a:ext cx="1891824" cy="640706"/>
          </a:xfrm>
          <a:prstGeom prst="rect">
            <a:avLst/>
          </a:prstGeom>
        </p:spPr>
      </p:pic>
    </p:spTree>
    <p:custDataLst>
      <p:tags r:id="rId1"/>
    </p:custDataLst>
    <p:extLst>
      <p:ext uri="{BB962C8B-B14F-4D97-AF65-F5344CB8AC3E}">
        <p14:creationId xmlns:p14="http://schemas.microsoft.com/office/powerpoint/2010/main" val="33038460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YAP_service_B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22F092-B656-479D-BEA9-77FC44B24380}"/>
              </a:ext>
            </a:extLst>
          </p:cNvPr>
          <p:cNvSpPr/>
          <p:nvPr userDrawn="1"/>
        </p:nvSpPr>
        <p:spPr>
          <a:xfrm>
            <a:off x="0" y="5943600"/>
            <a:ext cx="12192000" cy="91439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latin typeface="Roboto" panose="02000000000000000000" pitchFamily="2" charset="0"/>
            </a:endParaRPr>
          </a:p>
        </p:txBody>
      </p:sp>
      <p:graphicFrame>
        <p:nvGraphicFramePr>
          <p:cNvPr id="9" name="Content Placeholder 7">
            <a:extLst>
              <a:ext uri="{FF2B5EF4-FFF2-40B4-BE49-F238E27FC236}">
                <a16:creationId xmlns:a16="http://schemas.microsoft.com/office/drawing/2014/main" id="{FBB2FD71-48BB-4B89-A8A2-EDC764AA04B6}"/>
              </a:ext>
            </a:extLst>
          </p:cNvPr>
          <p:cNvGraphicFramePr>
            <a:graphicFrameLocks/>
          </p:cNvGraphicFramePr>
          <p:nvPr userDrawn="1">
            <p:extLst>
              <p:ext uri="{D42A27DB-BD31-4B8C-83A1-F6EECF244321}">
                <p14:modId xmlns:p14="http://schemas.microsoft.com/office/powerpoint/2010/main" val="3792019840"/>
              </p:ext>
            </p:extLst>
          </p:nvPr>
        </p:nvGraphicFramePr>
        <p:xfrm>
          <a:off x="6096000" y="609600"/>
          <a:ext cx="55880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46411E75-D2FC-49A0-BDAD-7BBE968A81B6}"/>
              </a:ext>
            </a:extLst>
          </p:cNvPr>
          <p:cNvPicPr>
            <a:picLocks noChangeAspect="1"/>
          </p:cNvPicPr>
          <p:nvPr userDrawn="1"/>
        </p:nvPicPr>
        <p:blipFill>
          <a:blip r:embed="rId8">
            <a:extLst>
              <a:ext uri="{28A0092B-C50C-407E-A947-70E740481C1C}">
                <a14:useLocalDpi xmlns:a14="http://schemas.microsoft.com/office/drawing/2010/main" val="0"/>
              </a:ext>
            </a:extLst>
          </a:blip>
          <a:srcRect l="19238" r="19238"/>
          <a:stretch/>
        </p:blipFill>
        <p:spPr>
          <a:xfrm>
            <a:off x="0" y="0"/>
            <a:ext cx="5486400" cy="5943600"/>
          </a:xfrm>
          <a:prstGeom prst="rect">
            <a:avLst/>
          </a:prstGeom>
        </p:spPr>
      </p:pic>
      <p:sp>
        <p:nvSpPr>
          <p:cNvPr id="11" name="TextBox 10">
            <a:extLst>
              <a:ext uri="{FF2B5EF4-FFF2-40B4-BE49-F238E27FC236}">
                <a16:creationId xmlns:a16="http://schemas.microsoft.com/office/drawing/2014/main" id="{1640217C-2637-474D-8104-4D3B81AE6194}"/>
              </a:ext>
            </a:extLst>
          </p:cNvPr>
          <p:cNvSpPr txBox="1"/>
          <p:nvPr userDrawn="1"/>
        </p:nvSpPr>
        <p:spPr>
          <a:xfrm>
            <a:off x="-14177" y="6007219"/>
            <a:ext cx="5486400" cy="769441"/>
          </a:xfrm>
          <a:prstGeom prst="rect">
            <a:avLst/>
          </a:prstGeom>
          <a:noFill/>
        </p:spPr>
        <p:txBody>
          <a:bodyPr wrap="square" rtlCol="0">
            <a:spAutoFit/>
          </a:bodyPr>
          <a:lstStyle/>
          <a:p>
            <a:pPr algn="ctr"/>
            <a:r>
              <a:rPr lang="en-US" sz="4400">
                <a:solidFill>
                  <a:schemeClr val="bg2"/>
                </a:solidFill>
                <a:latin typeface="+mj-lt"/>
              </a:rPr>
              <a:t>Behavioral Health</a:t>
            </a:r>
          </a:p>
        </p:txBody>
      </p:sp>
      <p:pic>
        <p:nvPicPr>
          <p:cNvPr id="12" name="Picture 11">
            <a:extLst>
              <a:ext uri="{FF2B5EF4-FFF2-40B4-BE49-F238E27FC236}">
                <a16:creationId xmlns:a16="http://schemas.microsoft.com/office/drawing/2014/main" id="{2C8B6C46-8A77-4BC2-B3AD-F19C174AD607}"/>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9412"/>
          <a:stretch/>
        </p:blipFill>
        <p:spPr>
          <a:xfrm>
            <a:off x="5638800" y="6055392"/>
            <a:ext cx="4346944" cy="581899"/>
          </a:xfrm>
          <a:prstGeom prst="rect">
            <a:avLst/>
          </a:prstGeom>
        </p:spPr>
      </p:pic>
      <p:pic>
        <p:nvPicPr>
          <p:cNvPr id="13" name="Picture 12" descr="Logo&#10;&#10;Description automatically generated">
            <a:extLst>
              <a:ext uri="{FF2B5EF4-FFF2-40B4-BE49-F238E27FC236}">
                <a16:creationId xmlns:a16="http://schemas.microsoft.com/office/drawing/2014/main" id="{6F68627C-C89F-4620-930A-E51C3892A02F}"/>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142960" y="6025988"/>
            <a:ext cx="1891824" cy="640706"/>
          </a:xfrm>
          <a:prstGeom prst="rect">
            <a:avLst/>
          </a:prstGeom>
        </p:spPr>
      </p:pic>
    </p:spTree>
    <p:custDataLst>
      <p:tags r:id="rId1"/>
    </p:custDataLst>
    <p:extLst>
      <p:ext uri="{BB962C8B-B14F-4D97-AF65-F5344CB8AC3E}">
        <p14:creationId xmlns:p14="http://schemas.microsoft.com/office/powerpoint/2010/main" val="3348854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YAP_advocate">
    <p:spTree>
      <p:nvGrpSpPr>
        <p:cNvPr id="1" name=""/>
        <p:cNvGrpSpPr/>
        <p:nvPr/>
      </p:nvGrpSpPr>
      <p:grpSpPr>
        <a:xfrm>
          <a:off x="0" y="0"/>
          <a:ext cx="0" cy="0"/>
          <a:chOff x="0" y="0"/>
          <a:chExt cx="0" cy="0"/>
        </a:xfrm>
      </p:grpSpPr>
      <p:pic>
        <p:nvPicPr>
          <p:cNvPr id="16" name="Picture 15" descr="A blue circle on a black background&#10;&#10;Description automatically generated with medium confidence">
            <a:extLst>
              <a:ext uri="{FF2B5EF4-FFF2-40B4-BE49-F238E27FC236}">
                <a16:creationId xmlns:a16="http://schemas.microsoft.com/office/drawing/2014/main" id="{6501A622-0745-4520-92A5-16EB3A2CC081}"/>
              </a:ext>
            </a:extLst>
          </p:cNvPr>
          <p:cNvPicPr>
            <a:picLocks noChangeAspect="1"/>
          </p:cNvPicPr>
          <p:nvPr userDrawn="1"/>
        </p:nvPicPr>
        <p:blipFill>
          <a:blip r:embed="rId3" cstate="screen">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10612100">
            <a:off x="8742460" y="-703172"/>
            <a:ext cx="2094931" cy="2094931"/>
          </a:xfrm>
          <a:prstGeom prst="rect">
            <a:avLst/>
          </a:prstGeom>
        </p:spPr>
      </p:pic>
      <p:pic>
        <p:nvPicPr>
          <p:cNvPr id="17" name="Graphic 16" descr="Social network">
            <a:extLst>
              <a:ext uri="{FF2B5EF4-FFF2-40B4-BE49-F238E27FC236}">
                <a16:creationId xmlns:a16="http://schemas.microsoft.com/office/drawing/2014/main" id="{C2B12107-3FE7-4F10-A3A4-4A9D0CD6A13A}"/>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39161" y="1640673"/>
            <a:ext cx="357492" cy="357492"/>
          </a:xfrm>
          <a:prstGeom prst="rect">
            <a:avLst/>
          </a:prstGeom>
        </p:spPr>
      </p:pic>
      <p:graphicFrame>
        <p:nvGraphicFramePr>
          <p:cNvPr id="18" name="Diagram 17">
            <a:extLst>
              <a:ext uri="{FF2B5EF4-FFF2-40B4-BE49-F238E27FC236}">
                <a16:creationId xmlns:a16="http://schemas.microsoft.com/office/drawing/2014/main" id="{A7AB61E2-83BC-4011-93EB-94FAD0BEC79F}"/>
              </a:ext>
            </a:extLst>
          </p:cNvPr>
          <p:cNvGraphicFramePr/>
          <p:nvPr userDrawn="1">
            <p:extLst>
              <p:ext uri="{D42A27DB-BD31-4B8C-83A1-F6EECF244321}">
                <p14:modId xmlns:p14="http://schemas.microsoft.com/office/powerpoint/2010/main" val="414941145"/>
              </p:ext>
            </p:extLst>
          </p:nvPr>
        </p:nvGraphicFramePr>
        <p:xfrm>
          <a:off x="6760054" y="3505226"/>
          <a:ext cx="2286000" cy="35075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9" name="Diagram 18">
            <a:extLst>
              <a:ext uri="{FF2B5EF4-FFF2-40B4-BE49-F238E27FC236}">
                <a16:creationId xmlns:a16="http://schemas.microsoft.com/office/drawing/2014/main" id="{D9C56FBF-1DFA-49CC-A61A-743996EF6EAB}"/>
              </a:ext>
            </a:extLst>
          </p:cNvPr>
          <p:cNvGraphicFramePr/>
          <p:nvPr userDrawn="1">
            <p:extLst>
              <p:ext uri="{D42A27DB-BD31-4B8C-83A1-F6EECF244321}">
                <p14:modId xmlns:p14="http://schemas.microsoft.com/office/powerpoint/2010/main" val="1166984108"/>
              </p:ext>
            </p:extLst>
          </p:nvPr>
        </p:nvGraphicFramePr>
        <p:xfrm>
          <a:off x="9525000" y="3659959"/>
          <a:ext cx="2206251" cy="319804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0" name="TextBox 19">
            <a:extLst>
              <a:ext uri="{FF2B5EF4-FFF2-40B4-BE49-F238E27FC236}">
                <a16:creationId xmlns:a16="http://schemas.microsoft.com/office/drawing/2014/main" id="{6906028C-F205-4472-AC77-E146A5AC6C62}"/>
              </a:ext>
            </a:extLst>
          </p:cNvPr>
          <p:cNvSpPr txBox="1"/>
          <p:nvPr userDrawn="1"/>
        </p:nvSpPr>
        <p:spPr>
          <a:xfrm>
            <a:off x="1219200" y="555713"/>
            <a:ext cx="9753600" cy="769441"/>
          </a:xfrm>
          <a:prstGeom prst="rect">
            <a:avLst/>
          </a:prstGeom>
          <a:noFill/>
        </p:spPr>
        <p:txBody>
          <a:bodyPr wrap="square" rtlCol="0">
            <a:spAutoFit/>
          </a:bodyPr>
          <a:lstStyle/>
          <a:p>
            <a:pPr algn="ctr"/>
            <a:r>
              <a:rPr lang="en-US" sz="4400">
                <a:latin typeface="+mj-lt"/>
              </a:rPr>
              <a:t>Advocates: Credible Messengers</a:t>
            </a:r>
          </a:p>
        </p:txBody>
      </p:sp>
      <p:pic>
        <p:nvPicPr>
          <p:cNvPr id="21" name="Picture Placeholder 4" descr="YAP pictures3.jpg">
            <a:extLst>
              <a:ext uri="{FF2B5EF4-FFF2-40B4-BE49-F238E27FC236}">
                <a16:creationId xmlns:a16="http://schemas.microsoft.com/office/drawing/2014/main" id="{7F842945-C9FC-4A74-99D2-5F83AE8CED24}"/>
              </a:ext>
            </a:extLst>
          </p:cNvPr>
          <p:cNvPicPr>
            <a:picLocks noChangeAspect="1"/>
          </p:cNvPicPr>
          <p:nvPr userDrawn="1"/>
        </p:nvPicPr>
        <p:blipFill rotWithShape="1">
          <a:blip r:embed="rId17" cstate="print"/>
          <a:srcRect t="27320" b="26914"/>
          <a:stretch/>
        </p:blipFill>
        <p:spPr>
          <a:xfrm>
            <a:off x="0" y="12158"/>
            <a:ext cx="12192000" cy="3710609"/>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extBox 1">
            <a:extLst>
              <a:ext uri="{FF2B5EF4-FFF2-40B4-BE49-F238E27FC236}">
                <a16:creationId xmlns:a16="http://schemas.microsoft.com/office/drawing/2014/main" id="{3F826595-67F3-45DB-8228-29567B0D6026}"/>
              </a:ext>
            </a:extLst>
          </p:cNvPr>
          <p:cNvSpPr txBox="1"/>
          <p:nvPr userDrawn="1"/>
        </p:nvSpPr>
        <p:spPr>
          <a:xfrm>
            <a:off x="284260" y="4444621"/>
            <a:ext cx="6191534" cy="1261884"/>
          </a:xfrm>
          <a:prstGeom prst="rect">
            <a:avLst/>
          </a:prstGeom>
          <a:noFill/>
        </p:spPr>
        <p:txBody>
          <a:bodyPr wrap="square" rtlCol="0">
            <a:spAutoFit/>
          </a:bodyPr>
          <a:lstStyle/>
          <a:p>
            <a:r>
              <a:rPr lang="en-US" sz="4400" dirty="0">
                <a:latin typeface="+mj-lt"/>
              </a:rPr>
              <a:t>YAP Staff: </a:t>
            </a:r>
          </a:p>
          <a:p>
            <a:r>
              <a:rPr lang="en-US" sz="3200" dirty="0">
                <a:latin typeface="+mj-lt"/>
              </a:rPr>
              <a:t>Neighborhood-based Advocates</a:t>
            </a:r>
          </a:p>
        </p:txBody>
      </p:sp>
    </p:spTree>
    <p:custDataLst>
      <p:tags r:id="rId1"/>
    </p:custDataLst>
    <p:extLst>
      <p:ext uri="{BB962C8B-B14F-4D97-AF65-F5344CB8AC3E}">
        <p14:creationId xmlns:p14="http://schemas.microsoft.com/office/powerpoint/2010/main" val="18269624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YAP_service_ID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22F092-B656-479D-BEA9-77FC44B24380}"/>
              </a:ext>
            </a:extLst>
          </p:cNvPr>
          <p:cNvSpPr/>
          <p:nvPr userDrawn="1"/>
        </p:nvSpPr>
        <p:spPr>
          <a:xfrm>
            <a:off x="0" y="5943601"/>
            <a:ext cx="12192000" cy="914399"/>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latin typeface="Roboto" panose="02000000000000000000" pitchFamily="2" charset="0"/>
            </a:endParaRPr>
          </a:p>
        </p:txBody>
      </p:sp>
      <p:pic>
        <p:nvPicPr>
          <p:cNvPr id="10" name="Picture 9">
            <a:extLst>
              <a:ext uri="{FF2B5EF4-FFF2-40B4-BE49-F238E27FC236}">
                <a16:creationId xmlns:a16="http://schemas.microsoft.com/office/drawing/2014/main" id="{46411E75-D2FC-49A0-BDAD-7BBE968A81B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1624" r="6837"/>
          <a:stretch/>
        </p:blipFill>
        <p:spPr>
          <a:xfrm>
            <a:off x="6705600" y="1"/>
            <a:ext cx="5486400" cy="5943600"/>
          </a:xfrm>
          <a:prstGeom prst="rect">
            <a:avLst/>
          </a:prstGeom>
        </p:spPr>
      </p:pic>
      <p:sp>
        <p:nvSpPr>
          <p:cNvPr id="11" name="TextBox 10">
            <a:extLst>
              <a:ext uri="{FF2B5EF4-FFF2-40B4-BE49-F238E27FC236}">
                <a16:creationId xmlns:a16="http://schemas.microsoft.com/office/drawing/2014/main" id="{1640217C-2637-474D-8104-4D3B81AE6194}"/>
              </a:ext>
            </a:extLst>
          </p:cNvPr>
          <p:cNvSpPr txBox="1"/>
          <p:nvPr userDrawn="1"/>
        </p:nvSpPr>
        <p:spPr>
          <a:xfrm>
            <a:off x="6691423" y="6007220"/>
            <a:ext cx="5486400" cy="929485"/>
          </a:xfrm>
          <a:prstGeom prst="rect">
            <a:avLst/>
          </a:prstGeom>
          <a:noFill/>
        </p:spPr>
        <p:txBody>
          <a:bodyPr wrap="square" rtlCol="0">
            <a:spAutoFit/>
          </a:bodyPr>
          <a:lstStyle/>
          <a:p>
            <a:pPr algn="ctr">
              <a:lnSpc>
                <a:spcPct val="85000"/>
              </a:lnSpc>
            </a:pPr>
            <a:r>
              <a:rPr lang="en-US" sz="3200">
                <a:solidFill>
                  <a:schemeClr val="bg2"/>
                </a:solidFill>
                <a:latin typeface="+mj-lt"/>
              </a:rPr>
              <a:t>Intellectual/Development Disabilities</a:t>
            </a:r>
          </a:p>
        </p:txBody>
      </p:sp>
      <p:graphicFrame>
        <p:nvGraphicFramePr>
          <p:cNvPr id="6" name="Content Placeholder 7">
            <a:extLst>
              <a:ext uri="{FF2B5EF4-FFF2-40B4-BE49-F238E27FC236}">
                <a16:creationId xmlns:a16="http://schemas.microsoft.com/office/drawing/2014/main" id="{E20816B3-A777-4627-830C-97DE45564F43}"/>
              </a:ext>
            </a:extLst>
          </p:cNvPr>
          <p:cNvGraphicFramePr>
            <a:graphicFrameLocks/>
          </p:cNvGraphicFramePr>
          <p:nvPr userDrawn="1">
            <p:extLst>
              <p:ext uri="{D42A27DB-BD31-4B8C-83A1-F6EECF244321}">
                <p14:modId xmlns:p14="http://schemas.microsoft.com/office/powerpoint/2010/main" val="3418429677"/>
              </p:ext>
            </p:extLst>
          </p:nvPr>
        </p:nvGraphicFramePr>
        <p:xfrm>
          <a:off x="558800" y="457200"/>
          <a:ext cx="5588000" cy="52452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7334B236-7B0F-4A77-A3B3-108796FA43A2}"/>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9412"/>
          <a:stretch/>
        </p:blipFill>
        <p:spPr>
          <a:xfrm>
            <a:off x="2358656" y="6048638"/>
            <a:ext cx="4346944" cy="581899"/>
          </a:xfrm>
          <a:prstGeom prst="rect">
            <a:avLst/>
          </a:prstGeom>
        </p:spPr>
      </p:pic>
      <p:pic>
        <p:nvPicPr>
          <p:cNvPr id="9" name="Picture 8" descr="Logo&#10;&#10;Description automatically generated">
            <a:extLst>
              <a:ext uri="{FF2B5EF4-FFF2-40B4-BE49-F238E27FC236}">
                <a16:creationId xmlns:a16="http://schemas.microsoft.com/office/drawing/2014/main" id="{5B8133C8-EADF-4B96-9C95-06B8F6F9AE59}"/>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0505" y="6038005"/>
            <a:ext cx="1891824" cy="640706"/>
          </a:xfrm>
          <a:prstGeom prst="rect">
            <a:avLst/>
          </a:prstGeom>
        </p:spPr>
      </p:pic>
    </p:spTree>
    <p:custDataLst>
      <p:tags r:id="rId1"/>
    </p:custDataLst>
    <p:extLst>
      <p:ext uri="{BB962C8B-B14F-4D97-AF65-F5344CB8AC3E}">
        <p14:creationId xmlns:p14="http://schemas.microsoft.com/office/powerpoint/2010/main" val="2138325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YAP_service_Schoo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22F092-B656-479D-BEA9-77FC44B24380}"/>
              </a:ext>
            </a:extLst>
          </p:cNvPr>
          <p:cNvSpPr/>
          <p:nvPr userDrawn="1"/>
        </p:nvSpPr>
        <p:spPr>
          <a:xfrm>
            <a:off x="0" y="5943600"/>
            <a:ext cx="12192000" cy="91439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latin typeface="Roboto" panose="02000000000000000000" pitchFamily="2" charset="0"/>
            </a:endParaRPr>
          </a:p>
        </p:txBody>
      </p:sp>
      <p:graphicFrame>
        <p:nvGraphicFramePr>
          <p:cNvPr id="9" name="Content Placeholder 7">
            <a:extLst>
              <a:ext uri="{FF2B5EF4-FFF2-40B4-BE49-F238E27FC236}">
                <a16:creationId xmlns:a16="http://schemas.microsoft.com/office/drawing/2014/main" id="{FBB2FD71-48BB-4B89-A8A2-EDC764AA04B6}"/>
              </a:ext>
            </a:extLst>
          </p:cNvPr>
          <p:cNvGraphicFramePr>
            <a:graphicFrameLocks/>
          </p:cNvGraphicFramePr>
          <p:nvPr userDrawn="1">
            <p:extLst>
              <p:ext uri="{D42A27DB-BD31-4B8C-83A1-F6EECF244321}">
                <p14:modId xmlns:p14="http://schemas.microsoft.com/office/powerpoint/2010/main" val="446091811"/>
              </p:ext>
            </p:extLst>
          </p:nvPr>
        </p:nvGraphicFramePr>
        <p:xfrm>
          <a:off x="6096000" y="609600"/>
          <a:ext cx="55880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46411E75-D2FC-49A0-BDAD-7BBE968A81B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8543" r="29952"/>
          <a:stretch/>
        </p:blipFill>
        <p:spPr>
          <a:xfrm>
            <a:off x="0" y="0"/>
            <a:ext cx="5486400" cy="5943600"/>
          </a:xfrm>
          <a:prstGeom prst="rect">
            <a:avLst/>
          </a:prstGeom>
        </p:spPr>
      </p:pic>
      <p:sp>
        <p:nvSpPr>
          <p:cNvPr id="11" name="TextBox 10">
            <a:extLst>
              <a:ext uri="{FF2B5EF4-FFF2-40B4-BE49-F238E27FC236}">
                <a16:creationId xmlns:a16="http://schemas.microsoft.com/office/drawing/2014/main" id="{1640217C-2637-474D-8104-4D3B81AE6194}"/>
              </a:ext>
            </a:extLst>
          </p:cNvPr>
          <p:cNvSpPr txBox="1"/>
          <p:nvPr userDrawn="1"/>
        </p:nvSpPr>
        <p:spPr>
          <a:xfrm>
            <a:off x="-14177" y="6007219"/>
            <a:ext cx="5486400" cy="769441"/>
          </a:xfrm>
          <a:prstGeom prst="rect">
            <a:avLst/>
          </a:prstGeom>
          <a:noFill/>
        </p:spPr>
        <p:txBody>
          <a:bodyPr wrap="square" rtlCol="0">
            <a:spAutoFit/>
          </a:bodyPr>
          <a:lstStyle/>
          <a:p>
            <a:pPr algn="ctr"/>
            <a:r>
              <a:rPr lang="en-US" sz="4400">
                <a:solidFill>
                  <a:schemeClr val="bg2"/>
                </a:solidFill>
                <a:latin typeface="+mj-lt"/>
              </a:rPr>
              <a:t>School</a:t>
            </a:r>
          </a:p>
        </p:txBody>
      </p:sp>
      <p:pic>
        <p:nvPicPr>
          <p:cNvPr id="12" name="Picture 11">
            <a:extLst>
              <a:ext uri="{FF2B5EF4-FFF2-40B4-BE49-F238E27FC236}">
                <a16:creationId xmlns:a16="http://schemas.microsoft.com/office/drawing/2014/main" id="{2C88BF6D-F230-4776-A6B4-083B80CF7DE9}"/>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9412"/>
          <a:stretch/>
        </p:blipFill>
        <p:spPr>
          <a:xfrm>
            <a:off x="5638800" y="6055392"/>
            <a:ext cx="4346944" cy="581899"/>
          </a:xfrm>
          <a:prstGeom prst="rect">
            <a:avLst/>
          </a:prstGeom>
        </p:spPr>
      </p:pic>
      <p:pic>
        <p:nvPicPr>
          <p:cNvPr id="13" name="Picture 12" descr="Logo&#10;&#10;Description automatically generated">
            <a:extLst>
              <a:ext uri="{FF2B5EF4-FFF2-40B4-BE49-F238E27FC236}">
                <a16:creationId xmlns:a16="http://schemas.microsoft.com/office/drawing/2014/main" id="{A65248A1-8068-40FD-A801-10CC3AA0C4A2}"/>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142960" y="6025988"/>
            <a:ext cx="1891824" cy="640706"/>
          </a:xfrm>
          <a:prstGeom prst="rect">
            <a:avLst/>
          </a:prstGeom>
        </p:spPr>
      </p:pic>
    </p:spTree>
    <p:custDataLst>
      <p:tags r:id="rId1"/>
    </p:custDataLst>
    <p:extLst>
      <p:ext uri="{BB962C8B-B14F-4D97-AF65-F5344CB8AC3E}">
        <p14:creationId xmlns:p14="http://schemas.microsoft.com/office/powerpoint/2010/main" val="1330058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YAP_service_VI">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22F092-B656-479D-BEA9-77FC44B24380}"/>
              </a:ext>
            </a:extLst>
          </p:cNvPr>
          <p:cNvSpPr/>
          <p:nvPr userDrawn="1"/>
        </p:nvSpPr>
        <p:spPr>
          <a:xfrm>
            <a:off x="0" y="5943601"/>
            <a:ext cx="12192000" cy="914399"/>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latin typeface="Roboto" panose="02000000000000000000" pitchFamily="2" charset="0"/>
            </a:endParaRPr>
          </a:p>
        </p:txBody>
      </p:sp>
      <p:pic>
        <p:nvPicPr>
          <p:cNvPr id="10" name="Picture 9">
            <a:extLst>
              <a:ext uri="{FF2B5EF4-FFF2-40B4-BE49-F238E27FC236}">
                <a16:creationId xmlns:a16="http://schemas.microsoft.com/office/drawing/2014/main" id="{46411E75-D2FC-49A0-BDAD-7BBE968A81B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9268" r="19268"/>
          <a:stretch/>
        </p:blipFill>
        <p:spPr>
          <a:xfrm>
            <a:off x="6705600" y="1"/>
            <a:ext cx="5486400" cy="5943600"/>
          </a:xfrm>
          <a:prstGeom prst="rect">
            <a:avLst/>
          </a:prstGeom>
        </p:spPr>
      </p:pic>
      <p:sp>
        <p:nvSpPr>
          <p:cNvPr id="11" name="TextBox 10">
            <a:extLst>
              <a:ext uri="{FF2B5EF4-FFF2-40B4-BE49-F238E27FC236}">
                <a16:creationId xmlns:a16="http://schemas.microsoft.com/office/drawing/2014/main" id="{1640217C-2637-474D-8104-4D3B81AE6194}"/>
              </a:ext>
            </a:extLst>
          </p:cNvPr>
          <p:cNvSpPr txBox="1"/>
          <p:nvPr userDrawn="1"/>
        </p:nvSpPr>
        <p:spPr>
          <a:xfrm>
            <a:off x="6705600" y="6093023"/>
            <a:ext cx="5486400" cy="615553"/>
          </a:xfrm>
          <a:prstGeom prst="rect">
            <a:avLst/>
          </a:prstGeom>
          <a:noFill/>
        </p:spPr>
        <p:txBody>
          <a:bodyPr wrap="square" rtlCol="0">
            <a:spAutoFit/>
          </a:bodyPr>
          <a:lstStyle/>
          <a:p>
            <a:pPr algn="ctr">
              <a:lnSpc>
                <a:spcPct val="85000"/>
              </a:lnSpc>
            </a:pPr>
            <a:r>
              <a:rPr lang="en-US" sz="4000">
                <a:solidFill>
                  <a:schemeClr val="bg2"/>
                </a:solidFill>
                <a:latin typeface="+mj-lt"/>
              </a:rPr>
              <a:t>Violence Interruption</a:t>
            </a:r>
          </a:p>
        </p:txBody>
      </p:sp>
      <p:graphicFrame>
        <p:nvGraphicFramePr>
          <p:cNvPr id="6" name="Content Placeholder 7">
            <a:extLst>
              <a:ext uri="{FF2B5EF4-FFF2-40B4-BE49-F238E27FC236}">
                <a16:creationId xmlns:a16="http://schemas.microsoft.com/office/drawing/2014/main" id="{E20816B3-A777-4627-830C-97DE45564F43}"/>
              </a:ext>
            </a:extLst>
          </p:cNvPr>
          <p:cNvGraphicFramePr>
            <a:graphicFrameLocks/>
          </p:cNvGraphicFramePr>
          <p:nvPr userDrawn="1">
            <p:extLst>
              <p:ext uri="{D42A27DB-BD31-4B8C-83A1-F6EECF244321}">
                <p14:modId xmlns:p14="http://schemas.microsoft.com/office/powerpoint/2010/main" val="281746425"/>
              </p:ext>
            </p:extLst>
          </p:nvPr>
        </p:nvGraphicFramePr>
        <p:xfrm>
          <a:off x="546395" y="349191"/>
          <a:ext cx="5588000" cy="52452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A8045817-F906-45AA-A657-85FDCF7D8892}"/>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9412"/>
          <a:stretch/>
        </p:blipFill>
        <p:spPr>
          <a:xfrm>
            <a:off x="2358656" y="6048638"/>
            <a:ext cx="4346944" cy="581899"/>
          </a:xfrm>
          <a:prstGeom prst="rect">
            <a:avLst/>
          </a:prstGeom>
        </p:spPr>
      </p:pic>
      <p:pic>
        <p:nvPicPr>
          <p:cNvPr id="8" name="Picture 7" descr="Logo&#10;&#10;Description automatically generated">
            <a:extLst>
              <a:ext uri="{FF2B5EF4-FFF2-40B4-BE49-F238E27FC236}">
                <a16:creationId xmlns:a16="http://schemas.microsoft.com/office/drawing/2014/main" id="{360C450A-93EE-49E5-9E22-42893D082B8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0505" y="6038005"/>
            <a:ext cx="1891824" cy="640706"/>
          </a:xfrm>
          <a:prstGeom prst="rect">
            <a:avLst/>
          </a:prstGeom>
        </p:spPr>
      </p:pic>
    </p:spTree>
    <p:custDataLst>
      <p:tags r:id="rId1"/>
    </p:custDataLst>
    <p:extLst>
      <p:ext uri="{BB962C8B-B14F-4D97-AF65-F5344CB8AC3E}">
        <p14:creationId xmlns:p14="http://schemas.microsoft.com/office/powerpoint/2010/main" val="15944405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YAP_outcomes">
    <p:spTree>
      <p:nvGrpSpPr>
        <p:cNvPr id="1" name=""/>
        <p:cNvGrpSpPr/>
        <p:nvPr/>
      </p:nvGrpSpPr>
      <p:grpSpPr>
        <a:xfrm>
          <a:off x="0" y="0"/>
          <a:ext cx="0" cy="0"/>
          <a:chOff x="0" y="0"/>
          <a:chExt cx="0" cy="0"/>
        </a:xfrm>
      </p:grpSpPr>
      <p:sp>
        <p:nvSpPr>
          <p:cNvPr id="3" name="Flowchart: Document 2">
            <a:extLst>
              <a:ext uri="{FF2B5EF4-FFF2-40B4-BE49-F238E27FC236}">
                <a16:creationId xmlns:a16="http://schemas.microsoft.com/office/drawing/2014/main" id="{24EEB27D-7B20-428F-9C5C-20CD2B8680A7}"/>
              </a:ext>
            </a:extLst>
          </p:cNvPr>
          <p:cNvSpPr/>
          <p:nvPr userDrawn="1"/>
        </p:nvSpPr>
        <p:spPr>
          <a:xfrm rot="5400000">
            <a:off x="2424919" y="-1994682"/>
            <a:ext cx="8458200" cy="11075965"/>
          </a:xfrm>
          <a:prstGeom prst="flowChartDocument">
            <a:avLst/>
          </a:prstGeom>
          <a:gradFill>
            <a:gsLst>
              <a:gs pos="0">
                <a:schemeClr val="accent1"/>
              </a:gs>
              <a:gs pos="74000">
                <a:srgbClr val="809DC0"/>
              </a:gs>
              <a:gs pos="29000">
                <a:srgbClr val="5279A9"/>
              </a:gs>
              <a:gs pos="9600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pic>
        <p:nvPicPr>
          <p:cNvPr id="4" name="Picture 3" descr="Shape, circle&#10;&#10;Description automatically generated">
            <a:extLst>
              <a:ext uri="{FF2B5EF4-FFF2-40B4-BE49-F238E27FC236}">
                <a16:creationId xmlns:a16="http://schemas.microsoft.com/office/drawing/2014/main" id="{E1622801-0FFD-4C9C-8618-977F1B8AD9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902" y="1076244"/>
            <a:ext cx="1001700" cy="1001700"/>
          </a:xfrm>
          <a:prstGeom prst="rect">
            <a:avLst/>
          </a:prstGeom>
        </p:spPr>
      </p:pic>
      <p:pic>
        <p:nvPicPr>
          <p:cNvPr id="5" name="Picture 4" descr="Logo&#10;&#10;Description automatically generated">
            <a:extLst>
              <a:ext uri="{FF2B5EF4-FFF2-40B4-BE49-F238E27FC236}">
                <a16:creationId xmlns:a16="http://schemas.microsoft.com/office/drawing/2014/main" id="{DFF23A6C-BDCF-416C-BF81-341B288FC80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5863" y="5801823"/>
            <a:ext cx="2042128" cy="729441"/>
          </a:xfrm>
          <a:prstGeom prst="rect">
            <a:avLst/>
          </a:prstGeom>
        </p:spPr>
      </p:pic>
      <p:sp>
        <p:nvSpPr>
          <p:cNvPr id="6" name="TextBox 5">
            <a:extLst>
              <a:ext uri="{FF2B5EF4-FFF2-40B4-BE49-F238E27FC236}">
                <a16:creationId xmlns:a16="http://schemas.microsoft.com/office/drawing/2014/main" id="{DF3AC72C-361E-47E9-98CA-12654280F44B}"/>
              </a:ext>
            </a:extLst>
          </p:cNvPr>
          <p:cNvSpPr txBox="1"/>
          <p:nvPr userDrawn="1"/>
        </p:nvSpPr>
        <p:spPr>
          <a:xfrm>
            <a:off x="1219200" y="290916"/>
            <a:ext cx="9753600" cy="769441"/>
          </a:xfrm>
          <a:prstGeom prst="rect">
            <a:avLst/>
          </a:prstGeom>
          <a:noFill/>
        </p:spPr>
        <p:txBody>
          <a:bodyPr wrap="square" rtlCol="0">
            <a:spAutoFit/>
          </a:bodyPr>
          <a:lstStyle/>
          <a:p>
            <a:pPr algn="ctr"/>
            <a:r>
              <a:rPr lang="en-US" sz="4400">
                <a:solidFill>
                  <a:schemeClr val="bg2"/>
                </a:solidFill>
                <a:latin typeface="+mj-lt"/>
              </a:rPr>
              <a:t>Participant Outcomes</a:t>
            </a:r>
          </a:p>
        </p:txBody>
      </p:sp>
      <p:pic>
        <p:nvPicPr>
          <p:cNvPr id="7" name="Content Placeholder 5" descr="Icon&#10;&#10;Description automatically generated with medium confidence">
            <a:extLst>
              <a:ext uri="{FF2B5EF4-FFF2-40B4-BE49-F238E27FC236}">
                <a16:creationId xmlns:a16="http://schemas.microsoft.com/office/drawing/2014/main" id="{EBFEE570-C655-41D0-995F-1EAC5D254CC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1302" y="1689873"/>
            <a:ext cx="4572000" cy="3048000"/>
          </a:xfrm>
          <a:prstGeom prst="rect">
            <a:avLst/>
          </a:prstGeom>
        </p:spPr>
      </p:pic>
      <p:pic>
        <p:nvPicPr>
          <p:cNvPr id="8" name="Picture 7" descr="Logo&#10;&#10;Description automatically generated">
            <a:extLst>
              <a:ext uri="{FF2B5EF4-FFF2-40B4-BE49-F238E27FC236}">
                <a16:creationId xmlns:a16="http://schemas.microsoft.com/office/drawing/2014/main" id="{9AC9AD79-D9F3-4E90-94ED-293CE3CDDB7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31290" y="4461578"/>
            <a:ext cx="3319272" cy="2212848"/>
          </a:xfrm>
          <a:prstGeom prst="rect">
            <a:avLst/>
          </a:prstGeom>
        </p:spPr>
      </p:pic>
      <p:pic>
        <p:nvPicPr>
          <p:cNvPr id="9" name="Picture 8" descr="Icon&#10;&#10;Description automatically generated">
            <a:extLst>
              <a:ext uri="{FF2B5EF4-FFF2-40B4-BE49-F238E27FC236}">
                <a16:creationId xmlns:a16="http://schemas.microsoft.com/office/drawing/2014/main" id="{6D07758E-F3A6-4B39-BF5E-75F175E3879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11350" y="1181257"/>
            <a:ext cx="3314700" cy="2209800"/>
          </a:xfrm>
          <a:prstGeom prst="rect">
            <a:avLst/>
          </a:prstGeom>
        </p:spPr>
      </p:pic>
      <p:pic>
        <p:nvPicPr>
          <p:cNvPr id="10" name="Picture 9" descr="Icon&#10;&#10;Description automatically generated">
            <a:extLst>
              <a:ext uri="{FF2B5EF4-FFF2-40B4-BE49-F238E27FC236}">
                <a16:creationId xmlns:a16="http://schemas.microsoft.com/office/drawing/2014/main" id="{9C095A5A-5B19-4A21-80D4-416DB02E2E6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434647" y="3251305"/>
            <a:ext cx="3886200" cy="2590800"/>
          </a:xfrm>
          <a:prstGeom prst="rect">
            <a:avLst/>
          </a:prstGeom>
        </p:spPr>
      </p:pic>
      <p:sp>
        <p:nvSpPr>
          <p:cNvPr id="11" name="TextBox 10">
            <a:extLst>
              <a:ext uri="{FF2B5EF4-FFF2-40B4-BE49-F238E27FC236}">
                <a16:creationId xmlns:a16="http://schemas.microsoft.com/office/drawing/2014/main" id="{59C3D3F2-BCB2-475F-80AA-3BF0BA1BBE81}"/>
              </a:ext>
            </a:extLst>
          </p:cNvPr>
          <p:cNvSpPr txBox="1"/>
          <p:nvPr userDrawn="1"/>
        </p:nvSpPr>
        <p:spPr>
          <a:xfrm>
            <a:off x="297753" y="4349802"/>
            <a:ext cx="1847048" cy="923330"/>
          </a:xfrm>
          <a:prstGeom prst="rect">
            <a:avLst/>
          </a:prstGeom>
          <a:noFill/>
        </p:spPr>
        <p:txBody>
          <a:bodyPr wrap="square" rtlCol="0">
            <a:spAutoFit/>
          </a:bodyPr>
          <a:lstStyle/>
          <a:p>
            <a:pPr algn="ctr"/>
            <a:r>
              <a:rPr lang="en-US" b="1">
                <a:solidFill>
                  <a:schemeClr val="accent2"/>
                </a:solidFill>
              </a:rPr>
              <a:t>Living safely in the community at discharge</a:t>
            </a:r>
          </a:p>
        </p:txBody>
      </p:sp>
      <p:sp>
        <p:nvSpPr>
          <p:cNvPr id="12" name="TextBox 11">
            <a:extLst>
              <a:ext uri="{FF2B5EF4-FFF2-40B4-BE49-F238E27FC236}">
                <a16:creationId xmlns:a16="http://schemas.microsoft.com/office/drawing/2014/main" id="{55704EAC-7B54-4969-954F-BF9D78922914}"/>
              </a:ext>
            </a:extLst>
          </p:cNvPr>
          <p:cNvSpPr txBox="1"/>
          <p:nvPr userDrawn="1"/>
        </p:nvSpPr>
        <p:spPr>
          <a:xfrm>
            <a:off x="8172588" y="1425340"/>
            <a:ext cx="2091192" cy="1200329"/>
          </a:xfrm>
          <a:prstGeom prst="rect">
            <a:avLst/>
          </a:prstGeom>
          <a:noFill/>
        </p:spPr>
        <p:txBody>
          <a:bodyPr wrap="square" rtlCol="0">
            <a:spAutoFit/>
          </a:bodyPr>
          <a:lstStyle/>
          <a:p>
            <a:pPr algn="ctr"/>
            <a:r>
              <a:rPr lang="en-US" b="1">
                <a:solidFill>
                  <a:schemeClr val="bg1"/>
                </a:solidFill>
              </a:rPr>
              <a:t>Not convicted/</a:t>
            </a:r>
            <a:br>
              <a:rPr lang="en-US" b="1">
                <a:solidFill>
                  <a:schemeClr val="bg1"/>
                </a:solidFill>
              </a:rPr>
            </a:br>
            <a:r>
              <a:rPr lang="en-US" b="1">
                <a:solidFill>
                  <a:schemeClr val="bg1"/>
                </a:solidFill>
              </a:rPr>
              <a:t>adjudicated of a new offense while in the program</a:t>
            </a:r>
          </a:p>
        </p:txBody>
      </p:sp>
      <p:sp>
        <p:nvSpPr>
          <p:cNvPr id="13" name="TextBox 12">
            <a:extLst>
              <a:ext uri="{FF2B5EF4-FFF2-40B4-BE49-F238E27FC236}">
                <a16:creationId xmlns:a16="http://schemas.microsoft.com/office/drawing/2014/main" id="{FEBF4CB2-760E-43BA-B863-1CAD18FEEF3C}"/>
              </a:ext>
            </a:extLst>
          </p:cNvPr>
          <p:cNvSpPr txBox="1"/>
          <p:nvPr userDrawn="1"/>
        </p:nvSpPr>
        <p:spPr>
          <a:xfrm>
            <a:off x="4630060" y="3543300"/>
            <a:ext cx="2369585" cy="923330"/>
          </a:xfrm>
          <a:prstGeom prst="rect">
            <a:avLst/>
          </a:prstGeom>
          <a:noFill/>
        </p:spPr>
        <p:txBody>
          <a:bodyPr wrap="square" rtlCol="0">
            <a:spAutoFit/>
          </a:bodyPr>
          <a:lstStyle/>
          <a:p>
            <a:pPr algn="ctr"/>
            <a:r>
              <a:rPr lang="en-US" b="1">
                <a:solidFill>
                  <a:schemeClr val="bg1"/>
                </a:solidFill>
              </a:rPr>
              <a:t>Did not have an open protective services case at discharge</a:t>
            </a:r>
          </a:p>
        </p:txBody>
      </p:sp>
      <p:sp>
        <p:nvSpPr>
          <p:cNvPr id="14" name="TextBox 13">
            <a:extLst>
              <a:ext uri="{FF2B5EF4-FFF2-40B4-BE49-F238E27FC236}">
                <a16:creationId xmlns:a16="http://schemas.microsoft.com/office/drawing/2014/main" id="{115DD809-F8E9-4F25-A40F-3CC3B32118E9}"/>
              </a:ext>
            </a:extLst>
          </p:cNvPr>
          <p:cNvSpPr txBox="1"/>
          <p:nvPr userDrawn="1"/>
        </p:nvSpPr>
        <p:spPr>
          <a:xfrm>
            <a:off x="8031608" y="5883923"/>
            <a:ext cx="2779347" cy="923330"/>
          </a:xfrm>
          <a:prstGeom prst="rect">
            <a:avLst/>
          </a:prstGeom>
          <a:noFill/>
        </p:spPr>
        <p:txBody>
          <a:bodyPr wrap="square" rtlCol="0">
            <a:spAutoFit/>
          </a:bodyPr>
          <a:lstStyle/>
          <a:p>
            <a:pPr algn="ctr"/>
            <a:r>
              <a:rPr lang="en-US" b="1">
                <a:solidFill>
                  <a:schemeClr val="bg1"/>
                </a:solidFill>
              </a:rPr>
              <a:t>Were regularly attending school or graduated/GED at discharge</a:t>
            </a:r>
          </a:p>
        </p:txBody>
      </p:sp>
    </p:spTree>
    <p:custDataLst>
      <p:tags r:id="rId1"/>
    </p:custDataLst>
    <p:extLst>
      <p:ext uri="{BB962C8B-B14F-4D97-AF65-F5344CB8AC3E}">
        <p14:creationId xmlns:p14="http://schemas.microsoft.com/office/powerpoint/2010/main" val="40138878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YAP_film_short">
    <p:spTree>
      <p:nvGrpSpPr>
        <p:cNvPr id="1" name=""/>
        <p:cNvGrpSpPr/>
        <p:nvPr/>
      </p:nvGrpSpPr>
      <p:grpSpPr>
        <a:xfrm>
          <a:off x="0" y="0"/>
          <a:ext cx="0" cy="0"/>
          <a:chOff x="0" y="0"/>
          <a:chExt cx="0" cy="0"/>
        </a:xfrm>
      </p:grpSpPr>
      <p:pic>
        <p:nvPicPr>
          <p:cNvPr id="4" name="Online Media 3" title="Safely Home - abbreviated">
            <a:hlinkClick r:id="" action="ppaction://media"/>
            <a:extLst>
              <a:ext uri="{FF2B5EF4-FFF2-40B4-BE49-F238E27FC236}">
                <a16:creationId xmlns:a16="http://schemas.microsoft.com/office/drawing/2014/main" id="{D866C163-FD58-42B3-AEA1-AFA8C67A23FF}"/>
              </a:ext>
            </a:extLst>
          </p:cNvPr>
          <p:cNvPicPr>
            <a:picLocks noRot="1" noChangeAspect="1"/>
          </p:cNvPicPr>
          <p:nvPr userDrawn="1">
            <a:videoFile r:link="rId2"/>
          </p:nvPr>
        </p:nvPicPr>
        <p:blipFill>
          <a:blip r:embed="rId4"/>
          <a:stretch>
            <a:fillRect/>
          </a:stretch>
        </p:blipFill>
        <p:spPr>
          <a:xfrm>
            <a:off x="0" y="0"/>
            <a:ext cx="12192000" cy="6888480"/>
          </a:xfrm>
          <a:prstGeom prst="rect">
            <a:avLst/>
          </a:prstGeom>
        </p:spPr>
      </p:pic>
    </p:spTree>
    <p:custDataLst>
      <p:tags r:id="rId1"/>
    </p:custDataLst>
    <p:extLst>
      <p:ext uri="{BB962C8B-B14F-4D97-AF65-F5344CB8AC3E}">
        <p14:creationId xmlns:p14="http://schemas.microsoft.com/office/powerpoint/2010/main" val="344927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YAP_film_full">
    <p:spTree>
      <p:nvGrpSpPr>
        <p:cNvPr id="1" name=""/>
        <p:cNvGrpSpPr/>
        <p:nvPr/>
      </p:nvGrpSpPr>
      <p:grpSpPr>
        <a:xfrm>
          <a:off x="0" y="0"/>
          <a:ext cx="0" cy="0"/>
          <a:chOff x="0" y="0"/>
          <a:chExt cx="0" cy="0"/>
        </a:xfrm>
      </p:grpSpPr>
      <p:pic>
        <p:nvPicPr>
          <p:cNvPr id="3" name="Online Media 2" title="Safely Home  - full length">
            <a:hlinkClick r:id="" action="ppaction://media"/>
            <a:extLst>
              <a:ext uri="{FF2B5EF4-FFF2-40B4-BE49-F238E27FC236}">
                <a16:creationId xmlns:a16="http://schemas.microsoft.com/office/drawing/2014/main" id="{8C5D31F1-77CD-4502-9D2B-E2D4B84B2FF6}"/>
              </a:ext>
            </a:extLst>
          </p:cNvPr>
          <p:cNvPicPr>
            <a:picLocks noRot="1" noChangeAspect="1"/>
          </p:cNvPicPr>
          <p:nvPr userDrawn="1">
            <a:videoFile r:link="rId2"/>
          </p:nvPr>
        </p:nvPicPr>
        <p:blipFill>
          <a:blip r:embed="rId4"/>
          <a:stretch>
            <a:fillRect/>
          </a:stretch>
        </p:blipFill>
        <p:spPr>
          <a:xfrm>
            <a:off x="2362200" y="-10633"/>
            <a:ext cx="9158177" cy="6868633"/>
          </a:xfrm>
          <a:prstGeom prst="rect">
            <a:avLst/>
          </a:prstGeom>
        </p:spPr>
      </p:pic>
      <p:pic>
        <p:nvPicPr>
          <p:cNvPr id="4" name="Picture 3" descr="Logo&#10;&#10;Description automatically generated">
            <a:extLst>
              <a:ext uri="{FF2B5EF4-FFF2-40B4-BE49-F238E27FC236}">
                <a16:creationId xmlns:a16="http://schemas.microsoft.com/office/drawing/2014/main" id="{4F48AA0D-61A8-4C11-A759-006C9B32F94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8600" y="5943600"/>
            <a:ext cx="2042128" cy="729441"/>
          </a:xfrm>
          <a:prstGeom prst="rect">
            <a:avLst/>
          </a:prstGeom>
        </p:spPr>
      </p:pic>
    </p:spTree>
    <p:custDataLst>
      <p:tags r:id="rId1"/>
    </p:custDataLst>
    <p:extLst>
      <p:ext uri="{BB962C8B-B14F-4D97-AF65-F5344CB8AC3E}">
        <p14:creationId xmlns:p14="http://schemas.microsoft.com/office/powerpoint/2010/main" val="311392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YAP_th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5047196-7147-4162-9290-F85513070335}"/>
              </a:ext>
            </a:extLst>
          </p:cNvPr>
          <p:cNvGrpSpPr/>
          <p:nvPr userDrawn="1"/>
        </p:nvGrpSpPr>
        <p:grpSpPr>
          <a:xfrm>
            <a:off x="0" y="4267200"/>
            <a:ext cx="12192000" cy="2590800"/>
            <a:chOff x="0" y="4267200"/>
            <a:chExt cx="12192000" cy="2590800"/>
          </a:xfrm>
        </p:grpSpPr>
        <p:pic>
          <p:nvPicPr>
            <p:cNvPr id="8" name="Picture 7">
              <a:extLst>
                <a:ext uri="{FF2B5EF4-FFF2-40B4-BE49-F238E27FC236}">
                  <a16:creationId xmlns:a16="http://schemas.microsoft.com/office/drawing/2014/main" id="{2F0AF590-BB8D-4B08-9FA9-2E9C418370E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2202"/>
            <a:stretch/>
          </p:blipFill>
          <p:spPr>
            <a:xfrm>
              <a:off x="0" y="4267200"/>
              <a:ext cx="12192000" cy="2590800"/>
            </a:xfrm>
            <a:prstGeom prst="rect">
              <a:avLst/>
            </a:prstGeom>
          </p:spPr>
        </p:pic>
        <p:pic>
          <p:nvPicPr>
            <p:cNvPr id="11" name="Picture 10" descr="Logo&#10;&#10;Description automatically generated">
              <a:extLst>
                <a:ext uri="{FF2B5EF4-FFF2-40B4-BE49-F238E27FC236}">
                  <a16:creationId xmlns:a16="http://schemas.microsoft.com/office/drawing/2014/main" id="{DEEFF9BE-DCC4-4D73-9486-1A5D7DD93B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77200" y="4724400"/>
              <a:ext cx="1891824" cy="640706"/>
            </a:xfrm>
            <a:prstGeom prst="rect">
              <a:avLst/>
            </a:prstGeom>
          </p:spPr>
        </p:pic>
        <p:grpSp>
          <p:nvGrpSpPr>
            <p:cNvPr id="4" name="Group 3">
              <a:extLst>
                <a:ext uri="{FF2B5EF4-FFF2-40B4-BE49-F238E27FC236}">
                  <a16:creationId xmlns:a16="http://schemas.microsoft.com/office/drawing/2014/main" id="{35A55219-1026-401A-8DC7-0E92FA8BD681}"/>
                </a:ext>
              </a:extLst>
            </p:cNvPr>
            <p:cNvGrpSpPr/>
            <p:nvPr userDrawn="1"/>
          </p:nvGrpSpPr>
          <p:grpSpPr>
            <a:xfrm>
              <a:off x="228600" y="5862356"/>
              <a:ext cx="11506200" cy="808922"/>
              <a:chOff x="228600" y="6167156"/>
              <a:chExt cx="11506200" cy="808922"/>
            </a:xfrm>
          </p:grpSpPr>
          <p:pic>
            <p:nvPicPr>
              <p:cNvPr id="14" name="Picture 13">
                <a:extLst>
                  <a:ext uri="{FF2B5EF4-FFF2-40B4-BE49-F238E27FC236}">
                    <a16:creationId xmlns:a16="http://schemas.microsoft.com/office/drawing/2014/main" id="{75A1B680-7232-4A75-B522-1F88CEF1CEF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9412"/>
              <a:stretch/>
            </p:blipFill>
            <p:spPr>
              <a:xfrm>
                <a:off x="228600" y="6190645"/>
                <a:ext cx="5867400" cy="785433"/>
              </a:xfrm>
              <a:prstGeom prst="rect">
                <a:avLst/>
              </a:prstGeom>
            </p:spPr>
          </p:pic>
          <p:pic>
            <p:nvPicPr>
              <p:cNvPr id="17" name="Picture 16">
                <a:extLst>
                  <a:ext uri="{FF2B5EF4-FFF2-40B4-BE49-F238E27FC236}">
                    <a16:creationId xmlns:a16="http://schemas.microsoft.com/office/drawing/2014/main" id="{BAEA6C55-AE4E-4744-BC77-417E3695BBF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8184"/>
              <a:stretch/>
            </p:blipFill>
            <p:spPr>
              <a:xfrm>
                <a:off x="5780690" y="6167156"/>
                <a:ext cx="5954110" cy="786384"/>
              </a:xfrm>
              <a:prstGeom prst="rect">
                <a:avLst/>
              </a:prstGeom>
            </p:spPr>
          </p:pic>
        </p:grpSp>
      </p:grpSp>
      <p:sp>
        <p:nvSpPr>
          <p:cNvPr id="6" name="TextBox 5">
            <a:extLst>
              <a:ext uri="{FF2B5EF4-FFF2-40B4-BE49-F238E27FC236}">
                <a16:creationId xmlns:a16="http://schemas.microsoft.com/office/drawing/2014/main" id="{2A67B6F3-00FA-423E-82E1-9A222FC6C34F}"/>
              </a:ext>
            </a:extLst>
          </p:cNvPr>
          <p:cNvSpPr txBox="1"/>
          <p:nvPr userDrawn="1"/>
        </p:nvSpPr>
        <p:spPr>
          <a:xfrm>
            <a:off x="2917060" y="5280984"/>
            <a:ext cx="2971800" cy="563231"/>
          </a:xfrm>
          <a:prstGeom prst="rect">
            <a:avLst/>
          </a:prstGeom>
          <a:noFill/>
        </p:spPr>
        <p:txBody>
          <a:bodyPr wrap="square" rtlCol="0">
            <a:spAutoFit/>
          </a:bodyPr>
          <a:lstStyle/>
          <a:p>
            <a:pPr algn="ctr">
              <a:lnSpc>
                <a:spcPct val="85000"/>
              </a:lnSpc>
            </a:pPr>
            <a:r>
              <a:rPr lang="en-US" sz="1800">
                <a:solidFill>
                  <a:schemeClr val="bg1"/>
                </a:solidFill>
                <a:latin typeface="The Hand Black" panose="03070902030502020204" pitchFamily="66" charset="0"/>
              </a:rPr>
              <a:t>STRENGTHENING COMMUNITIES</a:t>
            </a:r>
            <a:br>
              <a:rPr lang="en-US" sz="1800">
                <a:solidFill>
                  <a:schemeClr val="bg1"/>
                </a:solidFill>
                <a:latin typeface="The Hand Black" panose="03070902030502020204" pitchFamily="66" charset="0"/>
              </a:rPr>
            </a:br>
            <a:r>
              <a:rPr lang="en-US" sz="1800" spc="200" baseline="0">
                <a:solidFill>
                  <a:schemeClr val="bg1"/>
                </a:solidFill>
                <a:latin typeface="The Hand Black" panose="03070902030502020204" pitchFamily="66" charset="0"/>
              </a:rPr>
              <a:t>one biography at a time</a:t>
            </a:r>
          </a:p>
        </p:txBody>
      </p:sp>
      <p:sp>
        <p:nvSpPr>
          <p:cNvPr id="12" name="Content Placeholder 1">
            <a:extLst>
              <a:ext uri="{FF2B5EF4-FFF2-40B4-BE49-F238E27FC236}">
                <a16:creationId xmlns:a16="http://schemas.microsoft.com/office/drawing/2014/main" id="{6970D37A-E9E7-4031-8C66-D53C1DC80DEE}"/>
              </a:ext>
            </a:extLst>
          </p:cNvPr>
          <p:cNvSpPr>
            <a:spLocks noGrp="1"/>
          </p:cNvSpPr>
          <p:nvPr>
            <p:ph idx="1"/>
          </p:nvPr>
        </p:nvSpPr>
        <p:spPr>
          <a:xfrm>
            <a:off x="508000" y="1600205"/>
            <a:ext cx="11074400" cy="3047996"/>
          </a:xfrm>
        </p:spPr>
        <p:txBody>
          <a:bodyPr>
            <a:normAutofit/>
          </a:bodyPr>
          <a:lstStyle/>
          <a:p>
            <a:pPr marL="0" indent="0" algn="ctr">
              <a:buNone/>
            </a:pPr>
            <a:r>
              <a:rPr lang="en-US" sz="15000">
                <a:latin typeface="The Hand Black" panose="03070902030502020204" pitchFamily="66" charset="0"/>
              </a:rPr>
              <a:t>Thank you!</a:t>
            </a:r>
          </a:p>
        </p:txBody>
      </p:sp>
      <p:pic>
        <p:nvPicPr>
          <p:cNvPr id="13" name="Picture 12" descr="Shape, circle&#10;&#10;Description automatically generated">
            <a:extLst>
              <a:ext uri="{FF2B5EF4-FFF2-40B4-BE49-F238E27FC236}">
                <a16:creationId xmlns:a16="http://schemas.microsoft.com/office/drawing/2014/main" id="{B5338D09-5FEE-4835-90F9-E3375C2650BF}"/>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946320" y="-762000"/>
            <a:ext cx="2286000" cy="2286000"/>
          </a:xfrm>
          <a:prstGeom prst="rect">
            <a:avLst/>
          </a:prstGeom>
        </p:spPr>
      </p:pic>
      <p:pic>
        <p:nvPicPr>
          <p:cNvPr id="15" name="Picture 14" descr="A blue circle on a black background&#10;&#10;Description automatically generated with medium confidence">
            <a:extLst>
              <a:ext uri="{FF2B5EF4-FFF2-40B4-BE49-F238E27FC236}">
                <a16:creationId xmlns:a16="http://schemas.microsoft.com/office/drawing/2014/main" id="{B442AB5C-D57B-4391-9602-85128515442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991600" y="381000"/>
            <a:ext cx="1517408" cy="1517408"/>
          </a:xfrm>
          <a:prstGeom prst="rect">
            <a:avLst/>
          </a:prstGeom>
        </p:spPr>
      </p:pic>
    </p:spTree>
    <p:custDataLst>
      <p:tags r:id="rId1"/>
    </p:custDataLst>
    <p:extLst>
      <p:ext uri="{BB962C8B-B14F-4D97-AF65-F5344CB8AC3E}">
        <p14:creationId xmlns:p14="http://schemas.microsoft.com/office/powerpoint/2010/main" val="7833852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1_z_intro_title">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B94C2EB2-F488-45E0-A1C4-5E2E74F663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143" y="-1787726"/>
            <a:ext cx="12192000" cy="6461760"/>
          </a:xfrm>
          <a:prstGeom prst="rect">
            <a:avLst/>
          </a:prstGeom>
        </p:spPr>
      </p:pic>
      <p:sp>
        <p:nvSpPr>
          <p:cNvPr id="2" name="Title 1"/>
          <p:cNvSpPr>
            <a:spLocks noGrp="1"/>
          </p:cNvSpPr>
          <p:nvPr>
            <p:ph type="title"/>
          </p:nvPr>
        </p:nvSpPr>
        <p:spPr>
          <a:xfrm>
            <a:off x="812800" y="53340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3833816"/>
            <a:ext cx="10363200" cy="1500187"/>
          </a:xfrm>
        </p:spPr>
        <p:txBody>
          <a:bodyPr anchor="b">
            <a:normAutofit/>
          </a:bodyPr>
          <a:lstStyle>
            <a:lvl1pPr marL="0" indent="0">
              <a:buNone/>
              <a:defRPr sz="4400">
                <a:solidFill>
                  <a:schemeClr val="tx1">
                    <a:tint val="75000"/>
                  </a:schemeClr>
                </a:solidFill>
                <a:latin typeface="The Hand Black" panose="03070902030502020204" pitchFamily="66"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7" name="Picture 16" descr="A blue circle on a black background&#10;&#10;Description automatically generated with medium confidence">
            <a:extLst>
              <a:ext uri="{FF2B5EF4-FFF2-40B4-BE49-F238E27FC236}">
                <a16:creationId xmlns:a16="http://schemas.microsoft.com/office/drawing/2014/main" id="{8D26800F-0139-4999-BD2D-F4426C1D05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65811" y="1222289"/>
            <a:ext cx="1517408" cy="1517408"/>
          </a:xfrm>
          <a:prstGeom prst="rect">
            <a:avLst/>
          </a:prstGeom>
        </p:spPr>
      </p:pic>
      <p:pic>
        <p:nvPicPr>
          <p:cNvPr id="18" name="Picture 17" descr="Shape, circle&#10;&#10;Description automatically generated">
            <a:extLst>
              <a:ext uri="{FF2B5EF4-FFF2-40B4-BE49-F238E27FC236}">
                <a16:creationId xmlns:a16="http://schemas.microsoft.com/office/drawing/2014/main" id="{9CC3D4E9-7F49-43C0-9CE4-580943904F2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9383" y="2877981"/>
            <a:ext cx="787083" cy="787083"/>
          </a:xfrm>
          <a:prstGeom prst="rect">
            <a:avLst/>
          </a:prstGeom>
        </p:spPr>
      </p:pic>
      <p:pic>
        <p:nvPicPr>
          <p:cNvPr id="19" name="Picture 18" descr="Logo&#10;&#10;Description automatically generated">
            <a:extLst>
              <a:ext uri="{FF2B5EF4-FFF2-40B4-BE49-F238E27FC236}">
                <a16:creationId xmlns:a16="http://schemas.microsoft.com/office/drawing/2014/main" id="{FD4815F6-CB68-4062-8764-C7F331D031C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607788" y="1113295"/>
            <a:ext cx="3796824" cy="1285875"/>
          </a:xfrm>
          <a:prstGeom prst="rect">
            <a:avLst/>
          </a:prstGeom>
        </p:spPr>
      </p:pic>
      <p:pic>
        <p:nvPicPr>
          <p:cNvPr id="20" name="Picture 19" descr="A person wearing a hat&#10;&#10;Description automatically generated with medium confidence">
            <a:extLst>
              <a:ext uri="{FF2B5EF4-FFF2-40B4-BE49-F238E27FC236}">
                <a16:creationId xmlns:a16="http://schemas.microsoft.com/office/drawing/2014/main" id="{2BEB4C62-1821-40FD-B0A3-1A421952CF7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115656" y="36022"/>
            <a:ext cx="3548648" cy="3548648"/>
          </a:xfrm>
          <a:prstGeom prst="rect">
            <a:avLst/>
          </a:prstGeom>
        </p:spPr>
      </p:pic>
      <p:pic>
        <p:nvPicPr>
          <p:cNvPr id="21" name="Picture 20" descr="A picture containing person, person, indoor, posing&#10;&#10;Description automatically generated">
            <a:extLst>
              <a:ext uri="{FF2B5EF4-FFF2-40B4-BE49-F238E27FC236}">
                <a16:creationId xmlns:a16="http://schemas.microsoft.com/office/drawing/2014/main" id="{C0BA2335-D130-409B-B2C1-07C856CDBFA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558316" y="1113295"/>
            <a:ext cx="3299694" cy="3299694"/>
          </a:xfrm>
          <a:prstGeom prst="rect">
            <a:avLst/>
          </a:prstGeom>
        </p:spPr>
      </p:pic>
      <p:pic>
        <p:nvPicPr>
          <p:cNvPr id="22" name="Picture 21" descr="A close - up of a cross&#10;&#10;Description automatically generated with low confidence">
            <a:extLst>
              <a:ext uri="{FF2B5EF4-FFF2-40B4-BE49-F238E27FC236}">
                <a16:creationId xmlns:a16="http://schemas.microsoft.com/office/drawing/2014/main" id="{CD9B86B4-9579-4514-BE80-ADEB2F1F73E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428555" y="2615731"/>
            <a:ext cx="1228798" cy="2027793"/>
          </a:xfrm>
          <a:prstGeom prst="rect">
            <a:avLst/>
          </a:prstGeom>
        </p:spPr>
      </p:pic>
    </p:spTree>
    <p:custDataLst>
      <p:tags r:id="rId1"/>
    </p:custDataLst>
    <p:extLst>
      <p:ext uri="{BB962C8B-B14F-4D97-AF65-F5344CB8AC3E}">
        <p14:creationId xmlns:p14="http://schemas.microsoft.com/office/powerpoint/2010/main" val="37393096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z_intro_title_nopic">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B94C2EB2-F488-45E0-A1C4-5E2E74F663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143" y="-1787726"/>
            <a:ext cx="12192000" cy="6461760"/>
          </a:xfrm>
          <a:prstGeom prst="rect">
            <a:avLst/>
          </a:prstGeom>
        </p:spPr>
      </p:pic>
      <p:sp>
        <p:nvSpPr>
          <p:cNvPr id="2" name="Title 1"/>
          <p:cNvSpPr>
            <a:spLocks noGrp="1"/>
          </p:cNvSpPr>
          <p:nvPr>
            <p:ph type="title"/>
          </p:nvPr>
        </p:nvSpPr>
        <p:spPr>
          <a:xfrm>
            <a:off x="812800" y="53340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3833816"/>
            <a:ext cx="10363200" cy="1500187"/>
          </a:xfrm>
        </p:spPr>
        <p:txBody>
          <a:bodyPr anchor="b"/>
          <a:lstStyle>
            <a:lvl1pPr marL="0" indent="0">
              <a:buNone/>
              <a:defRPr sz="2000">
                <a:solidFill>
                  <a:schemeClr val="tx1">
                    <a:tint val="75000"/>
                  </a:schemeClr>
                </a:solidFill>
                <a:latin typeface="Roboto"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7" name="Picture 16" descr="A blue circle on a black background&#10;&#10;Description automatically generated with medium confidence">
            <a:extLst>
              <a:ext uri="{FF2B5EF4-FFF2-40B4-BE49-F238E27FC236}">
                <a16:creationId xmlns:a16="http://schemas.microsoft.com/office/drawing/2014/main" id="{8D26800F-0139-4999-BD2D-F4426C1D05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65811" y="1222289"/>
            <a:ext cx="1517408" cy="1517408"/>
          </a:xfrm>
          <a:prstGeom prst="rect">
            <a:avLst/>
          </a:prstGeom>
        </p:spPr>
      </p:pic>
      <p:pic>
        <p:nvPicPr>
          <p:cNvPr id="18" name="Picture 17" descr="Shape, circle&#10;&#10;Description automatically generated">
            <a:extLst>
              <a:ext uri="{FF2B5EF4-FFF2-40B4-BE49-F238E27FC236}">
                <a16:creationId xmlns:a16="http://schemas.microsoft.com/office/drawing/2014/main" id="{9CC3D4E9-7F49-43C0-9CE4-580943904F2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9383" y="2877981"/>
            <a:ext cx="787083" cy="787083"/>
          </a:xfrm>
          <a:prstGeom prst="rect">
            <a:avLst/>
          </a:prstGeom>
        </p:spPr>
      </p:pic>
      <p:pic>
        <p:nvPicPr>
          <p:cNvPr id="19" name="Picture 18" descr="Logo&#10;&#10;Description automatically generated">
            <a:extLst>
              <a:ext uri="{FF2B5EF4-FFF2-40B4-BE49-F238E27FC236}">
                <a16:creationId xmlns:a16="http://schemas.microsoft.com/office/drawing/2014/main" id="{FD4815F6-CB68-4062-8764-C7F331D031C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640463" y="742604"/>
            <a:ext cx="4480475" cy="1517408"/>
          </a:xfrm>
          <a:prstGeom prst="rect">
            <a:avLst/>
          </a:prstGeom>
        </p:spPr>
      </p:pic>
      <p:pic>
        <p:nvPicPr>
          <p:cNvPr id="22" name="Picture 21" descr="A close - up of a cross&#10;&#10;Description automatically generated with low confidence">
            <a:extLst>
              <a:ext uri="{FF2B5EF4-FFF2-40B4-BE49-F238E27FC236}">
                <a16:creationId xmlns:a16="http://schemas.microsoft.com/office/drawing/2014/main" id="{CD9B86B4-9579-4514-BE80-ADEB2F1F73E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387783" y="1600200"/>
            <a:ext cx="1348125" cy="2224710"/>
          </a:xfrm>
          <a:prstGeom prst="rect">
            <a:avLst/>
          </a:prstGeom>
        </p:spPr>
      </p:pic>
    </p:spTree>
    <p:custDataLst>
      <p:tags r:id="rId1"/>
    </p:custDataLst>
    <p:extLst>
      <p:ext uri="{BB962C8B-B14F-4D97-AF65-F5344CB8AC3E}">
        <p14:creationId xmlns:p14="http://schemas.microsoft.com/office/powerpoint/2010/main" val="28677126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z_intro_notitle">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B94C2EB2-F488-45E0-A1C4-5E2E74F663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91183"/>
            <a:ext cx="12192000" cy="6461760"/>
          </a:xfrm>
          <a:prstGeom prst="rect">
            <a:avLst/>
          </a:prstGeom>
        </p:spPr>
      </p:pic>
      <p:pic>
        <p:nvPicPr>
          <p:cNvPr id="17" name="Picture 16" descr="A blue circle on a black background&#10;&#10;Description automatically generated with medium confidence">
            <a:extLst>
              <a:ext uri="{FF2B5EF4-FFF2-40B4-BE49-F238E27FC236}">
                <a16:creationId xmlns:a16="http://schemas.microsoft.com/office/drawing/2014/main" id="{8D26800F-0139-4999-BD2D-F4426C1D05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49000" y="4678825"/>
            <a:ext cx="1517408" cy="1517408"/>
          </a:xfrm>
          <a:prstGeom prst="rect">
            <a:avLst/>
          </a:prstGeom>
        </p:spPr>
      </p:pic>
      <p:pic>
        <p:nvPicPr>
          <p:cNvPr id="18" name="Picture 17" descr="Shape, circle&#10;&#10;Description automatically generated">
            <a:extLst>
              <a:ext uri="{FF2B5EF4-FFF2-40B4-BE49-F238E27FC236}">
                <a16:creationId xmlns:a16="http://schemas.microsoft.com/office/drawing/2014/main" id="{9CC3D4E9-7F49-43C0-9CE4-580943904F2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3886200"/>
            <a:ext cx="787083" cy="787083"/>
          </a:xfrm>
          <a:prstGeom prst="rect">
            <a:avLst/>
          </a:prstGeom>
        </p:spPr>
      </p:pic>
      <p:pic>
        <p:nvPicPr>
          <p:cNvPr id="19" name="Picture 18" descr="Logo&#10;&#10;Description automatically generated">
            <a:extLst>
              <a:ext uri="{FF2B5EF4-FFF2-40B4-BE49-F238E27FC236}">
                <a16:creationId xmlns:a16="http://schemas.microsoft.com/office/drawing/2014/main" id="{FD4815F6-CB68-4062-8764-C7F331D031C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607788" y="1113295"/>
            <a:ext cx="3796824" cy="1285875"/>
          </a:xfrm>
          <a:prstGeom prst="rect">
            <a:avLst/>
          </a:prstGeom>
        </p:spPr>
      </p:pic>
      <p:pic>
        <p:nvPicPr>
          <p:cNvPr id="20" name="Picture 19" descr="A person wearing a hat&#10;&#10;Description automatically generated with medium confidence">
            <a:extLst>
              <a:ext uri="{FF2B5EF4-FFF2-40B4-BE49-F238E27FC236}">
                <a16:creationId xmlns:a16="http://schemas.microsoft.com/office/drawing/2014/main" id="{2BEB4C62-1821-40FD-B0A3-1A421952CF7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94605" y="605824"/>
            <a:ext cx="3548648" cy="3548648"/>
          </a:xfrm>
          <a:prstGeom prst="rect">
            <a:avLst/>
          </a:prstGeom>
        </p:spPr>
      </p:pic>
      <p:pic>
        <p:nvPicPr>
          <p:cNvPr id="21" name="Picture 20" descr="A picture containing person, person, indoor, posing&#10;&#10;Description automatically generated">
            <a:extLst>
              <a:ext uri="{FF2B5EF4-FFF2-40B4-BE49-F238E27FC236}">
                <a16:creationId xmlns:a16="http://schemas.microsoft.com/office/drawing/2014/main" id="{C0BA2335-D130-409B-B2C1-07C856CDBFA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137265" y="1683097"/>
            <a:ext cx="3299694" cy="3299694"/>
          </a:xfrm>
          <a:prstGeom prst="rect">
            <a:avLst/>
          </a:prstGeom>
        </p:spPr>
      </p:pic>
      <p:pic>
        <p:nvPicPr>
          <p:cNvPr id="22" name="Picture 21" descr="A close - up of a cross&#10;&#10;Description automatically generated with low confidence">
            <a:extLst>
              <a:ext uri="{FF2B5EF4-FFF2-40B4-BE49-F238E27FC236}">
                <a16:creationId xmlns:a16="http://schemas.microsoft.com/office/drawing/2014/main" id="{CD9B86B4-9579-4514-BE80-ADEB2F1F73E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682859" y="4154472"/>
            <a:ext cx="1228798" cy="2027793"/>
          </a:xfrm>
          <a:prstGeom prst="rect">
            <a:avLst/>
          </a:prstGeom>
        </p:spPr>
      </p:pic>
    </p:spTree>
    <p:custDataLst>
      <p:tags r:id="rId1"/>
    </p:custDataLst>
    <p:extLst>
      <p:ext uri="{BB962C8B-B14F-4D97-AF65-F5344CB8AC3E}">
        <p14:creationId xmlns:p14="http://schemas.microsoft.com/office/powerpoint/2010/main" val="4053509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YAP_wra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31881B-3F14-4FDD-9254-B7D49EBB6D8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7697"/>
          <a:stretch/>
        </p:blipFill>
        <p:spPr>
          <a:xfrm>
            <a:off x="0" y="4724400"/>
            <a:ext cx="12192000" cy="2133600"/>
          </a:xfrm>
          <a:prstGeom prst="rect">
            <a:avLst/>
          </a:prstGeom>
        </p:spPr>
      </p:pic>
      <p:graphicFrame>
        <p:nvGraphicFramePr>
          <p:cNvPr id="4" name="Diagram 3">
            <a:extLst>
              <a:ext uri="{FF2B5EF4-FFF2-40B4-BE49-F238E27FC236}">
                <a16:creationId xmlns:a16="http://schemas.microsoft.com/office/drawing/2014/main" id="{479CB150-F14A-4E58-B33E-745CD422DCC4}"/>
              </a:ext>
            </a:extLst>
          </p:cNvPr>
          <p:cNvGraphicFramePr/>
          <p:nvPr userDrawn="1">
            <p:extLst>
              <p:ext uri="{D42A27DB-BD31-4B8C-83A1-F6EECF244321}">
                <p14:modId xmlns:p14="http://schemas.microsoft.com/office/powerpoint/2010/main" val="1944670"/>
              </p:ext>
            </p:extLst>
          </p:nvPr>
        </p:nvGraphicFramePr>
        <p:xfrm>
          <a:off x="6229288" y="3592376"/>
          <a:ext cx="5477750" cy="3178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5A444BF0-3EC4-41E1-B8EE-FE1B2CAB63C0}"/>
              </a:ext>
            </a:extLst>
          </p:cNvPr>
          <p:cNvSpPr txBox="1"/>
          <p:nvPr userDrawn="1"/>
        </p:nvSpPr>
        <p:spPr>
          <a:xfrm>
            <a:off x="507999" y="1676400"/>
            <a:ext cx="5207001" cy="2514600"/>
          </a:xfrm>
          <a:prstGeom prst="rect">
            <a:avLst/>
          </a:prstGeom>
        </p:spPr>
        <p:txBody>
          <a:bodyPr vert="horz" wrap="square" lIns="91440" tIns="45720" rIns="91440" bIns="45720" rtlCol="0">
            <a:noAutofit/>
          </a:bodyPr>
          <a:lstStyle>
            <a:lvl1pPr marL="342900" lvl="0" indent="-342900">
              <a:spcBef>
                <a:spcPct val="20000"/>
              </a:spcBef>
              <a:spcAft>
                <a:spcPts val="600"/>
              </a:spcAft>
              <a:buClr>
                <a:schemeClr val="accent1"/>
              </a:buClr>
              <a:buFont typeface="Arial" panose="020B0604020202020204" pitchFamily="34" charset="0"/>
              <a:buChar char="•"/>
              <a:defRPr sz="3200">
                <a:latin typeface="Roboto" panose="02000000000000000000" pitchFamily="2" charset="0"/>
              </a:defRPr>
            </a:lvl1pPr>
            <a:lvl2pPr marL="742950" lvl="1" indent="-285750">
              <a:spcBef>
                <a:spcPct val="20000"/>
              </a:spcBef>
              <a:spcAft>
                <a:spcPts val="600"/>
              </a:spcAft>
              <a:buFont typeface="Arial" panose="020B0604020202020204" pitchFamily="34" charset="0"/>
              <a:buChar char="–"/>
              <a:defRPr sz="2800">
                <a:latin typeface="Roboto" panose="02000000000000000000" pitchFamily="2" charset="0"/>
              </a:defRPr>
            </a:lvl2pPr>
            <a:lvl3pPr marL="1143000" lvl="2" indent="-228600">
              <a:spcBef>
                <a:spcPct val="20000"/>
              </a:spcBef>
              <a:spcAft>
                <a:spcPts val="600"/>
              </a:spcAft>
              <a:buClr>
                <a:schemeClr val="accent1"/>
              </a:buClr>
              <a:buFont typeface="Arial" panose="020B0604020202020204" pitchFamily="34" charset="0"/>
              <a:buChar char="•"/>
              <a:defRPr sz="2400">
                <a:latin typeface="Roboto" panose="02000000000000000000" pitchFamily="2" charset="0"/>
              </a:defRPr>
            </a:lvl3pPr>
            <a:lvl4pPr marL="1600200" lvl="3" indent="-228600">
              <a:spcBef>
                <a:spcPct val="20000"/>
              </a:spcBef>
              <a:spcAft>
                <a:spcPts val="600"/>
              </a:spcAft>
              <a:buFont typeface="Arial" panose="020B0604020202020204" pitchFamily="34" charset="0"/>
              <a:buChar char="–"/>
              <a:defRPr sz="2000">
                <a:latin typeface="Roboto" panose="02000000000000000000" pitchFamily="2" charset="0"/>
              </a:defRPr>
            </a:lvl4pPr>
            <a:lvl5pPr marL="2057400" lvl="4" indent="-228600">
              <a:spcBef>
                <a:spcPct val="20000"/>
              </a:spcBef>
              <a:spcAft>
                <a:spcPts val="600"/>
              </a:spcAft>
              <a:buClr>
                <a:schemeClr val="accent1"/>
              </a:buClr>
              <a:buFont typeface="Arial" panose="020B0604020202020204" pitchFamily="34" charset="0"/>
              <a:buChar char="»"/>
              <a:defRPr sz="2000">
                <a:latin typeface="Roboto" panose="02000000000000000000" pitchFamily="2"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lvl="0"/>
            <a:r>
              <a:rPr lang="en-US" sz="2400"/>
              <a:t>Engages youth and families as </a:t>
            </a:r>
            <a:r>
              <a:rPr lang="en-US" sz="240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equal partners</a:t>
            </a:r>
          </a:p>
          <a:p>
            <a:pPr lvl="0"/>
            <a:r>
              <a:rPr lang="en-US" sz="2400"/>
              <a:t>Learns about needs, strengths, and preferences through</a:t>
            </a:r>
            <a:r>
              <a:rPr lang="en-US" sz="2400">
                <a:latin typeface="Roboto Medium" panose="02000000000000000000" pitchFamily="2" charset="0"/>
                <a:ea typeface="Roboto Medium" panose="02000000000000000000" pitchFamily="2" charset="0"/>
                <a:cs typeface="Roboto Medium" panose="02000000000000000000" pitchFamily="2" charset="0"/>
              </a:rPr>
              <a:t> </a:t>
            </a:r>
            <a:br>
              <a:rPr lang="en-US" sz="2400">
                <a:latin typeface="Roboto Medium" panose="02000000000000000000" pitchFamily="2" charset="0"/>
                <a:ea typeface="Roboto Medium" panose="02000000000000000000" pitchFamily="2" charset="0"/>
                <a:cs typeface="Roboto Medium" panose="02000000000000000000" pitchFamily="2" charset="0"/>
              </a:rPr>
            </a:br>
            <a:r>
              <a:rPr lang="en-US" sz="2400">
                <a:solidFill>
                  <a:schemeClr val="accent5"/>
                </a:solidFill>
                <a:latin typeface="Roboto Medium" panose="02000000000000000000" pitchFamily="2" charset="0"/>
                <a:ea typeface="Roboto Medium" panose="02000000000000000000" pitchFamily="2" charset="0"/>
                <a:cs typeface="Roboto Medium" panose="02000000000000000000" pitchFamily="2" charset="0"/>
              </a:rPr>
              <a:t>holistic assessment process</a:t>
            </a:r>
          </a:p>
          <a:p>
            <a:pPr lvl="0"/>
            <a:r>
              <a:rPr lang="en-US" sz="2400"/>
              <a:t>Builds a </a:t>
            </a:r>
            <a:r>
              <a:rPr lang="en-US" sz="2400">
                <a:solidFill>
                  <a:schemeClr val="accent2"/>
                </a:solidFill>
                <a:latin typeface="Roboto Medium" panose="02000000000000000000" pitchFamily="2" charset="0"/>
                <a:ea typeface="Roboto Medium" panose="02000000000000000000" pitchFamily="2" charset="0"/>
                <a:cs typeface="Roboto Medium" panose="02000000000000000000" pitchFamily="2" charset="0"/>
              </a:rPr>
              <a:t>Family Team </a:t>
            </a:r>
            <a:r>
              <a:rPr lang="en-US" sz="2400"/>
              <a:t>of community supports</a:t>
            </a:r>
          </a:p>
        </p:txBody>
      </p:sp>
      <p:sp>
        <p:nvSpPr>
          <p:cNvPr id="6" name="TextBox 5">
            <a:extLst>
              <a:ext uri="{FF2B5EF4-FFF2-40B4-BE49-F238E27FC236}">
                <a16:creationId xmlns:a16="http://schemas.microsoft.com/office/drawing/2014/main" id="{D7D4A13B-BE13-4D8B-AA2B-985FD03366C4}"/>
              </a:ext>
            </a:extLst>
          </p:cNvPr>
          <p:cNvSpPr txBox="1"/>
          <p:nvPr userDrawn="1"/>
        </p:nvSpPr>
        <p:spPr>
          <a:xfrm>
            <a:off x="5849112" y="1511808"/>
            <a:ext cx="5943599" cy="2286000"/>
          </a:xfrm>
          <a:prstGeom prst="rect">
            <a:avLst/>
          </a:prstGeom>
        </p:spPr>
        <p:txBody>
          <a:bodyPr vert="horz" wrap="square" lIns="91440" tIns="45720" rIns="91440" bIns="45720" rtlCol="0">
            <a:normAutofit/>
          </a:bodyPr>
          <a:lstStyle>
            <a:lvl1pPr marL="342900" lvl="0" indent="-342900">
              <a:spcBef>
                <a:spcPct val="20000"/>
              </a:spcBef>
              <a:spcAft>
                <a:spcPts val="600"/>
              </a:spcAft>
              <a:buClr>
                <a:schemeClr val="accent1"/>
              </a:buClr>
              <a:buFont typeface="Arial" panose="020B0604020202020204" pitchFamily="34" charset="0"/>
              <a:buChar char="•"/>
              <a:defRPr sz="3200">
                <a:latin typeface="Roboto" panose="02000000000000000000" pitchFamily="2" charset="0"/>
              </a:defRPr>
            </a:lvl1pPr>
            <a:lvl2pPr marL="742950" lvl="1" indent="-285750">
              <a:spcBef>
                <a:spcPct val="20000"/>
              </a:spcBef>
              <a:spcAft>
                <a:spcPts val="600"/>
              </a:spcAft>
              <a:buFont typeface="Arial" panose="020B0604020202020204" pitchFamily="34" charset="0"/>
              <a:buChar char="–"/>
              <a:defRPr sz="2800">
                <a:latin typeface="Roboto" panose="02000000000000000000" pitchFamily="2" charset="0"/>
              </a:defRPr>
            </a:lvl2pPr>
            <a:lvl3pPr marL="1143000" lvl="2" indent="-228600">
              <a:spcBef>
                <a:spcPct val="20000"/>
              </a:spcBef>
              <a:spcAft>
                <a:spcPts val="600"/>
              </a:spcAft>
              <a:buClr>
                <a:schemeClr val="accent1"/>
              </a:buClr>
              <a:buFont typeface="Arial" panose="020B0604020202020204" pitchFamily="34" charset="0"/>
              <a:buChar char="•"/>
              <a:defRPr sz="2400">
                <a:latin typeface="Roboto" panose="02000000000000000000" pitchFamily="2" charset="0"/>
              </a:defRPr>
            </a:lvl3pPr>
            <a:lvl4pPr marL="1600200" lvl="3" indent="-228600">
              <a:spcBef>
                <a:spcPct val="20000"/>
              </a:spcBef>
              <a:spcAft>
                <a:spcPts val="600"/>
              </a:spcAft>
              <a:buFont typeface="Arial" panose="020B0604020202020204" pitchFamily="34" charset="0"/>
              <a:buChar char="–"/>
              <a:defRPr sz="2000">
                <a:latin typeface="Roboto" panose="02000000000000000000" pitchFamily="2" charset="0"/>
              </a:defRPr>
            </a:lvl4pPr>
            <a:lvl5pPr marL="2057400" lvl="4" indent="-228600">
              <a:spcBef>
                <a:spcPct val="20000"/>
              </a:spcBef>
              <a:spcAft>
                <a:spcPts val="600"/>
              </a:spcAft>
              <a:buClr>
                <a:schemeClr val="accent1"/>
              </a:buClr>
              <a:buFont typeface="Arial" panose="020B0604020202020204" pitchFamily="34" charset="0"/>
              <a:buChar char="»"/>
              <a:defRPr sz="2000">
                <a:latin typeface="Roboto" panose="02000000000000000000" pitchFamily="2"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lvl="0"/>
            <a:r>
              <a:rPr lang="en-US" sz="2400" dirty="0"/>
              <a:t>Develops an </a:t>
            </a:r>
            <a:r>
              <a:rPr lang="en-US" sz="2400" dirty="0">
                <a:solidFill>
                  <a:schemeClr val="accent6"/>
                </a:solidFill>
                <a:latin typeface="Roboto Medium" panose="02000000000000000000" pitchFamily="2" charset="0"/>
                <a:ea typeface="Roboto Medium" panose="02000000000000000000" pitchFamily="2" charset="0"/>
                <a:cs typeface="Roboto Medium" panose="02000000000000000000" pitchFamily="2" charset="0"/>
              </a:rPr>
              <a:t>Individualized Service Plan</a:t>
            </a:r>
            <a:r>
              <a:rPr lang="en-US" sz="2400" dirty="0"/>
              <a:t> with emphasis on </a:t>
            </a:r>
            <a:r>
              <a:rPr lang="en-US" sz="2400" dirty="0">
                <a:solidFill>
                  <a:schemeClr val="accent6"/>
                </a:solidFill>
                <a:latin typeface="Roboto Medium" panose="02000000000000000000" pitchFamily="2" charset="0"/>
                <a:ea typeface="Roboto Medium" panose="02000000000000000000" pitchFamily="2" charset="0"/>
                <a:cs typeface="Roboto Medium" panose="02000000000000000000" pitchFamily="2" charset="0"/>
              </a:rPr>
              <a:t>safety planning</a:t>
            </a:r>
          </a:p>
          <a:p>
            <a:pPr lvl="0"/>
            <a:r>
              <a:rPr lang="en-US" sz="240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Matches</a:t>
            </a:r>
            <a:r>
              <a:rPr lang="en-US" sz="2400" dirty="0">
                <a:solidFill>
                  <a:schemeClr val="accent6"/>
                </a:solidFill>
                <a:latin typeface="Roboto Medium" panose="02000000000000000000" pitchFamily="2" charset="0"/>
                <a:ea typeface="Roboto Medium" panose="02000000000000000000" pitchFamily="2" charset="0"/>
                <a:cs typeface="Roboto Medium" panose="02000000000000000000" pitchFamily="2" charset="0"/>
              </a:rPr>
              <a:t> </a:t>
            </a:r>
            <a:r>
              <a:rPr lang="en-US" sz="2400" b="0" dirty="0">
                <a:solidFill>
                  <a:schemeClr val="tx1"/>
                </a:solidFill>
                <a:latin typeface="+mn-lt"/>
                <a:ea typeface="Roboto Black" panose="02000000000000000000" pitchFamily="2" charset="0"/>
                <a:cs typeface="Roboto Medium" panose="02000000000000000000" pitchFamily="2" charset="0"/>
              </a:rPr>
              <a:t>participants and families with Advocates</a:t>
            </a:r>
          </a:p>
          <a:p>
            <a:pPr lvl="0"/>
            <a:r>
              <a:rPr lang="en-US" sz="2400" dirty="0">
                <a:solidFill>
                  <a:schemeClr val="accent5"/>
                </a:solidFill>
                <a:latin typeface="Roboto Medium" panose="02000000000000000000" pitchFamily="2" charset="0"/>
                <a:ea typeface="Roboto Medium" panose="02000000000000000000" pitchFamily="2" charset="0"/>
                <a:cs typeface="Roboto Medium" panose="02000000000000000000" pitchFamily="2" charset="0"/>
              </a:rPr>
              <a:t>Trauma</a:t>
            </a:r>
            <a:r>
              <a:rPr lang="en-US" sz="2400" dirty="0"/>
              <a:t>-informed and healing centered</a:t>
            </a:r>
          </a:p>
        </p:txBody>
      </p:sp>
      <p:sp>
        <p:nvSpPr>
          <p:cNvPr id="7" name="TextBox 6">
            <a:extLst>
              <a:ext uri="{FF2B5EF4-FFF2-40B4-BE49-F238E27FC236}">
                <a16:creationId xmlns:a16="http://schemas.microsoft.com/office/drawing/2014/main" id="{279F7618-FA0E-41E2-B012-CC1FC4548C9B}"/>
              </a:ext>
            </a:extLst>
          </p:cNvPr>
          <p:cNvSpPr txBox="1"/>
          <p:nvPr userDrawn="1"/>
        </p:nvSpPr>
        <p:spPr>
          <a:xfrm>
            <a:off x="1143000" y="333692"/>
            <a:ext cx="9753600" cy="769441"/>
          </a:xfrm>
          <a:prstGeom prst="rect">
            <a:avLst/>
          </a:prstGeom>
          <a:noFill/>
        </p:spPr>
        <p:txBody>
          <a:bodyPr wrap="square" rtlCol="0">
            <a:spAutoFit/>
          </a:bodyPr>
          <a:lstStyle/>
          <a:p>
            <a:pPr algn="ctr"/>
            <a:r>
              <a:rPr lang="en-US" sz="4400" err="1">
                <a:latin typeface="+mj-lt"/>
              </a:rPr>
              <a:t>YAPWrap</a:t>
            </a:r>
            <a:endParaRPr lang="en-US" sz="4400">
              <a:latin typeface="+mj-lt"/>
            </a:endParaRPr>
          </a:p>
        </p:txBody>
      </p:sp>
    </p:spTree>
    <p:custDataLst>
      <p:tags r:id="rId1"/>
    </p:custDataLst>
    <p:extLst>
      <p:ext uri="{BB962C8B-B14F-4D97-AF65-F5344CB8AC3E}">
        <p14:creationId xmlns:p14="http://schemas.microsoft.com/office/powerpoint/2010/main" val="92613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z_title_content_footer_taglin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5047196-7147-4162-9290-F85513070335}"/>
              </a:ext>
            </a:extLst>
          </p:cNvPr>
          <p:cNvGrpSpPr/>
          <p:nvPr userDrawn="1"/>
        </p:nvGrpSpPr>
        <p:grpSpPr>
          <a:xfrm>
            <a:off x="0" y="4267200"/>
            <a:ext cx="12192000" cy="2590800"/>
            <a:chOff x="0" y="4267200"/>
            <a:chExt cx="12192000" cy="2590800"/>
          </a:xfrm>
        </p:grpSpPr>
        <p:pic>
          <p:nvPicPr>
            <p:cNvPr id="8" name="Picture 7">
              <a:extLst>
                <a:ext uri="{FF2B5EF4-FFF2-40B4-BE49-F238E27FC236}">
                  <a16:creationId xmlns:a16="http://schemas.microsoft.com/office/drawing/2014/main" id="{2F0AF590-BB8D-4B08-9FA9-2E9C418370E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2202"/>
            <a:stretch/>
          </p:blipFill>
          <p:spPr>
            <a:xfrm>
              <a:off x="0" y="4267200"/>
              <a:ext cx="12192000" cy="2590800"/>
            </a:xfrm>
            <a:prstGeom prst="rect">
              <a:avLst/>
            </a:prstGeom>
          </p:spPr>
        </p:pic>
        <p:pic>
          <p:nvPicPr>
            <p:cNvPr id="11" name="Picture 10" descr="Logo&#10;&#10;Description automatically generated">
              <a:extLst>
                <a:ext uri="{FF2B5EF4-FFF2-40B4-BE49-F238E27FC236}">
                  <a16:creationId xmlns:a16="http://schemas.microsoft.com/office/drawing/2014/main" id="{DEEFF9BE-DCC4-4D73-9486-1A5D7DD93B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77200" y="4724400"/>
              <a:ext cx="1891824" cy="640706"/>
            </a:xfrm>
            <a:prstGeom prst="rect">
              <a:avLst/>
            </a:prstGeom>
          </p:spPr>
        </p:pic>
        <p:grpSp>
          <p:nvGrpSpPr>
            <p:cNvPr id="4" name="Group 3">
              <a:extLst>
                <a:ext uri="{FF2B5EF4-FFF2-40B4-BE49-F238E27FC236}">
                  <a16:creationId xmlns:a16="http://schemas.microsoft.com/office/drawing/2014/main" id="{35A55219-1026-401A-8DC7-0E92FA8BD681}"/>
                </a:ext>
              </a:extLst>
            </p:cNvPr>
            <p:cNvGrpSpPr/>
            <p:nvPr userDrawn="1"/>
          </p:nvGrpSpPr>
          <p:grpSpPr>
            <a:xfrm>
              <a:off x="228600" y="5862356"/>
              <a:ext cx="11506200" cy="808922"/>
              <a:chOff x="228600" y="6167156"/>
              <a:chExt cx="11506200" cy="808922"/>
            </a:xfrm>
          </p:grpSpPr>
          <p:pic>
            <p:nvPicPr>
              <p:cNvPr id="14" name="Picture 13">
                <a:extLst>
                  <a:ext uri="{FF2B5EF4-FFF2-40B4-BE49-F238E27FC236}">
                    <a16:creationId xmlns:a16="http://schemas.microsoft.com/office/drawing/2014/main" id="{75A1B680-7232-4A75-B522-1F88CEF1CEF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9412"/>
              <a:stretch/>
            </p:blipFill>
            <p:spPr>
              <a:xfrm>
                <a:off x="228600" y="6190645"/>
                <a:ext cx="5867400" cy="785433"/>
              </a:xfrm>
              <a:prstGeom prst="rect">
                <a:avLst/>
              </a:prstGeom>
            </p:spPr>
          </p:pic>
          <p:pic>
            <p:nvPicPr>
              <p:cNvPr id="17" name="Picture 16">
                <a:extLst>
                  <a:ext uri="{FF2B5EF4-FFF2-40B4-BE49-F238E27FC236}">
                    <a16:creationId xmlns:a16="http://schemas.microsoft.com/office/drawing/2014/main" id="{BAEA6C55-AE4E-4744-BC77-417E3695BBF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8184"/>
              <a:stretch/>
            </p:blipFill>
            <p:spPr>
              <a:xfrm>
                <a:off x="5780690" y="6167156"/>
                <a:ext cx="5954110" cy="786384"/>
              </a:xfrm>
              <a:prstGeom prst="rect">
                <a:avLst/>
              </a:prstGeom>
            </p:spPr>
          </p:pic>
        </p:grpSp>
      </p:grpSp>
      <p:sp>
        <p:nvSpPr>
          <p:cNvPr id="2" name="Title 1"/>
          <p:cNvSpPr>
            <a:spLocks noGrp="1"/>
          </p:cNvSpPr>
          <p:nvPr>
            <p:ph type="title"/>
          </p:nvPr>
        </p:nvSpPr>
        <p:spPr>
          <a:xfrm>
            <a:off x="508000" y="274638"/>
            <a:ext cx="11074400" cy="1143000"/>
          </a:xfrm>
        </p:spPr>
        <p:txBody>
          <a:bodyPr/>
          <a:lstStyle/>
          <a:p>
            <a:r>
              <a:rPr lang="en-US"/>
              <a:t>Click to edit Master title style</a:t>
            </a:r>
          </a:p>
        </p:txBody>
      </p:sp>
      <p:sp>
        <p:nvSpPr>
          <p:cNvPr id="3" name="Content Placeholder 2"/>
          <p:cNvSpPr>
            <a:spLocks noGrp="1"/>
          </p:cNvSpPr>
          <p:nvPr>
            <p:ph idx="1"/>
          </p:nvPr>
        </p:nvSpPr>
        <p:spPr>
          <a:xfrm>
            <a:off x="508000" y="1600205"/>
            <a:ext cx="11074400" cy="3047996"/>
          </a:xfrm>
        </p:spPr>
        <p:txBody>
          <a:bodyPr/>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2A67B6F3-00FA-423E-82E1-9A222FC6C34F}"/>
              </a:ext>
            </a:extLst>
          </p:cNvPr>
          <p:cNvSpPr txBox="1"/>
          <p:nvPr userDrawn="1"/>
        </p:nvSpPr>
        <p:spPr>
          <a:xfrm>
            <a:off x="2917060" y="5280984"/>
            <a:ext cx="2971800" cy="563231"/>
          </a:xfrm>
          <a:prstGeom prst="rect">
            <a:avLst/>
          </a:prstGeom>
          <a:noFill/>
        </p:spPr>
        <p:txBody>
          <a:bodyPr wrap="square" rtlCol="0">
            <a:spAutoFit/>
          </a:bodyPr>
          <a:lstStyle/>
          <a:p>
            <a:pPr algn="ctr">
              <a:lnSpc>
                <a:spcPct val="85000"/>
              </a:lnSpc>
            </a:pPr>
            <a:r>
              <a:rPr lang="en-US" sz="1800">
                <a:solidFill>
                  <a:schemeClr val="bg1"/>
                </a:solidFill>
                <a:latin typeface="The Hand Black" panose="03070902030502020204" pitchFamily="66" charset="0"/>
              </a:rPr>
              <a:t>STRENGTHENING COMMUNITIES</a:t>
            </a:r>
            <a:br>
              <a:rPr lang="en-US" sz="1800">
                <a:solidFill>
                  <a:schemeClr val="bg1"/>
                </a:solidFill>
                <a:latin typeface="The Hand Black" panose="03070902030502020204" pitchFamily="66" charset="0"/>
              </a:rPr>
            </a:br>
            <a:r>
              <a:rPr lang="en-US" sz="1800" spc="200" baseline="0">
                <a:solidFill>
                  <a:schemeClr val="bg1"/>
                </a:solidFill>
                <a:latin typeface="The Hand Black" panose="03070902030502020204" pitchFamily="66" charset="0"/>
              </a:rPr>
              <a:t>one biography at a time</a:t>
            </a:r>
          </a:p>
        </p:txBody>
      </p:sp>
    </p:spTree>
    <p:custDataLst>
      <p:tags r:id="rId1"/>
    </p:custDataLst>
    <p:extLst>
      <p:ext uri="{BB962C8B-B14F-4D97-AF65-F5344CB8AC3E}">
        <p14:creationId xmlns:p14="http://schemas.microsoft.com/office/powerpoint/2010/main" val="17297464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z_title_content_footer_sim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75BA73-8334-4619-80B8-7DE7129E4A9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24400"/>
            <a:ext cx="12192000" cy="2950888"/>
          </a:xfrm>
          <a:prstGeom prst="rect">
            <a:avLst/>
          </a:prstGeom>
        </p:spPr>
      </p:pic>
      <p:sp>
        <p:nvSpPr>
          <p:cNvPr id="2" name="Title 1"/>
          <p:cNvSpPr>
            <a:spLocks noGrp="1"/>
          </p:cNvSpPr>
          <p:nvPr>
            <p:ph type="title"/>
          </p:nvPr>
        </p:nvSpPr>
        <p:spPr>
          <a:xfrm>
            <a:off x="508000" y="274638"/>
            <a:ext cx="11074400" cy="1143000"/>
          </a:xfrm>
        </p:spPr>
        <p:txBody>
          <a:bodyPr/>
          <a:lstStyle/>
          <a:p>
            <a:r>
              <a:rPr lang="en-US"/>
              <a:t>Click to edit Master title style</a:t>
            </a:r>
          </a:p>
        </p:txBody>
      </p:sp>
      <p:sp>
        <p:nvSpPr>
          <p:cNvPr id="3" name="Content Placeholder 2"/>
          <p:cNvSpPr>
            <a:spLocks noGrp="1"/>
          </p:cNvSpPr>
          <p:nvPr>
            <p:ph idx="1"/>
          </p:nvPr>
        </p:nvSpPr>
        <p:spPr>
          <a:xfrm>
            <a:off x="508000" y="1600202"/>
            <a:ext cx="11074400" cy="3733799"/>
          </a:xfrm>
        </p:spPr>
        <p:txBody>
          <a:bodyPr/>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5207057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z_title_content_footer_buildings">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09D8EEB7-8333-4684-BF77-023AF993CF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 y="4876800"/>
            <a:ext cx="12268200" cy="4249072"/>
          </a:xfrm>
          <a:prstGeom prst="rect">
            <a:avLst/>
          </a:prstGeom>
        </p:spPr>
      </p:pic>
      <p:sp>
        <p:nvSpPr>
          <p:cNvPr id="2" name="Title 1"/>
          <p:cNvSpPr>
            <a:spLocks noGrp="1"/>
          </p:cNvSpPr>
          <p:nvPr>
            <p:ph type="title"/>
          </p:nvPr>
        </p:nvSpPr>
        <p:spPr>
          <a:xfrm>
            <a:off x="508000" y="274638"/>
            <a:ext cx="11074400" cy="1143000"/>
          </a:xfrm>
        </p:spPr>
        <p:txBody>
          <a:bodyPr/>
          <a:lstStyle/>
          <a:p>
            <a:r>
              <a:rPr lang="en-US"/>
              <a:t>Click to edit Master title style</a:t>
            </a:r>
          </a:p>
        </p:txBody>
      </p:sp>
      <p:sp>
        <p:nvSpPr>
          <p:cNvPr id="3" name="Content Placeholder 2"/>
          <p:cNvSpPr>
            <a:spLocks noGrp="1"/>
          </p:cNvSpPr>
          <p:nvPr>
            <p:ph idx="1"/>
          </p:nvPr>
        </p:nvSpPr>
        <p:spPr>
          <a:xfrm>
            <a:off x="508000" y="1600202"/>
            <a:ext cx="11074400" cy="3733799"/>
          </a:xfrm>
        </p:spPr>
        <p:txBody>
          <a:bodyPr/>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4153908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z_title_left">
    <p:spTree>
      <p:nvGrpSpPr>
        <p:cNvPr id="1" name=""/>
        <p:cNvGrpSpPr/>
        <p:nvPr/>
      </p:nvGrpSpPr>
      <p:grpSpPr>
        <a:xfrm>
          <a:off x="0" y="0"/>
          <a:ext cx="0" cy="0"/>
          <a:chOff x="0" y="0"/>
          <a:chExt cx="0" cy="0"/>
        </a:xfrm>
      </p:grpSpPr>
      <p:sp>
        <p:nvSpPr>
          <p:cNvPr id="7" name="Flowchart: Document 6">
            <a:extLst>
              <a:ext uri="{FF2B5EF4-FFF2-40B4-BE49-F238E27FC236}">
                <a16:creationId xmlns:a16="http://schemas.microsoft.com/office/drawing/2014/main" id="{DFF7A6DF-B276-47C9-9D0D-D6FDE901B17D}"/>
              </a:ext>
            </a:extLst>
          </p:cNvPr>
          <p:cNvSpPr/>
          <p:nvPr userDrawn="1"/>
        </p:nvSpPr>
        <p:spPr>
          <a:xfrm rot="5400000" flipH="1" flipV="1">
            <a:off x="-461791" y="433308"/>
            <a:ext cx="6858000" cy="5991388"/>
          </a:xfrm>
          <a:prstGeom prst="flowChartDocument">
            <a:avLst/>
          </a:prstGeom>
          <a:gradFill>
            <a:gsLst>
              <a:gs pos="0">
                <a:schemeClr val="accent1"/>
              </a:gs>
              <a:gs pos="74000">
                <a:srgbClr val="809DC0"/>
              </a:gs>
              <a:gs pos="29000">
                <a:srgbClr val="5279A9"/>
              </a:gs>
              <a:gs pos="9600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sp>
        <p:nvSpPr>
          <p:cNvPr id="2" name="Title 1"/>
          <p:cNvSpPr>
            <a:spLocks noGrp="1"/>
          </p:cNvSpPr>
          <p:nvPr>
            <p:ph type="title"/>
          </p:nvPr>
        </p:nvSpPr>
        <p:spPr>
          <a:xfrm>
            <a:off x="159208" y="1295400"/>
            <a:ext cx="4964784" cy="1676400"/>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5791200" y="304801"/>
            <a:ext cx="5791200" cy="6172200"/>
          </a:xfrm>
        </p:spPr>
        <p:txBody>
          <a:bodyPr anchor="ctr" anchorCtr="0"/>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 up of a cross&#10;&#10;Description automatically generated with low confidence">
            <a:extLst>
              <a:ext uri="{FF2B5EF4-FFF2-40B4-BE49-F238E27FC236}">
                <a16:creationId xmlns:a16="http://schemas.microsoft.com/office/drawing/2014/main" id="{BB37CC68-EC19-4AB4-A118-8A4C3F3CE9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0" y="4824663"/>
            <a:ext cx="1228798" cy="2027793"/>
          </a:xfrm>
          <a:prstGeom prst="rect">
            <a:avLst/>
          </a:prstGeom>
        </p:spPr>
      </p:pic>
    </p:spTree>
    <p:custDataLst>
      <p:tags r:id="rId1"/>
    </p:custDataLst>
    <p:extLst>
      <p:ext uri="{BB962C8B-B14F-4D97-AF65-F5344CB8AC3E}">
        <p14:creationId xmlns:p14="http://schemas.microsoft.com/office/powerpoint/2010/main" val="32334895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z_title_right">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32B99DA6-A2F2-44A4-A56F-073FBB26D28D}"/>
              </a:ext>
            </a:extLst>
          </p:cNvPr>
          <p:cNvSpPr/>
          <p:nvPr userDrawn="1"/>
        </p:nvSpPr>
        <p:spPr>
          <a:xfrm rot="5400000">
            <a:off x="5767307" y="433307"/>
            <a:ext cx="6858000" cy="5991388"/>
          </a:xfrm>
          <a:prstGeom prst="flowChartDocument">
            <a:avLst/>
          </a:prstGeom>
          <a:gradFill>
            <a:gsLst>
              <a:gs pos="0">
                <a:schemeClr val="accent1"/>
              </a:gs>
              <a:gs pos="74000">
                <a:srgbClr val="809DC0"/>
              </a:gs>
              <a:gs pos="29000">
                <a:srgbClr val="5279A9"/>
              </a:gs>
              <a:gs pos="9600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sp>
        <p:nvSpPr>
          <p:cNvPr id="2" name="Title 1"/>
          <p:cNvSpPr>
            <a:spLocks noGrp="1"/>
          </p:cNvSpPr>
          <p:nvPr>
            <p:ph type="title"/>
          </p:nvPr>
        </p:nvSpPr>
        <p:spPr>
          <a:xfrm>
            <a:off x="7068008" y="1219200"/>
            <a:ext cx="4964784" cy="1676400"/>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09412" y="342900"/>
            <a:ext cx="5791200" cy="6172200"/>
          </a:xfrm>
        </p:spPr>
        <p:txBody>
          <a:bodyPr anchor="ctr" anchorCtr="0"/>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 up of a cross&#10;&#10;Description automatically generated with low confidence">
            <a:extLst>
              <a:ext uri="{FF2B5EF4-FFF2-40B4-BE49-F238E27FC236}">
                <a16:creationId xmlns:a16="http://schemas.microsoft.com/office/drawing/2014/main" id="{E8E54356-00A5-4F87-B797-EE0D889D4C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29400" y="4830206"/>
            <a:ext cx="1228798" cy="2027793"/>
          </a:xfrm>
          <a:prstGeom prst="rect">
            <a:avLst/>
          </a:prstGeom>
        </p:spPr>
      </p:pic>
    </p:spTree>
    <p:custDataLst>
      <p:tags r:id="rId1"/>
    </p:custDataLst>
    <p:extLst>
      <p:ext uri="{BB962C8B-B14F-4D97-AF65-F5344CB8AC3E}">
        <p14:creationId xmlns:p14="http://schemas.microsoft.com/office/powerpoint/2010/main" val="14332139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z_content_right">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6C686508-C830-43D7-B310-C3B40BB991C5}"/>
              </a:ext>
            </a:extLst>
          </p:cNvPr>
          <p:cNvSpPr/>
          <p:nvPr userDrawn="1"/>
        </p:nvSpPr>
        <p:spPr>
          <a:xfrm rot="5400000">
            <a:off x="2424918" y="-1994682"/>
            <a:ext cx="8458200" cy="11075965"/>
          </a:xfrm>
          <a:prstGeom prst="flowChartDocument">
            <a:avLst/>
          </a:prstGeom>
          <a:gradFill>
            <a:gsLst>
              <a:gs pos="0">
                <a:schemeClr val="accent1"/>
              </a:gs>
              <a:gs pos="74000">
                <a:srgbClr val="809DC0"/>
              </a:gs>
              <a:gs pos="29000">
                <a:srgbClr val="5279A9"/>
              </a:gs>
              <a:gs pos="9600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sp>
        <p:nvSpPr>
          <p:cNvPr id="2" name="Title 1"/>
          <p:cNvSpPr>
            <a:spLocks noGrp="1"/>
          </p:cNvSpPr>
          <p:nvPr>
            <p:ph type="title"/>
          </p:nvPr>
        </p:nvSpPr>
        <p:spPr>
          <a:xfrm>
            <a:off x="1625602" y="342900"/>
            <a:ext cx="9943183" cy="1676400"/>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3251201" y="2019300"/>
            <a:ext cx="8317583" cy="4495800"/>
          </a:xfrm>
        </p:spPr>
        <p:txBody>
          <a:bodyPr/>
          <a:lstStyle>
            <a:lvl1pPr>
              <a:buClr>
                <a:schemeClr val="accent6"/>
              </a:buClr>
              <a:defRPr>
                <a:solidFill>
                  <a:schemeClr val="bg1"/>
                </a:solidFill>
                <a:latin typeface="Roboto" panose="02000000000000000000" pitchFamily="2" charset="0"/>
              </a:defRPr>
            </a:lvl1pPr>
            <a:lvl2pPr>
              <a:defRPr>
                <a:solidFill>
                  <a:schemeClr val="bg1"/>
                </a:solidFill>
                <a:latin typeface="Roboto" panose="02000000000000000000" pitchFamily="2" charset="0"/>
              </a:defRPr>
            </a:lvl2pPr>
            <a:lvl3pPr>
              <a:buClr>
                <a:schemeClr val="accent6"/>
              </a:buClr>
              <a:defRPr>
                <a:solidFill>
                  <a:schemeClr val="bg1"/>
                </a:solidFill>
                <a:latin typeface="Roboto" panose="02000000000000000000" pitchFamily="2" charset="0"/>
              </a:defRPr>
            </a:lvl3pPr>
            <a:lvl4pPr>
              <a:defRPr>
                <a:solidFill>
                  <a:schemeClr val="bg1"/>
                </a:solidFill>
                <a:latin typeface="Roboto" panose="02000000000000000000" pitchFamily="2" charset="0"/>
              </a:defRPr>
            </a:lvl4pPr>
            <a:lvl5pPr>
              <a:buClr>
                <a:schemeClr val="accent6"/>
              </a:buClr>
              <a:defRPr>
                <a:solidFill>
                  <a:schemeClr val="bg1"/>
                </a:solidFill>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Shape, circle&#10;&#10;Description automatically generated">
            <a:extLst>
              <a:ext uri="{FF2B5EF4-FFF2-40B4-BE49-F238E27FC236}">
                <a16:creationId xmlns:a16="http://schemas.microsoft.com/office/drawing/2014/main" id="{A4D8830A-DAF9-4657-AEF6-2173C319BA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902" y="1076244"/>
            <a:ext cx="1001700" cy="1001700"/>
          </a:xfrm>
          <a:prstGeom prst="rect">
            <a:avLst/>
          </a:prstGeom>
        </p:spPr>
      </p:pic>
      <p:pic>
        <p:nvPicPr>
          <p:cNvPr id="11" name="Picture 10" descr="Logo&#10;&#10;Description automatically generated">
            <a:extLst>
              <a:ext uri="{FF2B5EF4-FFF2-40B4-BE49-F238E27FC236}">
                <a16:creationId xmlns:a16="http://schemas.microsoft.com/office/drawing/2014/main" id="{93351DD6-E171-432D-A037-78D737750F5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5863" y="5801823"/>
            <a:ext cx="2042128" cy="729441"/>
          </a:xfrm>
          <a:prstGeom prst="rect">
            <a:avLst/>
          </a:prstGeom>
        </p:spPr>
      </p:pic>
    </p:spTree>
    <p:custDataLst>
      <p:tags r:id="rId1"/>
    </p:custDataLst>
    <p:extLst>
      <p:ext uri="{BB962C8B-B14F-4D97-AF65-F5344CB8AC3E}">
        <p14:creationId xmlns:p14="http://schemas.microsoft.com/office/powerpoint/2010/main" val="4864020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z_content_left">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F6BE5CBD-474F-4334-B270-50EBBF6EB7EC}"/>
              </a:ext>
            </a:extLst>
          </p:cNvPr>
          <p:cNvSpPr/>
          <p:nvPr userDrawn="1"/>
        </p:nvSpPr>
        <p:spPr>
          <a:xfrm rot="16200000">
            <a:off x="1714502" y="-2400300"/>
            <a:ext cx="7543799" cy="10972801"/>
          </a:xfrm>
          <a:prstGeom prst="flowChartDocument">
            <a:avLst/>
          </a:prstGeom>
          <a:gradFill>
            <a:gsLst>
              <a:gs pos="0">
                <a:schemeClr val="accent1"/>
              </a:gs>
              <a:gs pos="74000">
                <a:srgbClr val="809DC0"/>
              </a:gs>
              <a:gs pos="29000">
                <a:srgbClr val="5279A9"/>
              </a:gs>
              <a:gs pos="9600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sp>
        <p:nvSpPr>
          <p:cNvPr id="2" name="Title 1"/>
          <p:cNvSpPr>
            <a:spLocks noGrp="1"/>
          </p:cNvSpPr>
          <p:nvPr>
            <p:ph type="title"/>
          </p:nvPr>
        </p:nvSpPr>
        <p:spPr>
          <a:xfrm>
            <a:off x="406402" y="342900"/>
            <a:ext cx="8524273" cy="1676400"/>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06403" y="2019300"/>
            <a:ext cx="9240141" cy="4495800"/>
          </a:xfrm>
        </p:spPr>
        <p:txBody>
          <a:bodyPr/>
          <a:lstStyle>
            <a:lvl1pPr>
              <a:buClr>
                <a:schemeClr val="accent6"/>
              </a:buClr>
              <a:defRPr>
                <a:solidFill>
                  <a:schemeClr val="bg1"/>
                </a:solidFill>
                <a:latin typeface="Roboto" panose="02000000000000000000" pitchFamily="2" charset="0"/>
              </a:defRPr>
            </a:lvl1pPr>
            <a:lvl2pPr>
              <a:defRPr>
                <a:solidFill>
                  <a:schemeClr val="bg1"/>
                </a:solidFill>
                <a:latin typeface="Roboto" panose="02000000000000000000" pitchFamily="2" charset="0"/>
              </a:defRPr>
            </a:lvl2pPr>
            <a:lvl3pPr>
              <a:buClr>
                <a:schemeClr val="accent6"/>
              </a:buClr>
              <a:defRPr>
                <a:solidFill>
                  <a:schemeClr val="bg1"/>
                </a:solidFill>
                <a:latin typeface="Roboto" panose="02000000000000000000" pitchFamily="2" charset="0"/>
              </a:defRPr>
            </a:lvl3pPr>
            <a:lvl4pPr>
              <a:defRPr>
                <a:solidFill>
                  <a:schemeClr val="bg1"/>
                </a:solidFill>
                <a:latin typeface="Roboto" panose="02000000000000000000" pitchFamily="2" charset="0"/>
              </a:defRPr>
            </a:lvl4pPr>
            <a:lvl5pPr>
              <a:buClr>
                <a:schemeClr val="accent6"/>
              </a:buClr>
              <a:defRPr>
                <a:solidFill>
                  <a:schemeClr val="bg1"/>
                </a:solidFill>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Logo&#10;&#10;Description automatically generated">
            <a:extLst>
              <a:ext uri="{FF2B5EF4-FFF2-40B4-BE49-F238E27FC236}">
                <a16:creationId xmlns:a16="http://schemas.microsoft.com/office/drawing/2014/main" id="{B5307FA7-100C-4AF5-BAC4-3386561EBB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43470" y="451659"/>
            <a:ext cx="2042128" cy="729441"/>
          </a:xfrm>
          <a:prstGeom prst="rect">
            <a:avLst/>
          </a:prstGeom>
        </p:spPr>
      </p:pic>
      <p:pic>
        <p:nvPicPr>
          <p:cNvPr id="11" name="Picture 10" descr="Shape, circle&#10;&#10;Description automatically generated">
            <a:extLst>
              <a:ext uri="{FF2B5EF4-FFF2-40B4-BE49-F238E27FC236}">
                <a16:creationId xmlns:a16="http://schemas.microsoft.com/office/drawing/2014/main" id="{E72F1E92-13B3-49E5-A9A5-9E9E62B606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2947" y="5638800"/>
            <a:ext cx="1093764" cy="1093764"/>
          </a:xfrm>
          <a:prstGeom prst="rect">
            <a:avLst/>
          </a:prstGeom>
        </p:spPr>
      </p:pic>
    </p:spTree>
    <p:custDataLst>
      <p:tags r:id="rId1"/>
    </p:custDataLst>
    <p:extLst>
      <p:ext uri="{BB962C8B-B14F-4D97-AF65-F5344CB8AC3E}">
        <p14:creationId xmlns:p14="http://schemas.microsoft.com/office/powerpoint/2010/main" val="209693182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z_photo_righ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5BF23231-26E9-4ED0-9889-0C24219010B7}"/>
              </a:ext>
            </a:extLst>
          </p:cNvPr>
          <p:cNvSpPr>
            <a:spLocks noGrp="1"/>
          </p:cNvSpPr>
          <p:nvPr>
            <p:ph type="pic" sz="quarter" idx="12"/>
          </p:nvPr>
        </p:nvSpPr>
        <p:spPr>
          <a:xfrm>
            <a:off x="6705600" y="0"/>
            <a:ext cx="5486400" cy="5943601"/>
          </a:xfrm>
        </p:spPr>
        <p:txBody>
          <a:bodyPr/>
          <a:lstStyle>
            <a:lvl1pPr>
              <a:defRPr>
                <a:latin typeface="Roboto" panose="02000000000000000000" pitchFamily="2" charset="0"/>
              </a:defRPr>
            </a:lvl1pPr>
          </a:lstStyle>
          <a:p>
            <a:endParaRPr lang="en-US"/>
          </a:p>
        </p:txBody>
      </p:sp>
      <p:sp>
        <p:nvSpPr>
          <p:cNvPr id="2" name="Title 1"/>
          <p:cNvSpPr>
            <a:spLocks noGrp="1"/>
          </p:cNvSpPr>
          <p:nvPr>
            <p:ph type="title"/>
          </p:nvPr>
        </p:nvSpPr>
        <p:spPr>
          <a:xfrm>
            <a:off x="533400" y="263235"/>
            <a:ext cx="5791200" cy="1371600"/>
          </a:xfrm>
        </p:spPr>
        <p:txBody>
          <a:bodyPr/>
          <a:lstStyle>
            <a:lvl1pPr>
              <a:defRPr sz="3600">
                <a:solidFill>
                  <a:schemeClr val="accent1"/>
                </a:solidFill>
              </a:defRPr>
            </a:lvl1pPr>
          </a:lstStyle>
          <a:p>
            <a:r>
              <a:rPr lang="en-US"/>
              <a:t>Click to edit Master title style</a:t>
            </a:r>
          </a:p>
        </p:txBody>
      </p:sp>
      <p:sp>
        <p:nvSpPr>
          <p:cNvPr id="3" name="Content Placeholder 2"/>
          <p:cNvSpPr>
            <a:spLocks noGrp="1"/>
          </p:cNvSpPr>
          <p:nvPr>
            <p:ph idx="1"/>
          </p:nvPr>
        </p:nvSpPr>
        <p:spPr>
          <a:xfrm>
            <a:off x="533400" y="1752600"/>
            <a:ext cx="5791200" cy="4682836"/>
          </a:xfrm>
        </p:spPr>
        <p:txBody>
          <a:bodyPr/>
          <a:lstStyle>
            <a:lvl1pPr>
              <a:buClr>
                <a:schemeClr val="accent1"/>
              </a:buClr>
              <a:defRPr>
                <a:latin typeface="Roboto" panose="02000000000000000000" pitchFamily="2" charset="0"/>
              </a:defRPr>
            </a:lvl1pPr>
            <a:lvl2pPr>
              <a:defRPr>
                <a:latin typeface="Roboto" panose="02000000000000000000" pitchFamily="2" charset="0"/>
              </a:defRPr>
            </a:lvl2pPr>
            <a:lvl3pPr>
              <a:buClr>
                <a:schemeClr val="accent1"/>
              </a:buClr>
              <a:defRPr>
                <a:latin typeface="Roboto" panose="02000000000000000000" pitchFamily="2" charset="0"/>
              </a:defRPr>
            </a:lvl3pPr>
            <a:lvl4pPr>
              <a:defRPr>
                <a:latin typeface="Roboto" panose="02000000000000000000" pitchFamily="2" charset="0"/>
              </a:defRPr>
            </a:lvl4pPr>
            <a:lvl5pPr>
              <a:buClr>
                <a:schemeClr val="accent1"/>
              </a:buCl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BB032821-6459-4567-AACE-17C56B290BA1}"/>
              </a:ext>
            </a:extLst>
          </p:cNvPr>
          <p:cNvSpPr/>
          <p:nvPr userDrawn="1"/>
        </p:nvSpPr>
        <p:spPr>
          <a:xfrm>
            <a:off x="6705600" y="5943601"/>
            <a:ext cx="5486400" cy="9143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pic>
        <p:nvPicPr>
          <p:cNvPr id="14" name="Picture 13" descr="Logo&#10;&#10;Description automatically generated">
            <a:extLst>
              <a:ext uri="{FF2B5EF4-FFF2-40B4-BE49-F238E27FC236}">
                <a16:creationId xmlns:a16="http://schemas.microsoft.com/office/drawing/2014/main" id="{123CE977-D43A-4209-86B0-66372848CB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8400" y="6077337"/>
            <a:ext cx="1891824" cy="640706"/>
          </a:xfrm>
          <a:prstGeom prst="rect">
            <a:avLst/>
          </a:prstGeom>
        </p:spPr>
      </p:pic>
    </p:spTree>
    <p:custDataLst>
      <p:tags r:id="rId1"/>
    </p:custDataLst>
    <p:extLst>
      <p:ext uri="{BB962C8B-B14F-4D97-AF65-F5344CB8AC3E}">
        <p14:creationId xmlns:p14="http://schemas.microsoft.com/office/powerpoint/2010/main" val="42645995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z_photo_lef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5BF23231-26E9-4ED0-9889-0C24219010B7}"/>
              </a:ext>
            </a:extLst>
          </p:cNvPr>
          <p:cNvSpPr>
            <a:spLocks noGrp="1"/>
          </p:cNvSpPr>
          <p:nvPr>
            <p:ph type="pic" sz="quarter" idx="12"/>
          </p:nvPr>
        </p:nvSpPr>
        <p:spPr>
          <a:xfrm>
            <a:off x="0" y="1"/>
            <a:ext cx="5486400" cy="5943600"/>
          </a:xfrm>
        </p:spPr>
        <p:txBody>
          <a:bodyPr/>
          <a:lstStyle>
            <a:lvl1pPr>
              <a:defRPr>
                <a:latin typeface="Roboto" panose="02000000000000000000" pitchFamily="2" charset="0"/>
              </a:defRPr>
            </a:lvl1pPr>
          </a:lstStyle>
          <a:p>
            <a:endParaRPr lang="en-US"/>
          </a:p>
        </p:txBody>
      </p:sp>
      <p:sp>
        <p:nvSpPr>
          <p:cNvPr id="2" name="Title 1"/>
          <p:cNvSpPr>
            <a:spLocks noGrp="1"/>
          </p:cNvSpPr>
          <p:nvPr>
            <p:ph type="title"/>
          </p:nvPr>
        </p:nvSpPr>
        <p:spPr>
          <a:xfrm>
            <a:off x="5943600" y="339435"/>
            <a:ext cx="5791200" cy="1371600"/>
          </a:xfrm>
        </p:spPr>
        <p:txBody>
          <a:bodyPr/>
          <a:lstStyle>
            <a:lvl1pPr>
              <a:defRPr sz="3600">
                <a:solidFill>
                  <a:schemeClr val="accent2"/>
                </a:solidFill>
              </a:defRPr>
            </a:lvl1pPr>
          </a:lstStyle>
          <a:p>
            <a:r>
              <a:rPr lang="en-US"/>
              <a:t>Click to edit Master title style</a:t>
            </a:r>
          </a:p>
        </p:txBody>
      </p:sp>
      <p:sp>
        <p:nvSpPr>
          <p:cNvPr id="3" name="Content Placeholder 2"/>
          <p:cNvSpPr>
            <a:spLocks noGrp="1"/>
          </p:cNvSpPr>
          <p:nvPr>
            <p:ph idx="1"/>
          </p:nvPr>
        </p:nvSpPr>
        <p:spPr>
          <a:xfrm>
            <a:off x="5943600" y="1828800"/>
            <a:ext cx="5791200" cy="4682836"/>
          </a:xfrm>
        </p:spPr>
        <p:txBody>
          <a:bodyPr/>
          <a:lstStyle>
            <a:lvl1pPr>
              <a:buClr>
                <a:schemeClr val="accent2"/>
              </a:buClr>
              <a:defRPr>
                <a:latin typeface="Roboto" panose="02000000000000000000" pitchFamily="2" charset="0"/>
              </a:defRPr>
            </a:lvl1pPr>
            <a:lvl2pPr>
              <a:defRPr>
                <a:latin typeface="Roboto" panose="02000000000000000000" pitchFamily="2" charset="0"/>
              </a:defRPr>
            </a:lvl2pPr>
            <a:lvl3pPr>
              <a:buClr>
                <a:schemeClr val="accent2"/>
              </a:buClr>
              <a:defRPr>
                <a:latin typeface="Roboto" panose="02000000000000000000" pitchFamily="2" charset="0"/>
              </a:defRPr>
            </a:lvl3pPr>
            <a:lvl4pPr>
              <a:defRPr>
                <a:latin typeface="Roboto" panose="02000000000000000000" pitchFamily="2" charset="0"/>
              </a:defRPr>
            </a:lvl4pPr>
            <a:lvl5pPr>
              <a:buClr>
                <a:schemeClr val="accent2"/>
              </a:buCl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F22F092-B656-479D-BEA9-77FC44B24380}"/>
              </a:ext>
            </a:extLst>
          </p:cNvPr>
          <p:cNvSpPr/>
          <p:nvPr userDrawn="1"/>
        </p:nvSpPr>
        <p:spPr>
          <a:xfrm>
            <a:off x="0" y="5943600"/>
            <a:ext cx="5486400" cy="9143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pic>
        <p:nvPicPr>
          <p:cNvPr id="7" name="Picture 6" descr="Logo&#10;&#10;Description automatically generated">
            <a:extLst>
              <a:ext uri="{FF2B5EF4-FFF2-40B4-BE49-F238E27FC236}">
                <a16:creationId xmlns:a16="http://schemas.microsoft.com/office/drawing/2014/main" id="{358DE56A-7B2E-4486-A074-BDBDFC9B7F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0" y="6068006"/>
            <a:ext cx="1891824" cy="640706"/>
          </a:xfrm>
          <a:prstGeom prst="rect">
            <a:avLst/>
          </a:prstGeom>
        </p:spPr>
      </p:pic>
    </p:spTree>
    <p:custDataLst>
      <p:tags r:id="rId1"/>
    </p:custDataLst>
    <p:extLst>
      <p:ext uri="{BB962C8B-B14F-4D97-AF65-F5344CB8AC3E}">
        <p14:creationId xmlns:p14="http://schemas.microsoft.com/office/powerpoint/2010/main" val="10013721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z_photo_bottom">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11074400" cy="1371600"/>
          </a:xfrm>
        </p:spPr>
        <p:txBody>
          <a:bodyPr/>
          <a:lstStyle>
            <a:lvl1pPr>
              <a:defRPr sz="3600">
                <a:solidFill>
                  <a:schemeClr val="accent1"/>
                </a:solidFill>
              </a:defRPr>
            </a:lvl1pPr>
          </a:lstStyle>
          <a:p>
            <a:r>
              <a:rPr lang="en-US"/>
              <a:t>Click to edit Master title style</a:t>
            </a:r>
          </a:p>
        </p:txBody>
      </p:sp>
      <p:sp>
        <p:nvSpPr>
          <p:cNvPr id="3" name="Content Placeholder 2"/>
          <p:cNvSpPr>
            <a:spLocks noGrp="1"/>
          </p:cNvSpPr>
          <p:nvPr>
            <p:ph idx="1"/>
          </p:nvPr>
        </p:nvSpPr>
        <p:spPr>
          <a:xfrm>
            <a:off x="508000" y="1794168"/>
            <a:ext cx="11074400" cy="2514600"/>
          </a:xfrm>
        </p:spPr>
        <p:txBody>
          <a:bodyPr/>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AC0A4E6D-351C-402E-9564-201BCBA90F19}"/>
              </a:ext>
            </a:extLst>
          </p:cNvPr>
          <p:cNvSpPr>
            <a:spLocks noGrp="1"/>
          </p:cNvSpPr>
          <p:nvPr>
            <p:ph type="pic" sz="quarter" idx="10"/>
          </p:nvPr>
        </p:nvSpPr>
        <p:spPr>
          <a:xfrm>
            <a:off x="0" y="4343400"/>
            <a:ext cx="12192000" cy="2514600"/>
          </a:xfrm>
        </p:spPr>
        <p:txBody>
          <a:bodyPr/>
          <a:lstStyle>
            <a:lvl1pPr>
              <a:defRPr>
                <a:latin typeface="Roboto" panose="02000000000000000000" pitchFamily="2" charset="0"/>
              </a:defRPr>
            </a:lvl1pPr>
          </a:lstStyle>
          <a:p>
            <a:endParaRPr lang="en-US"/>
          </a:p>
        </p:txBody>
      </p:sp>
    </p:spTree>
    <p:custDataLst>
      <p:tags r:id="rId1"/>
    </p:custDataLst>
    <p:extLst>
      <p:ext uri="{BB962C8B-B14F-4D97-AF65-F5344CB8AC3E}">
        <p14:creationId xmlns:p14="http://schemas.microsoft.com/office/powerpoint/2010/main" val="692011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YAP_Services">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53563C-4759-4405-A1FF-C2BC8CC854EC}"/>
              </a:ext>
            </a:extLst>
          </p:cNvPr>
          <p:cNvSpPr txBox="1"/>
          <p:nvPr userDrawn="1"/>
        </p:nvSpPr>
        <p:spPr>
          <a:xfrm>
            <a:off x="1219200" y="555713"/>
            <a:ext cx="9753600" cy="769441"/>
          </a:xfrm>
          <a:prstGeom prst="rect">
            <a:avLst/>
          </a:prstGeom>
          <a:noFill/>
        </p:spPr>
        <p:txBody>
          <a:bodyPr wrap="square" rtlCol="0">
            <a:spAutoFit/>
          </a:bodyPr>
          <a:lstStyle/>
          <a:p>
            <a:pPr algn="ctr"/>
            <a:r>
              <a:rPr lang="en-US" sz="4400" dirty="0">
                <a:latin typeface="+mj-lt"/>
              </a:rPr>
              <a:t>Scope of Services*</a:t>
            </a:r>
          </a:p>
        </p:txBody>
      </p:sp>
      <mc:AlternateContent xmlns:mc="http://schemas.openxmlformats.org/markup-compatibility/2006" xmlns:cx1="http://schemas.microsoft.com/office/drawing/2015/9/8/chartex">
        <mc:Choice Requires="cx1">
          <p:graphicFrame>
            <p:nvGraphicFramePr>
              <p:cNvPr id="6" name="Chart 5">
                <a:extLst>
                  <a:ext uri="{FF2B5EF4-FFF2-40B4-BE49-F238E27FC236}">
                    <a16:creationId xmlns:a16="http://schemas.microsoft.com/office/drawing/2014/main" id="{FB215323-3460-4402-B94E-9450D54FB9B0}"/>
                  </a:ext>
                </a:extLst>
              </p:cNvPr>
              <p:cNvGraphicFramePr/>
              <p:nvPr userDrawn="1">
                <p:extLst>
                  <p:ext uri="{D42A27DB-BD31-4B8C-83A1-F6EECF244321}">
                    <p14:modId xmlns:p14="http://schemas.microsoft.com/office/powerpoint/2010/main" val="3254857312"/>
                  </p:ext>
                </p:extLst>
              </p:nvPr>
            </p:nvGraphicFramePr>
            <p:xfrm>
              <a:off x="27690" y="2514600"/>
              <a:ext cx="12136619" cy="321114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Chart 5">
                <a:extLst>
                  <a:ext uri="{FF2B5EF4-FFF2-40B4-BE49-F238E27FC236}">
                    <a16:creationId xmlns:a16="http://schemas.microsoft.com/office/drawing/2014/main" id="{FB215323-3460-4402-B94E-9450D54FB9B0}"/>
                  </a:ext>
                </a:extLst>
              </p:cNvPr>
              <p:cNvPicPr>
                <a:picLocks noGrp="1" noRot="1" noChangeAspect="1" noMove="1" noResize="1" noEditPoints="1" noAdjustHandles="1" noChangeArrowheads="1" noChangeShapeType="1"/>
              </p:cNvPicPr>
              <p:nvPr/>
            </p:nvPicPr>
            <p:blipFill>
              <a:blip r:embed="rId4"/>
              <a:stretch>
                <a:fillRect/>
              </a:stretch>
            </p:blipFill>
            <p:spPr>
              <a:xfrm>
                <a:off x="27690" y="2514600"/>
                <a:ext cx="12136619" cy="3211147"/>
              </a:xfrm>
              <a:prstGeom prst="rect">
                <a:avLst/>
              </a:prstGeom>
            </p:spPr>
          </p:pic>
        </mc:Fallback>
      </mc:AlternateContent>
      <p:pic>
        <p:nvPicPr>
          <p:cNvPr id="8" name="Picture 7" descr="A close - up of a cross&#10;&#10;Description automatically generated with low confidence">
            <a:extLst>
              <a:ext uri="{FF2B5EF4-FFF2-40B4-BE49-F238E27FC236}">
                <a16:creationId xmlns:a16="http://schemas.microsoft.com/office/drawing/2014/main" id="{B4B74E85-C7E5-49D5-A25D-7DC9B952275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76400" y="4830207"/>
            <a:ext cx="1228798" cy="2027793"/>
          </a:xfrm>
          <a:prstGeom prst="rect">
            <a:avLst/>
          </a:prstGeom>
        </p:spPr>
      </p:pic>
      <p:sp>
        <p:nvSpPr>
          <p:cNvPr id="9" name="Inhaltsplatzhalter 4">
            <a:extLst>
              <a:ext uri="{FF2B5EF4-FFF2-40B4-BE49-F238E27FC236}">
                <a16:creationId xmlns:a16="http://schemas.microsoft.com/office/drawing/2014/main" id="{537B3D5E-206B-4D3C-AC3D-5CB18C2B00B7}"/>
              </a:ext>
            </a:extLst>
          </p:cNvPr>
          <p:cNvSpPr txBox="1">
            <a:spLocks/>
          </p:cNvSpPr>
          <p:nvPr userDrawn="1"/>
        </p:nvSpPr>
        <p:spPr>
          <a:xfrm>
            <a:off x="1435900" y="2490615"/>
            <a:ext cx="2317416" cy="65517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buNone/>
            </a:pPr>
            <a:r>
              <a:rPr lang="en-US" sz="32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Youth Justice</a:t>
            </a:r>
          </a:p>
        </p:txBody>
      </p:sp>
      <p:sp>
        <p:nvSpPr>
          <p:cNvPr id="13" name="Inhaltsplatzhalter 4">
            <a:extLst>
              <a:ext uri="{FF2B5EF4-FFF2-40B4-BE49-F238E27FC236}">
                <a16:creationId xmlns:a16="http://schemas.microsoft.com/office/drawing/2014/main" id="{5AA11BDC-AF72-403C-9309-75968FF9EE02}"/>
              </a:ext>
            </a:extLst>
          </p:cNvPr>
          <p:cNvSpPr txBox="1">
            <a:spLocks/>
          </p:cNvSpPr>
          <p:nvPr userDrawn="1"/>
        </p:nvSpPr>
        <p:spPr>
          <a:xfrm>
            <a:off x="10243747" y="4830207"/>
            <a:ext cx="2196518" cy="748923"/>
          </a:xfrm>
          <a:prstGeom prst="rect">
            <a:avLst/>
          </a:prstGeom>
        </p:spPr>
        <p:txBody>
          <a:bodyPr wrap="square" lIns="0" tIns="0" rIns="0" bIns="0">
            <a:spAutoFit/>
          </a:bodyPr>
          <a:lstStyle>
            <a:defPPr>
              <a:defRPr lang="en-US"/>
            </a:defPPr>
            <a:lvl1pPr indent="0" algn="r" defTabSz="914127">
              <a:lnSpc>
                <a:spcPct val="85000"/>
              </a:lnSpc>
              <a:spcBef>
                <a:spcPts val="0"/>
              </a:spcBef>
              <a:spcAft>
                <a:spcPts val="0"/>
              </a:spcAft>
              <a:buFont typeface="Wingdings" panose="05000000000000000000" pitchFamily="2" charset="2"/>
              <a:buNone/>
              <a:defRPr sz="4800" b="1">
                <a:solidFill>
                  <a:schemeClr val="tx1">
                    <a:lumMod val="10000"/>
                    <a:lumOff val="90000"/>
                  </a:schemeClr>
                </a:solidFill>
                <a:latin typeface="The Hand Black" panose="03070902030502020204" pitchFamily="66" charset="0"/>
                <a:ea typeface="Roboto Medium" panose="02000000000000000000" pitchFamily="2" charset="0"/>
                <a:cs typeface="Roboto Medium" panose="02000000000000000000" pitchFamily="2" charset="0"/>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lvl="0" algn="l">
              <a:lnSpc>
                <a:spcPct val="75000"/>
              </a:lnSpc>
            </a:pPr>
            <a:r>
              <a:rPr lang="en-US" sz="3200" b="1"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Anti-</a:t>
            </a:r>
          </a:p>
          <a:p>
            <a:pPr lvl="0" algn="l">
              <a:lnSpc>
                <a:spcPct val="75000"/>
              </a:lnSpc>
            </a:pPr>
            <a:r>
              <a:rPr lang="en-US" sz="3200" b="1"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Violence</a:t>
            </a:r>
          </a:p>
        </p:txBody>
      </p:sp>
      <p:sp>
        <p:nvSpPr>
          <p:cNvPr id="15" name="Footer Text">
            <a:extLst>
              <a:ext uri="{FF2B5EF4-FFF2-40B4-BE49-F238E27FC236}">
                <a16:creationId xmlns:a16="http://schemas.microsoft.com/office/drawing/2014/main" id="{98D850F6-149D-4497-AC1F-EBD4EAD4D7D4}"/>
              </a:ext>
            </a:extLst>
          </p:cNvPr>
          <p:cNvSpPr txBox="1"/>
          <p:nvPr userDrawn="1"/>
        </p:nvSpPr>
        <p:spPr>
          <a:xfrm>
            <a:off x="2209105" y="1780943"/>
            <a:ext cx="1561744" cy="894284"/>
          </a:xfrm>
          <a:prstGeom prst="rect">
            <a:avLst/>
          </a:prstGeom>
          <a:noFill/>
        </p:spPr>
        <p:txBody>
          <a:bodyPr wrap="square" lIns="0" tIns="0" rIns="0" bIns="75184" rtlCol="0" anchor="t">
            <a:spAutoFit/>
          </a:bodyPr>
          <a:lstStyle/>
          <a:p>
            <a:pPr algn="r">
              <a:lnSpc>
                <a:spcPct val="150000"/>
              </a:lnSpc>
            </a:pPr>
            <a:r>
              <a:rPr lang="en-US" sz="4000">
                <a:solidFill>
                  <a:schemeClr val="accent5"/>
                </a:solidFill>
                <a:latin typeface="+mj-lt"/>
                <a:ea typeface="Roboto Condensed" panose="02000000000000000000" pitchFamily="2" charset="0"/>
                <a:cs typeface="Roboto Condensed" panose="02000000000000000000" pitchFamily="2" charset="0"/>
              </a:rPr>
              <a:t>32%</a:t>
            </a:r>
            <a:endParaRPr lang="ar-SY" sz="4000">
              <a:solidFill>
                <a:schemeClr val="accent5"/>
              </a:solidFill>
              <a:latin typeface="+mj-lt"/>
              <a:ea typeface="Roboto Condensed" panose="02000000000000000000" pitchFamily="2" charset="0"/>
            </a:endParaRPr>
          </a:p>
        </p:txBody>
      </p:sp>
      <p:sp>
        <p:nvSpPr>
          <p:cNvPr id="18" name="Inhaltsplatzhalter 4">
            <a:extLst>
              <a:ext uri="{FF2B5EF4-FFF2-40B4-BE49-F238E27FC236}">
                <a16:creationId xmlns:a16="http://schemas.microsoft.com/office/drawing/2014/main" id="{2333A35A-ADE5-46EE-ABCA-36CA30553A01}"/>
              </a:ext>
            </a:extLst>
          </p:cNvPr>
          <p:cNvSpPr txBox="1">
            <a:spLocks/>
          </p:cNvSpPr>
          <p:nvPr userDrawn="1"/>
        </p:nvSpPr>
        <p:spPr>
          <a:xfrm>
            <a:off x="4466187" y="2227615"/>
            <a:ext cx="2317416" cy="98687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buNone/>
            </a:pPr>
            <a:r>
              <a:rPr lang="en-US" sz="3200" b="1" kern="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Child</a:t>
            </a:r>
            <a:r>
              <a:rPr lang="en-US" sz="4800" b="1">
                <a:solidFill>
                  <a:schemeClr val="tx1">
                    <a:lumMod val="10000"/>
                    <a:lumOff val="90000"/>
                  </a:schemeClr>
                </a:solidFill>
                <a:latin typeface="The Hand Black" panose="03070902030502020204" pitchFamily="66" charset="0"/>
                <a:ea typeface="Roboto Medium" panose="02000000000000000000" pitchFamily="2" charset="0"/>
                <a:cs typeface="Roboto Medium" panose="02000000000000000000" pitchFamily="2" charset="0"/>
              </a:rPr>
              <a:t> </a:t>
            </a:r>
            <a:r>
              <a:rPr lang="en-US" sz="3200" b="1" kern="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Welfare</a:t>
            </a:r>
          </a:p>
        </p:txBody>
      </p:sp>
      <p:sp>
        <p:nvSpPr>
          <p:cNvPr id="19" name="Footer Text">
            <a:extLst>
              <a:ext uri="{FF2B5EF4-FFF2-40B4-BE49-F238E27FC236}">
                <a16:creationId xmlns:a16="http://schemas.microsoft.com/office/drawing/2014/main" id="{4C18CDDF-F163-4A9F-B017-12DF1A6422D0}"/>
              </a:ext>
            </a:extLst>
          </p:cNvPr>
          <p:cNvSpPr txBox="1"/>
          <p:nvPr userDrawn="1"/>
        </p:nvSpPr>
        <p:spPr>
          <a:xfrm>
            <a:off x="5247127" y="1780943"/>
            <a:ext cx="1561744" cy="894284"/>
          </a:xfrm>
          <a:prstGeom prst="rect">
            <a:avLst/>
          </a:prstGeom>
          <a:noFill/>
        </p:spPr>
        <p:txBody>
          <a:bodyPr wrap="square" lIns="0" tIns="0" rIns="0" bIns="75184" rtlCol="0" anchor="t">
            <a:spAutoFit/>
          </a:bodyPr>
          <a:lstStyle/>
          <a:p>
            <a:pPr algn="r">
              <a:lnSpc>
                <a:spcPct val="150000"/>
              </a:lnSpc>
            </a:pPr>
            <a:r>
              <a:rPr lang="en-US" sz="4000">
                <a:solidFill>
                  <a:schemeClr val="accent2"/>
                </a:solidFill>
                <a:latin typeface="+mj-lt"/>
                <a:ea typeface="Roboto Condensed" panose="02000000000000000000" pitchFamily="2" charset="0"/>
                <a:cs typeface="Roboto Condensed" panose="02000000000000000000" pitchFamily="2" charset="0"/>
              </a:rPr>
              <a:t>25%</a:t>
            </a:r>
            <a:endParaRPr lang="ar-SY" sz="4000">
              <a:solidFill>
                <a:schemeClr val="accent2"/>
              </a:solidFill>
              <a:latin typeface="+mj-lt"/>
              <a:ea typeface="Roboto Condensed" panose="02000000000000000000" pitchFamily="2" charset="0"/>
            </a:endParaRPr>
          </a:p>
        </p:txBody>
      </p:sp>
      <p:sp>
        <p:nvSpPr>
          <p:cNvPr id="20" name="Inhaltsplatzhalter 4">
            <a:extLst>
              <a:ext uri="{FF2B5EF4-FFF2-40B4-BE49-F238E27FC236}">
                <a16:creationId xmlns:a16="http://schemas.microsoft.com/office/drawing/2014/main" id="{E353BE3E-874F-466A-A30E-11077DE119CC}"/>
              </a:ext>
            </a:extLst>
          </p:cNvPr>
          <p:cNvSpPr txBox="1">
            <a:spLocks/>
          </p:cNvSpPr>
          <p:nvPr userDrawn="1"/>
        </p:nvSpPr>
        <p:spPr>
          <a:xfrm>
            <a:off x="6771827" y="2597073"/>
            <a:ext cx="2317416" cy="93217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75000"/>
              </a:lnSpc>
              <a:spcAft>
                <a:spcPts val="0"/>
              </a:spcAft>
              <a:buNone/>
            </a:pPr>
            <a:r>
              <a:rPr lang="en-US" sz="3200" b="1" kern="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Behavioral</a:t>
            </a:r>
            <a:r>
              <a:rPr lang="en-US" sz="4800" b="1">
                <a:solidFill>
                  <a:schemeClr val="tx1">
                    <a:lumMod val="10000"/>
                    <a:lumOff val="90000"/>
                  </a:schemeClr>
                </a:solidFill>
                <a:latin typeface="The Hand Black" panose="03070902030502020204" pitchFamily="66" charset="0"/>
                <a:ea typeface="Roboto Medium" panose="02000000000000000000" pitchFamily="2" charset="0"/>
                <a:cs typeface="Roboto Medium" panose="02000000000000000000" pitchFamily="2" charset="0"/>
              </a:rPr>
              <a:t> </a:t>
            </a:r>
            <a:r>
              <a:rPr lang="en-US" sz="3200" b="1" kern="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Health</a:t>
            </a:r>
          </a:p>
        </p:txBody>
      </p:sp>
      <p:sp>
        <p:nvSpPr>
          <p:cNvPr id="21" name="Footer Text">
            <a:extLst>
              <a:ext uri="{FF2B5EF4-FFF2-40B4-BE49-F238E27FC236}">
                <a16:creationId xmlns:a16="http://schemas.microsoft.com/office/drawing/2014/main" id="{4CAE2110-0733-4BA6-9821-E06BB7E4C361}"/>
              </a:ext>
            </a:extLst>
          </p:cNvPr>
          <p:cNvSpPr txBox="1"/>
          <p:nvPr userDrawn="1"/>
        </p:nvSpPr>
        <p:spPr>
          <a:xfrm>
            <a:off x="7564543" y="1780943"/>
            <a:ext cx="1561744" cy="894284"/>
          </a:xfrm>
          <a:prstGeom prst="rect">
            <a:avLst/>
          </a:prstGeom>
          <a:noFill/>
        </p:spPr>
        <p:txBody>
          <a:bodyPr wrap="square" lIns="0" tIns="0" rIns="0" bIns="75184" rtlCol="0" anchor="t">
            <a:spAutoFit/>
          </a:bodyPr>
          <a:lstStyle/>
          <a:p>
            <a:pPr algn="r">
              <a:lnSpc>
                <a:spcPct val="150000"/>
              </a:lnSpc>
            </a:pPr>
            <a:r>
              <a:rPr lang="en-US" sz="4000">
                <a:solidFill>
                  <a:schemeClr val="accent4"/>
                </a:solidFill>
                <a:latin typeface="+mj-lt"/>
                <a:ea typeface="Roboto Condensed" panose="02000000000000000000" pitchFamily="2" charset="0"/>
                <a:cs typeface="Roboto Condensed" panose="02000000000000000000" pitchFamily="2" charset="0"/>
              </a:rPr>
              <a:t>19%</a:t>
            </a:r>
            <a:endParaRPr lang="ar-SY" sz="4000">
              <a:solidFill>
                <a:schemeClr val="accent4"/>
              </a:solidFill>
              <a:latin typeface="+mj-lt"/>
              <a:ea typeface="Roboto Condensed" panose="02000000000000000000" pitchFamily="2" charset="0"/>
            </a:endParaRPr>
          </a:p>
        </p:txBody>
      </p:sp>
      <p:sp>
        <p:nvSpPr>
          <p:cNvPr id="22" name="Inhaltsplatzhalter 4">
            <a:extLst>
              <a:ext uri="{FF2B5EF4-FFF2-40B4-BE49-F238E27FC236}">
                <a16:creationId xmlns:a16="http://schemas.microsoft.com/office/drawing/2014/main" id="{2B7EC158-4939-4010-866F-8052FB754032}"/>
              </a:ext>
            </a:extLst>
          </p:cNvPr>
          <p:cNvSpPr txBox="1">
            <a:spLocks/>
          </p:cNvSpPr>
          <p:nvPr userDrawn="1"/>
        </p:nvSpPr>
        <p:spPr>
          <a:xfrm>
            <a:off x="8421151" y="2486159"/>
            <a:ext cx="2317416" cy="65517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buNone/>
            </a:pPr>
            <a:r>
              <a:rPr lang="en-US" sz="3200" b="1" kern="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School</a:t>
            </a:r>
          </a:p>
        </p:txBody>
      </p:sp>
      <p:sp>
        <p:nvSpPr>
          <p:cNvPr id="23" name="Footer Text">
            <a:extLst>
              <a:ext uri="{FF2B5EF4-FFF2-40B4-BE49-F238E27FC236}">
                <a16:creationId xmlns:a16="http://schemas.microsoft.com/office/drawing/2014/main" id="{CE7D6077-B329-42C2-A575-BDF4BD3F44FA}"/>
              </a:ext>
            </a:extLst>
          </p:cNvPr>
          <p:cNvSpPr txBox="1"/>
          <p:nvPr userDrawn="1"/>
        </p:nvSpPr>
        <p:spPr>
          <a:xfrm>
            <a:off x="9176823" y="1780943"/>
            <a:ext cx="1561744" cy="894284"/>
          </a:xfrm>
          <a:prstGeom prst="rect">
            <a:avLst/>
          </a:prstGeom>
          <a:noFill/>
        </p:spPr>
        <p:txBody>
          <a:bodyPr wrap="square" lIns="0" tIns="0" rIns="0" bIns="75184" rtlCol="0" anchor="t">
            <a:spAutoFit/>
          </a:bodyPr>
          <a:lstStyle/>
          <a:p>
            <a:pPr algn="r">
              <a:lnSpc>
                <a:spcPct val="150000"/>
              </a:lnSpc>
            </a:pPr>
            <a:r>
              <a:rPr lang="en-US" sz="4000">
                <a:solidFill>
                  <a:schemeClr val="accent1"/>
                </a:solidFill>
                <a:latin typeface="+mj-lt"/>
                <a:ea typeface="Roboto Condensed" panose="02000000000000000000" pitchFamily="2" charset="0"/>
                <a:cs typeface="Roboto Condensed" panose="02000000000000000000" pitchFamily="2" charset="0"/>
              </a:rPr>
              <a:t>10%</a:t>
            </a:r>
            <a:endParaRPr lang="ar-SY" sz="4000">
              <a:solidFill>
                <a:schemeClr val="accent1"/>
              </a:solidFill>
              <a:latin typeface="+mj-lt"/>
              <a:ea typeface="Roboto Condensed" panose="02000000000000000000" pitchFamily="2" charset="0"/>
            </a:endParaRPr>
          </a:p>
        </p:txBody>
      </p:sp>
      <p:sp>
        <p:nvSpPr>
          <p:cNvPr id="24" name="Inhaltsplatzhalter 4">
            <a:extLst>
              <a:ext uri="{FF2B5EF4-FFF2-40B4-BE49-F238E27FC236}">
                <a16:creationId xmlns:a16="http://schemas.microsoft.com/office/drawing/2014/main" id="{CBFA157C-21DB-4680-AD71-99FE93B16A8D}"/>
              </a:ext>
            </a:extLst>
          </p:cNvPr>
          <p:cNvSpPr txBox="1">
            <a:spLocks/>
          </p:cNvSpPr>
          <p:nvPr userDrawn="1"/>
        </p:nvSpPr>
        <p:spPr>
          <a:xfrm>
            <a:off x="9702184" y="2475837"/>
            <a:ext cx="2317416" cy="65517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buNone/>
            </a:pPr>
            <a:r>
              <a:rPr lang="en-US" sz="3200" b="1" kern="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Other</a:t>
            </a:r>
          </a:p>
        </p:txBody>
      </p:sp>
      <p:sp>
        <p:nvSpPr>
          <p:cNvPr id="25" name="Footer Text">
            <a:extLst>
              <a:ext uri="{FF2B5EF4-FFF2-40B4-BE49-F238E27FC236}">
                <a16:creationId xmlns:a16="http://schemas.microsoft.com/office/drawing/2014/main" id="{B06DBA78-CE1C-440B-99CC-515A1A9DC589}"/>
              </a:ext>
            </a:extLst>
          </p:cNvPr>
          <p:cNvSpPr txBox="1"/>
          <p:nvPr userDrawn="1"/>
        </p:nvSpPr>
        <p:spPr>
          <a:xfrm>
            <a:off x="10457856" y="1780943"/>
            <a:ext cx="1561744" cy="894284"/>
          </a:xfrm>
          <a:prstGeom prst="rect">
            <a:avLst/>
          </a:prstGeom>
          <a:noFill/>
        </p:spPr>
        <p:txBody>
          <a:bodyPr wrap="square" lIns="0" tIns="0" rIns="0" bIns="75184" rtlCol="0" anchor="t">
            <a:spAutoFit/>
          </a:bodyPr>
          <a:lstStyle/>
          <a:p>
            <a:pPr algn="r">
              <a:lnSpc>
                <a:spcPct val="150000"/>
              </a:lnSpc>
            </a:pPr>
            <a:r>
              <a:rPr lang="en-US" sz="4000">
                <a:solidFill>
                  <a:schemeClr val="accent6"/>
                </a:solidFill>
                <a:latin typeface="+mj-lt"/>
                <a:ea typeface="Roboto Condensed" panose="02000000000000000000" pitchFamily="2" charset="0"/>
                <a:cs typeface="Roboto Condensed" panose="02000000000000000000" pitchFamily="2" charset="0"/>
              </a:rPr>
              <a:t>7%</a:t>
            </a:r>
            <a:endParaRPr lang="ar-SY" sz="4000">
              <a:solidFill>
                <a:schemeClr val="accent6"/>
              </a:solidFill>
              <a:latin typeface="+mj-lt"/>
              <a:ea typeface="Roboto Condensed" panose="02000000000000000000" pitchFamily="2" charset="0"/>
            </a:endParaRPr>
          </a:p>
        </p:txBody>
      </p:sp>
      <p:sp>
        <p:nvSpPr>
          <p:cNvPr id="26" name="Footer Text">
            <a:extLst>
              <a:ext uri="{FF2B5EF4-FFF2-40B4-BE49-F238E27FC236}">
                <a16:creationId xmlns:a16="http://schemas.microsoft.com/office/drawing/2014/main" id="{6BD2742F-FBF0-43B9-B17A-E090DCA702B8}"/>
              </a:ext>
            </a:extLst>
          </p:cNvPr>
          <p:cNvSpPr txBox="1"/>
          <p:nvPr userDrawn="1"/>
        </p:nvSpPr>
        <p:spPr>
          <a:xfrm>
            <a:off x="8464498" y="4572000"/>
            <a:ext cx="1561744" cy="894284"/>
          </a:xfrm>
          <a:prstGeom prst="rect">
            <a:avLst/>
          </a:prstGeom>
          <a:noFill/>
        </p:spPr>
        <p:txBody>
          <a:bodyPr wrap="square" lIns="0" tIns="0" rIns="0" bIns="75184" rtlCol="0" anchor="t">
            <a:spAutoFit/>
          </a:bodyPr>
          <a:lstStyle/>
          <a:p>
            <a:pPr algn="r">
              <a:lnSpc>
                <a:spcPct val="150000"/>
              </a:lnSpc>
            </a:pPr>
            <a:r>
              <a:rPr lang="en-US" sz="4000">
                <a:solidFill>
                  <a:schemeClr val="bg1"/>
                </a:solidFill>
                <a:latin typeface="+mj-lt"/>
                <a:ea typeface="Roboto Condensed" panose="02000000000000000000" pitchFamily="2" charset="0"/>
                <a:cs typeface="Roboto Condensed" panose="02000000000000000000" pitchFamily="2" charset="0"/>
              </a:rPr>
              <a:t>7%</a:t>
            </a:r>
            <a:endParaRPr lang="ar-SY" sz="4000">
              <a:solidFill>
                <a:schemeClr val="bg1"/>
              </a:solidFill>
              <a:latin typeface="+mj-lt"/>
              <a:ea typeface="Roboto Condensed" panose="02000000000000000000" pitchFamily="2" charset="0"/>
            </a:endParaRPr>
          </a:p>
        </p:txBody>
      </p:sp>
    </p:spTree>
    <p:custDataLst>
      <p:tags r:id="rId1"/>
    </p:custDataLst>
    <p:extLst>
      <p:ext uri="{BB962C8B-B14F-4D97-AF65-F5344CB8AC3E}">
        <p14:creationId xmlns:p14="http://schemas.microsoft.com/office/powerpoint/2010/main" val="7241289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z_photo_top">
    <p:spTree>
      <p:nvGrpSpPr>
        <p:cNvPr id="1" name=""/>
        <p:cNvGrpSpPr/>
        <p:nvPr/>
      </p:nvGrpSpPr>
      <p:grpSpPr>
        <a:xfrm>
          <a:off x="0" y="0"/>
          <a:ext cx="0" cy="0"/>
          <a:chOff x="0" y="0"/>
          <a:chExt cx="0" cy="0"/>
        </a:xfrm>
      </p:grpSpPr>
      <p:sp>
        <p:nvSpPr>
          <p:cNvPr id="2" name="Title 1"/>
          <p:cNvSpPr>
            <a:spLocks noGrp="1"/>
          </p:cNvSpPr>
          <p:nvPr>
            <p:ph type="title"/>
          </p:nvPr>
        </p:nvSpPr>
        <p:spPr>
          <a:xfrm>
            <a:off x="556953" y="3962400"/>
            <a:ext cx="3403600" cy="1371600"/>
          </a:xfrm>
        </p:spPr>
        <p:txBody>
          <a:bodyPr/>
          <a:lstStyle>
            <a:lvl1pPr>
              <a:defRPr sz="3600">
                <a:solidFill>
                  <a:schemeClr val="accent1"/>
                </a:solidFill>
              </a:defRPr>
            </a:lvl1pPr>
          </a:lstStyle>
          <a:p>
            <a:r>
              <a:rPr lang="en-US"/>
              <a:t>Click to edit Master title style</a:t>
            </a:r>
          </a:p>
        </p:txBody>
      </p:sp>
      <p:sp>
        <p:nvSpPr>
          <p:cNvPr id="3" name="Content Placeholder 2"/>
          <p:cNvSpPr>
            <a:spLocks noGrp="1"/>
          </p:cNvSpPr>
          <p:nvPr>
            <p:ph idx="1"/>
          </p:nvPr>
        </p:nvSpPr>
        <p:spPr>
          <a:xfrm>
            <a:off x="4775200" y="2895600"/>
            <a:ext cx="6858000" cy="3463638"/>
          </a:xfrm>
        </p:spPr>
        <p:txBody>
          <a:bodyPr anchor="ctr" anchorCtr="0"/>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AC0A4E6D-351C-402E-9564-201BCBA90F19}"/>
              </a:ext>
            </a:extLst>
          </p:cNvPr>
          <p:cNvSpPr>
            <a:spLocks noGrp="1"/>
          </p:cNvSpPr>
          <p:nvPr>
            <p:ph type="pic" sz="quarter" idx="10"/>
          </p:nvPr>
        </p:nvSpPr>
        <p:spPr>
          <a:xfrm>
            <a:off x="0" y="6824"/>
            <a:ext cx="12192000" cy="2583976"/>
          </a:xfrm>
        </p:spPr>
        <p:txBody>
          <a:bodyPr/>
          <a:lstStyle>
            <a:lvl1pPr>
              <a:defRPr>
                <a:latin typeface="Roboto" panose="02000000000000000000" pitchFamily="2" charset="0"/>
              </a:defRPr>
            </a:lvl1pPr>
          </a:lstStyle>
          <a:p>
            <a:endParaRPr lang="en-US"/>
          </a:p>
        </p:txBody>
      </p:sp>
    </p:spTree>
    <p:custDataLst>
      <p:tags r:id="rId1"/>
    </p:custDataLst>
    <p:extLst>
      <p:ext uri="{BB962C8B-B14F-4D97-AF65-F5344CB8AC3E}">
        <p14:creationId xmlns:p14="http://schemas.microsoft.com/office/powerpoint/2010/main" val="19016245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z_3photo_left_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C06B85-1489-4676-9618-A27B812DCEB1}"/>
              </a:ext>
            </a:extLst>
          </p:cNvPr>
          <p:cNvSpPr/>
          <p:nvPr userDrawn="1"/>
        </p:nvSpPr>
        <p:spPr>
          <a:xfrm>
            <a:off x="0" y="0"/>
            <a:ext cx="5486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sp>
        <p:nvSpPr>
          <p:cNvPr id="2" name="Title 1"/>
          <p:cNvSpPr>
            <a:spLocks noGrp="1"/>
          </p:cNvSpPr>
          <p:nvPr>
            <p:ph type="title"/>
          </p:nvPr>
        </p:nvSpPr>
        <p:spPr>
          <a:xfrm>
            <a:off x="5791200" y="304800"/>
            <a:ext cx="5791200" cy="1371600"/>
          </a:xfrm>
        </p:spPr>
        <p:txBody>
          <a:bodyPr/>
          <a:lstStyle>
            <a:lvl1pPr>
              <a:defRPr sz="3600">
                <a:solidFill>
                  <a:schemeClr val="accent2"/>
                </a:solidFill>
              </a:defRPr>
            </a:lvl1pPr>
          </a:lstStyle>
          <a:p>
            <a:r>
              <a:rPr lang="en-US"/>
              <a:t>Click to edit Master title style</a:t>
            </a:r>
          </a:p>
        </p:txBody>
      </p:sp>
      <p:sp>
        <p:nvSpPr>
          <p:cNvPr id="3" name="Content Placeholder 2"/>
          <p:cNvSpPr>
            <a:spLocks noGrp="1"/>
          </p:cNvSpPr>
          <p:nvPr>
            <p:ph idx="1"/>
          </p:nvPr>
        </p:nvSpPr>
        <p:spPr>
          <a:xfrm>
            <a:off x="5791200" y="1794165"/>
            <a:ext cx="5791200" cy="4682836"/>
          </a:xfrm>
        </p:spPr>
        <p:txBody>
          <a:bodyPr/>
          <a:lstStyle>
            <a:lvl1pPr>
              <a:buClr>
                <a:schemeClr val="accent2"/>
              </a:buClr>
              <a:defRPr>
                <a:latin typeface="Roboto" panose="02000000000000000000" pitchFamily="2" charset="0"/>
              </a:defRPr>
            </a:lvl1pPr>
            <a:lvl2pPr>
              <a:defRPr>
                <a:latin typeface="Roboto" panose="02000000000000000000" pitchFamily="2" charset="0"/>
              </a:defRPr>
            </a:lvl2pPr>
            <a:lvl3pPr>
              <a:buClr>
                <a:schemeClr val="accent2"/>
              </a:buClr>
              <a:defRPr>
                <a:latin typeface="Roboto" panose="02000000000000000000" pitchFamily="2" charset="0"/>
              </a:defRPr>
            </a:lvl3pPr>
            <a:lvl4pPr>
              <a:defRPr>
                <a:latin typeface="Roboto" panose="02000000000000000000" pitchFamily="2" charset="0"/>
              </a:defRPr>
            </a:lvl4pPr>
            <a:lvl5pPr>
              <a:buClr>
                <a:schemeClr val="accent2"/>
              </a:buCl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AC0A4E6D-351C-402E-9564-201BCBA90F19}"/>
              </a:ext>
            </a:extLst>
          </p:cNvPr>
          <p:cNvSpPr>
            <a:spLocks noGrp="1"/>
          </p:cNvSpPr>
          <p:nvPr>
            <p:ph type="pic" sz="quarter" idx="10"/>
          </p:nvPr>
        </p:nvSpPr>
        <p:spPr>
          <a:xfrm>
            <a:off x="508000" y="0"/>
            <a:ext cx="4978400" cy="2362200"/>
          </a:xfrm>
        </p:spPr>
        <p:txBody>
          <a:bodyPr/>
          <a:lstStyle>
            <a:lvl1pPr>
              <a:defRPr>
                <a:latin typeface="Roboto" panose="02000000000000000000" pitchFamily="2" charset="0"/>
              </a:defRPr>
            </a:lvl1pPr>
          </a:lstStyle>
          <a:p>
            <a:endParaRPr lang="en-US"/>
          </a:p>
        </p:txBody>
      </p:sp>
      <p:sp>
        <p:nvSpPr>
          <p:cNvPr id="5" name="Picture Placeholder 6">
            <a:extLst>
              <a:ext uri="{FF2B5EF4-FFF2-40B4-BE49-F238E27FC236}">
                <a16:creationId xmlns:a16="http://schemas.microsoft.com/office/drawing/2014/main" id="{27AC4CA7-9B64-4471-AAFF-5CFC76F30643}"/>
              </a:ext>
            </a:extLst>
          </p:cNvPr>
          <p:cNvSpPr>
            <a:spLocks noGrp="1"/>
          </p:cNvSpPr>
          <p:nvPr>
            <p:ph type="pic" sz="quarter" idx="11"/>
          </p:nvPr>
        </p:nvSpPr>
        <p:spPr>
          <a:xfrm>
            <a:off x="0" y="2362200"/>
            <a:ext cx="5080000" cy="2362200"/>
          </a:xfrm>
        </p:spPr>
        <p:txBody>
          <a:bodyPr/>
          <a:lstStyle>
            <a:lvl1pPr>
              <a:defRPr>
                <a:latin typeface="Roboto" panose="02000000000000000000" pitchFamily="2" charset="0"/>
              </a:defRPr>
            </a:lvl1pPr>
          </a:lstStyle>
          <a:p>
            <a:endParaRPr lang="en-US"/>
          </a:p>
        </p:txBody>
      </p:sp>
      <p:sp>
        <p:nvSpPr>
          <p:cNvPr id="6" name="Picture Placeholder 6">
            <a:extLst>
              <a:ext uri="{FF2B5EF4-FFF2-40B4-BE49-F238E27FC236}">
                <a16:creationId xmlns:a16="http://schemas.microsoft.com/office/drawing/2014/main" id="{5BF23231-26E9-4ED0-9889-0C24219010B7}"/>
              </a:ext>
            </a:extLst>
          </p:cNvPr>
          <p:cNvSpPr>
            <a:spLocks noGrp="1"/>
          </p:cNvSpPr>
          <p:nvPr>
            <p:ph type="pic" sz="quarter" idx="12"/>
          </p:nvPr>
        </p:nvSpPr>
        <p:spPr>
          <a:xfrm>
            <a:off x="508000" y="4724400"/>
            <a:ext cx="4978400" cy="2133600"/>
          </a:xfrm>
        </p:spPr>
        <p:txBody>
          <a:bodyPr/>
          <a:lstStyle>
            <a:lvl1pPr>
              <a:defRPr>
                <a:latin typeface="Roboto" panose="02000000000000000000" pitchFamily="2" charset="0"/>
              </a:defRPr>
            </a:lvl1pPr>
          </a:lstStyle>
          <a:p>
            <a:endParaRPr lang="en-US"/>
          </a:p>
        </p:txBody>
      </p:sp>
    </p:spTree>
    <p:custDataLst>
      <p:tags r:id="rId1"/>
    </p:custDataLst>
    <p:extLst>
      <p:ext uri="{BB962C8B-B14F-4D97-AF65-F5344CB8AC3E}">
        <p14:creationId xmlns:p14="http://schemas.microsoft.com/office/powerpoint/2010/main" val="25707204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z_3photo_left_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C06B85-1489-4676-9618-A27B812DCEB1}"/>
              </a:ext>
            </a:extLst>
          </p:cNvPr>
          <p:cNvSpPr/>
          <p:nvPr userDrawn="1"/>
        </p:nvSpPr>
        <p:spPr>
          <a:xfrm>
            <a:off x="0" y="0"/>
            <a:ext cx="54864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sp>
        <p:nvSpPr>
          <p:cNvPr id="2" name="Title 1"/>
          <p:cNvSpPr>
            <a:spLocks noGrp="1"/>
          </p:cNvSpPr>
          <p:nvPr>
            <p:ph type="title"/>
          </p:nvPr>
        </p:nvSpPr>
        <p:spPr>
          <a:xfrm>
            <a:off x="5791200" y="304800"/>
            <a:ext cx="5791200" cy="1371600"/>
          </a:xfrm>
        </p:spPr>
        <p:txBody>
          <a:bodyPr/>
          <a:lstStyle>
            <a:lvl1pPr>
              <a:defRPr sz="3600">
                <a:solidFill>
                  <a:schemeClr val="accent5"/>
                </a:solidFill>
              </a:defRPr>
            </a:lvl1pPr>
          </a:lstStyle>
          <a:p>
            <a:r>
              <a:rPr lang="en-US"/>
              <a:t>Click to edit Master title style</a:t>
            </a:r>
          </a:p>
        </p:txBody>
      </p:sp>
      <p:sp>
        <p:nvSpPr>
          <p:cNvPr id="3" name="Content Placeholder 2"/>
          <p:cNvSpPr>
            <a:spLocks noGrp="1"/>
          </p:cNvSpPr>
          <p:nvPr>
            <p:ph idx="1"/>
          </p:nvPr>
        </p:nvSpPr>
        <p:spPr>
          <a:xfrm>
            <a:off x="5791200" y="1794165"/>
            <a:ext cx="5791200" cy="4682836"/>
          </a:xfrm>
        </p:spPr>
        <p:txBody>
          <a:bodyPr/>
          <a:lstStyle>
            <a:lvl1pPr>
              <a:buClr>
                <a:schemeClr val="accent5"/>
              </a:buClr>
              <a:defRPr>
                <a:latin typeface="Roboto" panose="02000000000000000000" pitchFamily="2" charset="0"/>
              </a:defRPr>
            </a:lvl1pPr>
            <a:lvl2pPr>
              <a:defRPr>
                <a:latin typeface="Roboto" panose="02000000000000000000" pitchFamily="2" charset="0"/>
              </a:defRPr>
            </a:lvl2pPr>
            <a:lvl3pPr>
              <a:buClr>
                <a:schemeClr val="accent5"/>
              </a:buClr>
              <a:defRPr>
                <a:latin typeface="Roboto" panose="02000000000000000000" pitchFamily="2" charset="0"/>
              </a:defRPr>
            </a:lvl3pPr>
            <a:lvl4pPr>
              <a:defRPr>
                <a:latin typeface="Roboto" panose="02000000000000000000" pitchFamily="2" charset="0"/>
              </a:defRPr>
            </a:lvl4pPr>
            <a:lvl5pPr>
              <a:buClr>
                <a:schemeClr val="accent5"/>
              </a:buCl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AC0A4E6D-351C-402E-9564-201BCBA90F19}"/>
              </a:ext>
            </a:extLst>
          </p:cNvPr>
          <p:cNvSpPr>
            <a:spLocks noGrp="1"/>
          </p:cNvSpPr>
          <p:nvPr>
            <p:ph type="pic" sz="quarter" idx="10"/>
          </p:nvPr>
        </p:nvSpPr>
        <p:spPr>
          <a:xfrm>
            <a:off x="508000" y="0"/>
            <a:ext cx="4978400" cy="2362200"/>
          </a:xfrm>
        </p:spPr>
        <p:txBody>
          <a:bodyPr/>
          <a:lstStyle>
            <a:lvl1pPr>
              <a:defRPr>
                <a:latin typeface="Roboto" panose="02000000000000000000" pitchFamily="2" charset="0"/>
              </a:defRPr>
            </a:lvl1pPr>
          </a:lstStyle>
          <a:p>
            <a:endParaRPr lang="en-US"/>
          </a:p>
        </p:txBody>
      </p:sp>
      <p:sp>
        <p:nvSpPr>
          <p:cNvPr id="5" name="Picture Placeholder 6">
            <a:extLst>
              <a:ext uri="{FF2B5EF4-FFF2-40B4-BE49-F238E27FC236}">
                <a16:creationId xmlns:a16="http://schemas.microsoft.com/office/drawing/2014/main" id="{27AC4CA7-9B64-4471-AAFF-5CFC76F30643}"/>
              </a:ext>
            </a:extLst>
          </p:cNvPr>
          <p:cNvSpPr>
            <a:spLocks noGrp="1"/>
          </p:cNvSpPr>
          <p:nvPr>
            <p:ph type="pic" sz="quarter" idx="11"/>
          </p:nvPr>
        </p:nvSpPr>
        <p:spPr>
          <a:xfrm>
            <a:off x="0" y="2362200"/>
            <a:ext cx="5080000" cy="2362200"/>
          </a:xfrm>
        </p:spPr>
        <p:txBody>
          <a:bodyPr/>
          <a:lstStyle>
            <a:lvl1pPr>
              <a:defRPr>
                <a:latin typeface="Roboto" panose="02000000000000000000" pitchFamily="2" charset="0"/>
              </a:defRPr>
            </a:lvl1pPr>
          </a:lstStyle>
          <a:p>
            <a:endParaRPr lang="en-US"/>
          </a:p>
        </p:txBody>
      </p:sp>
      <p:sp>
        <p:nvSpPr>
          <p:cNvPr id="6" name="Picture Placeholder 6">
            <a:extLst>
              <a:ext uri="{FF2B5EF4-FFF2-40B4-BE49-F238E27FC236}">
                <a16:creationId xmlns:a16="http://schemas.microsoft.com/office/drawing/2014/main" id="{5BF23231-26E9-4ED0-9889-0C24219010B7}"/>
              </a:ext>
            </a:extLst>
          </p:cNvPr>
          <p:cNvSpPr>
            <a:spLocks noGrp="1"/>
          </p:cNvSpPr>
          <p:nvPr>
            <p:ph type="pic" sz="quarter" idx="12"/>
          </p:nvPr>
        </p:nvSpPr>
        <p:spPr>
          <a:xfrm>
            <a:off x="508000" y="4724400"/>
            <a:ext cx="4978400" cy="2133600"/>
          </a:xfrm>
        </p:spPr>
        <p:txBody>
          <a:bodyPr/>
          <a:lstStyle>
            <a:lvl1pPr>
              <a:defRPr>
                <a:latin typeface="Roboto" panose="02000000000000000000" pitchFamily="2" charset="0"/>
              </a:defRPr>
            </a:lvl1pPr>
          </a:lstStyle>
          <a:p>
            <a:endParaRPr lang="en-US"/>
          </a:p>
        </p:txBody>
      </p:sp>
    </p:spTree>
    <p:custDataLst>
      <p:tags r:id="rId1"/>
    </p:custDataLst>
    <p:extLst>
      <p:ext uri="{BB962C8B-B14F-4D97-AF65-F5344CB8AC3E}">
        <p14:creationId xmlns:p14="http://schemas.microsoft.com/office/powerpoint/2010/main" val="2113373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z_3photo_left_swoosh">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83C9A4D-E514-429E-87F2-783431CFCD75}"/>
              </a:ext>
            </a:extLst>
          </p:cNvPr>
          <p:cNvGrpSpPr/>
          <p:nvPr userDrawn="1"/>
        </p:nvGrpSpPr>
        <p:grpSpPr>
          <a:xfrm>
            <a:off x="-651005" y="-2286000"/>
            <a:ext cx="6398285" cy="9144000"/>
            <a:chOff x="-651005" y="-2286000"/>
            <a:chExt cx="6398285" cy="9144000"/>
          </a:xfrm>
        </p:grpSpPr>
        <p:pic>
          <p:nvPicPr>
            <p:cNvPr id="10" name="Picture 9" descr="Shape, icon&#10;&#10;Description automatically generated">
              <a:extLst>
                <a:ext uri="{FF2B5EF4-FFF2-40B4-BE49-F238E27FC236}">
                  <a16:creationId xmlns:a16="http://schemas.microsoft.com/office/drawing/2014/main" id="{4E92D2B1-B264-4F87-B01C-270D932FB7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243308" y="-132588"/>
              <a:ext cx="9144000" cy="4837176"/>
            </a:xfrm>
            <a:prstGeom prst="rect">
              <a:avLst/>
            </a:prstGeom>
          </p:spPr>
        </p:pic>
        <p:pic>
          <p:nvPicPr>
            <p:cNvPr id="14" name="Picture 13" descr="Shape, circle&#10;&#10;Description automatically generated">
              <a:extLst>
                <a:ext uri="{FF2B5EF4-FFF2-40B4-BE49-F238E27FC236}">
                  <a16:creationId xmlns:a16="http://schemas.microsoft.com/office/drawing/2014/main" id="{573E6E0A-B062-46E9-9108-2B7371480C7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7691729">
              <a:off x="3714904" y="109111"/>
              <a:ext cx="975607" cy="975607"/>
            </a:xfrm>
            <a:prstGeom prst="rect">
              <a:avLst/>
            </a:prstGeom>
          </p:spPr>
        </p:pic>
        <p:pic>
          <p:nvPicPr>
            <p:cNvPr id="13" name="Picture 12" descr="Shape, circle&#10;&#10;Description automatically generated">
              <a:extLst>
                <a:ext uri="{FF2B5EF4-FFF2-40B4-BE49-F238E27FC236}">
                  <a16:creationId xmlns:a16="http://schemas.microsoft.com/office/drawing/2014/main" id="{A51D670A-92AB-4FFC-971A-D0D9919984E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1005" y="2319410"/>
              <a:ext cx="2252590" cy="2252590"/>
            </a:xfrm>
            <a:prstGeom prst="rect">
              <a:avLst/>
            </a:prstGeom>
          </p:spPr>
        </p:pic>
      </p:grpSp>
      <p:sp>
        <p:nvSpPr>
          <p:cNvPr id="2" name="Title 1"/>
          <p:cNvSpPr>
            <a:spLocks noGrp="1"/>
          </p:cNvSpPr>
          <p:nvPr>
            <p:ph type="title"/>
          </p:nvPr>
        </p:nvSpPr>
        <p:spPr>
          <a:xfrm>
            <a:off x="5791200" y="304800"/>
            <a:ext cx="5791200" cy="1371600"/>
          </a:xfrm>
        </p:spPr>
        <p:txBody>
          <a:bodyPr/>
          <a:lstStyle>
            <a:lvl1pPr>
              <a:defRPr sz="3600">
                <a:solidFill>
                  <a:schemeClr val="accent5"/>
                </a:solidFill>
              </a:defRPr>
            </a:lvl1pPr>
          </a:lstStyle>
          <a:p>
            <a:r>
              <a:rPr lang="en-US"/>
              <a:t>Click to edit Master title style</a:t>
            </a:r>
          </a:p>
        </p:txBody>
      </p:sp>
      <p:sp>
        <p:nvSpPr>
          <p:cNvPr id="3" name="Content Placeholder 2"/>
          <p:cNvSpPr>
            <a:spLocks noGrp="1"/>
          </p:cNvSpPr>
          <p:nvPr>
            <p:ph idx="1"/>
          </p:nvPr>
        </p:nvSpPr>
        <p:spPr>
          <a:xfrm>
            <a:off x="5791200" y="1794165"/>
            <a:ext cx="5791200" cy="4682836"/>
          </a:xfrm>
        </p:spPr>
        <p:txBody>
          <a:bodyPr/>
          <a:lstStyle>
            <a:lvl1pPr>
              <a:buClr>
                <a:schemeClr val="accent5"/>
              </a:buClr>
              <a:defRPr>
                <a:latin typeface="Roboto" panose="02000000000000000000" pitchFamily="2" charset="0"/>
              </a:defRPr>
            </a:lvl1pPr>
            <a:lvl2pPr>
              <a:defRPr>
                <a:latin typeface="Roboto" panose="02000000000000000000" pitchFamily="2" charset="0"/>
              </a:defRPr>
            </a:lvl2pPr>
            <a:lvl3pPr>
              <a:buClr>
                <a:schemeClr val="accent5"/>
              </a:buClr>
              <a:defRPr>
                <a:latin typeface="Roboto" panose="02000000000000000000" pitchFamily="2" charset="0"/>
              </a:defRPr>
            </a:lvl3pPr>
            <a:lvl4pPr>
              <a:defRPr>
                <a:latin typeface="Roboto" panose="02000000000000000000" pitchFamily="2" charset="0"/>
              </a:defRPr>
            </a:lvl4pPr>
            <a:lvl5pPr>
              <a:buClr>
                <a:schemeClr val="accent5"/>
              </a:buCl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AC0A4E6D-351C-402E-9564-201BCBA90F19}"/>
              </a:ext>
            </a:extLst>
          </p:cNvPr>
          <p:cNvSpPr>
            <a:spLocks noGrp="1"/>
          </p:cNvSpPr>
          <p:nvPr>
            <p:ph type="pic" sz="quarter" idx="10"/>
          </p:nvPr>
        </p:nvSpPr>
        <p:spPr>
          <a:xfrm>
            <a:off x="203199" y="304799"/>
            <a:ext cx="2959494" cy="2219621"/>
          </a:xfrm>
        </p:spPr>
        <p:txBody>
          <a:bodyPr/>
          <a:lstStyle>
            <a:lvl1pPr>
              <a:defRPr>
                <a:latin typeface="Roboto" panose="02000000000000000000" pitchFamily="2" charset="0"/>
              </a:defRPr>
            </a:lvl1pPr>
          </a:lstStyle>
          <a:p>
            <a:endParaRPr lang="en-US"/>
          </a:p>
        </p:txBody>
      </p:sp>
      <p:sp>
        <p:nvSpPr>
          <p:cNvPr id="12" name="Picture Placeholder 6">
            <a:extLst>
              <a:ext uri="{FF2B5EF4-FFF2-40B4-BE49-F238E27FC236}">
                <a16:creationId xmlns:a16="http://schemas.microsoft.com/office/drawing/2014/main" id="{3F814A8A-7A7C-466E-9022-5BA4DD52CD0A}"/>
              </a:ext>
            </a:extLst>
          </p:cNvPr>
          <p:cNvSpPr>
            <a:spLocks noGrp="1"/>
          </p:cNvSpPr>
          <p:nvPr>
            <p:ph type="pic" sz="quarter" idx="14"/>
          </p:nvPr>
        </p:nvSpPr>
        <p:spPr>
          <a:xfrm>
            <a:off x="203198" y="3752849"/>
            <a:ext cx="3530601" cy="2647951"/>
          </a:xfrm>
        </p:spPr>
        <p:txBody>
          <a:bodyPr/>
          <a:lstStyle>
            <a:lvl1pPr>
              <a:defRPr>
                <a:latin typeface="Roboto" panose="02000000000000000000" pitchFamily="2" charset="0"/>
              </a:defRPr>
            </a:lvl1pPr>
          </a:lstStyle>
          <a:p>
            <a:endParaRPr lang="en-US"/>
          </a:p>
        </p:txBody>
      </p:sp>
      <p:sp>
        <p:nvSpPr>
          <p:cNvPr id="11" name="Picture Placeholder 6">
            <a:extLst>
              <a:ext uri="{FF2B5EF4-FFF2-40B4-BE49-F238E27FC236}">
                <a16:creationId xmlns:a16="http://schemas.microsoft.com/office/drawing/2014/main" id="{CB2618FE-25AA-4573-9E48-37942DA86F93}"/>
              </a:ext>
            </a:extLst>
          </p:cNvPr>
          <p:cNvSpPr>
            <a:spLocks noGrp="1"/>
          </p:cNvSpPr>
          <p:nvPr>
            <p:ph type="pic" sz="quarter" idx="13"/>
          </p:nvPr>
        </p:nvSpPr>
        <p:spPr>
          <a:xfrm>
            <a:off x="2743200" y="2209800"/>
            <a:ext cx="2438400" cy="1828800"/>
          </a:xfrm>
        </p:spPr>
        <p:txBody>
          <a:bodyPr/>
          <a:lstStyle>
            <a:lvl1pPr>
              <a:defRPr>
                <a:latin typeface="Roboto" panose="02000000000000000000" pitchFamily="2" charset="0"/>
              </a:defRPr>
            </a:lvl1pPr>
          </a:lstStyle>
          <a:p>
            <a:endParaRPr lang="en-US"/>
          </a:p>
        </p:txBody>
      </p:sp>
    </p:spTree>
    <p:custDataLst>
      <p:tags r:id="rId1"/>
    </p:custDataLst>
    <p:extLst>
      <p:ext uri="{BB962C8B-B14F-4D97-AF65-F5344CB8AC3E}">
        <p14:creationId xmlns:p14="http://schemas.microsoft.com/office/powerpoint/2010/main" val="33646347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_content_header">
    <p:spTree>
      <p:nvGrpSpPr>
        <p:cNvPr id="1" name=""/>
        <p:cNvGrpSpPr/>
        <p:nvPr/>
      </p:nvGrpSpPr>
      <p:grpSpPr>
        <a:xfrm>
          <a:off x="0" y="0"/>
          <a:ext cx="0" cy="0"/>
          <a:chOff x="0" y="0"/>
          <a:chExt cx="0" cy="0"/>
        </a:xfrm>
      </p:grpSpPr>
      <p:pic>
        <p:nvPicPr>
          <p:cNvPr id="5" name="Picture 4" descr="A picture containing sky, outdoor, day&#10;&#10;Description automatically generated">
            <a:extLst>
              <a:ext uri="{FF2B5EF4-FFF2-40B4-BE49-F238E27FC236}">
                <a16:creationId xmlns:a16="http://schemas.microsoft.com/office/drawing/2014/main" id="{43488E8E-E4CC-4B89-BCCE-D8A29A3DCC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2377440"/>
          </a:xfrm>
          <a:prstGeom prst="rect">
            <a:avLst/>
          </a:prstGeom>
        </p:spPr>
      </p:pic>
      <p:sp>
        <p:nvSpPr>
          <p:cNvPr id="2" name="Title 1"/>
          <p:cNvSpPr>
            <a:spLocks noGrp="1"/>
          </p:cNvSpPr>
          <p:nvPr>
            <p:ph type="title"/>
          </p:nvPr>
        </p:nvSpPr>
        <p:spPr>
          <a:xfrm>
            <a:off x="508000" y="274638"/>
            <a:ext cx="11074400" cy="1143000"/>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508000" y="2438400"/>
            <a:ext cx="11074400" cy="3962400"/>
          </a:xfrm>
        </p:spPr>
        <p:txBody>
          <a:bodyPr/>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9871709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z_title_content_photo_lef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idx="1"/>
          </p:nvPr>
        </p:nvSpPr>
        <p:spPr>
          <a:xfrm>
            <a:off x="5994400" y="1600204"/>
            <a:ext cx="5588000" cy="4724399"/>
          </a:xfrm>
        </p:spPr>
        <p:txBody>
          <a:bodyPr anchor="ctr" anchorCtr="0"/>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hape&#10;&#10;Description automatically generated">
            <a:extLst>
              <a:ext uri="{FF2B5EF4-FFF2-40B4-BE49-F238E27FC236}">
                <a16:creationId xmlns:a16="http://schemas.microsoft.com/office/drawing/2014/main" id="{D6AF7208-73D8-455C-8696-899D95C944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9" y="2283695"/>
            <a:ext cx="5715000" cy="4574305"/>
          </a:xfrm>
          <a:prstGeom prst="rect">
            <a:avLst/>
          </a:prstGeom>
        </p:spPr>
      </p:pic>
      <p:sp>
        <p:nvSpPr>
          <p:cNvPr id="7" name="Picture Placeholder 6">
            <a:extLst>
              <a:ext uri="{FF2B5EF4-FFF2-40B4-BE49-F238E27FC236}">
                <a16:creationId xmlns:a16="http://schemas.microsoft.com/office/drawing/2014/main" id="{473E9A07-F7BE-4844-A076-9EBEFD30DB69}"/>
              </a:ext>
            </a:extLst>
          </p:cNvPr>
          <p:cNvSpPr>
            <a:spLocks noGrp="1"/>
          </p:cNvSpPr>
          <p:nvPr>
            <p:ph type="pic" sz="quarter" idx="10"/>
          </p:nvPr>
        </p:nvSpPr>
        <p:spPr>
          <a:xfrm>
            <a:off x="914400" y="1600203"/>
            <a:ext cx="4165600" cy="3763963"/>
          </a:xfrm>
        </p:spPr>
        <p:txBody>
          <a:bodyPr/>
          <a:lstStyle>
            <a:lvl1pPr>
              <a:defRPr>
                <a:latin typeface="Roboto" panose="02000000000000000000" pitchFamily="2" charset="0"/>
              </a:defRPr>
            </a:lvl1pPr>
          </a:lstStyle>
          <a:p>
            <a:endParaRPr lang="en-US"/>
          </a:p>
        </p:txBody>
      </p:sp>
      <p:pic>
        <p:nvPicPr>
          <p:cNvPr id="9" name="Picture 8" descr="Shape, circle&#10;&#10;Description automatically generated">
            <a:extLst>
              <a:ext uri="{FF2B5EF4-FFF2-40B4-BE49-F238E27FC236}">
                <a16:creationId xmlns:a16="http://schemas.microsoft.com/office/drawing/2014/main" id="{DADFA8FD-6EE9-44C7-906C-662926A9AD1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46610" y="4953000"/>
            <a:ext cx="1490590" cy="1490590"/>
          </a:xfrm>
          <a:prstGeom prst="rect">
            <a:avLst/>
          </a:prstGeom>
        </p:spPr>
      </p:pic>
    </p:spTree>
    <p:custDataLst>
      <p:tags r:id="rId1"/>
    </p:custDataLst>
    <p:extLst>
      <p:ext uri="{BB962C8B-B14F-4D97-AF65-F5344CB8AC3E}">
        <p14:creationId xmlns:p14="http://schemas.microsoft.com/office/powerpoint/2010/main" val="11191396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z_title_content_photo_right">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9192311D-279F-4638-8C8A-F7E99CD86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33400"/>
            <a:ext cx="12192000" cy="7467600"/>
          </a:xfrm>
          <a:prstGeom prst="rect">
            <a:avLst/>
          </a:prstGeom>
        </p:spPr>
      </p:pic>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idx="1"/>
          </p:nvPr>
        </p:nvSpPr>
        <p:spPr>
          <a:xfrm>
            <a:off x="609600" y="1692276"/>
            <a:ext cx="5588000" cy="4724399"/>
          </a:xfrm>
        </p:spPr>
        <p:txBody>
          <a:bodyPr anchor="ctr" anchorCtr="0"/>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473E9A07-F7BE-4844-A076-9EBEFD30DB69}"/>
              </a:ext>
            </a:extLst>
          </p:cNvPr>
          <p:cNvSpPr>
            <a:spLocks noGrp="1"/>
          </p:cNvSpPr>
          <p:nvPr>
            <p:ph type="pic" sz="quarter" idx="10"/>
          </p:nvPr>
        </p:nvSpPr>
        <p:spPr>
          <a:xfrm>
            <a:off x="7467600" y="1752603"/>
            <a:ext cx="3606800" cy="3657597"/>
          </a:xfrm>
        </p:spPr>
        <p:txBody>
          <a:bodyPr/>
          <a:lstStyle>
            <a:lvl1pPr>
              <a:defRPr>
                <a:latin typeface="Roboto" panose="02000000000000000000" pitchFamily="2" charset="0"/>
              </a:defRPr>
            </a:lvl1pPr>
          </a:lstStyle>
          <a:p>
            <a:endParaRPr lang="en-US"/>
          </a:p>
        </p:txBody>
      </p:sp>
      <p:pic>
        <p:nvPicPr>
          <p:cNvPr id="10" name="Picture 9" descr="Shape, circle&#10;&#10;Description automatically generated">
            <a:extLst>
              <a:ext uri="{FF2B5EF4-FFF2-40B4-BE49-F238E27FC236}">
                <a16:creationId xmlns:a16="http://schemas.microsoft.com/office/drawing/2014/main" id="{A1C62B04-C331-4CDC-8FDF-E6C1D898CA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1800" y="5765972"/>
            <a:ext cx="1092028" cy="1092028"/>
          </a:xfrm>
          <a:prstGeom prst="rect">
            <a:avLst/>
          </a:prstGeom>
        </p:spPr>
      </p:pic>
    </p:spTree>
    <p:custDataLst>
      <p:tags r:id="rId1"/>
    </p:custDataLst>
    <p:extLst>
      <p:ext uri="{BB962C8B-B14F-4D97-AF65-F5344CB8AC3E}">
        <p14:creationId xmlns:p14="http://schemas.microsoft.com/office/powerpoint/2010/main" val="21501885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z_section">
    <p:spTree>
      <p:nvGrpSpPr>
        <p:cNvPr id="1" name=""/>
        <p:cNvGrpSpPr/>
        <p:nvPr/>
      </p:nvGrpSpPr>
      <p:grpSpPr>
        <a:xfrm>
          <a:off x="0" y="0"/>
          <a:ext cx="0" cy="0"/>
          <a:chOff x="0" y="0"/>
          <a:chExt cx="0" cy="0"/>
        </a:xfrm>
      </p:grpSpPr>
      <p:pic>
        <p:nvPicPr>
          <p:cNvPr id="20" name="Picture 19" descr="Shape, icon&#10;&#10;Description automatically generated">
            <a:extLst>
              <a:ext uri="{FF2B5EF4-FFF2-40B4-BE49-F238E27FC236}">
                <a16:creationId xmlns:a16="http://schemas.microsoft.com/office/drawing/2014/main" id="{5BB981B4-62E6-47FA-864C-336A4CA41D3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71" y="1045724"/>
            <a:ext cx="12189229" cy="6448102"/>
          </a:xfrm>
          <a:prstGeom prst="rect">
            <a:avLst/>
          </a:prstGeom>
        </p:spPr>
      </p:pic>
      <p:sp>
        <p:nvSpPr>
          <p:cNvPr id="2" name="Title 1"/>
          <p:cNvSpPr>
            <a:spLocks noGrp="1"/>
          </p:cNvSpPr>
          <p:nvPr>
            <p:ph type="title"/>
          </p:nvPr>
        </p:nvSpPr>
        <p:spPr>
          <a:xfrm>
            <a:off x="812800" y="2638350"/>
            <a:ext cx="10363200" cy="1029015"/>
          </a:xfrm>
        </p:spPr>
        <p:txBody>
          <a:bodyPr anchor="b" anchorCtr="0"/>
          <a:lstStyle>
            <a:lvl1pPr algn="l">
              <a:defRPr sz="3200" b="1" cap="all">
                <a:solidFill>
                  <a:schemeClr val="bg2"/>
                </a:solidFill>
              </a:defRPr>
            </a:lvl1pPr>
          </a:lstStyle>
          <a:p>
            <a:r>
              <a:rPr lang="en-US"/>
              <a:t>Click to edit Master title style</a:t>
            </a:r>
          </a:p>
        </p:txBody>
      </p:sp>
      <p:sp>
        <p:nvSpPr>
          <p:cNvPr id="3" name="Text Placeholder 2"/>
          <p:cNvSpPr>
            <a:spLocks noGrp="1"/>
          </p:cNvSpPr>
          <p:nvPr>
            <p:ph type="body" idx="1"/>
          </p:nvPr>
        </p:nvSpPr>
        <p:spPr>
          <a:xfrm>
            <a:off x="812800" y="3683988"/>
            <a:ext cx="10363200" cy="585787"/>
          </a:xfrm>
        </p:spPr>
        <p:txBody>
          <a:bodyPr anchor="t" anchorCtr="0"/>
          <a:lstStyle>
            <a:lvl1pPr marL="0" indent="0">
              <a:buNone/>
              <a:defRPr sz="2000">
                <a:solidFill>
                  <a:schemeClr val="bg2"/>
                </a:solidFill>
                <a:latin typeface="Roboto"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6" name="Picture 15" descr="Logo&#10;&#10;Description automatically generated">
            <a:extLst>
              <a:ext uri="{FF2B5EF4-FFF2-40B4-BE49-F238E27FC236}">
                <a16:creationId xmlns:a16="http://schemas.microsoft.com/office/drawing/2014/main" id="{11E0CBB4-B230-4C97-A87A-05891EAFC77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4801" y="161925"/>
            <a:ext cx="2438400" cy="619362"/>
          </a:xfrm>
          <a:prstGeom prst="rect">
            <a:avLst/>
          </a:prstGeom>
        </p:spPr>
      </p:pic>
      <p:pic>
        <p:nvPicPr>
          <p:cNvPr id="10" name="Picture 9" descr="A close - up of a cross&#10;&#10;Description automatically generated with low confidence">
            <a:extLst>
              <a:ext uri="{FF2B5EF4-FFF2-40B4-BE49-F238E27FC236}">
                <a16:creationId xmlns:a16="http://schemas.microsoft.com/office/drawing/2014/main" id="{F9A798B1-146F-4E82-8755-7A026467BF3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3043" y="4519320"/>
            <a:ext cx="1448158" cy="2389786"/>
          </a:xfrm>
          <a:prstGeom prst="rect">
            <a:avLst/>
          </a:prstGeom>
        </p:spPr>
      </p:pic>
      <p:pic>
        <p:nvPicPr>
          <p:cNvPr id="12" name="Picture 11" descr="Logo&#10;&#10;Description automatically generated">
            <a:extLst>
              <a:ext uri="{FF2B5EF4-FFF2-40B4-BE49-F238E27FC236}">
                <a16:creationId xmlns:a16="http://schemas.microsoft.com/office/drawing/2014/main" id="{B973974D-038E-477B-A412-CD191BB8108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764624" y="5867401"/>
            <a:ext cx="2243572" cy="801396"/>
          </a:xfrm>
          <a:prstGeom prst="rect">
            <a:avLst/>
          </a:prstGeom>
        </p:spPr>
      </p:pic>
      <p:pic>
        <p:nvPicPr>
          <p:cNvPr id="13" name="Picture 12" descr="Shape, circle&#10;&#10;Description automatically generated">
            <a:extLst>
              <a:ext uri="{FF2B5EF4-FFF2-40B4-BE49-F238E27FC236}">
                <a16:creationId xmlns:a16="http://schemas.microsoft.com/office/drawing/2014/main" id="{F1E257DB-3FB7-4B16-B141-A107EC24F19E}"/>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9448800" y="1279723"/>
            <a:ext cx="1873134" cy="1873134"/>
          </a:xfrm>
          <a:prstGeom prst="rect">
            <a:avLst/>
          </a:prstGeom>
        </p:spPr>
      </p:pic>
      <p:pic>
        <p:nvPicPr>
          <p:cNvPr id="19" name="Picture 18" descr="A blue circle on a black background&#10;&#10;Description automatically generated with medium confidence">
            <a:extLst>
              <a:ext uri="{FF2B5EF4-FFF2-40B4-BE49-F238E27FC236}">
                <a16:creationId xmlns:a16="http://schemas.microsoft.com/office/drawing/2014/main" id="{E213B26D-ABC8-4F35-A299-D0E29749E0D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981201" y="-553546"/>
            <a:ext cx="1295399" cy="1295399"/>
          </a:xfrm>
          <a:prstGeom prst="rect">
            <a:avLst/>
          </a:prstGeom>
        </p:spPr>
      </p:pic>
    </p:spTree>
    <p:custDataLst>
      <p:tags r:id="rId1"/>
    </p:custDataLst>
    <p:extLst>
      <p:ext uri="{BB962C8B-B14F-4D97-AF65-F5344CB8AC3E}">
        <p14:creationId xmlns:p14="http://schemas.microsoft.com/office/powerpoint/2010/main" val="166021415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z_two_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ln w="57150">
            <a:solidFill>
              <a:schemeClr val="accent2"/>
            </a:solidFill>
          </a:ln>
        </p:spPr>
        <p:txBody>
          <a:bodyPr/>
          <a:lstStyle>
            <a:lvl1pPr>
              <a:buClr>
                <a:schemeClr val="accent2"/>
              </a:buClr>
              <a:defRPr sz="2800">
                <a:latin typeface="Roboto" panose="02000000000000000000" pitchFamily="2" charset="0"/>
              </a:defRPr>
            </a:lvl1pPr>
            <a:lvl2pPr>
              <a:defRPr sz="2400">
                <a:latin typeface="Roboto" panose="02000000000000000000" pitchFamily="2" charset="0"/>
              </a:defRPr>
            </a:lvl2pPr>
            <a:lvl3pPr>
              <a:buClr>
                <a:schemeClr val="accent2"/>
              </a:buClr>
              <a:defRPr sz="2000">
                <a:latin typeface="Roboto" panose="02000000000000000000" pitchFamily="2" charset="0"/>
              </a:defRPr>
            </a:lvl3pPr>
            <a:lvl4pPr>
              <a:defRPr sz="1800">
                <a:latin typeface="Roboto" panose="02000000000000000000" pitchFamily="2" charset="0"/>
              </a:defRPr>
            </a:lvl4pPr>
            <a:lvl5pPr>
              <a:buClr>
                <a:schemeClr val="accent2"/>
              </a:buClr>
              <a:defRPr sz="1800">
                <a:latin typeface="Roboto" panose="02000000000000000000"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ln w="57150">
            <a:solidFill>
              <a:schemeClr val="accent3"/>
            </a:solidFill>
          </a:ln>
        </p:spPr>
        <p:txBody>
          <a:bodyPr vert="horz" lIns="91440" tIns="45720" rIns="91440" bIns="45720" rtlCol="0">
            <a:normAutofit/>
          </a:bodyPr>
          <a:lstStyle>
            <a:lvl1pPr>
              <a:buClr>
                <a:schemeClr val="accent3"/>
              </a:buClr>
              <a:defRPr lang="en-US" sz="2800" smtClean="0">
                <a:latin typeface="Roboto" panose="02000000000000000000" pitchFamily="2" charset="0"/>
              </a:defRPr>
            </a:lvl1pPr>
            <a:lvl2pPr>
              <a:defRPr lang="en-US" sz="2400" smtClean="0">
                <a:latin typeface="Roboto" panose="02000000000000000000" pitchFamily="2" charset="0"/>
              </a:defRPr>
            </a:lvl2pPr>
            <a:lvl3pPr>
              <a:buClr>
                <a:schemeClr val="accent3"/>
              </a:buClr>
              <a:defRPr lang="en-US" sz="2000" smtClean="0">
                <a:latin typeface="Roboto" panose="02000000000000000000" pitchFamily="2" charset="0"/>
              </a:defRPr>
            </a:lvl3pPr>
            <a:lvl4pPr>
              <a:defRPr lang="en-US" sz="1800" smtClean="0">
                <a:latin typeface="Roboto" panose="02000000000000000000" pitchFamily="2" charset="0"/>
              </a:defRPr>
            </a:lvl4pPr>
            <a:lvl5pPr>
              <a:buClr>
                <a:schemeClr val="accent3"/>
              </a:buClr>
              <a:defRPr lang="en-US" sz="1800">
                <a:latin typeface="Roboto" panose="02000000000000000000"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ue circle on a black background&#10;&#10;Description automatically generated with medium confidence">
            <a:extLst>
              <a:ext uri="{FF2B5EF4-FFF2-40B4-BE49-F238E27FC236}">
                <a16:creationId xmlns:a16="http://schemas.microsoft.com/office/drawing/2014/main" id="{475BD7DE-F4EA-437B-8DCF-2109A35FE1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60" y="-728480"/>
            <a:ext cx="1517408" cy="1517408"/>
          </a:xfrm>
          <a:prstGeom prst="rect">
            <a:avLst/>
          </a:prstGeom>
        </p:spPr>
      </p:pic>
      <p:pic>
        <p:nvPicPr>
          <p:cNvPr id="10" name="Picture 9" descr="Shape, circle&#10;&#10;Description automatically generated">
            <a:extLst>
              <a:ext uri="{FF2B5EF4-FFF2-40B4-BE49-F238E27FC236}">
                <a16:creationId xmlns:a16="http://schemas.microsoft.com/office/drawing/2014/main" id="{7EEB5D74-01CA-4D07-A2FD-D2F7292400A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77600" y="721837"/>
            <a:ext cx="787083" cy="787083"/>
          </a:xfrm>
          <a:prstGeom prst="rect">
            <a:avLst/>
          </a:prstGeom>
        </p:spPr>
      </p:pic>
    </p:spTree>
    <p:custDataLst>
      <p:tags r:id="rId1"/>
    </p:custDataLst>
    <p:extLst>
      <p:ext uri="{BB962C8B-B14F-4D97-AF65-F5344CB8AC3E}">
        <p14:creationId xmlns:p14="http://schemas.microsoft.com/office/powerpoint/2010/main" val="27542779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z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274638"/>
            <a:ext cx="11074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3" y="1535113"/>
            <a:ext cx="5488517" cy="639762"/>
          </a:xfrm>
          <a:solidFill>
            <a:schemeClr val="accent5"/>
          </a:solidFill>
        </p:spPr>
        <p:txBody>
          <a:bodyPr anchor="b">
            <a:noAutofit/>
          </a:bodyPr>
          <a:lstStyle>
            <a:lvl1pPr marL="0" indent="0">
              <a:buNone/>
              <a:defRPr sz="4000" b="1">
                <a:solidFill>
                  <a:schemeClr val="bg1"/>
                </a:solidFill>
                <a:latin typeface="The Hand Black" panose="03070902030502020204"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3" y="2174875"/>
            <a:ext cx="5488517" cy="3951288"/>
          </a:xfrm>
        </p:spPr>
        <p:txBody>
          <a:bodyPr/>
          <a:lstStyle>
            <a:lvl1pPr>
              <a:buClr>
                <a:schemeClr val="accent5"/>
              </a:buClr>
              <a:defRPr sz="2400">
                <a:latin typeface="Roboto" panose="02000000000000000000" pitchFamily="2" charset="0"/>
              </a:defRPr>
            </a:lvl1pPr>
            <a:lvl2pPr>
              <a:defRPr sz="2000">
                <a:latin typeface="Roboto" panose="02000000000000000000" pitchFamily="2" charset="0"/>
              </a:defRPr>
            </a:lvl2pPr>
            <a:lvl3pPr>
              <a:buClr>
                <a:schemeClr val="accent5"/>
              </a:buClr>
              <a:defRPr sz="1800">
                <a:latin typeface="Roboto" panose="02000000000000000000" pitchFamily="2" charset="0"/>
              </a:defRPr>
            </a:lvl3pPr>
            <a:lvl4pPr>
              <a:defRPr sz="1600">
                <a:latin typeface="Roboto" panose="02000000000000000000" pitchFamily="2" charset="0"/>
              </a:defRPr>
            </a:lvl4pPr>
            <a:lvl5pPr>
              <a:buClr>
                <a:schemeClr val="accent5"/>
              </a:buClr>
              <a:defRPr sz="1600">
                <a:latin typeface="Roboto" panose="02000000000000000000" pitchFamily="2"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solidFill>
            <a:schemeClr val="accent1"/>
          </a:solidFill>
        </p:spPr>
        <p:txBody>
          <a:bodyPr anchor="b">
            <a:noAutofit/>
          </a:bodyPr>
          <a:lstStyle>
            <a:lvl1pPr marL="0" indent="0">
              <a:buNone/>
              <a:defRPr sz="4000" b="1">
                <a:solidFill>
                  <a:schemeClr val="bg1"/>
                </a:solidFill>
                <a:latin typeface="The Hand Black" panose="03070902030502020204"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atin typeface="Roboto" panose="02000000000000000000" pitchFamily="2" charset="0"/>
              </a:defRPr>
            </a:lvl1pPr>
            <a:lvl2pPr>
              <a:defRPr sz="2000">
                <a:latin typeface="Roboto" panose="02000000000000000000" pitchFamily="2" charset="0"/>
              </a:defRPr>
            </a:lvl2pPr>
            <a:lvl3pPr>
              <a:defRPr sz="1800">
                <a:latin typeface="Roboto" panose="02000000000000000000" pitchFamily="2" charset="0"/>
              </a:defRPr>
            </a:lvl3pPr>
            <a:lvl4pPr>
              <a:defRPr sz="1600">
                <a:latin typeface="Roboto" panose="02000000000000000000" pitchFamily="2" charset="0"/>
              </a:defRPr>
            </a:lvl4pPr>
            <a:lvl5pPr>
              <a:defRPr sz="1600">
                <a:latin typeface="Roboto" panose="02000000000000000000" pitchFamily="2"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 up of a cross&#10;&#10;Description automatically generated with low confidence">
            <a:extLst>
              <a:ext uri="{FF2B5EF4-FFF2-40B4-BE49-F238E27FC236}">
                <a16:creationId xmlns:a16="http://schemas.microsoft.com/office/drawing/2014/main" id="{93364FDD-117C-44F8-954C-0D8C7027A0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48272" y="4823280"/>
            <a:ext cx="1228798" cy="2027793"/>
          </a:xfrm>
          <a:prstGeom prst="rect">
            <a:avLst/>
          </a:prstGeom>
        </p:spPr>
      </p:pic>
    </p:spTree>
    <p:custDataLst>
      <p:tags r:id="rId1"/>
    </p:custDataLst>
    <p:extLst>
      <p:ext uri="{BB962C8B-B14F-4D97-AF65-F5344CB8AC3E}">
        <p14:creationId xmlns:p14="http://schemas.microsoft.com/office/powerpoint/2010/main" val="2738603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YAP_service_YJ">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22F092-B656-479D-BEA9-77FC44B24380}"/>
              </a:ext>
            </a:extLst>
          </p:cNvPr>
          <p:cNvSpPr/>
          <p:nvPr userDrawn="1"/>
        </p:nvSpPr>
        <p:spPr>
          <a:xfrm>
            <a:off x="0" y="5943600"/>
            <a:ext cx="12192000" cy="9143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graphicFrame>
        <p:nvGraphicFramePr>
          <p:cNvPr id="9" name="Content Placeholder 7">
            <a:extLst>
              <a:ext uri="{FF2B5EF4-FFF2-40B4-BE49-F238E27FC236}">
                <a16:creationId xmlns:a16="http://schemas.microsoft.com/office/drawing/2014/main" id="{FBB2FD71-48BB-4B89-A8A2-EDC764AA04B6}"/>
              </a:ext>
            </a:extLst>
          </p:cNvPr>
          <p:cNvGraphicFramePr>
            <a:graphicFrameLocks/>
          </p:cNvGraphicFramePr>
          <p:nvPr userDrawn="1">
            <p:extLst>
              <p:ext uri="{D42A27DB-BD31-4B8C-83A1-F6EECF244321}">
                <p14:modId xmlns:p14="http://schemas.microsoft.com/office/powerpoint/2010/main" val="3159621809"/>
              </p:ext>
            </p:extLst>
          </p:nvPr>
        </p:nvGraphicFramePr>
        <p:xfrm>
          <a:off x="6050516" y="609600"/>
          <a:ext cx="55880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person sitting in a wheel chair&#10;&#10;Description automatically generated with low confidence">
            <a:extLst>
              <a:ext uri="{FF2B5EF4-FFF2-40B4-BE49-F238E27FC236}">
                <a16:creationId xmlns:a16="http://schemas.microsoft.com/office/drawing/2014/main" id="{46411E75-D2FC-49A0-BDAD-7BBE968A81B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8618" b="19653"/>
          <a:stretch/>
        </p:blipFill>
        <p:spPr>
          <a:xfrm>
            <a:off x="0" y="0"/>
            <a:ext cx="5486400" cy="5943600"/>
          </a:xfrm>
          <a:prstGeom prst="rect">
            <a:avLst/>
          </a:prstGeom>
        </p:spPr>
      </p:pic>
      <p:sp>
        <p:nvSpPr>
          <p:cNvPr id="11" name="TextBox 10">
            <a:extLst>
              <a:ext uri="{FF2B5EF4-FFF2-40B4-BE49-F238E27FC236}">
                <a16:creationId xmlns:a16="http://schemas.microsoft.com/office/drawing/2014/main" id="{1640217C-2637-474D-8104-4D3B81AE6194}"/>
              </a:ext>
            </a:extLst>
          </p:cNvPr>
          <p:cNvSpPr txBox="1"/>
          <p:nvPr userDrawn="1"/>
        </p:nvSpPr>
        <p:spPr>
          <a:xfrm>
            <a:off x="-14177" y="6007219"/>
            <a:ext cx="5486400" cy="769441"/>
          </a:xfrm>
          <a:prstGeom prst="rect">
            <a:avLst/>
          </a:prstGeom>
          <a:noFill/>
        </p:spPr>
        <p:txBody>
          <a:bodyPr wrap="square" rtlCol="0">
            <a:spAutoFit/>
          </a:bodyPr>
          <a:lstStyle/>
          <a:p>
            <a:pPr algn="ctr"/>
            <a:r>
              <a:rPr lang="en-US" sz="4400">
                <a:solidFill>
                  <a:schemeClr val="bg2"/>
                </a:solidFill>
                <a:latin typeface="+mj-lt"/>
              </a:rPr>
              <a:t>Youth Justice</a:t>
            </a:r>
          </a:p>
        </p:txBody>
      </p:sp>
      <p:pic>
        <p:nvPicPr>
          <p:cNvPr id="13" name="Picture 12">
            <a:extLst>
              <a:ext uri="{FF2B5EF4-FFF2-40B4-BE49-F238E27FC236}">
                <a16:creationId xmlns:a16="http://schemas.microsoft.com/office/drawing/2014/main" id="{835753CF-EB45-42EB-A152-B49E834113EB}"/>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9412"/>
          <a:stretch/>
        </p:blipFill>
        <p:spPr>
          <a:xfrm>
            <a:off x="5638800" y="6055392"/>
            <a:ext cx="4346944" cy="581899"/>
          </a:xfrm>
          <a:prstGeom prst="rect">
            <a:avLst/>
          </a:prstGeom>
        </p:spPr>
      </p:pic>
      <p:pic>
        <p:nvPicPr>
          <p:cNvPr id="14" name="Picture 13" descr="Logo&#10;&#10;Description automatically generated">
            <a:extLst>
              <a:ext uri="{FF2B5EF4-FFF2-40B4-BE49-F238E27FC236}">
                <a16:creationId xmlns:a16="http://schemas.microsoft.com/office/drawing/2014/main" id="{7814DF72-64DA-4B07-8FDC-8E1E94DD903F}"/>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142960" y="6025988"/>
            <a:ext cx="1891824" cy="640706"/>
          </a:xfrm>
          <a:prstGeom prst="rect">
            <a:avLst/>
          </a:prstGeom>
        </p:spPr>
      </p:pic>
    </p:spTree>
    <p:custDataLst>
      <p:tags r:id="rId1"/>
    </p:custDataLst>
    <p:extLst>
      <p:ext uri="{BB962C8B-B14F-4D97-AF65-F5344CB8AC3E}">
        <p14:creationId xmlns:p14="http://schemas.microsoft.com/office/powerpoint/2010/main" val="5160529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z_title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0413354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z_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768566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z_picture_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914400" y="381000"/>
            <a:ext cx="10363200" cy="4645025"/>
          </a:xfrm>
        </p:spPr>
        <p:txBody>
          <a:bodyPr/>
          <a:lstStyle>
            <a:lvl1pPr marL="0" indent="0">
              <a:buNone/>
              <a:defRPr sz="320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Roboto"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ustDataLst>
      <p:tags r:id="rId1"/>
    </p:custDataLst>
    <p:extLst>
      <p:ext uri="{BB962C8B-B14F-4D97-AF65-F5344CB8AC3E}">
        <p14:creationId xmlns:p14="http://schemas.microsoft.com/office/powerpoint/2010/main" val="42315748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z_picture_quot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6858000"/>
          </a:xfrm>
        </p:spPr>
        <p:txBody>
          <a:bodyPr/>
          <a:lstStyle>
            <a:lvl1pPr marL="0" indent="0">
              <a:buNone/>
              <a:defRPr sz="320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Rectangle 6">
            <a:extLst>
              <a:ext uri="{FF2B5EF4-FFF2-40B4-BE49-F238E27FC236}">
                <a16:creationId xmlns:a16="http://schemas.microsoft.com/office/drawing/2014/main" id="{01C20E05-7296-498C-BA14-B351F46B6B9D}"/>
              </a:ext>
            </a:extLst>
          </p:cNvPr>
          <p:cNvSpPr/>
          <p:nvPr userDrawn="1"/>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sp>
        <p:nvSpPr>
          <p:cNvPr id="6" name="Text Placeholder 5">
            <a:extLst>
              <a:ext uri="{FF2B5EF4-FFF2-40B4-BE49-F238E27FC236}">
                <a16:creationId xmlns:a16="http://schemas.microsoft.com/office/drawing/2014/main" id="{DBA15477-70B0-45A9-9AD4-BE079A73641E}"/>
              </a:ext>
            </a:extLst>
          </p:cNvPr>
          <p:cNvSpPr>
            <a:spLocks noGrp="1"/>
          </p:cNvSpPr>
          <p:nvPr>
            <p:ph type="body" sz="quarter" idx="10"/>
          </p:nvPr>
        </p:nvSpPr>
        <p:spPr>
          <a:xfrm>
            <a:off x="2032000" y="1143000"/>
            <a:ext cx="8432800" cy="4419600"/>
          </a:xfrm>
        </p:spPr>
        <p:txBody>
          <a:bodyPr/>
          <a:lstStyle>
            <a:lvl1pPr>
              <a:buFontTx/>
              <a:buNone/>
              <a:defRPr>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4749322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Pic_small_right">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6310ED39-A199-4A15-94F3-C30205DC78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441191"/>
            <a:ext cx="12192000" cy="5600700"/>
          </a:xfrm>
          <a:prstGeom prst="rect">
            <a:avLst/>
          </a:prstGeom>
        </p:spPr>
      </p:pic>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idx="1"/>
          </p:nvPr>
        </p:nvSpPr>
        <p:spPr>
          <a:xfrm>
            <a:off x="609600" y="1692276"/>
            <a:ext cx="5588000" cy="4724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473E9A07-F7BE-4844-A076-9EBEFD30DB69}"/>
              </a:ext>
            </a:extLst>
          </p:cNvPr>
          <p:cNvSpPr>
            <a:spLocks noGrp="1"/>
          </p:cNvSpPr>
          <p:nvPr>
            <p:ph type="pic" sz="quarter" idx="10"/>
          </p:nvPr>
        </p:nvSpPr>
        <p:spPr>
          <a:xfrm>
            <a:off x="6908800" y="1752603"/>
            <a:ext cx="4165600" cy="3763963"/>
          </a:xfrm>
        </p:spPr>
        <p:txBody>
          <a:bodyPr/>
          <a:lstStyle/>
          <a:p>
            <a:endParaRPr lang="en-US"/>
          </a:p>
        </p:txBody>
      </p:sp>
      <p:pic>
        <p:nvPicPr>
          <p:cNvPr id="8" name="Picture 7" descr="Shape, circle&#10;&#10;Description automatically generated">
            <a:extLst>
              <a:ext uri="{FF2B5EF4-FFF2-40B4-BE49-F238E27FC236}">
                <a16:creationId xmlns:a16="http://schemas.microsoft.com/office/drawing/2014/main" id="{40F9D6D9-EE26-40C5-81BA-5F6FCCE24F7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32958" y="6077847"/>
            <a:ext cx="1049444" cy="787083"/>
          </a:xfrm>
          <a:prstGeom prst="rect">
            <a:avLst/>
          </a:prstGeom>
        </p:spPr>
      </p:pic>
    </p:spTree>
    <p:custDataLst>
      <p:tags r:id="rId1"/>
    </p:custDataLst>
    <p:extLst>
      <p:ext uri="{BB962C8B-B14F-4D97-AF65-F5344CB8AC3E}">
        <p14:creationId xmlns:p14="http://schemas.microsoft.com/office/powerpoint/2010/main" val="3596558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YAP_service_B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22F092-B656-479D-BEA9-77FC44B24380}"/>
              </a:ext>
            </a:extLst>
          </p:cNvPr>
          <p:cNvSpPr/>
          <p:nvPr userDrawn="1"/>
        </p:nvSpPr>
        <p:spPr>
          <a:xfrm>
            <a:off x="0" y="5943600"/>
            <a:ext cx="12192000" cy="91439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latin typeface="Roboto" panose="02000000000000000000" pitchFamily="2" charset="0"/>
            </a:endParaRPr>
          </a:p>
        </p:txBody>
      </p:sp>
      <p:graphicFrame>
        <p:nvGraphicFramePr>
          <p:cNvPr id="9" name="Content Placeholder 7">
            <a:extLst>
              <a:ext uri="{FF2B5EF4-FFF2-40B4-BE49-F238E27FC236}">
                <a16:creationId xmlns:a16="http://schemas.microsoft.com/office/drawing/2014/main" id="{FBB2FD71-48BB-4B89-A8A2-EDC764AA04B6}"/>
              </a:ext>
            </a:extLst>
          </p:cNvPr>
          <p:cNvGraphicFramePr>
            <a:graphicFrameLocks/>
          </p:cNvGraphicFramePr>
          <p:nvPr userDrawn="1">
            <p:extLst>
              <p:ext uri="{D42A27DB-BD31-4B8C-83A1-F6EECF244321}">
                <p14:modId xmlns:p14="http://schemas.microsoft.com/office/powerpoint/2010/main" val="902835680"/>
              </p:ext>
            </p:extLst>
          </p:nvPr>
        </p:nvGraphicFramePr>
        <p:xfrm>
          <a:off x="6096000" y="609600"/>
          <a:ext cx="55880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46411E75-D2FC-49A0-BDAD-7BBE968A81B6}"/>
              </a:ext>
            </a:extLst>
          </p:cNvPr>
          <p:cNvPicPr>
            <a:picLocks noChangeAspect="1"/>
          </p:cNvPicPr>
          <p:nvPr userDrawn="1"/>
        </p:nvPicPr>
        <p:blipFill>
          <a:blip r:embed="rId8">
            <a:extLst>
              <a:ext uri="{28A0092B-C50C-407E-A947-70E740481C1C}">
                <a14:useLocalDpi xmlns:a14="http://schemas.microsoft.com/office/drawing/2010/main" val="0"/>
              </a:ext>
            </a:extLst>
          </a:blip>
          <a:srcRect l="19238" r="19238"/>
          <a:stretch/>
        </p:blipFill>
        <p:spPr>
          <a:xfrm>
            <a:off x="0" y="0"/>
            <a:ext cx="5486400" cy="5943600"/>
          </a:xfrm>
          <a:prstGeom prst="rect">
            <a:avLst/>
          </a:prstGeom>
        </p:spPr>
      </p:pic>
      <p:sp>
        <p:nvSpPr>
          <p:cNvPr id="11" name="TextBox 10">
            <a:extLst>
              <a:ext uri="{FF2B5EF4-FFF2-40B4-BE49-F238E27FC236}">
                <a16:creationId xmlns:a16="http://schemas.microsoft.com/office/drawing/2014/main" id="{1640217C-2637-474D-8104-4D3B81AE6194}"/>
              </a:ext>
            </a:extLst>
          </p:cNvPr>
          <p:cNvSpPr txBox="1"/>
          <p:nvPr userDrawn="1"/>
        </p:nvSpPr>
        <p:spPr>
          <a:xfrm>
            <a:off x="-14177" y="6007219"/>
            <a:ext cx="5486400" cy="769441"/>
          </a:xfrm>
          <a:prstGeom prst="rect">
            <a:avLst/>
          </a:prstGeom>
          <a:noFill/>
        </p:spPr>
        <p:txBody>
          <a:bodyPr wrap="square" rtlCol="0">
            <a:spAutoFit/>
          </a:bodyPr>
          <a:lstStyle/>
          <a:p>
            <a:pPr algn="ctr"/>
            <a:r>
              <a:rPr lang="en-US" sz="4400">
                <a:solidFill>
                  <a:schemeClr val="bg2"/>
                </a:solidFill>
                <a:latin typeface="+mj-lt"/>
              </a:rPr>
              <a:t>Behavioral Health</a:t>
            </a:r>
          </a:p>
        </p:txBody>
      </p:sp>
      <p:pic>
        <p:nvPicPr>
          <p:cNvPr id="12" name="Picture 11">
            <a:extLst>
              <a:ext uri="{FF2B5EF4-FFF2-40B4-BE49-F238E27FC236}">
                <a16:creationId xmlns:a16="http://schemas.microsoft.com/office/drawing/2014/main" id="{2C8B6C46-8A77-4BC2-B3AD-F19C174AD607}"/>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9412"/>
          <a:stretch/>
        </p:blipFill>
        <p:spPr>
          <a:xfrm>
            <a:off x="5638800" y="6055392"/>
            <a:ext cx="4346944" cy="581899"/>
          </a:xfrm>
          <a:prstGeom prst="rect">
            <a:avLst/>
          </a:prstGeom>
        </p:spPr>
      </p:pic>
      <p:pic>
        <p:nvPicPr>
          <p:cNvPr id="13" name="Picture 12" descr="Logo&#10;&#10;Description automatically generated">
            <a:extLst>
              <a:ext uri="{FF2B5EF4-FFF2-40B4-BE49-F238E27FC236}">
                <a16:creationId xmlns:a16="http://schemas.microsoft.com/office/drawing/2014/main" id="{6F68627C-C89F-4620-930A-E51C3892A02F}"/>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142960" y="6025988"/>
            <a:ext cx="1891824" cy="640706"/>
          </a:xfrm>
          <a:prstGeom prst="rect">
            <a:avLst/>
          </a:prstGeom>
        </p:spPr>
      </p:pic>
    </p:spTree>
    <p:custDataLst>
      <p:tags r:id="rId1"/>
    </p:custDataLst>
    <p:extLst>
      <p:ext uri="{BB962C8B-B14F-4D97-AF65-F5344CB8AC3E}">
        <p14:creationId xmlns:p14="http://schemas.microsoft.com/office/powerpoint/2010/main" val="262921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YAP_service_ID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22F092-B656-479D-BEA9-77FC44B24380}"/>
              </a:ext>
            </a:extLst>
          </p:cNvPr>
          <p:cNvSpPr/>
          <p:nvPr userDrawn="1"/>
        </p:nvSpPr>
        <p:spPr>
          <a:xfrm>
            <a:off x="0" y="5943601"/>
            <a:ext cx="12192000" cy="914399"/>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latin typeface="Roboto" panose="02000000000000000000" pitchFamily="2" charset="0"/>
            </a:endParaRPr>
          </a:p>
        </p:txBody>
      </p:sp>
      <p:pic>
        <p:nvPicPr>
          <p:cNvPr id="10" name="Picture 9">
            <a:extLst>
              <a:ext uri="{FF2B5EF4-FFF2-40B4-BE49-F238E27FC236}">
                <a16:creationId xmlns:a16="http://schemas.microsoft.com/office/drawing/2014/main" id="{46411E75-D2FC-49A0-BDAD-7BBE968A81B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1624" r="6837"/>
          <a:stretch/>
        </p:blipFill>
        <p:spPr>
          <a:xfrm>
            <a:off x="6705600" y="1"/>
            <a:ext cx="5486400" cy="5943600"/>
          </a:xfrm>
          <a:prstGeom prst="rect">
            <a:avLst/>
          </a:prstGeom>
        </p:spPr>
      </p:pic>
      <p:sp>
        <p:nvSpPr>
          <p:cNvPr id="11" name="TextBox 10">
            <a:extLst>
              <a:ext uri="{FF2B5EF4-FFF2-40B4-BE49-F238E27FC236}">
                <a16:creationId xmlns:a16="http://schemas.microsoft.com/office/drawing/2014/main" id="{1640217C-2637-474D-8104-4D3B81AE6194}"/>
              </a:ext>
            </a:extLst>
          </p:cNvPr>
          <p:cNvSpPr txBox="1"/>
          <p:nvPr userDrawn="1"/>
        </p:nvSpPr>
        <p:spPr>
          <a:xfrm>
            <a:off x="6691423" y="6007220"/>
            <a:ext cx="5486400" cy="929485"/>
          </a:xfrm>
          <a:prstGeom prst="rect">
            <a:avLst/>
          </a:prstGeom>
          <a:noFill/>
        </p:spPr>
        <p:txBody>
          <a:bodyPr wrap="square" rtlCol="0">
            <a:spAutoFit/>
          </a:bodyPr>
          <a:lstStyle/>
          <a:p>
            <a:pPr algn="ctr">
              <a:lnSpc>
                <a:spcPct val="85000"/>
              </a:lnSpc>
            </a:pPr>
            <a:r>
              <a:rPr lang="en-US" sz="3200">
                <a:solidFill>
                  <a:schemeClr val="bg2"/>
                </a:solidFill>
                <a:latin typeface="+mj-lt"/>
              </a:rPr>
              <a:t>Intellectual/Development Disabilities</a:t>
            </a:r>
          </a:p>
        </p:txBody>
      </p:sp>
      <p:graphicFrame>
        <p:nvGraphicFramePr>
          <p:cNvPr id="6" name="Content Placeholder 7">
            <a:extLst>
              <a:ext uri="{FF2B5EF4-FFF2-40B4-BE49-F238E27FC236}">
                <a16:creationId xmlns:a16="http://schemas.microsoft.com/office/drawing/2014/main" id="{E20816B3-A777-4627-830C-97DE45564F43}"/>
              </a:ext>
            </a:extLst>
          </p:cNvPr>
          <p:cNvGraphicFramePr>
            <a:graphicFrameLocks/>
          </p:cNvGraphicFramePr>
          <p:nvPr userDrawn="1">
            <p:extLst>
              <p:ext uri="{D42A27DB-BD31-4B8C-83A1-F6EECF244321}">
                <p14:modId xmlns:p14="http://schemas.microsoft.com/office/powerpoint/2010/main" val="2630872087"/>
              </p:ext>
            </p:extLst>
          </p:nvPr>
        </p:nvGraphicFramePr>
        <p:xfrm>
          <a:off x="558800" y="457200"/>
          <a:ext cx="5588000" cy="52452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7334B236-7B0F-4A77-A3B3-108796FA43A2}"/>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9412"/>
          <a:stretch/>
        </p:blipFill>
        <p:spPr>
          <a:xfrm>
            <a:off x="2358656" y="6048638"/>
            <a:ext cx="4346944" cy="581899"/>
          </a:xfrm>
          <a:prstGeom prst="rect">
            <a:avLst/>
          </a:prstGeom>
        </p:spPr>
      </p:pic>
      <p:pic>
        <p:nvPicPr>
          <p:cNvPr id="9" name="Picture 8" descr="Logo&#10;&#10;Description automatically generated">
            <a:extLst>
              <a:ext uri="{FF2B5EF4-FFF2-40B4-BE49-F238E27FC236}">
                <a16:creationId xmlns:a16="http://schemas.microsoft.com/office/drawing/2014/main" id="{5B8133C8-EADF-4B96-9C95-06B8F6F9AE59}"/>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0505" y="6038005"/>
            <a:ext cx="1891824" cy="640706"/>
          </a:xfrm>
          <a:prstGeom prst="rect">
            <a:avLst/>
          </a:prstGeom>
        </p:spPr>
      </p:pic>
    </p:spTree>
    <p:custDataLst>
      <p:tags r:id="rId1"/>
    </p:custDataLst>
    <p:extLst>
      <p:ext uri="{BB962C8B-B14F-4D97-AF65-F5344CB8AC3E}">
        <p14:creationId xmlns:p14="http://schemas.microsoft.com/office/powerpoint/2010/main" val="1887449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YAP_service_Schoo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22F092-B656-479D-BEA9-77FC44B24380}"/>
              </a:ext>
            </a:extLst>
          </p:cNvPr>
          <p:cNvSpPr/>
          <p:nvPr userDrawn="1"/>
        </p:nvSpPr>
        <p:spPr>
          <a:xfrm>
            <a:off x="0" y="5943600"/>
            <a:ext cx="12192000" cy="91439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latin typeface="Roboto" panose="02000000000000000000" pitchFamily="2" charset="0"/>
            </a:endParaRPr>
          </a:p>
        </p:txBody>
      </p:sp>
      <p:graphicFrame>
        <p:nvGraphicFramePr>
          <p:cNvPr id="9" name="Content Placeholder 7">
            <a:extLst>
              <a:ext uri="{FF2B5EF4-FFF2-40B4-BE49-F238E27FC236}">
                <a16:creationId xmlns:a16="http://schemas.microsoft.com/office/drawing/2014/main" id="{FBB2FD71-48BB-4B89-A8A2-EDC764AA04B6}"/>
              </a:ext>
            </a:extLst>
          </p:cNvPr>
          <p:cNvGraphicFramePr>
            <a:graphicFrameLocks/>
          </p:cNvGraphicFramePr>
          <p:nvPr userDrawn="1">
            <p:extLst>
              <p:ext uri="{D42A27DB-BD31-4B8C-83A1-F6EECF244321}">
                <p14:modId xmlns:p14="http://schemas.microsoft.com/office/powerpoint/2010/main" val="752676335"/>
              </p:ext>
            </p:extLst>
          </p:nvPr>
        </p:nvGraphicFramePr>
        <p:xfrm>
          <a:off x="6096000" y="609600"/>
          <a:ext cx="55880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46411E75-D2FC-49A0-BDAD-7BBE968A81B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8543" r="29952"/>
          <a:stretch/>
        </p:blipFill>
        <p:spPr>
          <a:xfrm>
            <a:off x="0" y="0"/>
            <a:ext cx="5486400" cy="5943600"/>
          </a:xfrm>
          <a:prstGeom prst="rect">
            <a:avLst/>
          </a:prstGeom>
        </p:spPr>
      </p:pic>
      <p:sp>
        <p:nvSpPr>
          <p:cNvPr id="11" name="TextBox 10">
            <a:extLst>
              <a:ext uri="{FF2B5EF4-FFF2-40B4-BE49-F238E27FC236}">
                <a16:creationId xmlns:a16="http://schemas.microsoft.com/office/drawing/2014/main" id="{1640217C-2637-474D-8104-4D3B81AE6194}"/>
              </a:ext>
            </a:extLst>
          </p:cNvPr>
          <p:cNvSpPr txBox="1"/>
          <p:nvPr userDrawn="1"/>
        </p:nvSpPr>
        <p:spPr>
          <a:xfrm>
            <a:off x="-14177" y="6007219"/>
            <a:ext cx="5486400" cy="769441"/>
          </a:xfrm>
          <a:prstGeom prst="rect">
            <a:avLst/>
          </a:prstGeom>
          <a:noFill/>
        </p:spPr>
        <p:txBody>
          <a:bodyPr wrap="square" rtlCol="0">
            <a:spAutoFit/>
          </a:bodyPr>
          <a:lstStyle/>
          <a:p>
            <a:pPr algn="ctr"/>
            <a:r>
              <a:rPr lang="en-US" sz="4400">
                <a:solidFill>
                  <a:schemeClr val="bg2"/>
                </a:solidFill>
                <a:latin typeface="+mj-lt"/>
              </a:rPr>
              <a:t>School</a:t>
            </a:r>
          </a:p>
        </p:txBody>
      </p:sp>
      <p:pic>
        <p:nvPicPr>
          <p:cNvPr id="12" name="Picture 11">
            <a:extLst>
              <a:ext uri="{FF2B5EF4-FFF2-40B4-BE49-F238E27FC236}">
                <a16:creationId xmlns:a16="http://schemas.microsoft.com/office/drawing/2014/main" id="{2C88BF6D-F230-4776-A6B4-083B80CF7DE9}"/>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9412"/>
          <a:stretch/>
        </p:blipFill>
        <p:spPr>
          <a:xfrm>
            <a:off x="5638800" y="6055392"/>
            <a:ext cx="4346944" cy="581899"/>
          </a:xfrm>
          <a:prstGeom prst="rect">
            <a:avLst/>
          </a:prstGeom>
        </p:spPr>
      </p:pic>
      <p:pic>
        <p:nvPicPr>
          <p:cNvPr id="13" name="Picture 12" descr="Logo&#10;&#10;Description automatically generated">
            <a:extLst>
              <a:ext uri="{FF2B5EF4-FFF2-40B4-BE49-F238E27FC236}">
                <a16:creationId xmlns:a16="http://schemas.microsoft.com/office/drawing/2014/main" id="{A65248A1-8068-40FD-A801-10CC3AA0C4A2}"/>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142960" y="6025988"/>
            <a:ext cx="1891824" cy="640706"/>
          </a:xfrm>
          <a:prstGeom prst="rect">
            <a:avLst/>
          </a:prstGeom>
        </p:spPr>
      </p:pic>
    </p:spTree>
    <p:custDataLst>
      <p:tags r:id="rId1"/>
    </p:custDataLst>
    <p:extLst>
      <p:ext uri="{BB962C8B-B14F-4D97-AF65-F5344CB8AC3E}">
        <p14:creationId xmlns:p14="http://schemas.microsoft.com/office/powerpoint/2010/main" val="2414980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YAP_service_VI">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22F092-B656-479D-BEA9-77FC44B24380}"/>
              </a:ext>
            </a:extLst>
          </p:cNvPr>
          <p:cNvSpPr/>
          <p:nvPr userDrawn="1"/>
        </p:nvSpPr>
        <p:spPr>
          <a:xfrm>
            <a:off x="0" y="5943601"/>
            <a:ext cx="12192000" cy="914399"/>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latin typeface="Roboto" panose="02000000000000000000" pitchFamily="2" charset="0"/>
            </a:endParaRPr>
          </a:p>
        </p:txBody>
      </p:sp>
      <p:pic>
        <p:nvPicPr>
          <p:cNvPr id="10" name="Picture 9">
            <a:extLst>
              <a:ext uri="{FF2B5EF4-FFF2-40B4-BE49-F238E27FC236}">
                <a16:creationId xmlns:a16="http://schemas.microsoft.com/office/drawing/2014/main" id="{46411E75-D2FC-49A0-BDAD-7BBE968A81B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9268" r="19268"/>
          <a:stretch/>
        </p:blipFill>
        <p:spPr>
          <a:xfrm>
            <a:off x="6705600" y="1"/>
            <a:ext cx="5486400" cy="5943600"/>
          </a:xfrm>
          <a:prstGeom prst="rect">
            <a:avLst/>
          </a:prstGeom>
        </p:spPr>
      </p:pic>
      <p:sp>
        <p:nvSpPr>
          <p:cNvPr id="11" name="TextBox 10">
            <a:extLst>
              <a:ext uri="{FF2B5EF4-FFF2-40B4-BE49-F238E27FC236}">
                <a16:creationId xmlns:a16="http://schemas.microsoft.com/office/drawing/2014/main" id="{1640217C-2637-474D-8104-4D3B81AE6194}"/>
              </a:ext>
            </a:extLst>
          </p:cNvPr>
          <p:cNvSpPr txBox="1"/>
          <p:nvPr userDrawn="1"/>
        </p:nvSpPr>
        <p:spPr>
          <a:xfrm>
            <a:off x="6705600" y="6093023"/>
            <a:ext cx="5486400" cy="615553"/>
          </a:xfrm>
          <a:prstGeom prst="rect">
            <a:avLst/>
          </a:prstGeom>
          <a:noFill/>
        </p:spPr>
        <p:txBody>
          <a:bodyPr wrap="square" rtlCol="0">
            <a:spAutoFit/>
          </a:bodyPr>
          <a:lstStyle/>
          <a:p>
            <a:pPr algn="ctr">
              <a:lnSpc>
                <a:spcPct val="85000"/>
              </a:lnSpc>
            </a:pPr>
            <a:r>
              <a:rPr lang="en-US" sz="4000" dirty="0">
                <a:solidFill>
                  <a:schemeClr val="bg2"/>
                </a:solidFill>
                <a:latin typeface="+mj-lt"/>
              </a:rPr>
              <a:t>Anti-Violence</a:t>
            </a:r>
          </a:p>
        </p:txBody>
      </p:sp>
      <p:graphicFrame>
        <p:nvGraphicFramePr>
          <p:cNvPr id="6" name="Content Placeholder 7">
            <a:extLst>
              <a:ext uri="{FF2B5EF4-FFF2-40B4-BE49-F238E27FC236}">
                <a16:creationId xmlns:a16="http://schemas.microsoft.com/office/drawing/2014/main" id="{E20816B3-A777-4627-830C-97DE45564F43}"/>
              </a:ext>
            </a:extLst>
          </p:cNvPr>
          <p:cNvGraphicFramePr>
            <a:graphicFrameLocks/>
          </p:cNvGraphicFramePr>
          <p:nvPr userDrawn="1">
            <p:extLst>
              <p:ext uri="{D42A27DB-BD31-4B8C-83A1-F6EECF244321}">
                <p14:modId xmlns:p14="http://schemas.microsoft.com/office/powerpoint/2010/main" val="513291634"/>
              </p:ext>
            </p:extLst>
          </p:nvPr>
        </p:nvGraphicFramePr>
        <p:xfrm>
          <a:off x="546395" y="349191"/>
          <a:ext cx="5588000" cy="52452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A8045817-F906-45AA-A657-85FDCF7D8892}"/>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9412"/>
          <a:stretch/>
        </p:blipFill>
        <p:spPr>
          <a:xfrm>
            <a:off x="2358656" y="6048638"/>
            <a:ext cx="4346944" cy="581899"/>
          </a:xfrm>
          <a:prstGeom prst="rect">
            <a:avLst/>
          </a:prstGeom>
        </p:spPr>
      </p:pic>
      <p:pic>
        <p:nvPicPr>
          <p:cNvPr id="8" name="Picture 7" descr="Logo&#10;&#10;Description automatically generated">
            <a:extLst>
              <a:ext uri="{FF2B5EF4-FFF2-40B4-BE49-F238E27FC236}">
                <a16:creationId xmlns:a16="http://schemas.microsoft.com/office/drawing/2014/main" id="{360C450A-93EE-49E5-9E22-42893D082B8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0505" y="6038005"/>
            <a:ext cx="1891824" cy="640706"/>
          </a:xfrm>
          <a:prstGeom prst="rect">
            <a:avLst/>
          </a:prstGeom>
        </p:spPr>
      </p:pic>
    </p:spTree>
    <p:custDataLst>
      <p:tags r:id="rId1"/>
    </p:custDataLst>
    <p:extLst>
      <p:ext uri="{BB962C8B-B14F-4D97-AF65-F5344CB8AC3E}">
        <p14:creationId xmlns:p14="http://schemas.microsoft.com/office/powerpoint/2010/main" val="3006559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YAP_outcomes">
    <p:spTree>
      <p:nvGrpSpPr>
        <p:cNvPr id="1" name=""/>
        <p:cNvGrpSpPr/>
        <p:nvPr/>
      </p:nvGrpSpPr>
      <p:grpSpPr>
        <a:xfrm>
          <a:off x="0" y="0"/>
          <a:ext cx="0" cy="0"/>
          <a:chOff x="0" y="0"/>
          <a:chExt cx="0" cy="0"/>
        </a:xfrm>
      </p:grpSpPr>
      <p:sp>
        <p:nvSpPr>
          <p:cNvPr id="3" name="Flowchart: Document 2">
            <a:extLst>
              <a:ext uri="{FF2B5EF4-FFF2-40B4-BE49-F238E27FC236}">
                <a16:creationId xmlns:a16="http://schemas.microsoft.com/office/drawing/2014/main" id="{24EEB27D-7B20-428F-9C5C-20CD2B8680A7}"/>
              </a:ext>
            </a:extLst>
          </p:cNvPr>
          <p:cNvSpPr/>
          <p:nvPr userDrawn="1"/>
        </p:nvSpPr>
        <p:spPr>
          <a:xfrm rot="5400000">
            <a:off x="2424919" y="-1994682"/>
            <a:ext cx="8458200" cy="11075965"/>
          </a:xfrm>
          <a:prstGeom prst="flowChartDocument">
            <a:avLst/>
          </a:prstGeom>
          <a:gradFill>
            <a:gsLst>
              <a:gs pos="0">
                <a:schemeClr val="accent1"/>
              </a:gs>
              <a:gs pos="74000">
                <a:srgbClr val="809DC0"/>
              </a:gs>
              <a:gs pos="29000">
                <a:srgbClr val="5279A9"/>
              </a:gs>
              <a:gs pos="9600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pic>
        <p:nvPicPr>
          <p:cNvPr id="4" name="Picture 3" descr="Shape, circle&#10;&#10;Description automatically generated">
            <a:extLst>
              <a:ext uri="{FF2B5EF4-FFF2-40B4-BE49-F238E27FC236}">
                <a16:creationId xmlns:a16="http://schemas.microsoft.com/office/drawing/2014/main" id="{E1622801-0FFD-4C9C-8618-977F1B8AD9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902" y="1076244"/>
            <a:ext cx="1001700" cy="1001700"/>
          </a:xfrm>
          <a:prstGeom prst="rect">
            <a:avLst/>
          </a:prstGeom>
        </p:spPr>
      </p:pic>
      <p:pic>
        <p:nvPicPr>
          <p:cNvPr id="5" name="Picture 4" descr="Logo&#10;&#10;Description automatically generated">
            <a:extLst>
              <a:ext uri="{FF2B5EF4-FFF2-40B4-BE49-F238E27FC236}">
                <a16:creationId xmlns:a16="http://schemas.microsoft.com/office/drawing/2014/main" id="{DFF23A6C-BDCF-416C-BF81-341B288FC80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5863" y="5801823"/>
            <a:ext cx="2042128" cy="729441"/>
          </a:xfrm>
          <a:prstGeom prst="rect">
            <a:avLst/>
          </a:prstGeom>
        </p:spPr>
      </p:pic>
      <p:sp>
        <p:nvSpPr>
          <p:cNvPr id="6" name="TextBox 5">
            <a:extLst>
              <a:ext uri="{FF2B5EF4-FFF2-40B4-BE49-F238E27FC236}">
                <a16:creationId xmlns:a16="http://schemas.microsoft.com/office/drawing/2014/main" id="{DF3AC72C-361E-47E9-98CA-12654280F44B}"/>
              </a:ext>
            </a:extLst>
          </p:cNvPr>
          <p:cNvSpPr txBox="1"/>
          <p:nvPr userDrawn="1"/>
        </p:nvSpPr>
        <p:spPr>
          <a:xfrm>
            <a:off x="1219200" y="290916"/>
            <a:ext cx="9753600" cy="769441"/>
          </a:xfrm>
          <a:prstGeom prst="rect">
            <a:avLst/>
          </a:prstGeom>
          <a:noFill/>
        </p:spPr>
        <p:txBody>
          <a:bodyPr wrap="square" rtlCol="0">
            <a:spAutoFit/>
          </a:bodyPr>
          <a:lstStyle/>
          <a:p>
            <a:pPr algn="ctr"/>
            <a:r>
              <a:rPr lang="en-US" sz="4400">
                <a:solidFill>
                  <a:schemeClr val="bg2"/>
                </a:solidFill>
                <a:latin typeface="+mj-lt"/>
              </a:rPr>
              <a:t>Participant Outcomes</a:t>
            </a:r>
          </a:p>
        </p:txBody>
      </p:sp>
      <p:grpSp>
        <p:nvGrpSpPr>
          <p:cNvPr id="21" name="Group 20">
            <a:extLst>
              <a:ext uri="{FF2B5EF4-FFF2-40B4-BE49-F238E27FC236}">
                <a16:creationId xmlns:a16="http://schemas.microsoft.com/office/drawing/2014/main" id="{ED6228F5-8DA1-4997-BF25-D1F20B37C961}"/>
              </a:ext>
            </a:extLst>
          </p:cNvPr>
          <p:cNvGrpSpPr/>
          <p:nvPr userDrawn="1"/>
        </p:nvGrpSpPr>
        <p:grpSpPr>
          <a:xfrm>
            <a:off x="2422750" y="3330436"/>
            <a:ext cx="5524764" cy="3707116"/>
            <a:chOff x="2752836" y="3466944"/>
            <a:chExt cx="5524764" cy="3707116"/>
          </a:xfrm>
        </p:grpSpPr>
        <p:pic>
          <p:nvPicPr>
            <p:cNvPr id="19" name="Picture 18" descr="Icon, arrow&#10;&#10;Description automatically generated">
              <a:extLst>
                <a:ext uri="{FF2B5EF4-FFF2-40B4-BE49-F238E27FC236}">
                  <a16:creationId xmlns:a16="http://schemas.microsoft.com/office/drawing/2014/main" id="{944B928F-B8DC-402C-A19F-63D72A39627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52836" y="3466944"/>
              <a:ext cx="5524764" cy="3707116"/>
            </a:xfrm>
            <a:prstGeom prst="rect">
              <a:avLst/>
            </a:prstGeom>
          </p:spPr>
        </p:pic>
        <p:sp>
          <p:nvSpPr>
            <p:cNvPr id="13" name="TextBox 12">
              <a:extLst>
                <a:ext uri="{FF2B5EF4-FFF2-40B4-BE49-F238E27FC236}">
                  <a16:creationId xmlns:a16="http://schemas.microsoft.com/office/drawing/2014/main" id="{FEBF4CB2-760E-43BA-B863-1CAD18FEEF3C}"/>
                </a:ext>
              </a:extLst>
            </p:cNvPr>
            <p:cNvSpPr txBox="1"/>
            <p:nvPr userDrawn="1"/>
          </p:nvSpPr>
          <p:spPr>
            <a:xfrm>
              <a:off x="4632527" y="5940351"/>
              <a:ext cx="2989940" cy="923330"/>
            </a:xfrm>
            <a:prstGeom prst="rect">
              <a:avLst/>
            </a:prstGeom>
            <a:noFill/>
          </p:spPr>
          <p:txBody>
            <a:bodyPr wrap="square" rtlCol="0">
              <a:spAutoFit/>
            </a:bodyPr>
            <a:lstStyle/>
            <a:p>
              <a:pPr algn="r"/>
              <a:r>
                <a:rPr lang="en-US" b="1">
                  <a:solidFill>
                    <a:schemeClr val="bg1"/>
                  </a:solidFill>
                </a:rPr>
                <a:t>Decrease in open protective services cases from entry to discharge</a:t>
              </a:r>
            </a:p>
          </p:txBody>
        </p:sp>
      </p:grpSp>
      <p:sp>
        <p:nvSpPr>
          <p:cNvPr id="14" name="TextBox 13">
            <a:extLst>
              <a:ext uri="{FF2B5EF4-FFF2-40B4-BE49-F238E27FC236}">
                <a16:creationId xmlns:a16="http://schemas.microsoft.com/office/drawing/2014/main" id="{115DD809-F8E9-4F25-A40F-3CC3B32118E9}"/>
              </a:ext>
            </a:extLst>
          </p:cNvPr>
          <p:cNvSpPr txBox="1"/>
          <p:nvPr userDrawn="1"/>
        </p:nvSpPr>
        <p:spPr>
          <a:xfrm>
            <a:off x="7696200" y="4722329"/>
            <a:ext cx="3522795" cy="646331"/>
          </a:xfrm>
          <a:prstGeom prst="rect">
            <a:avLst/>
          </a:prstGeom>
          <a:noFill/>
        </p:spPr>
        <p:txBody>
          <a:bodyPr wrap="square" rtlCol="0">
            <a:spAutoFit/>
          </a:bodyPr>
          <a:lstStyle/>
          <a:p>
            <a:pPr algn="r"/>
            <a:r>
              <a:rPr lang="en-US" b="1">
                <a:solidFill>
                  <a:schemeClr val="bg1"/>
                </a:solidFill>
              </a:rPr>
              <a:t>Were regularly attending school or graduated/GED at discharge</a:t>
            </a:r>
          </a:p>
        </p:txBody>
      </p:sp>
      <p:grpSp>
        <p:nvGrpSpPr>
          <p:cNvPr id="20" name="Group 19">
            <a:extLst>
              <a:ext uri="{FF2B5EF4-FFF2-40B4-BE49-F238E27FC236}">
                <a16:creationId xmlns:a16="http://schemas.microsoft.com/office/drawing/2014/main" id="{2BD67185-4A56-43F2-9C02-6E7CD57F6E30}"/>
              </a:ext>
            </a:extLst>
          </p:cNvPr>
          <p:cNvGrpSpPr/>
          <p:nvPr userDrawn="1"/>
        </p:nvGrpSpPr>
        <p:grpSpPr>
          <a:xfrm>
            <a:off x="-552300" y="1349493"/>
            <a:ext cx="5950100" cy="3992517"/>
            <a:chOff x="-723005" y="1631046"/>
            <a:chExt cx="5950100" cy="3992517"/>
          </a:xfrm>
        </p:grpSpPr>
        <p:pic>
          <p:nvPicPr>
            <p:cNvPr id="17" name="Picture 16" descr="Logo, icon&#10;&#10;Description automatically generated">
              <a:extLst>
                <a:ext uri="{FF2B5EF4-FFF2-40B4-BE49-F238E27FC236}">
                  <a16:creationId xmlns:a16="http://schemas.microsoft.com/office/drawing/2014/main" id="{ED416B9F-4BCF-49FB-8050-D520F81321D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3005" y="1631046"/>
              <a:ext cx="5950100" cy="3992517"/>
            </a:xfrm>
            <a:prstGeom prst="rect">
              <a:avLst/>
            </a:prstGeom>
          </p:spPr>
        </p:pic>
        <p:sp>
          <p:nvSpPr>
            <p:cNvPr id="11" name="TextBox 10">
              <a:extLst>
                <a:ext uri="{FF2B5EF4-FFF2-40B4-BE49-F238E27FC236}">
                  <a16:creationId xmlns:a16="http://schemas.microsoft.com/office/drawing/2014/main" id="{59C3D3F2-BCB2-475F-80AA-3BF0BA1BBE81}"/>
                </a:ext>
              </a:extLst>
            </p:cNvPr>
            <p:cNvSpPr txBox="1"/>
            <p:nvPr userDrawn="1"/>
          </p:nvSpPr>
          <p:spPr>
            <a:xfrm>
              <a:off x="2148475" y="3067891"/>
              <a:ext cx="2740002" cy="646331"/>
            </a:xfrm>
            <a:prstGeom prst="rect">
              <a:avLst/>
            </a:prstGeom>
            <a:noFill/>
          </p:spPr>
          <p:txBody>
            <a:bodyPr wrap="square" rtlCol="0">
              <a:spAutoFit/>
            </a:bodyPr>
            <a:lstStyle/>
            <a:p>
              <a:pPr algn="r"/>
              <a:r>
                <a:rPr lang="en-US" sz="1800" b="1" kern="1200">
                  <a:solidFill>
                    <a:schemeClr val="bg1"/>
                  </a:solidFill>
                  <a:latin typeface="+mn-lt"/>
                  <a:ea typeface="+mn-ea"/>
                  <a:cs typeface="+mn-cs"/>
                </a:rPr>
                <a:t>Living safely in the community at discharge</a:t>
              </a:r>
            </a:p>
          </p:txBody>
        </p:sp>
      </p:grpSp>
      <p:pic>
        <p:nvPicPr>
          <p:cNvPr id="23" name="Picture 22" descr="A picture containing icon&#10;&#10;Description automatically generated">
            <a:extLst>
              <a:ext uri="{FF2B5EF4-FFF2-40B4-BE49-F238E27FC236}">
                <a16:creationId xmlns:a16="http://schemas.microsoft.com/office/drawing/2014/main" id="{CD3A75FE-EB62-48B1-8F00-4FF66F9909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249507" y="2448547"/>
            <a:ext cx="5524764" cy="3707116"/>
          </a:xfrm>
          <a:prstGeom prst="rect">
            <a:avLst/>
          </a:prstGeom>
        </p:spPr>
      </p:pic>
      <p:pic>
        <p:nvPicPr>
          <p:cNvPr id="25" name="Picture 24" descr="Logo&#10;&#10;Description automatically generated">
            <a:extLst>
              <a:ext uri="{FF2B5EF4-FFF2-40B4-BE49-F238E27FC236}">
                <a16:creationId xmlns:a16="http://schemas.microsoft.com/office/drawing/2014/main" id="{CAACC6A6-095F-41A1-9E48-DDFD596BA59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03318" y="232419"/>
            <a:ext cx="5786578" cy="3882793"/>
          </a:xfrm>
          <a:prstGeom prst="rect">
            <a:avLst/>
          </a:prstGeom>
        </p:spPr>
      </p:pic>
      <p:sp>
        <p:nvSpPr>
          <p:cNvPr id="12" name="TextBox 11">
            <a:extLst>
              <a:ext uri="{FF2B5EF4-FFF2-40B4-BE49-F238E27FC236}">
                <a16:creationId xmlns:a16="http://schemas.microsoft.com/office/drawing/2014/main" id="{55704EAC-7B54-4969-954F-BF9D78922914}"/>
              </a:ext>
            </a:extLst>
          </p:cNvPr>
          <p:cNvSpPr txBox="1"/>
          <p:nvPr userDrawn="1"/>
        </p:nvSpPr>
        <p:spPr>
          <a:xfrm>
            <a:off x="8172588" y="1425340"/>
            <a:ext cx="3046407" cy="923330"/>
          </a:xfrm>
          <a:prstGeom prst="rect">
            <a:avLst/>
          </a:prstGeom>
          <a:noFill/>
        </p:spPr>
        <p:txBody>
          <a:bodyPr wrap="square" rtlCol="0">
            <a:spAutoFit/>
          </a:bodyPr>
          <a:lstStyle/>
          <a:p>
            <a:pPr algn="l"/>
            <a:r>
              <a:rPr lang="en-US" b="1">
                <a:solidFill>
                  <a:schemeClr val="bg1"/>
                </a:solidFill>
              </a:rPr>
              <a:t>Not convicted/adjudicated of a new offense while in the program</a:t>
            </a:r>
          </a:p>
        </p:txBody>
      </p:sp>
    </p:spTree>
    <p:custDataLst>
      <p:tags r:id="rId1"/>
    </p:custDataLst>
    <p:extLst>
      <p:ext uri="{BB962C8B-B14F-4D97-AF65-F5344CB8AC3E}">
        <p14:creationId xmlns:p14="http://schemas.microsoft.com/office/powerpoint/2010/main" val="2682902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YAP_outcomes">
    <p:spTree>
      <p:nvGrpSpPr>
        <p:cNvPr id="1" name=""/>
        <p:cNvGrpSpPr/>
        <p:nvPr/>
      </p:nvGrpSpPr>
      <p:grpSpPr>
        <a:xfrm>
          <a:off x="0" y="0"/>
          <a:ext cx="0" cy="0"/>
          <a:chOff x="0" y="0"/>
          <a:chExt cx="0" cy="0"/>
        </a:xfrm>
      </p:grpSpPr>
      <p:sp>
        <p:nvSpPr>
          <p:cNvPr id="3" name="Flowchart: Document 2">
            <a:extLst>
              <a:ext uri="{FF2B5EF4-FFF2-40B4-BE49-F238E27FC236}">
                <a16:creationId xmlns:a16="http://schemas.microsoft.com/office/drawing/2014/main" id="{24EEB27D-7B20-428F-9C5C-20CD2B8680A7}"/>
              </a:ext>
            </a:extLst>
          </p:cNvPr>
          <p:cNvSpPr/>
          <p:nvPr userDrawn="1"/>
        </p:nvSpPr>
        <p:spPr>
          <a:xfrm rot="5400000">
            <a:off x="2424919" y="-1994682"/>
            <a:ext cx="8458200" cy="11075965"/>
          </a:xfrm>
          <a:prstGeom prst="flowChartDocument">
            <a:avLst/>
          </a:prstGeom>
          <a:gradFill>
            <a:gsLst>
              <a:gs pos="0">
                <a:schemeClr val="accent1"/>
              </a:gs>
              <a:gs pos="74000">
                <a:srgbClr val="809DC0"/>
              </a:gs>
              <a:gs pos="29000">
                <a:srgbClr val="5279A9"/>
              </a:gs>
              <a:gs pos="9600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pic>
        <p:nvPicPr>
          <p:cNvPr id="4" name="Picture 3" descr="Shape, circle&#10;&#10;Description automatically generated">
            <a:extLst>
              <a:ext uri="{FF2B5EF4-FFF2-40B4-BE49-F238E27FC236}">
                <a16:creationId xmlns:a16="http://schemas.microsoft.com/office/drawing/2014/main" id="{E1622801-0FFD-4C9C-8618-977F1B8AD9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902" y="1076244"/>
            <a:ext cx="1001700" cy="1001700"/>
          </a:xfrm>
          <a:prstGeom prst="rect">
            <a:avLst/>
          </a:prstGeom>
        </p:spPr>
      </p:pic>
      <p:pic>
        <p:nvPicPr>
          <p:cNvPr id="5" name="Picture 4" descr="Logo&#10;&#10;Description automatically generated">
            <a:extLst>
              <a:ext uri="{FF2B5EF4-FFF2-40B4-BE49-F238E27FC236}">
                <a16:creationId xmlns:a16="http://schemas.microsoft.com/office/drawing/2014/main" id="{DFF23A6C-BDCF-416C-BF81-341B288FC80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5863" y="5801823"/>
            <a:ext cx="2042128" cy="729441"/>
          </a:xfrm>
          <a:prstGeom prst="rect">
            <a:avLst/>
          </a:prstGeom>
        </p:spPr>
      </p:pic>
      <p:sp>
        <p:nvSpPr>
          <p:cNvPr id="6" name="TextBox 5">
            <a:extLst>
              <a:ext uri="{FF2B5EF4-FFF2-40B4-BE49-F238E27FC236}">
                <a16:creationId xmlns:a16="http://schemas.microsoft.com/office/drawing/2014/main" id="{DF3AC72C-361E-47E9-98CA-12654280F44B}"/>
              </a:ext>
            </a:extLst>
          </p:cNvPr>
          <p:cNvSpPr txBox="1"/>
          <p:nvPr userDrawn="1"/>
        </p:nvSpPr>
        <p:spPr>
          <a:xfrm>
            <a:off x="1219200" y="290916"/>
            <a:ext cx="9753600" cy="769441"/>
          </a:xfrm>
          <a:prstGeom prst="rect">
            <a:avLst/>
          </a:prstGeom>
          <a:noFill/>
        </p:spPr>
        <p:txBody>
          <a:bodyPr wrap="square" rtlCol="0">
            <a:spAutoFit/>
          </a:bodyPr>
          <a:lstStyle/>
          <a:p>
            <a:pPr algn="ctr"/>
            <a:r>
              <a:rPr lang="en-US" sz="4400">
                <a:solidFill>
                  <a:schemeClr val="bg2"/>
                </a:solidFill>
                <a:latin typeface="+mj-lt"/>
              </a:rPr>
              <a:t>Participant Outcomes</a:t>
            </a:r>
          </a:p>
        </p:txBody>
      </p:sp>
      <p:pic>
        <p:nvPicPr>
          <p:cNvPr id="7" name="Content Placeholder 5" descr="Icon&#10;&#10;Description automatically generated with medium confidence">
            <a:extLst>
              <a:ext uri="{FF2B5EF4-FFF2-40B4-BE49-F238E27FC236}">
                <a16:creationId xmlns:a16="http://schemas.microsoft.com/office/drawing/2014/main" id="{EBFEE570-C655-41D0-995F-1EAC5D254CC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1302" y="1689873"/>
            <a:ext cx="4572000" cy="3048000"/>
          </a:xfrm>
          <a:prstGeom prst="rect">
            <a:avLst/>
          </a:prstGeom>
        </p:spPr>
      </p:pic>
      <p:pic>
        <p:nvPicPr>
          <p:cNvPr id="8" name="Picture 7" descr="Logo&#10;&#10;Description automatically generated">
            <a:extLst>
              <a:ext uri="{FF2B5EF4-FFF2-40B4-BE49-F238E27FC236}">
                <a16:creationId xmlns:a16="http://schemas.microsoft.com/office/drawing/2014/main" id="{9AC9AD79-D9F3-4E90-94ED-293CE3CDDB7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31290" y="4461578"/>
            <a:ext cx="3319272" cy="2212848"/>
          </a:xfrm>
          <a:prstGeom prst="rect">
            <a:avLst/>
          </a:prstGeom>
        </p:spPr>
      </p:pic>
      <p:pic>
        <p:nvPicPr>
          <p:cNvPr id="9" name="Picture 8" descr="Icon&#10;&#10;Description automatically generated">
            <a:extLst>
              <a:ext uri="{FF2B5EF4-FFF2-40B4-BE49-F238E27FC236}">
                <a16:creationId xmlns:a16="http://schemas.microsoft.com/office/drawing/2014/main" id="{6D07758E-F3A6-4B39-BF5E-75F175E3879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11350" y="1181257"/>
            <a:ext cx="3314700" cy="2209800"/>
          </a:xfrm>
          <a:prstGeom prst="rect">
            <a:avLst/>
          </a:prstGeom>
        </p:spPr>
      </p:pic>
      <p:pic>
        <p:nvPicPr>
          <p:cNvPr id="10" name="Picture 9" descr="Icon&#10;&#10;Description automatically generated">
            <a:extLst>
              <a:ext uri="{FF2B5EF4-FFF2-40B4-BE49-F238E27FC236}">
                <a16:creationId xmlns:a16="http://schemas.microsoft.com/office/drawing/2014/main" id="{9C095A5A-5B19-4A21-80D4-416DB02E2E6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434647" y="3251305"/>
            <a:ext cx="3886200" cy="2590800"/>
          </a:xfrm>
          <a:prstGeom prst="rect">
            <a:avLst/>
          </a:prstGeom>
        </p:spPr>
      </p:pic>
      <p:sp>
        <p:nvSpPr>
          <p:cNvPr id="11" name="TextBox 10">
            <a:extLst>
              <a:ext uri="{FF2B5EF4-FFF2-40B4-BE49-F238E27FC236}">
                <a16:creationId xmlns:a16="http://schemas.microsoft.com/office/drawing/2014/main" id="{59C3D3F2-BCB2-475F-80AA-3BF0BA1BBE81}"/>
              </a:ext>
            </a:extLst>
          </p:cNvPr>
          <p:cNvSpPr txBox="1"/>
          <p:nvPr userDrawn="1"/>
        </p:nvSpPr>
        <p:spPr>
          <a:xfrm>
            <a:off x="297753" y="4349802"/>
            <a:ext cx="1847048" cy="923330"/>
          </a:xfrm>
          <a:prstGeom prst="rect">
            <a:avLst/>
          </a:prstGeom>
          <a:noFill/>
        </p:spPr>
        <p:txBody>
          <a:bodyPr wrap="square" rtlCol="0">
            <a:spAutoFit/>
          </a:bodyPr>
          <a:lstStyle/>
          <a:p>
            <a:pPr algn="ctr"/>
            <a:r>
              <a:rPr lang="en-US" b="1">
                <a:solidFill>
                  <a:schemeClr val="accent2"/>
                </a:solidFill>
              </a:rPr>
              <a:t>Living safely in the community at discharge</a:t>
            </a:r>
          </a:p>
        </p:txBody>
      </p:sp>
      <p:sp>
        <p:nvSpPr>
          <p:cNvPr id="12" name="TextBox 11">
            <a:extLst>
              <a:ext uri="{FF2B5EF4-FFF2-40B4-BE49-F238E27FC236}">
                <a16:creationId xmlns:a16="http://schemas.microsoft.com/office/drawing/2014/main" id="{55704EAC-7B54-4969-954F-BF9D78922914}"/>
              </a:ext>
            </a:extLst>
          </p:cNvPr>
          <p:cNvSpPr txBox="1"/>
          <p:nvPr userDrawn="1"/>
        </p:nvSpPr>
        <p:spPr>
          <a:xfrm>
            <a:off x="8172588" y="1425340"/>
            <a:ext cx="2091192" cy="1200329"/>
          </a:xfrm>
          <a:prstGeom prst="rect">
            <a:avLst/>
          </a:prstGeom>
          <a:noFill/>
        </p:spPr>
        <p:txBody>
          <a:bodyPr wrap="square" rtlCol="0">
            <a:spAutoFit/>
          </a:bodyPr>
          <a:lstStyle/>
          <a:p>
            <a:pPr algn="ctr"/>
            <a:r>
              <a:rPr lang="en-US" b="1">
                <a:solidFill>
                  <a:schemeClr val="bg1"/>
                </a:solidFill>
              </a:rPr>
              <a:t>Not convicted/</a:t>
            </a:r>
            <a:br>
              <a:rPr lang="en-US" b="1">
                <a:solidFill>
                  <a:schemeClr val="bg1"/>
                </a:solidFill>
              </a:rPr>
            </a:br>
            <a:r>
              <a:rPr lang="en-US" b="1">
                <a:solidFill>
                  <a:schemeClr val="bg1"/>
                </a:solidFill>
              </a:rPr>
              <a:t>adjudicated of a new offense while in the program</a:t>
            </a:r>
          </a:p>
        </p:txBody>
      </p:sp>
      <p:sp>
        <p:nvSpPr>
          <p:cNvPr id="13" name="TextBox 12">
            <a:extLst>
              <a:ext uri="{FF2B5EF4-FFF2-40B4-BE49-F238E27FC236}">
                <a16:creationId xmlns:a16="http://schemas.microsoft.com/office/drawing/2014/main" id="{FEBF4CB2-760E-43BA-B863-1CAD18FEEF3C}"/>
              </a:ext>
            </a:extLst>
          </p:cNvPr>
          <p:cNvSpPr txBox="1"/>
          <p:nvPr userDrawn="1"/>
        </p:nvSpPr>
        <p:spPr>
          <a:xfrm>
            <a:off x="4630060" y="3543300"/>
            <a:ext cx="2369585" cy="923330"/>
          </a:xfrm>
          <a:prstGeom prst="rect">
            <a:avLst/>
          </a:prstGeom>
          <a:noFill/>
        </p:spPr>
        <p:txBody>
          <a:bodyPr wrap="square" rtlCol="0">
            <a:spAutoFit/>
          </a:bodyPr>
          <a:lstStyle/>
          <a:p>
            <a:pPr algn="ctr"/>
            <a:r>
              <a:rPr lang="en-US" b="1">
                <a:solidFill>
                  <a:schemeClr val="bg1"/>
                </a:solidFill>
              </a:rPr>
              <a:t>Did not have an open protective services case at discharge</a:t>
            </a:r>
          </a:p>
        </p:txBody>
      </p:sp>
      <p:sp>
        <p:nvSpPr>
          <p:cNvPr id="14" name="TextBox 13">
            <a:extLst>
              <a:ext uri="{FF2B5EF4-FFF2-40B4-BE49-F238E27FC236}">
                <a16:creationId xmlns:a16="http://schemas.microsoft.com/office/drawing/2014/main" id="{115DD809-F8E9-4F25-A40F-3CC3B32118E9}"/>
              </a:ext>
            </a:extLst>
          </p:cNvPr>
          <p:cNvSpPr txBox="1"/>
          <p:nvPr userDrawn="1"/>
        </p:nvSpPr>
        <p:spPr>
          <a:xfrm>
            <a:off x="8031608" y="5883923"/>
            <a:ext cx="2779347" cy="923330"/>
          </a:xfrm>
          <a:prstGeom prst="rect">
            <a:avLst/>
          </a:prstGeom>
          <a:noFill/>
        </p:spPr>
        <p:txBody>
          <a:bodyPr wrap="square" rtlCol="0">
            <a:spAutoFit/>
          </a:bodyPr>
          <a:lstStyle/>
          <a:p>
            <a:pPr algn="ctr"/>
            <a:r>
              <a:rPr lang="en-US" b="1">
                <a:solidFill>
                  <a:schemeClr val="bg1"/>
                </a:solidFill>
              </a:rPr>
              <a:t>Were regularly attending school or graduated/GED at discharge</a:t>
            </a:r>
          </a:p>
        </p:txBody>
      </p:sp>
    </p:spTree>
    <p:custDataLst>
      <p:tags r:id="rId1"/>
    </p:custDataLst>
    <p:extLst>
      <p:ext uri="{BB962C8B-B14F-4D97-AF65-F5344CB8AC3E}">
        <p14:creationId xmlns:p14="http://schemas.microsoft.com/office/powerpoint/2010/main" val="268290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YAP_film_short">
    <p:spTree>
      <p:nvGrpSpPr>
        <p:cNvPr id="1" name=""/>
        <p:cNvGrpSpPr/>
        <p:nvPr/>
      </p:nvGrpSpPr>
      <p:grpSpPr>
        <a:xfrm>
          <a:off x="0" y="0"/>
          <a:ext cx="0" cy="0"/>
          <a:chOff x="0" y="0"/>
          <a:chExt cx="0" cy="0"/>
        </a:xfrm>
      </p:grpSpPr>
      <p:pic>
        <p:nvPicPr>
          <p:cNvPr id="4" name="Online Media 3" title="Safely Home - abbreviated">
            <a:hlinkClick r:id="" action="ppaction://media"/>
            <a:extLst>
              <a:ext uri="{FF2B5EF4-FFF2-40B4-BE49-F238E27FC236}">
                <a16:creationId xmlns:a16="http://schemas.microsoft.com/office/drawing/2014/main" id="{D866C163-FD58-42B3-AEA1-AFA8C67A23FF}"/>
              </a:ext>
            </a:extLst>
          </p:cNvPr>
          <p:cNvPicPr>
            <a:picLocks noRot="1" noChangeAspect="1"/>
          </p:cNvPicPr>
          <p:nvPr userDrawn="1">
            <a:videoFile r:link="rId2"/>
          </p:nvPr>
        </p:nvPicPr>
        <p:blipFill>
          <a:blip r:embed="rId4"/>
          <a:stretch>
            <a:fillRect/>
          </a:stretch>
        </p:blipFill>
        <p:spPr>
          <a:xfrm>
            <a:off x="0" y="0"/>
            <a:ext cx="12192000" cy="6888480"/>
          </a:xfrm>
          <a:prstGeom prst="rect">
            <a:avLst/>
          </a:prstGeom>
        </p:spPr>
      </p:pic>
    </p:spTree>
    <p:custDataLst>
      <p:tags r:id="rId1"/>
    </p:custDataLst>
    <p:extLst>
      <p:ext uri="{BB962C8B-B14F-4D97-AF65-F5344CB8AC3E}">
        <p14:creationId xmlns:p14="http://schemas.microsoft.com/office/powerpoint/2010/main" val="281054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YAP_film_full">
    <p:spTree>
      <p:nvGrpSpPr>
        <p:cNvPr id="1" name=""/>
        <p:cNvGrpSpPr/>
        <p:nvPr/>
      </p:nvGrpSpPr>
      <p:grpSpPr>
        <a:xfrm>
          <a:off x="0" y="0"/>
          <a:ext cx="0" cy="0"/>
          <a:chOff x="0" y="0"/>
          <a:chExt cx="0" cy="0"/>
        </a:xfrm>
      </p:grpSpPr>
      <p:pic>
        <p:nvPicPr>
          <p:cNvPr id="3" name="Online Media 2" title="Safely Home  - full length">
            <a:hlinkClick r:id="" action="ppaction://media"/>
            <a:extLst>
              <a:ext uri="{FF2B5EF4-FFF2-40B4-BE49-F238E27FC236}">
                <a16:creationId xmlns:a16="http://schemas.microsoft.com/office/drawing/2014/main" id="{8C5D31F1-77CD-4502-9D2B-E2D4B84B2FF6}"/>
              </a:ext>
            </a:extLst>
          </p:cNvPr>
          <p:cNvPicPr>
            <a:picLocks noRot="1" noChangeAspect="1"/>
          </p:cNvPicPr>
          <p:nvPr userDrawn="1">
            <a:videoFile r:link="rId2"/>
          </p:nvPr>
        </p:nvPicPr>
        <p:blipFill>
          <a:blip r:embed="rId4"/>
          <a:stretch>
            <a:fillRect/>
          </a:stretch>
        </p:blipFill>
        <p:spPr>
          <a:xfrm>
            <a:off x="2362200" y="-10633"/>
            <a:ext cx="9158177" cy="6868633"/>
          </a:xfrm>
          <a:prstGeom prst="rect">
            <a:avLst/>
          </a:prstGeom>
        </p:spPr>
      </p:pic>
      <p:pic>
        <p:nvPicPr>
          <p:cNvPr id="4" name="Picture 3" descr="Logo&#10;&#10;Description automatically generated">
            <a:extLst>
              <a:ext uri="{FF2B5EF4-FFF2-40B4-BE49-F238E27FC236}">
                <a16:creationId xmlns:a16="http://schemas.microsoft.com/office/drawing/2014/main" id="{4F48AA0D-61A8-4C11-A759-006C9B32F94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8600" y="5943600"/>
            <a:ext cx="2042128" cy="729441"/>
          </a:xfrm>
          <a:prstGeom prst="rect">
            <a:avLst/>
          </a:prstGeom>
        </p:spPr>
      </p:pic>
    </p:spTree>
    <p:custDataLst>
      <p:tags r:id="rId1"/>
    </p:custDataLst>
    <p:extLst>
      <p:ext uri="{BB962C8B-B14F-4D97-AF65-F5344CB8AC3E}">
        <p14:creationId xmlns:p14="http://schemas.microsoft.com/office/powerpoint/2010/main" val="48634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YAP_th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5047196-7147-4162-9290-F85513070335}"/>
              </a:ext>
            </a:extLst>
          </p:cNvPr>
          <p:cNvGrpSpPr/>
          <p:nvPr userDrawn="1"/>
        </p:nvGrpSpPr>
        <p:grpSpPr>
          <a:xfrm>
            <a:off x="0" y="4267200"/>
            <a:ext cx="12192000" cy="2590800"/>
            <a:chOff x="0" y="4267200"/>
            <a:chExt cx="12192000" cy="2590800"/>
          </a:xfrm>
        </p:grpSpPr>
        <p:pic>
          <p:nvPicPr>
            <p:cNvPr id="8" name="Picture 7">
              <a:extLst>
                <a:ext uri="{FF2B5EF4-FFF2-40B4-BE49-F238E27FC236}">
                  <a16:creationId xmlns:a16="http://schemas.microsoft.com/office/drawing/2014/main" id="{2F0AF590-BB8D-4B08-9FA9-2E9C418370E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2202"/>
            <a:stretch/>
          </p:blipFill>
          <p:spPr>
            <a:xfrm>
              <a:off x="0" y="4267200"/>
              <a:ext cx="12192000" cy="2590800"/>
            </a:xfrm>
            <a:prstGeom prst="rect">
              <a:avLst/>
            </a:prstGeom>
          </p:spPr>
        </p:pic>
        <p:pic>
          <p:nvPicPr>
            <p:cNvPr id="11" name="Picture 10" descr="Logo&#10;&#10;Description automatically generated">
              <a:extLst>
                <a:ext uri="{FF2B5EF4-FFF2-40B4-BE49-F238E27FC236}">
                  <a16:creationId xmlns:a16="http://schemas.microsoft.com/office/drawing/2014/main" id="{DEEFF9BE-DCC4-4D73-9486-1A5D7DD93B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77200" y="4724400"/>
              <a:ext cx="1891824" cy="640706"/>
            </a:xfrm>
            <a:prstGeom prst="rect">
              <a:avLst/>
            </a:prstGeom>
          </p:spPr>
        </p:pic>
        <p:grpSp>
          <p:nvGrpSpPr>
            <p:cNvPr id="4" name="Group 3">
              <a:extLst>
                <a:ext uri="{FF2B5EF4-FFF2-40B4-BE49-F238E27FC236}">
                  <a16:creationId xmlns:a16="http://schemas.microsoft.com/office/drawing/2014/main" id="{35A55219-1026-401A-8DC7-0E92FA8BD681}"/>
                </a:ext>
              </a:extLst>
            </p:cNvPr>
            <p:cNvGrpSpPr/>
            <p:nvPr userDrawn="1"/>
          </p:nvGrpSpPr>
          <p:grpSpPr>
            <a:xfrm>
              <a:off x="228600" y="5862356"/>
              <a:ext cx="11506200" cy="808922"/>
              <a:chOff x="228600" y="6167156"/>
              <a:chExt cx="11506200" cy="808922"/>
            </a:xfrm>
          </p:grpSpPr>
          <p:pic>
            <p:nvPicPr>
              <p:cNvPr id="14" name="Picture 13">
                <a:extLst>
                  <a:ext uri="{FF2B5EF4-FFF2-40B4-BE49-F238E27FC236}">
                    <a16:creationId xmlns:a16="http://schemas.microsoft.com/office/drawing/2014/main" id="{75A1B680-7232-4A75-B522-1F88CEF1CEF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9412"/>
              <a:stretch/>
            </p:blipFill>
            <p:spPr>
              <a:xfrm>
                <a:off x="228600" y="6190645"/>
                <a:ext cx="5867400" cy="785433"/>
              </a:xfrm>
              <a:prstGeom prst="rect">
                <a:avLst/>
              </a:prstGeom>
            </p:spPr>
          </p:pic>
          <p:pic>
            <p:nvPicPr>
              <p:cNvPr id="17" name="Picture 16">
                <a:extLst>
                  <a:ext uri="{FF2B5EF4-FFF2-40B4-BE49-F238E27FC236}">
                    <a16:creationId xmlns:a16="http://schemas.microsoft.com/office/drawing/2014/main" id="{BAEA6C55-AE4E-4744-BC77-417E3695BBF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8184"/>
              <a:stretch/>
            </p:blipFill>
            <p:spPr>
              <a:xfrm>
                <a:off x="5780690" y="6167156"/>
                <a:ext cx="5954110" cy="786384"/>
              </a:xfrm>
              <a:prstGeom prst="rect">
                <a:avLst/>
              </a:prstGeom>
            </p:spPr>
          </p:pic>
        </p:grpSp>
      </p:grpSp>
      <p:sp>
        <p:nvSpPr>
          <p:cNvPr id="6" name="TextBox 5">
            <a:extLst>
              <a:ext uri="{FF2B5EF4-FFF2-40B4-BE49-F238E27FC236}">
                <a16:creationId xmlns:a16="http://schemas.microsoft.com/office/drawing/2014/main" id="{2A67B6F3-00FA-423E-82E1-9A222FC6C34F}"/>
              </a:ext>
            </a:extLst>
          </p:cNvPr>
          <p:cNvSpPr txBox="1"/>
          <p:nvPr userDrawn="1"/>
        </p:nvSpPr>
        <p:spPr>
          <a:xfrm>
            <a:off x="2917060" y="5280984"/>
            <a:ext cx="2971800" cy="563231"/>
          </a:xfrm>
          <a:prstGeom prst="rect">
            <a:avLst/>
          </a:prstGeom>
          <a:noFill/>
        </p:spPr>
        <p:txBody>
          <a:bodyPr wrap="square" rtlCol="0">
            <a:spAutoFit/>
          </a:bodyPr>
          <a:lstStyle/>
          <a:p>
            <a:pPr algn="ctr">
              <a:lnSpc>
                <a:spcPct val="85000"/>
              </a:lnSpc>
            </a:pPr>
            <a:r>
              <a:rPr lang="en-US" sz="1800">
                <a:solidFill>
                  <a:schemeClr val="bg1"/>
                </a:solidFill>
                <a:latin typeface="The Hand Black" panose="03070902030502020204" pitchFamily="66" charset="0"/>
              </a:rPr>
              <a:t>STRENGTHENING COMMUNITIES</a:t>
            </a:r>
            <a:br>
              <a:rPr lang="en-US" sz="1800">
                <a:solidFill>
                  <a:schemeClr val="bg1"/>
                </a:solidFill>
                <a:latin typeface="The Hand Black" panose="03070902030502020204" pitchFamily="66" charset="0"/>
              </a:rPr>
            </a:br>
            <a:r>
              <a:rPr lang="en-US" sz="1800" spc="200" baseline="0">
                <a:solidFill>
                  <a:schemeClr val="bg1"/>
                </a:solidFill>
                <a:latin typeface="The Hand Black" panose="03070902030502020204" pitchFamily="66" charset="0"/>
              </a:rPr>
              <a:t>one biography at a time</a:t>
            </a:r>
          </a:p>
        </p:txBody>
      </p:sp>
      <p:sp>
        <p:nvSpPr>
          <p:cNvPr id="12" name="Content Placeholder 1">
            <a:extLst>
              <a:ext uri="{FF2B5EF4-FFF2-40B4-BE49-F238E27FC236}">
                <a16:creationId xmlns:a16="http://schemas.microsoft.com/office/drawing/2014/main" id="{6970D37A-E9E7-4031-8C66-D53C1DC80DEE}"/>
              </a:ext>
            </a:extLst>
          </p:cNvPr>
          <p:cNvSpPr>
            <a:spLocks noGrp="1"/>
          </p:cNvSpPr>
          <p:nvPr>
            <p:ph idx="1"/>
          </p:nvPr>
        </p:nvSpPr>
        <p:spPr>
          <a:xfrm>
            <a:off x="508000" y="1600205"/>
            <a:ext cx="11074400" cy="3047996"/>
          </a:xfrm>
        </p:spPr>
        <p:txBody>
          <a:bodyPr>
            <a:normAutofit/>
          </a:bodyPr>
          <a:lstStyle/>
          <a:p>
            <a:pPr marL="0" indent="0" algn="ctr">
              <a:buNone/>
            </a:pPr>
            <a:r>
              <a:rPr lang="en-US" sz="15000">
                <a:latin typeface="The Hand Black" panose="03070902030502020204" pitchFamily="66" charset="0"/>
              </a:rPr>
              <a:t>Thank you!</a:t>
            </a:r>
          </a:p>
        </p:txBody>
      </p:sp>
      <p:pic>
        <p:nvPicPr>
          <p:cNvPr id="13" name="Picture 12" descr="Shape, circle&#10;&#10;Description automatically generated">
            <a:extLst>
              <a:ext uri="{FF2B5EF4-FFF2-40B4-BE49-F238E27FC236}">
                <a16:creationId xmlns:a16="http://schemas.microsoft.com/office/drawing/2014/main" id="{B5338D09-5FEE-4835-90F9-E3375C2650BF}"/>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946320" y="-762000"/>
            <a:ext cx="2286000" cy="2286000"/>
          </a:xfrm>
          <a:prstGeom prst="rect">
            <a:avLst/>
          </a:prstGeom>
        </p:spPr>
      </p:pic>
      <p:pic>
        <p:nvPicPr>
          <p:cNvPr id="15" name="Picture 14" descr="A blue circle on a black background&#10;&#10;Description automatically generated with medium confidence">
            <a:extLst>
              <a:ext uri="{FF2B5EF4-FFF2-40B4-BE49-F238E27FC236}">
                <a16:creationId xmlns:a16="http://schemas.microsoft.com/office/drawing/2014/main" id="{B442AB5C-D57B-4391-9602-85128515442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991600" y="381000"/>
            <a:ext cx="1517408" cy="1517408"/>
          </a:xfrm>
          <a:prstGeom prst="rect">
            <a:avLst/>
          </a:prstGeom>
        </p:spPr>
      </p:pic>
    </p:spTree>
    <p:custDataLst>
      <p:tags r:id="rId1"/>
    </p:custDataLst>
    <p:extLst>
      <p:ext uri="{BB962C8B-B14F-4D97-AF65-F5344CB8AC3E}">
        <p14:creationId xmlns:p14="http://schemas.microsoft.com/office/powerpoint/2010/main" val="1077737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1_z_intro_title">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B94C2EB2-F488-45E0-A1C4-5E2E74F663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143" y="-1787726"/>
            <a:ext cx="12192000" cy="6461760"/>
          </a:xfrm>
          <a:prstGeom prst="rect">
            <a:avLst/>
          </a:prstGeom>
        </p:spPr>
      </p:pic>
      <p:sp>
        <p:nvSpPr>
          <p:cNvPr id="2" name="Title 1"/>
          <p:cNvSpPr>
            <a:spLocks noGrp="1"/>
          </p:cNvSpPr>
          <p:nvPr>
            <p:ph type="title"/>
          </p:nvPr>
        </p:nvSpPr>
        <p:spPr>
          <a:xfrm>
            <a:off x="812800" y="53340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3833816"/>
            <a:ext cx="10363200" cy="1500187"/>
          </a:xfrm>
        </p:spPr>
        <p:txBody>
          <a:bodyPr anchor="b">
            <a:normAutofit/>
          </a:bodyPr>
          <a:lstStyle>
            <a:lvl1pPr marL="0" indent="0">
              <a:buNone/>
              <a:defRPr sz="4400">
                <a:solidFill>
                  <a:schemeClr val="tx1">
                    <a:tint val="75000"/>
                  </a:schemeClr>
                </a:solidFill>
                <a:latin typeface="The Hand Black" panose="03070902030502020204" pitchFamily="66"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7" name="Picture 16" descr="A blue circle on a black background&#10;&#10;Description automatically generated with medium confidence">
            <a:extLst>
              <a:ext uri="{FF2B5EF4-FFF2-40B4-BE49-F238E27FC236}">
                <a16:creationId xmlns:a16="http://schemas.microsoft.com/office/drawing/2014/main" id="{8D26800F-0139-4999-BD2D-F4426C1D05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65811" y="1222289"/>
            <a:ext cx="1517408" cy="1517408"/>
          </a:xfrm>
          <a:prstGeom prst="rect">
            <a:avLst/>
          </a:prstGeom>
        </p:spPr>
      </p:pic>
      <p:pic>
        <p:nvPicPr>
          <p:cNvPr id="18" name="Picture 17" descr="Shape, circle&#10;&#10;Description automatically generated">
            <a:extLst>
              <a:ext uri="{FF2B5EF4-FFF2-40B4-BE49-F238E27FC236}">
                <a16:creationId xmlns:a16="http://schemas.microsoft.com/office/drawing/2014/main" id="{9CC3D4E9-7F49-43C0-9CE4-580943904F2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9383" y="2877981"/>
            <a:ext cx="787083" cy="787083"/>
          </a:xfrm>
          <a:prstGeom prst="rect">
            <a:avLst/>
          </a:prstGeom>
        </p:spPr>
      </p:pic>
      <p:pic>
        <p:nvPicPr>
          <p:cNvPr id="19" name="Picture 18" descr="Logo&#10;&#10;Description automatically generated">
            <a:extLst>
              <a:ext uri="{FF2B5EF4-FFF2-40B4-BE49-F238E27FC236}">
                <a16:creationId xmlns:a16="http://schemas.microsoft.com/office/drawing/2014/main" id="{FD4815F6-CB68-4062-8764-C7F331D031C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607788" y="1113295"/>
            <a:ext cx="3796824" cy="1285875"/>
          </a:xfrm>
          <a:prstGeom prst="rect">
            <a:avLst/>
          </a:prstGeom>
        </p:spPr>
      </p:pic>
      <p:pic>
        <p:nvPicPr>
          <p:cNvPr id="20" name="Picture 19" descr="A person wearing a hat&#10;&#10;Description automatically generated with medium confidence">
            <a:extLst>
              <a:ext uri="{FF2B5EF4-FFF2-40B4-BE49-F238E27FC236}">
                <a16:creationId xmlns:a16="http://schemas.microsoft.com/office/drawing/2014/main" id="{2BEB4C62-1821-40FD-B0A3-1A421952CF7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115656" y="36022"/>
            <a:ext cx="3548648" cy="3548648"/>
          </a:xfrm>
          <a:prstGeom prst="rect">
            <a:avLst/>
          </a:prstGeom>
        </p:spPr>
      </p:pic>
      <p:pic>
        <p:nvPicPr>
          <p:cNvPr id="21" name="Picture 20" descr="A picture containing person, person, indoor, posing&#10;&#10;Description automatically generated">
            <a:extLst>
              <a:ext uri="{FF2B5EF4-FFF2-40B4-BE49-F238E27FC236}">
                <a16:creationId xmlns:a16="http://schemas.microsoft.com/office/drawing/2014/main" id="{C0BA2335-D130-409B-B2C1-07C856CDBFA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558316" y="1113295"/>
            <a:ext cx="3299694" cy="3299694"/>
          </a:xfrm>
          <a:prstGeom prst="rect">
            <a:avLst/>
          </a:prstGeom>
        </p:spPr>
      </p:pic>
      <p:pic>
        <p:nvPicPr>
          <p:cNvPr id="22" name="Picture 21" descr="A close - up of a cross&#10;&#10;Description automatically generated with low confidence">
            <a:extLst>
              <a:ext uri="{FF2B5EF4-FFF2-40B4-BE49-F238E27FC236}">
                <a16:creationId xmlns:a16="http://schemas.microsoft.com/office/drawing/2014/main" id="{CD9B86B4-9579-4514-BE80-ADEB2F1F73E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428555" y="2615731"/>
            <a:ext cx="1228798" cy="2027793"/>
          </a:xfrm>
          <a:prstGeom prst="rect">
            <a:avLst/>
          </a:prstGeom>
        </p:spPr>
      </p:pic>
    </p:spTree>
    <p:custDataLst>
      <p:tags r:id="rId1"/>
    </p:custDataLst>
    <p:extLst>
      <p:ext uri="{BB962C8B-B14F-4D97-AF65-F5344CB8AC3E}">
        <p14:creationId xmlns:p14="http://schemas.microsoft.com/office/powerpoint/2010/main" val="3368935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_intro_title_nopic">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B94C2EB2-F488-45E0-A1C4-5E2E74F663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143" y="-1787726"/>
            <a:ext cx="12192000" cy="6461760"/>
          </a:xfrm>
          <a:prstGeom prst="rect">
            <a:avLst/>
          </a:prstGeom>
        </p:spPr>
      </p:pic>
      <p:sp>
        <p:nvSpPr>
          <p:cNvPr id="2" name="Title 1"/>
          <p:cNvSpPr>
            <a:spLocks noGrp="1"/>
          </p:cNvSpPr>
          <p:nvPr>
            <p:ph type="title"/>
          </p:nvPr>
        </p:nvSpPr>
        <p:spPr>
          <a:xfrm>
            <a:off x="812800" y="53340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3833816"/>
            <a:ext cx="10363200" cy="1500187"/>
          </a:xfrm>
        </p:spPr>
        <p:txBody>
          <a:bodyPr anchor="b"/>
          <a:lstStyle>
            <a:lvl1pPr marL="0" indent="0">
              <a:buNone/>
              <a:defRPr sz="2000">
                <a:solidFill>
                  <a:schemeClr val="tx1">
                    <a:tint val="75000"/>
                  </a:schemeClr>
                </a:solidFill>
                <a:latin typeface="Roboto"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7" name="Picture 16" descr="A blue circle on a black background&#10;&#10;Description automatically generated with medium confidence">
            <a:extLst>
              <a:ext uri="{FF2B5EF4-FFF2-40B4-BE49-F238E27FC236}">
                <a16:creationId xmlns:a16="http://schemas.microsoft.com/office/drawing/2014/main" id="{8D26800F-0139-4999-BD2D-F4426C1D05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65811" y="1222289"/>
            <a:ext cx="1517408" cy="1517408"/>
          </a:xfrm>
          <a:prstGeom prst="rect">
            <a:avLst/>
          </a:prstGeom>
        </p:spPr>
      </p:pic>
      <p:pic>
        <p:nvPicPr>
          <p:cNvPr id="18" name="Picture 17" descr="Shape, circle&#10;&#10;Description automatically generated">
            <a:extLst>
              <a:ext uri="{FF2B5EF4-FFF2-40B4-BE49-F238E27FC236}">
                <a16:creationId xmlns:a16="http://schemas.microsoft.com/office/drawing/2014/main" id="{9CC3D4E9-7F49-43C0-9CE4-580943904F2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9383" y="2877981"/>
            <a:ext cx="787083" cy="787083"/>
          </a:xfrm>
          <a:prstGeom prst="rect">
            <a:avLst/>
          </a:prstGeom>
        </p:spPr>
      </p:pic>
      <p:pic>
        <p:nvPicPr>
          <p:cNvPr id="19" name="Picture 18" descr="Logo&#10;&#10;Description automatically generated">
            <a:extLst>
              <a:ext uri="{FF2B5EF4-FFF2-40B4-BE49-F238E27FC236}">
                <a16:creationId xmlns:a16="http://schemas.microsoft.com/office/drawing/2014/main" id="{FD4815F6-CB68-4062-8764-C7F331D031C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640463" y="742604"/>
            <a:ext cx="4480475" cy="1517408"/>
          </a:xfrm>
          <a:prstGeom prst="rect">
            <a:avLst/>
          </a:prstGeom>
        </p:spPr>
      </p:pic>
      <p:pic>
        <p:nvPicPr>
          <p:cNvPr id="22" name="Picture 21" descr="A close - up of a cross&#10;&#10;Description automatically generated with low confidence">
            <a:extLst>
              <a:ext uri="{FF2B5EF4-FFF2-40B4-BE49-F238E27FC236}">
                <a16:creationId xmlns:a16="http://schemas.microsoft.com/office/drawing/2014/main" id="{CD9B86B4-9579-4514-BE80-ADEB2F1F73E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387783" y="1600200"/>
            <a:ext cx="1348125" cy="2224710"/>
          </a:xfrm>
          <a:prstGeom prst="rect">
            <a:avLst/>
          </a:prstGeom>
        </p:spPr>
      </p:pic>
    </p:spTree>
    <p:custDataLst>
      <p:tags r:id="rId1"/>
    </p:custDataLst>
    <p:extLst>
      <p:ext uri="{BB962C8B-B14F-4D97-AF65-F5344CB8AC3E}">
        <p14:creationId xmlns:p14="http://schemas.microsoft.com/office/powerpoint/2010/main" val="1694120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z_intro_notitle">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B94C2EB2-F488-45E0-A1C4-5E2E74F663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91183"/>
            <a:ext cx="12192000" cy="6461760"/>
          </a:xfrm>
          <a:prstGeom prst="rect">
            <a:avLst/>
          </a:prstGeom>
        </p:spPr>
      </p:pic>
      <p:pic>
        <p:nvPicPr>
          <p:cNvPr id="17" name="Picture 16" descr="A blue circle on a black background&#10;&#10;Description automatically generated with medium confidence">
            <a:extLst>
              <a:ext uri="{FF2B5EF4-FFF2-40B4-BE49-F238E27FC236}">
                <a16:creationId xmlns:a16="http://schemas.microsoft.com/office/drawing/2014/main" id="{8D26800F-0139-4999-BD2D-F4426C1D05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49000" y="4678825"/>
            <a:ext cx="1517408" cy="1517408"/>
          </a:xfrm>
          <a:prstGeom prst="rect">
            <a:avLst/>
          </a:prstGeom>
        </p:spPr>
      </p:pic>
      <p:pic>
        <p:nvPicPr>
          <p:cNvPr id="18" name="Picture 17" descr="Shape, circle&#10;&#10;Description automatically generated">
            <a:extLst>
              <a:ext uri="{FF2B5EF4-FFF2-40B4-BE49-F238E27FC236}">
                <a16:creationId xmlns:a16="http://schemas.microsoft.com/office/drawing/2014/main" id="{9CC3D4E9-7F49-43C0-9CE4-580943904F2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3886200"/>
            <a:ext cx="787083" cy="787083"/>
          </a:xfrm>
          <a:prstGeom prst="rect">
            <a:avLst/>
          </a:prstGeom>
        </p:spPr>
      </p:pic>
      <p:pic>
        <p:nvPicPr>
          <p:cNvPr id="19" name="Picture 18" descr="Logo&#10;&#10;Description automatically generated">
            <a:extLst>
              <a:ext uri="{FF2B5EF4-FFF2-40B4-BE49-F238E27FC236}">
                <a16:creationId xmlns:a16="http://schemas.microsoft.com/office/drawing/2014/main" id="{FD4815F6-CB68-4062-8764-C7F331D031C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607788" y="1113295"/>
            <a:ext cx="3796824" cy="1285875"/>
          </a:xfrm>
          <a:prstGeom prst="rect">
            <a:avLst/>
          </a:prstGeom>
        </p:spPr>
      </p:pic>
      <p:pic>
        <p:nvPicPr>
          <p:cNvPr id="20" name="Picture 19" descr="A person wearing a hat&#10;&#10;Description automatically generated with medium confidence">
            <a:extLst>
              <a:ext uri="{FF2B5EF4-FFF2-40B4-BE49-F238E27FC236}">
                <a16:creationId xmlns:a16="http://schemas.microsoft.com/office/drawing/2014/main" id="{2BEB4C62-1821-40FD-B0A3-1A421952CF7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94605" y="605824"/>
            <a:ext cx="3548648" cy="3548648"/>
          </a:xfrm>
          <a:prstGeom prst="rect">
            <a:avLst/>
          </a:prstGeom>
        </p:spPr>
      </p:pic>
      <p:pic>
        <p:nvPicPr>
          <p:cNvPr id="21" name="Picture 20" descr="A picture containing person, person, indoor, posing&#10;&#10;Description automatically generated">
            <a:extLst>
              <a:ext uri="{FF2B5EF4-FFF2-40B4-BE49-F238E27FC236}">
                <a16:creationId xmlns:a16="http://schemas.microsoft.com/office/drawing/2014/main" id="{C0BA2335-D130-409B-B2C1-07C856CDBFA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137265" y="1683097"/>
            <a:ext cx="3299694" cy="3299694"/>
          </a:xfrm>
          <a:prstGeom prst="rect">
            <a:avLst/>
          </a:prstGeom>
        </p:spPr>
      </p:pic>
      <p:pic>
        <p:nvPicPr>
          <p:cNvPr id="22" name="Picture 21" descr="A close - up of a cross&#10;&#10;Description automatically generated with low confidence">
            <a:extLst>
              <a:ext uri="{FF2B5EF4-FFF2-40B4-BE49-F238E27FC236}">
                <a16:creationId xmlns:a16="http://schemas.microsoft.com/office/drawing/2014/main" id="{CD9B86B4-9579-4514-BE80-ADEB2F1F73E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682859" y="4154472"/>
            <a:ext cx="1228798" cy="2027793"/>
          </a:xfrm>
          <a:prstGeom prst="rect">
            <a:avLst/>
          </a:prstGeom>
        </p:spPr>
      </p:pic>
    </p:spTree>
    <p:custDataLst>
      <p:tags r:id="rId1"/>
    </p:custDataLst>
    <p:extLst>
      <p:ext uri="{BB962C8B-B14F-4D97-AF65-F5344CB8AC3E}">
        <p14:creationId xmlns:p14="http://schemas.microsoft.com/office/powerpoint/2010/main" val="658186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z_title_content_footer_taglin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5047196-7147-4162-9290-F85513070335}"/>
              </a:ext>
            </a:extLst>
          </p:cNvPr>
          <p:cNvGrpSpPr/>
          <p:nvPr userDrawn="1"/>
        </p:nvGrpSpPr>
        <p:grpSpPr>
          <a:xfrm>
            <a:off x="0" y="4267200"/>
            <a:ext cx="12192000" cy="2590800"/>
            <a:chOff x="0" y="4267200"/>
            <a:chExt cx="12192000" cy="2590800"/>
          </a:xfrm>
        </p:grpSpPr>
        <p:pic>
          <p:nvPicPr>
            <p:cNvPr id="8" name="Picture 7">
              <a:extLst>
                <a:ext uri="{FF2B5EF4-FFF2-40B4-BE49-F238E27FC236}">
                  <a16:creationId xmlns:a16="http://schemas.microsoft.com/office/drawing/2014/main" id="{2F0AF590-BB8D-4B08-9FA9-2E9C418370E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2202"/>
            <a:stretch/>
          </p:blipFill>
          <p:spPr>
            <a:xfrm>
              <a:off x="0" y="4267200"/>
              <a:ext cx="12192000" cy="2590800"/>
            </a:xfrm>
            <a:prstGeom prst="rect">
              <a:avLst/>
            </a:prstGeom>
          </p:spPr>
        </p:pic>
        <p:pic>
          <p:nvPicPr>
            <p:cNvPr id="11" name="Picture 10" descr="Logo&#10;&#10;Description automatically generated">
              <a:extLst>
                <a:ext uri="{FF2B5EF4-FFF2-40B4-BE49-F238E27FC236}">
                  <a16:creationId xmlns:a16="http://schemas.microsoft.com/office/drawing/2014/main" id="{DEEFF9BE-DCC4-4D73-9486-1A5D7DD93B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77200" y="4724400"/>
              <a:ext cx="1891824" cy="640706"/>
            </a:xfrm>
            <a:prstGeom prst="rect">
              <a:avLst/>
            </a:prstGeom>
          </p:spPr>
        </p:pic>
        <p:grpSp>
          <p:nvGrpSpPr>
            <p:cNvPr id="4" name="Group 3">
              <a:extLst>
                <a:ext uri="{FF2B5EF4-FFF2-40B4-BE49-F238E27FC236}">
                  <a16:creationId xmlns:a16="http://schemas.microsoft.com/office/drawing/2014/main" id="{35A55219-1026-401A-8DC7-0E92FA8BD681}"/>
                </a:ext>
              </a:extLst>
            </p:cNvPr>
            <p:cNvGrpSpPr/>
            <p:nvPr userDrawn="1"/>
          </p:nvGrpSpPr>
          <p:grpSpPr>
            <a:xfrm>
              <a:off x="228600" y="5862356"/>
              <a:ext cx="11506200" cy="808922"/>
              <a:chOff x="228600" y="6167156"/>
              <a:chExt cx="11506200" cy="808922"/>
            </a:xfrm>
          </p:grpSpPr>
          <p:pic>
            <p:nvPicPr>
              <p:cNvPr id="14" name="Picture 13">
                <a:extLst>
                  <a:ext uri="{FF2B5EF4-FFF2-40B4-BE49-F238E27FC236}">
                    <a16:creationId xmlns:a16="http://schemas.microsoft.com/office/drawing/2014/main" id="{75A1B680-7232-4A75-B522-1F88CEF1CEF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9412"/>
              <a:stretch/>
            </p:blipFill>
            <p:spPr>
              <a:xfrm>
                <a:off x="228600" y="6190645"/>
                <a:ext cx="5867400" cy="785433"/>
              </a:xfrm>
              <a:prstGeom prst="rect">
                <a:avLst/>
              </a:prstGeom>
            </p:spPr>
          </p:pic>
          <p:pic>
            <p:nvPicPr>
              <p:cNvPr id="17" name="Picture 16">
                <a:extLst>
                  <a:ext uri="{FF2B5EF4-FFF2-40B4-BE49-F238E27FC236}">
                    <a16:creationId xmlns:a16="http://schemas.microsoft.com/office/drawing/2014/main" id="{BAEA6C55-AE4E-4744-BC77-417E3695BBF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8184"/>
              <a:stretch/>
            </p:blipFill>
            <p:spPr>
              <a:xfrm>
                <a:off x="5780690" y="6167156"/>
                <a:ext cx="5954110" cy="786384"/>
              </a:xfrm>
              <a:prstGeom prst="rect">
                <a:avLst/>
              </a:prstGeom>
            </p:spPr>
          </p:pic>
        </p:grpSp>
      </p:grpSp>
      <p:sp>
        <p:nvSpPr>
          <p:cNvPr id="2" name="Title 1"/>
          <p:cNvSpPr>
            <a:spLocks noGrp="1"/>
          </p:cNvSpPr>
          <p:nvPr>
            <p:ph type="title"/>
          </p:nvPr>
        </p:nvSpPr>
        <p:spPr>
          <a:xfrm>
            <a:off x="508000" y="274638"/>
            <a:ext cx="11074400" cy="1143000"/>
          </a:xfrm>
        </p:spPr>
        <p:txBody>
          <a:bodyPr/>
          <a:lstStyle/>
          <a:p>
            <a:r>
              <a:rPr lang="en-US"/>
              <a:t>Click to edit Master title style</a:t>
            </a:r>
          </a:p>
        </p:txBody>
      </p:sp>
      <p:sp>
        <p:nvSpPr>
          <p:cNvPr id="3" name="Content Placeholder 2"/>
          <p:cNvSpPr>
            <a:spLocks noGrp="1"/>
          </p:cNvSpPr>
          <p:nvPr>
            <p:ph idx="1"/>
          </p:nvPr>
        </p:nvSpPr>
        <p:spPr>
          <a:xfrm>
            <a:off x="508000" y="1600205"/>
            <a:ext cx="11074400" cy="3047996"/>
          </a:xfrm>
        </p:spPr>
        <p:txBody>
          <a:bodyPr/>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2A67B6F3-00FA-423E-82E1-9A222FC6C34F}"/>
              </a:ext>
            </a:extLst>
          </p:cNvPr>
          <p:cNvSpPr txBox="1"/>
          <p:nvPr userDrawn="1"/>
        </p:nvSpPr>
        <p:spPr>
          <a:xfrm>
            <a:off x="2917060" y="5280984"/>
            <a:ext cx="2971800" cy="563231"/>
          </a:xfrm>
          <a:prstGeom prst="rect">
            <a:avLst/>
          </a:prstGeom>
          <a:noFill/>
        </p:spPr>
        <p:txBody>
          <a:bodyPr wrap="square" rtlCol="0">
            <a:spAutoFit/>
          </a:bodyPr>
          <a:lstStyle/>
          <a:p>
            <a:pPr algn="ctr">
              <a:lnSpc>
                <a:spcPct val="85000"/>
              </a:lnSpc>
            </a:pPr>
            <a:r>
              <a:rPr lang="en-US" sz="1800">
                <a:solidFill>
                  <a:schemeClr val="bg1"/>
                </a:solidFill>
                <a:latin typeface="The Hand Black" panose="03070902030502020204" pitchFamily="66" charset="0"/>
              </a:rPr>
              <a:t>STRENGTHENING COMMUNITIES</a:t>
            </a:r>
            <a:br>
              <a:rPr lang="en-US" sz="1800">
                <a:solidFill>
                  <a:schemeClr val="bg1"/>
                </a:solidFill>
                <a:latin typeface="The Hand Black" panose="03070902030502020204" pitchFamily="66" charset="0"/>
              </a:rPr>
            </a:br>
            <a:r>
              <a:rPr lang="en-US" sz="1800" spc="200" baseline="0">
                <a:solidFill>
                  <a:schemeClr val="bg1"/>
                </a:solidFill>
                <a:latin typeface="The Hand Black" panose="03070902030502020204" pitchFamily="66" charset="0"/>
              </a:rPr>
              <a:t>one biography at a time</a:t>
            </a:r>
          </a:p>
        </p:txBody>
      </p:sp>
    </p:spTree>
    <p:custDataLst>
      <p:tags r:id="rId1"/>
    </p:custDataLst>
    <p:extLst>
      <p:ext uri="{BB962C8B-B14F-4D97-AF65-F5344CB8AC3E}">
        <p14:creationId xmlns:p14="http://schemas.microsoft.com/office/powerpoint/2010/main" val="4284169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z_title_content_footer_sim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75BA73-8334-4619-80B8-7DE7129E4A9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24400"/>
            <a:ext cx="12192000" cy="2950888"/>
          </a:xfrm>
          <a:prstGeom prst="rect">
            <a:avLst/>
          </a:prstGeom>
        </p:spPr>
      </p:pic>
      <p:sp>
        <p:nvSpPr>
          <p:cNvPr id="2" name="Title 1"/>
          <p:cNvSpPr>
            <a:spLocks noGrp="1"/>
          </p:cNvSpPr>
          <p:nvPr>
            <p:ph type="title"/>
          </p:nvPr>
        </p:nvSpPr>
        <p:spPr>
          <a:xfrm>
            <a:off x="508000" y="274638"/>
            <a:ext cx="11074400" cy="1143000"/>
          </a:xfrm>
        </p:spPr>
        <p:txBody>
          <a:bodyPr/>
          <a:lstStyle/>
          <a:p>
            <a:r>
              <a:rPr lang="en-US"/>
              <a:t>Click to edit Master title style</a:t>
            </a:r>
          </a:p>
        </p:txBody>
      </p:sp>
      <p:sp>
        <p:nvSpPr>
          <p:cNvPr id="3" name="Content Placeholder 2"/>
          <p:cNvSpPr>
            <a:spLocks noGrp="1"/>
          </p:cNvSpPr>
          <p:nvPr>
            <p:ph idx="1"/>
          </p:nvPr>
        </p:nvSpPr>
        <p:spPr>
          <a:xfrm>
            <a:off x="508000" y="1600202"/>
            <a:ext cx="11074400" cy="3733799"/>
          </a:xfrm>
        </p:spPr>
        <p:txBody>
          <a:bodyPr/>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421402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z_title_content_footer_buildings">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09D8EEB7-8333-4684-BF77-023AF993CF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 y="4876800"/>
            <a:ext cx="12268200" cy="4249072"/>
          </a:xfrm>
          <a:prstGeom prst="rect">
            <a:avLst/>
          </a:prstGeom>
        </p:spPr>
      </p:pic>
      <p:sp>
        <p:nvSpPr>
          <p:cNvPr id="2" name="Title 1"/>
          <p:cNvSpPr>
            <a:spLocks noGrp="1"/>
          </p:cNvSpPr>
          <p:nvPr>
            <p:ph type="title"/>
          </p:nvPr>
        </p:nvSpPr>
        <p:spPr>
          <a:xfrm>
            <a:off x="508000" y="274638"/>
            <a:ext cx="11074400" cy="1143000"/>
          </a:xfrm>
        </p:spPr>
        <p:txBody>
          <a:bodyPr/>
          <a:lstStyle/>
          <a:p>
            <a:r>
              <a:rPr lang="en-US"/>
              <a:t>Click to edit Master title style</a:t>
            </a:r>
          </a:p>
        </p:txBody>
      </p:sp>
      <p:sp>
        <p:nvSpPr>
          <p:cNvPr id="3" name="Content Placeholder 2"/>
          <p:cNvSpPr>
            <a:spLocks noGrp="1"/>
          </p:cNvSpPr>
          <p:nvPr>
            <p:ph idx="1"/>
          </p:nvPr>
        </p:nvSpPr>
        <p:spPr>
          <a:xfrm>
            <a:off x="508000" y="1600202"/>
            <a:ext cx="11074400" cy="3733799"/>
          </a:xfrm>
        </p:spPr>
        <p:txBody>
          <a:bodyPr/>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623165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YAP_service_C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22F092-B656-479D-BEA9-77FC44B24380}"/>
              </a:ext>
            </a:extLst>
          </p:cNvPr>
          <p:cNvSpPr/>
          <p:nvPr userDrawn="1"/>
        </p:nvSpPr>
        <p:spPr>
          <a:xfrm>
            <a:off x="-5513" y="5943601"/>
            <a:ext cx="12177823" cy="91439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latin typeface="Roboto" panose="02000000000000000000" pitchFamily="2" charset="0"/>
            </a:endParaRPr>
          </a:p>
        </p:txBody>
      </p:sp>
      <p:pic>
        <p:nvPicPr>
          <p:cNvPr id="10" name="Picture 9">
            <a:extLst>
              <a:ext uri="{FF2B5EF4-FFF2-40B4-BE49-F238E27FC236}">
                <a16:creationId xmlns:a16="http://schemas.microsoft.com/office/drawing/2014/main" id="{46411E75-D2FC-49A0-BDAD-7BBE968A81B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7200" r="11600"/>
          <a:stretch/>
        </p:blipFill>
        <p:spPr>
          <a:xfrm>
            <a:off x="6705600" y="1"/>
            <a:ext cx="5486400" cy="5943600"/>
          </a:xfrm>
          <a:prstGeom prst="rect">
            <a:avLst/>
          </a:prstGeom>
        </p:spPr>
      </p:pic>
      <p:sp>
        <p:nvSpPr>
          <p:cNvPr id="11" name="TextBox 10">
            <a:extLst>
              <a:ext uri="{FF2B5EF4-FFF2-40B4-BE49-F238E27FC236}">
                <a16:creationId xmlns:a16="http://schemas.microsoft.com/office/drawing/2014/main" id="{1640217C-2637-474D-8104-4D3B81AE6194}"/>
              </a:ext>
            </a:extLst>
          </p:cNvPr>
          <p:cNvSpPr txBox="1"/>
          <p:nvPr userDrawn="1"/>
        </p:nvSpPr>
        <p:spPr>
          <a:xfrm>
            <a:off x="6691423" y="6007220"/>
            <a:ext cx="5486400" cy="769441"/>
          </a:xfrm>
          <a:prstGeom prst="rect">
            <a:avLst/>
          </a:prstGeom>
          <a:noFill/>
        </p:spPr>
        <p:txBody>
          <a:bodyPr wrap="square" rtlCol="0">
            <a:spAutoFit/>
          </a:bodyPr>
          <a:lstStyle/>
          <a:p>
            <a:pPr algn="ctr"/>
            <a:r>
              <a:rPr lang="en-US" sz="4400" dirty="0">
                <a:solidFill>
                  <a:schemeClr val="bg2"/>
                </a:solidFill>
                <a:latin typeface="+mj-lt"/>
              </a:rPr>
              <a:t>Child Welfare</a:t>
            </a:r>
          </a:p>
        </p:txBody>
      </p:sp>
      <p:graphicFrame>
        <p:nvGraphicFramePr>
          <p:cNvPr id="6" name="Content Placeholder 7">
            <a:extLst>
              <a:ext uri="{FF2B5EF4-FFF2-40B4-BE49-F238E27FC236}">
                <a16:creationId xmlns:a16="http://schemas.microsoft.com/office/drawing/2014/main" id="{E20816B3-A777-4627-830C-97DE45564F43}"/>
              </a:ext>
            </a:extLst>
          </p:cNvPr>
          <p:cNvGraphicFramePr>
            <a:graphicFrameLocks/>
          </p:cNvGraphicFramePr>
          <p:nvPr userDrawn="1"/>
        </p:nvGraphicFramePr>
        <p:xfrm>
          <a:off x="565889" y="381000"/>
          <a:ext cx="5588000" cy="54777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0A1C0358-3CF0-4DC2-AF2A-E6681800324B}"/>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9412"/>
          <a:stretch/>
        </p:blipFill>
        <p:spPr>
          <a:xfrm>
            <a:off x="2358656" y="6048638"/>
            <a:ext cx="4346944" cy="581899"/>
          </a:xfrm>
          <a:prstGeom prst="rect">
            <a:avLst/>
          </a:prstGeom>
        </p:spPr>
      </p:pic>
      <p:pic>
        <p:nvPicPr>
          <p:cNvPr id="8" name="Picture 7" descr="Logo&#10;&#10;Description automatically generated">
            <a:extLst>
              <a:ext uri="{FF2B5EF4-FFF2-40B4-BE49-F238E27FC236}">
                <a16:creationId xmlns:a16="http://schemas.microsoft.com/office/drawing/2014/main" id="{61EB2292-44A4-4CFB-8C3F-BFAC6316DD09}"/>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0505" y="6038005"/>
            <a:ext cx="1891824" cy="640706"/>
          </a:xfrm>
          <a:prstGeom prst="rect">
            <a:avLst/>
          </a:prstGeom>
        </p:spPr>
      </p:pic>
    </p:spTree>
    <p:custDataLst>
      <p:tags r:id="rId1"/>
    </p:custDataLst>
    <p:extLst>
      <p:ext uri="{BB962C8B-B14F-4D97-AF65-F5344CB8AC3E}">
        <p14:creationId xmlns:p14="http://schemas.microsoft.com/office/powerpoint/2010/main" val="39477130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z_title_left">
    <p:spTree>
      <p:nvGrpSpPr>
        <p:cNvPr id="1" name=""/>
        <p:cNvGrpSpPr/>
        <p:nvPr/>
      </p:nvGrpSpPr>
      <p:grpSpPr>
        <a:xfrm>
          <a:off x="0" y="0"/>
          <a:ext cx="0" cy="0"/>
          <a:chOff x="0" y="0"/>
          <a:chExt cx="0" cy="0"/>
        </a:xfrm>
      </p:grpSpPr>
      <p:sp>
        <p:nvSpPr>
          <p:cNvPr id="7" name="Flowchart: Document 6">
            <a:extLst>
              <a:ext uri="{FF2B5EF4-FFF2-40B4-BE49-F238E27FC236}">
                <a16:creationId xmlns:a16="http://schemas.microsoft.com/office/drawing/2014/main" id="{DFF7A6DF-B276-47C9-9D0D-D6FDE901B17D}"/>
              </a:ext>
            </a:extLst>
          </p:cNvPr>
          <p:cNvSpPr/>
          <p:nvPr userDrawn="1"/>
        </p:nvSpPr>
        <p:spPr>
          <a:xfrm rot="5400000" flipH="1" flipV="1">
            <a:off x="-461791" y="433308"/>
            <a:ext cx="6858000" cy="5991388"/>
          </a:xfrm>
          <a:prstGeom prst="flowChartDocument">
            <a:avLst/>
          </a:prstGeom>
          <a:gradFill>
            <a:gsLst>
              <a:gs pos="0">
                <a:schemeClr val="accent1"/>
              </a:gs>
              <a:gs pos="74000">
                <a:srgbClr val="809DC0"/>
              </a:gs>
              <a:gs pos="29000">
                <a:srgbClr val="5279A9"/>
              </a:gs>
              <a:gs pos="9600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sp>
        <p:nvSpPr>
          <p:cNvPr id="2" name="Title 1"/>
          <p:cNvSpPr>
            <a:spLocks noGrp="1"/>
          </p:cNvSpPr>
          <p:nvPr>
            <p:ph type="title"/>
          </p:nvPr>
        </p:nvSpPr>
        <p:spPr>
          <a:xfrm>
            <a:off x="159208" y="1295400"/>
            <a:ext cx="4964784" cy="1676400"/>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5791200" y="304801"/>
            <a:ext cx="5791200" cy="6172200"/>
          </a:xfrm>
        </p:spPr>
        <p:txBody>
          <a:bodyPr anchor="ctr" anchorCtr="0"/>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 up of a cross&#10;&#10;Description automatically generated with low confidence">
            <a:extLst>
              <a:ext uri="{FF2B5EF4-FFF2-40B4-BE49-F238E27FC236}">
                <a16:creationId xmlns:a16="http://schemas.microsoft.com/office/drawing/2014/main" id="{BB37CC68-EC19-4AB4-A118-8A4C3F3CE9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0" y="4824663"/>
            <a:ext cx="1228798" cy="2027793"/>
          </a:xfrm>
          <a:prstGeom prst="rect">
            <a:avLst/>
          </a:prstGeom>
        </p:spPr>
      </p:pic>
    </p:spTree>
    <p:custDataLst>
      <p:tags r:id="rId1"/>
    </p:custDataLst>
    <p:extLst>
      <p:ext uri="{BB962C8B-B14F-4D97-AF65-F5344CB8AC3E}">
        <p14:creationId xmlns:p14="http://schemas.microsoft.com/office/powerpoint/2010/main" val="10538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z_title_right">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32B99DA6-A2F2-44A4-A56F-073FBB26D28D}"/>
              </a:ext>
            </a:extLst>
          </p:cNvPr>
          <p:cNvSpPr/>
          <p:nvPr userDrawn="1"/>
        </p:nvSpPr>
        <p:spPr>
          <a:xfrm rot="5400000">
            <a:off x="5767307" y="433307"/>
            <a:ext cx="6858000" cy="5991388"/>
          </a:xfrm>
          <a:prstGeom prst="flowChartDocument">
            <a:avLst/>
          </a:prstGeom>
          <a:gradFill>
            <a:gsLst>
              <a:gs pos="0">
                <a:schemeClr val="accent1"/>
              </a:gs>
              <a:gs pos="74000">
                <a:srgbClr val="809DC0"/>
              </a:gs>
              <a:gs pos="29000">
                <a:srgbClr val="5279A9"/>
              </a:gs>
              <a:gs pos="9600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sp>
        <p:nvSpPr>
          <p:cNvPr id="2" name="Title 1"/>
          <p:cNvSpPr>
            <a:spLocks noGrp="1"/>
          </p:cNvSpPr>
          <p:nvPr>
            <p:ph type="title"/>
          </p:nvPr>
        </p:nvSpPr>
        <p:spPr>
          <a:xfrm>
            <a:off x="7068008" y="1219200"/>
            <a:ext cx="4964784" cy="1676400"/>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09412" y="342900"/>
            <a:ext cx="5791200" cy="6172200"/>
          </a:xfrm>
        </p:spPr>
        <p:txBody>
          <a:bodyPr anchor="ctr" anchorCtr="0"/>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 up of a cross&#10;&#10;Description automatically generated with low confidence">
            <a:extLst>
              <a:ext uri="{FF2B5EF4-FFF2-40B4-BE49-F238E27FC236}">
                <a16:creationId xmlns:a16="http://schemas.microsoft.com/office/drawing/2014/main" id="{E8E54356-00A5-4F87-B797-EE0D889D4C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29400" y="4830206"/>
            <a:ext cx="1228798" cy="2027793"/>
          </a:xfrm>
          <a:prstGeom prst="rect">
            <a:avLst/>
          </a:prstGeom>
        </p:spPr>
      </p:pic>
    </p:spTree>
    <p:custDataLst>
      <p:tags r:id="rId1"/>
    </p:custDataLst>
    <p:extLst>
      <p:ext uri="{BB962C8B-B14F-4D97-AF65-F5344CB8AC3E}">
        <p14:creationId xmlns:p14="http://schemas.microsoft.com/office/powerpoint/2010/main" val="2953375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z_content_right">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6C686508-C830-43D7-B310-C3B40BB991C5}"/>
              </a:ext>
            </a:extLst>
          </p:cNvPr>
          <p:cNvSpPr/>
          <p:nvPr userDrawn="1"/>
        </p:nvSpPr>
        <p:spPr>
          <a:xfrm rot="5400000">
            <a:off x="2424918" y="-1994682"/>
            <a:ext cx="8458200" cy="11075965"/>
          </a:xfrm>
          <a:prstGeom prst="flowChartDocument">
            <a:avLst/>
          </a:prstGeom>
          <a:gradFill>
            <a:gsLst>
              <a:gs pos="0">
                <a:schemeClr val="accent1"/>
              </a:gs>
              <a:gs pos="74000">
                <a:srgbClr val="809DC0"/>
              </a:gs>
              <a:gs pos="29000">
                <a:srgbClr val="5279A9"/>
              </a:gs>
              <a:gs pos="9600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sp>
        <p:nvSpPr>
          <p:cNvPr id="2" name="Title 1"/>
          <p:cNvSpPr>
            <a:spLocks noGrp="1"/>
          </p:cNvSpPr>
          <p:nvPr>
            <p:ph type="title"/>
          </p:nvPr>
        </p:nvSpPr>
        <p:spPr>
          <a:xfrm>
            <a:off x="1625602" y="342900"/>
            <a:ext cx="9943183" cy="1676400"/>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3251201" y="2019300"/>
            <a:ext cx="8317583" cy="4495800"/>
          </a:xfrm>
        </p:spPr>
        <p:txBody>
          <a:bodyPr/>
          <a:lstStyle>
            <a:lvl1pPr>
              <a:buClr>
                <a:schemeClr val="accent6"/>
              </a:buClr>
              <a:defRPr>
                <a:solidFill>
                  <a:schemeClr val="bg1"/>
                </a:solidFill>
                <a:latin typeface="Roboto" panose="02000000000000000000" pitchFamily="2" charset="0"/>
              </a:defRPr>
            </a:lvl1pPr>
            <a:lvl2pPr>
              <a:defRPr>
                <a:solidFill>
                  <a:schemeClr val="bg1"/>
                </a:solidFill>
                <a:latin typeface="Roboto" panose="02000000000000000000" pitchFamily="2" charset="0"/>
              </a:defRPr>
            </a:lvl2pPr>
            <a:lvl3pPr>
              <a:buClr>
                <a:schemeClr val="accent6"/>
              </a:buClr>
              <a:defRPr>
                <a:solidFill>
                  <a:schemeClr val="bg1"/>
                </a:solidFill>
                <a:latin typeface="Roboto" panose="02000000000000000000" pitchFamily="2" charset="0"/>
              </a:defRPr>
            </a:lvl3pPr>
            <a:lvl4pPr>
              <a:defRPr>
                <a:solidFill>
                  <a:schemeClr val="bg1"/>
                </a:solidFill>
                <a:latin typeface="Roboto" panose="02000000000000000000" pitchFamily="2" charset="0"/>
              </a:defRPr>
            </a:lvl4pPr>
            <a:lvl5pPr>
              <a:buClr>
                <a:schemeClr val="accent6"/>
              </a:buClr>
              <a:defRPr>
                <a:solidFill>
                  <a:schemeClr val="bg1"/>
                </a:solidFill>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Shape, circle&#10;&#10;Description automatically generated">
            <a:extLst>
              <a:ext uri="{FF2B5EF4-FFF2-40B4-BE49-F238E27FC236}">
                <a16:creationId xmlns:a16="http://schemas.microsoft.com/office/drawing/2014/main" id="{A4D8830A-DAF9-4657-AEF6-2173C319BA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902" y="1076244"/>
            <a:ext cx="1001700" cy="1001700"/>
          </a:xfrm>
          <a:prstGeom prst="rect">
            <a:avLst/>
          </a:prstGeom>
        </p:spPr>
      </p:pic>
      <p:pic>
        <p:nvPicPr>
          <p:cNvPr id="11" name="Picture 10" descr="Logo&#10;&#10;Description automatically generated">
            <a:extLst>
              <a:ext uri="{FF2B5EF4-FFF2-40B4-BE49-F238E27FC236}">
                <a16:creationId xmlns:a16="http://schemas.microsoft.com/office/drawing/2014/main" id="{93351DD6-E171-432D-A037-78D737750F5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5863" y="5801823"/>
            <a:ext cx="2042128" cy="729441"/>
          </a:xfrm>
          <a:prstGeom prst="rect">
            <a:avLst/>
          </a:prstGeom>
        </p:spPr>
      </p:pic>
    </p:spTree>
    <p:custDataLst>
      <p:tags r:id="rId1"/>
    </p:custDataLst>
    <p:extLst>
      <p:ext uri="{BB962C8B-B14F-4D97-AF65-F5344CB8AC3E}">
        <p14:creationId xmlns:p14="http://schemas.microsoft.com/office/powerpoint/2010/main" val="27754403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z_content_left">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F6BE5CBD-474F-4334-B270-50EBBF6EB7EC}"/>
              </a:ext>
            </a:extLst>
          </p:cNvPr>
          <p:cNvSpPr/>
          <p:nvPr userDrawn="1"/>
        </p:nvSpPr>
        <p:spPr>
          <a:xfrm rot="16200000">
            <a:off x="1714502" y="-2400300"/>
            <a:ext cx="7543799" cy="10972801"/>
          </a:xfrm>
          <a:prstGeom prst="flowChartDocument">
            <a:avLst/>
          </a:prstGeom>
          <a:gradFill>
            <a:gsLst>
              <a:gs pos="0">
                <a:schemeClr val="accent1"/>
              </a:gs>
              <a:gs pos="74000">
                <a:srgbClr val="809DC0"/>
              </a:gs>
              <a:gs pos="29000">
                <a:srgbClr val="5279A9"/>
              </a:gs>
              <a:gs pos="9600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sp>
        <p:nvSpPr>
          <p:cNvPr id="2" name="Title 1"/>
          <p:cNvSpPr>
            <a:spLocks noGrp="1"/>
          </p:cNvSpPr>
          <p:nvPr>
            <p:ph type="title"/>
          </p:nvPr>
        </p:nvSpPr>
        <p:spPr>
          <a:xfrm>
            <a:off x="406402" y="342900"/>
            <a:ext cx="8524273" cy="1676400"/>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06403" y="2019300"/>
            <a:ext cx="9240141" cy="4495800"/>
          </a:xfrm>
        </p:spPr>
        <p:txBody>
          <a:bodyPr/>
          <a:lstStyle>
            <a:lvl1pPr>
              <a:buClr>
                <a:schemeClr val="accent6"/>
              </a:buClr>
              <a:defRPr>
                <a:solidFill>
                  <a:schemeClr val="bg1"/>
                </a:solidFill>
                <a:latin typeface="Roboto" panose="02000000000000000000" pitchFamily="2" charset="0"/>
              </a:defRPr>
            </a:lvl1pPr>
            <a:lvl2pPr>
              <a:defRPr>
                <a:solidFill>
                  <a:schemeClr val="bg1"/>
                </a:solidFill>
                <a:latin typeface="Roboto" panose="02000000000000000000" pitchFamily="2" charset="0"/>
              </a:defRPr>
            </a:lvl2pPr>
            <a:lvl3pPr>
              <a:buClr>
                <a:schemeClr val="accent6"/>
              </a:buClr>
              <a:defRPr>
                <a:solidFill>
                  <a:schemeClr val="bg1"/>
                </a:solidFill>
                <a:latin typeface="Roboto" panose="02000000000000000000" pitchFamily="2" charset="0"/>
              </a:defRPr>
            </a:lvl3pPr>
            <a:lvl4pPr>
              <a:defRPr>
                <a:solidFill>
                  <a:schemeClr val="bg1"/>
                </a:solidFill>
                <a:latin typeface="Roboto" panose="02000000000000000000" pitchFamily="2" charset="0"/>
              </a:defRPr>
            </a:lvl4pPr>
            <a:lvl5pPr>
              <a:buClr>
                <a:schemeClr val="accent6"/>
              </a:buClr>
              <a:defRPr>
                <a:solidFill>
                  <a:schemeClr val="bg1"/>
                </a:solidFill>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Logo&#10;&#10;Description automatically generated">
            <a:extLst>
              <a:ext uri="{FF2B5EF4-FFF2-40B4-BE49-F238E27FC236}">
                <a16:creationId xmlns:a16="http://schemas.microsoft.com/office/drawing/2014/main" id="{B5307FA7-100C-4AF5-BAC4-3386561EBB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43470" y="451659"/>
            <a:ext cx="2042128" cy="729441"/>
          </a:xfrm>
          <a:prstGeom prst="rect">
            <a:avLst/>
          </a:prstGeom>
        </p:spPr>
      </p:pic>
      <p:pic>
        <p:nvPicPr>
          <p:cNvPr id="11" name="Picture 10" descr="Shape, circle&#10;&#10;Description automatically generated">
            <a:extLst>
              <a:ext uri="{FF2B5EF4-FFF2-40B4-BE49-F238E27FC236}">
                <a16:creationId xmlns:a16="http://schemas.microsoft.com/office/drawing/2014/main" id="{E72F1E92-13B3-49E5-A9A5-9E9E62B606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2947" y="5638800"/>
            <a:ext cx="1093764" cy="1093764"/>
          </a:xfrm>
          <a:prstGeom prst="rect">
            <a:avLst/>
          </a:prstGeom>
        </p:spPr>
      </p:pic>
    </p:spTree>
    <p:custDataLst>
      <p:tags r:id="rId1"/>
    </p:custDataLst>
    <p:extLst>
      <p:ext uri="{BB962C8B-B14F-4D97-AF65-F5344CB8AC3E}">
        <p14:creationId xmlns:p14="http://schemas.microsoft.com/office/powerpoint/2010/main" val="1621889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z_photo_righ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5BF23231-26E9-4ED0-9889-0C24219010B7}"/>
              </a:ext>
            </a:extLst>
          </p:cNvPr>
          <p:cNvSpPr>
            <a:spLocks noGrp="1"/>
          </p:cNvSpPr>
          <p:nvPr>
            <p:ph type="pic" sz="quarter" idx="12"/>
          </p:nvPr>
        </p:nvSpPr>
        <p:spPr>
          <a:xfrm>
            <a:off x="6705600" y="0"/>
            <a:ext cx="5486400" cy="5943601"/>
          </a:xfrm>
        </p:spPr>
        <p:txBody>
          <a:bodyPr/>
          <a:lstStyle>
            <a:lvl1pPr>
              <a:defRPr>
                <a:latin typeface="Roboto" panose="02000000000000000000" pitchFamily="2" charset="0"/>
              </a:defRPr>
            </a:lvl1pPr>
          </a:lstStyle>
          <a:p>
            <a:endParaRPr lang="en-US"/>
          </a:p>
        </p:txBody>
      </p:sp>
      <p:sp>
        <p:nvSpPr>
          <p:cNvPr id="2" name="Title 1"/>
          <p:cNvSpPr>
            <a:spLocks noGrp="1"/>
          </p:cNvSpPr>
          <p:nvPr>
            <p:ph type="title"/>
          </p:nvPr>
        </p:nvSpPr>
        <p:spPr>
          <a:xfrm>
            <a:off x="533400" y="263235"/>
            <a:ext cx="5791200" cy="1371600"/>
          </a:xfrm>
        </p:spPr>
        <p:txBody>
          <a:bodyPr/>
          <a:lstStyle>
            <a:lvl1pPr>
              <a:defRPr sz="3600">
                <a:solidFill>
                  <a:schemeClr val="accent1"/>
                </a:solidFill>
              </a:defRPr>
            </a:lvl1pPr>
          </a:lstStyle>
          <a:p>
            <a:r>
              <a:rPr lang="en-US"/>
              <a:t>Click to edit Master title style</a:t>
            </a:r>
          </a:p>
        </p:txBody>
      </p:sp>
      <p:sp>
        <p:nvSpPr>
          <p:cNvPr id="3" name="Content Placeholder 2"/>
          <p:cNvSpPr>
            <a:spLocks noGrp="1"/>
          </p:cNvSpPr>
          <p:nvPr>
            <p:ph idx="1"/>
          </p:nvPr>
        </p:nvSpPr>
        <p:spPr>
          <a:xfrm>
            <a:off x="533400" y="1752600"/>
            <a:ext cx="5791200" cy="4682836"/>
          </a:xfrm>
        </p:spPr>
        <p:txBody>
          <a:bodyPr/>
          <a:lstStyle>
            <a:lvl1pPr>
              <a:buClr>
                <a:schemeClr val="accent1"/>
              </a:buClr>
              <a:defRPr>
                <a:latin typeface="Roboto" panose="02000000000000000000" pitchFamily="2" charset="0"/>
              </a:defRPr>
            </a:lvl1pPr>
            <a:lvl2pPr>
              <a:defRPr>
                <a:latin typeface="Roboto" panose="02000000000000000000" pitchFamily="2" charset="0"/>
              </a:defRPr>
            </a:lvl2pPr>
            <a:lvl3pPr>
              <a:buClr>
                <a:schemeClr val="accent1"/>
              </a:buClr>
              <a:defRPr>
                <a:latin typeface="Roboto" panose="02000000000000000000" pitchFamily="2" charset="0"/>
              </a:defRPr>
            </a:lvl3pPr>
            <a:lvl4pPr>
              <a:defRPr>
                <a:latin typeface="Roboto" panose="02000000000000000000" pitchFamily="2" charset="0"/>
              </a:defRPr>
            </a:lvl4pPr>
            <a:lvl5pPr>
              <a:buClr>
                <a:schemeClr val="accent1"/>
              </a:buCl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BB032821-6459-4567-AACE-17C56B290BA1}"/>
              </a:ext>
            </a:extLst>
          </p:cNvPr>
          <p:cNvSpPr/>
          <p:nvPr userDrawn="1"/>
        </p:nvSpPr>
        <p:spPr>
          <a:xfrm>
            <a:off x="6705600" y="5943601"/>
            <a:ext cx="5486400" cy="9143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pic>
        <p:nvPicPr>
          <p:cNvPr id="14" name="Picture 13" descr="Logo&#10;&#10;Description automatically generated">
            <a:extLst>
              <a:ext uri="{FF2B5EF4-FFF2-40B4-BE49-F238E27FC236}">
                <a16:creationId xmlns:a16="http://schemas.microsoft.com/office/drawing/2014/main" id="{123CE977-D43A-4209-86B0-66372848CB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8400" y="6077337"/>
            <a:ext cx="1891824" cy="640706"/>
          </a:xfrm>
          <a:prstGeom prst="rect">
            <a:avLst/>
          </a:prstGeom>
        </p:spPr>
      </p:pic>
    </p:spTree>
    <p:custDataLst>
      <p:tags r:id="rId1"/>
    </p:custDataLst>
    <p:extLst>
      <p:ext uri="{BB962C8B-B14F-4D97-AF65-F5344CB8AC3E}">
        <p14:creationId xmlns:p14="http://schemas.microsoft.com/office/powerpoint/2010/main" val="1227300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z_photo_lef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5BF23231-26E9-4ED0-9889-0C24219010B7}"/>
              </a:ext>
            </a:extLst>
          </p:cNvPr>
          <p:cNvSpPr>
            <a:spLocks noGrp="1"/>
          </p:cNvSpPr>
          <p:nvPr>
            <p:ph type="pic" sz="quarter" idx="12"/>
          </p:nvPr>
        </p:nvSpPr>
        <p:spPr>
          <a:xfrm>
            <a:off x="0" y="1"/>
            <a:ext cx="5486400" cy="5943600"/>
          </a:xfrm>
        </p:spPr>
        <p:txBody>
          <a:bodyPr/>
          <a:lstStyle>
            <a:lvl1pPr>
              <a:defRPr>
                <a:latin typeface="Roboto" panose="02000000000000000000" pitchFamily="2" charset="0"/>
              </a:defRPr>
            </a:lvl1pPr>
          </a:lstStyle>
          <a:p>
            <a:endParaRPr lang="en-US"/>
          </a:p>
        </p:txBody>
      </p:sp>
      <p:sp>
        <p:nvSpPr>
          <p:cNvPr id="2" name="Title 1"/>
          <p:cNvSpPr>
            <a:spLocks noGrp="1"/>
          </p:cNvSpPr>
          <p:nvPr>
            <p:ph type="title"/>
          </p:nvPr>
        </p:nvSpPr>
        <p:spPr>
          <a:xfrm>
            <a:off x="5943600" y="339435"/>
            <a:ext cx="5791200" cy="1371600"/>
          </a:xfrm>
        </p:spPr>
        <p:txBody>
          <a:bodyPr/>
          <a:lstStyle>
            <a:lvl1pPr>
              <a:defRPr sz="3600">
                <a:solidFill>
                  <a:schemeClr val="accent2"/>
                </a:solidFill>
              </a:defRPr>
            </a:lvl1pPr>
          </a:lstStyle>
          <a:p>
            <a:r>
              <a:rPr lang="en-US"/>
              <a:t>Click to edit Master title style</a:t>
            </a:r>
          </a:p>
        </p:txBody>
      </p:sp>
      <p:sp>
        <p:nvSpPr>
          <p:cNvPr id="3" name="Content Placeholder 2"/>
          <p:cNvSpPr>
            <a:spLocks noGrp="1"/>
          </p:cNvSpPr>
          <p:nvPr>
            <p:ph idx="1"/>
          </p:nvPr>
        </p:nvSpPr>
        <p:spPr>
          <a:xfrm>
            <a:off x="5943600" y="1828800"/>
            <a:ext cx="5791200" cy="4682836"/>
          </a:xfrm>
        </p:spPr>
        <p:txBody>
          <a:bodyPr/>
          <a:lstStyle>
            <a:lvl1pPr>
              <a:buClr>
                <a:schemeClr val="accent2"/>
              </a:buClr>
              <a:defRPr>
                <a:latin typeface="Roboto" panose="02000000000000000000" pitchFamily="2" charset="0"/>
              </a:defRPr>
            </a:lvl1pPr>
            <a:lvl2pPr>
              <a:defRPr>
                <a:latin typeface="Roboto" panose="02000000000000000000" pitchFamily="2" charset="0"/>
              </a:defRPr>
            </a:lvl2pPr>
            <a:lvl3pPr>
              <a:buClr>
                <a:schemeClr val="accent2"/>
              </a:buClr>
              <a:defRPr>
                <a:latin typeface="Roboto" panose="02000000000000000000" pitchFamily="2" charset="0"/>
              </a:defRPr>
            </a:lvl3pPr>
            <a:lvl4pPr>
              <a:defRPr>
                <a:latin typeface="Roboto" panose="02000000000000000000" pitchFamily="2" charset="0"/>
              </a:defRPr>
            </a:lvl4pPr>
            <a:lvl5pPr>
              <a:buClr>
                <a:schemeClr val="accent2"/>
              </a:buCl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F22F092-B656-479D-BEA9-77FC44B24380}"/>
              </a:ext>
            </a:extLst>
          </p:cNvPr>
          <p:cNvSpPr/>
          <p:nvPr userDrawn="1"/>
        </p:nvSpPr>
        <p:spPr>
          <a:xfrm>
            <a:off x="0" y="5943600"/>
            <a:ext cx="5486400" cy="9143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pic>
        <p:nvPicPr>
          <p:cNvPr id="7" name="Picture 6" descr="Logo&#10;&#10;Description automatically generated">
            <a:extLst>
              <a:ext uri="{FF2B5EF4-FFF2-40B4-BE49-F238E27FC236}">
                <a16:creationId xmlns:a16="http://schemas.microsoft.com/office/drawing/2014/main" id="{358DE56A-7B2E-4486-A074-BDBDFC9B7F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0" y="6068006"/>
            <a:ext cx="1891824" cy="640706"/>
          </a:xfrm>
          <a:prstGeom prst="rect">
            <a:avLst/>
          </a:prstGeom>
        </p:spPr>
      </p:pic>
    </p:spTree>
    <p:custDataLst>
      <p:tags r:id="rId1"/>
    </p:custDataLst>
    <p:extLst>
      <p:ext uri="{BB962C8B-B14F-4D97-AF65-F5344CB8AC3E}">
        <p14:creationId xmlns:p14="http://schemas.microsoft.com/office/powerpoint/2010/main" val="23943395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z_photo_bottom">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11074400" cy="1371600"/>
          </a:xfrm>
        </p:spPr>
        <p:txBody>
          <a:bodyPr/>
          <a:lstStyle>
            <a:lvl1pPr>
              <a:defRPr sz="3600">
                <a:solidFill>
                  <a:schemeClr val="accent1"/>
                </a:solidFill>
              </a:defRPr>
            </a:lvl1pPr>
          </a:lstStyle>
          <a:p>
            <a:r>
              <a:rPr lang="en-US"/>
              <a:t>Click to edit Master title style</a:t>
            </a:r>
          </a:p>
        </p:txBody>
      </p:sp>
      <p:sp>
        <p:nvSpPr>
          <p:cNvPr id="3" name="Content Placeholder 2"/>
          <p:cNvSpPr>
            <a:spLocks noGrp="1"/>
          </p:cNvSpPr>
          <p:nvPr>
            <p:ph idx="1"/>
          </p:nvPr>
        </p:nvSpPr>
        <p:spPr>
          <a:xfrm>
            <a:off x="508000" y="1794168"/>
            <a:ext cx="11074400" cy="2514600"/>
          </a:xfrm>
        </p:spPr>
        <p:txBody>
          <a:bodyPr/>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AC0A4E6D-351C-402E-9564-201BCBA90F19}"/>
              </a:ext>
            </a:extLst>
          </p:cNvPr>
          <p:cNvSpPr>
            <a:spLocks noGrp="1"/>
          </p:cNvSpPr>
          <p:nvPr>
            <p:ph type="pic" sz="quarter" idx="10"/>
          </p:nvPr>
        </p:nvSpPr>
        <p:spPr>
          <a:xfrm>
            <a:off x="0" y="4343400"/>
            <a:ext cx="12192000" cy="2514600"/>
          </a:xfrm>
        </p:spPr>
        <p:txBody>
          <a:bodyPr/>
          <a:lstStyle>
            <a:lvl1pPr>
              <a:defRPr>
                <a:latin typeface="Roboto" panose="02000000000000000000" pitchFamily="2" charset="0"/>
              </a:defRPr>
            </a:lvl1pPr>
          </a:lstStyle>
          <a:p>
            <a:endParaRPr lang="en-US"/>
          </a:p>
        </p:txBody>
      </p:sp>
    </p:spTree>
    <p:custDataLst>
      <p:tags r:id="rId1"/>
    </p:custDataLst>
    <p:extLst>
      <p:ext uri="{BB962C8B-B14F-4D97-AF65-F5344CB8AC3E}">
        <p14:creationId xmlns:p14="http://schemas.microsoft.com/office/powerpoint/2010/main" val="723670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z_photo_top">
    <p:spTree>
      <p:nvGrpSpPr>
        <p:cNvPr id="1" name=""/>
        <p:cNvGrpSpPr/>
        <p:nvPr/>
      </p:nvGrpSpPr>
      <p:grpSpPr>
        <a:xfrm>
          <a:off x="0" y="0"/>
          <a:ext cx="0" cy="0"/>
          <a:chOff x="0" y="0"/>
          <a:chExt cx="0" cy="0"/>
        </a:xfrm>
      </p:grpSpPr>
      <p:sp>
        <p:nvSpPr>
          <p:cNvPr id="2" name="Title 1"/>
          <p:cNvSpPr>
            <a:spLocks noGrp="1"/>
          </p:cNvSpPr>
          <p:nvPr>
            <p:ph type="title"/>
          </p:nvPr>
        </p:nvSpPr>
        <p:spPr>
          <a:xfrm>
            <a:off x="556953" y="3962400"/>
            <a:ext cx="3403600" cy="1371600"/>
          </a:xfrm>
        </p:spPr>
        <p:txBody>
          <a:bodyPr/>
          <a:lstStyle>
            <a:lvl1pPr>
              <a:defRPr sz="3600">
                <a:solidFill>
                  <a:schemeClr val="accent1"/>
                </a:solidFill>
              </a:defRPr>
            </a:lvl1pPr>
          </a:lstStyle>
          <a:p>
            <a:r>
              <a:rPr lang="en-US"/>
              <a:t>Click to edit Master title style</a:t>
            </a:r>
          </a:p>
        </p:txBody>
      </p:sp>
      <p:sp>
        <p:nvSpPr>
          <p:cNvPr id="3" name="Content Placeholder 2"/>
          <p:cNvSpPr>
            <a:spLocks noGrp="1"/>
          </p:cNvSpPr>
          <p:nvPr>
            <p:ph idx="1"/>
          </p:nvPr>
        </p:nvSpPr>
        <p:spPr>
          <a:xfrm>
            <a:off x="4775200" y="2895600"/>
            <a:ext cx="6858000" cy="3463638"/>
          </a:xfrm>
        </p:spPr>
        <p:txBody>
          <a:bodyPr anchor="ctr" anchorCtr="0"/>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AC0A4E6D-351C-402E-9564-201BCBA90F19}"/>
              </a:ext>
            </a:extLst>
          </p:cNvPr>
          <p:cNvSpPr>
            <a:spLocks noGrp="1"/>
          </p:cNvSpPr>
          <p:nvPr>
            <p:ph type="pic" sz="quarter" idx="10"/>
          </p:nvPr>
        </p:nvSpPr>
        <p:spPr>
          <a:xfrm>
            <a:off x="0" y="6824"/>
            <a:ext cx="12192000" cy="2583976"/>
          </a:xfrm>
        </p:spPr>
        <p:txBody>
          <a:bodyPr/>
          <a:lstStyle>
            <a:lvl1pPr>
              <a:defRPr>
                <a:latin typeface="Roboto" panose="02000000000000000000" pitchFamily="2" charset="0"/>
              </a:defRPr>
            </a:lvl1pPr>
          </a:lstStyle>
          <a:p>
            <a:endParaRPr lang="en-US"/>
          </a:p>
        </p:txBody>
      </p:sp>
    </p:spTree>
    <p:custDataLst>
      <p:tags r:id="rId1"/>
    </p:custDataLst>
    <p:extLst>
      <p:ext uri="{BB962C8B-B14F-4D97-AF65-F5344CB8AC3E}">
        <p14:creationId xmlns:p14="http://schemas.microsoft.com/office/powerpoint/2010/main" val="14070588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z_3photo_left_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C06B85-1489-4676-9618-A27B812DCEB1}"/>
              </a:ext>
            </a:extLst>
          </p:cNvPr>
          <p:cNvSpPr/>
          <p:nvPr userDrawn="1"/>
        </p:nvSpPr>
        <p:spPr>
          <a:xfrm>
            <a:off x="0" y="0"/>
            <a:ext cx="5486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sp>
        <p:nvSpPr>
          <p:cNvPr id="2" name="Title 1"/>
          <p:cNvSpPr>
            <a:spLocks noGrp="1"/>
          </p:cNvSpPr>
          <p:nvPr>
            <p:ph type="title"/>
          </p:nvPr>
        </p:nvSpPr>
        <p:spPr>
          <a:xfrm>
            <a:off x="5791200" y="304800"/>
            <a:ext cx="5791200" cy="1371600"/>
          </a:xfrm>
        </p:spPr>
        <p:txBody>
          <a:bodyPr/>
          <a:lstStyle>
            <a:lvl1pPr>
              <a:defRPr sz="3600">
                <a:solidFill>
                  <a:schemeClr val="accent2"/>
                </a:solidFill>
              </a:defRPr>
            </a:lvl1pPr>
          </a:lstStyle>
          <a:p>
            <a:r>
              <a:rPr lang="en-US"/>
              <a:t>Click to edit Master title style</a:t>
            </a:r>
          </a:p>
        </p:txBody>
      </p:sp>
      <p:sp>
        <p:nvSpPr>
          <p:cNvPr id="3" name="Content Placeholder 2"/>
          <p:cNvSpPr>
            <a:spLocks noGrp="1"/>
          </p:cNvSpPr>
          <p:nvPr>
            <p:ph idx="1"/>
          </p:nvPr>
        </p:nvSpPr>
        <p:spPr>
          <a:xfrm>
            <a:off x="5791200" y="1794165"/>
            <a:ext cx="5791200" cy="4682836"/>
          </a:xfrm>
        </p:spPr>
        <p:txBody>
          <a:bodyPr/>
          <a:lstStyle>
            <a:lvl1pPr>
              <a:buClr>
                <a:schemeClr val="accent2"/>
              </a:buClr>
              <a:defRPr>
                <a:latin typeface="Roboto" panose="02000000000000000000" pitchFamily="2" charset="0"/>
              </a:defRPr>
            </a:lvl1pPr>
            <a:lvl2pPr>
              <a:defRPr>
                <a:latin typeface="Roboto" panose="02000000000000000000" pitchFamily="2" charset="0"/>
              </a:defRPr>
            </a:lvl2pPr>
            <a:lvl3pPr>
              <a:buClr>
                <a:schemeClr val="accent2"/>
              </a:buClr>
              <a:defRPr>
                <a:latin typeface="Roboto" panose="02000000000000000000" pitchFamily="2" charset="0"/>
              </a:defRPr>
            </a:lvl3pPr>
            <a:lvl4pPr>
              <a:defRPr>
                <a:latin typeface="Roboto" panose="02000000000000000000" pitchFamily="2" charset="0"/>
              </a:defRPr>
            </a:lvl4pPr>
            <a:lvl5pPr>
              <a:buClr>
                <a:schemeClr val="accent2"/>
              </a:buCl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AC0A4E6D-351C-402E-9564-201BCBA90F19}"/>
              </a:ext>
            </a:extLst>
          </p:cNvPr>
          <p:cNvSpPr>
            <a:spLocks noGrp="1"/>
          </p:cNvSpPr>
          <p:nvPr>
            <p:ph type="pic" sz="quarter" idx="10"/>
          </p:nvPr>
        </p:nvSpPr>
        <p:spPr>
          <a:xfrm>
            <a:off x="508000" y="0"/>
            <a:ext cx="4978400" cy="2362200"/>
          </a:xfrm>
        </p:spPr>
        <p:txBody>
          <a:bodyPr/>
          <a:lstStyle>
            <a:lvl1pPr>
              <a:defRPr>
                <a:latin typeface="Roboto" panose="02000000000000000000" pitchFamily="2" charset="0"/>
              </a:defRPr>
            </a:lvl1pPr>
          </a:lstStyle>
          <a:p>
            <a:endParaRPr lang="en-US"/>
          </a:p>
        </p:txBody>
      </p:sp>
      <p:sp>
        <p:nvSpPr>
          <p:cNvPr id="5" name="Picture Placeholder 6">
            <a:extLst>
              <a:ext uri="{FF2B5EF4-FFF2-40B4-BE49-F238E27FC236}">
                <a16:creationId xmlns:a16="http://schemas.microsoft.com/office/drawing/2014/main" id="{27AC4CA7-9B64-4471-AAFF-5CFC76F30643}"/>
              </a:ext>
            </a:extLst>
          </p:cNvPr>
          <p:cNvSpPr>
            <a:spLocks noGrp="1"/>
          </p:cNvSpPr>
          <p:nvPr>
            <p:ph type="pic" sz="quarter" idx="11"/>
          </p:nvPr>
        </p:nvSpPr>
        <p:spPr>
          <a:xfrm>
            <a:off x="0" y="2362200"/>
            <a:ext cx="5080000" cy="2362200"/>
          </a:xfrm>
        </p:spPr>
        <p:txBody>
          <a:bodyPr/>
          <a:lstStyle>
            <a:lvl1pPr>
              <a:defRPr>
                <a:latin typeface="Roboto" panose="02000000000000000000" pitchFamily="2" charset="0"/>
              </a:defRPr>
            </a:lvl1pPr>
          </a:lstStyle>
          <a:p>
            <a:endParaRPr lang="en-US"/>
          </a:p>
        </p:txBody>
      </p:sp>
      <p:sp>
        <p:nvSpPr>
          <p:cNvPr id="6" name="Picture Placeholder 6">
            <a:extLst>
              <a:ext uri="{FF2B5EF4-FFF2-40B4-BE49-F238E27FC236}">
                <a16:creationId xmlns:a16="http://schemas.microsoft.com/office/drawing/2014/main" id="{5BF23231-26E9-4ED0-9889-0C24219010B7}"/>
              </a:ext>
            </a:extLst>
          </p:cNvPr>
          <p:cNvSpPr>
            <a:spLocks noGrp="1"/>
          </p:cNvSpPr>
          <p:nvPr>
            <p:ph type="pic" sz="quarter" idx="12"/>
          </p:nvPr>
        </p:nvSpPr>
        <p:spPr>
          <a:xfrm>
            <a:off x="508000" y="4724400"/>
            <a:ext cx="4978400" cy="2133600"/>
          </a:xfrm>
        </p:spPr>
        <p:txBody>
          <a:bodyPr/>
          <a:lstStyle>
            <a:lvl1pPr>
              <a:defRPr>
                <a:latin typeface="Roboto" panose="02000000000000000000" pitchFamily="2" charset="0"/>
              </a:defRPr>
            </a:lvl1pPr>
          </a:lstStyle>
          <a:p>
            <a:endParaRPr lang="en-US"/>
          </a:p>
        </p:txBody>
      </p:sp>
    </p:spTree>
    <p:custDataLst>
      <p:tags r:id="rId1"/>
    </p:custDataLst>
    <p:extLst>
      <p:ext uri="{BB962C8B-B14F-4D97-AF65-F5344CB8AC3E}">
        <p14:creationId xmlns:p14="http://schemas.microsoft.com/office/powerpoint/2010/main" val="29594862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z_3photo_left_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C06B85-1489-4676-9618-A27B812DCEB1}"/>
              </a:ext>
            </a:extLst>
          </p:cNvPr>
          <p:cNvSpPr/>
          <p:nvPr userDrawn="1"/>
        </p:nvSpPr>
        <p:spPr>
          <a:xfrm>
            <a:off x="0" y="0"/>
            <a:ext cx="54864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sp>
        <p:nvSpPr>
          <p:cNvPr id="2" name="Title 1"/>
          <p:cNvSpPr>
            <a:spLocks noGrp="1"/>
          </p:cNvSpPr>
          <p:nvPr>
            <p:ph type="title"/>
          </p:nvPr>
        </p:nvSpPr>
        <p:spPr>
          <a:xfrm>
            <a:off x="5791200" y="304800"/>
            <a:ext cx="5791200" cy="1371600"/>
          </a:xfrm>
        </p:spPr>
        <p:txBody>
          <a:bodyPr/>
          <a:lstStyle>
            <a:lvl1pPr>
              <a:defRPr sz="3600">
                <a:solidFill>
                  <a:schemeClr val="accent5"/>
                </a:solidFill>
              </a:defRPr>
            </a:lvl1pPr>
          </a:lstStyle>
          <a:p>
            <a:r>
              <a:rPr lang="en-US"/>
              <a:t>Click to edit Master title style</a:t>
            </a:r>
          </a:p>
        </p:txBody>
      </p:sp>
      <p:sp>
        <p:nvSpPr>
          <p:cNvPr id="3" name="Content Placeholder 2"/>
          <p:cNvSpPr>
            <a:spLocks noGrp="1"/>
          </p:cNvSpPr>
          <p:nvPr>
            <p:ph idx="1"/>
          </p:nvPr>
        </p:nvSpPr>
        <p:spPr>
          <a:xfrm>
            <a:off x="5791200" y="1794165"/>
            <a:ext cx="5791200" cy="4682836"/>
          </a:xfrm>
        </p:spPr>
        <p:txBody>
          <a:bodyPr/>
          <a:lstStyle>
            <a:lvl1pPr>
              <a:buClr>
                <a:schemeClr val="accent5"/>
              </a:buClr>
              <a:defRPr>
                <a:latin typeface="Roboto" panose="02000000000000000000" pitchFamily="2" charset="0"/>
              </a:defRPr>
            </a:lvl1pPr>
            <a:lvl2pPr>
              <a:defRPr>
                <a:latin typeface="Roboto" panose="02000000000000000000" pitchFamily="2" charset="0"/>
              </a:defRPr>
            </a:lvl2pPr>
            <a:lvl3pPr>
              <a:buClr>
                <a:schemeClr val="accent5"/>
              </a:buClr>
              <a:defRPr>
                <a:latin typeface="Roboto" panose="02000000000000000000" pitchFamily="2" charset="0"/>
              </a:defRPr>
            </a:lvl3pPr>
            <a:lvl4pPr>
              <a:defRPr>
                <a:latin typeface="Roboto" panose="02000000000000000000" pitchFamily="2" charset="0"/>
              </a:defRPr>
            </a:lvl4pPr>
            <a:lvl5pPr>
              <a:buClr>
                <a:schemeClr val="accent5"/>
              </a:buCl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AC0A4E6D-351C-402E-9564-201BCBA90F19}"/>
              </a:ext>
            </a:extLst>
          </p:cNvPr>
          <p:cNvSpPr>
            <a:spLocks noGrp="1"/>
          </p:cNvSpPr>
          <p:nvPr>
            <p:ph type="pic" sz="quarter" idx="10"/>
          </p:nvPr>
        </p:nvSpPr>
        <p:spPr>
          <a:xfrm>
            <a:off x="508000" y="0"/>
            <a:ext cx="4978400" cy="2362200"/>
          </a:xfrm>
        </p:spPr>
        <p:txBody>
          <a:bodyPr/>
          <a:lstStyle>
            <a:lvl1pPr>
              <a:defRPr>
                <a:latin typeface="Roboto" panose="02000000000000000000" pitchFamily="2" charset="0"/>
              </a:defRPr>
            </a:lvl1pPr>
          </a:lstStyle>
          <a:p>
            <a:endParaRPr lang="en-US"/>
          </a:p>
        </p:txBody>
      </p:sp>
      <p:sp>
        <p:nvSpPr>
          <p:cNvPr id="5" name="Picture Placeholder 6">
            <a:extLst>
              <a:ext uri="{FF2B5EF4-FFF2-40B4-BE49-F238E27FC236}">
                <a16:creationId xmlns:a16="http://schemas.microsoft.com/office/drawing/2014/main" id="{27AC4CA7-9B64-4471-AAFF-5CFC76F30643}"/>
              </a:ext>
            </a:extLst>
          </p:cNvPr>
          <p:cNvSpPr>
            <a:spLocks noGrp="1"/>
          </p:cNvSpPr>
          <p:nvPr>
            <p:ph type="pic" sz="quarter" idx="11"/>
          </p:nvPr>
        </p:nvSpPr>
        <p:spPr>
          <a:xfrm>
            <a:off x="0" y="2362200"/>
            <a:ext cx="5080000" cy="2362200"/>
          </a:xfrm>
        </p:spPr>
        <p:txBody>
          <a:bodyPr/>
          <a:lstStyle>
            <a:lvl1pPr>
              <a:defRPr>
                <a:latin typeface="Roboto" panose="02000000000000000000" pitchFamily="2" charset="0"/>
              </a:defRPr>
            </a:lvl1pPr>
          </a:lstStyle>
          <a:p>
            <a:endParaRPr lang="en-US"/>
          </a:p>
        </p:txBody>
      </p:sp>
      <p:sp>
        <p:nvSpPr>
          <p:cNvPr id="6" name="Picture Placeholder 6">
            <a:extLst>
              <a:ext uri="{FF2B5EF4-FFF2-40B4-BE49-F238E27FC236}">
                <a16:creationId xmlns:a16="http://schemas.microsoft.com/office/drawing/2014/main" id="{5BF23231-26E9-4ED0-9889-0C24219010B7}"/>
              </a:ext>
            </a:extLst>
          </p:cNvPr>
          <p:cNvSpPr>
            <a:spLocks noGrp="1"/>
          </p:cNvSpPr>
          <p:nvPr>
            <p:ph type="pic" sz="quarter" idx="12"/>
          </p:nvPr>
        </p:nvSpPr>
        <p:spPr>
          <a:xfrm>
            <a:off x="508000" y="4724400"/>
            <a:ext cx="4978400" cy="2133600"/>
          </a:xfrm>
        </p:spPr>
        <p:txBody>
          <a:bodyPr/>
          <a:lstStyle>
            <a:lvl1pPr>
              <a:defRPr>
                <a:latin typeface="Roboto" panose="02000000000000000000" pitchFamily="2" charset="0"/>
              </a:defRPr>
            </a:lvl1pPr>
          </a:lstStyle>
          <a:p>
            <a:endParaRPr lang="en-US"/>
          </a:p>
        </p:txBody>
      </p:sp>
    </p:spTree>
    <p:custDataLst>
      <p:tags r:id="rId1"/>
    </p:custDataLst>
    <p:extLst>
      <p:ext uri="{BB962C8B-B14F-4D97-AF65-F5344CB8AC3E}">
        <p14:creationId xmlns:p14="http://schemas.microsoft.com/office/powerpoint/2010/main" val="532933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YAP_advoca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C01AAC-7D77-44B9-B2FD-69080E128581}"/>
              </a:ext>
            </a:extLst>
          </p:cNvPr>
          <p:cNvPicPr>
            <a:picLocks noChangeAspect="1"/>
          </p:cNvPicPr>
          <p:nvPr userDrawn="1"/>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95995" y="608214"/>
            <a:ext cx="4954236" cy="6242101"/>
          </a:xfrm>
          <a:prstGeom prst="rect">
            <a:avLst/>
          </a:prstGeom>
          <a:effectLst>
            <a:softEdge rad="31750"/>
          </a:effectLst>
        </p:spPr>
      </p:pic>
      <p:grpSp>
        <p:nvGrpSpPr>
          <p:cNvPr id="4" name="Group 3">
            <a:extLst>
              <a:ext uri="{FF2B5EF4-FFF2-40B4-BE49-F238E27FC236}">
                <a16:creationId xmlns:a16="http://schemas.microsoft.com/office/drawing/2014/main" id="{F5647ED9-CF1B-4416-B0DC-01B24D256E12}"/>
              </a:ext>
            </a:extLst>
          </p:cNvPr>
          <p:cNvGrpSpPr/>
          <p:nvPr userDrawn="1"/>
        </p:nvGrpSpPr>
        <p:grpSpPr>
          <a:xfrm>
            <a:off x="902235" y="1169185"/>
            <a:ext cx="4339851" cy="5688814"/>
            <a:chOff x="11932920" y="2777591"/>
            <a:chExt cx="5256007" cy="6889740"/>
          </a:xfrm>
        </p:grpSpPr>
        <p:sp>
          <p:nvSpPr>
            <p:cNvPr id="5" name="Oval 4">
              <a:extLst>
                <a:ext uri="{FF2B5EF4-FFF2-40B4-BE49-F238E27FC236}">
                  <a16:creationId xmlns:a16="http://schemas.microsoft.com/office/drawing/2014/main" id="{F2FD2A6E-01F5-4046-9361-AE85C176C7FB}"/>
                </a:ext>
              </a:extLst>
            </p:cNvPr>
            <p:cNvSpPr/>
            <p:nvPr/>
          </p:nvSpPr>
          <p:spPr>
            <a:xfrm>
              <a:off x="12853543" y="5177709"/>
              <a:ext cx="2033994" cy="203399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000000"/>
                  </a:solidFill>
                  <a:latin typeface="Roboto" panose="02000000000000000000" pitchFamily="2" charset="0"/>
                </a:rPr>
                <a:t>Youth &amp; Family</a:t>
              </a:r>
            </a:p>
          </p:txBody>
        </p:sp>
        <p:grpSp>
          <p:nvGrpSpPr>
            <p:cNvPr id="6" name="Group 5">
              <a:extLst>
                <a:ext uri="{FF2B5EF4-FFF2-40B4-BE49-F238E27FC236}">
                  <a16:creationId xmlns:a16="http://schemas.microsoft.com/office/drawing/2014/main" id="{B335381A-4A63-49EE-BF63-6314886D022C}"/>
                </a:ext>
              </a:extLst>
            </p:cNvPr>
            <p:cNvGrpSpPr/>
            <p:nvPr/>
          </p:nvGrpSpPr>
          <p:grpSpPr>
            <a:xfrm>
              <a:off x="11932920" y="2777591"/>
              <a:ext cx="5256007" cy="6889740"/>
              <a:chOff x="11932920" y="2777591"/>
              <a:chExt cx="5256007" cy="6889740"/>
            </a:xfrm>
          </p:grpSpPr>
          <p:grpSp>
            <p:nvGrpSpPr>
              <p:cNvPr id="7" name="Группа 31">
                <a:extLst>
                  <a:ext uri="{FF2B5EF4-FFF2-40B4-BE49-F238E27FC236}">
                    <a16:creationId xmlns:a16="http://schemas.microsoft.com/office/drawing/2014/main" id="{E95260EF-D07D-4D02-8A40-555F9B873A71}"/>
                  </a:ext>
                </a:extLst>
              </p:cNvPr>
              <p:cNvGrpSpPr/>
              <p:nvPr/>
            </p:nvGrpSpPr>
            <p:grpSpPr>
              <a:xfrm>
                <a:off x="11932920" y="4210661"/>
                <a:ext cx="3987458" cy="3988842"/>
                <a:chOff x="6229350" y="3314482"/>
                <a:chExt cx="5829300" cy="5831324"/>
              </a:xfrm>
            </p:grpSpPr>
            <p:sp>
              <p:nvSpPr>
                <p:cNvPr id="12" name="Freeform 5">
                  <a:extLst>
                    <a:ext uri="{FF2B5EF4-FFF2-40B4-BE49-F238E27FC236}">
                      <a16:creationId xmlns:a16="http://schemas.microsoft.com/office/drawing/2014/main" id="{C53C22F8-1FE7-41F4-9CFF-00189C5D9EE9}"/>
                    </a:ext>
                  </a:extLst>
                </p:cNvPr>
                <p:cNvSpPr>
                  <a:spLocks/>
                </p:cNvSpPr>
                <p:nvPr/>
              </p:nvSpPr>
              <p:spPr bwMode="auto">
                <a:xfrm>
                  <a:off x="6229350" y="3492599"/>
                  <a:ext cx="2847857" cy="4183737"/>
                </a:xfrm>
                <a:custGeom>
                  <a:avLst/>
                  <a:gdLst>
                    <a:gd name="T0" fmla="*/ 8046 w 8442"/>
                    <a:gd name="T1" fmla="*/ 12218 h 12405"/>
                    <a:gd name="T2" fmla="*/ 7507 w 8442"/>
                    <a:gd name="T3" fmla="*/ 12327 h 12405"/>
                    <a:gd name="T4" fmla="*/ 6958 w 8442"/>
                    <a:gd name="T5" fmla="*/ 12390 h 12405"/>
                    <a:gd name="T6" fmla="*/ 6402 w 8442"/>
                    <a:gd name="T7" fmla="*/ 12405 h 12405"/>
                    <a:gd name="T8" fmla="*/ 5842 w 8442"/>
                    <a:gd name="T9" fmla="*/ 12372 h 12405"/>
                    <a:gd name="T10" fmla="*/ 5280 w 8442"/>
                    <a:gd name="T11" fmla="*/ 12288 h 12405"/>
                    <a:gd name="T12" fmla="*/ 4721 w 8442"/>
                    <a:gd name="T13" fmla="*/ 12154 h 12405"/>
                    <a:gd name="T14" fmla="*/ 4167 w 8442"/>
                    <a:gd name="T15" fmla="*/ 11968 h 12405"/>
                    <a:gd name="T16" fmla="*/ 3572 w 8442"/>
                    <a:gd name="T17" fmla="*/ 11704 h 12405"/>
                    <a:gd name="T18" fmla="*/ 2999 w 8442"/>
                    <a:gd name="T19" fmla="*/ 11380 h 12405"/>
                    <a:gd name="T20" fmla="*/ 2471 w 8442"/>
                    <a:gd name="T21" fmla="*/ 11005 h 12405"/>
                    <a:gd name="T22" fmla="*/ 1989 w 8442"/>
                    <a:gd name="T23" fmla="*/ 10587 h 12405"/>
                    <a:gd name="T24" fmla="*/ 1555 w 8442"/>
                    <a:gd name="T25" fmla="*/ 10127 h 12405"/>
                    <a:gd name="T26" fmla="*/ 1171 w 8442"/>
                    <a:gd name="T27" fmla="*/ 9631 h 12405"/>
                    <a:gd name="T28" fmla="*/ 837 w 8442"/>
                    <a:gd name="T29" fmla="*/ 9104 h 12405"/>
                    <a:gd name="T30" fmla="*/ 557 w 8442"/>
                    <a:gd name="T31" fmla="*/ 8548 h 12405"/>
                    <a:gd name="T32" fmla="*/ 256 w 8442"/>
                    <a:gd name="T33" fmla="*/ 7723 h 12405"/>
                    <a:gd name="T34" fmla="*/ 59 w 8442"/>
                    <a:gd name="T35" fmla="*/ 6795 h 12405"/>
                    <a:gd name="T36" fmla="*/ 0 w 8442"/>
                    <a:gd name="T37" fmla="*/ 5860 h 12405"/>
                    <a:gd name="T38" fmla="*/ 75 w 8442"/>
                    <a:gd name="T39" fmla="*/ 4929 h 12405"/>
                    <a:gd name="T40" fmla="*/ 280 w 8442"/>
                    <a:gd name="T41" fmla="*/ 4021 h 12405"/>
                    <a:gd name="T42" fmla="*/ 612 w 8442"/>
                    <a:gd name="T43" fmla="*/ 3149 h 12405"/>
                    <a:gd name="T44" fmla="*/ 1068 w 8442"/>
                    <a:gd name="T45" fmla="*/ 2329 h 12405"/>
                    <a:gd name="T46" fmla="*/ 1644 w 8442"/>
                    <a:gd name="T47" fmla="*/ 1576 h 12405"/>
                    <a:gd name="T48" fmla="*/ 1965 w 8442"/>
                    <a:gd name="T49" fmla="*/ 1239 h 12405"/>
                    <a:gd name="T50" fmla="*/ 2184 w 8442"/>
                    <a:gd name="T51" fmla="*/ 1036 h 12405"/>
                    <a:gd name="T52" fmla="*/ 2414 w 8442"/>
                    <a:gd name="T53" fmla="*/ 841 h 12405"/>
                    <a:gd name="T54" fmla="*/ 2654 w 8442"/>
                    <a:gd name="T55" fmla="*/ 657 h 12405"/>
                    <a:gd name="T56" fmla="*/ 2902 w 8442"/>
                    <a:gd name="T57" fmla="*/ 484 h 12405"/>
                    <a:gd name="T58" fmla="*/ 3160 w 8442"/>
                    <a:gd name="T59" fmla="*/ 322 h 12405"/>
                    <a:gd name="T60" fmla="*/ 3427 w 8442"/>
                    <a:gd name="T61" fmla="*/ 172 h 12405"/>
                    <a:gd name="T62" fmla="*/ 3701 w 8442"/>
                    <a:gd name="T63" fmla="*/ 32 h 12405"/>
                    <a:gd name="T64" fmla="*/ 5060 w 8442"/>
                    <a:gd name="T65" fmla="*/ 3087 h 12405"/>
                    <a:gd name="T66" fmla="*/ 4929 w 8442"/>
                    <a:gd name="T67" fmla="*/ 3365 h 12405"/>
                    <a:gd name="T68" fmla="*/ 4765 w 8442"/>
                    <a:gd name="T69" fmla="*/ 3778 h 12405"/>
                    <a:gd name="T70" fmla="*/ 4594 w 8442"/>
                    <a:gd name="T71" fmla="*/ 4323 h 12405"/>
                    <a:gd name="T72" fmla="*/ 4473 w 8442"/>
                    <a:gd name="T73" fmla="*/ 4873 h 12405"/>
                    <a:gd name="T74" fmla="*/ 4401 w 8442"/>
                    <a:gd name="T75" fmla="*/ 5424 h 12405"/>
                    <a:gd name="T76" fmla="*/ 4377 w 8442"/>
                    <a:gd name="T77" fmla="*/ 5972 h 12405"/>
                    <a:gd name="T78" fmla="*/ 4399 w 8442"/>
                    <a:gd name="T79" fmla="*/ 6516 h 12405"/>
                    <a:gd name="T80" fmla="*/ 4466 w 8442"/>
                    <a:gd name="T81" fmla="*/ 7054 h 12405"/>
                    <a:gd name="T82" fmla="*/ 4576 w 8442"/>
                    <a:gd name="T83" fmla="*/ 7582 h 12405"/>
                    <a:gd name="T84" fmla="*/ 4645 w 8442"/>
                    <a:gd name="T85" fmla="*/ 7882 h 12405"/>
                    <a:gd name="T86" fmla="*/ 4640 w 8442"/>
                    <a:gd name="T87" fmla="*/ 8082 h 12405"/>
                    <a:gd name="T88" fmla="*/ 4643 w 8442"/>
                    <a:gd name="T89" fmla="*/ 8286 h 12405"/>
                    <a:gd name="T90" fmla="*/ 4657 w 8442"/>
                    <a:gd name="T91" fmla="*/ 8490 h 12405"/>
                    <a:gd name="T92" fmla="*/ 4703 w 8442"/>
                    <a:gd name="T93" fmla="*/ 8825 h 12405"/>
                    <a:gd name="T94" fmla="*/ 4892 w 8442"/>
                    <a:gd name="T95" fmla="*/ 9515 h 12405"/>
                    <a:gd name="T96" fmla="*/ 5193 w 8442"/>
                    <a:gd name="T97" fmla="*/ 10144 h 12405"/>
                    <a:gd name="T98" fmla="*/ 5591 w 8442"/>
                    <a:gd name="T99" fmla="*/ 10705 h 12405"/>
                    <a:gd name="T100" fmla="*/ 6076 w 8442"/>
                    <a:gd name="T101" fmla="*/ 11184 h 12405"/>
                    <a:gd name="T102" fmla="*/ 6633 w 8442"/>
                    <a:gd name="T103" fmla="*/ 11574 h 12405"/>
                    <a:gd name="T104" fmla="*/ 7252 w 8442"/>
                    <a:gd name="T105" fmla="*/ 11865 h 12405"/>
                    <a:gd name="T106" fmla="*/ 7919 w 8442"/>
                    <a:gd name="T107" fmla="*/ 12047 h 12405"/>
                    <a:gd name="T108" fmla="*/ 8442 w 8442"/>
                    <a:gd name="T109" fmla="*/ 12106 h 12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442" h="12405">
                      <a:moveTo>
                        <a:pt x="8442" y="12106"/>
                      </a:moveTo>
                      <a:lnTo>
                        <a:pt x="8312" y="12147"/>
                      </a:lnTo>
                      <a:lnTo>
                        <a:pt x="8179" y="12183"/>
                      </a:lnTo>
                      <a:lnTo>
                        <a:pt x="8046" y="12218"/>
                      </a:lnTo>
                      <a:lnTo>
                        <a:pt x="7913" y="12249"/>
                      </a:lnTo>
                      <a:lnTo>
                        <a:pt x="7778" y="12277"/>
                      </a:lnTo>
                      <a:lnTo>
                        <a:pt x="7643" y="12303"/>
                      </a:lnTo>
                      <a:lnTo>
                        <a:pt x="7507" y="12327"/>
                      </a:lnTo>
                      <a:lnTo>
                        <a:pt x="7371" y="12347"/>
                      </a:lnTo>
                      <a:lnTo>
                        <a:pt x="7234" y="12364"/>
                      </a:lnTo>
                      <a:lnTo>
                        <a:pt x="7097" y="12378"/>
                      </a:lnTo>
                      <a:lnTo>
                        <a:pt x="6958" y="12390"/>
                      </a:lnTo>
                      <a:lnTo>
                        <a:pt x="6820" y="12397"/>
                      </a:lnTo>
                      <a:lnTo>
                        <a:pt x="6681" y="12403"/>
                      </a:lnTo>
                      <a:lnTo>
                        <a:pt x="6542" y="12405"/>
                      </a:lnTo>
                      <a:lnTo>
                        <a:pt x="6402" y="12405"/>
                      </a:lnTo>
                      <a:lnTo>
                        <a:pt x="6262" y="12401"/>
                      </a:lnTo>
                      <a:lnTo>
                        <a:pt x="6123" y="12394"/>
                      </a:lnTo>
                      <a:lnTo>
                        <a:pt x="5982" y="12384"/>
                      </a:lnTo>
                      <a:lnTo>
                        <a:pt x="5842" y="12372"/>
                      </a:lnTo>
                      <a:lnTo>
                        <a:pt x="5701" y="12355"/>
                      </a:lnTo>
                      <a:lnTo>
                        <a:pt x="5561" y="12336"/>
                      </a:lnTo>
                      <a:lnTo>
                        <a:pt x="5421" y="12314"/>
                      </a:lnTo>
                      <a:lnTo>
                        <a:pt x="5280" y="12288"/>
                      </a:lnTo>
                      <a:lnTo>
                        <a:pt x="5141" y="12259"/>
                      </a:lnTo>
                      <a:lnTo>
                        <a:pt x="5000" y="12228"/>
                      </a:lnTo>
                      <a:lnTo>
                        <a:pt x="4861" y="12192"/>
                      </a:lnTo>
                      <a:lnTo>
                        <a:pt x="4721" y="12154"/>
                      </a:lnTo>
                      <a:lnTo>
                        <a:pt x="4581" y="12112"/>
                      </a:lnTo>
                      <a:lnTo>
                        <a:pt x="4443" y="12068"/>
                      </a:lnTo>
                      <a:lnTo>
                        <a:pt x="4304" y="12019"/>
                      </a:lnTo>
                      <a:lnTo>
                        <a:pt x="4167" y="11968"/>
                      </a:lnTo>
                      <a:lnTo>
                        <a:pt x="4028" y="11913"/>
                      </a:lnTo>
                      <a:lnTo>
                        <a:pt x="3874" y="11847"/>
                      </a:lnTo>
                      <a:lnTo>
                        <a:pt x="3721" y="11777"/>
                      </a:lnTo>
                      <a:lnTo>
                        <a:pt x="3572" y="11704"/>
                      </a:lnTo>
                      <a:lnTo>
                        <a:pt x="3424" y="11627"/>
                      </a:lnTo>
                      <a:lnTo>
                        <a:pt x="3280" y="11548"/>
                      </a:lnTo>
                      <a:lnTo>
                        <a:pt x="3137" y="11465"/>
                      </a:lnTo>
                      <a:lnTo>
                        <a:pt x="2999" y="11380"/>
                      </a:lnTo>
                      <a:lnTo>
                        <a:pt x="2863" y="11290"/>
                      </a:lnTo>
                      <a:lnTo>
                        <a:pt x="2729" y="11198"/>
                      </a:lnTo>
                      <a:lnTo>
                        <a:pt x="2598" y="11103"/>
                      </a:lnTo>
                      <a:lnTo>
                        <a:pt x="2471" y="11005"/>
                      </a:lnTo>
                      <a:lnTo>
                        <a:pt x="2346" y="10905"/>
                      </a:lnTo>
                      <a:lnTo>
                        <a:pt x="2224" y="10801"/>
                      </a:lnTo>
                      <a:lnTo>
                        <a:pt x="2105" y="10695"/>
                      </a:lnTo>
                      <a:lnTo>
                        <a:pt x="1989" y="10587"/>
                      </a:lnTo>
                      <a:lnTo>
                        <a:pt x="1876" y="10475"/>
                      </a:lnTo>
                      <a:lnTo>
                        <a:pt x="1766" y="10362"/>
                      </a:lnTo>
                      <a:lnTo>
                        <a:pt x="1659" y="10245"/>
                      </a:lnTo>
                      <a:lnTo>
                        <a:pt x="1555" y="10127"/>
                      </a:lnTo>
                      <a:lnTo>
                        <a:pt x="1454" y="10006"/>
                      </a:lnTo>
                      <a:lnTo>
                        <a:pt x="1356" y="9884"/>
                      </a:lnTo>
                      <a:lnTo>
                        <a:pt x="1261" y="9758"/>
                      </a:lnTo>
                      <a:lnTo>
                        <a:pt x="1171" y="9631"/>
                      </a:lnTo>
                      <a:lnTo>
                        <a:pt x="1082" y="9502"/>
                      </a:lnTo>
                      <a:lnTo>
                        <a:pt x="997" y="9371"/>
                      </a:lnTo>
                      <a:lnTo>
                        <a:pt x="916" y="9238"/>
                      </a:lnTo>
                      <a:lnTo>
                        <a:pt x="837" y="9104"/>
                      </a:lnTo>
                      <a:lnTo>
                        <a:pt x="762" y="8966"/>
                      </a:lnTo>
                      <a:lnTo>
                        <a:pt x="690" y="8829"/>
                      </a:lnTo>
                      <a:lnTo>
                        <a:pt x="622" y="8688"/>
                      </a:lnTo>
                      <a:lnTo>
                        <a:pt x="557" y="8548"/>
                      </a:lnTo>
                      <a:lnTo>
                        <a:pt x="496" y="8405"/>
                      </a:lnTo>
                      <a:lnTo>
                        <a:pt x="407" y="8180"/>
                      </a:lnTo>
                      <a:lnTo>
                        <a:pt x="327" y="7953"/>
                      </a:lnTo>
                      <a:lnTo>
                        <a:pt x="256" y="7723"/>
                      </a:lnTo>
                      <a:lnTo>
                        <a:pt x="193" y="7493"/>
                      </a:lnTo>
                      <a:lnTo>
                        <a:pt x="140" y="7261"/>
                      </a:lnTo>
                      <a:lnTo>
                        <a:pt x="95" y="7029"/>
                      </a:lnTo>
                      <a:lnTo>
                        <a:pt x="59" y="6795"/>
                      </a:lnTo>
                      <a:lnTo>
                        <a:pt x="31" y="6562"/>
                      </a:lnTo>
                      <a:lnTo>
                        <a:pt x="13" y="6328"/>
                      </a:lnTo>
                      <a:lnTo>
                        <a:pt x="2" y="6093"/>
                      </a:lnTo>
                      <a:lnTo>
                        <a:pt x="0" y="5860"/>
                      </a:lnTo>
                      <a:lnTo>
                        <a:pt x="6" y="5625"/>
                      </a:lnTo>
                      <a:lnTo>
                        <a:pt x="21" y="5392"/>
                      </a:lnTo>
                      <a:lnTo>
                        <a:pt x="43" y="5160"/>
                      </a:lnTo>
                      <a:lnTo>
                        <a:pt x="75" y="4929"/>
                      </a:lnTo>
                      <a:lnTo>
                        <a:pt x="113" y="4699"/>
                      </a:lnTo>
                      <a:lnTo>
                        <a:pt x="161" y="4471"/>
                      </a:lnTo>
                      <a:lnTo>
                        <a:pt x="216" y="4244"/>
                      </a:lnTo>
                      <a:lnTo>
                        <a:pt x="280" y="4021"/>
                      </a:lnTo>
                      <a:lnTo>
                        <a:pt x="351" y="3799"/>
                      </a:lnTo>
                      <a:lnTo>
                        <a:pt x="430" y="3579"/>
                      </a:lnTo>
                      <a:lnTo>
                        <a:pt x="517" y="3362"/>
                      </a:lnTo>
                      <a:lnTo>
                        <a:pt x="612" y="3149"/>
                      </a:lnTo>
                      <a:lnTo>
                        <a:pt x="715" y="2938"/>
                      </a:lnTo>
                      <a:lnTo>
                        <a:pt x="825" y="2731"/>
                      </a:lnTo>
                      <a:lnTo>
                        <a:pt x="943" y="2528"/>
                      </a:lnTo>
                      <a:lnTo>
                        <a:pt x="1068" y="2329"/>
                      </a:lnTo>
                      <a:lnTo>
                        <a:pt x="1201" y="2133"/>
                      </a:lnTo>
                      <a:lnTo>
                        <a:pt x="1341" y="1943"/>
                      </a:lnTo>
                      <a:lnTo>
                        <a:pt x="1488" y="1757"/>
                      </a:lnTo>
                      <a:lnTo>
                        <a:pt x="1644" y="1576"/>
                      </a:lnTo>
                      <a:lnTo>
                        <a:pt x="1806" y="1400"/>
                      </a:lnTo>
                      <a:lnTo>
                        <a:pt x="1859" y="1345"/>
                      </a:lnTo>
                      <a:lnTo>
                        <a:pt x="1911" y="1292"/>
                      </a:lnTo>
                      <a:lnTo>
                        <a:pt x="1965" y="1239"/>
                      </a:lnTo>
                      <a:lnTo>
                        <a:pt x="2019" y="1188"/>
                      </a:lnTo>
                      <a:lnTo>
                        <a:pt x="2073" y="1137"/>
                      </a:lnTo>
                      <a:lnTo>
                        <a:pt x="2128" y="1086"/>
                      </a:lnTo>
                      <a:lnTo>
                        <a:pt x="2184" y="1036"/>
                      </a:lnTo>
                      <a:lnTo>
                        <a:pt x="2240" y="986"/>
                      </a:lnTo>
                      <a:lnTo>
                        <a:pt x="2297" y="938"/>
                      </a:lnTo>
                      <a:lnTo>
                        <a:pt x="2355" y="889"/>
                      </a:lnTo>
                      <a:lnTo>
                        <a:pt x="2414" y="841"/>
                      </a:lnTo>
                      <a:lnTo>
                        <a:pt x="2473" y="795"/>
                      </a:lnTo>
                      <a:lnTo>
                        <a:pt x="2533" y="748"/>
                      </a:lnTo>
                      <a:lnTo>
                        <a:pt x="2592" y="703"/>
                      </a:lnTo>
                      <a:lnTo>
                        <a:pt x="2654" y="657"/>
                      </a:lnTo>
                      <a:lnTo>
                        <a:pt x="2715" y="613"/>
                      </a:lnTo>
                      <a:lnTo>
                        <a:pt x="2777" y="570"/>
                      </a:lnTo>
                      <a:lnTo>
                        <a:pt x="2839" y="527"/>
                      </a:lnTo>
                      <a:lnTo>
                        <a:pt x="2902" y="484"/>
                      </a:lnTo>
                      <a:lnTo>
                        <a:pt x="2966" y="443"/>
                      </a:lnTo>
                      <a:lnTo>
                        <a:pt x="3029" y="402"/>
                      </a:lnTo>
                      <a:lnTo>
                        <a:pt x="3094" y="362"/>
                      </a:lnTo>
                      <a:lnTo>
                        <a:pt x="3160" y="322"/>
                      </a:lnTo>
                      <a:lnTo>
                        <a:pt x="3226" y="283"/>
                      </a:lnTo>
                      <a:lnTo>
                        <a:pt x="3292" y="245"/>
                      </a:lnTo>
                      <a:lnTo>
                        <a:pt x="3359" y="209"/>
                      </a:lnTo>
                      <a:lnTo>
                        <a:pt x="3427" y="172"/>
                      </a:lnTo>
                      <a:lnTo>
                        <a:pt x="3495" y="136"/>
                      </a:lnTo>
                      <a:lnTo>
                        <a:pt x="3563" y="100"/>
                      </a:lnTo>
                      <a:lnTo>
                        <a:pt x="3632" y="66"/>
                      </a:lnTo>
                      <a:lnTo>
                        <a:pt x="3701" y="32"/>
                      </a:lnTo>
                      <a:lnTo>
                        <a:pt x="3771" y="0"/>
                      </a:lnTo>
                      <a:lnTo>
                        <a:pt x="5129" y="2951"/>
                      </a:lnTo>
                      <a:lnTo>
                        <a:pt x="5093" y="3019"/>
                      </a:lnTo>
                      <a:lnTo>
                        <a:pt x="5060" y="3087"/>
                      </a:lnTo>
                      <a:lnTo>
                        <a:pt x="5026" y="3155"/>
                      </a:lnTo>
                      <a:lnTo>
                        <a:pt x="4993" y="3226"/>
                      </a:lnTo>
                      <a:lnTo>
                        <a:pt x="4960" y="3295"/>
                      </a:lnTo>
                      <a:lnTo>
                        <a:pt x="4929" y="3365"/>
                      </a:lnTo>
                      <a:lnTo>
                        <a:pt x="4899" y="3436"/>
                      </a:lnTo>
                      <a:lnTo>
                        <a:pt x="4869" y="3508"/>
                      </a:lnTo>
                      <a:lnTo>
                        <a:pt x="4816" y="3643"/>
                      </a:lnTo>
                      <a:lnTo>
                        <a:pt x="4765" y="3778"/>
                      </a:lnTo>
                      <a:lnTo>
                        <a:pt x="4717" y="3915"/>
                      </a:lnTo>
                      <a:lnTo>
                        <a:pt x="4673" y="4051"/>
                      </a:lnTo>
                      <a:lnTo>
                        <a:pt x="4632" y="4187"/>
                      </a:lnTo>
                      <a:lnTo>
                        <a:pt x="4594" y="4323"/>
                      </a:lnTo>
                      <a:lnTo>
                        <a:pt x="4560" y="4461"/>
                      </a:lnTo>
                      <a:lnTo>
                        <a:pt x="4527" y="4598"/>
                      </a:lnTo>
                      <a:lnTo>
                        <a:pt x="4499" y="4736"/>
                      </a:lnTo>
                      <a:lnTo>
                        <a:pt x="4473" y="4873"/>
                      </a:lnTo>
                      <a:lnTo>
                        <a:pt x="4451" y="5010"/>
                      </a:lnTo>
                      <a:lnTo>
                        <a:pt x="4431" y="5149"/>
                      </a:lnTo>
                      <a:lnTo>
                        <a:pt x="4415" y="5286"/>
                      </a:lnTo>
                      <a:lnTo>
                        <a:pt x="4401" y="5424"/>
                      </a:lnTo>
                      <a:lnTo>
                        <a:pt x="4391" y="5561"/>
                      </a:lnTo>
                      <a:lnTo>
                        <a:pt x="4384" y="5698"/>
                      </a:lnTo>
                      <a:lnTo>
                        <a:pt x="4378" y="5836"/>
                      </a:lnTo>
                      <a:lnTo>
                        <a:pt x="4377" y="5972"/>
                      </a:lnTo>
                      <a:lnTo>
                        <a:pt x="4378" y="6108"/>
                      </a:lnTo>
                      <a:lnTo>
                        <a:pt x="4382" y="6245"/>
                      </a:lnTo>
                      <a:lnTo>
                        <a:pt x="4389" y="6381"/>
                      </a:lnTo>
                      <a:lnTo>
                        <a:pt x="4399" y="6516"/>
                      </a:lnTo>
                      <a:lnTo>
                        <a:pt x="4411" y="6651"/>
                      </a:lnTo>
                      <a:lnTo>
                        <a:pt x="4427" y="6787"/>
                      </a:lnTo>
                      <a:lnTo>
                        <a:pt x="4444" y="6921"/>
                      </a:lnTo>
                      <a:lnTo>
                        <a:pt x="4466" y="7054"/>
                      </a:lnTo>
                      <a:lnTo>
                        <a:pt x="4490" y="7187"/>
                      </a:lnTo>
                      <a:lnTo>
                        <a:pt x="4515" y="7319"/>
                      </a:lnTo>
                      <a:lnTo>
                        <a:pt x="4545" y="7451"/>
                      </a:lnTo>
                      <a:lnTo>
                        <a:pt x="4576" y="7582"/>
                      </a:lnTo>
                      <a:lnTo>
                        <a:pt x="4611" y="7711"/>
                      </a:lnTo>
                      <a:lnTo>
                        <a:pt x="4648" y="7840"/>
                      </a:lnTo>
                      <a:lnTo>
                        <a:pt x="4648" y="7832"/>
                      </a:lnTo>
                      <a:lnTo>
                        <a:pt x="4645" y="7882"/>
                      </a:lnTo>
                      <a:lnTo>
                        <a:pt x="4643" y="7932"/>
                      </a:lnTo>
                      <a:lnTo>
                        <a:pt x="4641" y="7982"/>
                      </a:lnTo>
                      <a:lnTo>
                        <a:pt x="4640" y="8033"/>
                      </a:lnTo>
                      <a:lnTo>
                        <a:pt x="4640" y="8082"/>
                      </a:lnTo>
                      <a:lnTo>
                        <a:pt x="4640" y="8133"/>
                      </a:lnTo>
                      <a:lnTo>
                        <a:pt x="4640" y="8184"/>
                      </a:lnTo>
                      <a:lnTo>
                        <a:pt x="4641" y="8235"/>
                      </a:lnTo>
                      <a:lnTo>
                        <a:pt x="4643" y="8286"/>
                      </a:lnTo>
                      <a:lnTo>
                        <a:pt x="4645" y="8337"/>
                      </a:lnTo>
                      <a:lnTo>
                        <a:pt x="4648" y="8388"/>
                      </a:lnTo>
                      <a:lnTo>
                        <a:pt x="4653" y="8438"/>
                      </a:lnTo>
                      <a:lnTo>
                        <a:pt x="4657" y="8490"/>
                      </a:lnTo>
                      <a:lnTo>
                        <a:pt x="4662" y="8541"/>
                      </a:lnTo>
                      <a:lnTo>
                        <a:pt x="4669" y="8593"/>
                      </a:lnTo>
                      <a:lnTo>
                        <a:pt x="4675" y="8644"/>
                      </a:lnTo>
                      <a:lnTo>
                        <a:pt x="4703" y="8825"/>
                      </a:lnTo>
                      <a:lnTo>
                        <a:pt x="4739" y="9003"/>
                      </a:lnTo>
                      <a:lnTo>
                        <a:pt x="4783" y="9177"/>
                      </a:lnTo>
                      <a:lnTo>
                        <a:pt x="4834" y="9348"/>
                      </a:lnTo>
                      <a:lnTo>
                        <a:pt x="4892" y="9515"/>
                      </a:lnTo>
                      <a:lnTo>
                        <a:pt x="4957" y="9678"/>
                      </a:lnTo>
                      <a:lnTo>
                        <a:pt x="5030" y="9838"/>
                      </a:lnTo>
                      <a:lnTo>
                        <a:pt x="5107" y="9994"/>
                      </a:lnTo>
                      <a:lnTo>
                        <a:pt x="5193" y="10144"/>
                      </a:lnTo>
                      <a:lnTo>
                        <a:pt x="5283" y="10291"/>
                      </a:lnTo>
                      <a:lnTo>
                        <a:pt x="5381" y="10434"/>
                      </a:lnTo>
                      <a:lnTo>
                        <a:pt x="5483" y="10572"/>
                      </a:lnTo>
                      <a:lnTo>
                        <a:pt x="5591" y="10705"/>
                      </a:lnTo>
                      <a:lnTo>
                        <a:pt x="5705" y="10832"/>
                      </a:lnTo>
                      <a:lnTo>
                        <a:pt x="5823" y="10954"/>
                      </a:lnTo>
                      <a:lnTo>
                        <a:pt x="5948" y="11072"/>
                      </a:lnTo>
                      <a:lnTo>
                        <a:pt x="6076" y="11184"/>
                      </a:lnTo>
                      <a:lnTo>
                        <a:pt x="6209" y="11290"/>
                      </a:lnTo>
                      <a:lnTo>
                        <a:pt x="6346" y="11390"/>
                      </a:lnTo>
                      <a:lnTo>
                        <a:pt x="6489" y="11486"/>
                      </a:lnTo>
                      <a:lnTo>
                        <a:pt x="6633" y="11574"/>
                      </a:lnTo>
                      <a:lnTo>
                        <a:pt x="6783" y="11656"/>
                      </a:lnTo>
                      <a:lnTo>
                        <a:pt x="6937" y="11732"/>
                      </a:lnTo>
                      <a:lnTo>
                        <a:pt x="7092" y="11803"/>
                      </a:lnTo>
                      <a:lnTo>
                        <a:pt x="7252" y="11865"/>
                      </a:lnTo>
                      <a:lnTo>
                        <a:pt x="7415" y="11922"/>
                      </a:lnTo>
                      <a:lnTo>
                        <a:pt x="7581" y="11970"/>
                      </a:lnTo>
                      <a:lnTo>
                        <a:pt x="7748" y="12012"/>
                      </a:lnTo>
                      <a:lnTo>
                        <a:pt x="7919" y="12047"/>
                      </a:lnTo>
                      <a:lnTo>
                        <a:pt x="8091" y="12075"/>
                      </a:lnTo>
                      <a:lnTo>
                        <a:pt x="8266" y="12095"/>
                      </a:lnTo>
                      <a:lnTo>
                        <a:pt x="8442" y="12106"/>
                      </a:lnTo>
                      <a:lnTo>
                        <a:pt x="8442" y="1210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3" name="Freeform 6">
                  <a:extLst>
                    <a:ext uri="{FF2B5EF4-FFF2-40B4-BE49-F238E27FC236}">
                      <a16:creationId xmlns:a16="http://schemas.microsoft.com/office/drawing/2014/main" id="{57BE72EC-B951-4373-9E34-5551D0F53D5C}"/>
                    </a:ext>
                  </a:extLst>
                </p:cNvPr>
                <p:cNvSpPr>
                  <a:spLocks/>
                </p:cNvSpPr>
                <p:nvPr/>
              </p:nvSpPr>
              <p:spPr bwMode="auto">
                <a:xfrm>
                  <a:off x="7706916" y="3314482"/>
                  <a:ext cx="4177665" cy="2823567"/>
                </a:xfrm>
                <a:custGeom>
                  <a:avLst/>
                  <a:gdLst>
                    <a:gd name="T0" fmla="*/ 168 w 12386"/>
                    <a:gd name="T1" fmla="*/ 7978 h 8367"/>
                    <a:gd name="T2" fmla="*/ 67 w 12386"/>
                    <a:gd name="T3" fmla="*/ 7448 h 8367"/>
                    <a:gd name="T4" fmla="*/ 12 w 12386"/>
                    <a:gd name="T5" fmla="*/ 6908 h 8367"/>
                    <a:gd name="T6" fmla="*/ 1 w 12386"/>
                    <a:gd name="T7" fmla="*/ 6363 h 8367"/>
                    <a:gd name="T8" fmla="*/ 38 w 12386"/>
                    <a:gd name="T9" fmla="*/ 5813 h 8367"/>
                    <a:gd name="T10" fmla="*/ 122 w 12386"/>
                    <a:gd name="T11" fmla="*/ 5263 h 8367"/>
                    <a:gd name="T12" fmla="*/ 255 w 12386"/>
                    <a:gd name="T13" fmla="*/ 4714 h 8367"/>
                    <a:gd name="T14" fmla="*/ 439 w 12386"/>
                    <a:gd name="T15" fmla="*/ 4170 h 8367"/>
                    <a:gd name="T16" fmla="*/ 700 w 12386"/>
                    <a:gd name="T17" fmla="*/ 3577 h 8367"/>
                    <a:gd name="T18" fmla="*/ 1025 w 12386"/>
                    <a:gd name="T19" fmla="*/ 3004 h 8367"/>
                    <a:gd name="T20" fmla="*/ 1398 w 12386"/>
                    <a:gd name="T21" fmla="*/ 2475 h 8367"/>
                    <a:gd name="T22" fmla="*/ 1816 w 12386"/>
                    <a:gd name="T23" fmla="*/ 1993 h 8367"/>
                    <a:gd name="T24" fmla="*/ 2275 w 12386"/>
                    <a:gd name="T25" fmla="*/ 1558 h 8367"/>
                    <a:gd name="T26" fmla="*/ 2769 w 12386"/>
                    <a:gd name="T27" fmla="*/ 1173 h 8367"/>
                    <a:gd name="T28" fmla="*/ 3296 w 12386"/>
                    <a:gd name="T29" fmla="*/ 838 h 8367"/>
                    <a:gd name="T30" fmla="*/ 3852 w 12386"/>
                    <a:gd name="T31" fmla="*/ 558 h 8367"/>
                    <a:gd name="T32" fmla="*/ 4674 w 12386"/>
                    <a:gd name="T33" fmla="*/ 256 h 8367"/>
                    <a:gd name="T34" fmla="*/ 5600 w 12386"/>
                    <a:gd name="T35" fmla="*/ 59 h 8367"/>
                    <a:gd name="T36" fmla="*/ 6535 w 12386"/>
                    <a:gd name="T37" fmla="*/ 0 h 8367"/>
                    <a:gd name="T38" fmla="*/ 7464 w 12386"/>
                    <a:gd name="T39" fmla="*/ 75 h 8367"/>
                    <a:gd name="T40" fmla="*/ 8371 w 12386"/>
                    <a:gd name="T41" fmla="*/ 280 h 8367"/>
                    <a:gd name="T42" fmla="*/ 9242 w 12386"/>
                    <a:gd name="T43" fmla="*/ 613 h 8367"/>
                    <a:gd name="T44" fmla="*/ 10060 w 12386"/>
                    <a:gd name="T45" fmla="*/ 1070 h 8367"/>
                    <a:gd name="T46" fmla="*/ 10812 w 12386"/>
                    <a:gd name="T47" fmla="*/ 1646 h 8367"/>
                    <a:gd name="T48" fmla="*/ 11147 w 12386"/>
                    <a:gd name="T49" fmla="*/ 1968 h 8367"/>
                    <a:gd name="T50" fmla="*/ 11351 w 12386"/>
                    <a:gd name="T51" fmla="*/ 2187 h 8367"/>
                    <a:gd name="T52" fmla="*/ 11544 w 12386"/>
                    <a:gd name="T53" fmla="*/ 2418 h 8367"/>
                    <a:gd name="T54" fmla="*/ 11728 w 12386"/>
                    <a:gd name="T55" fmla="*/ 2658 h 8367"/>
                    <a:gd name="T56" fmla="*/ 11902 w 12386"/>
                    <a:gd name="T57" fmla="*/ 2907 h 8367"/>
                    <a:gd name="T58" fmla="*/ 12063 w 12386"/>
                    <a:gd name="T59" fmla="*/ 3165 h 8367"/>
                    <a:gd name="T60" fmla="*/ 12214 w 12386"/>
                    <a:gd name="T61" fmla="*/ 3432 h 8367"/>
                    <a:gd name="T62" fmla="*/ 12352 w 12386"/>
                    <a:gd name="T63" fmla="*/ 3708 h 8367"/>
                    <a:gd name="T64" fmla="*/ 9181 w 12386"/>
                    <a:gd name="T65" fmla="*/ 4984 h 8367"/>
                    <a:gd name="T66" fmla="*/ 8597 w 12386"/>
                    <a:gd name="T67" fmla="*/ 4741 h 8367"/>
                    <a:gd name="T68" fmla="*/ 7991 w 12386"/>
                    <a:gd name="T69" fmla="*/ 4555 h 8367"/>
                    <a:gd name="T70" fmla="*/ 7369 w 12386"/>
                    <a:gd name="T71" fmla="*/ 4429 h 8367"/>
                    <a:gd name="T72" fmla="*/ 6734 w 12386"/>
                    <a:gd name="T73" fmla="*/ 4364 h 8367"/>
                    <a:gd name="T74" fmla="*/ 6091 w 12386"/>
                    <a:gd name="T75" fmla="*/ 4362 h 8367"/>
                    <a:gd name="T76" fmla="*/ 5445 w 12386"/>
                    <a:gd name="T77" fmla="*/ 4425 h 8367"/>
                    <a:gd name="T78" fmla="*/ 4799 w 12386"/>
                    <a:gd name="T79" fmla="*/ 4556 h 8367"/>
                    <a:gd name="T80" fmla="*/ 4384 w 12386"/>
                    <a:gd name="T81" fmla="*/ 4644 h 8367"/>
                    <a:gd name="T82" fmla="*/ 4197 w 12386"/>
                    <a:gd name="T83" fmla="*/ 4642 h 8367"/>
                    <a:gd name="T84" fmla="*/ 4008 w 12386"/>
                    <a:gd name="T85" fmla="*/ 4649 h 8367"/>
                    <a:gd name="T86" fmla="*/ 3818 w 12386"/>
                    <a:gd name="T87" fmla="*/ 4665 h 8367"/>
                    <a:gd name="T88" fmla="*/ 3371 w 12386"/>
                    <a:gd name="T89" fmla="*/ 4740 h 8367"/>
                    <a:gd name="T90" fmla="*/ 2705 w 12386"/>
                    <a:gd name="T91" fmla="*/ 4954 h 8367"/>
                    <a:gd name="T92" fmla="*/ 2100 w 12386"/>
                    <a:gd name="T93" fmla="*/ 5273 h 8367"/>
                    <a:gd name="T94" fmla="*/ 1564 w 12386"/>
                    <a:gd name="T95" fmla="*/ 5684 h 8367"/>
                    <a:gd name="T96" fmla="*/ 1108 w 12386"/>
                    <a:gd name="T97" fmla="*/ 6178 h 8367"/>
                    <a:gd name="T98" fmla="*/ 741 w 12386"/>
                    <a:gd name="T99" fmla="*/ 6740 h 8367"/>
                    <a:gd name="T100" fmla="*/ 472 w 12386"/>
                    <a:gd name="T101" fmla="*/ 7359 h 8367"/>
                    <a:gd name="T102" fmla="*/ 309 w 12386"/>
                    <a:gd name="T103" fmla="*/ 8022 h 8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386" h="8367">
                      <a:moveTo>
                        <a:pt x="271" y="8367"/>
                      </a:moveTo>
                      <a:lnTo>
                        <a:pt x="234" y="8238"/>
                      </a:lnTo>
                      <a:lnTo>
                        <a:pt x="200" y="8109"/>
                      </a:lnTo>
                      <a:lnTo>
                        <a:pt x="168" y="7978"/>
                      </a:lnTo>
                      <a:lnTo>
                        <a:pt x="138" y="7846"/>
                      </a:lnTo>
                      <a:lnTo>
                        <a:pt x="113" y="7714"/>
                      </a:lnTo>
                      <a:lnTo>
                        <a:pt x="89" y="7581"/>
                      </a:lnTo>
                      <a:lnTo>
                        <a:pt x="67" y="7448"/>
                      </a:lnTo>
                      <a:lnTo>
                        <a:pt x="50" y="7314"/>
                      </a:lnTo>
                      <a:lnTo>
                        <a:pt x="34" y="7178"/>
                      </a:lnTo>
                      <a:lnTo>
                        <a:pt x="22" y="7043"/>
                      </a:lnTo>
                      <a:lnTo>
                        <a:pt x="12" y="6908"/>
                      </a:lnTo>
                      <a:lnTo>
                        <a:pt x="5" y="6772"/>
                      </a:lnTo>
                      <a:lnTo>
                        <a:pt x="1" y="6635"/>
                      </a:lnTo>
                      <a:lnTo>
                        <a:pt x="0" y="6499"/>
                      </a:lnTo>
                      <a:lnTo>
                        <a:pt x="1" y="6363"/>
                      </a:lnTo>
                      <a:lnTo>
                        <a:pt x="7" y="6225"/>
                      </a:lnTo>
                      <a:lnTo>
                        <a:pt x="14" y="6088"/>
                      </a:lnTo>
                      <a:lnTo>
                        <a:pt x="25" y="5951"/>
                      </a:lnTo>
                      <a:lnTo>
                        <a:pt x="38" y="5813"/>
                      </a:lnTo>
                      <a:lnTo>
                        <a:pt x="54" y="5676"/>
                      </a:lnTo>
                      <a:lnTo>
                        <a:pt x="74" y="5537"/>
                      </a:lnTo>
                      <a:lnTo>
                        <a:pt x="96" y="5400"/>
                      </a:lnTo>
                      <a:lnTo>
                        <a:pt x="122" y="5263"/>
                      </a:lnTo>
                      <a:lnTo>
                        <a:pt x="150" y="5125"/>
                      </a:lnTo>
                      <a:lnTo>
                        <a:pt x="183" y="4988"/>
                      </a:lnTo>
                      <a:lnTo>
                        <a:pt x="217" y="4850"/>
                      </a:lnTo>
                      <a:lnTo>
                        <a:pt x="255" y="4714"/>
                      </a:lnTo>
                      <a:lnTo>
                        <a:pt x="296" y="4578"/>
                      </a:lnTo>
                      <a:lnTo>
                        <a:pt x="340" y="4442"/>
                      </a:lnTo>
                      <a:lnTo>
                        <a:pt x="388" y="4305"/>
                      </a:lnTo>
                      <a:lnTo>
                        <a:pt x="439" y="4170"/>
                      </a:lnTo>
                      <a:lnTo>
                        <a:pt x="492" y="4035"/>
                      </a:lnTo>
                      <a:lnTo>
                        <a:pt x="558" y="3880"/>
                      </a:lnTo>
                      <a:lnTo>
                        <a:pt x="628" y="3728"/>
                      </a:lnTo>
                      <a:lnTo>
                        <a:pt x="700" y="3577"/>
                      </a:lnTo>
                      <a:lnTo>
                        <a:pt x="777" y="3430"/>
                      </a:lnTo>
                      <a:lnTo>
                        <a:pt x="856" y="3285"/>
                      </a:lnTo>
                      <a:lnTo>
                        <a:pt x="939" y="3143"/>
                      </a:lnTo>
                      <a:lnTo>
                        <a:pt x="1025" y="3004"/>
                      </a:lnTo>
                      <a:lnTo>
                        <a:pt x="1114" y="2868"/>
                      </a:lnTo>
                      <a:lnTo>
                        <a:pt x="1206" y="2734"/>
                      </a:lnTo>
                      <a:lnTo>
                        <a:pt x="1301" y="2603"/>
                      </a:lnTo>
                      <a:lnTo>
                        <a:pt x="1398" y="2475"/>
                      </a:lnTo>
                      <a:lnTo>
                        <a:pt x="1498" y="2350"/>
                      </a:lnTo>
                      <a:lnTo>
                        <a:pt x="1602" y="2228"/>
                      </a:lnTo>
                      <a:lnTo>
                        <a:pt x="1708" y="2108"/>
                      </a:lnTo>
                      <a:lnTo>
                        <a:pt x="1816" y="1993"/>
                      </a:lnTo>
                      <a:lnTo>
                        <a:pt x="1927" y="1879"/>
                      </a:lnTo>
                      <a:lnTo>
                        <a:pt x="2040" y="1769"/>
                      </a:lnTo>
                      <a:lnTo>
                        <a:pt x="2157" y="1662"/>
                      </a:lnTo>
                      <a:lnTo>
                        <a:pt x="2275" y="1558"/>
                      </a:lnTo>
                      <a:lnTo>
                        <a:pt x="2396" y="1457"/>
                      </a:lnTo>
                      <a:lnTo>
                        <a:pt x="2518" y="1359"/>
                      </a:lnTo>
                      <a:lnTo>
                        <a:pt x="2643" y="1263"/>
                      </a:lnTo>
                      <a:lnTo>
                        <a:pt x="2769" y="1173"/>
                      </a:lnTo>
                      <a:lnTo>
                        <a:pt x="2899" y="1084"/>
                      </a:lnTo>
                      <a:lnTo>
                        <a:pt x="3030" y="1000"/>
                      </a:lnTo>
                      <a:lnTo>
                        <a:pt x="3162" y="917"/>
                      </a:lnTo>
                      <a:lnTo>
                        <a:pt x="3296" y="838"/>
                      </a:lnTo>
                      <a:lnTo>
                        <a:pt x="3432" y="764"/>
                      </a:lnTo>
                      <a:lnTo>
                        <a:pt x="3571" y="692"/>
                      </a:lnTo>
                      <a:lnTo>
                        <a:pt x="3710" y="623"/>
                      </a:lnTo>
                      <a:lnTo>
                        <a:pt x="3852" y="558"/>
                      </a:lnTo>
                      <a:lnTo>
                        <a:pt x="3994" y="497"/>
                      </a:lnTo>
                      <a:lnTo>
                        <a:pt x="4219" y="408"/>
                      </a:lnTo>
                      <a:lnTo>
                        <a:pt x="4446" y="328"/>
                      </a:lnTo>
                      <a:lnTo>
                        <a:pt x="4674" y="256"/>
                      </a:lnTo>
                      <a:lnTo>
                        <a:pt x="4905" y="194"/>
                      </a:lnTo>
                      <a:lnTo>
                        <a:pt x="5136" y="141"/>
                      </a:lnTo>
                      <a:lnTo>
                        <a:pt x="5368" y="95"/>
                      </a:lnTo>
                      <a:lnTo>
                        <a:pt x="5600" y="59"/>
                      </a:lnTo>
                      <a:lnTo>
                        <a:pt x="5834" y="31"/>
                      </a:lnTo>
                      <a:lnTo>
                        <a:pt x="6068" y="13"/>
                      </a:lnTo>
                      <a:lnTo>
                        <a:pt x="6302" y="2"/>
                      </a:lnTo>
                      <a:lnTo>
                        <a:pt x="6535" y="0"/>
                      </a:lnTo>
                      <a:lnTo>
                        <a:pt x="6769" y="6"/>
                      </a:lnTo>
                      <a:lnTo>
                        <a:pt x="7002" y="21"/>
                      </a:lnTo>
                      <a:lnTo>
                        <a:pt x="7234" y="44"/>
                      </a:lnTo>
                      <a:lnTo>
                        <a:pt x="7464" y="75"/>
                      </a:lnTo>
                      <a:lnTo>
                        <a:pt x="7694" y="115"/>
                      </a:lnTo>
                      <a:lnTo>
                        <a:pt x="7921" y="161"/>
                      </a:lnTo>
                      <a:lnTo>
                        <a:pt x="8148" y="217"/>
                      </a:lnTo>
                      <a:lnTo>
                        <a:pt x="8371" y="280"/>
                      </a:lnTo>
                      <a:lnTo>
                        <a:pt x="8593" y="352"/>
                      </a:lnTo>
                      <a:lnTo>
                        <a:pt x="8812" y="432"/>
                      </a:lnTo>
                      <a:lnTo>
                        <a:pt x="9028" y="518"/>
                      </a:lnTo>
                      <a:lnTo>
                        <a:pt x="9242" y="613"/>
                      </a:lnTo>
                      <a:lnTo>
                        <a:pt x="9451" y="716"/>
                      </a:lnTo>
                      <a:lnTo>
                        <a:pt x="9659" y="826"/>
                      </a:lnTo>
                      <a:lnTo>
                        <a:pt x="9862" y="944"/>
                      </a:lnTo>
                      <a:lnTo>
                        <a:pt x="10060" y="1070"/>
                      </a:lnTo>
                      <a:lnTo>
                        <a:pt x="10255" y="1203"/>
                      </a:lnTo>
                      <a:lnTo>
                        <a:pt x="10446" y="1344"/>
                      </a:lnTo>
                      <a:lnTo>
                        <a:pt x="10632" y="1492"/>
                      </a:lnTo>
                      <a:lnTo>
                        <a:pt x="10812" y="1646"/>
                      </a:lnTo>
                      <a:lnTo>
                        <a:pt x="10988" y="1809"/>
                      </a:lnTo>
                      <a:lnTo>
                        <a:pt x="11042" y="1862"/>
                      </a:lnTo>
                      <a:lnTo>
                        <a:pt x="11095" y="1914"/>
                      </a:lnTo>
                      <a:lnTo>
                        <a:pt x="11147" y="1968"/>
                      </a:lnTo>
                      <a:lnTo>
                        <a:pt x="11199" y="2022"/>
                      </a:lnTo>
                      <a:lnTo>
                        <a:pt x="11251" y="2076"/>
                      </a:lnTo>
                      <a:lnTo>
                        <a:pt x="11301" y="2132"/>
                      </a:lnTo>
                      <a:lnTo>
                        <a:pt x="11351" y="2187"/>
                      </a:lnTo>
                      <a:lnTo>
                        <a:pt x="11401" y="2245"/>
                      </a:lnTo>
                      <a:lnTo>
                        <a:pt x="11449" y="2302"/>
                      </a:lnTo>
                      <a:lnTo>
                        <a:pt x="11497" y="2359"/>
                      </a:lnTo>
                      <a:lnTo>
                        <a:pt x="11544" y="2418"/>
                      </a:lnTo>
                      <a:lnTo>
                        <a:pt x="11592" y="2477"/>
                      </a:lnTo>
                      <a:lnTo>
                        <a:pt x="11638" y="2537"/>
                      </a:lnTo>
                      <a:lnTo>
                        <a:pt x="11684" y="2597"/>
                      </a:lnTo>
                      <a:lnTo>
                        <a:pt x="11728" y="2658"/>
                      </a:lnTo>
                      <a:lnTo>
                        <a:pt x="11772" y="2719"/>
                      </a:lnTo>
                      <a:lnTo>
                        <a:pt x="11817" y="2781"/>
                      </a:lnTo>
                      <a:lnTo>
                        <a:pt x="11859" y="2844"/>
                      </a:lnTo>
                      <a:lnTo>
                        <a:pt x="11902" y="2907"/>
                      </a:lnTo>
                      <a:lnTo>
                        <a:pt x="11943" y="2970"/>
                      </a:lnTo>
                      <a:lnTo>
                        <a:pt x="11984" y="3035"/>
                      </a:lnTo>
                      <a:lnTo>
                        <a:pt x="12024" y="3100"/>
                      </a:lnTo>
                      <a:lnTo>
                        <a:pt x="12063" y="3165"/>
                      </a:lnTo>
                      <a:lnTo>
                        <a:pt x="12102" y="3231"/>
                      </a:lnTo>
                      <a:lnTo>
                        <a:pt x="12141" y="3298"/>
                      </a:lnTo>
                      <a:lnTo>
                        <a:pt x="12177" y="3365"/>
                      </a:lnTo>
                      <a:lnTo>
                        <a:pt x="12214" y="3432"/>
                      </a:lnTo>
                      <a:lnTo>
                        <a:pt x="12250" y="3500"/>
                      </a:lnTo>
                      <a:lnTo>
                        <a:pt x="12285" y="3569"/>
                      </a:lnTo>
                      <a:lnTo>
                        <a:pt x="12319" y="3638"/>
                      </a:lnTo>
                      <a:lnTo>
                        <a:pt x="12352" y="3708"/>
                      </a:lnTo>
                      <a:lnTo>
                        <a:pt x="12386" y="3777"/>
                      </a:lnTo>
                      <a:lnTo>
                        <a:pt x="9464" y="5125"/>
                      </a:lnTo>
                      <a:lnTo>
                        <a:pt x="9324" y="5053"/>
                      </a:lnTo>
                      <a:lnTo>
                        <a:pt x="9181" y="4984"/>
                      </a:lnTo>
                      <a:lnTo>
                        <a:pt x="9038" y="4918"/>
                      </a:lnTo>
                      <a:lnTo>
                        <a:pt x="8892" y="4855"/>
                      </a:lnTo>
                      <a:lnTo>
                        <a:pt x="8745" y="4796"/>
                      </a:lnTo>
                      <a:lnTo>
                        <a:pt x="8597" y="4741"/>
                      </a:lnTo>
                      <a:lnTo>
                        <a:pt x="8448" y="4689"/>
                      </a:lnTo>
                      <a:lnTo>
                        <a:pt x="8297" y="4641"/>
                      </a:lnTo>
                      <a:lnTo>
                        <a:pt x="8145" y="4596"/>
                      </a:lnTo>
                      <a:lnTo>
                        <a:pt x="7991" y="4555"/>
                      </a:lnTo>
                      <a:lnTo>
                        <a:pt x="7838" y="4518"/>
                      </a:lnTo>
                      <a:lnTo>
                        <a:pt x="7682" y="4485"/>
                      </a:lnTo>
                      <a:lnTo>
                        <a:pt x="7526" y="4455"/>
                      </a:lnTo>
                      <a:lnTo>
                        <a:pt x="7369" y="4429"/>
                      </a:lnTo>
                      <a:lnTo>
                        <a:pt x="7211" y="4407"/>
                      </a:lnTo>
                      <a:lnTo>
                        <a:pt x="7053" y="4389"/>
                      </a:lnTo>
                      <a:lnTo>
                        <a:pt x="6894" y="4375"/>
                      </a:lnTo>
                      <a:lnTo>
                        <a:pt x="6734" y="4364"/>
                      </a:lnTo>
                      <a:lnTo>
                        <a:pt x="6574" y="4357"/>
                      </a:lnTo>
                      <a:lnTo>
                        <a:pt x="6413" y="4355"/>
                      </a:lnTo>
                      <a:lnTo>
                        <a:pt x="6252" y="4356"/>
                      </a:lnTo>
                      <a:lnTo>
                        <a:pt x="6091" y="4362"/>
                      </a:lnTo>
                      <a:lnTo>
                        <a:pt x="5929" y="4371"/>
                      </a:lnTo>
                      <a:lnTo>
                        <a:pt x="5767" y="4385"/>
                      </a:lnTo>
                      <a:lnTo>
                        <a:pt x="5607" y="4403"/>
                      </a:lnTo>
                      <a:lnTo>
                        <a:pt x="5445" y="4425"/>
                      </a:lnTo>
                      <a:lnTo>
                        <a:pt x="5283" y="4451"/>
                      </a:lnTo>
                      <a:lnTo>
                        <a:pt x="5121" y="4482"/>
                      </a:lnTo>
                      <a:lnTo>
                        <a:pt x="4960" y="4517"/>
                      </a:lnTo>
                      <a:lnTo>
                        <a:pt x="4799" y="4556"/>
                      </a:lnTo>
                      <a:lnTo>
                        <a:pt x="4638" y="4600"/>
                      </a:lnTo>
                      <a:lnTo>
                        <a:pt x="4477" y="4647"/>
                      </a:lnTo>
                      <a:lnTo>
                        <a:pt x="4430" y="4645"/>
                      </a:lnTo>
                      <a:lnTo>
                        <a:pt x="4384" y="4644"/>
                      </a:lnTo>
                      <a:lnTo>
                        <a:pt x="4338" y="4642"/>
                      </a:lnTo>
                      <a:lnTo>
                        <a:pt x="4291" y="4642"/>
                      </a:lnTo>
                      <a:lnTo>
                        <a:pt x="4244" y="4642"/>
                      </a:lnTo>
                      <a:lnTo>
                        <a:pt x="4197" y="4642"/>
                      </a:lnTo>
                      <a:lnTo>
                        <a:pt x="4150" y="4643"/>
                      </a:lnTo>
                      <a:lnTo>
                        <a:pt x="4103" y="4644"/>
                      </a:lnTo>
                      <a:lnTo>
                        <a:pt x="4056" y="4646"/>
                      </a:lnTo>
                      <a:lnTo>
                        <a:pt x="4008" y="4649"/>
                      </a:lnTo>
                      <a:lnTo>
                        <a:pt x="3961" y="4653"/>
                      </a:lnTo>
                      <a:lnTo>
                        <a:pt x="3913" y="4656"/>
                      </a:lnTo>
                      <a:lnTo>
                        <a:pt x="3866" y="4660"/>
                      </a:lnTo>
                      <a:lnTo>
                        <a:pt x="3818" y="4665"/>
                      </a:lnTo>
                      <a:lnTo>
                        <a:pt x="3771" y="4671"/>
                      </a:lnTo>
                      <a:lnTo>
                        <a:pt x="3723" y="4677"/>
                      </a:lnTo>
                      <a:lnTo>
                        <a:pt x="3545" y="4706"/>
                      </a:lnTo>
                      <a:lnTo>
                        <a:pt x="3371" y="4740"/>
                      </a:lnTo>
                      <a:lnTo>
                        <a:pt x="3199" y="4783"/>
                      </a:lnTo>
                      <a:lnTo>
                        <a:pt x="3031" y="4833"/>
                      </a:lnTo>
                      <a:lnTo>
                        <a:pt x="2865" y="4890"/>
                      </a:lnTo>
                      <a:lnTo>
                        <a:pt x="2705" y="4954"/>
                      </a:lnTo>
                      <a:lnTo>
                        <a:pt x="2547" y="5025"/>
                      </a:lnTo>
                      <a:lnTo>
                        <a:pt x="2394" y="5101"/>
                      </a:lnTo>
                      <a:lnTo>
                        <a:pt x="2244" y="5184"/>
                      </a:lnTo>
                      <a:lnTo>
                        <a:pt x="2100" y="5273"/>
                      </a:lnTo>
                      <a:lnTo>
                        <a:pt x="1959" y="5368"/>
                      </a:lnTo>
                      <a:lnTo>
                        <a:pt x="1823" y="5468"/>
                      </a:lnTo>
                      <a:lnTo>
                        <a:pt x="1692" y="5574"/>
                      </a:lnTo>
                      <a:lnTo>
                        <a:pt x="1564" y="5684"/>
                      </a:lnTo>
                      <a:lnTo>
                        <a:pt x="1443" y="5801"/>
                      </a:lnTo>
                      <a:lnTo>
                        <a:pt x="1326" y="5922"/>
                      </a:lnTo>
                      <a:lnTo>
                        <a:pt x="1215" y="6048"/>
                      </a:lnTo>
                      <a:lnTo>
                        <a:pt x="1108" y="6178"/>
                      </a:lnTo>
                      <a:lnTo>
                        <a:pt x="1008" y="6313"/>
                      </a:lnTo>
                      <a:lnTo>
                        <a:pt x="914" y="6451"/>
                      </a:lnTo>
                      <a:lnTo>
                        <a:pt x="824" y="6594"/>
                      </a:lnTo>
                      <a:lnTo>
                        <a:pt x="741" y="6740"/>
                      </a:lnTo>
                      <a:lnTo>
                        <a:pt x="664" y="6890"/>
                      </a:lnTo>
                      <a:lnTo>
                        <a:pt x="594" y="7043"/>
                      </a:lnTo>
                      <a:lnTo>
                        <a:pt x="529" y="7200"/>
                      </a:lnTo>
                      <a:lnTo>
                        <a:pt x="472" y="7359"/>
                      </a:lnTo>
                      <a:lnTo>
                        <a:pt x="420" y="7521"/>
                      </a:lnTo>
                      <a:lnTo>
                        <a:pt x="377" y="7686"/>
                      </a:lnTo>
                      <a:lnTo>
                        <a:pt x="339" y="7853"/>
                      </a:lnTo>
                      <a:lnTo>
                        <a:pt x="309" y="8022"/>
                      </a:lnTo>
                      <a:lnTo>
                        <a:pt x="286" y="8194"/>
                      </a:lnTo>
                      <a:lnTo>
                        <a:pt x="271" y="8367"/>
                      </a:lnTo>
                      <a:lnTo>
                        <a:pt x="271" y="836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4" name="Freeform 7">
                  <a:extLst>
                    <a:ext uri="{FF2B5EF4-FFF2-40B4-BE49-F238E27FC236}">
                      <a16:creationId xmlns:a16="http://schemas.microsoft.com/office/drawing/2014/main" id="{AE96EB76-08BF-46B6-A11E-0A2C32780066}"/>
                    </a:ext>
                  </a:extLst>
                </p:cNvPr>
                <p:cNvSpPr>
                  <a:spLocks/>
                </p:cNvSpPr>
                <p:nvPr/>
              </p:nvSpPr>
              <p:spPr bwMode="auto">
                <a:xfrm>
                  <a:off x="9216866" y="4783951"/>
                  <a:ext cx="2841784" cy="4183737"/>
                </a:xfrm>
                <a:custGeom>
                  <a:avLst/>
                  <a:gdLst>
                    <a:gd name="T0" fmla="*/ 599 w 8426"/>
                    <a:gd name="T1" fmla="*/ 136 h 12404"/>
                    <a:gd name="T2" fmla="*/ 1503 w 8426"/>
                    <a:gd name="T3" fmla="*/ 13 h 12404"/>
                    <a:gd name="T4" fmla="*/ 2401 w 8426"/>
                    <a:gd name="T5" fmla="*/ 17 h 12404"/>
                    <a:gd name="T6" fmla="*/ 3281 w 8426"/>
                    <a:gd name="T7" fmla="*/ 145 h 12404"/>
                    <a:gd name="T8" fmla="*/ 4132 w 8426"/>
                    <a:gd name="T9" fmla="*/ 389 h 12404"/>
                    <a:gd name="T10" fmla="*/ 4941 w 8426"/>
                    <a:gd name="T11" fmla="*/ 745 h 12404"/>
                    <a:gd name="T12" fmla="*/ 5695 w 8426"/>
                    <a:gd name="T13" fmla="*/ 1207 h 12404"/>
                    <a:gd name="T14" fmla="*/ 6384 w 8426"/>
                    <a:gd name="T15" fmla="*/ 1769 h 12404"/>
                    <a:gd name="T16" fmla="*/ 6994 w 8426"/>
                    <a:gd name="T17" fmla="*/ 2425 h 12404"/>
                    <a:gd name="T18" fmla="*/ 7513 w 8426"/>
                    <a:gd name="T19" fmla="*/ 3171 h 12404"/>
                    <a:gd name="T20" fmla="*/ 7930 w 8426"/>
                    <a:gd name="T21" fmla="*/ 3999 h 12404"/>
                    <a:gd name="T22" fmla="*/ 8170 w 8426"/>
                    <a:gd name="T23" fmla="*/ 4681 h 12404"/>
                    <a:gd name="T24" fmla="*/ 8331 w 8426"/>
                    <a:gd name="T25" fmla="*/ 5375 h 12404"/>
                    <a:gd name="T26" fmla="*/ 8413 w 8426"/>
                    <a:gd name="T27" fmla="*/ 6077 h 12404"/>
                    <a:gd name="T28" fmla="*/ 8420 w 8426"/>
                    <a:gd name="T29" fmla="*/ 6779 h 12404"/>
                    <a:gd name="T30" fmla="*/ 8351 w 8426"/>
                    <a:gd name="T31" fmla="*/ 7475 h 12404"/>
                    <a:gd name="T32" fmla="*/ 8209 w 8426"/>
                    <a:gd name="T33" fmla="*/ 8160 h 12404"/>
                    <a:gd name="T34" fmla="*/ 7995 w 8426"/>
                    <a:gd name="T35" fmla="*/ 8825 h 12404"/>
                    <a:gd name="T36" fmla="*/ 7711 w 8426"/>
                    <a:gd name="T37" fmla="*/ 9466 h 12404"/>
                    <a:gd name="T38" fmla="*/ 7358 w 8426"/>
                    <a:gd name="T39" fmla="*/ 10075 h 12404"/>
                    <a:gd name="T40" fmla="*/ 6937 w 8426"/>
                    <a:gd name="T41" fmla="*/ 10647 h 12404"/>
                    <a:gd name="T42" fmla="*/ 6567 w 8426"/>
                    <a:gd name="T43" fmla="*/ 11059 h 12404"/>
                    <a:gd name="T44" fmla="*/ 6407 w 8426"/>
                    <a:gd name="T45" fmla="*/ 11216 h 12404"/>
                    <a:gd name="T46" fmla="*/ 6242 w 8426"/>
                    <a:gd name="T47" fmla="*/ 11368 h 12404"/>
                    <a:gd name="T48" fmla="*/ 6071 w 8426"/>
                    <a:gd name="T49" fmla="*/ 11515 h 12404"/>
                    <a:gd name="T50" fmla="*/ 5893 w 8426"/>
                    <a:gd name="T51" fmla="*/ 11656 h 12404"/>
                    <a:gd name="T52" fmla="*/ 5712 w 8426"/>
                    <a:gd name="T53" fmla="*/ 11791 h 12404"/>
                    <a:gd name="T54" fmla="*/ 5524 w 8426"/>
                    <a:gd name="T55" fmla="*/ 11920 h 12404"/>
                    <a:gd name="T56" fmla="*/ 5331 w 8426"/>
                    <a:gd name="T57" fmla="*/ 12042 h 12404"/>
                    <a:gd name="T58" fmla="*/ 5133 w 8426"/>
                    <a:gd name="T59" fmla="*/ 12159 h 12404"/>
                    <a:gd name="T60" fmla="*/ 4931 w 8426"/>
                    <a:gd name="T61" fmla="*/ 12268 h 12404"/>
                    <a:gd name="T62" fmla="*/ 4724 w 8426"/>
                    <a:gd name="T63" fmla="*/ 12372 h 12404"/>
                    <a:gd name="T64" fmla="*/ 3371 w 8426"/>
                    <a:gd name="T65" fmla="*/ 9309 h 12404"/>
                    <a:gd name="T66" fmla="*/ 3567 w 8426"/>
                    <a:gd name="T67" fmla="*/ 8871 h 12404"/>
                    <a:gd name="T68" fmla="*/ 3730 w 8426"/>
                    <a:gd name="T69" fmla="*/ 8422 h 12404"/>
                    <a:gd name="T70" fmla="*/ 3860 w 8426"/>
                    <a:gd name="T71" fmla="*/ 7964 h 12404"/>
                    <a:gd name="T72" fmla="*/ 3956 w 8426"/>
                    <a:gd name="T73" fmla="*/ 7500 h 12404"/>
                    <a:gd name="T74" fmla="*/ 4019 w 8426"/>
                    <a:gd name="T75" fmla="*/ 7029 h 12404"/>
                    <a:gd name="T76" fmla="*/ 4047 w 8426"/>
                    <a:gd name="T77" fmla="*/ 6556 h 12404"/>
                    <a:gd name="T78" fmla="*/ 4039 w 8426"/>
                    <a:gd name="T79" fmla="*/ 6082 h 12404"/>
                    <a:gd name="T80" fmla="*/ 3998 w 8426"/>
                    <a:gd name="T81" fmla="*/ 5607 h 12404"/>
                    <a:gd name="T82" fmla="*/ 3920 w 8426"/>
                    <a:gd name="T83" fmla="*/ 5135 h 12404"/>
                    <a:gd name="T84" fmla="*/ 3808 w 8426"/>
                    <a:gd name="T85" fmla="*/ 4668 h 12404"/>
                    <a:gd name="T86" fmla="*/ 3767 w 8426"/>
                    <a:gd name="T87" fmla="*/ 4419 h 12404"/>
                    <a:gd name="T88" fmla="*/ 3769 w 8426"/>
                    <a:gd name="T89" fmla="*/ 4277 h 12404"/>
                    <a:gd name="T90" fmla="*/ 3766 w 8426"/>
                    <a:gd name="T91" fmla="*/ 4135 h 12404"/>
                    <a:gd name="T92" fmla="*/ 3757 w 8426"/>
                    <a:gd name="T93" fmla="*/ 3993 h 12404"/>
                    <a:gd name="T94" fmla="*/ 3744 w 8426"/>
                    <a:gd name="T95" fmla="*/ 3849 h 12404"/>
                    <a:gd name="T96" fmla="*/ 3704 w 8426"/>
                    <a:gd name="T97" fmla="*/ 3573 h 12404"/>
                    <a:gd name="T98" fmla="*/ 3575 w 8426"/>
                    <a:gd name="T99" fmla="*/ 3054 h 12404"/>
                    <a:gd name="T100" fmla="*/ 3381 w 8426"/>
                    <a:gd name="T101" fmla="*/ 2566 h 12404"/>
                    <a:gd name="T102" fmla="*/ 3130 w 8426"/>
                    <a:gd name="T103" fmla="*/ 2115 h 12404"/>
                    <a:gd name="T104" fmla="*/ 2825 w 8426"/>
                    <a:gd name="T105" fmla="*/ 1704 h 12404"/>
                    <a:gd name="T106" fmla="*/ 2472 w 8426"/>
                    <a:gd name="T107" fmla="*/ 1336 h 12404"/>
                    <a:gd name="T108" fmla="*/ 2077 w 8426"/>
                    <a:gd name="T109" fmla="*/ 1018 h 12404"/>
                    <a:gd name="T110" fmla="*/ 1645 w 8426"/>
                    <a:gd name="T111" fmla="*/ 752 h 12404"/>
                    <a:gd name="T112" fmla="*/ 1179 w 8426"/>
                    <a:gd name="T113" fmla="*/ 541 h 12404"/>
                    <a:gd name="T114" fmla="*/ 688 w 8426"/>
                    <a:gd name="T115" fmla="*/ 392 h 12404"/>
                    <a:gd name="T116" fmla="*/ 175 w 8426"/>
                    <a:gd name="T117" fmla="*/ 306 h 12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26" h="12404">
                      <a:moveTo>
                        <a:pt x="0" y="292"/>
                      </a:moveTo>
                      <a:lnTo>
                        <a:pt x="299" y="207"/>
                      </a:lnTo>
                      <a:lnTo>
                        <a:pt x="599" y="136"/>
                      </a:lnTo>
                      <a:lnTo>
                        <a:pt x="901" y="80"/>
                      </a:lnTo>
                      <a:lnTo>
                        <a:pt x="1202" y="39"/>
                      </a:lnTo>
                      <a:lnTo>
                        <a:pt x="1503" y="13"/>
                      </a:lnTo>
                      <a:lnTo>
                        <a:pt x="1803" y="0"/>
                      </a:lnTo>
                      <a:lnTo>
                        <a:pt x="2103" y="2"/>
                      </a:lnTo>
                      <a:lnTo>
                        <a:pt x="2401" y="17"/>
                      </a:lnTo>
                      <a:lnTo>
                        <a:pt x="2697" y="47"/>
                      </a:lnTo>
                      <a:lnTo>
                        <a:pt x="2990" y="90"/>
                      </a:lnTo>
                      <a:lnTo>
                        <a:pt x="3281" y="145"/>
                      </a:lnTo>
                      <a:lnTo>
                        <a:pt x="3569" y="214"/>
                      </a:lnTo>
                      <a:lnTo>
                        <a:pt x="3852" y="295"/>
                      </a:lnTo>
                      <a:lnTo>
                        <a:pt x="4132" y="389"/>
                      </a:lnTo>
                      <a:lnTo>
                        <a:pt x="4407" y="497"/>
                      </a:lnTo>
                      <a:lnTo>
                        <a:pt x="4676" y="614"/>
                      </a:lnTo>
                      <a:lnTo>
                        <a:pt x="4941" y="745"/>
                      </a:lnTo>
                      <a:lnTo>
                        <a:pt x="5199" y="888"/>
                      </a:lnTo>
                      <a:lnTo>
                        <a:pt x="5451" y="1042"/>
                      </a:lnTo>
                      <a:lnTo>
                        <a:pt x="5695" y="1207"/>
                      </a:lnTo>
                      <a:lnTo>
                        <a:pt x="5932" y="1384"/>
                      </a:lnTo>
                      <a:lnTo>
                        <a:pt x="6162" y="1571"/>
                      </a:lnTo>
                      <a:lnTo>
                        <a:pt x="6384" y="1769"/>
                      </a:lnTo>
                      <a:lnTo>
                        <a:pt x="6596" y="1977"/>
                      </a:lnTo>
                      <a:lnTo>
                        <a:pt x="6800" y="2197"/>
                      </a:lnTo>
                      <a:lnTo>
                        <a:pt x="6994" y="2425"/>
                      </a:lnTo>
                      <a:lnTo>
                        <a:pt x="7178" y="2664"/>
                      </a:lnTo>
                      <a:lnTo>
                        <a:pt x="7350" y="2913"/>
                      </a:lnTo>
                      <a:lnTo>
                        <a:pt x="7513" y="3171"/>
                      </a:lnTo>
                      <a:lnTo>
                        <a:pt x="7664" y="3438"/>
                      </a:lnTo>
                      <a:lnTo>
                        <a:pt x="7803" y="3715"/>
                      </a:lnTo>
                      <a:lnTo>
                        <a:pt x="7930" y="3999"/>
                      </a:lnTo>
                      <a:lnTo>
                        <a:pt x="8019" y="4225"/>
                      </a:lnTo>
                      <a:lnTo>
                        <a:pt x="8099" y="4451"/>
                      </a:lnTo>
                      <a:lnTo>
                        <a:pt x="8170" y="4681"/>
                      </a:lnTo>
                      <a:lnTo>
                        <a:pt x="8233" y="4911"/>
                      </a:lnTo>
                      <a:lnTo>
                        <a:pt x="8286" y="5143"/>
                      </a:lnTo>
                      <a:lnTo>
                        <a:pt x="8331" y="5375"/>
                      </a:lnTo>
                      <a:lnTo>
                        <a:pt x="8367" y="5609"/>
                      </a:lnTo>
                      <a:lnTo>
                        <a:pt x="8395" y="5842"/>
                      </a:lnTo>
                      <a:lnTo>
                        <a:pt x="8413" y="6077"/>
                      </a:lnTo>
                      <a:lnTo>
                        <a:pt x="8424" y="6311"/>
                      </a:lnTo>
                      <a:lnTo>
                        <a:pt x="8426" y="6546"/>
                      </a:lnTo>
                      <a:lnTo>
                        <a:pt x="8420" y="6779"/>
                      </a:lnTo>
                      <a:lnTo>
                        <a:pt x="8405" y="7012"/>
                      </a:lnTo>
                      <a:lnTo>
                        <a:pt x="8382" y="7244"/>
                      </a:lnTo>
                      <a:lnTo>
                        <a:pt x="8351" y="7475"/>
                      </a:lnTo>
                      <a:lnTo>
                        <a:pt x="8312" y="7705"/>
                      </a:lnTo>
                      <a:lnTo>
                        <a:pt x="8265" y="7933"/>
                      </a:lnTo>
                      <a:lnTo>
                        <a:pt x="8209" y="8160"/>
                      </a:lnTo>
                      <a:lnTo>
                        <a:pt x="8146" y="8383"/>
                      </a:lnTo>
                      <a:lnTo>
                        <a:pt x="8075" y="8605"/>
                      </a:lnTo>
                      <a:lnTo>
                        <a:pt x="7995" y="8825"/>
                      </a:lnTo>
                      <a:lnTo>
                        <a:pt x="7909" y="9042"/>
                      </a:lnTo>
                      <a:lnTo>
                        <a:pt x="7814" y="9255"/>
                      </a:lnTo>
                      <a:lnTo>
                        <a:pt x="7711" y="9466"/>
                      </a:lnTo>
                      <a:lnTo>
                        <a:pt x="7601" y="9673"/>
                      </a:lnTo>
                      <a:lnTo>
                        <a:pt x="7483" y="9876"/>
                      </a:lnTo>
                      <a:lnTo>
                        <a:pt x="7358" y="10075"/>
                      </a:lnTo>
                      <a:lnTo>
                        <a:pt x="7225" y="10271"/>
                      </a:lnTo>
                      <a:lnTo>
                        <a:pt x="7085" y="10461"/>
                      </a:lnTo>
                      <a:lnTo>
                        <a:pt x="6937" y="10647"/>
                      </a:lnTo>
                      <a:lnTo>
                        <a:pt x="6782" y="10828"/>
                      </a:lnTo>
                      <a:lnTo>
                        <a:pt x="6620" y="11004"/>
                      </a:lnTo>
                      <a:lnTo>
                        <a:pt x="6567" y="11059"/>
                      </a:lnTo>
                      <a:lnTo>
                        <a:pt x="6515" y="11112"/>
                      </a:lnTo>
                      <a:lnTo>
                        <a:pt x="6461" y="11165"/>
                      </a:lnTo>
                      <a:lnTo>
                        <a:pt x="6407" y="11216"/>
                      </a:lnTo>
                      <a:lnTo>
                        <a:pt x="6353" y="11267"/>
                      </a:lnTo>
                      <a:lnTo>
                        <a:pt x="6298" y="11318"/>
                      </a:lnTo>
                      <a:lnTo>
                        <a:pt x="6242" y="11368"/>
                      </a:lnTo>
                      <a:lnTo>
                        <a:pt x="6186" y="11418"/>
                      </a:lnTo>
                      <a:lnTo>
                        <a:pt x="6129" y="11466"/>
                      </a:lnTo>
                      <a:lnTo>
                        <a:pt x="6071" y="11515"/>
                      </a:lnTo>
                      <a:lnTo>
                        <a:pt x="6012" y="11563"/>
                      </a:lnTo>
                      <a:lnTo>
                        <a:pt x="5954" y="11609"/>
                      </a:lnTo>
                      <a:lnTo>
                        <a:pt x="5893" y="11656"/>
                      </a:lnTo>
                      <a:lnTo>
                        <a:pt x="5834" y="11701"/>
                      </a:lnTo>
                      <a:lnTo>
                        <a:pt x="5772" y="11747"/>
                      </a:lnTo>
                      <a:lnTo>
                        <a:pt x="5712" y="11791"/>
                      </a:lnTo>
                      <a:lnTo>
                        <a:pt x="5649" y="11834"/>
                      </a:lnTo>
                      <a:lnTo>
                        <a:pt x="5587" y="11877"/>
                      </a:lnTo>
                      <a:lnTo>
                        <a:pt x="5524" y="11920"/>
                      </a:lnTo>
                      <a:lnTo>
                        <a:pt x="5460" y="11961"/>
                      </a:lnTo>
                      <a:lnTo>
                        <a:pt x="5396" y="12002"/>
                      </a:lnTo>
                      <a:lnTo>
                        <a:pt x="5331" y="12042"/>
                      </a:lnTo>
                      <a:lnTo>
                        <a:pt x="5266" y="12082"/>
                      </a:lnTo>
                      <a:lnTo>
                        <a:pt x="5200" y="12121"/>
                      </a:lnTo>
                      <a:lnTo>
                        <a:pt x="5133" y="12159"/>
                      </a:lnTo>
                      <a:lnTo>
                        <a:pt x="5066" y="12195"/>
                      </a:lnTo>
                      <a:lnTo>
                        <a:pt x="4999" y="12232"/>
                      </a:lnTo>
                      <a:lnTo>
                        <a:pt x="4931" y="12268"/>
                      </a:lnTo>
                      <a:lnTo>
                        <a:pt x="4863" y="12304"/>
                      </a:lnTo>
                      <a:lnTo>
                        <a:pt x="4794" y="12338"/>
                      </a:lnTo>
                      <a:lnTo>
                        <a:pt x="4724" y="12372"/>
                      </a:lnTo>
                      <a:lnTo>
                        <a:pt x="4655" y="12404"/>
                      </a:lnTo>
                      <a:lnTo>
                        <a:pt x="3297" y="9453"/>
                      </a:lnTo>
                      <a:lnTo>
                        <a:pt x="3371" y="9309"/>
                      </a:lnTo>
                      <a:lnTo>
                        <a:pt x="3440" y="9164"/>
                      </a:lnTo>
                      <a:lnTo>
                        <a:pt x="3504" y="9018"/>
                      </a:lnTo>
                      <a:lnTo>
                        <a:pt x="3567" y="8871"/>
                      </a:lnTo>
                      <a:lnTo>
                        <a:pt x="3624" y="8723"/>
                      </a:lnTo>
                      <a:lnTo>
                        <a:pt x="3679" y="8573"/>
                      </a:lnTo>
                      <a:lnTo>
                        <a:pt x="3730" y="8422"/>
                      </a:lnTo>
                      <a:lnTo>
                        <a:pt x="3778" y="8270"/>
                      </a:lnTo>
                      <a:lnTo>
                        <a:pt x="3821" y="8117"/>
                      </a:lnTo>
                      <a:lnTo>
                        <a:pt x="3860" y="7964"/>
                      </a:lnTo>
                      <a:lnTo>
                        <a:pt x="3895" y="7810"/>
                      </a:lnTo>
                      <a:lnTo>
                        <a:pt x="3928" y="7655"/>
                      </a:lnTo>
                      <a:lnTo>
                        <a:pt x="3956" y="7500"/>
                      </a:lnTo>
                      <a:lnTo>
                        <a:pt x="3981" y="7343"/>
                      </a:lnTo>
                      <a:lnTo>
                        <a:pt x="4001" y="7186"/>
                      </a:lnTo>
                      <a:lnTo>
                        <a:pt x="4019" y="7029"/>
                      </a:lnTo>
                      <a:lnTo>
                        <a:pt x="4031" y="6872"/>
                      </a:lnTo>
                      <a:lnTo>
                        <a:pt x="4041" y="6714"/>
                      </a:lnTo>
                      <a:lnTo>
                        <a:pt x="4047" y="6556"/>
                      </a:lnTo>
                      <a:lnTo>
                        <a:pt x="4048" y="6397"/>
                      </a:lnTo>
                      <a:lnTo>
                        <a:pt x="4046" y="6239"/>
                      </a:lnTo>
                      <a:lnTo>
                        <a:pt x="4039" y="6082"/>
                      </a:lnTo>
                      <a:lnTo>
                        <a:pt x="4029" y="5924"/>
                      </a:lnTo>
                      <a:lnTo>
                        <a:pt x="4015" y="5765"/>
                      </a:lnTo>
                      <a:lnTo>
                        <a:pt x="3998" y="5607"/>
                      </a:lnTo>
                      <a:lnTo>
                        <a:pt x="3976" y="5450"/>
                      </a:lnTo>
                      <a:lnTo>
                        <a:pt x="3950" y="5292"/>
                      </a:lnTo>
                      <a:lnTo>
                        <a:pt x="3920" y="5135"/>
                      </a:lnTo>
                      <a:lnTo>
                        <a:pt x="3887" y="4978"/>
                      </a:lnTo>
                      <a:lnTo>
                        <a:pt x="3849" y="4822"/>
                      </a:lnTo>
                      <a:lnTo>
                        <a:pt x="3808" y="4668"/>
                      </a:lnTo>
                      <a:lnTo>
                        <a:pt x="3763" y="4512"/>
                      </a:lnTo>
                      <a:lnTo>
                        <a:pt x="3765" y="4465"/>
                      </a:lnTo>
                      <a:lnTo>
                        <a:pt x="3767" y="4419"/>
                      </a:lnTo>
                      <a:lnTo>
                        <a:pt x="3768" y="4371"/>
                      </a:lnTo>
                      <a:lnTo>
                        <a:pt x="3768" y="4325"/>
                      </a:lnTo>
                      <a:lnTo>
                        <a:pt x="3769" y="4277"/>
                      </a:lnTo>
                      <a:lnTo>
                        <a:pt x="3768" y="4231"/>
                      </a:lnTo>
                      <a:lnTo>
                        <a:pt x="3767" y="4183"/>
                      </a:lnTo>
                      <a:lnTo>
                        <a:pt x="3766" y="4135"/>
                      </a:lnTo>
                      <a:lnTo>
                        <a:pt x="3764" y="4088"/>
                      </a:lnTo>
                      <a:lnTo>
                        <a:pt x="3760" y="4040"/>
                      </a:lnTo>
                      <a:lnTo>
                        <a:pt x="3757" y="3993"/>
                      </a:lnTo>
                      <a:lnTo>
                        <a:pt x="3754" y="3945"/>
                      </a:lnTo>
                      <a:lnTo>
                        <a:pt x="3750" y="3897"/>
                      </a:lnTo>
                      <a:lnTo>
                        <a:pt x="3744" y="3849"/>
                      </a:lnTo>
                      <a:lnTo>
                        <a:pt x="3739" y="3801"/>
                      </a:lnTo>
                      <a:lnTo>
                        <a:pt x="3732" y="3753"/>
                      </a:lnTo>
                      <a:lnTo>
                        <a:pt x="3704" y="3573"/>
                      </a:lnTo>
                      <a:lnTo>
                        <a:pt x="3669" y="3397"/>
                      </a:lnTo>
                      <a:lnTo>
                        <a:pt x="3625" y="3224"/>
                      </a:lnTo>
                      <a:lnTo>
                        <a:pt x="3575" y="3054"/>
                      </a:lnTo>
                      <a:lnTo>
                        <a:pt x="3517" y="2887"/>
                      </a:lnTo>
                      <a:lnTo>
                        <a:pt x="3453" y="2725"/>
                      </a:lnTo>
                      <a:lnTo>
                        <a:pt x="3381" y="2566"/>
                      </a:lnTo>
                      <a:lnTo>
                        <a:pt x="3304" y="2411"/>
                      </a:lnTo>
                      <a:lnTo>
                        <a:pt x="3220" y="2261"/>
                      </a:lnTo>
                      <a:lnTo>
                        <a:pt x="3130" y="2115"/>
                      </a:lnTo>
                      <a:lnTo>
                        <a:pt x="3034" y="1973"/>
                      </a:lnTo>
                      <a:lnTo>
                        <a:pt x="2932" y="1836"/>
                      </a:lnTo>
                      <a:lnTo>
                        <a:pt x="2825" y="1704"/>
                      </a:lnTo>
                      <a:lnTo>
                        <a:pt x="2713" y="1576"/>
                      </a:lnTo>
                      <a:lnTo>
                        <a:pt x="2595" y="1454"/>
                      </a:lnTo>
                      <a:lnTo>
                        <a:pt x="2472" y="1336"/>
                      </a:lnTo>
                      <a:lnTo>
                        <a:pt x="2346" y="1225"/>
                      </a:lnTo>
                      <a:lnTo>
                        <a:pt x="2213" y="1119"/>
                      </a:lnTo>
                      <a:lnTo>
                        <a:pt x="2077" y="1018"/>
                      </a:lnTo>
                      <a:lnTo>
                        <a:pt x="1936" y="923"/>
                      </a:lnTo>
                      <a:lnTo>
                        <a:pt x="1793" y="834"/>
                      </a:lnTo>
                      <a:lnTo>
                        <a:pt x="1645" y="752"/>
                      </a:lnTo>
                      <a:lnTo>
                        <a:pt x="1492" y="675"/>
                      </a:lnTo>
                      <a:lnTo>
                        <a:pt x="1338" y="605"/>
                      </a:lnTo>
                      <a:lnTo>
                        <a:pt x="1179" y="541"/>
                      </a:lnTo>
                      <a:lnTo>
                        <a:pt x="1018" y="485"/>
                      </a:lnTo>
                      <a:lnTo>
                        <a:pt x="854" y="435"/>
                      </a:lnTo>
                      <a:lnTo>
                        <a:pt x="688" y="392"/>
                      </a:lnTo>
                      <a:lnTo>
                        <a:pt x="519" y="356"/>
                      </a:lnTo>
                      <a:lnTo>
                        <a:pt x="348" y="327"/>
                      </a:lnTo>
                      <a:lnTo>
                        <a:pt x="175" y="306"/>
                      </a:lnTo>
                      <a:lnTo>
                        <a:pt x="0" y="292"/>
                      </a:lnTo>
                      <a:lnTo>
                        <a:pt x="0" y="292"/>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5" name="Freeform 8">
                  <a:extLst>
                    <a:ext uri="{FF2B5EF4-FFF2-40B4-BE49-F238E27FC236}">
                      <a16:creationId xmlns:a16="http://schemas.microsoft.com/office/drawing/2014/main" id="{27EF735F-25E2-4C5C-9F21-18756BA04EC2}"/>
                    </a:ext>
                  </a:extLst>
                </p:cNvPr>
                <p:cNvSpPr>
                  <a:spLocks/>
                </p:cNvSpPr>
                <p:nvPr/>
              </p:nvSpPr>
              <p:spPr bwMode="auto">
                <a:xfrm>
                  <a:off x="6403419" y="6306046"/>
                  <a:ext cx="4177665" cy="2839760"/>
                </a:xfrm>
                <a:custGeom>
                  <a:avLst/>
                  <a:gdLst>
                    <a:gd name="T0" fmla="*/ 12206 w 12386"/>
                    <a:gd name="T1" fmla="*/ 394 h 8419"/>
                    <a:gd name="T2" fmla="*/ 12312 w 12386"/>
                    <a:gd name="T3" fmla="*/ 930 h 8419"/>
                    <a:gd name="T4" fmla="*/ 12372 w 12386"/>
                    <a:gd name="T5" fmla="*/ 1475 h 8419"/>
                    <a:gd name="T6" fmla="*/ 12385 w 12386"/>
                    <a:gd name="T7" fmla="*/ 2028 h 8419"/>
                    <a:gd name="T8" fmla="*/ 12350 w 12386"/>
                    <a:gd name="T9" fmla="*/ 2584 h 8419"/>
                    <a:gd name="T10" fmla="*/ 12267 w 12386"/>
                    <a:gd name="T11" fmla="*/ 3141 h 8419"/>
                    <a:gd name="T12" fmla="*/ 12133 w 12386"/>
                    <a:gd name="T13" fmla="*/ 3696 h 8419"/>
                    <a:gd name="T14" fmla="*/ 11948 w 12386"/>
                    <a:gd name="T15" fmla="*/ 4248 h 8419"/>
                    <a:gd name="T16" fmla="*/ 11686 w 12386"/>
                    <a:gd name="T17" fmla="*/ 4842 h 8419"/>
                    <a:gd name="T18" fmla="*/ 11361 w 12386"/>
                    <a:gd name="T19" fmla="*/ 5415 h 8419"/>
                    <a:gd name="T20" fmla="*/ 10988 w 12386"/>
                    <a:gd name="T21" fmla="*/ 5944 h 8419"/>
                    <a:gd name="T22" fmla="*/ 10570 w 12386"/>
                    <a:gd name="T23" fmla="*/ 6426 h 8419"/>
                    <a:gd name="T24" fmla="*/ 10111 w 12386"/>
                    <a:gd name="T25" fmla="*/ 6861 h 8419"/>
                    <a:gd name="T26" fmla="*/ 9616 w 12386"/>
                    <a:gd name="T27" fmla="*/ 7246 h 8419"/>
                    <a:gd name="T28" fmla="*/ 9089 w 12386"/>
                    <a:gd name="T29" fmla="*/ 7581 h 8419"/>
                    <a:gd name="T30" fmla="*/ 8534 w 12386"/>
                    <a:gd name="T31" fmla="*/ 7861 h 8419"/>
                    <a:gd name="T32" fmla="*/ 7712 w 12386"/>
                    <a:gd name="T33" fmla="*/ 8163 h 8419"/>
                    <a:gd name="T34" fmla="*/ 6785 w 12386"/>
                    <a:gd name="T35" fmla="*/ 8360 h 8419"/>
                    <a:gd name="T36" fmla="*/ 5850 w 12386"/>
                    <a:gd name="T37" fmla="*/ 8419 h 8419"/>
                    <a:gd name="T38" fmla="*/ 4922 w 12386"/>
                    <a:gd name="T39" fmla="*/ 8344 h 8419"/>
                    <a:gd name="T40" fmla="*/ 4015 w 12386"/>
                    <a:gd name="T41" fmla="*/ 8139 h 8419"/>
                    <a:gd name="T42" fmla="*/ 3144 w 12386"/>
                    <a:gd name="T43" fmla="*/ 7806 h 8419"/>
                    <a:gd name="T44" fmla="*/ 2326 w 12386"/>
                    <a:gd name="T45" fmla="*/ 7349 h 8419"/>
                    <a:gd name="T46" fmla="*/ 1574 w 12386"/>
                    <a:gd name="T47" fmla="*/ 6773 h 8419"/>
                    <a:gd name="T48" fmla="*/ 1239 w 12386"/>
                    <a:gd name="T49" fmla="*/ 6452 h 8419"/>
                    <a:gd name="T50" fmla="*/ 1035 w 12386"/>
                    <a:gd name="T51" fmla="*/ 6232 h 8419"/>
                    <a:gd name="T52" fmla="*/ 841 w 12386"/>
                    <a:gd name="T53" fmla="*/ 6001 h 8419"/>
                    <a:gd name="T54" fmla="*/ 657 w 12386"/>
                    <a:gd name="T55" fmla="*/ 5761 h 8419"/>
                    <a:gd name="T56" fmla="*/ 484 w 12386"/>
                    <a:gd name="T57" fmla="*/ 5512 h 8419"/>
                    <a:gd name="T58" fmla="*/ 322 w 12386"/>
                    <a:gd name="T59" fmla="*/ 5254 h 8419"/>
                    <a:gd name="T60" fmla="*/ 172 w 12386"/>
                    <a:gd name="T61" fmla="*/ 4987 h 8419"/>
                    <a:gd name="T62" fmla="*/ 33 w 12386"/>
                    <a:gd name="T63" fmla="*/ 4712 h 8419"/>
                    <a:gd name="T64" fmla="*/ 3212 w 12386"/>
                    <a:gd name="T65" fmla="*/ 3440 h 8419"/>
                    <a:gd name="T66" fmla="*/ 3811 w 12386"/>
                    <a:gd name="T67" fmla="*/ 3686 h 8419"/>
                    <a:gd name="T68" fmla="*/ 4427 w 12386"/>
                    <a:gd name="T69" fmla="*/ 3873 h 8419"/>
                    <a:gd name="T70" fmla="*/ 5057 w 12386"/>
                    <a:gd name="T71" fmla="*/ 3996 h 8419"/>
                    <a:gd name="T72" fmla="*/ 5695 w 12386"/>
                    <a:gd name="T73" fmla="*/ 4056 h 8419"/>
                    <a:gd name="T74" fmla="*/ 6337 w 12386"/>
                    <a:gd name="T75" fmla="*/ 4054 h 8419"/>
                    <a:gd name="T76" fmla="*/ 6977 w 12386"/>
                    <a:gd name="T77" fmla="*/ 3988 h 8419"/>
                    <a:gd name="T78" fmla="*/ 7612 w 12386"/>
                    <a:gd name="T79" fmla="*/ 3856 h 8419"/>
                    <a:gd name="T80" fmla="*/ 8329 w 12386"/>
                    <a:gd name="T81" fmla="*/ 3765 h 8419"/>
                    <a:gd name="T82" fmla="*/ 9108 w 12386"/>
                    <a:gd name="T83" fmla="*/ 3644 h 8419"/>
                    <a:gd name="T84" fmla="*/ 9834 w 12386"/>
                    <a:gd name="T85" fmla="*/ 3380 h 8419"/>
                    <a:gd name="T86" fmla="*/ 10487 w 12386"/>
                    <a:gd name="T87" fmla="*/ 2985 h 8419"/>
                    <a:gd name="T88" fmla="*/ 11054 w 12386"/>
                    <a:gd name="T89" fmla="*/ 2477 h 8419"/>
                    <a:gd name="T90" fmla="*/ 11515 w 12386"/>
                    <a:gd name="T91" fmla="*/ 1867 h 8419"/>
                    <a:gd name="T92" fmla="*/ 11855 w 12386"/>
                    <a:gd name="T93" fmla="*/ 1171 h 8419"/>
                    <a:gd name="T94" fmla="*/ 12056 w 12386"/>
                    <a:gd name="T95" fmla="*/ 406 h 8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86" h="8419">
                      <a:moveTo>
                        <a:pt x="12100" y="0"/>
                      </a:moveTo>
                      <a:lnTo>
                        <a:pt x="12137" y="131"/>
                      </a:lnTo>
                      <a:lnTo>
                        <a:pt x="12174" y="262"/>
                      </a:lnTo>
                      <a:lnTo>
                        <a:pt x="12206" y="394"/>
                      </a:lnTo>
                      <a:lnTo>
                        <a:pt x="12238" y="527"/>
                      </a:lnTo>
                      <a:lnTo>
                        <a:pt x="12265" y="661"/>
                      </a:lnTo>
                      <a:lnTo>
                        <a:pt x="12290" y="795"/>
                      </a:lnTo>
                      <a:lnTo>
                        <a:pt x="12312" y="930"/>
                      </a:lnTo>
                      <a:lnTo>
                        <a:pt x="12331" y="1065"/>
                      </a:lnTo>
                      <a:lnTo>
                        <a:pt x="12348" y="1202"/>
                      </a:lnTo>
                      <a:lnTo>
                        <a:pt x="12361" y="1338"/>
                      </a:lnTo>
                      <a:lnTo>
                        <a:pt x="12372" y="1475"/>
                      </a:lnTo>
                      <a:lnTo>
                        <a:pt x="12379" y="1613"/>
                      </a:lnTo>
                      <a:lnTo>
                        <a:pt x="12384" y="1751"/>
                      </a:lnTo>
                      <a:lnTo>
                        <a:pt x="12386" y="1889"/>
                      </a:lnTo>
                      <a:lnTo>
                        <a:pt x="12385" y="2028"/>
                      </a:lnTo>
                      <a:lnTo>
                        <a:pt x="12380" y="2167"/>
                      </a:lnTo>
                      <a:lnTo>
                        <a:pt x="12374" y="2305"/>
                      </a:lnTo>
                      <a:lnTo>
                        <a:pt x="12363" y="2445"/>
                      </a:lnTo>
                      <a:lnTo>
                        <a:pt x="12350" y="2584"/>
                      </a:lnTo>
                      <a:lnTo>
                        <a:pt x="12334" y="2723"/>
                      </a:lnTo>
                      <a:lnTo>
                        <a:pt x="12314" y="2862"/>
                      </a:lnTo>
                      <a:lnTo>
                        <a:pt x="12292" y="3002"/>
                      </a:lnTo>
                      <a:lnTo>
                        <a:pt x="12267" y="3141"/>
                      </a:lnTo>
                      <a:lnTo>
                        <a:pt x="12238" y="3280"/>
                      </a:lnTo>
                      <a:lnTo>
                        <a:pt x="12206" y="3419"/>
                      </a:lnTo>
                      <a:lnTo>
                        <a:pt x="12171" y="3558"/>
                      </a:lnTo>
                      <a:lnTo>
                        <a:pt x="12133" y="3696"/>
                      </a:lnTo>
                      <a:lnTo>
                        <a:pt x="12092" y="3835"/>
                      </a:lnTo>
                      <a:lnTo>
                        <a:pt x="12048" y="3973"/>
                      </a:lnTo>
                      <a:lnTo>
                        <a:pt x="11999" y="4110"/>
                      </a:lnTo>
                      <a:lnTo>
                        <a:pt x="11948" y="4248"/>
                      </a:lnTo>
                      <a:lnTo>
                        <a:pt x="11894" y="4384"/>
                      </a:lnTo>
                      <a:lnTo>
                        <a:pt x="11827" y="4539"/>
                      </a:lnTo>
                      <a:lnTo>
                        <a:pt x="11758" y="4692"/>
                      </a:lnTo>
                      <a:lnTo>
                        <a:pt x="11686" y="4842"/>
                      </a:lnTo>
                      <a:lnTo>
                        <a:pt x="11609" y="4989"/>
                      </a:lnTo>
                      <a:lnTo>
                        <a:pt x="11529" y="5134"/>
                      </a:lnTo>
                      <a:lnTo>
                        <a:pt x="11447" y="5276"/>
                      </a:lnTo>
                      <a:lnTo>
                        <a:pt x="11361" y="5415"/>
                      </a:lnTo>
                      <a:lnTo>
                        <a:pt x="11272" y="5551"/>
                      </a:lnTo>
                      <a:lnTo>
                        <a:pt x="11180" y="5685"/>
                      </a:lnTo>
                      <a:lnTo>
                        <a:pt x="11085" y="5816"/>
                      </a:lnTo>
                      <a:lnTo>
                        <a:pt x="10988" y="5944"/>
                      </a:lnTo>
                      <a:lnTo>
                        <a:pt x="10888" y="6069"/>
                      </a:lnTo>
                      <a:lnTo>
                        <a:pt x="10784" y="6192"/>
                      </a:lnTo>
                      <a:lnTo>
                        <a:pt x="10678" y="6311"/>
                      </a:lnTo>
                      <a:lnTo>
                        <a:pt x="10570" y="6426"/>
                      </a:lnTo>
                      <a:lnTo>
                        <a:pt x="10459" y="6540"/>
                      </a:lnTo>
                      <a:lnTo>
                        <a:pt x="10346" y="6650"/>
                      </a:lnTo>
                      <a:lnTo>
                        <a:pt x="10229" y="6757"/>
                      </a:lnTo>
                      <a:lnTo>
                        <a:pt x="10111" y="6861"/>
                      </a:lnTo>
                      <a:lnTo>
                        <a:pt x="9990" y="6963"/>
                      </a:lnTo>
                      <a:lnTo>
                        <a:pt x="9868" y="7060"/>
                      </a:lnTo>
                      <a:lnTo>
                        <a:pt x="9743" y="7156"/>
                      </a:lnTo>
                      <a:lnTo>
                        <a:pt x="9616" y="7246"/>
                      </a:lnTo>
                      <a:lnTo>
                        <a:pt x="9487" y="7335"/>
                      </a:lnTo>
                      <a:lnTo>
                        <a:pt x="9356" y="7421"/>
                      </a:lnTo>
                      <a:lnTo>
                        <a:pt x="9224" y="7502"/>
                      </a:lnTo>
                      <a:lnTo>
                        <a:pt x="9089" y="7581"/>
                      </a:lnTo>
                      <a:lnTo>
                        <a:pt x="8952" y="7655"/>
                      </a:lnTo>
                      <a:lnTo>
                        <a:pt x="8815" y="7728"/>
                      </a:lnTo>
                      <a:lnTo>
                        <a:pt x="8675" y="7796"/>
                      </a:lnTo>
                      <a:lnTo>
                        <a:pt x="8534" y="7861"/>
                      </a:lnTo>
                      <a:lnTo>
                        <a:pt x="8392" y="7922"/>
                      </a:lnTo>
                      <a:lnTo>
                        <a:pt x="8167" y="8011"/>
                      </a:lnTo>
                      <a:lnTo>
                        <a:pt x="7940" y="8091"/>
                      </a:lnTo>
                      <a:lnTo>
                        <a:pt x="7712" y="8163"/>
                      </a:lnTo>
                      <a:lnTo>
                        <a:pt x="7481" y="8225"/>
                      </a:lnTo>
                      <a:lnTo>
                        <a:pt x="7250" y="8278"/>
                      </a:lnTo>
                      <a:lnTo>
                        <a:pt x="7018" y="8324"/>
                      </a:lnTo>
                      <a:lnTo>
                        <a:pt x="6785" y="8360"/>
                      </a:lnTo>
                      <a:lnTo>
                        <a:pt x="6552" y="8388"/>
                      </a:lnTo>
                      <a:lnTo>
                        <a:pt x="6317" y="8406"/>
                      </a:lnTo>
                      <a:lnTo>
                        <a:pt x="6084" y="8417"/>
                      </a:lnTo>
                      <a:lnTo>
                        <a:pt x="5850" y="8419"/>
                      </a:lnTo>
                      <a:lnTo>
                        <a:pt x="5616" y="8413"/>
                      </a:lnTo>
                      <a:lnTo>
                        <a:pt x="5384" y="8398"/>
                      </a:lnTo>
                      <a:lnTo>
                        <a:pt x="5152" y="8376"/>
                      </a:lnTo>
                      <a:lnTo>
                        <a:pt x="4922" y="8344"/>
                      </a:lnTo>
                      <a:lnTo>
                        <a:pt x="4692" y="8305"/>
                      </a:lnTo>
                      <a:lnTo>
                        <a:pt x="4464" y="8258"/>
                      </a:lnTo>
                      <a:lnTo>
                        <a:pt x="4238" y="8203"/>
                      </a:lnTo>
                      <a:lnTo>
                        <a:pt x="4015" y="8139"/>
                      </a:lnTo>
                      <a:lnTo>
                        <a:pt x="3793" y="8067"/>
                      </a:lnTo>
                      <a:lnTo>
                        <a:pt x="3574" y="7988"/>
                      </a:lnTo>
                      <a:lnTo>
                        <a:pt x="3358" y="7901"/>
                      </a:lnTo>
                      <a:lnTo>
                        <a:pt x="3144" y="7806"/>
                      </a:lnTo>
                      <a:lnTo>
                        <a:pt x="2934" y="7703"/>
                      </a:lnTo>
                      <a:lnTo>
                        <a:pt x="2727" y="7593"/>
                      </a:lnTo>
                      <a:lnTo>
                        <a:pt x="2524" y="7475"/>
                      </a:lnTo>
                      <a:lnTo>
                        <a:pt x="2326" y="7349"/>
                      </a:lnTo>
                      <a:lnTo>
                        <a:pt x="2131" y="7216"/>
                      </a:lnTo>
                      <a:lnTo>
                        <a:pt x="1940" y="7075"/>
                      </a:lnTo>
                      <a:lnTo>
                        <a:pt x="1754" y="6928"/>
                      </a:lnTo>
                      <a:lnTo>
                        <a:pt x="1574" y="6773"/>
                      </a:lnTo>
                      <a:lnTo>
                        <a:pt x="1398" y="6610"/>
                      </a:lnTo>
                      <a:lnTo>
                        <a:pt x="1344" y="6558"/>
                      </a:lnTo>
                      <a:lnTo>
                        <a:pt x="1291" y="6505"/>
                      </a:lnTo>
                      <a:lnTo>
                        <a:pt x="1239" y="6452"/>
                      </a:lnTo>
                      <a:lnTo>
                        <a:pt x="1187" y="6397"/>
                      </a:lnTo>
                      <a:lnTo>
                        <a:pt x="1135" y="6343"/>
                      </a:lnTo>
                      <a:lnTo>
                        <a:pt x="1085" y="6288"/>
                      </a:lnTo>
                      <a:lnTo>
                        <a:pt x="1035" y="6232"/>
                      </a:lnTo>
                      <a:lnTo>
                        <a:pt x="985" y="6175"/>
                      </a:lnTo>
                      <a:lnTo>
                        <a:pt x="937" y="6118"/>
                      </a:lnTo>
                      <a:lnTo>
                        <a:pt x="888" y="6060"/>
                      </a:lnTo>
                      <a:lnTo>
                        <a:pt x="841" y="6001"/>
                      </a:lnTo>
                      <a:lnTo>
                        <a:pt x="794" y="5943"/>
                      </a:lnTo>
                      <a:lnTo>
                        <a:pt x="748" y="5882"/>
                      </a:lnTo>
                      <a:lnTo>
                        <a:pt x="702" y="5823"/>
                      </a:lnTo>
                      <a:lnTo>
                        <a:pt x="657" y="5761"/>
                      </a:lnTo>
                      <a:lnTo>
                        <a:pt x="614" y="5701"/>
                      </a:lnTo>
                      <a:lnTo>
                        <a:pt x="569" y="5638"/>
                      </a:lnTo>
                      <a:lnTo>
                        <a:pt x="526" y="5575"/>
                      </a:lnTo>
                      <a:lnTo>
                        <a:pt x="484" y="5512"/>
                      </a:lnTo>
                      <a:lnTo>
                        <a:pt x="443" y="5449"/>
                      </a:lnTo>
                      <a:lnTo>
                        <a:pt x="402" y="5385"/>
                      </a:lnTo>
                      <a:lnTo>
                        <a:pt x="362" y="5320"/>
                      </a:lnTo>
                      <a:lnTo>
                        <a:pt x="322" y="5254"/>
                      </a:lnTo>
                      <a:lnTo>
                        <a:pt x="284" y="5188"/>
                      </a:lnTo>
                      <a:lnTo>
                        <a:pt x="245" y="5122"/>
                      </a:lnTo>
                      <a:lnTo>
                        <a:pt x="209" y="5055"/>
                      </a:lnTo>
                      <a:lnTo>
                        <a:pt x="172" y="4987"/>
                      </a:lnTo>
                      <a:lnTo>
                        <a:pt x="136" y="4919"/>
                      </a:lnTo>
                      <a:lnTo>
                        <a:pt x="101" y="4850"/>
                      </a:lnTo>
                      <a:lnTo>
                        <a:pt x="67" y="4781"/>
                      </a:lnTo>
                      <a:lnTo>
                        <a:pt x="33" y="4712"/>
                      </a:lnTo>
                      <a:lnTo>
                        <a:pt x="0" y="4642"/>
                      </a:lnTo>
                      <a:lnTo>
                        <a:pt x="2921" y="3295"/>
                      </a:lnTo>
                      <a:lnTo>
                        <a:pt x="3065" y="3369"/>
                      </a:lnTo>
                      <a:lnTo>
                        <a:pt x="3212" y="3440"/>
                      </a:lnTo>
                      <a:lnTo>
                        <a:pt x="3359" y="3508"/>
                      </a:lnTo>
                      <a:lnTo>
                        <a:pt x="3508" y="3571"/>
                      </a:lnTo>
                      <a:lnTo>
                        <a:pt x="3659" y="3631"/>
                      </a:lnTo>
                      <a:lnTo>
                        <a:pt x="3811" y="3686"/>
                      </a:lnTo>
                      <a:lnTo>
                        <a:pt x="3963" y="3739"/>
                      </a:lnTo>
                      <a:lnTo>
                        <a:pt x="4117" y="3787"/>
                      </a:lnTo>
                      <a:lnTo>
                        <a:pt x="4272" y="3831"/>
                      </a:lnTo>
                      <a:lnTo>
                        <a:pt x="4427" y="3873"/>
                      </a:lnTo>
                      <a:lnTo>
                        <a:pt x="4584" y="3909"/>
                      </a:lnTo>
                      <a:lnTo>
                        <a:pt x="4740" y="3942"/>
                      </a:lnTo>
                      <a:lnTo>
                        <a:pt x="4898" y="3971"/>
                      </a:lnTo>
                      <a:lnTo>
                        <a:pt x="5057" y="3996"/>
                      </a:lnTo>
                      <a:lnTo>
                        <a:pt x="5216" y="4016"/>
                      </a:lnTo>
                      <a:lnTo>
                        <a:pt x="5375" y="4034"/>
                      </a:lnTo>
                      <a:lnTo>
                        <a:pt x="5535" y="4048"/>
                      </a:lnTo>
                      <a:lnTo>
                        <a:pt x="5695" y="4056"/>
                      </a:lnTo>
                      <a:lnTo>
                        <a:pt x="5855" y="4062"/>
                      </a:lnTo>
                      <a:lnTo>
                        <a:pt x="6016" y="4064"/>
                      </a:lnTo>
                      <a:lnTo>
                        <a:pt x="6176" y="4061"/>
                      </a:lnTo>
                      <a:lnTo>
                        <a:pt x="6337" y="4054"/>
                      </a:lnTo>
                      <a:lnTo>
                        <a:pt x="6497" y="4043"/>
                      </a:lnTo>
                      <a:lnTo>
                        <a:pt x="6657" y="4029"/>
                      </a:lnTo>
                      <a:lnTo>
                        <a:pt x="6817" y="4011"/>
                      </a:lnTo>
                      <a:lnTo>
                        <a:pt x="6977" y="3988"/>
                      </a:lnTo>
                      <a:lnTo>
                        <a:pt x="7137" y="3961"/>
                      </a:lnTo>
                      <a:lnTo>
                        <a:pt x="7296" y="3931"/>
                      </a:lnTo>
                      <a:lnTo>
                        <a:pt x="7454" y="3895"/>
                      </a:lnTo>
                      <a:lnTo>
                        <a:pt x="7612" y="3856"/>
                      </a:lnTo>
                      <a:lnTo>
                        <a:pt x="7769" y="3814"/>
                      </a:lnTo>
                      <a:lnTo>
                        <a:pt x="7925" y="3766"/>
                      </a:lnTo>
                      <a:lnTo>
                        <a:pt x="8128" y="3771"/>
                      </a:lnTo>
                      <a:lnTo>
                        <a:pt x="8329" y="3765"/>
                      </a:lnTo>
                      <a:lnTo>
                        <a:pt x="8528" y="3749"/>
                      </a:lnTo>
                      <a:lnTo>
                        <a:pt x="8725" y="3723"/>
                      </a:lnTo>
                      <a:lnTo>
                        <a:pt x="8918" y="3689"/>
                      </a:lnTo>
                      <a:lnTo>
                        <a:pt x="9108" y="3644"/>
                      </a:lnTo>
                      <a:lnTo>
                        <a:pt x="9296" y="3591"/>
                      </a:lnTo>
                      <a:lnTo>
                        <a:pt x="9478" y="3530"/>
                      </a:lnTo>
                      <a:lnTo>
                        <a:pt x="9658" y="3459"/>
                      </a:lnTo>
                      <a:lnTo>
                        <a:pt x="9834" y="3380"/>
                      </a:lnTo>
                      <a:lnTo>
                        <a:pt x="10004" y="3293"/>
                      </a:lnTo>
                      <a:lnTo>
                        <a:pt x="10171" y="3199"/>
                      </a:lnTo>
                      <a:lnTo>
                        <a:pt x="10332" y="3096"/>
                      </a:lnTo>
                      <a:lnTo>
                        <a:pt x="10487" y="2985"/>
                      </a:lnTo>
                      <a:lnTo>
                        <a:pt x="10638" y="2869"/>
                      </a:lnTo>
                      <a:lnTo>
                        <a:pt x="10783" y="2744"/>
                      </a:lnTo>
                      <a:lnTo>
                        <a:pt x="10921" y="2613"/>
                      </a:lnTo>
                      <a:lnTo>
                        <a:pt x="11054" y="2477"/>
                      </a:lnTo>
                      <a:lnTo>
                        <a:pt x="11179" y="2333"/>
                      </a:lnTo>
                      <a:lnTo>
                        <a:pt x="11298" y="2184"/>
                      </a:lnTo>
                      <a:lnTo>
                        <a:pt x="11411" y="2028"/>
                      </a:lnTo>
                      <a:lnTo>
                        <a:pt x="11515" y="1867"/>
                      </a:lnTo>
                      <a:lnTo>
                        <a:pt x="11612" y="1700"/>
                      </a:lnTo>
                      <a:lnTo>
                        <a:pt x="11701" y="1529"/>
                      </a:lnTo>
                      <a:lnTo>
                        <a:pt x="11782" y="1353"/>
                      </a:lnTo>
                      <a:lnTo>
                        <a:pt x="11855" y="1171"/>
                      </a:lnTo>
                      <a:lnTo>
                        <a:pt x="11919" y="986"/>
                      </a:lnTo>
                      <a:lnTo>
                        <a:pt x="11974" y="796"/>
                      </a:lnTo>
                      <a:lnTo>
                        <a:pt x="12020" y="602"/>
                      </a:lnTo>
                      <a:lnTo>
                        <a:pt x="12056" y="406"/>
                      </a:lnTo>
                      <a:lnTo>
                        <a:pt x="12082" y="204"/>
                      </a:lnTo>
                      <a:lnTo>
                        <a:pt x="12100" y="0"/>
                      </a:lnTo>
                      <a:lnTo>
                        <a:pt x="1210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grpSp>
          <p:sp>
            <p:nvSpPr>
              <p:cNvPr id="8" name="TextBox 7">
                <a:extLst>
                  <a:ext uri="{FF2B5EF4-FFF2-40B4-BE49-F238E27FC236}">
                    <a16:creationId xmlns:a16="http://schemas.microsoft.com/office/drawing/2014/main" id="{50276937-2907-4B93-BD51-2229408276FC}"/>
                  </a:ext>
                </a:extLst>
              </p:cNvPr>
              <p:cNvSpPr txBox="1"/>
              <p:nvPr/>
            </p:nvSpPr>
            <p:spPr>
              <a:xfrm>
                <a:off x="13572998" y="4509921"/>
                <a:ext cx="3615929" cy="559124"/>
              </a:xfrm>
              <a:prstGeom prst="rect">
                <a:avLst/>
              </a:prstGeom>
              <a:noFill/>
            </p:spPr>
            <p:txBody>
              <a:bodyPr wrap="square" rtlCol="0">
                <a:spAutoFit/>
              </a:bodyPr>
              <a:lstStyle/>
              <a:p>
                <a:r>
                  <a:rPr lang="en-US" sz="2400" b="1" dirty="0">
                    <a:solidFill>
                      <a:schemeClr val="bg2"/>
                    </a:solidFill>
                    <a:latin typeface="Roboto" panose="02000000000000000000" pitchFamily="2" charset="0"/>
                    <a:ea typeface="Merriweather Bold" panose="02060503050406030704" pitchFamily="18" charset="-52"/>
                    <a:cs typeface="Open Sans" panose="020B0606030504020204" pitchFamily="34" charset="0"/>
                  </a:rPr>
                  <a:t>School</a:t>
                </a:r>
                <a:endParaRPr lang="ru-RU" sz="2400" b="1" dirty="0">
                  <a:solidFill>
                    <a:schemeClr val="bg2"/>
                  </a:solidFill>
                  <a:latin typeface="Roboto" panose="02000000000000000000" pitchFamily="2" charset="0"/>
                  <a:ea typeface="Merriweather Bold" panose="02060503050406030704" pitchFamily="18" charset="-52"/>
                  <a:cs typeface="Open Sans" panose="020B0606030504020204" pitchFamily="34" charset="0"/>
                </a:endParaRPr>
              </a:p>
            </p:txBody>
          </p:sp>
          <p:sp>
            <p:nvSpPr>
              <p:cNvPr id="9" name="TextBox 8">
                <a:extLst>
                  <a:ext uri="{FF2B5EF4-FFF2-40B4-BE49-F238E27FC236}">
                    <a16:creationId xmlns:a16="http://schemas.microsoft.com/office/drawing/2014/main" id="{31124449-335C-4651-8FF5-F4B9F047C66E}"/>
                  </a:ext>
                </a:extLst>
              </p:cNvPr>
              <p:cNvSpPr txBox="1"/>
              <p:nvPr/>
            </p:nvSpPr>
            <p:spPr>
              <a:xfrm>
                <a:off x="12234083" y="7269163"/>
                <a:ext cx="3615929" cy="559124"/>
              </a:xfrm>
              <a:prstGeom prst="rect">
                <a:avLst/>
              </a:prstGeom>
              <a:noFill/>
            </p:spPr>
            <p:txBody>
              <a:bodyPr wrap="square" rtlCol="0">
                <a:spAutoFit/>
              </a:bodyPr>
              <a:lstStyle/>
              <a:p>
                <a:r>
                  <a:rPr lang="en-US" sz="2400" b="1" dirty="0">
                    <a:solidFill>
                      <a:schemeClr val="bg2"/>
                    </a:solidFill>
                    <a:latin typeface="Roboto" panose="02000000000000000000" pitchFamily="2" charset="0"/>
                    <a:ea typeface="Merriweather Bold" panose="02060503050406030704" pitchFamily="18" charset="-52"/>
                    <a:cs typeface="Open Sans" panose="020B0606030504020204" pitchFamily="34" charset="0"/>
                  </a:rPr>
                  <a:t>Community</a:t>
                </a:r>
                <a:endParaRPr lang="ru-RU" sz="2400" b="1" dirty="0">
                  <a:solidFill>
                    <a:schemeClr val="bg2"/>
                  </a:solidFill>
                  <a:latin typeface="Roboto" panose="02000000000000000000" pitchFamily="2" charset="0"/>
                  <a:ea typeface="Merriweather Bold" panose="02060503050406030704" pitchFamily="18" charset="-52"/>
                  <a:cs typeface="Open Sans" panose="020B0606030504020204" pitchFamily="34" charset="0"/>
                </a:endParaRPr>
              </a:p>
            </p:txBody>
          </p:sp>
          <p:sp>
            <p:nvSpPr>
              <p:cNvPr id="10" name="TextBox 9">
                <a:extLst>
                  <a:ext uri="{FF2B5EF4-FFF2-40B4-BE49-F238E27FC236}">
                    <a16:creationId xmlns:a16="http://schemas.microsoft.com/office/drawing/2014/main" id="{8178418D-B341-420F-A72C-9A87735B816C}"/>
                  </a:ext>
                </a:extLst>
              </p:cNvPr>
              <p:cNvSpPr txBox="1"/>
              <p:nvPr/>
            </p:nvSpPr>
            <p:spPr>
              <a:xfrm rot="16200000">
                <a:off x="10698216" y="4305993"/>
                <a:ext cx="3615927" cy="559124"/>
              </a:xfrm>
              <a:prstGeom prst="rect">
                <a:avLst/>
              </a:prstGeom>
              <a:noFill/>
            </p:spPr>
            <p:txBody>
              <a:bodyPr wrap="square" rtlCol="0">
                <a:spAutoFit/>
              </a:bodyPr>
              <a:lstStyle/>
              <a:p>
                <a:r>
                  <a:rPr lang="en-US" sz="2400" b="1" dirty="0">
                    <a:solidFill>
                      <a:schemeClr val="bg2"/>
                    </a:solidFill>
                    <a:latin typeface="Roboto" panose="02000000000000000000" pitchFamily="2" charset="0"/>
                    <a:ea typeface="Merriweather Bold" panose="02060503050406030704" pitchFamily="18" charset="-52"/>
                    <a:cs typeface="Open Sans" panose="020B0606030504020204" pitchFamily="34" charset="0"/>
                  </a:rPr>
                  <a:t>Home</a:t>
                </a:r>
                <a:endParaRPr lang="ru-RU" sz="2400" b="1" dirty="0">
                  <a:solidFill>
                    <a:schemeClr val="bg2"/>
                  </a:solidFill>
                  <a:latin typeface="Roboto" panose="02000000000000000000" pitchFamily="2" charset="0"/>
                  <a:ea typeface="Merriweather Bold" panose="02060503050406030704" pitchFamily="18" charset="-52"/>
                  <a:cs typeface="Open Sans" panose="020B0606030504020204" pitchFamily="34" charset="0"/>
                </a:endParaRPr>
              </a:p>
            </p:txBody>
          </p:sp>
          <p:sp>
            <p:nvSpPr>
              <p:cNvPr id="11" name="TextBox 10">
                <a:extLst>
                  <a:ext uri="{FF2B5EF4-FFF2-40B4-BE49-F238E27FC236}">
                    <a16:creationId xmlns:a16="http://schemas.microsoft.com/office/drawing/2014/main" id="{0FE112D8-59AA-48BE-BEB4-2E39048589FA}"/>
                  </a:ext>
                </a:extLst>
              </p:cNvPr>
              <p:cNvSpPr txBox="1"/>
              <p:nvPr/>
            </p:nvSpPr>
            <p:spPr>
              <a:xfrm rot="5400000">
                <a:off x="13550341" y="7579806"/>
                <a:ext cx="3615927" cy="559124"/>
              </a:xfrm>
              <a:prstGeom prst="rect">
                <a:avLst/>
              </a:prstGeom>
              <a:noFill/>
            </p:spPr>
            <p:txBody>
              <a:bodyPr wrap="square" rtlCol="0">
                <a:spAutoFit/>
              </a:bodyPr>
              <a:lstStyle/>
              <a:p>
                <a:r>
                  <a:rPr lang="en-US" sz="2400" b="1" dirty="0">
                    <a:solidFill>
                      <a:schemeClr val="bg2"/>
                    </a:solidFill>
                    <a:latin typeface="Roboto" panose="02000000000000000000" pitchFamily="2" charset="0"/>
                    <a:ea typeface="Merriweather Bold" panose="02060503050406030704" pitchFamily="18" charset="-52"/>
                    <a:cs typeface="Open Sans" panose="020B0606030504020204" pitchFamily="34" charset="0"/>
                  </a:rPr>
                  <a:t>Work</a:t>
                </a:r>
                <a:endParaRPr lang="ru-RU" sz="2400" b="1" dirty="0">
                  <a:solidFill>
                    <a:schemeClr val="bg2"/>
                  </a:solidFill>
                  <a:latin typeface="Roboto" panose="02000000000000000000" pitchFamily="2" charset="0"/>
                  <a:ea typeface="Merriweather Bold" panose="02060503050406030704" pitchFamily="18" charset="-52"/>
                  <a:cs typeface="Open Sans" panose="020B0606030504020204" pitchFamily="34" charset="0"/>
                </a:endParaRPr>
              </a:p>
            </p:txBody>
          </p:sp>
        </p:grpSp>
      </p:grpSp>
      <p:pic>
        <p:nvPicPr>
          <p:cNvPr id="16" name="Picture 15" descr="A blue circle on a black background&#10;&#10;Description automatically generated with medium confidence">
            <a:extLst>
              <a:ext uri="{FF2B5EF4-FFF2-40B4-BE49-F238E27FC236}">
                <a16:creationId xmlns:a16="http://schemas.microsoft.com/office/drawing/2014/main" id="{6501A622-0745-4520-92A5-16EB3A2CC081}"/>
              </a:ext>
            </a:extLst>
          </p:cNvPr>
          <p:cNvPicPr>
            <a:picLocks noChangeAspect="1"/>
          </p:cNvPicPr>
          <p:nvPr userDrawn="1"/>
        </p:nvPicPr>
        <p:blipFill>
          <a:blip r:embed="rId4" cstate="screen">
            <a:duotone>
              <a:schemeClr val="bg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10612100">
            <a:off x="8742460" y="-703172"/>
            <a:ext cx="2094931" cy="2094931"/>
          </a:xfrm>
          <a:prstGeom prst="rect">
            <a:avLst/>
          </a:prstGeom>
        </p:spPr>
      </p:pic>
      <p:pic>
        <p:nvPicPr>
          <p:cNvPr id="17" name="Graphic 16" descr="Social network">
            <a:extLst>
              <a:ext uri="{FF2B5EF4-FFF2-40B4-BE49-F238E27FC236}">
                <a16:creationId xmlns:a16="http://schemas.microsoft.com/office/drawing/2014/main" id="{C2B12107-3FE7-4F10-A3A4-4A9D0CD6A13A}"/>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39161" y="1640673"/>
            <a:ext cx="357492" cy="357492"/>
          </a:xfrm>
          <a:prstGeom prst="rect">
            <a:avLst/>
          </a:prstGeom>
        </p:spPr>
      </p:pic>
      <p:graphicFrame>
        <p:nvGraphicFramePr>
          <p:cNvPr id="18" name="Diagram 17">
            <a:extLst>
              <a:ext uri="{FF2B5EF4-FFF2-40B4-BE49-F238E27FC236}">
                <a16:creationId xmlns:a16="http://schemas.microsoft.com/office/drawing/2014/main" id="{A7AB61E2-83BC-4011-93EB-94FAD0BEC79F}"/>
              </a:ext>
            </a:extLst>
          </p:cNvPr>
          <p:cNvGraphicFramePr/>
          <p:nvPr userDrawn="1"/>
        </p:nvGraphicFramePr>
        <p:xfrm>
          <a:off x="5091019" y="1763878"/>
          <a:ext cx="3234279" cy="45743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9" name="Diagram 18">
            <a:extLst>
              <a:ext uri="{FF2B5EF4-FFF2-40B4-BE49-F238E27FC236}">
                <a16:creationId xmlns:a16="http://schemas.microsoft.com/office/drawing/2014/main" id="{D9C56FBF-1DFA-49CC-A61A-743996EF6EAB}"/>
              </a:ext>
            </a:extLst>
          </p:cNvPr>
          <p:cNvGraphicFramePr/>
          <p:nvPr userDrawn="1"/>
        </p:nvGraphicFramePr>
        <p:xfrm>
          <a:off x="8572936" y="1754959"/>
          <a:ext cx="3236976" cy="457430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0" name="TextBox 19">
            <a:extLst>
              <a:ext uri="{FF2B5EF4-FFF2-40B4-BE49-F238E27FC236}">
                <a16:creationId xmlns:a16="http://schemas.microsoft.com/office/drawing/2014/main" id="{6906028C-F205-4472-AC77-E146A5AC6C62}"/>
              </a:ext>
            </a:extLst>
          </p:cNvPr>
          <p:cNvSpPr txBox="1"/>
          <p:nvPr userDrawn="1"/>
        </p:nvSpPr>
        <p:spPr>
          <a:xfrm>
            <a:off x="1219200" y="555713"/>
            <a:ext cx="9753600" cy="769441"/>
          </a:xfrm>
          <a:prstGeom prst="rect">
            <a:avLst/>
          </a:prstGeom>
          <a:noFill/>
        </p:spPr>
        <p:txBody>
          <a:bodyPr wrap="square" rtlCol="0">
            <a:spAutoFit/>
          </a:bodyPr>
          <a:lstStyle/>
          <a:p>
            <a:pPr algn="ctr"/>
            <a:r>
              <a:rPr lang="en-US" sz="4400" dirty="0">
                <a:latin typeface="+mj-lt"/>
              </a:rPr>
              <a:t>Advocate Model</a:t>
            </a:r>
          </a:p>
        </p:txBody>
      </p:sp>
    </p:spTree>
    <p:custDataLst>
      <p:tags r:id="rId1"/>
    </p:custDataLst>
    <p:extLst>
      <p:ext uri="{BB962C8B-B14F-4D97-AF65-F5344CB8AC3E}">
        <p14:creationId xmlns:p14="http://schemas.microsoft.com/office/powerpoint/2010/main" val="18269624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z_3photo_left_swoosh">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83C9A4D-E514-429E-87F2-783431CFCD75}"/>
              </a:ext>
            </a:extLst>
          </p:cNvPr>
          <p:cNvGrpSpPr/>
          <p:nvPr userDrawn="1"/>
        </p:nvGrpSpPr>
        <p:grpSpPr>
          <a:xfrm>
            <a:off x="-651005" y="-2286000"/>
            <a:ext cx="6398285" cy="9144000"/>
            <a:chOff x="-651005" y="-2286000"/>
            <a:chExt cx="6398285" cy="9144000"/>
          </a:xfrm>
        </p:grpSpPr>
        <p:pic>
          <p:nvPicPr>
            <p:cNvPr id="10" name="Picture 9" descr="Shape, icon&#10;&#10;Description automatically generated">
              <a:extLst>
                <a:ext uri="{FF2B5EF4-FFF2-40B4-BE49-F238E27FC236}">
                  <a16:creationId xmlns:a16="http://schemas.microsoft.com/office/drawing/2014/main" id="{4E92D2B1-B264-4F87-B01C-270D932FB7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243308" y="-132588"/>
              <a:ext cx="9144000" cy="4837176"/>
            </a:xfrm>
            <a:prstGeom prst="rect">
              <a:avLst/>
            </a:prstGeom>
          </p:spPr>
        </p:pic>
        <p:pic>
          <p:nvPicPr>
            <p:cNvPr id="14" name="Picture 13" descr="Shape, circle&#10;&#10;Description automatically generated">
              <a:extLst>
                <a:ext uri="{FF2B5EF4-FFF2-40B4-BE49-F238E27FC236}">
                  <a16:creationId xmlns:a16="http://schemas.microsoft.com/office/drawing/2014/main" id="{573E6E0A-B062-46E9-9108-2B7371480C7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7691729">
              <a:off x="3714904" y="109111"/>
              <a:ext cx="975607" cy="975607"/>
            </a:xfrm>
            <a:prstGeom prst="rect">
              <a:avLst/>
            </a:prstGeom>
          </p:spPr>
        </p:pic>
        <p:pic>
          <p:nvPicPr>
            <p:cNvPr id="13" name="Picture 12" descr="Shape, circle&#10;&#10;Description automatically generated">
              <a:extLst>
                <a:ext uri="{FF2B5EF4-FFF2-40B4-BE49-F238E27FC236}">
                  <a16:creationId xmlns:a16="http://schemas.microsoft.com/office/drawing/2014/main" id="{A51D670A-92AB-4FFC-971A-D0D9919984E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1005" y="2319410"/>
              <a:ext cx="2252590" cy="2252590"/>
            </a:xfrm>
            <a:prstGeom prst="rect">
              <a:avLst/>
            </a:prstGeom>
          </p:spPr>
        </p:pic>
      </p:grpSp>
      <p:sp>
        <p:nvSpPr>
          <p:cNvPr id="2" name="Title 1"/>
          <p:cNvSpPr>
            <a:spLocks noGrp="1"/>
          </p:cNvSpPr>
          <p:nvPr>
            <p:ph type="title"/>
          </p:nvPr>
        </p:nvSpPr>
        <p:spPr>
          <a:xfrm>
            <a:off x="5791200" y="304800"/>
            <a:ext cx="5791200" cy="1371600"/>
          </a:xfrm>
        </p:spPr>
        <p:txBody>
          <a:bodyPr/>
          <a:lstStyle>
            <a:lvl1pPr>
              <a:defRPr sz="3600">
                <a:solidFill>
                  <a:schemeClr val="accent5"/>
                </a:solidFill>
              </a:defRPr>
            </a:lvl1pPr>
          </a:lstStyle>
          <a:p>
            <a:r>
              <a:rPr lang="en-US"/>
              <a:t>Click to edit Master title style</a:t>
            </a:r>
          </a:p>
        </p:txBody>
      </p:sp>
      <p:sp>
        <p:nvSpPr>
          <p:cNvPr id="3" name="Content Placeholder 2"/>
          <p:cNvSpPr>
            <a:spLocks noGrp="1"/>
          </p:cNvSpPr>
          <p:nvPr>
            <p:ph idx="1"/>
          </p:nvPr>
        </p:nvSpPr>
        <p:spPr>
          <a:xfrm>
            <a:off x="5791200" y="1794165"/>
            <a:ext cx="5791200" cy="4682836"/>
          </a:xfrm>
        </p:spPr>
        <p:txBody>
          <a:bodyPr/>
          <a:lstStyle>
            <a:lvl1pPr>
              <a:buClr>
                <a:schemeClr val="accent5"/>
              </a:buClr>
              <a:defRPr>
                <a:latin typeface="Roboto" panose="02000000000000000000" pitchFamily="2" charset="0"/>
              </a:defRPr>
            </a:lvl1pPr>
            <a:lvl2pPr>
              <a:defRPr>
                <a:latin typeface="Roboto" panose="02000000000000000000" pitchFamily="2" charset="0"/>
              </a:defRPr>
            </a:lvl2pPr>
            <a:lvl3pPr>
              <a:buClr>
                <a:schemeClr val="accent5"/>
              </a:buClr>
              <a:defRPr>
                <a:latin typeface="Roboto" panose="02000000000000000000" pitchFamily="2" charset="0"/>
              </a:defRPr>
            </a:lvl3pPr>
            <a:lvl4pPr>
              <a:defRPr>
                <a:latin typeface="Roboto" panose="02000000000000000000" pitchFamily="2" charset="0"/>
              </a:defRPr>
            </a:lvl4pPr>
            <a:lvl5pPr>
              <a:buClr>
                <a:schemeClr val="accent5"/>
              </a:buCl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AC0A4E6D-351C-402E-9564-201BCBA90F19}"/>
              </a:ext>
            </a:extLst>
          </p:cNvPr>
          <p:cNvSpPr>
            <a:spLocks noGrp="1"/>
          </p:cNvSpPr>
          <p:nvPr>
            <p:ph type="pic" sz="quarter" idx="10"/>
          </p:nvPr>
        </p:nvSpPr>
        <p:spPr>
          <a:xfrm>
            <a:off x="203199" y="304799"/>
            <a:ext cx="2959494" cy="2219621"/>
          </a:xfrm>
        </p:spPr>
        <p:txBody>
          <a:bodyPr/>
          <a:lstStyle>
            <a:lvl1pPr>
              <a:defRPr>
                <a:latin typeface="Roboto" panose="02000000000000000000" pitchFamily="2" charset="0"/>
              </a:defRPr>
            </a:lvl1pPr>
          </a:lstStyle>
          <a:p>
            <a:endParaRPr lang="en-US"/>
          </a:p>
        </p:txBody>
      </p:sp>
      <p:sp>
        <p:nvSpPr>
          <p:cNvPr id="12" name="Picture Placeholder 6">
            <a:extLst>
              <a:ext uri="{FF2B5EF4-FFF2-40B4-BE49-F238E27FC236}">
                <a16:creationId xmlns:a16="http://schemas.microsoft.com/office/drawing/2014/main" id="{3F814A8A-7A7C-466E-9022-5BA4DD52CD0A}"/>
              </a:ext>
            </a:extLst>
          </p:cNvPr>
          <p:cNvSpPr>
            <a:spLocks noGrp="1"/>
          </p:cNvSpPr>
          <p:nvPr>
            <p:ph type="pic" sz="quarter" idx="14"/>
          </p:nvPr>
        </p:nvSpPr>
        <p:spPr>
          <a:xfrm>
            <a:off x="203198" y="3752849"/>
            <a:ext cx="3530601" cy="2647951"/>
          </a:xfrm>
        </p:spPr>
        <p:txBody>
          <a:bodyPr/>
          <a:lstStyle>
            <a:lvl1pPr>
              <a:defRPr>
                <a:latin typeface="Roboto" panose="02000000000000000000" pitchFamily="2" charset="0"/>
              </a:defRPr>
            </a:lvl1pPr>
          </a:lstStyle>
          <a:p>
            <a:endParaRPr lang="en-US"/>
          </a:p>
        </p:txBody>
      </p:sp>
      <p:sp>
        <p:nvSpPr>
          <p:cNvPr id="11" name="Picture Placeholder 6">
            <a:extLst>
              <a:ext uri="{FF2B5EF4-FFF2-40B4-BE49-F238E27FC236}">
                <a16:creationId xmlns:a16="http://schemas.microsoft.com/office/drawing/2014/main" id="{CB2618FE-25AA-4573-9E48-37942DA86F93}"/>
              </a:ext>
            </a:extLst>
          </p:cNvPr>
          <p:cNvSpPr>
            <a:spLocks noGrp="1"/>
          </p:cNvSpPr>
          <p:nvPr>
            <p:ph type="pic" sz="quarter" idx="13"/>
          </p:nvPr>
        </p:nvSpPr>
        <p:spPr>
          <a:xfrm>
            <a:off x="2743200" y="2209800"/>
            <a:ext cx="2438400" cy="1828800"/>
          </a:xfrm>
        </p:spPr>
        <p:txBody>
          <a:bodyPr/>
          <a:lstStyle>
            <a:lvl1pPr>
              <a:defRPr>
                <a:latin typeface="Roboto" panose="02000000000000000000" pitchFamily="2" charset="0"/>
              </a:defRPr>
            </a:lvl1pPr>
          </a:lstStyle>
          <a:p>
            <a:endParaRPr lang="en-US"/>
          </a:p>
        </p:txBody>
      </p:sp>
    </p:spTree>
    <p:custDataLst>
      <p:tags r:id="rId1"/>
    </p:custDataLst>
    <p:extLst>
      <p:ext uri="{BB962C8B-B14F-4D97-AF65-F5344CB8AC3E}">
        <p14:creationId xmlns:p14="http://schemas.microsoft.com/office/powerpoint/2010/main" val="40279392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_content_header">
    <p:spTree>
      <p:nvGrpSpPr>
        <p:cNvPr id="1" name=""/>
        <p:cNvGrpSpPr/>
        <p:nvPr/>
      </p:nvGrpSpPr>
      <p:grpSpPr>
        <a:xfrm>
          <a:off x="0" y="0"/>
          <a:ext cx="0" cy="0"/>
          <a:chOff x="0" y="0"/>
          <a:chExt cx="0" cy="0"/>
        </a:xfrm>
      </p:grpSpPr>
      <p:pic>
        <p:nvPicPr>
          <p:cNvPr id="5" name="Picture 4" descr="A picture containing sky, outdoor, day&#10;&#10;Description automatically generated">
            <a:extLst>
              <a:ext uri="{FF2B5EF4-FFF2-40B4-BE49-F238E27FC236}">
                <a16:creationId xmlns:a16="http://schemas.microsoft.com/office/drawing/2014/main" id="{43488E8E-E4CC-4B89-BCCE-D8A29A3DCC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2377440"/>
          </a:xfrm>
          <a:prstGeom prst="rect">
            <a:avLst/>
          </a:prstGeom>
        </p:spPr>
      </p:pic>
      <p:sp>
        <p:nvSpPr>
          <p:cNvPr id="2" name="Title 1"/>
          <p:cNvSpPr>
            <a:spLocks noGrp="1"/>
          </p:cNvSpPr>
          <p:nvPr>
            <p:ph type="title"/>
          </p:nvPr>
        </p:nvSpPr>
        <p:spPr>
          <a:xfrm>
            <a:off x="508000" y="274638"/>
            <a:ext cx="11074400" cy="1143000"/>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508000" y="2438400"/>
            <a:ext cx="11074400" cy="3962400"/>
          </a:xfrm>
        </p:spPr>
        <p:txBody>
          <a:bodyPr/>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005421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z_title_content_photo_lef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idx="1"/>
          </p:nvPr>
        </p:nvSpPr>
        <p:spPr>
          <a:xfrm>
            <a:off x="5994400" y="1600204"/>
            <a:ext cx="5588000" cy="4724399"/>
          </a:xfrm>
        </p:spPr>
        <p:txBody>
          <a:bodyPr anchor="ctr" anchorCtr="0"/>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hape&#10;&#10;Description automatically generated">
            <a:extLst>
              <a:ext uri="{FF2B5EF4-FFF2-40B4-BE49-F238E27FC236}">
                <a16:creationId xmlns:a16="http://schemas.microsoft.com/office/drawing/2014/main" id="{D6AF7208-73D8-455C-8696-899D95C944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9" y="2283695"/>
            <a:ext cx="5715000" cy="4574305"/>
          </a:xfrm>
          <a:prstGeom prst="rect">
            <a:avLst/>
          </a:prstGeom>
        </p:spPr>
      </p:pic>
      <p:sp>
        <p:nvSpPr>
          <p:cNvPr id="7" name="Picture Placeholder 6">
            <a:extLst>
              <a:ext uri="{FF2B5EF4-FFF2-40B4-BE49-F238E27FC236}">
                <a16:creationId xmlns:a16="http://schemas.microsoft.com/office/drawing/2014/main" id="{473E9A07-F7BE-4844-A076-9EBEFD30DB69}"/>
              </a:ext>
            </a:extLst>
          </p:cNvPr>
          <p:cNvSpPr>
            <a:spLocks noGrp="1"/>
          </p:cNvSpPr>
          <p:nvPr>
            <p:ph type="pic" sz="quarter" idx="10"/>
          </p:nvPr>
        </p:nvSpPr>
        <p:spPr>
          <a:xfrm>
            <a:off x="914400" y="1600203"/>
            <a:ext cx="4165600" cy="3763963"/>
          </a:xfrm>
        </p:spPr>
        <p:txBody>
          <a:bodyPr/>
          <a:lstStyle>
            <a:lvl1pPr>
              <a:defRPr>
                <a:latin typeface="Roboto" panose="02000000000000000000" pitchFamily="2" charset="0"/>
              </a:defRPr>
            </a:lvl1pPr>
          </a:lstStyle>
          <a:p>
            <a:endParaRPr lang="en-US"/>
          </a:p>
        </p:txBody>
      </p:sp>
      <p:pic>
        <p:nvPicPr>
          <p:cNvPr id="9" name="Picture 8" descr="Shape, circle&#10;&#10;Description automatically generated">
            <a:extLst>
              <a:ext uri="{FF2B5EF4-FFF2-40B4-BE49-F238E27FC236}">
                <a16:creationId xmlns:a16="http://schemas.microsoft.com/office/drawing/2014/main" id="{DADFA8FD-6EE9-44C7-906C-662926A9AD1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46610" y="4953000"/>
            <a:ext cx="1490590" cy="1490590"/>
          </a:xfrm>
          <a:prstGeom prst="rect">
            <a:avLst/>
          </a:prstGeom>
        </p:spPr>
      </p:pic>
    </p:spTree>
    <p:custDataLst>
      <p:tags r:id="rId1"/>
    </p:custDataLst>
    <p:extLst>
      <p:ext uri="{BB962C8B-B14F-4D97-AF65-F5344CB8AC3E}">
        <p14:creationId xmlns:p14="http://schemas.microsoft.com/office/powerpoint/2010/main" val="4261555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z_title_content_photo_right">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9192311D-279F-4638-8C8A-F7E99CD86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33400"/>
            <a:ext cx="12192000" cy="7467600"/>
          </a:xfrm>
          <a:prstGeom prst="rect">
            <a:avLst/>
          </a:prstGeom>
        </p:spPr>
      </p:pic>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idx="1"/>
          </p:nvPr>
        </p:nvSpPr>
        <p:spPr>
          <a:xfrm>
            <a:off x="609600" y="1692276"/>
            <a:ext cx="5588000" cy="4724399"/>
          </a:xfrm>
        </p:spPr>
        <p:txBody>
          <a:bodyPr anchor="ctr" anchorCtr="0"/>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473E9A07-F7BE-4844-A076-9EBEFD30DB69}"/>
              </a:ext>
            </a:extLst>
          </p:cNvPr>
          <p:cNvSpPr>
            <a:spLocks noGrp="1"/>
          </p:cNvSpPr>
          <p:nvPr>
            <p:ph type="pic" sz="quarter" idx="10"/>
          </p:nvPr>
        </p:nvSpPr>
        <p:spPr>
          <a:xfrm>
            <a:off x="7467600" y="1752603"/>
            <a:ext cx="3606800" cy="3657597"/>
          </a:xfrm>
        </p:spPr>
        <p:txBody>
          <a:bodyPr/>
          <a:lstStyle>
            <a:lvl1pPr>
              <a:defRPr>
                <a:latin typeface="Roboto" panose="02000000000000000000" pitchFamily="2" charset="0"/>
              </a:defRPr>
            </a:lvl1pPr>
          </a:lstStyle>
          <a:p>
            <a:endParaRPr lang="en-US"/>
          </a:p>
        </p:txBody>
      </p:sp>
      <p:pic>
        <p:nvPicPr>
          <p:cNvPr id="10" name="Picture 9" descr="Shape, circle&#10;&#10;Description automatically generated">
            <a:extLst>
              <a:ext uri="{FF2B5EF4-FFF2-40B4-BE49-F238E27FC236}">
                <a16:creationId xmlns:a16="http://schemas.microsoft.com/office/drawing/2014/main" id="{A1C62B04-C331-4CDC-8FDF-E6C1D898CA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1800" y="5765972"/>
            <a:ext cx="1092028" cy="1092028"/>
          </a:xfrm>
          <a:prstGeom prst="rect">
            <a:avLst/>
          </a:prstGeom>
        </p:spPr>
      </p:pic>
    </p:spTree>
    <p:custDataLst>
      <p:tags r:id="rId1"/>
    </p:custDataLst>
    <p:extLst>
      <p:ext uri="{BB962C8B-B14F-4D97-AF65-F5344CB8AC3E}">
        <p14:creationId xmlns:p14="http://schemas.microsoft.com/office/powerpoint/2010/main" val="208541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z_section">
    <p:spTree>
      <p:nvGrpSpPr>
        <p:cNvPr id="1" name=""/>
        <p:cNvGrpSpPr/>
        <p:nvPr/>
      </p:nvGrpSpPr>
      <p:grpSpPr>
        <a:xfrm>
          <a:off x="0" y="0"/>
          <a:ext cx="0" cy="0"/>
          <a:chOff x="0" y="0"/>
          <a:chExt cx="0" cy="0"/>
        </a:xfrm>
      </p:grpSpPr>
      <p:pic>
        <p:nvPicPr>
          <p:cNvPr id="20" name="Picture 19" descr="Shape, icon&#10;&#10;Description automatically generated">
            <a:extLst>
              <a:ext uri="{FF2B5EF4-FFF2-40B4-BE49-F238E27FC236}">
                <a16:creationId xmlns:a16="http://schemas.microsoft.com/office/drawing/2014/main" id="{5BB981B4-62E6-47FA-864C-336A4CA41D3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71" y="1045724"/>
            <a:ext cx="12189229" cy="6448102"/>
          </a:xfrm>
          <a:prstGeom prst="rect">
            <a:avLst/>
          </a:prstGeom>
        </p:spPr>
      </p:pic>
      <p:sp>
        <p:nvSpPr>
          <p:cNvPr id="2" name="Title 1"/>
          <p:cNvSpPr>
            <a:spLocks noGrp="1"/>
          </p:cNvSpPr>
          <p:nvPr>
            <p:ph type="title"/>
          </p:nvPr>
        </p:nvSpPr>
        <p:spPr>
          <a:xfrm>
            <a:off x="812800" y="2638350"/>
            <a:ext cx="10363200" cy="1029015"/>
          </a:xfrm>
        </p:spPr>
        <p:txBody>
          <a:bodyPr anchor="b" anchorCtr="0"/>
          <a:lstStyle>
            <a:lvl1pPr algn="l">
              <a:defRPr sz="3200" b="1" cap="all">
                <a:solidFill>
                  <a:schemeClr val="bg2"/>
                </a:solidFill>
              </a:defRPr>
            </a:lvl1pPr>
          </a:lstStyle>
          <a:p>
            <a:r>
              <a:rPr lang="en-US"/>
              <a:t>Click to edit Master title style</a:t>
            </a:r>
          </a:p>
        </p:txBody>
      </p:sp>
      <p:sp>
        <p:nvSpPr>
          <p:cNvPr id="3" name="Text Placeholder 2"/>
          <p:cNvSpPr>
            <a:spLocks noGrp="1"/>
          </p:cNvSpPr>
          <p:nvPr>
            <p:ph type="body" idx="1"/>
          </p:nvPr>
        </p:nvSpPr>
        <p:spPr>
          <a:xfrm>
            <a:off x="812800" y="3683988"/>
            <a:ext cx="10363200" cy="585787"/>
          </a:xfrm>
        </p:spPr>
        <p:txBody>
          <a:bodyPr anchor="t" anchorCtr="0"/>
          <a:lstStyle>
            <a:lvl1pPr marL="0" indent="0">
              <a:buNone/>
              <a:defRPr sz="2000">
                <a:solidFill>
                  <a:schemeClr val="bg2"/>
                </a:solidFill>
                <a:latin typeface="Roboto"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6" name="Picture 15" descr="Logo&#10;&#10;Description automatically generated">
            <a:extLst>
              <a:ext uri="{FF2B5EF4-FFF2-40B4-BE49-F238E27FC236}">
                <a16:creationId xmlns:a16="http://schemas.microsoft.com/office/drawing/2014/main" id="{11E0CBB4-B230-4C97-A87A-05891EAFC77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4801" y="161925"/>
            <a:ext cx="2438400" cy="619362"/>
          </a:xfrm>
          <a:prstGeom prst="rect">
            <a:avLst/>
          </a:prstGeom>
        </p:spPr>
      </p:pic>
      <p:pic>
        <p:nvPicPr>
          <p:cNvPr id="10" name="Picture 9" descr="A close - up of a cross&#10;&#10;Description automatically generated with low confidence">
            <a:extLst>
              <a:ext uri="{FF2B5EF4-FFF2-40B4-BE49-F238E27FC236}">
                <a16:creationId xmlns:a16="http://schemas.microsoft.com/office/drawing/2014/main" id="{F9A798B1-146F-4E82-8755-7A026467BF3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3043" y="4519320"/>
            <a:ext cx="1448158" cy="2389786"/>
          </a:xfrm>
          <a:prstGeom prst="rect">
            <a:avLst/>
          </a:prstGeom>
        </p:spPr>
      </p:pic>
      <p:pic>
        <p:nvPicPr>
          <p:cNvPr id="12" name="Picture 11" descr="Logo&#10;&#10;Description automatically generated">
            <a:extLst>
              <a:ext uri="{FF2B5EF4-FFF2-40B4-BE49-F238E27FC236}">
                <a16:creationId xmlns:a16="http://schemas.microsoft.com/office/drawing/2014/main" id="{B973974D-038E-477B-A412-CD191BB8108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764624" y="5867401"/>
            <a:ext cx="2243572" cy="801396"/>
          </a:xfrm>
          <a:prstGeom prst="rect">
            <a:avLst/>
          </a:prstGeom>
        </p:spPr>
      </p:pic>
      <p:pic>
        <p:nvPicPr>
          <p:cNvPr id="13" name="Picture 12" descr="Shape, circle&#10;&#10;Description automatically generated">
            <a:extLst>
              <a:ext uri="{FF2B5EF4-FFF2-40B4-BE49-F238E27FC236}">
                <a16:creationId xmlns:a16="http://schemas.microsoft.com/office/drawing/2014/main" id="{F1E257DB-3FB7-4B16-B141-A107EC24F19E}"/>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9448800" y="1279723"/>
            <a:ext cx="1873134" cy="1873134"/>
          </a:xfrm>
          <a:prstGeom prst="rect">
            <a:avLst/>
          </a:prstGeom>
        </p:spPr>
      </p:pic>
      <p:pic>
        <p:nvPicPr>
          <p:cNvPr id="19" name="Picture 18" descr="A blue circle on a black background&#10;&#10;Description automatically generated with medium confidence">
            <a:extLst>
              <a:ext uri="{FF2B5EF4-FFF2-40B4-BE49-F238E27FC236}">
                <a16:creationId xmlns:a16="http://schemas.microsoft.com/office/drawing/2014/main" id="{E213B26D-ABC8-4F35-A299-D0E29749E0D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981201" y="-553546"/>
            <a:ext cx="1295399" cy="1295399"/>
          </a:xfrm>
          <a:prstGeom prst="rect">
            <a:avLst/>
          </a:prstGeom>
        </p:spPr>
      </p:pic>
    </p:spTree>
    <p:custDataLst>
      <p:tags r:id="rId1"/>
    </p:custDataLst>
    <p:extLst>
      <p:ext uri="{BB962C8B-B14F-4D97-AF65-F5344CB8AC3E}">
        <p14:creationId xmlns:p14="http://schemas.microsoft.com/office/powerpoint/2010/main" val="38476876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z_two_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ln w="57150">
            <a:solidFill>
              <a:schemeClr val="accent2"/>
            </a:solidFill>
          </a:ln>
        </p:spPr>
        <p:txBody>
          <a:bodyPr/>
          <a:lstStyle>
            <a:lvl1pPr>
              <a:buClr>
                <a:schemeClr val="accent2"/>
              </a:buClr>
              <a:defRPr sz="2800">
                <a:latin typeface="Roboto" panose="02000000000000000000" pitchFamily="2" charset="0"/>
              </a:defRPr>
            </a:lvl1pPr>
            <a:lvl2pPr>
              <a:defRPr sz="2400">
                <a:latin typeface="Roboto" panose="02000000000000000000" pitchFamily="2" charset="0"/>
              </a:defRPr>
            </a:lvl2pPr>
            <a:lvl3pPr>
              <a:buClr>
                <a:schemeClr val="accent2"/>
              </a:buClr>
              <a:defRPr sz="2000">
                <a:latin typeface="Roboto" panose="02000000000000000000" pitchFamily="2" charset="0"/>
              </a:defRPr>
            </a:lvl3pPr>
            <a:lvl4pPr>
              <a:defRPr sz="1800">
                <a:latin typeface="Roboto" panose="02000000000000000000" pitchFamily="2" charset="0"/>
              </a:defRPr>
            </a:lvl4pPr>
            <a:lvl5pPr>
              <a:buClr>
                <a:schemeClr val="accent2"/>
              </a:buClr>
              <a:defRPr sz="1800">
                <a:latin typeface="Roboto" panose="02000000000000000000"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ln w="57150">
            <a:solidFill>
              <a:schemeClr val="accent3"/>
            </a:solidFill>
          </a:ln>
        </p:spPr>
        <p:txBody>
          <a:bodyPr vert="horz" lIns="91440" tIns="45720" rIns="91440" bIns="45720" rtlCol="0">
            <a:normAutofit/>
          </a:bodyPr>
          <a:lstStyle>
            <a:lvl1pPr>
              <a:buClr>
                <a:schemeClr val="accent3"/>
              </a:buClr>
              <a:defRPr lang="en-US" sz="2800" smtClean="0">
                <a:latin typeface="Roboto" panose="02000000000000000000" pitchFamily="2" charset="0"/>
              </a:defRPr>
            </a:lvl1pPr>
            <a:lvl2pPr>
              <a:defRPr lang="en-US" sz="2400" smtClean="0">
                <a:latin typeface="Roboto" panose="02000000000000000000" pitchFamily="2" charset="0"/>
              </a:defRPr>
            </a:lvl2pPr>
            <a:lvl3pPr>
              <a:buClr>
                <a:schemeClr val="accent3"/>
              </a:buClr>
              <a:defRPr lang="en-US" sz="2000" smtClean="0">
                <a:latin typeface="Roboto" panose="02000000000000000000" pitchFamily="2" charset="0"/>
              </a:defRPr>
            </a:lvl3pPr>
            <a:lvl4pPr>
              <a:defRPr lang="en-US" sz="1800" smtClean="0">
                <a:latin typeface="Roboto" panose="02000000000000000000" pitchFamily="2" charset="0"/>
              </a:defRPr>
            </a:lvl4pPr>
            <a:lvl5pPr>
              <a:buClr>
                <a:schemeClr val="accent3"/>
              </a:buClr>
              <a:defRPr lang="en-US" sz="1800">
                <a:latin typeface="Roboto" panose="02000000000000000000"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ue circle on a black background&#10;&#10;Description automatically generated with medium confidence">
            <a:extLst>
              <a:ext uri="{FF2B5EF4-FFF2-40B4-BE49-F238E27FC236}">
                <a16:creationId xmlns:a16="http://schemas.microsoft.com/office/drawing/2014/main" id="{475BD7DE-F4EA-437B-8DCF-2109A35FE1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60" y="-728480"/>
            <a:ext cx="1517408" cy="1517408"/>
          </a:xfrm>
          <a:prstGeom prst="rect">
            <a:avLst/>
          </a:prstGeom>
        </p:spPr>
      </p:pic>
      <p:pic>
        <p:nvPicPr>
          <p:cNvPr id="10" name="Picture 9" descr="Shape, circle&#10;&#10;Description automatically generated">
            <a:extLst>
              <a:ext uri="{FF2B5EF4-FFF2-40B4-BE49-F238E27FC236}">
                <a16:creationId xmlns:a16="http://schemas.microsoft.com/office/drawing/2014/main" id="{7EEB5D74-01CA-4D07-A2FD-D2F7292400A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77600" y="721837"/>
            <a:ext cx="787083" cy="787083"/>
          </a:xfrm>
          <a:prstGeom prst="rect">
            <a:avLst/>
          </a:prstGeom>
        </p:spPr>
      </p:pic>
    </p:spTree>
    <p:custDataLst>
      <p:tags r:id="rId1"/>
    </p:custDataLst>
    <p:extLst>
      <p:ext uri="{BB962C8B-B14F-4D97-AF65-F5344CB8AC3E}">
        <p14:creationId xmlns:p14="http://schemas.microsoft.com/office/powerpoint/2010/main" val="33524975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z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274638"/>
            <a:ext cx="11074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3" y="1535113"/>
            <a:ext cx="5488517" cy="639762"/>
          </a:xfrm>
          <a:solidFill>
            <a:schemeClr val="accent5"/>
          </a:solidFill>
        </p:spPr>
        <p:txBody>
          <a:bodyPr anchor="b">
            <a:noAutofit/>
          </a:bodyPr>
          <a:lstStyle>
            <a:lvl1pPr marL="0" indent="0">
              <a:buNone/>
              <a:defRPr sz="4000" b="1">
                <a:solidFill>
                  <a:schemeClr val="bg1"/>
                </a:solidFill>
                <a:latin typeface="The Hand Black" panose="03070902030502020204"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3" y="2174875"/>
            <a:ext cx="5488517" cy="3951288"/>
          </a:xfrm>
        </p:spPr>
        <p:txBody>
          <a:bodyPr/>
          <a:lstStyle>
            <a:lvl1pPr>
              <a:buClr>
                <a:schemeClr val="accent5"/>
              </a:buClr>
              <a:defRPr sz="2400">
                <a:latin typeface="Roboto" panose="02000000000000000000" pitchFamily="2" charset="0"/>
              </a:defRPr>
            </a:lvl1pPr>
            <a:lvl2pPr>
              <a:defRPr sz="2000">
                <a:latin typeface="Roboto" panose="02000000000000000000" pitchFamily="2" charset="0"/>
              </a:defRPr>
            </a:lvl2pPr>
            <a:lvl3pPr>
              <a:buClr>
                <a:schemeClr val="accent5"/>
              </a:buClr>
              <a:defRPr sz="1800">
                <a:latin typeface="Roboto" panose="02000000000000000000" pitchFamily="2" charset="0"/>
              </a:defRPr>
            </a:lvl3pPr>
            <a:lvl4pPr>
              <a:defRPr sz="1600">
                <a:latin typeface="Roboto" panose="02000000000000000000" pitchFamily="2" charset="0"/>
              </a:defRPr>
            </a:lvl4pPr>
            <a:lvl5pPr>
              <a:buClr>
                <a:schemeClr val="accent5"/>
              </a:buClr>
              <a:defRPr sz="1600">
                <a:latin typeface="Roboto" panose="02000000000000000000" pitchFamily="2"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solidFill>
            <a:schemeClr val="accent1"/>
          </a:solidFill>
        </p:spPr>
        <p:txBody>
          <a:bodyPr anchor="b">
            <a:noAutofit/>
          </a:bodyPr>
          <a:lstStyle>
            <a:lvl1pPr marL="0" indent="0">
              <a:buNone/>
              <a:defRPr sz="4000" b="1">
                <a:solidFill>
                  <a:schemeClr val="bg1"/>
                </a:solidFill>
                <a:latin typeface="The Hand Black" panose="03070902030502020204"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atin typeface="Roboto" panose="02000000000000000000" pitchFamily="2" charset="0"/>
              </a:defRPr>
            </a:lvl1pPr>
            <a:lvl2pPr>
              <a:defRPr sz="2000">
                <a:latin typeface="Roboto" panose="02000000000000000000" pitchFamily="2" charset="0"/>
              </a:defRPr>
            </a:lvl2pPr>
            <a:lvl3pPr>
              <a:defRPr sz="1800">
                <a:latin typeface="Roboto" panose="02000000000000000000" pitchFamily="2" charset="0"/>
              </a:defRPr>
            </a:lvl3pPr>
            <a:lvl4pPr>
              <a:defRPr sz="1600">
                <a:latin typeface="Roboto" panose="02000000000000000000" pitchFamily="2" charset="0"/>
              </a:defRPr>
            </a:lvl4pPr>
            <a:lvl5pPr>
              <a:defRPr sz="1600">
                <a:latin typeface="Roboto" panose="02000000000000000000" pitchFamily="2"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 up of a cross&#10;&#10;Description automatically generated with low confidence">
            <a:extLst>
              <a:ext uri="{FF2B5EF4-FFF2-40B4-BE49-F238E27FC236}">
                <a16:creationId xmlns:a16="http://schemas.microsoft.com/office/drawing/2014/main" id="{93364FDD-117C-44F8-954C-0D8C7027A0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48272" y="4823280"/>
            <a:ext cx="1228798" cy="2027793"/>
          </a:xfrm>
          <a:prstGeom prst="rect">
            <a:avLst/>
          </a:prstGeom>
        </p:spPr>
      </p:pic>
    </p:spTree>
    <p:custDataLst>
      <p:tags r:id="rId1"/>
    </p:custDataLst>
    <p:extLst>
      <p:ext uri="{BB962C8B-B14F-4D97-AF65-F5344CB8AC3E}">
        <p14:creationId xmlns:p14="http://schemas.microsoft.com/office/powerpoint/2010/main" val="40102675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z_title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1042418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z_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5922519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z_picture_caption">
    <p:bg>
      <p:bgPr>
        <a:solidFill>
          <a:schemeClr val="accent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914400" y="381000"/>
            <a:ext cx="10363200" cy="4645025"/>
          </a:xfrm>
        </p:spPr>
        <p:txBody>
          <a:bodyPr/>
          <a:lstStyle>
            <a:lvl1pPr marL="0" indent="0">
              <a:buNone/>
              <a:defRPr sz="320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Roboto"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ustDataLst>
      <p:tags r:id="rId1"/>
    </p:custDataLst>
    <p:extLst>
      <p:ext uri="{BB962C8B-B14F-4D97-AF65-F5344CB8AC3E}">
        <p14:creationId xmlns:p14="http://schemas.microsoft.com/office/powerpoint/2010/main" val="404805613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YAP_whowea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22F092-B656-479D-BEA9-77FC44B24380}"/>
              </a:ext>
            </a:extLst>
          </p:cNvPr>
          <p:cNvSpPr/>
          <p:nvPr userDrawn="1"/>
        </p:nvSpPr>
        <p:spPr>
          <a:xfrm>
            <a:off x="0" y="5943600"/>
            <a:ext cx="5486400" cy="9143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boto" panose="02000000000000000000" pitchFamily="2" charset="0"/>
            </a:endParaRPr>
          </a:p>
        </p:txBody>
      </p:sp>
      <p:pic>
        <p:nvPicPr>
          <p:cNvPr id="8" name="Picture Placeholder 27" descr="A picture containing text, person, standing, posing&#10;&#10;Description automatically generated">
            <a:extLst>
              <a:ext uri="{FF2B5EF4-FFF2-40B4-BE49-F238E27FC236}">
                <a16:creationId xmlns:a16="http://schemas.microsoft.com/office/drawing/2014/main" id="{C14CEDF9-7B51-4317-8A4D-CB74D3CD523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333" b="31667"/>
          <a:stretch/>
        </p:blipFill>
        <p:spPr>
          <a:xfrm>
            <a:off x="0" y="1"/>
            <a:ext cx="5486400" cy="5943600"/>
          </a:xfrm>
          <a:prstGeom prst="rect">
            <a:avLst/>
          </a:prstGeom>
        </p:spPr>
      </p:pic>
      <p:pic>
        <p:nvPicPr>
          <p:cNvPr id="10" name="Picture 5" descr="Logo-crop.clear.png">
            <a:extLst>
              <a:ext uri="{FF2B5EF4-FFF2-40B4-BE49-F238E27FC236}">
                <a16:creationId xmlns:a16="http://schemas.microsoft.com/office/drawing/2014/main" id="{C85A4E55-07E9-4057-B0B1-0358B6571485}"/>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6806079" y="3962400"/>
            <a:ext cx="434059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blue circle on a black background&#10;&#10;Description automatically generated with medium confidence">
            <a:extLst>
              <a:ext uri="{FF2B5EF4-FFF2-40B4-BE49-F238E27FC236}">
                <a16:creationId xmlns:a16="http://schemas.microsoft.com/office/drawing/2014/main" id="{D0E3A6A7-2BCD-4689-B51D-4F30A8D11A1D}"/>
              </a:ext>
            </a:extLst>
          </p:cNvPr>
          <p:cNvPicPr>
            <a:picLocks noChangeAspect="1"/>
          </p:cNvPicPr>
          <p:nvPr userDrawn="1"/>
        </p:nvPicPr>
        <p:blipFill>
          <a:blip r:embed="rId5" cstate="screen">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17337951">
            <a:off x="8741767" y="5541368"/>
            <a:ext cx="2094931" cy="2094931"/>
          </a:xfrm>
          <a:prstGeom prst="rect">
            <a:avLst/>
          </a:prstGeom>
        </p:spPr>
      </p:pic>
      <p:sp>
        <p:nvSpPr>
          <p:cNvPr id="12" name="TextBox 11">
            <a:extLst>
              <a:ext uri="{FF2B5EF4-FFF2-40B4-BE49-F238E27FC236}">
                <a16:creationId xmlns:a16="http://schemas.microsoft.com/office/drawing/2014/main" id="{30FAA30C-3337-41E5-9F4F-9E1689C5DC41}"/>
              </a:ext>
            </a:extLst>
          </p:cNvPr>
          <p:cNvSpPr txBox="1"/>
          <p:nvPr userDrawn="1"/>
        </p:nvSpPr>
        <p:spPr>
          <a:xfrm>
            <a:off x="6262944" y="826962"/>
            <a:ext cx="5167056" cy="3160865"/>
          </a:xfrm>
          <a:prstGeom prst="rect">
            <a:avLst/>
          </a:prstGeom>
          <a:noFill/>
        </p:spPr>
        <p:txBody>
          <a:bodyPr wrap="square">
            <a:spAutoFit/>
          </a:bodyPr>
          <a:lstStyle/>
          <a:p>
            <a:pPr marL="0" indent="0">
              <a:lnSpc>
                <a:spcPct val="120000"/>
              </a:lnSpc>
              <a:buNone/>
            </a:pPr>
            <a:r>
              <a:rPr lang="en-US" sz="2400" dirty="0">
                <a:latin typeface="Roboto Light" panose="02000000000000000000" pitchFamily="2" charset="0"/>
                <a:ea typeface="Roboto Light" panose="02000000000000000000" pitchFamily="2" charset="0"/>
                <a:cs typeface="Roboto Light" panose="02000000000000000000" pitchFamily="2" charset="0"/>
              </a:rPr>
              <a:t>Youth Advocate Programs Inc. (YAP) is a </a:t>
            </a:r>
            <a:r>
              <a:rPr lang="en-US" sz="2400" b="1"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high-impact social change nonprofit that provides community-based alternatives</a:t>
            </a:r>
            <a:r>
              <a:rPr lang="en-US" sz="2400" dirty="0">
                <a:latin typeface="Roboto Medium" panose="02000000000000000000" pitchFamily="2" charset="0"/>
                <a:ea typeface="Roboto Medium" panose="02000000000000000000" pitchFamily="2" charset="0"/>
                <a:cs typeface="Roboto Medium" panose="02000000000000000000" pitchFamily="2" charset="0"/>
              </a:rPr>
              <a:t> </a:t>
            </a:r>
            <a:r>
              <a:rPr lang="en-US" sz="2400" dirty="0">
                <a:latin typeface="Roboto Light" panose="02000000000000000000" pitchFamily="2" charset="0"/>
                <a:ea typeface="Roboto Light" panose="02000000000000000000" pitchFamily="2" charset="0"/>
                <a:cs typeface="Roboto Light" panose="02000000000000000000" pitchFamily="2" charset="0"/>
              </a:rPr>
              <a:t>to youth incarceration, congregate placements and neighborhood violence.</a:t>
            </a:r>
          </a:p>
        </p:txBody>
      </p:sp>
    </p:spTree>
    <p:custDataLst>
      <p:tags r:id="rId1"/>
    </p:custDataLst>
    <p:extLst>
      <p:ext uri="{BB962C8B-B14F-4D97-AF65-F5344CB8AC3E}">
        <p14:creationId xmlns:p14="http://schemas.microsoft.com/office/powerpoint/2010/main" val="2617274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z_picture_quote">
    <p:bg>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6858000"/>
          </a:xfrm>
        </p:spPr>
        <p:txBody>
          <a:bodyPr/>
          <a:lstStyle>
            <a:lvl1pPr marL="0" indent="0">
              <a:buNone/>
              <a:defRPr sz="320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Rectangle 6">
            <a:extLst>
              <a:ext uri="{FF2B5EF4-FFF2-40B4-BE49-F238E27FC236}">
                <a16:creationId xmlns:a16="http://schemas.microsoft.com/office/drawing/2014/main" id="{01C20E05-7296-498C-BA14-B351F46B6B9D}"/>
              </a:ext>
            </a:extLst>
          </p:cNvPr>
          <p:cNvSpPr/>
          <p:nvPr userDrawn="1"/>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sp>
        <p:nvSpPr>
          <p:cNvPr id="6" name="Text Placeholder 5">
            <a:extLst>
              <a:ext uri="{FF2B5EF4-FFF2-40B4-BE49-F238E27FC236}">
                <a16:creationId xmlns:a16="http://schemas.microsoft.com/office/drawing/2014/main" id="{DBA15477-70B0-45A9-9AD4-BE079A73641E}"/>
              </a:ext>
            </a:extLst>
          </p:cNvPr>
          <p:cNvSpPr>
            <a:spLocks noGrp="1"/>
          </p:cNvSpPr>
          <p:nvPr>
            <p:ph type="body" sz="quarter" idx="10"/>
          </p:nvPr>
        </p:nvSpPr>
        <p:spPr>
          <a:xfrm>
            <a:off x="2032000" y="1143000"/>
            <a:ext cx="8432800" cy="4419600"/>
          </a:xfrm>
        </p:spPr>
        <p:txBody>
          <a:bodyPr/>
          <a:lstStyle>
            <a:lvl1pPr>
              <a:buFontTx/>
              <a:buNone/>
              <a:defRPr>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623960873"/>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Pic_small_right">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6310ED39-A199-4A15-94F3-C30205DC78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441191"/>
            <a:ext cx="12192000" cy="5600700"/>
          </a:xfrm>
          <a:prstGeom prst="rect">
            <a:avLst/>
          </a:prstGeom>
        </p:spPr>
      </p:pic>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idx="1"/>
          </p:nvPr>
        </p:nvSpPr>
        <p:spPr>
          <a:xfrm>
            <a:off x="609600" y="1692276"/>
            <a:ext cx="5588000" cy="4724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473E9A07-F7BE-4844-A076-9EBEFD30DB69}"/>
              </a:ext>
            </a:extLst>
          </p:cNvPr>
          <p:cNvSpPr>
            <a:spLocks noGrp="1"/>
          </p:cNvSpPr>
          <p:nvPr>
            <p:ph type="pic" sz="quarter" idx="10"/>
          </p:nvPr>
        </p:nvSpPr>
        <p:spPr>
          <a:xfrm>
            <a:off x="6908800" y="1752603"/>
            <a:ext cx="4165600" cy="3763963"/>
          </a:xfrm>
        </p:spPr>
        <p:txBody>
          <a:bodyPr/>
          <a:lstStyle/>
          <a:p>
            <a:endParaRPr lang="en-US"/>
          </a:p>
        </p:txBody>
      </p:sp>
      <p:pic>
        <p:nvPicPr>
          <p:cNvPr id="8" name="Picture 7" descr="Shape, circle&#10;&#10;Description automatically generated">
            <a:extLst>
              <a:ext uri="{FF2B5EF4-FFF2-40B4-BE49-F238E27FC236}">
                <a16:creationId xmlns:a16="http://schemas.microsoft.com/office/drawing/2014/main" id="{40F9D6D9-EE26-40C5-81BA-5F6FCCE24F7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32958" y="6077847"/>
            <a:ext cx="1049444" cy="787083"/>
          </a:xfrm>
          <a:prstGeom prst="rect">
            <a:avLst/>
          </a:prstGeom>
        </p:spPr>
      </p:pic>
    </p:spTree>
    <p:custDataLst>
      <p:tags r:id="rId1"/>
    </p:custDataLst>
    <p:extLst>
      <p:ext uri="{BB962C8B-B14F-4D97-AF65-F5344CB8AC3E}">
        <p14:creationId xmlns:p14="http://schemas.microsoft.com/office/powerpoint/2010/main" val="10215594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8_Пользовательский макет">
    <p:spTree>
      <p:nvGrpSpPr>
        <p:cNvPr id="1" name=""/>
        <p:cNvGrpSpPr/>
        <p:nvPr/>
      </p:nvGrpSpPr>
      <p:grpSpPr>
        <a:xfrm>
          <a:off x="0" y="0"/>
          <a:ext cx="0" cy="0"/>
          <a:chOff x="0" y="0"/>
          <a:chExt cx="0" cy="0"/>
        </a:xfrm>
      </p:grpSpPr>
      <p:sp>
        <p:nvSpPr>
          <p:cNvPr id="4" name="Рисунок 3"/>
          <p:cNvSpPr>
            <a:spLocks noGrp="1"/>
          </p:cNvSpPr>
          <p:nvPr>
            <p:ph type="pic" sz="quarter" idx="10"/>
          </p:nvPr>
        </p:nvSpPr>
        <p:spPr>
          <a:xfrm>
            <a:off x="0" y="-1"/>
            <a:ext cx="12192000" cy="6858001"/>
          </a:xfrm>
          <a:custGeom>
            <a:avLst/>
            <a:gdLst>
              <a:gd name="connsiteX0" fmla="*/ 0 w 18288000"/>
              <a:gd name="connsiteY0" fmla="*/ 0 h 10288588"/>
              <a:gd name="connsiteX1" fmla="*/ 18288000 w 18288000"/>
              <a:gd name="connsiteY1" fmla="*/ 0 h 10288588"/>
              <a:gd name="connsiteX2" fmla="*/ 18288000 w 18288000"/>
              <a:gd name="connsiteY2" fmla="*/ 10288588 h 10288588"/>
              <a:gd name="connsiteX3" fmla="*/ 18080768 w 18288000"/>
              <a:gd name="connsiteY3" fmla="*/ 10288588 h 10288588"/>
              <a:gd name="connsiteX4" fmla="*/ 17992698 w 18288000"/>
              <a:gd name="connsiteY4" fmla="*/ 10151211 h 10288588"/>
              <a:gd name="connsiteX5" fmla="*/ 5516317 w 18288000"/>
              <a:gd name="connsiteY5" fmla="*/ 3517572 h 10288588"/>
              <a:gd name="connsiteX6" fmla="*/ 342998 w 18288000"/>
              <a:gd name="connsiteY6" fmla="*/ 4430560 h 10288588"/>
              <a:gd name="connsiteX7" fmla="*/ 0 w 18288000"/>
              <a:gd name="connsiteY7" fmla="*/ 4565800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0" h="10288588">
                <a:moveTo>
                  <a:pt x="0" y="0"/>
                </a:moveTo>
                <a:lnTo>
                  <a:pt x="18288000" y="0"/>
                </a:lnTo>
                <a:lnTo>
                  <a:pt x="18288000" y="10288588"/>
                </a:lnTo>
                <a:lnTo>
                  <a:pt x="18080768" y="10288588"/>
                </a:lnTo>
                <a:lnTo>
                  <a:pt x="17992698" y="10151211"/>
                </a:lnTo>
                <a:cubicBezTo>
                  <a:pt x="15288822" y="6148949"/>
                  <a:pt x="10709865" y="3517572"/>
                  <a:pt x="5516317" y="3517572"/>
                </a:cubicBezTo>
                <a:cubicBezTo>
                  <a:pt x="3698575" y="3517572"/>
                  <a:pt x="1956121" y="3839916"/>
                  <a:pt x="342998" y="4430560"/>
                </a:cubicBezTo>
                <a:lnTo>
                  <a:pt x="0" y="456580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6" name="Picture Placeholder 2"/>
          <p:cNvSpPr>
            <a:spLocks noGrp="1"/>
          </p:cNvSpPr>
          <p:nvPr>
            <p:ph type="pic" sz="quarter" idx="23"/>
          </p:nvPr>
        </p:nvSpPr>
        <p:spPr>
          <a:xfrm>
            <a:off x="7075598" y="1278052"/>
            <a:ext cx="2062053" cy="366148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9729053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3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0" y="0"/>
            <a:ext cx="6198957" cy="6168454"/>
          </a:xfrm>
          <a:custGeom>
            <a:avLst/>
            <a:gdLst>
              <a:gd name="connsiteX0" fmla="*/ 3906998 w 9298435"/>
              <a:gd name="connsiteY0" fmla="*/ 0 h 9254110"/>
              <a:gd name="connsiteX1" fmla="*/ 9296785 w 9298435"/>
              <a:gd name="connsiteY1" fmla="*/ 0 h 9254110"/>
              <a:gd name="connsiteX2" fmla="*/ 9298435 w 9298435"/>
              <a:gd name="connsiteY2" fmla="*/ 65261 h 9254110"/>
              <a:gd name="connsiteX3" fmla="*/ 109586 w 9298435"/>
              <a:gd name="connsiteY3" fmla="*/ 9254110 h 9254110"/>
              <a:gd name="connsiteX4" fmla="*/ 0 w 9298435"/>
              <a:gd name="connsiteY4" fmla="*/ 9251339 h 9254110"/>
              <a:gd name="connsiteX5" fmla="*/ 0 w 9298435"/>
              <a:gd name="connsiteY5" fmla="*/ 3861551 h 9254110"/>
              <a:gd name="connsiteX6" fmla="*/ 109586 w 9298435"/>
              <a:gd name="connsiteY6" fmla="*/ 3864322 h 9254110"/>
              <a:gd name="connsiteX7" fmla="*/ 3908648 w 9298435"/>
              <a:gd name="connsiteY7" fmla="*/ 65261 h 925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98435" h="9254110">
                <a:moveTo>
                  <a:pt x="3906998" y="0"/>
                </a:moveTo>
                <a:lnTo>
                  <a:pt x="9296785" y="0"/>
                </a:lnTo>
                <a:lnTo>
                  <a:pt x="9298435" y="65261"/>
                </a:lnTo>
                <a:cubicBezTo>
                  <a:pt x="9298435" y="5140122"/>
                  <a:pt x="5184447" y="9254110"/>
                  <a:pt x="109586" y="9254110"/>
                </a:cubicBezTo>
                <a:lnTo>
                  <a:pt x="0" y="9251339"/>
                </a:lnTo>
                <a:lnTo>
                  <a:pt x="0" y="3861551"/>
                </a:lnTo>
                <a:lnTo>
                  <a:pt x="109586" y="3864322"/>
                </a:lnTo>
                <a:cubicBezTo>
                  <a:pt x="2207750" y="3864322"/>
                  <a:pt x="3908648" y="2163424"/>
                  <a:pt x="3908648" y="65261"/>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39175249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0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5274733" y="0"/>
            <a:ext cx="6917267" cy="6858000"/>
          </a:xfrm>
          <a:custGeom>
            <a:avLst/>
            <a:gdLst>
              <a:gd name="connsiteX0" fmla="*/ 0 w 10366378"/>
              <a:gd name="connsiteY0" fmla="*/ 0 h 10288588"/>
              <a:gd name="connsiteX1" fmla="*/ 5293925 w 10366378"/>
              <a:gd name="connsiteY1" fmla="*/ 0 h 10288588"/>
              <a:gd name="connsiteX2" fmla="*/ 7829357 w 10366378"/>
              <a:gd name="connsiteY2" fmla="*/ 2547492 h 10288588"/>
              <a:gd name="connsiteX3" fmla="*/ 10366378 w 10366378"/>
              <a:gd name="connsiteY3" fmla="*/ 0 h 10288588"/>
              <a:gd name="connsiteX4" fmla="*/ 10366378 w 10366378"/>
              <a:gd name="connsiteY4" fmla="*/ 10288588 h 10288588"/>
              <a:gd name="connsiteX5" fmla="*/ 7829357 w 10366378"/>
              <a:gd name="connsiteY5" fmla="*/ 7741097 h 10288588"/>
              <a:gd name="connsiteX6" fmla="*/ 5293925 w 10366378"/>
              <a:gd name="connsiteY6" fmla="*/ 10288588 h 10288588"/>
              <a:gd name="connsiteX7" fmla="*/ 0 w 10366378"/>
              <a:gd name="connsiteY7" fmla="*/ 10288588 h 10288588"/>
              <a:gd name="connsiteX8" fmla="*/ 5124050 w 10366378"/>
              <a:gd name="connsiteY8" fmla="*/ 5144294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66378" h="10288588">
                <a:moveTo>
                  <a:pt x="0" y="0"/>
                </a:moveTo>
                <a:lnTo>
                  <a:pt x="5293925" y="0"/>
                </a:lnTo>
                <a:lnTo>
                  <a:pt x="7829357" y="2547492"/>
                </a:lnTo>
                <a:lnTo>
                  <a:pt x="10366378" y="0"/>
                </a:lnTo>
                <a:lnTo>
                  <a:pt x="10366378" y="10288588"/>
                </a:lnTo>
                <a:lnTo>
                  <a:pt x="7829357" y="7741097"/>
                </a:lnTo>
                <a:lnTo>
                  <a:pt x="5293925" y="10288588"/>
                </a:lnTo>
                <a:lnTo>
                  <a:pt x="0" y="10288588"/>
                </a:lnTo>
                <a:lnTo>
                  <a:pt x="5124050" y="514429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3860301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YAP_title_slide">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B94C2EB2-F488-45E0-A1C4-5E2E74F663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143" y="-1787726"/>
            <a:ext cx="12192000" cy="6461760"/>
          </a:xfrm>
          <a:prstGeom prst="rect">
            <a:avLst/>
          </a:prstGeom>
        </p:spPr>
      </p:pic>
      <p:sp>
        <p:nvSpPr>
          <p:cNvPr id="2" name="Title 1"/>
          <p:cNvSpPr>
            <a:spLocks noGrp="1"/>
          </p:cNvSpPr>
          <p:nvPr>
            <p:ph type="title"/>
          </p:nvPr>
        </p:nvSpPr>
        <p:spPr>
          <a:xfrm>
            <a:off x="812800" y="5334003"/>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812800" y="3833816"/>
            <a:ext cx="10363200" cy="1500187"/>
          </a:xfrm>
        </p:spPr>
        <p:txBody>
          <a:bodyPr anchor="b">
            <a:normAutofit/>
          </a:bodyPr>
          <a:lstStyle>
            <a:lvl1pPr marL="0" indent="0">
              <a:buNone/>
              <a:defRPr sz="4400">
                <a:solidFill>
                  <a:schemeClr val="tx1">
                    <a:tint val="75000"/>
                  </a:schemeClr>
                </a:solidFill>
                <a:latin typeface="The Hand Black" panose="03070902030502020204" pitchFamily="66"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7" name="Picture 16" descr="A blue circle on a black background&#10;&#10;Description automatically generated with medium confidence">
            <a:extLst>
              <a:ext uri="{FF2B5EF4-FFF2-40B4-BE49-F238E27FC236}">
                <a16:creationId xmlns:a16="http://schemas.microsoft.com/office/drawing/2014/main" id="{8D26800F-0139-4999-BD2D-F4426C1D05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65811" y="1222289"/>
            <a:ext cx="1517408" cy="1517408"/>
          </a:xfrm>
          <a:prstGeom prst="rect">
            <a:avLst/>
          </a:prstGeom>
        </p:spPr>
      </p:pic>
      <p:pic>
        <p:nvPicPr>
          <p:cNvPr id="18" name="Picture 17" descr="Shape, circle&#10;&#10;Description automatically generated">
            <a:extLst>
              <a:ext uri="{FF2B5EF4-FFF2-40B4-BE49-F238E27FC236}">
                <a16:creationId xmlns:a16="http://schemas.microsoft.com/office/drawing/2014/main" id="{9CC3D4E9-7F49-43C0-9CE4-580943904F2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9383" y="2877981"/>
            <a:ext cx="787083" cy="787083"/>
          </a:xfrm>
          <a:prstGeom prst="rect">
            <a:avLst/>
          </a:prstGeom>
        </p:spPr>
      </p:pic>
      <p:pic>
        <p:nvPicPr>
          <p:cNvPr id="19" name="Picture 18" descr="Logo&#10;&#10;Description automatically generated">
            <a:extLst>
              <a:ext uri="{FF2B5EF4-FFF2-40B4-BE49-F238E27FC236}">
                <a16:creationId xmlns:a16="http://schemas.microsoft.com/office/drawing/2014/main" id="{FD4815F6-CB68-4062-8764-C7F331D031C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607788" y="1113295"/>
            <a:ext cx="3796824" cy="1285875"/>
          </a:xfrm>
          <a:prstGeom prst="rect">
            <a:avLst/>
          </a:prstGeom>
        </p:spPr>
      </p:pic>
      <p:pic>
        <p:nvPicPr>
          <p:cNvPr id="20" name="Picture 19" descr="A person wearing a hat&#10;&#10;Description automatically generated with medium confidence">
            <a:extLst>
              <a:ext uri="{FF2B5EF4-FFF2-40B4-BE49-F238E27FC236}">
                <a16:creationId xmlns:a16="http://schemas.microsoft.com/office/drawing/2014/main" id="{2BEB4C62-1821-40FD-B0A3-1A421952CF7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115656" y="36022"/>
            <a:ext cx="3548648" cy="3548648"/>
          </a:xfrm>
          <a:prstGeom prst="rect">
            <a:avLst/>
          </a:prstGeom>
        </p:spPr>
      </p:pic>
      <p:pic>
        <p:nvPicPr>
          <p:cNvPr id="21" name="Picture 20" descr="A picture containing person, person, indoor, posing&#10;&#10;Description automatically generated">
            <a:extLst>
              <a:ext uri="{FF2B5EF4-FFF2-40B4-BE49-F238E27FC236}">
                <a16:creationId xmlns:a16="http://schemas.microsoft.com/office/drawing/2014/main" id="{C0BA2335-D130-409B-B2C1-07C856CDBFA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558316" y="1113295"/>
            <a:ext cx="3299694" cy="3299694"/>
          </a:xfrm>
          <a:prstGeom prst="rect">
            <a:avLst/>
          </a:prstGeom>
        </p:spPr>
      </p:pic>
      <p:pic>
        <p:nvPicPr>
          <p:cNvPr id="22" name="Picture 21" descr="A close - up of a cross&#10;&#10;Description automatically generated with low confidence">
            <a:extLst>
              <a:ext uri="{FF2B5EF4-FFF2-40B4-BE49-F238E27FC236}">
                <a16:creationId xmlns:a16="http://schemas.microsoft.com/office/drawing/2014/main" id="{CD9B86B4-9579-4514-BE80-ADEB2F1F73E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428555" y="2615731"/>
            <a:ext cx="1228798" cy="2027793"/>
          </a:xfrm>
          <a:prstGeom prst="rect">
            <a:avLst/>
          </a:prstGeom>
        </p:spPr>
      </p:pic>
    </p:spTree>
    <p:custDataLst>
      <p:tags r:id="rId1"/>
    </p:custDataLst>
    <p:extLst>
      <p:ext uri="{BB962C8B-B14F-4D97-AF65-F5344CB8AC3E}">
        <p14:creationId xmlns:p14="http://schemas.microsoft.com/office/powerpoint/2010/main" val="34133107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YAP_whowea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22F092-B656-479D-BEA9-77FC44B24380}"/>
              </a:ext>
            </a:extLst>
          </p:cNvPr>
          <p:cNvSpPr/>
          <p:nvPr userDrawn="1"/>
        </p:nvSpPr>
        <p:spPr>
          <a:xfrm>
            <a:off x="0" y="5943600"/>
            <a:ext cx="5486400" cy="9143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boto" panose="02000000000000000000" pitchFamily="2" charset="0"/>
            </a:endParaRPr>
          </a:p>
        </p:txBody>
      </p:sp>
      <p:pic>
        <p:nvPicPr>
          <p:cNvPr id="8" name="Picture Placeholder 27" descr="A picture containing text, person, standing, posing&#10;&#10;Description automatically generated">
            <a:extLst>
              <a:ext uri="{FF2B5EF4-FFF2-40B4-BE49-F238E27FC236}">
                <a16:creationId xmlns:a16="http://schemas.microsoft.com/office/drawing/2014/main" id="{C14CEDF9-7B51-4317-8A4D-CB74D3CD523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333" b="31667"/>
          <a:stretch/>
        </p:blipFill>
        <p:spPr>
          <a:xfrm>
            <a:off x="0" y="1"/>
            <a:ext cx="5486400" cy="5943600"/>
          </a:xfrm>
          <a:prstGeom prst="rect">
            <a:avLst/>
          </a:prstGeom>
        </p:spPr>
      </p:pic>
      <p:pic>
        <p:nvPicPr>
          <p:cNvPr id="10" name="Picture 5" descr="Logo-crop.clear.png">
            <a:extLst>
              <a:ext uri="{FF2B5EF4-FFF2-40B4-BE49-F238E27FC236}">
                <a16:creationId xmlns:a16="http://schemas.microsoft.com/office/drawing/2014/main" id="{C85A4E55-07E9-4057-B0B1-0358B6571485}"/>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6806079" y="3962400"/>
            <a:ext cx="434059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blue circle on a black background&#10;&#10;Description automatically generated with medium confidence">
            <a:extLst>
              <a:ext uri="{FF2B5EF4-FFF2-40B4-BE49-F238E27FC236}">
                <a16:creationId xmlns:a16="http://schemas.microsoft.com/office/drawing/2014/main" id="{D0E3A6A7-2BCD-4689-B51D-4F30A8D11A1D}"/>
              </a:ext>
            </a:extLst>
          </p:cNvPr>
          <p:cNvPicPr>
            <a:picLocks noChangeAspect="1"/>
          </p:cNvPicPr>
          <p:nvPr userDrawn="1"/>
        </p:nvPicPr>
        <p:blipFill>
          <a:blip r:embed="rId5" cstate="screen">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17337951">
            <a:off x="8741767" y="5541368"/>
            <a:ext cx="2094931" cy="2094931"/>
          </a:xfrm>
          <a:prstGeom prst="rect">
            <a:avLst/>
          </a:prstGeom>
        </p:spPr>
      </p:pic>
      <p:sp>
        <p:nvSpPr>
          <p:cNvPr id="12" name="TextBox 11">
            <a:extLst>
              <a:ext uri="{FF2B5EF4-FFF2-40B4-BE49-F238E27FC236}">
                <a16:creationId xmlns:a16="http://schemas.microsoft.com/office/drawing/2014/main" id="{30FAA30C-3337-41E5-9F4F-9E1689C5DC41}"/>
              </a:ext>
            </a:extLst>
          </p:cNvPr>
          <p:cNvSpPr txBox="1"/>
          <p:nvPr userDrawn="1"/>
        </p:nvSpPr>
        <p:spPr>
          <a:xfrm>
            <a:off x="6262944" y="826962"/>
            <a:ext cx="5167056" cy="3160865"/>
          </a:xfrm>
          <a:prstGeom prst="rect">
            <a:avLst/>
          </a:prstGeom>
          <a:noFill/>
        </p:spPr>
        <p:txBody>
          <a:bodyPr wrap="square">
            <a:spAutoFit/>
          </a:bodyPr>
          <a:lstStyle/>
          <a:p>
            <a:pPr marL="0" indent="0">
              <a:lnSpc>
                <a:spcPct val="120000"/>
              </a:lnSpc>
              <a:buNone/>
            </a:pPr>
            <a:r>
              <a:rPr lang="en-US" sz="2400" dirty="0">
                <a:latin typeface="Roboto Light" panose="02000000000000000000" pitchFamily="2" charset="0"/>
                <a:ea typeface="Roboto Light" panose="02000000000000000000" pitchFamily="2" charset="0"/>
                <a:cs typeface="Roboto Light" panose="02000000000000000000" pitchFamily="2" charset="0"/>
              </a:rPr>
              <a:t>Youth Advocate Programs Inc. (YAP) is a </a:t>
            </a:r>
            <a:r>
              <a:rPr lang="en-US" sz="2400" b="1"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high-impact social justice nonprofit that provides community-based alternatives</a:t>
            </a:r>
            <a:r>
              <a:rPr lang="en-US" sz="2400" dirty="0">
                <a:latin typeface="Roboto Medium" panose="02000000000000000000" pitchFamily="2" charset="0"/>
                <a:ea typeface="Roboto Medium" panose="02000000000000000000" pitchFamily="2" charset="0"/>
                <a:cs typeface="Roboto Medium" panose="02000000000000000000" pitchFamily="2" charset="0"/>
              </a:rPr>
              <a:t> </a:t>
            </a:r>
            <a:r>
              <a:rPr lang="en-US" sz="2400" dirty="0">
                <a:latin typeface="Roboto Light" panose="02000000000000000000" pitchFamily="2" charset="0"/>
                <a:ea typeface="Roboto Light" panose="02000000000000000000" pitchFamily="2" charset="0"/>
                <a:cs typeface="Roboto Light" panose="02000000000000000000" pitchFamily="2" charset="0"/>
              </a:rPr>
              <a:t>to youth incarceration, congregate placements and neighborhood violence.</a:t>
            </a:r>
          </a:p>
        </p:txBody>
      </p:sp>
    </p:spTree>
    <p:custDataLst>
      <p:tags r:id="rId1"/>
    </p:custDataLst>
    <p:extLst>
      <p:ext uri="{BB962C8B-B14F-4D97-AF65-F5344CB8AC3E}">
        <p14:creationId xmlns:p14="http://schemas.microsoft.com/office/powerpoint/2010/main" val="31903016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YAP_Mission">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33D0AD03-8226-4ABD-B613-A30D19F2DE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33400"/>
            <a:ext cx="12192000" cy="7467600"/>
          </a:xfrm>
          <a:prstGeom prst="rect">
            <a:avLst/>
          </a:prstGeom>
        </p:spPr>
      </p:pic>
      <p:pic>
        <p:nvPicPr>
          <p:cNvPr id="11" name="Picture 10" descr="Shape, circle&#10;&#10;Description automatically generated">
            <a:extLst>
              <a:ext uri="{FF2B5EF4-FFF2-40B4-BE49-F238E27FC236}">
                <a16:creationId xmlns:a16="http://schemas.microsoft.com/office/drawing/2014/main" id="{FBD3CD1B-C23A-40AE-A915-74E6122282B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1800" y="5765972"/>
            <a:ext cx="1092028" cy="1092028"/>
          </a:xfrm>
          <a:prstGeom prst="rect">
            <a:avLst/>
          </a:prstGeom>
        </p:spPr>
      </p:pic>
      <p:pic>
        <p:nvPicPr>
          <p:cNvPr id="12" name="Picture Placeholder 4">
            <a:extLst>
              <a:ext uri="{FF2B5EF4-FFF2-40B4-BE49-F238E27FC236}">
                <a16:creationId xmlns:a16="http://schemas.microsoft.com/office/drawing/2014/main" id="{11E58488-DE11-4390-AA83-852AFB453DB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12497" b="12497"/>
          <a:stretch/>
        </p:blipFill>
        <p:spPr>
          <a:xfrm>
            <a:off x="7467600" y="1752603"/>
            <a:ext cx="3606800" cy="3657597"/>
          </a:xfrm>
          <a:prstGeom prst="rect">
            <a:avLst/>
          </a:prstGeom>
        </p:spPr>
      </p:pic>
      <p:pic>
        <p:nvPicPr>
          <p:cNvPr id="13" name="Picture 12" descr="A blue circle on a black background&#10;&#10;Description automatically generated with medium confidence">
            <a:extLst>
              <a:ext uri="{FF2B5EF4-FFF2-40B4-BE49-F238E27FC236}">
                <a16:creationId xmlns:a16="http://schemas.microsoft.com/office/drawing/2014/main" id="{11E59E82-F4C9-495A-A637-AD6AE1239A0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914400" y="-2275764"/>
            <a:ext cx="4038600" cy="4038600"/>
          </a:xfrm>
          <a:prstGeom prst="rect">
            <a:avLst/>
          </a:prstGeom>
        </p:spPr>
      </p:pic>
      <p:pic>
        <p:nvPicPr>
          <p:cNvPr id="14" name="Picture 13" descr="A blue circle on a black background&#10;&#10;Description automatically generated with medium confidence">
            <a:extLst>
              <a:ext uri="{FF2B5EF4-FFF2-40B4-BE49-F238E27FC236}">
                <a16:creationId xmlns:a16="http://schemas.microsoft.com/office/drawing/2014/main" id="{BBF93558-0129-4D9B-BD03-E67E84BE4386}"/>
              </a:ext>
            </a:extLst>
          </p:cNvPr>
          <p:cNvPicPr>
            <a:picLocks noChangeAspect="1"/>
          </p:cNvPicPr>
          <p:nvPr userDrawn="1"/>
        </p:nvPicPr>
        <p:blipFill>
          <a:blip r:embed="rId7" cstate="screen">
            <a:duotone>
              <a:schemeClr val="bg2">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17337951">
            <a:off x="2827180" y="5600188"/>
            <a:ext cx="2094931" cy="2094931"/>
          </a:xfrm>
          <a:prstGeom prst="rect">
            <a:avLst/>
          </a:prstGeom>
        </p:spPr>
      </p:pic>
      <p:sp>
        <p:nvSpPr>
          <p:cNvPr id="15" name="TextBox 14">
            <a:extLst>
              <a:ext uri="{FF2B5EF4-FFF2-40B4-BE49-F238E27FC236}">
                <a16:creationId xmlns:a16="http://schemas.microsoft.com/office/drawing/2014/main" id="{F5E57440-8966-4980-8C1B-205337B292BB}"/>
              </a:ext>
            </a:extLst>
          </p:cNvPr>
          <p:cNvSpPr txBox="1"/>
          <p:nvPr userDrawn="1"/>
        </p:nvSpPr>
        <p:spPr>
          <a:xfrm>
            <a:off x="648580" y="2686767"/>
            <a:ext cx="5638800" cy="3160865"/>
          </a:xfrm>
          <a:prstGeom prst="rect">
            <a:avLst/>
          </a:prstGeom>
          <a:noFill/>
        </p:spPr>
        <p:txBody>
          <a:bodyPr wrap="square">
            <a:spAutoFit/>
          </a:bodyPr>
          <a:lstStyle/>
          <a:p>
            <a:pPr marL="0" indent="0">
              <a:lnSpc>
                <a:spcPct val="120000"/>
              </a:lnSpc>
              <a:buNone/>
            </a:pPr>
            <a:r>
              <a:rPr lang="en-US" sz="2400" dirty="0">
                <a:latin typeface="Roboto Light" panose="02000000000000000000" pitchFamily="2" charset="0"/>
                <a:ea typeface="Roboto Light" panose="02000000000000000000" pitchFamily="2" charset="0"/>
                <a:cs typeface="Roboto Light" panose="02000000000000000000" pitchFamily="2" charset="0"/>
              </a:rPr>
              <a:t>Our mission is to provide individuals who are, have been or may be subject to compulsory care with the </a:t>
            </a:r>
            <a:r>
              <a:rPr lang="en-US" sz="2400" b="1"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opportunity to develop, contribute and be valued</a:t>
            </a:r>
            <a:r>
              <a:rPr lang="en-US" sz="2400" dirty="0">
                <a:latin typeface="Roboto Light" panose="02000000000000000000" pitchFamily="2" charset="0"/>
                <a:ea typeface="Roboto Light" panose="02000000000000000000" pitchFamily="2" charset="0"/>
                <a:cs typeface="Roboto Light" panose="02000000000000000000" pitchFamily="2" charset="0"/>
              </a:rPr>
              <a:t> as assets so that communities have </a:t>
            </a:r>
            <a:br>
              <a:rPr lang="en-US" sz="2400" dirty="0">
                <a:latin typeface="Roboto Light" panose="02000000000000000000" pitchFamily="2" charset="0"/>
                <a:ea typeface="Roboto Light" panose="02000000000000000000" pitchFamily="2" charset="0"/>
                <a:cs typeface="Roboto Light" panose="02000000000000000000" pitchFamily="2" charset="0"/>
              </a:rPr>
            </a:br>
            <a:r>
              <a:rPr lang="en-US" sz="2400" b="0" dirty="0">
                <a:solidFill>
                  <a:schemeClr val="accent2"/>
                </a:solidFill>
                <a:latin typeface="Roboto Medium" panose="02000000000000000000" pitchFamily="2" charset="0"/>
                <a:ea typeface="Roboto Medium" panose="02000000000000000000" pitchFamily="2" charset="0"/>
                <a:cs typeface="Roboto Medium" panose="02000000000000000000" pitchFamily="2" charset="0"/>
              </a:rPr>
              <a:t>safe, proven effective and economical alternatives</a:t>
            </a:r>
            <a:r>
              <a:rPr lang="en-US" sz="2400" dirty="0">
                <a:latin typeface="Roboto Light" panose="02000000000000000000" pitchFamily="2" charset="0"/>
                <a:ea typeface="Roboto Light" panose="02000000000000000000" pitchFamily="2" charset="0"/>
                <a:cs typeface="Roboto Light" panose="02000000000000000000" pitchFamily="2" charset="0"/>
              </a:rPr>
              <a:t> to institutional placement.</a:t>
            </a:r>
          </a:p>
        </p:txBody>
      </p:sp>
      <p:sp>
        <p:nvSpPr>
          <p:cNvPr id="16" name="TextBox 15">
            <a:extLst>
              <a:ext uri="{FF2B5EF4-FFF2-40B4-BE49-F238E27FC236}">
                <a16:creationId xmlns:a16="http://schemas.microsoft.com/office/drawing/2014/main" id="{F9DC6C89-5267-47CE-8676-A5C1020DC808}"/>
              </a:ext>
            </a:extLst>
          </p:cNvPr>
          <p:cNvSpPr txBox="1"/>
          <p:nvPr userDrawn="1"/>
        </p:nvSpPr>
        <p:spPr>
          <a:xfrm>
            <a:off x="1219200" y="555713"/>
            <a:ext cx="9753600" cy="769441"/>
          </a:xfrm>
          <a:prstGeom prst="rect">
            <a:avLst/>
          </a:prstGeom>
          <a:noFill/>
        </p:spPr>
        <p:txBody>
          <a:bodyPr wrap="square" rtlCol="0">
            <a:spAutoFit/>
          </a:bodyPr>
          <a:lstStyle/>
          <a:p>
            <a:pPr algn="ctr"/>
            <a:r>
              <a:rPr lang="en-US" sz="4400" dirty="0">
                <a:latin typeface="+mj-lt"/>
              </a:rPr>
              <a:t>Mission</a:t>
            </a:r>
          </a:p>
        </p:txBody>
      </p:sp>
    </p:spTree>
    <p:custDataLst>
      <p:tags r:id="rId1"/>
    </p:custDataLst>
    <p:extLst>
      <p:ext uri="{BB962C8B-B14F-4D97-AF65-F5344CB8AC3E}">
        <p14:creationId xmlns:p14="http://schemas.microsoft.com/office/powerpoint/2010/main" val="8077323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YAP_map">
    <p:spTree>
      <p:nvGrpSpPr>
        <p:cNvPr id="1" name=""/>
        <p:cNvGrpSpPr/>
        <p:nvPr/>
      </p:nvGrpSpPr>
      <p:grpSpPr>
        <a:xfrm>
          <a:off x="0" y="0"/>
          <a:ext cx="0" cy="0"/>
          <a:chOff x="0" y="0"/>
          <a:chExt cx="0" cy="0"/>
        </a:xfrm>
      </p:grpSpPr>
      <p:sp>
        <p:nvSpPr>
          <p:cNvPr id="3" name="Flowchart: Document 2">
            <a:extLst>
              <a:ext uri="{FF2B5EF4-FFF2-40B4-BE49-F238E27FC236}">
                <a16:creationId xmlns:a16="http://schemas.microsoft.com/office/drawing/2014/main" id="{C410F5EE-65AD-4E02-81EC-45414FB2CD5D}"/>
              </a:ext>
            </a:extLst>
          </p:cNvPr>
          <p:cNvSpPr/>
          <p:nvPr userDrawn="1"/>
        </p:nvSpPr>
        <p:spPr>
          <a:xfrm rot="5400000" flipH="1" flipV="1">
            <a:off x="-461791" y="433308"/>
            <a:ext cx="6858000" cy="5991388"/>
          </a:xfrm>
          <a:prstGeom prst="flowChartDocument">
            <a:avLst/>
          </a:prstGeom>
          <a:gradFill>
            <a:gsLst>
              <a:gs pos="0">
                <a:schemeClr val="accent1"/>
              </a:gs>
              <a:gs pos="74000">
                <a:srgbClr val="809DC0"/>
              </a:gs>
              <a:gs pos="29000">
                <a:srgbClr val="5279A9"/>
              </a:gs>
              <a:gs pos="9600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boto" panose="02000000000000000000" pitchFamily="2" charset="0"/>
            </a:endParaRPr>
          </a:p>
        </p:txBody>
      </p:sp>
      <p:pic>
        <p:nvPicPr>
          <p:cNvPr id="4" name="Picture 3" descr="A close - up of a cross&#10;&#10;Description automatically generated with low confidence">
            <a:extLst>
              <a:ext uri="{FF2B5EF4-FFF2-40B4-BE49-F238E27FC236}">
                <a16:creationId xmlns:a16="http://schemas.microsoft.com/office/drawing/2014/main" id="{133CE9D7-1FC6-4CC1-84A4-0FC0A92E6C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0" y="4824663"/>
            <a:ext cx="1228798" cy="2027793"/>
          </a:xfrm>
          <a:prstGeom prst="rect">
            <a:avLst/>
          </a:prstGeom>
        </p:spPr>
      </p:pic>
      <p:pic>
        <p:nvPicPr>
          <p:cNvPr id="5" name="Picture 4">
            <a:extLst>
              <a:ext uri="{FF2B5EF4-FFF2-40B4-BE49-F238E27FC236}">
                <a16:creationId xmlns:a16="http://schemas.microsoft.com/office/drawing/2014/main" id="{DA7E201C-DD8E-498F-84AE-DD00DDDDE888}"/>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492367" y="416286"/>
            <a:ext cx="7642232" cy="4729436"/>
          </a:xfrm>
          <a:prstGeom prst="rect">
            <a:avLst/>
          </a:prstGeom>
        </p:spPr>
      </p:pic>
      <p:sp>
        <p:nvSpPr>
          <p:cNvPr id="7" name="TextBox 6">
            <a:extLst>
              <a:ext uri="{FF2B5EF4-FFF2-40B4-BE49-F238E27FC236}">
                <a16:creationId xmlns:a16="http://schemas.microsoft.com/office/drawing/2014/main" id="{72090A08-308E-4FBA-82ED-11C13D74163F}"/>
              </a:ext>
            </a:extLst>
          </p:cNvPr>
          <p:cNvSpPr txBox="1"/>
          <p:nvPr userDrawn="1"/>
        </p:nvSpPr>
        <p:spPr>
          <a:xfrm>
            <a:off x="2511860" y="4985738"/>
            <a:ext cx="2895600" cy="1446550"/>
          </a:xfrm>
          <a:prstGeom prst="rect">
            <a:avLst/>
          </a:prstGeom>
          <a:noFill/>
        </p:spPr>
        <p:txBody>
          <a:bodyPr wrap="square" rtlCol="0">
            <a:spAutoFit/>
          </a:bodyPr>
          <a:lstStyle/>
          <a:p>
            <a:pPr algn="l"/>
            <a:r>
              <a:rPr lang="en-US" sz="4400" dirty="0">
                <a:solidFill>
                  <a:schemeClr val="bg2"/>
                </a:solidFill>
                <a:latin typeface="+mj-lt"/>
              </a:rPr>
              <a:t>US Footprint</a:t>
            </a:r>
          </a:p>
        </p:txBody>
      </p:sp>
      <p:pic>
        <p:nvPicPr>
          <p:cNvPr id="8" name="Picture 7">
            <a:extLst>
              <a:ext uri="{FF2B5EF4-FFF2-40B4-BE49-F238E27FC236}">
                <a16:creationId xmlns:a16="http://schemas.microsoft.com/office/drawing/2014/main" id="{FFD4768E-643C-41EE-8E25-688FCA10043E}"/>
              </a:ext>
            </a:extLst>
          </p:cNvPr>
          <p:cNvPicPr>
            <a:picLocks noChangeAspect="1"/>
          </p:cNvPicPr>
          <p:nvPr userDrawn="1"/>
        </p:nvPicPr>
        <p:blipFill rotWithShape="1">
          <a:blip r:embed="rId5"/>
          <a:srcRect t="9960" b="8343"/>
          <a:stretch/>
        </p:blipFill>
        <p:spPr>
          <a:xfrm>
            <a:off x="6488806" y="5155148"/>
            <a:ext cx="5289200" cy="1626652"/>
          </a:xfrm>
          <a:prstGeom prst="rect">
            <a:avLst/>
          </a:prstGeom>
        </p:spPr>
      </p:pic>
    </p:spTree>
    <p:custDataLst>
      <p:tags r:id="rId1"/>
    </p:custDataLst>
    <p:extLst>
      <p:ext uri="{BB962C8B-B14F-4D97-AF65-F5344CB8AC3E}">
        <p14:creationId xmlns:p14="http://schemas.microsoft.com/office/powerpoint/2010/main" val="37689598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YAP_100%">
    <p:spTree>
      <p:nvGrpSpPr>
        <p:cNvPr id="1" name=""/>
        <p:cNvGrpSpPr/>
        <p:nvPr/>
      </p:nvGrpSpPr>
      <p:grpSpPr>
        <a:xfrm>
          <a:off x="0" y="0"/>
          <a:ext cx="0" cy="0"/>
          <a:chOff x="0" y="0"/>
          <a:chExt cx="0" cy="0"/>
        </a:xfrm>
      </p:grpSpPr>
      <p:pic>
        <p:nvPicPr>
          <p:cNvPr id="22" name="Picture 21" descr="A picture containing outdoor, silhouette, night sky, dark&#10;&#10;Description automatically generated">
            <a:extLst>
              <a:ext uri="{FF2B5EF4-FFF2-40B4-BE49-F238E27FC236}">
                <a16:creationId xmlns:a16="http://schemas.microsoft.com/office/drawing/2014/main" id="{1A7B5042-B402-4131-BFA6-AC885696712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4687"/>
          <a:stretch/>
        </p:blipFill>
        <p:spPr>
          <a:xfrm>
            <a:off x="0" y="-76200"/>
            <a:ext cx="12192000" cy="6934200"/>
          </a:xfrm>
          <a:prstGeom prst="rect">
            <a:avLst/>
          </a:prstGeom>
        </p:spPr>
      </p:pic>
      <p:sp>
        <p:nvSpPr>
          <p:cNvPr id="28" name="Rectangle 27">
            <a:extLst>
              <a:ext uri="{FF2B5EF4-FFF2-40B4-BE49-F238E27FC236}">
                <a16:creationId xmlns:a16="http://schemas.microsoft.com/office/drawing/2014/main" id="{A6420366-29B1-44E8-8FB1-1738F8FA564D}"/>
              </a:ext>
            </a:extLst>
          </p:cNvPr>
          <p:cNvSpPr/>
          <p:nvPr userDrawn="1"/>
        </p:nvSpPr>
        <p:spPr>
          <a:xfrm>
            <a:off x="-228600" y="1143000"/>
            <a:ext cx="3886200" cy="18288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3EA3680-234D-4DEC-8F2F-CFBD878262B0}"/>
              </a:ext>
            </a:extLst>
          </p:cNvPr>
          <p:cNvSpPr txBox="1"/>
          <p:nvPr userDrawn="1"/>
        </p:nvSpPr>
        <p:spPr>
          <a:xfrm>
            <a:off x="3962400" y="990600"/>
            <a:ext cx="7467600" cy="2123658"/>
          </a:xfrm>
          <a:prstGeom prst="rect">
            <a:avLst/>
          </a:prstGeom>
          <a:noFill/>
        </p:spPr>
        <p:txBody>
          <a:bodyPr wrap="square">
            <a:spAutoFit/>
          </a:bodyPr>
          <a:lstStyle/>
          <a:p>
            <a:pPr marL="0" indent="0">
              <a:buNone/>
            </a:pPr>
            <a:r>
              <a:rPr lang="en-US" sz="4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of our programming occurs in the </a:t>
            </a:r>
            <a:r>
              <a:rPr lang="en-US" sz="4400" dirty="0">
                <a:solidFill>
                  <a:schemeClr val="accent6"/>
                </a:solidFill>
                <a:latin typeface="Roboto Medium" panose="02000000000000000000" pitchFamily="2" charset="0"/>
                <a:ea typeface="Roboto Medium" panose="02000000000000000000" pitchFamily="2" charset="0"/>
                <a:cs typeface="Roboto Medium" panose="02000000000000000000" pitchFamily="2" charset="0"/>
              </a:rPr>
              <a:t>home communities </a:t>
            </a:r>
            <a:r>
              <a:rPr lang="en-US" sz="4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of the people we serve.  </a:t>
            </a:r>
            <a:endParaRPr lang="en-US" sz="4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7" name="TextBox 26">
            <a:extLst>
              <a:ext uri="{FF2B5EF4-FFF2-40B4-BE49-F238E27FC236}">
                <a16:creationId xmlns:a16="http://schemas.microsoft.com/office/drawing/2014/main" id="{D6A3D430-4E53-42EB-AADD-1960C740465F}"/>
              </a:ext>
            </a:extLst>
          </p:cNvPr>
          <p:cNvSpPr txBox="1"/>
          <p:nvPr userDrawn="1"/>
        </p:nvSpPr>
        <p:spPr>
          <a:xfrm>
            <a:off x="685800" y="1329154"/>
            <a:ext cx="2971800" cy="1446550"/>
          </a:xfrm>
          <a:prstGeom prst="rect">
            <a:avLst/>
          </a:prstGeom>
          <a:noFill/>
        </p:spPr>
        <p:txBody>
          <a:bodyPr wrap="square" rtlCol="0">
            <a:spAutoFit/>
          </a:bodyPr>
          <a:lstStyle/>
          <a:p>
            <a:r>
              <a:rPr lang="en-US" sz="8800" dirty="0">
                <a:solidFill>
                  <a:srgbClr val="172853"/>
                </a:solidFill>
                <a:latin typeface="+mj-lt"/>
              </a:rPr>
              <a:t>100%</a:t>
            </a:r>
          </a:p>
        </p:txBody>
      </p:sp>
    </p:spTree>
    <p:custDataLst>
      <p:tags r:id="rId1"/>
    </p:custDataLst>
    <p:extLst>
      <p:ext uri="{BB962C8B-B14F-4D97-AF65-F5344CB8AC3E}">
        <p14:creationId xmlns:p14="http://schemas.microsoft.com/office/powerpoint/2010/main" val="1079467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YAP_title_slide">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B94C2EB2-F488-45E0-A1C4-5E2E74F663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143" y="-1787726"/>
            <a:ext cx="12192000" cy="6461760"/>
          </a:xfrm>
          <a:prstGeom prst="rect">
            <a:avLst/>
          </a:prstGeom>
        </p:spPr>
      </p:pic>
      <p:sp>
        <p:nvSpPr>
          <p:cNvPr id="2" name="Title 1"/>
          <p:cNvSpPr>
            <a:spLocks noGrp="1"/>
          </p:cNvSpPr>
          <p:nvPr>
            <p:ph type="title"/>
          </p:nvPr>
        </p:nvSpPr>
        <p:spPr>
          <a:xfrm>
            <a:off x="812800" y="53340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3833816"/>
            <a:ext cx="10363200" cy="1500187"/>
          </a:xfrm>
        </p:spPr>
        <p:txBody>
          <a:bodyPr anchor="b">
            <a:normAutofit/>
          </a:bodyPr>
          <a:lstStyle>
            <a:lvl1pPr marL="0" indent="0">
              <a:buNone/>
              <a:defRPr sz="4400">
                <a:solidFill>
                  <a:schemeClr val="tx1">
                    <a:tint val="75000"/>
                  </a:schemeClr>
                </a:solidFill>
                <a:latin typeface="The Hand Black" panose="03070902030502020204" pitchFamily="66"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7" name="Picture 16" descr="A blue circle on a black background&#10;&#10;Description automatically generated with medium confidence">
            <a:extLst>
              <a:ext uri="{FF2B5EF4-FFF2-40B4-BE49-F238E27FC236}">
                <a16:creationId xmlns:a16="http://schemas.microsoft.com/office/drawing/2014/main" id="{8D26800F-0139-4999-BD2D-F4426C1D05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65811" y="1222289"/>
            <a:ext cx="1517408" cy="1517408"/>
          </a:xfrm>
          <a:prstGeom prst="rect">
            <a:avLst/>
          </a:prstGeom>
        </p:spPr>
      </p:pic>
      <p:pic>
        <p:nvPicPr>
          <p:cNvPr id="18" name="Picture 17" descr="Shape, circle&#10;&#10;Description automatically generated">
            <a:extLst>
              <a:ext uri="{FF2B5EF4-FFF2-40B4-BE49-F238E27FC236}">
                <a16:creationId xmlns:a16="http://schemas.microsoft.com/office/drawing/2014/main" id="{9CC3D4E9-7F49-43C0-9CE4-580943904F2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9383" y="2877981"/>
            <a:ext cx="787083" cy="787083"/>
          </a:xfrm>
          <a:prstGeom prst="rect">
            <a:avLst/>
          </a:prstGeom>
        </p:spPr>
      </p:pic>
      <p:pic>
        <p:nvPicPr>
          <p:cNvPr id="19" name="Picture 18" descr="Logo&#10;&#10;Description automatically generated">
            <a:extLst>
              <a:ext uri="{FF2B5EF4-FFF2-40B4-BE49-F238E27FC236}">
                <a16:creationId xmlns:a16="http://schemas.microsoft.com/office/drawing/2014/main" id="{FD4815F6-CB68-4062-8764-C7F331D031C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607788" y="1113295"/>
            <a:ext cx="3796824" cy="1285875"/>
          </a:xfrm>
          <a:prstGeom prst="rect">
            <a:avLst/>
          </a:prstGeom>
        </p:spPr>
      </p:pic>
      <p:pic>
        <p:nvPicPr>
          <p:cNvPr id="20" name="Picture 19" descr="A person wearing a hat&#10;&#10;Description automatically generated with medium confidence">
            <a:extLst>
              <a:ext uri="{FF2B5EF4-FFF2-40B4-BE49-F238E27FC236}">
                <a16:creationId xmlns:a16="http://schemas.microsoft.com/office/drawing/2014/main" id="{2BEB4C62-1821-40FD-B0A3-1A421952CF7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115656" y="36022"/>
            <a:ext cx="3548648" cy="3548648"/>
          </a:xfrm>
          <a:prstGeom prst="rect">
            <a:avLst/>
          </a:prstGeom>
        </p:spPr>
      </p:pic>
      <p:pic>
        <p:nvPicPr>
          <p:cNvPr id="21" name="Picture 20" descr="A picture containing person, person, indoor, posing&#10;&#10;Description automatically generated">
            <a:extLst>
              <a:ext uri="{FF2B5EF4-FFF2-40B4-BE49-F238E27FC236}">
                <a16:creationId xmlns:a16="http://schemas.microsoft.com/office/drawing/2014/main" id="{C0BA2335-D130-409B-B2C1-07C856CDBFA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558316" y="1113295"/>
            <a:ext cx="3299694" cy="3299694"/>
          </a:xfrm>
          <a:prstGeom prst="rect">
            <a:avLst/>
          </a:prstGeom>
        </p:spPr>
      </p:pic>
      <p:pic>
        <p:nvPicPr>
          <p:cNvPr id="22" name="Picture 21" descr="A close - up of a cross&#10;&#10;Description automatically generated with low confidence">
            <a:extLst>
              <a:ext uri="{FF2B5EF4-FFF2-40B4-BE49-F238E27FC236}">
                <a16:creationId xmlns:a16="http://schemas.microsoft.com/office/drawing/2014/main" id="{CD9B86B4-9579-4514-BE80-ADEB2F1F73E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428555" y="2615731"/>
            <a:ext cx="1228798" cy="2027793"/>
          </a:xfrm>
          <a:prstGeom prst="rect">
            <a:avLst/>
          </a:prstGeom>
        </p:spPr>
      </p:pic>
    </p:spTree>
    <p:custDataLst>
      <p:tags r:id="rId1"/>
    </p:custDataLst>
    <p:extLst>
      <p:ext uri="{BB962C8B-B14F-4D97-AF65-F5344CB8AC3E}">
        <p14:creationId xmlns:p14="http://schemas.microsoft.com/office/powerpoint/2010/main" val="17114904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YAP_demographics">
    <p:spTree>
      <p:nvGrpSpPr>
        <p:cNvPr id="1" name=""/>
        <p:cNvGrpSpPr/>
        <p:nvPr/>
      </p:nvGrpSpPr>
      <p:grpSpPr>
        <a:xfrm>
          <a:off x="0" y="0"/>
          <a:ext cx="0" cy="0"/>
          <a:chOff x="0" y="0"/>
          <a:chExt cx="0" cy="0"/>
        </a:xfrm>
      </p:grpSpPr>
      <p:pic>
        <p:nvPicPr>
          <p:cNvPr id="3" name="Picture 2" descr="A picture containing sky, outdoor, day&#10;&#10;Description automatically generated">
            <a:extLst>
              <a:ext uri="{FF2B5EF4-FFF2-40B4-BE49-F238E27FC236}">
                <a16:creationId xmlns:a16="http://schemas.microsoft.com/office/drawing/2014/main" id="{E9C63462-2F12-4CF9-B575-59886B9ED2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2377440"/>
          </a:xfrm>
          <a:prstGeom prst="rect">
            <a:avLst/>
          </a:prstGeom>
        </p:spPr>
      </p:pic>
      <p:pic>
        <p:nvPicPr>
          <p:cNvPr id="4" name="Picture 3">
            <a:extLst>
              <a:ext uri="{FF2B5EF4-FFF2-40B4-BE49-F238E27FC236}">
                <a16:creationId xmlns:a16="http://schemas.microsoft.com/office/drawing/2014/main" id="{AB2431B3-E249-45FF-92D4-0DF9345319F4}"/>
              </a:ext>
            </a:extLst>
          </p:cNvPr>
          <p:cNvPicPr>
            <a:picLocks noChangeAspect="1"/>
          </p:cNvPicPr>
          <p:nvPr userDrawn="1"/>
        </p:nvPicPr>
        <p:blipFill>
          <a:blip r:embed="rId4" cstate="screen">
            <a:lum bright="70000" contrast="-70000"/>
            <a:extLst>
              <a:ext uri="{BEBA8EAE-BF5A-486C-A8C5-ECC9F3942E4B}">
                <a14:imgProps xmlns:a14="http://schemas.microsoft.com/office/drawing/2010/main">
                  <a14:imgLayer r:embed="rId5">
                    <a14:imgEffect>
                      <a14:colorTemperature colorTemp="1500"/>
                    </a14:imgEffect>
                    <a14:imgEffect>
                      <a14:saturation sat="46000"/>
                    </a14:imgEffect>
                  </a14:imgLayer>
                </a14:imgProps>
              </a:ext>
              <a:ext uri="{28A0092B-C50C-407E-A947-70E740481C1C}">
                <a14:useLocalDpi xmlns:a14="http://schemas.microsoft.com/office/drawing/2010/main"/>
              </a:ext>
            </a:extLst>
          </a:blip>
          <a:stretch>
            <a:fillRect/>
          </a:stretch>
        </p:blipFill>
        <p:spPr>
          <a:xfrm>
            <a:off x="287886" y="1979429"/>
            <a:ext cx="6341514" cy="5257356"/>
          </a:xfrm>
          <a:prstGeom prst="rect">
            <a:avLst/>
          </a:prstGeom>
        </p:spPr>
      </p:pic>
      <p:pic>
        <p:nvPicPr>
          <p:cNvPr id="5" name="Picture 4">
            <a:extLst>
              <a:ext uri="{FF2B5EF4-FFF2-40B4-BE49-F238E27FC236}">
                <a16:creationId xmlns:a16="http://schemas.microsoft.com/office/drawing/2014/main" id="{FF8A379E-AE36-4A46-88A3-D139E432F761}"/>
              </a:ext>
            </a:extLst>
          </p:cNvPr>
          <p:cNvPicPr>
            <a:picLocks noChangeAspect="1"/>
          </p:cNvPicPr>
          <p:nvPr userDrawn="1"/>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442224" y="1979429"/>
            <a:ext cx="1700600" cy="4893812"/>
          </a:xfrm>
          <a:prstGeom prst="rect">
            <a:avLst/>
          </a:prstGeom>
        </p:spPr>
      </p:pic>
      <p:pic>
        <p:nvPicPr>
          <p:cNvPr id="6" name="Picture 5">
            <a:extLst>
              <a:ext uri="{FF2B5EF4-FFF2-40B4-BE49-F238E27FC236}">
                <a16:creationId xmlns:a16="http://schemas.microsoft.com/office/drawing/2014/main" id="{E84FDD0A-4319-4E25-9529-E76169BFF81E}"/>
              </a:ext>
            </a:extLst>
          </p:cNvPr>
          <p:cNvPicPr>
            <a:picLocks noChangeAspect="1"/>
          </p:cNvPicPr>
          <p:nvPr userDrawn="1"/>
        </p:nvPicPr>
        <p:blipFill>
          <a:blip r:embed="rId7">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948442" y="2394585"/>
            <a:ext cx="6705600" cy="4463415"/>
          </a:xfrm>
          <a:prstGeom prst="rect">
            <a:avLst/>
          </a:prstGeom>
        </p:spPr>
      </p:pic>
      <p:sp>
        <p:nvSpPr>
          <p:cNvPr id="7" name="Текст 4">
            <a:extLst>
              <a:ext uri="{FF2B5EF4-FFF2-40B4-BE49-F238E27FC236}">
                <a16:creationId xmlns:a16="http://schemas.microsoft.com/office/drawing/2014/main" id="{89E488B1-A557-41AA-9DFB-8388BA7558E0}"/>
              </a:ext>
            </a:extLst>
          </p:cNvPr>
          <p:cNvSpPr txBox="1">
            <a:spLocks/>
          </p:cNvSpPr>
          <p:nvPr userDrawn="1"/>
        </p:nvSpPr>
        <p:spPr>
          <a:xfrm>
            <a:off x="8442224" y="2866447"/>
            <a:ext cx="1600200" cy="1125105"/>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lnSpc>
                <a:spcPct val="85000"/>
              </a:lnSpc>
              <a:spcBef>
                <a:spcPts val="0"/>
              </a:spcBef>
              <a:buNone/>
            </a:pPr>
            <a:r>
              <a:rPr lang="en-US" sz="2800" b="1" dirty="0">
                <a:solidFill>
                  <a:schemeClr val="bg2"/>
                </a:solidFill>
                <a:latin typeface="Roboto Medium" panose="02000000000000000000" pitchFamily="2" charset="0"/>
                <a:ea typeface="Roboto Medium" panose="02000000000000000000" pitchFamily="2" charset="0"/>
                <a:cs typeface="Roboto Medium" panose="02000000000000000000" pitchFamily="2" charset="0"/>
              </a:rPr>
              <a:t>59%</a:t>
            </a:r>
          </a:p>
          <a:p>
            <a:pPr marL="0" indent="0" algn="ctr">
              <a:lnSpc>
                <a:spcPct val="85000"/>
              </a:lnSpc>
              <a:spcBef>
                <a:spcPts val="0"/>
              </a:spcBef>
              <a:buNone/>
            </a:pPr>
            <a:r>
              <a:rPr lang="en-US" sz="2800" b="1" dirty="0">
                <a:solidFill>
                  <a:schemeClr val="bg2"/>
                </a:solidFill>
                <a:latin typeface="Roboto Medium" panose="02000000000000000000" pitchFamily="2" charset="0"/>
                <a:ea typeface="Roboto Medium" panose="02000000000000000000" pitchFamily="2" charset="0"/>
                <a:cs typeface="Roboto Medium" panose="02000000000000000000" pitchFamily="2" charset="0"/>
              </a:rPr>
              <a:t>male</a:t>
            </a:r>
          </a:p>
        </p:txBody>
      </p:sp>
      <p:sp>
        <p:nvSpPr>
          <p:cNvPr id="8" name="Текст 4">
            <a:extLst>
              <a:ext uri="{FF2B5EF4-FFF2-40B4-BE49-F238E27FC236}">
                <a16:creationId xmlns:a16="http://schemas.microsoft.com/office/drawing/2014/main" id="{AA882B18-A803-414C-9E7C-B8E97DB28BDA}"/>
              </a:ext>
            </a:extLst>
          </p:cNvPr>
          <p:cNvSpPr txBox="1">
            <a:spLocks/>
          </p:cNvSpPr>
          <p:nvPr userDrawn="1"/>
        </p:nvSpPr>
        <p:spPr>
          <a:xfrm>
            <a:off x="7484044" y="4171594"/>
            <a:ext cx="1600200" cy="2164940"/>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lnSpc>
                <a:spcPct val="85000"/>
              </a:lnSpc>
              <a:spcBef>
                <a:spcPts val="0"/>
              </a:spcBef>
              <a:buNone/>
            </a:pPr>
            <a:r>
              <a:rPr lang="en-US" sz="2800" b="1" dirty="0">
                <a:solidFill>
                  <a:schemeClr val="bg2"/>
                </a:solidFill>
                <a:latin typeface="Roboto Medium" panose="02000000000000000000" pitchFamily="2" charset="0"/>
                <a:ea typeface="Roboto Medium" panose="02000000000000000000" pitchFamily="2" charset="0"/>
                <a:cs typeface="Roboto Medium" panose="02000000000000000000" pitchFamily="2" charset="0"/>
              </a:rPr>
              <a:t>66%</a:t>
            </a:r>
          </a:p>
          <a:p>
            <a:pPr marL="0" indent="0" algn="ctr">
              <a:lnSpc>
                <a:spcPct val="85000"/>
              </a:lnSpc>
              <a:spcBef>
                <a:spcPts val="0"/>
              </a:spcBef>
              <a:buNone/>
            </a:pPr>
            <a:r>
              <a:rPr lang="en-US" sz="2800" b="1" dirty="0">
                <a:solidFill>
                  <a:schemeClr val="bg2"/>
                </a:solidFill>
                <a:latin typeface="Roboto Medium" panose="02000000000000000000" pitchFamily="2" charset="0"/>
                <a:ea typeface="Roboto Medium" panose="02000000000000000000" pitchFamily="2" charset="0"/>
                <a:cs typeface="Roboto Medium" panose="02000000000000000000" pitchFamily="2" charset="0"/>
              </a:rPr>
              <a:t>people of color</a:t>
            </a:r>
          </a:p>
        </p:txBody>
      </p:sp>
      <p:sp>
        <p:nvSpPr>
          <p:cNvPr id="9" name="Freeform 5">
            <a:extLst>
              <a:ext uri="{FF2B5EF4-FFF2-40B4-BE49-F238E27FC236}">
                <a16:creationId xmlns:a16="http://schemas.microsoft.com/office/drawing/2014/main" id="{BAAE1167-EAA7-45AD-883B-321AE3B35183}"/>
              </a:ext>
            </a:extLst>
          </p:cNvPr>
          <p:cNvSpPr>
            <a:spLocks noEditPoints="1"/>
          </p:cNvSpPr>
          <p:nvPr userDrawn="1"/>
        </p:nvSpPr>
        <p:spPr bwMode="auto">
          <a:xfrm>
            <a:off x="9145788" y="3405478"/>
            <a:ext cx="2518498" cy="3496197"/>
          </a:xfrm>
          <a:custGeom>
            <a:avLst/>
            <a:gdLst>
              <a:gd name="T0" fmla="*/ 12543 w 13254"/>
              <a:gd name="T1" fmla="*/ 13212 h 17019"/>
              <a:gd name="T2" fmla="*/ 11936 w 13254"/>
              <a:gd name="T3" fmla="*/ 14891 h 17019"/>
              <a:gd name="T4" fmla="*/ 11194 w 13254"/>
              <a:gd name="T5" fmla="*/ 15248 h 17019"/>
              <a:gd name="T6" fmla="*/ 9963 w 13254"/>
              <a:gd name="T7" fmla="*/ 14366 h 17019"/>
              <a:gd name="T8" fmla="*/ 10194 w 13254"/>
              <a:gd name="T9" fmla="*/ 13716 h 17019"/>
              <a:gd name="T10" fmla="*/ 10350 w 13254"/>
              <a:gd name="T11" fmla="*/ 13189 h 17019"/>
              <a:gd name="T12" fmla="*/ 9405 w 13254"/>
              <a:gd name="T13" fmla="*/ 10806 h 17019"/>
              <a:gd name="T14" fmla="*/ 9402 w 13254"/>
              <a:gd name="T15" fmla="*/ 8722 h 17019"/>
              <a:gd name="T16" fmla="*/ 10747 w 13254"/>
              <a:gd name="T17" fmla="*/ 3412 h 17019"/>
              <a:gd name="T18" fmla="*/ 12980 w 13254"/>
              <a:gd name="T19" fmla="*/ 5345 h 17019"/>
              <a:gd name="T20" fmla="*/ 12970 w 13254"/>
              <a:gd name="T21" fmla="*/ 6549 h 17019"/>
              <a:gd name="T22" fmla="*/ 12775 w 13254"/>
              <a:gd name="T23" fmla="*/ 7837 h 17019"/>
              <a:gd name="T24" fmla="*/ 12998 w 13254"/>
              <a:gd name="T25" fmla="*/ 9934 h 17019"/>
              <a:gd name="T26" fmla="*/ 12867 w 13254"/>
              <a:gd name="T27" fmla="*/ 11746 h 17019"/>
              <a:gd name="T28" fmla="*/ 10480 w 13254"/>
              <a:gd name="T29" fmla="*/ 13050 h 17019"/>
              <a:gd name="T30" fmla="*/ 9622 w 13254"/>
              <a:gd name="T31" fmla="*/ 11147 h 17019"/>
              <a:gd name="T32" fmla="*/ 8029 w 13254"/>
              <a:gd name="T33" fmla="*/ 9568 h 17019"/>
              <a:gd name="T34" fmla="*/ 2049 w 13254"/>
              <a:gd name="T35" fmla="*/ 1504 h 17019"/>
              <a:gd name="T36" fmla="*/ 2138 w 13254"/>
              <a:gd name="T37" fmla="*/ 1394 h 17019"/>
              <a:gd name="T38" fmla="*/ 2793 w 13254"/>
              <a:gd name="T39" fmla="*/ 863 h 17019"/>
              <a:gd name="T40" fmla="*/ 7100 w 13254"/>
              <a:gd name="T41" fmla="*/ 516 h 17019"/>
              <a:gd name="T42" fmla="*/ 8230 w 13254"/>
              <a:gd name="T43" fmla="*/ 1092 h 17019"/>
              <a:gd name="T44" fmla="*/ 2104 w 13254"/>
              <a:gd name="T45" fmla="*/ 1636 h 17019"/>
              <a:gd name="T46" fmla="*/ 5369 w 13254"/>
              <a:gd name="T47" fmla="*/ 105 h 17019"/>
              <a:gd name="T48" fmla="*/ 2601 w 13254"/>
              <a:gd name="T49" fmla="*/ 1000 h 17019"/>
              <a:gd name="T50" fmla="*/ 12793 w 13254"/>
              <a:gd name="T51" fmla="*/ 11962 h 17019"/>
              <a:gd name="T52" fmla="*/ 12908 w 13254"/>
              <a:gd name="T53" fmla="*/ 9685 h 17019"/>
              <a:gd name="T54" fmla="*/ 12782 w 13254"/>
              <a:gd name="T55" fmla="*/ 7723 h 17019"/>
              <a:gd name="T56" fmla="*/ 13068 w 13254"/>
              <a:gd name="T57" fmla="*/ 5362 h 17019"/>
              <a:gd name="T58" fmla="*/ 11706 w 13254"/>
              <a:gd name="T59" fmla="*/ 3652 h 17019"/>
              <a:gd name="T60" fmla="*/ 11294 w 13254"/>
              <a:gd name="T61" fmla="*/ 3545 h 17019"/>
              <a:gd name="T62" fmla="*/ 9820 w 13254"/>
              <a:gd name="T63" fmla="*/ 3319 h 17019"/>
              <a:gd name="T64" fmla="*/ 8016 w 13254"/>
              <a:gd name="T65" fmla="*/ 956 h 17019"/>
              <a:gd name="T66" fmla="*/ 5885 w 13254"/>
              <a:gd name="T67" fmla="*/ 158 h 17019"/>
              <a:gd name="T68" fmla="*/ 3687 w 13254"/>
              <a:gd name="T69" fmla="*/ 288 h 17019"/>
              <a:gd name="T70" fmla="*/ 2198 w 13254"/>
              <a:gd name="T71" fmla="*/ 1225 h 17019"/>
              <a:gd name="T72" fmla="*/ 1625 w 13254"/>
              <a:gd name="T73" fmla="*/ 2217 h 17019"/>
              <a:gd name="T74" fmla="*/ 931 w 13254"/>
              <a:gd name="T75" fmla="*/ 4888 h 17019"/>
              <a:gd name="T76" fmla="*/ 799 w 13254"/>
              <a:gd name="T77" fmla="*/ 5691 h 17019"/>
              <a:gd name="T78" fmla="*/ 44 w 13254"/>
              <a:gd name="T79" fmla="*/ 7201 h 17019"/>
              <a:gd name="T80" fmla="*/ 288 w 13254"/>
              <a:gd name="T81" fmla="*/ 7962 h 17019"/>
              <a:gd name="T82" fmla="*/ 467 w 13254"/>
              <a:gd name="T83" fmla="*/ 8673 h 17019"/>
              <a:gd name="T84" fmla="*/ 779 w 13254"/>
              <a:gd name="T85" fmla="*/ 9346 h 17019"/>
              <a:gd name="T86" fmla="*/ 2481 w 13254"/>
              <a:gd name="T87" fmla="*/ 10364 h 17019"/>
              <a:gd name="T88" fmla="*/ 3869 w 13254"/>
              <a:gd name="T89" fmla="*/ 12594 h 17019"/>
              <a:gd name="T90" fmla="*/ 3084 w 13254"/>
              <a:gd name="T91" fmla="*/ 15082 h 17019"/>
              <a:gd name="T92" fmla="*/ 8888 w 13254"/>
              <a:gd name="T93" fmla="*/ 14378 h 17019"/>
              <a:gd name="T94" fmla="*/ 7729 w 13254"/>
              <a:gd name="T95" fmla="*/ 9563 h 17019"/>
              <a:gd name="T96" fmla="*/ 8902 w 13254"/>
              <a:gd name="T97" fmla="*/ 9456 h 17019"/>
              <a:gd name="T98" fmla="*/ 8890 w 13254"/>
              <a:gd name="T99" fmla="*/ 9199 h 17019"/>
              <a:gd name="T100" fmla="*/ 8505 w 13254"/>
              <a:gd name="T101" fmla="*/ 9236 h 17019"/>
              <a:gd name="T102" fmla="*/ 9287 w 13254"/>
              <a:gd name="T103" fmla="*/ 8680 h 17019"/>
              <a:gd name="T104" fmla="*/ 9256 w 13254"/>
              <a:gd name="T105" fmla="*/ 9590 h 17019"/>
              <a:gd name="T106" fmla="*/ 9848 w 13254"/>
              <a:gd name="T107" fmla="*/ 11756 h 17019"/>
              <a:gd name="T108" fmla="*/ 10120 w 13254"/>
              <a:gd name="T109" fmla="*/ 13853 h 17019"/>
              <a:gd name="T110" fmla="*/ 10303 w 13254"/>
              <a:gd name="T111" fmla="*/ 15917 h 17019"/>
              <a:gd name="T112" fmla="*/ 10586 w 13254"/>
              <a:gd name="T113" fmla="*/ 16144 h 17019"/>
              <a:gd name="T114" fmla="*/ 11000 w 13254"/>
              <a:gd name="T115" fmla="*/ 16620 h 17019"/>
              <a:gd name="T116" fmla="*/ 10835 w 13254"/>
              <a:gd name="T117" fmla="*/ 16155 h 17019"/>
              <a:gd name="T118" fmla="*/ 10878 w 13254"/>
              <a:gd name="T119" fmla="*/ 16163 h 17019"/>
              <a:gd name="T120" fmla="*/ 11344 w 13254"/>
              <a:gd name="T121" fmla="*/ 15186 h 17019"/>
              <a:gd name="T122" fmla="*/ 12492 w 13254"/>
              <a:gd name="T123" fmla="*/ 14284 h 17019"/>
              <a:gd name="T124" fmla="*/ 12614 w 13254"/>
              <a:gd name="T125" fmla="*/ 12439 h 17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54" h="17019">
                <a:moveTo>
                  <a:pt x="12378" y="12640"/>
                </a:moveTo>
                <a:lnTo>
                  <a:pt x="12381" y="12632"/>
                </a:lnTo>
                <a:lnTo>
                  <a:pt x="12387" y="12613"/>
                </a:lnTo>
                <a:lnTo>
                  <a:pt x="12398" y="12581"/>
                </a:lnTo>
                <a:lnTo>
                  <a:pt x="12412" y="12541"/>
                </a:lnTo>
                <a:lnTo>
                  <a:pt x="12421" y="12528"/>
                </a:lnTo>
                <a:lnTo>
                  <a:pt x="12431" y="12515"/>
                </a:lnTo>
                <a:lnTo>
                  <a:pt x="12439" y="12504"/>
                </a:lnTo>
                <a:lnTo>
                  <a:pt x="12448" y="12491"/>
                </a:lnTo>
                <a:lnTo>
                  <a:pt x="12464" y="12464"/>
                </a:lnTo>
                <a:lnTo>
                  <a:pt x="12479" y="12438"/>
                </a:lnTo>
                <a:lnTo>
                  <a:pt x="12495" y="12410"/>
                </a:lnTo>
                <a:lnTo>
                  <a:pt x="12510" y="12382"/>
                </a:lnTo>
                <a:lnTo>
                  <a:pt x="12525" y="12355"/>
                </a:lnTo>
                <a:lnTo>
                  <a:pt x="12540" y="12327"/>
                </a:lnTo>
                <a:lnTo>
                  <a:pt x="12554" y="12298"/>
                </a:lnTo>
                <a:lnTo>
                  <a:pt x="12568" y="12271"/>
                </a:lnTo>
                <a:lnTo>
                  <a:pt x="12579" y="12257"/>
                </a:lnTo>
                <a:lnTo>
                  <a:pt x="12591" y="12242"/>
                </a:lnTo>
                <a:lnTo>
                  <a:pt x="12602" y="12228"/>
                </a:lnTo>
                <a:lnTo>
                  <a:pt x="12614" y="12214"/>
                </a:lnTo>
                <a:lnTo>
                  <a:pt x="12637" y="12181"/>
                </a:lnTo>
                <a:lnTo>
                  <a:pt x="12659" y="12147"/>
                </a:lnTo>
                <a:lnTo>
                  <a:pt x="12681" y="12113"/>
                </a:lnTo>
                <a:lnTo>
                  <a:pt x="12701" y="12078"/>
                </a:lnTo>
                <a:lnTo>
                  <a:pt x="12712" y="12065"/>
                </a:lnTo>
                <a:lnTo>
                  <a:pt x="12723" y="12052"/>
                </a:lnTo>
                <a:lnTo>
                  <a:pt x="12734" y="12039"/>
                </a:lnTo>
                <a:lnTo>
                  <a:pt x="12744" y="12025"/>
                </a:lnTo>
                <a:lnTo>
                  <a:pt x="12749" y="12020"/>
                </a:lnTo>
                <a:lnTo>
                  <a:pt x="12753" y="12014"/>
                </a:lnTo>
                <a:lnTo>
                  <a:pt x="12734" y="12077"/>
                </a:lnTo>
                <a:lnTo>
                  <a:pt x="12714" y="12141"/>
                </a:lnTo>
                <a:lnTo>
                  <a:pt x="12691" y="12203"/>
                </a:lnTo>
                <a:lnTo>
                  <a:pt x="12668" y="12264"/>
                </a:lnTo>
                <a:lnTo>
                  <a:pt x="12655" y="12295"/>
                </a:lnTo>
                <a:lnTo>
                  <a:pt x="12641" y="12325"/>
                </a:lnTo>
                <a:lnTo>
                  <a:pt x="12627" y="12355"/>
                </a:lnTo>
                <a:lnTo>
                  <a:pt x="12614" y="12385"/>
                </a:lnTo>
                <a:lnTo>
                  <a:pt x="12599" y="12414"/>
                </a:lnTo>
                <a:lnTo>
                  <a:pt x="12584" y="12443"/>
                </a:lnTo>
                <a:lnTo>
                  <a:pt x="12568" y="12473"/>
                </a:lnTo>
                <a:lnTo>
                  <a:pt x="12552" y="12502"/>
                </a:lnTo>
                <a:lnTo>
                  <a:pt x="12535" y="12528"/>
                </a:lnTo>
                <a:lnTo>
                  <a:pt x="12518" y="12556"/>
                </a:lnTo>
                <a:lnTo>
                  <a:pt x="12500" y="12582"/>
                </a:lnTo>
                <a:lnTo>
                  <a:pt x="12481" y="12610"/>
                </a:lnTo>
                <a:lnTo>
                  <a:pt x="12461" y="12637"/>
                </a:lnTo>
                <a:lnTo>
                  <a:pt x="12442" y="12663"/>
                </a:lnTo>
                <a:lnTo>
                  <a:pt x="12423" y="12690"/>
                </a:lnTo>
                <a:lnTo>
                  <a:pt x="12403" y="12717"/>
                </a:lnTo>
                <a:lnTo>
                  <a:pt x="12393" y="12684"/>
                </a:lnTo>
                <a:lnTo>
                  <a:pt x="12386" y="12660"/>
                </a:lnTo>
                <a:lnTo>
                  <a:pt x="12381" y="12645"/>
                </a:lnTo>
                <a:lnTo>
                  <a:pt x="12378" y="12640"/>
                </a:lnTo>
                <a:close/>
                <a:moveTo>
                  <a:pt x="12526" y="13160"/>
                </a:moveTo>
                <a:lnTo>
                  <a:pt x="12536" y="13185"/>
                </a:lnTo>
                <a:lnTo>
                  <a:pt x="12543" y="13212"/>
                </a:lnTo>
                <a:lnTo>
                  <a:pt x="12551" y="13238"/>
                </a:lnTo>
                <a:lnTo>
                  <a:pt x="12557" y="13263"/>
                </a:lnTo>
                <a:lnTo>
                  <a:pt x="12562" y="13289"/>
                </a:lnTo>
                <a:lnTo>
                  <a:pt x="12567" y="13315"/>
                </a:lnTo>
                <a:lnTo>
                  <a:pt x="12570" y="13341"/>
                </a:lnTo>
                <a:lnTo>
                  <a:pt x="12573" y="13366"/>
                </a:lnTo>
                <a:lnTo>
                  <a:pt x="12575" y="13392"/>
                </a:lnTo>
                <a:lnTo>
                  <a:pt x="12576" y="13417"/>
                </a:lnTo>
                <a:lnTo>
                  <a:pt x="12577" y="13443"/>
                </a:lnTo>
                <a:lnTo>
                  <a:pt x="12577" y="13468"/>
                </a:lnTo>
                <a:lnTo>
                  <a:pt x="12576" y="13494"/>
                </a:lnTo>
                <a:lnTo>
                  <a:pt x="12575" y="13518"/>
                </a:lnTo>
                <a:lnTo>
                  <a:pt x="12573" y="13544"/>
                </a:lnTo>
                <a:lnTo>
                  <a:pt x="12571" y="13569"/>
                </a:lnTo>
                <a:lnTo>
                  <a:pt x="12565" y="13507"/>
                </a:lnTo>
                <a:lnTo>
                  <a:pt x="12558" y="13445"/>
                </a:lnTo>
                <a:lnTo>
                  <a:pt x="12551" y="13384"/>
                </a:lnTo>
                <a:lnTo>
                  <a:pt x="12541" y="13324"/>
                </a:lnTo>
                <a:lnTo>
                  <a:pt x="12532" y="13264"/>
                </a:lnTo>
                <a:lnTo>
                  <a:pt x="12522" y="13207"/>
                </a:lnTo>
                <a:lnTo>
                  <a:pt x="12511" y="13150"/>
                </a:lnTo>
                <a:lnTo>
                  <a:pt x="12500" y="13096"/>
                </a:lnTo>
                <a:lnTo>
                  <a:pt x="12507" y="13112"/>
                </a:lnTo>
                <a:lnTo>
                  <a:pt x="12514" y="13128"/>
                </a:lnTo>
                <a:lnTo>
                  <a:pt x="12520" y="13144"/>
                </a:lnTo>
                <a:lnTo>
                  <a:pt x="12526" y="13160"/>
                </a:lnTo>
                <a:close/>
                <a:moveTo>
                  <a:pt x="12309" y="14658"/>
                </a:moveTo>
                <a:lnTo>
                  <a:pt x="12306" y="14674"/>
                </a:lnTo>
                <a:lnTo>
                  <a:pt x="12302" y="14690"/>
                </a:lnTo>
                <a:lnTo>
                  <a:pt x="12296" y="14704"/>
                </a:lnTo>
                <a:lnTo>
                  <a:pt x="12289" y="14718"/>
                </a:lnTo>
                <a:lnTo>
                  <a:pt x="12282" y="14732"/>
                </a:lnTo>
                <a:lnTo>
                  <a:pt x="12273" y="14746"/>
                </a:lnTo>
                <a:lnTo>
                  <a:pt x="12265" y="14759"/>
                </a:lnTo>
                <a:lnTo>
                  <a:pt x="12254" y="14770"/>
                </a:lnTo>
                <a:lnTo>
                  <a:pt x="12243" y="14782"/>
                </a:lnTo>
                <a:lnTo>
                  <a:pt x="12233" y="14794"/>
                </a:lnTo>
                <a:lnTo>
                  <a:pt x="12220" y="14804"/>
                </a:lnTo>
                <a:lnTo>
                  <a:pt x="12207" y="14814"/>
                </a:lnTo>
                <a:lnTo>
                  <a:pt x="12194" y="14824"/>
                </a:lnTo>
                <a:lnTo>
                  <a:pt x="12181" y="14833"/>
                </a:lnTo>
                <a:lnTo>
                  <a:pt x="12167" y="14842"/>
                </a:lnTo>
                <a:lnTo>
                  <a:pt x="12152" y="14850"/>
                </a:lnTo>
                <a:lnTo>
                  <a:pt x="12122" y="14866"/>
                </a:lnTo>
                <a:lnTo>
                  <a:pt x="12090" y="14881"/>
                </a:lnTo>
                <a:lnTo>
                  <a:pt x="12059" y="14894"/>
                </a:lnTo>
                <a:lnTo>
                  <a:pt x="12027" y="14905"/>
                </a:lnTo>
                <a:lnTo>
                  <a:pt x="11966" y="14927"/>
                </a:lnTo>
                <a:lnTo>
                  <a:pt x="11907" y="14944"/>
                </a:lnTo>
                <a:lnTo>
                  <a:pt x="11888" y="14950"/>
                </a:lnTo>
                <a:lnTo>
                  <a:pt x="11868" y="14955"/>
                </a:lnTo>
                <a:lnTo>
                  <a:pt x="11848" y="14962"/>
                </a:lnTo>
                <a:lnTo>
                  <a:pt x="11828" y="14967"/>
                </a:lnTo>
                <a:lnTo>
                  <a:pt x="11845" y="14955"/>
                </a:lnTo>
                <a:lnTo>
                  <a:pt x="11861" y="14943"/>
                </a:lnTo>
                <a:lnTo>
                  <a:pt x="11878" y="14929"/>
                </a:lnTo>
                <a:lnTo>
                  <a:pt x="11895" y="14916"/>
                </a:lnTo>
                <a:lnTo>
                  <a:pt x="11936" y="14891"/>
                </a:lnTo>
                <a:lnTo>
                  <a:pt x="11976" y="14865"/>
                </a:lnTo>
                <a:lnTo>
                  <a:pt x="12016" y="14838"/>
                </a:lnTo>
                <a:lnTo>
                  <a:pt x="12054" y="14811"/>
                </a:lnTo>
                <a:lnTo>
                  <a:pt x="12067" y="14805"/>
                </a:lnTo>
                <a:lnTo>
                  <a:pt x="12078" y="14800"/>
                </a:lnTo>
                <a:lnTo>
                  <a:pt x="12091" y="14795"/>
                </a:lnTo>
                <a:lnTo>
                  <a:pt x="12104" y="14790"/>
                </a:lnTo>
                <a:lnTo>
                  <a:pt x="12123" y="14781"/>
                </a:lnTo>
                <a:lnTo>
                  <a:pt x="12141" y="14771"/>
                </a:lnTo>
                <a:lnTo>
                  <a:pt x="12158" y="14762"/>
                </a:lnTo>
                <a:lnTo>
                  <a:pt x="12175" y="14750"/>
                </a:lnTo>
                <a:lnTo>
                  <a:pt x="12191" y="14738"/>
                </a:lnTo>
                <a:lnTo>
                  <a:pt x="12206" y="14727"/>
                </a:lnTo>
                <a:lnTo>
                  <a:pt x="12220" y="14714"/>
                </a:lnTo>
                <a:lnTo>
                  <a:pt x="12233" y="14701"/>
                </a:lnTo>
                <a:lnTo>
                  <a:pt x="12245" y="14686"/>
                </a:lnTo>
                <a:lnTo>
                  <a:pt x="12257" y="14673"/>
                </a:lnTo>
                <a:lnTo>
                  <a:pt x="12268" y="14658"/>
                </a:lnTo>
                <a:lnTo>
                  <a:pt x="12278" y="14642"/>
                </a:lnTo>
                <a:lnTo>
                  <a:pt x="12288" y="14626"/>
                </a:lnTo>
                <a:lnTo>
                  <a:pt x="12296" y="14609"/>
                </a:lnTo>
                <a:lnTo>
                  <a:pt x="12305" y="14592"/>
                </a:lnTo>
                <a:lnTo>
                  <a:pt x="12312" y="14575"/>
                </a:lnTo>
                <a:lnTo>
                  <a:pt x="12314" y="14573"/>
                </a:lnTo>
                <a:lnTo>
                  <a:pt x="12315" y="14571"/>
                </a:lnTo>
                <a:lnTo>
                  <a:pt x="12315" y="14593"/>
                </a:lnTo>
                <a:lnTo>
                  <a:pt x="12315" y="14615"/>
                </a:lnTo>
                <a:lnTo>
                  <a:pt x="12312" y="14636"/>
                </a:lnTo>
                <a:lnTo>
                  <a:pt x="12309" y="14658"/>
                </a:lnTo>
                <a:close/>
                <a:moveTo>
                  <a:pt x="11066" y="15360"/>
                </a:moveTo>
                <a:lnTo>
                  <a:pt x="11039" y="15386"/>
                </a:lnTo>
                <a:lnTo>
                  <a:pt x="11015" y="15413"/>
                </a:lnTo>
                <a:lnTo>
                  <a:pt x="10991" y="15443"/>
                </a:lnTo>
                <a:lnTo>
                  <a:pt x="10969" y="15472"/>
                </a:lnTo>
                <a:lnTo>
                  <a:pt x="10947" y="15504"/>
                </a:lnTo>
                <a:lnTo>
                  <a:pt x="10927" y="15536"/>
                </a:lnTo>
                <a:lnTo>
                  <a:pt x="10909" y="15570"/>
                </a:lnTo>
                <a:lnTo>
                  <a:pt x="10892" y="15604"/>
                </a:lnTo>
                <a:lnTo>
                  <a:pt x="10894" y="15577"/>
                </a:lnTo>
                <a:lnTo>
                  <a:pt x="10896" y="15550"/>
                </a:lnTo>
                <a:lnTo>
                  <a:pt x="10901" y="15522"/>
                </a:lnTo>
                <a:lnTo>
                  <a:pt x="10906" y="15495"/>
                </a:lnTo>
                <a:lnTo>
                  <a:pt x="10912" y="15468"/>
                </a:lnTo>
                <a:lnTo>
                  <a:pt x="10921" y="15440"/>
                </a:lnTo>
                <a:lnTo>
                  <a:pt x="10930" y="15414"/>
                </a:lnTo>
                <a:lnTo>
                  <a:pt x="10941" y="15386"/>
                </a:lnTo>
                <a:lnTo>
                  <a:pt x="10959" y="15371"/>
                </a:lnTo>
                <a:lnTo>
                  <a:pt x="10977" y="15356"/>
                </a:lnTo>
                <a:lnTo>
                  <a:pt x="10996" y="15343"/>
                </a:lnTo>
                <a:lnTo>
                  <a:pt x="11018" y="15329"/>
                </a:lnTo>
                <a:lnTo>
                  <a:pt x="11039" y="15316"/>
                </a:lnTo>
                <a:lnTo>
                  <a:pt x="11062" y="15304"/>
                </a:lnTo>
                <a:lnTo>
                  <a:pt x="11086" y="15293"/>
                </a:lnTo>
                <a:lnTo>
                  <a:pt x="11111" y="15282"/>
                </a:lnTo>
                <a:lnTo>
                  <a:pt x="11132" y="15273"/>
                </a:lnTo>
                <a:lnTo>
                  <a:pt x="11153" y="15265"/>
                </a:lnTo>
                <a:lnTo>
                  <a:pt x="11174" y="15256"/>
                </a:lnTo>
                <a:lnTo>
                  <a:pt x="11194" y="15248"/>
                </a:lnTo>
                <a:lnTo>
                  <a:pt x="11161" y="15276"/>
                </a:lnTo>
                <a:lnTo>
                  <a:pt x="11128" y="15303"/>
                </a:lnTo>
                <a:lnTo>
                  <a:pt x="11096" y="15331"/>
                </a:lnTo>
                <a:lnTo>
                  <a:pt x="11066" y="15360"/>
                </a:lnTo>
                <a:close/>
                <a:moveTo>
                  <a:pt x="10862" y="15800"/>
                </a:moveTo>
                <a:lnTo>
                  <a:pt x="10866" y="15786"/>
                </a:lnTo>
                <a:lnTo>
                  <a:pt x="10868" y="15773"/>
                </a:lnTo>
                <a:lnTo>
                  <a:pt x="10871" y="15760"/>
                </a:lnTo>
                <a:lnTo>
                  <a:pt x="10875" y="15747"/>
                </a:lnTo>
                <a:lnTo>
                  <a:pt x="10878" y="15768"/>
                </a:lnTo>
                <a:lnTo>
                  <a:pt x="10883" y="15790"/>
                </a:lnTo>
                <a:lnTo>
                  <a:pt x="10887" y="15812"/>
                </a:lnTo>
                <a:lnTo>
                  <a:pt x="10892" y="15834"/>
                </a:lnTo>
                <a:lnTo>
                  <a:pt x="10897" y="15855"/>
                </a:lnTo>
                <a:lnTo>
                  <a:pt x="10903" y="15878"/>
                </a:lnTo>
                <a:lnTo>
                  <a:pt x="10908" y="15899"/>
                </a:lnTo>
                <a:lnTo>
                  <a:pt x="10913" y="15920"/>
                </a:lnTo>
                <a:lnTo>
                  <a:pt x="10905" y="15906"/>
                </a:lnTo>
                <a:lnTo>
                  <a:pt x="10897" y="15891"/>
                </a:lnTo>
                <a:lnTo>
                  <a:pt x="10890" y="15878"/>
                </a:lnTo>
                <a:lnTo>
                  <a:pt x="10884" y="15863"/>
                </a:lnTo>
                <a:lnTo>
                  <a:pt x="10877" y="15847"/>
                </a:lnTo>
                <a:lnTo>
                  <a:pt x="10872" y="15832"/>
                </a:lnTo>
                <a:lnTo>
                  <a:pt x="10867" y="15816"/>
                </a:lnTo>
                <a:lnTo>
                  <a:pt x="10862" y="15800"/>
                </a:lnTo>
                <a:close/>
                <a:moveTo>
                  <a:pt x="10849" y="15499"/>
                </a:moveTo>
                <a:lnTo>
                  <a:pt x="10857" y="15485"/>
                </a:lnTo>
                <a:lnTo>
                  <a:pt x="10866" y="15471"/>
                </a:lnTo>
                <a:lnTo>
                  <a:pt x="10875" y="15459"/>
                </a:lnTo>
                <a:lnTo>
                  <a:pt x="10886" y="15445"/>
                </a:lnTo>
                <a:lnTo>
                  <a:pt x="10878" y="15472"/>
                </a:lnTo>
                <a:lnTo>
                  <a:pt x="10872" y="15500"/>
                </a:lnTo>
                <a:lnTo>
                  <a:pt x="10868" y="15529"/>
                </a:lnTo>
                <a:lnTo>
                  <a:pt x="10864" y="15556"/>
                </a:lnTo>
                <a:lnTo>
                  <a:pt x="10862" y="15585"/>
                </a:lnTo>
                <a:lnTo>
                  <a:pt x="10862" y="15613"/>
                </a:lnTo>
                <a:lnTo>
                  <a:pt x="10863" y="15642"/>
                </a:lnTo>
                <a:lnTo>
                  <a:pt x="10866" y="15670"/>
                </a:lnTo>
                <a:lnTo>
                  <a:pt x="10860" y="15684"/>
                </a:lnTo>
                <a:lnTo>
                  <a:pt x="10856" y="15698"/>
                </a:lnTo>
                <a:lnTo>
                  <a:pt x="10852" y="15712"/>
                </a:lnTo>
                <a:lnTo>
                  <a:pt x="10847" y="15726"/>
                </a:lnTo>
                <a:lnTo>
                  <a:pt x="10844" y="15698"/>
                </a:lnTo>
                <a:lnTo>
                  <a:pt x="10841" y="15670"/>
                </a:lnTo>
                <a:lnTo>
                  <a:pt x="10840" y="15642"/>
                </a:lnTo>
                <a:lnTo>
                  <a:pt x="10840" y="15614"/>
                </a:lnTo>
                <a:lnTo>
                  <a:pt x="10841" y="15585"/>
                </a:lnTo>
                <a:lnTo>
                  <a:pt x="10842" y="15556"/>
                </a:lnTo>
                <a:lnTo>
                  <a:pt x="10845" y="15528"/>
                </a:lnTo>
                <a:lnTo>
                  <a:pt x="10849" y="15499"/>
                </a:lnTo>
                <a:close/>
                <a:moveTo>
                  <a:pt x="9930" y="14588"/>
                </a:moveTo>
                <a:lnTo>
                  <a:pt x="9931" y="14555"/>
                </a:lnTo>
                <a:lnTo>
                  <a:pt x="9935" y="14524"/>
                </a:lnTo>
                <a:lnTo>
                  <a:pt x="9938" y="14492"/>
                </a:lnTo>
                <a:lnTo>
                  <a:pt x="9943" y="14460"/>
                </a:lnTo>
                <a:lnTo>
                  <a:pt x="9948" y="14429"/>
                </a:lnTo>
                <a:lnTo>
                  <a:pt x="9956" y="14397"/>
                </a:lnTo>
                <a:lnTo>
                  <a:pt x="9963" y="14366"/>
                </a:lnTo>
                <a:lnTo>
                  <a:pt x="9972" y="14336"/>
                </a:lnTo>
                <a:lnTo>
                  <a:pt x="9980" y="14306"/>
                </a:lnTo>
                <a:lnTo>
                  <a:pt x="9991" y="14276"/>
                </a:lnTo>
                <a:lnTo>
                  <a:pt x="10002" y="14247"/>
                </a:lnTo>
                <a:lnTo>
                  <a:pt x="10013" y="14217"/>
                </a:lnTo>
                <a:lnTo>
                  <a:pt x="10026" y="14189"/>
                </a:lnTo>
                <a:lnTo>
                  <a:pt x="10039" y="14160"/>
                </a:lnTo>
                <a:lnTo>
                  <a:pt x="10053" y="14131"/>
                </a:lnTo>
                <a:lnTo>
                  <a:pt x="10068" y="14103"/>
                </a:lnTo>
                <a:lnTo>
                  <a:pt x="10064" y="14126"/>
                </a:lnTo>
                <a:lnTo>
                  <a:pt x="10061" y="14148"/>
                </a:lnTo>
                <a:lnTo>
                  <a:pt x="10058" y="14170"/>
                </a:lnTo>
                <a:lnTo>
                  <a:pt x="10056" y="14193"/>
                </a:lnTo>
                <a:lnTo>
                  <a:pt x="10054" y="14216"/>
                </a:lnTo>
                <a:lnTo>
                  <a:pt x="10052" y="14239"/>
                </a:lnTo>
                <a:lnTo>
                  <a:pt x="10051" y="14262"/>
                </a:lnTo>
                <a:lnTo>
                  <a:pt x="10048" y="14284"/>
                </a:lnTo>
                <a:lnTo>
                  <a:pt x="10042" y="14323"/>
                </a:lnTo>
                <a:lnTo>
                  <a:pt x="10036" y="14361"/>
                </a:lnTo>
                <a:lnTo>
                  <a:pt x="10030" y="14400"/>
                </a:lnTo>
                <a:lnTo>
                  <a:pt x="10025" y="14441"/>
                </a:lnTo>
                <a:lnTo>
                  <a:pt x="10020" y="14481"/>
                </a:lnTo>
                <a:lnTo>
                  <a:pt x="10016" y="14523"/>
                </a:lnTo>
                <a:lnTo>
                  <a:pt x="10011" y="14564"/>
                </a:lnTo>
                <a:lnTo>
                  <a:pt x="10008" y="14607"/>
                </a:lnTo>
                <a:lnTo>
                  <a:pt x="10005" y="14648"/>
                </a:lnTo>
                <a:lnTo>
                  <a:pt x="10004" y="14688"/>
                </a:lnTo>
                <a:lnTo>
                  <a:pt x="10003" y="14729"/>
                </a:lnTo>
                <a:lnTo>
                  <a:pt x="10004" y="14769"/>
                </a:lnTo>
                <a:lnTo>
                  <a:pt x="10006" y="14810"/>
                </a:lnTo>
                <a:lnTo>
                  <a:pt x="10008" y="14849"/>
                </a:lnTo>
                <a:lnTo>
                  <a:pt x="10012" y="14889"/>
                </a:lnTo>
                <a:lnTo>
                  <a:pt x="10017" y="14929"/>
                </a:lnTo>
                <a:lnTo>
                  <a:pt x="10023" y="14968"/>
                </a:lnTo>
                <a:lnTo>
                  <a:pt x="10029" y="15008"/>
                </a:lnTo>
                <a:lnTo>
                  <a:pt x="10037" y="15047"/>
                </a:lnTo>
                <a:lnTo>
                  <a:pt x="10045" y="15086"/>
                </a:lnTo>
                <a:lnTo>
                  <a:pt x="10055" y="15125"/>
                </a:lnTo>
                <a:lnTo>
                  <a:pt x="10064" y="15163"/>
                </a:lnTo>
                <a:lnTo>
                  <a:pt x="10075" y="15201"/>
                </a:lnTo>
                <a:lnTo>
                  <a:pt x="10087" y="15238"/>
                </a:lnTo>
                <a:lnTo>
                  <a:pt x="10068" y="15201"/>
                </a:lnTo>
                <a:lnTo>
                  <a:pt x="10051" y="15163"/>
                </a:lnTo>
                <a:lnTo>
                  <a:pt x="10034" y="15125"/>
                </a:lnTo>
                <a:lnTo>
                  <a:pt x="10018" y="15085"/>
                </a:lnTo>
                <a:lnTo>
                  <a:pt x="10004" y="15046"/>
                </a:lnTo>
                <a:lnTo>
                  <a:pt x="9990" y="15005"/>
                </a:lnTo>
                <a:lnTo>
                  <a:pt x="9978" y="14966"/>
                </a:lnTo>
                <a:lnTo>
                  <a:pt x="9967" y="14925"/>
                </a:lnTo>
                <a:lnTo>
                  <a:pt x="9957" y="14884"/>
                </a:lnTo>
                <a:lnTo>
                  <a:pt x="9950" y="14843"/>
                </a:lnTo>
                <a:lnTo>
                  <a:pt x="9942" y="14801"/>
                </a:lnTo>
                <a:lnTo>
                  <a:pt x="9937" y="14760"/>
                </a:lnTo>
                <a:lnTo>
                  <a:pt x="9933" y="14717"/>
                </a:lnTo>
                <a:lnTo>
                  <a:pt x="9930" y="14675"/>
                </a:lnTo>
                <a:lnTo>
                  <a:pt x="9929" y="14631"/>
                </a:lnTo>
                <a:lnTo>
                  <a:pt x="9930" y="14588"/>
                </a:lnTo>
                <a:close/>
                <a:moveTo>
                  <a:pt x="10194" y="13716"/>
                </a:moveTo>
                <a:lnTo>
                  <a:pt x="10194" y="13723"/>
                </a:lnTo>
                <a:lnTo>
                  <a:pt x="10194" y="13730"/>
                </a:lnTo>
                <a:lnTo>
                  <a:pt x="10187" y="13750"/>
                </a:lnTo>
                <a:lnTo>
                  <a:pt x="10179" y="13772"/>
                </a:lnTo>
                <a:lnTo>
                  <a:pt x="10172" y="13793"/>
                </a:lnTo>
                <a:lnTo>
                  <a:pt x="10164" y="13814"/>
                </a:lnTo>
                <a:lnTo>
                  <a:pt x="10157" y="13836"/>
                </a:lnTo>
                <a:lnTo>
                  <a:pt x="10151" y="13859"/>
                </a:lnTo>
                <a:lnTo>
                  <a:pt x="10143" y="13881"/>
                </a:lnTo>
                <a:lnTo>
                  <a:pt x="10137" y="13905"/>
                </a:lnTo>
                <a:lnTo>
                  <a:pt x="10131" y="13913"/>
                </a:lnTo>
                <a:lnTo>
                  <a:pt x="10126" y="13920"/>
                </a:lnTo>
                <a:lnTo>
                  <a:pt x="10133" y="13895"/>
                </a:lnTo>
                <a:lnTo>
                  <a:pt x="10140" y="13868"/>
                </a:lnTo>
                <a:lnTo>
                  <a:pt x="10147" y="13843"/>
                </a:lnTo>
                <a:lnTo>
                  <a:pt x="10156" y="13817"/>
                </a:lnTo>
                <a:lnTo>
                  <a:pt x="10164" y="13792"/>
                </a:lnTo>
                <a:lnTo>
                  <a:pt x="10174" y="13766"/>
                </a:lnTo>
                <a:lnTo>
                  <a:pt x="10184" y="13741"/>
                </a:lnTo>
                <a:lnTo>
                  <a:pt x="10194" y="13716"/>
                </a:lnTo>
                <a:close/>
                <a:moveTo>
                  <a:pt x="10417" y="13101"/>
                </a:moveTo>
                <a:lnTo>
                  <a:pt x="10413" y="13122"/>
                </a:lnTo>
                <a:lnTo>
                  <a:pt x="10411" y="13142"/>
                </a:lnTo>
                <a:lnTo>
                  <a:pt x="10409" y="13163"/>
                </a:lnTo>
                <a:lnTo>
                  <a:pt x="10408" y="13183"/>
                </a:lnTo>
                <a:lnTo>
                  <a:pt x="10406" y="13196"/>
                </a:lnTo>
                <a:lnTo>
                  <a:pt x="10405" y="13209"/>
                </a:lnTo>
                <a:lnTo>
                  <a:pt x="10404" y="13222"/>
                </a:lnTo>
                <a:lnTo>
                  <a:pt x="10403" y="13233"/>
                </a:lnTo>
                <a:lnTo>
                  <a:pt x="10388" y="13258"/>
                </a:lnTo>
                <a:lnTo>
                  <a:pt x="10374" y="13283"/>
                </a:lnTo>
                <a:lnTo>
                  <a:pt x="10360" y="13309"/>
                </a:lnTo>
                <a:lnTo>
                  <a:pt x="10347" y="13334"/>
                </a:lnTo>
                <a:lnTo>
                  <a:pt x="10335" y="13360"/>
                </a:lnTo>
                <a:lnTo>
                  <a:pt x="10323" y="13387"/>
                </a:lnTo>
                <a:lnTo>
                  <a:pt x="10312" y="13412"/>
                </a:lnTo>
                <a:lnTo>
                  <a:pt x="10302" y="13439"/>
                </a:lnTo>
                <a:lnTo>
                  <a:pt x="10289" y="13460"/>
                </a:lnTo>
                <a:lnTo>
                  <a:pt x="10276" y="13481"/>
                </a:lnTo>
                <a:lnTo>
                  <a:pt x="10263" y="13502"/>
                </a:lnTo>
                <a:lnTo>
                  <a:pt x="10252" y="13525"/>
                </a:lnTo>
                <a:lnTo>
                  <a:pt x="10240" y="13546"/>
                </a:lnTo>
                <a:lnTo>
                  <a:pt x="10229" y="13568"/>
                </a:lnTo>
                <a:lnTo>
                  <a:pt x="10219" y="13590"/>
                </a:lnTo>
                <a:lnTo>
                  <a:pt x="10208" y="13612"/>
                </a:lnTo>
                <a:lnTo>
                  <a:pt x="10211" y="13577"/>
                </a:lnTo>
                <a:lnTo>
                  <a:pt x="10216" y="13543"/>
                </a:lnTo>
                <a:lnTo>
                  <a:pt x="10222" y="13509"/>
                </a:lnTo>
                <a:lnTo>
                  <a:pt x="10228" y="13475"/>
                </a:lnTo>
                <a:lnTo>
                  <a:pt x="10237" y="13442"/>
                </a:lnTo>
                <a:lnTo>
                  <a:pt x="10245" y="13409"/>
                </a:lnTo>
                <a:lnTo>
                  <a:pt x="10256" y="13376"/>
                </a:lnTo>
                <a:lnTo>
                  <a:pt x="10269" y="13344"/>
                </a:lnTo>
                <a:lnTo>
                  <a:pt x="10281" y="13312"/>
                </a:lnTo>
                <a:lnTo>
                  <a:pt x="10296" y="13280"/>
                </a:lnTo>
                <a:lnTo>
                  <a:pt x="10312" y="13249"/>
                </a:lnTo>
                <a:lnTo>
                  <a:pt x="10330" y="13220"/>
                </a:lnTo>
                <a:lnTo>
                  <a:pt x="10350" y="13189"/>
                </a:lnTo>
                <a:lnTo>
                  <a:pt x="10370" y="13159"/>
                </a:lnTo>
                <a:lnTo>
                  <a:pt x="10392" y="13130"/>
                </a:lnTo>
                <a:lnTo>
                  <a:pt x="10417" y="13101"/>
                </a:lnTo>
                <a:close/>
                <a:moveTo>
                  <a:pt x="10395" y="12860"/>
                </a:moveTo>
                <a:lnTo>
                  <a:pt x="10401" y="12865"/>
                </a:lnTo>
                <a:lnTo>
                  <a:pt x="10405" y="12872"/>
                </a:lnTo>
                <a:lnTo>
                  <a:pt x="10416" y="12892"/>
                </a:lnTo>
                <a:lnTo>
                  <a:pt x="10425" y="12912"/>
                </a:lnTo>
                <a:lnTo>
                  <a:pt x="10435" y="12930"/>
                </a:lnTo>
                <a:lnTo>
                  <a:pt x="10443" y="12948"/>
                </a:lnTo>
                <a:lnTo>
                  <a:pt x="10443" y="12959"/>
                </a:lnTo>
                <a:lnTo>
                  <a:pt x="10443" y="12968"/>
                </a:lnTo>
                <a:lnTo>
                  <a:pt x="10441" y="12975"/>
                </a:lnTo>
                <a:lnTo>
                  <a:pt x="10440" y="12982"/>
                </a:lnTo>
                <a:lnTo>
                  <a:pt x="10428" y="12951"/>
                </a:lnTo>
                <a:lnTo>
                  <a:pt x="10417" y="12921"/>
                </a:lnTo>
                <a:lnTo>
                  <a:pt x="10406" y="12890"/>
                </a:lnTo>
                <a:lnTo>
                  <a:pt x="10395" y="12860"/>
                </a:lnTo>
                <a:close/>
                <a:moveTo>
                  <a:pt x="9608" y="11196"/>
                </a:moveTo>
                <a:lnTo>
                  <a:pt x="9618" y="11202"/>
                </a:lnTo>
                <a:lnTo>
                  <a:pt x="9628" y="11207"/>
                </a:lnTo>
                <a:lnTo>
                  <a:pt x="9638" y="11211"/>
                </a:lnTo>
                <a:lnTo>
                  <a:pt x="9648" y="11217"/>
                </a:lnTo>
                <a:lnTo>
                  <a:pt x="9674" y="11280"/>
                </a:lnTo>
                <a:lnTo>
                  <a:pt x="9701" y="11344"/>
                </a:lnTo>
                <a:lnTo>
                  <a:pt x="9726" y="11408"/>
                </a:lnTo>
                <a:lnTo>
                  <a:pt x="9754" y="11473"/>
                </a:lnTo>
                <a:lnTo>
                  <a:pt x="9780" y="11537"/>
                </a:lnTo>
                <a:lnTo>
                  <a:pt x="9808" y="11601"/>
                </a:lnTo>
                <a:lnTo>
                  <a:pt x="9836" y="11664"/>
                </a:lnTo>
                <a:lnTo>
                  <a:pt x="9863" y="11728"/>
                </a:lnTo>
                <a:lnTo>
                  <a:pt x="9840" y="11699"/>
                </a:lnTo>
                <a:lnTo>
                  <a:pt x="9819" y="11670"/>
                </a:lnTo>
                <a:lnTo>
                  <a:pt x="9797" y="11639"/>
                </a:lnTo>
                <a:lnTo>
                  <a:pt x="9777" y="11608"/>
                </a:lnTo>
                <a:lnTo>
                  <a:pt x="9757" y="11576"/>
                </a:lnTo>
                <a:lnTo>
                  <a:pt x="9739" y="11543"/>
                </a:lnTo>
                <a:lnTo>
                  <a:pt x="9722" y="11510"/>
                </a:lnTo>
                <a:lnTo>
                  <a:pt x="9705" y="11477"/>
                </a:lnTo>
                <a:lnTo>
                  <a:pt x="9689" y="11443"/>
                </a:lnTo>
                <a:lnTo>
                  <a:pt x="9674" y="11409"/>
                </a:lnTo>
                <a:lnTo>
                  <a:pt x="9661" y="11374"/>
                </a:lnTo>
                <a:lnTo>
                  <a:pt x="9648" y="11339"/>
                </a:lnTo>
                <a:lnTo>
                  <a:pt x="9637" y="11304"/>
                </a:lnTo>
                <a:lnTo>
                  <a:pt x="9626" y="11268"/>
                </a:lnTo>
                <a:lnTo>
                  <a:pt x="9617" y="11231"/>
                </a:lnTo>
                <a:lnTo>
                  <a:pt x="9608" y="11196"/>
                </a:lnTo>
                <a:close/>
                <a:moveTo>
                  <a:pt x="9509" y="11049"/>
                </a:moveTo>
                <a:lnTo>
                  <a:pt x="9500" y="11035"/>
                </a:lnTo>
                <a:lnTo>
                  <a:pt x="9490" y="11021"/>
                </a:lnTo>
                <a:lnTo>
                  <a:pt x="9481" y="11007"/>
                </a:lnTo>
                <a:lnTo>
                  <a:pt x="9474" y="10992"/>
                </a:lnTo>
                <a:lnTo>
                  <a:pt x="9459" y="10962"/>
                </a:lnTo>
                <a:lnTo>
                  <a:pt x="9446" y="10932"/>
                </a:lnTo>
                <a:lnTo>
                  <a:pt x="9435" y="10901"/>
                </a:lnTo>
                <a:lnTo>
                  <a:pt x="9424" y="10869"/>
                </a:lnTo>
                <a:lnTo>
                  <a:pt x="9414" y="10837"/>
                </a:lnTo>
                <a:lnTo>
                  <a:pt x="9405" y="10806"/>
                </a:lnTo>
                <a:lnTo>
                  <a:pt x="9395" y="10771"/>
                </a:lnTo>
                <a:lnTo>
                  <a:pt x="9388" y="10736"/>
                </a:lnTo>
                <a:lnTo>
                  <a:pt x="9379" y="10701"/>
                </a:lnTo>
                <a:lnTo>
                  <a:pt x="9373" y="10666"/>
                </a:lnTo>
                <a:lnTo>
                  <a:pt x="9367" y="10629"/>
                </a:lnTo>
                <a:lnTo>
                  <a:pt x="9361" y="10594"/>
                </a:lnTo>
                <a:lnTo>
                  <a:pt x="9356" y="10558"/>
                </a:lnTo>
                <a:lnTo>
                  <a:pt x="9352" y="10522"/>
                </a:lnTo>
                <a:lnTo>
                  <a:pt x="9344" y="10450"/>
                </a:lnTo>
                <a:lnTo>
                  <a:pt x="9338" y="10377"/>
                </a:lnTo>
                <a:lnTo>
                  <a:pt x="9334" y="10305"/>
                </a:lnTo>
                <a:lnTo>
                  <a:pt x="9329" y="10234"/>
                </a:lnTo>
                <a:lnTo>
                  <a:pt x="9328" y="10208"/>
                </a:lnTo>
                <a:lnTo>
                  <a:pt x="9327" y="10184"/>
                </a:lnTo>
                <a:lnTo>
                  <a:pt x="9327" y="10159"/>
                </a:lnTo>
                <a:lnTo>
                  <a:pt x="9326" y="10134"/>
                </a:lnTo>
                <a:lnTo>
                  <a:pt x="9331" y="10170"/>
                </a:lnTo>
                <a:lnTo>
                  <a:pt x="9337" y="10206"/>
                </a:lnTo>
                <a:lnTo>
                  <a:pt x="9342" y="10241"/>
                </a:lnTo>
                <a:lnTo>
                  <a:pt x="9350" y="10277"/>
                </a:lnTo>
                <a:lnTo>
                  <a:pt x="9356" y="10312"/>
                </a:lnTo>
                <a:lnTo>
                  <a:pt x="9364" y="10350"/>
                </a:lnTo>
                <a:lnTo>
                  <a:pt x="9373" y="10387"/>
                </a:lnTo>
                <a:lnTo>
                  <a:pt x="9382" y="10424"/>
                </a:lnTo>
                <a:lnTo>
                  <a:pt x="9403" y="10503"/>
                </a:lnTo>
                <a:lnTo>
                  <a:pt x="9426" y="10585"/>
                </a:lnTo>
                <a:lnTo>
                  <a:pt x="9452" y="10668"/>
                </a:lnTo>
                <a:lnTo>
                  <a:pt x="9479" y="10754"/>
                </a:lnTo>
                <a:lnTo>
                  <a:pt x="9509" y="10842"/>
                </a:lnTo>
                <a:lnTo>
                  <a:pt x="9541" y="10932"/>
                </a:lnTo>
                <a:lnTo>
                  <a:pt x="9541" y="10957"/>
                </a:lnTo>
                <a:lnTo>
                  <a:pt x="9540" y="10983"/>
                </a:lnTo>
                <a:lnTo>
                  <a:pt x="9541" y="11007"/>
                </a:lnTo>
                <a:lnTo>
                  <a:pt x="9541" y="11033"/>
                </a:lnTo>
                <a:lnTo>
                  <a:pt x="9542" y="11047"/>
                </a:lnTo>
                <a:lnTo>
                  <a:pt x="9543" y="11061"/>
                </a:lnTo>
                <a:lnTo>
                  <a:pt x="9544" y="11076"/>
                </a:lnTo>
                <a:lnTo>
                  <a:pt x="9546" y="11091"/>
                </a:lnTo>
                <a:lnTo>
                  <a:pt x="9532" y="11077"/>
                </a:lnTo>
                <a:lnTo>
                  <a:pt x="9522" y="11064"/>
                </a:lnTo>
                <a:lnTo>
                  <a:pt x="9514" y="11055"/>
                </a:lnTo>
                <a:lnTo>
                  <a:pt x="9509" y="11049"/>
                </a:lnTo>
                <a:close/>
                <a:moveTo>
                  <a:pt x="9302" y="9357"/>
                </a:moveTo>
                <a:lnTo>
                  <a:pt x="9304" y="9315"/>
                </a:lnTo>
                <a:lnTo>
                  <a:pt x="9307" y="9272"/>
                </a:lnTo>
                <a:lnTo>
                  <a:pt x="9310" y="9230"/>
                </a:lnTo>
                <a:lnTo>
                  <a:pt x="9314" y="9186"/>
                </a:lnTo>
                <a:lnTo>
                  <a:pt x="9320" y="9143"/>
                </a:lnTo>
                <a:lnTo>
                  <a:pt x="9325" y="9101"/>
                </a:lnTo>
                <a:lnTo>
                  <a:pt x="9331" y="9058"/>
                </a:lnTo>
                <a:lnTo>
                  <a:pt x="9338" y="9016"/>
                </a:lnTo>
                <a:lnTo>
                  <a:pt x="9345" y="8973"/>
                </a:lnTo>
                <a:lnTo>
                  <a:pt x="9353" y="8931"/>
                </a:lnTo>
                <a:lnTo>
                  <a:pt x="9361" y="8889"/>
                </a:lnTo>
                <a:lnTo>
                  <a:pt x="9371" y="8847"/>
                </a:lnTo>
                <a:lnTo>
                  <a:pt x="9380" y="8805"/>
                </a:lnTo>
                <a:lnTo>
                  <a:pt x="9391" y="8764"/>
                </a:lnTo>
                <a:lnTo>
                  <a:pt x="9402" y="8722"/>
                </a:lnTo>
                <a:lnTo>
                  <a:pt x="9413" y="8682"/>
                </a:lnTo>
                <a:lnTo>
                  <a:pt x="9421" y="8657"/>
                </a:lnTo>
                <a:lnTo>
                  <a:pt x="9429" y="8634"/>
                </a:lnTo>
                <a:lnTo>
                  <a:pt x="9438" y="8611"/>
                </a:lnTo>
                <a:lnTo>
                  <a:pt x="9446" y="8587"/>
                </a:lnTo>
                <a:lnTo>
                  <a:pt x="9455" y="8565"/>
                </a:lnTo>
                <a:lnTo>
                  <a:pt x="9465" y="8542"/>
                </a:lnTo>
                <a:lnTo>
                  <a:pt x="9475" y="8520"/>
                </a:lnTo>
                <a:lnTo>
                  <a:pt x="9486" y="8498"/>
                </a:lnTo>
                <a:lnTo>
                  <a:pt x="9470" y="8556"/>
                </a:lnTo>
                <a:lnTo>
                  <a:pt x="9454" y="8620"/>
                </a:lnTo>
                <a:lnTo>
                  <a:pt x="9438" y="8687"/>
                </a:lnTo>
                <a:lnTo>
                  <a:pt x="9422" y="8757"/>
                </a:lnTo>
                <a:lnTo>
                  <a:pt x="9406" y="8831"/>
                </a:lnTo>
                <a:lnTo>
                  <a:pt x="9391" y="8908"/>
                </a:lnTo>
                <a:lnTo>
                  <a:pt x="9376" y="8987"/>
                </a:lnTo>
                <a:lnTo>
                  <a:pt x="9362" y="9069"/>
                </a:lnTo>
                <a:lnTo>
                  <a:pt x="9350" y="9154"/>
                </a:lnTo>
                <a:lnTo>
                  <a:pt x="9338" y="9240"/>
                </a:lnTo>
                <a:lnTo>
                  <a:pt x="9327" y="9327"/>
                </a:lnTo>
                <a:lnTo>
                  <a:pt x="9319" y="9417"/>
                </a:lnTo>
                <a:lnTo>
                  <a:pt x="9312" y="9507"/>
                </a:lnTo>
                <a:lnTo>
                  <a:pt x="9307" y="9599"/>
                </a:lnTo>
                <a:lnTo>
                  <a:pt x="9305" y="9644"/>
                </a:lnTo>
                <a:lnTo>
                  <a:pt x="9304" y="9691"/>
                </a:lnTo>
                <a:lnTo>
                  <a:pt x="9304" y="9737"/>
                </a:lnTo>
                <a:lnTo>
                  <a:pt x="9304" y="9784"/>
                </a:lnTo>
                <a:lnTo>
                  <a:pt x="9300" y="9756"/>
                </a:lnTo>
                <a:lnTo>
                  <a:pt x="9297" y="9730"/>
                </a:lnTo>
                <a:lnTo>
                  <a:pt x="9295" y="9702"/>
                </a:lnTo>
                <a:lnTo>
                  <a:pt x="9293" y="9675"/>
                </a:lnTo>
                <a:lnTo>
                  <a:pt x="9292" y="9620"/>
                </a:lnTo>
                <a:lnTo>
                  <a:pt x="9292" y="9565"/>
                </a:lnTo>
                <a:lnTo>
                  <a:pt x="9293" y="9511"/>
                </a:lnTo>
                <a:lnTo>
                  <a:pt x="9296" y="9458"/>
                </a:lnTo>
                <a:lnTo>
                  <a:pt x="9298" y="9406"/>
                </a:lnTo>
                <a:lnTo>
                  <a:pt x="9302" y="9357"/>
                </a:lnTo>
                <a:close/>
                <a:moveTo>
                  <a:pt x="10818" y="3414"/>
                </a:moveTo>
                <a:lnTo>
                  <a:pt x="10784" y="3418"/>
                </a:lnTo>
                <a:lnTo>
                  <a:pt x="10750" y="3422"/>
                </a:lnTo>
                <a:lnTo>
                  <a:pt x="10716" y="3429"/>
                </a:lnTo>
                <a:lnTo>
                  <a:pt x="10682" y="3438"/>
                </a:lnTo>
                <a:lnTo>
                  <a:pt x="10669" y="3442"/>
                </a:lnTo>
                <a:lnTo>
                  <a:pt x="10655" y="3446"/>
                </a:lnTo>
                <a:lnTo>
                  <a:pt x="10642" y="3452"/>
                </a:lnTo>
                <a:lnTo>
                  <a:pt x="10629" y="3456"/>
                </a:lnTo>
                <a:lnTo>
                  <a:pt x="10610" y="3455"/>
                </a:lnTo>
                <a:lnTo>
                  <a:pt x="10595" y="3454"/>
                </a:lnTo>
                <a:lnTo>
                  <a:pt x="10587" y="3453"/>
                </a:lnTo>
                <a:lnTo>
                  <a:pt x="10584" y="3453"/>
                </a:lnTo>
                <a:lnTo>
                  <a:pt x="10577" y="3446"/>
                </a:lnTo>
                <a:lnTo>
                  <a:pt x="10557" y="3429"/>
                </a:lnTo>
                <a:lnTo>
                  <a:pt x="10586" y="3424"/>
                </a:lnTo>
                <a:lnTo>
                  <a:pt x="10617" y="3420"/>
                </a:lnTo>
                <a:lnTo>
                  <a:pt x="10647" y="3417"/>
                </a:lnTo>
                <a:lnTo>
                  <a:pt x="10680" y="3414"/>
                </a:lnTo>
                <a:lnTo>
                  <a:pt x="10713" y="3412"/>
                </a:lnTo>
                <a:lnTo>
                  <a:pt x="10747" y="3412"/>
                </a:lnTo>
                <a:lnTo>
                  <a:pt x="10783" y="3412"/>
                </a:lnTo>
                <a:lnTo>
                  <a:pt x="10818" y="3414"/>
                </a:lnTo>
                <a:close/>
                <a:moveTo>
                  <a:pt x="11284" y="3576"/>
                </a:moveTo>
                <a:lnTo>
                  <a:pt x="11235" y="3563"/>
                </a:lnTo>
                <a:lnTo>
                  <a:pt x="11187" y="3551"/>
                </a:lnTo>
                <a:lnTo>
                  <a:pt x="11139" y="3540"/>
                </a:lnTo>
                <a:lnTo>
                  <a:pt x="11093" y="3529"/>
                </a:lnTo>
                <a:lnTo>
                  <a:pt x="11006" y="3511"/>
                </a:lnTo>
                <a:lnTo>
                  <a:pt x="10924" y="3496"/>
                </a:lnTo>
                <a:lnTo>
                  <a:pt x="10850" y="3484"/>
                </a:lnTo>
                <a:lnTo>
                  <a:pt x="10783" y="3474"/>
                </a:lnTo>
                <a:lnTo>
                  <a:pt x="10724" y="3467"/>
                </a:lnTo>
                <a:lnTo>
                  <a:pt x="10674" y="3461"/>
                </a:lnTo>
                <a:lnTo>
                  <a:pt x="10680" y="3458"/>
                </a:lnTo>
                <a:lnTo>
                  <a:pt x="10687" y="3455"/>
                </a:lnTo>
                <a:lnTo>
                  <a:pt x="10713" y="3446"/>
                </a:lnTo>
                <a:lnTo>
                  <a:pt x="10741" y="3439"/>
                </a:lnTo>
                <a:lnTo>
                  <a:pt x="10770" y="3433"/>
                </a:lnTo>
                <a:lnTo>
                  <a:pt x="10797" y="3428"/>
                </a:lnTo>
                <a:lnTo>
                  <a:pt x="10826" y="3425"/>
                </a:lnTo>
                <a:lnTo>
                  <a:pt x="10856" y="3423"/>
                </a:lnTo>
                <a:lnTo>
                  <a:pt x="10885" y="3423"/>
                </a:lnTo>
                <a:lnTo>
                  <a:pt x="10914" y="3424"/>
                </a:lnTo>
                <a:lnTo>
                  <a:pt x="10941" y="3428"/>
                </a:lnTo>
                <a:lnTo>
                  <a:pt x="10967" y="3433"/>
                </a:lnTo>
                <a:lnTo>
                  <a:pt x="10992" y="3438"/>
                </a:lnTo>
                <a:lnTo>
                  <a:pt x="11018" y="3444"/>
                </a:lnTo>
                <a:lnTo>
                  <a:pt x="11043" y="3451"/>
                </a:lnTo>
                <a:lnTo>
                  <a:pt x="11069" y="3458"/>
                </a:lnTo>
                <a:lnTo>
                  <a:pt x="11093" y="3467"/>
                </a:lnTo>
                <a:lnTo>
                  <a:pt x="11117" y="3476"/>
                </a:lnTo>
                <a:lnTo>
                  <a:pt x="11140" y="3486"/>
                </a:lnTo>
                <a:lnTo>
                  <a:pt x="11163" y="3496"/>
                </a:lnTo>
                <a:lnTo>
                  <a:pt x="11185" y="3507"/>
                </a:lnTo>
                <a:lnTo>
                  <a:pt x="11207" y="3520"/>
                </a:lnTo>
                <a:lnTo>
                  <a:pt x="11227" y="3533"/>
                </a:lnTo>
                <a:lnTo>
                  <a:pt x="11247" y="3546"/>
                </a:lnTo>
                <a:lnTo>
                  <a:pt x="11266" y="3561"/>
                </a:lnTo>
                <a:lnTo>
                  <a:pt x="11284" y="3576"/>
                </a:lnTo>
                <a:close/>
                <a:moveTo>
                  <a:pt x="13031" y="5375"/>
                </a:moveTo>
                <a:lnTo>
                  <a:pt x="13033" y="5404"/>
                </a:lnTo>
                <a:lnTo>
                  <a:pt x="13034" y="5432"/>
                </a:lnTo>
                <a:lnTo>
                  <a:pt x="13035" y="5461"/>
                </a:lnTo>
                <a:lnTo>
                  <a:pt x="13036" y="5490"/>
                </a:lnTo>
                <a:lnTo>
                  <a:pt x="13036" y="5518"/>
                </a:lnTo>
                <a:lnTo>
                  <a:pt x="13035" y="5547"/>
                </a:lnTo>
                <a:lnTo>
                  <a:pt x="13034" y="5576"/>
                </a:lnTo>
                <a:lnTo>
                  <a:pt x="13033" y="5606"/>
                </a:lnTo>
                <a:lnTo>
                  <a:pt x="13030" y="5580"/>
                </a:lnTo>
                <a:lnTo>
                  <a:pt x="13026" y="5555"/>
                </a:lnTo>
                <a:lnTo>
                  <a:pt x="13023" y="5529"/>
                </a:lnTo>
                <a:lnTo>
                  <a:pt x="13020" y="5504"/>
                </a:lnTo>
                <a:lnTo>
                  <a:pt x="13015" y="5477"/>
                </a:lnTo>
                <a:lnTo>
                  <a:pt x="13009" y="5450"/>
                </a:lnTo>
                <a:lnTo>
                  <a:pt x="13003" y="5424"/>
                </a:lnTo>
                <a:lnTo>
                  <a:pt x="12997" y="5398"/>
                </a:lnTo>
                <a:lnTo>
                  <a:pt x="12988" y="5372"/>
                </a:lnTo>
                <a:lnTo>
                  <a:pt x="12980" y="5345"/>
                </a:lnTo>
                <a:lnTo>
                  <a:pt x="12971" y="5320"/>
                </a:lnTo>
                <a:lnTo>
                  <a:pt x="12960" y="5294"/>
                </a:lnTo>
                <a:lnTo>
                  <a:pt x="12949" y="5222"/>
                </a:lnTo>
                <a:lnTo>
                  <a:pt x="12934" y="5150"/>
                </a:lnTo>
                <a:lnTo>
                  <a:pt x="12918" y="5079"/>
                </a:lnTo>
                <a:lnTo>
                  <a:pt x="12900" y="5010"/>
                </a:lnTo>
                <a:lnTo>
                  <a:pt x="12890" y="4976"/>
                </a:lnTo>
                <a:lnTo>
                  <a:pt x="12881" y="4942"/>
                </a:lnTo>
                <a:lnTo>
                  <a:pt x="12870" y="4908"/>
                </a:lnTo>
                <a:lnTo>
                  <a:pt x="12858" y="4875"/>
                </a:lnTo>
                <a:lnTo>
                  <a:pt x="12848" y="4842"/>
                </a:lnTo>
                <a:lnTo>
                  <a:pt x="12835" y="4809"/>
                </a:lnTo>
                <a:lnTo>
                  <a:pt x="12822" y="4777"/>
                </a:lnTo>
                <a:lnTo>
                  <a:pt x="12809" y="4744"/>
                </a:lnTo>
                <a:lnTo>
                  <a:pt x="12821" y="4760"/>
                </a:lnTo>
                <a:lnTo>
                  <a:pt x="12833" y="4776"/>
                </a:lnTo>
                <a:lnTo>
                  <a:pt x="12844" y="4793"/>
                </a:lnTo>
                <a:lnTo>
                  <a:pt x="12856" y="4809"/>
                </a:lnTo>
                <a:lnTo>
                  <a:pt x="12876" y="4841"/>
                </a:lnTo>
                <a:lnTo>
                  <a:pt x="12895" y="4874"/>
                </a:lnTo>
                <a:lnTo>
                  <a:pt x="12912" y="4907"/>
                </a:lnTo>
                <a:lnTo>
                  <a:pt x="12930" y="4941"/>
                </a:lnTo>
                <a:lnTo>
                  <a:pt x="12944" y="4975"/>
                </a:lnTo>
                <a:lnTo>
                  <a:pt x="12957" y="5010"/>
                </a:lnTo>
                <a:lnTo>
                  <a:pt x="12970" y="5045"/>
                </a:lnTo>
                <a:lnTo>
                  <a:pt x="12981" y="5080"/>
                </a:lnTo>
                <a:lnTo>
                  <a:pt x="12991" y="5116"/>
                </a:lnTo>
                <a:lnTo>
                  <a:pt x="13000" y="5153"/>
                </a:lnTo>
                <a:lnTo>
                  <a:pt x="13007" y="5189"/>
                </a:lnTo>
                <a:lnTo>
                  <a:pt x="13014" y="5226"/>
                </a:lnTo>
                <a:lnTo>
                  <a:pt x="13020" y="5263"/>
                </a:lnTo>
                <a:lnTo>
                  <a:pt x="13024" y="5300"/>
                </a:lnTo>
                <a:lnTo>
                  <a:pt x="13028" y="5338"/>
                </a:lnTo>
                <a:lnTo>
                  <a:pt x="13031" y="5375"/>
                </a:lnTo>
                <a:close/>
                <a:moveTo>
                  <a:pt x="13005" y="5979"/>
                </a:moveTo>
                <a:lnTo>
                  <a:pt x="13005" y="5957"/>
                </a:lnTo>
                <a:lnTo>
                  <a:pt x="13006" y="5933"/>
                </a:lnTo>
                <a:lnTo>
                  <a:pt x="13006" y="5910"/>
                </a:lnTo>
                <a:lnTo>
                  <a:pt x="13006" y="5888"/>
                </a:lnTo>
                <a:lnTo>
                  <a:pt x="13008" y="5880"/>
                </a:lnTo>
                <a:lnTo>
                  <a:pt x="13011" y="5873"/>
                </a:lnTo>
                <a:lnTo>
                  <a:pt x="13010" y="5899"/>
                </a:lnTo>
                <a:lnTo>
                  <a:pt x="13009" y="5926"/>
                </a:lnTo>
                <a:lnTo>
                  <a:pt x="13007" y="5952"/>
                </a:lnTo>
                <a:lnTo>
                  <a:pt x="13005" y="5979"/>
                </a:lnTo>
                <a:close/>
                <a:moveTo>
                  <a:pt x="12954" y="7034"/>
                </a:moveTo>
                <a:lnTo>
                  <a:pt x="12955" y="7022"/>
                </a:lnTo>
                <a:lnTo>
                  <a:pt x="12956" y="7012"/>
                </a:lnTo>
                <a:lnTo>
                  <a:pt x="12957" y="7000"/>
                </a:lnTo>
                <a:lnTo>
                  <a:pt x="12958" y="6988"/>
                </a:lnTo>
                <a:lnTo>
                  <a:pt x="12962" y="6936"/>
                </a:lnTo>
                <a:lnTo>
                  <a:pt x="12966" y="6882"/>
                </a:lnTo>
                <a:lnTo>
                  <a:pt x="12969" y="6828"/>
                </a:lnTo>
                <a:lnTo>
                  <a:pt x="12971" y="6772"/>
                </a:lnTo>
                <a:lnTo>
                  <a:pt x="12972" y="6717"/>
                </a:lnTo>
                <a:lnTo>
                  <a:pt x="12972" y="6662"/>
                </a:lnTo>
                <a:lnTo>
                  <a:pt x="12972" y="6605"/>
                </a:lnTo>
                <a:lnTo>
                  <a:pt x="12970" y="6549"/>
                </a:lnTo>
                <a:lnTo>
                  <a:pt x="12972" y="6529"/>
                </a:lnTo>
                <a:lnTo>
                  <a:pt x="12974" y="6509"/>
                </a:lnTo>
                <a:lnTo>
                  <a:pt x="12976" y="6490"/>
                </a:lnTo>
                <a:lnTo>
                  <a:pt x="12977" y="6469"/>
                </a:lnTo>
                <a:lnTo>
                  <a:pt x="12980" y="6449"/>
                </a:lnTo>
                <a:lnTo>
                  <a:pt x="12982" y="6429"/>
                </a:lnTo>
                <a:lnTo>
                  <a:pt x="12984" y="6409"/>
                </a:lnTo>
                <a:lnTo>
                  <a:pt x="12985" y="6390"/>
                </a:lnTo>
                <a:lnTo>
                  <a:pt x="12992" y="6430"/>
                </a:lnTo>
                <a:lnTo>
                  <a:pt x="12998" y="6470"/>
                </a:lnTo>
                <a:lnTo>
                  <a:pt x="13002" y="6511"/>
                </a:lnTo>
                <a:lnTo>
                  <a:pt x="13005" y="6551"/>
                </a:lnTo>
                <a:lnTo>
                  <a:pt x="13007" y="6592"/>
                </a:lnTo>
                <a:lnTo>
                  <a:pt x="13007" y="6632"/>
                </a:lnTo>
                <a:lnTo>
                  <a:pt x="13007" y="6673"/>
                </a:lnTo>
                <a:lnTo>
                  <a:pt x="13005" y="6713"/>
                </a:lnTo>
                <a:lnTo>
                  <a:pt x="13002" y="6753"/>
                </a:lnTo>
                <a:lnTo>
                  <a:pt x="12999" y="6794"/>
                </a:lnTo>
                <a:lnTo>
                  <a:pt x="12993" y="6834"/>
                </a:lnTo>
                <a:lnTo>
                  <a:pt x="12987" y="6874"/>
                </a:lnTo>
                <a:lnTo>
                  <a:pt x="12981" y="6914"/>
                </a:lnTo>
                <a:lnTo>
                  <a:pt x="12972" y="6954"/>
                </a:lnTo>
                <a:lnTo>
                  <a:pt x="12964" y="6994"/>
                </a:lnTo>
                <a:lnTo>
                  <a:pt x="12954" y="7034"/>
                </a:lnTo>
                <a:close/>
                <a:moveTo>
                  <a:pt x="12844" y="7487"/>
                </a:moveTo>
                <a:lnTo>
                  <a:pt x="12837" y="7510"/>
                </a:lnTo>
                <a:lnTo>
                  <a:pt x="12828" y="7531"/>
                </a:lnTo>
                <a:lnTo>
                  <a:pt x="12820" y="7552"/>
                </a:lnTo>
                <a:lnTo>
                  <a:pt x="12811" y="7572"/>
                </a:lnTo>
                <a:lnTo>
                  <a:pt x="12818" y="7542"/>
                </a:lnTo>
                <a:lnTo>
                  <a:pt x="12823" y="7510"/>
                </a:lnTo>
                <a:lnTo>
                  <a:pt x="12830" y="7478"/>
                </a:lnTo>
                <a:lnTo>
                  <a:pt x="12836" y="7446"/>
                </a:lnTo>
                <a:lnTo>
                  <a:pt x="12848" y="7418"/>
                </a:lnTo>
                <a:lnTo>
                  <a:pt x="12860" y="7391"/>
                </a:lnTo>
                <a:lnTo>
                  <a:pt x="12872" y="7363"/>
                </a:lnTo>
                <a:lnTo>
                  <a:pt x="12884" y="7335"/>
                </a:lnTo>
                <a:lnTo>
                  <a:pt x="12875" y="7373"/>
                </a:lnTo>
                <a:lnTo>
                  <a:pt x="12867" y="7412"/>
                </a:lnTo>
                <a:lnTo>
                  <a:pt x="12856" y="7450"/>
                </a:lnTo>
                <a:lnTo>
                  <a:pt x="12844" y="7487"/>
                </a:lnTo>
                <a:close/>
                <a:moveTo>
                  <a:pt x="12656" y="8415"/>
                </a:moveTo>
                <a:lnTo>
                  <a:pt x="12654" y="8407"/>
                </a:lnTo>
                <a:lnTo>
                  <a:pt x="12653" y="8400"/>
                </a:lnTo>
                <a:lnTo>
                  <a:pt x="12656" y="8378"/>
                </a:lnTo>
                <a:lnTo>
                  <a:pt x="12659" y="8355"/>
                </a:lnTo>
                <a:lnTo>
                  <a:pt x="12662" y="8333"/>
                </a:lnTo>
                <a:lnTo>
                  <a:pt x="12667" y="8310"/>
                </a:lnTo>
                <a:lnTo>
                  <a:pt x="12677" y="8253"/>
                </a:lnTo>
                <a:lnTo>
                  <a:pt x="12688" y="8195"/>
                </a:lnTo>
                <a:lnTo>
                  <a:pt x="12700" y="8134"/>
                </a:lnTo>
                <a:lnTo>
                  <a:pt x="12712" y="8070"/>
                </a:lnTo>
                <a:lnTo>
                  <a:pt x="12725" y="8005"/>
                </a:lnTo>
                <a:lnTo>
                  <a:pt x="12739" y="7938"/>
                </a:lnTo>
                <a:lnTo>
                  <a:pt x="12753" y="7869"/>
                </a:lnTo>
                <a:lnTo>
                  <a:pt x="12767" y="7799"/>
                </a:lnTo>
                <a:lnTo>
                  <a:pt x="12772" y="7818"/>
                </a:lnTo>
                <a:lnTo>
                  <a:pt x="12775" y="7837"/>
                </a:lnTo>
                <a:lnTo>
                  <a:pt x="12778" y="7856"/>
                </a:lnTo>
                <a:lnTo>
                  <a:pt x="12781" y="7876"/>
                </a:lnTo>
                <a:lnTo>
                  <a:pt x="12783" y="7895"/>
                </a:lnTo>
                <a:lnTo>
                  <a:pt x="12784" y="7914"/>
                </a:lnTo>
                <a:lnTo>
                  <a:pt x="12784" y="7934"/>
                </a:lnTo>
                <a:lnTo>
                  <a:pt x="12784" y="7953"/>
                </a:lnTo>
                <a:lnTo>
                  <a:pt x="12783" y="7972"/>
                </a:lnTo>
                <a:lnTo>
                  <a:pt x="12782" y="7993"/>
                </a:lnTo>
                <a:lnTo>
                  <a:pt x="12780" y="8012"/>
                </a:lnTo>
                <a:lnTo>
                  <a:pt x="12776" y="8031"/>
                </a:lnTo>
                <a:lnTo>
                  <a:pt x="12770" y="8070"/>
                </a:lnTo>
                <a:lnTo>
                  <a:pt x="12761" y="8110"/>
                </a:lnTo>
                <a:lnTo>
                  <a:pt x="12752" y="8148"/>
                </a:lnTo>
                <a:lnTo>
                  <a:pt x="12740" y="8187"/>
                </a:lnTo>
                <a:lnTo>
                  <a:pt x="12728" y="8225"/>
                </a:lnTo>
                <a:lnTo>
                  <a:pt x="12715" y="8264"/>
                </a:lnTo>
                <a:lnTo>
                  <a:pt x="12686" y="8340"/>
                </a:lnTo>
                <a:lnTo>
                  <a:pt x="12656" y="8415"/>
                </a:lnTo>
                <a:close/>
                <a:moveTo>
                  <a:pt x="12673" y="8771"/>
                </a:moveTo>
                <a:lnTo>
                  <a:pt x="12677" y="8821"/>
                </a:lnTo>
                <a:lnTo>
                  <a:pt x="12681" y="8870"/>
                </a:lnTo>
                <a:lnTo>
                  <a:pt x="12682" y="8920"/>
                </a:lnTo>
                <a:lnTo>
                  <a:pt x="12683" y="8969"/>
                </a:lnTo>
                <a:lnTo>
                  <a:pt x="12683" y="9018"/>
                </a:lnTo>
                <a:lnTo>
                  <a:pt x="12682" y="9068"/>
                </a:lnTo>
                <a:lnTo>
                  <a:pt x="12681" y="9117"/>
                </a:lnTo>
                <a:lnTo>
                  <a:pt x="12679" y="9166"/>
                </a:lnTo>
                <a:lnTo>
                  <a:pt x="12672" y="9134"/>
                </a:lnTo>
                <a:lnTo>
                  <a:pt x="12665" y="9101"/>
                </a:lnTo>
                <a:lnTo>
                  <a:pt x="12658" y="9067"/>
                </a:lnTo>
                <a:lnTo>
                  <a:pt x="12653" y="9033"/>
                </a:lnTo>
                <a:lnTo>
                  <a:pt x="12648" y="8999"/>
                </a:lnTo>
                <a:lnTo>
                  <a:pt x="12643" y="8964"/>
                </a:lnTo>
                <a:lnTo>
                  <a:pt x="12639" y="8929"/>
                </a:lnTo>
                <a:lnTo>
                  <a:pt x="12635" y="8892"/>
                </a:lnTo>
                <a:lnTo>
                  <a:pt x="12633" y="8856"/>
                </a:lnTo>
                <a:lnTo>
                  <a:pt x="12631" y="8820"/>
                </a:lnTo>
                <a:lnTo>
                  <a:pt x="12629" y="8783"/>
                </a:lnTo>
                <a:lnTo>
                  <a:pt x="12628" y="8745"/>
                </a:lnTo>
                <a:lnTo>
                  <a:pt x="12628" y="8706"/>
                </a:lnTo>
                <a:lnTo>
                  <a:pt x="12629" y="8667"/>
                </a:lnTo>
                <a:lnTo>
                  <a:pt x="12631" y="8627"/>
                </a:lnTo>
                <a:lnTo>
                  <a:pt x="12633" y="8586"/>
                </a:lnTo>
                <a:lnTo>
                  <a:pt x="12638" y="8571"/>
                </a:lnTo>
                <a:lnTo>
                  <a:pt x="12644" y="8555"/>
                </a:lnTo>
                <a:lnTo>
                  <a:pt x="12649" y="8583"/>
                </a:lnTo>
                <a:lnTo>
                  <a:pt x="12653" y="8609"/>
                </a:lnTo>
                <a:lnTo>
                  <a:pt x="12657" y="8637"/>
                </a:lnTo>
                <a:lnTo>
                  <a:pt x="12661" y="8664"/>
                </a:lnTo>
                <a:lnTo>
                  <a:pt x="12665" y="8690"/>
                </a:lnTo>
                <a:lnTo>
                  <a:pt x="12668" y="8718"/>
                </a:lnTo>
                <a:lnTo>
                  <a:pt x="12671" y="8745"/>
                </a:lnTo>
                <a:lnTo>
                  <a:pt x="12673" y="8771"/>
                </a:lnTo>
                <a:close/>
                <a:moveTo>
                  <a:pt x="13109" y="10155"/>
                </a:moveTo>
                <a:lnTo>
                  <a:pt x="13082" y="10099"/>
                </a:lnTo>
                <a:lnTo>
                  <a:pt x="13054" y="10043"/>
                </a:lnTo>
                <a:lnTo>
                  <a:pt x="13026" y="9989"/>
                </a:lnTo>
                <a:lnTo>
                  <a:pt x="12998" y="9934"/>
                </a:lnTo>
                <a:lnTo>
                  <a:pt x="12970" y="9881"/>
                </a:lnTo>
                <a:lnTo>
                  <a:pt x="12943" y="9826"/>
                </a:lnTo>
                <a:lnTo>
                  <a:pt x="12916" y="9773"/>
                </a:lnTo>
                <a:lnTo>
                  <a:pt x="12889" y="9719"/>
                </a:lnTo>
                <a:lnTo>
                  <a:pt x="12908" y="9743"/>
                </a:lnTo>
                <a:lnTo>
                  <a:pt x="12927" y="9768"/>
                </a:lnTo>
                <a:lnTo>
                  <a:pt x="12944" y="9793"/>
                </a:lnTo>
                <a:lnTo>
                  <a:pt x="12961" y="9819"/>
                </a:lnTo>
                <a:lnTo>
                  <a:pt x="12977" y="9844"/>
                </a:lnTo>
                <a:lnTo>
                  <a:pt x="12993" y="9871"/>
                </a:lnTo>
                <a:lnTo>
                  <a:pt x="13008" y="9899"/>
                </a:lnTo>
                <a:lnTo>
                  <a:pt x="13022" y="9925"/>
                </a:lnTo>
                <a:lnTo>
                  <a:pt x="13035" y="9953"/>
                </a:lnTo>
                <a:lnTo>
                  <a:pt x="13048" y="9981"/>
                </a:lnTo>
                <a:lnTo>
                  <a:pt x="13060" y="10009"/>
                </a:lnTo>
                <a:lnTo>
                  <a:pt x="13071" y="10038"/>
                </a:lnTo>
                <a:lnTo>
                  <a:pt x="13082" y="10067"/>
                </a:lnTo>
                <a:lnTo>
                  <a:pt x="13091" y="10097"/>
                </a:lnTo>
                <a:lnTo>
                  <a:pt x="13101" y="10125"/>
                </a:lnTo>
                <a:lnTo>
                  <a:pt x="13109" y="10155"/>
                </a:lnTo>
                <a:close/>
                <a:moveTo>
                  <a:pt x="12458" y="12415"/>
                </a:moveTo>
                <a:lnTo>
                  <a:pt x="12459" y="12413"/>
                </a:lnTo>
                <a:lnTo>
                  <a:pt x="12460" y="12411"/>
                </a:lnTo>
                <a:lnTo>
                  <a:pt x="12459" y="12414"/>
                </a:lnTo>
                <a:lnTo>
                  <a:pt x="12457" y="12419"/>
                </a:lnTo>
                <a:lnTo>
                  <a:pt x="12457" y="12416"/>
                </a:lnTo>
                <a:lnTo>
                  <a:pt x="12458" y="12415"/>
                </a:lnTo>
                <a:close/>
                <a:moveTo>
                  <a:pt x="10204" y="13702"/>
                </a:moveTo>
                <a:lnTo>
                  <a:pt x="10204" y="13697"/>
                </a:lnTo>
                <a:lnTo>
                  <a:pt x="10204" y="13692"/>
                </a:lnTo>
                <a:lnTo>
                  <a:pt x="10210" y="13677"/>
                </a:lnTo>
                <a:lnTo>
                  <a:pt x="10218" y="13662"/>
                </a:lnTo>
                <a:lnTo>
                  <a:pt x="10224" y="13647"/>
                </a:lnTo>
                <a:lnTo>
                  <a:pt x="10231" y="13633"/>
                </a:lnTo>
                <a:lnTo>
                  <a:pt x="10224" y="13650"/>
                </a:lnTo>
                <a:lnTo>
                  <a:pt x="10218" y="13667"/>
                </a:lnTo>
                <a:lnTo>
                  <a:pt x="10211" y="13684"/>
                </a:lnTo>
                <a:lnTo>
                  <a:pt x="10204" y="13702"/>
                </a:lnTo>
                <a:close/>
                <a:moveTo>
                  <a:pt x="10460" y="13150"/>
                </a:moveTo>
                <a:lnTo>
                  <a:pt x="10454" y="13159"/>
                </a:lnTo>
                <a:lnTo>
                  <a:pt x="10447" y="13167"/>
                </a:lnTo>
                <a:lnTo>
                  <a:pt x="10442" y="13176"/>
                </a:lnTo>
                <a:lnTo>
                  <a:pt x="10436" y="13184"/>
                </a:lnTo>
                <a:lnTo>
                  <a:pt x="10440" y="13166"/>
                </a:lnTo>
                <a:lnTo>
                  <a:pt x="10444" y="13149"/>
                </a:lnTo>
                <a:lnTo>
                  <a:pt x="10449" y="13132"/>
                </a:lnTo>
                <a:lnTo>
                  <a:pt x="10454" y="13114"/>
                </a:lnTo>
                <a:lnTo>
                  <a:pt x="10455" y="13124"/>
                </a:lnTo>
                <a:lnTo>
                  <a:pt x="10457" y="13132"/>
                </a:lnTo>
                <a:lnTo>
                  <a:pt x="10458" y="13142"/>
                </a:lnTo>
                <a:lnTo>
                  <a:pt x="10460" y="13150"/>
                </a:lnTo>
                <a:close/>
                <a:moveTo>
                  <a:pt x="12821" y="11846"/>
                </a:moveTo>
                <a:lnTo>
                  <a:pt x="12830" y="11828"/>
                </a:lnTo>
                <a:lnTo>
                  <a:pt x="12838" y="11809"/>
                </a:lnTo>
                <a:lnTo>
                  <a:pt x="12847" y="11791"/>
                </a:lnTo>
                <a:lnTo>
                  <a:pt x="12855" y="11773"/>
                </a:lnTo>
                <a:lnTo>
                  <a:pt x="12861" y="11760"/>
                </a:lnTo>
                <a:lnTo>
                  <a:pt x="12867" y="11746"/>
                </a:lnTo>
                <a:lnTo>
                  <a:pt x="12870" y="11744"/>
                </a:lnTo>
                <a:lnTo>
                  <a:pt x="12873" y="11742"/>
                </a:lnTo>
                <a:lnTo>
                  <a:pt x="12887" y="11732"/>
                </a:lnTo>
                <a:lnTo>
                  <a:pt x="12901" y="11722"/>
                </a:lnTo>
                <a:lnTo>
                  <a:pt x="12882" y="11760"/>
                </a:lnTo>
                <a:lnTo>
                  <a:pt x="12860" y="11798"/>
                </a:lnTo>
                <a:lnTo>
                  <a:pt x="12838" y="11835"/>
                </a:lnTo>
                <a:lnTo>
                  <a:pt x="12815" y="11872"/>
                </a:lnTo>
                <a:lnTo>
                  <a:pt x="12818" y="11859"/>
                </a:lnTo>
                <a:lnTo>
                  <a:pt x="12821" y="11846"/>
                </a:lnTo>
                <a:close/>
                <a:moveTo>
                  <a:pt x="12724" y="11892"/>
                </a:moveTo>
                <a:lnTo>
                  <a:pt x="12743" y="11868"/>
                </a:lnTo>
                <a:lnTo>
                  <a:pt x="12762" y="11843"/>
                </a:lnTo>
                <a:lnTo>
                  <a:pt x="12783" y="11821"/>
                </a:lnTo>
                <a:lnTo>
                  <a:pt x="12803" y="11801"/>
                </a:lnTo>
                <a:lnTo>
                  <a:pt x="12801" y="11809"/>
                </a:lnTo>
                <a:lnTo>
                  <a:pt x="12799" y="11818"/>
                </a:lnTo>
                <a:lnTo>
                  <a:pt x="12798" y="11826"/>
                </a:lnTo>
                <a:lnTo>
                  <a:pt x="12795" y="11835"/>
                </a:lnTo>
                <a:lnTo>
                  <a:pt x="12785" y="11857"/>
                </a:lnTo>
                <a:lnTo>
                  <a:pt x="12774" y="11878"/>
                </a:lnTo>
                <a:lnTo>
                  <a:pt x="12764" y="11901"/>
                </a:lnTo>
                <a:lnTo>
                  <a:pt x="12752" y="11922"/>
                </a:lnTo>
                <a:lnTo>
                  <a:pt x="12741" y="11944"/>
                </a:lnTo>
                <a:lnTo>
                  <a:pt x="12729" y="11965"/>
                </a:lnTo>
                <a:lnTo>
                  <a:pt x="12718" y="11988"/>
                </a:lnTo>
                <a:lnTo>
                  <a:pt x="12706" y="12009"/>
                </a:lnTo>
                <a:lnTo>
                  <a:pt x="12697" y="12019"/>
                </a:lnTo>
                <a:lnTo>
                  <a:pt x="12687" y="12028"/>
                </a:lnTo>
                <a:lnTo>
                  <a:pt x="12677" y="12039"/>
                </a:lnTo>
                <a:lnTo>
                  <a:pt x="12667" y="12048"/>
                </a:lnTo>
                <a:lnTo>
                  <a:pt x="12683" y="12009"/>
                </a:lnTo>
                <a:lnTo>
                  <a:pt x="12698" y="11971"/>
                </a:lnTo>
                <a:lnTo>
                  <a:pt x="12711" y="11931"/>
                </a:lnTo>
                <a:lnTo>
                  <a:pt x="12724" y="11892"/>
                </a:lnTo>
                <a:close/>
                <a:moveTo>
                  <a:pt x="12516" y="12275"/>
                </a:moveTo>
                <a:lnTo>
                  <a:pt x="12520" y="12265"/>
                </a:lnTo>
                <a:lnTo>
                  <a:pt x="12523" y="12257"/>
                </a:lnTo>
                <a:lnTo>
                  <a:pt x="12525" y="12256"/>
                </a:lnTo>
                <a:lnTo>
                  <a:pt x="12526" y="12255"/>
                </a:lnTo>
                <a:lnTo>
                  <a:pt x="12521" y="12264"/>
                </a:lnTo>
                <a:lnTo>
                  <a:pt x="12516" y="12274"/>
                </a:lnTo>
                <a:lnTo>
                  <a:pt x="12516" y="12275"/>
                </a:lnTo>
                <a:lnTo>
                  <a:pt x="12516" y="12275"/>
                </a:lnTo>
                <a:close/>
                <a:moveTo>
                  <a:pt x="12620" y="12059"/>
                </a:moveTo>
                <a:lnTo>
                  <a:pt x="12611" y="12078"/>
                </a:lnTo>
                <a:lnTo>
                  <a:pt x="12604" y="12097"/>
                </a:lnTo>
                <a:lnTo>
                  <a:pt x="12594" y="12115"/>
                </a:lnTo>
                <a:lnTo>
                  <a:pt x="12586" y="12135"/>
                </a:lnTo>
                <a:lnTo>
                  <a:pt x="12579" y="12143"/>
                </a:lnTo>
                <a:lnTo>
                  <a:pt x="12572" y="12153"/>
                </a:lnTo>
                <a:lnTo>
                  <a:pt x="12584" y="12129"/>
                </a:lnTo>
                <a:lnTo>
                  <a:pt x="12595" y="12106"/>
                </a:lnTo>
                <a:lnTo>
                  <a:pt x="12608" y="12082"/>
                </a:lnTo>
                <a:lnTo>
                  <a:pt x="12620" y="12059"/>
                </a:lnTo>
                <a:close/>
                <a:moveTo>
                  <a:pt x="10485" y="13031"/>
                </a:moveTo>
                <a:lnTo>
                  <a:pt x="10483" y="13041"/>
                </a:lnTo>
                <a:lnTo>
                  <a:pt x="10480" y="13050"/>
                </a:lnTo>
                <a:lnTo>
                  <a:pt x="10478" y="13060"/>
                </a:lnTo>
                <a:lnTo>
                  <a:pt x="10476" y="13070"/>
                </a:lnTo>
                <a:lnTo>
                  <a:pt x="10474" y="13064"/>
                </a:lnTo>
                <a:lnTo>
                  <a:pt x="10472" y="13060"/>
                </a:lnTo>
                <a:lnTo>
                  <a:pt x="10477" y="13046"/>
                </a:lnTo>
                <a:lnTo>
                  <a:pt x="10483" y="13033"/>
                </a:lnTo>
                <a:lnTo>
                  <a:pt x="10484" y="13032"/>
                </a:lnTo>
                <a:lnTo>
                  <a:pt x="10485" y="13031"/>
                </a:lnTo>
                <a:close/>
                <a:moveTo>
                  <a:pt x="12932" y="6908"/>
                </a:moveTo>
                <a:lnTo>
                  <a:pt x="12931" y="6943"/>
                </a:lnTo>
                <a:lnTo>
                  <a:pt x="12928" y="6977"/>
                </a:lnTo>
                <a:lnTo>
                  <a:pt x="12926" y="7012"/>
                </a:lnTo>
                <a:lnTo>
                  <a:pt x="12923" y="7047"/>
                </a:lnTo>
                <a:lnTo>
                  <a:pt x="12920" y="7082"/>
                </a:lnTo>
                <a:lnTo>
                  <a:pt x="12917" y="7116"/>
                </a:lnTo>
                <a:lnTo>
                  <a:pt x="12914" y="7151"/>
                </a:lnTo>
                <a:lnTo>
                  <a:pt x="12909" y="7186"/>
                </a:lnTo>
                <a:lnTo>
                  <a:pt x="12898" y="7219"/>
                </a:lnTo>
                <a:lnTo>
                  <a:pt x="12885" y="7252"/>
                </a:lnTo>
                <a:lnTo>
                  <a:pt x="12872" y="7285"/>
                </a:lnTo>
                <a:lnTo>
                  <a:pt x="12858" y="7318"/>
                </a:lnTo>
                <a:lnTo>
                  <a:pt x="12869" y="7261"/>
                </a:lnTo>
                <a:lnTo>
                  <a:pt x="12878" y="7203"/>
                </a:lnTo>
                <a:lnTo>
                  <a:pt x="12888" y="7145"/>
                </a:lnTo>
                <a:lnTo>
                  <a:pt x="12898" y="7086"/>
                </a:lnTo>
                <a:lnTo>
                  <a:pt x="12907" y="7027"/>
                </a:lnTo>
                <a:lnTo>
                  <a:pt x="12917" y="6967"/>
                </a:lnTo>
                <a:lnTo>
                  <a:pt x="12925" y="6908"/>
                </a:lnTo>
                <a:lnTo>
                  <a:pt x="12934" y="6848"/>
                </a:lnTo>
                <a:lnTo>
                  <a:pt x="12934" y="6863"/>
                </a:lnTo>
                <a:lnTo>
                  <a:pt x="12933" y="6878"/>
                </a:lnTo>
                <a:lnTo>
                  <a:pt x="12933" y="6893"/>
                </a:lnTo>
                <a:lnTo>
                  <a:pt x="12932" y="6908"/>
                </a:lnTo>
                <a:close/>
                <a:moveTo>
                  <a:pt x="13004" y="5789"/>
                </a:moveTo>
                <a:lnTo>
                  <a:pt x="13003" y="5760"/>
                </a:lnTo>
                <a:lnTo>
                  <a:pt x="13002" y="5731"/>
                </a:lnTo>
                <a:lnTo>
                  <a:pt x="13001" y="5703"/>
                </a:lnTo>
                <a:lnTo>
                  <a:pt x="13000" y="5675"/>
                </a:lnTo>
                <a:lnTo>
                  <a:pt x="12999" y="5647"/>
                </a:lnTo>
                <a:lnTo>
                  <a:pt x="12997" y="5619"/>
                </a:lnTo>
                <a:lnTo>
                  <a:pt x="12994" y="5591"/>
                </a:lnTo>
                <a:lnTo>
                  <a:pt x="12992" y="5563"/>
                </a:lnTo>
                <a:lnTo>
                  <a:pt x="12997" y="5588"/>
                </a:lnTo>
                <a:lnTo>
                  <a:pt x="13000" y="5611"/>
                </a:lnTo>
                <a:lnTo>
                  <a:pt x="13003" y="5635"/>
                </a:lnTo>
                <a:lnTo>
                  <a:pt x="13005" y="5659"/>
                </a:lnTo>
                <a:lnTo>
                  <a:pt x="13007" y="5683"/>
                </a:lnTo>
                <a:lnTo>
                  <a:pt x="13009" y="5708"/>
                </a:lnTo>
                <a:lnTo>
                  <a:pt x="13010" y="5731"/>
                </a:lnTo>
                <a:lnTo>
                  <a:pt x="13011" y="5756"/>
                </a:lnTo>
                <a:lnTo>
                  <a:pt x="13009" y="5764"/>
                </a:lnTo>
                <a:lnTo>
                  <a:pt x="13008" y="5772"/>
                </a:lnTo>
                <a:lnTo>
                  <a:pt x="13006" y="5780"/>
                </a:lnTo>
                <a:lnTo>
                  <a:pt x="13004" y="5789"/>
                </a:lnTo>
                <a:close/>
                <a:moveTo>
                  <a:pt x="9585" y="11051"/>
                </a:moveTo>
                <a:lnTo>
                  <a:pt x="9597" y="11084"/>
                </a:lnTo>
                <a:lnTo>
                  <a:pt x="9609" y="11116"/>
                </a:lnTo>
                <a:lnTo>
                  <a:pt x="9622" y="11147"/>
                </a:lnTo>
                <a:lnTo>
                  <a:pt x="9635" y="11180"/>
                </a:lnTo>
                <a:lnTo>
                  <a:pt x="9626" y="11173"/>
                </a:lnTo>
                <a:lnTo>
                  <a:pt x="9617" y="11164"/>
                </a:lnTo>
                <a:lnTo>
                  <a:pt x="9607" y="11155"/>
                </a:lnTo>
                <a:lnTo>
                  <a:pt x="9597" y="11145"/>
                </a:lnTo>
                <a:lnTo>
                  <a:pt x="9594" y="11122"/>
                </a:lnTo>
                <a:lnTo>
                  <a:pt x="9590" y="11099"/>
                </a:lnTo>
                <a:lnTo>
                  <a:pt x="9588" y="11075"/>
                </a:lnTo>
                <a:lnTo>
                  <a:pt x="9585" y="11051"/>
                </a:lnTo>
                <a:close/>
                <a:moveTo>
                  <a:pt x="8353" y="9370"/>
                </a:moveTo>
                <a:lnTo>
                  <a:pt x="8368" y="9365"/>
                </a:lnTo>
                <a:lnTo>
                  <a:pt x="8382" y="9358"/>
                </a:lnTo>
                <a:lnTo>
                  <a:pt x="8395" y="9360"/>
                </a:lnTo>
                <a:lnTo>
                  <a:pt x="8408" y="9363"/>
                </a:lnTo>
                <a:lnTo>
                  <a:pt x="8394" y="9365"/>
                </a:lnTo>
                <a:lnTo>
                  <a:pt x="8380" y="9367"/>
                </a:lnTo>
                <a:lnTo>
                  <a:pt x="8366" y="9369"/>
                </a:lnTo>
                <a:lnTo>
                  <a:pt x="8353" y="9370"/>
                </a:lnTo>
                <a:close/>
                <a:moveTo>
                  <a:pt x="8629" y="9349"/>
                </a:moveTo>
                <a:lnTo>
                  <a:pt x="8619" y="9353"/>
                </a:lnTo>
                <a:lnTo>
                  <a:pt x="8609" y="9357"/>
                </a:lnTo>
                <a:lnTo>
                  <a:pt x="8599" y="9363"/>
                </a:lnTo>
                <a:lnTo>
                  <a:pt x="8589" y="9367"/>
                </a:lnTo>
                <a:lnTo>
                  <a:pt x="8581" y="9365"/>
                </a:lnTo>
                <a:lnTo>
                  <a:pt x="8573" y="9363"/>
                </a:lnTo>
                <a:lnTo>
                  <a:pt x="8575" y="9362"/>
                </a:lnTo>
                <a:lnTo>
                  <a:pt x="8577" y="9360"/>
                </a:lnTo>
                <a:lnTo>
                  <a:pt x="8607" y="9351"/>
                </a:lnTo>
                <a:lnTo>
                  <a:pt x="8638" y="9339"/>
                </a:lnTo>
                <a:lnTo>
                  <a:pt x="8668" y="9327"/>
                </a:lnTo>
                <a:lnTo>
                  <a:pt x="8696" y="9316"/>
                </a:lnTo>
                <a:lnTo>
                  <a:pt x="8679" y="9324"/>
                </a:lnTo>
                <a:lnTo>
                  <a:pt x="8662" y="9333"/>
                </a:lnTo>
                <a:lnTo>
                  <a:pt x="8646" y="9340"/>
                </a:lnTo>
                <a:lnTo>
                  <a:pt x="8629" y="9349"/>
                </a:lnTo>
                <a:close/>
                <a:moveTo>
                  <a:pt x="8383" y="9459"/>
                </a:moveTo>
                <a:lnTo>
                  <a:pt x="8372" y="9451"/>
                </a:lnTo>
                <a:lnTo>
                  <a:pt x="8361" y="9441"/>
                </a:lnTo>
                <a:lnTo>
                  <a:pt x="8349" y="9432"/>
                </a:lnTo>
                <a:lnTo>
                  <a:pt x="8338" y="9422"/>
                </a:lnTo>
                <a:lnTo>
                  <a:pt x="8359" y="9418"/>
                </a:lnTo>
                <a:lnTo>
                  <a:pt x="8380" y="9414"/>
                </a:lnTo>
                <a:lnTo>
                  <a:pt x="8401" y="9409"/>
                </a:lnTo>
                <a:lnTo>
                  <a:pt x="8422" y="9404"/>
                </a:lnTo>
                <a:lnTo>
                  <a:pt x="8443" y="9399"/>
                </a:lnTo>
                <a:lnTo>
                  <a:pt x="8463" y="9393"/>
                </a:lnTo>
                <a:lnTo>
                  <a:pt x="8485" y="9388"/>
                </a:lnTo>
                <a:lnTo>
                  <a:pt x="8505" y="9383"/>
                </a:lnTo>
                <a:lnTo>
                  <a:pt x="8513" y="9385"/>
                </a:lnTo>
                <a:lnTo>
                  <a:pt x="8522" y="9387"/>
                </a:lnTo>
                <a:lnTo>
                  <a:pt x="8530" y="9389"/>
                </a:lnTo>
                <a:lnTo>
                  <a:pt x="8539" y="9391"/>
                </a:lnTo>
                <a:lnTo>
                  <a:pt x="8499" y="9408"/>
                </a:lnTo>
                <a:lnTo>
                  <a:pt x="8461" y="9426"/>
                </a:lnTo>
                <a:lnTo>
                  <a:pt x="8423" y="9443"/>
                </a:lnTo>
                <a:lnTo>
                  <a:pt x="8383" y="9459"/>
                </a:lnTo>
                <a:close/>
                <a:moveTo>
                  <a:pt x="8059" y="9563"/>
                </a:moveTo>
                <a:lnTo>
                  <a:pt x="8029" y="9568"/>
                </a:lnTo>
                <a:lnTo>
                  <a:pt x="7999" y="9571"/>
                </a:lnTo>
                <a:lnTo>
                  <a:pt x="7971" y="9572"/>
                </a:lnTo>
                <a:lnTo>
                  <a:pt x="7943" y="9572"/>
                </a:lnTo>
                <a:lnTo>
                  <a:pt x="7916" y="9570"/>
                </a:lnTo>
                <a:lnTo>
                  <a:pt x="7890" y="9566"/>
                </a:lnTo>
                <a:lnTo>
                  <a:pt x="7864" y="9560"/>
                </a:lnTo>
                <a:lnTo>
                  <a:pt x="7839" y="9554"/>
                </a:lnTo>
                <a:lnTo>
                  <a:pt x="7814" y="9547"/>
                </a:lnTo>
                <a:lnTo>
                  <a:pt x="7791" y="9537"/>
                </a:lnTo>
                <a:lnTo>
                  <a:pt x="7767" y="9526"/>
                </a:lnTo>
                <a:lnTo>
                  <a:pt x="7745" y="9514"/>
                </a:lnTo>
                <a:lnTo>
                  <a:pt x="7724" y="9501"/>
                </a:lnTo>
                <a:lnTo>
                  <a:pt x="7703" y="9486"/>
                </a:lnTo>
                <a:lnTo>
                  <a:pt x="7681" y="9471"/>
                </a:lnTo>
                <a:lnTo>
                  <a:pt x="7661" y="9454"/>
                </a:lnTo>
                <a:lnTo>
                  <a:pt x="7661" y="9454"/>
                </a:lnTo>
                <a:lnTo>
                  <a:pt x="7661" y="9454"/>
                </a:lnTo>
                <a:lnTo>
                  <a:pt x="7664" y="9454"/>
                </a:lnTo>
                <a:lnTo>
                  <a:pt x="7673" y="9454"/>
                </a:lnTo>
                <a:lnTo>
                  <a:pt x="7687" y="9454"/>
                </a:lnTo>
                <a:lnTo>
                  <a:pt x="7707" y="9453"/>
                </a:lnTo>
                <a:lnTo>
                  <a:pt x="7731" y="9452"/>
                </a:lnTo>
                <a:lnTo>
                  <a:pt x="7761" y="9450"/>
                </a:lnTo>
                <a:lnTo>
                  <a:pt x="7796" y="9447"/>
                </a:lnTo>
                <a:lnTo>
                  <a:pt x="7836" y="9441"/>
                </a:lnTo>
                <a:lnTo>
                  <a:pt x="7862" y="9444"/>
                </a:lnTo>
                <a:lnTo>
                  <a:pt x="7889" y="9447"/>
                </a:lnTo>
                <a:lnTo>
                  <a:pt x="7915" y="9450"/>
                </a:lnTo>
                <a:lnTo>
                  <a:pt x="7942" y="9451"/>
                </a:lnTo>
                <a:lnTo>
                  <a:pt x="7995" y="9452"/>
                </a:lnTo>
                <a:lnTo>
                  <a:pt x="8048" y="9452"/>
                </a:lnTo>
                <a:lnTo>
                  <a:pt x="8102" y="9450"/>
                </a:lnTo>
                <a:lnTo>
                  <a:pt x="8155" y="9446"/>
                </a:lnTo>
                <a:lnTo>
                  <a:pt x="8207" y="9440"/>
                </a:lnTo>
                <a:lnTo>
                  <a:pt x="8259" y="9435"/>
                </a:lnTo>
                <a:lnTo>
                  <a:pt x="8269" y="9433"/>
                </a:lnTo>
                <a:lnTo>
                  <a:pt x="8277" y="9432"/>
                </a:lnTo>
                <a:lnTo>
                  <a:pt x="8287" y="9431"/>
                </a:lnTo>
                <a:lnTo>
                  <a:pt x="8295" y="9429"/>
                </a:lnTo>
                <a:lnTo>
                  <a:pt x="8301" y="9433"/>
                </a:lnTo>
                <a:lnTo>
                  <a:pt x="8307" y="9436"/>
                </a:lnTo>
                <a:lnTo>
                  <a:pt x="8321" y="9444"/>
                </a:lnTo>
                <a:lnTo>
                  <a:pt x="8332" y="9453"/>
                </a:lnTo>
                <a:lnTo>
                  <a:pt x="8345" y="9463"/>
                </a:lnTo>
                <a:lnTo>
                  <a:pt x="8356" y="9471"/>
                </a:lnTo>
                <a:lnTo>
                  <a:pt x="8320" y="9486"/>
                </a:lnTo>
                <a:lnTo>
                  <a:pt x="8283" y="9500"/>
                </a:lnTo>
                <a:lnTo>
                  <a:pt x="8246" y="9513"/>
                </a:lnTo>
                <a:lnTo>
                  <a:pt x="8210" y="9524"/>
                </a:lnTo>
                <a:lnTo>
                  <a:pt x="8173" y="9536"/>
                </a:lnTo>
                <a:lnTo>
                  <a:pt x="8136" y="9547"/>
                </a:lnTo>
                <a:lnTo>
                  <a:pt x="8097" y="9555"/>
                </a:lnTo>
                <a:lnTo>
                  <a:pt x="8059" y="9563"/>
                </a:lnTo>
                <a:close/>
                <a:moveTo>
                  <a:pt x="2122" y="1352"/>
                </a:moveTo>
                <a:lnTo>
                  <a:pt x="2103" y="1389"/>
                </a:lnTo>
                <a:lnTo>
                  <a:pt x="2084" y="1427"/>
                </a:lnTo>
                <a:lnTo>
                  <a:pt x="2066" y="1466"/>
                </a:lnTo>
                <a:lnTo>
                  <a:pt x="2049" y="1504"/>
                </a:lnTo>
                <a:lnTo>
                  <a:pt x="2033" y="1542"/>
                </a:lnTo>
                <a:lnTo>
                  <a:pt x="2017" y="1582"/>
                </a:lnTo>
                <a:lnTo>
                  <a:pt x="2002" y="1621"/>
                </a:lnTo>
                <a:lnTo>
                  <a:pt x="1988" y="1660"/>
                </a:lnTo>
                <a:lnTo>
                  <a:pt x="1961" y="1698"/>
                </a:lnTo>
                <a:lnTo>
                  <a:pt x="1935" y="1735"/>
                </a:lnTo>
                <a:lnTo>
                  <a:pt x="1911" y="1773"/>
                </a:lnTo>
                <a:lnTo>
                  <a:pt x="1887" y="1813"/>
                </a:lnTo>
                <a:lnTo>
                  <a:pt x="1864" y="1852"/>
                </a:lnTo>
                <a:lnTo>
                  <a:pt x="1843" y="1892"/>
                </a:lnTo>
                <a:lnTo>
                  <a:pt x="1824" y="1933"/>
                </a:lnTo>
                <a:lnTo>
                  <a:pt x="1804" y="1974"/>
                </a:lnTo>
                <a:lnTo>
                  <a:pt x="1786" y="2016"/>
                </a:lnTo>
                <a:lnTo>
                  <a:pt x="1770" y="2058"/>
                </a:lnTo>
                <a:lnTo>
                  <a:pt x="1755" y="2102"/>
                </a:lnTo>
                <a:lnTo>
                  <a:pt x="1743" y="2145"/>
                </a:lnTo>
                <a:lnTo>
                  <a:pt x="1731" y="2189"/>
                </a:lnTo>
                <a:lnTo>
                  <a:pt x="1720" y="2234"/>
                </a:lnTo>
                <a:lnTo>
                  <a:pt x="1711" y="2279"/>
                </a:lnTo>
                <a:lnTo>
                  <a:pt x="1703" y="2325"/>
                </a:lnTo>
                <a:lnTo>
                  <a:pt x="1702" y="2320"/>
                </a:lnTo>
                <a:lnTo>
                  <a:pt x="1700" y="2315"/>
                </a:lnTo>
                <a:lnTo>
                  <a:pt x="1697" y="2279"/>
                </a:lnTo>
                <a:lnTo>
                  <a:pt x="1696" y="2244"/>
                </a:lnTo>
                <a:lnTo>
                  <a:pt x="1695" y="2209"/>
                </a:lnTo>
                <a:lnTo>
                  <a:pt x="1695" y="2175"/>
                </a:lnTo>
                <a:lnTo>
                  <a:pt x="1697" y="2140"/>
                </a:lnTo>
                <a:lnTo>
                  <a:pt x="1699" y="2106"/>
                </a:lnTo>
                <a:lnTo>
                  <a:pt x="1702" y="2072"/>
                </a:lnTo>
                <a:lnTo>
                  <a:pt x="1708" y="2039"/>
                </a:lnTo>
                <a:lnTo>
                  <a:pt x="1713" y="2006"/>
                </a:lnTo>
                <a:lnTo>
                  <a:pt x="1719" y="1973"/>
                </a:lnTo>
                <a:lnTo>
                  <a:pt x="1727" y="1940"/>
                </a:lnTo>
                <a:lnTo>
                  <a:pt x="1735" y="1907"/>
                </a:lnTo>
                <a:lnTo>
                  <a:pt x="1745" y="1875"/>
                </a:lnTo>
                <a:lnTo>
                  <a:pt x="1756" y="1844"/>
                </a:lnTo>
                <a:lnTo>
                  <a:pt x="1768" y="1813"/>
                </a:lnTo>
                <a:lnTo>
                  <a:pt x="1781" y="1782"/>
                </a:lnTo>
                <a:lnTo>
                  <a:pt x="1794" y="1752"/>
                </a:lnTo>
                <a:lnTo>
                  <a:pt x="1809" y="1722"/>
                </a:lnTo>
                <a:lnTo>
                  <a:pt x="1825" y="1692"/>
                </a:lnTo>
                <a:lnTo>
                  <a:pt x="1842" y="1663"/>
                </a:lnTo>
                <a:lnTo>
                  <a:pt x="1860" y="1634"/>
                </a:lnTo>
                <a:lnTo>
                  <a:pt x="1879" y="1606"/>
                </a:lnTo>
                <a:lnTo>
                  <a:pt x="1898" y="1579"/>
                </a:lnTo>
                <a:lnTo>
                  <a:pt x="1919" y="1551"/>
                </a:lnTo>
                <a:lnTo>
                  <a:pt x="1941" y="1524"/>
                </a:lnTo>
                <a:lnTo>
                  <a:pt x="1964" y="1498"/>
                </a:lnTo>
                <a:lnTo>
                  <a:pt x="1987" y="1472"/>
                </a:lnTo>
                <a:lnTo>
                  <a:pt x="2013" y="1447"/>
                </a:lnTo>
                <a:lnTo>
                  <a:pt x="2038" y="1422"/>
                </a:lnTo>
                <a:lnTo>
                  <a:pt x="2066" y="1399"/>
                </a:lnTo>
                <a:lnTo>
                  <a:pt x="2094" y="1375"/>
                </a:lnTo>
                <a:lnTo>
                  <a:pt x="2122" y="1352"/>
                </a:lnTo>
                <a:close/>
                <a:moveTo>
                  <a:pt x="2194" y="1302"/>
                </a:moveTo>
                <a:lnTo>
                  <a:pt x="2174" y="1332"/>
                </a:lnTo>
                <a:lnTo>
                  <a:pt x="2155" y="1363"/>
                </a:lnTo>
                <a:lnTo>
                  <a:pt x="2138" y="1394"/>
                </a:lnTo>
                <a:lnTo>
                  <a:pt x="2122" y="1427"/>
                </a:lnTo>
                <a:lnTo>
                  <a:pt x="2107" y="1460"/>
                </a:lnTo>
                <a:lnTo>
                  <a:pt x="2093" y="1493"/>
                </a:lnTo>
                <a:lnTo>
                  <a:pt x="2080" y="1527"/>
                </a:lnTo>
                <a:lnTo>
                  <a:pt x="2067" y="1563"/>
                </a:lnTo>
                <a:lnTo>
                  <a:pt x="2057" y="1575"/>
                </a:lnTo>
                <a:lnTo>
                  <a:pt x="2046" y="1587"/>
                </a:lnTo>
                <a:lnTo>
                  <a:pt x="2036" y="1600"/>
                </a:lnTo>
                <a:lnTo>
                  <a:pt x="2026" y="1613"/>
                </a:lnTo>
                <a:lnTo>
                  <a:pt x="2038" y="1576"/>
                </a:lnTo>
                <a:lnTo>
                  <a:pt x="2052" y="1541"/>
                </a:lnTo>
                <a:lnTo>
                  <a:pt x="2066" y="1505"/>
                </a:lnTo>
                <a:lnTo>
                  <a:pt x="2081" y="1470"/>
                </a:lnTo>
                <a:lnTo>
                  <a:pt x="2097" y="1436"/>
                </a:lnTo>
                <a:lnTo>
                  <a:pt x="2113" y="1401"/>
                </a:lnTo>
                <a:lnTo>
                  <a:pt x="2130" y="1367"/>
                </a:lnTo>
                <a:lnTo>
                  <a:pt x="2148" y="1333"/>
                </a:lnTo>
                <a:lnTo>
                  <a:pt x="2159" y="1325"/>
                </a:lnTo>
                <a:lnTo>
                  <a:pt x="2170" y="1317"/>
                </a:lnTo>
                <a:lnTo>
                  <a:pt x="2182" y="1309"/>
                </a:lnTo>
                <a:lnTo>
                  <a:pt x="2194" y="1302"/>
                </a:lnTo>
                <a:close/>
                <a:moveTo>
                  <a:pt x="2532" y="1038"/>
                </a:moveTo>
                <a:lnTo>
                  <a:pt x="2524" y="1052"/>
                </a:lnTo>
                <a:lnTo>
                  <a:pt x="2516" y="1066"/>
                </a:lnTo>
                <a:lnTo>
                  <a:pt x="2499" y="1072"/>
                </a:lnTo>
                <a:lnTo>
                  <a:pt x="2482" y="1079"/>
                </a:lnTo>
                <a:lnTo>
                  <a:pt x="2465" y="1086"/>
                </a:lnTo>
                <a:lnTo>
                  <a:pt x="2449" y="1093"/>
                </a:lnTo>
                <a:lnTo>
                  <a:pt x="2469" y="1080"/>
                </a:lnTo>
                <a:lnTo>
                  <a:pt x="2490" y="1066"/>
                </a:lnTo>
                <a:lnTo>
                  <a:pt x="2511" y="1052"/>
                </a:lnTo>
                <a:lnTo>
                  <a:pt x="2532" y="1038"/>
                </a:lnTo>
                <a:close/>
                <a:moveTo>
                  <a:pt x="3138" y="578"/>
                </a:moveTo>
                <a:lnTo>
                  <a:pt x="3171" y="562"/>
                </a:lnTo>
                <a:lnTo>
                  <a:pt x="3206" y="547"/>
                </a:lnTo>
                <a:lnTo>
                  <a:pt x="3240" y="533"/>
                </a:lnTo>
                <a:lnTo>
                  <a:pt x="3274" y="519"/>
                </a:lnTo>
                <a:lnTo>
                  <a:pt x="3309" y="506"/>
                </a:lnTo>
                <a:lnTo>
                  <a:pt x="3343" y="495"/>
                </a:lnTo>
                <a:lnTo>
                  <a:pt x="3378" y="483"/>
                </a:lnTo>
                <a:lnTo>
                  <a:pt x="3413" y="471"/>
                </a:lnTo>
                <a:lnTo>
                  <a:pt x="3369" y="494"/>
                </a:lnTo>
                <a:lnTo>
                  <a:pt x="3327" y="516"/>
                </a:lnTo>
                <a:lnTo>
                  <a:pt x="3285" y="538"/>
                </a:lnTo>
                <a:lnTo>
                  <a:pt x="3244" y="562"/>
                </a:lnTo>
                <a:lnTo>
                  <a:pt x="3204" y="584"/>
                </a:lnTo>
                <a:lnTo>
                  <a:pt x="3164" y="608"/>
                </a:lnTo>
                <a:lnTo>
                  <a:pt x="3126" y="632"/>
                </a:lnTo>
                <a:lnTo>
                  <a:pt x="3087" y="656"/>
                </a:lnTo>
                <a:lnTo>
                  <a:pt x="3050" y="681"/>
                </a:lnTo>
                <a:lnTo>
                  <a:pt x="3014" y="705"/>
                </a:lnTo>
                <a:lnTo>
                  <a:pt x="2979" y="731"/>
                </a:lnTo>
                <a:lnTo>
                  <a:pt x="2944" y="755"/>
                </a:lnTo>
                <a:lnTo>
                  <a:pt x="2910" y="781"/>
                </a:lnTo>
                <a:lnTo>
                  <a:pt x="2876" y="806"/>
                </a:lnTo>
                <a:lnTo>
                  <a:pt x="2843" y="832"/>
                </a:lnTo>
                <a:lnTo>
                  <a:pt x="2811" y="857"/>
                </a:lnTo>
                <a:lnTo>
                  <a:pt x="2793" y="863"/>
                </a:lnTo>
                <a:lnTo>
                  <a:pt x="2774" y="869"/>
                </a:lnTo>
                <a:lnTo>
                  <a:pt x="2755" y="876"/>
                </a:lnTo>
                <a:lnTo>
                  <a:pt x="2737" y="884"/>
                </a:lnTo>
                <a:lnTo>
                  <a:pt x="2702" y="902"/>
                </a:lnTo>
                <a:lnTo>
                  <a:pt x="2668" y="921"/>
                </a:lnTo>
                <a:lnTo>
                  <a:pt x="2694" y="895"/>
                </a:lnTo>
                <a:lnTo>
                  <a:pt x="2720" y="868"/>
                </a:lnTo>
                <a:lnTo>
                  <a:pt x="2748" y="842"/>
                </a:lnTo>
                <a:lnTo>
                  <a:pt x="2776" y="818"/>
                </a:lnTo>
                <a:lnTo>
                  <a:pt x="2803" y="794"/>
                </a:lnTo>
                <a:lnTo>
                  <a:pt x="2832" y="770"/>
                </a:lnTo>
                <a:lnTo>
                  <a:pt x="2861" y="748"/>
                </a:lnTo>
                <a:lnTo>
                  <a:pt x="2891" y="725"/>
                </a:lnTo>
                <a:lnTo>
                  <a:pt x="2920" y="704"/>
                </a:lnTo>
                <a:lnTo>
                  <a:pt x="2951" y="683"/>
                </a:lnTo>
                <a:lnTo>
                  <a:pt x="2982" y="664"/>
                </a:lnTo>
                <a:lnTo>
                  <a:pt x="3013" y="645"/>
                </a:lnTo>
                <a:lnTo>
                  <a:pt x="3044" y="627"/>
                </a:lnTo>
                <a:lnTo>
                  <a:pt x="3076" y="609"/>
                </a:lnTo>
                <a:lnTo>
                  <a:pt x="3107" y="592"/>
                </a:lnTo>
                <a:lnTo>
                  <a:pt x="3138" y="578"/>
                </a:lnTo>
                <a:close/>
                <a:moveTo>
                  <a:pt x="4135" y="196"/>
                </a:moveTo>
                <a:lnTo>
                  <a:pt x="4105" y="207"/>
                </a:lnTo>
                <a:lnTo>
                  <a:pt x="4073" y="220"/>
                </a:lnTo>
                <a:lnTo>
                  <a:pt x="4043" y="233"/>
                </a:lnTo>
                <a:lnTo>
                  <a:pt x="4012" y="246"/>
                </a:lnTo>
                <a:lnTo>
                  <a:pt x="3966" y="258"/>
                </a:lnTo>
                <a:lnTo>
                  <a:pt x="3922" y="271"/>
                </a:lnTo>
                <a:lnTo>
                  <a:pt x="3878" y="285"/>
                </a:lnTo>
                <a:lnTo>
                  <a:pt x="3834" y="299"/>
                </a:lnTo>
                <a:lnTo>
                  <a:pt x="3792" y="314"/>
                </a:lnTo>
                <a:lnTo>
                  <a:pt x="3749" y="329"/>
                </a:lnTo>
                <a:lnTo>
                  <a:pt x="3708" y="345"/>
                </a:lnTo>
                <a:lnTo>
                  <a:pt x="3666" y="360"/>
                </a:lnTo>
                <a:lnTo>
                  <a:pt x="3652" y="363"/>
                </a:lnTo>
                <a:lnTo>
                  <a:pt x="3637" y="366"/>
                </a:lnTo>
                <a:lnTo>
                  <a:pt x="3667" y="351"/>
                </a:lnTo>
                <a:lnTo>
                  <a:pt x="3698" y="336"/>
                </a:lnTo>
                <a:lnTo>
                  <a:pt x="3729" y="321"/>
                </a:lnTo>
                <a:lnTo>
                  <a:pt x="3761" y="308"/>
                </a:lnTo>
                <a:lnTo>
                  <a:pt x="3793" y="295"/>
                </a:lnTo>
                <a:lnTo>
                  <a:pt x="3825" y="283"/>
                </a:lnTo>
                <a:lnTo>
                  <a:pt x="3857" y="271"/>
                </a:lnTo>
                <a:lnTo>
                  <a:pt x="3889" y="261"/>
                </a:lnTo>
                <a:lnTo>
                  <a:pt x="3920" y="250"/>
                </a:lnTo>
                <a:lnTo>
                  <a:pt x="3953" y="240"/>
                </a:lnTo>
                <a:lnTo>
                  <a:pt x="3984" y="231"/>
                </a:lnTo>
                <a:lnTo>
                  <a:pt x="4016" y="222"/>
                </a:lnTo>
                <a:lnTo>
                  <a:pt x="4077" y="207"/>
                </a:lnTo>
                <a:lnTo>
                  <a:pt x="4135" y="196"/>
                </a:lnTo>
                <a:close/>
                <a:moveTo>
                  <a:pt x="6882" y="468"/>
                </a:moveTo>
                <a:lnTo>
                  <a:pt x="6914" y="473"/>
                </a:lnTo>
                <a:lnTo>
                  <a:pt x="6946" y="479"/>
                </a:lnTo>
                <a:lnTo>
                  <a:pt x="6977" y="485"/>
                </a:lnTo>
                <a:lnTo>
                  <a:pt x="7008" y="491"/>
                </a:lnTo>
                <a:lnTo>
                  <a:pt x="7039" y="499"/>
                </a:lnTo>
                <a:lnTo>
                  <a:pt x="7070" y="506"/>
                </a:lnTo>
                <a:lnTo>
                  <a:pt x="7100" y="516"/>
                </a:lnTo>
                <a:lnTo>
                  <a:pt x="7131" y="524"/>
                </a:lnTo>
                <a:lnTo>
                  <a:pt x="7161" y="534"/>
                </a:lnTo>
                <a:lnTo>
                  <a:pt x="7191" y="545"/>
                </a:lnTo>
                <a:lnTo>
                  <a:pt x="7222" y="555"/>
                </a:lnTo>
                <a:lnTo>
                  <a:pt x="7250" y="567"/>
                </a:lnTo>
                <a:lnTo>
                  <a:pt x="7280" y="579"/>
                </a:lnTo>
                <a:lnTo>
                  <a:pt x="7310" y="591"/>
                </a:lnTo>
                <a:lnTo>
                  <a:pt x="7339" y="605"/>
                </a:lnTo>
                <a:lnTo>
                  <a:pt x="7367" y="618"/>
                </a:lnTo>
                <a:lnTo>
                  <a:pt x="7396" y="633"/>
                </a:lnTo>
                <a:lnTo>
                  <a:pt x="7424" y="647"/>
                </a:lnTo>
                <a:lnTo>
                  <a:pt x="7453" y="663"/>
                </a:lnTo>
                <a:lnTo>
                  <a:pt x="7480" y="678"/>
                </a:lnTo>
                <a:lnTo>
                  <a:pt x="7507" y="695"/>
                </a:lnTo>
                <a:lnTo>
                  <a:pt x="7535" y="711"/>
                </a:lnTo>
                <a:lnTo>
                  <a:pt x="7561" y="728"/>
                </a:lnTo>
                <a:lnTo>
                  <a:pt x="7589" y="746"/>
                </a:lnTo>
                <a:lnTo>
                  <a:pt x="7641" y="782"/>
                </a:lnTo>
                <a:lnTo>
                  <a:pt x="7692" y="820"/>
                </a:lnTo>
                <a:lnTo>
                  <a:pt x="7742" y="861"/>
                </a:lnTo>
                <a:lnTo>
                  <a:pt x="7791" y="902"/>
                </a:lnTo>
                <a:lnTo>
                  <a:pt x="7770" y="890"/>
                </a:lnTo>
                <a:lnTo>
                  <a:pt x="7749" y="879"/>
                </a:lnTo>
                <a:lnTo>
                  <a:pt x="7728" y="867"/>
                </a:lnTo>
                <a:lnTo>
                  <a:pt x="7708" y="855"/>
                </a:lnTo>
                <a:lnTo>
                  <a:pt x="7660" y="829"/>
                </a:lnTo>
                <a:lnTo>
                  <a:pt x="7612" y="802"/>
                </a:lnTo>
                <a:lnTo>
                  <a:pt x="7563" y="775"/>
                </a:lnTo>
                <a:lnTo>
                  <a:pt x="7513" y="750"/>
                </a:lnTo>
                <a:lnTo>
                  <a:pt x="7462" y="723"/>
                </a:lnTo>
                <a:lnTo>
                  <a:pt x="7412" y="699"/>
                </a:lnTo>
                <a:lnTo>
                  <a:pt x="7360" y="673"/>
                </a:lnTo>
                <a:lnTo>
                  <a:pt x="7308" y="649"/>
                </a:lnTo>
                <a:lnTo>
                  <a:pt x="7255" y="624"/>
                </a:lnTo>
                <a:lnTo>
                  <a:pt x="7202" y="601"/>
                </a:lnTo>
                <a:lnTo>
                  <a:pt x="7147" y="578"/>
                </a:lnTo>
                <a:lnTo>
                  <a:pt x="7093" y="554"/>
                </a:lnTo>
                <a:lnTo>
                  <a:pt x="7038" y="532"/>
                </a:lnTo>
                <a:lnTo>
                  <a:pt x="6982" y="510"/>
                </a:lnTo>
                <a:lnTo>
                  <a:pt x="6926" y="488"/>
                </a:lnTo>
                <a:lnTo>
                  <a:pt x="6870" y="467"/>
                </a:lnTo>
                <a:lnTo>
                  <a:pt x="6876" y="468"/>
                </a:lnTo>
                <a:lnTo>
                  <a:pt x="6882" y="468"/>
                </a:lnTo>
                <a:close/>
                <a:moveTo>
                  <a:pt x="7929" y="957"/>
                </a:moveTo>
                <a:lnTo>
                  <a:pt x="7950" y="963"/>
                </a:lnTo>
                <a:lnTo>
                  <a:pt x="7973" y="969"/>
                </a:lnTo>
                <a:lnTo>
                  <a:pt x="7994" y="976"/>
                </a:lnTo>
                <a:lnTo>
                  <a:pt x="8016" y="984"/>
                </a:lnTo>
                <a:lnTo>
                  <a:pt x="8039" y="991"/>
                </a:lnTo>
                <a:lnTo>
                  <a:pt x="8060" y="1001"/>
                </a:lnTo>
                <a:lnTo>
                  <a:pt x="8082" y="1011"/>
                </a:lnTo>
                <a:lnTo>
                  <a:pt x="8104" y="1020"/>
                </a:lnTo>
                <a:lnTo>
                  <a:pt x="8126" y="1031"/>
                </a:lnTo>
                <a:lnTo>
                  <a:pt x="8147" y="1041"/>
                </a:lnTo>
                <a:lnTo>
                  <a:pt x="8169" y="1054"/>
                </a:lnTo>
                <a:lnTo>
                  <a:pt x="8189" y="1066"/>
                </a:lnTo>
                <a:lnTo>
                  <a:pt x="8210" y="1079"/>
                </a:lnTo>
                <a:lnTo>
                  <a:pt x="8230" y="1092"/>
                </a:lnTo>
                <a:lnTo>
                  <a:pt x="8249" y="1106"/>
                </a:lnTo>
                <a:lnTo>
                  <a:pt x="8269" y="1121"/>
                </a:lnTo>
                <a:lnTo>
                  <a:pt x="8288" y="1136"/>
                </a:lnTo>
                <a:lnTo>
                  <a:pt x="8306" y="1152"/>
                </a:lnTo>
                <a:lnTo>
                  <a:pt x="8323" y="1168"/>
                </a:lnTo>
                <a:lnTo>
                  <a:pt x="8340" y="1185"/>
                </a:lnTo>
                <a:lnTo>
                  <a:pt x="8356" y="1202"/>
                </a:lnTo>
                <a:lnTo>
                  <a:pt x="8372" y="1220"/>
                </a:lnTo>
                <a:lnTo>
                  <a:pt x="8387" y="1238"/>
                </a:lnTo>
                <a:lnTo>
                  <a:pt x="8401" y="1257"/>
                </a:lnTo>
                <a:lnTo>
                  <a:pt x="8413" y="1276"/>
                </a:lnTo>
                <a:lnTo>
                  <a:pt x="8425" y="1297"/>
                </a:lnTo>
                <a:lnTo>
                  <a:pt x="8436" y="1317"/>
                </a:lnTo>
                <a:lnTo>
                  <a:pt x="8446" y="1337"/>
                </a:lnTo>
                <a:lnTo>
                  <a:pt x="8455" y="1358"/>
                </a:lnTo>
                <a:lnTo>
                  <a:pt x="8462" y="1381"/>
                </a:lnTo>
                <a:lnTo>
                  <a:pt x="8469" y="1402"/>
                </a:lnTo>
                <a:lnTo>
                  <a:pt x="8474" y="1425"/>
                </a:lnTo>
                <a:lnTo>
                  <a:pt x="8447" y="1399"/>
                </a:lnTo>
                <a:lnTo>
                  <a:pt x="8421" y="1372"/>
                </a:lnTo>
                <a:lnTo>
                  <a:pt x="8392" y="1346"/>
                </a:lnTo>
                <a:lnTo>
                  <a:pt x="8363" y="1319"/>
                </a:lnTo>
                <a:lnTo>
                  <a:pt x="8303" y="1267"/>
                </a:lnTo>
                <a:lnTo>
                  <a:pt x="8240" y="1215"/>
                </a:lnTo>
                <a:lnTo>
                  <a:pt x="8173" y="1163"/>
                </a:lnTo>
                <a:lnTo>
                  <a:pt x="8104" y="1110"/>
                </a:lnTo>
                <a:lnTo>
                  <a:pt x="8032" y="1059"/>
                </a:lnTo>
                <a:lnTo>
                  <a:pt x="7958" y="1009"/>
                </a:lnTo>
                <a:lnTo>
                  <a:pt x="7947" y="1002"/>
                </a:lnTo>
                <a:lnTo>
                  <a:pt x="7936" y="993"/>
                </a:lnTo>
                <a:lnTo>
                  <a:pt x="7925" y="983"/>
                </a:lnTo>
                <a:lnTo>
                  <a:pt x="7913" y="971"/>
                </a:lnTo>
                <a:lnTo>
                  <a:pt x="7903" y="961"/>
                </a:lnTo>
                <a:lnTo>
                  <a:pt x="7891" y="949"/>
                </a:lnTo>
                <a:lnTo>
                  <a:pt x="7900" y="951"/>
                </a:lnTo>
                <a:lnTo>
                  <a:pt x="7910" y="953"/>
                </a:lnTo>
                <a:lnTo>
                  <a:pt x="7920" y="955"/>
                </a:lnTo>
                <a:lnTo>
                  <a:pt x="7929" y="957"/>
                </a:lnTo>
                <a:close/>
                <a:moveTo>
                  <a:pt x="8171" y="9404"/>
                </a:moveTo>
                <a:lnTo>
                  <a:pt x="8171" y="9404"/>
                </a:lnTo>
                <a:lnTo>
                  <a:pt x="8171" y="9404"/>
                </a:lnTo>
                <a:lnTo>
                  <a:pt x="8170" y="9404"/>
                </a:lnTo>
                <a:lnTo>
                  <a:pt x="8169" y="9404"/>
                </a:lnTo>
                <a:lnTo>
                  <a:pt x="8170" y="9404"/>
                </a:lnTo>
                <a:lnTo>
                  <a:pt x="8171" y="9404"/>
                </a:lnTo>
                <a:close/>
                <a:moveTo>
                  <a:pt x="8028" y="9404"/>
                </a:moveTo>
                <a:lnTo>
                  <a:pt x="8062" y="9405"/>
                </a:lnTo>
                <a:lnTo>
                  <a:pt x="8097" y="9406"/>
                </a:lnTo>
                <a:lnTo>
                  <a:pt x="8131" y="9405"/>
                </a:lnTo>
                <a:lnTo>
                  <a:pt x="8166" y="9404"/>
                </a:lnTo>
                <a:lnTo>
                  <a:pt x="8127" y="9406"/>
                </a:lnTo>
                <a:lnTo>
                  <a:pt x="8089" y="9407"/>
                </a:lnTo>
                <a:lnTo>
                  <a:pt x="8049" y="9408"/>
                </a:lnTo>
                <a:lnTo>
                  <a:pt x="8011" y="9407"/>
                </a:lnTo>
                <a:lnTo>
                  <a:pt x="8020" y="9406"/>
                </a:lnTo>
                <a:lnTo>
                  <a:pt x="8028" y="9404"/>
                </a:lnTo>
                <a:close/>
                <a:moveTo>
                  <a:pt x="2112" y="1625"/>
                </a:moveTo>
                <a:lnTo>
                  <a:pt x="2104" y="1636"/>
                </a:lnTo>
                <a:lnTo>
                  <a:pt x="2097" y="1648"/>
                </a:lnTo>
                <a:lnTo>
                  <a:pt x="2091" y="1658"/>
                </a:lnTo>
                <a:lnTo>
                  <a:pt x="2083" y="1670"/>
                </a:lnTo>
                <a:lnTo>
                  <a:pt x="2100" y="1641"/>
                </a:lnTo>
                <a:lnTo>
                  <a:pt x="2119" y="1614"/>
                </a:lnTo>
                <a:lnTo>
                  <a:pt x="2138" y="1586"/>
                </a:lnTo>
                <a:lnTo>
                  <a:pt x="2158" y="1558"/>
                </a:lnTo>
                <a:lnTo>
                  <a:pt x="2162" y="1554"/>
                </a:lnTo>
                <a:lnTo>
                  <a:pt x="2165" y="1551"/>
                </a:lnTo>
                <a:lnTo>
                  <a:pt x="2150" y="1571"/>
                </a:lnTo>
                <a:lnTo>
                  <a:pt x="2137" y="1590"/>
                </a:lnTo>
                <a:lnTo>
                  <a:pt x="2125" y="1608"/>
                </a:lnTo>
                <a:lnTo>
                  <a:pt x="2112" y="1625"/>
                </a:lnTo>
                <a:close/>
                <a:moveTo>
                  <a:pt x="1902" y="1971"/>
                </a:moveTo>
                <a:lnTo>
                  <a:pt x="1887" y="1999"/>
                </a:lnTo>
                <a:lnTo>
                  <a:pt x="1872" y="2026"/>
                </a:lnTo>
                <a:lnTo>
                  <a:pt x="1858" y="2054"/>
                </a:lnTo>
                <a:lnTo>
                  <a:pt x="1843" y="2082"/>
                </a:lnTo>
                <a:lnTo>
                  <a:pt x="1859" y="2042"/>
                </a:lnTo>
                <a:lnTo>
                  <a:pt x="1876" y="2004"/>
                </a:lnTo>
                <a:lnTo>
                  <a:pt x="1893" y="1966"/>
                </a:lnTo>
                <a:lnTo>
                  <a:pt x="1912" y="1928"/>
                </a:lnTo>
                <a:lnTo>
                  <a:pt x="1909" y="1939"/>
                </a:lnTo>
                <a:lnTo>
                  <a:pt x="1906" y="1950"/>
                </a:lnTo>
                <a:lnTo>
                  <a:pt x="1904" y="1960"/>
                </a:lnTo>
                <a:lnTo>
                  <a:pt x="1902" y="1971"/>
                </a:lnTo>
                <a:close/>
                <a:moveTo>
                  <a:pt x="1955" y="1851"/>
                </a:moveTo>
                <a:lnTo>
                  <a:pt x="1957" y="1847"/>
                </a:lnTo>
                <a:lnTo>
                  <a:pt x="1958" y="1841"/>
                </a:lnTo>
                <a:lnTo>
                  <a:pt x="1962" y="1835"/>
                </a:lnTo>
                <a:lnTo>
                  <a:pt x="1966" y="1827"/>
                </a:lnTo>
                <a:lnTo>
                  <a:pt x="1961" y="1839"/>
                </a:lnTo>
                <a:lnTo>
                  <a:pt x="1955" y="1851"/>
                </a:lnTo>
                <a:close/>
                <a:moveTo>
                  <a:pt x="2504" y="1140"/>
                </a:moveTo>
                <a:lnTo>
                  <a:pt x="2503" y="1141"/>
                </a:lnTo>
                <a:lnTo>
                  <a:pt x="2502" y="1142"/>
                </a:lnTo>
                <a:lnTo>
                  <a:pt x="2502" y="1141"/>
                </a:lnTo>
                <a:lnTo>
                  <a:pt x="2503" y="1140"/>
                </a:lnTo>
                <a:lnTo>
                  <a:pt x="2503" y="1140"/>
                </a:lnTo>
                <a:lnTo>
                  <a:pt x="2504" y="1140"/>
                </a:lnTo>
                <a:close/>
                <a:moveTo>
                  <a:pt x="4649" y="123"/>
                </a:moveTo>
                <a:lnTo>
                  <a:pt x="4689" y="117"/>
                </a:lnTo>
                <a:lnTo>
                  <a:pt x="4729" y="111"/>
                </a:lnTo>
                <a:lnTo>
                  <a:pt x="4769" y="104"/>
                </a:lnTo>
                <a:lnTo>
                  <a:pt x="4811" y="100"/>
                </a:lnTo>
                <a:lnTo>
                  <a:pt x="4852" y="96"/>
                </a:lnTo>
                <a:lnTo>
                  <a:pt x="4894" y="91"/>
                </a:lnTo>
                <a:lnTo>
                  <a:pt x="4936" y="89"/>
                </a:lnTo>
                <a:lnTo>
                  <a:pt x="4980" y="87"/>
                </a:lnTo>
                <a:lnTo>
                  <a:pt x="5022" y="86"/>
                </a:lnTo>
                <a:lnTo>
                  <a:pt x="5063" y="86"/>
                </a:lnTo>
                <a:lnTo>
                  <a:pt x="5106" y="86"/>
                </a:lnTo>
                <a:lnTo>
                  <a:pt x="5149" y="88"/>
                </a:lnTo>
                <a:lnTo>
                  <a:pt x="5193" y="89"/>
                </a:lnTo>
                <a:lnTo>
                  <a:pt x="5236" y="93"/>
                </a:lnTo>
                <a:lnTo>
                  <a:pt x="5280" y="96"/>
                </a:lnTo>
                <a:lnTo>
                  <a:pt x="5325" y="100"/>
                </a:lnTo>
                <a:lnTo>
                  <a:pt x="5369" y="105"/>
                </a:lnTo>
                <a:lnTo>
                  <a:pt x="5414" y="111"/>
                </a:lnTo>
                <a:lnTo>
                  <a:pt x="5459" y="117"/>
                </a:lnTo>
                <a:lnTo>
                  <a:pt x="5504" y="124"/>
                </a:lnTo>
                <a:lnTo>
                  <a:pt x="5548" y="133"/>
                </a:lnTo>
                <a:lnTo>
                  <a:pt x="5593" y="143"/>
                </a:lnTo>
                <a:lnTo>
                  <a:pt x="5637" y="152"/>
                </a:lnTo>
                <a:lnTo>
                  <a:pt x="5680" y="164"/>
                </a:lnTo>
                <a:lnTo>
                  <a:pt x="5672" y="163"/>
                </a:lnTo>
                <a:lnTo>
                  <a:pt x="5663" y="163"/>
                </a:lnTo>
                <a:lnTo>
                  <a:pt x="5654" y="163"/>
                </a:lnTo>
                <a:lnTo>
                  <a:pt x="5645" y="163"/>
                </a:lnTo>
                <a:lnTo>
                  <a:pt x="5569" y="153"/>
                </a:lnTo>
                <a:lnTo>
                  <a:pt x="5493" y="145"/>
                </a:lnTo>
                <a:lnTo>
                  <a:pt x="5417" y="137"/>
                </a:lnTo>
                <a:lnTo>
                  <a:pt x="5341" y="131"/>
                </a:lnTo>
                <a:lnTo>
                  <a:pt x="5264" y="127"/>
                </a:lnTo>
                <a:lnTo>
                  <a:pt x="5188" y="122"/>
                </a:lnTo>
                <a:lnTo>
                  <a:pt x="5111" y="120"/>
                </a:lnTo>
                <a:lnTo>
                  <a:pt x="5035" y="119"/>
                </a:lnTo>
                <a:lnTo>
                  <a:pt x="4992" y="119"/>
                </a:lnTo>
                <a:lnTo>
                  <a:pt x="4949" y="119"/>
                </a:lnTo>
                <a:lnTo>
                  <a:pt x="4907" y="120"/>
                </a:lnTo>
                <a:lnTo>
                  <a:pt x="4865" y="121"/>
                </a:lnTo>
                <a:lnTo>
                  <a:pt x="4824" y="123"/>
                </a:lnTo>
                <a:lnTo>
                  <a:pt x="4782" y="126"/>
                </a:lnTo>
                <a:lnTo>
                  <a:pt x="4742" y="128"/>
                </a:lnTo>
                <a:lnTo>
                  <a:pt x="4701" y="130"/>
                </a:lnTo>
                <a:lnTo>
                  <a:pt x="4689" y="129"/>
                </a:lnTo>
                <a:lnTo>
                  <a:pt x="4675" y="127"/>
                </a:lnTo>
                <a:lnTo>
                  <a:pt x="4662" y="126"/>
                </a:lnTo>
                <a:lnTo>
                  <a:pt x="4649" y="123"/>
                </a:lnTo>
                <a:close/>
                <a:moveTo>
                  <a:pt x="8175" y="9367"/>
                </a:moveTo>
                <a:lnTo>
                  <a:pt x="8170" y="9367"/>
                </a:lnTo>
                <a:lnTo>
                  <a:pt x="8164" y="9366"/>
                </a:lnTo>
                <a:lnTo>
                  <a:pt x="8171" y="9364"/>
                </a:lnTo>
                <a:lnTo>
                  <a:pt x="8176" y="9363"/>
                </a:lnTo>
                <a:lnTo>
                  <a:pt x="8180" y="9365"/>
                </a:lnTo>
                <a:lnTo>
                  <a:pt x="8185" y="9367"/>
                </a:lnTo>
                <a:lnTo>
                  <a:pt x="8179" y="9367"/>
                </a:lnTo>
                <a:lnTo>
                  <a:pt x="8175" y="9367"/>
                </a:lnTo>
                <a:close/>
                <a:moveTo>
                  <a:pt x="2614" y="984"/>
                </a:moveTo>
                <a:lnTo>
                  <a:pt x="2649" y="961"/>
                </a:lnTo>
                <a:lnTo>
                  <a:pt x="2687" y="936"/>
                </a:lnTo>
                <a:lnTo>
                  <a:pt x="2707" y="925"/>
                </a:lnTo>
                <a:lnTo>
                  <a:pt x="2726" y="915"/>
                </a:lnTo>
                <a:lnTo>
                  <a:pt x="2745" y="904"/>
                </a:lnTo>
                <a:lnTo>
                  <a:pt x="2765" y="896"/>
                </a:lnTo>
                <a:lnTo>
                  <a:pt x="2726" y="929"/>
                </a:lnTo>
                <a:lnTo>
                  <a:pt x="2687" y="963"/>
                </a:lnTo>
                <a:lnTo>
                  <a:pt x="2651" y="996"/>
                </a:lnTo>
                <a:lnTo>
                  <a:pt x="2615" y="1030"/>
                </a:lnTo>
                <a:lnTo>
                  <a:pt x="2602" y="1034"/>
                </a:lnTo>
                <a:lnTo>
                  <a:pt x="2590" y="1038"/>
                </a:lnTo>
                <a:lnTo>
                  <a:pt x="2577" y="1042"/>
                </a:lnTo>
                <a:lnTo>
                  <a:pt x="2564" y="1048"/>
                </a:lnTo>
                <a:lnTo>
                  <a:pt x="2577" y="1032"/>
                </a:lnTo>
                <a:lnTo>
                  <a:pt x="2588" y="1016"/>
                </a:lnTo>
                <a:lnTo>
                  <a:pt x="2601" y="1000"/>
                </a:lnTo>
                <a:lnTo>
                  <a:pt x="2614" y="984"/>
                </a:lnTo>
                <a:close/>
                <a:moveTo>
                  <a:pt x="2272" y="1253"/>
                </a:moveTo>
                <a:lnTo>
                  <a:pt x="2295" y="1239"/>
                </a:lnTo>
                <a:lnTo>
                  <a:pt x="2318" y="1226"/>
                </a:lnTo>
                <a:lnTo>
                  <a:pt x="2343" y="1215"/>
                </a:lnTo>
                <a:lnTo>
                  <a:pt x="2366" y="1202"/>
                </a:lnTo>
                <a:lnTo>
                  <a:pt x="2390" y="1190"/>
                </a:lnTo>
                <a:lnTo>
                  <a:pt x="2414" y="1180"/>
                </a:lnTo>
                <a:lnTo>
                  <a:pt x="2438" y="1168"/>
                </a:lnTo>
                <a:lnTo>
                  <a:pt x="2463" y="1157"/>
                </a:lnTo>
                <a:lnTo>
                  <a:pt x="2455" y="1172"/>
                </a:lnTo>
                <a:lnTo>
                  <a:pt x="2448" y="1186"/>
                </a:lnTo>
                <a:lnTo>
                  <a:pt x="2441" y="1201"/>
                </a:lnTo>
                <a:lnTo>
                  <a:pt x="2433" y="1216"/>
                </a:lnTo>
                <a:lnTo>
                  <a:pt x="2420" y="1230"/>
                </a:lnTo>
                <a:lnTo>
                  <a:pt x="2409" y="1243"/>
                </a:lnTo>
                <a:lnTo>
                  <a:pt x="2397" y="1257"/>
                </a:lnTo>
                <a:lnTo>
                  <a:pt x="2384" y="1271"/>
                </a:lnTo>
                <a:lnTo>
                  <a:pt x="2352" y="1296"/>
                </a:lnTo>
                <a:lnTo>
                  <a:pt x="2320" y="1321"/>
                </a:lnTo>
                <a:lnTo>
                  <a:pt x="2288" y="1347"/>
                </a:lnTo>
                <a:lnTo>
                  <a:pt x="2258" y="1372"/>
                </a:lnTo>
                <a:lnTo>
                  <a:pt x="2228" y="1400"/>
                </a:lnTo>
                <a:lnTo>
                  <a:pt x="2198" y="1426"/>
                </a:lnTo>
                <a:lnTo>
                  <a:pt x="2169" y="1455"/>
                </a:lnTo>
                <a:lnTo>
                  <a:pt x="2141" y="1483"/>
                </a:lnTo>
                <a:lnTo>
                  <a:pt x="2159" y="1442"/>
                </a:lnTo>
                <a:lnTo>
                  <a:pt x="2177" y="1403"/>
                </a:lnTo>
                <a:lnTo>
                  <a:pt x="2198" y="1364"/>
                </a:lnTo>
                <a:lnTo>
                  <a:pt x="2220" y="1325"/>
                </a:lnTo>
                <a:lnTo>
                  <a:pt x="2232" y="1306"/>
                </a:lnTo>
                <a:lnTo>
                  <a:pt x="2245" y="1287"/>
                </a:lnTo>
                <a:lnTo>
                  <a:pt x="2259" y="1270"/>
                </a:lnTo>
                <a:lnTo>
                  <a:pt x="2272" y="1253"/>
                </a:lnTo>
                <a:close/>
                <a:moveTo>
                  <a:pt x="8310" y="9349"/>
                </a:moveTo>
                <a:lnTo>
                  <a:pt x="8295" y="9352"/>
                </a:lnTo>
                <a:lnTo>
                  <a:pt x="8279" y="9354"/>
                </a:lnTo>
                <a:lnTo>
                  <a:pt x="8264" y="9357"/>
                </a:lnTo>
                <a:lnTo>
                  <a:pt x="8248" y="9359"/>
                </a:lnTo>
                <a:lnTo>
                  <a:pt x="8242" y="9355"/>
                </a:lnTo>
                <a:lnTo>
                  <a:pt x="8236" y="9352"/>
                </a:lnTo>
                <a:lnTo>
                  <a:pt x="8251" y="9351"/>
                </a:lnTo>
                <a:lnTo>
                  <a:pt x="8265" y="9349"/>
                </a:lnTo>
                <a:lnTo>
                  <a:pt x="8280" y="9348"/>
                </a:lnTo>
                <a:lnTo>
                  <a:pt x="8294" y="9347"/>
                </a:lnTo>
                <a:lnTo>
                  <a:pt x="8303" y="9348"/>
                </a:lnTo>
                <a:lnTo>
                  <a:pt x="8310" y="9349"/>
                </a:lnTo>
                <a:close/>
                <a:moveTo>
                  <a:pt x="12634" y="12400"/>
                </a:moveTo>
                <a:lnTo>
                  <a:pt x="12648" y="12375"/>
                </a:lnTo>
                <a:lnTo>
                  <a:pt x="12659" y="12348"/>
                </a:lnTo>
                <a:lnTo>
                  <a:pt x="12672" y="12323"/>
                </a:lnTo>
                <a:lnTo>
                  <a:pt x="12684" y="12296"/>
                </a:lnTo>
                <a:lnTo>
                  <a:pt x="12705" y="12242"/>
                </a:lnTo>
                <a:lnTo>
                  <a:pt x="12726" y="12187"/>
                </a:lnTo>
                <a:lnTo>
                  <a:pt x="12744" y="12131"/>
                </a:lnTo>
                <a:lnTo>
                  <a:pt x="12762" y="12075"/>
                </a:lnTo>
                <a:lnTo>
                  <a:pt x="12778" y="12019"/>
                </a:lnTo>
                <a:lnTo>
                  <a:pt x="12793" y="11962"/>
                </a:lnTo>
                <a:lnTo>
                  <a:pt x="12812" y="11942"/>
                </a:lnTo>
                <a:lnTo>
                  <a:pt x="12830" y="11922"/>
                </a:lnTo>
                <a:lnTo>
                  <a:pt x="12848" y="11899"/>
                </a:lnTo>
                <a:lnTo>
                  <a:pt x="12864" y="11878"/>
                </a:lnTo>
                <a:lnTo>
                  <a:pt x="12881" y="11855"/>
                </a:lnTo>
                <a:lnTo>
                  <a:pt x="12895" y="11832"/>
                </a:lnTo>
                <a:lnTo>
                  <a:pt x="12910" y="11809"/>
                </a:lnTo>
                <a:lnTo>
                  <a:pt x="12925" y="11785"/>
                </a:lnTo>
                <a:lnTo>
                  <a:pt x="12952" y="11737"/>
                </a:lnTo>
                <a:lnTo>
                  <a:pt x="12977" y="11687"/>
                </a:lnTo>
                <a:lnTo>
                  <a:pt x="13001" y="11637"/>
                </a:lnTo>
                <a:lnTo>
                  <a:pt x="13023" y="11586"/>
                </a:lnTo>
                <a:lnTo>
                  <a:pt x="13041" y="11558"/>
                </a:lnTo>
                <a:lnTo>
                  <a:pt x="13059" y="11528"/>
                </a:lnTo>
                <a:lnTo>
                  <a:pt x="13077" y="11497"/>
                </a:lnTo>
                <a:lnTo>
                  <a:pt x="13094" y="11464"/>
                </a:lnTo>
                <a:lnTo>
                  <a:pt x="13110" y="11431"/>
                </a:lnTo>
                <a:lnTo>
                  <a:pt x="13126" y="11396"/>
                </a:lnTo>
                <a:lnTo>
                  <a:pt x="13141" y="11360"/>
                </a:lnTo>
                <a:lnTo>
                  <a:pt x="13155" y="11322"/>
                </a:lnTo>
                <a:lnTo>
                  <a:pt x="13169" y="11284"/>
                </a:lnTo>
                <a:lnTo>
                  <a:pt x="13182" y="11244"/>
                </a:lnTo>
                <a:lnTo>
                  <a:pt x="13193" y="11204"/>
                </a:lnTo>
                <a:lnTo>
                  <a:pt x="13204" y="11162"/>
                </a:lnTo>
                <a:lnTo>
                  <a:pt x="13215" y="11121"/>
                </a:lnTo>
                <a:lnTo>
                  <a:pt x="13223" y="11078"/>
                </a:lnTo>
                <a:lnTo>
                  <a:pt x="13232" y="11035"/>
                </a:lnTo>
                <a:lnTo>
                  <a:pt x="13238" y="10990"/>
                </a:lnTo>
                <a:lnTo>
                  <a:pt x="13243" y="10945"/>
                </a:lnTo>
                <a:lnTo>
                  <a:pt x="13249" y="10901"/>
                </a:lnTo>
                <a:lnTo>
                  <a:pt x="13252" y="10855"/>
                </a:lnTo>
                <a:lnTo>
                  <a:pt x="13253" y="10809"/>
                </a:lnTo>
                <a:lnTo>
                  <a:pt x="13254" y="10763"/>
                </a:lnTo>
                <a:lnTo>
                  <a:pt x="13253" y="10717"/>
                </a:lnTo>
                <a:lnTo>
                  <a:pt x="13251" y="10671"/>
                </a:lnTo>
                <a:lnTo>
                  <a:pt x="13247" y="10624"/>
                </a:lnTo>
                <a:lnTo>
                  <a:pt x="13241" y="10577"/>
                </a:lnTo>
                <a:lnTo>
                  <a:pt x="13235" y="10532"/>
                </a:lnTo>
                <a:lnTo>
                  <a:pt x="13226" y="10485"/>
                </a:lnTo>
                <a:lnTo>
                  <a:pt x="13216" y="10439"/>
                </a:lnTo>
                <a:lnTo>
                  <a:pt x="13204" y="10393"/>
                </a:lnTo>
                <a:lnTo>
                  <a:pt x="13190" y="10349"/>
                </a:lnTo>
                <a:lnTo>
                  <a:pt x="13174" y="10303"/>
                </a:lnTo>
                <a:lnTo>
                  <a:pt x="13157" y="10258"/>
                </a:lnTo>
                <a:lnTo>
                  <a:pt x="13149" y="10214"/>
                </a:lnTo>
                <a:lnTo>
                  <a:pt x="13140" y="10170"/>
                </a:lnTo>
                <a:lnTo>
                  <a:pt x="13130" y="10126"/>
                </a:lnTo>
                <a:lnTo>
                  <a:pt x="13117" y="10083"/>
                </a:lnTo>
                <a:lnTo>
                  <a:pt x="13103" y="10040"/>
                </a:lnTo>
                <a:lnTo>
                  <a:pt x="13088" y="9998"/>
                </a:lnTo>
                <a:lnTo>
                  <a:pt x="13071" y="9956"/>
                </a:lnTo>
                <a:lnTo>
                  <a:pt x="13053" y="9916"/>
                </a:lnTo>
                <a:lnTo>
                  <a:pt x="13033" y="9875"/>
                </a:lnTo>
                <a:lnTo>
                  <a:pt x="13011" y="9835"/>
                </a:lnTo>
                <a:lnTo>
                  <a:pt x="12988" y="9797"/>
                </a:lnTo>
                <a:lnTo>
                  <a:pt x="12962" y="9758"/>
                </a:lnTo>
                <a:lnTo>
                  <a:pt x="12936" y="9721"/>
                </a:lnTo>
                <a:lnTo>
                  <a:pt x="12908" y="9685"/>
                </a:lnTo>
                <a:lnTo>
                  <a:pt x="12878" y="9649"/>
                </a:lnTo>
                <a:lnTo>
                  <a:pt x="12847" y="9615"/>
                </a:lnTo>
                <a:lnTo>
                  <a:pt x="12840" y="9608"/>
                </a:lnTo>
                <a:lnTo>
                  <a:pt x="12834" y="9603"/>
                </a:lnTo>
                <a:lnTo>
                  <a:pt x="12816" y="9563"/>
                </a:lnTo>
                <a:lnTo>
                  <a:pt x="12799" y="9522"/>
                </a:lnTo>
                <a:lnTo>
                  <a:pt x="12782" y="9481"/>
                </a:lnTo>
                <a:lnTo>
                  <a:pt x="12766" y="9439"/>
                </a:lnTo>
                <a:lnTo>
                  <a:pt x="12750" y="9398"/>
                </a:lnTo>
                <a:lnTo>
                  <a:pt x="12735" y="9356"/>
                </a:lnTo>
                <a:lnTo>
                  <a:pt x="12721" y="9314"/>
                </a:lnTo>
                <a:lnTo>
                  <a:pt x="12707" y="9270"/>
                </a:lnTo>
                <a:lnTo>
                  <a:pt x="12708" y="9254"/>
                </a:lnTo>
                <a:lnTo>
                  <a:pt x="12709" y="9237"/>
                </a:lnTo>
                <a:lnTo>
                  <a:pt x="12710" y="9221"/>
                </a:lnTo>
                <a:lnTo>
                  <a:pt x="12711" y="9205"/>
                </a:lnTo>
                <a:lnTo>
                  <a:pt x="12716" y="9122"/>
                </a:lnTo>
                <a:lnTo>
                  <a:pt x="12718" y="9039"/>
                </a:lnTo>
                <a:lnTo>
                  <a:pt x="12719" y="8998"/>
                </a:lnTo>
                <a:lnTo>
                  <a:pt x="12718" y="8956"/>
                </a:lnTo>
                <a:lnTo>
                  <a:pt x="12718" y="8915"/>
                </a:lnTo>
                <a:lnTo>
                  <a:pt x="12717" y="8873"/>
                </a:lnTo>
                <a:lnTo>
                  <a:pt x="12715" y="8832"/>
                </a:lnTo>
                <a:lnTo>
                  <a:pt x="12711" y="8790"/>
                </a:lnTo>
                <a:lnTo>
                  <a:pt x="12708" y="8749"/>
                </a:lnTo>
                <a:lnTo>
                  <a:pt x="12705" y="8707"/>
                </a:lnTo>
                <a:lnTo>
                  <a:pt x="12701" y="8666"/>
                </a:lnTo>
                <a:lnTo>
                  <a:pt x="12695" y="8624"/>
                </a:lnTo>
                <a:lnTo>
                  <a:pt x="12689" y="8583"/>
                </a:lnTo>
                <a:lnTo>
                  <a:pt x="12683" y="8542"/>
                </a:lnTo>
                <a:lnTo>
                  <a:pt x="12681" y="8528"/>
                </a:lnTo>
                <a:lnTo>
                  <a:pt x="12677" y="8513"/>
                </a:lnTo>
                <a:lnTo>
                  <a:pt x="12675" y="8498"/>
                </a:lnTo>
                <a:lnTo>
                  <a:pt x="12672" y="8483"/>
                </a:lnTo>
                <a:lnTo>
                  <a:pt x="12688" y="8444"/>
                </a:lnTo>
                <a:lnTo>
                  <a:pt x="12703" y="8403"/>
                </a:lnTo>
                <a:lnTo>
                  <a:pt x="12719" y="8364"/>
                </a:lnTo>
                <a:lnTo>
                  <a:pt x="12735" y="8323"/>
                </a:lnTo>
                <a:lnTo>
                  <a:pt x="12750" y="8283"/>
                </a:lnTo>
                <a:lnTo>
                  <a:pt x="12764" y="8243"/>
                </a:lnTo>
                <a:lnTo>
                  <a:pt x="12777" y="8202"/>
                </a:lnTo>
                <a:lnTo>
                  <a:pt x="12790" y="8161"/>
                </a:lnTo>
                <a:lnTo>
                  <a:pt x="12798" y="8134"/>
                </a:lnTo>
                <a:lnTo>
                  <a:pt x="12804" y="8107"/>
                </a:lnTo>
                <a:lnTo>
                  <a:pt x="12809" y="8080"/>
                </a:lnTo>
                <a:lnTo>
                  <a:pt x="12814" y="8053"/>
                </a:lnTo>
                <a:lnTo>
                  <a:pt x="12818" y="8026"/>
                </a:lnTo>
                <a:lnTo>
                  <a:pt x="12820" y="7997"/>
                </a:lnTo>
                <a:lnTo>
                  <a:pt x="12821" y="7969"/>
                </a:lnTo>
                <a:lnTo>
                  <a:pt x="12821" y="7941"/>
                </a:lnTo>
                <a:lnTo>
                  <a:pt x="12820" y="7914"/>
                </a:lnTo>
                <a:lnTo>
                  <a:pt x="12819" y="7886"/>
                </a:lnTo>
                <a:lnTo>
                  <a:pt x="12816" y="7859"/>
                </a:lnTo>
                <a:lnTo>
                  <a:pt x="12811" y="7831"/>
                </a:lnTo>
                <a:lnTo>
                  <a:pt x="12805" y="7803"/>
                </a:lnTo>
                <a:lnTo>
                  <a:pt x="12799" y="7777"/>
                </a:lnTo>
                <a:lnTo>
                  <a:pt x="12791" y="7750"/>
                </a:lnTo>
                <a:lnTo>
                  <a:pt x="12782" y="7723"/>
                </a:lnTo>
                <a:lnTo>
                  <a:pt x="12784" y="7712"/>
                </a:lnTo>
                <a:lnTo>
                  <a:pt x="12787" y="7700"/>
                </a:lnTo>
                <a:lnTo>
                  <a:pt x="12789" y="7688"/>
                </a:lnTo>
                <a:lnTo>
                  <a:pt x="12791" y="7677"/>
                </a:lnTo>
                <a:lnTo>
                  <a:pt x="12806" y="7649"/>
                </a:lnTo>
                <a:lnTo>
                  <a:pt x="12820" y="7620"/>
                </a:lnTo>
                <a:lnTo>
                  <a:pt x="12834" y="7592"/>
                </a:lnTo>
                <a:lnTo>
                  <a:pt x="12845" y="7563"/>
                </a:lnTo>
                <a:lnTo>
                  <a:pt x="12862" y="7519"/>
                </a:lnTo>
                <a:lnTo>
                  <a:pt x="12877" y="7475"/>
                </a:lnTo>
                <a:lnTo>
                  <a:pt x="12890" y="7430"/>
                </a:lnTo>
                <a:lnTo>
                  <a:pt x="12902" y="7385"/>
                </a:lnTo>
                <a:lnTo>
                  <a:pt x="12911" y="7339"/>
                </a:lnTo>
                <a:lnTo>
                  <a:pt x="12921" y="7295"/>
                </a:lnTo>
                <a:lnTo>
                  <a:pt x="12928" y="7249"/>
                </a:lnTo>
                <a:lnTo>
                  <a:pt x="12935" y="7202"/>
                </a:lnTo>
                <a:lnTo>
                  <a:pt x="12952" y="7155"/>
                </a:lnTo>
                <a:lnTo>
                  <a:pt x="12967" y="7108"/>
                </a:lnTo>
                <a:lnTo>
                  <a:pt x="12980" y="7060"/>
                </a:lnTo>
                <a:lnTo>
                  <a:pt x="12992" y="7012"/>
                </a:lnTo>
                <a:lnTo>
                  <a:pt x="13003" y="6964"/>
                </a:lnTo>
                <a:lnTo>
                  <a:pt x="13012" y="6915"/>
                </a:lnTo>
                <a:lnTo>
                  <a:pt x="13021" y="6866"/>
                </a:lnTo>
                <a:lnTo>
                  <a:pt x="13027" y="6818"/>
                </a:lnTo>
                <a:lnTo>
                  <a:pt x="13033" y="6769"/>
                </a:lnTo>
                <a:lnTo>
                  <a:pt x="13037" y="6720"/>
                </a:lnTo>
                <a:lnTo>
                  <a:pt x="13039" y="6670"/>
                </a:lnTo>
                <a:lnTo>
                  <a:pt x="13039" y="6621"/>
                </a:lnTo>
                <a:lnTo>
                  <a:pt x="13038" y="6571"/>
                </a:lnTo>
                <a:lnTo>
                  <a:pt x="13036" y="6523"/>
                </a:lnTo>
                <a:lnTo>
                  <a:pt x="13032" y="6473"/>
                </a:lnTo>
                <a:lnTo>
                  <a:pt x="13025" y="6423"/>
                </a:lnTo>
                <a:lnTo>
                  <a:pt x="13020" y="6383"/>
                </a:lnTo>
                <a:lnTo>
                  <a:pt x="13012" y="6344"/>
                </a:lnTo>
                <a:lnTo>
                  <a:pt x="13004" y="6304"/>
                </a:lnTo>
                <a:lnTo>
                  <a:pt x="12994" y="6265"/>
                </a:lnTo>
                <a:lnTo>
                  <a:pt x="12994" y="6254"/>
                </a:lnTo>
                <a:lnTo>
                  <a:pt x="12995" y="6244"/>
                </a:lnTo>
                <a:lnTo>
                  <a:pt x="12995" y="6234"/>
                </a:lnTo>
                <a:lnTo>
                  <a:pt x="12997" y="6224"/>
                </a:lnTo>
                <a:lnTo>
                  <a:pt x="13007" y="6167"/>
                </a:lnTo>
                <a:lnTo>
                  <a:pt x="13017" y="6112"/>
                </a:lnTo>
                <a:lnTo>
                  <a:pt x="13025" y="6056"/>
                </a:lnTo>
                <a:lnTo>
                  <a:pt x="13032" y="5999"/>
                </a:lnTo>
                <a:lnTo>
                  <a:pt x="13037" y="5943"/>
                </a:lnTo>
                <a:lnTo>
                  <a:pt x="13040" y="5886"/>
                </a:lnTo>
                <a:lnTo>
                  <a:pt x="13042" y="5829"/>
                </a:lnTo>
                <a:lnTo>
                  <a:pt x="13042" y="5773"/>
                </a:lnTo>
                <a:lnTo>
                  <a:pt x="13051" y="5732"/>
                </a:lnTo>
                <a:lnTo>
                  <a:pt x="13057" y="5691"/>
                </a:lnTo>
                <a:lnTo>
                  <a:pt x="13062" y="5649"/>
                </a:lnTo>
                <a:lnTo>
                  <a:pt x="13067" y="5607"/>
                </a:lnTo>
                <a:lnTo>
                  <a:pt x="13069" y="5565"/>
                </a:lnTo>
                <a:lnTo>
                  <a:pt x="13070" y="5524"/>
                </a:lnTo>
                <a:lnTo>
                  <a:pt x="13071" y="5482"/>
                </a:lnTo>
                <a:lnTo>
                  <a:pt x="13071" y="5441"/>
                </a:lnTo>
                <a:lnTo>
                  <a:pt x="13070" y="5401"/>
                </a:lnTo>
                <a:lnTo>
                  <a:pt x="13068" y="5362"/>
                </a:lnTo>
                <a:lnTo>
                  <a:pt x="13066" y="5324"/>
                </a:lnTo>
                <a:lnTo>
                  <a:pt x="13061" y="5285"/>
                </a:lnTo>
                <a:lnTo>
                  <a:pt x="13056" y="5247"/>
                </a:lnTo>
                <a:lnTo>
                  <a:pt x="13051" y="5209"/>
                </a:lnTo>
                <a:lnTo>
                  <a:pt x="13043" y="5172"/>
                </a:lnTo>
                <a:lnTo>
                  <a:pt x="13035" y="5133"/>
                </a:lnTo>
                <a:lnTo>
                  <a:pt x="13025" y="5096"/>
                </a:lnTo>
                <a:lnTo>
                  <a:pt x="13015" y="5060"/>
                </a:lnTo>
                <a:lnTo>
                  <a:pt x="13003" y="5023"/>
                </a:lnTo>
                <a:lnTo>
                  <a:pt x="12990" y="4987"/>
                </a:lnTo>
                <a:lnTo>
                  <a:pt x="12976" y="4950"/>
                </a:lnTo>
                <a:lnTo>
                  <a:pt x="12960" y="4915"/>
                </a:lnTo>
                <a:lnTo>
                  <a:pt x="12943" y="4880"/>
                </a:lnTo>
                <a:lnTo>
                  <a:pt x="12925" y="4845"/>
                </a:lnTo>
                <a:lnTo>
                  <a:pt x="12906" y="4811"/>
                </a:lnTo>
                <a:lnTo>
                  <a:pt x="12886" y="4777"/>
                </a:lnTo>
                <a:lnTo>
                  <a:pt x="12864" y="4744"/>
                </a:lnTo>
                <a:lnTo>
                  <a:pt x="12841" y="4712"/>
                </a:lnTo>
                <a:lnTo>
                  <a:pt x="12817" y="4681"/>
                </a:lnTo>
                <a:lnTo>
                  <a:pt x="12792" y="4652"/>
                </a:lnTo>
                <a:lnTo>
                  <a:pt x="12766" y="4622"/>
                </a:lnTo>
                <a:lnTo>
                  <a:pt x="12739" y="4593"/>
                </a:lnTo>
                <a:lnTo>
                  <a:pt x="12715" y="4549"/>
                </a:lnTo>
                <a:lnTo>
                  <a:pt x="12689" y="4507"/>
                </a:lnTo>
                <a:lnTo>
                  <a:pt x="12662" y="4465"/>
                </a:lnTo>
                <a:lnTo>
                  <a:pt x="12635" y="4424"/>
                </a:lnTo>
                <a:lnTo>
                  <a:pt x="12606" y="4385"/>
                </a:lnTo>
                <a:lnTo>
                  <a:pt x="12576" y="4346"/>
                </a:lnTo>
                <a:lnTo>
                  <a:pt x="12545" y="4309"/>
                </a:lnTo>
                <a:lnTo>
                  <a:pt x="12515" y="4273"/>
                </a:lnTo>
                <a:lnTo>
                  <a:pt x="12482" y="4238"/>
                </a:lnTo>
                <a:lnTo>
                  <a:pt x="12449" y="4204"/>
                </a:lnTo>
                <a:lnTo>
                  <a:pt x="12415" y="4170"/>
                </a:lnTo>
                <a:lnTo>
                  <a:pt x="12379" y="4138"/>
                </a:lnTo>
                <a:lnTo>
                  <a:pt x="12344" y="4107"/>
                </a:lnTo>
                <a:lnTo>
                  <a:pt x="12308" y="4076"/>
                </a:lnTo>
                <a:lnTo>
                  <a:pt x="12272" y="4046"/>
                </a:lnTo>
                <a:lnTo>
                  <a:pt x="12235" y="4019"/>
                </a:lnTo>
                <a:lnTo>
                  <a:pt x="12196" y="3991"/>
                </a:lnTo>
                <a:lnTo>
                  <a:pt x="12158" y="3964"/>
                </a:lnTo>
                <a:lnTo>
                  <a:pt x="12120" y="3939"/>
                </a:lnTo>
                <a:lnTo>
                  <a:pt x="12081" y="3913"/>
                </a:lnTo>
                <a:lnTo>
                  <a:pt x="12041" y="3890"/>
                </a:lnTo>
                <a:lnTo>
                  <a:pt x="12001" y="3867"/>
                </a:lnTo>
                <a:lnTo>
                  <a:pt x="11961" y="3844"/>
                </a:lnTo>
                <a:lnTo>
                  <a:pt x="11921" y="3823"/>
                </a:lnTo>
                <a:lnTo>
                  <a:pt x="11881" y="3802"/>
                </a:lnTo>
                <a:lnTo>
                  <a:pt x="11840" y="3781"/>
                </a:lnTo>
                <a:lnTo>
                  <a:pt x="11799" y="3762"/>
                </a:lnTo>
                <a:lnTo>
                  <a:pt x="11758" y="3744"/>
                </a:lnTo>
                <a:lnTo>
                  <a:pt x="11718" y="3726"/>
                </a:lnTo>
                <a:lnTo>
                  <a:pt x="11677" y="3709"/>
                </a:lnTo>
                <a:lnTo>
                  <a:pt x="11637" y="3693"/>
                </a:lnTo>
                <a:lnTo>
                  <a:pt x="11596" y="3677"/>
                </a:lnTo>
                <a:lnTo>
                  <a:pt x="11624" y="3672"/>
                </a:lnTo>
                <a:lnTo>
                  <a:pt x="11651" y="3665"/>
                </a:lnTo>
                <a:lnTo>
                  <a:pt x="11678" y="3659"/>
                </a:lnTo>
                <a:lnTo>
                  <a:pt x="11706" y="3652"/>
                </a:lnTo>
                <a:lnTo>
                  <a:pt x="11733" y="3644"/>
                </a:lnTo>
                <a:lnTo>
                  <a:pt x="11759" y="3636"/>
                </a:lnTo>
                <a:lnTo>
                  <a:pt x="11786" y="3626"/>
                </a:lnTo>
                <a:lnTo>
                  <a:pt x="11812" y="3617"/>
                </a:lnTo>
                <a:lnTo>
                  <a:pt x="11816" y="3614"/>
                </a:lnTo>
                <a:lnTo>
                  <a:pt x="11817" y="3612"/>
                </a:lnTo>
                <a:lnTo>
                  <a:pt x="11818" y="3610"/>
                </a:lnTo>
                <a:lnTo>
                  <a:pt x="11817" y="3607"/>
                </a:lnTo>
                <a:lnTo>
                  <a:pt x="11817" y="3605"/>
                </a:lnTo>
                <a:lnTo>
                  <a:pt x="11815" y="3604"/>
                </a:lnTo>
                <a:lnTo>
                  <a:pt x="11812" y="3603"/>
                </a:lnTo>
                <a:lnTo>
                  <a:pt x="11809" y="3603"/>
                </a:lnTo>
                <a:lnTo>
                  <a:pt x="11774" y="3610"/>
                </a:lnTo>
                <a:lnTo>
                  <a:pt x="11740" y="3618"/>
                </a:lnTo>
                <a:lnTo>
                  <a:pt x="11705" y="3625"/>
                </a:lnTo>
                <a:lnTo>
                  <a:pt x="11671" y="3630"/>
                </a:lnTo>
                <a:lnTo>
                  <a:pt x="11637" y="3637"/>
                </a:lnTo>
                <a:lnTo>
                  <a:pt x="11603" y="3642"/>
                </a:lnTo>
                <a:lnTo>
                  <a:pt x="11569" y="3646"/>
                </a:lnTo>
                <a:lnTo>
                  <a:pt x="11535" y="3651"/>
                </a:lnTo>
                <a:lnTo>
                  <a:pt x="11549" y="3644"/>
                </a:lnTo>
                <a:lnTo>
                  <a:pt x="11562" y="3637"/>
                </a:lnTo>
                <a:lnTo>
                  <a:pt x="11575" y="3628"/>
                </a:lnTo>
                <a:lnTo>
                  <a:pt x="11587" y="3620"/>
                </a:lnTo>
                <a:lnTo>
                  <a:pt x="11599" y="3609"/>
                </a:lnTo>
                <a:lnTo>
                  <a:pt x="11608" y="3597"/>
                </a:lnTo>
                <a:lnTo>
                  <a:pt x="11618" y="3585"/>
                </a:lnTo>
                <a:lnTo>
                  <a:pt x="11626" y="3571"/>
                </a:lnTo>
                <a:lnTo>
                  <a:pt x="11626" y="3569"/>
                </a:lnTo>
                <a:lnTo>
                  <a:pt x="11626" y="3568"/>
                </a:lnTo>
                <a:lnTo>
                  <a:pt x="11626" y="3565"/>
                </a:lnTo>
                <a:lnTo>
                  <a:pt x="11624" y="3564"/>
                </a:lnTo>
                <a:lnTo>
                  <a:pt x="11623" y="3563"/>
                </a:lnTo>
                <a:lnTo>
                  <a:pt x="11621" y="3563"/>
                </a:lnTo>
                <a:lnTo>
                  <a:pt x="11620" y="3563"/>
                </a:lnTo>
                <a:lnTo>
                  <a:pt x="11618" y="3564"/>
                </a:lnTo>
                <a:lnTo>
                  <a:pt x="11601" y="3577"/>
                </a:lnTo>
                <a:lnTo>
                  <a:pt x="11584" y="3588"/>
                </a:lnTo>
                <a:lnTo>
                  <a:pt x="11567" y="3598"/>
                </a:lnTo>
                <a:lnTo>
                  <a:pt x="11550" y="3607"/>
                </a:lnTo>
                <a:lnTo>
                  <a:pt x="11532" y="3615"/>
                </a:lnTo>
                <a:lnTo>
                  <a:pt x="11513" y="3623"/>
                </a:lnTo>
                <a:lnTo>
                  <a:pt x="11495" y="3629"/>
                </a:lnTo>
                <a:lnTo>
                  <a:pt x="11476" y="3635"/>
                </a:lnTo>
                <a:lnTo>
                  <a:pt x="11436" y="3622"/>
                </a:lnTo>
                <a:lnTo>
                  <a:pt x="11395" y="3609"/>
                </a:lnTo>
                <a:lnTo>
                  <a:pt x="11356" y="3597"/>
                </a:lnTo>
                <a:lnTo>
                  <a:pt x="11317" y="3586"/>
                </a:lnTo>
                <a:lnTo>
                  <a:pt x="11301" y="3568"/>
                </a:lnTo>
                <a:lnTo>
                  <a:pt x="11283" y="3551"/>
                </a:lnTo>
                <a:lnTo>
                  <a:pt x="11265" y="3535"/>
                </a:lnTo>
                <a:lnTo>
                  <a:pt x="11244" y="3520"/>
                </a:lnTo>
                <a:lnTo>
                  <a:pt x="11256" y="3526"/>
                </a:lnTo>
                <a:lnTo>
                  <a:pt x="11268" y="3533"/>
                </a:lnTo>
                <a:lnTo>
                  <a:pt x="11279" y="3539"/>
                </a:lnTo>
                <a:lnTo>
                  <a:pt x="11290" y="3546"/>
                </a:lnTo>
                <a:lnTo>
                  <a:pt x="11293" y="3546"/>
                </a:lnTo>
                <a:lnTo>
                  <a:pt x="11294" y="3545"/>
                </a:lnTo>
                <a:lnTo>
                  <a:pt x="11295" y="3543"/>
                </a:lnTo>
                <a:lnTo>
                  <a:pt x="11293" y="3541"/>
                </a:lnTo>
                <a:lnTo>
                  <a:pt x="11267" y="3524"/>
                </a:lnTo>
                <a:lnTo>
                  <a:pt x="11240" y="3509"/>
                </a:lnTo>
                <a:lnTo>
                  <a:pt x="11212" y="3494"/>
                </a:lnTo>
                <a:lnTo>
                  <a:pt x="11184" y="3481"/>
                </a:lnTo>
                <a:lnTo>
                  <a:pt x="11167" y="3472"/>
                </a:lnTo>
                <a:lnTo>
                  <a:pt x="11150" y="3464"/>
                </a:lnTo>
                <a:lnTo>
                  <a:pt x="11133" y="3456"/>
                </a:lnTo>
                <a:lnTo>
                  <a:pt x="11115" y="3448"/>
                </a:lnTo>
                <a:lnTo>
                  <a:pt x="11078" y="3436"/>
                </a:lnTo>
                <a:lnTo>
                  <a:pt x="11041" y="3424"/>
                </a:lnTo>
                <a:lnTo>
                  <a:pt x="11003" y="3413"/>
                </a:lnTo>
                <a:lnTo>
                  <a:pt x="10964" y="3405"/>
                </a:lnTo>
                <a:lnTo>
                  <a:pt x="10925" y="3397"/>
                </a:lnTo>
                <a:lnTo>
                  <a:pt x="10887" y="3391"/>
                </a:lnTo>
                <a:lnTo>
                  <a:pt x="10847" y="3387"/>
                </a:lnTo>
                <a:lnTo>
                  <a:pt x="10809" y="3384"/>
                </a:lnTo>
                <a:lnTo>
                  <a:pt x="10771" y="3381"/>
                </a:lnTo>
                <a:lnTo>
                  <a:pt x="10733" y="3381"/>
                </a:lnTo>
                <a:lnTo>
                  <a:pt x="10696" y="3381"/>
                </a:lnTo>
                <a:lnTo>
                  <a:pt x="10660" y="3383"/>
                </a:lnTo>
                <a:lnTo>
                  <a:pt x="10626" y="3385"/>
                </a:lnTo>
                <a:lnTo>
                  <a:pt x="10593" y="3389"/>
                </a:lnTo>
                <a:lnTo>
                  <a:pt x="10575" y="3391"/>
                </a:lnTo>
                <a:lnTo>
                  <a:pt x="10557" y="3393"/>
                </a:lnTo>
                <a:lnTo>
                  <a:pt x="10539" y="3396"/>
                </a:lnTo>
                <a:lnTo>
                  <a:pt x="10521" y="3401"/>
                </a:lnTo>
                <a:lnTo>
                  <a:pt x="10488" y="3375"/>
                </a:lnTo>
                <a:lnTo>
                  <a:pt x="10451" y="3350"/>
                </a:lnTo>
                <a:lnTo>
                  <a:pt x="10430" y="3336"/>
                </a:lnTo>
                <a:lnTo>
                  <a:pt x="10409" y="3322"/>
                </a:lnTo>
                <a:lnTo>
                  <a:pt x="10387" y="3309"/>
                </a:lnTo>
                <a:lnTo>
                  <a:pt x="10364" y="3296"/>
                </a:lnTo>
                <a:lnTo>
                  <a:pt x="10341" y="3285"/>
                </a:lnTo>
                <a:lnTo>
                  <a:pt x="10318" y="3273"/>
                </a:lnTo>
                <a:lnTo>
                  <a:pt x="10293" y="3262"/>
                </a:lnTo>
                <a:lnTo>
                  <a:pt x="10269" y="3253"/>
                </a:lnTo>
                <a:lnTo>
                  <a:pt x="10245" y="3245"/>
                </a:lnTo>
                <a:lnTo>
                  <a:pt x="10221" y="3239"/>
                </a:lnTo>
                <a:lnTo>
                  <a:pt x="10196" y="3234"/>
                </a:lnTo>
                <a:lnTo>
                  <a:pt x="10172" y="3230"/>
                </a:lnTo>
                <a:lnTo>
                  <a:pt x="10155" y="3229"/>
                </a:lnTo>
                <a:lnTo>
                  <a:pt x="10137" y="3229"/>
                </a:lnTo>
                <a:lnTo>
                  <a:pt x="10119" y="3229"/>
                </a:lnTo>
                <a:lnTo>
                  <a:pt x="10102" y="3230"/>
                </a:lnTo>
                <a:lnTo>
                  <a:pt x="10084" y="3233"/>
                </a:lnTo>
                <a:lnTo>
                  <a:pt x="10067" y="3235"/>
                </a:lnTo>
                <a:lnTo>
                  <a:pt x="10050" y="3237"/>
                </a:lnTo>
                <a:lnTo>
                  <a:pt x="10033" y="3241"/>
                </a:lnTo>
                <a:lnTo>
                  <a:pt x="9998" y="3249"/>
                </a:lnTo>
                <a:lnTo>
                  <a:pt x="9967" y="3257"/>
                </a:lnTo>
                <a:lnTo>
                  <a:pt x="9937" y="3268"/>
                </a:lnTo>
                <a:lnTo>
                  <a:pt x="9908" y="3278"/>
                </a:lnTo>
                <a:lnTo>
                  <a:pt x="9881" y="3289"/>
                </a:lnTo>
                <a:lnTo>
                  <a:pt x="9858" y="3300"/>
                </a:lnTo>
                <a:lnTo>
                  <a:pt x="9837" y="3310"/>
                </a:lnTo>
                <a:lnTo>
                  <a:pt x="9820" y="3319"/>
                </a:lnTo>
                <a:lnTo>
                  <a:pt x="9794" y="3333"/>
                </a:lnTo>
                <a:lnTo>
                  <a:pt x="9786" y="3338"/>
                </a:lnTo>
                <a:lnTo>
                  <a:pt x="9778" y="3326"/>
                </a:lnTo>
                <a:lnTo>
                  <a:pt x="9758" y="3292"/>
                </a:lnTo>
                <a:lnTo>
                  <a:pt x="9726" y="3238"/>
                </a:lnTo>
                <a:lnTo>
                  <a:pt x="9683" y="3164"/>
                </a:lnTo>
                <a:lnTo>
                  <a:pt x="9629" y="3075"/>
                </a:lnTo>
                <a:lnTo>
                  <a:pt x="9565" y="2972"/>
                </a:lnTo>
                <a:lnTo>
                  <a:pt x="9494" y="2857"/>
                </a:lnTo>
                <a:lnTo>
                  <a:pt x="9415" y="2730"/>
                </a:lnTo>
                <a:lnTo>
                  <a:pt x="9329" y="2596"/>
                </a:lnTo>
                <a:lnTo>
                  <a:pt x="9238" y="2456"/>
                </a:lnTo>
                <a:lnTo>
                  <a:pt x="9142" y="2311"/>
                </a:lnTo>
                <a:lnTo>
                  <a:pt x="9042" y="2164"/>
                </a:lnTo>
                <a:lnTo>
                  <a:pt x="8991" y="2090"/>
                </a:lnTo>
                <a:lnTo>
                  <a:pt x="8940" y="2017"/>
                </a:lnTo>
                <a:lnTo>
                  <a:pt x="8888" y="1943"/>
                </a:lnTo>
                <a:lnTo>
                  <a:pt x="8836" y="1871"/>
                </a:lnTo>
                <a:lnTo>
                  <a:pt x="8782" y="1800"/>
                </a:lnTo>
                <a:lnTo>
                  <a:pt x="8730" y="1728"/>
                </a:lnTo>
                <a:lnTo>
                  <a:pt x="8677" y="1660"/>
                </a:lnTo>
                <a:lnTo>
                  <a:pt x="8625" y="1592"/>
                </a:lnTo>
                <a:lnTo>
                  <a:pt x="8595" y="1557"/>
                </a:lnTo>
                <a:lnTo>
                  <a:pt x="8565" y="1522"/>
                </a:lnTo>
                <a:lnTo>
                  <a:pt x="8533" y="1486"/>
                </a:lnTo>
                <a:lnTo>
                  <a:pt x="8499" y="1451"/>
                </a:lnTo>
                <a:lnTo>
                  <a:pt x="8496" y="1430"/>
                </a:lnTo>
                <a:lnTo>
                  <a:pt x="8493" y="1409"/>
                </a:lnTo>
                <a:lnTo>
                  <a:pt x="8488" y="1390"/>
                </a:lnTo>
                <a:lnTo>
                  <a:pt x="8481" y="1370"/>
                </a:lnTo>
                <a:lnTo>
                  <a:pt x="8475" y="1351"/>
                </a:lnTo>
                <a:lnTo>
                  <a:pt x="8466" y="1332"/>
                </a:lnTo>
                <a:lnTo>
                  <a:pt x="8458" y="1313"/>
                </a:lnTo>
                <a:lnTo>
                  <a:pt x="8449" y="1295"/>
                </a:lnTo>
                <a:lnTo>
                  <a:pt x="8439" y="1276"/>
                </a:lnTo>
                <a:lnTo>
                  <a:pt x="8428" y="1258"/>
                </a:lnTo>
                <a:lnTo>
                  <a:pt x="8416" y="1240"/>
                </a:lnTo>
                <a:lnTo>
                  <a:pt x="8404" y="1223"/>
                </a:lnTo>
                <a:lnTo>
                  <a:pt x="8391" y="1207"/>
                </a:lnTo>
                <a:lnTo>
                  <a:pt x="8378" y="1190"/>
                </a:lnTo>
                <a:lnTo>
                  <a:pt x="8364" y="1174"/>
                </a:lnTo>
                <a:lnTo>
                  <a:pt x="8349" y="1159"/>
                </a:lnTo>
                <a:lnTo>
                  <a:pt x="8335" y="1145"/>
                </a:lnTo>
                <a:lnTo>
                  <a:pt x="8319" y="1130"/>
                </a:lnTo>
                <a:lnTo>
                  <a:pt x="8303" y="1116"/>
                </a:lnTo>
                <a:lnTo>
                  <a:pt x="8287" y="1102"/>
                </a:lnTo>
                <a:lnTo>
                  <a:pt x="8270" y="1088"/>
                </a:lnTo>
                <a:lnTo>
                  <a:pt x="8253" y="1075"/>
                </a:lnTo>
                <a:lnTo>
                  <a:pt x="8235" y="1063"/>
                </a:lnTo>
                <a:lnTo>
                  <a:pt x="8218" y="1051"/>
                </a:lnTo>
                <a:lnTo>
                  <a:pt x="8199" y="1040"/>
                </a:lnTo>
                <a:lnTo>
                  <a:pt x="8181" y="1030"/>
                </a:lnTo>
                <a:lnTo>
                  <a:pt x="8163" y="1019"/>
                </a:lnTo>
                <a:lnTo>
                  <a:pt x="8144" y="1009"/>
                </a:lnTo>
                <a:lnTo>
                  <a:pt x="8107" y="991"/>
                </a:lnTo>
                <a:lnTo>
                  <a:pt x="8070" y="975"/>
                </a:lnTo>
                <a:lnTo>
                  <a:pt x="8043" y="966"/>
                </a:lnTo>
                <a:lnTo>
                  <a:pt x="8016" y="956"/>
                </a:lnTo>
                <a:lnTo>
                  <a:pt x="7989" y="948"/>
                </a:lnTo>
                <a:lnTo>
                  <a:pt x="7962" y="939"/>
                </a:lnTo>
                <a:lnTo>
                  <a:pt x="7935" y="932"/>
                </a:lnTo>
                <a:lnTo>
                  <a:pt x="7907" y="925"/>
                </a:lnTo>
                <a:lnTo>
                  <a:pt x="7879" y="919"/>
                </a:lnTo>
                <a:lnTo>
                  <a:pt x="7852" y="913"/>
                </a:lnTo>
                <a:lnTo>
                  <a:pt x="7831" y="896"/>
                </a:lnTo>
                <a:lnTo>
                  <a:pt x="7812" y="879"/>
                </a:lnTo>
                <a:lnTo>
                  <a:pt x="7792" y="862"/>
                </a:lnTo>
                <a:lnTo>
                  <a:pt x="7772" y="845"/>
                </a:lnTo>
                <a:lnTo>
                  <a:pt x="7752" y="828"/>
                </a:lnTo>
                <a:lnTo>
                  <a:pt x="7731" y="811"/>
                </a:lnTo>
                <a:lnTo>
                  <a:pt x="7711" y="795"/>
                </a:lnTo>
                <a:lnTo>
                  <a:pt x="7690" y="778"/>
                </a:lnTo>
                <a:lnTo>
                  <a:pt x="7649" y="747"/>
                </a:lnTo>
                <a:lnTo>
                  <a:pt x="7609" y="716"/>
                </a:lnTo>
                <a:lnTo>
                  <a:pt x="7567" y="688"/>
                </a:lnTo>
                <a:lnTo>
                  <a:pt x="7525" y="661"/>
                </a:lnTo>
                <a:lnTo>
                  <a:pt x="7483" y="635"/>
                </a:lnTo>
                <a:lnTo>
                  <a:pt x="7441" y="611"/>
                </a:lnTo>
                <a:lnTo>
                  <a:pt x="7397" y="587"/>
                </a:lnTo>
                <a:lnTo>
                  <a:pt x="7354" y="566"/>
                </a:lnTo>
                <a:lnTo>
                  <a:pt x="7309" y="546"/>
                </a:lnTo>
                <a:lnTo>
                  <a:pt x="7264" y="527"/>
                </a:lnTo>
                <a:lnTo>
                  <a:pt x="7219" y="510"/>
                </a:lnTo>
                <a:lnTo>
                  <a:pt x="7172" y="494"/>
                </a:lnTo>
                <a:lnTo>
                  <a:pt x="7125" y="479"/>
                </a:lnTo>
                <a:lnTo>
                  <a:pt x="7076" y="465"/>
                </a:lnTo>
                <a:lnTo>
                  <a:pt x="7027" y="452"/>
                </a:lnTo>
                <a:lnTo>
                  <a:pt x="6976" y="441"/>
                </a:lnTo>
                <a:lnTo>
                  <a:pt x="6940" y="434"/>
                </a:lnTo>
                <a:lnTo>
                  <a:pt x="6904" y="428"/>
                </a:lnTo>
                <a:lnTo>
                  <a:pt x="6866" y="422"/>
                </a:lnTo>
                <a:lnTo>
                  <a:pt x="6829" y="417"/>
                </a:lnTo>
                <a:lnTo>
                  <a:pt x="6793" y="413"/>
                </a:lnTo>
                <a:lnTo>
                  <a:pt x="6756" y="408"/>
                </a:lnTo>
                <a:lnTo>
                  <a:pt x="6718" y="404"/>
                </a:lnTo>
                <a:lnTo>
                  <a:pt x="6681" y="401"/>
                </a:lnTo>
                <a:lnTo>
                  <a:pt x="6644" y="388"/>
                </a:lnTo>
                <a:lnTo>
                  <a:pt x="6607" y="377"/>
                </a:lnTo>
                <a:lnTo>
                  <a:pt x="6568" y="365"/>
                </a:lnTo>
                <a:lnTo>
                  <a:pt x="6531" y="354"/>
                </a:lnTo>
                <a:lnTo>
                  <a:pt x="6493" y="343"/>
                </a:lnTo>
                <a:lnTo>
                  <a:pt x="6456" y="332"/>
                </a:lnTo>
                <a:lnTo>
                  <a:pt x="6417" y="321"/>
                </a:lnTo>
                <a:lnTo>
                  <a:pt x="6379" y="311"/>
                </a:lnTo>
                <a:lnTo>
                  <a:pt x="6334" y="295"/>
                </a:lnTo>
                <a:lnTo>
                  <a:pt x="6289" y="279"/>
                </a:lnTo>
                <a:lnTo>
                  <a:pt x="6243" y="265"/>
                </a:lnTo>
                <a:lnTo>
                  <a:pt x="6197" y="252"/>
                </a:lnTo>
                <a:lnTo>
                  <a:pt x="6151" y="239"/>
                </a:lnTo>
                <a:lnTo>
                  <a:pt x="6106" y="228"/>
                </a:lnTo>
                <a:lnTo>
                  <a:pt x="6059" y="217"/>
                </a:lnTo>
                <a:lnTo>
                  <a:pt x="6013" y="206"/>
                </a:lnTo>
                <a:lnTo>
                  <a:pt x="5982" y="193"/>
                </a:lnTo>
                <a:lnTo>
                  <a:pt x="5950" y="180"/>
                </a:lnTo>
                <a:lnTo>
                  <a:pt x="5917" y="169"/>
                </a:lnTo>
                <a:lnTo>
                  <a:pt x="5885" y="158"/>
                </a:lnTo>
                <a:lnTo>
                  <a:pt x="5852" y="148"/>
                </a:lnTo>
                <a:lnTo>
                  <a:pt x="5820" y="139"/>
                </a:lnTo>
                <a:lnTo>
                  <a:pt x="5787" y="130"/>
                </a:lnTo>
                <a:lnTo>
                  <a:pt x="5754" y="121"/>
                </a:lnTo>
                <a:lnTo>
                  <a:pt x="5723" y="114"/>
                </a:lnTo>
                <a:lnTo>
                  <a:pt x="5692" y="106"/>
                </a:lnTo>
                <a:lnTo>
                  <a:pt x="5661" y="99"/>
                </a:lnTo>
                <a:lnTo>
                  <a:pt x="5630" y="93"/>
                </a:lnTo>
                <a:lnTo>
                  <a:pt x="5572" y="74"/>
                </a:lnTo>
                <a:lnTo>
                  <a:pt x="5514" y="57"/>
                </a:lnTo>
                <a:lnTo>
                  <a:pt x="5455" y="43"/>
                </a:lnTo>
                <a:lnTo>
                  <a:pt x="5395" y="30"/>
                </a:lnTo>
                <a:lnTo>
                  <a:pt x="5365" y="24"/>
                </a:lnTo>
                <a:lnTo>
                  <a:pt x="5335" y="19"/>
                </a:lnTo>
                <a:lnTo>
                  <a:pt x="5306" y="15"/>
                </a:lnTo>
                <a:lnTo>
                  <a:pt x="5275" y="11"/>
                </a:lnTo>
                <a:lnTo>
                  <a:pt x="5244" y="7"/>
                </a:lnTo>
                <a:lnTo>
                  <a:pt x="5213" y="4"/>
                </a:lnTo>
                <a:lnTo>
                  <a:pt x="5181" y="2"/>
                </a:lnTo>
                <a:lnTo>
                  <a:pt x="5150" y="1"/>
                </a:lnTo>
                <a:lnTo>
                  <a:pt x="5104" y="0"/>
                </a:lnTo>
                <a:lnTo>
                  <a:pt x="5057" y="0"/>
                </a:lnTo>
                <a:lnTo>
                  <a:pt x="5010" y="2"/>
                </a:lnTo>
                <a:lnTo>
                  <a:pt x="4963" y="4"/>
                </a:lnTo>
                <a:lnTo>
                  <a:pt x="4916" y="7"/>
                </a:lnTo>
                <a:lnTo>
                  <a:pt x="4869" y="13"/>
                </a:lnTo>
                <a:lnTo>
                  <a:pt x="4823" y="18"/>
                </a:lnTo>
                <a:lnTo>
                  <a:pt x="4776" y="24"/>
                </a:lnTo>
                <a:lnTo>
                  <a:pt x="4730" y="32"/>
                </a:lnTo>
                <a:lnTo>
                  <a:pt x="4683" y="40"/>
                </a:lnTo>
                <a:lnTo>
                  <a:pt x="4638" y="50"/>
                </a:lnTo>
                <a:lnTo>
                  <a:pt x="4591" y="60"/>
                </a:lnTo>
                <a:lnTo>
                  <a:pt x="4545" y="70"/>
                </a:lnTo>
                <a:lnTo>
                  <a:pt x="4500" y="82"/>
                </a:lnTo>
                <a:lnTo>
                  <a:pt x="4455" y="94"/>
                </a:lnTo>
                <a:lnTo>
                  <a:pt x="4410" y="106"/>
                </a:lnTo>
                <a:lnTo>
                  <a:pt x="4405" y="107"/>
                </a:lnTo>
                <a:lnTo>
                  <a:pt x="4399" y="110"/>
                </a:lnTo>
                <a:lnTo>
                  <a:pt x="4346" y="111"/>
                </a:lnTo>
                <a:lnTo>
                  <a:pt x="4294" y="113"/>
                </a:lnTo>
                <a:lnTo>
                  <a:pt x="4241" y="117"/>
                </a:lnTo>
                <a:lnTo>
                  <a:pt x="4189" y="123"/>
                </a:lnTo>
                <a:lnTo>
                  <a:pt x="4162" y="127"/>
                </a:lnTo>
                <a:lnTo>
                  <a:pt x="4136" y="132"/>
                </a:lnTo>
                <a:lnTo>
                  <a:pt x="4110" y="136"/>
                </a:lnTo>
                <a:lnTo>
                  <a:pt x="4084" y="141"/>
                </a:lnTo>
                <a:lnTo>
                  <a:pt x="4058" y="148"/>
                </a:lnTo>
                <a:lnTo>
                  <a:pt x="4032" y="154"/>
                </a:lnTo>
                <a:lnTo>
                  <a:pt x="4006" y="162"/>
                </a:lnTo>
                <a:lnTo>
                  <a:pt x="3980" y="170"/>
                </a:lnTo>
                <a:lnTo>
                  <a:pt x="3929" y="187"/>
                </a:lnTo>
                <a:lnTo>
                  <a:pt x="3873" y="207"/>
                </a:lnTo>
                <a:lnTo>
                  <a:pt x="3843" y="218"/>
                </a:lnTo>
                <a:lnTo>
                  <a:pt x="3813" y="231"/>
                </a:lnTo>
                <a:lnTo>
                  <a:pt x="3782" y="244"/>
                </a:lnTo>
                <a:lnTo>
                  <a:pt x="3750" y="257"/>
                </a:lnTo>
                <a:lnTo>
                  <a:pt x="3719" y="272"/>
                </a:lnTo>
                <a:lnTo>
                  <a:pt x="3687" y="288"/>
                </a:lnTo>
                <a:lnTo>
                  <a:pt x="3656" y="304"/>
                </a:lnTo>
                <a:lnTo>
                  <a:pt x="3625" y="321"/>
                </a:lnTo>
                <a:lnTo>
                  <a:pt x="3595" y="339"/>
                </a:lnTo>
                <a:lnTo>
                  <a:pt x="3564" y="358"/>
                </a:lnTo>
                <a:lnTo>
                  <a:pt x="3535" y="378"/>
                </a:lnTo>
                <a:lnTo>
                  <a:pt x="3508" y="398"/>
                </a:lnTo>
                <a:lnTo>
                  <a:pt x="3441" y="417"/>
                </a:lnTo>
                <a:lnTo>
                  <a:pt x="3375" y="438"/>
                </a:lnTo>
                <a:lnTo>
                  <a:pt x="3309" y="462"/>
                </a:lnTo>
                <a:lnTo>
                  <a:pt x="3244" y="486"/>
                </a:lnTo>
                <a:lnTo>
                  <a:pt x="3179" y="513"/>
                </a:lnTo>
                <a:lnTo>
                  <a:pt x="3115" y="540"/>
                </a:lnTo>
                <a:lnTo>
                  <a:pt x="3052" y="571"/>
                </a:lnTo>
                <a:lnTo>
                  <a:pt x="2990" y="603"/>
                </a:lnTo>
                <a:lnTo>
                  <a:pt x="2958" y="620"/>
                </a:lnTo>
                <a:lnTo>
                  <a:pt x="2926" y="639"/>
                </a:lnTo>
                <a:lnTo>
                  <a:pt x="2896" y="658"/>
                </a:lnTo>
                <a:lnTo>
                  <a:pt x="2866" y="678"/>
                </a:lnTo>
                <a:lnTo>
                  <a:pt x="2837" y="699"/>
                </a:lnTo>
                <a:lnTo>
                  <a:pt x="2809" y="720"/>
                </a:lnTo>
                <a:lnTo>
                  <a:pt x="2782" y="742"/>
                </a:lnTo>
                <a:lnTo>
                  <a:pt x="2755" y="765"/>
                </a:lnTo>
                <a:lnTo>
                  <a:pt x="2730" y="789"/>
                </a:lnTo>
                <a:lnTo>
                  <a:pt x="2704" y="814"/>
                </a:lnTo>
                <a:lnTo>
                  <a:pt x="2680" y="839"/>
                </a:lnTo>
                <a:lnTo>
                  <a:pt x="2657" y="866"/>
                </a:lnTo>
                <a:lnTo>
                  <a:pt x="2634" y="892"/>
                </a:lnTo>
                <a:lnTo>
                  <a:pt x="2612" y="921"/>
                </a:lnTo>
                <a:lnTo>
                  <a:pt x="2591" y="950"/>
                </a:lnTo>
                <a:lnTo>
                  <a:pt x="2570" y="980"/>
                </a:lnTo>
                <a:lnTo>
                  <a:pt x="2537" y="999"/>
                </a:lnTo>
                <a:lnTo>
                  <a:pt x="2504" y="1019"/>
                </a:lnTo>
                <a:lnTo>
                  <a:pt x="2472" y="1039"/>
                </a:lnTo>
                <a:lnTo>
                  <a:pt x="2441" y="1060"/>
                </a:lnTo>
                <a:lnTo>
                  <a:pt x="2410" y="1083"/>
                </a:lnTo>
                <a:lnTo>
                  <a:pt x="2380" y="1105"/>
                </a:lnTo>
                <a:lnTo>
                  <a:pt x="2350" y="1130"/>
                </a:lnTo>
                <a:lnTo>
                  <a:pt x="2321" y="1154"/>
                </a:lnTo>
                <a:lnTo>
                  <a:pt x="2295" y="1168"/>
                </a:lnTo>
                <a:lnTo>
                  <a:pt x="2269" y="1183"/>
                </a:lnTo>
                <a:lnTo>
                  <a:pt x="2244" y="1198"/>
                </a:lnTo>
                <a:lnTo>
                  <a:pt x="2219" y="1213"/>
                </a:lnTo>
                <a:lnTo>
                  <a:pt x="2228" y="1198"/>
                </a:lnTo>
                <a:lnTo>
                  <a:pt x="2237" y="1184"/>
                </a:lnTo>
                <a:lnTo>
                  <a:pt x="2247" y="1169"/>
                </a:lnTo>
                <a:lnTo>
                  <a:pt x="2257" y="1155"/>
                </a:lnTo>
                <a:lnTo>
                  <a:pt x="2258" y="1153"/>
                </a:lnTo>
                <a:lnTo>
                  <a:pt x="2258" y="1151"/>
                </a:lnTo>
                <a:lnTo>
                  <a:pt x="2257" y="1150"/>
                </a:lnTo>
                <a:lnTo>
                  <a:pt x="2255" y="1149"/>
                </a:lnTo>
                <a:lnTo>
                  <a:pt x="2253" y="1148"/>
                </a:lnTo>
                <a:lnTo>
                  <a:pt x="2251" y="1148"/>
                </a:lnTo>
                <a:lnTo>
                  <a:pt x="2249" y="1148"/>
                </a:lnTo>
                <a:lnTo>
                  <a:pt x="2248" y="1150"/>
                </a:lnTo>
                <a:lnTo>
                  <a:pt x="2235" y="1169"/>
                </a:lnTo>
                <a:lnTo>
                  <a:pt x="2222" y="1187"/>
                </a:lnTo>
                <a:lnTo>
                  <a:pt x="2210" y="1206"/>
                </a:lnTo>
                <a:lnTo>
                  <a:pt x="2198" y="1225"/>
                </a:lnTo>
                <a:lnTo>
                  <a:pt x="2157" y="1253"/>
                </a:lnTo>
                <a:lnTo>
                  <a:pt x="2116" y="1281"/>
                </a:lnTo>
                <a:lnTo>
                  <a:pt x="2077" y="1310"/>
                </a:lnTo>
                <a:lnTo>
                  <a:pt x="2038" y="1341"/>
                </a:lnTo>
                <a:lnTo>
                  <a:pt x="2005" y="1371"/>
                </a:lnTo>
                <a:lnTo>
                  <a:pt x="1972" y="1403"/>
                </a:lnTo>
                <a:lnTo>
                  <a:pt x="1941" y="1436"/>
                </a:lnTo>
                <a:lnTo>
                  <a:pt x="1910" y="1471"/>
                </a:lnTo>
                <a:lnTo>
                  <a:pt x="1881" y="1508"/>
                </a:lnTo>
                <a:lnTo>
                  <a:pt x="1852" y="1546"/>
                </a:lnTo>
                <a:lnTo>
                  <a:pt x="1825" y="1585"/>
                </a:lnTo>
                <a:lnTo>
                  <a:pt x="1799" y="1625"/>
                </a:lnTo>
                <a:lnTo>
                  <a:pt x="1776" y="1668"/>
                </a:lnTo>
                <a:lnTo>
                  <a:pt x="1752" y="1710"/>
                </a:lnTo>
                <a:lnTo>
                  <a:pt x="1731" y="1754"/>
                </a:lnTo>
                <a:lnTo>
                  <a:pt x="1712" y="1799"/>
                </a:lnTo>
                <a:lnTo>
                  <a:pt x="1694" y="1843"/>
                </a:lnTo>
                <a:lnTo>
                  <a:pt x="1678" y="1889"/>
                </a:lnTo>
                <a:lnTo>
                  <a:pt x="1664" y="1936"/>
                </a:lnTo>
                <a:lnTo>
                  <a:pt x="1652" y="1983"/>
                </a:lnTo>
                <a:lnTo>
                  <a:pt x="1653" y="1945"/>
                </a:lnTo>
                <a:lnTo>
                  <a:pt x="1656" y="1909"/>
                </a:lnTo>
                <a:lnTo>
                  <a:pt x="1661" y="1872"/>
                </a:lnTo>
                <a:lnTo>
                  <a:pt x="1667" y="1835"/>
                </a:lnTo>
                <a:lnTo>
                  <a:pt x="1674" y="1798"/>
                </a:lnTo>
                <a:lnTo>
                  <a:pt x="1682" y="1760"/>
                </a:lnTo>
                <a:lnTo>
                  <a:pt x="1693" y="1723"/>
                </a:lnTo>
                <a:lnTo>
                  <a:pt x="1704" y="1685"/>
                </a:lnTo>
                <a:lnTo>
                  <a:pt x="1704" y="1682"/>
                </a:lnTo>
                <a:lnTo>
                  <a:pt x="1703" y="1680"/>
                </a:lnTo>
                <a:lnTo>
                  <a:pt x="1701" y="1677"/>
                </a:lnTo>
                <a:lnTo>
                  <a:pt x="1699" y="1676"/>
                </a:lnTo>
                <a:lnTo>
                  <a:pt x="1696" y="1676"/>
                </a:lnTo>
                <a:lnTo>
                  <a:pt x="1693" y="1676"/>
                </a:lnTo>
                <a:lnTo>
                  <a:pt x="1691" y="1678"/>
                </a:lnTo>
                <a:lnTo>
                  <a:pt x="1689" y="1681"/>
                </a:lnTo>
                <a:lnTo>
                  <a:pt x="1681" y="1705"/>
                </a:lnTo>
                <a:lnTo>
                  <a:pt x="1675" y="1728"/>
                </a:lnTo>
                <a:lnTo>
                  <a:pt x="1667" y="1753"/>
                </a:lnTo>
                <a:lnTo>
                  <a:pt x="1662" y="1777"/>
                </a:lnTo>
                <a:lnTo>
                  <a:pt x="1656" y="1801"/>
                </a:lnTo>
                <a:lnTo>
                  <a:pt x="1651" y="1825"/>
                </a:lnTo>
                <a:lnTo>
                  <a:pt x="1648" y="1850"/>
                </a:lnTo>
                <a:lnTo>
                  <a:pt x="1644" y="1874"/>
                </a:lnTo>
                <a:lnTo>
                  <a:pt x="1641" y="1899"/>
                </a:lnTo>
                <a:lnTo>
                  <a:pt x="1638" y="1923"/>
                </a:lnTo>
                <a:lnTo>
                  <a:pt x="1636" y="1948"/>
                </a:lnTo>
                <a:lnTo>
                  <a:pt x="1635" y="1972"/>
                </a:lnTo>
                <a:lnTo>
                  <a:pt x="1634" y="1997"/>
                </a:lnTo>
                <a:lnTo>
                  <a:pt x="1634" y="2021"/>
                </a:lnTo>
                <a:lnTo>
                  <a:pt x="1634" y="2045"/>
                </a:lnTo>
                <a:lnTo>
                  <a:pt x="1635" y="2070"/>
                </a:lnTo>
                <a:lnTo>
                  <a:pt x="1632" y="2094"/>
                </a:lnTo>
                <a:lnTo>
                  <a:pt x="1629" y="2119"/>
                </a:lnTo>
                <a:lnTo>
                  <a:pt x="1627" y="2143"/>
                </a:lnTo>
                <a:lnTo>
                  <a:pt x="1626" y="2168"/>
                </a:lnTo>
                <a:lnTo>
                  <a:pt x="1625" y="2192"/>
                </a:lnTo>
                <a:lnTo>
                  <a:pt x="1625" y="2217"/>
                </a:lnTo>
                <a:lnTo>
                  <a:pt x="1625" y="2241"/>
                </a:lnTo>
                <a:lnTo>
                  <a:pt x="1626" y="2266"/>
                </a:lnTo>
                <a:lnTo>
                  <a:pt x="1628" y="2290"/>
                </a:lnTo>
                <a:lnTo>
                  <a:pt x="1630" y="2314"/>
                </a:lnTo>
                <a:lnTo>
                  <a:pt x="1633" y="2338"/>
                </a:lnTo>
                <a:lnTo>
                  <a:pt x="1637" y="2361"/>
                </a:lnTo>
                <a:lnTo>
                  <a:pt x="1642" y="2386"/>
                </a:lnTo>
                <a:lnTo>
                  <a:pt x="1647" y="2409"/>
                </a:lnTo>
                <a:lnTo>
                  <a:pt x="1653" y="2433"/>
                </a:lnTo>
                <a:lnTo>
                  <a:pt x="1661" y="2456"/>
                </a:lnTo>
                <a:lnTo>
                  <a:pt x="1635" y="2511"/>
                </a:lnTo>
                <a:lnTo>
                  <a:pt x="1617" y="2553"/>
                </a:lnTo>
                <a:lnTo>
                  <a:pt x="1605" y="2579"/>
                </a:lnTo>
                <a:lnTo>
                  <a:pt x="1602" y="2589"/>
                </a:lnTo>
                <a:lnTo>
                  <a:pt x="1597" y="2596"/>
                </a:lnTo>
                <a:lnTo>
                  <a:pt x="1582" y="2620"/>
                </a:lnTo>
                <a:lnTo>
                  <a:pt x="1561" y="2658"/>
                </a:lnTo>
                <a:lnTo>
                  <a:pt x="1531" y="2708"/>
                </a:lnTo>
                <a:lnTo>
                  <a:pt x="1497" y="2769"/>
                </a:lnTo>
                <a:lnTo>
                  <a:pt x="1458" y="2839"/>
                </a:lnTo>
                <a:lnTo>
                  <a:pt x="1416" y="2918"/>
                </a:lnTo>
                <a:lnTo>
                  <a:pt x="1372" y="3004"/>
                </a:lnTo>
                <a:lnTo>
                  <a:pt x="1350" y="3049"/>
                </a:lnTo>
                <a:lnTo>
                  <a:pt x="1328" y="3094"/>
                </a:lnTo>
                <a:lnTo>
                  <a:pt x="1305" y="3141"/>
                </a:lnTo>
                <a:lnTo>
                  <a:pt x="1284" y="3189"/>
                </a:lnTo>
                <a:lnTo>
                  <a:pt x="1263" y="3237"/>
                </a:lnTo>
                <a:lnTo>
                  <a:pt x="1242" y="3286"/>
                </a:lnTo>
                <a:lnTo>
                  <a:pt x="1221" y="3335"/>
                </a:lnTo>
                <a:lnTo>
                  <a:pt x="1202" y="3384"/>
                </a:lnTo>
                <a:lnTo>
                  <a:pt x="1184" y="3433"/>
                </a:lnTo>
                <a:lnTo>
                  <a:pt x="1167" y="3481"/>
                </a:lnTo>
                <a:lnTo>
                  <a:pt x="1152" y="3530"/>
                </a:lnTo>
                <a:lnTo>
                  <a:pt x="1137" y="3577"/>
                </a:lnTo>
                <a:lnTo>
                  <a:pt x="1126" y="3624"/>
                </a:lnTo>
                <a:lnTo>
                  <a:pt x="1115" y="3670"/>
                </a:lnTo>
                <a:lnTo>
                  <a:pt x="1106" y="3714"/>
                </a:lnTo>
                <a:lnTo>
                  <a:pt x="1100" y="3758"/>
                </a:lnTo>
                <a:lnTo>
                  <a:pt x="1087" y="3843"/>
                </a:lnTo>
                <a:lnTo>
                  <a:pt x="1075" y="3928"/>
                </a:lnTo>
                <a:lnTo>
                  <a:pt x="1060" y="4013"/>
                </a:lnTo>
                <a:lnTo>
                  <a:pt x="1045" y="4098"/>
                </a:lnTo>
                <a:lnTo>
                  <a:pt x="1029" y="4181"/>
                </a:lnTo>
                <a:lnTo>
                  <a:pt x="1013" y="4263"/>
                </a:lnTo>
                <a:lnTo>
                  <a:pt x="997" y="4343"/>
                </a:lnTo>
                <a:lnTo>
                  <a:pt x="982" y="4421"/>
                </a:lnTo>
                <a:lnTo>
                  <a:pt x="968" y="4495"/>
                </a:lnTo>
                <a:lnTo>
                  <a:pt x="955" y="4565"/>
                </a:lnTo>
                <a:lnTo>
                  <a:pt x="945" y="4631"/>
                </a:lnTo>
                <a:lnTo>
                  <a:pt x="936" y="4694"/>
                </a:lnTo>
                <a:lnTo>
                  <a:pt x="933" y="4723"/>
                </a:lnTo>
                <a:lnTo>
                  <a:pt x="930" y="4750"/>
                </a:lnTo>
                <a:lnTo>
                  <a:pt x="928" y="4777"/>
                </a:lnTo>
                <a:lnTo>
                  <a:pt x="927" y="4803"/>
                </a:lnTo>
                <a:lnTo>
                  <a:pt x="927" y="4826"/>
                </a:lnTo>
                <a:lnTo>
                  <a:pt x="927" y="4848"/>
                </a:lnTo>
                <a:lnTo>
                  <a:pt x="929" y="4868"/>
                </a:lnTo>
                <a:lnTo>
                  <a:pt x="931" y="4888"/>
                </a:lnTo>
                <a:lnTo>
                  <a:pt x="944" y="4961"/>
                </a:lnTo>
                <a:lnTo>
                  <a:pt x="959" y="5046"/>
                </a:lnTo>
                <a:lnTo>
                  <a:pt x="967" y="5092"/>
                </a:lnTo>
                <a:lnTo>
                  <a:pt x="975" y="5139"/>
                </a:lnTo>
                <a:lnTo>
                  <a:pt x="982" y="5188"/>
                </a:lnTo>
                <a:lnTo>
                  <a:pt x="988" y="5237"/>
                </a:lnTo>
                <a:lnTo>
                  <a:pt x="994" y="5287"/>
                </a:lnTo>
                <a:lnTo>
                  <a:pt x="998" y="5335"/>
                </a:lnTo>
                <a:lnTo>
                  <a:pt x="1000" y="5383"/>
                </a:lnTo>
                <a:lnTo>
                  <a:pt x="1001" y="5431"/>
                </a:lnTo>
                <a:lnTo>
                  <a:pt x="1001" y="5455"/>
                </a:lnTo>
                <a:lnTo>
                  <a:pt x="1000" y="5477"/>
                </a:lnTo>
                <a:lnTo>
                  <a:pt x="998" y="5498"/>
                </a:lnTo>
                <a:lnTo>
                  <a:pt x="996" y="5521"/>
                </a:lnTo>
                <a:lnTo>
                  <a:pt x="994" y="5541"/>
                </a:lnTo>
                <a:lnTo>
                  <a:pt x="989" y="5561"/>
                </a:lnTo>
                <a:lnTo>
                  <a:pt x="985" y="5580"/>
                </a:lnTo>
                <a:lnTo>
                  <a:pt x="980" y="5599"/>
                </a:lnTo>
                <a:lnTo>
                  <a:pt x="947" y="5602"/>
                </a:lnTo>
                <a:lnTo>
                  <a:pt x="914" y="5604"/>
                </a:lnTo>
                <a:lnTo>
                  <a:pt x="881" y="5604"/>
                </a:lnTo>
                <a:lnTo>
                  <a:pt x="849" y="5601"/>
                </a:lnTo>
                <a:lnTo>
                  <a:pt x="817" y="5597"/>
                </a:lnTo>
                <a:lnTo>
                  <a:pt x="785" y="5593"/>
                </a:lnTo>
                <a:lnTo>
                  <a:pt x="753" y="5586"/>
                </a:lnTo>
                <a:lnTo>
                  <a:pt x="722" y="5579"/>
                </a:lnTo>
                <a:lnTo>
                  <a:pt x="692" y="5571"/>
                </a:lnTo>
                <a:lnTo>
                  <a:pt x="661" y="5561"/>
                </a:lnTo>
                <a:lnTo>
                  <a:pt x="630" y="5550"/>
                </a:lnTo>
                <a:lnTo>
                  <a:pt x="599" y="5540"/>
                </a:lnTo>
                <a:lnTo>
                  <a:pt x="539" y="5515"/>
                </a:lnTo>
                <a:lnTo>
                  <a:pt x="479" y="5489"/>
                </a:lnTo>
                <a:lnTo>
                  <a:pt x="476" y="5488"/>
                </a:lnTo>
                <a:lnTo>
                  <a:pt x="473" y="5488"/>
                </a:lnTo>
                <a:lnTo>
                  <a:pt x="470" y="5489"/>
                </a:lnTo>
                <a:lnTo>
                  <a:pt x="468" y="5490"/>
                </a:lnTo>
                <a:lnTo>
                  <a:pt x="466" y="5492"/>
                </a:lnTo>
                <a:lnTo>
                  <a:pt x="465" y="5495"/>
                </a:lnTo>
                <a:lnTo>
                  <a:pt x="465" y="5497"/>
                </a:lnTo>
                <a:lnTo>
                  <a:pt x="467" y="5500"/>
                </a:lnTo>
                <a:lnTo>
                  <a:pt x="477" y="5514"/>
                </a:lnTo>
                <a:lnTo>
                  <a:pt x="486" y="5527"/>
                </a:lnTo>
                <a:lnTo>
                  <a:pt x="497" y="5539"/>
                </a:lnTo>
                <a:lnTo>
                  <a:pt x="509" y="5550"/>
                </a:lnTo>
                <a:lnTo>
                  <a:pt x="520" y="5562"/>
                </a:lnTo>
                <a:lnTo>
                  <a:pt x="532" y="5573"/>
                </a:lnTo>
                <a:lnTo>
                  <a:pt x="545" y="5583"/>
                </a:lnTo>
                <a:lnTo>
                  <a:pt x="557" y="5593"/>
                </a:lnTo>
                <a:lnTo>
                  <a:pt x="570" y="5601"/>
                </a:lnTo>
                <a:lnTo>
                  <a:pt x="584" y="5611"/>
                </a:lnTo>
                <a:lnTo>
                  <a:pt x="598" y="5619"/>
                </a:lnTo>
                <a:lnTo>
                  <a:pt x="613" y="5627"/>
                </a:lnTo>
                <a:lnTo>
                  <a:pt x="642" y="5642"/>
                </a:lnTo>
                <a:lnTo>
                  <a:pt x="671" y="5655"/>
                </a:lnTo>
                <a:lnTo>
                  <a:pt x="703" y="5665"/>
                </a:lnTo>
                <a:lnTo>
                  <a:pt x="734" y="5675"/>
                </a:lnTo>
                <a:lnTo>
                  <a:pt x="767" y="5683"/>
                </a:lnTo>
                <a:lnTo>
                  <a:pt x="799" y="5691"/>
                </a:lnTo>
                <a:lnTo>
                  <a:pt x="832" y="5696"/>
                </a:lnTo>
                <a:lnTo>
                  <a:pt x="865" y="5700"/>
                </a:lnTo>
                <a:lnTo>
                  <a:pt x="898" y="5703"/>
                </a:lnTo>
                <a:lnTo>
                  <a:pt x="930" y="5706"/>
                </a:lnTo>
                <a:lnTo>
                  <a:pt x="904" y="5750"/>
                </a:lnTo>
                <a:lnTo>
                  <a:pt x="875" y="5801"/>
                </a:lnTo>
                <a:lnTo>
                  <a:pt x="842" y="5857"/>
                </a:lnTo>
                <a:lnTo>
                  <a:pt x="805" y="5915"/>
                </a:lnTo>
                <a:lnTo>
                  <a:pt x="767" y="5977"/>
                </a:lnTo>
                <a:lnTo>
                  <a:pt x="727" y="6041"/>
                </a:lnTo>
                <a:lnTo>
                  <a:pt x="684" y="6105"/>
                </a:lnTo>
                <a:lnTo>
                  <a:pt x="640" y="6169"/>
                </a:lnTo>
                <a:lnTo>
                  <a:pt x="597" y="6232"/>
                </a:lnTo>
                <a:lnTo>
                  <a:pt x="553" y="6294"/>
                </a:lnTo>
                <a:lnTo>
                  <a:pt x="510" y="6352"/>
                </a:lnTo>
                <a:lnTo>
                  <a:pt x="466" y="6407"/>
                </a:lnTo>
                <a:lnTo>
                  <a:pt x="446" y="6432"/>
                </a:lnTo>
                <a:lnTo>
                  <a:pt x="424" y="6457"/>
                </a:lnTo>
                <a:lnTo>
                  <a:pt x="404" y="6480"/>
                </a:lnTo>
                <a:lnTo>
                  <a:pt x="385" y="6501"/>
                </a:lnTo>
                <a:lnTo>
                  <a:pt x="366" y="6520"/>
                </a:lnTo>
                <a:lnTo>
                  <a:pt x="348" y="6538"/>
                </a:lnTo>
                <a:lnTo>
                  <a:pt x="330" y="6554"/>
                </a:lnTo>
                <a:lnTo>
                  <a:pt x="314" y="6568"/>
                </a:lnTo>
                <a:lnTo>
                  <a:pt x="295" y="6583"/>
                </a:lnTo>
                <a:lnTo>
                  <a:pt x="278" y="6599"/>
                </a:lnTo>
                <a:lnTo>
                  <a:pt x="260" y="6615"/>
                </a:lnTo>
                <a:lnTo>
                  <a:pt x="242" y="6631"/>
                </a:lnTo>
                <a:lnTo>
                  <a:pt x="224" y="6648"/>
                </a:lnTo>
                <a:lnTo>
                  <a:pt x="206" y="6665"/>
                </a:lnTo>
                <a:lnTo>
                  <a:pt x="189" y="6683"/>
                </a:lnTo>
                <a:lnTo>
                  <a:pt x="173" y="6702"/>
                </a:lnTo>
                <a:lnTo>
                  <a:pt x="157" y="6720"/>
                </a:lnTo>
                <a:lnTo>
                  <a:pt x="141" y="6740"/>
                </a:lnTo>
                <a:lnTo>
                  <a:pt x="127" y="6760"/>
                </a:lnTo>
                <a:lnTo>
                  <a:pt x="112" y="6779"/>
                </a:lnTo>
                <a:lnTo>
                  <a:pt x="98" y="6799"/>
                </a:lnTo>
                <a:lnTo>
                  <a:pt x="85" y="6819"/>
                </a:lnTo>
                <a:lnTo>
                  <a:pt x="72" y="6840"/>
                </a:lnTo>
                <a:lnTo>
                  <a:pt x="61" y="6860"/>
                </a:lnTo>
                <a:lnTo>
                  <a:pt x="50" y="6880"/>
                </a:lnTo>
                <a:lnTo>
                  <a:pt x="40" y="6901"/>
                </a:lnTo>
                <a:lnTo>
                  <a:pt x="32" y="6921"/>
                </a:lnTo>
                <a:lnTo>
                  <a:pt x="23" y="6942"/>
                </a:lnTo>
                <a:lnTo>
                  <a:pt x="17" y="6962"/>
                </a:lnTo>
                <a:lnTo>
                  <a:pt x="11" y="6982"/>
                </a:lnTo>
                <a:lnTo>
                  <a:pt x="6" y="7002"/>
                </a:lnTo>
                <a:lnTo>
                  <a:pt x="3" y="7022"/>
                </a:lnTo>
                <a:lnTo>
                  <a:pt x="1" y="7043"/>
                </a:lnTo>
                <a:lnTo>
                  <a:pt x="0" y="7062"/>
                </a:lnTo>
                <a:lnTo>
                  <a:pt x="0" y="7081"/>
                </a:lnTo>
                <a:lnTo>
                  <a:pt x="2" y="7099"/>
                </a:lnTo>
                <a:lnTo>
                  <a:pt x="5" y="7117"/>
                </a:lnTo>
                <a:lnTo>
                  <a:pt x="11" y="7135"/>
                </a:lnTo>
                <a:lnTo>
                  <a:pt x="17" y="7153"/>
                </a:lnTo>
                <a:lnTo>
                  <a:pt x="26" y="7169"/>
                </a:lnTo>
                <a:lnTo>
                  <a:pt x="34" y="7186"/>
                </a:lnTo>
                <a:lnTo>
                  <a:pt x="44" y="7201"/>
                </a:lnTo>
                <a:lnTo>
                  <a:pt x="54" y="7217"/>
                </a:lnTo>
                <a:lnTo>
                  <a:pt x="64" y="7232"/>
                </a:lnTo>
                <a:lnTo>
                  <a:pt x="74" y="7246"/>
                </a:lnTo>
                <a:lnTo>
                  <a:pt x="86" y="7260"/>
                </a:lnTo>
                <a:lnTo>
                  <a:pt x="98" y="7272"/>
                </a:lnTo>
                <a:lnTo>
                  <a:pt x="110" y="7284"/>
                </a:lnTo>
                <a:lnTo>
                  <a:pt x="133" y="7309"/>
                </a:lnTo>
                <a:lnTo>
                  <a:pt x="157" y="7330"/>
                </a:lnTo>
                <a:lnTo>
                  <a:pt x="183" y="7349"/>
                </a:lnTo>
                <a:lnTo>
                  <a:pt x="209" y="7367"/>
                </a:lnTo>
                <a:lnTo>
                  <a:pt x="234" y="7383"/>
                </a:lnTo>
                <a:lnTo>
                  <a:pt x="260" y="7398"/>
                </a:lnTo>
                <a:lnTo>
                  <a:pt x="285" y="7411"/>
                </a:lnTo>
                <a:lnTo>
                  <a:pt x="310" y="7422"/>
                </a:lnTo>
                <a:lnTo>
                  <a:pt x="333" y="7432"/>
                </a:lnTo>
                <a:lnTo>
                  <a:pt x="355" y="7440"/>
                </a:lnTo>
                <a:lnTo>
                  <a:pt x="377" y="7448"/>
                </a:lnTo>
                <a:lnTo>
                  <a:pt x="396" y="7453"/>
                </a:lnTo>
                <a:lnTo>
                  <a:pt x="404" y="7456"/>
                </a:lnTo>
                <a:lnTo>
                  <a:pt x="414" y="7461"/>
                </a:lnTo>
                <a:lnTo>
                  <a:pt x="422" y="7466"/>
                </a:lnTo>
                <a:lnTo>
                  <a:pt x="431" y="7472"/>
                </a:lnTo>
                <a:lnTo>
                  <a:pt x="439" y="7479"/>
                </a:lnTo>
                <a:lnTo>
                  <a:pt x="447" y="7486"/>
                </a:lnTo>
                <a:lnTo>
                  <a:pt x="454" y="7495"/>
                </a:lnTo>
                <a:lnTo>
                  <a:pt x="462" y="7504"/>
                </a:lnTo>
                <a:lnTo>
                  <a:pt x="469" y="7514"/>
                </a:lnTo>
                <a:lnTo>
                  <a:pt x="476" y="7523"/>
                </a:lnTo>
                <a:lnTo>
                  <a:pt x="482" y="7534"/>
                </a:lnTo>
                <a:lnTo>
                  <a:pt x="487" y="7546"/>
                </a:lnTo>
                <a:lnTo>
                  <a:pt x="498" y="7568"/>
                </a:lnTo>
                <a:lnTo>
                  <a:pt x="506" y="7593"/>
                </a:lnTo>
                <a:lnTo>
                  <a:pt x="513" y="7618"/>
                </a:lnTo>
                <a:lnTo>
                  <a:pt x="517" y="7644"/>
                </a:lnTo>
                <a:lnTo>
                  <a:pt x="518" y="7656"/>
                </a:lnTo>
                <a:lnTo>
                  <a:pt x="519" y="7669"/>
                </a:lnTo>
                <a:lnTo>
                  <a:pt x="519" y="7682"/>
                </a:lnTo>
                <a:lnTo>
                  <a:pt x="519" y="7694"/>
                </a:lnTo>
                <a:lnTo>
                  <a:pt x="518" y="7706"/>
                </a:lnTo>
                <a:lnTo>
                  <a:pt x="516" y="7718"/>
                </a:lnTo>
                <a:lnTo>
                  <a:pt x="514" y="7729"/>
                </a:lnTo>
                <a:lnTo>
                  <a:pt x="511" y="7740"/>
                </a:lnTo>
                <a:lnTo>
                  <a:pt x="506" y="7751"/>
                </a:lnTo>
                <a:lnTo>
                  <a:pt x="502" y="7761"/>
                </a:lnTo>
                <a:lnTo>
                  <a:pt x="497" y="7770"/>
                </a:lnTo>
                <a:lnTo>
                  <a:pt x="490" y="7779"/>
                </a:lnTo>
                <a:lnTo>
                  <a:pt x="477" y="7795"/>
                </a:lnTo>
                <a:lnTo>
                  <a:pt x="463" y="7810"/>
                </a:lnTo>
                <a:lnTo>
                  <a:pt x="448" y="7824"/>
                </a:lnTo>
                <a:lnTo>
                  <a:pt x="432" y="7837"/>
                </a:lnTo>
                <a:lnTo>
                  <a:pt x="400" y="7862"/>
                </a:lnTo>
                <a:lnTo>
                  <a:pt x="369" y="7884"/>
                </a:lnTo>
                <a:lnTo>
                  <a:pt x="354" y="7896"/>
                </a:lnTo>
                <a:lnTo>
                  <a:pt x="339" y="7907"/>
                </a:lnTo>
                <a:lnTo>
                  <a:pt x="324" y="7920"/>
                </a:lnTo>
                <a:lnTo>
                  <a:pt x="312" y="7933"/>
                </a:lnTo>
                <a:lnTo>
                  <a:pt x="299" y="7947"/>
                </a:lnTo>
                <a:lnTo>
                  <a:pt x="288" y="7962"/>
                </a:lnTo>
                <a:lnTo>
                  <a:pt x="278" y="7978"/>
                </a:lnTo>
                <a:lnTo>
                  <a:pt x="269" y="7996"/>
                </a:lnTo>
                <a:lnTo>
                  <a:pt x="262" y="8016"/>
                </a:lnTo>
                <a:lnTo>
                  <a:pt x="255" y="8037"/>
                </a:lnTo>
                <a:lnTo>
                  <a:pt x="250" y="8062"/>
                </a:lnTo>
                <a:lnTo>
                  <a:pt x="246" y="8087"/>
                </a:lnTo>
                <a:lnTo>
                  <a:pt x="244" y="8114"/>
                </a:lnTo>
                <a:lnTo>
                  <a:pt x="243" y="8140"/>
                </a:lnTo>
                <a:lnTo>
                  <a:pt x="244" y="8154"/>
                </a:lnTo>
                <a:lnTo>
                  <a:pt x="244" y="8169"/>
                </a:lnTo>
                <a:lnTo>
                  <a:pt x="246" y="8183"/>
                </a:lnTo>
                <a:lnTo>
                  <a:pt x="248" y="8197"/>
                </a:lnTo>
                <a:lnTo>
                  <a:pt x="250" y="8211"/>
                </a:lnTo>
                <a:lnTo>
                  <a:pt x="253" y="8224"/>
                </a:lnTo>
                <a:lnTo>
                  <a:pt x="257" y="8237"/>
                </a:lnTo>
                <a:lnTo>
                  <a:pt x="262" y="8251"/>
                </a:lnTo>
                <a:lnTo>
                  <a:pt x="268" y="8264"/>
                </a:lnTo>
                <a:lnTo>
                  <a:pt x="273" y="8277"/>
                </a:lnTo>
                <a:lnTo>
                  <a:pt x="281" y="8288"/>
                </a:lnTo>
                <a:lnTo>
                  <a:pt x="288" y="8301"/>
                </a:lnTo>
                <a:lnTo>
                  <a:pt x="297" y="8312"/>
                </a:lnTo>
                <a:lnTo>
                  <a:pt x="306" y="8323"/>
                </a:lnTo>
                <a:lnTo>
                  <a:pt x="317" y="8333"/>
                </a:lnTo>
                <a:lnTo>
                  <a:pt x="329" y="8344"/>
                </a:lnTo>
                <a:lnTo>
                  <a:pt x="340" y="8352"/>
                </a:lnTo>
                <a:lnTo>
                  <a:pt x="353" y="8361"/>
                </a:lnTo>
                <a:lnTo>
                  <a:pt x="368" y="8369"/>
                </a:lnTo>
                <a:lnTo>
                  <a:pt x="383" y="8375"/>
                </a:lnTo>
                <a:lnTo>
                  <a:pt x="437" y="8398"/>
                </a:lnTo>
                <a:lnTo>
                  <a:pt x="498" y="8424"/>
                </a:lnTo>
                <a:lnTo>
                  <a:pt x="562" y="8452"/>
                </a:lnTo>
                <a:lnTo>
                  <a:pt x="623" y="8481"/>
                </a:lnTo>
                <a:lnTo>
                  <a:pt x="652" y="8495"/>
                </a:lnTo>
                <a:lnTo>
                  <a:pt x="679" y="8508"/>
                </a:lnTo>
                <a:lnTo>
                  <a:pt x="703" y="8521"/>
                </a:lnTo>
                <a:lnTo>
                  <a:pt x="725" y="8533"/>
                </a:lnTo>
                <a:lnTo>
                  <a:pt x="742" y="8544"/>
                </a:lnTo>
                <a:lnTo>
                  <a:pt x="754" y="8553"/>
                </a:lnTo>
                <a:lnTo>
                  <a:pt x="759" y="8557"/>
                </a:lnTo>
                <a:lnTo>
                  <a:pt x="762" y="8561"/>
                </a:lnTo>
                <a:lnTo>
                  <a:pt x="764" y="8564"/>
                </a:lnTo>
                <a:lnTo>
                  <a:pt x="764" y="8567"/>
                </a:lnTo>
                <a:lnTo>
                  <a:pt x="763" y="8570"/>
                </a:lnTo>
                <a:lnTo>
                  <a:pt x="761" y="8572"/>
                </a:lnTo>
                <a:lnTo>
                  <a:pt x="756" y="8574"/>
                </a:lnTo>
                <a:lnTo>
                  <a:pt x="751" y="8578"/>
                </a:lnTo>
                <a:lnTo>
                  <a:pt x="737" y="8583"/>
                </a:lnTo>
                <a:lnTo>
                  <a:pt x="718" y="8588"/>
                </a:lnTo>
                <a:lnTo>
                  <a:pt x="672" y="8600"/>
                </a:lnTo>
                <a:lnTo>
                  <a:pt x="618" y="8613"/>
                </a:lnTo>
                <a:lnTo>
                  <a:pt x="590" y="8621"/>
                </a:lnTo>
                <a:lnTo>
                  <a:pt x="562" y="8630"/>
                </a:lnTo>
                <a:lnTo>
                  <a:pt x="535" y="8638"/>
                </a:lnTo>
                <a:lnTo>
                  <a:pt x="510" y="8649"/>
                </a:lnTo>
                <a:lnTo>
                  <a:pt x="498" y="8654"/>
                </a:lnTo>
                <a:lnTo>
                  <a:pt x="486" y="8661"/>
                </a:lnTo>
                <a:lnTo>
                  <a:pt x="477" y="8667"/>
                </a:lnTo>
                <a:lnTo>
                  <a:pt x="467" y="8673"/>
                </a:lnTo>
                <a:lnTo>
                  <a:pt x="459" y="8680"/>
                </a:lnTo>
                <a:lnTo>
                  <a:pt x="451" y="8687"/>
                </a:lnTo>
                <a:lnTo>
                  <a:pt x="445" y="8695"/>
                </a:lnTo>
                <a:lnTo>
                  <a:pt x="439" y="8703"/>
                </a:lnTo>
                <a:lnTo>
                  <a:pt x="431" y="8720"/>
                </a:lnTo>
                <a:lnTo>
                  <a:pt x="423" y="8738"/>
                </a:lnTo>
                <a:lnTo>
                  <a:pt x="416" y="8757"/>
                </a:lnTo>
                <a:lnTo>
                  <a:pt x="409" y="8778"/>
                </a:lnTo>
                <a:lnTo>
                  <a:pt x="403" y="8798"/>
                </a:lnTo>
                <a:lnTo>
                  <a:pt x="398" y="8820"/>
                </a:lnTo>
                <a:lnTo>
                  <a:pt x="394" y="8842"/>
                </a:lnTo>
                <a:lnTo>
                  <a:pt x="390" y="8865"/>
                </a:lnTo>
                <a:lnTo>
                  <a:pt x="388" y="8887"/>
                </a:lnTo>
                <a:lnTo>
                  <a:pt x="388" y="8911"/>
                </a:lnTo>
                <a:lnTo>
                  <a:pt x="390" y="8933"/>
                </a:lnTo>
                <a:lnTo>
                  <a:pt x="393" y="8956"/>
                </a:lnTo>
                <a:lnTo>
                  <a:pt x="398" y="8979"/>
                </a:lnTo>
                <a:lnTo>
                  <a:pt x="404" y="9000"/>
                </a:lnTo>
                <a:lnTo>
                  <a:pt x="409" y="9012"/>
                </a:lnTo>
                <a:lnTo>
                  <a:pt x="414" y="9022"/>
                </a:lnTo>
                <a:lnTo>
                  <a:pt x="418" y="9032"/>
                </a:lnTo>
                <a:lnTo>
                  <a:pt x="424" y="9042"/>
                </a:lnTo>
                <a:lnTo>
                  <a:pt x="431" y="9052"/>
                </a:lnTo>
                <a:lnTo>
                  <a:pt x="438" y="9062"/>
                </a:lnTo>
                <a:lnTo>
                  <a:pt x="447" y="9070"/>
                </a:lnTo>
                <a:lnTo>
                  <a:pt x="455" y="9078"/>
                </a:lnTo>
                <a:lnTo>
                  <a:pt x="466" y="9085"/>
                </a:lnTo>
                <a:lnTo>
                  <a:pt x="476" y="9091"/>
                </a:lnTo>
                <a:lnTo>
                  <a:pt x="487" y="9098"/>
                </a:lnTo>
                <a:lnTo>
                  <a:pt x="499" y="9104"/>
                </a:lnTo>
                <a:lnTo>
                  <a:pt x="522" y="9115"/>
                </a:lnTo>
                <a:lnTo>
                  <a:pt x="549" y="9124"/>
                </a:lnTo>
                <a:lnTo>
                  <a:pt x="576" y="9133"/>
                </a:lnTo>
                <a:lnTo>
                  <a:pt x="602" y="9140"/>
                </a:lnTo>
                <a:lnTo>
                  <a:pt x="629" y="9148"/>
                </a:lnTo>
                <a:lnTo>
                  <a:pt x="655" y="9155"/>
                </a:lnTo>
                <a:lnTo>
                  <a:pt x="681" y="9163"/>
                </a:lnTo>
                <a:lnTo>
                  <a:pt x="704" y="9171"/>
                </a:lnTo>
                <a:lnTo>
                  <a:pt x="716" y="9175"/>
                </a:lnTo>
                <a:lnTo>
                  <a:pt x="726" y="9180"/>
                </a:lnTo>
                <a:lnTo>
                  <a:pt x="736" y="9185"/>
                </a:lnTo>
                <a:lnTo>
                  <a:pt x="745" y="9190"/>
                </a:lnTo>
                <a:lnTo>
                  <a:pt x="753" y="9196"/>
                </a:lnTo>
                <a:lnTo>
                  <a:pt x="761" y="9202"/>
                </a:lnTo>
                <a:lnTo>
                  <a:pt x="767" y="9208"/>
                </a:lnTo>
                <a:lnTo>
                  <a:pt x="773" y="9215"/>
                </a:lnTo>
                <a:lnTo>
                  <a:pt x="778" y="9222"/>
                </a:lnTo>
                <a:lnTo>
                  <a:pt x="782" y="9230"/>
                </a:lnTo>
                <a:lnTo>
                  <a:pt x="785" y="9237"/>
                </a:lnTo>
                <a:lnTo>
                  <a:pt x="788" y="9243"/>
                </a:lnTo>
                <a:lnTo>
                  <a:pt x="790" y="9251"/>
                </a:lnTo>
                <a:lnTo>
                  <a:pt x="792" y="9258"/>
                </a:lnTo>
                <a:lnTo>
                  <a:pt x="793" y="9266"/>
                </a:lnTo>
                <a:lnTo>
                  <a:pt x="793" y="9273"/>
                </a:lnTo>
                <a:lnTo>
                  <a:pt x="792" y="9289"/>
                </a:lnTo>
                <a:lnTo>
                  <a:pt x="788" y="9306"/>
                </a:lnTo>
                <a:lnTo>
                  <a:pt x="784" y="9324"/>
                </a:lnTo>
                <a:lnTo>
                  <a:pt x="779" y="9346"/>
                </a:lnTo>
                <a:lnTo>
                  <a:pt x="766" y="9393"/>
                </a:lnTo>
                <a:lnTo>
                  <a:pt x="751" y="9453"/>
                </a:lnTo>
                <a:lnTo>
                  <a:pt x="744" y="9487"/>
                </a:lnTo>
                <a:lnTo>
                  <a:pt x="737" y="9526"/>
                </a:lnTo>
                <a:lnTo>
                  <a:pt x="732" y="9569"/>
                </a:lnTo>
                <a:lnTo>
                  <a:pt x="727" y="9617"/>
                </a:lnTo>
                <a:lnTo>
                  <a:pt x="722" y="9668"/>
                </a:lnTo>
                <a:lnTo>
                  <a:pt x="719" y="9721"/>
                </a:lnTo>
                <a:lnTo>
                  <a:pt x="716" y="9775"/>
                </a:lnTo>
                <a:lnTo>
                  <a:pt x="715" y="9831"/>
                </a:lnTo>
                <a:lnTo>
                  <a:pt x="715" y="9859"/>
                </a:lnTo>
                <a:lnTo>
                  <a:pt x="716" y="9887"/>
                </a:lnTo>
                <a:lnTo>
                  <a:pt x="718" y="9916"/>
                </a:lnTo>
                <a:lnTo>
                  <a:pt x="720" y="9943"/>
                </a:lnTo>
                <a:lnTo>
                  <a:pt x="725" y="9971"/>
                </a:lnTo>
                <a:lnTo>
                  <a:pt x="729" y="9999"/>
                </a:lnTo>
                <a:lnTo>
                  <a:pt x="735" y="10026"/>
                </a:lnTo>
                <a:lnTo>
                  <a:pt x="742" y="10054"/>
                </a:lnTo>
                <a:lnTo>
                  <a:pt x="751" y="10081"/>
                </a:lnTo>
                <a:lnTo>
                  <a:pt x="761" y="10107"/>
                </a:lnTo>
                <a:lnTo>
                  <a:pt x="772" y="10133"/>
                </a:lnTo>
                <a:lnTo>
                  <a:pt x="785" y="10158"/>
                </a:lnTo>
                <a:lnTo>
                  <a:pt x="800" y="10183"/>
                </a:lnTo>
                <a:lnTo>
                  <a:pt x="817" y="10206"/>
                </a:lnTo>
                <a:lnTo>
                  <a:pt x="836" y="10229"/>
                </a:lnTo>
                <a:lnTo>
                  <a:pt x="856" y="10252"/>
                </a:lnTo>
                <a:lnTo>
                  <a:pt x="880" y="10273"/>
                </a:lnTo>
                <a:lnTo>
                  <a:pt x="904" y="10293"/>
                </a:lnTo>
                <a:lnTo>
                  <a:pt x="932" y="10312"/>
                </a:lnTo>
                <a:lnTo>
                  <a:pt x="962" y="10331"/>
                </a:lnTo>
                <a:lnTo>
                  <a:pt x="994" y="10348"/>
                </a:lnTo>
                <a:lnTo>
                  <a:pt x="1029" y="10364"/>
                </a:lnTo>
                <a:lnTo>
                  <a:pt x="1066" y="10378"/>
                </a:lnTo>
                <a:lnTo>
                  <a:pt x="1106" y="10391"/>
                </a:lnTo>
                <a:lnTo>
                  <a:pt x="1149" y="10403"/>
                </a:lnTo>
                <a:lnTo>
                  <a:pt x="1193" y="10414"/>
                </a:lnTo>
                <a:lnTo>
                  <a:pt x="1237" y="10423"/>
                </a:lnTo>
                <a:lnTo>
                  <a:pt x="1283" y="10431"/>
                </a:lnTo>
                <a:lnTo>
                  <a:pt x="1330" y="10437"/>
                </a:lnTo>
                <a:lnTo>
                  <a:pt x="1378" y="10442"/>
                </a:lnTo>
                <a:lnTo>
                  <a:pt x="1426" y="10448"/>
                </a:lnTo>
                <a:lnTo>
                  <a:pt x="1475" y="10451"/>
                </a:lnTo>
                <a:lnTo>
                  <a:pt x="1523" y="10453"/>
                </a:lnTo>
                <a:lnTo>
                  <a:pt x="1572" y="10454"/>
                </a:lnTo>
                <a:lnTo>
                  <a:pt x="1622" y="10455"/>
                </a:lnTo>
                <a:lnTo>
                  <a:pt x="1671" y="10455"/>
                </a:lnTo>
                <a:lnTo>
                  <a:pt x="1721" y="10454"/>
                </a:lnTo>
                <a:lnTo>
                  <a:pt x="1770" y="10452"/>
                </a:lnTo>
                <a:lnTo>
                  <a:pt x="1819" y="10450"/>
                </a:lnTo>
                <a:lnTo>
                  <a:pt x="1868" y="10446"/>
                </a:lnTo>
                <a:lnTo>
                  <a:pt x="1963" y="10439"/>
                </a:lnTo>
                <a:lnTo>
                  <a:pt x="2054" y="10431"/>
                </a:lnTo>
                <a:lnTo>
                  <a:pt x="2142" y="10420"/>
                </a:lnTo>
                <a:lnTo>
                  <a:pt x="2225" y="10409"/>
                </a:lnTo>
                <a:lnTo>
                  <a:pt x="2300" y="10396"/>
                </a:lnTo>
                <a:lnTo>
                  <a:pt x="2369" y="10385"/>
                </a:lnTo>
                <a:lnTo>
                  <a:pt x="2429" y="10374"/>
                </a:lnTo>
                <a:lnTo>
                  <a:pt x="2481" y="10364"/>
                </a:lnTo>
                <a:lnTo>
                  <a:pt x="2529" y="10353"/>
                </a:lnTo>
                <a:lnTo>
                  <a:pt x="2579" y="10342"/>
                </a:lnTo>
                <a:lnTo>
                  <a:pt x="2632" y="10332"/>
                </a:lnTo>
                <a:lnTo>
                  <a:pt x="2687" y="10321"/>
                </a:lnTo>
                <a:lnTo>
                  <a:pt x="2715" y="10317"/>
                </a:lnTo>
                <a:lnTo>
                  <a:pt x="2744" y="10312"/>
                </a:lnTo>
                <a:lnTo>
                  <a:pt x="2771" y="10309"/>
                </a:lnTo>
                <a:lnTo>
                  <a:pt x="2800" y="10306"/>
                </a:lnTo>
                <a:lnTo>
                  <a:pt x="2829" y="10304"/>
                </a:lnTo>
                <a:lnTo>
                  <a:pt x="2858" y="10303"/>
                </a:lnTo>
                <a:lnTo>
                  <a:pt x="2886" y="10303"/>
                </a:lnTo>
                <a:lnTo>
                  <a:pt x="2915" y="10303"/>
                </a:lnTo>
                <a:lnTo>
                  <a:pt x="2944" y="10305"/>
                </a:lnTo>
                <a:lnTo>
                  <a:pt x="2971" y="10308"/>
                </a:lnTo>
                <a:lnTo>
                  <a:pt x="3000" y="10312"/>
                </a:lnTo>
                <a:lnTo>
                  <a:pt x="3027" y="10319"/>
                </a:lnTo>
                <a:lnTo>
                  <a:pt x="3054" y="10326"/>
                </a:lnTo>
                <a:lnTo>
                  <a:pt x="3081" y="10335"/>
                </a:lnTo>
                <a:lnTo>
                  <a:pt x="3108" y="10345"/>
                </a:lnTo>
                <a:lnTo>
                  <a:pt x="3133" y="10357"/>
                </a:lnTo>
                <a:lnTo>
                  <a:pt x="3158" y="10372"/>
                </a:lnTo>
                <a:lnTo>
                  <a:pt x="3182" y="10388"/>
                </a:lnTo>
                <a:lnTo>
                  <a:pt x="3206" y="10406"/>
                </a:lnTo>
                <a:lnTo>
                  <a:pt x="3228" y="10426"/>
                </a:lnTo>
                <a:lnTo>
                  <a:pt x="3249" y="10449"/>
                </a:lnTo>
                <a:lnTo>
                  <a:pt x="3270" y="10473"/>
                </a:lnTo>
                <a:lnTo>
                  <a:pt x="3290" y="10501"/>
                </a:lnTo>
                <a:lnTo>
                  <a:pt x="3308" y="10531"/>
                </a:lnTo>
                <a:lnTo>
                  <a:pt x="3326" y="10562"/>
                </a:lnTo>
                <a:lnTo>
                  <a:pt x="3344" y="10596"/>
                </a:lnTo>
                <a:lnTo>
                  <a:pt x="3361" y="10632"/>
                </a:lnTo>
                <a:lnTo>
                  <a:pt x="3378" y="10669"/>
                </a:lnTo>
                <a:lnTo>
                  <a:pt x="3394" y="10708"/>
                </a:lnTo>
                <a:lnTo>
                  <a:pt x="3410" y="10747"/>
                </a:lnTo>
                <a:lnTo>
                  <a:pt x="3426" y="10789"/>
                </a:lnTo>
                <a:lnTo>
                  <a:pt x="3442" y="10832"/>
                </a:lnTo>
                <a:lnTo>
                  <a:pt x="3457" y="10875"/>
                </a:lnTo>
                <a:lnTo>
                  <a:pt x="3471" y="10919"/>
                </a:lnTo>
                <a:lnTo>
                  <a:pt x="3486" y="10963"/>
                </a:lnTo>
                <a:lnTo>
                  <a:pt x="3500" y="11009"/>
                </a:lnTo>
                <a:lnTo>
                  <a:pt x="3527" y="11101"/>
                </a:lnTo>
                <a:lnTo>
                  <a:pt x="3552" y="11193"/>
                </a:lnTo>
                <a:lnTo>
                  <a:pt x="3577" y="11285"/>
                </a:lnTo>
                <a:lnTo>
                  <a:pt x="3598" y="11375"/>
                </a:lnTo>
                <a:lnTo>
                  <a:pt x="3618" y="11462"/>
                </a:lnTo>
                <a:lnTo>
                  <a:pt x="3637" y="11545"/>
                </a:lnTo>
                <a:lnTo>
                  <a:pt x="3653" y="11624"/>
                </a:lnTo>
                <a:lnTo>
                  <a:pt x="3668" y="11697"/>
                </a:lnTo>
                <a:lnTo>
                  <a:pt x="3680" y="11763"/>
                </a:lnTo>
                <a:lnTo>
                  <a:pt x="3691" y="11821"/>
                </a:lnTo>
                <a:lnTo>
                  <a:pt x="3702" y="11881"/>
                </a:lnTo>
                <a:lnTo>
                  <a:pt x="3718" y="11958"/>
                </a:lnTo>
                <a:lnTo>
                  <a:pt x="3739" y="12046"/>
                </a:lnTo>
                <a:lnTo>
                  <a:pt x="3761" y="12144"/>
                </a:lnTo>
                <a:lnTo>
                  <a:pt x="3785" y="12250"/>
                </a:lnTo>
                <a:lnTo>
                  <a:pt x="3813" y="12362"/>
                </a:lnTo>
                <a:lnTo>
                  <a:pt x="3841" y="12478"/>
                </a:lnTo>
                <a:lnTo>
                  <a:pt x="3869" y="12594"/>
                </a:lnTo>
                <a:lnTo>
                  <a:pt x="3898" y="12709"/>
                </a:lnTo>
                <a:lnTo>
                  <a:pt x="3926" y="12821"/>
                </a:lnTo>
                <a:lnTo>
                  <a:pt x="3953" y="12927"/>
                </a:lnTo>
                <a:lnTo>
                  <a:pt x="3978" y="13025"/>
                </a:lnTo>
                <a:lnTo>
                  <a:pt x="4000" y="13113"/>
                </a:lnTo>
                <a:lnTo>
                  <a:pt x="4019" y="13189"/>
                </a:lnTo>
                <a:lnTo>
                  <a:pt x="4035" y="13249"/>
                </a:lnTo>
                <a:lnTo>
                  <a:pt x="4046" y="13293"/>
                </a:lnTo>
                <a:lnTo>
                  <a:pt x="4050" y="13311"/>
                </a:lnTo>
                <a:lnTo>
                  <a:pt x="4053" y="13330"/>
                </a:lnTo>
                <a:lnTo>
                  <a:pt x="4056" y="13351"/>
                </a:lnTo>
                <a:lnTo>
                  <a:pt x="4058" y="13374"/>
                </a:lnTo>
                <a:lnTo>
                  <a:pt x="4059" y="13396"/>
                </a:lnTo>
                <a:lnTo>
                  <a:pt x="4059" y="13421"/>
                </a:lnTo>
                <a:lnTo>
                  <a:pt x="4059" y="13445"/>
                </a:lnTo>
                <a:lnTo>
                  <a:pt x="4058" y="13472"/>
                </a:lnTo>
                <a:lnTo>
                  <a:pt x="4056" y="13498"/>
                </a:lnTo>
                <a:lnTo>
                  <a:pt x="4052" y="13526"/>
                </a:lnTo>
                <a:lnTo>
                  <a:pt x="4049" y="13554"/>
                </a:lnTo>
                <a:lnTo>
                  <a:pt x="4045" y="13581"/>
                </a:lnTo>
                <a:lnTo>
                  <a:pt x="4040" y="13611"/>
                </a:lnTo>
                <a:lnTo>
                  <a:pt x="4034" y="13640"/>
                </a:lnTo>
                <a:lnTo>
                  <a:pt x="4028" y="13669"/>
                </a:lnTo>
                <a:lnTo>
                  <a:pt x="4020" y="13698"/>
                </a:lnTo>
                <a:lnTo>
                  <a:pt x="4012" y="13728"/>
                </a:lnTo>
                <a:lnTo>
                  <a:pt x="4003" y="13758"/>
                </a:lnTo>
                <a:lnTo>
                  <a:pt x="3994" y="13788"/>
                </a:lnTo>
                <a:lnTo>
                  <a:pt x="3983" y="13816"/>
                </a:lnTo>
                <a:lnTo>
                  <a:pt x="3973" y="13846"/>
                </a:lnTo>
                <a:lnTo>
                  <a:pt x="3960" y="13874"/>
                </a:lnTo>
                <a:lnTo>
                  <a:pt x="3947" y="13902"/>
                </a:lnTo>
                <a:lnTo>
                  <a:pt x="3934" y="13930"/>
                </a:lnTo>
                <a:lnTo>
                  <a:pt x="3919" y="13957"/>
                </a:lnTo>
                <a:lnTo>
                  <a:pt x="3904" y="13983"/>
                </a:lnTo>
                <a:lnTo>
                  <a:pt x="3889" y="14009"/>
                </a:lnTo>
                <a:lnTo>
                  <a:pt x="3872" y="14033"/>
                </a:lnTo>
                <a:lnTo>
                  <a:pt x="3853" y="14057"/>
                </a:lnTo>
                <a:lnTo>
                  <a:pt x="3835" y="14079"/>
                </a:lnTo>
                <a:lnTo>
                  <a:pt x="3816" y="14100"/>
                </a:lnTo>
                <a:lnTo>
                  <a:pt x="3796" y="14120"/>
                </a:lnTo>
                <a:lnTo>
                  <a:pt x="3754" y="14161"/>
                </a:lnTo>
                <a:lnTo>
                  <a:pt x="3714" y="14203"/>
                </a:lnTo>
                <a:lnTo>
                  <a:pt x="3674" y="14248"/>
                </a:lnTo>
                <a:lnTo>
                  <a:pt x="3634" y="14295"/>
                </a:lnTo>
                <a:lnTo>
                  <a:pt x="3596" y="14342"/>
                </a:lnTo>
                <a:lnTo>
                  <a:pt x="3559" y="14391"/>
                </a:lnTo>
                <a:lnTo>
                  <a:pt x="3521" y="14438"/>
                </a:lnTo>
                <a:lnTo>
                  <a:pt x="3486" y="14486"/>
                </a:lnTo>
                <a:lnTo>
                  <a:pt x="3453" y="14533"/>
                </a:lnTo>
                <a:lnTo>
                  <a:pt x="3421" y="14579"/>
                </a:lnTo>
                <a:lnTo>
                  <a:pt x="3392" y="14624"/>
                </a:lnTo>
                <a:lnTo>
                  <a:pt x="3364" y="14665"/>
                </a:lnTo>
                <a:lnTo>
                  <a:pt x="3315" y="14740"/>
                </a:lnTo>
                <a:lnTo>
                  <a:pt x="3277" y="14799"/>
                </a:lnTo>
                <a:lnTo>
                  <a:pt x="3251" y="14837"/>
                </a:lnTo>
                <a:lnTo>
                  <a:pt x="3210" y="14900"/>
                </a:lnTo>
                <a:lnTo>
                  <a:pt x="3152" y="14982"/>
                </a:lnTo>
                <a:lnTo>
                  <a:pt x="3084" y="15082"/>
                </a:lnTo>
                <a:lnTo>
                  <a:pt x="3004" y="15196"/>
                </a:lnTo>
                <a:lnTo>
                  <a:pt x="2918" y="15321"/>
                </a:lnTo>
                <a:lnTo>
                  <a:pt x="2826" y="15455"/>
                </a:lnTo>
                <a:lnTo>
                  <a:pt x="2731" y="15595"/>
                </a:lnTo>
                <a:lnTo>
                  <a:pt x="2634" y="15735"/>
                </a:lnTo>
                <a:lnTo>
                  <a:pt x="2540" y="15874"/>
                </a:lnTo>
                <a:lnTo>
                  <a:pt x="2449" y="16011"/>
                </a:lnTo>
                <a:lnTo>
                  <a:pt x="2364" y="16139"/>
                </a:lnTo>
                <a:lnTo>
                  <a:pt x="2287" y="16257"/>
                </a:lnTo>
                <a:lnTo>
                  <a:pt x="2220" y="16362"/>
                </a:lnTo>
                <a:lnTo>
                  <a:pt x="2192" y="16408"/>
                </a:lnTo>
                <a:lnTo>
                  <a:pt x="2167" y="16450"/>
                </a:lnTo>
                <a:lnTo>
                  <a:pt x="2146" y="16487"/>
                </a:lnTo>
                <a:lnTo>
                  <a:pt x="2129" y="16519"/>
                </a:lnTo>
                <a:lnTo>
                  <a:pt x="2100" y="16575"/>
                </a:lnTo>
                <a:lnTo>
                  <a:pt x="2074" y="16629"/>
                </a:lnTo>
                <a:lnTo>
                  <a:pt x="2048" y="16680"/>
                </a:lnTo>
                <a:lnTo>
                  <a:pt x="2027" y="16728"/>
                </a:lnTo>
                <a:lnTo>
                  <a:pt x="1987" y="16813"/>
                </a:lnTo>
                <a:lnTo>
                  <a:pt x="1958" y="16885"/>
                </a:lnTo>
                <a:lnTo>
                  <a:pt x="1934" y="16942"/>
                </a:lnTo>
                <a:lnTo>
                  <a:pt x="1918" y="16984"/>
                </a:lnTo>
                <a:lnTo>
                  <a:pt x="1910" y="17010"/>
                </a:lnTo>
                <a:lnTo>
                  <a:pt x="1906" y="17019"/>
                </a:lnTo>
                <a:lnTo>
                  <a:pt x="9637" y="17019"/>
                </a:lnTo>
                <a:lnTo>
                  <a:pt x="9636" y="17005"/>
                </a:lnTo>
                <a:lnTo>
                  <a:pt x="9631" y="16965"/>
                </a:lnTo>
                <a:lnTo>
                  <a:pt x="9625" y="16901"/>
                </a:lnTo>
                <a:lnTo>
                  <a:pt x="9615" y="16816"/>
                </a:lnTo>
                <a:lnTo>
                  <a:pt x="9604" y="16713"/>
                </a:lnTo>
                <a:lnTo>
                  <a:pt x="9589" y="16594"/>
                </a:lnTo>
                <a:lnTo>
                  <a:pt x="9571" y="16462"/>
                </a:lnTo>
                <a:lnTo>
                  <a:pt x="9551" y="16320"/>
                </a:lnTo>
                <a:lnTo>
                  <a:pt x="9527" y="16170"/>
                </a:lnTo>
                <a:lnTo>
                  <a:pt x="9501" y="16015"/>
                </a:lnTo>
                <a:lnTo>
                  <a:pt x="9487" y="15936"/>
                </a:lnTo>
                <a:lnTo>
                  <a:pt x="9472" y="15857"/>
                </a:lnTo>
                <a:lnTo>
                  <a:pt x="9456" y="15779"/>
                </a:lnTo>
                <a:lnTo>
                  <a:pt x="9439" y="15701"/>
                </a:lnTo>
                <a:lnTo>
                  <a:pt x="9422" y="15623"/>
                </a:lnTo>
                <a:lnTo>
                  <a:pt x="9404" y="15547"/>
                </a:lnTo>
                <a:lnTo>
                  <a:pt x="9385" y="15472"/>
                </a:lnTo>
                <a:lnTo>
                  <a:pt x="9365" y="15399"/>
                </a:lnTo>
                <a:lnTo>
                  <a:pt x="9345" y="15328"/>
                </a:lnTo>
                <a:lnTo>
                  <a:pt x="9324" y="15259"/>
                </a:lnTo>
                <a:lnTo>
                  <a:pt x="9302" y="15193"/>
                </a:lnTo>
                <a:lnTo>
                  <a:pt x="9279" y="15130"/>
                </a:lnTo>
                <a:lnTo>
                  <a:pt x="9255" y="15067"/>
                </a:lnTo>
                <a:lnTo>
                  <a:pt x="9227" y="15004"/>
                </a:lnTo>
                <a:lnTo>
                  <a:pt x="9197" y="14939"/>
                </a:lnTo>
                <a:lnTo>
                  <a:pt x="9165" y="14872"/>
                </a:lnTo>
                <a:lnTo>
                  <a:pt x="9131" y="14805"/>
                </a:lnTo>
                <a:lnTo>
                  <a:pt x="9095" y="14736"/>
                </a:lnTo>
                <a:lnTo>
                  <a:pt x="9057" y="14666"/>
                </a:lnTo>
                <a:lnTo>
                  <a:pt x="9017" y="14596"/>
                </a:lnTo>
                <a:lnTo>
                  <a:pt x="8975" y="14524"/>
                </a:lnTo>
                <a:lnTo>
                  <a:pt x="8932" y="14451"/>
                </a:lnTo>
                <a:lnTo>
                  <a:pt x="8888" y="14378"/>
                </a:lnTo>
                <a:lnTo>
                  <a:pt x="8841" y="14304"/>
                </a:lnTo>
                <a:lnTo>
                  <a:pt x="8746" y="14154"/>
                </a:lnTo>
                <a:lnTo>
                  <a:pt x="8648" y="14003"/>
                </a:lnTo>
                <a:lnTo>
                  <a:pt x="8547" y="13851"/>
                </a:lnTo>
                <a:lnTo>
                  <a:pt x="8446" y="13699"/>
                </a:lnTo>
                <a:lnTo>
                  <a:pt x="8344" y="13546"/>
                </a:lnTo>
                <a:lnTo>
                  <a:pt x="8244" y="13395"/>
                </a:lnTo>
                <a:lnTo>
                  <a:pt x="8146" y="13245"/>
                </a:lnTo>
                <a:lnTo>
                  <a:pt x="8050" y="13098"/>
                </a:lnTo>
                <a:lnTo>
                  <a:pt x="8005" y="13025"/>
                </a:lnTo>
                <a:lnTo>
                  <a:pt x="7960" y="12954"/>
                </a:lnTo>
                <a:lnTo>
                  <a:pt x="7918" y="12882"/>
                </a:lnTo>
                <a:lnTo>
                  <a:pt x="7875" y="12812"/>
                </a:lnTo>
                <a:lnTo>
                  <a:pt x="7836" y="12741"/>
                </a:lnTo>
                <a:lnTo>
                  <a:pt x="7797" y="12665"/>
                </a:lnTo>
                <a:lnTo>
                  <a:pt x="7762" y="12586"/>
                </a:lnTo>
                <a:lnTo>
                  <a:pt x="7728" y="12503"/>
                </a:lnTo>
                <a:lnTo>
                  <a:pt x="7696" y="12416"/>
                </a:lnTo>
                <a:lnTo>
                  <a:pt x="7666" y="12327"/>
                </a:lnTo>
                <a:lnTo>
                  <a:pt x="7638" y="12236"/>
                </a:lnTo>
                <a:lnTo>
                  <a:pt x="7612" y="12142"/>
                </a:lnTo>
                <a:lnTo>
                  <a:pt x="7588" y="12046"/>
                </a:lnTo>
                <a:lnTo>
                  <a:pt x="7565" y="11949"/>
                </a:lnTo>
                <a:lnTo>
                  <a:pt x="7544" y="11851"/>
                </a:lnTo>
                <a:lnTo>
                  <a:pt x="7526" y="11752"/>
                </a:lnTo>
                <a:lnTo>
                  <a:pt x="7508" y="11653"/>
                </a:lnTo>
                <a:lnTo>
                  <a:pt x="7493" y="11553"/>
                </a:lnTo>
                <a:lnTo>
                  <a:pt x="7479" y="11454"/>
                </a:lnTo>
                <a:lnTo>
                  <a:pt x="7466" y="11355"/>
                </a:lnTo>
                <a:lnTo>
                  <a:pt x="7456" y="11256"/>
                </a:lnTo>
                <a:lnTo>
                  <a:pt x="7447" y="11159"/>
                </a:lnTo>
                <a:lnTo>
                  <a:pt x="7440" y="11064"/>
                </a:lnTo>
                <a:lnTo>
                  <a:pt x="7433" y="10971"/>
                </a:lnTo>
                <a:lnTo>
                  <a:pt x="7429" y="10879"/>
                </a:lnTo>
                <a:lnTo>
                  <a:pt x="7426" y="10790"/>
                </a:lnTo>
                <a:lnTo>
                  <a:pt x="7425" y="10704"/>
                </a:lnTo>
                <a:lnTo>
                  <a:pt x="7425" y="10621"/>
                </a:lnTo>
                <a:lnTo>
                  <a:pt x="7426" y="10542"/>
                </a:lnTo>
                <a:lnTo>
                  <a:pt x="7429" y="10467"/>
                </a:lnTo>
                <a:lnTo>
                  <a:pt x="7433" y="10395"/>
                </a:lnTo>
                <a:lnTo>
                  <a:pt x="7439" y="10328"/>
                </a:lnTo>
                <a:lnTo>
                  <a:pt x="7445" y="10266"/>
                </a:lnTo>
                <a:lnTo>
                  <a:pt x="7453" y="10209"/>
                </a:lnTo>
                <a:lnTo>
                  <a:pt x="7462" y="10158"/>
                </a:lnTo>
                <a:lnTo>
                  <a:pt x="7472" y="10112"/>
                </a:lnTo>
                <a:lnTo>
                  <a:pt x="7502" y="9998"/>
                </a:lnTo>
                <a:lnTo>
                  <a:pt x="7529" y="9893"/>
                </a:lnTo>
                <a:lnTo>
                  <a:pt x="7555" y="9802"/>
                </a:lnTo>
                <a:lnTo>
                  <a:pt x="7578" y="9721"/>
                </a:lnTo>
                <a:lnTo>
                  <a:pt x="7598" y="9651"/>
                </a:lnTo>
                <a:lnTo>
                  <a:pt x="7616" y="9592"/>
                </a:lnTo>
                <a:lnTo>
                  <a:pt x="7631" y="9543"/>
                </a:lnTo>
                <a:lnTo>
                  <a:pt x="7644" y="9506"/>
                </a:lnTo>
                <a:lnTo>
                  <a:pt x="7660" y="9519"/>
                </a:lnTo>
                <a:lnTo>
                  <a:pt x="7677" y="9531"/>
                </a:lnTo>
                <a:lnTo>
                  <a:pt x="7694" y="9542"/>
                </a:lnTo>
                <a:lnTo>
                  <a:pt x="7711" y="9553"/>
                </a:lnTo>
                <a:lnTo>
                  <a:pt x="7729" y="9563"/>
                </a:lnTo>
                <a:lnTo>
                  <a:pt x="7747" y="9572"/>
                </a:lnTo>
                <a:lnTo>
                  <a:pt x="7766" y="9581"/>
                </a:lnTo>
                <a:lnTo>
                  <a:pt x="7786" y="9588"/>
                </a:lnTo>
                <a:lnTo>
                  <a:pt x="7805" y="9594"/>
                </a:lnTo>
                <a:lnTo>
                  <a:pt x="7825" y="9601"/>
                </a:lnTo>
                <a:lnTo>
                  <a:pt x="7845" y="9606"/>
                </a:lnTo>
                <a:lnTo>
                  <a:pt x="7865" y="9610"/>
                </a:lnTo>
                <a:lnTo>
                  <a:pt x="7887" y="9614"/>
                </a:lnTo>
                <a:lnTo>
                  <a:pt x="7908" y="9617"/>
                </a:lnTo>
                <a:lnTo>
                  <a:pt x="7930" y="9618"/>
                </a:lnTo>
                <a:lnTo>
                  <a:pt x="7953" y="9619"/>
                </a:lnTo>
                <a:lnTo>
                  <a:pt x="7982" y="9619"/>
                </a:lnTo>
                <a:lnTo>
                  <a:pt x="8011" y="9618"/>
                </a:lnTo>
                <a:lnTo>
                  <a:pt x="8041" y="9616"/>
                </a:lnTo>
                <a:lnTo>
                  <a:pt x="8070" y="9613"/>
                </a:lnTo>
                <a:lnTo>
                  <a:pt x="8098" y="9607"/>
                </a:lnTo>
                <a:lnTo>
                  <a:pt x="8127" y="9602"/>
                </a:lnTo>
                <a:lnTo>
                  <a:pt x="8155" y="9596"/>
                </a:lnTo>
                <a:lnTo>
                  <a:pt x="8182" y="9588"/>
                </a:lnTo>
                <a:lnTo>
                  <a:pt x="8210" y="9580"/>
                </a:lnTo>
                <a:lnTo>
                  <a:pt x="8238" y="9571"/>
                </a:lnTo>
                <a:lnTo>
                  <a:pt x="8265" y="9561"/>
                </a:lnTo>
                <a:lnTo>
                  <a:pt x="8293" y="9551"/>
                </a:lnTo>
                <a:lnTo>
                  <a:pt x="8346" y="9529"/>
                </a:lnTo>
                <a:lnTo>
                  <a:pt x="8401" y="9504"/>
                </a:lnTo>
                <a:lnTo>
                  <a:pt x="8409" y="9509"/>
                </a:lnTo>
                <a:lnTo>
                  <a:pt x="8419" y="9514"/>
                </a:lnTo>
                <a:lnTo>
                  <a:pt x="8429" y="9518"/>
                </a:lnTo>
                <a:lnTo>
                  <a:pt x="8441" y="9522"/>
                </a:lnTo>
                <a:lnTo>
                  <a:pt x="8444" y="9522"/>
                </a:lnTo>
                <a:lnTo>
                  <a:pt x="8448" y="9521"/>
                </a:lnTo>
                <a:lnTo>
                  <a:pt x="8452" y="9519"/>
                </a:lnTo>
                <a:lnTo>
                  <a:pt x="8454" y="9516"/>
                </a:lnTo>
                <a:lnTo>
                  <a:pt x="8455" y="9511"/>
                </a:lnTo>
                <a:lnTo>
                  <a:pt x="8454" y="9508"/>
                </a:lnTo>
                <a:lnTo>
                  <a:pt x="8453" y="9505"/>
                </a:lnTo>
                <a:lnTo>
                  <a:pt x="8448" y="9502"/>
                </a:lnTo>
                <a:lnTo>
                  <a:pt x="8438" y="9497"/>
                </a:lnTo>
                <a:lnTo>
                  <a:pt x="8427" y="9490"/>
                </a:lnTo>
                <a:lnTo>
                  <a:pt x="8447" y="9481"/>
                </a:lnTo>
                <a:lnTo>
                  <a:pt x="8468" y="9470"/>
                </a:lnTo>
                <a:lnTo>
                  <a:pt x="8489" y="9459"/>
                </a:lnTo>
                <a:lnTo>
                  <a:pt x="8509" y="9449"/>
                </a:lnTo>
                <a:lnTo>
                  <a:pt x="8529" y="9438"/>
                </a:lnTo>
                <a:lnTo>
                  <a:pt x="8551" y="9427"/>
                </a:lnTo>
                <a:lnTo>
                  <a:pt x="8571" y="9416"/>
                </a:lnTo>
                <a:lnTo>
                  <a:pt x="8591" y="9405"/>
                </a:lnTo>
                <a:lnTo>
                  <a:pt x="8629" y="9416"/>
                </a:lnTo>
                <a:lnTo>
                  <a:pt x="8666" y="9425"/>
                </a:lnTo>
                <a:lnTo>
                  <a:pt x="8705" y="9435"/>
                </a:lnTo>
                <a:lnTo>
                  <a:pt x="8742" y="9443"/>
                </a:lnTo>
                <a:lnTo>
                  <a:pt x="8780" y="9450"/>
                </a:lnTo>
                <a:lnTo>
                  <a:pt x="8819" y="9455"/>
                </a:lnTo>
                <a:lnTo>
                  <a:pt x="8838" y="9456"/>
                </a:lnTo>
                <a:lnTo>
                  <a:pt x="8857" y="9457"/>
                </a:lnTo>
                <a:lnTo>
                  <a:pt x="8877" y="9458"/>
                </a:lnTo>
                <a:lnTo>
                  <a:pt x="8896" y="9457"/>
                </a:lnTo>
                <a:lnTo>
                  <a:pt x="8902" y="9456"/>
                </a:lnTo>
                <a:lnTo>
                  <a:pt x="8905" y="9454"/>
                </a:lnTo>
                <a:lnTo>
                  <a:pt x="8907" y="9450"/>
                </a:lnTo>
                <a:lnTo>
                  <a:pt x="8908" y="9446"/>
                </a:lnTo>
                <a:lnTo>
                  <a:pt x="8907" y="9441"/>
                </a:lnTo>
                <a:lnTo>
                  <a:pt x="8905" y="9437"/>
                </a:lnTo>
                <a:lnTo>
                  <a:pt x="8902" y="9435"/>
                </a:lnTo>
                <a:lnTo>
                  <a:pt x="8896" y="9434"/>
                </a:lnTo>
                <a:lnTo>
                  <a:pt x="8879" y="9434"/>
                </a:lnTo>
                <a:lnTo>
                  <a:pt x="8863" y="9433"/>
                </a:lnTo>
                <a:lnTo>
                  <a:pt x="8847" y="9432"/>
                </a:lnTo>
                <a:lnTo>
                  <a:pt x="8830" y="9430"/>
                </a:lnTo>
                <a:lnTo>
                  <a:pt x="8797" y="9424"/>
                </a:lnTo>
                <a:lnTo>
                  <a:pt x="8765" y="9418"/>
                </a:lnTo>
                <a:lnTo>
                  <a:pt x="8732" y="9410"/>
                </a:lnTo>
                <a:lnTo>
                  <a:pt x="8699" y="9401"/>
                </a:lnTo>
                <a:lnTo>
                  <a:pt x="8668" y="9391"/>
                </a:lnTo>
                <a:lnTo>
                  <a:pt x="8636" y="9382"/>
                </a:lnTo>
                <a:lnTo>
                  <a:pt x="8691" y="9352"/>
                </a:lnTo>
                <a:lnTo>
                  <a:pt x="8747" y="9323"/>
                </a:lnTo>
                <a:lnTo>
                  <a:pt x="8805" y="9297"/>
                </a:lnTo>
                <a:lnTo>
                  <a:pt x="8861" y="9272"/>
                </a:lnTo>
                <a:lnTo>
                  <a:pt x="8890" y="9260"/>
                </a:lnTo>
                <a:lnTo>
                  <a:pt x="8920" y="9250"/>
                </a:lnTo>
                <a:lnTo>
                  <a:pt x="8948" y="9240"/>
                </a:lnTo>
                <a:lnTo>
                  <a:pt x="8978" y="9231"/>
                </a:lnTo>
                <a:lnTo>
                  <a:pt x="9007" y="9222"/>
                </a:lnTo>
                <a:lnTo>
                  <a:pt x="9037" y="9216"/>
                </a:lnTo>
                <a:lnTo>
                  <a:pt x="9068" y="9209"/>
                </a:lnTo>
                <a:lnTo>
                  <a:pt x="9097" y="9204"/>
                </a:lnTo>
                <a:lnTo>
                  <a:pt x="9101" y="9204"/>
                </a:lnTo>
                <a:lnTo>
                  <a:pt x="9103" y="9202"/>
                </a:lnTo>
                <a:lnTo>
                  <a:pt x="9105" y="9201"/>
                </a:lnTo>
                <a:lnTo>
                  <a:pt x="9106" y="9199"/>
                </a:lnTo>
                <a:lnTo>
                  <a:pt x="9108" y="9193"/>
                </a:lnTo>
                <a:lnTo>
                  <a:pt x="9108" y="9189"/>
                </a:lnTo>
                <a:lnTo>
                  <a:pt x="9106" y="9184"/>
                </a:lnTo>
                <a:lnTo>
                  <a:pt x="9104" y="9180"/>
                </a:lnTo>
                <a:lnTo>
                  <a:pt x="9102" y="9177"/>
                </a:lnTo>
                <a:lnTo>
                  <a:pt x="9099" y="9176"/>
                </a:lnTo>
                <a:lnTo>
                  <a:pt x="9096" y="9176"/>
                </a:lnTo>
                <a:lnTo>
                  <a:pt x="9094" y="9176"/>
                </a:lnTo>
                <a:lnTo>
                  <a:pt x="9065" y="9181"/>
                </a:lnTo>
                <a:lnTo>
                  <a:pt x="9037" y="9186"/>
                </a:lnTo>
                <a:lnTo>
                  <a:pt x="9009" y="9191"/>
                </a:lnTo>
                <a:lnTo>
                  <a:pt x="8981" y="9199"/>
                </a:lnTo>
                <a:lnTo>
                  <a:pt x="8955" y="9207"/>
                </a:lnTo>
                <a:lnTo>
                  <a:pt x="8927" y="9216"/>
                </a:lnTo>
                <a:lnTo>
                  <a:pt x="8901" y="9225"/>
                </a:lnTo>
                <a:lnTo>
                  <a:pt x="8874" y="9236"/>
                </a:lnTo>
                <a:lnTo>
                  <a:pt x="8853" y="9240"/>
                </a:lnTo>
                <a:lnTo>
                  <a:pt x="8830" y="9246"/>
                </a:lnTo>
                <a:lnTo>
                  <a:pt x="8809" y="9251"/>
                </a:lnTo>
                <a:lnTo>
                  <a:pt x="8788" y="9257"/>
                </a:lnTo>
                <a:lnTo>
                  <a:pt x="8808" y="9246"/>
                </a:lnTo>
                <a:lnTo>
                  <a:pt x="8829" y="9234"/>
                </a:lnTo>
                <a:lnTo>
                  <a:pt x="8849" y="9222"/>
                </a:lnTo>
                <a:lnTo>
                  <a:pt x="8870" y="9210"/>
                </a:lnTo>
                <a:lnTo>
                  <a:pt x="8890" y="9199"/>
                </a:lnTo>
                <a:lnTo>
                  <a:pt x="8910" y="9187"/>
                </a:lnTo>
                <a:lnTo>
                  <a:pt x="8929" y="9175"/>
                </a:lnTo>
                <a:lnTo>
                  <a:pt x="8949" y="9164"/>
                </a:lnTo>
                <a:lnTo>
                  <a:pt x="8952" y="9162"/>
                </a:lnTo>
                <a:lnTo>
                  <a:pt x="8953" y="9159"/>
                </a:lnTo>
                <a:lnTo>
                  <a:pt x="8953" y="9156"/>
                </a:lnTo>
                <a:lnTo>
                  <a:pt x="8952" y="9154"/>
                </a:lnTo>
                <a:lnTo>
                  <a:pt x="8949" y="9152"/>
                </a:lnTo>
                <a:lnTo>
                  <a:pt x="8947" y="9151"/>
                </a:lnTo>
                <a:lnTo>
                  <a:pt x="8945" y="9151"/>
                </a:lnTo>
                <a:lnTo>
                  <a:pt x="8942" y="9151"/>
                </a:lnTo>
                <a:lnTo>
                  <a:pt x="8889" y="9180"/>
                </a:lnTo>
                <a:lnTo>
                  <a:pt x="8835" y="9207"/>
                </a:lnTo>
                <a:lnTo>
                  <a:pt x="8781" y="9234"/>
                </a:lnTo>
                <a:lnTo>
                  <a:pt x="8726" y="9259"/>
                </a:lnTo>
                <a:lnTo>
                  <a:pt x="8671" y="9284"/>
                </a:lnTo>
                <a:lnTo>
                  <a:pt x="8615" y="9305"/>
                </a:lnTo>
                <a:lnTo>
                  <a:pt x="8587" y="9316"/>
                </a:lnTo>
                <a:lnTo>
                  <a:pt x="8559" y="9325"/>
                </a:lnTo>
                <a:lnTo>
                  <a:pt x="8530" y="9334"/>
                </a:lnTo>
                <a:lnTo>
                  <a:pt x="8502" y="9342"/>
                </a:lnTo>
                <a:lnTo>
                  <a:pt x="8488" y="9338"/>
                </a:lnTo>
                <a:lnTo>
                  <a:pt x="8475" y="9335"/>
                </a:lnTo>
                <a:lnTo>
                  <a:pt x="8463" y="9333"/>
                </a:lnTo>
                <a:lnTo>
                  <a:pt x="8452" y="9331"/>
                </a:lnTo>
                <a:lnTo>
                  <a:pt x="8439" y="9329"/>
                </a:lnTo>
                <a:lnTo>
                  <a:pt x="8427" y="9326"/>
                </a:lnTo>
                <a:lnTo>
                  <a:pt x="8427" y="9326"/>
                </a:lnTo>
                <a:lnTo>
                  <a:pt x="8427" y="9325"/>
                </a:lnTo>
                <a:lnTo>
                  <a:pt x="8459" y="9319"/>
                </a:lnTo>
                <a:lnTo>
                  <a:pt x="8490" y="9313"/>
                </a:lnTo>
                <a:lnTo>
                  <a:pt x="8521" y="9304"/>
                </a:lnTo>
                <a:lnTo>
                  <a:pt x="8553" y="9296"/>
                </a:lnTo>
                <a:lnTo>
                  <a:pt x="8555" y="9295"/>
                </a:lnTo>
                <a:lnTo>
                  <a:pt x="8556" y="9292"/>
                </a:lnTo>
                <a:lnTo>
                  <a:pt x="8557" y="9290"/>
                </a:lnTo>
                <a:lnTo>
                  <a:pt x="8557" y="9288"/>
                </a:lnTo>
                <a:lnTo>
                  <a:pt x="8556" y="9286"/>
                </a:lnTo>
                <a:lnTo>
                  <a:pt x="8555" y="9284"/>
                </a:lnTo>
                <a:lnTo>
                  <a:pt x="8553" y="9283"/>
                </a:lnTo>
                <a:lnTo>
                  <a:pt x="8551" y="9283"/>
                </a:lnTo>
                <a:lnTo>
                  <a:pt x="8526" y="9286"/>
                </a:lnTo>
                <a:lnTo>
                  <a:pt x="8502" y="9290"/>
                </a:lnTo>
                <a:lnTo>
                  <a:pt x="8477" y="9293"/>
                </a:lnTo>
                <a:lnTo>
                  <a:pt x="8453" y="9298"/>
                </a:lnTo>
                <a:lnTo>
                  <a:pt x="8428" y="9302"/>
                </a:lnTo>
                <a:lnTo>
                  <a:pt x="8405" y="9305"/>
                </a:lnTo>
                <a:lnTo>
                  <a:pt x="8380" y="9309"/>
                </a:lnTo>
                <a:lnTo>
                  <a:pt x="8356" y="9313"/>
                </a:lnTo>
                <a:lnTo>
                  <a:pt x="8342" y="9310"/>
                </a:lnTo>
                <a:lnTo>
                  <a:pt x="8329" y="9309"/>
                </a:lnTo>
                <a:lnTo>
                  <a:pt x="8353" y="9300"/>
                </a:lnTo>
                <a:lnTo>
                  <a:pt x="8377" y="9290"/>
                </a:lnTo>
                <a:lnTo>
                  <a:pt x="8402" y="9280"/>
                </a:lnTo>
                <a:lnTo>
                  <a:pt x="8427" y="9270"/>
                </a:lnTo>
                <a:lnTo>
                  <a:pt x="8453" y="9258"/>
                </a:lnTo>
                <a:lnTo>
                  <a:pt x="8478" y="9248"/>
                </a:lnTo>
                <a:lnTo>
                  <a:pt x="8505" y="9236"/>
                </a:lnTo>
                <a:lnTo>
                  <a:pt x="8531" y="9223"/>
                </a:lnTo>
                <a:lnTo>
                  <a:pt x="8563" y="9207"/>
                </a:lnTo>
                <a:lnTo>
                  <a:pt x="8596" y="9190"/>
                </a:lnTo>
                <a:lnTo>
                  <a:pt x="8629" y="9172"/>
                </a:lnTo>
                <a:lnTo>
                  <a:pt x="8661" y="9152"/>
                </a:lnTo>
                <a:lnTo>
                  <a:pt x="8694" y="9131"/>
                </a:lnTo>
                <a:lnTo>
                  <a:pt x="8726" y="9109"/>
                </a:lnTo>
                <a:lnTo>
                  <a:pt x="8758" y="9086"/>
                </a:lnTo>
                <a:lnTo>
                  <a:pt x="8790" y="9063"/>
                </a:lnTo>
                <a:lnTo>
                  <a:pt x="8838" y="9041"/>
                </a:lnTo>
                <a:lnTo>
                  <a:pt x="8886" y="9020"/>
                </a:lnTo>
                <a:lnTo>
                  <a:pt x="8934" y="8998"/>
                </a:lnTo>
                <a:lnTo>
                  <a:pt x="8982" y="8976"/>
                </a:lnTo>
                <a:lnTo>
                  <a:pt x="9030" y="8954"/>
                </a:lnTo>
                <a:lnTo>
                  <a:pt x="9079" y="8934"/>
                </a:lnTo>
                <a:lnTo>
                  <a:pt x="9128" y="8914"/>
                </a:lnTo>
                <a:lnTo>
                  <a:pt x="9178" y="8893"/>
                </a:lnTo>
                <a:lnTo>
                  <a:pt x="9181" y="8891"/>
                </a:lnTo>
                <a:lnTo>
                  <a:pt x="9182" y="8889"/>
                </a:lnTo>
                <a:lnTo>
                  <a:pt x="9184" y="8886"/>
                </a:lnTo>
                <a:lnTo>
                  <a:pt x="9184" y="8883"/>
                </a:lnTo>
                <a:lnTo>
                  <a:pt x="9182" y="8881"/>
                </a:lnTo>
                <a:lnTo>
                  <a:pt x="9180" y="8879"/>
                </a:lnTo>
                <a:lnTo>
                  <a:pt x="9177" y="8878"/>
                </a:lnTo>
                <a:lnTo>
                  <a:pt x="9174" y="8879"/>
                </a:lnTo>
                <a:lnTo>
                  <a:pt x="9135" y="8892"/>
                </a:lnTo>
                <a:lnTo>
                  <a:pt x="9096" y="8906"/>
                </a:lnTo>
                <a:lnTo>
                  <a:pt x="9058" y="8921"/>
                </a:lnTo>
                <a:lnTo>
                  <a:pt x="9020" y="8936"/>
                </a:lnTo>
                <a:lnTo>
                  <a:pt x="8982" y="8952"/>
                </a:lnTo>
                <a:lnTo>
                  <a:pt x="8944" y="8968"/>
                </a:lnTo>
                <a:lnTo>
                  <a:pt x="8907" y="8983"/>
                </a:lnTo>
                <a:lnTo>
                  <a:pt x="8870" y="8999"/>
                </a:lnTo>
                <a:lnTo>
                  <a:pt x="8890" y="8982"/>
                </a:lnTo>
                <a:lnTo>
                  <a:pt x="8911" y="8964"/>
                </a:lnTo>
                <a:lnTo>
                  <a:pt x="8931" y="8946"/>
                </a:lnTo>
                <a:lnTo>
                  <a:pt x="8952" y="8928"/>
                </a:lnTo>
                <a:lnTo>
                  <a:pt x="8971" y="8909"/>
                </a:lnTo>
                <a:lnTo>
                  <a:pt x="8991" y="8890"/>
                </a:lnTo>
                <a:lnTo>
                  <a:pt x="9010" y="8872"/>
                </a:lnTo>
                <a:lnTo>
                  <a:pt x="9030" y="8853"/>
                </a:lnTo>
                <a:lnTo>
                  <a:pt x="9067" y="8839"/>
                </a:lnTo>
                <a:lnTo>
                  <a:pt x="9102" y="8823"/>
                </a:lnTo>
                <a:lnTo>
                  <a:pt x="9137" y="8806"/>
                </a:lnTo>
                <a:lnTo>
                  <a:pt x="9170" y="8787"/>
                </a:lnTo>
                <a:lnTo>
                  <a:pt x="9186" y="8778"/>
                </a:lnTo>
                <a:lnTo>
                  <a:pt x="9202" y="8767"/>
                </a:lnTo>
                <a:lnTo>
                  <a:pt x="9218" y="8756"/>
                </a:lnTo>
                <a:lnTo>
                  <a:pt x="9232" y="8745"/>
                </a:lnTo>
                <a:lnTo>
                  <a:pt x="9247" y="8733"/>
                </a:lnTo>
                <a:lnTo>
                  <a:pt x="9262" y="8721"/>
                </a:lnTo>
                <a:lnTo>
                  <a:pt x="9276" y="8708"/>
                </a:lnTo>
                <a:lnTo>
                  <a:pt x="9290" y="8695"/>
                </a:lnTo>
                <a:lnTo>
                  <a:pt x="9292" y="8691"/>
                </a:lnTo>
                <a:lnTo>
                  <a:pt x="9293" y="8688"/>
                </a:lnTo>
                <a:lnTo>
                  <a:pt x="9292" y="8685"/>
                </a:lnTo>
                <a:lnTo>
                  <a:pt x="9290" y="8682"/>
                </a:lnTo>
                <a:lnTo>
                  <a:pt x="9287" y="8680"/>
                </a:lnTo>
                <a:lnTo>
                  <a:pt x="9284" y="8680"/>
                </a:lnTo>
                <a:lnTo>
                  <a:pt x="9280" y="8680"/>
                </a:lnTo>
                <a:lnTo>
                  <a:pt x="9276" y="8682"/>
                </a:lnTo>
                <a:lnTo>
                  <a:pt x="9255" y="8701"/>
                </a:lnTo>
                <a:lnTo>
                  <a:pt x="9231" y="8718"/>
                </a:lnTo>
                <a:lnTo>
                  <a:pt x="9208" y="8735"/>
                </a:lnTo>
                <a:lnTo>
                  <a:pt x="9184" y="8750"/>
                </a:lnTo>
                <a:lnTo>
                  <a:pt x="9159" y="8765"/>
                </a:lnTo>
                <a:lnTo>
                  <a:pt x="9134" y="8778"/>
                </a:lnTo>
                <a:lnTo>
                  <a:pt x="9107" y="8790"/>
                </a:lnTo>
                <a:lnTo>
                  <a:pt x="9080" y="8802"/>
                </a:lnTo>
                <a:lnTo>
                  <a:pt x="9134" y="8747"/>
                </a:lnTo>
                <a:lnTo>
                  <a:pt x="9185" y="8690"/>
                </a:lnTo>
                <a:lnTo>
                  <a:pt x="9234" y="8635"/>
                </a:lnTo>
                <a:lnTo>
                  <a:pt x="9280" y="8581"/>
                </a:lnTo>
                <a:lnTo>
                  <a:pt x="9324" y="8528"/>
                </a:lnTo>
                <a:lnTo>
                  <a:pt x="9365" y="8478"/>
                </a:lnTo>
                <a:lnTo>
                  <a:pt x="9404" y="8429"/>
                </a:lnTo>
                <a:lnTo>
                  <a:pt x="9439" y="8383"/>
                </a:lnTo>
                <a:lnTo>
                  <a:pt x="9498" y="8303"/>
                </a:lnTo>
                <a:lnTo>
                  <a:pt x="9542" y="8240"/>
                </a:lnTo>
                <a:lnTo>
                  <a:pt x="9570" y="8201"/>
                </a:lnTo>
                <a:lnTo>
                  <a:pt x="9579" y="8186"/>
                </a:lnTo>
                <a:lnTo>
                  <a:pt x="9578" y="8189"/>
                </a:lnTo>
                <a:lnTo>
                  <a:pt x="9575" y="8198"/>
                </a:lnTo>
                <a:lnTo>
                  <a:pt x="9571" y="8212"/>
                </a:lnTo>
                <a:lnTo>
                  <a:pt x="9564" y="8232"/>
                </a:lnTo>
                <a:lnTo>
                  <a:pt x="9556" y="8256"/>
                </a:lnTo>
                <a:lnTo>
                  <a:pt x="9547" y="8285"/>
                </a:lnTo>
                <a:lnTo>
                  <a:pt x="9537" y="8319"/>
                </a:lnTo>
                <a:lnTo>
                  <a:pt x="9525" y="8357"/>
                </a:lnTo>
                <a:lnTo>
                  <a:pt x="9505" y="8389"/>
                </a:lnTo>
                <a:lnTo>
                  <a:pt x="9486" y="8422"/>
                </a:lnTo>
                <a:lnTo>
                  <a:pt x="9467" y="8456"/>
                </a:lnTo>
                <a:lnTo>
                  <a:pt x="9450" y="8490"/>
                </a:lnTo>
                <a:lnTo>
                  <a:pt x="9432" y="8525"/>
                </a:lnTo>
                <a:lnTo>
                  <a:pt x="9417" y="8562"/>
                </a:lnTo>
                <a:lnTo>
                  <a:pt x="9403" y="8598"/>
                </a:lnTo>
                <a:lnTo>
                  <a:pt x="9389" y="8635"/>
                </a:lnTo>
                <a:lnTo>
                  <a:pt x="9374" y="8679"/>
                </a:lnTo>
                <a:lnTo>
                  <a:pt x="9361" y="8722"/>
                </a:lnTo>
                <a:lnTo>
                  <a:pt x="9350" y="8766"/>
                </a:lnTo>
                <a:lnTo>
                  <a:pt x="9338" y="8811"/>
                </a:lnTo>
                <a:lnTo>
                  <a:pt x="9328" y="8855"/>
                </a:lnTo>
                <a:lnTo>
                  <a:pt x="9319" y="8901"/>
                </a:lnTo>
                <a:lnTo>
                  <a:pt x="9310" y="8946"/>
                </a:lnTo>
                <a:lnTo>
                  <a:pt x="9303" y="8991"/>
                </a:lnTo>
                <a:lnTo>
                  <a:pt x="9296" y="9037"/>
                </a:lnTo>
                <a:lnTo>
                  <a:pt x="9290" y="9083"/>
                </a:lnTo>
                <a:lnTo>
                  <a:pt x="9285" y="9129"/>
                </a:lnTo>
                <a:lnTo>
                  <a:pt x="9279" y="9175"/>
                </a:lnTo>
                <a:lnTo>
                  <a:pt x="9272" y="9266"/>
                </a:lnTo>
                <a:lnTo>
                  <a:pt x="9265" y="9357"/>
                </a:lnTo>
                <a:lnTo>
                  <a:pt x="9261" y="9421"/>
                </a:lnTo>
                <a:lnTo>
                  <a:pt x="9258" y="9487"/>
                </a:lnTo>
                <a:lnTo>
                  <a:pt x="9257" y="9521"/>
                </a:lnTo>
                <a:lnTo>
                  <a:pt x="9256" y="9555"/>
                </a:lnTo>
                <a:lnTo>
                  <a:pt x="9256" y="9590"/>
                </a:lnTo>
                <a:lnTo>
                  <a:pt x="9257" y="9624"/>
                </a:lnTo>
                <a:lnTo>
                  <a:pt x="9258" y="9659"/>
                </a:lnTo>
                <a:lnTo>
                  <a:pt x="9260" y="9694"/>
                </a:lnTo>
                <a:lnTo>
                  <a:pt x="9263" y="9728"/>
                </a:lnTo>
                <a:lnTo>
                  <a:pt x="9268" y="9764"/>
                </a:lnTo>
                <a:lnTo>
                  <a:pt x="9273" y="9797"/>
                </a:lnTo>
                <a:lnTo>
                  <a:pt x="9280" y="9831"/>
                </a:lnTo>
                <a:lnTo>
                  <a:pt x="9288" y="9864"/>
                </a:lnTo>
                <a:lnTo>
                  <a:pt x="9298" y="9895"/>
                </a:lnTo>
                <a:lnTo>
                  <a:pt x="9294" y="9937"/>
                </a:lnTo>
                <a:lnTo>
                  <a:pt x="9290" y="9980"/>
                </a:lnTo>
                <a:lnTo>
                  <a:pt x="9288" y="10022"/>
                </a:lnTo>
                <a:lnTo>
                  <a:pt x="9287" y="10065"/>
                </a:lnTo>
                <a:lnTo>
                  <a:pt x="9286" y="10106"/>
                </a:lnTo>
                <a:lnTo>
                  <a:pt x="9286" y="10149"/>
                </a:lnTo>
                <a:lnTo>
                  <a:pt x="9286" y="10191"/>
                </a:lnTo>
                <a:lnTo>
                  <a:pt x="9287" y="10234"/>
                </a:lnTo>
                <a:lnTo>
                  <a:pt x="9289" y="10287"/>
                </a:lnTo>
                <a:lnTo>
                  <a:pt x="9291" y="10344"/>
                </a:lnTo>
                <a:lnTo>
                  <a:pt x="9294" y="10404"/>
                </a:lnTo>
                <a:lnTo>
                  <a:pt x="9298" y="10466"/>
                </a:lnTo>
                <a:lnTo>
                  <a:pt x="9305" y="10529"/>
                </a:lnTo>
                <a:lnTo>
                  <a:pt x="9312" y="10594"/>
                </a:lnTo>
                <a:lnTo>
                  <a:pt x="9317" y="10627"/>
                </a:lnTo>
                <a:lnTo>
                  <a:pt x="9322" y="10660"/>
                </a:lnTo>
                <a:lnTo>
                  <a:pt x="9328" y="10692"/>
                </a:lnTo>
                <a:lnTo>
                  <a:pt x="9335" y="10725"/>
                </a:lnTo>
                <a:lnTo>
                  <a:pt x="9341" y="10757"/>
                </a:lnTo>
                <a:lnTo>
                  <a:pt x="9350" y="10789"/>
                </a:lnTo>
                <a:lnTo>
                  <a:pt x="9358" y="10820"/>
                </a:lnTo>
                <a:lnTo>
                  <a:pt x="9368" y="10851"/>
                </a:lnTo>
                <a:lnTo>
                  <a:pt x="9377" y="10882"/>
                </a:lnTo>
                <a:lnTo>
                  <a:pt x="9389" y="10911"/>
                </a:lnTo>
                <a:lnTo>
                  <a:pt x="9401" y="10941"/>
                </a:lnTo>
                <a:lnTo>
                  <a:pt x="9413" y="10969"/>
                </a:lnTo>
                <a:lnTo>
                  <a:pt x="9427" y="10996"/>
                </a:lnTo>
                <a:lnTo>
                  <a:pt x="9442" y="11023"/>
                </a:lnTo>
                <a:lnTo>
                  <a:pt x="9458" y="11049"/>
                </a:lnTo>
                <a:lnTo>
                  <a:pt x="9475" y="11073"/>
                </a:lnTo>
                <a:lnTo>
                  <a:pt x="9493" y="11096"/>
                </a:lnTo>
                <a:lnTo>
                  <a:pt x="9513" y="11119"/>
                </a:lnTo>
                <a:lnTo>
                  <a:pt x="9534" y="11140"/>
                </a:lnTo>
                <a:lnTo>
                  <a:pt x="9556" y="11159"/>
                </a:lnTo>
                <a:lnTo>
                  <a:pt x="9564" y="11203"/>
                </a:lnTo>
                <a:lnTo>
                  <a:pt x="9575" y="11246"/>
                </a:lnTo>
                <a:lnTo>
                  <a:pt x="9588" y="11291"/>
                </a:lnTo>
                <a:lnTo>
                  <a:pt x="9602" y="11335"/>
                </a:lnTo>
                <a:lnTo>
                  <a:pt x="9618" y="11378"/>
                </a:lnTo>
                <a:lnTo>
                  <a:pt x="9636" y="11422"/>
                </a:lnTo>
                <a:lnTo>
                  <a:pt x="9656" y="11464"/>
                </a:lnTo>
                <a:lnTo>
                  <a:pt x="9676" y="11507"/>
                </a:lnTo>
                <a:lnTo>
                  <a:pt x="9700" y="11548"/>
                </a:lnTo>
                <a:lnTo>
                  <a:pt x="9723" y="11589"/>
                </a:lnTo>
                <a:lnTo>
                  <a:pt x="9748" y="11628"/>
                </a:lnTo>
                <a:lnTo>
                  <a:pt x="9776" y="11667"/>
                </a:lnTo>
                <a:lnTo>
                  <a:pt x="9804" y="11703"/>
                </a:lnTo>
                <a:lnTo>
                  <a:pt x="9834" y="11739"/>
                </a:lnTo>
                <a:lnTo>
                  <a:pt x="9848" y="11756"/>
                </a:lnTo>
                <a:lnTo>
                  <a:pt x="9864" y="11772"/>
                </a:lnTo>
                <a:lnTo>
                  <a:pt x="9880" y="11788"/>
                </a:lnTo>
                <a:lnTo>
                  <a:pt x="9896" y="11804"/>
                </a:lnTo>
                <a:lnTo>
                  <a:pt x="9931" y="11882"/>
                </a:lnTo>
                <a:lnTo>
                  <a:pt x="9967" y="11960"/>
                </a:lnTo>
                <a:lnTo>
                  <a:pt x="10002" y="12037"/>
                </a:lnTo>
                <a:lnTo>
                  <a:pt x="10037" y="12112"/>
                </a:lnTo>
                <a:lnTo>
                  <a:pt x="10071" y="12186"/>
                </a:lnTo>
                <a:lnTo>
                  <a:pt x="10105" y="12258"/>
                </a:lnTo>
                <a:lnTo>
                  <a:pt x="10139" y="12329"/>
                </a:lnTo>
                <a:lnTo>
                  <a:pt x="10172" y="12397"/>
                </a:lnTo>
                <a:lnTo>
                  <a:pt x="10184" y="12444"/>
                </a:lnTo>
                <a:lnTo>
                  <a:pt x="10198" y="12490"/>
                </a:lnTo>
                <a:lnTo>
                  <a:pt x="10216" y="12538"/>
                </a:lnTo>
                <a:lnTo>
                  <a:pt x="10236" y="12584"/>
                </a:lnTo>
                <a:lnTo>
                  <a:pt x="10256" y="12631"/>
                </a:lnTo>
                <a:lnTo>
                  <a:pt x="10279" y="12677"/>
                </a:lnTo>
                <a:lnTo>
                  <a:pt x="10305" y="12723"/>
                </a:lnTo>
                <a:lnTo>
                  <a:pt x="10331" y="12767"/>
                </a:lnTo>
                <a:lnTo>
                  <a:pt x="10343" y="12798"/>
                </a:lnTo>
                <a:lnTo>
                  <a:pt x="10355" y="12830"/>
                </a:lnTo>
                <a:lnTo>
                  <a:pt x="10366" y="12862"/>
                </a:lnTo>
                <a:lnTo>
                  <a:pt x="10378" y="12895"/>
                </a:lnTo>
                <a:lnTo>
                  <a:pt x="10390" y="12927"/>
                </a:lnTo>
                <a:lnTo>
                  <a:pt x="10403" y="12960"/>
                </a:lnTo>
                <a:lnTo>
                  <a:pt x="10416" y="12993"/>
                </a:lnTo>
                <a:lnTo>
                  <a:pt x="10429" y="13026"/>
                </a:lnTo>
                <a:lnTo>
                  <a:pt x="10426" y="13041"/>
                </a:lnTo>
                <a:lnTo>
                  <a:pt x="10424" y="13057"/>
                </a:lnTo>
                <a:lnTo>
                  <a:pt x="10421" y="13060"/>
                </a:lnTo>
                <a:lnTo>
                  <a:pt x="10418" y="13062"/>
                </a:lnTo>
                <a:lnTo>
                  <a:pt x="10403" y="13078"/>
                </a:lnTo>
                <a:lnTo>
                  <a:pt x="10389" y="13094"/>
                </a:lnTo>
                <a:lnTo>
                  <a:pt x="10375" y="13110"/>
                </a:lnTo>
                <a:lnTo>
                  <a:pt x="10362" y="13126"/>
                </a:lnTo>
                <a:lnTo>
                  <a:pt x="10351" y="13142"/>
                </a:lnTo>
                <a:lnTo>
                  <a:pt x="10338" y="13159"/>
                </a:lnTo>
                <a:lnTo>
                  <a:pt x="10327" y="13176"/>
                </a:lnTo>
                <a:lnTo>
                  <a:pt x="10317" y="13193"/>
                </a:lnTo>
                <a:lnTo>
                  <a:pt x="10306" y="13210"/>
                </a:lnTo>
                <a:lnTo>
                  <a:pt x="10296" y="13227"/>
                </a:lnTo>
                <a:lnTo>
                  <a:pt x="10287" y="13245"/>
                </a:lnTo>
                <a:lnTo>
                  <a:pt x="10278" y="13262"/>
                </a:lnTo>
                <a:lnTo>
                  <a:pt x="10262" y="13298"/>
                </a:lnTo>
                <a:lnTo>
                  <a:pt x="10248" y="13334"/>
                </a:lnTo>
                <a:lnTo>
                  <a:pt x="10236" y="13372"/>
                </a:lnTo>
                <a:lnTo>
                  <a:pt x="10225" y="13410"/>
                </a:lnTo>
                <a:lnTo>
                  <a:pt x="10217" y="13448"/>
                </a:lnTo>
                <a:lnTo>
                  <a:pt x="10209" y="13486"/>
                </a:lnTo>
                <a:lnTo>
                  <a:pt x="10203" y="13526"/>
                </a:lnTo>
                <a:lnTo>
                  <a:pt x="10198" y="13565"/>
                </a:lnTo>
                <a:lnTo>
                  <a:pt x="10195" y="13605"/>
                </a:lnTo>
                <a:lnTo>
                  <a:pt x="10194" y="13645"/>
                </a:lnTo>
                <a:lnTo>
                  <a:pt x="10177" y="13685"/>
                </a:lnTo>
                <a:lnTo>
                  <a:pt x="10161" y="13727"/>
                </a:lnTo>
                <a:lnTo>
                  <a:pt x="10146" y="13768"/>
                </a:lnTo>
                <a:lnTo>
                  <a:pt x="10133" y="13811"/>
                </a:lnTo>
                <a:lnTo>
                  <a:pt x="10120" y="13853"/>
                </a:lnTo>
                <a:lnTo>
                  <a:pt x="10108" y="13896"/>
                </a:lnTo>
                <a:lnTo>
                  <a:pt x="10097" y="13939"/>
                </a:lnTo>
                <a:lnTo>
                  <a:pt x="10088" y="13981"/>
                </a:lnTo>
                <a:lnTo>
                  <a:pt x="10069" y="14014"/>
                </a:lnTo>
                <a:lnTo>
                  <a:pt x="10051" y="14048"/>
                </a:lnTo>
                <a:lnTo>
                  <a:pt x="10034" y="14082"/>
                </a:lnTo>
                <a:lnTo>
                  <a:pt x="10018" y="14116"/>
                </a:lnTo>
                <a:lnTo>
                  <a:pt x="10002" y="14150"/>
                </a:lnTo>
                <a:lnTo>
                  <a:pt x="9987" y="14185"/>
                </a:lnTo>
                <a:lnTo>
                  <a:pt x="9973" y="14222"/>
                </a:lnTo>
                <a:lnTo>
                  <a:pt x="9960" y="14257"/>
                </a:lnTo>
                <a:lnTo>
                  <a:pt x="9948" y="14293"/>
                </a:lnTo>
                <a:lnTo>
                  <a:pt x="9938" y="14329"/>
                </a:lnTo>
                <a:lnTo>
                  <a:pt x="9927" y="14365"/>
                </a:lnTo>
                <a:lnTo>
                  <a:pt x="9919" y="14401"/>
                </a:lnTo>
                <a:lnTo>
                  <a:pt x="9911" y="14438"/>
                </a:lnTo>
                <a:lnTo>
                  <a:pt x="9904" y="14476"/>
                </a:lnTo>
                <a:lnTo>
                  <a:pt x="9898" y="14513"/>
                </a:lnTo>
                <a:lnTo>
                  <a:pt x="9894" y="14550"/>
                </a:lnTo>
                <a:lnTo>
                  <a:pt x="9891" y="14576"/>
                </a:lnTo>
                <a:lnTo>
                  <a:pt x="9890" y="14602"/>
                </a:lnTo>
                <a:lnTo>
                  <a:pt x="9889" y="14628"/>
                </a:lnTo>
                <a:lnTo>
                  <a:pt x="9888" y="14654"/>
                </a:lnTo>
                <a:lnTo>
                  <a:pt x="9889" y="14680"/>
                </a:lnTo>
                <a:lnTo>
                  <a:pt x="9890" y="14705"/>
                </a:lnTo>
                <a:lnTo>
                  <a:pt x="9891" y="14731"/>
                </a:lnTo>
                <a:lnTo>
                  <a:pt x="9893" y="14757"/>
                </a:lnTo>
                <a:lnTo>
                  <a:pt x="9896" y="14782"/>
                </a:lnTo>
                <a:lnTo>
                  <a:pt x="9900" y="14808"/>
                </a:lnTo>
                <a:lnTo>
                  <a:pt x="9904" y="14833"/>
                </a:lnTo>
                <a:lnTo>
                  <a:pt x="9908" y="14858"/>
                </a:lnTo>
                <a:lnTo>
                  <a:pt x="9913" y="14883"/>
                </a:lnTo>
                <a:lnTo>
                  <a:pt x="9919" y="14908"/>
                </a:lnTo>
                <a:lnTo>
                  <a:pt x="9925" y="14932"/>
                </a:lnTo>
                <a:lnTo>
                  <a:pt x="9931" y="14957"/>
                </a:lnTo>
                <a:lnTo>
                  <a:pt x="9946" y="15005"/>
                </a:lnTo>
                <a:lnTo>
                  <a:pt x="9963" y="15053"/>
                </a:lnTo>
                <a:lnTo>
                  <a:pt x="9981" y="15101"/>
                </a:lnTo>
                <a:lnTo>
                  <a:pt x="10003" y="15148"/>
                </a:lnTo>
                <a:lnTo>
                  <a:pt x="10024" y="15195"/>
                </a:lnTo>
                <a:lnTo>
                  <a:pt x="10047" y="15241"/>
                </a:lnTo>
                <a:lnTo>
                  <a:pt x="10073" y="15285"/>
                </a:lnTo>
                <a:lnTo>
                  <a:pt x="10098" y="15330"/>
                </a:lnTo>
                <a:lnTo>
                  <a:pt x="10105" y="15372"/>
                </a:lnTo>
                <a:lnTo>
                  <a:pt x="10111" y="15415"/>
                </a:lnTo>
                <a:lnTo>
                  <a:pt x="10120" y="15456"/>
                </a:lnTo>
                <a:lnTo>
                  <a:pt x="10128" y="15498"/>
                </a:lnTo>
                <a:lnTo>
                  <a:pt x="10139" y="15539"/>
                </a:lnTo>
                <a:lnTo>
                  <a:pt x="10150" y="15580"/>
                </a:lnTo>
                <a:lnTo>
                  <a:pt x="10161" y="15620"/>
                </a:lnTo>
                <a:lnTo>
                  <a:pt x="10175" y="15660"/>
                </a:lnTo>
                <a:lnTo>
                  <a:pt x="10189" y="15698"/>
                </a:lnTo>
                <a:lnTo>
                  <a:pt x="10205" y="15736"/>
                </a:lnTo>
                <a:lnTo>
                  <a:pt x="10222" y="15773"/>
                </a:lnTo>
                <a:lnTo>
                  <a:pt x="10240" y="15811"/>
                </a:lnTo>
                <a:lnTo>
                  <a:pt x="10260" y="15847"/>
                </a:lnTo>
                <a:lnTo>
                  <a:pt x="10280" y="15883"/>
                </a:lnTo>
                <a:lnTo>
                  <a:pt x="10303" y="15917"/>
                </a:lnTo>
                <a:lnTo>
                  <a:pt x="10325" y="15951"/>
                </a:lnTo>
                <a:lnTo>
                  <a:pt x="10336" y="15966"/>
                </a:lnTo>
                <a:lnTo>
                  <a:pt x="10347" y="15980"/>
                </a:lnTo>
                <a:lnTo>
                  <a:pt x="10358" y="15993"/>
                </a:lnTo>
                <a:lnTo>
                  <a:pt x="10370" y="16005"/>
                </a:lnTo>
                <a:lnTo>
                  <a:pt x="10394" y="16028"/>
                </a:lnTo>
                <a:lnTo>
                  <a:pt x="10420" y="16049"/>
                </a:lnTo>
                <a:lnTo>
                  <a:pt x="10446" y="16069"/>
                </a:lnTo>
                <a:lnTo>
                  <a:pt x="10474" y="16088"/>
                </a:lnTo>
                <a:lnTo>
                  <a:pt x="10502" y="16108"/>
                </a:lnTo>
                <a:lnTo>
                  <a:pt x="10530" y="16129"/>
                </a:lnTo>
                <a:lnTo>
                  <a:pt x="10534" y="16131"/>
                </a:lnTo>
                <a:lnTo>
                  <a:pt x="10537" y="16131"/>
                </a:lnTo>
                <a:lnTo>
                  <a:pt x="10539" y="16129"/>
                </a:lnTo>
                <a:lnTo>
                  <a:pt x="10541" y="16127"/>
                </a:lnTo>
                <a:lnTo>
                  <a:pt x="10543" y="16124"/>
                </a:lnTo>
                <a:lnTo>
                  <a:pt x="10543" y="16121"/>
                </a:lnTo>
                <a:lnTo>
                  <a:pt x="10543" y="16118"/>
                </a:lnTo>
                <a:lnTo>
                  <a:pt x="10541" y="16116"/>
                </a:lnTo>
                <a:lnTo>
                  <a:pt x="10510" y="16091"/>
                </a:lnTo>
                <a:lnTo>
                  <a:pt x="10481" y="16068"/>
                </a:lnTo>
                <a:lnTo>
                  <a:pt x="10453" y="16044"/>
                </a:lnTo>
                <a:lnTo>
                  <a:pt x="10426" y="16018"/>
                </a:lnTo>
                <a:lnTo>
                  <a:pt x="10401" y="15993"/>
                </a:lnTo>
                <a:lnTo>
                  <a:pt x="10376" y="15964"/>
                </a:lnTo>
                <a:lnTo>
                  <a:pt x="10364" y="15950"/>
                </a:lnTo>
                <a:lnTo>
                  <a:pt x="10353" y="15934"/>
                </a:lnTo>
                <a:lnTo>
                  <a:pt x="10342" y="15918"/>
                </a:lnTo>
                <a:lnTo>
                  <a:pt x="10331" y="15902"/>
                </a:lnTo>
                <a:lnTo>
                  <a:pt x="10310" y="15868"/>
                </a:lnTo>
                <a:lnTo>
                  <a:pt x="10291" y="15833"/>
                </a:lnTo>
                <a:lnTo>
                  <a:pt x="10273" y="15797"/>
                </a:lnTo>
                <a:lnTo>
                  <a:pt x="10256" y="15761"/>
                </a:lnTo>
                <a:lnTo>
                  <a:pt x="10240" y="15724"/>
                </a:lnTo>
                <a:lnTo>
                  <a:pt x="10225" y="15687"/>
                </a:lnTo>
                <a:lnTo>
                  <a:pt x="10211" y="15650"/>
                </a:lnTo>
                <a:lnTo>
                  <a:pt x="10197" y="15612"/>
                </a:lnTo>
                <a:lnTo>
                  <a:pt x="10190" y="15587"/>
                </a:lnTo>
                <a:lnTo>
                  <a:pt x="10181" y="15562"/>
                </a:lnTo>
                <a:lnTo>
                  <a:pt x="10175" y="15536"/>
                </a:lnTo>
                <a:lnTo>
                  <a:pt x="10169" y="15511"/>
                </a:lnTo>
                <a:lnTo>
                  <a:pt x="10162" y="15484"/>
                </a:lnTo>
                <a:lnTo>
                  <a:pt x="10157" y="15459"/>
                </a:lnTo>
                <a:lnTo>
                  <a:pt x="10152" y="15432"/>
                </a:lnTo>
                <a:lnTo>
                  <a:pt x="10147" y="15405"/>
                </a:lnTo>
                <a:lnTo>
                  <a:pt x="10175" y="15471"/>
                </a:lnTo>
                <a:lnTo>
                  <a:pt x="10205" y="15536"/>
                </a:lnTo>
                <a:lnTo>
                  <a:pt x="10236" y="15600"/>
                </a:lnTo>
                <a:lnTo>
                  <a:pt x="10268" y="15662"/>
                </a:lnTo>
                <a:lnTo>
                  <a:pt x="10302" y="15722"/>
                </a:lnTo>
                <a:lnTo>
                  <a:pt x="10336" y="15781"/>
                </a:lnTo>
                <a:lnTo>
                  <a:pt x="10371" y="15838"/>
                </a:lnTo>
                <a:lnTo>
                  <a:pt x="10407" y="15894"/>
                </a:lnTo>
                <a:lnTo>
                  <a:pt x="10443" y="15948"/>
                </a:lnTo>
                <a:lnTo>
                  <a:pt x="10479" y="16000"/>
                </a:lnTo>
                <a:lnTo>
                  <a:pt x="10514" y="16050"/>
                </a:lnTo>
                <a:lnTo>
                  <a:pt x="10551" y="16098"/>
                </a:lnTo>
                <a:lnTo>
                  <a:pt x="10586" y="16144"/>
                </a:lnTo>
                <a:lnTo>
                  <a:pt x="10621" y="16187"/>
                </a:lnTo>
                <a:lnTo>
                  <a:pt x="10655" y="16229"/>
                </a:lnTo>
                <a:lnTo>
                  <a:pt x="10688" y="16268"/>
                </a:lnTo>
                <a:lnTo>
                  <a:pt x="10694" y="16286"/>
                </a:lnTo>
                <a:lnTo>
                  <a:pt x="10701" y="16304"/>
                </a:lnTo>
                <a:lnTo>
                  <a:pt x="10707" y="16322"/>
                </a:lnTo>
                <a:lnTo>
                  <a:pt x="10714" y="16339"/>
                </a:lnTo>
                <a:lnTo>
                  <a:pt x="10722" y="16358"/>
                </a:lnTo>
                <a:lnTo>
                  <a:pt x="10730" y="16377"/>
                </a:lnTo>
                <a:lnTo>
                  <a:pt x="10740" y="16394"/>
                </a:lnTo>
                <a:lnTo>
                  <a:pt x="10750" y="16411"/>
                </a:lnTo>
                <a:lnTo>
                  <a:pt x="10771" y="16442"/>
                </a:lnTo>
                <a:lnTo>
                  <a:pt x="10793" y="16473"/>
                </a:lnTo>
                <a:lnTo>
                  <a:pt x="10818" y="16503"/>
                </a:lnTo>
                <a:lnTo>
                  <a:pt x="10841" y="16533"/>
                </a:lnTo>
                <a:lnTo>
                  <a:pt x="10866" y="16564"/>
                </a:lnTo>
                <a:lnTo>
                  <a:pt x="10889" y="16596"/>
                </a:lnTo>
                <a:lnTo>
                  <a:pt x="10892" y="16599"/>
                </a:lnTo>
                <a:lnTo>
                  <a:pt x="10895" y="16600"/>
                </a:lnTo>
                <a:lnTo>
                  <a:pt x="10899" y="16600"/>
                </a:lnTo>
                <a:lnTo>
                  <a:pt x="10902" y="16599"/>
                </a:lnTo>
                <a:lnTo>
                  <a:pt x="10905" y="16597"/>
                </a:lnTo>
                <a:lnTo>
                  <a:pt x="10906" y="16594"/>
                </a:lnTo>
                <a:lnTo>
                  <a:pt x="10907" y="16590"/>
                </a:lnTo>
                <a:lnTo>
                  <a:pt x="10905" y="16586"/>
                </a:lnTo>
                <a:lnTo>
                  <a:pt x="10889" y="16563"/>
                </a:lnTo>
                <a:lnTo>
                  <a:pt x="10873" y="16540"/>
                </a:lnTo>
                <a:lnTo>
                  <a:pt x="10856" y="16518"/>
                </a:lnTo>
                <a:lnTo>
                  <a:pt x="10839" y="16496"/>
                </a:lnTo>
                <a:lnTo>
                  <a:pt x="10823" y="16473"/>
                </a:lnTo>
                <a:lnTo>
                  <a:pt x="10807" y="16450"/>
                </a:lnTo>
                <a:lnTo>
                  <a:pt x="10792" y="16427"/>
                </a:lnTo>
                <a:lnTo>
                  <a:pt x="10777" y="16402"/>
                </a:lnTo>
                <a:lnTo>
                  <a:pt x="10769" y="16385"/>
                </a:lnTo>
                <a:lnTo>
                  <a:pt x="10760" y="16368"/>
                </a:lnTo>
                <a:lnTo>
                  <a:pt x="10752" y="16350"/>
                </a:lnTo>
                <a:lnTo>
                  <a:pt x="10744" y="16333"/>
                </a:lnTo>
                <a:lnTo>
                  <a:pt x="10769" y="16361"/>
                </a:lnTo>
                <a:lnTo>
                  <a:pt x="10793" y="16386"/>
                </a:lnTo>
                <a:lnTo>
                  <a:pt x="10816" y="16410"/>
                </a:lnTo>
                <a:lnTo>
                  <a:pt x="10836" y="16432"/>
                </a:lnTo>
                <a:lnTo>
                  <a:pt x="10850" y="16461"/>
                </a:lnTo>
                <a:lnTo>
                  <a:pt x="10864" y="16488"/>
                </a:lnTo>
                <a:lnTo>
                  <a:pt x="10872" y="16502"/>
                </a:lnTo>
                <a:lnTo>
                  <a:pt x="10880" y="16515"/>
                </a:lnTo>
                <a:lnTo>
                  <a:pt x="10890" y="16528"/>
                </a:lnTo>
                <a:lnTo>
                  <a:pt x="10900" y="16540"/>
                </a:lnTo>
                <a:lnTo>
                  <a:pt x="10909" y="16552"/>
                </a:lnTo>
                <a:lnTo>
                  <a:pt x="10919" y="16564"/>
                </a:lnTo>
                <a:lnTo>
                  <a:pt x="10930" y="16575"/>
                </a:lnTo>
                <a:lnTo>
                  <a:pt x="10941" y="16585"/>
                </a:lnTo>
                <a:lnTo>
                  <a:pt x="10953" y="16596"/>
                </a:lnTo>
                <a:lnTo>
                  <a:pt x="10966" y="16604"/>
                </a:lnTo>
                <a:lnTo>
                  <a:pt x="10978" y="16613"/>
                </a:lnTo>
                <a:lnTo>
                  <a:pt x="10992" y="16621"/>
                </a:lnTo>
                <a:lnTo>
                  <a:pt x="10995" y="16622"/>
                </a:lnTo>
                <a:lnTo>
                  <a:pt x="10997" y="16621"/>
                </a:lnTo>
                <a:lnTo>
                  <a:pt x="11000" y="16620"/>
                </a:lnTo>
                <a:lnTo>
                  <a:pt x="11001" y="16619"/>
                </a:lnTo>
                <a:lnTo>
                  <a:pt x="11002" y="16617"/>
                </a:lnTo>
                <a:lnTo>
                  <a:pt x="11002" y="16615"/>
                </a:lnTo>
                <a:lnTo>
                  <a:pt x="11001" y="16612"/>
                </a:lnTo>
                <a:lnTo>
                  <a:pt x="10999" y="16611"/>
                </a:lnTo>
                <a:lnTo>
                  <a:pt x="10985" y="16599"/>
                </a:lnTo>
                <a:lnTo>
                  <a:pt x="10971" y="16586"/>
                </a:lnTo>
                <a:lnTo>
                  <a:pt x="10957" y="16573"/>
                </a:lnTo>
                <a:lnTo>
                  <a:pt x="10945" y="16559"/>
                </a:lnTo>
                <a:lnTo>
                  <a:pt x="10934" y="16546"/>
                </a:lnTo>
                <a:lnTo>
                  <a:pt x="10923" y="16531"/>
                </a:lnTo>
                <a:lnTo>
                  <a:pt x="10912" y="16515"/>
                </a:lnTo>
                <a:lnTo>
                  <a:pt x="10903" y="16499"/>
                </a:lnTo>
                <a:lnTo>
                  <a:pt x="10918" y="16514"/>
                </a:lnTo>
                <a:lnTo>
                  <a:pt x="10928" y="16524"/>
                </a:lnTo>
                <a:lnTo>
                  <a:pt x="10936" y="16531"/>
                </a:lnTo>
                <a:lnTo>
                  <a:pt x="10938" y="16533"/>
                </a:lnTo>
                <a:lnTo>
                  <a:pt x="10936" y="16530"/>
                </a:lnTo>
                <a:lnTo>
                  <a:pt x="10932" y="16518"/>
                </a:lnTo>
                <a:lnTo>
                  <a:pt x="10923" y="16501"/>
                </a:lnTo>
                <a:lnTo>
                  <a:pt x="10912" y="16477"/>
                </a:lnTo>
                <a:lnTo>
                  <a:pt x="10921" y="16491"/>
                </a:lnTo>
                <a:lnTo>
                  <a:pt x="10929" y="16505"/>
                </a:lnTo>
                <a:lnTo>
                  <a:pt x="10933" y="16508"/>
                </a:lnTo>
                <a:lnTo>
                  <a:pt x="10936" y="16509"/>
                </a:lnTo>
                <a:lnTo>
                  <a:pt x="10939" y="16509"/>
                </a:lnTo>
                <a:lnTo>
                  <a:pt x="10942" y="16508"/>
                </a:lnTo>
                <a:lnTo>
                  <a:pt x="10945" y="16506"/>
                </a:lnTo>
                <a:lnTo>
                  <a:pt x="10946" y="16503"/>
                </a:lnTo>
                <a:lnTo>
                  <a:pt x="10947" y="16500"/>
                </a:lnTo>
                <a:lnTo>
                  <a:pt x="10946" y="16496"/>
                </a:lnTo>
                <a:lnTo>
                  <a:pt x="10935" y="16471"/>
                </a:lnTo>
                <a:lnTo>
                  <a:pt x="10925" y="16447"/>
                </a:lnTo>
                <a:lnTo>
                  <a:pt x="10914" y="16422"/>
                </a:lnTo>
                <a:lnTo>
                  <a:pt x="10905" y="16398"/>
                </a:lnTo>
                <a:lnTo>
                  <a:pt x="10895" y="16372"/>
                </a:lnTo>
                <a:lnTo>
                  <a:pt x="10886" y="16347"/>
                </a:lnTo>
                <a:lnTo>
                  <a:pt x="10877" y="16320"/>
                </a:lnTo>
                <a:lnTo>
                  <a:pt x="10869" y="16295"/>
                </a:lnTo>
                <a:lnTo>
                  <a:pt x="10890" y="16333"/>
                </a:lnTo>
                <a:lnTo>
                  <a:pt x="10912" y="16370"/>
                </a:lnTo>
                <a:lnTo>
                  <a:pt x="10936" y="16405"/>
                </a:lnTo>
                <a:lnTo>
                  <a:pt x="10961" y="16440"/>
                </a:lnTo>
                <a:lnTo>
                  <a:pt x="10966" y="16444"/>
                </a:lnTo>
                <a:lnTo>
                  <a:pt x="10969" y="16445"/>
                </a:lnTo>
                <a:lnTo>
                  <a:pt x="10973" y="16445"/>
                </a:lnTo>
                <a:lnTo>
                  <a:pt x="10977" y="16442"/>
                </a:lnTo>
                <a:lnTo>
                  <a:pt x="10980" y="16440"/>
                </a:lnTo>
                <a:lnTo>
                  <a:pt x="10983" y="16437"/>
                </a:lnTo>
                <a:lnTo>
                  <a:pt x="10983" y="16433"/>
                </a:lnTo>
                <a:lnTo>
                  <a:pt x="10980" y="16429"/>
                </a:lnTo>
                <a:lnTo>
                  <a:pt x="10955" y="16392"/>
                </a:lnTo>
                <a:lnTo>
                  <a:pt x="10932" y="16356"/>
                </a:lnTo>
                <a:lnTo>
                  <a:pt x="10909" y="16318"/>
                </a:lnTo>
                <a:lnTo>
                  <a:pt x="10888" y="16279"/>
                </a:lnTo>
                <a:lnTo>
                  <a:pt x="10869" y="16238"/>
                </a:lnTo>
                <a:lnTo>
                  <a:pt x="10851" y="16197"/>
                </a:lnTo>
                <a:lnTo>
                  <a:pt x="10835" y="16155"/>
                </a:lnTo>
                <a:lnTo>
                  <a:pt x="10821" y="16113"/>
                </a:lnTo>
                <a:lnTo>
                  <a:pt x="10814" y="16082"/>
                </a:lnTo>
                <a:lnTo>
                  <a:pt x="10809" y="16050"/>
                </a:lnTo>
                <a:lnTo>
                  <a:pt x="10804" y="16018"/>
                </a:lnTo>
                <a:lnTo>
                  <a:pt x="10800" y="15986"/>
                </a:lnTo>
                <a:lnTo>
                  <a:pt x="10796" y="15954"/>
                </a:lnTo>
                <a:lnTo>
                  <a:pt x="10793" y="15922"/>
                </a:lnTo>
                <a:lnTo>
                  <a:pt x="10791" y="15890"/>
                </a:lnTo>
                <a:lnTo>
                  <a:pt x="10789" y="15859"/>
                </a:lnTo>
                <a:lnTo>
                  <a:pt x="10788" y="15827"/>
                </a:lnTo>
                <a:lnTo>
                  <a:pt x="10788" y="15795"/>
                </a:lnTo>
                <a:lnTo>
                  <a:pt x="10788" y="15763"/>
                </a:lnTo>
                <a:lnTo>
                  <a:pt x="10789" y="15731"/>
                </a:lnTo>
                <a:lnTo>
                  <a:pt x="10791" y="15700"/>
                </a:lnTo>
                <a:lnTo>
                  <a:pt x="10793" y="15668"/>
                </a:lnTo>
                <a:lnTo>
                  <a:pt x="10796" y="15637"/>
                </a:lnTo>
                <a:lnTo>
                  <a:pt x="10801" y="15606"/>
                </a:lnTo>
                <a:lnTo>
                  <a:pt x="10804" y="15597"/>
                </a:lnTo>
                <a:lnTo>
                  <a:pt x="10806" y="15588"/>
                </a:lnTo>
                <a:lnTo>
                  <a:pt x="10806" y="15615"/>
                </a:lnTo>
                <a:lnTo>
                  <a:pt x="10807" y="15642"/>
                </a:lnTo>
                <a:lnTo>
                  <a:pt x="10808" y="15668"/>
                </a:lnTo>
                <a:lnTo>
                  <a:pt x="10810" y="15695"/>
                </a:lnTo>
                <a:lnTo>
                  <a:pt x="10813" y="15720"/>
                </a:lnTo>
                <a:lnTo>
                  <a:pt x="10819" y="15746"/>
                </a:lnTo>
                <a:lnTo>
                  <a:pt x="10824" y="15770"/>
                </a:lnTo>
                <a:lnTo>
                  <a:pt x="10830" y="15795"/>
                </a:lnTo>
                <a:lnTo>
                  <a:pt x="10825" y="15828"/>
                </a:lnTo>
                <a:lnTo>
                  <a:pt x="10821" y="15861"/>
                </a:lnTo>
                <a:lnTo>
                  <a:pt x="10818" y="15895"/>
                </a:lnTo>
                <a:lnTo>
                  <a:pt x="10817" y="15928"/>
                </a:lnTo>
                <a:lnTo>
                  <a:pt x="10817" y="15961"/>
                </a:lnTo>
                <a:lnTo>
                  <a:pt x="10819" y="15994"/>
                </a:lnTo>
                <a:lnTo>
                  <a:pt x="10822" y="16026"/>
                </a:lnTo>
                <a:lnTo>
                  <a:pt x="10827" y="16058"/>
                </a:lnTo>
                <a:lnTo>
                  <a:pt x="10834" y="16090"/>
                </a:lnTo>
                <a:lnTo>
                  <a:pt x="10842" y="16122"/>
                </a:lnTo>
                <a:lnTo>
                  <a:pt x="10853" y="16153"/>
                </a:lnTo>
                <a:lnTo>
                  <a:pt x="10864" y="16184"/>
                </a:lnTo>
                <a:lnTo>
                  <a:pt x="10878" y="16214"/>
                </a:lnTo>
                <a:lnTo>
                  <a:pt x="10894" y="16243"/>
                </a:lnTo>
                <a:lnTo>
                  <a:pt x="10903" y="16256"/>
                </a:lnTo>
                <a:lnTo>
                  <a:pt x="10911" y="16271"/>
                </a:lnTo>
                <a:lnTo>
                  <a:pt x="10921" y="16285"/>
                </a:lnTo>
                <a:lnTo>
                  <a:pt x="10932" y="16298"/>
                </a:lnTo>
                <a:lnTo>
                  <a:pt x="10934" y="16300"/>
                </a:lnTo>
                <a:lnTo>
                  <a:pt x="10937" y="16301"/>
                </a:lnTo>
                <a:lnTo>
                  <a:pt x="10940" y="16301"/>
                </a:lnTo>
                <a:lnTo>
                  <a:pt x="10942" y="16300"/>
                </a:lnTo>
                <a:lnTo>
                  <a:pt x="10944" y="16299"/>
                </a:lnTo>
                <a:lnTo>
                  <a:pt x="10945" y="16297"/>
                </a:lnTo>
                <a:lnTo>
                  <a:pt x="10945" y="16294"/>
                </a:lnTo>
                <a:lnTo>
                  <a:pt x="10944" y="16290"/>
                </a:lnTo>
                <a:lnTo>
                  <a:pt x="10928" y="16266"/>
                </a:lnTo>
                <a:lnTo>
                  <a:pt x="10913" y="16241"/>
                </a:lnTo>
                <a:lnTo>
                  <a:pt x="10901" y="16215"/>
                </a:lnTo>
                <a:lnTo>
                  <a:pt x="10889" y="16189"/>
                </a:lnTo>
                <a:lnTo>
                  <a:pt x="10878" y="16163"/>
                </a:lnTo>
                <a:lnTo>
                  <a:pt x="10870" y="16136"/>
                </a:lnTo>
                <a:lnTo>
                  <a:pt x="10862" y="16108"/>
                </a:lnTo>
                <a:lnTo>
                  <a:pt x="10857" y="16082"/>
                </a:lnTo>
                <a:lnTo>
                  <a:pt x="10852" y="16054"/>
                </a:lnTo>
                <a:lnTo>
                  <a:pt x="10849" y="16026"/>
                </a:lnTo>
                <a:lnTo>
                  <a:pt x="10846" y="15998"/>
                </a:lnTo>
                <a:lnTo>
                  <a:pt x="10845" y="15969"/>
                </a:lnTo>
                <a:lnTo>
                  <a:pt x="10845" y="15941"/>
                </a:lnTo>
                <a:lnTo>
                  <a:pt x="10847" y="15913"/>
                </a:lnTo>
                <a:lnTo>
                  <a:pt x="10850" y="15884"/>
                </a:lnTo>
                <a:lnTo>
                  <a:pt x="10853" y="15856"/>
                </a:lnTo>
                <a:lnTo>
                  <a:pt x="10866" y="15883"/>
                </a:lnTo>
                <a:lnTo>
                  <a:pt x="10880" y="15909"/>
                </a:lnTo>
                <a:lnTo>
                  <a:pt x="10889" y="15920"/>
                </a:lnTo>
                <a:lnTo>
                  <a:pt x="10897" y="15932"/>
                </a:lnTo>
                <a:lnTo>
                  <a:pt x="10906" y="15944"/>
                </a:lnTo>
                <a:lnTo>
                  <a:pt x="10916" y="15955"/>
                </a:lnTo>
                <a:lnTo>
                  <a:pt x="10918" y="15956"/>
                </a:lnTo>
                <a:lnTo>
                  <a:pt x="10919" y="15956"/>
                </a:lnTo>
                <a:lnTo>
                  <a:pt x="10921" y="15957"/>
                </a:lnTo>
                <a:lnTo>
                  <a:pt x="10923" y="15956"/>
                </a:lnTo>
                <a:lnTo>
                  <a:pt x="10923" y="15957"/>
                </a:lnTo>
                <a:lnTo>
                  <a:pt x="10923" y="15959"/>
                </a:lnTo>
                <a:lnTo>
                  <a:pt x="10925" y="15962"/>
                </a:lnTo>
                <a:lnTo>
                  <a:pt x="10926" y="15963"/>
                </a:lnTo>
                <a:lnTo>
                  <a:pt x="10929" y="15964"/>
                </a:lnTo>
                <a:lnTo>
                  <a:pt x="10932" y="15963"/>
                </a:lnTo>
                <a:lnTo>
                  <a:pt x="10934" y="15962"/>
                </a:lnTo>
                <a:lnTo>
                  <a:pt x="10935" y="15961"/>
                </a:lnTo>
                <a:lnTo>
                  <a:pt x="10936" y="15959"/>
                </a:lnTo>
                <a:lnTo>
                  <a:pt x="10936" y="15955"/>
                </a:lnTo>
                <a:lnTo>
                  <a:pt x="10928" y="15920"/>
                </a:lnTo>
                <a:lnTo>
                  <a:pt x="10922" y="15886"/>
                </a:lnTo>
                <a:lnTo>
                  <a:pt x="10916" y="15852"/>
                </a:lnTo>
                <a:lnTo>
                  <a:pt x="10909" y="15818"/>
                </a:lnTo>
                <a:lnTo>
                  <a:pt x="10904" y="15784"/>
                </a:lnTo>
                <a:lnTo>
                  <a:pt x="10900" y="15751"/>
                </a:lnTo>
                <a:lnTo>
                  <a:pt x="10895" y="15718"/>
                </a:lnTo>
                <a:lnTo>
                  <a:pt x="10893" y="15685"/>
                </a:lnTo>
                <a:lnTo>
                  <a:pt x="10901" y="15665"/>
                </a:lnTo>
                <a:lnTo>
                  <a:pt x="10908" y="15646"/>
                </a:lnTo>
                <a:lnTo>
                  <a:pt x="10916" y="15627"/>
                </a:lnTo>
                <a:lnTo>
                  <a:pt x="10925" y="15607"/>
                </a:lnTo>
                <a:lnTo>
                  <a:pt x="10934" y="15589"/>
                </a:lnTo>
                <a:lnTo>
                  <a:pt x="10943" y="15571"/>
                </a:lnTo>
                <a:lnTo>
                  <a:pt x="10954" y="15554"/>
                </a:lnTo>
                <a:lnTo>
                  <a:pt x="10964" y="15537"/>
                </a:lnTo>
                <a:lnTo>
                  <a:pt x="10987" y="15504"/>
                </a:lnTo>
                <a:lnTo>
                  <a:pt x="11011" y="15472"/>
                </a:lnTo>
                <a:lnTo>
                  <a:pt x="11038" y="15442"/>
                </a:lnTo>
                <a:lnTo>
                  <a:pt x="11065" y="15412"/>
                </a:lnTo>
                <a:lnTo>
                  <a:pt x="11093" y="15383"/>
                </a:lnTo>
                <a:lnTo>
                  <a:pt x="11122" y="15355"/>
                </a:lnTo>
                <a:lnTo>
                  <a:pt x="11153" y="15328"/>
                </a:lnTo>
                <a:lnTo>
                  <a:pt x="11184" y="15301"/>
                </a:lnTo>
                <a:lnTo>
                  <a:pt x="11247" y="15250"/>
                </a:lnTo>
                <a:lnTo>
                  <a:pt x="11312" y="15200"/>
                </a:lnTo>
                <a:lnTo>
                  <a:pt x="11344" y="15186"/>
                </a:lnTo>
                <a:lnTo>
                  <a:pt x="11375" y="15174"/>
                </a:lnTo>
                <a:lnTo>
                  <a:pt x="11407" y="15160"/>
                </a:lnTo>
                <a:lnTo>
                  <a:pt x="11438" y="15146"/>
                </a:lnTo>
                <a:lnTo>
                  <a:pt x="11482" y="15135"/>
                </a:lnTo>
                <a:lnTo>
                  <a:pt x="11523" y="15122"/>
                </a:lnTo>
                <a:lnTo>
                  <a:pt x="11566" y="15108"/>
                </a:lnTo>
                <a:lnTo>
                  <a:pt x="11606" y="15092"/>
                </a:lnTo>
                <a:lnTo>
                  <a:pt x="11646" y="15074"/>
                </a:lnTo>
                <a:lnTo>
                  <a:pt x="11686" y="15053"/>
                </a:lnTo>
                <a:lnTo>
                  <a:pt x="11725" y="15033"/>
                </a:lnTo>
                <a:lnTo>
                  <a:pt x="11763" y="15010"/>
                </a:lnTo>
                <a:lnTo>
                  <a:pt x="11787" y="15004"/>
                </a:lnTo>
                <a:lnTo>
                  <a:pt x="11810" y="14998"/>
                </a:lnTo>
                <a:lnTo>
                  <a:pt x="11834" y="14992"/>
                </a:lnTo>
                <a:lnTo>
                  <a:pt x="11857" y="14985"/>
                </a:lnTo>
                <a:lnTo>
                  <a:pt x="11881" y="14979"/>
                </a:lnTo>
                <a:lnTo>
                  <a:pt x="11904" y="14971"/>
                </a:lnTo>
                <a:lnTo>
                  <a:pt x="11926" y="14965"/>
                </a:lnTo>
                <a:lnTo>
                  <a:pt x="11950" y="14958"/>
                </a:lnTo>
                <a:lnTo>
                  <a:pt x="12002" y="14942"/>
                </a:lnTo>
                <a:lnTo>
                  <a:pt x="12054" y="14924"/>
                </a:lnTo>
                <a:lnTo>
                  <a:pt x="12081" y="14913"/>
                </a:lnTo>
                <a:lnTo>
                  <a:pt x="12106" y="14902"/>
                </a:lnTo>
                <a:lnTo>
                  <a:pt x="12131" y="14889"/>
                </a:lnTo>
                <a:lnTo>
                  <a:pt x="12155" y="14877"/>
                </a:lnTo>
                <a:lnTo>
                  <a:pt x="12178" y="14863"/>
                </a:lnTo>
                <a:lnTo>
                  <a:pt x="12202" y="14848"/>
                </a:lnTo>
                <a:lnTo>
                  <a:pt x="12224" y="14832"/>
                </a:lnTo>
                <a:lnTo>
                  <a:pt x="12244" y="14814"/>
                </a:lnTo>
                <a:lnTo>
                  <a:pt x="12264" y="14796"/>
                </a:lnTo>
                <a:lnTo>
                  <a:pt x="12282" y="14775"/>
                </a:lnTo>
                <a:lnTo>
                  <a:pt x="12290" y="14764"/>
                </a:lnTo>
                <a:lnTo>
                  <a:pt x="12299" y="14753"/>
                </a:lnTo>
                <a:lnTo>
                  <a:pt x="12306" y="14742"/>
                </a:lnTo>
                <a:lnTo>
                  <a:pt x="12314" y="14730"/>
                </a:lnTo>
                <a:lnTo>
                  <a:pt x="12320" y="14719"/>
                </a:lnTo>
                <a:lnTo>
                  <a:pt x="12325" y="14708"/>
                </a:lnTo>
                <a:lnTo>
                  <a:pt x="12329" y="14696"/>
                </a:lnTo>
                <a:lnTo>
                  <a:pt x="12334" y="14684"/>
                </a:lnTo>
                <a:lnTo>
                  <a:pt x="12337" y="14673"/>
                </a:lnTo>
                <a:lnTo>
                  <a:pt x="12340" y="14661"/>
                </a:lnTo>
                <a:lnTo>
                  <a:pt x="12343" y="14648"/>
                </a:lnTo>
                <a:lnTo>
                  <a:pt x="12345" y="14636"/>
                </a:lnTo>
                <a:lnTo>
                  <a:pt x="12348" y="14611"/>
                </a:lnTo>
                <a:lnTo>
                  <a:pt x="12349" y="14585"/>
                </a:lnTo>
                <a:lnTo>
                  <a:pt x="12348" y="14560"/>
                </a:lnTo>
                <a:lnTo>
                  <a:pt x="12346" y="14534"/>
                </a:lnTo>
                <a:lnTo>
                  <a:pt x="12361" y="14513"/>
                </a:lnTo>
                <a:lnTo>
                  <a:pt x="12377" y="14492"/>
                </a:lnTo>
                <a:lnTo>
                  <a:pt x="12392" y="14470"/>
                </a:lnTo>
                <a:lnTo>
                  <a:pt x="12406" y="14448"/>
                </a:lnTo>
                <a:lnTo>
                  <a:pt x="12420" y="14426"/>
                </a:lnTo>
                <a:lnTo>
                  <a:pt x="12434" y="14403"/>
                </a:lnTo>
                <a:lnTo>
                  <a:pt x="12447" y="14380"/>
                </a:lnTo>
                <a:lnTo>
                  <a:pt x="12458" y="14357"/>
                </a:lnTo>
                <a:lnTo>
                  <a:pt x="12470" y="14333"/>
                </a:lnTo>
                <a:lnTo>
                  <a:pt x="12482" y="14309"/>
                </a:lnTo>
                <a:lnTo>
                  <a:pt x="12492" y="14284"/>
                </a:lnTo>
                <a:lnTo>
                  <a:pt x="12502" y="14259"/>
                </a:lnTo>
                <a:lnTo>
                  <a:pt x="12511" y="14233"/>
                </a:lnTo>
                <a:lnTo>
                  <a:pt x="12520" y="14208"/>
                </a:lnTo>
                <a:lnTo>
                  <a:pt x="12527" y="14181"/>
                </a:lnTo>
                <a:lnTo>
                  <a:pt x="12535" y="14154"/>
                </a:lnTo>
                <a:lnTo>
                  <a:pt x="12541" y="14129"/>
                </a:lnTo>
                <a:lnTo>
                  <a:pt x="12548" y="14103"/>
                </a:lnTo>
                <a:lnTo>
                  <a:pt x="12553" y="14078"/>
                </a:lnTo>
                <a:lnTo>
                  <a:pt x="12557" y="14051"/>
                </a:lnTo>
                <a:lnTo>
                  <a:pt x="12566" y="13998"/>
                </a:lnTo>
                <a:lnTo>
                  <a:pt x="12571" y="13943"/>
                </a:lnTo>
                <a:lnTo>
                  <a:pt x="12575" y="13888"/>
                </a:lnTo>
                <a:lnTo>
                  <a:pt x="12578" y="13832"/>
                </a:lnTo>
                <a:lnTo>
                  <a:pt x="12578" y="13775"/>
                </a:lnTo>
                <a:lnTo>
                  <a:pt x="12578" y="13718"/>
                </a:lnTo>
                <a:lnTo>
                  <a:pt x="12586" y="13685"/>
                </a:lnTo>
                <a:lnTo>
                  <a:pt x="12591" y="13652"/>
                </a:lnTo>
                <a:lnTo>
                  <a:pt x="12597" y="13619"/>
                </a:lnTo>
                <a:lnTo>
                  <a:pt x="12601" y="13586"/>
                </a:lnTo>
                <a:lnTo>
                  <a:pt x="12604" y="13554"/>
                </a:lnTo>
                <a:lnTo>
                  <a:pt x="12606" y="13521"/>
                </a:lnTo>
                <a:lnTo>
                  <a:pt x="12608" y="13488"/>
                </a:lnTo>
                <a:lnTo>
                  <a:pt x="12608" y="13454"/>
                </a:lnTo>
                <a:lnTo>
                  <a:pt x="12607" y="13421"/>
                </a:lnTo>
                <a:lnTo>
                  <a:pt x="12605" y="13387"/>
                </a:lnTo>
                <a:lnTo>
                  <a:pt x="12602" y="13354"/>
                </a:lnTo>
                <a:lnTo>
                  <a:pt x="12598" y="13319"/>
                </a:lnTo>
                <a:lnTo>
                  <a:pt x="12592" y="13285"/>
                </a:lnTo>
                <a:lnTo>
                  <a:pt x="12586" y="13251"/>
                </a:lnTo>
                <a:lnTo>
                  <a:pt x="12578" y="13218"/>
                </a:lnTo>
                <a:lnTo>
                  <a:pt x="12570" y="13184"/>
                </a:lnTo>
                <a:lnTo>
                  <a:pt x="12560" y="13152"/>
                </a:lnTo>
                <a:lnTo>
                  <a:pt x="12550" y="13121"/>
                </a:lnTo>
                <a:lnTo>
                  <a:pt x="12538" y="13089"/>
                </a:lnTo>
                <a:lnTo>
                  <a:pt x="12524" y="13058"/>
                </a:lnTo>
                <a:lnTo>
                  <a:pt x="12510" y="13027"/>
                </a:lnTo>
                <a:lnTo>
                  <a:pt x="12495" y="12996"/>
                </a:lnTo>
                <a:lnTo>
                  <a:pt x="12479" y="12965"/>
                </a:lnTo>
                <a:lnTo>
                  <a:pt x="12462" y="12936"/>
                </a:lnTo>
                <a:lnTo>
                  <a:pt x="12456" y="12908"/>
                </a:lnTo>
                <a:lnTo>
                  <a:pt x="12449" y="12881"/>
                </a:lnTo>
                <a:lnTo>
                  <a:pt x="12442" y="12856"/>
                </a:lnTo>
                <a:lnTo>
                  <a:pt x="12436" y="12832"/>
                </a:lnTo>
                <a:lnTo>
                  <a:pt x="12429" y="12809"/>
                </a:lnTo>
                <a:lnTo>
                  <a:pt x="12424" y="12788"/>
                </a:lnTo>
                <a:lnTo>
                  <a:pt x="12418" y="12767"/>
                </a:lnTo>
                <a:lnTo>
                  <a:pt x="12412" y="12748"/>
                </a:lnTo>
                <a:lnTo>
                  <a:pt x="12423" y="12733"/>
                </a:lnTo>
                <a:lnTo>
                  <a:pt x="12434" y="12720"/>
                </a:lnTo>
                <a:lnTo>
                  <a:pt x="12443" y="12706"/>
                </a:lnTo>
                <a:lnTo>
                  <a:pt x="12454" y="12691"/>
                </a:lnTo>
                <a:lnTo>
                  <a:pt x="12478" y="12657"/>
                </a:lnTo>
                <a:lnTo>
                  <a:pt x="12503" y="12621"/>
                </a:lnTo>
                <a:lnTo>
                  <a:pt x="12526" y="12586"/>
                </a:lnTo>
                <a:lnTo>
                  <a:pt x="12550" y="12549"/>
                </a:lnTo>
                <a:lnTo>
                  <a:pt x="12572" y="12513"/>
                </a:lnTo>
                <a:lnTo>
                  <a:pt x="12593" y="12476"/>
                </a:lnTo>
                <a:lnTo>
                  <a:pt x="12614" y="12439"/>
                </a:lnTo>
                <a:lnTo>
                  <a:pt x="12634" y="1240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0" name="Текст 4">
            <a:extLst>
              <a:ext uri="{FF2B5EF4-FFF2-40B4-BE49-F238E27FC236}">
                <a16:creationId xmlns:a16="http://schemas.microsoft.com/office/drawing/2014/main" id="{489F1F9A-CDD0-42CB-A701-E43589A258B6}"/>
              </a:ext>
            </a:extLst>
          </p:cNvPr>
          <p:cNvSpPr txBox="1">
            <a:spLocks/>
          </p:cNvSpPr>
          <p:nvPr userDrawn="1"/>
        </p:nvSpPr>
        <p:spPr>
          <a:xfrm>
            <a:off x="9172160" y="4208416"/>
            <a:ext cx="2157488" cy="1168616"/>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lnSpc>
                <a:spcPct val="85000"/>
              </a:lnSpc>
              <a:spcBef>
                <a:spcPts val="0"/>
              </a:spcBef>
              <a:buNone/>
            </a:pPr>
            <a:r>
              <a:rPr lang="en-US" sz="2800" b="1" dirty="0">
                <a:solidFill>
                  <a:schemeClr val="bg2"/>
                </a:solidFill>
                <a:latin typeface="Roboto Black" panose="02000000000000000000" pitchFamily="2" charset="0"/>
                <a:ea typeface="Roboto Black" panose="02000000000000000000" pitchFamily="2" charset="0"/>
                <a:cs typeface="Open Sans Extrabold" panose="020B0906030804020204" pitchFamily="34" charset="0"/>
              </a:rPr>
              <a:t>40%</a:t>
            </a:r>
          </a:p>
          <a:p>
            <a:pPr marL="0" indent="0" algn="ctr">
              <a:lnSpc>
                <a:spcPct val="85000"/>
              </a:lnSpc>
              <a:spcBef>
                <a:spcPts val="0"/>
              </a:spcBef>
              <a:buNone/>
            </a:pPr>
            <a:r>
              <a:rPr lang="en-US" sz="2800" b="1" dirty="0">
                <a:solidFill>
                  <a:schemeClr val="bg2"/>
                </a:solidFill>
                <a:latin typeface="Roboto Medium" panose="02000000000000000000" pitchFamily="2" charset="0"/>
                <a:ea typeface="Roboto Medium" panose="02000000000000000000" pitchFamily="2" charset="0"/>
                <a:cs typeface="Roboto Medium" panose="02000000000000000000" pitchFamily="2" charset="0"/>
              </a:rPr>
              <a:t>age 14-17</a:t>
            </a:r>
          </a:p>
        </p:txBody>
      </p:sp>
      <p:sp>
        <p:nvSpPr>
          <p:cNvPr id="11" name="Текст 4">
            <a:extLst>
              <a:ext uri="{FF2B5EF4-FFF2-40B4-BE49-F238E27FC236}">
                <a16:creationId xmlns:a16="http://schemas.microsoft.com/office/drawing/2014/main" id="{71E0D6DF-88EA-46B9-8E99-4A34545BD3A5}"/>
              </a:ext>
            </a:extLst>
          </p:cNvPr>
          <p:cNvSpPr txBox="1">
            <a:spLocks/>
          </p:cNvSpPr>
          <p:nvPr userDrawn="1"/>
        </p:nvSpPr>
        <p:spPr>
          <a:xfrm rot="21276155">
            <a:off x="1066517" y="3823469"/>
            <a:ext cx="3866059" cy="1066800"/>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lnSpc>
                <a:spcPct val="85000"/>
              </a:lnSpc>
              <a:spcBef>
                <a:spcPts val="0"/>
              </a:spcBef>
              <a:buNone/>
            </a:pPr>
            <a:r>
              <a:rPr lang="en-US" sz="5400" b="1">
                <a:solidFill>
                  <a:schemeClr val="tx2"/>
                </a:solidFill>
                <a:latin typeface="Roboto Medium" panose="02000000000000000000" pitchFamily="2" charset="0"/>
                <a:ea typeface="Roboto Medium" panose="02000000000000000000" pitchFamily="2" charset="0"/>
                <a:cs typeface="Roboto Medium" panose="02000000000000000000" pitchFamily="2" charset="0"/>
              </a:rPr>
              <a:t>16,500</a:t>
            </a:r>
            <a:endParaRPr lang="en-US" sz="5400" b="1" dirty="0">
              <a:solidFill>
                <a:schemeClr val="tx2"/>
              </a:solidFill>
              <a:latin typeface="Roboto Medium" panose="02000000000000000000" pitchFamily="2" charset="0"/>
              <a:ea typeface="Roboto Medium" panose="02000000000000000000" pitchFamily="2" charset="0"/>
              <a:cs typeface="Roboto Medium" panose="02000000000000000000" pitchFamily="2" charset="0"/>
            </a:endParaRPr>
          </a:p>
          <a:p>
            <a:pPr marL="0" indent="0" algn="ctr">
              <a:lnSpc>
                <a:spcPct val="85000"/>
              </a:lnSpc>
              <a:spcBef>
                <a:spcPts val="0"/>
              </a:spcBef>
              <a:buNone/>
            </a:pPr>
            <a:r>
              <a:rPr lang="en-US" sz="3600" b="1" dirty="0">
                <a:solidFill>
                  <a:schemeClr val="tx2"/>
                </a:solidFill>
                <a:latin typeface="Roboto Medium" panose="02000000000000000000" pitchFamily="2" charset="0"/>
                <a:ea typeface="Roboto Medium" panose="02000000000000000000" pitchFamily="2" charset="0"/>
                <a:cs typeface="Roboto Medium" panose="02000000000000000000" pitchFamily="2" charset="0"/>
              </a:rPr>
              <a:t>families annually</a:t>
            </a:r>
          </a:p>
        </p:txBody>
      </p:sp>
      <p:sp>
        <p:nvSpPr>
          <p:cNvPr id="12" name="TextBox 11">
            <a:extLst>
              <a:ext uri="{FF2B5EF4-FFF2-40B4-BE49-F238E27FC236}">
                <a16:creationId xmlns:a16="http://schemas.microsoft.com/office/drawing/2014/main" id="{C43134F8-C85A-44DB-BF3D-4898306B9E44}"/>
              </a:ext>
            </a:extLst>
          </p:cNvPr>
          <p:cNvSpPr txBox="1"/>
          <p:nvPr userDrawn="1"/>
        </p:nvSpPr>
        <p:spPr>
          <a:xfrm>
            <a:off x="1219200" y="555713"/>
            <a:ext cx="9753600" cy="769441"/>
          </a:xfrm>
          <a:prstGeom prst="rect">
            <a:avLst/>
          </a:prstGeom>
          <a:noFill/>
        </p:spPr>
        <p:txBody>
          <a:bodyPr wrap="square" rtlCol="0">
            <a:spAutoFit/>
          </a:bodyPr>
          <a:lstStyle/>
          <a:p>
            <a:pPr algn="ctr"/>
            <a:r>
              <a:rPr lang="en-US" sz="4400" dirty="0">
                <a:solidFill>
                  <a:schemeClr val="bg2"/>
                </a:solidFill>
                <a:latin typeface="+mj-lt"/>
              </a:rPr>
              <a:t>Our Families</a:t>
            </a:r>
          </a:p>
        </p:txBody>
      </p:sp>
    </p:spTree>
    <p:custDataLst>
      <p:tags r:id="rId1"/>
    </p:custDataLst>
    <p:extLst>
      <p:ext uri="{BB962C8B-B14F-4D97-AF65-F5344CB8AC3E}">
        <p14:creationId xmlns:p14="http://schemas.microsoft.com/office/powerpoint/2010/main" val="32885844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YAP_core_principle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75BA73-8334-4619-80B8-7DE7129E4A9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7697"/>
          <a:stretch/>
        </p:blipFill>
        <p:spPr>
          <a:xfrm>
            <a:off x="0" y="4724400"/>
            <a:ext cx="12192000" cy="2133600"/>
          </a:xfrm>
          <a:prstGeom prst="rect">
            <a:avLst/>
          </a:prstGeom>
        </p:spPr>
      </p:pic>
      <p:grpSp>
        <p:nvGrpSpPr>
          <p:cNvPr id="37" name="Group 36">
            <a:extLst>
              <a:ext uri="{FF2B5EF4-FFF2-40B4-BE49-F238E27FC236}">
                <a16:creationId xmlns:a16="http://schemas.microsoft.com/office/drawing/2014/main" id="{DA2BED7B-AB8F-407E-A16C-8C240FBC12BE}"/>
              </a:ext>
            </a:extLst>
          </p:cNvPr>
          <p:cNvGrpSpPr/>
          <p:nvPr userDrawn="1"/>
        </p:nvGrpSpPr>
        <p:grpSpPr>
          <a:xfrm>
            <a:off x="782392" y="316079"/>
            <a:ext cx="3730123" cy="914400"/>
            <a:chOff x="782392" y="316079"/>
            <a:chExt cx="3730123" cy="914400"/>
          </a:xfrm>
        </p:grpSpPr>
        <p:pic>
          <p:nvPicPr>
            <p:cNvPr id="13" name="Graphic 12" descr="User with solid fill">
              <a:extLst>
                <a:ext uri="{FF2B5EF4-FFF2-40B4-BE49-F238E27FC236}">
                  <a16:creationId xmlns:a16="http://schemas.microsoft.com/office/drawing/2014/main" id="{393B6162-2F69-42AE-AD45-ED33DDAAFAC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2392" y="316079"/>
              <a:ext cx="914400" cy="914400"/>
            </a:xfrm>
            <a:prstGeom prst="rect">
              <a:avLst/>
            </a:prstGeom>
          </p:spPr>
        </p:pic>
        <p:sp>
          <p:nvSpPr>
            <p:cNvPr id="22" name="TextBox 21">
              <a:extLst>
                <a:ext uri="{FF2B5EF4-FFF2-40B4-BE49-F238E27FC236}">
                  <a16:creationId xmlns:a16="http://schemas.microsoft.com/office/drawing/2014/main" id="{DE94BD22-D666-4E29-B236-C553ED69AED5}"/>
                </a:ext>
              </a:extLst>
            </p:cNvPr>
            <p:cNvSpPr txBox="1"/>
            <p:nvPr userDrawn="1"/>
          </p:nvSpPr>
          <p:spPr>
            <a:xfrm>
              <a:off x="1696792" y="528637"/>
              <a:ext cx="2815723" cy="646331"/>
            </a:xfrm>
            <a:prstGeom prst="rect">
              <a:avLst/>
            </a:prstGeom>
            <a:noFill/>
          </p:spPr>
          <p:txBody>
            <a:bodyPr wrap="square" rtlCol="0">
              <a:spAutoFit/>
            </a:bodyPr>
            <a:lstStyle/>
            <a:p>
              <a:r>
                <a:rPr lang="en-US" dirty="0"/>
                <a:t>Individualized Service Planning</a:t>
              </a:r>
            </a:p>
          </p:txBody>
        </p:sp>
      </p:grpSp>
      <p:grpSp>
        <p:nvGrpSpPr>
          <p:cNvPr id="40" name="Group 39">
            <a:extLst>
              <a:ext uri="{FF2B5EF4-FFF2-40B4-BE49-F238E27FC236}">
                <a16:creationId xmlns:a16="http://schemas.microsoft.com/office/drawing/2014/main" id="{8DDA7732-DD6F-4E6F-83C9-2BB3ADA65B14}"/>
              </a:ext>
            </a:extLst>
          </p:cNvPr>
          <p:cNvGrpSpPr/>
          <p:nvPr userDrawn="1"/>
        </p:nvGrpSpPr>
        <p:grpSpPr>
          <a:xfrm>
            <a:off x="782392" y="1872539"/>
            <a:ext cx="3730122" cy="914400"/>
            <a:chOff x="782392" y="1872539"/>
            <a:chExt cx="3730122" cy="914400"/>
          </a:xfrm>
        </p:grpSpPr>
        <p:pic>
          <p:nvPicPr>
            <p:cNvPr id="16" name="Graphic 15" descr="Chat with solid fill">
              <a:extLst>
                <a:ext uri="{FF2B5EF4-FFF2-40B4-BE49-F238E27FC236}">
                  <a16:creationId xmlns:a16="http://schemas.microsoft.com/office/drawing/2014/main" id="{CDE1AA61-8AB7-4736-86CE-3FB5FD59D18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82392" y="1872539"/>
              <a:ext cx="914400" cy="914400"/>
            </a:xfrm>
            <a:prstGeom prst="rect">
              <a:avLst/>
            </a:prstGeom>
          </p:spPr>
        </p:pic>
        <p:sp>
          <p:nvSpPr>
            <p:cNvPr id="23" name="TextBox 22">
              <a:extLst>
                <a:ext uri="{FF2B5EF4-FFF2-40B4-BE49-F238E27FC236}">
                  <a16:creationId xmlns:a16="http://schemas.microsoft.com/office/drawing/2014/main" id="{733C5039-03F9-487F-8C7A-9760F7CC7594}"/>
                </a:ext>
              </a:extLst>
            </p:cNvPr>
            <p:cNvSpPr txBox="1"/>
            <p:nvPr userDrawn="1"/>
          </p:nvSpPr>
          <p:spPr>
            <a:xfrm>
              <a:off x="1696791" y="2139486"/>
              <a:ext cx="2815723" cy="646331"/>
            </a:xfrm>
            <a:prstGeom prst="rect">
              <a:avLst/>
            </a:prstGeom>
            <a:noFill/>
          </p:spPr>
          <p:txBody>
            <a:bodyPr wrap="square" rtlCol="0">
              <a:spAutoFit/>
            </a:bodyPr>
            <a:lstStyle/>
            <a:p>
              <a:r>
                <a:rPr lang="en-US" dirty="0"/>
                <a:t>Cultural and Linguistic Competence</a:t>
              </a:r>
            </a:p>
          </p:txBody>
        </p:sp>
      </p:grpSp>
      <p:grpSp>
        <p:nvGrpSpPr>
          <p:cNvPr id="43" name="Group 42">
            <a:extLst>
              <a:ext uri="{FF2B5EF4-FFF2-40B4-BE49-F238E27FC236}">
                <a16:creationId xmlns:a16="http://schemas.microsoft.com/office/drawing/2014/main" id="{1B90FC8F-9DBD-4216-B149-251787DC77D3}"/>
              </a:ext>
            </a:extLst>
          </p:cNvPr>
          <p:cNvGrpSpPr/>
          <p:nvPr userDrawn="1"/>
        </p:nvGrpSpPr>
        <p:grpSpPr>
          <a:xfrm>
            <a:off x="782392" y="3429000"/>
            <a:ext cx="3730122" cy="914400"/>
            <a:chOff x="782392" y="3429000"/>
            <a:chExt cx="3730122" cy="914400"/>
          </a:xfrm>
        </p:grpSpPr>
        <p:pic>
          <p:nvPicPr>
            <p:cNvPr id="19" name="Graphic 18" descr="Two Hearts with solid fill">
              <a:extLst>
                <a:ext uri="{FF2B5EF4-FFF2-40B4-BE49-F238E27FC236}">
                  <a16:creationId xmlns:a16="http://schemas.microsoft.com/office/drawing/2014/main" id="{896D47AA-C506-4F39-9215-91683F77198E}"/>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82392" y="3429000"/>
              <a:ext cx="914400" cy="914400"/>
            </a:xfrm>
            <a:prstGeom prst="rect">
              <a:avLst/>
            </a:prstGeom>
          </p:spPr>
        </p:pic>
        <p:sp>
          <p:nvSpPr>
            <p:cNvPr id="24" name="TextBox 23">
              <a:extLst>
                <a:ext uri="{FF2B5EF4-FFF2-40B4-BE49-F238E27FC236}">
                  <a16:creationId xmlns:a16="http://schemas.microsoft.com/office/drawing/2014/main" id="{B47227F1-A58B-4589-8965-620E1472B281}"/>
                </a:ext>
              </a:extLst>
            </p:cNvPr>
            <p:cNvSpPr txBox="1"/>
            <p:nvPr userDrawn="1"/>
          </p:nvSpPr>
          <p:spPr>
            <a:xfrm>
              <a:off x="1696791" y="3694824"/>
              <a:ext cx="2815723" cy="369332"/>
            </a:xfrm>
            <a:prstGeom prst="rect">
              <a:avLst/>
            </a:prstGeom>
            <a:noFill/>
          </p:spPr>
          <p:txBody>
            <a:bodyPr wrap="square" rtlCol="0">
              <a:spAutoFit/>
            </a:bodyPr>
            <a:lstStyle/>
            <a:p>
              <a:r>
                <a:rPr lang="en-US" dirty="0"/>
                <a:t>Unconditional Caring</a:t>
              </a:r>
            </a:p>
          </p:txBody>
        </p:sp>
      </p:grpSp>
      <p:grpSp>
        <p:nvGrpSpPr>
          <p:cNvPr id="38" name="Group 37">
            <a:extLst>
              <a:ext uri="{FF2B5EF4-FFF2-40B4-BE49-F238E27FC236}">
                <a16:creationId xmlns:a16="http://schemas.microsoft.com/office/drawing/2014/main" id="{334321B4-92B7-4E23-96B7-ECF49554949B}"/>
              </a:ext>
            </a:extLst>
          </p:cNvPr>
          <p:cNvGrpSpPr/>
          <p:nvPr userDrawn="1"/>
        </p:nvGrpSpPr>
        <p:grpSpPr>
          <a:xfrm>
            <a:off x="4512514" y="316079"/>
            <a:ext cx="3107487" cy="914400"/>
            <a:chOff x="4512514" y="316079"/>
            <a:chExt cx="3107487" cy="914400"/>
          </a:xfrm>
        </p:grpSpPr>
        <p:pic>
          <p:nvPicPr>
            <p:cNvPr id="25" name="Graphic 24" descr="Muscular arm with solid fill">
              <a:extLst>
                <a:ext uri="{FF2B5EF4-FFF2-40B4-BE49-F238E27FC236}">
                  <a16:creationId xmlns:a16="http://schemas.microsoft.com/office/drawing/2014/main" id="{0655B771-A39A-46B8-9C1F-89B749FF08F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512514" y="316079"/>
              <a:ext cx="914400" cy="914400"/>
            </a:xfrm>
            <a:prstGeom prst="rect">
              <a:avLst/>
            </a:prstGeom>
          </p:spPr>
        </p:pic>
        <p:sp>
          <p:nvSpPr>
            <p:cNvPr id="28" name="TextBox 27">
              <a:extLst>
                <a:ext uri="{FF2B5EF4-FFF2-40B4-BE49-F238E27FC236}">
                  <a16:creationId xmlns:a16="http://schemas.microsoft.com/office/drawing/2014/main" id="{32079C03-EF22-43F4-8251-599494C61DB3}"/>
                </a:ext>
              </a:extLst>
            </p:cNvPr>
            <p:cNvSpPr txBox="1"/>
            <p:nvPr userDrawn="1"/>
          </p:nvSpPr>
          <p:spPr>
            <a:xfrm>
              <a:off x="5426915" y="528637"/>
              <a:ext cx="2193086" cy="369332"/>
            </a:xfrm>
            <a:prstGeom prst="rect">
              <a:avLst/>
            </a:prstGeom>
            <a:noFill/>
          </p:spPr>
          <p:txBody>
            <a:bodyPr wrap="square" rtlCol="0">
              <a:spAutoFit/>
            </a:bodyPr>
            <a:lstStyle/>
            <a:p>
              <a:r>
                <a:rPr lang="en-US" dirty="0"/>
                <a:t>Focus on Strengths</a:t>
              </a:r>
            </a:p>
          </p:txBody>
        </p:sp>
      </p:grpSp>
      <p:grpSp>
        <p:nvGrpSpPr>
          <p:cNvPr id="41" name="Group 40">
            <a:extLst>
              <a:ext uri="{FF2B5EF4-FFF2-40B4-BE49-F238E27FC236}">
                <a16:creationId xmlns:a16="http://schemas.microsoft.com/office/drawing/2014/main" id="{DBFCDC2F-FB82-417B-844D-55FC725B7E37}"/>
              </a:ext>
            </a:extLst>
          </p:cNvPr>
          <p:cNvGrpSpPr/>
          <p:nvPr userDrawn="1"/>
        </p:nvGrpSpPr>
        <p:grpSpPr>
          <a:xfrm>
            <a:off x="4512514" y="1872539"/>
            <a:ext cx="3730122" cy="914400"/>
            <a:chOff x="4512514" y="1872539"/>
            <a:chExt cx="3730122" cy="914400"/>
          </a:xfrm>
        </p:grpSpPr>
        <p:pic>
          <p:nvPicPr>
            <p:cNvPr id="26" name="Graphic 25" descr="Cheers with solid fill">
              <a:extLst>
                <a:ext uri="{FF2B5EF4-FFF2-40B4-BE49-F238E27FC236}">
                  <a16:creationId xmlns:a16="http://schemas.microsoft.com/office/drawing/2014/main" id="{6904E5FD-AF3E-4C55-8EC1-8A1B49C3EE37}"/>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512514" y="1872539"/>
              <a:ext cx="914400" cy="914400"/>
            </a:xfrm>
            <a:prstGeom prst="rect">
              <a:avLst/>
            </a:prstGeom>
          </p:spPr>
        </p:pic>
        <p:sp>
          <p:nvSpPr>
            <p:cNvPr id="29" name="TextBox 28">
              <a:extLst>
                <a:ext uri="{FF2B5EF4-FFF2-40B4-BE49-F238E27FC236}">
                  <a16:creationId xmlns:a16="http://schemas.microsoft.com/office/drawing/2014/main" id="{CECC9439-5F3A-4FFA-AB9F-A951029997C5}"/>
                </a:ext>
              </a:extLst>
            </p:cNvPr>
            <p:cNvSpPr txBox="1"/>
            <p:nvPr userDrawn="1"/>
          </p:nvSpPr>
          <p:spPr>
            <a:xfrm>
              <a:off x="5426913" y="2139486"/>
              <a:ext cx="2815723" cy="369332"/>
            </a:xfrm>
            <a:prstGeom prst="rect">
              <a:avLst/>
            </a:prstGeom>
            <a:noFill/>
          </p:spPr>
          <p:txBody>
            <a:bodyPr wrap="square" rtlCol="0">
              <a:spAutoFit/>
            </a:bodyPr>
            <a:lstStyle/>
            <a:p>
              <a:r>
                <a:rPr lang="en-US" dirty="0"/>
                <a:t>Team Work</a:t>
              </a:r>
            </a:p>
          </p:txBody>
        </p:sp>
      </p:grpSp>
      <p:grpSp>
        <p:nvGrpSpPr>
          <p:cNvPr id="44" name="Group 43">
            <a:extLst>
              <a:ext uri="{FF2B5EF4-FFF2-40B4-BE49-F238E27FC236}">
                <a16:creationId xmlns:a16="http://schemas.microsoft.com/office/drawing/2014/main" id="{0C9A240A-7950-440D-9D7D-C4DF0061427A}"/>
              </a:ext>
            </a:extLst>
          </p:cNvPr>
          <p:cNvGrpSpPr/>
          <p:nvPr userDrawn="1"/>
        </p:nvGrpSpPr>
        <p:grpSpPr>
          <a:xfrm>
            <a:off x="4512514" y="3429000"/>
            <a:ext cx="3730122" cy="914400"/>
            <a:chOff x="4512514" y="3429000"/>
            <a:chExt cx="3730122" cy="914400"/>
          </a:xfrm>
        </p:grpSpPr>
        <p:pic>
          <p:nvPicPr>
            <p:cNvPr id="27" name="Graphic 26" descr="Open hand with plant with solid fill">
              <a:extLst>
                <a:ext uri="{FF2B5EF4-FFF2-40B4-BE49-F238E27FC236}">
                  <a16:creationId xmlns:a16="http://schemas.microsoft.com/office/drawing/2014/main" id="{929C31D7-D09B-4CC1-87E5-3E3493637D59}"/>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4512514" y="3429000"/>
              <a:ext cx="914400" cy="914400"/>
            </a:xfrm>
            <a:prstGeom prst="rect">
              <a:avLst/>
            </a:prstGeom>
          </p:spPr>
        </p:pic>
        <p:sp>
          <p:nvSpPr>
            <p:cNvPr id="30" name="TextBox 29">
              <a:extLst>
                <a:ext uri="{FF2B5EF4-FFF2-40B4-BE49-F238E27FC236}">
                  <a16:creationId xmlns:a16="http://schemas.microsoft.com/office/drawing/2014/main" id="{9A03CB6A-3375-454F-A739-6C96F969C3CA}"/>
                </a:ext>
              </a:extLst>
            </p:cNvPr>
            <p:cNvSpPr txBox="1"/>
            <p:nvPr userDrawn="1"/>
          </p:nvSpPr>
          <p:spPr>
            <a:xfrm>
              <a:off x="5426913" y="3694824"/>
              <a:ext cx="2815723" cy="369332"/>
            </a:xfrm>
            <a:prstGeom prst="rect">
              <a:avLst/>
            </a:prstGeom>
            <a:noFill/>
          </p:spPr>
          <p:txBody>
            <a:bodyPr wrap="square" rtlCol="0">
              <a:spAutoFit/>
            </a:bodyPr>
            <a:lstStyle/>
            <a:p>
              <a:r>
                <a:rPr lang="en-US" dirty="0"/>
                <a:t>Giving Back</a:t>
              </a:r>
            </a:p>
          </p:txBody>
        </p:sp>
      </p:grpSp>
      <p:grpSp>
        <p:nvGrpSpPr>
          <p:cNvPr id="39" name="Group 38">
            <a:extLst>
              <a:ext uri="{FF2B5EF4-FFF2-40B4-BE49-F238E27FC236}">
                <a16:creationId xmlns:a16="http://schemas.microsoft.com/office/drawing/2014/main" id="{747EB837-6C09-4EB0-A5ED-648837592A8A}"/>
              </a:ext>
            </a:extLst>
          </p:cNvPr>
          <p:cNvGrpSpPr/>
          <p:nvPr userDrawn="1"/>
        </p:nvGrpSpPr>
        <p:grpSpPr>
          <a:xfrm>
            <a:off x="8242635" y="316079"/>
            <a:ext cx="3415965" cy="914400"/>
            <a:chOff x="8242635" y="316079"/>
            <a:chExt cx="3415965" cy="914400"/>
          </a:xfrm>
        </p:grpSpPr>
        <p:pic>
          <p:nvPicPr>
            <p:cNvPr id="31" name="Graphic 30" descr="Family with girl with solid fill">
              <a:extLst>
                <a:ext uri="{FF2B5EF4-FFF2-40B4-BE49-F238E27FC236}">
                  <a16:creationId xmlns:a16="http://schemas.microsoft.com/office/drawing/2014/main" id="{E295F340-F4B6-4186-BAD1-9F7FDBC2AFB5}"/>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242635" y="316079"/>
              <a:ext cx="914400" cy="914400"/>
            </a:xfrm>
            <a:prstGeom prst="rect">
              <a:avLst/>
            </a:prstGeom>
          </p:spPr>
        </p:pic>
        <p:sp>
          <p:nvSpPr>
            <p:cNvPr id="34" name="TextBox 33">
              <a:extLst>
                <a:ext uri="{FF2B5EF4-FFF2-40B4-BE49-F238E27FC236}">
                  <a16:creationId xmlns:a16="http://schemas.microsoft.com/office/drawing/2014/main" id="{56E42F63-D2C9-454B-87BA-552F15A888AA}"/>
                </a:ext>
              </a:extLst>
            </p:cNvPr>
            <p:cNvSpPr txBox="1"/>
            <p:nvPr userDrawn="1"/>
          </p:nvSpPr>
          <p:spPr>
            <a:xfrm>
              <a:off x="9157035" y="528637"/>
              <a:ext cx="2501565" cy="646331"/>
            </a:xfrm>
            <a:prstGeom prst="rect">
              <a:avLst/>
            </a:prstGeom>
            <a:noFill/>
          </p:spPr>
          <p:txBody>
            <a:bodyPr wrap="square" rtlCol="0">
              <a:spAutoFit/>
            </a:bodyPr>
            <a:lstStyle/>
            <a:p>
              <a:r>
                <a:rPr lang="en-US" dirty="0"/>
                <a:t>Partnership with Parents</a:t>
              </a:r>
            </a:p>
          </p:txBody>
        </p:sp>
      </p:grpSp>
      <p:grpSp>
        <p:nvGrpSpPr>
          <p:cNvPr id="42" name="Group 41">
            <a:extLst>
              <a:ext uri="{FF2B5EF4-FFF2-40B4-BE49-F238E27FC236}">
                <a16:creationId xmlns:a16="http://schemas.microsoft.com/office/drawing/2014/main" id="{099DAB9A-D57C-429B-A208-FDA8E5096428}"/>
              </a:ext>
            </a:extLst>
          </p:cNvPr>
          <p:cNvGrpSpPr/>
          <p:nvPr userDrawn="1"/>
        </p:nvGrpSpPr>
        <p:grpSpPr>
          <a:xfrm>
            <a:off x="8242635" y="1872539"/>
            <a:ext cx="3415966" cy="914400"/>
            <a:chOff x="8242635" y="1872539"/>
            <a:chExt cx="3415966" cy="914400"/>
          </a:xfrm>
        </p:grpSpPr>
        <p:pic>
          <p:nvPicPr>
            <p:cNvPr id="32" name="Graphic 31" descr="Home1 with solid fill">
              <a:extLst>
                <a:ext uri="{FF2B5EF4-FFF2-40B4-BE49-F238E27FC236}">
                  <a16:creationId xmlns:a16="http://schemas.microsoft.com/office/drawing/2014/main" id="{E0345D2F-D8C4-430D-A3BB-3328191ED5E1}"/>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8242635" y="1872539"/>
              <a:ext cx="914400" cy="914400"/>
            </a:xfrm>
            <a:prstGeom prst="rect">
              <a:avLst/>
            </a:prstGeom>
          </p:spPr>
        </p:pic>
        <p:sp>
          <p:nvSpPr>
            <p:cNvPr id="35" name="TextBox 34">
              <a:extLst>
                <a:ext uri="{FF2B5EF4-FFF2-40B4-BE49-F238E27FC236}">
                  <a16:creationId xmlns:a16="http://schemas.microsoft.com/office/drawing/2014/main" id="{964D8A79-E919-4D3B-8669-DD232325A96F}"/>
                </a:ext>
              </a:extLst>
            </p:cNvPr>
            <p:cNvSpPr txBox="1"/>
            <p:nvPr userDrawn="1"/>
          </p:nvSpPr>
          <p:spPr>
            <a:xfrm>
              <a:off x="9157035" y="2139486"/>
              <a:ext cx="2501566" cy="646331"/>
            </a:xfrm>
            <a:prstGeom prst="rect">
              <a:avLst/>
            </a:prstGeom>
            <a:noFill/>
          </p:spPr>
          <p:txBody>
            <a:bodyPr wrap="square" rtlCol="0">
              <a:spAutoFit/>
            </a:bodyPr>
            <a:lstStyle/>
            <a:p>
              <a:r>
                <a:rPr lang="en-US" dirty="0"/>
                <a:t>Community-Based Care</a:t>
              </a:r>
            </a:p>
          </p:txBody>
        </p:sp>
      </p:grpSp>
      <p:grpSp>
        <p:nvGrpSpPr>
          <p:cNvPr id="45" name="Group 44">
            <a:extLst>
              <a:ext uri="{FF2B5EF4-FFF2-40B4-BE49-F238E27FC236}">
                <a16:creationId xmlns:a16="http://schemas.microsoft.com/office/drawing/2014/main" id="{659299B0-719B-476F-A86F-4AF1ADD30ED1}"/>
              </a:ext>
            </a:extLst>
          </p:cNvPr>
          <p:cNvGrpSpPr/>
          <p:nvPr userDrawn="1"/>
        </p:nvGrpSpPr>
        <p:grpSpPr>
          <a:xfrm>
            <a:off x="8242635" y="3429000"/>
            <a:ext cx="3730122" cy="914400"/>
            <a:chOff x="8242635" y="3429000"/>
            <a:chExt cx="3730122" cy="914400"/>
          </a:xfrm>
        </p:grpSpPr>
        <p:pic>
          <p:nvPicPr>
            <p:cNvPr id="33" name="Graphic 32" descr="Briefcase with solid fill">
              <a:extLst>
                <a:ext uri="{FF2B5EF4-FFF2-40B4-BE49-F238E27FC236}">
                  <a16:creationId xmlns:a16="http://schemas.microsoft.com/office/drawing/2014/main" id="{DB1BFDCF-5055-4A9E-9CAE-1C2A0C3D5C34}"/>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8242635" y="3429000"/>
              <a:ext cx="914400" cy="914400"/>
            </a:xfrm>
            <a:prstGeom prst="rect">
              <a:avLst/>
            </a:prstGeom>
          </p:spPr>
        </p:pic>
        <p:sp>
          <p:nvSpPr>
            <p:cNvPr id="36" name="TextBox 35">
              <a:extLst>
                <a:ext uri="{FF2B5EF4-FFF2-40B4-BE49-F238E27FC236}">
                  <a16:creationId xmlns:a16="http://schemas.microsoft.com/office/drawing/2014/main" id="{35A8BEC7-D695-47B9-9135-1AA3DFBE9AF0}"/>
                </a:ext>
              </a:extLst>
            </p:cNvPr>
            <p:cNvSpPr txBox="1"/>
            <p:nvPr userDrawn="1"/>
          </p:nvSpPr>
          <p:spPr>
            <a:xfrm>
              <a:off x="9157034" y="3694824"/>
              <a:ext cx="2815723" cy="646331"/>
            </a:xfrm>
            <a:prstGeom prst="rect">
              <a:avLst/>
            </a:prstGeom>
            <a:noFill/>
          </p:spPr>
          <p:txBody>
            <a:bodyPr wrap="square" rtlCol="0">
              <a:spAutoFit/>
            </a:bodyPr>
            <a:lstStyle/>
            <a:p>
              <a:r>
                <a:rPr lang="en-US" dirty="0"/>
                <a:t>Corporate and Clinical Integrity</a:t>
              </a:r>
            </a:p>
          </p:txBody>
        </p:sp>
      </p:grpSp>
      <p:sp>
        <p:nvSpPr>
          <p:cNvPr id="49" name="TextBox 48">
            <a:extLst>
              <a:ext uri="{FF2B5EF4-FFF2-40B4-BE49-F238E27FC236}">
                <a16:creationId xmlns:a16="http://schemas.microsoft.com/office/drawing/2014/main" id="{A4948DD5-1E79-4A24-91FC-A46BEC37317B}"/>
              </a:ext>
            </a:extLst>
          </p:cNvPr>
          <p:cNvSpPr txBox="1"/>
          <p:nvPr userDrawn="1"/>
        </p:nvSpPr>
        <p:spPr>
          <a:xfrm>
            <a:off x="1219200" y="5772480"/>
            <a:ext cx="9753600" cy="769441"/>
          </a:xfrm>
          <a:prstGeom prst="rect">
            <a:avLst/>
          </a:prstGeom>
          <a:noFill/>
        </p:spPr>
        <p:txBody>
          <a:bodyPr wrap="square" rtlCol="0">
            <a:spAutoFit/>
          </a:bodyPr>
          <a:lstStyle/>
          <a:p>
            <a:pPr algn="ctr"/>
            <a:r>
              <a:rPr lang="en-US" sz="4400" dirty="0">
                <a:solidFill>
                  <a:schemeClr val="bg2"/>
                </a:solidFill>
                <a:latin typeface="+mj-lt"/>
              </a:rPr>
              <a:t>Core Principles</a:t>
            </a:r>
          </a:p>
        </p:txBody>
      </p:sp>
    </p:spTree>
    <p:custDataLst>
      <p:tags r:id="rId1"/>
    </p:custDataLst>
    <p:extLst>
      <p:ext uri="{BB962C8B-B14F-4D97-AF65-F5344CB8AC3E}">
        <p14:creationId xmlns:p14="http://schemas.microsoft.com/office/powerpoint/2010/main" val="39522723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YAP_advoca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C01AAC-7D77-44B9-B2FD-69080E128581}"/>
              </a:ext>
            </a:extLst>
          </p:cNvPr>
          <p:cNvPicPr>
            <a:picLocks noChangeAspect="1"/>
          </p:cNvPicPr>
          <p:nvPr userDrawn="1"/>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95995" y="608214"/>
            <a:ext cx="4954236" cy="6242101"/>
          </a:xfrm>
          <a:prstGeom prst="rect">
            <a:avLst/>
          </a:prstGeom>
          <a:effectLst>
            <a:softEdge rad="31750"/>
          </a:effectLst>
        </p:spPr>
      </p:pic>
      <p:grpSp>
        <p:nvGrpSpPr>
          <p:cNvPr id="4" name="Group 3">
            <a:extLst>
              <a:ext uri="{FF2B5EF4-FFF2-40B4-BE49-F238E27FC236}">
                <a16:creationId xmlns:a16="http://schemas.microsoft.com/office/drawing/2014/main" id="{F5647ED9-CF1B-4416-B0DC-01B24D256E12}"/>
              </a:ext>
            </a:extLst>
          </p:cNvPr>
          <p:cNvGrpSpPr/>
          <p:nvPr userDrawn="1"/>
        </p:nvGrpSpPr>
        <p:grpSpPr>
          <a:xfrm>
            <a:off x="902235" y="1169185"/>
            <a:ext cx="4339851" cy="5688814"/>
            <a:chOff x="11932920" y="2777591"/>
            <a:chExt cx="5256007" cy="6889740"/>
          </a:xfrm>
        </p:grpSpPr>
        <p:sp>
          <p:nvSpPr>
            <p:cNvPr id="5" name="Oval 4">
              <a:extLst>
                <a:ext uri="{FF2B5EF4-FFF2-40B4-BE49-F238E27FC236}">
                  <a16:creationId xmlns:a16="http://schemas.microsoft.com/office/drawing/2014/main" id="{F2FD2A6E-01F5-4046-9361-AE85C176C7FB}"/>
                </a:ext>
              </a:extLst>
            </p:cNvPr>
            <p:cNvSpPr/>
            <p:nvPr/>
          </p:nvSpPr>
          <p:spPr>
            <a:xfrm>
              <a:off x="12853543" y="5177709"/>
              <a:ext cx="2033994" cy="203399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000000"/>
                  </a:solidFill>
                  <a:latin typeface="Roboto" panose="02000000000000000000" pitchFamily="2" charset="0"/>
                </a:rPr>
                <a:t>Youth &amp; Family</a:t>
              </a:r>
            </a:p>
          </p:txBody>
        </p:sp>
        <p:grpSp>
          <p:nvGrpSpPr>
            <p:cNvPr id="6" name="Group 5">
              <a:extLst>
                <a:ext uri="{FF2B5EF4-FFF2-40B4-BE49-F238E27FC236}">
                  <a16:creationId xmlns:a16="http://schemas.microsoft.com/office/drawing/2014/main" id="{B335381A-4A63-49EE-BF63-6314886D022C}"/>
                </a:ext>
              </a:extLst>
            </p:cNvPr>
            <p:cNvGrpSpPr/>
            <p:nvPr/>
          </p:nvGrpSpPr>
          <p:grpSpPr>
            <a:xfrm>
              <a:off x="11932920" y="2777591"/>
              <a:ext cx="5256007" cy="6889740"/>
              <a:chOff x="11932920" y="2777591"/>
              <a:chExt cx="5256007" cy="6889740"/>
            </a:xfrm>
          </p:grpSpPr>
          <p:grpSp>
            <p:nvGrpSpPr>
              <p:cNvPr id="7" name="Группа 31">
                <a:extLst>
                  <a:ext uri="{FF2B5EF4-FFF2-40B4-BE49-F238E27FC236}">
                    <a16:creationId xmlns:a16="http://schemas.microsoft.com/office/drawing/2014/main" id="{E95260EF-D07D-4D02-8A40-555F9B873A71}"/>
                  </a:ext>
                </a:extLst>
              </p:cNvPr>
              <p:cNvGrpSpPr/>
              <p:nvPr/>
            </p:nvGrpSpPr>
            <p:grpSpPr>
              <a:xfrm>
                <a:off x="11932920" y="4210661"/>
                <a:ext cx="3987458" cy="3988842"/>
                <a:chOff x="6229350" y="3314482"/>
                <a:chExt cx="5829300" cy="5831324"/>
              </a:xfrm>
            </p:grpSpPr>
            <p:sp>
              <p:nvSpPr>
                <p:cNvPr id="12" name="Freeform 5">
                  <a:extLst>
                    <a:ext uri="{FF2B5EF4-FFF2-40B4-BE49-F238E27FC236}">
                      <a16:creationId xmlns:a16="http://schemas.microsoft.com/office/drawing/2014/main" id="{C53C22F8-1FE7-41F4-9CFF-00189C5D9EE9}"/>
                    </a:ext>
                  </a:extLst>
                </p:cNvPr>
                <p:cNvSpPr>
                  <a:spLocks/>
                </p:cNvSpPr>
                <p:nvPr/>
              </p:nvSpPr>
              <p:spPr bwMode="auto">
                <a:xfrm>
                  <a:off x="6229350" y="3492599"/>
                  <a:ext cx="2847857" cy="4183737"/>
                </a:xfrm>
                <a:custGeom>
                  <a:avLst/>
                  <a:gdLst>
                    <a:gd name="T0" fmla="*/ 8046 w 8442"/>
                    <a:gd name="T1" fmla="*/ 12218 h 12405"/>
                    <a:gd name="T2" fmla="*/ 7507 w 8442"/>
                    <a:gd name="T3" fmla="*/ 12327 h 12405"/>
                    <a:gd name="T4" fmla="*/ 6958 w 8442"/>
                    <a:gd name="T5" fmla="*/ 12390 h 12405"/>
                    <a:gd name="T6" fmla="*/ 6402 w 8442"/>
                    <a:gd name="T7" fmla="*/ 12405 h 12405"/>
                    <a:gd name="T8" fmla="*/ 5842 w 8442"/>
                    <a:gd name="T9" fmla="*/ 12372 h 12405"/>
                    <a:gd name="T10" fmla="*/ 5280 w 8442"/>
                    <a:gd name="T11" fmla="*/ 12288 h 12405"/>
                    <a:gd name="T12" fmla="*/ 4721 w 8442"/>
                    <a:gd name="T13" fmla="*/ 12154 h 12405"/>
                    <a:gd name="T14" fmla="*/ 4167 w 8442"/>
                    <a:gd name="T15" fmla="*/ 11968 h 12405"/>
                    <a:gd name="T16" fmla="*/ 3572 w 8442"/>
                    <a:gd name="T17" fmla="*/ 11704 h 12405"/>
                    <a:gd name="T18" fmla="*/ 2999 w 8442"/>
                    <a:gd name="T19" fmla="*/ 11380 h 12405"/>
                    <a:gd name="T20" fmla="*/ 2471 w 8442"/>
                    <a:gd name="T21" fmla="*/ 11005 h 12405"/>
                    <a:gd name="T22" fmla="*/ 1989 w 8442"/>
                    <a:gd name="T23" fmla="*/ 10587 h 12405"/>
                    <a:gd name="T24" fmla="*/ 1555 w 8442"/>
                    <a:gd name="T25" fmla="*/ 10127 h 12405"/>
                    <a:gd name="T26" fmla="*/ 1171 w 8442"/>
                    <a:gd name="T27" fmla="*/ 9631 h 12405"/>
                    <a:gd name="T28" fmla="*/ 837 w 8442"/>
                    <a:gd name="T29" fmla="*/ 9104 h 12405"/>
                    <a:gd name="T30" fmla="*/ 557 w 8442"/>
                    <a:gd name="T31" fmla="*/ 8548 h 12405"/>
                    <a:gd name="T32" fmla="*/ 256 w 8442"/>
                    <a:gd name="T33" fmla="*/ 7723 h 12405"/>
                    <a:gd name="T34" fmla="*/ 59 w 8442"/>
                    <a:gd name="T35" fmla="*/ 6795 h 12405"/>
                    <a:gd name="T36" fmla="*/ 0 w 8442"/>
                    <a:gd name="T37" fmla="*/ 5860 h 12405"/>
                    <a:gd name="T38" fmla="*/ 75 w 8442"/>
                    <a:gd name="T39" fmla="*/ 4929 h 12405"/>
                    <a:gd name="T40" fmla="*/ 280 w 8442"/>
                    <a:gd name="T41" fmla="*/ 4021 h 12405"/>
                    <a:gd name="T42" fmla="*/ 612 w 8442"/>
                    <a:gd name="T43" fmla="*/ 3149 h 12405"/>
                    <a:gd name="T44" fmla="*/ 1068 w 8442"/>
                    <a:gd name="T45" fmla="*/ 2329 h 12405"/>
                    <a:gd name="T46" fmla="*/ 1644 w 8442"/>
                    <a:gd name="T47" fmla="*/ 1576 h 12405"/>
                    <a:gd name="T48" fmla="*/ 1965 w 8442"/>
                    <a:gd name="T49" fmla="*/ 1239 h 12405"/>
                    <a:gd name="T50" fmla="*/ 2184 w 8442"/>
                    <a:gd name="T51" fmla="*/ 1036 h 12405"/>
                    <a:gd name="T52" fmla="*/ 2414 w 8442"/>
                    <a:gd name="T53" fmla="*/ 841 h 12405"/>
                    <a:gd name="T54" fmla="*/ 2654 w 8442"/>
                    <a:gd name="T55" fmla="*/ 657 h 12405"/>
                    <a:gd name="T56" fmla="*/ 2902 w 8442"/>
                    <a:gd name="T57" fmla="*/ 484 h 12405"/>
                    <a:gd name="T58" fmla="*/ 3160 w 8442"/>
                    <a:gd name="T59" fmla="*/ 322 h 12405"/>
                    <a:gd name="T60" fmla="*/ 3427 w 8442"/>
                    <a:gd name="T61" fmla="*/ 172 h 12405"/>
                    <a:gd name="T62" fmla="*/ 3701 w 8442"/>
                    <a:gd name="T63" fmla="*/ 32 h 12405"/>
                    <a:gd name="T64" fmla="*/ 5060 w 8442"/>
                    <a:gd name="T65" fmla="*/ 3087 h 12405"/>
                    <a:gd name="T66" fmla="*/ 4929 w 8442"/>
                    <a:gd name="T67" fmla="*/ 3365 h 12405"/>
                    <a:gd name="T68" fmla="*/ 4765 w 8442"/>
                    <a:gd name="T69" fmla="*/ 3778 h 12405"/>
                    <a:gd name="T70" fmla="*/ 4594 w 8442"/>
                    <a:gd name="T71" fmla="*/ 4323 h 12405"/>
                    <a:gd name="T72" fmla="*/ 4473 w 8442"/>
                    <a:gd name="T73" fmla="*/ 4873 h 12405"/>
                    <a:gd name="T74" fmla="*/ 4401 w 8442"/>
                    <a:gd name="T75" fmla="*/ 5424 h 12405"/>
                    <a:gd name="T76" fmla="*/ 4377 w 8442"/>
                    <a:gd name="T77" fmla="*/ 5972 h 12405"/>
                    <a:gd name="T78" fmla="*/ 4399 w 8442"/>
                    <a:gd name="T79" fmla="*/ 6516 h 12405"/>
                    <a:gd name="T80" fmla="*/ 4466 w 8442"/>
                    <a:gd name="T81" fmla="*/ 7054 h 12405"/>
                    <a:gd name="T82" fmla="*/ 4576 w 8442"/>
                    <a:gd name="T83" fmla="*/ 7582 h 12405"/>
                    <a:gd name="T84" fmla="*/ 4645 w 8442"/>
                    <a:gd name="T85" fmla="*/ 7882 h 12405"/>
                    <a:gd name="T86" fmla="*/ 4640 w 8442"/>
                    <a:gd name="T87" fmla="*/ 8082 h 12405"/>
                    <a:gd name="T88" fmla="*/ 4643 w 8442"/>
                    <a:gd name="T89" fmla="*/ 8286 h 12405"/>
                    <a:gd name="T90" fmla="*/ 4657 w 8442"/>
                    <a:gd name="T91" fmla="*/ 8490 h 12405"/>
                    <a:gd name="T92" fmla="*/ 4703 w 8442"/>
                    <a:gd name="T93" fmla="*/ 8825 h 12405"/>
                    <a:gd name="T94" fmla="*/ 4892 w 8442"/>
                    <a:gd name="T95" fmla="*/ 9515 h 12405"/>
                    <a:gd name="T96" fmla="*/ 5193 w 8442"/>
                    <a:gd name="T97" fmla="*/ 10144 h 12405"/>
                    <a:gd name="T98" fmla="*/ 5591 w 8442"/>
                    <a:gd name="T99" fmla="*/ 10705 h 12405"/>
                    <a:gd name="T100" fmla="*/ 6076 w 8442"/>
                    <a:gd name="T101" fmla="*/ 11184 h 12405"/>
                    <a:gd name="T102" fmla="*/ 6633 w 8442"/>
                    <a:gd name="T103" fmla="*/ 11574 h 12405"/>
                    <a:gd name="T104" fmla="*/ 7252 w 8442"/>
                    <a:gd name="T105" fmla="*/ 11865 h 12405"/>
                    <a:gd name="T106" fmla="*/ 7919 w 8442"/>
                    <a:gd name="T107" fmla="*/ 12047 h 12405"/>
                    <a:gd name="T108" fmla="*/ 8442 w 8442"/>
                    <a:gd name="T109" fmla="*/ 12106 h 12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442" h="12405">
                      <a:moveTo>
                        <a:pt x="8442" y="12106"/>
                      </a:moveTo>
                      <a:lnTo>
                        <a:pt x="8312" y="12147"/>
                      </a:lnTo>
                      <a:lnTo>
                        <a:pt x="8179" y="12183"/>
                      </a:lnTo>
                      <a:lnTo>
                        <a:pt x="8046" y="12218"/>
                      </a:lnTo>
                      <a:lnTo>
                        <a:pt x="7913" y="12249"/>
                      </a:lnTo>
                      <a:lnTo>
                        <a:pt x="7778" y="12277"/>
                      </a:lnTo>
                      <a:lnTo>
                        <a:pt x="7643" y="12303"/>
                      </a:lnTo>
                      <a:lnTo>
                        <a:pt x="7507" y="12327"/>
                      </a:lnTo>
                      <a:lnTo>
                        <a:pt x="7371" y="12347"/>
                      </a:lnTo>
                      <a:lnTo>
                        <a:pt x="7234" y="12364"/>
                      </a:lnTo>
                      <a:lnTo>
                        <a:pt x="7097" y="12378"/>
                      </a:lnTo>
                      <a:lnTo>
                        <a:pt x="6958" y="12390"/>
                      </a:lnTo>
                      <a:lnTo>
                        <a:pt x="6820" y="12397"/>
                      </a:lnTo>
                      <a:lnTo>
                        <a:pt x="6681" y="12403"/>
                      </a:lnTo>
                      <a:lnTo>
                        <a:pt x="6542" y="12405"/>
                      </a:lnTo>
                      <a:lnTo>
                        <a:pt x="6402" y="12405"/>
                      </a:lnTo>
                      <a:lnTo>
                        <a:pt x="6262" y="12401"/>
                      </a:lnTo>
                      <a:lnTo>
                        <a:pt x="6123" y="12394"/>
                      </a:lnTo>
                      <a:lnTo>
                        <a:pt x="5982" y="12384"/>
                      </a:lnTo>
                      <a:lnTo>
                        <a:pt x="5842" y="12372"/>
                      </a:lnTo>
                      <a:lnTo>
                        <a:pt x="5701" y="12355"/>
                      </a:lnTo>
                      <a:lnTo>
                        <a:pt x="5561" y="12336"/>
                      </a:lnTo>
                      <a:lnTo>
                        <a:pt x="5421" y="12314"/>
                      </a:lnTo>
                      <a:lnTo>
                        <a:pt x="5280" y="12288"/>
                      </a:lnTo>
                      <a:lnTo>
                        <a:pt x="5141" y="12259"/>
                      </a:lnTo>
                      <a:lnTo>
                        <a:pt x="5000" y="12228"/>
                      </a:lnTo>
                      <a:lnTo>
                        <a:pt x="4861" y="12192"/>
                      </a:lnTo>
                      <a:lnTo>
                        <a:pt x="4721" y="12154"/>
                      </a:lnTo>
                      <a:lnTo>
                        <a:pt x="4581" y="12112"/>
                      </a:lnTo>
                      <a:lnTo>
                        <a:pt x="4443" y="12068"/>
                      </a:lnTo>
                      <a:lnTo>
                        <a:pt x="4304" y="12019"/>
                      </a:lnTo>
                      <a:lnTo>
                        <a:pt x="4167" y="11968"/>
                      </a:lnTo>
                      <a:lnTo>
                        <a:pt x="4028" y="11913"/>
                      </a:lnTo>
                      <a:lnTo>
                        <a:pt x="3874" y="11847"/>
                      </a:lnTo>
                      <a:lnTo>
                        <a:pt x="3721" y="11777"/>
                      </a:lnTo>
                      <a:lnTo>
                        <a:pt x="3572" y="11704"/>
                      </a:lnTo>
                      <a:lnTo>
                        <a:pt x="3424" y="11627"/>
                      </a:lnTo>
                      <a:lnTo>
                        <a:pt x="3280" y="11548"/>
                      </a:lnTo>
                      <a:lnTo>
                        <a:pt x="3137" y="11465"/>
                      </a:lnTo>
                      <a:lnTo>
                        <a:pt x="2999" y="11380"/>
                      </a:lnTo>
                      <a:lnTo>
                        <a:pt x="2863" y="11290"/>
                      </a:lnTo>
                      <a:lnTo>
                        <a:pt x="2729" y="11198"/>
                      </a:lnTo>
                      <a:lnTo>
                        <a:pt x="2598" y="11103"/>
                      </a:lnTo>
                      <a:lnTo>
                        <a:pt x="2471" y="11005"/>
                      </a:lnTo>
                      <a:lnTo>
                        <a:pt x="2346" y="10905"/>
                      </a:lnTo>
                      <a:lnTo>
                        <a:pt x="2224" y="10801"/>
                      </a:lnTo>
                      <a:lnTo>
                        <a:pt x="2105" y="10695"/>
                      </a:lnTo>
                      <a:lnTo>
                        <a:pt x="1989" y="10587"/>
                      </a:lnTo>
                      <a:lnTo>
                        <a:pt x="1876" y="10475"/>
                      </a:lnTo>
                      <a:lnTo>
                        <a:pt x="1766" y="10362"/>
                      </a:lnTo>
                      <a:lnTo>
                        <a:pt x="1659" y="10245"/>
                      </a:lnTo>
                      <a:lnTo>
                        <a:pt x="1555" y="10127"/>
                      </a:lnTo>
                      <a:lnTo>
                        <a:pt x="1454" y="10006"/>
                      </a:lnTo>
                      <a:lnTo>
                        <a:pt x="1356" y="9884"/>
                      </a:lnTo>
                      <a:lnTo>
                        <a:pt x="1261" y="9758"/>
                      </a:lnTo>
                      <a:lnTo>
                        <a:pt x="1171" y="9631"/>
                      </a:lnTo>
                      <a:lnTo>
                        <a:pt x="1082" y="9502"/>
                      </a:lnTo>
                      <a:lnTo>
                        <a:pt x="997" y="9371"/>
                      </a:lnTo>
                      <a:lnTo>
                        <a:pt x="916" y="9238"/>
                      </a:lnTo>
                      <a:lnTo>
                        <a:pt x="837" y="9104"/>
                      </a:lnTo>
                      <a:lnTo>
                        <a:pt x="762" y="8966"/>
                      </a:lnTo>
                      <a:lnTo>
                        <a:pt x="690" y="8829"/>
                      </a:lnTo>
                      <a:lnTo>
                        <a:pt x="622" y="8688"/>
                      </a:lnTo>
                      <a:lnTo>
                        <a:pt x="557" y="8548"/>
                      </a:lnTo>
                      <a:lnTo>
                        <a:pt x="496" y="8405"/>
                      </a:lnTo>
                      <a:lnTo>
                        <a:pt x="407" y="8180"/>
                      </a:lnTo>
                      <a:lnTo>
                        <a:pt x="327" y="7953"/>
                      </a:lnTo>
                      <a:lnTo>
                        <a:pt x="256" y="7723"/>
                      </a:lnTo>
                      <a:lnTo>
                        <a:pt x="193" y="7493"/>
                      </a:lnTo>
                      <a:lnTo>
                        <a:pt x="140" y="7261"/>
                      </a:lnTo>
                      <a:lnTo>
                        <a:pt x="95" y="7029"/>
                      </a:lnTo>
                      <a:lnTo>
                        <a:pt x="59" y="6795"/>
                      </a:lnTo>
                      <a:lnTo>
                        <a:pt x="31" y="6562"/>
                      </a:lnTo>
                      <a:lnTo>
                        <a:pt x="13" y="6328"/>
                      </a:lnTo>
                      <a:lnTo>
                        <a:pt x="2" y="6093"/>
                      </a:lnTo>
                      <a:lnTo>
                        <a:pt x="0" y="5860"/>
                      </a:lnTo>
                      <a:lnTo>
                        <a:pt x="6" y="5625"/>
                      </a:lnTo>
                      <a:lnTo>
                        <a:pt x="21" y="5392"/>
                      </a:lnTo>
                      <a:lnTo>
                        <a:pt x="43" y="5160"/>
                      </a:lnTo>
                      <a:lnTo>
                        <a:pt x="75" y="4929"/>
                      </a:lnTo>
                      <a:lnTo>
                        <a:pt x="113" y="4699"/>
                      </a:lnTo>
                      <a:lnTo>
                        <a:pt x="161" y="4471"/>
                      </a:lnTo>
                      <a:lnTo>
                        <a:pt x="216" y="4244"/>
                      </a:lnTo>
                      <a:lnTo>
                        <a:pt x="280" y="4021"/>
                      </a:lnTo>
                      <a:lnTo>
                        <a:pt x="351" y="3799"/>
                      </a:lnTo>
                      <a:lnTo>
                        <a:pt x="430" y="3579"/>
                      </a:lnTo>
                      <a:lnTo>
                        <a:pt x="517" y="3362"/>
                      </a:lnTo>
                      <a:lnTo>
                        <a:pt x="612" y="3149"/>
                      </a:lnTo>
                      <a:lnTo>
                        <a:pt x="715" y="2938"/>
                      </a:lnTo>
                      <a:lnTo>
                        <a:pt x="825" y="2731"/>
                      </a:lnTo>
                      <a:lnTo>
                        <a:pt x="943" y="2528"/>
                      </a:lnTo>
                      <a:lnTo>
                        <a:pt x="1068" y="2329"/>
                      </a:lnTo>
                      <a:lnTo>
                        <a:pt x="1201" y="2133"/>
                      </a:lnTo>
                      <a:lnTo>
                        <a:pt x="1341" y="1943"/>
                      </a:lnTo>
                      <a:lnTo>
                        <a:pt x="1488" y="1757"/>
                      </a:lnTo>
                      <a:lnTo>
                        <a:pt x="1644" y="1576"/>
                      </a:lnTo>
                      <a:lnTo>
                        <a:pt x="1806" y="1400"/>
                      </a:lnTo>
                      <a:lnTo>
                        <a:pt x="1859" y="1345"/>
                      </a:lnTo>
                      <a:lnTo>
                        <a:pt x="1911" y="1292"/>
                      </a:lnTo>
                      <a:lnTo>
                        <a:pt x="1965" y="1239"/>
                      </a:lnTo>
                      <a:lnTo>
                        <a:pt x="2019" y="1188"/>
                      </a:lnTo>
                      <a:lnTo>
                        <a:pt x="2073" y="1137"/>
                      </a:lnTo>
                      <a:lnTo>
                        <a:pt x="2128" y="1086"/>
                      </a:lnTo>
                      <a:lnTo>
                        <a:pt x="2184" y="1036"/>
                      </a:lnTo>
                      <a:lnTo>
                        <a:pt x="2240" y="986"/>
                      </a:lnTo>
                      <a:lnTo>
                        <a:pt x="2297" y="938"/>
                      </a:lnTo>
                      <a:lnTo>
                        <a:pt x="2355" y="889"/>
                      </a:lnTo>
                      <a:lnTo>
                        <a:pt x="2414" y="841"/>
                      </a:lnTo>
                      <a:lnTo>
                        <a:pt x="2473" y="795"/>
                      </a:lnTo>
                      <a:lnTo>
                        <a:pt x="2533" y="748"/>
                      </a:lnTo>
                      <a:lnTo>
                        <a:pt x="2592" y="703"/>
                      </a:lnTo>
                      <a:lnTo>
                        <a:pt x="2654" y="657"/>
                      </a:lnTo>
                      <a:lnTo>
                        <a:pt x="2715" y="613"/>
                      </a:lnTo>
                      <a:lnTo>
                        <a:pt x="2777" y="570"/>
                      </a:lnTo>
                      <a:lnTo>
                        <a:pt x="2839" y="527"/>
                      </a:lnTo>
                      <a:lnTo>
                        <a:pt x="2902" y="484"/>
                      </a:lnTo>
                      <a:lnTo>
                        <a:pt x="2966" y="443"/>
                      </a:lnTo>
                      <a:lnTo>
                        <a:pt x="3029" y="402"/>
                      </a:lnTo>
                      <a:lnTo>
                        <a:pt x="3094" y="362"/>
                      </a:lnTo>
                      <a:lnTo>
                        <a:pt x="3160" y="322"/>
                      </a:lnTo>
                      <a:lnTo>
                        <a:pt x="3226" y="283"/>
                      </a:lnTo>
                      <a:lnTo>
                        <a:pt x="3292" y="245"/>
                      </a:lnTo>
                      <a:lnTo>
                        <a:pt x="3359" y="209"/>
                      </a:lnTo>
                      <a:lnTo>
                        <a:pt x="3427" y="172"/>
                      </a:lnTo>
                      <a:lnTo>
                        <a:pt x="3495" y="136"/>
                      </a:lnTo>
                      <a:lnTo>
                        <a:pt x="3563" y="100"/>
                      </a:lnTo>
                      <a:lnTo>
                        <a:pt x="3632" y="66"/>
                      </a:lnTo>
                      <a:lnTo>
                        <a:pt x="3701" y="32"/>
                      </a:lnTo>
                      <a:lnTo>
                        <a:pt x="3771" y="0"/>
                      </a:lnTo>
                      <a:lnTo>
                        <a:pt x="5129" y="2951"/>
                      </a:lnTo>
                      <a:lnTo>
                        <a:pt x="5093" y="3019"/>
                      </a:lnTo>
                      <a:lnTo>
                        <a:pt x="5060" y="3087"/>
                      </a:lnTo>
                      <a:lnTo>
                        <a:pt x="5026" y="3155"/>
                      </a:lnTo>
                      <a:lnTo>
                        <a:pt x="4993" y="3226"/>
                      </a:lnTo>
                      <a:lnTo>
                        <a:pt x="4960" y="3295"/>
                      </a:lnTo>
                      <a:lnTo>
                        <a:pt x="4929" y="3365"/>
                      </a:lnTo>
                      <a:lnTo>
                        <a:pt x="4899" y="3436"/>
                      </a:lnTo>
                      <a:lnTo>
                        <a:pt x="4869" y="3508"/>
                      </a:lnTo>
                      <a:lnTo>
                        <a:pt x="4816" y="3643"/>
                      </a:lnTo>
                      <a:lnTo>
                        <a:pt x="4765" y="3778"/>
                      </a:lnTo>
                      <a:lnTo>
                        <a:pt x="4717" y="3915"/>
                      </a:lnTo>
                      <a:lnTo>
                        <a:pt x="4673" y="4051"/>
                      </a:lnTo>
                      <a:lnTo>
                        <a:pt x="4632" y="4187"/>
                      </a:lnTo>
                      <a:lnTo>
                        <a:pt x="4594" y="4323"/>
                      </a:lnTo>
                      <a:lnTo>
                        <a:pt x="4560" y="4461"/>
                      </a:lnTo>
                      <a:lnTo>
                        <a:pt x="4527" y="4598"/>
                      </a:lnTo>
                      <a:lnTo>
                        <a:pt x="4499" y="4736"/>
                      </a:lnTo>
                      <a:lnTo>
                        <a:pt x="4473" y="4873"/>
                      </a:lnTo>
                      <a:lnTo>
                        <a:pt x="4451" y="5010"/>
                      </a:lnTo>
                      <a:lnTo>
                        <a:pt x="4431" y="5149"/>
                      </a:lnTo>
                      <a:lnTo>
                        <a:pt x="4415" y="5286"/>
                      </a:lnTo>
                      <a:lnTo>
                        <a:pt x="4401" y="5424"/>
                      </a:lnTo>
                      <a:lnTo>
                        <a:pt x="4391" y="5561"/>
                      </a:lnTo>
                      <a:lnTo>
                        <a:pt x="4384" y="5698"/>
                      </a:lnTo>
                      <a:lnTo>
                        <a:pt x="4378" y="5836"/>
                      </a:lnTo>
                      <a:lnTo>
                        <a:pt x="4377" y="5972"/>
                      </a:lnTo>
                      <a:lnTo>
                        <a:pt x="4378" y="6108"/>
                      </a:lnTo>
                      <a:lnTo>
                        <a:pt x="4382" y="6245"/>
                      </a:lnTo>
                      <a:lnTo>
                        <a:pt x="4389" y="6381"/>
                      </a:lnTo>
                      <a:lnTo>
                        <a:pt x="4399" y="6516"/>
                      </a:lnTo>
                      <a:lnTo>
                        <a:pt x="4411" y="6651"/>
                      </a:lnTo>
                      <a:lnTo>
                        <a:pt x="4427" y="6787"/>
                      </a:lnTo>
                      <a:lnTo>
                        <a:pt x="4444" y="6921"/>
                      </a:lnTo>
                      <a:lnTo>
                        <a:pt x="4466" y="7054"/>
                      </a:lnTo>
                      <a:lnTo>
                        <a:pt x="4490" y="7187"/>
                      </a:lnTo>
                      <a:lnTo>
                        <a:pt x="4515" y="7319"/>
                      </a:lnTo>
                      <a:lnTo>
                        <a:pt x="4545" y="7451"/>
                      </a:lnTo>
                      <a:lnTo>
                        <a:pt x="4576" y="7582"/>
                      </a:lnTo>
                      <a:lnTo>
                        <a:pt x="4611" y="7711"/>
                      </a:lnTo>
                      <a:lnTo>
                        <a:pt x="4648" y="7840"/>
                      </a:lnTo>
                      <a:lnTo>
                        <a:pt x="4648" y="7832"/>
                      </a:lnTo>
                      <a:lnTo>
                        <a:pt x="4645" y="7882"/>
                      </a:lnTo>
                      <a:lnTo>
                        <a:pt x="4643" y="7932"/>
                      </a:lnTo>
                      <a:lnTo>
                        <a:pt x="4641" y="7982"/>
                      </a:lnTo>
                      <a:lnTo>
                        <a:pt x="4640" y="8033"/>
                      </a:lnTo>
                      <a:lnTo>
                        <a:pt x="4640" y="8082"/>
                      </a:lnTo>
                      <a:lnTo>
                        <a:pt x="4640" y="8133"/>
                      </a:lnTo>
                      <a:lnTo>
                        <a:pt x="4640" y="8184"/>
                      </a:lnTo>
                      <a:lnTo>
                        <a:pt x="4641" y="8235"/>
                      </a:lnTo>
                      <a:lnTo>
                        <a:pt x="4643" y="8286"/>
                      </a:lnTo>
                      <a:lnTo>
                        <a:pt x="4645" y="8337"/>
                      </a:lnTo>
                      <a:lnTo>
                        <a:pt x="4648" y="8388"/>
                      </a:lnTo>
                      <a:lnTo>
                        <a:pt x="4653" y="8438"/>
                      </a:lnTo>
                      <a:lnTo>
                        <a:pt x="4657" y="8490"/>
                      </a:lnTo>
                      <a:lnTo>
                        <a:pt x="4662" y="8541"/>
                      </a:lnTo>
                      <a:lnTo>
                        <a:pt x="4669" y="8593"/>
                      </a:lnTo>
                      <a:lnTo>
                        <a:pt x="4675" y="8644"/>
                      </a:lnTo>
                      <a:lnTo>
                        <a:pt x="4703" y="8825"/>
                      </a:lnTo>
                      <a:lnTo>
                        <a:pt x="4739" y="9003"/>
                      </a:lnTo>
                      <a:lnTo>
                        <a:pt x="4783" y="9177"/>
                      </a:lnTo>
                      <a:lnTo>
                        <a:pt x="4834" y="9348"/>
                      </a:lnTo>
                      <a:lnTo>
                        <a:pt x="4892" y="9515"/>
                      </a:lnTo>
                      <a:lnTo>
                        <a:pt x="4957" y="9678"/>
                      </a:lnTo>
                      <a:lnTo>
                        <a:pt x="5030" y="9838"/>
                      </a:lnTo>
                      <a:lnTo>
                        <a:pt x="5107" y="9994"/>
                      </a:lnTo>
                      <a:lnTo>
                        <a:pt x="5193" y="10144"/>
                      </a:lnTo>
                      <a:lnTo>
                        <a:pt x="5283" y="10291"/>
                      </a:lnTo>
                      <a:lnTo>
                        <a:pt x="5381" y="10434"/>
                      </a:lnTo>
                      <a:lnTo>
                        <a:pt x="5483" y="10572"/>
                      </a:lnTo>
                      <a:lnTo>
                        <a:pt x="5591" y="10705"/>
                      </a:lnTo>
                      <a:lnTo>
                        <a:pt x="5705" y="10832"/>
                      </a:lnTo>
                      <a:lnTo>
                        <a:pt x="5823" y="10954"/>
                      </a:lnTo>
                      <a:lnTo>
                        <a:pt x="5948" y="11072"/>
                      </a:lnTo>
                      <a:lnTo>
                        <a:pt x="6076" y="11184"/>
                      </a:lnTo>
                      <a:lnTo>
                        <a:pt x="6209" y="11290"/>
                      </a:lnTo>
                      <a:lnTo>
                        <a:pt x="6346" y="11390"/>
                      </a:lnTo>
                      <a:lnTo>
                        <a:pt x="6489" y="11486"/>
                      </a:lnTo>
                      <a:lnTo>
                        <a:pt x="6633" y="11574"/>
                      </a:lnTo>
                      <a:lnTo>
                        <a:pt x="6783" y="11656"/>
                      </a:lnTo>
                      <a:lnTo>
                        <a:pt x="6937" y="11732"/>
                      </a:lnTo>
                      <a:lnTo>
                        <a:pt x="7092" y="11803"/>
                      </a:lnTo>
                      <a:lnTo>
                        <a:pt x="7252" y="11865"/>
                      </a:lnTo>
                      <a:lnTo>
                        <a:pt x="7415" y="11922"/>
                      </a:lnTo>
                      <a:lnTo>
                        <a:pt x="7581" y="11970"/>
                      </a:lnTo>
                      <a:lnTo>
                        <a:pt x="7748" y="12012"/>
                      </a:lnTo>
                      <a:lnTo>
                        <a:pt x="7919" y="12047"/>
                      </a:lnTo>
                      <a:lnTo>
                        <a:pt x="8091" y="12075"/>
                      </a:lnTo>
                      <a:lnTo>
                        <a:pt x="8266" y="12095"/>
                      </a:lnTo>
                      <a:lnTo>
                        <a:pt x="8442" y="12106"/>
                      </a:lnTo>
                      <a:lnTo>
                        <a:pt x="8442" y="1210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3" name="Freeform 6">
                  <a:extLst>
                    <a:ext uri="{FF2B5EF4-FFF2-40B4-BE49-F238E27FC236}">
                      <a16:creationId xmlns:a16="http://schemas.microsoft.com/office/drawing/2014/main" id="{57BE72EC-B951-4373-9E34-5551D0F53D5C}"/>
                    </a:ext>
                  </a:extLst>
                </p:cNvPr>
                <p:cNvSpPr>
                  <a:spLocks/>
                </p:cNvSpPr>
                <p:nvPr/>
              </p:nvSpPr>
              <p:spPr bwMode="auto">
                <a:xfrm>
                  <a:off x="7706916" y="3314482"/>
                  <a:ext cx="4177665" cy="2823567"/>
                </a:xfrm>
                <a:custGeom>
                  <a:avLst/>
                  <a:gdLst>
                    <a:gd name="T0" fmla="*/ 168 w 12386"/>
                    <a:gd name="T1" fmla="*/ 7978 h 8367"/>
                    <a:gd name="T2" fmla="*/ 67 w 12386"/>
                    <a:gd name="T3" fmla="*/ 7448 h 8367"/>
                    <a:gd name="T4" fmla="*/ 12 w 12386"/>
                    <a:gd name="T5" fmla="*/ 6908 h 8367"/>
                    <a:gd name="T6" fmla="*/ 1 w 12386"/>
                    <a:gd name="T7" fmla="*/ 6363 h 8367"/>
                    <a:gd name="T8" fmla="*/ 38 w 12386"/>
                    <a:gd name="T9" fmla="*/ 5813 h 8367"/>
                    <a:gd name="T10" fmla="*/ 122 w 12386"/>
                    <a:gd name="T11" fmla="*/ 5263 h 8367"/>
                    <a:gd name="T12" fmla="*/ 255 w 12386"/>
                    <a:gd name="T13" fmla="*/ 4714 h 8367"/>
                    <a:gd name="T14" fmla="*/ 439 w 12386"/>
                    <a:gd name="T15" fmla="*/ 4170 h 8367"/>
                    <a:gd name="T16" fmla="*/ 700 w 12386"/>
                    <a:gd name="T17" fmla="*/ 3577 h 8367"/>
                    <a:gd name="T18" fmla="*/ 1025 w 12386"/>
                    <a:gd name="T19" fmla="*/ 3004 h 8367"/>
                    <a:gd name="T20" fmla="*/ 1398 w 12386"/>
                    <a:gd name="T21" fmla="*/ 2475 h 8367"/>
                    <a:gd name="T22" fmla="*/ 1816 w 12386"/>
                    <a:gd name="T23" fmla="*/ 1993 h 8367"/>
                    <a:gd name="T24" fmla="*/ 2275 w 12386"/>
                    <a:gd name="T25" fmla="*/ 1558 h 8367"/>
                    <a:gd name="T26" fmla="*/ 2769 w 12386"/>
                    <a:gd name="T27" fmla="*/ 1173 h 8367"/>
                    <a:gd name="T28" fmla="*/ 3296 w 12386"/>
                    <a:gd name="T29" fmla="*/ 838 h 8367"/>
                    <a:gd name="T30" fmla="*/ 3852 w 12386"/>
                    <a:gd name="T31" fmla="*/ 558 h 8367"/>
                    <a:gd name="T32" fmla="*/ 4674 w 12386"/>
                    <a:gd name="T33" fmla="*/ 256 h 8367"/>
                    <a:gd name="T34" fmla="*/ 5600 w 12386"/>
                    <a:gd name="T35" fmla="*/ 59 h 8367"/>
                    <a:gd name="T36" fmla="*/ 6535 w 12386"/>
                    <a:gd name="T37" fmla="*/ 0 h 8367"/>
                    <a:gd name="T38" fmla="*/ 7464 w 12386"/>
                    <a:gd name="T39" fmla="*/ 75 h 8367"/>
                    <a:gd name="T40" fmla="*/ 8371 w 12386"/>
                    <a:gd name="T41" fmla="*/ 280 h 8367"/>
                    <a:gd name="T42" fmla="*/ 9242 w 12386"/>
                    <a:gd name="T43" fmla="*/ 613 h 8367"/>
                    <a:gd name="T44" fmla="*/ 10060 w 12386"/>
                    <a:gd name="T45" fmla="*/ 1070 h 8367"/>
                    <a:gd name="T46" fmla="*/ 10812 w 12386"/>
                    <a:gd name="T47" fmla="*/ 1646 h 8367"/>
                    <a:gd name="T48" fmla="*/ 11147 w 12386"/>
                    <a:gd name="T49" fmla="*/ 1968 h 8367"/>
                    <a:gd name="T50" fmla="*/ 11351 w 12386"/>
                    <a:gd name="T51" fmla="*/ 2187 h 8367"/>
                    <a:gd name="T52" fmla="*/ 11544 w 12386"/>
                    <a:gd name="T53" fmla="*/ 2418 h 8367"/>
                    <a:gd name="T54" fmla="*/ 11728 w 12386"/>
                    <a:gd name="T55" fmla="*/ 2658 h 8367"/>
                    <a:gd name="T56" fmla="*/ 11902 w 12386"/>
                    <a:gd name="T57" fmla="*/ 2907 h 8367"/>
                    <a:gd name="T58" fmla="*/ 12063 w 12386"/>
                    <a:gd name="T59" fmla="*/ 3165 h 8367"/>
                    <a:gd name="T60" fmla="*/ 12214 w 12386"/>
                    <a:gd name="T61" fmla="*/ 3432 h 8367"/>
                    <a:gd name="T62" fmla="*/ 12352 w 12386"/>
                    <a:gd name="T63" fmla="*/ 3708 h 8367"/>
                    <a:gd name="T64" fmla="*/ 9181 w 12386"/>
                    <a:gd name="T65" fmla="*/ 4984 h 8367"/>
                    <a:gd name="T66" fmla="*/ 8597 w 12386"/>
                    <a:gd name="T67" fmla="*/ 4741 h 8367"/>
                    <a:gd name="T68" fmla="*/ 7991 w 12386"/>
                    <a:gd name="T69" fmla="*/ 4555 h 8367"/>
                    <a:gd name="T70" fmla="*/ 7369 w 12386"/>
                    <a:gd name="T71" fmla="*/ 4429 h 8367"/>
                    <a:gd name="T72" fmla="*/ 6734 w 12386"/>
                    <a:gd name="T73" fmla="*/ 4364 h 8367"/>
                    <a:gd name="T74" fmla="*/ 6091 w 12386"/>
                    <a:gd name="T75" fmla="*/ 4362 h 8367"/>
                    <a:gd name="T76" fmla="*/ 5445 w 12386"/>
                    <a:gd name="T77" fmla="*/ 4425 h 8367"/>
                    <a:gd name="T78" fmla="*/ 4799 w 12386"/>
                    <a:gd name="T79" fmla="*/ 4556 h 8367"/>
                    <a:gd name="T80" fmla="*/ 4384 w 12386"/>
                    <a:gd name="T81" fmla="*/ 4644 h 8367"/>
                    <a:gd name="T82" fmla="*/ 4197 w 12386"/>
                    <a:gd name="T83" fmla="*/ 4642 h 8367"/>
                    <a:gd name="T84" fmla="*/ 4008 w 12386"/>
                    <a:gd name="T85" fmla="*/ 4649 h 8367"/>
                    <a:gd name="T86" fmla="*/ 3818 w 12386"/>
                    <a:gd name="T87" fmla="*/ 4665 h 8367"/>
                    <a:gd name="T88" fmla="*/ 3371 w 12386"/>
                    <a:gd name="T89" fmla="*/ 4740 h 8367"/>
                    <a:gd name="T90" fmla="*/ 2705 w 12386"/>
                    <a:gd name="T91" fmla="*/ 4954 h 8367"/>
                    <a:gd name="T92" fmla="*/ 2100 w 12386"/>
                    <a:gd name="T93" fmla="*/ 5273 h 8367"/>
                    <a:gd name="T94" fmla="*/ 1564 w 12386"/>
                    <a:gd name="T95" fmla="*/ 5684 h 8367"/>
                    <a:gd name="T96" fmla="*/ 1108 w 12386"/>
                    <a:gd name="T97" fmla="*/ 6178 h 8367"/>
                    <a:gd name="T98" fmla="*/ 741 w 12386"/>
                    <a:gd name="T99" fmla="*/ 6740 h 8367"/>
                    <a:gd name="T100" fmla="*/ 472 w 12386"/>
                    <a:gd name="T101" fmla="*/ 7359 h 8367"/>
                    <a:gd name="T102" fmla="*/ 309 w 12386"/>
                    <a:gd name="T103" fmla="*/ 8022 h 8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386" h="8367">
                      <a:moveTo>
                        <a:pt x="271" y="8367"/>
                      </a:moveTo>
                      <a:lnTo>
                        <a:pt x="234" y="8238"/>
                      </a:lnTo>
                      <a:lnTo>
                        <a:pt x="200" y="8109"/>
                      </a:lnTo>
                      <a:lnTo>
                        <a:pt x="168" y="7978"/>
                      </a:lnTo>
                      <a:lnTo>
                        <a:pt x="138" y="7846"/>
                      </a:lnTo>
                      <a:lnTo>
                        <a:pt x="113" y="7714"/>
                      </a:lnTo>
                      <a:lnTo>
                        <a:pt x="89" y="7581"/>
                      </a:lnTo>
                      <a:lnTo>
                        <a:pt x="67" y="7448"/>
                      </a:lnTo>
                      <a:lnTo>
                        <a:pt x="50" y="7314"/>
                      </a:lnTo>
                      <a:lnTo>
                        <a:pt x="34" y="7178"/>
                      </a:lnTo>
                      <a:lnTo>
                        <a:pt x="22" y="7043"/>
                      </a:lnTo>
                      <a:lnTo>
                        <a:pt x="12" y="6908"/>
                      </a:lnTo>
                      <a:lnTo>
                        <a:pt x="5" y="6772"/>
                      </a:lnTo>
                      <a:lnTo>
                        <a:pt x="1" y="6635"/>
                      </a:lnTo>
                      <a:lnTo>
                        <a:pt x="0" y="6499"/>
                      </a:lnTo>
                      <a:lnTo>
                        <a:pt x="1" y="6363"/>
                      </a:lnTo>
                      <a:lnTo>
                        <a:pt x="7" y="6225"/>
                      </a:lnTo>
                      <a:lnTo>
                        <a:pt x="14" y="6088"/>
                      </a:lnTo>
                      <a:lnTo>
                        <a:pt x="25" y="5951"/>
                      </a:lnTo>
                      <a:lnTo>
                        <a:pt x="38" y="5813"/>
                      </a:lnTo>
                      <a:lnTo>
                        <a:pt x="54" y="5676"/>
                      </a:lnTo>
                      <a:lnTo>
                        <a:pt x="74" y="5537"/>
                      </a:lnTo>
                      <a:lnTo>
                        <a:pt x="96" y="5400"/>
                      </a:lnTo>
                      <a:lnTo>
                        <a:pt x="122" y="5263"/>
                      </a:lnTo>
                      <a:lnTo>
                        <a:pt x="150" y="5125"/>
                      </a:lnTo>
                      <a:lnTo>
                        <a:pt x="183" y="4988"/>
                      </a:lnTo>
                      <a:lnTo>
                        <a:pt x="217" y="4850"/>
                      </a:lnTo>
                      <a:lnTo>
                        <a:pt x="255" y="4714"/>
                      </a:lnTo>
                      <a:lnTo>
                        <a:pt x="296" y="4578"/>
                      </a:lnTo>
                      <a:lnTo>
                        <a:pt x="340" y="4442"/>
                      </a:lnTo>
                      <a:lnTo>
                        <a:pt x="388" y="4305"/>
                      </a:lnTo>
                      <a:lnTo>
                        <a:pt x="439" y="4170"/>
                      </a:lnTo>
                      <a:lnTo>
                        <a:pt x="492" y="4035"/>
                      </a:lnTo>
                      <a:lnTo>
                        <a:pt x="558" y="3880"/>
                      </a:lnTo>
                      <a:lnTo>
                        <a:pt x="628" y="3728"/>
                      </a:lnTo>
                      <a:lnTo>
                        <a:pt x="700" y="3577"/>
                      </a:lnTo>
                      <a:lnTo>
                        <a:pt x="777" y="3430"/>
                      </a:lnTo>
                      <a:lnTo>
                        <a:pt x="856" y="3285"/>
                      </a:lnTo>
                      <a:lnTo>
                        <a:pt x="939" y="3143"/>
                      </a:lnTo>
                      <a:lnTo>
                        <a:pt x="1025" y="3004"/>
                      </a:lnTo>
                      <a:lnTo>
                        <a:pt x="1114" y="2868"/>
                      </a:lnTo>
                      <a:lnTo>
                        <a:pt x="1206" y="2734"/>
                      </a:lnTo>
                      <a:lnTo>
                        <a:pt x="1301" y="2603"/>
                      </a:lnTo>
                      <a:lnTo>
                        <a:pt x="1398" y="2475"/>
                      </a:lnTo>
                      <a:lnTo>
                        <a:pt x="1498" y="2350"/>
                      </a:lnTo>
                      <a:lnTo>
                        <a:pt x="1602" y="2228"/>
                      </a:lnTo>
                      <a:lnTo>
                        <a:pt x="1708" y="2108"/>
                      </a:lnTo>
                      <a:lnTo>
                        <a:pt x="1816" y="1993"/>
                      </a:lnTo>
                      <a:lnTo>
                        <a:pt x="1927" y="1879"/>
                      </a:lnTo>
                      <a:lnTo>
                        <a:pt x="2040" y="1769"/>
                      </a:lnTo>
                      <a:lnTo>
                        <a:pt x="2157" y="1662"/>
                      </a:lnTo>
                      <a:lnTo>
                        <a:pt x="2275" y="1558"/>
                      </a:lnTo>
                      <a:lnTo>
                        <a:pt x="2396" y="1457"/>
                      </a:lnTo>
                      <a:lnTo>
                        <a:pt x="2518" y="1359"/>
                      </a:lnTo>
                      <a:lnTo>
                        <a:pt x="2643" y="1263"/>
                      </a:lnTo>
                      <a:lnTo>
                        <a:pt x="2769" y="1173"/>
                      </a:lnTo>
                      <a:lnTo>
                        <a:pt x="2899" y="1084"/>
                      </a:lnTo>
                      <a:lnTo>
                        <a:pt x="3030" y="1000"/>
                      </a:lnTo>
                      <a:lnTo>
                        <a:pt x="3162" y="917"/>
                      </a:lnTo>
                      <a:lnTo>
                        <a:pt x="3296" y="838"/>
                      </a:lnTo>
                      <a:lnTo>
                        <a:pt x="3432" y="764"/>
                      </a:lnTo>
                      <a:lnTo>
                        <a:pt x="3571" y="692"/>
                      </a:lnTo>
                      <a:lnTo>
                        <a:pt x="3710" y="623"/>
                      </a:lnTo>
                      <a:lnTo>
                        <a:pt x="3852" y="558"/>
                      </a:lnTo>
                      <a:lnTo>
                        <a:pt x="3994" y="497"/>
                      </a:lnTo>
                      <a:lnTo>
                        <a:pt x="4219" y="408"/>
                      </a:lnTo>
                      <a:lnTo>
                        <a:pt x="4446" y="328"/>
                      </a:lnTo>
                      <a:lnTo>
                        <a:pt x="4674" y="256"/>
                      </a:lnTo>
                      <a:lnTo>
                        <a:pt x="4905" y="194"/>
                      </a:lnTo>
                      <a:lnTo>
                        <a:pt x="5136" y="141"/>
                      </a:lnTo>
                      <a:lnTo>
                        <a:pt x="5368" y="95"/>
                      </a:lnTo>
                      <a:lnTo>
                        <a:pt x="5600" y="59"/>
                      </a:lnTo>
                      <a:lnTo>
                        <a:pt x="5834" y="31"/>
                      </a:lnTo>
                      <a:lnTo>
                        <a:pt x="6068" y="13"/>
                      </a:lnTo>
                      <a:lnTo>
                        <a:pt x="6302" y="2"/>
                      </a:lnTo>
                      <a:lnTo>
                        <a:pt x="6535" y="0"/>
                      </a:lnTo>
                      <a:lnTo>
                        <a:pt x="6769" y="6"/>
                      </a:lnTo>
                      <a:lnTo>
                        <a:pt x="7002" y="21"/>
                      </a:lnTo>
                      <a:lnTo>
                        <a:pt x="7234" y="44"/>
                      </a:lnTo>
                      <a:lnTo>
                        <a:pt x="7464" y="75"/>
                      </a:lnTo>
                      <a:lnTo>
                        <a:pt x="7694" y="115"/>
                      </a:lnTo>
                      <a:lnTo>
                        <a:pt x="7921" y="161"/>
                      </a:lnTo>
                      <a:lnTo>
                        <a:pt x="8148" y="217"/>
                      </a:lnTo>
                      <a:lnTo>
                        <a:pt x="8371" y="280"/>
                      </a:lnTo>
                      <a:lnTo>
                        <a:pt x="8593" y="352"/>
                      </a:lnTo>
                      <a:lnTo>
                        <a:pt x="8812" y="432"/>
                      </a:lnTo>
                      <a:lnTo>
                        <a:pt x="9028" y="518"/>
                      </a:lnTo>
                      <a:lnTo>
                        <a:pt x="9242" y="613"/>
                      </a:lnTo>
                      <a:lnTo>
                        <a:pt x="9451" y="716"/>
                      </a:lnTo>
                      <a:lnTo>
                        <a:pt x="9659" y="826"/>
                      </a:lnTo>
                      <a:lnTo>
                        <a:pt x="9862" y="944"/>
                      </a:lnTo>
                      <a:lnTo>
                        <a:pt x="10060" y="1070"/>
                      </a:lnTo>
                      <a:lnTo>
                        <a:pt x="10255" y="1203"/>
                      </a:lnTo>
                      <a:lnTo>
                        <a:pt x="10446" y="1344"/>
                      </a:lnTo>
                      <a:lnTo>
                        <a:pt x="10632" y="1492"/>
                      </a:lnTo>
                      <a:lnTo>
                        <a:pt x="10812" y="1646"/>
                      </a:lnTo>
                      <a:lnTo>
                        <a:pt x="10988" y="1809"/>
                      </a:lnTo>
                      <a:lnTo>
                        <a:pt x="11042" y="1862"/>
                      </a:lnTo>
                      <a:lnTo>
                        <a:pt x="11095" y="1914"/>
                      </a:lnTo>
                      <a:lnTo>
                        <a:pt x="11147" y="1968"/>
                      </a:lnTo>
                      <a:lnTo>
                        <a:pt x="11199" y="2022"/>
                      </a:lnTo>
                      <a:lnTo>
                        <a:pt x="11251" y="2076"/>
                      </a:lnTo>
                      <a:lnTo>
                        <a:pt x="11301" y="2132"/>
                      </a:lnTo>
                      <a:lnTo>
                        <a:pt x="11351" y="2187"/>
                      </a:lnTo>
                      <a:lnTo>
                        <a:pt x="11401" y="2245"/>
                      </a:lnTo>
                      <a:lnTo>
                        <a:pt x="11449" y="2302"/>
                      </a:lnTo>
                      <a:lnTo>
                        <a:pt x="11497" y="2359"/>
                      </a:lnTo>
                      <a:lnTo>
                        <a:pt x="11544" y="2418"/>
                      </a:lnTo>
                      <a:lnTo>
                        <a:pt x="11592" y="2477"/>
                      </a:lnTo>
                      <a:lnTo>
                        <a:pt x="11638" y="2537"/>
                      </a:lnTo>
                      <a:lnTo>
                        <a:pt x="11684" y="2597"/>
                      </a:lnTo>
                      <a:lnTo>
                        <a:pt x="11728" y="2658"/>
                      </a:lnTo>
                      <a:lnTo>
                        <a:pt x="11772" y="2719"/>
                      </a:lnTo>
                      <a:lnTo>
                        <a:pt x="11817" y="2781"/>
                      </a:lnTo>
                      <a:lnTo>
                        <a:pt x="11859" y="2844"/>
                      </a:lnTo>
                      <a:lnTo>
                        <a:pt x="11902" y="2907"/>
                      </a:lnTo>
                      <a:lnTo>
                        <a:pt x="11943" y="2970"/>
                      </a:lnTo>
                      <a:lnTo>
                        <a:pt x="11984" y="3035"/>
                      </a:lnTo>
                      <a:lnTo>
                        <a:pt x="12024" y="3100"/>
                      </a:lnTo>
                      <a:lnTo>
                        <a:pt x="12063" y="3165"/>
                      </a:lnTo>
                      <a:lnTo>
                        <a:pt x="12102" y="3231"/>
                      </a:lnTo>
                      <a:lnTo>
                        <a:pt x="12141" y="3298"/>
                      </a:lnTo>
                      <a:lnTo>
                        <a:pt x="12177" y="3365"/>
                      </a:lnTo>
                      <a:lnTo>
                        <a:pt x="12214" y="3432"/>
                      </a:lnTo>
                      <a:lnTo>
                        <a:pt x="12250" y="3500"/>
                      </a:lnTo>
                      <a:lnTo>
                        <a:pt x="12285" y="3569"/>
                      </a:lnTo>
                      <a:lnTo>
                        <a:pt x="12319" y="3638"/>
                      </a:lnTo>
                      <a:lnTo>
                        <a:pt x="12352" y="3708"/>
                      </a:lnTo>
                      <a:lnTo>
                        <a:pt x="12386" y="3777"/>
                      </a:lnTo>
                      <a:lnTo>
                        <a:pt x="9464" y="5125"/>
                      </a:lnTo>
                      <a:lnTo>
                        <a:pt x="9324" y="5053"/>
                      </a:lnTo>
                      <a:lnTo>
                        <a:pt x="9181" y="4984"/>
                      </a:lnTo>
                      <a:lnTo>
                        <a:pt x="9038" y="4918"/>
                      </a:lnTo>
                      <a:lnTo>
                        <a:pt x="8892" y="4855"/>
                      </a:lnTo>
                      <a:lnTo>
                        <a:pt x="8745" y="4796"/>
                      </a:lnTo>
                      <a:lnTo>
                        <a:pt x="8597" y="4741"/>
                      </a:lnTo>
                      <a:lnTo>
                        <a:pt x="8448" y="4689"/>
                      </a:lnTo>
                      <a:lnTo>
                        <a:pt x="8297" y="4641"/>
                      </a:lnTo>
                      <a:lnTo>
                        <a:pt x="8145" y="4596"/>
                      </a:lnTo>
                      <a:lnTo>
                        <a:pt x="7991" y="4555"/>
                      </a:lnTo>
                      <a:lnTo>
                        <a:pt x="7838" y="4518"/>
                      </a:lnTo>
                      <a:lnTo>
                        <a:pt x="7682" y="4485"/>
                      </a:lnTo>
                      <a:lnTo>
                        <a:pt x="7526" y="4455"/>
                      </a:lnTo>
                      <a:lnTo>
                        <a:pt x="7369" y="4429"/>
                      </a:lnTo>
                      <a:lnTo>
                        <a:pt x="7211" y="4407"/>
                      </a:lnTo>
                      <a:lnTo>
                        <a:pt x="7053" y="4389"/>
                      </a:lnTo>
                      <a:lnTo>
                        <a:pt x="6894" y="4375"/>
                      </a:lnTo>
                      <a:lnTo>
                        <a:pt x="6734" y="4364"/>
                      </a:lnTo>
                      <a:lnTo>
                        <a:pt x="6574" y="4357"/>
                      </a:lnTo>
                      <a:lnTo>
                        <a:pt x="6413" y="4355"/>
                      </a:lnTo>
                      <a:lnTo>
                        <a:pt x="6252" y="4356"/>
                      </a:lnTo>
                      <a:lnTo>
                        <a:pt x="6091" y="4362"/>
                      </a:lnTo>
                      <a:lnTo>
                        <a:pt x="5929" y="4371"/>
                      </a:lnTo>
                      <a:lnTo>
                        <a:pt x="5767" y="4385"/>
                      </a:lnTo>
                      <a:lnTo>
                        <a:pt x="5607" y="4403"/>
                      </a:lnTo>
                      <a:lnTo>
                        <a:pt x="5445" y="4425"/>
                      </a:lnTo>
                      <a:lnTo>
                        <a:pt x="5283" y="4451"/>
                      </a:lnTo>
                      <a:lnTo>
                        <a:pt x="5121" y="4482"/>
                      </a:lnTo>
                      <a:lnTo>
                        <a:pt x="4960" y="4517"/>
                      </a:lnTo>
                      <a:lnTo>
                        <a:pt x="4799" y="4556"/>
                      </a:lnTo>
                      <a:lnTo>
                        <a:pt x="4638" y="4600"/>
                      </a:lnTo>
                      <a:lnTo>
                        <a:pt x="4477" y="4647"/>
                      </a:lnTo>
                      <a:lnTo>
                        <a:pt x="4430" y="4645"/>
                      </a:lnTo>
                      <a:lnTo>
                        <a:pt x="4384" y="4644"/>
                      </a:lnTo>
                      <a:lnTo>
                        <a:pt x="4338" y="4642"/>
                      </a:lnTo>
                      <a:lnTo>
                        <a:pt x="4291" y="4642"/>
                      </a:lnTo>
                      <a:lnTo>
                        <a:pt x="4244" y="4642"/>
                      </a:lnTo>
                      <a:lnTo>
                        <a:pt x="4197" y="4642"/>
                      </a:lnTo>
                      <a:lnTo>
                        <a:pt x="4150" y="4643"/>
                      </a:lnTo>
                      <a:lnTo>
                        <a:pt x="4103" y="4644"/>
                      </a:lnTo>
                      <a:lnTo>
                        <a:pt x="4056" y="4646"/>
                      </a:lnTo>
                      <a:lnTo>
                        <a:pt x="4008" y="4649"/>
                      </a:lnTo>
                      <a:lnTo>
                        <a:pt x="3961" y="4653"/>
                      </a:lnTo>
                      <a:lnTo>
                        <a:pt x="3913" y="4656"/>
                      </a:lnTo>
                      <a:lnTo>
                        <a:pt x="3866" y="4660"/>
                      </a:lnTo>
                      <a:lnTo>
                        <a:pt x="3818" y="4665"/>
                      </a:lnTo>
                      <a:lnTo>
                        <a:pt x="3771" y="4671"/>
                      </a:lnTo>
                      <a:lnTo>
                        <a:pt x="3723" y="4677"/>
                      </a:lnTo>
                      <a:lnTo>
                        <a:pt x="3545" y="4706"/>
                      </a:lnTo>
                      <a:lnTo>
                        <a:pt x="3371" y="4740"/>
                      </a:lnTo>
                      <a:lnTo>
                        <a:pt x="3199" y="4783"/>
                      </a:lnTo>
                      <a:lnTo>
                        <a:pt x="3031" y="4833"/>
                      </a:lnTo>
                      <a:lnTo>
                        <a:pt x="2865" y="4890"/>
                      </a:lnTo>
                      <a:lnTo>
                        <a:pt x="2705" y="4954"/>
                      </a:lnTo>
                      <a:lnTo>
                        <a:pt x="2547" y="5025"/>
                      </a:lnTo>
                      <a:lnTo>
                        <a:pt x="2394" y="5101"/>
                      </a:lnTo>
                      <a:lnTo>
                        <a:pt x="2244" y="5184"/>
                      </a:lnTo>
                      <a:lnTo>
                        <a:pt x="2100" y="5273"/>
                      </a:lnTo>
                      <a:lnTo>
                        <a:pt x="1959" y="5368"/>
                      </a:lnTo>
                      <a:lnTo>
                        <a:pt x="1823" y="5468"/>
                      </a:lnTo>
                      <a:lnTo>
                        <a:pt x="1692" y="5574"/>
                      </a:lnTo>
                      <a:lnTo>
                        <a:pt x="1564" y="5684"/>
                      </a:lnTo>
                      <a:lnTo>
                        <a:pt x="1443" y="5801"/>
                      </a:lnTo>
                      <a:lnTo>
                        <a:pt x="1326" y="5922"/>
                      </a:lnTo>
                      <a:lnTo>
                        <a:pt x="1215" y="6048"/>
                      </a:lnTo>
                      <a:lnTo>
                        <a:pt x="1108" y="6178"/>
                      </a:lnTo>
                      <a:lnTo>
                        <a:pt x="1008" y="6313"/>
                      </a:lnTo>
                      <a:lnTo>
                        <a:pt x="914" y="6451"/>
                      </a:lnTo>
                      <a:lnTo>
                        <a:pt x="824" y="6594"/>
                      </a:lnTo>
                      <a:lnTo>
                        <a:pt x="741" y="6740"/>
                      </a:lnTo>
                      <a:lnTo>
                        <a:pt x="664" y="6890"/>
                      </a:lnTo>
                      <a:lnTo>
                        <a:pt x="594" y="7043"/>
                      </a:lnTo>
                      <a:lnTo>
                        <a:pt x="529" y="7200"/>
                      </a:lnTo>
                      <a:lnTo>
                        <a:pt x="472" y="7359"/>
                      </a:lnTo>
                      <a:lnTo>
                        <a:pt x="420" y="7521"/>
                      </a:lnTo>
                      <a:lnTo>
                        <a:pt x="377" y="7686"/>
                      </a:lnTo>
                      <a:lnTo>
                        <a:pt x="339" y="7853"/>
                      </a:lnTo>
                      <a:lnTo>
                        <a:pt x="309" y="8022"/>
                      </a:lnTo>
                      <a:lnTo>
                        <a:pt x="286" y="8194"/>
                      </a:lnTo>
                      <a:lnTo>
                        <a:pt x="271" y="8367"/>
                      </a:lnTo>
                      <a:lnTo>
                        <a:pt x="271" y="836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4" name="Freeform 7">
                  <a:extLst>
                    <a:ext uri="{FF2B5EF4-FFF2-40B4-BE49-F238E27FC236}">
                      <a16:creationId xmlns:a16="http://schemas.microsoft.com/office/drawing/2014/main" id="{AE96EB76-08BF-46B6-A11E-0A2C32780066}"/>
                    </a:ext>
                  </a:extLst>
                </p:cNvPr>
                <p:cNvSpPr>
                  <a:spLocks/>
                </p:cNvSpPr>
                <p:nvPr/>
              </p:nvSpPr>
              <p:spPr bwMode="auto">
                <a:xfrm>
                  <a:off x="9216866" y="4783951"/>
                  <a:ext cx="2841784" cy="4183737"/>
                </a:xfrm>
                <a:custGeom>
                  <a:avLst/>
                  <a:gdLst>
                    <a:gd name="T0" fmla="*/ 599 w 8426"/>
                    <a:gd name="T1" fmla="*/ 136 h 12404"/>
                    <a:gd name="T2" fmla="*/ 1503 w 8426"/>
                    <a:gd name="T3" fmla="*/ 13 h 12404"/>
                    <a:gd name="T4" fmla="*/ 2401 w 8426"/>
                    <a:gd name="T5" fmla="*/ 17 h 12404"/>
                    <a:gd name="T6" fmla="*/ 3281 w 8426"/>
                    <a:gd name="T7" fmla="*/ 145 h 12404"/>
                    <a:gd name="T8" fmla="*/ 4132 w 8426"/>
                    <a:gd name="T9" fmla="*/ 389 h 12404"/>
                    <a:gd name="T10" fmla="*/ 4941 w 8426"/>
                    <a:gd name="T11" fmla="*/ 745 h 12404"/>
                    <a:gd name="T12" fmla="*/ 5695 w 8426"/>
                    <a:gd name="T13" fmla="*/ 1207 h 12404"/>
                    <a:gd name="T14" fmla="*/ 6384 w 8426"/>
                    <a:gd name="T15" fmla="*/ 1769 h 12404"/>
                    <a:gd name="T16" fmla="*/ 6994 w 8426"/>
                    <a:gd name="T17" fmla="*/ 2425 h 12404"/>
                    <a:gd name="T18" fmla="*/ 7513 w 8426"/>
                    <a:gd name="T19" fmla="*/ 3171 h 12404"/>
                    <a:gd name="T20" fmla="*/ 7930 w 8426"/>
                    <a:gd name="T21" fmla="*/ 3999 h 12404"/>
                    <a:gd name="T22" fmla="*/ 8170 w 8426"/>
                    <a:gd name="T23" fmla="*/ 4681 h 12404"/>
                    <a:gd name="T24" fmla="*/ 8331 w 8426"/>
                    <a:gd name="T25" fmla="*/ 5375 h 12404"/>
                    <a:gd name="T26" fmla="*/ 8413 w 8426"/>
                    <a:gd name="T27" fmla="*/ 6077 h 12404"/>
                    <a:gd name="T28" fmla="*/ 8420 w 8426"/>
                    <a:gd name="T29" fmla="*/ 6779 h 12404"/>
                    <a:gd name="T30" fmla="*/ 8351 w 8426"/>
                    <a:gd name="T31" fmla="*/ 7475 h 12404"/>
                    <a:gd name="T32" fmla="*/ 8209 w 8426"/>
                    <a:gd name="T33" fmla="*/ 8160 h 12404"/>
                    <a:gd name="T34" fmla="*/ 7995 w 8426"/>
                    <a:gd name="T35" fmla="*/ 8825 h 12404"/>
                    <a:gd name="T36" fmla="*/ 7711 w 8426"/>
                    <a:gd name="T37" fmla="*/ 9466 h 12404"/>
                    <a:gd name="T38" fmla="*/ 7358 w 8426"/>
                    <a:gd name="T39" fmla="*/ 10075 h 12404"/>
                    <a:gd name="T40" fmla="*/ 6937 w 8426"/>
                    <a:gd name="T41" fmla="*/ 10647 h 12404"/>
                    <a:gd name="T42" fmla="*/ 6567 w 8426"/>
                    <a:gd name="T43" fmla="*/ 11059 h 12404"/>
                    <a:gd name="T44" fmla="*/ 6407 w 8426"/>
                    <a:gd name="T45" fmla="*/ 11216 h 12404"/>
                    <a:gd name="T46" fmla="*/ 6242 w 8426"/>
                    <a:gd name="T47" fmla="*/ 11368 h 12404"/>
                    <a:gd name="T48" fmla="*/ 6071 w 8426"/>
                    <a:gd name="T49" fmla="*/ 11515 h 12404"/>
                    <a:gd name="T50" fmla="*/ 5893 w 8426"/>
                    <a:gd name="T51" fmla="*/ 11656 h 12404"/>
                    <a:gd name="T52" fmla="*/ 5712 w 8426"/>
                    <a:gd name="T53" fmla="*/ 11791 h 12404"/>
                    <a:gd name="T54" fmla="*/ 5524 w 8426"/>
                    <a:gd name="T55" fmla="*/ 11920 h 12404"/>
                    <a:gd name="T56" fmla="*/ 5331 w 8426"/>
                    <a:gd name="T57" fmla="*/ 12042 h 12404"/>
                    <a:gd name="T58" fmla="*/ 5133 w 8426"/>
                    <a:gd name="T59" fmla="*/ 12159 h 12404"/>
                    <a:gd name="T60" fmla="*/ 4931 w 8426"/>
                    <a:gd name="T61" fmla="*/ 12268 h 12404"/>
                    <a:gd name="T62" fmla="*/ 4724 w 8426"/>
                    <a:gd name="T63" fmla="*/ 12372 h 12404"/>
                    <a:gd name="T64" fmla="*/ 3371 w 8426"/>
                    <a:gd name="T65" fmla="*/ 9309 h 12404"/>
                    <a:gd name="T66" fmla="*/ 3567 w 8426"/>
                    <a:gd name="T67" fmla="*/ 8871 h 12404"/>
                    <a:gd name="T68" fmla="*/ 3730 w 8426"/>
                    <a:gd name="T69" fmla="*/ 8422 h 12404"/>
                    <a:gd name="T70" fmla="*/ 3860 w 8426"/>
                    <a:gd name="T71" fmla="*/ 7964 h 12404"/>
                    <a:gd name="T72" fmla="*/ 3956 w 8426"/>
                    <a:gd name="T73" fmla="*/ 7500 h 12404"/>
                    <a:gd name="T74" fmla="*/ 4019 w 8426"/>
                    <a:gd name="T75" fmla="*/ 7029 h 12404"/>
                    <a:gd name="T76" fmla="*/ 4047 w 8426"/>
                    <a:gd name="T77" fmla="*/ 6556 h 12404"/>
                    <a:gd name="T78" fmla="*/ 4039 w 8426"/>
                    <a:gd name="T79" fmla="*/ 6082 h 12404"/>
                    <a:gd name="T80" fmla="*/ 3998 w 8426"/>
                    <a:gd name="T81" fmla="*/ 5607 h 12404"/>
                    <a:gd name="T82" fmla="*/ 3920 w 8426"/>
                    <a:gd name="T83" fmla="*/ 5135 h 12404"/>
                    <a:gd name="T84" fmla="*/ 3808 w 8426"/>
                    <a:gd name="T85" fmla="*/ 4668 h 12404"/>
                    <a:gd name="T86" fmla="*/ 3767 w 8426"/>
                    <a:gd name="T87" fmla="*/ 4419 h 12404"/>
                    <a:gd name="T88" fmla="*/ 3769 w 8426"/>
                    <a:gd name="T89" fmla="*/ 4277 h 12404"/>
                    <a:gd name="T90" fmla="*/ 3766 w 8426"/>
                    <a:gd name="T91" fmla="*/ 4135 h 12404"/>
                    <a:gd name="T92" fmla="*/ 3757 w 8426"/>
                    <a:gd name="T93" fmla="*/ 3993 h 12404"/>
                    <a:gd name="T94" fmla="*/ 3744 w 8426"/>
                    <a:gd name="T95" fmla="*/ 3849 h 12404"/>
                    <a:gd name="T96" fmla="*/ 3704 w 8426"/>
                    <a:gd name="T97" fmla="*/ 3573 h 12404"/>
                    <a:gd name="T98" fmla="*/ 3575 w 8426"/>
                    <a:gd name="T99" fmla="*/ 3054 h 12404"/>
                    <a:gd name="T100" fmla="*/ 3381 w 8426"/>
                    <a:gd name="T101" fmla="*/ 2566 h 12404"/>
                    <a:gd name="T102" fmla="*/ 3130 w 8426"/>
                    <a:gd name="T103" fmla="*/ 2115 h 12404"/>
                    <a:gd name="T104" fmla="*/ 2825 w 8426"/>
                    <a:gd name="T105" fmla="*/ 1704 h 12404"/>
                    <a:gd name="T106" fmla="*/ 2472 w 8426"/>
                    <a:gd name="T107" fmla="*/ 1336 h 12404"/>
                    <a:gd name="T108" fmla="*/ 2077 w 8426"/>
                    <a:gd name="T109" fmla="*/ 1018 h 12404"/>
                    <a:gd name="T110" fmla="*/ 1645 w 8426"/>
                    <a:gd name="T111" fmla="*/ 752 h 12404"/>
                    <a:gd name="T112" fmla="*/ 1179 w 8426"/>
                    <a:gd name="T113" fmla="*/ 541 h 12404"/>
                    <a:gd name="T114" fmla="*/ 688 w 8426"/>
                    <a:gd name="T115" fmla="*/ 392 h 12404"/>
                    <a:gd name="T116" fmla="*/ 175 w 8426"/>
                    <a:gd name="T117" fmla="*/ 306 h 12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26" h="12404">
                      <a:moveTo>
                        <a:pt x="0" y="292"/>
                      </a:moveTo>
                      <a:lnTo>
                        <a:pt x="299" y="207"/>
                      </a:lnTo>
                      <a:lnTo>
                        <a:pt x="599" y="136"/>
                      </a:lnTo>
                      <a:lnTo>
                        <a:pt x="901" y="80"/>
                      </a:lnTo>
                      <a:lnTo>
                        <a:pt x="1202" y="39"/>
                      </a:lnTo>
                      <a:lnTo>
                        <a:pt x="1503" y="13"/>
                      </a:lnTo>
                      <a:lnTo>
                        <a:pt x="1803" y="0"/>
                      </a:lnTo>
                      <a:lnTo>
                        <a:pt x="2103" y="2"/>
                      </a:lnTo>
                      <a:lnTo>
                        <a:pt x="2401" y="17"/>
                      </a:lnTo>
                      <a:lnTo>
                        <a:pt x="2697" y="47"/>
                      </a:lnTo>
                      <a:lnTo>
                        <a:pt x="2990" y="90"/>
                      </a:lnTo>
                      <a:lnTo>
                        <a:pt x="3281" y="145"/>
                      </a:lnTo>
                      <a:lnTo>
                        <a:pt x="3569" y="214"/>
                      </a:lnTo>
                      <a:lnTo>
                        <a:pt x="3852" y="295"/>
                      </a:lnTo>
                      <a:lnTo>
                        <a:pt x="4132" y="389"/>
                      </a:lnTo>
                      <a:lnTo>
                        <a:pt x="4407" y="497"/>
                      </a:lnTo>
                      <a:lnTo>
                        <a:pt x="4676" y="614"/>
                      </a:lnTo>
                      <a:lnTo>
                        <a:pt x="4941" y="745"/>
                      </a:lnTo>
                      <a:lnTo>
                        <a:pt x="5199" y="888"/>
                      </a:lnTo>
                      <a:lnTo>
                        <a:pt x="5451" y="1042"/>
                      </a:lnTo>
                      <a:lnTo>
                        <a:pt x="5695" y="1207"/>
                      </a:lnTo>
                      <a:lnTo>
                        <a:pt x="5932" y="1384"/>
                      </a:lnTo>
                      <a:lnTo>
                        <a:pt x="6162" y="1571"/>
                      </a:lnTo>
                      <a:lnTo>
                        <a:pt x="6384" y="1769"/>
                      </a:lnTo>
                      <a:lnTo>
                        <a:pt x="6596" y="1977"/>
                      </a:lnTo>
                      <a:lnTo>
                        <a:pt x="6800" y="2197"/>
                      </a:lnTo>
                      <a:lnTo>
                        <a:pt x="6994" y="2425"/>
                      </a:lnTo>
                      <a:lnTo>
                        <a:pt x="7178" y="2664"/>
                      </a:lnTo>
                      <a:lnTo>
                        <a:pt x="7350" y="2913"/>
                      </a:lnTo>
                      <a:lnTo>
                        <a:pt x="7513" y="3171"/>
                      </a:lnTo>
                      <a:lnTo>
                        <a:pt x="7664" y="3438"/>
                      </a:lnTo>
                      <a:lnTo>
                        <a:pt x="7803" y="3715"/>
                      </a:lnTo>
                      <a:lnTo>
                        <a:pt x="7930" y="3999"/>
                      </a:lnTo>
                      <a:lnTo>
                        <a:pt x="8019" y="4225"/>
                      </a:lnTo>
                      <a:lnTo>
                        <a:pt x="8099" y="4451"/>
                      </a:lnTo>
                      <a:lnTo>
                        <a:pt x="8170" y="4681"/>
                      </a:lnTo>
                      <a:lnTo>
                        <a:pt x="8233" y="4911"/>
                      </a:lnTo>
                      <a:lnTo>
                        <a:pt x="8286" y="5143"/>
                      </a:lnTo>
                      <a:lnTo>
                        <a:pt x="8331" y="5375"/>
                      </a:lnTo>
                      <a:lnTo>
                        <a:pt x="8367" y="5609"/>
                      </a:lnTo>
                      <a:lnTo>
                        <a:pt x="8395" y="5842"/>
                      </a:lnTo>
                      <a:lnTo>
                        <a:pt x="8413" y="6077"/>
                      </a:lnTo>
                      <a:lnTo>
                        <a:pt x="8424" y="6311"/>
                      </a:lnTo>
                      <a:lnTo>
                        <a:pt x="8426" y="6546"/>
                      </a:lnTo>
                      <a:lnTo>
                        <a:pt x="8420" y="6779"/>
                      </a:lnTo>
                      <a:lnTo>
                        <a:pt x="8405" y="7012"/>
                      </a:lnTo>
                      <a:lnTo>
                        <a:pt x="8382" y="7244"/>
                      </a:lnTo>
                      <a:lnTo>
                        <a:pt x="8351" y="7475"/>
                      </a:lnTo>
                      <a:lnTo>
                        <a:pt x="8312" y="7705"/>
                      </a:lnTo>
                      <a:lnTo>
                        <a:pt x="8265" y="7933"/>
                      </a:lnTo>
                      <a:lnTo>
                        <a:pt x="8209" y="8160"/>
                      </a:lnTo>
                      <a:lnTo>
                        <a:pt x="8146" y="8383"/>
                      </a:lnTo>
                      <a:lnTo>
                        <a:pt x="8075" y="8605"/>
                      </a:lnTo>
                      <a:lnTo>
                        <a:pt x="7995" y="8825"/>
                      </a:lnTo>
                      <a:lnTo>
                        <a:pt x="7909" y="9042"/>
                      </a:lnTo>
                      <a:lnTo>
                        <a:pt x="7814" y="9255"/>
                      </a:lnTo>
                      <a:lnTo>
                        <a:pt x="7711" y="9466"/>
                      </a:lnTo>
                      <a:lnTo>
                        <a:pt x="7601" y="9673"/>
                      </a:lnTo>
                      <a:lnTo>
                        <a:pt x="7483" y="9876"/>
                      </a:lnTo>
                      <a:lnTo>
                        <a:pt x="7358" y="10075"/>
                      </a:lnTo>
                      <a:lnTo>
                        <a:pt x="7225" y="10271"/>
                      </a:lnTo>
                      <a:lnTo>
                        <a:pt x="7085" y="10461"/>
                      </a:lnTo>
                      <a:lnTo>
                        <a:pt x="6937" y="10647"/>
                      </a:lnTo>
                      <a:lnTo>
                        <a:pt x="6782" y="10828"/>
                      </a:lnTo>
                      <a:lnTo>
                        <a:pt x="6620" y="11004"/>
                      </a:lnTo>
                      <a:lnTo>
                        <a:pt x="6567" y="11059"/>
                      </a:lnTo>
                      <a:lnTo>
                        <a:pt x="6515" y="11112"/>
                      </a:lnTo>
                      <a:lnTo>
                        <a:pt x="6461" y="11165"/>
                      </a:lnTo>
                      <a:lnTo>
                        <a:pt x="6407" y="11216"/>
                      </a:lnTo>
                      <a:lnTo>
                        <a:pt x="6353" y="11267"/>
                      </a:lnTo>
                      <a:lnTo>
                        <a:pt x="6298" y="11318"/>
                      </a:lnTo>
                      <a:lnTo>
                        <a:pt x="6242" y="11368"/>
                      </a:lnTo>
                      <a:lnTo>
                        <a:pt x="6186" y="11418"/>
                      </a:lnTo>
                      <a:lnTo>
                        <a:pt x="6129" y="11466"/>
                      </a:lnTo>
                      <a:lnTo>
                        <a:pt x="6071" y="11515"/>
                      </a:lnTo>
                      <a:lnTo>
                        <a:pt x="6012" y="11563"/>
                      </a:lnTo>
                      <a:lnTo>
                        <a:pt x="5954" y="11609"/>
                      </a:lnTo>
                      <a:lnTo>
                        <a:pt x="5893" y="11656"/>
                      </a:lnTo>
                      <a:lnTo>
                        <a:pt x="5834" y="11701"/>
                      </a:lnTo>
                      <a:lnTo>
                        <a:pt x="5772" y="11747"/>
                      </a:lnTo>
                      <a:lnTo>
                        <a:pt x="5712" y="11791"/>
                      </a:lnTo>
                      <a:lnTo>
                        <a:pt x="5649" y="11834"/>
                      </a:lnTo>
                      <a:lnTo>
                        <a:pt x="5587" y="11877"/>
                      </a:lnTo>
                      <a:lnTo>
                        <a:pt x="5524" y="11920"/>
                      </a:lnTo>
                      <a:lnTo>
                        <a:pt x="5460" y="11961"/>
                      </a:lnTo>
                      <a:lnTo>
                        <a:pt x="5396" y="12002"/>
                      </a:lnTo>
                      <a:lnTo>
                        <a:pt x="5331" y="12042"/>
                      </a:lnTo>
                      <a:lnTo>
                        <a:pt x="5266" y="12082"/>
                      </a:lnTo>
                      <a:lnTo>
                        <a:pt x="5200" y="12121"/>
                      </a:lnTo>
                      <a:lnTo>
                        <a:pt x="5133" y="12159"/>
                      </a:lnTo>
                      <a:lnTo>
                        <a:pt x="5066" y="12195"/>
                      </a:lnTo>
                      <a:lnTo>
                        <a:pt x="4999" y="12232"/>
                      </a:lnTo>
                      <a:lnTo>
                        <a:pt x="4931" y="12268"/>
                      </a:lnTo>
                      <a:lnTo>
                        <a:pt x="4863" y="12304"/>
                      </a:lnTo>
                      <a:lnTo>
                        <a:pt x="4794" y="12338"/>
                      </a:lnTo>
                      <a:lnTo>
                        <a:pt x="4724" y="12372"/>
                      </a:lnTo>
                      <a:lnTo>
                        <a:pt x="4655" y="12404"/>
                      </a:lnTo>
                      <a:lnTo>
                        <a:pt x="3297" y="9453"/>
                      </a:lnTo>
                      <a:lnTo>
                        <a:pt x="3371" y="9309"/>
                      </a:lnTo>
                      <a:lnTo>
                        <a:pt x="3440" y="9164"/>
                      </a:lnTo>
                      <a:lnTo>
                        <a:pt x="3504" y="9018"/>
                      </a:lnTo>
                      <a:lnTo>
                        <a:pt x="3567" y="8871"/>
                      </a:lnTo>
                      <a:lnTo>
                        <a:pt x="3624" y="8723"/>
                      </a:lnTo>
                      <a:lnTo>
                        <a:pt x="3679" y="8573"/>
                      </a:lnTo>
                      <a:lnTo>
                        <a:pt x="3730" y="8422"/>
                      </a:lnTo>
                      <a:lnTo>
                        <a:pt x="3778" y="8270"/>
                      </a:lnTo>
                      <a:lnTo>
                        <a:pt x="3821" y="8117"/>
                      </a:lnTo>
                      <a:lnTo>
                        <a:pt x="3860" y="7964"/>
                      </a:lnTo>
                      <a:lnTo>
                        <a:pt x="3895" y="7810"/>
                      </a:lnTo>
                      <a:lnTo>
                        <a:pt x="3928" y="7655"/>
                      </a:lnTo>
                      <a:lnTo>
                        <a:pt x="3956" y="7500"/>
                      </a:lnTo>
                      <a:lnTo>
                        <a:pt x="3981" y="7343"/>
                      </a:lnTo>
                      <a:lnTo>
                        <a:pt x="4001" y="7186"/>
                      </a:lnTo>
                      <a:lnTo>
                        <a:pt x="4019" y="7029"/>
                      </a:lnTo>
                      <a:lnTo>
                        <a:pt x="4031" y="6872"/>
                      </a:lnTo>
                      <a:lnTo>
                        <a:pt x="4041" y="6714"/>
                      </a:lnTo>
                      <a:lnTo>
                        <a:pt x="4047" y="6556"/>
                      </a:lnTo>
                      <a:lnTo>
                        <a:pt x="4048" y="6397"/>
                      </a:lnTo>
                      <a:lnTo>
                        <a:pt x="4046" y="6239"/>
                      </a:lnTo>
                      <a:lnTo>
                        <a:pt x="4039" y="6082"/>
                      </a:lnTo>
                      <a:lnTo>
                        <a:pt x="4029" y="5924"/>
                      </a:lnTo>
                      <a:lnTo>
                        <a:pt x="4015" y="5765"/>
                      </a:lnTo>
                      <a:lnTo>
                        <a:pt x="3998" y="5607"/>
                      </a:lnTo>
                      <a:lnTo>
                        <a:pt x="3976" y="5450"/>
                      </a:lnTo>
                      <a:lnTo>
                        <a:pt x="3950" y="5292"/>
                      </a:lnTo>
                      <a:lnTo>
                        <a:pt x="3920" y="5135"/>
                      </a:lnTo>
                      <a:lnTo>
                        <a:pt x="3887" y="4978"/>
                      </a:lnTo>
                      <a:lnTo>
                        <a:pt x="3849" y="4822"/>
                      </a:lnTo>
                      <a:lnTo>
                        <a:pt x="3808" y="4668"/>
                      </a:lnTo>
                      <a:lnTo>
                        <a:pt x="3763" y="4512"/>
                      </a:lnTo>
                      <a:lnTo>
                        <a:pt x="3765" y="4465"/>
                      </a:lnTo>
                      <a:lnTo>
                        <a:pt x="3767" y="4419"/>
                      </a:lnTo>
                      <a:lnTo>
                        <a:pt x="3768" y="4371"/>
                      </a:lnTo>
                      <a:lnTo>
                        <a:pt x="3768" y="4325"/>
                      </a:lnTo>
                      <a:lnTo>
                        <a:pt x="3769" y="4277"/>
                      </a:lnTo>
                      <a:lnTo>
                        <a:pt x="3768" y="4231"/>
                      </a:lnTo>
                      <a:lnTo>
                        <a:pt x="3767" y="4183"/>
                      </a:lnTo>
                      <a:lnTo>
                        <a:pt x="3766" y="4135"/>
                      </a:lnTo>
                      <a:lnTo>
                        <a:pt x="3764" y="4088"/>
                      </a:lnTo>
                      <a:lnTo>
                        <a:pt x="3760" y="4040"/>
                      </a:lnTo>
                      <a:lnTo>
                        <a:pt x="3757" y="3993"/>
                      </a:lnTo>
                      <a:lnTo>
                        <a:pt x="3754" y="3945"/>
                      </a:lnTo>
                      <a:lnTo>
                        <a:pt x="3750" y="3897"/>
                      </a:lnTo>
                      <a:lnTo>
                        <a:pt x="3744" y="3849"/>
                      </a:lnTo>
                      <a:lnTo>
                        <a:pt x="3739" y="3801"/>
                      </a:lnTo>
                      <a:lnTo>
                        <a:pt x="3732" y="3753"/>
                      </a:lnTo>
                      <a:lnTo>
                        <a:pt x="3704" y="3573"/>
                      </a:lnTo>
                      <a:lnTo>
                        <a:pt x="3669" y="3397"/>
                      </a:lnTo>
                      <a:lnTo>
                        <a:pt x="3625" y="3224"/>
                      </a:lnTo>
                      <a:lnTo>
                        <a:pt x="3575" y="3054"/>
                      </a:lnTo>
                      <a:lnTo>
                        <a:pt x="3517" y="2887"/>
                      </a:lnTo>
                      <a:lnTo>
                        <a:pt x="3453" y="2725"/>
                      </a:lnTo>
                      <a:lnTo>
                        <a:pt x="3381" y="2566"/>
                      </a:lnTo>
                      <a:lnTo>
                        <a:pt x="3304" y="2411"/>
                      </a:lnTo>
                      <a:lnTo>
                        <a:pt x="3220" y="2261"/>
                      </a:lnTo>
                      <a:lnTo>
                        <a:pt x="3130" y="2115"/>
                      </a:lnTo>
                      <a:lnTo>
                        <a:pt x="3034" y="1973"/>
                      </a:lnTo>
                      <a:lnTo>
                        <a:pt x="2932" y="1836"/>
                      </a:lnTo>
                      <a:lnTo>
                        <a:pt x="2825" y="1704"/>
                      </a:lnTo>
                      <a:lnTo>
                        <a:pt x="2713" y="1576"/>
                      </a:lnTo>
                      <a:lnTo>
                        <a:pt x="2595" y="1454"/>
                      </a:lnTo>
                      <a:lnTo>
                        <a:pt x="2472" y="1336"/>
                      </a:lnTo>
                      <a:lnTo>
                        <a:pt x="2346" y="1225"/>
                      </a:lnTo>
                      <a:lnTo>
                        <a:pt x="2213" y="1119"/>
                      </a:lnTo>
                      <a:lnTo>
                        <a:pt x="2077" y="1018"/>
                      </a:lnTo>
                      <a:lnTo>
                        <a:pt x="1936" y="923"/>
                      </a:lnTo>
                      <a:lnTo>
                        <a:pt x="1793" y="834"/>
                      </a:lnTo>
                      <a:lnTo>
                        <a:pt x="1645" y="752"/>
                      </a:lnTo>
                      <a:lnTo>
                        <a:pt x="1492" y="675"/>
                      </a:lnTo>
                      <a:lnTo>
                        <a:pt x="1338" y="605"/>
                      </a:lnTo>
                      <a:lnTo>
                        <a:pt x="1179" y="541"/>
                      </a:lnTo>
                      <a:lnTo>
                        <a:pt x="1018" y="485"/>
                      </a:lnTo>
                      <a:lnTo>
                        <a:pt x="854" y="435"/>
                      </a:lnTo>
                      <a:lnTo>
                        <a:pt x="688" y="392"/>
                      </a:lnTo>
                      <a:lnTo>
                        <a:pt x="519" y="356"/>
                      </a:lnTo>
                      <a:lnTo>
                        <a:pt x="348" y="327"/>
                      </a:lnTo>
                      <a:lnTo>
                        <a:pt x="175" y="306"/>
                      </a:lnTo>
                      <a:lnTo>
                        <a:pt x="0" y="292"/>
                      </a:lnTo>
                      <a:lnTo>
                        <a:pt x="0" y="292"/>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5" name="Freeform 8">
                  <a:extLst>
                    <a:ext uri="{FF2B5EF4-FFF2-40B4-BE49-F238E27FC236}">
                      <a16:creationId xmlns:a16="http://schemas.microsoft.com/office/drawing/2014/main" id="{27EF735F-25E2-4C5C-9F21-18756BA04EC2}"/>
                    </a:ext>
                  </a:extLst>
                </p:cNvPr>
                <p:cNvSpPr>
                  <a:spLocks/>
                </p:cNvSpPr>
                <p:nvPr/>
              </p:nvSpPr>
              <p:spPr bwMode="auto">
                <a:xfrm>
                  <a:off x="6403419" y="6306046"/>
                  <a:ext cx="4177665" cy="2839760"/>
                </a:xfrm>
                <a:custGeom>
                  <a:avLst/>
                  <a:gdLst>
                    <a:gd name="T0" fmla="*/ 12206 w 12386"/>
                    <a:gd name="T1" fmla="*/ 394 h 8419"/>
                    <a:gd name="T2" fmla="*/ 12312 w 12386"/>
                    <a:gd name="T3" fmla="*/ 930 h 8419"/>
                    <a:gd name="T4" fmla="*/ 12372 w 12386"/>
                    <a:gd name="T5" fmla="*/ 1475 h 8419"/>
                    <a:gd name="T6" fmla="*/ 12385 w 12386"/>
                    <a:gd name="T7" fmla="*/ 2028 h 8419"/>
                    <a:gd name="T8" fmla="*/ 12350 w 12386"/>
                    <a:gd name="T9" fmla="*/ 2584 h 8419"/>
                    <a:gd name="T10" fmla="*/ 12267 w 12386"/>
                    <a:gd name="T11" fmla="*/ 3141 h 8419"/>
                    <a:gd name="T12" fmla="*/ 12133 w 12386"/>
                    <a:gd name="T13" fmla="*/ 3696 h 8419"/>
                    <a:gd name="T14" fmla="*/ 11948 w 12386"/>
                    <a:gd name="T15" fmla="*/ 4248 h 8419"/>
                    <a:gd name="T16" fmla="*/ 11686 w 12386"/>
                    <a:gd name="T17" fmla="*/ 4842 h 8419"/>
                    <a:gd name="T18" fmla="*/ 11361 w 12386"/>
                    <a:gd name="T19" fmla="*/ 5415 h 8419"/>
                    <a:gd name="T20" fmla="*/ 10988 w 12386"/>
                    <a:gd name="T21" fmla="*/ 5944 h 8419"/>
                    <a:gd name="T22" fmla="*/ 10570 w 12386"/>
                    <a:gd name="T23" fmla="*/ 6426 h 8419"/>
                    <a:gd name="T24" fmla="*/ 10111 w 12386"/>
                    <a:gd name="T25" fmla="*/ 6861 h 8419"/>
                    <a:gd name="T26" fmla="*/ 9616 w 12386"/>
                    <a:gd name="T27" fmla="*/ 7246 h 8419"/>
                    <a:gd name="T28" fmla="*/ 9089 w 12386"/>
                    <a:gd name="T29" fmla="*/ 7581 h 8419"/>
                    <a:gd name="T30" fmla="*/ 8534 w 12386"/>
                    <a:gd name="T31" fmla="*/ 7861 h 8419"/>
                    <a:gd name="T32" fmla="*/ 7712 w 12386"/>
                    <a:gd name="T33" fmla="*/ 8163 h 8419"/>
                    <a:gd name="T34" fmla="*/ 6785 w 12386"/>
                    <a:gd name="T35" fmla="*/ 8360 h 8419"/>
                    <a:gd name="T36" fmla="*/ 5850 w 12386"/>
                    <a:gd name="T37" fmla="*/ 8419 h 8419"/>
                    <a:gd name="T38" fmla="*/ 4922 w 12386"/>
                    <a:gd name="T39" fmla="*/ 8344 h 8419"/>
                    <a:gd name="T40" fmla="*/ 4015 w 12386"/>
                    <a:gd name="T41" fmla="*/ 8139 h 8419"/>
                    <a:gd name="T42" fmla="*/ 3144 w 12386"/>
                    <a:gd name="T43" fmla="*/ 7806 h 8419"/>
                    <a:gd name="T44" fmla="*/ 2326 w 12386"/>
                    <a:gd name="T45" fmla="*/ 7349 h 8419"/>
                    <a:gd name="T46" fmla="*/ 1574 w 12386"/>
                    <a:gd name="T47" fmla="*/ 6773 h 8419"/>
                    <a:gd name="T48" fmla="*/ 1239 w 12386"/>
                    <a:gd name="T49" fmla="*/ 6452 h 8419"/>
                    <a:gd name="T50" fmla="*/ 1035 w 12386"/>
                    <a:gd name="T51" fmla="*/ 6232 h 8419"/>
                    <a:gd name="T52" fmla="*/ 841 w 12386"/>
                    <a:gd name="T53" fmla="*/ 6001 h 8419"/>
                    <a:gd name="T54" fmla="*/ 657 w 12386"/>
                    <a:gd name="T55" fmla="*/ 5761 h 8419"/>
                    <a:gd name="T56" fmla="*/ 484 w 12386"/>
                    <a:gd name="T57" fmla="*/ 5512 h 8419"/>
                    <a:gd name="T58" fmla="*/ 322 w 12386"/>
                    <a:gd name="T59" fmla="*/ 5254 h 8419"/>
                    <a:gd name="T60" fmla="*/ 172 w 12386"/>
                    <a:gd name="T61" fmla="*/ 4987 h 8419"/>
                    <a:gd name="T62" fmla="*/ 33 w 12386"/>
                    <a:gd name="T63" fmla="*/ 4712 h 8419"/>
                    <a:gd name="T64" fmla="*/ 3212 w 12386"/>
                    <a:gd name="T65" fmla="*/ 3440 h 8419"/>
                    <a:gd name="T66" fmla="*/ 3811 w 12386"/>
                    <a:gd name="T67" fmla="*/ 3686 h 8419"/>
                    <a:gd name="T68" fmla="*/ 4427 w 12386"/>
                    <a:gd name="T69" fmla="*/ 3873 h 8419"/>
                    <a:gd name="T70" fmla="*/ 5057 w 12386"/>
                    <a:gd name="T71" fmla="*/ 3996 h 8419"/>
                    <a:gd name="T72" fmla="*/ 5695 w 12386"/>
                    <a:gd name="T73" fmla="*/ 4056 h 8419"/>
                    <a:gd name="T74" fmla="*/ 6337 w 12386"/>
                    <a:gd name="T75" fmla="*/ 4054 h 8419"/>
                    <a:gd name="T76" fmla="*/ 6977 w 12386"/>
                    <a:gd name="T77" fmla="*/ 3988 h 8419"/>
                    <a:gd name="T78" fmla="*/ 7612 w 12386"/>
                    <a:gd name="T79" fmla="*/ 3856 h 8419"/>
                    <a:gd name="T80" fmla="*/ 8329 w 12386"/>
                    <a:gd name="T81" fmla="*/ 3765 h 8419"/>
                    <a:gd name="T82" fmla="*/ 9108 w 12386"/>
                    <a:gd name="T83" fmla="*/ 3644 h 8419"/>
                    <a:gd name="T84" fmla="*/ 9834 w 12386"/>
                    <a:gd name="T85" fmla="*/ 3380 h 8419"/>
                    <a:gd name="T86" fmla="*/ 10487 w 12386"/>
                    <a:gd name="T87" fmla="*/ 2985 h 8419"/>
                    <a:gd name="T88" fmla="*/ 11054 w 12386"/>
                    <a:gd name="T89" fmla="*/ 2477 h 8419"/>
                    <a:gd name="T90" fmla="*/ 11515 w 12386"/>
                    <a:gd name="T91" fmla="*/ 1867 h 8419"/>
                    <a:gd name="T92" fmla="*/ 11855 w 12386"/>
                    <a:gd name="T93" fmla="*/ 1171 h 8419"/>
                    <a:gd name="T94" fmla="*/ 12056 w 12386"/>
                    <a:gd name="T95" fmla="*/ 406 h 8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86" h="8419">
                      <a:moveTo>
                        <a:pt x="12100" y="0"/>
                      </a:moveTo>
                      <a:lnTo>
                        <a:pt x="12137" y="131"/>
                      </a:lnTo>
                      <a:lnTo>
                        <a:pt x="12174" y="262"/>
                      </a:lnTo>
                      <a:lnTo>
                        <a:pt x="12206" y="394"/>
                      </a:lnTo>
                      <a:lnTo>
                        <a:pt x="12238" y="527"/>
                      </a:lnTo>
                      <a:lnTo>
                        <a:pt x="12265" y="661"/>
                      </a:lnTo>
                      <a:lnTo>
                        <a:pt x="12290" y="795"/>
                      </a:lnTo>
                      <a:lnTo>
                        <a:pt x="12312" y="930"/>
                      </a:lnTo>
                      <a:lnTo>
                        <a:pt x="12331" y="1065"/>
                      </a:lnTo>
                      <a:lnTo>
                        <a:pt x="12348" y="1202"/>
                      </a:lnTo>
                      <a:lnTo>
                        <a:pt x="12361" y="1338"/>
                      </a:lnTo>
                      <a:lnTo>
                        <a:pt x="12372" y="1475"/>
                      </a:lnTo>
                      <a:lnTo>
                        <a:pt x="12379" y="1613"/>
                      </a:lnTo>
                      <a:lnTo>
                        <a:pt x="12384" y="1751"/>
                      </a:lnTo>
                      <a:lnTo>
                        <a:pt x="12386" y="1889"/>
                      </a:lnTo>
                      <a:lnTo>
                        <a:pt x="12385" y="2028"/>
                      </a:lnTo>
                      <a:lnTo>
                        <a:pt x="12380" y="2167"/>
                      </a:lnTo>
                      <a:lnTo>
                        <a:pt x="12374" y="2305"/>
                      </a:lnTo>
                      <a:lnTo>
                        <a:pt x="12363" y="2445"/>
                      </a:lnTo>
                      <a:lnTo>
                        <a:pt x="12350" y="2584"/>
                      </a:lnTo>
                      <a:lnTo>
                        <a:pt x="12334" y="2723"/>
                      </a:lnTo>
                      <a:lnTo>
                        <a:pt x="12314" y="2862"/>
                      </a:lnTo>
                      <a:lnTo>
                        <a:pt x="12292" y="3002"/>
                      </a:lnTo>
                      <a:lnTo>
                        <a:pt x="12267" y="3141"/>
                      </a:lnTo>
                      <a:lnTo>
                        <a:pt x="12238" y="3280"/>
                      </a:lnTo>
                      <a:lnTo>
                        <a:pt x="12206" y="3419"/>
                      </a:lnTo>
                      <a:lnTo>
                        <a:pt x="12171" y="3558"/>
                      </a:lnTo>
                      <a:lnTo>
                        <a:pt x="12133" y="3696"/>
                      </a:lnTo>
                      <a:lnTo>
                        <a:pt x="12092" y="3835"/>
                      </a:lnTo>
                      <a:lnTo>
                        <a:pt x="12048" y="3973"/>
                      </a:lnTo>
                      <a:lnTo>
                        <a:pt x="11999" y="4110"/>
                      </a:lnTo>
                      <a:lnTo>
                        <a:pt x="11948" y="4248"/>
                      </a:lnTo>
                      <a:lnTo>
                        <a:pt x="11894" y="4384"/>
                      </a:lnTo>
                      <a:lnTo>
                        <a:pt x="11827" y="4539"/>
                      </a:lnTo>
                      <a:lnTo>
                        <a:pt x="11758" y="4692"/>
                      </a:lnTo>
                      <a:lnTo>
                        <a:pt x="11686" y="4842"/>
                      </a:lnTo>
                      <a:lnTo>
                        <a:pt x="11609" y="4989"/>
                      </a:lnTo>
                      <a:lnTo>
                        <a:pt x="11529" y="5134"/>
                      </a:lnTo>
                      <a:lnTo>
                        <a:pt x="11447" y="5276"/>
                      </a:lnTo>
                      <a:lnTo>
                        <a:pt x="11361" y="5415"/>
                      </a:lnTo>
                      <a:lnTo>
                        <a:pt x="11272" y="5551"/>
                      </a:lnTo>
                      <a:lnTo>
                        <a:pt x="11180" y="5685"/>
                      </a:lnTo>
                      <a:lnTo>
                        <a:pt x="11085" y="5816"/>
                      </a:lnTo>
                      <a:lnTo>
                        <a:pt x="10988" y="5944"/>
                      </a:lnTo>
                      <a:lnTo>
                        <a:pt x="10888" y="6069"/>
                      </a:lnTo>
                      <a:lnTo>
                        <a:pt x="10784" y="6192"/>
                      </a:lnTo>
                      <a:lnTo>
                        <a:pt x="10678" y="6311"/>
                      </a:lnTo>
                      <a:lnTo>
                        <a:pt x="10570" y="6426"/>
                      </a:lnTo>
                      <a:lnTo>
                        <a:pt x="10459" y="6540"/>
                      </a:lnTo>
                      <a:lnTo>
                        <a:pt x="10346" y="6650"/>
                      </a:lnTo>
                      <a:lnTo>
                        <a:pt x="10229" y="6757"/>
                      </a:lnTo>
                      <a:lnTo>
                        <a:pt x="10111" y="6861"/>
                      </a:lnTo>
                      <a:lnTo>
                        <a:pt x="9990" y="6963"/>
                      </a:lnTo>
                      <a:lnTo>
                        <a:pt x="9868" y="7060"/>
                      </a:lnTo>
                      <a:lnTo>
                        <a:pt x="9743" y="7156"/>
                      </a:lnTo>
                      <a:lnTo>
                        <a:pt x="9616" y="7246"/>
                      </a:lnTo>
                      <a:lnTo>
                        <a:pt x="9487" y="7335"/>
                      </a:lnTo>
                      <a:lnTo>
                        <a:pt x="9356" y="7421"/>
                      </a:lnTo>
                      <a:lnTo>
                        <a:pt x="9224" y="7502"/>
                      </a:lnTo>
                      <a:lnTo>
                        <a:pt x="9089" y="7581"/>
                      </a:lnTo>
                      <a:lnTo>
                        <a:pt x="8952" y="7655"/>
                      </a:lnTo>
                      <a:lnTo>
                        <a:pt x="8815" y="7728"/>
                      </a:lnTo>
                      <a:lnTo>
                        <a:pt x="8675" y="7796"/>
                      </a:lnTo>
                      <a:lnTo>
                        <a:pt x="8534" y="7861"/>
                      </a:lnTo>
                      <a:lnTo>
                        <a:pt x="8392" y="7922"/>
                      </a:lnTo>
                      <a:lnTo>
                        <a:pt x="8167" y="8011"/>
                      </a:lnTo>
                      <a:lnTo>
                        <a:pt x="7940" y="8091"/>
                      </a:lnTo>
                      <a:lnTo>
                        <a:pt x="7712" y="8163"/>
                      </a:lnTo>
                      <a:lnTo>
                        <a:pt x="7481" y="8225"/>
                      </a:lnTo>
                      <a:lnTo>
                        <a:pt x="7250" y="8278"/>
                      </a:lnTo>
                      <a:lnTo>
                        <a:pt x="7018" y="8324"/>
                      </a:lnTo>
                      <a:lnTo>
                        <a:pt x="6785" y="8360"/>
                      </a:lnTo>
                      <a:lnTo>
                        <a:pt x="6552" y="8388"/>
                      </a:lnTo>
                      <a:lnTo>
                        <a:pt x="6317" y="8406"/>
                      </a:lnTo>
                      <a:lnTo>
                        <a:pt x="6084" y="8417"/>
                      </a:lnTo>
                      <a:lnTo>
                        <a:pt x="5850" y="8419"/>
                      </a:lnTo>
                      <a:lnTo>
                        <a:pt x="5616" y="8413"/>
                      </a:lnTo>
                      <a:lnTo>
                        <a:pt x="5384" y="8398"/>
                      </a:lnTo>
                      <a:lnTo>
                        <a:pt x="5152" y="8376"/>
                      </a:lnTo>
                      <a:lnTo>
                        <a:pt x="4922" y="8344"/>
                      </a:lnTo>
                      <a:lnTo>
                        <a:pt x="4692" y="8305"/>
                      </a:lnTo>
                      <a:lnTo>
                        <a:pt x="4464" y="8258"/>
                      </a:lnTo>
                      <a:lnTo>
                        <a:pt x="4238" y="8203"/>
                      </a:lnTo>
                      <a:lnTo>
                        <a:pt x="4015" y="8139"/>
                      </a:lnTo>
                      <a:lnTo>
                        <a:pt x="3793" y="8067"/>
                      </a:lnTo>
                      <a:lnTo>
                        <a:pt x="3574" y="7988"/>
                      </a:lnTo>
                      <a:lnTo>
                        <a:pt x="3358" y="7901"/>
                      </a:lnTo>
                      <a:lnTo>
                        <a:pt x="3144" y="7806"/>
                      </a:lnTo>
                      <a:lnTo>
                        <a:pt x="2934" y="7703"/>
                      </a:lnTo>
                      <a:lnTo>
                        <a:pt x="2727" y="7593"/>
                      </a:lnTo>
                      <a:lnTo>
                        <a:pt x="2524" y="7475"/>
                      </a:lnTo>
                      <a:lnTo>
                        <a:pt x="2326" y="7349"/>
                      </a:lnTo>
                      <a:lnTo>
                        <a:pt x="2131" y="7216"/>
                      </a:lnTo>
                      <a:lnTo>
                        <a:pt x="1940" y="7075"/>
                      </a:lnTo>
                      <a:lnTo>
                        <a:pt x="1754" y="6928"/>
                      </a:lnTo>
                      <a:lnTo>
                        <a:pt x="1574" y="6773"/>
                      </a:lnTo>
                      <a:lnTo>
                        <a:pt x="1398" y="6610"/>
                      </a:lnTo>
                      <a:lnTo>
                        <a:pt x="1344" y="6558"/>
                      </a:lnTo>
                      <a:lnTo>
                        <a:pt x="1291" y="6505"/>
                      </a:lnTo>
                      <a:lnTo>
                        <a:pt x="1239" y="6452"/>
                      </a:lnTo>
                      <a:lnTo>
                        <a:pt x="1187" y="6397"/>
                      </a:lnTo>
                      <a:lnTo>
                        <a:pt x="1135" y="6343"/>
                      </a:lnTo>
                      <a:lnTo>
                        <a:pt x="1085" y="6288"/>
                      </a:lnTo>
                      <a:lnTo>
                        <a:pt x="1035" y="6232"/>
                      </a:lnTo>
                      <a:lnTo>
                        <a:pt x="985" y="6175"/>
                      </a:lnTo>
                      <a:lnTo>
                        <a:pt x="937" y="6118"/>
                      </a:lnTo>
                      <a:lnTo>
                        <a:pt x="888" y="6060"/>
                      </a:lnTo>
                      <a:lnTo>
                        <a:pt x="841" y="6001"/>
                      </a:lnTo>
                      <a:lnTo>
                        <a:pt x="794" y="5943"/>
                      </a:lnTo>
                      <a:lnTo>
                        <a:pt x="748" y="5882"/>
                      </a:lnTo>
                      <a:lnTo>
                        <a:pt x="702" y="5823"/>
                      </a:lnTo>
                      <a:lnTo>
                        <a:pt x="657" y="5761"/>
                      </a:lnTo>
                      <a:lnTo>
                        <a:pt x="614" y="5701"/>
                      </a:lnTo>
                      <a:lnTo>
                        <a:pt x="569" y="5638"/>
                      </a:lnTo>
                      <a:lnTo>
                        <a:pt x="526" y="5575"/>
                      </a:lnTo>
                      <a:lnTo>
                        <a:pt x="484" y="5512"/>
                      </a:lnTo>
                      <a:lnTo>
                        <a:pt x="443" y="5449"/>
                      </a:lnTo>
                      <a:lnTo>
                        <a:pt x="402" y="5385"/>
                      </a:lnTo>
                      <a:lnTo>
                        <a:pt x="362" y="5320"/>
                      </a:lnTo>
                      <a:lnTo>
                        <a:pt x="322" y="5254"/>
                      </a:lnTo>
                      <a:lnTo>
                        <a:pt x="284" y="5188"/>
                      </a:lnTo>
                      <a:lnTo>
                        <a:pt x="245" y="5122"/>
                      </a:lnTo>
                      <a:lnTo>
                        <a:pt x="209" y="5055"/>
                      </a:lnTo>
                      <a:lnTo>
                        <a:pt x="172" y="4987"/>
                      </a:lnTo>
                      <a:lnTo>
                        <a:pt x="136" y="4919"/>
                      </a:lnTo>
                      <a:lnTo>
                        <a:pt x="101" y="4850"/>
                      </a:lnTo>
                      <a:lnTo>
                        <a:pt x="67" y="4781"/>
                      </a:lnTo>
                      <a:lnTo>
                        <a:pt x="33" y="4712"/>
                      </a:lnTo>
                      <a:lnTo>
                        <a:pt x="0" y="4642"/>
                      </a:lnTo>
                      <a:lnTo>
                        <a:pt x="2921" y="3295"/>
                      </a:lnTo>
                      <a:lnTo>
                        <a:pt x="3065" y="3369"/>
                      </a:lnTo>
                      <a:lnTo>
                        <a:pt x="3212" y="3440"/>
                      </a:lnTo>
                      <a:lnTo>
                        <a:pt x="3359" y="3508"/>
                      </a:lnTo>
                      <a:lnTo>
                        <a:pt x="3508" y="3571"/>
                      </a:lnTo>
                      <a:lnTo>
                        <a:pt x="3659" y="3631"/>
                      </a:lnTo>
                      <a:lnTo>
                        <a:pt x="3811" y="3686"/>
                      </a:lnTo>
                      <a:lnTo>
                        <a:pt x="3963" y="3739"/>
                      </a:lnTo>
                      <a:lnTo>
                        <a:pt x="4117" y="3787"/>
                      </a:lnTo>
                      <a:lnTo>
                        <a:pt x="4272" y="3831"/>
                      </a:lnTo>
                      <a:lnTo>
                        <a:pt x="4427" y="3873"/>
                      </a:lnTo>
                      <a:lnTo>
                        <a:pt x="4584" y="3909"/>
                      </a:lnTo>
                      <a:lnTo>
                        <a:pt x="4740" y="3942"/>
                      </a:lnTo>
                      <a:lnTo>
                        <a:pt x="4898" y="3971"/>
                      </a:lnTo>
                      <a:lnTo>
                        <a:pt x="5057" y="3996"/>
                      </a:lnTo>
                      <a:lnTo>
                        <a:pt x="5216" y="4016"/>
                      </a:lnTo>
                      <a:lnTo>
                        <a:pt x="5375" y="4034"/>
                      </a:lnTo>
                      <a:lnTo>
                        <a:pt x="5535" y="4048"/>
                      </a:lnTo>
                      <a:lnTo>
                        <a:pt x="5695" y="4056"/>
                      </a:lnTo>
                      <a:lnTo>
                        <a:pt x="5855" y="4062"/>
                      </a:lnTo>
                      <a:lnTo>
                        <a:pt x="6016" y="4064"/>
                      </a:lnTo>
                      <a:lnTo>
                        <a:pt x="6176" y="4061"/>
                      </a:lnTo>
                      <a:lnTo>
                        <a:pt x="6337" y="4054"/>
                      </a:lnTo>
                      <a:lnTo>
                        <a:pt x="6497" y="4043"/>
                      </a:lnTo>
                      <a:lnTo>
                        <a:pt x="6657" y="4029"/>
                      </a:lnTo>
                      <a:lnTo>
                        <a:pt x="6817" y="4011"/>
                      </a:lnTo>
                      <a:lnTo>
                        <a:pt x="6977" y="3988"/>
                      </a:lnTo>
                      <a:lnTo>
                        <a:pt x="7137" y="3961"/>
                      </a:lnTo>
                      <a:lnTo>
                        <a:pt x="7296" y="3931"/>
                      </a:lnTo>
                      <a:lnTo>
                        <a:pt x="7454" y="3895"/>
                      </a:lnTo>
                      <a:lnTo>
                        <a:pt x="7612" y="3856"/>
                      </a:lnTo>
                      <a:lnTo>
                        <a:pt x="7769" y="3814"/>
                      </a:lnTo>
                      <a:lnTo>
                        <a:pt x="7925" y="3766"/>
                      </a:lnTo>
                      <a:lnTo>
                        <a:pt x="8128" y="3771"/>
                      </a:lnTo>
                      <a:lnTo>
                        <a:pt x="8329" y="3765"/>
                      </a:lnTo>
                      <a:lnTo>
                        <a:pt x="8528" y="3749"/>
                      </a:lnTo>
                      <a:lnTo>
                        <a:pt x="8725" y="3723"/>
                      </a:lnTo>
                      <a:lnTo>
                        <a:pt x="8918" y="3689"/>
                      </a:lnTo>
                      <a:lnTo>
                        <a:pt x="9108" y="3644"/>
                      </a:lnTo>
                      <a:lnTo>
                        <a:pt x="9296" y="3591"/>
                      </a:lnTo>
                      <a:lnTo>
                        <a:pt x="9478" y="3530"/>
                      </a:lnTo>
                      <a:lnTo>
                        <a:pt x="9658" y="3459"/>
                      </a:lnTo>
                      <a:lnTo>
                        <a:pt x="9834" y="3380"/>
                      </a:lnTo>
                      <a:lnTo>
                        <a:pt x="10004" y="3293"/>
                      </a:lnTo>
                      <a:lnTo>
                        <a:pt x="10171" y="3199"/>
                      </a:lnTo>
                      <a:lnTo>
                        <a:pt x="10332" y="3096"/>
                      </a:lnTo>
                      <a:lnTo>
                        <a:pt x="10487" y="2985"/>
                      </a:lnTo>
                      <a:lnTo>
                        <a:pt x="10638" y="2869"/>
                      </a:lnTo>
                      <a:lnTo>
                        <a:pt x="10783" y="2744"/>
                      </a:lnTo>
                      <a:lnTo>
                        <a:pt x="10921" y="2613"/>
                      </a:lnTo>
                      <a:lnTo>
                        <a:pt x="11054" y="2477"/>
                      </a:lnTo>
                      <a:lnTo>
                        <a:pt x="11179" y="2333"/>
                      </a:lnTo>
                      <a:lnTo>
                        <a:pt x="11298" y="2184"/>
                      </a:lnTo>
                      <a:lnTo>
                        <a:pt x="11411" y="2028"/>
                      </a:lnTo>
                      <a:lnTo>
                        <a:pt x="11515" y="1867"/>
                      </a:lnTo>
                      <a:lnTo>
                        <a:pt x="11612" y="1700"/>
                      </a:lnTo>
                      <a:lnTo>
                        <a:pt x="11701" y="1529"/>
                      </a:lnTo>
                      <a:lnTo>
                        <a:pt x="11782" y="1353"/>
                      </a:lnTo>
                      <a:lnTo>
                        <a:pt x="11855" y="1171"/>
                      </a:lnTo>
                      <a:lnTo>
                        <a:pt x="11919" y="986"/>
                      </a:lnTo>
                      <a:lnTo>
                        <a:pt x="11974" y="796"/>
                      </a:lnTo>
                      <a:lnTo>
                        <a:pt x="12020" y="602"/>
                      </a:lnTo>
                      <a:lnTo>
                        <a:pt x="12056" y="406"/>
                      </a:lnTo>
                      <a:lnTo>
                        <a:pt x="12082" y="204"/>
                      </a:lnTo>
                      <a:lnTo>
                        <a:pt x="12100" y="0"/>
                      </a:lnTo>
                      <a:lnTo>
                        <a:pt x="1210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grpSp>
          <p:sp>
            <p:nvSpPr>
              <p:cNvPr id="8" name="TextBox 7">
                <a:extLst>
                  <a:ext uri="{FF2B5EF4-FFF2-40B4-BE49-F238E27FC236}">
                    <a16:creationId xmlns:a16="http://schemas.microsoft.com/office/drawing/2014/main" id="{50276937-2907-4B93-BD51-2229408276FC}"/>
                  </a:ext>
                </a:extLst>
              </p:cNvPr>
              <p:cNvSpPr txBox="1"/>
              <p:nvPr/>
            </p:nvSpPr>
            <p:spPr>
              <a:xfrm>
                <a:off x="13572998" y="4509921"/>
                <a:ext cx="3615929" cy="559124"/>
              </a:xfrm>
              <a:prstGeom prst="rect">
                <a:avLst/>
              </a:prstGeom>
              <a:noFill/>
            </p:spPr>
            <p:txBody>
              <a:bodyPr wrap="square" rtlCol="0">
                <a:spAutoFit/>
              </a:bodyPr>
              <a:lstStyle/>
              <a:p>
                <a:r>
                  <a:rPr lang="en-US" sz="2400" b="1" dirty="0">
                    <a:solidFill>
                      <a:schemeClr val="bg2"/>
                    </a:solidFill>
                    <a:latin typeface="Roboto" panose="02000000000000000000" pitchFamily="2" charset="0"/>
                    <a:ea typeface="Merriweather Bold" panose="02060503050406030704" pitchFamily="18" charset="-52"/>
                    <a:cs typeface="Open Sans" panose="020B0606030504020204" pitchFamily="34" charset="0"/>
                  </a:rPr>
                  <a:t>School</a:t>
                </a:r>
                <a:endParaRPr lang="ru-RU" sz="2400" b="1" dirty="0">
                  <a:solidFill>
                    <a:schemeClr val="bg2"/>
                  </a:solidFill>
                  <a:latin typeface="Roboto" panose="02000000000000000000" pitchFamily="2" charset="0"/>
                  <a:ea typeface="Merriweather Bold" panose="02060503050406030704" pitchFamily="18" charset="-52"/>
                  <a:cs typeface="Open Sans" panose="020B0606030504020204" pitchFamily="34" charset="0"/>
                </a:endParaRPr>
              </a:p>
            </p:txBody>
          </p:sp>
          <p:sp>
            <p:nvSpPr>
              <p:cNvPr id="9" name="TextBox 8">
                <a:extLst>
                  <a:ext uri="{FF2B5EF4-FFF2-40B4-BE49-F238E27FC236}">
                    <a16:creationId xmlns:a16="http://schemas.microsoft.com/office/drawing/2014/main" id="{31124449-335C-4651-8FF5-F4B9F047C66E}"/>
                  </a:ext>
                </a:extLst>
              </p:cNvPr>
              <p:cNvSpPr txBox="1"/>
              <p:nvPr/>
            </p:nvSpPr>
            <p:spPr>
              <a:xfrm>
                <a:off x="12234083" y="7269163"/>
                <a:ext cx="3615929" cy="559124"/>
              </a:xfrm>
              <a:prstGeom prst="rect">
                <a:avLst/>
              </a:prstGeom>
              <a:noFill/>
            </p:spPr>
            <p:txBody>
              <a:bodyPr wrap="square" rtlCol="0">
                <a:spAutoFit/>
              </a:bodyPr>
              <a:lstStyle/>
              <a:p>
                <a:r>
                  <a:rPr lang="en-US" sz="2400" b="1" dirty="0">
                    <a:solidFill>
                      <a:schemeClr val="bg2"/>
                    </a:solidFill>
                    <a:latin typeface="Roboto" panose="02000000000000000000" pitchFamily="2" charset="0"/>
                    <a:ea typeface="Merriweather Bold" panose="02060503050406030704" pitchFamily="18" charset="-52"/>
                    <a:cs typeface="Open Sans" panose="020B0606030504020204" pitchFamily="34" charset="0"/>
                  </a:rPr>
                  <a:t>Community</a:t>
                </a:r>
                <a:endParaRPr lang="ru-RU" sz="2400" b="1" dirty="0">
                  <a:solidFill>
                    <a:schemeClr val="bg2"/>
                  </a:solidFill>
                  <a:latin typeface="Roboto" panose="02000000000000000000" pitchFamily="2" charset="0"/>
                  <a:ea typeface="Merriweather Bold" panose="02060503050406030704" pitchFamily="18" charset="-52"/>
                  <a:cs typeface="Open Sans" panose="020B0606030504020204" pitchFamily="34" charset="0"/>
                </a:endParaRPr>
              </a:p>
            </p:txBody>
          </p:sp>
          <p:sp>
            <p:nvSpPr>
              <p:cNvPr id="10" name="TextBox 9">
                <a:extLst>
                  <a:ext uri="{FF2B5EF4-FFF2-40B4-BE49-F238E27FC236}">
                    <a16:creationId xmlns:a16="http://schemas.microsoft.com/office/drawing/2014/main" id="{8178418D-B341-420F-A72C-9A87735B816C}"/>
                  </a:ext>
                </a:extLst>
              </p:cNvPr>
              <p:cNvSpPr txBox="1"/>
              <p:nvPr/>
            </p:nvSpPr>
            <p:spPr>
              <a:xfrm rot="16200000">
                <a:off x="10698216" y="4305993"/>
                <a:ext cx="3615927" cy="559124"/>
              </a:xfrm>
              <a:prstGeom prst="rect">
                <a:avLst/>
              </a:prstGeom>
              <a:noFill/>
            </p:spPr>
            <p:txBody>
              <a:bodyPr wrap="square" rtlCol="0">
                <a:spAutoFit/>
              </a:bodyPr>
              <a:lstStyle/>
              <a:p>
                <a:r>
                  <a:rPr lang="en-US" sz="2400" b="1" dirty="0">
                    <a:solidFill>
                      <a:schemeClr val="bg2"/>
                    </a:solidFill>
                    <a:latin typeface="Roboto" panose="02000000000000000000" pitchFamily="2" charset="0"/>
                    <a:ea typeface="Merriweather Bold" panose="02060503050406030704" pitchFamily="18" charset="-52"/>
                    <a:cs typeface="Open Sans" panose="020B0606030504020204" pitchFamily="34" charset="0"/>
                  </a:rPr>
                  <a:t>Home</a:t>
                </a:r>
                <a:endParaRPr lang="ru-RU" sz="2400" b="1" dirty="0">
                  <a:solidFill>
                    <a:schemeClr val="bg2"/>
                  </a:solidFill>
                  <a:latin typeface="Roboto" panose="02000000000000000000" pitchFamily="2" charset="0"/>
                  <a:ea typeface="Merriweather Bold" panose="02060503050406030704" pitchFamily="18" charset="-52"/>
                  <a:cs typeface="Open Sans" panose="020B0606030504020204" pitchFamily="34" charset="0"/>
                </a:endParaRPr>
              </a:p>
            </p:txBody>
          </p:sp>
          <p:sp>
            <p:nvSpPr>
              <p:cNvPr id="11" name="TextBox 10">
                <a:extLst>
                  <a:ext uri="{FF2B5EF4-FFF2-40B4-BE49-F238E27FC236}">
                    <a16:creationId xmlns:a16="http://schemas.microsoft.com/office/drawing/2014/main" id="{0FE112D8-59AA-48BE-BEB4-2E39048589FA}"/>
                  </a:ext>
                </a:extLst>
              </p:cNvPr>
              <p:cNvSpPr txBox="1"/>
              <p:nvPr/>
            </p:nvSpPr>
            <p:spPr>
              <a:xfrm rot="5400000">
                <a:off x="13550341" y="7579806"/>
                <a:ext cx="3615927" cy="559124"/>
              </a:xfrm>
              <a:prstGeom prst="rect">
                <a:avLst/>
              </a:prstGeom>
              <a:noFill/>
            </p:spPr>
            <p:txBody>
              <a:bodyPr wrap="square" rtlCol="0">
                <a:spAutoFit/>
              </a:bodyPr>
              <a:lstStyle/>
              <a:p>
                <a:r>
                  <a:rPr lang="en-US" sz="2400" b="1" dirty="0">
                    <a:solidFill>
                      <a:schemeClr val="bg2"/>
                    </a:solidFill>
                    <a:latin typeface="Roboto" panose="02000000000000000000" pitchFamily="2" charset="0"/>
                    <a:ea typeface="Merriweather Bold" panose="02060503050406030704" pitchFamily="18" charset="-52"/>
                    <a:cs typeface="Open Sans" panose="020B0606030504020204" pitchFamily="34" charset="0"/>
                  </a:rPr>
                  <a:t>Work</a:t>
                </a:r>
                <a:endParaRPr lang="ru-RU" sz="2400" b="1" dirty="0">
                  <a:solidFill>
                    <a:schemeClr val="bg2"/>
                  </a:solidFill>
                  <a:latin typeface="Roboto" panose="02000000000000000000" pitchFamily="2" charset="0"/>
                  <a:ea typeface="Merriweather Bold" panose="02060503050406030704" pitchFamily="18" charset="-52"/>
                  <a:cs typeface="Open Sans" panose="020B0606030504020204" pitchFamily="34" charset="0"/>
                </a:endParaRPr>
              </a:p>
            </p:txBody>
          </p:sp>
        </p:grpSp>
      </p:grpSp>
      <p:pic>
        <p:nvPicPr>
          <p:cNvPr id="16" name="Picture 15" descr="A blue circle on a black background&#10;&#10;Description automatically generated with medium confidence">
            <a:extLst>
              <a:ext uri="{FF2B5EF4-FFF2-40B4-BE49-F238E27FC236}">
                <a16:creationId xmlns:a16="http://schemas.microsoft.com/office/drawing/2014/main" id="{6501A622-0745-4520-92A5-16EB3A2CC081}"/>
              </a:ext>
            </a:extLst>
          </p:cNvPr>
          <p:cNvPicPr>
            <a:picLocks noChangeAspect="1"/>
          </p:cNvPicPr>
          <p:nvPr userDrawn="1"/>
        </p:nvPicPr>
        <p:blipFill>
          <a:blip r:embed="rId4" cstate="screen">
            <a:duotone>
              <a:schemeClr val="bg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10612100">
            <a:off x="8742460" y="-703172"/>
            <a:ext cx="2094931" cy="2094931"/>
          </a:xfrm>
          <a:prstGeom prst="rect">
            <a:avLst/>
          </a:prstGeom>
        </p:spPr>
      </p:pic>
      <p:pic>
        <p:nvPicPr>
          <p:cNvPr id="17" name="Graphic 16" descr="Social network">
            <a:extLst>
              <a:ext uri="{FF2B5EF4-FFF2-40B4-BE49-F238E27FC236}">
                <a16:creationId xmlns:a16="http://schemas.microsoft.com/office/drawing/2014/main" id="{C2B12107-3FE7-4F10-A3A4-4A9D0CD6A13A}"/>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39161" y="1640673"/>
            <a:ext cx="357492" cy="357492"/>
          </a:xfrm>
          <a:prstGeom prst="rect">
            <a:avLst/>
          </a:prstGeom>
        </p:spPr>
      </p:pic>
      <p:graphicFrame>
        <p:nvGraphicFramePr>
          <p:cNvPr id="18" name="Diagram 17">
            <a:extLst>
              <a:ext uri="{FF2B5EF4-FFF2-40B4-BE49-F238E27FC236}">
                <a16:creationId xmlns:a16="http://schemas.microsoft.com/office/drawing/2014/main" id="{A7AB61E2-83BC-4011-93EB-94FAD0BEC79F}"/>
              </a:ext>
            </a:extLst>
          </p:cNvPr>
          <p:cNvGraphicFramePr/>
          <p:nvPr userDrawn="1">
            <p:extLst>
              <p:ext uri="{D42A27DB-BD31-4B8C-83A1-F6EECF244321}">
                <p14:modId xmlns:p14="http://schemas.microsoft.com/office/powerpoint/2010/main" val="1421305967"/>
              </p:ext>
            </p:extLst>
          </p:nvPr>
        </p:nvGraphicFramePr>
        <p:xfrm>
          <a:off x="5091019" y="1763878"/>
          <a:ext cx="3234279" cy="45743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9" name="Diagram 18">
            <a:extLst>
              <a:ext uri="{FF2B5EF4-FFF2-40B4-BE49-F238E27FC236}">
                <a16:creationId xmlns:a16="http://schemas.microsoft.com/office/drawing/2014/main" id="{D9C56FBF-1DFA-49CC-A61A-743996EF6EAB}"/>
              </a:ext>
            </a:extLst>
          </p:cNvPr>
          <p:cNvGraphicFramePr/>
          <p:nvPr userDrawn="1">
            <p:extLst>
              <p:ext uri="{D42A27DB-BD31-4B8C-83A1-F6EECF244321}">
                <p14:modId xmlns:p14="http://schemas.microsoft.com/office/powerpoint/2010/main" val="908297158"/>
              </p:ext>
            </p:extLst>
          </p:nvPr>
        </p:nvGraphicFramePr>
        <p:xfrm>
          <a:off x="8572936" y="1754959"/>
          <a:ext cx="3236976" cy="457430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0" name="TextBox 19">
            <a:extLst>
              <a:ext uri="{FF2B5EF4-FFF2-40B4-BE49-F238E27FC236}">
                <a16:creationId xmlns:a16="http://schemas.microsoft.com/office/drawing/2014/main" id="{6906028C-F205-4472-AC77-E146A5AC6C62}"/>
              </a:ext>
            </a:extLst>
          </p:cNvPr>
          <p:cNvSpPr txBox="1"/>
          <p:nvPr userDrawn="1"/>
        </p:nvSpPr>
        <p:spPr>
          <a:xfrm>
            <a:off x="1219200" y="555713"/>
            <a:ext cx="9753600" cy="769441"/>
          </a:xfrm>
          <a:prstGeom prst="rect">
            <a:avLst/>
          </a:prstGeom>
          <a:noFill/>
        </p:spPr>
        <p:txBody>
          <a:bodyPr wrap="square" rtlCol="0">
            <a:spAutoFit/>
          </a:bodyPr>
          <a:lstStyle/>
          <a:p>
            <a:pPr algn="ctr"/>
            <a:r>
              <a:rPr lang="en-US" sz="4400" dirty="0">
                <a:latin typeface="+mj-lt"/>
              </a:rPr>
              <a:t>Advocate Model</a:t>
            </a:r>
          </a:p>
        </p:txBody>
      </p:sp>
    </p:spTree>
    <p:custDataLst>
      <p:tags r:id="rId1"/>
    </p:custDataLst>
    <p:extLst>
      <p:ext uri="{BB962C8B-B14F-4D97-AF65-F5344CB8AC3E}">
        <p14:creationId xmlns:p14="http://schemas.microsoft.com/office/powerpoint/2010/main" val="1847138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YAP_wra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31881B-3F14-4FDD-9254-B7D49EBB6D8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7697"/>
          <a:stretch/>
        </p:blipFill>
        <p:spPr>
          <a:xfrm>
            <a:off x="0" y="4724400"/>
            <a:ext cx="12192000" cy="2133600"/>
          </a:xfrm>
          <a:prstGeom prst="rect">
            <a:avLst/>
          </a:prstGeom>
        </p:spPr>
      </p:pic>
      <p:graphicFrame>
        <p:nvGraphicFramePr>
          <p:cNvPr id="4" name="Diagram 3">
            <a:extLst>
              <a:ext uri="{FF2B5EF4-FFF2-40B4-BE49-F238E27FC236}">
                <a16:creationId xmlns:a16="http://schemas.microsoft.com/office/drawing/2014/main" id="{479CB150-F14A-4E58-B33E-745CD422DCC4}"/>
              </a:ext>
            </a:extLst>
          </p:cNvPr>
          <p:cNvGraphicFramePr/>
          <p:nvPr userDrawn="1">
            <p:extLst>
              <p:ext uri="{D42A27DB-BD31-4B8C-83A1-F6EECF244321}">
                <p14:modId xmlns:p14="http://schemas.microsoft.com/office/powerpoint/2010/main" val="1944670"/>
              </p:ext>
            </p:extLst>
          </p:nvPr>
        </p:nvGraphicFramePr>
        <p:xfrm>
          <a:off x="6229288" y="3592376"/>
          <a:ext cx="5477750" cy="3178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5A444BF0-3EC4-41E1-B8EE-FE1B2CAB63C0}"/>
              </a:ext>
            </a:extLst>
          </p:cNvPr>
          <p:cNvSpPr txBox="1"/>
          <p:nvPr userDrawn="1"/>
        </p:nvSpPr>
        <p:spPr>
          <a:xfrm>
            <a:off x="507999" y="1676400"/>
            <a:ext cx="5207001" cy="2514600"/>
          </a:xfrm>
          <a:prstGeom prst="rect">
            <a:avLst/>
          </a:prstGeom>
        </p:spPr>
        <p:txBody>
          <a:bodyPr vert="horz" wrap="square" lIns="91440" tIns="45720" rIns="91440" bIns="45720" rtlCol="0">
            <a:noAutofit/>
          </a:bodyPr>
          <a:lstStyle>
            <a:lvl1pPr marL="342900" lvl="0" indent="-342900">
              <a:spcBef>
                <a:spcPct val="20000"/>
              </a:spcBef>
              <a:spcAft>
                <a:spcPts val="600"/>
              </a:spcAft>
              <a:buClr>
                <a:schemeClr val="accent1"/>
              </a:buClr>
              <a:buFont typeface="Arial" panose="020B0604020202020204" pitchFamily="34" charset="0"/>
              <a:buChar char="•"/>
              <a:defRPr sz="3200">
                <a:latin typeface="Roboto" panose="02000000000000000000" pitchFamily="2" charset="0"/>
              </a:defRPr>
            </a:lvl1pPr>
            <a:lvl2pPr marL="742950" lvl="1" indent="-285750">
              <a:spcBef>
                <a:spcPct val="20000"/>
              </a:spcBef>
              <a:spcAft>
                <a:spcPts val="600"/>
              </a:spcAft>
              <a:buFont typeface="Arial" panose="020B0604020202020204" pitchFamily="34" charset="0"/>
              <a:buChar char="–"/>
              <a:defRPr sz="2800">
                <a:latin typeface="Roboto" panose="02000000000000000000" pitchFamily="2" charset="0"/>
              </a:defRPr>
            </a:lvl2pPr>
            <a:lvl3pPr marL="1143000" lvl="2" indent="-228600">
              <a:spcBef>
                <a:spcPct val="20000"/>
              </a:spcBef>
              <a:spcAft>
                <a:spcPts val="600"/>
              </a:spcAft>
              <a:buClr>
                <a:schemeClr val="accent1"/>
              </a:buClr>
              <a:buFont typeface="Arial" panose="020B0604020202020204" pitchFamily="34" charset="0"/>
              <a:buChar char="•"/>
              <a:defRPr sz="2400">
                <a:latin typeface="Roboto" panose="02000000000000000000" pitchFamily="2" charset="0"/>
              </a:defRPr>
            </a:lvl3pPr>
            <a:lvl4pPr marL="1600200" lvl="3" indent="-228600">
              <a:spcBef>
                <a:spcPct val="20000"/>
              </a:spcBef>
              <a:spcAft>
                <a:spcPts val="600"/>
              </a:spcAft>
              <a:buFont typeface="Arial" panose="020B0604020202020204" pitchFamily="34" charset="0"/>
              <a:buChar char="–"/>
              <a:defRPr sz="2000">
                <a:latin typeface="Roboto" panose="02000000000000000000" pitchFamily="2" charset="0"/>
              </a:defRPr>
            </a:lvl4pPr>
            <a:lvl5pPr marL="2057400" lvl="4" indent="-228600">
              <a:spcBef>
                <a:spcPct val="20000"/>
              </a:spcBef>
              <a:spcAft>
                <a:spcPts val="600"/>
              </a:spcAft>
              <a:buClr>
                <a:schemeClr val="accent1"/>
              </a:buClr>
              <a:buFont typeface="Arial" panose="020B0604020202020204" pitchFamily="34" charset="0"/>
              <a:buChar char="»"/>
              <a:defRPr sz="2000">
                <a:latin typeface="Roboto" panose="02000000000000000000" pitchFamily="2"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lvl="0"/>
            <a:r>
              <a:rPr lang="en-US" sz="2400" dirty="0"/>
              <a:t>Engages youth and families as </a:t>
            </a:r>
            <a:r>
              <a:rPr lang="en-US" sz="240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equal partners</a:t>
            </a:r>
          </a:p>
          <a:p>
            <a:pPr lvl="0"/>
            <a:r>
              <a:rPr lang="en-US" sz="2400" dirty="0"/>
              <a:t>Learns about needs, strengths, and preferences through</a:t>
            </a:r>
            <a:r>
              <a:rPr lang="en-US" sz="2400" dirty="0">
                <a:latin typeface="Roboto Medium" panose="02000000000000000000" pitchFamily="2" charset="0"/>
                <a:ea typeface="Roboto Medium" panose="02000000000000000000" pitchFamily="2" charset="0"/>
                <a:cs typeface="Roboto Medium" panose="02000000000000000000" pitchFamily="2" charset="0"/>
              </a:rPr>
              <a:t> </a:t>
            </a:r>
            <a:br>
              <a:rPr lang="en-US" sz="2400" dirty="0">
                <a:latin typeface="Roboto Medium" panose="02000000000000000000" pitchFamily="2" charset="0"/>
                <a:ea typeface="Roboto Medium" panose="02000000000000000000" pitchFamily="2" charset="0"/>
                <a:cs typeface="Roboto Medium" panose="02000000000000000000" pitchFamily="2" charset="0"/>
              </a:rPr>
            </a:br>
            <a:r>
              <a:rPr lang="en-US" sz="2400" dirty="0">
                <a:solidFill>
                  <a:schemeClr val="accent5"/>
                </a:solidFill>
                <a:latin typeface="Roboto Medium" panose="02000000000000000000" pitchFamily="2" charset="0"/>
                <a:ea typeface="Roboto Medium" panose="02000000000000000000" pitchFamily="2" charset="0"/>
                <a:cs typeface="Roboto Medium" panose="02000000000000000000" pitchFamily="2" charset="0"/>
              </a:rPr>
              <a:t>holistic assessment process</a:t>
            </a:r>
          </a:p>
          <a:p>
            <a:pPr lvl="0"/>
            <a:r>
              <a:rPr lang="en-US" sz="2400" dirty="0"/>
              <a:t>Builds a </a:t>
            </a:r>
            <a:r>
              <a:rPr lang="en-US" sz="2400" dirty="0">
                <a:solidFill>
                  <a:schemeClr val="accent2"/>
                </a:solidFill>
                <a:latin typeface="Roboto Medium" panose="02000000000000000000" pitchFamily="2" charset="0"/>
                <a:ea typeface="Roboto Medium" panose="02000000000000000000" pitchFamily="2" charset="0"/>
                <a:cs typeface="Roboto Medium" panose="02000000000000000000" pitchFamily="2" charset="0"/>
              </a:rPr>
              <a:t>Family Team </a:t>
            </a:r>
            <a:r>
              <a:rPr lang="en-US" sz="2400" dirty="0"/>
              <a:t>of community supports</a:t>
            </a:r>
          </a:p>
        </p:txBody>
      </p:sp>
      <p:sp>
        <p:nvSpPr>
          <p:cNvPr id="6" name="TextBox 5">
            <a:extLst>
              <a:ext uri="{FF2B5EF4-FFF2-40B4-BE49-F238E27FC236}">
                <a16:creationId xmlns:a16="http://schemas.microsoft.com/office/drawing/2014/main" id="{D7D4A13B-BE13-4D8B-AA2B-985FD03366C4}"/>
              </a:ext>
            </a:extLst>
          </p:cNvPr>
          <p:cNvSpPr txBox="1"/>
          <p:nvPr userDrawn="1"/>
        </p:nvSpPr>
        <p:spPr>
          <a:xfrm>
            <a:off x="5867400" y="1676400"/>
            <a:ext cx="5943599" cy="2286000"/>
          </a:xfrm>
          <a:prstGeom prst="rect">
            <a:avLst/>
          </a:prstGeom>
        </p:spPr>
        <p:txBody>
          <a:bodyPr vert="horz" wrap="square" lIns="91440" tIns="45720" rIns="91440" bIns="45720" rtlCol="0">
            <a:normAutofit/>
          </a:bodyPr>
          <a:lstStyle>
            <a:lvl1pPr marL="342900" lvl="0" indent="-342900">
              <a:spcBef>
                <a:spcPct val="20000"/>
              </a:spcBef>
              <a:spcAft>
                <a:spcPts val="600"/>
              </a:spcAft>
              <a:buClr>
                <a:schemeClr val="accent1"/>
              </a:buClr>
              <a:buFont typeface="Arial" panose="020B0604020202020204" pitchFamily="34" charset="0"/>
              <a:buChar char="•"/>
              <a:defRPr sz="3200">
                <a:latin typeface="Roboto" panose="02000000000000000000" pitchFamily="2" charset="0"/>
              </a:defRPr>
            </a:lvl1pPr>
            <a:lvl2pPr marL="742950" lvl="1" indent="-285750">
              <a:spcBef>
                <a:spcPct val="20000"/>
              </a:spcBef>
              <a:spcAft>
                <a:spcPts val="600"/>
              </a:spcAft>
              <a:buFont typeface="Arial" panose="020B0604020202020204" pitchFamily="34" charset="0"/>
              <a:buChar char="–"/>
              <a:defRPr sz="2800">
                <a:latin typeface="Roboto" panose="02000000000000000000" pitchFamily="2" charset="0"/>
              </a:defRPr>
            </a:lvl2pPr>
            <a:lvl3pPr marL="1143000" lvl="2" indent="-228600">
              <a:spcBef>
                <a:spcPct val="20000"/>
              </a:spcBef>
              <a:spcAft>
                <a:spcPts val="600"/>
              </a:spcAft>
              <a:buClr>
                <a:schemeClr val="accent1"/>
              </a:buClr>
              <a:buFont typeface="Arial" panose="020B0604020202020204" pitchFamily="34" charset="0"/>
              <a:buChar char="•"/>
              <a:defRPr sz="2400">
                <a:latin typeface="Roboto" panose="02000000000000000000" pitchFamily="2" charset="0"/>
              </a:defRPr>
            </a:lvl3pPr>
            <a:lvl4pPr marL="1600200" lvl="3" indent="-228600">
              <a:spcBef>
                <a:spcPct val="20000"/>
              </a:spcBef>
              <a:spcAft>
                <a:spcPts val="600"/>
              </a:spcAft>
              <a:buFont typeface="Arial" panose="020B0604020202020204" pitchFamily="34" charset="0"/>
              <a:buChar char="–"/>
              <a:defRPr sz="2000">
                <a:latin typeface="Roboto" panose="02000000000000000000" pitchFamily="2" charset="0"/>
              </a:defRPr>
            </a:lvl4pPr>
            <a:lvl5pPr marL="2057400" lvl="4" indent="-228600">
              <a:spcBef>
                <a:spcPct val="20000"/>
              </a:spcBef>
              <a:spcAft>
                <a:spcPts val="600"/>
              </a:spcAft>
              <a:buClr>
                <a:schemeClr val="accent1"/>
              </a:buClr>
              <a:buFont typeface="Arial" panose="020B0604020202020204" pitchFamily="34" charset="0"/>
              <a:buChar char="»"/>
              <a:defRPr sz="2000">
                <a:latin typeface="Roboto" panose="02000000000000000000" pitchFamily="2"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lvl="0"/>
            <a:r>
              <a:rPr lang="en-US" sz="2400" dirty="0"/>
              <a:t>Develops an </a:t>
            </a:r>
            <a:r>
              <a:rPr lang="en-US" sz="2400" dirty="0">
                <a:solidFill>
                  <a:schemeClr val="accent6"/>
                </a:solidFill>
                <a:latin typeface="Roboto Medium" panose="02000000000000000000" pitchFamily="2" charset="0"/>
                <a:ea typeface="Roboto Medium" panose="02000000000000000000" pitchFamily="2" charset="0"/>
                <a:cs typeface="Roboto Medium" panose="02000000000000000000" pitchFamily="2" charset="0"/>
              </a:rPr>
              <a:t>Individualized Service Plan</a:t>
            </a:r>
            <a:r>
              <a:rPr lang="en-US" sz="2400" dirty="0"/>
              <a:t> with emphasis on </a:t>
            </a:r>
            <a:r>
              <a:rPr lang="en-US" sz="2400" dirty="0">
                <a:solidFill>
                  <a:schemeClr val="accent6"/>
                </a:solidFill>
                <a:latin typeface="Roboto Medium" panose="02000000000000000000" pitchFamily="2" charset="0"/>
                <a:ea typeface="Roboto Medium" panose="02000000000000000000" pitchFamily="2" charset="0"/>
                <a:cs typeface="Roboto Medium" panose="02000000000000000000" pitchFamily="2" charset="0"/>
              </a:rPr>
              <a:t>safety planning</a:t>
            </a:r>
          </a:p>
          <a:p>
            <a:pPr lvl="0"/>
            <a:r>
              <a:rPr lang="en-US" sz="240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Cultural and linguistic competence</a:t>
            </a:r>
          </a:p>
          <a:p>
            <a:pPr lvl="0"/>
            <a:r>
              <a:rPr lang="en-US" sz="2400" dirty="0">
                <a:solidFill>
                  <a:schemeClr val="accent5"/>
                </a:solidFill>
                <a:latin typeface="Roboto Medium" panose="02000000000000000000" pitchFamily="2" charset="0"/>
                <a:ea typeface="Roboto Medium" panose="02000000000000000000" pitchFamily="2" charset="0"/>
                <a:cs typeface="Roboto Medium" panose="02000000000000000000" pitchFamily="2" charset="0"/>
              </a:rPr>
              <a:t>Trauma</a:t>
            </a:r>
            <a:r>
              <a:rPr lang="en-US" sz="2400" dirty="0"/>
              <a:t>-informed</a:t>
            </a:r>
          </a:p>
        </p:txBody>
      </p:sp>
      <p:sp>
        <p:nvSpPr>
          <p:cNvPr id="7" name="TextBox 6">
            <a:extLst>
              <a:ext uri="{FF2B5EF4-FFF2-40B4-BE49-F238E27FC236}">
                <a16:creationId xmlns:a16="http://schemas.microsoft.com/office/drawing/2014/main" id="{279F7618-FA0E-41E2-B012-CC1FC4548C9B}"/>
              </a:ext>
            </a:extLst>
          </p:cNvPr>
          <p:cNvSpPr txBox="1"/>
          <p:nvPr userDrawn="1"/>
        </p:nvSpPr>
        <p:spPr>
          <a:xfrm>
            <a:off x="1219200" y="555713"/>
            <a:ext cx="9753600" cy="769441"/>
          </a:xfrm>
          <a:prstGeom prst="rect">
            <a:avLst/>
          </a:prstGeom>
          <a:noFill/>
        </p:spPr>
        <p:txBody>
          <a:bodyPr wrap="square" rtlCol="0">
            <a:spAutoFit/>
          </a:bodyPr>
          <a:lstStyle/>
          <a:p>
            <a:pPr algn="ctr"/>
            <a:r>
              <a:rPr lang="en-US" sz="4400" dirty="0" err="1">
                <a:latin typeface="+mj-lt"/>
              </a:rPr>
              <a:t>YAPWrap</a:t>
            </a:r>
            <a:endParaRPr lang="en-US" sz="4400" dirty="0">
              <a:latin typeface="+mj-lt"/>
            </a:endParaRPr>
          </a:p>
        </p:txBody>
      </p:sp>
    </p:spTree>
    <p:custDataLst>
      <p:tags r:id="rId1"/>
    </p:custDataLst>
    <p:extLst>
      <p:ext uri="{BB962C8B-B14F-4D97-AF65-F5344CB8AC3E}">
        <p14:creationId xmlns:p14="http://schemas.microsoft.com/office/powerpoint/2010/main" val="16133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YAP_theoryofchange">
    <p:spTree>
      <p:nvGrpSpPr>
        <p:cNvPr id="1" name=""/>
        <p:cNvGrpSpPr/>
        <p:nvPr/>
      </p:nvGrpSpPr>
      <p:grpSpPr>
        <a:xfrm>
          <a:off x="0" y="0"/>
          <a:ext cx="0" cy="0"/>
          <a:chOff x="0" y="0"/>
          <a:chExt cx="0" cy="0"/>
        </a:xfrm>
      </p:grpSpPr>
      <p:sp>
        <p:nvSpPr>
          <p:cNvPr id="6" name="Arrow: Right 5">
            <a:extLst>
              <a:ext uri="{FF2B5EF4-FFF2-40B4-BE49-F238E27FC236}">
                <a16:creationId xmlns:a16="http://schemas.microsoft.com/office/drawing/2014/main" id="{4BE0B5D4-BACE-4E57-B7BF-6E44171FA731}"/>
              </a:ext>
            </a:extLst>
          </p:cNvPr>
          <p:cNvSpPr/>
          <p:nvPr userDrawn="1"/>
        </p:nvSpPr>
        <p:spPr>
          <a:xfrm>
            <a:off x="0" y="2889576"/>
            <a:ext cx="7543800" cy="2027793"/>
          </a:xfrm>
          <a:prstGeom prst="rightArrow">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27B2176E-12DF-4C92-AF9A-B155DC643D3B}"/>
              </a:ext>
            </a:extLst>
          </p:cNvPr>
          <p:cNvSpPr/>
          <p:nvPr userDrawn="1"/>
        </p:nvSpPr>
        <p:spPr>
          <a:xfrm>
            <a:off x="18065" y="4154814"/>
            <a:ext cx="6324600" cy="2027793"/>
          </a:xfrm>
          <a:prstGeom prst="rightArrow">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 up of a cross&#10;&#10;Description automatically generated with low confidence">
            <a:extLst>
              <a:ext uri="{FF2B5EF4-FFF2-40B4-BE49-F238E27FC236}">
                <a16:creationId xmlns:a16="http://schemas.microsoft.com/office/drawing/2014/main" id="{BB37CC68-EC19-4AB4-A118-8A4C3F3CE9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0" y="4824663"/>
            <a:ext cx="1228798" cy="2027793"/>
          </a:xfrm>
          <a:prstGeom prst="rect">
            <a:avLst/>
          </a:prstGeom>
        </p:spPr>
      </p:pic>
      <p:sp>
        <p:nvSpPr>
          <p:cNvPr id="23" name="Arrow: Right 22">
            <a:extLst>
              <a:ext uri="{FF2B5EF4-FFF2-40B4-BE49-F238E27FC236}">
                <a16:creationId xmlns:a16="http://schemas.microsoft.com/office/drawing/2014/main" id="{DCDC1690-680C-4B3A-A269-F8E37FE8BD1F}"/>
              </a:ext>
            </a:extLst>
          </p:cNvPr>
          <p:cNvSpPr/>
          <p:nvPr userDrawn="1"/>
        </p:nvSpPr>
        <p:spPr>
          <a:xfrm>
            <a:off x="18065" y="526859"/>
            <a:ext cx="5544535" cy="2027793"/>
          </a:xfrm>
          <a:prstGeom prst="rightArrow">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Aspiration with solid fill">
            <a:extLst>
              <a:ext uri="{FF2B5EF4-FFF2-40B4-BE49-F238E27FC236}">
                <a16:creationId xmlns:a16="http://schemas.microsoft.com/office/drawing/2014/main" id="{1DF45D4C-4877-430F-BB4D-D4006699EA0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43300" y="1058090"/>
            <a:ext cx="914400" cy="914400"/>
          </a:xfrm>
          <a:prstGeom prst="rect">
            <a:avLst/>
          </a:prstGeom>
        </p:spPr>
      </p:pic>
      <p:sp>
        <p:nvSpPr>
          <p:cNvPr id="26" name="TextBox 25">
            <a:extLst>
              <a:ext uri="{FF2B5EF4-FFF2-40B4-BE49-F238E27FC236}">
                <a16:creationId xmlns:a16="http://schemas.microsoft.com/office/drawing/2014/main" id="{C428A2D3-2AA4-4296-885F-718470676388}"/>
              </a:ext>
            </a:extLst>
          </p:cNvPr>
          <p:cNvSpPr txBox="1"/>
          <p:nvPr userDrawn="1"/>
        </p:nvSpPr>
        <p:spPr>
          <a:xfrm>
            <a:off x="1609798" y="1104565"/>
            <a:ext cx="2038768" cy="338554"/>
          </a:xfrm>
          <a:prstGeom prst="rect">
            <a:avLst/>
          </a:prstGeom>
          <a:noFill/>
        </p:spPr>
        <p:txBody>
          <a:bodyPr wrap="square" rtlCol="0">
            <a:spAutoFit/>
          </a:bodyPr>
          <a:lstStyle/>
          <a:p>
            <a:r>
              <a:rPr lang="en-US" sz="1600" dirty="0">
                <a:solidFill>
                  <a:schemeClr val="accent3"/>
                </a:solidFill>
              </a:rPr>
              <a:t>Structured, full lives</a:t>
            </a:r>
          </a:p>
        </p:txBody>
      </p:sp>
      <p:sp>
        <p:nvSpPr>
          <p:cNvPr id="21" name="Arrow: Right 20">
            <a:extLst>
              <a:ext uri="{FF2B5EF4-FFF2-40B4-BE49-F238E27FC236}">
                <a16:creationId xmlns:a16="http://schemas.microsoft.com/office/drawing/2014/main" id="{FA36ADDD-CA89-4E9C-8179-29A9D140CEA6}"/>
              </a:ext>
            </a:extLst>
          </p:cNvPr>
          <p:cNvSpPr/>
          <p:nvPr userDrawn="1"/>
        </p:nvSpPr>
        <p:spPr>
          <a:xfrm>
            <a:off x="-1" y="1540755"/>
            <a:ext cx="3276601" cy="2027793"/>
          </a:xfrm>
          <a:prstGeom prst="righ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Family with two children with solid fill">
            <a:extLst>
              <a:ext uri="{FF2B5EF4-FFF2-40B4-BE49-F238E27FC236}">
                <a16:creationId xmlns:a16="http://schemas.microsoft.com/office/drawing/2014/main" id="{3A25FDB7-3483-45BE-8058-803CAF7CDE7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8064" y="2093829"/>
            <a:ext cx="914400" cy="914400"/>
          </a:xfrm>
          <a:prstGeom prst="rect">
            <a:avLst/>
          </a:prstGeom>
        </p:spPr>
      </p:pic>
      <p:graphicFrame>
        <p:nvGraphicFramePr>
          <p:cNvPr id="4" name="Diagram 3">
            <a:extLst>
              <a:ext uri="{FF2B5EF4-FFF2-40B4-BE49-F238E27FC236}">
                <a16:creationId xmlns:a16="http://schemas.microsoft.com/office/drawing/2014/main" id="{60988055-7F1D-4E16-A596-6B299E97CA19}"/>
              </a:ext>
            </a:extLst>
          </p:cNvPr>
          <p:cNvGraphicFramePr/>
          <p:nvPr userDrawn="1">
            <p:extLst>
              <p:ext uri="{D42A27DB-BD31-4B8C-83A1-F6EECF244321}">
                <p14:modId xmlns:p14="http://schemas.microsoft.com/office/powerpoint/2010/main" val="461045345"/>
              </p:ext>
            </p:extLst>
          </p:nvPr>
        </p:nvGraphicFramePr>
        <p:xfrm>
          <a:off x="2895600" y="990600"/>
          <a:ext cx="9525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a:extLst>
              <a:ext uri="{FF2B5EF4-FFF2-40B4-BE49-F238E27FC236}">
                <a16:creationId xmlns:a16="http://schemas.microsoft.com/office/drawing/2014/main" id="{3ADD0DCB-E1C2-42A2-A05D-4EF1C97D2233}"/>
              </a:ext>
            </a:extLst>
          </p:cNvPr>
          <p:cNvSpPr txBox="1"/>
          <p:nvPr userDrawn="1"/>
        </p:nvSpPr>
        <p:spPr>
          <a:xfrm>
            <a:off x="2057400" y="0"/>
            <a:ext cx="6400800" cy="769441"/>
          </a:xfrm>
          <a:prstGeom prst="rect">
            <a:avLst/>
          </a:prstGeom>
          <a:noFill/>
        </p:spPr>
        <p:txBody>
          <a:bodyPr wrap="square" rtlCol="0">
            <a:spAutoFit/>
          </a:bodyPr>
          <a:lstStyle/>
          <a:p>
            <a:pPr algn="ctr" defTabSz="914400" rtl="0" eaLnBrk="1" latinLnBrk="0" hangingPunct="1">
              <a:spcBef>
                <a:spcPct val="0"/>
              </a:spcBef>
              <a:buNone/>
            </a:pPr>
            <a:r>
              <a:rPr lang="en-US" sz="4400" kern="1200" dirty="0">
                <a:solidFill>
                  <a:schemeClr val="accent1"/>
                </a:solidFill>
                <a:latin typeface="+mj-lt"/>
                <a:ea typeface="+mj-ea"/>
                <a:cs typeface="+mj-cs"/>
              </a:rPr>
              <a:t>Theory of Change</a:t>
            </a:r>
          </a:p>
        </p:txBody>
      </p:sp>
      <p:sp>
        <p:nvSpPr>
          <p:cNvPr id="28" name="TextBox 27">
            <a:extLst>
              <a:ext uri="{FF2B5EF4-FFF2-40B4-BE49-F238E27FC236}">
                <a16:creationId xmlns:a16="http://schemas.microsoft.com/office/drawing/2014/main" id="{13730A7B-FD80-42F5-AA81-737DF7470D01}"/>
              </a:ext>
            </a:extLst>
          </p:cNvPr>
          <p:cNvSpPr txBox="1"/>
          <p:nvPr userDrawn="1"/>
        </p:nvSpPr>
        <p:spPr>
          <a:xfrm>
            <a:off x="941497" y="2143746"/>
            <a:ext cx="2353167" cy="830997"/>
          </a:xfrm>
          <a:prstGeom prst="rect">
            <a:avLst/>
          </a:prstGeom>
          <a:noFill/>
        </p:spPr>
        <p:txBody>
          <a:bodyPr wrap="square" rtlCol="0">
            <a:spAutoFit/>
          </a:bodyPr>
          <a:lstStyle/>
          <a:p>
            <a:r>
              <a:rPr lang="en-US" sz="1600" dirty="0">
                <a:solidFill>
                  <a:schemeClr val="accent5"/>
                </a:solidFill>
              </a:rPr>
              <a:t>Family partnership, support and responsibility</a:t>
            </a:r>
          </a:p>
        </p:txBody>
      </p:sp>
      <p:pic>
        <p:nvPicPr>
          <p:cNvPr id="29" name="Graphic 28" descr="Neighborhood with solid fill">
            <a:extLst>
              <a:ext uri="{FF2B5EF4-FFF2-40B4-BE49-F238E27FC236}">
                <a16:creationId xmlns:a16="http://schemas.microsoft.com/office/drawing/2014/main" id="{FEE4D312-1992-4D7C-9C8A-048B70783368}"/>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2673496" y="4697454"/>
            <a:ext cx="914400" cy="914400"/>
          </a:xfrm>
          <a:prstGeom prst="rect">
            <a:avLst/>
          </a:prstGeom>
        </p:spPr>
      </p:pic>
      <p:sp>
        <p:nvSpPr>
          <p:cNvPr id="30" name="TextBox 29">
            <a:extLst>
              <a:ext uri="{FF2B5EF4-FFF2-40B4-BE49-F238E27FC236}">
                <a16:creationId xmlns:a16="http://schemas.microsoft.com/office/drawing/2014/main" id="{AAEB6DB9-3D71-4A82-A3B3-2BD538454E12}"/>
              </a:ext>
            </a:extLst>
          </p:cNvPr>
          <p:cNvSpPr txBox="1"/>
          <p:nvPr userDrawn="1"/>
        </p:nvSpPr>
        <p:spPr>
          <a:xfrm>
            <a:off x="3648566" y="4999433"/>
            <a:ext cx="2353167" cy="338554"/>
          </a:xfrm>
          <a:prstGeom prst="rect">
            <a:avLst/>
          </a:prstGeom>
          <a:noFill/>
        </p:spPr>
        <p:txBody>
          <a:bodyPr wrap="square" rtlCol="0">
            <a:spAutoFit/>
          </a:bodyPr>
          <a:lstStyle/>
          <a:p>
            <a:r>
              <a:rPr lang="en-US" sz="1600" dirty="0">
                <a:solidFill>
                  <a:schemeClr val="accent2"/>
                </a:solidFill>
              </a:rPr>
              <a:t>Community Supports</a:t>
            </a:r>
          </a:p>
        </p:txBody>
      </p:sp>
      <p:sp>
        <p:nvSpPr>
          <p:cNvPr id="32" name="TextBox 31">
            <a:extLst>
              <a:ext uri="{FF2B5EF4-FFF2-40B4-BE49-F238E27FC236}">
                <a16:creationId xmlns:a16="http://schemas.microsoft.com/office/drawing/2014/main" id="{4B895EE6-CA40-4347-A485-3264998FD1DE}"/>
              </a:ext>
            </a:extLst>
          </p:cNvPr>
          <p:cNvSpPr txBox="1"/>
          <p:nvPr userDrawn="1"/>
        </p:nvSpPr>
        <p:spPr>
          <a:xfrm>
            <a:off x="707115" y="3653622"/>
            <a:ext cx="1314586" cy="584775"/>
          </a:xfrm>
          <a:prstGeom prst="rect">
            <a:avLst/>
          </a:prstGeom>
          <a:noFill/>
        </p:spPr>
        <p:txBody>
          <a:bodyPr wrap="square" rtlCol="0">
            <a:spAutoFit/>
          </a:bodyPr>
          <a:lstStyle/>
          <a:p>
            <a:r>
              <a:rPr lang="en-US" sz="1600" dirty="0">
                <a:solidFill>
                  <a:schemeClr val="accent1"/>
                </a:solidFill>
              </a:rPr>
              <a:t>Positive role models</a:t>
            </a:r>
          </a:p>
        </p:txBody>
      </p:sp>
      <p:pic>
        <p:nvPicPr>
          <p:cNvPr id="33" name="Graphic 32" descr="Neutral face with solid fill with solid fill">
            <a:extLst>
              <a:ext uri="{FF2B5EF4-FFF2-40B4-BE49-F238E27FC236}">
                <a16:creationId xmlns:a16="http://schemas.microsoft.com/office/drawing/2014/main" id="{DF46F533-4802-4E9D-B590-70DF48D12171}"/>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2030733" y="3510462"/>
            <a:ext cx="685800" cy="685800"/>
          </a:xfrm>
          <a:prstGeom prst="rect">
            <a:avLst/>
          </a:prstGeom>
        </p:spPr>
      </p:pic>
      <p:pic>
        <p:nvPicPr>
          <p:cNvPr id="31" name="Graphic 30" descr="Sunglasses face outline with solid fill">
            <a:extLst>
              <a:ext uri="{FF2B5EF4-FFF2-40B4-BE49-F238E27FC236}">
                <a16:creationId xmlns:a16="http://schemas.microsoft.com/office/drawing/2014/main" id="{1D2A003C-6A1A-4B8D-B1CF-0DEE31ABC774}"/>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2494565" y="3681014"/>
            <a:ext cx="685800" cy="685800"/>
          </a:xfrm>
          <a:prstGeom prst="rect">
            <a:avLst/>
          </a:prstGeom>
        </p:spPr>
      </p:pic>
    </p:spTree>
    <p:custDataLst>
      <p:tags r:id="rId1"/>
    </p:custDataLst>
    <p:extLst>
      <p:ext uri="{BB962C8B-B14F-4D97-AF65-F5344CB8AC3E}">
        <p14:creationId xmlns:p14="http://schemas.microsoft.com/office/powerpoint/2010/main" val="30533202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YAP_Servic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53563C-4759-4405-A1FF-C2BC8CC854EC}"/>
              </a:ext>
            </a:extLst>
          </p:cNvPr>
          <p:cNvSpPr txBox="1"/>
          <p:nvPr userDrawn="1"/>
        </p:nvSpPr>
        <p:spPr>
          <a:xfrm>
            <a:off x="1219200" y="555713"/>
            <a:ext cx="9753600" cy="769441"/>
          </a:xfrm>
          <a:prstGeom prst="rect">
            <a:avLst/>
          </a:prstGeom>
          <a:noFill/>
        </p:spPr>
        <p:txBody>
          <a:bodyPr wrap="square" rtlCol="0">
            <a:spAutoFit/>
          </a:bodyPr>
          <a:lstStyle/>
          <a:p>
            <a:pPr algn="ctr"/>
            <a:r>
              <a:rPr lang="en-US" sz="4400" dirty="0">
                <a:latin typeface="+mj-lt"/>
              </a:rPr>
              <a:t>Scope of Services</a:t>
            </a:r>
          </a:p>
        </p:txBody>
      </p:sp>
      <mc:AlternateContent xmlns:mc="http://schemas.openxmlformats.org/markup-compatibility/2006" xmlns:cx1="http://schemas.microsoft.com/office/drawing/2015/9/8/chartex">
        <mc:Choice Requires="cx1">
          <p:graphicFrame>
            <p:nvGraphicFramePr>
              <p:cNvPr id="6" name="Chart 5">
                <a:extLst>
                  <a:ext uri="{FF2B5EF4-FFF2-40B4-BE49-F238E27FC236}">
                    <a16:creationId xmlns:a16="http://schemas.microsoft.com/office/drawing/2014/main" id="{FB215323-3460-4402-B94E-9450D54FB9B0}"/>
                  </a:ext>
                </a:extLst>
              </p:cNvPr>
              <p:cNvGraphicFramePr/>
              <p:nvPr userDrawn="1">
                <p:extLst>
                  <p:ext uri="{D42A27DB-BD31-4B8C-83A1-F6EECF244321}">
                    <p14:modId xmlns:p14="http://schemas.microsoft.com/office/powerpoint/2010/main" val="3254857312"/>
                  </p:ext>
                </p:extLst>
              </p:nvPr>
            </p:nvGraphicFramePr>
            <p:xfrm>
              <a:off x="27690" y="2514600"/>
              <a:ext cx="12136619" cy="321114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Chart 5">
                <a:extLst>
                  <a:ext uri="{FF2B5EF4-FFF2-40B4-BE49-F238E27FC236}">
                    <a16:creationId xmlns:a16="http://schemas.microsoft.com/office/drawing/2014/main" id="{FB215323-3460-4402-B94E-9450D54FB9B0}"/>
                  </a:ext>
                </a:extLst>
              </p:cNvPr>
              <p:cNvPicPr>
                <a:picLocks noGrp="1" noRot="1" noChangeAspect="1" noMove="1" noResize="1" noEditPoints="1" noAdjustHandles="1" noChangeArrowheads="1" noChangeShapeType="1"/>
              </p:cNvPicPr>
              <p:nvPr/>
            </p:nvPicPr>
            <p:blipFill>
              <a:blip r:embed="rId4"/>
              <a:stretch>
                <a:fillRect/>
              </a:stretch>
            </p:blipFill>
            <p:spPr>
              <a:xfrm>
                <a:off x="27690" y="2514600"/>
                <a:ext cx="12136619" cy="3211147"/>
              </a:xfrm>
              <a:prstGeom prst="rect">
                <a:avLst/>
              </a:prstGeom>
            </p:spPr>
          </p:pic>
        </mc:Fallback>
      </mc:AlternateContent>
      <p:pic>
        <p:nvPicPr>
          <p:cNvPr id="8" name="Picture 7" descr="A close - up of a cross&#10;&#10;Description automatically generated with low confidence">
            <a:extLst>
              <a:ext uri="{FF2B5EF4-FFF2-40B4-BE49-F238E27FC236}">
                <a16:creationId xmlns:a16="http://schemas.microsoft.com/office/drawing/2014/main" id="{B4B74E85-C7E5-49D5-A25D-7DC9B952275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76400" y="4830207"/>
            <a:ext cx="1228798" cy="2027793"/>
          </a:xfrm>
          <a:prstGeom prst="rect">
            <a:avLst/>
          </a:prstGeom>
        </p:spPr>
      </p:pic>
      <p:sp>
        <p:nvSpPr>
          <p:cNvPr id="9" name="Inhaltsplatzhalter 4">
            <a:extLst>
              <a:ext uri="{FF2B5EF4-FFF2-40B4-BE49-F238E27FC236}">
                <a16:creationId xmlns:a16="http://schemas.microsoft.com/office/drawing/2014/main" id="{537B3D5E-206B-4D3C-AC3D-5CB18C2B00B7}"/>
              </a:ext>
            </a:extLst>
          </p:cNvPr>
          <p:cNvSpPr txBox="1">
            <a:spLocks/>
          </p:cNvSpPr>
          <p:nvPr userDrawn="1"/>
        </p:nvSpPr>
        <p:spPr>
          <a:xfrm>
            <a:off x="1435900" y="2490615"/>
            <a:ext cx="2317416" cy="65517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buNone/>
            </a:pPr>
            <a:r>
              <a:rPr lang="en-US" sz="3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Youth Justice</a:t>
            </a:r>
          </a:p>
        </p:txBody>
      </p:sp>
      <p:sp>
        <p:nvSpPr>
          <p:cNvPr id="13" name="Inhaltsplatzhalter 4">
            <a:extLst>
              <a:ext uri="{FF2B5EF4-FFF2-40B4-BE49-F238E27FC236}">
                <a16:creationId xmlns:a16="http://schemas.microsoft.com/office/drawing/2014/main" id="{5AA11BDC-AF72-403C-9309-75968FF9EE02}"/>
              </a:ext>
            </a:extLst>
          </p:cNvPr>
          <p:cNvSpPr txBox="1">
            <a:spLocks/>
          </p:cNvSpPr>
          <p:nvPr userDrawn="1"/>
        </p:nvSpPr>
        <p:spPr>
          <a:xfrm>
            <a:off x="9762633" y="4865389"/>
            <a:ext cx="2196518" cy="747512"/>
          </a:xfrm>
          <a:prstGeom prst="rect">
            <a:avLst/>
          </a:prstGeom>
        </p:spPr>
        <p:txBody>
          <a:bodyPr wrap="square" lIns="0" tIns="0" rIns="0" bIns="0">
            <a:spAutoFit/>
          </a:bodyPr>
          <a:lstStyle>
            <a:defPPr>
              <a:defRPr lang="en-US"/>
            </a:defPPr>
            <a:lvl1pPr indent="0" algn="r" defTabSz="914127">
              <a:lnSpc>
                <a:spcPct val="85000"/>
              </a:lnSpc>
              <a:spcBef>
                <a:spcPts val="0"/>
              </a:spcBef>
              <a:spcAft>
                <a:spcPts val="0"/>
              </a:spcAft>
              <a:buFont typeface="Wingdings" panose="05000000000000000000" pitchFamily="2" charset="2"/>
              <a:buNone/>
              <a:defRPr sz="4800" b="1">
                <a:solidFill>
                  <a:schemeClr val="tx1">
                    <a:lumMod val="10000"/>
                    <a:lumOff val="90000"/>
                  </a:schemeClr>
                </a:solidFill>
                <a:latin typeface="The Hand Black" panose="03070902030502020204" pitchFamily="66" charset="0"/>
                <a:ea typeface="Roboto Medium" panose="02000000000000000000" pitchFamily="2" charset="0"/>
                <a:cs typeface="Roboto Medium" panose="02000000000000000000" pitchFamily="2" charset="0"/>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lvl="0">
              <a:lnSpc>
                <a:spcPct val="75000"/>
              </a:lnSpc>
            </a:pPr>
            <a:r>
              <a:rPr lang="en-US" sz="3200" b="1"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Anti-</a:t>
            </a:r>
            <a:br>
              <a:rPr lang="en-US" sz="3200" b="1"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br>
            <a:r>
              <a:rPr lang="en-US" sz="3200" b="1"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Violence</a:t>
            </a:r>
          </a:p>
        </p:txBody>
      </p:sp>
      <p:sp>
        <p:nvSpPr>
          <p:cNvPr id="15" name="Footer Text">
            <a:extLst>
              <a:ext uri="{FF2B5EF4-FFF2-40B4-BE49-F238E27FC236}">
                <a16:creationId xmlns:a16="http://schemas.microsoft.com/office/drawing/2014/main" id="{98D850F6-149D-4497-AC1F-EBD4EAD4D7D4}"/>
              </a:ext>
            </a:extLst>
          </p:cNvPr>
          <p:cNvSpPr txBox="1"/>
          <p:nvPr userDrawn="1"/>
        </p:nvSpPr>
        <p:spPr>
          <a:xfrm>
            <a:off x="2209105" y="1780943"/>
            <a:ext cx="1561744" cy="894284"/>
          </a:xfrm>
          <a:prstGeom prst="rect">
            <a:avLst/>
          </a:prstGeom>
          <a:noFill/>
        </p:spPr>
        <p:txBody>
          <a:bodyPr wrap="square" lIns="0" tIns="0" rIns="0" bIns="75184" rtlCol="0" anchor="t">
            <a:spAutoFit/>
          </a:bodyPr>
          <a:lstStyle/>
          <a:p>
            <a:pPr algn="r">
              <a:lnSpc>
                <a:spcPct val="150000"/>
              </a:lnSpc>
            </a:pPr>
            <a:r>
              <a:rPr lang="en-US" sz="4000" dirty="0">
                <a:solidFill>
                  <a:schemeClr val="accent5"/>
                </a:solidFill>
                <a:latin typeface="+mj-lt"/>
                <a:ea typeface="Roboto Condensed" panose="02000000000000000000" pitchFamily="2" charset="0"/>
                <a:cs typeface="Roboto Condensed" panose="02000000000000000000" pitchFamily="2" charset="0"/>
              </a:rPr>
              <a:t>35%</a:t>
            </a:r>
            <a:endParaRPr lang="ar-SY" sz="4000" dirty="0">
              <a:solidFill>
                <a:schemeClr val="accent5"/>
              </a:solidFill>
              <a:latin typeface="+mj-lt"/>
              <a:ea typeface="Roboto Condensed" panose="02000000000000000000" pitchFamily="2" charset="0"/>
            </a:endParaRPr>
          </a:p>
        </p:txBody>
      </p:sp>
      <p:sp>
        <p:nvSpPr>
          <p:cNvPr id="18" name="Inhaltsplatzhalter 4">
            <a:extLst>
              <a:ext uri="{FF2B5EF4-FFF2-40B4-BE49-F238E27FC236}">
                <a16:creationId xmlns:a16="http://schemas.microsoft.com/office/drawing/2014/main" id="{2333A35A-ADE5-46EE-ABCA-36CA30553A01}"/>
              </a:ext>
            </a:extLst>
          </p:cNvPr>
          <p:cNvSpPr txBox="1">
            <a:spLocks/>
          </p:cNvSpPr>
          <p:nvPr userDrawn="1"/>
        </p:nvSpPr>
        <p:spPr>
          <a:xfrm>
            <a:off x="4466187" y="2227615"/>
            <a:ext cx="2317416" cy="98687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buNone/>
            </a:pPr>
            <a:r>
              <a:rPr lang="en-US" sz="3200" b="1"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Child</a:t>
            </a:r>
            <a:r>
              <a:rPr lang="en-US" sz="4800" b="1" dirty="0">
                <a:solidFill>
                  <a:schemeClr val="tx1">
                    <a:lumMod val="10000"/>
                    <a:lumOff val="90000"/>
                  </a:schemeClr>
                </a:solidFill>
                <a:latin typeface="The Hand Black" panose="03070902030502020204" pitchFamily="66" charset="0"/>
                <a:ea typeface="Roboto Medium" panose="02000000000000000000" pitchFamily="2" charset="0"/>
                <a:cs typeface="Roboto Medium" panose="02000000000000000000" pitchFamily="2" charset="0"/>
              </a:rPr>
              <a:t> </a:t>
            </a:r>
            <a:r>
              <a:rPr lang="en-US" sz="3200" b="1"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Welfare</a:t>
            </a:r>
          </a:p>
        </p:txBody>
      </p:sp>
      <p:sp>
        <p:nvSpPr>
          <p:cNvPr id="19" name="Footer Text">
            <a:extLst>
              <a:ext uri="{FF2B5EF4-FFF2-40B4-BE49-F238E27FC236}">
                <a16:creationId xmlns:a16="http://schemas.microsoft.com/office/drawing/2014/main" id="{4C18CDDF-F163-4A9F-B017-12DF1A6422D0}"/>
              </a:ext>
            </a:extLst>
          </p:cNvPr>
          <p:cNvSpPr txBox="1"/>
          <p:nvPr userDrawn="1"/>
        </p:nvSpPr>
        <p:spPr>
          <a:xfrm>
            <a:off x="5247127" y="1780943"/>
            <a:ext cx="1561744" cy="894284"/>
          </a:xfrm>
          <a:prstGeom prst="rect">
            <a:avLst/>
          </a:prstGeom>
          <a:noFill/>
        </p:spPr>
        <p:txBody>
          <a:bodyPr wrap="square" lIns="0" tIns="0" rIns="0" bIns="75184" rtlCol="0" anchor="t">
            <a:spAutoFit/>
          </a:bodyPr>
          <a:lstStyle/>
          <a:p>
            <a:pPr algn="r">
              <a:lnSpc>
                <a:spcPct val="150000"/>
              </a:lnSpc>
            </a:pPr>
            <a:r>
              <a:rPr lang="en-US" sz="4000" dirty="0">
                <a:solidFill>
                  <a:schemeClr val="accent2"/>
                </a:solidFill>
                <a:latin typeface="+mj-lt"/>
                <a:ea typeface="Roboto Condensed" panose="02000000000000000000" pitchFamily="2" charset="0"/>
                <a:cs typeface="Roboto Condensed" panose="02000000000000000000" pitchFamily="2" charset="0"/>
              </a:rPr>
              <a:t>20%</a:t>
            </a:r>
            <a:endParaRPr lang="ar-SY" sz="4000" dirty="0">
              <a:solidFill>
                <a:schemeClr val="accent2"/>
              </a:solidFill>
              <a:latin typeface="+mj-lt"/>
              <a:ea typeface="Roboto Condensed" panose="02000000000000000000" pitchFamily="2" charset="0"/>
            </a:endParaRPr>
          </a:p>
        </p:txBody>
      </p:sp>
      <p:sp>
        <p:nvSpPr>
          <p:cNvPr id="20" name="Inhaltsplatzhalter 4">
            <a:extLst>
              <a:ext uri="{FF2B5EF4-FFF2-40B4-BE49-F238E27FC236}">
                <a16:creationId xmlns:a16="http://schemas.microsoft.com/office/drawing/2014/main" id="{E353BE3E-874F-466A-A30E-11077DE119CC}"/>
              </a:ext>
            </a:extLst>
          </p:cNvPr>
          <p:cNvSpPr txBox="1">
            <a:spLocks/>
          </p:cNvSpPr>
          <p:nvPr userDrawn="1"/>
        </p:nvSpPr>
        <p:spPr>
          <a:xfrm>
            <a:off x="6771827" y="2597073"/>
            <a:ext cx="2317416" cy="93217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75000"/>
              </a:lnSpc>
              <a:spcAft>
                <a:spcPts val="0"/>
              </a:spcAft>
              <a:buNone/>
            </a:pPr>
            <a:r>
              <a:rPr lang="en-US" sz="3200" b="1"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Behavioral</a:t>
            </a:r>
            <a:r>
              <a:rPr lang="en-US" sz="4800" b="1" dirty="0">
                <a:solidFill>
                  <a:schemeClr val="tx1">
                    <a:lumMod val="10000"/>
                    <a:lumOff val="90000"/>
                  </a:schemeClr>
                </a:solidFill>
                <a:latin typeface="The Hand Black" panose="03070902030502020204" pitchFamily="66" charset="0"/>
                <a:ea typeface="Roboto Medium" panose="02000000000000000000" pitchFamily="2" charset="0"/>
                <a:cs typeface="Roboto Medium" panose="02000000000000000000" pitchFamily="2" charset="0"/>
              </a:rPr>
              <a:t> </a:t>
            </a:r>
            <a:r>
              <a:rPr lang="en-US" sz="3200" b="1"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Health</a:t>
            </a:r>
          </a:p>
        </p:txBody>
      </p:sp>
      <p:sp>
        <p:nvSpPr>
          <p:cNvPr id="21" name="Footer Text">
            <a:extLst>
              <a:ext uri="{FF2B5EF4-FFF2-40B4-BE49-F238E27FC236}">
                <a16:creationId xmlns:a16="http://schemas.microsoft.com/office/drawing/2014/main" id="{4CAE2110-0733-4BA6-9821-E06BB7E4C361}"/>
              </a:ext>
            </a:extLst>
          </p:cNvPr>
          <p:cNvSpPr txBox="1"/>
          <p:nvPr userDrawn="1"/>
        </p:nvSpPr>
        <p:spPr>
          <a:xfrm>
            <a:off x="7564543" y="1780943"/>
            <a:ext cx="1561744" cy="894284"/>
          </a:xfrm>
          <a:prstGeom prst="rect">
            <a:avLst/>
          </a:prstGeom>
          <a:noFill/>
        </p:spPr>
        <p:txBody>
          <a:bodyPr wrap="square" lIns="0" tIns="0" rIns="0" bIns="75184" rtlCol="0" anchor="t">
            <a:spAutoFit/>
          </a:bodyPr>
          <a:lstStyle/>
          <a:p>
            <a:pPr algn="r">
              <a:lnSpc>
                <a:spcPct val="150000"/>
              </a:lnSpc>
            </a:pPr>
            <a:r>
              <a:rPr lang="en-US" sz="4000" dirty="0">
                <a:solidFill>
                  <a:schemeClr val="accent4"/>
                </a:solidFill>
                <a:latin typeface="+mj-lt"/>
                <a:ea typeface="Roboto Condensed" panose="02000000000000000000" pitchFamily="2" charset="0"/>
                <a:cs typeface="Roboto Condensed" panose="02000000000000000000" pitchFamily="2" charset="0"/>
              </a:rPr>
              <a:t>20%</a:t>
            </a:r>
            <a:endParaRPr lang="ar-SY" sz="4000" dirty="0">
              <a:solidFill>
                <a:schemeClr val="accent4"/>
              </a:solidFill>
              <a:latin typeface="+mj-lt"/>
              <a:ea typeface="Roboto Condensed" panose="02000000000000000000" pitchFamily="2" charset="0"/>
            </a:endParaRPr>
          </a:p>
        </p:txBody>
      </p:sp>
      <p:sp>
        <p:nvSpPr>
          <p:cNvPr id="22" name="Inhaltsplatzhalter 4">
            <a:extLst>
              <a:ext uri="{FF2B5EF4-FFF2-40B4-BE49-F238E27FC236}">
                <a16:creationId xmlns:a16="http://schemas.microsoft.com/office/drawing/2014/main" id="{2B7EC158-4939-4010-866F-8052FB754032}"/>
              </a:ext>
            </a:extLst>
          </p:cNvPr>
          <p:cNvSpPr txBox="1">
            <a:spLocks/>
          </p:cNvSpPr>
          <p:nvPr userDrawn="1"/>
        </p:nvSpPr>
        <p:spPr>
          <a:xfrm>
            <a:off x="8421151" y="2486159"/>
            <a:ext cx="2317416" cy="65517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buNone/>
            </a:pPr>
            <a:r>
              <a:rPr lang="en-US" sz="3200" b="1"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School</a:t>
            </a:r>
          </a:p>
        </p:txBody>
      </p:sp>
      <p:sp>
        <p:nvSpPr>
          <p:cNvPr id="23" name="Footer Text">
            <a:extLst>
              <a:ext uri="{FF2B5EF4-FFF2-40B4-BE49-F238E27FC236}">
                <a16:creationId xmlns:a16="http://schemas.microsoft.com/office/drawing/2014/main" id="{CE7D6077-B329-42C2-A575-BDF4BD3F44FA}"/>
              </a:ext>
            </a:extLst>
          </p:cNvPr>
          <p:cNvSpPr txBox="1"/>
          <p:nvPr userDrawn="1"/>
        </p:nvSpPr>
        <p:spPr>
          <a:xfrm>
            <a:off x="9176823" y="1780943"/>
            <a:ext cx="1561744" cy="894284"/>
          </a:xfrm>
          <a:prstGeom prst="rect">
            <a:avLst/>
          </a:prstGeom>
          <a:noFill/>
        </p:spPr>
        <p:txBody>
          <a:bodyPr wrap="square" lIns="0" tIns="0" rIns="0" bIns="75184" rtlCol="0" anchor="t">
            <a:spAutoFit/>
          </a:bodyPr>
          <a:lstStyle/>
          <a:p>
            <a:pPr algn="r">
              <a:lnSpc>
                <a:spcPct val="150000"/>
              </a:lnSpc>
            </a:pPr>
            <a:r>
              <a:rPr lang="en-US" sz="4000" dirty="0">
                <a:solidFill>
                  <a:schemeClr val="accent1"/>
                </a:solidFill>
                <a:latin typeface="+mj-lt"/>
                <a:ea typeface="Roboto Condensed" panose="02000000000000000000" pitchFamily="2" charset="0"/>
                <a:cs typeface="Roboto Condensed" panose="02000000000000000000" pitchFamily="2" charset="0"/>
              </a:rPr>
              <a:t>11%</a:t>
            </a:r>
            <a:endParaRPr lang="ar-SY" sz="4000" dirty="0">
              <a:solidFill>
                <a:schemeClr val="accent1"/>
              </a:solidFill>
              <a:latin typeface="+mj-lt"/>
              <a:ea typeface="Roboto Condensed" panose="02000000000000000000" pitchFamily="2" charset="0"/>
            </a:endParaRPr>
          </a:p>
        </p:txBody>
      </p:sp>
      <p:sp>
        <p:nvSpPr>
          <p:cNvPr id="24" name="Inhaltsplatzhalter 4">
            <a:extLst>
              <a:ext uri="{FF2B5EF4-FFF2-40B4-BE49-F238E27FC236}">
                <a16:creationId xmlns:a16="http://schemas.microsoft.com/office/drawing/2014/main" id="{CBFA157C-21DB-4680-AD71-99FE93B16A8D}"/>
              </a:ext>
            </a:extLst>
          </p:cNvPr>
          <p:cNvSpPr txBox="1">
            <a:spLocks/>
          </p:cNvSpPr>
          <p:nvPr userDrawn="1"/>
        </p:nvSpPr>
        <p:spPr>
          <a:xfrm>
            <a:off x="9702184" y="2475837"/>
            <a:ext cx="2317416" cy="65517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buNone/>
            </a:pPr>
            <a:r>
              <a:rPr lang="en-US" sz="3200" b="1"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Other</a:t>
            </a:r>
          </a:p>
        </p:txBody>
      </p:sp>
      <p:sp>
        <p:nvSpPr>
          <p:cNvPr id="25" name="Footer Text">
            <a:extLst>
              <a:ext uri="{FF2B5EF4-FFF2-40B4-BE49-F238E27FC236}">
                <a16:creationId xmlns:a16="http://schemas.microsoft.com/office/drawing/2014/main" id="{B06DBA78-CE1C-440B-99CC-515A1A9DC589}"/>
              </a:ext>
            </a:extLst>
          </p:cNvPr>
          <p:cNvSpPr txBox="1"/>
          <p:nvPr userDrawn="1"/>
        </p:nvSpPr>
        <p:spPr>
          <a:xfrm>
            <a:off x="10457856" y="1780943"/>
            <a:ext cx="1561744" cy="894284"/>
          </a:xfrm>
          <a:prstGeom prst="rect">
            <a:avLst/>
          </a:prstGeom>
          <a:noFill/>
        </p:spPr>
        <p:txBody>
          <a:bodyPr wrap="square" lIns="0" tIns="0" rIns="0" bIns="75184" rtlCol="0" anchor="t">
            <a:spAutoFit/>
          </a:bodyPr>
          <a:lstStyle/>
          <a:p>
            <a:pPr algn="r">
              <a:lnSpc>
                <a:spcPct val="150000"/>
              </a:lnSpc>
            </a:pPr>
            <a:r>
              <a:rPr lang="en-US" sz="4000" dirty="0">
                <a:solidFill>
                  <a:schemeClr val="accent6"/>
                </a:solidFill>
                <a:latin typeface="+mj-lt"/>
                <a:ea typeface="Roboto Condensed" panose="02000000000000000000" pitchFamily="2" charset="0"/>
                <a:cs typeface="Roboto Condensed" panose="02000000000000000000" pitchFamily="2" charset="0"/>
              </a:rPr>
              <a:t>7%</a:t>
            </a:r>
            <a:endParaRPr lang="ar-SY" sz="4000" dirty="0">
              <a:solidFill>
                <a:schemeClr val="accent6"/>
              </a:solidFill>
              <a:latin typeface="+mj-lt"/>
              <a:ea typeface="Roboto Condensed" panose="02000000000000000000" pitchFamily="2" charset="0"/>
            </a:endParaRPr>
          </a:p>
        </p:txBody>
      </p:sp>
      <p:sp>
        <p:nvSpPr>
          <p:cNvPr id="26" name="Footer Text">
            <a:extLst>
              <a:ext uri="{FF2B5EF4-FFF2-40B4-BE49-F238E27FC236}">
                <a16:creationId xmlns:a16="http://schemas.microsoft.com/office/drawing/2014/main" id="{6BD2742F-FBF0-43B9-B17A-E090DCA702B8}"/>
              </a:ext>
            </a:extLst>
          </p:cNvPr>
          <p:cNvSpPr txBox="1"/>
          <p:nvPr userDrawn="1"/>
        </p:nvSpPr>
        <p:spPr>
          <a:xfrm>
            <a:off x="8464498" y="4572000"/>
            <a:ext cx="1561744" cy="894284"/>
          </a:xfrm>
          <a:prstGeom prst="rect">
            <a:avLst/>
          </a:prstGeom>
          <a:noFill/>
        </p:spPr>
        <p:txBody>
          <a:bodyPr wrap="square" lIns="0" tIns="0" rIns="0" bIns="75184" rtlCol="0" anchor="t">
            <a:spAutoFit/>
          </a:bodyPr>
          <a:lstStyle/>
          <a:p>
            <a:pPr algn="r">
              <a:lnSpc>
                <a:spcPct val="150000"/>
              </a:lnSpc>
            </a:pPr>
            <a:r>
              <a:rPr lang="en-US" sz="4000" dirty="0">
                <a:solidFill>
                  <a:schemeClr val="bg1"/>
                </a:solidFill>
                <a:latin typeface="+mj-lt"/>
                <a:ea typeface="Roboto Condensed" panose="02000000000000000000" pitchFamily="2" charset="0"/>
                <a:cs typeface="Roboto Condensed" panose="02000000000000000000" pitchFamily="2" charset="0"/>
              </a:rPr>
              <a:t>7%</a:t>
            </a:r>
            <a:endParaRPr lang="ar-SY" sz="4000" dirty="0">
              <a:solidFill>
                <a:schemeClr val="bg1"/>
              </a:solidFill>
              <a:latin typeface="+mj-lt"/>
              <a:ea typeface="Roboto Condensed" panose="02000000000000000000" pitchFamily="2" charset="0"/>
            </a:endParaRPr>
          </a:p>
        </p:txBody>
      </p:sp>
    </p:spTree>
    <p:custDataLst>
      <p:tags r:id="rId1"/>
    </p:custDataLst>
    <p:extLst>
      <p:ext uri="{BB962C8B-B14F-4D97-AF65-F5344CB8AC3E}">
        <p14:creationId xmlns:p14="http://schemas.microsoft.com/office/powerpoint/2010/main" val="33723452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YAP_service_YJ">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22F092-B656-479D-BEA9-77FC44B24380}"/>
              </a:ext>
            </a:extLst>
          </p:cNvPr>
          <p:cNvSpPr/>
          <p:nvPr userDrawn="1"/>
        </p:nvSpPr>
        <p:spPr>
          <a:xfrm>
            <a:off x="0" y="5943600"/>
            <a:ext cx="12192000" cy="9143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boto" panose="02000000000000000000" pitchFamily="2" charset="0"/>
            </a:endParaRPr>
          </a:p>
        </p:txBody>
      </p:sp>
      <p:graphicFrame>
        <p:nvGraphicFramePr>
          <p:cNvPr id="9" name="Content Placeholder 7">
            <a:extLst>
              <a:ext uri="{FF2B5EF4-FFF2-40B4-BE49-F238E27FC236}">
                <a16:creationId xmlns:a16="http://schemas.microsoft.com/office/drawing/2014/main" id="{FBB2FD71-48BB-4B89-A8A2-EDC764AA04B6}"/>
              </a:ext>
            </a:extLst>
          </p:cNvPr>
          <p:cNvGraphicFramePr>
            <a:graphicFrameLocks/>
          </p:cNvGraphicFramePr>
          <p:nvPr userDrawn="1">
            <p:extLst>
              <p:ext uri="{D42A27DB-BD31-4B8C-83A1-F6EECF244321}">
                <p14:modId xmlns:p14="http://schemas.microsoft.com/office/powerpoint/2010/main" val="916253437"/>
              </p:ext>
            </p:extLst>
          </p:nvPr>
        </p:nvGraphicFramePr>
        <p:xfrm>
          <a:off x="6050516" y="609600"/>
          <a:ext cx="55880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person sitting in a wheel chair&#10;&#10;Description automatically generated with low confidence">
            <a:extLst>
              <a:ext uri="{FF2B5EF4-FFF2-40B4-BE49-F238E27FC236}">
                <a16:creationId xmlns:a16="http://schemas.microsoft.com/office/drawing/2014/main" id="{46411E75-D2FC-49A0-BDAD-7BBE968A81B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8618" b="19653"/>
          <a:stretch/>
        </p:blipFill>
        <p:spPr>
          <a:xfrm>
            <a:off x="0" y="0"/>
            <a:ext cx="5486400" cy="5943600"/>
          </a:xfrm>
          <a:prstGeom prst="rect">
            <a:avLst/>
          </a:prstGeom>
        </p:spPr>
      </p:pic>
      <p:sp>
        <p:nvSpPr>
          <p:cNvPr id="11" name="TextBox 10">
            <a:extLst>
              <a:ext uri="{FF2B5EF4-FFF2-40B4-BE49-F238E27FC236}">
                <a16:creationId xmlns:a16="http://schemas.microsoft.com/office/drawing/2014/main" id="{1640217C-2637-474D-8104-4D3B81AE6194}"/>
              </a:ext>
            </a:extLst>
          </p:cNvPr>
          <p:cNvSpPr txBox="1"/>
          <p:nvPr userDrawn="1"/>
        </p:nvSpPr>
        <p:spPr>
          <a:xfrm>
            <a:off x="-14177" y="6007219"/>
            <a:ext cx="5486400" cy="769441"/>
          </a:xfrm>
          <a:prstGeom prst="rect">
            <a:avLst/>
          </a:prstGeom>
          <a:noFill/>
        </p:spPr>
        <p:txBody>
          <a:bodyPr wrap="square" rtlCol="0">
            <a:spAutoFit/>
          </a:bodyPr>
          <a:lstStyle/>
          <a:p>
            <a:pPr algn="ctr"/>
            <a:r>
              <a:rPr lang="en-US" sz="4400" dirty="0">
                <a:solidFill>
                  <a:schemeClr val="bg2"/>
                </a:solidFill>
                <a:latin typeface="+mj-lt"/>
              </a:rPr>
              <a:t>Youth Justice</a:t>
            </a:r>
          </a:p>
        </p:txBody>
      </p:sp>
      <p:pic>
        <p:nvPicPr>
          <p:cNvPr id="13" name="Picture 12">
            <a:extLst>
              <a:ext uri="{FF2B5EF4-FFF2-40B4-BE49-F238E27FC236}">
                <a16:creationId xmlns:a16="http://schemas.microsoft.com/office/drawing/2014/main" id="{835753CF-EB45-42EB-A152-B49E834113EB}"/>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9412"/>
          <a:stretch/>
        </p:blipFill>
        <p:spPr>
          <a:xfrm>
            <a:off x="5638800" y="6055392"/>
            <a:ext cx="4346944" cy="581899"/>
          </a:xfrm>
          <a:prstGeom prst="rect">
            <a:avLst/>
          </a:prstGeom>
        </p:spPr>
      </p:pic>
      <p:pic>
        <p:nvPicPr>
          <p:cNvPr id="14" name="Picture 13" descr="Logo&#10;&#10;Description automatically generated">
            <a:extLst>
              <a:ext uri="{FF2B5EF4-FFF2-40B4-BE49-F238E27FC236}">
                <a16:creationId xmlns:a16="http://schemas.microsoft.com/office/drawing/2014/main" id="{7814DF72-64DA-4B07-8FDC-8E1E94DD903F}"/>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142960" y="6025988"/>
            <a:ext cx="1891824" cy="640706"/>
          </a:xfrm>
          <a:prstGeom prst="rect">
            <a:avLst/>
          </a:prstGeom>
        </p:spPr>
      </p:pic>
    </p:spTree>
    <p:custDataLst>
      <p:tags r:id="rId1"/>
    </p:custDataLst>
    <p:extLst>
      <p:ext uri="{BB962C8B-B14F-4D97-AF65-F5344CB8AC3E}">
        <p14:creationId xmlns:p14="http://schemas.microsoft.com/office/powerpoint/2010/main" val="18079443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YAP_service_C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22F092-B656-479D-BEA9-77FC44B24380}"/>
              </a:ext>
            </a:extLst>
          </p:cNvPr>
          <p:cNvSpPr/>
          <p:nvPr userDrawn="1"/>
        </p:nvSpPr>
        <p:spPr>
          <a:xfrm>
            <a:off x="14177" y="5943601"/>
            <a:ext cx="12177823" cy="91439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latin typeface="Roboto" panose="02000000000000000000" pitchFamily="2" charset="0"/>
            </a:endParaRPr>
          </a:p>
        </p:txBody>
      </p:sp>
      <p:pic>
        <p:nvPicPr>
          <p:cNvPr id="10" name="Picture 9">
            <a:extLst>
              <a:ext uri="{FF2B5EF4-FFF2-40B4-BE49-F238E27FC236}">
                <a16:creationId xmlns:a16="http://schemas.microsoft.com/office/drawing/2014/main" id="{46411E75-D2FC-49A0-BDAD-7BBE968A81B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7200" r="11600"/>
          <a:stretch/>
        </p:blipFill>
        <p:spPr>
          <a:xfrm>
            <a:off x="6705600" y="1"/>
            <a:ext cx="5486400" cy="5943600"/>
          </a:xfrm>
          <a:prstGeom prst="rect">
            <a:avLst/>
          </a:prstGeom>
        </p:spPr>
      </p:pic>
      <p:sp>
        <p:nvSpPr>
          <p:cNvPr id="11" name="TextBox 10">
            <a:extLst>
              <a:ext uri="{FF2B5EF4-FFF2-40B4-BE49-F238E27FC236}">
                <a16:creationId xmlns:a16="http://schemas.microsoft.com/office/drawing/2014/main" id="{1640217C-2637-474D-8104-4D3B81AE6194}"/>
              </a:ext>
            </a:extLst>
          </p:cNvPr>
          <p:cNvSpPr txBox="1"/>
          <p:nvPr userDrawn="1"/>
        </p:nvSpPr>
        <p:spPr>
          <a:xfrm>
            <a:off x="6691423" y="6007220"/>
            <a:ext cx="5486400" cy="769441"/>
          </a:xfrm>
          <a:prstGeom prst="rect">
            <a:avLst/>
          </a:prstGeom>
          <a:noFill/>
        </p:spPr>
        <p:txBody>
          <a:bodyPr wrap="square" rtlCol="0">
            <a:spAutoFit/>
          </a:bodyPr>
          <a:lstStyle/>
          <a:p>
            <a:pPr algn="ctr"/>
            <a:r>
              <a:rPr lang="en-US" sz="4400" dirty="0">
                <a:solidFill>
                  <a:schemeClr val="bg2"/>
                </a:solidFill>
                <a:latin typeface="+mj-lt"/>
              </a:rPr>
              <a:t>Child Welfare</a:t>
            </a:r>
          </a:p>
        </p:txBody>
      </p:sp>
      <p:graphicFrame>
        <p:nvGraphicFramePr>
          <p:cNvPr id="6" name="Content Placeholder 7">
            <a:extLst>
              <a:ext uri="{FF2B5EF4-FFF2-40B4-BE49-F238E27FC236}">
                <a16:creationId xmlns:a16="http://schemas.microsoft.com/office/drawing/2014/main" id="{E20816B3-A777-4627-830C-97DE45564F43}"/>
              </a:ext>
            </a:extLst>
          </p:cNvPr>
          <p:cNvGraphicFramePr>
            <a:graphicFrameLocks/>
          </p:cNvGraphicFramePr>
          <p:nvPr userDrawn="1">
            <p:extLst>
              <p:ext uri="{D42A27DB-BD31-4B8C-83A1-F6EECF244321}">
                <p14:modId xmlns:p14="http://schemas.microsoft.com/office/powerpoint/2010/main" val="1510143199"/>
              </p:ext>
            </p:extLst>
          </p:nvPr>
        </p:nvGraphicFramePr>
        <p:xfrm>
          <a:off x="565889" y="470918"/>
          <a:ext cx="5588000" cy="52452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0A1C0358-3CF0-4DC2-AF2A-E6681800324B}"/>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9412"/>
          <a:stretch/>
        </p:blipFill>
        <p:spPr>
          <a:xfrm>
            <a:off x="2358656" y="6048638"/>
            <a:ext cx="4346944" cy="581899"/>
          </a:xfrm>
          <a:prstGeom prst="rect">
            <a:avLst/>
          </a:prstGeom>
        </p:spPr>
      </p:pic>
      <p:pic>
        <p:nvPicPr>
          <p:cNvPr id="8" name="Picture 7" descr="Logo&#10;&#10;Description automatically generated">
            <a:extLst>
              <a:ext uri="{FF2B5EF4-FFF2-40B4-BE49-F238E27FC236}">
                <a16:creationId xmlns:a16="http://schemas.microsoft.com/office/drawing/2014/main" id="{61EB2292-44A4-4CFB-8C3F-BFAC6316DD09}"/>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0505" y="6038005"/>
            <a:ext cx="1891824" cy="640706"/>
          </a:xfrm>
          <a:prstGeom prst="rect">
            <a:avLst/>
          </a:prstGeom>
        </p:spPr>
      </p:pic>
    </p:spTree>
    <p:custDataLst>
      <p:tags r:id="rId1"/>
    </p:custDataLst>
    <p:extLst>
      <p:ext uri="{BB962C8B-B14F-4D97-AF65-F5344CB8AC3E}">
        <p14:creationId xmlns:p14="http://schemas.microsoft.com/office/powerpoint/2010/main" val="42578380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YAP_service_B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22F092-B656-479D-BEA9-77FC44B24380}"/>
              </a:ext>
            </a:extLst>
          </p:cNvPr>
          <p:cNvSpPr/>
          <p:nvPr userDrawn="1"/>
        </p:nvSpPr>
        <p:spPr>
          <a:xfrm>
            <a:off x="0" y="5943600"/>
            <a:ext cx="12192000" cy="91439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latin typeface="Roboto" panose="02000000000000000000" pitchFamily="2" charset="0"/>
            </a:endParaRPr>
          </a:p>
        </p:txBody>
      </p:sp>
      <p:graphicFrame>
        <p:nvGraphicFramePr>
          <p:cNvPr id="9" name="Content Placeholder 7">
            <a:extLst>
              <a:ext uri="{FF2B5EF4-FFF2-40B4-BE49-F238E27FC236}">
                <a16:creationId xmlns:a16="http://schemas.microsoft.com/office/drawing/2014/main" id="{FBB2FD71-48BB-4B89-A8A2-EDC764AA04B6}"/>
              </a:ext>
            </a:extLst>
          </p:cNvPr>
          <p:cNvGraphicFramePr>
            <a:graphicFrameLocks/>
          </p:cNvGraphicFramePr>
          <p:nvPr userDrawn="1">
            <p:extLst>
              <p:ext uri="{D42A27DB-BD31-4B8C-83A1-F6EECF244321}">
                <p14:modId xmlns:p14="http://schemas.microsoft.com/office/powerpoint/2010/main" val="2431095783"/>
              </p:ext>
            </p:extLst>
          </p:nvPr>
        </p:nvGraphicFramePr>
        <p:xfrm>
          <a:off x="6096000" y="609600"/>
          <a:ext cx="55880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46411E75-D2FC-49A0-BDAD-7BBE968A81B6}"/>
              </a:ext>
            </a:extLst>
          </p:cNvPr>
          <p:cNvPicPr>
            <a:picLocks noChangeAspect="1"/>
          </p:cNvPicPr>
          <p:nvPr userDrawn="1"/>
        </p:nvPicPr>
        <p:blipFill>
          <a:blip r:embed="rId8">
            <a:extLst>
              <a:ext uri="{28A0092B-C50C-407E-A947-70E740481C1C}">
                <a14:useLocalDpi xmlns:a14="http://schemas.microsoft.com/office/drawing/2010/main" val="0"/>
              </a:ext>
            </a:extLst>
          </a:blip>
          <a:srcRect l="19238" r="19238"/>
          <a:stretch/>
        </p:blipFill>
        <p:spPr>
          <a:xfrm>
            <a:off x="0" y="0"/>
            <a:ext cx="5486400" cy="5943600"/>
          </a:xfrm>
          <a:prstGeom prst="rect">
            <a:avLst/>
          </a:prstGeom>
        </p:spPr>
      </p:pic>
      <p:sp>
        <p:nvSpPr>
          <p:cNvPr id="11" name="TextBox 10">
            <a:extLst>
              <a:ext uri="{FF2B5EF4-FFF2-40B4-BE49-F238E27FC236}">
                <a16:creationId xmlns:a16="http://schemas.microsoft.com/office/drawing/2014/main" id="{1640217C-2637-474D-8104-4D3B81AE6194}"/>
              </a:ext>
            </a:extLst>
          </p:cNvPr>
          <p:cNvSpPr txBox="1"/>
          <p:nvPr userDrawn="1"/>
        </p:nvSpPr>
        <p:spPr>
          <a:xfrm>
            <a:off x="-14177" y="6007219"/>
            <a:ext cx="5486400" cy="769441"/>
          </a:xfrm>
          <a:prstGeom prst="rect">
            <a:avLst/>
          </a:prstGeom>
          <a:noFill/>
        </p:spPr>
        <p:txBody>
          <a:bodyPr wrap="square" rtlCol="0">
            <a:spAutoFit/>
          </a:bodyPr>
          <a:lstStyle/>
          <a:p>
            <a:pPr algn="ctr"/>
            <a:r>
              <a:rPr lang="en-US" sz="4400" dirty="0">
                <a:solidFill>
                  <a:schemeClr val="bg2"/>
                </a:solidFill>
                <a:latin typeface="+mj-lt"/>
              </a:rPr>
              <a:t>Behavioral Health</a:t>
            </a:r>
          </a:p>
        </p:txBody>
      </p:sp>
      <p:pic>
        <p:nvPicPr>
          <p:cNvPr id="12" name="Picture 11">
            <a:extLst>
              <a:ext uri="{FF2B5EF4-FFF2-40B4-BE49-F238E27FC236}">
                <a16:creationId xmlns:a16="http://schemas.microsoft.com/office/drawing/2014/main" id="{2C8B6C46-8A77-4BC2-B3AD-F19C174AD607}"/>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9412"/>
          <a:stretch/>
        </p:blipFill>
        <p:spPr>
          <a:xfrm>
            <a:off x="5638800" y="6055392"/>
            <a:ext cx="4346944" cy="581899"/>
          </a:xfrm>
          <a:prstGeom prst="rect">
            <a:avLst/>
          </a:prstGeom>
        </p:spPr>
      </p:pic>
      <p:pic>
        <p:nvPicPr>
          <p:cNvPr id="13" name="Picture 12" descr="Logo&#10;&#10;Description automatically generated">
            <a:extLst>
              <a:ext uri="{FF2B5EF4-FFF2-40B4-BE49-F238E27FC236}">
                <a16:creationId xmlns:a16="http://schemas.microsoft.com/office/drawing/2014/main" id="{6F68627C-C89F-4620-930A-E51C3892A02F}"/>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142960" y="6025988"/>
            <a:ext cx="1891824" cy="640706"/>
          </a:xfrm>
          <a:prstGeom prst="rect">
            <a:avLst/>
          </a:prstGeom>
        </p:spPr>
      </p:pic>
    </p:spTree>
    <p:custDataLst>
      <p:tags r:id="rId1"/>
    </p:custDataLst>
    <p:extLst>
      <p:ext uri="{BB962C8B-B14F-4D97-AF65-F5344CB8AC3E}">
        <p14:creationId xmlns:p14="http://schemas.microsoft.com/office/powerpoint/2010/main" val="33233868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YAP_service_ID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22F092-B656-479D-BEA9-77FC44B24380}"/>
              </a:ext>
            </a:extLst>
          </p:cNvPr>
          <p:cNvSpPr/>
          <p:nvPr userDrawn="1"/>
        </p:nvSpPr>
        <p:spPr>
          <a:xfrm>
            <a:off x="0" y="5943601"/>
            <a:ext cx="12192000" cy="914399"/>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latin typeface="Roboto" panose="02000000000000000000" pitchFamily="2" charset="0"/>
            </a:endParaRPr>
          </a:p>
        </p:txBody>
      </p:sp>
      <p:pic>
        <p:nvPicPr>
          <p:cNvPr id="10" name="Picture 9">
            <a:extLst>
              <a:ext uri="{FF2B5EF4-FFF2-40B4-BE49-F238E27FC236}">
                <a16:creationId xmlns:a16="http://schemas.microsoft.com/office/drawing/2014/main" id="{46411E75-D2FC-49A0-BDAD-7BBE968A81B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1624" r="6837"/>
          <a:stretch/>
        </p:blipFill>
        <p:spPr>
          <a:xfrm>
            <a:off x="6705600" y="1"/>
            <a:ext cx="5486400" cy="5943600"/>
          </a:xfrm>
          <a:prstGeom prst="rect">
            <a:avLst/>
          </a:prstGeom>
        </p:spPr>
      </p:pic>
      <p:sp>
        <p:nvSpPr>
          <p:cNvPr id="11" name="TextBox 10">
            <a:extLst>
              <a:ext uri="{FF2B5EF4-FFF2-40B4-BE49-F238E27FC236}">
                <a16:creationId xmlns:a16="http://schemas.microsoft.com/office/drawing/2014/main" id="{1640217C-2637-474D-8104-4D3B81AE6194}"/>
              </a:ext>
            </a:extLst>
          </p:cNvPr>
          <p:cNvSpPr txBox="1"/>
          <p:nvPr userDrawn="1"/>
        </p:nvSpPr>
        <p:spPr>
          <a:xfrm>
            <a:off x="6691423" y="6007220"/>
            <a:ext cx="5486400" cy="929485"/>
          </a:xfrm>
          <a:prstGeom prst="rect">
            <a:avLst/>
          </a:prstGeom>
          <a:noFill/>
        </p:spPr>
        <p:txBody>
          <a:bodyPr wrap="square" rtlCol="0">
            <a:spAutoFit/>
          </a:bodyPr>
          <a:lstStyle/>
          <a:p>
            <a:pPr algn="ctr">
              <a:lnSpc>
                <a:spcPct val="85000"/>
              </a:lnSpc>
            </a:pPr>
            <a:r>
              <a:rPr lang="en-US" sz="3200" dirty="0">
                <a:solidFill>
                  <a:schemeClr val="bg2"/>
                </a:solidFill>
                <a:latin typeface="+mj-lt"/>
              </a:rPr>
              <a:t>Intellectual/Development Disabilities</a:t>
            </a:r>
          </a:p>
        </p:txBody>
      </p:sp>
      <p:graphicFrame>
        <p:nvGraphicFramePr>
          <p:cNvPr id="6" name="Content Placeholder 7">
            <a:extLst>
              <a:ext uri="{FF2B5EF4-FFF2-40B4-BE49-F238E27FC236}">
                <a16:creationId xmlns:a16="http://schemas.microsoft.com/office/drawing/2014/main" id="{E20816B3-A777-4627-830C-97DE45564F43}"/>
              </a:ext>
            </a:extLst>
          </p:cNvPr>
          <p:cNvGraphicFramePr>
            <a:graphicFrameLocks/>
          </p:cNvGraphicFramePr>
          <p:nvPr userDrawn="1">
            <p:extLst>
              <p:ext uri="{D42A27DB-BD31-4B8C-83A1-F6EECF244321}">
                <p14:modId xmlns:p14="http://schemas.microsoft.com/office/powerpoint/2010/main" val="2630872087"/>
              </p:ext>
            </p:extLst>
          </p:nvPr>
        </p:nvGraphicFramePr>
        <p:xfrm>
          <a:off x="558800" y="457200"/>
          <a:ext cx="5588000" cy="52452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7334B236-7B0F-4A77-A3B3-108796FA43A2}"/>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9412"/>
          <a:stretch/>
        </p:blipFill>
        <p:spPr>
          <a:xfrm>
            <a:off x="2358656" y="6048638"/>
            <a:ext cx="4346944" cy="581899"/>
          </a:xfrm>
          <a:prstGeom prst="rect">
            <a:avLst/>
          </a:prstGeom>
        </p:spPr>
      </p:pic>
      <p:pic>
        <p:nvPicPr>
          <p:cNvPr id="9" name="Picture 8" descr="Logo&#10;&#10;Description automatically generated">
            <a:extLst>
              <a:ext uri="{FF2B5EF4-FFF2-40B4-BE49-F238E27FC236}">
                <a16:creationId xmlns:a16="http://schemas.microsoft.com/office/drawing/2014/main" id="{5B8133C8-EADF-4B96-9C95-06B8F6F9AE59}"/>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0505" y="6038005"/>
            <a:ext cx="1891824" cy="640706"/>
          </a:xfrm>
          <a:prstGeom prst="rect">
            <a:avLst/>
          </a:prstGeom>
        </p:spPr>
      </p:pic>
    </p:spTree>
    <p:custDataLst>
      <p:tags r:id="rId1"/>
    </p:custDataLst>
    <p:extLst>
      <p:ext uri="{BB962C8B-B14F-4D97-AF65-F5344CB8AC3E}">
        <p14:creationId xmlns:p14="http://schemas.microsoft.com/office/powerpoint/2010/main" val="20556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YAP_Mission">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33D0AD03-8226-4ABD-B613-A30D19F2DE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33400"/>
            <a:ext cx="12192000" cy="7467600"/>
          </a:xfrm>
          <a:prstGeom prst="rect">
            <a:avLst/>
          </a:prstGeom>
        </p:spPr>
      </p:pic>
      <p:pic>
        <p:nvPicPr>
          <p:cNvPr id="11" name="Picture 10" descr="Shape, circle&#10;&#10;Description automatically generated">
            <a:extLst>
              <a:ext uri="{FF2B5EF4-FFF2-40B4-BE49-F238E27FC236}">
                <a16:creationId xmlns:a16="http://schemas.microsoft.com/office/drawing/2014/main" id="{FBD3CD1B-C23A-40AE-A915-74E6122282B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1800" y="5765972"/>
            <a:ext cx="1092028" cy="1092028"/>
          </a:xfrm>
          <a:prstGeom prst="rect">
            <a:avLst/>
          </a:prstGeom>
        </p:spPr>
      </p:pic>
      <p:pic>
        <p:nvPicPr>
          <p:cNvPr id="12" name="Picture Placeholder 4">
            <a:extLst>
              <a:ext uri="{FF2B5EF4-FFF2-40B4-BE49-F238E27FC236}">
                <a16:creationId xmlns:a16="http://schemas.microsoft.com/office/drawing/2014/main" id="{11E58488-DE11-4390-AA83-852AFB453DB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12497" b="12497"/>
          <a:stretch/>
        </p:blipFill>
        <p:spPr>
          <a:xfrm>
            <a:off x="7467600" y="1752603"/>
            <a:ext cx="3606800" cy="3657597"/>
          </a:xfrm>
          <a:prstGeom prst="rect">
            <a:avLst/>
          </a:prstGeom>
        </p:spPr>
      </p:pic>
      <p:pic>
        <p:nvPicPr>
          <p:cNvPr id="13" name="Picture 12" descr="A blue circle on a black background&#10;&#10;Description automatically generated with medium confidence">
            <a:extLst>
              <a:ext uri="{FF2B5EF4-FFF2-40B4-BE49-F238E27FC236}">
                <a16:creationId xmlns:a16="http://schemas.microsoft.com/office/drawing/2014/main" id="{11E59E82-F4C9-495A-A637-AD6AE1239A0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914400" y="-2275764"/>
            <a:ext cx="4038600" cy="4038600"/>
          </a:xfrm>
          <a:prstGeom prst="rect">
            <a:avLst/>
          </a:prstGeom>
        </p:spPr>
      </p:pic>
      <p:pic>
        <p:nvPicPr>
          <p:cNvPr id="14" name="Picture 13" descr="A blue circle on a black background&#10;&#10;Description automatically generated with medium confidence">
            <a:extLst>
              <a:ext uri="{FF2B5EF4-FFF2-40B4-BE49-F238E27FC236}">
                <a16:creationId xmlns:a16="http://schemas.microsoft.com/office/drawing/2014/main" id="{BBF93558-0129-4D9B-BD03-E67E84BE4386}"/>
              </a:ext>
            </a:extLst>
          </p:cNvPr>
          <p:cNvPicPr>
            <a:picLocks noChangeAspect="1"/>
          </p:cNvPicPr>
          <p:nvPr userDrawn="1"/>
        </p:nvPicPr>
        <p:blipFill>
          <a:blip r:embed="rId7" cstate="screen">
            <a:duotone>
              <a:schemeClr val="bg2">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17337951">
            <a:off x="2827180" y="5600188"/>
            <a:ext cx="2094931" cy="2094931"/>
          </a:xfrm>
          <a:prstGeom prst="rect">
            <a:avLst/>
          </a:prstGeom>
        </p:spPr>
      </p:pic>
      <p:sp>
        <p:nvSpPr>
          <p:cNvPr id="15" name="TextBox 14">
            <a:extLst>
              <a:ext uri="{FF2B5EF4-FFF2-40B4-BE49-F238E27FC236}">
                <a16:creationId xmlns:a16="http://schemas.microsoft.com/office/drawing/2014/main" id="{F5E57440-8966-4980-8C1B-205337B292BB}"/>
              </a:ext>
            </a:extLst>
          </p:cNvPr>
          <p:cNvSpPr txBox="1"/>
          <p:nvPr userDrawn="1"/>
        </p:nvSpPr>
        <p:spPr>
          <a:xfrm>
            <a:off x="648580" y="2686767"/>
            <a:ext cx="5638800" cy="3160865"/>
          </a:xfrm>
          <a:prstGeom prst="rect">
            <a:avLst/>
          </a:prstGeom>
          <a:noFill/>
        </p:spPr>
        <p:txBody>
          <a:bodyPr wrap="square">
            <a:spAutoFit/>
          </a:bodyPr>
          <a:lstStyle/>
          <a:p>
            <a:pPr marL="0" indent="0">
              <a:lnSpc>
                <a:spcPct val="120000"/>
              </a:lnSpc>
              <a:buNone/>
            </a:pPr>
            <a:r>
              <a:rPr lang="en-US" sz="2400">
                <a:latin typeface="Roboto Light" panose="02000000000000000000" pitchFamily="2" charset="0"/>
                <a:ea typeface="Roboto Light" panose="02000000000000000000" pitchFamily="2" charset="0"/>
                <a:cs typeface="Roboto Light" panose="02000000000000000000" pitchFamily="2" charset="0"/>
              </a:rPr>
              <a:t>Our mission is to provide individuals who are, have been or may be subject to compulsory care with the </a:t>
            </a:r>
            <a:r>
              <a:rPr lang="en-US" sz="2400" b="1">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opportunity to develop, contribute and be valued</a:t>
            </a:r>
            <a:r>
              <a:rPr lang="en-US" sz="2400">
                <a:latin typeface="Roboto Light" panose="02000000000000000000" pitchFamily="2" charset="0"/>
                <a:ea typeface="Roboto Light" panose="02000000000000000000" pitchFamily="2" charset="0"/>
                <a:cs typeface="Roboto Light" panose="02000000000000000000" pitchFamily="2" charset="0"/>
              </a:rPr>
              <a:t> as assets so that communities have </a:t>
            </a:r>
            <a:br>
              <a:rPr lang="en-US" sz="2400">
                <a:latin typeface="Roboto Light" panose="02000000000000000000" pitchFamily="2" charset="0"/>
                <a:ea typeface="Roboto Light" panose="02000000000000000000" pitchFamily="2" charset="0"/>
                <a:cs typeface="Roboto Light" panose="02000000000000000000" pitchFamily="2" charset="0"/>
              </a:rPr>
            </a:br>
            <a:r>
              <a:rPr lang="en-US" sz="2400" b="0">
                <a:solidFill>
                  <a:schemeClr val="accent2"/>
                </a:solidFill>
                <a:latin typeface="Roboto Medium" panose="02000000000000000000" pitchFamily="2" charset="0"/>
                <a:ea typeface="Roboto Medium" panose="02000000000000000000" pitchFamily="2" charset="0"/>
                <a:cs typeface="Roboto Medium" panose="02000000000000000000" pitchFamily="2" charset="0"/>
              </a:rPr>
              <a:t>safe, proven effective and economical alternatives</a:t>
            </a:r>
            <a:r>
              <a:rPr lang="en-US" sz="2400">
                <a:latin typeface="Roboto Light" panose="02000000000000000000" pitchFamily="2" charset="0"/>
                <a:ea typeface="Roboto Light" panose="02000000000000000000" pitchFamily="2" charset="0"/>
                <a:cs typeface="Roboto Light" panose="02000000000000000000" pitchFamily="2" charset="0"/>
              </a:rPr>
              <a:t> to institutional placement.</a:t>
            </a:r>
          </a:p>
        </p:txBody>
      </p:sp>
      <p:sp>
        <p:nvSpPr>
          <p:cNvPr id="16" name="TextBox 15">
            <a:extLst>
              <a:ext uri="{FF2B5EF4-FFF2-40B4-BE49-F238E27FC236}">
                <a16:creationId xmlns:a16="http://schemas.microsoft.com/office/drawing/2014/main" id="{F9DC6C89-5267-47CE-8676-A5C1020DC808}"/>
              </a:ext>
            </a:extLst>
          </p:cNvPr>
          <p:cNvSpPr txBox="1"/>
          <p:nvPr userDrawn="1"/>
        </p:nvSpPr>
        <p:spPr>
          <a:xfrm>
            <a:off x="1219200" y="555713"/>
            <a:ext cx="9753600" cy="769441"/>
          </a:xfrm>
          <a:prstGeom prst="rect">
            <a:avLst/>
          </a:prstGeom>
          <a:noFill/>
        </p:spPr>
        <p:txBody>
          <a:bodyPr wrap="square" rtlCol="0">
            <a:spAutoFit/>
          </a:bodyPr>
          <a:lstStyle/>
          <a:p>
            <a:pPr algn="ctr"/>
            <a:r>
              <a:rPr lang="en-US" sz="4400">
                <a:latin typeface="+mj-lt"/>
              </a:rPr>
              <a:t>Mission</a:t>
            </a:r>
          </a:p>
        </p:txBody>
      </p:sp>
    </p:spTree>
    <p:custDataLst>
      <p:tags r:id="rId1"/>
    </p:custDataLst>
    <p:extLst>
      <p:ext uri="{BB962C8B-B14F-4D97-AF65-F5344CB8AC3E}">
        <p14:creationId xmlns:p14="http://schemas.microsoft.com/office/powerpoint/2010/main" val="11137764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YAP_service_Schoo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22F092-B656-479D-BEA9-77FC44B24380}"/>
              </a:ext>
            </a:extLst>
          </p:cNvPr>
          <p:cNvSpPr/>
          <p:nvPr userDrawn="1"/>
        </p:nvSpPr>
        <p:spPr>
          <a:xfrm>
            <a:off x="0" y="5943600"/>
            <a:ext cx="12192000" cy="91439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latin typeface="Roboto" panose="02000000000000000000" pitchFamily="2" charset="0"/>
            </a:endParaRPr>
          </a:p>
        </p:txBody>
      </p:sp>
      <p:graphicFrame>
        <p:nvGraphicFramePr>
          <p:cNvPr id="9" name="Content Placeholder 7">
            <a:extLst>
              <a:ext uri="{FF2B5EF4-FFF2-40B4-BE49-F238E27FC236}">
                <a16:creationId xmlns:a16="http://schemas.microsoft.com/office/drawing/2014/main" id="{FBB2FD71-48BB-4B89-A8A2-EDC764AA04B6}"/>
              </a:ext>
            </a:extLst>
          </p:cNvPr>
          <p:cNvGraphicFramePr>
            <a:graphicFrameLocks/>
          </p:cNvGraphicFramePr>
          <p:nvPr userDrawn="1">
            <p:extLst>
              <p:ext uri="{D42A27DB-BD31-4B8C-83A1-F6EECF244321}">
                <p14:modId xmlns:p14="http://schemas.microsoft.com/office/powerpoint/2010/main" val="752676335"/>
              </p:ext>
            </p:extLst>
          </p:nvPr>
        </p:nvGraphicFramePr>
        <p:xfrm>
          <a:off x="6096000" y="609600"/>
          <a:ext cx="55880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46411E75-D2FC-49A0-BDAD-7BBE968A81B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8543" r="29952"/>
          <a:stretch/>
        </p:blipFill>
        <p:spPr>
          <a:xfrm>
            <a:off x="0" y="0"/>
            <a:ext cx="5486400" cy="5943600"/>
          </a:xfrm>
          <a:prstGeom prst="rect">
            <a:avLst/>
          </a:prstGeom>
        </p:spPr>
      </p:pic>
      <p:sp>
        <p:nvSpPr>
          <p:cNvPr id="11" name="TextBox 10">
            <a:extLst>
              <a:ext uri="{FF2B5EF4-FFF2-40B4-BE49-F238E27FC236}">
                <a16:creationId xmlns:a16="http://schemas.microsoft.com/office/drawing/2014/main" id="{1640217C-2637-474D-8104-4D3B81AE6194}"/>
              </a:ext>
            </a:extLst>
          </p:cNvPr>
          <p:cNvSpPr txBox="1"/>
          <p:nvPr userDrawn="1"/>
        </p:nvSpPr>
        <p:spPr>
          <a:xfrm>
            <a:off x="-14177" y="6007219"/>
            <a:ext cx="5486400" cy="769441"/>
          </a:xfrm>
          <a:prstGeom prst="rect">
            <a:avLst/>
          </a:prstGeom>
          <a:noFill/>
        </p:spPr>
        <p:txBody>
          <a:bodyPr wrap="square" rtlCol="0">
            <a:spAutoFit/>
          </a:bodyPr>
          <a:lstStyle/>
          <a:p>
            <a:pPr algn="ctr"/>
            <a:r>
              <a:rPr lang="en-US" sz="4400" dirty="0">
                <a:solidFill>
                  <a:schemeClr val="bg2"/>
                </a:solidFill>
                <a:latin typeface="+mj-lt"/>
              </a:rPr>
              <a:t>School</a:t>
            </a:r>
          </a:p>
        </p:txBody>
      </p:sp>
      <p:pic>
        <p:nvPicPr>
          <p:cNvPr id="12" name="Picture 11">
            <a:extLst>
              <a:ext uri="{FF2B5EF4-FFF2-40B4-BE49-F238E27FC236}">
                <a16:creationId xmlns:a16="http://schemas.microsoft.com/office/drawing/2014/main" id="{2C88BF6D-F230-4776-A6B4-083B80CF7DE9}"/>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9412"/>
          <a:stretch/>
        </p:blipFill>
        <p:spPr>
          <a:xfrm>
            <a:off x="5638800" y="6055392"/>
            <a:ext cx="4346944" cy="581899"/>
          </a:xfrm>
          <a:prstGeom prst="rect">
            <a:avLst/>
          </a:prstGeom>
        </p:spPr>
      </p:pic>
      <p:pic>
        <p:nvPicPr>
          <p:cNvPr id="13" name="Picture 12" descr="Logo&#10;&#10;Description automatically generated">
            <a:extLst>
              <a:ext uri="{FF2B5EF4-FFF2-40B4-BE49-F238E27FC236}">
                <a16:creationId xmlns:a16="http://schemas.microsoft.com/office/drawing/2014/main" id="{A65248A1-8068-40FD-A801-10CC3AA0C4A2}"/>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142960" y="6025988"/>
            <a:ext cx="1891824" cy="640706"/>
          </a:xfrm>
          <a:prstGeom prst="rect">
            <a:avLst/>
          </a:prstGeom>
        </p:spPr>
      </p:pic>
    </p:spTree>
    <p:custDataLst>
      <p:tags r:id="rId1"/>
    </p:custDataLst>
    <p:extLst>
      <p:ext uri="{BB962C8B-B14F-4D97-AF65-F5344CB8AC3E}">
        <p14:creationId xmlns:p14="http://schemas.microsoft.com/office/powerpoint/2010/main" val="40179658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YAP_service_VI">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22F092-B656-479D-BEA9-77FC44B24380}"/>
              </a:ext>
            </a:extLst>
          </p:cNvPr>
          <p:cNvSpPr/>
          <p:nvPr userDrawn="1"/>
        </p:nvSpPr>
        <p:spPr>
          <a:xfrm>
            <a:off x="0" y="5943601"/>
            <a:ext cx="12192000" cy="914399"/>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latin typeface="Roboto" panose="02000000000000000000" pitchFamily="2" charset="0"/>
            </a:endParaRPr>
          </a:p>
        </p:txBody>
      </p:sp>
      <p:pic>
        <p:nvPicPr>
          <p:cNvPr id="10" name="Picture 9">
            <a:extLst>
              <a:ext uri="{FF2B5EF4-FFF2-40B4-BE49-F238E27FC236}">
                <a16:creationId xmlns:a16="http://schemas.microsoft.com/office/drawing/2014/main" id="{46411E75-D2FC-49A0-BDAD-7BBE968A81B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9268" r="19268"/>
          <a:stretch/>
        </p:blipFill>
        <p:spPr>
          <a:xfrm>
            <a:off x="6705600" y="1"/>
            <a:ext cx="5486400" cy="5943600"/>
          </a:xfrm>
          <a:prstGeom prst="rect">
            <a:avLst/>
          </a:prstGeom>
        </p:spPr>
      </p:pic>
      <p:sp>
        <p:nvSpPr>
          <p:cNvPr id="11" name="TextBox 10">
            <a:extLst>
              <a:ext uri="{FF2B5EF4-FFF2-40B4-BE49-F238E27FC236}">
                <a16:creationId xmlns:a16="http://schemas.microsoft.com/office/drawing/2014/main" id="{1640217C-2637-474D-8104-4D3B81AE6194}"/>
              </a:ext>
            </a:extLst>
          </p:cNvPr>
          <p:cNvSpPr txBox="1"/>
          <p:nvPr userDrawn="1"/>
        </p:nvSpPr>
        <p:spPr>
          <a:xfrm>
            <a:off x="6705600" y="6093023"/>
            <a:ext cx="5486400" cy="615553"/>
          </a:xfrm>
          <a:prstGeom prst="rect">
            <a:avLst/>
          </a:prstGeom>
          <a:noFill/>
        </p:spPr>
        <p:txBody>
          <a:bodyPr wrap="square" rtlCol="0">
            <a:spAutoFit/>
          </a:bodyPr>
          <a:lstStyle/>
          <a:p>
            <a:pPr algn="ctr">
              <a:lnSpc>
                <a:spcPct val="85000"/>
              </a:lnSpc>
            </a:pPr>
            <a:r>
              <a:rPr lang="en-US" sz="4000" dirty="0">
                <a:solidFill>
                  <a:schemeClr val="bg2"/>
                </a:solidFill>
                <a:latin typeface="+mj-lt"/>
              </a:rPr>
              <a:t>Violence Interruption</a:t>
            </a:r>
          </a:p>
        </p:txBody>
      </p:sp>
      <p:graphicFrame>
        <p:nvGraphicFramePr>
          <p:cNvPr id="6" name="Content Placeholder 7">
            <a:extLst>
              <a:ext uri="{FF2B5EF4-FFF2-40B4-BE49-F238E27FC236}">
                <a16:creationId xmlns:a16="http://schemas.microsoft.com/office/drawing/2014/main" id="{E20816B3-A777-4627-830C-97DE45564F43}"/>
              </a:ext>
            </a:extLst>
          </p:cNvPr>
          <p:cNvGraphicFramePr>
            <a:graphicFrameLocks/>
          </p:cNvGraphicFramePr>
          <p:nvPr userDrawn="1">
            <p:extLst>
              <p:ext uri="{D42A27DB-BD31-4B8C-83A1-F6EECF244321}">
                <p14:modId xmlns:p14="http://schemas.microsoft.com/office/powerpoint/2010/main" val="3415242988"/>
              </p:ext>
            </p:extLst>
          </p:nvPr>
        </p:nvGraphicFramePr>
        <p:xfrm>
          <a:off x="546395" y="349191"/>
          <a:ext cx="5588000" cy="52452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A8045817-F906-45AA-A657-85FDCF7D8892}"/>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9412"/>
          <a:stretch/>
        </p:blipFill>
        <p:spPr>
          <a:xfrm>
            <a:off x="2358656" y="6048638"/>
            <a:ext cx="4346944" cy="581899"/>
          </a:xfrm>
          <a:prstGeom prst="rect">
            <a:avLst/>
          </a:prstGeom>
        </p:spPr>
      </p:pic>
      <p:pic>
        <p:nvPicPr>
          <p:cNvPr id="8" name="Picture 7" descr="Logo&#10;&#10;Description automatically generated">
            <a:extLst>
              <a:ext uri="{FF2B5EF4-FFF2-40B4-BE49-F238E27FC236}">
                <a16:creationId xmlns:a16="http://schemas.microsoft.com/office/drawing/2014/main" id="{360C450A-93EE-49E5-9E22-42893D082B8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0505" y="6038005"/>
            <a:ext cx="1891824" cy="640706"/>
          </a:xfrm>
          <a:prstGeom prst="rect">
            <a:avLst/>
          </a:prstGeom>
        </p:spPr>
      </p:pic>
    </p:spTree>
    <p:custDataLst>
      <p:tags r:id="rId1"/>
    </p:custDataLst>
    <p:extLst>
      <p:ext uri="{BB962C8B-B14F-4D97-AF65-F5344CB8AC3E}">
        <p14:creationId xmlns:p14="http://schemas.microsoft.com/office/powerpoint/2010/main" val="2206900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YAP_EconOp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C06B85-1489-4676-9618-A27B812DCEB1}"/>
              </a:ext>
            </a:extLst>
          </p:cNvPr>
          <p:cNvSpPr/>
          <p:nvPr userDrawn="1"/>
        </p:nvSpPr>
        <p:spPr>
          <a:xfrm>
            <a:off x="0" y="0"/>
            <a:ext cx="5486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boto" panose="02000000000000000000" pitchFamily="2" charset="0"/>
            </a:endParaRPr>
          </a:p>
        </p:txBody>
      </p:sp>
      <p:sp>
        <p:nvSpPr>
          <p:cNvPr id="2" name="Title 1"/>
          <p:cNvSpPr>
            <a:spLocks noGrp="1"/>
          </p:cNvSpPr>
          <p:nvPr>
            <p:ph type="title" hasCustomPrompt="1"/>
          </p:nvPr>
        </p:nvSpPr>
        <p:spPr>
          <a:xfrm>
            <a:off x="5791200" y="304800"/>
            <a:ext cx="5791200" cy="1371600"/>
          </a:xfrm>
        </p:spPr>
        <p:txBody>
          <a:bodyPr/>
          <a:lstStyle>
            <a:lvl1pPr>
              <a:defRPr sz="3600">
                <a:solidFill>
                  <a:schemeClr val="accent2"/>
                </a:solidFill>
              </a:defRPr>
            </a:lvl1pPr>
          </a:lstStyle>
          <a:p>
            <a:r>
              <a:rPr lang="en-US" dirty="0"/>
              <a:t>Creating Economic Opportunities</a:t>
            </a:r>
          </a:p>
        </p:txBody>
      </p:sp>
      <p:sp>
        <p:nvSpPr>
          <p:cNvPr id="3" name="Content Placeholder 2"/>
          <p:cNvSpPr>
            <a:spLocks noGrp="1"/>
          </p:cNvSpPr>
          <p:nvPr>
            <p:ph idx="1" hasCustomPrompt="1"/>
          </p:nvPr>
        </p:nvSpPr>
        <p:spPr>
          <a:xfrm>
            <a:off x="5791200" y="1870364"/>
            <a:ext cx="5791200" cy="4682836"/>
          </a:xfrm>
        </p:spPr>
        <p:txBody>
          <a:bodyPr/>
          <a:lstStyle>
            <a:lvl1pPr>
              <a:buClr>
                <a:schemeClr val="accent2"/>
              </a:buClr>
              <a:defRPr>
                <a:latin typeface="Roboto" panose="02000000000000000000" pitchFamily="2" charset="0"/>
              </a:defRPr>
            </a:lvl1pPr>
            <a:lvl2pPr>
              <a:defRPr>
                <a:latin typeface="Roboto" panose="02000000000000000000" pitchFamily="2" charset="0"/>
              </a:defRPr>
            </a:lvl2pPr>
            <a:lvl3pPr>
              <a:buClr>
                <a:schemeClr val="accent2"/>
              </a:buClr>
              <a:defRPr>
                <a:latin typeface="Roboto" panose="02000000000000000000" pitchFamily="2" charset="0"/>
              </a:defRPr>
            </a:lvl3pPr>
            <a:lvl4pPr>
              <a:defRPr>
                <a:latin typeface="Roboto" panose="02000000000000000000" pitchFamily="2" charset="0"/>
              </a:defRPr>
            </a:lvl4pPr>
            <a:lvl5pPr>
              <a:buClr>
                <a:schemeClr val="accent2"/>
              </a:buClr>
              <a:defRPr>
                <a:latin typeface="Roboto" panose="02000000000000000000" pitchFamily="2" charset="0"/>
              </a:defRPr>
            </a:lvl5pPr>
          </a:lstStyle>
          <a:p>
            <a:pPr lvl="0"/>
            <a:r>
              <a:rPr lang="en-US" dirty="0" err="1"/>
              <a:t>YAPWorx</a:t>
            </a:r>
            <a:endParaRPr lang="en-US" dirty="0"/>
          </a:p>
          <a:p>
            <a:pPr lvl="0"/>
            <a:r>
              <a:rPr lang="en-US" dirty="0"/>
              <a:t>Supported Work</a:t>
            </a:r>
          </a:p>
          <a:p>
            <a:pPr lvl="0"/>
            <a:r>
              <a:rPr lang="en-US" dirty="0"/>
              <a:t>Tom Jeffers Endowment Fund for Continuing Education</a:t>
            </a:r>
          </a:p>
        </p:txBody>
      </p:sp>
      <p:pic>
        <p:nvPicPr>
          <p:cNvPr id="13" name="Picture 12">
            <a:extLst>
              <a:ext uri="{FF2B5EF4-FFF2-40B4-BE49-F238E27FC236}">
                <a16:creationId xmlns:a16="http://schemas.microsoft.com/office/drawing/2014/main" id="{7F77BBF7-D17F-4E4F-BE15-DA4399DBDEB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875" b="1875"/>
          <a:stretch/>
        </p:blipFill>
        <p:spPr>
          <a:xfrm>
            <a:off x="0" y="2362200"/>
            <a:ext cx="3850712" cy="2363004"/>
          </a:xfrm>
          <a:prstGeom prst="rect">
            <a:avLst/>
          </a:prstGeom>
        </p:spPr>
      </p:pic>
      <p:pic>
        <p:nvPicPr>
          <p:cNvPr id="17" name="Picture 16" descr="College students at graduation">
            <a:extLst>
              <a:ext uri="{FF2B5EF4-FFF2-40B4-BE49-F238E27FC236}">
                <a16:creationId xmlns:a16="http://schemas.microsoft.com/office/drawing/2014/main" id="{D7D04084-D9C5-4386-8C0E-B2FD020983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38670"/>
          <a:stretch/>
        </p:blipFill>
        <p:spPr>
          <a:xfrm>
            <a:off x="-547530" y="-804"/>
            <a:ext cx="2173130" cy="2362200"/>
          </a:xfrm>
          <a:prstGeom prst="rect">
            <a:avLst/>
          </a:prstGeom>
        </p:spPr>
      </p:pic>
      <p:pic>
        <p:nvPicPr>
          <p:cNvPr id="21" name="Picture 20" descr="A group of people posing for a photo&#10;&#10;Description automatically generated with medium confidence">
            <a:extLst>
              <a:ext uri="{FF2B5EF4-FFF2-40B4-BE49-F238E27FC236}">
                <a16:creationId xmlns:a16="http://schemas.microsoft.com/office/drawing/2014/main" id="{50183030-75BD-467F-9745-42DE090C9D2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2442" b="12525"/>
          <a:stretch/>
        </p:blipFill>
        <p:spPr>
          <a:xfrm>
            <a:off x="3000375" y="4723998"/>
            <a:ext cx="2460625" cy="2133600"/>
          </a:xfrm>
          <a:prstGeom prst="rect">
            <a:avLst/>
          </a:prstGeom>
        </p:spPr>
      </p:pic>
      <p:pic>
        <p:nvPicPr>
          <p:cNvPr id="9" name="Picture 8" descr="A picture containing person, sitting&#10;&#10;Description automatically generated">
            <a:extLst>
              <a:ext uri="{FF2B5EF4-FFF2-40B4-BE49-F238E27FC236}">
                <a16:creationId xmlns:a16="http://schemas.microsoft.com/office/drawing/2014/main" id="{940F08B1-8420-467E-BC9D-9C44519D467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25600" y="-214884"/>
            <a:ext cx="3860800" cy="2577084"/>
          </a:xfrm>
          <a:prstGeom prst="rect">
            <a:avLst/>
          </a:prstGeom>
        </p:spPr>
      </p:pic>
      <p:pic>
        <p:nvPicPr>
          <p:cNvPr id="25" name="Picture 24" descr="A person cutting another person's hair&#10;&#10;Description automatically generated with medium confidence">
            <a:extLst>
              <a:ext uri="{FF2B5EF4-FFF2-40B4-BE49-F238E27FC236}">
                <a16:creationId xmlns:a16="http://schemas.microsoft.com/office/drawing/2014/main" id="{C2D94E77-20DB-4866-8963-6CD1F2A5570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850712" y="2361395"/>
            <a:ext cx="1610288" cy="2376809"/>
          </a:xfrm>
          <a:prstGeom prst="rect">
            <a:avLst/>
          </a:prstGeom>
        </p:spPr>
      </p:pic>
      <p:pic>
        <p:nvPicPr>
          <p:cNvPr id="27" name="Picture 26" descr="A picture containing person, indoor, computer, people&#10;&#10;Description automatically generated">
            <a:extLst>
              <a:ext uri="{FF2B5EF4-FFF2-40B4-BE49-F238E27FC236}">
                <a16:creationId xmlns:a16="http://schemas.microsoft.com/office/drawing/2014/main" id="{DC2B25D8-8090-46E9-9CFC-4C73C42B81F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 r="2259"/>
          <a:stretch/>
        </p:blipFill>
        <p:spPr>
          <a:xfrm>
            <a:off x="0" y="4723596"/>
            <a:ext cx="3124200" cy="2133600"/>
          </a:xfrm>
          <a:prstGeom prst="rect">
            <a:avLst/>
          </a:prstGeom>
        </p:spPr>
      </p:pic>
    </p:spTree>
    <p:custDataLst>
      <p:tags r:id="rId1"/>
    </p:custDataLst>
    <p:extLst>
      <p:ext uri="{BB962C8B-B14F-4D97-AF65-F5344CB8AC3E}">
        <p14:creationId xmlns:p14="http://schemas.microsoft.com/office/powerpoint/2010/main" val="12549479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YAP_outcomes">
    <p:spTree>
      <p:nvGrpSpPr>
        <p:cNvPr id="1" name=""/>
        <p:cNvGrpSpPr/>
        <p:nvPr/>
      </p:nvGrpSpPr>
      <p:grpSpPr>
        <a:xfrm>
          <a:off x="0" y="0"/>
          <a:ext cx="0" cy="0"/>
          <a:chOff x="0" y="0"/>
          <a:chExt cx="0" cy="0"/>
        </a:xfrm>
      </p:grpSpPr>
      <p:sp>
        <p:nvSpPr>
          <p:cNvPr id="3" name="Flowchart: Document 2">
            <a:extLst>
              <a:ext uri="{FF2B5EF4-FFF2-40B4-BE49-F238E27FC236}">
                <a16:creationId xmlns:a16="http://schemas.microsoft.com/office/drawing/2014/main" id="{24EEB27D-7B20-428F-9C5C-20CD2B8680A7}"/>
              </a:ext>
            </a:extLst>
          </p:cNvPr>
          <p:cNvSpPr/>
          <p:nvPr userDrawn="1"/>
        </p:nvSpPr>
        <p:spPr>
          <a:xfrm rot="5400000">
            <a:off x="2424919" y="-1994682"/>
            <a:ext cx="8458200" cy="11075965"/>
          </a:xfrm>
          <a:prstGeom prst="flowChartDocument">
            <a:avLst/>
          </a:prstGeom>
          <a:gradFill>
            <a:gsLst>
              <a:gs pos="0">
                <a:schemeClr val="accent1"/>
              </a:gs>
              <a:gs pos="74000">
                <a:srgbClr val="809DC0"/>
              </a:gs>
              <a:gs pos="29000">
                <a:srgbClr val="5279A9"/>
              </a:gs>
              <a:gs pos="9600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boto" panose="02000000000000000000" pitchFamily="2" charset="0"/>
            </a:endParaRPr>
          </a:p>
        </p:txBody>
      </p:sp>
      <p:pic>
        <p:nvPicPr>
          <p:cNvPr id="4" name="Picture 3" descr="Shape, circle&#10;&#10;Description automatically generated">
            <a:extLst>
              <a:ext uri="{FF2B5EF4-FFF2-40B4-BE49-F238E27FC236}">
                <a16:creationId xmlns:a16="http://schemas.microsoft.com/office/drawing/2014/main" id="{E1622801-0FFD-4C9C-8618-977F1B8AD9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902" y="1076244"/>
            <a:ext cx="1001700" cy="1001700"/>
          </a:xfrm>
          <a:prstGeom prst="rect">
            <a:avLst/>
          </a:prstGeom>
        </p:spPr>
      </p:pic>
      <p:pic>
        <p:nvPicPr>
          <p:cNvPr id="5" name="Picture 4" descr="Logo&#10;&#10;Description automatically generated">
            <a:extLst>
              <a:ext uri="{FF2B5EF4-FFF2-40B4-BE49-F238E27FC236}">
                <a16:creationId xmlns:a16="http://schemas.microsoft.com/office/drawing/2014/main" id="{DFF23A6C-BDCF-416C-BF81-341B288FC80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5863" y="5801823"/>
            <a:ext cx="2042128" cy="729441"/>
          </a:xfrm>
          <a:prstGeom prst="rect">
            <a:avLst/>
          </a:prstGeom>
        </p:spPr>
      </p:pic>
      <p:sp>
        <p:nvSpPr>
          <p:cNvPr id="6" name="TextBox 5">
            <a:extLst>
              <a:ext uri="{FF2B5EF4-FFF2-40B4-BE49-F238E27FC236}">
                <a16:creationId xmlns:a16="http://schemas.microsoft.com/office/drawing/2014/main" id="{DF3AC72C-361E-47E9-98CA-12654280F44B}"/>
              </a:ext>
            </a:extLst>
          </p:cNvPr>
          <p:cNvSpPr txBox="1"/>
          <p:nvPr userDrawn="1"/>
        </p:nvSpPr>
        <p:spPr>
          <a:xfrm>
            <a:off x="1219200" y="290916"/>
            <a:ext cx="9753600" cy="769441"/>
          </a:xfrm>
          <a:prstGeom prst="rect">
            <a:avLst/>
          </a:prstGeom>
          <a:noFill/>
        </p:spPr>
        <p:txBody>
          <a:bodyPr wrap="square" rtlCol="0">
            <a:spAutoFit/>
          </a:bodyPr>
          <a:lstStyle/>
          <a:p>
            <a:pPr algn="ctr"/>
            <a:r>
              <a:rPr lang="en-US" sz="4400" dirty="0">
                <a:solidFill>
                  <a:schemeClr val="bg2"/>
                </a:solidFill>
                <a:latin typeface="+mj-lt"/>
              </a:rPr>
              <a:t>Participant Outcomes</a:t>
            </a:r>
          </a:p>
        </p:txBody>
      </p:sp>
      <p:grpSp>
        <p:nvGrpSpPr>
          <p:cNvPr id="21" name="Group 20">
            <a:extLst>
              <a:ext uri="{FF2B5EF4-FFF2-40B4-BE49-F238E27FC236}">
                <a16:creationId xmlns:a16="http://schemas.microsoft.com/office/drawing/2014/main" id="{ED6228F5-8DA1-4997-BF25-D1F20B37C961}"/>
              </a:ext>
            </a:extLst>
          </p:cNvPr>
          <p:cNvGrpSpPr/>
          <p:nvPr userDrawn="1"/>
        </p:nvGrpSpPr>
        <p:grpSpPr>
          <a:xfrm>
            <a:off x="2422750" y="3330436"/>
            <a:ext cx="5524764" cy="3707116"/>
            <a:chOff x="2752836" y="3466944"/>
            <a:chExt cx="5524764" cy="3707116"/>
          </a:xfrm>
        </p:grpSpPr>
        <p:pic>
          <p:nvPicPr>
            <p:cNvPr id="19" name="Picture 18" descr="Icon, arrow&#10;&#10;Description automatically generated">
              <a:extLst>
                <a:ext uri="{FF2B5EF4-FFF2-40B4-BE49-F238E27FC236}">
                  <a16:creationId xmlns:a16="http://schemas.microsoft.com/office/drawing/2014/main" id="{944B928F-B8DC-402C-A19F-63D72A39627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52836" y="3466944"/>
              <a:ext cx="5524764" cy="3707116"/>
            </a:xfrm>
            <a:prstGeom prst="rect">
              <a:avLst/>
            </a:prstGeom>
          </p:spPr>
        </p:pic>
        <p:sp>
          <p:nvSpPr>
            <p:cNvPr id="13" name="TextBox 12">
              <a:extLst>
                <a:ext uri="{FF2B5EF4-FFF2-40B4-BE49-F238E27FC236}">
                  <a16:creationId xmlns:a16="http://schemas.microsoft.com/office/drawing/2014/main" id="{FEBF4CB2-760E-43BA-B863-1CAD18FEEF3C}"/>
                </a:ext>
              </a:extLst>
            </p:cNvPr>
            <p:cNvSpPr txBox="1"/>
            <p:nvPr userDrawn="1"/>
          </p:nvSpPr>
          <p:spPr>
            <a:xfrm>
              <a:off x="4632527" y="5940351"/>
              <a:ext cx="2989940" cy="923330"/>
            </a:xfrm>
            <a:prstGeom prst="rect">
              <a:avLst/>
            </a:prstGeom>
            <a:noFill/>
          </p:spPr>
          <p:txBody>
            <a:bodyPr wrap="square" rtlCol="0">
              <a:spAutoFit/>
            </a:bodyPr>
            <a:lstStyle/>
            <a:p>
              <a:pPr algn="r"/>
              <a:r>
                <a:rPr lang="en-US" b="1" dirty="0">
                  <a:solidFill>
                    <a:schemeClr val="bg1"/>
                  </a:solidFill>
                </a:rPr>
                <a:t>Decrease in open protective services cases from entry to discharge</a:t>
              </a:r>
            </a:p>
          </p:txBody>
        </p:sp>
      </p:grpSp>
      <p:sp>
        <p:nvSpPr>
          <p:cNvPr id="14" name="TextBox 13">
            <a:extLst>
              <a:ext uri="{FF2B5EF4-FFF2-40B4-BE49-F238E27FC236}">
                <a16:creationId xmlns:a16="http://schemas.microsoft.com/office/drawing/2014/main" id="{115DD809-F8E9-4F25-A40F-3CC3B32118E9}"/>
              </a:ext>
            </a:extLst>
          </p:cNvPr>
          <p:cNvSpPr txBox="1"/>
          <p:nvPr userDrawn="1"/>
        </p:nvSpPr>
        <p:spPr>
          <a:xfrm>
            <a:off x="7696200" y="4722329"/>
            <a:ext cx="3522795" cy="646331"/>
          </a:xfrm>
          <a:prstGeom prst="rect">
            <a:avLst/>
          </a:prstGeom>
          <a:noFill/>
        </p:spPr>
        <p:txBody>
          <a:bodyPr wrap="square" rtlCol="0">
            <a:spAutoFit/>
          </a:bodyPr>
          <a:lstStyle/>
          <a:p>
            <a:pPr algn="r"/>
            <a:r>
              <a:rPr lang="en-US" b="1" dirty="0">
                <a:solidFill>
                  <a:schemeClr val="bg1"/>
                </a:solidFill>
              </a:rPr>
              <a:t>Were regularly attending school or graduated/GED at discharge</a:t>
            </a:r>
          </a:p>
        </p:txBody>
      </p:sp>
      <p:grpSp>
        <p:nvGrpSpPr>
          <p:cNvPr id="20" name="Group 19">
            <a:extLst>
              <a:ext uri="{FF2B5EF4-FFF2-40B4-BE49-F238E27FC236}">
                <a16:creationId xmlns:a16="http://schemas.microsoft.com/office/drawing/2014/main" id="{2BD67185-4A56-43F2-9C02-6E7CD57F6E30}"/>
              </a:ext>
            </a:extLst>
          </p:cNvPr>
          <p:cNvGrpSpPr/>
          <p:nvPr userDrawn="1"/>
        </p:nvGrpSpPr>
        <p:grpSpPr>
          <a:xfrm>
            <a:off x="-552300" y="1349493"/>
            <a:ext cx="5950100" cy="3992517"/>
            <a:chOff x="-723005" y="1631046"/>
            <a:chExt cx="5950100" cy="3992517"/>
          </a:xfrm>
        </p:grpSpPr>
        <p:pic>
          <p:nvPicPr>
            <p:cNvPr id="17" name="Picture 16" descr="Logo, icon&#10;&#10;Description automatically generated">
              <a:extLst>
                <a:ext uri="{FF2B5EF4-FFF2-40B4-BE49-F238E27FC236}">
                  <a16:creationId xmlns:a16="http://schemas.microsoft.com/office/drawing/2014/main" id="{ED416B9F-4BCF-49FB-8050-D520F81321D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3005" y="1631046"/>
              <a:ext cx="5950100" cy="3992517"/>
            </a:xfrm>
            <a:prstGeom prst="rect">
              <a:avLst/>
            </a:prstGeom>
          </p:spPr>
        </p:pic>
        <p:sp>
          <p:nvSpPr>
            <p:cNvPr id="11" name="TextBox 10">
              <a:extLst>
                <a:ext uri="{FF2B5EF4-FFF2-40B4-BE49-F238E27FC236}">
                  <a16:creationId xmlns:a16="http://schemas.microsoft.com/office/drawing/2014/main" id="{59C3D3F2-BCB2-475F-80AA-3BF0BA1BBE81}"/>
                </a:ext>
              </a:extLst>
            </p:cNvPr>
            <p:cNvSpPr txBox="1"/>
            <p:nvPr userDrawn="1"/>
          </p:nvSpPr>
          <p:spPr>
            <a:xfrm>
              <a:off x="2148475" y="3067891"/>
              <a:ext cx="2740002" cy="646331"/>
            </a:xfrm>
            <a:prstGeom prst="rect">
              <a:avLst/>
            </a:prstGeom>
            <a:noFill/>
          </p:spPr>
          <p:txBody>
            <a:bodyPr wrap="square" rtlCol="0">
              <a:spAutoFit/>
            </a:bodyPr>
            <a:lstStyle/>
            <a:p>
              <a:pPr algn="r"/>
              <a:r>
                <a:rPr lang="en-US" sz="1800" b="1" kern="1200" dirty="0">
                  <a:solidFill>
                    <a:schemeClr val="bg1"/>
                  </a:solidFill>
                  <a:latin typeface="+mn-lt"/>
                  <a:ea typeface="+mn-ea"/>
                  <a:cs typeface="+mn-cs"/>
                </a:rPr>
                <a:t>Living safely in the community at discharge</a:t>
              </a:r>
            </a:p>
          </p:txBody>
        </p:sp>
      </p:grpSp>
      <p:pic>
        <p:nvPicPr>
          <p:cNvPr id="23" name="Picture 22" descr="A picture containing icon&#10;&#10;Description automatically generated">
            <a:extLst>
              <a:ext uri="{FF2B5EF4-FFF2-40B4-BE49-F238E27FC236}">
                <a16:creationId xmlns:a16="http://schemas.microsoft.com/office/drawing/2014/main" id="{CD3A75FE-EB62-48B1-8F00-4FF66F9909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249507" y="2448547"/>
            <a:ext cx="5524764" cy="3707116"/>
          </a:xfrm>
          <a:prstGeom prst="rect">
            <a:avLst/>
          </a:prstGeom>
        </p:spPr>
      </p:pic>
      <p:pic>
        <p:nvPicPr>
          <p:cNvPr id="25" name="Picture 24" descr="Logo&#10;&#10;Description automatically generated">
            <a:extLst>
              <a:ext uri="{FF2B5EF4-FFF2-40B4-BE49-F238E27FC236}">
                <a16:creationId xmlns:a16="http://schemas.microsoft.com/office/drawing/2014/main" id="{CAACC6A6-095F-41A1-9E48-DDFD596BA59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03318" y="232419"/>
            <a:ext cx="5786578" cy="3882793"/>
          </a:xfrm>
          <a:prstGeom prst="rect">
            <a:avLst/>
          </a:prstGeom>
        </p:spPr>
      </p:pic>
      <p:sp>
        <p:nvSpPr>
          <p:cNvPr id="12" name="TextBox 11">
            <a:extLst>
              <a:ext uri="{FF2B5EF4-FFF2-40B4-BE49-F238E27FC236}">
                <a16:creationId xmlns:a16="http://schemas.microsoft.com/office/drawing/2014/main" id="{55704EAC-7B54-4969-954F-BF9D78922914}"/>
              </a:ext>
            </a:extLst>
          </p:cNvPr>
          <p:cNvSpPr txBox="1"/>
          <p:nvPr userDrawn="1"/>
        </p:nvSpPr>
        <p:spPr>
          <a:xfrm>
            <a:off x="8172588" y="1425340"/>
            <a:ext cx="3046407" cy="923330"/>
          </a:xfrm>
          <a:prstGeom prst="rect">
            <a:avLst/>
          </a:prstGeom>
          <a:noFill/>
        </p:spPr>
        <p:txBody>
          <a:bodyPr wrap="square" rtlCol="0">
            <a:spAutoFit/>
          </a:bodyPr>
          <a:lstStyle/>
          <a:p>
            <a:pPr algn="l"/>
            <a:r>
              <a:rPr lang="en-US" b="1" dirty="0">
                <a:solidFill>
                  <a:schemeClr val="bg1"/>
                </a:solidFill>
              </a:rPr>
              <a:t>Not convicted/adjudicated of a new offense while in the program</a:t>
            </a:r>
          </a:p>
        </p:txBody>
      </p:sp>
    </p:spTree>
    <p:custDataLst>
      <p:tags r:id="rId1"/>
    </p:custDataLst>
    <p:extLst>
      <p:ext uri="{BB962C8B-B14F-4D97-AF65-F5344CB8AC3E}">
        <p14:creationId xmlns:p14="http://schemas.microsoft.com/office/powerpoint/2010/main" val="21813832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YAP_outcomes_POC">
    <p:spTree>
      <p:nvGrpSpPr>
        <p:cNvPr id="1" name=""/>
        <p:cNvGrpSpPr/>
        <p:nvPr/>
      </p:nvGrpSpPr>
      <p:grpSpPr>
        <a:xfrm>
          <a:off x="0" y="0"/>
          <a:ext cx="0" cy="0"/>
          <a:chOff x="0" y="0"/>
          <a:chExt cx="0" cy="0"/>
        </a:xfrm>
      </p:grpSpPr>
      <p:sp>
        <p:nvSpPr>
          <p:cNvPr id="3" name="Flowchart: Document 2">
            <a:extLst>
              <a:ext uri="{FF2B5EF4-FFF2-40B4-BE49-F238E27FC236}">
                <a16:creationId xmlns:a16="http://schemas.microsoft.com/office/drawing/2014/main" id="{24EEB27D-7B20-428F-9C5C-20CD2B8680A7}"/>
              </a:ext>
            </a:extLst>
          </p:cNvPr>
          <p:cNvSpPr/>
          <p:nvPr userDrawn="1"/>
        </p:nvSpPr>
        <p:spPr>
          <a:xfrm rot="5400000">
            <a:off x="2424919" y="-1994682"/>
            <a:ext cx="8458200" cy="11075965"/>
          </a:xfrm>
          <a:prstGeom prst="flowChartDocument">
            <a:avLst/>
          </a:prstGeom>
          <a:gradFill>
            <a:gsLst>
              <a:gs pos="0">
                <a:schemeClr val="accent1"/>
              </a:gs>
              <a:gs pos="74000">
                <a:srgbClr val="809DC0"/>
              </a:gs>
              <a:gs pos="29000">
                <a:srgbClr val="5279A9"/>
              </a:gs>
              <a:gs pos="9600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boto" panose="02000000000000000000" pitchFamily="2" charset="0"/>
            </a:endParaRPr>
          </a:p>
        </p:txBody>
      </p:sp>
      <p:pic>
        <p:nvPicPr>
          <p:cNvPr id="4" name="Picture 3" descr="Shape, circle&#10;&#10;Description automatically generated">
            <a:extLst>
              <a:ext uri="{FF2B5EF4-FFF2-40B4-BE49-F238E27FC236}">
                <a16:creationId xmlns:a16="http://schemas.microsoft.com/office/drawing/2014/main" id="{E1622801-0FFD-4C9C-8618-977F1B8AD9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902" y="1076244"/>
            <a:ext cx="1001700" cy="1001700"/>
          </a:xfrm>
          <a:prstGeom prst="rect">
            <a:avLst/>
          </a:prstGeom>
        </p:spPr>
      </p:pic>
      <p:pic>
        <p:nvPicPr>
          <p:cNvPr id="5" name="Picture 4" descr="Logo&#10;&#10;Description automatically generated">
            <a:extLst>
              <a:ext uri="{FF2B5EF4-FFF2-40B4-BE49-F238E27FC236}">
                <a16:creationId xmlns:a16="http://schemas.microsoft.com/office/drawing/2014/main" id="{DFF23A6C-BDCF-416C-BF81-341B288FC80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5863" y="5801823"/>
            <a:ext cx="2042128" cy="729441"/>
          </a:xfrm>
          <a:prstGeom prst="rect">
            <a:avLst/>
          </a:prstGeom>
        </p:spPr>
      </p:pic>
      <p:sp>
        <p:nvSpPr>
          <p:cNvPr id="6" name="TextBox 5">
            <a:extLst>
              <a:ext uri="{FF2B5EF4-FFF2-40B4-BE49-F238E27FC236}">
                <a16:creationId xmlns:a16="http://schemas.microsoft.com/office/drawing/2014/main" id="{DF3AC72C-361E-47E9-98CA-12654280F44B}"/>
              </a:ext>
            </a:extLst>
          </p:cNvPr>
          <p:cNvSpPr txBox="1"/>
          <p:nvPr userDrawn="1"/>
        </p:nvSpPr>
        <p:spPr>
          <a:xfrm>
            <a:off x="1219200" y="290916"/>
            <a:ext cx="9753600" cy="769441"/>
          </a:xfrm>
          <a:prstGeom prst="rect">
            <a:avLst/>
          </a:prstGeom>
          <a:noFill/>
        </p:spPr>
        <p:txBody>
          <a:bodyPr wrap="square" rtlCol="0">
            <a:spAutoFit/>
          </a:bodyPr>
          <a:lstStyle/>
          <a:p>
            <a:pPr algn="ctr"/>
            <a:r>
              <a:rPr lang="en-US" sz="4400" dirty="0">
                <a:solidFill>
                  <a:schemeClr val="bg2"/>
                </a:solidFill>
                <a:latin typeface="+mj-lt"/>
              </a:rPr>
              <a:t>Outcomes for People of Color</a:t>
            </a:r>
          </a:p>
        </p:txBody>
      </p:sp>
    </p:spTree>
    <p:custDataLst>
      <p:tags r:id="rId1"/>
    </p:custDataLst>
    <p:extLst>
      <p:ext uri="{BB962C8B-B14F-4D97-AF65-F5344CB8AC3E}">
        <p14:creationId xmlns:p14="http://schemas.microsoft.com/office/powerpoint/2010/main" val="2987349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YAP_Outcomes_C2C">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09D8EEB7-8333-4684-BF77-023AF993CF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 y="4876800"/>
            <a:ext cx="12268200" cy="4249072"/>
          </a:xfrm>
          <a:prstGeom prst="rect">
            <a:avLst/>
          </a:prstGeom>
        </p:spPr>
      </p:pic>
      <p:sp>
        <p:nvSpPr>
          <p:cNvPr id="2" name="Title 1"/>
          <p:cNvSpPr>
            <a:spLocks noGrp="1"/>
          </p:cNvSpPr>
          <p:nvPr>
            <p:ph type="title" hasCustomPrompt="1"/>
          </p:nvPr>
        </p:nvSpPr>
        <p:spPr>
          <a:xfrm>
            <a:off x="508000" y="274638"/>
            <a:ext cx="11074400" cy="1143000"/>
          </a:xfrm>
        </p:spPr>
        <p:txBody>
          <a:bodyPr/>
          <a:lstStyle>
            <a:lvl1pPr>
              <a:defRPr/>
            </a:lvl1pPr>
          </a:lstStyle>
          <a:p>
            <a:r>
              <a:rPr lang="en-US" dirty="0"/>
              <a:t>Study and Evaluation</a:t>
            </a:r>
          </a:p>
        </p:txBody>
      </p:sp>
      <p:sp>
        <p:nvSpPr>
          <p:cNvPr id="4" name="TextBox 3">
            <a:extLst>
              <a:ext uri="{FF2B5EF4-FFF2-40B4-BE49-F238E27FC236}">
                <a16:creationId xmlns:a16="http://schemas.microsoft.com/office/drawing/2014/main" id="{5D8938EE-6288-4794-9C8C-CBB7970DCA66}"/>
              </a:ext>
            </a:extLst>
          </p:cNvPr>
          <p:cNvSpPr txBox="1"/>
          <p:nvPr userDrawn="1"/>
        </p:nvSpPr>
        <p:spPr>
          <a:xfrm>
            <a:off x="508000" y="1417638"/>
            <a:ext cx="11074400" cy="338554"/>
          </a:xfrm>
          <a:prstGeom prst="rect">
            <a:avLst/>
          </a:prstGeom>
          <a:noFill/>
        </p:spPr>
        <p:txBody>
          <a:bodyPr wrap="square" rtlCol="0">
            <a:spAutoFit/>
          </a:bodyPr>
          <a:lstStyle/>
          <a:p>
            <a:pPr algn="ctr"/>
            <a:r>
              <a:rPr lang="en-US" sz="1600" dirty="0">
                <a:latin typeface="+mn-lt"/>
              </a:rPr>
              <a:t>University of Chicago Crime Lab - Randomized Control - Study of over 500 youth served</a:t>
            </a:r>
            <a:endParaRPr lang="en-US" sz="1600" dirty="0"/>
          </a:p>
        </p:txBody>
      </p:sp>
      <p:graphicFrame>
        <p:nvGraphicFramePr>
          <p:cNvPr id="7" name="Content Placeholder 2">
            <a:extLst>
              <a:ext uri="{FF2B5EF4-FFF2-40B4-BE49-F238E27FC236}">
                <a16:creationId xmlns:a16="http://schemas.microsoft.com/office/drawing/2014/main" id="{EF2B8B7B-F8CD-4472-86F0-3B7323DA08E9}"/>
              </a:ext>
            </a:extLst>
          </p:cNvPr>
          <p:cNvGraphicFramePr>
            <a:graphicFrameLocks/>
          </p:cNvGraphicFramePr>
          <p:nvPr userDrawn="1">
            <p:extLst>
              <p:ext uri="{D42A27DB-BD31-4B8C-83A1-F6EECF244321}">
                <p14:modId xmlns:p14="http://schemas.microsoft.com/office/powerpoint/2010/main" val="2453887"/>
              </p:ext>
            </p:extLst>
          </p:nvPr>
        </p:nvGraphicFramePr>
        <p:xfrm>
          <a:off x="1524000" y="2143363"/>
          <a:ext cx="9753600" cy="25712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6301521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z_3photo_left_swoosh">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83C9A4D-E514-429E-87F2-783431CFCD75}"/>
              </a:ext>
            </a:extLst>
          </p:cNvPr>
          <p:cNvGrpSpPr/>
          <p:nvPr userDrawn="1"/>
        </p:nvGrpSpPr>
        <p:grpSpPr>
          <a:xfrm>
            <a:off x="-654518" y="-2286000"/>
            <a:ext cx="6398285" cy="9144000"/>
            <a:chOff x="-651005" y="-2286000"/>
            <a:chExt cx="6398285" cy="9144000"/>
          </a:xfrm>
        </p:grpSpPr>
        <p:pic>
          <p:nvPicPr>
            <p:cNvPr id="10" name="Picture 9" descr="Shape, icon&#10;&#10;Description automatically generated">
              <a:extLst>
                <a:ext uri="{FF2B5EF4-FFF2-40B4-BE49-F238E27FC236}">
                  <a16:creationId xmlns:a16="http://schemas.microsoft.com/office/drawing/2014/main" id="{4E92D2B1-B264-4F87-B01C-270D932FB7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243308" y="-132588"/>
              <a:ext cx="9144000" cy="4837176"/>
            </a:xfrm>
            <a:prstGeom prst="rect">
              <a:avLst/>
            </a:prstGeom>
          </p:spPr>
        </p:pic>
        <p:pic>
          <p:nvPicPr>
            <p:cNvPr id="14" name="Picture 13" descr="Shape, circle&#10;&#10;Description automatically generated">
              <a:extLst>
                <a:ext uri="{FF2B5EF4-FFF2-40B4-BE49-F238E27FC236}">
                  <a16:creationId xmlns:a16="http://schemas.microsoft.com/office/drawing/2014/main" id="{573E6E0A-B062-46E9-9108-2B7371480C7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7691729">
              <a:off x="3714904" y="109111"/>
              <a:ext cx="975607" cy="975607"/>
            </a:xfrm>
            <a:prstGeom prst="rect">
              <a:avLst/>
            </a:prstGeom>
          </p:spPr>
        </p:pic>
        <p:pic>
          <p:nvPicPr>
            <p:cNvPr id="13" name="Picture 12" descr="Shape, circle&#10;&#10;Description automatically generated">
              <a:extLst>
                <a:ext uri="{FF2B5EF4-FFF2-40B4-BE49-F238E27FC236}">
                  <a16:creationId xmlns:a16="http://schemas.microsoft.com/office/drawing/2014/main" id="{A51D670A-92AB-4FFC-971A-D0D9919984E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1005" y="2319410"/>
              <a:ext cx="2252590" cy="2252590"/>
            </a:xfrm>
            <a:prstGeom prst="rect">
              <a:avLst/>
            </a:prstGeom>
          </p:spPr>
        </p:pic>
      </p:grpSp>
      <p:sp>
        <p:nvSpPr>
          <p:cNvPr id="2" name="Title 1"/>
          <p:cNvSpPr>
            <a:spLocks noGrp="1"/>
          </p:cNvSpPr>
          <p:nvPr>
            <p:ph type="title" hasCustomPrompt="1"/>
          </p:nvPr>
        </p:nvSpPr>
        <p:spPr>
          <a:xfrm>
            <a:off x="5791200" y="304800"/>
            <a:ext cx="5791200" cy="1371600"/>
          </a:xfrm>
        </p:spPr>
        <p:txBody>
          <a:bodyPr/>
          <a:lstStyle>
            <a:lvl1pPr>
              <a:defRPr sz="3600">
                <a:solidFill>
                  <a:schemeClr val="accent5"/>
                </a:solidFill>
              </a:defRPr>
            </a:lvl1pPr>
          </a:lstStyle>
          <a:p>
            <a:r>
              <a:rPr lang="en-US" dirty="0"/>
              <a:t>Gender-Specific Outcomes</a:t>
            </a:r>
          </a:p>
        </p:txBody>
      </p:sp>
      <p:pic>
        <p:nvPicPr>
          <p:cNvPr id="18" name="Picture 17" descr="Lesbian couple at the park">
            <a:extLst>
              <a:ext uri="{FF2B5EF4-FFF2-40B4-BE49-F238E27FC236}">
                <a16:creationId xmlns:a16="http://schemas.microsoft.com/office/drawing/2014/main" id="{96B0789C-2CEA-4F52-8149-091BC72EBB5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6770" y="4031002"/>
            <a:ext cx="3932067" cy="2622682"/>
          </a:xfrm>
          <a:prstGeom prst="rect">
            <a:avLst/>
          </a:prstGeom>
        </p:spPr>
      </p:pic>
      <p:sp>
        <p:nvSpPr>
          <p:cNvPr id="3" name="Content Placeholder 2"/>
          <p:cNvSpPr>
            <a:spLocks noGrp="1"/>
          </p:cNvSpPr>
          <p:nvPr>
            <p:ph idx="1"/>
          </p:nvPr>
        </p:nvSpPr>
        <p:spPr>
          <a:xfrm>
            <a:off x="5791200" y="1794165"/>
            <a:ext cx="5791200" cy="4682836"/>
          </a:xfrm>
        </p:spPr>
        <p:txBody>
          <a:bodyPr/>
          <a:lstStyle>
            <a:lvl1pPr>
              <a:buClr>
                <a:schemeClr val="accent5"/>
              </a:buClr>
              <a:defRPr>
                <a:latin typeface="Roboto" panose="02000000000000000000" pitchFamily="2" charset="0"/>
              </a:defRPr>
            </a:lvl1pPr>
            <a:lvl2pPr>
              <a:defRPr>
                <a:latin typeface="Roboto" panose="02000000000000000000" pitchFamily="2" charset="0"/>
              </a:defRPr>
            </a:lvl2pPr>
            <a:lvl3pPr>
              <a:buClr>
                <a:schemeClr val="accent5"/>
              </a:buClr>
              <a:defRPr>
                <a:latin typeface="Roboto" panose="02000000000000000000" pitchFamily="2" charset="0"/>
              </a:defRPr>
            </a:lvl3pPr>
            <a:lvl4pPr>
              <a:defRPr>
                <a:latin typeface="Roboto" panose="02000000000000000000" pitchFamily="2" charset="0"/>
              </a:defRPr>
            </a:lvl4pPr>
            <a:lvl5pPr>
              <a:buClr>
                <a:schemeClr val="accent5"/>
              </a:buClr>
              <a:defRPr>
                <a:latin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Person by a brick wall">
            <a:extLst>
              <a:ext uri="{FF2B5EF4-FFF2-40B4-BE49-F238E27FC236}">
                <a16:creationId xmlns:a16="http://schemas.microsoft.com/office/drawing/2014/main" id="{0FAC20A3-A5B4-4E0B-99FB-99ED56DF728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734" y="200025"/>
            <a:ext cx="2781300" cy="1854200"/>
          </a:xfrm>
          <a:prstGeom prst="rect">
            <a:avLst/>
          </a:prstGeom>
        </p:spPr>
      </p:pic>
      <p:pic>
        <p:nvPicPr>
          <p:cNvPr id="16" name="Picture 15" descr="A child with curly hair">
            <a:extLst>
              <a:ext uri="{FF2B5EF4-FFF2-40B4-BE49-F238E27FC236}">
                <a16:creationId xmlns:a16="http://schemas.microsoft.com/office/drawing/2014/main" id="{B3904578-A93D-4BDD-8AE0-7D4844387A1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7364"/>
          <a:stretch/>
        </p:blipFill>
        <p:spPr>
          <a:xfrm>
            <a:off x="2301464" y="2160784"/>
            <a:ext cx="3139821" cy="2536432"/>
          </a:xfrm>
          <a:prstGeom prst="rect">
            <a:avLst/>
          </a:prstGeom>
        </p:spPr>
      </p:pic>
    </p:spTree>
    <p:custDataLst>
      <p:tags r:id="rId1"/>
    </p:custDataLst>
    <p:extLst>
      <p:ext uri="{BB962C8B-B14F-4D97-AF65-F5344CB8AC3E}">
        <p14:creationId xmlns:p14="http://schemas.microsoft.com/office/powerpoint/2010/main" val="11558894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YAP_film_short">
    <p:spTree>
      <p:nvGrpSpPr>
        <p:cNvPr id="1" name=""/>
        <p:cNvGrpSpPr/>
        <p:nvPr/>
      </p:nvGrpSpPr>
      <p:grpSpPr>
        <a:xfrm>
          <a:off x="0" y="0"/>
          <a:ext cx="0" cy="0"/>
          <a:chOff x="0" y="0"/>
          <a:chExt cx="0" cy="0"/>
        </a:xfrm>
      </p:grpSpPr>
      <p:pic>
        <p:nvPicPr>
          <p:cNvPr id="4" name="Online Media 3" title="Safely Home - abbreviated">
            <a:hlinkClick r:id="" action="ppaction://media"/>
            <a:extLst>
              <a:ext uri="{FF2B5EF4-FFF2-40B4-BE49-F238E27FC236}">
                <a16:creationId xmlns:a16="http://schemas.microsoft.com/office/drawing/2014/main" id="{D866C163-FD58-42B3-AEA1-AFA8C67A23FF}"/>
              </a:ext>
            </a:extLst>
          </p:cNvPr>
          <p:cNvPicPr>
            <a:picLocks noRot="1" noChangeAspect="1"/>
          </p:cNvPicPr>
          <p:nvPr userDrawn="1">
            <a:videoFile r:link="rId2"/>
          </p:nvPr>
        </p:nvPicPr>
        <p:blipFill>
          <a:blip r:embed="rId4"/>
          <a:stretch>
            <a:fillRect/>
          </a:stretch>
        </p:blipFill>
        <p:spPr>
          <a:xfrm>
            <a:off x="0" y="0"/>
            <a:ext cx="12192000" cy="6888480"/>
          </a:xfrm>
          <a:prstGeom prst="rect">
            <a:avLst/>
          </a:prstGeom>
        </p:spPr>
      </p:pic>
    </p:spTree>
    <p:custDataLst>
      <p:tags r:id="rId1"/>
    </p:custDataLst>
    <p:extLst>
      <p:ext uri="{BB962C8B-B14F-4D97-AF65-F5344CB8AC3E}">
        <p14:creationId xmlns:p14="http://schemas.microsoft.com/office/powerpoint/2010/main" val="326905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YAP_film_full">
    <p:spTree>
      <p:nvGrpSpPr>
        <p:cNvPr id="1" name=""/>
        <p:cNvGrpSpPr/>
        <p:nvPr/>
      </p:nvGrpSpPr>
      <p:grpSpPr>
        <a:xfrm>
          <a:off x="0" y="0"/>
          <a:ext cx="0" cy="0"/>
          <a:chOff x="0" y="0"/>
          <a:chExt cx="0" cy="0"/>
        </a:xfrm>
      </p:grpSpPr>
      <p:pic>
        <p:nvPicPr>
          <p:cNvPr id="3" name="Online Media 2" title="Safely Home  - full length">
            <a:hlinkClick r:id="" action="ppaction://media"/>
            <a:extLst>
              <a:ext uri="{FF2B5EF4-FFF2-40B4-BE49-F238E27FC236}">
                <a16:creationId xmlns:a16="http://schemas.microsoft.com/office/drawing/2014/main" id="{8C5D31F1-77CD-4502-9D2B-E2D4B84B2FF6}"/>
              </a:ext>
            </a:extLst>
          </p:cNvPr>
          <p:cNvPicPr>
            <a:picLocks noRot="1" noChangeAspect="1"/>
          </p:cNvPicPr>
          <p:nvPr userDrawn="1">
            <a:videoFile r:link="rId2"/>
          </p:nvPr>
        </p:nvPicPr>
        <p:blipFill>
          <a:blip r:embed="rId4"/>
          <a:stretch>
            <a:fillRect/>
          </a:stretch>
        </p:blipFill>
        <p:spPr>
          <a:xfrm>
            <a:off x="2362200" y="-10633"/>
            <a:ext cx="9158177" cy="6868633"/>
          </a:xfrm>
          <a:prstGeom prst="rect">
            <a:avLst/>
          </a:prstGeom>
        </p:spPr>
      </p:pic>
      <p:pic>
        <p:nvPicPr>
          <p:cNvPr id="4" name="Picture 3" descr="Logo&#10;&#10;Description automatically generated">
            <a:extLst>
              <a:ext uri="{FF2B5EF4-FFF2-40B4-BE49-F238E27FC236}">
                <a16:creationId xmlns:a16="http://schemas.microsoft.com/office/drawing/2014/main" id="{4F48AA0D-61A8-4C11-A759-006C9B32F94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8600" y="5943600"/>
            <a:ext cx="2042128" cy="729441"/>
          </a:xfrm>
          <a:prstGeom prst="rect">
            <a:avLst/>
          </a:prstGeom>
        </p:spPr>
      </p:pic>
    </p:spTree>
    <p:custDataLst>
      <p:tags r:id="rId1"/>
    </p:custDataLst>
    <p:extLst>
      <p:ext uri="{BB962C8B-B14F-4D97-AF65-F5344CB8AC3E}">
        <p14:creationId xmlns:p14="http://schemas.microsoft.com/office/powerpoint/2010/main" val="157427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YAP_th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5047196-7147-4162-9290-F85513070335}"/>
              </a:ext>
            </a:extLst>
          </p:cNvPr>
          <p:cNvGrpSpPr/>
          <p:nvPr userDrawn="1"/>
        </p:nvGrpSpPr>
        <p:grpSpPr>
          <a:xfrm>
            <a:off x="0" y="4267200"/>
            <a:ext cx="12192000" cy="2590800"/>
            <a:chOff x="0" y="4267200"/>
            <a:chExt cx="12192000" cy="2590800"/>
          </a:xfrm>
        </p:grpSpPr>
        <p:pic>
          <p:nvPicPr>
            <p:cNvPr id="8" name="Picture 7">
              <a:extLst>
                <a:ext uri="{FF2B5EF4-FFF2-40B4-BE49-F238E27FC236}">
                  <a16:creationId xmlns:a16="http://schemas.microsoft.com/office/drawing/2014/main" id="{2F0AF590-BB8D-4B08-9FA9-2E9C418370E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2202"/>
            <a:stretch/>
          </p:blipFill>
          <p:spPr>
            <a:xfrm>
              <a:off x="0" y="4267200"/>
              <a:ext cx="12192000" cy="2590800"/>
            </a:xfrm>
            <a:prstGeom prst="rect">
              <a:avLst/>
            </a:prstGeom>
          </p:spPr>
        </p:pic>
        <p:pic>
          <p:nvPicPr>
            <p:cNvPr id="11" name="Picture 10" descr="Logo&#10;&#10;Description automatically generated">
              <a:extLst>
                <a:ext uri="{FF2B5EF4-FFF2-40B4-BE49-F238E27FC236}">
                  <a16:creationId xmlns:a16="http://schemas.microsoft.com/office/drawing/2014/main" id="{DEEFF9BE-DCC4-4D73-9486-1A5D7DD93B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77200" y="4724400"/>
              <a:ext cx="1891824" cy="640706"/>
            </a:xfrm>
            <a:prstGeom prst="rect">
              <a:avLst/>
            </a:prstGeom>
          </p:spPr>
        </p:pic>
        <p:grpSp>
          <p:nvGrpSpPr>
            <p:cNvPr id="4" name="Group 3">
              <a:extLst>
                <a:ext uri="{FF2B5EF4-FFF2-40B4-BE49-F238E27FC236}">
                  <a16:creationId xmlns:a16="http://schemas.microsoft.com/office/drawing/2014/main" id="{35A55219-1026-401A-8DC7-0E92FA8BD681}"/>
                </a:ext>
              </a:extLst>
            </p:cNvPr>
            <p:cNvGrpSpPr/>
            <p:nvPr userDrawn="1"/>
          </p:nvGrpSpPr>
          <p:grpSpPr>
            <a:xfrm>
              <a:off x="228600" y="5862356"/>
              <a:ext cx="11506200" cy="808922"/>
              <a:chOff x="228600" y="6167156"/>
              <a:chExt cx="11506200" cy="808922"/>
            </a:xfrm>
          </p:grpSpPr>
          <p:pic>
            <p:nvPicPr>
              <p:cNvPr id="14" name="Picture 13">
                <a:extLst>
                  <a:ext uri="{FF2B5EF4-FFF2-40B4-BE49-F238E27FC236}">
                    <a16:creationId xmlns:a16="http://schemas.microsoft.com/office/drawing/2014/main" id="{75A1B680-7232-4A75-B522-1F88CEF1CEF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9412"/>
              <a:stretch/>
            </p:blipFill>
            <p:spPr>
              <a:xfrm>
                <a:off x="228600" y="6190645"/>
                <a:ext cx="5867400" cy="785433"/>
              </a:xfrm>
              <a:prstGeom prst="rect">
                <a:avLst/>
              </a:prstGeom>
            </p:spPr>
          </p:pic>
          <p:pic>
            <p:nvPicPr>
              <p:cNvPr id="17" name="Picture 16">
                <a:extLst>
                  <a:ext uri="{FF2B5EF4-FFF2-40B4-BE49-F238E27FC236}">
                    <a16:creationId xmlns:a16="http://schemas.microsoft.com/office/drawing/2014/main" id="{BAEA6C55-AE4E-4744-BC77-417E3695BBF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8184"/>
              <a:stretch/>
            </p:blipFill>
            <p:spPr>
              <a:xfrm>
                <a:off x="5780690" y="6167156"/>
                <a:ext cx="5954110" cy="786384"/>
              </a:xfrm>
              <a:prstGeom prst="rect">
                <a:avLst/>
              </a:prstGeom>
            </p:spPr>
          </p:pic>
        </p:grpSp>
      </p:grpSp>
      <p:sp>
        <p:nvSpPr>
          <p:cNvPr id="6" name="TextBox 5">
            <a:extLst>
              <a:ext uri="{FF2B5EF4-FFF2-40B4-BE49-F238E27FC236}">
                <a16:creationId xmlns:a16="http://schemas.microsoft.com/office/drawing/2014/main" id="{2A67B6F3-00FA-423E-82E1-9A222FC6C34F}"/>
              </a:ext>
            </a:extLst>
          </p:cNvPr>
          <p:cNvSpPr txBox="1"/>
          <p:nvPr userDrawn="1"/>
        </p:nvSpPr>
        <p:spPr>
          <a:xfrm>
            <a:off x="2917060" y="5280984"/>
            <a:ext cx="2971800" cy="563231"/>
          </a:xfrm>
          <a:prstGeom prst="rect">
            <a:avLst/>
          </a:prstGeom>
          <a:noFill/>
        </p:spPr>
        <p:txBody>
          <a:bodyPr wrap="square" rtlCol="0">
            <a:spAutoFit/>
          </a:bodyPr>
          <a:lstStyle/>
          <a:p>
            <a:pPr algn="ctr">
              <a:lnSpc>
                <a:spcPct val="85000"/>
              </a:lnSpc>
            </a:pPr>
            <a:r>
              <a:rPr lang="en-US" sz="1800" dirty="0">
                <a:solidFill>
                  <a:schemeClr val="bg1"/>
                </a:solidFill>
                <a:latin typeface="The Hand Black" panose="03070902030502020204" pitchFamily="66" charset="0"/>
              </a:rPr>
              <a:t>STRENGTHENING COMMUNITIES</a:t>
            </a:r>
            <a:br>
              <a:rPr lang="en-US" sz="1800" dirty="0">
                <a:solidFill>
                  <a:schemeClr val="bg1"/>
                </a:solidFill>
                <a:latin typeface="The Hand Black" panose="03070902030502020204" pitchFamily="66" charset="0"/>
              </a:rPr>
            </a:br>
            <a:r>
              <a:rPr lang="en-US" sz="1800" spc="200" baseline="0" dirty="0">
                <a:solidFill>
                  <a:schemeClr val="bg1"/>
                </a:solidFill>
                <a:latin typeface="The Hand Black" panose="03070902030502020204" pitchFamily="66" charset="0"/>
              </a:rPr>
              <a:t>one biography at a time</a:t>
            </a:r>
          </a:p>
        </p:txBody>
      </p:sp>
      <p:sp>
        <p:nvSpPr>
          <p:cNvPr id="12" name="Content Placeholder 1">
            <a:extLst>
              <a:ext uri="{FF2B5EF4-FFF2-40B4-BE49-F238E27FC236}">
                <a16:creationId xmlns:a16="http://schemas.microsoft.com/office/drawing/2014/main" id="{6970D37A-E9E7-4031-8C66-D53C1DC80DEE}"/>
              </a:ext>
            </a:extLst>
          </p:cNvPr>
          <p:cNvSpPr>
            <a:spLocks noGrp="1"/>
          </p:cNvSpPr>
          <p:nvPr>
            <p:ph idx="1"/>
          </p:nvPr>
        </p:nvSpPr>
        <p:spPr>
          <a:xfrm>
            <a:off x="508000" y="1600205"/>
            <a:ext cx="11074400" cy="3047996"/>
          </a:xfrm>
        </p:spPr>
        <p:txBody>
          <a:bodyPr>
            <a:normAutofit/>
          </a:bodyPr>
          <a:lstStyle/>
          <a:p>
            <a:pPr marL="0" indent="0" algn="ctr">
              <a:buNone/>
            </a:pPr>
            <a:r>
              <a:rPr lang="en-US" sz="15000" dirty="0">
                <a:latin typeface="The Hand Black" panose="03070902030502020204" pitchFamily="66" charset="0"/>
              </a:rPr>
              <a:t>Thank you!</a:t>
            </a:r>
          </a:p>
        </p:txBody>
      </p:sp>
      <p:pic>
        <p:nvPicPr>
          <p:cNvPr id="13" name="Picture 12" descr="Shape, circle&#10;&#10;Description automatically generated">
            <a:extLst>
              <a:ext uri="{FF2B5EF4-FFF2-40B4-BE49-F238E27FC236}">
                <a16:creationId xmlns:a16="http://schemas.microsoft.com/office/drawing/2014/main" id="{B5338D09-5FEE-4835-90F9-E3375C2650BF}"/>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946320" y="-762000"/>
            <a:ext cx="2286000" cy="2286000"/>
          </a:xfrm>
          <a:prstGeom prst="rect">
            <a:avLst/>
          </a:prstGeom>
        </p:spPr>
      </p:pic>
      <p:pic>
        <p:nvPicPr>
          <p:cNvPr id="15" name="Picture 14" descr="A blue circle on a black background&#10;&#10;Description automatically generated with medium confidence">
            <a:extLst>
              <a:ext uri="{FF2B5EF4-FFF2-40B4-BE49-F238E27FC236}">
                <a16:creationId xmlns:a16="http://schemas.microsoft.com/office/drawing/2014/main" id="{B442AB5C-D57B-4391-9602-85128515442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991600" y="381000"/>
            <a:ext cx="1517408" cy="1517408"/>
          </a:xfrm>
          <a:prstGeom prst="rect">
            <a:avLst/>
          </a:prstGeom>
        </p:spPr>
      </p:pic>
    </p:spTree>
    <p:custDataLst>
      <p:tags r:id="rId1"/>
    </p:custDataLst>
    <p:extLst>
      <p:ext uri="{BB962C8B-B14F-4D97-AF65-F5344CB8AC3E}">
        <p14:creationId xmlns:p14="http://schemas.microsoft.com/office/powerpoint/2010/main" val="146081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YAP_map">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D4699C-CE29-E7AA-0883-1A734CEA5715}"/>
              </a:ext>
            </a:extLst>
          </p:cNvPr>
          <p:cNvPicPr>
            <a:picLocks noChangeAspect="1"/>
          </p:cNvPicPr>
          <p:nvPr userDrawn="1"/>
        </p:nvPicPr>
        <p:blipFill>
          <a:blip r:embed="rId3"/>
          <a:stretch>
            <a:fillRect/>
          </a:stretch>
        </p:blipFill>
        <p:spPr>
          <a:xfrm>
            <a:off x="7315200" y="5145721"/>
            <a:ext cx="4588891" cy="1396314"/>
          </a:xfrm>
          <a:prstGeom prst="rect">
            <a:avLst/>
          </a:prstGeom>
        </p:spPr>
      </p:pic>
      <p:sp>
        <p:nvSpPr>
          <p:cNvPr id="3" name="Flowchart: Document 2">
            <a:extLst>
              <a:ext uri="{FF2B5EF4-FFF2-40B4-BE49-F238E27FC236}">
                <a16:creationId xmlns:a16="http://schemas.microsoft.com/office/drawing/2014/main" id="{C410F5EE-65AD-4E02-81EC-45414FB2CD5D}"/>
              </a:ext>
            </a:extLst>
          </p:cNvPr>
          <p:cNvSpPr/>
          <p:nvPr userDrawn="1"/>
        </p:nvSpPr>
        <p:spPr>
          <a:xfrm rot="5400000" flipH="1" flipV="1">
            <a:off x="-461791" y="433308"/>
            <a:ext cx="6858000" cy="5991388"/>
          </a:xfrm>
          <a:prstGeom prst="flowChartDocument">
            <a:avLst/>
          </a:prstGeom>
          <a:gradFill>
            <a:gsLst>
              <a:gs pos="0">
                <a:schemeClr val="accent1"/>
              </a:gs>
              <a:gs pos="74000">
                <a:srgbClr val="809DC0"/>
              </a:gs>
              <a:gs pos="29000">
                <a:srgbClr val="5279A9"/>
              </a:gs>
              <a:gs pos="9600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ndParaRPr>
          </a:p>
        </p:txBody>
      </p:sp>
      <p:pic>
        <p:nvPicPr>
          <p:cNvPr id="4" name="Picture 3" descr="A close - up of a cross&#10;&#10;Description automatically generated with low confidence">
            <a:extLst>
              <a:ext uri="{FF2B5EF4-FFF2-40B4-BE49-F238E27FC236}">
                <a16:creationId xmlns:a16="http://schemas.microsoft.com/office/drawing/2014/main" id="{133CE9D7-1FC6-4CC1-84A4-0FC0A92E6C1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0" y="4824663"/>
            <a:ext cx="1228798" cy="2027793"/>
          </a:xfrm>
          <a:prstGeom prst="rect">
            <a:avLst/>
          </a:prstGeom>
        </p:spPr>
      </p:pic>
      <p:sp>
        <p:nvSpPr>
          <p:cNvPr id="7" name="TextBox 6">
            <a:extLst>
              <a:ext uri="{FF2B5EF4-FFF2-40B4-BE49-F238E27FC236}">
                <a16:creationId xmlns:a16="http://schemas.microsoft.com/office/drawing/2014/main" id="{72090A08-308E-4FBA-82ED-11C13D74163F}"/>
              </a:ext>
            </a:extLst>
          </p:cNvPr>
          <p:cNvSpPr txBox="1"/>
          <p:nvPr userDrawn="1"/>
        </p:nvSpPr>
        <p:spPr>
          <a:xfrm>
            <a:off x="2511860" y="4985738"/>
            <a:ext cx="2895600" cy="1446550"/>
          </a:xfrm>
          <a:prstGeom prst="rect">
            <a:avLst/>
          </a:prstGeom>
          <a:noFill/>
        </p:spPr>
        <p:txBody>
          <a:bodyPr wrap="square" rtlCol="0">
            <a:spAutoFit/>
          </a:bodyPr>
          <a:lstStyle/>
          <a:p>
            <a:pPr algn="l"/>
            <a:r>
              <a:rPr lang="en-US" sz="4400">
                <a:solidFill>
                  <a:schemeClr val="bg2"/>
                </a:solidFill>
                <a:latin typeface="+mj-lt"/>
              </a:rPr>
              <a:t>US Footprint</a:t>
            </a:r>
          </a:p>
        </p:txBody>
      </p:sp>
      <p:pic>
        <p:nvPicPr>
          <p:cNvPr id="8" name="Picture 7" descr="Map&#10;&#10;Description automatically generated">
            <a:extLst>
              <a:ext uri="{FF2B5EF4-FFF2-40B4-BE49-F238E27FC236}">
                <a16:creationId xmlns:a16="http://schemas.microsoft.com/office/drawing/2014/main" id="{EBCB195F-236B-E4CE-B7C7-095A507226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84417" y="294390"/>
            <a:ext cx="8708768" cy="5395332"/>
          </a:xfrm>
          <a:prstGeom prst="rect">
            <a:avLst/>
          </a:prstGeom>
        </p:spPr>
      </p:pic>
    </p:spTree>
    <p:custDataLst>
      <p:tags r:id="rId1"/>
    </p:custDataLst>
    <p:extLst>
      <p:ext uri="{BB962C8B-B14F-4D97-AF65-F5344CB8AC3E}">
        <p14:creationId xmlns:p14="http://schemas.microsoft.com/office/powerpoint/2010/main" val="3229375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1_z_intro_title">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B94C2EB2-F488-45E0-A1C4-5E2E74F663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143" y="-1787726"/>
            <a:ext cx="12192000" cy="6461760"/>
          </a:xfrm>
          <a:prstGeom prst="rect">
            <a:avLst/>
          </a:prstGeom>
        </p:spPr>
      </p:pic>
      <p:sp>
        <p:nvSpPr>
          <p:cNvPr id="2" name="Title 1"/>
          <p:cNvSpPr>
            <a:spLocks noGrp="1"/>
          </p:cNvSpPr>
          <p:nvPr>
            <p:ph type="title"/>
          </p:nvPr>
        </p:nvSpPr>
        <p:spPr>
          <a:xfrm>
            <a:off x="812800" y="5334003"/>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812800" y="3833816"/>
            <a:ext cx="10363200" cy="1500187"/>
          </a:xfrm>
        </p:spPr>
        <p:txBody>
          <a:bodyPr anchor="b">
            <a:normAutofit/>
          </a:bodyPr>
          <a:lstStyle>
            <a:lvl1pPr marL="0" indent="0">
              <a:buNone/>
              <a:defRPr sz="4400">
                <a:solidFill>
                  <a:schemeClr val="tx1">
                    <a:tint val="75000"/>
                  </a:schemeClr>
                </a:solidFill>
                <a:latin typeface="The Hand Black" panose="03070902030502020204" pitchFamily="66"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7" name="Picture 16" descr="A blue circle on a black background&#10;&#10;Description automatically generated with medium confidence">
            <a:extLst>
              <a:ext uri="{FF2B5EF4-FFF2-40B4-BE49-F238E27FC236}">
                <a16:creationId xmlns:a16="http://schemas.microsoft.com/office/drawing/2014/main" id="{8D26800F-0139-4999-BD2D-F4426C1D05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65811" y="1222289"/>
            <a:ext cx="1517408" cy="1517408"/>
          </a:xfrm>
          <a:prstGeom prst="rect">
            <a:avLst/>
          </a:prstGeom>
        </p:spPr>
      </p:pic>
      <p:pic>
        <p:nvPicPr>
          <p:cNvPr id="18" name="Picture 17" descr="Shape, circle&#10;&#10;Description automatically generated">
            <a:extLst>
              <a:ext uri="{FF2B5EF4-FFF2-40B4-BE49-F238E27FC236}">
                <a16:creationId xmlns:a16="http://schemas.microsoft.com/office/drawing/2014/main" id="{9CC3D4E9-7F49-43C0-9CE4-580943904F2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9383" y="2877981"/>
            <a:ext cx="787083" cy="787083"/>
          </a:xfrm>
          <a:prstGeom prst="rect">
            <a:avLst/>
          </a:prstGeom>
        </p:spPr>
      </p:pic>
      <p:pic>
        <p:nvPicPr>
          <p:cNvPr id="19" name="Picture 18" descr="Logo&#10;&#10;Description automatically generated">
            <a:extLst>
              <a:ext uri="{FF2B5EF4-FFF2-40B4-BE49-F238E27FC236}">
                <a16:creationId xmlns:a16="http://schemas.microsoft.com/office/drawing/2014/main" id="{FD4815F6-CB68-4062-8764-C7F331D031C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607788" y="1113295"/>
            <a:ext cx="3796824" cy="1285875"/>
          </a:xfrm>
          <a:prstGeom prst="rect">
            <a:avLst/>
          </a:prstGeom>
        </p:spPr>
      </p:pic>
      <p:pic>
        <p:nvPicPr>
          <p:cNvPr id="20" name="Picture 19" descr="A person wearing a hat&#10;&#10;Description automatically generated with medium confidence">
            <a:extLst>
              <a:ext uri="{FF2B5EF4-FFF2-40B4-BE49-F238E27FC236}">
                <a16:creationId xmlns:a16="http://schemas.microsoft.com/office/drawing/2014/main" id="{2BEB4C62-1821-40FD-B0A3-1A421952CF7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115656" y="36022"/>
            <a:ext cx="3548648" cy="3548648"/>
          </a:xfrm>
          <a:prstGeom prst="rect">
            <a:avLst/>
          </a:prstGeom>
        </p:spPr>
      </p:pic>
      <p:pic>
        <p:nvPicPr>
          <p:cNvPr id="21" name="Picture 20" descr="A picture containing person, person, indoor, posing&#10;&#10;Description automatically generated">
            <a:extLst>
              <a:ext uri="{FF2B5EF4-FFF2-40B4-BE49-F238E27FC236}">
                <a16:creationId xmlns:a16="http://schemas.microsoft.com/office/drawing/2014/main" id="{C0BA2335-D130-409B-B2C1-07C856CDBFA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558316" y="1113295"/>
            <a:ext cx="3299694" cy="3299694"/>
          </a:xfrm>
          <a:prstGeom prst="rect">
            <a:avLst/>
          </a:prstGeom>
        </p:spPr>
      </p:pic>
      <p:pic>
        <p:nvPicPr>
          <p:cNvPr id="22" name="Picture 21" descr="A close - up of a cross&#10;&#10;Description automatically generated with low confidence">
            <a:extLst>
              <a:ext uri="{FF2B5EF4-FFF2-40B4-BE49-F238E27FC236}">
                <a16:creationId xmlns:a16="http://schemas.microsoft.com/office/drawing/2014/main" id="{CD9B86B4-9579-4514-BE80-ADEB2F1F73E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428555" y="2615731"/>
            <a:ext cx="1228798" cy="2027793"/>
          </a:xfrm>
          <a:prstGeom prst="rect">
            <a:avLst/>
          </a:prstGeom>
        </p:spPr>
      </p:pic>
    </p:spTree>
    <p:custDataLst>
      <p:tags r:id="rId1"/>
    </p:custDataLst>
    <p:extLst>
      <p:ext uri="{BB962C8B-B14F-4D97-AF65-F5344CB8AC3E}">
        <p14:creationId xmlns:p14="http://schemas.microsoft.com/office/powerpoint/2010/main" val="6355114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z_intro_title_nopic">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B94C2EB2-F488-45E0-A1C4-5E2E74F663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143" y="-1787726"/>
            <a:ext cx="12192000" cy="6461760"/>
          </a:xfrm>
          <a:prstGeom prst="rect">
            <a:avLst/>
          </a:prstGeom>
        </p:spPr>
      </p:pic>
      <p:sp>
        <p:nvSpPr>
          <p:cNvPr id="2" name="Title 1"/>
          <p:cNvSpPr>
            <a:spLocks noGrp="1"/>
          </p:cNvSpPr>
          <p:nvPr>
            <p:ph type="title"/>
          </p:nvPr>
        </p:nvSpPr>
        <p:spPr>
          <a:xfrm>
            <a:off x="812800" y="5334003"/>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812800" y="3833816"/>
            <a:ext cx="10363200" cy="1500187"/>
          </a:xfrm>
        </p:spPr>
        <p:txBody>
          <a:bodyPr anchor="b"/>
          <a:lstStyle>
            <a:lvl1pPr marL="0" indent="0">
              <a:buNone/>
              <a:defRPr sz="2000">
                <a:solidFill>
                  <a:schemeClr val="tx1">
                    <a:tint val="75000"/>
                  </a:schemeClr>
                </a:solidFill>
                <a:latin typeface="Roboto"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7" name="Picture 16" descr="A blue circle on a black background&#10;&#10;Description automatically generated with medium confidence">
            <a:extLst>
              <a:ext uri="{FF2B5EF4-FFF2-40B4-BE49-F238E27FC236}">
                <a16:creationId xmlns:a16="http://schemas.microsoft.com/office/drawing/2014/main" id="{8D26800F-0139-4999-BD2D-F4426C1D05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65811" y="1222289"/>
            <a:ext cx="1517408" cy="1517408"/>
          </a:xfrm>
          <a:prstGeom prst="rect">
            <a:avLst/>
          </a:prstGeom>
        </p:spPr>
      </p:pic>
      <p:pic>
        <p:nvPicPr>
          <p:cNvPr id="18" name="Picture 17" descr="Shape, circle&#10;&#10;Description automatically generated">
            <a:extLst>
              <a:ext uri="{FF2B5EF4-FFF2-40B4-BE49-F238E27FC236}">
                <a16:creationId xmlns:a16="http://schemas.microsoft.com/office/drawing/2014/main" id="{9CC3D4E9-7F49-43C0-9CE4-580943904F2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9383" y="2877981"/>
            <a:ext cx="787083" cy="787083"/>
          </a:xfrm>
          <a:prstGeom prst="rect">
            <a:avLst/>
          </a:prstGeom>
        </p:spPr>
      </p:pic>
      <p:pic>
        <p:nvPicPr>
          <p:cNvPr id="19" name="Picture 18" descr="Logo&#10;&#10;Description automatically generated">
            <a:extLst>
              <a:ext uri="{FF2B5EF4-FFF2-40B4-BE49-F238E27FC236}">
                <a16:creationId xmlns:a16="http://schemas.microsoft.com/office/drawing/2014/main" id="{FD4815F6-CB68-4062-8764-C7F331D031C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640463" y="742604"/>
            <a:ext cx="4480475" cy="1517408"/>
          </a:xfrm>
          <a:prstGeom prst="rect">
            <a:avLst/>
          </a:prstGeom>
        </p:spPr>
      </p:pic>
      <p:pic>
        <p:nvPicPr>
          <p:cNvPr id="22" name="Picture 21" descr="A close - up of a cross&#10;&#10;Description automatically generated with low confidence">
            <a:extLst>
              <a:ext uri="{FF2B5EF4-FFF2-40B4-BE49-F238E27FC236}">
                <a16:creationId xmlns:a16="http://schemas.microsoft.com/office/drawing/2014/main" id="{CD9B86B4-9579-4514-BE80-ADEB2F1F73E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387783" y="1600200"/>
            <a:ext cx="1348125" cy="2224710"/>
          </a:xfrm>
          <a:prstGeom prst="rect">
            <a:avLst/>
          </a:prstGeom>
        </p:spPr>
      </p:pic>
    </p:spTree>
    <p:custDataLst>
      <p:tags r:id="rId1"/>
    </p:custDataLst>
    <p:extLst>
      <p:ext uri="{BB962C8B-B14F-4D97-AF65-F5344CB8AC3E}">
        <p14:creationId xmlns:p14="http://schemas.microsoft.com/office/powerpoint/2010/main" val="6992684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z_intro_notitle">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B94C2EB2-F488-45E0-A1C4-5E2E74F663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91183"/>
            <a:ext cx="12192000" cy="6461760"/>
          </a:xfrm>
          <a:prstGeom prst="rect">
            <a:avLst/>
          </a:prstGeom>
        </p:spPr>
      </p:pic>
      <p:pic>
        <p:nvPicPr>
          <p:cNvPr id="17" name="Picture 16" descr="A blue circle on a black background&#10;&#10;Description automatically generated with medium confidence">
            <a:extLst>
              <a:ext uri="{FF2B5EF4-FFF2-40B4-BE49-F238E27FC236}">
                <a16:creationId xmlns:a16="http://schemas.microsoft.com/office/drawing/2014/main" id="{8D26800F-0139-4999-BD2D-F4426C1D05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49000" y="4678825"/>
            <a:ext cx="1517408" cy="1517408"/>
          </a:xfrm>
          <a:prstGeom prst="rect">
            <a:avLst/>
          </a:prstGeom>
        </p:spPr>
      </p:pic>
      <p:pic>
        <p:nvPicPr>
          <p:cNvPr id="18" name="Picture 17" descr="Shape, circle&#10;&#10;Description automatically generated">
            <a:extLst>
              <a:ext uri="{FF2B5EF4-FFF2-40B4-BE49-F238E27FC236}">
                <a16:creationId xmlns:a16="http://schemas.microsoft.com/office/drawing/2014/main" id="{9CC3D4E9-7F49-43C0-9CE4-580943904F2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3886200"/>
            <a:ext cx="787083" cy="787083"/>
          </a:xfrm>
          <a:prstGeom prst="rect">
            <a:avLst/>
          </a:prstGeom>
        </p:spPr>
      </p:pic>
      <p:pic>
        <p:nvPicPr>
          <p:cNvPr id="19" name="Picture 18" descr="Logo&#10;&#10;Description automatically generated">
            <a:extLst>
              <a:ext uri="{FF2B5EF4-FFF2-40B4-BE49-F238E27FC236}">
                <a16:creationId xmlns:a16="http://schemas.microsoft.com/office/drawing/2014/main" id="{FD4815F6-CB68-4062-8764-C7F331D031C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607788" y="1113295"/>
            <a:ext cx="3796824" cy="1285875"/>
          </a:xfrm>
          <a:prstGeom prst="rect">
            <a:avLst/>
          </a:prstGeom>
        </p:spPr>
      </p:pic>
      <p:pic>
        <p:nvPicPr>
          <p:cNvPr id="20" name="Picture 19" descr="A person wearing a hat&#10;&#10;Description automatically generated with medium confidence">
            <a:extLst>
              <a:ext uri="{FF2B5EF4-FFF2-40B4-BE49-F238E27FC236}">
                <a16:creationId xmlns:a16="http://schemas.microsoft.com/office/drawing/2014/main" id="{2BEB4C62-1821-40FD-B0A3-1A421952CF7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94605" y="605824"/>
            <a:ext cx="3548648" cy="3548648"/>
          </a:xfrm>
          <a:prstGeom prst="rect">
            <a:avLst/>
          </a:prstGeom>
        </p:spPr>
      </p:pic>
      <p:pic>
        <p:nvPicPr>
          <p:cNvPr id="21" name="Picture 20" descr="A picture containing person, person, indoor, posing&#10;&#10;Description automatically generated">
            <a:extLst>
              <a:ext uri="{FF2B5EF4-FFF2-40B4-BE49-F238E27FC236}">
                <a16:creationId xmlns:a16="http://schemas.microsoft.com/office/drawing/2014/main" id="{C0BA2335-D130-409B-B2C1-07C856CDBFA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137265" y="1683097"/>
            <a:ext cx="3299694" cy="3299694"/>
          </a:xfrm>
          <a:prstGeom prst="rect">
            <a:avLst/>
          </a:prstGeom>
        </p:spPr>
      </p:pic>
      <p:pic>
        <p:nvPicPr>
          <p:cNvPr id="22" name="Picture 21" descr="A close - up of a cross&#10;&#10;Description automatically generated with low confidence">
            <a:extLst>
              <a:ext uri="{FF2B5EF4-FFF2-40B4-BE49-F238E27FC236}">
                <a16:creationId xmlns:a16="http://schemas.microsoft.com/office/drawing/2014/main" id="{CD9B86B4-9579-4514-BE80-ADEB2F1F73E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682859" y="4154472"/>
            <a:ext cx="1228798" cy="2027793"/>
          </a:xfrm>
          <a:prstGeom prst="rect">
            <a:avLst/>
          </a:prstGeom>
        </p:spPr>
      </p:pic>
    </p:spTree>
    <p:custDataLst>
      <p:tags r:id="rId1"/>
    </p:custDataLst>
    <p:extLst>
      <p:ext uri="{BB962C8B-B14F-4D97-AF65-F5344CB8AC3E}">
        <p14:creationId xmlns:p14="http://schemas.microsoft.com/office/powerpoint/2010/main" val="38425646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z_title_content_footer_taglin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5047196-7147-4162-9290-F85513070335}"/>
              </a:ext>
            </a:extLst>
          </p:cNvPr>
          <p:cNvGrpSpPr/>
          <p:nvPr userDrawn="1"/>
        </p:nvGrpSpPr>
        <p:grpSpPr>
          <a:xfrm>
            <a:off x="0" y="4267200"/>
            <a:ext cx="12192000" cy="2590800"/>
            <a:chOff x="0" y="4267200"/>
            <a:chExt cx="12192000" cy="2590800"/>
          </a:xfrm>
        </p:grpSpPr>
        <p:pic>
          <p:nvPicPr>
            <p:cNvPr id="8" name="Picture 7">
              <a:extLst>
                <a:ext uri="{FF2B5EF4-FFF2-40B4-BE49-F238E27FC236}">
                  <a16:creationId xmlns:a16="http://schemas.microsoft.com/office/drawing/2014/main" id="{2F0AF590-BB8D-4B08-9FA9-2E9C418370E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2202"/>
            <a:stretch/>
          </p:blipFill>
          <p:spPr>
            <a:xfrm>
              <a:off x="0" y="4267200"/>
              <a:ext cx="12192000" cy="2590800"/>
            </a:xfrm>
            <a:prstGeom prst="rect">
              <a:avLst/>
            </a:prstGeom>
          </p:spPr>
        </p:pic>
        <p:pic>
          <p:nvPicPr>
            <p:cNvPr id="11" name="Picture 10" descr="Logo&#10;&#10;Description automatically generated">
              <a:extLst>
                <a:ext uri="{FF2B5EF4-FFF2-40B4-BE49-F238E27FC236}">
                  <a16:creationId xmlns:a16="http://schemas.microsoft.com/office/drawing/2014/main" id="{DEEFF9BE-DCC4-4D73-9486-1A5D7DD93B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77200" y="4724400"/>
              <a:ext cx="1891824" cy="640706"/>
            </a:xfrm>
            <a:prstGeom prst="rect">
              <a:avLst/>
            </a:prstGeom>
          </p:spPr>
        </p:pic>
        <p:grpSp>
          <p:nvGrpSpPr>
            <p:cNvPr id="4" name="Group 3">
              <a:extLst>
                <a:ext uri="{FF2B5EF4-FFF2-40B4-BE49-F238E27FC236}">
                  <a16:creationId xmlns:a16="http://schemas.microsoft.com/office/drawing/2014/main" id="{35A55219-1026-401A-8DC7-0E92FA8BD681}"/>
                </a:ext>
              </a:extLst>
            </p:cNvPr>
            <p:cNvGrpSpPr/>
            <p:nvPr userDrawn="1"/>
          </p:nvGrpSpPr>
          <p:grpSpPr>
            <a:xfrm>
              <a:off x="228600" y="5862356"/>
              <a:ext cx="11506200" cy="808922"/>
              <a:chOff x="228600" y="6167156"/>
              <a:chExt cx="11506200" cy="808922"/>
            </a:xfrm>
          </p:grpSpPr>
          <p:pic>
            <p:nvPicPr>
              <p:cNvPr id="14" name="Picture 13">
                <a:extLst>
                  <a:ext uri="{FF2B5EF4-FFF2-40B4-BE49-F238E27FC236}">
                    <a16:creationId xmlns:a16="http://schemas.microsoft.com/office/drawing/2014/main" id="{75A1B680-7232-4A75-B522-1F88CEF1CEF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9412"/>
              <a:stretch/>
            </p:blipFill>
            <p:spPr>
              <a:xfrm>
                <a:off x="228600" y="6190645"/>
                <a:ext cx="5867400" cy="785433"/>
              </a:xfrm>
              <a:prstGeom prst="rect">
                <a:avLst/>
              </a:prstGeom>
            </p:spPr>
          </p:pic>
          <p:pic>
            <p:nvPicPr>
              <p:cNvPr id="17" name="Picture 16">
                <a:extLst>
                  <a:ext uri="{FF2B5EF4-FFF2-40B4-BE49-F238E27FC236}">
                    <a16:creationId xmlns:a16="http://schemas.microsoft.com/office/drawing/2014/main" id="{BAEA6C55-AE4E-4744-BC77-417E3695BBF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8184"/>
              <a:stretch/>
            </p:blipFill>
            <p:spPr>
              <a:xfrm>
                <a:off x="5780690" y="6167156"/>
                <a:ext cx="5954110" cy="786384"/>
              </a:xfrm>
              <a:prstGeom prst="rect">
                <a:avLst/>
              </a:prstGeom>
            </p:spPr>
          </p:pic>
        </p:grpSp>
      </p:grpSp>
      <p:sp>
        <p:nvSpPr>
          <p:cNvPr id="2" name="Title 1"/>
          <p:cNvSpPr>
            <a:spLocks noGrp="1"/>
          </p:cNvSpPr>
          <p:nvPr>
            <p:ph type="title"/>
          </p:nvPr>
        </p:nvSpPr>
        <p:spPr>
          <a:xfrm>
            <a:off x="508000" y="274638"/>
            <a:ext cx="11074400" cy="1143000"/>
          </a:xfrm>
        </p:spPr>
        <p:txBody>
          <a:bodyPr/>
          <a:lstStyle/>
          <a:p>
            <a:r>
              <a:rPr lang="en-US"/>
              <a:t>Click to edit Master title style</a:t>
            </a:r>
          </a:p>
        </p:txBody>
      </p:sp>
      <p:sp>
        <p:nvSpPr>
          <p:cNvPr id="3" name="Content Placeholder 2"/>
          <p:cNvSpPr>
            <a:spLocks noGrp="1"/>
          </p:cNvSpPr>
          <p:nvPr>
            <p:ph idx="1"/>
          </p:nvPr>
        </p:nvSpPr>
        <p:spPr>
          <a:xfrm>
            <a:off x="508000" y="1600205"/>
            <a:ext cx="11074400" cy="3047996"/>
          </a:xfrm>
        </p:spPr>
        <p:txBody>
          <a:bodyPr/>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2A67B6F3-00FA-423E-82E1-9A222FC6C34F}"/>
              </a:ext>
            </a:extLst>
          </p:cNvPr>
          <p:cNvSpPr txBox="1"/>
          <p:nvPr userDrawn="1"/>
        </p:nvSpPr>
        <p:spPr>
          <a:xfrm>
            <a:off x="2917060" y="5280984"/>
            <a:ext cx="2971800" cy="563231"/>
          </a:xfrm>
          <a:prstGeom prst="rect">
            <a:avLst/>
          </a:prstGeom>
          <a:noFill/>
        </p:spPr>
        <p:txBody>
          <a:bodyPr wrap="square" rtlCol="0">
            <a:spAutoFit/>
          </a:bodyPr>
          <a:lstStyle/>
          <a:p>
            <a:pPr algn="ctr">
              <a:lnSpc>
                <a:spcPct val="85000"/>
              </a:lnSpc>
            </a:pPr>
            <a:r>
              <a:rPr lang="en-US" sz="1800" dirty="0">
                <a:solidFill>
                  <a:schemeClr val="bg1"/>
                </a:solidFill>
                <a:latin typeface="The Hand Black" panose="03070902030502020204" pitchFamily="66" charset="0"/>
              </a:rPr>
              <a:t>STRENGTHENING COMMUNITIES</a:t>
            </a:r>
            <a:br>
              <a:rPr lang="en-US" sz="1800" dirty="0">
                <a:solidFill>
                  <a:schemeClr val="bg1"/>
                </a:solidFill>
                <a:latin typeface="The Hand Black" panose="03070902030502020204" pitchFamily="66" charset="0"/>
              </a:rPr>
            </a:br>
            <a:r>
              <a:rPr lang="en-US" sz="1800" spc="200" baseline="0" dirty="0">
                <a:solidFill>
                  <a:schemeClr val="bg1"/>
                </a:solidFill>
                <a:latin typeface="The Hand Black" panose="03070902030502020204" pitchFamily="66" charset="0"/>
              </a:rPr>
              <a:t>one biography at a time</a:t>
            </a:r>
          </a:p>
        </p:txBody>
      </p:sp>
    </p:spTree>
    <p:custDataLst>
      <p:tags r:id="rId1"/>
    </p:custDataLst>
    <p:extLst>
      <p:ext uri="{BB962C8B-B14F-4D97-AF65-F5344CB8AC3E}">
        <p14:creationId xmlns:p14="http://schemas.microsoft.com/office/powerpoint/2010/main" val="20233556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z_title_content_footer_sim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75BA73-8334-4619-80B8-7DE7129E4A9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24400"/>
            <a:ext cx="12192000" cy="2950888"/>
          </a:xfrm>
          <a:prstGeom prst="rect">
            <a:avLst/>
          </a:prstGeom>
        </p:spPr>
      </p:pic>
      <p:sp>
        <p:nvSpPr>
          <p:cNvPr id="2" name="Title 1"/>
          <p:cNvSpPr>
            <a:spLocks noGrp="1"/>
          </p:cNvSpPr>
          <p:nvPr>
            <p:ph type="title"/>
          </p:nvPr>
        </p:nvSpPr>
        <p:spPr>
          <a:xfrm>
            <a:off x="508000" y="274638"/>
            <a:ext cx="11074400" cy="1143000"/>
          </a:xfrm>
        </p:spPr>
        <p:txBody>
          <a:bodyPr/>
          <a:lstStyle/>
          <a:p>
            <a:r>
              <a:rPr lang="en-US"/>
              <a:t>Click to edit Master title style</a:t>
            </a:r>
          </a:p>
        </p:txBody>
      </p:sp>
      <p:sp>
        <p:nvSpPr>
          <p:cNvPr id="3" name="Content Placeholder 2"/>
          <p:cNvSpPr>
            <a:spLocks noGrp="1"/>
          </p:cNvSpPr>
          <p:nvPr>
            <p:ph idx="1"/>
          </p:nvPr>
        </p:nvSpPr>
        <p:spPr>
          <a:xfrm>
            <a:off x="508000" y="1600202"/>
            <a:ext cx="11074400" cy="3733799"/>
          </a:xfrm>
        </p:spPr>
        <p:txBody>
          <a:bodyPr/>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89887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z_title_content_footer_buildings">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09D8EEB7-8333-4684-BF77-023AF993CF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 y="4876800"/>
            <a:ext cx="12268200" cy="4249072"/>
          </a:xfrm>
          <a:prstGeom prst="rect">
            <a:avLst/>
          </a:prstGeom>
        </p:spPr>
      </p:pic>
      <p:sp>
        <p:nvSpPr>
          <p:cNvPr id="2" name="Title 1"/>
          <p:cNvSpPr>
            <a:spLocks noGrp="1"/>
          </p:cNvSpPr>
          <p:nvPr>
            <p:ph type="title"/>
          </p:nvPr>
        </p:nvSpPr>
        <p:spPr>
          <a:xfrm>
            <a:off x="508000" y="274638"/>
            <a:ext cx="11074400" cy="1143000"/>
          </a:xfrm>
        </p:spPr>
        <p:txBody>
          <a:bodyPr/>
          <a:lstStyle/>
          <a:p>
            <a:r>
              <a:rPr lang="en-US"/>
              <a:t>Click to edit Master title style</a:t>
            </a:r>
          </a:p>
        </p:txBody>
      </p:sp>
      <p:sp>
        <p:nvSpPr>
          <p:cNvPr id="3" name="Content Placeholder 2"/>
          <p:cNvSpPr>
            <a:spLocks noGrp="1"/>
          </p:cNvSpPr>
          <p:nvPr>
            <p:ph idx="1"/>
          </p:nvPr>
        </p:nvSpPr>
        <p:spPr>
          <a:xfrm>
            <a:off x="508000" y="1600202"/>
            <a:ext cx="11074400" cy="3733799"/>
          </a:xfrm>
        </p:spPr>
        <p:txBody>
          <a:bodyPr/>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8836250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z_title_left">
    <p:spTree>
      <p:nvGrpSpPr>
        <p:cNvPr id="1" name=""/>
        <p:cNvGrpSpPr/>
        <p:nvPr/>
      </p:nvGrpSpPr>
      <p:grpSpPr>
        <a:xfrm>
          <a:off x="0" y="0"/>
          <a:ext cx="0" cy="0"/>
          <a:chOff x="0" y="0"/>
          <a:chExt cx="0" cy="0"/>
        </a:xfrm>
      </p:grpSpPr>
      <p:sp>
        <p:nvSpPr>
          <p:cNvPr id="7" name="Flowchart: Document 6">
            <a:extLst>
              <a:ext uri="{FF2B5EF4-FFF2-40B4-BE49-F238E27FC236}">
                <a16:creationId xmlns:a16="http://schemas.microsoft.com/office/drawing/2014/main" id="{DFF7A6DF-B276-47C9-9D0D-D6FDE901B17D}"/>
              </a:ext>
            </a:extLst>
          </p:cNvPr>
          <p:cNvSpPr/>
          <p:nvPr userDrawn="1"/>
        </p:nvSpPr>
        <p:spPr>
          <a:xfrm rot="5400000" flipH="1" flipV="1">
            <a:off x="-461791" y="433308"/>
            <a:ext cx="6858000" cy="5991388"/>
          </a:xfrm>
          <a:prstGeom prst="flowChartDocument">
            <a:avLst/>
          </a:prstGeom>
          <a:gradFill>
            <a:gsLst>
              <a:gs pos="0">
                <a:schemeClr val="accent1"/>
              </a:gs>
              <a:gs pos="74000">
                <a:srgbClr val="809DC0"/>
              </a:gs>
              <a:gs pos="29000">
                <a:srgbClr val="5279A9"/>
              </a:gs>
              <a:gs pos="9600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boto" panose="02000000000000000000" pitchFamily="2" charset="0"/>
            </a:endParaRPr>
          </a:p>
        </p:txBody>
      </p:sp>
      <p:sp>
        <p:nvSpPr>
          <p:cNvPr id="2" name="Title 1"/>
          <p:cNvSpPr>
            <a:spLocks noGrp="1"/>
          </p:cNvSpPr>
          <p:nvPr>
            <p:ph type="title"/>
          </p:nvPr>
        </p:nvSpPr>
        <p:spPr>
          <a:xfrm>
            <a:off x="159208" y="1295400"/>
            <a:ext cx="4964784" cy="16764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791200" y="304801"/>
            <a:ext cx="5791200" cy="6172200"/>
          </a:xfrm>
        </p:spPr>
        <p:txBody>
          <a:bodyPr anchor="ctr" anchorCtr="0"/>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close - up of a cross&#10;&#10;Description automatically generated with low confidence">
            <a:extLst>
              <a:ext uri="{FF2B5EF4-FFF2-40B4-BE49-F238E27FC236}">
                <a16:creationId xmlns:a16="http://schemas.microsoft.com/office/drawing/2014/main" id="{BB37CC68-EC19-4AB4-A118-8A4C3F3CE9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0" y="4824663"/>
            <a:ext cx="1228798" cy="2027793"/>
          </a:xfrm>
          <a:prstGeom prst="rect">
            <a:avLst/>
          </a:prstGeom>
        </p:spPr>
      </p:pic>
    </p:spTree>
    <p:custDataLst>
      <p:tags r:id="rId1"/>
    </p:custDataLst>
    <p:extLst>
      <p:ext uri="{BB962C8B-B14F-4D97-AF65-F5344CB8AC3E}">
        <p14:creationId xmlns:p14="http://schemas.microsoft.com/office/powerpoint/2010/main" val="10211876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z_title_right">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32B99DA6-A2F2-44A4-A56F-073FBB26D28D}"/>
              </a:ext>
            </a:extLst>
          </p:cNvPr>
          <p:cNvSpPr/>
          <p:nvPr userDrawn="1"/>
        </p:nvSpPr>
        <p:spPr>
          <a:xfrm rot="5400000">
            <a:off x="5767307" y="433307"/>
            <a:ext cx="6858000" cy="5991388"/>
          </a:xfrm>
          <a:prstGeom prst="flowChartDocument">
            <a:avLst/>
          </a:prstGeom>
          <a:gradFill>
            <a:gsLst>
              <a:gs pos="0">
                <a:schemeClr val="accent1"/>
              </a:gs>
              <a:gs pos="74000">
                <a:srgbClr val="809DC0"/>
              </a:gs>
              <a:gs pos="29000">
                <a:srgbClr val="5279A9"/>
              </a:gs>
              <a:gs pos="9600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boto" panose="02000000000000000000" pitchFamily="2" charset="0"/>
            </a:endParaRPr>
          </a:p>
        </p:txBody>
      </p:sp>
      <p:sp>
        <p:nvSpPr>
          <p:cNvPr id="2" name="Title 1"/>
          <p:cNvSpPr>
            <a:spLocks noGrp="1"/>
          </p:cNvSpPr>
          <p:nvPr>
            <p:ph type="title"/>
          </p:nvPr>
        </p:nvSpPr>
        <p:spPr>
          <a:xfrm>
            <a:off x="7068008" y="1219200"/>
            <a:ext cx="4964784" cy="16764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09412" y="342900"/>
            <a:ext cx="5791200" cy="6172200"/>
          </a:xfrm>
        </p:spPr>
        <p:txBody>
          <a:bodyPr anchor="ctr" anchorCtr="0"/>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close - up of a cross&#10;&#10;Description automatically generated with low confidence">
            <a:extLst>
              <a:ext uri="{FF2B5EF4-FFF2-40B4-BE49-F238E27FC236}">
                <a16:creationId xmlns:a16="http://schemas.microsoft.com/office/drawing/2014/main" id="{E8E54356-00A5-4F87-B797-EE0D889D4C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29400" y="4830206"/>
            <a:ext cx="1228798" cy="2027793"/>
          </a:xfrm>
          <a:prstGeom prst="rect">
            <a:avLst/>
          </a:prstGeom>
        </p:spPr>
      </p:pic>
    </p:spTree>
    <p:custDataLst>
      <p:tags r:id="rId1"/>
    </p:custDataLst>
    <p:extLst>
      <p:ext uri="{BB962C8B-B14F-4D97-AF65-F5344CB8AC3E}">
        <p14:creationId xmlns:p14="http://schemas.microsoft.com/office/powerpoint/2010/main" val="2918841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z_content_right">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6C686508-C830-43D7-B310-C3B40BB991C5}"/>
              </a:ext>
            </a:extLst>
          </p:cNvPr>
          <p:cNvSpPr/>
          <p:nvPr userDrawn="1"/>
        </p:nvSpPr>
        <p:spPr>
          <a:xfrm rot="5400000">
            <a:off x="2424918" y="-1994682"/>
            <a:ext cx="8458200" cy="11075965"/>
          </a:xfrm>
          <a:prstGeom prst="flowChartDocument">
            <a:avLst/>
          </a:prstGeom>
          <a:gradFill>
            <a:gsLst>
              <a:gs pos="0">
                <a:schemeClr val="accent1"/>
              </a:gs>
              <a:gs pos="74000">
                <a:srgbClr val="809DC0"/>
              </a:gs>
              <a:gs pos="29000">
                <a:srgbClr val="5279A9"/>
              </a:gs>
              <a:gs pos="9600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boto" panose="02000000000000000000" pitchFamily="2" charset="0"/>
            </a:endParaRPr>
          </a:p>
        </p:txBody>
      </p:sp>
      <p:sp>
        <p:nvSpPr>
          <p:cNvPr id="2" name="Title 1"/>
          <p:cNvSpPr>
            <a:spLocks noGrp="1"/>
          </p:cNvSpPr>
          <p:nvPr>
            <p:ph type="title"/>
          </p:nvPr>
        </p:nvSpPr>
        <p:spPr>
          <a:xfrm>
            <a:off x="1625602" y="342900"/>
            <a:ext cx="9943183" cy="16764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251201" y="2019300"/>
            <a:ext cx="8317583" cy="4495800"/>
          </a:xfrm>
        </p:spPr>
        <p:txBody>
          <a:bodyPr/>
          <a:lstStyle>
            <a:lvl1pPr>
              <a:buClr>
                <a:schemeClr val="accent6"/>
              </a:buClr>
              <a:defRPr>
                <a:solidFill>
                  <a:schemeClr val="bg1"/>
                </a:solidFill>
                <a:latin typeface="Roboto" panose="02000000000000000000" pitchFamily="2" charset="0"/>
              </a:defRPr>
            </a:lvl1pPr>
            <a:lvl2pPr>
              <a:defRPr>
                <a:solidFill>
                  <a:schemeClr val="bg1"/>
                </a:solidFill>
                <a:latin typeface="Roboto" panose="02000000000000000000" pitchFamily="2" charset="0"/>
              </a:defRPr>
            </a:lvl2pPr>
            <a:lvl3pPr>
              <a:buClr>
                <a:schemeClr val="accent6"/>
              </a:buClr>
              <a:defRPr>
                <a:solidFill>
                  <a:schemeClr val="bg1"/>
                </a:solidFill>
                <a:latin typeface="Roboto" panose="02000000000000000000" pitchFamily="2" charset="0"/>
              </a:defRPr>
            </a:lvl3pPr>
            <a:lvl4pPr>
              <a:defRPr>
                <a:solidFill>
                  <a:schemeClr val="bg1"/>
                </a:solidFill>
                <a:latin typeface="Roboto" panose="02000000000000000000" pitchFamily="2" charset="0"/>
              </a:defRPr>
            </a:lvl4pPr>
            <a:lvl5pPr>
              <a:buClr>
                <a:schemeClr val="accent6"/>
              </a:buClr>
              <a:defRPr>
                <a:solidFill>
                  <a:schemeClr val="bg1"/>
                </a:solidFill>
                <a:latin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hape, circle&#10;&#10;Description automatically generated">
            <a:extLst>
              <a:ext uri="{FF2B5EF4-FFF2-40B4-BE49-F238E27FC236}">
                <a16:creationId xmlns:a16="http://schemas.microsoft.com/office/drawing/2014/main" id="{A4D8830A-DAF9-4657-AEF6-2173C319BA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902" y="1076244"/>
            <a:ext cx="1001700" cy="1001700"/>
          </a:xfrm>
          <a:prstGeom prst="rect">
            <a:avLst/>
          </a:prstGeom>
        </p:spPr>
      </p:pic>
      <p:pic>
        <p:nvPicPr>
          <p:cNvPr id="11" name="Picture 10" descr="Logo&#10;&#10;Description automatically generated">
            <a:extLst>
              <a:ext uri="{FF2B5EF4-FFF2-40B4-BE49-F238E27FC236}">
                <a16:creationId xmlns:a16="http://schemas.microsoft.com/office/drawing/2014/main" id="{93351DD6-E171-432D-A037-78D737750F5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5863" y="5801823"/>
            <a:ext cx="2042128" cy="729441"/>
          </a:xfrm>
          <a:prstGeom prst="rect">
            <a:avLst/>
          </a:prstGeom>
        </p:spPr>
      </p:pic>
    </p:spTree>
    <p:custDataLst>
      <p:tags r:id="rId1"/>
    </p:custDataLst>
    <p:extLst>
      <p:ext uri="{BB962C8B-B14F-4D97-AF65-F5344CB8AC3E}">
        <p14:creationId xmlns:p14="http://schemas.microsoft.com/office/powerpoint/2010/main" val="37601421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z_content_left">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F6BE5CBD-474F-4334-B270-50EBBF6EB7EC}"/>
              </a:ext>
            </a:extLst>
          </p:cNvPr>
          <p:cNvSpPr/>
          <p:nvPr userDrawn="1"/>
        </p:nvSpPr>
        <p:spPr>
          <a:xfrm rot="16200000">
            <a:off x="1714502" y="-2400300"/>
            <a:ext cx="7543799" cy="10972801"/>
          </a:xfrm>
          <a:prstGeom prst="flowChartDocument">
            <a:avLst/>
          </a:prstGeom>
          <a:gradFill>
            <a:gsLst>
              <a:gs pos="0">
                <a:schemeClr val="accent1"/>
              </a:gs>
              <a:gs pos="74000">
                <a:srgbClr val="809DC0"/>
              </a:gs>
              <a:gs pos="29000">
                <a:srgbClr val="5279A9"/>
              </a:gs>
              <a:gs pos="9600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boto" panose="02000000000000000000" pitchFamily="2" charset="0"/>
            </a:endParaRPr>
          </a:p>
        </p:txBody>
      </p:sp>
      <p:sp>
        <p:nvSpPr>
          <p:cNvPr id="2" name="Title 1"/>
          <p:cNvSpPr>
            <a:spLocks noGrp="1"/>
          </p:cNvSpPr>
          <p:nvPr>
            <p:ph type="title"/>
          </p:nvPr>
        </p:nvSpPr>
        <p:spPr>
          <a:xfrm>
            <a:off x="406402" y="342900"/>
            <a:ext cx="8524273" cy="16764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06403" y="2019300"/>
            <a:ext cx="9240141" cy="4495800"/>
          </a:xfrm>
        </p:spPr>
        <p:txBody>
          <a:bodyPr/>
          <a:lstStyle>
            <a:lvl1pPr>
              <a:buClr>
                <a:schemeClr val="accent6"/>
              </a:buClr>
              <a:defRPr>
                <a:solidFill>
                  <a:schemeClr val="bg1"/>
                </a:solidFill>
                <a:latin typeface="Roboto" panose="02000000000000000000" pitchFamily="2" charset="0"/>
              </a:defRPr>
            </a:lvl1pPr>
            <a:lvl2pPr>
              <a:defRPr>
                <a:solidFill>
                  <a:schemeClr val="bg1"/>
                </a:solidFill>
                <a:latin typeface="Roboto" panose="02000000000000000000" pitchFamily="2" charset="0"/>
              </a:defRPr>
            </a:lvl2pPr>
            <a:lvl3pPr>
              <a:buClr>
                <a:schemeClr val="accent6"/>
              </a:buClr>
              <a:defRPr>
                <a:solidFill>
                  <a:schemeClr val="bg1"/>
                </a:solidFill>
                <a:latin typeface="Roboto" panose="02000000000000000000" pitchFamily="2" charset="0"/>
              </a:defRPr>
            </a:lvl3pPr>
            <a:lvl4pPr>
              <a:defRPr>
                <a:solidFill>
                  <a:schemeClr val="bg1"/>
                </a:solidFill>
                <a:latin typeface="Roboto" panose="02000000000000000000" pitchFamily="2" charset="0"/>
              </a:defRPr>
            </a:lvl4pPr>
            <a:lvl5pPr>
              <a:buClr>
                <a:schemeClr val="accent6"/>
              </a:buClr>
              <a:defRPr>
                <a:solidFill>
                  <a:schemeClr val="bg1"/>
                </a:solidFill>
                <a:latin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Logo&#10;&#10;Description automatically generated">
            <a:extLst>
              <a:ext uri="{FF2B5EF4-FFF2-40B4-BE49-F238E27FC236}">
                <a16:creationId xmlns:a16="http://schemas.microsoft.com/office/drawing/2014/main" id="{B5307FA7-100C-4AF5-BAC4-3386561EBB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43470" y="451659"/>
            <a:ext cx="2042128" cy="729441"/>
          </a:xfrm>
          <a:prstGeom prst="rect">
            <a:avLst/>
          </a:prstGeom>
        </p:spPr>
      </p:pic>
      <p:pic>
        <p:nvPicPr>
          <p:cNvPr id="11" name="Picture 10" descr="Shape, circle&#10;&#10;Description automatically generated">
            <a:extLst>
              <a:ext uri="{FF2B5EF4-FFF2-40B4-BE49-F238E27FC236}">
                <a16:creationId xmlns:a16="http://schemas.microsoft.com/office/drawing/2014/main" id="{E72F1E92-13B3-49E5-A9A5-9E9E62B606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2947" y="5638800"/>
            <a:ext cx="1093764" cy="1093764"/>
          </a:xfrm>
          <a:prstGeom prst="rect">
            <a:avLst/>
          </a:prstGeom>
        </p:spPr>
      </p:pic>
    </p:spTree>
    <p:custDataLst>
      <p:tags r:id="rId1"/>
    </p:custDataLst>
    <p:extLst>
      <p:ext uri="{BB962C8B-B14F-4D97-AF65-F5344CB8AC3E}">
        <p14:creationId xmlns:p14="http://schemas.microsoft.com/office/powerpoint/2010/main" val="2320599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YAP_100%">
    <p:bg>
      <p:bgPr>
        <a:solidFill>
          <a:schemeClr val="bg1"/>
        </a:solidFill>
        <a:effectLst/>
      </p:bgPr>
    </p:bg>
    <p:spTree>
      <p:nvGrpSpPr>
        <p:cNvPr id="1" name=""/>
        <p:cNvGrpSpPr/>
        <p:nvPr/>
      </p:nvGrpSpPr>
      <p:grpSpPr>
        <a:xfrm>
          <a:off x="0" y="0"/>
          <a:ext cx="0" cy="0"/>
          <a:chOff x="0" y="0"/>
          <a:chExt cx="0" cy="0"/>
        </a:xfrm>
      </p:grpSpPr>
      <p:pic>
        <p:nvPicPr>
          <p:cNvPr id="22" name="Picture 21" descr="A picture containing outdoor, silhouette, night sky, dark&#10;&#10;Description automatically generated">
            <a:extLst>
              <a:ext uri="{FF2B5EF4-FFF2-40B4-BE49-F238E27FC236}">
                <a16:creationId xmlns:a16="http://schemas.microsoft.com/office/drawing/2014/main" id="{1A7B5042-B402-4131-BFA6-AC885696712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4687"/>
          <a:stretch/>
        </p:blipFill>
        <p:spPr>
          <a:xfrm>
            <a:off x="0" y="-76200"/>
            <a:ext cx="12192000" cy="6934200"/>
          </a:xfrm>
          <a:prstGeom prst="rect">
            <a:avLst/>
          </a:prstGeom>
        </p:spPr>
      </p:pic>
      <p:sp>
        <p:nvSpPr>
          <p:cNvPr id="28" name="Rectangle 27">
            <a:extLst>
              <a:ext uri="{FF2B5EF4-FFF2-40B4-BE49-F238E27FC236}">
                <a16:creationId xmlns:a16="http://schemas.microsoft.com/office/drawing/2014/main" id="{A6420366-29B1-44E8-8FB1-1738F8FA564D}"/>
              </a:ext>
            </a:extLst>
          </p:cNvPr>
          <p:cNvSpPr/>
          <p:nvPr userDrawn="1"/>
        </p:nvSpPr>
        <p:spPr>
          <a:xfrm>
            <a:off x="-228600" y="1143000"/>
            <a:ext cx="3886200" cy="18288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3EA3680-234D-4DEC-8F2F-CFBD878262B0}"/>
              </a:ext>
            </a:extLst>
          </p:cNvPr>
          <p:cNvSpPr txBox="1"/>
          <p:nvPr userDrawn="1"/>
        </p:nvSpPr>
        <p:spPr>
          <a:xfrm>
            <a:off x="3962400" y="990600"/>
            <a:ext cx="7467600" cy="2123658"/>
          </a:xfrm>
          <a:prstGeom prst="rect">
            <a:avLst/>
          </a:prstGeom>
          <a:noFill/>
        </p:spPr>
        <p:txBody>
          <a:bodyPr wrap="square">
            <a:spAutoFit/>
          </a:bodyPr>
          <a:lstStyle/>
          <a:p>
            <a:pPr marL="0" indent="0">
              <a:buNone/>
            </a:pPr>
            <a:r>
              <a:rPr lang="en-US" sz="4400">
                <a:solidFill>
                  <a:schemeClr val="bg1"/>
                </a:solidFill>
                <a:latin typeface="Roboto Light" panose="02000000000000000000" pitchFamily="2" charset="0"/>
                <a:ea typeface="Roboto Light" panose="02000000000000000000" pitchFamily="2" charset="0"/>
                <a:cs typeface="Roboto Light" panose="02000000000000000000" pitchFamily="2" charset="0"/>
              </a:rPr>
              <a:t>of our programming occurs in the </a:t>
            </a:r>
            <a:r>
              <a:rPr lang="en-US" sz="4400">
                <a:solidFill>
                  <a:schemeClr val="accent6"/>
                </a:solidFill>
                <a:latin typeface="Roboto Medium" panose="02000000000000000000" pitchFamily="2" charset="0"/>
                <a:ea typeface="Roboto Medium" panose="02000000000000000000" pitchFamily="2" charset="0"/>
                <a:cs typeface="Roboto Medium" panose="02000000000000000000" pitchFamily="2" charset="0"/>
              </a:rPr>
              <a:t>home communities </a:t>
            </a:r>
            <a:r>
              <a:rPr lang="en-US" sz="4400">
                <a:solidFill>
                  <a:schemeClr val="bg1"/>
                </a:solidFill>
                <a:latin typeface="Roboto Light" panose="02000000000000000000" pitchFamily="2" charset="0"/>
                <a:ea typeface="Roboto Light" panose="02000000000000000000" pitchFamily="2" charset="0"/>
                <a:cs typeface="Roboto Light" panose="02000000000000000000" pitchFamily="2" charset="0"/>
              </a:rPr>
              <a:t>of the people we serve.  </a:t>
            </a:r>
            <a:endParaRPr lang="en-US" sz="44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7" name="TextBox 26">
            <a:extLst>
              <a:ext uri="{FF2B5EF4-FFF2-40B4-BE49-F238E27FC236}">
                <a16:creationId xmlns:a16="http://schemas.microsoft.com/office/drawing/2014/main" id="{D6A3D430-4E53-42EB-AADD-1960C740465F}"/>
              </a:ext>
            </a:extLst>
          </p:cNvPr>
          <p:cNvSpPr txBox="1"/>
          <p:nvPr userDrawn="1"/>
        </p:nvSpPr>
        <p:spPr>
          <a:xfrm>
            <a:off x="685800" y="1329154"/>
            <a:ext cx="2971800" cy="1446550"/>
          </a:xfrm>
          <a:prstGeom prst="rect">
            <a:avLst/>
          </a:prstGeom>
          <a:noFill/>
        </p:spPr>
        <p:txBody>
          <a:bodyPr wrap="square" rtlCol="0">
            <a:spAutoFit/>
          </a:bodyPr>
          <a:lstStyle/>
          <a:p>
            <a:r>
              <a:rPr lang="en-US" sz="8800">
                <a:solidFill>
                  <a:srgbClr val="172853"/>
                </a:solidFill>
                <a:latin typeface="+mj-lt"/>
              </a:rPr>
              <a:t>100%</a:t>
            </a:r>
          </a:p>
        </p:txBody>
      </p:sp>
    </p:spTree>
    <p:custDataLst>
      <p:tags r:id="rId1"/>
    </p:custDataLst>
    <p:extLst>
      <p:ext uri="{BB962C8B-B14F-4D97-AF65-F5344CB8AC3E}">
        <p14:creationId xmlns:p14="http://schemas.microsoft.com/office/powerpoint/2010/main" val="3312026542"/>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z_photo_righ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5BF23231-26E9-4ED0-9889-0C24219010B7}"/>
              </a:ext>
            </a:extLst>
          </p:cNvPr>
          <p:cNvSpPr>
            <a:spLocks noGrp="1"/>
          </p:cNvSpPr>
          <p:nvPr>
            <p:ph type="pic" sz="quarter" idx="12"/>
          </p:nvPr>
        </p:nvSpPr>
        <p:spPr>
          <a:xfrm>
            <a:off x="6705600" y="0"/>
            <a:ext cx="5486400" cy="5943601"/>
          </a:xfrm>
        </p:spPr>
        <p:txBody>
          <a:bodyPr/>
          <a:lstStyle>
            <a:lvl1pPr>
              <a:defRPr>
                <a:latin typeface="Roboto" panose="02000000000000000000" pitchFamily="2" charset="0"/>
              </a:defRPr>
            </a:lvl1pPr>
          </a:lstStyle>
          <a:p>
            <a:endParaRPr lang="en-US" dirty="0"/>
          </a:p>
        </p:txBody>
      </p:sp>
      <p:sp>
        <p:nvSpPr>
          <p:cNvPr id="2" name="Title 1"/>
          <p:cNvSpPr>
            <a:spLocks noGrp="1"/>
          </p:cNvSpPr>
          <p:nvPr>
            <p:ph type="title"/>
          </p:nvPr>
        </p:nvSpPr>
        <p:spPr>
          <a:xfrm>
            <a:off x="533400" y="263235"/>
            <a:ext cx="5791200" cy="1371600"/>
          </a:xfrm>
        </p:spPr>
        <p:txBody>
          <a:bodyPr/>
          <a:lstStyle>
            <a:lvl1pPr>
              <a:defRPr sz="36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33400" y="1752600"/>
            <a:ext cx="5791200" cy="4682836"/>
          </a:xfrm>
        </p:spPr>
        <p:txBody>
          <a:bodyPr/>
          <a:lstStyle>
            <a:lvl1pPr>
              <a:buClr>
                <a:schemeClr val="accent1"/>
              </a:buClr>
              <a:defRPr>
                <a:latin typeface="Roboto" panose="02000000000000000000" pitchFamily="2" charset="0"/>
              </a:defRPr>
            </a:lvl1pPr>
            <a:lvl2pPr>
              <a:defRPr>
                <a:latin typeface="Roboto" panose="02000000000000000000" pitchFamily="2" charset="0"/>
              </a:defRPr>
            </a:lvl2pPr>
            <a:lvl3pPr>
              <a:buClr>
                <a:schemeClr val="accent1"/>
              </a:buClr>
              <a:defRPr>
                <a:latin typeface="Roboto" panose="02000000000000000000" pitchFamily="2" charset="0"/>
              </a:defRPr>
            </a:lvl3pPr>
            <a:lvl4pPr>
              <a:defRPr>
                <a:latin typeface="Roboto" panose="02000000000000000000" pitchFamily="2" charset="0"/>
              </a:defRPr>
            </a:lvl4pPr>
            <a:lvl5pPr>
              <a:buClr>
                <a:schemeClr val="accent1"/>
              </a:buClr>
              <a:defRPr>
                <a:latin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BB032821-6459-4567-AACE-17C56B290BA1}"/>
              </a:ext>
            </a:extLst>
          </p:cNvPr>
          <p:cNvSpPr/>
          <p:nvPr userDrawn="1"/>
        </p:nvSpPr>
        <p:spPr>
          <a:xfrm>
            <a:off x="6705600" y="5943601"/>
            <a:ext cx="5486400" cy="9143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boto" panose="02000000000000000000" pitchFamily="2" charset="0"/>
            </a:endParaRPr>
          </a:p>
        </p:txBody>
      </p:sp>
      <p:pic>
        <p:nvPicPr>
          <p:cNvPr id="14" name="Picture 13" descr="Logo&#10;&#10;Description automatically generated">
            <a:extLst>
              <a:ext uri="{FF2B5EF4-FFF2-40B4-BE49-F238E27FC236}">
                <a16:creationId xmlns:a16="http://schemas.microsoft.com/office/drawing/2014/main" id="{123CE977-D43A-4209-86B0-66372848CB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8400" y="6077337"/>
            <a:ext cx="1891824" cy="640706"/>
          </a:xfrm>
          <a:prstGeom prst="rect">
            <a:avLst/>
          </a:prstGeom>
        </p:spPr>
      </p:pic>
    </p:spTree>
    <p:custDataLst>
      <p:tags r:id="rId1"/>
    </p:custDataLst>
    <p:extLst>
      <p:ext uri="{BB962C8B-B14F-4D97-AF65-F5344CB8AC3E}">
        <p14:creationId xmlns:p14="http://schemas.microsoft.com/office/powerpoint/2010/main" val="38790579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z_photo_lef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5BF23231-26E9-4ED0-9889-0C24219010B7}"/>
              </a:ext>
            </a:extLst>
          </p:cNvPr>
          <p:cNvSpPr>
            <a:spLocks noGrp="1"/>
          </p:cNvSpPr>
          <p:nvPr>
            <p:ph type="pic" sz="quarter" idx="12"/>
          </p:nvPr>
        </p:nvSpPr>
        <p:spPr>
          <a:xfrm>
            <a:off x="0" y="1"/>
            <a:ext cx="5486400" cy="5943600"/>
          </a:xfrm>
        </p:spPr>
        <p:txBody>
          <a:bodyPr/>
          <a:lstStyle>
            <a:lvl1pPr>
              <a:defRPr>
                <a:latin typeface="Roboto" panose="02000000000000000000" pitchFamily="2" charset="0"/>
              </a:defRPr>
            </a:lvl1pPr>
          </a:lstStyle>
          <a:p>
            <a:endParaRPr lang="en-US" dirty="0"/>
          </a:p>
        </p:txBody>
      </p:sp>
      <p:sp>
        <p:nvSpPr>
          <p:cNvPr id="2" name="Title 1"/>
          <p:cNvSpPr>
            <a:spLocks noGrp="1"/>
          </p:cNvSpPr>
          <p:nvPr>
            <p:ph type="title"/>
          </p:nvPr>
        </p:nvSpPr>
        <p:spPr>
          <a:xfrm>
            <a:off x="5943600" y="339435"/>
            <a:ext cx="5791200" cy="1371600"/>
          </a:xfrm>
        </p:spPr>
        <p:txBody>
          <a:bodyPr/>
          <a:lstStyle>
            <a:lvl1pPr>
              <a:defRPr sz="3600">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5943600" y="1828800"/>
            <a:ext cx="5791200" cy="4682836"/>
          </a:xfrm>
        </p:spPr>
        <p:txBody>
          <a:bodyPr/>
          <a:lstStyle>
            <a:lvl1pPr>
              <a:buClr>
                <a:schemeClr val="accent2"/>
              </a:buClr>
              <a:defRPr>
                <a:latin typeface="Roboto" panose="02000000000000000000" pitchFamily="2" charset="0"/>
              </a:defRPr>
            </a:lvl1pPr>
            <a:lvl2pPr>
              <a:defRPr>
                <a:latin typeface="Roboto" panose="02000000000000000000" pitchFamily="2" charset="0"/>
              </a:defRPr>
            </a:lvl2pPr>
            <a:lvl3pPr>
              <a:buClr>
                <a:schemeClr val="accent2"/>
              </a:buClr>
              <a:defRPr>
                <a:latin typeface="Roboto" panose="02000000000000000000" pitchFamily="2" charset="0"/>
              </a:defRPr>
            </a:lvl3pPr>
            <a:lvl4pPr>
              <a:defRPr>
                <a:latin typeface="Roboto" panose="02000000000000000000" pitchFamily="2" charset="0"/>
              </a:defRPr>
            </a:lvl4pPr>
            <a:lvl5pPr>
              <a:buClr>
                <a:schemeClr val="accent2"/>
              </a:buClr>
              <a:defRPr>
                <a:latin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EF22F092-B656-479D-BEA9-77FC44B24380}"/>
              </a:ext>
            </a:extLst>
          </p:cNvPr>
          <p:cNvSpPr/>
          <p:nvPr userDrawn="1"/>
        </p:nvSpPr>
        <p:spPr>
          <a:xfrm>
            <a:off x="0" y="5943600"/>
            <a:ext cx="5486400" cy="9143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boto" panose="02000000000000000000" pitchFamily="2" charset="0"/>
            </a:endParaRPr>
          </a:p>
        </p:txBody>
      </p:sp>
      <p:pic>
        <p:nvPicPr>
          <p:cNvPr id="7" name="Picture 6" descr="Logo&#10;&#10;Description automatically generated">
            <a:extLst>
              <a:ext uri="{FF2B5EF4-FFF2-40B4-BE49-F238E27FC236}">
                <a16:creationId xmlns:a16="http://schemas.microsoft.com/office/drawing/2014/main" id="{358DE56A-7B2E-4486-A074-BDBDFC9B7F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0" y="6068006"/>
            <a:ext cx="1891824" cy="640706"/>
          </a:xfrm>
          <a:prstGeom prst="rect">
            <a:avLst/>
          </a:prstGeom>
        </p:spPr>
      </p:pic>
    </p:spTree>
    <p:custDataLst>
      <p:tags r:id="rId1"/>
    </p:custDataLst>
    <p:extLst>
      <p:ext uri="{BB962C8B-B14F-4D97-AF65-F5344CB8AC3E}">
        <p14:creationId xmlns:p14="http://schemas.microsoft.com/office/powerpoint/2010/main" val="41854597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z_photo_bottom">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11074400" cy="1371600"/>
          </a:xfrm>
        </p:spPr>
        <p:txBody>
          <a:bodyPr/>
          <a:lstStyle>
            <a:lvl1pPr>
              <a:defRPr sz="36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08000" y="1794168"/>
            <a:ext cx="11074400" cy="2514600"/>
          </a:xfrm>
        </p:spPr>
        <p:txBody>
          <a:bodyPr/>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AC0A4E6D-351C-402E-9564-201BCBA90F19}"/>
              </a:ext>
            </a:extLst>
          </p:cNvPr>
          <p:cNvSpPr>
            <a:spLocks noGrp="1"/>
          </p:cNvSpPr>
          <p:nvPr>
            <p:ph type="pic" sz="quarter" idx="10"/>
          </p:nvPr>
        </p:nvSpPr>
        <p:spPr>
          <a:xfrm>
            <a:off x="0" y="4343400"/>
            <a:ext cx="12192000" cy="2514600"/>
          </a:xfrm>
        </p:spPr>
        <p:txBody>
          <a:bodyPr/>
          <a:lstStyle>
            <a:lvl1pPr>
              <a:defRPr>
                <a:latin typeface="Roboto" panose="02000000000000000000" pitchFamily="2" charset="0"/>
              </a:defRPr>
            </a:lvl1pPr>
          </a:lstStyle>
          <a:p>
            <a:endParaRPr lang="en-US" dirty="0"/>
          </a:p>
        </p:txBody>
      </p:sp>
    </p:spTree>
    <p:custDataLst>
      <p:tags r:id="rId1"/>
    </p:custDataLst>
    <p:extLst>
      <p:ext uri="{BB962C8B-B14F-4D97-AF65-F5344CB8AC3E}">
        <p14:creationId xmlns:p14="http://schemas.microsoft.com/office/powerpoint/2010/main" val="20502051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z_photo_top">
    <p:spTree>
      <p:nvGrpSpPr>
        <p:cNvPr id="1" name=""/>
        <p:cNvGrpSpPr/>
        <p:nvPr/>
      </p:nvGrpSpPr>
      <p:grpSpPr>
        <a:xfrm>
          <a:off x="0" y="0"/>
          <a:ext cx="0" cy="0"/>
          <a:chOff x="0" y="0"/>
          <a:chExt cx="0" cy="0"/>
        </a:xfrm>
      </p:grpSpPr>
      <p:sp>
        <p:nvSpPr>
          <p:cNvPr id="2" name="Title 1"/>
          <p:cNvSpPr>
            <a:spLocks noGrp="1"/>
          </p:cNvSpPr>
          <p:nvPr>
            <p:ph type="title"/>
          </p:nvPr>
        </p:nvSpPr>
        <p:spPr>
          <a:xfrm>
            <a:off x="556953" y="3962400"/>
            <a:ext cx="3403600" cy="1371600"/>
          </a:xfrm>
        </p:spPr>
        <p:txBody>
          <a:bodyPr/>
          <a:lstStyle>
            <a:lvl1pPr>
              <a:defRPr sz="36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775200" y="2895600"/>
            <a:ext cx="6858000" cy="3463638"/>
          </a:xfrm>
        </p:spPr>
        <p:txBody>
          <a:bodyPr anchor="ctr" anchorCtr="0"/>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AC0A4E6D-351C-402E-9564-201BCBA90F19}"/>
              </a:ext>
            </a:extLst>
          </p:cNvPr>
          <p:cNvSpPr>
            <a:spLocks noGrp="1"/>
          </p:cNvSpPr>
          <p:nvPr>
            <p:ph type="pic" sz="quarter" idx="10"/>
          </p:nvPr>
        </p:nvSpPr>
        <p:spPr>
          <a:xfrm>
            <a:off x="0" y="6824"/>
            <a:ext cx="12192000" cy="2583976"/>
          </a:xfrm>
        </p:spPr>
        <p:txBody>
          <a:bodyPr/>
          <a:lstStyle>
            <a:lvl1pPr>
              <a:defRPr>
                <a:latin typeface="Roboto" panose="02000000000000000000" pitchFamily="2" charset="0"/>
              </a:defRPr>
            </a:lvl1pPr>
          </a:lstStyle>
          <a:p>
            <a:endParaRPr lang="en-US" dirty="0"/>
          </a:p>
        </p:txBody>
      </p:sp>
    </p:spTree>
    <p:custDataLst>
      <p:tags r:id="rId1"/>
    </p:custDataLst>
    <p:extLst>
      <p:ext uri="{BB962C8B-B14F-4D97-AF65-F5344CB8AC3E}">
        <p14:creationId xmlns:p14="http://schemas.microsoft.com/office/powerpoint/2010/main" val="7943676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z_3photo_left_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C06B85-1489-4676-9618-A27B812DCEB1}"/>
              </a:ext>
            </a:extLst>
          </p:cNvPr>
          <p:cNvSpPr/>
          <p:nvPr userDrawn="1"/>
        </p:nvSpPr>
        <p:spPr>
          <a:xfrm>
            <a:off x="0" y="0"/>
            <a:ext cx="5486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boto" panose="02000000000000000000" pitchFamily="2" charset="0"/>
            </a:endParaRPr>
          </a:p>
        </p:txBody>
      </p:sp>
      <p:sp>
        <p:nvSpPr>
          <p:cNvPr id="2" name="Title 1"/>
          <p:cNvSpPr>
            <a:spLocks noGrp="1"/>
          </p:cNvSpPr>
          <p:nvPr>
            <p:ph type="title"/>
          </p:nvPr>
        </p:nvSpPr>
        <p:spPr>
          <a:xfrm>
            <a:off x="5791200" y="304800"/>
            <a:ext cx="5791200" cy="1371600"/>
          </a:xfrm>
        </p:spPr>
        <p:txBody>
          <a:bodyPr/>
          <a:lstStyle>
            <a:lvl1pPr>
              <a:defRPr sz="3600">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5791200" y="1794165"/>
            <a:ext cx="5791200" cy="4682836"/>
          </a:xfrm>
        </p:spPr>
        <p:txBody>
          <a:bodyPr/>
          <a:lstStyle>
            <a:lvl1pPr>
              <a:buClr>
                <a:schemeClr val="accent2"/>
              </a:buClr>
              <a:defRPr>
                <a:latin typeface="Roboto" panose="02000000000000000000" pitchFamily="2" charset="0"/>
              </a:defRPr>
            </a:lvl1pPr>
            <a:lvl2pPr>
              <a:defRPr>
                <a:latin typeface="Roboto" panose="02000000000000000000" pitchFamily="2" charset="0"/>
              </a:defRPr>
            </a:lvl2pPr>
            <a:lvl3pPr>
              <a:buClr>
                <a:schemeClr val="accent2"/>
              </a:buClr>
              <a:defRPr>
                <a:latin typeface="Roboto" panose="02000000000000000000" pitchFamily="2" charset="0"/>
              </a:defRPr>
            </a:lvl3pPr>
            <a:lvl4pPr>
              <a:defRPr>
                <a:latin typeface="Roboto" panose="02000000000000000000" pitchFamily="2" charset="0"/>
              </a:defRPr>
            </a:lvl4pPr>
            <a:lvl5pPr>
              <a:buClr>
                <a:schemeClr val="accent2"/>
              </a:buClr>
              <a:defRPr>
                <a:latin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AC0A4E6D-351C-402E-9564-201BCBA90F19}"/>
              </a:ext>
            </a:extLst>
          </p:cNvPr>
          <p:cNvSpPr>
            <a:spLocks noGrp="1"/>
          </p:cNvSpPr>
          <p:nvPr>
            <p:ph type="pic" sz="quarter" idx="10"/>
          </p:nvPr>
        </p:nvSpPr>
        <p:spPr>
          <a:xfrm>
            <a:off x="508000" y="0"/>
            <a:ext cx="4978400" cy="2362200"/>
          </a:xfrm>
        </p:spPr>
        <p:txBody>
          <a:bodyPr/>
          <a:lstStyle>
            <a:lvl1pPr>
              <a:defRPr>
                <a:latin typeface="Roboto" panose="02000000000000000000" pitchFamily="2" charset="0"/>
              </a:defRPr>
            </a:lvl1pPr>
          </a:lstStyle>
          <a:p>
            <a:endParaRPr lang="en-US" dirty="0"/>
          </a:p>
        </p:txBody>
      </p:sp>
      <p:sp>
        <p:nvSpPr>
          <p:cNvPr id="5" name="Picture Placeholder 6">
            <a:extLst>
              <a:ext uri="{FF2B5EF4-FFF2-40B4-BE49-F238E27FC236}">
                <a16:creationId xmlns:a16="http://schemas.microsoft.com/office/drawing/2014/main" id="{27AC4CA7-9B64-4471-AAFF-5CFC76F30643}"/>
              </a:ext>
            </a:extLst>
          </p:cNvPr>
          <p:cNvSpPr>
            <a:spLocks noGrp="1"/>
          </p:cNvSpPr>
          <p:nvPr>
            <p:ph type="pic" sz="quarter" idx="11"/>
          </p:nvPr>
        </p:nvSpPr>
        <p:spPr>
          <a:xfrm>
            <a:off x="0" y="2362200"/>
            <a:ext cx="5080000" cy="2362200"/>
          </a:xfrm>
        </p:spPr>
        <p:txBody>
          <a:bodyPr/>
          <a:lstStyle>
            <a:lvl1pPr>
              <a:defRPr>
                <a:latin typeface="Roboto" panose="02000000000000000000" pitchFamily="2" charset="0"/>
              </a:defRPr>
            </a:lvl1pPr>
          </a:lstStyle>
          <a:p>
            <a:endParaRPr lang="en-US" dirty="0"/>
          </a:p>
        </p:txBody>
      </p:sp>
      <p:sp>
        <p:nvSpPr>
          <p:cNvPr id="6" name="Picture Placeholder 6">
            <a:extLst>
              <a:ext uri="{FF2B5EF4-FFF2-40B4-BE49-F238E27FC236}">
                <a16:creationId xmlns:a16="http://schemas.microsoft.com/office/drawing/2014/main" id="{5BF23231-26E9-4ED0-9889-0C24219010B7}"/>
              </a:ext>
            </a:extLst>
          </p:cNvPr>
          <p:cNvSpPr>
            <a:spLocks noGrp="1"/>
          </p:cNvSpPr>
          <p:nvPr>
            <p:ph type="pic" sz="quarter" idx="12"/>
          </p:nvPr>
        </p:nvSpPr>
        <p:spPr>
          <a:xfrm>
            <a:off x="508000" y="4724400"/>
            <a:ext cx="4978400" cy="2133600"/>
          </a:xfrm>
        </p:spPr>
        <p:txBody>
          <a:bodyPr/>
          <a:lstStyle>
            <a:lvl1pPr>
              <a:defRPr>
                <a:latin typeface="Roboto" panose="02000000000000000000" pitchFamily="2" charset="0"/>
              </a:defRPr>
            </a:lvl1pPr>
          </a:lstStyle>
          <a:p>
            <a:endParaRPr lang="en-US" dirty="0"/>
          </a:p>
        </p:txBody>
      </p:sp>
    </p:spTree>
    <p:custDataLst>
      <p:tags r:id="rId1"/>
    </p:custDataLst>
    <p:extLst>
      <p:ext uri="{BB962C8B-B14F-4D97-AF65-F5344CB8AC3E}">
        <p14:creationId xmlns:p14="http://schemas.microsoft.com/office/powerpoint/2010/main" val="4354790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z_3photo_left_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C06B85-1489-4676-9618-A27B812DCEB1}"/>
              </a:ext>
            </a:extLst>
          </p:cNvPr>
          <p:cNvSpPr/>
          <p:nvPr userDrawn="1"/>
        </p:nvSpPr>
        <p:spPr>
          <a:xfrm>
            <a:off x="0" y="0"/>
            <a:ext cx="54864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boto" panose="02000000000000000000" pitchFamily="2" charset="0"/>
            </a:endParaRPr>
          </a:p>
        </p:txBody>
      </p:sp>
      <p:sp>
        <p:nvSpPr>
          <p:cNvPr id="2" name="Title 1"/>
          <p:cNvSpPr>
            <a:spLocks noGrp="1"/>
          </p:cNvSpPr>
          <p:nvPr>
            <p:ph type="title"/>
          </p:nvPr>
        </p:nvSpPr>
        <p:spPr>
          <a:xfrm>
            <a:off x="5791200" y="304800"/>
            <a:ext cx="5791200" cy="1371600"/>
          </a:xfrm>
        </p:spPr>
        <p:txBody>
          <a:bodyPr/>
          <a:lstStyle>
            <a:lvl1pPr>
              <a:defRPr sz="3600">
                <a:solidFill>
                  <a:schemeClr val="accent5"/>
                </a:solidFill>
              </a:defRPr>
            </a:lvl1pPr>
          </a:lstStyle>
          <a:p>
            <a:r>
              <a:rPr lang="en-US" dirty="0"/>
              <a:t>Click to edit Master title style</a:t>
            </a:r>
          </a:p>
        </p:txBody>
      </p:sp>
      <p:sp>
        <p:nvSpPr>
          <p:cNvPr id="3" name="Content Placeholder 2"/>
          <p:cNvSpPr>
            <a:spLocks noGrp="1"/>
          </p:cNvSpPr>
          <p:nvPr>
            <p:ph idx="1"/>
          </p:nvPr>
        </p:nvSpPr>
        <p:spPr>
          <a:xfrm>
            <a:off x="5791200" y="1794165"/>
            <a:ext cx="5791200" cy="4682836"/>
          </a:xfrm>
        </p:spPr>
        <p:txBody>
          <a:bodyPr/>
          <a:lstStyle>
            <a:lvl1pPr>
              <a:buClr>
                <a:schemeClr val="accent5"/>
              </a:buClr>
              <a:defRPr>
                <a:latin typeface="Roboto" panose="02000000000000000000" pitchFamily="2" charset="0"/>
              </a:defRPr>
            </a:lvl1pPr>
            <a:lvl2pPr>
              <a:defRPr>
                <a:latin typeface="Roboto" panose="02000000000000000000" pitchFamily="2" charset="0"/>
              </a:defRPr>
            </a:lvl2pPr>
            <a:lvl3pPr>
              <a:buClr>
                <a:schemeClr val="accent5"/>
              </a:buClr>
              <a:defRPr>
                <a:latin typeface="Roboto" panose="02000000000000000000" pitchFamily="2" charset="0"/>
              </a:defRPr>
            </a:lvl3pPr>
            <a:lvl4pPr>
              <a:defRPr>
                <a:latin typeface="Roboto" panose="02000000000000000000" pitchFamily="2" charset="0"/>
              </a:defRPr>
            </a:lvl4pPr>
            <a:lvl5pPr>
              <a:buClr>
                <a:schemeClr val="accent5"/>
              </a:buClr>
              <a:defRPr>
                <a:latin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AC0A4E6D-351C-402E-9564-201BCBA90F19}"/>
              </a:ext>
            </a:extLst>
          </p:cNvPr>
          <p:cNvSpPr>
            <a:spLocks noGrp="1"/>
          </p:cNvSpPr>
          <p:nvPr>
            <p:ph type="pic" sz="quarter" idx="10"/>
          </p:nvPr>
        </p:nvSpPr>
        <p:spPr>
          <a:xfrm>
            <a:off x="508000" y="0"/>
            <a:ext cx="4978400" cy="2362200"/>
          </a:xfrm>
        </p:spPr>
        <p:txBody>
          <a:bodyPr/>
          <a:lstStyle>
            <a:lvl1pPr>
              <a:defRPr>
                <a:latin typeface="Roboto" panose="02000000000000000000" pitchFamily="2" charset="0"/>
              </a:defRPr>
            </a:lvl1pPr>
          </a:lstStyle>
          <a:p>
            <a:endParaRPr lang="en-US" dirty="0"/>
          </a:p>
        </p:txBody>
      </p:sp>
      <p:sp>
        <p:nvSpPr>
          <p:cNvPr id="5" name="Picture Placeholder 6">
            <a:extLst>
              <a:ext uri="{FF2B5EF4-FFF2-40B4-BE49-F238E27FC236}">
                <a16:creationId xmlns:a16="http://schemas.microsoft.com/office/drawing/2014/main" id="{27AC4CA7-9B64-4471-AAFF-5CFC76F30643}"/>
              </a:ext>
            </a:extLst>
          </p:cNvPr>
          <p:cNvSpPr>
            <a:spLocks noGrp="1"/>
          </p:cNvSpPr>
          <p:nvPr>
            <p:ph type="pic" sz="quarter" idx="11"/>
          </p:nvPr>
        </p:nvSpPr>
        <p:spPr>
          <a:xfrm>
            <a:off x="0" y="2362200"/>
            <a:ext cx="5080000" cy="2362200"/>
          </a:xfrm>
        </p:spPr>
        <p:txBody>
          <a:bodyPr/>
          <a:lstStyle>
            <a:lvl1pPr>
              <a:defRPr>
                <a:latin typeface="Roboto" panose="02000000000000000000" pitchFamily="2" charset="0"/>
              </a:defRPr>
            </a:lvl1pPr>
          </a:lstStyle>
          <a:p>
            <a:endParaRPr lang="en-US" dirty="0"/>
          </a:p>
        </p:txBody>
      </p:sp>
      <p:sp>
        <p:nvSpPr>
          <p:cNvPr id="6" name="Picture Placeholder 6">
            <a:extLst>
              <a:ext uri="{FF2B5EF4-FFF2-40B4-BE49-F238E27FC236}">
                <a16:creationId xmlns:a16="http://schemas.microsoft.com/office/drawing/2014/main" id="{5BF23231-26E9-4ED0-9889-0C24219010B7}"/>
              </a:ext>
            </a:extLst>
          </p:cNvPr>
          <p:cNvSpPr>
            <a:spLocks noGrp="1"/>
          </p:cNvSpPr>
          <p:nvPr>
            <p:ph type="pic" sz="quarter" idx="12"/>
          </p:nvPr>
        </p:nvSpPr>
        <p:spPr>
          <a:xfrm>
            <a:off x="508000" y="4724400"/>
            <a:ext cx="4978400" cy="2133600"/>
          </a:xfrm>
        </p:spPr>
        <p:txBody>
          <a:bodyPr/>
          <a:lstStyle>
            <a:lvl1pPr>
              <a:defRPr>
                <a:latin typeface="Roboto" panose="02000000000000000000" pitchFamily="2" charset="0"/>
              </a:defRPr>
            </a:lvl1pPr>
          </a:lstStyle>
          <a:p>
            <a:endParaRPr lang="en-US" dirty="0"/>
          </a:p>
        </p:txBody>
      </p:sp>
    </p:spTree>
    <p:custDataLst>
      <p:tags r:id="rId1"/>
    </p:custDataLst>
    <p:extLst>
      <p:ext uri="{BB962C8B-B14F-4D97-AF65-F5344CB8AC3E}">
        <p14:creationId xmlns:p14="http://schemas.microsoft.com/office/powerpoint/2010/main" val="13759371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z_3photo_left_swoosh">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83C9A4D-E514-429E-87F2-783431CFCD75}"/>
              </a:ext>
            </a:extLst>
          </p:cNvPr>
          <p:cNvGrpSpPr/>
          <p:nvPr userDrawn="1"/>
        </p:nvGrpSpPr>
        <p:grpSpPr>
          <a:xfrm>
            <a:off x="-651005" y="-2286000"/>
            <a:ext cx="6398285" cy="9144000"/>
            <a:chOff x="-651005" y="-2286000"/>
            <a:chExt cx="6398285" cy="9144000"/>
          </a:xfrm>
        </p:grpSpPr>
        <p:pic>
          <p:nvPicPr>
            <p:cNvPr id="10" name="Picture 9" descr="Shape, icon&#10;&#10;Description automatically generated">
              <a:extLst>
                <a:ext uri="{FF2B5EF4-FFF2-40B4-BE49-F238E27FC236}">
                  <a16:creationId xmlns:a16="http://schemas.microsoft.com/office/drawing/2014/main" id="{4E92D2B1-B264-4F87-B01C-270D932FB7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243308" y="-132588"/>
              <a:ext cx="9144000" cy="4837176"/>
            </a:xfrm>
            <a:prstGeom prst="rect">
              <a:avLst/>
            </a:prstGeom>
          </p:spPr>
        </p:pic>
        <p:pic>
          <p:nvPicPr>
            <p:cNvPr id="14" name="Picture 13" descr="Shape, circle&#10;&#10;Description automatically generated">
              <a:extLst>
                <a:ext uri="{FF2B5EF4-FFF2-40B4-BE49-F238E27FC236}">
                  <a16:creationId xmlns:a16="http://schemas.microsoft.com/office/drawing/2014/main" id="{573E6E0A-B062-46E9-9108-2B7371480C7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7691729">
              <a:off x="3714904" y="109111"/>
              <a:ext cx="975607" cy="975607"/>
            </a:xfrm>
            <a:prstGeom prst="rect">
              <a:avLst/>
            </a:prstGeom>
          </p:spPr>
        </p:pic>
        <p:pic>
          <p:nvPicPr>
            <p:cNvPr id="13" name="Picture 12" descr="Shape, circle&#10;&#10;Description automatically generated">
              <a:extLst>
                <a:ext uri="{FF2B5EF4-FFF2-40B4-BE49-F238E27FC236}">
                  <a16:creationId xmlns:a16="http://schemas.microsoft.com/office/drawing/2014/main" id="{A51D670A-92AB-4FFC-971A-D0D9919984E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1005" y="2319410"/>
              <a:ext cx="2252590" cy="2252590"/>
            </a:xfrm>
            <a:prstGeom prst="rect">
              <a:avLst/>
            </a:prstGeom>
          </p:spPr>
        </p:pic>
      </p:grpSp>
      <p:sp>
        <p:nvSpPr>
          <p:cNvPr id="2" name="Title 1"/>
          <p:cNvSpPr>
            <a:spLocks noGrp="1"/>
          </p:cNvSpPr>
          <p:nvPr>
            <p:ph type="title"/>
          </p:nvPr>
        </p:nvSpPr>
        <p:spPr>
          <a:xfrm>
            <a:off x="5791200" y="304800"/>
            <a:ext cx="5791200" cy="1371600"/>
          </a:xfrm>
        </p:spPr>
        <p:txBody>
          <a:bodyPr/>
          <a:lstStyle>
            <a:lvl1pPr>
              <a:defRPr sz="3600">
                <a:solidFill>
                  <a:schemeClr val="accent5"/>
                </a:solidFill>
              </a:defRPr>
            </a:lvl1pPr>
          </a:lstStyle>
          <a:p>
            <a:r>
              <a:rPr lang="en-US" dirty="0"/>
              <a:t>Click to edit Master title style</a:t>
            </a:r>
          </a:p>
        </p:txBody>
      </p:sp>
      <p:sp>
        <p:nvSpPr>
          <p:cNvPr id="3" name="Content Placeholder 2"/>
          <p:cNvSpPr>
            <a:spLocks noGrp="1"/>
          </p:cNvSpPr>
          <p:nvPr>
            <p:ph idx="1"/>
          </p:nvPr>
        </p:nvSpPr>
        <p:spPr>
          <a:xfrm>
            <a:off x="5791200" y="1794165"/>
            <a:ext cx="5791200" cy="4682836"/>
          </a:xfrm>
        </p:spPr>
        <p:txBody>
          <a:bodyPr/>
          <a:lstStyle>
            <a:lvl1pPr>
              <a:buClr>
                <a:schemeClr val="accent5"/>
              </a:buClr>
              <a:defRPr>
                <a:latin typeface="Roboto" panose="02000000000000000000" pitchFamily="2" charset="0"/>
              </a:defRPr>
            </a:lvl1pPr>
            <a:lvl2pPr>
              <a:defRPr>
                <a:latin typeface="Roboto" panose="02000000000000000000" pitchFamily="2" charset="0"/>
              </a:defRPr>
            </a:lvl2pPr>
            <a:lvl3pPr>
              <a:buClr>
                <a:schemeClr val="accent5"/>
              </a:buClr>
              <a:defRPr>
                <a:latin typeface="Roboto" panose="02000000000000000000" pitchFamily="2" charset="0"/>
              </a:defRPr>
            </a:lvl3pPr>
            <a:lvl4pPr>
              <a:defRPr>
                <a:latin typeface="Roboto" panose="02000000000000000000" pitchFamily="2" charset="0"/>
              </a:defRPr>
            </a:lvl4pPr>
            <a:lvl5pPr>
              <a:buClr>
                <a:schemeClr val="accent5"/>
              </a:buClr>
              <a:defRPr>
                <a:latin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AC0A4E6D-351C-402E-9564-201BCBA90F19}"/>
              </a:ext>
            </a:extLst>
          </p:cNvPr>
          <p:cNvSpPr>
            <a:spLocks noGrp="1"/>
          </p:cNvSpPr>
          <p:nvPr>
            <p:ph type="pic" sz="quarter" idx="10"/>
          </p:nvPr>
        </p:nvSpPr>
        <p:spPr>
          <a:xfrm>
            <a:off x="203199" y="304799"/>
            <a:ext cx="2959494" cy="2219621"/>
          </a:xfrm>
        </p:spPr>
        <p:txBody>
          <a:bodyPr/>
          <a:lstStyle>
            <a:lvl1pPr>
              <a:defRPr>
                <a:latin typeface="Roboto" panose="02000000000000000000" pitchFamily="2" charset="0"/>
              </a:defRPr>
            </a:lvl1pPr>
          </a:lstStyle>
          <a:p>
            <a:endParaRPr lang="en-US" dirty="0"/>
          </a:p>
        </p:txBody>
      </p:sp>
      <p:sp>
        <p:nvSpPr>
          <p:cNvPr id="12" name="Picture Placeholder 6">
            <a:extLst>
              <a:ext uri="{FF2B5EF4-FFF2-40B4-BE49-F238E27FC236}">
                <a16:creationId xmlns:a16="http://schemas.microsoft.com/office/drawing/2014/main" id="{3F814A8A-7A7C-466E-9022-5BA4DD52CD0A}"/>
              </a:ext>
            </a:extLst>
          </p:cNvPr>
          <p:cNvSpPr>
            <a:spLocks noGrp="1"/>
          </p:cNvSpPr>
          <p:nvPr>
            <p:ph type="pic" sz="quarter" idx="14"/>
          </p:nvPr>
        </p:nvSpPr>
        <p:spPr>
          <a:xfrm>
            <a:off x="203198" y="3752849"/>
            <a:ext cx="3530601" cy="2647951"/>
          </a:xfrm>
        </p:spPr>
        <p:txBody>
          <a:bodyPr/>
          <a:lstStyle>
            <a:lvl1pPr>
              <a:defRPr>
                <a:latin typeface="Roboto" panose="02000000000000000000" pitchFamily="2" charset="0"/>
              </a:defRPr>
            </a:lvl1pPr>
          </a:lstStyle>
          <a:p>
            <a:endParaRPr lang="en-US" dirty="0"/>
          </a:p>
        </p:txBody>
      </p:sp>
      <p:sp>
        <p:nvSpPr>
          <p:cNvPr id="11" name="Picture Placeholder 6">
            <a:extLst>
              <a:ext uri="{FF2B5EF4-FFF2-40B4-BE49-F238E27FC236}">
                <a16:creationId xmlns:a16="http://schemas.microsoft.com/office/drawing/2014/main" id="{CB2618FE-25AA-4573-9E48-37942DA86F93}"/>
              </a:ext>
            </a:extLst>
          </p:cNvPr>
          <p:cNvSpPr>
            <a:spLocks noGrp="1"/>
          </p:cNvSpPr>
          <p:nvPr>
            <p:ph type="pic" sz="quarter" idx="13"/>
          </p:nvPr>
        </p:nvSpPr>
        <p:spPr>
          <a:xfrm>
            <a:off x="2743200" y="2209800"/>
            <a:ext cx="2438400" cy="1828800"/>
          </a:xfrm>
        </p:spPr>
        <p:txBody>
          <a:bodyPr/>
          <a:lstStyle>
            <a:lvl1pPr>
              <a:defRPr>
                <a:latin typeface="Roboto" panose="02000000000000000000" pitchFamily="2" charset="0"/>
              </a:defRPr>
            </a:lvl1pPr>
          </a:lstStyle>
          <a:p>
            <a:endParaRPr lang="en-US" dirty="0"/>
          </a:p>
        </p:txBody>
      </p:sp>
    </p:spTree>
    <p:custDataLst>
      <p:tags r:id="rId1"/>
    </p:custDataLst>
    <p:extLst>
      <p:ext uri="{BB962C8B-B14F-4D97-AF65-F5344CB8AC3E}">
        <p14:creationId xmlns:p14="http://schemas.microsoft.com/office/powerpoint/2010/main" val="32297707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_content_header">
    <p:spTree>
      <p:nvGrpSpPr>
        <p:cNvPr id="1" name=""/>
        <p:cNvGrpSpPr/>
        <p:nvPr/>
      </p:nvGrpSpPr>
      <p:grpSpPr>
        <a:xfrm>
          <a:off x="0" y="0"/>
          <a:ext cx="0" cy="0"/>
          <a:chOff x="0" y="0"/>
          <a:chExt cx="0" cy="0"/>
        </a:xfrm>
      </p:grpSpPr>
      <p:pic>
        <p:nvPicPr>
          <p:cNvPr id="5" name="Picture 4" descr="A picture containing sky, outdoor, day&#10;&#10;Description automatically generated">
            <a:extLst>
              <a:ext uri="{FF2B5EF4-FFF2-40B4-BE49-F238E27FC236}">
                <a16:creationId xmlns:a16="http://schemas.microsoft.com/office/drawing/2014/main" id="{43488E8E-E4CC-4B89-BCCE-D8A29A3DCC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2377440"/>
          </a:xfrm>
          <a:prstGeom prst="rect">
            <a:avLst/>
          </a:prstGeom>
        </p:spPr>
      </p:pic>
      <p:sp>
        <p:nvSpPr>
          <p:cNvPr id="2" name="Title 1"/>
          <p:cNvSpPr>
            <a:spLocks noGrp="1"/>
          </p:cNvSpPr>
          <p:nvPr>
            <p:ph type="title"/>
          </p:nvPr>
        </p:nvSpPr>
        <p:spPr>
          <a:xfrm>
            <a:off x="508000" y="274638"/>
            <a:ext cx="11074400" cy="1143000"/>
          </a:xfrm>
        </p:spPr>
        <p:txBody>
          <a:bodyPr/>
          <a:lstStyle>
            <a:lvl1pPr>
              <a:defRPr>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508000" y="2438400"/>
            <a:ext cx="11074400" cy="3962400"/>
          </a:xfrm>
        </p:spPr>
        <p:txBody>
          <a:bodyPr/>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8653363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z_title_content_photo_lef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dirty="0"/>
              <a:t>Click to edit Master title style</a:t>
            </a:r>
          </a:p>
        </p:txBody>
      </p:sp>
      <p:sp>
        <p:nvSpPr>
          <p:cNvPr id="3" name="Content Placeholder 2"/>
          <p:cNvSpPr>
            <a:spLocks noGrp="1"/>
          </p:cNvSpPr>
          <p:nvPr>
            <p:ph idx="1"/>
          </p:nvPr>
        </p:nvSpPr>
        <p:spPr>
          <a:xfrm>
            <a:off x="5994400" y="1600204"/>
            <a:ext cx="5588000" cy="4724399"/>
          </a:xfrm>
        </p:spPr>
        <p:txBody>
          <a:bodyPr anchor="ctr" anchorCtr="0"/>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Shape&#10;&#10;Description automatically generated">
            <a:extLst>
              <a:ext uri="{FF2B5EF4-FFF2-40B4-BE49-F238E27FC236}">
                <a16:creationId xmlns:a16="http://schemas.microsoft.com/office/drawing/2014/main" id="{D6AF7208-73D8-455C-8696-899D95C944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9" y="2283695"/>
            <a:ext cx="5715000" cy="4574305"/>
          </a:xfrm>
          <a:prstGeom prst="rect">
            <a:avLst/>
          </a:prstGeom>
        </p:spPr>
      </p:pic>
      <p:sp>
        <p:nvSpPr>
          <p:cNvPr id="7" name="Picture Placeholder 6">
            <a:extLst>
              <a:ext uri="{FF2B5EF4-FFF2-40B4-BE49-F238E27FC236}">
                <a16:creationId xmlns:a16="http://schemas.microsoft.com/office/drawing/2014/main" id="{473E9A07-F7BE-4844-A076-9EBEFD30DB69}"/>
              </a:ext>
            </a:extLst>
          </p:cNvPr>
          <p:cNvSpPr>
            <a:spLocks noGrp="1"/>
          </p:cNvSpPr>
          <p:nvPr>
            <p:ph type="pic" sz="quarter" idx="10"/>
          </p:nvPr>
        </p:nvSpPr>
        <p:spPr>
          <a:xfrm>
            <a:off x="914400" y="1600203"/>
            <a:ext cx="4165600" cy="3763963"/>
          </a:xfrm>
        </p:spPr>
        <p:txBody>
          <a:bodyPr/>
          <a:lstStyle>
            <a:lvl1pPr>
              <a:defRPr>
                <a:latin typeface="Roboto" panose="02000000000000000000" pitchFamily="2" charset="0"/>
              </a:defRPr>
            </a:lvl1pPr>
          </a:lstStyle>
          <a:p>
            <a:endParaRPr lang="en-US" dirty="0"/>
          </a:p>
        </p:txBody>
      </p:sp>
      <p:pic>
        <p:nvPicPr>
          <p:cNvPr id="9" name="Picture 8" descr="Shape, circle&#10;&#10;Description automatically generated">
            <a:extLst>
              <a:ext uri="{FF2B5EF4-FFF2-40B4-BE49-F238E27FC236}">
                <a16:creationId xmlns:a16="http://schemas.microsoft.com/office/drawing/2014/main" id="{DADFA8FD-6EE9-44C7-906C-662926A9AD1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46610" y="4953000"/>
            <a:ext cx="1490590" cy="1490590"/>
          </a:xfrm>
          <a:prstGeom prst="rect">
            <a:avLst/>
          </a:prstGeom>
        </p:spPr>
      </p:pic>
    </p:spTree>
    <p:custDataLst>
      <p:tags r:id="rId1"/>
    </p:custDataLst>
    <p:extLst>
      <p:ext uri="{BB962C8B-B14F-4D97-AF65-F5344CB8AC3E}">
        <p14:creationId xmlns:p14="http://schemas.microsoft.com/office/powerpoint/2010/main" val="32947403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z_title_content_photo_right">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9192311D-279F-4638-8C8A-F7E99CD86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33400"/>
            <a:ext cx="12192000" cy="7467600"/>
          </a:xfrm>
          <a:prstGeom prst="rect">
            <a:avLst/>
          </a:prstGeom>
        </p:spPr>
      </p:pic>
      <p:sp>
        <p:nvSpPr>
          <p:cNvPr id="2" name="Title 1"/>
          <p:cNvSpPr>
            <a:spLocks noGrp="1"/>
          </p:cNvSpPr>
          <p:nvPr>
            <p:ph type="title"/>
          </p:nvPr>
        </p:nvSpPr>
        <p:spPr>
          <a:xfrm>
            <a:off x="609600" y="274638"/>
            <a:ext cx="10972800" cy="1143000"/>
          </a:xfrm>
        </p:spPr>
        <p:txBody>
          <a:bodyPr/>
          <a:lstStyle/>
          <a:p>
            <a:r>
              <a:rPr lang="en-US" dirty="0"/>
              <a:t>Click to edit Master title style</a:t>
            </a:r>
          </a:p>
        </p:txBody>
      </p:sp>
      <p:sp>
        <p:nvSpPr>
          <p:cNvPr id="3" name="Content Placeholder 2"/>
          <p:cNvSpPr>
            <a:spLocks noGrp="1"/>
          </p:cNvSpPr>
          <p:nvPr>
            <p:ph idx="1"/>
          </p:nvPr>
        </p:nvSpPr>
        <p:spPr>
          <a:xfrm>
            <a:off x="609600" y="1692276"/>
            <a:ext cx="5588000" cy="4724399"/>
          </a:xfrm>
        </p:spPr>
        <p:txBody>
          <a:bodyPr anchor="ctr" anchorCtr="0"/>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473E9A07-F7BE-4844-A076-9EBEFD30DB69}"/>
              </a:ext>
            </a:extLst>
          </p:cNvPr>
          <p:cNvSpPr>
            <a:spLocks noGrp="1"/>
          </p:cNvSpPr>
          <p:nvPr>
            <p:ph type="pic" sz="quarter" idx="10"/>
          </p:nvPr>
        </p:nvSpPr>
        <p:spPr>
          <a:xfrm>
            <a:off x="7467600" y="1752603"/>
            <a:ext cx="3606800" cy="3657597"/>
          </a:xfrm>
        </p:spPr>
        <p:txBody>
          <a:bodyPr/>
          <a:lstStyle>
            <a:lvl1pPr>
              <a:defRPr>
                <a:latin typeface="Roboto" panose="02000000000000000000" pitchFamily="2" charset="0"/>
              </a:defRPr>
            </a:lvl1pPr>
          </a:lstStyle>
          <a:p>
            <a:endParaRPr lang="en-US" dirty="0"/>
          </a:p>
        </p:txBody>
      </p:sp>
      <p:pic>
        <p:nvPicPr>
          <p:cNvPr id="10" name="Picture 9" descr="Shape, circle&#10;&#10;Description automatically generated">
            <a:extLst>
              <a:ext uri="{FF2B5EF4-FFF2-40B4-BE49-F238E27FC236}">
                <a16:creationId xmlns:a16="http://schemas.microsoft.com/office/drawing/2014/main" id="{A1C62B04-C331-4CDC-8FDF-E6C1D898CA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1800" y="5765972"/>
            <a:ext cx="1092028" cy="1092028"/>
          </a:xfrm>
          <a:prstGeom prst="rect">
            <a:avLst/>
          </a:prstGeom>
        </p:spPr>
      </p:pic>
    </p:spTree>
    <p:custDataLst>
      <p:tags r:id="rId1"/>
    </p:custDataLst>
    <p:extLst>
      <p:ext uri="{BB962C8B-B14F-4D97-AF65-F5344CB8AC3E}">
        <p14:creationId xmlns:p14="http://schemas.microsoft.com/office/powerpoint/2010/main" val="38389459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9" Type="http://schemas.openxmlformats.org/officeDocument/2006/relationships/slideLayout" Target="../slideLayouts/slideLayout93.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42" Type="http://schemas.openxmlformats.org/officeDocument/2006/relationships/slideLayout" Target="../slideLayouts/slideLayout96.xml"/><Relationship Id="rId47" Type="http://schemas.openxmlformats.org/officeDocument/2006/relationships/slideLayout" Target="../slideLayouts/slideLayout101.xml"/><Relationship Id="rId50" Type="http://schemas.openxmlformats.org/officeDocument/2006/relationships/slideLayout" Target="../slideLayouts/slideLayout104.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9" Type="http://schemas.openxmlformats.org/officeDocument/2006/relationships/slideLayout" Target="../slideLayouts/slideLayout83.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40" Type="http://schemas.openxmlformats.org/officeDocument/2006/relationships/slideLayout" Target="../slideLayouts/slideLayout94.xml"/><Relationship Id="rId45" Type="http://schemas.openxmlformats.org/officeDocument/2006/relationships/slideLayout" Target="../slideLayouts/slideLayout99.xml"/><Relationship Id="rId53" Type="http://schemas.openxmlformats.org/officeDocument/2006/relationships/theme" Target="../theme/theme2.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4" Type="http://schemas.openxmlformats.org/officeDocument/2006/relationships/slideLayout" Target="../slideLayouts/slideLayout98.xml"/><Relationship Id="rId52" Type="http://schemas.openxmlformats.org/officeDocument/2006/relationships/slideLayout" Target="../slideLayouts/slideLayout106.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43" Type="http://schemas.openxmlformats.org/officeDocument/2006/relationships/slideLayout" Target="../slideLayouts/slideLayout97.xml"/><Relationship Id="rId48" Type="http://schemas.openxmlformats.org/officeDocument/2006/relationships/slideLayout" Target="../slideLayouts/slideLayout102.xml"/><Relationship Id="rId8" Type="http://schemas.openxmlformats.org/officeDocument/2006/relationships/slideLayout" Target="../slideLayouts/slideLayout62.xml"/><Relationship Id="rId51" Type="http://schemas.openxmlformats.org/officeDocument/2006/relationships/slideLayout" Target="../slideLayouts/slideLayout105.xml"/><Relationship Id="rId3" Type="http://schemas.openxmlformats.org/officeDocument/2006/relationships/slideLayout" Target="../slideLayouts/slideLayout57.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38" Type="http://schemas.openxmlformats.org/officeDocument/2006/relationships/slideLayout" Target="../slideLayouts/slideLayout92.xml"/><Relationship Id="rId46" Type="http://schemas.openxmlformats.org/officeDocument/2006/relationships/slideLayout" Target="../slideLayouts/slideLayout100.xml"/><Relationship Id="rId20" Type="http://schemas.openxmlformats.org/officeDocument/2006/relationships/slideLayout" Target="../slideLayouts/slideLayout74.xml"/><Relationship Id="rId41" Type="http://schemas.openxmlformats.org/officeDocument/2006/relationships/slideLayout" Target="../slideLayouts/slideLayout95.xml"/><Relationship Id="rId54" Type="http://schemas.openxmlformats.org/officeDocument/2006/relationships/tags" Target="../tags/tag5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slideLayout" Target="../slideLayouts/slideLayout90.xml"/><Relationship Id="rId49" Type="http://schemas.openxmlformats.org/officeDocument/2006/relationships/slideLayout" Target="../slideLayouts/slideLayout10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9" Type="http://schemas.openxmlformats.org/officeDocument/2006/relationships/slideLayout" Target="../slideLayouts/slideLayout145.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42" Type="http://schemas.openxmlformats.org/officeDocument/2006/relationships/slideLayout" Target="../slideLayouts/slideLayout148.xml"/><Relationship Id="rId47" Type="http://schemas.openxmlformats.org/officeDocument/2006/relationships/slideLayout" Target="../slideLayouts/slideLayout153.xml"/><Relationship Id="rId50" Type="http://schemas.openxmlformats.org/officeDocument/2006/relationships/tags" Target="../tags/tag107.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9" Type="http://schemas.openxmlformats.org/officeDocument/2006/relationships/slideLayout" Target="../slideLayouts/slideLayout135.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40" Type="http://schemas.openxmlformats.org/officeDocument/2006/relationships/slideLayout" Target="../slideLayouts/slideLayout146.xml"/><Relationship Id="rId45" Type="http://schemas.openxmlformats.org/officeDocument/2006/relationships/slideLayout" Target="../slideLayouts/slideLayout151.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49" Type="http://schemas.openxmlformats.org/officeDocument/2006/relationships/theme" Target="../theme/theme3.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4" Type="http://schemas.openxmlformats.org/officeDocument/2006/relationships/slideLayout" Target="../slideLayouts/slideLayout150.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48" Type="http://schemas.openxmlformats.org/officeDocument/2006/relationships/slideLayout" Target="../slideLayouts/slideLayout154.xml"/><Relationship Id="rId8" Type="http://schemas.openxmlformats.org/officeDocument/2006/relationships/slideLayout" Target="../slideLayouts/slideLayout114.xml"/><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46" Type="http://schemas.openxmlformats.org/officeDocument/2006/relationships/slideLayout" Target="../slideLayouts/slideLayout152.xml"/><Relationship Id="rId20" Type="http://schemas.openxmlformats.org/officeDocument/2006/relationships/slideLayout" Target="../slideLayouts/slideLayout126.xml"/><Relationship Id="rId41" Type="http://schemas.openxmlformats.org/officeDocument/2006/relationships/slideLayout" Target="../slideLayouts/slideLayout147.xml"/><Relationship Id="rId1" Type="http://schemas.openxmlformats.org/officeDocument/2006/relationships/slideLayout" Target="../slideLayouts/slideLayout107.xml"/><Relationship Id="rId6"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274638"/>
            <a:ext cx="10566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16000" y="1600203"/>
            <a:ext cx="10566400" cy="4525963"/>
          </a:xfrm>
          <a:prstGeom prst="rect">
            <a:avLst/>
          </a:prstGeom>
        </p:spPr>
        <p:txBody>
          <a:bodyPr vert="horz" wrap="square"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56"/>
    </p:custDataLst>
    <p:extLst>
      <p:ext uri="{BB962C8B-B14F-4D97-AF65-F5344CB8AC3E}">
        <p14:creationId xmlns:p14="http://schemas.microsoft.com/office/powerpoint/2010/main" val="3372149021"/>
      </p:ext>
    </p:extLst>
  </p:cSld>
  <p:clrMap bg1="lt1" tx1="dk1" bg2="lt2" tx2="dk2" accent1="accent1" accent2="accent2" accent3="accent3" accent4="accent4" accent5="accent5" accent6="accent6" hlink="hlink" folHlink="folHlink"/>
  <p:sldLayoutIdLst>
    <p:sldLayoutId id="2147484689" r:id="rId1"/>
    <p:sldLayoutId id="2147484685" r:id="rId2"/>
    <p:sldLayoutId id="2147483763" r:id="rId3"/>
    <p:sldLayoutId id="2147483762" r:id="rId4"/>
    <p:sldLayoutId id="2147483761" r:id="rId5"/>
    <p:sldLayoutId id="2147483662" r:id="rId6"/>
    <p:sldLayoutId id="2147483694" r:id="rId7"/>
    <p:sldLayoutId id="2147483695" r:id="rId8"/>
    <p:sldLayoutId id="2147483689" r:id="rId9"/>
    <p:sldLayoutId id="2147483696" r:id="rId10"/>
    <p:sldLayoutId id="2147483691" r:id="rId11"/>
    <p:sldLayoutId id="2147483697" r:id="rId12"/>
    <p:sldLayoutId id="2147483698" r:id="rId13"/>
    <p:sldLayoutId id="2147483699" r:id="rId14"/>
    <p:sldLayoutId id="2147483702" r:id="rId15"/>
    <p:sldLayoutId id="2147483704" r:id="rId16"/>
    <p:sldLayoutId id="2147483705" r:id="rId17"/>
    <p:sldLayoutId id="2147483706" r:id="rId18"/>
    <p:sldLayoutId id="2147483707" r:id="rId19"/>
    <p:sldLayoutId id="2147483700" r:id="rId20"/>
    <p:sldLayoutId id="2147483708" r:id="rId21"/>
    <p:sldLayoutId id="2147483709" r:id="rId22"/>
    <p:sldLayoutId id="2147483710" r:id="rId23"/>
    <p:sldLayoutId id="2147483686" r:id="rId24"/>
    <p:sldLayoutId id="2147483681" r:id="rId25"/>
    <p:sldLayoutId id="2147483682" r:id="rId26"/>
    <p:sldLayoutId id="2147483650" r:id="rId27"/>
    <p:sldLayoutId id="2147483663" r:id="rId28"/>
    <p:sldLayoutId id="2147483667" r:id="rId29"/>
    <p:sldLayoutId id="2147483668" r:id="rId30"/>
    <p:sldLayoutId id="2147483671" r:id="rId31"/>
    <p:sldLayoutId id="2147483676" r:id="rId32"/>
    <p:sldLayoutId id="2147483677" r:id="rId33"/>
    <p:sldLayoutId id="2147483675" r:id="rId34"/>
    <p:sldLayoutId id="2147483684" r:id="rId35"/>
    <p:sldLayoutId id="2147483678" r:id="rId36"/>
    <p:sldLayoutId id="2147483679" r:id="rId37"/>
    <p:sldLayoutId id="2147483673" r:id="rId38"/>
    <p:sldLayoutId id="2147483683" r:id="rId39"/>
    <p:sldLayoutId id="2147483674" r:id="rId40"/>
    <p:sldLayoutId id="2147483666" r:id="rId41"/>
    <p:sldLayoutId id="2147483664" r:id="rId42"/>
    <p:sldLayoutId id="2147483665" r:id="rId43"/>
    <p:sldLayoutId id="2147483661" r:id="rId44"/>
    <p:sldLayoutId id="2147483652" r:id="rId45"/>
    <p:sldLayoutId id="2147483653" r:id="rId46"/>
    <p:sldLayoutId id="2147483654" r:id="rId47"/>
    <p:sldLayoutId id="2147483655" r:id="rId48"/>
    <p:sldLayoutId id="2147483657" r:id="rId49"/>
    <p:sldLayoutId id="2147483669" r:id="rId50"/>
    <p:sldLayoutId id="2147483711" r:id="rId51"/>
    <p:sldLayoutId id="2147484686" r:id="rId52"/>
    <p:sldLayoutId id="2147484687" r:id="rId53"/>
    <p:sldLayoutId id="2147484688" r:id="rId5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spcAft>
          <a:spcPts val="600"/>
        </a:spcAft>
        <a:buClr>
          <a:schemeClr val="accent1"/>
        </a:buClr>
        <a:buFont typeface="Arial" panose="020B0604020202020204" pitchFamily="34" charset="0"/>
        <a:buChar char="•"/>
        <a:defRPr sz="3200" kern="1200">
          <a:solidFill>
            <a:schemeClr val="tx1"/>
          </a:solidFill>
          <a:latin typeface="Roboto" panose="02000000000000000000" pitchFamily="2" charset="0"/>
          <a:ea typeface="+mn-ea"/>
          <a:cs typeface="+mn-cs"/>
        </a:defRPr>
      </a:lvl1pPr>
      <a:lvl2pPr marL="742950" indent="-285750" algn="l" defTabSz="914400" rtl="0" eaLnBrk="1" latinLnBrk="0" hangingPunct="1">
        <a:spcBef>
          <a:spcPct val="20000"/>
        </a:spcBef>
        <a:spcAft>
          <a:spcPts val="600"/>
        </a:spcAft>
        <a:buFont typeface="Arial" panose="020B0604020202020204" pitchFamily="34" charset="0"/>
        <a:buChar char="–"/>
        <a:defRPr sz="2800" kern="1200">
          <a:solidFill>
            <a:schemeClr val="tx1"/>
          </a:solidFill>
          <a:latin typeface="Roboto" panose="02000000000000000000" pitchFamily="2" charset="0"/>
          <a:ea typeface="+mn-ea"/>
          <a:cs typeface="+mn-cs"/>
        </a:defRPr>
      </a:lvl2pPr>
      <a:lvl3pPr marL="1143000" indent="-228600" algn="l" defTabSz="914400" rtl="0" eaLnBrk="1" latinLnBrk="0" hangingPunct="1">
        <a:spcBef>
          <a:spcPct val="20000"/>
        </a:spcBef>
        <a:spcAft>
          <a:spcPts val="600"/>
        </a:spcAft>
        <a:buClr>
          <a:schemeClr val="accent1"/>
        </a:buClr>
        <a:buFont typeface="Arial" panose="020B0604020202020204" pitchFamily="34" charset="0"/>
        <a:buChar char="•"/>
        <a:defRPr sz="2400" kern="1200">
          <a:solidFill>
            <a:schemeClr val="tx1"/>
          </a:solidFill>
          <a:latin typeface="Roboto" panose="02000000000000000000" pitchFamily="2" charset="0"/>
          <a:ea typeface="+mn-ea"/>
          <a:cs typeface="+mn-cs"/>
        </a:defRPr>
      </a:lvl3pPr>
      <a:lvl4pPr marL="1600200" indent="-228600" algn="l" defTabSz="914400" rtl="0" eaLnBrk="1" latinLnBrk="0" hangingPunct="1">
        <a:spcBef>
          <a:spcPct val="20000"/>
        </a:spcBef>
        <a:spcAft>
          <a:spcPts val="600"/>
        </a:spcAft>
        <a:buFont typeface="Arial" panose="020B0604020202020204" pitchFamily="34" charset="0"/>
        <a:buChar char="–"/>
        <a:defRPr sz="2000" kern="1200">
          <a:solidFill>
            <a:schemeClr val="tx1"/>
          </a:solidFill>
          <a:latin typeface="Roboto" panose="02000000000000000000" pitchFamily="2" charset="0"/>
          <a:ea typeface="+mn-ea"/>
          <a:cs typeface="+mn-cs"/>
        </a:defRPr>
      </a:lvl4pPr>
      <a:lvl5pPr marL="2057400" indent="-228600" algn="l" defTabSz="914400" rtl="0" eaLnBrk="1" latinLnBrk="0" hangingPunct="1">
        <a:spcBef>
          <a:spcPct val="20000"/>
        </a:spcBef>
        <a:spcAft>
          <a:spcPts val="600"/>
        </a:spcAft>
        <a:buClr>
          <a:schemeClr val="accent1"/>
        </a:buClr>
        <a:buFont typeface="Arial" panose="020B0604020202020204" pitchFamily="34" charset="0"/>
        <a:buChar char="»"/>
        <a:defRPr sz="2000" kern="1200">
          <a:solidFill>
            <a:schemeClr val="tx1"/>
          </a:solidFill>
          <a:latin typeface="Roboto" panose="02000000000000000000"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274638"/>
            <a:ext cx="10566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16000" y="1600203"/>
            <a:ext cx="10566400" cy="4525963"/>
          </a:xfrm>
          <a:prstGeom prst="rect">
            <a:avLst/>
          </a:prstGeom>
        </p:spPr>
        <p:txBody>
          <a:bodyPr vert="horz" wrap="square"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54"/>
    </p:custDataLst>
    <p:extLst>
      <p:ext uri="{BB962C8B-B14F-4D97-AF65-F5344CB8AC3E}">
        <p14:creationId xmlns:p14="http://schemas.microsoft.com/office/powerpoint/2010/main" val="354749579"/>
      </p:ext>
    </p:extLst>
  </p:cSld>
  <p:clrMap bg1="lt1" tx1="dk1" bg2="lt2" tx2="dk2" accent1="accent1" accent2="accent2" accent3="accent3" accent4="accent4" accent5="accent5" accent6="accent6" hlink="hlink" folHlink="folHlink"/>
  <p:sldLayoutIdLst>
    <p:sldLayoutId id="2147484633" r:id="rId1"/>
    <p:sldLayoutId id="2147484634" r:id="rId2"/>
    <p:sldLayoutId id="2147484635" r:id="rId3"/>
    <p:sldLayoutId id="2147484636" r:id="rId4"/>
    <p:sldLayoutId id="2147484637" r:id="rId5"/>
    <p:sldLayoutId id="2147484638" r:id="rId6"/>
    <p:sldLayoutId id="2147484639" r:id="rId7"/>
    <p:sldLayoutId id="2147484640" r:id="rId8"/>
    <p:sldLayoutId id="2147484641" r:id="rId9"/>
    <p:sldLayoutId id="2147484642" r:id="rId10"/>
    <p:sldLayoutId id="2147484643" r:id="rId11"/>
    <p:sldLayoutId id="2147484644" r:id="rId12"/>
    <p:sldLayoutId id="2147484645" r:id="rId13"/>
    <p:sldLayoutId id="2147484646" r:id="rId14"/>
    <p:sldLayoutId id="2147484647" r:id="rId15"/>
    <p:sldLayoutId id="2147484648" r:id="rId16"/>
    <p:sldLayoutId id="2147484649" r:id="rId17"/>
    <p:sldLayoutId id="2147484650" r:id="rId18"/>
    <p:sldLayoutId id="2147484651" r:id="rId19"/>
    <p:sldLayoutId id="2147484652" r:id="rId20"/>
    <p:sldLayoutId id="2147484653" r:id="rId21"/>
    <p:sldLayoutId id="2147484654" r:id="rId22"/>
    <p:sldLayoutId id="2147484655" r:id="rId23"/>
    <p:sldLayoutId id="2147484656" r:id="rId24"/>
    <p:sldLayoutId id="2147484657" r:id="rId25"/>
    <p:sldLayoutId id="2147484658" r:id="rId26"/>
    <p:sldLayoutId id="2147484659" r:id="rId27"/>
    <p:sldLayoutId id="2147484660" r:id="rId28"/>
    <p:sldLayoutId id="2147484661" r:id="rId29"/>
    <p:sldLayoutId id="2147484662" r:id="rId30"/>
    <p:sldLayoutId id="2147484663" r:id="rId31"/>
    <p:sldLayoutId id="2147484664" r:id="rId32"/>
    <p:sldLayoutId id="2147484665" r:id="rId33"/>
    <p:sldLayoutId id="2147484666" r:id="rId34"/>
    <p:sldLayoutId id="2147484667" r:id="rId35"/>
    <p:sldLayoutId id="2147484668" r:id="rId36"/>
    <p:sldLayoutId id="2147484669" r:id="rId37"/>
    <p:sldLayoutId id="2147484670" r:id="rId38"/>
    <p:sldLayoutId id="2147484671" r:id="rId39"/>
    <p:sldLayoutId id="2147484672" r:id="rId40"/>
    <p:sldLayoutId id="2147484673" r:id="rId41"/>
    <p:sldLayoutId id="2147484674" r:id="rId42"/>
    <p:sldLayoutId id="2147484675" r:id="rId43"/>
    <p:sldLayoutId id="2147484676" r:id="rId44"/>
    <p:sldLayoutId id="2147484677" r:id="rId45"/>
    <p:sldLayoutId id="2147484678" r:id="rId46"/>
    <p:sldLayoutId id="2147484679" r:id="rId47"/>
    <p:sldLayoutId id="2147484680" r:id="rId48"/>
    <p:sldLayoutId id="2147484681" r:id="rId49"/>
    <p:sldLayoutId id="2147484682" r:id="rId50"/>
    <p:sldLayoutId id="2147484683" r:id="rId51"/>
    <p:sldLayoutId id="2147484684" r:id="rId5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spcAft>
          <a:spcPts val="600"/>
        </a:spcAft>
        <a:buClr>
          <a:schemeClr val="accent1"/>
        </a:buClr>
        <a:buFont typeface="Arial" panose="020B0604020202020204" pitchFamily="34" charset="0"/>
        <a:buChar char="•"/>
        <a:defRPr sz="3200" kern="1200">
          <a:solidFill>
            <a:schemeClr val="tx1"/>
          </a:solidFill>
          <a:latin typeface="Roboto" panose="02000000000000000000" pitchFamily="2" charset="0"/>
          <a:ea typeface="+mn-ea"/>
          <a:cs typeface="+mn-cs"/>
        </a:defRPr>
      </a:lvl1pPr>
      <a:lvl2pPr marL="742950" indent="-285750" algn="l" defTabSz="914400" rtl="0" eaLnBrk="1" latinLnBrk="0" hangingPunct="1">
        <a:spcBef>
          <a:spcPct val="20000"/>
        </a:spcBef>
        <a:spcAft>
          <a:spcPts val="600"/>
        </a:spcAft>
        <a:buFont typeface="Arial" panose="020B0604020202020204" pitchFamily="34" charset="0"/>
        <a:buChar char="–"/>
        <a:defRPr sz="2800" kern="1200">
          <a:solidFill>
            <a:schemeClr val="tx1"/>
          </a:solidFill>
          <a:latin typeface="Roboto" panose="02000000000000000000" pitchFamily="2" charset="0"/>
          <a:ea typeface="+mn-ea"/>
          <a:cs typeface="+mn-cs"/>
        </a:defRPr>
      </a:lvl2pPr>
      <a:lvl3pPr marL="1143000" indent="-228600" algn="l" defTabSz="914400" rtl="0" eaLnBrk="1" latinLnBrk="0" hangingPunct="1">
        <a:spcBef>
          <a:spcPct val="20000"/>
        </a:spcBef>
        <a:spcAft>
          <a:spcPts val="600"/>
        </a:spcAft>
        <a:buClr>
          <a:schemeClr val="accent1"/>
        </a:buClr>
        <a:buFont typeface="Arial" panose="020B0604020202020204" pitchFamily="34" charset="0"/>
        <a:buChar char="•"/>
        <a:defRPr sz="2400" kern="1200">
          <a:solidFill>
            <a:schemeClr val="tx1"/>
          </a:solidFill>
          <a:latin typeface="Roboto" panose="02000000000000000000" pitchFamily="2" charset="0"/>
          <a:ea typeface="+mn-ea"/>
          <a:cs typeface="+mn-cs"/>
        </a:defRPr>
      </a:lvl3pPr>
      <a:lvl4pPr marL="1600200" indent="-228600" algn="l" defTabSz="914400" rtl="0" eaLnBrk="1" latinLnBrk="0" hangingPunct="1">
        <a:spcBef>
          <a:spcPct val="20000"/>
        </a:spcBef>
        <a:spcAft>
          <a:spcPts val="600"/>
        </a:spcAft>
        <a:buFont typeface="Arial" panose="020B0604020202020204" pitchFamily="34" charset="0"/>
        <a:buChar char="–"/>
        <a:defRPr sz="2000" kern="1200">
          <a:solidFill>
            <a:schemeClr val="tx1"/>
          </a:solidFill>
          <a:latin typeface="Roboto" panose="02000000000000000000" pitchFamily="2" charset="0"/>
          <a:ea typeface="+mn-ea"/>
          <a:cs typeface="+mn-cs"/>
        </a:defRPr>
      </a:lvl4pPr>
      <a:lvl5pPr marL="2057400" indent="-228600" algn="l" defTabSz="914400" rtl="0" eaLnBrk="1" latinLnBrk="0" hangingPunct="1">
        <a:spcBef>
          <a:spcPct val="20000"/>
        </a:spcBef>
        <a:spcAft>
          <a:spcPts val="600"/>
        </a:spcAft>
        <a:buClr>
          <a:schemeClr val="accent1"/>
        </a:buClr>
        <a:buFont typeface="Arial" panose="020B0604020202020204" pitchFamily="34" charset="0"/>
        <a:buChar char="»"/>
        <a:defRPr sz="2000" kern="1200">
          <a:solidFill>
            <a:schemeClr val="tx1"/>
          </a:solidFill>
          <a:latin typeface="Roboto" panose="02000000000000000000"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274638"/>
            <a:ext cx="10566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16000" y="1600203"/>
            <a:ext cx="10566400" cy="4525963"/>
          </a:xfrm>
          <a:prstGeom prst="rect">
            <a:avLst/>
          </a:prstGeom>
        </p:spPr>
        <p:txBody>
          <a:bodyPr vert="horz" wrap="square"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50"/>
    </p:custDataLst>
    <p:extLst>
      <p:ext uri="{BB962C8B-B14F-4D97-AF65-F5344CB8AC3E}">
        <p14:creationId xmlns:p14="http://schemas.microsoft.com/office/powerpoint/2010/main" val="150088825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 id="2147483757" r:id="rId45"/>
    <p:sldLayoutId id="2147483758" r:id="rId46"/>
    <p:sldLayoutId id="2147483759" r:id="rId47"/>
    <p:sldLayoutId id="2147483760" r:id="rId4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spcAft>
          <a:spcPts val="600"/>
        </a:spcAft>
        <a:buClr>
          <a:schemeClr val="accent1"/>
        </a:buClr>
        <a:buFont typeface="Arial" panose="020B0604020202020204" pitchFamily="34" charset="0"/>
        <a:buChar char="•"/>
        <a:defRPr sz="3200" kern="1200">
          <a:solidFill>
            <a:schemeClr val="tx1"/>
          </a:solidFill>
          <a:latin typeface="Roboto" panose="02000000000000000000" pitchFamily="2" charset="0"/>
          <a:ea typeface="+mn-ea"/>
          <a:cs typeface="+mn-cs"/>
        </a:defRPr>
      </a:lvl1pPr>
      <a:lvl2pPr marL="742950" indent="-285750" algn="l" defTabSz="914400" rtl="0" eaLnBrk="1" latinLnBrk="0" hangingPunct="1">
        <a:spcBef>
          <a:spcPct val="20000"/>
        </a:spcBef>
        <a:spcAft>
          <a:spcPts val="600"/>
        </a:spcAft>
        <a:buFont typeface="Arial" panose="020B0604020202020204" pitchFamily="34" charset="0"/>
        <a:buChar char="–"/>
        <a:defRPr sz="2800" kern="1200">
          <a:solidFill>
            <a:schemeClr val="tx1"/>
          </a:solidFill>
          <a:latin typeface="Roboto" panose="02000000000000000000" pitchFamily="2" charset="0"/>
          <a:ea typeface="+mn-ea"/>
          <a:cs typeface="+mn-cs"/>
        </a:defRPr>
      </a:lvl2pPr>
      <a:lvl3pPr marL="1143000" indent="-228600" algn="l" defTabSz="914400" rtl="0" eaLnBrk="1" latinLnBrk="0" hangingPunct="1">
        <a:spcBef>
          <a:spcPct val="20000"/>
        </a:spcBef>
        <a:spcAft>
          <a:spcPts val="600"/>
        </a:spcAft>
        <a:buClr>
          <a:schemeClr val="accent1"/>
        </a:buClr>
        <a:buFont typeface="Arial" panose="020B0604020202020204" pitchFamily="34" charset="0"/>
        <a:buChar char="•"/>
        <a:defRPr sz="2400" kern="1200">
          <a:solidFill>
            <a:schemeClr val="tx1"/>
          </a:solidFill>
          <a:latin typeface="Roboto" panose="02000000000000000000" pitchFamily="2" charset="0"/>
          <a:ea typeface="+mn-ea"/>
          <a:cs typeface="+mn-cs"/>
        </a:defRPr>
      </a:lvl3pPr>
      <a:lvl4pPr marL="1600200" indent="-228600" algn="l" defTabSz="914400" rtl="0" eaLnBrk="1" latinLnBrk="0" hangingPunct="1">
        <a:spcBef>
          <a:spcPct val="20000"/>
        </a:spcBef>
        <a:spcAft>
          <a:spcPts val="600"/>
        </a:spcAft>
        <a:buFont typeface="Arial" panose="020B0604020202020204" pitchFamily="34" charset="0"/>
        <a:buChar char="–"/>
        <a:defRPr sz="2000" kern="1200">
          <a:solidFill>
            <a:schemeClr val="tx1"/>
          </a:solidFill>
          <a:latin typeface="Roboto" panose="02000000000000000000" pitchFamily="2" charset="0"/>
          <a:ea typeface="+mn-ea"/>
          <a:cs typeface="+mn-cs"/>
        </a:defRPr>
      </a:lvl4pPr>
      <a:lvl5pPr marL="2057400" indent="-228600" algn="l" defTabSz="914400" rtl="0" eaLnBrk="1" latinLnBrk="0" hangingPunct="1">
        <a:spcBef>
          <a:spcPct val="20000"/>
        </a:spcBef>
        <a:spcAft>
          <a:spcPts val="600"/>
        </a:spcAft>
        <a:buClr>
          <a:schemeClr val="accent1"/>
        </a:buClr>
        <a:buFont typeface="Arial" panose="020B0604020202020204" pitchFamily="34" charset="0"/>
        <a:buChar char="»"/>
        <a:defRPr sz="2000" kern="1200">
          <a:solidFill>
            <a:schemeClr val="tx1"/>
          </a:solidFill>
          <a:latin typeface="Roboto" panose="02000000000000000000"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56.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6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5.xml"/><Relationship Id="rId1" Type="http://schemas.openxmlformats.org/officeDocument/2006/relationships/slideLayout" Target="../slideLayouts/slideLayout48.xml"/><Relationship Id="rId5" Type="http://schemas.openxmlformats.org/officeDocument/2006/relationships/image" Target="../media/image125.wmf"/><Relationship Id="rId4" Type="http://schemas.openxmlformats.org/officeDocument/2006/relationships/image" Target="../media/image124.png"/></Relationships>
</file>

<file path=ppt/slides/_rels/slide1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xml"/><Relationship Id="rId1" Type="http://schemas.openxmlformats.org/officeDocument/2006/relationships/slideLayout" Target="../slideLayouts/slideLayout53.xml"/><Relationship Id="rId5" Type="http://schemas.openxmlformats.org/officeDocument/2006/relationships/image" Target="../media/image32.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openxmlformats.org/officeDocument/2006/relationships/image" Target="../media/image128.wmf"/><Relationship Id="rId5" Type="http://schemas.openxmlformats.org/officeDocument/2006/relationships/image" Target="../media/image32.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6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6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tags" Target="../tags/tag16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2.xml"/><Relationship Id="rId7" Type="http://schemas.openxmlformats.org/officeDocument/2006/relationships/image" Target="../media/image32.png"/><Relationship Id="rId2" Type="http://schemas.openxmlformats.org/officeDocument/2006/relationships/diagramData" Target="../diagrams/data32.xml"/><Relationship Id="rId1" Type="http://schemas.openxmlformats.org/officeDocument/2006/relationships/slideLayout" Target="../slideLayouts/slideLayout41.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57.xml"/></Relationships>
</file>

<file path=ppt/slides/_rels/slide2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xml"/><Relationship Id="rId1" Type="http://schemas.openxmlformats.org/officeDocument/2006/relationships/slideLayout" Target="../slideLayouts/slideLayout48.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22.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13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7.xml"/><Relationship Id="rId1" Type="http://schemas.openxmlformats.org/officeDocument/2006/relationships/tags" Target="../tags/tag170.xml"/><Relationship Id="rId5" Type="http://schemas.openxmlformats.org/officeDocument/2006/relationships/image" Target="../media/image137.jpeg"/><Relationship Id="rId4" Type="http://schemas.openxmlformats.org/officeDocument/2006/relationships/image" Target="../media/image136.jpe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1.xml"/><Relationship Id="rId1" Type="http://schemas.openxmlformats.org/officeDocument/2006/relationships/tags" Target="../tags/tag17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15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tags" Target="../tags/tag15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16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8.xml"/><Relationship Id="rId1" Type="http://schemas.openxmlformats.org/officeDocument/2006/relationships/tags" Target="../tags/tag161.xml"/><Relationship Id="rId4" Type="http://schemas.openxmlformats.org/officeDocument/2006/relationships/image" Target="../media/image12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6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6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tags" Target="../tags/tag1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4A5CB-5869-410C-B7CE-3BB2B4F2429C}"/>
              </a:ext>
            </a:extLst>
          </p:cNvPr>
          <p:cNvSpPr>
            <a:spLocks noGrp="1"/>
          </p:cNvSpPr>
          <p:nvPr>
            <p:ph type="title"/>
          </p:nvPr>
        </p:nvSpPr>
        <p:spPr/>
        <p:txBody>
          <a:bodyPr/>
          <a:lstStyle/>
          <a:p>
            <a:pPr algn="ctr"/>
            <a:r>
              <a:rPr lang="en-US" dirty="0"/>
              <a:t>YAP Meeting with KY Juvenile justice oversight council</a:t>
            </a:r>
          </a:p>
        </p:txBody>
      </p:sp>
      <p:sp>
        <p:nvSpPr>
          <p:cNvPr id="3" name="Text Placeholder 2">
            <a:extLst>
              <a:ext uri="{FF2B5EF4-FFF2-40B4-BE49-F238E27FC236}">
                <a16:creationId xmlns:a16="http://schemas.microsoft.com/office/drawing/2014/main" id="{3E0630D5-BE0D-4604-8EDB-8026D691B2E7}"/>
              </a:ext>
            </a:extLst>
          </p:cNvPr>
          <p:cNvSpPr>
            <a:spLocks noGrp="1"/>
          </p:cNvSpPr>
          <p:nvPr>
            <p:ph type="body" idx="1"/>
          </p:nvPr>
        </p:nvSpPr>
        <p:spPr/>
        <p:txBody>
          <a:bodyPr/>
          <a:lstStyle/>
          <a:p>
            <a:r>
              <a:rPr lang="en-US" dirty="0"/>
              <a:t>JULY 2023</a:t>
            </a:r>
          </a:p>
        </p:txBody>
      </p:sp>
    </p:spTree>
    <p:custDataLst>
      <p:tags r:id="rId1"/>
    </p:custDataLst>
    <p:extLst>
      <p:ext uri="{BB962C8B-B14F-4D97-AF65-F5344CB8AC3E}">
        <p14:creationId xmlns:p14="http://schemas.microsoft.com/office/powerpoint/2010/main" val="1748064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602565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Rounded Corners 61">
            <a:extLst>
              <a:ext uri="{FF2B5EF4-FFF2-40B4-BE49-F238E27FC236}">
                <a16:creationId xmlns:a16="http://schemas.microsoft.com/office/drawing/2014/main" id="{AC1A1AD0-7B2D-4C58-A8B7-9CA46369A37E}"/>
              </a:ext>
            </a:extLst>
          </p:cNvPr>
          <p:cNvSpPr/>
          <p:nvPr/>
        </p:nvSpPr>
        <p:spPr>
          <a:xfrm>
            <a:off x="201442" y="318079"/>
            <a:ext cx="6595476" cy="1012578"/>
          </a:xfrm>
          <a:prstGeom prst="roundRect">
            <a:avLst>
              <a:gd name="adj" fmla="val 14096"/>
            </a:avLst>
          </a:prstGeom>
          <a:solidFill>
            <a:srgbClr val="CC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Полилиния 31"/>
          <p:cNvSpPr/>
          <p:nvPr/>
        </p:nvSpPr>
        <p:spPr>
          <a:xfrm>
            <a:off x="18440" y="0"/>
            <a:ext cx="12312020" cy="4947036"/>
          </a:xfrm>
          <a:custGeom>
            <a:avLst/>
            <a:gdLst>
              <a:gd name="connsiteX0" fmla="*/ 0 w 18288000"/>
              <a:gd name="connsiteY0" fmla="*/ 0 h 10288588"/>
              <a:gd name="connsiteX1" fmla="*/ 18288000 w 18288000"/>
              <a:gd name="connsiteY1" fmla="*/ 0 h 10288588"/>
              <a:gd name="connsiteX2" fmla="*/ 18288000 w 18288000"/>
              <a:gd name="connsiteY2" fmla="*/ 10288588 h 10288588"/>
              <a:gd name="connsiteX3" fmla="*/ 18080768 w 18288000"/>
              <a:gd name="connsiteY3" fmla="*/ 10288588 h 10288588"/>
              <a:gd name="connsiteX4" fmla="*/ 17992698 w 18288000"/>
              <a:gd name="connsiteY4" fmla="*/ 10151211 h 10288588"/>
              <a:gd name="connsiteX5" fmla="*/ 5516317 w 18288000"/>
              <a:gd name="connsiteY5" fmla="*/ 3517572 h 10288588"/>
              <a:gd name="connsiteX6" fmla="*/ 342998 w 18288000"/>
              <a:gd name="connsiteY6" fmla="*/ 4430560 h 10288588"/>
              <a:gd name="connsiteX7" fmla="*/ 0 w 18288000"/>
              <a:gd name="connsiteY7" fmla="*/ 4565800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0" h="10288588">
                <a:moveTo>
                  <a:pt x="0" y="0"/>
                </a:moveTo>
                <a:lnTo>
                  <a:pt x="18288000" y="0"/>
                </a:lnTo>
                <a:lnTo>
                  <a:pt x="18288000" y="10288588"/>
                </a:lnTo>
                <a:lnTo>
                  <a:pt x="18080768" y="10288588"/>
                </a:lnTo>
                <a:lnTo>
                  <a:pt x="17992698" y="10151211"/>
                </a:lnTo>
                <a:cubicBezTo>
                  <a:pt x="15288822" y="6148949"/>
                  <a:pt x="10709865" y="3517572"/>
                  <a:pt x="5516317" y="3517572"/>
                </a:cubicBezTo>
                <a:cubicBezTo>
                  <a:pt x="3698575" y="3517572"/>
                  <a:pt x="1956121" y="3839916"/>
                  <a:pt x="342998" y="4430560"/>
                </a:cubicBezTo>
                <a:lnTo>
                  <a:pt x="0" y="4565800"/>
                </a:ln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defTabSz="609539" eaLnBrk="0" fontAlgn="base" hangingPunct="0">
              <a:spcBef>
                <a:spcPct val="0"/>
              </a:spcBef>
              <a:spcAft>
                <a:spcPct val="0"/>
              </a:spcAft>
            </a:pPr>
            <a:endParaRPr lang="en-US" sz="1200">
              <a:solidFill>
                <a:srgbClr val="525659"/>
              </a:solidFill>
              <a:latin typeface="Calibri" panose="020F0502020204030204"/>
            </a:endParaRPr>
          </a:p>
        </p:txBody>
      </p:sp>
      <p:sp>
        <p:nvSpPr>
          <p:cNvPr id="33" name="TextBox 32"/>
          <p:cNvSpPr txBox="1"/>
          <p:nvPr/>
        </p:nvSpPr>
        <p:spPr>
          <a:xfrm>
            <a:off x="1061380" y="426513"/>
            <a:ext cx="5457011" cy="810350"/>
          </a:xfrm>
          <a:prstGeom prst="rect">
            <a:avLst/>
          </a:prstGeom>
          <a:noFill/>
        </p:spPr>
        <p:txBody>
          <a:bodyPr wrap="square" rtlCol="0" anchor="t">
            <a:spAutoFit/>
          </a:bodyPr>
          <a:lstStyle/>
          <a:p>
            <a:pPr defTabSz="609539" eaLnBrk="0" fontAlgn="base" hangingPunct="0"/>
            <a:r>
              <a:rPr lang="en-US" sz="4650">
                <a:solidFill>
                  <a:srgbClr val="FFFFFF"/>
                </a:solidFill>
                <a:latin typeface="Oswald" panose="02000503000000000000" pitchFamily="2" charset="0"/>
              </a:rPr>
              <a:t>YAP Wrap Model</a:t>
            </a:r>
            <a:endParaRPr lang="en-US">
              <a:latin typeface="Oswald" panose="02000503000000000000" pitchFamily="2" charset="0"/>
            </a:endParaRPr>
          </a:p>
        </p:txBody>
      </p:sp>
      <p:pic>
        <p:nvPicPr>
          <p:cNvPr id="27" name="Picture 26">
            <a:extLst>
              <a:ext uri="{FF2B5EF4-FFF2-40B4-BE49-F238E27FC236}">
                <a16:creationId xmlns:a16="http://schemas.microsoft.com/office/drawing/2014/main" id="{AA56D86E-0F1A-41A1-A46C-20D692BC5E85}"/>
              </a:ext>
            </a:extLst>
          </p:cNvPr>
          <p:cNvPicPr>
            <a:picLocks noChangeAspect="1"/>
          </p:cNvPicPr>
          <p:nvPr/>
        </p:nvPicPr>
        <p:blipFill rotWithShape="1">
          <a:blip r:embed="rId3" cstate="hq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874730" y="638260"/>
            <a:ext cx="4972263" cy="6264815"/>
          </a:xfrm>
          <a:prstGeom prst="rect">
            <a:avLst/>
          </a:prstGeom>
          <a:effectLst>
            <a:softEdge rad="31750"/>
          </a:effectLst>
        </p:spPr>
      </p:pic>
      <p:grpSp>
        <p:nvGrpSpPr>
          <p:cNvPr id="22" name="Group 21">
            <a:extLst>
              <a:ext uri="{FF2B5EF4-FFF2-40B4-BE49-F238E27FC236}">
                <a16:creationId xmlns:a16="http://schemas.microsoft.com/office/drawing/2014/main" id="{6EB02B0D-A074-4041-AEDF-3BBCA9F3FA73}"/>
              </a:ext>
            </a:extLst>
          </p:cNvPr>
          <p:cNvGrpSpPr/>
          <p:nvPr/>
        </p:nvGrpSpPr>
        <p:grpSpPr>
          <a:xfrm>
            <a:off x="7473048" y="1061785"/>
            <a:ext cx="4958144" cy="5846984"/>
            <a:chOff x="11932920" y="2634224"/>
            <a:chExt cx="5401796" cy="7033106"/>
          </a:xfrm>
        </p:grpSpPr>
        <p:sp>
          <p:nvSpPr>
            <p:cNvPr id="20" name="Oval 19">
              <a:extLst>
                <a:ext uri="{FF2B5EF4-FFF2-40B4-BE49-F238E27FC236}">
                  <a16:creationId xmlns:a16="http://schemas.microsoft.com/office/drawing/2014/main" id="{56F796B9-98A2-4FCD-9883-5AD2B8C82E82}"/>
                </a:ext>
              </a:extLst>
            </p:cNvPr>
            <p:cNvSpPr/>
            <p:nvPr/>
          </p:nvSpPr>
          <p:spPr>
            <a:xfrm>
              <a:off x="12853543" y="5177709"/>
              <a:ext cx="2033994" cy="2033994"/>
            </a:xfrm>
            <a:prstGeom prst="ellipse">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39" eaLnBrk="0" fontAlgn="base" hangingPunct="0">
                <a:spcBef>
                  <a:spcPct val="0"/>
                </a:spcBef>
                <a:spcAft>
                  <a:spcPct val="0"/>
                </a:spcAft>
              </a:pPr>
              <a:r>
                <a:rPr lang="en-US" sz="2400">
                  <a:solidFill>
                    <a:srgbClr val="000000"/>
                  </a:solidFill>
                  <a:latin typeface="Calibri" panose="020F0502020204030204"/>
                </a:rPr>
                <a:t>Youth &amp; Family</a:t>
              </a:r>
            </a:p>
          </p:txBody>
        </p:sp>
        <p:grpSp>
          <p:nvGrpSpPr>
            <p:cNvPr id="21" name="Group 20">
              <a:extLst>
                <a:ext uri="{FF2B5EF4-FFF2-40B4-BE49-F238E27FC236}">
                  <a16:creationId xmlns:a16="http://schemas.microsoft.com/office/drawing/2014/main" id="{7C433B87-5DC5-4C55-9760-63A1417D6740}"/>
                </a:ext>
              </a:extLst>
            </p:cNvPr>
            <p:cNvGrpSpPr/>
            <p:nvPr/>
          </p:nvGrpSpPr>
          <p:grpSpPr>
            <a:xfrm>
              <a:off x="11932920" y="2634224"/>
              <a:ext cx="5401796" cy="7033106"/>
              <a:chOff x="11932920" y="2634224"/>
              <a:chExt cx="5401796" cy="7033106"/>
            </a:xfrm>
          </p:grpSpPr>
          <p:grpSp>
            <p:nvGrpSpPr>
              <p:cNvPr id="132" name="Группа 31">
                <a:extLst>
                  <a:ext uri="{FF2B5EF4-FFF2-40B4-BE49-F238E27FC236}">
                    <a16:creationId xmlns:a16="http://schemas.microsoft.com/office/drawing/2014/main" id="{2C938296-8C71-4030-9924-D77842BB3568}"/>
                  </a:ext>
                </a:extLst>
              </p:cNvPr>
              <p:cNvGrpSpPr/>
              <p:nvPr/>
            </p:nvGrpSpPr>
            <p:grpSpPr>
              <a:xfrm>
                <a:off x="11932920" y="4210661"/>
                <a:ext cx="3987458" cy="3988842"/>
                <a:chOff x="6229350" y="3314482"/>
                <a:chExt cx="5829300" cy="5831324"/>
              </a:xfrm>
            </p:grpSpPr>
            <p:sp>
              <p:nvSpPr>
                <p:cNvPr id="133" name="Freeform 5">
                  <a:extLst>
                    <a:ext uri="{FF2B5EF4-FFF2-40B4-BE49-F238E27FC236}">
                      <a16:creationId xmlns:a16="http://schemas.microsoft.com/office/drawing/2014/main" id="{3225351F-A343-469D-8846-22DA653613EA}"/>
                    </a:ext>
                  </a:extLst>
                </p:cNvPr>
                <p:cNvSpPr>
                  <a:spLocks/>
                </p:cNvSpPr>
                <p:nvPr/>
              </p:nvSpPr>
              <p:spPr bwMode="auto">
                <a:xfrm>
                  <a:off x="6229350" y="3492599"/>
                  <a:ext cx="2847857" cy="4183737"/>
                </a:xfrm>
                <a:custGeom>
                  <a:avLst/>
                  <a:gdLst>
                    <a:gd name="T0" fmla="*/ 8046 w 8442"/>
                    <a:gd name="T1" fmla="*/ 12218 h 12405"/>
                    <a:gd name="T2" fmla="*/ 7507 w 8442"/>
                    <a:gd name="T3" fmla="*/ 12327 h 12405"/>
                    <a:gd name="T4" fmla="*/ 6958 w 8442"/>
                    <a:gd name="T5" fmla="*/ 12390 h 12405"/>
                    <a:gd name="T6" fmla="*/ 6402 w 8442"/>
                    <a:gd name="T7" fmla="*/ 12405 h 12405"/>
                    <a:gd name="T8" fmla="*/ 5842 w 8442"/>
                    <a:gd name="T9" fmla="*/ 12372 h 12405"/>
                    <a:gd name="T10" fmla="*/ 5280 w 8442"/>
                    <a:gd name="T11" fmla="*/ 12288 h 12405"/>
                    <a:gd name="T12" fmla="*/ 4721 w 8442"/>
                    <a:gd name="T13" fmla="*/ 12154 h 12405"/>
                    <a:gd name="T14" fmla="*/ 4167 w 8442"/>
                    <a:gd name="T15" fmla="*/ 11968 h 12405"/>
                    <a:gd name="T16" fmla="*/ 3572 w 8442"/>
                    <a:gd name="T17" fmla="*/ 11704 h 12405"/>
                    <a:gd name="T18" fmla="*/ 2999 w 8442"/>
                    <a:gd name="T19" fmla="*/ 11380 h 12405"/>
                    <a:gd name="T20" fmla="*/ 2471 w 8442"/>
                    <a:gd name="T21" fmla="*/ 11005 h 12405"/>
                    <a:gd name="T22" fmla="*/ 1989 w 8442"/>
                    <a:gd name="T23" fmla="*/ 10587 h 12405"/>
                    <a:gd name="T24" fmla="*/ 1555 w 8442"/>
                    <a:gd name="T25" fmla="*/ 10127 h 12405"/>
                    <a:gd name="T26" fmla="*/ 1171 w 8442"/>
                    <a:gd name="T27" fmla="*/ 9631 h 12405"/>
                    <a:gd name="T28" fmla="*/ 837 w 8442"/>
                    <a:gd name="T29" fmla="*/ 9104 h 12405"/>
                    <a:gd name="T30" fmla="*/ 557 w 8442"/>
                    <a:gd name="T31" fmla="*/ 8548 h 12405"/>
                    <a:gd name="T32" fmla="*/ 256 w 8442"/>
                    <a:gd name="T33" fmla="*/ 7723 h 12405"/>
                    <a:gd name="T34" fmla="*/ 59 w 8442"/>
                    <a:gd name="T35" fmla="*/ 6795 h 12405"/>
                    <a:gd name="T36" fmla="*/ 0 w 8442"/>
                    <a:gd name="T37" fmla="*/ 5860 h 12405"/>
                    <a:gd name="T38" fmla="*/ 75 w 8442"/>
                    <a:gd name="T39" fmla="*/ 4929 h 12405"/>
                    <a:gd name="T40" fmla="*/ 280 w 8442"/>
                    <a:gd name="T41" fmla="*/ 4021 h 12405"/>
                    <a:gd name="T42" fmla="*/ 612 w 8442"/>
                    <a:gd name="T43" fmla="*/ 3149 h 12405"/>
                    <a:gd name="T44" fmla="*/ 1068 w 8442"/>
                    <a:gd name="T45" fmla="*/ 2329 h 12405"/>
                    <a:gd name="T46" fmla="*/ 1644 w 8442"/>
                    <a:gd name="T47" fmla="*/ 1576 h 12405"/>
                    <a:gd name="T48" fmla="*/ 1965 w 8442"/>
                    <a:gd name="T49" fmla="*/ 1239 h 12405"/>
                    <a:gd name="T50" fmla="*/ 2184 w 8442"/>
                    <a:gd name="T51" fmla="*/ 1036 h 12405"/>
                    <a:gd name="T52" fmla="*/ 2414 w 8442"/>
                    <a:gd name="T53" fmla="*/ 841 h 12405"/>
                    <a:gd name="T54" fmla="*/ 2654 w 8442"/>
                    <a:gd name="T55" fmla="*/ 657 h 12405"/>
                    <a:gd name="T56" fmla="*/ 2902 w 8442"/>
                    <a:gd name="T57" fmla="*/ 484 h 12405"/>
                    <a:gd name="T58" fmla="*/ 3160 w 8442"/>
                    <a:gd name="T59" fmla="*/ 322 h 12405"/>
                    <a:gd name="T60" fmla="*/ 3427 w 8442"/>
                    <a:gd name="T61" fmla="*/ 172 h 12405"/>
                    <a:gd name="T62" fmla="*/ 3701 w 8442"/>
                    <a:gd name="T63" fmla="*/ 32 h 12405"/>
                    <a:gd name="T64" fmla="*/ 5060 w 8442"/>
                    <a:gd name="T65" fmla="*/ 3087 h 12405"/>
                    <a:gd name="T66" fmla="*/ 4929 w 8442"/>
                    <a:gd name="T67" fmla="*/ 3365 h 12405"/>
                    <a:gd name="T68" fmla="*/ 4765 w 8442"/>
                    <a:gd name="T69" fmla="*/ 3778 h 12405"/>
                    <a:gd name="T70" fmla="*/ 4594 w 8442"/>
                    <a:gd name="T71" fmla="*/ 4323 h 12405"/>
                    <a:gd name="T72" fmla="*/ 4473 w 8442"/>
                    <a:gd name="T73" fmla="*/ 4873 h 12405"/>
                    <a:gd name="T74" fmla="*/ 4401 w 8442"/>
                    <a:gd name="T75" fmla="*/ 5424 h 12405"/>
                    <a:gd name="T76" fmla="*/ 4377 w 8442"/>
                    <a:gd name="T77" fmla="*/ 5972 h 12405"/>
                    <a:gd name="T78" fmla="*/ 4399 w 8442"/>
                    <a:gd name="T79" fmla="*/ 6516 h 12405"/>
                    <a:gd name="T80" fmla="*/ 4466 w 8442"/>
                    <a:gd name="T81" fmla="*/ 7054 h 12405"/>
                    <a:gd name="T82" fmla="*/ 4576 w 8442"/>
                    <a:gd name="T83" fmla="*/ 7582 h 12405"/>
                    <a:gd name="T84" fmla="*/ 4645 w 8442"/>
                    <a:gd name="T85" fmla="*/ 7882 h 12405"/>
                    <a:gd name="T86" fmla="*/ 4640 w 8442"/>
                    <a:gd name="T87" fmla="*/ 8082 h 12405"/>
                    <a:gd name="T88" fmla="*/ 4643 w 8442"/>
                    <a:gd name="T89" fmla="*/ 8286 h 12405"/>
                    <a:gd name="T90" fmla="*/ 4657 w 8442"/>
                    <a:gd name="T91" fmla="*/ 8490 h 12405"/>
                    <a:gd name="T92" fmla="*/ 4703 w 8442"/>
                    <a:gd name="T93" fmla="*/ 8825 h 12405"/>
                    <a:gd name="T94" fmla="*/ 4892 w 8442"/>
                    <a:gd name="T95" fmla="*/ 9515 h 12405"/>
                    <a:gd name="T96" fmla="*/ 5193 w 8442"/>
                    <a:gd name="T97" fmla="*/ 10144 h 12405"/>
                    <a:gd name="T98" fmla="*/ 5591 w 8442"/>
                    <a:gd name="T99" fmla="*/ 10705 h 12405"/>
                    <a:gd name="T100" fmla="*/ 6076 w 8442"/>
                    <a:gd name="T101" fmla="*/ 11184 h 12405"/>
                    <a:gd name="T102" fmla="*/ 6633 w 8442"/>
                    <a:gd name="T103" fmla="*/ 11574 h 12405"/>
                    <a:gd name="T104" fmla="*/ 7252 w 8442"/>
                    <a:gd name="T105" fmla="*/ 11865 h 12405"/>
                    <a:gd name="T106" fmla="*/ 7919 w 8442"/>
                    <a:gd name="T107" fmla="*/ 12047 h 12405"/>
                    <a:gd name="T108" fmla="*/ 8442 w 8442"/>
                    <a:gd name="T109" fmla="*/ 12106 h 12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442" h="12405">
                      <a:moveTo>
                        <a:pt x="8442" y="12106"/>
                      </a:moveTo>
                      <a:lnTo>
                        <a:pt x="8312" y="12147"/>
                      </a:lnTo>
                      <a:lnTo>
                        <a:pt x="8179" y="12183"/>
                      </a:lnTo>
                      <a:lnTo>
                        <a:pt x="8046" y="12218"/>
                      </a:lnTo>
                      <a:lnTo>
                        <a:pt x="7913" y="12249"/>
                      </a:lnTo>
                      <a:lnTo>
                        <a:pt x="7778" y="12277"/>
                      </a:lnTo>
                      <a:lnTo>
                        <a:pt x="7643" y="12303"/>
                      </a:lnTo>
                      <a:lnTo>
                        <a:pt x="7507" y="12327"/>
                      </a:lnTo>
                      <a:lnTo>
                        <a:pt x="7371" y="12347"/>
                      </a:lnTo>
                      <a:lnTo>
                        <a:pt x="7234" y="12364"/>
                      </a:lnTo>
                      <a:lnTo>
                        <a:pt x="7097" y="12378"/>
                      </a:lnTo>
                      <a:lnTo>
                        <a:pt x="6958" y="12390"/>
                      </a:lnTo>
                      <a:lnTo>
                        <a:pt x="6820" y="12397"/>
                      </a:lnTo>
                      <a:lnTo>
                        <a:pt x="6681" y="12403"/>
                      </a:lnTo>
                      <a:lnTo>
                        <a:pt x="6542" y="12405"/>
                      </a:lnTo>
                      <a:lnTo>
                        <a:pt x="6402" y="12405"/>
                      </a:lnTo>
                      <a:lnTo>
                        <a:pt x="6262" y="12401"/>
                      </a:lnTo>
                      <a:lnTo>
                        <a:pt x="6123" y="12394"/>
                      </a:lnTo>
                      <a:lnTo>
                        <a:pt x="5982" y="12384"/>
                      </a:lnTo>
                      <a:lnTo>
                        <a:pt x="5842" y="12372"/>
                      </a:lnTo>
                      <a:lnTo>
                        <a:pt x="5701" y="12355"/>
                      </a:lnTo>
                      <a:lnTo>
                        <a:pt x="5561" y="12336"/>
                      </a:lnTo>
                      <a:lnTo>
                        <a:pt x="5421" y="12314"/>
                      </a:lnTo>
                      <a:lnTo>
                        <a:pt x="5280" y="12288"/>
                      </a:lnTo>
                      <a:lnTo>
                        <a:pt x="5141" y="12259"/>
                      </a:lnTo>
                      <a:lnTo>
                        <a:pt x="5000" y="12228"/>
                      </a:lnTo>
                      <a:lnTo>
                        <a:pt x="4861" y="12192"/>
                      </a:lnTo>
                      <a:lnTo>
                        <a:pt x="4721" y="12154"/>
                      </a:lnTo>
                      <a:lnTo>
                        <a:pt x="4581" y="12112"/>
                      </a:lnTo>
                      <a:lnTo>
                        <a:pt x="4443" y="12068"/>
                      </a:lnTo>
                      <a:lnTo>
                        <a:pt x="4304" y="12019"/>
                      </a:lnTo>
                      <a:lnTo>
                        <a:pt x="4167" y="11968"/>
                      </a:lnTo>
                      <a:lnTo>
                        <a:pt x="4028" y="11913"/>
                      </a:lnTo>
                      <a:lnTo>
                        <a:pt x="3874" y="11847"/>
                      </a:lnTo>
                      <a:lnTo>
                        <a:pt x="3721" y="11777"/>
                      </a:lnTo>
                      <a:lnTo>
                        <a:pt x="3572" y="11704"/>
                      </a:lnTo>
                      <a:lnTo>
                        <a:pt x="3424" y="11627"/>
                      </a:lnTo>
                      <a:lnTo>
                        <a:pt x="3280" y="11548"/>
                      </a:lnTo>
                      <a:lnTo>
                        <a:pt x="3137" y="11465"/>
                      </a:lnTo>
                      <a:lnTo>
                        <a:pt x="2999" y="11380"/>
                      </a:lnTo>
                      <a:lnTo>
                        <a:pt x="2863" y="11290"/>
                      </a:lnTo>
                      <a:lnTo>
                        <a:pt x="2729" y="11198"/>
                      </a:lnTo>
                      <a:lnTo>
                        <a:pt x="2598" y="11103"/>
                      </a:lnTo>
                      <a:lnTo>
                        <a:pt x="2471" y="11005"/>
                      </a:lnTo>
                      <a:lnTo>
                        <a:pt x="2346" y="10905"/>
                      </a:lnTo>
                      <a:lnTo>
                        <a:pt x="2224" y="10801"/>
                      </a:lnTo>
                      <a:lnTo>
                        <a:pt x="2105" y="10695"/>
                      </a:lnTo>
                      <a:lnTo>
                        <a:pt x="1989" y="10587"/>
                      </a:lnTo>
                      <a:lnTo>
                        <a:pt x="1876" y="10475"/>
                      </a:lnTo>
                      <a:lnTo>
                        <a:pt x="1766" y="10362"/>
                      </a:lnTo>
                      <a:lnTo>
                        <a:pt x="1659" y="10245"/>
                      </a:lnTo>
                      <a:lnTo>
                        <a:pt x="1555" y="10127"/>
                      </a:lnTo>
                      <a:lnTo>
                        <a:pt x="1454" y="10006"/>
                      </a:lnTo>
                      <a:lnTo>
                        <a:pt x="1356" y="9884"/>
                      </a:lnTo>
                      <a:lnTo>
                        <a:pt x="1261" y="9758"/>
                      </a:lnTo>
                      <a:lnTo>
                        <a:pt x="1171" y="9631"/>
                      </a:lnTo>
                      <a:lnTo>
                        <a:pt x="1082" y="9502"/>
                      </a:lnTo>
                      <a:lnTo>
                        <a:pt x="997" y="9371"/>
                      </a:lnTo>
                      <a:lnTo>
                        <a:pt x="916" y="9238"/>
                      </a:lnTo>
                      <a:lnTo>
                        <a:pt x="837" y="9104"/>
                      </a:lnTo>
                      <a:lnTo>
                        <a:pt x="762" y="8966"/>
                      </a:lnTo>
                      <a:lnTo>
                        <a:pt x="690" y="8829"/>
                      </a:lnTo>
                      <a:lnTo>
                        <a:pt x="622" y="8688"/>
                      </a:lnTo>
                      <a:lnTo>
                        <a:pt x="557" y="8548"/>
                      </a:lnTo>
                      <a:lnTo>
                        <a:pt x="496" y="8405"/>
                      </a:lnTo>
                      <a:lnTo>
                        <a:pt x="407" y="8180"/>
                      </a:lnTo>
                      <a:lnTo>
                        <a:pt x="327" y="7953"/>
                      </a:lnTo>
                      <a:lnTo>
                        <a:pt x="256" y="7723"/>
                      </a:lnTo>
                      <a:lnTo>
                        <a:pt x="193" y="7493"/>
                      </a:lnTo>
                      <a:lnTo>
                        <a:pt x="140" y="7261"/>
                      </a:lnTo>
                      <a:lnTo>
                        <a:pt x="95" y="7029"/>
                      </a:lnTo>
                      <a:lnTo>
                        <a:pt x="59" y="6795"/>
                      </a:lnTo>
                      <a:lnTo>
                        <a:pt x="31" y="6562"/>
                      </a:lnTo>
                      <a:lnTo>
                        <a:pt x="13" y="6328"/>
                      </a:lnTo>
                      <a:lnTo>
                        <a:pt x="2" y="6093"/>
                      </a:lnTo>
                      <a:lnTo>
                        <a:pt x="0" y="5860"/>
                      </a:lnTo>
                      <a:lnTo>
                        <a:pt x="6" y="5625"/>
                      </a:lnTo>
                      <a:lnTo>
                        <a:pt x="21" y="5392"/>
                      </a:lnTo>
                      <a:lnTo>
                        <a:pt x="43" y="5160"/>
                      </a:lnTo>
                      <a:lnTo>
                        <a:pt x="75" y="4929"/>
                      </a:lnTo>
                      <a:lnTo>
                        <a:pt x="113" y="4699"/>
                      </a:lnTo>
                      <a:lnTo>
                        <a:pt x="161" y="4471"/>
                      </a:lnTo>
                      <a:lnTo>
                        <a:pt x="216" y="4244"/>
                      </a:lnTo>
                      <a:lnTo>
                        <a:pt x="280" y="4021"/>
                      </a:lnTo>
                      <a:lnTo>
                        <a:pt x="351" y="3799"/>
                      </a:lnTo>
                      <a:lnTo>
                        <a:pt x="430" y="3579"/>
                      </a:lnTo>
                      <a:lnTo>
                        <a:pt x="517" y="3362"/>
                      </a:lnTo>
                      <a:lnTo>
                        <a:pt x="612" y="3149"/>
                      </a:lnTo>
                      <a:lnTo>
                        <a:pt x="715" y="2938"/>
                      </a:lnTo>
                      <a:lnTo>
                        <a:pt x="825" y="2731"/>
                      </a:lnTo>
                      <a:lnTo>
                        <a:pt x="943" y="2528"/>
                      </a:lnTo>
                      <a:lnTo>
                        <a:pt x="1068" y="2329"/>
                      </a:lnTo>
                      <a:lnTo>
                        <a:pt x="1201" y="2133"/>
                      </a:lnTo>
                      <a:lnTo>
                        <a:pt x="1341" y="1943"/>
                      </a:lnTo>
                      <a:lnTo>
                        <a:pt x="1488" y="1757"/>
                      </a:lnTo>
                      <a:lnTo>
                        <a:pt x="1644" y="1576"/>
                      </a:lnTo>
                      <a:lnTo>
                        <a:pt x="1806" y="1400"/>
                      </a:lnTo>
                      <a:lnTo>
                        <a:pt x="1859" y="1345"/>
                      </a:lnTo>
                      <a:lnTo>
                        <a:pt x="1911" y="1292"/>
                      </a:lnTo>
                      <a:lnTo>
                        <a:pt x="1965" y="1239"/>
                      </a:lnTo>
                      <a:lnTo>
                        <a:pt x="2019" y="1188"/>
                      </a:lnTo>
                      <a:lnTo>
                        <a:pt x="2073" y="1137"/>
                      </a:lnTo>
                      <a:lnTo>
                        <a:pt x="2128" y="1086"/>
                      </a:lnTo>
                      <a:lnTo>
                        <a:pt x="2184" y="1036"/>
                      </a:lnTo>
                      <a:lnTo>
                        <a:pt x="2240" y="986"/>
                      </a:lnTo>
                      <a:lnTo>
                        <a:pt x="2297" y="938"/>
                      </a:lnTo>
                      <a:lnTo>
                        <a:pt x="2355" y="889"/>
                      </a:lnTo>
                      <a:lnTo>
                        <a:pt x="2414" y="841"/>
                      </a:lnTo>
                      <a:lnTo>
                        <a:pt x="2473" y="795"/>
                      </a:lnTo>
                      <a:lnTo>
                        <a:pt x="2533" y="748"/>
                      </a:lnTo>
                      <a:lnTo>
                        <a:pt x="2592" y="703"/>
                      </a:lnTo>
                      <a:lnTo>
                        <a:pt x="2654" y="657"/>
                      </a:lnTo>
                      <a:lnTo>
                        <a:pt x="2715" y="613"/>
                      </a:lnTo>
                      <a:lnTo>
                        <a:pt x="2777" y="570"/>
                      </a:lnTo>
                      <a:lnTo>
                        <a:pt x="2839" y="527"/>
                      </a:lnTo>
                      <a:lnTo>
                        <a:pt x="2902" y="484"/>
                      </a:lnTo>
                      <a:lnTo>
                        <a:pt x="2966" y="443"/>
                      </a:lnTo>
                      <a:lnTo>
                        <a:pt x="3029" y="402"/>
                      </a:lnTo>
                      <a:lnTo>
                        <a:pt x="3094" y="362"/>
                      </a:lnTo>
                      <a:lnTo>
                        <a:pt x="3160" y="322"/>
                      </a:lnTo>
                      <a:lnTo>
                        <a:pt x="3226" y="283"/>
                      </a:lnTo>
                      <a:lnTo>
                        <a:pt x="3292" y="245"/>
                      </a:lnTo>
                      <a:lnTo>
                        <a:pt x="3359" y="209"/>
                      </a:lnTo>
                      <a:lnTo>
                        <a:pt x="3427" y="172"/>
                      </a:lnTo>
                      <a:lnTo>
                        <a:pt x="3495" y="136"/>
                      </a:lnTo>
                      <a:lnTo>
                        <a:pt x="3563" y="100"/>
                      </a:lnTo>
                      <a:lnTo>
                        <a:pt x="3632" y="66"/>
                      </a:lnTo>
                      <a:lnTo>
                        <a:pt x="3701" y="32"/>
                      </a:lnTo>
                      <a:lnTo>
                        <a:pt x="3771" y="0"/>
                      </a:lnTo>
                      <a:lnTo>
                        <a:pt x="5129" y="2951"/>
                      </a:lnTo>
                      <a:lnTo>
                        <a:pt x="5093" y="3019"/>
                      </a:lnTo>
                      <a:lnTo>
                        <a:pt x="5060" y="3087"/>
                      </a:lnTo>
                      <a:lnTo>
                        <a:pt x="5026" y="3155"/>
                      </a:lnTo>
                      <a:lnTo>
                        <a:pt x="4993" y="3226"/>
                      </a:lnTo>
                      <a:lnTo>
                        <a:pt x="4960" y="3295"/>
                      </a:lnTo>
                      <a:lnTo>
                        <a:pt x="4929" y="3365"/>
                      </a:lnTo>
                      <a:lnTo>
                        <a:pt x="4899" y="3436"/>
                      </a:lnTo>
                      <a:lnTo>
                        <a:pt x="4869" y="3508"/>
                      </a:lnTo>
                      <a:lnTo>
                        <a:pt x="4816" y="3643"/>
                      </a:lnTo>
                      <a:lnTo>
                        <a:pt x="4765" y="3778"/>
                      </a:lnTo>
                      <a:lnTo>
                        <a:pt x="4717" y="3915"/>
                      </a:lnTo>
                      <a:lnTo>
                        <a:pt x="4673" y="4051"/>
                      </a:lnTo>
                      <a:lnTo>
                        <a:pt x="4632" y="4187"/>
                      </a:lnTo>
                      <a:lnTo>
                        <a:pt x="4594" y="4323"/>
                      </a:lnTo>
                      <a:lnTo>
                        <a:pt x="4560" y="4461"/>
                      </a:lnTo>
                      <a:lnTo>
                        <a:pt x="4527" y="4598"/>
                      </a:lnTo>
                      <a:lnTo>
                        <a:pt x="4499" y="4736"/>
                      </a:lnTo>
                      <a:lnTo>
                        <a:pt x="4473" y="4873"/>
                      </a:lnTo>
                      <a:lnTo>
                        <a:pt x="4451" y="5010"/>
                      </a:lnTo>
                      <a:lnTo>
                        <a:pt x="4431" y="5149"/>
                      </a:lnTo>
                      <a:lnTo>
                        <a:pt x="4415" y="5286"/>
                      </a:lnTo>
                      <a:lnTo>
                        <a:pt x="4401" y="5424"/>
                      </a:lnTo>
                      <a:lnTo>
                        <a:pt x="4391" y="5561"/>
                      </a:lnTo>
                      <a:lnTo>
                        <a:pt x="4384" y="5698"/>
                      </a:lnTo>
                      <a:lnTo>
                        <a:pt x="4378" y="5836"/>
                      </a:lnTo>
                      <a:lnTo>
                        <a:pt x="4377" y="5972"/>
                      </a:lnTo>
                      <a:lnTo>
                        <a:pt x="4378" y="6108"/>
                      </a:lnTo>
                      <a:lnTo>
                        <a:pt x="4382" y="6245"/>
                      </a:lnTo>
                      <a:lnTo>
                        <a:pt x="4389" y="6381"/>
                      </a:lnTo>
                      <a:lnTo>
                        <a:pt x="4399" y="6516"/>
                      </a:lnTo>
                      <a:lnTo>
                        <a:pt x="4411" y="6651"/>
                      </a:lnTo>
                      <a:lnTo>
                        <a:pt x="4427" y="6787"/>
                      </a:lnTo>
                      <a:lnTo>
                        <a:pt x="4444" y="6921"/>
                      </a:lnTo>
                      <a:lnTo>
                        <a:pt x="4466" y="7054"/>
                      </a:lnTo>
                      <a:lnTo>
                        <a:pt x="4490" y="7187"/>
                      </a:lnTo>
                      <a:lnTo>
                        <a:pt x="4515" y="7319"/>
                      </a:lnTo>
                      <a:lnTo>
                        <a:pt x="4545" y="7451"/>
                      </a:lnTo>
                      <a:lnTo>
                        <a:pt x="4576" y="7582"/>
                      </a:lnTo>
                      <a:lnTo>
                        <a:pt x="4611" y="7711"/>
                      </a:lnTo>
                      <a:lnTo>
                        <a:pt x="4648" y="7840"/>
                      </a:lnTo>
                      <a:lnTo>
                        <a:pt x="4648" y="7832"/>
                      </a:lnTo>
                      <a:lnTo>
                        <a:pt x="4645" y="7882"/>
                      </a:lnTo>
                      <a:lnTo>
                        <a:pt x="4643" y="7932"/>
                      </a:lnTo>
                      <a:lnTo>
                        <a:pt x="4641" y="7982"/>
                      </a:lnTo>
                      <a:lnTo>
                        <a:pt x="4640" y="8033"/>
                      </a:lnTo>
                      <a:lnTo>
                        <a:pt x="4640" y="8082"/>
                      </a:lnTo>
                      <a:lnTo>
                        <a:pt x="4640" y="8133"/>
                      </a:lnTo>
                      <a:lnTo>
                        <a:pt x="4640" y="8184"/>
                      </a:lnTo>
                      <a:lnTo>
                        <a:pt x="4641" y="8235"/>
                      </a:lnTo>
                      <a:lnTo>
                        <a:pt x="4643" y="8286"/>
                      </a:lnTo>
                      <a:lnTo>
                        <a:pt x="4645" y="8337"/>
                      </a:lnTo>
                      <a:lnTo>
                        <a:pt x="4648" y="8388"/>
                      </a:lnTo>
                      <a:lnTo>
                        <a:pt x="4653" y="8438"/>
                      </a:lnTo>
                      <a:lnTo>
                        <a:pt x="4657" y="8490"/>
                      </a:lnTo>
                      <a:lnTo>
                        <a:pt x="4662" y="8541"/>
                      </a:lnTo>
                      <a:lnTo>
                        <a:pt x="4669" y="8593"/>
                      </a:lnTo>
                      <a:lnTo>
                        <a:pt x="4675" y="8644"/>
                      </a:lnTo>
                      <a:lnTo>
                        <a:pt x="4703" y="8825"/>
                      </a:lnTo>
                      <a:lnTo>
                        <a:pt x="4739" y="9003"/>
                      </a:lnTo>
                      <a:lnTo>
                        <a:pt x="4783" y="9177"/>
                      </a:lnTo>
                      <a:lnTo>
                        <a:pt x="4834" y="9348"/>
                      </a:lnTo>
                      <a:lnTo>
                        <a:pt x="4892" y="9515"/>
                      </a:lnTo>
                      <a:lnTo>
                        <a:pt x="4957" y="9678"/>
                      </a:lnTo>
                      <a:lnTo>
                        <a:pt x="5030" y="9838"/>
                      </a:lnTo>
                      <a:lnTo>
                        <a:pt x="5107" y="9994"/>
                      </a:lnTo>
                      <a:lnTo>
                        <a:pt x="5193" y="10144"/>
                      </a:lnTo>
                      <a:lnTo>
                        <a:pt x="5283" y="10291"/>
                      </a:lnTo>
                      <a:lnTo>
                        <a:pt x="5381" y="10434"/>
                      </a:lnTo>
                      <a:lnTo>
                        <a:pt x="5483" y="10572"/>
                      </a:lnTo>
                      <a:lnTo>
                        <a:pt x="5591" y="10705"/>
                      </a:lnTo>
                      <a:lnTo>
                        <a:pt x="5705" y="10832"/>
                      </a:lnTo>
                      <a:lnTo>
                        <a:pt x="5823" y="10954"/>
                      </a:lnTo>
                      <a:lnTo>
                        <a:pt x="5948" y="11072"/>
                      </a:lnTo>
                      <a:lnTo>
                        <a:pt x="6076" y="11184"/>
                      </a:lnTo>
                      <a:lnTo>
                        <a:pt x="6209" y="11290"/>
                      </a:lnTo>
                      <a:lnTo>
                        <a:pt x="6346" y="11390"/>
                      </a:lnTo>
                      <a:lnTo>
                        <a:pt x="6489" y="11486"/>
                      </a:lnTo>
                      <a:lnTo>
                        <a:pt x="6633" y="11574"/>
                      </a:lnTo>
                      <a:lnTo>
                        <a:pt x="6783" y="11656"/>
                      </a:lnTo>
                      <a:lnTo>
                        <a:pt x="6937" y="11732"/>
                      </a:lnTo>
                      <a:lnTo>
                        <a:pt x="7092" y="11803"/>
                      </a:lnTo>
                      <a:lnTo>
                        <a:pt x="7252" y="11865"/>
                      </a:lnTo>
                      <a:lnTo>
                        <a:pt x="7415" y="11922"/>
                      </a:lnTo>
                      <a:lnTo>
                        <a:pt x="7581" y="11970"/>
                      </a:lnTo>
                      <a:lnTo>
                        <a:pt x="7748" y="12012"/>
                      </a:lnTo>
                      <a:lnTo>
                        <a:pt x="7919" y="12047"/>
                      </a:lnTo>
                      <a:lnTo>
                        <a:pt x="8091" y="12075"/>
                      </a:lnTo>
                      <a:lnTo>
                        <a:pt x="8266" y="12095"/>
                      </a:lnTo>
                      <a:lnTo>
                        <a:pt x="8442" y="12106"/>
                      </a:lnTo>
                      <a:lnTo>
                        <a:pt x="8442" y="12106"/>
                      </a:lnTo>
                      <a:close/>
                    </a:path>
                  </a:pathLst>
                </a:custGeom>
                <a:solidFill>
                  <a:srgbClr val="5AA0F4"/>
                </a:solidFill>
                <a:ln>
                  <a:noFill/>
                </a:ln>
              </p:spPr>
              <p:txBody>
                <a:bodyPr vert="horz" wrap="square" lIns="60951" tIns="30475" rIns="60951" bIns="30475" numCol="1" anchor="t" anchorCtr="0" compatLnSpc="1">
                  <a:prstTxWarp prst="textNoShape">
                    <a:avLst/>
                  </a:prstTxWarp>
                </a:bodyPr>
                <a:lstStyle/>
                <a:p>
                  <a:pPr defTabSz="609539" eaLnBrk="0" fontAlgn="base" hangingPunct="0">
                    <a:spcBef>
                      <a:spcPct val="0"/>
                    </a:spcBef>
                    <a:spcAft>
                      <a:spcPct val="0"/>
                    </a:spcAft>
                  </a:pPr>
                  <a:endParaRPr lang="en-US" sz="1200">
                    <a:solidFill>
                      <a:srgbClr val="525659"/>
                    </a:solidFill>
                    <a:latin typeface="Calibri" panose="020F0502020204030204" pitchFamily="34" charset="0"/>
                  </a:endParaRPr>
                </a:p>
              </p:txBody>
            </p:sp>
            <p:sp>
              <p:nvSpPr>
                <p:cNvPr id="134" name="Freeform 6">
                  <a:extLst>
                    <a:ext uri="{FF2B5EF4-FFF2-40B4-BE49-F238E27FC236}">
                      <a16:creationId xmlns:a16="http://schemas.microsoft.com/office/drawing/2014/main" id="{9FC1F0E6-19C8-4233-8A17-D2260D338BC7}"/>
                    </a:ext>
                  </a:extLst>
                </p:cNvPr>
                <p:cNvSpPr>
                  <a:spLocks/>
                </p:cNvSpPr>
                <p:nvPr/>
              </p:nvSpPr>
              <p:spPr bwMode="auto">
                <a:xfrm>
                  <a:off x="7706916" y="3314482"/>
                  <a:ext cx="4177665" cy="2823567"/>
                </a:xfrm>
                <a:custGeom>
                  <a:avLst/>
                  <a:gdLst>
                    <a:gd name="T0" fmla="*/ 168 w 12386"/>
                    <a:gd name="T1" fmla="*/ 7978 h 8367"/>
                    <a:gd name="T2" fmla="*/ 67 w 12386"/>
                    <a:gd name="T3" fmla="*/ 7448 h 8367"/>
                    <a:gd name="T4" fmla="*/ 12 w 12386"/>
                    <a:gd name="T5" fmla="*/ 6908 h 8367"/>
                    <a:gd name="T6" fmla="*/ 1 w 12386"/>
                    <a:gd name="T7" fmla="*/ 6363 h 8367"/>
                    <a:gd name="T8" fmla="*/ 38 w 12386"/>
                    <a:gd name="T9" fmla="*/ 5813 h 8367"/>
                    <a:gd name="T10" fmla="*/ 122 w 12386"/>
                    <a:gd name="T11" fmla="*/ 5263 h 8367"/>
                    <a:gd name="T12" fmla="*/ 255 w 12386"/>
                    <a:gd name="T13" fmla="*/ 4714 h 8367"/>
                    <a:gd name="T14" fmla="*/ 439 w 12386"/>
                    <a:gd name="T15" fmla="*/ 4170 h 8367"/>
                    <a:gd name="T16" fmla="*/ 700 w 12386"/>
                    <a:gd name="T17" fmla="*/ 3577 h 8367"/>
                    <a:gd name="T18" fmla="*/ 1025 w 12386"/>
                    <a:gd name="T19" fmla="*/ 3004 h 8367"/>
                    <a:gd name="T20" fmla="*/ 1398 w 12386"/>
                    <a:gd name="T21" fmla="*/ 2475 h 8367"/>
                    <a:gd name="T22" fmla="*/ 1816 w 12386"/>
                    <a:gd name="T23" fmla="*/ 1993 h 8367"/>
                    <a:gd name="T24" fmla="*/ 2275 w 12386"/>
                    <a:gd name="T25" fmla="*/ 1558 h 8367"/>
                    <a:gd name="T26" fmla="*/ 2769 w 12386"/>
                    <a:gd name="T27" fmla="*/ 1173 h 8367"/>
                    <a:gd name="T28" fmla="*/ 3296 w 12386"/>
                    <a:gd name="T29" fmla="*/ 838 h 8367"/>
                    <a:gd name="T30" fmla="*/ 3852 w 12386"/>
                    <a:gd name="T31" fmla="*/ 558 h 8367"/>
                    <a:gd name="T32" fmla="*/ 4674 w 12386"/>
                    <a:gd name="T33" fmla="*/ 256 h 8367"/>
                    <a:gd name="T34" fmla="*/ 5600 w 12386"/>
                    <a:gd name="T35" fmla="*/ 59 h 8367"/>
                    <a:gd name="T36" fmla="*/ 6535 w 12386"/>
                    <a:gd name="T37" fmla="*/ 0 h 8367"/>
                    <a:gd name="T38" fmla="*/ 7464 w 12386"/>
                    <a:gd name="T39" fmla="*/ 75 h 8367"/>
                    <a:gd name="T40" fmla="*/ 8371 w 12386"/>
                    <a:gd name="T41" fmla="*/ 280 h 8367"/>
                    <a:gd name="T42" fmla="*/ 9242 w 12386"/>
                    <a:gd name="T43" fmla="*/ 613 h 8367"/>
                    <a:gd name="T44" fmla="*/ 10060 w 12386"/>
                    <a:gd name="T45" fmla="*/ 1070 h 8367"/>
                    <a:gd name="T46" fmla="*/ 10812 w 12386"/>
                    <a:gd name="T47" fmla="*/ 1646 h 8367"/>
                    <a:gd name="T48" fmla="*/ 11147 w 12386"/>
                    <a:gd name="T49" fmla="*/ 1968 h 8367"/>
                    <a:gd name="T50" fmla="*/ 11351 w 12386"/>
                    <a:gd name="T51" fmla="*/ 2187 h 8367"/>
                    <a:gd name="T52" fmla="*/ 11544 w 12386"/>
                    <a:gd name="T53" fmla="*/ 2418 h 8367"/>
                    <a:gd name="T54" fmla="*/ 11728 w 12386"/>
                    <a:gd name="T55" fmla="*/ 2658 h 8367"/>
                    <a:gd name="T56" fmla="*/ 11902 w 12386"/>
                    <a:gd name="T57" fmla="*/ 2907 h 8367"/>
                    <a:gd name="T58" fmla="*/ 12063 w 12386"/>
                    <a:gd name="T59" fmla="*/ 3165 h 8367"/>
                    <a:gd name="T60" fmla="*/ 12214 w 12386"/>
                    <a:gd name="T61" fmla="*/ 3432 h 8367"/>
                    <a:gd name="T62" fmla="*/ 12352 w 12386"/>
                    <a:gd name="T63" fmla="*/ 3708 h 8367"/>
                    <a:gd name="T64" fmla="*/ 9181 w 12386"/>
                    <a:gd name="T65" fmla="*/ 4984 h 8367"/>
                    <a:gd name="T66" fmla="*/ 8597 w 12386"/>
                    <a:gd name="T67" fmla="*/ 4741 h 8367"/>
                    <a:gd name="T68" fmla="*/ 7991 w 12386"/>
                    <a:gd name="T69" fmla="*/ 4555 h 8367"/>
                    <a:gd name="T70" fmla="*/ 7369 w 12386"/>
                    <a:gd name="T71" fmla="*/ 4429 h 8367"/>
                    <a:gd name="T72" fmla="*/ 6734 w 12386"/>
                    <a:gd name="T73" fmla="*/ 4364 h 8367"/>
                    <a:gd name="T74" fmla="*/ 6091 w 12386"/>
                    <a:gd name="T75" fmla="*/ 4362 h 8367"/>
                    <a:gd name="T76" fmla="*/ 5445 w 12386"/>
                    <a:gd name="T77" fmla="*/ 4425 h 8367"/>
                    <a:gd name="T78" fmla="*/ 4799 w 12386"/>
                    <a:gd name="T79" fmla="*/ 4556 h 8367"/>
                    <a:gd name="T80" fmla="*/ 4384 w 12386"/>
                    <a:gd name="T81" fmla="*/ 4644 h 8367"/>
                    <a:gd name="T82" fmla="*/ 4197 w 12386"/>
                    <a:gd name="T83" fmla="*/ 4642 h 8367"/>
                    <a:gd name="T84" fmla="*/ 4008 w 12386"/>
                    <a:gd name="T85" fmla="*/ 4649 h 8367"/>
                    <a:gd name="T86" fmla="*/ 3818 w 12386"/>
                    <a:gd name="T87" fmla="*/ 4665 h 8367"/>
                    <a:gd name="T88" fmla="*/ 3371 w 12386"/>
                    <a:gd name="T89" fmla="*/ 4740 h 8367"/>
                    <a:gd name="T90" fmla="*/ 2705 w 12386"/>
                    <a:gd name="T91" fmla="*/ 4954 h 8367"/>
                    <a:gd name="T92" fmla="*/ 2100 w 12386"/>
                    <a:gd name="T93" fmla="*/ 5273 h 8367"/>
                    <a:gd name="T94" fmla="*/ 1564 w 12386"/>
                    <a:gd name="T95" fmla="*/ 5684 h 8367"/>
                    <a:gd name="T96" fmla="*/ 1108 w 12386"/>
                    <a:gd name="T97" fmla="*/ 6178 h 8367"/>
                    <a:gd name="T98" fmla="*/ 741 w 12386"/>
                    <a:gd name="T99" fmla="*/ 6740 h 8367"/>
                    <a:gd name="T100" fmla="*/ 472 w 12386"/>
                    <a:gd name="T101" fmla="*/ 7359 h 8367"/>
                    <a:gd name="T102" fmla="*/ 309 w 12386"/>
                    <a:gd name="T103" fmla="*/ 8022 h 8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386" h="8367">
                      <a:moveTo>
                        <a:pt x="271" y="8367"/>
                      </a:moveTo>
                      <a:lnTo>
                        <a:pt x="234" y="8238"/>
                      </a:lnTo>
                      <a:lnTo>
                        <a:pt x="200" y="8109"/>
                      </a:lnTo>
                      <a:lnTo>
                        <a:pt x="168" y="7978"/>
                      </a:lnTo>
                      <a:lnTo>
                        <a:pt x="138" y="7846"/>
                      </a:lnTo>
                      <a:lnTo>
                        <a:pt x="113" y="7714"/>
                      </a:lnTo>
                      <a:lnTo>
                        <a:pt x="89" y="7581"/>
                      </a:lnTo>
                      <a:lnTo>
                        <a:pt x="67" y="7448"/>
                      </a:lnTo>
                      <a:lnTo>
                        <a:pt x="50" y="7314"/>
                      </a:lnTo>
                      <a:lnTo>
                        <a:pt x="34" y="7178"/>
                      </a:lnTo>
                      <a:lnTo>
                        <a:pt x="22" y="7043"/>
                      </a:lnTo>
                      <a:lnTo>
                        <a:pt x="12" y="6908"/>
                      </a:lnTo>
                      <a:lnTo>
                        <a:pt x="5" y="6772"/>
                      </a:lnTo>
                      <a:lnTo>
                        <a:pt x="1" y="6635"/>
                      </a:lnTo>
                      <a:lnTo>
                        <a:pt x="0" y="6499"/>
                      </a:lnTo>
                      <a:lnTo>
                        <a:pt x="1" y="6363"/>
                      </a:lnTo>
                      <a:lnTo>
                        <a:pt x="7" y="6225"/>
                      </a:lnTo>
                      <a:lnTo>
                        <a:pt x="14" y="6088"/>
                      </a:lnTo>
                      <a:lnTo>
                        <a:pt x="25" y="5951"/>
                      </a:lnTo>
                      <a:lnTo>
                        <a:pt x="38" y="5813"/>
                      </a:lnTo>
                      <a:lnTo>
                        <a:pt x="54" y="5676"/>
                      </a:lnTo>
                      <a:lnTo>
                        <a:pt x="74" y="5537"/>
                      </a:lnTo>
                      <a:lnTo>
                        <a:pt x="96" y="5400"/>
                      </a:lnTo>
                      <a:lnTo>
                        <a:pt x="122" y="5263"/>
                      </a:lnTo>
                      <a:lnTo>
                        <a:pt x="150" y="5125"/>
                      </a:lnTo>
                      <a:lnTo>
                        <a:pt x="183" y="4988"/>
                      </a:lnTo>
                      <a:lnTo>
                        <a:pt x="217" y="4850"/>
                      </a:lnTo>
                      <a:lnTo>
                        <a:pt x="255" y="4714"/>
                      </a:lnTo>
                      <a:lnTo>
                        <a:pt x="296" y="4578"/>
                      </a:lnTo>
                      <a:lnTo>
                        <a:pt x="340" y="4442"/>
                      </a:lnTo>
                      <a:lnTo>
                        <a:pt x="388" y="4305"/>
                      </a:lnTo>
                      <a:lnTo>
                        <a:pt x="439" y="4170"/>
                      </a:lnTo>
                      <a:lnTo>
                        <a:pt x="492" y="4035"/>
                      </a:lnTo>
                      <a:lnTo>
                        <a:pt x="558" y="3880"/>
                      </a:lnTo>
                      <a:lnTo>
                        <a:pt x="628" y="3728"/>
                      </a:lnTo>
                      <a:lnTo>
                        <a:pt x="700" y="3577"/>
                      </a:lnTo>
                      <a:lnTo>
                        <a:pt x="777" y="3430"/>
                      </a:lnTo>
                      <a:lnTo>
                        <a:pt x="856" y="3285"/>
                      </a:lnTo>
                      <a:lnTo>
                        <a:pt x="939" y="3143"/>
                      </a:lnTo>
                      <a:lnTo>
                        <a:pt x="1025" y="3004"/>
                      </a:lnTo>
                      <a:lnTo>
                        <a:pt x="1114" y="2868"/>
                      </a:lnTo>
                      <a:lnTo>
                        <a:pt x="1206" y="2734"/>
                      </a:lnTo>
                      <a:lnTo>
                        <a:pt x="1301" y="2603"/>
                      </a:lnTo>
                      <a:lnTo>
                        <a:pt x="1398" y="2475"/>
                      </a:lnTo>
                      <a:lnTo>
                        <a:pt x="1498" y="2350"/>
                      </a:lnTo>
                      <a:lnTo>
                        <a:pt x="1602" y="2228"/>
                      </a:lnTo>
                      <a:lnTo>
                        <a:pt x="1708" y="2108"/>
                      </a:lnTo>
                      <a:lnTo>
                        <a:pt x="1816" y="1993"/>
                      </a:lnTo>
                      <a:lnTo>
                        <a:pt x="1927" y="1879"/>
                      </a:lnTo>
                      <a:lnTo>
                        <a:pt x="2040" y="1769"/>
                      </a:lnTo>
                      <a:lnTo>
                        <a:pt x="2157" y="1662"/>
                      </a:lnTo>
                      <a:lnTo>
                        <a:pt x="2275" y="1558"/>
                      </a:lnTo>
                      <a:lnTo>
                        <a:pt x="2396" y="1457"/>
                      </a:lnTo>
                      <a:lnTo>
                        <a:pt x="2518" y="1359"/>
                      </a:lnTo>
                      <a:lnTo>
                        <a:pt x="2643" y="1263"/>
                      </a:lnTo>
                      <a:lnTo>
                        <a:pt x="2769" y="1173"/>
                      </a:lnTo>
                      <a:lnTo>
                        <a:pt x="2899" y="1084"/>
                      </a:lnTo>
                      <a:lnTo>
                        <a:pt x="3030" y="1000"/>
                      </a:lnTo>
                      <a:lnTo>
                        <a:pt x="3162" y="917"/>
                      </a:lnTo>
                      <a:lnTo>
                        <a:pt x="3296" y="838"/>
                      </a:lnTo>
                      <a:lnTo>
                        <a:pt x="3432" y="764"/>
                      </a:lnTo>
                      <a:lnTo>
                        <a:pt x="3571" y="692"/>
                      </a:lnTo>
                      <a:lnTo>
                        <a:pt x="3710" y="623"/>
                      </a:lnTo>
                      <a:lnTo>
                        <a:pt x="3852" y="558"/>
                      </a:lnTo>
                      <a:lnTo>
                        <a:pt x="3994" y="497"/>
                      </a:lnTo>
                      <a:lnTo>
                        <a:pt x="4219" y="408"/>
                      </a:lnTo>
                      <a:lnTo>
                        <a:pt x="4446" y="328"/>
                      </a:lnTo>
                      <a:lnTo>
                        <a:pt x="4674" y="256"/>
                      </a:lnTo>
                      <a:lnTo>
                        <a:pt x="4905" y="194"/>
                      </a:lnTo>
                      <a:lnTo>
                        <a:pt x="5136" y="141"/>
                      </a:lnTo>
                      <a:lnTo>
                        <a:pt x="5368" y="95"/>
                      </a:lnTo>
                      <a:lnTo>
                        <a:pt x="5600" y="59"/>
                      </a:lnTo>
                      <a:lnTo>
                        <a:pt x="5834" y="31"/>
                      </a:lnTo>
                      <a:lnTo>
                        <a:pt x="6068" y="13"/>
                      </a:lnTo>
                      <a:lnTo>
                        <a:pt x="6302" y="2"/>
                      </a:lnTo>
                      <a:lnTo>
                        <a:pt x="6535" y="0"/>
                      </a:lnTo>
                      <a:lnTo>
                        <a:pt x="6769" y="6"/>
                      </a:lnTo>
                      <a:lnTo>
                        <a:pt x="7002" y="21"/>
                      </a:lnTo>
                      <a:lnTo>
                        <a:pt x="7234" y="44"/>
                      </a:lnTo>
                      <a:lnTo>
                        <a:pt x="7464" y="75"/>
                      </a:lnTo>
                      <a:lnTo>
                        <a:pt x="7694" y="115"/>
                      </a:lnTo>
                      <a:lnTo>
                        <a:pt x="7921" y="161"/>
                      </a:lnTo>
                      <a:lnTo>
                        <a:pt x="8148" y="217"/>
                      </a:lnTo>
                      <a:lnTo>
                        <a:pt x="8371" y="280"/>
                      </a:lnTo>
                      <a:lnTo>
                        <a:pt x="8593" y="352"/>
                      </a:lnTo>
                      <a:lnTo>
                        <a:pt x="8812" y="432"/>
                      </a:lnTo>
                      <a:lnTo>
                        <a:pt x="9028" y="518"/>
                      </a:lnTo>
                      <a:lnTo>
                        <a:pt x="9242" y="613"/>
                      </a:lnTo>
                      <a:lnTo>
                        <a:pt x="9451" y="716"/>
                      </a:lnTo>
                      <a:lnTo>
                        <a:pt x="9659" y="826"/>
                      </a:lnTo>
                      <a:lnTo>
                        <a:pt x="9862" y="944"/>
                      </a:lnTo>
                      <a:lnTo>
                        <a:pt x="10060" y="1070"/>
                      </a:lnTo>
                      <a:lnTo>
                        <a:pt x="10255" y="1203"/>
                      </a:lnTo>
                      <a:lnTo>
                        <a:pt x="10446" y="1344"/>
                      </a:lnTo>
                      <a:lnTo>
                        <a:pt x="10632" y="1492"/>
                      </a:lnTo>
                      <a:lnTo>
                        <a:pt x="10812" y="1646"/>
                      </a:lnTo>
                      <a:lnTo>
                        <a:pt x="10988" y="1809"/>
                      </a:lnTo>
                      <a:lnTo>
                        <a:pt x="11042" y="1862"/>
                      </a:lnTo>
                      <a:lnTo>
                        <a:pt x="11095" y="1914"/>
                      </a:lnTo>
                      <a:lnTo>
                        <a:pt x="11147" y="1968"/>
                      </a:lnTo>
                      <a:lnTo>
                        <a:pt x="11199" y="2022"/>
                      </a:lnTo>
                      <a:lnTo>
                        <a:pt x="11251" y="2076"/>
                      </a:lnTo>
                      <a:lnTo>
                        <a:pt x="11301" y="2132"/>
                      </a:lnTo>
                      <a:lnTo>
                        <a:pt x="11351" y="2187"/>
                      </a:lnTo>
                      <a:lnTo>
                        <a:pt x="11401" y="2245"/>
                      </a:lnTo>
                      <a:lnTo>
                        <a:pt x="11449" y="2302"/>
                      </a:lnTo>
                      <a:lnTo>
                        <a:pt x="11497" y="2359"/>
                      </a:lnTo>
                      <a:lnTo>
                        <a:pt x="11544" y="2418"/>
                      </a:lnTo>
                      <a:lnTo>
                        <a:pt x="11592" y="2477"/>
                      </a:lnTo>
                      <a:lnTo>
                        <a:pt x="11638" y="2537"/>
                      </a:lnTo>
                      <a:lnTo>
                        <a:pt x="11684" y="2597"/>
                      </a:lnTo>
                      <a:lnTo>
                        <a:pt x="11728" y="2658"/>
                      </a:lnTo>
                      <a:lnTo>
                        <a:pt x="11772" y="2719"/>
                      </a:lnTo>
                      <a:lnTo>
                        <a:pt x="11817" y="2781"/>
                      </a:lnTo>
                      <a:lnTo>
                        <a:pt x="11859" y="2844"/>
                      </a:lnTo>
                      <a:lnTo>
                        <a:pt x="11902" y="2907"/>
                      </a:lnTo>
                      <a:lnTo>
                        <a:pt x="11943" y="2970"/>
                      </a:lnTo>
                      <a:lnTo>
                        <a:pt x="11984" y="3035"/>
                      </a:lnTo>
                      <a:lnTo>
                        <a:pt x="12024" y="3100"/>
                      </a:lnTo>
                      <a:lnTo>
                        <a:pt x="12063" y="3165"/>
                      </a:lnTo>
                      <a:lnTo>
                        <a:pt x="12102" y="3231"/>
                      </a:lnTo>
                      <a:lnTo>
                        <a:pt x="12141" y="3298"/>
                      </a:lnTo>
                      <a:lnTo>
                        <a:pt x="12177" y="3365"/>
                      </a:lnTo>
                      <a:lnTo>
                        <a:pt x="12214" y="3432"/>
                      </a:lnTo>
                      <a:lnTo>
                        <a:pt x="12250" y="3500"/>
                      </a:lnTo>
                      <a:lnTo>
                        <a:pt x="12285" y="3569"/>
                      </a:lnTo>
                      <a:lnTo>
                        <a:pt x="12319" y="3638"/>
                      </a:lnTo>
                      <a:lnTo>
                        <a:pt x="12352" y="3708"/>
                      </a:lnTo>
                      <a:lnTo>
                        <a:pt x="12386" y="3777"/>
                      </a:lnTo>
                      <a:lnTo>
                        <a:pt x="9464" y="5125"/>
                      </a:lnTo>
                      <a:lnTo>
                        <a:pt x="9324" y="5053"/>
                      </a:lnTo>
                      <a:lnTo>
                        <a:pt x="9181" y="4984"/>
                      </a:lnTo>
                      <a:lnTo>
                        <a:pt x="9038" y="4918"/>
                      </a:lnTo>
                      <a:lnTo>
                        <a:pt x="8892" y="4855"/>
                      </a:lnTo>
                      <a:lnTo>
                        <a:pt x="8745" y="4796"/>
                      </a:lnTo>
                      <a:lnTo>
                        <a:pt x="8597" y="4741"/>
                      </a:lnTo>
                      <a:lnTo>
                        <a:pt x="8448" y="4689"/>
                      </a:lnTo>
                      <a:lnTo>
                        <a:pt x="8297" y="4641"/>
                      </a:lnTo>
                      <a:lnTo>
                        <a:pt x="8145" y="4596"/>
                      </a:lnTo>
                      <a:lnTo>
                        <a:pt x="7991" y="4555"/>
                      </a:lnTo>
                      <a:lnTo>
                        <a:pt x="7838" y="4518"/>
                      </a:lnTo>
                      <a:lnTo>
                        <a:pt x="7682" y="4485"/>
                      </a:lnTo>
                      <a:lnTo>
                        <a:pt x="7526" y="4455"/>
                      </a:lnTo>
                      <a:lnTo>
                        <a:pt x="7369" y="4429"/>
                      </a:lnTo>
                      <a:lnTo>
                        <a:pt x="7211" y="4407"/>
                      </a:lnTo>
                      <a:lnTo>
                        <a:pt x="7053" y="4389"/>
                      </a:lnTo>
                      <a:lnTo>
                        <a:pt x="6894" y="4375"/>
                      </a:lnTo>
                      <a:lnTo>
                        <a:pt x="6734" y="4364"/>
                      </a:lnTo>
                      <a:lnTo>
                        <a:pt x="6574" y="4357"/>
                      </a:lnTo>
                      <a:lnTo>
                        <a:pt x="6413" y="4355"/>
                      </a:lnTo>
                      <a:lnTo>
                        <a:pt x="6252" y="4356"/>
                      </a:lnTo>
                      <a:lnTo>
                        <a:pt x="6091" y="4362"/>
                      </a:lnTo>
                      <a:lnTo>
                        <a:pt x="5929" y="4371"/>
                      </a:lnTo>
                      <a:lnTo>
                        <a:pt x="5767" y="4385"/>
                      </a:lnTo>
                      <a:lnTo>
                        <a:pt x="5607" y="4403"/>
                      </a:lnTo>
                      <a:lnTo>
                        <a:pt x="5445" y="4425"/>
                      </a:lnTo>
                      <a:lnTo>
                        <a:pt x="5283" y="4451"/>
                      </a:lnTo>
                      <a:lnTo>
                        <a:pt x="5121" y="4482"/>
                      </a:lnTo>
                      <a:lnTo>
                        <a:pt x="4960" y="4517"/>
                      </a:lnTo>
                      <a:lnTo>
                        <a:pt x="4799" y="4556"/>
                      </a:lnTo>
                      <a:lnTo>
                        <a:pt x="4638" y="4600"/>
                      </a:lnTo>
                      <a:lnTo>
                        <a:pt x="4477" y="4647"/>
                      </a:lnTo>
                      <a:lnTo>
                        <a:pt x="4430" y="4645"/>
                      </a:lnTo>
                      <a:lnTo>
                        <a:pt x="4384" y="4644"/>
                      </a:lnTo>
                      <a:lnTo>
                        <a:pt x="4338" y="4642"/>
                      </a:lnTo>
                      <a:lnTo>
                        <a:pt x="4291" y="4642"/>
                      </a:lnTo>
                      <a:lnTo>
                        <a:pt x="4244" y="4642"/>
                      </a:lnTo>
                      <a:lnTo>
                        <a:pt x="4197" y="4642"/>
                      </a:lnTo>
                      <a:lnTo>
                        <a:pt x="4150" y="4643"/>
                      </a:lnTo>
                      <a:lnTo>
                        <a:pt x="4103" y="4644"/>
                      </a:lnTo>
                      <a:lnTo>
                        <a:pt x="4056" y="4646"/>
                      </a:lnTo>
                      <a:lnTo>
                        <a:pt x="4008" y="4649"/>
                      </a:lnTo>
                      <a:lnTo>
                        <a:pt x="3961" y="4653"/>
                      </a:lnTo>
                      <a:lnTo>
                        <a:pt x="3913" y="4656"/>
                      </a:lnTo>
                      <a:lnTo>
                        <a:pt x="3866" y="4660"/>
                      </a:lnTo>
                      <a:lnTo>
                        <a:pt x="3818" y="4665"/>
                      </a:lnTo>
                      <a:lnTo>
                        <a:pt x="3771" y="4671"/>
                      </a:lnTo>
                      <a:lnTo>
                        <a:pt x="3723" y="4677"/>
                      </a:lnTo>
                      <a:lnTo>
                        <a:pt x="3545" y="4706"/>
                      </a:lnTo>
                      <a:lnTo>
                        <a:pt x="3371" y="4740"/>
                      </a:lnTo>
                      <a:lnTo>
                        <a:pt x="3199" y="4783"/>
                      </a:lnTo>
                      <a:lnTo>
                        <a:pt x="3031" y="4833"/>
                      </a:lnTo>
                      <a:lnTo>
                        <a:pt x="2865" y="4890"/>
                      </a:lnTo>
                      <a:lnTo>
                        <a:pt x="2705" y="4954"/>
                      </a:lnTo>
                      <a:lnTo>
                        <a:pt x="2547" y="5025"/>
                      </a:lnTo>
                      <a:lnTo>
                        <a:pt x="2394" y="5101"/>
                      </a:lnTo>
                      <a:lnTo>
                        <a:pt x="2244" y="5184"/>
                      </a:lnTo>
                      <a:lnTo>
                        <a:pt x="2100" y="5273"/>
                      </a:lnTo>
                      <a:lnTo>
                        <a:pt x="1959" y="5368"/>
                      </a:lnTo>
                      <a:lnTo>
                        <a:pt x="1823" y="5468"/>
                      </a:lnTo>
                      <a:lnTo>
                        <a:pt x="1692" y="5574"/>
                      </a:lnTo>
                      <a:lnTo>
                        <a:pt x="1564" y="5684"/>
                      </a:lnTo>
                      <a:lnTo>
                        <a:pt x="1443" y="5801"/>
                      </a:lnTo>
                      <a:lnTo>
                        <a:pt x="1326" y="5922"/>
                      </a:lnTo>
                      <a:lnTo>
                        <a:pt x="1215" y="6048"/>
                      </a:lnTo>
                      <a:lnTo>
                        <a:pt x="1108" y="6178"/>
                      </a:lnTo>
                      <a:lnTo>
                        <a:pt x="1008" y="6313"/>
                      </a:lnTo>
                      <a:lnTo>
                        <a:pt x="914" y="6451"/>
                      </a:lnTo>
                      <a:lnTo>
                        <a:pt x="824" y="6594"/>
                      </a:lnTo>
                      <a:lnTo>
                        <a:pt x="741" y="6740"/>
                      </a:lnTo>
                      <a:lnTo>
                        <a:pt x="664" y="6890"/>
                      </a:lnTo>
                      <a:lnTo>
                        <a:pt x="594" y="7043"/>
                      </a:lnTo>
                      <a:lnTo>
                        <a:pt x="529" y="7200"/>
                      </a:lnTo>
                      <a:lnTo>
                        <a:pt x="472" y="7359"/>
                      </a:lnTo>
                      <a:lnTo>
                        <a:pt x="420" y="7521"/>
                      </a:lnTo>
                      <a:lnTo>
                        <a:pt x="377" y="7686"/>
                      </a:lnTo>
                      <a:lnTo>
                        <a:pt x="339" y="7853"/>
                      </a:lnTo>
                      <a:lnTo>
                        <a:pt x="309" y="8022"/>
                      </a:lnTo>
                      <a:lnTo>
                        <a:pt x="286" y="8194"/>
                      </a:lnTo>
                      <a:lnTo>
                        <a:pt x="271" y="8367"/>
                      </a:lnTo>
                      <a:lnTo>
                        <a:pt x="271" y="8367"/>
                      </a:lnTo>
                      <a:close/>
                    </a:path>
                  </a:pathLst>
                </a:custGeom>
                <a:solidFill>
                  <a:schemeClr val="accent5"/>
                </a:solidFill>
                <a:ln>
                  <a:noFill/>
                </a:ln>
              </p:spPr>
              <p:txBody>
                <a:bodyPr vert="horz" wrap="square" lIns="60951" tIns="30475" rIns="60951" bIns="30475" numCol="1" anchor="t" anchorCtr="0" compatLnSpc="1">
                  <a:prstTxWarp prst="textNoShape">
                    <a:avLst/>
                  </a:prstTxWarp>
                </a:bodyPr>
                <a:lstStyle/>
                <a:p>
                  <a:pPr defTabSz="609539" eaLnBrk="0" fontAlgn="base" hangingPunct="0">
                    <a:spcBef>
                      <a:spcPct val="0"/>
                    </a:spcBef>
                    <a:spcAft>
                      <a:spcPct val="0"/>
                    </a:spcAft>
                  </a:pPr>
                  <a:endParaRPr lang="en-US" sz="1200">
                    <a:solidFill>
                      <a:srgbClr val="525659"/>
                    </a:solidFill>
                    <a:latin typeface="Calibri" panose="020F0502020204030204" pitchFamily="34" charset="0"/>
                  </a:endParaRPr>
                </a:p>
              </p:txBody>
            </p:sp>
            <p:sp>
              <p:nvSpPr>
                <p:cNvPr id="135" name="Freeform 7">
                  <a:extLst>
                    <a:ext uri="{FF2B5EF4-FFF2-40B4-BE49-F238E27FC236}">
                      <a16:creationId xmlns:a16="http://schemas.microsoft.com/office/drawing/2014/main" id="{DE6F2DAA-6C79-4BB5-ADA2-E0A731F8C0B4}"/>
                    </a:ext>
                  </a:extLst>
                </p:cNvPr>
                <p:cNvSpPr>
                  <a:spLocks/>
                </p:cNvSpPr>
                <p:nvPr/>
              </p:nvSpPr>
              <p:spPr bwMode="auto">
                <a:xfrm>
                  <a:off x="9216866" y="4783951"/>
                  <a:ext cx="2841784" cy="4183737"/>
                </a:xfrm>
                <a:custGeom>
                  <a:avLst/>
                  <a:gdLst>
                    <a:gd name="T0" fmla="*/ 599 w 8426"/>
                    <a:gd name="T1" fmla="*/ 136 h 12404"/>
                    <a:gd name="T2" fmla="*/ 1503 w 8426"/>
                    <a:gd name="T3" fmla="*/ 13 h 12404"/>
                    <a:gd name="T4" fmla="*/ 2401 w 8426"/>
                    <a:gd name="T5" fmla="*/ 17 h 12404"/>
                    <a:gd name="T6" fmla="*/ 3281 w 8426"/>
                    <a:gd name="T7" fmla="*/ 145 h 12404"/>
                    <a:gd name="T8" fmla="*/ 4132 w 8426"/>
                    <a:gd name="T9" fmla="*/ 389 h 12404"/>
                    <a:gd name="T10" fmla="*/ 4941 w 8426"/>
                    <a:gd name="T11" fmla="*/ 745 h 12404"/>
                    <a:gd name="T12" fmla="*/ 5695 w 8426"/>
                    <a:gd name="T13" fmla="*/ 1207 h 12404"/>
                    <a:gd name="T14" fmla="*/ 6384 w 8426"/>
                    <a:gd name="T15" fmla="*/ 1769 h 12404"/>
                    <a:gd name="T16" fmla="*/ 6994 w 8426"/>
                    <a:gd name="T17" fmla="*/ 2425 h 12404"/>
                    <a:gd name="T18" fmla="*/ 7513 w 8426"/>
                    <a:gd name="T19" fmla="*/ 3171 h 12404"/>
                    <a:gd name="T20" fmla="*/ 7930 w 8426"/>
                    <a:gd name="T21" fmla="*/ 3999 h 12404"/>
                    <a:gd name="T22" fmla="*/ 8170 w 8426"/>
                    <a:gd name="T23" fmla="*/ 4681 h 12404"/>
                    <a:gd name="T24" fmla="*/ 8331 w 8426"/>
                    <a:gd name="T25" fmla="*/ 5375 h 12404"/>
                    <a:gd name="T26" fmla="*/ 8413 w 8426"/>
                    <a:gd name="T27" fmla="*/ 6077 h 12404"/>
                    <a:gd name="T28" fmla="*/ 8420 w 8426"/>
                    <a:gd name="T29" fmla="*/ 6779 h 12404"/>
                    <a:gd name="T30" fmla="*/ 8351 w 8426"/>
                    <a:gd name="T31" fmla="*/ 7475 h 12404"/>
                    <a:gd name="T32" fmla="*/ 8209 w 8426"/>
                    <a:gd name="T33" fmla="*/ 8160 h 12404"/>
                    <a:gd name="T34" fmla="*/ 7995 w 8426"/>
                    <a:gd name="T35" fmla="*/ 8825 h 12404"/>
                    <a:gd name="T36" fmla="*/ 7711 w 8426"/>
                    <a:gd name="T37" fmla="*/ 9466 h 12404"/>
                    <a:gd name="T38" fmla="*/ 7358 w 8426"/>
                    <a:gd name="T39" fmla="*/ 10075 h 12404"/>
                    <a:gd name="T40" fmla="*/ 6937 w 8426"/>
                    <a:gd name="T41" fmla="*/ 10647 h 12404"/>
                    <a:gd name="T42" fmla="*/ 6567 w 8426"/>
                    <a:gd name="T43" fmla="*/ 11059 h 12404"/>
                    <a:gd name="T44" fmla="*/ 6407 w 8426"/>
                    <a:gd name="T45" fmla="*/ 11216 h 12404"/>
                    <a:gd name="T46" fmla="*/ 6242 w 8426"/>
                    <a:gd name="T47" fmla="*/ 11368 h 12404"/>
                    <a:gd name="T48" fmla="*/ 6071 w 8426"/>
                    <a:gd name="T49" fmla="*/ 11515 h 12404"/>
                    <a:gd name="T50" fmla="*/ 5893 w 8426"/>
                    <a:gd name="T51" fmla="*/ 11656 h 12404"/>
                    <a:gd name="T52" fmla="*/ 5712 w 8426"/>
                    <a:gd name="T53" fmla="*/ 11791 h 12404"/>
                    <a:gd name="T54" fmla="*/ 5524 w 8426"/>
                    <a:gd name="T55" fmla="*/ 11920 h 12404"/>
                    <a:gd name="T56" fmla="*/ 5331 w 8426"/>
                    <a:gd name="T57" fmla="*/ 12042 h 12404"/>
                    <a:gd name="T58" fmla="*/ 5133 w 8426"/>
                    <a:gd name="T59" fmla="*/ 12159 h 12404"/>
                    <a:gd name="T60" fmla="*/ 4931 w 8426"/>
                    <a:gd name="T61" fmla="*/ 12268 h 12404"/>
                    <a:gd name="T62" fmla="*/ 4724 w 8426"/>
                    <a:gd name="T63" fmla="*/ 12372 h 12404"/>
                    <a:gd name="T64" fmla="*/ 3371 w 8426"/>
                    <a:gd name="T65" fmla="*/ 9309 h 12404"/>
                    <a:gd name="T66" fmla="*/ 3567 w 8426"/>
                    <a:gd name="T67" fmla="*/ 8871 h 12404"/>
                    <a:gd name="T68" fmla="*/ 3730 w 8426"/>
                    <a:gd name="T69" fmla="*/ 8422 h 12404"/>
                    <a:gd name="T70" fmla="*/ 3860 w 8426"/>
                    <a:gd name="T71" fmla="*/ 7964 h 12404"/>
                    <a:gd name="T72" fmla="*/ 3956 w 8426"/>
                    <a:gd name="T73" fmla="*/ 7500 h 12404"/>
                    <a:gd name="T74" fmla="*/ 4019 w 8426"/>
                    <a:gd name="T75" fmla="*/ 7029 h 12404"/>
                    <a:gd name="T76" fmla="*/ 4047 w 8426"/>
                    <a:gd name="T77" fmla="*/ 6556 h 12404"/>
                    <a:gd name="T78" fmla="*/ 4039 w 8426"/>
                    <a:gd name="T79" fmla="*/ 6082 h 12404"/>
                    <a:gd name="T80" fmla="*/ 3998 w 8426"/>
                    <a:gd name="T81" fmla="*/ 5607 h 12404"/>
                    <a:gd name="T82" fmla="*/ 3920 w 8426"/>
                    <a:gd name="T83" fmla="*/ 5135 h 12404"/>
                    <a:gd name="T84" fmla="*/ 3808 w 8426"/>
                    <a:gd name="T85" fmla="*/ 4668 h 12404"/>
                    <a:gd name="T86" fmla="*/ 3767 w 8426"/>
                    <a:gd name="T87" fmla="*/ 4419 h 12404"/>
                    <a:gd name="T88" fmla="*/ 3769 w 8426"/>
                    <a:gd name="T89" fmla="*/ 4277 h 12404"/>
                    <a:gd name="T90" fmla="*/ 3766 w 8426"/>
                    <a:gd name="T91" fmla="*/ 4135 h 12404"/>
                    <a:gd name="T92" fmla="*/ 3757 w 8426"/>
                    <a:gd name="T93" fmla="*/ 3993 h 12404"/>
                    <a:gd name="T94" fmla="*/ 3744 w 8426"/>
                    <a:gd name="T95" fmla="*/ 3849 h 12404"/>
                    <a:gd name="T96" fmla="*/ 3704 w 8426"/>
                    <a:gd name="T97" fmla="*/ 3573 h 12404"/>
                    <a:gd name="T98" fmla="*/ 3575 w 8426"/>
                    <a:gd name="T99" fmla="*/ 3054 h 12404"/>
                    <a:gd name="T100" fmla="*/ 3381 w 8426"/>
                    <a:gd name="T101" fmla="*/ 2566 h 12404"/>
                    <a:gd name="T102" fmla="*/ 3130 w 8426"/>
                    <a:gd name="T103" fmla="*/ 2115 h 12404"/>
                    <a:gd name="T104" fmla="*/ 2825 w 8426"/>
                    <a:gd name="T105" fmla="*/ 1704 h 12404"/>
                    <a:gd name="T106" fmla="*/ 2472 w 8426"/>
                    <a:gd name="T107" fmla="*/ 1336 h 12404"/>
                    <a:gd name="T108" fmla="*/ 2077 w 8426"/>
                    <a:gd name="T109" fmla="*/ 1018 h 12404"/>
                    <a:gd name="T110" fmla="*/ 1645 w 8426"/>
                    <a:gd name="T111" fmla="*/ 752 h 12404"/>
                    <a:gd name="T112" fmla="*/ 1179 w 8426"/>
                    <a:gd name="T113" fmla="*/ 541 h 12404"/>
                    <a:gd name="T114" fmla="*/ 688 w 8426"/>
                    <a:gd name="T115" fmla="*/ 392 h 12404"/>
                    <a:gd name="T116" fmla="*/ 175 w 8426"/>
                    <a:gd name="T117" fmla="*/ 306 h 12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26" h="12404">
                      <a:moveTo>
                        <a:pt x="0" y="292"/>
                      </a:moveTo>
                      <a:lnTo>
                        <a:pt x="299" y="207"/>
                      </a:lnTo>
                      <a:lnTo>
                        <a:pt x="599" y="136"/>
                      </a:lnTo>
                      <a:lnTo>
                        <a:pt x="901" y="80"/>
                      </a:lnTo>
                      <a:lnTo>
                        <a:pt x="1202" y="39"/>
                      </a:lnTo>
                      <a:lnTo>
                        <a:pt x="1503" y="13"/>
                      </a:lnTo>
                      <a:lnTo>
                        <a:pt x="1803" y="0"/>
                      </a:lnTo>
                      <a:lnTo>
                        <a:pt x="2103" y="2"/>
                      </a:lnTo>
                      <a:lnTo>
                        <a:pt x="2401" y="17"/>
                      </a:lnTo>
                      <a:lnTo>
                        <a:pt x="2697" y="47"/>
                      </a:lnTo>
                      <a:lnTo>
                        <a:pt x="2990" y="90"/>
                      </a:lnTo>
                      <a:lnTo>
                        <a:pt x="3281" y="145"/>
                      </a:lnTo>
                      <a:lnTo>
                        <a:pt x="3569" y="214"/>
                      </a:lnTo>
                      <a:lnTo>
                        <a:pt x="3852" y="295"/>
                      </a:lnTo>
                      <a:lnTo>
                        <a:pt x="4132" y="389"/>
                      </a:lnTo>
                      <a:lnTo>
                        <a:pt x="4407" y="497"/>
                      </a:lnTo>
                      <a:lnTo>
                        <a:pt x="4676" y="614"/>
                      </a:lnTo>
                      <a:lnTo>
                        <a:pt x="4941" y="745"/>
                      </a:lnTo>
                      <a:lnTo>
                        <a:pt x="5199" y="888"/>
                      </a:lnTo>
                      <a:lnTo>
                        <a:pt x="5451" y="1042"/>
                      </a:lnTo>
                      <a:lnTo>
                        <a:pt x="5695" y="1207"/>
                      </a:lnTo>
                      <a:lnTo>
                        <a:pt x="5932" y="1384"/>
                      </a:lnTo>
                      <a:lnTo>
                        <a:pt x="6162" y="1571"/>
                      </a:lnTo>
                      <a:lnTo>
                        <a:pt x="6384" y="1769"/>
                      </a:lnTo>
                      <a:lnTo>
                        <a:pt x="6596" y="1977"/>
                      </a:lnTo>
                      <a:lnTo>
                        <a:pt x="6800" y="2197"/>
                      </a:lnTo>
                      <a:lnTo>
                        <a:pt x="6994" y="2425"/>
                      </a:lnTo>
                      <a:lnTo>
                        <a:pt x="7178" y="2664"/>
                      </a:lnTo>
                      <a:lnTo>
                        <a:pt x="7350" y="2913"/>
                      </a:lnTo>
                      <a:lnTo>
                        <a:pt x="7513" y="3171"/>
                      </a:lnTo>
                      <a:lnTo>
                        <a:pt x="7664" y="3438"/>
                      </a:lnTo>
                      <a:lnTo>
                        <a:pt x="7803" y="3715"/>
                      </a:lnTo>
                      <a:lnTo>
                        <a:pt x="7930" y="3999"/>
                      </a:lnTo>
                      <a:lnTo>
                        <a:pt x="8019" y="4225"/>
                      </a:lnTo>
                      <a:lnTo>
                        <a:pt x="8099" y="4451"/>
                      </a:lnTo>
                      <a:lnTo>
                        <a:pt x="8170" y="4681"/>
                      </a:lnTo>
                      <a:lnTo>
                        <a:pt x="8233" y="4911"/>
                      </a:lnTo>
                      <a:lnTo>
                        <a:pt x="8286" y="5143"/>
                      </a:lnTo>
                      <a:lnTo>
                        <a:pt x="8331" y="5375"/>
                      </a:lnTo>
                      <a:lnTo>
                        <a:pt x="8367" y="5609"/>
                      </a:lnTo>
                      <a:lnTo>
                        <a:pt x="8395" y="5842"/>
                      </a:lnTo>
                      <a:lnTo>
                        <a:pt x="8413" y="6077"/>
                      </a:lnTo>
                      <a:lnTo>
                        <a:pt x="8424" y="6311"/>
                      </a:lnTo>
                      <a:lnTo>
                        <a:pt x="8426" y="6546"/>
                      </a:lnTo>
                      <a:lnTo>
                        <a:pt x="8420" y="6779"/>
                      </a:lnTo>
                      <a:lnTo>
                        <a:pt x="8405" y="7012"/>
                      </a:lnTo>
                      <a:lnTo>
                        <a:pt x="8382" y="7244"/>
                      </a:lnTo>
                      <a:lnTo>
                        <a:pt x="8351" y="7475"/>
                      </a:lnTo>
                      <a:lnTo>
                        <a:pt x="8312" y="7705"/>
                      </a:lnTo>
                      <a:lnTo>
                        <a:pt x="8265" y="7933"/>
                      </a:lnTo>
                      <a:lnTo>
                        <a:pt x="8209" y="8160"/>
                      </a:lnTo>
                      <a:lnTo>
                        <a:pt x="8146" y="8383"/>
                      </a:lnTo>
                      <a:lnTo>
                        <a:pt x="8075" y="8605"/>
                      </a:lnTo>
                      <a:lnTo>
                        <a:pt x="7995" y="8825"/>
                      </a:lnTo>
                      <a:lnTo>
                        <a:pt x="7909" y="9042"/>
                      </a:lnTo>
                      <a:lnTo>
                        <a:pt x="7814" y="9255"/>
                      </a:lnTo>
                      <a:lnTo>
                        <a:pt x="7711" y="9466"/>
                      </a:lnTo>
                      <a:lnTo>
                        <a:pt x="7601" y="9673"/>
                      </a:lnTo>
                      <a:lnTo>
                        <a:pt x="7483" y="9876"/>
                      </a:lnTo>
                      <a:lnTo>
                        <a:pt x="7358" y="10075"/>
                      </a:lnTo>
                      <a:lnTo>
                        <a:pt x="7225" y="10271"/>
                      </a:lnTo>
                      <a:lnTo>
                        <a:pt x="7085" y="10461"/>
                      </a:lnTo>
                      <a:lnTo>
                        <a:pt x="6937" y="10647"/>
                      </a:lnTo>
                      <a:lnTo>
                        <a:pt x="6782" y="10828"/>
                      </a:lnTo>
                      <a:lnTo>
                        <a:pt x="6620" y="11004"/>
                      </a:lnTo>
                      <a:lnTo>
                        <a:pt x="6567" y="11059"/>
                      </a:lnTo>
                      <a:lnTo>
                        <a:pt x="6515" y="11112"/>
                      </a:lnTo>
                      <a:lnTo>
                        <a:pt x="6461" y="11165"/>
                      </a:lnTo>
                      <a:lnTo>
                        <a:pt x="6407" y="11216"/>
                      </a:lnTo>
                      <a:lnTo>
                        <a:pt x="6353" y="11267"/>
                      </a:lnTo>
                      <a:lnTo>
                        <a:pt x="6298" y="11318"/>
                      </a:lnTo>
                      <a:lnTo>
                        <a:pt x="6242" y="11368"/>
                      </a:lnTo>
                      <a:lnTo>
                        <a:pt x="6186" y="11418"/>
                      </a:lnTo>
                      <a:lnTo>
                        <a:pt x="6129" y="11466"/>
                      </a:lnTo>
                      <a:lnTo>
                        <a:pt x="6071" y="11515"/>
                      </a:lnTo>
                      <a:lnTo>
                        <a:pt x="6012" y="11563"/>
                      </a:lnTo>
                      <a:lnTo>
                        <a:pt x="5954" y="11609"/>
                      </a:lnTo>
                      <a:lnTo>
                        <a:pt x="5893" y="11656"/>
                      </a:lnTo>
                      <a:lnTo>
                        <a:pt x="5834" y="11701"/>
                      </a:lnTo>
                      <a:lnTo>
                        <a:pt x="5772" y="11747"/>
                      </a:lnTo>
                      <a:lnTo>
                        <a:pt x="5712" y="11791"/>
                      </a:lnTo>
                      <a:lnTo>
                        <a:pt x="5649" y="11834"/>
                      </a:lnTo>
                      <a:lnTo>
                        <a:pt x="5587" y="11877"/>
                      </a:lnTo>
                      <a:lnTo>
                        <a:pt x="5524" y="11920"/>
                      </a:lnTo>
                      <a:lnTo>
                        <a:pt x="5460" y="11961"/>
                      </a:lnTo>
                      <a:lnTo>
                        <a:pt x="5396" y="12002"/>
                      </a:lnTo>
                      <a:lnTo>
                        <a:pt x="5331" y="12042"/>
                      </a:lnTo>
                      <a:lnTo>
                        <a:pt x="5266" y="12082"/>
                      </a:lnTo>
                      <a:lnTo>
                        <a:pt x="5200" y="12121"/>
                      </a:lnTo>
                      <a:lnTo>
                        <a:pt x="5133" y="12159"/>
                      </a:lnTo>
                      <a:lnTo>
                        <a:pt x="5066" y="12195"/>
                      </a:lnTo>
                      <a:lnTo>
                        <a:pt x="4999" y="12232"/>
                      </a:lnTo>
                      <a:lnTo>
                        <a:pt x="4931" y="12268"/>
                      </a:lnTo>
                      <a:lnTo>
                        <a:pt x="4863" y="12304"/>
                      </a:lnTo>
                      <a:lnTo>
                        <a:pt x="4794" y="12338"/>
                      </a:lnTo>
                      <a:lnTo>
                        <a:pt x="4724" y="12372"/>
                      </a:lnTo>
                      <a:lnTo>
                        <a:pt x="4655" y="12404"/>
                      </a:lnTo>
                      <a:lnTo>
                        <a:pt x="3297" y="9453"/>
                      </a:lnTo>
                      <a:lnTo>
                        <a:pt x="3371" y="9309"/>
                      </a:lnTo>
                      <a:lnTo>
                        <a:pt x="3440" y="9164"/>
                      </a:lnTo>
                      <a:lnTo>
                        <a:pt x="3504" y="9018"/>
                      </a:lnTo>
                      <a:lnTo>
                        <a:pt x="3567" y="8871"/>
                      </a:lnTo>
                      <a:lnTo>
                        <a:pt x="3624" y="8723"/>
                      </a:lnTo>
                      <a:lnTo>
                        <a:pt x="3679" y="8573"/>
                      </a:lnTo>
                      <a:lnTo>
                        <a:pt x="3730" y="8422"/>
                      </a:lnTo>
                      <a:lnTo>
                        <a:pt x="3778" y="8270"/>
                      </a:lnTo>
                      <a:lnTo>
                        <a:pt x="3821" y="8117"/>
                      </a:lnTo>
                      <a:lnTo>
                        <a:pt x="3860" y="7964"/>
                      </a:lnTo>
                      <a:lnTo>
                        <a:pt x="3895" y="7810"/>
                      </a:lnTo>
                      <a:lnTo>
                        <a:pt x="3928" y="7655"/>
                      </a:lnTo>
                      <a:lnTo>
                        <a:pt x="3956" y="7500"/>
                      </a:lnTo>
                      <a:lnTo>
                        <a:pt x="3981" y="7343"/>
                      </a:lnTo>
                      <a:lnTo>
                        <a:pt x="4001" y="7186"/>
                      </a:lnTo>
                      <a:lnTo>
                        <a:pt x="4019" y="7029"/>
                      </a:lnTo>
                      <a:lnTo>
                        <a:pt x="4031" y="6872"/>
                      </a:lnTo>
                      <a:lnTo>
                        <a:pt x="4041" y="6714"/>
                      </a:lnTo>
                      <a:lnTo>
                        <a:pt x="4047" y="6556"/>
                      </a:lnTo>
                      <a:lnTo>
                        <a:pt x="4048" y="6397"/>
                      </a:lnTo>
                      <a:lnTo>
                        <a:pt x="4046" y="6239"/>
                      </a:lnTo>
                      <a:lnTo>
                        <a:pt x="4039" y="6082"/>
                      </a:lnTo>
                      <a:lnTo>
                        <a:pt x="4029" y="5924"/>
                      </a:lnTo>
                      <a:lnTo>
                        <a:pt x="4015" y="5765"/>
                      </a:lnTo>
                      <a:lnTo>
                        <a:pt x="3998" y="5607"/>
                      </a:lnTo>
                      <a:lnTo>
                        <a:pt x="3976" y="5450"/>
                      </a:lnTo>
                      <a:lnTo>
                        <a:pt x="3950" y="5292"/>
                      </a:lnTo>
                      <a:lnTo>
                        <a:pt x="3920" y="5135"/>
                      </a:lnTo>
                      <a:lnTo>
                        <a:pt x="3887" y="4978"/>
                      </a:lnTo>
                      <a:lnTo>
                        <a:pt x="3849" y="4822"/>
                      </a:lnTo>
                      <a:lnTo>
                        <a:pt x="3808" y="4668"/>
                      </a:lnTo>
                      <a:lnTo>
                        <a:pt x="3763" y="4512"/>
                      </a:lnTo>
                      <a:lnTo>
                        <a:pt x="3765" y="4465"/>
                      </a:lnTo>
                      <a:lnTo>
                        <a:pt x="3767" y="4419"/>
                      </a:lnTo>
                      <a:lnTo>
                        <a:pt x="3768" y="4371"/>
                      </a:lnTo>
                      <a:lnTo>
                        <a:pt x="3768" y="4325"/>
                      </a:lnTo>
                      <a:lnTo>
                        <a:pt x="3769" y="4277"/>
                      </a:lnTo>
                      <a:lnTo>
                        <a:pt x="3768" y="4231"/>
                      </a:lnTo>
                      <a:lnTo>
                        <a:pt x="3767" y="4183"/>
                      </a:lnTo>
                      <a:lnTo>
                        <a:pt x="3766" y="4135"/>
                      </a:lnTo>
                      <a:lnTo>
                        <a:pt x="3764" y="4088"/>
                      </a:lnTo>
                      <a:lnTo>
                        <a:pt x="3760" y="4040"/>
                      </a:lnTo>
                      <a:lnTo>
                        <a:pt x="3757" y="3993"/>
                      </a:lnTo>
                      <a:lnTo>
                        <a:pt x="3754" y="3945"/>
                      </a:lnTo>
                      <a:lnTo>
                        <a:pt x="3750" y="3897"/>
                      </a:lnTo>
                      <a:lnTo>
                        <a:pt x="3744" y="3849"/>
                      </a:lnTo>
                      <a:lnTo>
                        <a:pt x="3739" y="3801"/>
                      </a:lnTo>
                      <a:lnTo>
                        <a:pt x="3732" y="3753"/>
                      </a:lnTo>
                      <a:lnTo>
                        <a:pt x="3704" y="3573"/>
                      </a:lnTo>
                      <a:lnTo>
                        <a:pt x="3669" y="3397"/>
                      </a:lnTo>
                      <a:lnTo>
                        <a:pt x="3625" y="3224"/>
                      </a:lnTo>
                      <a:lnTo>
                        <a:pt x="3575" y="3054"/>
                      </a:lnTo>
                      <a:lnTo>
                        <a:pt x="3517" y="2887"/>
                      </a:lnTo>
                      <a:lnTo>
                        <a:pt x="3453" y="2725"/>
                      </a:lnTo>
                      <a:lnTo>
                        <a:pt x="3381" y="2566"/>
                      </a:lnTo>
                      <a:lnTo>
                        <a:pt x="3304" y="2411"/>
                      </a:lnTo>
                      <a:lnTo>
                        <a:pt x="3220" y="2261"/>
                      </a:lnTo>
                      <a:lnTo>
                        <a:pt x="3130" y="2115"/>
                      </a:lnTo>
                      <a:lnTo>
                        <a:pt x="3034" y="1973"/>
                      </a:lnTo>
                      <a:lnTo>
                        <a:pt x="2932" y="1836"/>
                      </a:lnTo>
                      <a:lnTo>
                        <a:pt x="2825" y="1704"/>
                      </a:lnTo>
                      <a:lnTo>
                        <a:pt x="2713" y="1576"/>
                      </a:lnTo>
                      <a:lnTo>
                        <a:pt x="2595" y="1454"/>
                      </a:lnTo>
                      <a:lnTo>
                        <a:pt x="2472" y="1336"/>
                      </a:lnTo>
                      <a:lnTo>
                        <a:pt x="2346" y="1225"/>
                      </a:lnTo>
                      <a:lnTo>
                        <a:pt x="2213" y="1119"/>
                      </a:lnTo>
                      <a:lnTo>
                        <a:pt x="2077" y="1018"/>
                      </a:lnTo>
                      <a:lnTo>
                        <a:pt x="1936" y="923"/>
                      </a:lnTo>
                      <a:lnTo>
                        <a:pt x="1793" y="834"/>
                      </a:lnTo>
                      <a:lnTo>
                        <a:pt x="1645" y="752"/>
                      </a:lnTo>
                      <a:lnTo>
                        <a:pt x="1492" y="675"/>
                      </a:lnTo>
                      <a:lnTo>
                        <a:pt x="1338" y="605"/>
                      </a:lnTo>
                      <a:lnTo>
                        <a:pt x="1179" y="541"/>
                      </a:lnTo>
                      <a:lnTo>
                        <a:pt x="1018" y="485"/>
                      </a:lnTo>
                      <a:lnTo>
                        <a:pt x="854" y="435"/>
                      </a:lnTo>
                      <a:lnTo>
                        <a:pt x="688" y="392"/>
                      </a:lnTo>
                      <a:lnTo>
                        <a:pt x="519" y="356"/>
                      </a:lnTo>
                      <a:lnTo>
                        <a:pt x="348" y="327"/>
                      </a:lnTo>
                      <a:lnTo>
                        <a:pt x="175" y="306"/>
                      </a:lnTo>
                      <a:lnTo>
                        <a:pt x="0" y="292"/>
                      </a:lnTo>
                      <a:lnTo>
                        <a:pt x="0" y="292"/>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60951" tIns="30475" rIns="60951" bIns="30475" numCol="1" anchor="t" anchorCtr="0" compatLnSpc="1">
                  <a:prstTxWarp prst="textNoShape">
                    <a:avLst/>
                  </a:prstTxWarp>
                </a:bodyPr>
                <a:lstStyle/>
                <a:p>
                  <a:pPr defTabSz="609539" eaLnBrk="0" fontAlgn="base" hangingPunct="0">
                    <a:spcBef>
                      <a:spcPct val="0"/>
                    </a:spcBef>
                    <a:spcAft>
                      <a:spcPct val="0"/>
                    </a:spcAft>
                  </a:pPr>
                  <a:endParaRPr lang="en-US" sz="1200">
                    <a:solidFill>
                      <a:srgbClr val="525659"/>
                    </a:solidFill>
                    <a:latin typeface="Calibri" panose="020F0502020204030204" pitchFamily="34" charset="0"/>
                  </a:endParaRPr>
                </a:p>
              </p:txBody>
            </p:sp>
            <p:sp>
              <p:nvSpPr>
                <p:cNvPr id="136" name="Freeform 8">
                  <a:extLst>
                    <a:ext uri="{FF2B5EF4-FFF2-40B4-BE49-F238E27FC236}">
                      <a16:creationId xmlns:a16="http://schemas.microsoft.com/office/drawing/2014/main" id="{6E4BC970-3D26-437B-A5E4-EB5D166C6DD6}"/>
                    </a:ext>
                  </a:extLst>
                </p:cNvPr>
                <p:cNvSpPr>
                  <a:spLocks/>
                </p:cNvSpPr>
                <p:nvPr/>
              </p:nvSpPr>
              <p:spPr bwMode="auto">
                <a:xfrm>
                  <a:off x="6403419" y="6306046"/>
                  <a:ext cx="4177665" cy="2839760"/>
                </a:xfrm>
                <a:custGeom>
                  <a:avLst/>
                  <a:gdLst>
                    <a:gd name="T0" fmla="*/ 12206 w 12386"/>
                    <a:gd name="T1" fmla="*/ 394 h 8419"/>
                    <a:gd name="T2" fmla="*/ 12312 w 12386"/>
                    <a:gd name="T3" fmla="*/ 930 h 8419"/>
                    <a:gd name="T4" fmla="*/ 12372 w 12386"/>
                    <a:gd name="T5" fmla="*/ 1475 h 8419"/>
                    <a:gd name="T6" fmla="*/ 12385 w 12386"/>
                    <a:gd name="T7" fmla="*/ 2028 h 8419"/>
                    <a:gd name="T8" fmla="*/ 12350 w 12386"/>
                    <a:gd name="T9" fmla="*/ 2584 h 8419"/>
                    <a:gd name="T10" fmla="*/ 12267 w 12386"/>
                    <a:gd name="T11" fmla="*/ 3141 h 8419"/>
                    <a:gd name="T12" fmla="*/ 12133 w 12386"/>
                    <a:gd name="T13" fmla="*/ 3696 h 8419"/>
                    <a:gd name="T14" fmla="*/ 11948 w 12386"/>
                    <a:gd name="T15" fmla="*/ 4248 h 8419"/>
                    <a:gd name="T16" fmla="*/ 11686 w 12386"/>
                    <a:gd name="T17" fmla="*/ 4842 h 8419"/>
                    <a:gd name="T18" fmla="*/ 11361 w 12386"/>
                    <a:gd name="T19" fmla="*/ 5415 h 8419"/>
                    <a:gd name="T20" fmla="*/ 10988 w 12386"/>
                    <a:gd name="T21" fmla="*/ 5944 h 8419"/>
                    <a:gd name="T22" fmla="*/ 10570 w 12386"/>
                    <a:gd name="T23" fmla="*/ 6426 h 8419"/>
                    <a:gd name="T24" fmla="*/ 10111 w 12386"/>
                    <a:gd name="T25" fmla="*/ 6861 h 8419"/>
                    <a:gd name="T26" fmla="*/ 9616 w 12386"/>
                    <a:gd name="T27" fmla="*/ 7246 h 8419"/>
                    <a:gd name="T28" fmla="*/ 9089 w 12386"/>
                    <a:gd name="T29" fmla="*/ 7581 h 8419"/>
                    <a:gd name="T30" fmla="*/ 8534 w 12386"/>
                    <a:gd name="T31" fmla="*/ 7861 h 8419"/>
                    <a:gd name="T32" fmla="*/ 7712 w 12386"/>
                    <a:gd name="T33" fmla="*/ 8163 h 8419"/>
                    <a:gd name="T34" fmla="*/ 6785 w 12386"/>
                    <a:gd name="T35" fmla="*/ 8360 h 8419"/>
                    <a:gd name="T36" fmla="*/ 5850 w 12386"/>
                    <a:gd name="T37" fmla="*/ 8419 h 8419"/>
                    <a:gd name="T38" fmla="*/ 4922 w 12386"/>
                    <a:gd name="T39" fmla="*/ 8344 h 8419"/>
                    <a:gd name="T40" fmla="*/ 4015 w 12386"/>
                    <a:gd name="T41" fmla="*/ 8139 h 8419"/>
                    <a:gd name="T42" fmla="*/ 3144 w 12386"/>
                    <a:gd name="T43" fmla="*/ 7806 h 8419"/>
                    <a:gd name="T44" fmla="*/ 2326 w 12386"/>
                    <a:gd name="T45" fmla="*/ 7349 h 8419"/>
                    <a:gd name="T46" fmla="*/ 1574 w 12386"/>
                    <a:gd name="T47" fmla="*/ 6773 h 8419"/>
                    <a:gd name="T48" fmla="*/ 1239 w 12386"/>
                    <a:gd name="T49" fmla="*/ 6452 h 8419"/>
                    <a:gd name="T50" fmla="*/ 1035 w 12386"/>
                    <a:gd name="T51" fmla="*/ 6232 h 8419"/>
                    <a:gd name="T52" fmla="*/ 841 w 12386"/>
                    <a:gd name="T53" fmla="*/ 6001 h 8419"/>
                    <a:gd name="T54" fmla="*/ 657 w 12386"/>
                    <a:gd name="T55" fmla="*/ 5761 h 8419"/>
                    <a:gd name="T56" fmla="*/ 484 w 12386"/>
                    <a:gd name="T57" fmla="*/ 5512 h 8419"/>
                    <a:gd name="T58" fmla="*/ 322 w 12386"/>
                    <a:gd name="T59" fmla="*/ 5254 h 8419"/>
                    <a:gd name="T60" fmla="*/ 172 w 12386"/>
                    <a:gd name="T61" fmla="*/ 4987 h 8419"/>
                    <a:gd name="T62" fmla="*/ 33 w 12386"/>
                    <a:gd name="T63" fmla="*/ 4712 h 8419"/>
                    <a:gd name="T64" fmla="*/ 3212 w 12386"/>
                    <a:gd name="T65" fmla="*/ 3440 h 8419"/>
                    <a:gd name="T66" fmla="*/ 3811 w 12386"/>
                    <a:gd name="T67" fmla="*/ 3686 h 8419"/>
                    <a:gd name="T68" fmla="*/ 4427 w 12386"/>
                    <a:gd name="T69" fmla="*/ 3873 h 8419"/>
                    <a:gd name="T70" fmla="*/ 5057 w 12386"/>
                    <a:gd name="T71" fmla="*/ 3996 h 8419"/>
                    <a:gd name="T72" fmla="*/ 5695 w 12386"/>
                    <a:gd name="T73" fmla="*/ 4056 h 8419"/>
                    <a:gd name="T74" fmla="*/ 6337 w 12386"/>
                    <a:gd name="T75" fmla="*/ 4054 h 8419"/>
                    <a:gd name="T76" fmla="*/ 6977 w 12386"/>
                    <a:gd name="T77" fmla="*/ 3988 h 8419"/>
                    <a:gd name="T78" fmla="*/ 7612 w 12386"/>
                    <a:gd name="T79" fmla="*/ 3856 h 8419"/>
                    <a:gd name="T80" fmla="*/ 8329 w 12386"/>
                    <a:gd name="T81" fmla="*/ 3765 h 8419"/>
                    <a:gd name="T82" fmla="*/ 9108 w 12386"/>
                    <a:gd name="T83" fmla="*/ 3644 h 8419"/>
                    <a:gd name="T84" fmla="*/ 9834 w 12386"/>
                    <a:gd name="T85" fmla="*/ 3380 h 8419"/>
                    <a:gd name="T86" fmla="*/ 10487 w 12386"/>
                    <a:gd name="T87" fmla="*/ 2985 h 8419"/>
                    <a:gd name="T88" fmla="*/ 11054 w 12386"/>
                    <a:gd name="T89" fmla="*/ 2477 h 8419"/>
                    <a:gd name="T90" fmla="*/ 11515 w 12386"/>
                    <a:gd name="T91" fmla="*/ 1867 h 8419"/>
                    <a:gd name="T92" fmla="*/ 11855 w 12386"/>
                    <a:gd name="T93" fmla="*/ 1171 h 8419"/>
                    <a:gd name="T94" fmla="*/ 12056 w 12386"/>
                    <a:gd name="T95" fmla="*/ 406 h 8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86" h="8419">
                      <a:moveTo>
                        <a:pt x="12100" y="0"/>
                      </a:moveTo>
                      <a:lnTo>
                        <a:pt x="12137" y="131"/>
                      </a:lnTo>
                      <a:lnTo>
                        <a:pt x="12174" y="262"/>
                      </a:lnTo>
                      <a:lnTo>
                        <a:pt x="12206" y="394"/>
                      </a:lnTo>
                      <a:lnTo>
                        <a:pt x="12238" y="527"/>
                      </a:lnTo>
                      <a:lnTo>
                        <a:pt x="12265" y="661"/>
                      </a:lnTo>
                      <a:lnTo>
                        <a:pt x="12290" y="795"/>
                      </a:lnTo>
                      <a:lnTo>
                        <a:pt x="12312" y="930"/>
                      </a:lnTo>
                      <a:lnTo>
                        <a:pt x="12331" y="1065"/>
                      </a:lnTo>
                      <a:lnTo>
                        <a:pt x="12348" y="1202"/>
                      </a:lnTo>
                      <a:lnTo>
                        <a:pt x="12361" y="1338"/>
                      </a:lnTo>
                      <a:lnTo>
                        <a:pt x="12372" y="1475"/>
                      </a:lnTo>
                      <a:lnTo>
                        <a:pt x="12379" y="1613"/>
                      </a:lnTo>
                      <a:lnTo>
                        <a:pt x="12384" y="1751"/>
                      </a:lnTo>
                      <a:lnTo>
                        <a:pt x="12386" y="1889"/>
                      </a:lnTo>
                      <a:lnTo>
                        <a:pt x="12385" y="2028"/>
                      </a:lnTo>
                      <a:lnTo>
                        <a:pt x="12380" y="2167"/>
                      </a:lnTo>
                      <a:lnTo>
                        <a:pt x="12374" y="2305"/>
                      </a:lnTo>
                      <a:lnTo>
                        <a:pt x="12363" y="2445"/>
                      </a:lnTo>
                      <a:lnTo>
                        <a:pt x="12350" y="2584"/>
                      </a:lnTo>
                      <a:lnTo>
                        <a:pt x="12334" y="2723"/>
                      </a:lnTo>
                      <a:lnTo>
                        <a:pt x="12314" y="2862"/>
                      </a:lnTo>
                      <a:lnTo>
                        <a:pt x="12292" y="3002"/>
                      </a:lnTo>
                      <a:lnTo>
                        <a:pt x="12267" y="3141"/>
                      </a:lnTo>
                      <a:lnTo>
                        <a:pt x="12238" y="3280"/>
                      </a:lnTo>
                      <a:lnTo>
                        <a:pt x="12206" y="3419"/>
                      </a:lnTo>
                      <a:lnTo>
                        <a:pt x="12171" y="3558"/>
                      </a:lnTo>
                      <a:lnTo>
                        <a:pt x="12133" y="3696"/>
                      </a:lnTo>
                      <a:lnTo>
                        <a:pt x="12092" y="3835"/>
                      </a:lnTo>
                      <a:lnTo>
                        <a:pt x="12048" y="3973"/>
                      </a:lnTo>
                      <a:lnTo>
                        <a:pt x="11999" y="4110"/>
                      </a:lnTo>
                      <a:lnTo>
                        <a:pt x="11948" y="4248"/>
                      </a:lnTo>
                      <a:lnTo>
                        <a:pt x="11894" y="4384"/>
                      </a:lnTo>
                      <a:lnTo>
                        <a:pt x="11827" y="4539"/>
                      </a:lnTo>
                      <a:lnTo>
                        <a:pt x="11758" y="4692"/>
                      </a:lnTo>
                      <a:lnTo>
                        <a:pt x="11686" y="4842"/>
                      </a:lnTo>
                      <a:lnTo>
                        <a:pt x="11609" y="4989"/>
                      </a:lnTo>
                      <a:lnTo>
                        <a:pt x="11529" y="5134"/>
                      </a:lnTo>
                      <a:lnTo>
                        <a:pt x="11447" y="5276"/>
                      </a:lnTo>
                      <a:lnTo>
                        <a:pt x="11361" y="5415"/>
                      </a:lnTo>
                      <a:lnTo>
                        <a:pt x="11272" y="5551"/>
                      </a:lnTo>
                      <a:lnTo>
                        <a:pt x="11180" y="5685"/>
                      </a:lnTo>
                      <a:lnTo>
                        <a:pt x="11085" y="5816"/>
                      </a:lnTo>
                      <a:lnTo>
                        <a:pt x="10988" y="5944"/>
                      </a:lnTo>
                      <a:lnTo>
                        <a:pt x="10888" y="6069"/>
                      </a:lnTo>
                      <a:lnTo>
                        <a:pt x="10784" y="6192"/>
                      </a:lnTo>
                      <a:lnTo>
                        <a:pt x="10678" y="6311"/>
                      </a:lnTo>
                      <a:lnTo>
                        <a:pt x="10570" y="6426"/>
                      </a:lnTo>
                      <a:lnTo>
                        <a:pt x="10459" y="6540"/>
                      </a:lnTo>
                      <a:lnTo>
                        <a:pt x="10346" y="6650"/>
                      </a:lnTo>
                      <a:lnTo>
                        <a:pt x="10229" y="6757"/>
                      </a:lnTo>
                      <a:lnTo>
                        <a:pt x="10111" y="6861"/>
                      </a:lnTo>
                      <a:lnTo>
                        <a:pt x="9990" y="6963"/>
                      </a:lnTo>
                      <a:lnTo>
                        <a:pt x="9868" y="7060"/>
                      </a:lnTo>
                      <a:lnTo>
                        <a:pt x="9743" y="7156"/>
                      </a:lnTo>
                      <a:lnTo>
                        <a:pt x="9616" y="7246"/>
                      </a:lnTo>
                      <a:lnTo>
                        <a:pt x="9487" y="7335"/>
                      </a:lnTo>
                      <a:lnTo>
                        <a:pt x="9356" y="7421"/>
                      </a:lnTo>
                      <a:lnTo>
                        <a:pt x="9224" y="7502"/>
                      </a:lnTo>
                      <a:lnTo>
                        <a:pt x="9089" y="7581"/>
                      </a:lnTo>
                      <a:lnTo>
                        <a:pt x="8952" y="7655"/>
                      </a:lnTo>
                      <a:lnTo>
                        <a:pt x="8815" y="7728"/>
                      </a:lnTo>
                      <a:lnTo>
                        <a:pt x="8675" y="7796"/>
                      </a:lnTo>
                      <a:lnTo>
                        <a:pt x="8534" y="7861"/>
                      </a:lnTo>
                      <a:lnTo>
                        <a:pt x="8392" y="7922"/>
                      </a:lnTo>
                      <a:lnTo>
                        <a:pt x="8167" y="8011"/>
                      </a:lnTo>
                      <a:lnTo>
                        <a:pt x="7940" y="8091"/>
                      </a:lnTo>
                      <a:lnTo>
                        <a:pt x="7712" y="8163"/>
                      </a:lnTo>
                      <a:lnTo>
                        <a:pt x="7481" y="8225"/>
                      </a:lnTo>
                      <a:lnTo>
                        <a:pt x="7250" y="8278"/>
                      </a:lnTo>
                      <a:lnTo>
                        <a:pt x="7018" y="8324"/>
                      </a:lnTo>
                      <a:lnTo>
                        <a:pt x="6785" y="8360"/>
                      </a:lnTo>
                      <a:lnTo>
                        <a:pt x="6552" y="8388"/>
                      </a:lnTo>
                      <a:lnTo>
                        <a:pt x="6317" y="8406"/>
                      </a:lnTo>
                      <a:lnTo>
                        <a:pt x="6084" y="8417"/>
                      </a:lnTo>
                      <a:lnTo>
                        <a:pt x="5850" y="8419"/>
                      </a:lnTo>
                      <a:lnTo>
                        <a:pt x="5616" y="8413"/>
                      </a:lnTo>
                      <a:lnTo>
                        <a:pt x="5384" y="8398"/>
                      </a:lnTo>
                      <a:lnTo>
                        <a:pt x="5152" y="8376"/>
                      </a:lnTo>
                      <a:lnTo>
                        <a:pt x="4922" y="8344"/>
                      </a:lnTo>
                      <a:lnTo>
                        <a:pt x="4692" y="8305"/>
                      </a:lnTo>
                      <a:lnTo>
                        <a:pt x="4464" y="8258"/>
                      </a:lnTo>
                      <a:lnTo>
                        <a:pt x="4238" y="8203"/>
                      </a:lnTo>
                      <a:lnTo>
                        <a:pt x="4015" y="8139"/>
                      </a:lnTo>
                      <a:lnTo>
                        <a:pt x="3793" y="8067"/>
                      </a:lnTo>
                      <a:lnTo>
                        <a:pt x="3574" y="7988"/>
                      </a:lnTo>
                      <a:lnTo>
                        <a:pt x="3358" y="7901"/>
                      </a:lnTo>
                      <a:lnTo>
                        <a:pt x="3144" y="7806"/>
                      </a:lnTo>
                      <a:lnTo>
                        <a:pt x="2934" y="7703"/>
                      </a:lnTo>
                      <a:lnTo>
                        <a:pt x="2727" y="7593"/>
                      </a:lnTo>
                      <a:lnTo>
                        <a:pt x="2524" y="7475"/>
                      </a:lnTo>
                      <a:lnTo>
                        <a:pt x="2326" y="7349"/>
                      </a:lnTo>
                      <a:lnTo>
                        <a:pt x="2131" y="7216"/>
                      </a:lnTo>
                      <a:lnTo>
                        <a:pt x="1940" y="7075"/>
                      </a:lnTo>
                      <a:lnTo>
                        <a:pt x="1754" y="6928"/>
                      </a:lnTo>
                      <a:lnTo>
                        <a:pt x="1574" y="6773"/>
                      </a:lnTo>
                      <a:lnTo>
                        <a:pt x="1398" y="6610"/>
                      </a:lnTo>
                      <a:lnTo>
                        <a:pt x="1344" y="6558"/>
                      </a:lnTo>
                      <a:lnTo>
                        <a:pt x="1291" y="6505"/>
                      </a:lnTo>
                      <a:lnTo>
                        <a:pt x="1239" y="6452"/>
                      </a:lnTo>
                      <a:lnTo>
                        <a:pt x="1187" y="6397"/>
                      </a:lnTo>
                      <a:lnTo>
                        <a:pt x="1135" y="6343"/>
                      </a:lnTo>
                      <a:lnTo>
                        <a:pt x="1085" y="6288"/>
                      </a:lnTo>
                      <a:lnTo>
                        <a:pt x="1035" y="6232"/>
                      </a:lnTo>
                      <a:lnTo>
                        <a:pt x="985" y="6175"/>
                      </a:lnTo>
                      <a:lnTo>
                        <a:pt x="937" y="6118"/>
                      </a:lnTo>
                      <a:lnTo>
                        <a:pt x="888" y="6060"/>
                      </a:lnTo>
                      <a:lnTo>
                        <a:pt x="841" y="6001"/>
                      </a:lnTo>
                      <a:lnTo>
                        <a:pt x="794" y="5943"/>
                      </a:lnTo>
                      <a:lnTo>
                        <a:pt x="748" y="5882"/>
                      </a:lnTo>
                      <a:lnTo>
                        <a:pt x="702" y="5823"/>
                      </a:lnTo>
                      <a:lnTo>
                        <a:pt x="657" y="5761"/>
                      </a:lnTo>
                      <a:lnTo>
                        <a:pt x="614" y="5701"/>
                      </a:lnTo>
                      <a:lnTo>
                        <a:pt x="569" y="5638"/>
                      </a:lnTo>
                      <a:lnTo>
                        <a:pt x="526" y="5575"/>
                      </a:lnTo>
                      <a:lnTo>
                        <a:pt x="484" y="5512"/>
                      </a:lnTo>
                      <a:lnTo>
                        <a:pt x="443" y="5449"/>
                      </a:lnTo>
                      <a:lnTo>
                        <a:pt x="402" y="5385"/>
                      </a:lnTo>
                      <a:lnTo>
                        <a:pt x="362" y="5320"/>
                      </a:lnTo>
                      <a:lnTo>
                        <a:pt x="322" y="5254"/>
                      </a:lnTo>
                      <a:lnTo>
                        <a:pt x="284" y="5188"/>
                      </a:lnTo>
                      <a:lnTo>
                        <a:pt x="245" y="5122"/>
                      </a:lnTo>
                      <a:lnTo>
                        <a:pt x="209" y="5055"/>
                      </a:lnTo>
                      <a:lnTo>
                        <a:pt x="172" y="4987"/>
                      </a:lnTo>
                      <a:lnTo>
                        <a:pt x="136" y="4919"/>
                      </a:lnTo>
                      <a:lnTo>
                        <a:pt x="101" y="4850"/>
                      </a:lnTo>
                      <a:lnTo>
                        <a:pt x="67" y="4781"/>
                      </a:lnTo>
                      <a:lnTo>
                        <a:pt x="33" y="4712"/>
                      </a:lnTo>
                      <a:lnTo>
                        <a:pt x="0" y="4642"/>
                      </a:lnTo>
                      <a:lnTo>
                        <a:pt x="2921" y="3295"/>
                      </a:lnTo>
                      <a:lnTo>
                        <a:pt x="3065" y="3369"/>
                      </a:lnTo>
                      <a:lnTo>
                        <a:pt x="3212" y="3440"/>
                      </a:lnTo>
                      <a:lnTo>
                        <a:pt x="3359" y="3508"/>
                      </a:lnTo>
                      <a:lnTo>
                        <a:pt x="3508" y="3571"/>
                      </a:lnTo>
                      <a:lnTo>
                        <a:pt x="3659" y="3631"/>
                      </a:lnTo>
                      <a:lnTo>
                        <a:pt x="3811" y="3686"/>
                      </a:lnTo>
                      <a:lnTo>
                        <a:pt x="3963" y="3739"/>
                      </a:lnTo>
                      <a:lnTo>
                        <a:pt x="4117" y="3787"/>
                      </a:lnTo>
                      <a:lnTo>
                        <a:pt x="4272" y="3831"/>
                      </a:lnTo>
                      <a:lnTo>
                        <a:pt x="4427" y="3873"/>
                      </a:lnTo>
                      <a:lnTo>
                        <a:pt x="4584" y="3909"/>
                      </a:lnTo>
                      <a:lnTo>
                        <a:pt x="4740" y="3942"/>
                      </a:lnTo>
                      <a:lnTo>
                        <a:pt x="4898" y="3971"/>
                      </a:lnTo>
                      <a:lnTo>
                        <a:pt x="5057" y="3996"/>
                      </a:lnTo>
                      <a:lnTo>
                        <a:pt x="5216" y="4016"/>
                      </a:lnTo>
                      <a:lnTo>
                        <a:pt x="5375" y="4034"/>
                      </a:lnTo>
                      <a:lnTo>
                        <a:pt x="5535" y="4048"/>
                      </a:lnTo>
                      <a:lnTo>
                        <a:pt x="5695" y="4056"/>
                      </a:lnTo>
                      <a:lnTo>
                        <a:pt x="5855" y="4062"/>
                      </a:lnTo>
                      <a:lnTo>
                        <a:pt x="6016" y="4064"/>
                      </a:lnTo>
                      <a:lnTo>
                        <a:pt x="6176" y="4061"/>
                      </a:lnTo>
                      <a:lnTo>
                        <a:pt x="6337" y="4054"/>
                      </a:lnTo>
                      <a:lnTo>
                        <a:pt x="6497" y="4043"/>
                      </a:lnTo>
                      <a:lnTo>
                        <a:pt x="6657" y="4029"/>
                      </a:lnTo>
                      <a:lnTo>
                        <a:pt x="6817" y="4011"/>
                      </a:lnTo>
                      <a:lnTo>
                        <a:pt x="6977" y="3988"/>
                      </a:lnTo>
                      <a:lnTo>
                        <a:pt x="7137" y="3961"/>
                      </a:lnTo>
                      <a:lnTo>
                        <a:pt x="7296" y="3931"/>
                      </a:lnTo>
                      <a:lnTo>
                        <a:pt x="7454" y="3895"/>
                      </a:lnTo>
                      <a:lnTo>
                        <a:pt x="7612" y="3856"/>
                      </a:lnTo>
                      <a:lnTo>
                        <a:pt x="7769" y="3814"/>
                      </a:lnTo>
                      <a:lnTo>
                        <a:pt x="7925" y="3766"/>
                      </a:lnTo>
                      <a:lnTo>
                        <a:pt x="8128" y="3771"/>
                      </a:lnTo>
                      <a:lnTo>
                        <a:pt x="8329" y="3765"/>
                      </a:lnTo>
                      <a:lnTo>
                        <a:pt x="8528" y="3749"/>
                      </a:lnTo>
                      <a:lnTo>
                        <a:pt x="8725" y="3723"/>
                      </a:lnTo>
                      <a:lnTo>
                        <a:pt x="8918" y="3689"/>
                      </a:lnTo>
                      <a:lnTo>
                        <a:pt x="9108" y="3644"/>
                      </a:lnTo>
                      <a:lnTo>
                        <a:pt x="9296" y="3591"/>
                      </a:lnTo>
                      <a:lnTo>
                        <a:pt x="9478" y="3530"/>
                      </a:lnTo>
                      <a:lnTo>
                        <a:pt x="9658" y="3459"/>
                      </a:lnTo>
                      <a:lnTo>
                        <a:pt x="9834" y="3380"/>
                      </a:lnTo>
                      <a:lnTo>
                        <a:pt x="10004" y="3293"/>
                      </a:lnTo>
                      <a:lnTo>
                        <a:pt x="10171" y="3199"/>
                      </a:lnTo>
                      <a:lnTo>
                        <a:pt x="10332" y="3096"/>
                      </a:lnTo>
                      <a:lnTo>
                        <a:pt x="10487" y="2985"/>
                      </a:lnTo>
                      <a:lnTo>
                        <a:pt x="10638" y="2869"/>
                      </a:lnTo>
                      <a:lnTo>
                        <a:pt x="10783" y="2744"/>
                      </a:lnTo>
                      <a:lnTo>
                        <a:pt x="10921" y="2613"/>
                      </a:lnTo>
                      <a:lnTo>
                        <a:pt x="11054" y="2477"/>
                      </a:lnTo>
                      <a:lnTo>
                        <a:pt x="11179" y="2333"/>
                      </a:lnTo>
                      <a:lnTo>
                        <a:pt x="11298" y="2184"/>
                      </a:lnTo>
                      <a:lnTo>
                        <a:pt x="11411" y="2028"/>
                      </a:lnTo>
                      <a:lnTo>
                        <a:pt x="11515" y="1867"/>
                      </a:lnTo>
                      <a:lnTo>
                        <a:pt x="11612" y="1700"/>
                      </a:lnTo>
                      <a:lnTo>
                        <a:pt x="11701" y="1529"/>
                      </a:lnTo>
                      <a:lnTo>
                        <a:pt x="11782" y="1353"/>
                      </a:lnTo>
                      <a:lnTo>
                        <a:pt x="11855" y="1171"/>
                      </a:lnTo>
                      <a:lnTo>
                        <a:pt x="11919" y="986"/>
                      </a:lnTo>
                      <a:lnTo>
                        <a:pt x="11974" y="796"/>
                      </a:lnTo>
                      <a:lnTo>
                        <a:pt x="12020" y="602"/>
                      </a:lnTo>
                      <a:lnTo>
                        <a:pt x="12056" y="406"/>
                      </a:lnTo>
                      <a:lnTo>
                        <a:pt x="12082" y="204"/>
                      </a:lnTo>
                      <a:lnTo>
                        <a:pt x="12100" y="0"/>
                      </a:lnTo>
                      <a:lnTo>
                        <a:pt x="12100" y="0"/>
                      </a:lnTo>
                      <a:close/>
                    </a:path>
                  </a:pathLst>
                </a:custGeom>
                <a:solidFill>
                  <a:srgbClr val="366658"/>
                </a:solidFill>
                <a:ln>
                  <a:noFill/>
                </a:ln>
              </p:spPr>
              <p:txBody>
                <a:bodyPr vert="horz" wrap="square" lIns="60951" tIns="30475" rIns="60951" bIns="30475" numCol="1" anchor="t" anchorCtr="0" compatLnSpc="1">
                  <a:prstTxWarp prst="textNoShape">
                    <a:avLst/>
                  </a:prstTxWarp>
                </a:bodyPr>
                <a:lstStyle/>
                <a:p>
                  <a:pPr defTabSz="609539" eaLnBrk="0" fontAlgn="base" hangingPunct="0">
                    <a:spcBef>
                      <a:spcPct val="0"/>
                    </a:spcBef>
                    <a:spcAft>
                      <a:spcPct val="0"/>
                    </a:spcAft>
                  </a:pPr>
                  <a:endParaRPr lang="en-US" sz="1200">
                    <a:solidFill>
                      <a:srgbClr val="525659"/>
                    </a:solidFill>
                    <a:latin typeface="Calibri" panose="020F0502020204030204" pitchFamily="34" charset="0"/>
                  </a:endParaRPr>
                </a:p>
              </p:txBody>
            </p:sp>
          </p:grpSp>
          <p:sp>
            <p:nvSpPr>
              <p:cNvPr id="137" name="TextBox 136">
                <a:extLst>
                  <a:ext uri="{FF2B5EF4-FFF2-40B4-BE49-F238E27FC236}">
                    <a16:creationId xmlns:a16="http://schemas.microsoft.com/office/drawing/2014/main" id="{0EAFD108-EC6E-4652-A62C-6DAA612115FA}"/>
                  </a:ext>
                </a:extLst>
              </p:cNvPr>
              <p:cNvSpPr txBox="1"/>
              <p:nvPr/>
            </p:nvSpPr>
            <p:spPr>
              <a:xfrm>
                <a:off x="13718788" y="4508797"/>
                <a:ext cx="3615928" cy="481277"/>
              </a:xfrm>
              <a:prstGeom prst="rect">
                <a:avLst/>
              </a:prstGeom>
              <a:noFill/>
            </p:spPr>
            <p:txBody>
              <a:bodyPr wrap="square" rtlCol="0">
                <a:spAutoFit/>
              </a:bodyPr>
              <a:lstStyle/>
              <a:p>
                <a:pPr defTabSz="609539" eaLnBrk="0" fontAlgn="base" hangingPunct="0">
                  <a:spcBef>
                    <a:spcPct val="0"/>
                  </a:spcBef>
                  <a:spcAft>
                    <a:spcPct val="0"/>
                  </a:spcAft>
                </a:pPr>
                <a:r>
                  <a:rPr lang="en-US" sz="2000" b="1">
                    <a:solidFill>
                      <a:srgbClr val="FFFFFF"/>
                    </a:solidFill>
                    <a:ea typeface="Merriweather Bold" panose="02060503050406030704" pitchFamily="18" charset="-52"/>
                    <a:cs typeface="Open Sans" panose="020B0606030504020204" pitchFamily="34" charset="0"/>
                  </a:rPr>
                  <a:t>School</a:t>
                </a:r>
                <a:endParaRPr lang="ru-RU" sz="1866" b="1">
                  <a:solidFill>
                    <a:srgbClr val="FFFFFF"/>
                  </a:solidFill>
                  <a:ea typeface="Merriweather Bold" panose="02060503050406030704" pitchFamily="18" charset="-52"/>
                  <a:cs typeface="Open Sans" panose="020B0606030504020204" pitchFamily="34" charset="0"/>
                </a:endParaRPr>
              </a:p>
            </p:txBody>
          </p:sp>
          <p:sp>
            <p:nvSpPr>
              <p:cNvPr id="138" name="TextBox 137">
                <a:extLst>
                  <a:ext uri="{FF2B5EF4-FFF2-40B4-BE49-F238E27FC236}">
                    <a16:creationId xmlns:a16="http://schemas.microsoft.com/office/drawing/2014/main" id="{79A4E119-5DC9-4903-AF80-4FD223B2C549}"/>
                  </a:ext>
                </a:extLst>
              </p:cNvPr>
              <p:cNvSpPr txBox="1"/>
              <p:nvPr/>
            </p:nvSpPr>
            <p:spPr>
              <a:xfrm>
                <a:off x="12506181" y="7316214"/>
                <a:ext cx="3615928" cy="481277"/>
              </a:xfrm>
              <a:prstGeom prst="rect">
                <a:avLst/>
              </a:prstGeom>
              <a:noFill/>
            </p:spPr>
            <p:txBody>
              <a:bodyPr wrap="square" rtlCol="0">
                <a:spAutoFit/>
              </a:bodyPr>
              <a:lstStyle/>
              <a:p>
                <a:pPr defTabSz="609539" eaLnBrk="0" fontAlgn="base" hangingPunct="0">
                  <a:spcBef>
                    <a:spcPct val="0"/>
                  </a:spcBef>
                  <a:spcAft>
                    <a:spcPct val="0"/>
                  </a:spcAft>
                </a:pPr>
                <a:r>
                  <a:rPr lang="en-US" sz="2000" b="1">
                    <a:solidFill>
                      <a:srgbClr val="FFFFFF"/>
                    </a:solidFill>
                    <a:ea typeface="Merriweather Bold" panose="02060503050406030704" pitchFamily="18" charset="-52"/>
                    <a:cs typeface="Open Sans" panose="020B0606030504020204" pitchFamily="34" charset="0"/>
                  </a:rPr>
                  <a:t>Community</a:t>
                </a:r>
                <a:endParaRPr lang="ru-RU" sz="1866" b="1">
                  <a:solidFill>
                    <a:srgbClr val="FFFFFF"/>
                  </a:solidFill>
                  <a:ea typeface="Merriweather Bold" panose="02060503050406030704" pitchFamily="18" charset="-52"/>
                  <a:cs typeface="Open Sans" panose="020B0606030504020204" pitchFamily="34" charset="0"/>
                </a:endParaRPr>
              </a:p>
            </p:txBody>
          </p:sp>
          <p:sp>
            <p:nvSpPr>
              <p:cNvPr id="139" name="TextBox 138">
                <a:extLst>
                  <a:ext uri="{FF2B5EF4-FFF2-40B4-BE49-F238E27FC236}">
                    <a16:creationId xmlns:a16="http://schemas.microsoft.com/office/drawing/2014/main" id="{FA4BE7A7-655D-4660-B289-185812A0BF59}"/>
                  </a:ext>
                </a:extLst>
              </p:cNvPr>
              <p:cNvSpPr txBox="1"/>
              <p:nvPr/>
            </p:nvSpPr>
            <p:spPr>
              <a:xfrm rot="16200000">
                <a:off x="10698217" y="4224233"/>
                <a:ext cx="3615929" cy="435912"/>
              </a:xfrm>
              <a:prstGeom prst="rect">
                <a:avLst/>
              </a:prstGeom>
              <a:noFill/>
            </p:spPr>
            <p:txBody>
              <a:bodyPr wrap="square" rtlCol="0">
                <a:spAutoFit/>
              </a:bodyPr>
              <a:lstStyle/>
              <a:p>
                <a:pPr defTabSz="609539" eaLnBrk="0" fontAlgn="base" hangingPunct="0">
                  <a:spcBef>
                    <a:spcPct val="0"/>
                  </a:spcBef>
                  <a:spcAft>
                    <a:spcPct val="0"/>
                  </a:spcAft>
                </a:pPr>
                <a:r>
                  <a:rPr lang="en-US" sz="2000" b="1">
                    <a:solidFill>
                      <a:srgbClr val="FFFFFF"/>
                    </a:solidFill>
                    <a:ea typeface="Merriweather Bold" panose="02060503050406030704" pitchFamily="18" charset="-52"/>
                    <a:cs typeface="Open Sans" panose="020B0606030504020204" pitchFamily="34" charset="0"/>
                  </a:rPr>
                  <a:t>Home</a:t>
                </a:r>
                <a:endParaRPr lang="ru-RU" sz="1866" b="1">
                  <a:solidFill>
                    <a:srgbClr val="FFFFFF"/>
                  </a:solidFill>
                  <a:ea typeface="Merriweather Bold" panose="02060503050406030704" pitchFamily="18" charset="-52"/>
                  <a:cs typeface="Open Sans" panose="020B0606030504020204" pitchFamily="34" charset="0"/>
                </a:endParaRPr>
              </a:p>
            </p:txBody>
          </p:sp>
          <p:sp>
            <p:nvSpPr>
              <p:cNvPr id="140" name="TextBox 139">
                <a:extLst>
                  <a:ext uri="{FF2B5EF4-FFF2-40B4-BE49-F238E27FC236}">
                    <a16:creationId xmlns:a16="http://schemas.microsoft.com/office/drawing/2014/main" id="{4170A29E-9783-44A4-99CC-A3E426E48B0F}"/>
                  </a:ext>
                </a:extLst>
              </p:cNvPr>
              <p:cNvSpPr txBox="1"/>
              <p:nvPr/>
            </p:nvSpPr>
            <p:spPr>
              <a:xfrm rot="5400000">
                <a:off x="13550341" y="7641411"/>
                <a:ext cx="3615927" cy="435912"/>
              </a:xfrm>
              <a:prstGeom prst="rect">
                <a:avLst/>
              </a:prstGeom>
              <a:noFill/>
            </p:spPr>
            <p:txBody>
              <a:bodyPr wrap="square" rtlCol="0">
                <a:spAutoFit/>
              </a:bodyPr>
              <a:lstStyle/>
              <a:p>
                <a:pPr defTabSz="609539" eaLnBrk="0" fontAlgn="base" hangingPunct="0">
                  <a:spcBef>
                    <a:spcPct val="0"/>
                  </a:spcBef>
                  <a:spcAft>
                    <a:spcPct val="0"/>
                  </a:spcAft>
                </a:pPr>
                <a:r>
                  <a:rPr lang="en-US" sz="2000" b="1">
                    <a:solidFill>
                      <a:srgbClr val="FFFFFF"/>
                    </a:solidFill>
                    <a:ea typeface="Merriweather Bold" panose="02060503050406030704" pitchFamily="18" charset="-52"/>
                    <a:cs typeface="Open Sans" panose="020B0606030504020204" pitchFamily="34" charset="0"/>
                  </a:rPr>
                  <a:t>Work</a:t>
                </a:r>
                <a:endParaRPr lang="ru-RU" sz="1866" b="1">
                  <a:solidFill>
                    <a:srgbClr val="FFFFFF"/>
                  </a:solidFill>
                  <a:ea typeface="Merriweather Bold" panose="02060503050406030704" pitchFamily="18" charset="-52"/>
                  <a:cs typeface="Open Sans" panose="020B0606030504020204" pitchFamily="34" charset="0"/>
                </a:endParaRPr>
              </a:p>
            </p:txBody>
          </p:sp>
        </p:grpSp>
      </p:grpSp>
      <p:sp>
        <p:nvSpPr>
          <p:cNvPr id="2" name="TextBox 1">
            <a:extLst>
              <a:ext uri="{FF2B5EF4-FFF2-40B4-BE49-F238E27FC236}">
                <a16:creationId xmlns:a16="http://schemas.microsoft.com/office/drawing/2014/main" id="{61B93C15-5116-4407-AFC7-EABC4AF8AC90}"/>
              </a:ext>
            </a:extLst>
          </p:cNvPr>
          <p:cNvSpPr txBox="1"/>
          <p:nvPr/>
        </p:nvSpPr>
        <p:spPr>
          <a:xfrm>
            <a:off x="345007" y="2062507"/>
            <a:ext cx="6317987" cy="31700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t>Match </a:t>
            </a:r>
            <a:r>
              <a:rPr lang="en-US" sz="2400" dirty="0">
                <a:cs typeface="Calibri"/>
              </a:rPr>
              <a:t>Individuals and Families to </a:t>
            </a:r>
            <a:r>
              <a:rPr lang="en-US" sz="3200" b="1" dirty="0">
                <a:solidFill>
                  <a:schemeClr val="accent5"/>
                </a:solidFill>
                <a:cs typeface="Calibri"/>
              </a:rPr>
              <a:t>Advocates (Staff)</a:t>
            </a:r>
            <a:endParaRPr lang="en-US" sz="3200" dirty="0">
              <a:solidFill>
                <a:schemeClr val="accent5"/>
              </a:solidFill>
              <a:cs typeface="Calibri"/>
            </a:endParaRPr>
          </a:p>
          <a:p>
            <a:pPr algn="ctr"/>
            <a:endParaRPr lang="en-US" sz="2800" dirty="0">
              <a:cs typeface="Calibri"/>
            </a:endParaRPr>
          </a:p>
          <a:p>
            <a:pPr algn="ctr"/>
            <a:r>
              <a:rPr lang="en-US" sz="2400" dirty="0">
                <a:cs typeface="Calibri"/>
              </a:rPr>
              <a:t>who serve as:</a:t>
            </a:r>
          </a:p>
          <a:p>
            <a:pPr algn="ctr"/>
            <a:endParaRPr lang="en-US" sz="2800" dirty="0">
              <a:cs typeface="Calibri"/>
            </a:endParaRPr>
          </a:p>
          <a:p>
            <a:pPr algn="ctr"/>
            <a:r>
              <a:rPr lang="en-US" sz="3200" b="1" dirty="0">
                <a:solidFill>
                  <a:srgbClr val="669933"/>
                </a:solidFill>
                <a:cs typeface="Calibri"/>
              </a:rPr>
              <a:t>Catalysts</a:t>
            </a:r>
            <a:r>
              <a:rPr lang="en-US" sz="3200" dirty="0">
                <a:solidFill>
                  <a:srgbClr val="669933"/>
                </a:solidFill>
                <a:cs typeface="Calibri"/>
              </a:rPr>
              <a:t> for Change </a:t>
            </a:r>
          </a:p>
          <a:p>
            <a:pPr algn="ctr"/>
            <a:r>
              <a:rPr lang="en-US" sz="3200" b="1" dirty="0">
                <a:solidFill>
                  <a:srgbClr val="638AB1"/>
                </a:solidFill>
                <a:cs typeface="Calibri"/>
              </a:rPr>
              <a:t>Connectors</a:t>
            </a:r>
            <a:r>
              <a:rPr lang="en-US" sz="3200" dirty="0">
                <a:solidFill>
                  <a:srgbClr val="638AB1"/>
                </a:solidFill>
                <a:cs typeface="Calibri"/>
              </a:rPr>
              <a:t> to Community</a:t>
            </a:r>
            <a:r>
              <a:rPr lang="en-US" sz="3200" dirty="0">
                <a:cs typeface="Calibri"/>
              </a:rPr>
              <a:t> </a:t>
            </a:r>
          </a:p>
        </p:txBody>
      </p:sp>
      <p:sp>
        <p:nvSpPr>
          <p:cNvPr id="3" name="Rectangle: Rounded Corners 2">
            <a:extLst>
              <a:ext uri="{FF2B5EF4-FFF2-40B4-BE49-F238E27FC236}">
                <a16:creationId xmlns:a16="http://schemas.microsoft.com/office/drawing/2014/main" id="{EF4E7C38-7A80-4EE5-9187-C7C17A055D47}"/>
              </a:ext>
            </a:extLst>
          </p:cNvPr>
          <p:cNvSpPr/>
          <p:nvPr/>
        </p:nvSpPr>
        <p:spPr>
          <a:xfrm>
            <a:off x="144030" y="5678886"/>
            <a:ext cx="6954842" cy="1025236"/>
          </a:xfrm>
          <a:prstGeom prst="roundRect">
            <a:avLst/>
          </a:pr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a:solidFill>
                  <a:schemeClr val="bg1">
                    <a:lumMod val="40000"/>
                    <a:lumOff val="60000"/>
                  </a:schemeClr>
                </a:solidFill>
              </a:rPr>
              <a:t>YAPWrap is rooted in best practice in wraparound, mentoring, and positive youth development. </a:t>
            </a:r>
          </a:p>
        </p:txBody>
      </p:sp>
    </p:spTree>
    <p:extLst>
      <p:ext uri="{BB962C8B-B14F-4D97-AF65-F5344CB8AC3E}">
        <p14:creationId xmlns:p14="http://schemas.microsoft.com/office/powerpoint/2010/main" val="1871360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0" descr="C:\Users\Cbenway\AppData\Local\Microsoft\Windows\Temporary Internet Files\Content.IE5\CH5AMZQQ\MC900060388[1].wmf">
            <a:extLst>
              <a:ext uri="{FF2B5EF4-FFF2-40B4-BE49-F238E27FC236}">
                <a16:creationId xmlns:a16="http://schemas.microsoft.com/office/drawing/2014/main" id="{62F17503-59ED-49C0-A6A1-B49C989A7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1882" y="393474"/>
            <a:ext cx="6367403" cy="5915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0" name="Group 10">
            <a:extLst>
              <a:ext uri="{FF2B5EF4-FFF2-40B4-BE49-F238E27FC236}">
                <a16:creationId xmlns:a16="http://schemas.microsoft.com/office/drawing/2014/main" id="{DFA6AF0B-D500-47F1-9289-31FB63828DA5}"/>
              </a:ext>
            </a:extLst>
          </p:cNvPr>
          <p:cNvGrpSpPr>
            <a:grpSpLocks noChangeAspect="1"/>
          </p:cNvGrpSpPr>
          <p:nvPr/>
        </p:nvGrpSpPr>
        <p:grpSpPr bwMode="auto">
          <a:xfrm rot="693487">
            <a:off x="7079272" y="3472020"/>
            <a:ext cx="3595688" cy="2870200"/>
            <a:chOff x="1728" y="2688"/>
            <a:chExt cx="2265" cy="1808"/>
          </a:xfrm>
        </p:grpSpPr>
        <p:grpSp>
          <p:nvGrpSpPr>
            <p:cNvPr id="31755" name="Group 211">
              <a:extLst>
                <a:ext uri="{FF2B5EF4-FFF2-40B4-BE49-F238E27FC236}">
                  <a16:creationId xmlns:a16="http://schemas.microsoft.com/office/drawing/2014/main" id="{F7C470CE-16E4-4A19-AAEF-C305C946E2FE}"/>
                </a:ext>
              </a:extLst>
            </p:cNvPr>
            <p:cNvGrpSpPr>
              <a:grpSpLocks/>
            </p:cNvGrpSpPr>
            <p:nvPr/>
          </p:nvGrpSpPr>
          <p:grpSpPr bwMode="auto">
            <a:xfrm>
              <a:off x="1728" y="2688"/>
              <a:ext cx="1841" cy="1808"/>
              <a:chOff x="1728" y="2688"/>
              <a:chExt cx="1841" cy="1808"/>
            </a:xfrm>
          </p:grpSpPr>
          <p:sp>
            <p:nvSpPr>
              <p:cNvPr id="305170" name="Freeform 18">
                <a:extLst>
                  <a:ext uri="{FF2B5EF4-FFF2-40B4-BE49-F238E27FC236}">
                    <a16:creationId xmlns:a16="http://schemas.microsoft.com/office/drawing/2014/main" id="{BA24F556-CD1D-46B1-99BE-0579791E2A18}"/>
                  </a:ext>
                </a:extLst>
              </p:cNvPr>
              <p:cNvSpPr>
                <a:spLocks/>
              </p:cNvSpPr>
              <p:nvPr/>
            </p:nvSpPr>
            <p:spPr bwMode="auto">
              <a:xfrm>
                <a:off x="3182" y="3671"/>
                <a:ext cx="214" cy="196"/>
              </a:xfrm>
              <a:custGeom>
                <a:avLst/>
                <a:gdLst/>
                <a:ahLst/>
                <a:cxnLst>
                  <a:cxn ang="0">
                    <a:pos x="4" y="133"/>
                  </a:cxn>
                  <a:cxn ang="0">
                    <a:pos x="2" y="135"/>
                  </a:cxn>
                  <a:cxn ang="0">
                    <a:pos x="2" y="145"/>
                  </a:cxn>
                  <a:cxn ang="0">
                    <a:pos x="0" y="158"/>
                  </a:cxn>
                  <a:cxn ang="0">
                    <a:pos x="0" y="175"/>
                  </a:cxn>
                  <a:cxn ang="0">
                    <a:pos x="0" y="192"/>
                  </a:cxn>
                  <a:cxn ang="0">
                    <a:pos x="4" y="213"/>
                  </a:cxn>
                  <a:cxn ang="0">
                    <a:pos x="6" y="238"/>
                  </a:cxn>
                  <a:cxn ang="0">
                    <a:pos x="15" y="263"/>
                  </a:cxn>
                  <a:cxn ang="0">
                    <a:pos x="25" y="285"/>
                  </a:cxn>
                  <a:cxn ang="0">
                    <a:pos x="40" y="308"/>
                  </a:cxn>
                  <a:cxn ang="0">
                    <a:pos x="57" y="331"/>
                  </a:cxn>
                  <a:cxn ang="0">
                    <a:pos x="82" y="350"/>
                  </a:cxn>
                  <a:cxn ang="0">
                    <a:pos x="110" y="367"/>
                  </a:cxn>
                  <a:cxn ang="0">
                    <a:pos x="144" y="380"/>
                  </a:cxn>
                  <a:cxn ang="0">
                    <a:pos x="182" y="388"/>
                  </a:cxn>
                  <a:cxn ang="0">
                    <a:pos x="232" y="394"/>
                  </a:cxn>
                  <a:cxn ang="0">
                    <a:pos x="278" y="388"/>
                  </a:cxn>
                  <a:cxn ang="0">
                    <a:pos x="317" y="377"/>
                  </a:cxn>
                  <a:cxn ang="0">
                    <a:pos x="348" y="356"/>
                  </a:cxn>
                  <a:cxn ang="0">
                    <a:pos x="373" y="331"/>
                  </a:cxn>
                  <a:cxn ang="0">
                    <a:pos x="392" y="301"/>
                  </a:cxn>
                  <a:cxn ang="0">
                    <a:pos x="407" y="268"/>
                  </a:cxn>
                  <a:cxn ang="0">
                    <a:pos x="416" y="230"/>
                  </a:cxn>
                  <a:cxn ang="0">
                    <a:pos x="424" y="196"/>
                  </a:cxn>
                  <a:cxn ang="0">
                    <a:pos x="428" y="160"/>
                  </a:cxn>
                  <a:cxn ang="0">
                    <a:pos x="428" y="124"/>
                  </a:cxn>
                  <a:cxn ang="0">
                    <a:pos x="428" y="88"/>
                  </a:cxn>
                  <a:cxn ang="0">
                    <a:pos x="424" y="61"/>
                  </a:cxn>
                  <a:cxn ang="0">
                    <a:pos x="420" y="34"/>
                  </a:cxn>
                  <a:cxn ang="0">
                    <a:pos x="416" y="15"/>
                  </a:cxn>
                  <a:cxn ang="0">
                    <a:pos x="416" y="2"/>
                  </a:cxn>
                  <a:cxn ang="0">
                    <a:pos x="416" y="0"/>
                  </a:cxn>
                  <a:cxn ang="0">
                    <a:pos x="55" y="95"/>
                  </a:cxn>
                  <a:cxn ang="0">
                    <a:pos x="4" y="133"/>
                  </a:cxn>
                  <a:cxn ang="0">
                    <a:pos x="4" y="133"/>
                  </a:cxn>
                </a:cxnLst>
                <a:rect l="0" t="0" r="r" b="b"/>
                <a:pathLst>
                  <a:path w="428" h="394">
                    <a:moveTo>
                      <a:pt x="4" y="133"/>
                    </a:moveTo>
                    <a:lnTo>
                      <a:pt x="2" y="135"/>
                    </a:lnTo>
                    <a:lnTo>
                      <a:pt x="2" y="145"/>
                    </a:lnTo>
                    <a:lnTo>
                      <a:pt x="0" y="158"/>
                    </a:lnTo>
                    <a:lnTo>
                      <a:pt x="0" y="175"/>
                    </a:lnTo>
                    <a:lnTo>
                      <a:pt x="0" y="192"/>
                    </a:lnTo>
                    <a:lnTo>
                      <a:pt x="4" y="213"/>
                    </a:lnTo>
                    <a:lnTo>
                      <a:pt x="6" y="238"/>
                    </a:lnTo>
                    <a:lnTo>
                      <a:pt x="15" y="263"/>
                    </a:lnTo>
                    <a:lnTo>
                      <a:pt x="25" y="285"/>
                    </a:lnTo>
                    <a:lnTo>
                      <a:pt x="40" y="308"/>
                    </a:lnTo>
                    <a:lnTo>
                      <a:pt x="57" y="331"/>
                    </a:lnTo>
                    <a:lnTo>
                      <a:pt x="82" y="350"/>
                    </a:lnTo>
                    <a:lnTo>
                      <a:pt x="110" y="367"/>
                    </a:lnTo>
                    <a:lnTo>
                      <a:pt x="144" y="380"/>
                    </a:lnTo>
                    <a:lnTo>
                      <a:pt x="182" y="388"/>
                    </a:lnTo>
                    <a:lnTo>
                      <a:pt x="232" y="394"/>
                    </a:lnTo>
                    <a:lnTo>
                      <a:pt x="278" y="388"/>
                    </a:lnTo>
                    <a:lnTo>
                      <a:pt x="317" y="377"/>
                    </a:lnTo>
                    <a:lnTo>
                      <a:pt x="348" y="356"/>
                    </a:lnTo>
                    <a:lnTo>
                      <a:pt x="373" y="331"/>
                    </a:lnTo>
                    <a:lnTo>
                      <a:pt x="392" y="301"/>
                    </a:lnTo>
                    <a:lnTo>
                      <a:pt x="407" y="268"/>
                    </a:lnTo>
                    <a:lnTo>
                      <a:pt x="416" y="230"/>
                    </a:lnTo>
                    <a:lnTo>
                      <a:pt x="424" y="196"/>
                    </a:lnTo>
                    <a:lnTo>
                      <a:pt x="428" y="160"/>
                    </a:lnTo>
                    <a:lnTo>
                      <a:pt x="428" y="124"/>
                    </a:lnTo>
                    <a:lnTo>
                      <a:pt x="428" y="88"/>
                    </a:lnTo>
                    <a:lnTo>
                      <a:pt x="424" y="61"/>
                    </a:lnTo>
                    <a:lnTo>
                      <a:pt x="420" y="34"/>
                    </a:lnTo>
                    <a:lnTo>
                      <a:pt x="416" y="15"/>
                    </a:lnTo>
                    <a:lnTo>
                      <a:pt x="416" y="2"/>
                    </a:lnTo>
                    <a:lnTo>
                      <a:pt x="416" y="0"/>
                    </a:lnTo>
                    <a:lnTo>
                      <a:pt x="55" y="95"/>
                    </a:lnTo>
                    <a:lnTo>
                      <a:pt x="4" y="133"/>
                    </a:lnTo>
                    <a:lnTo>
                      <a:pt x="4" y="133"/>
                    </a:lnTo>
                    <a:close/>
                  </a:path>
                </a:pathLst>
              </a:custGeom>
              <a:solidFill>
                <a:schemeClr val="tx1">
                  <a:lumMod val="75000"/>
                  <a:lumOff val="25000"/>
                </a:schemeClr>
              </a:solidFill>
              <a:ln w="9525">
                <a:noFill/>
                <a:round/>
                <a:headEnd/>
                <a:tailEnd/>
              </a:ln>
            </p:spPr>
            <p:txBody>
              <a:bodyPr/>
              <a:lstStyle/>
              <a:p>
                <a:pPr>
                  <a:defRPr/>
                </a:pPr>
                <a:endParaRPr lang="en-US"/>
              </a:p>
            </p:txBody>
          </p:sp>
          <p:sp>
            <p:nvSpPr>
              <p:cNvPr id="305171" name="Freeform 19">
                <a:extLst>
                  <a:ext uri="{FF2B5EF4-FFF2-40B4-BE49-F238E27FC236}">
                    <a16:creationId xmlns:a16="http://schemas.microsoft.com/office/drawing/2014/main" id="{3AE60611-4B5C-4717-BA0D-1DCE3C84F323}"/>
                  </a:ext>
                </a:extLst>
              </p:cNvPr>
              <p:cNvSpPr>
                <a:spLocks/>
              </p:cNvSpPr>
              <p:nvPr/>
            </p:nvSpPr>
            <p:spPr bwMode="auto">
              <a:xfrm>
                <a:off x="2358" y="3872"/>
                <a:ext cx="176" cy="142"/>
              </a:xfrm>
              <a:custGeom>
                <a:avLst/>
                <a:gdLst/>
                <a:ahLst/>
                <a:cxnLst>
                  <a:cxn ang="0">
                    <a:pos x="0" y="55"/>
                  </a:cxn>
                  <a:cxn ang="0">
                    <a:pos x="0" y="57"/>
                  </a:cxn>
                  <a:cxn ang="0">
                    <a:pos x="0" y="65"/>
                  </a:cxn>
                  <a:cxn ang="0">
                    <a:pos x="0" y="74"/>
                  </a:cxn>
                  <a:cxn ang="0">
                    <a:pos x="0" y="90"/>
                  </a:cxn>
                  <a:cxn ang="0">
                    <a:pos x="0" y="107"/>
                  </a:cxn>
                  <a:cxn ang="0">
                    <a:pos x="2" y="126"/>
                  </a:cxn>
                  <a:cxn ang="0">
                    <a:pos x="6" y="145"/>
                  </a:cxn>
                  <a:cxn ang="0">
                    <a:pos x="15" y="167"/>
                  </a:cxn>
                  <a:cxn ang="0">
                    <a:pos x="21" y="186"/>
                  </a:cxn>
                  <a:cxn ang="0">
                    <a:pos x="32" y="207"/>
                  </a:cxn>
                  <a:cxn ang="0">
                    <a:pos x="47" y="228"/>
                  </a:cxn>
                  <a:cxn ang="0">
                    <a:pos x="66" y="247"/>
                  </a:cxn>
                  <a:cxn ang="0">
                    <a:pos x="85" y="261"/>
                  </a:cxn>
                  <a:cxn ang="0">
                    <a:pos x="114" y="272"/>
                  </a:cxn>
                  <a:cxn ang="0">
                    <a:pos x="142" y="280"/>
                  </a:cxn>
                  <a:cxn ang="0">
                    <a:pos x="179" y="283"/>
                  </a:cxn>
                  <a:cxn ang="0">
                    <a:pos x="213" y="282"/>
                  </a:cxn>
                  <a:cxn ang="0">
                    <a:pos x="243" y="272"/>
                  </a:cxn>
                  <a:cxn ang="0">
                    <a:pos x="268" y="261"/>
                  </a:cxn>
                  <a:cxn ang="0">
                    <a:pos x="289" y="240"/>
                  </a:cxn>
                  <a:cxn ang="0">
                    <a:pos x="304" y="219"/>
                  </a:cxn>
                  <a:cxn ang="0">
                    <a:pos x="319" y="196"/>
                  </a:cxn>
                  <a:cxn ang="0">
                    <a:pos x="331" y="169"/>
                  </a:cxn>
                  <a:cxn ang="0">
                    <a:pos x="338" y="143"/>
                  </a:cxn>
                  <a:cxn ang="0">
                    <a:pos x="342" y="114"/>
                  </a:cxn>
                  <a:cxn ang="0">
                    <a:pos x="348" y="90"/>
                  </a:cxn>
                  <a:cxn ang="0">
                    <a:pos x="350" y="65"/>
                  </a:cxn>
                  <a:cxn ang="0">
                    <a:pos x="352" y="44"/>
                  </a:cxn>
                  <a:cxn ang="0">
                    <a:pos x="352" y="25"/>
                  </a:cxn>
                  <a:cxn ang="0">
                    <a:pos x="352" y="12"/>
                  </a:cxn>
                  <a:cxn ang="0">
                    <a:pos x="352" y="0"/>
                  </a:cxn>
                  <a:cxn ang="0">
                    <a:pos x="352" y="0"/>
                  </a:cxn>
                  <a:cxn ang="0">
                    <a:pos x="0" y="55"/>
                  </a:cxn>
                  <a:cxn ang="0">
                    <a:pos x="0" y="55"/>
                  </a:cxn>
                </a:cxnLst>
                <a:rect l="0" t="0" r="r" b="b"/>
                <a:pathLst>
                  <a:path w="352" h="283">
                    <a:moveTo>
                      <a:pt x="0" y="55"/>
                    </a:moveTo>
                    <a:lnTo>
                      <a:pt x="0" y="57"/>
                    </a:lnTo>
                    <a:lnTo>
                      <a:pt x="0" y="65"/>
                    </a:lnTo>
                    <a:lnTo>
                      <a:pt x="0" y="74"/>
                    </a:lnTo>
                    <a:lnTo>
                      <a:pt x="0" y="90"/>
                    </a:lnTo>
                    <a:lnTo>
                      <a:pt x="0" y="107"/>
                    </a:lnTo>
                    <a:lnTo>
                      <a:pt x="2" y="126"/>
                    </a:lnTo>
                    <a:lnTo>
                      <a:pt x="6" y="145"/>
                    </a:lnTo>
                    <a:lnTo>
                      <a:pt x="15" y="167"/>
                    </a:lnTo>
                    <a:lnTo>
                      <a:pt x="21" y="186"/>
                    </a:lnTo>
                    <a:lnTo>
                      <a:pt x="32" y="207"/>
                    </a:lnTo>
                    <a:lnTo>
                      <a:pt x="47" y="228"/>
                    </a:lnTo>
                    <a:lnTo>
                      <a:pt x="66" y="247"/>
                    </a:lnTo>
                    <a:lnTo>
                      <a:pt x="85" y="261"/>
                    </a:lnTo>
                    <a:lnTo>
                      <a:pt x="114" y="272"/>
                    </a:lnTo>
                    <a:lnTo>
                      <a:pt x="142" y="280"/>
                    </a:lnTo>
                    <a:lnTo>
                      <a:pt x="179" y="283"/>
                    </a:lnTo>
                    <a:lnTo>
                      <a:pt x="213" y="282"/>
                    </a:lnTo>
                    <a:lnTo>
                      <a:pt x="243" y="272"/>
                    </a:lnTo>
                    <a:lnTo>
                      <a:pt x="268" y="261"/>
                    </a:lnTo>
                    <a:lnTo>
                      <a:pt x="289" y="240"/>
                    </a:lnTo>
                    <a:lnTo>
                      <a:pt x="304" y="219"/>
                    </a:lnTo>
                    <a:lnTo>
                      <a:pt x="319" y="196"/>
                    </a:lnTo>
                    <a:lnTo>
                      <a:pt x="331" y="169"/>
                    </a:lnTo>
                    <a:lnTo>
                      <a:pt x="338" y="143"/>
                    </a:lnTo>
                    <a:lnTo>
                      <a:pt x="342" y="114"/>
                    </a:lnTo>
                    <a:lnTo>
                      <a:pt x="348" y="90"/>
                    </a:lnTo>
                    <a:lnTo>
                      <a:pt x="350" y="65"/>
                    </a:lnTo>
                    <a:lnTo>
                      <a:pt x="352" y="44"/>
                    </a:lnTo>
                    <a:lnTo>
                      <a:pt x="352" y="25"/>
                    </a:lnTo>
                    <a:lnTo>
                      <a:pt x="352" y="12"/>
                    </a:lnTo>
                    <a:lnTo>
                      <a:pt x="352" y="0"/>
                    </a:lnTo>
                    <a:lnTo>
                      <a:pt x="352" y="0"/>
                    </a:lnTo>
                    <a:lnTo>
                      <a:pt x="0" y="55"/>
                    </a:lnTo>
                    <a:lnTo>
                      <a:pt x="0" y="55"/>
                    </a:lnTo>
                    <a:close/>
                  </a:path>
                </a:pathLst>
              </a:custGeom>
              <a:solidFill>
                <a:schemeClr val="tx1">
                  <a:lumMod val="75000"/>
                  <a:lumOff val="25000"/>
                </a:schemeClr>
              </a:solidFill>
              <a:ln w="9525">
                <a:noFill/>
                <a:round/>
                <a:headEnd/>
                <a:tailEnd/>
              </a:ln>
            </p:spPr>
            <p:txBody>
              <a:bodyPr/>
              <a:lstStyle/>
              <a:p>
                <a:pPr>
                  <a:defRPr/>
                </a:pPr>
                <a:endParaRPr lang="en-US"/>
              </a:p>
            </p:txBody>
          </p:sp>
          <p:sp>
            <p:nvSpPr>
              <p:cNvPr id="32056" name="Freeform 21">
                <a:extLst>
                  <a:ext uri="{FF2B5EF4-FFF2-40B4-BE49-F238E27FC236}">
                    <a16:creationId xmlns:a16="http://schemas.microsoft.com/office/drawing/2014/main" id="{26309CB0-2220-4DF5-8815-4DC44697C303}"/>
                  </a:ext>
                </a:extLst>
              </p:cNvPr>
              <p:cNvSpPr>
                <a:spLocks/>
              </p:cNvSpPr>
              <p:nvPr/>
            </p:nvSpPr>
            <p:spPr bwMode="auto">
              <a:xfrm>
                <a:off x="2352" y="3312"/>
                <a:ext cx="1217" cy="576"/>
              </a:xfrm>
              <a:custGeom>
                <a:avLst/>
                <a:gdLst>
                  <a:gd name="T0" fmla="*/ 5 w 2435"/>
                  <a:gd name="T1" fmla="*/ 135 h 778"/>
                  <a:gd name="T2" fmla="*/ 3 w 2435"/>
                  <a:gd name="T3" fmla="*/ 141 h 778"/>
                  <a:gd name="T4" fmla="*/ 1 w 2435"/>
                  <a:gd name="T5" fmla="*/ 151 h 778"/>
                  <a:gd name="T6" fmla="*/ 0 w 2435"/>
                  <a:gd name="T7" fmla="*/ 166 h 778"/>
                  <a:gd name="T8" fmla="*/ 0 w 2435"/>
                  <a:gd name="T9" fmla="*/ 186 h 778"/>
                  <a:gd name="T10" fmla="*/ 2 w 2435"/>
                  <a:gd name="T11" fmla="*/ 209 h 778"/>
                  <a:gd name="T12" fmla="*/ 8 w 2435"/>
                  <a:gd name="T13" fmla="*/ 224 h 778"/>
                  <a:gd name="T14" fmla="*/ 17 w 2435"/>
                  <a:gd name="T15" fmla="*/ 231 h 778"/>
                  <a:gd name="T16" fmla="*/ 26 w 2435"/>
                  <a:gd name="T17" fmla="*/ 233 h 778"/>
                  <a:gd name="T18" fmla="*/ 32 w 2435"/>
                  <a:gd name="T19" fmla="*/ 232 h 778"/>
                  <a:gd name="T20" fmla="*/ 35 w 2435"/>
                  <a:gd name="T21" fmla="*/ 232 h 778"/>
                  <a:gd name="T22" fmla="*/ 37 w 2435"/>
                  <a:gd name="T23" fmla="*/ 229 h 778"/>
                  <a:gd name="T24" fmla="*/ 43 w 2435"/>
                  <a:gd name="T25" fmla="*/ 220 h 778"/>
                  <a:gd name="T26" fmla="*/ 50 w 2435"/>
                  <a:gd name="T27" fmla="*/ 207 h 778"/>
                  <a:gd name="T28" fmla="*/ 59 w 2435"/>
                  <a:gd name="T29" fmla="*/ 190 h 778"/>
                  <a:gd name="T30" fmla="*/ 68 w 2435"/>
                  <a:gd name="T31" fmla="*/ 170 h 778"/>
                  <a:gd name="T32" fmla="*/ 76 w 2435"/>
                  <a:gd name="T33" fmla="*/ 149 h 778"/>
                  <a:gd name="T34" fmla="*/ 87 w 2435"/>
                  <a:gd name="T35" fmla="*/ 137 h 778"/>
                  <a:gd name="T36" fmla="*/ 99 w 2435"/>
                  <a:gd name="T37" fmla="*/ 132 h 778"/>
                  <a:gd name="T38" fmla="*/ 112 w 2435"/>
                  <a:gd name="T39" fmla="*/ 130 h 778"/>
                  <a:gd name="T40" fmla="*/ 123 w 2435"/>
                  <a:gd name="T41" fmla="*/ 127 h 778"/>
                  <a:gd name="T42" fmla="*/ 139 w 2435"/>
                  <a:gd name="T43" fmla="*/ 104 h 778"/>
                  <a:gd name="T44" fmla="*/ 140 w 2435"/>
                  <a:gd name="T45" fmla="*/ 99 h 778"/>
                  <a:gd name="T46" fmla="*/ 145 w 2435"/>
                  <a:gd name="T47" fmla="*/ 86 h 778"/>
                  <a:gd name="T48" fmla="*/ 149 w 2435"/>
                  <a:gd name="T49" fmla="*/ 67 h 778"/>
                  <a:gd name="T50" fmla="*/ 152 w 2435"/>
                  <a:gd name="T51" fmla="*/ 45 h 778"/>
                  <a:gd name="T52" fmla="*/ 150 w 2435"/>
                  <a:gd name="T53" fmla="*/ 20 h 778"/>
                  <a:gd name="T54" fmla="*/ 144 w 2435"/>
                  <a:gd name="T55" fmla="*/ 1 h 778"/>
                  <a:gd name="T56" fmla="*/ 136 w 2435"/>
                  <a:gd name="T57" fmla="*/ 5 h 778"/>
                  <a:gd name="T58" fmla="*/ 127 w 2435"/>
                  <a:gd name="T59" fmla="*/ 28 h 778"/>
                  <a:gd name="T60" fmla="*/ 120 w 2435"/>
                  <a:gd name="T61" fmla="*/ 55 h 778"/>
                  <a:gd name="T62" fmla="*/ 116 w 2435"/>
                  <a:gd name="T63" fmla="*/ 76 h 778"/>
                  <a:gd name="T64" fmla="*/ 114 w 2435"/>
                  <a:gd name="T65" fmla="*/ 80 h 778"/>
                  <a:gd name="T66" fmla="*/ 110 w 2435"/>
                  <a:gd name="T67" fmla="*/ 79 h 778"/>
                  <a:gd name="T68" fmla="*/ 101 w 2435"/>
                  <a:gd name="T69" fmla="*/ 79 h 778"/>
                  <a:gd name="T70" fmla="*/ 90 w 2435"/>
                  <a:gd name="T71" fmla="*/ 79 h 778"/>
                  <a:gd name="T72" fmla="*/ 77 w 2435"/>
                  <a:gd name="T73" fmla="*/ 84 h 778"/>
                  <a:gd name="T74" fmla="*/ 65 w 2435"/>
                  <a:gd name="T75" fmla="*/ 93 h 778"/>
                  <a:gd name="T76" fmla="*/ 55 w 2435"/>
                  <a:gd name="T77" fmla="*/ 106 h 778"/>
                  <a:gd name="T78" fmla="*/ 47 w 2435"/>
                  <a:gd name="T79" fmla="*/ 122 h 778"/>
                  <a:gd name="T80" fmla="*/ 41 w 2435"/>
                  <a:gd name="T81" fmla="*/ 138 h 778"/>
                  <a:gd name="T82" fmla="*/ 38 w 2435"/>
                  <a:gd name="T83" fmla="*/ 153 h 778"/>
                  <a:gd name="T84" fmla="*/ 36 w 2435"/>
                  <a:gd name="T85" fmla="*/ 160 h 778"/>
                  <a:gd name="T86" fmla="*/ 35 w 2435"/>
                  <a:gd name="T87" fmla="*/ 158 h 778"/>
                  <a:gd name="T88" fmla="*/ 33 w 2435"/>
                  <a:gd name="T89" fmla="*/ 153 h 778"/>
                  <a:gd name="T90" fmla="*/ 28 w 2435"/>
                  <a:gd name="T91" fmla="*/ 143 h 778"/>
                  <a:gd name="T92" fmla="*/ 23 w 2435"/>
                  <a:gd name="T93" fmla="*/ 133 h 778"/>
                  <a:gd name="T94" fmla="*/ 17 w 2435"/>
                  <a:gd name="T95" fmla="*/ 126 h 778"/>
                  <a:gd name="T96" fmla="*/ 8 w 2435"/>
                  <a:gd name="T97" fmla="*/ 124 h 7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35"/>
                  <a:gd name="T148" fmla="*/ 0 h 778"/>
                  <a:gd name="T149" fmla="*/ 2435 w 2435"/>
                  <a:gd name="T150" fmla="*/ 778 h 7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35" h="778">
                    <a:moveTo>
                      <a:pt x="89" y="447"/>
                    </a:moveTo>
                    <a:lnTo>
                      <a:pt x="83" y="447"/>
                    </a:lnTo>
                    <a:lnTo>
                      <a:pt x="81" y="449"/>
                    </a:lnTo>
                    <a:lnTo>
                      <a:pt x="74" y="454"/>
                    </a:lnTo>
                    <a:lnTo>
                      <a:pt x="66" y="460"/>
                    </a:lnTo>
                    <a:lnTo>
                      <a:pt x="57" y="468"/>
                    </a:lnTo>
                    <a:lnTo>
                      <a:pt x="45" y="477"/>
                    </a:lnTo>
                    <a:lnTo>
                      <a:pt x="36" y="489"/>
                    </a:lnTo>
                    <a:lnTo>
                      <a:pt x="28" y="504"/>
                    </a:lnTo>
                    <a:lnTo>
                      <a:pt x="17" y="517"/>
                    </a:lnTo>
                    <a:lnTo>
                      <a:pt x="11" y="534"/>
                    </a:lnTo>
                    <a:lnTo>
                      <a:pt x="3" y="551"/>
                    </a:lnTo>
                    <a:lnTo>
                      <a:pt x="1" y="572"/>
                    </a:lnTo>
                    <a:lnTo>
                      <a:pt x="0" y="595"/>
                    </a:lnTo>
                    <a:lnTo>
                      <a:pt x="1" y="618"/>
                    </a:lnTo>
                    <a:lnTo>
                      <a:pt x="9" y="645"/>
                    </a:lnTo>
                    <a:lnTo>
                      <a:pt x="20" y="673"/>
                    </a:lnTo>
                    <a:lnTo>
                      <a:pt x="39" y="694"/>
                    </a:lnTo>
                    <a:lnTo>
                      <a:pt x="64" y="715"/>
                    </a:lnTo>
                    <a:lnTo>
                      <a:pt x="96" y="732"/>
                    </a:lnTo>
                    <a:lnTo>
                      <a:pt x="138" y="747"/>
                    </a:lnTo>
                    <a:lnTo>
                      <a:pt x="178" y="757"/>
                    </a:lnTo>
                    <a:lnTo>
                      <a:pt x="224" y="764"/>
                    </a:lnTo>
                    <a:lnTo>
                      <a:pt x="273" y="770"/>
                    </a:lnTo>
                    <a:lnTo>
                      <a:pt x="325" y="776"/>
                    </a:lnTo>
                    <a:lnTo>
                      <a:pt x="368" y="776"/>
                    </a:lnTo>
                    <a:lnTo>
                      <a:pt x="416" y="778"/>
                    </a:lnTo>
                    <a:lnTo>
                      <a:pt x="458" y="776"/>
                    </a:lnTo>
                    <a:lnTo>
                      <a:pt x="496" y="776"/>
                    </a:lnTo>
                    <a:lnTo>
                      <a:pt x="526" y="774"/>
                    </a:lnTo>
                    <a:lnTo>
                      <a:pt x="553" y="772"/>
                    </a:lnTo>
                    <a:lnTo>
                      <a:pt x="568" y="772"/>
                    </a:lnTo>
                    <a:lnTo>
                      <a:pt x="574" y="772"/>
                    </a:lnTo>
                    <a:lnTo>
                      <a:pt x="576" y="770"/>
                    </a:lnTo>
                    <a:lnTo>
                      <a:pt x="587" y="768"/>
                    </a:lnTo>
                    <a:lnTo>
                      <a:pt x="604" y="760"/>
                    </a:lnTo>
                    <a:lnTo>
                      <a:pt x="631" y="755"/>
                    </a:lnTo>
                    <a:lnTo>
                      <a:pt x="659" y="743"/>
                    </a:lnTo>
                    <a:lnTo>
                      <a:pt x="693" y="732"/>
                    </a:lnTo>
                    <a:lnTo>
                      <a:pt x="730" y="721"/>
                    </a:lnTo>
                    <a:lnTo>
                      <a:pt x="773" y="707"/>
                    </a:lnTo>
                    <a:lnTo>
                      <a:pt x="813" y="690"/>
                    </a:lnTo>
                    <a:lnTo>
                      <a:pt x="861" y="673"/>
                    </a:lnTo>
                    <a:lnTo>
                      <a:pt x="906" y="652"/>
                    </a:lnTo>
                    <a:lnTo>
                      <a:pt x="956" y="633"/>
                    </a:lnTo>
                    <a:lnTo>
                      <a:pt x="1001" y="612"/>
                    </a:lnTo>
                    <a:lnTo>
                      <a:pt x="1047" y="589"/>
                    </a:lnTo>
                    <a:lnTo>
                      <a:pt x="1093" y="565"/>
                    </a:lnTo>
                    <a:lnTo>
                      <a:pt x="1138" y="542"/>
                    </a:lnTo>
                    <a:lnTo>
                      <a:pt x="1178" y="517"/>
                    </a:lnTo>
                    <a:lnTo>
                      <a:pt x="1231" y="496"/>
                    </a:lnTo>
                    <a:lnTo>
                      <a:pt x="1283" y="479"/>
                    </a:lnTo>
                    <a:lnTo>
                      <a:pt x="1342" y="468"/>
                    </a:lnTo>
                    <a:lnTo>
                      <a:pt x="1399" y="456"/>
                    </a:lnTo>
                    <a:lnTo>
                      <a:pt x="1463" y="449"/>
                    </a:lnTo>
                    <a:lnTo>
                      <a:pt x="1528" y="443"/>
                    </a:lnTo>
                    <a:lnTo>
                      <a:pt x="1598" y="441"/>
                    </a:lnTo>
                    <a:lnTo>
                      <a:pt x="1663" y="437"/>
                    </a:lnTo>
                    <a:lnTo>
                      <a:pt x="1729" y="435"/>
                    </a:lnTo>
                    <a:lnTo>
                      <a:pt x="1794" y="432"/>
                    </a:lnTo>
                    <a:lnTo>
                      <a:pt x="1859" y="430"/>
                    </a:lnTo>
                    <a:lnTo>
                      <a:pt x="1920" y="426"/>
                    </a:lnTo>
                    <a:lnTo>
                      <a:pt x="1978" y="422"/>
                    </a:lnTo>
                    <a:lnTo>
                      <a:pt x="2032" y="415"/>
                    </a:lnTo>
                    <a:lnTo>
                      <a:pt x="2083" y="407"/>
                    </a:lnTo>
                    <a:lnTo>
                      <a:pt x="2229" y="346"/>
                    </a:lnTo>
                    <a:lnTo>
                      <a:pt x="2231" y="344"/>
                    </a:lnTo>
                    <a:lnTo>
                      <a:pt x="2239" y="340"/>
                    </a:lnTo>
                    <a:lnTo>
                      <a:pt x="2254" y="329"/>
                    </a:lnTo>
                    <a:lnTo>
                      <a:pt x="2277" y="318"/>
                    </a:lnTo>
                    <a:lnTo>
                      <a:pt x="2298" y="302"/>
                    </a:lnTo>
                    <a:lnTo>
                      <a:pt x="2324" y="287"/>
                    </a:lnTo>
                    <a:lnTo>
                      <a:pt x="2347" y="270"/>
                    </a:lnTo>
                    <a:lnTo>
                      <a:pt x="2374" y="249"/>
                    </a:lnTo>
                    <a:lnTo>
                      <a:pt x="2395" y="224"/>
                    </a:lnTo>
                    <a:lnTo>
                      <a:pt x="2412" y="202"/>
                    </a:lnTo>
                    <a:lnTo>
                      <a:pt x="2425" y="175"/>
                    </a:lnTo>
                    <a:lnTo>
                      <a:pt x="2435" y="150"/>
                    </a:lnTo>
                    <a:lnTo>
                      <a:pt x="2435" y="124"/>
                    </a:lnTo>
                    <a:lnTo>
                      <a:pt x="2427" y="95"/>
                    </a:lnTo>
                    <a:lnTo>
                      <a:pt x="2412" y="65"/>
                    </a:lnTo>
                    <a:lnTo>
                      <a:pt x="2383" y="38"/>
                    </a:lnTo>
                    <a:lnTo>
                      <a:pt x="2347" y="13"/>
                    </a:lnTo>
                    <a:lnTo>
                      <a:pt x="2309" y="2"/>
                    </a:lnTo>
                    <a:lnTo>
                      <a:pt x="2266" y="0"/>
                    </a:lnTo>
                    <a:lnTo>
                      <a:pt x="2222" y="10"/>
                    </a:lnTo>
                    <a:lnTo>
                      <a:pt x="2176" y="19"/>
                    </a:lnTo>
                    <a:lnTo>
                      <a:pt x="2131" y="42"/>
                    </a:lnTo>
                    <a:lnTo>
                      <a:pt x="2089" y="65"/>
                    </a:lnTo>
                    <a:lnTo>
                      <a:pt x="2045" y="95"/>
                    </a:lnTo>
                    <a:lnTo>
                      <a:pt x="2001" y="124"/>
                    </a:lnTo>
                    <a:lnTo>
                      <a:pt x="1965" y="152"/>
                    </a:lnTo>
                    <a:lnTo>
                      <a:pt x="1931" y="183"/>
                    </a:lnTo>
                    <a:lnTo>
                      <a:pt x="1901" y="209"/>
                    </a:lnTo>
                    <a:lnTo>
                      <a:pt x="1874" y="232"/>
                    </a:lnTo>
                    <a:lnTo>
                      <a:pt x="1857" y="251"/>
                    </a:lnTo>
                    <a:lnTo>
                      <a:pt x="1843" y="264"/>
                    </a:lnTo>
                    <a:lnTo>
                      <a:pt x="1842" y="268"/>
                    </a:lnTo>
                    <a:lnTo>
                      <a:pt x="1836" y="266"/>
                    </a:lnTo>
                    <a:lnTo>
                      <a:pt x="1821" y="266"/>
                    </a:lnTo>
                    <a:lnTo>
                      <a:pt x="1794" y="264"/>
                    </a:lnTo>
                    <a:lnTo>
                      <a:pt x="1762" y="264"/>
                    </a:lnTo>
                    <a:lnTo>
                      <a:pt x="1722" y="264"/>
                    </a:lnTo>
                    <a:lnTo>
                      <a:pt x="1676" y="262"/>
                    </a:lnTo>
                    <a:lnTo>
                      <a:pt x="1621" y="262"/>
                    </a:lnTo>
                    <a:lnTo>
                      <a:pt x="1568" y="264"/>
                    </a:lnTo>
                    <a:lnTo>
                      <a:pt x="1505" y="264"/>
                    </a:lnTo>
                    <a:lnTo>
                      <a:pt x="1442" y="264"/>
                    </a:lnTo>
                    <a:lnTo>
                      <a:pt x="1376" y="268"/>
                    </a:lnTo>
                    <a:lnTo>
                      <a:pt x="1309" y="274"/>
                    </a:lnTo>
                    <a:lnTo>
                      <a:pt x="1241" y="280"/>
                    </a:lnTo>
                    <a:lnTo>
                      <a:pt x="1174" y="285"/>
                    </a:lnTo>
                    <a:lnTo>
                      <a:pt x="1110" y="297"/>
                    </a:lnTo>
                    <a:lnTo>
                      <a:pt x="1047" y="310"/>
                    </a:lnTo>
                    <a:lnTo>
                      <a:pt x="988" y="321"/>
                    </a:lnTo>
                    <a:lnTo>
                      <a:pt x="933" y="335"/>
                    </a:lnTo>
                    <a:lnTo>
                      <a:pt x="882" y="352"/>
                    </a:lnTo>
                    <a:lnTo>
                      <a:pt x="836" y="373"/>
                    </a:lnTo>
                    <a:lnTo>
                      <a:pt x="792" y="390"/>
                    </a:lnTo>
                    <a:lnTo>
                      <a:pt x="756" y="407"/>
                    </a:lnTo>
                    <a:lnTo>
                      <a:pt x="722" y="426"/>
                    </a:lnTo>
                    <a:lnTo>
                      <a:pt x="693" y="445"/>
                    </a:lnTo>
                    <a:lnTo>
                      <a:pt x="665" y="460"/>
                    </a:lnTo>
                    <a:lnTo>
                      <a:pt x="644" y="477"/>
                    </a:lnTo>
                    <a:lnTo>
                      <a:pt x="623" y="492"/>
                    </a:lnTo>
                    <a:lnTo>
                      <a:pt x="610" y="508"/>
                    </a:lnTo>
                    <a:lnTo>
                      <a:pt x="598" y="517"/>
                    </a:lnTo>
                    <a:lnTo>
                      <a:pt x="589" y="525"/>
                    </a:lnTo>
                    <a:lnTo>
                      <a:pt x="585" y="532"/>
                    </a:lnTo>
                    <a:lnTo>
                      <a:pt x="585" y="534"/>
                    </a:lnTo>
                    <a:lnTo>
                      <a:pt x="581" y="532"/>
                    </a:lnTo>
                    <a:lnTo>
                      <a:pt x="574" y="527"/>
                    </a:lnTo>
                    <a:lnTo>
                      <a:pt x="564" y="521"/>
                    </a:lnTo>
                    <a:lnTo>
                      <a:pt x="549" y="515"/>
                    </a:lnTo>
                    <a:lnTo>
                      <a:pt x="532" y="506"/>
                    </a:lnTo>
                    <a:lnTo>
                      <a:pt x="511" y="496"/>
                    </a:lnTo>
                    <a:lnTo>
                      <a:pt x="488" y="487"/>
                    </a:lnTo>
                    <a:lnTo>
                      <a:pt x="461" y="475"/>
                    </a:lnTo>
                    <a:lnTo>
                      <a:pt x="433" y="464"/>
                    </a:lnTo>
                    <a:lnTo>
                      <a:pt x="406" y="454"/>
                    </a:lnTo>
                    <a:lnTo>
                      <a:pt x="376" y="443"/>
                    </a:lnTo>
                    <a:lnTo>
                      <a:pt x="347" y="435"/>
                    </a:lnTo>
                    <a:lnTo>
                      <a:pt x="315" y="426"/>
                    </a:lnTo>
                    <a:lnTo>
                      <a:pt x="285" y="420"/>
                    </a:lnTo>
                    <a:lnTo>
                      <a:pt x="254" y="413"/>
                    </a:lnTo>
                    <a:lnTo>
                      <a:pt x="226" y="411"/>
                    </a:lnTo>
                    <a:lnTo>
                      <a:pt x="131" y="413"/>
                    </a:lnTo>
                    <a:lnTo>
                      <a:pt x="89" y="447"/>
                    </a:lnTo>
                    <a:close/>
                  </a:path>
                </a:pathLst>
              </a:custGeom>
              <a:solidFill>
                <a:srgbClr val="C7D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57" name="Freeform 22">
                <a:extLst>
                  <a:ext uri="{FF2B5EF4-FFF2-40B4-BE49-F238E27FC236}">
                    <a16:creationId xmlns:a16="http://schemas.microsoft.com/office/drawing/2014/main" id="{F78CDE76-3519-4A88-9879-0F371AF676A6}"/>
                  </a:ext>
                </a:extLst>
              </p:cNvPr>
              <p:cNvSpPr>
                <a:spLocks/>
              </p:cNvSpPr>
              <p:nvPr/>
            </p:nvSpPr>
            <p:spPr bwMode="auto">
              <a:xfrm>
                <a:off x="2390" y="2688"/>
                <a:ext cx="874" cy="598"/>
              </a:xfrm>
              <a:custGeom>
                <a:avLst/>
                <a:gdLst>
                  <a:gd name="T0" fmla="*/ 22 w 1612"/>
                  <a:gd name="T1" fmla="*/ 35 h 1126"/>
                  <a:gd name="T2" fmla="*/ 24 w 1612"/>
                  <a:gd name="T3" fmla="*/ 33 h 1126"/>
                  <a:gd name="T4" fmla="*/ 29 w 1612"/>
                  <a:gd name="T5" fmla="*/ 29 h 1126"/>
                  <a:gd name="T6" fmla="*/ 36 w 1612"/>
                  <a:gd name="T7" fmla="*/ 25 h 1126"/>
                  <a:gd name="T8" fmla="*/ 44 w 1612"/>
                  <a:gd name="T9" fmla="*/ 21 h 1126"/>
                  <a:gd name="T10" fmla="*/ 55 w 1612"/>
                  <a:gd name="T11" fmla="*/ 19 h 1126"/>
                  <a:gd name="T12" fmla="*/ 67 w 1612"/>
                  <a:gd name="T13" fmla="*/ 17 h 1126"/>
                  <a:gd name="T14" fmla="*/ 81 w 1612"/>
                  <a:gd name="T15" fmla="*/ 18 h 1126"/>
                  <a:gd name="T16" fmla="*/ 95 w 1612"/>
                  <a:gd name="T17" fmla="*/ 22 h 1126"/>
                  <a:gd name="T18" fmla="*/ 106 w 1612"/>
                  <a:gd name="T19" fmla="*/ 28 h 1126"/>
                  <a:gd name="T20" fmla="*/ 111 w 1612"/>
                  <a:gd name="T21" fmla="*/ 35 h 1126"/>
                  <a:gd name="T22" fmla="*/ 112 w 1612"/>
                  <a:gd name="T23" fmla="*/ 42 h 1126"/>
                  <a:gd name="T24" fmla="*/ 109 w 1612"/>
                  <a:gd name="T25" fmla="*/ 49 h 1126"/>
                  <a:gd name="T26" fmla="*/ 101 w 1612"/>
                  <a:gd name="T27" fmla="*/ 56 h 1126"/>
                  <a:gd name="T28" fmla="*/ 90 w 1612"/>
                  <a:gd name="T29" fmla="*/ 61 h 1126"/>
                  <a:gd name="T30" fmla="*/ 76 w 1612"/>
                  <a:gd name="T31" fmla="*/ 65 h 1126"/>
                  <a:gd name="T32" fmla="*/ 59 w 1612"/>
                  <a:gd name="T33" fmla="*/ 67 h 1126"/>
                  <a:gd name="T34" fmla="*/ 44 w 1612"/>
                  <a:gd name="T35" fmla="*/ 67 h 1126"/>
                  <a:gd name="T36" fmla="*/ 33 w 1612"/>
                  <a:gd name="T37" fmla="*/ 66 h 1126"/>
                  <a:gd name="T38" fmla="*/ 25 w 1612"/>
                  <a:gd name="T39" fmla="*/ 62 h 1126"/>
                  <a:gd name="T40" fmla="*/ 20 w 1612"/>
                  <a:gd name="T41" fmla="*/ 58 h 1126"/>
                  <a:gd name="T42" fmla="*/ 17 w 1612"/>
                  <a:gd name="T43" fmla="*/ 53 h 1126"/>
                  <a:gd name="T44" fmla="*/ 16 w 1612"/>
                  <a:gd name="T45" fmla="*/ 47 h 1126"/>
                  <a:gd name="T46" fmla="*/ 17 w 1612"/>
                  <a:gd name="T47" fmla="*/ 42 h 1126"/>
                  <a:gd name="T48" fmla="*/ 18 w 1612"/>
                  <a:gd name="T49" fmla="*/ 39 h 1126"/>
                  <a:gd name="T50" fmla="*/ 15 w 1612"/>
                  <a:gd name="T51" fmla="*/ 39 h 1126"/>
                  <a:gd name="T52" fmla="*/ 11 w 1612"/>
                  <a:gd name="T53" fmla="*/ 42 h 1126"/>
                  <a:gd name="T54" fmla="*/ 6 w 1612"/>
                  <a:gd name="T55" fmla="*/ 45 h 1126"/>
                  <a:gd name="T56" fmla="*/ 2 w 1612"/>
                  <a:gd name="T57" fmla="*/ 50 h 1126"/>
                  <a:gd name="T58" fmla="*/ 0 w 1612"/>
                  <a:gd name="T59" fmla="*/ 58 h 1126"/>
                  <a:gd name="T60" fmla="*/ 1 w 1612"/>
                  <a:gd name="T61" fmla="*/ 69 h 1126"/>
                  <a:gd name="T62" fmla="*/ 5 w 1612"/>
                  <a:gd name="T63" fmla="*/ 81 h 1126"/>
                  <a:gd name="T64" fmla="*/ 111 w 1612"/>
                  <a:gd name="T65" fmla="*/ 78 h 1126"/>
                  <a:gd name="T66" fmla="*/ 137 w 1612"/>
                  <a:gd name="T67" fmla="*/ 62 h 1126"/>
                  <a:gd name="T68" fmla="*/ 138 w 1612"/>
                  <a:gd name="T69" fmla="*/ 60 h 1126"/>
                  <a:gd name="T70" fmla="*/ 139 w 1612"/>
                  <a:gd name="T71" fmla="*/ 56 h 1126"/>
                  <a:gd name="T72" fmla="*/ 139 w 1612"/>
                  <a:gd name="T73" fmla="*/ 50 h 1126"/>
                  <a:gd name="T74" fmla="*/ 138 w 1612"/>
                  <a:gd name="T75" fmla="*/ 44 h 1126"/>
                  <a:gd name="T76" fmla="*/ 136 w 1612"/>
                  <a:gd name="T77" fmla="*/ 35 h 1126"/>
                  <a:gd name="T78" fmla="*/ 130 w 1612"/>
                  <a:gd name="T79" fmla="*/ 27 h 1126"/>
                  <a:gd name="T80" fmla="*/ 121 w 1612"/>
                  <a:gd name="T81" fmla="*/ 19 h 1126"/>
                  <a:gd name="T82" fmla="*/ 107 w 1612"/>
                  <a:gd name="T83" fmla="*/ 11 h 1126"/>
                  <a:gd name="T84" fmla="*/ 91 w 1612"/>
                  <a:gd name="T85" fmla="*/ 4 h 1126"/>
                  <a:gd name="T86" fmla="*/ 75 w 1612"/>
                  <a:gd name="T87" fmla="*/ 1 h 1126"/>
                  <a:gd name="T88" fmla="*/ 60 w 1612"/>
                  <a:gd name="T89" fmla="*/ 0 h 1126"/>
                  <a:gd name="T90" fmla="*/ 46 w 1612"/>
                  <a:gd name="T91" fmla="*/ 1 h 1126"/>
                  <a:gd name="T92" fmla="*/ 33 w 1612"/>
                  <a:gd name="T93" fmla="*/ 2 h 1126"/>
                  <a:gd name="T94" fmla="*/ 23 w 1612"/>
                  <a:gd name="T95" fmla="*/ 5 h 1126"/>
                  <a:gd name="T96" fmla="*/ 15 w 1612"/>
                  <a:gd name="T97" fmla="*/ 8 h 1126"/>
                  <a:gd name="T98" fmla="*/ 10 w 1612"/>
                  <a:gd name="T99" fmla="*/ 12 h 1126"/>
                  <a:gd name="T100" fmla="*/ 7 w 1612"/>
                  <a:gd name="T101" fmla="*/ 15 h 1126"/>
                  <a:gd name="T102" fmla="*/ 4 w 1612"/>
                  <a:gd name="T103" fmla="*/ 19 h 1126"/>
                  <a:gd name="T104" fmla="*/ 2 w 1612"/>
                  <a:gd name="T105" fmla="*/ 22 h 1126"/>
                  <a:gd name="T106" fmla="*/ 2 w 1612"/>
                  <a:gd name="T107" fmla="*/ 27 h 1126"/>
                  <a:gd name="T108" fmla="*/ 3 w 1612"/>
                  <a:gd name="T109" fmla="*/ 30 h 1126"/>
                  <a:gd name="T110" fmla="*/ 7 w 1612"/>
                  <a:gd name="T111" fmla="*/ 33 h 1126"/>
                  <a:gd name="T112" fmla="*/ 12 w 1612"/>
                  <a:gd name="T113" fmla="*/ 36 h 1126"/>
                  <a:gd name="T114" fmla="*/ 20 w 1612"/>
                  <a:gd name="T115" fmla="*/ 37 h 1126"/>
                  <a:gd name="T116" fmla="*/ 21 w 1612"/>
                  <a:gd name="T117" fmla="*/ 35 h 11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12"/>
                  <a:gd name="T178" fmla="*/ 0 h 1126"/>
                  <a:gd name="T179" fmla="*/ 1612 w 1612"/>
                  <a:gd name="T180" fmla="*/ 1126 h 11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12" h="1126">
                    <a:moveTo>
                      <a:pt x="245" y="443"/>
                    </a:moveTo>
                    <a:lnTo>
                      <a:pt x="249" y="438"/>
                    </a:lnTo>
                    <a:lnTo>
                      <a:pt x="260" y="428"/>
                    </a:lnTo>
                    <a:lnTo>
                      <a:pt x="276" y="411"/>
                    </a:lnTo>
                    <a:lnTo>
                      <a:pt x="300" y="390"/>
                    </a:lnTo>
                    <a:lnTo>
                      <a:pt x="329" y="367"/>
                    </a:lnTo>
                    <a:lnTo>
                      <a:pt x="369" y="341"/>
                    </a:lnTo>
                    <a:lnTo>
                      <a:pt x="411" y="316"/>
                    </a:lnTo>
                    <a:lnTo>
                      <a:pt x="460" y="291"/>
                    </a:lnTo>
                    <a:lnTo>
                      <a:pt x="515" y="268"/>
                    </a:lnTo>
                    <a:lnTo>
                      <a:pt x="572" y="247"/>
                    </a:lnTo>
                    <a:lnTo>
                      <a:pt x="639" y="230"/>
                    </a:lnTo>
                    <a:lnTo>
                      <a:pt x="709" y="221"/>
                    </a:lnTo>
                    <a:lnTo>
                      <a:pt x="781" y="213"/>
                    </a:lnTo>
                    <a:lnTo>
                      <a:pt x="861" y="215"/>
                    </a:lnTo>
                    <a:lnTo>
                      <a:pt x="943" y="227"/>
                    </a:lnTo>
                    <a:lnTo>
                      <a:pt x="1028" y="247"/>
                    </a:lnTo>
                    <a:lnTo>
                      <a:pt x="1106" y="276"/>
                    </a:lnTo>
                    <a:lnTo>
                      <a:pt x="1173" y="308"/>
                    </a:lnTo>
                    <a:lnTo>
                      <a:pt x="1222" y="346"/>
                    </a:lnTo>
                    <a:lnTo>
                      <a:pt x="1262" y="388"/>
                    </a:lnTo>
                    <a:lnTo>
                      <a:pt x="1285" y="432"/>
                    </a:lnTo>
                    <a:lnTo>
                      <a:pt x="1298" y="477"/>
                    </a:lnTo>
                    <a:lnTo>
                      <a:pt x="1298" y="523"/>
                    </a:lnTo>
                    <a:lnTo>
                      <a:pt x="1287" y="571"/>
                    </a:lnTo>
                    <a:lnTo>
                      <a:pt x="1262" y="612"/>
                    </a:lnTo>
                    <a:lnTo>
                      <a:pt x="1222" y="658"/>
                    </a:lnTo>
                    <a:lnTo>
                      <a:pt x="1175" y="700"/>
                    </a:lnTo>
                    <a:lnTo>
                      <a:pt x="1118" y="736"/>
                    </a:lnTo>
                    <a:lnTo>
                      <a:pt x="1046" y="770"/>
                    </a:lnTo>
                    <a:lnTo>
                      <a:pt x="968" y="801"/>
                    </a:lnTo>
                    <a:lnTo>
                      <a:pt x="878" y="823"/>
                    </a:lnTo>
                    <a:lnTo>
                      <a:pt x="777" y="841"/>
                    </a:lnTo>
                    <a:lnTo>
                      <a:pt x="677" y="848"/>
                    </a:lnTo>
                    <a:lnTo>
                      <a:pt x="591" y="850"/>
                    </a:lnTo>
                    <a:lnTo>
                      <a:pt x="509" y="848"/>
                    </a:lnTo>
                    <a:lnTo>
                      <a:pt x="443" y="841"/>
                    </a:lnTo>
                    <a:lnTo>
                      <a:pt x="382" y="827"/>
                    </a:lnTo>
                    <a:lnTo>
                      <a:pt x="333" y="808"/>
                    </a:lnTo>
                    <a:lnTo>
                      <a:pt x="293" y="785"/>
                    </a:lnTo>
                    <a:lnTo>
                      <a:pt x="260" y="763"/>
                    </a:lnTo>
                    <a:lnTo>
                      <a:pt x="232" y="732"/>
                    </a:lnTo>
                    <a:lnTo>
                      <a:pt x="215" y="702"/>
                    </a:lnTo>
                    <a:lnTo>
                      <a:pt x="200" y="668"/>
                    </a:lnTo>
                    <a:lnTo>
                      <a:pt x="196" y="635"/>
                    </a:lnTo>
                    <a:lnTo>
                      <a:pt x="190" y="595"/>
                    </a:lnTo>
                    <a:lnTo>
                      <a:pt x="196" y="561"/>
                    </a:lnTo>
                    <a:lnTo>
                      <a:pt x="200" y="525"/>
                    </a:lnTo>
                    <a:lnTo>
                      <a:pt x="211" y="489"/>
                    </a:lnTo>
                    <a:lnTo>
                      <a:pt x="205" y="489"/>
                    </a:lnTo>
                    <a:lnTo>
                      <a:pt x="192" y="491"/>
                    </a:lnTo>
                    <a:lnTo>
                      <a:pt x="173" y="497"/>
                    </a:lnTo>
                    <a:lnTo>
                      <a:pt x="152" y="510"/>
                    </a:lnTo>
                    <a:lnTo>
                      <a:pt x="125" y="523"/>
                    </a:lnTo>
                    <a:lnTo>
                      <a:pt x="101" y="542"/>
                    </a:lnTo>
                    <a:lnTo>
                      <a:pt x="72" y="569"/>
                    </a:lnTo>
                    <a:lnTo>
                      <a:pt x="47" y="601"/>
                    </a:lnTo>
                    <a:lnTo>
                      <a:pt x="27" y="635"/>
                    </a:lnTo>
                    <a:lnTo>
                      <a:pt x="9" y="681"/>
                    </a:lnTo>
                    <a:lnTo>
                      <a:pt x="0" y="732"/>
                    </a:lnTo>
                    <a:lnTo>
                      <a:pt x="0" y="793"/>
                    </a:lnTo>
                    <a:lnTo>
                      <a:pt x="9" y="862"/>
                    </a:lnTo>
                    <a:lnTo>
                      <a:pt x="30" y="939"/>
                    </a:lnTo>
                    <a:lnTo>
                      <a:pt x="63" y="1025"/>
                    </a:lnTo>
                    <a:lnTo>
                      <a:pt x="116" y="1126"/>
                    </a:lnTo>
                    <a:lnTo>
                      <a:pt x="1281" y="983"/>
                    </a:lnTo>
                    <a:lnTo>
                      <a:pt x="1468" y="825"/>
                    </a:lnTo>
                    <a:lnTo>
                      <a:pt x="1587" y="774"/>
                    </a:lnTo>
                    <a:lnTo>
                      <a:pt x="1587" y="768"/>
                    </a:lnTo>
                    <a:lnTo>
                      <a:pt x="1593" y="753"/>
                    </a:lnTo>
                    <a:lnTo>
                      <a:pt x="1597" y="734"/>
                    </a:lnTo>
                    <a:lnTo>
                      <a:pt x="1604" y="708"/>
                    </a:lnTo>
                    <a:lnTo>
                      <a:pt x="1608" y="673"/>
                    </a:lnTo>
                    <a:lnTo>
                      <a:pt x="1612" y="635"/>
                    </a:lnTo>
                    <a:lnTo>
                      <a:pt x="1610" y="592"/>
                    </a:lnTo>
                    <a:lnTo>
                      <a:pt x="1602" y="546"/>
                    </a:lnTo>
                    <a:lnTo>
                      <a:pt x="1591" y="497"/>
                    </a:lnTo>
                    <a:lnTo>
                      <a:pt x="1570" y="445"/>
                    </a:lnTo>
                    <a:lnTo>
                      <a:pt x="1544" y="390"/>
                    </a:lnTo>
                    <a:lnTo>
                      <a:pt x="1507" y="339"/>
                    </a:lnTo>
                    <a:lnTo>
                      <a:pt x="1460" y="285"/>
                    </a:lnTo>
                    <a:lnTo>
                      <a:pt x="1401" y="230"/>
                    </a:lnTo>
                    <a:lnTo>
                      <a:pt x="1327" y="181"/>
                    </a:lnTo>
                    <a:lnTo>
                      <a:pt x="1239" y="133"/>
                    </a:lnTo>
                    <a:lnTo>
                      <a:pt x="1146" y="92"/>
                    </a:lnTo>
                    <a:lnTo>
                      <a:pt x="1051" y="57"/>
                    </a:lnTo>
                    <a:lnTo>
                      <a:pt x="958" y="33"/>
                    </a:lnTo>
                    <a:lnTo>
                      <a:pt x="867" y="16"/>
                    </a:lnTo>
                    <a:lnTo>
                      <a:pt x="774" y="4"/>
                    </a:lnTo>
                    <a:lnTo>
                      <a:pt x="690" y="0"/>
                    </a:lnTo>
                    <a:lnTo>
                      <a:pt x="604" y="0"/>
                    </a:lnTo>
                    <a:lnTo>
                      <a:pt x="528" y="8"/>
                    </a:lnTo>
                    <a:lnTo>
                      <a:pt x="452" y="17"/>
                    </a:lnTo>
                    <a:lnTo>
                      <a:pt x="382" y="31"/>
                    </a:lnTo>
                    <a:lnTo>
                      <a:pt x="317" y="48"/>
                    </a:lnTo>
                    <a:lnTo>
                      <a:pt x="264" y="67"/>
                    </a:lnTo>
                    <a:lnTo>
                      <a:pt x="213" y="84"/>
                    </a:lnTo>
                    <a:lnTo>
                      <a:pt x="171" y="105"/>
                    </a:lnTo>
                    <a:lnTo>
                      <a:pt x="137" y="126"/>
                    </a:lnTo>
                    <a:lnTo>
                      <a:pt x="112" y="145"/>
                    </a:lnTo>
                    <a:lnTo>
                      <a:pt x="91" y="162"/>
                    </a:lnTo>
                    <a:lnTo>
                      <a:pt x="74" y="183"/>
                    </a:lnTo>
                    <a:lnTo>
                      <a:pt x="57" y="208"/>
                    </a:lnTo>
                    <a:lnTo>
                      <a:pt x="44" y="230"/>
                    </a:lnTo>
                    <a:lnTo>
                      <a:pt x="32" y="257"/>
                    </a:lnTo>
                    <a:lnTo>
                      <a:pt x="27" y="284"/>
                    </a:lnTo>
                    <a:lnTo>
                      <a:pt x="23" y="306"/>
                    </a:lnTo>
                    <a:lnTo>
                      <a:pt x="25" y="335"/>
                    </a:lnTo>
                    <a:lnTo>
                      <a:pt x="28" y="356"/>
                    </a:lnTo>
                    <a:lnTo>
                      <a:pt x="38" y="381"/>
                    </a:lnTo>
                    <a:lnTo>
                      <a:pt x="53" y="400"/>
                    </a:lnTo>
                    <a:lnTo>
                      <a:pt x="74" y="419"/>
                    </a:lnTo>
                    <a:lnTo>
                      <a:pt x="103" y="432"/>
                    </a:lnTo>
                    <a:lnTo>
                      <a:pt x="135" y="447"/>
                    </a:lnTo>
                    <a:lnTo>
                      <a:pt x="175" y="457"/>
                    </a:lnTo>
                    <a:lnTo>
                      <a:pt x="226" y="462"/>
                    </a:lnTo>
                    <a:lnTo>
                      <a:pt x="245" y="443"/>
                    </a:lnTo>
                    <a:close/>
                  </a:path>
                </a:pathLst>
              </a:custGeom>
              <a:solidFill>
                <a:srgbClr val="FF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58" name="Freeform 23">
                <a:extLst>
                  <a:ext uri="{FF2B5EF4-FFF2-40B4-BE49-F238E27FC236}">
                    <a16:creationId xmlns:a16="http://schemas.microsoft.com/office/drawing/2014/main" id="{BD755558-7F2C-4572-A3AD-F57230690B53}"/>
                  </a:ext>
                </a:extLst>
              </p:cNvPr>
              <p:cNvSpPr>
                <a:spLocks/>
              </p:cNvSpPr>
              <p:nvPr/>
            </p:nvSpPr>
            <p:spPr bwMode="auto">
              <a:xfrm>
                <a:off x="2304" y="3120"/>
                <a:ext cx="1163" cy="608"/>
              </a:xfrm>
              <a:custGeom>
                <a:avLst/>
                <a:gdLst>
                  <a:gd name="T0" fmla="*/ 11 w 2207"/>
                  <a:gd name="T1" fmla="*/ 26 h 1168"/>
                  <a:gd name="T2" fmla="*/ 9 w 2207"/>
                  <a:gd name="T3" fmla="*/ 29 h 1168"/>
                  <a:gd name="T4" fmla="*/ 7 w 2207"/>
                  <a:gd name="T5" fmla="*/ 33 h 1168"/>
                  <a:gd name="T6" fmla="*/ 4 w 2207"/>
                  <a:gd name="T7" fmla="*/ 40 h 1168"/>
                  <a:gd name="T8" fmla="*/ 2 w 2207"/>
                  <a:gd name="T9" fmla="*/ 48 h 1168"/>
                  <a:gd name="T10" fmla="*/ 1 w 2207"/>
                  <a:gd name="T11" fmla="*/ 57 h 1168"/>
                  <a:gd name="T12" fmla="*/ 1 w 2207"/>
                  <a:gd name="T13" fmla="*/ 66 h 1168"/>
                  <a:gd name="T14" fmla="*/ 3 w 2207"/>
                  <a:gd name="T15" fmla="*/ 74 h 1168"/>
                  <a:gd name="T16" fmla="*/ 8 w 2207"/>
                  <a:gd name="T17" fmla="*/ 81 h 1168"/>
                  <a:gd name="T18" fmla="*/ 15 w 2207"/>
                  <a:gd name="T19" fmla="*/ 84 h 1168"/>
                  <a:gd name="T20" fmla="*/ 23 w 2207"/>
                  <a:gd name="T21" fmla="*/ 85 h 1168"/>
                  <a:gd name="T22" fmla="*/ 33 w 2207"/>
                  <a:gd name="T23" fmla="*/ 84 h 1168"/>
                  <a:gd name="T24" fmla="*/ 43 w 2207"/>
                  <a:gd name="T25" fmla="*/ 82 h 1168"/>
                  <a:gd name="T26" fmla="*/ 53 w 2207"/>
                  <a:gd name="T27" fmla="*/ 78 h 1168"/>
                  <a:gd name="T28" fmla="*/ 64 w 2207"/>
                  <a:gd name="T29" fmla="*/ 73 h 1168"/>
                  <a:gd name="T30" fmla="*/ 74 w 2207"/>
                  <a:gd name="T31" fmla="*/ 67 h 1168"/>
                  <a:gd name="T32" fmla="*/ 84 w 2207"/>
                  <a:gd name="T33" fmla="*/ 61 h 1168"/>
                  <a:gd name="T34" fmla="*/ 94 w 2207"/>
                  <a:gd name="T35" fmla="*/ 58 h 1168"/>
                  <a:gd name="T36" fmla="*/ 105 w 2207"/>
                  <a:gd name="T37" fmla="*/ 58 h 1168"/>
                  <a:gd name="T38" fmla="*/ 116 w 2207"/>
                  <a:gd name="T39" fmla="*/ 59 h 1168"/>
                  <a:gd name="T40" fmla="*/ 127 w 2207"/>
                  <a:gd name="T41" fmla="*/ 60 h 1168"/>
                  <a:gd name="T42" fmla="*/ 138 w 2207"/>
                  <a:gd name="T43" fmla="*/ 60 h 1168"/>
                  <a:gd name="T44" fmla="*/ 148 w 2207"/>
                  <a:gd name="T45" fmla="*/ 59 h 1168"/>
                  <a:gd name="T46" fmla="*/ 157 w 2207"/>
                  <a:gd name="T47" fmla="*/ 54 h 1168"/>
                  <a:gd name="T48" fmla="*/ 164 w 2207"/>
                  <a:gd name="T49" fmla="*/ 47 h 1168"/>
                  <a:gd name="T50" fmla="*/ 169 w 2207"/>
                  <a:gd name="T51" fmla="*/ 39 h 1168"/>
                  <a:gd name="T52" fmla="*/ 170 w 2207"/>
                  <a:gd name="T53" fmla="*/ 30 h 1168"/>
                  <a:gd name="T54" fmla="*/ 169 w 2207"/>
                  <a:gd name="T55" fmla="*/ 23 h 1168"/>
                  <a:gd name="T56" fmla="*/ 166 w 2207"/>
                  <a:gd name="T57" fmla="*/ 16 h 1168"/>
                  <a:gd name="T58" fmla="*/ 161 w 2207"/>
                  <a:gd name="T59" fmla="*/ 10 h 1168"/>
                  <a:gd name="T60" fmla="*/ 153 w 2207"/>
                  <a:gd name="T61" fmla="*/ 6 h 1168"/>
                  <a:gd name="T62" fmla="*/ 145 w 2207"/>
                  <a:gd name="T63" fmla="*/ 3 h 1168"/>
                  <a:gd name="T64" fmla="*/ 135 w 2207"/>
                  <a:gd name="T65" fmla="*/ 1 h 1168"/>
                  <a:gd name="T66" fmla="*/ 124 w 2207"/>
                  <a:gd name="T67" fmla="*/ 0 h 1168"/>
                  <a:gd name="T68" fmla="*/ 113 w 2207"/>
                  <a:gd name="T69" fmla="*/ 1 h 1168"/>
                  <a:gd name="T70" fmla="*/ 102 w 2207"/>
                  <a:gd name="T71" fmla="*/ 3 h 1168"/>
                  <a:gd name="T72" fmla="*/ 93 w 2207"/>
                  <a:gd name="T73" fmla="*/ 5 h 1168"/>
                  <a:gd name="T74" fmla="*/ 85 w 2207"/>
                  <a:gd name="T75" fmla="*/ 7 h 1168"/>
                  <a:gd name="T76" fmla="*/ 79 w 2207"/>
                  <a:gd name="T77" fmla="*/ 8 h 1168"/>
                  <a:gd name="T78" fmla="*/ 76 w 2207"/>
                  <a:gd name="T79" fmla="*/ 10 h 1168"/>
                  <a:gd name="T80" fmla="*/ 36 w 2207"/>
                  <a:gd name="T81" fmla="*/ 15 h 1168"/>
                  <a:gd name="T82" fmla="*/ 12 w 2207"/>
                  <a:gd name="T83" fmla="*/ 26 h 1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07"/>
                  <a:gd name="T127" fmla="*/ 0 h 1168"/>
                  <a:gd name="T128" fmla="*/ 2207 w 2207"/>
                  <a:gd name="T129" fmla="*/ 1168 h 11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07" h="1168">
                    <a:moveTo>
                      <a:pt x="147" y="348"/>
                    </a:moveTo>
                    <a:lnTo>
                      <a:pt x="143" y="352"/>
                    </a:lnTo>
                    <a:lnTo>
                      <a:pt x="137" y="365"/>
                    </a:lnTo>
                    <a:lnTo>
                      <a:pt x="124" y="386"/>
                    </a:lnTo>
                    <a:lnTo>
                      <a:pt x="109" y="419"/>
                    </a:lnTo>
                    <a:lnTo>
                      <a:pt x="91" y="455"/>
                    </a:lnTo>
                    <a:lnTo>
                      <a:pt x="71" y="500"/>
                    </a:lnTo>
                    <a:lnTo>
                      <a:pt x="53" y="548"/>
                    </a:lnTo>
                    <a:lnTo>
                      <a:pt x="38" y="603"/>
                    </a:lnTo>
                    <a:lnTo>
                      <a:pt x="21" y="658"/>
                    </a:lnTo>
                    <a:lnTo>
                      <a:pt x="12" y="717"/>
                    </a:lnTo>
                    <a:lnTo>
                      <a:pt x="2" y="776"/>
                    </a:lnTo>
                    <a:lnTo>
                      <a:pt x="0" y="833"/>
                    </a:lnTo>
                    <a:lnTo>
                      <a:pt x="4" y="892"/>
                    </a:lnTo>
                    <a:lnTo>
                      <a:pt x="17" y="949"/>
                    </a:lnTo>
                    <a:lnTo>
                      <a:pt x="36" y="1004"/>
                    </a:lnTo>
                    <a:lnTo>
                      <a:pt x="67" y="1054"/>
                    </a:lnTo>
                    <a:lnTo>
                      <a:pt x="105" y="1095"/>
                    </a:lnTo>
                    <a:lnTo>
                      <a:pt x="147" y="1128"/>
                    </a:lnTo>
                    <a:lnTo>
                      <a:pt x="192" y="1151"/>
                    </a:lnTo>
                    <a:lnTo>
                      <a:pt x="243" y="1164"/>
                    </a:lnTo>
                    <a:lnTo>
                      <a:pt x="299" y="1168"/>
                    </a:lnTo>
                    <a:lnTo>
                      <a:pt x="359" y="1164"/>
                    </a:lnTo>
                    <a:lnTo>
                      <a:pt x="422" y="1152"/>
                    </a:lnTo>
                    <a:lnTo>
                      <a:pt x="487" y="1141"/>
                    </a:lnTo>
                    <a:lnTo>
                      <a:pt x="551" y="1116"/>
                    </a:lnTo>
                    <a:lnTo>
                      <a:pt x="618" y="1092"/>
                    </a:lnTo>
                    <a:lnTo>
                      <a:pt x="686" y="1057"/>
                    </a:lnTo>
                    <a:lnTo>
                      <a:pt x="757" y="1025"/>
                    </a:lnTo>
                    <a:lnTo>
                      <a:pt x="823" y="987"/>
                    </a:lnTo>
                    <a:lnTo>
                      <a:pt x="892" y="951"/>
                    </a:lnTo>
                    <a:lnTo>
                      <a:pt x="956" y="909"/>
                    </a:lnTo>
                    <a:lnTo>
                      <a:pt x="1023" y="871"/>
                    </a:lnTo>
                    <a:lnTo>
                      <a:pt x="1086" y="835"/>
                    </a:lnTo>
                    <a:lnTo>
                      <a:pt x="1154" y="812"/>
                    </a:lnTo>
                    <a:lnTo>
                      <a:pt x="1222" y="797"/>
                    </a:lnTo>
                    <a:lnTo>
                      <a:pt x="1295" y="793"/>
                    </a:lnTo>
                    <a:lnTo>
                      <a:pt x="1363" y="793"/>
                    </a:lnTo>
                    <a:lnTo>
                      <a:pt x="1435" y="797"/>
                    </a:lnTo>
                    <a:lnTo>
                      <a:pt x="1508" y="803"/>
                    </a:lnTo>
                    <a:lnTo>
                      <a:pt x="1582" y="810"/>
                    </a:lnTo>
                    <a:lnTo>
                      <a:pt x="1648" y="816"/>
                    </a:lnTo>
                    <a:lnTo>
                      <a:pt x="1717" y="820"/>
                    </a:lnTo>
                    <a:lnTo>
                      <a:pt x="1787" y="818"/>
                    </a:lnTo>
                    <a:lnTo>
                      <a:pt x="1854" y="814"/>
                    </a:lnTo>
                    <a:lnTo>
                      <a:pt x="1914" y="799"/>
                    </a:lnTo>
                    <a:lnTo>
                      <a:pt x="1973" y="776"/>
                    </a:lnTo>
                    <a:lnTo>
                      <a:pt x="2030" y="738"/>
                    </a:lnTo>
                    <a:lnTo>
                      <a:pt x="2084" y="690"/>
                    </a:lnTo>
                    <a:lnTo>
                      <a:pt x="2127" y="635"/>
                    </a:lnTo>
                    <a:lnTo>
                      <a:pt x="2162" y="578"/>
                    </a:lnTo>
                    <a:lnTo>
                      <a:pt x="2186" y="523"/>
                    </a:lnTo>
                    <a:lnTo>
                      <a:pt x="2203" y="470"/>
                    </a:lnTo>
                    <a:lnTo>
                      <a:pt x="2207" y="415"/>
                    </a:lnTo>
                    <a:lnTo>
                      <a:pt x="2205" y="363"/>
                    </a:lnTo>
                    <a:lnTo>
                      <a:pt x="2196" y="316"/>
                    </a:lnTo>
                    <a:lnTo>
                      <a:pt x="2179" y="268"/>
                    </a:lnTo>
                    <a:lnTo>
                      <a:pt x="2154" y="223"/>
                    </a:lnTo>
                    <a:lnTo>
                      <a:pt x="2122" y="181"/>
                    </a:lnTo>
                    <a:lnTo>
                      <a:pt x="2082" y="143"/>
                    </a:lnTo>
                    <a:lnTo>
                      <a:pt x="2042" y="109"/>
                    </a:lnTo>
                    <a:lnTo>
                      <a:pt x="1990" y="78"/>
                    </a:lnTo>
                    <a:lnTo>
                      <a:pt x="1937" y="54"/>
                    </a:lnTo>
                    <a:lnTo>
                      <a:pt x="1876" y="33"/>
                    </a:lnTo>
                    <a:lnTo>
                      <a:pt x="1814" y="17"/>
                    </a:lnTo>
                    <a:lnTo>
                      <a:pt x="1745" y="4"/>
                    </a:lnTo>
                    <a:lnTo>
                      <a:pt x="1679" y="0"/>
                    </a:lnTo>
                    <a:lnTo>
                      <a:pt x="1606" y="0"/>
                    </a:lnTo>
                    <a:lnTo>
                      <a:pt x="1538" y="4"/>
                    </a:lnTo>
                    <a:lnTo>
                      <a:pt x="1464" y="10"/>
                    </a:lnTo>
                    <a:lnTo>
                      <a:pt x="1397" y="21"/>
                    </a:lnTo>
                    <a:lnTo>
                      <a:pt x="1329" y="35"/>
                    </a:lnTo>
                    <a:lnTo>
                      <a:pt x="1266" y="50"/>
                    </a:lnTo>
                    <a:lnTo>
                      <a:pt x="1205" y="65"/>
                    </a:lnTo>
                    <a:lnTo>
                      <a:pt x="1148" y="78"/>
                    </a:lnTo>
                    <a:lnTo>
                      <a:pt x="1099" y="94"/>
                    </a:lnTo>
                    <a:lnTo>
                      <a:pt x="1059" y="105"/>
                    </a:lnTo>
                    <a:lnTo>
                      <a:pt x="1023" y="116"/>
                    </a:lnTo>
                    <a:lnTo>
                      <a:pt x="998" y="126"/>
                    </a:lnTo>
                    <a:lnTo>
                      <a:pt x="983" y="132"/>
                    </a:lnTo>
                    <a:lnTo>
                      <a:pt x="979" y="135"/>
                    </a:lnTo>
                    <a:lnTo>
                      <a:pt x="472" y="208"/>
                    </a:lnTo>
                    <a:lnTo>
                      <a:pt x="147" y="348"/>
                    </a:lnTo>
                    <a:close/>
                  </a:path>
                </a:pathLst>
              </a:custGeom>
              <a:solidFill>
                <a:srgbClr val="FF9E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59" name="Freeform 24">
                <a:extLst>
                  <a:ext uri="{FF2B5EF4-FFF2-40B4-BE49-F238E27FC236}">
                    <a16:creationId xmlns:a16="http://schemas.microsoft.com/office/drawing/2014/main" id="{C03035F6-21E6-42B7-8EE5-2E798833B544}"/>
                  </a:ext>
                </a:extLst>
              </p:cNvPr>
              <p:cNvSpPr>
                <a:spLocks/>
              </p:cNvSpPr>
              <p:nvPr/>
            </p:nvSpPr>
            <p:spPr bwMode="auto">
              <a:xfrm>
                <a:off x="2347" y="3346"/>
                <a:ext cx="137" cy="304"/>
              </a:xfrm>
              <a:custGeom>
                <a:avLst/>
                <a:gdLst>
                  <a:gd name="T0" fmla="*/ 12 w 273"/>
                  <a:gd name="T1" fmla="*/ 0 h 608"/>
                  <a:gd name="T2" fmla="*/ 13 w 273"/>
                  <a:gd name="T3" fmla="*/ 0 h 608"/>
                  <a:gd name="T4" fmla="*/ 14 w 273"/>
                  <a:gd name="T5" fmla="*/ 1 h 608"/>
                  <a:gd name="T6" fmla="*/ 16 w 273"/>
                  <a:gd name="T7" fmla="*/ 1 h 608"/>
                  <a:gd name="T8" fmla="*/ 16 w 273"/>
                  <a:gd name="T9" fmla="*/ 3 h 608"/>
                  <a:gd name="T10" fmla="*/ 17 w 273"/>
                  <a:gd name="T11" fmla="*/ 7 h 608"/>
                  <a:gd name="T12" fmla="*/ 18 w 273"/>
                  <a:gd name="T13" fmla="*/ 11 h 608"/>
                  <a:gd name="T14" fmla="*/ 17 w 273"/>
                  <a:gd name="T15" fmla="*/ 18 h 608"/>
                  <a:gd name="T16" fmla="*/ 16 w 273"/>
                  <a:gd name="T17" fmla="*/ 23 h 608"/>
                  <a:gd name="T18" fmla="*/ 15 w 273"/>
                  <a:gd name="T19" fmla="*/ 27 h 608"/>
                  <a:gd name="T20" fmla="*/ 13 w 273"/>
                  <a:gd name="T21" fmla="*/ 31 h 608"/>
                  <a:gd name="T22" fmla="*/ 12 w 273"/>
                  <a:gd name="T23" fmla="*/ 34 h 608"/>
                  <a:gd name="T24" fmla="*/ 10 w 273"/>
                  <a:gd name="T25" fmla="*/ 36 h 608"/>
                  <a:gd name="T26" fmla="*/ 9 w 273"/>
                  <a:gd name="T27" fmla="*/ 37 h 608"/>
                  <a:gd name="T28" fmla="*/ 8 w 273"/>
                  <a:gd name="T29" fmla="*/ 38 h 608"/>
                  <a:gd name="T30" fmla="*/ 8 w 273"/>
                  <a:gd name="T31" fmla="*/ 38 h 608"/>
                  <a:gd name="T32" fmla="*/ 7 w 273"/>
                  <a:gd name="T33" fmla="*/ 38 h 608"/>
                  <a:gd name="T34" fmla="*/ 6 w 273"/>
                  <a:gd name="T35" fmla="*/ 38 h 608"/>
                  <a:gd name="T36" fmla="*/ 4 w 273"/>
                  <a:gd name="T37" fmla="*/ 38 h 608"/>
                  <a:gd name="T38" fmla="*/ 3 w 273"/>
                  <a:gd name="T39" fmla="*/ 37 h 608"/>
                  <a:gd name="T40" fmla="*/ 2 w 273"/>
                  <a:gd name="T41" fmla="*/ 36 h 608"/>
                  <a:gd name="T42" fmla="*/ 1 w 273"/>
                  <a:gd name="T43" fmla="*/ 33 h 608"/>
                  <a:gd name="T44" fmla="*/ 0 w 273"/>
                  <a:gd name="T45" fmla="*/ 28 h 608"/>
                  <a:gd name="T46" fmla="*/ 1 w 273"/>
                  <a:gd name="T47" fmla="*/ 22 h 608"/>
                  <a:gd name="T48" fmla="*/ 2 w 273"/>
                  <a:gd name="T49" fmla="*/ 18 h 608"/>
                  <a:gd name="T50" fmla="*/ 2 w 273"/>
                  <a:gd name="T51" fmla="*/ 13 h 608"/>
                  <a:gd name="T52" fmla="*/ 3 w 273"/>
                  <a:gd name="T53" fmla="*/ 10 h 608"/>
                  <a:gd name="T54" fmla="*/ 4 w 273"/>
                  <a:gd name="T55" fmla="*/ 6 h 608"/>
                  <a:gd name="T56" fmla="*/ 5 w 273"/>
                  <a:gd name="T57" fmla="*/ 5 h 608"/>
                  <a:gd name="T58" fmla="*/ 5 w 273"/>
                  <a:gd name="T59" fmla="*/ 3 h 608"/>
                  <a:gd name="T60" fmla="*/ 6 w 273"/>
                  <a:gd name="T61" fmla="*/ 2 h 608"/>
                  <a:gd name="T62" fmla="*/ 10 w 273"/>
                  <a:gd name="T63" fmla="*/ 1 h 608"/>
                  <a:gd name="T64" fmla="*/ 12 w 273"/>
                  <a:gd name="T65" fmla="*/ 1 h 6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3"/>
                  <a:gd name="T100" fmla="*/ 0 h 608"/>
                  <a:gd name="T101" fmla="*/ 273 w 273"/>
                  <a:gd name="T102" fmla="*/ 608 h 6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3" h="608">
                    <a:moveTo>
                      <a:pt x="182" y="1"/>
                    </a:moveTo>
                    <a:lnTo>
                      <a:pt x="188" y="0"/>
                    </a:lnTo>
                    <a:lnTo>
                      <a:pt x="199" y="0"/>
                    </a:lnTo>
                    <a:lnTo>
                      <a:pt x="205" y="0"/>
                    </a:lnTo>
                    <a:lnTo>
                      <a:pt x="214" y="1"/>
                    </a:lnTo>
                    <a:lnTo>
                      <a:pt x="224" y="9"/>
                    </a:lnTo>
                    <a:lnTo>
                      <a:pt x="231" y="17"/>
                    </a:lnTo>
                    <a:lnTo>
                      <a:pt x="241" y="26"/>
                    </a:lnTo>
                    <a:lnTo>
                      <a:pt x="250" y="41"/>
                    </a:lnTo>
                    <a:lnTo>
                      <a:pt x="256" y="60"/>
                    </a:lnTo>
                    <a:lnTo>
                      <a:pt x="266" y="85"/>
                    </a:lnTo>
                    <a:lnTo>
                      <a:pt x="269" y="112"/>
                    </a:lnTo>
                    <a:lnTo>
                      <a:pt x="273" y="150"/>
                    </a:lnTo>
                    <a:lnTo>
                      <a:pt x="273" y="190"/>
                    </a:lnTo>
                    <a:lnTo>
                      <a:pt x="273" y="237"/>
                    </a:lnTo>
                    <a:lnTo>
                      <a:pt x="268" y="285"/>
                    </a:lnTo>
                    <a:lnTo>
                      <a:pt x="260" y="328"/>
                    </a:lnTo>
                    <a:lnTo>
                      <a:pt x="252" y="372"/>
                    </a:lnTo>
                    <a:lnTo>
                      <a:pt x="243" y="408"/>
                    </a:lnTo>
                    <a:lnTo>
                      <a:pt x="228" y="441"/>
                    </a:lnTo>
                    <a:lnTo>
                      <a:pt x="214" y="471"/>
                    </a:lnTo>
                    <a:lnTo>
                      <a:pt x="205" y="498"/>
                    </a:lnTo>
                    <a:lnTo>
                      <a:pt x="192" y="518"/>
                    </a:lnTo>
                    <a:lnTo>
                      <a:pt x="178" y="538"/>
                    </a:lnTo>
                    <a:lnTo>
                      <a:pt x="165" y="555"/>
                    </a:lnTo>
                    <a:lnTo>
                      <a:pt x="152" y="568"/>
                    </a:lnTo>
                    <a:lnTo>
                      <a:pt x="144" y="579"/>
                    </a:lnTo>
                    <a:lnTo>
                      <a:pt x="134" y="587"/>
                    </a:lnTo>
                    <a:lnTo>
                      <a:pt x="129" y="595"/>
                    </a:lnTo>
                    <a:lnTo>
                      <a:pt x="125" y="598"/>
                    </a:lnTo>
                    <a:lnTo>
                      <a:pt x="125" y="600"/>
                    </a:lnTo>
                    <a:lnTo>
                      <a:pt x="119" y="600"/>
                    </a:lnTo>
                    <a:lnTo>
                      <a:pt x="115" y="600"/>
                    </a:lnTo>
                    <a:lnTo>
                      <a:pt x="108" y="600"/>
                    </a:lnTo>
                    <a:lnTo>
                      <a:pt x="100" y="604"/>
                    </a:lnTo>
                    <a:lnTo>
                      <a:pt x="87" y="604"/>
                    </a:lnTo>
                    <a:lnTo>
                      <a:pt x="77" y="608"/>
                    </a:lnTo>
                    <a:lnTo>
                      <a:pt x="64" y="602"/>
                    </a:lnTo>
                    <a:lnTo>
                      <a:pt x="53" y="600"/>
                    </a:lnTo>
                    <a:lnTo>
                      <a:pt x="39" y="589"/>
                    </a:lnTo>
                    <a:lnTo>
                      <a:pt x="30" y="581"/>
                    </a:lnTo>
                    <a:lnTo>
                      <a:pt x="19" y="566"/>
                    </a:lnTo>
                    <a:lnTo>
                      <a:pt x="9" y="547"/>
                    </a:lnTo>
                    <a:lnTo>
                      <a:pt x="3" y="520"/>
                    </a:lnTo>
                    <a:lnTo>
                      <a:pt x="0" y="492"/>
                    </a:lnTo>
                    <a:lnTo>
                      <a:pt x="0" y="456"/>
                    </a:lnTo>
                    <a:lnTo>
                      <a:pt x="3" y="414"/>
                    </a:lnTo>
                    <a:lnTo>
                      <a:pt x="7" y="366"/>
                    </a:lnTo>
                    <a:lnTo>
                      <a:pt x="13" y="326"/>
                    </a:lnTo>
                    <a:lnTo>
                      <a:pt x="19" y="285"/>
                    </a:lnTo>
                    <a:lnTo>
                      <a:pt x="24" y="250"/>
                    </a:lnTo>
                    <a:lnTo>
                      <a:pt x="32" y="216"/>
                    </a:lnTo>
                    <a:lnTo>
                      <a:pt x="38" y="186"/>
                    </a:lnTo>
                    <a:lnTo>
                      <a:pt x="45" y="155"/>
                    </a:lnTo>
                    <a:lnTo>
                      <a:pt x="53" y="133"/>
                    </a:lnTo>
                    <a:lnTo>
                      <a:pt x="57" y="110"/>
                    </a:lnTo>
                    <a:lnTo>
                      <a:pt x="64" y="91"/>
                    </a:lnTo>
                    <a:lnTo>
                      <a:pt x="68" y="74"/>
                    </a:lnTo>
                    <a:lnTo>
                      <a:pt x="76" y="62"/>
                    </a:lnTo>
                    <a:lnTo>
                      <a:pt x="77" y="53"/>
                    </a:lnTo>
                    <a:lnTo>
                      <a:pt x="81" y="43"/>
                    </a:lnTo>
                    <a:lnTo>
                      <a:pt x="81" y="39"/>
                    </a:lnTo>
                    <a:lnTo>
                      <a:pt x="83" y="39"/>
                    </a:lnTo>
                    <a:lnTo>
                      <a:pt x="157" y="5"/>
                    </a:lnTo>
                    <a:lnTo>
                      <a:pt x="182" y="1"/>
                    </a:lnTo>
                    <a:close/>
                  </a:path>
                </a:pathLst>
              </a:custGeom>
              <a:solidFill>
                <a:srgbClr val="FFED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60" name="Freeform 25">
                <a:extLst>
                  <a:ext uri="{FF2B5EF4-FFF2-40B4-BE49-F238E27FC236}">
                    <a16:creationId xmlns:a16="http://schemas.microsoft.com/office/drawing/2014/main" id="{47075FB1-D03E-4510-8250-A5DB880B2731}"/>
                  </a:ext>
                </a:extLst>
              </p:cNvPr>
              <p:cNvSpPr>
                <a:spLocks/>
              </p:cNvSpPr>
              <p:nvPr/>
            </p:nvSpPr>
            <p:spPr bwMode="auto">
              <a:xfrm>
                <a:off x="3192" y="3197"/>
                <a:ext cx="133" cy="184"/>
              </a:xfrm>
              <a:custGeom>
                <a:avLst/>
                <a:gdLst>
                  <a:gd name="T0" fmla="*/ 1 w 267"/>
                  <a:gd name="T1" fmla="*/ 3 h 367"/>
                  <a:gd name="T2" fmla="*/ 1 w 267"/>
                  <a:gd name="T3" fmla="*/ 3 h 367"/>
                  <a:gd name="T4" fmla="*/ 0 w 267"/>
                  <a:gd name="T5" fmla="*/ 4 h 367"/>
                  <a:gd name="T6" fmla="*/ 0 w 267"/>
                  <a:gd name="T7" fmla="*/ 4 h 367"/>
                  <a:gd name="T8" fmla="*/ 0 w 267"/>
                  <a:gd name="T9" fmla="*/ 5 h 367"/>
                  <a:gd name="T10" fmla="*/ 0 w 267"/>
                  <a:gd name="T11" fmla="*/ 6 h 367"/>
                  <a:gd name="T12" fmla="*/ 0 w 267"/>
                  <a:gd name="T13" fmla="*/ 6 h 367"/>
                  <a:gd name="T14" fmla="*/ 0 w 267"/>
                  <a:gd name="T15" fmla="*/ 7 h 367"/>
                  <a:gd name="T16" fmla="*/ 0 w 267"/>
                  <a:gd name="T17" fmla="*/ 8 h 367"/>
                  <a:gd name="T18" fmla="*/ 0 w 267"/>
                  <a:gd name="T19" fmla="*/ 9 h 367"/>
                  <a:gd name="T20" fmla="*/ 0 w 267"/>
                  <a:gd name="T21" fmla="*/ 10 h 367"/>
                  <a:gd name="T22" fmla="*/ 0 w 267"/>
                  <a:gd name="T23" fmla="*/ 11 h 367"/>
                  <a:gd name="T24" fmla="*/ 0 w 267"/>
                  <a:gd name="T25" fmla="*/ 13 h 367"/>
                  <a:gd name="T26" fmla="*/ 0 w 267"/>
                  <a:gd name="T27" fmla="*/ 14 h 367"/>
                  <a:gd name="T28" fmla="*/ 0 w 267"/>
                  <a:gd name="T29" fmla="*/ 15 h 367"/>
                  <a:gd name="T30" fmla="*/ 1 w 267"/>
                  <a:gd name="T31" fmla="*/ 17 h 367"/>
                  <a:gd name="T32" fmla="*/ 2 w 267"/>
                  <a:gd name="T33" fmla="*/ 18 h 367"/>
                  <a:gd name="T34" fmla="*/ 3 w 267"/>
                  <a:gd name="T35" fmla="*/ 20 h 367"/>
                  <a:gd name="T36" fmla="*/ 4 w 267"/>
                  <a:gd name="T37" fmla="*/ 21 h 367"/>
                  <a:gd name="T38" fmla="*/ 5 w 267"/>
                  <a:gd name="T39" fmla="*/ 22 h 367"/>
                  <a:gd name="T40" fmla="*/ 7 w 267"/>
                  <a:gd name="T41" fmla="*/ 23 h 367"/>
                  <a:gd name="T42" fmla="*/ 8 w 267"/>
                  <a:gd name="T43" fmla="*/ 23 h 367"/>
                  <a:gd name="T44" fmla="*/ 9 w 267"/>
                  <a:gd name="T45" fmla="*/ 23 h 367"/>
                  <a:gd name="T46" fmla="*/ 10 w 267"/>
                  <a:gd name="T47" fmla="*/ 23 h 367"/>
                  <a:gd name="T48" fmla="*/ 12 w 267"/>
                  <a:gd name="T49" fmla="*/ 23 h 367"/>
                  <a:gd name="T50" fmla="*/ 13 w 267"/>
                  <a:gd name="T51" fmla="*/ 22 h 367"/>
                  <a:gd name="T52" fmla="*/ 14 w 267"/>
                  <a:gd name="T53" fmla="*/ 20 h 367"/>
                  <a:gd name="T54" fmla="*/ 15 w 267"/>
                  <a:gd name="T55" fmla="*/ 18 h 367"/>
                  <a:gd name="T56" fmla="*/ 16 w 267"/>
                  <a:gd name="T57" fmla="*/ 16 h 367"/>
                  <a:gd name="T58" fmla="*/ 16 w 267"/>
                  <a:gd name="T59" fmla="*/ 13 h 367"/>
                  <a:gd name="T60" fmla="*/ 16 w 267"/>
                  <a:gd name="T61" fmla="*/ 11 h 367"/>
                  <a:gd name="T62" fmla="*/ 16 w 267"/>
                  <a:gd name="T63" fmla="*/ 9 h 367"/>
                  <a:gd name="T64" fmla="*/ 15 w 267"/>
                  <a:gd name="T65" fmla="*/ 7 h 367"/>
                  <a:gd name="T66" fmla="*/ 14 w 267"/>
                  <a:gd name="T67" fmla="*/ 5 h 367"/>
                  <a:gd name="T68" fmla="*/ 14 w 267"/>
                  <a:gd name="T69" fmla="*/ 4 h 367"/>
                  <a:gd name="T70" fmla="*/ 12 w 267"/>
                  <a:gd name="T71" fmla="*/ 3 h 367"/>
                  <a:gd name="T72" fmla="*/ 11 w 267"/>
                  <a:gd name="T73" fmla="*/ 2 h 367"/>
                  <a:gd name="T74" fmla="*/ 10 w 267"/>
                  <a:gd name="T75" fmla="*/ 2 h 367"/>
                  <a:gd name="T76" fmla="*/ 9 w 267"/>
                  <a:gd name="T77" fmla="*/ 1 h 367"/>
                  <a:gd name="T78" fmla="*/ 8 w 267"/>
                  <a:gd name="T79" fmla="*/ 1 h 367"/>
                  <a:gd name="T80" fmla="*/ 6 w 267"/>
                  <a:gd name="T81" fmla="*/ 1 h 367"/>
                  <a:gd name="T82" fmla="*/ 6 w 267"/>
                  <a:gd name="T83" fmla="*/ 0 h 367"/>
                  <a:gd name="T84" fmla="*/ 5 w 267"/>
                  <a:gd name="T85" fmla="*/ 0 h 367"/>
                  <a:gd name="T86" fmla="*/ 4 w 267"/>
                  <a:gd name="T87" fmla="*/ 0 h 367"/>
                  <a:gd name="T88" fmla="*/ 4 w 267"/>
                  <a:gd name="T89" fmla="*/ 0 h 367"/>
                  <a:gd name="T90" fmla="*/ 1 w 267"/>
                  <a:gd name="T91" fmla="*/ 3 h 367"/>
                  <a:gd name="T92" fmla="*/ 1 w 267"/>
                  <a:gd name="T93" fmla="*/ 3 h 3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67"/>
                  <a:gd name="T142" fmla="*/ 0 h 367"/>
                  <a:gd name="T143" fmla="*/ 267 w 267"/>
                  <a:gd name="T144" fmla="*/ 367 h 36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67" h="367">
                    <a:moveTo>
                      <a:pt x="18" y="47"/>
                    </a:moveTo>
                    <a:lnTo>
                      <a:pt x="16" y="47"/>
                    </a:lnTo>
                    <a:lnTo>
                      <a:pt x="14" y="51"/>
                    </a:lnTo>
                    <a:lnTo>
                      <a:pt x="12" y="59"/>
                    </a:lnTo>
                    <a:lnTo>
                      <a:pt x="8" y="74"/>
                    </a:lnTo>
                    <a:lnTo>
                      <a:pt x="6" y="82"/>
                    </a:lnTo>
                    <a:lnTo>
                      <a:pt x="2" y="95"/>
                    </a:lnTo>
                    <a:lnTo>
                      <a:pt x="0" y="105"/>
                    </a:lnTo>
                    <a:lnTo>
                      <a:pt x="0" y="120"/>
                    </a:lnTo>
                    <a:lnTo>
                      <a:pt x="0" y="133"/>
                    </a:lnTo>
                    <a:lnTo>
                      <a:pt x="0" y="152"/>
                    </a:lnTo>
                    <a:lnTo>
                      <a:pt x="0" y="169"/>
                    </a:lnTo>
                    <a:lnTo>
                      <a:pt x="0" y="194"/>
                    </a:lnTo>
                    <a:lnTo>
                      <a:pt x="2" y="215"/>
                    </a:lnTo>
                    <a:lnTo>
                      <a:pt x="12" y="239"/>
                    </a:lnTo>
                    <a:lnTo>
                      <a:pt x="21" y="262"/>
                    </a:lnTo>
                    <a:lnTo>
                      <a:pt x="37" y="287"/>
                    </a:lnTo>
                    <a:lnTo>
                      <a:pt x="50" y="306"/>
                    </a:lnTo>
                    <a:lnTo>
                      <a:pt x="71" y="327"/>
                    </a:lnTo>
                    <a:lnTo>
                      <a:pt x="90" y="342"/>
                    </a:lnTo>
                    <a:lnTo>
                      <a:pt x="113" y="355"/>
                    </a:lnTo>
                    <a:lnTo>
                      <a:pt x="134" y="365"/>
                    </a:lnTo>
                    <a:lnTo>
                      <a:pt x="154" y="367"/>
                    </a:lnTo>
                    <a:lnTo>
                      <a:pt x="175" y="365"/>
                    </a:lnTo>
                    <a:lnTo>
                      <a:pt x="198" y="357"/>
                    </a:lnTo>
                    <a:lnTo>
                      <a:pt x="215" y="340"/>
                    </a:lnTo>
                    <a:lnTo>
                      <a:pt x="234" y="317"/>
                    </a:lnTo>
                    <a:lnTo>
                      <a:pt x="248" y="287"/>
                    </a:lnTo>
                    <a:lnTo>
                      <a:pt x="261" y="245"/>
                    </a:lnTo>
                    <a:lnTo>
                      <a:pt x="267" y="201"/>
                    </a:lnTo>
                    <a:lnTo>
                      <a:pt x="267" y="163"/>
                    </a:lnTo>
                    <a:lnTo>
                      <a:pt x="263" y="131"/>
                    </a:lnTo>
                    <a:lnTo>
                      <a:pt x="253" y="103"/>
                    </a:lnTo>
                    <a:lnTo>
                      <a:pt x="238" y="76"/>
                    </a:lnTo>
                    <a:lnTo>
                      <a:pt x="227" y="59"/>
                    </a:lnTo>
                    <a:lnTo>
                      <a:pt x="206" y="42"/>
                    </a:lnTo>
                    <a:lnTo>
                      <a:pt x="189" y="28"/>
                    </a:lnTo>
                    <a:lnTo>
                      <a:pt x="168" y="19"/>
                    </a:lnTo>
                    <a:lnTo>
                      <a:pt x="145" y="11"/>
                    </a:lnTo>
                    <a:lnTo>
                      <a:pt x="128" y="6"/>
                    </a:lnTo>
                    <a:lnTo>
                      <a:pt x="111" y="2"/>
                    </a:lnTo>
                    <a:lnTo>
                      <a:pt x="96" y="0"/>
                    </a:lnTo>
                    <a:lnTo>
                      <a:pt x="86" y="0"/>
                    </a:lnTo>
                    <a:lnTo>
                      <a:pt x="77" y="0"/>
                    </a:lnTo>
                    <a:lnTo>
                      <a:pt x="18" y="47"/>
                    </a:lnTo>
                    <a:close/>
                  </a:path>
                </a:pathLst>
              </a:custGeom>
              <a:solidFill>
                <a:srgbClr val="FFED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61" name="Freeform 26">
                <a:extLst>
                  <a:ext uri="{FF2B5EF4-FFF2-40B4-BE49-F238E27FC236}">
                    <a16:creationId xmlns:a16="http://schemas.microsoft.com/office/drawing/2014/main" id="{16F2EE4C-5399-4C38-8B92-DEB3DEDC0242}"/>
                  </a:ext>
                </a:extLst>
              </p:cNvPr>
              <p:cNvSpPr>
                <a:spLocks/>
              </p:cNvSpPr>
              <p:nvPr/>
            </p:nvSpPr>
            <p:spPr bwMode="auto">
              <a:xfrm>
                <a:off x="2204" y="3182"/>
                <a:ext cx="761" cy="244"/>
              </a:xfrm>
              <a:custGeom>
                <a:avLst/>
                <a:gdLst>
                  <a:gd name="T0" fmla="*/ 90 w 1521"/>
                  <a:gd name="T1" fmla="*/ 3 h 486"/>
                  <a:gd name="T2" fmla="*/ 89 w 1521"/>
                  <a:gd name="T3" fmla="*/ 3 h 486"/>
                  <a:gd name="T4" fmla="*/ 87 w 1521"/>
                  <a:gd name="T5" fmla="*/ 3 h 486"/>
                  <a:gd name="T6" fmla="*/ 84 w 1521"/>
                  <a:gd name="T7" fmla="*/ 3 h 486"/>
                  <a:gd name="T8" fmla="*/ 80 w 1521"/>
                  <a:gd name="T9" fmla="*/ 3 h 486"/>
                  <a:gd name="T10" fmla="*/ 75 w 1521"/>
                  <a:gd name="T11" fmla="*/ 4 h 486"/>
                  <a:gd name="T12" fmla="*/ 70 w 1521"/>
                  <a:gd name="T13" fmla="*/ 4 h 486"/>
                  <a:gd name="T14" fmla="*/ 63 w 1521"/>
                  <a:gd name="T15" fmla="*/ 5 h 486"/>
                  <a:gd name="T16" fmla="*/ 57 w 1521"/>
                  <a:gd name="T17" fmla="*/ 6 h 486"/>
                  <a:gd name="T18" fmla="*/ 50 w 1521"/>
                  <a:gd name="T19" fmla="*/ 8 h 486"/>
                  <a:gd name="T20" fmla="*/ 42 w 1521"/>
                  <a:gd name="T21" fmla="*/ 10 h 486"/>
                  <a:gd name="T22" fmla="*/ 35 w 1521"/>
                  <a:gd name="T23" fmla="*/ 12 h 486"/>
                  <a:gd name="T24" fmla="*/ 27 w 1521"/>
                  <a:gd name="T25" fmla="*/ 15 h 486"/>
                  <a:gd name="T26" fmla="*/ 20 w 1521"/>
                  <a:gd name="T27" fmla="*/ 18 h 486"/>
                  <a:gd name="T28" fmla="*/ 13 w 1521"/>
                  <a:gd name="T29" fmla="*/ 22 h 486"/>
                  <a:gd name="T30" fmla="*/ 6 w 1521"/>
                  <a:gd name="T31" fmla="*/ 26 h 486"/>
                  <a:gd name="T32" fmla="*/ 0 w 1521"/>
                  <a:gd name="T33" fmla="*/ 31 h 486"/>
                  <a:gd name="T34" fmla="*/ 0 w 1521"/>
                  <a:gd name="T35" fmla="*/ 31 h 486"/>
                  <a:gd name="T36" fmla="*/ 1 w 1521"/>
                  <a:gd name="T37" fmla="*/ 30 h 486"/>
                  <a:gd name="T38" fmla="*/ 1 w 1521"/>
                  <a:gd name="T39" fmla="*/ 29 h 486"/>
                  <a:gd name="T40" fmla="*/ 2 w 1521"/>
                  <a:gd name="T41" fmla="*/ 29 h 486"/>
                  <a:gd name="T42" fmla="*/ 3 w 1521"/>
                  <a:gd name="T43" fmla="*/ 27 h 486"/>
                  <a:gd name="T44" fmla="*/ 4 w 1521"/>
                  <a:gd name="T45" fmla="*/ 26 h 486"/>
                  <a:gd name="T46" fmla="*/ 5 w 1521"/>
                  <a:gd name="T47" fmla="*/ 24 h 486"/>
                  <a:gd name="T48" fmla="*/ 7 w 1521"/>
                  <a:gd name="T49" fmla="*/ 22 h 486"/>
                  <a:gd name="T50" fmla="*/ 10 w 1521"/>
                  <a:gd name="T51" fmla="*/ 20 h 486"/>
                  <a:gd name="T52" fmla="*/ 12 w 1521"/>
                  <a:gd name="T53" fmla="*/ 18 h 486"/>
                  <a:gd name="T54" fmla="*/ 15 w 1521"/>
                  <a:gd name="T55" fmla="*/ 16 h 486"/>
                  <a:gd name="T56" fmla="*/ 19 w 1521"/>
                  <a:gd name="T57" fmla="*/ 14 h 486"/>
                  <a:gd name="T58" fmla="*/ 23 w 1521"/>
                  <a:gd name="T59" fmla="*/ 12 h 486"/>
                  <a:gd name="T60" fmla="*/ 28 w 1521"/>
                  <a:gd name="T61" fmla="*/ 10 h 486"/>
                  <a:gd name="T62" fmla="*/ 33 w 1521"/>
                  <a:gd name="T63" fmla="*/ 8 h 486"/>
                  <a:gd name="T64" fmla="*/ 39 w 1521"/>
                  <a:gd name="T65" fmla="*/ 6 h 486"/>
                  <a:gd name="T66" fmla="*/ 45 w 1521"/>
                  <a:gd name="T67" fmla="*/ 5 h 486"/>
                  <a:gd name="T68" fmla="*/ 51 w 1521"/>
                  <a:gd name="T69" fmla="*/ 3 h 486"/>
                  <a:gd name="T70" fmla="*/ 57 w 1521"/>
                  <a:gd name="T71" fmla="*/ 2 h 486"/>
                  <a:gd name="T72" fmla="*/ 62 w 1521"/>
                  <a:gd name="T73" fmla="*/ 2 h 486"/>
                  <a:gd name="T74" fmla="*/ 67 w 1521"/>
                  <a:gd name="T75" fmla="*/ 1 h 486"/>
                  <a:gd name="T76" fmla="*/ 72 w 1521"/>
                  <a:gd name="T77" fmla="*/ 1 h 486"/>
                  <a:gd name="T78" fmla="*/ 76 w 1521"/>
                  <a:gd name="T79" fmla="*/ 0 h 486"/>
                  <a:gd name="T80" fmla="*/ 80 w 1521"/>
                  <a:gd name="T81" fmla="*/ 1 h 486"/>
                  <a:gd name="T82" fmla="*/ 83 w 1521"/>
                  <a:gd name="T83" fmla="*/ 1 h 486"/>
                  <a:gd name="T84" fmla="*/ 87 w 1521"/>
                  <a:gd name="T85" fmla="*/ 1 h 486"/>
                  <a:gd name="T86" fmla="*/ 89 w 1521"/>
                  <a:gd name="T87" fmla="*/ 1 h 486"/>
                  <a:gd name="T88" fmla="*/ 92 w 1521"/>
                  <a:gd name="T89" fmla="*/ 1 h 486"/>
                  <a:gd name="T90" fmla="*/ 93 w 1521"/>
                  <a:gd name="T91" fmla="*/ 1 h 486"/>
                  <a:gd name="T92" fmla="*/ 95 w 1521"/>
                  <a:gd name="T93" fmla="*/ 2 h 486"/>
                  <a:gd name="T94" fmla="*/ 95 w 1521"/>
                  <a:gd name="T95" fmla="*/ 2 h 486"/>
                  <a:gd name="T96" fmla="*/ 96 w 1521"/>
                  <a:gd name="T97" fmla="*/ 2 h 486"/>
                  <a:gd name="T98" fmla="*/ 90 w 1521"/>
                  <a:gd name="T99" fmla="*/ 3 h 486"/>
                  <a:gd name="T100" fmla="*/ 90 w 1521"/>
                  <a:gd name="T101" fmla="*/ 3 h 48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21"/>
                  <a:gd name="T154" fmla="*/ 0 h 486"/>
                  <a:gd name="T155" fmla="*/ 1521 w 1521"/>
                  <a:gd name="T156" fmla="*/ 486 h 48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21" h="486">
                    <a:moveTo>
                      <a:pt x="1430" y="41"/>
                    </a:moveTo>
                    <a:lnTo>
                      <a:pt x="1419" y="41"/>
                    </a:lnTo>
                    <a:lnTo>
                      <a:pt x="1388" y="41"/>
                    </a:lnTo>
                    <a:lnTo>
                      <a:pt x="1339" y="41"/>
                    </a:lnTo>
                    <a:lnTo>
                      <a:pt x="1276" y="47"/>
                    </a:lnTo>
                    <a:lnTo>
                      <a:pt x="1196" y="53"/>
                    </a:lnTo>
                    <a:lnTo>
                      <a:pt x="1109" y="62"/>
                    </a:lnTo>
                    <a:lnTo>
                      <a:pt x="1006" y="74"/>
                    </a:lnTo>
                    <a:lnTo>
                      <a:pt x="901" y="95"/>
                    </a:lnTo>
                    <a:lnTo>
                      <a:pt x="785" y="115"/>
                    </a:lnTo>
                    <a:lnTo>
                      <a:pt x="670" y="146"/>
                    </a:lnTo>
                    <a:lnTo>
                      <a:pt x="552" y="180"/>
                    </a:lnTo>
                    <a:lnTo>
                      <a:pt x="432" y="226"/>
                    </a:lnTo>
                    <a:lnTo>
                      <a:pt x="316" y="275"/>
                    </a:lnTo>
                    <a:lnTo>
                      <a:pt x="204" y="336"/>
                    </a:lnTo>
                    <a:lnTo>
                      <a:pt x="95" y="404"/>
                    </a:lnTo>
                    <a:lnTo>
                      <a:pt x="0" y="486"/>
                    </a:lnTo>
                    <a:lnTo>
                      <a:pt x="0" y="484"/>
                    </a:lnTo>
                    <a:lnTo>
                      <a:pt x="4" y="477"/>
                    </a:lnTo>
                    <a:lnTo>
                      <a:pt x="8" y="463"/>
                    </a:lnTo>
                    <a:lnTo>
                      <a:pt x="19" y="448"/>
                    </a:lnTo>
                    <a:lnTo>
                      <a:pt x="35" y="427"/>
                    </a:lnTo>
                    <a:lnTo>
                      <a:pt x="52" y="403"/>
                    </a:lnTo>
                    <a:lnTo>
                      <a:pt x="78" y="374"/>
                    </a:lnTo>
                    <a:lnTo>
                      <a:pt x="109" y="349"/>
                    </a:lnTo>
                    <a:lnTo>
                      <a:pt x="145" y="317"/>
                    </a:lnTo>
                    <a:lnTo>
                      <a:pt x="189" y="287"/>
                    </a:lnTo>
                    <a:lnTo>
                      <a:pt x="238" y="252"/>
                    </a:lnTo>
                    <a:lnTo>
                      <a:pt x="295" y="220"/>
                    </a:lnTo>
                    <a:lnTo>
                      <a:pt x="363" y="186"/>
                    </a:lnTo>
                    <a:lnTo>
                      <a:pt x="438" y="154"/>
                    </a:lnTo>
                    <a:lnTo>
                      <a:pt x="525" y="121"/>
                    </a:lnTo>
                    <a:lnTo>
                      <a:pt x="622" y="95"/>
                    </a:lnTo>
                    <a:lnTo>
                      <a:pt x="719" y="66"/>
                    </a:lnTo>
                    <a:lnTo>
                      <a:pt x="814" y="47"/>
                    </a:lnTo>
                    <a:lnTo>
                      <a:pt x="903" y="26"/>
                    </a:lnTo>
                    <a:lnTo>
                      <a:pt x="989" y="17"/>
                    </a:lnTo>
                    <a:lnTo>
                      <a:pt x="1067" y="7"/>
                    </a:lnTo>
                    <a:lnTo>
                      <a:pt x="1143" y="3"/>
                    </a:lnTo>
                    <a:lnTo>
                      <a:pt x="1209" y="0"/>
                    </a:lnTo>
                    <a:lnTo>
                      <a:pt x="1272" y="1"/>
                    </a:lnTo>
                    <a:lnTo>
                      <a:pt x="1325" y="1"/>
                    </a:lnTo>
                    <a:lnTo>
                      <a:pt x="1379" y="3"/>
                    </a:lnTo>
                    <a:lnTo>
                      <a:pt x="1419" y="7"/>
                    </a:lnTo>
                    <a:lnTo>
                      <a:pt x="1457" y="11"/>
                    </a:lnTo>
                    <a:lnTo>
                      <a:pt x="1483" y="15"/>
                    </a:lnTo>
                    <a:lnTo>
                      <a:pt x="1506" y="20"/>
                    </a:lnTo>
                    <a:lnTo>
                      <a:pt x="1515" y="22"/>
                    </a:lnTo>
                    <a:lnTo>
                      <a:pt x="1521" y="24"/>
                    </a:lnTo>
                    <a:lnTo>
                      <a:pt x="143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62" name="Freeform 27">
                <a:extLst>
                  <a:ext uri="{FF2B5EF4-FFF2-40B4-BE49-F238E27FC236}">
                    <a16:creationId xmlns:a16="http://schemas.microsoft.com/office/drawing/2014/main" id="{F1258227-752D-4C4D-B3C7-213A818B9E7A}"/>
                  </a:ext>
                </a:extLst>
              </p:cNvPr>
              <p:cNvSpPr>
                <a:spLocks/>
              </p:cNvSpPr>
              <p:nvPr/>
            </p:nvSpPr>
            <p:spPr bwMode="auto">
              <a:xfrm>
                <a:off x="2198" y="3381"/>
                <a:ext cx="145" cy="385"/>
              </a:xfrm>
              <a:custGeom>
                <a:avLst/>
                <a:gdLst>
                  <a:gd name="T0" fmla="*/ 19 w 289"/>
                  <a:gd name="T1" fmla="*/ 0 h 770"/>
                  <a:gd name="T2" fmla="*/ 18 w 289"/>
                  <a:gd name="T3" fmla="*/ 0 h 770"/>
                  <a:gd name="T4" fmla="*/ 18 w 289"/>
                  <a:gd name="T5" fmla="*/ 1 h 770"/>
                  <a:gd name="T6" fmla="*/ 17 w 289"/>
                  <a:gd name="T7" fmla="*/ 1 h 770"/>
                  <a:gd name="T8" fmla="*/ 16 w 289"/>
                  <a:gd name="T9" fmla="*/ 1 h 770"/>
                  <a:gd name="T10" fmla="*/ 15 w 289"/>
                  <a:gd name="T11" fmla="*/ 1 h 770"/>
                  <a:gd name="T12" fmla="*/ 14 w 289"/>
                  <a:gd name="T13" fmla="*/ 2 h 770"/>
                  <a:gd name="T14" fmla="*/ 13 w 289"/>
                  <a:gd name="T15" fmla="*/ 2 h 770"/>
                  <a:gd name="T16" fmla="*/ 12 w 289"/>
                  <a:gd name="T17" fmla="*/ 3 h 770"/>
                  <a:gd name="T18" fmla="*/ 10 w 289"/>
                  <a:gd name="T19" fmla="*/ 3 h 770"/>
                  <a:gd name="T20" fmla="*/ 8 w 289"/>
                  <a:gd name="T21" fmla="*/ 6 h 770"/>
                  <a:gd name="T22" fmla="*/ 7 w 289"/>
                  <a:gd name="T23" fmla="*/ 6 h 770"/>
                  <a:gd name="T24" fmla="*/ 6 w 289"/>
                  <a:gd name="T25" fmla="*/ 9 h 770"/>
                  <a:gd name="T26" fmla="*/ 4 w 289"/>
                  <a:gd name="T27" fmla="*/ 11 h 770"/>
                  <a:gd name="T28" fmla="*/ 3 w 289"/>
                  <a:gd name="T29" fmla="*/ 12 h 770"/>
                  <a:gd name="T30" fmla="*/ 2 w 289"/>
                  <a:gd name="T31" fmla="*/ 15 h 770"/>
                  <a:gd name="T32" fmla="*/ 2 w 289"/>
                  <a:gd name="T33" fmla="*/ 19 h 770"/>
                  <a:gd name="T34" fmla="*/ 1 w 289"/>
                  <a:gd name="T35" fmla="*/ 22 h 770"/>
                  <a:gd name="T36" fmla="*/ 1 w 289"/>
                  <a:gd name="T37" fmla="*/ 24 h 770"/>
                  <a:gd name="T38" fmla="*/ 0 w 289"/>
                  <a:gd name="T39" fmla="*/ 27 h 770"/>
                  <a:gd name="T40" fmla="*/ 1 w 289"/>
                  <a:gd name="T41" fmla="*/ 30 h 770"/>
                  <a:gd name="T42" fmla="*/ 1 w 289"/>
                  <a:gd name="T43" fmla="*/ 33 h 770"/>
                  <a:gd name="T44" fmla="*/ 1 w 289"/>
                  <a:gd name="T45" fmla="*/ 36 h 770"/>
                  <a:gd name="T46" fmla="*/ 2 w 289"/>
                  <a:gd name="T47" fmla="*/ 38 h 770"/>
                  <a:gd name="T48" fmla="*/ 2 w 289"/>
                  <a:gd name="T49" fmla="*/ 40 h 770"/>
                  <a:gd name="T50" fmla="*/ 3 w 289"/>
                  <a:gd name="T51" fmla="*/ 42 h 770"/>
                  <a:gd name="T52" fmla="*/ 4 w 289"/>
                  <a:gd name="T53" fmla="*/ 44 h 770"/>
                  <a:gd name="T54" fmla="*/ 4 w 289"/>
                  <a:gd name="T55" fmla="*/ 45 h 770"/>
                  <a:gd name="T56" fmla="*/ 5 w 289"/>
                  <a:gd name="T57" fmla="*/ 46 h 770"/>
                  <a:gd name="T58" fmla="*/ 5 w 289"/>
                  <a:gd name="T59" fmla="*/ 47 h 770"/>
                  <a:gd name="T60" fmla="*/ 6 w 289"/>
                  <a:gd name="T61" fmla="*/ 48 h 770"/>
                  <a:gd name="T62" fmla="*/ 6 w 289"/>
                  <a:gd name="T63" fmla="*/ 48 h 770"/>
                  <a:gd name="T64" fmla="*/ 6 w 289"/>
                  <a:gd name="T65" fmla="*/ 48 h 770"/>
                  <a:gd name="T66" fmla="*/ 7 w 289"/>
                  <a:gd name="T67" fmla="*/ 46 h 770"/>
                  <a:gd name="T68" fmla="*/ 7 w 289"/>
                  <a:gd name="T69" fmla="*/ 45 h 770"/>
                  <a:gd name="T70" fmla="*/ 6 w 289"/>
                  <a:gd name="T71" fmla="*/ 44 h 770"/>
                  <a:gd name="T72" fmla="*/ 6 w 289"/>
                  <a:gd name="T73" fmla="*/ 42 h 770"/>
                  <a:gd name="T74" fmla="*/ 6 w 289"/>
                  <a:gd name="T75" fmla="*/ 39 h 770"/>
                  <a:gd name="T76" fmla="*/ 6 w 289"/>
                  <a:gd name="T77" fmla="*/ 36 h 770"/>
                  <a:gd name="T78" fmla="*/ 6 w 289"/>
                  <a:gd name="T79" fmla="*/ 33 h 770"/>
                  <a:gd name="T80" fmla="*/ 6 w 289"/>
                  <a:gd name="T81" fmla="*/ 28 h 770"/>
                  <a:gd name="T82" fmla="*/ 6 w 289"/>
                  <a:gd name="T83" fmla="*/ 25 h 770"/>
                  <a:gd name="T84" fmla="*/ 6 w 289"/>
                  <a:gd name="T85" fmla="*/ 22 h 770"/>
                  <a:gd name="T86" fmla="*/ 7 w 289"/>
                  <a:gd name="T87" fmla="*/ 18 h 770"/>
                  <a:gd name="T88" fmla="*/ 8 w 289"/>
                  <a:gd name="T89" fmla="*/ 13 h 770"/>
                  <a:gd name="T90" fmla="*/ 9 w 289"/>
                  <a:gd name="T91" fmla="*/ 11 h 770"/>
                  <a:gd name="T92" fmla="*/ 11 w 289"/>
                  <a:gd name="T93" fmla="*/ 7 h 770"/>
                  <a:gd name="T94" fmla="*/ 13 w 289"/>
                  <a:gd name="T95" fmla="*/ 5 h 770"/>
                  <a:gd name="T96" fmla="*/ 15 w 289"/>
                  <a:gd name="T97" fmla="*/ 3 h 770"/>
                  <a:gd name="T98" fmla="*/ 19 w 289"/>
                  <a:gd name="T99" fmla="*/ 2 h 770"/>
                  <a:gd name="T100" fmla="*/ 19 w 289"/>
                  <a:gd name="T101" fmla="*/ 0 h 770"/>
                  <a:gd name="T102" fmla="*/ 19 w 289"/>
                  <a:gd name="T103" fmla="*/ 0 h 7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9"/>
                  <a:gd name="T157" fmla="*/ 0 h 770"/>
                  <a:gd name="T158" fmla="*/ 289 w 289"/>
                  <a:gd name="T159" fmla="*/ 770 h 7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9" h="770">
                    <a:moveTo>
                      <a:pt x="289" y="0"/>
                    </a:moveTo>
                    <a:lnTo>
                      <a:pt x="285" y="0"/>
                    </a:lnTo>
                    <a:lnTo>
                      <a:pt x="279" y="2"/>
                    </a:lnTo>
                    <a:lnTo>
                      <a:pt x="268" y="4"/>
                    </a:lnTo>
                    <a:lnTo>
                      <a:pt x="255" y="7"/>
                    </a:lnTo>
                    <a:lnTo>
                      <a:pt x="238" y="11"/>
                    </a:lnTo>
                    <a:lnTo>
                      <a:pt x="219" y="21"/>
                    </a:lnTo>
                    <a:lnTo>
                      <a:pt x="198" y="30"/>
                    </a:lnTo>
                    <a:lnTo>
                      <a:pt x="177" y="47"/>
                    </a:lnTo>
                    <a:lnTo>
                      <a:pt x="152" y="63"/>
                    </a:lnTo>
                    <a:lnTo>
                      <a:pt x="127" y="83"/>
                    </a:lnTo>
                    <a:lnTo>
                      <a:pt x="106" y="106"/>
                    </a:lnTo>
                    <a:lnTo>
                      <a:pt x="84" y="135"/>
                    </a:lnTo>
                    <a:lnTo>
                      <a:pt x="63" y="167"/>
                    </a:lnTo>
                    <a:lnTo>
                      <a:pt x="48" y="207"/>
                    </a:lnTo>
                    <a:lnTo>
                      <a:pt x="30" y="247"/>
                    </a:lnTo>
                    <a:lnTo>
                      <a:pt x="17" y="300"/>
                    </a:lnTo>
                    <a:lnTo>
                      <a:pt x="8" y="348"/>
                    </a:lnTo>
                    <a:lnTo>
                      <a:pt x="2" y="395"/>
                    </a:lnTo>
                    <a:lnTo>
                      <a:pt x="0" y="439"/>
                    </a:lnTo>
                    <a:lnTo>
                      <a:pt x="2" y="485"/>
                    </a:lnTo>
                    <a:lnTo>
                      <a:pt x="4" y="526"/>
                    </a:lnTo>
                    <a:lnTo>
                      <a:pt x="13" y="564"/>
                    </a:lnTo>
                    <a:lnTo>
                      <a:pt x="19" y="602"/>
                    </a:lnTo>
                    <a:lnTo>
                      <a:pt x="30" y="635"/>
                    </a:lnTo>
                    <a:lnTo>
                      <a:pt x="42" y="661"/>
                    </a:lnTo>
                    <a:lnTo>
                      <a:pt x="49" y="690"/>
                    </a:lnTo>
                    <a:lnTo>
                      <a:pt x="59" y="713"/>
                    </a:lnTo>
                    <a:lnTo>
                      <a:pt x="70" y="734"/>
                    </a:lnTo>
                    <a:lnTo>
                      <a:pt x="78" y="747"/>
                    </a:lnTo>
                    <a:lnTo>
                      <a:pt x="84" y="760"/>
                    </a:lnTo>
                    <a:lnTo>
                      <a:pt x="89" y="766"/>
                    </a:lnTo>
                    <a:lnTo>
                      <a:pt x="91" y="770"/>
                    </a:lnTo>
                    <a:lnTo>
                      <a:pt x="99" y="722"/>
                    </a:lnTo>
                    <a:lnTo>
                      <a:pt x="97" y="717"/>
                    </a:lnTo>
                    <a:lnTo>
                      <a:pt x="95" y="694"/>
                    </a:lnTo>
                    <a:lnTo>
                      <a:pt x="91" y="665"/>
                    </a:lnTo>
                    <a:lnTo>
                      <a:pt x="91" y="623"/>
                    </a:lnTo>
                    <a:lnTo>
                      <a:pt x="84" y="574"/>
                    </a:lnTo>
                    <a:lnTo>
                      <a:pt x="84" y="519"/>
                    </a:lnTo>
                    <a:lnTo>
                      <a:pt x="84" y="460"/>
                    </a:lnTo>
                    <a:lnTo>
                      <a:pt x="91" y="401"/>
                    </a:lnTo>
                    <a:lnTo>
                      <a:pt x="95" y="338"/>
                    </a:lnTo>
                    <a:lnTo>
                      <a:pt x="106" y="275"/>
                    </a:lnTo>
                    <a:lnTo>
                      <a:pt x="122" y="217"/>
                    </a:lnTo>
                    <a:lnTo>
                      <a:pt x="143" y="163"/>
                    </a:lnTo>
                    <a:lnTo>
                      <a:pt x="167" y="112"/>
                    </a:lnTo>
                    <a:lnTo>
                      <a:pt x="201" y="72"/>
                    </a:lnTo>
                    <a:lnTo>
                      <a:pt x="239" y="40"/>
                    </a:lnTo>
                    <a:lnTo>
                      <a:pt x="289" y="21"/>
                    </a:lnTo>
                    <a:lnTo>
                      <a:pt x="28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63" name="Freeform 28">
                <a:extLst>
                  <a:ext uri="{FF2B5EF4-FFF2-40B4-BE49-F238E27FC236}">
                    <a16:creationId xmlns:a16="http://schemas.microsoft.com/office/drawing/2014/main" id="{2F2C807F-279E-4CF1-B869-76B2EE82B404}"/>
                  </a:ext>
                </a:extLst>
              </p:cNvPr>
              <p:cNvSpPr>
                <a:spLocks/>
              </p:cNvSpPr>
              <p:nvPr/>
            </p:nvSpPr>
            <p:spPr bwMode="auto">
              <a:xfrm>
                <a:off x="3034" y="3082"/>
                <a:ext cx="434" cy="348"/>
              </a:xfrm>
              <a:custGeom>
                <a:avLst/>
                <a:gdLst>
                  <a:gd name="T0" fmla="*/ 0 w 869"/>
                  <a:gd name="T1" fmla="*/ 13 h 698"/>
                  <a:gd name="T2" fmla="*/ 1 w 869"/>
                  <a:gd name="T3" fmla="*/ 12 h 698"/>
                  <a:gd name="T4" fmla="*/ 4 w 869"/>
                  <a:gd name="T5" fmla="*/ 10 h 698"/>
                  <a:gd name="T6" fmla="*/ 9 w 869"/>
                  <a:gd name="T7" fmla="*/ 8 h 698"/>
                  <a:gd name="T8" fmla="*/ 14 w 869"/>
                  <a:gd name="T9" fmla="*/ 7 h 698"/>
                  <a:gd name="T10" fmla="*/ 20 w 869"/>
                  <a:gd name="T11" fmla="*/ 5 h 698"/>
                  <a:gd name="T12" fmla="*/ 27 w 869"/>
                  <a:gd name="T13" fmla="*/ 5 h 698"/>
                  <a:gd name="T14" fmla="*/ 35 w 869"/>
                  <a:gd name="T15" fmla="*/ 6 h 698"/>
                  <a:gd name="T16" fmla="*/ 42 w 869"/>
                  <a:gd name="T17" fmla="*/ 8 h 698"/>
                  <a:gd name="T18" fmla="*/ 46 w 869"/>
                  <a:gd name="T19" fmla="*/ 12 h 698"/>
                  <a:gd name="T20" fmla="*/ 47 w 869"/>
                  <a:gd name="T21" fmla="*/ 17 h 698"/>
                  <a:gd name="T22" fmla="*/ 46 w 869"/>
                  <a:gd name="T23" fmla="*/ 23 h 698"/>
                  <a:gd name="T24" fmla="*/ 44 w 869"/>
                  <a:gd name="T25" fmla="*/ 28 h 698"/>
                  <a:gd name="T26" fmla="*/ 41 w 869"/>
                  <a:gd name="T27" fmla="*/ 33 h 698"/>
                  <a:gd name="T28" fmla="*/ 38 w 869"/>
                  <a:gd name="T29" fmla="*/ 37 h 698"/>
                  <a:gd name="T30" fmla="*/ 37 w 869"/>
                  <a:gd name="T31" fmla="*/ 39 h 698"/>
                  <a:gd name="T32" fmla="*/ 34 w 869"/>
                  <a:gd name="T33" fmla="*/ 43 h 698"/>
                  <a:gd name="T34" fmla="*/ 36 w 869"/>
                  <a:gd name="T35" fmla="*/ 42 h 698"/>
                  <a:gd name="T36" fmla="*/ 38 w 869"/>
                  <a:gd name="T37" fmla="*/ 40 h 698"/>
                  <a:gd name="T38" fmla="*/ 42 w 869"/>
                  <a:gd name="T39" fmla="*/ 37 h 698"/>
                  <a:gd name="T40" fmla="*/ 46 w 869"/>
                  <a:gd name="T41" fmla="*/ 33 h 698"/>
                  <a:gd name="T42" fmla="*/ 50 w 869"/>
                  <a:gd name="T43" fmla="*/ 29 h 698"/>
                  <a:gd name="T44" fmla="*/ 53 w 869"/>
                  <a:gd name="T45" fmla="*/ 23 h 698"/>
                  <a:gd name="T46" fmla="*/ 54 w 869"/>
                  <a:gd name="T47" fmla="*/ 17 h 698"/>
                  <a:gd name="T48" fmla="*/ 52 w 869"/>
                  <a:gd name="T49" fmla="*/ 11 h 698"/>
                  <a:gd name="T50" fmla="*/ 48 w 869"/>
                  <a:gd name="T51" fmla="*/ 5 h 698"/>
                  <a:gd name="T52" fmla="*/ 43 w 869"/>
                  <a:gd name="T53" fmla="*/ 2 h 698"/>
                  <a:gd name="T54" fmla="*/ 37 w 869"/>
                  <a:gd name="T55" fmla="*/ 0 h 698"/>
                  <a:gd name="T56" fmla="*/ 30 w 869"/>
                  <a:gd name="T57" fmla="*/ 0 h 698"/>
                  <a:gd name="T58" fmla="*/ 22 w 869"/>
                  <a:gd name="T59" fmla="*/ 1 h 698"/>
                  <a:gd name="T60" fmla="*/ 15 w 869"/>
                  <a:gd name="T61" fmla="*/ 3 h 698"/>
                  <a:gd name="T62" fmla="*/ 7 w 869"/>
                  <a:gd name="T63" fmla="*/ 6 h 698"/>
                  <a:gd name="T64" fmla="*/ 1 w 869"/>
                  <a:gd name="T65" fmla="*/ 10 h 698"/>
                  <a:gd name="T66" fmla="*/ 0 w 869"/>
                  <a:gd name="T67" fmla="*/ 13 h 6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69"/>
                  <a:gd name="T103" fmla="*/ 0 h 698"/>
                  <a:gd name="T104" fmla="*/ 869 w 869"/>
                  <a:gd name="T105" fmla="*/ 698 h 6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69" h="698">
                    <a:moveTo>
                      <a:pt x="0" y="217"/>
                    </a:moveTo>
                    <a:lnTo>
                      <a:pt x="4" y="211"/>
                    </a:lnTo>
                    <a:lnTo>
                      <a:pt x="11" y="205"/>
                    </a:lnTo>
                    <a:lnTo>
                      <a:pt x="28" y="194"/>
                    </a:lnTo>
                    <a:lnTo>
                      <a:pt x="51" y="184"/>
                    </a:lnTo>
                    <a:lnTo>
                      <a:pt x="76" y="169"/>
                    </a:lnTo>
                    <a:lnTo>
                      <a:pt x="108" y="156"/>
                    </a:lnTo>
                    <a:lnTo>
                      <a:pt x="148" y="141"/>
                    </a:lnTo>
                    <a:lnTo>
                      <a:pt x="190" y="125"/>
                    </a:lnTo>
                    <a:lnTo>
                      <a:pt x="234" y="112"/>
                    </a:lnTo>
                    <a:lnTo>
                      <a:pt x="283" y="101"/>
                    </a:lnTo>
                    <a:lnTo>
                      <a:pt x="333" y="91"/>
                    </a:lnTo>
                    <a:lnTo>
                      <a:pt x="390" y="86"/>
                    </a:lnTo>
                    <a:lnTo>
                      <a:pt x="447" y="86"/>
                    </a:lnTo>
                    <a:lnTo>
                      <a:pt x="504" y="91"/>
                    </a:lnTo>
                    <a:lnTo>
                      <a:pt x="565" y="101"/>
                    </a:lnTo>
                    <a:lnTo>
                      <a:pt x="627" y="118"/>
                    </a:lnTo>
                    <a:lnTo>
                      <a:pt x="679" y="141"/>
                    </a:lnTo>
                    <a:lnTo>
                      <a:pt x="718" y="173"/>
                    </a:lnTo>
                    <a:lnTo>
                      <a:pt x="743" y="205"/>
                    </a:lnTo>
                    <a:lnTo>
                      <a:pt x="758" y="245"/>
                    </a:lnTo>
                    <a:lnTo>
                      <a:pt x="764" y="287"/>
                    </a:lnTo>
                    <a:lnTo>
                      <a:pt x="758" y="331"/>
                    </a:lnTo>
                    <a:lnTo>
                      <a:pt x="749" y="375"/>
                    </a:lnTo>
                    <a:lnTo>
                      <a:pt x="734" y="418"/>
                    </a:lnTo>
                    <a:lnTo>
                      <a:pt x="711" y="460"/>
                    </a:lnTo>
                    <a:lnTo>
                      <a:pt x="690" y="502"/>
                    </a:lnTo>
                    <a:lnTo>
                      <a:pt x="665" y="538"/>
                    </a:lnTo>
                    <a:lnTo>
                      <a:pt x="644" y="572"/>
                    </a:lnTo>
                    <a:lnTo>
                      <a:pt x="623" y="599"/>
                    </a:lnTo>
                    <a:lnTo>
                      <a:pt x="608" y="620"/>
                    </a:lnTo>
                    <a:lnTo>
                      <a:pt x="597" y="633"/>
                    </a:lnTo>
                    <a:lnTo>
                      <a:pt x="593" y="639"/>
                    </a:lnTo>
                    <a:lnTo>
                      <a:pt x="559" y="698"/>
                    </a:lnTo>
                    <a:lnTo>
                      <a:pt x="561" y="694"/>
                    </a:lnTo>
                    <a:lnTo>
                      <a:pt x="576" y="684"/>
                    </a:lnTo>
                    <a:lnTo>
                      <a:pt x="593" y="673"/>
                    </a:lnTo>
                    <a:lnTo>
                      <a:pt x="618" y="656"/>
                    </a:lnTo>
                    <a:lnTo>
                      <a:pt x="648" y="633"/>
                    </a:lnTo>
                    <a:lnTo>
                      <a:pt x="680" y="606"/>
                    </a:lnTo>
                    <a:lnTo>
                      <a:pt x="717" y="576"/>
                    </a:lnTo>
                    <a:lnTo>
                      <a:pt x="751" y="544"/>
                    </a:lnTo>
                    <a:lnTo>
                      <a:pt x="781" y="508"/>
                    </a:lnTo>
                    <a:lnTo>
                      <a:pt x="812" y="466"/>
                    </a:lnTo>
                    <a:lnTo>
                      <a:pt x="834" y="426"/>
                    </a:lnTo>
                    <a:lnTo>
                      <a:pt x="855" y="380"/>
                    </a:lnTo>
                    <a:lnTo>
                      <a:pt x="867" y="333"/>
                    </a:lnTo>
                    <a:lnTo>
                      <a:pt x="869" y="285"/>
                    </a:lnTo>
                    <a:lnTo>
                      <a:pt x="863" y="234"/>
                    </a:lnTo>
                    <a:lnTo>
                      <a:pt x="846" y="184"/>
                    </a:lnTo>
                    <a:lnTo>
                      <a:pt x="817" y="133"/>
                    </a:lnTo>
                    <a:lnTo>
                      <a:pt x="781" y="95"/>
                    </a:lnTo>
                    <a:lnTo>
                      <a:pt x="741" y="61"/>
                    </a:lnTo>
                    <a:lnTo>
                      <a:pt x="696" y="36"/>
                    </a:lnTo>
                    <a:lnTo>
                      <a:pt x="646" y="17"/>
                    </a:lnTo>
                    <a:lnTo>
                      <a:pt x="593" y="6"/>
                    </a:lnTo>
                    <a:lnTo>
                      <a:pt x="538" y="0"/>
                    </a:lnTo>
                    <a:lnTo>
                      <a:pt x="481" y="2"/>
                    </a:lnTo>
                    <a:lnTo>
                      <a:pt x="420" y="6"/>
                    </a:lnTo>
                    <a:lnTo>
                      <a:pt x="359" y="17"/>
                    </a:lnTo>
                    <a:lnTo>
                      <a:pt x="298" y="30"/>
                    </a:lnTo>
                    <a:lnTo>
                      <a:pt x="241" y="51"/>
                    </a:lnTo>
                    <a:lnTo>
                      <a:pt x="181" y="76"/>
                    </a:lnTo>
                    <a:lnTo>
                      <a:pt x="125" y="105"/>
                    </a:lnTo>
                    <a:lnTo>
                      <a:pt x="72" y="133"/>
                    </a:lnTo>
                    <a:lnTo>
                      <a:pt x="25" y="169"/>
                    </a:lnTo>
                    <a:lnTo>
                      <a:pt x="0" y="2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64" name="Freeform 29">
                <a:extLst>
                  <a:ext uri="{FF2B5EF4-FFF2-40B4-BE49-F238E27FC236}">
                    <a16:creationId xmlns:a16="http://schemas.microsoft.com/office/drawing/2014/main" id="{DB6F2F2E-1704-40E1-8DF2-8C69F5F24721}"/>
                  </a:ext>
                </a:extLst>
              </p:cNvPr>
              <p:cNvSpPr>
                <a:spLocks/>
              </p:cNvSpPr>
              <p:nvPr/>
            </p:nvSpPr>
            <p:spPr bwMode="auto">
              <a:xfrm>
                <a:off x="2171" y="3656"/>
                <a:ext cx="1263" cy="271"/>
              </a:xfrm>
              <a:custGeom>
                <a:avLst/>
                <a:gdLst>
                  <a:gd name="T0" fmla="*/ 35 w 2526"/>
                  <a:gd name="T1" fmla="*/ 14 h 544"/>
                  <a:gd name="T2" fmla="*/ 34 w 2526"/>
                  <a:gd name="T3" fmla="*/ 13 h 544"/>
                  <a:gd name="T4" fmla="*/ 33 w 2526"/>
                  <a:gd name="T5" fmla="*/ 12 h 544"/>
                  <a:gd name="T6" fmla="*/ 31 w 2526"/>
                  <a:gd name="T7" fmla="*/ 10 h 544"/>
                  <a:gd name="T8" fmla="*/ 28 w 2526"/>
                  <a:gd name="T9" fmla="*/ 9 h 544"/>
                  <a:gd name="T10" fmla="*/ 25 w 2526"/>
                  <a:gd name="T11" fmla="*/ 8 h 544"/>
                  <a:gd name="T12" fmla="*/ 22 w 2526"/>
                  <a:gd name="T13" fmla="*/ 8 h 544"/>
                  <a:gd name="T14" fmla="*/ 19 w 2526"/>
                  <a:gd name="T15" fmla="*/ 9 h 544"/>
                  <a:gd name="T16" fmla="*/ 13 w 2526"/>
                  <a:gd name="T17" fmla="*/ 11 h 544"/>
                  <a:gd name="T18" fmla="*/ 10 w 2526"/>
                  <a:gd name="T19" fmla="*/ 14 h 544"/>
                  <a:gd name="T20" fmla="*/ 6 w 2526"/>
                  <a:gd name="T21" fmla="*/ 17 h 544"/>
                  <a:gd name="T22" fmla="*/ 3 w 2526"/>
                  <a:gd name="T23" fmla="*/ 20 h 544"/>
                  <a:gd name="T24" fmla="*/ 2 w 2526"/>
                  <a:gd name="T25" fmla="*/ 22 h 544"/>
                  <a:gd name="T26" fmla="*/ 3 w 2526"/>
                  <a:gd name="T27" fmla="*/ 25 h 544"/>
                  <a:gd name="T28" fmla="*/ 6 w 2526"/>
                  <a:gd name="T29" fmla="*/ 26 h 544"/>
                  <a:gd name="T30" fmla="*/ 11 w 2526"/>
                  <a:gd name="T31" fmla="*/ 28 h 544"/>
                  <a:gd name="T32" fmla="*/ 20 w 2526"/>
                  <a:gd name="T33" fmla="*/ 28 h 544"/>
                  <a:gd name="T34" fmla="*/ 34 w 2526"/>
                  <a:gd name="T35" fmla="*/ 26 h 544"/>
                  <a:gd name="T36" fmla="*/ 53 w 2526"/>
                  <a:gd name="T37" fmla="*/ 23 h 544"/>
                  <a:gd name="T38" fmla="*/ 76 w 2526"/>
                  <a:gd name="T39" fmla="*/ 19 h 544"/>
                  <a:gd name="T40" fmla="*/ 98 w 2526"/>
                  <a:gd name="T41" fmla="*/ 14 h 544"/>
                  <a:gd name="T42" fmla="*/ 120 w 2526"/>
                  <a:gd name="T43" fmla="*/ 9 h 544"/>
                  <a:gd name="T44" fmla="*/ 140 w 2526"/>
                  <a:gd name="T45" fmla="*/ 4 h 544"/>
                  <a:gd name="T46" fmla="*/ 154 w 2526"/>
                  <a:gd name="T47" fmla="*/ 1 h 544"/>
                  <a:gd name="T48" fmla="*/ 156 w 2526"/>
                  <a:gd name="T49" fmla="*/ 2 h 544"/>
                  <a:gd name="T50" fmla="*/ 151 w 2526"/>
                  <a:gd name="T51" fmla="*/ 4 h 544"/>
                  <a:gd name="T52" fmla="*/ 139 w 2526"/>
                  <a:gd name="T53" fmla="*/ 8 h 544"/>
                  <a:gd name="T54" fmla="*/ 120 w 2526"/>
                  <a:gd name="T55" fmla="*/ 13 h 544"/>
                  <a:gd name="T56" fmla="*/ 98 w 2526"/>
                  <a:gd name="T57" fmla="*/ 19 h 544"/>
                  <a:gd name="T58" fmla="*/ 76 w 2526"/>
                  <a:gd name="T59" fmla="*/ 25 h 544"/>
                  <a:gd name="T60" fmla="*/ 52 w 2526"/>
                  <a:gd name="T61" fmla="*/ 30 h 544"/>
                  <a:gd name="T62" fmla="*/ 31 w 2526"/>
                  <a:gd name="T63" fmla="*/ 33 h 544"/>
                  <a:gd name="T64" fmla="*/ 16 w 2526"/>
                  <a:gd name="T65" fmla="*/ 33 h 544"/>
                  <a:gd name="T66" fmla="*/ 5 w 2526"/>
                  <a:gd name="T67" fmla="*/ 31 h 544"/>
                  <a:gd name="T68" fmla="*/ 1 w 2526"/>
                  <a:gd name="T69" fmla="*/ 27 h 544"/>
                  <a:gd name="T70" fmla="*/ 0 w 2526"/>
                  <a:gd name="T71" fmla="*/ 22 h 544"/>
                  <a:gd name="T72" fmla="*/ 2 w 2526"/>
                  <a:gd name="T73" fmla="*/ 17 h 544"/>
                  <a:gd name="T74" fmla="*/ 6 w 2526"/>
                  <a:gd name="T75" fmla="*/ 11 h 544"/>
                  <a:gd name="T76" fmla="*/ 12 w 2526"/>
                  <a:gd name="T77" fmla="*/ 7 h 544"/>
                  <a:gd name="T78" fmla="*/ 20 w 2526"/>
                  <a:gd name="T79" fmla="*/ 4 h 544"/>
                  <a:gd name="T80" fmla="*/ 25 w 2526"/>
                  <a:gd name="T81" fmla="*/ 3 h 544"/>
                  <a:gd name="T82" fmla="*/ 29 w 2526"/>
                  <a:gd name="T83" fmla="*/ 3 h 544"/>
                  <a:gd name="T84" fmla="*/ 33 w 2526"/>
                  <a:gd name="T85" fmla="*/ 5 h 544"/>
                  <a:gd name="T86" fmla="*/ 35 w 2526"/>
                  <a:gd name="T87" fmla="*/ 7 h 544"/>
                  <a:gd name="T88" fmla="*/ 37 w 2526"/>
                  <a:gd name="T89" fmla="*/ 10 h 544"/>
                  <a:gd name="T90" fmla="*/ 37 w 2526"/>
                  <a:gd name="T91" fmla="*/ 12 h 544"/>
                  <a:gd name="T92" fmla="*/ 37 w 2526"/>
                  <a:gd name="T93" fmla="*/ 15 h 544"/>
                  <a:gd name="T94" fmla="*/ 37 w 2526"/>
                  <a:gd name="T95" fmla="*/ 16 h 544"/>
                  <a:gd name="T96" fmla="*/ 37 w 2526"/>
                  <a:gd name="T97" fmla="*/ 17 h 544"/>
                  <a:gd name="T98" fmla="*/ 35 w 2526"/>
                  <a:gd name="T99" fmla="*/ 14 h 5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26"/>
                  <a:gd name="T151" fmla="*/ 0 h 544"/>
                  <a:gd name="T152" fmla="*/ 2526 w 2526"/>
                  <a:gd name="T153" fmla="*/ 544 h 5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26" h="544">
                    <a:moveTo>
                      <a:pt x="555" y="238"/>
                    </a:moveTo>
                    <a:lnTo>
                      <a:pt x="551" y="236"/>
                    </a:lnTo>
                    <a:lnTo>
                      <a:pt x="549" y="232"/>
                    </a:lnTo>
                    <a:lnTo>
                      <a:pt x="544" y="221"/>
                    </a:lnTo>
                    <a:lnTo>
                      <a:pt x="534" y="213"/>
                    </a:lnTo>
                    <a:lnTo>
                      <a:pt x="525" y="200"/>
                    </a:lnTo>
                    <a:lnTo>
                      <a:pt x="513" y="188"/>
                    </a:lnTo>
                    <a:lnTo>
                      <a:pt x="498" y="175"/>
                    </a:lnTo>
                    <a:lnTo>
                      <a:pt x="481" y="166"/>
                    </a:lnTo>
                    <a:lnTo>
                      <a:pt x="460" y="152"/>
                    </a:lnTo>
                    <a:lnTo>
                      <a:pt x="437" y="145"/>
                    </a:lnTo>
                    <a:lnTo>
                      <a:pt x="414" y="139"/>
                    </a:lnTo>
                    <a:lnTo>
                      <a:pt x="388" y="137"/>
                    </a:lnTo>
                    <a:lnTo>
                      <a:pt x="357" y="137"/>
                    </a:lnTo>
                    <a:lnTo>
                      <a:pt x="327" y="143"/>
                    </a:lnTo>
                    <a:lnTo>
                      <a:pt x="293" y="154"/>
                    </a:lnTo>
                    <a:lnTo>
                      <a:pt x="260" y="171"/>
                    </a:lnTo>
                    <a:lnTo>
                      <a:pt x="222" y="190"/>
                    </a:lnTo>
                    <a:lnTo>
                      <a:pt x="186" y="213"/>
                    </a:lnTo>
                    <a:lnTo>
                      <a:pt x="152" y="234"/>
                    </a:lnTo>
                    <a:lnTo>
                      <a:pt x="125" y="259"/>
                    </a:lnTo>
                    <a:lnTo>
                      <a:pt x="99" y="280"/>
                    </a:lnTo>
                    <a:lnTo>
                      <a:pt x="78" y="301"/>
                    </a:lnTo>
                    <a:lnTo>
                      <a:pt x="59" y="323"/>
                    </a:lnTo>
                    <a:lnTo>
                      <a:pt x="51" y="346"/>
                    </a:lnTo>
                    <a:lnTo>
                      <a:pt x="44" y="363"/>
                    </a:lnTo>
                    <a:lnTo>
                      <a:pt x="49" y="386"/>
                    </a:lnTo>
                    <a:lnTo>
                      <a:pt x="57" y="401"/>
                    </a:lnTo>
                    <a:lnTo>
                      <a:pt x="74" y="418"/>
                    </a:lnTo>
                    <a:lnTo>
                      <a:pt x="101" y="430"/>
                    </a:lnTo>
                    <a:lnTo>
                      <a:pt x="137" y="443"/>
                    </a:lnTo>
                    <a:lnTo>
                      <a:pt x="182" y="451"/>
                    </a:lnTo>
                    <a:lnTo>
                      <a:pt x="239" y="458"/>
                    </a:lnTo>
                    <a:lnTo>
                      <a:pt x="314" y="456"/>
                    </a:lnTo>
                    <a:lnTo>
                      <a:pt x="416" y="449"/>
                    </a:lnTo>
                    <a:lnTo>
                      <a:pt x="544" y="430"/>
                    </a:lnTo>
                    <a:lnTo>
                      <a:pt x="690" y="409"/>
                    </a:lnTo>
                    <a:lnTo>
                      <a:pt x="850" y="379"/>
                    </a:lnTo>
                    <a:lnTo>
                      <a:pt x="1024" y="346"/>
                    </a:lnTo>
                    <a:lnTo>
                      <a:pt x="1207" y="310"/>
                    </a:lnTo>
                    <a:lnTo>
                      <a:pt x="1391" y="274"/>
                    </a:lnTo>
                    <a:lnTo>
                      <a:pt x="1576" y="232"/>
                    </a:lnTo>
                    <a:lnTo>
                      <a:pt x="1754" y="190"/>
                    </a:lnTo>
                    <a:lnTo>
                      <a:pt x="1927" y="150"/>
                    </a:lnTo>
                    <a:lnTo>
                      <a:pt x="2087" y="112"/>
                    </a:lnTo>
                    <a:lnTo>
                      <a:pt x="2230" y="78"/>
                    </a:lnTo>
                    <a:lnTo>
                      <a:pt x="2353" y="46"/>
                    </a:lnTo>
                    <a:lnTo>
                      <a:pt x="2452" y="21"/>
                    </a:lnTo>
                    <a:lnTo>
                      <a:pt x="2526" y="0"/>
                    </a:lnTo>
                    <a:lnTo>
                      <a:pt x="2492" y="44"/>
                    </a:lnTo>
                    <a:lnTo>
                      <a:pt x="2469" y="48"/>
                    </a:lnTo>
                    <a:lnTo>
                      <a:pt x="2416" y="69"/>
                    </a:lnTo>
                    <a:lnTo>
                      <a:pt x="2329" y="91"/>
                    </a:lnTo>
                    <a:lnTo>
                      <a:pt x="2216" y="128"/>
                    </a:lnTo>
                    <a:lnTo>
                      <a:pt x="2081" y="168"/>
                    </a:lnTo>
                    <a:lnTo>
                      <a:pt x="1927" y="213"/>
                    </a:lnTo>
                    <a:lnTo>
                      <a:pt x="1756" y="261"/>
                    </a:lnTo>
                    <a:lnTo>
                      <a:pt x="1580" y="312"/>
                    </a:lnTo>
                    <a:lnTo>
                      <a:pt x="1391" y="358"/>
                    </a:lnTo>
                    <a:lnTo>
                      <a:pt x="1201" y="405"/>
                    </a:lnTo>
                    <a:lnTo>
                      <a:pt x="1017" y="445"/>
                    </a:lnTo>
                    <a:lnTo>
                      <a:pt x="836" y="485"/>
                    </a:lnTo>
                    <a:lnTo>
                      <a:pt x="667" y="514"/>
                    </a:lnTo>
                    <a:lnTo>
                      <a:pt x="509" y="534"/>
                    </a:lnTo>
                    <a:lnTo>
                      <a:pt x="371" y="544"/>
                    </a:lnTo>
                    <a:lnTo>
                      <a:pt x="256" y="544"/>
                    </a:lnTo>
                    <a:lnTo>
                      <a:pt x="163" y="531"/>
                    </a:lnTo>
                    <a:lnTo>
                      <a:pt x="95" y="508"/>
                    </a:lnTo>
                    <a:lnTo>
                      <a:pt x="44" y="477"/>
                    </a:lnTo>
                    <a:lnTo>
                      <a:pt x="15" y="443"/>
                    </a:lnTo>
                    <a:lnTo>
                      <a:pt x="0" y="407"/>
                    </a:lnTo>
                    <a:lnTo>
                      <a:pt x="0" y="363"/>
                    </a:lnTo>
                    <a:lnTo>
                      <a:pt x="11" y="322"/>
                    </a:lnTo>
                    <a:lnTo>
                      <a:pt x="38" y="278"/>
                    </a:lnTo>
                    <a:lnTo>
                      <a:pt x="68" y="232"/>
                    </a:lnTo>
                    <a:lnTo>
                      <a:pt x="110" y="190"/>
                    </a:lnTo>
                    <a:lnTo>
                      <a:pt x="154" y="150"/>
                    </a:lnTo>
                    <a:lnTo>
                      <a:pt x="205" y="118"/>
                    </a:lnTo>
                    <a:lnTo>
                      <a:pt x="255" y="90"/>
                    </a:lnTo>
                    <a:lnTo>
                      <a:pt x="306" y="71"/>
                    </a:lnTo>
                    <a:lnTo>
                      <a:pt x="355" y="55"/>
                    </a:lnTo>
                    <a:lnTo>
                      <a:pt x="401" y="53"/>
                    </a:lnTo>
                    <a:lnTo>
                      <a:pt x="439" y="57"/>
                    </a:lnTo>
                    <a:lnTo>
                      <a:pt x="475" y="63"/>
                    </a:lnTo>
                    <a:lnTo>
                      <a:pt x="502" y="74"/>
                    </a:lnTo>
                    <a:lnTo>
                      <a:pt x="525" y="91"/>
                    </a:lnTo>
                    <a:lnTo>
                      <a:pt x="544" y="107"/>
                    </a:lnTo>
                    <a:lnTo>
                      <a:pt x="559" y="126"/>
                    </a:lnTo>
                    <a:lnTo>
                      <a:pt x="570" y="145"/>
                    </a:lnTo>
                    <a:lnTo>
                      <a:pt x="578" y="168"/>
                    </a:lnTo>
                    <a:lnTo>
                      <a:pt x="582" y="185"/>
                    </a:lnTo>
                    <a:lnTo>
                      <a:pt x="583" y="206"/>
                    </a:lnTo>
                    <a:lnTo>
                      <a:pt x="587" y="221"/>
                    </a:lnTo>
                    <a:lnTo>
                      <a:pt x="589" y="240"/>
                    </a:lnTo>
                    <a:lnTo>
                      <a:pt x="587" y="253"/>
                    </a:lnTo>
                    <a:lnTo>
                      <a:pt x="583" y="264"/>
                    </a:lnTo>
                    <a:lnTo>
                      <a:pt x="583" y="270"/>
                    </a:lnTo>
                    <a:lnTo>
                      <a:pt x="583" y="276"/>
                    </a:lnTo>
                    <a:lnTo>
                      <a:pt x="555" y="2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65" name="Freeform 30">
                <a:extLst>
                  <a:ext uri="{FF2B5EF4-FFF2-40B4-BE49-F238E27FC236}">
                    <a16:creationId xmlns:a16="http://schemas.microsoft.com/office/drawing/2014/main" id="{B241E1DE-528B-4E77-AE08-FAF53B26EE23}"/>
                  </a:ext>
                </a:extLst>
              </p:cNvPr>
              <p:cNvSpPr>
                <a:spLocks/>
              </p:cNvSpPr>
              <p:nvPr/>
            </p:nvSpPr>
            <p:spPr bwMode="auto">
              <a:xfrm>
                <a:off x="3386" y="3465"/>
                <a:ext cx="155" cy="228"/>
              </a:xfrm>
              <a:custGeom>
                <a:avLst/>
                <a:gdLst>
                  <a:gd name="T0" fmla="*/ 1 w 310"/>
                  <a:gd name="T1" fmla="*/ 7 h 456"/>
                  <a:gd name="T2" fmla="*/ 1 w 310"/>
                  <a:gd name="T3" fmla="*/ 7 h 456"/>
                  <a:gd name="T4" fmla="*/ 2 w 310"/>
                  <a:gd name="T5" fmla="*/ 6 h 456"/>
                  <a:gd name="T6" fmla="*/ 5 w 310"/>
                  <a:gd name="T7" fmla="*/ 5 h 456"/>
                  <a:gd name="T8" fmla="*/ 6 w 310"/>
                  <a:gd name="T9" fmla="*/ 4 h 456"/>
                  <a:gd name="T10" fmla="*/ 9 w 310"/>
                  <a:gd name="T11" fmla="*/ 4 h 456"/>
                  <a:gd name="T12" fmla="*/ 11 w 310"/>
                  <a:gd name="T13" fmla="*/ 5 h 456"/>
                  <a:gd name="T14" fmla="*/ 13 w 310"/>
                  <a:gd name="T15" fmla="*/ 6 h 456"/>
                  <a:gd name="T16" fmla="*/ 15 w 310"/>
                  <a:gd name="T17" fmla="*/ 9 h 456"/>
                  <a:gd name="T18" fmla="*/ 15 w 310"/>
                  <a:gd name="T19" fmla="*/ 12 h 456"/>
                  <a:gd name="T20" fmla="*/ 14 w 310"/>
                  <a:gd name="T21" fmla="*/ 15 h 456"/>
                  <a:gd name="T22" fmla="*/ 13 w 310"/>
                  <a:gd name="T23" fmla="*/ 19 h 456"/>
                  <a:gd name="T24" fmla="*/ 11 w 310"/>
                  <a:gd name="T25" fmla="*/ 22 h 456"/>
                  <a:gd name="T26" fmla="*/ 10 w 310"/>
                  <a:gd name="T27" fmla="*/ 25 h 456"/>
                  <a:gd name="T28" fmla="*/ 10 w 310"/>
                  <a:gd name="T29" fmla="*/ 27 h 456"/>
                  <a:gd name="T30" fmla="*/ 10 w 310"/>
                  <a:gd name="T31" fmla="*/ 29 h 456"/>
                  <a:gd name="T32" fmla="*/ 10 w 310"/>
                  <a:gd name="T33" fmla="*/ 28 h 456"/>
                  <a:gd name="T34" fmla="*/ 11 w 310"/>
                  <a:gd name="T35" fmla="*/ 26 h 456"/>
                  <a:gd name="T36" fmla="*/ 13 w 310"/>
                  <a:gd name="T37" fmla="*/ 24 h 456"/>
                  <a:gd name="T38" fmla="*/ 15 w 310"/>
                  <a:gd name="T39" fmla="*/ 20 h 456"/>
                  <a:gd name="T40" fmla="*/ 18 w 310"/>
                  <a:gd name="T41" fmla="*/ 15 h 456"/>
                  <a:gd name="T42" fmla="*/ 19 w 310"/>
                  <a:gd name="T43" fmla="*/ 12 h 456"/>
                  <a:gd name="T44" fmla="*/ 19 w 310"/>
                  <a:gd name="T45" fmla="*/ 7 h 456"/>
                  <a:gd name="T46" fmla="*/ 19 w 310"/>
                  <a:gd name="T47" fmla="*/ 5 h 456"/>
                  <a:gd name="T48" fmla="*/ 15 w 310"/>
                  <a:gd name="T49" fmla="*/ 2 h 456"/>
                  <a:gd name="T50" fmla="*/ 13 w 310"/>
                  <a:gd name="T51" fmla="*/ 1 h 456"/>
                  <a:gd name="T52" fmla="*/ 10 w 310"/>
                  <a:gd name="T53" fmla="*/ 0 h 456"/>
                  <a:gd name="T54" fmla="*/ 7 w 310"/>
                  <a:gd name="T55" fmla="*/ 1 h 456"/>
                  <a:gd name="T56" fmla="*/ 5 w 310"/>
                  <a:gd name="T57" fmla="*/ 2 h 456"/>
                  <a:gd name="T58" fmla="*/ 2 w 310"/>
                  <a:gd name="T59" fmla="*/ 3 h 456"/>
                  <a:gd name="T60" fmla="*/ 1 w 310"/>
                  <a:gd name="T61" fmla="*/ 5 h 456"/>
                  <a:gd name="T62" fmla="*/ 0 w 310"/>
                  <a:gd name="T63" fmla="*/ 7 h 456"/>
                  <a:gd name="T64" fmla="*/ 1 w 310"/>
                  <a:gd name="T65" fmla="*/ 9 h 4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0"/>
                  <a:gd name="T100" fmla="*/ 0 h 456"/>
                  <a:gd name="T101" fmla="*/ 310 w 310"/>
                  <a:gd name="T102" fmla="*/ 456 h 4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0" h="456">
                    <a:moveTo>
                      <a:pt x="2" y="133"/>
                    </a:moveTo>
                    <a:lnTo>
                      <a:pt x="6" y="126"/>
                    </a:lnTo>
                    <a:lnTo>
                      <a:pt x="15" y="112"/>
                    </a:lnTo>
                    <a:lnTo>
                      <a:pt x="21" y="105"/>
                    </a:lnTo>
                    <a:lnTo>
                      <a:pt x="33" y="97"/>
                    </a:lnTo>
                    <a:lnTo>
                      <a:pt x="40" y="88"/>
                    </a:lnTo>
                    <a:lnTo>
                      <a:pt x="55" y="80"/>
                    </a:lnTo>
                    <a:lnTo>
                      <a:pt x="67" y="70"/>
                    </a:lnTo>
                    <a:lnTo>
                      <a:pt x="84" y="65"/>
                    </a:lnTo>
                    <a:lnTo>
                      <a:pt x="99" y="59"/>
                    </a:lnTo>
                    <a:lnTo>
                      <a:pt x="118" y="57"/>
                    </a:lnTo>
                    <a:lnTo>
                      <a:pt x="137" y="55"/>
                    </a:lnTo>
                    <a:lnTo>
                      <a:pt x="158" y="59"/>
                    </a:lnTo>
                    <a:lnTo>
                      <a:pt x="179" y="65"/>
                    </a:lnTo>
                    <a:lnTo>
                      <a:pt x="204" y="76"/>
                    </a:lnTo>
                    <a:lnTo>
                      <a:pt x="223" y="91"/>
                    </a:lnTo>
                    <a:lnTo>
                      <a:pt x="236" y="108"/>
                    </a:lnTo>
                    <a:lnTo>
                      <a:pt x="242" y="129"/>
                    </a:lnTo>
                    <a:lnTo>
                      <a:pt x="246" y="158"/>
                    </a:lnTo>
                    <a:lnTo>
                      <a:pt x="244" y="185"/>
                    </a:lnTo>
                    <a:lnTo>
                      <a:pt x="240" y="213"/>
                    </a:lnTo>
                    <a:lnTo>
                      <a:pt x="230" y="243"/>
                    </a:lnTo>
                    <a:lnTo>
                      <a:pt x="223" y="272"/>
                    </a:lnTo>
                    <a:lnTo>
                      <a:pt x="209" y="301"/>
                    </a:lnTo>
                    <a:lnTo>
                      <a:pt x="196" y="329"/>
                    </a:lnTo>
                    <a:lnTo>
                      <a:pt x="183" y="352"/>
                    </a:lnTo>
                    <a:lnTo>
                      <a:pt x="173" y="375"/>
                    </a:lnTo>
                    <a:lnTo>
                      <a:pt x="162" y="394"/>
                    </a:lnTo>
                    <a:lnTo>
                      <a:pt x="152" y="407"/>
                    </a:lnTo>
                    <a:lnTo>
                      <a:pt x="149" y="418"/>
                    </a:lnTo>
                    <a:lnTo>
                      <a:pt x="149" y="422"/>
                    </a:lnTo>
                    <a:lnTo>
                      <a:pt x="147" y="456"/>
                    </a:lnTo>
                    <a:lnTo>
                      <a:pt x="149" y="453"/>
                    </a:lnTo>
                    <a:lnTo>
                      <a:pt x="156" y="445"/>
                    </a:lnTo>
                    <a:lnTo>
                      <a:pt x="164" y="430"/>
                    </a:lnTo>
                    <a:lnTo>
                      <a:pt x="181" y="415"/>
                    </a:lnTo>
                    <a:lnTo>
                      <a:pt x="196" y="392"/>
                    </a:lnTo>
                    <a:lnTo>
                      <a:pt x="213" y="371"/>
                    </a:lnTo>
                    <a:lnTo>
                      <a:pt x="232" y="342"/>
                    </a:lnTo>
                    <a:lnTo>
                      <a:pt x="253" y="314"/>
                    </a:lnTo>
                    <a:lnTo>
                      <a:pt x="268" y="281"/>
                    </a:lnTo>
                    <a:lnTo>
                      <a:pt x="284" y="251"/>
                    </a:lnTo>
                    <a:lnTo>
                      <a:pt x="295" y="219"/>
                    </a:lnTo>
                    <a:lnTo>
                      <a:pt x="306" y="188"/>
                    </a:lnTo>
                    <a:lnTo>
                      <a:pt x="310" y="156"/>
                    </a:lnTo>
                    <a:lnTo>
                      <a:pt x="310" y="126"/>
                    </a:lnTo>
                    <a:lnTo>
                      <a:pt x="304" y="97"/>
                    </a:lnTo>
                    <a:lnTo>
                      <a:pt x="293" y="72"/>
                    </a:lnTo>
                    <a:lnTo>
                      <a:pt x="274" y="48"/>
                    </a:lnTo>
                    <a:lnTo>
                      <a:pt x="255" y="31"/>
                    </a:lnTo>
                    <a:lnTo>
                      <a:pt x="232" y="15"/>
                    </a:lnTo>
                    <a:lnTo>
                      <a:pt x="213" y="8"/>
                    </a:lnTo>
                    <a:lnTo>
                      <a:pt x="188" y="0"/>
                    </a:lnTo>
                    <a:lnTo>
                      <a:pt x="164" y="0"/>
                    </a:lnTo>
                    <a:lnTo>
                      <a:pt x="143" y="0"/>
                    </a:lnTo>
                    <a:lnTo>
                      <a:pt x="120" y="6"/>
                    </a:lnTo>
                    <a:lnTo>
                      <a:pt x="97" y="12"/>
                    </a:lnTo>
                    <a:lnTo>
                      <a:pt x="78" y="23"/>
                    </a:lnTo>
                    <a:lnTo>
                      <a:pt x="57" y="32"/>
                    </a:lnTo>
                    <a:lnTo>
                      <a:pt x="40" y="48"/>
                    </a:lnTo>
                    <a:lnTo>
                      <a:pt x="25" y="61"/>
                    </a:lnTo>
                    <a:lnTo>
                      <a:pt x="14" y="78"/>
                    </a:lnTo>
                    <a:lnTo>
                      <a:pt x="4" y="97"/>
                    </a:lnTo>
                    <a:lnTo>
                      <a:pt x="0" y="116"/>
                    </a:lnTo>
                    <a:lnTo>
                      <a:pt x="2" y="1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66" name="Freeform 31">
                <a:extLst>
                  <a:ext uri="{FF2B5EF4-FFF2-40B4-BE49-F238E27FC236}">
                    <a16:creationId xmlns:a16="http://schemas.microsoft.com/office/drawing/2014/main" id="{8DDA8FE1-0BEF-40F5-8145-23DD70F3D7EE}"/>
                  </a:ext>
                </a:extLst>
              </p:cNvPr>
              <p:cNvSpPr>
                <a:spLocks/>
              </p:cNvSpPr>
              <p:nvPr/>
            </p:nvSpPr>
            <p:spPr bwMode="auto">
              <a:xfrm>
                <a:off x="2499" y="3658"/>
                <a:ext cx="80" cy="211"/>
              </a:xfrm>
              <a:custGeom>
                <a:avLst/>
                <a:gdLst>
                  <a:gd name="T0" fmla="*/ 0 w 159"/>
                  <a:gd name="T1" fmla="*/ 0 h 424"/>
                  <a:gd name="T2" fmla="*/ 1 w 159"/>
                  <a:gd name="T3" fmla="*/ 0 h 424"/>
                  <a:gd name="T4" fmla="*/ 1 w 159"/>
                  <a:gd name="T5" fmla="*/ 0 h 424"/>
                  <a:gd name="T6" fmla="*/ 2 w 159"/>
                  <a:gd name="T7" fmla="*/ 1 h 424"/>
                  <a:gd name="T8" fmla="*/ 2 w 159"/>
                  <a:gd name="T9" fmla="*/ 2 h 424"/>
                  <a:gd name="T10" fmla="*/ 3 w 159"/>
                  <a:gd name="T11" fmla="*/ 3 h 424"/>
                  <a:gd name="T12" fmla="*/ 4 w 159"/>
                  <a:gd name="T13" fmla="*/ 5 h 424"/>
                  <a:gd name="T14" fmla="*/ 4 w 159"/>
                  <a:gd name="T15" fmla="*/ 6 h 424"/>
                  <a:gd name="T16" fmla="*/ 5 w 159"/>
                  <a:gd name="T17" fmla="*/ 8 h 424"/>
                  <a:gd name="T18" fmla="*/ 5 w 159"/>
                  <a:gd name="T19" fmla="*/ 10 h 424"/>
                  <a:gd name="T20" fmla="*/ 6 w 159"/>
                  <a:gd name="T21" fmla="*/ 12 h 424"/>
                  <a:gd name="T22" fmla="*/ 6 w 159"/>
                  <a:gd name="T23" fmla="*/ 14 h 424"/>
                  <a:gd name="T24" fmla="*/ 6 w 159"/>
                  <a:gd name="T25" fmla="*/ 17 h 424"/>
                  <a:gd name="T26" fmla="*/ 5 w 159"/>
                  <a:gd name="T27" fmla="*/ 20 h 424"/>
                  <a:gd name="T28" fmla="*/ 5 w 159"/>
                  <a:gd name="T29" fmla="*/ 23 h 424"/>
                  <a:gd name="T30" fmla="*/ 4 w 159"/>
                  <a:gd name="T31" fmla="*/ 26 h 424"/>
                  <a:gd name="T32" fmla="*/ 9 w 159"/>
                  <a:gd name="T33" fmla="*/ 25 h 424"/>
                  <a:gd name="T34" fmla="*/ 9 w 159"/>
                  <a:gd name="T35" fmla="*/ 25 h 424"/>
                  <a:gd name="T36" fmla="*/ 9 w 159"/>
                  <a:gd name="T37" fmla="*/ 25 h 424"/>
                  <a:gd name="T38" fmla="*/ 10 w 159"/>
                  <a:gd name="T39" fmla="*/ 24 h 424"/>
                  <a:gd name="T40" fmla="*/ 10 w 159"/>
                  <a:gd name="T41" fmla="*/ 23 h 424"/>
                  <a:gd name="T42" fmla="*/ 10 w 159"/>
                  <a:gd name="T43" fmla="*/ 21 h 424"/>
                  <a:gd name="T44" fmla="*/ 10 w 159"/>
                  <a:gd name="T45" fmla="*/ 19 h 424"/>
                  <a:gd name="T46" fmla="*/ 10 w 159"/>
                  <a:gd name="T47" fmla="*/ 18 h 424"/>
                  <a:gd name="T48" fmla="*/ 10 w 159"/>
                  <a:gd name="T49" fmla="*/ 16 h 424"/>
                  <a:gd name="T50" fmla="*/ 10 w 159"/>
                  <a:gd name="T51" fmla="*/ 13 h 424"/>
                  <a:gd name="T52" fmla="*/ 10 w 159"/>
                  <a:gd name="T53" fmla="*/ 12 h 424"/>
                  <a:gd name="T54" fmla="*/ 9 w 159"/>
                  <a:gd name="T55" fmla="*/ 9 h 424"/>
                  <a:gd name="T56" fmla="*/ 9 w 159"/>
                  <a:gd name="T57" fmla="*/ 7 h 424"/>
                  <a:gd name="T58" fmla="*/ 8 w 159"/>
                  <a:gd name="T59" fmla="*/ 5 h 424"/>
                  <a:gd name="T60" fmla="*/ 7 w 159"/>
                  <a:gd name="T61" fmla="*/ 3 h 424"/>
                  <a:gd name="T62" fmla="*/ 5 w 159"/>
                  <a:gd name="T63" fmla="*/ 1 h 424"/>
                  <a:gd name="T64" fmla="*/ 3 w 159"/>
                  <a:gd name="T65" fmla="*/ 0 h 424"/>
                  <a:gd name="T66" fmla="*/ 0 w 159"/>
                  <a:gd name="T67" fmla="*/ 0 h 424"/>
                  <a:gd name="T68" fmla="*/ 0 w 159"/>
                  <a:gd name="T69" fmla="*/ 0 h 4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9"/>
                  <a:gd name="T106" fmla="*/ 0 h 424"/>
                  <a:gd name="T107" fmla="*/ 159 w 159"/>
                  <a:gd name="T108" fmla="*/ 424 h 4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9" h="424">
                    <a:moveTo>
                      <a:pt x="0" y="0"/>
                    </a:moveTo>
                    <a:lnTo>
                      <a:pt x="3" y="6"/>
                    </a:lnTo>
                    <a:lnTo>
                      <a:pt x="11" y="11"/>
                    </a:lnTo>
                    <a:lnTo>
                      <a:pt x="21" y="25"/>
                    </a:lnTo>
                    <a:lnTo>
                      <a:pt x="32" y="38"/>
                    </a:lnTo>
                    <a:lnTo>
                      <a:pt x="43" y="57"/>
                    </a:lnTo>
                    <a:lnTo>
                      <a:pt x="53" y="80"/>
                    </a:lnTo>
                    <a:lnTo>
                      <a:pt x="64" y="105"/>
                    </a:lnTo>
                    <a:lnTo>
                      <a:pt x="74" y="131"/>
                    </a:lnTo>
                    <a:lnTo>
                      <a:pt x="80" y="164"/>
                    </a:lnTo>
                    <a:lnTo>
                      <a:pt x="85" y="198"/>
                    </a:lnTo>
                    <a:lnTo>
                      <a:pt x="89" y="236"/>
                    </a:lnTo>
                    <a:lnTo>
                      <a:pt x="85" y="278"/>
                    </a:lnTo>
                    <a:lnTo>
                      <a:pt x="80" y="323"/>
                    </a:lnTo>
                    <a:lnTo>
                      <a:pt x="66" y="371"/>
                    </a:lnTo>
                    <a:lnTo>
                      <a:pt x="51" y="424"/>
                    </a:lnTo>
                    <a:lnTo>
                      <a:pt x="142" y="416"/>
                    </a:lnTo>
                    <a:lnTo>
                      <a:pt x="142" y="413"/>
                    </a:lnTo>
                    <a:lnTo>
                      <a:pt x="144" y="403"/>
                    </a:lnTo>
                    <a:lnTo>
                      <a:pt x="146" y="388"/>
                    </a:lnTo>
                    <a:lnTo>
                      <a:pt x="152" y="371"/>
                    </a:lnTo>
                    <a:lnTo>
                      <a:pt x="156" y="344"/>
                    </a:lnTo>
                    <a:lnTo>
                      <a:pt x="157" y="319"/>
                    </a:lnTo>
                    <a:lnTo>
                      <a:pt x="157" y="289"/>
                    </a:lnTo>
                    <a:lnTo>
                      <a:pt x="159" y="259"/>
                    </a:lnTo>
                    <a:lnTo>
                      <a:pt x="156" y="224"/>
                    </a:lnTo>
                    <a:lnTo>
                      <a:pt x="152" y="192"/>
                    </a:lnTo>
                    <a:lnTo>
                      <a:pt x="144" y="156"/>
                    </a:lnTo>
                    <a:lnTo>
                      <a:pt x="133" y="124"/>
                    </a:lnTo>
                    <a:lnTo>
                      <a:pt x="118" y="89"/>
                    </a:lnTo>
                    <a:lnTo>
                      <a:pt x="100" y="59"/>
                    </a:lnTo>
                    <a:lnTo>
                      <a:pt x="76" y="29"/>
                    </a:lnTo>
                    <a:lnTo>
                      <a:pt x="47"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67" name="Freeform 32">
                <a:extLst>
                  <a:ext uri="{FF2B5EF4-FFF2-40B4-BE49-F238E27FC236}">
                    <a16:creationId xmlns:a16="http://schemas.microsoft.com/office/drawing/2014/main" id="{AD941209-47A7-4A10-83C5-976E82DBC575}"/>
                  </a:ext>
                </a:extLst>
              </p:cNvPr>
              <p:cNvSpPr>
                <a:spLocks/>
              </p:cNvSpPr>
              <p:nvPr/>
            </p:nvSpPr>
            <p:spPr bwMode="auto">
              <a:xfrm>
                <a:off x="3176" y="3529"/>
                <a:ext cx="121" cy="263"/>
              </a:xfrm>
              <a:custGeom>
                <a:avLst/>
                <a:gdLst>
                  <a:gd name="T0" fmla="*/ 8 w 243"/>
                  <a:gd name="T1" fmla="*/ 32 h 527"/>
                  <a:gd name="T2" fmla="*/ 7 w 243"/>
                  <a:gd name="T3" fmla="*/ 31 h 527"/>
                  <a:gd name="T4" fmla="*/ 6 w 243"/>
                  <a:gd name="T5" fmla="*/ 29 h 527"/>
                  <a:gd name="T6" fmla="*/ 4 w 243"/>
                  <a:gd name="T7" fmla="*/ 27 h 527"/>
                  <a:gd name="T8" fmla="*/ 2 w 243"/>
                  <a:gd name="T9" fmla="*/ 23 h 527"/>
                  <a:gd name="T10" fmla="*/ 0 w 243"/>
                  <a:gd name="T11" fmla="*/ 19 h 527"/>
                  <a:gd name="T12" fmla="*/ 0 w 243"/>
                  <a:gd name="T13" fmla="*/ 15 h 527"/>
                  <a:gd name="T14" fmla="*/ 0 w 243"/>
                  <a:gd name="T15" fmla="*/ 10 h 527"/>
                  <a:gd name="T16" fmla="*/ 1 w 243"/>
                  <a:gd name="T17" fmla="*/ 5 h 527"/>
                  <a:gd name="T18" fmla="*/ 3 w 243"/>
                  <a:gd name="T19" fmla="*/ 2 h 527"/>
                  <a:gd name="T20" fmla="*/ 5 w 243"/>
                  <a:gd name="T21" fmla="*/ 0 h 527"/>
                  <a:gd name="T22" fmla="*/ 8 w 243"/>
                  <a:gd name="T23" fmla="*/ 0 h 527"/>
                  <a:gd name="T24" fmla="*/ 10 w 243"/>
                  <a:gd name="T25" fmla="*/ 0 h 527"/>
                  <a:gd name="T26" fmla="*/ 12 w 243"/>
                  <a:gd name="T27" fmla="*/ 1 h 527"/>
                  <a:gd name="T28" fmla="*/ 14 w 243"/>
                  <a:gd name="T29" fmla="*/ 3 h 527"/>
                  <a:gd name="T30" fmla="*/ 15 w 243"/>
                  <a:gd name="T31" fmla="*/ 7 h 527"/>
                  <a:gd name="T32" fmla="*/ 14 w 243"/>
                  <a:gd name="T33" fmla="*/ 7 h 527"/>
                  <a:gd name="T34" fmla="*/ 13 w 243"/>
                  <a:gd name="T35" fmla="*/ 6 h 527"/>
                  <a:gd name="T36" fmla="*/ 13 w 243"/>
                  <a:gd name="T37" fmla="*/ 5 h 527"/>
                  <a:gd name="T38" fmla="*/ 12 w 243"/>
                  <a:gd name="T39" fmla="*/ 4 h 527"/>
                  <a:gd name="T40" fmla="*/ 11 w 243"/>
                  <a:gd name="T41" fmla="*/ 3 h 527"/>
                  <a:gd name="T42" fmla="*/ 10 w 243"/>
                  <a:gd name="T43" fmla="*/ 3 h 527"/>
                  <a:gd name="T44" fmla="*/ 9 w 243"/>
                  <a:gd name="T45" fmla="*/ 3 h 527"/>
                  <a:gd name="T46" fmla="*/ 8 w 243"/>
                  <a:gd name="T47" fmla="*/ 3 h 527"/>
                  <a:gd name="T48" fmla="*/ 6 w 243"/>
                  <a:gd name="T49" fmla="*/ 4 h 527"/>
                  <a:gd name="T50" fmla="*/ 5 w 243"/>
                  <a:gd name="T51" fmla="*/ 6 h 527"/>
                  <a:gd name="T52" fmla="*/ 4 w 243"/>
                  <a:gd name="T53" fmla="*/ 9 h 527"/>
                  <a:gd name="T54" fmla="*/ 3 w 243"/>
                  <a:gd name="T55" fmla="*/ 12 h 527"/>
                  <a:gd name="T56" fmla="*/ 3 w 243"/>
                  <a:gd name="T57" fmla="*/ 16 h 527"/>
                  <a:gd name="T58" fmla="*/ 4 w 243"/>
                  <a:gd name="T59" fmla="*/ 20 h 527"/>
                  <a:gd name="T60" fmla="*/ 6 w 243"/>
                  <a:gd name="T61" fmla="*/ 25 h 527"/>
                  <a:gd name="T62" fmla="*/ 9 w 243"/>
                  <a:gd name="T63" fmla="*/ 31 h 527"/>
                  <a:gd name="T64" fmla="*/ 9 w 243"/>
                  <a:gd name="T65" fmla="*/ 32 h 5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3"/>
                  <a:gd name="T100" fmla="*/ 0 h 527"/>
                  <a:gd name="T101" fmla="*/ 243 w 243"/>
                  <a:gd name="T102" fmla="*/ 527 h 5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3" h="527">
                    <a:moveTo>
                      <a:pt x="145" y="527"/>
                    </a:moveTo>
                    <a:lnTo>
                      <a:pt x="141" y="523"/>
                    </a:lnTo>
                    <a:lnTo>
                      <a:pt x="135" y="517"/>
                    </a:lnTo>
                    <a:lnTo>
                      <a:pt x="126" y="506"/>
                    </a:lnTo>
                    <a:lnTo>
                      <a:pt x="116" y="491"/>
                    </a:lnTo>
                    <a:lnTo>
                      <a:pt x="103" y="474"/>
                    </a:lnTo>
                    <a:lnTo>
                      <a:pt x="88" y="453"/>
                    </a:lnTo>
                    <a:lnTo>
                      <a:pt x="72" y="432"/>
                    </a:lnTo>
                    <a:lnTo>
                      <a:pt x="59" y="405"/>
                    </a:lnTo>
                    <a:lnTo>
                      <a:pt x="44" y="377"/>
                    </a:lnTo>
                    <a:lnTo>
                      <a:pt x="29" y="344"/>
                    </a:lnTo>
                    <a:lnTo>
                      <a:pt x="15" y="310"/>
                    </a:lnTo>
                    <a:lnTo>
                      <a:pt x="10" y="278"/>
                    </a:lnTo>
                    <a:lnTo>
                      <a:pt x="0" y="242"/>
                    </a:lnTo>
                    <a:lnTo>
                      <a:pt x="0" y="206"/>
                    </a:lnTo>
                    <a:lnTo>
                      <a:pt x="0" y="170"/>
                    </a:lnTo>
                    <a:lnTo>
                      <a:pt x="10" y="132"/>
                    </a:lnTo>
                    <a:lnTo>
                      <a:pt x="17" y="94"/>
                    </a:lnTo>
                    <a:lnTo>
                      <a:pt x="32" y="67"/>
                    </a:lnTo>
                    <a:lnTo>
                      <a:pt x="48" y="42"/>
                    </a:lnTo>
                    <a:lnTo>
                      <a:pt x="69" y="25"/>
                    </a:lnTo>
                    <a:lnTo>
                      <a:pt x="88" y="12"/>
                    </a:lnTo>
                    <a:lnTo>
                      <a:pt x="107" y="4"/>
                    </a:lnTo>
                    <a:lnTo>
                      <a:pt x="128" y="0"/>
                    </a:lnTo>
                    <a:lnTo>
                      <a:pt x="150" y="0"/>
                    </a:lnTo>
                    <a:lnTo>
                      <a:pt x="167" y="6"/>
                    </a:lnTo>
                    <a:lnTo>
                      <a:pt x="188" y="16"/>
                    </a:lnTo>
                    <a:lnTo>
                      <a:pt x="205" y="29"/>
                    </a:lnTo>
                    <a:lnTo>
                      <a:pt x="221" y="44"/>
                    </a:lnTo>
                    <a:lnTo>
                      <a:pt x="232" y="63"/>
                    </a:lnTo>
                    <a:lnTo>
                      <a:pt x="238" y="88"/>
                    </a:lnTo>
                    <a:lnTo>
                      <a:pt x="243" y="114"/>
                    </a:lnTo>
                    <a:lnTo>
                      <a:pt x="243" y="141"/>
                    </a:lnTo>
                    <a:lnTo>
                      <a:pt x="228" y="122"/>
                    </a:lnTo>
                    <a:lnTo>
                      <a:pt x="224" y="116"/>
                    </a:lnTo>
                    <a:lnTo>
                      <a:pt x="221" y="105"/>
                    </a:lnTo>
                    <a:lnTo>
                      <a:pt x="217" y="99"/>
                    </a:lnTo>
                    <a:lnTo>
                      <a:pt x="213" y="90"/>
                    </a:lnTo>
                    <a:lnTo>
                      <a:pt x="207" y="84"/>
                    </a:lnTo>
                    <a:lnTo>
                      <a:pt x="204" y="76"/>
                    </a:lnTo>
                    <a:lnTo>
                      <a:pt x="196" y="67"/>
                    </a:lnTo>
                    <a:lnTo>
                      <a:pt x="188" y="61"/>
                    </a:lnTo>
                    <a:lnTo>
                      <a:pt x="181" y="56"/>
                    </a:lnTo>
                    <a:lnTo>
                      <a:pt x="173" y="52"/>
                    </a:lnTo>
                    <a:lnTo>
                      <a:pt x="164" y="48"/>
                    </a:lnTo>
                    <a:lnTo>
                      <a:pt x="152" y="48"/>
                    </a:lnTo>
                    <a:lnTo>
                      <a:pt x="139" y="52"/>
                    </a:lnTo>
                    <a:lnTo>
                      <a:pt x="128" y="57"/>
                    </a:lnTo>
                    <a:lnTo>
                      <a:pt x="112" y="63"/>
                    </a:lnTo>
                    <a:lnTo>
                      <a:pt x="103" y="75"/>
                    </a:lnTo>
                    <a:lnTo>
                      <a:pt x="90" y="88"/>
                    </a:lnTo>
                    <a:lnTo>
                      <a:pt x="80" y="105"/>
                    </a:lnTo>
                    <a:lnTo>
                      <a:pt x="71" y="124"/>
                    </a:lnTo>
                    <a:lnTo>
                      <a:pt x="65" y="149"/>
                    </a:lnTo>
                    <a:lnTo>
                      <a:pt x="59" y="170"/>
                    </a:lnTo>
                    <a:lnTo>
                      <a:pt x="59" y="198"/>
                    </a:lnTo>
                    <a:lnTo>
                      <a:pt x="57" y="227"/>
                    </a:lnTo>
                    <a:lnTo>
                      <a:pt x="59" y="259"/>
                    </a:lnTo>
                    <a:lnTo>
                      <a:pt x="65" y="293"/>
                    </a:lnTo>
                    <a:lnTo>
                      <a:pt x="76" y="329"/>
                    </a:lnTo>
                    <a:lnTo>
                      <a:pt x="88" y="365"/>
                    </a:lnTo>
                    <a:lnTo>
                      <a:pt x="103" y="407"/>
                    </a:lnTo>
                    <a:lnTo>
                      <a:pt x="124" y="449"/>
                    </a:lnTo>
                    <a:lnTo>
                      <a:pt x="148" y="497"/>
                    </a:lnTo>
                    <a:lnTo>
                      <a:pt x="145" y="5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68" name="Freeform 33">
                <a:extLst>
                  <a:ext uri="{FF2B5EF4-FFF2-40B4-BE49-F238E27FC236}">
                    <a16:creationId xmlns:a16="http://schemas.microsoft.com/office/drawing/2014/main" id="{F30AFC0A-0099-441A-A753-34BBCFA535EA}"/>
                  </a:ext>
                </a:extLst>
              </p:cNvPr>
              <p:cNvSpPr>
                <a:spLocks/>
              </p:cNvSpPr>
              <p:nvPr/>
            </p:nvSpPr>
            <p:spPr bwMode="auto">
              <a:xfrm>
                <a:off x="3174" y="3739"/>
                <a:ext cx="253" cy="149"/>
              </a:xfrm>
              <a:custGeom>
                <a:avLst/>
                <a:gdLst>
                  <a:gd name="T0" fmla="*/ 3 w 508"/>
                  <a:gd name="T1" fmla="*/ 1 h 298"/>
                  <a:gd name="T2" fmla="*/ 3 w 508"/>
                  <a:gd name="T3" fmla="*/ 1 h 298"/>
                  <a:gd name="T4" fmla="*/ 4 w 508"/>
                  <a:gd name="T5" fmla="*/ 3 h 298"/>
                  <a:gd name="T6" fmla="*/ 5 w 508"/>
                  <a:gd name="T7" fmla="*/ 6 h 298"/>
                  <a:gd name="T8" fmla="*/ 7 w 508"/>
                  <a:gd name="T9" fmla="*/ 9 h 298"/>
                  <a:gd name="T10" fmla="*/ 9 w 508"/>
                  <a:gd name="T11" fmla="*/ 12 h 298"/>
                  <a:gd name="T12" fmla="*/ 12 w 508"/>
                  <a:gd name="T13" fmla="*/ 14 h 298"/>
                  <a:gd name="T14" fmla="*/ 16 w 508"/>
                  <a:gd name="T15" fmla="*/ 15 h 298"/>
                  <a:gd name="T16" fmla="*/ 20 w 508"/>
                  <a:gd name="T17" fmla="*/ 14 h 298"/>
                  <a:gd name="T18" fmla="*/ 23 w 508"/>
                  <a:gd name="T19" fmla="*/ 12 h 298"/>
                  <a:gd name="T20" fmla="*/ 26 w 508"/>
                  <a:gd name="T21" fmla="*/ 10 h 298"/>
                  <a:gd name="T22" fmla="*/ 28 w 508"/>
                  <a:gd name="T23" fmla="*/ 9 h 298"/>
                  <a:gd name="T24" fmla="*/ 29 w 508"/>
                  <a:gd name="T25" fmla="*/ 6 h 298"/>
                  <a:gd name="T26" fmla="*/ 30 w 508"/>
                  <a:gd name="T27" fmla="*/ 4 h 298"/>
                  <a:gd name="T28" fmla="*/ 30 w 508"/>
                  <a:gd name="T29" fmla="*/ 2 h 298"/>
                  <a:gd name="T30" fmla="*/ 30 w 508"/>
                  <a:gd name="T31" fmla="*/ 1 h 298"/>
                  <a:gd name="T32" fmla="*/ 31 w 508"/>
                  <a:gd name="T33" fmla="*/ 1 h 298"/>
                  <a:gd name="T34" fmla="*/ 31 w 508"/>
                  <a:gd name="T35" fmla="*/ 1 h 298"/>
                  <a:gd name="T36" fmla="*/ 31 w 508"/>
                  <a:gd name="T37" fmla="*/ 2 h 298"/>
                  <a:gd name="T38" fmla="*/ 31 w 508"/>
                  <a:gd name="T39" fmla="*/ 5 h 298"/>
                  <a:gd name="T40" fmla="*/ 30 w 508"/>
                  <a:gd name="T41" fmla="*/ 9 h 298"/>
                  <a:gd name="T42" fmla="*/ 28 w 508"/>
                  <a:gd name="T43" fmla="*/ 11 h 298"/>
                  <a:gd name="T44" fmla="*/ 26 w 508"/>
                  <a:gd name="T45" fmla="*/ 14 h 298"/>
                  <a:gd name="T46" fmla="*/ 22 w 508"/>
                  <a:gd name="T47" fmla="*/ 17 h 298"/>
                  <a:gd name="T48" fmla="*/ 17 w 508"/>
                  <a:gd name="T49" fmla="*/ 19 h 298"/>
                  <a:gd name="T50" fmla="*/ 12 w 508"/>
                  <a:gd name="T51" fmla="*/ 19 h 298"/>
                  <a:gd name="T52" fmla="*/ 8 w 508"/>
                  <a:gd name="T53" fmla="*/ 17 h 298"/>
                  <a:gd name="T54" fmla="*/ 4 w 508"/>
                  <a:gd name="T55" fmla="*/ 13 h 298"/>
                  <a:gd name="T56" fmla="*/ 2 w 508"/>
                  <a:gd name="T57" fmla="*/ 10 h 298"/>
                  <a:gd name="T58" fmla="*/ 1 w 508"/>
                  <a:gd name="T59" fmla="*/ 6 h 298"/>
                  <a:gd name="T60" fmla="*/ 0 w 508"/>
                  <a:gd name="T61" fmla="*/ 3 h 298"/>
                  <a:gd name="T62" fmla="*/ 0 w 508"/>
                  <a:gd name="T63" fmla="*/ 1 h 298"/>
                  <a:gd name="T64" fmla="*/ 0 w 508"/>
                  <a:gd name="T65" fmla="*/ 1 h 298"/>
                  <a:gd name="T66" fmla="*/ 3 w 508"/>
                  <a:gd name="T67" fmla="*/ 0 h 2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8"/>
                  <a:gd name="T103" fmla="*/ 0 h 298"/>
                  <a:gd name="T104" fmla="*/ 508 w 508"/>
                  <a:gd name="T105" fmla="*/ 298 h 2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8" h="298">
                    <a:moveTo>
                      <a:pt x="59" y="0"/>
                    </a:moveTo>
                    <a:lnTo>
                      <a:pt x="59" y="1"/>
                    </a:lnTo>
                    <a:lnTo>
                      <a:pt x="59" y="11"/>
                    </a:lnTo>
                    <a:lnTo>
                      <a:pt x="61" y="22"/>
                    </a:lnTo>
                    <a:lnTo>
                      <a:pt x="67" y="43"/>
                    </a:lnTo>
                    <a:lnTo>
                      <a:pt x="73" y="60"/>
                    </a:lnTo>
                    <a:lnTo>
                      <a:pt x="80" y="83"/>
                    </a:lnTo>
                    <a:lnTo>
                      <a:pt x="92" y="108"/>
                    </a:lnTo>
                    <a:lnTo>
                      <a:pt x="105" y="133"/>
                    </a:lnTo>
                    <a:lnTo>
                      <a:pt x="116" y="157"/>
                    </a:lnTo>
                    <a:lnTo>
                      <a:pt x="133" y="178"/>
                    </a:lnTo>
                    <a:lnTo>
                      <a:pt x="152" y="197"/>
                    </a:lnTo>
                    <a:lnTo>
                      <a:pt x="175" y="218"/>
                    </a:lnTo>
                    <a:lnTo>
                      <a:pt x="200" y="230"/>
                    </a:lnTo>
                    <a:lnTo>
                      <a:pt x="225" y="239"/>
                    </a:lnTo>
                    <a:lnTo>
                      <a:pt x="257" y="241"/>
                    </a:lnTo>
                    <a:lnTo>
                      <a:pt x="291" y="239"/>
                    </a:lnTo>
                    <a:lnTo>
                      <a:pt x="324" y="228"/>
                    </a:lnTo>
                    <a:lnTo>
                      <a:pt x="354" y="218"/>
                    </a:lnTo>
                    <a:lnTo>
                      <a:pt x="381" y="203"/>
                    </a:lnTo>
                    <a:lnTo>
                      <a:pt x="403" y="190"/>
                    </a:lnTo>
                    <a:lnTo>
                      <a:pt x="422" y="171"/>
                    </a:lnTo>
                    <a:lnTo>
                      <a:pt x="438" y="154"/>
                    </a:lnTo>
                    <a:lnTo>
                      <a:pt x="451" y="135"/>
                    </a:lnTo>
                    <a:lnTo>
                      <a:pt x="464" y="117"/>
                    </a:lnTo>
                    <a:lnTo>
                      <a:pt x="472" y="98"/>
                    </a:lnTo>
                    <a:lnTo>
                      <a:pt x="478" y="81"/>
                    </a:lnTo>
                    <a:lnTo>
                      <a:pt x="481" y="64"/>
                    </a:lnTo>
                    <a:lnTo>
                      <a:pt x="487" y="53"/>
                    </a:lnTo>
                    <a:lnTo>
                      <a:pt x="489" y="39"/>
                    </a:lnTo>
                    <a:lnTo>
                      <a:pt x="491" y="32"/>
                    </a:lnTo>
                    <a:lnTo>
                      <a:pt x="491" y="28"/>
                    </a:lnTo>
                    <a:lnTo>
                      <a:pt x="493" y="28"/>
                    </a:lnTo>
                    <a:lnTo>
                      <a:pt x="508" y="3"/>
                    </a:lnTo>
                    <a:lnTo>
                      <a:pt x="508" y="5"/>
                    </a:lnTo>
                    <a:lnTo>
                      <a:pt x="508" y="15"/>
                    </a:lnTo>
                    <a:lnTo>
                      <a:pt x="508" y="28"/>
                    </a:lnTo>
                    <a:lnTo>
                      <a:pt x="508" y="43"/>
                    </a:lnTo>
                    <a:lnTo>
                      <a:pt x="506" y="62"/>
                    </a:lnTo>
                    <a:lnTo>
                      <a:pt x="504" y="85"/>
                    </a:lnTo>
                    <a:lnTo>
                      <a:pt x="497" y="108"/>
                    </a:lnTo>
                    <a:lnTo>
                      <a:pt x="491" y="135"/>
                    </a:lnTo>
                    <a:lnTo>
                      <a:pt x="479" y="159"/>
                    </a:lnTo>
                    <a:lnTo>
                      <a:pt x="464" y="186"/>
                    </a:lnTo>
                    <a:lnTo>
                      <a:pt x="447" y="209"/>
                    </a:lnTo>
                    <a:lnTo>
                      <a:pt x="426" y="233"/>
                    </a:lnTo>
                    <a:lnTo>
                      <a:pt x="398" y="254"/>
                    </a:lnTo>
                    <a:lnTo>
                      <a:pt x="365" y="271"/>
                    </a:lnTo>
                    <a:lnTo>
                      <a:pt x="327" y="287"/>
                    </a:lnTo>
                    <a:lnTo>
                      <a:pt x="282" y="298"/>
                    </a:lnTo>
                    <a:lnTo>
                      <a:pt x="236" y="298"/>
                    </a:lnTo>
                    <a:lnTo>
                      <a:pt x="192" y="296"/>
                    </a:lnTo>
                    <a:lnTo>
                      <a:pt x="158" y="283"/>
                    </a:lnTo>
                    <a:lnTo>
                      <a:pt x="128" y="268"/>
                    </a:lnTo>
                    <a:lnTo>
                      <a:pt x="99" y="245"/>
                    </a:lnTo>
                    <a:lnTo>
                      <a:pt x="78" y="222"/>
                    </a:lnTo>
                    <a:lnTo>
                      <a:pt x="59" y="193"/>
                    </a:lnTo>
                    <a:lnTo>
                      <a:pt x="44" y="165"/>
                    </a:lnTo>
                    <a:lnTo>
                      <a:pt x="29" y="135"/>
                    </a:lnTo>
                    <a:lnTo>
                      <a:pt x="19" y="108"/>
                    </a:lnTo>
                    <a:lnTo>
                      <a:pt x="12" y="79"/>
                    </a:lnTo>
                    <a:lnTo>
                      <a:pt x="6" y="55"/>
                    </a:lnTo>
                    <a:lnTo>
                      <a:pt x="2" y="34"/>
                    </a:lnTo>
                    <a:lnTo>
                      <a:pt x="0" y="19"/>
                    </a:lnTo>
                    <a:lnTo>
                      <a:pt x="0" y="7"/>
                    </a:lnTo>
                    <a:lnTo>
                      <a:pt x="0" y="3"/>
                    </a:lnTo>
                    <a:lnTo>
                      <a:pt x="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69" name="Freeform 34">
                <a:extLst>
                  <a:ext uri="{FF2B5EF4-FFF2-40B4-BE49-F238E27FC236}">
                    <a16:creationId xmlns:a16="http://schemas.microsoft.com/office/drawing/2014/main" id="{969561F9-1752-41A2-935A-8278E5CD3D15}"/>
                  </a:ext>
                </a:extLst>
              </p:cNvPr>
              <p:cNvSpPr>
                <a:spLocks/>
              </p:cNvSpPr>
              <p:nvPr/>
            </p:nvSpPr>
            <p:spPr bwMode="auto">
              <a:xfrm>
                <a:off x="2319" y="2852"/>
                <a:ext cx="107" cy="452"/>
              </a:xfrm>
              <a:custGeom>
                <a:avLst/>
                <a:gdLst>
                  <a:gd name="T0" fmla="*/ 11 w 213"/>
                  <a:gd name="T1" fmla="*/ 1 h 903"/>
                  <a:gd name="T2" fmla="*/ 11 w 213"/>
                  <a:gd name="T3" fmla="*/ 2 h 903"/>
                  <a:gd name="T4" fmla="*/ 10 w 213"/>
                  <a:gd name="T5" fmla="*/ 2 h 903"/>
                  <a:gd name="T6" fmla="*/ 9 w 213"/>
                  <a:gd name="T7" fmla="*/ 3 h 903"/>
                  <a:gd name="T8" fmla="*/ 8 w 213"/>
                  <a:gd name="T9" fmla="*/ 5 h 903"/>
                  <a:gd name="T10" fmla="*/ 7 w 213"/>
                  <a:gd name="T11" fmla="*/ 7 h 903"/>
                  <a:gd name="T12" fmla="*/ 6 w 213"/>
                  <a:gd name="T13" fmla="*/ 9 h 903"/>
                  <a:gd name="T14" fmla="*/ 5 w 213"/>
                  <a:gd name="T15" fmla="*/ 12 h 903"/>
                  <a:gd name="T16" fmla="*/ 3 w 213"/>
                  <a:gd name="T17" fmla="*/ 15 h 903"/>
                  <a:gd name="T18" fmla="*/ 2 w 213"/>
                  <a:gd name="T19" fmla="*/ 19 h 903"/>
                  <a:gd name="T20" fmla="*/ 1 w 213"/>
                  <a:gd name="T21" fmla="*/ 23 h 903"/>
                  <a:gd name="T22" fmla="*/ 1 w 213"/>
                  <a:gd name="T23" fmla="*/ 28 h 903"/>
                  <a:gd name="T24" fmla="*/ 0 w 213"/>
                  <a:gd name="T25" fmla="*/ 33 h 903"/>
                  <a:gd name="T26" fmla="*/ 0 w 213"/>
                  <a:gd name="T27" fmla="*/ 38 h 903"/>
                  <a:gd name="T28" fmla="*/ 1 w 213"/>
                  <a:gd name="T29" fmla="*/ 44 h 903"/>
                  <a:gd name="T30" fmla="*/ 2 w 213"/>
                  <a:gd name="T31" fmla="*/ 50 h 903"/>
                  <a:gd name="T32" fmla="*/ 4 w 213"/>
                  <a:gd name="T33" fmla="*/ 57 h 903"/>
                  <a:gd name="T34" fmla="*/ 11 w 213"/>
                  <a:gd name="T35" fmla="*/ 55 h 903"/>
                  <a:gd name="T36" fmla="*/ 11 w 213"/>
                  <a:gd name="T37" fmla="*/ 55 h 903"/>
                  <a:gd name="T38" fmla="*/ 10 w 213"/>
                  <a:gd name="T39" fmla="*/ 54 h 903"/>
                  <a:gd name="T40" fmla="*/ 10 w 213"/>
                  <a:gd name="T41" fmla="*/ 52 h 903"/>
                  <a:gd name="T42" fmla="*/ 9 w 213"/>
                  <a:gd name="T43" fmla="*/ 50 h 903"/>
                  <a:gd name="T44" fmla="*/ 8 w 213"/>
                  <a:gd name="T45" fmla="*/ 47 h 903"/>
                  <a:gd name="T46" fmla="*/ 8 w 213"/>
                  <a:gd name="T47" fmla="*/ 44 h 903"/>
                  <a:gd name="T48" fmla="*/ 7 w 213"/>
                  <a:gd name="T49" fmla="*/ 40 h 903"/>
                  <a:gd name="T50" fmla="*/ 6 w 213"/>
                  <a:gd name="T51" fmla="*/ 36 h 903"/>
                  <a:gd name="T52" fmla="*/ 6 w 213"/>
                  <a:gd name="T53" fmla="*/ 32 h 903"/>
                  <a:gd name="T54" fmla="*/ 6 w 213"/>
                  <a:gd name="T55" fmla="*/ 27 h 903"/>
                  <a:gd name="T56" fmla="*/ 6 w 213"/>
                  <a:gd name="T57" fmla="*/ 23 h 903"/>
                  <a:gd name="T58" fmla="*/ 6 w 213"/>
                  <a:gd name="T59" fmla="*/ 18 h 903"/>
                  <a:gd name="T60" fmla="*/ 7 w 213"/>
                  <a:gd name="T61" fmla="*/ 14 h 903"/>
                  <a:gd name="T62" fmla="*/ 9 w 213"/>
                  <a:gd name="T63" fmla="*/ 9 h 903"/>
                  <a:gd name="T64" fmla="*/ 11 w 213"/>
                  <a:gd name="T65" fmla="*/ 5 h 903"/>
                  <a:gd name="T66" fmla="*/ 14 w 213"/>
                  <a:gd name="T67" fmla="*/ 0 h 903"/>
                  <a:gd name="T68" fmla="*/ 11 w 213"/>
                  <a:gd name="T69" fmla="*/ 1 h 903"/>
                  <a:gd name="T70" fmla="*/ 11 w 213"/>
                  <a:gd name="T71" fmla="*/ 1 h 9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
                  <a:gd name="T109" fmla="*/ 0 h 903"/>
                  <a:gd name="T110" fmla="*/ 213 w 213"/>
                  <a:gd name="T111" fmla="*/ 903 h 9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 h="903">
                    <a:moveTo>
                      <a:pt x="168" y="15"/>
                    </a:moveTo>
                    <a:lnTo>
                      <a:pt x="164" y="17"/>
                    </a:lnTo>
                    <a:lnTo>
                      <a:pt x="154" y="28"/>
                    </a:lnTo>
                    <a:lnTo>
                      <a:pt x="141" y="46"/>
                    </a:lnTo>
                    <a:lnTo>
                      <a:pt x="126" y="68"/>
                    </a:lnTo>
                    <a:lnTo>
                      <a:pt x="105" y="103"/>
                    </a:lnTo>
                    <a:lnTo>
                      <a:pt x="88" y="141"/>
                    </a:lnTo>
                    <a:lnTo>
                      <a:pt x="65" y="186"/>
                    </a:lnTo>
                    <a:lnTo>
                      <a:pt x="48" y="239"/>
                    </a:lnTo>
                    <a:lnTo>
                      <a:pt x="29" y="298"/>
                    </a:lnTo>
                    <a:lnTo>
                      <a:pt x="16" y="363"/>
                    </a:lnTo>
                    <a:lnTo>
                      <a:pt x="6" y="433"/>
                    </a:lnTo>
                    <a:lnTo>
                      <a:pt x="0" y="517"/>
                    </a:lnTo>
                    <a:lnTo>
                      <a:pt x="0" y="601"/>
                    </a:lnTo>
                    <a:lnTo>
                      <a:pt x="12" y="696"/>
                    </a:lnTo>
                    <a:lnTo>
                      <a:pt x="27" y="795"/>
                    </a:lnTo>
                    <a:lnTo>
                      <a:pt x="56" y="903"/>
                    </a:lnTo>
                    <a:lnTo>
                      <a:pt x="170" y="880"/>
                    </a:lnTo>
                    <a:lnTo>
                      <a:pt x="168" y="871"/>
                    </a:lnTo>
                    <a:lnTo>
                      <a:pt x="160" y="853"/>
                    </a:lnTo>
                    <a:lnTo>
                      <a:pt x="151" y="827"/>
                    </a:lnTo>
                    <a:lnTo>
                      <a:pt x="139" y="789"/>
                    </a:lnTo>
                    <a:lnTo>
                      <a:pt x="126" y="743"/>
                    </a:lnTo>
                    <a:lnTo>
                      <a:pt x="116" y="692"/>
                    </a:lnTo>
                    <a:lnTo>
                      <a:pt x="103" y="633"/>
                    </a:lnTo>
                    <a:lnTo>
                      <a:pt x="94" y="570"/>
                    </a:lnTo>
                    <a:lnTo>
                      <a:pt x="88" y="500"/>
                    </a:lnTo>
                    <a:lnTo>
                      <a:pt x="86" y="430"/>
                    </a:lnTo>
                    <a:lnTo>
                      <a:pt x="88" y="357"/>
                    </a:lnTo>
                    <a:lnTo>
                      <a:pt x="95" y="283"/>
                    </a:lnTo>
                    <a:lnTo>
                      <a:pt x="111" y="209"/>
                    </a:lnTo>
                    <a:lnTo>
                      <a:pt x="137" y="137"/>
                    </a:lnTo>
                    <a:lnTo>
                      <a:pt x="170" y="65"/>
                    </a:lnTo>
                    <a:lnTo>
                      <a:pt x="213" y="0"/>
                    </a:lnTo>
                    <a:lnTo>
                      <a:pt x="168"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70" name="Freeform 35">
                <a:extLst>
                  <a:ext uri="{FF2B5EF4-FFF2-40B4-BE49-F238E27FC236}">
                    <a16:creationId xmlns:a16="http://schemas.microsoft.com/office/drawing/2014/main" id="{16B17583-4BA6-4EF2-BB9D-76AB2CC05C5C}"/>
                  </a:ext>
                </a:extLst>
              </p:cNvPr>
              <p:cNvSpPr>
                <a:spLocks/>
              </p:cNvSpPr>
              <p:nvPr/>
            </p:nvSpPr>
            <p:spPr bwMode="auto">
              <a:xfrm>
                <a:off x="2347" y="2688"/>
                <a:ext cx="879" cy="178"/>
              </a:xfrm>
              <a:custGeom>
                <a:avLst/>
                <a:gdLst>
                  <a:gd name="T0" fmla="*/ 6 w 1758"/>
                  <a:gd name="T1" fmla="*/ 20 h 355"/>
                  <a:gd name="T2" fmla="*/ 7 w 1758"/>
                  <a:gd name="T3" fmla="*/ 19 h 355"/>
                  <a:gd name="T4" fmla="*/ 10 w 1758"/>
                  <a:gd name="T5" fmla="*/ 17 h 355"/>
                  <a:gd name="T6" fmla="*/ 14 w 1758"/>
                  <a:gd name="T7" fmla="*/ 15 h 355"/>
                  <a:gd name="T8" fmla="*/ 20 w 1758"/>
                  <a:gd name="T9" fmla="*/ 12 h 355"/>
                  <a:gd name="T10" fmla="*/ 27 w 1758"/>
                  <a:gd name="T11" fmla="*/ 9 h 355"/>
                  <a:gd name="T12" fmla="*/ 36 w 1758"/>
                  <a:gd name="T13" fmla="*/ 6 h 355"/>
                  <a:gd name="T14" fmla="*/ 46 w 1758"/>
                  <a:gd name="T15" fmla="*/ 4 h 355"/>
                  <a:gd name="T16" fmla="*/ 56 w 1758"/>
                  <a:gd name="T17" fmla="*/ 3 h 355"/>
                  <a:gd name="T18" fmla="*/ 67 w 1758"/>
                  <a:gd name="T19" fmla="*/ 4 h 355"/>
                  <a:gd name="T20" fmla="*/ 78 w 1758"/>
                  <a:gd name="T21" fmla="*/ 6 h 355"/>
                  <a:gd name="T22" fmla="*/ 87 w 1758"/>
                  <a:gd name="T23" fmla="*/ 9 h 355"/>
                  <a:gd name="T24" fmla="*/ 94 w 1758"/>
                  <a:gd name="T25" fmla="*/ 13 h 355"/>
                  <a:gd name="T26" fmla="*/ 100 w 1758"/>
                  <a:gd name="T27" fmla="*/ 16 h 355"/>
                  <a:gd name="T28" fmla="*/ 105 w 1758"/>
                  <a:gd name="T29" fmla="*/ 18 h 355"/>
                  <a:gd name="T30" fmla="*/ 107 w 1758"/>
                  <a:gd name="T31" fmla="*/ 20 h 355"/>
                  <a:gd name="T32" fmla="*/ 110 w 1758"/>
                  <a:gd name="T33" fmla="*/ 21 h 355"/>
                  <a:gd name="T34" fmla="*/ 110 w 1758"/>
                  <a:gd name="T35" fmla="*/ 20 h 355"/>
                  <a:gd name="T36" fmla="*/ 107 w 1758"/>
                  <a:gd name="T37" fmla="*/ 18 h 355"/>
                  <a:gd name="T38" fmla="*/ 103 w 1758"/>
                  <a:gd name="T39" fmla="*/ 15 h 355"/>
                  <a:gd name="T40" fmla="*/ 98 w 1758"/>
                  <a:gd name="T41" fmla="*/ 11 h 355"/>
                  <a:gd name="T42" fmla="*/ 91 w 1758"/>
                  <a:gd name="T43" fmla="*/ 7 h 355"/>
                  <a:gd name="T44" fmla="*/ 82 w 1758"/>
                  <a:gd name="T45" fmla="*/ 4 h 355"/>
                  <a:gd name="T46" fmla="*/ 71 w 1758"/>
                  <a:gd name="T47" fmla="*/ 1 h 355"/>
                  <a:gd name="T48" fmla="*/ 57 w 1758"/>
                  <a:gd name="T49" fmla="*/ 0 h 355"/>
                  <a:gd name="T50" fmla="*/ 44 w 1758"/>
                  <a:gd name="T51" fmla="*/ 1 h 355"/>
                  <a:gd name="T52" fmla="*/ 33 w 1758"/>
                  <a:gd name="T53" fmla="*/ 4 h 355"/>
                  <a:gd name="T54" fmla="*/ 23 w 1758"/>
                  <a:gd name="T55" fmla="*/ 7 h 355"/>
                  <a:gd name="T56" fmla="*/ 14 w 1758"/>
                  <a:gd name="T57" fmla="*/ 11 h 355"/>
                  <a:gd name="T58" fmla="*/ 9 w 1758"/>
                  <a:gd name="T59" fmla="*/ 16 h 355"/>
                  <a:gd name="T60" fmla="*/ 3 w 1758"/>
                  <a:gd name="T61" fmla="*/ 19 h 355"/>
                  <a:gd name="T62" fmla="*/ 1 w 1758"/>
                  <a:gd name="T63" fmla="*/ 22 h 355"/>
                  <a:gd name="T64" fmla="*/ 0 w 1758"/>
                  <a:gd name="T65" fmla="*/ 23 h 355"/>
                  <a:gd name="T66" fmla="*/ 6 w 1758"/>
                  <a:gd name="T67" fmla="*/ 21 h 35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58"/>
                  <a:gd name="T103" fmla="*/ 0 h 355"/>
                  <a:gd name="T104" fmla="*/ 1758 w 1758"/>
                  <a:gd name="T105" fmla="*/ 355 h 35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58" h="355">
                    <a:moveTo>
                      <a:pt x="81" y="323"/>
                    </a:moveTo>
                    <a:lnTo>
                      <a:pt x="83" y="317"/>
                    </a:lnTo>
                    <a:lnTo>
                      <a:pt x="93" y="312"/>
                    </a:lnTo>
                    <a:lnTo>
                      <a:pt x="108" y="298"/>
                    </a:lnTo>
                    <a:lnTo>
                      <a:pt x="127" y="285"/>
                    </a:lnTo>
                    <a:lnTo>
                      <a:pt x="150" y="266"/>
                    </a:lnTo>
                    <a:lnTo>
                      <a:pt x="182" y="247"/>
                    </a:lnTo>
                    <a:lnTo>
                      <a:pt x="222" y="226"/>
                    </a:lnTo>
                    <a:lnTo>
                      <a:pt x="266" y="203"/>
                    </a:lnTo>
                    <a:lnTo>
                      <a:pt x="313" y="179"/>
                    </a:lnTo>
                    <a:lnTo>
                      <a:pt x="368" y="154"/>
                    </a:lnTo>
                    <a:lnTo>
                      <a:pt x="427" y="133"/>
                    </a:lnTo>
                    <a:lnTo>
                      <a:pt x="494" y="110"/>
                    </a:lnTo>
                    <a:lnTo>
                      <a:pt x="562" y="89"/>
                    </a:lnTo>
                    <a:lnTo>
                      <a:pt x="638" y="72"/>
                    </a:lnTo>
                    <a:lnTo>
                      <a:pt x="722" y="59"/>
                    </a:lnTo>
                    <a:lnTo>
                      <a:pt x="811" y="51"/>
                    </a:lnTo>
                    <a:lnTo>
                      <a:pt x="901" y="44"/>
                    </a:lnTo>
                    <a:lnTo>
                      <a:pt x="986" y="46"/>
                    </a:lnTo>
                    <a:lnTo>
                      <a:pt x="1072" y="57"/>
                    </a:lnTo>
                    <a:lnTo>
                      <a:pt x="1155" y="72"/>
                    </a:lnTo>
                    <a:lnTo>
                      <a:pt x="1233" y="89"/>
                    </a:lnTo>
                    <a:lnTo>
                      <a:pt x="1307" y="114"/>
                    </a:lnTo>
                    <a:lnTo>
                      <a:pt x="1378" y="139"/>
                    </a:lnTo>
                    <a:lnTo>
                      <a:pt x="1444" y="165"/>
                    </a:lnTo>
                    <a:lnTo>
                      <a:pt x="1499" y="194"/>
                    </a:lnTo>
                    <a:lnTo>
                      <a:pt x="1555" y="219"/>
                    </a:lnTo>
                    <a:lnTo>
                      <a:pt x="1600" y="245"/>
                    </a:lnTo>
                    <a:lnTo>
                      <a:pt x="1640" y="268"/>
                    </a:lnTo>
                    <a:lnTo>
                      <a:pt x="1672" y="285"/>
                    </a:lnTo>
                    <a:lnTo>
                      <a:pt x="1695" y="302"/>
                    </a:lnTo>
                    <a:lnTo>
                      <a:pt x="1710" y="312"/>
                    </a:lnTo>
                    <a:lnTo>
                      <a:pt x="1716" y="317"/>
                    </a:lnTo>
                    <a:lnTo>
                      <a:pt x="1758" y="329"/>
                    </a:lnTo>
                    <a:lnTo>
                      <a:pt x="1752" y="325"/>
                    </a:lnTo>
                    <a:lnTo>
                      <a:pt x="1745" y="314"/>
                    </a:lnTo>
                    <a:lnTo>
                      <a:pt x="1729" y="297"/>
                    </a:lnTo>
                    <a:lnTo>
                      <a:pt x="1710" y="278"/>
                    </a:lnTo>
                    <a:lnTo>
                      <a:pt x="1680" y="251"/>
                    </a:lnTo>
                    <a:lnTo>
                      <a:pt x="1648" y="226"/>
                    </a:lnTo>
                    <a:lnTo>
                      <a:pt x="1606" y="196"/>
                    </a:lnTo>
                    <a:lnTo>
                      <a:pt x="1560" y="165"/>
                    </a:lnTo>
                    <a:lnTo>
                      <a:pt x="1505" y="133"/>
                    </a:lnTo>
                    <a:lnTo>
                      <a:pt x="1442" y="105"/>
                    </a:lnTo>
                    <a:lnTo>
                      <a:pt x="1372" y="76"/>
                    </a:lnTo>
                    <a:lnTo>
                      <a:pt x="1298" y="53"/>
                    </a:lnTo>
                    <a:lnTo>
                      <a:pt x="1212" y="30"/>
                    </a:lnTo>
                    <a:lnTo>
                      <a:pt x="1123" y="13"/>
                    </a:lnTo>
                    <a:lnTo>
                      <a:pt x="1022" y="4"/>
                    </a:lnTo>
                    <a:lnTo>
                      <a:pt x="914" y="0"/>
                    </a:lnTo>
                    <a:lnTo>
                      <a:pt x="807" y="4"/>
                    </a:lnTo>
                    <a:lnTo>
                      <a:pt x="703" y="13"/>
                    </a:lnTo>
                    <a:lnTo>
                      <a:pt x="608" y="29"/>
                    </a:lnTo>
                    <a:lnTo>
                      <a:pt x="520" y="53"/>
                    </a:lnTo>
                    <a:lnTo>
                      <a:pt x="437" y="78"/>
                    </a:lnTo>
                    <a:lnTo>
                      <a:pt x="363" y="110"/>
                    </a:lnTo>
                    <a:lnTo>
                      <a:pt x="292" y="143"/>
                    </a:lnTo>
                    <a:lnTo>
                      <a:pt x="231" y="175"/>
                    </a:lnTo>
                    <a:lnTo>
                      <a:pt x="178" y="209"/>
                    </a:lnTo>
                    <a:lnTo>
                      <a:pt x="131" y="241"/>
                    </a:lnTo>
                    <a:lnTo>
                      <a:pt x="91" y="268"/>
                    </a:lnTo>
                    <a:lnTo>
                      <a:pt x="57" y="297"/>
                    </a:lnTo>
                    <a:lnTo>
                      <a:pt x="32" y="317"/>
                    </a:lnTo>
                    <a:lnTo>
                      <a:pt x="13" y="338"/>
                    </a:lnTo>
                    <a:lnTo>
                      <a:pt x="1" y="350"/>
                    </a:lnTo>
                    <a:lnTo>
                      <a:pt x="0" y="355"/>
                    </a:lnTo>
                    <a:lnTo>
                      <a:pt x="81" y="3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71" name="Freeform 36">
                <a:extLst>
                  <a:ext uri="{FF2B5EF4-FFF2-40B4-BE49-F238E27FC236}">
                    <a16:creationId xmlns:a16="http://schemas.microsoft.com/office/drawing/2014/main" id="{8BEE77DB-BC57-4853-B0D6-FF0F799B40A2}"/>
                  </a:ext>
                </a:extLst>
              </p:cNvPr>
              <p:cNvSpPr>
                <a:spLocks/>
              </p:cNvSpPr>
              <p:nvPr/>
            </p:nvSpPr>
            <p:spPr bwMode="auto">
              <a:xfrm>
                <a:off x="3155" y="2833"/>
                <a:ext cx="126" cy="280"/>
              </a:xfrm>
              <a:custGeom>
                <a:avLst/>
                <a:gdLst>
                  <a:gd name="T0" fmla="*/ 0 w 253"/>
                  <a:gd name="T1" fmla="*/ 0 h 559"/>
                  <a:gd name="T2" fmla="*/ 0 w 253"/>
                  <a:gd name="T3" fmla="*/ 0 h 559"/>
                  <a:gd name="T4" fmla="*/ 0 w 253"/>
                  <a:gd name="T5" fmla="*/ 1 h 559"/>
                  <a:gd name="T6" fmla="*/ 1 w 253"/>
                  <a:gd name="T7" fmla="*/ 2 h 559"/>
                  <a:gd name="T8" fmla="*/ 1 w 253"/>
                  <a:gd name="T9" fmla="*/ 2 h 559"/>
                  <a:gd name="T10" fmla="*/ 2 w 253"/>
                  <a:gd name="T11" fmla="*/ 4 h 559"/>
                  <a:gd name="T12" fmla="*/ 3 w 253"/>
                  <a:gd name="T13" fmla="*/ 5 h 559"/>
                  <a:gd name="T14" fmla="*/ 4 w 253"/>
                  <a:gd name="T15" fmla="*/ 7 h 559"/>
                  <a:gd name="T16" fmla="*/ 5 w 253"/>
                  <a:gd name="T17" fmla="*/ 9 h 559"/>
                  <a:gd name="T18" fmla="*/ 6 w 253"/>
                  <a:gd name="T19" fmla="*/ 11 h 559"/>
                  <a:gd name="T20" fmla="*/ 8 w 253"/>
                  <a:gd name="T21" fmla="*/ 14 h 559"/>
                  <a:gd name="T22" fmla="*/ 8 w 253"/>
                  <a:gd name="T23" fmla="*/ 17 h 559"/>
                  <a:gd name="T24" fmla="*/ 9 w 253"/>
                  <a:gd name="T25" fmla="*/ 20 h 559"/>
                  <a:gd name="T26" fmla="*/ 10 w 253"/>
                  <a:gd name="T27" fmla="*/ 23 h 559"/>
                  <a:gd name="T28" fmla="*/ 10 w 253"/>
                  <a:gd name="T29" fmla="*/ 27 h 559"/>
                  <a:gd name="T30" fmla="*/ 10 w 253"/>
                  <a:gd name="T31" fmla="*/ 30 h 559"/>
                  <a:gd name="T32" fmla="*/ 10 w 253"/>
                  <a:gd name="T33" fmla="*/ 35 h 559"/>
                  <a:gd name="T34" fmla="*/ 15 w 253"/>
                  <a:gd name="T35" fmla="*/ 35 h 559"/>
                  <a:gd name="T36" fmla="*/ 15 w 253"/>
                  <a:gd name="T37" fmla="*/ 35 h 559"/>
                  <a:gd name="T38" fmla="*/ 15 w 253"/>
                  <a:gd name="T39" fmla="*/ 34 h 559"/>
                  <a:gd name="T40" fmla="*/ 15 w 253"/>
                  <a:gd name="T41" fmla="*/ 33 h 559"/>
                  <a:gd name="T42" fmla="*/ 15 w 253"/>
                  <a:gd name="T43" fmla="*/ 32 h 559"/>
                  <a:gd name="T44" fmla="*/ 15 w 253"/>
                  <a:gd name="T45" fmla="*/ 30 h 559"/>
                  <a:gd name="T46" fmla="*/ 15 w 253"/>
                  <a:gd name="T47" fmla="*/ 28 h 559"/>
                  <a:gd name="T48" fmla="*/ 14 w 253"/>
                  <a:gd name="T49" fmla="*/ 26 h 559"/>
                  <a:gd name="T50" fmla="*/ 14 w 253"/>
                  <a:gd name="T51" fmla="*/ 23 h 559"/>
                  <a:gd name="T52" fmla="*/ 13 w 253"/>
                  <a:gd name="T53" fmla="*/ 21 h 559"/>
                  <a:gd name="T54" fmla="*/ 12 w 253"/>
                  <a:gd name="T55" fmla="*/ 18 h 559"/>
                  <a:gd name="T56" fmla="*/ 11 w 253"/>
                  <a:gd name="T57" fmla="*/ 15 h 559"/>
                  <a:gd name="T58" fmla="*/ 10 w 253"/>
                  <a:gd name="T59" fmla="*/ 12 h 559"/>
                  <a:gd name="T60" fmla="*/ 9 w 253"/>
                  <a:gd name="T61" fmla="*/ 9 h 559"/>
                  <a:gd name="T62" fmla="*/ 7 w 253"/>
                  <a:gd name="T63" fmla="*/ 7 h 559"/>
                  <a:gd name="T64" fmla="*/ 5 w 253"/>
                  <a:gd name="T65" fmla="*/ 4 h 559"/>
                  <a:gd name="T66" fmla="*/ 3 w 253"/>
                  <a:gd name="T67" fmla="*/ 1 h 559"/>
                  <a:gd name="T68" fmla="*/ 0 w 253"/>
                  <a:gd name="T69" fmla="*/ 0 h 559"/>
                  <a:gd name="T70" fmla="*/ 0 w 253"/>
                  <a:gd name="T71" fmla="*/ 0 h 5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3"/>
                  <a:gd name="T109" fmla="*/ 0 h 559"/>
                  <a:gd name="T110" fmla="*/ 253 w 253"/>
                  <a:gd name="T111" fmla="*/ 559 h 5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3" h="559">
                    <a:moveTo>
                      <a:pt x="0" y="0"/>
                    </a:moveTo>
                    <a:lnTo>
                      <a:pt x="0" y="0"/>
                    </a:lnTo>
                    <a:lnTo>
                      <a:pt x="6" y="6"/>
                    </a:lnTo>
                    <a:lnTo>
                      <a:pt x="16" y="17"/>
                    </a:lnTo>
                    <a:lnTo>
                      <a:pt x="27" y="32"/>
                    </a:lnTo>
                    <a:lnTo>
                      <a:pt x="42" y="51"/>
                    </a:lnTo>
                    <a:lnTo>
                      <a:pt x="57" y="74"/>
                    </a:lnTo>
                    <a:lnTo>
                      <a:pt x="74" y="103"/>
                    </a:lnTo>
                    <a:lnTo>
                      <a:pt x="95" y="135"/>
                    </a:lnTo>
                    <a:lnTo>
                      <a:pt x="111" y="173"/>
                    </a:lnTo>
                    <a:lnTo>
                      <a:pt x="128" y="213"/>
                    </a:lnTo>
                    <a:lnTo>
                      <a:pt x="139" y="258"/>
                    </a:lnTo>
                    <a:lnTo>
                      <a:pt x="154" y="308"/>
                    </a:lnTo>
                    <a:lnTo>
                      <a:pt x="164" y="359"/>
                    </a:lnTo>
                    <a:lnTo>
                      <a:pt x="171" y="418"/>
                    </a:lnTo>
                    <a:lnTo>
                      <a:pt x="175" y="479"/>
                    </a:lnTo>
                    <a:lnTo>
                      <a:pt x="171" y="545"/>
                    </a:lnTo>
                    <a:lnTo>
                      <a:pt x="253" y="559"/>
                    </a:lnTo>
                    <a:lnTo>
                      <a:pt x="249" y="555"/>
                    </a:lnTo>
                    <a:lnTo>
                      <a:pt x="249" y="544"/>
                    </a:lnTo>
                    <a:lnTo>
                      <a:pt x="247" y="526"/>
                    </a:lnTo>
                    <a:lnTo>
                      <a:pt x="247" y="506"/>
                    </a:lnTo>
                    <a:lnTo>
                      <a:pt x="244" y="475"/>
                    </a:lnTo>
                    <a:lnTo>
                      <a:pt x="242" y="443"/>
                    </a:lnTo>
                    <a:lnTo>
                      <a:pt x="234" y="405"/>
                    </a:lnTo>
                    <a:lnTo>
                      <a:pt x="228" y="367"/>
                    </a:lnTo>
                    <a:lnTo>
                      <a:pt x="215" y="323"/>
                    </a:lnTo>
                    <a:lnTo>
                      <a:pt x="206" y="277"/>
                    </a:lnTo>
                    <a:lnTo>
                      <a:pt x="185" y="236"/>
                    </a:lnTo>
                    <a:lnTo>
                      <a:pt x="166" y="190"/>
                    </a:lnTo>
                    <a:lnTo>
                      <a:pt x="145" y="142"/>
                    </a:lnTo>
                    <a:lnTo>
                      <a:pt x="116" y="97"/>
                    </a:lnTo>
                    <a:lnTo>
                      <a:pt x="84" y="53"/>
                    </a:lnTo>
                    <a:lnTo>
                      <a:pt x="48"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72" name="Freeform 37">
                <a:extLst>
                  <a:ext uri="{FF2B5EF4-FFF2-40B4-BE49-F238E27FC236}">
                    <a16:creationId xmlns:a16="http://schemas.microsoft.com/office/drawing/2014/main" id="{10927BDF-2E39-4940-9E35-4398D7201BC2}"/>
                  </a:ext>
                </a:extLst>
              </p:cNvPr>
              <p:cNvSpPr>
                <a:spLocks/>
              </p:cNvSpPr>
              <p:nvPr/>
            </p:nvSpPr>
            <p:spPr bwMode="auto">
              <a:xfrm>
                <a:off x="2341" y="3336"/>
                <a:ext cx="167" cy="320"/>
              </a:xfrm>
              <a:custGeom>
                <a:avLst/>
                <a:gdLst>
                  <a:gd name="T0" fmla="*/ 5 w 335"/>
                  <a:gd name="T1" fmla="*/ 6 h 638"/>
                  <a:gd name="T2" fmla="*/ 6 w 335"/>
                  <a:gd name="T3" fmla="*/ 4 h 638"/>
                  <a:gd name="T4" fmla="*/ 7 w 335"/>
                  <a:gd name="T5" fmla="*/ 4 h 638"/>
                  <a:gd name="T6" fmla="*/ 9 w 335"/>
                  <a:gd name="T7" fmla="*/ 3 h 638"/>
                  <a:gd name="T8" fmla="*/ 10 w 335"/>
                  <a:gd name="T9" fmla="*/ 3 h 638"/>
                  <a:gd name="T10" fmla="*/ 12 w 335"/>
                  <a:gd name="T11" fmla="*/ 3 h 638"/>
                  <a:gd name="T12" fmla="*/ 14 w 335"/>
                  <a:gd name="T13" fmla="*/ 4 h 638"/>
                  <a:gd name="T14" fmla="*/ 15 w 335"/>
                  <a:gd name="T15" fmla="*/ 6 h 638"/>
                  <a:gd name="T16" fmla="*/ 16 w 335"/>
                  <a:gd name="T17" fmla="*/ 10 h 638"/>
                  <a:gd name="T18" fmla="*/ 16 w 335"/>
                  <a:gd name="T19" fmla="*/ 14 h 638"/>
                  <a:gd name="T20" fmla="*/ 15 w 335"/>
                  <a:gd name="T21" fmla="*/ 20 h 638"/>
                  <a:gd name="T22" fmla="*/ 14 w 335"/>
                  <a:gd name="T23" fmla="*/ 25 h 638"/>
                  <a:gd name="T24" fmla="*/ 12 w 335"/>
                  <a:gd name="T25" fmla="*/ 30 h 638"/>
                  <a:gd name="T26" fmla="*/ 10 w 335"/>
                  <a:gd name="T27" fmla="*/ 34 h 638"/>
                  <a:gd name="T28" fmla="*/ 7 w 335"/>
                  <a:gd name="T29" fmla="*/ 37 h 638"/>
                  <a:gd name="T30" fmla="*/ 5 w 335"/>
                  <a:gd name="T31" fmla="*/ 38 h 638"/>
                  <a:gd name="T32" fmla="*/ 3 w 335"/>
                  <a:gd name="T33" fmla="*/ 37 h 638"/>
                  <a:gd name="T34" fmla="*/ 2 w 335"/>
                  <a:gd name="T35" fmla="*/ 34 h 638"/>
                  <a:gd name="T36" fmla="*/ 1 w 335"/>
                  <a:gd name="T37" fmla="*/ 31 h 638"/>
                  <a:gd name="T38" fmla="*/ 1 w 335"/>
                  <a:gd name="T39" fmla="*/ 27 h 638"/>
                  <a:gd name="T40" fmla="*/ 2 w 335"/>
                  <a:gd name="T41" fmla="*/ 24 h 638"/>
                  <a:gd name="T42" fmla="*/ 2 w 335"/>
                  <a:gd name="T43" fmla="*/ 21 h 638"/>
                  <a:gd name="T44" fmla="*/ 3 w 335"/>
                  <a:gd name="T45" fmla="*/ 20 h 638"/>
                  <a:gd name="T46" fmla="*/ 1 w 335"/>
                  <a:gd name="T47" fmla="*/ 21 h 638"/>
                  <a:gd name="T48" fmla="*/ 1 w 335"/>
                  <a:gd name="T49" fmla="*/ 21 h 638"/>
                  <a:gd name="T50" fmla="*/ 0 w 335"/>
                  <a:gd name="T51" fmla="*/ 23 h 638"/>
                  <a:gd name="T52" fmla="*/ 0 w 335"/>
                  <a:gd name="T53" fmla="*/ 26 h 638"/>
                  <a:gd name="T54" fmla="*/ 0 w 335"/>
                  <a:gd name="T55" fmla="*/ 30 h 638"/>
                  <a:gd name="T56" fmla="*/ 0 w 335"/>
                  <a:gd name="T57" fmla="*/ 33 h 638"/>
                  <a:gd name="T58" fmla="*/ 0 w 335"/>
                  <a:gd name="T59" fmla="*/ 37 h 638"/>
                  <a:gd name="T60" fmla="*/ 2 w 335"/>
                  <a:gd name="T61" fmla="*/ 39 h 638"/>
                  <a:gd name="T62" fmla="*/ 4 w 335"/>
                  <a:gd name="T63" fmla="*/ 41 h 638"/>
                  <a:gd name="T64" fmla="*/ 7 w 335"/>
                  <a:gd name="T65" fmla="*/ 40 h 638"/>
                  <a:gd name="T66" fmla="*/ 11 w 335"/>
                  <a:gd name="T67" fmla="*/ 38 h 638"/>
                  <a:gd name="T68" fmla="*/ 14 w 335"/>
                  <a:gd name="T69" fmla="*/ 35 h 638"/>
                  <a:gd name="T70" fmla="*/ 16 w 335"/>
                  <a:gd name="T71" fmla="*/ 31 h 638"/>
                  <a:gd name="T72" fmla="*/ 18 w 335"/>
                  <a:gd name="T73" fmla="*/ 26 h 638"/>
                  <a:gd name="T74" fmla="*/ 20 w 335"/>
                  <a:gd name="T75" fmla="*/ 21 h 638"/>
                  <a:gd name="T76" fmla="*/ 20 w 335"/>
                  <a:gd name="T77" fmla="*/ 15 h 638"/>
                  <a:gd name="T78" fmla="*/ 20 w 335"/>
                  <a:gd name="T79" fmla="*/ 10 h 638"/>
                  <a:gd name="T80" fmla="*/ 19 w 335"/>
                  <a:gd name="T81" fmla="*/ 5 h 638"/>
                  <a:gd name="T82" fmla="*/ 17 w 335"/>
                  <a:gd name="T83" fmla="*/ 2 h 638"/>
                  <a:gd name="T84" fmla="*/ 14 w 335"/>
                  <a:gd name="T85" fmla="*/ 1 h 638"/>
                  <a:gd name="T86" fmla="*/ 12 w 335"/>
                  <a:gd name="T87" fmla="*/ 0 h 638"/>
                  <a:gd name="T88" fmla="*/ 9 w 335"/>
                  <a:gd name="T89" fmla="*/ 1 h 638"/>
                  <a:gd name="T90" fmla="*/ 7 w 335"/>
                  <a:gd name="T91" fmla="*/ 2 h 638"/>
                  <a:gd name="T92" fmla="*/ 5 w 335"/>
                  <a:gd name="T93" fmla="*/ 4 h 638"/>
                  <a:gd name="T94" fmla="*/ 4 w 335"/>
                  <a:gd name="T95" fmla="*/ 6 h 638"/>
                  <a:gd name="T96" fmla="*/ 5 w 335"/>
                  <a:gd name="T97" fmla="*/ 6 h 6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5"/>
                  <a:gd name="T148" fmla="*/ 0 h 638"/>
                  <a:gd name="T149" fmla="*/ 335 w 335"/>
                  <a:gd name="T150" fmla="*/ 638 h 63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5" h="638">
                    <a:moveTo>
                      <a:pt x="88" y="87"/>
                    </a:moveTo>
                    <a:lnTo>
                      <a:pt x="89" y="81"/>
                    </a:lnTo>
                    <a:lnTo>
                      <a:pt x="99" y="72"/>
                    </a:lnTo>
                    <a:lnTo>
                      <a:pt x="107" y="64"/>
                    </a:lnTo>
                    <a:lnTo>
                      <a:pt x="116" y="60"/>
                    </a:lnTo>
                    <a:lnTo>
                      <a:pt x="126" y="53"/>
                    </a:lnTo>
                    <a:lnTo>
                      <a:pt x="139" y="49"/>
                    </a:lnTo>
                    <a:lnTo>
                      <a:pt x="146" y="43"/>
                    </a:lnTo>
                    <a:lnTo>
                      <a:pt x="160" y="41"/>
                    </a:lnTo>
                    <a:lnTo>
                      <a:pt x="173" y="39"/>
                    </a:lnTo>
                    <a:lnTo>
                      <a:pt x="186" y="41"/>
                    </a:lnTo>
                    <a:lnTo>
                      <a:pt x="200" y="43"/>
                    </a:lnTo>
                    <a:lnTo>
                      <a:pt x="211" y="49"/>
                    </a:lnTo>
                    <a:lnTo>
                      <a:pt x="224" y="60"/>
                    </a:lnTo>
                    <a:lnTo>
                      <a:pt x="238" y="74"/>
                    </a:lnTo>
                    <a:lnTo>
                      <a:pt x="247" y="91"/>
                    </a:lnTo>
                    <a:lnTo>
                      <a:pt x="255" y="114"/>
                    </a:lnTo>
                    <a:lnTo>
                      <a:pt x="257" y="146"/>
                    </a:lnTo>
                    <a:lnTo>
                      <a:pt x="259" y="184"/>
                    </a:lnTo>
                    <a:lnTo>
                      <a:pt x="257" y="222"/>
                    </a:lnTo>
                    <a:lnTo>
                      <a:pt x="255" y="266"/>
                    </a:lnTo>
                    <a:lnTo>
                      <a:pt x="249" y="309"/>
                    </a:lnTo>
                    <a:lnTo>
                      <a:pt x="240" y="353"/>
                    </a:lnTo>
                    <a:lnTo>
                      <a:pt x="230" y="395"/>
                    </a:lnTo>
                    <a:lnTo>
                      <a:pt x="217" y="439"/>
                    </a:lnTo>
                    <a:lnTo>
                      <a:pt x="202" y="477"/>
                    </a:lnTo>
                    <a:lnTo>
                      <a:pt x="186" y="511"/>
                    </a:lnTo>
                    <a:lnTo>
                      <a:pt x="167" y="541"/>
                    </a:lnTo>
                    <a:lnTo>
                      <a:pt x="146" y="568"/>
                    </a:lnTo>
                    <a:lnTo>
                      <a:pt x="126" y="587"/>
                    </a:lnTo>
                    <a:lnTo>
                      <a:pt x="105" y="598"/>
                    </a:lnTo>
                    <a:lnTo>
                      <a:pt x="82" y="598"/>
                    </a:lnTo>
                    <a:lnTo>
                      <a:pt x="65" y="595"/>
                    </a:lnTo>
                    <a:lnTo>
                      <a:pt x="51" y="583"/>
                    </a:lnTo>
                    <a:lnTo>
                      <a:pt x="44" y="566"/>
                    </a:lnTo>
                    <a:lnTo>
                      <a:pt x="34" y="543"/>
                    </a:lnTo>
                    <a:lnTo>
                      <a:pt x="32" y="518"/>
                    </a:lnTo>
                    <a:lnTo>
                      <a:pt x="29" y="490"/>
                    </a:lnTo>
                    <a:lnTo>
                      <a:pt x="31" y="461"/>
                    </a:lnTo>
                    <a:lnTo>
                      <a:pt x="31" y="431"/>
                    </a:lnTo>
                    <a:lnTo>
                      <a:pt x="32" y="404"/>
                    </a:lnTo>
                    <a:lnTo>
                      <a:pt x="34" y="376"/>
                    </a:lnTo>
                    <a:lnTo>
                      <a:pt x="40" y="353"/>
                    </a:lnTo>
                    <a:lnTo>
                      <a:pt x="44" y="332"/>
                    </a:lnTo>
                    <a:lnTo>
                      <a:pt x="46" y="315"/>
                    </a:lnTo>
                    <a:lnTo>
                      <a:pt x="48" y="306"/>
                    </a:lnTo>
                    <a:lnTo>
                      <a:pt x="50" y="304"/>
                    </a:lnTo>
                    <a:lnTo>
                      <a:pt x="27" y="321"/>
                    </a:lnTo>
                    <a:lnTo>
                      <a:pt x="25" y="325"/>
                    </a:lnTo>
                    <a:lnTo>
                      <a:pt x="21" y="332"/>
                    </a:lnTo>
                    <a:lnTo>
                      <a:pt x="17" y="347"/>
                    </a:lnTo>
                    <a:lnTo>
                      <a:pt x="13" y="366"/>
                    </a:lnTo>
                    <a:lnTo>
                      <a:pt x="10" y="389"/>
                    </a:lnTo>
                    <a:lnTo>
                      <a:pt x="8" y="414"/>
                    </a:lnTo>
                    <a:lnTo>
                      <a:pt x="0" y="442"/>
                    </a:lnTo>
                    <a:lnTo>
                      <a:pt x="0" y="473"/>
                    </a:lnTo>
                    <a:lnTo>
                      <a:pt x="0" y="501"/>
                    </a:lnTo>
                    <a:lnTo>
                      <a:pt x="0" y="526"/>
                    </a:lnTo>
                    <a:lnTo>
                      <a:pt x="4" y="553"/>
                    </a:lnTo>
                    <a:lnTo>
                      <a:pt x="12" y="579"/>
                    </a:lnTo>
                    <a:lnTo>
                      <a:pt x="21" y="598"/>
                    </a:lnTo>
                    <a:lnTo>
                      <a:pt x="36" y="617"/>
                    </a:lnTo>
                    <a:lnTo>
                      <a:pt x="55" y="631"/>
                    </a:lnTo>
                    <a:lnTo>
                      <a:pt x="78" y="638"/>
                    </a:lnTo>
                    <a:lnTo>
                      <a:pt x="103" y="636"/>
                    </a:lnTo>
                    <a:lnTo>
                      <a:pt x="127" y="633"/>
                    </a:lnTo>
                    <a:lnTo>
                      <a:pt x="152" y="619"/>
                    </a:lnTo>
                    <a:lnTo>
                      <a:pt x="179" y="604"/>
                    </a:lnTo>
                    <a:lnTo>
                      <a:pt x="202" y="583"/>
                    </a:lnTo>
                    <a:lnTo>
                      <a:pt x="224" y="555"/>
                    </a:lnTo>
                    <a:lnTo>
                      <a:pt x="247" y="524"/>
                    </a:lnTo>
                    <a:lnTo>
                      <a:pt x="268" y="492"/>
                    </a:lnTo>
                    <a:lnTo>
                      <a:pt x="285" y="454"/>
                    </a:lnTo>
                    <a:lnTo>
                      <a:pt x="300" y="414"/>
                    </a:lnTo>
                    <a:lnTo>
                      <a:pt x="314" y="372"/>
                    </a:lnTo>
                    <a:lnTo>
                      <a:pt x="325" y="330"/>
                    </a:lnTo>
                    <a:lnTo>
                      <a:pt x="331" y="285"/>
                    </a:lnTo>
                    <a:lnTo>
                      <a:pt x="335" y="239"/>
                    </a:lnTo>
                    <a:lnTo>
                      <a:pt x="335" y="195"/>
                    </a:lnTo>
                    <a:lnTo>
                      <a:pt x="331" y="152"/>
                    </a:lnTo>
                    <a:lnTo>
                      <a:pt x="319" y="108"/>
                    </a:lnTo>
                    <a:lnTo>
                      <a:pt x="306" y="76"/>
                    </a:lnTo>
                    <a:lnTo>
                      <a:pt x="291" y="49"/>
                    </a:lnTo>
                    <a:lnTo>
                      <a:pt x="274" y="28"/>
                    </a:lnTo>
                    <a:lnTo>
                      <a:pt x="255" y="13"/>
                    </a:lnTo>
                    <a:lnTo>
                      <a:pt x="234" y="3"/>
                    </a:lnTo>
                    <a:lnTo>
                      <a:pt x="211" y="0"/>
                    </a:lnTo>
                    <a:lnTo>
                      <a:pt x="192" y="0"/>
                    </a:lnTo>
                    <a:lnTo>
                      <a:pt x="169" y="0"/>
                    </a:lnTo>
                    <a:lnTo>
                      <a:pt x="150" y="7"/>
                    </a:lnTo>
                    <a:lnTo>
                      <a:pt x="129" y="13"/>
                    </a:lnTo>
                    <a:lnTo>
                      <a:pt x="114" y="26"/>
                    </a:lnTo>
                    <a:lnTo>
                      <a:pt x="97" y="39"/>
                    </a:lnTo>
                    <a:lnTo>
                      <a:pt x="84" y="51"/>
                    </a:lnTo>
                    <a:lnTo>
                      <a:pt x="74" y="64"/>
                    </a:lnTo>
                    <a:lnTo>
                      <a:pt x="69" y="81"/>
                    </a:lnTo>
                    <a:lnTo>
                      <a:pt x="88"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73" name="Freeform 38">
                <a:extLst>
                  <a:ext uri="{FF2B5EF4-FFF2-40B4-BE49-F238E27FC236}">
                    <a16:creationId xmlns:a16="http://schemas.microsoft.com/office/drawing/2014/main" id="{1F4487D3-7EB8-48D3-AB48-9E3D042E5EEC}"/>
                  </a:ext>
                </a:extLst>
              </p:cNvPr>
              <p:cNvSpPr>
                <a:spLocks/>
              </p:cNvSpPr>
              <p:nvPr/>
            </p:nvSpPr>
            <p:spPr bwMode="auto">
              <a:xfrm>
                <a:off x="2319" y="3478"/>
                <a:ext cx="244" cy="32"/>
              </a:xfrm>
              <a:custGeom>
                <a:avLst/>
                <a:gdLst>
                  <a:gd name="T0" fmla="*/ 1 w 487"/>
                  <a:gd name="T1" fmla="*/ 4 h 64"/>
                  <a:gd name="T2" fmla="*/ 2 w 487"/>
                  <a:gd name="T3" fmla="*/ 4 h 64"/>
                  <a:gd name="T4" fmla="*/ 2 w 487"/>
                  <a:gd name="T5" fmla="*/ 3 h 64"/>
                  <a:gd name="T6" fmla="*/ 3 w 487"/>
                  <a:gd name="T7" fmla="*/ 3 h 64"/>
                  <a:gd name="T8" fmla="*/ 4 w 487"/>
                  <a:gd name="T9" fmla="*/ 3 h 64"/>
                  <a:gd name="T10" fmla="*/ 5 w 487"/>
                  <a:gd name="T11" fmla="*/ 3 h 64"/>
                  <a:gd name="T12" fmla="*/ 6 w 487"/>
                  <a:gd name="T13" fmla="*/ 3 h 64"/>
                  <a:gd name="T14" fmla="*/ 8 w 487"/>
                  <a:gd name="T15" fmla="*/ 3 h 64"/>
                  <a:gd name="T16" fmla="*/ 9 w 487"/>
                  <a:gd name="T17" fmla="*/ 3 h 64"/>
                  <a:gd name="T18" fmla="*/ 11 w 487"/>
                  <a:gd name="T19" fmla="*/ 2 h 64"/>
                  <a:gd name="T20" fmla="*/ 13 w 487"/>
                  <a:gd name="T21" fmla="*/ 2 h 64"/>
                  <a:gd name="T22" fmla="*/ 16 w 487"/>
                  <a:gd name="T23" fmla="*/ 2 h 64"/>
                  <a:gd name="T24" fmla="*/ 18 w 487"/>
                  <a:gd name="T25" fmla="*/ 2 h 64"/>
                  <a:gd name="T26" fmla="*/ 21 w 487"/>
                  <a:gd name="T27" fmla="*/ 2 h 64"/>
                  <a:gd name="T28" fmla="*/ 23 w 487"/>
                  <a:gd name="T29" fmla="*/ 2 h 64"/>
                  <a:gd name="T30" fmla="*/ 26 w 487"/>
                  <a:gd name="T31" fmla="*/ 3 h 64"/>
                  <a:gd name="T32" fmla="*/ 29 w 487"/>
                  <a:gd name="T33" fmla="*/ 3 h 64"/>
                  <a:gd name="T34" fmla="*/ 31 w 487"/>
                  <a:gd name="T35" fmla="*/ 2 h 64"/>
                  <a:gd name="T36" fmla="*/ 31 w 487"/>
                  <a:gd name="T37" fmla="*/ 2 h 64"/>
                  <a:gd name="T38" fmla="*/ 30 w 487"/>
                  <a:gd name="T39" fmla="*/ 2 h 64"/>
                  <a:gd name="T40" fmla="*/ 29 w 487"/>
                  <a:gd name="T41" fmla="*/ 2 h 64"/>
                  <a:gd name="T42" fmla="*/ 28 w 487"/>
                  <a:gd name="T43" fmla="*/ 1 h 64"/>
                  <a:gd name="T44" fmla="*/ 26 w 487"/>
                  <a:gd name="T45" fmla="*/ 1 h 64"/>
                  <a:gd name="T46" fmla="*/ 25 w 487"/>
                  <a:gd name="T47" fmla="*/ 1 h 64"/>
                  <a:gd name="T48" fmla="*/ 23 w 487"/>
                  <a:gd name="T49" fmla="*/ 1 h 64"/>
                  <a:gd name="T50" fmla="*/ 21 w 487"/>
                  <a:gd name="T51" fmla="*/ 1 h 64"/>
                  <a:gd name="T52" fmla="*/ 18 w 487"/>
                  <a:gd name="T53" fmla="*/ 1 h 64"/>
                  <a:gd name="T54" fmla="*/ 16 w 487"/>
                  <a:gd name="T55" fmla="*/ 0 h 64"/>
                  <a:gd name="T56" fmla="*/ 13 w 487"/>
                  <a:gd name="T57" fmla="*/ 0 h 64"/>
                  <a:gd name="T58" fmla="*/ 11 w 487"/>
                  <a:gd name="T59" fmla="*/ 1 h 64"/>
                  <a:gd name="T60" fmla="*/ 8 w 487"/>
                  <a:gd name="T61" fmla="*/ 1 h 64"/>
                  <a:gd name="T62" fmla="*/ 5 w 487"/>
                  <a:gd name="T63" fmla="*/ 1 h 64"/>
                  <a:gd name="T64" fmla="*/ 3 w 487"/>
                  <a:gd name="T65" fmla="*/ 1 h 64"/>
                  <a:gd name="T66" fmla="*/ 0 w 487"/>
                  <a:gd name="T67" fmla="*/ 2 h 64"/>
                  <a:gd name="T68" fmla="*/ 1 w 487"/>
                  <a:gd name="T69" fmla="*/ 4 h 64"/>
                  <a:gd name="T70" fmla="*/ 1 w 487"/>
                  <a:gd name="T71" fmla="*/ 4 h 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87"/>
                  <a:gd name="T109" fmla="*/ 0 h 64"/>
                  <a:gd name="T110" fmla="*/ 487 w 487"/>
                  <a:gd name="T111" fmla="*/ 64 h 6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87" h="64">
                    <a:moveTo>
                      <a:pt x="16" y="64"/>
                    </a:moveTo>
                    <a:lnTo>
                      <a:pt x="18" y="64"/>
                    </a:lnTo>
                    <a:lnTo>
                      <a:pt x="23" y="62"/>
                    </a:lnTo>
                    <a:lnTo>
                      <a:pt x="33" y="61"/>
                    </a:lnTo>
                    <a:lnTo>
                      <a:pt x="52" y="61"/>
                    </a:lnTo>
                    <a:lnTo>
                      <a:pt x="65" y="53"/>
                    </a:lnTo>
                    <a:lnTo>
                      <a:pt x="90" y="53"/>
                    </a:lnTo>
                    <a:lnTo>
                      <a:pt x="116" y="49"/>
                    </a:lnTo>
                    <a:lnTo>
                      <a:pt x="143" y="49"/>
                    </a:lnTo>
                    <a:lnTo>
                      <a:pt x="173" y="45"/>
                    </a:lnTo>
                    <a:lnTo>
                      <a:pt x="208" y="43"/>
                    </a:lnTo>
                    <a:lnTo>
                      <a:pt x="246" y="43"/>
                    </a:lnTo>
                    <a:lnTo>
                      <a:pt x="282" y="43"/>
                    </a:lnTo>
                    <a:lnTo>
                      <a:pt x="324" y="43"/>
                    </a:lnTo>
                    <a:lnTo>
                      <a:pt x="363" y="45"/>
                    </a:lnTo>
                    <a:lnTo>
                      <a:pt x="407" y="49"/>
                    </a:lnTo>
                    <a:lnTo>
                      <a:pt x="455" y="53"/>
                    </a:lnTo>
                    <a:lnTo>
                      <a:pt x="487" y="42"/>
                    </a:lnTo>
                    <a:lnTo>
                      <a:pt x="483" y="38"/>
                    </a:lnTo>
                    <a:lnTo>
                      <a:pt x="472" y="36"/>
                    </a:lnTo>
                    <a:lnTo>
                      <a:pt x="457" y="32"/>
                    </a:lnTo>
                    <a:lnTo>
                      <a:pt x="440" y="28"/>
                    </a:lnTo>
                    <a:lnTo>
                      <a:pt x="413" y="21"/>
                    </a:lnTo>
                    <a:lnTo>
                      <a:pt x="386" y="17"/>
                    </a:lnTo>
                    <a:lnTo>
                      <a:pt x="354" y="11"/>
                    </a:lnTo>
                    <a:lnTo>
                      <a:pt x="322" y="5"/>
                    </a:lnTo>
                    <a:lnTo>
                      <a:pt x="282" y="2"/>
                    </a:lnTo>
                    <a:lnTo>
                      <a:pt x="244" y="0"/>
                    </a:lnTo>
                    <a:lnTo>
                      <a:pt x="202" y="0"/>
                    </a:lnTo>
                    <a:lnTo>
                      <a:pt x="164" y="4"/>
                    </a:lnTo>
                    <a:lnTo>
                      <a:pt x="120" y="5"/>
                    </a:lnTo>
                    <a:lnTo>
                      <a:pt x="78" y="17"/>
                    </a:lnTo>
                    <a:lnTo>
                      <a:pt x="38" y="28"/>
                    </a:lnTo>
                    <a:lnTo>
                      <a:pt x="0" y="45"/>
                    </a:lnTo>
                    <a:lnTo>
                      <a:pt x="16" y="64"/>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74" name="Freeform 39">
                <a:extLst>
                  <a:ext uri="{FF2B5EF4-FFF2-40B4-BE49-F238E27FC236}">
                    <a16:creationId xmlns:a16="http://schemas.microsoft.com/office/drawing/2014/main" id="{9A7B8970-7DBA-490F-B293-253BB81E1160}"/>
                  </a:ext>
                </a:extLst>
              </p:cNvPr>
              <p:cNvSpPr>
                <a:spLocks/>
              </p:cNvSpPr>
              <p:nvPr/>
            </p:nvSpPr>
            <p:spPr bwMode="auto">
              <a:xfrm>
                <a:off x="2337" y="3433"/>
                <a:ext cx="220" cy="29"/>
              </a:xfrm>
              <a:custGeom>
                <a:avLst/>
                <a:gdLst>
                  <a:gd name="T0" fmla="*/ 2 w 439"/>
                  <a:gd name="T1" fmla="*/ 4 h 57"/>
                  <a:gd name="T2" fmla="*/ 2 w 439"/>
                  <a:gd name="T3" fmla="*/ 4 h 57"/>
                  <a:gd name="T4" fmla="*/ 3 w 439"/>
                  <a:gd name="T5" fmla="*/ 4 h 57"/>
                  <a:gd name="T6" fmla="*/ 3 w 439"/>
                  <a:gd name="T7" fmla="*/ 4 h 57"/>
                  <a:gd name="T8" fmla="*/ 4 w 439"/>
                  <a:gd name="T9" fmla="*/ 3 h 57"/>
                  <a:gd name="T10" fmla="*/ 5 w 439"/>
                  <a:gd name="T11" fmla="*/ 3 h 57"/>
                  <a:gd name="T12" fmla="*/ 6 w 439"/>
                  <a:gd name="T13" fmla="*/ 3 h 57"/>
                  <a:gd name="T14" fmla="*/ 7 w 439"/>
                  <a:gd name="T15" fmla="*/ 3 h 57"/>
                  <a:gd name="T16" fmla="*/ 9 w 439"/>
                  <a:gd name="T17" fmla="*/ 3 h 57"/>
                  <a:gd name="T18" fmla="*/ 10 w 439"/>
                  <a:gd name="T19" fmla="*/ 3 h 57"/>
                  <a:gd name="T20" fmla="*/ 12 w 439"/>
                  <a:gd name="T21" fmla="*/ 3 h 57"/>
                  <a:gd name="T22" fmla="*/ 14 w 439"/>
                  <a:gd name="T23" fmla="*/ 2 h 57"/>
                  <a:gd name="T24" fmla="*/ 16 w 439"/>
                  <a:gd name="T25" fmla="*/ 3 h 57"/>
                  <a:gd name="T26" fmla="*/ 18 w 439"/>
                  <a:gd name="T27" fmla="*/ 3 h 57"/>
                  <a:gd name="T28" fmla="*/ 20 w 439"/>
                  <a:gd name="T29" fmla="*/ 3 h 57"/>
                  <a:gd name="T30" fmla="*/ 23 w 439"/>
                  <a:gd name="T31" fmla="*/ 3 h 57"/>
                  <a:gd name="T32" fmla="*/ 25 w 439"/>
                  <a:gd name="T33" fmla="*/ 4 h 57"/>
                  <a:gd name="T34" fmla="*/ 28 w 439"/>
                  <a:gd name="T35" fmla="*/ 3 h 57"/>
                  <a:gd name="T36" fmla="*/ 28 w 439"/>
                  <a:gd name="T37" fmla="*/ 3 h 57"/>
                  <a:gd name="T38" fmla="*/ 27 w 439"/>
                  <a:gd name="T39" fmla="*/ 2 h 57"/>
                  <a:gd name="T40" fmla="*/ 27 w 439"/>
                  <a:gd name="T41" fmla="*/ 2 h 57"/>
                  <a:gd name="T42" fmla="*/ 26 w 439"/>
                  <a:gd name="T43" fmla="*/ 2 h 57"/>
                  <a:gd name="T44" fmla="*/ 25 w 439"/>
                  <a:gd name="T45" fmla="*/ 2 h 57"/>
                  <a:gd name="T46" fmla="*/ 23 w 439"/>
                  <a:gd name="T47" fmla="*/ 1 h 57"/>
                  <a:gd name="T48" fmla="*/ 22 w 439"/>
                  <a:gd name="T49" fmla="*/ 1 h 57"/>
                  <a:gd name="T50" fmla="*/ 20 w 439"/>
                  <a:gd name="T51" fmla="*/ 1 h 57"/>
                  <a:gd name="T52" fmla="*/ 18 w 439"/>
                  <a:gd name="T53" fmla="*/ 1 h 57"/>
                  <a:gd name="T54" fmla="*/ 16 w 439"/>
                  <a:gd name="T55" fmla="*/ 0 h 57"/>
                  <a:gd name="T56" fmla="*/ 14 w 439"/>
                  <a:gd name="T57" fmla="*/ 0 h 57"/>
                  <a:gd name="T58" fmla="*/ 11 w 439"/>
                  <a:gd name="T59" fmla="*/ 1 h 57"/>
                  <a:gd name="T60" fmla="*/ 9 w 439"/>
                  <a:gd name="T61" fmla="*/ 1 h 57"/>
                  <a:gd name="T62" fmla="*/ 6 w 439"/>
                  <a:gd name="T63" fmla="*/ 1 h 57"/>
                  <a:gd name="T64" fmla="*/ 3 w 439"/>
                  <a:gd name="T65" fmla="*/ 2 h 57"/>
                  <a:gd name="T66" fmla="*/ 0 w 439"/>
                  <a:gd name="T67" fmla="*/ 3 h 57"/>
                  <a:gd name="T68" fmla="*/ 2 w 439"/>
                  <a:gd name="T69" fmla="*/ 4 h 57"/>
                  <a:gd name="T70" fmla="*/ 2 w 439"/>
                  <a:gd name="T71" fmla="*/ 4 h 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39"/>
                  <a:gd name="T109" fmla="*/ 0 h 57"/>
                  <a:gd name="T110" fmla="*/ 439 w 439"/>
                  <a:gd name="T111" fmla="*/ 57 h 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39" h="57">
                    <a:moveTo>
                      <a:pt x="26" y="57"/>
                    </a:moveTo>
                    <a:lnTo>
                      <a:pt x="26" y="56"/>
                    </a:lnTo>
                    <a:lnTo>
                      <a:pt x="34" y="54"/>
                    </a:lnTo>
                    <a:lnTo>
                      <a:pt x="39" y="50"/>
                    </a:lnTo>
                    <a:lnTo>
                      <a:pt x="53" y="48"/>
                    </a:lnTo>
                    <a:lnTo>
                      <a:pt x="66" y="46"/>
                    </a:lnTo>
                    <a:lnTo>
                      <a:pt x="83" y="42"/>
                    </a:lnTo>
                    <a:lnTo>
                      <a:pt x="104" y="40"/>
                    </a:lnTo>
                    <a:lnTo>
                      <a:pt x="129" y="38"/>
                    </a:lnTo>
                    <a:lnTo>
                      <a:pt x="153" y="37"/>
                    </a:lnTo>
                    <a:lnTo>
                      <a:pt x="180" y="33"/>
                    </a:lnTo>
                    <a:lnTo>
                      <a:pt x="211" y="31"/>
                    </a:lnTo>
                    <a:lnTo>
                      <a:pt x="245" y="33"/>
                    </a:lnTo>
                    <a:lnTo>
                      <a:pt x="279" y="33"/>
                    </a:lnTo>
                    <a:lnTo>
                      <a:pt x="317" y="38"/>
                    </a:lnTo>
                    <a:lnTo>
                      <a:pt x="355" y="42"/>
                    </a:lnTo>
                    <a:lnTo>
                      <a:pt x="399" y="50"/>
                    </a:lnTo>
                    <a:lnTo>
                      <a:pt x="439" y="37"/>
                    </a:lnTo>
                    <a:lnTo>
                      <a:pt x="435" y="37"/>
                    </a:lnTo>
                    <a:lnTo>
                      <a:pt x="431" y="31"/>
                    </a:lnTo>
                    <a:lnTo>
                      <a:pt x="420" y="27"/>
                    </a:lnTo>
                    <a:lnTo>
                      <a:pt x="404" y="25"/>
                    </a:lnTo>
                    <a:lnTo>
                      <a:pt x="385" y="18"/>
                    </a:lnTo>
                    <a:lnTo>
                      <a:pt x="365" y="14"/>
                    </a:lnTo>
                    <a:lnTo>
                      <a:pt x="338" y="10"/>
                    </a:lnTo>
                    <a:lnTo>
                      <a:pt x="311" y="8"/>
                    </a:lnTo>
                    <a:lnTo>
                      <a:pt x="279" y="2"/>
                    </a:lnTo>
                    <a:lnTo>
                      <a:pt x="245" y="0"/>
                    </a:lnTo>
                    <a:lnTo>
                      <a:pt x="209" y="0"/>
                    </a:lnTo>
                    <a:lnTo>
                      <a:pt x="169" y="2"/>
                    </a:lnTo>
                    <a:lnTo>
                      <a:pt x="129" y="8"/>
                    </a:lnTo>
                    <a:lnTo>
                      <a:pt x="87" y="14"/>
                    </a:lnTo>
                    <a:lnTo>
                      <a:pt x="43" y="25"/>
                    </a:lnTo>
                    <a:lnTo>
                      <a:pt x="0" y="42"/>
                    </a:lnTo>
                    <a:lnTo>
                      <a:pt x="2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75" name="Freeform 40">
                <a:extLst>
                  <a:ext uri="{FF2B5EF4-FFF2-40B4-BE49-F238E27FC236}">
                    <a16:creationId xmlns:a16="http://schemas.microsoft.com/office/drawing/2014/main" id="{C8DBEF1A-0B26-4DB4-82CD-7C9DC8325053}"/>
                  </a:ext>
                </a:extLst>
              </p:cNvPr>
              <p:cNvSpPr>
                <a:spLocks/>
              </p:cNvSpPr>
              <p:nvPr/>
            </p:nvSpPr>
            <p:spPr bwMode="auto">
              <a:xfrm>
                <a:off x="2319" y="3908"/>
                <a:ext cx="220" cy="150"/>
              </a:xfrm>
              <a:custGeom>
                <a:avLst/>
                <a:gdLst>
                  <a:gd name="T0" fmla="*/ 0 w 440"/>
                  <a:gd name="T1" fmla="*/ 2 h 298"/>
                  <a:gd name="T2" fmla="*/ 0 w 440"/>
                  <a:gd name="T3" fmla="*/ 3 h 298"/>
                  <a:gd name="T4" fmla="*/ 1 w 440"/>
                  <a:gd name="T5" fmla="*/ 5 h 298"/>
                  <a:gd name="T6" fmla="*/ 2 w 440"/>
                  <a:gd name="T7" fmla="*/ 8 h 298"/>
                  <a:gd name="T8" fmla="*/ 3 w 440"/>
                  <a:gd name="T9" fmla="*/ 11 h 298"/>
                  <a:gd name="T10" fmla="*/ 3 w 440"/>
                  <a:gd name="T11" fmla="*/ 14 h 298"/>
                  <a:gd name="T12" fmla="*/ 7 w 440"/>
                  <a:gd name="T13" fmla="*/ 16 h 298"/>
                  <a:gd name="T14" fmla="*/ 10 w 440"/>
                  <a:gd name="T15" fmla="*/ 18 h 298"/>
                  <a:gd name="T16" fmla="*/ 14 w 440"/>
                  <a:gd name="T17" fmla="*/ 19 h 298"/>
                  <a:gd name="T18" fmla="*/ 18 w 440"/>
                  <a:gd name="T19" fmla="*/ 19 h 298"/>
                  <a:gd name="T20" fmla="*/ 21 w 440"/>
                  <a:gd name="T21" fmla="*/ 19 h 298"/>
                  <a:gd name="T22" fmla="*/ 23 w 440"/>
                  <a:gd name="T23" fmla="*/ 18 h 298"/>
                  <a:gd name="T24" fmla="*/ 25 w 440"/>
                  <a:gd name="T25" fmla="*/ 16 h 298"/>
                  <a:gd name="T26" fmla="*/ 26 w 440"/>
                  <a:gd name="T27" fmla="*/ 15 h 298"/>
                  <a:gd name="T28" fmla="*/ 28 w 440"/>
                  <a:gd name="T29" fmla="*/ 14 h 298"/>
                  <a:gd name="T30" fmla="*/ 27 w 440"/>
                  <a:gd name="T31" fmla="*/ 14 h 298"/>
                  <a:gd name="T32" fmla="*/ 26 w 440"/>
                  <a:gd name="T33" fmla="*/ 14 h 298"/>
                  <a:gd name="T34" fmla="*/ 24 w 440"/>
                  <a:gd name="T35" fmla="*/ 15 h 298"/>
                  <a:gd name="T36" fmla="*/ 23 w 440"/>
                  <a:gd name="T37" fmla="*/ 16 h 298"/>
                  <a:gd name="T38" fmla="*/ 21 w 440"/>
                  <a:gd name="T39" fmla="*/ 16 h 298"/>
                  <a:gd name="T40" fmla="*/ 18 w 440"/>
                  <a:gd name="T41" fmla="*/ 17 h 298"/>
                  <a:gd name="T42" fmla="*/ 15 w 440"/>
                  <a:gd name="T43" fmla="*/ 17 h 298"/>
                  <a:gd name="T44" fmla="*/ 13 w 440"/>
                  <a:gd name="T45" fmla="*/ 16 h 298"/>
                  <a:gd name="T46" fmla="*/ 10 w 440"/>
                  <a:gd name="T47" fmla="*/ 15 h 298"/>
                  <a:gd name="T48" fmla="*/ 7 w 440"/>
                  <a:gd name="T49" fmla="*/ 13 h 298"/>
                  <a:gd name="T50" fmla="*/ 6 w 440"/>
                  <a:gd name="T51" fmla="*/ 10 h 298"/>
                  <a:gd name="T52" fmla="*/ 5 w 440"/>
                  <a:gd name="T53" fmla="*/ 7 h 298"/>
                  <a:gd name="T54" fmla="*/ 5 w 440"/>
                  <a:gd name="T55" fmla="*/ 5 h 298"/>
                  <a:gd name="T56" fmla="*/ 3 w 440"/>
                  <a:gd name="T57" fmla="*/ 2 h 298"/>
                  <a:gd name="T58" fmla="*/ 3 w 440"/>
                  <a:gd name="T59" fmla="*/ 1 h 298"/>
                  <a:gd name="T60" fmla="*/ 3 w 440"/>
                  <a:gd name="T61" fmla="*/ 0 h 298"/>
                  <a:gd name="T62" fmla="*/ 0 w 440"/>
                  <a:gd name="T63" fmla="*/ 2 h 2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0"/>
                  <a:gd name="T97" fmla="*/ 0 h 298"/>
                  <a:gd name="T98" fmla="*/ 440 w 440"/>
                  <a:gd name="T99" fmla="*/ 298 h 29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0" h="298">
                    <a:moveTo>
                      <a:pt x="0" y="19"/>
                    </a:moveTo>
                    <a:lnTo>
                      <a:pt x="0" y="23"/>
                    </a:lnTo>
                    <a:lnTo>
                      <a:pt x="0" y="30"/>
                    </a:lnTo>
                    <a:lnTo>
                      <a:pt x="0" y="42"/>
                    </a:lnTo>
                    <a:lnTo>
                      <a:pt x="4" y="57"/>
                    </a:lnTo>
                    <a:lnTo>
                      <a:pt x="6" y="74"/>
                    </a:lnTo>
                    <a:lnTo>
                      <a:pt x="12" y="95"/>
                    </a:lnTo>
                    <a:lnTo>
                      <a:pt x="18" y="118"/>
                    </a:lnTo>
                    <a:lnTo>
                      <a:pt x="27" y="141"/>
                    </a:lnTo>
                    <a:lnTo>
                      <a:pt x="37" y="165"/>
                    </a:lnTo>
                    <a:lnTo>
                      <a:pt x="48" y="188"/>
                    </a:lnTo>
                    <a:lnTo>
                      <a:pt x="61" y="209"/>
                    </a:lnTo>
                    <a:lnTo>
                      <a:pt x="84" y="232"/>
                    </a:lnTo>
                    <a:lnTo>
                      <a:pt x="103" y="251"/>
                    </a:lnTo>
                    <a:lnTo>
                      <a:pt x="126" y="268"/>
                    </a:lnTo>
                    <a:lnTo>
                      <a:pt x="154" y="281"/>
                    </a:lnTo>
                    <a:lnTo>
                      <a:pt x="189" y="293"/>
                    </a:lnTo>
                    <a:lnTo>
                      <a:pt x="219" y="298"/>
                    </a:lnTo>
                    <a:lnTo>
                      <a:pt x="249" y="298"/>
                    </a:lnTo>
                    <a:lnTo>
                      <a:pt x="278" y="298"/>
                    </a:lnTo>
                    <a:lnTo>
                      <a:pt x="303" y="296"/>
                    </a:lnTo>
                    <a:lnTo>
                      <a:pt x="325" y="289"/>
                    </a:lnTo>
                    <a:lnTo>
                      <a:pt x="346" y="281"/>
                    </a:lnTo>
                    <a:lnTo>
                      <a:pt x="363" y="272"/>
                    </a:lnTo>
                    <a:lnTo>
                      <a:pt x="381" y="264"/>
                    </a:lnTo>
                    <a:lnTo>
                      <a:pt x="392" y="253"/>
                    </a:lnTo>
                    <a:lnTo>
                      <a:pt x="405" y="241"/>
                    </a:lnTo>
                    <a:lnTo>
                      <a:pt x="413" y="232"/>
                    </a:lnTo>
                    <a:lnTo>
                      <a:pt x="424" y="224"/>
                    </a:lnTo>
                    <a:lnTo>
                      <a:pt x="436" y="209"/>
                    </a:lnTo>
                    <a:lnTo>
                      <a:pt x="440" y="205"/>
                    </a:lnTo>
                    <a:lnTo>
                      <a:pt x="419" y="209"/>
                    </a:lnTo>
                    <a:lnTo>
                      <a:pt x="413" y="215"/>
                    </a:lnTo>
                    <a:lnTo>
                      <a:pt x="402" y="220"/>
                    </a:lnTo>
                    <a:lnTo>
                      <a:pt x="392" y="228"/>
                    </a:lnTo>
                    <a:lnTo>
                      <a:pt x="381" y="232"/>
                    </a:lnTo>
                    <a:lnTo>
                      <a:pt x="371" y="238"/>
                    </a:lnTo>
                    <a:lnTo>
                      <a:pt x="358" y="245"/>
                    </a:lnTo>
                    <a:lnTo>
                      <a:pt x="341" y="249"/>
                    </a:lnTo>
                    <a:lnTo>
                      <a:pt x="324" y="253"/>
                    </a:lnTo>
                    <a:lnTo>
                      <a:pt x="303" y="257"/>
                    </a:lnTo>
                    <a:lnTo>
                      <a:pt x="286" y="260"/>
                    </a:lnTo>
                    <a:lnTo>
                      <a:pt x="263" y="260"/>
                    </a:lnTo>
                    <a:lnTo>
                      <a:pt x="240" y="260"/>
                    </a:lnTo>
                    <a:lnTo>
                      <a:pt x="217" y="255"/>
                    </a:lnTo>
                    <a:lnTo>
                      <a:pt x="194" y="251"/>
                    </a:lnTo>
                    <a:lnTo>
                      <a:pt x="168" y="239"/>
                    </a:lnTo>
                    <a:lnTo>
                      <a:pt x="147" y="228"/>
                    </a:lnTo>
                    <a:lnTo>
                      <a:pt x="126" y="209"/>
                    </a:lnTo>
                    <a:lnTo>
                      <a:pt x="113" y="192"/>
                    </a:lnTo>
                    <a:lnTo>
                      <a:pt x="99" y="173"/>
                    </a:lnTo>
                    <a:lnTo>
                      <a:pt x="88" y="152"/>
                    </a:lnTo>
                    <a:lnTo>
                      <a:pt x="78" y="129"/>
                    </a:lnTo>
                    <a:lnTo>
                      <a:pt x="75" y="108"/>
                    </a:lnTo>
                    <a:lnTo>
                      <a:pt x="69" y="85"/>
                    </a:lnTo>
                    <a:lnTo>
                      <a:pt x="65" y="66"/>
                    </a:lnTo>
                    <a:lnTo>
                      <a:pt x="61" y="47"/>
                    </a:lnTo>
                    <a:lnTo>
                      <a:pt x="61" y="32"/>
                    </a:lnTo>
                    <a:lnTo>
                      <a:pt x="59" y="17"/>
                    </a:lnTo>
                    <a:lnTo>
                      <a:pt x="59" y="9"/>
                    </a:lnTo>
                    <a:lnTo>
                      <a:pt x="59" y="2"/>
                    </a:lnTo>
                    <a:lnTo>
                      <a:pt x="61" y="0"/>
                    </a:lnTo>
                    <a:lnTo>
                      <a:pt x="0"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76" name="Freeform 41">
                <a:extLst>
                  <a:ext uri="{FF2B5EF4-FFF2-40B4-BE49-F238E27FC236}">
                    <a16:creationId xmlns:a16="http://schemas.microsoft.com/office/drawing/2014/main" id="{38040015-8104-4040-98B0-D95CDB34F7C1}"/>
                  </a:ext>
                </a:extLst>
              </p:cNvPr>
              <p:cNvSpPr>
                <a:spLocks/>
              </p:cNvSpPr>
              <p:nvPr/>
            </p:nvSpPr>
            <p:spPr bwMode="auto">
              <a:xfrm>
                <a:off x="2484" y="2812"/>
                <a:ext cx="629" cy="174"/>
              </a:xfrm>
              <a:custGeom>
                <a:avLst/>
                <a:gdLst>
                  <a:gd name="T0" fmla="*/ 0 w 1259"/>
                  <a:gd name="T1" fmla="*/ 21 h 350"/>
                  <a:gd name="T2" fmla="*/ 0 w 1259"/>
                  <a:gd name="T3" fmla="*/ 19 h 350"/>
                  <a:gd name="T4" fmla="*/ 1 w 1259"/>
                  <a:gd name="T5" fmla="*/ 16 h 350"/>
                  <a:gd name="T6" fmla="*/ 4 w 1259"/>
                  <a:gd name="T7" fmla="*/ 13 h 350"/>
                  <a:gd name="T8" fmla="*/ 8 w 1259"/>
                  <a:gd name="T9" fmla="*/ 9 h 350"/>
                  <a:gd name="T10" fmla="*/ 13 w 1259"/>
                  <a:gd name="T11" fmla="*/ 5 h 350"/>
                  <a:gd name="T12" fmla="*/ 20 w 1259"/>
                  <a:gd name="T13" fmla="*/ 2 h 350"/>
                  <a:gd name="T14" fmla="*/ 30 w 1259"/>
                  <a:gd name="T15" fmla="*/ 0 h 350"/>
                  <a:gd name="T16" fmla="*/ 41 w 1259"/>
                  <a:gd name="T17" fmla="*/ 0 h 350"/>
                  <a:gd name="T18" fmla="*/ 51 w 1259"/>
                  <a:gd name="T19" fmla="*/ 1 h 350"/>
                  <a:gd name="T20" fmla="*/ 60 w 1259"/>
                  <a:gd name="T21" fmla="*/ 3 h 350"/>
                  <a:gd name="T22" fmla="*/ 66 w 1259"/>
                  <a:gd name="T23" fmla="*/ 7 h 350"/>
                  <a:gd name="T24" fmla="*/ 71 w 1259"/>
                  <a:gd name="T25" fmla="*/ 11 h 350"/>
                  <a:gd name="T26" fmla="*/ 75 w 1259"/>
                  <a:gd name="T27" fmla="*/ 14 h 350"/>
                  <a:gd name="T28" fmla="*/ 77 w 1259"/>
                  <a:gd name="T29" fmla="*/ 17 h 350"/>
                  <a:gd name="T30" fmla="*/ 78 w 1259"/>
                  <a:gd name="T31" fmla="*/ 19 h 350"/>
                  <a:gd name="T32" fmla="*/ 76 w 1259"/>
                  <a:gd name="T33" fmla="*/ 19 h 350"/>
                  <a:gd name="T34" fmla="*/ 75 w 1259"/>
                  <a:gd name="T35" fmla="*/ 18 h 350"/>
                  <a:gd name="T36" fmla="*/ 73 w 1259"/>
                  <a:gd name="T37" fmla="*/ 16 h 350"/>
                  <a:gd name="T38" fmla="*/ 70 w 1259"/>
                  <a:gd name="T39" fmla="*/ 14 h 350"/>
                  <a:gd name="T40" fmla="*/ 66 w 1259"/>
                  <a:gd name="T41" fmla="*/ 12 h 350"/>
                  <a:gd name="T42" fmla="*/ 60 w 1259"/>
                  <a:gd name="T43" fmla="*/ 9 h 350"/>
                  <a:gd name="T44" fmla="*/ 53 w 1259"/>
                  <a:gd name="T45" fmla="*/ 7 h 350"/>
                  <a:gd name="T46" fmla="*/ 45 w 1259"/>
                  <a:gd name="T47" fmla="*/ 5 h 350"/>
                  <a:gd name="T48" fmla="*/ 36 w 1259"/>
                  <a:gd name="T49" fmla="*/ 5 h 350"/>
                  <a:gd name="T50" fmla="*/ 26 w 1259"/>
                  <a:gd name="T51" fmla="*/ 6 h 350"/>
                  <a:gd name="T52" fmla="*/ 19 w 1259"/>
                  <a:gd name="T53" fmla="*/ 8 h 350"/>
                  <a:gd name="T54" fmla="*/ 13 w 1259"/>
                  <a:gd name="T55" fmla="*/ 10 h 350"/>
                  <a:gd name="T56" fmla="*/ 8 w 1259"/>
                  <a:gd name="T57" fmla="*/ 13 h 350"/>
                  <a:gd name="T58" fmla="*/ 5 w 1259"/>
                  <a:gd name="T59" fmla="*/ 15 h 350"/>
                  <a:gd name="T60" fmla="*/ 3 w 1259"/>
                  <a:gd name="T61" fmla="*/ 18 h 350"/>
                  <a:gd name="T62" fmla="*/ 2 w 1259"/>
                  <a:gd name="T63" fmla="*/ 19 h 350"/>
                  <a:gd name="T64" fmla="*/ 1 w 1259"/>
                  <a:gd name="T65" fmla="*/ 20 h 350"/>
                  <a:gd name="T66" fmla="*/ 0 w 1259"/>
                  <a:gd name="T67" fmla="*/ 21 h 3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9"/>
                  <a:gd name="T103" fmla="*/ 0 h 350"/>
                  <a:gd name="T104" fmla="*/ 1259 w 1259"/>
                  <a:gd name="T105" fmla="*/ 350 h 3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9" h="350">
                    <a:moveTo>
                      <a:pt x="0" y="350"/>
                    </a:moveTo>
                    <a:lnTo>
                      <a:pt x="0" y="346"/>
                    </a:lnTo>
                    <a:lnTo>
                      <a:pt x="2" y="337"/>
                    </a:lnTo>
                    <a:lnTo>
                      <a:pt x="10" y="320"/>
                    </a:lnTo>
                    <a:lnTo>
                      <a:pt x="19" y="300"/>
                    </a:lnTo>
                    <a:lnTo>
                      <a:pt x="31" y="272"/>
                    </a:lnTo>
                    <a:lnTo>
                      <a:pt x="48" y="245"/>
                    </a:lnTo>
                    <a:lnTo>
                      <a:pt x="69" y="219"/>
                    </a:lnTo>
                    <a:lnTo>
                      <a:pt x="99" y="188"/>
                    </a:lnTo>
                    <a:lnTo>
                      <a:pt x="131" y="156"/>
                    </a:lnTo>
                    <a:lnTo>
                      <a:pt x="171" y="126"/>
                    </a:lnTo>
                    <a:lnTo>
                      <a:pt x="219" y="95"/>
                    </a:lnTo>
                    <a:lnTo>
                      <a:pt x="274" y="69"/>
                    </a:lnTo>
                    <a:lnTo>
                      <a:pt x="335" y="44"/>
                    </a:lnTo>
                    <a:lnTo>
                      <a:pt x="407" y="27"/>
                    </a:lnTo>
                    <a:lnTo>
                      <a:pt x="487" y="12"/>
                    </a:lnTo>
                    <a:lnTo>
                      <a:pt x="576" y="2"/>
                    </a:lnTo>
                    <a:lnTo>
                      <a:pt x="668" y="0"/>
                    </a:lnTo>
                    <a:lnTo>
                      <a:pt x="749" y="4"/>
                    </a:lnTo>
                    <a:lnTo>
                      <a:pt x="825" y="19"/>
                    </a:lnTo>
                    <a:lnTo>
                      <a:pt x="898" y="38"/>
                    </a:lnTo>
                    <a:lnTo>
                      <a:pt x="960" y="61"/>
                    </a:lnTo>
                    <a:lnTo>
                      <a:pt x="1015" y="86"/>
                    </a:lnTo>
                    <a:lnTo>
                      <a:pt x="1065" y="114"/>
                    </a:lnTo>
                    <a:lnTo>
                      <a:pt x="1109" y="147"/>
                    </a:lnTo>
                    <a:lnTo>
                      <a:pt x="1145" y="177"/>
                    </a:lnTo>
                    <a:lnTo>
                      <a:pt x="1177" y="207"/>
                    </a:lnTo>
                    <a:lnTo>
                      <a:pt x="1202" y="234"/>
                    </a:lnTo>
                    <a:lnTo>
                      <a:pt x="1223" y="261"/>
                    </a:lnTo>
                    <a:lnTo>
                      <a:pt x="1238" y="283"/>
                    </a:lnTo>
                    <a:lnTo>
                      <a:pt x="1251" y="300"/>
                    </a:lnTo>
                    <a:lnTo>
                      <a:pt x="1257" y="312"/>
                    </a:lnTo>
                    <a:lnTo>
                      <a:pt x="1259" y="316"/>
                    </a:lnTo>
                    <a:lnTo>
                      <a:pt x="1224" y="312"/>
                    </a:lnTo>
                    <a:lnTo>
                      <a:pt x="1221" y="306"/>
                    </a:lnTo>
                    <a:lnTo>
                      <a:pt x="1211" y="300"/>
                    </a:lnTo>
                    <a:lnTo>
                      <a:pt x="1200" y="287"/>
                    </a:lnTo>
                    <a:lnTo>
                      <a:pt x="1183" y="272"/>
                    </a:lnTo>
                    <a:lnTo>
                      <a:pt x="1156" y="255"/>
                    </a:lnTo>
                    <a:lnTo>
                      <a:pt x="1129" y="236"/>
                    </a:lnTo>
                    <a:lnTo>
                      <a:pt x="1095" y="213"/>
                    </a:lnTo>
                    <a:lnTo>
                      <a:pt x="1059" y="194"/>
                    </a:lnTo>
                    <a:lnTo>
                      <a:pt x="1013" y="173"/>
                    </a:lnTo>
                    <a:lnTo>
                      <a:pt x="966" y="150"/>
                    </a:lnTo>
                    <a:lnTo>
                      <a:pt x="913" y="133"/>
                    </a:lnTo>
                    <a:lnTo>
                      <a:pt x="854" y="118"/>
                    </a:lnTo>
                    <a:lnTo>
                      <a:pt x="791" y="103"/>
                    </a:lnTo>
                    <a:lnTo>
                      <a:pt x="725" y="95"/>
                    </a:lnTo>
                    <a:lnTo>
                      <a:pt x="652" y="91"/>
                    </a:lnTo>
                    <a:lnTo>
                      <a:pt x="576" y="93"/>
                    </a:lnTo>
                    <a:lnTo>
                      <a:pt x="500" y="95"/>
                    </a:lnTo>
                    <a:lnTo>
                      <a:pt x="430" y="103"/>
                    </a:lnTo>
                    <a:lnTo>
                      <a:pt x="365" y="116"/>
                    </a:lnTo>
                    <a:lnTo>
                      <a:pt x="312" y="133"/>
                    </a:lnTo>
                    <a:lnTo>
                      <a:pt x="259" y="150"/>
                    </a:lnTo>
                    <a:lnTo>
                      <a:pt x="215" y="173"/>
                    </a:lnTo>
                    <a:lnTo>
                      <a:pt x="175" y="192"/>
                    </a:lnTo>
                    <a:lnTo>
                      <a:pt x="143" y="217"/>
                    </a:lnTo>
                    <a:lnTo>
                      <a:pt x="112" y="236"/>
                    </a:lnTo>
                    <a:lnTo>
                      <a:pt x="90" y="255"/>
                    </a:lnTo>
                    <a:lnTo>
                      <a:pt x="67" y="274"/>
                    </a:lnTo>
                    <a:lnTo>
                      <a:pt x="52" y="293"/>
                    </a:lnTo>
                    <a:lnTo>
                      <a:pt x="42" y="306"/>
                    </a:lnTo>
                    <a:lnTo>
                      <a:pt x="33" y="320"/>
                    </a:lnTo>
                    <a:lnTo>
                      <a:pt x="29" y="327"/>
                    </a:lnTo>
                    <a:lnTo>
                      <a:pt x="29" y="331"/>
                    </a:lnTo>
                    <a:lnTo>
                      <a:pt x="0" y="3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77" name="Freeform 42">
                <a:extLst>
                  <a:ext uri="{FF2B5EF4-FFF2-40B4-BE49-F238E27FC236}">
                    <a16:creationId xmlns:a16="http://schemas.microsoft.com/office/drawing/2014/main" id="{87C37A47-32ED-46E3-9AE9-DF25FE83D715}"/>
                  </a:ext>
                </a:extLst>
              </p:cNvPr>
              <p:cNvSpPr>
                <a:spLocks/>
              </p:cNvSpPr>
              <p:nvPr/>
            </p:nvSpPr>
            <p:spPr bwMode="auto">
              <a:xfrm>
                <a:off x="2558" y="3646"/>
                <a:ext cx="460" cy="140"/>
              </a:xfrm>
              <a:custGeom>
                <a:avLst/>
                <a:gdLst>
                  <a:gd name="T0" fmla="*/ 1 w 920"/>
                  <a:gd name="T1" fmla="*/ 18 h 280"/>
                  <a:gd name="T2" fmla="*/ 1 w 920"/>
                  <a:gd name="T3" fmla="*/ 17 h 280"/>
                  <a:gd name="T4" fmla="*/ 2 w 920"/>
                  <a:gd name="T5" fmla="*/ 17 h 280"/>
                  <a:gd name="T6" fmla="*/ 3 w 920"/>
                  <a:gd name="T7" fmla="*/ 15 h 280"/>
                  <a:gd name="T8" fmla="*/ 5 w 920"/>
                  <a:gd name="T9" fmla="*/ 14 h 280"/>
                  <a:gd name="T10" fmla="*/ 7 w 920"/>
                  <a:gd name="T11" fmla="*/ 13 h 280"/>
                  <a:gd name="T12" fmla="*/ 9 w 920"/>
                  <a:gd name="T13" fmla="*/ 12 h 280"/>
                  <a:gd name="T14" fmla="*/ 12 w 920"/>
                  <a:gd name="T15" fmla="*/ 10 h 280"/>
                  <a:gd name="T16" fmla="*/ 14 w 920"/>
                  <a:gd name="T17" fmla="*/ 9 h 280"/>
                  <a:gd name="T18" fmla="*/ 19 w 920"/>
                  <a:gd name="T19" fmla="*/ 7 h 280"/>
                  <a:gd name="T20" fmla="*/ 23 w 920"/>
                  <a:gd name="T21" fmla="*/ 6 h 280"/>
                  <a:gd name="T22" fmla="*/ 27 w 920"/>
                  <a:gd name="T23" fmla="*/ 5 h 280"/>
                  <a:gd name="T24" fmla="*/ 30 w 920"/>
                  <a:gd name="T25" fmla="*/ 4 h 280"/>
                  <a:gd name="T26" fmla="*/ 36 w 920"/>
                  <a:gd name="T27" fmla="*/ 3 h 280"/>
                  <a:gd name="T28" fmla="*/ 41 w 920"/>
                  <a:gd name="T29" fmla="*/ 3 h 280"/>
                  <a:gd name="T30" fmla="*/ 47 w 920"/>
                  <a:gd name="T31" fmla="*/ 2 h 280"/>
                  <a:gd name="T32" fmla="*/ 53 w 920"/>
                  <a:gd name="T33" fmla="*/ 3 h 280"/>
                  <a:gd name="T34" fmla="*/ 58 w 920"/>
                  <a:gd name="T35" fmla="*/ 2 h 280"/>
                  <a:gd name="T36" fmla="*/ 58 w 920"/>
                  <a:gd name="T37" fmla="*/ 2 h 280"/>
                  <a:gd name="T38" fmla="*/ 57 w 920"/>
                  <a:gd name="T39" fmla="*/ 2 h 280"/>
                  <a:gd name="T40" fmla="*/ 55 w 920"/>
                  <a:gd name="T41" fmla="*/ 1 h 280"/>
                  <a:gd name="T42" fmla="*/ 53 w 920"/>
                  <a:gd name="T43" fmla="*/ 1 h 280"/>
                  <a:gd name="T44" fmla="*/ 51 w 920"/>
                  <a:gd name="T45" fmla="*/ 1 h 280"/>
                  <a:gd name="T46" fmla="*/ 48 w 920"/>
                  <a:gd name="T47" fmla="*/ 1 h 280"/>
                  <a:gd name="T48" fmla="*/ 45 w 920"/>
                  <a:gd name="T49" fmla="*/ 0 h 280"/>
                  <a:gd name="T50" fmla="*/ 41 w 920"/>
                  <a:gd name="T51" fmla="*/ 1 h 280"/>
                  <a:gd name="T52" fmla="*/ 37 w 920"/>
                  <a:gd name="T53" fmla="*/ 1 h 280"/>
                  <a:gd name="T54" fmla="*/ 31 w 920"/>
                  <a:gd name="T55" fmla="*/ 1 h 280"/>
                  <a:gd name="T56" fmla="*/ 27 w 920"/>
                  <a:gd name="T57" fmla="*/ 1 h 280"/>
                  <a:gd name="T58" fmla="*/ 23 w 920"/>
                  <a:gd name="T59" fmla="*/ 2 h 280"/>
                  <a:gd name="T60" fmla="*/ 17 w 920"/>
                  <a:gd name="T61" fmla="*/ 4 h 280"/>
                  <a:gd name="T62" fmla="*/ 12 w 920"/>
                  <a:gd name="T63" fmla="*/ 6 h 280"/>
                  <a:gd name="T64" fmla="*/ 6 w 920"/>
                  <a:gd name="T65" fmla="*/ 9 h 280"/>
                  <a:gd name="T66" fmla="*/ 0 w 920"/>
                  <a:gd name="T67" fmla="*/ 13 h 280"/>
                  <a:gd name="T68" fmla="*/ 1 w 920"/>
                  <a:gd name="T69" fmla="*/ 18 h 280"/>
                  <a:gd name="T70" fmla="*/ 1 w 920"/>
                  <a:gd name="T71" fmla="*/ 18 h 2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20"/>
                  <a:gd name="T109" fmla="*/ 0 h 280"/>
                  <a:gd name="T110" fmla="*/ 920 w 920"/>
                  <a:gd name="T111" fmla="*/ 280 h 2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20" h="280">
                    <a:moveTo>
                      <a:pt x="13" y="280"/>
                    </a:moveTo>
                    <a:lnTo>
                      <a:pt x="15" y="272"/>
                    </a:lnTo>
                    <a:lnTo>
                      <a:pt x="26" y="266"/>
                    </a:lnTo>
                    <a:lnTo>
                      <a:pt x="43" y="251"/>
                    </a:lnTo>
                    <a:lnTo>
                      <a:pt x="72" y="236"/>
                    </a:lnTo>
                    <a:lnTo>
                      <a:pt x="102" y="215"/>
                    </a:lnTo>
                    <a:lnTo>
                      <a:pt x="138" y="194"/>
                    </a:lnTo>
                    <a:lnTo>
                      <a:pt x="184" y="171"/>
                    </a:lnTo>
                    <a:lnTo>
                      <a:pt x="235" y="147"/>
                    </a:lnTo>
                    <a:lnTo>
                      <a:pt x="292" y="126"/>
                    </a:lnTo>
                    <a:lnTo>
                      <a:pt x="353" y="105"/>
                    </a:lnTo>
                    <a:lnTo>
                      <a:pt x="420" y="82"/>
                    </a:lnTo>
                    <a:lnTo>
                      <a:pt x="492" y="67"/>
                    </a:lnTo>
                    <a:lnTo>
                      <a:pt x="570" y="55"/>
                    </a:lnTo>
                    <a:lnTo>
                      <a:pt x="655" y="48"/>
                    </a:lnTo>
                    <a:lnTo>
                      <a:pt x="743" y="46"/>
                    </a:lnTo>
                    <a:lnTo>
                      <a:pt x="834" y="52"/>
                    </a:lnTo>
                    <a:lnTo>
                      <a:pt x="920" y="40"/>
                    </a:lnTo>
                    <a:lnTo>
                      <a:pt x="914" y="36"/>
                    </a:lnTo>
                    <a:lnTo>
                      <a:pt x="899" y="33"/>
                    </a:lnTo>
                    <a:lnTo>
                      <a:pt x="876" y="27"/>
                    </a:lnTo>
                    <a:lnTo>
                      <a:pt x="845" y="19"/>
                    </a:lnTo>
                    <a:lnTo>
                      <a:pt x="804" y="12"/>
                    </a:lnTo>
                    <a:lnTo>
                      <a:pt x="758" y="8"/>
                    </a:lnTo>
                    <a:lnTo>
                      <a:pt x="705" y="0"/>
                    </a:lnTo>
                    <a:lnTo>
                      <a:pt x="644" y="2"/>
                    </a:lnTo>
                    <a:lnTo>
                      <a:pt x="579" y="4"/>
                    </a:lnTo>
                    <a:lnTo>
                      <a:pt x="507" y="12"/>
                    </a:lnTo>
                    <a:lnTo>
                      <a:pt x="431" y="25"/>
                    </a:lnTo>
                    <a:lnTo>
                      <a:pt x="353" y="46"/>
                    </a:lnTo>
                    <a:lnTo>
                      <a:pt x="268" y="72"/>
                    </a:lnTo>
                    <a:lnTo>
                      <a:pt x="180" y="110"/>
                    </a:lnTo>
                    <a:lnTo>
                      <a:pt x="91" y="156"/>
                    </a:lnTo>
                    <a:lnTo>
                      <a:pt x="0" y="215"/>
                    </a:lnTo>
                    <a:lnTo>
                      <a:pt x="13" y="2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78" name="Freeform 61">
                <a:extLst>
                  <a:ext uri="{FF2B5EF4-FFF2-40B4-BE49-F238E27FC236}">
                    <a16:creationId xmlns:a16="http://schemas.microsoft.com/office/drawing/2014/main" id="{B465E52A-215D-4C99-BAA8-F08256D2823E}"/>
                  </a:ext>
                </a:extLst>
              </p:cNvPr>
              <p:cNvSpPr>
                <a:spLocks/>
              </p:cNvSpPr>
              <p:nvPr/>
            </p:nvSpPr>
            <p:spPr bwMode="auto">
              <a:xfrm>
                <a:off x="3173" y="3179"/>
                <a:ext cx="114" cy="220"/>
              </a:xfrm>
              <a:custGeom>
                <a:avLst/>
                <a:gdLst>
                  <a:gd name="T0" fmla="*/ 9 w 229"/>
                  <a:gd name="T1" fmla="*/ 0 h 439"/>
                  <a:gd name="T2" fmla="*/ 9 w 229"/>
                  <a:gd name="T3" fmla="*/ 0 h 439"/>
                  <a:gd name="T4" fmla="*/ 7 w 229"/>
                  <a:gd name="T5" fmla="*/ 1 h 439"/>
                  <a:gd name="T6" fmla="*/ 6 w 229"/>
                  <a:gd name="T7" fmla="*/ 1 h 439"/>
                  <a:gd name="T8" fmla="*/ 4 w 229"/>
                  <a:gd name="T9" fmla="*/ 2 h 439"/>
                  <a:gd name="T10" fmla="*/ 2 w 229"/>
                  <a:gd name="T11" fmla="*/ 3 h 439"/>
                  <a:gd name="T12" fmla="*/ 1 w 229"/>
                  <a:gd name="T13" fmla="*/ 6 h 439"/>
                  <a:gd name="T14" fmla="*/ 0 w 229"/>
                  <a:gd name="T15" fmla="*/ 9 h 439"/>
                  <a:gd name="T16" fmla="*/ 0 w 229"/>
                  <a:gd name="T17" fmla="*/ 13 h 439"/>
                  <a:gd name="T18" fmla="*/ 0 w 229"/>
                  <a:gd name="T19" fmla="*/ 17 h 439"/>
                  <a:gd name="T20" fmla="*/ 1 w 229"/>
                  <a:gd name="T21" fmla="*/ 20 h 439"/>
                  <a:gd name="T22" fmla="*/ 3 w 229"/>
                  <a:gd name="T23" fmla="*/ 23 h 439"/>
                  <a:gd name="T24" fmla="*/ 5 w 229"/>
                  <a:gd name="T25" fmla="*/ 25 h 439"/>
                  <a:gd name="T26" fmla="*/ 8 w 229"/>
                  <a:gd name="T27" fmla="*/ 27 h 439"/>
                  <a:gd name="T28" fmla="*/ 10 w 229"/>
                  <a:gd name="T29" fmla="*/ 28 h 439"/>
                  <a:gd name="T30" fmla="*/ 13 w 229"/>
                  <a:gd name="T31" fmla="*/ 28 h 439"/>
                  <a:gd name="T32" fmla="*/ 12 w 229"/>
                  <a:gd name="T33" fmla="*/ 27 h 439"/>
                  <a:gd name="T34" fmla="*/ 12 w 229"/>
                  <a:gd name="T35" fmla="*/ 27 h 439"/>
                  <a:gd name="T36" fmla="*/ 11 w 229"/>
                  <a:gd name="T37" fmla="*/ 26 h 439"/>
                  <a:gd name="T38" fmla="*/ 10 w 229"/>
                  <a:gd name="T39" fmla="*/ 26 h 439"/>
                  <a:gd name="T40" fmla="*/ 8 w 229"/>
                  <a:gd name="T41" fmla="*/ 24 h 439"/>
                  <a:gd name="T42" fmla="*/ 7 w 229"/>
                  <a:gd name="T43" fmla="*/ 23 h 439"/>
                  <a:gd name="T44" fmla="*/ 5 w 229"/>
                  <a:gd name="T45" fmla="*/ 20 h 439"/>
                  <a:gd name="T46" fmla="*/ 5 w 229"/>
                  <a:gd name="T47" fmla="*/ 17 h 439"/>
                  <a:gd name="T48" fmla="*/ 5 w 229"/>
                  <a:gd name="T49" fmla="*/ 13 h 439"/>
                  <a:gd name="T50" fmla="*/ 5 w 229"/>
                  <a:gd name="T51" fmla="*/ 9 h 439"/>
                  <a:gd name="T52" fmla="*/ 5 w 229"/>
                  <a:gd name="T53" fmla="*/ 6 h 439"/>
                  <a:gd name="T54" fmla="*/ 6 w 229"/>
                  <a:gd name="T55" fmla="*/ 4 h 439"/>
                  <a:gd name="T56" fmla="*/ 7 w 229"/>
                  <a:gd name="T57" fmla="*/ 3 h 439"/>
                  <a:gd name="T58" fmla="*/ 8 w 229"/>
                  <a:gd name="T59" fmla="*/ 2 h 439"/>
                  <a:gd name="T60" fmla="*/ 9 w 229"/>
                  <a:gd name="T61" fmla="*/ 2 h 439"/>
                  <a:gd name="T62" fmla="*/ 10 w 229"/>
                  <a:gd name="T63" fmla="*/ 2 h 439"/>
                  <a:gd name="T64" fmla="*/ 10 w 229"/>
                  <a:gd name="T65" fmla="*/ 1 h 4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9"/>
                  <a:gd name="T100" fmla="*/ 0 h 439"/>
                  <a:gd name="T101" fmla="*/ 229 w 229"/>
                  <a:gd name="T102" fmla="*/ 439 h 4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9" h="439">
                    <a:moveTo>
                      <a:pt x="162" y="2"/>
                    </a:moveTo>
                    <a:lnTo>
                      <a:pt x="158" y="0"/>
                    </a:lnTo>
                    <a:lnTo>
                      <a:pt x="154" y="0"/>
                    </a:lnTo>
                    <a:lnTo>
                      <a:pt x="147" y="0"/>
                    </a:lnTo>
                    <a:lnTo>
                      <a:pt x="135" y="2"/>
                    </a:lnTo>
                    <a:lnTo>
                      <a:pt x="126" y="2"/>
                    </a:lnTo>
                    <a:lnTo>
                      <a:pt x="113" y="7"/>
                    </a:lnTo>
                    <a:lnTo>
                      <a:pt x="97" y="9"/>
                    </a:lnTo>
                    <a:lnTo>
                      <a:pt x="86" y="17"/>
                    </a:lnTo>
                    <a:lnTo>
                      <a:pt x="71" y="26"/>
                    </a:lnTo>
                    <a:lnTo>
                      <a:pt x="56" y="38"/>
                    </a:lnTo>
                    <a:lnTo>
                      <a:pt x="44" y="47"/>
                    </a:lnTo>
                    <a:lnTo>
                      <a:pt x="33" y="68"/>
                    </a:lnTo>
                    <a:lnTo>
                      <a:pt x="19" y="87"/>
                    </a:lnTo>
                    <a:lnTo>
                      <a:pt x="12" y="112"/>
                    </a:lnTo>
                    <a:lnTo>
                      <a:pt x="6" y="141"/>
                    </a:lnTo>
                    <a:lnTo>
                      <a:pt x="2" y="173"/>
                    </a:lnTo>
                    <a:lnTo>
                      <a:pt x="0" y="205"/>
                    </a:lnTo>
                    <a:lnTo>
                      <a:pt x="4" y="237"/>
                    </a:lnTo>
                    <a:lnTo>
                      <a:pt x="8" y="264"/>
                    </a:lnTo>
                    <a:lnTo>
                      <a:pt x="18" y="294"/>
                    </a:lnTo>
                    <a:lnTo>
                      <a:pt x="29" y="317"/>
                    </a:lnTo>
                    <a:lnTo>
                      <a:pt x="44" y="342"/>
                    </a:lnTo>
                    <a:lnTo>
                      <a:pt x="56" y="361"/>
                    </a:lnTo>
                    <a:lnTo>
                      <a:pt x="77" y="380"/>
                    </a:lnTo>
                    <a:lnTo>
                      <a:pt x="94" y="395"/>
                    </a:lnTo>
                    <a:lnTo>
                      <a:pt x="111" y="409"/>
                    </a:lnTo>
                    <a:lnTo>
                      <a:pt x="130" y="420"/>
                    </a:lnTo>
                    <a:lnTo>
                      <a:pt x="151" y="428"/>
                    </a:lnTo>
                    <a:lnTo>
                      <a:pt x="172" y="433"/>
                    </a:lnTo>
                    <a:lnTo>
                      <a:pt x="191" y="439"/>
                    </a:lnTo>
                    <a:lnTo>
                      <a:pt x="210" y="439"/>
                    </a:lnTo>
                    <a:lnTo>
                      <a:pt x="229" y="437"/>
                    </a:lnTo>
                    <a:lnTo>
                      <a:pt x="202" y="422"/>
                    </a:lnTo>
                    <a:lnTo>
                      <a:pt x="198" y="422"/>
                    </a:lnTo>
                    <a:lnTo>
                      <a:pt x="194" y="420"/>
                    </a:lnTo>
                    <a:lnTo>
                      <a:pt x="189" y="418"/>
                    </a:lnTo>
                    <a:lnTo>
                      <a:pt x="179" y="412"/>
                    </a:lnTo>
                    <a:lnTo>
                      <a:pt x="170" y="407"/>
                    </a:lnTo>
                    <a:lnTo>
                      <a:pt x="160" y="401"/>
                    </a:lnTo>
                    <a:lnTo>
                      <a:pt x="147" y="391"/>
                    </a:lnTo>
                    <a:lnTo>
                      <a:pt x="135" y="382"/>
                    </a:lnTo>
                    <a:lnTo>
                      <a:pt x="126" y="367"/>
                    </a:lnTo>
                    <a:lnTo>
                      <a:pt x="115" y="353"/>
                    </a:lnTo>
                    <a:lnTo>
                      <a:pt x="103" y="334"/>
                    </a:lnTo>
                    <a:lnTo>
                      <a:pt x="94" y="315"/>
                    </a:lnTo>
                    <a:lnTo>
                      <a:pt x="84" y="293"/>
                    </a:lnTo>
                    <a:lnTo>
                      <a:pt x="82" y="266"/>
                    </a:lnTo>
                    <a:lnTo>
                      <a:pt x="78" y="237"/>
                    </a:lnTo>
                    <a:lnTo>
                      <a:pt x="80" y="205"/>
                    </a:lnTo>
                    <a:lnTo>
                      <a:pt x="80" y="171"/>
                    </a:lnTo>
                    <a:lnTo>
                      <a:pt x="82" y="142"/>
                    </a:lnTo>
                    <a:lnTo>
                      <a:pt x="86" y="118"/>
                    </a:lnTo>
                    <a:lnTo>
                      <a:pt x="94" y="95"/>
                    </a:lnTo>
                    <a:lnTo>
                      <a:pt x="97" y="76"/>
                    </a:lnTo>
                    <a:lnTo>
                      <a:pt x="107" y="63"/>
                    </a:lnTo>
                    <a:lnTo>
                      <a:pt x="113" y="47"/>
                    </a:lnTo>
                    <a:lnTo>
                      <a:pt x="122" y="42"/>
                    </a:lnTo>
                    <a:lnTo>
                      <a:pt x="128" y="30"/>
                    </a:lnTo>
                    <a:lnTo>
                      <a:pt x="134" y="26"/>
                    </a:lnTo>
                    <a:lnTo>
                      <a:pt x="141" y="21"/>
                    </a:lnTo>
                    <a:lnTo>
                      <a:pt x="147" y="21"/>
                    </a:lnTo>
                    <a:lnTo>
                      <a:pt x="156" y="17"/>
                    </a:lnTo>
                    <a:lnTo>
                      <a:pt x="160" y="17"/>
                    </a:lnTo>
                    <a:lnTo>
                      <a:pt x="16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79" name="Freeform 62">
                <a:extLst>
                  <a:ext uri="{FF2B5EF4-FFF2-40B4-BE49-F238E27FC236}">
                    <a16:creationId xmlns:a16="http://schemas.microsoft.com/office/drawing/2014/main" id="{F6218A3C-9AC6-40B7-A5A1-6CA3CAC81F98}"/>
                  </a:ext>
                </a:extLst>
              </p:cNvPr>
              <p:cNvSpPr>
                <a:spLocks/>
              </p:cNvSpPr>
              <p:nvPr/>
            </p:nvSpPr>
            <p:spPr bwMode="auto">
              <a:xfrm>
                <a:off x="3250" y="3198"/>
                <a:ext cx="88" cy="180"/>
              </a:xfrm>
              <a:custGeom>
                <a:avLst/>
                <a:gdLst>
                  <a:gd name="T0" fmla="*/ 0 w 177"/>
                  <a:gd name="T1" fmla="*/ 1 h 359"/>
                  <a:gd name="T2" fmla="*/ 0 w 177"/>
                  <a:gd name="T3" fmla="*/ 1 h 359"/>
                  <a:gd name="T4" fmla="*/ 1 w 177"/>
                  <a:gd name="T5" fmla="*/ 1 h 359"/>
                  <a:gd name="T6" fmla="*/ 1 w 177"/>
                  <a:gd name="T7" fmla="*/ 1 h 359"/>
                  <a:gd name="T8" fmla="*/ 2 w 177"/>
                  <a:gd name="T9" fmla="*/ 1 h 359"/>
                  <a:gd name="T10" fmla="*/ 2 w 177"/>
                  <a:gd name="T11" fmla="*/ 2 h 359"/>
                  <a:gd name="T12" fmla="*/ 3 w 177"/>
                  <a:gd name="T13" fmla="*/ 2 h 359"/>
                  <a:gd name="T14" fmla="*/ 4 w 177"/>
                  <a:gd name="T15" fmla="*/ 2 h 359"/>
                  <a:gd name="T16" fmla="*/ 4 w 177"/>
                  <a:gd name="T17" fmla="*/ 3 h 359"/>
                  <a:gd name="T18" fmla="*/ 5 w 177"/>
                  <a:gd name="T19" fmla="*/ 4 h 359"/>
                  <a:gd name="T20" fmla="*/ 6 w 177"/>
                  <a:gd name="T21" fmla="*/ 4 h 359"/>
                  <a:gd name="T22" fmla="*/ 6 w 177"/>
                  <a:gd name="T23" fmla="*/ 5 h 359"/>
                  <a:gd name="T24" fmla="*/ 7 w 177"/>
                  <a:gd name="T25" fmla="*/ 7 h 359"/>
                  <a:gd name="T26" fmla="*/ 7 w 177"/>
                  <a:gd name="T27" fmla="*/ 8 h 359"/>
                  <a:gd name="T28" fmla="*/ 8 w 177"/>
                  <a:gd name="T29" fmla="*/ 10 h 359"/>
                  <a:gd name="T30" fmla="*/ 8 w 177"/>
                  <a:gd name="T31" fmla="*/ 12 h 359"/>
                  <a:gd name="T32" fmla="*/ 8 w 177"/>
                  <a:gd name="T33" fmla="*/ 13 h 359"/>
                  <a:gd name="T34" fmla="*/ 7 w 177"/>
                  <a:gd name="T35" fmla="*/ 14 h 359"/>
                  <a:gd name="T36" fmla="*/ 7 w 177"/>
                  <a:gd name="T37" fmla="*/ 16 h 359"/>
                  <a:gd name="T38" fmla="*/ 7 w 177"/>
                  <a:gd name="T39" fmla="*/ 17 h 359"/>
                  <a:gd name="T40" fmla="*/ 7 w 177"/>
                  <a:gd name="T41" fmla="*/ 18 h 359"/>
                  <a:gd name="T42" fmla="*/ 6 w 177"/>
                  <a:gd name="T43" fmla="*/ 19 h 359"/>
                  <a:gd name="T44" fmla="*/ 6 w 177"/>
                  <a:gd name="T45" fmla="*/ 20 h 359"/>
                  <a:gd name="T46" fmla="*/ 5 w 177"/>
                  <a:gd name="T47" fmla="*/ 21 h 359"/>
                  <a:gd name="T48" fmla="*/ 5 w 177"/>
                  <a:gd name="T49" fmla="*/ 21 h 359"/>
                  <a:gd name="T50" fmla="*/ 5 w 177"/>
                  <a:gd name="T51" fmla="*/ 22 h 359"/>
                  <a:gd name="T52" fmla="*/ 5 w 177"/>
                  <a:gd name="T53" fmla="*/ 22 h 359"/>
                  <a:gd name="T54" fmla="*/ 4 w 177"/>
                  <a:gd name="T55" fmla="*/ 23 h 359"/>
                  <a:gd name="T56" fmla="*/ 4 w 177"/>
                  <a:gd name="T57" fmla="*/ 23 h 359"/>
                  <a:gd name="T58" fmla="*/ 4 w 177"/>
                  <a:gd name="T59" fmla="*/ 23 h 359"/>
                  <a:gd name="T60" fmla="*/ 5 w 177"/>
                  <a:gd name="T61" fmla="*/ 23 h 359"/>
                  <a:gd name="T62" fmla="*/ 5 w 177"/>
                  <a:gd name="T63" fmla="*/ 23 h 359"/>
                  <a:gd name="T64" fmla="*/ 6 w 177"/>
                  <a:gd name="T65" fmla="*/ 22 h 359"/>
                  <a:gd name="T66" fmla="*/ 6 w 177"/>
                  <a:gd name="T67" fmla="*/ 22 h 359"/>
                  <a:gd name="T68" fmla="*/ 7 w 177"/>
                  <a:gd name="T69" fmla="*/ 22 h 359"/>
                  <a:gd name="T70" fmla="*/ 8 w 177"/>
                  <a:gd name="T71" fmla="*/ 21 h 359"/>
                  <a:gd name="T72" fmla="*/ 8 w 177"/>
                  <a:gd name="T73" fmla="*/ 21 h 359"/>
                  <a:gd name="T74" fmla="*/ 9 w 177"/>
                  <a:gd name="T75" fmla="*/ 20 h 359"/>
                  <a:gd name="T76" fmla="*/ 9 w 177"/>
                  <a:gd name="T77" fmla="*/ 19 h 359"/>
                  <a:gd name="T78" fmla="*/ 10 w 177"/>
                  <a:gd name="T79" fmla="*/ 18 h 359"/>
                  <a:gd name="T80" fmla="*/ 10 w 177"/>
                  <a:gd name="T81" fmla="*/ 16 h 359"/>
                  <a:gd name="T82" fmla="*/ 10 w 177"/>
                  <a:gd name="T83" fmla="*/ 15 h 359"/>
                  <a:gd name="T84" fmla="*/ 11 w 177"/>
                  <a:gd name="T85" fmla="*/ 13 h 359"/>
                  <a:gd name="T86" fmla="*/ 10 w 177"/>
                  <a:gd name="T87" fmla="*/ 11 h 359"/>
                  <a:gd name="T88" fmla="*/ 10 w 177"/>
                  <a:gd name="T89" fmla="*/ 10 h 359"/>
                  <a:gd name="T90" fmla="*/ 10 w 177"/>
                  <a:gd name="T91" fmla="*/ 8 h 359"/>
                  <a:gd name="T92" fmla="*/ 10 w 177"/>
                  <a:gd name="T93" fmla="*/ 7 h 359"/>
                  <a:gd name="T94" fmla="*/ 9 w 177"/>
                  <a:gd name="T95" fmla="*/ 6 h 359"/>
                  <a:gd name="T96" fmla="*/ 9 w 177"/>
                  <a:gd name="T97" fmla="*/ 5 h 359"/>
                  <a:gd name="T98" fmla="*/ 8 w 177"/>
                  <a:gd name="T99" fmla="*/ 4 h 359"/>
                  <a:gd name="T100" fmla="*/ 7 w 177"/>
                  <a:gd name="T101" fmla="*/ 3 h 359"/>
                  <a:gd name="T102" fmla="*/ 6 w 177"/>
                  <a:gd name="T103" fmla="*/ 2 h 359"/>
                  <a:gd name="T104" fmla="*/ 5 w 177"/>
                  <a:gd name="T105" fmla="*/ 2 h 359"/>
                  <a:gd name="T106" fmla="*/ 5 w 177"/>
                  <a:gd name="T107" fmla="*/ 1 h 359"/>
                  <a:gd name="T108" fmla="*/ 4 w 177"/>
                  <a:gd name="T109" fmla="*/ 1 h 359"/>
                  <a:gd name="T110" fmla="*/ 3 w 177"/>
                  <a:gd name="T111" fmla="*/ 1 h 359"/>
                  <a:gd name="T112" fmla="*/ 2 w 177"/>
                  <a:gd name="T113" fmla="*/ 0 h 359"/>
                  <a:gd name="T114" fmla="*/ 1 w 177"/>
                  <a:gd name="T115" fmla="*/ 0 h 359"/>
                  <a:gd name="T116" fmla="*/ 0 w 177"/>
                  <a:gd name="T117" fmla="*/ 0 h 359"/>
                  <a:gd name="T118" fmla="*/ 0 w 177"/>
                  <a:gd name="T119" fmla="*/ 1 h 359"/>
                  <a:gd name="T120" fmla="*/ 0 w 177"/>
                  <a:gd name="T121" fmla="*/ 1 h 3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7"/>
                  <a:gd name="T184" fmla="*/ 0 h 359"/>
                  <a:gd name="T185" fmla="*/ 177 w 177"/>
                  <a:gd name="T186" fmla="*/ 359 h 3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7" h="359">
                    <a:moveTo>
                      <a:pt x="0" y="9"/>
                    </a:moveTo>
                    <a:lnTo>
                      <a:pt x="4" y="9"/>
                    </a:lnTo>
                    <a:lnTo>
                      <a:pt x="18" y="9"/>
                    </a:lnTo>
                    <a:lnTo>
                      <a:pt x="25" y="9"/>
                    </a:lnTo>
                    <a:lnTo>
                      <a:pt x="35" y="15"/>
                    </a:lnTo>
                    <a:lnTo>
                      <a:pt x="44" y="19"/>
                    </a:lnTo>
                    <a:lnTo>
                      <a:pt x="57" y="25"/>
                    </a:lnTo>
                    <a:lnTo>
                      <a:pt x="67" y="30"/>
                    </a:lnTo>
                    <a:lnTo>
                      <a:pt x="76" y="40"/>
                    </a:lnTo>
                    <a:lnTo>
                      <a:pt x="88" y="49"/>
                    </a:lnTo>
                    <a:lnTo>
                      <a:pt x="99" y="64"/>
                    </a:lnTo>
                    <a:lnTo>
                      <a:pt x="107" y="80"/>
                    </a:lnTo>
                    <a:lnTo>
                      <a:pt x="116" y="101"/>
                    </a:lnTo>
                    <a:lnTo>
                      <a:pt x="120" y="122"/>
                    </a:lnTo>
                    <a:lnTo>
                      <a:pt x="128" y="150"/>
                    </a:lnTo>
                    <a:lnTo>
                      <a:pt x="128" y="177"/>
                    </a:lnTo>
                    <a:lnTo>
                      <a:pt x="128" y="199"/>
                    </a:lnTo>
                    <a:lnTo>
                      <a:pt x="122" y="222"/>
                    </a:lnTo>
                    <a:lnTo>
                      <a:pt x="122" y="243"/>
                    </a:lnTo>
                    <a:lnTo>
                      <a:pt x="118" y="262"/>
                    </a:lnTo>
                    <a:lnTo>
                      <a:pt x="113" y="283"/>
                    </a:lnTo>
                    <a:lnTo>
                      <a:pt x="107" y="295"/>
                    </a:lnTo>
                    <a:lnTo>
                      <a:pt x="103" y="310"/>
                    </a:lnTo>
                    <a:lnTo>
                      <a:pt x="95" y="321"/>
                    </a:lnTo>
                    <a:lnTo>
                      <a:pt x="90" y="333"/>
                    </a:lnTo>
                    <a:lnTo>
                      <a:pt x="84" y="340"/>
                    </a:lnTo>
                    <a:lnTo>
                      <a:pt x="80" y="348"/>
                    </a:lnTo>
                    <a:lnTo>
                      <a:pt x="73" y="355"/>
                    </a:lnTo>
                    <a:lnTo>
                      <a:pt x="71" y="359"/>
                    </a:lnTo>
                    <a:lnTo>
                      <a:pt x="73" y="357"/>
                    </a:lnTo>
                    <a:lnTo>
                      <a:pt x="84" y="357"/>
                    </a:lnTo>
                    <a:lnTo>
                      <a:pt x="90" y="353"/>
                    </a:lnTo>
                    <a:lnTo>
                      <a:pt x="101" y="352"/>
                    </a:lnTo>
                    <a:lnTo>
                      <a:pt x="111" y="344"/>
                    </a:lnTo>
                    <a:lnTo>
                      <a:pt x="118" y="340"/>
                    </a:lnTo>
                    <a:lnTo>
                      <a:pt x="130" y="329"/>
                    </a:lnTo>
                    <a:lnTo>
                      <a:pt x="137" y="321"/>
                    </a:lnTo>
                    <a:lnTo>
                      <a:pt x="145" y="308"/>
                    </a:lnTo>
                    <a:lnTo>
                      <a:pt x="154" y="293"/>
                    </a:lnTo>
                    <a:lnTo>
                      <a:pt x="162" y="276"/>
                    </a:lnTo>
                    <a:lnTo>
                      <a:pt x="166" y="255"/>
                    </a:lnTo>
                    <a:lnTo>
                      <a:pt x="172" y="230"/>
                    </a:lnTo>
                    <a:lnTo>
                      <a:pt x="177" y="205"/>
                    </a:lnTo>
                    <a:lnTo>
                      <a:pt x="175" y="175"/>
                    </a:lnTo>
                    <a:lnTo>
                      <a:pt x="172" y="148"/>
                    </a:lnTo>
                    <a:lnTo>
                      <a:pt x="168" y="125"/>
                    </a:lnTo>
                    <a:lnTo>
                      <a:pt x="162" y="103"/>
                    </a:lnTo>
                    <a:lnTo>
                      <a:pt x="153" y="83"/>
                    </a:lnTo>
                    <a:lnTo>
                      <a:pt x="145" y="66"/>
                    </a:lnTo>
                    <a:lnTo>
                      <a:pt x="132" y="51"/>
                    </a:lnTo>
                    <a:lnTo>
                      <a:pt x="120" y="40"/>
                    </a:lnTo>
                    <a:lnTo>
                      <a:pt x="107" y="26"/>
                    </a:lnTo>
                    <a:lnTo>
                      <a:pt x="92" y="19"/>
                    </a:lnTo>
                    <a:lnTo>
                      <a:pt x="80" y="9"/>
                    </a:lnTo>
                    <a:lnTo>
                      <a:pt x="65" y="6"/>
                    </a:lnTo>
                    <a:lnTo>
                      <a:pt x="50" y="2"/>
                    </a:lnTo>
                    <a:lnTo>
                      <a:pt x="37" y="0"/>
                    </a:lnTo>
                    <a:lnTo>
                      <a:pt x="21" y="0"/>
                    </a:lnTo>
                    <a:lnTo>
                      <a:pt x="10"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80" name="Freeform 83">
                <a:extLst>
                  <a:ext uri="{FF2B5EF4-FFF2-40B4-BE49-F238E27FC236}">
                    <a16:creationId xmlns:a16="http://schemas.microsoft.com/office/drawing/2014/main" id="{CC59D5A5-5B97-4FD9-B2B6-83EB8C9E09F1}"/>
                  </a:ext>
                </a:extLst>
              </p:cNvPr>
              <p:cNvSpPr>
                <a:spLocks/>
              </p:cNvSpPr>
              <p:nvPr/>
            </p:nvSpPr>
            <p:spPr bwMode="auto">
              <a:xfrm>
                <a:off x="1780" y="3829"/>
                <a:ext cx="28" cy="21"/>
              </a:xfrm>
              <a:custGeom>
                <a:avLst/>
                <a:gdLst>
                  <a:gd name="T0" fmla="*/ 0 w 55"/>
                  <a:gd name="T1" fmla="*/ 1 h 44"/>
                  <a:gd name="T2" fmla="*/ 0 w 55"/>
                  <a:gd name="T3" fmla="*/ 1 h 44"/>
                  <a:gd name="T4" fmla="*/ 1 w 55"/>
                  <a:gd name="T5" fmla="*/ 1 h 44"/>
                  <a:gd name="T6" fmla="*/ 1 w 55"/>
                  <a:gd name="T7" fmla="*/ 0 h 44"/>
                  <a:gd name="T8" fmla="*/ 2 w 55"/>
                  <a:gd name="T9" fmla="*/ 0 h 44"/>
                  <a:gd name="T10" fmla="*/ 2 w 55"/>
                  <a:gd name="T11" fmla="*/ 0 h 44"/>
                  <a:gd name="T12" fmla="*/ 3 w 55"/>
                  <a:gd name="T13" fmla="*/ 0 h 44"/>
                  <a:gd name="T14" fmla="*/ 3 w 55"/>
                  <a:gd name="T15" fmla="*/ 0 h 44"/>
                  <a:gd name="T16" fmla="*/ 3 w 55"/>
                  <a:gd name="T17" fmla="*/ 0 h 44"/>
                  <a:gd name="T18" fmla="*/ 4 w 55"/>
                  <a:gd name="T19" fmla="*/ 0 h 44"/>
                  <a:gd name="T20" fmla="*/ 4 w 55"/>
                  <a:gd name="T21" fmla="*/ 1 h 44"/>
                  <a:gd name="T22" fmla="*/ 4 w 55"/>
                  <a:gd name="T23" fmla="*/ 1 h 44"/>
                  <a:gd name="T24" fmla="*/ 4 w 55"/>
                  <a:gd name="T25" fmla="*/ 2 h 44"/>
                  <a:gd name="T26" fmla="*/ 4 w 55"/>
                  <a:gd name="T27" fmla="*/ 2 h 44"/>
                  <a:gd name="T28" fmla="*/ 3 w 55"/>
                  <a:gd name="T29" fmla="*/ 2 h 44"/>
                  <a:gd name="T30" fmla="*/ 3 w 55"/>
                  <a:gd name="T31" fmla="*/ 2 h 44"/>
                  <a:gd name="T32" fmla="*/ 2 w 55"/>
                  <a:gd name="T33" fmla="*/ 2 h 44"/>
                  <a:gd name="T34" fmla="*/ 2 w 55"/>
                  <a:gd name="T35" fmla="*/ 2 h 44"/>
                  <a:gd name="T36" fmla="*/ 1 w 55"/>
                  <a:gd name="T37" fmla="*/ 2 h 44"/>
                  <a:gd name="T38" fmla="*/ 1 w 55"/>
                  <a:gd name="T39" fmla="*/ 1 h 44"/>
                  <a:gd name="T40" fmla="*/ 0 w 55"/>
                  <a:gd name="T41" fmla="*/ 1 h 44"/>
                  <a:gd name="T42" fmla="*/ 0 w 55"/>
                  <a:gd name="T43" fmla="*/ 1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44"/>
                  <a:gd name="T68" fmla="*/ 55 w 55"/>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44">
                    <a:moveTo>
                      <a:pt x="0" y="29"/>
                    </a:moveTo>
                    <a:lnTo>
                      <a:pt x="0" y="25"/>
                    </a:lnTo>
                    <a:lnTo>
                      <a:pt x="7" y="17"/>
                    </a:lnTo>
                    <a:lnTo>
                      <a:pt x="13" y="12"/>
                    </a:lnTo>
                    <a:lnTo>
                      <a:pt x="22" y="4"/>
                    </a:lnTo>
                    <a:lnTo>
                      <a:pt x="30" y="0"/>
                    </a:lnTo>
                    <a:lnTo>
                      <a:pt x="39" y="0"/>
                    </a:lnTo>
                    <a:lnTo>
                      <a:pt x="43" y="2"/>
                    </a:lnTo>
                    <a:lnTo>
                      <a:pt x="47" y="8"/>
                    </a:lnTo>
                    <a:lnTo>
                      <a:pt x="51" y="14"/>
                    </a:lnTo>
                    <a:lnTo>
                      <a:pt x="55" y="23"/>
                    </a:lnTo>
                    <a:lnTo>
                      <a:pt x="55" y="29"/>
                    </a:lnTo>
                    <a:lnTo>
                      <a:pt x="55" y="36"/>
                    </a:lnTo>
                    <a:lnTo>
                      <a:pt x="51" y="44"/>
                    </a:lnTo>
                    <a:lnTo>
                      <a:pt x="43" y="44"/>
                    </a:lnTo>
                    <a:lnTo>
                      <a:pt x="34" y="44"/>
                    </a:lnTo>
                    <a:lnTo>
                      <a:pt x="26" y="42"/>
                    </a:lnTo>
                    <a:lnTo>
                      <a:pt x="19" y="34"/>
                    </a:lnTo>
                    <a:lnTo>
                      <a:pt x="9" y="33"/>
                    </a:lnTo>
                    <a:lnTo>
                      <a:pt x="3"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81" name="Freeform 84">
                <a:extLst>
                  <a:ext uri="{FF2B5EF4-FFF2-40B4-BE49-F238E27FC236}">
                    <a16:creationId xmlns:a16="http://schemas.microsoft.com/office/drawing/2014/main" id="{74741E85-AF59-44DF-831B-7F1BA94694B4}"/>
                  </a:ext>
                </a:extLst>
              </p:cNvPr>
              <p:cNvSpPr>
                <a:spLocks/>
              </p:cNvSpPr>
              <p:nvPr/>
            </p:nvSpPr>
            <p:spPr bwMode="auto">
              <a:xfrm>
                <a:off x="1754" y="3849"/>
                <a:ext cx="26" cy="23"/>
              </a:xfrm>
              <a:custGeom>
                <a:avLst/>
                <a:gdLst>
                  <a:gd name="T0" fmla="*/ 0 w 54"/>
                  <a:gd name="T1" fmla="*/ 1 h 48"/>
                  <a:gd name="T2" fmla="*/ 0 w 54"/>
                  <a:gd name="T3" fmla="*/ 0 h 48"/>
                  <a:gd name="T4" fmla="*/ 0 w 54"/>
                  <a:gd name="T5" fmla="*/ 0 h 48"/>
                  <a:gd name="T6" fmla="*/ 1 w 54"/>
                  <a:gd name="T7" fmla="*/ 0 h 48"/>
                  <a:gd name="T8" fmla="*/ 1 w 54"/>
                  <a:gd name="T9" fmla="*/ 0 h 48"/>
                  <a:gd name="T10" fmla="*/ 2 w 54"/>
                  <a:gd name="T11" fmla="*/ 0 h 48"/>
                  <a:gd name="T12" fmla="*/ 2 w 54"/>
                  <a:gd name="T13" fmla="*/ 0 h 48"/>
                  <a:gd name="T14" fmla="*/ 2 w 54"/>
                  <a:gd name="T15" fmla="*/ 0 h 48"/>
                  <a:gd name="T16" fmla="*/ 3 w 54"/>
                  <a:gd name="T17" fmla="*/ 0 h 48"/>
                  <a:gd name="T18" fmla="*/ 3 w 54"/>
                  <a:gd name="T19" fmla="*/ 1 h 48"/>
                  <a:gd name="T20" fmla="*/ 3 w 54"/>
                  <a:gd name="T21" fmla="*/ 1 h 48"/>
                  <a:gd name="T22" fmla="*/ 3 w 54"/>
                  <a:gd name="T23" fmla="*/ 2 h 48"/>
                  <a:gd name="T24" fmla="*/ 3 w 54"/>
                  <a:gd name="T25" fmla="*/ 2 h 48"/>
                  <a:gd name="T26" fmla="*/ 2 w 54"/>
                  <a:gd name="T27" fmla="*/ 2 h 48"/>
                  <a:gd name="T28" fmla="*/ 2 w 54"/>
                  <a:gd name="T29" fmla="*/ 2 h 48"/>
                  <a:gd name="T30" fmla="*/ 1 w 54"/>
                  <a:gd name="T31" fmla="*/ 2 h 48"/>
                  <a:gd name="T32" fmla="*/ 1 w 54"/>
                  <a:gd name="T33" fmla="*/ 2 h 48"/>
                  <a:gd name="T34" fmla="*/ 0 w 54"/>
                  <a:gd name="T35" fmla="*/ 1 h 48"/>
                  <a:gd name="T36" fmla="*/ 0 w 54"/>
                  <a:gd name="T37" fmla="*/ 1 h 48"/>
                  <a:gd name="T38" fmla="*/ 0 w 54"/>
                  <a:gd name="T39" fmla="*/ 1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48"/>
                  <a:gd name="T62" fmla="*/ 54 w 54"/>
                  <a:gd name="T63" fmla="*/ 48 h 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48">
                    <a:moveTo>
                      <a:pt x="0" y="19"/>
                    </a:moveTo>
                    <a:lnTo>
                      <a:pt x="0" y="15"/>
                    </a:lnTo>
                    <a:lnTo>
                      <a:pt x="6" y="12"/>
                    </a:lnTo>
                    <a:lnTo>
                      <a:pt x="16" y="6"/>
                    </a:lnTo>
                    <a:lnTo>
                      <a:pt x="27" y="4"/>
                    </a:lnTo>
                    <a:lnTo>
                      <a:pt x="35" y="0"/>
                    </a:lnTo>
                    <a:lnTo>
                      <a:pt x="44" y="4"/>
                    </a:lnTo>
                    <a:lnTo>
                      <a:pt x="48" y="6"/>
                    </a:lnTo>
                    <a:lnTo>
                      <a:pt x="50" y="10"/>
                    </a:lnTo>
                    <a:lnTo>
                      <a:pt x="52" y="17"/>
                    </a:lnTo>
                    <a:lnTo>
                      <a:pt x="54" y="27"/>
                    </a:lnTo>
                    <a:lnTo>
                      <a:pt x="50" y="34"/>
                    </a:lnTo>
                    <a:lnTo>
                      <a:pt x="50" y="42"/>
                    </a:lnTo>
                    <a:lnTo>
                      <a:pt x="44" y="48"/>
                    </a:lnTo>
                    <a:lnTo>
                      <a:pt x="35" y="48"/>
                    </a:lnTo>
                    <a:lnTo>
                      <a:pt x="29" y="42"/>
                    </a:lnTo>
                    <a:lnTo>
                      <a:pt x="19" y="36"/>
                    </a:lnTo>
                    <a:lnTo>
                      <a:pt x="4" y="25"/>
                    </a:lnTo>
                    <a:lnTo>
                      <a:pt x="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82" name="Freeform 85">
                <a:extLst>
                  <a:ext uri="{FF2B5EF4-FFF2-40B4-BE49-F238E27FC236}">
                    <a16:creationId xmlns:a16="http://schemas.microsoft.com/office/drawing/2014/main" id="{C24EB5E6-F594-4516-B8A6-583541BEA5FF}"/>
                  </a:ext>
                </a:extLst>
              </p:cNvPr>
              <p:cNvSpPr>
                <a:spLocks/>
              </p:cNvSpPr>
              <p:nvPr/>
            </p:nvSpPr>
            <p:spPr bwMode="auto">
              <a:xfrm>
                <a:off x="1811" y="4076"/>
                <a:ext cx="32" cy="29"/>
              </a:xfrm>
              <a:custGeom>
                <a:avLst/>
                <a:gdLst>
                  <a:gd name="T0" fmla="*/ 0 w 65"/>
                  <a:gd name="T1" fmla="*/ 3 h 59"/>
                  <a:gd name="T2" fmla="*/ 0 w 65"/>
                  <a:gd name="T3" fmla="*/ 2 h 59"/>
                  <a:gd name="T4" fmla="*/ 0 w 65"/>
                  <a:gd name="T5" fmla="*/ 2 h 59"/>
                  <a:gd name="T6" fmla="*/ 0 w 65"/>
                  <a:gd name="T7" fmla="*/ 1 h 59"/>
                  <a:gd name="T8" fmla="*/ 0 w 65"/>
                  <a:gd name="T9" fmla="*/ 1 h 59"/>
                  <a:gd name="T10" fmla="*/ 1 w 65"/>
                  <a:gd name="T11" fmla="*/ 0 h 59"/>
                  <a:gd name="T12" fmla="*/ 1 w 65"/>
                  <a:gd name="T13" fmla="*/ 0 h 59"/>
                  <a:gd name="T14" fmla="*/ 2 w 65"/>
                  <a:gd name="T15" fmla="*/ 0 h 59"/>
                  <a:gd name="T16" fmla="*/ 2 w 65"/>
                  <a:gd name="T17" fmla="*/ 0 h 59"/>
                  <a:gd name="T18" fmla="*/ 3 w 65"/>
                  <a:gd name="T19" fmla="*/ 0 h 59"/>
                  <a:gd name="T20" fmla="*/ 3 w 65"/>
                  <a:gd name="T21" fmla="*/ 1 h 59"/>
                  <a:gd name="T22" fmla="*/ 3 w 65"/>
                  <a:gd name="T23" fmla="*/ 1 h 59"/>
                  <a:gd name="T24" fmla="*/ 4 w 65"/>
                  <a:gd name="T25" fmla="*/ 2 h 59"/>
                  <a:gd name="T26" fmla="*/ 4 w 65"/>
                  <a:gd name="T27" fmla="*/ 2 h 59"/>
                  <a:gd name="T28" fmla="*/ 4 w 65"/>
                  <a:gd name="T29" fmla="*/ 3 h 59"/>
                  <a:gd name="T30" fmla="*/ 3 w 65"/>
                  <a:gd name="T31" fmla="*/ 3 h 59"/>
                  <a:gd name="T32" fmla="*/ 2 w 65"/>
                  <a:gd name="T33" fmla="*/ 3 h 59"/>
                  <a:gd name="T34" fmla="*/ 1 w 65"/>
                  <a:gd name="T35" fmla="*/ 3 h 59"/>
                  <a:gd name="T36" fmla="*/ 0 w 65"/>
                  <a:gd name="T37" fmla="*/ 3 h 59"/>
                  <a:gd name="T38" fmla="*/ 0 w 65"/>
                  <a:gd name="T39" fmla="*/ 3 h 59"/>
                  <a:gd name="T40" fmla="*/ 0 w 65"/>
                  <a:gd name="T41" fmla="*/ 3 h 59"/>
                  <a:gd name="T42" fmla="*/ 0 w 65"/>
                  <a:gd name="T43" fmla="*/ 3 h 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
                  <a:gd name="T67" fmla="*/ 0 h 59"/>
                  <a:gd name="T68" fmla="*/ 65 w 65"/>
                  <a:gd name="T69" fmla="*/ 59 h 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 h="59">
                    <a:moveTo>
                      <a:pt x="0" y="54"/>
                    </a:moveTo>
                    <a:lnTo>
                      <a:pt x="0" y="46"/>
                    </a:lnTo>
                    <a:lnTo>
                      <a:pt x="6" y="35"/>
                    </a:lnTo>
                    <a:lnTo>
                      <a:pt x="10" y="27"/>
                    </a:lnTo>
                    <a:lnTo>
                      <a:pt x="14" y="18"/>
                    </a:lnTo>
                    <a:lnTo>
                      <a:pt x="17" y="10"/>
                    </a:lnTo>
                    <a:lnTo>
                      <a:pt x="27" y="6"/>
                    </a:lnTo>
                    <a:lnTo>
                      <a:pt x="33" y="0"/>
                    </a:lnTo>
                    <a:lnTo>
                      <a:pt x="40" y="2"/>
                    </a:lnTo>
                    <a:lnTo>
                      <a:pt x="48" y="10"/>
                    </a:lnTo>
                    <a:lnTo>
                      <a:pt x="59" y="23"/>
                    </a:lnTo>
                    <a:lnTo>
                      <a:pt x="63" y="29"/>
                    </a:lnTo>
                    <a:lnTo>
                      <a:pt x="65" y="40"/>
                    </a:lnTo>
                    <a:lnTo>
                      <a:pt x="65" y="44"/>
                    </a:lnTo>
                    <a:lnTo>
                      <a:pt x="65" y="50"/>
                    </a:lnTo>
                    <a:lnTo>
                      <a:pt x="56" y="56"/>
                    </a:lnTo>
                    <a:lnTo>
                      <a:pt x="44" y="59"/>
                    </a:lnTo>
                    <a:lnTo>
                      <a:pt x="27" y="58"/>
                    </a:lnTo>
                    <a:lnTo>
                      <a:pt x="14" y="56"/>
                    </a:lnTo>
                    <a:lnTo>
                      <a:pt x="2" y="54"/>
                    </a:lnTo>
                    <a:lnTo>
                      <a:pt x="0"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83" name="Freeform 86">
                <a:extLst>
                  <a:ext uri="{FF2B5EF4-FFF2-40B4-BE49-F238E27FC236}">
                    <a16:creationId xmlns:a16="http://schemas.microsoft.com/office/drawing/2014/main" id="{28AF1391-BD8D-4AAE-9991-B3EDE5E23773}"/>
                  </a:ext>
                </a:extLst>
              </p:cNvPr>
              <p:cNvSpPr>
                <a:spLocks/>
              </p:cNvSpPr>
              <p:nvPr/>
            </p:nvSpPr>
            <p:spPr bwMode="auto">
              <a:xfrm>
                <a:off x="1858" y="4191"/>
                <a:ext cx="29" cy="20"/>
              </a:xfrm>
              <a:custGeom>
                <a:avLst/>
                <a:gdLst>
                  <a:gd name="T0" fmla="*/ 0 w 57"/>
                  <a:gd name="T1" fmla="*/ 2 h 39"/>
                  <a:gd name="T2" fmla="*/ 0 w 57"/>
                  <a:gd name="T3" fmla="*/ 2 h 39"/>
                  <a:gd name="T4" fmla="*/ 1 w 57"/>
                  <a:gd name="T5" fmla="*/ 2 h 39"/>
                  <a:gd name="T6" fmla="*/ 1 w 57"/>
                  <a:gd name="T7" fmla="*/ 1 h 39"/>
                  <a:gd name="T8" fmla="*/ 2 w 57"/>
                  <a:gd name="T9" fmla="*/ 1 h 39"/>
                  <a:gd name="T10" fmla="*/ 2 w 57"/>
                  <a:gd name="T11" fmla="*/ 0 h 39"/>
                  <a:gd name="T12" fmla="*/ 3 w 57"/>
                  <a:gd name="T13" fmla="*/ 0 h 39"/>
                  <a:gd name="T14" fmla="*/ 3 w 57"/>
                  <a:gd name="T15" fmla="*/ 0 h 39"/>
                  <a:gd name="T16" fmla="*/ 3 w 57"/>
                  <a:gd name="T17" fmla="*/ 1 h 39"/>
                  <a:gd name="T18" fmla="*/ 3 w 57"/>
                  <a:gd name="T19" fmla="*/ 1 h 39"/>
                  <a:gd name="T20" fmla="*/ 4 w 57"/>
                  <a:gd name="T21" fmla="*/ 2 h 39"/>
                  <a:gd name="T22" fmla="*/ 4 w 57"/>
                  <a:gd name="T23" fmla="*/ 2 h 39"/>
                  <a:gd name="T24" fmla="*/ 4 w 57"/>
                  <a:gd name="T25" fmla="*/ 2 h 39"/>
                  <a:gd name="T26" fmla="*/ 4 w 57"/>
                  <a:gd name="T27" fmla="*/ 3 h 39"/>
                  <a:gd name="T28" fmla="*/ 3 w 57"/>
                  <a:gd name="T29" fmla="*/ 3 h 39"/>
                  <a:gd name="T30" fmla="*/ 3 w 57"/>
                  <a:gd name="T31" fmla="*/ 3 h 39"/>
                  <a:gd name="T32" fmla="*/ 2 w 57"/>
                  <a:gd name="T33" fmla="*/ 3 h 39"/>
                  <a:gd name="T34" fmla="*/ 2 w 57"/>
                  <a:gd name="T35" fmla="*/ 3 h 39"/>
                  <a:gd name="T36" fmla="*/ 1 w 57"/>
                  <a:gd name="T37" fmla="*/ 3 h 39"/>
                  <a:gd name="T38" fmla="*/ 1 w 57"/>
                  <a:gd name="T39" fmla="*/ 2 h 39"/>
                  <a:gd name="T40" fmla="*/ 0 w 57"/>
                  <a:gd name="T41" fmla="*/ 2 h 39"/>
                  <a:gd name="T42" fmla="*/ 0 w 57"/>
                  <a:gd name="T43" fmla="*/ 2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39"/>
                  <a:gd name="T68" fmla="*/ 57 w 57"/>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39">
                    <a:moveTo>
                      <a:pt x="0" y="32"/>
                    </a:moveTo>
                    <a:lnTo>
                      <a:pt x="0" y="28"/>
                    </a:lnTo>
                    <a:lnTo>
                      <a:pt x="2" y="20"/>
                    </a:lnTo>
                    <a:lnTo>
                      <a:pt x="8" y="15"/>
                    </a:lnTo>
                    <a:lnTo>
                      <a:pt x="18" y="5"/>
                    </a:lnTo>
                    <a:lnTo>
                      <a:pt x="25" y="0"/>
                    </a:lnTo>
                    <a:lnTo>
                      <a:pt x="35" y="0"/>
                    </a:lnTo>
                    <a:lnTo>
                      <a:pt x="40" y="0"/>
                    </a:lnTo>
                    <a:lnTo>
                      <a:pt x="44" y="3"/>
                    </a:lnTo>
                    <a:lnTo>
                      <a:pt x="48" y="7"/>
                    </a:lnTo>
                    <a:lnTo>
                      <a:pt x="54" y="17"/>
                    </a:lnTo>
                    <a:lnTo>
                      <a:pt x="56" y="22"/>
                    </a:lnTo>
                    <a:lnTo>
                      <a:pt x="57" y="32"/>
                    </a:lnTo>
                    <a:lnTo>
                      <a:pt x="54" y="38"/>
                    </a:lnTo>
                    <a:lnTo>
                      <a:pt x="46" y="39"/>
                    </a:lnTo>
                    <a:lnTo>
                      <a:pt x="38" y="39"/>
                    </a:lnTo>
                    <a:lnTo>
                      <a:pt x="29" y="39"/>
                    </a:lnTo>
                    <a:lnTo>
                      <a:pt x="18" y="38"/>
                    </a:lnTo>
                    <a:lnTo>
                      <a:pt x="8" y="34"/>
                    </a:lnTo>
                    <a:lnTo>
                      <a:pt x="2" y="32"/>
                    </a:ln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84" name="Freeform 87">
                <a:extLst>
                  <a:ext uri="{FF2B5EF4-FFF2-40B4-BE49-F238E27FC236}">
                    <a16:creationId xmlns:a16="http://schemas.microsoft.com/office/drawing/2014/main" id="{497FAC3F-2ED4-4C15-9C79-9B1D4AF12DB7}"/>
                  </a:ext>
                </a:extLst>
              </p:cNvPr>
              <p:cNvSpPr>
                <a:spLocks/>
              </p:cNvSpPr>
              <p:nvPr/>
            </p:nvSpPr>
            <p:spPr bwMode="auto">
              <a:xfrm>
                <a:off x="1830" y="4126"/>
                <a:ext cx="22" cy="30"/>
              </a:xfrm>
              <a:custGeom>
                <a:avLst/>
                <a:gdLst>
                  <a:gd name="T0" fmla="*/ 1 w 44"/>
                  <a:gd name="T1" fmla="*/ 4 h 59"/>
                  <a:gd name="T2" fmla="*/ 1 w 44"/>
                  <a:gd name="T3" fmla="*/ 4 h 59"/>
                  <a:gd name="T4" fmla="*/ 1 w 44"/>
                  <a:gd name="T5" fmla="*/ 4 h 59"/>
                  <a:gd name="T6" fmla="*/ 1 w 44"/>
                  <a:gd name="T7" fmla="*/ 4 h 59"/>
                  <a:gd name="T8" fmla="*/ 1 w 44"/>
                  <a:gd name="T9" fmla="*/ 3 h 59"/>
                  <a:gd name="T10" fmla="*/ 1 w 44"/>
                  <a:gd name="T11" fmla="*/ 2 h 59"/>
                  <a:gd name="T12" fmla="*/ 0 w 44"/>
                  <a:gd name="T13" fmla="*/ 2 h 59"/>
                  <a:gd name="T14" fmla="*/ 0 w 44"/>
                  <a:gd name="T15" fmla="*/ 1 h 59"/>
                  <a:gd name="T16" fmla="*/ 1 w 44"/>
                  <a:gd name="T17" fmla="*/ 1 h 59"/>
                  <a:gd name="T18" fmla="*/ 1 w 44"/>
                  <a:gd name="T19" fmla="*/ 0 h 59"/>
                  <a:gd name="T20" fmla="*/ 1 w 44"/>
                  <a:gd name="T21" fmla="*/ 0 h 59"/>
                  <a:gd name="T22" fmla="*/ 1 w 44"/>
                  <a:gd name="T23" fmla="*/ 1 h 59"/>
                  <a:gd name="T24" fmla="*/ 3 w 44"/>
                  <a:gd name="T25" fmla="*/ 1 h 59"/>
                  <a:gd name="T26" fmla="*/ 3 w 44"/>
                  <a:gd name="T27" fmla="*/ 1 h 59"/>
                  <a:gd name="T28" fmla="*/ 3 w 44"/>
                  <a:gd name="T29" fmla="*/ 2 h 59"/>
                  <a:gd name="T30" fmla="*/ 3 w 44"/>
                  <a:gd name="T31" fmla="*/ 3 h 59"/>
                  <a:gd name="T32" fmla="*/ 3 w 44"/>
                  <a:gd name="T33" fmla="*/ 3 h 59"/>
                  <a:gd name="T34" fmla="*/ 3 w 44"/>
                  <a:gd name="T35" fmla="*/ 4 h 59"/>
                  <a:gd name="T36" fmla="*/ 1 w 44"/>
                  <a:gd name="T37" fmla="*/ 4 h 59"/>
                  <a:gd name="T38" fmla="*/ 1 w 44"/>
                  <a:gd name="T39" fmla="*/ 4 h 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59"/>
                  <a:gd name="T62" fmla="*/ 44 w 44"/>
                  <a:gd name="T63" fmla="*/ 59 h 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59">
                    <a:moveTo>
                      <a:pt x="27" y="59"/>
                    </a:moveTo>
                    <a:lnTo>
                      <a:pt x="25" y="57"/>
                    </a:lnTo>
                    <a:lnTo>
                      <a:pt x="21" y="57"/>
                    </a:lnTo>
                    <a:lnTo>
                      <a:pt x="16" y="50"/>
                    </a:lnTo>
                    <a:lnTo>
                      <a:pt x="6" y="36"/>
                    </a:lnTo>
                    <a:lnTo>
                      <a:pt x="2" y="27"/>
                    </a:lnTo>
                    <a:lnTo>
                      <a:pt x="0" y="21"/>
                    </a:lnTo>
                    <a:lnTo>
                      <a:pt x="0" y="10"/>
                    </a:lnTo>
                    <a:lnTo>
                      <a:pt x="2" y="6"/>
                    </a:lnTo>
                    <a:lnTo>
                      <a:pt x="6" y="0"/>
                    </a:lnTo>
                    <a:lnTo>
                      <a:pt x="10" y="0"/>
                    </a:lnTo>
                    <a:lnTo>
                      <a:pt x="19" y="2"/>
                    </a:lnTo>
                    <a:lnTo>
                      <a:pt x="33" y="8"/>
                    </a:lnTo>
                    <a:lnTo>
                      <a:pt x="40" y="15"/>
                    </a:lnTo>
                    <a:lnTo>
                      <a:pt x="44" y="23"/>
                    </a:lnTo>
                    <a:lnTo>
                      <a:pt x="44" y="33"/>
                    </a:lnTo>
                    <a:lnTo>
                      <a:pt x="42" y="40"/>
                    </a:lnTo>
                    <a:lnTo>
                      <a:pt x="33" y="53"/>
                    </a:lnTo>
                    <a:lnTo>
                      <a:pt x="27"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85" name="Freeform 88">
                <a:extLst>
                  <a:ext uri="{FF2B5EF4-FFF2-40B4-BE49-F238E27FC236}">
                    <a16:creationId xmlns:a16="http://schemas.microsoft.com/office/drawing/2014/main" id="{9C955EBC-D2A4-4640-8A43-22E884F1F8A2}"/>
                  </a:ext>
                </a:extLst>
              </p:cNvPr>
              <p:cNvSpPr>
                <a:spLocks/>
              </p:cNvSpPr>
              <p:nvPr/>
            </p:nvSpPr>
            <p:spPr bwMode="auto">
              <a:xfrm>
                <a:off x="1895" y="4193"/>
                <a:ext cx="23" cy="25"/>
              </a:xfrm>
              <a:custGeom>
                <a:avLst/>
                <a:gdLst>
                  <a:gd name="T0" fmla="*/ 0 w 45"/>
                  <a:gd name="T1" fmla="*/ 1 h 52"/>
                  <a:gd name="T2" fmla="*/ 0 w 45"/>
                  <a:gd name="T3" fmla="*/ 1 h 52"/>
                  <a:gd name="T4" fmla="*/ 1 w 45"/>
                  <a:gd name="T5" fmla="*/ 1 h 52"/>
                  <a:gd name="T6" fmla="*/ 2 w 45"/>
                  <a:gd name="T7" fmla="*/ 0 h 52"/>
                  <a:gd name="T8" fmla="*/ 2 w 45"/>
                  <a:gd name="T9" fmla="*/ 0 h 52"/>
                  <a:gd name="T10" fmla="*/ 3 w 45"/>
                  <a:gd name="T11" fmla="*/ 0 h 52"/>
                  <a:gd name="T12" fmla="*/ 3 w 45"/>
                  <a:gd name="T13" fmla="*/ 0 h 52"/>
                  <a:gd name="T14" fmla="*/ 3 w 45"/>
                  <a:gd name="T15" fmla="*/ 0 h 52"/>
                  <a:gd name="T16" fmla="*/ 3 w 45"/>
                  <a:gd name="T17" fmla="*/ 1 h 52"/>
                  <a:gd name="T18" fmla="*/ 3 w 45"/>
                  <a:gd name="T19" fmla="*/ 2 h 52"/>
                  <a:gd name="T20" fmla="*/ 3 w 45"/>
                  <a:gd name="T21" fmla="*/ 2 h 52"/>
                  <a:gd name="T22" fmla="*/ 3 w 45"/>
                  <a:gd name="T23" fmla="*/ 2 h 52"/>
                  <a:gd name="T24" fmla="*/ 3 w 45"/>
                  <a:gd name="T25" fmla="*/ 3 h 52"/>
                  <a:gd name="T26" fmla="*/ 2 w 45"/>
                  <a:gd name="T27" fmla="*/ 3 h 52"/>
                  <a:gd name="T28" fmla="*/ 2 w 45"/>
                  <a:gd name="T29" fmla="*/ 3 h 52"/>
                  <a:gd name="T30" fmla="*/ 1 w 45"/>
                  <a:gd name="T31" fmla="*/ 2 h 52"/>
                  <a:gd name="T32" fmla="*/ 1 w 45"/>
                  <a:gd name="T33" fmla="*/ 2 h 52"/>
                  <a:gd name="T34" fmla="*/ 0 w 45"/>
                  <a:gd name="T35" fmla="*/ 1 h 52"/>
                  <a:gd name="T36" fmla="*/ 0 w 45"/>
                  <a:gd name="T37" fmla="*/ 1 h 52"/>
                  <a:gd name="T38" fmla="*/ 0 w 45"/>
                  <a:gd name="T39" fmla="*/ 1 h 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52"/>
                  <a:gd name="T62" fmla="*/ 45 w 45"/>
                  <a:gd name="T63" fmla="*/ 52 h 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52">
                    <a:moveTo>
                      <a:pt x="0" y="29"/>
                    </a:moveTo>
                    <a:lnTo>
                      <a:pt x="0" y="25"/>
                    </a:lnTo>
                    <a:lnTo>
                      <a:pt x="11" y="17"/>
                    </a:lnTo>
                    <a:lnTo>
                      <a:pt x="20" y="6"/>
                    </a:lnTo>
                    <a:lnTo>
                      <a:pt x="32" y="2"/>
                    </a:lnTo>
                    <a:lnTo>
                      <a:pt x="36" y="0"/>
                    </a:lnTo>
                    <a:lnTo>
                      <a:pt x="39" y="6"/>
                    </a:lnTo>
                    <a:lnTo>
                      <a:pt x="43" y="14"/>
                    </a:lnTo>
                    <a:lnTo>
                      <a:pt x="45" y="29"/>
                    </a:lnTo>
                    <a:lnTo>
                      <a:pt x="43" y="35"/>
                    </a:lnTo>
                    <a:lnTo>
                      <a:pt x="43" y="44"/>
                    </a:lnTo>
                    <a:lnTo>
                      <a:pt x="38" y="48"/>
                    </a:lnTo>
                    <a:lnTo>
                      <a:pt x="36" y="52"/>
                    </a:lnTo>
                    <a:lnTo>
                      <a:pt x="30" y="52"/>
                    </a:lnTo>
                    <a:lnTo>
                      <a:pt x="20" y="50"/>
                    </a:lnTo>
                    <a:lnTo>
                      <a:pt x="13" y="44"/>
                    </a:lnTo>
                    <a:lnTo>
                      <a:pt x="3" y="36"/>
                    </a:lnTo>
                    <a:lnTo>
                      <a:pt x="0" y="31"/>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86" name="Freeform 89">
                <a:extLst>
                  <a:ext uri="{FF2B5EF4-FFF2-40B4-BE49-F238E27FC236}">
                    <a16:creationId xmlns:a16="http://schemas.microsoft.com/office/drawing/2014/main" id="{C45DF89F-5E7F-4903-9B5C-0E87FB190CC4}"/>
                  </a:ext>
                </a:extLst>
              </p:cNvPr>
              <p:cNvSpPr>
                <a:spLocks/>
              </p:cNvSpPr>
              <p:nvPr/>
            </p:nvSpPr>
            <p:spPr bwMode="auto">
              <a:xfrm>
                <a:off x="1768" y="3921"/>
                <a:ext cx="34" cy="28"/>
              </a:xfrm>
              <a:custGeom>
                <a:avLst/>
                <a:gdLst>
                  <a:gd name="T0" fmla="*/ 0 w 68"/>
                  <a:gd name="T1" fmla="*/ 3 h 57"/>
                  <a:gd name="T2" fmla="*/ 0 w 68"/>
                  <a:gd name="T3" fmla="*/ 2 h 57"/>
                  <a:gd name="T4" fmla="*/ 1 w 68"/>
                  <a:gd name="T5" fmla="*/ 2 h 57"/>
                  <a:gd name="T6" fmla="*/ 1 w 68"/>
                  <a:gd name="T7" fmla="*/ 2 h 57"/>
                  <a:gd name="T8" fmla="*/ 1 w 68"/>
                  <a:gd name="T9" fmla="*/ 1 h 57"/>
                  <a:gd name="T10" fmla="*/ 1 w 68"/>
                  <a:gd name="T11" fmla="*/ 0 h 57"/>
                  <a:gd name="T12" fmla="*/ 2 w 68"/>
                  <a:gd name="T13" fmla="*/ 0 h 57"/>
                  <a:gd name="T14" fmla="*/ 2 w 68"/>
                  <a:gd name="T15" fmla="*/ 0 h 57"/>
                  <a:gd name="T16" fmla="*/ 2 w 68"/>
                  <a:gd name="T17" fmla="*/ 0 h 57"/>
                  <a:gd name="T18" fmla="*/ 3 w 68"/>
                  <a:gd name="T19" fmla="*/ 0 h 57"/>
                  <a:gd name="T20" fmla="*/ 3 w 68"/>
                  <a:gd name="T21" fmla="*/ 1 h 57"/>
                  <a:gd name="T22" fmla="*/ 4 w 68"/>
                  <a:gd name="T23" fmla="*/ 1 h 57"/>
                  <a:gd name="T24" fmla="*/ 4 w 68"/>
                  <a:gd name="T25" fmla="*/ 2 h 57"/>
                  <a:gd name="T26" fmla="*/ 4 w 68"/>
                  <a:gd name="T27" fmla="*/ 2 h 57"/>
                  <a:gd name="T28" fmla="*/ 4 w 68"/>
                  <a:gd name="T29" fmla="*/ 3 h 57"/>
                  <a:gd name="T30" fmla="*/ 3 w 68"/>
                  <a:gd name="T31" fmla="*/ 3 h 57"/>
                  <a:gd name="T32" fmla="*/ 2 w 68"/>
                  <a:gd name="T33" fmla="*/ 3 h 57"/>
                  <a:gd name="T34" fmla="*/ 1 w 68"/>
                  <a:gd name="T35" fmla="*/ 3 h 57"/>
                  <a:gd name="T36" fmla="*/ 1 w 68"/>
                  <a:gd name="T37" fmla="*/ 3 h 57"/>
                  <a:gd name="T38" fmla="*/ 1 w 68"/>
                  <a:gd name="T39" fmla="*/ 3 h 57"/>
                  <a:gd name="T40" fmla="*/ 0 w 68"/>
                  <a:gd name="T41" fmla="*/ 3 h 57"/>
                  <a:gd name="T42" fmla="*/ 0 w 68"/>
                  <a:gd name="T43" fmla="*/ 3 h 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57"/>
                  <a:gd name="T68" fmla="*/ 68 w 68"/>
                  <a:gd name="T69" fmla="*/ 57 h 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57">
                    <a:moveTo>
                      <a:pt x="0" y="49"/>
                    </a:moveTo>
                    <a:lnTo>
                      <a:pt x="0" y="45"/>
                    </a:lnTo>
                    <a:lnTo>
                      <a:pt x="2" y="41"/>
                    </a:lnTo>
                    <a:lnTo>
                      <a:pt x="4" y="36"/>
                    </a:lnTo>
                    <a:lnTo>
                      <a:pt x="11" y="26"/>
                    </a:lnTo>
                    <a:lnTo>
                      <a:pt x="17" y="13"/>
                    </a:lnTo>
                    <a:lnTo>
                      <a:pt x="32" y="2"/>
                    </a:lnTo>
                    <a:lnTo>
                      <a:pt x="36" y="0"/>
                    </a:lnTo>
                    <a:lnTo>
                      <a:pt x="45" y="2"/>
                    </a:lnTo>
                    <a:lnTo>
                      <a:pt x="53" y="7"/>
                    </a:lnTo>
                    <a:lnTo>
                      <a:pt x="63" y="22"/>
                    </a:lnTo>
                    <a:lnTo>
                      <a:pt x="64" y="30"/>
                    </a:lnTo>
                    <a:lnTo>
                      <a:pt x="68" y="38"/>
                    </a:lnTo>
                    <a:lnTo>
                      <a:pt x="66" y="45"/>
                    </a:lnTo>
                    <a:lnTo>
                      <a:pt x="66" y="49"/>
                    </a:lnTo>
                    <a:lnTo>
                      <a:pt x="55" y="55"/>
                    </a:lnTo>
                    <a:lnTo>
                      <a:pt x="44" y="57"/>
                    </a:lnTo>
                    <a:lnTo>
                      <a:pt x="25" y="55"/>
                    </a:lnTo>
                    <a:lnTo>
                      <a:pt x="15" y="51"/>
                    </a:lnTo>
                    <a:lnTo>
                      <a:pt x="4" y="49"/>
                    </a:lnTo>
                    <a:lnTo>
                      <a:pt x="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87" name="Freeform 90">
                <a:extLst>
                  <a:ext uri="{FF2B5EF4-FFF2-40B4-BE49-F238E27FC236}">
                    <a16:creationId xmlns:a16="http://schemas.microsoft.com/office/drawing/2014/main" id="{70FAFFA8-496A-4275-9C59-B4428D1E4BAC}"/>
                  </a:ext>
                </a:extLst>
              </p:cNvPr>
              <p:cNvSpPr>
                <a:spLocks/>
              </p:cNvSpPr>
              <p:nvPr/>
            </p:nvSpPr>
            <p:spPr bwMode="auto">
              <a:xfrm>
                <a:off x="1848" y="4098"/>
                <a:ext cx="27" cy="21"/>
              </a:xfrm>
              <a:custGeom>
                <a:avLst/>
                <a:gdLst>
                  <a:gd name="T0" fmla="*/ 0 w 55"/>
                  <a:gd name="T1" fmla="*/ 2 h 44"/>
                  <a:gd name="T2" fmla="*/ 0 w 55"/>
                  <a:gd name="T3" fmla="*/ 1 h 44"/>
                  <a:gd name="T4" fmla="*/ 0 w 55"/>
                  <a:gd name="T5" fmla="*/ 1 h 44"/>
                  <a:gd name="T6" fmla="*/ 0 w 55"/>
                  <a:gd name="T7" fmla="*/ 1 h 44"/>
                  <a:gd name="T8" fmla="*/ 1 w 55"/>
                  <a:gd name="T9" fmla="*/ 0 h 44"/>
                  <a:gd name="T10" fmla="*/ 1 w 55"/>
                  <a:gd name="T11" fmla="*/ 0 h 44"/>
                  <a:gd name="T12" fmla="*/ 2 w 55"/>
                  <a:gd name="T13" fmla="*/ 0 h 44"/>
                  <a:gd name="T14" fmla="*/ 2 w 55"/>
                  <a:gd name="T15" fmla="*/ 0 h 44"/>
                  <a:gd name="T16" fmla="*/ 2 w 55"/>
                  <a:gd name="T17" fmla="*/ 0 h 44"/>
                  <a:gd name="T18" fmla="*/ 2 w 55"/>
                  <a:gd name="T19" fmla="*/ 0 h 44"/>
                  <a:gd name="T20" fmla="*/ 3 w 55"/>
                  <a:gd name="T21" fmla="*/ 1 h 44"/>
                  <a:gd name="T22" fmla="*/ 3 w 55"/>
                  <a:gd name="T23" fmla="*/ 1 h 44"/>
                  <a:gd name="T24" fmla="*/ 3 w 55"/>
                  <a:gd name="T25" fmla="*/ 2 h 44"/>
                  <a:gd name="T26" fmla="*/ 3 w 55"/>
                  <a:gd name="T27" fmla="*/ 2 h 44"/>
                  <a:gd name="T28" fmla="*/ 2 w 55"/>
                  <a:gd name="T29" fmla="*/ 2 h 44"/>
                  <a:gd name="T30" fmla="*/ 2 w 55"/>
                  <a:gd name="T31" fmla="*/ 2 h 44"/>
                  <a:gd name="T32" fmla="*/ 1 w 55"/>
                  <a:gd name="T33" fmla="*/ 2 h 44"/>
                  <a:gd name="T34" fmla="*/ 1 w 55"/>
                  <a:gd name="T35" fmla="*/ 2 h 44"/>
                  <a:gd name="T36" fmla="*/ 0 w 55"/>
                  <a:gd name="T37" fmla="*/ 2 h 44"/>
                  <a:gd name="T38" fmla="*/ 0 w 55"/>
                  <a:gd name="T39" fmla="*/ 2 h 44"/>
                  <a:gd name="T40" fmla="*/ 0 w 55"/>
                  <a:gd name="T41" fmla="*/ 2 h 44"/>
                  <a:gd name="T42" fmla="*/ 0 w 55"/>
                  <a:gd name="T43" fmla="*/ 2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44"/>
                  <a:gd name="T68" fmla="*/ 55 w 55"/>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44">
                    <a:moveTo>
                      <a:pt x="0" y="33"/>
                    </a:moveTo>
                    <a:lnTo>
                      <a:pt x="0" y="31"/>
                    </a:lnTo>
                    <a:lnTo>
                      <a:pt x="1" y="25"/>
                    </a:lnTo>
                    <a:lnTo>
                      <a:pt x="5" y="17"/>
                    </a:lnTo>
                    <a:lnTo>
                      <a:pt x="17" y="10"/>
                    </a:lnTo>
                    <a:lnTo>
                      <a:pt x="22" y="2"/>
                    </a:lnTo>
                    <a:lnTo>
                      <a:pt x="32" y="0"/>
                    </a:lnTo>
                    <a:lnTo>
                      <a:pt x="36" y="0"/>
                    </a:lnTo>
                    <a:lnTo>
                      <a:pt x="41" y="4"/>
                    </a:lnTo>
                    <a:lnTo>
                      <a:pt x="45" y="10"/>
                    </a:lnTo>
                    <a:lnTo>
                      <a:pt x="49" y="17"/>
                    </a:lnTo>
                    <a:lnTo>
                      <a:pt x="53" y="27"/>
                    </a:lnTo>
                    <a:lnTo>
                      <a:pt x="55" y="33"/>
                    </a:lnTo>
                    <a:lnTo>
                      <a:pt x="51" y="38"/>
                    </a:lnTo>
                    <a:lnTo>
                      <a:pt x="45" y="44"/>
                    </a:lnTo>
                    <a:lnTo>
                      <a:pt x="36" y="44"/>
                    </a:lnTo>
                    <a:lnTo>
                      <a:pt x="28" y="44"/>
                    </a:lnTo>
                    <a:lnTo>
                      <a:pt x="17" y="38"/>
                    </a:lnTo>
                    <a:lnTo>
                      <a:pt x="5" y="36"/>
                    </a:lnTo>
                    <a:lnTo>
                      <a:pt x="1" y="33"/>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88" name="Freeform 91">
                <a:extLst>
                  <a:ext uri="{FF2B5EF4-FFF2-40B4-BE49-F238E27FC236}">
                    <a16:creationId xmlns:a16="http://schemas.microsoft.com/office/drawing/2014/main" id="{55F4E2BA-1982-457F-8117-D535B366CE7B}"/>
                  </a:ext>
                </a:extLst>
              </p:cNvPr>
              <p:cNvSpPr>
                <a:spLocks/>
              </p:cNvSpPr>
              <p:nvPr/>
            </p:nvSpPr>
            <p:spPr bwMode="auto">
              <a:xfrm>
                <a:off x="1840" y="4164"/>
                <a:ext cx="27" cy="21"/>
              </a:xfrm>
              <a:custGeom>
                <a:avLst/>
                <a:gdLst>
                  <a:gd name="T0" fmla="*/ 0 w 54"/>
                  <a:gd name="T1" fmla="*/ 3 h 42"/>
                  <a:gd name="T2" fmla="*/ 0 w 54"/>
                  <a:gd name="T3" fmla="*/ 1 h 42"/>
                  <a:gd name="T4" fmla="*/ 1 w 54"/>
                  <a:gd name="T5" fmla="*/ 1 h 42"/>
                  <a:gd name="T6" fmla="*/ 1 w 54"/>
                  <a:gd name="T7" fmla="*/ 1 h 42"/>
                  <a:gd name="T8" fmla="*/ 2 w 54"/>
                  <a:gd name="T9" fmla="*/ 1 h 42"/>
                  <a:gd name="T10" fmla="*/ 2 w 54"/>
                  <a:gd name="T11" fmla="*/ 1 h 42"/>
                  <a:gd name="T12" fmla="*/ 3 w 54"/>
                  <a:gd name="T13" fmla="*/ 0 h 42"/>
                  <a:gd name="T14" fmla="*/ 3 w 54"/>
                  <a:gd name="T15" fmla="*/ 0 h 42"/>
                  <a:gd name="T16" fmla="*/ 3 w 54"/>
                  <a:gd name="T17" fmla="*/ 1 h 42"/>
                  <a:gd name="T18" fmla="*/ 3 w 54"/>
                  <a:gd name="T19" fmla="*/ 1 h 42"/>
                  <a:gd name="T20" fmla="*/ 3 w 54"/>
                  <a:gd name="T21" fmla="*/ 1 h 42"/>
                  <a:gd name="T22" fmla="*/ 3 w 54"/>
                  <a:gd name="T23" fmla="*/ 1 h 42"/>
                  <a:gd name="T24" fmla="*/ 3 w 54"/>
                  <a:gd name="T25" fmla="*/ 1 h 42"/>
                  <a:gd name="T26" fmla="*/ 3 w 54"/>
                  <a:gd name="T27" fmla="*/ 3 h 42"/>
                  <a:gd name="T28" fmla="*/ 3 w 54"/>
                  <a:gd name="T29" fmla="*/ 3 h 42"/>
                  <a:gd name="T30" fmla="*/ 3 w 54"/>
                  <a:gd name="T31" fmla="*/ 3 h 42"/>
                  <a:gd name="T32" fmla="*/ 2 w 54"/>
                  <a:gd name="T33" fmla="*/ 3 h 42"/>
                  <a:gd name="T34" fmla="*/ 2 w 54"/>
                  <a:gd name="T35" fmla="*/ 3 h 42"/>
                  <a:gd name="T36" fmla="*/ 1 w 54"/>
                  <a:gd name="T37" fmla="*/ 3 h 42"/>
                  <a:gd name="T38" fmla="*/ 1 w 54"/>
                  <a:gd name="T39" fmla="*/ 3 h 42"/>
                  <a:gd name="T40" fmla="*/ 0 w 54"/>
                  <a:gd name="T41" fmla="*/ 3 h 42"/>
                  <a:gd name="T42" fmla="*/ 0 w 54"/>
                  <a:gd name="T43" fmla="*/ 3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42"/>
                  <a:gd name="T68" fmla="*/ 54 w 54"/>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42">
                    <a:moveTo>
                      <a:pt x="0" y="35"/>
                    </a:moveTo>
                    <a:lnTo>
                      <a:pt x="0" y="31"/>
                    </a:lnTo>
                    <a:lnTo>
                      <a:pt x="6" y="25"/>
                    </a:lnTo>
                    <a:lnTo>
                      <a:pt x="12" y="16"/>
                    </a:lnTo>
                    <a:lnTo>
                      <a:pt x="17" y="10"/>
                    </a:lnTo>
                    <a:lnTo>
                      <a:pt x="27" y="4"/>
                    </a:lnTo>
                    <a:lnTo>
                      <a:pt x="35" y="0"/>
                    </a:lnTo>
                    <a:lnTo>
                      <a:pt x="38" y="0"/>
                    </a:lnTo>
                    <a:lnTo>
                      <a:pt x="44" y="6"/>
                    </a:lnTo>
                    <a:lnTo>
                      <a:pt x="48" y="10"/>
                    </a:lnTo>
                    <a:lnTo>
                      <a:pt x="52" y="21"/>
                    </a:lnTo>
                    <a:lnTo>
                      <a:pt x="54" y="25"/>
                    </a:lnTo>
                    <a:lnTo>
                      <a:pt x="54" y="31"/>
                    </a:lnTo>
                    <a:lnTo>
                      <a:pt x="52" y="36"/>
                    </a:lnTo>
                    <a:lnTo>
                      <a:pt x="46" y="40"/>
                    </a:lnTo>
                    <a:lnTo>
                      <a:pt x="36" y="40"/>
                    </a:lnTo>
                    <a:lnTo>
                      <a:pt x="29" y="42"/>
                    </a:lnTo>
                    <a:lnTo>
                      <a:pt x="17" y="38"/>
                    </a:lnTo>
                    <a:lnTo>
                      <a:pt x="10" y="36"/>
                    </a:lnTo>
                    <a:lnTo>
                      <a:pt x="2"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89" name="Freeform 92">
                <a:extLst>
                  <a:ext uri="{FF2B5EF4-FFF2-40B4-BE49-F238E27FC236}">
                    <a16:creationId xmlns:a16="http://schemas.microsoft.com/office/drawing/2014/main" id="{6799C141-81EA-4AE5-B69D-B57F67259AB2}"/>
                  </a:ext>
                </a:extLst>
              </p:cNvPr>
              <p:cNvSpPr>
                <a:spLocks/>
              </p:cNvSpPr>
              <p:nvPr/>
            </p:nvSpPr>
            <p:spPr bwMode="auto">
              <a:xfrm>
                <a:off x="1863" y="4134"/>
                <a:ext cx="24" cy="25"/>
              </a:xfrm>
              <a:custGeom>
                <a:avLst/>
                <a:gdLst>
                  <a:gd name="T0" fmla="*/ 0 w 47"/>
                  <a:gd name="T1" fmla="*/ 2 h 52"/>
                  <a:gd name="T2" fmla="*/ 1 w 47"/>
                  <a:gd name="T3" fmla="*/ 2 h 52"/>
                  <a:gd name="T4" fmla="*/ 1 w 47"/>
                  <a:gd name="T5" fmla="*/ 1 h 52"/>
                  <a:gd name="T6" fmla="*/ 2 w 47"/>
                  <a:gd name="T7" fmla="*/ 0 h 52"/>
                  <a:gd name="T8" fmla="*/ 2 w 47"/>
                  <a:gd name="T9" fmla="*/ 0 h 52"/>
                  <a:gd name="T10" fmla="*/ 2 w 47"/>
                  <a:gd name="T11" fmla="*/ 0 h 52"/>
                  <a:gd name="T12" fmla="*/ 3 w 47"/>
                  <a:gd name="T13" fmla="*/ 0 h 52"/>
                  <a:gd name="T14" fmla="*/ 3 w 47"/>
                  <a:gd name="T15" fmla="*/ 0 h 52"/>
                  <a:gd name="T16" fmla="*/ 3 w 47"/>
                  <a:gd name="T17" fmla="*/ 1 h 52"/>
                  <a:gd name="T18" fmla="*/ 3 w 47"/>
                  <a:gd name="T19" fmla="*/ 2 h 52"/>
                  <a:gd name="T20" fmla="*/ 3 w 47"/>
                  <a:gd name="T21" fmla="*/ 2 h 52"/>
                  <a:gd name="T22" fmla="*/ 3 w 47"/>
                  <a:gd name="T23" fmla="*/ 2 h 52"/>
                  <a:gd name="T24" fmla="*/ 3 w 47"/>
                  <a:gd name="T25" fmla="*/ 3 h 52"/>
                  <a:gd name="T26" fmla="*/ 3 w 47"/>
                  <a:gd name="T27" fmla="*/ 3 h 52"/>
                  <a:gd name="T28" fmla="*/ 2 w 47"/>
                  <a:gd name="T29" fmla="*/ 3 h 52"/>
                  <a:gd name="T30" fmla="*/ 2 w 47"/>
                  <a:gd name="T31" fmla="*/ 2 h 52"/>
                  <a:gd name="T32" fmla="*/ 1 w 47"/>
                  <a:gd name="T33" fmla="*/ 2 h 52"/>
                  <a:gd name="T34" fmla="*/ 1 w 47"/>
                  <a:gd name="T35" fmla="*/ 2 h 52"/>
                  <a:gd name="T36" fmla="*/ 0 w 47"/>
                  <a:gd name="T37" fmla="*/ 2 h 52"/>
                  <a:gd name="T38" fmla="*/ 0 w 47"/>
                  <a:gd name="T39" fmla="*/ 2 h 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
                  <a:gd name="T61" fmla="*/ 0 h 52"/>
                  <a:gd name="T62" fmla="*/ 47 w 47"/>
                  <a:gd name="T63" fmla="*/ 52 h 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 h="52">
                    <a:moveTo>
                      <a:pt x="0" y="37"/>
                    </a:moveTo>
                    <a:lnTo>
                      <a:pt x="2" y="33"/>
                    </a:lnTo>
                    <a:lnTo>
                      <a:pt x="8" y="21"/>
                    </a:lnTo>
                    <a:lnTo>
                      <a:pt x="17" y="10"/>
                    </a:lnTo>
                    <a:lnTo>
                      <a:pt x="28" y="2"/>
                    </a:lnTo>
                    <a:lnTo>
                      <a:pt x="32" y="0"/>
                    </a:lnTo>
                    <a:lnTo>
                      <a:pt x="36" y="6"/>
                    </a:lnTo>
                    <a:lnTo>
                      <a:pt x="40" y="10"/>
                    </a:lnTo>
                    <a:lnTo>
                      <a:pt x="47" y="25"/>
                    </a:lnTo>
                    <a:lnTo>
                      <a:pt x="47" y="33"/>
                    </a:lnTo>
                    <a:lnTo>
                      <a:pt x="47" y="40"/>
                    </a:lnTo>
                    <a:lnTo>
                      <a:pt x="46" y="44"/>
                    </a:lnTo>
                    <a:lnTo>
                      <a:pt x="44" y="50"/>
                    </a:lnTo>
                    <a:lnTo>
                      <a:pt x="36" y="52"/>
                    </a:lnTo>
                    <a:lnTo>
                      <a:pt x="28" y="52"/>
                    </a:lnTo>
                    <a:lnTo>
                      <a:pt x="17" y="44"/>
                    </a:lnTo>
                    <a:lnTo>
                      <a:pt x="8" y="40"/>
                    </a:lnTo>
                    <a:lnTo>
                      <a:pt x="2" y="37"/>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90" name="Freeform 93">
                <a:extLst>
                  <a:ext uri="{FF2B5EF4-FFF2-40B4-BE49-F238E27FC236}">
                    <a16:creationId xmlns:a16="http://schemas.microsoft.com/office/drawing/2014/main" id="{8021A2C2-E52A-4901-9910-BA3B2EF3020D}"/>
                  </a:ext>
                </a:extLst>
              </p:cNvPr>
              <p:cNvSpPr>
                <a:spLocks/>
              </p:cNvSpPr>
              <p:nvPr/>
            </p:nvSpPr>
            <p:spPr bwMode="auto">
              <a:xfrm>
                <a:off x="1757" y="3884"/>
                <a:ext cx="27" cy="21"/>
              </a:xfrm>
              <a:custGeom>
                <a:avLst/>
                <a:gdLst>
                  <a:gd name="T0" fmla="*/ 0 w 55"/>
                  <a:gd name="T1" fmla="*/ 3 h 42"/>
                  <a:gd name="T2" fmla="*/ 0 w 55"/>
                  <a:gd name="T3" fmla="*/ 3 h 42"/>
                  <a:gd name="T4" fmla="*/ 0 w 55"/>
                  <a:gd name="T5" fmla="*/ 3 h 42"/>
                  <a:gd name="T6" fmla="*/ 0 w 55"/>
                  <a:gd name="T7" fmla="*/ 1 h 42"/>
                  <a:gd name="T8" fmla="*/ 0 w 55"/>
                  <a:gd name="T9" fmla="*/ 1 h 42"/>
                  <a:gd name="T10" fmla="*/ 0 w 55"/>
                  <a:gd name="T11" fmla="*/ 1 h 42"/>
                  <a:gd name="T12" fmla="*/ 0 w 55"/>
                  <a:gd name="T13" fmla="*/ 0 h 42"/>
                  <a:gd name="T14" fmla="*/ 1 w 55"/>
                  <a:gd name="T15" fmla="*/ 0 h 42"/>
                  <a:gd name="T16" fmla="*/ 2 w 55"/>
                  <a:gd name="T17" fmla="*/ 1 h 42"/>
                  <a:gd name="T18" fmla="*/ 3 w 55"/>
                  <a:gd name="T19" fmla="*/ 1 h 42"/>
                  <a:gd name="T20" fmla="*/ 3 w 55"/>
                  <a:gd name="T21" fmla="*/ 1 h 42"/>
                  <a:gd name="T22" fmla="*/ 3 w 55"/>
                  <a:gd name="T23" fmla="*/ 1 h 42"/>
                  <a:gd name="T24" fmla="*/ 3 w 55"/>
                  <a:gd name="T25" fmla="*/ 1 h 42"/>
                  <a:gd name="T26" fmla="*/ 2 w 55"/>
                  <a:gd name="T27" fmla="*/ 3 h 42"/>
                  <a:gd name="T28" fmla="*/ 1 w 55"/>
                  <a:gd name="T29" fmla="*/ 3 h 42"/>
                  <a:gd name="T30" fmla="*/ 1 w 55"/>
                  <a:gd name="T31" fmla="*/ 3 h 42"/>
                  <a:gd name="T32" fmla="*/ 0 w 55"/>
                  <a:gd name="T33" fmla="*/ 3 h 42"/>
                  <a:gd name="T34" fmla="*/ 0 w 55"/>
                  <a:gd name="T35" fmla="*/ 3 h 42"/>
                  <a:gd name="T36" fmla="*/ 0 w 55"/>
                  <a:gd name="T37" fmla="*/ 3 h 42"/>
                  <a:gd name="T38" fmla="*/ 0 w 55"/>
                  <a:gd name="T39" fmla="*/ 3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42"/>
                  <a:gd name="T62" fmla="*/ 55 w 55"/>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42">
                    <a:moveTo>
                      <a:pt x="0" y="42"/>
                    </a:moveTo>
                    <a:lnTo>
                      <a:pt x="0" y="40"/>
                    </a:lnTo>
                    <a:lnTo>
                      <a:pt x="0" y="33"/>
                    </a:lnTo>
                    <a:lnTo>
                      <a:pt x="0" y="25"/>
                    </a:lnTo>
                    <a:lnTo>
                      <a:pt x="6" y="16"/>
                    </a:lnTo>
                    <a:lnTo>
                      <a:pt x="10" y="4"/>
                    </a:lnTo>
                    <a:lnTo>
                      <a:pt x="15" y="0"/>
                    </a:lnTo>
                    <a:lnTo>
                      <a:pt x="27" y="0"/>
                    </a:lnTo>
                    <a:lnTo>
                      <a:pt x="44" y="10"/>
                    </a:lnTo>
                    <a:lnTo>
                      <a:pt x="48" y="16"/>
                    </a:lnTo>
                    <a:lnTo>
                      <a:pt x="55" y="20"/>
                    </a:lnTo>
                    <a:lnTo>
                      <a:pt x="55" y="27"/>
                    </a:lnTo>
                    <a:lnTo>
                      <a:pt x="48" y="31"/>
                    </a:lnTo>
                    <a:lnTo>
                      <a:pt x="40" y="35"/>
                    </a:lnTo>
                    <a:lnTo>
                      <a:pt x="30" y="37"/>
                    </a:lnTo>
                    <a:lnTo>
                      <a:pt x="19" y="40"/>
                    </a:lnTo>
                    <a:lnTo>
                      <a:pt x="10" y="42"/>
                    </a:lnTo>
                    <a:lnTo>
                      <a:pt x="0"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91" name="Freeform 94">
                <a:extLst>
                  <a:ext uri="{FF2B5EF4-FFF2-40B4-BE49-F238E27FC236}">
                    <a16:creationId xmlns:a16="http://schemas.microsoft.com/office/drawing/2014/main" id="{D0385F78-72C2-4A1A-AAFF-9E0890BD55AC}"/>
                  </a:ext>
                </a:extLst>
              </p:cNvPr>
              <p:cNvSpPr>
                <a:spLocks/>
              </p:cNvSpPr>
              <p:nvPr/>
            </p:nvSpPr>
            <p:spPr bwMode="auto">
              <a:xfrm>
                <a:off x="1778" y="3995"/>
                <a:ext cx="28" cy="22"/>
              </a:xfrm>
              <a:custGeom>
                <a:avLst/>
                <a:gdLst>
                  <a:gd name="T0" fmla="*/ 0 w 55"/>
                  <a:gd name="T1" fmla="*/ 3 h 44"/>
                  <a:gd name="T2" fmla="*/ 0 w 55"/>
                  <a:gd name="T3" fmla="*/ 3 h 44"/>
                  <a:gd name="T4" fmla="*/ 0 w 55"/>
                  <a:gd name="T5" fmla="*/ 2 h 44"/>
                  <a:gd name="T6" fmla="*/ 1 w 55"/>
                  <a:gd name="T7" fmla="*/ 1 h 44"/>
                  <a:gd name="T8" fmla="*/ 1 w 55"/>
                  <a:gd name="T9" fmla="*/ 1 h 44"/>
                  <a:gd name="T10" fmla="*/ 1 w 55"/>
                  <a:gd name="T11" fmla="*/ 1 h 44"/>
                  <a:gd name="T12" fmla="*/ 2 w 55"/>
                  <a:gd name="T13" fmla="*/ 0 h 44"/>
                  <a:gd name="T14" fmla="*/ 2 w 55"/>
                  <a:gd name="T15" fmla="*/ 0 h 44"/>
                  <a:gd name="T16" fmla="*/ 3 w 55"/>
                  <a:gd name="T17" fmla="*/ 1 h 44"/>
                  <a:gd name="T18" fmla="*/ 4 w 55"/>
                  <a:gd name="T19" fmla="*/ 1 h 44"/>
                  <a:gd name="T20" fmla="*/ 4 w 55"/>
                  <a:gd name="T21" fmla="*/ 1 h 44"/>
                  <a:gd name="T22" fmla="*/ 4 w 55"/>
                  <a:gd name="T23" fmla="*/ 1 h 44"/>
                  <a:gd name="T24" fmla="*/ 4 w 55"/>
                  <a:gd name="T25" fmla="*/ 1 h 44"/>
                  <a:gd name="T26" fmla="*/ 3 w 55"/>
                  <a:gd name="T27" fmla="*/ 2 h 44"/>
                  <a:gd name="T28" fmla="*/ 2 w 55"/>
                  <a:gd name="T29" fmla="*/ 3 h 44"/>
                  <a:gd name="T30" fmla="*/ 2 w 55"/>
                  <a:gd name="T31" fmla="*/ 3 h 44"/>
                  <a:gd name="T32" fmla="*/ 1 w 55"/>
                  <a:gd name="T33" fmla="*/ 3 h 44"/>
                  <a:gd name="T34" fmla="*/ 1 w 55"/>
                  <a:gd name="T35" fmla="*/ 3 h 44"/>
                  <a:gd name="T36" fmla="*/ 0 w 55"/>
                  <a:gd name="T37" fmla="*/ 3 h 44"/>
                  <a:gd name="T38" fmla="*/ 0 w 55"/>
                  <a:gd name="T39" fmla="*/ 3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44"/>
                  <a:gd name="T62" fmla="*/ 55 w 55"/>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44">
                    <a:moveTo>
                      <a:pt x="0" y="44"/>
                    </a:moveTo>
                    <a:lnTo>
                      <a:pt x="0" y="40"/>
                    </a:lnTo>
                    <a:lnTo>
                      <a:pt x="0" y="32"/>
                    </a:lnTo>
                    <a:lnTo>
                      <a:pt x="2" y="21"/>
                    </a:lnTo>
                    <a:lnTo>
                      <a:pt x="7" y="13"/>
                    </a:lnTo>
                    <a:lnTo>
                      <a:pt x="11" y="4"/>
                    </a:lnTo>
                    <a:lnTo>
                      <a:pt x="19" y="0"/>
                    </a:lnTo>
                    <a:lnTo>
                      <a:pt x="28" y="0"/>
                    </a:lnTo>
                    <a:lnTo>
                      <a:pt x="43" y="9"/>
                    </a:lnTo>
                    <a:lnTo>
                      <a:pt x="49" y="13"/>
                    </a:lnTo>
                    <a:lnTo>
                      <a:pt x="55" y="17"/>
                    </a:lnTo>
                    <a:lnTo>
                      <a:pt x="55" y="25"/>
                    </a:lnTo>
                    <a:lnTo>
                      <a:pt x="49" y="30"/>
                    </a:lnTo>
                    <a:lnTo>
                      <a:pt x="42" y="32"/>
                    </a:lnTo>
                    <a:lnTo>
                      <a:pt x="32" y="36"/>
                    </a:lnTo>
                    <a:lnTo>
                      <a:pt x="19" y="40"/>
                    </a:lnTo>
                    <a:lnTo>
                      <a:pt x="11" y="42"/>
                    </a:lnTo>
                    <a:lnTo>
                      <a:pt x="2" y="42"/>
                    </a:lnTo>
                    <a:lnTo>
                      <a:pt x="0"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92" name="Freeform 95">
                <a:extLst>
                  <a:ext uri="{FF2B5EF4-FFF2-40B4-BE49-F238E27FC236}">
                    <a16:creationId xmlns:a16="http://schemas.microsoft.com/office/drawing/2014/main" id="{47ADC153-680A-49D3-A3A5-EE95260B5220}"/>
                  </a:ext>
                </a:extLst>
              </p:cNvPr>
              <p:cNvSpPr>
                <a:spLocks/>
              </p:cNvSpPr>
              <p:nvPr/>
            </p:nvSpPr>
            <p:spPr bwMode="auto">
              <a:xfrm>
                <a:off x="1754" y="3818"/>
                <a:ext cx="26" cy="19"/>
              </a:xfrm>
              <a:custGeom>
                <a:avLst/>
                <a:gdLst>
                  <a:gd name="T0" fmla="*/ 0 w 54"/>
                  <a:gd name="T1" fmla="*/ 1 h 38"/>
                  <a:gd name="T2" fmla="*/ 0 w 54"/>
                  <a:gd name="T3" fmla="*/ 1 h 38"/>
                  <a:gd name="T4" fmla="*/ 0 w 54"/>
                  <a:gd name="T5" fmla="*/ 1 h 38"/>
                  <a:gd name="T6" fmla="*/ 0 w 54"/>
                  <a:gd name="T7" fmla="*/ 1 h 38"/>
                  <a:gd name="T8" fmla="*/ 0 w 54"/>
                  <a:gd name="T9" fmla="*/ 1 h 38"/>
                  <a:gd name="T10" fmla="*/ 1 w 54"/>
                  <a:gd name="T11" fmla="*/ 2 h 38"/>
                  <a:gd name="T12" fmla="*/ 1 w 54"/>
                  <a:gd name="T13" fmla="*/ 2 h 38"/>
                  <a:gd name="T14" fmla="*/ 2 w 54"/>
                  <a:gd name="T15" fmla="*/ 2 h 38"/>
                  <a:gd name="T16" fmla="*/ 2 w 54"/>
                  <a:gd name="T17" fmla="*/ 1 h 38"/>
                  <a:gd name="T18" fmla="*/ 3 w 54"/>
                  <a:gd name="T19" fmla="*/ 1 h 38"/>
                  <a:gd name="T20" fmla="*/ 3 w 54"/>
                  <a:gd name="T21" fmla="*/ 1 h 38"/>
                  <a:gd name="T22" fmla="*/ 3 w 54"/>
                  <a:gd name="T23" fmla="*/ 1 h 38"/>
                  <a:gd name="T24" fmla="*/ 3 w 54"/>
                  <a:gd name="T25" fmla="*/ 1 h 38"/>
                  <a:gd name="T26" fmla="*/ 2 w 54"/>
                  <a:gd name="T27" fmla="*/ 0 h 38"/>
                  <a:gd name="T28" fmla="*/ 1 w 54"/>
                  <a:gd name="T29" fmla="*/ 0 h 38"/>
                  <a:gd name="T30" fmla="*/ 1 w 54"/>
                  <a:gd name="T31" fmla="*/ 0 h 38"/>
                  <a:gd name="T32" fmla="*/ 0 w 54"/>
                  <a:gd name="T33" fmla="*/ 1 h 38"/>
                  <a:gd name="T34" fmla="*/ 0 w 54"/>
                  <a:gd name="T35" fmla="*/ 1 h 38"/>
                  <a:gd name="T36" fmla="*/ 0 w 54"/>
                  <a:gd name="T37" fmla="*/ 1 h 38"/>
                  <a:gd name="T38" fmla="*/ 0 w 54"/>
                  <a:gd name="T39" fmla="*/ 1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38"/>
                  <a:gd name="T62" fmla="*/ 54 w 54"/>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38">
                    <a:moveTo>
                      <a:pt x="0" y="4"/>
                    </a:moveTo>
                    <a:lnTo>
                      <a:pt x="0" y="6"/>
                    </a:lnTo>
                    <a:lnTo>
                      <a:pt x="2" y="14"/>
                    </a:lnTo>
                    <a:lnTo>
                      <a:pt x="6" y="21"/>
                    </a:lnTo>
                    <a:lnTo>
                      <a:pt x="12" y="31"/>
                    </a:lnTo>
                    <a:lnTo>
                      <a:pt x="17" y="36"/>
                    </a:lnTo>
                    <a:lnTo>
                      <a:pt x="25" y="38"/>
                    </a:lnTo>
                    <a:lnTo>
                      <a:pt x="33" y="36"/>
                    </a:lnTo>
                    <a:lnTo>
                      <a:pt x="46" y="25"/>
                    </a:lnTo>
                    <a:lnTo>
                      <a:pt x="50" y="19"/>
                    </a:lnTo>
                    <a:lnTo>
                      <a:pt x="54" y="16"/>
                    </a:lnTo>
                    <a:lnTo>
                      <a:pt x="54" y="4"/>
                    </a:lnTo>
                    <a:lnTo>
                      <a:pt x="50" y="2"/>
                    </a:lnTo>
                    <a:lnTo>
                      <a:pt x="40" y="0"/>
                    </a:lnTo>
                    <a:lnTo>
                      <a:pt x="31" y="0"/>
                    </a:lnTo>
                    <a:lnTo>
                      <a:pt x="17" y="0"/>
                    </a:lnTo>
                    <a:lnTo>
                      <a:pt x="12" y="2"/>
                    </a:lnTo>
                    <a:lnTo>
                      <a:pt x="2" y="4"/>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93" name="Freeform 96">
                <a:extLst>
                  <a:ext uri="{FF2B5EF4-FFF2-40B4-BE49-F238E27FC236}">
                    <a16:creationId xmlns:a16="http://schemas.microsoft.com/office/drawing/2014/main" id="{04BAC70C-DFDD-4BF0-9B43-EBA65AC89648}"/>
                  </a:ext>
                </a:extLst>
              </p:cNvPr>
              <p:cNvSpPr>
                <a:spLocks/>
              </p:cNvSpPr>
              <p:nvPr/>
            </p:nvSpPr>
            <p:spPr bwMode="auto">
              <a:xfrm>
                <a:off x="1776" y="3965"/>
                <a:ext cx="25" cy="21"/>
              </a:xfrm>
              <a:custGeom>
                <a:avLst/>
                <a:gdLst>
                  <a:gd name="T0" fmla="*/ 0 w 51"/>
                  <a:gd name="T1" fmla="*/ 2 h 44"/>
                  <a:gd name="T2" fmla="*/ 0 w 51"/>
                  <a:gd name="T3" fmla="*/ 2 h 44"/>
                  <a:gd name="T4" fmla="*/ 0 w 51"/>
                  <a:gd name="T5" fmla="*/ 1 h 44"/>
                  <a:gd name="T6" fmla="*/ 0 w 51"/>
                  <a:gd name="T7" fmla="*/ 1 h 44"/>
                  <a:gd name="T8" fmla="*/ 0 w 51"/>
                  <a:gd name="T9" fmla="*/ 0 h 44"/>
                  <a:gd name="T10" fmla="*/ 0 w 51"/>
                  <a:gd name="T11" fmla="*/ 0 h 44"/>
                  <a:gd name="T12" fmla="*/ 1 w 51"/>
                  <a:gd name="T13" fmla="*/ 0 h 44"/>
                  <a:gd name="T14" fmla="*/ 1 w 51"/>
                  <a:gd name="T15" fmla="*/ 0 h 44"/>
                  <a:gd name="T16" fmla="*/ 2 w 51"/>
                  <a:gd name="T17" fmla="*/ 0 h 44"/>
                  <a:gd name="T18" fmla="*/ 3 w 51"/>
                  <a:gd name="T19" fmla="*/ 0 h 44"/>
                  <a:gd name="T20" fmla="*/ 3 w 51"/>
                  <a:gd name="T21" fmla="*/ 1 h 44"/>
                  <a:gd name="T22" fmla="*/ 3 w 51"/>
                  <a:gd name="T23" fmla="*/ 1 h 44"/>
                  <a:gd name="T24" fmla="*/ 3 w 51"/>
                  <a:gd name="T25" fmla="*/ 1 h 44"/>
                  <a:gd name="T26" fmla="*/ 2 w 51"/>
                  <a:gd name="T27" fmla="*/ 2 h 44"/>
                  <a:gd name="T28" fmla="*/ 1 w 51"/>
                  <a:gd name="T29" fmla="*/ 2 h 44"/>
                  <a:gd name="T30" fmla="*/ 1 w 51"/>
                  <a:gd name="T31" fmla="*/ 2 h 44"/>
                  <a:gd name="T32" fmla="*/ 0 w 51"/>
                  <a:gd name="T33" fmla="*/ 2 h 44"/>
                  <a:gd name="T34" fmla="*/ 0 w 51"/>
                  <a:gd name="T35" fmla="*/ 2 h 44"/>
                  <a:gd name="T36" fmla="*/ 0 w 51"/>
                  <a:gd name="T37" fmla="*/ 2 h 44"/>
                  <a:gd name="T38" fmla="*/ 0 w 51"/>
                  <a:gd name="T39" fmla="*/ 2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44"/>
                  <a:gd name="T62" fmla="*/ 51 w 51"/>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44">
                    <a:moveTo>
                      <a:pt x="0" y="44"/>
                    </a:moveTo>
                    <a:lnTo>
                      <a:pt x="0" y="42"/>
                    </a:lnTo>
                    <a:lnTo>
                      <a:pt x="0" y="32"/>
                    </a:lnTo>
                    <a:lnTo>
                      <a:pt x="0" y="25"/>
                    </a:lnTo>
                    <a:lnTo>
                      <a:pt x="6" y="15"/>
                    </a:lnTo>
                    <a:lnTo>
                      <a:pt x="10" y="8"/>
                    </a:lnTo>
                    <a:lnTo>
                      <a:pt x="17" y="0"/>
                    </a:lnTo>
                    <a:lnTo>
                      <a:pt x="29" y="0"/>
                    </a:lnTo>
                    <a:lnTo>
                      <a:pt x="44" y="11"/>
                    </a:lnTo>
                    <a:lnTo>
                      <a:pt x="48" y="15"/>
                    </a:lnTo>
                    <a:lnTo>
                      <a:pt x="51" y="23"/>
                    </a:lnTo>
                    <a:lnTo>
                      <a:pt x="51" y="29"/>
                    </a:lnTo>
                    <a:lnTo>
                      <a:pt x="49" y="32"/>
                    </a:lnTo>
                    <a:lnTo>
                      <a:pt x="38" y="34"/>
                    </a:lnTo>
                    <a:lnTo>
                      <a:pt x="30" y="40"/>
                    </a:lnTo>
                    <a:lnTo>
                      <a:pt x="17" y="42"/>
                    </a:lnTo>
                    <a:lnTo>
                      <a:pt x="10" y="44"/>
                    </a:lnTo>
                    <a:lnTo>
                      <a:pt x="2" y="44"/>
                    </a:lnTo>
                    <a:lnTo>
                      <a:pt x="0"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94" name="Freeform 97">
                <a:extLst>
                  <a:ext uri="{FF2B5EF4-FFF2-40B4-BE49-F238E27FC236}">
                    <a16:creationId xmlns:a16="http://schemas.microsoft.com/office/drawing/2014/main" id="{D67FF921-26D6-4057-8378-1FA1F2D6EAB6}"/>
                  </a:ext>
                </a:extLst>
              </p:cNvPr>
              <p:cNvSpPr>
                <a:spLocks/>
              </p:cNvSpPr>
              <p:nvPr/>
            </p:nvSpPr>
            <p:spPr bwMode="auto">
              <a:xfrm>
                <a:off x="2111" y="4411"/>
                <a:ext cx="22" cy="27"/>
              </a:xfrm>
              <a:custGeom>
                <a:avLst/>
                <a:gdLst>
                  <a:gd name="T0" fmla="*/ 1 w 44"/>
                  <a:gd name="T1" fmla="*/ 4 h 53"/>
                  <a:gd name="T2" fmla="*/ 1 w 44"/>
                  <a:gd name="T3" fmla="*/ 4 h 53"/>
                  <a:gd name="T4" fmla="*/ 1 w 44"/>
                  <a:gd name="T5" fmla="*/ 3 h 53"/>
                  <a:gd name="T6" fmla="*/ 1 w 44"/>
                  <a:gd name="T7" fmla="*/ 3 h 53"/>
                  <a:gd name="T8" fmla="*/ 1 w 44"/>
                  <a:gd name="T9" fmla="*/ 2 h 53"/>
                  <a:gd name="T10" fmla="*/ 0 w 44"/>
                  <a:gd name="T11" fmla="*/ 2 h 53"/>
                  <a:gd name="T12" fmla="*/ 1 w 44"/>
                  <a:gd name="T13" fmla="*/ 1 h 53"/>
                  <a:gd name="T14" fmla="*/ 1 w 44"/>
                  <a:gd name="T15" fmla="*/ 1 h 53"/>
                  <a:gd name="T16" fmla="*/ 1 w 44"/>
                  <a:gd name="T17" fmla="*/ 1 h 53"/>
                  <a:gd name="T18" fmla="*/ 1 w 44"/>
                  <a:gd name="T19" fmla="*/ 0 h 53"/>
                  <a:gd name="T20" fmla="*/ 1 w 44"/>
                  <a:gd name="T21" fmla="*/ 0 h 53"/>
                  <a:gd name="T22" fmla="*/ 2 w 44"/>
                  <a:gd name="T23" fmla="*/ 0 h 53"/>
                  <a:gd name="T24" fmla="*/ 3 w 44"/>
                  <a:gd name="T25" fmla="*/ 0 h 53"/>
                  <a:gd name="T26" fmla="*/ 3 w 44"/>
                  <a:gd name="T27" fmla="*/ 1 h 53"/>
                  <a:gd name="T28" fmla="*/ 3 w 44"/>
                  <a:gd name="T29" fmla="*/ 1 h 53"/>
                  <a:gd name="T30" fmla="*/ 3 w 44"/>
                  <a:gd name="T31" fmla="*/ 2 h 53"/>
                  <a:gd name="T32" fmla="*/ 3 w 44"/>
                  <a:gd name="T33" fmla="*/ 2 h 53"/>
                  <a:gd name="T34" fmla="*/ 1 w 44"/>
                  <a:gd name="T35" fmla="*/ 3 h 53"/>
                  <a:gd name="T36" fmla="*/ 1 w 44"/>
                  <a:gd name="T37" fmla="*/ 3 h 53"/>
                  <a:gd name="T38" fmla="*/ 1 w 44"/>
                  <a:gd name="T39" fmla="*/ 4 h 53"/>
                  <a:gd name="T40" fmla="*/ 1 w 44"/>
                  <a:gd name="T41" fmla="*/ 4 h 53"/>
                  <a:gd name="T42" fmla="*/ 1 w 44"/>
                  <a:gd name="T43" fmla="*/ 4 h 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53"/>
                  <a:gd name="T68" fmla="*/ 44 w 44"/>
                  <a:gd name="T69" fmla="*/ 53 h 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53">
                    <a:moveTo>
                      <a:pt x="21" y="53"/>
                    </a:moveTo>
                    <a:lnTo>
                      <a:pt x="17" y="49"/>
                    </a:lnTo>
                    <a:lnTo>
                      <a:pt x="13" y="43"/>
                    </a:lnTo>
                    <a:lnTo>
                      <a:pt x="8" y="36"/>
                    </a:lnTo>
                    <a:lnTo>
                      <a:pt x="2" y="26"/>
                    </a:lnTo>
                    <a:lnTo>
                      <a:pt x="0" y="19"/>
                    </a:lnTo>
                    <a:lnTo>
                      <a:pt x="2" y="9"/>
                    </a:lnTo>
                    <a:lnTo>
                      <a:pt x="4" y="3"/>
                    </a:lnTo>
                    <a:lnTo>
                      <a:pt x="10" y="1"/>
                    </a:lnTo>
                    <a:lnTo>
                      <a:pt x="15" y="0"/>
                    </a:lnTo>
                    <a:lnTo>
                      <a:pt x="27" y="0"/>
                    </a:lnTo>
                    <a:lnTo>
                      <a:pt x="32" y="0"/>
                    </a:lnTo>
                    <a:lnTo>
                      <a:pt x="40" y="0"/>
                    </a:lnTo>
                    <a:lnTo>
                      <a:pt x="44" y="1"/>
                    </a:lnTo>
                    <a:lnTo>
                      <a:pt x="44" y="7"/>
                    </a:lnTo>
                    <a:lnTo>
                      <a:pt x="42" y="17"/>
                    </a:lnTo>
                    <a:lnTo>
                      <a:pt x="40" y="26"/>
                    </a:lnTo>
                    <a:lnTo>
                      <a:pt x="31" y="36"/>
                    </a:lnTo>
                    <a:lnTo>
                      <a:pt x="27" y="43"/>
                    </a:lnTo>
                    <a:lnTo>
                      <a:pt x="21" y="49"/>
                    </a:lnTo>
                    <a:lnTo>
                      <a:pt x="21"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95" name="Freeform 98">
                <a:extLst>
                  <a:ext uri="{FF2B5EF4-FFF2-40B4-BE49-F238E27FC236}">
                    <a16:creationId xmlns:a16="http://schemas.microsoft.com/office/drawing/2014/main" id="{3B002FBD-E112-4604-BCE9-2CBF491EC1EA}"/>
                  </a:ext>
                </a:extLst>
              </p:cNvPr>
              <p:cNvSpPr>
                <a:spLocks/>
              </p:cNvSpPr>
              <p:nvPr/>
            </p:nvSpPr>
            <p:spPr bwMode="auto">
              <a:xfrm>
                <a:off x="1795" y="4044"/>
                <a:ext cx="35" cy="30"/>
              </a:xfrm>
              <a:custGeom>
                <a:avLst/>
                <a:gdLst>
                  <a:gd name="T0" fmla="*/ 0 w 68"/>
                  <a:gd name="T1" fmla="*/ 4 h 59"/>
                  <a:gd name="T2" fmla="*/ 1 w 68"/>
                  <a:gd name="T3" fmla="*/ 3 h 59"/>
                  <a:gd name="T4" fmla="*/ 1 w 68"/>
                  <a:gd name="T5" fmla="*/ 2 h 59"/>
                  <a:gd name="T6" fmla="*/ 1 w 68"/>
                  <a:gd name="T7" fmla="*/ 2 h 59"/>
                  <a:gd name="T8" fmla="*/ 1 w 68"/>
                  <a:gd name="T9" fmla="*/ 1 h 59"/>
                  <a:gd name="T10" fmla="*/ 2 w 68"/>
                  <a:gd name="T11" fmla="*/ 1 h 59"/>
                  <a:gd name="T12" fmla="*/ 2 w 68"/>
                  <a:gd name="T13" fmla="*/ 1 h 59"/>
                  <a:gd name="T14" fmla="*/ 3 w 68"/>
                  <a:gd name="T15" fmla="*/ 0 h 59"/>
                  <a:gd name="T16" fmla="*/ 3 w 68"/>
                  <a:gd name="T17" fmla="*/ 1 h 59"/>
                  <a:gd name="T18" fmla="*/ 4 w 68"/>
                  <a:gd name="T19" fmla="*/ 1 h 59"/>
                  <a:gd name="T20" fmla="*/ 4 w 68"/>
                  <a:gd name="T21" fmla="*/ 2 h 59"/>
                  <a:gd name="T22" fmla="*/ 4 w 68"/>
                  <a:gd name="T23" fmla="*/ 2 h 59"/>
                  <a:gd name="T24" fmla="*/ 5 w 68"/>
                  <a:gd name="T25" fmla="*/ 3 h 59"/>
                  <a:gd name="T26" fmla="*/ 5 w 68"/>
                  <a:gd name="T27" fmla="*/ 3 h 59"/>
                  <a:gd name="T28" fmla="*/ 5 w 68"/>
                  <a:gd name="T29" fmla="*/ 4 h 59"/>
                  <a:gd name="T30" fmla="*/ 4 w 68"/>
                  <a:gd name="T31" fmla="*/ 4 h 59"/>
                  <a:gd name="T32" fmla="*/ 3 w 68"/>
                  <a:gd name="T33" fmla="*/ 4 h 59"/>
                  <a:gd name="T34" fmla="*/ 2 w 68"/>
                  <a:gd name="T35" fmla="*/ 4 h 59"/>
                  <a:gd name="T36" fmla="*/ 1 w 68"/>
                  <a:gd name="T37" fmla="*/ 4 h 59"/>
                  <a:gd name="T38" fmla="*/ 1 w 68"/>
                  <a:gd name="T39" fmla="*/ 4 h 59"/>
                  <a:gd name="T40" fmla="*/ 0 w 68"/>
                  <a:gd name="T41" fmla="*/ 4 h 59"/>
                  <a:gd name="T42" fmla="*/ 0 w 68"/>
                  <a:gd name="T43" fmla="*/ 4 h 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59"/>
                  <a:gd name="T68" fmla="*/ 68 w 68"/>
                  <a:gd name="T69" fmla="*/ 59 h 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59">
                    <a:moveTo>
                      <a:pt x="0" y="51"/>
                    </a:moveTo>
                    <a:lnTo>
                      <a:pt x="4" y="43"/>
                    </a:lnTo>
                    <a:lnTo>
                      <a:pt x="8" y="32"/>
                    </a:lnTo>
                    <a:lnTo>
                      <a:pt x="11" y="24"/>
                    </a:lnTo>
                    <a:lnTo>
                      <a:pt x="15" y="15"/>
                    </a:lnTo>
                    <a:lnTo>
                      <a:pt x="21" y="7"/>
                    </a:lnTo>
                    <a:lnTo>
                      <a:pt x="28" y="5"/>
                    </a:lnTo>
                    <a:lnTo>
                      <a:pt x="36" y="0"/>
                    </a:lnTo>
                    <a:lnTo>
                      <a:pt x="42" y="4"/>
                    </a:lnTo>
                    <a:lnTo>
                      <a:pt x="53" y="9"/>
                    </a:lnTo>
                    <a:lnTo>
                      <a:pt x="61" y="21"/>
                    </a:lnTo>
                    <a:lnTo>
                      <a:pt x="63" y="28"/>
                    </a:lnTo>
                    <a:lnTo>
                      <a:pt x="68" y="38"/>
                    </a:lnTo>
                    <a:lnTo>
                      <a:pt x="65" y="43"/>
                    </a:lnTo>
                    <a:lnTo>
                      <a:pt x="65" y="51"/>
                    </a:lnTo>
                    <a:lnTo>
                      <a:pt x="57" y="55"/>
                    </a:lnTo>
                    <a:lnTo>
                      <a:pt x="44" y="59"/>
                    </a:lnTo>
                    <a:lnTo>
                      <a:pt x="27" y="55"/>
                    </a:lnTo>
                    <a:lnTo>
                      <a:pt x="13" y="53"/>
                    </a:lnTo>
                    <a:lnTo>
                      <a:pt x="4" y="51"/>
                    </a:lnTo>
                    <a:lnTo>
                      <a:pt x="0"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96" name="Freeform 99">
                <a:extLst>
                  <a:ext uri="{FF2B5EF4-FFF2-40B4-BE49-F238E27FC236}">
                    <a16:creationId xmlns:a16="http://schemas.microsoft.com/office/drawing/2014/main" id="{573BE7E2-9790-4FDC-B735-BD3672EB042B}"/>
                  </a:ext>
                </a:extLst>
              </p:cNvPr>
              <p:cNvSpPr>
                <a:spLocks/>
              </p:cNvSpPr>
              <p:nvPr/>
            </p:nvSpPr>
            <p:spPr bwMode="auto">
              <a:xfrm>
                <a:off x="1753" y="3773"/>
                <a:ext cx="33" cy="30"/>
              </a:xfrm>
              <a:custGeom>
                <a:avLst/>
                <a:gdLst>
                  <a:gd name="T0" fmla="*/ 0 w 67"/>
                  <a:gd name="T1" fmla="*/ 4 h 59"/>
                  <a:gd name="T2" fmla="*/ 0 w 67"/>
                  <a:gd name="T3" fmla="*/ 3 h 59"/>
                  <a:gd name="T4" fmla="*/ 0 w 67"/>
                  <a:gd name="T5" fmla="*/ 3 h 59"/>
                  <a:gd name="T6" fmla="*/ 0 w 67"/>
                  <a:gd name="T7" fmla="*/ 3 h 59"/>
                  <a:gd name="T8" fmla="*/ 0 w 67"/>
                  <a:gd name="T9" fmla="*/ 2 h 59"/>
                  <a:gd name="T10" fmla="*/ 1 w 67"/>
                  <a:gd name="T11" fmla="*/ 1 h 59"/>
                  <a:gd name="T12" fmla="*/ 1 w 67"/>
                  <a:gd name="T13" fmla="*/ 1 h 59"/>
                  <a:gd name="T14" fmla="*/ 2 w 67"/>
                  <a:gd name="T15" fmla="*/ 0 h 59"/>
                  <a:gd name="T16" fmla="*/ 2 w 67"/>
                  <a:gd name="T17" fmla="*/ 1 h 59"/>
                  <a:gd name="T18" fmla="*/ 3 w 67"/>
                  <a:gd name="T19" fmla="*/ 1 h 59"/>
                  <a:gd name="T20" fmla="*/ 3 w 67"/>
                  <a:gd name="T21" fmla="*/ 2 h 59"/>
                  <a:gd name="T22" fmla="*/ 4 w 67"/>
                  <a:gd name="T23" fmla="*/ 2 h 59"/>
                  <a:gd name="T24" fmla="*/ 4 w 67"/>
                  <a:gd name="T25" fmla="*/ 3 h 59"/>
                  <a:gd name="T26" fmla="*/ 4 w 67"/>
                  <a:gd name="T27" fmla="*/ 3 h 59"/>
                  <a:gd name="T28" fmla="*/ 4 w 67"/>
                  <a:gd name="T29" fmla="*/ 4 h 59"/>
                  <a:gd name="T30" fmla="*/ 3 w 67"/>
                  <a:gd name="T31" fmla="*/ 4 h 59"/>
                  <a:gd name="T32" fmla="*/ 2 w 67"/>
                  <a:gd name="T33" fmla="*/ 4 h 59"/>
                  <a:gd name="T34" fmla="*/ 1 w 67"/>
                  <a:gd name="T35" fmla="*/ 4 h 59"/>
                  <a:gd name="T36" fmla="*/ 0 w 67"/>
                  <a:gd name="T37" fmla="*/ 4 h 59"/>
                  <a:gd name="T38" fmla="*/ 0 w 67"/>
                  <a:gd name="T39" fmla="*/ 4 h 59"/>
                  <a:gd name="T40" fmla="*/ 0 w 67"/>
                  <a:gd name="T41" fmla="*/ 4 h 59"/>
                  <a:gd name="T42" fmla="*/ 0 w 67"/>
                  <a:gd name="T43" fmla="*/ 4 h 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
                  <a:gd name="T67" fmla="*/ 0 h 59"/>
                  <a:gd name="T68" fmla="*/ 67 w 67"/>
                  <a:gd name="T69" fmla="*/ 59 h 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 h="59">
                    <a:moveTo>
                      <a:pt x="0" y="49"/>
                    </a:moveTo>
                    <a:lnTo>
                      <a:pt x="0" y="46"/>
                    </a:lnTo>
                    <a:lnTo>
                      <a:pt x="2" y="44"/>
                    </a:lnTo>
                    <a:lnTo>
                      <a:pt x="2" y="38"/>
                    </a:lnTo>
                    <a:lnTo>
                      <a:pt x="8" y="28"/>
                    </a:lnTo>
                    <a:lnTo>
                      <a:pt x="18" y="13"/>
                    </a:lnTo>
                    <a:lnTo>
                      <a:pt x="31" y="2"/>
                    </a:lnTo>
                    <a:lnTo>
                      <a:pt x="37" y="0"/>
                    </a:lnTo>
                    <a:lnTo>
                      <a:pt x="46" y="2"/>
                    </a:lnTo>
                    <a:lnTo>
                      <a:pt x="52" y="9"/>
                    </a:lnTo>
                    <a:lnTo>
                      <a:pt x="63" y="25"/>
                    </a:lnTo>
                    <a:lnTo>
                      <a:pt x="65" y="30"/>
                    </a:lnTo>
                    <a:lnTo>
                      <a:pt x="67" y="40"/>
                    </a:lnTo>
                    <a:lnTo>
                      <a:pt x="67" y="46"/>
                    </a:lnTo>
                    <a:lnTo>
                      <a:pt x="67" y="49"/>
                    </a:lnTo>
                    <a:lnTo>
                      <a:pt x="56" y="57"/>
                    </a:lnTo>
                    <a:lnTo>
                      <a:pt x="44" y="59"/>
                    </a:lnTo>
                    <a:lnTo>
                      <a:pt x="27" y="57"/>
                    </a:lnTo>
                    <a:lnTo>
                      <a:pt x="14" y="51"/>
                    </a:lnTo>
                    <a:lnTo>
                      <a:pt x="2" y="49"/>
                    </a:lnTo>
                    <a:lnTo>
                      <a:pt x="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97" name="Freeform 100">
                <a:extLst>
                  <a:ext uri="{FF2B5EF4-FFF2-40B4-BE49-F238E27FC236}">
                    <a16:creationId xmlns:a16="http://schemas.microsoft.com/office/drawing/2014/main" id="{7C8C99B3-104B-43EF-AE88-BD2ECFAD36BE}"/>
                  </a:ext>
                </a:extLst>
              </p:cNvPr>
              <p:cNvSpPr>
                <a:spLocks/>
              </p:cNvSpPr>
              <p:nvPr/>
            </p:nvSpPr>
            <p:spPr bwMode="auto">
              <a:xfrm>
                <a:off x="1875" y="4218"/>
                <a:ext cx="34" cy="30"/>
              </a:xfrm>
              <a:custGeom>
                <a:avLst/>
                <a:gdLst>
                  <a:gd name="T0" fmla="*/ 0 w 66"/>
                  <a:gd name="T1" fmla="*/ 4 h 59"/>
                  <a:gd name="T2" fmla="*/ 0 w 66"/>
                  <a:gd name="T3" fmla="*/ 3 h 59"/>
                  <a:gd name="T4" fmla="*/ 1 w 66"/>
                  <a:gd name="T5" fmla="*/ 3 h 59"/>
                  <a:gd name="T6" fmla="*/ 1 w 66"/>
                  <a:gd name="T7" fmla="*/ 2 h 59"/>
                  <a:gd name="T8" fmla="*/ 1 w 66"/>
                  <a:gd name="T9" fmla="*/ 1 h 59"/>
                  <a:gd name="T10" fmla="*/ 2 w 66"/>
                  <a:gd name="T11" fmla="*/ 1 h 59"/>
                  <a:gd name="T12" fmla="*/ 2 w 66"/>
                  <a:gd name="T13" fmla="*/ 1 h 59"/>
                  <a:gd name="T14" fmla="*/ 2 w 66"/>
                  <a:gd name="T15" fmla="*/ 0 h 59"/>
                  <a:gd name="T16" fmla="*/ 3 w 66"/>
                  <a:gd name="T17" fmla="*/ 1 h 59"/>
                  <a:gd name="T18" fmla="*/ 4 w 66"/>
                  <a:gd name="T19" fmla="*/ 1 h 59"/>
                  <a:gd name="T20" fmla="*/ 4 w 66"/>
                  <a:gd name="T21" fmla="*/ 2 h 59"/>
                  <a:gd name="T22" fmla="*/ 4 w 66"/>
                  <a:gd name="T23" fmla="*/ 2 h 59"/>
                  <a:gd name="T24" fmla="*/ 5 w 66"/>
                  <a:gd name="T25" fmla="*/ 3 h 59"/>
                  <a:gd name="T26" fmla="*/ 5 w 66"/>
                  <a:gd name="T27" fmla="*/ 3 h 59"/>
                  <a:gd name="T28" fmla="*/ 5 w 66"/>
                  <a:gd name="T29" fmla="*/ 4 h 59"/>
                  <a:gd name="T30" fmla="*/ 4 w 66"/>
                  <a:gd name="T31" fmla="*/ 4 h 59"/>
                  <a:gd name="T32" fmla="*/ 3 w 66"/>
                  <a:gd name="T33" fmla="*/ 4 h 59"/>
                  <a:gd name="T34" fmla="*/ 2 w 66"/>
                  <a:gd name="T35" fmla="*/ 4 h 59"/>
                  <a:gd name="T36" fmla="*/ 1 w 66"/>
                  <a:gd name="T37" fmla="*/ 4 h 59"/>
                  <a:gd name="T38" fmla="*/ 1 w 66"/>
                  <a:gd name="T39" fmla="*/ 4 h 59"/>
                  <a:gd name="T40" fmla="*/ 0 w 66"/>
                  <a:gd name="T41" fmla="*/ 4 h 59"/>
                  <a:gd name="T42" fmla="*/ 0 w 66"/>
                  <a:gd name="T43" fmla="*/ 4 h 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
                  <a:gd name="T67" fmla="*/ 0 h 59"/>
                  <a:gd name="T68" fmla="*/ 66 w 66"/>
                  <a:gd name="T69" fmla="*/ 59 h 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 h="59">
                    <a:moveTo>
                      <a:pt x="0" y="55"/>
                    </a:moveTo>
                    <a:lnTo>
                      <a:pt x="0" y="47"/>
                    </a:lnTo>
                    <a:lnTo>
                      <a:pt x="5" y="34"/>
                    </a:lnTo>
                    <a:lnTo>
                      <a:pt x="9" y="26"/>
                    </a:lnTo>
                    <a:lnTo>
                      <a:pt x="13" y="15"/>
                    </a:lnTo>
                    <a:lnTo>
                      <a:pt x="19" y="9"/>
                    </a:lnTo>
                    <a:lnTo>
                      <a:pt x="26" y="5"/>
                    </a:lnTo>
                    <a:lnTo>
                      <a:pt x="32" y="0"/>
                    </a:lnTo>
                    <a:lnTo>
                      <a:pt x="40" y="5"/>
                    </a:lnTo>
                    <a:lnTo>
                      <a:pt x="51" y="9"/>
                    </a:lnTo>
                    <a:lnTo>
                      <a:pt x="60" y="22"/>
                    </a:lnTo>
                    <a:lnTo>
                      <a:pt x="62" y="30"/>
                    </a:lnTo>
                    <a:lnTo>
                      <a:pt x="66" y="40"/>
                    </a:lnTo>
                    <a:lnTo>
                      <a:pt x="66" y="45"/>
                    </a:lnTo>
                    <a:lnTo>
                      <a:pt x="66" y="53"/>
                    </a:lnTo>
                    <a:lnTo>
                      <a:pt x="55" y="57"/>
                    </a:lnTo>
                    <a:lnTo>
                      <a:pt x="43" y="59"/>
                    </a:lnTo>
                    <a:lnTo>
                      <a:pt x="26" y="59"/>
                    </a:lnTo>
                    <a:lnTo>
                      <a:pt x="13" y="57"/>
                    </a:lnTo>
                    <a:lnTo>
                      <a:pt x="3" y="55"/>
                    </a:lnTo>
                    <a:lnTo>
                      <a:pt x="0"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98" name="Freeform 101">
                <a:extLst>
                  <a:ext uri="{FF2B5EF4-FFF2-40B4-BE49-F238E27FC236}">
                    <a16:creationId xmlns:a16="http://schemas.microsoft.com/office/drawing/2014/main" id="{ACD32162-1638-4334-AF01-13DEC4DEF63A}"/>
                  </a:ext>
                </a:extLst>
              </p:cNvPr>
              <p:cNvSpPr>
                <a:spLocks/>
              </p:cNvSpPr>
              <p:nvPr/>
            </p:nvSpPr>
            <p:spPr bwMode="auto">
              <a:xfrm>
                <a:off x="1881" y="4163"/>
                <a:ext cx="28" cy="21"/>
              </a:xfrm>
              <a:custGeom>
                <a:avLst/>
                <a:gdLst>
                  <a:gd name="T0" fmla="*/ 0 w 55"/>
                  <a:gd name="T1" fmla="*/ 3 h 42"/>
                  <a:gd name="T2" fmla="*/ 0 w 55"/>
                  <a:gd name="T3" fmla="*/ 1 h 42"/>
                  <a:gd name="T4" fmla="*/ 1 w 55"/>
                  <a:gd name="T5" fmla="*/ 1 h 42"/>
                  <a:gd name="T6" fmla="*/ 1 w 55"/>
                  <a:gd name="T7" fmla="*/ 1 h 42"/>
                  <a:gd name="T8" fmla="*/ 1 w 55"/>
                  <a:gd name="T9" fmla="*/ 1 h 42"/>
                  <a:gd name="T10" fmla="*/ 2 w 55"/>
                  <a:gd name="T11" fmla="*/ 1 h 42"/>
                  <a:gd name="T12" fmla="*/ 2 w 55"/>
                  <a:gd name="T13" fmla="*/ 0 h 42"/>
                  <a:gd name="T14" fmla="*/ 3 w 55"/>
                  <a:gd name="T15" fmla="*/ 0 h 42"/>
                  <a:gd name="T16" fmla="*/ 3 w 55"/>
                  <a:gd name="T17" fmla="*/ 1 h 42"/>
                  <a:gd name="T18" fmla="*/ 3 w 55"/>
                  <a:gd name="T19" fmla="*/ 1 h 42"/>
                  <a:gd name="T20" fmla="*/ 4 w 55"/>
                  <a:gd name="T21" fmla="*/ 1 h 42"/>
                  <a:gd name="T22" fmla="*/ 4 w 55"/>
                  <a:gd name="T23" fmla="*/ 1 h 42"/>
                  <a:gd name="T24" fmla="*/ 4 w 55"/>
                  <a:gd name="T25" fmla="*/ 3 h 42"/>
                  <a:gd name="T26" fmla="*/ 4 w 55"/>
                  <a:gd name="T27" fmla="*/ 3 h 42"/>
                  <a:gd name="T28" fmla="*/ 3 w 55"/>
                  <a:gd name="T29" fmla="*/ 3 h 42"/>
                  <a:gd name="T30" fmla="*/ 3 w 55"/>
                  <a:gd name="T31" fmla="*/ 3 h 42"/>
                  <a:gd name="T32" fmla="*/ 2 w 55"/>
                  <a:gd name="T33" fmla="*/ 3 h 42"/>
                  <a:gd name="T34" fmla="*/ 1 w 55"/>
                  <a:gd name="T35" fmla="*/ 3 h 42"/>
                  <a:gd name="T36" fmla="*/ 1 w 55"/>
                  <a:gd name="T37" fmla="*/ 3 h 42"/>
                  <a:gd name="T38" fmla="*/ 0 w 55"/>
                  <a:gd name="T39" fmla="*/ 3 h 42"/>
                  <a:gd name="T40" fmla="*/ 0 w 55"/>
                  <a:gd name="T41" fmla="*/ 3 h 42"/>
                  <a:gd name="T42" fmla="*/ 0 w 55"/>
                  <a:gd name="T43" fmla="*/ 3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42"/>
                  <a:gd name="T68" fmla="*/ 55 w 55"/>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42">
                    <a:moveTo>
                      <a:pt x="0" y="33"/>
                    </a:moveTo>
                    <a:lnTo>
                      <a:pt x="0" y="29"/>
                    </a:lnTo>
                    <a:lnTo>
                      <a:pt x="2" y="23"/>
                    </a:lnTo>
                    <a:lnTo>
                      <a:pt x="8" y="16"/>
                    </a:lnTo>
                    <a:lnTo>
                      <a:pt x="15" y="10"/>
                    </a:lnTo>
                    <a:lnTo>
                      <a:pt x="25" y="2"/>
                    </a:lnTo>
                    <a:lnTo>
                      <a:pt x="32" y="0"/>
                    </a:lnTo>
                    <a:lnTo>
                      <a:pt x="40" y="0"/>
                    </a:lnTo>
                    <a:lnTo>
                      <a:pt x="44" y="6"/>
                    </a:lnTo>
                    <a:lnTo>
                      <a:pt x="48" y="12"/>
                    </a:lnTo>
                    <a:lnTo>
                      <a:pt x="51" y="21"/>
                    </a:lnTo>
                    <a:lnTo>
                      <a:pt x="55" y="27"/>
                    </a:lnTo>
                    <a:lnTo>
                      <a:pt x="55" y="33"/>
                    </a:lnTo>
                    <a:lnTo>
                      <a:pt x="51" y="38"/>
                    </a:lnTo>
                    <a:lnTo>
                      <a:pt x="46" y="42"/>
                    </a:lnTo>
                    <a:lnTo>
                      <a:pt x="36" y="42"/>
                    </a:lnTo>
                    <a:lnTo>
                      <a:pt x="29" y="42"/>
                    </a:lnTo>
                    <a:lnTo>
                      <a:pt x="15" y="38"/>
                    </a:lnTo>
                    <a:lnTo>
                      <a:pt x="8" y="37"/>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99" name="Freeform 102">
                <a:extLst>
                  <a:ext uri="{FF2B5EF4-FFF2-40B4-BE49-F238E27FC236}">
                    <a16:creationId xmlns:a16="http://schemas.microsoft.com/office/drawing/2014/main" id="{619CC07C-872E-455F-8EA2-88F99621ACDC}"/>
                  </a:ext>
                </a:extLst>
              </p:cNvPr>
              <p:cNvSpPr>
                <a:spLocks/>
              </p:cNvSpPr>
              <p:nvPr/>
            </p:nvSpPr>
            <p:spPr bwMode="auto">
              <a:xfrm>
                <a:off x="1808" y="3944"/>
                <a:ext cx="26" cy="21"/>
              </a:xfrm>
              <a:custGeom>
                <a:avLst/>
                <a:gdLst>
                  <a:gd name="T0" fmla="*/ 0 w 51"/>
                  <a:gd name="T1" fmla="*/ 3 h 42"/>
                  <a:gd name="T2" fmla="*/ 0 w 51"/>
                  <a:gd name="T3" fmla="*/ 3 h 42"/>
                  <a:gd name="T4" fmla="*/ 0 w 51"/>
                  <a:gd name="T5" fmla="*/ 3 h 42"/>
                  <a:gd name="T6" fmla="*/ 0 w 51"/>
                  <a:gd name="T7" fmla="*/ 1 h 42"/>
                  <a:gd name="T8" fmla="*/ 1 w 51"/>
                  <a:gd name="T9" fmla="*/ 1 h 42"/>
                  <a:gd name="T10" fmla="*/ 1 w 51"/>
                  <a:gd name="T11" fmla="*/ 1 h 42"/>
                  <a:gd name="T12" fmla="*/ 1 w 51"/>
                  <a:gd name="T13" fmla="*/ 0 h 42"/>
                  <a:gd name="T14" fmla="*/ 2 w 51"/>
                  <a:gd name="T15" fmla="*/ 0 h 42"/>
                  <a:gd name="T16" fmla="*/ 3 w 51"/>
                  <a:gd name="T17" fmla="*/ 1 h 42"/>
                  <a:gd name="T18" fmla="*/ 3 w 51"/>
                  <a:gd name="T19" fmla="*/ 1 h 42"/>
                  <a:gd name="T20" fmla="*/ 4 w 51"/>
                  <a:gd name="T21" fmla="*/ 1 h 42"/>
                  <a:gd name="T22" fmla="*/ 4 w 51"/>
                  <a:gd name="T23" fmla="*/ 1 h 42"/>
                  <a:gd name="T24" fmla="*/ 3 w 51"/>
                  <a:gd name="T25" fmla="*/ 1 h 42"/>
                  <a:gd name="T26" fmla="*/ 3 w 51"/>
                  <a:gd name="T27" fmla="*/ 3 h 42"/>
                  <a:gd name="T28" fmla="*/ 2 w 51"/>
                  <a:gd name="T29" fmla="*/ 3 h 42"/>
                  <a:gd name="T30" fmla="*/ 2 w 51"/>
                  <a:gd name="T31" fmla="*/ 3 h 42"/>
                  <a:gd name="T32" fmla="*/ 1 w 51"/>
                  <a:gd name="T33" fmla="*/ 3 h 42"/>
                  <a:gd name="T34" fmla="*/ 0 w 51"/>
                  <a:gd name="T35" fmla="*/ 3 h 42"/>
                  <a:gd name="T36" fmla="*/ 0 w 51"/>
                  <a:gd name="T37" fmla="*/ 3 h 42"/>
                  <a:gd name="T38" fmla="*/ 0 w 51"/>
                  <a:gd name="T39" fmla="*/ 3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42"/>
                  <a:gd name="T62" fmla="*/ 51 w 51"/>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42">
                    <a:moveTo>
                      <a:pt x="0" y="42"/>
                    </a:moveTo>
                    <a:lnTo>
                      <a:pt x="0" y="38"/>
                    </a:lnTo>
                    <a:lnTo>
                      <a:pt x="0" y="33"/>
                    </a:lnTo>
                    <a:lnTo>
                      <a:pt x="0" y="21"/>
                    </a:lnTo>
                    <a:lnTo>
                      <a:pt x="3" y="12"/>
                    </a:lnTo>
                    <a:lnTo>
                      <a:pt x="5" y="4"/>
                    </a:lnTo>
                    <a:lnTo>
                      <a:pt x="15" y="0"/>
                    </a:lnTo>
                    <a:lnTo>
                      <a:pt x="26" y="0"/>
                    </a:lnTo>
                    <a:lnTo>
                      <a:pt x="40" y="8"/>
                    </a:lnTo>
                    <a:lnTo>
                      <a:pt x="47" y="12"/>
                    </a:lnTo>
                    <a:lnTo>
                      <a:pt x="51" y="17"/>
                    </a:lnTo>
                    <a:lnTo>
                      <a:pt x="51" y="23"/>
                    </a:lnTo>
                    <a:lnTo>
                      <a:pt x="47" y="29"/>
                    </a:lnTo>
                    <a:lnTo>
                      <a:pt x="38" y="33"/>
                    </a:lnTo>
                    <a:lnTo>
                      <a:pt x="30" y="38"/>
                    </a:lnTo>
                    <a:lnTo>
                      <a:pt x="17" y="38"/>
                    </a:lnTo>
                    <a:lnTo>
                      <a:pt x="7" y="40"/>
                    </a:lnTo>
                    <a:lnTo>
                      <a:pt x="0" y="40"/>
                    </a:lnTo>
                    <a:lnTo>
                      <a:pt x="0"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00" name="Freeform 103">
                <a:extLst>
                  <a:ext uri="{FF2B5EF4-FFF2-40B4-BE49-F238E27FC236}">
                    <a16:creationId xmlns:a16="http://schemas.microsoft.com/office/drawing/2014/main" id="{4327C2A6-ADB4-4763-9177-F15670B860D7}"/>
                  </a:ext>
                </a:extLst>
              </p:cNvPr>
              <p:cNvSpPr>
                <a:spLocks/>
              </p:cNvSpPr>
              <p:nvPr/>
            </p:nvSpPr>
            <p:spPr bwMode="auto">
              <a:xfrm>
                <a:off x="1786" y="4023"/>
                <a:ext cx="28" cy="20"/>
              </a:xfrm>
              <a:custGeom>
                <a:avLst/>
                <a:gdLst>
                  <a:gd name="T0" fmla="*/ 0 w 55"/>
                  <a:gd name="T1" fmla="*/ 2 h 42"/>
                  <a:gd name="T2" fmla="*/ 0 w 55"/>
                  <a:gd name="T3" fmla="*/ 2 h 42"/>
                  <a:gd name="T4" fmla="*/ 0 w 55"/>
                  <a:gd name="T5" fmla="*/ 1 h 42"/>
                  <a:gd name="T6" fmla="*/ 0 w 55"/>
                  <a:gd name="T7" fmla="*/ 1 h 42"/>
                  <a:gd name="T8" fmla="*/ 1 w 55"/>
                  <a:gd name="T9" fmla="*/ 0 h 42"/>
                  <a:gd name="T10" fmla="*/ 1 w 55"/>
                  <a:gd name="T11" fmla="*/ 0 h 42"/>
                  <a:gd name="T12" fmla="*/ 2 w 55"/>
                  <a:gd name="T13" fmla="*/ 0 h 42"/>
                  <a:gd name="T14" fmla="*/ 2 w 55"/>
                  <a:gd name="T15" fmla="*/ 0 h 42"/>
                  <a:gd name="T16" fmla="*/ 3 w 55"/>
                  <a:gd name="T17" fmla="*/ 0 h 42"/>
                  <a:gd name="T18" fmla="*/ 4 w 55"/>
                  <a:gd name="T19" fmla="*/ 0 h 42"/>
                  <a:gd name="T20" fmla="*/ 4 w 55"/>
                  <a:gd name="T21" fmla="*/ 1 h 42"/>
                  <a:gd name="T22" fmla="*/ 4 w 55"/>
                  <a:gd name="T23" fmla="*/ 1 h 42"/>
                  <a:gd name="T24" fmla="*/ 4 w 55"/>
                  <a:gd name="T25" fmla="*/ 1 h 42"/>
                  <a:gd name="T26" fmla="*/ 3 w 55"/>
                  <a:gd name="T27" fmla="*/ 1 h 42"/>
                  <a:gd name="T28" fmla="*/ 2 w 55"/>
                  <a:gd name="T29" fmla="*/ 2 h 42"/>
                  <a:gd name="T30" fmla="*/ 2 w 55"/>
                  <a:gd name="T31" fmla="*/ 2 h 42"/>
                  <a:gd name="T32" fmla="*/ 1 w 55"/>
                  <a:gd name="T33" fmla="*/ 2 h 42"/>
                  <a:gd name="T34" fmla="*/ 1 w 55"/>
                  <a:gd name="T35" fmla="*/ 2 h 42"/>
                  <a:gd name="T36" fmla="*/ 0 w 55"/>
                  <a:gd name="T37" fmla="*/ 2 h 42"/>
                  <a:gd name="T38" fmla="*/ 0 w 55"/>
                  <a:gd name="T39" fmla="*/ 2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42"/>
                  <a:gd name="T62" fmla="*/ 55 w 55"/>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42">
                    <a:moveTo>
                      <a:pt x="0" y="42"/>
                    </a:moveTo>
                    <a:lnTo>
                      <a:pt x="0" y="40"/>
                    </a:lnTo>
                    <a:lnTo>
                      <a:pt x="0" y="32"/>
                    </a:lnTo>
                    <a:lnTo>
                      <a:pt x="0" y="23"/>
                    </a:lnTo>
                    <a:lnTo>
                      <a:pt x="8" y="13"/>
                    </a:lnTo>
                    <a:lnTo>
                      <a:pt x="9" y="4"/>
                    </a:lnTo>
                    <a:lnTo>
                      <a:pt x="17" y="0"/>
                    </a:lnTo>
                    <a:lnTo>
                      <a:pt x="28" y="0"/>
                    </a:lnTo>
                    <a:lnTo>
                      <a:pt x="44" y="8"/>
                    </a:lnTo>
                    <a:lnTo>
                      <a:pt x="49" y="11"/>
                    </a:lnTo>
                    <a:lnTo>
                      <a:pt x="55" y="19"/>
                    </a:lnTo>
                    <a:lnTo>
                      <a:pt x="55" y="23"/>
                    </a:lnTo>
                    <a:lnTo>
                      <a:pt x="49" y="29"/>
                    </a:lnTo>
                    <a:lnTo>
                      <a:pt x="42" y="32"/>
                    </a:lnTo>
                    <a:lnTo>
                      <a:pt x="32" y="38"/>
                    </a:lnTo>
                    <a:lnTo>
                      <a:pt x="19" y="38"/>
                    </a:lnTo>
                    <a:lnTo>
                      <a:pt x="11" y="42"/>
                    </a:lnTo>
                    <a:lnTo>
                      <a:pt x="2" y="42"/>
                    </a:lnTo>
                    <a:lnTo>
                      <a:pt x="0"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01" name="Freeform 104">
                <a:extLst>
                  <a:ext uri="{FF2B5EF4-FFF2-40B4-BE49-F238E27FC236}">
                    <a16:creationId xmlns:a16="http://schemas.microsoft.com/office/drawing/2014/main" id="{4E4F2330-2F87-48E1-9216-DAD396E88DC8}"/>
                  </a:ext>
                </a:extLst>
              </p:cNvPr>
              <p:cNvSpPr>
                <a:spLocks/>
              </p:cNvSpPr>
              <p:nvPr/>
            </p:nvSpPr>
            <p:spPr bwMode="auto">
              <a:xfrm>
                <a:off x="1792" y="3888"/>
                <a:ext cx="25" cy="21"/>
              </a:xfrm>
              <a:custGeom>
                <a:avLst/>
                <a:gdLst>
                  <a:gd name="T0" fmla="*/ 0 w 52"/>
                  <a:gd name="T1" fmla="*/ 3 h 42"/>
                  <a:gd name="T2" fmla="*/ 0 w 52"/>
                  <a:gd name="T3" fmla="*/ 3 h 42"/>
                  <a:gd name="T4" fmla="*/ 0 w 52"/>
                  <a:gd name="T5" fmla="*/ 2 h 42"/>
                  <a:gd name="T6" fmla="*/ 0 w 52"/>
                  <a:gd name="T7" fmla="*/ 1 h 42"/>
                  <a:gd name="T8" fmla="*/ 0 w 52"/>
                  <a:gd name="T9" fmla="*/ 1 h 42"/>
                  <a:gd name="T10" fmla="*/ 0 w 52"/>
                  <a:gd name="T11" fmla="*/ 1 h 42"/>
                  <a:gd name="T12" fmla="*/ 1 w 52"/>
                  <a:gd name="T13" fmla="*/ 0 h 42"/>
                  <a:gd name="T14" fmla="*/ 1 w 52"/>
                  <a:gd name="T15" fmla="*/ 1 h 42"/>
                  <a:gd name="T16" fmla="*/ 2 w 52"/>
                  <a:gd name="T17" fmla="*/ 1 h 42"/>
                  <a:gd name="T18" fmla="*/ 3 w 52"/>
                  <a:gd name="T19" fmla="*/ 1 h 42"/>
                  <a:gd name="T20" fmla="*/ 3 w 52"/>
                  <a:gd name="T21" fmla="*/ 1 h 42"/>
                  <a:gd name="T22" fmla="*/ 3 w 52"/>
                  <a:gd name="T23" fmla="*/ 1 h 42"/>
                  <a:gd name="T24" fmla="*/ 2 w 52"/>
                  <a:gd name="T25" fmla="*/ 1 h 42"/>
                  <a:gd name="T26" fmla="*/ 2 w 52"/>
                  <a:gd name="T27" fmla="*/ 2 h 42"/>
                  <a:gd name="T28" fmla="*/ 1 w 52"/>
                  <a:gd name="T29" fmla="*/ 3 h 42"/>
                  <a:gd name="T30" fmla="*/ 1 w 52"/>
                  <a:gd name="T31" fmla="*/ 3 h 42"/>
                  <a:gd name="T32" fmla="*/ 0 w 52"/>
                  <a:gd name="T33" fmla="*/ 3 h 42"/>
                  <a:gd name="T34" fmla="*/ 0 w 52"/>
                  <a:gd name="T35" fmla="*/ 3 h 42"/>
                  <a:gd name="T36" fmla="*/ 0 w 52"/>
                  <a:gd name="T37" fmla="*/ 3 h 42"/>
                  <a:gd name="T38" fmla="*/ 0 w 52"/>
                  <a:gd name="T39" fmla="*/ 3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42"/>
                  <a:gd name="T62" fmla="*/ 52 w 52"/>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42">
                    <a:moveTo>
                      <a:pt x="0" y="42"/>
                    </a:moveTo>
                    <a:lnTo>
                      <a:pt x="0" y="38"/>
                    </a:lnTo>
                    <a:lnTo>
                      <a:pt x="0" y="32"/>
                    </a:lnTo>
                    <a:lnTo>
                      <a:pt x="0" y="21"/>
                    </a:lnTo>
                    <a:lnTo>
                      <a:pt x="4" y="15"/>
                    </a:lnTo>
                    <a:lnTo>
                      <a:pt x="8" y="6"/>
                    </a:lnTo>
                    <a:lnTo>
                      <a:pt x="17" y="0"/>
                    </a:lnTo>
                    <a:lnTo>
                      <a:pt x="29" y="2"/>
                    </a:lnTo>
                    <a:lnTo>
                      <a:pt x="44" y="10"/>
                    </a:lnTo>
                    <a:lnTo>
                      <a:pt x="50" y="15"/>
                    </a:lnTo>
                    <a:lnTo>
                      <a:pt x="52" y="19"/>
                    </a:lnTo>
                    <a:lnTo>
                      <a:pt x="52" y="25"/>
                    </a:lnTo>
                    <a:lnTo>
                      <a:pt x="48" y="30"/>
                    </a:lnTo>
                    <a:lnTo>
                      <a:pt x="38" y="32"/>
                    </a:lnTo>
                    <a:lnTo>
                      <a:pt x="31" y="38"/>
                    </a:lnTo>
                    <a:lnTo>
                      <a:pt x="17" y="38"/>
                    </a:lnTo>
                    <a:lnTo>
                      <a:pt x="8" y="40"/>
                    </a:lnTo>
                    <a:lnTo>
                      <a:pt x="0" y="40"/>
                    </a:lnTo>
                    <a:lnTo>
                      <a:pt x="0"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02" name="Freeform 105">
                <a:extLst>
                  <a:ext uri="{FF2B5EF4-FFF2-40B4-BE49-F238E27FC236}">
                    <a16:creationId xmlns:a16="http://schemas.microsoft.com/office/drawing/2014/main" id="{AAC231C6-AA91-425F-AAB1-A4B0DB859234}"/>
                  </a:ext>
                </a:extLst>
              </p:cNvPr>
              <p:cNvSpPr>
                <a:spLocks/>
              </p:cNvSpPr>
              <p:nvPr/>
            </p:nvSpPr>
            <p:spPr bwMode="auto">
              <a:xfrm>
                <a:off x="1803" y="3976"/>
                <a:ext cx="29" cy="20"/>
              </a:xfrm>
              <a:custGeom>
                <a:avLst/>
                <a:gdLst>
                  <a:gd name="T0" fmla="*/ 0 w 57"/>
                  <a:gd name="T1" fmla="*/ 2 h 40"/>
                  <a:gd name="T2" fmla="*/ 0 w 57"/>
                  <a:gd name="T3" fmla="*/ 1 h 40"/>
                  <a:gd name="T4" fmla="*/ 1 w 57"/>
                  <a:gd name="T5" fmla="*/ 1 h 40"/>
                  <a:gd name="T6" fmla="*/ 1 w 57"/>
                  <a:gd name="T7" fmla="*/ 1 h 40"/>
                  <a:gd name="T8" fmla="*/ 2 w 57"/>
                  <a:gd name="T9" fmla="*/ 1 h 40"/>
                  <a:gd name="T10" fmla="*/ 2 w 57"/>
                  <a:gd name="T11" fmla="*/ 0 h 40"/>
                  <a:gd name="T12" fmla="*/ 3 w 57"/>
                  <a:gd name="T13" fmla="*/ 0 h 40"/>
                  <a:gd name="T14" fmla="*/ 3 w 57"/>
                  <a:gd name="T15" fmla="*/ 0 h 40"/>
                  <a:gd name="T16" fmla="*/ 3 w 57"/>
                  <a:gd name="T17" fmla="*/ 1 h 40"/>
                  <a:gd name="T18" fmla="*/ 3 w 57"/>
                  <a:gd name="T19" fmla="*/ 1 h 40"/>
                  <a:gd name="T20" fmla="*/ 4 w 57"/>
                  <a:gd name="T21" fmla="*/ 1 h 40"/>
                  <a:gd name="T22" fmla="*/ 4 w 57"/>
                  <a:gd name="T23" fmla="*/ 1 h 40"/>
                  <a:gd name="T24" fmla="*/ 4 w 57"/>
                  <a:gd name="T25" fmla="*/ 2 h 40"/>
                  <a:gd name="T26" fmla="*/ 4 w 57"/>
                  <a:gd name="T27" fmla="*/ 3 h 40"/>
                  <a:gd name="T28" fmla="*/ 3 w 57"/>
                  <a:gd name="T29" fmla="*/ 3 h 40"/>
                  <a:gd name="T30" fmla="*/ 3 w 57"/>
                  <a:gd name="T31" fmla="*/ 3 h 40"/>
                  <a:gd name="T32" fmla="*/ 2 w 57"/>
                  <a:gd name="T33" fmla="*/ 3 h 40"/>
                  <a:gd name="T34" fmla="*/ 2 w 57"/>
                  <a:gd name="T35" fmla="*/ 3 h 40"/>
                  <a:gd name="T36" fmla="*/ 1 w 57"/>
                  <a:gd name="T37" fmla="*/ 3 h 40"/>
                  <a:gd name="T38" fmla="*/ 1 w 57"/>
                  <a:gd name="T39" fmla="*/ 2 h 40"/>
                  <a:gd name="T40" fmla="*/ 0 w 57"/>
                  <a:gd name="T41" fmla="*/ 2 h 40"/>
                  <a:gd name="T42" fmla="*/ 0 w 57"/>
                  <a:gd name="T43" fmla="*/ 2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40"/>
                  <a:gd name="T68" fmla="*/ 57 w 57"/>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40">
                    <a:moveTo>
                      <a:pt x="0" y="32"/>
                    </a:moveTo>
                    <a:lnTo>
                      <a:pt x="0" y="27"/>
                    </a:lnTo>
                    <a:lnTo>
                      <a:pt x="6" y="21"/>
                    </a:lnTo>
                    <a:lnTo>
                      <a:pt x="10" y="15"/>
                    </a:lnTo>
                    <a:lnTo>
                      <a:pt x="17" y="6"/>
                    </a:lnTo>
                    <a:lnTo>
                      <a:pt x="27" y="0"/>
                    </a:lnTo>
                    <a:lnTo>
                      <a:pt x="36" y="0"/>
                    </a:lnTo>
                    <a:lnTo>
                      <a:pt x="40" y="0"/>
                    </a:lnTo>
                    <a:lnTo>
                      <a:pt x="44" y="4"/>
                    </a:lnTo>
                    <a:lnTo>
                      <a:pt x="48" y="7"/>
                    </a:lnTo>
                    <a:lnTo>
                      <a:pt x="53" y="17"/>
                    </a:lnTo>
                    <a:lnTo>
                      <a:pt x="55" y="25"/>
                    </a:lnTo>
                    <a:lnTo>
                      <a:pt x="57" y="32"/>
                    </a:lnTo>
                    <a:lnTo>
                      <a:pt x="53" y="38"/>
                    </a:lnTo>
                    <a:lnTo>
                      <a:pt x="48" y="40"/>
                    </a:lnTo>
                    <a:lnTo>
                      <a:pt x="38" y="40"/>
                    </a:lnTo>
                    <a:lnTo>
                      <a:pt x="29" y="40"/>
                    </a:lnTo>
                    <a:lnTo>
                      <a:pt x="17" y="38"/>
                    </a:lnTo>
                    <a:lnTo>
                      <a:pt x="10" y="34"/>
                    </a:lnTo>
                    <a:lnTo>
                      <a:pt x="2" y="32"/>
                    </a:ln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03" name="Freeform 106">
                <a:extLst>
                  <a:ext uri="{FF2B5EF4-FFF2-40B4-BE49-F238E27FC236}">
                    <a16:creationId xmlns:a16="http://schemas.microsoft.com/office/drawing/2014/main" id="{AB911CA9-3554-4A59-831F-9FAE8FE8E9D3}"/>
                  </a:ext>
                </a:extLst>
              </p:cNvPr>
              <p:cNvSpPr>
                <a:spLocks/>
              </p:cNvSpPr>
              <p:nvPr/>
            </p:nvSpPr>
            <p:spPr bwMode="auto">
              <a:xfrm>
                <a:off x="1840" y="4051"/>
                <a:ext cx="29" cy="21"/>
              </a:xfrm>
              <a:custGeom>
                <a:avLst/>
                <a:gdLst>
                  <a:gd name="T0" fmla="*/ 0 w 57"/>
                  <a:gd name="T1" fmla="*/ 2 h 42"/>
                  <a:gd name="T2" fmla="*/ 0 w 57"/>
                  <a:gd name="T3" fmla="*/ 1 h 42"/>
                  <a:gd name="T4" fmla="*/ 1 w 57"/>
                  <a:gd name="T5" fmla="*/ 1 h 42"/>
                  <a:gd name="T6" fmla="*/ 1 w 57"/>
                  <a:gd name="T7" fmla="*/ 1 h 42"/>
                  <a:gd name="T8" fmla="*/ 2 w 57"/>
                  <a:gd name="T9" fmla="*/ 1 h 42"/>
                  <a:gd name="T10" fmla="*/ 2 w 57"/>
                  <a:gd name="T11" fmla="*/ 1 h 42"/>
                  <a:gd name="T12" fmla="*/ 3 w 57"/>
                  <a:gd name="T13" fmla="*/ 0 h 42"/>
                  <a:gd name="T14" fmla="*/ 3 w 57"/>
                  <a:gd name="T15" fmla="*/ 0 h 42"/>
                  <a:gd name="T16" fmla="*/ 3 w 57"/>
                  <a:gd name="T17" fmla="*/ 1 h 42"/>
                  <a:gd name="T18" fmla="*/ 3 w 57"/>
                  <a:gd name="T19" fmla="*/ 1 h 42"/>
                  <a:gd name="T20" fmla="*/ 4 w 57"/>
                  <a:gd name="T21" fmla="*/ 1 h 42"/>
                  <a:gd name="T22" fmla="*/ 4 w 57"/>
                  <a:gd name="T23" fmla="*/ 1 h 42"/>
                  <a:gd name="T24" fmla="*/ 4 w 57"/>
                  <a:gd name="T25" fmla="*/ 2 h 42"/>
                  <a:gd name="T26" fmla="*/ 4 w 57"/>
                  <a:gd name="T27" fmla="*/ 3 h 42"/>
                  <a:gd name="T28" fmla="*/ 4 w 57"/>
                  <a:gd name="T29" fmla="*/ 3 h 42"/>
                  <a:gd name="T30" fmla="*/ 3 w 57"/>
                  <a:gd name="T31" fmla="*/ 3 h 42"/>
                  <a:gd name="T32" fmla="*/ 2 w 57"/>
                  <a:gd name="T33" fmla="*/ 3 h 42"/>
                  <a:gd name="T34" fmla="*/ 2 w 57"/>
                  <a:gd name="T35" fmla="*/ 3 h 42"/>
                  <a:gd name="T36" fmla="*/ 1 w 57"/>
                  <a:gd name="T37" fmla="*/ 3 h 42"/>
                  <a:gd name="T38" fmla="*/ 1 w 57"/>
                  <a:gd name="T39" fmla="*/ 2 h 42"/>
                  <a:gd name="T40" fmla="*/ 0 w 57"/>
                  <a:gd name="T41" fmla="*/ 2 h 42"/>
                  <a:gd name="T42" fmla="*/ 0 w 57"/>
                  <a:gd name="T43" fmla="*/ 2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42"/>
                  <a:gd name="T68" fmla="*/ 57 w 57"/>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42">
                    <a:moveTo>
                      <a:pt x="0" y="32"/>
                    </a:moveTo>
                    <a:lnTo>
                      <a:pt x="0" y="29"/>
                    </a:lnTo>
                    <a:lnTo>
                      <a:pt x="4" y="25"/>
                    </a:lnTo>
                    <a:lnTo>
                      <a:pt x="10" y="15"/>
                    </a:lnTo>
                    <a:lnTo>
                      <a:pt x="17" y="8"/>
                    </a:lnTo>
                    <a:lnTo>
                      <a:pt x="23" y="2"/>
                    </a:lnTo>
                    <a:lnTo>
                      <a:pt x="33" y="0"/>
                    </a:lnTo>
                    <a:lnTo>
                      <a:pt x="38" y="0"/>
                    </a:lnTo>
                    <a:lnTo>
                      <a:pt x="44" y="4"/>
                    </a:lnTo>
                    <a:lnTo>
                      <a:pt x="48" y="11"/>
                    </a:lnTo>
                    <a:lnTo>
                      <a:pt x="52" y="19"/>
                    </a:lnTo>
                    <a:lnTo>
                      <a:pt x="54" y="27"/>
                    </a:lnTo>
                    <a:lnTo>
                      <a:pt x="57" y="32"/>
                    </a:lnTo>
                    <a:lnTo>
                      <a:pt x="54" y="40"/>
                    </a:lnTo>
                    <a:lnTo>
                      <a:pt x="50" y="42"/>
                    </a:lnTo>
                    <a:lnTo>
                      <a:pt x="38" y="42"/>
                    </a:lnTo>
                    <a:lnTo>
                      <a:pt x="29" y="42"/>
                    </a:lnTo>
                    <a:lnTo>
                      <a:pt x="17" y="40"/>
                    </a:lnTo>
                    <a:lnTo>
                      <a:pt x="10" y="34"/>
                    </a:lnTo>
                    <a:lnTo>
                      <a:pt x="2" y="32"/>
                    </a:ln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04" name="Freeform 107">
                <a:extLst>
                  <a:ext uri="{FF2B5EF4-FFF2-40B4-BE49-F238E27FC236}">
                    <a16:creationId xmlns:a16="http://schemas.microsoft.com/office/drawing/2014/main" id="{F8842A16-C231-449C-B369-5C73BA675E79}"/>
                  </a:ext>
                </a:extLst>
              </p:cNvPr>
              <p:cNvSpPr>
                <a:spLocks/>
              </p:cNvSpPr>
              <p:nvPr/>
            </p:nvSpPr>
            <p:spPr bwMode="auto">
              <a:xfrm>
                <a:off x="1738" y="3901"/>
                <a:ext cx="28" cy="22"/>
              </a:xfrm>
              <a:custGeom>
                <a:avLst/>
                <a:gdLst>
                  <a:gd name="T0" fmla="*/ 0 w 57"/>
                  <a:gd name="T1" fmla="*/ 2 h 43"/>
                  <a:gd name="T2" fmla="*/ 0 w 57"/>
                  <a:gd name="T3" fmla="*/ 2 h 43"/>
                  <a:gd name="T4" fmla="*/ 0 w 57"/>
                  <a:gd name="T5" fmla="*/ 2 h 43"/>
                  <a:gd name="T6" fmla="*/ 0 w 57"/>
                  <a:gd name="T7" fmla="*/ 1 h 43"/>
                  <a:gd name="T8" fmla="*/ 1 w 57"/>
                  <a:gd name="T9" fmla="*/ 1 h 43"/>
                  <a:gd name="T10" fmla="*/ 1 w 57"/>
                  <a:gd name="T11" fmla="*/ 1 h 43"/>
                  <a:gd name="T12" fmla="*/ 2 w 57"/>
                  <a:gd name="T13" fmla="*/ 0 h 43"/>
                  <a:gd name="T14" fmla="*/ 2 w 57"/>
                  <a:gd name="T15" fmla="*/ 0 h 43"/>
                  <a:gd name="T16" fmla="*/ 2 w 57"/>
                  <a:gd name="T17" fmla="*/ 1 h 43"/>
                  <a:gd name="T18" fmla="*/ 3 w 57"/>
                  <a:gd name="T19" fmla="*/ 1 h 43"/>
                  <a:gd name="T20" fmla="*/ 3 w 57"/>
                  <a:gd name="T21" fmla="*/ 2 h 43"/>
                  <a:gd name="T22" fmla="*/ 3 w 57"/>
                  <a:gd name="T23" fmla="*/ 2 h 43"/>
                  <a:gd name="T24" fmla="*/ 3 w 57"/>
                  <a:gd name="T25" fmla="*/ 2 h 43"/>
                  <a:gd name="T26" fmla="*/ 3 w 57"/>
                  <a:gd name="T27" fmla="*/ 3 h 43"/>
                  <a:gd name="T28" fmla="*/ 3 w 57"/>
                  <a:gd name="T29" fmla="*/ 3 h 43"/>
                  <a:gd name="T30" fmla="*/ 2 w 57"/>
                  <a:gd name="T31" fmla="*/ 3 h 43"/>
                  <a:gd name="T32" fmla="*/ 1 w 57"/>
                  <a:gd name="T33" fmla="*/ 3 h 43"/>
                  <a:gd name="T34" fmla="*/ 1 w 57"/>
                  <a:gd name="T35" fmla="*/ 3 h 43"/>
                  <a:gd name="T36" fmla="*/ 0 w 57"/>
                  <a:gd name="T37" fmla="*/ 3 h 43"/>
                  <a:gd name="T38" fmla="*/ 0 w 57"/>
                  <a:gd name="T39" fmla="*/ 2 h 43"/>
                  <a:gd name="T40" fmla="*/ 0 w 57"/>
                  <a:gd name="T41" fmla="*/ 2 h 43"/>
                  <a:gd name="T42" fmla="*/ 0 w 57"/>
                  <a:gd name="T43" fmla="*/ 2 h 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43"/>
                  <a:gd name="T68" fmla="*/ 57 w 57"/>
                  <a:gd name="T69" fmla="*/ 43 h 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43">
                    <a:moveTo>
                      <a:pt x="0" y="32"/>
                    </a:moveTo>
                    <a:lnTo>
                      <a:pt x="0" y="28"/>
                    </a:lnTo>
                    <a:lnTo>
                      <a:pt x="6" y="24"/>
                    </a:lnTo>
                    <a:lnTo>
                      <a:pt x="11" y="15"/>
                    </a:lnTo>
                    <a:lnTo>
                      <a:pt x="17" y="7"/>
                    </a:lnTo>
                    <a:lnTo>
                      <a:pt x="27" y="2"/>
                    </a:lnTo>
                    <a:lnTo>
                      <a:pt x="34" y="0"/>
                    </a:lnTo>
                    <a:lnTo>
                      <a:pt x="38" y="0"/>
                    </a:lnTo>
                    <a:lnTo>
                      <a:pt x="44" y="5"/>
                    </a:lnTo>
                    <a:lnTo>
                      <a:pt x="49" y="9"/>
                    </a:lnTo>
                    <a:lnTo>
                      <a:pt x="53" y="17"/>
                    </a:lnTo>
                    <a:lnTo>
                      <a:pt x="53" y="28"/>
                    </a:lnTo>
                    <a:lnTo>
                      <a:pt x="57" y="32"/>
                    </a:lnTo>
                    <a:lnTo>
                      <a:pt x="53" y="40"/>
                    </a:lnTo>
                    <a:lnTo>
                      <a:pt x="48" y="43"/>
                    </a:lnTo>
                    <a:lnTo>
                      <a:pt x="38" y="43"/>
                    </a:lnTo>
                    <a:lnTo>
                      <a:pt x="29" y="42"/>
                    </a:lnTo>
                    <a:lnTo>
                      <a:pt x="17" y="40"/>
                    </a:lnTo>
                    <a:lnTo>
                      <a:pt x="10" y="34"/>
                    </a:lnTo>
                    <a:lnTo>
                      <a:pt x="2" y="32"/>
                    </a:lnTo>
                    <a:lnTo>
                      <a:pt x="0" y="32"/>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05" name="Freeform 108">
                <a:extLst>
                  <a:ext uri="{FF2B5EF4-FFF2-40B4-BE49-F238E27FC236}">
                    <a16:creationId xmlns:a16="http://schemas.microsoft.com/office/drawing/2014/main" id="{123E90AB-D226-4B4A-8456-A1FF212617FA}"/>
                  </a:ext>
                </a:extLst>
              </p:cNvPr>
              <p:cNvSpPr>
                <a:spLocks/>
              </p:cNvSpPr>
              <p:nvPr/>
            </p:nvSpPr>
            <p:spPr bwMode="auto">
              <a:xfrm>
                <a:off x="1818" y="4178"/>
                <a:ext cx="24" cy="29"/>
              </a:xfrm>
              <a:custGeom>
                <a:avLst/>
                <a:gdLst>
                  <a:gd name="T0" fmla="*/ 2 w 47"/>
                  <a:gd name="T1" fmla="*/ 4 h 57"/>
                  <a:gd name="T2" fmla="*/ 2 w 47"/>
                  <a:gd name="T3" fmla="*/ 4 h 57"/>
                  <a:gd name="T4" fmla="*/ 2 w 47"/>
                  <a:gd name="T5" fmla="*/ 4 h 57"/>
                  <a:gd name="T6" fmla="*/ 2 w 47"/>
                  <a:gd name="T7" fmla="*/ 3 h 57"/>
                  <a:gd name="T8" fmla="*/ 1 w 47"/>
                  <a:gd name="T9" fmla="*/ 3 h 57"/>
                  <a:gd name="T10" fmla="*/ 0 w 47"/>
                  <a:gd name="T11" fmla="*/ 2 h 57"/>
                  <a:gd name="T12" fmla="*/ 1 w 47"/>
                  <a:gd name="T13" fmla="*/ 1 h 57"/>
                  <a:gd name="T14" fmla="*/ 1 w 47"/>
                  <a:gd name="T15" fmla="*/ 1 h 57"/>
                  <a:gd name="T16" fmla="*/ 1 w 47"/>
                  <a:gd name="T17" fmla="*/ 0 h 57"/>
                  <a:gd name="T18" fmla="*/ 2 w 47"/>
                  <a:gd name="T19" fmla="*/ 0 h 57"/>
                  <a:gd name="T20" fmla="*/ 2 w 47"/>
                  <a:gd name="T21" fmla="*/ 1 h 57"/>
                  <a:gd name="T22" fmla="*/ 3 w 47"/>
                  <a:gd name="T23" fmla="*/ 1 h 57"/>
                  <a:gd name="T24" fmla="*/ 3 w 47"/>
                  <a:gd name="T25" fmla="*/ 2 h 57"/>
                  <a:gd name="T26" fmla="*/ 3 w 47"/>
                  <a:gd name="T27" fmla="*/ 2 h 57"/>
                  <a:gd name="T28" fmla="*/ 3 w 47"/>
                  <a:gd name="T29" fmla="*/ 3 h 57"/>
                  <a:gd name="T30" fmla="*/ 3 w 47"/>
                  <a:gd name="T31" fmla="*/ 4 h 57"/>
                  <a:gd name="T32" fmla="*/ 2 w 47"/>
                  <a:gd name="T33" fmla="*/ 4 h 57"/>
                  <a:gd name="T34" fmla="*/ 2 w 47"/>
                  <a:gd name="T35" fmla="*/ 4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57"/>
                  <a:gd name="T56" fmla="*/ 47 w 47"/>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57">
                    <a:moveTo>
                      <a:pt x="30" y="57"/>
                    </a:moveTo>
                    <a:lnTo>
                      <a:pt x="28" y="57"/>
                    </a:lnTo>
                    <a:lnTo>
                      <a:pt x="24" y="55"/>
                    </a:lnTo>
                    <a:lnTo>
                      <a:pt x="17" y="45"/>
                    </a:lnTo>
                    <a:lnTo>
                      <a:pt x="9" y="34"/>
                    </a:lnTo>
                    <a:lnTo>
                      <a:pt x="0" y="17"/>
                    </a:lnTo>
                    <a:lnTo>
                      <a:pt x="1" y="7"/>
                    </a:lnTo>
                    <a:lnTo>
                      <a:pt x="5" y="2"/>
                    </a:lnTo>
                    <a:lnTo>
                      <a:pt x="11" y="0"/>
                    </a:lnTo>
                    <a:lnTo>
                      <a:pt x="19" y="0"/>
                    </a:lnTo>
                    <a:lnTo>
                      <a:pt x="32" y="7"/>
                    </a:lnTo>
                    <a:lnTo>
                      <a:pt x="43" y="11"/>
                    </a:lnTo>
                    <a:lnTo>
                      <a:pt x="47" y="19"/>
                    </a:lnTo>
                    <a:lnTo>
                      <a:pt x="47" y="28"/>
                    </a:lnTo>
                    <a:lnTo>
                      <a:pt x="45" y="38"/>
                    </a:lnTo>
                    <a:lnTo>
                      <a:pt x="34" y="49"/>
                    </a:lnTo>
                    <a:lnTo>
                      <a:pt x="30" y="57"/>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06" name="Freeform 109">
                <a:extLst>
                  <a:ext uri="{FF2B5EF4-FFF2-40B4-BE49-F238E27FC236}">
                    <a16:creationId xmlns:a16="http://schemas.microsoft.com/office/drawing/2014/main" id="{0E7A67E2-2F50-4983-BE69-704FAD009C66}"/>
                  </a:ext>
                </a:extLst>
              </p:cNvPr>
              <p:cNvSpPr>
                <a:spLocks/>
              </p:cNvSpPr>
              <p:nvPr/>
            </p:nvSpPr>
            <p:spPr bwMode="auto">
              <a:xfrm>
                <a:off x="1793" y="4112"/>
                <a:ext cx="33" cy="28"/>
              </a:xfrm>
              <a:custGeom>
                <a:avLst/>
                <a:gdLst>
                  <a:gd name="T0" fmla="*/ 0 w 67"/>
                  <a:gd name="T1" fmla="*/ 2 h 57"/>
                  <a:gd name="T2" fmla="*/ 0 w 67"/>
                  <a:gd name="T3" fmla="*/ 2 h 57"/>
                  <a:gd name="T4" fmla="*/ 0 w 67"/>
                  <a:gd name="T5" fmla="*/ 1 h 57"/>
                  <a:gd name="T6" fmla="*/ 0 w 67"/>
                  <a:gd name="T7" fmla="*/ 1 h 57"/>
                  <a:gd name="T8" fmla="*/ 1 w 67"/>
                  <a:gd name="T9" fmla="*/ 0 h 57"/>
                  <a:gd name="T10" fmla="*/ 1 w 67"/>
                  <a:gd name="T11" fmla="*/ 0 h 57"/>
                  <a:gd name="T12" fmla="*/ 1 w 67"/>
                  <a:gd name="T13" fmla="*/ 0 h 57"/>
                  <a:gd name="T14" fmla="*/ 2 w 67"/>
                  <a:gd name="T15" fmla="*/ 0 h 57"/>
                  <a:gd name="T16" fmla="*/ 2 w 67"/>
                  <a:gd name="T17" fmla="*/ 0 h 57"/>
                  <a:gd name="T18" fmla="*/ 3 w 67"/>
                  <a:gd name="T19" fmla="*/ 0 h 57"/>
                  <a:gd name="T20" fmla="*/ 3 w 67"/>
                  <a:gd name="T21" fmla="*/ 1 h 57"/>
                  <a:gd name="T22" fmla="*/ 4 w 67"/>
                  <a:gd name="T23" fmla="*/ 2 h 57"/>
                  <a:gd name="T24" fmla="*/ 4 w 67"/>
                  <a:gd name="T25" fmla="*/ 2 h 57"/>
                  <a:gd name="T26" fmla="*/ 4 w 67"/>
                  <a:gd name="T27" fmla="*/ 2 h 57"/>
                  <a:gd name="T28" fmla="*/ 3 w 67"/>
                  <a:gd name="T29" fmla="*/ 3 h 57"/>
                  <a:gd name="T30" fmla="*/ 3 w 67"/>
                  <a:gd name="T31" fmla="*/ 3 h 57"/>
                  <a:gd name="T32" fmla="*/ 2 w 67"/>
                  <a:gd name="T33" fmla="*/ 3 h 57"/>
                  <a:gd name="T34" fmla="*/ 1 w 67"/>
                  <a:gd name="T35" fmla="*/ 3 h 57"/>
                  <a:gd name="T36" fmla="*/ 0 w 67"/>
                  <a:gd name="T37" fmla="*/ 3 h 57"/>
                  <a:gd name="T38" fmla="*/ 0 w 67"/>
                  <a:gd name="T39" fmla="*/ 2 h 57"/>
                  <a:gd name="T40" fmla="*/ 0 w 67"/>
                  <a:gd name="T41" fmla="*/ 2 h 57"/>
                  <a:gd name="T42" fmla="*/ 0 w 67"/>
                  <a:gd name="T43" fmla="*/ 2 h 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
                  <a:gd name="T67" fmla="*/ 0 h 57"/>
                  <a:gd name="T68" fmla="*/ 67 w 67"/>
                  <a:gd name="T69" fmla="*/ 57 h 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 h="57">
                    <a:moveTo>
                      <a:pt x="0" y="45"/>
                    </a:moveTo>
                    <a:lnTo>
                      <a:pt x="2" y="38"/>
                    </a:lnTo>
                    <a:lnTo>
                      <a:pt x="10" y="28"/>
                    </a:lnTo>
                    <a:lnTo>
                      <a:pt x="14" y="19"/>
                    </a:lnTo>
                    <a:lnTo>
                      <a:pt x="17" y="9"/>
                    </a:lnTo>
                    <a:lnTo>
                      <a:pt x="23" y="4"/>
                    </a:lnTo>
                    <a:lnTo>
                      <a:pt x="31" y="0"/>
                    </a:lnTo>
                    <a:lnTo>
                      <a:pt x="36" y="0"/>
                    </a:lnTo>
                    <a:lnTo>
                      <a:pt x="46" y="2"/>
                    </a:lnTo>
                    <a:lnTo>
                      <a:pt x="52" y="9"/>
                    </a:lnTo>
                    <a:lnTo>
                      <a:pt x="63" y="23"/>
                    </a:lnTo>
                    <a:lnTo>
                      <a:pt x="65" y="32"/>
                    </a:lnTo>
                    <a:lnTo>
                      <a:pt x="67" y="40"/>
                    </a:lnTo>
                    <a:lnTo>
                      <a:pt x="65" y="45"/>
                    </a:lnTo>
                    <a:lnTo>
                      <a:pt x="63" y="51"/>
                    </a:lnTo>
                    <a:lnTo>
                      <a:pt x="52" y="55"/>
                    </a:lnTo>
                    <a:lnTo>
                      <a:pt x="42" y="57"/>
                    </a:lnTo>
                    <a:lnTo>
                      <a:pt x="27" y="53"/>
                    </a:lnTo>
                    <a:lnTo>
                      <a:pt x="14" y="49"/>
                    </a:lnTo>
                    <a:lnTo>
                      <a:pt x="4" y="45"/>
                    </a:lnTo>
                    <a:lnTo>
                      <a:pt x="0" y="45"/>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07" name="Freeform 110">
                <a:extLst>
                  <a:ext uri="{FF2B5EF4-FFF2-40B4-BE49-F238E27FC236}">
                    <a16:creationId xmlns:a16="http://schemas.microsoft.com/office/drawing/2014/main" id="{A1CFBE31-9D1B-41E1-842C-6E4F6302A6C1}"/>
                  </a:ext>
                </a:extLst>
              </p:cNvPr>
              <p:cNvSpPr>
                <a:spLocks/>
              </p:cNvSpPr>
              <p:nvPr/>
            </p:nvSpPr>
            <p:spPr bwMode="auto">
              <a:xfrm>
                <a:off x="1748" y="3953"/>
                <a:ext cx="28" cy="20"/>
              </a:xfrm>
              <a:custGeom>
                <a:avLst/>
                <a:gdLst>
                  <a:gd name="T0" fmla="*/ 0 w 55"/>
                  <a:gd name="T1" fmla="*/ 3 h 40"/>
                  <a:gd name="T2" fmla="*/ 0 w 55"/>
                  <a:gd name="T3" fmla="*/ 3 h 40"/>
                  <a:gd name="T4" fmla="*/ 0 w 55"/>
                  <a:gd name="T5" fmla="*/ 1 h 40"/>
                  <a:gd name="T6" fmla="*/ 0 w 55"/>
                  <a:gd name="T7" fmla="*/ 1 h 40"/>
                  <a:gd name="T8" fmla="*/ 1 w 55"/>
                  <a:gd name="T9" fmla="*/ 1 h 40"/>
                  <a:gd name="T10" fmla="*/ 1 w 55"/>
                  <a:gd name="T11" fmla="*/ 1 h 40"/>
                  <a:gd name="T12" fmla="*/ 2 w 55"/>
                  <a:gd name="T13" fmla="*/ 0 h 40"/>
                  <a:gd name="T14" fmla="*/ 2 w 55"/>
                  <a:gd name="T15" fmla="*/ 0 h 40"/>
                  <a:gd name="T16" fmla="*/ 3 w 55"/>
                  <a:gd name="T17" fmla="*/ 1 h 40"/>
                  <a:gd name="T18" fmla="*/ 4 w 55"/>
                  <a:gd name="T19" fmla="*/ 1 h 40"/>
                  <a:gd name="T20" fmla="*/ 4 w 55"/>
                  <a:gd name="T21" fmla="*/ 1 h 40"/>
                  <a:gd name="T22" fmla="*/ 4 w 55"/>
                  <a:gd name="T23" fmla="*/ 1 h 40"/>
                  <a:gd name="T24" fmla="*/ 4 w 55"/>
                  <a:gd name="T25" fmla="*/ 1 h 40"/>
                  <a:gd name="T26" fmla="*/ 3 w 55"/>
                  <a:gd name="T27" fmla="*/ 3 h 40"/>
                  <a:gd name="T28" fmla="*/ 2 w 55"/>
                  <a:gd name="T29" fmla="*/ 3 h 40"/>
                  <a:gd name="T30" fmla="*/ 2 w 55"/>
                  <a:gd name="T31" fmla="*/ 3 h 40"/>
                  <a:gd name="T32" fmla="*/ 1 w 55"/>
                  <a:gd name="T33" fmla="*/ 3 h 40"/>
                  <a:gd name="T34" fmla="*/ 0 w 55"/>
                  <a:gd name="T35" fmla="*/ 3 h 40"/>
                  <a:gd name="T36" fmla="*/ 0 w 55"/>
                  <a:gd name="T37" fmla="*/ 3 h 40"/>
                  <a:gd name="T38" fmla="*/ 0 w 55"/>
                  <a:gd name="T39" fmla="*/ 3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40"/>
                  <a:gd name="T62" fmla="*/ 55 w 55"/>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40">
                    <a:moveTo>
                      <a:pt x="0" y="40"/>
                    </a:moveTo>
                    <a:lnTo>
                      <a:pt x="0" y="38"/>
                    </a:lnTo>
                    <a:lnTo>
                      <a:pt x="0" y="31"/>
                    </a:lnTo>
                    <a:lnTo>
                      <a:pt x="0" y="21"/>
                    </a:lnTo>
                    <a:lnTo>
                      <a:pt x="6" y="14"/>
                    </a:lnTo>
                    <a:lnTo>
                      <a:pt x="9" y="4"/>
                    </a:lnTo>
                    <a:lnTo>
                      <a:pt x="17" y="0"/>
                    </a:lnTo>
                    <a:lnTo>
                      <a:pt x="27" y="0"/>
                    </a:lnTo>
                    <a:lnTo>
                      <a:pt x="42" y="8"/>
                    </a:lnTo>
                    <a:lnTo>
                      <a:pt x="51" y="14"/>
                    </a:lnTo>
                    <a:lnTo>
                      <a:pt x="55" y="19"/>
                    </a:lnTo>
                    <a:lnTo>
                      <a:pt x="55" y="23"/>
                    </a:lnTo>
                    <a:lnTo>
                      <a:pt x="51" y="31"/>
                    </a:lnTo>
                    <a:lnTo>
                      <a:pt x="40" y="34"/>
                    </a:lnTo>
                    <a:lnTo>
                      <a:pt x="30" y="38"/>
                    </a:lnTo>
                    <a:lnTo>
                      <a:pt x="17" y="38"/>
                    </a:lnTo>
                    <a:lnTo>
                      <a:pt x="9" y="40"/>
                    </a:lnTo>
                    <a:lnTo>
                      <a:pt x="0" y="40"/>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08" name="Freeform 111">
                <a:extLst>
                  <a:ext uri="{FF2B5EF4-FFF2-40B4-BE49-F238E27FC236}">
                    <a16:creationId xmlns:a16="http://schemas.microsoft.com/office/drawing/2014/main" id="{45076D1B-9FA8-4117-9ECC-385F25D01745}"/>
                  </a:ext>
                </a:extLst>
              </p:cNvPr>
              <p:cNvSpPr>
                <a:spLocks/>
              </p:cNvSpPr>
              <p:nvPr/>
            </p:nvSpPr>
            <p:spPr bwMode="auto">
              <a:xfrm>
                <a:off x="1730" y="3925"/>
                <a:ext cx="29" cy="21"/>
              </a:xfrm>
              <a:custGeom>
                <a:avLst/>
                <a:gdLst>
                  <a:gd name="T0" fmla="*/ 0 w 59"/>
                  <a:gd name="T1" fmla="*/ 3 h 42"/>
                  <a:gd name="T2" fmla="*/ 0 w 59"/>
                  <a:gd name="T3" fmla="*/ 3 h 42"/>
                  <a:gd name="T4" fmla="*/ 0 w 59"/>
                  <a:gd name="T5" fmla="*/ 1 h 42"/>
                  <a:gd name="T6" fmla="*/ 0 w 59"/>
                  <a:gd name="T7" fmla="*/ 1 h 42"/>
                  <a:gd name="T8" fmla="*/ 0 w 59"/>
                  <a:gd name="T9" fmla="*/ 1 h 42"/>
                  <a:gd name="T10" fmla="*/ 1 w 59"/>
                  <a:gd name="T11" fmla="*/ 1 h 42"/>
                  <a:gd name="T12" fmla="*/ 1 w 59"/>
                  <a:gd name="T13" fmla="*/ 0 h 42"/>
                  <a:gd name="T14" fmla="*/ 2 w 59"/>
                  <a:gd name="T15" fmla="*/ 1 h 42"/>
                  <a:gd name="T16" fmla="*/ 3 w 59"/>
                  <a:gd name="T17" fmla="*/ 1 h 42"/>
                  <a:gd name="T18" fmla="*/ 3 w 59"/>
                  <a:gd name="T19" fmla="*/ 1 h 42"/>
                  <a:gd name="T20" fmla="*/ 3 w 59"/>
                  <a:gd name="T21" fmla="*/ 1 h 42"/>
                  <a:gd name="T22" fmla="*/ 3 w 59"/>
                  <a:gd name="T23" fmla="*/ 3 h 42"/>
                  <a:gd name="T24" fmla="*/ 3 w 59"/>
                  <a:gd name="T25" fmla="*/ 3 h 42"/>
                  <a:gd name="T26" fmla="*/ 2 w 59"/>
                  <a:gd name="T27" fmla="*/ 3 h 42"/>
                  <a:gd name="T28" fmla="*/ 1 w 59"/>
                  <a:gd name="T29" fmla="*/ 3 h 42"/>
                  <a:gd name="T30" fmla="*/ 1 w 59"/>
                  <a:gd name="T31" fmla="*/ 3 h 42"/>
                  <a:gd name="T32" fmla="*/ 0 w 59"/>
                  <a:gd name="T33" fmla="*/ 3 h 42"/>
                  <a:gd name="T34" fmla="*/ 0 w 59"/>
                  <a:gd name="T35" fmla="*/ 3 h 42"/>
                  <a:gd name="T36" fmla="*/ 0 w 59"/>
                  <a:gd name="T37" fmla="*/ 3 h 42"/>
                  <a:gd name="T38" fmla="*/ 0 w 59"/>
                  <a:gd name="T39" fmla="*/ 3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42"/>
                  <a:gd name="T62" fmla="*/ 59 w 59"/>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42">
                    <a:moveTo>
                      <a:pt x="0" y="38"/>
                    </a:moveTo>
                    <a:lnTo>
                      <a:pt x="0" y="33"/>
                    </a:lnTo>
                    <a:lnTo>
                      <a:pt x="4" y="27"/>
                    </a:lnTo>
                    <a:lnTo>
                      <a:pt x="6" y="17"/>
                    </a:lnTo>
                    <a:lnTo>
                      <a:pt x="15" y="10"/>
                    </a:lnTo>
                    <a:lnTo>
                      <a:pt x="21" y="2"/>
                    </a:lnTo>
                    <a:lnTo>
                      <a:pt x="30" y="0"/>
                    </a:lnTo>
                    <a:lnTo>
                      <a:pt x="40" y="6"/>
                    </a:lnTo>
                    <a:lnTo>
                      <a:pt x="51" y="15"/>
                    </a:lnTo>
                    <a:lnTo>
                      <a:pt x="53" y="23"/>
                    </a:lnTo>
                    <a:lnTo>
                      <a:pt x="59" y="29"/>
                    </a:lnTo>
                    <a:lnTo>
                      <a:pt x="53" y="34"/>
                    </a:lnTo>
                    <a:lnTo>
                      <a:pt x="49" y="40"/>
                    </a:lnTo>
                    <a:lnTo>
                      <a:pt x="40" y="40"/>
                    </a:lnTo>
                    <a:lnTo>
                      <a:pt x="30" y="42"/>
                    </a:lnTo>
                    <a:lnTo>
                      <a:pt x="17" y="38"/>
                    </a:lnTo>
                    <a:lnTo>
                      <a:pt x="11" y="38"/>
                    </a:lnTo>
                    <a:lnTo>
                      <a:pt x="2" y="38"/>
                    </a:lnTo>
                    <a:lnTo>
                      <a:pt x="0" y="38"/>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09" name="Freeform 112">
                <a:extLst>
                  <a:ext uri="{FF2B5EF4-FFF2-40B4-BE49-F238E27FC236}">
                    <a16:creationId xmlns:a16="http://schemas.microsoft.com/office/drawing/2014/main" id="{DBAD61A5-72CC-4EE0-8BC5-026B7B479B4E}"/>
                  </a:ext>
                </a:extLst>
              </p:cNvPr>
              <p:cNvSpPr>
                <a:spLocks/>
              </p:cNvSpPr>
              <p:nvPr/>
            </p:nvSpPr>
            <p:spPr bwMode="auto">
              <a:xfrm>
                <a:off x="1760" y="4033"/>
                <a:ext cx="28" cy="20"/>
              </a:xfrm>
              <a:custGeom>
                <a:avLst/>
                <a:gdLst>
                  <a:gd name="T0" fmla="*/ 0 w 55"/>
                  <a:gd name="T1" fmla="*/ 2 h 40"/>
                  <a:gd name="T2" fmla="*/ 0 w 55"/>
                  <a:gd name="T3" fmla="*/ 1 h 40"/>
                  <a:gd name="T4" fmla="*/ 1 w 55"/>
                  <a:gd name="T5" fmla="*/ 1 h 40"/>
                  <a:gd name="T6" fmla="*/ 1 w 55"/>
                  <a:gd name="T7" fmla="*/ 1 h 40"/>
                  <a:gd name="T8" fmla="*/ 2 w 55"/>
                  <a:gd name="T9" fmla="*/ 1 h 40"/>
                  <a:gd name="T10" fmla="*/ 2 w 55"/>
                  <a:gd name="T11" fmla="*/ 0 h 40"/>
                  <a:gd name="T12" fmla="*/ 2 w 55"/>
                  <a:gd name="T13" fmla="*/ 0 h 40"/>
                  <a:gd name="T14" fmla="*/ 3 w 55"/>
                  <a:gd name="T15" fmla="*/ 0 h 40"/>
                  <a:gd name="T16" fmla="*/ 3 w 55"/>
                  <a:gd name="T17" fmla="*/ 1 h 40"/>
                  <a:gd name="T18" fmla="*/ 3 w 55"/>
                  <a:gd name="T19" fmla="*/ 1 h 40"/>
                  <a:gd name="T20" fmla="*/ 4 w 55"/>
                  <a:gd name="T21" fmla="*/ 1 h 40"/>
                  <a:gd name="T22" fmla="*/ 4 w 55"/>
                  <a:gd name="T23" fmla="*/ 1 h 40"/>
                  <a:gd name="T24" fmla="*/ 4 w 55"/>
                  <a:gd name="T25" fmla="*/ 2 h 40"/>
                  <a:gd name="T26" fmla="*/ 4 w 55"/>
                  <a:gd name="T27" fmla="*/ 3 h 40"/>
                  <a:gd name="T28" fmla="*/ 3 w 55"/>
                  <a:gd name="T29" fmla="*/ 3 h 40"/>
                  <a:gd name="T30" fmla="*/ 3 w 55"/>
                  <a:gd name="T31" fmla="*/ 3 h 40"/>
                  <a:gd name="T32" fmla="*/ 2 w 55"/>
                  <a:gd name="T33" fmla="*/ 3 h 40"/>
                  <a:gd name="T34" fmla="*/ 2 w 55"/>
                  <a:gd name="T35" fmla="*/ 3 h 40"/>
                  <a:gd name="T36" fmla="*/ 1 w 55"/>
                  <a:gd name="T37" fmla="*/ 3 h 40"/>
                  <a:gd name="T38" fmla="*/ 1 w 55"/>
                  <a:gd name="T39" fmla="*/ 2 h 40"/>
                  <a:gd name="T40" fmla="*/ 0 w 55"/>
                  <a:gd name="T41" fmla="*/ 2 h 40"/>
                  <a:gd name="T42" fmla="*/ 0 w 55"/>
                  <a:gd name="T43" fmla="*/ 2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40"/>
                  <a:gd name="T68" fmla="*/ 55 w 55"/>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40">
                    <a:moveTo>
                      <a:pt x="0" y="32"/>
                    </a:moveTo>
                    <a:lnTo>
                      <a:pt x="0" y="28"/>
                    </a:lnTo>
                    <a:lnTo>
                      <a:pt x="3" y="21"/>
                    </a:lnTo>
                    <a:lnTo>
                      <a:pt x="7" y="15"/>
                    </a:lnTo>
                    <a:lnTo>
                      <a:pt x="17" y="6"/>
                    </a:lnTo>
                    <a:lnTo>
                      <a:pt x="22" y="0"/>
                    </a:lnTo>
                    <a:lnTo>
                      <a:pt x="32" y="0"/>
                    </a:lnTo>
                    <a:lnTo>
                      <a:pt x="36" y="0"/>
                    </a:lnTo>
                    <a:lnTo>
                      <a:pt x="40" y="4"/>
                    </a:lnTo>
                    <a:lnTo>
                      <a:pt x="47" y="8"/>
                    </a:lnTo>
                    <a:lnTo>
                      <a:pt x="51" y="17"/>
                    </a:lnTo>
                    <a:lnTo>
                      <a:pt x="51" y="27"/>
                    </a:lnTo>
                    <a:lnTo>
                      <a:pt x="55" y="32"/>
                    </a:lnTo>
                    <a:lnTo>
                      <a:pt x="51" y="38"/>
                    </a:lnTo>
                    <a:lnTo>
                      <a:pt x="47" y="40"/>
                    </a:lnTo>
                    <a:lnTo>
                      <a:pt x="36" y="40"/>
                    </a:lnTo>
                    <a:lnTo>
                      <a:pt x="28" y="40"/>
                    </a:lnTo>
                    <a:lnTo>
                      <a:pt x="17" y="38"/>
                    </a:lnTo>
                    <a:lnTo>
                      <a:pt x="7" y="34"/>
                    </a:lnTo>
                    <a:lnTo>
                      <a:pt x="2" y="32"/>
                    </a:lnTo>
                    <a:lnTo>
                      <a:pt x="0" y="32"/>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10" name="Freeform 113">
                <a:extLst>
                  <a:ext uri="{FF2B5EF4-FFF2-40B4-BE49-F238E27FC236}">
                    <a16:creationId xmlns:a16="http://schemas.microsoft.com/office/drawing/2014/main" id="{F03954EA-4D68-41FB-A819-A1FE6FA9B665}"/>
                  </a:ext>
                </a:extLst>
              </p:cNvPr>
              <p:cNvSpPr>
                <a:spLocks/>
              </p:cNvSpPr>
              <p:nvPr/>
            </p:nvSpPr>
            <p:spPr bwMode="auto">
              <a:xfrm>
                <a:off x="1811" y="4148"/>
                <a:ext cx="27" cy="21"/>
              </a:xfrm>
              <a:custGeom>
                <a:avLst/>
                <a:gdLst>
                  <a:gd name="T0" fmla="*/ 0 w 56"/>
                  <a:gd name="T1" fmla="*/ 3 h 42"/>
                  <a:gd name="T2" fmla="*/ 0 w 56"/>
                  <a:gd name="T3" fmla="*/ 2 h 42"/>
                  <a:gd name="T4" fmla="*/ 0 w 56"/>
                  <a:gd name="T5" fmla="*/ 1 h 42"/>
                  <a:gd name="T6" fmla="*/ 0 w 56"/>
                  <a:gd name="T7" fmla="*/ 1 h 42"/>
                  <a:gd name="T8" fmla="*/ 0 w 56"/>
                  <a:gd name="T9" fmla="*/ 1 h 42"/>
                  <a:gd name="T10" fmla="*/ 1 w 56"/>
                  <a:gd name="T11" fmla="*/ 1 h 42"/>
                  <a:gd name="T12" fmla="*/ 1 w 56"/>
                  <a:gd name="T13" fmla="*/ 0 h 42"/>
                  <a:gd name="T14" fmla="*/ 2 w 56"/>
                  <a:gd name="T15" fmla="*/ 1 h 42"/>
                  <a:gd name="T16" fmla="*/ 2 w 56"/>
                  <a:gd name="T17" fmla="*/ 1 h 42"/>
                  <a:gd name="T18" fmla="*/ 3 w 56"/>
                  <a:gd name="T19" fmla="*/ 1 h 42"/>
                  <a:gd name="T20" fmla="*/ 3 w 56"/>
                  <a:gd name="T21" fmla="*/ 1 h 42"/>
                  <a:gd name="T22" fmla="*/ 3 w 56"/>
                  <a:gd name="T23" fmla="*/ 2 h 42"/>
                  <a:gd name="T24" fmla="*/ 2 w 56"/>
                  <a:gd name="T25" fmla="*/ 3 h 42"/>
                  <a:gd name="T26" fmla="*/ 2 w 56"/>
                  <a:gd name="T27" fmla="*/ 3 h 42"/>
                  <a:gd name="T28" fmla="*/ 1 w 56"/>
                  <a:gd name="T29" fmla="*/ 3 h 42"/>
                  <a:gd name="T30" fmla="*/ 1 w 56"/>
                  <a:gd name="T31" fmla="*/ 3 h 42"/>
                  <a:gd name="T32" fmla="*/ 0 w 56"/>
                  <a:gd name="T33" fmla="*/ 3 h 42"/>
                  <a:gd name="T34" fmla="*/ 0 w 56"/>
                  <a:gd name="T35" fmla="*/ 3 h 42"/>
                  <a:gd name="T36" fmla="*/ 0 w 56"/>
                  <a:gd name="T37" fmla="*/ 3 h 42"/>
                  <a:gd name="T38" fmla="*/ 0 w 56"/>
                  <a:gd name="T39" fmla="*/ 3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
                  <a:gd name="T61" fmla="*/ 0 h 42"/>
                  <a:gd name="T62" fmla="*/ 56 w 56"/>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 h="42">
                    <a:moveTo>
                      <a:pt x="0" y="36"/>
                    </a:moveTo>
                    <a:lnTo>
                      <a:pt x="0" y="32"/>
                    </a:lnTo>
                    <a:lnTo>
                      <a:pt x="2" y="25"/>
                    </a:lnTo>
                    <a:lnTo>
                      <a:pt x="6" y="19"/>
                    </a:lnTo>
                    <a:lnTo>
                      <a:pt x="14" y="9"/>
                    </a:lnTo>
                    <a:lnTo>
                      <a:pt x="21" y="4"/>
                    </a:lnTo>
                    <a:lnTo>
                      <a:pt x="29" y="0"/>
                    </a:lnTo>
                    <a:lnTo>
                      <a:pt x="38" y="4"/>
                    </a:lnTo>
                    <a:lnTo>
                      <a:pt x="48" y="15"/>
                    </a:lnTo>
                    <a:lnTo>
                      <a:pt x="50" y="23"/>
                    </a:lnTo>
                    <a:lnTo>
                      <a:pt x="56" y="27"/>
                    </a:lnTo>
                    <a:lnTo>
                      <a:pt x="50" y="32"/>
                    </a:lnTo>
                    <a:lnTo>
                      <a:pt x="44" y="38"/>
                    </a:lnTo>
                    <a:lnTo>
                      <a:pt x="35" y="40"/>
                    </a:lnTo>
                    <a:lnTo>
                      <a:pt x="27" y="42"/>
                    </a:lnTo>
                    <a:lnTo>
                      <a:pt x="16" y="38"/>
                    </a:lnTo>
                    <a:lnTo>
                      <a:pt x="8" y="38"/>
                    </a:lnTo>
                    <a:lnTo>
                      <a:pt x="0" y="36"/>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11" name="Freeform 114">
                <a:extLst>
                  <a:ext uri="{FF2B5EF4-FFF2-40B4-BE49-F238E27FC236}">
                    <a16:creationId xmlns:a16="http://schemas.microsoft.com/office/drawing/2014/main" id="{F4970460-6FE5-4472-8AA0-77646334ADDF}"/>
                  </a:ext>
                </a:extLst>
              </p:cNvPr>
              <p:cNvSpPr>
                <a:spLocks/>
              </p:cNvSpPr>
              <p:nvPr/>
            </p:nvSpPr>
            <p:spPr bwMode="auto">
              <a:xfrm>
                <a:off x="1771" y="4065"/>
                <a:ext cx="27" cy="24"/>
              </a:xfrm>
              <a:custGeom>
                <a:avLst/>
                <a:gdLst>
                  <a:gd name="T0" fmla="*/ 0 w 55"/>
                  <a:gd name="T1" fmla="*/ 2 h 47"/>
                  <a:gd name="T2" fmla="*/ 0 w 55"/>
                  <a:gd name="T3" fmla="*/ 1 h 47"/>
                  <a:gd name="T4" fmla="*/ 0 w 55"/>
                  <a:gd name="T5" fmla="*/ 1 h 47"/>
                  <a:gd name="T6" fmla="*/ 0 w 55"/>
                  <a:gd name="T7" fmla="*/ 1 h 47"/>
                  <a:gd name="T8" fmla="*/ 1 w 55"/>
                  <a:gd name="T9" fmla="*/ 1 h 47"/>
                  <a:gd name="T10" fmla="*/ 2 w 55"/>
                  <a:gd name="T11" fmla="*/ 0 h 47"/>
                  <a:gd name="T12" fmla="*/ 2 w 55"/>
                  <a:gd name="T13" fmla="*/ 1 h 47"/>
                  <a:gd name="T14" fmla="*/ 2 w 55"/>
                  <a:gd name="T15" fmla="*/ 1 h 47"/>
                  <a:gd name="T16" fmla="*/ 3 w 55"/>
                  <a:gd name="T17" fmla="*/ 1 h 47"/>
                  <a:gd name="T18" fmla="*/ 3 w 55"/>
                  <a:gd name="T19" fmla="*/ 2 h 47"/>
                  <a:gd name="T20" fmla="*/ 3 w 55"/>
                  <a:gd name="T21" fmla="*/ 2 h 47"/>
                  <a:gd name="T22" fmla="*/ 3 w 55"/>
                  <a:gd name="T23" fmla="*/ 3 h 47"/>
                  <a:gd name="T24" fmla="*/ 3 w 55"/>
                  <a:gd name="T25" fmla="*/ 3 h 47"/>
                  <a:gd name="T26" fmla="*/ 2 w 55"/>
                  <a:gd name="T27" fmla="*/ 3 h 47"/>
                  <a:gd name="T28" fmla="*/ 2 w 55"/>
                  <a:gd name="T29" fmla="*/ 3 h 47"/>
                  <a:gd name="T30" fmla="*/ 1 w 55"/>
                  <a:gd name="T31" fmla="*/ 3 h 47"/>
                  <a:gd name="T32" fmla="*/ 1 w 55"/>
                  <a:gd name="T33" fmla="*/ 3 h 47"/>
                  <a:gd name="T34" fmla="*/ 0 w 55"/>
                  <a:gd name="T35" fmla="*/ 2 h 47"/>
                  <a:gd name="T36" fmla="*/ 0 w 55"/>
                  <a:gd name="T37" fmla="*/ 2 h 47"/>
                  <a:gd name="T38" fmla="*/ 0 w 55"/>
                  <a:gd name="T39" fmla="*/ 2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47"/>
                  <a:gd name="T62" fmla="*/ 55 w 55"/>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47">
                    <a:moveTo>
                      <a:pt x="0" y="17"/>
                    </a:moveTo>
                    <a:lnTo>
                      <a:pt x="1" y="15"/>
                    </a:lnTo>
                    <a:lnTo>
                      <a:pt x="9" y="11"/>
                    </a:lnTo>
                    <a:lnTo>
                      <a:pt x="15" y="5"/>
                    </a:lnTo>
                    <a:lnTo>
                      <a:pt x="26" y="3"/>
                    </a:lnTo>
                    <a:lnTo>
                      <a:pt x="38" y="0"/>
                    </a:lnTo>
                    <a:lnTo>
                      <a:pt x="45" y="3"/>
                    </a:lnTo>
                    <a:lnTo>
                      <a:pt x="47" y="5"/>
                    </a:lnTo>
                    <a:lnTo>
                      <a:pt x="53" y="11"/>
                    </a:lnTo>
                    <a:lnTo>
                      <a:pt x="53" y="17"/>
                    </a:lnTo>
                    <a:lnTo>
                      <a:pt x="55" y="28"/>
                    </a:lnTo>
                    <a:lnTo>
                      <a:pt x="53" y="34"/>
                    </a:lnTo>
                    <a:lnTo>
                      <a:pt x="49" y="43"/>
                    </a:lnTo>
                    <a:lnTo>
                      <a:pt x="43" y="47"/>
                    </a:lnTo>
                    <a:lnTo>
                      <a:pt x="38" y="47"/>
                    </a:lnTo>
                    <a:lnTo>
                      <a:pt x="28" y="43"/>
                    </a:lnTo>
                    <a:lnTo>
                      <a:pt x="19" y="38"/>
                    </a:lnTo>
                    <a:lnTo>
                      <a:pt x="5" y="22"/>
                    </a:lnTo>
                    <a:lnTo>
                      <a:pt x="0" y="17"/>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12" name="Freeform 115">
                <a:extLst>
                  <a:ext uri="{FF2B5EF4-FFF2-40B4-BE49-F238E27FC236}">
                    <a16:creationId xmlns:a16="http://schemas.microsoft.com/office/drawing/2014/main" id="{8B68BE6C-82F0-447F-BE15-7DCEE5079D98}"/>
                  </a:ext>
                </a:extLst>
              </p:cNvPr>
              <p:cNvSpPr>
                <a:spLocks/>
              </p:cNvSpPr>
              <p:nvPr/>
            </p:nvSpPr>
            <p:spPr bwMode="auto">
              <a:xfrm>
                <a:off x="1746" y="3986"/>
                <a:ext cx="33" cy="30"/>
              </a:xfrm>
              <a:custGeom>
                <a:avLst/>
                <a:gdLst>
                  <a:gd name="T0" fmla="*/ 0 w 67"/>
                  <a:gd name="T1" fmla="*/ 3 h 59"/>
                  <a:gd name="T2" fmla="*/ 0 w 67"/>
                  <a:gd name="T3" fmla="*/ 3 h 59"/>
                  <a:gd name="T4" fmla="*/ 0 w 67"/>
                  <a:gd name="T5" fmla="*/ 2 h 59"/>
                  <a:gd name="T6" fmla="*/ 1 w 67"/>
                  <a:gd name="T7" fmla="*/ 1 h 59"/>
                  <a:gd name="T8" fmla="*/ 2 w 67"/>
                  <a:gd name="T9" fmla="*/ 1 h 59"/>
                  <a:gd name="T10" fmla="*/ 2 w 67"/>
                  <a:gd name="T11" fmla="*/ 0 h 59"/>
                  <a:gd name="T12" fmla="*/ 3 w 67"/>
                  <a:gd name="T13" fmla="*/ 1 h 59"/>
                  <a:gd name="T14" fmla="*/ 3 w 67"/>
                  <a:gd name="T15" fmla="*/ 1 h 59"/>
                  <a:gd name="T16" fmla="*/ 4 w 67"/>
                  <a:gd name="T17" fmla="*/ 2 h 59"/>
                  <a:gd name="T18" fmla="*/ 4 w 67"/>
                  <a:gd name="T19" fmla="*/ 3 h 59"/>
                  <a:gd name="T20" fmla="*/ 4 w 67"/>
                  <a:gd name="T21" fmla="*/ 3 h 59"/>
                  <a:gd name="T22" fmla="*/ 4 w 67"/>
                  <a:gd name="T23" fmla="*/ 4 h 59"/>
                  <a:gd name="T24" fmla="*/ 4 w 67"/>
                  <a:gd name="T25" fmla="*/ 4 h 59"/>
                  <a:gd name="T26" fmla="*/ 3 w 67"/>
                  <a:gd name="T27" fmla="*/ 4 h 59"/>
                  <a:gd name="T28" fmla="*/ 2 w 67"/>
                  <a:gd name="T29" fmla="*/ 4 h 59"/>
                  <a:gd name="T30" fmla="*/ 1 w 67"/>
                  <a:gd name="T31" fmla="*/ 4 h 59"/>
                  <a:gd name="T32" fmla="*/ 0 w 67"/>
                  <a:gd name="T33" fmla="*/ 3 h 59"/>
                  <a:gd name="T34" fmla="*/ 0 w 67"/>
                  <a:gd name="T35" fmla="*/ 3 h 59"/>
                  <a:gd name="T36" fmla="*/ 0 w 67"/>
                  <a:gd name="T37" fmla="*/ 3 h 59"/>
                  <a:gd name="T38" fmla="*/ 0 w 67"/>
                  <a:gd name="T39" fmla="*/ 3 h 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
                  <a:gd name="T61" fmla="*/ 0 h 59"/>
                  <a:gd name="T62" fmla="*/ 67 w 67"/>
                  <a:gd name="T63" fmla="*/ 59 h 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 h="59">
                    <a:moveTo>
                      <a:pt x="0" y="44"/>
                    </a:moveTo>
                    <a:lnTo>
                      <a:pt x="4" y="38"/>
                    </a:lnTo>
                    <a:lnTo>
                      <a:pt x="13" y="28"/>
                    </a:lnTo>
                    <a:lnTo>
                      <a:pt x="25" y="11"/>
                    </a:lnTo>
                    <a:lnTo>
                      <a:pt x="36" y="2"/>
                    </a:lnTo>
                    <a:lnTo>
                      <a:pt x="44" y="0"/>
                    </a:lnTo>
                    <a:lnTo>
                      <a:pt x="51" y="4"/>
                    </a:lnTo>
                    <a:lnTo>
                      <a:pt x="59" y="11"/>
                    </a:lnTo>
                    <a:lnTo>
                      <a:pt x="65" y="26"/>
                    </a:lnTo>
                    <a:lnTo>
                      <a:pt x="67" y="34"/>
                    </a:lnTo>
                    <a:lnTo>
                      <a:pt x="67" y="44"/>
                    </a:lnTo>
                    <a:lnTo>
                      <a:pt x="65" y="49"/>
                    </a:lnTo>
                    <a:lnTo>
                      <a:pt x="65" y="53"/>
                    </a:lnTo>
                    <a:lnTo>
                      <a:pt x="55" y="59"/>
                    </a:lnTo>
                    <a:lnTo>
                      <a:pt x="42" y="59"/>
                    </a:lnTo>
                    <a:lnTo>
                      <a:pt x="27" y="51"/>
                    </a:lnTo>
                    <a:lnTo>
                      <a:pt x="13" y="47"/>
                    </a:lnTo>
                    <a:lnTo>
                      <a:pt x="4" y="44"/>
                    </a:lnTo>
                    <a:lnTo>
                      <a:pt x="0" y="44"/>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13" name="Freeform 116">
                <a:extLst>
                  <a:ext uri="{FF2B5EF4-FFF2-40B4-BE49-F238E27FC236}">
                    <a16:creationId xmlns:a16="http://schemas.microsoft.com/office/drawing/2014/main" id="{F7EFF67A-D95C-488D-AFA9-2E154DE3D53F}"/>
                  </a:ext>
                </a:extLst>
              </p:cNvPr>
              <p:cNvSpPr>
                <a:spLocks/>
              </p:cNvSpPr>
              <p:nvPr/>
            </p:nvSpPr>
            <p:spPr bwMode="auto">
              <a:xfrm>
                <a:off x="1735" y="3867"/>
                <a:ext cx="24" cy="22"/>
              </a:xfrm>
              <a:custGeom>
                <a:avLst/>
                <a:gdLst>
                  <a:gd name="T0" fmla="*/ 0 w 50"/>
                  <a:gd name="T1" fmla="*/ 0 h 46"/>
                  <a:gd name="T2" fmla="*/ 0 w 50"/>
                  <a:gd name="T3" fmla="*/ 0 h 46"/>
                  <a:gd name="T4" fmla="*/ 0 w 50"/>
                  <a:gd name="T5" fmla="*/ 0 h 46"/>
                  <a:gd name="T6" fmla="*/ 1 w 50"/>
                  <a:gd name="T7" fmla="*/ 0 h 46"/>
                  <a:gd name="T8" fmla="*/ 1 w 50"/>
                  <a:gd name="T9" fmla="*/ 0 h 46"/>
                  <a:gd name="T10" fmla="*/ 2 w 50"/>
                  <a:gd name="T11" fmla="*/ 0 h 46"/>
                  <a:gd name="T12" fmla="*/ 2 w 50"/>
                  <a:gd name="T13" fmla="*/ 0 h 46"/>
                  <a:gd name="T14" fmla="*/ 2 w 50"/>
                  <a:gd name="T15" fmla="*/ 0 h 46"/>
                  <a:gd name="T16" fmla="*/ 3 w 50"/>
                  <a:gd name="T17" fmla="*/ 0 h 46"/>
                  <a:gd name="T18" fmla="*/ 2 w 50"/>
                  <a:gd name="T19" fmla="*/ 1 h 46"/>
                  <a:gd name="T20" fmla="*/ 2 w 50"/>
                  <a:gd name="T21" fmla="*/ 1 h 46"/>
                  <a:gd name="T22" fmla="*/ 2 w 50"/>
                  <a:gd name="T23" fmla="*/ 2 h 46"/>
                  <a:gd name="T24" fmla="*/ 2 w 50"/>
                  <a:gd name="T25" fmla="*/ 2 h 46"/>
                  <a:gd name="T26" fmla="*/ 2 w 50"/>
                  <a:gd name="T27" fmla="*/ 2 h 46"/>
                  <a:gd name="T28" fmla="*/ 1 w 50"/>
                  <a:gd name="T29" fmla="*/ 2 h 46"/>
                  <a:gd name="T30" fmla="*/ 1 w 50"/>
                  <a:gd name="T31" fmla="*/ 2 h 46"/>
                  <a:gd name="T32" fmla="*/ 0 w 50"/>
                  <a:gd name="T33" fmla="*/ 1 h 46"/>
                  <a:gd name="T34" fmla="*/ 0 w 50"/>
                  <a:gd name="T35" fmla="*/ 1 h 46"/>
                  <a:gd name="T36" fmla="*/ 0 w 50"/>
                  <a:gd name="T37" fmla="*/ 0 h 46"/>
                  <a:gd name="T38" fmla="*/ 0 w 50"/>
                  <a:gd name="T39" fmla="*/ 0 h 46"/>
                  <a:gd name="T40" fmla="*/ 0 w 50"/>
                  <a:gd name="T41" fmla="*/ 0 h 46"/>
                  <a:gd name="T42" fmla="*/ 0 w 50"/>
                  <a:gd name="T43" fmla="*/ 0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46"/>
                  <a:gd name="T68" fmla="*/ 50 w 50"/>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46">
                    <a:moveTo>
                      <a:pt x="0" y="6"/>
                    </a:moveTo>
                    <a:lnTo>
                      <a:pt x="2" y="4"/>
                    </a:lnTo>
                    <a:lnTo>
                      <a:pt x="8" y="2"/>
                    </a:lnTo>
                    <a:lnTo>
                      <a:pt x="17" y="0"/>
                    </a:lnTo>
                    <a:lnTo>
                      <a:pt x="27" y="0"/>
                    </a:lnTo>
                    <a:lnTo>
                      <a:pt x="36" y="0"/>
                    </a:lnTo>
                    <a:lnTo>
                      <a:pt x="44" y="6"/>
                    </a:lnTo>
                    <a:lnTo>
                      <a:pt x="48" y="8"/>
                    </a:lnTo>
                    <a:lnTo>
                      <a:pt x="50" y="15"/>
                    </a:lnTo>
                    <a:lnTo>
                      <a:pt x="48" y="21"/>
                    </a:lnTo>
                    <a:lnTo>
                      <a:pt x="48" y="31"/>
                    </a:lnTo>
                    <a:lnTo>
                      <a:pt x="42" y="38"/>
                    </a:lnTo>
                    <a:lnTo>
                      <a:pt x="38" y="44"/>
                    </a:lnTo>
                    <a:lnTo>
                      <a:pt x="33" y="46"/>
                    </a:lnTo>
                    <a:lnTo>
                      <a:pt x="25" y="44"/>
                    </a:lnTo>
                    <a:lnTo>
                      <a:pt x="17" y="38"/>
                    </a:lnTo>
                    <a:lnTo>
                      <a:pt x="12" y="31"/>
                    </a:lnTo>
                    <a:lnTo>
                      <a:pt x="6" y="21"/>
                    </a:lnTo>
                    <a:lnTo>
                      <a:pt x="2" y="14"/>
                    </a:lnTo>
                    <a:lnTo>
                      <a:pt x="0" y="6"/>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14" name="Freeform 117">
                <a:extLst>
                  <a:ext uri="{FF2B5EF4-FFF2-40B4-BE49-F238E27FC236}">
                    <a16:creationId xmlns:a16="http://schemas.microsoft.com/office/drawing/2014/main" id="{A72A4ED6-353A-4E2A-933B-A5418E563624}"/>
                  </a:ext>
                </a:extLst>
              </p:cNvPr>
              <p:cNvSpPr>
                <a:spLocks/>
              </p:cNvSpPr>
              <p:nvPr/>
            </p:nvSpPr>
            <p:spPr bwMode="auto">
              <a:xfrm>
                <a:off x="1730" y="3833"/>
                <a:ext cx="26" cy="23"/>
              </a:xfrm>
              <a:custGeom>
                <a:avLst/>
                <a:gdLst>
                  <a:gd name="T0" fmla="*/ 0 w 51"/>
                  <a:gd name="T1" fmla="*/ 2 h 45"/>
                  <a:gd name="T2" fmla="*/ 1 w 51"/>
                  <a:gd name="T3" fmla="*/ 1 h 45"/>
                  <a:gd name="T4" fmla="*/ 1 w 51"/>
                  <a:gd name="T5" fmla="*/ 1 h 45"/>
                  <a:gd name="T6" fmla="*/ 1 w 51"/>
                  <a:gd name="T7" fmla="*/ 1 h 45"/>
                  <a:gd name="T8" fmla="*/ 2 w 51"/>
                  <a:gd name="T9" fmla="*/ 1 h 45"/>
                  <a:gd name="T10" fmla="*/ 2 w 51"/>
                  <a:gd name="T11" fmla="*/ 0 h 45"/>
                  <a:gd name="T12" fmla="*/ 3 w 51"/>
                  <a:gd name="T13" fmla="*/ 1 h 45"/>
                  <a:gd name="T14" fmla="*/ 3 w 51"/>
                  <a:gd name="T15" fmla="*/ 1 h 45"/>
                  <a:gd name="T16" fmla="*/ 3 w 51"/>
                  <a:gd name="T17" fmla="*/ 1 h 45"/>
                  <a:gd name="T18" fmla="*/ 4 w 51"/>
                  <a:gd name="T19" fmla="*/ 2 h 45"/>
                  <a:gd name="T20" fmla="*/ 4 w 51"/>
                  <a:gd name="T21" fmla="*/ 2 h 45"/>
                  <a:gd name="T22" fmla="*/ 4 w 51"/>
                  <a:gd name="T23" fmla="*/ 3 h 45"/>
                  <a:gd name="T24" fmla="*/ 3 w 51"/>
                  <a:gd name="T25" fmla="*/ 3 h 45"/>
                  <a:gd name="T26" fmla="*/ 3 w 51"/>
                  <a:gd name="T27" fmla="*/ 3 h 45"/>
                  <a:gd name="T28" fmla="*/ 3 w 51"/>
                  <a:gd name="T29" fmla="*/ 3 h 45"/>
                  <a:gd name="T30" fmla="*/ 2 w 51"/>
                  <a:gd name="T31" fmla="*/ 3 h 45"/>
                  <a:gd name="T32" fmla="*/ 2 w 51"/>
                  <a:gd name="T33" fmla="*/ 3 h 45"/>
                  <a:gd name="T34" fmla="*/ 1 w 51"/>
                  <a:gd name="T35" fmla="*/ 2 h 45"/>
                  <a:gd name="T36" fmla="*/ 0 w 51"/>
                  <a:gd name="T37" fmla="*/ 2 h 45"/>
                  <a:gd name="T38" fmla="*/ 0 w 51"/>
                  <a:gd name="T39" fmla="*/ 2 h 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45"/>
                  <a:gd name="T62" fmla="*/ 51 w 51"/>
                  <a:gd name="T63" fmla="*/ 45 h 4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45">
                    <a:moveTo>
                      <a:pt x="0" y="19"/>
                    </a:moveTo>
                    <a:lnTo>
                      <a:pt x="2" y="15"/>
                    </a:lnTo>
                    <a:lnTo>
                      <a:pt x="9" y="13"/>
                    </a:lnTo>
                    <a:lnTo>
                      <a:pt x="15" y="5"/>
                    </a:lnTo>
                    <a:lnTo>
                      <a:pt x="26" y="2"/>
                    </a:lnTo>
                    <a:lnTo>
                      <a:pt x="32" y="0"/>
                    </a:lnTo>
                    <a:lnTo>
                      <a:pt x="44" y="2"/>
                    </a:lnTo>
                    <a:lnTo>
                      <a:pt x="45" y="4"/>
                    </a:lnTo>
                    <a:lnTo>
                      <a:pt x="47" y="9"/>
                    </a:lnTo>
                    <a:lnTo>
                      <a:pt x="49" y="17"/>
                    </a:lnTo>
                    <a:lnTo>
                      <a:pt x="51" y="26"/>
                    </a:lnTo>
                    <a:lnTo>
                      <a:pt x="49" y="34"/>
                    </a:lnTo>
                    <a:lnTo>
                      <a:pt x="47" y="40"/>
                    </a:lnTo>
                    <a:lnTo>
                      <a:pt x="44" y="45"/>
                    </a:lnTo>
                    <a:lnTo>
                      <a:pt x="34" y="45"/>
                    </a:lnTo>
                    <a:lnTo>
                      <a:pt x="26" y="40"/>
                    </a:lnTo>
                    <a:lnTo>
                      <a:pt x="19" y="36"/>
                    </a:lnTo>
                    <a:lnTo>
                      <a:pt x="4" y="23"/>
                    </a:lnTo>
                    <a:lnTo>
                      <a:pt x="0" y="19"/>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15" name="Freeform 118">
                <a:extLst>
                  <a:ext uri="{FF2B5EF4-FFF2-40B4-BE49-F238E27FC236}">
                    <a16:creationId xmlns:a16="http://schemas.microsoft.com/office/drawing/2014/main" id="{5C2D5C45-3346-4A6E-A9C4-FD033AD903DA}"/>
                  </a:ext>
                </a:extLst>
              </p:cNvPr>
              <p:cNvSpPr>
                <a:spLocks/>
              </p:cNvSpPr>
              <p:nvPr/>
            </p:nvSpPr>
            <p:spPr bwMode="auto">
              <a:xfrm>
                <a:off x="1840" y="4210"/>
                <a:ext cx="26" cy="22"/>
              </a:xfrm>
              <a:custGeom>
                <a:avLst/>
                <a:gdLst>
                  <a:gd name="T0" fmla="*/ 0 w 52"/>
                  <a:gd name="T1" fmla="*/ 3 h 43"/>
                  <a:gd name="T2" fmla="*/ 0 w 52"/>
                  <a:gd name="T3" fmla="*/ 3 h 43"/>
                  <a:gd name="T4" fmla="*/ 0 w 52"/>
                  <a:gd name="T5" fmla="*/ 2 h 43"/>
                  <a:gd name="T6" fmla="*/ 0 w 52"/>
                  <a:gd name="T7" fmla="*/ 2 h 43"/>
                  <a:gd name="T8" fmla="*/ 1 w 52"/>
                  <a:gd name="T9" fmla="*/ 1 h 43"/>
                  <a:gd name="T10" fmla="*/ 1 w 52"/>
                  <a:gd name="T11" fmla="*/ 1 h 43"/>
                  <a:gd name="T12" fmla="*/ 1 w 52"/>
                  <a:gd name="T13" fmla="*/ 0 h 43"/>
                  <a:gd name="T14" fmla="*/ 2 w 52"/>
                  <a:gd name="T15" fmla="*/ 0 h 43"/>
                  <a:gd name="T16" fmla="*/ 3 w 52"/>
                  <a:gd name="T17" fmla="*/ 1 h 43"/>
                  <a:gd name="T18" fmla="*/ 3 w 52"/>
                  <a:gd name="T19" fmla="*/ 1 h 43"/>
                  <a:gd name="T20" fmla="*/ 3 w 52"/>
                  <a:gd name="T21" fmla="*/ 2 h 43"/>
                  <a:gd name="T22" fmla="*/ 3 w 52"/>
                  <a:gd name="T23" fmla="*/ 2 h 43"/>
                  <a:gd name="T24" fmla="*/ 3 w 52"/>
                  <a:gd name="T25" fmla="*/ 2 h 43"/>
                  <a:gd name="T26" fmla="*/ 3 w 52"/>
                  <a:gd name="T27" fmla="*/ 2 h 43"/>
                  <a:gd name="T28" fmla="*/ 2 w 52"/>
                  <a:gd name="T29" fmla="*/ 3 h 43"/>
                  <a:gd name="T30" fmla="*/ 2 w 52"/>
                  <a:gd name="T31" fmla="*/ 3 h 43"/>
                  <a:gd name="T32" fmla="*/ 1 w 52"/>
                  <a:gd name="T33" fmla="*/ 3 h 43"/>
                  <a:gd name="T34" fmla="*/ 0 w 52"/>
                  <a:gd name="T35" fmla="*/ 3 h 43"/>
                  <a:gd name="T36" fmla="*/ 0 w 52"/>
                  <a:gd name="T37" fmla="*/ 3 h 43"/>
                  <a:gd name="T38" fmla="*/ 0 w 52"/>
                  <a:gd name="T39" fmla="*/ 3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43"/>
                  <a:gd name="T62" fmla="*/ 52 w 52"/>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43">
                    <a:moveTo>
                      <a:pt x="0" y="43"/>
                    </a:moveTo>
                    <a:lnTo>
                      <a:pt x="0" y="39"/>
                    </a:lnTo>
                    <a:lnTo>
                      <a:pt x="0" y="32"/>
                    </a:lnTo>
                    <a:lnTo>
                      <a:pt x="0" y="22"/>
                    </a:lnTo>
                    <a:lnTo>
                      <a:pt x="4" y="13"/>
                    </a:lnTo>
                    <a:lnTo>
                      <a:pt x="6" y="3"/>
                    </a:lnTo>
                    <a:lnTo>
                      <a:pt x="16" y="0"/>
                    </a:lnTo>
                    <a:lnTo>
                      <a:pt x="27" y="0"/>
                    </a:lnTo>
                    <a:lnTo>
                      <a:pt x="42" y="9"/>
                    </a:lnTo>
                    <a:lnTo>
                      <a:pt x="48" y="13"/>
                    </a:lnTo>
                    <a:lnTo>
                      <a:pt x="52" y="17"/>
                    </a:lnTo>
                    <a:lnTo>
                      <a:pt x="52" y="24"/>
                    </a:lnTo>
                    <a:lnTo>
                      <a:pt x="48" y="30"/>
                    </a:lnTo>
                    <a:lnTo>
                      <a:pt x="38" y="32"/>
                    </a:lnTo>
                    <a:lnTo>
                      <a:pt x="31" y="38"/>
                    </a:lnTo>
                    <a:lnTo>
                      <a:pt x="17" y="39"/>
                    </a:lnTo>
                    <a:lnTo>
                      <a:pt x="10" y="41"/>
                    </a:lnTo>
                    <a:lnTo>
                      <a:pt x="0" y="41"/>
                    </a:lnTo>
                    <a:lnTo>
                      <a:pt x="0" y="43"/>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16" name="Freeform 119">
                <a:extLst>
                  <a:ext uri="{FF2B5EF4-FFF2-40B4-BE49-F238E27FC236}">
                    <a16:creationId xmlns:a16="http://schemas.microsoft.com/office/drawing/2014/main" id="{C2998F8C-961E-40FB-B368-D563E669031D}"/>
                  </a:ext>
                </a:extLst>
              </p:cNvPr>
              <p:cNvSpPr>
                <a:spLocks/>
              </p:cNvSpPr>
              <p:nvPr/>
            </p:nvSpPr>
            <p:spPr bwMode="auto">
              <a:xfrm>
                <a:off x="1850" y="4237"/>
                <a:ext cx="25" cy="19"/>
              </a:xfrm>
              <a:custGeom>
                <a:avLst/>
                <a:gdLst>
                  <a:gd name="T0" fmla="*/ 0 w 52"/>
                  <a:gd name="T1" fmla="*/ 2 h 38"/>
                  <a:gd name="T2" fmla="*/ 0 w 52"/>
                  <a:gd name="T3" fmla="*/ 2 h 38"/>
                  <a:gd name="T4" fmla="*/ 0 w 52"/>
                  <a:gd name="T5" fmla="*/ 1 h 38"/>
                  <a:gd name="T6" fmla="*/ 0 w 52"/>
                  <a:gd name="T7" fmla="*/ 1 h 38"/>
                  <a:gd name="T8" fmla="*/ 0 w 52"/>
                  <a:gd name="T9" fmla="*/ 1 h 38"/>
                  <a:gd name="T10" fmla="*/ 1 w 52"/>
                  <a:gd name="T11" fmla="*/ 1 h 38"/>
                  <a:gd name="T12" fmla="*/ 1 w 52"/>
                  <a:gd name="T13" fmla="*/ 0 h 38"/>
                  <a:gd name="T14" fmla="*/ 2 w 52"/>
                  <a:gd name="T15" fmla="*/ 0 h 38"/>
                  <a:gd name="T16" fmla="*/ 2 w 52"/>
                  <a:gd name="T17" fmla="*/ 1 h 38"/>
                  <a:gd name="T18" fmla="*/ 3 w 52"/>
                  <a:gd name="T19" fmla="*/ 1 h 38"/>
                  <a:gd name="T20" fmla="*/ 3 w 52"/>
                  <a:gd name="T21" fmla="*/ 1 h 38"/>
                  <a:gd name="T22" fmla="*/ 3 w 52"/>
                  <a:gd name="T23" fmla="*/ 1 h 38"/>
                  <a:gd name="T24" fmla="*/ 2 w 52"/>
                  <a:gd name="T25" fmla="*/ 2 h 38"/>
                  <a:gd name="T26" fmla="*/ 2 w 52"/>
                  <a:gd name="T27" fmla="*/ 2 h 38"/>
                  <a:gd name="T28" fmla="*/ 1 w 52"/>
                  <a:gd name="T29" fmla="*/ 2 h 38"/>
                  <a:gd name="T30" fmla="*/ 1 w 52"/>
                  <a:gd name="T31" fmla="*/ 2 h 38"/>
                  <a:gd name="T32" fmla="*/ 0 w 52"/>
                  <a:gd name="T33" fmla="*/ 2 h 38"/>
                  <a:gd name="T34" fmla="*/ 0 w 52"/>
                  <a:gd name="T35" fmla="*/ 2 h 38"/>
                  <a:gd name="T36" fmla="*/ 0 w 52"/>
                  <a:gd name="T37" fmla="*/ 2 h 38"/>
                  <a:gd name="T38" fmla="*/ 0 w 52"/>
                  <a:gd name="T39" fmla="*/ 2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38"/>
                  <a:gd name="T62" fmla="*/ 52 w 52"/>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38">
                    <a:moveTo>
                      <a:pt x="0" y="38"/>
                    </a:moveTo>
                    <a:lnTo>
                      <a:pt x="0" y="34"/>
                    </a:lnTo>
                    <a:lnTo>
                      <a:pt x="2" y="26"/>
                    </a:lnTo>
                    <a:lnTo>
                      <a:pt x="4" y="17"/>
                    </a:lnTo>
                    <a:lnTo>
                      <a:pt x="12" y="9"/>
                    </a:lnTo>
                    <a:lnTo>
                      <a:pt x="16" y="2"/>
                    </a:lnTo>
                    <a:lnTo>
                      <a:pt x="25" y="0"/>
                    </a:lnTo>
                    <a:lnTo>
                      <a:pt x="35" y="0"/>
                    </a:lnTo>
                    <a:lnTo>
                      <a:pt x="46" y="11"/>
                    </a:lnTo>
                    <a:lnTo>
                      <a:pt x="52" y="19"/>
                    </a:lnTo>
                    <a:lnTo>
                      <a:pt x="52" y="22"/>
                    </a:lnTo>
                    <a:lnTo>
                      <a:pt x="52" y="30"/>
                    </a:lnTo>
                    <a:lnTo>
                      <a:pt x="46" y="36"/>
                    </a:lnTo>
                    <a:lnTo>
                      <a:pt x="38" y="38"/>
                    </a:lnTo>
                    <a:lnTo>
                      <a:pt x="29" y="38"/>
                    </a:lnTo>
                    <a:lnTo>
                      <a:pt x="17" y="38"/>
                    </a:lnTo>
                    <a:lnTo>
                      <a:pt x="10" y="38"/>
                    </a:lnTo>
                    <a:lnTo>
                      <a:pt x="2" y="38"/>
                    </a:lnTo>
                    <a:lnTo>
                      <a:pt x="0" y="38"/>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17" name="Freeform 120">
                <a:extLst>
                  <a:ext uri="{FF2B5EF4-FFF2-40B4-BE49-F238E27FC236}">
                    <a16:creationId xmlns:a16="http://schemas.microsoft.com/office/drawing/2014/main" id="{582D0523-ED48-4DA7-99D5-BA1EC72BDC2E}"/>
                  </a:ext>
                </a:extLst>
              </p:cNvPr>
              <p:cNvSpPr>
                <a:spLocks/>
              </p:cNvSpPr>
              <p:nvPr/>
            </p:nvSpPr>
            <p:spPr bwMode="auto">
              <a:xfrm>
                <a:off x="1774" y="4095"/>
                <a:ext cx="24" cy="22"/>
              </a:xfrm>
              <a:custGeom>
                <a:avLst/>
                <a:gdLst>
                  <a:gd name="T0" fmla="*/ 0 w 50"/>
                  <a:gd name="T1" fmla="*/ 2 h 43"/>
                  <a:gd name="T2" fmla="*/ 0 w 50"/>
                  <a:gd name="T3" fmla="*/ 1 h 43"/>
                  <a:gd name="T4" fmla="*/ 0 w 50"/>
                  <a:gd name="T5" fmla="*/ 1 h 43"/>
                  <a:gd name="T6" fmla="*/ 0 w 50"/>
                  <a:gd name="T7" fmla="*/ 1 h 43"/>
                  <a:gd name="T8" fmla="*/ 1 w 50"/>
                  <a:gd name="T9" fmla="*/ 1 h 43"/>
                  <a:gd name="T10" fmla="*/ 2 w 50"/>
                  <a:gd name="T11" fmla="*/ 0 h 43"/>
                  <a:gd name="T12" fmla="*/ 2 w 50"/>
                  <a:gd name="T13" fmla="*/ 1 h 43"/>
                  <a:gd name="T14" fmla="*/ 2 w 50"/>
                  <a:gd name="T15" fmla="*/ 1 h 43"/>
                  <a:gd name="T16" fmla="*/ 2 w 50"/>
                  <a:gd name="T17" fmla="*/ 1 h 43"/>
                  <a:gd name="T18" fmla="*/ 2 w 50"/>
                  <a:gd name="T19" fmla="*/ 1 h 43"/>
                  <a:gd name="T20" fmla="*/ 3 w 50"/>
                  <a:gd name="T21" fmla="*/ 2 h 43"/>
                  <a:gd name="T22" fmla="*/ 2 w 50"/>
                  <a:gd name="T23" fmla="*/ 3 h 43"/>
                  <a:gd name="T24" fmla="*/ 2 w 50"/>
                  <a:gd name="T25" fmla="*/ 3 h 43"/>
                  <a:gd name="T26" fmla="*/ 2 w 50"/>
                  <a:gd name="T27" fmla="*/ 3 h 43"/>
                  <a:gd name="T28" fmla="*/ 2 w 50"/>
                  <a:gd name="T29" fmla="*/ 3 h 43"/>
                  <a:gd name="T30" fmla="*/ 1 w 50"/>
                  <a:gd name="T31" fmla="*/ 3 h 43"/>
                  <a:gd name="T32" fmla="*/ 1 w 50"/>
                  <a:gd name="T33" fmla="*/ 3 h 43"/>
                  <a:gd name="T34" fmla="*/ 0 w 50"/>
                  <a:gd name="T35" fmla="*/ 2 h 43"/>
                  <a:gd name="T36" fmla="*/ 0 w 50"/>
                  <a:gd name="T37" fmla="*/ 2 h 43"/>
                  <a:gd name="T38" fmla="*/ 0 w 50"/>
                  <a:gd name="T39" fmla="*/ 2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
                  <a:gd name="T61" fmla="*/ 0 h 43"/>
                  <a:gd name="T62" fmla="*/ 50 w 50"/>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 h="43">
                    <a:moveTo>
                      <a:pt x="0" y="17"/>
                    </a:moveTo>
                    <a:lnTo>
                      <a:pt x="0" y="15"/>
                    </a:lnTo>
                    <a:lnTo>
                      <a:pt x="6" y="11"/>
                    </a:lnTo>
                    <a:lnTo>
                      <a:pt x="14" y="5"/>
                    </a:lnTo>
                    <a:lnTo>
                      <a:pt x="23" y="1"/>
                    </a:lnTo>
                    <a:lnTo>
                      <a:pt x="33" y="0"/>
                    </a:lnTo>
                    <a:lnTo>
                      <a:pt x="40" y="1"/>
                    </a:lnTo>
                    <a:lnTo>
                      <a:pt x="42" y="3"/>
                    </a:lnTo>
                    <a:lnTo>
                      <a:pt x="48" y="7"/>
                    </a:lnTo>
                    <a:lnTo>
                      <a:pt x="48" y="15"/>
                    </a:lnTo>
                    <a:lnTo>
                      <a:pt x="50" y="24"/>
                    </a:lnTo>
                    <a:lnTo>
                      <a:pt x="48" y="34"/>
                    </a:lnTo>
                    <a:lnTo>
                      <a:pt x="48" y="38"/>
                    </a:lnTo>
                    <a:lnTo>
                      <a:pt x="42" y="43"/>
                    </a:lnTo>
                    <a:lnTo>
                      <a:pt x="34" y="43"/>
                    </a:lnTo>
                    <a:lnTo>
                      <a:pt x="25" y="39"/>
                    </a:lnTo>
                    <a:lnTo>
                      <a:pt x="19" y="38"/>
                    </a:lnTo>
                    <a:lnTo>
                      <a:pt x="4" y="22"/>
                    </a:lnTo>
                    <a:lnTo>
                      <a:pt x="0" y="17"/>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18" name="Freeform 121">
                <a:extLst>
                  <a:ext uri="{FF2B5EF4-FFF2-40B4-BE49-F238E27FC236}">
                    <a16:creationId xmlns:a16="http://schemas.microsoft.com/office/drawing/2014/main" id="{83234685-0268-416B-A796-64F5A58F8184}"/>
                  </a:ext>
                </a:extLst>
              </p:cNvPr>
              <p:cNvSpPr>
                <a:spLocks/>
              </p:cNvSpPr>
              <p:nvPr/>
            </p:nvSpPr>
            <p:spPr bwMode="auto">
              <a:xfrm>
                <a:off x="1733" y="4017"/>
                <a:ext cx="27" cy="24"/>
              </a:xfrm>
              <a:custGeom>
                <a:avLst/>
                <a:gdLst>
                  <a:gd name="T0" fmla="*/ 0 w 55"/>
                  <a:gd name="T1" fmla="*/ 2 h 47"/>
                  <a:gd name="T2" fmla="*/ 0 w 55"/>
                  <a:gd name="T3" fmla="*/ 2 h 47"/>
                  <a:gd name="T4" fmla="*/ 0 w 55"/>
                  <a:gd name="T5" fmla="*/ 1 h 47"/>
                  <a:gd name="T6" fmla="*/ 0 w 55"/>
                  <a:gd name="T7" fmla="*/ 1 h 47"/>
                  <a:gd name="T8" fmla="*/ 1 w 55"/>
                  <a:gd name="T9" fmla="*/ 1 h 47"/>
                  <a:gd name="T10" fmla="*/ 2 w 55"/>
                  <a:gd name="T11" fmla="*/ 0 h 47"/>
                  <a:gd name="T12" fmla="*/ 2 w 55"/>
                  <a:gd name="T13" fmla="*/ 1 h 47"/>
                  <a:gd name="T14" fmla="*/ 2 w 55"/>
                  <a:gd name="T15" fmla="*/ 1 h 47"/>
                  <a:gd name="T16" fmla="*/ 3 w 55"/>
                  <a:gd name="T17" fmla="*/ 1 h 47"/>
                  <a:gd name="T18" fmla="*/ 3 w 55"/>
                  <a:gd name="T19" fmla="*/ 1 h 47"/>
                  <a:gd name="T20" fmla="*/ 3 w 55"/>
                  <a:gd name="T21" fmla="*/ 2 h 47"/>
                  <a:gd name="T22" fmla="*/ 3 w 55"/>
                  <a:gd name="T23" fmla="*/ 2 h 47"/>
                  <a:gd name="T24" fmla="*/ 3 w 55"/>
                  <a:gd name="T25" fmla="*/ 3 h 47"/>
                  <a:gd name="T26" fmla="*/ 2 w 55"/>
                  <a:gd name="T27" fmla="*/ 3 h 47"/>
                  <a:gd name="T28" fmla="*/ 2 w 55"/>
                  <a:gd name="T29" fmla="*/ 3 h 47"/>
                  <a:gd name="T30" fmla="*/ 1 w 55"/>
                  <a:gd name="T31" fmla="*/ 3 h 47"/>
                  <a:gd name="T32" fmla="*/ 1 w 55"/>
                  <a:gd name="T33" fmla="*/ 3 h 47"/>
                  <a:gd name="T34" fmla="*/ 0 w 55"/>
                  <a:gd name="T35" fmla="*/ 2 h 47"/>
                  <a:gd name="T36" fmla="*/ 0 w 55"/>
                  <a:gd name="T37" fmla="*/ 2 h 47"/>
                  <a:gd name="T38" fmla="*/ 0 w 55"/>
                  <a:gd name="T39" fmla="*/ 2 h 47"/>
                  <a:gd name="T40" fmla="*/ 0 w 55"/>
                  <a:gd name="T41" fmla="*/ 2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47"/>
                  <a:gd name="T65" fmla="*/ 55 w 55"/>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47">
                    <a:moveTo>
                      <a:pt x="0" y="22"/>
                    </a:moveTo>
                    <a:lnTo>
                      <a:pt x="3" y="21"/>
                    </a:lnTo>
                    <a:lnTo>
                      <a:pt x="9" y="15"/>
                    </a:lnTo>
                    <a:lnTo>
                      <a:pt x="15" y="11"/>
                    </a:lnTo>
                    <a:lnTo>
                      <a:pt x="26" y="3"/>
                    </a:lnTo>
                    <a:lnTo>
                      <a:pt x="34" y="0"/>
                    </a:lnTo>
                    <a:lnTo>
                      <a:pt x="41" y="2"/>
                    </a:lnTo>
                    <a:lnTo>
                      <a:pt x="45" y="3"/>
                    </a:lnTo>
                    <a:lnTo>
                      <a:pt x="51" y="7"/>
                    </a:lnTo>
                    <a:lnTo>
                      <a:pt x="53" y="15"/>
                    </a:lnTo>
                    <a:lnTo>
                      <a:pt x="55" y="24"/>
                    </a:lnTo>
                    <a:lnTo>
                      <a:pt x="53" y="32"/>
                    </a:lnTo>
                    <a:lnTo>
                      <a:pt x="53" y="40"/>
                    </a:lnTo>
                    <a:lnTo>
                      <a:pt x="45" y="45"/>
                    </a:lnTo>
                    <a:lnTo>
                      <a:pt x="39" y="47"/>
                    </a:lnTo>
                    <a:lnTo>
                      <a:pt x="30" y="43"/>
                    </a:lnTo>
                    <a:lnTo>
                      <a:pt x="22" y="40"/>
                    </a:lnTo>
                    <a:lnTo>
                      <a:pt x="13" y="32"/>
                    </a:lnTo>
                    <a:lnTo>
                      <a:pt x="7" y="28"/>
                    </a:lnTo>
                    <a:lnTo>
                      <a:pt x="0" y="22"/>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19" name="Freeform 122">
                <a:extLst>
                  <a:ext uri="{FF2B5EF4-FFF2-40B4-BE49-F238E27FC236}">
                    <a16:creationId xmlns:a16="http://schemas.microsoft.com/office/drawing/2014/main" id="{49733E3E-C9CF-4717-B7BC-6E083538BD42}"/>
                  </a:ext>
                </a:extLst>
              </p:cNvPr>
              <p:cNvSpPr>
                <a:spLocks/>
              </p:cNvSpPr>
              <p:nvPr/>
            </p:nvSpPr>
            <p:spPr bwMode="auto">
              <a:xfrm>
                <a:off x="1728" y="3767"/>
                <a:ext cx="26" cy="24"/>
              </a:xfrm>
              <a:custGeom>
                <a:avLst/>
                <a:gdLst>
                  <a:gd name="T0" fmla="*/ 0 w 51"/>
                  <a:gd name="T1" fmla="*/ 2 h 47"/>
                  <a:gd name="T2" fmla="*/ 1 w 51"/>
                  <a:gd name="T3" fmla="*/ 2 h 47"/>
                  <a:gd name="T4" fmla="*/ 1 w 51"/>
                  <a:gd name="T5" fmla="*/ 1 h 47"/>
                  <a:gd name="T6" fmla="*/ 1 w 51"/>
                  <a:gd name="T7" fmla="*/ 1 h 47"/>
                  <a:gd name="T8" fmla="*/ 2 w 51"/>
                  <a:gd name="T9" fmla="*/ 1 h 47"/>
                  <a:gd name="T10" fmla="*/ 3 w 51"/>
                  <a:gd name="T11" fmla="*/ 0 h 47"/>
                  <a:gd name="T12" fmla="*/ 3 w 51"/>
                  <a:gd name="T13" fmla="*/ 1 h 47"/>
                  <a:gd name="T14" fmla="*/ 3 w 51"/>
                  <a:gd name="T15" fmla="*/ 1 h 47"/>
                  <a:gd name="T16" fmla="*/ 4 w 51"/>
                  <a:gd name="T17" fmla="*/ 1 h 47"/>
                  <a:gd name="T18" fmla="*/ 4 w 51"/>
                  <a:gd name="T19" fmla="*/ 1 h 47"/>
                  <a:gd name="T20" fmla="*/ 4 w 51"/>
                  <a:gd name="T21" fmla="*/ 2 h 47"/>
                  <a:gd name="T22" fmla="*/ 4 w 51"/>
                  <a:gd name="T23" fmla="*/ 2 h 47"/>
                  <a:gd name="T24" fmla="*/ 4 w 51"/>
                  <a:gd name="T25" fmla="*/ 3 h 47"/>
                  <a:gd name="T26" fmla="*/ 3 w 51"/>
                  <a:gd name="T27" fmla="*/ 3 h 47"/>
                  <a:gd name="T28" fmla="*/ 3 w 51"/>
                  <a:gd name="T29" fmla="*/ 3 h 47"/>
                  <a:gd name="T30" fmla="*/ 2 w 51"/>
                  <a:gd name="T31" fmla="*/ 3 h 47"/>
                  <a:gd name="T32" fmla="*/ 2 w 51"/>
                  <a:gd name="T33" fmla="*/ 3 h 47"/>
                  <a:gd name="T34" fmla="*/ 1 w 51"/>
                  <a:gd name="T35" fmla="*/ 2 h 47"/>
                  <a:gd name="T36" fmla="*/ 1 w 51"/>
                  <a:gd name="T37" fmla="*/ 2 h 47"/>
                  <a:gd name="T38" fmla="*/ 0 w 51"/>
                  <a:gd name="T39" fmla="*/ 2 h 47"/>
                  <a:gd name="T40" fmla="*/ 0 w 51"/>
                  <a:gd name="T41" fmla="*/ 2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47"/>
                  <a:gd name="T65" fmla="*/ 51 w 51"/>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47">
                    <a:moveTo>
                      <a:pt x="0" y="21"/>
                    </a:moveTo>
                    <a:lnTo>
                      <a:pt x="2" y="17"/>
                    </a:lnTo>
                    <a:lnTo>
                      <a:pt x="8" y="13"/>
                    </a:lnTo>
                    <a:lnTo>
                      <a:pt x="15" y="7"/>
                    </a:lnTo>
                    <a:lnTo>
                      <a:pt x="25" y="5"/>
                    </a:lnTo>
                    <a:lnTo>
                      <a:pt x="34" y="0"/>
                    </a:lnTo>
                    <a:lnTo>
                      <a:pt x="44" y="5"/>
                    </a:lnTo>
                    <a:lnTo>
                      <a:pt x="48" y="5"/>
                    </a:lnTo>
                    <a:lnTo>
                      <a:pt x="49" y="9"/>
                    </a:lnTo>
                    <a:lnTo>
                      <a:pt x="51" y="15"/>
                    </a:lnTo>
                    <a:lnTo>
                      <a:pt x="51" y="26"/>
                    </a:lnTo>
                    <a:lnTo>
                      <a:pt x="51" y="32"/>
                    </a:lnTo>
                    <a:lnTo>
                      <a:pt x="51" y="41"/>
                    </a:lnTo>
                    <a:lnTo>
                      <a:pt x="46" y="45"/>
                    </a:lnTo>
                    <a:lnTo>
                      <a:pt x="38" y="47"/>
                    </a:lnTo>
                    <a:lnTo>
                      <a:pt x="30" y="41"/>
                    </a:lnTo>
                    <a:lnTo>
                      <a:pt x="21" y="40"/>
                    </a:lnTo>
                    <a:lnTo>
                      <a:pt x="13" y="30"/>
                    </a:lnTo>
                    <a:lnTo>
                      <a:pt x="6" y="26"/>
                    </a:lnTo>
                    <a:lnTo>
                      <a:pt x="0" y="21"/>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20" name="Freeform 123">
                <a:extLst>
                  <a:ext uri="{FF2B5EF4-FFF2-40B4-BE49-F238E27FC236}">
                    <a16:creationId xmlns:a16="http://schemas.microsoft.com/office/drawing/2014/main" id="{7A765FC4-9B65-438A-B856-44671C331C65}"/>
                  </a:ext>
                </a:extLst>
              </p:cNvPr>
              <p:cNvSpPr>
                <a:spLocks/>
              </p:cNvSpPr>
              <p:nvPr/>
            </p:nvSpPr>
            <p:spPr bwMode="auto">
              <a:xfrm>
                <a:off x="1728" y="3801"/>
                <a:ext cx="26" cy="19"/>
              </a:xfrm>
              <a:custGeom>
                <a:avLst/>
                <a:gdLst>
                  <a:gd name="T0" fmla="*/ 0 w 51"/>
                  <a:gd name="T1" fmla="*/ 2 h 38"/>
                  <a:gd name="T2" fmla="*/ 0 w 51"/>
                  <a:gd name="T3" fmla="*/ 2 h 38"/>
                  <a:gd name="T4" fmla="*/ 0 w 51"/>
                  <a:gd name="T5" fmla="*/ 1 h 38"/>
                  <a:gd name="T6" fmla="*/ 0 w 51"/>
                  <a:gd name="T7" fmla="*/ 1 h 38"/>
                  <a:gd name="T8" fmla="*/ 1 w 51"/>
                  <a:gd name="T9" fmla="*/ 1 h 38"/>
                  <a:gd name="T10" fmla="*/ 1 w 51"/>
                  <a:gd name="T11" fmla="*/ 1 h 38"/>
                  <a:gd name="T12" fmla="*/ 2 w 51"/>
                  <a:gd name="T13" fmla="*/ 0 h 38"/>
                  <a:gd name="T14" fmla="*/ 2 w 51"/>
                  <a:gd name="T15" fmla="*/ 0 h 38"/>
                  <a:gd name="T16" fmla="*/ 3 w 51"/>
                  <a:gd name="T17" fmla="*/ 1 h 38"/>
                  <a:gd name="T18" fmla="*/ 3 w 51"/>
                  <a:gd name="T19" fmla="*/ 1 h 38"/>
                  <a:gd name="T20" fmla="*/ 4 w 51"/>
                  <a:gd name="T21" fmla="*/ 1 h 38"/>
                  <a:gd name="T22" fmla="*/ 4 w 51"/>
                  <a:gd name="T23" fmla="*/ 1 h 38"/>
                  <a:gd name="T24" fmla="*/ 3 w 51"/>
                  <a:gd name="T25" fmla="*/ 1 h 38"/>
                  <a:gd name="T26" fmla="*/ 3 w 51"/>
                  <a:gd name="T27" fmla="*/ 2 h 38"/>
                  <a:gd name="T28" fmla="*/ 2 w 51"/>
                  <a:gd name="T29" fmla="*/ 2 h 38"/>
                  <a:gd name="T30" fmla="*/ 2 w 51"/>
                  <a:gd name="T31" fmla="*/ 2 h 38"/>
                  <a:gd name="T32" fmla="*/ 1 w 51"/>
                  <a:gd name="T33" fmla="*/ 2 h 38"/>
                  <a:gd name="T34" fmla="*/ 1 w 51"/>
                  <a:gd name="T35" fmla="*/ 2 h 38"/>
                  <a:gd name="T36" fmla="*/ 0 w 51"/>
                  <a:gd name="T37" fmla="*/ 2 h 38"/>
                  <a:gd name="T38" fmla="*/ 0 w 51"/>
                  <a:gd name="T39" fmla="*/ 2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38"/>
                  <a:gd name="T62" fmla="*/ 51 w 51"/>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38">
                    <a:moveTo>
                      <a:pt x="0" y="38"/>
                    </a:moveTo>
                    <a:lnTo>
                      <a:pt x="0" y="36"/>
                    </a:lnTo>
                    <a:lnTo>
                      <a:pt x="0" y="31"/>
                    </a:lnTo>
                    <a:lnTo>
                      <a:pt x="0" y="21"/>
                    </a:lnTo>
                    <a:lnTo>
                      <a:pt x="4" y="12"/>
                    </a:lnTo>
                    <a:lnTo>
                      <a:pt x="8" y="2"/>
                    </a:lnTo>
                    <a:lnTo>
                      <a:pt x="17" y="0"/>
                    </a:lnTo>
                    <a:lnTo>
                      <a:pt x="25" y="0"/>
                    </a:lnTo>
                    <a:lnTo>
                      <a:pt x="40" y="8"/>
                    </a:lnTo>
                    <a:lnTo>
                      <a:pt x="48" y="12"/>
                    </a:lnTo>
                    <a:lnTo>
                      <a:pt x="51" y="17"/>
                    </a:lnTo>
                    <a:lnTo>
                      <a:pt x="51" y="23"/>
                    </a:lnTo>
                    <a:lnTo>
                      <a:pt x="48" y="27"/>
                    </a:lnTo>
                    <a:lnTo>
                      <a:pt x="40" y="32"/>
                    </a:lnTo>
                    <a:lnTo>
                      <a:pt x="30" y="36"/>
                    </a:lnTo>
                    <a:lnTo>
                      <a:pt x="19" y="36"/>
                    </a:lnTo>
                    <a:lnTo>
                      <a:pt x="8" y="38"/>
                    </a:lnTo>
                    <a:lnTo>
                      <a:pt x="2" y="38"/>
                    </a:lnTo>
                    <a:lnTo>
                      <a:pt x="0" y="38"/>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21" name="Freeform 124">
                <a:extLst>
                  <a:ext uri="{FF2B5EF4-FFF2-40B4-BE49-F238E27FC236}">
                    <a16:creationId xmlns:a16="http://schemas.microsoft.com/office/drawing/2014/main" id="{992C076A-175F-4AAA-8602-E92B6B9CB69B}"/>
                  </a:ext>
                </a:extLst>
              </p:cNvPr>
              <p:cNvSpPr>
                <a:spLocks/>
              </p:cNvSpPr>
              <p:nvPr/>
            </p:nvSpPr>
            <p:spPr bwMode="auto">
              <a:xfrm>
                <a:off x="1944" y="4263"/>
                <a:ext cx="25" cy="23"/>
              </a:xfrm>
              <a:custGeom>
                <a:avLst/>
                <a:gdLst>
                  <a:gd name="T0" fmla="*/ 0 w 51"/>
                  <a:gd name="T1" fmla="*/ 1 h 46"/>
                  <a:gd name="T2" fmla="*/ 0 w 51"/>
                  <a:gd name="T3" fmla="*/ 1 h 46"/>
                  <a:gd name="T4" fmla="*/ 0 w 51"/>
                  <a:gd name="T5" fmla="*/ 1 h 46"/>
                  <a:gd name="T6" fmla="*/ 0 w 51"/>
                  <a:gd name="T7" fmla="*/ 1 h 46"/>
                  <a:gd name="T8" fmla="*/ 1 w 51"/>
                  <a:gd name="T9" fmla="*/ 1 h 46"/>
                  <a:gd name="T10" fmla="*/ 2 w 51"/>
                  <a:gd name="T11" fmla="*/ 0 h 46"/>
                  <a:gd name="T12" fmla="*/ 2 w 51"/>
                  <a:gd name="T13" fmla="*/ 1 h 46"/>
                  <a:gd name="T14" fmla="*/ 2 w 51"/>
                  <a:gd name="T15" fmla="*/ 1 h 46"/>
                  <a:gd name="T16" fmla="*/ 2 w 51"/>
                  <a:gd name="T17" fmla="*/ 1 h 46"/>
                  <a:gd name="T18" fmla="*/ 2 w 51"/>
                  <a:gd name="T19" fmla="*/ 1 h 46"/>
                  <a:gd name="T20" fmla="*/ 3 w 51"/>
                  <a:gd name="T21" fmla="*/ 1 h 46"/>
                  <a:gd name="T22" fmla="*/ 3 w 51"/>
                  <a:gd name="T23" fmla="*/ 3 h 46"/>
                  <a:gd name="T24" fmla="*/ 3 w 51"/>
                  <a:gd name="T25" fmla="*/ 3 h 46"/>
                  <a:gd name="T26" fmla="*/ 2 w 51"/>
                  <a:gd name="T27" fmla="*/ 3 h 46"/>
                  <a:gd name="T28" fmla="*/ 2 w 51"/>
                  <a:gd name="T29" fmla="*/ 3 h 46"/>
                  <a:gd name="T30" fmla="*/ 1 w 51"/>
                  <a:gd name="T31" fmla="*/ 3 h 46"/>
                  <a:gd name="T32" fmla="*/ 1 w 51"/>
                  <a:gd name="T33" fmla="*/ 3 h 46"/>
                  <a:gd name="T34" fmla="*/ 0 w 51"/>
                  <a:gd name="T35" fmla="*/ 1 h 46"/>
                  <a:gd name="T36" fmla="*/ 0 w 51"/>
                  <a:gd name="T37" fmla="*/ 1 h 46"/>
                  <a:gd name="T38" fmla="*/ 0 w 51"/>
                  <a:gd name="T39" fmla="*/ 1 h 46"/>
                  <a:gd name="T40" fmla="*/ 0 w 51"/>
                  <a:gd name="T41" fmla="*/ 1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46"/>
                  <a:gd name="T65" fmla="*/ 51 w 51"/>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46">
                    <a:moveTo>
                      <a:pt x="0" y="19"/>
                    </a:moveTo>
                    <a:lnTo>
                      <a:pt x="0" y="17"/>
                    </a:lnTo>
                    <a:lnTo>
                      <a:pt x="3" y="13"/>
                    </a:lnTo>
                    <a:lnTo>
                      <a:pt x="13" y="6"/>
                    </a:lnTo>
                    <a:lnTo>
                      <a:pt x="20" y="2"/>
                    </a:lnTo>
                    <a:lnTo>
                      <a:pt x="32" y="0"/>
                    </a:lnTo>
                    <a:lnTo>
                      <a:pt x="41" y="2"/>
                    </a:lnTo>
                    <a:lnTo>
                      <a:pt x="43" y="4"/>
                    </a:lnTo>
                    <a:lnTo>
                      <a:pt x="47" y="8"/>
                    </a:lnTo>
                    <a:lnTo>
                      <a:pt x="47" y="15"/>
                    </a:lnTo>
                    <a:lnTo>
                      <a:pt x="51" y="25"/>
                    </a:lnTo>
                    <a:lnTo>
                      <a:pt x="51" y="34"/>
                    </a:lnTo>
                    <a:lnTo>
                      <a:pt x="51" y="40"/>
                    </a:lnTo>
                    <a:lnTo>
                      <a:pt x="45" y="46"/>
                    </a:lnTo>
                    <a:lnTo>
                      <a:pt x="38" y="46"/>
                    </a:lnTo>
                    <a:lnTo>
                      <a:pt x="30" y="40"/>
                    </a:lnTo>
                    <a:lnTo>
                      <a:pt x="20" y="38"/>
                    </a:lnTo>
                    <a:lnTo>
                      <a:pt x="13" y="30"/>
                    </a:lnTo>
                    <a:lnTo>
                      <a:pt x="3" y="25"/>
                    </a:lnTo>
                    <a:lnTo>
                      <a:pt x="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22" name="Freeform 125">
                <a:extLst>
                  <a:ext uri="{FF2B5EF4-FFF2-40B4-BE49-F238E27FC236}">
                    <a16:creationId xmlns:a16="http://schemas.microsoft.com/office/drawing/2014/main" id="{4D73535A-A45F-40DE-8D04-63DBE3D755C0}"/>
                  </a:ext>
                </a:extLst>
              </p:cNvPr>
              <p:cNvSpPr>
                <a:spLocks/>
              </p:cNvSpPr>
              <p:nvPr/>
            </p:nvSpPr>
            <p:spPr bwMode="auto">
              <a:xfrm>
                <a:off x="2002" y="4329"/>
                <a:ext cx="24" cy="22"/>
              </a:xfrm>
              <a:custGeom>
                <a:avLst/>
                <a:gdLst>
                  <a:gd name="T0" fmla="*/ 1 w 48"/>
                  <a:gd name="T1" fmla="*/ 2 h 46"/>
                  <a:gd name="T2" fmla="*/ 1 w 48"/>
                  <a:gd name="T3" fmla="*/ 2 h 46"/>
                  <a:gd name="T4" fmla="*/ 1 w 48"/>
                  <a:gd name="T5" fmla="*/ 2 h 46"/>
                  <a:gd name="T6" fmla="*/ 0 w 48"/>
                  <a:gd name="T7" fmla="*/ 1 h 46"/>
                  <a:gd name="T8" fmla="*/ 1 w 48"/>
                  <a:gd name="T9" fmla="*/ 1 h 46"/>
                  <a:gd name="T10" fmla="*/ 1 w 48"/>
                  <a:gd name="T11" fmla="*/ 0 h 46"/>
                  <a:gd name="T12" fmla="*/ 1 w 48"/>
                  <a:gd name="T13" fmla="*/ 0 h 46"/>
                  <a:gd name="T14" fmla="*/ 1 w 48"/>
                  <a:gd name="T15" fmla="*/ 0 h 46"/>
                  <a:gd name="T16" fmla="*/ 2 w 48"/>
                  <a:gd name="T17" fmla="*/ 0 h 46"/>
                  <a:gd name="T18" fmla="*/ 2 w 48"/>
                  <a:gd name="T19" fmla="*/ 0 h 46"/>
                  <a:gd name="T20" fmla="*/ 3 w 48"/>
                  <a:gd name="T21" fmla="*/ 0 h 46"/>
                  <a:gd name="T22" fmla="*/ 3 w 48"/>
                  <a:gd name="T23" fmla="*/ 0 h 46"/>
                  <a:gd name="T24" fmla="*/ 3 w 48"/>
                  <a:gd name="T25" fmla="*/ 0 h 46"/>
                  <a:gd name="T26" fmla="*/ 3 w 48"/>
                  <a:gd name="T27" fmla="*/ 0 h 46"/>
                  <a:gd name="T28" fmla="*/ 3 w 48"/>
                  <a:gd name="T29" fmla="*/ 1 h 46"/>
                  <a:gd name="T30" fmla="*/ 3 w 48"/>
                  <a:gd name="T31" fmla="*/ 1 h 46"/>
                  <a:gd name="T32" fmla="*/ 3 w 48"/>
                  <a:gd name="T33" fmla="*/ 2 h 46"/>
                  <a:gd name="T34" fmla="*/ 2 w 48"/>
                  <a:gd name="T35" fmla="*/ 2 h 46"/>
                  <a:gd name="T36" fmla="*/ 1 w 48"/>
                  <a:gd name="T37" fmla="*/ 2 h 46"/>
                  <a:gd name="T38" fmla="*/ 1 w 48"/>
                  <a:gd name="T39" fmla="*/ 2 h 46"/>
                  <a:gd name="T40" fmla="*/ 1 w 48"/>
                  <a:gd name="T41" fmla="*/ 2 h 46"/>
                  <a:gd name="T42" fmla="*/ 1 w 48"/>
                  <a:gd name="T43" fmla="*/ 2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46"/>
                  <a:gd name="T68" fmla="*/ 48 w 48"/>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46">
                    <a:moveTo>
                      <a:pt x="6" y="46"/>
                    </a:moveTo>
                    <a:lnTo>
                      <a:pt x="4" y="44"/>
                    </a:lnTo>
                    <a:lnTo>
                      <a:pt x="4" y="36"/>
                    </a:lnTo>
                    <a:lnTo>
                      <a:pt x="0" y="29"/>
                    </a:lnTo>
                    <a:lnTo>
                      <a:pt x="4" y="17"/>
                    </a:lnTo>
                    <a:lnTo>
                      <a:pt x="4" y="8"/>
                    </a:lnTo>
                    <a:lnTo>
                      <a:pt x="10" y="0"/>
                    </a:lnTo>
                    <a:lnTo>
                      <a:pt x="14" y="0"/>
                    </a:lnTo>
                    <a:lnTo>
                      <a:pt x="18" y="0"/>
                    </a:lnTo>
                    <a:lnTo>
                      <a:pt x="27" y="0"/>
                    </a:lnTo>
                    <a:lnTo>
                      <a:pt x="37" y="4"/>
                    </a:lnTo>
                    <a:lnTo>
                      <a:pt x="42" y="8"/>
                    </a:lnTo>
                    <a:lnTo>
                      <a:pt x="46" y="12"/>
                    </a:lnTo>
                    <a:lnTo>
                      <a:pt x="48" y="15"/>
                    </a:lnTo>
                    <a:lnTo>
                      <a:pt x="46" y="23"/>
                    </a:lnTo>
                    <a:lnTo>
                      <a:pt x="40" y="29"/>
                    </a:lnTo>
                    <a:lnTo>
                      <a:pt x="33" y="34"/>
                    </a:lnTo>
                    <a:lnTo>
                      <a:pt x="23" y="36"/>
                    </a:lnTo>
                    <a:lnTo>
                      <a:pt x="14" y="42"/>
                    </a:lnTo>
                    <a:lnTo>
                      <a:pt x="8" y="46"/>
                    </a:lnTo>
                    <a:lnTo>
                      <a:pt x="6"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23" name="Freeform 126">
                <a:extLst>
                  <a:ext uri="{FF2B5EF4-FFF2-40B4-BE49-F238E27FC236}">
                    <a16:creationId xmlns:a16="http://schemas.microsoft.com/office/drawing/2014/main" id="{CC7190FD-B26C-43BE-BC13-9B4C28D8CAAD}"/>
                  </a:ext>
                </a:extLst>
              </p:cNvPr>
              <p:cNvSpPr>
                <a:spLocks/>
              </p:cNvSpPr>
              <p:nvPr/>
            </p:nvSpPr>
            <p:spPr bwMode="auto">
              <a:xfrm>
                <a:off x="2117" y="4447"/>
                <a:ext cx="25" cy="21"/>
              </a:xfrm>
              <a:custGeom>
                <a:avLst/>
                <a:gdLst>
                  <a:gd name="T0" fmla="*/ 0 w 52"/>
                  <a:gd name="T1" fmla="*/ 3 h 42"/>
                  <a:gd name="T2" fmla="*/ 0 w 52"/>
                  <a:gd name="T3" fmla="*/ 3 h 42"/>
                  <a:gd name="T4" fmla="*/ 0 w 52"/>
                  <a:gd name="T5" fmla="*/ 1 h 42"/>
                  <a:gd name="T6" fmla="*/ 0 w 52"/>
                  <a:gd name="T7" fmla="*/ 1 h 42"/>
                  <a:gd name="T8" fmla="*/ 0 w 52"/>
                  <a:gd name="T9" fmla="*/ 1 h 42"/>
                  <a:gd name="T10" fmla="*/ 0 w 52"/>
                  <a:gd name="T11" fmla="*/ 1 h 42"/>
                  <a:gd name="T12" fmla="*/ 1 w 52"/>
                  <a:gd name="T13" fmla="*/ 0 h 42"/>
                  <a:gd name="T14" fmla="*/ 1 w 52"/>
                  <a:gd name="T15" fmla="*/ 0 h 42"/>
                  <a:gd name="T16" fmla="*/ 2 w 52"/>
                  <a:gd name="T17" fmla="*/ 1 h 42"/>
                  <a:gd name="T18" fmla="*/ 3 w 52"/>
                  <a:gd name="T19" fmla="*/ 1 h 42"/>
                  <a:gd name="T20" fmla="*/ 3 w 52"/>
                  <a:gd name="T21" fmla="*/ 1 h 42"/>
                  <a:gd name="T22" fmla="*/ 3 w 52"/>
                  <a:gd name="T23" fmla="*/ 1 h 42"/>
                  <a:gd name="T24" fmla="*/ 2 w 52"/>
                  <a:gd name="T25" fmla="*/ 2 h 42"/>
                  <a:gd name="T26" fmla="*/ 2 w 52"/>
                  <a:gd name="T27" fmla="*/ 3 h 42"/>
                  <a:gd name="T28" fmla="*/ 1 w 52"/>
                  <a:gd name="T29" fmla="*/ 3 h 42"/>
                  <a:gd name="T30" fmla="*/ 1 w 52"/>
                  <a:gd name="T31" fmla="*/ 3 h 42"/>
                  <a:gd name="T32" fmla="*/ 0 w 52"/>
                  <a:gd name="T33" fmla="*/ 3 h 42"/>
                  <a:gd name="T34" fmla="*/ 0 w 52"/>
                  <a:gd name="T35" fmla="*/ 3 h 42"/>
                  <a:gd name="T36" fmla="*/ 0 w 52"/>
                  <a:gd name="T37" fmla="*/ 3 h 42"/>
                  <a:gd name="T38" fmla="*/ 0 w 52"/>
                  <a:gd name="T39" fmla="*/ 3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42"/>
                  <a:gd name="T62" fmla="*/ 52 w 52"/>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42">
                    <a:moveTo>
                      <a:pt x="0" y="42"/>
                    </a:moveTo>
                    <a:lnTo>
                      <a:pt x="0" y="40"/>
                    </a:lnTo>
                    <a:lnTo>
                      <a:pt x="0" y="30"/>
                    </a:lnTo>
                    <a:lnTo>
                      <a:pt x="2" y="21"/>
                    </a:lnTo>
                    <a:lnTo>
                      <a:pt x="6" y="13"/>
                    </a:lnTo>
                    <a:lnTo>
                      <a:pt x="10" y="2"/>
                    </a:lnTo>
                    <a:lnTo>
                      <a:pt x="21" y="0"/>
                    </a:lnTo>
                    <a:lnTo>
                      <a:pt x="31" y="0"/>
                    </a:lnTo>
                    <a:lnTo>
                      <a:pt x="46" y="11"/>
                    </a:lnTo>
                    <a:lnTo>
                      <a:pt x="50" y="15"/>
                    </a:lnTo>
                    <a:lnTo>
                      <a:pt x="52" y="21"/>
                    </a:lnTo>
                    <a:lnTo>
                      <a:pt x="52" y="28"/>
                    </a:lnTo>
                    <a:lnTo>
                      <a:pt x="48" y="32"/>
                    </a:lnTo>
                    <a:lnTo>
                      <a:pt x="39" y="34"/>
                    </a:lnTo>
                    <a:lnTo>
                      <a:pt x="29" y="42"/>
                    </a:lnTo>
                    <a:lnTo>
                      <a:pt x="18" y="42"/>
                    </a:lnTo>
                    <a:lnTo>
                      <a:pt x="8" y="42"/>
                    </a:lnTo>
                    <a:lnTo>
                      <a:pt x="0"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24" name="Freeform 127">
                <a:extLst>
                  <a:ext uri="{FF2B5EF4-FFF2-40B4-BE49-F238E27FC236}">
                    <a16:creationId xmlns:a16="http://schemas.microsoft.com/office/drawing/2014/main" id="{69A7EBAE-42C6-4BAC-A8A9-34F6EF3A0576}"/>
                  </a:ext>
                </a:extLst>
              </p:cNvPr>
              <p:cNvSpPr>
                <a:spLocks/>
              </p:cNvSpPr>
              <p:nvPr/>
            </p:nvSpPr>
            <p:spPr bwMode="auto">
              <a:xfrm>
                <a:off x="1945" y="4316"/>
                <a:ext cx="27" cy="19"/>
              </a:xfrm>
              <a:custGeom>
                <a:avLst/>
                <a:gdLst>
                  <a:gd name="T0" fmla="*/ 0 w 56"/>
                  <a:gd name="T1" fmla="*/ 2 h 38"/>
                  <a:gd name="T2" fmla="*/ 0 w 56"/>
                  <a:gd name="T3" fmla="*/ 2 h 38"/>
                  <a:gd name="T4" fmla="*/ 0 w 56"/>
                  <a:gd name="T5" fmla="*/ 1 h 38"/>
                  <a:gd name="T6" fmla="*/ 0 w 56"/>
                  <a:gd name="T7" fmla="*/ 1 h 38"/>
                  <a:gd name="T8" fmla="*/ 1 w 56"/>
                  <a:gd name="T9" fmla="*/ 1 h 38"/>
                  <a:gd name="T10" fmla="*/ 1 w 56"/>
                  <a:gd name="T11" fmla="*/ 1 h 38"/>
                  <a:gd name="T12" fmla="*/ 2 w 56"/>
                  <a:gd name="T13" fmla="*/ 0 h 38"/>
                  <a:gd name="T14" fmla="*/ 2 w 56"/>
                  <a:gd name="T15" fmla="*/ 1 h 38"/>
                  <a:gd name="T16" fmla="*/ 3 w 56"/>
                  <a:gd name="T17" fmla="*/ 1 h 38"/>
                  <a:gd name="T18" fmla="*/ 3 w 56"/>
                  <a:gd name="T19" fmla="*/ 1 h 38"/>
                  <a:gd name="T20" fmla="*/ 3 w 56"/>
                  <a:gd name="T21" fmla="*/ 1 h 38"/>
                  <a:gd name="T22" fmla="*/ 3 w 56"/>
                  <a:gd name="T23" fmla="*/ 2 h 38"/>
                  <a:gd name="T24" fmla="*/ 2 w 56"/>
                  <a:gd name="T25" fmla="*/ 2 h 38"/>
                  <a:gd name="T26" fmla="*/ 2 w 56"/>
                  <a:gd name="T27" fmla="*/ 2 h 38"/>
                  <a:gd name="T28" fmla="*/ 1 w 56"/>
                  <a:gd name="T29" fmla="*/ 2 h 38"/>
                  <a:gd name="T30" fmla="*/ 1 w 56"/>
                  <a:gd name="T31" fmla="*/ 2 h 38"/>
                  <a:gd name="T32" fmla="*/ 0 w 56"/>
                  <a:gd name="T33" fmla="*/ 2 h 38"/>
                  <a:gd name="T34" fmla="*/ 0 w 56"/>
                  <a:gd name="T35" fmla="*/ 2 h 38"/>
                  <a:gd name="T36" fmla="*/ 0 w 56"/>
                  <a:gd name="T37" fmla="*/ 2 h 38"/>
                  <a:gd name="T38" fmla="*/ 0 w 56"/>
                  <a:gd name="T39" fmla="*/ 2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
                  <a:gd name="T61" fmla="*/ 0 h 38"/>
                  <a:gd name="T62" fmla="*/ 56 w 56"/>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 h="38">
                    <a:moveTo>
                      <a:pt x="0" y="35"/>
                    </a:moveTo>
                    <a:lnTo>
                      <a:pt x="0" y="33"/>
                    </a:lnTo>
                    <a:lnTo>
                      <a:pt x="2" y="25"/>
                    </a:lnTo>
                    <a:lnTo>
                      <a:pt x="10" y="14"/>
                    </a:lnTo>
                    <a:lnTo>
                      <a:pt x="18" y="8"/>
                    </a:lnTo>
                    <a:lnTo>
                      <a:pt x="25" y="2"/>
                    </a:lnTo>
                    <a:lnTo>
                      <a:pt x="33" y="0"/>
                    </a:lnTo>
                    <a:lnTo>
                      <a:pt x="42" y="4"/>
                    </a:lnTo>
                    <a:lnTo>
                      <a:pt x="50" y="14"/>
                    </a:lnTo>
                    <a:lnTo>
                      <a:pt x="52" y="21"/>
                    </a:lnTo>
                    <a:lnTo>
                      <a:pt x="56" y="29"/>
                    </a:lnTo>
                    <a:lnTo>
                      <a:pt x="52" y="35"/>
                    </a:lnTo>
                    <a:lnTo>
                      <a:pt x="46" y="38"/>
                    </a:lnTo>
                    <a:lnTo>
                      <a:pt x="35" y="38"/>
                    </a:lnTo>
                    <a:lnTo>
                      <a:pt x="27" y="38"/>
                    </a:lnTo>
                    <a:lnTo>
                      <a:pt x="16" y="37"/>
                    </a:lnTo>
                    <a:lnTo>
                      <a:pt x="10" y="37"/>
                    </a:lnTo>
                    <a:lnTo>
                      <a:pt x="2"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25" name="Freeform 128">
                <a:extLst>
                  <a:ext uri="{FF2B5EF4-FFF2-40B4-BE49-F238E27FC236}">
                    <a16:creationId xmlns:a16="http://schemas.microsoft.com/office/drawing/2014/main" id="{EEBD2797-4F9B-4778-969B-2423C0F09787}"/>
                  </a:ext>
                </a:extLst>
              </p:cNvPr>
              <p:cNvSpPr>
                <a:spLocks/>
              </p:cNvSpPr>
              <p:nvPr/>
            </p:nvSpPr>
            <p:spPr bwMode="auto">
              <a:xfrm>
                <a:off x="2018" y="4386"/>
                <a:ext cx="26" cy="21"/>
              </a:xfrm>
              <a:custGeom>
                <a:avLst/>
                <a:gdLst>
                  <a:gd name="T0" fmla="*/ 0 w 51"/>
                  <a:gd name="T1" fmla="*/ 2 h 44"/>
                  <a:gd name="T2" fmla="*/ 1 w 51"/>
                  <a:gd name="T3" fmla="*/ 2 h 44"/>
                  <a:gd name="T4" fmla="*/ 1 w 51"/>
                  <a:gd name="T5" fmla="*/ 2 h 44"/>
                  <a:gd name="T6" fmla="*/ 1 w 51"/>
                  <a:gd name="T7" fmla="*/ 2 h 44"/>
                  <a:gd name="T8" fmla="*/ 2 w 51"/>
                  <a:gd name="T9" fmla="*/ 2 h 44"/>
                  <a:gd name="T10" fmla="*/ 3 w 51"/>
                  <a:gd name="T11" fmla="*/ 2 h 44"/>
                  <a:gd name="T12" fmla="*/ 3 w 51"/>
                  <a:gd name="T13" fmla="*/ 2 h 44"/>
                  <a:gd name="T14" fmla="*/ 3 w 51"/>
                  <a:gd name="T15" fmla="*/ 1 h 44"/>
                  <a:gd name="T16" fmla="*/ 4 w 51"/>
                  <a:gd name="T17" fmla="*/ 1 h 44"/>
                  <a:gd name="T18" fmla="*/ 3 w 51"/>
                  <a:gd name="T19" fmla="*/ 0 h 44"/>
                  <a:gd name="T20" fmla="*/ 3 w 51"/>
                  <a:gd name="T21" fmla="*/ 0 h 44"/>
                  <a:gd name="T22" fmla="*/ 2 w 51"/>
                  <a:gd name="T23" fmla="*/ 0 h 44"/>
                  <a:gd name="T24" fmla="*/ 2 w 51"/>
                  <a:gd name="T25" fmla="*/ 0 h 44"/>
                  <a:gd name="T26" fmla="*/ 1 w 51"/>
                  <a:gd name="T27" fmla="*/ 1 h 44"/>
                  <a:gd name="T28" fmla="*/ 1 w 51"/>
                  <a:gd name="T29" fmla="*/ 1 h 44"/>
                  <a:gd name="T30" fmla="*/ 0 w 51"/>
                  <a:gd name="T31" fmla="*/ 2 h 44"/>
                  <a:gd name="T32" fmla="*/ 0 w 51"/>
                  <a:gd name="T33" fmla="*/ 2 h 44"/>
                  <a:gd name="T34" fmla="*/ 0 w 51"/>
                  <a:gd name="T35" fmla="*/ 2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44"/>
                  <a:gd name="T56" fmla="*/ 51 w 51"/>
                  <a:gd name="T57" fmla="*/ 44 h 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44">
                    <a:moveTo>
                      <a:pt x="0" y="36"/>
                    </a:moveTo>
                    <a:lnTo>
                      <a:pt x="4" y="36"/>
                    </a:lnTo>
                    <a:lnTo>
                      <a:pt x="7" y="40"/>
                    </a:lnTo>
                    <a:lnTo>
                      <a:pt x="15" y="40"/>
                    </a:lnTo>
                    <a:lnTo>
                      <a:pt x="26" y="44"/>
                    </a:lnTo>
                    <a:lnTo>
                      <a:pt x="36" y="42"/>
                    </a:lnTo>
                    <a:lnTo>
                      <a:pt x="44" y="40"/>
                    </a:lnTo>
                    <a:lnTo>
                      <a:pt x="47" y="29"/>
                    </a:lnTo>
                    <a:lnTo>
                      <a:pt x="51" y="17"/>
                    </a:lnTo>
                    <a:lnTo>
                      <a:pt x="47" y="8"/>
                    </a:lnTo>
                    <a:lnTo>
                      <a:pt x="45" y="6"/>
                    </a:lnTo>
                    <a:lnTo>
                      <a:pt x="32" y="0"/>
                    </a:lnTo>
                    <a:lnTo>
                      <a:pt x="19" y="12"/>
                    </a:lnTo>
                    <a:lnTo>
                      <a:pt x="9" y="17"/>
                    </a:lnTo>
                    <a:lnTo>
                      <a:pt x="5" y="27"/>
                    </a:lnTo>
                    <a:lnTo>
                      <a:pt x="0" y="33"/>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26" name="Freeform 129">
                <a:extLst>
                  <a:ext uri="{FF2B5EF4-FFF2-40B4-BE49-F238E27FC236}">
                    <a16:creationId xmlns:a16="http://schemas.microsoft.com/office/drawing/2014/main" id="{3CFE0984-C697-4976-ADCA-4932D0116472}"/>
                  </a:ext>
                </a:extLst>
              </p:cNvPr>
              <p:cNvSpPr>
                <a:spLocks/>
              </p:cNvSpPr>
              <p:nvPr/>
            </p:nvSpPr>
            <p:spPr bwMode="auto">
              <a:xfrm>
                <a:off x="2048" y="4373"/>
                <a:ext cx="24" cy="26"/>
              </a:xfrm>
              <a:custGeom>
                <a:avLst/>
                <a:gdLst>
                  <a:gd name="T0" fmla="*/ 2 w 47"/>
                  <a:gd name="T1" fmla="*/ 4 h 51"/>
                  <a:gd name="T2" fmla="*/ 2 w 47"/>
                  <a:gd name="T3" fmla="*/ 3 h 51"/>
                  <a:gd name="T4" fmla="*/ 1 w 47"/>
                  <a:gd name="T5" fmla="*/ 3 h 51"/>
                  <a:gd name="T6" fmla="*/ 1 w 47"/>
                  <a:gd name="T7" fmla="*/ 3 h 51"/>
                  <a:gd name="T8" fmla="*/ 1 w 47"/>
                  <a:gd name="T9" fmla="*/ 2 h 51"/>
                  <a:gd name="T10" fmla="*/ 0 w 47"/>
                  <a:gd name="T11" fmla="*/ 2 h 51"/>
                  <a:gd name="T12" fmla="*/ 0 w 47"/>
                  <a:gd name="T13" fmla="*/ 1 h 51"/>
                  <a:gd name="T14" fmla="*/ 1 w 47"/>
                  <a:gd name="T15" fmla="*/ 1 h 51"/>
                  <a:gd name="T16" fmla="*/ 1 w 47"/>
                  <a:gd name="T17" fmla="*/ 1 h 51"/>
                  <a:gd name="T18" fmla="*/ 1 w 47"/>
                  <a:gd name="T19" fmla="*/ 0 h 51"/>
                  <a:gd name="T20" fmla="*/ 2 w 47"/>
                  <a:gd name="T21" fmla="*/ 0 h 51"/>
                  <a:gd name="T22" fmla="*/ 2 w 47"/>
                  <a:gd name="T23" fmla="*/ 0 h 51"/>
                  <a:gd name="T24" fmla="*/ 3 w 47"/>
                  <a:gd name="T25" fmla="*/ 0 h 51"/>
                  <a:gd name="T26" fmla="*/ 3 w 47"/>
                  <a:gd name="T27" fmla="*/ 1 h 51"/>
                  <a:gd name="T28" fmla="*/ 3 w 47"/>
                  <a:gd name="T29" fmla="*/ 1 h 51"/>
                  <a:gd name="T30" fmla="*/ 3 w 47"/>
                  <a:gd name="T31" fmla="*/ 2 h 51"/>
                  <a:gd name="T32" fmla="*/ 3 w 47"/>
                  <a:gd name="T33" fmla="*/ 2 h 51"/>
                  <a:gd name="T34" fmla="*/ 2 w 47"/>
                  <a:gd name="T35" fmla="*/ 3 h 51"/>
                  <a:gd name="T36" fmla="*/ 2 w 47"/>
                  <a:gd name="T37" fmla="*/ 3 h 51"/>
                  <a:gd name="T38" fmla="*/ 2 w 47"/>
                  <a:gd name="T39" fmla="*/ 3 h 51"/>
                  <a:gd name="T40" fmla="*/ 2 w 47"/>
                  <a:gd name="T41" fmla="*/ 4 h 51"/>
                  <a:gd name="T42" fmla="*/ 2 w 47"/>
                  <a:gd name="T43" fmla="*/ 4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51"/>
                  <a:gd name="T68" fmla="*/ 47 w 47"/>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51">
                    <a:moveTo>
                      <a:pt x="22" y="51"/>
                    </a:moveTo>
                    <a:lnTo>
                      <a:pt x="17" y="47"/>
                    </a:lnTo>
                    <a:lnTo>
                      <a:pt x="13" y="41"/>
                    </a:lnTo>
                    <a:lnTo>
                      <a:pt x="7" y="36"/>
                    </a:lnTo>
                    <a:lnTo>
                      <a:pt x="2" y="30"/>
                    </a:lnTo>
                    <a:lnTo>
                      <a:pt x="0" y="20"/>
                    </a:lnTo>
                    <a:lnTo>
                      <a:pt x="0" y="9"/>
                    </a:lnTo>
                    <a:lnTo>
                      <a:pt x="2" y="5"/>
                    </a:lnTo>
                    <a:lnTo>
                      <a:pt x="9" y="3"/>
                    </a:lnTo>
                    <a:lnTo>
                      <a:pt x="15" y="0"/>
                    </a:lnTo>
                    <a:lnTo>
                      <a:pt x="26" y="0"/>
                    </a:lnTo>
                    <a:lnTo>
                      <a:pt x="32" y="0"/>
                    </a:lnTo>
                    <a:lnTo>
                      <a:pt x="41" y="0"/>
                    </a:lnTo>
                    <a:lnTo>
                      <a:pt x="45" y="1"/>
                    </a:lnTo>
                    <a:lnTo>
                      <a:pt x="47" y="7"/>
                    </a:lnTo>
                    <a:lnTo>
                      <a:pt x="43" y="17"/>
                    </a:lnTo>
                    <a:lnTo>
                      <a:pt x="40" y="24"/>
                    </a:lnTo>
                    <a:lnTo>
                      <a:pt x="32" y="34"/>
                    </a:lnTo>
                    <a:lnTo>
                      <a:pt x="28" y="41"/>
                    </a:lnTo>
                    <a:lnTo>
                      <a:pt x="22" y="47"/>
                    </a:lnTo>
                    <a:lnTo>
                      <a:pt x="22"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27" name="Freeform 130">
                <a:extLst>
                  <a:ext uri="{FF2B5EF4-FFF2-40B4-BE49-F238E27FC236}">
                    <a16:creationId xmlns:a16="http://schemas.microsoft.com/office/drawing/2014/main" id="{CA455BC0-5B4F-438B-A8F8-DD4BF7A37B28}"/>
                  </a:ext>
                </a:extLst>
              </p:cNvPr>
              <p:cNvSpPr>
                <a:spLocks/>
              </p:cNvSpPr>
              <p:nvPr/>
            </p:nvSpPr>
            <p:spPr bwMode="auto">
              <a:xfrm>
                <a:off x="1991" y="4362"/>
                <a:ext cx="26" cy="22"/>
              </a:xfrm>
              <a:custGeom>
                <a:avLst/>
                <a:gdLst>
                  <a:gd name="T0" fmla="*/ 1 w 51"/>
                  <a:gd name="T1" fmla="*/ 3 h 43"/>
                  <a:gd name="T2" fmla="*/ 0 w 51"/>
                  <a:gd name="T3" fmla="*/ 3 h 43"/>
                  <a:gd name="T4" fmla="*/ 0 w 51"/>
                  <a:gd name="T5" fmla="*/ 3 h 43"/>
                  <a:gd name="T6" fmla="*/ 0 w 51"/>
                  <a:gd name="T7" fmla="*/ 2 h 43"/>
                  <a:gd name="T8" fmla="*/ 1 w 51"/>
                  <a:gd name="T9" fmla="*/ 1 h 43"/>
                  <a:gd name="T10" fmla="*/ 1 w 51"/>
                  <a:gd name="T11" fmla="*/ 1 h 43"/>
                  <a:gd name="T12" fmla="*/ 1 w 51"/>
                  <a:gd name="T13" fmla="*/ 1 h 43"/>
                  <a:gd name="T14" fmla="*/ 2 w 51"/>
                  <a:gd name="T15" fmla="*/ 0 h 43"/>
                  <a:gd name="T16" fmla="*/ 3 w 51"/>
                  <a:gd name="T17" fmla="*/ 1 h 43"/>
                  <a:gd name="T18" fmla="*/ 3 w 51"/>
                  <a:gd name="T19" fmla="*/ 1 h 43"/>
                  <a:gd name="T20" fmla="*/ 4 w 51"/>
                  <a:gd name="T21" fmla="*/ 1 h 43"/>
                  <a:gd name="T22" fmla="*/ 4 w 51"/>
                  <a:gd name="T23" fmla="*/ 2 h 43"/>
                  <a:gd name="T24" fmla="*/ 4 w 51"/>
                  <a:gd name="T25" fmla="*/ 2 h 43"/>
                  <a:gd name="T26" fmla="*/ 3 w 51"/>
                  <a:gd name="T27" fmla="*/ 2 h 43"/>
                  <a:gd name="T28" fmla="*/ 2 w 51"/>
                  <a:gd name="T29" fmla="*/ 3 h 43"/>
                  <a:gd name="T30" fmla="*/ 2 w 51"/>
                  <a:gd name="T31" fmla="*/ 3 h 43"/>
                  <a:gd name="T32" fmla="*/ 1 w 51"/>
                  <a:gd name="T33" fmla="*/ 3 h 43"/>
                  <a:gd name="T34" fmla="*/ 1 w 51"/>
                  <a:gd name="T35" fmla="*/ 3 h 43"/>
                  <a:gd name="T36" fmla="*/ 1 w 51"/>
                  <a:gd name="T37" fmla="*/ 3 h 43"/>
                  <a:gd name="T38" fmla="*/ 1 w 51"/>
                  <a:gd name="T39" fmla="*/ 3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43"/>
                  <a:gd name="T62" fmla="*/ 51 w 51"/>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43">
                    <a:moveTo>
                      <a:pt x="1" y="43"/>
                    </a:moveTo>
                    <a:lnTo>
                      <a:pt x="0" y="42"/>
                    </a:lnTo>
                    <a:lnTo>
                      <a:pt x="0" y="36"/>
                    </a:lnTo>
                    <a:lnTo>
                      <a:pt x="0" y="26"/>
                    </a:lnTo>
                    <a:lnTo>
                      <a:pt x="1" y="15"/>
                    </a:lnTo>
                    <a:lnTo>
                      <a:pt x="5" y="7"/>
                    </a:lnTo>
                    <a:lnTo>
                      <a:pt x="13" y="4"/>
                    </a:lnTo>
                    <a:lnTo>
                      <a:pt x="24" y="0"/>
                    </a:lnTo>
                    <a:lnTo>
                      <a:pt x="38" y="7"/>
                    </a:lnTo>
                    <a:lnTo>
                      <a:pt x="45" y="11"/>
                    </a:lnTo>
                    <a:lnTo>
                      <a:pt x="49" y="15"/>
                    </a:lnTo>
                    <a:lnTo>
                      <a:pt x="51" y="23"/>
                    </a:lnTo>
                    <a:lnTo>
                      <a:pt x="49" y="28"/>
                    </a:lnTo>
                    <a:lnTo>
                      <a:pt x="38" y="32"/>
                    </a:lnTo>
                    <a:lnTo>
                      <a:pt x="30" y="38"/>
                    </a:lnTo>
                    <a:lnTo>
                      <a:pt x="17" y="38"/>
                    </a:lnTo>
                    <a:lnTo>
                      <a:pt x="11" y="42"/>
                    </a:lnTo>
                    <a:lnTo>
                      <a:pt x="1"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28" name="Freeform 131">
                <a:extLst>
                  <a:ext uri="{FF2B5EF4-FFF2-40B4-BE49-F238E27FC236}">
                    <a16:creationId xmlns:a16="http://schemas.microsoft.com/office/drawing/2014/main" id="{E32E33A3-5473-4522-A14E-B57B9CB7CDBF}"/>
                  </a:ext>
                </a:extLst>
              </p:cNvPr>
              <p:cNvSpPr>
                <a:spLocks/>
              </p:cNvSpPr>
              <p:nvPr/>
            </p:nvSpPr>
            <p:spPr bwMode="auto">
              <a:xfrm>
                <a:off x="1923" y="4288"/>
                <a:ext cx="24" cy="24"/>
              </a:xfrm>
              <a:custGeom>
                <a:avLst/>
                <a:gdLst>
                  <a:gd name="T0" fmla="*/ 0 w 47"/>
                  <a:gd name="T1" fmla="*/ 1 h 50"/>
                  <a:gd name="T2" fmla="*/ 1 w 47"/>
                  <a:gd name="T3" fmla="*/ 1 h 50"/>
                  <a:gd name="T4" fmla="*/ 1 w 47"/>
                  <a:gd name="T5" fmla="*/ 1 h 50"/>
                  <a:gd name="T6" fmla="*/ 2 w 47"/>
                  <a:gd name="T7" fmla="*/ 0 h 50"/>
                  <a:gd name="T8" fmla="*/ 2 w 47"/>
                  <a:gd name="T9" fmla="*/ 0 h 50"/>
                  <a:gd name="T10" fmla="*/ 3 w 47"/>
                  <a:gd name="T11" fmla="*/ 0 h 50"/>
                  <a:gd name="T12" fmla="*/ 3 w 47"/>
                  <a:gd name="T13" fmla="*/ 0 h 50"/>
                  <a:gd name="T14" fmla="*/ 3 w 47"/>
                  <a:gd name="T15" fmla="*/ 0 h 50"/>
                  <a:gd name="T16" fmla="*/ 3 w 47"/>
                  <a:gd name="T17" fmla="*/ 1 h 50"/>
                  <a:gd name="T18" fmla="*/ 3 w 47"/>
                  <a:gd name="T19" fmla="*/ 2 h 50"/>
                  <a:gd name="T20" fmla="*/ 3 w 47"/>
                  <a:gd name="T21" fmla="*/ 2 h 50"/>
                  <a:gd name="T22" fmla="*/ 3 w 47"/>
                  <a:gd name="T23" fmla="*/ 2 h 50"/>
                  <a:gd name="T24" fmla="*/ 3 w 47"/>
                  <a:gd name="T25" fmla="*/ 3 h 50"/>
                  <a:gd name="T26" fmla="*/ 2 w 47"/>
                  <a:gd name="T27" fmla="*/ 3 h 50"/>
                  <a:gd name="T28" fmla="*/ 2 w 47"/>
                  <a:gd name="T29" fmla="*/ 3 h 50"/>
                  <a:gd name="T30" fmla="*/ 1 w 47"/>
                  <a:gd name="T31" fmla="*/ 2 h 50"/>
                  <a:gd name="T32" fmla="*/ 1 w 47"/>
                  <a:gd name="T33" fmla="*/ 2 h 50"/>
                  <a:gd name="T34" fmla="*/ 1 w 47"/>
                  <a:gd name="T35" fmla="*/ 2 h 50"/>
                  <a:gd name="T36" fmla="*/ 0 w 47"/>
                  <a:gd name="T37" fmla="*/ 1 h 50"/>
                  <a:gd name="T38" fmla="*/ 0 w 47"/>
                  <a:gd name="T39" fmla="*/ 1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
                  <a:gd name="T61" fmla="*/ 0 h 50"/>
                  <a:gd name="T62" fmla="*/ 47 w 47"/>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 h="50">
                    <a:moveTo>
                      <a:pt x="0" y="31"/>
                    </a:moveTo>
                    <a:lnTo>
                      <a:pt x="3" y="27"/>
                    </a:lnTo>
                    <a:lnTo>
                      <a:pt x="9" y="18"/>
                    </a:lnTo>
                    <a:lnTo>
                      <a:pt x="21" y="6"/>
                    </a:lnTo>
                    <a:lnTo>
                      <a:pt x="30" y="2"/>
                    </a:lnTo>
                    <a:lnTo>
                      <a:pt x="36" y="0"/>
                    </a:lnTo>
                    <a:lnTo>
                      <a:pt x="42" y="4"/>
                    </a:lnTo>
                    <a:lnTo>
                      <a:pt x="43" y="14"/>
                    </a:lnTo>
                    <a:lnTo>
                      <a:pt x="47" y="27"/>
                    </a:lnTo>
                    <a:lnTo>
                      <a:pt x="45" y="35"/>
                    </a:lnTo>
                    <a:lnTo>
                      <a:pt x="45" y="42"/>
                    </a:lnTo>
                    <a:lnTo>
                      <a:pt x="42" y="46"/>
                    </a:lnTo>
                    <a:lnTo>
                      <a:pt x="42" y="50"/>
                    </a:lnTo>
                    <a:lnTo>
                      <a:pt x="32" y="50"/>
                    </a:lnTo>
                    <a:lnTo>
                      <a:pt x="24" y="50"/>
                    </a:lnTo>
                    <a:lnTo>
                      <a:pt x="15" y="44"/>
                    </a:lnTo>
                    <a:lnTo>
                      <a:pt x="9" y="37"/>
                    </a:lnTo>
                    <a:lnTo>
                      <a:pt x="3" y="33"/>
                    </a:ln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29" name="Freeform 132">
                <a:extLst>
                  <a:ext uri="{FF2B5EF4-FFF2-40B4-BE49-F238E27FC236}">
                    <a16:creationId xmlns:a16="http://schemas.microsoft.com/office/drawing/2014/main" id="{56EE4BDC-7970-45DE-B66C-9180F8717373}"/>
                  </a:ext>
                </a:extLst>
              </p:cNvPr>
              <p:cNvSpPr>
                <a:spLocks/>
              </p:cNvSpPr>
              <p:nvPr/>
            </p:nvSpPr>
            <p:spPr bwMode="auto">
              <a:xfrm>
                <a:off x="1966" y="4335"/>
                <a:ext cx="24" cy="22"/>
              </a:xfrm>
              <a:custGeom>
                <a:avLst/>
                <a:gdLst>
                  <a:gd name="T0" fmla="*/ 0 w 50"/>
                  <a:gd name="T1" fmla="*/ 3 h 44"/>
                  <a:gd name="T2" fmla="*/ 0 w 50"/>
                  <a:gd name="T3" fmla="*/ 3 h 44"/>
                  <a:gd name="T4" fmla="*/ 0 w 50"/>
                  <a:gd name="T5" fmla="*/ 3 h 44"/>
                  <a:gd name="T6" fmla="*/ 0 w 50"/>
                  <a:gd name="T7" fmla="*/ 3 h 44"/>
                  <a:gd name="T8" fmla="*/ 1 w 50"/>
                  <a:gd name="T9" fmla="*/ 3 h 44"/>
                  <a:gd name="T10" fmla="*/ 2 w 50"/>
                  <a:gd name="T11" fmla="*/ 3 h 44"/>
                  <a:gd name="T12" fmla="*/ 2 w 50"/>
                  <a:gd name="T13" fmla="*/ 3 h 44"/>
                  <a:gd name="T14" fmla="*/ 2 w 50"/>
                  <a:gd name="T15" fmla="*/ 3 h 44"/>
                  <a:gd name="T16" fmla="*/ 2 w 50"/>
                  <a:gd name="T17" fmla="*/ 1 h 44"/>
                  <a:gd name="T18" fmla="*/ 2 w 50"/>
                  <a:gd name="T19" fmla="*/ 1 h 44"/>
                  <a:gd name="T20" fmla="*/ 3 w 50"/>
                  <a:gd name="T21" fmla="*/ 1 h 44"/>
                  <a:gd name="T22" fmla="*/ 2 w 50"/>
                  <a:gd name="T23" fmla="*/ 1 h 44"/>
                  <a:gd name="T24" fmla="*/ 2 w 50"/>
                  <a:gd name="T25" fmla="*/ 1 h 44"/>
                  <a:gd name="T26" fmla="*/ 2 w 50"/>
                  <a:gd name="T27" fmla="*/ 0 h 44"/>
                  <a:gd name="T28" fmla="*/ 2 w 50"/>
                  <a:gd name="T29" fmla="*/ 0 h 44"/>
                  <a:gd name="T30" fmla="*/ 1 w 50"/>
                  <a:gd name="T31" fmla="*/ 1 h 44"/>
                  <a:gd name="T32" fmla="*/ 1 w 50"/>
                  <a:gd name="T33" fmla="*/ 1 h 44"/>
                  <a:gd name="T34" fmla="*/ 0 w 50"/>
                  <a:gd name="T35" fmla="*/ 1 h 44"/>
                  <a:gd name="T36" fmla="*/ 0 w 50"/>
                  <a:gd name="T37" fmla="*/ 1 h 44"/>
                  <a:gd name="T38" fmla="*/ 0 w 50"/>
                  <a:gd name="T39" fmla="*/ 3 h 44"/>
                  <a:gd name="T40" fmla="*/ 0 w 50"/>
                  <a:gd name="T41" fmla="*/ 3 h 44"/>
                  <a:gd name="T42" fmla="*/ 0 w 50"/>
                  <a:gd name="T43" fmla="*/ 3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44"/>
                  <a:gd name="T68" fmla="*/ 50 w 50"/>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44">
                    <a:moveTo>
                      <a:pt x="0" y="37"/>
                    </a:moveTo>
                    <a:lnTo>
                      <a:pt x="2" y="37"/>
                    </a:lnTo>
                    <a:lnTo>
                      <a:pt x="8" y="39"/>
                    </a:lnTo>
                    <a:lnTo>
                      <a:pt x="15" y="42"/>
                    </a:lnTo>
                    <a:lnTo>
                      <a:pt x="25" y="44"/>
                    </a:lnTo>
                    <a:lnTo>
                      <a:pt x="34" y="44"/>
                    </a:lnTo>
                    <a:lnTo>
                      <a:pt x="42" y="39"/>
                    </a:lnTo>
                    <a:lnTo>
                      <a:pt x="46" y="35"/>
                    </a:lnTo>
                    <a:lnTo>
                      <a:pt x="48" y="31"/>
                    </a:lnTo>
                    <a:lnTo>
                      <a:pt x="48" y="23"/>
                    </a:lnTo>
                    <a:lnTo>
                      <a:pt x="50" y="16"/>
                    </a:lnTo>
                    <a:lnTo>
                      <a:pt x="48" y="10"/>
                    </a:lnTo>
                    <a:lnTo>
                      <a:pt x="48" y="4"/>
                    </a:lnTo>
                    <a:lnTo>
                      <a:pt x="40" y="0"/>
                    </a:lnTo>
                    <a:lnTo>
                      <a:pt x="33" y="0"/>
                    </a:lnTo>
                    <a:lnTo>
                      <a:pt x="25" y="4"/>
                    </a:lnTo>
                    <a:lnTo>
                      <a:pt x="19" y="14"/>
                    </a:lnTo>
                    <a:lnTo>
                      <a:pt x="10" y="19"/>
                    </a:lnTo>
                    <a:lnTo>
                      <a:pt x="4" y="27"/>
                    </a:lnTo>
                    <a:lnTo>
                      <a:pt x="0" y="33"/>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30" name="Freeform 133">
                <a:extLst>
                  <a:ext uri="{FF2B5EF4-FFF2-40B4-BE49-F238E27FC236}">
                    <a16:creationId xmlns:a16="http://schemas.microsoft.com/office/drawing/2014/main" id="{5FF68651-6424-464D-AC0B-C890FB6EDE83}"/>
                  </a:ext>
                </a:extLst>
              </p:cNvPr>
              <p:cNvSpPr>
                <a:spLocks/>
              </p:cNvSpPr>
              <p:nvPr/>
            </p:nvSpPr>
            <p:spPr bwMode="auto">
              <a:xfrm>
                <a:off x="2080" y="4398"/>
                <a:ext cx="24" cy="23"/>
              </a:xfrm>
              <a:custGeom>
                <a:avLst/>
                <a:gdLst>
                  <a:gd name="T0" fmla="*/ 0 w 50"/>
                  <a:gd name="T1" fmla="*/ 3 h 46"/>
                  <a:gd name="T2" fmla="*/ 0 w 50"/>
                  <a:gd name="T3" fmla="*/ 3 h 46"/>
                  <a:gd name="T4" fmla="*/ 0 w 50"/>
                  <a:gd name="T5" fmla="*/ 3 h 46"/>
                  <a:gd name="T6" fmla="*/ 1 w 50"/>
                  <a:gd name="T7" fmla="*/ 3 h 46"/>
                  <a:gd name="T8" fmla="*/ 1 w 50"/>
                  <a:gd name="T9" fmla="*/ 3 h 46"/>
                  <a:gd name="T10" fmla="*/ 2 w 50"/>
                  <a:gd name="T11" fmla="*/ 3 h 46"/>
                  <a:gd name="T12" fmla="*/ 2 w 50"/>
                  <a:gd name="T13" fmla="*/ 3 h 46"/>
                  <a:gd name="T14" fmla="*/ 2 w 50"/>
                  <a:gd name="T15" fmla="*/ 3 h 46"/>
                  <a:gd name="T16" fmla="*/ 2 w 50"/>
                  <a:gd name="T17" fmla="*/ 1 h 46"/>
                  <a:gd name="T18" fmla="*/ 2 w 50"/>
                  <a:gd name="T19" fmla="*/ 1 h 46"/>
                  <a:gd name="T20" fmla="*/ 3 w 50"/>
                  <a:gd name="T21" fmla="*/ 1 h 46"/>
                  <a:gd name="T22" fmla="*/ 2 w 50"/>
                  <a:gd name="T23" fmla="*/ 1 h 46"/>
                  <a:gd name="T24" fmla="*/ 2 w 50"/>
                  <a:gd name="T25" fmla="*/ 1 h 46"/>
                  <a:gd name="T26" fmla="*/ 2 w 50"/>
                  <a:gd name="T27" fmla="*/ 0 h 46"/>
                  <a:gd name="T28" fmla="*/ 2 w 50"/>
                  <a:gd name="T29" fmla="*/ 1 h 46"/>
                  <a:gd name="T30" fmla="*/ 1 w 50"/>
                  <a:gd name="T31" fmla="*/ 1 h 46"/>
                  <a:gd name="T32" fmla="*/ 1 w 50"/>
                  <a:gd name="T33" fmla="*/ 1 h 46"/>
                  <a:gd name="T34" fmla="*/ 0 w 50"/>
                  <a:gd name="T35" fmla="*/ 1 h 46"/>
                  <a:gd name="T36" fmla="*/ 0 w 50"/>
                  <a:gd name="T37" fmla="*/ 1 h 46"/>
                  <a:gd name="T38" fmla="*/ 0 w 50"/>
                  <a:gd name="T39" fmla="*/ 3 h 46"/>
                  <a:gd name="T40" fmla="*/ 0 w 50"/>
                  <a:gd name="T41" fmla="*/ 3 h 46"/>
                  <a:gd name="T42" fmla="*/ 0 w 50"/>
                  <a:gd name="T43" fmla="*/ 3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46"/>
                  <a:gd name="T68" fmla="*/ 50 w 50"/>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46">
                    <a:moveTo>
                      <a:pt x="0" y="36"/>
                    </a:moveTo>
                    <a:lnTo>
                      <a:pt x="2" y="36"/>
                    </a:lnTo>
                    <a:lnTo>
                      <a:pt x="10" y="40"/>
                    </a:lnTo>
                    <a:lnTo>
                      <a:pt x="16" y="40"/>
                    </a:lnTo>
                    <a:lnTo>
                      <a:pt x="27" y="46"/>
                    </a:lnTo>
                    <a:lnTo>
                      <a:pt x="35" y="44"/>
                    </a:lnTo>
                    <a:lnTo>
                      <a:pt x="44" y="40"/>
                    </a:lnTo>
                    <a:lnTo>
                      <a:pt x="46" y="36"/>
                    </a:lnTo>
                    <a:lnTo>
                      <a:pt x="48" y="30"/>
                    </a:lnTo>
                    <a:lnTo>
                      <a:pt x="48" y="27"/>
                    </a:lnTo>
                    <a:lnTo>
                      <a:pt x="50" y="17"/>
                    </a:lnTo>
                    <a:lnTo>
                      <a:pt x="48" y="11"/>
                    </a:lnTo>
                    <a:lnTo>
                      <a:pt x="48" y="6"/>
                    </a:lnTo>
                    <a:lnTo>
                      <a:pt x="42" y="0"/>
                    </a:lnTo>
                    <a:lnTo>
                      <a:pt x="33" y="2"/>
                    </a:lnTo>
                    <a:lnTo>
                      <a:pt x="27" y="4"/>
                    </a:lnTo>
                    <a:lnTo>
                      <a:pt x="19" y="15"/>
                    </a:lnTo>
                    <a:lnTo>
                      <a:pt x="10" y="19"/>
                    </a:lnTo>
                    <a:lnTo>
                      <a:pt x="4" y="28"/>
                    </a:lnTo>
                    <a:lnTo>
                      <a:pt x="0" y="34"/>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31" name="Freeform 134">
                <a:extLst>
                  <a:ext uri="{FF2B5EF4-FFF2-40B4-BE49-F238E27FC236}">
                    <a16:creationId xmlns:a16="http://schemas.microsoft.com/office/drawing/2014/main" id="{F019595E-4ED7-426C-A5DF-AB614D2D40FF}"/>
                  </a:ext>
                </a:extLst>
              </p:cNvPr>
              <p:cNvSpPr>
                <a:spLocks/>
              </p:cNvSpPr>
              <p:nvPr/>
            </p:nvSpPr>
            <p:spPr bwMode="auto">
              <a:xfrm>
                <a:off x="2081" y="4428"/>
                <a:ext cx="24" cy="24"/>
              </a:xfrm>
              <a:custGeom>
                <a:avLst/>
                <a:gdLst>
                  <a:gd name="T0" fmla="*/ 0 w 50"/>
                  <a:gd name="T1" fmla="*/ 3 h 47"/>
                  <a:gd name="T2" fmla="*/ 0 w 50"/>
                  <a:gd name="T3" fmla="*/ 3 h 47"/>
                  <a:gd name="T4" fmla="*/ 0 w 50"/>
                  <a:gd name="T5" fmla="*/ 3 h 47"/>
                  <a:gd name="T6" fmla="*/ 1 w 50"/>
                  <a:gd name="T7" fmla="*/ 3 h 47"/>
                  <a:gd name="T8" fmla="*/ 1 w 50"/>
                  <a:gd name="T9" fmla="*/ 3 h 47"/>
                  <a:gd name="T10" fmla="*/ 2 w 50"/>
                  <a:gd name="T11" fmla="*/ 3 h 47"/>
                  <a:gd name="T12" fmla="*/ 2 w 50"/>
                  <a:gd name="T13" fmla="*/ 3 h 47"/>
                  <a:gd name="T14" fmla="*/ 2 w 50"/>
                  <a:gd name="T15" fmla="*/ 2 h 47"/>
                  <a:gd name="T16" fmla="*/ 3 w 50"/>
                  <a:gd name="T17" fmla="*/ 2 h 47"/>
                  <a:gd name="T18" fmla="*/ 2 w 50"/>
                  <a:gd name="T19" fmla="*/ 1 h 47"/>
                  <a:gd name="T20" fmla="*/ 2 w 50"/>
                  <a:gd name="T21" fmla="*/ 1 h 47"/>
                  <a:gd name="T22" fmla="*/ 2 w 50"/>
                  <a:gd name="T23" fmla="*/ 0 h 47"/>
                  <a:gd name="T24" fmla="*/ 2 w 50"/>
                  <a:gd name="T25" fmla="*/ 1 h 47"/>
                  <a:gd name="T26" fmla="*/ 1 w 50"/>
                  <a:gd name="T27" fmla="*/ 1 h 47"/>
                  <a:gd name="T28" fmla="*/ 1 w 50"/>
                  <a:gd name="T29" fmla="*/ 1 h 47"/>
                  <a:gd name="T30" fmla="*/ 0 w 50"/>
                  <a:gd name="T31" fmla="*/ 2 h 47"/>
                  <a:gd name="T32" fmla="*/ 0 w 50"/>
                  <a:gd name="T33" fmla="*/ 2 h 47"/>
                  <a:gd name="T34" fmla="*/ 0 w 50"/>
                  <a:gd name="T35" fmla="*/ 3 h 47"/>
                  <a:gd name="T36" fmla="*/ 0 w 50"/>
                  <a:gd name="T37" fmla="*/ 3 h 47"/>
                  <a:gd name="T38" fmla="*/ 0 w 50"/>
                  <a:gd name="T39" fmla="*/ 3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
                  <a:gd name="T61" fmla="*/ 0 h 47"/>
                  <a:gd name="T62" fmla="*/ 50 w 50"/>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 h="47">
                    <a:moveTo>
                      <a:pt x="0" y="38"/>
                    </a:moveTo>
                    <a:lnTo>
                      <a:pt x="2" y="38"/>
                    </a:lnTo>
                    <a:lnTo>
                      <a:pt x="10" y="40"/>
                    </a:lnTo>
                    <a:lnTo>
                      <a:pt x="17" y="42"/>
                    </a:lnTo>
                    <a:lnTo>
                      <a:pt x="29" y="47"/>
                    </a:lnTo>
                    <a:lnTo>
                      <a:pt x="34" y="45"/>
                    </a:lnTo>
                    <a:lnTo>
                      <a:pt x="44" y="40"/>
                    </a:lnTo>
                    <a:lnTo>
                      <a:pt x="48" y="30"/>
                    </a:lnTo>
                    <a:lnTo>
                      <a:pt x="50" y="19"/>
                    </a:lnTo>
                    <a:lnTo>
                      <a:pt x="48" y="9"/>
                    </a:lnTo>
                    <a:lnTo>
                      <a:pt x="46" y="5"/>
                    </a:lnTo>
                    <a:lnTo>
                      <a:pt x="40" y="0"/>
                    </a:lnTo>
                    <a:lnTo>
                      <a:pt x="33" y="2"/>
                    </a:lnTo>
                    <a:lnTo>
                      <a:pt x="25" y="4"/>
                    </a:lnTo>
                    <a:lnTo>
                      <a:pt x="17" y="15"/>
                    </a:lnTo>
                    <a:lnTo>
                      <a:pt x="12" y="21"/>
                    </a:lnTo>
                    <a:lnTo>
                      <a:pt x="8" y="30"/>
                    </a:lnTo>
                    <a:lnTo>
                      <a:pt x="0" y="36"/>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32" name="Freeform 135">
                <a:extLst>
                  <a:ext uri="{FF2B5EF4-FFF2-40B4-BE49-F238E27FC236}">
                    <a16:creationId xmlns:a16="http://schemas.microsoft.com/office/drawing/2014/main" id="{75DD0E70-E894-4141-B30D-DD4FDE94D2F3}"/>
                  </a:ext>
                </a:extLst>
              </p:cNvPr>
              <p:cNvSpPr>
                <a:spLocks/>
              </p:cNvSpPr>
              <p:nvPr/>
            </p:nvSpPr>
            <p:spPr bwMode="auto">
              <a:xfrm>
                <a:off x="2047" y="4407"/>
                <a:ext cx="25" cy="24"/>
              </a:xfrm>
              <a:custGeom>
                <a:avLst/>
                <a:gdLst>
                  <a:gd name="T0" fmla="*/ 0 w 49"/>
                  <a:gd name="T1" fmla="*/ 3 h 47"/>
                  <a:gd name="T2" fmla="*/ 1 w 49"/>
                  <a:gd name="T3" fmla="*/ 3 h 47"/>
                  <a:gd name="T4" fmla="*/ 1 w 49"/>
                  <a:gd name="T5" fmla="*/ 3 h 47"/>
                  <a:gd name="T6" fmla="*/ 1 w 49"/>
                  <a:gd name="T7" fmla="*/ 3 h 47"/>
                  <a:gd name="T8" fmla="*/ 2 w 49"/>
                  <a:gd name="T9" fmla="*/ 3 h 47"/>
                  <a:gd name="T10" fmla="*/ 3 w 49"/>
                  <a:gd name="T11" fmla="*/ 3 h 47"/>
                  <a:gd name="T12" fmla="*/ 3 w 49"/>
                  <a:gd name="T13" fmla="*/ 3 h 47"/>
                  <a:gd name="T14" fmla="*/ 3 w 49"/>
                  <a:gd name="T15" fmla="*/ 3 h 47"/>
                  <a:gd name="T16" fmla="*/ 3 w 49"/>
                  <a:gd name="T17" fmla="*/ 2 h 47"/>
                  <a:gd name="T18" fmla="*/ 3 w 49"/>
                  <a:gd name="T19" fmla="*/ 2 h 47"/>
                  <a:gd name="T20" fmla="*/ 4 w 49"/>
                  <a:gd name="T21" fmla="*/ 2 h 47"/>
                  <a:gd name="T22" fmla="*/ 3 w 49"/>
                  <a:gd name="T23" fmla="*/ 1 h 47"/>
                  <a:gd name="T24" fmla="*/ 3 w 49"/>
                  <a:gd name="T25" fmla="*/ 1 h 47"/>
                  <a:gd name="T26" fmla="*/ 2 w 49"/>
                  <a:gd name="T27" fmla="*/ 0 h 47"/>
                  <a:gd name="T28" fmla="*/ 2 w 49"/>
                  <a:gd name="T29" fmla="*/ 1 h 47"/>
                  <a:gd name="T30" fmla="*/ 1 w 49"/>
                  <a:gd name="T31" fmla="*/ 2 h 47"/>
                  <a:gd name="T32" fmla="*/ 1 w 49"/>
                  <a:gd name="T33" fmla="*/ 2 h 47"/>
                  <a:gd name="T34" fmla="*/ 0 w 49"/>
                  <a:gd name="T35" fmla="*/ 3 h 47"/>
                  <a:gd name="T36" fmla="*/ 0 w 49"/>
                  <a:gd name="T37" fmla="*/ 3 h 47"/>
                  <a:gd name="T38" fmla="*/ 0 w 49"/>
                  <a:gd name="T39" fmla="*/ 3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47"/>
                  <a:gd name="T62" fmla="*/ 49 w 49"/>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47">
                    <a:moveTo>
                      <a:pt x="0" y="40"/>
                    </a:moveTo>
                    <a:lnTo>
                      <a:pt x="2" y="40"/>
                    </a:lnTo>
                    <a:lnTo>
                      <a:pt x="9" y="44"/>
                    </a:lnTo>
                    <a:lnTo>
                      <a:pt x="15" y="46"/>
                    </a:lnTo>
                    <a:lnTo>
                      <a:pt x="26" y="47"/>
                    </a:lnTo>
                    <a:lnTo>
                      <a:pt x="34" y="46"/>
                    </a:lnTo>
                    <a:lnTo>
                      <a:pt x="43" y="42"/>
                    </a:lnTo>
                    <a:lnTo>
                      <a:pt x="45" y="36"/>
                    </a:lnTo>
                    <a:lnTo>
                      <a:pt x="47" y="32"/>
                    </a:lnTo>
                    <a:lnTo>
                      <a:pt x="47" y="27"/>
                    </a:lnTo>
                    <a:lnTo>
                      <a:pt x="49" y="17"/>
                    </a:lnTo>
                    <a:lnTo>
                      <a:pt x="47" y="9"/>
                    </a:lnTo>
                    <a:lnTo>
                      <a:pt x="45" y="8"/>
                    </a:lnTo>
                    <a:lnTo>
                      <a:pt x="32" y="0"/>
                    </a:lnTo>
                    <a:lnTo>
                      <a:pt x="17" y="15"/>
                    </a:lnTo>
                    <a:lnTo>
                      <a:pt x="9" y="21"/>
                    </a:lnTo>
                    <a:lnTo>
                      <a:pt x="4" y="30"/>
                    </a:lnTo>
                    <a:lnTo>
                      <a:pt x="0" y="36"/>
                    </a:lnTo>
                    <a:lnTo>
                      <a:pt x="0"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33" name="Freeform 136">
                <a:extLst>
                  <a:ext uri="{FF2B5EF4-FFF2-40B4-BE49-F238E27FC236}">
                    <a16:creationId xmlns:a16="http://schemas.microsoft.com/office/drawing/2014/main" id="{FA904F5B-C6F0-4AA5-9879-874E128EEBE5}"/>
                  </a:ext>
                </a:extLst>
              </p:cNvPr>
              <p:cNvSpPr>
                <a:spLocks/>
              </p:cNvSpPr>
              <p:nvPr/>
            </p:nvSpPr>
            <p:spPr bwMode="auto">
              <a:xfrm>
                <a:off x="1872" y="4255"/>
                <a:ext cx="33" cy="25"/>
              </a:xfrm>
              <a:custGeom>
                <a:avLst/>
                <a:gdLst>
                  <a:gd name="T0" fmla="*/ 0 w 65"/>
                  <a:gd name="T1" fmla="*/ 3 h 49"/>
                  <a:gd name="T2" fmla="*/ 0 w 65"/>
                  <a:gd name="T3" fmla="*/ 2 h 49"/>
                  <a:gd name="T4" fmla="*/ 1 w 65"/>
                  <a:gd name="T5" fmla="*/ 2 h 49"/>
                  <a:gd name="T6" fmla="*/ 1 w 65"/>
                  <a:gd name="T7" fmla="*/ 2 h 49"/>
                  <a:gd name="T8" fmla="*/ 2 w 65"/>
                  <a:gd name="T9" fmla="*/ 1 h 49"/>
                  <a:gd name="T10" fmla="*/ 2 w 65"/>
                  <a:gd name="T11" fmla="*/ 1 h 49"/>
                  <a:gd name="T12" fmla="*/ 3 w 65"/>
                  <a:gd name="T13" fmla="*/ 0 h 49"/>
                  <a:gd name="T14" fmla="*/ 4 w 65"/>
                  <a:gd name="T15" fmla="*/ 1 h 49"/>
                  <a:gd name="T16" fmla="*/ 4 w 65"/>
                  <a:gd name="T17" fmla="*/ 1 h 49"/>
                  <a:gd name="T18" fmla="*/ 4 w 65"/>
                  <a:gd name="T19" fmla="*/ 2 h 49"/>
                  <a:gd name="T20" fmla="*/ 5 w 65"/>
                  <a:gd name="T21" fmla="*/ 2 h 49"/>
                  <a:gd name="T22" fmla="*/ 5 w 65"/>
                  <a:gd name="T23" fmla="*/ 2 h 49"/>
                  <a:gd name="T24" fmla="*/ 5 w 65"/>
                  <a:gd name="T25" fmla="*/ 3 h 49"/>
                  <a:gd name="T26" fmla="*/ 4 w 65"/>
                  <a:gd name="T27" fmla="*/ 3 h 49"/>
                  <a:gd name="T28" fmla="*/ 4 w 65"/>
                  <a:gd name="T29" fmla="*/ 4 h 49"/>
                  <a:gd name="T30" fmla="*/ 3 w 65"/>
                  <a:gd name="T31" fmla="*/ 4 h 49"/>
                  <a:gd name="T32" fmla="*/ 3 w 65"/>
                  <a:gd name="T33" fmla="*/ 4 h 49"/>
                  <a:gd name="T34" fmla="*/ 2 w 65"/>
                  <a:gd name="T35" fmla="*/ 3 h 49"/>
                  <a:gd name="T36" fmla="*/ 1 w 65"/>
                  <a:gd name="T37" fmla="*/ 3 h 49"/>
                  <a:gd name="T38" fmla="*/ 1 w 65"/>
                  <a:gd name="T39" fmla="*/ 3 h 49"/>
                  <a:gd name="T40" fmla="*/ 0 w 65"/>
                  <a:gd name="T41" fmla="*/ 3 h 49"/>
                  <a:gd name="T42" fmla="*/ 0 w 65"/>
                  <a:gd name="T43" fmla="*/ 3 h 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
                  <a:gd name="T67" fmla="*/ 0 h 49"/>
                  <a:gd name="T68" fmla="*/ 65 w 65"/>
                  <a:gd name="T69" fmla="*/ 49 h 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 h="49">
                    <a:moveTo>
                      <a:pt x="0" y="34"/>
                    </a:moveTo>
                    <a:lnTo>
                      <a:pt x="0" y="32"/>
                    </a:lnTo>
                    <a:lnTo>
                      <a:pt x="6" y="26"/>
                    </a:lnTo>
                    <a:lnTo>
                      <a:pt x="15" y="17"/>
                    </a:lnTo>
                    <a:lnTo>
                      <a:pt x="25" y="7"/>
                    </a:lnTo>
                    <a:lnTo>
                      <a:pt x="32" y="2"/>
                    </a:lnTo>
                    <a:lnTo>
                      <a:pt x="44" y="0"/>
                    </a:lnTo>
                    <a:lnTo>
                      <a:pt x="49" y="2"/>
                    </a:lnTo>
                    <a:lnTo>
                      <a:pt x="61" y="13"/>
                    </a:lnTo>
                    <a:lnTo>
                      <a:pt x="61" y="17"/>
                    </a:lnTo>
                    <a:lnTo>
                      <a:pt x="65" y="23"/>
                    </a:lnTo>
                    <a:lnTo>
                      <a:pt x="65" y="30"/>
                    </a:lnTo>
                    <a:lnTo>
                      <a:pt x="65" y="38"/>
                    </a:lnTo>
                    <a:lnTo>
                      <a:pt x="61" y="44"/>
                    </a:lnTo>
                    <a:lnTo>
                      <a:pt x="59" y="49"/>
                    </a:lnTo>
                    <a:lnTo>
                      <a:pt x="46" y="49"/>
                    </a:lnTo>
                    <a:lnTo>
                      <a:pt x="34" y="49"/>
                    </a:lnTo>
                    <a:lnTo>
                      <a:pt x="21" y="45"/>
                    </a:lnTo>
                    <a:lnTo>
                      <a:pt x="11" y="38"/>
                    </a:lnTo>
                    <a:lnTo>
                      <a:pt x="4" y="34"/>
                    </a:lnTo>
                    <a:lnTo>
                      <a:pt x="0" y="34"/>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34" name="Freeform 137">
                <a:extLst>
                  <a:ext uri="{FF2B5EF4-FFF2-40B4-BE49-F238E27FC236}">
                    <a16:creationId xmlns:a16="http://schemas.microsoft.com/office/drawing/2014/main" id="{AA5F353C-E86F-4466-AB71-54F4F9057FF1}"/>
                  </a:ext>
                </a:extLst>
              </p:cNvPr>
              <p:cNvSpPr>
                <a:spLocks/>
              </p:cNvSpPr>
              <p:nvPr/>
            </p:nvSpPr>
            <p:spPr bwMode="auto">
              <a:xfrm>
                <a:off x="1914" y="4314"/>
                <a:ext cx="27" cy="21"/>
              </a:xfrm>
              <a:custGeom>
                <a:avLst/>
                <a:gdLst>
                  <a:gd name="T0" fmla="*/ 0 w 53"/>
                  <a:gd name="T1" fmla="*/ 3 h 41"/>
                  <a:gd name="T2" fmla="*/ 0 w 53"/>
                  <a:gd name="T3" fmla="*/ 2 h 41"/>
                  <a:gd name="T4" fmla="*/ 1 w 53"/>
                  <a:gd name="T5" fmla="*/ 2 h 41"/>
                  <a:gd name="T6" fmla="*/ 1 w 53"/>
                  <a:gd name="T7" fmla="*/ 1 h 41"/>
                  <a:gd name="T8" fmla="*/ 2 w 53"/>
                  <a:gd name="T9" fmla="*/ 1 h 41"/>
                  <a:gd name="T10" fmla="*/ 2 w 53"/>
                  <a:gd name="T11" fmla="*/ 1 h 41"/>
                  <a:gd name="T12" fmla="*/ 2 w 53"/>
                  <a:gd name="T13" fmla="*/ 0 h 41"/>
                  <a:gd name="T14" fmla="*/ 3 w 53"/>
                  <a:gd name="T15" fmla="*/ 0 h 41"/>
                  <a:gd name="T16" fmla="*/ 3 w 53"/>
                  <a:gd name="T17" fmla="*/ 1 h 41"/>
                  <a:gd name="T18" fmla="*/ 3 w 53"/>
                  <a:gd name="T19" fmla="*/ 1 h 41"/>
                  <a:gd name="T20" fmla="*/ 4 w 53"/>
                  <a:gd name="T21" fmla="*/ 2 h 41"/>
                  <a:gd name="T22" fmla="*/ 4 w 53"/>
                  <a:gd name="T23" fmla="*/ 2 h 41"/>
                  <a:gd name="T24" fmla="*/ 4 w 53"/>
                  <a:gd name="T25" fmla="*/ 2 h 41"/>
                  <a:gd name="T26" fmla="*/ 3 w 53"/>
                  <a:gd name="T27" fmla="*/ 3 h 41"/>
                  <a:gd name="T28" fmla="*/ 3 w 53"/>
                  <a:gd name="T29" fmla="*/ 3 h 41"/>
                  <a:gd name="T30" fmla="*/ 2 w 53"/>
                  <a:gd name="T31" fmla="*/ 3 h 41"/>
                  <a:gd name="T32" fmla="*/ 2 w 53"/>
                  <a:gd name="T33" fmla="*/ 3 h 41"/>
                  <a:gd name="T34" fmla="*/ 1 w 53"/>
                  <a:gd name="T35" fmla="*/ 3 h 41"/>
                  <a:gd name="T36" fmla="*/ 1 w 53"/>
                  <a:gd name="T37" fmla="*/ 3 h 41"/>
                  <a:gd name="T38" fmla="*/ 1 w 53"/>
                  <a:gd name="T39" fmla="*/ 3 h 41"/>
                  <a:gd name="T40" fmla="*/ 0 w 53"/>
                  <a:gd name="T41" fmla="*/ 3 h 41"/>
                  <a:gd name="T42" fmla="*/ 0 w 53"/>
                  <a:gd name="T43" fmla="*/ 3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1"/>
                  <a:gd name="T68" fmla="*/ 53 w 53"/>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1">
                    <a:moveTo>
                      <a:pt x="0" y="36"/>
                    </a:moveTo>
                    <a:lnTo>
                      <a:pt x="0" y="30"/>
                    </a:lnTo>
                    <a:lnTo>
                      <a:pt x="5" y="24"/>
                    </a:lnTo>
                    <a:lnTo>
                      <a:pt x="9" y="15"/>
                    </a:lnTo>
                    <a:lnTo>
                      <a:pt x="17" y="7"/>
                    </a:lnTo>
                    <a:lnTo>
                      <a:pt x="26" y="3"/>
                    </a:lnTo>
                    <a:lnTo>
                      <a:pt x="32" y="0"/>
                    </a:lnTo>
                    <a:lnTo>
                      <a:pt x="38" y="0"/>
                    </a:lnTo>
                    <a:lnTo>
                      <a:pt x="41" y="5"/>
                    </a:lnTo>
                    <a:lnTo>
                      <a:pt x="45" y="9"/>
                    </a:lnTo>
                    <a:lnTo>
                      <a:pt x="49" y="17"/>
                    </a:lnTo>
                    <a:lnTo>
                      <a:pt x="49" y="24"/>
                    </a:lnTo>
                    <a:lnTo>
                      <a:pt x="53" y="32"/>
                    </a:lnTo>
                    <a:lnTo>
                      <a:pt x="47" y="40"/>
                    </a:lnTo>
                    <a:lnTo>
                      <a:pt x="41" y="41"/>
                    </a:lnTo>
                    <a:lnTo>
                      <a:pt x="32" y="41"/>
                    </a:lnTo>
                    <a:lnTo>
                      <a:pt x="26" y="41"/>
                    </a:lnTo>
                    <a:lnTo>
                      <a:pt x="15" y="40"/>
                    </a:lnTo>
                    <a:lnTo>
                      <a:pt x="9" y="36"/>
                    </a:lnTo>
                    <a:lnTo>
                      <a:pt x="1" y="36"/>
                    </a:lnTo>
                    <a:lnTo>
                      <a:pt x="0" y="36"/>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35" name="Freeform 138">
                <a:extLst>
                  <a:ext uri="{FF2B5EF4-FFF2-40B4-BE49-F238E27FC236}">
                    <a16:creationId xmlns:a16="http://schemas.microsoft.com/office/drawing/2014/main" id="{A4FE9952-53D8-400D-A470-379FEF48DD4D}"/>
                  </a:ext>
                </a:extLst>
              </p:cNvPr>
              <p:cNvSpPr>
                <a:spLocks/>
              </p:cNvSpPr>
              <p:nvPr/>
            </p:nvSpPr>
            <p:spPr bwMode="auto">
              <a:xfrm>
                <a:off x="2017" y="4413"/>
                <a:ext cx="27" cy="25"/>
              </a:xfrm>
              <a:custGeom>
                <a:avLst/>
                <a:gdLst>
                  <a:gd name="T0" fmla="*/ 1 w 53"/>
                  <a:gd name="T1" fmla="*/ 3 h 50"/>
                  <a:gd name="T2" fmla="*/ 0 w 53"/>
                  <a:gd name="T3" fmla="*/ 3 h 50"/>
                  <a:gd name="T4" fmla="*/ 0 w 53"/>
                  <a:gd name="T5" fmla="*/ 3 h 50"/>
                  <a:gd name="T6" fmla="*/ 0 w 53"/>
                  <a:gd name="T7" fmla="*/ 2 h 50"/>
                  <a:gd name="T8" fmla="*/ 1 w 53"/>
                  <a:gd name="T9" fmla="*/ 2 h 50"/>
                  <a:gd name="T10" fmla="*/ 1 w 53"/>
                  <a:gd name="T11" fmla="*/ 1 h 50"/>
                  <a:gd name="T12" fmla="*/ 1 w 53"/>
                  <a:gd name="T13" fmla="*/ 1 h 50"/>
                  <a:gd name="T14" fmla="*/ 2 w 53"/>
                  <a:gd name="T15" fmla="*/ 0 h 50"/>
                  <a:gd name="T16" fmla="*/ 2 w 53"/>
                  <a:gd name="T17" fmla="*/ 0 h 50"/>
                  <a:gd name="T18" fmla="*/ 2 w 53"/>
                  <a:gd name="T19" fmla="*/ 1 h 50"/>
                  <a:gd name="T20" fmla="*/ 3 w 53"/>
                  <a:gd name="T21" fmla="*/ 1 h 50"/>
                  <a:gd name="T22" fmla="*/ 3 w 53"/>
                  <a:gd name="T23" fmla="*/ 1 h 50"/>
                  <a:gd name="T24" fmla="*/ 4 w 53"/>
                  <a:gd name="T25" fmla="*/ 2 h 50"/>
                  <a:gd name="T26" fmla="*/ 4 w 53"/>
                  <a:gd name="T27" fmla="*/ 2 h 50"/>
                  <a:gd name="T28" fmla="*/ 3 w 53"/>
                  <a:gd name="T29" fmla="*/ 2 h 50"/>
                  <a:gd name="T30" fmla="*/ 3 w 53"/>
                  <a:gd name="T31" fmla="*/ 3 h 50"/>
                  <a:gd name="T32" fmla="*/ 2 w 53"/>
                  <a:gd name="T33" fmla="*/ 3 h 50"/>
                  <a:gd name="T34" fmla="*/ 2 w 53"/>
                  <a:gd name="T35" fmla="*/ 3 h 50"/>
                  <a:gd name="T36" fmla="*/ 1 w 53"/>
                  <a:gd name="T37" fmla="*/ 3 h 50"/>
                  <a:gd name="T38" fmla="*/ 1 w 53"/>
                  <a:gd name="T39" fmla="*/ 3 h 50"/>
                  <a:gd name="T40" fmla="*/ 1 w 53"/>
                  <a:gd name="T41" fmla="*/ 3 h 50"/>
                  <a:gd name="T42" fmla="*/ 1 w 53"/>
                  <a:gd name="T43" fmla="*/ 3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50"/>
                  <a:gd name="T68" fmla="*/ 53 w 53"/>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50">
                    <a:moveTo>
                      <a:pt x="2" y="50"/>
                    </a:moveTo>
                    <a:lnTo>
                      <a:pt x="0" y="48"/>
                    </a:lnTo>
                    <a:lnTo>
                      <a:pt x="0" y="38"/>
                    </a:lnTo>
                    <a:lnTo>
                      <a:pt x="0" y="29"/>
                    </a:lnTo>
                    <a:lnTo>
                      <a:pt x="6" y="19"/>
                    </a:lnTo>
                    <a:lnTo>
                      <a:pt x="7" y="10"/>
                    </a:lnTo>
                    <a:lnTo>
                      <a:pt x="13" y="4"/>
                    </a:lnTo>
                    <a:lnTo>
                      <a:pt x="17" y="0"/>
                    </a:lnTo>
                    <a:lnTo>
                      <a:pt x="25" y="0"/>
                    </a:lnTo>
                    <a:lnTo>
                      <a:pt x="30" y="2"/>
                    </a:lnTo>
                    <a:lnTo>
                      <a:pt x="40" y="6"/>
                    </a:lnTo>
                    <a:lnTo>
                      <a:pt x="46" y="10"/>
                    </a:lnTo>
                    <a:lnTo>
                      <a:pt x="49" y="17"/>
                    </a:lnTo>
                    <a:lnTo>
                      <a:pt x="53" y="21"/>
                    </a:lnTo>
                    <a:lnTo>
                      <a:pt x="47" y="29"/>
                    </a:lnTo>
                    <a:lnTo>
                      <a:pt x="40" y="35"/>
                    </a:lnTo>
                    <a:lnTo>
                      <a:pt x="30" y="38"/>
                    </a:lnTo>
                    <a:lnTo>
                      <a:pt x="21" y="44"/>
                    </a:lnTo>
                    <a:lnTo>
                      <a:pt x="11" y="48"/>
                    </a:lnTo>
                    <a:lnTo>
                      <a:pt x="6" y="50"/>
                    </a:lnTo>
                    <a:lnTo>
                      <a:pt x="2" y="50"/>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36" name="Freeform 139">
                <a:extLst>
                  <a:ext uri="{FF2B5EF4-FFF2-40B4-BE49-F238E27FC236}">
                    <a16:creationId xmlns:a16="http://schemas.microsoft.com/office/drawing/2014/main" id="{E513B0EE-158E-4380-B41C-D0AB8CB685A1}"/>
                  </a:ext>
                </a:extLst>
              </p:cNvPr>
              <p:cNvSpPr>
                <a:spLocks/>
              </p:cNvSpPr>
              <p:nvPr/>
            </p:nvSpPr>
            <p:spPr bwMode="auto">
              <a:xfrm>
                <a:off x="2124" y="4476"/>
                <a:ext cx="26" cy="20"/>
              </a:xfrm>
              <a:custGeom>
                <a:avLst/>
                <a:gdLst>
                  <a:gd name="T0" fmla="*/ 0 w 51"/>
                  <a:gd name="T1" fmla="*/ 3 h 40"/>
                  <a:gd name="T2" fmla="*/ 0 w 51"/>
                  <a:gd name="T3" fmla="*/ 3 h 40"/>
                  <a:gd name="T4" fmla="*/ 1 w 51"/>
                  <a:gd name="T5" fmla="*/ 1 h 40"/>
                  <a:gd name="T6" fmla="*/ 1 w 51"/>
                  <a:gd name="T7" fmla="*/ 1 h 40"/>
                  <a:gd name="T8" fmla="*/ 1 w 51"/>
                  <a:gd name="T9" fmla="*/ 1 h 40"/>
                  <a:gd name="T10" fmla="*/ 1 w 51"/>
                  <a:gd name="T11" fmla="*/ 1 h 40"/>
                  <a:gd name="T12" fmla="*/ 2 w 51"/>
                  <a:gd name="T13" fmla="*/ 0 h 40"/>
                  <a:gd name="T14" fmla="*/ 2 w 51"/>
                  <a:gd name="T15" fmla="*/ 0 h 40"/>
                  <a:gd name="T16" fmla="*/ 3 w 51"/>
                  <a:gd name="T17" fmla="*/ 1 h 40"/>
                  <a:gd name="T18" fmla="*/ 4 w 51"/>
                  <a:gd name="T19" fmla="*/ 1 h 40"/>
                  <a:gd name="T20" fmla="*/ 4 w 51"/>
                  <a:gd name="T21" fmla="*/ 1 h 40"/>
                  <a:gd name="T22" fmla="*/ 4 w 51"/>
                  <a:gd name="T23" fmla="*/ 1 h 40"/>
                  <a:gd name="T24" fmla="*/ 3 w 51"/>
                  <a:gd name="T25" fmla="*/ 2 h 40"/>
                  <a:gd name="T26" fmla="*/ 3 w 51"/>
                  <a:gd name="T27" fmla="*/ 3 h 40"/>
                  <a:gd name="T28" fmla="*/ 2 w 51"/>
                  <a:gd name="T29" fmla="*/ 3 h 40"/>
                  <a:gd name="T30" fmla="*/ 2 w 51"/>
                  <a:gd name="T31" fmla="*/ 3 h 40"/>
                  <a:gd name="T32" fmla="*/ 1 w 51"/>
                  <a:gd name="T33" fmla="*/ 3 h 40"/>
                  <a:gd name="T34" fmla="*/ 1 w 51"/>
                  <a:gd name="T35" fmla="*/ 3 h 40"/>
                  <a:gd name="T36" fmla="*/ 0 w 51"/>
                  <a:gd name="T37" fmla="*/ 3 h 40"/>
                  <a:gd name="T38" fmla="*/ 0 w 51"/>
                  <a:gd name="T39" fmla="*/ 3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40"/>
                  <a:gd name="T62" fmla="*/ 51 w 51"/>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40">
                    <a:moveTo>
                      <a:pt x="0" y="40"/>
                    </a:moveTo>
                    <a:lnTo>
                      <a:pt x="0" y="38"/>
                    </a:lnTo>
                    <a:lnTo>
                      <a:pt x="2" y="30"/>
                    </a:lnTo>
                    <a:lnTo>
                      <a:pt x="2" y="21"/>
                    </a:lnTo>
                    <a:lnTo>
                      <a:pt x="5" y="11"/>
                    </a:lnTo>
                    <a:lnTo>
                      <a:pt x="13" y="2"/>
                    </a:lnTo>
                    <a:lnTo>
                      <a:pt x="19" y="0"/>
                    </a:lnTo>
                    <a:lnTo>
                      <a:pt x="28" y="0"/>
                    </a:lnTo>
                    <a:lnTo>
                      <a:pt x="45" y="9"/>
                    </a:lnTo>
                    <a:lnTo>
                      <a:pt x="49" y="15"/>
                    </a:lnTo>
                    <a:lnTo>
                      <a:pt x="51" y="21"/>
                    </a:lnTo>
                    <a:lnTo>
                      <a:pt x="51" y="26"/>
                    </a:lnTo>
                    <a:lnTo>
                      <a:pt x="47" y="32"/>
                    </a:lnTo>
                    <a:lnTo>
                      <a:pt x="38" y="34"/>
                    </a:lnTo>
                    <a:lnTo>
                      <a:pt x="28" y="38"/>
                    </a:lnTo>
                    <a:lnTo>
                      <a:pt x="17" y="38"/>
                    </a:lnTo>
                    <a:lnTo>
                      <a:pt x="7" y="38"/>
                    </a:lnTo>
                    <a:lnTo>
                      <a:pt x="2" y="38"/>
                    </a:lnTo>
                    <a:lnTo>
                      <a:pt x="0" y="40"/>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37" name="Freeform 140">
                <a:extLst>
                  <a:ext uri="{FF2B5EF4-FFF2-40B4-BE49-F238E27FC236}">
                    <a16:creationId xmlns:a16="http://schemas.microsoft.com/office/drawing/2014/main" id="{DD32124D-675F-41EF-AD04-0F968BB30D1A}"/>
                  </a:ext>
                </a:extLst>
              </p:cNvPr>
              <p:cNvSpPr>
                <a:spLocks/>
              </p:cNvSpPr>
              <p:nvPr/>
            </p:nvSpPr>
            <p:spPr bwMode="auto">
              <a:xfrm>
                <a:off x="1990" y="4388"/>
                <a:ext cx="23" cy="24"/>
              </a:xfrm>
              <a:custGeom>
                <a:avLst/>
                <a:gdLst>
                  <a:gd name="T0" fmla="*/ 0 w 45"/>
                  <a:gd name="T1" fmla="*/ 3 h 47"/>
                  <a:gd name="T2" fmla="*/ 1 w 45"/>
                  <a:gd name="T3" fmla="*/ 3 h 47"/>
                  <a:gd name="T4" fmla="*/ 1 w 45"/>
                  <a:gd name="T5" fmla="*/ 3 h 47"/>
                  <a:gd name="T6" fmla="*/ 2 w 45"/>
                  <a:gd name="T7" fmla="*/ 3 h 47"/>
                  <a:gd name="T8" fmla="*/ 2 w 45"/>
                  <a:gd name="T9" fmla="*/ 3 h 47"/>
                  <a:gd name="T10" fmla="*/ 3 w 45"/>
                  <a:gd name="T11" fmla="*/ 3 h 47"/>
                  <a:gd name="T12" fmla="*/ 3 w 45"/>
                  <a:gd name="T13" fmla="*/ 3 h 47"/>
                  <a:gd name="T14" fmla="*/ 3 w 45"/>
                  <a:gd name="T15" fmla="*/ 2 h 47"/>
                  <a:gd name="T16" fmla="*/ 3 w 45"/>
                  <a:gd name="T17" fmla="*/ 1 h 47"/>
                  <a:gd name="T18" fmla="*/ 3 w 45"/>
                  <a:gd name="T19" fmla="*/ 1 h 47"/>
                  <a:gd name="T20" fmla="*/ 3 w 45"/>
                  <a:gd name="T21" fmla="*/ 1 h 47"/>
                  <a:gd name="T22" fmla="*/ 2 w 45"/>
                  <a:gd name="T23" fmla="*/ 0 h 47"/>
                  <a:gd name="T24" fmla="*/ 2 w 45"/>
                  <a:gd name="T25" fmla="*/ 1 h 47"/>
                  <a:gd name="T26" fmla="*/ 1 w 45"/>
                  <a:gd name="T27" fmla="*/ 1 h 47"/>
                  <a:gd name="T28" fmla="*/ 1 w 45"/>
                  <a:gd name="T29" fmla="*/ 2 h 47"/>
                  <a:gd name="T30" fmla="*/ 1 w 45"/>
                  <a:gd name="T31" fmla="*/ 2 h 47"/>
                  <a:gd name="T32" fmla="*/ 1 w 45"/>
                  <a:gd name="T33" fmla="*/ 3 h 47"/>
                  <a:gd name="T34" fmla="*/ 0 w 45"/>
                  <a:gd name="T35" fmla="*/ 3 h 47"/>
                  <a:gd name="T36" fmla="*/ 0 w 45"/>
                  <a:gd name="T37" fmla="*/ 3 h 47"/>
                  <a:gd name="T38" fmla="*/ 0 w 45"/>
                  <a:gd name="T39" fmla="*/ 3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47"/>
                  <a:gd name="T62" fmla="*/ 45 w 45"/>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47">
                    <a:moveTo>
                      <a:pt x="0" y="46"/>
                    </a:moveTo>
                    <a:lnTo>
                      <a:pt x="2" y="46"/>
                    </a:lnTo>
                    <a:lnTo>
                      <a:pt x="7" y="46"/>
                    </a:lnTo>
                    <a:lnTo>
                      <a:pt x="17" y="46"/>
                    </a:lnTo>
                    <a:lnTo>
                      <a:pt x="28" y="47"/>
                    </a:lnTo>
                    <a:lnTo>
                      <a:pt x="36" y="46"/>
                    </a:lnTo>
                    <a:lnTo>
                      <a:pt x="43" y="38"/>
                    </a:lnTo>
                    <a:lnTo>
                      <a:pt x="45" y="27"/>
                    </a:lnTo>
                    <a:lnTo>
                      <a:pt x="43" y="15"/>
                    </a:lnTo>
                    <a:lnTo>
                      <a:pt x="36" y="6"/>
                    </a:lnTo>
                    <a:lnTo>
                      <a:pt x="34" y="4"/>
                    </a:lnTo>
                    <a:lnTo>
                      <a:pt x="26" y="0"/>
                    </a:lnTo>
                    <a:lnTo>
                      <a:pt x="19" y="2"/>
                    </a:lnTo>
                    <a:lnTo>
                      <a:pt x="15" y="6"/>
                    </a:lnTo>
                    <a:lnTo>
                      <a:pt x="7" y="17"/>
                    </a:lnTo>
                    <a:lnTo>
                      <a:pt x="3" y="27"/>
                    </a:lnTo>
                    <a:lnTo>
                      <a:pt x="2" y="36"/>
                    </a:lnTo>
                    <a:lnTo>
                      <a:pt x="0" y="42"/>
                    </a:lnTo>
                    <a:lnTo>
                      <a:pt x="0" y="46"/>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38" name="Freeform 141">
                <a:extLst>
                  <a:ext uri="{FF2B5EF4-FFF2-40B4-BE49-F238E27FC236}">
                    <a16:creationId xmlns:a16="http://schemas.microsoft.com/office/drawing/2014/main" id="{E23A2B4D-0474-431D-BEB7-131F5459B3AB}"/>
                  </a:ext>
                </a:extLst>
              </p:cNvPr>
              <p:cNvSpPr>
                <a:spLocks/>
              </p:cNvSpPr>
              <p:nvPr/>
            </p:nvSpPr>
            <p:spPr bwMode="auto">
              <a:xfrm>
                <a:off x="2083" y="4457"/>
                <a:ext cx="25" cy="24"/>
              </a:xfrm>
              <a:custGeom>
                <a:avLst/>
                <a:gdLst>
                  <a:gd name="T0" fmla="*/ 1 w 49"/>
                  <a:gd name="T1" fmla="*/ 3 h 47"/>
                  <a:gd name="T2" fmla="*/ 0 w 49"/>
                  <a:gd name="T3" fmla="*/ 3 h 47"/>
                  <a:gd name="T4" fmla="*/ 0 w 49"/>
                  <a:gd name="T5" fmla="*/ 3 h 47"/>
                  <a:gd name="T6" fmla="*/ 0 w 49"/>
                  <a:gd name="T7" fmla="*/ 2 h 47"/>
                  <a:gd name="T8" fmla="*/ 1 w 49"/>
                  <a:gd name="T9" fmla="*/ 2 h 47"/>
                  <a:gd name="T10" fmla="*/ 1 w 49"/>
                  <a:gd name="T11" fmla="*/ 1 h 47"/>
                  <a:gd name="T12" fmla="*/ 1 w 49"/>
                  <a:gd name="T13" fmla="*/ 1 h 47"/>
                  <a:gd name="T14" fmla="*/ 1 w 49"/>
                  <a:gd name="T15" fmla="*/ 0 h 47"/>
                  <a:gd name="T16" fmla="*/ 2 w 49"/>
                  <a:gd name="T17" fmla="*/ 0 h 47"/>
                  <a:gd name="T18" fmla="*/ 2 w 49"/>
                  <a:gd name="T19" fmla="*/ 1 h 47"/>
                  <a:gd name="T20" fmla="*/ 3 w 49"/>
                  <a:gd name="T21" fmla="*/ 1 h 47"/>
                  <a:gd name="T22" fmla="*/ 3 w 49"/>
                  <a:gd name="T23" fmla="*/ 1 h 47"/>
                  <a:gd name="T24" fmla="*/ 3 w 49"/>
                  <a:gd name="T25" fmla="*/ 1 h 47"/>
                  <a:gd name="T26" fmla="*/ 4 w 49"/>
                  <a:gd name="T27" fmla="*/ 2 h 47"/>
                  <a:gd name="T28" fmla="*/ 3 w 49"/>
                  <a:gd name="T29" fmla="*/ 2 h 47"/>
                  <a:gd name="T30" fmla="*/ 3 w 49"/>
                  <a:gd name="T31" fmla="*/ 2 h 47"/>
                  <a:gd name="T32" fmla="*/ 2 w 49"/>
                  <a:gd name="T33" fmla="*/ 3 h 47"/>
                  <a:gd name="T34" fmla="*/ 2 w 49"/>
                  <a:gd name="T35" fmla="*/ 3 h 47"/>
                  <a:gd name="T36" fmla="*/ 1 w 49"/>
                  <a:gd name="T37" fmla="*/ 3 h 47"/>
                  <a:gd name="T38" fmla="*/ 1 w 49"/>
                  <a:gd name="T39" fmla="*/ 3 h 47"/>
                  <a:gd name="T40" fmla="*/ 1 w 49"/>
                  <a:gd name="T41" fmla="*/ 3 h 47"/>
                  <a:gd name="T42" fmla="*/ 1 w 49"/>
                  <a:gd name="T43" fmla="*/ 3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47"/>
                  <a:gd name="T68" fmla="*/ 49 w 49"/>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47">
                    <a:moveTo>
                      <a:pt x="2" y="47"/>
                    </a:moveTo>
                    <a:lnTo>
                      <a:pt x="0" y="44"/>
                    </a:lnTo>
                    <a:lnTo>
                      <a:pt x="0" y="38"/>
                    </a:lnTo>
                    <a:lnTo>
                      <a:pt x="0" y="26"/>
                    </a:lnTo>
                    <a:lnTo>
                      <a:pt x="2" y="17"/>
                    </a:lnTo>
                    <a:lnTo>
                      <a:pt x="4" y="7"/>
                    </a:lnTo>
                    <a:lnTo>
                      <a:pt x="9" y="2"/>
                    </a:lnTo>
                    <a:lnTo>
                      <a:pt x="15" y="0"/>
                    </a:lnTo>
                    <a:lnTo>
                      <a:pt x="21" y="0"/>
                    </a:lnTo>
                    <a:lnTo>
                      <a:pt x="27" y="2"/>
                    </a:lnTo>
                    <a:lnTo>
                      <a:pt x="36" y="7"/>
                    </a:lnTo>
                    <a:lnTo>
                      <a:pt x="42" y="11"/>
                    </a:lnTo>
                    <a:lnTo>
                      <a:pt x="47" y="15"/>
                    </a:lnTo>
                    <a:lnTo>
                      <a:pt x="49" y="23"/>
                    </a:lnTo>
                    <a:lnTo>
                      <a:pt x="44" y="26"/>
                    </a:lnTo>
                    <a:lnTo>
                      <a:pt x="36" y="32"/>
                    </a:lnTo>
                    <a:lnTo>
                      <a:pt x="28" y="38"/>
                    </a:lnTo>
                    <a:lnTo>
                      <a:pt x="19" y="42"/>
                    </a:lnTo>
                    <a:lnTo>
                      <a:pt x="9" y="44"/>
                    </a:lnTo>
                    <a:lnTo>
                      <a:pt x="2" y="45"/>
                    </a:lnTo>
                    <a:lnTo>
                      <a:pt x="2" y="47"/>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39" name="Freeform 142">
                <a:extLst>
                  <a:ext uri="{FF2B5EF4-FFF2-40B4-BE49-F238E27FC236}">
                    <a16:creationId xmlns:a16="http://schemas.microsoft.com/office/drawing/2014/main" id="{CD3E9273-7709-4B47-932A-155AF02E909F}"/>
                  </a:ext>
                </a:extLst>
              </p:cNvPr>
              <p:cNvSpPr>
                <a:spLocks/>
              </p:cNvSpPr>
              <p:nvPr/>
            </p:nvSpPr>
            <p:spPr bwMode="auto">
              <a:xfrm>
                <a:off x="1959" y="4367"/>
                <a:ext cx="24" cy="25"/>
              </a:xfrm>
              <a:custGeom>
                <a:avLst/>
                <a:gdLst>
                  <a:gd name="T0" fmla="*/ 2 w 47"/>
                  <a:gd name="T1" fmla="*/ 3 h 52"/>
                  <a:gd name="T2" fmla="*/ 2 w 47"/>
                  <a:gd name="T3" fmla="*/ 3 h 52"/>
                  <a:gd name="T4" fmla="*/ 1 w 47"/>
                  <a:gd name="T5" fmla="*/ 2 h 52"/>
                  <a:gd name="T6" fmla="*/ 1 w 47"/>
                  <a:gd name="T7" fmla="*/ 2 h 52"/>
                  <a:gd name="T8" fmla="*/ 1 w 47"/>
                  <a:gd name="T9" fmla="*/ 1 h 52"/>
                  <a:gd name="T10" fmla="*/ 0 w 47"/>
                  <a:gd name="T11" fmla="*/ 1 h 52"/>
                  <a:gd name="T12" fmla="*/ 1 w 47"/>
                  <a:gd name="T13" fmla="*/ 0 h 52"/>
                  <a:gd name="T14" fmla="*/ 1 w 47"/>
                  <a:gd name="T15" fmla="*/ 0 h 52"/>
                  <a:gd name="T16" fmla="*/ 1 w 47"/>
                  <a:gd name="T17" fmla="*/ 0 h 52"/>
                  <a:gd name="T18" fmla="*/ 2 w 47"/>
                  <a:gd name="T19" fmla="*/ 0 h 52"/>
                  <a:gd name="T20" fmla="*/ 2 w 47"/>
                  <a:gd name="T21" fmla="*/ 0 h 52"/>
                  <a:gd name="T22" fmla="*/ 3 w 47"/>
                  <a:gd name="T23" fmla="*/ 0 h 52"/>
                  <a:gd name="T24" fmla="*/ 3 w 47"/>
                  <a:gd name="T25" fmla="*/ 0 h 52"/>
                  <a:gd name="T26" fmla="*/ 3 w 47"/>
                  <a:gd name="T27" fmla="*/ 0 h 52"/>
                  <a:gd name="T28" fmla="*/ 3 w 47"/>
                  <a:gd name="T29" fmla="*/ 0 h 52"/>
                  <a:gd name="T30" fmla="*/ 3 w 47"/>
                  <a:gd name="T31" fmla="*/ 1 h 52"/>
                  <a:gd name="T32" fmla="*/ 3 w 47"/>
                  <a:gd name="T33" fmla="*/ 1 h 52"/>
                  <a:gd name="T34" fmla="*/ 2 w 47"/>
                  <a:gd name="T35" fmla="*/ 2 h 52"/>
                  <a:gd name="T36" fmla="*/ 2 w 47"/>
                  <a:gd name="T37" fmla="*/ 2 h 52"/>
                  <a:gd name="T38" fmla="*/ 2 w 47"/>
                  <a:gd name="T39" fmla="*/ 3 h 52"/>
                  <a:gd name="T40" fmla="*/ 2 w 47"/>
                  <a:gd name="T41" fmla="*/ 3 h 52"/>
                  <a:gd name="T42" fmla="*/ 2 w 47"/>
                  <a:gd name="T43" fmla="*/ 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52"/>
                  <a:gd name="T68" fmla="*/ 47 w 47"/>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52">
                    <a:moveTo>
                      <a:pt x="21" y="52"/>
                    </a:moveTo>
                    <a:lnTo>
                      <a:pt x="17" y="50"/>
                    </a:lnTo>
                    <a:lnTo>
                      <a:pt x="13" y="46"/>
                    </a:lnTo>
                    <a:lnTo>
                      <a:pt x="6" y="36"/>
                    </a:lnTo>
                    <a:lnTo>
                      <a:pt x="2" y="29"/>
                    </a:lnTo>
                    <a:lnTo>
                      <a:pt x="0" y="19"/>
                    </a:lnTo>
                    <a:lnTo>
                      <a:pt x="2" y="12"/>
                    </a:lnTo>
                    <a:lnTo>
                      <a:pt x="4" y="6"/>
                    </a:lnTo>
                    <a:lnTo>
                      <a:pt x="11" y="2"/>
                    </a:lnTo>
                    <a:lnTo>
                      <a:pt x="17" y="0"/>
                    </a:lnTo>
                    <a:lnTo>
                      <a:pt x="28" y="0"/>
                    </a:lnTo>
                    <a:lnTo>
                      <a:pt x="34" y="0"/>
                    </a:lnTo>
                    <a:lnTo>
                      <a:pt x="42" y="0"/>
                    </a:lnTo>
                    <a:lnTo>
                      <a:pt x="46" y="2"/>
                    </a:lnTo>
                    <a:lnTo>
                      <a:pt x="47" y="12"/>
                    </a:lnTo>
                    <a:lnTo>
                      <a:pt x="44" y="17"/>
                    </a:lnTo>
                    <a:lnTo>
                      <a:pt x="38" y="29"/>
                    </a:lnTo>
                    <a:lnTo>
                      <a:pt x="32" y="34"/>
                    </a:lnTo>
                    <a:lnTo>
                      <a:pt x="28" y="46"/>
                    </a:lnTo>
                    <a:lnTo>
                      <a:pt x="21" y="50"/>
                    </a:lnTo>
                    <a:lnTo>
                      <a:pt x="21" y="52"/>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40" name="Freeform 143">
                <a:extLst>
                  <a:ext uri="{FF2B5EF4-FFF2-40B4-BE49-F238E27FC236}">
                    <a16:creationId xmlns:a16="http://schemas.microsoft.com/office/drawing/2014/main" id="{B1F3EE70-5DB9-4121-B05C-B92BFBE70387}"/>
                  </a:ext>
                </a:extLst>
              </p:cNvPr>
              <p:cNvSpPr>
                <a:spLocks/>
              </p:cNvSpPr>
              <p:nvPr/>
            </p:nvSpPr>
            <p:spPr bwMode="auto">
              <a:xfrm>
                <a:off x="1930" y="4342"/>
                <a:ext cx="24" cy="26"/>
              </a:xfrm>
              <a:custGeom>
                <a:avLst/>
                <a:gdLst>
                  <a:gd name="T0" fmla="*/ 2 w 47"/>
                  <a:gd name="T1" fmla="*/ 4 h 51"/>
                  <a:gd name="T2" fmla="*/ 2 w 47"/>
                  <a:gd name="T3" fmla="*/ 4 h 51"/>
                  <a:gd name="T4" fmla="*/ 1 w 47"/>
                  <a:gd name="T5" fmla="*/ 3 h 51"/>
                  <a:gd name="T6" fmla="*/ 1 w 47"/>
                  <a:gd name="T7" fmla="*/ 3 h 51"/>
                  <a:gd name="T8" fmla="*/ 1 w 47"/>
                  <a:gd name="T9" fmla="*/ 2 h 51"/>
                  <a:gd name="T10" fmla="*/ 0 w 47"/>
                  <a:gd name="T11" fmla="*/ 2 h 51"/>
                  <a:gd name="T12" fmla="*/ 1 w 47"/>
                  <a:gd name="T13" fmla="*/ 1 h 51"/>
                  <a:gd name="T14" fmla="*/ 1 w 47"/>
                  <a:gd name="T15" fmla="*/ 1 h 51"/>
                  <a:gd name="T16" fmla="*/ 1 w 47"/>
                  <a:gd name="T17" fmla="*/ 1 h 51"/>
                  <a:gd name="T18" fmla="*/ 2 w 47"/>
                  <a:gd name="T19" fmla="*/ 0 h 51"/>
                  <a:gd name="T20" fmla="*/ 2 w 47"/>
                  <a:gd name="T21" fmla="*/ 0 h 51"/>
                  <a:gd name="T22" fmla="*/ 3 w 47"/>
                  <a:gd name="T23" fmla="*/ 0 h 51"/>
                  <a:gd name="T24" fmla="*/ 3 w 47"/>
                  <a:gd name="T25" fmla="*/ 0 h 51"/>
                  <a:gd name="T26" fmla="*/ 3 w 47"/>
                  <a:gd name="T27" fmla="*/ 1 h 51"/>
                  <a:gd name="T28" fmla="*/ 3 w 47"/>
                  <a:gd name="T29" fmla="*/ 1 h 51"/>
                  <a:gd name="T30" fmla="*/ 3 w 47"/>
                  <a:gd name="T31" fmla="*/ 2 h 51"/>
                  <a:gd name="T32" fmla="*/ 3 w 47"/>
                  <a:gd name="T33" fmla="*/ 2 h 51"/>
                  <a:gd name="T34" fmla="*/ 2 w 47"/>
                  <a:gd name="T35" fmla="*/ 3 h 51"/>
                  <a:gd name="T36" fmla="*/ 2 w 47"/>
                  <a:gd name="T37" fmla="*/ 3 h 51"/>
                  <a:gd name="T38" fmla="*/ 2 w 47"/>
                  <a:gd name="T39" fmla="*/ 4 h 51"/>
                  <a:gd name="T40" fmla="*/ 2 w 47"/>
                  <a:gd name="T41" fmla="*/ 4 h 51"/>
                  <a:gd name="T42" fmla="*/ 2 w 47"/>
                  <a:gd name="T43" fmla="*/ 4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51"/>
                  <a:gd name="T68" fmla="*/ 47 w 47"/>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51">
                    <a:moveTo>
                      <a:pt x="21" y="51"/>
                    </a:moveTo>
                    <a:lnTo>
                      <a:pt x="17" y="49"/>
                    </a:lnTo>
                    <a:lnTo>
                      <a:pt x="13" y="45"/>
                    </a:lnTo>
                    <a:lnTo>
                      <a:pt x="8" y="36"/>
                    </a:lnTo>
                    <a:lnTo>
                      <a:pt x="6" y="30"/>
                    </a:lnTo>
                    <a:lnTo>
                      <a:pt x="0" y="19"/>
                    </a:lnTo>
                    <a:lnTo>
                      <a:pt x="6" y="9"/>
                    </a:lnTo>
                    <a:lnTo>
                      <a:pt x="6" y="5"/>
                    </a:lnTo>
                    <a:lnTo>
                      <a:pt x="11" y="2"/>
                    </a:lnTo>
                    <a:lnTo>
                      <a:pt x="17" y="0"/>
                    </a:lnTo>
                    <a:lnTo>
                      <a:pt x="28" y="0"/>
                    </a:lnTo>
                    <a:lnTo>
                      <a:pt x="38" y="0"/>
                    </a:lnTo>
                    <a:lnTo>
                      <a:pt x="42" y="0"/>
                    </a:lnTo>
                    <a:lnTo>
                      <a:pt x="47" y="2"/>
                    </a:lnTo>
                    <a:lnTo>
                      <a:pt x="47" y="9"/>
                    </a:lnTo>
                    <a:lnTo>
                      <a:pt x="44" y="19"/>
                    </a:lnTo>
                    <a:lnTo>
                      <a:pt x="40" y="28"/>
                    </a:lnTo>
                    <a:lnTo>
                      <a:pt x="30" y="34"/>
                    </a:lnTo>
                    <a:lnTo>
                      <a:pt x="27" y="45"/>
                    </a:lnTo>
                    <a:lnTo>
                      <a:pt x="21" y="49"/>
                    </a:lnTo>
                    <a:lnTo>
                      <a:pt x="21" y="51"/>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41" name="Freeform 144">
                <a:extLst>
                  <a:ext uri="{FF2B5EF4-FFF2-40B4-BE49-F238E27FC236}">
                    <a16:creationId xmlns:a16="http://schemas.microsoft.com/office/drawing/2014/main" id="{E9FB3798-81DD-4FE7-BF10-0CA2C3AD3AC9}"/>
                  </a:ext>
                </a:extLst>
              </p:cNvPr>
              <p:cNvSpPr>
                <a:spLocks/>
              </p:cNvSpPr>
              <p:nvPr/>
            </p:nvSpPr>
            <p:spPr bwMode="auto">
              <a:xfrm>
                <a:off x="1895" y="4293"/>
                <a:ext cx="24" cy="25"/>
              </a:xfrm>
              <a:custGeom>
                <a:avLst/>
                <a:gdLst>
                  <a:gd name="T0" fmla="*/ 1 w 47"/>
                  <a:gd name="T1" fmla="*/ 4 h 49"/>
                  <a:gd name="T2" fmla="*/ 1 w 47"/>
                  <a:gd name="T3" fmla="*/ 3 h 49"/>
                  <a:gd name="T4" fmla="*/ 1 w 47"/>
                  <a:gd name="T5" fmla="*/ 3 h 49"/>
                  <a:gd name="T6" fmla="*/ 1 w 47"/>
                  <a:gd name="T7" fmla="*/ 3 h 49"/>
                  <a:gd name="T8" fmla="*/ 1 w 47"/>
                  <a:gd name="T9" fmla="*/ 2 h 49"/>
                  <a:gd name="T10" fmla="*/ 0 w 47"/>
                  <a:gd name="T11" fmla="*/ 2 h 49"/>
                  <a:gd name="T12" fmla="*/ 1 w 47"/>
                  <a:gd name="T13" fmla="*/ 1 h 49"/>
                  <a:gd name="T14" fmla="*/ 1 w 47"/>
                  <a:gd name="T15" fmla="*/ 1 h 49"/>
                  <a:gd name="T16" fmla="*/ 1 w 47"/>
                  <a:gd name="T17" fmla="*/ 1 h 49"/>
                  <a:gd name="T18" fmla="*/ 2 w 47"/>
                  <a:gd name="T19" fmla="*/ 0 h 49"/>
                  <a:gd name="T20" fmla="*/ 2 w 47"/>
                  <a:gd name="T21" fmla="*/ 0 h 49"/>
                  <a:gd name="T22" fmla="*/ 3 w 47"/>
                  <a:gd name="T23" fmla="*/ 0 h 49"/>
                  <a:gd name="T24" fmla="*/ 3 w 47"/>
                  <a:gd name="T25" fmla="*/ 1 h 49"/>
                  <a:gd name="T26" fmla="*/ 3 w 47"/>
                  <a:gd name="T27" fmla="*/ 1 h 49"/>
                  <a:gd name="T28" fmla="*/ 3 w 47"/>
                  <a:gd name="T29" fmla="*/ 1 h 49"/>
                  <a:gd name="T30" fmla="*/ 3 w 47"/>
                  <a:gd name="T31" fmla="*/ 2 h 49"/>
                  <a:gd name="T32" fmla="*/ 3 w 47"/>
                  <a:gd name="T33" fmla="*/ 2 h 49"/>
                  <a:gd name="T34" fmla="*/ 2 w 47"/>
                  <a:gd name="T35" fmla="*/ 3 h 49"/>
                  <a:gd name="T36" fmla="*/ 2 w 47"/>
                  <a:gd name="T37" fmla="*/ 3 h 49"/>
                  <a:gd name="T38" fmla="*/ 2 w 47"/>
                  <a:gd name="T39" fmla="*/ 3 h 49"/>
                  <a:gd name="T40" fmla="*/ 1 w 47"/>
                  <a:gd name="T41" fmla="*/ 4 h 49"/>
                  <a:gd name="T42" fmla="*/ 1 w 47"/>
                  <a:gd name="T43" fmla="*/ 4 h 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49"/>
                  <a:gd name="T68" fmla="*/ 47 w 47"/>
                  <a:gd name="T69" fmla="*/ 49 h 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49">
                    <a:moveTo>
                      <a:pt x="15" y="49"/>
                    </a:moveTo>
                    <a:lnTo>
                      <a:pt x="13" y="47"/>
                    </a:lnTo>
                    <a:lnTo>
                      <a:pt x="11" y="42"/>
                    </a:lnTo>
                    <a:lnTo>
                      <a:pt x="3" y="34"/>
                    </a:lnTo>
                    <a:lnTo>
                      <a:pt x="1" y="25"/>
                    </a:lnTo>
                    <a:lnTo>
                      <a:pt x="0" y="17"/>
                    </a:lnTo>
                    <a:lnTo>
                      <a:pt x="3" y="6"/>
                    </a:lnTo>
                    <a:lnTo>
                      <a:pt x="5" y="2"/>
                    </a:lnTo>
                    <a:lnTo>
                      <a:pt x="13" y="2"/>
                    </a:lnTo>
                    <a:lnTo>
                      <a:pt x="19" y="0"/>
                    </a:lnTo>
                    <a:lnTo>
                      <a:pt x="30" y="0"/>
                    </a:lnTo>
                    <a:lnTo>
                      <a:pt x="36" y="0"/>
                    </a:lnTo>
                    <a:lnTo>
                      <a:pt x="45" y="2"/>
                    </a:lnTo>
                    <a:lnTo>
                      <a:pt x="47" y="4"/>
                    </a:lnTo>
                    <a:lnTo>
                      <a:pt x="47" y="11"/>
                    </a:lnTo>
                    <a:lnTo>
                      <a:pt x="43" y="19"/>
                    </a:lnTo>
                    <a:lnTo>
                      <a:pt x="38" y="26"/>
                    </a:lnTo>
                    <a:lnTo>
                      <a:pt x="30" y="34"/>
                    </a:lnTo>
                    <a:lnTo>
                      <a:pt x="20" y="42"/>
                    </a:lnTo>
                    <a:lnTo>
                      <a:pt x="17" y="47"/>
                    </a:lnTo>
                    <a:lnTo>
                      <a:pt x="15" y="49"/>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42" name="Freeform 145">
                <a:extLst>
                  <a:ext uri="{FF2B5EF4-FFF2-40B4-BE49-F238E27FC236}">
                    <a16:creationId xmlns:a16="http://schemas.microsoft.com/office/drawing/2014/main" id="{344FC2AA-8DE8-4DE3-B924-DFA00415370F}"/>
                  </a:ext>
                </a:extLst>
              </p:cNvPr>
              <p:cNvSpPr>
                <a:spLocks/>
              </p:cNvSpPr>
              <p:nvPr/>
            </p:nvSpPr>
            <p:spPr bwMode="auto">
              <a:xfrm>
                <a:off x="1984" y="4421"/>
                <a:ext cx="23" cy="26"/>
              </a:xfrm>
              <a:custGeom>
                <a:avLst/>
                <a:gdLst>
                  <a:gd name="T0" fmla="*/ 1 w 48"/>
                  <a:gd name="T1" fmla="*/ 3 h 53"/>
                  <a:gd name="T2" fmla="*/ 1 w 48"/>
                  <a:gd name="T3" fmla="*/ 3 h 53"/>
                  <a:gd name="T4" fmla="*/ 0 w 48"/>
                  <a:gd name="T5" fmla="*/ 2 h 53"/>
                  <a:gd name="T6" fmla="*/ 0 w 48"/>
                  <a:gd name="T7" fmla="*/ 2 h 53"/>
                  <a:gd name="T8" fmla="*/ 0 w 48"/>
                  <a:gd name="T9" fmla="*/ 1 h 53"/>
                  <a:gd name="T10" fmla="*/ 0 w 48"/>
                  <a:gd name="T11" fmla="*/ 1 h 53"/>
                  <a:gd name="T12" fmla="*/ 0 w 48"/>
                  <a:gd name="T13" fmla="*/ 0 h 53"/>
                  <a:gd name="T14" fmla="*/ 0 w 48"/>
                  <a:gd name="T15" fmla="*/ 0 h 53"/>
                  <a:gd name="T16" fmla="*/ 0 w 48"/>
                  <a:gd name="T17" fmla="*/ 0 h 53"/>
                  <a:gd name="T18" fmla="*/ 0 w 48"/>
                  <a:gd name="T19" fmla="*/ 0 h 53"/>
                  <a:gd name="T20" fmla="*/ 1 w 48"/>
                  <a:gd name="T21" fmla="*/ 0 h 53"/>
                  <a:gd name="T22" fmla="*/ 2 w 48"/>
                  <a:gd name="T23" fmla="*/ 0 h 53"/>
                  <a:gd name="T24" fmla="*/ 2 w 48"/>
                  <a:gd name="T25" fmla="*/ 0 h 53"/>
                  <a:gd name="T26" fmla="*/ 2 w 48"/>
                  <a:gd name="T27" fmla="*/ 0 h 53"/>
                  <a:gd name="T28" fmla="*/ 2 w 48"/>
                  <a:gd name="T29" fmla="*/ 0 h 53"/>
                  <a:gd name="T30" fmla="*/ 2 w 48"/>
                  <a:gd name="T31" fmla="*/ 1 h 53"/>
                  <a:gd name="T32" fmla="*/ 2 w 48"/>
                  <a:gd name="T33" fmla="*/ 1 h 53"/>
                  <a:gd name="T34" fmla="*/ 2 w 48"/>
                  <a:gd name="T35" fmla="*/ 2 h 53"/>
                  <a:gd name="T36" fmla="*/ 1 w 48"/>
                  <a:gd name="T37" fmla="*/ 2 h 53"/>
                  <a:gd name="T38" fmla="*/ 1 w 48"/>
                  <a:gd name="T39" fmla="*/ 3 h 53"/>
                  <a:gd name="T40" fmla="*/ 1 w 48"/>
                  <a:gd name="T41" fmla="*/ 3 h 53"/>
                  <a:gd name="T42" fmla="*/ 1 w 48"/>
                  <a:gd name="T43" fmla="*/ 3 h 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53"/>
                  <a:gd name="T68" fmla="*/ 48 w 48"/>
                  <a:gd name="T69" fmla="*/ 53 h 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53">
                    <a:moveTo>
                      <a:pt x="21" y="53"/>
                    </a:moveTo>
                    <a:lnTo>
                      <a:pt x="17" y="51"/>
                    </a:lnTo>
                    <a:lnTo>
                      <a:pt x="14" y="45"/>
                    </a:lnTo>
                    <a:lnTo>
                      <a:pt x="6" y="38"/>
                    </a:lnTo>
                    <a:lnTo>
                      <a:pt x="2" y="30"/>
                    </a:lnTo>
                    <a:lnTo>
                      <a:pt x="0" y="19"/>
                    </a:lnTo>
                    <a:lnTo>
                      <a:pt x="0" y="13"/>
                    </a:lnTo>
                    <a:lnTo>
                      <a:pt x="2" y="5"/>
                    </a:lnTo>
                    <a:lnTo>
                      <a:pt x="6" y="1"/>
                    </a:lnTo>
                    <a:lnTo>
                      <a:pt x="14" y="0"/>
                    </a:lnTo>
                    <a:lnTo>
                      <a:pt x="25" y="0"/>
                    </a:lnTo>
                    <a:lnTo>
                      <a:pt x="33" y="0"/>
                    </a:lnTo>
                    <a:lnTo>
                      <a:pt x="42" y="0"/>
                    </a:lnTo>
                    <a:lnTo>
                      <a:pt x="46" y="1"/>
                    </a:lnTo>
                    <a:lnTo>
                      <a:pt x="48" y="7"/>
                    </a:lnTo>
                    <a:lnTo>
                      <a:pt x="44" y="17"/>
                    </a:lnTo>
                    <a:lnTo>
                      <a:pt x="40" y="28"/>
                    </a:lnTo>
                    <a:lnTo>
                      <a:pt x="33" y="34"/>
                    </a:lnTo>
                    <a:lnTo>
                      <a:pt x="29" y="45"/>
                    </a:lnTo>
                    <a:lnTo>
                      <a:pt x="21" y="51"/>
                    </a:lnTo>
                    <a:lnTo>
                      <a:pt x="21" y="53"/>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43" name="Freeform 146">
                <a:extLst>
                  <a:ext uri="{FF2B5EF4-FFF2-40B4-BE49-F238E27FC236}">
                    <a16:creationId xmlns:a16="http://schemas.microsoft.com/office/drawing/2014/main" id="{FCE81A25-0EFF-48FD-A0ED-9B216F56ED1D}"/>
                  </a:ext>
                </a:extLst>
              </p:cNvPr>
              <p:cNvSpPr>
                <a:spLocks/>
              </p:cNvSpPr>
              <p:nvPr/>
            </p:nvSpPr>
            <p:spPr bwMode="auto">
              <a:xfrm>
                <a:off x="2052" y="4433"/>
                <a:ext cx="24" cy="25"/>
              </a:xfrm>
              <a:custGeom>
                <a:avLst/>
                <a:gdLst>
                  <a:gd name="T0" fmla="*/ 0 w 48"/>
                  <a:gd name="T1" fmla="*/ 3 h 50"/>
                  <a:gd name="T2" fmla="*/ 0 w 48"/>
                  <a:gd name="T3" fmla="*/ 3 h 50"/>
                  <a:gd name="T4" fmla="*/ 0 w 48"/>
                  <a:gd name="T5" fmla="*/ 3 h 50"/>
                  <a:gd name="T6" fmla="*/ 0 w 48"/>
                  <a:gd name="T7" fmla="*/ 2 h 50"/>
                  <a:gd name="T8" fmla="*/ 0 w 48"/>
                  <a:gd name="T9" fmla="*/ 2 h 50"/>
                  <a:gd name="T10" fmla="*/ 1 w 48"/>
                  <a:gd name="T11" fmla="*/ 1 h 50"/>
                  <a:gd name="T12" fmla="*/ 1 w 48"/>
                  <a:gd name="T13" fmla="*/ 1 h 50"/>
                  <a:gd name="T14" fmla="*/ 1 w 48"/>
                  <a:gd name="T15" fmla="*/ 0 h 50"/>
                  <a:gd name="T16" fmla="*/ 2 w 48"/>
                  <a:gd name="T17" fmla="*/ 1 h 50"/>
                  <a:gd name="T18" fmla="*/ 2 w 48"/>
                  <a:gd name="T19" fmla="*/ 1 h 50"/>
                  <a:gd name="T20" fmla="*/ 3 w 48"/>
                  <a:gd name="T21" fmla="*/ 1 h 50"/>
                  <a:gd name="T22" fmla="*/ 3 w 48"/>
                  <a:gd name="T23" fmla="*/ 1 h 50"/>
                  <a:gd name="T24" fmla="*/ 3 w 48"/>
                  <a:gd name="T25" fmla="*/ 1 h 50"/>
                  <a:gd name="T26" fmla="*/ 3 w 48"/>
                  <a:gd name="T27" fmla="*/ 2 h 50"/>
                  <a:gd name="T28" fmla="*/ 3 w 48"/>
                  <a:gd name="T29" fmla="*/ 2 h 50"/>
                  <a:gd name="T30" fmla="*/ 3 w 48"/>
                  <a:gd name="T31" fmla="*/ 3 h 50"/>
                  <a:gd name="T32" fmla="*/ 2 w 48"/>
                  <a:gd name="T33" fmla="*/ 3 h 50"/>
                  <a:gd name="T34" fmla="*/ 2 w 48"/>
                  <a:gd name="T35" fmla="*/ 3 h 50"/>
                  <a:gd name="T36" fmla="*/ 1 w 48"/>
                  <a:gd name="T37" fmla="*/ 3 h 50"/>
                  <a:gd name="T38" fmla="*/ 1 w 48"/>
                  <a:gd name="T39" fmla="*/ 3 h 50"/>
                  <a:gd name="T40" fmla="*/ 0 w 48"/>
                  <a:gd name="T41" fmla="*/ 3 h 50"/>
                  <a:gd name="T42" fmla="*/ 0 w 48"/>
                  <a:gd name="T43" fmla="*/ 3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50"/>
                  <a:gd name="T68" fmla="*/ 48 w 48"/>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50">
                    <a:moveTo>
                      <a:pt x="0" y="50"/>
                    </a:moveTo>
                    <a:lnTo>
                      <a:pt x="0" y="48"/>
                    </a:lnTo>
                    <a:lnTo>
                      <a:pt x="0" y="40"/>
                    </a:lnTo>
                    <a:lnTo>
                      <a:pt x="0" y="29"/>
                    </a:lnTo>
                    <a:lnTo>
                      <a:pt x="0" y="21"/>
                    </a:lnTo>
                    <a:lnTo>
                      <a:pt x="4" y="10"/>
                    </a:lnTo>
                    <a:lnTo>
                      <a:pt x="10" y="6"/>
                    </a:lnTo>
                    <a:lnTo>
                      <a:pt x="15" y="0"/>
                    </a:lnTo>
                    <a:lnTo>
                      <a:pt x="21" y="4"/>
                    </a:lnTo>
                    <a:lnTo>
                      <a:pt x="25" y="6"/>
                    </a:lnTo>
                    <a:lnTo>
                      <a:pt x="36" y="10"/>
                    </a:lnTo>
                    <a:lnTo>
                      <a:pt x="42" y="12"/>
                    </a:lnTo>
                    <a:lnTo>
                      <a:pt x="48" y="15"/>
                    </a:lnTo>
                    <a:lnTo>
                      <a:pt x="48" y="23"/>
                    </a:lnTo>
                    <a:lnTo>
                      <a:pt x="44" y="29"/>
                    </a:lnTo>
                    <a:lnTo>
                      <a:pt x="36" y="33"/>
                    </a:lnTo>
                    <a:lnTo>
                      <a:pt x="31" y="40"/>
                    </a:lnTo>
                    <a:lnTo>
                      <a:pt x="17" y="42"/>
                    </a:lnTo>
                    <a:lnTo>
                      <a:pt x="10" y="48"/>
                    </a:lnTo>
                    <a:lnTo>
                      <a:pt x="2" y="48"/>
                    </a:lnTo>
                    <a:lnTo>
                      <a:pt x="0" y="50"/>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44" name="Freeform 147">
                <a:extLst>
                  <a:ext uri="{FF2B5EF4-FFF2-40B4-BE49-F238E27FC236}">
                    <a16:creationId xmlns:a16="http://schemas.microsoft.com/office/drawing/2014/main" id="{C7B8C38F-8259-4CE8-ACA9-E93355DC088C}"/>
                  </a:ext>
                </a:extLst>
              </p:cNvPr>
              <p:cNvSpPr>
                <a:spLocks/>
              </p:cNvSpPr>
              <p:nvPr/>
            </p:nvSpPr>
            <p:spPr bwMode="auto">
              <a:xfrm>
                <a:off x="1883" y="4320"/>
                <a:ext cx="26" cy="26"/>
              </a:xfrm>
              <a:custGeom>
                <a:avLst/>
                <a:gdLst>
                  <a:gd name="T0" fmla="*/ 1 w 51"/>
                  <a:gd name="T1" fmla="*/ 4 h 51"/>
                  <a:gd name="T2" fmla="*/ 1 w 51"/>
                  <a:gd name="T3" fmla="*/ 3 h 51"/>
                  <a:gd name="T4" fmla="*/ 1 w 51"/>
                  <a:gd name="T5" fmla="*/ 3 h 51"/>
                  <a:gd name="T6" fmla="*/ 0 w 51"/>
                  <a:gd name="T7" fmla="*/ 2 h 51"/>
                  <a:gd name="T8" fmla="*/ 0 w 51"/>
                  <a:gd name="T9" fmla="*/ 2 h 51"/>
                  <a:gd name="T10" fmla="*/ 0 w 51"/>
                  <a:gd name="T11" fmla="*/ 1 h 51"/>
                  <a:gd name="T12" fmla="*/ 1 w 51"/>
                  <a:gd name="T13" fmla="*/ 1 h 51"/>
                  <a:gd name="T14" fmla="*/ 1 w 51"/>
                  <a:gd name="T15" fmla="*/ 0 h 51"/>
                  <a:gd name="T16" fmla="*/ 2 w 51"/>
                  <a:gd name="T17" fmla="*/ 0 h 51"/>
                  <a:gd name="T18" fmla="*/ 2 w 51"/>
                  <a:gd name="T19" fmla="*/ 0 h 51"/>
                  <a:gd name="T20" fmla="*/ 3 w 51"/>
                  <a:gd name="T21" fmla="*/ 1 h 51"/>
                  <a:gd name="T22" fmla="*/ 3 w 51"/>
                  <a:gd name="T23" fmla="*/ 1 h 51"/>
                  <a:gd name="T24" fmla="*/ 3 w 51"/>
                  <a:gd name="T25" fmla="*/ 1 h 51"/>
                  <a:gd name="T26" fmla="*/ 4 w 51"/>
                  <a:gd name="T27" fmla="*/ 1 h 51"/>
                  <a:gd name="T28" fmla="*/ 3 w 51"/>
                  <a:gd name="T29" fmla="*/ 2 h 51"/>
                  <a:gd name="T30" fmla="*/ 3 w 51"/>
                  <a:gd name="T31" fmla="*/ 2 h 51"/>
                  <a:gd name="T32" fmla="*/ 2 w 51"/>
                  <a:gd name="T33" fmla="*/ 3 h 51"/>
                  <a:gd name="T34" fmla="*/ 2 w 51"/>
                  <a:gd name="T35" fmla="*/ 3 h 51"/>
                  <a:gd name="T36" fmla="*/ 1 w 51"/>
                  <a:gd name="T37" fmla="*/ 3 h 51"/>
                  <a:gd name="T38" fmla="*/ 1 w 51"/>
                  <a:gd name="T39" fmla="*/ 4 h 51"/>
                  <a:gd name="T40" fmla="*/ 1 w 51"/>
                  <a:gd name="T41" fmla="*/ 4 h 51"/>
                  <a:gd name="T42" fmla="*/ 1 w 51"/>
                  <a:gd name="T43" fmla="*/ 4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
                  <a:gd name="T67" fmla="*/ 0 h 51"/>
                  <a:gd name="T68" fmla="*/ 51 w 51"/>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 h="51">
                    <a:moveTo>
                      <a:pt x="7" y="51"/>
                    </a:moveTo>
                    <a:lnTo>
                      <a:pt x="6" y="48"/>
                    </a:lnTo>
                    <a:lnTo>
                      <a:pt x="4" y="42"/>
                    </a:lnTo>
                    <a:lnTo>
                      <a:pt x="0" y="30"/>
                    </a:lnTo>
                    <a:lnTo>
                      <a:pt x="0" y="19"/>
                    </a:lnTo>
                    <a:lnTo>
                      <a:pt x="0" y="10"/>
                    </a:lnTo>
                    <a:lnTo>
                      <a:pt x="7" y="2"/>
                    </a:lnTo>
                    <a:lnTo>
                      <a:pt x="11" y="0"/>
                    </a:lnTo>
                    <a:lnTo>
                      <a:pt x="17" y="0"/>
                    </a:lnTo>
                    <a:lnTo>
                      <a:pt x="25" y="0"/>
                    </a:lnTo>
                    <a:lnTo>
                      <a:pt x="36" y="2"/>
                    </a:lnTo>
                    <a:lnTo>
                      <a:pt x="40" y="6"/>
                    </a:lnTo>
                    <a:lnTo>
                      <a:pt x="47" y="11"/>
                    </a:lnTo>
                    <a:lnTo>
                      <a:pt x="51" y="15"/>
                    </a:lnTo>
                    <a:lnTo>
                      <a:pt x="45" y="25"/>
                    </a:lnTo>
                    <a:lnTo>
                      <a:pt x="40" y="29"/>
                    </a:lnTo>
                    <a:lnTo>
                      <a:pt x="32" y="34"/>
                    </a:lnTo>
                    <a:lnTo>
                      <a:pt x="23" y="42"/>
                    </a:lnTo>
                    <a:lnTo>
                      <a:pt x="13" y="46"/>
                    </a:lnTo>
                    <a:lnTo>
                      <a:pt x="7" y="49"/>
                    </a:lnTo>
                    <a:lnTo>
                      <a:pt x="7" y="51"/>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45" name="Freeform 148">
                <a:extLst>
                  <a:ext uri="{FF2B5EF4-FFF2-40B4-BE49-F238E27FC236}">
                    <a16:creationId xmlns:a16="http://schemas.microsoft.com/office/drawing/2014/main" id="{F1086783-51F3-4EE2-8935-BB7E195FD59E}"/>
                  </a:ext>
                </a:extLst>
              </p:cNvPr>
              <p:cNvSpPr>
                <a:spLocks/>
              </p:cNvSpPr>
              <p:nvPr/>
            </p:nvSpPr>
            <p:spPr bwMode="auto">
              <a:xfrm>
                <a:off x="1869" y="4287"/>
                <a:ext cx="22" cy="25"/>
              </a:xfrm>
              <a:custGeom>
                <a:avLst/>
                <a:gdLst>
                  <a:gd name="T0" fmla="*/ 0 w 46"/>
                  <a:gd name="T1" fmla="*/ 3 h 51"/>
                  <a:gd name="T2" fmla="*/ 0 w 46"/>
                  <a:gd name="T3" fmla="*/ 3 h 51"/>
                  <a:gd name="T4" fmla="*/ 0 w 46"/>
                  <a:gd name="T5" fmla="*/ 2 h 51"/>
                  <a:gd name="T6" fmla="*/ 0 w 46"/>
                  <a:gd name="T7" fmla="*/ 2 h 51"/>
                  <a:gd name="T8" fmla="*/ 0 w 46"/>
                  <a:gd name="T9" fmla="*/ 1 h 51"/>
                  <a:gd name="T10" fmla="*/ 0 w 46"/>
                  <a:gd name="T11" fmla="*/ 1 h 51"/>
                  <a:gd name="T12" fmla="*/ 0 w 46"/>
                  <a:gd name="T13" fmla="*/ 0 h 51"/>
                  <a:gd name="T14" fmla="*/ 0 w 46"/>
                  <a:gd name="T15" fmla="*/ 0 h 51"/>
                  <a:gd name="T16" fmla="*/ 0 w 46"/>
                  <a:gd name="T17" fmla="*/ 0 h 51"/>
                  <a:gd name="T18" fmla="*/ 1 w 46"/>
                  <a:gd name="T19" fmla="*/ 0 h 51"/>
                  <a:gd name="T20" fmla="*/ 1 w 46"/>
                  <a:gd name="T21" fmla="*/ 0 h 51"/>
                  <a:gd name="T22" fmla="*/ 2 w 46"/>
                  <a:gd name="T23" fmla="*/ 0 h 51"/>
                  <a:gd name="T24" fmla="*/ 2 w 46"/>
                  <a:gd name="T25" fmla="*/ 0 h 51"/>
                  <a:gd name="T26" fmla="*/ 2 w 46"/>
                  <a:gd name="T27" fmla="*/ 0 h 51"/>
                  <a:gd name="T28" fmla="*/ 2 w 46"/>
                  <a:gd name="T29" fmla="*/ 0 h 51"/>
                  <a:gd name="T30" fmla="*/ 2 w 46"/>
                  <a:gd name="T31" fmla="*/ 1 h 51"/>
                  <a:gd name="T32" fmla="*/ 2 w 46"/>
                  <a:gd name="T33" fmla="*/ 1 h 51"/>
                  <a:gd name="T34" fmla="*/ 1 w 46"/>
                  <a:gd name="T35" fmla="*/ 2 h 51"/>
                  <a:gd name="T36" fmla="*/ 1 w 46"/>
                  <a:gd name="T37" fmla="*/ 2 h 51"/>
                  <a:gd name="T38" fmla="*/ 1 w 46"/>
                  <a:gd name="T39" fmla="*/ 3 h 51"/>
                  <a:gd name="T40" fmla="*/ 0 w 46"/>
                  <a:gd name="T41" fmla="*/ 3 h 51"/>
                  <a:gd name="T42" fmla="*/ 0 w 46"/>
                  <a:gd name="T43" fmla="*/ 3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51"/>
                  <a:gd name="T68" fmla="*/ 46 w 46"/>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51">
                    <a:moveTo>
                      <a:pt x="14" y="51"/>
                    </a:moveTo>
                    <a:lnTo>
                      <a:pt x="12" y="49"/>
                    </a:lnTo>
                    <a:lnTo>
                      <a:pt x="8" y="45"/>
                    </a:lnTo>
                    <a:lnTo>
                      <a:pt x="4" y="36"/>
                    </a:lnTo>
                    <a:lnTo>
                      <a:pt x="2" y="28"/>
                    </a:lnTo>
                    <a:lnTo>
                      <a:pt x="0" y="17"/>
                    </a:lnTo>
                    <a:lnTo>
                      <a:pt x="4" y="7"/>
                    </a:lnTo>
                    <a:lnTo>
                      <a:pt x="6" y="3"/>
                    </a:lnTo>
                    <a:lnTo>
                      <a:pt x="12" y="1"/>
                    </a:lnTo>
                    <a:lnTo>
                      <a:pt x="19" y="0"/>
                    </a:lnTo>
                    <a:lnTo>
                      <a:pt x="29" y="0"/>
                    </a:lnTo>
                    <a:lnTo>
                      <a:pt x="36" y="1"/>
                    </a:lnTo>
                    <a:lnTo>
                      <a:pt x="42" y="3"/>
                    </a:lnTo>
                    <a:lnTo>
                      <a:pt x="46" y="5"/>
                    </a:lnTo>
                    <a:lnTo>
                      <a:pt x="46" y="15"/>
                    </a:lnTo>
                    <a:lnTo>
                      <a:pt x="42" y="20"/>
                    </a:lnTo>
                    <a:lnTo>
                      <a:pt x="38" y="30"/>
                    </a:lnTo>
                    <a:lnTo>
                      <a:pt x="29" y="36"/>
                    </a:lnTo>
                    <a:lnTo>
                      <a:pt x="21" y="45"/>
                    </a:lnTo>
                    <a:lnTo>
                      <a:pt x="17" y="49"/>
                    </a:lnTo>
                    <a:lnTo>
                      <a:pt x="14" y="51"/>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46" name="Freeform 149">
                <a:extLst>
                  <a:ext uri="{FF2B5EF4-FFF2-40B4-BE49-F238E27FC236}">
                    <a16:creationId xmlns:a16="http://schemas.microsoft.com/office/drawing/2014/main" id="{DB9DD8EC-545C-4876-95BA-F26C1AE4751C}"/>
                  </a:ext>
                </a:extLst>
              </p:cNvPr>
              <p:cNvSpPr>
                <a:spLocks/>
              </p:cNvSpPr>
              <p:nvPr/>
            </p:nvSpPr>
            <p:spPr bwMode="auto">
              <a:xfrm>
                <a:off x="1909" y="4262"/>
                <a:ext cx="26" cy="21"/>
              </a:xfrm>
              <a:custGeom>
                <a:avLst/>
                <a:gdLst>
                  <a:gd name="T0" fmla="*/ 0 w 53"/>
                  <a:gd name="T1" fmla="*/ 2 h 42"/>
                  <a:gd name="T2" fmla="*/ 0 w 53"/>
                  <a:gd name="T3" fmla="*/ 2 h 42"/>
                  <a:gd name="T4" fmla="*/ 0 w 53"/>
                  <a:gd name="T5" fmla="*/ 3 h 42"/>
                  <a:gd name="T6" fmla="*/ 1 w 53"/>
                  <a:gd name="T7" fmla="*/ 3 h 42"/>
                  <a:gd name="T8" fmla="*/ 1 w 53"/>
                  <a:gd name="T9" fmla="*/ 3 h 42"/>
                  <a:gd name="T10" fmla="*/ 2 w 53"/>
                  <a:gd name="T11" fmla="*/ 3 h 42"/>
                  <a:gd name="T12" fmla="*/ 2 w 53"/>
                  <a:gd name="T13" fmla="*/ 3 h 42"/>
                  <a:gd name="T14" fmla="*/ 3 w 53"/>
                  <a:gd name="T15" fmla="*/ 2 h 42"/>
                  <a:gd name="T16" fmla="*/ 3 w 53"/>
                  <a:gd name="T17" fmla="*/ 1 h 42"/>
                  <a:gd name="T18" fmla="*/ 3 w 53"/>
                  <a:gd name="T19" fmla="*/ 1 h 42"/>
                  <a:gd name="T20" fmla="*/ 3 w 53"/>
                  <a:gd name="T21" fmla="*/ 1 h 42"/>
                  <a:gd name="T22" fmla="*/ 2 w 53"/>
                  <a:gd name="T23" fmla="*/ 0 h 42"/>
                  <a:gd name="T24" fmla="*/ 2 w 53"/>
                  <a:gd name="T25" fmla="*/ 0 h 42"/>
                  <a:gd name="T26" fmla="*/ 1 w 53"/>
                  <a:gd name="T27" fmla="*/ 1 h 42"/>
                  <a:gd name="T28" fmla="*/ 1 w 53"/>
                  <a:gd name="T29" fmla="*/ 1 h 42"/>
                  <a:gd name="T30" fmla="*/ 0 w 53"/>
                  <a:gd name="T31" fmla="*/ 1 h 42"/>
                  <a:gd name="T32" fmla="*/ 0 w 53"/>
                  <a:gd name="T33" fmla="*/ 1 h 42"/>
                  <a:gd name="T34" fmla="*/ 0 w 53"/>
                  <a:gd name="T35" fmla="*/ 1 h 42"/>
                  <a:gd name="T36" fmla="*/ 0 w 53"/>
                  <a:gd name="T37" fmla="*/ 2 h 42"/>
                  <a:gd name="T38" fmla="*/ 0 w 53"/>
                  <a:gd name="T39" fmla="*/ 2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42"/>
                  <a:gd name="T62" fmla="*/ 53 w 53"/>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42">
                    <a:moveTo>
                      <a:pt x="0" y="32"/>
                    </a:moveTo>
                    <a:lnTo>
                      <a:pt x="2" y="32"/>
                    </a:lnTo>
                    <a:lnTo>
                      <a:pt x="8" y="36"/>
                    </a:lnTo>
                    <a:lnTo>
                      <a:pt x="17" y="38"/>
                    </a:lnTo>
                    <a:lnTo>
                      <a:pt x="27" y="42"/>
                    </a:lnTo>
                    <a:lnTo>
                      <a:pt x="34" y="42"/>
                    </a:lnTo>
                    <a:lnTo>
                      <a:pt x="42" y="38"/>
                    </a:lnTo>
                    <a:lnTo>
                      <a:pt x="50" y="32"/>
                    </a:lnTo>
                    <a:lnTo>
                      <a:pt x="53" y="19"/>
                    </a:lnTo>
                    <a:lnTo>
                      <a:pt x="50" y="10"/>
                    </a:lnTo>
                    <a:lnTo>
                      <a:pt x="50" y="4"/>
                    </a:lnTo>
                    <a:lnTo>
                      <a:pt x="42" y="0"/>
                    </a:lnTo>
                    <a:lnTo>
                      <a:pt x="36" y="0"/>
                    </a:lnTo>
                    <a:lnTo>
                      <a:pt x="27" y="2"/>
                    </a:lnTo>
                    <a:lnTo>
                      <a:pt x="21" y="10"/>
                    </a:lnTo>
                    <a:lnTo>
                      <a:pt x="10" y="17"/>
                    </a:lnTo>
                    <a:lnTo>
                      <a:pt x="6" y="25"/>
                    </a:lnTo>
                    <a:lnTo>
                      <a:pt x="0" y="31"/>
                    </a:ln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47" name="Freeform 150">
                <a:extLst>
                  <a:ext uri="{FF2B5EF4-FFF2-40B4-BE49-F238E27FC236}">
                    <a16:creationId xmlns:a16="http://schemas.microsoft.com/office/drawing/2014/main" id="{2BC5FA09-A055-4EE6-AD7B-D12EC3F6EF53}"/>
                  </a:ext>
                </a:extLst>
              </p:cNvPr>
              <p:cNvSpPr>
                <a:spLocks/>
              </p:cNvSpPr>
              <p:nvPr/>
            </p:nvSpPr>
            <p:spPr bwMode="auto">
              <a:xfrm>
                <a:off x="1917" y="4232"/>
                <a:ext cx="26" cy="22"/>
              </a:xfrm>
              <a:custGeom>
                <a:avLst/>
                <a:gdLst>
                  <a:gd name="T0" fmla="*/ 0 w 52"/>
                  <a:gd name="T1" fmla="*/ 2 h 46"/>
                  <a:gd name="T2" fmla="*/ 1 w 52"/>
                  <a:gd name="T3" fmla="*/ 2 h 46"/>
                  <a:gd name="T4" fmla="*/ 1 w 52"/>
                  <a:gd name="T5" fmla="*/ 2 h 46"/>
                  <a:gd name="T6" fmla="*/ 1 w 52"/>
                  <a:gd name="T7" fmla="*/ 2 h 46"/>
                  <a:gd name="T8" fmla="*/ 2 w 52"/>
                  <a:gd name="T9" fmla="*/ 2 h 46"/>
                  <a:gd name="T10" fmla="*/ 3 w 52"/>
                  <a:gd name="T11" fmla="*/ 2 h 46"/>
                  <a:gd name="T12" fmla="*/ 3 w 52"/>
                  <a:gd name="T13" fmla="*/ 2 h 46"/>
                  <a:gd name="T14" fmla="*/ 3 w 52"/>
                  <a:gd name="T15" fmla="*/ 2 h 46"/>
                  <a:gd name="T16" fmla="*/ 3 w 52"/>
                  <a:gd name="T17" fmla="*/ 2 h 46"/>
                  <a:gd name="T18" fmla="*/ 3 w 52"/>
                  <a:gd name="T19" fmla="*/ 1 h 46"/>
                  <a:gd name="T20" fmla="*/ 3 w 52"/>
                  <a:gd name="T21" fmla="*/ 1 h 46"/>
                  <a:gd name="T22" fmla="*/ 3 w 52"/>
                  <a:gd name="T23" fmla="*/ 0 h 46"/>
                  <a:gd name="T24" fmla="*/ 3 w 52"/>
                  <a:gd name="T25" fmla="*/ 0 h 46"/>
                  <a:gd name="T26" fmla="*/ 3 w 52"/>
                  <a:gd name="T27" fmla="*/ 0 h 46"/>
                  <a:gd name="T28" fmla="*/ 3 w 52"/>
                  <a:gd name="T29" fmla="*/ 0 h 46"/>
                  <a:gd name="T30" fmla="*/ 2 w 52"/>
                  <a:gd name="T31" fmla="*/ 0 h 46"/>
                  <a:gd name="T32" fmla="*/ 2 w 52"/>
                  <a:gd name="T33" fmla="*/ 0 h 46"/>
                  <a:gd name="T34" fmla="*/ 1 w 52"/>
                  <a:gd name="T35" fmla="*/ 1 h 46"/>
                  <a:gd name="T36" fmla="*/ 1 w 52"/>
                  <a:gd name="T37" fmla="*/ 1 h 46"/>
                  <a:gd name="T38" fmla="*/ 0 w 52"/>
                  <a:gd name="T39" fmla="*/ 2 h 46"/>
                  <a:gd name="T40" fmla="*/ 0 w 52"/>
                  <a:gd name="T41" fmla="*/ 2 h 46"/>
                  <a:gd name="T42" fmla="*/ 0 w 52"/>
                  <a:gd name="T43" fmla="*/ 2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
                  <a:gd name="T67" fmla="*/ 0 h 46"/>
                  <a:gd name="T68" fmla="*/ 52 w 52"/>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 h="46">
                    <a:moveTo>
                      <a:pt x="0" y="34"/>
                    </a:moveTo>
                    <a:lnTo>
                      <a:pt x="2" y="34"/>
                    </a:lnTo>
                    <a:lnTo>
                      <a:pt x="8" y="38"/>
                    </a:lnTo>
                    <a:lnTo>
                      <a:pt x="15" y="42"/>
                    </a:lnTo>
                    <a:lnTo>
                      <a:pt x="25" y="46"/>
                    </a:lnTo>
                    <a:lnTo>
                      <a:pt x="33" y="44"/>
                    </a:lnTo>
                    <a:lnTo>
                      <a:pt x="42" y="42"/>
                    </a:lnTo>
                    <a:lnTo>
                      <a:pt x="44" y="36"/>
                    </a:lnTo>
                    <a:lnTo>
                      <a:pt x="48" y="33"/>
                    </a:lnTo>
                    <a:lnTo>
                      <a:pt x="50" y="29"/>
                    </a:lnTo>
                    <a:lnTo>
                      <a:pt x="52" y="19"/>
                    </a:lnTo>
                    <a:lnTo>
                      <a:pt x="50" y="12"/>
                    </a:lnTo>
                    <a:lnTo>
                      <a:pt x="48" y="4"/>
                    </a:lnTo>
                    <a:lnTo>
                      <a:pt x="42" y="0"/>
                    </a:lnTo>
                    <a:lnTo>
                      <a:pt x="35" y="0"/>
                    </a:lnTo>
                    <a:lnTo>
                      <a:pt x="25" y="4"/>
                    </a:lnTo>
                    <a:lnTo>
                      <a:pt x="19" y="12"/>
                    </a:lnTo>
                    <a:lnTo>
                      <a:pt x="10" y="19"/>
                    </a:lnTo>
                    <a:lnTo>
                      <a:pt x="4" y="29"/>
                    </a:lnTo>
                    <a:lnTo>
                      <a:pt x="0" y="33"/>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48" name="Freeform 151">
                <a:extLst>
                  <a:ext uri="{FF2B5EF4-FFF2-40B4-BE49-F238E27FC236}">
                    <a16:creationId xmlns:a16="http://schemas.microsoft.com/office/drawing/2014/main" id="{8BC19456-EAAD-4A3C-AE94-ED1C007EAB69}"/>
                  </a:ext>
                </a:extLst>
              </p:cNvPr>
              <p:cNvSpPr>
                <a:spLocks/>
              </p:cNvSpPr>
              <p:nvPr/>
            </p:nvSpPr>
            <p:spPr bwMode="auto">
              <a:xfrm>
                <a:off x="2034" y="4344"/>
                <a:ext cx="24" cy="24"/>
              </a:xfrm>
              <a:custGeom>
                <a:avLst/>
                <a:gdLst>
                  <a:gd name="T0" fmla="*/ 1 w 48"/>
                  <a:gd name="T1" fmla="*/ 3 h 47"/>
                  <a:gd name="T2" fmla="*/ 1 w 48"/>
                  <a:gd name="T3" fmla="*/ 3 h 47"/>
                  <a:gd name="T4" fmla="*/ 1 w 48"/>
                  <a:gd name="T5" fmla="*/ 3 h 47"/>
                  <a:gd name="T6" fmla="*/ 0 w 48"/>
                  <a:gd name="T7" fmla="*/ 2 h 47"/>
                  <a:gd name="T8" fmla="*/ 1 w 48"/>
                  <a:gd name="T9" fmla="*/ 2 h 47"/>
                  <a:gd name="T10" fmla="*/ 1 w 48"/>
                  <a:gd name="T11" fmla="*/ 1 h 47"/>
                  <a:gd name="T12" fmla="*/ 1 w 48"/>
                  <a:gd name="T13" fmla="*/ 1 h 47"/>
                  <a:gd name="T14" fmla="*/ 1 w 48"/>
                  <a:gd name="T15" fmla="*/ 0 h 47"/>
                  <a:gd name="T16" fmla="*/ 2 w 48"/>
                  <a:gd name="T17" fmla="*/ 0 h 47"/>
                  <a:gd name="T18" fmla="*/ 2 w 48"/>
                  <a:gd name="T19" fmla="*/ 0 h 47"/>
                  <a:gd name="T20" fmla="*/ 3 w 48"/>
                  <a:gd name="T21" fmla="*/ 1 h 47"/>
                  <a:gd name="T22" fmla="*/ 3 w 48"/>
                  <a:gd name="T23" fmla="*/ 1 h 47"/>
                  <a:gd name="T24" fmla="*/ 3 w 48"/>
                  <a:gd name="T25" fmla="*/ 1 h 47"/>
                  <a:gd name="T26" fmla="*/ 3 w 48"/>
                  <a:gd name="T27" fmla="*/ 1 h 47"/>
                  <a:gd name="T28" fmla="*/ 3 w 48"/>
                  <a:gd name="T29" fmla="*/ 2 h 47"/>
                  <a:gd name="T30" fmla="*/ 3 w 48"/>
                  <a:gd name="T31" fmla="*/ 2 h 47"/>
                  <a:gd name="T32" fmla="*/ 3 w 48"/>
                  <a:gd name="T33" fmla="*/ 3 h 47"/>
                  <a:gd name="T34" fmla="*/ 2 w 48"/>
                  <a:gd name="T35" fmla="*/ 3 h 47"/>
                  <a:gd name="T36" fmla="*/ 1 w 48"/>
                  <a:gd name="T37" fmla="*/ 3 h 47"/>
                  <a:gd name="T38" fmla="*/ 1 w 48"/>
                  <a:gd name="T39" fmla="*/ 3 h 47"/>
                  <a:gd name="T40" fmla="*/ 1 w 48"/>
                  <a:gd name="T41" fmla="*/ 3 h 47"/>
                  <a:gd name="T42" fmla="*/ 1 w 48"/>
                  <a:gd name="T43" fmla="*/ 3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47"/>
                  <a:gd name="T68" fmla="*/ 48 w 48"/>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47">
                    <a:moveTo>
                      <a:pt x="6" y="47"/>
                    </a:moveTo>
                    <a:lnTo>
                      <a:pt x="4" y="45"/>
                    </a:lnTo>
                    <a:lnTo>
                      <a:pt x="4" y="36"/>
                    </a:lnTo>
                    <a:lnTo>
                      <a:pt x="0" y="28"/>
                    </a:lnTo>
                    <a:lnTo>
                      <a:pt x="4" y="19"/>
                    </a:lnTo>
                    <a:lnTo>
                      <a:pt x="4" y="9"/>
                    </a:lnTo>
                    <a:lnTo>
                      <a:pt x="10" y="3"/>
                    </a:lnTo>
                    <a:lnTo>
                      <a:pt x="13" y="0"/>
                    </a:lnTo>
                    <a:lnTo>
                      <a:pt x="19" y="0"/>
                    </a:lnTo>
                    <a:lnTo>
                      <a:pt x="27" y="0"/>
                    </a:lnTo>
                    <a:lnTo>
                      <a:pt x="36" y="3"/>
                    </a:lnTo>
                    <a:lnTo>
                      <a:pt x="42" y="5"/>
                    </a:lnTo>
                    <a:lnTo>
                      <a:pt x="46" y="9"/>
                    </a:lnTo>
                    <a:lnTo>
                      <a:pt x="48" y="15"/>
                    </a:lnTo>
                    <a:lnTo>
                      <a:pt x="46" y="21"/>
                    </a:lnTo>
                    <a:lnTo>
                      <a:pt x="40" y="28"/>
                    </a:lnTo>
                    <a:lnTo>
                      <a:pt x="34" y="36"/>
                    </a:lnTo>
                    <a:lnTo>
                      <a:pt x="23" y="40"/>
                    </a:lnTo>
                    <a:lnTo>
                      <a:pt x="13" y="43"/>
                    </a:lnTo>
                    <a:lnTo>
                      <a:pt x="8" y="47"/>
                    </a:lnTo>
                    <a:lnTo>
                      <a:pt x="6"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49" name="Freeform 152">
                <a:extLst>
                  <a:ext uri="{FF2B5EF4-FFF2-40B4-BE49-F238E27FC236}">
                    <a16:creationId xmlns:a16="http://schemas.microsoft.com/office/drawing/2014/main" id="{424371DE-7D78-4F63-B562-543569F6C6F0}"/>
                  </a:ext>
                </a:extLst>
              </p:cNvPr>
              <p:cNvSpPr>
                <a:spLocks/>
              </p:cNvSpPr>
              <p:nvPr/>
            </p:nvSpPr>
            <p:spPr bwMode="auto">
              <a:xfrm>
                <a:off x="1982" y="4306"/>
                <a:ext cx="25" cy="23"/>
              </a:xfrm>
              <a:custGeom>
                <a:avLst/>
                <a:gdLst>
                  <a:gd name="T0" fmla="*/ 0 w 51"/>
                  <a:gd name="T1" fmla="*/ 3 h 45"/>
                  <a:gd name="T2" fmla="*/ 0 w 51"/>
                  <a:gd name="T3" fmla="*/ 3 h 45"/>
                  <a:gd name="T4" fmla="*/ 0 w 51"/>
                  <a:gd name="T5" fmla="*/ 3 h 45"/>
                  <a:gd name="T6" fmla="*/ 0 w 51"/>
                  <a:gd name="T7" fmla="*/ 2 h 45"/>
                  <a:gd name="T8" fmla="*/ 0 w 51"/>
                  <a:gd name="T9" fmla="*/ 2 h 45"/>
                  <a:gd name="T10" fmla="*/ 0 w 51"/>
                  <a:gd name="T11" fmla="*/ 1 h 45"/>
                  <a:gd name="T12" fmla="*/ 0 w 51"/>
                  <a:gd name="T13" fmla="*/ 1 h 45"/>
                  <a:gd name="T14" fmla="*/ 0 w 51"/>
                  <a:gd name="T15" fmla="*/ 0 h 45"/>
                  <a:gd name="T16" fmla="*/ 1 w 51"/>
                  <a:gd name="T17" fmla="*/ 0 h 45"/>
                  <a:gd name="T18" fmla="*/ 1 w 51"/>
                  <a:gd name="T19" fmla="*/ 0 h 45"/>
                  <a:gd name="T20" fmla="*/ 2 w 51"/>
                  <a:gd name="T21" fmla="*/ 1 h 45"/>
                  <a:gd name="T22" fmla="*/ 2 w 51"/>
                  <a:gd name="T23" fmla="*/ 1 h 45"/>
                  <a:gd name="T24" fmla="*/ 3 w 51"/>
                  <a:gd name="T25" fmla="*/ 1 h 45"/>
                  <a:gd name="T26" fmla="*/ 3 w 51"/>
                  <a:gd name="T27" fmla="*/ 1 h 45"/>
                  <a:gd name="T28" fmla="*/ 2 w 51"/>
                  <a:gd name="T29" fmla="*/ 2 h 45"/>
                  <a:gd name="T30" fmla="*/ 2 w 51"/>
                  <a:gd name="T31" fmla="*/ 2 h 45"/>
                  <a:gd name="T32" fmla="*/ 2 w 51"/>
                  <a:gd name="T33" fmla="*/ 3 h 45"/>
                  <a:gd name="T34" fmla="*/ 1 w 51"/>
                  <a:gd name="T35" fmla="*/ 3 h 45"/>
                  <a:gd name="T36" fmla="*/ 0 w 51"/>
                  <a:gd name="T37" fmla="*/ 3 h 45"/>
                  <a:gd name="T38" fmla="*/ 0 w 51"/>
                  <a:gd name="T39" fmla="*/ 3 h 45"/>
                  <a:gd name="T40" fmla="*/ 0 w 51"/>
                  <a:gd name="T41" fmla="*/ 3 h 45"/>
                  <a:gd name="T42" fmla="*/ 0 w 51"/>
                  <a:gd name="T43" fmla="*/ 3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
                  <a:gd name="T67" fmla="*/ 0 h 45"/>
                  <a:gd name="T68" fmla="*/ 51 w 51"/>
                  <a:gd name="T69" fmla="*/ 45 h 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 h="45">
                    <a:moveTo>
                      <a:pt x="3" y="45"/>
                    </a:moveTo>
                    <a:lnTo>
                      <a:pt x="3" y="43"/>
                    </a:lnTo>
                    <a:lnTo>
                      <a:pt x="1" y="38"/>
                    </a:lnTo>
                    <a:lnTo>
                      <a:pt x="0" y="28"/>
                    </a:lnTo>
                    <a:lnTo>
                      <a:pt x="1" y="20"/>
                    </a:lnTo>
                    <a:lnTo>
                      <a:pt x="3" y="9"/>
                    </a:lnTo>
                    <a:lnTo>
                      <a:pt x="9" y="1"/>
                    </a:lnTo>
                    <a:lnTo>
                      <a:pt x="13" y="0"/>
                    </a:lnTo>
                    <a:lnTo>
                      <a:pt x="19" y="0"/>
                    </a:lnTo>
                    <a:lnTo>
                      <a:pt x="24" y="0"/>
                    </a:lnTo>
                    <a:lnTo>
                      <a:pt x="36" y="5"/>
                    </a:lnTo>
                    <a:lnTo>
                      <a:pt x="43" y="5"/>
                    </a:lnTo>
                    <a:lnTo>
                      <a:pt x="49" y="9"/>
                    </a:lnTo>
                    <a:lnTo>
                      <a:pt x="51" y="13"/>
                    </a:lnTo>
                    <a:lnTo>
                      <a:pt x="47" y="22"/>
                    </a:lnTo>
                    <a:lnTo>
                      <a:pt x="39" y="26"/>
                    </a:lnTo>
                    <a:lnTo>
                      <a:pt x="32" y="34"/>
                    </a:lnTo>
                    <a:lnTo>
                      <a:pt x="20" y="38"/>
                    </a:lnTo>
                    <a:lnTo>
                      <a:pt x="15" y="41"/>
                    </a:lnTo>
                    <a:lnTo>
                      <a:pt x="5" y="45"/>
                    </a:lnTo>
                    <a:lnTo>
                      <a:pt x="3"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50" name="Freeform 153">
                <a:extLst>
                  <a:ext uri="{FF2B5EF4-FFF2-40B4-BE49-F238E27FC236}">
                    <a16:creationId xmlns:a16="http://schemas.microsoft.com/office/drawing/2014/main" id="{950EDD7D-19E1-4612-ADCB-CA862848571F}"/>
                  </a:ext>
                </a:extLst>
              </p:cNvPr>
              <p:cNvSpPr>
                <a:spLocks/>
              </p:cNvSpPr>
              <p:nvPr/>
            </p:nvSpPr>
            <p:spPr bwMode="auto">
              <a:xfrm>
                <a:off x="1928" y="4198"/>
                <a:ext cx="23" cy="23"/>
              </a:xfrm>
              <a:custGeom>
                <a:avLst/>
                <a:gdLst>
                  <a:gd name="T0" fmla="*/ 0 w 48"/>
                  <a:gd name="T1" fmla="*/ 3 h 45"/>
                  <a:gd name="T2" fmla="*/ 0 w 48"/>
                  <a:gd name="T3" fmla="*/ 3 h 45"/>
                  <a:gd name="T4" fmla="*/ 0 w 48"/>
                  <a:gd name="T5" fmla="*/ 3 h 45"/>
                  <a:gd name="T6" fmla="*/ 0 w 48"/>
                  <a:gd name="T7" fmla="*/ 2 h 45"/>
                  <a:gd name="T8" fmla="*/ 0 w 48"/>
                  <a:gd name="T9" fmla="*/ 2 h 45"/>
                  <a:gd name="T10" fmla="*/ 0 w 48"/>
                  <a:gd name="T11" fmla="*/ 1 h 45"/>
                  <a:gd name="T12" fmla="*/ 0 w 48"/>
                  <a:gd name="T13" fmla="*/ 1 h 45"/>
                  <a:gd name="T14" fmla="*/ 0 w 48"/>
                  <a:gd name="T15" fmla="*/ 0 h 45"/>
                  <a:gd name="T16" fmla="*/ 1 w 48"/>
                  <a:gd name="T17" fmla="*/ 0 h 45"/>
                  <a:gd name="T18" fmla="*/ 1 w 48"/>
                  <a:gd name="T19" fmla="*/ 0 h 45"/>
                  <a:gd name="T20" fmla="*/ 2 w 48"/>
                  <a:gd name="T21" fmla="*/ 1 h 45"/>
                  <a:gd name="T22" fmla="*/ 2 w 48"/>
                  <a:gd name="T23" fmla="*/ 1 h 45"/>
                  <a:gd name="T24" fmla="*/ 2 w 48"/>
                  <a:gd name="T25" fmla="*/ 1 h 45"/>
                  <a:gd name="T26" fmla="*/ 2 w 48"/>
                  <a:gd name="T27" fmla="*/ 1 h 45"/>
                  <a:gd name="T28" fmla="*/ 2 w 48"/>
                  <a:gd name="T29" fmla="*/ 2 h 45"/>
                  <a:gd name="T30" fmla="*/ 2 w 48"/>
                  <a:gd name="T31" fmla="*/ 2 h 45"/>
                  <a:gd name="T32" fmla="*/ 2 w 48"/>
                  <a:gd name="T33" fmla="*/ 2 h 45"/>
                  <a:gd name="T34" fmla="*/ 1 w 48"/>
                  <a:gd name="T35" fmla="*/ 3 h 45"/>
                  <a:gd name="T36" fmla="*/ 0 w 48"/>
                  <a:gd name="T37" fmla="*/ 3 h 45"/>
                  <a:gd name="T38" fmla="*/ 0 w 48"/>
                  <a:gd name="T39" fmla="*/ 3 h 45"/>
                  <a:gd name="T40" fmla="*/ 0 w 48"/>
                  <a:gd name="T41" fmla="*/ 3 h 45"/>
                  <a:gd name="T42" fmla="*/ 0 w 48"/>
                  <a:gd name="T43" fmla="*/ 3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45"/>
                  <a:gd name="T68" fmla="*/ 48 w 48"/>
                  <a:gd name="T69" fmla="*/ 45 h 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45">
                    <a:moveTo>
                      <a:pt x="4" y="45"/>
                    </a:moveTo>
                    <a:lnTo>
                      <a:pt x="2" y="42"/>
                    </a:lnTo>
                    <a:lnTo>
                      <a:pt x="0" y="36"/>
                    </a:lnTo>
                    <a:lnTo>
                      <a:pt x="0" y="26"/>
                    </a:lnTo>
                    <a:lnTo>
                      <a:pt x="0" y="17"/>
                    </a:lnTo>
                    <a:lnTo>
                      <a:pt x="2" y="7"/>
                    </a:lnTo>
                    <a:lnTo>
                      <a:pt x="10" y="2"/>
                    </a:lnTo>
                    <a:lnTo>
                      <a:pt x="12" y="0"/>
                    </a:lnTo>
                    <a:lnTo>
                      <a:pt x="17" y="0"/>
                    </a:lnTo>
                    <a:lnTo>
                      <a:pt x="27" y="0"/>
                    </a:lnTo>
                    <a:lnTo>
                      <a:pt x="34" y="2"/>
                    </a:lnTo>
                    <a:lnTo>
                      <a:pt x="42" y="4"/>
                    </a:lnTo>
                    <a:lnTo>
                      <a:pt x="46" y="5"/>
                    </a:lnTo>
                    <a:lnTo>
                      <a:pt x="48" y="9"/>
                    </a:lnTo>
                    <a:lnTo>
                      <a:pt x="46" y="19"/>
                    </a:lnTo>
                    <a:lnTo>
                      <a:pt x="38" y="23"/>
                    </a:lnTo>
                    <a:lnTo>
                      <a:pt x="33" y="32"/>
                    </a:lnTo>
                    <a:lnTo>
                      <a:pt x="21" y="36"/>
                    </a:lnTo>
                    <a:lnTo>
                      <a:pt x="14" y="40"/>
                    </a:lnTo>
                    <a:lnTo>
                      <a:pt x="4"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51" name="Freeform 154">
                <a:extLst>
                  <a:ext uri="{FF2B5EF4-FFF2-40B4-BE49-F238E27FC236}">
                    <a16:creationId xmlns:a16="http://schemas.microsoft.com/office/drawing/2014/main" id="{BD5C15FA-48B3-4150-A8DB-0F0F37C1EA9B}"/>
                  </a:ext>
                </a:extLst>
              </p:cNvPr>
              <p:cNvSpPr>
                <a:spLocks/>
              </p:cNvSpPr>
              <p:nvPr/>
            </p:nvSpPr>
            <p:spPr bwMode="auto">
              <a:xfrm>
                <a:off x="1918" y="4160"/>
                <a:ext cx="26" cy="21"/>
              </a:xfrm>
              <a:custGeom>
                <a:avLst/>
                <a:gdLst>
                  <a:gd name="T0" fmla="*/ 0 w 52"/>
                  <a:gd name="T1" fmla="*/ 3 h 42"/>
                  <a:gd name="T2" fmla="*/ 0 w 52"/>
                  <a:gd name="T3" fmla="*/ 3 h 42"/>
                  <a:gd name="T4" fmla="*/ 1 w 52"/>
                  <a:gd name="T5" fmla="*/ 1 h 42"/>
                  <a:gd name="T6" fmla="*/ 1 w 52"/>
                  <a:gd name="T7" fmla="*/ 1 h 42"/>
                  <a:gd name="T8" fmla="*/ 1 w 52"/>
                  <a:gd name="T9" fmla="*/ 1 h 42"/>
                  <a:gd name="T10" fmla="*/ 1 w 52"/>
                  <a:gd name="T11" fmla="*/ 1 h 42"/>
                  <a:gd name="T12" fmla="*/ 2 w 52"/>
                  <a:gd name="T13" fmla="*/ 0 h 42"/>
                  <a:gd name="T14" fmla="*/ 2 w 52"/>
                  <a:gd name="T15" fmla="*/ 0 h 42"/>
                  <a:gd name="T16" fmla="*/ 3 w 52"/>
                  <a:gd name="T17" fmla="*/ 1 h 42"/>
                  <a:gd name="T18" fmla="*/ 3 w 52"/>
                  <a:gd name="T19" fmla="*/ 1 h 42"/>
                  <a:gd name="T20" fmla="*/ 3 w 52"/>
                  <a:gd name="T21" fmla="*/ 1 h 42"/>
                  <a:gd name="T22" fmla="*/ 3 w 52"/>
                  <a:gd name="T23" fmla="*/ 1 h 42"/>
                  <a:gd name="T24" fmla="*/ 3 w 52"/>
                  <a:gd name="T25" fmla="*/ 3 h 42"/>
                  <a:gd name="T26" fmla="*/ 3 w 52"/>
                  <a:gd name="T27" fmla="*/ 3 h 42"/>
                  <a:gd name="T28" fmla="*/ 2 w 52"/>
                  <a:gd name="T29" fmla="*/ 3 h 42"/>
                  <a:gd name="T30" fmla="*/ 2 w 52"/>
                  <a:gd name="T31" fmla="*/ 3 h 42"/>
                  <a:gd name="T32" fmla="*/ 1 w 52"/>
                  <a:gd name="T33" fmla="*/ 3 h 42"/>
                  <a:gd name="T34" fmla="*/ 1 w 52"/>
                  <a:gd name="T35" fmla="*/ 3 h 42"/>
                  <a:gd name="T36" fmla="*/ 0 w 52"/>
                  <a:gd name="T37" fmla="*/ 3 h 42"/>
                  <a:gd name="T38" fmla="*/ 0 w 52"/>
                  <a:gd name="T39" fmla="*/ 3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42"/>
                  <a:gd name="T62" fmla="*/ 52 w 52"/>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42">
                    <a:moveTo>
                      <a:pt x="0" y="42"/>
                    </a:moveTo>
                    <a:lnTo>
                      <a:pt x="0" y="38"/>
                    </a:lnTo>
                    <a:lnTo>
                      <a:pt x="2" y="30"/>
                    </a:lnTo>
                    <a:lnTo>
                      <a:pt x="2" y="21"/>
                    </a:lnTo>
                    <a:lnTo>
                      <a:pt x="8" y="11"/>
                    </a:lnTo>
                    <a:lnTo>
                      <a:pt x="13" y="2"/>
                    </a:lnTo>
                    <a:lnTo>
                      <a:pt x="21" y="0"/>
                    </a:lnTo>
                    <a:lnTo>
                      <a:pt x="31" y="0"/>
                    </a:lnTo>
                    <a:lnTo>
                      <a:pt x="46" y="11"/>
                    </a:lnTo>
                    <a:lnTo>
                      <a:pt x="50" y="17"/>
                    </a:lnTo>
                    <a:lnTo>
                      <a:pt x="52" y="26"/>
                    </a:lnTo>
                    <a:lnTo>
                      <a:pt x="52" y="30"/>
                    </a:lnTo>
                    <a:lnTo>
                      <a:pt x="46" y="36"/>
                    </a:lnTo>
                    <a:lnTo>
                      <a:pt x="36" y="38"/>
                    </a:lnTo>
                    <a:lnTo>
                      <a:pt x="29" y="42"/>
                    </a:lnTo>
                    <a:lnTo>
                      <a:pt x="17" y="42"/>
                    </a:lnTo>
                    <a:lnTo>
                      <a:pt x="8" y="42"/>
                    </a:lnTo>
                    <a:lnTo>
                      <a:pt x="2" y="42"/>
                    </a:lnTo>
                    <a:lnTo>
                      <a:pt x="0" y="42"/>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52" name="Freeform 155">
                <a:extLst>
                  <a:ext uri="{FF2B5EF4-FFF2-40B4-BE49-F238E27FC236}">
                    <a16:creationId xmlns:a16="http://schemas.microsoft.com/office/drawing/2014/main" id="{9207DCF8-504F-4A83-BBD7-D4B33C4A9C05}"/>
                  </a:ext>
                </a:extLst>
              </p:cNvPr>
              <p:cNvSpPr>
                <a:spLocks/>
              </p:cNvSpPr>
              <p:nvPr/>
            </p:nvSpPr>
            <p:spPr bwMode="auto">
              <a:xfrm>
                <a:off x="2143" y="4414"/>
                <a:ext cx="25" cy="23"/>
              </a:xfrm>
              <a:custGeom>
                <a:avLst/>
                <a:gdLst>
                  <a:gd name="T0" fmla="*/ 0 w 49"/>
                  <a:gd name="T1" fmla="*/ 3 h 46"/>
                  <a:gd name="T2" fmla="*/ 1 w 49"/>
                  <a:gd name="T3" fmla="*/ 3 h 46"/>
                  <a:gd name="T4" fmla="*/ 1 w 49"/>
                  <a:gd name="T5" fmla="*/ 3 h 46"/>
                  <a:gd name="T6" fmla="*/ 2 w 49"/>
                  <a:gd name="T7" fmla="*/ 3 h 46"/>
                  <a:gd name="T8" fmla="*/ 2 w 49"/>
                  <a:gd name="T9" fmla="*/ 3 h 46"/>
                  <a:gd name="T10" fmla="*/ 3 w 49"/>
                  <a:gd name="T11" fmla="*/ 3 h 46"/>
                  <a:gd name="T12" fmla="*/ 3 w 49"/>
                  <a:gd name="T13" fmla="*/ 3 h 46"/>
                  <a:gd name="T14" fmla="*/ 3 w 49"/>
                  <a:gd name="T15" fmla="*/ 3 h 46"/>
                  <a:gd name="T16" fmla="*/ 4 w 49"/>
                  <a:gd name="T17" fmla="*/ 3 h 46"/>
                  <a:gd name="T18" fmla="*/ 4 w 49"/>
                  <a:gd name="T19" fmla="*/ 1 h 46"/>
                  <a:gd name="T20" fmla="*/ 4 w 49"/>
                  <a:gd name="T21" fmla="*/ 1 h 46"/>
                  <a:gd name="T22" fmla="*/ 3 w 49"/>
                  <a:gd name="T23" fmla="*/ 1 h 46"/>
                  <a:gd name="T24" fmla="*/ 3 w 49"/>
                  <a:gd name="T25" fmla="*/ 1 h 46"/>
                  <a:gd name="T26" fmla="*/ 2 w 49"/>
                  <a:gd name="T27" fmla="*/ 0 h 46"/>
                  <a:gd name="T28" fmla="*/ 2 w 49"/>
                  <a:gd name="T29" fmla="*/ 1 h 46"/>
                  <a:gd name="T30" fmla="*/ 1 w 49"/>
                  <a:gd name="T31" fmla="*/ 1 h 46"/>
                  <a:gd name="T32" fmla="*/ 1 w 49"/>
                  <a:gd name="T33" fmla="*/ 1 h 46"/>
                  <a:gd name="T34" fmla="*/ 0 w 49"/>
                  <a:gd name="T35" fmla="*/ 3 h 46"/>
                  <a:gd name="T36" fmla="*/ 0 w 49"/>
                  <a:gd name="T37" fmla="*/ 3 h 46"/>
                  <a:gd name="T38" fmla="*/ 0 w 49"/>
                  <a:gd name="T39" fmla="*/ 3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46"/>
                  <a:gd name="T62" fmla="*/ 49 w 49"/>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46">
                    <a:moveTo>
                      <a:pt x="0" y="36"/>
                    </a:moveTo>
                    <a:lnTo>
                      <a:pt x="2" y="36"/>
                    </a:lnTo>
                    <a:lnTo>
                      <a:pt x="9" y="42"/>
                    </a:lnTo>
                    <a:lnTo>
                      <a:pt x="17" y="44"/>
                    </a:lnTo>
                    <a:lnTo>
                      <a:pt x="28" y="46"/>
                    </a:lnTo>
                    <a:lnTo>
                      <a:pt x="34" y="44"/>
                    </a:lnTo>
                    <a:lnTo>
                      <a:pt x="43" y="42"/>
                    </a:lnTo>
                    <a:lnTo>
                      <a:pt x="45" y="36"/>
                    </a:lnTo>
                    <a:lnTo>
                      <a:pt x="49" y="33"/>
                    </a:lnTo>
                    <a:lnTo>
                      <a:pt x="49" y="27"/>
                    </a:lnTo>
                    <a:lnTo>
                      <a:pt x="49" y="17"/>
                    </a:lnTo>
                    <a:lnTo>
                      <a:pt x="47" y="8"/>
                    </a:lnTo>
                    <a:lnTo>
                      <a:pt x="45" y="4"/>
                    </a:lnTo>
                    <a:lnTo>
                      <a:pt x="32" y="0"/>
                    </a:lnTo>
                    <a:lnTo>
                      <a:pt x="17" y="14"/>
                    </a:lnTo>
                    <a:lnTo>
                      <a:pt x="11" y="19"/>
                    </a:lnTo>
                    <a:lnTo>
                      <a:pt x="7" y="29"/>
                    </a:lnTo>
                    <a:lnTo>
                      <a:pt x="0" y="34"/>
                    </a:lnTo>
                    <a:lnTo>
                      <a:pt x="0" y="36"/>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53" name="Freeform 156">
                <a:extLst>
                  <a:ext uri="{FF2B5EF4-FFF2-40B4-BE49-F238E27FC236}">
                    <a16:creationId xmlns:a16="http://schemas.microsoft.com/office/drawing/2014/main" id="{BD424E36-0BED-4D1B-AB3B-DAAD56A00128}"/>
                  </a:ext>
                </a:extLst>
              </p:cNvPr>
              <p:cNvSpPr>
                <a:spLocks/>
              </p:cNvSpPr>
              <p:nvPr/>
            </p:nvSpPr>
            <p:spPr bwMode="auto">
              <a:xfrm>
                <a:off x="2151" y="4319"/>
                <a:ext cx="26" cy="23"/>
              </a:xfrm>
              <a:custGeom>
                <a:avLst/>
                <a:gdLst>
                  <a:gd name="T0" fmla="*/ 1 w 51"/>
                  <a:gd name="T1" fmla="*/ 3 h 46"/>
                  <a:gd name="T2" fmla="*/ 0 w 51"/>
                  <a:gd name="T3" fmla="*/ 3 h 46"/>
                  <a:gd name="T4" fmla="*/ 0 w 51"/>
                  <a:gd name="T5" fmla="*/ 3 h 46"/>
                  <a:gd name="T6" fmla="*/ 0 w 51"/>
                  <a:gd name="T7" fmla="*/ 1 h 46"/>
                  <a:gd name="T8" fmla="*/ 1 w 51"/>
                  <a:gd name="T9" fmla="*/ 1 h 46"/>
                  <a:gd name="T10" fmla="*/ 1 w 51"/>
                  <a:gd name="T11" fmla="*/ 1 h 46"/>
                  <a:gd name="T12" fmla="*/ 1 w 51"/>
                  <a:gd name="T13" fmla="*/ 1 h 46"/>
                  <a:gd name="T14" fmla="*/ 2 w 51"/>
                  <a:gd name="T15" fmla="*/ 0 h 46"/>
                  <a:gd name="T16" fmla="*/ 2 w 51"/>
                  <a:gd name="T17" fmla="*/ 1 h 46"/>
                  <a:gd name="T18" fmla="*/ 2 w 51"/>
                  <a:gd name="T19" fmla="*/ 1 h 46"/>
                  <a:gd name="T20" fmla="*/ 3 w 51"/>
                  <a:gd name="T21" fmla="*/ 1 h 46"/>
                  <a:gd name="T22" fmla="*/ 3 w 51"/>
                  <a:gd name="T23" fmla="*/ 1 h 46"/>
                  <a:gd name="T24" fmla="*/ 4 w 51"/>
                  <a:gd name="T25" fmla="*/ 1 h 46"/>
                  <a:gd name="T26" fmla="*/ 4 w 51"/>
                  <a:gd name="T27" fmla="*/ 1 h 46"/>
                  <a:gd name="T28" fmla="*/ 4 w 51"/>
                  <a:gd name="T29" fmla="*/ 1 h 46"/>
                  <a:gd name="T30" fmla="*/ 3 w 51"/>
                  <a:gd name="T31" fmla="*/ 2 h 46"/>
                  <a:gd name="T32" fmla="*/ 2 w 51"/>
                  <a:gd name="T33" fmla="*/ 3 h 46"/>
                  <a:gd name="T34" fmla="*/ 2 w 51"/>
                  <a:gd name="T35" fmla="*/ 3 h 46"/>
                  <a:gd name="T36" fmla="*/ 1 w 51"/>
                  <a:gd name="T37" fmla="*/ 3 h 46"/>
                  <a:gd name="T38" fmla="*/ 1 w 51"/>
                  <a:gd name="T39" fmla="*/ 3 h 46"/>
                  <a:gd name="T40" fmla="*/ 1 w 51"/>
                  <a:gd name="T41" fmla="*/ 3 h 46"/>
                  <a:gd name="T42" fmla="*/ 1 w 51"/>
                  <a:gd name="T43" fmla="*/ 3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
                  <a:gd name="T67" fmla="*/ 0 h 46"/>
                  <a:gd name="T68" fmla="*/ 51 w 51"/>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 h="46">
                    <a:moveTo>
                      <a:pt x="2" y="46"/>
                    </a:moveTo>
                    <a:lnTo>
                      <a:pt x="0" y="44"/>
                    </a:lnTo>
                    <a:lnTo>
                      <a:pt x="0" y="36"/>
                    </a:lnTo>
                    <a:lnTo>
                      <a:pt x="0" y="27"/>
                    </a:lnTo>
                    <a:lnTo>
                      <a:pt x="2" y="17"/>
                    </a:lnTo>
                    <a:lnTo>
                      <a:pt x="8" y="8"/>
                    </a:lnTo>
                    <a:lnTo>
                      <a:pt x="13" y="4"/>
                    </a:lnTo>
                    <a:lnTo>
                      <a:pt x="17" y="0"/>
                    </a:lnTo>
                    <a:lnTo>
                      <a:pt x="25" y="2"/>
                    </a:lnTo>
                    <a:lnTo>
                      <a:pt x="30" y="4"/>
                    </a:lnTo>
                    <a:lnTo>
                      <a:pt x="40" y="8"/>
                    </a:lnTo>
                    <a:lnTo>
                      <a:pt x="46" y="12"/>
                    </a:lnTo>
                    <a:lnTo>
                      <a:pt x="49" y="15"/>
                    </a:lnTo>
                    <a:lnTo>
                      <a:pt x="51" y="19"/>
                    </a:lnTo>
                    <a:lnTo>
                      <a:pt x="49" y="27"/>
                    </a:lnTo>
                    <a:lnTo>
                      <a:pt x="40" y="32"/>
                    </a:lnTo>
                    <a:lnTo>
                      <a:pt x="30" y="36"/>
                    </a:lnTo>
                    <a:lnTo>
                      <a:pt x="17" y="38"/>
                    </a:lnTo>
                    <a:lnTo>
                      <a:pt x="11" y="44"/>
                    </a:lnTo>
                    <a:lnTo>
                      <a:pt x="2" y="44"/>
                    </a:lnTo>
                    <a:lnTo>
                      <a:pt x="2" y="46"/>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54" name="Freeform 157">
                <a:extLst>
                  <a:ext uri="{FF2B5EF4-FFF2-40B4-BE49-F238E27FC236}">
                    <a16:creationId xmlns:a16="http://schemas.microsoft.com/office/drawing/2014/main" id="{4D800E9E-365D-474E-826F-6784F95275A4}"/>
                  </a:ext>
                </a:extLst>
              </p:cNvPr>
              <p:cNvSpPr>
                <a:spLocks/>
              </p:cNvSpPr>
              <p:nvPr/>
            </p:nvSpPr>
            <p:spPr bwMode="auto">
              <a:xfrm>
                <a:off x="2064" y="4312"/>
                <a:ext cx="24" cy="28"/>
              </a:xfrm>
              <a:custGeom>
                <a:avLst/>
                <a:gdLst>
                  <a:gd name="T0" fmla="*/ 2 w 47"/>
                  <a:gd name="T1" fmla="*/ 4 h 55"/>
                  <a:gd name="T2" fmla="*/ 2 w 47"/>
                  <a:gd name="T3" fmla="*/ 4 h 55"/>
                  <a:gd name="T4" fmla="*/ 1 w 47"/>
                  <a:gd name="T5" fmla="*/ 3 h 55"/>
                  <a:gd name="T6" fmla="*/ 1 w 47"/>
                  <a:gd name="T7" fmla="*/ 3 h 55"/>
                  <a:gd name="T8" fmla="*/ 1 w 47"/>
                  <a:gd name="T9" fmla="*/ 2 h 55"/>
                  <a:gd name="T10" fmla="*/ 0 w 47"/>
                  <a:gd name="T11" fmla="*/ 2 h 55"/>
                  <a:gd name="T12" fmla="*/ 1 w 47"/>
                  <a:gd name="T13" fmla="*/ 1 h 55"/>
                  <a:gd name="T14" fmla="*/ 1 w 47"/>
                  <a:gd name="T15" fmla="*/ 1 h 55"/>
                  <a:gd name="T16" fmla="*/ 1 w 47"/>
                  <a:gd name="T17" fmla="*/ 1 h 55"/>
                  <a:gd name="T18" fmla="*/ 1 w 47"/>
                  <a:gd name="T19" fmla="*/ 1 h 55"/>
                  <a:gd name="T20" fmla="*/ 2 w 47"/>
                  <a:gd name="T21" fmla="*/ 1 h 55"/>
                  <a:gd name="T22" fmla="*/ 3 w 47"/>
                  <a:gd name="T23" fmla="*/ 0 h 55"/>
                  <a:gd name="T24" fmla="*/ 3 w 47"/>
                  <a:gd name="T25" fmla="*/ 0 h 55"/>
                  <a:gd name="T26" fmla="*/ 3 w 47"/>
                  <a:gd name="T27" fmla="*/ 1 h 55"/>
                  <a:gd name="T28" fmla="*/ 3 w 47"/>
                  <a:gd name="T29" fmla="*/ 1 h 55"/>
                  <a:gd name="T30" fmla="*/ 3 w 47"/>
                  <a:gd name="T31" fmla="*/ 2 h 55"/>
                  <a:gd name="T32" fmla="*/ 3 w 47"/>
                  <a:gd name="T33" fmla="*/ 2 h 55"/>
                  <a:gd name="T34" fmla="*/ 2 w 47"/>
                  <a:gd name="T35" fmla="*/ 3 h 55"/>
                  <a:gd name="T36" fmla="*/ 2 w 47"/>
                  <a:gd name="T37" fmla="*/ 3 h 55"/>
                  <a:gd name="T38" fmla="*/ 2 w 47"/>
                  <a:gd name="T39" fmla="*/ 4 h 55"/>
                  <a:gd name="T40" fmla="*/ 2 w 47"/>
                  <a:gd name="T41" fmla="*/ 4 h 55"/>
                  <a:gd name="T42" fmla="*/ 2 w 47"/>
                  <a:gd name="T43" fmla="*/ 4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55"/>
                  <a:gd name="T68" fmla="*/ 47 w 47"/>
                  <a:gd name="T69" fmla="*/ 55 h 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55">
                    <a:moveTo>
                      <a:pt x="23" y="55"/>
                    </a:moveTo>
                    <a:lnTo>
                      <a:pt x="17" y="49"/>
                    </a:lnTo>
                    <a:lnTo>
                      <a:pt x="13" y="45"/>
                    </a:lnTo>
                    <a:lnTo>
                      <a:pt x="8" y="40"/>
                    </a:lnTo>
                    <a:lnTo>
                      <a:pt x="6" y="30"/>
                    </a:lnTo>
                    <a:lnTo>
                      <a:pt x="0" y="21"/>
                    </a:lnTo>
                    <a:lnTo>
                      <a:pt x="2" y="13"/>
                    </a:lnTo>
                    <a:lnTo>
                      <a:pt x="6" y="9"/>
                    </a:lnTo>
                    <a:lnTo>
                      <a:pt x="9" y="7"/>
                    </a:lnTo>
                    <a:lnTo>
                      <a:pt x="15" y="2"/>
                    </a:lnTo>
                    <a:lnTo>
                      <a:pt x="27" y="2"/>
                    </a:lnTo>
                    <a:lnTo>
                      <a:pt x="34" y="0"/>
                    </a:lnTo>
                    <a:lnTo>
                      <a:pt x="42" y="0"/>
                    </a:lnTo>
                    <a:lnTo>
                      <a:pt x="46" y="2"/>
                    </a:lnTo>
                    <a:lnTo>
                      <a:pt x="47" y="11"/>
                    </a:lnTo>
                    <a:lnTo>
                      <a:pt x="44" y="17"/>
                    </a:lnTo>
                    <a:lnTo>
                      <a:pt x="40" y="28"/>
                    </a:lnTo>
                    <a:lnTo>
                      <a:pt x="32" y="36"/>
                    </a:lnTo>
                    <a:lnTo>
                      <a:pt x="28" y="45"/>
                    </a:lnTo>
                    <a:lnTo>
                      <a:pt x="23" y="49"/>
                    </a:lnTo>
                    <a:lnTo>
                      <a:pt x="23" y="55"/>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55" name="Freeform 158">
                <a:extLst>
                  <a:ext uri="{FF2B5EF4-FFF2-40B4-BE49-F238E27FC236}">
                    <a16:creationId xmlns:a16="http://schemas.microsoft.com/office/drawing/2014/main" id="{07713D49-23ED-4239-BDB2-4E272491190B}"/>
                  </a:ext>
                </a:extLst>
              </p:cNvPr>
              <p:cNvSpPr>
                <a:spLocks/>
              </p:cNvSpPr>
              <p:nvPr/>
            </p:nvSpPr>
            <p:spPr bwMode="auto">
              <a:xfrm>
                <a:off x="2142" y="4343"/>
                <a:ext cx="23" cy="24"/>
              </a:xfrm>
              <a:custGeom>
                <a:avLst/>
                <a:gdLst>
                  <a:gd name="T0" fmla="*/ 0 w 45"/>
                  <a:gd name="T1" fmla="*/ 3 h 47"/>
                  <a:gd name="T2" fmla="*/ 1 w 45"/>
                  <a:gd name="T3" fmla="*/ 3 h 47"/>
                  <a:gd name="T4" fmla="*/ 1 w 45"/>
                  <a:gd name="T5" fmla="*/ 3 h 47"/>
                  <a:gd name="T6" fmla="*/ 2 w 45"/>
                  <a:gd name="T7" fmla="*/ 3 h 47"/>
                  <a:gd name="T8" fmla="*/ 2 w 45"/>
                  <a:gd name="T9" fmla="*/ 3 h 47"/>
                  <a:gd name="T10" fmla="*/ 3 w 45"/>
                  <a:gd name="T11" fmla="*/ 3 h 47"/>
                  <a:gd name="T12" fmla="*/ 3 w 45"/>
                  <a:gd name="T13" fmla="*/ 3 h 47"/>
                  <a:gd name="T14" fmla="*/ 3 w 45"/>
                  <a:gd name="T15" fmla="*/ 2 h 47"/>
                  <a:gd name="T16" fmla="*/ 3 w 45"/>
                  <a:gd name="T17" fmla="*/ 1 h 47"/>
                  <a:gd name="T18" fmla="*/ 3 w 45"/>
                  <a:gd name="T19" fmla="*/ 1 h 47"/>
                  <a:gd name="T20" fmla="*/ 3 w 45"/>
                  <a:gd name="T21" fmla="*/ 1 h 47"/>
                  <a:gd name="T22" fmla="*/ 2 w 45"/>
                  <a:gd name="T23" fmla="*/ 0 h 47"/>
                  <a:gd name="T24" fmla="*/ 2 w 45"/>
                  <a:gd name="T25" fmla="*/ 1 h 47"/>
                  <a:gd name="T26" fmla="*/ 1 w 45"/>
                  <a:gd name="T27" fmla="*/ 1 h 47"/>
                  <a:gd name="T28" fmla="*/ 1 w 45"/>
                  <a:gd name="T29" fmla="*/ 2 h 47"/>
                  <a:gd name="T30" fmla="*/ 1 w 45"/>
                  <a:gd name="T31" fmla="*/ 2 h 47"/>
                  <a:gd name="T32" fmla="*/ 1 w 45"/>
                  <a:gd name="T33" fmla="*/ 3 h 47"/>
                  <a:gd name="T34" fmla="*/ 0 w 45"/>
                  <a:gd name="T35" fmla="*/ 3 h 47"/>
                  <a:gd name="T36" fmla="*/ 0 w 45"/>
                  <a:gd name="T37" fmla="*/ 3 h 47"/>
                  <a:gd name="T38" fmla="*/ 0 w 45"/>
                  <a:gd name="T39" fmla="*/ 3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47"/>
                  <a:gd name="T62" fmla="*/ 45 w 45"/>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47">
                    <a:moveTo>
                      <a:pt x="0" y="47"/>
                    </a:moveTo>
                    <a:lnTo>
                      <a:pt x="2" y="47"/>
                    </a:lnTo>
                    <a:lnTo>
                      <a:pt x="9" y="47"/>
                    </a:lnTo>
                    <a:lnTo>
                      <a:pt x="17" y="47"/>
                    </a:lnTo>
                    <a:lnTo>
                      <a:pt x="30" y="47"/>
                    </a:lnTo>
                    <a:lnTo>
                      <a:pt x="36" y="43"/>
                    </a:lnTo>
                    <a:lnTo>
                      <a:pt x="45" y="38"/>
                    </a:lnTo>
                    <a:lnTo>
                      <a:pt x="45" y="28"/>
                    </a:lnTo>
                    <a:lnTo>
                      <a:pt x="44" y="15"/>
                    </a:lnTo>
                    <a:lnTo>
                      <a:pt x="40" y="5"/>
                    </a:lnTo>
                    <a:lnTo>
                      <a:pt x="34" y="2"/>
                    </a:lnTo>
                    <a:lnTo>
                      <a:pt x="26" y="0"/>
                    </a:lnTo>
                    <a:lnTo>
                      <a:pt x="19" y="2"/>
                    </a:lnTo>
                    <a:lnTo>
                      <a:pt x="13" y="7"/>
                    </a:lnTo>
                    <a:lnTo>
                      <a:pt x="9" y="17"/>
                    </a:lnTo>
                    <a:lnTo>
                      <a:pt x="4" y="28"/>
                    </a:lnTo>
                    <a:lnTo>
                      <a:pt x="2" y="36"/>
                    </a:lnTo>
                    <a:lnTo>
                      <a:pt x="0" y="43"/>
                    </a:lnTo>
                    <a:lnTo>
                      <a:pt x="0" y="47"/>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56" name="Freeform 159">
                <a:extLst>
                  <a:ext uri="{FF2B5EF4-FFF2-40B4-BE49-F238E27FC236}">
                    <a16:creationId xmlns:a16="http://schemas.microsoft.com/office/drawing/2014/main" id="{7E4F8C1A-E8E0-458B-AC40-8B9419A7F1C9}"/>
                  </a:ext>
                </a:extLst>
              </p:cNvPr>
              <p:cNvSpPr>
                <a:spLocks/>
              </p:cNvSpPr>
              <p:nvPr/>
            </p:nvSpPr>
            <p:spPr bwMode="auto">
              <a:xfrm>
                <a:off x="2118" y="4326"/>
                <a:ext cx="24" cy="25"/>
              </a:xfrm>
              <a:custGeom>
                <a:avLst/>
                <a:gdLst>
                  <a:gd name="T0" fmla="*/ 1 w 50"/>
                  <a:gd name="T1" fmla="*/ 3 h 52"/>
                  <a:gd name="T2" fmla="*/ 1 w 50"/>
                  <a:gd name="T3" fmla="*/ 2 h 52"/>
                  <a:gd name="T4" fmla="*/ 0 w 50"/>
                  <a:gd name="T5" fmla="*/ 2 h 52"/>
                  <a:gd name="T6" fmla="*/ 0 w 50"/>
                  <a:gd name="T7" fmla="*/ 2 h 52"/>
                  <a:gd name="T8" fmla="*/ 0 w 50"/>
                  <a:gd name="T9" fmla="*/ 1 h 52"/>
                  <a:gd name="T10" fmla="*/ 0 w 50"/>
                  <a:gd name="T11" fmla="*/ 1 h 52"/>
                  <a:gd name="T12" fmla="*/ 0 w 50"/>
                  <a:gd name="T13" fmla="*/ 0 h 52"/>
                  <a:gd name="T14" fmla="*/ 0 w 50"/>
                  <a:gd name="T15" fmla="*/ 0 h 52"/>
                  <a:gd name="T16" fmla="*/ 0 w 50"/>
                  <a:gd name="T17" fmla="*/ 0 h 52"/>
                  <a:gd name="T18" fmla="*/ 1 w 50"/>
                  <a:gd name="T19" fmla="*/ 0 h 52"/>
                  <a:gd name="T20" fmla="*/ 1 w 50"/>
                  <a:gd name="T21" fmla="*/ 0 h 52"/>
                  <a:gd name="T22" fmla="*/ 2 w 50"/>
                  <a:gd name="T23" fmla="*/ 0 h 52"/>
                  <a:gd name="T24" fmla="*/ 2 w 50"/>
                  <a:gd name="T25" fmla="*/ 0 h 52"/>
                  <a:gd name="T26" fmla="*/ 2 w 50"/>
                  <a:gd name="T27" fmla="*/ 0 h 52"/>
                  <a:gd name="T28" fmla="*/ 3 w 50"/>
                  <a:gd name="T29" fmla="*/ 0 h 52"/>
                  <a:gd name="T30" fmla="*/ 2 w 50"/>
                  <a:gd name="T31" fmla="*/ 1 h 52"/>
                  <a:gd name="T32" fmla="*/ 2 w 50"/>
                  <a:gd name="T33" fmla="*/ 1 h 52"/>
                  <a:gd name="T34" fmla="*/ 2 w 50"/>
                  <a:gd name="T35" fmla="*/ 2 h 52"/>
                  <a:gd name="T36" fmla="*/ 1 w 50"/>
                  <a:gd name="T37" fmla="*/ 2 h 52"/>
                  <a:gd name="T38" fmla="*/ 1 w 50"/>
                  <a:gd name="T39" fmla="*/ 2 h 52"/>
                  <a:gd name="T40" fmla="*/ 1 w 50"/>
                  <a:gd name="T41" fmla="*/ 3 h 52"/>
                  <a:gd name="T42" fmla="*/ 1 w 50"/>
                  <a:gd name="T43" fmla="*/ 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52"/>
                  <a:gd name="T68" fmla="*/ 50 w 50"/>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52">
                    <a:moveTo>
                      <a:pt x="19" y="52"/>
                    </a:moveTo>
                    <a:lnTo>
                      <a:pt x="18" y="48"/>
                    </a:lnTo>
                    <a:lnTo>
                      <a:pt x="14" y="42"/>
                    </a:lnTo>
                    <a:lnTo>
                      <a:pt x="6" y="35"/>
                    </a:lnTo>
                    <a:lnTo>
                      <a:pt x="4" y="31"/>
                    </a:lnTo>
                    <a:lnTo>
                      <a:pt x="0" y="19"/>
                    </a:lnTo>
                    <a:lnTo>
                      <a:pt x="4" y="10"/>
                    </a:lnTo>
                    <a:lnTo>
                      <a:pt x="4" y="6"/>
                    </a:lnTo>
                    <a:lnTo>
                      <a:pt x="12" y="2"/>
                    </a:lnTo>
                    <a:lnTo>
                      <a:pt x="18" y="0"/>
                    </a:lnTo>
                    <a:lnTo>
                      <a:pt x="29" y="0"/>
                    </a:lnTo>
                    <a:lnTo>
                      <a:pt x="37" y="0"/>
                    </a:lnTo>
                    <a:lnTo>
                      <a:pt x="44" y="0"/>
                    </a:lnTo>
                    <a:lnTo>
                      <a:pt x="48" y="2"/>
                    </a:lnTo>
                    <a:lnTo>
                      <a:pt x="50" y="6"/>
                    </a:lnTo>
                    <a:lnTo>
                      <a:pt x="46" y="18"/>
                    </a:lnTo>
                    <a:lnTo>
                      <a:pt x="42" y="25"/>
                    </a:lnTo>
                    <a:lnTo>
                      <a:pt x="33" y="35"/>
                    </a:lnTo>
                    <a:lnTo>
                      <a:pt x="27" y="42"/>
                    </a:lnTo>
                    <a:lnTo>
                      <a:pt x="19" y="48"/>
                    </a:lnTo>
                    <a:lnTo>
                      <a:pt x="19" y="52"/>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57" name="Freeform 160">
                <a:extLst>
                  <a:ext uri="{FF2B5EF4-FFF2-40B4-BE49-F238E27FC236}">
                    <a16:creationId xmlns:a16="http://schemas.microsoft.com/office/drawing/2014/main" id="{2477329E-49F7-4927-B7E1-0EE2741C9D76}"/>
                  </a:ext>
                </a:extLst>
              </p:cNvPr>
              <p:cNvSpPr>
                <a:spLocks/>
              </p:cNvSpPr>
              <p:nvPr/>
            </p:nvSpPr>
            <p:spPr bwMode="auto">
              <a:xfrm>
                <a:off x="2095" y="4307"/>
                <a:ext cx="24" cy="26"/>
              </a:xfrm>
              <a:custGeom>
                <a:avLst/>
                <a:gdLst>
                  <a:gd name="T0" fmla="*/ 2 w 47"/>
                  <a:gd name="T1" fmla="*/ 3 h 54"/>
                  <a:gd name="T2" fmla="*/ 2 w 47"/>
                  <a:gd name="T3" fmla="*/ 3 h 54"/>
                  <a:gd name="T4" fmla="*/ 1 w 47"/>
                  <a:gd name="T5" fmla="*/ 2 h 54"/>
                  <a:gd name="T6" fmla="*/ 1 w 47"/>
                  <a:gd name="T7" fmla="*/ 2 h 54"/>
                  <a:gd name="T8" fmla="*/ 1 w 47"/>
                  <a:gd name="T9" fmla="*/ 1 h 54"/>
                  <a:gd name="T10" fmla="*/ 0 w 47"/>
                  <a:gd name="T11" fmla="*/ 1 h 54"/>
                  <a:gd name="T12" fmla="*/ 1 w 47"/>
                  <a:gd name="T13" fmla="*/ 0 h 54"/>
                  <a:gd name="T14" fmla="*/ 1 w 47"/>
                  <a:gd name="T15" fmla="*/ 0 h 54"/>
                  <a:gd name="T16" fmla="*/ 1 w 47"/>
                  <a:gd name="T17" fmla="*/ 0 h 54"/>
                  <a:gd name="T18" fmla="*/ 2 w 47"/>
                  <a:gd name="T19" fmla="*/ 0 h 54"/>
                  <a:gd name="T20" fmla="*/ 2 w 47"/>
                  <a:gd name="T21" fmla="*/ 0 h 54"/>
                  <a:gd name="T22" fmla="*/ 3 w 47"/>
                  <a:gd name="T23" fmla="*/ 0 h 54"/>
                  <a:gd name="T24" fmla="*/ 3 w 47"/>
                  <a:gd name="T25" fmla="*/ 0 h 54"/>
                  <a:gd name="T26" fmla="*/ 3 w 47"/>
                  <a:gd name="T27" fmla="*/ 0 h 54"/>
                  <a:gd name="T28" fmla="*/ 3 w 47"/>
                  <a:gd name="T29" fmla="*/ 0 h 54"/>
                  <a:gd name="T30" fmla="*/ 3 w 47"/>
                  <a:gd name="T31" fmla="*/ 1 h 54"/>
                  <a:gd name="T32" fmla="*/ 3 w 47"/>
                  <a:gd name="T33" fmla="*/ 1 h 54"/>
                  <a:gd name="T34" fmla="*/ 2 w 47"/>
                  <a:gd name="T35" fmla="*/ 2 h 54"/>
                  <a:gd name="T36" fmla="*/ 2 w 47"/>
                  <a:gd name="T37" fmla="*/ 2 h 54"/>
                  <a:gd name="T38" fmla="*/ 2 w 47"/>
                  <a:gd name="T39" fmla="*/ 3 h 54"/>
                  <a:gd name="T40" fmla="*/ 2 w 47"/>
                  <a:gd name="T41" fmla="*/ 3 h 54"/>
                  <a:gd name="T42" fmla="*/ 2 w 47"/>
                  <a:gd name="T43" fmla="*/ 3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54"/>
                  <a:gd name="T68" fmla="*/ 47 w 47"/>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54">
                    <a:moveTo>
                      <a:pt x="21" y="54"/>
                    </a:moveTo>
                    <a:lnTo>
                      <a:pt x="17" y="52"/>
                    </a:lnTo>
                    <a:lnTo>
                      <a:pt x="13" y="44"/>
                    </a:lnTo>
                    <a:lnTo>
                      <a:pt x="5" y="38"/>
                    </a:lnTo>
                    <a:lnTo>
                      <a:pt x="4" y="31"/>
                    </a:lnTo>
                    <a:lnTo>
                      <a:pt x="0" y="23"/>
                    </a:lnTo>
                    <a:lnTo>
                      <a:pt x="4" y="12"/>
                    </a:lnTo>
                    <a:lnTo>
                      <a:pt x="5" y="8"/>
                    </a:lnTo>
                    <a:lnTo>
                      <a:pt x="11" y="6"/>
                    </a:lnTo>
                    <a:lnTo>
                      <a:pt x="17" y="0"/>
                    </a:lnTo>
                    <a:lnTo>
                      <a:pt x="28" y="0"/>
                    </a:lnTo>
                    <a:lnTo>
                      <a:pt x="34" y="0"/>
                    </a:lnTo>
                    <a:lnTo>
                      <a:pt x="43" y="0"/>
                    </a:lnTo>
                    <a:lnTo>
                      <a:pt x="47" y="0"/>
                    </a:lnTo>
                    <a:lnTo>
                      <a:pt x="47" y="10"/>
                    </a:lnTo>
                    <a:lnTo>
                      <a:pt x="43" y="19"/>
                    </a:lnTo>
                    <a:lnTo>
                      <a:pt x="40" y="29"/>
                    </a:lnTo>
                    <a:lnTo>
                      <a:pt x="32" y="37"/>
                    </a:lnTo>
                    <a:lnTo>
                      <a:pt x="28" y="44"/>
                    </a:lnTo>
                    <a:lnTo>
                      <a:pt x="21" y="52"/>
                    </a:lnTo>
                    <a:lnTo>
                      <a:pt x="21" y="54"/>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58" name="Freeform 161">
                <a:extLst>
                  <a:ext uri="{FF2B5EF4-FFF2-40B4-BE49-F238E27FC236}">
                    <a16:creationId xmlns:a16="http://schemas.microsoft.com/office/drawing/2014/main" id="{8B30C98E-D2F3-498C-AEDA-7734A572C5D6}"/>
                  </a:ext>
                </a:extLst>
              </p:cNvPr>
              <p:cNvSpPr>
                <a:spLocks/>
              </p:cNvSpPr>
              <p:nvPr/>
            </p:nvSpPr>
            <p:spPr bwMode="auto">
              <a:xfrm>
                <a:off x="1846" y="3856"/>
                <a:ext cx="26" cy="22"/>
              </a:xfrm>
              <a:custGeom>
                <a:avLst/>
                <a:gdLst>
                  <a:gd name="T0" fmla="*/ 0 w 53"/>
                  <a:gd name="T1" fmla="*/ 1 h 44"/>
                  <a:gd name="T2" fmla="*/ 0 w 53"/>
                  <a:gd name="T3" fmla="*/ 1 h 44"/>
                  <a:gd name="T4" fmla="*/ 0 w 53"/>
                  <a:gd name="T5" fmla="*/ 1 h 44"/>
                  <a:gd name="T6" fmla="*/ 0 w 53"/>
                  <a:gd name="T7" fmla="*/ 1 h 44"/>
                  <a:gd name="T8" fmla="*/ 1 w 53"/>
                  <a:gd name="T9" fmla="*/ 1 h 44"/>
                  <a:gd name="T10" fmla="*/ 2 w 53"/>
                  <a:gd name="T11" fmla="*/ 0 h 44"/>
                  <a:gd name="T12" fmla="*/ 2 w 53"/>
                  <a:gd name="T13" fmla="*/ 1 h 44"/>
                  <a:gd name="T14" fmla="*/ 2 w 53"/>
                  <a:gd name="T15" fmla="*/ 1 h 44"/>
                  <a:gd name="T16" fmla="*/ 3 w 53"/>
                  <a:gd name="T17" fmla="*/ 1 h 44"/>
                  <a:gd name="T18" fmla="*/ 3 w 53"/>
                  <a:gd name="T19" fmla="*/ 1 h 44"/>
                  <a:gd name="T20" fmla="*/ 3 w 53"/>
                  <a:gd name="T21" fmla="*/ 1 h 44"/>
                  <a:gd name="T22" fmla="*/ 3 w 53"/>
                  <a:gd name="T23" fmla="*/ 3 h 44"/>
                  <a:gd name="T24" fmla="*/ 3 w 53"/>
                  <a:gd name="T25" fmla="*/ 3 h 44"/>
                  <a:gd name="T26" fmla="*/ 2 w 53"/>
                  <a:gd name="T27" fmla="*/ 3 h 44"/>
                  <a:gd name="T28" fmla="*/ 2 w 53"/>
                  <a:gd name="T29" fmla="*/ 3 h 44"/>
                  <a:gd name="T30" fmla="*/ 1 w 53"/>
                  <a:gd name="T31" fmla="*/ 3 h 44"/>
                  <a:gd name="T32" fmla="*/ 1 w 53"/>
                  <a:gd name="T33" fmla="*/ 3 h 44"/>
                  <a:gd name="T34" fmla="*/ 0 w 53"/>
                  <a:gd name="T35" fmla="*/ 3 h 44"/>
                  <a:gd name="T36" fmla="*/ 0 w 53"/>
                  <a:gd name="T37" fmla="*/ 1 h 44"/>
                  <a:gd name="T38" fmla="*/ 0 w 53"/>
                  <a:gd name="T39" fmla="*/ 1 h 44"/>
                  <a:gd name="T40" fmla="*/ 0 w 53"/>
                  <a:gd name="T41" fmla="*/ 1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
                  <a:gd name="T64" fmla="*/ 0 h 44"/>
                  <a:gd name="T65" fmla="*/ 53 w 53"/>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 h="44">
                    <a:moveTo>
                      <a:pt x="0" y="21"/>
                    </a:moveTo>
                    <a:lnTo>
                      <a:pt x="0" y="19"/>
                    </a:lnTo>
                    <a:lnTo>
                      <a:pt x="5" y="16"/>
                    </a:lnTo>
                    <a:lnTo>
                      <a:pt x="15" y="8"/>
                    </a:lnTo>
                    <a:lnTo>
                      <a:pt x="23" y="4"/>
                    </a:lnTo>
                    <a:lnTo>
                      <a:pt x="32" y="0"/>
                    </a:lnTo>
                    <a:lnTo>
                      <a:pt x="40" y="4"/>
                    </a:lnTo>
                    <a:lnTo>
                      <a:pt x="42" y="6"/>
                    </a:lnTo>
                    <a:lnTo>
                      <a:pt x="49" y="10"/>
                    </a:lnTo>
                    <a:lnTo>
                      <a:pt x="49" y="17"/>
                    </a:lnTo>
                    <a:lnTo>
                      <a:pt x="53" y="27"/>
                    </a:lnTo>
                    <a:lnTo>
                      <a:pt x="51" y="35"/>
                    </a:lnTo>
                    <a:lnTo>
                      <a:pt x="49" y="38"/>
                    </a:lnTo>
                    <a:lnTo>
                      <a:pt x="45" y="42"/>
                    </a:lnTo>
                    <a:lnTo>
                      <a:pt x="38" y="44"/>
                    </a:lnTo>
                    <a:lnTo>
                      <a:pt x="30" y="42"/>
                    </a:lnTo>
                    <a:lnTo>
                      <a:pt x="21" y="38"/>
                    </a:lnTo>
                    <a:lnTo>
                      <a:pt x="11" y="33"/>
                    </a:lnTo>
                    <a:lnTo>
                      <a:pt x="5" y="27"/>
                    </a:lnTo>
                    <a:lnTo>
                      <a:pt x="0" y="21"/>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59" name="Freeform 162">
                <a:extLst>
                  <a:ext uri="{FF2B5EF4-FFF2-40B4-BE49-F238E27FC236}">
                    <a16:creationId xmlns:a16="http://schemas.microsoft.com/office/drawing/2014/main" id="{29297A32-BB81-45D2-A8CE-29CD70D843E7}"/>
                  </a:ext>
                </a:extLst>
              </p:cNvPr>
              <p:cNvSpPr>
                <a:spLocks/>
              </p:cNvSpPr>
              <p:nvPr/>
            </p:nvSpPr>
            <p:spPr bwMode="auto">
              <a:xfrm>
                <a:off x="2086" y="4225"/>
                <a:ext cx="29" cy="21"/>
              </a:xfrm>
              <a:custGeom>
                <a:avLst/>
                <a:gdLst>
                  <a:gd name="T0" fmla="*/ 0 w 57"/>
                  <a:gd name="T1" fmla="*/ 1 h 42"/>
                  <a:gd name="T2" fmla="*/ 0 w 57"/>
                  <a:gd name="T3" fmla="*/ 1 h 42"/>
                  <a:gd name="T4" fmla="*/ 1 w 57"/>
                  <a:gd name="T5" fmla="*/ 1 h 42"/>
                  <a:gd name="T6" fmla="*/ 1 w 57"/>
                  <a:gd name="T7" fmla="*/ 1 h 42"/>
                  <a:gd name="T8" fmla="*/ 2 w 57"/>
                  <a:gd name="T9" fmla="*/ 1 h 42"/>
                  <a:gd name="T10" fmla="*/ 2 w 57"/>
                  <a:gd name="T11" fmla="*/ 0 h 42"/>
                  <a:gd name="T12" fmla="*/ 3 w 57"/>
                  <a:gd name="T13" fmla="*/ 0 h 42"/>
                  <a:gd name="T14" fmla="*/ 3 w 57"/>
                  <a:gd name="T15" fmla="*/ 0 h 42"/>
                  <a:gd name="T16" fmla="*/ 3 w 57"/>
                  <a:gd name="T17" fmla="*/ 1 h 42"/>
                  <a:gd name="T18" fmla="*/ 3 w 57"/>
                  <a:gd name="T19" fmla="*/ 1 h 42"/>
                  <a:gd name="T20" fmla="*/ 4 w 57"/>
                  <a:gd name="T21" fmla="*/ 1 h 42"/>
                  <a:gd name="T22" fmla="*/ 4 w 57"/>
                  <a:gd name="T23" fmla="*/ 1 h 42"/>
                  <a:gd name="T24" fmla="*/ 4 w 57"/>
                  <a:gd name="T25" fmla="*/ 2 h 42"/>
                  <a:gd name="T26" fmla="*/ 4 w 57"/>
                  <a:gd name="T27" fmla="*/ 3 h 42"/>
                  <a:gd name="T28" fmla="*/ 3 w 57"/>
                  <a:gd name="T29" fmla="*/ 3 h 42"/>
                  <a:gd name="T30" fmla="*/ 3 w 57"/>
                  <a:gd name="T31" fmla="*/ 3 h 42"/>
                  <a:gd name="T32" fmla="*/ 2 w 57"/>
                  <a:gd name="T33" fmla="*/ 3 h 42"/>
                  <a:gd name="T34" fmla="*/ 2 w 57"/>
                  <a:gd name="T35" fmla="*/ 3 h 42"/>
                  <a:gd name="T36" fmla="*/ 1 w 57"/>
                  <a:gd name="T37" fmla="*/ 1 h 42"/>
                  <a:gd name="T38" fmla="*/ 1 w 57"/>
                  <a:gd name="T39" fmla="*/ 1 h 42"/>
                  <a:gd name="T40" fmla="*/ 0 w 57"/>
                  <a:gd name="T41" fmla="*/ 1 h 42"/>
                  <a:gd name="T42" fmla="*/ 0 w 57"/>
                  <a:gd name="T43" fmla="*/ 1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42"/>
                  <a:gd name="T68" fmla="*/ 57 w 57"/>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42">
                    <a:moveTo>
                      <a:pt x="0" y="28"/>
                    </a:moveTo>
                    <a:lnTo>
                      <a:pt x="0" y="25"/>
                    </a:lnTo>
                    <a:lnTo>
                      <a:pt x="5" y="17"/>
                    </a:lnTo>
                    <a:lnTo>
                      <a:pt x="11" y="11"/>
                    </a:lnTo>
                    <a:lnTo>
                      <a:pt x="17" y="4"/>
                    </a:lnTo>
                    <a:lnTo>
                      <a:pt x="26" y="0"/>
                    </a:lnTo>
                    <a:lnTo>
                      <a:pt x="34" y="0"/>
                    </a:lnTo>
                    <a:lnTo>
                      <a:pt x="38" y="0"/>
                    </a:lnTo>
                    <a:lnTo>
                      <a:pt x="43" y="4"/>
                    </a:lnTo>
                    <a:lnTo>
                      <a:pt x="47" y="9"/>
                    </a:lnTo>
                    <a:lnTo>
                      <a:pt x="51" y="17"/>
                    </a:lnTo>
                    <a:lnTo>
                      <a:pt x="57" y="27"/>
                    </a:lnTo>
                    <a:lnTo>
                      <a:pt x="57" y="32"/>
                    </a:lnTo>
                    <a:lnTo>
                      <a:pt x="53" y="40"/>
                    </a:lnTo>
                    <a:lnTo>
                      <a:pt x="47" y="42"/>
                    </a:lnTo>
                    <a:lnTo>
                      <a:pt x="38" y="42"/>
                    </a:lnTo>
                    <a:lnTo>
                      <a:pt x="28" y="40"/>
                    </a:lnTo>
                    <a:lnTo>
                      <a:pt x="17" y="34"/>
                    </a:lnTo>
                    <a:lnTo>
                      <a:pt x="9" y="30"/>
                    </a:lnTo>
                    <a:lnTo>
                      <a:pt x="2" y="28"/>
                    </a:lnTo>
                    <a:lnTo>
                      <a:pt x="0" y="28"/>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60" name="Freeform 163">
                <a:extLst>
                  <a:ext uri="{FF2B5EF4-FFF2-40B4-BE49-F238E27FC236}">
                    <a16:creationId xmlns:a16="http://schemas.microsoft.com/office/drawing/2014/main" id="{769FBDD0-1865-4042-A843-70EBDD41D8E2}"/>
                  </a:ext>
                </a:extLst>
              </p:cNvPr>
              <p:cNvSpPr>
                <a:spLocks/>
              </p:cNvSpPr>
              <p:nvPr/>
            </p:nvSpPr>
            <p:spPr bwMode="auto">
              <a:xfrm>
                <a:off x="1907" y="3802"/>
                <a:ext cx="26" cy="23"/>
              </a:xfrm>
              <a:custGeom>
                <a:avLst/>
                <a:gdLst>
                  <a:gd name="T0" fmla="*/ 0 w 54"/>
                  <a:gd name="T1" fmla="*/ 1 h 46"/>
                  <a:gd name="T2" fmla="*/ 0 w 54"/>
                  <a:gd name="T3" fmla="*/ 1 h 46"/>
                  <a:gd name="T4" fmla="*/ 0 w 54"/>
                  <a:gd name="T5" fmla="*/ 1 h 46"/>
                  <a:gd name="T6" fmla="*/ 1 w 54"/>
                  <a:gd name="T7" fmla="*/ 1 h 46"/>
                  <a:gd name="T8" fmla="*/ 1 w 54"/>
                  <a:gd name="T9" fmla="*/ 1 h 46"/>
                  <a:gd name="T10" fmla="*/ 2 w 54"/>
                  <a:gd name="T11" fmla="*/ 0 h 46"/>
                  <a:gd name="T12" fmla="*/ 2 w 54"/>
                  <a:gd name="T13" fmla="*/ 1 h 46"/>
                  <a:gd name="T14" fmla="*/ 2 w 54"/>
                  <a:gd name="T15" fmla="*/ 1 h 46"/>
                  <a:gd name="T16" fmla="*/ 3 w 54"/>
                  <a:gd name="T17" fmla="*/ 1 h 46"/>
                  <a:gd name="T18" fmla="*/ 3 w 54"/>
                  <a:gd name="T19" fmla="*/ 1 h 46"/>
                  <a:gd name="T20" fmla="*/ 3 w 54"/>
                  <a:gd name="T21" fmla="*/ 1 h 46"/>
                  <a:gd name="T22" fmla="*/ 2 w 54"/>
                  <a:gd name="T23" fmla="*/ 3 h 46"/>
                  <a:gd name="T24" fmla="*/ 2 w 54"/>
                  <a:gd name="T25" fmla="*/ 3 h 46"/>
                  <a:gd name="T26" fmla="*/ 2 w 54"/>
                  <a:gd name="T27" fmla="*/ 3 h 46"/>
                  <a:gd name="T28" fmla="*/ 1 w 54"/>
                  <a:gd name="T29" fmla="*/ 3 h 46"/>
                  <a:gd name="T30" fmla="*/ 0 w 54"/>
                  <a:gd name="T31" fmla="*/ 1 h 46"/>
                  <a:gd name="T32" fmla="*/ 0 w 54"/>
                  <a:gd name="T33" fmla="*/ 1 h 46"/>
                  <a:gd name="T34" fmla="*/ 0 w 54"/>
                  <a:gd name="T35" fmla="*/ 1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46"/>
                  <a:gd name="T56" fmla="*/ 54 w 54"/>
                  <a:gd name="T57" fmla="*/ 46 h 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46">
                    <a:moveTo>
                      <a:pt x="0" y="15"/>
                    </a:moveTo>
                    <a:lnTo>
                      <a:pt x="4" y="10"/>
                    </a:lnTo>
                    <a:lnTo>
                      <a:pt x="10" y="8"/>
                    </a:lnTo>
                    <a:lnTo>
                      <a:pt x="17" y="4"/>
                    </a:lnTo>
                    <a:lnTo>
                      <a:pt x="29" y="2"/>
                    </a:lnTo>
                    <a:lnTo>
                      <a:pt x="36" y="0"/>
                    </a:lnTo>
                    <a:lnTo>
                      <a:pt x="46" y="4"/>
                    </a:lnTo>
                    <a:lnTo>
                      <a:pt x="46" y="6"/>
                    </a:lnTo>
                    <a:lnTo>
                      <a:pt x="52" y="13"/>
                    </a:lnTo>
                    <a:lnTo>
                      <a:pt x="52" y="19"/>
                    </a:lnTo>
                    <a:lnTo>
                      <a:pt x="54" y="30"/>
                    </a:lnTo>
                    <a:lnTo>
                      <a:pt x="48" y="36"/>
                    </a:lnTo>
                    <a:lnTo>
                      <a:pt x="46" y="42"/>
                    </a:lnTo>
                    <a:lnTo>
                      <a:pt x="33" y="46"/>
                    </a:lnTo>
                    <a:lnTo>
                      <a:pt x="17" y="34"/>
                    </a:lnTo>
                    <a:lnTo>
                      <a:pt x="6" y="21"/>
                    </a:lnTo>
                    <a:lnTo>
                      <a:pt x="0" y="15"/>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61" name="Freeform 164">
                <a:extLst>
                  <a:ext uri="{FF2B5EF4-FFF2-40B4-BE49-F238E27FC236}">
                    <a16:creationId xmlns:a16="http://schemas.microsoft.com/office/drawing/2014/main" id="{11305D5C-BD4A-4A76-B205-3810A4984DBE}"/>
                  </a:ext>
                </a:extLst>
              </p:cNvPr>
              <p:cNvSpPr>
                <a:spLocks/>
              </p:cNvSpPr>
              <p:nvPr/>
            </p:nvSpPr>
            <p:spPr bwMode="auto">
              <a:xfrm>
                <a:off x="2077" y="4253"/>
                <a:ext cx="23" cy="25"/>
              </a:xfrm>
              <a:custGeom>
                <a:avLst/>
                <a:gdLst>
                  <a:gd name="T0" fmla="*/ 0 w 45"/>
                  <a:gd name="T1" fmla="*/ 3 h 49"/>
                  <a:gd name="T2" fmla="*/ 0 w 45"/>
                  <a:gd name="T3" fmla="*/ 3 h 49"/>
                  <a:gd name="T4" fmla="*/ 1 w 45"/>
                  <a:gd name="T5" fmla="*/ 2 h 49"/>
                  <a:gd name="T6" fmla="*/ 1 w 45"/>
                  <a:gd name="T7" fmla="*/ 2 h 49"/>
                  <a:gd name="T8" fmla="*/ 1 w 45"/>
                  <a:gd name="T9" fmla="*/ 1 h 49"/>
                  <a:gd name="T10" fmla="*/ 1 w 45"/>
                  <a:gd name="T11" fmla="*/ 1 h 49"/>
                  <a:gd name="T12" fmla="*/ 1 w 45"/>
                  <a:gd name="T13" fmla="*/ 1 h 49"/>
                  <a:gd name="T14" fmla="*/ 2 w 45"/>
                  <a:gd name="T15" fmla="*/ 0 h 49"/>
                  <a:gd name="T16" fmla="*/ 2 w 45"/>
                  <a:gd name="T17" fmla="*/ 1 h 49"/>
                  <a:gd name="T18" fmla="*/ 2 w 45"/>
                  <a:gd name="T19" fmla="*/ 1 h 49"/>
                  <a:gd name="T20" fmla="*/ 3 w 45"/>
                  <a:gd name="T21" fmla="*/ 2 h 49"/>
                  <a:gd name="T22" fmla="*/ 3 w 45"/>
                  <a:gd name="T23" fmla="*/ 2 h 49"/>
                  <a:gd name="T24" fmla="*/ 3 w 45"/>
                  <a:gd name="T25" fmla="*/ 2 h 49"/>
                  <a:gd name="T26" fmla="*/ 3 w 45"/>
                  <a:gd name="T27" fmla="*/ 3 h 49"/>
                  <a:gd name="T28" fmla="*/ 3 w 45"/>
                  <a:gd name="T29" fmla="*/ 3 h 49"/>
                  <a:gd name="T30" fmla="*/ 3 w 45"/>
                  <a:gd name="T31" fmla="*/ 3 h 49"/>
                  <a:gd name="T32" fmla="*/ 2 w 45"/>
                  <a:gd name="T33" fmla="*/ 4 h 49"/>
                  <a:gd name="T34" fmla="*/ 2 w 45"/>
                  <a:gd name="T35" fmla="*/ 4 h 49"/>
                  <a:gd name="T36" fmla="*/ 1 w 45"/>
                  <a:gd name="T37" fmla="*/ 3 h 49"/>
                  <a:gd name="T38" fmla="*/ 1 w 45"/>
                  <a:gd name="T39" fmla="*/ 3 h 49"/>
                  <a:gd name="T40" fmla="*/ 0 w 45"/>
                  <a:gd name="T41" fmla="*/ 3 h 49"/>
                  <a:gd name="T42" fmla="*/ 0 w 45"/>
                  <a:gd name="T43" fmla="*/ 3 h 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
                  <a:gd name="T67" fmla="*/ 0 h 49"/>
                  <a:gd name="T68" fmla="*/ 45 w 45"/>
                  <a:gd name="T69" fmla="*/ 49 h 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 h="49">
                    <a:moveTo>
                      <a:pt x="0" y="44"/>
                    </a:moveTo>
                    <a:lnTo>
                      <a:pt x="0" y="40"/>
                    </a:lnTo>
                    <a:lnTo>
                      <a:pt x="2" y="30"/>
                    </a:lnTo>
                    <a:lnTo>
                      <a:pt x="2" y="21"/>
                    </a:lnTo>
                    <a:lnTo>
                      <a:pt x="3" y="15"/>
                    </a:lnTo>
                    <a:lnTo>
                      <a:pt x="7" y="6"/>
                    </a:lnTo>
                    <a:lnTo>
                      <a:pt x="13" y="4"/>
                    </a:lnTo>
                    <a:lnTo>
                      <a:pt x="17" y="0"/>
                    </a:lnTo>
                    <a:lnTo>
                      <a:pt x="21" y="2"/>
                    </a:lnTo>
                    <a:lnTo>
                      <a:pt x="28" y="6"/>
                    </a:lnTo>
                    <a:lnTo>
                      <a:pt x="36" y="17"/>
                    </a:lnTo>
                    <a:lnTo>
                      <a:pt x="40" y="25"/>
                    </a:lnTo>
                    <a:lnTo>
                      <a:pt x="41" y="32"/>
                    </a:lnTo>
                    <a:lnTo>
                      <a:pt x="41" y="36"/>
                    </a:lnTo>
                    <a:lnTo>
                      <a:pt x="45" y="42"/>
                    </a:lnTo>
                    <a:lnTo>
                      <a:pt x="38" y="48"/>
                    </a:lnTo>
                    <a:lnTo>
                      <a:pt x="32" y="49"/>
                    </a:lnTo>
                    <a:lnTo>
                      <a:pt x="19" y="49"/>
                    </a:lnTo>
                    <a:lnTo>
                      <a:pt x="7" y="48"/>
                    </a:lnTo>
                    <a:lnTo>
                      <a:pt x="2" y="44"/>
                    </a:lnTo>
                    <a:lnTo>
                      <a:pt x="0" y="44"/>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62" name="Freeform 165">
                <a:extLst>
                  <a:ext uri="{FF2B5EF4-FFF2-40B4-BE49-F238E27FC236}">
                    <a16:creationId xmlns:a16="http://schemas.microsoft.com/office/drawing/2014/main" id="{97CD3497-0DE7-42AF-A31E-E39E017EA0D1}"/>
                  </a:ext>
                </a:extLst>
              </p:cNvPr>
              <p:cNvSpPr>
                <a:spLocks/>
              </p:cNvSpPr>
              <p:nvPr/>
            </p:nvSpPr>
            <p:spPr bwMode="auto">
              <a:xfrm>
                <a:off x="1938" y="4025"/>
                <a:ext cx="32" cy="30"/>
              </a:xfrm>
              <a:custGeom>
                <a:avLst/>
                <a:gdLst>
                  <a:gd name="T0" fmla="*/ 0 w 65"/>
                  <a:gd name="T1" fmla="*/ 4 h 59"/>
                  <a:gd name="T2" fmla="*/ 0 w 65"/>
                  <a:gd name="T3" fmla="*/ 4 h 59"/>
                  <a:gd name="T4" fmla="*/ 0 w 65"/>
                  <a:gd name="T5" fmla="*/ 3 h 59"/>
                  <a:gd name="T6" fmla="*/ 0 w 65"/>
                  <a:gd name="T7" fmla="*/ 3 h 59"/>
                  <a:gd name="T8" fmla="*/ 0 w 65"/>
                  <a:gd name="T9" fmla="*/ 3 h 59"/>
                  <a:gd name="T10" fmla="*/ 0 w 65"/>
                  <a:gd name="T11" fmla="*/ 2 h 59"/>
                  <a:gd name="T12" fmla="*/ 0 w 65"/>
                  <a:gd name="T13" fmla="*/ 1 h 59"/>
                  <a:gd name="T14" fmla="*/ 0 w 65"/>
                  <a:gd name="T15" fmla="*/ 1 h 59"/>
                  <a:gd name="T16" fmla="*/ 1 w 65"/>
                  <a:gd name="T17" fmla="*/ 1 h 59"/>
                  <a:gd name="T18" fmla="*/ 1 w 65"/>
                  <a:gd name="T19" fmla="*/ 0 h 59"/>
                  <a:gd name="T20" fmla="*/ 2 w 65"/>
                  <a:gd name="T21" fmla="*/ 1 h 59"/>
                  <a:gd name="T22" fmla="*/ 2 w 65"/>
                  <a:gd name="T23" fmla="*/ 1 h 59"/>
                  <a:gd name="T24" fmla="*/ 3 w 65"/>
                  <a:gd name="T25" fmla="*/ 2 h 59"/>
                  <a:gd name="T26" fmla="*/ 3 w 65"/>
                  <a:gd name="T27" fmla="*/ 2 h 59"/>
                  <a:gd name="T28" fmla="*/ 4 w 65"/>
                  <a:gd name="T29" fmla="*/ 3 h 59"/>
                  <a:gd name="T30" fmla="*/ 4 w 65"/>
                  <a:gd name="T31" fmla="*/ 3 h 59"/>
                  <a:gd name="T32" fmla="*/ 4 w 65"/>
                  <a:gd name="T33" fmla="*/ 3 h 59"/>
                  <a:gd name="T34" fmla="*/ 3 w 65"/>
                  <a:gd name="T35" fmla="*/ 4 h 59"/>
                  <a:gd name="T36" fmla="*/ 2 w 65"/>
                  <a:gd name="T37" fmla="*/ 4 h 59"/>
                  <a:gd name="T38" fmla="*/ 1 w 65"/>
                  <a:gd name="T39" fmla="*/ 4 h 59"/>
                  <a:gd name="T40" fmla="*/ 0 w 65"/>
                  <a:gd name="T41" fmla="*/ 4 h 59"/>
                  <a:gd name="T42" fmla="*/ 0 w 65"/>
                  <a:gd name="T43" fmla="*/ 4 h 59"/>
                  <a:gd name="T44" fmla="*/ 0 w 65"/>
                  <a:gd name="T45" fmla="*/ 4 h 59"/>
                  <a:gd name="T46" fmla="*/ 0 w 65"/>
                  <a:gd name="T47" fmla="*/ 4 h 5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5"/>
                  <a:gd name="T73" fmla="*/ 0 h 59"/>
                  <a:gd name="T74" fmla="*/ 65 w 65"/>
                  <a:gd name="T75" fmla="*/ 59 h 5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5" h="59">
                    <a:moveTo>
                      <a:pt x="0" y="53"/>
                    </a:moveTo>
                    <a:lnTo>
                      <a:pt x="0" y="51"/>
                    </a:lnTo>
                    <a:lnTo>
                      <a:pt x="0" y="47"/>
                    </a:lnTo>
                    <a:lnTo>
                      <a:pt x="0" y="43"/>
                    </a:lnTo>
                    <a:lnTo>
                      <a:pt x="6" y="34"/>
                    </a:lnTo>
                    <a:lnTo>
                      <a:pt x="6" y="26"/>
                    </a:lnTo>
                    <a:lnTo>
                      <a:pt x="12" y="15"/>
                    </a:lnTo>
                    <a:lnTo>
                      <a:pt x="13" y="7"/>
                    </a:lnTo>
                    <a:lnTo>
                      <a:pt x="23" y="4"/>
                    </a:lnTo>
                    <a:lnTo>
                      <a:pt x="27" y="0"/>
                    </a:lnTo>
                    <a:lnTo>
                      <a:pt x="36" y="2"/>
                    </a:lnTo>
                    <a:lnTo>
                      <a:pt x="44" y="5"/>
                    </a:lnTo>
                    <a:lnTo>
                      <a:pt x="55" y="19"/>
                    </a:lnTo>
                    <a:lnTo>
                      <a:pt x="59" y="26"/>
                    </a:lnTo>
                    <a:lnTo>
                      <a:pt x="65" y="36"/>
                    </a:lnTo>
                    <a:lnTo>
                      <a:pt x="65" y="42"/>
                    </a:lnTo>
                    <a:lnTo>
                      <a:pt x="65" y="47"/>
                    </a:lnTo>
                    <a:lnTo>
                      <a:pt x="55" y="53"/>
                    </a:lnTo>
                    <a:lnTo>
                      <a:pt x="44" y="59"/>
                    </a:lnTo>
                    <a:lnTo>
                      <a:pt x="27" y="55"/>
                    </a:lnTo>
                    <a:lnTo>
                      <a:pt x="13" y="55"/>
                    </a:lnTo>
                    <a:lnTo>
                      <a:pt x="2" y="53"/>
                    </a:lnTo>
                    <a:lnTo>
                      <a:pt x="0" y="53"/>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63" name="Freeform 166">
                <a:extLst>
                  <a:ext uri="{FF2B5EF4-FFF2-40B4-BE49-F238E27FC236}">
                    <a16:creationId xmlns:a16="http://schemas.microsoft.com/office/drawing/2014/main" id="{17C1E9FE-F71E-473F-9CEC-898829D58BB5}"/>
                  </a:ext>
                </a:extLst>
              </p:cNvPr>
              <p:cNvSpPr>
                <a:spLocks/>
              </p:cNvSpPr>
              <p:nvPr/>
            </p:nvSpPr>
            <p:spPr bwMode="auto">
              <a:xfrm>
                <a:off x="2000" y="4153"/>
                <a:ext cx="27" cy="19"/>
              </a:xfrm>
              <a:custGeom>
                <a:avLst/>
                <a:gdLst>
                  <a:gd name="T0" fmla="*/ 0 w 55"/>
                  <a:gd name="T1" fmla="*/ 2 h 39"/>
                  <a:gd name="T2" fmla="*/ 0 w 55"/>
                  <a:gd name="T3" fmla="*/ 1 h 39"/>
                  <a:gd name="T4" fmla="*/ 0 w 55"/>
                  <a:gd name="T5" fmla="*/ 1 h 39"/>
                  <a:gd name="T6" fmla="*/ 0 w 55"/>
                  <a:gd name="T7" fmla="*/ 1 h 39"/>
                  <a:gd name="T8" fmla="*/ 0 w 55"/>
                  <a:gd name="T9" fmla="*/ 0 h 39"/>
                  <a:gd name="T10" fmla="*/ 1 w 55"/>
                  <a:gd name="T11" fmla="*/ 0 h 39"/>
                  <a:gd name="T12" fmla="*/ 1 w 55"/>
                  <a:gd name="T13" fmla="*/ 0 h 39"/>
                  <a:gd name="T14" fmla="*/ 2 w 55"/>
                  <a:gd name="T15" fmla="*/ 0 h 39"/>
                  <a:gd name="T16" fmla="*/ 3 w 55"/>
                  <a:gd name="T17" fmla="*/ 1 h 39"/>
                  <a:gd name="T18" fmla="*/ 3 w 55"/>
                  <a:gd name="T19" fmla="*/ 1 h 39"/>
                  <a:gd name="T20" fmla="*/ 3 w 55"/>
                  <a:gd name="T21" fmla="*/ 1 h 39"/>
                  <a:gd name="T22" fmla="*/ 3 w 55"/>
                  <a:gd name="T23" fmla="*/ 2 h 39"/>
                  <a:gd name="T24" fmla="*/ 2 w 55"/>
                  <a:gd name="T25" fmla="*/ 2 h 39"/>
                  <a:gd name="T26" fmla="*/ 2 w 55"/>
                  <a:gd name="T27" fmla="*/ 2 h 39"/>
                  <a:gd name="T28" fmla="*/ 1 w 55"/>
                  <a:gd name="T29" fmla="*/ 2 h 39"/>
                  <a:gd name="T30" fmla="*/ 1 w 55"/>
                  <a:gd name="T31" fmla="*/ 2 h 39"/>
                  <a:gd name="T32" fmla="*/ 0 w 55"/>
                  <a:gd name="T33" fmla="*/ 2 h 39"/>
                  <a:gd name="T34" fmla="*/ 0 w 55"/>
                  <a:gd name="T35" fmla="*/ 2 h 39"/>
                  <a:gd name="T36" fmla="*/ 0 w 55"/>
                  <a:gd name="T37" fmla="*/ 2 h 39"/>
                  <a:gd name="T38" fmla="*/ 0 w 55"/>
                  <a:gd name="T39" fmla="*/ 2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39"/>
                  <a:gd name="T62" fmla="*/ 55 w 55"/>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39">
                    <a:moveTo>
                      <a:pt x="0" y="33"/>
                    </a:moveTo>
                    <a:lnTo>
                      <a:pt x="0" y="31"/>
                    </a:lnTo>
                    <a:lnTo>
                      <a:pt x="2" y="23"/>
                    </a:lnTo>
                    <a:lnTo>
                      <a:pt x="7" y="16"/>
                    </a:lnTo>
                    <a:lnTo>
                      <a:pt x="13" y="10"/>
                    </a:lnTo>
                    <a:lnTo>
                      <a:pt x="19" y="0"/>
                    </a:lnTo>
                    <a:lnTo>
                      <a:pt x="28" y="0"/>
                    </a:lnTo>
                    <a:lnTo>
                      <a:pt x="40" y="4"/>
                    </a:lnTo>
                    <a:lnTo>
                      <a:pt x="49" y="16"/>
                    </a:lnTo>
                    <a:lnTo>
                      <a:pt x="49" y="23"/>
                    </a:lnTo>
                    <a:lnTo>
                      <a:pt x="55" y="29"/>
                    </a:lnTo>
                    <a:lnTo>
                      <a:pt x="49" y="35"/>
                    </a:lnTo>
                    <a:lnTo>
                      <a:pt x="45" y="37"/>
                    </a:lnTo>
                    <a:lnTo>
                      <a:pt x="36" y="37"/>
                    </a:lnTo>
                    <a:lnTo>
                      <a:pt x="28" y="39"/>
                    </a:lnTo>
                    <a:lnTo>
                      <a:pt x="17" y="37"/>
                    </a:lnTo>
                    <a:lnTo>
                      <a:pt x="7" y="35"/>
                    </a:lnTo>
                    <a:lnTo>
                      <a:pt x="0" y="33"/>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64" name="Freeform 167">
                <a:extLst>
                  <a:ext uri="{FF2B5EF4-FFF2-40B4-BE49-F238E27FC236}">
                    <a16:creationId xmlns:a16="http://schemas.microsoft.com/office/drawing/2014/main" id="{F2A5DDD1-673C-4037-B3B6-A4DA30E1BDAF}"/>
                  </a:ext>
                </a:extLst>
              </p:cNvPr>
              <p:cNvSpPr>
                <a:spLocks/>
              </p:cNvSpPr>
              <p:nvPr/>
            </p:nvSpPr>
            <p:spPr bwMode="auto">
              <a:xfrm>
                <a:off x="1954" y="4063"/>
                <a:ext cx="24" cy="29"/>
              </a:xfrm>
              <a:custGeom>
                <a:avLst/>
                <a:gdLst>
                  <a:gd name="T0" fmla="*/ 2 w 48"/>
                  <a:gd name="T1" fmla="*/ 4 h 57"/>
                  <a:gd name="T2" fmla="*/ 2 w 48"/>
                  <a:gd name="T3" fmla="*/ 4 h 57"/>
                  <a:gd name="T4" fmla="*/ 2 w 48"/>
                  <a:gd name="T5" fmla="*/ 4 h 57"/>
                  <a:gd name="T6" fmla="*/ 2 w 48"/>
                  <a:gd name="T7" fmla="*/ 4 h 57"/>
                  <a:gd name="T8" fmla="*/ 1 w 48"/>
                  <a:gd name="T9" fmla="*/ 3 h 57"/>
                  <a:gd name="T10" fmla="*/ 1 w 48"/>
                  <a:gd name="T11" fmla="*/ 3 h 57"/>
                  <a:gd name="T12" fmla="*/ 1 w 48"/>
                  <a:gd name="T13" fmla="*/ 3 h 57"/>
                  <a:gd name="T14" fmla="*/ 1 w 48"/>
                  <a:gd name="T15" fmla="*/ 2 h 57"/>
                  <a:gd name="T16" fmla="*/ 0 w 48"/>
                  <a:gd name="T17" fmla="*/ 2 h 57"/>
                  <a:gd name="T18" fmla="*/ 0 w 48"/>
                  <a:gd name="T19" fmla="*/ 1 h 57"/>
                  <a:gd name="T20" fmla="*/ 0 w 48"/>
                  <a:gd name="T21" fmla="*/ 1 h 57"/>
                  <a:gd name="T22" fmla="*/ 1 w 48"/>
                  <a:gd name="T23" fmla="*/ 0 h 57"/>
                  <a:gd name="T24" fmla="*/ 1 w 48"/>
                  <a:gd name="T25" fmla="*/ 0 h 57"/>
                  <a:gd name="T26" fmla="*/ 2 w 48"/>
                  <a:gd name="T27" fmla="*/ 0 h 57"/>
                  <a:gd name="T28" fmla="*/ 3 w 48"/>
                  <a:gd name="T29" fmla="*/ 1 h 57"/>
                  <a:gd name="T30" fmla="*/ 3 w 48"/>
                  <a:gd name="T31" fmla="*/ 1 h 57"/>
                  <a:gd name="T32" fmla="*/ 3 w 48"/>
                  <a:gd name="T33" fmla="*/ 2 h 57"/>
                  <a:gd name="T34" fmla="*/ 3 w 48"/>
                  <a:gd name="T35" fmla="*/ 2 h 57"/>
                  <a:gd name="T36" fmla="*/ 3 w 48"/>
                  <a:gd name="T37" fmla="*/ 3 h 57"/>
                  <a:gd name="T38" fmla="*/ 3 w 48"/>
                  <a:gd name="T39" fmla="*/ 4 h 57"/>
                  <a:gd name="T40" fmla="*/ 2 w 48"/>
                  <a:gd name="T41" fmla="*/ 4 h 57"/>
                  <a:gd name="T42" fmla="*/ 2 w 48"/>
                  <a:gd name="T43" fmla="*/ 4 h 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57"/>
                  <a:gd name="T68" fmla="*/ 48 w 48"/>
                  <a:gd name="T69" fmla="*/ 57 h 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57">
                    <a:moveTo>
                      <a:pt x="31" y="57"/>
                    </a:moveTo>
                    <a:lnTo>
                      <a:pt x="27" y="55"/>
                    </a:lnTo>
                    <a:lnTo>
                      <a:pt x="25" y="55"/>
                    </a:lnTo>
                    <a:lnTo>
                      <a:pt x="21" y="51"/>
                    </a:lnTo>
                    <a:lnTo>
                      <a:pt x="16" y="47"/>
                    </a:lnTo>
                    <a:lnTo>
                      <a:pt x="12" y="42"/>
                    </a:lnTo>
                    <a:lnTo>
                      <a:pt x="8" y="36"/>
                    </a:lnTo>
                    <a:lnTo>
                      <a:pt x="4" y="26"/>
                    </a:lnTo>
                    <a:lnTo>
                      <a:pt x="0" y="21"/>
                    </a:lnTo>
                    <a:lnTo>
                      <a:pt x="0" y="9"/>
                    </a:lnTo>
                    <a:lnTo>
                      <a:pt x="0" y="5"/>
                    </a:lnTo>
                    <a:lnTo>
                      <a:pt x="6" y="0"/>
                    </a:lnTo>
                    <a:lnTo>
                      <a:pt x="12" y="0"/>
                    </a:lnTo>
                    <a:lnTo>
                      <a:pt x="18" y="0"/>
                    </a:lnTo>
                    <a:lnTo>
                      <a:pt x="33" y="5"/>
                    </a:lnTo>
                    <a:lnTo>
                      <a:pt x="42" y="9"/>
                    </a:lnTo>
                    <a:lnTo>
                      <a:pt x="48" y="21"/>
                    </a:lnTo>
                    <a:lnTo>
                      <a:pt x="48" y="26"/>
                    </a:lnTo>
                    <a:lnTo>
                      <a:pt x="44" y="36"/>
                    </a:lnTo>
                    <a:lnTo>
                      <a:pt x="37" y="51"/>
                    </a:lnTo>
                    <a:lnTo>
                      <a:pt x="31" y="57"/>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65" name="Freeform 168">
                <a:extLst>
                  <a:ext uri="{FF2B5EF4-FFF2-40B4-BE49-F238E27FC236}">
                    <a16:creationId xmlns:a16="http://schemas.microsoft.com/office/drawing/2014/main" id="{AA57EF9E-2E7A-4C5B-87F5-7E3E99C238F8}"/>
                  </a:ext>
                </a:extLst>
              </p:cNvPr>
              <p:cNvSpPr>
                <a:spLocks/>
              </p:cNvSpPr>
              <p:nvPr/>
            </p:nvSpPr>
            <p:spPr bwMode="auto">
              <a:xfrm>
                <a:off x="2030" y="4163"/>
                <a:ext cx="23" cy="24"/>
              </a:xfrm>
              <a:custGeom>
                <a:avLst/>
                <a:gdLst>
                  <a:gd name="T0" fmla="*/ 0 w 45"/>
                  <a:gd name="T1" fmla="*/ 3 h 48"/>
                  <a:gd name="T2" fmla="*/ 1 w 45"/>
                  <a:gd name="T3" fmla="*/ 2 h 48"/>
                  <a:gd name="T4" fmla="*/ 1 w 45"/>
                  <a:gd name="T5" fmla="*/ 2 h 48"/>
                  <a:gd name="T6" fmla="*/ 1 w 45"/>
                  <a:gd name="T7" fmla="*/ 1 h 48"/>
                  <a:gd name="T8" fmla="*/ 2 w 45"/>
                  <a:gd name="T9" fmla="*/ 0 h 48"/>
                  <a:gd name="T10" fmla="*/ 2 w 45"/>
                  <a:gd name="T11" fmla="*/ 0 h 48"/>
                  <a:gd name="T12" fmla="*/ 3 w 45"/>
                  <a:gd name="T13" fmla="*/ 1 h 48"/>
                  <a:gd name="T14" fmla="*/ 3 w 45"/>
                  <a:gd name="T15" fmla="*/ 1 h 48"/>
                  <a:gd name="T16" fmla="*/ 3 w 45"/>
                  <a:gd name="T17" fmla="*/ 2 h 48"/>
                  <a:gd name="T18" fmla="*/ 3 w 45"/>
                  <a:gd name="T19" fmla="*/ 2 h 48"/>
                  <a:gd name="T20" fmla="*/ 3 w 45"/>
                  <a:gd name="T21" fmla="*/ 3 h 48"/>
                  <a:gd name="T22" fmla="*/ 3 w 45"/>
                  <a:gd name="T23" fmla="*/ 3 h 48"/>
                  <a:gd name="T24" fmla="*/ 3 w 45"/>
                  <a:gd name="T25" fmla="*/ 3 h 48"/>
                  <a:gd name="T26" fmla="*/ 3 w 45"/>
                  <a:gd name="T27" fmla="*/ 3 h 48"/>
                  <a:gd name="T28" fmla="*/ 2 w 45"/>
                  <a:gd name="T29" fmla="*/ 3 h 48"/>
                  <a:gd name="T30" fmla="*/ 1 w 45"/>
                  <a:gd name="T31" fmla="*/ 3 h 48"/>
                  <a:gd name="T32" fmla="*/ 1 w 45"/>
                  <a:gd name="T33" fmla="*/ 3 h 48"/>
                  <a:gd name="T34" fmla="*/ 1 w 45"/>
                  <a:gd name="T35" fmla="*/ 3 h 48"/>
                  <a:gd name="T36" fmla="*/ 0 w 45"/>
                  <a:gd name="T37" fmla="*/ 3 h 48"/>
                  <a:gd name="T38" fmla="*/ 0 w 45"/>
                  <a:gd name="T39" fmla="*/ 3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48"/>
                  <a:gd name="T62" fmla="*/ 45 w 45"/>
                  <a:gd name="T63" fmla="*/ 48 h 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48">
                    <a:moveTo>
                      <a:pt x="0" y="37"/>
                    </a:moveTo>
                    <a:lnTo>
                      <a:pt x="1" y="31"/>
                    </a:lnTo>
                    <a:lnTo>
                      <a:pt x="7" y="23"/>
                    </a:lnTo>
                    <a:lnTo>
                      <a:pt x="15" y="10"/>
                    </a:lnTo>
                    <a:lnTo>
                      <a:pt x="26" y="0"/>
                    </a:lnTo>
                    <a:lnTo>
                      <a:pt x="32" y="0"/>
                    </a:lnTo>
                    <a:lnTo>
                      <a:pt x="36" y="2"/>
                    </a:lnTo>
                    <a:lnTo>
                      <a:pt x="41" y="10"/>
                    </a:lnTo>
                    <a:lnTo>
                      <a:pt x="45" y="23"/>
                    </a:lnTo>
                    <a:lnTo>
                      <a:pt x="45" y="31"/>
                    </a:lnTo>
                    <a:lnTo>
                      <a:pt x="45" y="38"/>
                    </a:lnTo>
                    <a:lnTo>
                      <a:pt x="43" y="44"/>
                    </a:lnTo>
                    <a:lnTo>
                      <a:pt x="43" y="48"/>
                    </a:lnTo>
                    <a:lnTo>
                      <a:pt x="34" y="48"/>
                    </a:lnTo>
                    <a:lnTo>
                      <a:pt x="26" y="48"/>
                    </a:lnTo>
                    <a:lnTo>
                      <a:pt x="15" y="44"/>
                    </a:lnTo>
                    <a:lnTo>
                      <a:pt x="7" y="40"/>
                    </a:lnTo>
                    <a:lnTo>
                      <a:pt x="1" y="37"/>
                    </a:lnTo>
                    <a:lnTo>
                      <a:pt x="0" y="37"/>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66" name="Freeform 169">
                <a:extLst>
                  <a:ext uri="{FF2B5EF4-FFF2-40B4-BE49-F238E27FC236}">
                    <a16:creationId xmlns:a16="http://schemas.microsoft.com/office/drawing/2014/main" id="{0CAAA97B-5FBA-46A6-AAD9-89750E1709B2}"/>
                  </a:ext>
                </a:extLst>
              </p:cNvPr>
              <p:cNvSpPr>
                <a:spLocks/>
              </p:cNvSpPr>
              <p:nvPr/>
            </p:nvSpPr>
            <p:spPr bwMode="auto">
              <a:xfrm>
                <a:off x="1909" y="3874"/>
                <a:ext cx="35" cy="28"/>
              </a:xfrm>
              <a:custGeom>
                <a:avLst/>
                <a:gdLst>
                  <a:gd name="T0" fmla="*/ 0 w 71"/>
                  <a:gd name="T1" fmla="*/ 3 h 56"/>
                  <a:gd name="T2" fmla="*/ 0 w 71"/>
                  <a:gd name="T3" fmla="*/ 3 h 56"/>
                  <a:gd name="T4" fmla="*/ 0 w 71"/>
                  <a:gd name="T5" fmla="*/ 2 h 56"/>
                  <a:gd name="T6" fmla="*/ 1 w 71"/>
                  <a:gd name="T7" fmla="*/ 1 h 56"/>
                  <a:gd name="T8" fmla="*/ 2 w 71"/>
                  <a:gd name="T9" fmla="*/ 1 h 56"/>
                  <a:gd name="T10" fmla="*/ 2 w 71"/>
                  <a:gd name="T11" fmla="*/ 0 h 56"/>
                  <a:gd name="T12" fmla="*/ 3 w 71"/>
                  <a:gd name="T13" fmla="*/ 1 h 56"/>
                  <a:gd name="T14" fmla="*/ 3 w 71"/>
                  <a:gd name="T15" fmla="*/ 1 h 56"/>
                  <a:gd name="T16" fmla="*/ 4 w 71"/>
                  <a:gd name="T17" fmla="*/ 2 h 56"/>
                  <a:gd name="T18" fmla="*/ 4 w 71"/>
                  <a:gd name="T19" fmla="*/ 3 h 56"/>
                  <a:gd name="T20" fmla="*/ 4 w 71"/>
                  <a:gd name="T21" fmla="*/ 3 h 56"/>
                  <a:gd name="T22" fmla="*/ 4 w 71"/>
                  <a:gd name="T23" fmla="*/ 3 h 56"/>
                  <a:gd name="T24" fmla="*/ 4 w 71"/>
                  <a:gd name="T25" fmla="*/ 4 h 56"/>
                  <a:gd name="T26" fmla="*/ 3 w 71"/>
                  <a:gd name="T27" fmla="*/ 4 h 56"/>
                  <a:gd name="T28" fmla="*/ 2 w 71"/>
                  <a:gd name="T29" fmla="*/ 4 h 56"/>
                  <a:gd name="T30" fmla="*/ 1 w 71"/>
                  <a:gd name="T31" fmla="*/ 4 h 56"/>
                  <a:gd name="T32" fmla="*/ 0 w 71"/>
                  <a:gd name="T33" fmla="*/ 4 h 56"/>
                  <a:gd name="T34" fmla="*/ 0 w 71"/>
                  <a:gd name="T35" fmla="*/ 3 h 56"/>
                  <a:gd name="T36" fmla="*/ 0 w 71"/>
                  <a:gd name="T37" fmla="*/ 3 h 56"/>
                  <a:gd name="T38" fmla="*/ 0 w 71"/>
                  <a:gd name="T39" fmla="*/ 3 h 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1"/>
                  <a:gd name="T61" fmla="*/ 0 h 56"/>
                  <a:gd name="T62" fmla="*/ 71 w 71"/>
                  <a:gd name="T63" fmla="*/ 56 h 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1" h="56">
                    <a:moveTo>
                      <a:pt x="0" y="46"/>
                    </a:moveTo>
                    <a:lnTo>
                      <a:pt x="4" y="39"/>
                    </a:lnTo>
                    <a:lnTo>
                      <a:pt x="12" y="27"/>
                    </a:lnTo>
                    <a:lnTo>
                      <a:pt x="21" y="12"/>
                    </a:lnTo>
                    <a:lnTo>
                      <a:pt x="36" y="2"/>
                    </a:lnTo>
                    <a:lnTo>
                      <a:pt x="42" y="0"/>
                    </a:lnTo>
                    <a:lnTo>
                      <a:pt x="50" y="2"/>
                    </a:lnTo>
                    <a:lnTo>
                      <a:pt x="57" y="12"/>
                    </a:lnTo>
                    <a:lnTo>
                      <a:pt x="65" y="23"/>
                    </a:lnTo>
                    <a:lnTo>
                      <a:pt x="69" y="35"/>
                    </a:lnTo>
                    <a:lnTo>
                      <a:pt x="71" y="40"/>
                    </a:lnTo>
                    <a:lnTo>
                      <a:pt x="69" y="46"/>
                    </a:lnTo>
                    <a:lnTo>
                      <a:pt x="65" y="52"/>
                    </a:lnTo>
                    <a:lnTo>
                      <a:pt x="53" y="56"/>
                    </a:lnTo>
                    <a:lnTo>
                      <a:pt x="42" y="56"/>
                    </a:lnTo>
                    <a:lnTo>
                      <a:pt x="27" y="52"/>
                    </a:lnTo>
                    <a:lnTo>
                      <a:pt x="13" y="50"/>
                    </a:lnTo>
                    <a:lnTo>
                      <a:pt x="4" y="46"/>
                    </a:lnTo>
                    <a:lnTo>
                      <a:pt x="0" y="46"/>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67" name="Freeform 170">
                <a:extLst>
                  <a:ext uri="{FF2B5EF4-FFF2-40B4-BE49-F238E27FC236}">
                    <a16:creationId xmlns:a16="http://schemas.microsoft.com/office/drawing/2014/main" id="{0D2B8DF2-8ED9-42E9-B213-C7D21AAA50E3}"/>
                  </a:ext>
                </a:extLst>
              </p:cNvPr>
              <p:cNvSpPr>
                <a:spLocks/>
              </p:cNvSpPr>
              <p:nvPr/>
            </p:nvSpPr>
            <p:spPr bwMode="auto">
              <a:xfrm>
                <a:off x="1976" y="4044"/>
                <a:ext cx="29" cy="21"/>
              </a:xfrm>
              <a:custGeom>
                <a:avLst/>
                <a:gdLst>
                  <a:gd name="T0" fmla="*/ 0 w 57"/>
                  <a:gd name="T1" fmla="*/ 3 h 42"/>
                  <a:gd name="T2" fmla="*/ 0 w 57"/>
                  <a:gd name="T3" fmla="*/ 1 h 42"/>
                  <a:gd name="T4" fmla="*/ 1 w 57"/>
                  <a:gd name="T5" fmla="*/ 1 h 42"/>
                  <a:gd name="T6" fmla="*/ 1 w 57"/>
                  <a:gd name="T7" fmla="*/ 1 h 42"/>
                  <a:gd name="T8" fmla="*/ 1 w 57"/>
                  <a:gd name="T9" fmla="*/ 1 h 42"/>
                  <a:gd name="T10" fmla="*/ 2 w 57"/>
                  <a:gd name="T11" fmla="*/ 1 h 42"/>
                  <a:gd name="T12" fmla="*/ 2 w 57"/>
                  <a:gd name="T13" fmla="*/ 0 h 42"/>
                  <a:gd name="T14" fmla="*/ 3 w 57"/>
                  <a:gd name="T15" fmla="*/ 1 h 42"/>
                  <a:gd name="T16" fmla="*/ 4 w 57"/>
                  <a:gd name="T17" fmla="*/ 1 h 42"/>
                  <a:gd name="T18" fmla="*/ 4 w 57"/>
                  <a:gd name="T19" fmla="*/ 1 h 42"/>
                  <a:gd name="T20" fmla="*/ 4 w 57"/>
                  <a:gd name="T21" fmla="*/ 1 h 42"/>
                  <a:gd name="T22" fmla="*/ 4 w 57"/>
                  <a:gd name="T23" fmla="*/ 3 h 42"/>
                  <a:gd name="T24" fmla="*/ 3 w 57"/>
                  <a:gd name="T25" fmla="*/ 3 h 42"/>
                  <a:gd name="T26" fmla="*/ 3 w 57"/>
                  <a:gd name="T27" fmla="*/ 3 h 42"/>
                  <a:gd name="T28" fmla="*/ 2 w 57"/>
                  <a:gd name="T29" fmla="*/ 3 h 42"/>
                  <a:gd name="T30" fmla="*/ 1 w 57"/>
                  <a:gd name="T31" fmla="*/ 3 h 42"/>
                  <a:gd name="T32" fmla="*/ 1 w 57"/>
                  <a:gd name="T33" fmla="*/ 3 h 42"/>
                  <a:gd name="T34" fmla="*/ 0 w 57"/>
                  <a:gd name="T35" fmla="*/ 3 h 42"/>
                  <a:gd name="T36" fmla="*/ 0 w 57"/>
                  <a:gd name="T37" fmla="*/ 3 h 42"/>
                  <a:gd name="T38" fmla="*/ 0 w 57"/>
                  <a:gd name="T39" fmla="*/ 3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42"/>
                  <a:gd name="T62" fmla="*/ 57 w 57"/>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42">
                    <a:moveTo>
                      <a:pt x="0" y="36"/>
                    </a:moveTo>
                    <a:lnTo>
                      <a:pt x="0" y="30"/>
                    </a:lnTo>
                    <a:lnTo>
                      <a:pt x="2" y="26"/>
                    </a:lnTo>
                    <a:lnTo>
                      <a:pt x="8" y="15"/>
                    </a:lnTo>
                    <a:lnTo>
                      <a:pt x="15" y="9"/>
                    </a:lnTo>
                    <a:lnTo>
                      <a:pt x="21" y="4"/>
                    </a:lnTo>
                    <a:lnTo>
                      <a:pt x="31" y="0"/>
                    </a:lnTo>
                    <a:lnTo>
                      <a:pt x="42" y="5"/>
                    </a:lnTo>
                    <a:lnTo>
                      <a:pt x="51" y="15"/>
                    </a:lnTo>
                    <a:lnTo>
                      <a:pt x="55" y="26"/>
                    </a:lnTo>
                    <a:lnTo>
                      <a:pt x="57" y="30"/>
                    </a:lnTo>
                    <a:lnTo>
                      <a:pt x="55" y="38"/>
                    </a:lnTo>
                    <a:lnTo>
                      <a:pt x="48" y="40"/>
                    </a:lnTo>
                    <a:lnTo>
                      <a:pt x="36" y="40"/>
                    </a:lnTo>
                    <a:lnTo>
                      <a:pt x="29" y="42"/>
                    </a:lnTo>
                    <a:lnTo>
                      <a:pt x="15" y="38"/>
                    </a:lnTo>
                    <a:lnTo>
                      <a:pt x="10" y="38"/>
                    </a:lnTo>
                    <a:lnTo>
                      <a:pt x="0" y="36"/>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68" name="Freeform 171">
                <a:extLst>
                  <a:ext uri="{FF2B5EF4-FFF2-40B4-BE49-F238E27FC236}">
                    <a16:creationId xmlns:a16="http://schemas.microsoft.com/office/drawing/2014/main" id="{BC8339EC-46C2-45E0-A118-9C3CA28A7F34}"/>
                  </a:ext>
                </a:extLst>
              </p:cNvPr>
              <p:cNvSpPr>
                <a:spLocks/>
              </p:cNvSpPr>
              <p:nvPr/>
            </p:nvSpPr>
            <p:spPr bwMode="auto">
              <a:xfrm>
                <a:off x="1981" y="4122"/>
                <a:ext cx="26" cy="21"/>
              </a:xfrm>
              <a:custGeom>
                <a:avLst/>
                <a:gdLst>
                  <a:gd name="T0" fmla="*/ 0 w 53"/>
                  <a:gd name="T1" fmla="*/ 3 h 41"/>
                  <a:gd name="T2" fmla="*/ 0 w 53"/>
                  <a:gd name="T3" fmla="*/ 2 h 41"/>
                  <a:gd name="T4" fmla="*/ 0 w 53"/>
                  <a:gd name="T5" fmla="*/ 2 h 41"/>
                  <a:gd name="T6" fmla="*/ 0 w 53"/>
                  <a:gd name="T7" fmla="*/ 2 h 41"/>
                  <a:gd name="T8" fmla="*/ 0 w 53"/>
                  <a:gd name="T9" fmla="*/ 1 h 41"/>
                  <a:gd name="T10" fmla="*/ 1 w 53"/>
                  <a:gd name="T11" fmla="*/ 0 h 41"/>
                  <a:gd name="T12" fmla="*/ 1 w 53"/>
                  <a:gd name="T13" fmla="*/ 0 h 41"/>
                  <a:gd name="T14" fmla="*/ 2 w 53"/>
                  <a:gd name="T15" fmla="*/ 1 h 41"/>
                  <a:gd name="T16" fmla="*/ 3 w 53"/>
                  <a:gd name="T17" fmla="*/ 1 h 41"/>
                  <a:gd name="T18" fmla="*/ 3 w 53"/>
                  <a:gd name="T19" fmla="*/ 2 h 41"/>
                  <a:gd name="T20" fmla="*/ 3 w 53"/>
                  <a:gd name="T21" fmla="*/ 2 h 41"/>
                  <a:gd name="T22" fmla="*/ 3 w 53"/>
                  <a:gd name="T23" fmla="*/ 3 h 41"/>
                  <a:gd name="T24" fmla="*/ 2 w 53"/>
                  <a:gd name="T25" fmla="*/ 3 h 41"/>
                  <a:gd name="T26" fmla="*/ 2 w 53"/>
                  <a:gd name="T27" fmla="*/ 3 h 41"/>
                  <a:gd name="T28" fmla="*/ 1 w 53"/>
                  <a:gd name="T29" fmla="*/ 3 h 41"/>
                  <a:gd name="T30" fmla="*/ 0 w 53"/>
                  <a:gd name="T31" fmla="*/ 3 h 41"/>
                  <a:gd name="T32" fmla="*/ 0 w 53"/>
                  <a:gd name="T33" fmla="*/ 3 h 41"/>
                  <a:gd name="T34" fmla="*/ 0 w 53"/>
                  <a:gd name="T35" fmla="*/ 3 h 41"/>
                  <a:gd name="T36" fmla="*/ 0 w 53"/>
                  <a:gd name="T37" fmla="*/ 3 h 41"/>
                  <a:gd name="T38" fmla="*/ 0 w 53"/>
                  <a:gd name="T39" fmla="*/ 3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41"/>
                  <a:gd name="T62" fmla="*/ 53 w 53"/>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41">
                    <a:moveTo>
                      <a:pt x="0" y="36"/>
                    </a:moveTo>
                    <a:lnTo>
                      <a:pt x="0" y="32"/>
                    </a:lnTo>
                    <a:lnTo>
                      <a:pt x="2" y="26"/>
                    </a:lnTo>
                    <a:lnTo>
                      <a:pt x="5" y="17"/>
                    </a:lnTo>
                    <a:lnTo>
                      <a:pt x="15" y="9"/>
                    </a:lnTo>
                    <a:lnTo>
                      <a:pt x="21" y="0"/>
                    </a:lnTo>
                    <a:lnTo>
                      <a:pt x="30" y="0"/>
                    </a:lnTo>
                    <a:lnTo>
                      <a:pt x="38" y="2"/>
                    </a:lnTo>
                    <a:lnTo>
                      <a:pt x="49" y="15"/>
                    </a:lnTo>
                    <a:lnTo>
                      <a:pt x="49" y="24"/>
                    </a:lnTo>
                    <a:lnTo>
                      <a:pt x="53" y="28"/>
                    </a:lnTo>
                    <a:lnTo>
                      <a:pt x="49" y="34"/>
                    </a:lnTo>
                    <a:lnTo>
                      <a:pt x="45" y="40"/>
                    </a:lnTo>
                    <a:lnTo>
                      <a:pt x="34" y="40"/>
                    </a:lnTo>
                    <a:lnTo>
                      <a:pt x="24" y="41"/>
                    </a:lnTo>
                    <a:lnTo>
                      <a:pt x="15" y="40"/>
                    </a:lnTo>
                    <a:lnTo>
                      <a:pt x="5" y="40"/>
                    </a:lnTo>
                    <a:lnTo>
                      <a:pt x="2" y="36"/>
                    </a:lnTo>
                    <a:lnTo>
                      <a:pt x="0" y="36"/>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69" name="Freeform 172">
                <a:extLst>
                  <a:ext uri="{FF2B5EF4-FFF2-40B4-BE49-F238E27FC236}">
                    <a16:creationId xmlns:a16="http://schemas.microsoft.com/office/drawing/2014/main" id="{5E7D0549-D1F3-46C7-BAAA-9DE0B56762F7}"/>
                  </a:ext>
                </a:extLst>
              </p:cNvPr>
              <p:cNvSpPr>
                <a:spLocks/>
              </p:cNvSpPr>
              <p:nvPr/>
            </p:nvSpPr>
            <p:spPr bwMode="auto">
              <a:xfrm>
                <a:off x="1969" y="4091"/>
                <a:ext cx="23" cy="25"/>
              </a:xfrm>
              <a:custGeom>
                <a:avLst/>
                <a:gdLst>
                  <a:gd name="T0" fmla="*/ 0 w 45"/>
                  <a:gd name="T1" fmla="*/ 3 h 49"/>
                  <a:gd name="T2" fmla="*/ 0 w 45"/>
                  <a:gd name="T3" fmla="*/ 2 h 49"/>
                  <a:gd name="T4" fmla="*/ 1 w 45"/>
                  <a:gd name="T5" fmla="*/ 2 h 49"/>
                  <a:gd name="T6" fmla="*/ 1 w 45"/>
                  <a:gd name="T7" fmla="*/ 1 h 49"/>
                  <a:gd name="T8" fmla="*/ 2 w 45"/>
                  <a:gd name="T9" fmla="*/ 1 h 49"/>
                  <a:gd name="T10" fmla="*/ 2 w 45"/>
                  <a:gd name="T11" fmla="*/ 0 h 49"/>
                  <a:gd name="T12" fmla="*/ 2 w 45"/>
                  <a:gd name="T13" fmla="*/ 1 h 49"/>
                  <a:gd name="T14" fmla="*/ 3 w 45"/>
                  <a:gd name="T15" fmla="*/ 1 h 49"/>
                  <a:gd name="T16" fmla="*/ 3 w 45"/>
                  <a:gd name="T17" fmla="*/ 2 h 49"/>
                  <a:gd name="T18" fmla="*/ 3 w 45"/>
                  <a:gd name="T19" fmla="*/ 2 h 49"/>
                  <a:gd name="T20" fmla="*/ 3 w 45"/>
                  <a:gd name="T21" fmla="*/ 3 h 49"/>
                  <a:gd name="T22" fmla="*/ 3 w 45"/>
                  <a:gd name="T23" fmla="*/ 3 h 49"/>
                  <a:gd name="T24" fmla="*/ 3 w 45"/>
                  <a:gd name="T25" fmla="*/ 3 h 49"/>
                  <a:gd name="T26" fmla="*/ 3 w 45"/>
                  <a:gd name="T27" fmla="*/ 4 h 49"/>
                  <a:gd name="T28" fmla="*/ 2 w 45"/>
                  <a:gd name="T29" fmla="*/ 4 h 49"/>
                  <a:gd name="T30" fmla="*/ 2 w 45"/>
                  <a:gd name="T31" fmla="*/ 3 h 49"/>
                  <a:gd name="T32" fmla="*/ 1 w 45"/>
                  <a:gd name="T33" fmla="*/ 3 h 49"/>
                  <a:gd name="T34" fmla="*/ 1 w 45"/>
                  <a:gd name="T35" fmla="*/ 3 h 49"/>
                  <a:gd name="T36" fmla="*/ 0 w 45"/>
                  <a:gd name="T37" fmla="*/ 3 h 49"/>
                  <a:gd name="T38" fmla="*/ 0 w 45"/>
                  <a:gd name="T39" fmla="*/ 3 h 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49"/>
                  <a:gd name="T62" fmla="*/ 45 w 45"/>
                  <a:gd name="T63" fmla="*/ 49 h 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49">
                    <a:moveTo>
                      <a:pt x="0" y="38"/>
                    </a:moveTo>
                    <a:lnTo>
                      <a:pt x="0" y="32"/>
                    </a:lnTo>
                    <a:lnTo>
                      <a:pt x="7" y="23"/>
                    </a:lnTo>
                    <a:lnTo>
                      <a:pt x="13" y="9"/>
                    </a:lnTo>
                    <a:lnTo>
                      <a:pt x="25" y="2"/>
                    </a:lnTo>
                    <a:lnTo>
                      <a:pt x="28" y="0"/>
                    </a:lnTo>
                    <a:lnTo>
                      <a:pt x="32" y="2"/>
                    </a:lnTo>
                    <a:lnTo>
                      <a:pt x="40" y="9"/>
                    </a:lnTo>
                    <a:lnTo>
                      <a:pt x="45" y="23"/>
                    </a:lnTo>
                    <a:lnTo>
                      <a:pt x="45" y="30"/>
                    </a:lnTo>
                    <a:lnTo>
                      <a:pt x="45" y="34"/>
                    </a:lnTo>
                    <a:lnTo>
                      <a:pt x="45" y="42"/>
                    </a:lnTo>
                    <a:lnTo>
                      <a:pt x="44" y="46"/>
                    </a:lnTo>
                    <a:lnTo>
                      <a:pt x="34" y="49"/>
                    </a:lnTo>
                    <a:lnTo>
                      <a:pt x="28" y="49"/>
                    </a:lnTo>
                    <a:lnTo>
                      <a:pt x="17" y="46"/>
                    </a:lnTo>
                    <a:lnTo>
                      <a:pt x="9" y="42"/>
                    </a:lnTo>
                    <a:lnTo>
                      <a:pt x="2" y="38"/>
                    </a:lnTo>
                    <a:lnTo>
                      <a:pt x="0" y="38"/>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70" name="Freeform 173">
                <a:extLst>
                  <a:ext uri="{FF2B5EF4-FFF2-40B4-BE49-F238E27FC236}">
                    <a16:creationId xmlns:a16="http://schemas.microsoft.com/office/drawing/2014/main" id="{DA5E1B72-E6CA-47F3-BB2E-0F577949A8BE}"/>
                  </a:ext>
                </a:extLst>
              </p:cNvPr>
              <p:cNvSpPr>
                <a:spLocks/>
              </p:cNvSpPr>
              <p:nvPr/>
            </p:nvSpPr>
            <p:spPr bwMode="auto">
              <a:xfrm>
                <a:off x="1909" y="3835"/>
                <a:ext cx="26" cy="21"/>
              </a:xfrm>
              <a:custGeom>
                <a:avLst/>
                <a:gdLst>
                  <a:gd name="T0" fmla="*/ 0 w 53"/>
                  <a:gd name="T1" fmla="*/ 3 h 41"/>
                  <a:gd name="T2" fmla="*/ 0 w 53"/>
                  <a:gd name="T3" fmla="*/ 3 h 41"/>
                  <a:gd name="T4" fmla="*/ 0 w 53"/>
                  <a:gd name="T5" fmla="*/ 2 h 41"/>
                  <a:gd name="T6" fmla="*/ 0 w 53"/>
                  <a:gd name="T7" fmla="*/ 2 h 41"/>
                  <a:gd name="T8" fmla="*/ 0 w 53"/>
                  <a:gd name="T9" fmla="*/ 1 h 41"/>
                  <a:gd name="T10" fmla="*/ 0 w 53"/>
                  <a:gd name="T11" fmla="*/ 1 h 41"/>
                  <a:gd name="T12" fmla="*/ 1 w 53"/>
                  <a:gd name="T13" fmla="*/ 0 h 41"/>
                  <a:gd name="T14" fmla="*/ 2 w 53"/>
                  <a:gd name="T15" fmla="*/ 1 h 41"/>
                  <a:gd name="T16" fmla="*/ 2 w 53"/>
                  <a:gd name="T17" fmla="*/ 1 h 41"/>
                  <a:gd name="T18" fmla="*/ 3 w 53"/>
                  <a:gd name="T19" fmla="*/ 2 h 41"/>
                  <a:gd name="T20" fmla="*/ 3 w 53"/>
                  <a:gd name="T21" fmla="*/ 2 h 41"/>
                  <a:gd name="T22" fmla="*/ 3 w 53"/>
                  <a:gd name="T23" fmla="*/ 2 h 41"/>
                  <a:gd name="T24" fmla="*/ 3 w 53"/>
                  <a:gd name="T25" fmla="*/ 3 h 41"/>
                  <a:gd name="T26" fmla="*/ 2 w 53"/>
                  <a:gd name="T27" fmla="*/ 3 h 41"/>
                  <a:gd name="T28" fmla="*/ 1 w 53"/>
                  <a:gd name="T29" fmla="*/ 3 h 41"/>
                  <a:gd name="T30" fmla="*/ 1 w 53"/>
                  <a:gd name="T31" fmla="*/ 3 h 41"/>
                  <a:gd name="T32" fmla="*/ 0 w 53"/>
                  <a:gd name="T33" fmla="*/ 3 h 41"/>
                  <a:gd name="T34" fmla="*/ 0 w 53"/>
                  <a:gd name="T35" fmla="*/ 3 h 41"/>
                  <a:gd name="T36" fmla="*/ 0 w 53"/>
                  <a:gd name="T37" fmla="*/ 3 h 41"/>
                  <a:gd name="T38" fmla="*/ 0 w 53"/>
                  <a:gd name="T39" fmla="*/ 3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41"/>
                  <a:gd name="T62" fmla="*/ 53 w 53"/>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41">
                    <a:moveTo>
                      <a:pt x="0" y="41"/>
                    </a:moveTo>
                    <a:lnTo>
                      <a:pt x="0" y="36"/>
                    </a:lnTo>
                    <a:lnTo>
                      <a:pt x="0" y="30"/>
                    </a:lnTo>
                    <a:lnTo>
                      <a:pt x="2" y="19"/>
                    </a:lnTo>
                    <a:lnTo>
                      <a:pt x="8" y="13"/>
                    </a:lnTo>
                    <a:lnTo>
                      <a:pt x="12" y="3"/>
                    </a:lnTo>
                    <a:lnTo>
                      <a:pt x="21" y="0"/>
                    </a:lnTo>
                    <a:lnTo>
                      <a:pt x="32" y="1"/>
                    </a:lnTo>
                    <a:lnTo>
                      <a:pt x="44" y="13"/>
                    </a:lnTo>
                    <a:lnTo>
                      <a:pt x="50" y="17"/>
                    </a:lnTo>
                    <a:lnTo>
                      <a:pt x="53" y="22"/>
                    </a:lnTo>
                    <a:lnTo>
                      <a:pt x="53" y="28"/>
                    </a:lnTo>
                    <a:lnTo>
                      <a:pt x="50" y="34"/>
                    </a:lnTo>
                    <a:lnTo>
                      <a:pt x="38" y="36"/>
                    </a:lnTo>
                    <a:lnTo>
                      <a:pt x="29" y="38"/>
                    </a:lnTo>
                    <a:lnTo>
                      <a:pt x="17" y="38"/>
                    </a:lnTo>
                    <a:lnTo>
                      <a:pt x="8" y="38"/>
                    </a:lnTo>
                    <a:lnTo>
                      <a:pt x="0" y="38"/>
                    </a:lnTo>
                    <a:lnTo>
                      <a:pt x="0" y="41"/>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71" name="Freeform 174">
                <a:extLst>
                  <a:ext uri="{FF2B5EF4-FFF2-40B4-BE49-F238E27FC236}">
                    <a16:creationId xmlns:a16="http://schemas.microsoft.com/office/drawing/2014/main" id="{5944EFAA-CB07-41C9-BD4E-4F7C2C02BA9D}"/>
                  </a:ext>
                </a:extLst>
              </p:cNvPr>
              <p:cNvSpPr>
                <a:spLocks/>
              </p:cNvSpPr>
              <p:nvPr/>
            </p:nvSpPr>
            <p:spPr bwMode="auto">
              <a:xfrm>
                <a:off x="1918" y="3956"/>
                <a:ext cx="27" cy="22"/>
              </a:xfrm>
              <a:custGeom>
                <a:avLst/>
                <a:gdLst>
                  <a:gd name="T0" fmla="*/ 1 w 53"/>
                  <a:gd name="T1" fmla="*/ 3 h 44"/>
                  <a:gd name="T2" fmla="*/ 0 w 53"/>
                  <a:gd name="T3" fmla="*/ 3 h 44"/>
                  <a:gd name="T4" fmla="*/ 0 w 53"/>
                  <a:gd name="T5" fmla="*/ 3 h 44"/>
                  <a:gd name="T6" fmla="*/ 1 w 53"/>
                  <a:gd name="T7" fmla="*/ 1 h 44"/>
                  <a:gd name="T8" fmla="*/ 1 w 53"/>
                  <a:gd name="T9" fmla="*/ 1 h 44"/>
                  <a:gd name="T10" fmla="*/ 1 w 53"/>
                  <a:gd name="T11" fmla="*/ 1 h 44"/>
                  <a:gd name="T12" fmla="*/ 2 w 53"/>
                  <a:gd name="T13" fmla="*/ 0 h 44"/>
                  <a:gd name="T14" fmla="*/ 2 w 53"/>
                  <a:gd name="T15" fmla="*/ 0 h 44"/>
                  <a:gd name="T16" fmla="*/ 2 w 53"/>
                  <a:gd name="T17" fmla="*/ 0 h 44"/>
                  <a:gd name="T18" fmla="*/ 3 w 53"/>
                  <a:gd name="T19" fmla="*/ 1 h 44"/>
                  <a:gd name="T20" fmla="*/ 3 w 53"/>
                  <a:gd name="T21" fmla="*/ 1 h 44"/>
                  <a:gd name="T22" fmla="*/ 3 w 53"/>
                  <a:gd name="T23" fmla="*/ 1 h 44"/>
                  <a:gd name="T24" fmla="*/ 4 w 53"/>
                  <a:gd name="T25" fmla="*/ 1 h 44"/>
                  <a:gd name="T26" fmla="*/ 4 w 53"/>
                  <a:gd name="T27" fmla="*/ 1 h 44"/>
                  <a:gd name="T28" fmla="*/ 4 w 53"/>
                  <a:gd name="T29" fmla="*/ 1 h 44"/>
                  <a:gd name="T30" fmla="*/ 3 w 53"/>
                  <a:gd name="T31" fmla="*/ 2 h 44"/>
                  <a:gd name="T32" fmla="*/ 3 w 53"/>
                  <a:gd name="T33" fmla="*/ 3 h 44"/>
                  <a:gd name="T34" fmla="*/ 2 w 53"/>
                  <a:gd name="T35" fmla="*/ 3 h 44"/>
                  <a:gd name="T36" fmla="*/ 1 w 53"/>
                  <a:gd name="T37" fmla="*/ 3 h 44"/>
                  <a:gd name="T38" fmla="*/ 1 w 53"/>
                  <a:gd name="T39" fmla="*/ 3 h 44"/>
                  <a:gd name="T40" fmla="*/ 1 w 53"/>
                  <a:gd name="T41" fmla="*/ 3 h 44"/>
                  <a:gd name="T42" fmla="*/ 1 w 53"/>
                  <a:gd name="T43" fmla="*/ 3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4"/>
                  <a:gd name="T68" fmla="*/ 53 w 53"/>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4">
                    <a:moveTo>
                      <a:pt x="2" y="44"/>
                    </a:moveTo>
                    <a:lnTo>
                      <a:pt x="0" y="40"/>
                    </a:lnTo>
                    <a:lnTo>
                      <a:pt x="0" y="34"/>
                    </a:lnTo>
                    <a:lnTo>
                      <a:pt x="2" y="25"/>
                    </a:lnTo>
                    <a:lnTo>
                      <a:pt x="4" y="15"/>
                    </a:lnTo>
                    <a:lnTo>
                      <a:pt x="8" y="8"/>
                    </a:lnTo>
                    <a:lnTo>
                      <a:pt x="17" y="0"/>
                    </a:lnTo>
                    <a:lnTo>
                      <a:pt x="21" y="0"/>
                    </a:lnTo>
                    <a:lnTo>
                      <a:pt x="29" y="0"/>
                    </a:lnTo>
                    <a:lnTo>
                      <a:pt x="34" y="4"/>
                    </a:lnTo>
                    <a:lnTo>
                      <a:pt x="42" y="11"/>
                    </a:lnTo>
                    <a:lnTo>
                      <a:pt x="48" y="13"/>
                    </a:lnTo>
                    <a:lnTo>
                      <a:pt x="53" y="17"/>
                    </a:lnTo>
                    <a:lnTo>
                      <a:pt x="53" y="25"/>
                    </a:lnTo>
                    <a:lnTo>
                      <a:pt x="52" y="28"/>
                    </a:lnTo>
                    <a:lnTo>
                      <a:pt x="40" y="32"/>
                    </a:lnTo>
                    <a:lnTo>
                      <a:pt x="33" y="38"/>
                    </a:lnTo>
                    <a:lnTo>
                      <a:pt x="19" y="40"/>
                    </a:lnTo>
                    <a:lnTo>
                      <a:pt x="10" y="42"/>
                    </a:lnTo>
                    <a:lnTo>
                      <a:pt x="2" y="42"/>
                    </a:lnTo>
                    <a:lnTo>
                      <a:pt x="2" y="44"/>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72" name="Freeform 175">
                <a:extLst>
                  <a:ext uri="{FF2B5EF4-FFF2-40B4-BE49-F238E27FC236}">
                    <a16:creationId xmlns:a16="http://schemas.microsoft.com/office/drawing/2014/main" id="{72498BB7-4460-476A-BDB3-EF5C2FBB86C9}"/>
                  </a:ext>
                </a:extLst>
              </p:cNvPr>
              <p:cNvSpPr>
                <a:spLocks/>
              </p:cNvSpPr>
              <p:nvPr/>
            </p:nvSpPr>
            <p:spPr bwMode="auto">
              <a:xfrm>
                <a:off x="1906" y="3735"/>
                <a:ext cx="24" cy="20"/>
              </a:xfrm>
              <a:custGeom>
                <a:avLst/>
                <a:gdLst>
                  <a:gd name="T0" fmla="*/ 0 w 50"/>
                  <a:gd name="T1" fmla="*/ 1 h 40"/>
                  <a:gd name="T2" fmla="*/ 0 w 50"/>
                  <a:gd name="T3" fmla="*/ 1 h 40"/>
                  <a:gd name="T4" fmla="*/ 0 w 50"/>
                  <a:gd name="T5" fmla="*/ 1 h 40"/>
                  <a:gd name="T6" fmla="*/ 0 w 50"/>
                  <a:gd name="T7" fmla="*/ 1 h 40"/>
                  <a:gd name="T8" fmla="*/ 0 w 50"/>
                  <a:gd name="T9" fmla="*/ 1 h 40"/>
                  <a:gd name="T10" fmla="*/ 0 w 50"/>
                  <a:gd name="T11" fmla="*/ 3 h 40"/>
                  <a:gd name="T12" fmla="*/ 1 w 50"/>
                  <a:gd name="T13" fmla="*/ 3 h 40"/>
                  <a:gd name="T14" fmla="*/ 1 w 50"/>
                  <a:gd name="T15" fmla="*/ 3 h 40"/>
                  <a:gd name="T16" fmla="*/ 2 w 50"/>
                  <a:gd name="T17" fmla="*/ 1 h 40"/>
                  <a:gd name="T18" fmla="*/ 2 w 50"/>
                  <a:gd name="T19" fmla="*/ 1 h 40"/>
                  <a:gd name="T20" fmla="*/ 3 w 50"/>
                  <a:gd name="T21" fmla="*/ 1 h 40"/>
                  <a:gd name="T22" fmla="*/ 3 w 50"/>
                  <a:gd name="T23" fmla="*/ 1 h 40"/>
                  <a:gd name="T24" fmla="*/ 2 w 50"/>
                  <a:gd name="T25" fmla="*/ 1 h 40"/>
                  <a:gd name="T26" fmla="*/ 2 w 50"/>
                  <a:gd name="T27" fmla="*/ 0 h 40"/>
                  <a:gd name="T28" fmla="*/ 1 w 50"/>
                  <a:gd name="T29" fmla="*/ 0 h 40"/>
                  <a:gd name="T30" fmla="*/ 1 w 50"/>
                  <a:gd name="T31" fmla="*/ 0 h 40"/>
                  <a:gd name="T32" fmla="*/ 0 w 50"/>
                  <a:gd name="T33" fmla="*/ 0 h 40"/>
                  <a:gd name="T34" fmla="*/ 0 w 50"/>
                  <a:gd name="T35" fmla="*/ 0 h 40"/>
                  <a:gd name="T36" fmla="*/ 0 w 50"/>
                  <a:gd name="T37" fmla="*/ 1 h 40"/>
                  <a:gd name="T38" fmla="*/ 0 w 50"/>
                  <a:gd name="T39" fmla="*/ 1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
                  <a:gd name="T61" fmla="*/ 0 h 40"/>
                  <a:gd name="T62" fmla="*/ 50 w 50"/>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 h="40">
                    <a:moveTo>
                      <a:pt x="0" y="4"/>
                    </a:moveTo>
                    <a:lnTo>
                      <a:pt x="0" y="6"/>
                    </a:lnTo>
                    <a:lnTo>
                      <a:pt x="0" y="11"/>
                    </a:lnTo>
                    <a:lnTo>
                      <a:pt x="2" y="21"/>
                    </a:lnTo>
                    <a:lnTo>
                      <a:pt x="8" y="28"/>
                    </a:lnTo>
                    <a:lnTo>
                      <a:pt x="12" y="36"/>
                    </a:lnTo>
                    <a:lnTo>
                      <a:pt x="19" y="40"/>
                    </a:lnTo>
                    <a:lnTo>
                      <a:pt x="29" y="38"/>
                    </a:lnTo>
                    <a:lnTo>
                      <a:pt x="44" y="28"/>
                    </a:lnTo>
                    <a:lnTo>
                      <a:pt x="48" y="23"/>
                    </a:lnTo>
                    <a:lnTo>
                      <a:pt x="50" y="19"/>
                    </a:lnTo>
                    <a:lnTo>
                      <a:pt x="50" y="9"/>
                    </a:lnTo>
                    <a:lnTo>
                      <a:pt x="46" y="6"/>
                    </a:lnTo>
                    <a:lnTo>
                      <a:pt x="38" y="0"/>
                    </a:lnTo>
                    <a:lnTo>
                      <a:pt x="27" y="0"/>
                    </a:lnTo>
                    <a:lnTo>
                      <a:pt x="16" y="0"/>
                    </a:lnTo>
                    <a:lnTo>
                      <a:pt x="8" y="0"/>
                    </a:lnTo>
                    <a:lnTo>
                      <a:pt x="0" y="0"/>
                    </a:lnTo>
                    <a:lnTo>
                      <a:pt x="0" y="4"/>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73" name="Freeform 176">
                <a:extLst>
                  <a:ext uri="{FF2B5EF4-FFF2-40B4-BE49-F238E27FC236}">
                    <a16:creationId xmlns:a16="http://schemas.microsoft.com/office/drawing/2014/main" id="{491AE57C-5A18-4689-B814-3564AA06F2D3}"/>
                  </a:ext>
                </a:extLst>
              </p:cNvPr>
              <p:cNvSpPr>
                <a:spLocks/>
              </p:cNvSpPr>
              <p:nvPr/>
            </p:nvSpPr>
            <p:spPr bwMode="auto">
              <a:xfrm>
                <a:off x="1915" y="3918"/>
                <a:ext cx="28" cy="21"/>
              </a:xfrm>
              <a:custGeom>
                <a:avLst/>
                <a:gdLst>
                  <a:gd name="T0" fmla="*/ 0 w 56"/>
                  <a:gd name="T1" fmla="*/ 3 h 42"/>
                  <a:gd name="T2" fmla="*/ 0 w 56"/>
                  <a:gd name="T3" fmla="*/ 3 h 42"/>
                  <a:gd name="T4" fmla="*/ 1 w 56"/>
                  <a:gd name="T5" fmla="*/ 1 h 42"/>
                  <a:gd name="T6" fmla="*/ 1 w 56"/>
                  <a:gd name="T7" fmla="*/ 1 h 42"/>
                  <a:gd name="T8" fmla="*/ 1 w 56"/>
                  <a:gd name="T9" fmla="*/ 1 h 42"/>
                  <a:gd name="T10" fmla="*/ 1 w 56"/>
                  <a:gd name="T11" fmla="*/ 1 h 42"/>
                  <a:gd name="T12" fmla="*/ 2 w 56"/>
                  <a:gd name="T13" fmla="*/ 0 h 42"/>
                  <a:gd name="T14" fmla="*/ 2 w 56"/>
                  <a:gd name="T15" fmla="*/ 0 h 42"/>
                  <a:gd name="T16" fmla="*/ 3 w 56"/>
                  <a:gd name="T17" fmla="*/ 1 h 42"/>
                  <a:gd name="T18" fmla="*/ 4 w 56"/>
                  <a:gd name="T19" fmla="*/ 1 h 42"/>
                  <a:gd name="T20" fmla="*/ 4 w 56"/>
                  <a:gd name="T21" fmla="*/ 1 h 42"/>
                  <a:gd name="T22" fmla="*/ 4 w 56"/>
                  <a:gd name="T23" fmla="*/ 1 h 42"/>
                  <a:gd name="T24" fmla="*/ 4 w 56"/>
                  <a:gd name="T25" fmla="*/ 2 h 42"/>
                  <a:gd name="T26" fmla="*/ 3 w 56"/>
                  <a:gd name="T27" fmla="*/ 3 h 42"/>
                  <a:gd name="T28" fmla="*/ 2 w 56"/>
                  <a:gd name="T29" fmla="*/ 3 h 42"/>
                  <a:gd name="T30" fmla="*/ 2 w 56"/>
                  <a:gd name="T31" fmla="*/ 3 h 42"/>
                  <a:gd name="T32" fmla="*/ 1 w 56"/>
                  <a:gd name="T33" fmla="*/ 3 h 42"/>
                  <a:gd name="T34" fmla="*/ 1 w 56"/>
                  <a:gd name="T35" fmla="*/ 3 h 42"/>
                  <a:gd name="T36" fmla="*/ 0 w 56"/>
                  <a:gd name="T37" fmla="*/ 3 h 42"/>
                  <a:gd name="T38" fmla="*/ 0 w 56"/>
                  <a:gd name="T39" fmla="*/ 3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
                  <a:gd name="T61" fmla="*/ 0 h 42"/>
                  <a:gd name="T62" fmla="*/ 56 w 56"/>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 h="42">
                    <a:moveTo>
                      <a:pt x="0" y="42"/>
                    </a:moveTo>
                    <a:lnTo>
                      <a:pt x="0" y="40"/>
                    </a:lnTo>
                    <a:lnTo>
                      <a:pt x="4" y="30"/>
                    </a:lnTo>
                    <a:lnTo>
                      <a:pt x="4" y="23"/>
                    </a:lnTo>
                    <a:lnTo>
                      <a:pt x="8" y="13"/>
                    </a:lnTo>
                    <a:lnTo>
                      <a:pt x="14" y="6"/>
                    </a:lnTo>
                    <a:lnTo>
                      <a:pt x="21" y="0"/>
                    </a:lnTo>
                    <a:lnTo>
                      <a:pt x="29" y="0"/>
                    </a:lnTo>
                    <a:lnTo>
                      <a:pt x="46" y="11"/>
                    </a:lnTo>
                    <a:lnTo>
                      <a:pt x="52" y="19"/>
                    </a:lnTo>
                    <a:lnTo>
                      <a:pt x="56" y="23"/>
                    </a:lnTo>
                    <a:lnTo>
                      <a:pt x="56" y="28"/>
                    </a:lnTo>
                    <a:lnTo>
                      <a:pt x="52" y="32"/>
                    </a:lnTo>
                    <a:lnTo>
                      <a:pt x="40" y="38"/>
                    </a:lnTo>
                    <a:lnTo>
                      <a:pt x="31" y="40"/>
                    </a:lnTo>
                    <a:lnTo>
                      <a:pt x="19" y="40"/>
                    </a:lnTo>
                    <a:lnTo>
                      <a:pt x="10" y="40"/>
                    </a:lnTo>
                    <a:lnTo>
                      <a:pt x="4" y="40"/>
                    </a:lnTo>
                    <a:lnTo>
                      <a:pt x="0" y="42"/>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74" name="Freeform 177">
                <a:extLst>
                  <a:ext uri="{FF2B5EF4-FFF2-40B4-BE49-F238E27FC236}">
                    <a16:creationId xmlns:a16="http://schemas.microsoft.com/office/drawing/2014/main" id="{4EAA87C5-D502-489E-B004-D30FFF4089BF}"/>
                  </a:ext>
                </a:extLst>
              </p:cNvPr>
              <p:cNvSpPr>
                <a:spLocks/>
              </p:cNvSpPr>
              <p:nvPr/>
            </p:nvSpPr>
            <p:spPr bwMode="auto">
              <a:xfrm>
                <a:off x="2104" y="4279"/>
                <a:ext cx="25" cy="22"/>
              </a:xfrm>
              <a:custGeom>
                <a:avLst/>
                <a:gdLst>
                  <a:gd name="T0" fmla="*/ 0 w 49"/>
                  <a:gd name="T1" fmla="*/ 3 h 44"/>
                  <a:gd name="T2" fmla="*/ 0 w 49"/>
                  <a:gd name="T3" fmla="*/ 3 h 44"/>
                  <a:gd name="T4" fmla="*/ 1 w 49"/>
                  <a:gd name="T5" fmla="*/ 3 h 44"/>
                  <a:gd name="T6" fmla="*/ 1 w 49"/>
                  <a:gd name="T7" fmla="*/ 1 h 44"/>
                  <a:gd name="T8" fmla="*/ 1 w 49"/>
                  <a:gd name="T9" fmla="*/ 1 h 44"/>
                  <a:gd name="T10" fmla="*/ 1 w 49"/>
                  <a:gd name="T11" fmla="*/ 1 h 44"/>
                  <a:gd name="T12" fmla="*/ 2 w 49"/>
                  <a:gd name="T13" fmla="*/ 0 h 44"/>
                  <a:gd name="T14" fmla="*/ 2 w 49"/>
                  <a:gd name="T15" fmla="*/ 0 h 44"/>
                  <a:gd name="T16" fmla="*/ 3 w 49"/>
                  <a:gd name="T17" fmla="*/ 1 h 44"/>
                  <a:gd name="T18" fmla="*/ 3 w 49"/>
                  <a:gd name="T19" fmla="*/ 1 h 44"/>
                  <a:gd name="T20" fmla="*/ 4 w 49"/>
                  <a:gd name="T21" fmla="*/ 1 h 44"/>
                  <a:gd name="T22" fmla="*/ 4 w 49"/>
                  <a:gd name="T23" fmla="*/ 1 h 44"/>
                  <a:gd name="T24" fmla="*/ 3 w 49"/>
                  <a:gd name="T25" fmla="*/ 3 h 44"/>
                  <a:gd name="T26" fmla="*/ 3 w 49"/>
                  <a:gd name="T27" fmla="*/ 3 h 44"/>
                  <a:gd name="T28" fmla="*/ 2 w 49"/>
                  <a:gd name="T29" fmla="*/ 3 h 44"/>
                  <a:gd name="T30" fmla="*/ 2 w 49"/>
                  <a:gd name="T31" fmla="*/ 3 h 44"/>
                  <a:gd name="T32" fmla="*/ 1 w 49"/>
                  <a:gd name="T33" fmla="*/ 3 h 44"/>
                  <a:gd name="T34" fmla="*/ 1 w 49"/>
                  <a:gd name="T35" fmla="*/ 3 h 44"/>
                  <a:gd name="T36" fmla="*/ 0 w 49"/>
                  <a:gd name="T37" fmla="*/ 3 h 44"/>
                  <a:gd name="T38" fmla="*/ 0 w 49"/>
                  <a:gd name="T39" fmla="*/ 3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44"/>
                  <a:gd name="T62" fmla="*/ 49 w 49"/>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44">
                    <a:moveTo>
                      <a:pt x="0" y="44"/>
                    </a:moveTo>
                    <a:lnTo>
                      <a:pt x="0" y="40"/>
                    </a:lnTo>
                    <a:lnTo>
                      <a:pt x="2" y="33"/>
                    </a:lnTo>
                    <a:lnTo>
                      <a:pt x="2" y="21"/>
                    </a:lnTo>
                    <a:lnTo>
                      <a:pt x="9" y="14"/>
                    </a:lnTo>
                    <a:lnTo>
                      <a:pt x="13" y="2"/>
                    </a:lnTo>
                    <a:lnTo>
                      <a:pt x="23" y="0"/>
                    </a:lnTo>
                    <a:lnTo>
                      <a:pt x="30" y="0"/>
                    </a:lnTo>
                    <a:lnTo>
                      <a:pt x="44" y="12"/>
                    </a:lnTo>
                    <a:lnTo>
                      <a:pt x="45" y="17"/>
                    </a:lnTo>
                    <a:lnTo>
                      <a:pt x="49" y="23"/>
                    </a:lnTo>
                    <a:lnTo>
                      <a:pt x="49" y="31"/>
                    </a:lnTo>
                    <a:lnTo>
                      <a:pt x="45" y="35"/>
                    </a:lnTo>
                    <a:lnTo>
                      <a:pt x="34" y="36"/>
                    </a:lnTo>
                    <a:lnTo>
                      <a:pt x="28" y="40"/>
                    </a:lnTo>
                    <a:lnTo>
                      <a:pt x="17" y="40"/>
                    </a:lnTo>
                    <a:lnTo>
                      <a:pt x="9" y="40"/>
                    </a:lnTo>
                    <a:lnTo>
                      <a:pt x="2" y="40"/>
                    </a:lnTo>
                    <a:lnTo>
                      <a:pt x="0" y="44"/>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75" name="Freeform 178">
                <a:extLst>
                  <a:ext uri="{FF2B5EF4-FFF2-40B4-BE49-F238E27FC236}">
                    <a16:creationId xmlns:a16="http://schemas.microsoft.com/office/drawing/2014/main" id="{A4033B90-E03F-47CA-96D4-AB70E7020CBC}"/>
                  </a:ext>
                </a:extLst>
              </p:cNvPr>
              <p:cNvSpPr>
                <a:spLocks/>
              </p:cNvSpPr>
              <p:nvPr/>
            </p:nvSpPr>
            <p:spPr bwMode="auto">
              <a:xfrm>
                <a:off x="1930" y="3989"/>
                <a:ext cx="36" cy="29"/>
              </a:xfrm>
              <a:custGeom>
                <a:avLst/>
                <a:gdLst>
                  <a:gd name="T0" fmla="*/ 0 w 70"/>
                  <a:gd name="T1" fmla="*/ 4 h 57"/>
                  <a:gd name="T2" fmla="*/ 1 w 70"/>
                  <a:gd name="T3" fmla="*/ 3 h 57"/>
                  <a:gd name="T4" fmla="*/ 1 w 70"/>
                  <a:gd name="T5" fmla="*/ 2 h 57"/>
                  <a:gd name="T6" fmla="*/ 1 w 70"/>
                  <a:gd name="T7" fmla="*/ 2 h 57"/>
                  <a:gd name="T8" fmla="*/ 1 w 70"/>
                  <a:gd name="T9" fmla="*/ 1 h 57"/>
                  <a:gd name="T10" fmla="*/ 2 w 70"/>
                  <a:gd name="T11" fmla="*/ 1 h 57"/>
                  <a:gd name="T12" fmla="*/ 2 w 70"/>
                  <a:gd name="T13" fmla="*/ 1 h 57"/>
                  <a:gd name="T14" fmla="*/ 3 w 70"/>
                  <a:gd name="T15" fmla="*/ 0 h 57"/>
                  <a:gd name="T16" fmla="*/ 3 w 70"/>
                  <a:gd name="T17" fmla="*/ 1 h 57"/>
                  <a:gd name="T18" fmla="*/ 4 w 70"/>
                  <a:gd name="T19" fmla="*/ 1 h 57"/>
                  <a:gd name="T20" fmla="*/ 4 w 70"/>
                  <a:gd name="T21" fmla="*/ 2 h 57"/>
                  <a:gd name="T22" fmla="*/ 5 w 70"/>
                  <a:gd name="T23" fmla="*/ 2 h 57"/>
                  <a:gd name="T24" fmla="*/ 5 w 70"/>
                  <a:gd name="T25" fmla="*/ 3 h 57"/>
                  <a:gd name="T26" fmla="*/ 5 w 70"/>
                  <a:gd name="T27" fmla="*/ 3 h 57"/>
                  <a:gd name="T28" fmla="*/ 5 w 70"/>
                  <a:gd name="T29" fmla="*/ 3 h 57"/>
                  <a:gd name="T30" fmla="*/ 4 w 70"/>
                  <a:gd name="T31" fmla="*/ 4 h 57"/>
                  <a:gd name="T32" fmla="*/ 3 w 70"/>
                  <a:gd name="T33" fmla="*/ 4 h 57"/>
                  <a:gd name="T34" fmla="*/ 2 w 70"/>
                  <a:gd name="T35" fmla="*/ 4 h 57"/>
                  <a:gd name="T36" fmla="*/ 1 w 70"/>
                  <a:gd name="T37" fmla="*/ 4 h 57"/>
                  <a:gd name="T38" fmla="*/ 1 w 70"/>
                  <a:gd name="T39" fmla="*/ 4 h 57"/>
                  <a:gd name="T40" fmla="*/ 0 w 70"/>
                  <a:gd name="T41" fmla="*/ 4 h 57"/>
                  <a:gd name="T42" fmla="*/ 0 w 70"/>
                  <a:gd name="T43" fmla="*/ 4 h 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0"/>
                  <a:gd name="T67" fmla="*/ 0 h 57"/>
                  <a:gd name="T68" fmla="*/ 70 w 70"/>
                  <a:gd name="T69" fmla="*/ 57 h 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0" h="57">
                    <a:moveTo>
                      <a:pt x="0" y="51"/>
                    </a:moveTo>
                    <a:lnTo>
                      <a:pt x="4" y="43"/>
                    </a:lnTo>
                    <a:lnTo>
                      <a:pt x="9" y="32"/>
                    </a:lnTo>
                    <a:lnTo>
                      <a:pt x="11" y="24"/>
                    </a:lnTo>
                    <a:lnTo>
                      <a:pt x="15" y="15"/>
                    </a:lnTo>
                    <a:lnTo>
                      <a:pt x="23" y="7"/>
                    </a:lnTo>
                    <a:lnTo>
                      <a:pt x="30" y="3"/>
                    </a:lnTo>
                    <a:lnTo>
                      <a:pt x="38" y="0"/>
                    </a:lnTo>
                    <a:lnTo>
                      <a:pt x="44" y="3"/>
                    </a:lnTo>
                    <a:lnTo>
                      <a:pt x="53" y="7"/>
                    </a:lnTo>
                    <a:lnTo>
                      <a:pt x="63" y="22"/>
                    </a:lnTo>
                    <a:lnTo>
                      <a:pt x="68" y="28"/>
                    </a:lnTo>
                    <a:lnTo>
                      <a:pt x="70" y="38"/>
                    </a:lnTo>
                    <a:lnTo>
                      <a:pt x="70" y="43"/>
                    </a:lnTo>
                    <a:lnTo>
                      <a:pt x="68" y="47"/>
                    </a:lnTo>
                    <a:lnTo>
                      <a:pt x="59" y="55"/>
                    </a:lnTo>
                    <a:lnTo>
                      <a:pt x="46" y="57"/>
                    </a:lnTo>
                    <a:lnTo>
                      <a:pt x="28" y="55"/>
                    </a:lnTo>
                    <a:lnTo>
                      <a:pt x="15" y="55"/>
                    </a:lnTo>
                    <a:lnTo>
                      <a:pt x="6" y="51"/>
                    </a:lnTo>
                    <a:lnTo>
                      <a:pt x="0" y="51"/>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76" name="Freeform 179">
                <a:extLst>
                  <a:ext uri="{FF2B5EF4-FFF2-40B4-BE49-F238E27FC236}">
                    <a16:creationId xmlns:a16="http://schemas.microsoft.com/office/drawing/2014/main" id="{3D5C0FDB-B553-487B-869C-419C67CD6BE4}"/>
                  </a:ext>
                </a:extLst>
              </p:cNvPr>
              <p:cNvSpPr>
                <a:spLocks/>
              </p:cNvSpPr>
              <p:nvPr/>
            </p:nvSpPr>
            <p:spPr bwMode="auto">
              <a:xfrm>
                <a:off x="1906" y="3691"/>
                <a:ext cx="33" cy="28"/>
              </a:xfrm>
              <a:custGeom>
                <a:avLst/>
                <a:gdLst>
                  <a:gd name="T0" fmla="*/ 0 w 67"/>
                  <a:gd name="T1" fmla="*/ 2 h 57"/>
                  <a:gd name="T2" fmla="*/ 0 w 67"/>
                  <a:gd name="T3" fmla="*/ 2 h 57"/>
                  <a:gd name="T4" fmla="*/ 0 w 67"/>
                  <a:gd name="T5" fmla="*/ 1 h 57"/>
                  <a:gd name="T6" fmla="*/ 1 w 67"/>
                  <a:gd name="T7" fmla="*/ 0 h 57"/>
                  <a:gd name="T8" fmla="*/ 2 w 67"/>
                  <a:gd name="T9" fmla="*/ 0 h 57"/>
                  <a:gd name="T10" fmla="*/ 2 w 67"/>
                  <a:gd name="T11" fmla="*/ 0 h 57"/>
                  <a:gd name="T12" fmla="*/ 3 w 67"/>
                  <a:gd name="T13" fmla="*/ 0 h 57"/>
                  <a:gd name="T14" fmla="*/ 3 w 67"/>
                  <a:gd name="T15" fmla="*/ 0 h 57"/>
                  <a:gd name="T16" fmla="*/ 4 w 67"/>
                  <a:gd name="T17" fmla="*/ 1 h 57"/>
                  <a:gd name="T18" fmla="*/ 4 w 67"/>
                  <a:gd name="T19" fmla="*/ 2 h 57"/>
                  <a:gd name="T20" fmla="*/ 4 w 67"/>
                  <a:gd name="T21" fmla="*/ 2 h 57"/>
                  <a:gd name="T22" fmla="*/ 4 w 67"/>
                  <a:gd name="T23" fmla="*/ 2 h 57"/>
                  <a:gd name="T24" fmla="*/ 4 w 67"/>
                  <a:gd name="T25" fmla="*/ 3 h 57"/>
                  <a:gd name="T26" fmla="*/ 3 w 67"/>
                  <a:gd name="T27" fmla="*/ 3 h 57"/>
                  <a:gd name="T28" fmla="*/ 2 w 67"/>
                  <a:gd name="T29" fmla="*/ 3 h 57"/>
                  <a:gd name="T30" fmla="*/ 1 w 67"/>
                  <a:gd name="T31" fmla="*/ 3 h 57"/>
                  <a:gd name="T32" fmla="*/ 0 w 67"/>
                  <a:gd name="T33" fmla="*/ 3 h 57"/>
                  <a:gd name="T34" fmla="*/ 0 w 67"/>
                  <a:gd name="T35" fmla="*/ 2 h 57"/>
                  <a:gd name="T36" fmla="*/ 0 w 67"/>
                  <a:gd name="T37" fmla="*/ 2 h 57"/>
                  <a:gd name="T38" fmla="*/ 0 w 67"/>
                  <a:gd name="T39" fmla="*/ 2 h 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
                  <a:gd name="T61" fmla="*/ 0 h 57"/>
                  <a:gd name="T62" fmla="*/ 67 w 67"/>
                  <a:gd name="T63" fmla="*/ 57 h 5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 h="57">
                    <a:moveTo>
                      <a:pt x="0" y="45"/>
                    </a:moveTo>
                    <a:lnTo>
                      <a:pt x="2" y="38"/>
                    </a:lnTo>
                    <a:lnTo>
                      <a:pt x="12" y="28"/>
                    </a:lnTo>
                    <a:lnTo>
                      <a:pt x="23" y="13"/>
                    </a:lnTo>
                    <a:lnTo>
                      <a:pt x="35" y="3"/>
                    </a:lnTo>
                    <a:lnTo>
                      <a:pt x="42" y="0"/>
                    </a:lnTo>
                    <a:lnTo>
                      <a:pt x="48" y="3"/>
                    </a:lnTo>
                    <a:lnTo>
                      <a:pt x="58" y="9"/>
                    </a:lnTo>
                    <a:lnTo>
                      <a:pt x="65" y="24"/>
                    </a:lnTo>
                    <a:lnTo>
                      <a:pt x="65" y="34"/>
                    </a:lnTo>
                    <a:lnTo>
                      <a:pt x="67" y="41"/>
                    </a:lnTo>
                    <a:lnTo>
                      <a:pt x="65" y="47"/>
                    </a:lnTo>
                    <a:lnTo>
                      <a:pt x="65" y="53"/>
                    </a:lnTo>
                    <a:lnTo>
                      <a:pt x="56" y="57"/>
                    </a:lnTo>
                    <a:lnTo>
                      <a:pt x="42" y="57"/>
                    </a:lnTo>
                    <a:lnTo>
                      <a:pt x="25" y="53"/>
                    </a:lnTo>
                    <a:lnTo>
                      <a:pt x="12" y="49"/>
                    </a:lnTo>
                    <a:lnTo>
                      <a:pt x="2" y="45"/>
                    </a:lnTo>
                    <a:lnTo>
                      <a:pt x="0" y="45"/>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77" name="Freeform 180">
                <a:extLst>
                  <a:ext uri="{FF2B5EF4-FFF2-40B4-BE49-F238E27FC236}">
                    <a16:creationId xmlns:a16="http://schemas.microsoft.com/office/drawing/2014/main" id="{D9F22599-6A66-4A5F-9CB6-D38FF9D259CD}"/>
                  </a:ext>
                </a:extLst>
              </p:cNvPr>
              <p:cNvSpPr>
                <a:spLocks/>
              </p:cNvSpPr>
              <p:nvPr/>
            </p:nvSpPr>
            <p:spPr bwMode="auto">
              <a:xfrm>
                <a:off x="2032" y="4194"/>
                <a:ext cx="32" cy="29"/>
              </a:xfrm>
              <a:custGeom>
                <a:avLst/>
                <a:gdLst>
                  <a:gd name="T0" fmla="*/ 0 w 65"/>
                  <a:gd name="T1" fmla="*/ 3 h 59"/>
                  <a:gd name="T2" fmla="*/ 0 w 65"/>
                  <a:gd name="T3" fmla="*/ 3 h 59"/>
                  <a:gd name="T4" fmla="*/ 0 w 65"/>
                  <a:gd name="T5" fmla="*/ 2 h 59"/>
                  <a:gd name="T6" fmla="*/ 0 w 65"/>
                  <a:gd name="T7" fmla="*/ 1 h 59"/>
                  <a:gd name="T8" fmla="*/ 0 w 65"/>
                  <a:gd name="T9" fmla="*/ 1 h 59"/>
                  <a:gd name="T10" fmla="*/ 0 w 65"/>
                  <a:gd name="T11" fmla="*/ 0 h 59"/>
                  <a:gd name="T12" fmla="*/ 1 w 65"/>
                  <a:gd name="T13" fmla="*/ 0 h 59"/>
                  <a:gd name="T14" fmla="*/ 1 w 65"/>
                  <a:gd name="T15" fmla="*/ 0 h 59"/>
                  <a:gd name="T16" fmla="*/ 1 w 65"/>
                  <a:gd name="T17" fmla="*/ 0 h 59"/>
                  <a:gd name="T18" fmla="*/ 2 w 65"/>
                  <a:gd name="T19" fmla="*/ 0 h 59"/>
                  <a:gd name="T20" fmla="*/ 3 w 65"/>
                  <a:gd name="T21" fmla="*/ 0 h 59"/>
                  <a:gd name="T22" fmla="*/ 3 w 65"/>
                  <a:gd name="T23" fmla="*/ 1 h 59"/>
                  <a:gd name="T24" fmla="*/ 4 w 65"/>
                  <a:gd name="T25" fmla="*/ 2 h 59"/>
                  <a:gd name="T26" fmla="*/ 4 w 65"/>
                  <a:gd name="T27" fmla="*/ 2 h 59"/>
                  <a:gd name="T28" fmla="*/ 4 w 65"/>
                  <a:gd name="T29" fmla="*/ 2 h 59"/>
                  <a:gd name="T30" fmla="*/ 3 w 65"/>
                  <a:gd name="T31" fmla="*/ 3 h 59"/>
                  <a:gd name="T32" fmla="*/ 2 w 65"/>
                  <a:gd name="T33" fmla="*/ 3 h 59"/>
                  <a:gd name="T34" fmla="*/ 1 w 65"/>
                  <a:gd name="T35" fmla="*/ 3 h 59"/>
                  <a:gd name="T36" fmla="*/ 1 w 65"/>
                  <a:gd name="T37" fmla="*/ 3 h 59"/>
                  <a:gd name="T38" fmla="*/ 0 w 65"/>
                  <a:gd name="T39" fmla="*/ 3 h 59"/>
                  <a:gd name="T40" fmla="*/ 0 w 65"/>
                  <a:gd name="T41" fmla="*/ 3 h 59"/>
                  <a:gd name="T42" fmla="*/ 0 w 65"/>
                  <a:gd name="T43" fmla="*/ 3 h 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
                  <a:gd name="T67" fmla="*/ 0 h 59"/>
                  <a:gd name="T68" fmla="*/ 65 w 65"/>
                  <a:gd name="T69" fmla="*/ 59 h 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 h="59">
                    <a:moveTo>
                      <a:pt x="0" y="59"/>
                    </a:moveTo>
                    <a:lnTo>
                      <a:pt x="0" y="55"/>
                    </a:lnTo>
                    <a:lnTo>
                      <a:pt x="4" y="40"/>
                    </a:lnTo>
                    <a:lnTo>
                      <a:pt x="4" y="29"/>
                    </a:lnTo>
                    <a:lnTo>
                      <a:pt x="8" y="19"/>
                    </a:lnTo>
                    <a:lnTo>
                      <a:pt x="12" y="10"/>
                    </a:lnTo>
                    <a:lnTo>
                      <a:pt x="17" y="4"/>
                    </a:lnTo>
                    <a:lnTo>
                      <a:pt x="23" y="0"/>
                    </a:lnTo>
                    <a:lnTo>
                      <a:pt x="31" y="0"/>
                    </a:lnTo>
                    <a:lnTo>
                      <a:pt x="40" y="4"/>
                    </a:lnTo>
                    <a:lnTo>
                      <a:pt x="55" y="15"/>
                    </a:lnTo>
                    <a:lnTo>
                      <a:pt x="61" y="25"/>
                    </a:lnTo>
                    <a:lnTo>
                      <a:pt x="65" y="33"/>
                    </a:lnTo>
                    <a:lnTo>
                      <a:pt x="65" y="36"/>
                    </a:lnTo>
                    <a:lnTo>
                      <a:pt x="65" y="44"/>
                    </a:lnTo>
                    <a:lnTo>
                      <a:pt x="59" y="50"/>
                    </a:lnTo>
                    <a:lnTo>
                      <a:pt x="46" y="57"/>
                    </a:lnTo>
                    <a:lnTo>
                      <a:pt x="29" y="59"/>
                    </a:lnTo>
                    <a:lnTo>
                      <a:pt x="16" y="59"/>
                    </a:lnTo>
                    <a:lnTo>
                      <a:pt x="4" y="59"/>
                    </a:lnTo>
                    <a:lnTo>
                      <a:pt x="0" y="59"/>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78" name="Freeform 181">
                <a:extLst>
                  <a:ext uri="{FF2B5EF4-FFF2-40B4-BE49-F238E27FC236}">
                    <a16:creationId xmlns:a16="http://schemas.microsoft.com/office/drawing/2014/main" id="{5B692FDC-16CB-4C37-9865-432E352F5CCF}"/>
                  </a:ext>
                </a:extLst>
              </p:cNvPr>
              <p:cNvSpPr>
                <a:spLocks/>
              </p:cNvSpPr>
              <p:nvPr/>
            </p:nvSpPr>
            <p:spPr bwMode="auto">
              <a:xfrm>
                <a:off x="2025" y="4237"/>
                <a:ext cx="32" cy="27"/>
              </a:xfrm>
              <a:custGeom>
                <a:avLst/>
                <a:gdLst>
                  <a:gd name="T0" fmla="*/ 0 w 65"/>
                  <a:gd name="T1" fmla="*/ 3 h 53"/>
                  <a:gd name="T2" fmla="*/ 0 w 65"/>
                  <a:gd name="T3" fmla="*/ 3 h 53"/>
                  <a:gd name="T4" fmla="*/ 0 w 65"/>
                  <a:gd name="T5" fmla="*/ 2 h 53"/>
                  <a:gd name="T6" fmla="*/ 0 w 65"/>
                  <a:gd name="T7" fmla="*/ 2 h 53"/>
                  <a:gd name="T8" fmla="*/ 1 w 65"/>
                  <a:gd name="T9" fmla="*/ 1 h 53"/>
                  <a:gd name="T10" fmla="*/ 1 w 65"/>
                  <a:gd name="T11" fmla="*/ 1 h 53"/>
                  <a:gd name="T12" fmla="*/ 2 w 65"/>
                  <a:gd name="T13" fmla="*/ 0 h 53"/>
                  <a:gd name="T14" fmla="*/ 3 w 65"/>
                  <a:gd name="T15" fmla="*/ 1 h 53"/>
                  <a:gd name="T16" fmla="*/ 3 w 65"/>
                  <a:gd name="T17" fmla="*/ 1 h 53"/>
                  <a:gd name="T18" fmla="*/ 3 w 65"/>
                  <a:gd name="T19" fmla="*/ 2 h 53"/>
                  <a:gd name="T20" fmla="*/ 3 w 65"/>
                  <a:gd name="T21" fmla="*/ 2 h 53"/>
                  <a:gd name="T22" fmla="*/ 3 w 65"/>
                  <a:gd name="T23" fmla="*/ 2 h 53"/>
                  <a:gd name="T24" fmla="*/ 4 w 65"/>
                  <a:gd name="T25" fmla="*/ 3 h 53"/>
                  <a:gd name="T26" fmla="*/ 3 w 65"/>
                  <a:gd name="T27" fmla="*/ 3 h 53"/>
                  <a:gd name="T28" fmla="*/ 3 w 65"/>
                  <a:gd name="T29" fmla="*/ 4 h 53"/>
                  <a:gd name="T30" fmla="*/ 3 w 65"/>
                  <a:gd name="T31" fmla="*/ 4 h 53"/>
                  <a:gd name="T32" fmla="*/ 2 w 65"/>
                  <a:gd name="T33" fmla="*/ 4 h 53"/>
                  <a:gd name="T34" fmla="*/ 1 w 65"/>
                  <a:gd name="T35" fmla="*/ 4 h 53"/>
                  <a:gd name="T36" fmla="*/ 0 w 65"/>
                  <a:gd name="T37" fmla="*/ 3 h 53"/>
                  <a:gd name="T38" fmla="*/ 0 w 65"/>
                  <a:gd name="T39" fmla="*/ 3 h 53"/>
                  <a:gd name="T40" fmla="*/ 0 w 65"/>
                  <a:gd name="T41" fmla="*/ 3 h 53"/>
                  <a:gd name="T42" fmla="*/ 0 w 65"/>
                  <a:gd name="T43" fmla="*/ 3 h 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
                  <a:gd name="T67" fmla="*/ 0 h 53"/>
                  <a:gd name="T68" fmla="*/ 65 w 65"/>
                  <a:gd name="T69" fmla="*/ 53 h 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 h="53">
                    <a:moveTo>
                      <a:pt x="0" y="38"/>
                    </a:moveTo>
                    <a:lnTo>
                      <a:pt x="0" y="36"/>
                    </a:lnTo>
                    <a:lnTo>
                      <a:pt x="6" y="30"/>
                    </a:lnTo>
                    <a:lnTo>
                      <a:pt x="12" y="21"/>
                    </a:lnTo>
                    <a:lnTo>
                      <a:pt x="23" y="9"/>
                    </a:lnTo>
                    <a:lnTo>
                      <a:pt x="29" y="3"/>
                    </a:lnTo>
                    <a:lnTo>
                      <a:pt x="38" y="0"/>
                    </a:lnTo>
                    <a:lnTo>
                      <a:pt x="48" y="2"/>
                    </a:lnTo>
                    <a:lnTo>
                      <a:pt x="57" y="11"/>
                    </a:lnTo>
                    <a:lnTo>
                      <a:pt x="59" y="19"/>
                    </a:lnTo>
                    <a:lnTo>
                      <a:pt x="61" y="22"/>
                    </a:lnTo>
                    <a:lnTo>
                      <a:pt x="63" y="32"/>
                    </a:lnTo>
                    <a:lnTo>
                      <a:pt x="65" y="38"/>
                    </a:lnTo>
                    <a:lnTo>
                      <a:pt x="63" y="41"/>
                    </a:lnTo>
                    <a:lnTo>
                      <a:pt x="61" y="49"/>
                    </a:lnTo>
                    <a:lnTo>
                      <a:pt x="50" y="51"/>
                    </a:lnTo>
                    <a:lnTo>
                      <a:pt x="40" y="53"/>
                    </a:lnTo>
                    <a:lnTo>
                      <a:pt x="25" y="49"/>
                    </a:lnTo>
                    <a:lnTo>
                      <a:pt x="13" y="41"/>
                    </a:lnTo>
                    <a:lnTo>
                      <a:pt x="6" y="38"/>
                    </a:lnTo>
                    <a:lnTo>
                      <a:pt x="0" y="38"/>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79" name="Freeform 182">
                <a:extLst>
                  <a:ext uri="{FF2B5EF4-FFF2-40B4-BE49-F238E27FC236}">
                    <a16:creationId xmlns:a16="http://schemas.microsoft.com/office/drawing/2014/main" id="{BB37E829-6B84-4A36-B6AF-F79C0C750BC2}"/>
                  </a:ext>
                </a:extLst>
              </p:cNvPr>
              <p:cNvSpPr>
                <a:spLocks/>
              </p:cNvSpPr>
              <p:nvPr/>
            </p:nvSpPr>
            <p:spPr bwMode="auto">
              <a:xfrm>
                <a:off x="1882" y="3853"/>
                <a:ext cx="28" cy="22"/>
              </a:xfrm>
              <a:custGeom>
                <a:avLst/>
                <a:gdLst>
                  <a:gd name="T0" fmla="*/ 0 w 57"/>
                  <a:gd name="T1" fmla="*/ 2 h 43"/>
                  <a:gd name="T2" fmla="*/ 0 w 57"/>
                  <a:gd name="T3" fmla="*/ 2 h 43"/>
                  <a:gd name="T4" fmla="*/ 0 w 57"/>
                  <a:gd name="T5" fmla="*/ 2 h 43"/>
                  <a:gd name="T6" fmla="*/ 0 w 57"/>
                  <a:gd name="T7" fmla="*/ 1 h 43"/>
                  <a:gd name="T8" fmla="*/ 1 w 57"/>
                  <a:gd name="T9" fmla="*/ 1 h 43"/>
                  <a:gd name="T10" fmla="*/ 1 w 57"/>
                  <a:gd name="T11" fmla="*/ 0 h 43"/>
                  <a:gd name="T12" fmla="*/ 2 w 57"/>
                  <a:gd name="T13" fmla="*/ 0 h 43"/>
                  <a:gd name="T14" fmla="*/ 2 w 57"/>
                  <a:gd name="T15" fmla="*/ 0 h 43"/>
                  <a:gd name="T16" fmla="*/ 2 w 57"/>
                  <a:gd name="T17" fmla="*/ 1 h 43"/>
                  <a:gd name="T18" fmla="*/ 2 w 57"/>
                  <a:gd name="T19" fmla="*/ 1 h 43"/>
                  <a:gd name="T20" fmla="*/ 3 w 57"/>
                  <a:gd name="T21" fmla="*/ 2 h 43"/>
                  <a:gd name="T22" fmla="*/ 3 w 57"/>
                  <a:gd name="T23" fmla="*/ 2 h 43"/>
                  <a:gd name="T24" fmla="*/ 3 w 57"/>
                  <a:gd name="T25" fmla="*/ 2 h 43"/>
                  <a:gd name="T26" fmla="*/ 3 w 57"/>
                  <a:gd name="T27" fmla="*/ 3 h 43"/>
                  <a:gd name="T28" fmla="*/ 2 w 57"/>
                  <a:gd name="T29" fmla="*/ 3 h 43"/>
                  <a:gd name="T30" fmla="*/ 2 w 57"/>
                  <a:gd name="T31" fmla="*/ 3 h 43"/>
                  <a:gd name="T32" fmla="*/ 1 w 57"/>
                  <a:gd name="T33" fmla="*/ 3 h 43"/>
                  <a:gd name="T34" fmla="*/ 0 w 57"/>
                  <a:gd name="T35" fmla="*/ 3 h 43"/>
                  <a:gd name="T36" fmla="*/ 0 w 57"/>
                  <a:gd name="T37" fmla="*/ 2 h 43"/>
                  <a:gd name="T38" fmla="*/ 0 w 57"/>
                  <a:gd name="T39" fmla="*/ 2 h 43"/>
                  <a:gd name="T40" fmla="*/ 0 w 57"/>
                  <a:gd name="T41" fmla="*/ 2 h 43"/>
                  <a:gd name="T42" fmla="*/ 0 w 57"/>
                  <a:gd name="T43" fmla="*/ 2 h 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43"/>
                  <a:gd name="T68" fmla="*/ 57 w 57"/>
                  <a:gd name="T69" fmla="*/ 43 h 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43">
                    <a:moveTo>
                      <a:pt x="0" y="26"/>
                    </a:moveTo>
                    <a:lnTo>
                      <a:pt x="0" y="24"/>
                    </a:lnTo>
                    <a:lnTo>
                      <a:pt x="8" y="17"/>
                    </a:lnTo>
                    <a:lnTo>
                      <a:pt x="13" y="11"/>
                    </a:lnTo>
                    <a:lnTo>
                      <a:pt x="23" y="5"/>
                    </a:lnTo>
                    <a:lnTo>
                      <a:pt x="30" y="0"/>
                    </a:lnTo>
                    <a:lnTo>
                      <a:pt x="40" y="0"/>
                    </a:lnTo>
                    <a:lnTo>
                      <a:pt x="42" y="0"/>
                    </a:lnTo>
                    <a:lnTo>
                      <a:pt x="46" y="5"/>
                    </a:lnTo>
                    <a:lnTo>
                      <a:pt x="47" y="11"/>
                    </a:lnTo>
                    <a:lnTo>
                      <a:pt x="53" y="22"/>
                    </a:lnTo>
                    <a:lnTo>
                      <a:pt x="55" y="28"/>
                    </a:lnTo>
                    <a:lnTo>
                      <a:pt x="57" y="32"/>
                    </a:lnTo>
                    <a:lnTo>
                      <a:pt x="53" y="40"/>
                    </a:lnTo>
                    <a:lnTo>
                      <a:pt x="46" y="43"/>
                    </a:lnTo>
                    <a:lnTo>
                      <a:pt x="38" y="43"/>
                    </a:lnTo>
                    <a:lnTo>
                      <a:pt x="27" y="40"/>
                    </a:lnTo>
                    <a:lnTo>
                      <a:pt x="15" y="34"/>
                    </a:lnTo>
                    <a:lnTo>
                      <a:pt x="9" y="30"/>
                    </a:lnTo>
                    <a:lnTo>
                      <a:pt x="2" y="26"/>
                    </a:lnTo>
                    <a:lnTo>
                      <a:pt x="0" y="26"/>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80" name="Freeform 183">
                <a:extLst>
                  <a:ext uri="{FF2B5EF4-FFF2-40B4-BE49-F238E27FC236}">
                    <a16:creationId xmlns:a16="http://schemas.microsoft.com/office/drawing/2014/main" id="{F37BE50F-01DB-4919-9BB7-A0B7EFB166D9}"/>
                  </a:ext>
                </a:extLst>
              </p:cNvPr>
              <p:cNvSpPr>
                <a:spLocks/>
              </p:cNvSpPr>
              <p:nvPr/>
            </p:nvSpPr>
            <p:spPr bwMode="auto">
              <a:xfrm>
                <a:off x="2073" y="4286"/>
                <a:ext cx="25" cy="21"/>
              </a:xfrm>
              <a:custGeom>
                <a:avLst/>
                <a:gdLst>
                  <a:gd name="T0" fmla="*/ 0 w 49"/>
                  <a:gd name="T1" fmla="*/ 3 h 41"/>
                  <a:gd name="T2" fmla="*/ 0 w 49"/>
                  <a:gd name="T3" fmla="*/ 3 h 41"/>
                  <a:gd name="T4" fmla="*/ 0 w 49"/>
                  <a:gd name="T5" fmla="*/ 2 h 41"/>
                  <a:gd name="T6" fmla="*/ 1 w 49"/>
                  <a:gd name="T7" fmla="*/ 2 h 41"/>
                  <a:gd name="T8" fmla="*/ 1 w 49"/>
                  <a:gd name="T9" fmla="*/ 1 h 41"/>
                  <a:gd name="T10" fmla="*/ 1 w 49"/>
                  <a:gd name="T11" fmla="*/ 1 h 41"/>
                  <a:gd name="T12" fmla="*/ 2 w 49"/>
                  <a:gd name="T13" fmla="*/ 0 h 41"/>
                  <a:gd name="T14" fmla="*/ 2 w 49"/>
                  <a:gd name="T15" fmla="*/ 0 h 41"/>
                  <a:gd name="T16" fmla="*/ 3 w 49"/>
                  <a:gd name="T17" fmla="*/ 1 h 41"/>
                  <a:gd name="T18" fmla="*/ 3 w 49"/>
                  <a:gd name="T19" fmla="*/ 2 h 41"/>
                  <a:gd name="T20" fmla="*/ 4 w 49"/>
                  <a:gd name="T21" fmla="*/ 2 h 41"/>
                  <a:gd name="T22" fmla="*/ 3 w 49"/>
                  <a:gd name="T23" fmla="*/ 2 h 41"/>
                  <a:gd name="T24" fmla="*/ 3 w 49"/>
                  <a:gd name="T25" fmla="*/ 3 h 41"/>
                  <a:gd name="T26" fmla="*/ 2 w 49"/>
                  <a:gd name="T27" fmla="*/ 3 h 41"/>
                  <a:gd name="T28" fmla="*/ 2 w 49"/>
                  <a:gd name="T29" fmla="*/ 3 h 41"/>
                  <a:gd name="T30" fmla="*/ 1 w 49"/>
                  <a:gd name="T31" fmla="*/ 3 h 41"/>
                  <a:gd name="T32" fmla="*/ 1 w 49"/>
                  <a:gd name="T33" fmla="*/ 3 h 41"/>
                  <a:gd name="T34" fmla="*/ 0 w 49"/>
                  <a:gd name="T35" fmla="*/ 3 h 41"/>
                  <a:gd name="T36" fmla="*/ 0 w 49"/>
                  <a:gd name="T37" fmla="*/ 3 h 41"/>
                  <a:gd name="T38" fmla="*/ 0 w 49"/>
                  <a:gd name="T39" fmla="*/ 3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41"/>
                  <a:gd name="T62" fmla="*/ 49 w 49"/>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41">
                    <a:moveTo>
                      <a:pt x="0" y="40"/>
                    </a:moveTo>
                    <a:lnTo>
                      <a:pt x="0" y="38"/>
                    </a:lnTo>
                    <a:lnTo>
                      <a:pt x="0" y="30"/>
                    </a:lnTo>
                    <a:lnTo>
                      <a:pt x="6" y="21"/>
                    </a:lnTo>
                    <a:lnTo>
                      <a:pt x="10" y="9"/>
                    </a:lnTo>
                    <a:lnTo>
                      <a:pt x="13" y="2"/>
                    </a:lnTo>
                    <a:lnTo>
                      <a:pt x="23" y="0"/>
                    </a:lnTo>
                    <a:lnTo>
                      <a:pt x="30" y="0"/>
                    </a:lnTo>
                    <a:lnTo>
                      <a:pt x="44" y="9"/>
                    </a:lnTo>
                    <a:lnTo>
                      <a:pt x="48" y="17"/>
                    </a:lnTo>
                    <a:lnTo>
                      <a:pt x="49" y="24"/>
                    </a:lnTo>
                    <a:lnTo>
                      <a:pt x="48" y="32"/>
                    </a:lnTo>
                    <a:lnTo>
                      <a:pt x="44" y="38"/>
                    </a:lnTo>
                    <a:lnTo>
                      <a:pt x="32" y="38"/>
                    </a:lnTo>
                    <a:lnTo>
                      <a:pt x="27" y="41"/>
                    </a:lnTo>
                    <a:lnTo>
                      <a:pt x="15" y="40"/>
                    </a:lnTo>
                    <a:lnTo>
                      <a:pt x="8" y="40"/>
                    </a:lnTo>
                    <a:lnTo>
                      <a:pt x="0" y="40"/>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81" name="Freeform 184">
                <a:extLst>
                  <a:ext uri="{FF2B5EF4-FFF2-40B4-BE49-F238E27FC236}">
                    <a16:creationId xmlns:a16="http://schemas.microsoft.com/office/drawing/2014/main" id="{9581071C-F17D-4A9B-A2D8-46B8635F7190}"/>
                  </a:ext>
                </a:extLst>
              </p:cNvPr>
              <p:cNvSpPr>
                <a:spLocks/>
              </p:cNvSpPr>
              <p:nvPr/>
            </p:nvSpPr>
            <p:spPr bwMode="auto">
              <a:xfrm>
                <a:off x="1963" y="4147"/>
                <a:ext cx="25" cy="30"/>
              </a:xfrm>
              <a:custGeom>
                <a:avLst/>
                <a:gdLst>
                  <a:gd name="T0" fmla="*/ 2 w 51"/>
                  <a:gd name="T1" fmla="*/ 4 h 59"/>
                  <a:gd name="T2" fmla="*/ 2 w 51"/>
                  <a:gd name="T3" fmla="*/ 4 h 59"/>
                  <a:gd name="T4" fmla="*/ 1 w 51"/>
                  <a:gd name="T5" fmla="*/ 4 h 59"/>
                  <a:gd name="T6" fmla="*/ 1 w 51"/>
                  <a:gd name="T7" fmla="*/ 3 h 59"/>
                  <a:gd name="T8" fmla="*/ 0 w 51"/>
                  <a:gd name="T9" fmla="*/ 3 h 59"/>
                  <a:gd name="T10" fmla="*/ 0 w 51"/>
                  <a:gd name="T11" fmla="*/ 2 h 59"/>
                  <a:gd name="T12" fmla="*/ 0 w 51"/>
                  <a:gd name="T13" fmla="*/ 2 h 59"/>
                  <a:gd name="T14" fmla="*/ 0 w 51"/>
                  <a:gd name="T15" fmla="*/ 1 h 59"/>
                  <a:gd name="T16" fmla="*/ 0 w 51"/>
                  <a:gd name="T17" fmla="*/ 1 h 59"/>
                  <a:gd name="T18" fmla="*/ 0 w 51"/>
                  <a:gd name="T19" fmla="*/ 0 h 59"/>
                  <a:gd name="T20" fmla="*/ 0 w 51"/>
                  <a:gd name="T21" fmla="*/ 0 h 59"/>
                  <a:gd name="T22" fmla="*/ 1 w 51"/>
                  <a:gd name="T23" fmla="*/ 0 h 59"/>
                  <a:gd name="T24" fmla="*/ 2 w 51"/>
                  <a:gd name="T25" fmla="*/ 1 h 59"/>
                  <a:gd name="T26" fmla="*/ 2 w 51"/>
                  <a:gd name="T27" fmla="*/ 1 h 59"/>
                  <a:gd name="T28" fmla="*/ 3 w 51"/>
                  <a:gd name="T29" fmla="*/ 2 h 59"/>
                  <a:gd name="T30" fmla="*/ 3 w 51"/>
                  <a:gd name="T31" fmla="*/ 2 h 59"/>
                  <a:gd name="T32" fmla="*/ 2 w 51"/>
                  <a:gd name="T33" fmla="*/ 3 h 59"/>
                  <a:gd name="T34" fmla="*/ 2 w 51"/>
                  <a:gd name="T35" fmla="*/ 4 h 59"/>
                  <a:gd name="T36" fmla="*/ 2 w 51"/>
                  <a:gd name="T37" fmla="*/ 4 h 59"/>
                  <a:gd name="T38" fmla="*/ 2 w 51"/>
                  <a:gd name="T39" fmla="*/ 4 h 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59"/>
                  <a:gd name="T62" fmla="*/ 51 w 51"/>
                  <a:gd name="T63" fmla="*/ 59 h 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59">
                    <a:moveTo>
                      <a:pt x="36" y="59"/>
                    </a:moveTo>
                    <a:lnTo>
                      <a:pt x="34" y="57"/>
                    </a:lnTo>
                    <a:lnTo>
                      <a:pt x="28" y="55"/>
                    </a:lnTo>
                    <a:lnTo>
                      <a:pt x="22" y="48"/>
                    </a:lnTo>
                    <a:lnTo>
                      <a:pt x="13" y="38"/>
                    </a:lnTo>
                    <a:lnTo>
                      <a:pt x="7" y="29"/>
                    </a:lnTo>
                    <a:lnTo>
                      <a:pt x="3" y="23"/>
                    </a:lnTo>
                    <a:lnTo>
                      <a:pt x="0" y="11"/>
                    </a:lnTo>
                    <a:lnTo>
                      <a:pt x="3" y="8"/>
                    </a:lnTo>
                    <a:lnTo>
                      <a:pt x="5" y="0"/>
                    </a:lnTo>
                    <a:lnTo>
                      <a:pt x="9" y="0"/>
                    </a:lnTo>
                    <a:lnTo>
                      <a:pt x="20" y="0"/>
                    </a:lnTo>
                    <a:lnTo>
                      <a:pt x="34" y="6"/>
                    </a:lnTo>
                    <a:lnTo>
                      <a:pt x="43" y="10"/>
                    </a:lnTo>
                    <a:lnTo>
                      <a:pt x="51" y="17"/>
                    </a:lnTo>
                    <a:lnTo>
                      <a:pt x="51" y="27"/>
                    </a:lnTo>
                    <a:lnTo>
                      <a:pt x="47" y="38"/>
                    </a:lnTo>
                    <a:lnTo>
                      <a:pt x="39" y="50"/>
                    </a:lnTo>
                    <a:lnTo>
                      <a:pt x="36" y="59"/>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82" name="Freeform 185">
                <a:extLst>
                  <a:ext uri="{FF2B5EF4-FFF2-40B4-BE49-F238E27FC236}">
                    <a16:creationId xmlns:a16="http://schemas.microsoft.com/office/drawing/2014/main" id="{262D2FBA-F09E-42F1-B6E2-831D37E3D78E}"/>
                  </a:ext>
                </a:extLst>
              </p:cNvPr>
              <p:cNvSpPr>
                <a:spLocks/>
              </p:cNvSpPr>
              <p:nvPr/>
            </p:nvSpPr>
            <p:spPr bwMode="auto">
              <a:xfrm>
                <a:off x="1914" y="4050"/>
                <a:ext cx="35" cy="30"/>
              </a:xfrm>
              <a:custGeom>
                <a:avLst/>
                <a:gdLst>
                  <a:gd name="T0" fmla="*/ 0 w 68"/>
                  <a:gd name="T1" fmla="*/ 4 h 59"/>
                  <a:gd name="T2" fmla="*/ 0 w 68"/>
                  <a:gd name="T3" fmla="*/ 3 h 59"/>
                  <a:gd name="T4" fmla="*/ 1 w 68"/>
                  <a:gd name="T5" fmla="*/ 2 h 59"/>
                  <a:gd name="T6" fmla="*/ 1 w 68"/>
                  <a:gd name="T7" fmla="*/ 2 h 59"/>
                  <a:gd name="T8" fmla="*/ 1 w 68"/>
                  <a:gd name="T9" fmla="*/ 1 h 59"/>
                  <a:gd name="T10" fmla="*/ 2 w 68"/>
                  <a:gd name="T11" fmla="*/ 1 h 59"/>
                  <a:gd name="T12" fmla="*/ 2 w 68"/>
                  <a:gd name="T13" fmla="*/ 1 h 59"/>
                  <a:gd name="T14" fmla="*/ 3 w 68"/>
                  <a:gd name="T15" fmla="*/ 0 h 59"/>
                  <a:gd name="T16" fmla="*/ 3 w 68"/>
                  <a:gd name="T17" fmla="*/ 1 h 59"/>
                  <a:gd name="T18" fmla="*/ 4 w 68"/>
                  <a:gd name="T19" fmla="*/ 1 h 59"/>
                  <a:gd name="T20" fmla="*/ 4 w 68"/>
                  <a:gd name="T21" fmla="*/ 2 h 59"/>
                  <a:gd name="T22" fmla="*/ 4 w 68"/>
                  <a:gd name="T23" fmla="*/ 2 h 59"/>
                  <a:gd name="T24" fmla="*/ 5 w 68"/>
                  <a:gd name="T25" fmla="*/ 3 h 59"/>
                  <a:gd name="T26" fmla="*/ 5 w 68"/>
                  <a:gd name="T27" fmla="*/ 3 h 59"/>
                  <a:gd name="T28" fmla="*/ 5 w 68"/>
                  <a:gd name="T29" fmla="*/ 4 h 59"/>
                  <a:gd name="T30" fmla="*/ 4 w 68"/>
                  <a:gd name="T31" fmla="*/ 4 h 59"/>
                  <a:gd name="T32" fmla="*/ 3 w 68"/>
                  <a:gd name="T33" fmla="*/ 4 h 59"/>
                  <a:gd name="T34" fmla="*/ 2 w 68"/>
                  <a:gd name="T35" fmla="*/ 4 h 59"/>
                  <a:gd name="T36" fmla="*/ 1 w 68"/>
                  <a:gd name="T37" fmla="*/ 4 h 59"/>
                  <a:gd name="T38" fmla="*/ 1 w 68"/>
                  <a:gd name="T39" fmla="*/ 4 h 59"/>
                  <a:gd name="T40" fmla="*/ 0 w 68"/>
                  <a:gd name="T41" fmla="*/ 4 h 59"/>
                  <a:gd name="T42" fmla="*/ 0 w 68"/>
                  <a:gd name="T43" fmla="*/ 4 h 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59"/>
                  <a:gd name="T68" fmla="*/ 68 w 68"/>
                  <a:gd name="T69" fmla="*/ 59 h 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59">
                    <a:moveTo>
                      <a:pt x="0" y="50"/>
                    </a:moveTo>
                    <a:lnTo>
                      <a:pt x="0" y="44"/>
                    </a:lnTo>
                    <a:lnTo>
                      <a:pt x="7" y="32"/>
                    </a:lnTo>
                    <a:lnTo>
                      <a:pt x="9" y="25"/>
                    </a:lnTo>
                    <a:lnTo>
                      <a:pt x="15" y="15"/>
                    </a:lnTo>
                    <a:lnTo>
                      <a:pt x="20" y="6"/>
                    </a:lnTo>
                    <a:lnTo>
                      <a:pt x="28" y="4"/>
                    </a:lnTo>
                    <a:lnTo>
                      <a:pt x="36" y="0"/>
                    </a:lnTo>
                    <a:lnTo>
                      <a:pt x="41" y="4"/>
                    </a:lnTo>
                    <a:lnTo>
                      <a:pt x="53" y="10"/>
                    </a:lnTo>
                    <a:lnTo>
                      <a:pt x="60" y="25"/>
                    </a:lnTo>
                    <a:lnTo>
                      <a:pt x="62" y="31"/>
                    </a:lnTo>
                    <a:lnTo>
                      <a:pt x="68" y="42"/>
                    </a:lnTo>
                    <a:lnTo>
                      <a:pt x="64" y="46"/>
                    </a:lnTo>
                    <a:lnTo>
                      <a:pt x="64" y="51"/>
                    </a:lnTo>
                    <a:lnTo>
                      <a:pt x="55" y="59"/>
                    </a:lnTo>
                    <a:lnTo>
                      <a:pt x="41" y="59"/>
                    </a:lnTo>
                    <a:lnTo>
                      <a:pt x="26" y="57"/>
                    </a:lnTo>
                    <a:lnTo>
                      <a:pt x="15" y="51"/>
                    </a:lnTo>
                    <a:lnTo>
                      <a:pt x="5" y="50"/>
                    </a:lnTo>
                    <a:lnTo>
                      <a:pt x="0" y="50"/>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83" name="Freeform 186">
                <a:extLst>
                  <a:ext uri="{FF2B5EF4-FFF2-40B4-BE49-F238E27FC236}">
                    <a16:creationId xmlns:a16="http://schemas.microsoft.com/office/drawing/2014/main" id="{AFA82216-60E9-4F8F-8C50-A70908523E4B}"/>
                  </a:ext>
                </a:extLst>
              </p:cNvPr>
              <p:cNvSpPr>
                <a:spLocks/>
              </p:cNvSpPr>
              <p:nvPr/>
            </p:nvSpPr>
            <p:spPr bwMode="auto">
              <a:xfrm>
                <a:off x="1889" y="3908"/>
                <a:ext cx="26" cy="19"/>
              </a:xfrm>
              <a:custGeom>
                <a:avLst/>
                <a:gdLst>
                  <a:gd name="T0" fmla="*/ 0 w 53"/>
                  <a:gd name="T1" fmla="*/ 2 h 40"/>
                  <a:gd name="T2" fmla="*/ 0 w 53"/>
                  <a:gd name="T3" fmla="*/ 2 h 40"/>
                  <a:gd name="T4" fmla="*/ 0 w 53"/>
                  <a:gd name="T5" fmla="*/ 1 h 40"/>
                  <a:gd name="T6" fmla="*/ 0 w 53"/>
                  <a:gd name="T7" fmla="*/ 1 h 40"/>
                  <a:gd name="T8" fmla="*/ 0 w 53"/>
                  <a:gd name="T9" fmla="*/ 0 h 40"/>
                  <a:gd name="T10" fmla="*/ 0 w 53"/>
                  <a:gd name="T11" fmla="*/ 0 h 40"/>
                  <a:gd name="T12" fmla="*/ 1 w 53"/>
                  <a:gd name="T13" fmla="*/ 0 h 40"/>
                  <a:gd name="T14" fmla="*/ 1 w 53"/>
                  <a:gd name="T15" fmla="*/ 0 h 40"/>
                  <a:gd name="T16" fmla="*/ 2 w 53"/>
                  <a:gd name="T17" fmla="*/ 0 h 40"/>
                  <a:gd name="T18" fmla="*/ 3 w 53"/>
                  <a:gd name="T19" fmla="*/ 0 h 40"/>
                  <a:gd name="T20" fmla="*/ 3 w 53"/>
                  <a:gd name="T21" fmla="*/ 1 h 40"/>
                  <a:gd name="T22" fmla="*/ 3 w 53"/>
                  <a:gd name="T23" fmla="*/ 1 h 40"/>
                  <a:gd name="T24" fmla="*/ 3 w 53"/>
                  <a:gd name="T25" fmla="*/ 1 h 40"/>
                  <a:gd name="T26" fmla="*/ 2 w 53"/>
                  <a:gd name="T27" fmla="*/ 2 h 40"/>
                  <a:gd name="T28" fmla="*/ 1 w 53"/>
                  <a:gd name="T29" fmla="*/ 2 h 40"/>
                  <a:gd name="T30" fmla="*/ 1 w 53"/>
                  <a:gd name="T31" fmla="*/ 2 h 40"/>
                  <a:gd name="T32" fmla="*/ 0 w 53"/>
                  <a:gd name="T33" fmla="*/ 2 h 40"/>
                  <a:gd name="T34" fmla="*/ 0 w 53"/>
                  <a:gd name="T35" fmla="*/ 2 h 40"/>
                  <a:gd name="T36" fmla="*/ 0 w 53"/>
                  <a:gd name="T37" fmla="*/ 2 h 40"/>
                  <a:gd name="T38" fmla="*/ 0 w 53"/>
                  <a:gd name="T39" fmla="*/ 2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40"/>
                  <a:gd name="T62" fmla="*/ 53 w 53"/>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40">
                    <a:moveTo>
                      <a:pt x="0" y="40"/>
                    </a:moveTo>
                    <a:lnTo>
                      <a:pt x="0" y="36"/>
                    </a:lnTo>
                    <a:lnTo>
                      <a:pt x="0" y="30"/>
                    </a:lnTo>
                    <a:lnTo>
                      <a:pt x="2" y="21"/>
                    </a:lnTo>
                    <a:lnTo>
                      <a:pt x="6" y="11"/>
                    </a:lnTo>
                    <a:lnTo>
                      <a:pt x="14" y="2"/>
                    </a:lnTo>
                    <a:lnTo>
                      <a:pt x="21" y="0"/>
                    </a:lnTo>
                    <a:lnTo>
                      <a:pt x="31" y="0"/>
                    </a:lnTo>
                    <a:lnTo>
                      <a:pt x="46" y="11"/>
                    </a:lnTo>
                    <a:lnTo>
                      <a:pt x="50" y="15"/>
                    </a:lnTo>
                    <a:lnTo>
                      <a:pt x="53" y="21"/>
                    </a:lnTo>
                    <a:lnTo>
                      <a:pt x="53" y="27"/>
                    </a:lnTo>
                    <a:lnTo>
                      <a:pt x="50" y="32"/>
                    </a:lnTo>
                    <a:lnTo>
                      <a:pt x="40" y="34"/>
                    </a:lnTo>
                    <a:lnTo>
                      <a:pt x="31" y="40"/>
                    </a:lnTo>
                    <a:lnTo>
                      <a:pt x="17" y="40"/>
                    </a:lnTo>
                    <a:lnTo>
                      <a:pt x="10" y="40"/>
                    </a:lnTo>
                    <a:lnTo>
                      <a:pt x="0" y="40"/>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84" name="Freeform 187">
                <a:extLst>
                  <a:ext uri="{FF2B5EF4-FFF2-40B4-BE49-F238E27FC236}">
                    <a16:creationId xmlns:a16="http://schemas.microsoft.com/office/drawing/2014/main" id="{0035BE4A-B35C-48EB-B08F-8C479FF6A6D8}"/>
                  </a:ext>
                </a:extLst>
              </p:cNvPr>
              <p:cNvSpPr>
                <a:spLocks/>
              </p:cNvSpPr>
              <p:nvPr/>
            </p:nvSpPr>
            <p:spPr bwMode="auto">
              <a:xfrm>
                <a:off x="1875" y="3881"/>
                <a:ext cx="28" cy="20"/>
              </a:xfrm>
              <a:custGeom>
                <a:avLst/>
                <a:gdLst>
                  <a:gd name="T0" fmla="*/ 0 w 55"/>
                  <a:gd name="T1" fmla="*/ 2 h 40"/>
                  <a:gd name="T2" fmla="*/ 0 w 55"/>
                  <a:gd name="T3" fmla="*/ 1 h 40"/>
                  <a:gd name="T4" fmla="*/ 1 w 55"/>
                  <a:gd name="T5" fmla="*/ 1 h 40"/>
                  <a:gd name="T6" fmla="*/ 1 w 55"/>
                  <a:gd name="T7" fmla="*/ 1 h 40"/>
                  <a:gd name="T8" fmla="*/ 1 w 55"/>
                  <a:gd name="T9" fmla="*/ 1 h 40"/>
                  <a:gd name="T10" fmla="*/ 2 w 55"/>
                  <a:gd name="T11" fmla="*/ 1 h 40"/>
                  <a:gd name="T12" fmla="*/ 2 w 55"/>
                  <a:gd name="T13" fmla="*/ 0 h 40"/>
                  <a:gd name="T14" fmla="*/ 3 w 55"/>
                  <a:gd name="T15" fmla="*/ 0 h 40"/>
                  <a:gd name="T16" fmla="*/ 3 w 55"/>
                  <a:gd name="T17" fmla="*/ 1 h 40"/>
                  <a:gd name="T18" fmla="*/ 3 w 55"/>
                  <a:gd name="T19" fmla="*/ 1 h 40"/>
                  <a:gd name="T20" fmla="*/ 4 w 55"/>
                  <a:gd name="T21" fmla="*/ 1 h 40"/>
                  <a:gd name="T22" fmla="*/ 4 w 55"/>
                  <a:gd name="T23" fmla="*/ 1 h 40"/>
                  <a:gd name="T24" fmla="*/ 4 w 55"/>
                  <a:gd name="T25" fmla="*/ 2 h 40"/>
                  <a:gd name="T26" fmla="*/ 4 w 55"/>
                  <a:gd name="T27" fmla="*/ 3 h 40"/>
                  <a:gd name="T28" fmla="*/ 3 w 55"/>
                  <a:gd name="T29" fmla="*/ 3 h 40"/>
                  <a:gd name="T30" fmla="*/ 3 w 55"/>
                  <a:gd name="T31" fmla="*/ 3 h 40"/>
                  <a:gd name="T32" fmla="*/ 2 w 55"/>
                  <a:gd name="T33" fmla="*/ 3 h 40"/>
                  <a:gd name="T34" fmla="*/ 1 w 55"/>
                  <a:gd name="T35" fmla="*/ 3 h 40"/>
                  <a:gd name="T36" fmla="*/ 1 w 55"/>
                  <a:gd name="T37" fmla="*/ 3 h 40"/>
                  <a:gd name="T38" fmla="*/ 0 w 55"/>
                  <a:gd name="T39" fmla="*/ 2 h 40"/>
                  <a:gd name="T40" fmla="*/ 0 w 55"/>
                  <a:gd name="T41" fmla="*/ 2 h 40"/>
                  <a:gd name="T42" fmla="*/ 0 w 55"/>
                  <a:gd name="T43" fmla="*/ 2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40"/>
                  <a:gd name="T68" fmla="*/ 55 w 55"/>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40">
                    <a:moveTo>
                      <a:pt x="0" y="32"/>
                    </a:moveTo>
                    <a:lnTo>
                      <a:pt x="0" y="30"/>
                    </a:lnTo>
                    <a:lnTo>
                      <a:pt x="3" y="23"/>
                    </a:lnTo>
                    <a:lnTo>
                      <a:pt x="7" y="15"/>
                    </a:lnTo>
                    <a:lnTo>
                      <a:pt x="15" y="7"/>
                    </a:lnTo>
                    <a:lnTo>
                      <a:pt x="22" y="2"/>
                    </a:lnTo>
                    <a:lnTo>
                      <a:pt x="30" y="0"/>
                    </a:lnTo>
                    <a:lnTo>
                      <a:pt x="36" y="0"/>
                    </a:lnTo>
                    <a:lnTo>
                      <a:pt x="40" y="4"/>
                    </a:lnTo>
                    <a:lnTo>
                      <a:pt x="43" y="7"/>
                    </a:lnTo>
                    <a:lnTo>
                      <a:pt x="51" y="17"/>
                    </a:lnTo>
                    <a:lnTo>
                      <a:pt x="55" y="23"/>
                    </a:lnTo>
                    <a:lnTo>
                      <a:pt x="55" y="32"/>
                    </a:lnTo>
                    <a:lnTo>
                      <a:pt x="53" y="36"/>
                    </a:lnTo>
                    <a:lnTo>
                      <a:pt x="47" y="40"/>
                    </a:lnTo>
                    <a:lnTo>
                      <a:pt x="38" y="40"/>
                    </a:lnTo>
                    <a:lnTo>
                      <a:pt x="26" y="40"/>
                    </a:lnTo>
                    <a:lnTo>
                      <a:pt x="15" y="36"/>
                    </a:lnTo>
                    <a:lnTo>
                      <a:pt x="7" y="34"/>
                    </a:lnTo>
                    <a:lnTo>
                      <a:pt x="0" y="32"/>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85" name="Freeform 188">
                <a:extLst>
                  <a:ext uri="{FF2B5EF4-FFF2-40B4-BE49-F238E27FC236}">
                    <a16:creationId xmlns:a16="http://schemas.microsoft.com/office/drawing/2014/main" id="{E3B0EF53-EBBB-41A7-AE4B-A4327EB6370E}"/>
                  </a:ext>
                </a:extLst>
              </p:cNvPr>
              <p:cNvSpPr>
                <a:spLocks/>
              </p:cNvSpPr>
              <p:nvPr/>
            </p:nvSpPr>
            <p:spPr bwMode="auto">
              <a:xfrm>
                <a:off x="1896" y="3985"/>
                <a:ext cx="29" cy="20"/>
              </a:xfrm>
              <a:custGeom>
                <a:avLst/>
                <a:gdLst>
                  <a:gd name="T0" fmla="*/ 0 w 57"/>
                  <a:gd name="T1" fmla="*/ 2 h 40"/>
                  <a:gd name="T2" fmla="*/ 0 w 57"/>
                  <a:gd name="T3" fmla="*/ 1 h 40"/>
                  <a:gd name="T4" fmla="*/ 1 w 57"/>
                  <a:gd name="T5" fmla="*/ 1 h 40"/>
                  <a:gd name="T6" fmla="*/ 1 w 57"/>
                  <a:gd name="T7" fmla="*/ 1 h 40"/>
                  <a:gd name="T8" fmla="*/ 2 w 57"/>
                  <a:gd name="T9" fmla="*/ 1 h 40"/>
                  <a:gd name="T10" fmla="*/ 2 w 57"/>
                  <a:gd name="T11" fmla="*/ 1 h 40"/>
                  <a:gd name="T12" fmla="*/ 3 w 57"/>
                  <a:gd name="T13" fmla="*/ 0 h 40"/>
                  <a:gd name="T14" fmla="*/ 3 w 57"/>
                  <a:gd name="T15" fmla="*/ 0 h 40"/>
                  <a:gd name="T16" fmla="*/ 3 w 57"/>
                  <a:gd name="T17" fmla="*/ 1 h 40"/>
                  <a:gd name="T18" fmla="*/ 3 w 57"/>
                  <a:gd name="T19" fmla="*/ 1 h 40"/>
                  <a:gd name="T20" fmla="*/ 4 w 57"/>
                  <a:gd name="T21" fmla="*/ 1 h 40"/>
                  <a:gd name="T22" fmla="*/ 4 w 57"/>
                  <a:gd name="T23" fmla="*/ 1 h 40"/>
                  <a:gd name="T24" fmla="*/ 4 w 57"/>
                  <a:gd name="T25" fmla="*/ 1 h 40"/>
                  <a:gd name="T26" fmla="*/ 4 w 57"/>
                  <a:gd name="T27" fmla="*/ 3 h 40"/>
                  <a:gd name="T28" fmla="*/ 3 w 57"/>
                  <a:gd name="T29" fmla="*/ 3 h 40"/>
                  <a:gd name="T30" fmla="*/ 3 w 57"/>
                  <a:gd name="T31" fmla="*/ 3 h 40"/>
                  <a:gd name="T32" fmla="*/ 2 w 57"/>
                  <a:gd name="T33" fmla="*/ 3 h 40"/>
                  <a:gd name="T34" fmla="*/ 2 w 57"/>
                  <a:gd name="T35" fmla="*/ 3 h 40"/>
                  <a:gd name="T36" fmla="*/ 1 w 57"/>
                  <a:gd name="T37" fmla="*/ 3 h 40"/>
                  <a:gd name="T38" fmla="*/ 1 w 57"/>
                  <a:gd name="T39" fmla="*/ 2 h 40"/>
                  <a:gd name="T40" fmla="*/ 0 w 57"/>
                  <a:gd name="T41" fmla="*/ 2 h 40"/>
                  <a:gd name="T42" fmla="*/ 0 w 57"/>
                  <a:gd name="T43" fmla="*/ 2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40"/>
                  <a:gd name="T68" fmla="*/ 57 w 57"/>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40">
                    <a:moveTo>
                      <a:pt x="0" y="32"/>
                    </a:moveTo>
                    <a:lnTo>
                      <a:pt x="0" y="30"/>
                    </a:lnTo>
                    <a:lnTo>
                      <a:pt x="2" y="23"/>
                    </a:lnTo>
                    <a:lnTo>
                      <a:pt x="10" y="15"/>
                    </a:lnTo>
                    <a:lnTo>
                      <a:pt x="18" y="8"/>
                    </a:lnTo>
                    <a:lnTo>
                      <a:pt x="25" y="2"/>
                    </a:lnTo>
                    <a:lnTo>
                      <a:pt x="33" y="0"/>
                    </a:lnTo>
                    <a:lnTo>
                      <a:pt x="37" y="0"/>
                    </a:lnTo>
                    <a:lnTo>
                      <a:pt x="42" y="2"/>
                    </a:lnTo>
                    <a:lnTo>
                      <a:pt x="46" y="8"/>
                    </a:lnTo>
                    <a:lnTo>
                      <a:pt x="52" y="17"/>
                    </a:lnTo>
                    <a:lnTo>
                      <a:pt x="54" y="23"/>
                    </a:lnTo>
                    <a:lnTo>
                      <a:pt x="57" y="30"/>
                    </a:lnTo>
                    <a:lnTo>
                      <a:pt x="54" y="34"/>
                    </a:lnTo>
                    <a:lnTo>
                      <a:pt x="48" y="40"/>
                    </a:lnTo>
                    <a:lnTo>
                      <a:pt x="37" y="40"/>
                    </a:lnTo>
                    <a:lnTo>
                      <a:pt x="29" y="40"/>
                    </a:lnTo>
                    <a:lnTo>
                      <a:pt x="18" y="36"/>
                    </a:lnTo>
                    <a:lnTo>
                      <a:pt x="10" y="34"/>
                    </a:lnTo>
                    <a:lnTo>
                      <a:pt x="2" y="32"/>
                    </a:lnTo>
                    <a:lnTo>
                      <a:pt x="0" y="32"/>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86" name="Freeform 190">
                <a:extLst>
                  <a:ext uri="{FF2B5EF4-FFF2-40B4-BE49-F238E27FC236}">
                    <a16:creationId xmlns:a16="http://schemas.microsoft.com/office/drawing/2014/main" id="{67E7670D-6DDB-4DC2-BC6D-9599573994DC}"/>
                  </a:ext>
                </a:extLst>
              </p:cNvPr>
              <p:cNvSpPr>
                <a:spLocks/>
              </p:cNvSpPr>
              <p:nvPr/>
            </p:nvSpPr>
            <p:spPr bwMode="auto">
              <a:xfrm>
                <a:off x="1949" y="4115"/>
                <a:ext cx="27" cy="20"/>
              </a:xfrm>
              <a:custGeom>
                <a:avLst/>
                <a:gdLst>
                  <a:gd name="T0" fmla="*/ 0 w 55"/>
                  <a:gd name="T1" fmla="*/ 3 h 40"/>
                  <a:gd name="T2" fmla="*/ 0 w 55"/>
                  <a:gd name="T3" fmla="*/ 1 h 40"/>
                  <a:gd name="T4" fmla="*/ 0 w 55"/>
                  <a:gd name="T5" fmla="*/ 1 h 40"/>
                  <a:gd name="T6" fmla="*/ 0 w 55"/>
                  <a:gd name="T7" fmla="*/ 1 h 40"/>
                  <a:gd name="T8" fmla="*/ 0 w 55"/>
                  <a:gd name="T9" fmla="*/ 1 h 40"/>
                  <a:gd name="T10" fmla="*/ 1 w 55"/>
                  <a:gd name="T11" fmla="*/ 1 h 40"/>
                  <a:gd name="T12" fmla="*/ 2 w 55"/>
                  <a:gd name="T13" fmla="*/ 0 h 40"/>
                  <a:gd name="T14" fmla="*/ 2 w 55"/>
                  <a:gd name="T15" fmla="*/ 0 h 40"/>
                  <a:gd name="T16" fmla="*/ 2 w 55"/>
                  <a:gd name="T17" fmla="*/ 1 h 40"/>
                  <a:gd name="T18" fmla="*/ 2 w 55"/>
                  <a:gd name="T19" fmla="*/ 1 h 40"/>
                  <a:gd name="T20" fmla="*/ 3 w 55"/>
                  <a:gd name="T21" fmla="*/ 1 h 40"/>
                  <a:gd name="T22" fmla="*/ 3 w 55"/>
                  <a:gd name="T23" fmla="*/ 1 h 40"/>
                  <a:gd name="T24" fmla="*/ 3 w 55"/>
                  <a:gd name="T25" fmla="*/ 1 h 40"/>
                  <a:gd name="T26" fmla="*/ 3 w 55"/>
                  <a:gd name="T27" fmla="*/ 3 h 40"/>
                  <a:gd name="T28" fmla="*/ 2 w 55"/>
                  <a:gd name="T29" fmla="*/ 3 h 40"/>
                  <a:gd name="T30" fmla="*/ 2 w 55"/>
                  <a:gd name="T31" fmla="*/ 3 h 40"/>
                  <a:gd name="T32" fmla="*/ 1 w 55"/>
                  <a:gd name="T33" fmla="*/ 3 h 40"/>
                  <a:gd name="T34" fmla="*/ 1 w 55"/>
                  <a:gd name="T35" fmla="*/ 3 h 40"/>
                  <a:gd name="T36" fmla="*/ 0 w 55"/>
                  <a:gd name="T37" fmla="*/ 3 h 40"/>
                  <a:gd name="T38" fmla="*/ 0 w 55"/>
                  <a:gd name="T39" fmla="*/ 3 h 40"/>
                  <a:gd name="T40" fmla="*/ 0 w 55"/>
                  <a:gd name="T41" fmla="*/ 3 h 40"/>
                  <a:gd name="T42" fmla="*/ 0 w 55"/>
                  <a:gd name="T43" fmla="*/ 3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40"/>
                  <a:gd name="T68" fmla="*/ 55 w 55"/>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40">
                    <a:moveTo>
                      <a:pt x="0" y="33"/>
                    </a:moveTo>
                    <a:lnTo>
                      <a:pt x="0" y="31"/>
                    </a:lnTo>
                    <a:lnTo>
                      <a:pt x="2" y="25"/>
                    </a:lnTo>
                    <a:lnTo>
                      <a:pt x="6" y="16"/>
                    </a:lnTo>
                    <a:lnTo>
                      <a:pt x="15" y="10"/>
                    </a:lnTo>
                    <a:lnTo>
                      <a:pt x="23" y="2"/>
                    </a:lnTo>
                    <a:lnTo>
                      <a:pt x="32" y="0"/>
                    </a:lnTo>
                    <a:lnTo>
                      <a:pt x="36" y="0"/>
                    </a:lnTo>
                    <a:lnTo>
                      <a:pt x="40" y="4"/>
                    </a:lnTo>
                    <a:lnTo>
                      <a:pt x="44" y="10"/>
                    </a:lnTo>
                    <a:lnTo>
                      <a:pt x="49" y="18"/>
                    </a:lnTo>
                    <a:lnTo>
                      <a:pt x="51" y="25"/>
                    </a:lnTo>
                    <a:lnTo>
                      <a:pt x="55" y="29"/>
                    </a:lnTo>
                    <a:lnTo>
                      <a:pt x="51" y="35"/>
                    </a:lnTo>
                    <a:lnTo>
                      <a:pt x="44" y="38"/>
                    </a:lnTo>
                    <a:lnTo>
                      <a:pt x="36" y="38"/>
                    </a:lnTo>
                    <a:lnTo>
                      <a:pt x="27" y="40"/>
                    </a:lnTo>
                    <a:lnTo>
                      <a:pt x="17" y="38"/>
                    </a:lnTo>
                    <a:lnTo>
                      <a:pt x="6" y="35"/>
                    </a:lnTo>
                    <a:lnTo>
                      <a:pt x="2" y="33"/>
                    </a:lnTo>
                    <a:lnTo>
                      <a:pt x="0" y="33"/>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87" name="Freeform 191">
                <a:extLst>
                  <a:ext uri="{FF2B5EF4-FFF2-40B4-BE49-F238E27FC236}">
                    <a16:creationId xmlns:a16="http://schemas.microsoft.com/office/drawing/2014/main" id="{0B7D9FFC-2454-4284-9083-3C50285B3A2E}"/>
                  </a:ext>
                </a:extLst>
              </p:cNvPr>
              <p:cNvSpPr>
                <a:spLocks/>
              </p:cNvSpPr>
              <p:nvPr/>
            </p:nvSpPr>
            <p:spPr bwMode="auto">
              <a:xfrm>
                <a:off x="1909" y="4020"/>
                <a:ext cx="26" cy="23"/>
              </a:xfrm>
              <a:custGeom>
                <a:avLst/>
                <a:gdLst>
                  <a:gd name="T0" fmla="*/ 0 w 53"/>
                  <a:gd name="T1" fmla="*/ 1 h 48"/>
                  <a:gd name="T2" fmla="*/ 0 w 53"/>
                  <a:gd name="T3" fmla="*/ 1 h 48"/>
                  <a:gd name="T4" fmla="*/ 0 w 53"/>
                  <a:gd name="T5" fmla="*/ 0 h 48"/>
                  <a:gd name="T6" fmla="*/ 1 w 53"/>
                  <a:gd name="T7" fmla="*/ 0 h 48"/>
                  <a:gd name="T8" fmla="*/ 1 w 53"/>
                  <a:gd name="T9" fmla="*/ 0 h 48"/>
                  <a:gd name="T10" fmla="*/ 2 w 53"/>
                  <a:gd name="T11" fmla="*/ 0 h 48"/>
                  <a:gd name="T12" fmla="*/ 2 w 53"/>
                  <a:gd name="T13" fmla="*/ 0 h 48"/>
                  <a:gd name="T14" fmla="*/ 3 w 53"/>
                  <a:gd name="T15" fmla="*/ 0 h 48"/>
                  <a:gd name="T16" fmla="*/ 3 w 53"/>
                  <a:gd name="T17" fmla="*/ 0 h 48"/>
                  <a:gd name="T18" fmla="*/ 3 w 53"/>
                  <a:gd name="T19" fmla="*/ 1 h 48"/>
                  <a:gd name="T20" fmla="*/ 3 w 53"/>
                  <a:gd name="T21" fmla="*/ 1 h 48"/>
                  <a:gd name="T22" fmla="*/ 3 w 53"/>
                  <a:gd name="T23" fmla="*/ 2 h 48"/>
                  <a:gd name="T24" fmla="*/ 3 w 53"/>
                  <a:gd name="T25" fmla="*/ 2 h 48"/>
                  <a:gd name="T26" fmla="*/ 2 w 53"/>
                  <a:gd name="T27" fmla="*/ 2 h 48"/>
                  <a:gd name="T28" fmla="*/ 2 w 53"/>
                  <a:gd name="T29" fmla="*/ 2 h 48"/>
                  <a:gd name="T30" fmla="*/ 1 w 53"/>
                  <a:gd name="T31" fmla="*/ 2 h 48"/>
                  <a:gd name="T32" fmla="*/ 1 w 53"/>
                  <a:gd name="T33" fmla="*/ 2 h 48"/>
                  <a:gd name="T34" fmla="*/ 0 w 53"/>
                  <a:gd name="T35" fmla="*/ 1 h 48"/>
                  <a:gd name="T36" fmla="*/ 0 w 53"/>
                  <a:gd name="T37" fmla="*/ 1 h 48"/>
                  <a:gd name="T38" fmla="*/ 0 w 53"/>
                  <a:gd name="T39" fmla="*/ 1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48"/>
                  <a:gd name="T62" fmla="*/ 53 w 53"/>
                  <a:gd name="T63" fmla="*/ 48 h 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48">
                    <a:moveTo>
                      <a:pt x="0" y="19"/>
                    </a:moveTo>
                    <a:lnTo>
                      <a:pt x="2" y="16"/>
                    </a:lnTo>
                    <a:lnTo>
                      <a:pt x="8" y="12"/>
                    </a:lnTo>
                    <a:lnTo>
                      <a:pt x="17" y="6"/>
                    </a:lnTo>
                    <a:lnTo>
                      <a:pt x="27" y="2"/>
                    </a:lnTo>
                    <a:lnTo>
                      <a:pt x="34" y="0"/>
                    </a:lnTo>
                    <a:lnTo>
                      <a:pt x="42" y="6"/>
                    </a:lnTo>
                    <a:lnTo>
                      <a:pt x="48" y="6"/>
                    </a:lnTo>
                    <a:lnTo>
                      <a:pt x="50" y="12"/>
                    </a:lnTo>
                    <a:lnTo>
                      <a:pt x="52" y="17"/>
                    </a:lnTo>
                    <a:lnTo>
                      <a:pt x="53" y="29"/>
                    </a:lnTo>
                    <a:lnTo>
                      <a:pt x="52" y="35"/>
                    </a:lnTo>
                    <a:lnTo>
                      <a:pt x="50" y="44"/>
                    </a:lnTo>
                    <a:lnTo>
                      <a:pt x="42" y="48"/>
                    </a:lnTo>
                    <a:lnTo>
                      <a:pt x="36" y="48"/>
                    </a:lnTo>
                    <a:lnTo>
                      <a:pt x="27" y="44"/>
                    </a:lnTo>
                    <a:lnTo>
                      <a:pt x="21" y="40"/>
                    </a:lnTo>
                    <a:lnTo>
                      <a:pt x="6" y="27"/>
                    </a:lnTo>
                    <a:lnTo>
                      <a:pt x="0" y="19"/>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88" name="Freeform 192">
                <a:extLst>
                  <a:ext uri="{FF2B5EF4-FFF2-40B4-BE49-F238E27FC236}">
                    <a16:creationId xmlns:a16="http://schemas.microsoft.com/office/drawing/2014/main" id="{CB25B8D1-789E-4DAD-8772-B8A90DEC4ABE}"/>
                  </a:ext>
                </a:extLst>
              </p:cNvPr>
              <p:cNvSpPr>
                <a:spLocks/>
              </p:cNvSpPr>
              <p:nvPr/>
            </p:nvSpPr>
            <p:spPr bwMode="auto">
              <a:xfrm>
                <a:off x="1882" y="3944"/>
                <a:ext cx="33" cy="28"/>
              </a:xfrm>
              <a:custGeom>
                <a:avLst/>
                <a:gdLst>
                  <a:gd name="T0" fmla="*/ 0 w 66"/>
                  <a:gd name="T1" fmla="*/ 3 h 57"/>
                  <a:gd name="T2" fmla="*/ 1 w 66"/>
                  <a:gd name="T3" fmla="*/ 2 h 57"/>
                  <a:gd name="T4" fmla="*/ 1 w 66"/>
                  <a:gd name="T5" fmla="*/ 1 h 57"/>
                  <a:gd name="T6" fmla="*/ 1 w 66"/>
                  <a:gd name="T7" fmla="*/ 0 h 57"/>
                  <a:gd name="T8" fmla="*/ 2 w 66"/>
                  <a:gd name="T9" fmla="*/ 0 h 57"/>
                  <a:gd name="T10" fmla="*/ 2 w 66"/>
                  <a:gd name="T11" fmla="*/ 0 h 57"/>
                  <a:gd name="T12" fmla="*/ 2 w 66"/>
                  <a:gd name="T13" fmla="*/ 0 h 57"/>
                  <a:gd name="T14" fmla="*/ 3 w 66"/>
                  <a:gd name="T15" fmla="*/ 0 h 57"/>
                  <a:gd name="T16" fmla="*/ 3 w 66"/>
                  <a:gd name="T17" fmla="*/ 1 h 57"/>
                  <a:gd name="T18" fmla="*/ 4 w 66"/>
                  <a:gd name="T19" fmla="*/ 2 h 57"/>
                  <a:gd name="T20" fmla="*/ 4 w 66"/>
                  <a:gd name="T21" fmla="*/ 2 h 57"/>
                  <a:gd name="T22" fmla="*/ 4 w 66"/>
                  <a:gd name="T23" fmla="*/ 3 h 57"/>
                  <a:gd name="T24" fmla="*/ 3 w 66"/>
                  <a:gd name="T25" fmla="*/ 3 h 57"/>
                  <a:gd name="T26" fmla="*/ 3 w 66"/>
                  <a:gd name="T27" fmla="*/ 3 h 57"/>
                  <a:gd name="T28" fmla="*/ 2 w 66"/>
                  <a:gd name="T29" fmla="*/ 3 h 57"/>
                  <a:gd name="T30" fmla="*/ 1 w 66"/>
                  <a:gd name="T31" fmla="*/ 3 h 57"/>
                  <a:gd name="T32" fmla="*/ 1 w 66"/>
                  <a:gd name="T33" fmla="*/ 3 h 57"/>
                  <a:gd name="T34" fmla="*/ 1 w 66"/>
                  <a:gd name="T35" fmla="*/ 3 h 57"/>
                  <a:gd name="T36" fmla="*/ 0 w 66"/>
                  <a:gd name="T37" fmla="*/ 3 h 57"/>
                  <a:gd name="T38" fmla="*/ 0 w 66"/>
                  <a:gd name="T39" fmla="*/ 3 h 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6"/>
                  <a:gd name="T61" fmla="*/ 0 h 57"/>
                  <a:gd name="T62" fmla="*/ 66 w 66"/>
                  <a:gd name="T63" fmla="*/ 57 h 5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6" h="57">
                    <a:moveTo>
                      <a:pt x="0" y="48"/>
                    </a:moveTo>
                    <a:lnTo>
                      <a:pt x="2" y="40"/>
                    </a:lnTo>
                    <a:lnTo>
                      <a:pt x="9" y="25"/>
                    </a:lnTo>
                    <a:lnTo>
                      <a:pt x="19" y="10"/>
                    </a:lnTo>
                    <a:lnTo>
                      <a:pt x="32" y="2"/>
                    </a:lnTo>
                    <a:lnTo>
                      <a:pt x="40" y="0"/>
                    </a:lnTo>
                    <a:lnTo>
                      <a:pt x="47" y="2"/>
                    </a:lnTo>
                    <a:lnTo>
                      <a:pt x="55" y="10"/>
                    </a:lnTo>
                    <a:lnTo>
                      <a:pt x="63" y="23"/>
                    </a:lnTo>
                    <a:lnTo>
                      <a:pt x="65" y="33"/>
                    </a:lnTo>
                    <a:lnTo>
                      <a:pt x="66" y="42"/>
                    </a:lnTo>
                    <a:lnTo>
                      <a:pt x="65" y="48"/>
                    </a:lnTo>
                    <a:lnTo>
                      <a:pt x="63" y="53"/>
                    </a:lnTo>
                    <a:lnTo>
                      <a:pt x="53" y="57"/>
                    </a:lnTo>
                    <a:lnTo>
                      <a:pt x="42" y="57"/>
                    </a:lnTo>
                    <a:lnTo>
                      <a:pt x="27" y="53"/>
                    </a:lnTo>
                    <a:lnTo>
                      <a:pt x="13" y="52"/>
                    </a:lnTo>
                    <a:lnTo>
                      <a:pt x="2" y="48"/>
                    </a:lnTo>
                    <a:lnTo>
                      <a:pt x="0" y="48"/>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89" name="Freeform 193">
                <a:extLst>
                  <a:ext uri="{FF2B5EF4-FFF2-40B4-BE49-F238E27FC236}">
                    <a16:creationId xmlns:a16="http://schemas.microsoft.com/office/drawing/2014/main" id="{6EA8ACF5-2B53-4869-9BB3-29E8C10CB8E7}"/>
                  </a:ext>
                </a:extLst>
              </p:cNvPr>
              <p:cNvSpPr>
                <a:spLocks/>
              </p:cNvSpPr>
              <p:nvPr/>
            </p:nvSpPr>
            <p:spPr bwMode="auto">
              <a:xfrm>
                <a:off x="1857" y="3923"/>
                <a:ext cx="28" cy="23"/>
              </a:xfrm>
              <a:custGeom>
                <a:avLst/>
                <a:gdLst>
                  <a:gd name="T0" fmla="*/ 0 w 55"/>
                  <a:gd name="T1" fmla="*/ 1 h 46"/>
                  <a:gd name="T2" fmla="*/ 1 w 55"/>
                  <a:gd name="T3" fmla="*/ 1 h 46"/>
                  <a:gd name="T4" fmla="*/ 1 w 55"/>
                  <a:gd name="T5" fmla="*/ 1 h 46"/>
                  <a:gd name="T6" fmla="*/ 1 w 55"/>
                  <a:gd name="T7" fmla="*/ 1 h 46"/>
                  <a:gd name="T8" fmla="*/ 2 w 55"/>
                  <a:gd name="T9" fmla="*/ 1 h 46"/>
                  <a:gd name="T10" fmla="*/ 3 w 55"/>
                  <a:gd name="T11" fmla="*/ 0 h 46"/>
                  <a:gd name="T12" fmla="*/ 3 w 55"/>
                  <a:gd name="T13" fmla="*/ 1 h 46"/>
                  <a:gd name="T14" fmla="*/ 3 w 55"/>
                  <a:gd name="T15" fmla="*/ 1 h 46"/>
                  <a:gd name="T16" fmla="*/ 4 w 55"/>
                  <a:gd name="T17" fmla="*/ 1 h 46"/>
                  <a:gd name="T18" fmla="*/ 4 w 55"/>
                  <a:gd name="T19" fmla="*/ 1 h 46"/>
                  <a:gd name="T20" fmla="*/ 4 w 55"/>
                  <a:gd name="T21" fmla="*/ 1 h 46"/>
                  <a:gd name="T22" fmla="*/ 4 w 55"/>
                  <a:gd name="T23" fmla="*/ 3 h 46"/>
                  <a:gd name="T24" fmla="*/ 4 w 55"/>
                  <a:gd name="T25" fmla="*/ 3 h 46"/>
                  <a:gd name="T26" fmla="*/ 3 w 55"/>
                  <a:gd name="T27" fmla="*/ 3 h 46"/>
                  <a:gd name="T28" fmla="*/ 3 w 55"/>
                  <a:gd name="T29" fmla="*/ 3 h 46"/>
                  <a:gd name="T30" fmla="*/ 2 w 55"/>
                  <a:gd name="T31" fmla="*/ 3 h 46"/>
                  <a:gd name="T32" fmla="*/ 2 w 55"/>
                  <a:gd name="T33" fmla="*/ 3 h 46"/>
                  <a:gd name="T34" fmla="*/ 1 w 55"/>
                  <a:gd name="T35" fmla="*/ 1 h 46"/>
                  <a:gd name="T36" fmla="*/ 0 w 55"/>
                  <a:gd name="T37" fmla="*/ 1 h 46"/>
                  <a:gd name="T38" fmla="*/ 0 w 55"/>
                  <a:gd name="T39" fmla="*/ 1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46"/>
                  <a:gd name="T62" fmla="*/ 55 w 55"/>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46">
                    <a:moveTo>
                      <a:pt x="0" y="18"/>
                    </a:moveTo>
                    <a:lnTo>
                      <a:pt x="1" y="14"/>
                    </a:lnTo>
                    <a:lnTo>
                      <a:pt x="9" y="12"/>
                    </a:lnTo>
                    <a:lnTo>
                      <a:pt x="15" y="4"/>
                    </a:lnTo>
                    <a:lnTo>
                      <a:pt x="26" y="2"/>
                    </a:lnTo>
                    <a:lnTo>
                      <a:pt x="36" y="0"/>
                    </a:lnTo>
                    <a:lnTo>
                      <a:pt x="45" y="2"/>
                    </a:lnTo>
                    <a:lnTo>
                      <a:pt x="47" y="4"/>
                    </a:lnTo>
                    <a:lnTo>
                      <a:pt x="51" y="12"/>
                    </a:lnTo>
                    <a:lnTo>
                      <a:pt x="51" y="18"/>
                    </a:lnTo>
                    <a:lnTo>
                      <a:pt x="55" y="29"/>
                    </a:lnTo>
                    <a:lnTo>
                      <a:pt x="51" y="35"/>
                    </a:lnTo>
                    <a:lnTo>
                      <a:pt x="49" y="44"/>
                    </a:lnTo>
                    <a:lnTo>
                      <a:pt x="43" y="46"/>
                    </a:lnTo>
                    <a:lnTo>
                      <a:pt x="36" y="46"/>
                    </a:lnTo>
                    <a:lnTo>
                      <a:pt x="28" y="42"/>
                    </a:lnTo>
                    <a:lnTo>
                      <a:pt x="19" y="37"/>
                    </a:lnTo>
                    <a:lnTo>
                      <a:pt x="3" y="23"/>
                    </a:lnTo>
                    <a:lnTo>
                      <a:pt x="0" y="18"/>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90" name="Freeform 194">
                <a:extLst>
                  <a:ext uri="{FF2B5EF4-FFF2-40B4-BE49-F238E27FC236}">
                    <a16:creationId xmlns:a16="http://schemas.microsoft.com/office/drawing/2014/main" id="{D145F5A9-8437-4D5B-A147-5A868A4F5D38}"/>
                  </a:ext>
                </a:extLst>
              </p:cNvPr>
              <p:cNvSpPr>
                <a:spLocks/>
              </p:cNvSpPr>
              <p:nvPr/>
            </p:nvSpPr>
            <p:spPr bwMode="auto">
              <a:xfrm>
                <a:off x="1883" y="3752"/>
                <a:ext cx="24" cy="23"/>
              </a:xfrm>
              <a:custGeom>
                <a:avLst/>
                <a:gdLst>
                  <a:gd name="T0" fmla="*/ 0 w 47"/>
                  <a:gd name="T1" fmla="*/ 0 h 48"/>
                  <a:gd name="T2" fmla="*/ 0 w 47"/>
                  <a:gd name="T3" fmla="*/ 0 h 48"/>
                  <a:gd name="T4" fmla="*/ 1 w 47"/>
                  <a:gd name="T5" fmla="*/ 0 h 48"/>
                  <a:gd name="T6" fmla="*/ 2 w 47"/>
                  <a:gd name="T7" fmla="*/ 0 h 48"/>
                  <a:gd name="T8" fmla="*/ 2 w 47"/>
                  <a:gd name="T9" fmla="*/ 0 h 48"/>
                  <a:gd name="T10" fmla="*/ 3 w 47"/>
                  <a:gd name="T11" fmla="*/ 0 h 48"/>
                  <a:gd name="T12" fmla="*/ 3 w 47"/>
                  <a:gd name="T13" fmla="*/ 0 h 48"/>
                  <a:gd name="T14" fmla="*/ 3 w 47"/>
                  <a:gd name="T15" fmla="*/ 0 h 48"/>
                  <a:gd name="T16" fmla="*/ 3 w 47"/>
                  <a:gd name="T17" fmla="*/ 1 h 48"/>
                  <a:gd name="T18" fmla="*/ 3 w 47"/>
                  <a:gd name="T19" fmla="*/ 1 h 48"/>
                  <a:gd name="T20" fmla="*/ 3 w 47"/>
                  <a:gd name="T21" fmla="*/ 2 h 48"/>
                  <a:gd name="T22" fmla="*/ 3 w 47"/>
                  <a:gd name="T23" fmla="*/ 2 h 48"/>
                  <a:gd name="T24" fmla="*/ 3 w 47"/>
                  <a:gd name="T25" fmla="*/ 2 h 48"/>
                  <a:gd name="T26" fmla="*/ 2 w 47"/>
                  <a:gd name="T27" fmla="*/ 2 h 48"/>
                  <a:gd name="T28" fmla="*/ 2 w 47"/>
                  <a:gd name="T29" fmla="*/ 2 h 48"/>
                  <a:gd name="T30" fmla="*/ 1 w 47"/>
                  <a:gd name="T31" fmla="*/ 2 h 48"/>
                  <a:gd name="T32" fmla="*/ 1 w 47"/>
                  <a:gd name="T33" fmla="*/ 1 h 48"/>
                  <a:gd name="T34" fmla="*/ 1 w 47"/>
                  <a:gd name="T35" fmla="*/ 1 h 48"/>
                  <a:gd name="T36" fmla="*/ 0 w 47"/>
                  <a:gd name="T37" fmla="*/ 0 h 48"/>
                  <a:gd name="T38" fmla="*/ 0 w 47"/>
                  <a:gd name="T39" fmla="*/ 0 h 48"/>
                  <a:gd name="T40" fmla="*/ 0 w 47"/>
                  <a:gd name="T41" fmla="*/ 0 h 48"/>
                  <a:gd name="T42" fmla="*/ 0 w 47"/>
                  <a:gd name="T43" fmla="*/ 0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48"/>
                  <a:gd name="T68" fmla="*/ 47 w 47"/>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48">
                    <a:moveTo>
                      <a:pt x="0" y="6"/>
                    </a:moveTo>
                    <a:lnTo>
                      <a:pt x="0" y="4"/>
                    </a:lnTo>
                    <a:lnTo>
                      <a:pt x="9" y="4"/>
                    </a:lnTo>
                    <a:lnTo>
                      <a:pt x="17" y="0"/>
                    </a:lnTo>
                    <a:lnTo>
                      <a:pt x="30" y="0"/>
                    </a:lnTo>
                    <a:lnTo>
                      <a:pt x="40" y="4"/>
                    </a:lnTo>
                    <a:lnTo>
                      <a:pt x="45" y="8"/>
                    </a:lnTo>
                    <a:lnTo>
                      <a:pt x="45" y="12"/>
                    </a:lnTo>
                    <a:lnTo>
                      <a:pt x="47" y="19"/>
                    </a:lnTo>
                    <a:lnTo>
                      <a:pt x="45" y="25"/>
                    </a:lnTo>
                    <a:lnTo>
                      <a:pt x="44" y="34"/>
                    </a:lnTo>
                    <a:lnTo>
                      <a:pt x="40" y="40"/>
                    </a:lnTo>
                    <a:lnTo>
                      <a:pt x="36" y="46"/>
                    </a:lnTo>
                    <a:lnTo>
                      <a:pt x="26" y="48"/>
                    </a:lnTo>
                    <a:lnTo>
                      <a:pt x="21" y="46"/>
                    </a:lnTo>
                    <a:lnTo>
                      <a:pt x="13" y="40"/>
                    </a:lnTo>
                    <a:lnTo>
                      <a:pt x="9" y="31"/>
                    </a:lnTo>
                    <a:lnTo>
                      <a:pt x="6" y="21"/>
                    </a:lnTo>
                    <a:lnTo>
                      <a:pt x="0" y="14"/>
                    </a:lnTo>
                    <a:lnTo>
                      <a:pt x="0" y="8"/>
                    </a:lnTo>
                    <a:lnTo>
                      <a:pt x="0" y="6"/>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91" name="Freeform 195">
                <a:extLst>
                  <a:ext uri="{FF2B5EF4-FFF2-40B4-BE49-F238E27FC236}">
                    <a16:creationId xmlns:a16="http://schemas.microsoft.com/office/drawing/2014/main" id="{BD2D9E0D-79A4-4B3D-9BE5-CE699D74483D}"/>
                  </a:ext>
                </a:extLst>
              </p:cNvPr>
              <p:cNvSpPr>
                <a:spLocks/>
              </p:cNvSpPr>
              <p:nvPr/>
            </p:nvSpPr>
            <p:spPr bwMode="auto">
              <a:xfrm>
                <a:off x="1882" y="3788"/>
                <a:ext cx="25" cy="23"/>
              </a:xfrm>
              <a:custGeom>
                <a:avLst/>
                <a:gdLst>
                  <a:gd name="T0" fmla="*/ 0 w 49"/>
                  <a:gd name="T1" fmla="*/ 1 h 46"/>
                  <a:gd name="T2" fmla="*/ 1 w 49"/>
                  <a:gd name="T3" fmla="*/ 1 h 46"/>
                  <a:gd name="T4" fmla="*/ 1 w 49"/>
                  <a:gd name="T5" fmla="*/ 1 h 46"/>
                  <a:gd name="T6" fmla="*/ 1 w 49"/>
                  <a:gd name="T7" fmla="*/ 1 h 46"/>
                  <a:gd name="T8" fmla="*/ 2 w 49"/>
                  <a:gd name="T9" fmla="*/ 1 h 46"/>
                  <a:gd name="T10" fmla="*/ 3 w 49"/>
                  <a:gd name="T11" fmla="*/ 0 h 46"/>
                  <a:gd name="T12" fmla="*/ 3 w 49"/>
                  <a:gd name="T13" fmla="*/ 1 h 46"/>
                  <a:gd name="T14" fmla="*/ 3 w 49"/>
                  <a:gd name="T15" fmla="*/ 1 h 46"/>
                  <a:gd name="T16" fmla="*/ 3 w 49"/>
                  <a:gd name="T17" fmla="*/ 1 h 46"/>
                  <a:gd name="T18" fmla="*/ 3 w 49"/>
                  <a:gd name="T19" fmla="*/ 1 h 46"/>
                  <a:gd name="T20" fmla="*/ 4 w 49"/>
                  <a:gd name="T21" fmla="*/ 1 h 46"/>
                  <a:gd name="T22" fmla="*/ 3 w 49"/>
                  <a:gd name="T23" fmla="*/ 3 h 46"/>
                  <a:gd name="T24" fmla="*/ 3 w 49"/>
                  <a:gd name="T25" fmla="*/ 3 h 46"/>
                  <a:gd name="T26" fmla="*/ 2 w 49"/>
                  <a:gd name="T27" fmla="*/ 3 h 46"/>
                  <a:gd name="T28" fmla="*/ 2 w 49"/>
                  <a:gd name="T29" fmla="*/ 3 h 46"/>
                  <a:gd name="T30" fmla="*/ 1 w 49"/>
                  <a:gd name="T31" fmla="*/ 1 h 46"/>
                  <a:gd name="T32" fmla="*/ 1 w 49"/>
                  <a:gd name="T33" fmla="*/ 1 h 46"/>
                  <a:gd name="T34" fmla="*/ 0 w 49"/>
                  <a:gd name="T35" fmla="*/ 1 h 46"/>
                  <a:gd name="T36" fmla="*/ 0 w 49"/>
                  <a:gd name="T37" fmla="*/ 1 h 46"/>
                  <a:gd name="T38" fmla="*/ 0 w 49"/>
                  <a:gd name="T39" fmla="*/ 1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46"/>
                  <a:gd name="T62" fmla="*/ 49 w 49"/>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46">
                    <a:moveTo>
                      <a:pt x="0" y="14"/>
                    </a:moveTo>
                    <a:lnTo>
                      <a:pt x="2" y="12"/>
                    </a:lnTo>
                    <a:lnTo>
                      <a:pt x="9" y="6"/>
                    </a:lnTo>
                    <a:lnTo>
                      <a:pt x="15" y="4"/>
                    </a:lnTo>
                    <a:lnTo>
                      <a:pt x="27" y="2"/>
                    </a:lnTo>
                    <a:lnTo>
                      <a:pt x="34" y="0"/>
                    </a:lnTo>
                    <a:lnTo>
                      <a:pt x="44" y="4"/>
                    </a:lnTo>
                    <a:lnTo>
                      <a:pt x="46" y="6"/>
                    </a:lnTo>
                    <a:lnTo>
                      <a:pt x="47" y="14"/>
                    </a:lnTo>
                    <a:lnTo>
                      <a:pt x="47" y="19"/>
                    </a:lnTo>
                    <a:lnTo>
                      <a:pt x="49" y="29"/>
                    </a:lnTo>
                    <a:lnTo>
                      <a:pt x="47" y="37"/>
                    </a:lnTo>
                    <a:lnTo>
                      <a:pt x="46" y="44"/>
                    </a:lnTo>
                    <a:lnTo>
                      <a:pt x="30" y="46"/>
                    </a:lnTo>
                    <a:lnTo>
                      <a:pt x="17" y="35"/>
                    </a:lnTo>
                    <a:lnTo>
                      <a:pt x="9" y="29"/>
                    </a:lnTo>
                    <a:lnTo>
                      <a:pt x="6" y="19"/>
                    </a:lnTo>
                    <a:lnTo>
                      <a:pt x="0" y="16"/>
                    </a:lnTo>
                    <a:lnTo>
                      <a:pt x="0" y="14"/>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92" name="Freeform 196">
                <a:extLst>
                  <a:ext uri="{FF2B5EF4-FFF2-40B4-BE49-F238E27FC236}">
                    <a16:creationId xmlns:a16="http://schemas.microsoft.com/office/drawing/2014/main" id="{8253EEC5-1751-4EC1-8D8B-56135FE18052}"/>
                  </a:ext>
                </a:extLst>
              </p:cNvPr>
              <p:cNvSpPr>
                <a:spLocks/>
              </p:cNvSpPr>
              <p:nvPr/>
            </p:nvSpPr>
            <p:spPr bwMode="auto">
              <a:xfrm>
                <a:off x="1999" y="4193"/>
                <a:ext cx="25" cy="24"/>
              </a:xfrm>
              <a:custGeom>
                <a:avLst/>
                <a:gdLst>
                  <a:gd name="T0" fmla="*/ 1 w 49"/>
                  <a:gd name="T1" fmla="*/ 3 h 50"/>
                  <a:gd name="T2" fmla="*/ 1 w 49"/>
                  <a:gd name="T3" fmla="*/ 2 h 50"/>
                  <a:gd name="T4" fmla="*/ 0 w 49"/>
                  <a:gd name="T5" fmla="*/ 2 h 50"/>
                  <a:gd name="T6" fmla="*/ 0 w 49"/>
                  <a:gd name="T7" fmla="*/ 1 h 50"/>
                  <a:gd name="T8" fmla="*/ 1 w 49"/>
                  <a:gd name="T9" fmla="*/ 1 h 50"/>
                  <a:gd name="T10" fmla="*/ 1 w 49"/>
                  <a:gd name="T11" fmla="*/ 0 h 50"/>
                  <a:gd name="T12" fmla="*/ 1 w 49"/>
                  <a:gd name="T13" fmla="*/ 0 h 50"/>
                  <a:gd name="T14" fmla="*/ 1 w 49"/>
                  <a:gd name="T15" fmla="*/ 0 h 50"/>
                  <a:gd name="T16" fmla="*/ 2 w 49"/>
                  <a:gd name="T17" fmla="*/ 0 h 50"/>
                  <a:gd name="T18" fmla="*/ 2 w 49"/>
                  <a:gd name="T19" fmla="*/ 0 h 50"/>
                  <a:gd name="T20" fmla="*/ 3 w 49"/>
                  <a:gd name="T21" fmla="*/ 0 h 50"/>
                  <a:gd name="T22" fmla="*/ 3 w 49"/>
                  <a:gd name="T23" fmla="*/ 0 h 50"/>
                  <a:gd name="T24" fmla="*/ 3 w 49"/>
                  <a:gd name="T25" fmla="*/ 1 h 50"/>
                  <a:gd name="T26" fmla="*/ 4 w 49"/>
                  <a:gd name="T27" fmla="*/ 1 h 50"/>
                  <a:gd name="T28" fmla="*/ 3 w 49"/>
                  <a:gd name="T29" fmla="*/ 1 h 50"/>
                  <a:gd name="T30" fmla="*/ 3 w 49"/>
                  <a:gd name="T31" fmla="*/ 2 h 50"/>
                  <a:gd name="T32" fmla="*/ 2 w 49"/>
                  <a:gd name="T33" fmla="*/ 2 h 50"/>
                  <a:gd name="T34" fmla="*/ 2 w 49"/>
                  <a:gd name="T35" fmla="*/ 2 h 50"/>
                  <a:gd name="T36" fmla="*/ 1 w 49"/>
                  <a:gd name="T37" fmla="*/ 2 h 50"/>
                  <a:gd name="T38" fmla="*/ 1 w 49"/>
                  <a:gd name="T39" fmla="*/ 3 h 50"/>
                  <a:gd name="T40" fmla="*/ 1 w 49"/>
                  <a:gd name="T41" fmla="*/ 3 h 50"/>
                  <a:gd name="T42" fmla="*/ 1 w 49"/>
                  <a:gd name="T43" fmla="*/ 3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50"/>
                  <a:gd name="T68" fmla="*/ 49 w 49"/>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50">
                    <a:moveTo>
                      <a:pt x="2" y="50"/>
                    </a:moveTo>
                    <a:lnTo>
                      <a:pt x="2" y="48"/>
                    </a:lnTo>
                    <a:lnTo>
                      <a:pt x="0" y="38"/>
                    </a:lnTo>
                    <a:lnTo>
                      <a:pt x="0" y="31"/>
                    </a:lnTo>
                    <a:lnTo>
                      <a:pt x="2" y="21"/>
                    </a:lnTo>
                    <a:lnTo>
                      <a:pt x="2" y="12"/>
                    </a:lnTo>
                    <a:lnTo>
                      <a:pt x="9" y="4"/>
                    </a:lnTo>
                    <a:lnTo>
                      <a:pt x="13" y="0"/>
                    </a:lnTo>
                    <a:lnTo>
                      <a:pt x="19" y="0"/>
                    </a:lnTo>
                    <a:lnTo>
                      <a:pt x="28" y="2"/>
                    </a:lnTo>
                    <a:lnTo>
                      <a:pt x="36" y="6"/>
                    </a:lnTo>
                    <a:lnTo>
                      <a:pt x="43" y="12"/>
                    </a:lnTo>
                    <a:lnTo>
                      <a:pt x="47" y="17"/>
                    </a:lnTo>
                    <a:lnTo>
                      <a:pt x="49" y="21"/>
                    </a:lnTo>
                    <a:lnTo>
                      <a:pt x="47" y="29"/>
                    </a:lnTo>
                    <a:lnTo>
                      <a:pt x="42" y="35"/>
                    </a:lnTo>
                    <a:lnTo>
                      <a:pt x="32" y="38"/>
                    </a:lnTo>
                    <a:lnTo>
                      <a:pt x="19" y="44"/>
                    </a:lnTo>
                    <a:lnTo>
                      <a:pt x="13" y="48"/>
                    </a:lnTo>
                    <a:lnTo>
                      <a:pt x="4" y="50"/>
                    </a:lnTo>
                    <a:lnTo>
                      <a:pt x="2" y="50"/>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93" name="Freeform 197">
                <a:extLst>
                  <a:ext uri="{FF2B5EF4-FFF2-40B4-BE49-F238E27FC236}">
                    <a16:creationId xmlns:a16="http://schemas.microsoft.com/office/drawing/2014/main" id="{4EB225DF-AB07-4773-8FCB-16C68897155B}"/>
                  </a:ext>
                </a:extLst>
              </p:cNvPr>
              <p:cNvSpPr>
                <a:spLocks/>
              </p:cNvSpPr>
              <p:nvPr/>
            </p:nvSpPr>
            <p:spPr bwMode="auto">
              <a:xfrm>
                <a:off x="1933" y="4088"/>
                <a:ext cx="27" cy="20"/>
              </a:xfrm>
              <a:custGeom>
                <a:avLst/>
                <a:gdLst>
                  <a:gd name="T0" fmla="*/ 0 w 53"/>
                  <a:gd name="T1" fmla="*/ 3 h 40"/>
                  <a:gd name="T2" fmla="*/ 0 w 53"/>
                  <a:gd name="T3" fmla="*/ 3 h 40"/>
                  <a:gd name="T4" fmla="*/ 1 w 53"/>
                  <a:gd name="T5" fmla="*/ 1 h 40"/>
                  <a:gd name="T6" fmla="*/ 1 w 53"/>
                  <a:gd name="T7" fmla="*/ 1 h 40"/>
                  <a:gd name="T8" fmla="*/ 1 w 53"/>
                  <a:gd name="T9" fmla="*/ 1 h 40"/>
                  <a:gd name="T10" fmla="*/ 2 w 53"/>
                  <a:gd name="T11" fmla="*/ 1 h 40"/>
                  <a:gd name="T12" fmla="*/ 2 w 53"/>
                  <a:gd name="T13" fmla="*/ 0 h 40"/>
                  <a:gd name="T14" fmla="*/ 3 w 53"/>
                  <a:gd name="T15" fmla="*/ 1 h 40"/>
                  <a:gd name="T16" fmla="*/ 3 w 53"/>
                  <a:gd name="T17" fmla="*/ 1 h 40"/>
                  <a:gd name="T18" fmla="*/ 4 w 53"/>
                  <a:gd name="T19" fmla="*/ 1 h 40"/>
                  <a:gd name="T20" fmla="*/ 4 w 53"/>
                  <a:gd name="T21" fmla="*/ 1 h 40"/>
                  <a:gd name="T22" fmla="*/ 4 w 53"/>
                  <a:gd name="T23" fmla="*/ 3 h 40"/>
                  <a:gd name="T24" fmla="*/ 3 w 53"/>
                  <a:gd name="T25" fmla="*/ 3 h 40"/>
                  <a:gd name="T26" fmla="*/ 3 w 53"/>
                  <a:gd name="T27" fmla="*/ 3 h 40"/>
                  <a:gd name="T28" fmla="*/ 2 w 53"/>
                  <a:gd name="T29" fmla="*/ 3 h 40"/>
                  <a:gd name="T30" fmla="*/ 2 w 53"/>
                  <a:gd name="T31" fmla="*/ 3 h 40"/>
                  <a:gd name="T32" fmla="*/ 1 w 53"/>
                  <a:gd name="T33" fmla="*/ 3 h 40"/>
                  <a:gd name="T34" fmla="*/ 1 w 53"/>
                  <a:gd name="T35" fmla="*/ 3 h 40"/>
                  <a:gd name="T36" fmla="*/ 0 w 53"/>
                  <a:gd name="T37" fmla="*/ 3 h 40"/>
                  <a:gd name="T38" fmla="*/ 0 w 53"/>
                  <a:gd name="T39" fmla="*/ 3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40"/>
                  <a:gd name="T62" fmla="*/ 53 w 53"/>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40">
                    <a:moveTo>
                      <a:pt x="0" y="36"/>
                    </a:moveTo>
                    <a:lnTo>
                      <a:pt x="0" y="34"/>
                    </a:lnTo>
                    <a:lnTo>
                      <a:pt x="3" y="25"/>
                    </a:lnTo>
                    <a:lnTo>
                      <a:pt x="5" y="17"/>
                    </a:lnTo>
                    <a:lnTo>
                      <a:pt x="11" y="8"/>
                    </a:lnTo>
                    <a:lnTo>
                      <a:pt x="17" y="2"/>
                    </a:lnTo>
                    <a:lnTo>
                      <a:pt x="24" y="0"/>
                    </a:lnTo>
                    <a:lnTo>
                      <a:pt x="36" y="4"/>
                    </a:lnTo>
                    <a:lnTo>
                      <a:pt x="47" y="15"/>
                    </a:lnTo>
                    <a:lnTo>
                      <a:pt x="53" y="19"/>
                    </a:lnTo>
                    <a:lnTo>
                      <a:pt x="53" y="25"/>
                    </a:lnTo>
                    <a:lnTo>
                      <a:pt x="53" y="33"/>
                    </a:lnTo>
                    <a:lnTo>
                      <a:pt x="47" y="36"/>
                    </a:lnTo>
                    <a:lnTo>
                      <a:pt x="38" y="38"/>
                    </a:lnTo>
                    <a:lnTo>
                      <a:pt x="30" y="40"/>
                    </a:lnTo>
                    <a:lnTo>
                      <a:pt x="17" y="38"/>
                    </a:lnTo>
                    <a:lnTo>
                      <a:pt x="7" y="38"/>
                    </a:lnTo>
                    <a:lnTo>
                      <a:pt x="2" y="36"/>
                    </a:lnTo>
                    <a:lnTo>
                      <a:pt x="0" y="36"/>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94" name="Freeform 198">
                <a:extLst>
                  <a:ext uri="{FF2B5EF4-FFF2-40B4-BE49-F238E27FC236}">
                    <a16:creationId xmlns:a16="http://schemas.microsoft.com/office/drawing/2014/main" id="{E43C718D-E93E-4D82-BBE3-8CC5353C7475}"/>
                  </a:ext>
                </a:extLst>
              </p:cNvPr>
              <p:cNvSpPr>
                <a:spLocks/>
              </p:cNvSpPr>
              <p:nvPr/>
            </p:nvSpPr>
            <p:spPr bwMode="auto">
              <a:xfrm>
                <a:off x="1989" y="4248"/>
                <a:ext cx="27" cy="23"/>
              </a:xfrm>
              <a:custGeom>
                <a:avLst/>
                <a:gdLst>
                  <a:gd name="T0" fmla="*/ 0 w 53"/>
                  <a:gd name="T1" fmla="*/ 2 h 45"/>
                  <a:gd name="T2" fmla="*/ 0 w 53"/>
                  <a:gd name="T3" fmla="*/ 2 h 45"/>
                  <a:gd name="T4" fmla="*/ 1 w 53"/>
                  <a:gd name="T5" fmla="*/ 2 h 45"/>
                  <a:gd name="T6" fmla="*/ 1 w 53"/>
                  <a:gd name="T7" fmla="*/ 3 h 45"/>
                  <a:gd name="T8" fmla="*/ 2 w 53"/>
                  <a:gd name="T9" fmla="*/ 3 h 45"/>
                  <a:gd name="T10" fmla="*/ 2 w 53"/>
                  <a:gd name="T11" fmla="*/ 3 h 45"/>
                  <a:gd name="T12" fmla="*/ 3 w 53"/>
                  <a:gd name="T13" fmla="*/ 3 h 45"/>
                  <a:gd name="T14" fmla="*/ 3 w 53"/>
                  <a:gd name="T15" fmla="*/ 3 h 45"/>
                  <a:gd name="T16" fmla="*/ 3 w 53"/>
                  <a:gd name="T17" fmla="*/ 3 h 45"/>
                  <a:gd name="T18" fmla="*/ 3 w 53"/>
                  <a:gd name="T19" fmla="*/ 2 h 45"/>
                  <a:gd name="T20" fmla="*/ 4 w 53"/>
                  <a:gd name="T21" fmla="*/ 2 h 45"/>
                  <a:gd name="T22" fmla="*/ 4 w 53"/>
                  <a:gd name="T23" fmla="*/ 2 h 45"/>
                  <a:gd name="T24" fmla="*/ 4 w 53"/>
                  <a:gd name="T25" fmla="*/ 1 h 45"/>
                  <a:gd name="T26" fmla="*/ 4 w 53"/>
                  <a:gd name="T27" fmla="*/ 1 h 45"/>
                  <a:gd name="T28" fmla="*/ 3 w 53"/>
                  <a:gd name="T29" fmla="*/ 0 h 45"/>
                  <a:gd name="T30" fmla="*/ 3 w 53"/>
                  <a:gd name="T31" fmla="*/ 0 h 45"/>
                  <a:gd name="T32" fmla="*/ 2 w 53"/>
                  <a:gd name="T33" fmla="*/ 1 h 45"/>
                  <a:gd name="T34" fmla="*/ 2 w 53"/>
                  <a:gd name="T35" fmla="*/ 1 h 45"/>
                  <a:gd name="T36" fmla="*/ 1 w 53"/>
                  <a:gd name="T37" fmla="*/ 2 h 45"/>
                  <a:gd name="T38" fmla="*/ 1 w 53"/>
                  <a:gd name="T39" fmla="*/ 2 h 45"/>
                  <a:gd name="T40" fmla="*/ 0 w 53"/>
                  <a:gd name="T41" fmla="*/ 2 h 45"/>
                  <a:gd name="T42" fmla="*/ 0 w 53"/>
                  <a:gd name="T43" fmla="*/ 2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5"/>
                  <a:gd name="T68" fmla="*/ 53 w 53"/>
                  <a:gd name="T69" fmla="*/ 45 h 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5">
                    <a:moveTo>
                      <a:pt x="0" y="20"/>
                    </a:moveTo>
                    <a:lnTo>
                      <a:pt x="0" y="22"/>
                    </a:lnTo>
                    <a:lnTo>
                      <a:pt x="5" y="28"/>
                    </a:lnTo>
                    <a:lnTo>
                      <a:pt x="9" y="34"/>
                    </a:lnTo>
                    <a:lnTo>
                      <a:pt x="21" y="43"/>
                    </a:lnTo>
                    <a:lnTo>
                      <a:pt x="28" y="45"/>
                    </a:lnTo>
                    <a:lnTo>
                      <a:pt x="36" y="45"/>
                    </a:lnTo>
                    <a:lnTo>
                      <a:pt x="38" y="43"/>
                    </a:lnTo>
                    <a:lnTo>
                      <a:pt x="42" y="38"/>
                    </a:lnTo>
                    <a:lnTo>
                      <a:pt x="47" y="32"/>
                    </a:lnTo>
                    <a:lnTo>
                      <a:pt x="51" y="26"/>
                    </a:lnTo>
                    <a:lnTo>
                      <a:pt x="53" y="17"/>
                    </a:lnTo>
                    <a:lnTo>
                      <a:pt x="53" y="11"/>
                    </a:lnTo>
                    <a:lnTo>
                      <a:pt x="49" y="1"/>
                    </a:lnTo>
                    <a:lnTo>
                      <a:pt x="42" y="0"/>
                    </a:lnTo>
                    <a:lnTo>
                      <a:pt x="34" y="0"/>
                    </a:lnTo>
                    <a:lnTo>
                      <a:pt x="24" y="5"/>
                    </a:lnTo>
                    <a:lnTo>
                      <a:pt x="17" y="11"/>
                    </a:lnTo>
                    <a:lnTo>
                      <a:pt x="7" y="17"/>
                    </a:lnTo>
                    <a:lnTo>
                      <a:pt x="2" y="19"/>
                    </a:lnTo>
                    <a:lnTo>
                      <a:pt x="0" y="20"/>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95" name="Freeform 199">
                <a:extLst>
                  <a:ext uri="{FF2B5EF4-FFF2-40B4-BE49-F238E27FC236}">
                    <a16:creationId xmlns:a16="http://schemas.microsoft.com/office/drawing/2014/main" id="{18AB3CCB-6D37-4137-9917-AC9791B26EC0}"/>
                  </a:ext>
                </a:extLst>
              </p:cNvPr>
              <p:cNvSpPr>
                <a:spLocks/>
              </p:cNvSpPr>
              <p:nvPr/>
            </p:nvSpPr>
            <p:spPr bwMode="auto">
              <a:xfrm>
                <a:off x="1861" y="3691"/>
                <a:ext cx="27" cy="19"/>
              </a:xfrm>
              <a:custGeom>
                <a:avLst/>
                <a:gdLst>
                  <a:gd name="T0" fmla="*/ 0 w 53"/>
                  <a:gd name="T1" fmla="*/ 2 h 38"/>
                  <a:gd name="T2" fmla="*/ 0 w 53"/>
                  <a:gd name="T3" fmla="*/ 2 h 38"/>
                  <a:gd name="T4" fmla="*/ 1 w 53"/>
                  <a:gd name="T5" fmla="*/ 1 h 38"/>
                  <a:gd name="T6" fmla="*/ 1 w 53"/>
                  <a:gd name="T7" fmla="*/ 1 h 38"/>
                  <a:gd name="T8" fmla="*/ 1 w 53"/>
                  <a:gd name="T9" fmla="*/ 1 h 38"/>
                  <a:gd name="T10" fmla="*/ 1 w 53"/>
                  <a:gd name="T11" fmla="*/ 1 h 38"/>
                  <a:gd name="T12" fmla="*/ 2 w 53"/>
                  <a:gd name="T13" fmla="*/ 0 h 38"/>
                  <a:gd name="T14" fmla="*/ 2 w 53"/>
                  <a:gd name="T15" fmla="*/ 0 h 38"/>
                  <a:gd name="T16" fmla="*/ 3 w 53"/>
                  <a:gd name="T17" fmla="*/ 1 h 38"/>
                  <a:gd name="T18" fmla="*/ 4 w 53"/>
                  <a:gd name="T19" fmla="*/ 1 h 38"/>
                  <a:gd name="T20" fmla="*/ 4 w 53"/>
                  <a:gd name="T21" fmla="*/ 1 h 38"/>
                  <a:gd name="T22" fmla="*/ 4 w 53"/>
                  <a:gd name="T23" fmla="*/ 1 h 38"/>
                  <a:gd name="T24" fmla="*/ 4 w 53"/>
                  <a:gd name="T25" fmla="*/ 2 h 38"/>
                  <a:gd name="T26" fmla="*/ 3 w 53"/>
                  <a:gd name="T27" fmla="*/ 2 h 38"/>
                  <a:gd name="T28" fmla="*/ 2 w 53"/>
                  <a:gd name="T29" fmla="*/ 2 h 38"/>
                  <a:gd name="T30" fmla="*/ 2 w 53"/>
                  <a:gd name="T31" fmla="*/ 2 h 38"/>
                  <a:gd name="T32" fmla="*/ 1 w 53"/>
                  <a:gd name="T33" fmla="*/ 2 h 38"/>
                  <a:gd name="T34" fmla="*/ 1 w 53"/>
                  <a:gd name="T35" fmla="*/ 2 h 38"/>
                  <a:gd name="T36" fmla="*/ 0 w 53"/>
                  <a:gd name="T37" fmla="*/ 2 h 38"/>
                  <a:gd name="T38" fmla="*/ 0 w 53"/>
                  <a:gd name="T39" fmla="*/ 2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38"/>
                  <a:gd name="T62" fmla="*/ 53 w 53"/>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38">
                    <a:moveTo>
                      <a:pt x="0" y="38"/>
                    </a:moveTo>
                    <a:lnTo>
                      <a:pt x="0" y="36"/>
                    </a:lnTo>
                    <a:lnTo>
                      <a:pt x="2" y="28"/>
                    </a:lnTo>
                    <a:lnTo>
                      <a:pt x="2" y="19"/>
                    </a:lnTo>
                    <a:lnTo>
                      <a:pt x="8" y="9"/>
                    </a:lnTo>
                    <a:lnTo>
                      <a:pt x="12" y="1"/>
                    </a:lnTo>
                    <a:lnTo>
                      <a:pt x="21" y="0"/>
                    </a:lnTo>
                    <a:lnTo>
                      <a:pt x="29" y="0"/>
                    </a:lnTo>
                    <a:lnTo>
                      <a:pt x="44" y="9"/>
                    </a:lnTo>
                    <a:lnTo>
                      <a:pt x="51" y="15"/>
                    </a:lnTo>
                    <a:lnTo>
                      <a:pt x="53" y="20"/>
                    </a:lnTo>
                    <a:lnTo>
                      <a:pt x="53" y="24"/>
                    </a:lnTo>
                    <a:lnTo>
                      <a:pt x="50" y="32"/>
                    </a:lnTo>
                    <a:lnTo>
                      <a:pt x="40" y="34"/>
                    </a:lnTo>
                    <a:lnTo>
                      <a:pt x="29" y="36"/>
                    </a:lnTo>
                    <a:lnTo>
                      <a:pt x="19" y="36"/>
                    </a:lnTo>
                    <a:lnTo>
                      <a:pt x="8" y="36"/>
                    </a:lnTo>
                    <a:lnTo>
                      <a:pt x="2" y="36"/>
                    </a:lnTo>
                    <a:lnTo>
                      <a:pt x="0" y="38"/>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96" name="Freeform 200">
                <a:extLst>
                  <a:ext uri="{FF2B5EF4-FFF2-40B4-BE49-F238E27FC236}">
                    <a16:creationId xmlns:a16="http://schemas.microsoft.com/office/drawing/2014/main" id="{18811E05-ED2F-4706-B0DA-3B6DBAEA7B0F}"/>
                  </a:ext>
                </a:extLst>
              </p:cNvPr>
              <p:cNvSpPr>
                <a:spLocks/>
              </p:cNvSpPr>
              <p:nvPr/>
            </p:nvSpPr>
            <p:spPr bwMode="auto">
              <a:xfrm>
                <a:off x="2009" y="4218"/>
                <a:ext cx="25" cy="23"/>
              </a:xfrm>
              <a:custGeom>
                <a:avLst/>
                <a:gdLst>
                  <a:gd name="T0" fmla="*/ 0 w 49"/>
                  <a:gd name="T1" fmla="*/ 3 h 45"/>
                  <a:gd name="T2" fmla="*/ 0 w 49"/>
                  <a:gd name="T3" fmla="*/ 3 h 45"/>
                  <a:gd name="T4" fmla="*/ 0 w 49"/>
                  <a:gd name="T5" fmla="*/ 3 h 45"/>
                  <a:gd name="T6" fmla="*/ 0 w 49"/>
                  <a:gd name="T7" fmla="*/ 2 h 45"/>
                  <a:gd name="T8" fmla="*/ 1 w 49"/>
                  <a:gd name="T9" fmla="*/ 1 h 45"/>
                  <a:gd name="T10" fmla="*/ 1 w 49"/>
                  <a:gd name="T11" fmla="*/ 1 h 45"/>
                  <a:gd name="T12" fmla="*/ 2 w 49"/>
                  <a:gd name="T13" fmla="*/ 0 h 45"/>
                  <a:gd name="T14" fmla="*/ 2 w 49"/>
                  <a:gd name="T15" fmla="*/ 1 h 45"/>
                  <a:gd name="T16" fmla="*/ 3 w 49"/>
                  <a:gd name="T17" fmla="*/ 1 h 45"/>
                  <a:gd name="T18" fmla="*/ 3 w 49"/>
                  <a:gd name="T19" fmla="*/ 1 h 45"/>
                  <a:gd name="T20" fmla="*/ 4 w 49"/>
                  <a:gd name="T21" fmla="*/ 2 h 45"/>
                  <a:gd name="T22" fmla="*/ 4 w 49"/>
                  <a:gd name="T23" fmla="*/ 2 h 45"/>
                  <a:gd name="T24" fmla="*/ 3 w 49"/>
                  <a:gd name="T25" fmla="*/ 2 h 45"/>
                  <a:gd name="T26" fmla="*/ 3 w 49"/>
                  <a:gd name="T27" fmla="*/ 3 h 45"/>
                  <a:gd name="T28" fmla="*/ 2 w 49"/>
                  <a:gd name="T29" fmla="*/ 3 h 45"/>
                  <a:gd name="T30" fmla="*/ 2 w 49"/>
                  <a:gd name="T31" fmla="*/ 3 h 45"/>
                  <a:gd name="T32" fmla="*/ 1 w 49"/>
                  <a:gd name="T33" fmla="*/ 3 h 45"/>
                  <a:gd name="T34" fmla="*/ 1 w 49"/>
                  <a:gd name="T35" fmla="*/ 3 h 45"/>
                  <a:gd name="T36" fmla="*/ 0 w 49"/>
                  <a:gd name="T37" fmla="*/ 3 h 45"/>
                  <a:gd name="T38" fmla="*/ 0 w 49"/>
                  <a:gd name="T39" fmla="*/ 3 h 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45"/>
                  <a:gd name="T62" fmla="*/ 49 w 49"/>
                  <a:gd name="T63" fmla="*/ 45 h 4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45">
                    <a:moveTo>
                      <a:pt x="0" y="45"/>
                    </a:moveTo>
                    <a:lnTo>
                      <a:pt x="0" y="41"/>
                    </a:lnTo>
                    <a:lnTo>
                      <a:pt x="0" y="34"/>
                    </a:lnTo>
                    <a:lnTo>
                      <a:pt x="0" y="24"/>
                    </a:lnTo>
                    <a:lnTo>
                      <a:pt x="5" y="15"/>
                    </a:lnTo>
                    <a:lnTo>
                      <a:pt x="9" y="5"/>
                    </a:lnTo>
                    <a:lnTo>
                      <a:pt x="17" y="0"/>
                    </a:lnTo>
                    <a:lnTo>
                      <a:pt x="26" y="2"/>
                    </a:lnTo>
                    <a:lnTo>
                      <a:pt x="42" y="11"/>
                    </a:lnTo>
                    <a:lnTo>
                      <a:pt x="45" y="15"/>
                    </a:lnTo>
                    <a:lnTo>
                      <a:pt x="49" y="22"/>
                    </a:lnTo>
                    <a:lnTo>
                      <a:pt x="49" y="26"/>
                    </a:lnTo>
                    <a:lnTo>
                      <a:pt x="45" y="32"/>
                    </a:lnTo>
                    <a:lnTo>
                      <a:pt x="36" y="38"/>
                    </a:lnTo>
                    <a:lnTo>
                      <a:pt x="28" y="41"/>
                    </a:lnTo>
                    <a:lnTo>
                      <a:pt x="17" y="41"/>
                    </a:lnTo>
                    <a:lnTo>
                      <a:pt x="9" y="43"/>
                    </a:lnTo>
                    <a:lnTo>
                      <a:pt x="2" y="43"/>
                    </a:lnTo>
                    <a:lnTo>
                      <a:pt x="0" y="45"/>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97" name="Freeform 201">
                <a:extLst>
                  <a:ext uri="{FF2B5EF4-FFF2-40B4-BE49-F238E27FC236}">
                    <a16:creationId xmlns:a16="http://schemas.microsoft.com/office/drawing/2014/main" id="{97384DC5-1E91-47D6-B884-90BCC9999614}"/>
                  </a:ext>
                </a:extLst>
              </p:cNvPr>
              <p:cNvSpPr>
                <a:spLocks/>
              </p:cNvSpPr>
              <p:nvPr/>
            </p:nvSpPr>
            <p:spPr bwMode="auto">
              <a:xfrm>
                <a:off x="2052" y="4264"/>
                <a:ext cx="21" cy="27"/>
              </a:xfrm>
              <a:custGeom>
                <a:avLst/>
                <a:gdLst>
                  <a:gd name="T0" fmla="*/ 1 w 42"/>
                  <a:gd name="T1" fmla="*/ 4 h 53"/>
                  <a:gd name="T2" fmla="*/ 1 w 42"/>
                  <a:gd name="T3" fmla="*/ 4 h 53"/>
                  <a:gd name="T4" fmla="*/ 1 w 42"/>
                  <a:gd name="T5" fmla="*/ 4 h 53"/>
                  <a:gd name="T6" fmla="*/ 1 w 42"/>
                  <a:gd name="T7" fmla="*/ 3 h 53"/>
                  <a:gd name="T8" fmla="*/ 1 w 42"/>
                  <a:gd name="T9" fmla="*/ 3 h 53"/>
                  <a:gd name="T10" fmla="*/ 0 w 42"/>
                  <a:gd name="T11" fmla="*/ 2 h 53"/>
                  <a:gd name="T12" fmla="*/ 0 w 42"/>
                  <a:gd name="T13" fmla="*/ 2 h 53"/>
                  <a:gd name="T14" fmla="*/ 0 w 42"/>
                  <a:gd name="T15" fmla="*/ 1 h 53"/>
                  <a:gd name="T16" fmla="*/ 1 w 42"/>
                  <a:gd name="T17" fmla="*/ 1 h 53"/>
                  <a:gd name="T18" fmla="*/ 1 w 42"/>
                  <a:gd name="T19" fmla="*/ 1 h 53"/>
                  <a:gd name="T20" fmla="*/ 1 w 42"/>
                  <a:gd name="T21" fmla="*/ 1 h 53"/>
                  <a:gd name="T22" fmla="*/ 1 w 42"/>
                  <a:gd name="T23" fmla="*/ 0 h 53"/>
                  <a:gd name="T24" fmla="*/ 3 w 42"/>
                  <a:gd name="T25" fmla="*/ 0 h 53"/>
                  <a:gd name="T26" fmla="*/ 3 w 42"/>
                  <a:gd name="T27" fmla="*/ 1 h 53"/>
                  <a:gd name="T28" fmla="*/ 3 w 42"/>
                  <a:gd name="T29" fmla="*/ 1 h 53"/>
                  <a:gd name="T30" fmla="*/ 3 w 42"/>
                  <a:gd name="T31" fmla="*/ 2 h 53"/>
                  <a:gd name="T32" fmla="*/ 3 w 42"/>
                  <a:gd name="T33" fmla="*/ 2 h 53"/>
                  <a:gd name="T34" fmla="*/ 3 w 42"/>
                  <a:gd name="T35" fmla="*/ 3 h 53"/>
                  <a:gd name="T36" fmla="*/ 1 w 42"/>
                  <a:gd name="T37" fmla="*/ 3 h 53"/>
                  <a:gd name="T38" fmla="*/ 1 w 42"/>
                  <a:gd name="T39" fmla="*/ 4 h 53"/>
                  <a:gd name="T40" fmla="*/ 1 w 42"/>
                  <a:gd name="T41" fmla="*/ 4 h 53"/>
                  <a:gd name="T42" fmla="*/ 1 w 42"/>
                  <a:gd name="T43" fmla="*/ 4 h 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53"/>
                  <a:gd name="T68" fmla="*/ 42 w 42"/>
                  <a:gd name="T69" fmla="*/ 53 h 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53">
                    <a:moveTo>
                      <a:pt x="25" y="53"/>
                    </a:moveTo>
                    <a:lnTo>
                      <a:pt x="21" y="51"/>
                    </a:lnTo>
                    <a:lnTo>
                      <a:pt x="15" y="49"/>
                    </a:lnTo>
                    <a:lnTo>
                      <a:pt x="10" y="42"/>
                    </a:lnTo>
                    <a:lnTo>
                      <a:pt x="4" y="34"/>
                    </a:lnTo>
                    <a:lnTo>
                      <a:pt x="0" y="27"/>
                    </a:lnTo>
                    <a:lnTo>
                      <a:pt x="0" y="17"/>
                    </a:lnTo>
                    <a:lnTo>
                      <a:pt x="0" y="13"/>
                    </a:lnTo>
                    <a:lnTo>
                      <a:pt x="6" y="9"/>
                    </a:lnTo>
                    <a:lnTo>
                      <a:pt x="10" y="6"/>
                    </a:lnTo>
                    <a:lnTo>
                      <a:pt x="21" y="4"/>
                    </a:lnTo>
                    <a:lnTo>
                      <a:pt x="31" y="0"/>
                    </a:lnTo>
                    <a:lnTo>
                      <a:pt x="36" y="0"/>
                    </a:lnTo>
                    <a:lnTo>
                      <a:pt x="42" y="2"/>
                    </a:lnTo>
                    <a:lnTo>
                      <a:pt x="42" y="9"/>
                    </a:lnTo>
                    <a:lnTo>
                      <a:pt x="42" y="17"/>
                    </a:lnTo>
                    <a:lnTo>
                      <a:pt x="38" y="28"/>
                    </a:lnTo>
                    <a:lnTo>
                      <a:pt x="33" y="36"/>
                    </a:lnTo>
                    <a:lnTo>
                      <a:pt x="31" y="46"/>
                    </a:lnTo>
                    <a:lnTo>
                      <a:pt x="25" y="51"/>
                    </a:lnTo>
                    <a:lnTo>
                      <a:pt x="25" y="53"/>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98" name="Freeform 202">
                <a:extLst>
                  <a:ext uri="{FF2B5EF4-FFF2-40B4-BE49-F238E27FC236}">
                    <a16:creationId xmlns:a16="http://schemas.microsoft.com/office/drawing/2014/main" id="{19DD99F4-3F8C-434A-BD12-3F319A12D093}"/>
                  </a:ext>
                </a:extLst>
              </p:cNvPr>
              <p:cNvSpPr>
                <a:spLocks/>
              </p:cNvSpPr>
              <p:nvPr/>
            </p:nvSpPr>
            <p:spPr bwMode="auto">
              <a:xfrm>
                <a:off x="2110" y="4243"/>
                <a:ext cx="23" cy="27"/>
              </a:xfrm>
              <a:custGeom>
                <a:avLst/>
                <a:gdLst>
                  <a:gd name="T0" fmla="*/ 0 w 46"/>
                  <a:gd name="T1" fmla="*/ 3 h 53"/>
                  <a:gd name="T2" fmla="*/ 1 w 46"/>
                  <a:gd name="T3" fmla="*/ 2 h 53"/>
                  <a:gd name="T4" fmla="*/ 1 w 46"/>
                  <a:gd name="T5" fmla="*/ 2 h 53"/>
                  <a:gd name="T6" fmla="*/ 1 w 46"/>
                  <a:gd name="T7" fmla="*/ 1 h 53"/>
                  <a:gd name="T8" fmla="*/ 1 w 46"/>
                  <a:gd name="T9" fmla="*/ 1 h 53"/>
                  <a:gd name="T10" fmla="*/ 1 w 46"/>
                  <a:gd name="T11" fmla="*/ 0 h 53"/>
                  <a:gd name="T12" fmla="*/ 3 w 46"/>
                  <a:gd name="T13" fmla="*/ 1 h 53"/>
                  <a:gd name="T14" fmla="*/ 3 w 46"/>
                  <a:gd name="T15" fmla="*/ 1 h 53"/>
                  <a:gd name="T16" fmla="*/ 3 w 46"/>
                  <a:gd name="T17" fmla="*/ 2 h 53"/>
                  <a:gd name="T18" fmla="*/ 3 w 46"/>
                  <a:gd name="T19" fmla="*/ 2 h 53"/>
                  <a:gd name="T20" fmla="*/ 3 w 46"/>
                  <a:gd name="T21" fmla="*/ 3 h 53"/>
                  <a:gd name="T22" fmla="*/ 3 w 46"/>
                  <a:gd name="T23" fmla="*/ 3 h 53"/>
                  <a:gd name="T24" fmla="*/ 3 w 46"/>
                  <a:gd name="T25" fmla="*/ 4 h 53"/>
                  <a:gd name="T26" fmla="*/ 3 w 46"/>
                  <a:gd name="T27" fmla="*/ 4 h 53"/>
                  <a:gd name="T28" fmla="*/ 1 w 46"/>
                  <a:gd name="T29" fmla="*/ 4 h 53"/>
                  <a:gd name="T30" fmla="*/ 1 w 46"/>
                  <a:gd name="T31" fmla="*/ 3 h 53"/>
                  <a:gd name="T32" fmla="*/ 1 w 46"/>
                  <a:gd name="T33" fmla="*/ 3 h 53"/>
                  <a:gd name="T34" fmla="*/ 1 w 46"/>
                  <a:gd name="T35" fmla="*/ 3 h 53"/>
                  <a:gd name="T36" fmla="*/ 0 w 46"/>
                  <a:gd name="T37" fmla="*/ 3 h 53"/>
                  <a:gd name="T38" fmla="*/ 0 w 46"/>
                  <a:gd name="T39" fmla="*/ 3 h 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
                  <a:gd name="T61" fmla="*/ 0 h 53"/>
                  <a:gd name="T62" fmla="*/ 46 w 46"/>
                  <a:gd name="T63" fmla="*/ 53 h 5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 h="53">
                    <a:moveTo>
                      <a:pt x="0" y="38"/>
                    </a:moveTo>
                    <a:lnTo>
                      <a:pt x="2" y="32"/>
                    </a:lnTo>
                    <a:lnTo>
                      <a:pt x="10" y="27"/>
                    </a:lnTo>
                    <a:lnTo>
                      <a:pt x="13" y="11"/>
                    </a:lnTo>
                    <a:lnTo>
                      <a:pt x="23" y="4"/>
                    </a:lnTo>
                    <a:lnTo>
                      <a:pt x="29" y="0"/>
                    </a:lnTo>
                    <a:lnTo>
                      <a:pt x="34" y="6"/>
                    </a:lnTo>
                    <a:lnTo>
                      <a:pt x="38" y="11"/>
                    </a:lnTo>
                    <a:lnTo>
                      <a:pt x="46" y="27"/>
                    </a:lnTo>
                    <a:lnTo>
                      <a:pt x="46" y="32"/>
                    </a:lnTo>
                    <a:lnTo>
                      <a:pt x="46" y="42"/>
                    </a:lnTo>
                    <a:lnTo>
                      <a:pt x="46" y="46"/>
                    </a:lnTo>
                    <a:lnTo>
                      <a:pt x="44" y="51"/>
                    </a:lnTo>
                    <a:lnTo>
                      <a:pt x="34" y="53"/>
                    </a:lnTo>
                    <a:lnTo>
                      <a:pt x="29" y="53"/>
                    </a:lnTo>
                    <a:lnTo>
                      <a:pt x="17" y="48"/>
                    </a:lnTo>
                    <a:lnTo>
                      <a:pt x="10" y="42"/>
                    </a:lnTo>
                    <a:lnTo>
                      <a:pt x="2" y="38"/>
                    </a:lnTo>
                    <a:lnTo>
                      <a:pt x="0" y="38"/>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99" name="Freeform 203">
                <a:extLst>
                  <a:ext uri="{FF2B5EF4-FFF2-40B4-BE49-F238E27FC236}">
                    <a16:creationId xmlns:a16="http://schemas.microsoft.com/office/drawing/2014/main" id="{0ED3BFD8-B91C-4B70-8151-3811E2B28DB0}"/>
                  </a:ext>
                </a:extLst>
              </p:cNvPr>
              <p:cNvSpPr>
                <a:spLocks/>
              </p:cNvSpPr>
              <p:nvPr/>
            </p:nvSpPr>
            <p:spPr bwMode="auto">
              <a:xfrm>
                <a:off x="2057" y="4227"/>
                <a:ext cx="23" cy="24"/>
              </a:xfrm>
              <a:custGeom>
                <a:avLst/>
                <a:gdLst>
                  <a:gd name="T0" fmla="*/ 0 w 45"/>
                  <a:gd name="T1" fmla="*/ 3 h 47"/>
                  <a:gd name="T2" fmla="*/ 0 w 45"/>
                  <a:gd name="T3" fmla="*/ 3 h 47"/>
                  <a:gd name="T4" fmla="*/ 1 w 45"/>
                  <a:gd name="T5" fmla="*/ 2 h 47"/>
                  <a:gd name="T6" fmla="*/ 1 w 45"/>
                  <a:gd name="T7" fmla="*/ 1 h 47"/>
                  <a:gd name="T8" fmla="*/ 1 w 45"/>
                  <a:gd name="T9" fmla="*/ 1 h 47"/>
                  <a:gd name="T10" fmla="*/ 2 w 45"/>
                  <a:gd name="T11" fmla="*/ 0 h 47"/>
                  <a:gd name="T12" fmla="*/ 2 w 45"/>
                  <a:gd name="T13" fmla="*/ 1 h 47"/>
                  <a:gd name="T14" fmla="*/ 2 w 45"/>
                  <a:gd name="T15" fmla="*/ 1 h 47"/>
                  <a:gd name="T16" fmla="*/ 3 w 45"/>
                  <a:gd name="T17" fmla="*/ 2 h 47"/>
                  <a:gd name="T18" fmla="*/ 3 w 45"/>
                  <a:gd name="T19" fmla="*/ 2 h 47"/>
                  <a:gd name="T20" fmla="*/ 3 w 45"/>
                  <a:gd name="T21" fmla="*/ 2 h 47"/>
                  <a:gd name="T22" fmla="*/ 3 w 45"/>
                  <a:gd name="T23" fmla="*/ 3 h 47"/>
                  <a:gd name="T24" fmla="*/ 3 w 45"/>
                  <a:gd name="T25" fmla="*/ 3 h 47"/>
                  <a:gd name="T26" fmla="*/ 3 w 45"/>
                  <a:gd name="T27" fmla="*/ 3 h 47"/>
                  <a:gd name="T28" fmla="*/ 2 w 45"/>
                  <a:gd name="T29" fmla="*/ 3 h 47"/>
                  <a:gd name="T30" fmla="*/ 2 w 45"/>
                  <a:gd name="T31" fmla="*/ 3 h 47"/>
                  <a:gd name="T32" fmla="*/ 1 w 45"/>
                  <a:gd name="T33" fmla="*/ 3 h 47"/>
                  <a:gd name="T34" fmla="*/ 0 w 45"/>
                  <a:gd name="T35" fmla="*/ 3 h 47"/>
                  <a:gd name="T36" fmla="*/ 0 w 45"/>
                  <a:gd name="T37" fmla="*/ 3 h 47"/>
                  <a:gd name="T38" fmla="*/ 0 w 45"/>
                  <a:gd name="T39" fmla="*/ 3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47"/>
                  <a:gd name="T62" fmla="*/ 45 w 45"/>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47">
                    <a:moveTo>
                      <a:pt x="0" y="42"/>
                    </a:moveTo>
                    <a:lnTo>
                      <a:pt x="0" y="38"/>
                    </a:lnTo>
                    <a:lnTo>
                      <a:pt x="5" y="28"/>
                    </a:lnTo>
                    <a:lnTo>
                      <a:pt x="9" y="13"/>
                    </a:lnTo>
                    <a:lnTo>
                      <a:pt x="15" y="4"/>
                    </a:lnTo>
                    <a:lnTo>
                      <a:pt x="23" y="0"/>
                    </a:lnTo>
                    <a:lnTo>
                      <a:pt x="26" y="4"/>
                    </a:lnTo>
                    <a:lnTo>
                      <a:pt x="32" y="9"/>
                    </a:lnTo>
                    <a:lnTo>
                      <a:pt x="42" y="21"/>
                    </a:lnTo>
                    <a:lnTo>
                      <a:pt x="43" y="26"/>
                    </a:lnTo>
                    <a:lnTo>
                      <a:pt x="45" y="32"/>
                    </a:lnTo>
                    <a:lnTo>
                      <a:pt x="45" y="38"/>
                    </a:lnTo>
                    <a:lnTo>
                      <a:pt x="45" y="42"/>
                    </a:lnTo>
                    <a:lnTo>
                      <a:pt x="38" y="47"/>
                    </a:lnTo>
                    <a:lnTo>
                      <a:pt x="30" y="47"/>
                    </a:lnTo>
                    <a:lnTo>
                      <a:pt x="17" y="47"/>
                    </a:lnTo>
                    <a:lnTo>
                      <a:pt x="9" y="45"/>
                    </a:lnTo>
                    <a:lnTo>
                      <a:pt x="0" y="42"/>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200" name="Freeform 204">
                <a:extLst>
                  <a:ext uri="{FF2B5EF4-FFF2-40B4-BE49-F238E27FC236}">
                    <a16:creationId xmlns:a16="http://schemas.microsoft.com/office/drawing/2014/main" id="{7AB334D7-B056-4366-87B6-53AEF4535EA1}"/>
                  </a:ext>
                </a:extLst>
              </p:cNvPr>
              <p:cNvSpPr>
                <a:spLocks/>
              </p:cNvSpPr>
              <p:nvPr/>
            </p:nvSpPr>
            <p:spPr bwMode="auto">
              <a:xfrm>
                <a:off x="2017" y="4130"/>
                <a:ext cx="28" cy="20"/>
              </a:xfrm>
              <a:custGeom>
                <a:avLst/>
                <a:gdLst>
                  <a:gd name="T0" fmla="*/ 0 w 57"/>
                  <a:gd name="T1" fmla="*/ 3 h 40"/>
                  <a:gd name="T2" fmla="*/ 0 w 57"/>
                  <a:gd name="T3" fmla="*/ 1 h 40"/>
                  <a:gd name="T4" fmla="*/ 0 w 57"/>
                  <a:gd name="T5" fmla="*/ 1 h 40"/>
                  <a:gd name="T6" fmla="*/ 0 w 57"/>
                  <a:gd name="T7" fmla="*/ 1 h 40"/>
                  <a:gd name="T8" fmla="*/ 0 w 57"/>
                  <a:gd name="T9" fmla="*/ 1 h 40"/>
                  <a:gd name="T10" fmla="*/ 1 w 57"/>
                  <a:gd name="T11" fmla="*/ 1 h 40"/>
                  <a:gd name="T12" fmla="*/ 1 w 57"/>
                  <a:gd name="T13" fmla="*/ 0 h 40"/>
                  <a:gd name="T14" fmla="*/ 2 w 57"/>
                  <a:gd name="T15" fmla="*/ 0 h 40"/>
                  <a:gd name="T16" fmla="*/ 2 w 57"/>
                  <a:gd name="T17" fmla="*/ 1 h 40"/>
                  <a:gd name="T18" fmla="*/ 2 w 57"/>
                  <a:gd name="T19" fmla="*/ 1 h 40"/>
                  <a:gd name="T20" fmla="*/ 3 w 57"/>
                  <a:gd name="T21" fmla="*/ 1 h 40"/>
                  <a:gd name="T22" fmla="*/ 3 w 57"/>
                  <a:gd name="T23" fmla="*/ 1 h 40"/>
                  <a:gd name="T24" fmla="*/ 3 w 57"/>
                  <a:gd name="T25" fmla="*/ 1 h 40"/>
                  <a:gd name="T26" fmla="*/ 3 w 57"/>
                  <a:gd name="T27" fmla="*/ 3 h 40"/>
                  <a:gd name="T28" fmla="*/ 2 w 57"/>
                  <a:gd name="T29" fmla="*/ 3 h 40"/>
                  <a:gd name="T30" fmla="*/ 2 w 57"/>
                  <a:gd name="T31" fmla="*/ 3 h 40"/>
                  <a:gd name="T32" fmla="*/ 1 w 57"/>
                  <a:gd name="T33" fmla="*/ 3 h 40"/>
                  <a:gd name="T34" fmla="*/ 1 w 57"/>
                  <a:gd name="T35" fmla="*/ 3 h 40"/>
                  <a:gd name="T36" fmla="*/ 0 w 57"/>
                  <a:gd name="T37" fmla="*/ 3 h 40"/>
                  <a:gd name="T38" fmla="*/ 0 w 57"/>
                  <a:gd name="T39" fmla="*/ 3 h 40"/>
                  <a:gd name="T40" fmla="*/ 0 w 57"/>
                  <a:gd name="T41" fmla="*/ 3 h 40"/>
                  <a:gd name="T42" fmla="*/ 0 w 57"/>
                  <a:gd name="T43" fmla="*/ 3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40"/>
                  <a:gd name="T68" fmla="*/ 57 w 57"/>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40">
                    <a:moveTo>
                      <a:pt x="0" y="34"/>
                    </a:moveTo>
                    <a:lnTo>
                      <a:pt x="0" y="30"/>
                    </a:lnTo>
                    <a:lnTo>
                      <a:pt x="6" y="25"/>
                    </a:lnTo>
                    <a:lnTo>
                      <a:pt x="7" y="15"/>
                    </a:lnTo>
                    <a:lnTo>
                      <a:pt x="15" y="7"/>
                    </a:lnTo>
                    <a:lnTo>
                      <a:pt x="21" y="2"/>
                    </a:lnTo>
                    <a:lnTo>
                      <a:pt x="30" y="0"/>
                    </a:lnTo>
                    <a:lnTo>
                      <a:pt x="34" y="0"/>
                    </a:lnTo>
                    <a:lnTo>
                      <a:pt x="40" y="2"/>
                    </a:lnTo>
                    <a:lnTo>
                      <a:pt x="44" y="7"/>
                    </a:lnTo>
                    <a:lnTo>
                      <a:pt x="49" y="17"/>
                    </a:lnTo>
                    <a:lnTo>
                      <a:pt x="55" y="25"/>
                    </a:lnTo>
                    <a:lnTo>
                      <a:pt x="57" y="28"/>
                    </a:lnTo>
                    <a:lnTo>
                      <a:pt x="53" y="34"/>
                    </a:lnTo>
                    <a:lnTo>
                      <a:pt x="47" y="40"/>
                    </a:lnTo>
                    <a:lnTo>
                      <a:pt x="40" y="40"/>
                    </a:lnTo>
                    <a:lnTo>
                      <a:pt x="30" y="40"/>
                    </a:lnTo>
                    <a:lnTo>
                      <a:pt x="17" y="36"/>
                    </a:lnTo>
                    <a:lnTo>
                      <a:pt x="9" y="34"/>
                    </a:lnTo>
                    <a:lnTo>
                      <a:pt x="2" y="34"/>
                    </a:lnTo>
                    <a:lnTo>
                      <a:pt x="0" y="34"/>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201" name="Freeform 205">
                <a:extLst>
                  <a:ext uri="{FF2B5EF4-FFF2-40B4-BE49-F238E27FC236}">
                    <a16:creationId xmlns:a16="http://schemas.microsoft.com/office/drawing/2014/main" id="{5572434A-8C8B-4434-A803-5BA1653D5617}"/>
                  </a:ext>
                </a:extLst>
              </p:cNvPr>
              <p:cNvSpPr>
                <a:spLocks/>
              </p:cNvSpPr>
              <p:nvPr/>
            </p:nvSpPr>
            <p:spPr bwMode="auto">
              <a:xfrm>
                <a:off x="1871" y="4008"/>
                <a:ext cx="27" cy="19"/>
              </a:xfrm>
              <a:custGeom>
                <a:avLst/>
                <a:gdLst>
                  <a:gd name="T0" fmla="*/ 0 w 55"/>
                  <a:gd name="T1" fmla="*/ 2 h 38"/>
                  <a:gd name="T2" fmla="*/ 0 w 55"/>
                  <a:gd name="T3" fmla="*/ 1 h 38"/>
                  <a:gd name="T4" fmla="*/ 0 w 55"/>
                  <a:gd name="T5" fmla="*/ 1 h 38"/>
                  <a:gd name="T6" fmla="*/ 0 w 55"/>
                  <a:gd name="T7" fmla="*/ 1 h 38"/>
                  <a:gd name="T8" fmla="*/ 1 w 55"/>
                  <a:gd name="T9" fmla="*/ 1 h 38"/>
                  <a:gd name="T10" fmla="*/ 1 w 55"/>
                  <a:gd name="T11" fmla="*/ 0 h 38"/>
                  <a:gd name="T12" fmla="*/ 2 w 55"/>
                  <a:gd name="T13" fmla="*/ 0 h 38"/>
                  <a:gd name="T14" fmla="*/ 2 w 55"/>
                  <a:gd name="T15" fmla="*/ 0 h 38"/>
                  <a:gd name="T16" fmla="*/ 2 w 55"/>
                  <a:gd name="T17" fmla="*/ 1 h 38"/>
                  <a:gd name="T18" fmla="*/ 3 w 55"/>
                  <a:gd name="T19" fmla="*/ 1 h 38"/>
                  <a:gd name="T20" fmla="*/ 3 w 55"/>
                  <a:gd name="T21" fmla="*/ 1 h 38"/>
                  <a:gd name="T22" fmla="*/ 3 w 55"/>
                  <a:gd name="T23" fmla="*/ 1 h 38"/>
                  <a:gd name="T24" fmla="*/ 3 w 55"/>
                  <a:gd name="T25" fmla="*/ 1 h 38"/>
                  <a:gd name="T26" fmla="*/ 3 w 55"/>
                  <a:gd name="T27" fmla="*/ 2 h 38"/>
                  <a:gd name="T28" fmla="*/ 3 w 55"/>
                  <a:gd name="T29" fmla="*/ 2 h 38"/>
                  <a:gd name="T30" fmla="*/ 2 w 55"/>
                  <a:gd name="T31" fmla="*/ 2 h 38"/>
                  <a:gd name="T32" fmla="*/ 1 w 55"/>
                  <a:gd name="T33" fmla="*/ 2 h 38"/>
                  <a:gd name="T34" fmla="*/ 1 w 55"/>
                  <a:gd name="T35" fmla="*/ 2 h 38"/>
                  <a:gd name="T36" fmla="*/ 0 w 55"/>
                  <a:gd name="T37" fmla="*/ 2 h 38"/>
                  <a:gd name="T38" fmla="*/ 0 w 55"/>
                  <a:gd name="T39" fmla="*/ 2 h 38"/>
                  <a:gd name="T40" fmla="*/ 0 w 55"/>
                  <a:gd name="T41" fmla="*/ 2 h 38"/>
                  <a:gd name="T42" fmla="*/ 0 w 55"/>
                  <a:gd name="T43" fmla="*/ 2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38"/>
                  <a:gd name="T68" fmla="*/ 55 w 55"/>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38">
                    <a:moveTo>
                      <a:pt x="0" y="32"/>
                    </a:moveTo>
                    <a:lnTo>
                      <a:pt x="0" y="28"/>
                    </a:lnTo>
                    <a:lnTo>
                      <a:pt x="4" y="20"/>
                    </a:lnTo>
                    <a:lnTo>
                      <a:pt x="8" y="15"/>
                    </a:lnTo>
                    <a:lnTo>
                      <a:pt x="17" y="5"/>
                    </a:lnTo>
                    <a:lnTo>
                      <a:pt x="23" y="0"/>
                    </a:lnTo>
                    <a:lnTo>
                      <a:pt x="32" y="0"/>
                    </a:lnTo>
                    <a:lnTo>
                      <a:pt x="36" y="0"/>
                    </a:lnTo>
                    <a:lnTo>
                      <a:pt x="42" y="1"/>
                    </a:lnTo>
                    <a:lnTo>
                      <a:pt x="48" y="5"/>
                    </a:lnTo>
                    <a:lnTo>
                      <a:pt x="51" y="17"/>
                    </a:lnTo>
                    <a:lnTo>
                      <a:pt x="53" y="22"/>
                    </a:lnTo>
                    <a:lnTo>
                      <a:pt x="55" y="28"/>
                    </a:lnTo>
                    <a:lnTo>
                      <a:pt x="53" y="34"/>
                    </a:lnTo>
                    <a:lnTo>
                      <a:pt x="50" y="38"/>
                    </a:lnTo>
                    <a:lnTo>
                      <a:pt x="36" y="38"/>
                    </a:lnTo>
                    <a:lnTo>
                      <a:pt x="29" y="38"/>
                    </a:lnTo>
                    <a:lnTo>
                      <a:pt x="17" y="36"/>
                    </a:lnTo>
                    <a:lnTo>
                      <a:pt x="8" y="32"/>
                    </a:lnTo>
                    <a:lnTo>
                      <a:pt x="2" y="32"/>
                    </a:lnTo>
                    <a:lnTo>
                      <a:pt x="0" y="32"/>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202" name="Freeform 206">
                <a:extLst>
                  <a:ext uri="{FF2B5EF4-FFF2-40B4-BE49-F238E27FC236}">
                    <a16:creationId xmlns:a16="http://schemas.microsoft.com/office/drawing/2014/main" id="{DA13195D-AA5E-404E-8E75-279BDF9F2F21}"/>
                  </a:ext>
                </a:extLst>
              </p:cNvPr>
              <p:cNvSpPr>
                <a:spLocks/>
              </p:cNvSpPr>
              <p:nvPr/>
            </p:nvSpPr>
            <p:spPr bwMode="auto">
              <a:xfrm>
                <a:off x="1882" y="4042"/>
                <a:ext cx="27" cy="23"/>
              </a:xfrm>
              <a:custGeom>
                <a:avLst/>
                <a:gdLst>
                  <a:gd name="T0" fmla="*/ 0 w 53"/>
                  <a:gd name="T1" fmla="*/ 1 h 46"/>
                  <a:gd name="T2" fmla="*/ 1 w 53"/>
                  <a:gd name="T3" fmla="*/ 1 h 46"/>
                  <a:gd name="T4" fmla="*/ 1 w 53"/>
                  <a:gd name="T5" fmla="*/ 1 h 46"/>
                  <a:gd name="T6" fmla="*/ 1 w 53"/>
                  <a:gd name="T7" fmla="*/ 1 h 46"/>
                  <a:gd name="T8" fmla="*/ 2 w 53"/>
                  <a:gd name="T9" fmla="*/ 1 h 46"/>
                  <a:gd name="T10" fmla="*/ 3 w 53"/>
                  <a:gd name="T11" fmla="*/ 0 h 46"/>
                  <a:gd name="T12" fmla="*/ 3 w 53"/>
                  <a:gd name="T13" fmla="*/ 1 h 46"/>
                  <a:gd name="T14" fmla="*/ 3 w 53"/>
                  <a:gd name="T15" fmla="*/ 1 h 46"/>
                  <a:gd name="T16" fmla="*/ 3 w 53"/>
                  <a:gd name="T17" fmla="*/ 1 h 46"/>
                  <a:gd name="T18" fmla="*/ 4 w 53"/>
                  <a:gd name="T19" fmla="*/ 1 h 46"/>
                  <a:gd name="T20" fmla="*/ 4 w 53"/>
                  <a:gd name="T21" fmla="*/ 1 h 46"/>
                  <a:gd name="T22" fmla="*/ 4 w 53"/>
                  <a:gd name="T23" fmla="*/ 3 h 46"/>
                  <a:gd name="T24" fmla="*/ 4 w 53"/>
                  <a:gd name="T25" fmla="*/ 3 h 46"/>
                  <a:gd name="T26" fmla="*/ 3 w 53"/>
                  <a:gd name="T27" fmla="*/ 3 h 46"/>
                  <a:gd name="T28" fmla="*/ 3 w 53"/>
                  <a:gd name="T29" fmla="*/ 3 h 46"/>
                  <a:gd name="T30" fmla="*/ 2 w 53"/>
                  <a:gd name="T31" fmla="*/ 3 h 46"/>
                  <a:gd name="T32" fmla="*/ 2 w 53"/>
                  <a:gd name="T33" fmla="*/ 3 h 46"/>
                  <a:gd name="T34" fmla="*/ 1 w 53"/>
                  <a:gd name="T35" fmla="*/ 1 h 46"/>
                  <a:gd name="T36" fmla="*/ 1 w 53"/>
                  <a:gd name="T37" fmla="*/ 1 h 46"/>
                  <a:gd name="T38" fmla="*/ 0 w 53"/>
                  <a:gd name="T39" fmla="*/ 1 h 46"/>
                  <a:gd name="T40" fmla="*/ 0 w 53"/>
                  <a:gd name="T41" fmla="*/ 1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
                  <a:gd name="T64" fmla="*/ 0 h 46"/>
                  <a:gd name="T65" fmla="*/ 53 w 53"/>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 h="46">
                    <a:moveTo>
                      <a:pt x="0" y="19"/>
                    </a:moveTo>
                    <a:lnTo>
                      <a:pt x="2" y="17"/>
                    </a:lnTo>
                    <a:lnTo>
                      <a:pt x="9" y="13"/>
                    </a:lnTo>
                    <a:lnTo>
                      <a:pt x="15" y="8"/>
                    </a:lnTo>
                    <a:lnTo>
                      <a:pt x="27" y="2"/>
                    </a:lnTo>
                    <a:lnTo>
                      <a:pt x="34" y="0"/>
                    </a:lnTo>
                    <a:lnTo>
                      <a:pt x="44" y="2"/>
                    </a:lnTo>
                    <a:lnTo>
                      <a:pt x="46" y="2"/>
                    </a:lnTo>
                    <a:lnTo>
                      <a:pt x="47" y="9"/>
                    </a:lnTo>
                    <a:lnTo>
                      <a:pt x="49" y="13"/>
                    </a:lnTo>
                    <a:lnTo>
                      <a:pt x="53" y="25"/>
                    </a:lnTo>
                    <a:lnTo>
                      <a:pt x="53" y="34"/>
                    </a:lnTo>
                    <a:lnTo>
                      <a:pt x="53" y="42"/>
                    </a:lnTo>
                    <a:lnTo>
                      <a:pt x="46" y="46"/>
                    </a:lnTo>
                    <a:lnTo>
                      <a:pt x="40" y="46"/>
                    </a:lnTo>
                    <a:lnTo>
                      <a:pt x="30" y="44"/>
                    </a:lnTo>
                    <a:lnTo>
                      <a:pt x="23" y="40"/>
                    </a:lnTo>
                    <a:lnTo>
                      <a:pt x="13" y="30"/>
                    </a:lnTo>
                    <a:lnTo>
                      <a:pt x="8" y="27"/>
                    </a:lnTo>
                    <a:lnTo>
                      <a:pt x="0" y="19"/>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203" name="Freeform 207">
                <a:extLst>
                  <a:ext uri="{FF2B5EF4-FFF2-40B4-BE49-F238E27FC236}">
                    <a16:creationId xmlns:a16="http://schemas.microsoft.com/office/drawing/2014/main" id="{015DC178-BD90-482A-BC50-0DF92E7FC6DF}"/>
                  </a:ext>
                </a:extLst>
              </p:cNvPr>
              <p:cNvSpPr>
                <a:spLocks/>
              </p:cNvSpPr>
              <p:nvPr/>
            </p:nvSpPr>
            <p:spPr bwMode="auto">
              <a:xfrm>
                <a:off x="1952" y="3963"/>
                <a:ext cx="28" cy="22"/>
              </a:xfrm>
              <a:custGeom>
                <a:avLst/>
                <a:gdLst>
                  <a:gd name="T0" fmla="*/ 1 w 55"/>
                  <a:gd name="T1" fmla="*/ 3 h 44"/>
                  <a:gd name="T2" fmla="*/ 0 w 55"/>
                  <a:gd name="T3" fmla="*/ 3 h 44"/>
                  <a:gd name="T4" fmla="*/ 0 w 55"/>
                  <a:gd name="T5" fmla="*/ 3 h 44"/>
                  <a:gd name="T6" fmla="*/ 1 w 55"/>
                  <a:gd name="T7" fmla="*/ 1 h 44"/>
                  <a:gd name="T8" fmla="*/ 1 w 55"/>
                  <a:gd name="T9" fmla="*/ 1 h 44"/>
                  <a:gd name="T10" fmla="*/ 1 w 55"/>
                  <a:gd name="T11" fmla="*/ 1 h 44"/>
                  <a:gd name="T12" fmla="*/ 1 w 55"/>
                  <a:gd name="T13" fmla="*/ 0 h 44"/>
                  <a:gd name="T14" fmla="*/ 2 w 55"/>
                  <a:gd name="T15" fmla="*/ 0 h 44"/>
                  <a:gd name="T16" fmla="*/ 3 w 55"/>
                  <a:gd name="T17" fmla="*/ 1 h 44"/>
                  <a:gd name="T18" fmla="*/ 3 w 55"/>
                  <a:gd name="T19" fmla="*/ 1 h 44"/>
                  <a:gd name="T20" fmla="*/ 4 w 55"/>
                  <a:gd name="T21" fmla="*/ 1 h 44"/>
                  <a:gd name="T22" fmla="*/ 4 w 55"/>
                  <a:gd name="T23" fmla="*/ 1 h 44"/>
                  <a:gd name="T24" fmla="*/ 4 w 55"/>
                  <a:gd name="T25" fmla="*/ 1 h 44"/>
                  <a:gd name="T26" fmla="*/ 3 w 55"/>
                  <a:gd name="T27" fmla="*/ 3 h 44"/>
                  <a:gd name="T28" fmla="*/ 2 w 55"/>
                  <a:gd name="T29" fmla="*/ 3 h 44"/>
                  <a:gd name="T30" fmla="*/ 2 w 55"/>
                  <a:gd name="T31" fmla="*/ 3 h 44"/>
                  <a:gd name="T32" fmla="*/ 1 w 55"/>
                  <a:gd name="T33" fmla="*/ 3 h 44"/>
                  <a:gd name="T34" fmla="*/ 1 w 55"/>
                  <a:gd name="T35" fmla="*/ 3 h 44"/>
                  <a:gd name="T36" fmla="*/ 1 w 55"/>
                  <a:gd name="T37" fmla="*/ 3 h 44"/>
                  <a:gd name="T38" fmla="*/ 1 w 55"/>
                  <a:gd name="T39" fmla="*/ 3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44"/>
                  <a:gd name="T62" fmla="*/ 55 w 55"/>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44">
                    <a:moveTo>
                      <a:pt x="2" y="44"/>
                    </a:moveTo>
                    <a:lnTo>
                      <a:pt x="0" y="42"/>
                    </a:lnTo>
                    <a:lnTo>
                      <a:pt x="0" y="33"/>
                    </a:lnTo>
                    <a:lnTo>
                      <a:pt x="2" y="25"/>
                    </a:lnTo>
                    <a:lnTo>
                      <a:pt x="3" y="15"/>
                    </a:lnTo>
                    <a:lnTo>
                      <a:pt x="9" y="4"/>
                    </a:lnTo>
                    <a:lnTo>
                      <a:pt x="15" y="0"/>
                    </a:lnTo>
                    <a:lnTo>
                      <a:pt x="26" y="0"/>
                    </a:lnTo>
                    <a:lnTo>
                      <a:pt x="41" y="10"/>
                    </a:lnTo>
                    <a:lnTo>
                      <a:pt x="47" y="14"/>
                    </a:lnTo>
                    <a:lnTo>
                      <a:pt x="55" y="17"/>
                    </a:lnTo>
                    <a:lnTo>
                      <a:pt x="55" y="25"/>
                    </a:lnTo>
                    <a:lnTo>
                      <a:pt x="49" y="31"/>
                    </a:lnTo>
                    <a:lnTo>
                      <a:pt x="41" y="33"/>
                    </a:lnTo>
                    <a:lnTo>
                      <a:pt x="32" y="36"/>
                    </a:lnTo>
                    <a:lnTo>
                      <a:pt x="19" y="38"/>
                    </a:lnTo>
                    <a:lnTo>
                      <a:pt x="11" y="44"/>
                    </a:lnTo>
                    <a:lnTo>
                      <a:pt x="3" y="44"/>
                    </a:lnTo>
                    <a:lnTo>
                      <a:pt x="2" y="44"/>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204" name="Freeform 208">
                <a:extLst>
                  <a:ext uri="{FF2B5EF4-FFF2-40B4-BE49-F238E27FC236}">
                    <a16:creationId xmlns:a16="http://schemas.microsoft.com/office/drawing/2014/main" id="{99D890FD-D1C7-4B4A-BD27-F82D78B14D55}"/>
                  </a:ext>
                </a:extLst>
              </p:cNvPr>
              <p:cNvSpPr>
                <a:spLocks/>
              </p:cNvSpPr>
              <p:nvPr/>
            </p:nvSpPr>
            <p:spPr bwMode="auto">
              <a:xfrm>
                <a:off x="1903" y="3767"/>
                <a:ext cx="27" cy="21"/>
              </a:xfrm>
              <a:custGeom>
                <a:avLst/>
                <a:gdLst>
                  <a:gd name="T0" fmla="*/ 0 w 53"/>
                  <a:gd name="T1" fmla="*/ 3 h 41"/>
                  <a:gd name="T2" fmla="*/ 0 w 53"/>
                  <a:gd name="T3" fmla="*/ 3 h 41"/>
                  <a:gd name="T4" fmla="*/ 1 w 53"/>
                  <a:gd name="T5" fmla="*/ 2 h 41"/>
                  <a:gd name="T6" fmla="*/ 1 w 53"/>
                  <a:gd name="T7" fmla="*/ 2 h 41"/>
                  <a:gd name="T8" fmla="*/ 1 w 53"/>
                  <a:gd name="T9" fmla="*/ 1 h 41"/>
                  <a:gd name="T10" fmla="*/ 1 w 53"/>
                  <a:gd name="T11" fmla="*/ 1 h 41"/>
                  <a:gd name="T12" fmla="*/ 2 w 53"/>
                  <a:gd name="T13" fmla="*/ 0 h 41"/>
                  <a:gd name="T14" fmla="*/ 2 w 53"/>
                  <a:gd name="T15" fmla="*/ 0 h 41"/>
                  <a:gd name="T16" fmla="*/ 3 w 53"/>
                  <a:gd name="T17" fmla="*/ 1 h 41"/>
                  <a:gd name="T18" fmla="*/ 4 w 53"/>
                  <a:gd name="T19" fmla="*/ 2 h 41"/>
                  <a:gd name="T20" fmla="*/ 4 w 53"/>
                  <a:gd name="T21" fmla="*/ 2 h 41"/>
                  <a:gd name="T22" fmla="*/ 4 w 53"/>
                  <a:gd name="T23" fmla="*/ 2 h 41"/>
                  <a:gd name="T24" fmla="*/ 4 w 53"/>
                  <a:gd name="T25" fmla="*/ 2 h 41"/>
                  <a:gd name="T26" fmla="*/ 3 w 53"/>
                  <a:gd name="T27" fmla="*/ 3 h 41"/>
                  <a:gd name="T28" fmla="*/ 2 w 53"/>
                  <a:gd name="T29" fmla="*/ 3 h 41"/>
                  <a:gd name="T30" fmla="*/ 2 w 53"/>
                  <a:gd name="T31" fmla="*/ 3 h 41"/>
                  <a:gd name="T32" fmla="*/ 1 w 53"/>
                  <a:gd name="T33" fmla="*/ 3 h 41"/>
                  <a:gd name="T34" fmla="*/ 1 w 53"/>
                  <a:gd name="T35" fmla="*/ 3 h 41"/>
                  <a:gd name="T36" fmla="*/ 0 w 53"/>
                  <a:gd name="T37" fmla="*/ 3 h 41"/>
                  <a:gd name="T38" fmla="*/ 0 w 53"/>
                  <a:gd name="T39" fmla="*/ 3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41"/>
                  <a:gd name="T62" fmla="*/ 53 w 53"/>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41">
                    <a:moveTo>
                      <a:pt x="0" y="41"/>
                    </a:moveTo>
                    <a:lnTo>
                      <a:pt x="0" y="38"/>
                    </a:lnTo>
                    <a:lnTo>
                      <a:pt x="2" y="30"/>
                    </a:lnTo>
                    <a:lnTo>
                      <a:pt x="4" y="21"/>
                    </a:lnTo>
                    <a:lnTo>
                      <a:pt x="7" y="13"/>
                    </a:lnTo>
                    <a:lnTo>
                      <a:pt x="13" y="5"/>
                    </a:lnTo>
                    <a:lnTo>
                      <a:pt x="21" y="0"/>
                    </a:lnTo>
                    <a:lnTo>
                      <a:pt x="32" y="0"/>
                    </a:lnTo>
                    <a:lnTo>
                      <a:pt x="45" y="11"/>
                    </a:lnTo>
                    <a:lnTo>
                      <a:pt x="49" y="17"/>
                    </a:lnTo>
                    <a:lnTo>
                      <a:pt x="53" y="22"/>
                    </a:lnTo>
                    <a:lnTo>
                      <a:pt x="53" y="28"/>
                    </a:lnTo>
                    <a:lnTo>
                      <a:pt x="49" y="32"/>
                    </a:lnTo>
                    <a:lnTo>
                      <a:pt x="40" y="38"/>
                    </a:lnTo>
                    <a:lnTo>
                      <a:pt x="32" y="40"/>
                    </a:lnTo>
                    <a:lnTo>
                      <a:pt x="19" y="40"/>
                    </a:lnTo>
                    <a:lnTo>
                      <a:pt x="11" y="40"/>
                    </a:lnTo>
                    <a:lnTo>
                      <a:pt x="2" y="40"/>
                    </a:lnTo>
                    <a:lnTo>
                      <a:pt x="0" y="41"/>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205" name="Freeform 209">
                <a:extLst>
                  <a:ext uri="{FF2B5EF4-FFF2-40B4-BE49-F238E27FC236}">
                    <a16:creationId xmlns:a16="http://schemas.microsoft.com/office/drawing/2014/main" id="{123D13E7-562A-4157-8C82-3D04BC7D6B30}"/>
                  </a:ext>
                </a:extLst>
              </p:cNvPr>
              <p:cNvSpPr>
                <a:spLocks/>
              </p:cNvSpPr>
              <p:nvPr/>
            </p:nvSpPr>
            <p:spPr bwMode="auto">
              <a:xfrm>
                <a:off x="1933" y="4138"/>
                <a:ext cx="27" cy="20"/>
              </a:xfrm>
              <a:custGeom>
                <a:avLst/>
                <a:gdLst>
                  <a:gd name="T0" fmla="*/ 0 w 53"/>
                  <a:gd name="T1" fmla="*/ 1 h 42"/>
                  <a:gd name="T2" fmla="*/ 0 w 53"/>
                  <a:gd name="T3" fmla="*/ 1 h 42"/>
                  <a:gd name="T4" fmla="*/ 1 w 53"/>
                  <a:gd name="T5" fmla="*/ 1 h 42"/>
                  <a:gd name="T6" fmla="*/ 1 w 53"/>
                  <a:gd name="T7" fmla="*/ 0 h 42"/>
                  <a:gd name="T8" fmla="*/ 1 w 53"/>
                  <a:gd name="T9" fmla="*/ 0 h 42"/>
                  <a:gd name="T10" fmla="*/ 2 w 53"/>
                  <a:gd name="T11" fmla="*/ 0 h 42"/>
                  <a:gd name="T12" fmla="*/ 2 w 53"/>
                  <a:gd name="T13" fmla="*/ 0 h 42"/>
                  <a:gd name="T14" fmla="*/ 3 w 53"/>
                  <a:gd name="T15" fmla="*/ 0 h 42"/>
                  <a:gd name="T16" fmla="*/ 3 w 53"/>
                  <a:gd name="T17" fmla="*/ 0 h 42"/>
                  <a:gd name="T18" fmla="*/ 3 w 53"/>
                  <a:gd name="T19" fmla="*/ 0 h 42"/>
                  <a:gd name="T20" fmla="*/ 3 w 53"/>
                  <a:gd name="T21" fmla="*/ 1 h 42"/>
                  <a:gd name="T22" fmla="*/ 4 w 53"/>
                  <a:gd name="T23" fmla="*/ 1 h 42"/>
                  <a:gd name="T24" fmla="*/ 4 w 53"/>
                  <a:gd name="T25" fmla="*/ 1 h 42"/>
                  <a:gd name="T26" fmla="*/ 4 w 53"/>
                  <a:gd name="T27" fmla="*/ 2 h 42"/>
                  <a:gd name="T28" fmla="*/ 3 w 53"/>
                  <a:gd name="T29" fmla="*/ 2 h 42"/>
                  <a:gd name="T30" fmla="*/ 3 w 53"/>
                  <a:gd name="T31" fmla="*/ 2 h 42"/>
                  <a:gd name="T32" fmla="*/ 2 w 53"/>
                  <a:gd name="T33" fmla="*/ 2 h 42"/>
                  <a:gd name="T34" fmla="*/ 1 w 53"/>
                  <a:gd name="T35" fmla="*/ 2 h 42"/>
                  <a:gd name="T36" fmla="*/ 1 w 53"/>
                  <a:gd name="T37" fmla="*/ 2 h 42"/>
                  <a:gd name="T38" fmla="*/ 0 w 53"/>
                  <a:gd name="T39" fmla="*/ 1 h 42"/>
                  <a:gd name="T40" fmla="*/ 0 w 53"/>
                  <a:gd name="T41" fmla="*/ 1 h 42"/>
                  <a:gd name="T42" fmla="*/ 0 w 53"/>
                  <a:gd name="T43" fmla="*/ 1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2"/>
                  <a:gd name="T68" fmla="*/ 53 w 53"/>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2">
                    <a:moveTo>
                      <a:pt x="0" y="32"/>
                    </a:moveTo>
                    <a:lnTo>
                      <a:pt x="0" y="30"/>
                    </a:lnTo>
                    <a:lnTo>
                      <a:pt x="2" y="25"/>
                    </a:lnTo>
                    <a:lnTo>
                      <a:pt x="5" y="15"/>
                    </a:lnTo>
                    <a:lnTo>
                      <a:pt x="15" y="10"/>
                    </a:lnTo>
                    <a:lnTo>
                      <a:pt x="21" y="2"/>
                    </a:lnTo>
                    <a:lnTo>
                      <a:pt x="30" y="0"/>
                    </a:lnTo>
                    <a:lnTo>
                      <a:pt x="34" y="0"/>
                    </a:lnTo>
                    <a:lnTo>
                      <a:pt x="38" y="2"/>
                    </a:lnTo>
                    <a:lnTo>
                      <a:pt x="41" y="10"/>
                    </a:lnTo>
                    <a:lnTo>
                      <a:pt x="47" y="17"/>
                    </a:lnTo>
                    <a:lnTo>
                      <a:pt x="51" y="25"/>
                    </a:lnTo>
                    <a:lnTo>
                      <a:pt x="53" y="30"/>
                    </a:lnTo>
                    <a:lnTo>
                      <a:pt x="49" y="34"/>
                    </a:lnTo>
                    <a:lnTo>
                      <a:pt x="41" y="40"/>
                    </a:lnTo>
                    <a:lnTo>
                      <a:pt x="34" y="40"/>
                    </a:lnTo>
                    <a:lnTo>
                      <a:pt x="24" y="42"/>
                    </a:lnTo>
                    <a:lnTo>
                      <a:pt x="15" y="36"/>
                    </a:lnTo>
                    <a:lnTo>
                      <a:pt x="5" y="34"/>
                    </a:lnTo>
                    <a:lnTo>
                      <a:pt x="0" y="32"/>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206" name="Freeform 210">
                <a:extLst>
                  <a:ext uri="{FF2B5EF4-FFF2-40B4-BE49-F238E27FC236}">
                    <a16:creationId xmlns:a16="http://schemas.microsoft.com/office/drawing/2014/main" id="{E147B300-FFCC-45C1-9355-D581267685E4}"/>
                  </a:ext>
                </a:extLst>
              </p:cNvPr>
              <p:cNvSpPr>
                <a:spLocks/>
              </p:cNvSpPr>
              <p:nvPr/>
            </p:nvSpPr>
            <p:spPr bwMode="auto">
              <a:xfrm>
                <a:off x="1857" y="3765"/>
                <a:ext cx="25" cy="23"/>
              </a:xfrm>
              <a:custGeom>
                <a:avLst/>
                <a:gdLst>
                  <a:gd name="T0" fmla="*/ 0 w 49"/>
                  <a:gd name="T1" fmla="*/ 1 h 45"/>
                  <a:gd name="T2" fmla="*/ 1 w 49"/>
                  <a:gd name="T3" fmla="*/ 1 h 45"/>
                  <a:gd name="T4" fmla="*/ 1 w 49"/>
                  <a:gd name="T5" fmla="*/ 1 h 45"/>
                  <a:gd name="T6" fmla="*/ 1 w 49"/>
                  <a:gd name="T7" fmla="*/ 1 h 45"/>
                  <a:gd name="T8" fmla="*/ 2 w 49"/>
                  <a:gd name="T9" fmla="*/ 1 h 45"/>
                  <a:gd name="T10" fmla="*/ 3 w 49"/>
                  <a:gd name="T11" fmla="*/ 0 h 45"/>
                  <a:gd name="T12" fmla="*/ 3 w 49"/>
                  <a:gd name="T13" fmla="*/ 1 h 45"/>
                  <a:gd name="T14" fmla="*/ 3 w 49"/>
                  <a:gd name="T15" fmla="*/ 1 h 45"/>
                  <a:gd name="T16" fmla="*/ 3 w 49"/>
                  <a:gd name="T17" fmla="*/ 1 h 45"/>
                  <a:gd name="T18" fmla="*/ 3 w 49"/>
                  <a:gd name="T19" fmla="*/ 2 h 45"/>
                  <a:gd name="T20" fmla="*/ 4 w 49"/>
                  <a:gd name="T21" fmla="*/ 2 h 45"/>
                  <a:gd name="T22" fmla="*/ 3 w 49"/>
                  <a:gd name="T23" fmla="*/ 3 h 45"/>
                  <a:gd name="T24" fmla="*/ 3 w 49"/>
                  <a:gd name="T25" fmla="*/ 3 h 45"/>
                  <a:gd name="T26" fmla="*/ 2 w 49"/>
                  <a:gd name="T27" fmla="*/ 3 h 45"/>
                  <a:gd name="T28" fmla="*/ 2 w 49"/>
                  <a:gd name="T29" fmla="*/ 3 h 45"/>
                  <a:gd name="T30" fmla="*/ 1 w 49"/>
                  <a:gd name="T31" fmla="*/ 2 h 45"/>
                  <a:gd name="T32" fmla="*/ 1 w 49"/>
                  <a:gd name="T33" fmla="*/ 2 h 45"/>
                  <a:gd name="T34" fmla="*/ 0 w 49"/>
                  <a:gd name="T35" fmla="*/ 1 h 45"/>
                  <a:gd name="T36" fmla="*/ 0 w 49"/>
                  <a:gd name="T37" fmla="*/ 1 h 45"/>
                  <a:gd name="T38" fmla="*/ 0 w 49"/>
                  <a:gd name="T39" fmla="*/ 1 h 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45"/>
                  <a:gd name="T62" fmla="*/ 49 w 49"/>
                  <a:gd name="T63" fmla="*/ 45 h 4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45">
                    <a:moveTo>
                      <a:pt x="0" y="13"/>
                    </a:moveTo>
                    <a:lnTo>
                      <a:pt x="1" y="11"/>
                    </a:lnTo>
                    <a:lnTo>
                      <a:pt x="9" y="9"/>
                    </a:lnTo>
                    <a:lnTo>
                      <a:pt x="15" y="4"/>
                    </a:lnTo>
                    <a:lnTo>
                      <a:pt x="26" y="2"/>
                    </a:lnTo>
                    <a:lnTo>
                      <a:pt x="34" y="0"/>
                    </a:lnTo>
                    <a:lnTo>
                      <a:pt x="43" y="4"/>
                    </a:lnTo>
                    <a:lnTo>
                      <a:pt x="45" y="7"/>
                    </a:lnTo>
                    <a:lnTo>
                      <a:pt x="47" y="13"/>
                    </a:lnTo>
                    <a:lnTo>
                      <a:pt x="47" y="19"/>
                    </a:lnTo>
                    <a:lnTo>
                      <a:pt x="49" y="30"/>
                    </a:lnTo>
                    <a:lnTo>
                      <a:pt x="47" y="34"/>
                    </a:lnTo>
                    <a:lnTo>
                      <a:pt x="45" y="44"/>
                    </a:lnTo>
                    <a:lnTo>
                      <a:pt x="30" y="45"/>
                    </a:lnTo>
                    <a:lnTo>
                      <a:pt x="17" y="34"/>
                    </a:lnTo>
                    <a:lnTo>
                      <a:pt x="9" y="28"/>
                    </a:lnTo>
                    <a:lnTo>
                      <a:pt x="3" y="19"/>
                    </a:lnTo>
                    <a:lnTo>
                      <a:pt x="0" y="15"/>
                    </a:lnTo>
                    <a:lnTo>
                      <a:pt x="0" y="13"/>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1756" name="Group 412">
              <a:extLst>
                <a:ext uri="{FF2B5EF4-FFF2-40B4-BE49-F238E27FC236}">
                  <a16:creationId xmlns:a16="http://schemas.microsoft.com/office/drawing/2014/main" id="{52F3021B-4D1B-4B1A-838A-CAE8C0993824}"/>
                </a:ext>
              </a:extLst>
            </p:cNvPr>
            <p:cNvGrpSpPr>
              <a:grpSpLocks/>
            </p:cNvGrpSpPr>
            <p:nvPr/>
          </p:nvGrpSpPr>
          <p:grpSpPr bwMode="auto">
            <a:xfrm>
              <a:off x="1754" y="3316"/>
              <a:ext cx="2239" cy="1148"/>
              <a:chOff x="1754" y="3316"/>
              <a:chExt cx="2239" cy="1148"/>
            </a:xfrm>
          </p:grpSpPr>
          <p:sp>
            <p:nvSpPr>
              <p:cNvPr id="31854" name="Freeform 212">
                <a:extLst>
                  <a:ext uri="{FF2B5EF4-FFF2-40B4-BE49-F238E27FC236}">
                    <a16:creationId xmlns:a16="http://schemas.microsoft.com/office/drawing/2014/main" id="{0A311DF7-055E-4D12-97B9-24E088B90912}"/>
                  </a:ext>
                </a:extLst>
              </p:cNvPr>
              <p:cNvSpPr>
                <a:spLocks/>
              </p:cNvSpPr>
              <p:nvPr/>
            </p:nvSpPr>
            <p:spPr bwMode="auto">
              <a:xfrm>
                <a:off x="1885" y="3818"/>
                <a:ext cx="25" cy="23"/>
              </a:xfrm>
              <a:custGeom>
                <a:avLst/>
                <a:gdLst>
                  <a:gd name="T0" fmla="*/ 0 w 51"/>
                  <a:gd name="T1" fmla="*/ 1 h 46"/>
                  <a:gd name="T2" fmla="*/ 0 w 51"/>
                  <a:gd name="T3" fmla="*/ 1 h 46"/>
                  <a:gd name="T4" fmla="*/ 0 w 51"/>
                  <a:gd name="T5" fmla="*/ 1 h 46"/>
                  <a:gd name="T6" fmla="*/ 1 w 51"/>
                  <a:gd name="T7" fmla="*/ 1 h 46"/>
                  <a:gd name="T8" fmla="*/ 1 w 51"/>
                  <a:gd name="T9" fmla="*/ 1 h 46"/>
                  <a:gd name="T10" fmla="*/ 2 w 51"/>
                  <a:gd name="T11" fmla="*/ 0 h 46"/>
                  <a:gd name="T12" fmla="*/ 2 w 51"/>
                  <a:gd name="T13" fmla="*/ 1 h 46"/>
                  <a:gd name="T14" fmla="*/ 2 w 51"/>
                  <a:gd name="T15" fmla="*/ 1 h 46"/>
                  <a:gd name="T16" fmla="*/ 3 w 51"/>
                  <a:gd name="T17" fmla="*/ 1 h 46"/>
                  <a:gd name="T18" fmla="*/ 3 w 51"/>
                  <a:gd name="T19" fmla="*/ 1 h 46"/>
                  <a:gd name="T20" fmla="*/ 3 w 51"/>
                  <a:gd name="T21" fmla="*/ 1 h 46"/>
                  <a:gd name="T22" fmla="*/ 2 w 51"/>
                  <a:gd name="T23" fmla="*/ 3 h 46"/>
                  <a:gd name="T24" fmla="*/ 2 w 51"/>
                  <a:gd name="T25" fmla="*/ 3 h 46"/>
                  <a:gd name="T26" fmla="*/ 2 w 51"/>
                  <a:gd name="T27" fmla="*/ 3 h 46"/>
                  <a:gd name="T28" fmla="*/ 1 w 51"/>
                  <a:gd name="T29" fmla="*/ 3 h 46"/>
                  <a:gd name="T30" fmla="*/ 0 w 51"/>
                  <a:gd name="T31" fmla="*/ 1 h 46"/>
                  <a:gd name="T32" fmla="*/ 0 w 51"/>
                  <a:gd name="T33" fmla="*/ 1 h 46"/>
                  <a:gd name="T34" fmla="*/ 0 w 51"/>
                  <a:gd name="T35" fmla="*/ 1 h 46"/>
                  <a:gd name="T36" fmla="*/ 0 w 51"/>
                  <a:gd name="T37" fmla="*/ 1 h 46"/>
                  <a:gd name="T38" fmla="*/ 0 w 51"/>
                  <a:gd name="T39" fmla="*/ 1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46"/>
                  <a:gd name="T62" fmla="*/ 51 w 51"/>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46">
                    <a:moveTo>
                      <a:pt x="0" y="14"/>
                    </a:moveTo>
                    <a:lnTo>
                      <a:pt x="2" y="10"/>
                    </a:lnTo>
                    <a:lnTo>
                      <a:pt x="7" y="6"/>
                    </a:lnTo>
                    <a:lnTo>
                      <a:pt x="17" y="4"/>
                    </a:lnTo>
                    <a:lnTo>
                      <a:pt x="26" y="2"/>
                    </a:lnTo>
                    <a:lnTo>
                      <a:pt x="36" y="0"/>
                    </a:lnTo>
                    <a:lnTo>
                      <a:pt x="43" y="4"/>
                    </a:lnTo>
                    <a:lnTo>
                      <a:pt x="47" y="6"/>
                    </a:lnTo>
                    <a:lnTo>
                      <a:pt x="49" y="14"/>
                    </a:lnTo>
                    <a:lnTo>
                      <a:pt x="49" y="19"/>
                    </a:lnTo>
                    <a:lnTo>
                      <a:pt x="51" y="29"/>
                    </a:lnTo>
                    <a:lnTo>
                      <a:pt x="47" y="36"/>
                    </a:lnTo>
                    <a:lnTo>
                      <a:pt x="47" y="44"/>
                    </a:lnTo>
                    <a:lnTo>
                      <a:pt x="32" y="46"/>
                    </a:lnTo>
                    <a:lnTo>
                      <a:pt x="17" y="35"/>
                    </a:lnTo>
                    <a:lnTo>
                      <a:pt x="7" y="25"/>
                    </a:lnTo>
                    <a:lnTo>
                      <a:pt x="3" y="19"/>
                    </a:lnTo>
                    <a:lnTo>
                      <a:pt x="0" y="16"/>
                    </a:lnTo>
                    <a:lnTo>
                      <a:pt x="0" y="14"/>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55" name="Freeform 213">
                <a:extLst>
                  <a:ext uri="{FF2B5EF4-FFF2-40B4-BE49-F238E27FC236}">
                    <a16:creationId xmlns:a16="http://schemas.microsoft.com/office/drawing/2014/main" id="{5AAEE0AC-E59B-47AB-8F68-79A69D1A10B1}"/>
                  </a:ext>
                </a:extLst>
              </p:cNvPr>
              <p:cNvSpPr>
                <a:spLocks/>
              </p:cNvSpPr>
              <p:nvPr/>
            </p:nvSpPr>
            <p:spPr bwMode="auto">
              <a:xfrm>
                <a:off x="1863" y="3976"/>
                <a:ext cx="27" cy="21"/>
              </a:xfrm>
              <a:custGeom>
                <a:avLst/>
                <a:gdLst>
                  <a:gd name="T0" fmla="*/ 0 w 53"/>
                  <a:gd name="T1" fmla="*/ 1 h 42"/>
                  <a:gd name="T2" fmla="*/ 1 w 53"/>
                  <a:gd name="T3" fmla="*/ 1 h 42"/>
                  <a:gd name="T4" fmla="*/ 1 w 53"/>
                  <a:gd name="T5" fmla="*/ 1 h 42"/>
                  <a:gd name="T6" fmla="*/ 1 w 53"/>
                  <a:gd name="T7" fmla="*/ 1 h 42"/>
                  <a:gd name="T8" fmla="*/ 2 w 53"/>
                  <a:gd name="T9" fmla="*/ 1 h 42"/>
                  <a:gd name="T10" fmla="*/ 2 w 53"/>
                  <a:gd name="T11" fmla="*/ 0 h 42"/>
                  <a:gd name="T12" fmla="*/ 3 w 53"/>
                  <a:gd name="T13" fmla="*/ 0 h 42"/>
                  <a:gd name="T14" fmla="*/ 3 w 53"/>
                  <a:gd name="T15" fmla="*/ 1 h 42"/>
                  <a:gd name="T16" fmla="*/ 4 w 53"/>
                  <a:gd name="T17" fmla="*/ 1 h 42"/>
                  <a:gd name="T18" fmla="*/ 4 w 53"/>
                  <a:gd name="T19" fmla="*/ 1 h 42"/>
                  <a:gd name="T20" fmla="*/ 4 w 53"/>
                  <a:gd name="T21" fmla="*/ 1 h 42"/>
                  <a:gd name="T22" fmla="*/ 4 w 53"/>
                  <a:gd name="T23" fmla="*/ 2 h 42"/>
                  <a:gd name="T24" fmla="*/ 4 w 53"/>
                  <a:gd name="T25" fmla="*/ 3 h 42"/>
                  <a:gd name="T26" fmla="*/ 3 w 53"/>
                  <a:gd name="T27" fmla="*/ 3 h 42"/>
                  <a:gd name="T28" fmla="*/ 3 w 53"/>
                  <a:gd name="T29" fmla="*/ 3 h 42"/>
                  <a:gd name="T30" fmla="*/ 2 w 53"/>
                  <a:gd name="T31" fmla="*/ 3 h 42"/>
                  <a:gd name="T32" fmla="*/ 2 w 53"/>
                  <a:gd name="T33" fmla="*/ 3 h 42"/>
                  <a:gd name="T34" fmla="*/ 1 w 53"/>
                  <a:gd name="T35" fmla="*/ 1 h 42"/>
                  <a:gd name="T36" fmla="*/ 1 w 53"/>
                  <a:gd name="T37" fmla="*/ 1 h 42"/>
                  <a:gd name="T38" fmla="*/ 0 w 53"/>
                  <a:gd name="T39" fmla="*/ 1 h 42"/>
                  <a:gd name="T40" fmla="*/ 0 w 53"/>
                  <a:gd name="T41" fmla="*/ 1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
                  <a:gd name="T64" fmla="*/ 0 h 42"/>
                  <a:gd name="T65" fmla="*/ 53 w 53"/>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 h="42">
                    <a:moveTo>
                      <a:pt x="0" y="21"/>
                    </a:moveTo>
                    <a:lnTo>
                      <a:pt x="2" y="17"/>
                    </a:lnTo>
                    <a:lnTo>
                      <a:pt x="8" y="11"/>
                    </a:lnTo>
                    <a:lnTo>
                      <a:pt x="15" y="6"/>
                    </a:lnTo>
                    <a:lnTo>
                      <a:pt x="25" y="2"/>
                    </a:lnTo>
                    <a:lnTo>
                      <a:pt x="32" y="0"/>
                    </a:lnTo>
                    <a:lnTo>
                      <a:pt x="40" y="0"/>
                    </a:lnTo>
                    <a:lnTo>
                      <a:pt x="46" y="2"/>
                    </a:lnTo>
                    <a:lnTo>
                      <a:pt x="49" y="6"/>
                    </a:lnTo>
                    <a:lnTo>
                      <a:pt x="51" y="11"/>
                    </a:lnTo>
                    <a:lnTo>
                      <a:pt x="53" y="23"/>
                    </a:lnTo>
                    <a:lnTo>
                      <a:pt x="51" y="32"/>
                    </a:lnTo>
                    <a:lnTo>
                      <a:pt x="51" y="38"/>
                    </a:lnTo>
                    <a:lnTo>
                      <a:pt x="47" y="42"/>
                    </a:lnTo>
                    <a:lnTo>
                      <a:pt x="38" y="42"/>
                    </a:lnTo>
                    <a:lnTo>
                      <a:pt x="30" y="40"/>
                    </a:lnTo>
                    <a:lnTo>
                      <a:pt x="23" y="38"/>
                    </a:lnTo>
                    <a:lnTo>
                      <a:pt x="15" y="30"/>
                    </a:lnTo>
                    <a:lnTo>
                      <a:pt x="6" y="25"/>
                    </a:lnTo>
                    <a:lnTo>
                      <a:pt x="0" y="21"/>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56" name="Freeform 214">
                <a:extLst>
                  <a:ext uri="{FF2B5EF4-FFF2-40B4-BE49-F238E27FC236}">
                    <a16:creationId xmlns:a16="http://schemas.microsoft.com/office/drawing/2014/main" id="{AFFA0F7F-34E6-4D62-AF6B-E874940F633C}"/>
                  </a:ext>
                </a:extLst>
              </p:cNvPr>
              <p:cNvSpPr>
                <a:spLocks/>
              </p:cNvSpPr>
              <p:nvPr/>
            </p:nvSpPr>
            <p:spPr bwMode="auto">
              <a:xfrm>
                <a:off x="1885" y="3677"/>
                <a:ext cx="25" cy="23"/>
              </a:xfrm>
              <a:custGeom>
                <a:avLst/>
                <a:gdLst>
                  <a:gd name="T0" fmla="*/ 0 w 51"/>
                  <a:gd name="T1" fmla="*/ 1 h 48"/>
                  <a:gd name="T2" fmla="*/ 0 w 51"/>
                  <a:gd name="T3" fmla="*/ 0 h 48"/>
                  <a:gd name="T4" fmla="*/ 0 w 51"/>
                  <a:gd name="T5" fmla="*/ 0 h 48"/>
                  <a:gd name="T6" fmla="*/ 1 w 51"/>
                  <a:gd name="T7" fmla="*/ 0 h 48"/>
                  <a:gd name="T8" fmla="*/ 1 w 51"/>
                  <a:gd name="T9" fmla="*/ 0 h 48"/>
                  <a:gd name="T10" fmla="*/ 2 w 51"/>
                  <a:gd name="T11" fmla="*/ 0 h 48"/>
                  <a:gd name="T12" fmla="*/ 2 w 51"/>
                  <a:gd name="T13" fmla="*/ 0 h 48"/>
                  <a:gd name="T14" fmla="*/ 2 w 51"/>
                  <a:gd name="T15" fmla="*/ 0 h 48"/>
                  <a:gd name="T16" fmla="*/ 3 w 51"/>
                  <a:gd name="T17" fmla="*/ 0 h 48"/>
                  <a:gd name="T18" fmla="*/ 3 w 51"/>
                  <a:gd name="T19" fmla="*/ 1 h 48"/>
                  <a:gd name="T20" fmla="*/ 3 w 51"/>
                  <a:gd name="T21" fmla="*/ 1 h 48"/>
                  <a:gd name="T22" fmla="*/ 3 w 51"/>
                  <a:gd name="T23" fmla="*/ 2 h 48"/>
                  <a:gd name="T24" fmla="*/ 2 w 51"/>
                  <a:gd name="T25" fmla="*/ 2 h 48"/>
                  <a:gd name="T26" fmla="*/ 2 w 51"/>
                  <a:gd name="T27" fmla="*/ 2 h 48"/>
                  <a:gd name="T28" fmla="*/ 2 w 51"/>
                  <a:gd name="T29" fmla="*/ 2 h 48"/>
                  <a:gd name="T30" fmla="*/ 1 w 51"/>
                  <a:gd name="T31" fmla="*/ 2 h 48"/>
                  <a:gd name="T32" fmla="*/ 1 w 51"/>
                  <a:gd name="T33" fmla="*/ 2 h 48"/>
                  <a:gd name="T34" fmla="*/ 0 w 51"/>
                  <a:gd name="T35" fmla="*/ 1 h 48"/>
                  <a:gd name="T36" fmla="*/ 0 w 51"/>
                  <a:gd name="T37" fmla="*/ 1 h 48"/>
                  <a:gd name="T38" fmla="*/ 0 w 51"/>
                  <a:gd name="T39" fmla="*/ 1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48"/>
                  <a:gd name="T62" fmla="*/ 51 w 51"/>
                  <a:gd name="T63" fmla="*/ 48 h 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48">
                    <a:moveTo>
                      <a:pt x="0" y="17"/>
                    </a:moveTo>
                    <a:lnTo>
                      <a:pt x="2" y="15"/>
                    </a:lnTo>
                    <a:lnTo>
                      <a:pt x="7" y="11"/>
                    </a:lnTo>
                    <a:lnTo>
                      <a:pt x="17" y="6"/>
                    </a:lnTo>
                    <a:lnTo>
                      <a:pt x="26" y="4"/>
                    </a:lnTo>
                    <a:lnTo>
                      <a:pt x="36" y="0"/>
                    </a:lnTo>
                    <a:lnTo>
                      <a:pt x="43" y="4"/>
                    </a:lnTo>
                    <a:lnTo>
                      <a:pt x="47" y="4"/>
                    </a:lnTo>
                    <a:lnTo>
                      <a:pt x="49" y="11"/>
                    </a:lnTo>
                    <a:lnTo>
                      <a:pt x="49" y="17"/>
                    </a:lnTo>
                    <a:lnTo>
                      <a:pt x="51" y="29"/>
                    </a:lnTo>
                    <a:lnTo>
                      <a:pt x="49" y="38"/>
                    </a:lnTo>
                    <a:lnTo>
                      <a:pt x="47" y="44"/>
                    </a:lnTo>
                    <a:lnTo>
                      <a:pt x="41" y="48"/>
                    </a:lnTo>
                    <a:lnTo>
                      <a:pt x="34" y="48"/>
                    </a:lnTo>
                    <a:lnTo>
                      <a:pt x="24" y="44"/>
                    </a:lnTo>
                    <a:lnTo>
                      <a:pt x="19" y="38"/>
                    </a:lnTo>
                    <a:lnTo>
                      <a:pt x="3" y="23"/>
                    </a:lnTo>
                    <a:lnTo>
                      <a:pt x="0" y="17"/>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57" name="Freeform 215">
                <a:extLst>
                  <a:ext uri="{FF2B5EF4-FFF2-40B4-BE49-F238E27FC236}">
                    <a16:creationId xmlns:a16="http://schemas.microsoft.com/office/drawing/2014/main" id="{B5EB8DC2-C032-4DCC-A121-A883CB40E4B2}"/>
                  </a:ext>
                </a:extLst>
              </p:cNvPr>
              <p:cNvSpPr>
                <a:spLocks/>
              </p:cNvSpPr>
              <p:nvPr/>
            </p:nvSpPr>
            <p:spPr bwMode="auto">
              <a:xfrm>
                <a:off x="1944" y="3929"/>
                <a:ext cx="28" cy="20"/>
              </a:xfrm>
              <a:custGeom>
                <a:avLst/>
                <a:gdLst>
                  <a:gd name="T0" fmla="*/ 0 w 57"/>
                  <a:gd name="T1" fmla="*/ 2 h 40"/>
                  <a:gd name="T2" fmla="*/ 0 w 57"/>
                  <a:gd name="T3" fmla="*/ 1 h 40"/>
                  <a:gd name="T4" fmla="*/ 0 w 57"/>
                  <a:gd name="T5" fmla="*/ 1 h 40"/>
                  <a:gd name="T6" fmla="*/ 0 w 57"/>
                  <a:gd name="T7" fmla="*/ 1 h 40"/>
                  <a:gd name="T8" fmla="*/ 0 w 57"/>
                  <a:gd name="T9" fmla="*/ 1 h 40"/>
                  <a:gd name="T10" fmla="*/ 1 w 57"/>
                  <a:gd name="T11" fmla="*/ 1 h 40"/>
                  <a:gd name="T12" fmla="*/ 2 w 57"/>
                  <a:gd name="T13" fmla="*/ 0 h 40"/>
                  <a:gd name="T14" fmla="*/ 2 w 57"/>
                  <a:gd name="T15" fmla="*/ 0 h 40"/>
                  <a:gd name="T16" fmla="*/ 2 w 57"/>
                  <a:gd name="T17" fmla="*/ 1 h 40"/>
                  <a:gd name="T18" fmla="*/ 2 w 57"/>
                  <a:gd name="T19" fmla="*/ 1 h 40"/>
                  <a:gd name="T20" fmla="*/ 3 w 57"/>
                  <a:gd name="T21" fmla="*/ 1 h 40"/>
                  <a:gd name="T22" fmla="*/ 3 w 57"/>
                  <a:gd name="T23" fmla="*/ 1 h 40"/>
                  <a:gd name="T24" fmla="*/ 3 w 57"/>
                  <a:gd name="T25" fmla="*/ 2 h 40"/>
                  <a:gd name="T26" fmla="*/ 3 w 57"/>
                  <a:gd name="T27" fmla="*/ 3 h 40"/>
                  <a:gd name="T28" fmla="*/ 2 w 57"/>
                  <a:gd name="T29" fmla="*/ 3 h 40"/>
                  <a:gd name="T30" fmla="*/ 2 w 57"/>
                  <a:gd name="T31" fmla="*/ 3 h 40"/>
                  <a:gd name="T32" fmla="*/ 1 w 57"/>
                  <a:gd name="T33" fmla="*/ 3 h 40"/>
                  <a:gd name="T34" fmla="*/ 0 w 57"/>
                  <a:gd name="T35" fmla="*/ 3 h 40"/>
                  <a:gd name="T36" fmla="*/ 0 w 57"/>
                  <a:gd name="T37" fmla="*/ 3 h 40"/>
                  <a:gd name="T38" fmla="*/ 0 w 57"/>
                  <a:gd name="T39" fmla="*/ 2 h 40"/>
                  <a:gd name="T40" fmla="*/ 0 w 57"/>
                  <a:gd name="T41" fmla="*/ 2 h 40"/>
                  <a:gd name="T42" fmla="*/ 0 w 57"/>
                  <a:gd name="T43" fmla="*/ 2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40"/>
                  <a:gd name="T68" fmla="*/ 57 w 57"/>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40">
                    <a:moveTo>
                      <a:pt x="0" y="32"/>
                    </a:moveTo>
                    <a:lnTo>
                      <a:pt x="0" y="28"/>
                    </a:lnTo>
                    <a:lnTo>
                      <a:pt x="1" y="21"/>
                    </a:lnTo>
                    <a:lnTo>
                      <a:pt x="5" y="15"/>
                    </a:lnTo>
                    <a:lnTo>
                      <a:pt x="15" y="7"/>
                    </a:lnTo>
                    <a:lnTo>
                      <a:pt x="20" y="2"/>
                    </a:lnTo>
                    <a:lnTo>
                      <a:pt x="32" y="0"/>
                    </a:lnTo>
                    <a:lnTo>
                      <a:pt x="36" y="0"/>
                    </a:lnTo>
                    <a:lnTo>
                      <a:pt x="41" y="5"/>
                    </a:lnTo>
                    <a:lnTo>
                      <a:pt x="45" y="9"/>
                    </a:lnTo>
                    <a:lnTo>
                      <a:pt x="51" y="19"/>
                    </a:lnTo>
                    <a:lnTo>
                      <a:pt x="53" y="24"/>
                    </a:lnTo>
                    <a:lnTo>
                      <a:pt x="57" y="32"/>
                    </a:lnTo>
                    <a:lnTo>
                      <a:pt x="53" y="38"/>
                    </a:lnTo>
                    <a:lnTo>
                      <a:pt x="47" y="40"/>
                    </a:lnTo>
                    <a:lnTo>
                      <a:pt x="36" y="40"/>
                    </a:lnTo>
                    <a:lnTo>
                      <a:pt x="26" y="40"/>
                    </a:lnTo>
                    <a:lnTo>
                      <a:pt x="15" y="38"/>
                    </a:lnTo>
                    <a:lnTo>
                      <a:pt x="5" y="34"/>
                    </a:lnTo>
                    <a:lnTo>
                      <a:pt x="0" y="32"/>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58" name="Freeform 216">
                <a:extLst>
                  <a:ext uri="{FF2B5EF4-FFF2-40B4-BE49-F238E27FC236}">
                    <a16:creationId xmlns:a16="http://schemas.microsoft.com/office/drawing/2014/main" id="{D27D4B03-F048-44A1-9C0F-D6A2CEFC7EFD}"/>
                  </a:ext>
                </a:extLst>
              </p:cNvPr>
              <p:cNvSpPr>
                <a:spLocks/>
              </p:cNvSpPr>
              <p:nvPr/>
            </p:nvSpPr>
            <p:spPr bwMode="auto">
              <a:xfrm>
                <a:off x="1973" y="4008"/>
                <a:ext cx="27" cy="20"/>
              </a:xfrm>
              <a:custGeom>
                <a:avLst/>
                <a:gdLst>
                  <a:gd name="T0" fmla="*/ 0 w 54"/>
                  <a:gd name="T1" fmla="*/ 2 h 39"/>
                  <a:gd name="T2" fmla="*/ 0 w 54"/>
                  <a:gd name="T3" fmla="*/ 2 h 39"/>
                  <a:gd name="T4" fmla="*/ 1 w 54"/>
                  <a:gd name="T5" fmla="*/ 2 h 39"/>
                  <a:gd name="T6" fmla="*/ 1 w 54"/>
                  <a:gd name="T7" fmla="*/ 2 h 39"/>
                  <a:gd name="T8" fmla="*/ 1 w 54"/>
                  <a:gd name="T9" fmla="*/ 1 h 39"/>
                  <a:gd name="T10" fmla="*/ 2 w 54"/>
                  <a:gd name="T11" fmla="*/ 1 h 39"/>
                  <a:gd name="T12" fmla="*/ 2 w 54"/>
                  <a:gd name="T13" fmla="*/ 0 h 39"/>
                  <a:gd name="T14" fmla="*/ 3 w 54"/>
                  <a:gd name="T15" fmla="*/ 0 h 39"/>
                  <a:gd name="T16" fmla="*/ 3 w 54"/>
                  <a:gd name="T17" fmla="*/ 1 h 39"/>
                  <a:gd name="T18" fmla="*/ 3 w 54"/>
                  <a:gd name="T19" fmla="*/ 1 h 39"/>
                  <a:gd name="T20" fmla="*/ 3 w 54"/>
                  <a:gd name="T21" fmla="*/ 2 h 39"/>
                  <a:gd name="T22" fmla="*/ 3 w 54"/>
                  <a:gd name="T23" fmla="*/ 2 h 39"/>
                  <a:gd name="T24" fmla="*/ 3 w 54"/>
                  <a:gd name="T25" fmla="*/ 2 h 39"/>
                  <a:gd name="T26" fmla="*/ 3 w 54"/>
                  <a:gd name="T27" fmla="*/ 3 h 39"/>
                  <a:gd name="T28" fmla="*/ 3 w 54"/>
                  <a:gd name="T29" fmla="*/ 3 h 39"/>
                  <a:gd name="T30" fmla="*/ 3 w 54"/>
                  <a:gd name="T31" fmla="*/ 3 h 39"/>
                  <a:gd name="T32" fmla="*/ 2 w 54"/>
                  <a:gd name="T33" fmla="*/ 3 h 39"/>
                  <a:gd name="T34" fmla="*/ 2 w 54"/>
                  <a:gd name="T35" fmla="*/ 3 h 39"/>
                  <a:gd name="T36" fmla="*/ 1 w 54"/>
                  <a:gd name="T37" fmla="*/ 3 h 39"/>
                  <a:gd name="T38" fmla="*/ 0 w 54"/>
                  <a:gd name="T39" fmla="*/ 2 h 39"/>
                  <a:gd name="T40" fmla="*/ 0 w 54"/>
                  <a:gd name="T41" fmla="*/ 2 h 39"/>
                  <a:gd name="T42" fmla="*/ 0 w 54"/>
                  <a:gd name="T43" fmla="*/ 2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39"/>
                  <a:gd name="T68" fmla="*/ 54 w 54"/>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39">
                    <a:moveTo>
                      <a:pt x="0" y="32"/>
                    </a:moveTo>
                    <a:lnTo>
                      <a:pt x="0" y="30"/>
                    </a:lnTo>
                    <a:lnTo>
                      <a:pt x="2" y="22"/>
                    </a:lnTo>
                    <a:lnTo>
                      <a:pt x="6" y="17"/>
                    </a:lnTo>
                    <a:lnTo>
                      <a:pt x="14" y="7"/>
                    </a:lnTo>
                    <a:lnTo>
                      <a:pt x="19" y="1"/>
                    </a:lnTo>
                    <a:lnTo>
                      <a:pt x="27" y="0"/>
                    </a:lnTo>
                    <a:lnTo>
                      <a:pt x="33" y="0"/>
                    </a:lnTo>
                    <a:lnTo>
                      <a:pt x="38" y="3"/>
                    </a:lnTo>
                    <a:lnTo>
                      <a:pt x="42" y="7"/>
                    </a:lnTo>
                    <a:lnTo>
                      <a:pt x="50" y="17"/>
                    </a:lnTo>
                    <a:lnTo>
                      <a:pt x="50" y="22"/>
                    </a:lnTo>
                    <a:lnTo>
                      <a:pt x="54" y="32"/>
                    </a:lnTo>
                    <a:lnTo>
                      <a:pt x="50" y="38"/>
                    </a:lnTo>
                    <a:lnTo>
                      <a:pt x="46" y="39"/>
                    </a:lnTo>
                    <a:lnTo>
                      <a:pt x="37" y="39"/>
                    </a:lnTo>
                    <a:lnTo>
                      <a:pt x="27" y="39"/>
                    </a:lnTo>
                    <a:lnTo>
                      <a:pt x="18" y="38"/>
                    </a:lnTo>
                    <a:lnTo>
                      <a:pt x="6" y="34"/>
                    </a:lnTo>
                    <a:lnTo>
                      <a:pt x="0" y="32"/>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59" name="Freeform 217">
                <a:extLst>
                  <a:ext uri="{FF2B5EF4-FFF2-40B4-BE49-F238E27FC236}">
                    <a16:creationId xmlns:a16="http://schemas.microsoft.com/office/drawing/2014/main" id="{571E3950-DBC3-420A-969A-78B4A944C6CA}"/>
                  </a:ext>
                </a:extLst>
              </p:cNvPr>
              <p:cNvSpPr>
                <a:spLocks/>
              </p:cNvSpPr>
              <p:nvPr/>
            </p:nvSpPr>
            <p:spPr bwMode="auto">
              <a:xfrm>
                <a:off x="2020" y="4269"/>
                <a:ext cx="21" cy="27"/>
              </a:xfrm>
              <a:custGeom>
                <a:avLst/>
                <a:gdLst>
                  <a:gd name="T0" fmla="*/ 2 w 41"/>
                  <a:gd name="T1" fmla="*/ 3 h 56"/>
                  <a:gd name="T2" fmla="*/ 2 w 41"/>
                  <a:gd name="T3" fmla="*/ 3 h 56"/>
                  <a:gd name="T4" fmla="*/ 1 w 41"/>
                  <a:gd name="T5" fmla="*/ 3 h 56"/>
                  <a:gd name="T6" fmla="*/ 1 w 41"/>
                  <a:gd name="T7" fmla="*/ 2 h 56"/>
                  <a:gd name="T8" fmla="*/ 1 w 41"/>
                  <a:gd name="T9" fmla="*/ 2 h 56"/>
                  <a:gd name="T10" fmla="*/ 0 w 41"/>
                  <a:gd name="T11" fmla="*/ 1 h 56"/>
                  <a:gd name="T12" fmla="*/ 0 w 41"/>
                  <a:gd name="T13" fmla="*/ 1 h 56"/>
                  <a:gd name="T14" fmla="*/ 0 w 41"/>
                  <a:gd name="T15" fmla="*/ 0 h 56"/>
                  <a:gd name="T16" fmla="*/ 1 w 41"/>
                  <a:gd name="T17" fmla="*/ 0 h 56"/>
                  <a:gd name="T18" fmla="*/ 1 w 41"/>
                  <a:gd name="T19" fmla="*/ 0 h 56"/>
                  <a:gd name="T20" fmla="*/ 2 w 41"/>
                  <a:gd name="T21" fmla="*/ 0 h 56"/>
                  <a:gd name="T22" fmla="*/ 2 w 41"/>
                  <a:gd name="T23" fmla="*/ 0 h 56"/>
                  <a:gd name="T24" fmla="*/ 3 w 41"/>
                  <a:gd name="T25" fmla="*/ 0 h 56"/>
                  <a:gd name="T26" fmla="*/ 3 w 41"/>
                  <a:gd name="T27" fmla="*/ 0 h 56"/>
                  <a:gd name="T28" fmla="*/ 3 w 41"/>
                  <a:gd name="T29" fmla="*/ 0 h 56"/>
                  <a:gd name="T30" fmla="*/ 3 w 41"/>
                  <a:gd name="T31" fmla="*/ 1 h 56"/>
                  <a:gd name="T32" fmla="*/ 3 w 41"/>
                  <a:gd name="T33" fmla="*/ 1 h 56"/>
                  <a:gd name="T34" fmla="*/ 2 w 41"/>
                  <a:gd name="T35" fmla="*/ 2 h 56"/>
                  <a:gd name="T36" fmla="*/ 2 w 41"/>
                  <a:gd name="T37" fmla="*/ 2 h 56"/>
                  <a:gd name="T38" fmla="*/ 2 w 41"/>
                  <a:gd name="T39" fmla="*/ 3 h 56"/>
                  <a:gd name="T40" fmla="*/ 2 w 41"/>
                  <a:gd name="T41" fmla="*/ 3 h 56"/>
                  <a:gd name="T42" fmla="*/ 2 w 41"/>
                  <a:gd name="T43" fmla="*/ 3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1"/>
                  <a:gd name="T67" fmla="*/ 0 h 56"/>
                  <a:gd name="T68" fmla="*/ 41 w 41"/>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1" h="56">
                    <a:moveTo>
                      <a:pt x="24" y="56"/>
                    </a:moveTo>
                    <a:lnTo>
                      <a:pt x="21" y="52"/>
                    </a:lnTo>
                    <a:lnTo>
                      <a:pt x="15" y="50"/>
                    </a:lnTo>
                    <a:lnTo>
                      <a:pt x="9" y="40"/>
                    </a:lnTo>
                    <a:lnTo>
                      <a:pt x="3" y="35"/>
                    </a:lnTo>
                    <a:lnTo>
                      <a:pt x="0" y="25"/>
                    </a:lnTo>
                    <a:lnTo>
                      <a:pt x="0" y="19"/>
                    </a:lnTo>
                    <a:lnTo>
                      <a:pt x="0" y="12"/>
                    </a:lnTo>
                    <a:lnTo>
                      <a:pt x="3" y="8"/>
                    </a:lnTo>
                    <a:lnTo>
                      <a:pt x="9" y="6"/>
                    </a:lnTo>
                    <a:lnTo>
                      <a:pt x="21" y="4"/>
                    </a:lnTo>
                    <a:lnTo>
                      <a:pt x="26" y="0"/>
                    </a:lnTo>
                    <a:lnTo>
                      <a:pt x="36" y="0"/>
                    </a:lnTo>
                    <a:lnTo>
                      <a:pt x="41" y="2"/>
                    </a:lnTo>
                    <a:lnTo>
                      <a:pt x="41" y="8"/>
                    </a:lnTo>
                    <a:lnTo>
                      <a:pt x="41" y="18"/>
                    </a:lnTo>
                    <a:lnTo>
                      <a:pt x="38" y="27"/>
                    </a:lnTo>
                    <a:lnTo>
                      <a:pt x="32" y="37"/>
                    </a:lnTo>
                    <a:lnTo>
                      <a:pt x="28" y="44"/>
                    </a:lnTo>
                    <a:lnTo>
                      <a:pt x="24" y="52"/>
                    </a:lnTo>
                    <a:lnTo>
                      <a:pt x="24" y="56"/>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60" name="Freeform 218">
                <a:extLst>
                  <a:ext uri="{FF2B5EF4-FFF2-40B4-BE49-F238E27FC236}">
                    <a16:creationId xmlns:a16="http://schemas.microsoft.com/office/drawing/2014/main" id="{9ACFABEA-12EF-4C26-902C-E8AF8D821CE4}"/>
                  </a:ext>
                </a:extLst>
              </p:cNvPr>
              <p:cNvSpPr>
                <a:spLocks/>
              </p:cNvSpPr>
              <p:nvPr/>
            </p:nvSpPr>
            <p:spPr bwMode="auto">
              <a:xfrm>
                <a:off x="1878" y="3715"/>
                <a:ext cx="29" cy="19"/>
              </a:xfrm>
              <a:custGeom>
                <a:avLst/>
                <a:gdLst>
                  <a:gd name="T0" fmla="*/ 0 w 57"/>
                  <a:gd name="T1" fmla="*/ 2 h 38"/>
                  <a:gd name="T2" fmla="*/ 0 w 57"/>
                  <a:gd name="T3" fmla="*/ 2 h 38"/>
                  <a:gd name="T4" fmla="*/ 1 w 57"/>
                  <a:gd name="T5" fmla="*/ 1 h 38"/>
                  <a:gd name="T6" fmla="*/ 1 w 57"/>
                  <a:gd name="T7" fmla="*/ 1 h 38"/>
                  <a:gd name="T8" fmla="*/ 1 w 57"/>
                  <a:gd name="T9" fmla="*/ 1 h 38"/>
                  <a:gd name="T10" fmla="*/ 1 w 57"/>
                  <a:gd name="T11" fmla="*/ 1 h 38"/>
                  <a:gd name="T12" fmla="*/ 2 w 57"/>
                  <a:gd name="T13" fmla="*/ 0 h 38"/>
                  <a:gd name="T14" fmla="*/ 3 w 57"/>
                  <a:gd name="T15" fmla="*/ 0 h 38"/>
                  <a:gd name="T16" fmla="*/ 4 w 57"/>
                  <a:gd name="T17" fmla="*/ 1 h 38"/>
                  <a:gd name="T18" fmla="*/ 4 w 57"/>
                  <a:gd name="T19" fmla="*/ 1 h 38"/>
                  <a:gd name="T20" fmla="*/ 4 w 57"/>
                  <a:gd name="T21" fmla="*/ 1 h 38"/>
                  <a:gd name="T22" fmla="*/ 4 w 57"/>
                  <a:gd name="T23" fmla="*/ 1 h 38"/>
                  <a:gd name="T24" fmla="*/ 4 w 57"/>
                  <a:gd name="T25" fmla="*/ 2 h 38"/>
                  <a:gd name="T26" fmla="*/ 3 w 57"/>
                  <a:gd name="T27" fmla="*/ 2 h 38"/>
                  <a:gd name="T28" fmla="*/ 3 w 57"/>
                  <a:gd name="T29" fmla="*/ 2 h 38"/>
                  <a:gd name="T30" fmla="*/ 2 w 57"/>
                  <a:gd name="T31" fmla="*/ 2 h 38"/>
                  <a:gd name="T32" fmla="*/ 1 w 57"/>
                  <a:gd name="T33" fmla="*/ 2 h 38"/>
                  <a:gd name="T34" fmla="*/ 1 w 57"/>
                  <a:gd name="T35" fmla="*/ 2 h 38"/>
                  <a:gd name="T36" fmla="*/ 0 w 57"/>
                  <a:gd name="T37" fmla="*/ 2 h 38"/>
                  <a:gd name="T38" fmla="*/ 0 w 57"/>
                  <a:gd name="T39" fmla="*/ 2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38"/>
                  <a:gd name="T62" fmla="*/ 57 w 57"/>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38">
                    <a:moveTo>
                      <a:pt x="0" y="38"/>
                    </a:moveTo>
                    <a:lnTo>
                      <a:pt x="0" y="34"/>
                    </a:lnTo>
                    <a:lnTo>
                      <a:pt x="2" y="27"/>
                    </a:lnTo>
                    <a:lnTo>
                      <a:pt x="4" y="19"/>
                    </a:lnTo>
                    <a:lnTo>
                      <a:pt x="10" y="10"/>
                    </a:lnTo>
                    <a:lnTo>
                      <a:pt x="16" y="2"/>
                    </a:lnTo>
                    <a:lnTo>
                      <a:pt x="23" y="0"/>
                    </a:lnTo>
                    <a:lnTo>
                      <a:pt x="35" y="0"/>
                    </a:lnTo>
                    <a:lnTo>
                      <a:pt x="50" y="10"/>
                    </a:lnTo>
                    <a:lnTo>
                      <a:pt x="54" y="17"/>
                    </a:lnTo>
                    <a:lnTo>
                      <a:pt x="57" y="21"/>
                    </a:lnTo>
                    <a:lnTo>
                      <a:pt x="55" y="27"/>
                    </a:lnTo>
                    <a:lnTo>
                      <a:pt x="52" y="32"/>
                    </a:lnTo>
                    <a:lnTo>
                      <a:pt x="40" y="36"/>
                    </a:lnTo>
                    <a:lnTo>
                      <a:pt x="33" y="38"/>
                    </a:lnTo>
                    <a:lnTo>
                      <a:pt x="19" y="38"/>
                    </a:lnTo>
                    <a:lnTo>
                      <a:pt x="10" y="38"/>
                    </a:lnTo>
                    <a:lnTo>
                      <a:pt x="2" y="38"/>
                    </a:lnTo>
                    <a:lnTo>
                      <a:pt x="0" y="38"/>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61" name="Freeform 219">
                <a:extLst>
                  <a:ext uri="{FF2B5EF4-FFF2-40B4-BE49-F238E27FC236}">
                    <a16:creationId xmlns:a16="http://schemas.microsoft.com/office/drawing/2014/main" id="{F61D5D9C-6D19-45A3-9FD8-53FB5D1C4C3A}"/>
                  </a:ext>
                </a:extLst>
              </p:cNvPr>
              <p:cNvSpPr>
                <a:spLocks/>
              </p:cNvSpPr>
              <p:nvPr/>
            </p:nvSpPr>
            <p:spPr bwMode="auto">
              <a:xfrm>
                <a:off x="1846" y="3794"/>
                <a:ext cx="26" cy="20"/>
              </a:xfrm>
              <a:custGeom>
                <a:avLst/>
                <a:gdLst>
                  <a:gd name="T0" fmla="*/ 0 w 53"/>
                  <a:gd name="T1" fmla="*/ 3 h 40"/>
                  <a:gd name="T2" fmla="*/ 0 w 53"/>
                  <a:gd name="T3" fmla="*/ 3 h 40"/>
                  <a:gd name="T4" fmla="*/ 0 w 53"/>
                  <a:gd name="T5" fmla="*/ 1 h 40"/>
                  <a:gd name="T6" fmla="*/ 0 w 53"/>
                  <a:gd name="T7" fmla="*/ 1 h 40"/>
                  <a:gd name="T8" fmla="*/ 0 w 53"/>
                  <a:gd name="T9" fmla="*/ 1 h 40"/>
                  <a:gd name="T10" fmla="*/ 0 w 53"/>
                  <a:gd name="T11" fmla="*/ 1 h 40"/>
                  <a:gd name="T12" fmla="*/ 1 w 53"/>
                  <a:gd name="T13" fmla="*/ 0 h 40"/>
                  <a:gd name="T14" fmla="*/ 2 w 53"/>
                  <a:gd name="T15" fmla="*/ 0 h 40"/>
                  <a:gd name="T16" fmla="*/ 3 w 53"/>
                  <a:gd name="T17" fmla="*/ 1 h 40"/>
                  <a:gd name="T18" fmla="*/ 3 w 53"/>
                  <a:gd name="T19" fmla="*/ 1 h 40"/>
                  <a:gd name="T20" fmla="*/ 3 w 53"/>
                  <a:gd name="T21" fmla="*/ 1 h 40"/>
                  <a:gd name="T22" fmla="*/ 3 w 53"/>
                  <a:gd name="T23" fmla="*/ 1 h 40"/>
                  <a:gd name="T24" fmla="*/ 3 w 53"/>
                  <a:gd name="T25" fmla="*/ 2 h 40"/>
                  <a:gd name="T26" fmla="*/ 2 w 53"/>
                  <a:gd name="T27" fmla="*/ 3 h 40"/>
                  <a:gd name="T28" fmla="*/ 2 w 53"/>
                  <a:gd name="T29" fmla="*/ 3 h 40"/>
                  <a:gd name="T30" fmla="*/ 1 w 53"/>
                  <a:gd name="T31" fmla="*/ 3 h 40"/>
                  <a:gd name="T32" fmla="*/ 0 w 53"/>
                  <a:gd name="T33" fmla="*/ 3 h 40"/>
                  <a:gd name="T34" fmla="*/ 0 w 53"/>
                  <a:gd name="T35" fmla="*/ 3 h 40"/>
                  <a:gd name="T36" fmla="*/ 0 w 53"/>
                  <a:gd name="T37" fmla="*/ 3 h 40"/>
                  <a:gd name="T38" fmla="*/ 0 w 53"/>
                  <a:gd name="T39" fmla="*/ 3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40"/>
                  <a:gd name="T62" fmla="*/ 53 w 53"/>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40">
                    <a:moveTo>
                      <a:pt x="0" y="40"/>
                    </a:moveTo>
                    <a:lnTo>
                      <a:pt x="0" y="36"/>
                    </a:lnTo>
                    <a:lnTo>
                      <a:pt x="2" y="30"/>
                    </a:lnTo>
                    <a:lnTo>
                      <a:pt x="4" y="19"/>
                    </a:lnTo>
                    <a:lnTo>
                      <a:pt x="9" y="13"/>
                    </a:lnTo>
                    <a:lnTo>
                      <a:pt x="15" y="4"/>
                    </a:lnTo>
                    <a:lnTo>
                      <a:pt x="23" y="0"/>
                    </a:lnTo>
                    <a:lnTo>
                      <a:pt x="32" y="0"/>
                    </a:lnTo>
                    <a:lnTo>
                      <a:pt x="49" y="9"/>
                    </a:lnTo>
                    <a:lnTo>
                      <a:pt x="53" y="17"/>
                    </a:lnTo>
                    <a:lnTo>
                      <a:pt x="53" y="21"/>
                    </a:lnTo>
                    <a:lnTo>
                      <a:pt x="53" y="28"/>
                    </a:lnTo>
                    <a:lnTo>
                      <a:pt x="49" y="32"/>
                    </a:lnTo>
                    <a:lnTo>
                      <a:pt x="40" y="36"/>
                    </a:lnTo>
                    <a:lnTo>
                      <a:pt x="32" y="38"/>
                    </a:lnTo>
                    <a:lnTo>
                      <a:pt x="19" y="38"/>
                    </a:lnTo>
                    <a:lnTo>
                      <a:pt x="9" y="38"/>
                    </a:lnTo>
                    <a:lnTo>
                      <a:pt x="2" y="38"/>
                    </a:lnTo>
                    <a:lnTo>
                      <a:pt x="0" y="40"/>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62" name="Freeform 220">
                <a:extLst>
                  <a:ext uri="{FF2B5EF4-FFF2-40B4-BE49-F238E27FC236}">
                    <a16:creationId xmlns:a16="http://schemas.microsoft.com/office/drawing/2014/main" id="{36106A2E-DB20-43FF-AE7B-A8B531FEAEC0}"/>
                  </a:ext>
                </a:extLst>
              </p:cNvPr>
              <p:cNvSpPr>
                <a:spLocks/>
              </p:cNvSpPr>
              <p:nvPr/>
            </p:nvSpPr>
            <p:spPr bwMode="auto">
              <a:xfrm>
                <a:off x="2172" y="4336"/>
                <a:ext cx="26" cy="20"/>
              </a:xfrm>
              <a:custGeom>
                <a:avLst/>
                <a:gdLst>
                  <a:gd name="T0" fmla="*/ 0 w 53"/>
                  <a:gd name="T1" fmla="*/ 3 h 40"/>
                  <a:gd name="T2" fmla="*/ 0 w 53"/>
                  <a:gd name="T3" fmla="*/ 3 h 40"/>
                  <a:gd name="T4" fmla="*/ 0 w 53"/>
                  <a:gd name="T5" fmla="*/ 1 h 40"/>
                  <a:gd name="T6" fmla="*/ 0 w 53"/>
                  <a:gd name="T7" fmla="*/ 1 h 40"/>
                  <a:gd name="T8" fmla="*/ 0 w 53"/>
                  <a:gd name="T9" fmla="*/ 1 h 40"/>
                  <a:gd name="T10" fmla="*/ 1 w 53"/>
                  <a:gd name="T11" fmla="*/ 1 h 40"/>
                  <a:gd name="T12" fmla="*/ 1 w 53"/>
                  <a:gd name="T13" fmla="*/ 0 h 40"/>
                  <a:gd name="T14" fmla="*/ 2 w 53"/>
                  <a:gd name="T15" fmla="*/ 1 h 40"/>
                  <a:gd name="T16" fmla="*/ 3 w 53"/>
                  <a:gd name="T17" fmla="*/ 1 h 40"/>
                  <a:gd name="T18" fmla="*/ 3 w 53"/>
                  <a:gd name="T19" fmla="*/ 1 h 40"/>
                  <a:gd name="T20" fmla="*/ 3 w 53"/>
                  <a:gd name="T21" fmla="*/ 1 h 40"/>
                  <a:gd name="T22" fmla="*/ 3 w 53"/>
                  <a:gd name="T23" fmla="*/ 3 h 40"/>
                  <a:gd name="T24" fmla="*/ 2 w 53"/>
                  <a:gd name="T25" fmla="*/ 3 h 40"/>
                  <a:gd name="T26" fmla="*/ 2 w 53"/>
                  <a:gd name="T27" fmla="*/ 3 h 40"/>
                  <a:gd name="T28" fmla="*/ 1 w 53"/>
                  <a:gd name="T29" fmla="*/ 3 h 40"/>
                  <a:gd name="T30" fmla="*/ 0 w 53"/>
                  <a:gd name="T31" fmla="*/ 3 h 40"/>
                  <a:gd name="T32" fmla="*/ 0 w 53"/>
                  <a:gd name="T33" fmla="*/ 3 h 40"/>
                  <a:gd name="T34" fmla="*/ 0 w 53"/>
                  <a:gd name="T35" fmla="*/ 3 h 40"/>
                  <a:gd name="T36" fmla="*/ 0 w 53"/>
                  <a:gd name="T37" fmla="*/ 3 h 40"/>
                  <a:gd name="T38" fmla="*/ 0 w 53"/>
                  <a:gd name="T39" fmla="*/ 3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40"/>
                  <a:gd name="T62" fmla="*/ 53 w 53"/>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40">
                    <a:moveTo>
                      <a:pt x="0" y="35"/>
                    </a:moveTo>
                    <a:lnTo>
                      <a:pt x="0" y="33"/>
                    </a:lnTo>
                    <a:lnTo>
                      <a:pt x="4" y="27"/>
                    </a:lnTo>
                    <a:lnTo>
                      <a:pt x="7" y="17"/>
                    </a:lnTo>
                    <a:lnTo>
                      <a:pt x="15" y="10"/>
                    </a:lnTo>
                    <a:lnTo>
                      <a:pt x="21" y="2"/>
                    </a:lnTo>
                    <a:lnTo>
                      <a:pt x="30" y="0"/>
                    </a:lnTo>
                    <a:lnTo>
                      <a:pt x="40" y="2"/>
                    </a:lnTo>
                    <a:lnTo>
                      <a:pt x="49" y="14"/>
                    </a:lnTo>
                    <a:lnTo>
                      <a:pt x="51" y="19"/>
                    </a:lnTo>
                    <a:lnTo>
                      <a:pt x="53" y="29"/>
                    </a:lnTo>
                    <a:lnTo>
                      <a:pt x="51" y="33"/>
                    </a:lnTo>
                    <a:lnTo>
                      <a:pt x="45" y="37"/>
                    </a:lnTo>
                    <a:lnTo>
                      <a:pt x="36" y="37"/>
                    </a:lnTo>
                    <a:lnTo>
                      <a:pt x="24" y="40"/>
                    </a:lnTo>
                    <a:lnTo>
                      <a:pt x="15" y="37"/>
                    </a:lnTo>
                    <a:lnTo>
                      <a:pt x="7" y="37"/>
                    </a:lnTo>
                    <a:lnTo>
                      <a:pt x="2" y="35"/>
                    </a:lnTo>
                    <a:lnTo>
                      <a:pt x="0" y="35"/>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63" name="Freeform 221">
                <a:extLst>
                  <a:ext uri="{FF2B5EF4-FFF2-40B4-BE49-F238E27FC236}">
                    <a16:creationId xmlns:a16="http://schemas.microsoft.com/office/drawing/2014/main" id="{28089739-632C-45C9-A015-5988C6869112}"/>
                  </a:ext>
                </a:extLst>
              </p:cNvPr>
              <p:cNvSpPr>
                <a:spLocks/>
              </p:cNvSpPr>
              <p:nvPr/>
            </p:nvSpPr>
            <p:spPr bwMode="auto">
              <a:xfrm>
                <a:off x="2126" y="4301"/>
                <a:ext cx="26" cy="20"/>
              </a:xfrm>
              <a:custGeom>
                <a:avLst/>
                <a:gdLst>
                  <a:gd name="T0" fmla="*/ 0 w 51"/>
                  <a:gd name="T1" fmla="*/ 3 h 40"/>
                  <a:gd name="T2" fmla="*/ 0 w 51"/>
                  <a:gd name="T3" fmla="*/ 3 h 40"/>
                  <a:gd name="T4" fmla="*/ 1 w 51"/>
                  <a:gd name="T5" fmla="*/ 1 h 40"/>
                  <a:gd name="T6" fmla="*/ 1 w 51"/>
                  <a:gd name="T7" fmla="*/ 1 h 40"/>
                  <a:gd name="T8" fmla="*/ 1 w 51"/>
                  <a:gd name="T9" fmla="*/ 1 h 40"/>
                  <a:gd name="T10" fmla="*/ 2 w 51"/>
                  <a:gd name="T11" fmla="*/ 1 h 40"/>
                  <a:gd name="T12" fmla="*/ 2 w 51"/>
                  <a:gd name="T13" fmla="*/ 0 h 40"/>
                  <a:gd name="T14" fmla="*/ 3 w 51"/>
                  <a:gd name="T15" fmla="*/ 1 h 40"/>
                  <a:gd name="T16" fmla="*/ 3 w 51"/>
                  <a:gd name="T17" fmla="*/ 1 h 40"/>
                  <a:gd name="T18" fmla="*/ 3 w 51"/>
                  <a:gd name="T19" fmla="*/ 1 h 40"/>
                  <a:gd name="T20" fmla="*/ 4 w 51"/>
                  <a:gd name="T21" fmla="*/ 1 h 40"/>
                  <a:gd name="T22" fmla="*/ 4 w 51"/>
                  <a:gd name="T23" fmla="*/ 1 h 40"/>
                  <a:gd name="T24" fmla="*/ 3 w 51"/>
                  <a:gd name="T25" fmla="*/ 3 h 40"/>
                  <a:gd name="T26" fmla="*/ 3 w 51"/>
                  <a:gd name="T27" fmla="*/ 3 h 40"/>
                  <a:gd name="T28" fmla="*/ 2 w 51"/>
                  <a:gd name="T29" fmla="*/ 3 h 40"/>
                  <a:gd name="T30" fmla="*/ 2 w 51"/>
                  <a:gd name="T31" fmla="*/ 3 h 40"/>
                  <a:gd name="T32" fmla="*/ 1 w 51"/>
                  <a:gd name="T33" fmla="*/ 3 h 40"/>
                  <a:gd name="T34" fmla="*/ 1 w 51"/>
                  <a:gd name="T35" fmla="*/ 3 h 40"/>
                  <a:gd name="T36" fmla="*/ 0 w 51"/>
                  <a:gd name="T37" fmla="*/ 3 h 40"/>
                  <a:gd name="T38" fmla="*/ 0 w 51"/>
                  <a:gd name="T39" fmla="*/ 3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40"/>
                  <a:gd name="T62" fmla="*/ 51 w 51"/>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40">
                    <a:moveTo>
                      <a:pt x="0" y="40"/>
                    </a:moveTo>
                    <a:lnTo>
                      <a:pt x="0" y="36"/>
                    </a:lnTo>
                    <a:lnTo>
                      <a:pt x="1" y="30"/>
                    </a:lnTo>
                    <a:lnTo>
                      <a:pt x="3" y="19"/>
                    </a:lnTo>
                    <a:lnTo>
                      <a:pt x="11" y="11"/>
                    </a:lnTo>
                    <a:lnTo>
                      <a:pt x="17" y="2"/>
                    </a:lnTo>
                    <a:lnTo>
                      <a:pt x="26" y="0"/>
                    </a:lnTo>
                    <a:lnTo>
                      <a:pt x="34" y="2"/>
                    </a:lnTo>
                    <a:lnTo>
                      <a:pt x="45" y="11"/>
                    </a:lnTo>
                    <a:lnTo>
                      <a:pt x="47" y="19"/>
                    </a:lnTo>
                    <a:lnTo>
                      <a:pt x="51" y="23"/>
                    </a:lnTo>
                    <a:lnTo>
                      <a:pt x="49" y="30"/>
                    </a:lnTo>
                    <a:lnTo>
                      <a:pt x="45" y="34"/>
                    </a:lnTo>
                    <a:lnTo>
                      <a:pt x="34" y="36"/>
                    </a:lnTo>
                    <a:lnTo>
                      <a:pt x="28" y="40"/>
                    </a:lnTo>
                    <a:lnTo>
                      <a:pt x="17" y="40"/>
                    </a:lnTo>
                    <a:lnTo>
                      <a:pt x="9" y="40"/>
                    </a:lnTo>
                    <a:lnTo>
                      <a:pt x="1" y="40"/>
                    </a:lnTo>
                    <a:lnTo>
                      <a:pt x="0" y="40"/>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64" name="Freeform 222">
                <a:extLst>
                  <a:ext uri="{FF2B5EF4-FFF2-40B4-BE49-F238E27FC236}">
                    <a16:creationId xmlns:a16="http://schemas.microsoft.com/office/drawing/2014/main" id="{F7656CCC-F2B2-4A16-8751-A1892E82F0FC}"/>
                  </a:ext>
                </a:extLst>
              </p:cNvPr>
              <p:cNvSpPr>
                <a:spLocks/>
              </p:cNvSpPr>
              <p:nvPr/>
            </p:nvSpPr>
            <p:spPr bwMode="auto">
              <a:xfrm>
                <a:off x="2085" y="4338"/>
                <a:ext cx="24" cy="28"/>
              </a:xfrm>
              <a:custGeom>
                <a:avLst/>
                <a:gdLst>
                  <a:gd name="T0" fmla="*/ 2 w 47"/>
                  <a:gd name="T1" fmla="*/ 4 h 55"/>
                  <a:gd name="T2" fmla="*/ 2 w 47"/>
                  <a:gd name="T3" fmla="*/ 4 h 55"/>
                  <a:gd name="T4" fmla="*/ 1 w 47"/>
                  <a:gd name="T5" fmla="*/ 3 h 55"/>
                  <a:gd name="T6" fmla="*/ 1 w 47"/>
                  <a:gd name="T7" fmla="*/ 3 h 55"/>
                  <a:gd name="T8" fmla="*/ 1 w 47"/>
                  <a:gd name="T9" fmla="*/ 2 h 55"/>
                  <a:gd name="T10" fmla="*/ 0 w 47"/>
                  <a:gd name="T11" fmla="*/ 2 h 55"/>
                  <a:gd name="T12" fmla="*/ 1 w 47"/>
                  <a:gd name="T13" fmla="*/ 1 h 55"/>
                  <a:gd name="T14" fmla="*/ 1 w 47"/>
                  <a:gd name="T15" fmla="*/ 1 h 55"/>
                  <a:gd name="T16" fmla="*/ 1 w 47"/>
                  <a:gd name="T17" fmla="*/ 1 h 55"/>
                  <a:gd name="T18" fmla="*/ 2 w 47"/>
                  <a:gd name="T19" fmla="*/ 1 h 55"/>
                  <a:gd name="T20" fmla="*/ 2 w 47"/>
                  <a:gd name="T21" fmla="*/ 1 h 55"/>
                  <a:gd name="T22" fmla="*/ 3 w 47"/>
                  <a:gd name="T23" fmla="*/ 0 h 55"/>
                  <a:gd name="T24" fmla="*/ 3 w 47"/>
                  <a:gd name="T25" fmla="*/ 0 h 55"/>
                  <a:gd name="T26" fmla="*/ 3 w 47"/>
                  <a:gd name="T27" fmla="*/ 1 h 55"/>
                  <a:gd name="T28" fmla="*/ 3 w 47"/>
                  <a:gd name="T29" fmla="*/ 1 h 55"/>
                  <a:gd name="T30" fmla="*/ 3 w 47"/>
                  <a:gd name="T31" fmla="*/ 2 h 55"/>
                  <a:gd name="T32" fmla="*/ 3 w 47"/>
                  <a:gd name="T33" fmla="*/ 2 h 55"/>
                  <a:gd name="T34" fmla="*/ 2 w 47"/>
                  <a:gd name="T35" fmla="*/ 3 h 55"/>
                  <a:gd name="T36" fmla="*/ 2 w 47"/>
                  <a:gd name="T37" fmla="*/ 3 h 55"/>
                  <a:gd name="T38" fmla="*/ 2 w 47"/>
                  <a:gd name="T39" fmla="*/ 4 h 55"/>
                  <a:gd name="T40" fmla="*/ 2 w 47"/>
                  <a:gd name="T41" fmla="*/ 4 h 55"/>
                  <a:gd name="T42" fmla="*/ 2 w 47"/>
                  <a:gd name="T43" fmla="*/ 4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55"/>
                  <a:gd name="T68" fmla="*/ 47 w 47"/>
                  <a:gd name="T69" fmla="*/ 55 h 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55">
                    <a:moveTo>
                      <a:pt x="19" y="55"/>
                    </a:moveTo>
                    <a:lnTo>
                      <a:pt x="17" y="53"/>
                    </a:lnTo>
                    <a:lnTo>
                      <a:pt x="13" y="48"/>
                    </a:lnTo>
                    <a:lnTo>
                      <a:pt x="5" y="40"/>
                    </a:lnTo>
                    <a:lnTo>
                      <a:pt x="2" y="31"/>
                    </a:lnTo>
                    <a:lnTo>
                      <a:pt x="0" y="23"/>
                    </a:lnTo>
                    <a:lnTo>
                      <a:pt x="2" y="13"/>
                    </a:lnTo>
                    <a:lnTo>
                      <a:pt x="4" y="10"/>
                    </a:lnTo>
                    <a:lnTo>
                      <a:pt x="11" y="6"/>
                    </a:lnTo>
                    <a:lnTo>
                      <a:pt x="17" y="4"/>
                    </a:lnTo>
                    <a:lnTo>
                      <a:pt x="28" y="4"/>
                    </a:lnTo>
                    <a:lnTo>
                      <a:pt x="34" y="0"/>
                    </a:lnTo>
                    <a:lnTo>
                      <a:pt x="40" y="0"/>
                    </a:lnTo>
                    <a:lnTo>
                      <a:pt x="45" y="4"/>
                    </a:lnTo>
                    <a:lnTo>
                      <a:pt x="47" y="10"/>
                    </a:lnTo>
                    <a:lnTo>
                      <a:pt x="40" y="17"/>
                    </a:lnTo>
                    <a:lnTo>
                      <a:pt x="38" y="29"/>
                    </a:lnTo>
                    <a:lnTo>
                      <a:pt x="30" y="38"/>
                    </a:lnTo>
                    <a:lnTo>
                      <a:pt x="24" y="46"/>
                    </a:lnTo>
                    <a:lnTo>
                      <a:pt x="19" y="53"/>
                    </a:lnTo>
                    <a:lnTo>
                      <a:pt x="19" y="55"/>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65" name="Freeform 223">
                <a:extLst>
                  <a:ext uri="{FF2B5EF4-FFF2-40B4-BE49-F238E27FC236}">
                    <a16:creationId xmlns:a16="http://schemas.microsoft.com/office/drawing/2014/main" id="{B3F4B106-65AB-4AFA-AE12-A0EE98CD7A96}"/>
                  </a:ext>
                </a:extLst>
              </p:cNvPr>
              <p:cNvSpPr>
                <a:spLocks/>
              </p:cNvSpPr>
              <p:nvPr/>
            </p:nvSpPr>
            <p:spPr bwMode="auto">
              <a:xfrm>
                <a:off x="1972" y="4215"/>
                <a:ext cx="26" cy="20"/>
              </a:xfrm>
              <a:custGeom>
                <a:avLst/>
                <a:gdLst>
                  <a:gd name="T0" fmla="*/ 0 w 51"/>
                  <a:gd name="T1" fmla="*/ 3 h 40"/>
                  <a:gd name="T2" fmla="*/ 0 w 51"/>
                  <a:gd name="T3" fmla="*/ 3 h 40"/>
                  <a:gd name="T4" fmla="*/ 1 w 51"/>
                  <a:gd name="T5" fmla="*/ 1 h 40"/>
                  <a:gd name="T6" fmla="*/ 1 w 51"/>
                  <a:gd name="T7" fmla="*/ 1 h 40"/>
                  <a:gd name="T8" fmla="*/ 1 w 51"/>
                  <a:gd name="T9" fmla="*/ 1 h 40"/>
                  <a:gd name="T10" fmla="*/ 1 w 51"/>
                  <a:gd name="T11" fmla="*/ 1 h 40"/>
                  <a:gd name="T12" fmla="*/ 2 w 51"/>
                  <a:gd name="T13" fmla="*/ 0 h 40"/>
                  <a:gd name="T14" fmla="*/ 2 w 51"/>
                  <a:gd name="T15" fmla="*/ 0 h 40"/>
                  <a:gd name="T16" fmla="*/ 3 w 51"/>
                  <a:gd name="T17" fmla="*/ 1 h 40"/>
                  <a:gd name="T18" fmla="*/ 3 w 51"/>
                  <a:gd name="T19" fmla="*/ 1 h 40"/>
                  <a:gd name="T20" fmla="*/ 4 w 51"/>
                  <a:gd name="T21" fmla="*/ 1 h 40"/>
                  <a:gd name="T22" fmla="*/ 4 w 51"/>
                  <a:gd name="T23" fmla="*/ 1 h 40"/>
                  <a:gd name="T24" fmla="*/ 3 w 51"/>
                  <a:gd name="T25" fmla="*/ 2 h 40"/>
                  <a:gd name="T26" fmla="*/ 3 w 51"/>
                  <a:gd name="T27" fmla="*/ 3 h 40"/>
                  <a:gd name="T28" fmla="*/ 2 w 51"/>
                  <a:gd name="T29" fmla="*/ 3 h 40"/>
                  <a:gd name="T30" fmla="*/ 2 w 51"/>
                  <a:gd name="T31" fmla="*/ 3 h 40"/>
                  <a:gd name="T32" fmla="*/ 1 w 51"/>
                  <a:gd name="T33" fmla="*/ 3 h 40"/>
                  <a:gd name="T34" fmla="*/ 1 w 51"/>
                  <a:gd name="T35" fmla="*/ 3 h 40"/>
                  <a:gd name="T36" fmla="*/ 0 w 51"/>
                  <a:gd name="T37" fmla="*/ 3 h 40"/>
                  <a:gd name="T38" fmla="*/ 0 w 51"/>
                  <a:gd name="T39" fmla="*/ 3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40"/>
                  <a:gd name="T62" fmla="*/ 51 w 51"/>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40">
                    <a:moveTo>
                      <a:pt x="0" y="40"/>
                    </a:moveTo>
                    <a:lnTo>
                      <a:pt x="0" y="36"/>
                    </a:lnTo>
                    <a:lnTo>
                      <a:pt x="1" y="30"/>
                    </a:lnTo>
                    <a:lnTo>
                      <a:pt x="1" y="21"/>
                    </a:lnTo>
                    <a:lnTo>
                      <a:pt x="7" y="11"/>
                    </a:lnTo>
                    <a:lnTo>
                      <a:pt x="11" y="2"/>
                    </a:lnTo>
                    <a:lnTo>
                      <a:pt x="19" y="0"/>
                    </a:lnTo>
                    <a:lnTo>
                      <a:pt x="28" y="0"/>
                    </a:lnTo>
                    <a:lnTo>
                      <a:pt x="39" y="11"/>
                    </a:lnTo>
                    <a:lnTo>
                      <a:pt x="43" y="15"/>
                    </a:lnTo>
                    <a:lnTo>
                      <a:pt x="51" y="21"/>
                    </a:lnTo>
                    <a:lnTo>
                      <a:pt x="51" y="28"/>
                    </a:lnTo>
                    <a:lnTo>
                      <a:pt x="43" y="32"/>
                    </a:lnTo>
                    <a:lnTo>
                      <a:pt x="36" y="36"/>
                    </a:lnTo>
                    <a:lnTo>
                      <a:pt x="26" y="38"/>
                    </a:lnTo>
                    <a:lnTo>
                      <a:pt x="17" y="38"/>
                    </a:lnTo>
                    <a:lnTo>
                      <a:pt x="7" y="38"/>
                    </a:lnTo>
                    <a:lnTo>
                      <a:pt x="1" y="38"/>
                    </a:lnTo>
                    <a:lnTo>
                      <a:pt x="0" y="40"/>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66" name="Freeform 224">
                <a:extLst>
                  <a:ext uri="{FF2B5EF4-FFF2-40B4-BE49-F238E27FC236}">
                    <a16:creationId xmlns:a16="http://schemas.microsoft.com/office/drawing/2014/main" id="{282F9E51-DFFC-45ED-A299-2A26F1FD784C}"/>
                  </a:ext>
                </a:extLst>
              </p:cNvPr>
              <p:cNvSpPr>
                <a:spLocks/>
              </p:cNvSpPr>
              <p:nvPr/>
            </p:nvSpPr>
            <p:spPr bwMode="auto">
              <a:xfrm>
                <a:off x="2038" y="4298"/>
                <a:ext cx="25" cy="28"/>
              </a:xfrm>
              <a:custGeom>
                <a:avLst/>
                <a:gdLst>
                  <a:gd name="T0" fmla="*/ 2 w 49"/>
                  <a:gd name="T1" fmla="*/ 4 h 55"/>
                  <a:gd name="T2" fmla="*/ 2 w 49"/>
                  <a:gd name="T3" fmla="*/ 4 h 55"/>
                  <a:gd name="T4" fmla="*/ 1 w 49"/>
                  <a:gd name="T5" fmla="*/ 3 h 55"/>
                  <a:gd name="T6" fmla="*/ 1 w 49"/>
                  <a:gd name="T7" fmla="*/ 3 h 55"/>
                  <a:gd name="T8" fmla="*/ 1 w 49"/>
                  <a:gd name="T9" fmla="*/ 2 h 55"/>
                  <a:gd name="T10" fmla="*/ 0 w 49"/>
                  <a:gd name="T11" fmla="*/ 2 h 55"/>
                  <a:gd name="T12" fmla="*/ 1 w 49"/>
                  <a:gd name="T13" fmla="*/ 1 h 55"/>
                  <a:gd name="T14" fmla="*/ 1 w 49"/>
                  <a:gd name="T15" fmla="*/ 1 h 55"/>
                  <a:gd name="T16" fmla="*/ 1 w 49"/>
                  <a:gd name="T17" fmla="*/ 1 h 55"/>
                  <a:gd name="T18" fmla="*/ 1 w 49"/>
                  <a:gd name="T19" fmla="*/ 0 h 55"/>
                  <a:gd name="T20" fmla="*/ 2 w 49"/>
                  <a:gd name="T21" fmla="*/ 0 h 55"/>
                  <a:gd name="T22" fmla="*/ 3 w 49"/>
                  <a:gd name="T23" fmla="*/ 0 h 55"/>
                  <a:gd name="T24" fmla="*/ 3 w 49"/>
                  <a:gd name="T25" fmla="*/ 0 h 55"/>
                  <a:gd name="T26" fmla="*/ 3 w 49"/>
                  <a:gd name="T27" fmla="*/ 1 h 55"/>
                  <a:gd name="T28" fmla="*/ 4 w 49"/>
                  <a:gd name="T29" fmla="*/ 1 h 55"/>
                  <a:gd name="T30" fmla="*/ 3 w 49"/>
                  <a:gd name="T31" fmla="*/ 2 h 55"/>
                  <a:gd name="T32" fmla="*/ 3 w 49"/>
                  <a:gd name="T33" fmla="*/ 2 h 55"/>
                  <a:gd name="T34" fmla="*/ 2 w 49"/>
                  <a:gd name="T35" fmla="*/ 3 h 55"/>
                  <a:gd name="T36" fmla="*/ 2 w 49"/>
                  <a:gd name="T37" fmla="*/ 3 h 55"/>
                  <a:gd name="T38" fmla="*/ 2 w 49"/>
                  <a:gd name="T39" fmla="*/ 4 h 55"/>
                  <a:gd name="T40" fmla="*/ 2 w 49"/>
                  <a:gd name="T41" fmla="*/ 4 h 55"/>
                  <a:gd name="T42" fmla="*/ 2 w 49"/>
                  <a:gd name="T43" fmla="*/ 4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55"/>
                  <a:gd name="T68" fmla="*/ 49 w 49"/>
                  <a:gd name="T69" fmla="*/ 55 h 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55">
                    <a:moveTo>
                      <a:pt x="21" y="55"/>
                    </a:moveTo>
                    <a:lnTo>
                      <a:pt x="19" y="50"/>
                    </a:lnTo>
                    <a:lnTo>
                      <a:pt x="15" y="46"/>
                    </a:lnTo>
                    <a:lnTo>
                      <a:pt x="7" y="40"/>
                    </a:lnTo>
                    <a:lnTo>
                      <a:pt x="4" y="31"/>
                    </a:lnTo>
                    <a:lnTo>
                      <a:pt x="0" y="21"/>
                    </a:lnTo>
                    <a:lnTo>
                      <a:pt x="2" y="14"/>
                    </a:lnTo>
                    <a:lnTo>
                      <a:pt x="4" y="8"/>
                    </a:lnTo>
                    <a:lnTo>
                      <a:pt x="7" y="2"/>
                    </a:lnTo>
                    <a:lnTo>
                      <a:pt x="15" y="0"/>
                    </a:lnTo>
                    <a:lnTo>
                      <a:pt x="26" y="0"/>
                    </a:lnTo>
                    <a:lnTo>
                      <a:pt x="34" y="0"/>
                    </a:lnTo>
                    <a:lnTo>
                      <a:pt x="43" y="0"/>
                    </a:lnTo>
                    <a:lnTo>
                      <a:pt x="47" y="2"/>
                    </a:lnTo>
                    <a:lnTo>
                      <a:pt x="49" y="10"/>
                    </a:lnTo>
                    <a:lnTo>
                      <a:pt x="43" y="17"/>
                    </a:lnTo>
                    <a:lnTo>
                      <a:pt x="40" y="29"/>
                    </a:lnTo>
                    <a:lnTo>
                      <a:pt x="32" y="36"/>
                    </a:lnTo>
                    <a:lnTo>
                      <a:pt x="28" y="46"/>
                    </a:lnTo>
                    <a:lnTo>
                      <a:pt x="21" y="50"/>
                    </a:lnTo>
                    <a:lnTo>
                      <a:pt x="21" y="55"/>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67" name="Freeform 225">
                <a:extLst>
                  <a:ext uri="{FF2B5EF4-FFF2-40B4-BE49-F238E27FC236}">
                    <a16:creationId xmlns:a16="http://schemas.microsoft.com/office/drawing/2014/main" id="{7CEA3E5E-AB1E-4B91-BF0C-EE0C52DA124C}"/>
                  </a:ext>
                </a:extLst>
              </p:cNvPr>
              <p:cNvSpPr>
                <a:spLocks/>
              </p:cNvSpPr>
              <p:nvPr/>
            </p:nvSpPr>
            <p:spPr bwMode="auto">
              <a:xfrm>
                <a:off x="2002" y="4103"/>
                <a:ext cx="25" cy="21"/>
              </a:xfrm>
              <a:custGeom>
                <a:avLst/>
                <a:gdLst>
                  <a:gd name="T0" fmla="*/ 0 w 52"/>
                  <a:gd name="T1" fmla="*/ 2 h 41"/>
                  <a:gd name="T2" fmla="*/ 0 w 52"/>
                  <a:gd name="T3" fmla="*/ 2 h 41"/>
                  <a:gd name="T4" fmla="*/ 0 w 52"/>
                  <a:gd name="T5" fmla="*/ 3 h 41"/>
                  <a:gd name="T6" fmla="*/ 1 w 52"/>
                  <a:gd name="T7" fmla="*/ 3 h 41"/>
                  <a:gd name="T8" fmla="*/ 1 w 52"/>
                  <a:gd name="T9" fmla="*/ 3 h 41"/>
                  <a:gd name="T10" fmla="*/ 2 w 52"/>
                  <a:gd name="T11" fmla="*/ 3 h 41"/>
                  <a:gd name="T12" fmla="*/ 2 w 52"/>
                  <a:gd name="T13" fmla="*/ 3 h 41"/>
                  <a:gd name="T14" fmla="*/ 2 w 52"/>
                  <a:gd name="T15" fmla="*/ 2 h 41"/>
                  <a:gd name="T16" fmla="*/ 3 w 52"/>
                  <a:gd name="T17" fmla="*/ 2 h 41"/>
                  <a:gd name="T18" fmla="*/ 3 w 52"/>
                  <a:gd name="T19" fmla="*/ 1 h 41"/>
                  <a:gd name="T20" fmla="*/ 3 w 52"/>
                  <a:gd name="T21" fmla="*/ 1 h 41"/>
                  <a:gd name="T22" fmla="*/ 2 w 52"/>
                  <a:gd name="T23" fmla="*/ 0 h 41"/>
                  <a:gd name="T24" fmla="*/ 2 w 52"/>
                  <a:gd name="T25" fmla="*/ 0 h 41"/>
                  <a:gd name="T26" fmla="*/ 1 w 52"/>
                  <a:gd name="T27" fmla="*/ 1 h 41"/>
                  <a:gd name="T28" fmla="*/ 1 w 52"/>
                  <a:gd name="T29" fmla="*/ 1 h 41"/>
                  <a:gd name="T30" fmla="*/ 0 w 52"/>
                  <a:gd name="T31" fmla="*/ 2 h 41"/>
                  <a:gd name="T32" fmla="*/ 0 w 52"/>
                  <a:gd name="T33" fmla="*/ 2 h 41"/>
                  <a:gd name="T34" fmla="*/ 0 w 52"/>
                  <a:gd name="T35" fmla="*/ 2 h 41"/>
                  <a:gd name="T36" fmla="*/ 0 w 52"/>
                  <a:gd name="T37" fmla="*/ 2 h 41"/>
                  <a:gd name="T38" fmla="*/ 0 w 52"/>
                  <a:gd name="T39" fmla="*/ 2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41"/>
                  <a:gd name="T62" fmla="*/ 52 w 52"/>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41">
                    <a:moveTo>
                      <a:pt x="0" y="32"/>
                    </a:moveTo>
                    <a:lnTo>
                      <a:pt x="4" y="32"/>
                    </a:lnTo>
                    <a:lnTo>
                      <a:pt x="8" y="36"/>
                    </a:lnTo>
                    <a:lnTo>
                      <a:pt x="16" y="38"/>
                    </a:lnTo>
                    <a:lnTo>
                      <a:pt x="25" y="41"/>
                    </a:lnTo>
                    <a:lnTo>
                      <a:pt x="33" y="41"/>
                    </a:lnTo>
                    <a:lnTo>
                      <a:pt x="42" y="38"/>
                    </a:lnTo>
                    <a:lnTo>
                      <a:pt x="48" y="30"/>
                    </a:lnTo>
                    <a:lnTo>
                      <a:pt x="52" y="17"/>
                    </a:lnTo>
                    <a:lnTo>
                      <a:pt x="52" y="7"/>
                    </a:lnTo>
                    <a:lnTo>
                      <a:pt x="52" y="5"/>
                    </a:lnTo>
                    <a:lnTo>
                      <a:pt x="44" y="0"/>
                    </a:lnTo>
                    <a:lnTo>
                      <a:pt x="37" y="0"/>
                    </a:lnTo>
                    <a:lnTo>
                      <a:pt x="29" y="2"/>
                    </a:lnTo>
                    <a:lnTo>
                      <a:pt x="21" y="9"/>
                    </a:lnTo>
                    <a:lnTo>
                      <a:pt x="12" y="17"/>
                    </a:lnTo>
                    <a:lnTo>
                      <a:pt x="6" y="22"/>
                    </a:lnTo>
                    <a:lnTo>
                      <a:pt x="0" y="30"/>
                    </a:lnTo>
                    <a:lnTo>
                      <a:pt x="0" y="32"/>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68" name="Freeform 226">
                <a:extLst>
                  <a:ext uri="{FF2B5EF4-FFF2-40B4-BE49-F238E27FC236}">
                    <a16:creationId xmlns:a16="http://schemas.microsoft.com/office/drawing/2014/main" id="{A7D3778D-E837-4DE1-B65D-F8D83EAE02B4}"/>
                  </a:ext>
                </a:extLst>
              </p:cNvPr>
              <p:cNvSpPr>
                <a:spLocks/>
              </p:cNvSpPr>
              <p:nvPr/>
            </p:nvSpPr>
            <p:spPr bwMode="auto">
              <a:xfrm>
                <a:off x="1935" y="3820"/>
                <a:ext cx="27" cy="23"/>
              </a:xfrm>
              <a:custGeom>
                <a:avLst/>
                <a:gdLst>
                  <a:gd name="T0" fmla="*/ 0 w 54"/>
                  <a:gd name="T1" fmla="*/ 1 h 46"/>
                  <a:gd name="T2" fmla="*/ 0 w 54"/>
                  <a:gd name="T3" fmla="*/ 1 h 46"/>
                  <a:gd name="T4" fmla="*/ 1 w 54"/>
                  <a:gd name="T5" fmla="*/ 1 h 46"/>
                  <a:gd name="T6" fmla="*/ 1 w 54"/>
                  <a:gd name="T7" fmla="*/ 1 h 46"/>
                  <a:gd name="T8" fmla="*/ 2 w 54"/>
                  <a:gd name="T9" fmla="*/ 1 h 46"/>
                  <a:gd name="T10" fmla="*/ 2 w 54"/>
                  <a:gd name="T11" fmla="*/ 0 h 46"/>
                  <a:gd name="T12" fmla="*/ 3 w 54"/>
                  <a:gd name="T13" fmla="*/ 1 h 46"/>
                  <a:gd name="T14" fmla="*/ 3 w 54"/>
                  <a:gd name="T15" fmla="*/ 1 h 46"/>
                  <a:gd name="T16" fmla="*/ 3 w 54"/>
                  <a:gd name="T17" fmla="*/ 1 h 46"/>
                  <a:gd name="T18" fmla="*/ 3 w 54"/>
                  <a:gd name="T19" fmla="*/ 1 h 46"/>
                  <a:gd name="T20" fmla="*/ 3 w 54"/>
                  <a:gd name="T21" fmla="*/ 1 h 46"/>
                  <a:gd name="T22" fmla="*/ 3 w 54"/>
                  <a:gd name="T23" fmla="*/ 2 h 46"/>
                  <a:gd name="T24" fmla="*/ 3 w 54"/>
                  <a:gd name="T25" fmla="*/ 3 h 46"/>
                  <a:gd name="T26" fmla="*/ 3 w 54"/>
                  <a:gd name="T27" fmla="*/ 3 h 46"/>
                  <a:gd name="T28" fmla="*/ 3 w 54"/>
                  <a:gd name="T29" fmla="*/ 3 h 46"/>
                  <a:gd name="T30" fmla="*/ 2 w 54"/>
                  <a:gd name="T31" fmla="*/ 3 h 46"/>
                  <a:gd name="T32" fmla="*/ 2 w 54"/>
                  <a:gd name="T33" fmla="*/ 3 h 46"/>
                  <a:gd name="T34" fmla="*/ 1 w 54"/>
                  <a:gd name="T35" fmla="*/ 3 h 46"/>
                  <a:gd name="T36" fmla="*/ 1 w 54"/>
                  <a:gd name="T37" fmla="*/ 1 h 46"/>
                  <a:gd name="T38" fmla="*/ 0 w 54"/>
                  <a:gd name="T39" fmla="*/ 1 h 46"/>
                  <a:gd name="T40" fmla="*/ 0 w 54"/>
                  <a:gd name="T41" fmla="*/ 1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46"/>
                  <a:gd name="T65" fmla="*/ 54 w 54"/>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46">
                    <a:moveTo>
                      <a:pt x="0" y="25"/>
                    </a:moveTo>
                    <a:lnTo>
                      <a:pt x="0" y="21"/>
                    </a:lnTo>
                    <a:lnTo>
                      <a:pt x="6" y="17"/>
                    </a:lnTo>
                    <a:lnTo>
                      <a:pt x="14" y="12"/>
                    </a:lnTo>
                    <a:lnTo>
                      <a:pt x="21" y="6"/>
                    </a:lnTo>
                    <a:lnTo>
                      <a:pt x="31" y="0"/>
                    </a:lnTo>
                    <a:lnTo>
                      <a:pt x="38" y="2"/>
                    </a:lnTo>
                    <a:lnTo>
                      <a:pt x="44" y="4"/>
                    </a:lnTo>
                    <a:lnTo>
                      <a:pt x="48" y="10"/>
                    </a:lnTo>
                    <a:lnTo>
                      <a:pt x="50" y="15"/>
                    </a:lnTo>
                    <a:lnTo>
                      <a:pt x="54" y="25"/>
                    </a:lnTo>
                    <a:lnTo>
                      <a:pt x="54" y="32"/>
                    </a:lnTo>
                    <a:lnTo>
                      <a:pt x="54" y="40"/>
                    </a:lnTo>
                    <a:lnTo>
                      <a:pt x="48" y="46"/>
                    </a:lnTo>
                    <a:lnTo>
                      <a:pt x="38" y="46"/>
                    </a:lnTo>
                    <a:lnTo>
                      <a:pt x="31" y="44"/>
                    </a:lnTo>
                    <a:lnTo>
                      <a:pt x="21" y="40"/>
                    </a:lnTo>
                    <a:lnTo>
                      <a:pt x="14" y="34"/>
                    </a:lnTo>
                    <a:lnTo>
                      <a:pt x="6" y="29"/>
                    </a:lnTo>
                    <a:lnTo>
                      <a:pt x="0" y="25"/>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69" name="Freeform 227">
                <a:extLst>
                  <a:ext uri="{FF2B5EF4-FFF2-40B4-BE49-F238E27FC236}">
                    <a16:creationId xmlns:a16="http://schemas.microsoft.com/office/drawing/2014/main" id="{08903FF0-B1D3-4C32-9D42-F102423E8D39}"/>
                  </a:ext>
                </a:extLst>
              </p:cNvPr>
              <p:cNvSpPr>
                <a:spLocks/>
              </p:cNvSpPr>
              <p:nvPr/>
            </p:nvSpPr>
            <p:spPr bwMode="auto">
              <a:xfrm>
                <a:off x="1996" y="4075"/>
                <a:ext cx="29" cy="21"/>
              </a:xfrm>
              <a:custGeom>
                <a:avLst/>
                <a:gdLst>
                  <a:gd name="T0" fmla="*/ 0 w 57"/>
                  <a:gd name="T1" fmla="*/ 3 h 41"/>
                  <a:gd name="T2" fmla="*/ 0 w 57"/>
                  <a:gd name="T3" fmla="*/ 2 h 41"/>
                  <a:gd name="T4" fmla="*/ 1 w 57"/>
                  <a:gd name="T5" fmla="*/ 2 h 41"/>
                  <a:gd name="T6" fmla="*/ 1 w 57"/>
                  <a:gd name="T7" fmla="*/ 1 h 41"/>
                  <a:gd name="T8" fmla="*/ 1 w 57"/>
                  <a:gd name="T9" fmla="*/ 1 h 41"/>
                  <a:gd name="T10" fmla="*/ 2 w 57"/>
                  <a:gd name="T11" fmla="*/ 1 h 41"/>
                  <a:gd name="T12" fmla="*/ 2 w 57"/>
                  <a:gd name="T13" fmla="*/ 0 h 41"/>
                  <a:gd name="T14" fmla="*/ 3 w 57"/>
                  <a:gd name="T15" fmla="*/ 0 h 41"/>
                  <a:gd name="T16" fmla="*/ 3 w 57"/>
                  <a:gd name="T17" fmla="*/ 1 h 41"/>
                  <a:gd name="T18" fmla="*/ 3 w 57"/>
                  <a:gd name="T19" fmla="*/ 1 h 41"/>
                  <a:gd name="T20" fmla="*/ 4 w 57"/>
                  <a:gd name="T21" fmla="*/ 2 h 41"/>
                  <a:gd name="T22" fmla="*/ 4 w 57"/>
                  <a:gd name="T23" fmla="*/ 2 h 41"/>
                  <a:gd name="T24" fmla="*/ 4 w 57"/>
                  <a:gd name="T25" fmla="*/ 2 h 41"/>
                  <a:gd name="T26" fmla="*/ 4 w 57"/>
                  <a:gd name="T27" fmla="*/ 3 h 41"/>
                  <a:gd name="T28" fmla="*/ 4 w 57"/>
                  <a:gd name="T29" fmla="*/ 3 h 41"/>
                  <a:gd name="T30" fmla="*/ 3 w 57"/>
                  <a:gd name="T31" fmla="*/ 3 h 41"/>
                  <a:gd name="T32" fmla="*/ 2 w 57"/>
                  <a:gd name="T33" fmla="*/ 3 h 41"/>
                  <a:gd name="T34" fmla="*/ 2 w 57"/>
                  <a:gd name="T35" fmla="*/ 3 h 41"/>
                  <a:gd name="T36" fmla="*/ 1 w 57"/>
                  <a:gd name="T37" fmla="*/ 3 h 41"/>
                  <a:gd name="T38" fmla="*/ 1 w 57"/>
                  <a:gd name="T39" fmla="*/ 3 h 41"/>
                  <a:gd name="T40" fmla="*/ 0 w 57"/>
                  <a:gd name="T41" fmla="*/ 3 h 41"/>
                  <a:gd name="T42" fmla="*/ 0 w 57"/>
                  <a:gd name="T43" fmla="*/ 3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41"/>
                  <a:gd name="T68" fmla="*/ 57 w 57"/>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41">
                    <a:moveTo>
                      <a:pt x="0" y="34"/>
                    </a:moveTo>
                    <a:lnTo>
                      <a:pt x="0" y="30"/>
                    </a:lnTo>
                    <a:lnTo>
                      <a:pt x="4" y="24"/>
                    </a:lnTo>
                    <a:lnTo>
                      <a:pt x="8" y="15"/>
                    </a:lnTo>
                    <a:lnTo>
                      <a:pt x="15" y="9"/>
                    </a:lnTo>
                    <a:lnTo>
                      <a:pt x="21" y="1"/>
                    </a:lnTo>
                    <a:lnTo>
                      <a:pt x="29" y="0"/>
                    </a:lnTo>
                    <a:lnTo>
                      <a:pt x="36" y="0"/>
                    </a:lnTo>
                    <a:lnTo>
                      <a:pt x="40" y="1"/>
                    </a:lnTo>
                    <a:lnTo>
                      <a:pt x="48" y="9"/>
                    </a:lnTo>
                    <a:lnTo>
                      <a:pt x="51" y="17"/>
                    </a:lnTo>
                    <a:lnTo>
                      <a:pt x="53" y="22"/>
                    </a:lnTo>
                    <a:lnTo>
                      <a:pt x="57" y="30"/>
                    </a:lnTo>
                    <a:lnTo>
                      <a:pt x="53" y="34"/>
                    </a:lnTo>
                    <a:lnTo>
                      <a:pt x="49" y="40"/>
                    </a:lnTo>
                    <a:lnTo>
                      <a:pt x="38" y="40"/>
                    </a:lnTo>
                    <a:lnTo>
                      <a:pt x="29" y="41"/>
                    </a:lnTo>
                    <a:lnTo>
                      <a:pt x="17" y="36"/>
                    </a:lnTo>
                    <a:lnTo>
                      <a:pt x="8" y="34"/>
                    </a:lnTo>
                    <a:lnTo>
                      <a:pt x="2" y="34"/>
                    </a:lnTo>
                    <a:lnTo>
                      <a:pt x="0" y="34"/>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70" name="Freeform 228">
                <a:extLst>
                  <a:ext uri="{FF2B5EF4-FFF2-40B4-BE49-F238E27FC236}">
                    <a16:creationId xmlns:a16="http://schemas.microsoft.com/office/drawing/2014/main" id="{931AFDAD-FDB4-4FE4-AB63-AC48D47073DB}"/>
                  </a:ext>
                </a:extLst>
              </p:cNvPr>
              <p:cNvSpPr>
                <a:spLocks/>
              </p:cNvSpPr>
              <p:nvPr/>
            </p:nvSpPr>
            <p:spPr bwMode="auto">
              <a:xfrm>
                <a:off x="1910" y="4113"/>
                <a:ext cx="28" cy="21"/>
              </a:xfrm>
              <a:custGeom>
                <a:avLst/>
                <a:gdLst>
                  <a:gd name="T0" fmla="*/ 0 w 55"/>
                  <a:gd name="T1" fmla="*/ 2 h 41"/>
                  <a:gd name="T2" fmla="*/ 0 w 55"/>
                  <a:gd name="T3" fmla="*/ 2 h 41"/>
                  <a:gd name="T4" fmla="*/ 1 w 55"/>
                  <a:gd name="T5" fmla="*/ 2 h 41"/>
                  <a:gd name="T6" fmla="*/ 1 w 55"/>
                  <a:gd name="T7" fmla="*/ 1 h 41"/>
                  <a:gd name="T8" fmla="*/ 2 w 55"/>
                  <a:gd name="T9" fmla="*/ 1 h 41"/>
                  <a:gd name="T10" fmla="*/ 2 w 55"/>
                  <a:gd name="T11" fmla="*/ 1 h 41"/>
                  <a:gd name="T12" fmla="*/ 2 w 55"/>
                  <a:gd name="T13" fmla="*/ 0 h 41"/>
                  <a:gd name="T14" fmla="*/ 3 w 55"/>
                  <a:gd name="T15" fmla="*/ 0 h 41"/>
                  <a:gd name="T16" fmla="*/ 3 w 55"/>
                  <a:gd name="T17" fmla="*/ 1 h 41"/>
                  <a:gd name="T18" fmla="*/ 3 w 55"/>
                  <a:gd name="T19" fmla="*/ 1 h 41"/>
                  <a:gd name="T20" fmla="*/ 4 w 55"/>
                  <a:gd name="T21" fmla="*/ 2 h 41"/>
                  <a:gd name="T22" fmla="*/ 4 w 55"/>
                  <a:gd name="T23" fmla="*/ 2 h 41"/>
                  <a:gd name="T24" fmla="*/ 4 w 55"/>
                  <a:gd name="T25" fmla="*/ 2 h 41"/>
                  <a:gd name="T26" fmla="*/ 4 w 55"/>
                  <a:gd name="T27" fmla="*/ 3 h 41"/>
                  <a:gd name="T28" fmla="*/ 3 w 55"/>
                  <a:gd name="T29" fmla="*/ 3 h 41"/>
                  <a:gd name="T30" fmla="*/ 3 w 55"/>
                  <a:gd name="T31" fmla="*/ 3 h 41"/>
                  <a:gd name="T32" fmla="*/ 2 w 55"/>
                  <a:gd name="T33" fmla="*/ 3 h 41"/>
                  <a:gd name="T34" fmla="*/ 2 w 55"/>
                  <a:gd name="T35" fmla="*/ 3 h 41"/>
                  <a:gd name="T36" fmla="*/ 1 w 55"/>
                  <a:gd name="T37" fmla="*/ 3 h 41"/>
                  <a:gd name="T38" fmla="*/ 1 w 55"/>
                  <a:gd name="T39" fmla="*/ 2 h 41"/>
                  <a:gd name="T40" fmla="*/ 0 w 55"/>
                  <a:gd name="T41" fmla="*/ 2 h 41"/>
                  <a:gd name="T42" fmla="*/ 0 w 55"/>
                  <a:gd name="T43" fmla="*/ 2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41"/>
                  <a:gd name="T68" fmla="*/ 55 w 55"/>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41">
                    <a:moveTo>
                      <a:pt x="0" y="32"/>
                    </a:moveTo>
                    <a:lnTo>
                      <a:pt x="0" y="30"/>
                    </a:lnTo>
                    <a:lnTo>
                      <a:pt x="2" y="22"/>
                    </a:lnTo>
                    <a:lnTo>
                      <a:pt x="6" y="15"/>
                    </a:lnTo>
                    <a:lnTo>
                      <a:pt x="17" y="7"/>
                    </a:lnTo>
                    <a:lnTo>
                      <a:pt x="23" y="2"/>
                    </a:lnTo>
                    <a:lnTo>
                      <a:pt x="32" y="0"/>
                    </a:lnTo>
                    <a:lnTo>
                      <a:pt x="36" y="0"/>
                    </a:lnTo>
                    <a:lnTo>
                      <a:pt x="40" y="2"/>
                    </a:lnTo>
                    <a:lnTo>
                      <a:pt x="46" y="7"/>
                    </a:lnTo>
                    <a:lnTo>
                      <a:pt x="49" y="17"/>
                    </a:lnTo>
                    <a:lnTo>
                      <a:pt x="53" y="22"/>
                    </a:lnTo>
                    <a:lnTo>
                      <a:pt x="55" y="30"/>
                    </a:lnTo>
                    <a:lnTo>
                      <a:pt x="51" y="36"/>
                    </a:lnTo>
                    <a:lnTo>
                      <a:pt x="48" y="41"/>
                    </a:lnTo>
                    <a:lnTo>
                      <a:pt x="36" y="41"/>
                    </a:lnTo>
                    <a:lnTo>
                      <a:pt x="28" y="41"/>
                    </a:lnTo>
                    <a:lnTo>
                      <a:pt x="17" y="36"/>
                    </a:lnTo>
                    <a:lnTo>
                      <a:pt x="6" y="34"/>
                    </a:lnTo>
                    <a:lnTo>
                      <a:pt x="2" y="32"/>
                    </a:lnTo>
                    <a:lnTo>
                      <a:pt x="0" y="32"/>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71" name="Freeform 229">
                <a:extLst>
                  <a:ext uri="{FF2B5EF4-FFF2-40B4-BE49-F238E27FC236}">
                    <a16:creationId xmlns:a16="http://schemas.microsoft.com/office/drawing/2014/main" id="{A110CC3A-6DBE-46A6-B486-63C8138EE447}"/>
                  </a:ext>
                </a:extLst>
              </p:cNvPr>
              <p:cNvSpPr>
                <a:spLocks/>
              </p:cNvSpPr>
              <p:nvPr/>
            </p:nvSpPr>
            <p:spPr bwMode="auto">
              <a:xfrm>
                <a:off x="1906" y="4086"/>
                <a:ext cx="24" cy="26"/>
              </a:xfrm>
              <a:custGeom>
                <a:avLst/>
                <a:gdLst>
                  <a:gd name="T0" fmla="*/ 1 w 48"/>
                  <a:gd name="T1" fmla="*/ 3 h 52"/>
                  <a:gd name="T2" fmla="*/ 1 w 48"/>
                  <a:gd name="T3" fmla="*/ 3 h 52"/>
                  <a:gd name="T4" fmla="*/ 1 w 48"/>
                  <a:gd name="T5" fmla="*/ 3 h 52"/>
                  <a:gd name="T6" fmla="*/ 0 w 48"/>
                  <a:gd name="T7" fmla="*/ 2 h 52"/>
                  <a:gd name="T8" fmla="*/ 0 w 48"/>
                  <a:gd name="T9" fmla="*/ 2 h 52"/>
                  <a:gd name="T10" fmla="*/ 0 w 48"/>
                  <a:gd name="T11" fmla="*/ 1 h 52"/>
                  <a:gd name="T12" fmla="*/ 1 w 48"/>
                  <a:gd name="T13" fmla="*/ 1 h 52"/>
                  <a:gd name="T14" fmla="*/ 1 w 48"/>
                  <a:gd name="T15" fmla="*/ 0 h 52"/>
                  <a:gd name="T16" fmla="*/ 1 w 48"/>
                  <a:gd name="T17" fmla="*/ 0 h 52"/>
                  <a:gd name="T18" fmla="*/ 2 w 48"/>
                  <a:gd name="T19" fmla="*/ 0 h 52"/>
                  <a:gd name="T20" fmla="*/ 3 w 48"/>
                  <a:gd name="T21" fmla="*/ 1 h 52"/>
                  <a:gd name="T22" fmla="*/ 3 w 48"/>
                  <a:gd name="T23" fmla="*/ 1 h 52"/>
                  <a:gd name="T24" fmla="*/ 3 w 48"/>
                  <a:gd name="T25" fmla="*/ 1 h 52"/>
                  <a:gd name="T26" fmla="*/ 3 w 48"/>
                  <a:gd name="T27" fmla="*/ 1 h 52"/>
                  <a:gd name="T28" fmla="*/ 3 w 48"/>
                  <a:gd name="T29" fmla="*/ 2 h 52"/>
                  <a:gd name="T30" fmla="*/ 3 w 48"/>
                  <a:gd name="T31" fmla="*/ 2 h 52"/>
                  <a:gd name="T32" fmla="*/ 3 w 48"/>
                  <a:gd name="T33" fmla="*/ 3 h 52"/>
                  <a:gd name="T34" fmla="*/ 2 w 48"/>
                  <a:gd name="T35" fmla="*/ 3 h 52"/>
                  <a:gd name="T36" fmla="*/ 1 w 48"/>
                  <a:gd name="T37" fmla="*/ 3 h 52"/>
                  <a:gd name="T38" fmla="*/ 1 w 48"/>
                  <a:gd name="T39" fmla="*/ 3 h 52"/>
                  <a:gd name="T40" fmla="*/ 1 w 48"/>
                  <a:gd name="T41" fmla="*/ 3 h 52"/>
                  <a:gd name="T42" fmla="*/ 1 w 48"/>
                  <a:gd name="T43" fmla="*/ 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52"/>
                  <a:gd name="T68" fmla="*/ 48 w 4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52">
                    <a:moveTo>
                      <a:pt x="6" y="52"/>
                    </a:moveTo>
                    <a:lnTo>
                      <a:pt x="6" y="48"/>
                    </a:lnTo>
                    <a:lnTo>
                      <a:pt x="2" y="40"/>
                    </a:lnTo>
                    <a:lnTo>
                      <a:pt x="0" y="29"/>
                    </a:lnTo>
                    <a:lnTo>
                      <a:pt x="0" y="19"/>
                    </a:lnTo>
                    <a:lnTo>
                      <a:pt x="0" y="8"/>
                    </a:lnTo>
                    <a:lnTo>
                      <a:pt x="6" y="2"/>
                    </a:lnTo>
                    <a:lnTo>
                      <a:pt x="12" y="0"/>
                    </a:lnTo>
                    <a:lnTo>
                      <a:pt x="16" y="0"/>
                    </a:lnTo>
                    <a:lnTo>
                      <a:pt x="23" y="0"/>
                    </a:lnTo>
                    <a:lnTo>
                      <a:pt x="33" y="2"/>
                    </a:lnTo>
                    <a:lnTo>
                      <a:pt x="40" y="6"/>
                    </a:lnTo>
                    <a:lnTo>
                      <a:pt x="44" y="10"/>
                    </a:lnTo>
                    <a:lnTo>
                      <a:pt x="48" y="14"/>
                    </a:lnTo>
                    <a:lnTo>
                      <a:pt x="46" y="23"/>
                    </a:lnTo>
                    <a:lnTo>
                      <a:pt x="40" y="27"/>
                    </a:lnTo>
                    <a:lnTo>
                      <a:pt x="33" y="35"/>
                    </a:lnTo>
                    <a:lnTo>
                      <a:pt x="23" y="40"/>
                    </a:lnTo>
                    <a:lnTo>
                      <a:pt x="14" y="44"/>
                    </a:lnTo>
                    <a:lnTo>
                      <a:pt x="8" y="50"/>
                    </a:lnTo>
                    <a:lnTo>
                      <a:pt x="6" y="52"/>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72" name="Freeform 230">
                <a:extLst>
                  <a:ext uri="{FF2B5EF4-FFF2-40B4-BE49-F238E27FC236}">
                    <a16:creationId xmlns:a16="http://schemas.microsoft.com/office/drawing/2014/main" id="{4753B275-C353-428E-95CD-547933ECEDD4}"/>
                  </a:ext>
                </a:extLst>
              </p:cNvPr>
              <p:cNvSpPr>
                <a:spLocks/>
              </p:cNvSpPr>
              <p:nvPr/>
            </p:nvSpPr>
            <p:spPr bwMode="auto">
              <a:xfrm>
                <a:off x="1877" y="4072"/>
                <a:ext cx="24" cy="25"/>
              </a:xfrm>
              <a:custGeom>
                <a:avLst/>
                <a:gdLst>
                  <a:gd name="T0" fmla="*/ 1 w 48"/>
                  <a:gd name="T1" fmla="*/ 4 h 49"/>
                  <a:gd name="T2" fmla="*/ 1 w 48"/>
                  <a:gd name="T3" fmla="*/ 3 h 49"/>
                  <a:gd name="T4" fmla="*/ 1 w 48"/>
                  <a:gd name="T5" fmla="*/ 3 h 49"/>
                  <a:gd name="T6" fmla="*/ 0 w 48"/>
                  <a:gd name="T7" fmla="*/ 2 h 49"/>
                  <a:gd name="T8" fmla="*/ 0 w 48"/>
                  <a:gd name="T9" fmla="*/ 2 h 49"/>
                  <a:gd name="T10" fmla="*/ 0 w 48"/>
                  <a:gd name="T11" fmla="*/ 1 h 49"/>
                  <a:gd name="T12" fmla="*/ 1 w 48"/>
                  <a:gd name="T13" fmla="*/ 1 h 49"/>
                  <a:gd name="T14" fmla="*/ 1 w 48"/>
                  <a:gd name="T15" fmla="*/ 0 h 49"/>
                  <a:gd name="T16" fmla="*/ 1 w 48"/>
                  <a:gd name="T17" fmla="*/ 0 h 49"/>
                  <a:gd name="T18" fmla="*/ 2 w 48"/>
                  <a:gd name="T19" fmla="*/ 0 h 49"/>
                  <a:gd name="T20" fmla="*/ 3 w 48"/>
                  <a:gd name="T21" fmla="*/ 1 h 49"/>
                  <a:gd name="T22" fmla="*/ 3 w 48"/>
                  <a:gd name="T23" fmla="*/ 1 h 49"/>
                  <a:gd name="T24" fmla="*/ 3 w 48"/>
                  <a:gd name="T25" fmla="*/ 1 h 49"/>
                  <a:gd name="T26" fmla="*/ 3 w 48"/>
                  <a:gd name="T27" fmla="*/ 1 h 49"/>
                  <a:gd name="T28" fmla="*/ 3 w 48"/>
                  <a:gd name="T29" fmla="*/ 2 h 49"/>
                  <a:gd name="T30" fmla="*/ 3 w 48"/>
                  <a:gd name="T31" fmla="*/ 2 h 49"/>
                  <a:gd name="T32" fmla="*/ 3 w 48"/>
                  <a:gd name="T33" fmla="*/ 3 h 49"/>
                  <a:gd name="T34" fmla="*/ 2 w 48"/>
                  <a:gd name="T35" fmla="*/ 3 h 49"/>
                  <a:gd name="T36" fmla="*/ 1 w 48"/>
                  <a:gd name="T37" fmla="*/ 3 h 49"/>
                  <a:gd name="T38" fmla="*/ 1 w 48"/>
                  <a:gd name="T39" fmla="*/ 3 h 49"/>
                  <a:gd name="T40" fmla="*/ 1 w 48"/>
                  <a:gd name="T41" fmla="*/ 4 h 49"/>
                  <a:gd name="T42" fmla="*/ 1 w 48"/>
                  <a:gd name="T43" fmla="*/ 4 h 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49"/>
                  <a:gd name="T68" fmla="*/ 48 w 48"/>
                  <a:gd name="T69" fmla="*/ 49 h 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49">
                    <a:moveTo>
                      <a:pt x="8" y="49"/>
                    </a:moveTo>
                    <a:lnTo>
                      <a:pt x="4" y="47"/>
                    </a:lnTo>
                    <a:lnTo>
                      <a:pt x="2" y="38"/>
                    </a:lnTo>
                    <a:lnTo>
                      <a:pt x="0" y="30"/>
                    </a:lnTo>
                    <a:lnTo>
                      <a:pt x="0" y="19"/>
                    </a:lnTo>
                    <a:lnTo>
                      <a:pt x="0" y="9"/>
                    </a:lnTo>
                    <a:lnTo>
                      <a:pt x="6" y="4"/>
                    </a:lnTo>
                    <a:lnTo>
                      <a:pt x="8" y="0"/>
                    </a:lnTo>
                    <a:lnTo>
                      <a:pt x="16" y="0"/>
                    </a:lnTo>
                    <a:lnTo>
                      <a:pt x="21" y="0"/>
                    </a:lnTo>
                    <a:lnTo>
                      <a:pt x="33" y="4"/>
                    </a:lnTo>
                    <a:lnTo>
                      <a:pt x="38" y="4"/>
                    </a:lnTo>
                    <a:lnTo>
                      <a:pt x="48" y="7"/>
                    </a:lnTo>
                    <a:lnTo>
                      <a:pt x="48" y="15"/>
                    </a:lnTo>
                    <a:lnTo>
                      <a:pt x="48" y="21"/>
                    </a:lnTo>
                    <a:lnTo>
                      <a:pt x="40" y="25"/>
                    </a:lnTo>
                    <a:lnTo>
                      <a:pt x="33" y="34"/>
                    </a:lnTo>
                    <a:lnTo>
                      <a:pt x="23" y="38"/>
                    </a:lnTo>
                    <a:lnTo>
                      <a:pt x="16" y="46"/>
                    </a:lnTo>
                    <a:lnTo>
                      <a:pt x="8" y="47"/>
                    </a:lnTo>
                    <a:lnTo>
                      <a:pt x="8" y="49"/>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73" name="Freeform 231">
                <a:extLst>
                  <a:ext uri="{FF2B5EF4-FFF2-40B4-BE49-F238E27FC236}">
                    <a16:creationId xmlns:a16="http://schemas.microsoft.com/office/drawing/2014/main" id="{437C9B1F-C87D-4566-9822-F5DCFE689A56}"/>
                  </a:ext>
                </a:extLst>
              </p:cNvPr>
              <p:cNvSpPr>
                <a:spLocks/>
              </p:cNvSpPr>
              <p:nvPr/>
            </p:nvSpPr>
            <p:spPr bwMode="auto">
              <a:xfrm>
                <a:off x="1846" y="3891"/>
                <a:ext cx="29" cy="22"/>
              </a:xfrm>
              <a:custGeom>
                <a:avLst/>
                <a:gdLst>
                  <a:gd name="T0" fmla="*/ 0 w 59"/>
                  <a:gd name="T1" fmla="*/ 3 h 43"/>
                  <a:gd name="T2" fmla="*/ 0 w 59"/>
                  <a:gd name="T3" fmla="*/ 2 h 43"/>
                  <a:gd name="T4" fmla="*/ 0 w 59"/>
                  <a:gd name="T5" fmla="*/ 2 h 43"/>
                  <a:gd name="T6" fmla="*/ 0 w 59"/>
                  <a:gd name="T7" fmla="*/ 1 h 43"/>
                  <a:gd name="T8" fmla="*/ 1 w 59"/>
                  <a:gd name="T9" fmla="*/ 1 h 43"/>
                  <a:gd name="T10" fmla="*/ 1 w 59"/>
                  <a:gd name="T11" fmla="*/ 1 h 43"/>
                  <a:gd name="T12" fmla="*/ 2 w 59"/>
                  <a:gd name="T13" fmla="*/ 0 h 43"/>
                  <a:gd name="T14" fmla="*/ 2 w 59"/>
                  <a:gd name="T15" fmla="*/ 0 h 43"/>
                  <a:gd name="T16" fmla="*/ 2 w 59"/>
                  <a:gd name="T17" fmla="*/ 1 h 43"/>
                  <a:gd name="T18" fmla="*/ 3 w 59"/>
                  <a:gd name="T19" fmla="*/ 1 h 43"/>
                  <a:gd name="T20" fmla="*/ 3 w 59"/>
                  <a:gd name="T21" fmla="*/ 2 h 43"/>
                  <a:gd name="T22" fmla="*/ 3 w 59"/>
                  <a:gd name="T23" fmla="*/ 2 h 43"/>
                  <a:gd name="T24" fmla="*/ 3 w 59"/>
                  <a:gd name="T25" fmla="*/ 2 h 43"/>
                  <a:gd name="T26" fmla="*/ 3 w 59"/>
                  <a:gd name="T27" fmla="*/ 3 h 43"/>
                  <a:gd name="T28" fmla="*/ 3 w 59"/>
                  <a:gd name="T29" fmla="*/ 3 h 43"/>
                  <a:gd name="T30" fmla="*/ 2 w 59"/>
                  <a:gd name="T31" fmla="*/ 3 h 43"/>
                  <a:gd name="T32" fmla="*/ 1 w 59"/>
                  <a:gd name="T33" fmla="*/ 3 h 43"/>
                  <a:gd name="T34" fmla="*/ 1 w 59"/>
                  <a:gd name="T35" fmla="*/ 3 h 43"/>
                  <a:gd name="T36" fmla="*/ 0 w 59"/>
                  <a:gd name="T37" fmla="*/ 3 h 43"/>
                  <a:gd name="T38" fmla="*/ 0 w 59"/>
                  <a:gd name="T39" fmla="*/ 3 h 43"/>
                  <a:gd name="T40" fmla="*/ 0 w 59"/>
                  <a:gd name="T41" fmla="*/ 3 h 43"/>
                  <a:gd name="T42" fmla="*/ 0 w 59"/>
                  <a:gd name="T43" fmla="*/ 3 h 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43"/>
                  <a:gd name="T68" fmla="*/ 59 w 59"/>
                  <a:gd name="T69" fmla="*/ 43 h 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43">
                    <a:moveTo>
                      <a:pt x="0" y="34"/>
                    </a:moveTo>
                    <a:lnTo>
                      <a:pt x="0" y="32"/>
                    </a:lnTo>
                    <a:lnTo>
                      <a:pt x="4" y="26"/>
                    </a:lnTo>
                    <a:lnTo>
                      <a:pt x="7" y="15"/>
                    </a:lnTo>
                    <a:lnTo>
                      <a:pt x="17" y="9"/>
                    </a:lnTo>
                    <a:lnTo>
                      <a:pt x="23" y="2"/>
                    </a:lnTo>
                    <a:lnTo>
                      <a:pt x="32" y="0"/>
                    </a:lnTo>
                    <a:lnTo>
                      <a:pt x="38" y="0"/>
                    </a:lnTo>
                    <a:lnTo>
                      <a:pt x="42" y="4"/>
                    </a:lnTo>
                    <a:lnTo>
                      <a:pt x="49" y="9"/>
                    </a:lnTo>
                    <a:lnTo>
                      <a:pt x="53" y="17"/>
                    </a:lnTo>
                    <a:lnTo>
                      <a:pt x="57" y="24"/>
                    </a:lnTo>
                    <a:lnTo>
                      <a:pt x="59" y="32"/>
                    </a:lnTo>
                    <a:lnTo>
                      <a:pt x="55" y="36"/>
                    </a:lnTo>
                    <a:lnTo>
                      <a:pt x="49" y="42"/>
                    </a:lnTo>
                    <a:lnTo>
                      <a:pt x="38" y="42"/>
                    </a:lnTo>
                    <a:lnTo>
                      <a:pt x="30" y="43"/>
                    </a:lnTo>
                    <a:lnTo>
                      <a:pt x="17" y="38"/>
                    </a:lnTo>
                    <a:lnTo>
                      <a:pt x="7" y="36"/>
                    </a:lnTo>
                    <a:lnTo>
                      <a:pt x="2" y="34"/>
                    </a:lnTo>
                    <a:lnTo>
                      <a:pt x="0" y="34"/>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74" name="Freeform 232">
                <a:extLst>
                  <a:ext uri="{FF2B5EF4-FFF2-40B4-BE49-F238E27FC236}">
                    <a16:creationId xmlns:a16="http://schemas.microsoft.com/office/drawing/2014/main" id="{BC396DE3-247F-4FCC-A188-A53816C45D66}"/>
                  </a:ext>
                </a:extLst>
              </p:cNvPr>
              <p:cNvSpPr>
                <a:spLocks/>
              </p:cNvSpPr>
              <p:nvPr/>
            </p:nvSpPr>
            <p:spPr bwMode="auto">
              <a:xfrm>
                <a:off x="1784" y="3860"/>
                <a:ext cx="25" cy="21"/>
              </a:xfrm>
              <a:custGeom>
                <a:avLst/>
                <a:gdLst>
                  <a:gd name="T0" fmla="*/ 0 w 50"/>
                  <a:gd name="T1" fmla="*/ 3 h 42"/>
                  <a:gd name="T2" fmla="*/ 0 w 50"/>
                  <a:gd name="T3" fmla="*/ 3 h 42"/>
                  <a:gd name="T4" fmla="*/ 0 w 50"/>
                  <a:gd name="T5" fmla="*/ 1 h 42"/>
                  <a:gd name="T6" fmla="*/ 0 w 50"/>
                  <a:gd name="T7" fmla="*/ 1 h 42"/>
                  <a:gd name="T8" fmla="*/ 1 w 50"/>
                  <a:gd name="T9" fmla="*/ 1 h 42"/>
                  <a:gd name="T10" fmla="*/ 1 w 50"/>
                  <a:gd name="T11" fmla="*/ 1 h 42"/>
                  <a:gd name="T12" fmla="*/ 1 w 50"/>
                  <a:gd name="T13" fmla="*/ 0 h 42"/>
                  <a:gd name="T14" fmla="*/ 2 w 50"/>
                  <a:gd name="T15" fmla="*/ 0 h 42"/>
                  <a:gd name="T16" fmla="*/ 3 w 50"/>
                  <a:gd name="T17" fmla="*/ 1 h 42"/>
                  <a:gd name="T18" fmla="*/ 3 w 50"/>
                  <a:gd name="T19" fmla="*/ 1 h 42"/>
                  <a:gd name="T20" fmla="*/ 3 w 50"/>
                  <a:gd name="T21" fmla="*/ 1 h 42"/>
                  <a:gd name="T22" fmla="*/ 3 w 50"/>
                  <a:gd name="T23" fmla="*/ 1 h 42"/>
                  <a:gd name="T24" fmla="*/ 3 w 50"/>
                  <a:gd name="T25" fmla="*/ 1 h 42"/>
                  <a:gd name="T26" fmla="*/ 3 w 50"/>
                  <a:gd name="T27" fmla="*/ 2 h 42"/>
                  <a:gd name="T28" fmla="*/ 2 w 50"/>
                  <a:gd name="T29" fmla="*/ 3 h 42"/>
                  <a:gd name="T30" fmla="*/ 1 w 50"/>
                  <a:gd name="T31" fmla="*/ 3 h 42"/>
                  <a:gd name="T32" fmla="*/ 1 w 50"/>
                  <a:gd name="T33" fmla="*/ 3 h 42"/>
                  <a:gd name="T34" fmla="*/ 0 w 50"/>
                  <a:gd name="T35" fmla="*/ 3 h 42"/>
                  <a:gd name="T36" fmla="*/ 0 w 50"/>
                  <a:gd name="T37" fmla="*/ 3 h 42"/>
                  <a:gd name="T38" fmla="*/ 0 w 50"/>
                  <a:gd name="T39" fmla="*/ 3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
                  <a:gd name="T61" fmla="*/ 0 h 42"/>
                  <a:gd name="T62" fmla="*/ 50 w 50"/>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 h="42">
                    <a:moveTo>
                      <a:pt x="0" y="42"/>
                    </a:moveTo>
                    <a:lnTo>
                      <a:pt x="0" y="36"/>
                    </a:lnTo>
                    <a:lnTo>
                      <a:pt x="0" y="30"/>
                    </a:lnTo>
                    <a:lnTo>
                      <a:pt x="0" y="21"/>
                    </a:lnTo>
                    <a:lnTo>
                      <a:pt x="4" y="13"/>
                    </a:lnTo>
                    <a:lnTo>
                      <a:pt x="8" y="2"/>
                    </a:lnTo>
                    <a:lnTo>
                      <a:pt x="15" y="0"/>
                    </a:lnTo>
                    <a:lnTo>
                      <a:pt x="27" y="0"/>
                    </a:lnTo>
                    <a:lnTo>
                      <a:pt x="44" y="9"/>
                    </a:lnTo>
                    <a:lnTo>
                      <a:pt x="48" y="13"/>
                    </a:lnTo>
                    <a:lnTo>
                      <a:pt x="50" y="19"/>
                    </a:lnTo>
                    <a:lnTo>
                      <a:pt x="50" y="25"/>
                    </a:lnTo>
                    <a:lnTo>
                      <a:pt x="48" y="30"/>
                    </a:lnTo>
                    <a:lnTo>
                      <a:pt x="36" y="32"/>
                    </a:lnTo>
                    <a:lnTo>
                      <a:pt x="29" y="34"/>
                    </a:lnTo>
                    <a:lnTo>
                      <a:pt x="15" y="36"/>
                    </a:lnTo>
                    <a:lnTo>
                      <a:pt x="8" y="40"/>
                    </a:lnTo>
                    <a:lnTo>
                      <a:pt x="0" y="40"/>
                    </a:lnTo>
                    <a:lnTo>
                      <a:pt x="0"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75" name="Freeform 233">
                <a:extLst>
                  <a:ext uri="{FF2B5EF4-FFF2-40B4-BE49-F238E27FC236}">
                    <a16:creationId xmlns:a16="http://schemas.microsoft.com/office/drawing/2014/main" id="{CB204D54-E2E9-415E-8FB8-C2D8EB656524}"/>
                  </a:ext>
                </a:extLst>
              </p:cNvPr>
              <p:cNvSpPr>
                <a:spLocks/>
              </p:cNvSpPr>
              <p:nvPr/>
            </p:nvSpPr>
            <p:spPr bwMode="auto">
              <a:xfrm>
                <a:off x="1754" y="3743"/>
                <a:ext cx="26" cy="22"/>
              </a:xfrm>
              <a:custGeom>
                <a:avLst/>
                <a:gdLst>
                  <a:gd name="T0" fmla="*/ 0 w 54"/>
                  <a:gd name="T1" fmla="*/ 3 h 44"/>
                  <a:gd name="T2" fmla="*/ 0 w 54"/>
                  <a:gd name="T3" fmla="*/ 3 h 44"/>
                  <a:gd name="T4" fmla="*/ 0 w 54"/>
                  <a:gd name="T5" fmla="*/ 2 h 44"/>
                  <a:gd name="T6" fmla="*/ 0 w 54"/>
                  <a:gd name="T7" fmla="*/ 1 h 44"/>
                  <a:gd name="T8" fmla="*/ 0 w 54"/>
                  <a:gd name="T9" fmla="*/ 1 h 44"/>
                  <a:gd name="T10" fmla="*/ 0 w 54"/>
                  <a:gd name="T11" fmla="*/ 1 h 44"/>
                  <a:gd name="T12" fmla="*/ 1 w 54"/>
                  <a:gd name="T13" fmla="*/ 0 h 44"/>
                  <a:gd name="T14" fmla="*/ 1 w 54"/>
                  <a:gd name="T15" fmla="*/ 0 h 44"/>
                  <a:gd name="T16" fmla="*/ 2 w 54"/>
                  <a:gd name="T17" fmla="*/ 1 h 44"/>
                  <a:gd name="T18" fmla="*/ 3 w 54"/>
                  <a:gd name="T19" fmla="*/ 1 h 44"/>
                  <a:gd name="T20" fmla="*/ 3 w 54"/>
                  <a:gd name="T21" fmla="*/ 1 h 44"/>
                  <a:gd name="T22" fmla="*/ 3 w 54"/>
                  <a:gd name="T23" fmla="*/ 1 h 44"/>
                  <a:gd name="T24" fmla="*/ 3 w 54"/>
                  <a:gd name="T25" fmla="*/ 1 h 44"/>
                  <a:gd name="T26" fmla="*/ 2 w 54"/>
                  <a:gd name="T27" fmla="*/ 3 h 44"/>
                  <a:gd name="T28" fmla="*/ 2 w 54"/>
                  <a:gd name="T29" fmla="*/ 3 h 44"/>
                  <a:gd name="T30" fmla="*/ 1 w 54"/>
                  <a:gd name="T31" fmla="*/ 3 h 44"/>
                  <a:gd name="T32" fmla="*/ 0 w 54"/>
                  <a:gd name="T33" fmla="*/ 3 h 44"/>
                  <a:gd name="T34" fmla="*/ 0 w 54"/>
                  <a:gd name="T35" fmla="*/ 3 h 44"/>
                  <a:gd name="T36" fmla="*/ 0 w 54"/>
                  <a:gd name="T37" fmla="*/ 3 h 44"/>
                  <a:gd name="T38" fmla="*/ 0 w 54"/>
                  <a:gd name="T39" fmla="*/ 3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44"/>
                  <a:gd name="T62" fmla="*/ 54 w 54"/>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44">
                    <a:moveTo>
                      <a:pt x="0" y="44"/>
                    </a:moveTo>
                    <a:lnTo>
                      <a:pt x="0" y="42"/>
                    </a:lnTo>
                    <a:lnTo>
                      <a:pt x="0" y="32"/>
                    </a:lnTo>
                    <a:lnTo>
                      <a:pt x="2" y="25"/>
                    </a:lnTo>
                    <a:lnTo>
                      <a:pt x="6" y="13"/>
                    </a:lnTo>
                    <a:lnTo>
                      <a:pt x="12" y="6"/>
                    </a:lnTo>
                    <a:lnTo>
                      <a:pt x="19" y="0"/>
                    </a:lnTo>
                    <a:lnTo>
                      <a:pt x="29" y="0"/>
                    </a:lnTo>
                    <a:lnTo>
                      <a:pt x="44" y="10"/>
                    </a:lnTo>
                    <a:lnTo>
                      <a:pt x="50" y="13"/>
                    </a:lnTo>
                    <a:lnTo>
                      <a:pt x="54" y="21"/>
                    </a:lnTo>
                    <a:lnTo>
                      <a:pt x="54" y="25"/>
                    </a:lnTo>
                    <a:lnTo>
                      <a:pt x="50" y="31"/>
                    </a:lnTo>
                    <a:lnTo>
                      <a:pt x="42" y="36"/>
                    </a:lnTo>
                    <a:lnTo>
                      <a:pt x="33" y="40"/>
                    </a:lnTo>
                    <a:lnTo>
                      <a:pt x="19" y="42"/>
                    </a:lnTo>
                    <a:lnTo>
                      <a:pt x="12" y="42"/>
                    </a:lnTo>
                    <a:lnTo>
                      <a:pt x="2" y="42"/>
                    </a:lnTo>
                    <a:lnTo>
                      <a:pt x="0"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76" name="Freeform 234">
                <a:extLst>
                  <a:ext uri="{FF2B5EF4-FFF2-40B4-BE49-F238E27FC236}">
                    <a16:creationId xmlns:a16="http://schemas.microsoft.com/office/drawing/2014/main" id="{AD3A4A63-1C6F-4097-9BE2-C89248FFDDB1}"/>
                  </a:ext>
                </a:extLst>
              </p:cNvPr>
              <p:cNvSpPr>
                <a:spLocks/>
              </p:cNvSpPr>
              <p:nvPr/>
            </p:nvSpPr>
            <p:spPr bwMode="auto">
              <a:xfrm>
                <a:off x="1786" y="3754"/>
                <a:ext cx="25" cy="19"/>
              </a:xfrm>
              <a:custGeom>
                <a:avLst/>
                <a:gdLst>
                  <a:gd name="T0" fmla="*/ 0 w 49"/>
                  <a:gd name="T1" fmla="*/ 2 h 38"/>
                  <a:gd name="T2" fmla="*/ 0 w 49"/>
                  <a:gd name="T3" fmla="*/ 2 h 38"/>
                  <a:gd name="T4" fmla="*/ 0 w 49"/>
                  <a:gd name="T5" fmla="*/ 1 h 38"/>
                  <a:gd name="T6" fmla="*/ 0 w 49"/>
                  <a:gd name="T7" fmla="*/ 1 h 38"/>
                  <a:gd name="T8" fmla="*/ 1 w 49"/>
                  <a:gd name="T9" fmla="*/ 1 h 38"/>
                  <a:gd name="T10" fmla="*/ 1 w 49"/>
                  <a:gd name="T11" fmla="*/ 1 h 38"/>
                  <a:gd name="T12" fmla="*/ 2 w 49"/>
                  <a:gd name="T13" fmla="*/ 0 h 38"/>
                  <a:gd name="T14" fmla="*/ 2 w 49"/>
                  <a:gd name="T15" fmla="*/ 0 h 38"/>
                  <a:gd name="T16" fmla="*/ 3 w 49"/>
                  <a:gd name="T17" fmla="*/ 1 h 38"/>
                  <a:gd name="T18" fmla="*/ 3 w 49"/>
                  <a:gd name="T19" fmla="*/ 1 h 38"/>
                  <a:gd name="T20" fmla="*/ 4 w 49"/>
                  <a:gd name="T21" fmla="*/ 1 h 38"/>
                  <a:gd name="T22" fmla="*/ 4 w 49"/>
                  <a:gd name="T23" fmla="*/ 1 h 38"/>
                  <a:gd name="T24" fmla="*/ 3 w 49"/>
                  <a:gd name="T25" fmla="*/ 1 h 38"/>
                  <a:gd name="T26" fmla="*/ 3 w 49"/>
                  <a:gd name="T27" fmla="*/ 2 h 38"/>
                  <a:gd name="T28" fmla="*/ 2 w 49"/>
                  <a:gd name="T29" fmla="*/ 2 h 38"/>
                  <a:gd name="T30" fmla="*/ 2 w 49"/>
                  <a:gd name="T31" fmla="*/ 2 h 38"/>
                  <a:gd name="T32" fmla="*/ 1 w 49"/>
                  <a:gd name="T33" fmla="*/ 2 h 38"/>
                  <a:gd name="T34" fmla="*/ 0 w 49"/>
                  <a:gd name="T35" fmla="*/ 2 h 38"/>
                  <a:gd name="T36" fmla="*/ 0 w 49"/>
                  <a:gd name="T37" fmla="*/ 2 h 38"/>
                  <a:gd name="T38" fmla="*/ 0 w 49"/>
                  <a:gd name="T39" fmla="*/ 2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38"/>
                  <a:gd name="T62" fmla="*/ 49 w 49"/>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38">
                    <a:moveTo>
                      <a:pt x="0" y="38"/>
                    </a:moveTo>
                    <a:lnTo>
                      <a:pt x="0" y="36"/>
                    </a:lnTo>
                    <a:lnTo>
                      <a:pt x="0" y="30"/>
                    </a:lnTo>
                    <a:lnTo>
                      <a:pt x="0" y="21"/>
                    </a:lnTo>
                    <a:lnTo>
                      <a:pt x="4" y="10"/>
                    </a:lnTo>
                    <a:lnTo>
                      <a:pt x="9" y="2"/>
                    </a:lnTo>
                    <a:lnTo>
                      <a:pt x="17" y="0"/>
                    </a:lnTo>
                    <a:lnTo>
                      <a:pt x="28" y="0"/>
                    </a:lnTo>
                    <a:lnTo>
                      <a:pt x="44" y="8"/>
                    </a:lnTo>
                    <a:lnTo>
                      <a:pt x="47" y="10"/>
                    </a:lnTo>
                    <a:lnTo>
                      <a:pt x="49" y="17"/>
                    </a:lnTo>
                    <a:lnTo>
                      <a:pt x="49" y="23"/>
                    </a:lnTo>
                    <a:lnTo>
                      <a:pt x="47" y="27"/>
                    </a:lnTo>
                    <a:lnTo>
                      <a:pt x="40" y="32"/>
                    </a:lnTo>
                    <a:lnTo>
                      <a:pt x="28" y="36"/>
                    </a:lnTo>
                    <a:lnTo>
                      <a:pt x="17" y="36"/>
                    </a:lnTo>
                    <a:lnTo>
                      <a:pt x="9" y="36"/>
                    </a:lnTo>
                    <a:lnTo>
                      <a:pt x="0" y="36"/>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77" name="Freeform 235">
                <a:extLst>
                  <a:ext uri="{FF2B5EF4-FFF2-40B4-BE49-F238E27FC236}">
                    <a16:creationId xmlns:a16="http://schemas.microsoft.com/office/drawing/2014/main" id="{2791BEC4-D0D3-4532-AF43-45269F00493E}"/>
                  </a:ext>
                </a:extLst>
              </p:cNvPr>
              <p:cNvSpPr>
                <a:spLocks/>
              </p:cNvSpPr>
              <p:nvPr/>
            </p:nvSpPr>
            <p:spPr bwMode="auto">
              <a:xfrm>
                <a:off x="1824" y="4019"/>
                <a:ext cx="27" cy="23"/>
              </a:xfrm>
              <a:custGeom>
                <a:avLst/>
                <a:gdLst>
                  <a:gd name="T0" fmla="*/ 1 w 53"/>
                  <a:gd name="T1" fmla="*/ 3 h 46"/>
                  <a:gd name="T2" fmla="*/ 0 w 53"/>
                  <a:gd name="T3" fmla="*/ 3 h 46"/>
                  <a:gd name="T4" fmla="*/ 0 w 53"/>
                  <a:gd name="T5" fmla="*/ 3 h 46"/>
                  <a:gd name="T6" fmla="*/ 1 w 53"/>
                  <a:gd name="T7" fmla="*/ 1 h 46"/>
                  <a:gd name="T8" fmla="*/ 1 w 53"/>
                  <a:gd name="T9" fmla="*/ 1 h 46"/>
                  <a:gd name="T10" fmla="*/ 1 w 53"/>
                  <a:gd name="T11" fmla="*/ 1 h 46"/>
                  <a:gd name="T12" fmla="*/ 2 w 53"/>
                  <a:gd name="T13" fmla="*/ 0 h 46"/>
                  <a:gd name="T14" fmla="*/ 2 w 53"/>
                  <a:gd name="T15" fmla="*/ 0 h 46"/>
                  <a:gd name="T16" fmla="*/ 3 w 53"/>
                  <a:gd name="T17" fmla="*/ 1 h 46"/>
                  <a:gd name="T18" fmla="*/ 4 w 53"/>
                  <a:gd name="T19" fmla="*/ 1 h 46"/>
                  <a:gd name="T20" fmla="*/ 4 w 53"/>
                  <a:gd name="T21" fmla="*/ 1 h 46"/>
                  <a:gd name="T22" fmla="*/ 4 w 53"/>
                  <a:gd name="T23" fmla="*/ 1 h 46"/>
                  <a:gd name="T24" fmla="*/ 4 w 53"/>
                  <a:gd name="T25" fmla="*/ 1 h 46"/>
                  <a:gd name="T26" fmla="*/ 3 w 53"/>
                  <a:gd name="T27" fmla="*/ 3 h 46"/>
                  <a:gd name="T28" fmla="*/ 2 w 53"/>
                  <a:gd name="T29" fmla="*/ 3 h 46"/>
                  <a:gd name="T30" fmla="*/ 2 w 53"/>
                  <a:gd name="T31" fmla="*/ 3 h 46"/>
                  <a:gd name="T32" fmla="*/ 1 w 53"/>
                  <a:gd name="T33" fmla="*/ 3 h 46"/>
                  <a:gd name="T34" fmla="*/ 1 w 53"/>
                  <a:gd name="T35" fmla="*/ 3 h 46"/>
                  <a:gd name="T36" fmla="*/ 1 w 53"/>
                  <a:gd name="T37" fmla="*/ 3 h 46"/>
                  <a:gd name="T38" fmla="*/ 1 w 53"/>
                  <a:gd name="T39" fmla="*/ 3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46"/>
                  <a:gd name="T62" fmla="*/ 53 w 53"/>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46">
                    <a:moveTo>
                      <a:pt x="2" y="46"/>
                    </a:moveTo>
                    <a:lnTo>
                      <a:pt x="0" y="42"/>
                    </a:lnTo>
                    <a:lnTo>
                      <a:pt x="0" y="33"/>
                    </a:lnTo>
                    <a:lnTo>
                      <a:pt x="2" y="25"/>
                    </a:lnTo>
                    <a:lnTo>
                      <a:pt x="6" y="16"/>
                    </a:lnTo>
                    <a:lnTo>
                      <a:pt x="8" y="8"/>
                    </a:lnTo>
                    <a:lnTo>
                      <a:pt x="17" y="0"/>
                    </a:lnTo>
                    <a:lnTo>
                      <a:pt x="29" y="0"/>
                    </a:lnTo>
                    <a:lnTo>
                      <a:pt x="44" y="8"/>
                    </a:lnTo>
                    <a:lnTo>
                      <a:pt x="49" y="12"/>
                    </a:lnTo>
                    <a:lnTo>
                      <a:pt x="53" y="18"/>
                    </a:lnTo>
                    <a:lnTo>
                      <a:pt x="53" y="21"/>
                    </a:lnTo>
                    <a:lnTo>
                      <a:pt x="49" y="29"/>
                    </a:lnTo>
                    <a:lnTo>
                      <a:pt x="42" y="33"/>
                    </a:lnTo>
                    <a:lnTo>
                      <a:pt x="32" y="37"/>
                    </a:lnTo>
                    <a:lnTo>
                      <a:pt x="19" y="40"/>
                    </a:lnTo>
                    <a:lnTo>
                      <a:pt x="11" y="42"/>
                    </a:lnTo>
                    <a:lnTo>
                      <a:pt x="4" y="44"/>
                    </a:lnTo>
                    <a:lnTo>
                      <a:pt x="2"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78" name="Freeform 236">
                <a:extLst>
                  <a:ext uri="{FF2B5EF4-FFF2-40B4-BE49-F238E27FC236}">
                    <a16:creationId xmlns:a16="http://schemas.microsoft.com/office/drawing/2014/main" id="{679954C9-D653-4235-A240-B34F63EC423A}"/>
                  </a:ext>
                </a:extLst>
              </p:cNvPr>
              <p:cNvSpPr>
                <a:spLocks/>
              </p:cNvSpPr>
              <p:nvPr/>
            </p:nvSpPr>
            <p:spPr bwMode="auto">
              <a:xfrm>
                <a:off x="1980" y="4177"/>
                <a:ext cx="26" cy="22"/>
              </a:xfrm>
              <a:custGeom>
                <a:avLst/>
                <a:gdLst>
                  <a:gd name="T0" fmla="*/ 1 w 51"/>
                  <a:gd name="T1" fmla="*/ 2 h 46"/>
                  <a:gd name="T2" fmla="*/ 1 w 51"/>
                  <a:gd name="T3" fmla="*/ 2 h 46"/>
                  <a:gd name="T4" fmla="*/ 1 w 51"/>
                  <a:gd name="T5" fmla="*/ 2 h 46"/>
                  <a:gd name="T6" fmla="*/ 0 w 51"/>
                  <a:gd name="T7" fmla="*/ 1 h 46"/>
                  <a:gd name="T8" fmla="*/ 1 w 51"/>
                  <a:gd name="T9" fmla="*/ 1 h 46"/>
                  <a:gd name="T10" fmla="*/ 1 w 51"/>
                  <a:gd name="T11" fmla="*/ 0 h 46"/>
                  <a:gd name="T12" fmla="*/ 1 w 51"/>
                  <a:gd name="T13" fmla="*/ 0 h 46"/>
                  <a:gd name="T14" fmla="*/ 1 w 51"/>
                  <a:gd name="T15" fmla="*/ 0 h 46"/>
                  <a:gd name="T16" fmla="*/ 2 w 51"/>
                  <a:gd name="T17" fmla="*/ 0 h 46"/>
                  <a:gd name="T18" fmla="*/ 2 w 51"/>
                  <a:gd name="T19" fmla="*/ 0 h 46"/>
                  <a:gd name="T20" fmla="*/ 3 w 51"/>
                  <a:gd name="T21" fmla="*/ 0 h 46"/>
                  <a:gd name="T22" fmla="*/ 3 w 51"/>
                  <a:gd name="T23" fmla="*/ 0 h 46"/>
                  <a:gd name="T24" fmla="*/ 4 w 51"/>
                  <a:gd name="T25" fmla="*/ 0 h 46"/>
                  <a:gd name="T26" fmla="*/ 4 w 51"/>
                  <a:gd name="T27" fmla="*/ 1 h 46"/>
                  <a:gd name="T28" fmla="*/ 3 w 51"/>
                  <a:gd name="T29" fmla="*/ 1 h 46"/>
                  <a:gd name="T30" fmla="*/ 3 w 51"/>
                  <a:gd name="T31" fmla="*/ 1 h 46"/>
                  <a:gd name="T32" fmla="*/ 2 w 51"/>
                  <a:gd name="T33" fmla="*/ 2 h 46"/>
                  <a:gd name="T34" fmla="*/ 2 w 51"/>
                  <a:gd name="T35" fmla="*/ 2 h 46"/>
                  <a:gd name="T36" fmla="*/ 1 w 51"/>
                  <a:gd name="T37" fmla="*/ 2 h 46"/>
                  <a:gd name="T38" fmla="*/ 1 w 51"/>
                  <a:gd name="T39" fmla="*/ 2 h 46"/>
                  <a:gd name="T40" fmla="*/ 1 w 51"/>
                  <a:gd name="T41" fmla="*/ 2 h 46"/>
                  <a:gd name="T42" fmla="*/ 1 w 51"/>
                  <a:gd name="T43" fmla="*/ 2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
                  <a:gd name="T67" fmla="*/ 0 h 46"/>
                  <a:gd name="T68" fmla="*/ 51 w 51"/>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 h="46">
                    <a:moveTo>
                      <a:pt x="4" y="46"/>
                    </a:moveTo>
                    <a:lnTo>
                      <a:pt x="4" y="44"/>
                    </a:lnTo>
                    <a:lnTo>
                      <a:pt x="2" y="34"/>
                    </a:lnTo>
                    <a:lnTo>
                      <a:pt x="0" y="27"/>
                    </a:lnTo>
                    <a:lnTo>
                      <a:pt x="2" y="17"/>
                    </a:lnTo>
                    <a:lnTo>
                      <a:pt x="4" y="6"/>
                    </a:lnTo>
                    <a:lnTo>
                      <a:pt x="7" y="0"/>
                    </a:lnTo>
                    <a:lnTo>
                      <a:pt x="13" y="0"/>
                    </a:lnTo>
                    <a:lnTo>
                      <a:pt x="19" y="0"/>
                    </a:lnTo>
                    <a:lnTo>
                      <a:pt x="26" y="0"/>
                    </a:lnTo>
                    <a:lnTo>
                      <a:pt x="36" y="6"/>
                    </a:lnTo>
                    <a:lnTo>
                      <a:pt x="42" y="10"/>
                    </a:lnTo>
                    <a:lnTo>
                      <a:pt x="49" y="13"/>
                    </a:lnTo>
                    <a:lnTo>
                      <a:pt x="51" y="17"/>
                    </a:lnTo>
                    <a:lnTo>
                      <a:pt x="47" y="23"/>
                    </a:lnTo>
                    <a:lnTo>
                      <a:pt x="40" y="29"/>
                    </a:lnTo>
                    <a:lnTo>
                      <a:pt x="32" y="34"/>
                    </a:lnTo>
                    <a:lnTo>
                      <a:pt x="21" y="38"/>
                    </a:lnTo>
                    <a:lnTo>
                      <a:pt x="13" y="44"/>
                    </a:lnTo>
                    <a:lnTo>
                      <a:pt x="5" y="44"/>
                    </a:lnTo>
                    <a:lnTo>
                      <a:pt x="4" y="46"/>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79" name="Freeform 237">
                <a:extLst>
                  <a:ext uri="{FF2B5EF4-FFF2-40B4-BE49-F238E27FC236}">
                    <a16:creationId xmlns:a16="http://schemas.microsoft.com/office/drawing/2014/main" id="{72466446-5924-46B4-A5A6-876CEC6745C6}"/>
                  </a:ext>
                </a:extLst>
              </p:cNvPr>
              <p:cNvSpPr>
                <a:spLocks/>
              </p:cNvSpPr>
              <p:nvPr/>
            </p:nvSpPr>
            <p:spPr bwMode="auto">
              <a:xfrm>
                <a:off x="1895" y="3606"/>
                <a:ext cx="24" cy="23"/>
              </a:xfrm>
              <a:custGeom>
                <a:avLst/>
                <a:gdLst>
                  <a:gd name="T0" fmla="*/ 0 w 47"/>
                  <a:gd name="T1" fmla="*/ 1 h 46"/>
                  <a:gd name="T2" fmla="*/ 0 w 47"/>
                  <a:gd name="T3" fmla="*/ 1 h 46"/>
                  <a:gd name="T4" fmla="*/ 1 w 47"/>
                  <a:gd name="T5" fmla="*/ 1 h 46"/>
                  <a:gd name="T6" fmla="*/ 1 w 47"/>
                  <a:gd name="T7" fmla="*/ 0 h 46"/>
                  <a:gd name="T8" fmla="*/ 2 w 47"/>
                  <a:gd name="T9" fmla="*/ 0 h 46"/>
                  <a:gd name="T10" fmla="*/ 3 w 47"/>
                  <a:gd name="T11" fmla="*/ 0 h 46"/>
                  <a:gd name="T12" fmla="*/ 3 w 47"/>
                  <a:gd name="T13" fmla="*/ 1 h 46"/>
                  <a:gd name="T14" fmla="*/ 3 w 47"/>
                  <a:gd name="T15" fmla="*/ 1 h 46"/>
                  <a:gd name="T16" fmla="*/ 3 w 47"/>
                  <a:gd name="T17" fmla="*/ 1 h 46"/>
                  <a:gd name="T18" fmla="*/ 3 w 47"/>
                  <a:gd name="T19" fmla="*/ 1 h 46"/>
                  <a:gd name="T20" fmla="*/ 3 w 47"/>
                  <a:gd name="T21" fmla="*/ 1 h 46"/>
                  <a:gd name="T22" fmla="*/ 3 w 47"/>
                  <a:gd name="T23" fmla="*/ 3 h 46"/>
                  <a:gd name="T24" fmla="*/ 3 w 47"/>
                  <a:gd name="T25" fmla="*/ 3 h 46"/>
                  <a:gd name="T26" fmla="*/ 2 w 47"/>
                  <a:gd name="T27" fmla="*/ 3 h 46"/>
                  <a:gd name="T28" fmla="*/ 1 w 47"/>
                  <a:gd name="T29" fmla="*/ 3 h 46"/>
                  <a:gd name="T30" fmla="*/ 1 w 47"/>
                  <a:gd name="T31" fmla="*/ 1 h 46"/>
                  <a:gd name="T32" fmla="*/ 1 w 47"/>
                  <a:gd name="T33" fmla="*/ 1 h 46"/>
                  <a:gd name="T34" fmla="*/ 0 w 47"/>
                  <a:gd name="T35" fmla="*/ 1 h 46"/>
                  <a:gd name="T36" fmla="*/ 0 w 47"/>
                  <a:gd name="T37" fmla="*/ 1 h 46"/>
                  <a:gd name="T38" fmla="*/ 0 w 47"/>
                  <a:gd name="T39" fmla="*/ 1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
                  <a:gd name="T61" fmla="*/ 0 h 46"/>
                  <a:gd name="T62" fmla="*/ 47 w 47"/>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 h="46">
                    <a:moveTo>
                      <a:pt x="0" y="10"/>
                    </a:moveTo>
                    <a:lnTo>
                      <a:pt x="0" y="4"/>
                    </a:lnTo>
                    <a:lnTo>
                      <a:pt x="7" y="4"/>
                    </a:lnTo>
                    <a:lnTo>
                      <a:pt x="15" y="0"/>
                    </a:lnTo>
                    <a:lnTo>
                      <a:pt x="28" y="0"/>
                    </a:lnTo>
                    <a:lnTo>
                      <a:pt x="36" y="0"/>
                    </a:lnTo>
                    <a:lnTo>
                      <a:pt x="45" y="8"/>
                    </a:lnTo>
                    <a:lnTo>
                      <a:pt x="47" y="10"/>
                    </a:lnTo>
                    <a:lnTo>
                      <a:pt x="47" y="16"/>
                    </a:lnTo>
                    <a:lnTo>
                      <a:pt x="47" y="21"/>
                    </a:lnTo>
                    <a:lnTo>
                      <a:pt x="47" y="31"/>
                    </a:lnTo>
                    <a:lnTo>
                      <a:pt x="43" y="37"/>
                    </a:lnTo>
                    <a:lnTo>
                      <a:pt x="39" y="44"/>
                    </a:lnTo>
                    <a:lnTo>
                      <a:pt x="26" y="46"/>
                    </a:lnTo>
                    <a:lnTo>
                      <a:pt x="13" y="33"/>
                    </a:lnTo>
                    <a:lnTo>
                      <a:pt x="5" y="25"/>
                    </a:lnTo>
                    <a:lnTo>
                      <a:pt x="1" y="16"/>
                    </a:lnTo>
                    <a:lnTo>
                      <a:pt x="0" y="10"/>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80" name="Freeform 238">
                <a:extLst>
                  <a:ext uri="{FF2B5EF4-FFF2-40B4-BE49-F238E27FC236}">
                    <a16:creationId xmlns:a16="http://schemas.microsoft.com/office/drawing/2014/main" id="{D122728A-3F53-4148-A1AB-E4623B74801D}"/>
                  </a:ext>
                </a:extLst>
              </p:cNvPr>
              <p:cNvSpPr>
                <a:spLocks/>
              </p:cNvSpPr>
              <p:nvPr/>
            </p:nvSpPr>
            <p:spPr bwMode="auto">
              <a:xfrm>
                <a:off x="1933" y="3788"/>
                <a:ext cx="24" cy="23"/>
              </a:xfrm>
              <a:custGeom>
                <a:avLst/>
                <a:gdLst>
                  <a:gd name="T0" fmla="*/ 0 w 47"/>
                  <a:gd name="T1" fmla="*/ 1 h 46"/>
                  <a:gd name="T2" fmla="*/ 0 w 47"/>
                  <a:gd name="T3" fmla="*/ 1 h 46"/>
                  <a:gd name="T4" fmla="*/ 1 w 47"/>
                  <a:gd name="T5" fmla="*/ 1 h 46"/>
                  <a:gd name="T6" fmla="*/ 1 w 47"/>
                  <a:gd name="T7" fmla="*/ 0 h 46"/>
                  <a:gd name="T8" fmla="*/ 2 w 47"/>
                  <a:gd name="T9" fmla="*/ 0 h 46"/>
                  <a:gd name="T10" fmla="*/ 3 w 47"/>
                  <a:gd name="T11" fmla="*/ 0 h 46"/>
                  <a:gd name="T12" fmla="*/ 3 w 47"/>
                  <a:gd name="T13" fmla="*/ 1 h 46"/>
                  <a:gd name="T14" fmla="*/ 3 w 47"/>
                  <a:gd name="T15" fmla="*/ 1 h 46"/>
                  <a:gd name="T16" fmla="*/ 3 w 47"/>
                  <a:gd name="T17" fmla="*/ 1 h 46"/>
                  <a:gd name="T18" fmla="*/ 3 w 47"/>
                  <a:gd name="T19" fmla="*/ 1 h 46"/>
                  <a:gd name="T20" fmla="*/ 3 w 47"/>
                  <a:gd name="T21" fmla="*/ 1 h 46"/>
                  <a:gd name="T22" fmla="*/ 3 w 47"/>
                  <a:gd name="T23" fmla="*/ 3 h 46"/>
                  <a:gd name="T24" fmla="*/ 3 w 47"/>
                  <a:gd name="T25" fmla="*/ 3 h 46"/>
                  <a:gd name="T26" fmla="*/ 3 w 47"/>
                  <a:gd name="T27" fmla="*/ 3 h 46"/>
                  <a:gd name="T28" fmla="*/ 2 w 47"/>
                  <a:gd name="T29" fmla="*/ 3 h 46"/>
                  <a:gd name="T30" fmla="*/ 2 w 47"/>
                  <a:gd name="T31" fmla="*/ 3 h 46"/>
                  <a:gd name="T32" fmla="*/ 1 w 47"/>
                  <a:gd name="T33" fmla="*/ 3 h 46"/>
                  <a:gd name="T34" fmla="*/ 1 w 47"/>
                  <a:gd name="T35" fmla="*/ 1 h 46"/>
                  <a:gd name="T36" fmla="*/ 1 w 47"/>
                  <a:gd name="T37" fmla="*/ 1 h 46"/>
                  <a:gd name="T38" fmla="*/ 0 w 47"/>
                  <a:gd name="T39" fmla="*/ 1 h 46"/>
                  <a:gd name="T40" fmla="*/ 0 w 47"/>
                  <a:gd name="T41" fmla="*/ 1 h 46"/>
                  <a:gd name="T42" fmla="*/ 0 w 47"/>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46"/>
                  <a:gd name="T68" fmla="*/ 47 w 47"/>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46">
                    <a:moveTo>
                      <a:pt x="0" y="10"/>
                    </a:moveTo>
                    <a:lnTo>
                      <a:pt x="0" y="6"/>
                    </a:lnTo>
                    <a:lnTo>
                      <a:pt x="5" y="4"/>
                    </a:lnTo>
                    <a:lnTo>
                      <a:pt x="15" y="0"/>
                    </a:lnTo>
                    <a:lnTo>
                      <a:pt x="24" y="0"/>
                    </a:lnTo>
                    <a:lnTo>
                      <a:pt x="34" y="0"/>
                    </a:lnTo>
                    <a:lnTo>
                      <a:pt x="41" y="4"/>
                    </a:lnTo>
                    <a:lnTo>
                      <a:pt x="45" y="6"/>
                    </a:lnTo>
                    <a:lnTo>
                      <a:pt x="47" y="14"/>
                    </a:lnTo>
                    <a:lnTo>
                      <a:pt x="47" y="19"/>
                    </a:lnTo>
                    <a:lnTo>
                      <a:pt x="47" y="29"/>
                    </a:lnTo>
                    <a:lnTo>
                      <a:pt x="41" y="35"/>
                    </a:lnTo>
                    <a:lnTo>
                      <a:pt x="40" y="44"/>
                    </a:lnTo>
                    <a:lnTo>
                      <a:pt x="34" y="46"/>
                    </a:lnTo>
                    <a:lnTo>
                      <a:pt x="26" y="44"/>
                    </a:lnTo>
                    <a:lnTo>
                      <a:pt x="21" y="39"/>
                    </a:lnTo>
                    <a:lnTo>
                      <a:pt x="15" y="33"/>
                    </a:lnTo>
                    <a:lnTo>
                      <a:pt x="5" y="21"/>
                    </a:lnTo>
                    <a:lnTo>
                      <a:pt x="2" y="16"/>
                    </a:lnTo>
                    <a:lnTo>
                      <a:pt x="0" y="12"/>
                    </a:lnTo>
                    <a:lnTo>
                      <a:pt x="0" y="10"/>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81" name="Freeform 239">
                <a:extLst>
                  <a:ext uri="{FF2B5EF4-FFF2-40B4-BE49-F238E27FC236}">
                    <a16:creationId xmlns:a16="http://schemas.microsoft.com/office/drawing/2014/main" id="{066177DE-1742-4C0C-8036-3226A5A98AE4}"/>
                  </a:ext>
                </a:extLst>
              </p:cNvPr>
              <p:cNvSpPr>
                <a:spLocks/>
              </p:cNvSpPr>
              <p:nvPr/>
            </p:nvSpPr>
            <p:spPr bwMode="auto">
              <a:xfrm>
                <a:off x="1920" y="3597"/>
                <a:ext cx="23" cy="23"/>
              </a:xfrm>
              <a:custGeom>
                <a:avLst/>
                <a:gdLst>
                  <a:gd name="T0" fmla="*/ 0 w 46"/>
                  <a:gd name="T1" fmla="*/ 0 h 48"/>
                  <a:gd name="T2" fmla="*/ 1 w 46"/>
                  <a:gd name="T3" fmla="*/ 0 h 48"/>
                  <a:gd name="T4" fmla="*/ 1 w 46"/>
                  <a:gd name="T5" fmla="*/ 0 h 48"/>
                  <a:gd name="T6" fmla="*/ 1 w 46"/>
                  <a:gd name="T7" fmla="*/ 0 h 48"/>
                  <a:gd name="T8" fmla="*/ 1 w 46"/>
                  <a:gd name="T9" fmla="*/ 0 h 48"/>
                  <a:gd name="T10" fmla="*/ 3 w 46"/>
                  <a:gd name="T11" fmla="*/ 0 h 48"/>
                  <a:gd name="T12" fmla="*/ 3 w 46"/>
                  <a:gd name="T13" fmla="*/ 0 h 48"/>
                  <a:gd name="T14" fmla="*/ 3 w 46"/>
                  <a:gd name="T15" fmla="*/ 0 h 48"/>
                  <a:gd name="T16" fmla="*/ 3 w 46"/>
                  <a:gd name="T17" fmla="*/ 1 h 48"/>
                  <a:gd name="T18" fmla="*/ 3 w 46"/>
                  <a:gd name="T19" fmla="*/ 1 h 48"/>
                  <a:gd name="T20" fmla="*/ 3 w 46"/>
                  <a:gd name="T21" fmla="*/ 2 h 48"/>
                  <a:gd name="T22" fmla="*/ 3 w 46"/>
                  <a:gd name="T23" fmla="*/ 2 h 48"/>
                  <a:gd name="T24" fmla="*/ 1 w 46"/>
                  <a:gd name="T25" fmla="*/ 2 h 48"/>
                  <a:gd name="T26" fmla="*/ 1 w 46"/>
                  <a:gd name="T27" fmla="*/ 2 h 48"/>
                  <a:gd name="T28" fmla="*/ 1 w 46"/>
                  <a:gd name="T29" fmla="*/ 2 h 48"/>
                  <a:gd name="T30" fmla="*/ 1 w 46"/>
                  <a:gd name="T31" fmla="*/ 2 h 48"/>
                  <a:gd name="T32" fmla="*/ 1 w 46"/>
                  <a:gd name="T33" fmla="*/ 1 h 48"/>
                  <a:gd name="T34" fmla="*/ 1 w 46"/>
                  <a:gd name="T35" fmla="*/ 1 h 48"/>
                  <a:gd name="T36" fmla="*/ 1 w 46"/>
                  <a:gd name="T37" fmla="*/ 0 h 48"/>
                  <a:gd name="T38" fmla="*/ 0 w 46"/>
                  <a:gd name="T39" fmla="*/ 0 h 48"/>
                  <a:gd name="T40" fmla="*/ 0 w 46"/>
                  <a:gd name="T41" fmla="*/ 0 h 48"/>
                  <a:gd name="T42" fmla="*/ 0 w 46"/>
                  <a:gd name="T43" fmla="*/ 0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48"/>
                  <a:gd name="T68" fmla="*/ 46 w 46"/>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48">
                    <a:moveTo>
                      <a:pt x="0" y="2"/>
                    </a:moveTo>
                    <a:lnTo>
                      <a:pt x="2" y="2"/>
                    </a:lnTo>
                    <a:lnTo>
                      <a:pt x="9" y="0"/>
                    </a:lnTo>
                    <a:lnTo>
                      <a:pt x="17" y="0"/>
                    </a:lnTo>
                    <a:lnTo>
                      <a:pt x="30" y="2"/>
                    </a:lnTo>
                    <a:lnTo>
                      <a:pt x="36" y="2"/>
                    </a:lnTo>
                    <a:lnTo>
                      <a:pt x="44" y="8"/>
                    </a:lnTo>
                    <a:lnTo>
                      <a:pt x="44" y="14"/>
                    </a:lnTo>
                    <a:lnTo>
                      <a:pt x="46" y="17"/>
                    </a:lnTo>
                    <a:lnTo>
                      <a:pt x="44" y="23"/>
                    </a:lnTo>
                    <a:lnTo>
                      <a:pt x="42" y="35"/>
                    </a:lnTo>
                    <a:lnTo>
                      <a:pt x="36" y="38"/>
                    </a:lnTo>
                    <a:lnTo>
                      <a:pt x="30" y="46"/>
                    </a:lnTo>
                    <a:lnTo>
                      <a:pt x="21" y="48"/>
                    </a:lnTo>
                    <a:lnTo>
                      <a:pt x="17" y="46"/>
                    </a:lnTo>
                    <a:lnTo>
                      <a:pt x="11" y="37"/>
                    </a:lnTo>
                    <a:lnTo>
                      <a:pt x="9" y="29"/>
                    </a:lnTo>
                    <a:lnTo>
                      <a:pt x="4" y="17"/>
                    </a:lnTo>
                    <a:lnTo>
                      <a:pt x="2" y="12"/>
                    </a:lnTo>
                    <a:lnTo>
                      <a:pt x="0" y="4"/>
                    </a:lnTo>
                    <a:lnTo>
                      <a:pt x="0" y="2"/>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82" name="Freeform 240">
                <a:extLst>
                  <a:ext uri="{FF2B5EF4-FFF2-40B4-BE49-F238E27FC236}">
                    <a16:creationId xmlns:a16="http://schemas.microsoft.com/office/drawing/2014/main" id="{BE52B17F-5F73-4DAC-9752-D8E6A6A0B3AB}"/>
                  </a:ext>
                </a:extLst>
              </p:cNvPr>
              <p:cNvSpPr>
                <a:spLocks/>
              </p:cNvSpPr>
              <p:nvPr/>
            </p:nvSpPr>
            <p:spPr bwMode="auto">
              <a:xfrm>
                <a:off x="1909" y="3656"/>
                <a:ext cx="26" cy="21"/>
              </a:xfrm>
              <a:custGeom>
                <a:avLst/>
                <a:gdLst>
                  <a:gd name="T0" fmla="*/ 0 w 53"/>
                  <a:gd name="T1" fmla="*/ 1 h 42"/>
                  <a:gd name="T2" fmla="*/ 0 w 53"/>
                  <a:gd name="T3" fmla="*/ 1 h 42"/>
                  <a:gd name="T4" fmla="*/ 0 w 53"/>
                  <a:gd name="T5" fmla="*/ 1 h 42"/>
                  <a:gd name="T6" fmla="*/ 0 w 53"/>
                  <a:gd name="T7" fmla="*/ 1 h 42"/>
                  <a:gd name="T8" fmla="*/ 1 w 53"/>
                  <a:gd name="T9" fmla="*/ 1 h 42"/>
                  <a:gd name="T10" fmla="*/ 1 w 53"/>
                  <a:gd name="T11" fmla="*/ 0 h 42"/>
                  <a:gd name="T12" fmla="*/ 2 w 53"/>
                  <a:gd name="T13" fmla="*/ 0 h 42"/>
                  <a:gd name="T14" fmla="*/ 2 w 53"/>
                  <a:gd name="T15" fmla="*/ 0 h 42"/>
                  <a:gd name="T16" fmla="*/ 2 w 53"/>
                  <a:gd name="T17" fmla="*/ 1 h 42"/>
                  <a:gd name="T18" fmla="*/ 2 w 53"/>
                  <a:gd name="T19" fmla="*/ 1 h 42"/>
                  <a:gd name="T20" fmla="*/ 3 w 53"/>
                  <a:gd name="T21" fmla="*/ 1 h 42"/>
                  <a:gd name="T22" fmla="*/ 3 w 53"/>
                  <a:gd name="T23" fmla="*/ 1 h 42"/>
                  <a:gd name="T24" fmla="*/ 3 w 53"/>
                  <a:gd name="T25" fmla="*/ 3 h 42"/>
                  <a:gd name="T26" fmla="*/ 3 w 53"/>
                  <a:gd name="T27" fmla="*/ 3 h 42"/>
                  <a:gd name="T28" fmla="*/ 2 w 53"/>
                  <a:gd name="T29" fmla="*/ 3 h 42"/>
                  <a:gd name="T30" fmla="*/ 2 w 53"/>
                  <a:gd name="T31" fmla="*/ 3 h 42"/>
                  <a:gd name="T32" fmla="*/ 1 w 53"/>
                  <a:gd name="T33" fmla="*/ 3 h 42"/>
                  <a:gd name="T34" fmla="*/ 1 w 53"/>
                  <a:gd name="T35" fmla="*/ 3 h 42"/>
                  <a:gd name="T36" fmla="*/ 0 w 53"/>
                  <a:gd name="T37" fmla="*/ 3 h 42"/>
                  <a:gd name="T38" fmla="*/ 0 w 53"/>
                  <a:gd name="T39" fmla="*/ 1 h 42"/>
                  <a:gd name="T40" fmla="*/ 0 w 53"/>
                  <a:gd name="T41" fmla="*/ 1 h 42"/>
                  <a:gd name="T42" fmla="*/ 0 w 53"/>
                  <a:gd name="T43" fmla="*/ 1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2"/>
                  <a:gd name="T68" fmla="*/ 53 w 53"/>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2">
                    <a:moveTo>
                      <a:pt x="0" y="31"/>
                    </a:moveTo>
                    <a:lnTo>
                      <a:pt x="0" y="27"/>
                    </a:lnTo>
                    <a:lnTo>
                      <a:pt x="2" y="21"/>
                    </a:lnTo>
                    <a:lnTo>
                      <a:pt x="6" y="14"/>
                    </a:lnTo>
                    <a:lnTo>
                      <a:pt x="17" y="8"/>
                    </a:lnTo>
                    <a:lnTo>
                      <a:pt x="21" y="0"/>
                    </a:lnTo>
                    <a:lnTo>
                      <a:pt x="32" y="0"/>
                    </a:lnTo>
                    <a:lnTo>
                      <a:pt x="36" y="0"/>
                    </a:lnTo>
                    <a:lnTo>
                      <a:pt x="40" y="6"/>
                    </a:lnTo>
                    <a:lnTo>
                      <a:pt x="44" y="10"/>
                    </a:lnTo>
                    <a:lnTo>
                      <a:pt x="50" y="21"/>
                    </a:lnTo>
                    <a:lnTo>
                      <a:pt x="53" y="27"/>
                    </a:lnTo>
                    <a:lnTo>
                      <a:pt x="53" y="33"/>
                    </a:lnTo>
                    <a:lnTo>
                      <a:pt x="52" y="40"/>
                    </a:lnTo>
                    <a:lnTo>
                      <a:pt x="44" y="42"/>
                    </a:lnTo>
                    <a:lnTo>
                      <a:pt x="36" y="42"/>
                    </a:lnTo>
                    <a:lnTo>
                      <a:pt x="27" y="42"/>
                    </a:lnTo>
                    <a:lnTo>
                      <a:pt x="17" y="36"/>
                    </a:lnTo>
                    <a:lnTo>
                      <a:pt x="6" y="33"/>
                    </a:lnTo>
                    <a:lnTo>
                      <a:pt x="0" y="31"/>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83" name="Freeform 241">
                <a:extLst>
                  <a:ext uri="{FF2B5EF4-FFF2-40B4-BE49-F238E27FC236}">
                    <a16:creationId xmlns:a16="http://schemas.microsoft.com/office/drawing/2014/main" id="{2D73CF51-7A74-4B72-99EF-DBF1591B12B7}"/>
                  </a:ext>
                </a:extLst>
              </p:cNvPr>
              <p:cNvSpPr>
                <a:spLocks/>
              </p:cNvSpPr>
              <p:nvPr/>
            </p:nvSpPr>
            <p:spPr bwMode="auto">
              <a:xfrm>
                <a:off x="1929" y="3551"/>
                <a:ext cx="24" cy="21"/>
              </a:xfrm>
              <a:custGeom>
                <a:avLst/>
                <a:gdLst>
                  <a:gd name="T0" fmla="*/ 0 w 50"/>
                  <a:gd name="T1" fmla="*/ 0 h 42"/>
                  <a:gd name="T2" fmla="*/ 0 w 50"/>
                  <a:gd name="T3" fmla="*/ 0 h 42"/>
                  <a:gd name="T4" fmla="*/ 0 w 50"/>
                  <a:gd name="T5" fmla="*/ 1 h 42"/>
                  <a:gd name="T6" fmla="*/ 0 w 50"/>
                  <a:gd name="T7" fmla="*/ 1 h 42"/>
                  <a:gd name="T8" fmla="*/ 0 w 50"/>
                  <a:gd name="T9" fmla="*/ 1 h 42"/>
                  <a:gd name="T10" fmla="*/ 0 w 50"/>
                  <a:gd name="T11" fmla="*/ 2 h 42"/>
                  <a:gd name="T12" fmla="*/ 0 w 50"/>
                  <a:gd name="T13" fmla="*/ 3 h 42"/>
                  <a:gd name="T14" fmla="*/ 0 w 50"/>
                  <a:gd name="T15" fmla="*/ 3 h 42"/>
                  <a:gd name="T16" fmla="*/ 1 w 50"/>
                  <a:gd name="T17" fmla="*/ 3 h 42"/>
                  <a:gd name="T18" fmla="*/ 1 w 50"/>
                  <a:gd name="T19" fmla="*/ 3 h 42"/>
                  <a:gd name="T20" fmla="*/ 2 w 50"/>
                  <a:gd name="T21" fmla="*/ 3 h 42"/>
                  <a:gd name="T22" fmla="*/ 2 w 50"/>
                  <a:gd name="T23" fmla="*/ 2 h 42"/>
                  <a:gd name="T24" fmla="*/ 2 w 50"/>
                  <a:gd name="T25" fmla="*/ 2 h 42"/>
                  <a:gd name="T26" fmla="*/ 3 w 50"/>
                  <a:gd name="T27" fmla="*/ 1 h 42"/>
                  <a:gd name="T28" fmla="*/ 2 w 50"/>
                  <a:gd name="T29" fmla="*/ 1 h 42"/>
                  <a:gd name="T30" fmla="*/ 2 w 50"/>
                  <a:gd name="T31" fmla="*/ 1 h 42"/>
                  <a:gd name="T32" fmla="*/ 1 w 50"/>
                  <a:gd name="T33" fmla="*/ 1 h 42"/>
                  <a:gd name="T34" fmla="*/ 1 w 50"/>
                  <a:gd name="T35" fmla="*/ 1 h 42"/>
                  <a:gd name="T36" fmla="*/ 0 w 50"/>
                  <a:gd name="T37" fmla="*/ 0 h 42"/>
                  <a:gd name="T38" fmla="*/ 0 w 50"/>
                  <a:gd name="T39" fmla="*/ 0 h 42"/>
                  <a:gd name="T40" fmla="*/ 0 w 50"/>
                  <a:gd name="T41" fmla="*/ 0 h 42"/>
                  <a:gd name="T42" fmla="*/ 0 w 5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42"/>
                  <a:gd name="T68" fmla="*/ 50 w 50"/>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42">
                    <a:moveTo>
                      <a:pt x="4" y="0"/>
                    </a:moveTo>
                    <a:lnTo>
                      <a:pt x="2" y="0"/>
                    </a:lnTo>
                    <a:lnTo>
                      <a:pt x="2" y="8"/>
                    </a:lnTo>
                    <a:lnTo>
                      <a:pt x="0" y="15"/>
                    </a:lnTo>
                    <a:lnTo>
                      <a:pt x="2" y="27"/>
                    </a:lnTo>
                    <a:lnTo>
                      <a:pt x="2" y="32"/>
                    </a:lnTo>
                    <a:lnTo>
                      <a:pt x="10" y="40"/>
                    </a:lnTo>
                    <a:lnTo>
                      <a:pt x="13" y="40"/>
                    </a:lnTo>
                    <a:lnTo>
                      <a:pt x="19" y="42"/>
                    </a:lnTo>
                    <a:lnTo>
                      <a:pt x="25" y="40"/>
                    </a:lnTo>
                    <a:lnTo>
                      <a:pt x="34" y="40"/>
                    </a:lnTo>
                    <a:lnTo>
                      <a:pt x="44" y="32"/>
                    </a:lnTo>
                    <a:lnTo>
                      <a:pt x="48" y="32"/>
                    </a:lnTo>
                    <a:lnTo>
                      <a:pt x="50" y="25"/>
                    </a:lnTo>
                    <a:lnTo>
                      <a:pt x="46" y="17"/>
                    </a:lnTo>
                    <a:lnTo>
                      <a:pt x="40" y="12"/>
                    </a:lnTo>
                    <a:lnTo>
                      <a:pt x="31" y="10"/>
                    </a:lnTo>
                    <a:lnTo>
                      <a:pt x="19" y="4"/>
                    </a:lnTo>
                    <a:lnTo>
                      <a:pt x="13" y="0"/>
                    </a:lnTo>
                    <a:lnTo>
                      <a:pt x="8" y="0"/>
                    </a:lnTo>
                    <a:lnTo>
                      <a:pt x="4" y="0"/>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84" name="Freeform 242">
                <a:extLst>
                  <a:ext uri="{FF2B5EF4-FFF2-40B4-BE49-F238E27FC236}">
                    <a16:creationId xmlns:a16="http://schemas.microsoft.com/office/drawing/2014/main" id="{5856760D-16B1-4D64-B62B-7CA9317D7BE4}"/>
                  </a:ext>
                </a:extLst>
              </p:cNvPr>
              <p:cNvSpPr>
                <a:spLocks/>
              </p:cNvSpPr>
              <p:nvPr/>
            </p:nvSpPr>
            <p:spPr bwMode="auto">
              <a:xfrm>
                <a:off x="1850" y="3731"/>
                <a:ext cx="25" cy="23"/>
              </a:xfrm>
              <a:custGeom>
                <a:avLst/>
                <a:gdLst>
                  <a:gd name="T0" fmla="*/ 0 w 52"/>
                  <a:gd name="T1" fmla="*/ 1 h 48"/>
                  <a:gd name="T2" fmla="*/ 0 w 52"/>
                  <a:gd name="T3" fmla="*/ 1 h 48"/>
                  <a:gd name="T4" fmla="*/ 0 w 52"/>
                  <a:gd name="T5" fmla="*/ 0 h 48"/>
                  <a:gd name="T6" fmla="*/ 1 w 52"/>
                  <a:gd name="T7" fmla="*/ 0 h 48"/>
                  <a:gd name="T8" fmla="*/ 1 w 52"/>
                  <a:gd name="T9" fmla="*/ 0 h 48"/>
                  <a:gd name="T10" fmla="*/ 2 w 52"/>
                  <a:gd name="T11" fmla="*/ 0 h 48"/>
                  <a:gd name="T12" fmla="*/ 2 w 52"/>
                  <a:gd name="T13" fmla="*/ 0 h 48"/>
                  <a:gd name="T14" fmla="*/ 2 w 52"/>
                  <a:gd name="T15" fmla="*/ 0 h 48"/>
                  <a:gd name="T16" fmla="*/ 2 w 52"/>
                  <a:gd name="T17" fmla="*/ 0 h 48"/>
                  <a:gd name="T18" fmla="*/ 3 w 52"/>
                  <a:gd name="T19" fmla="*/ 1 h 48"/>
                  <a:gd name="T20" fmla="*/ 3 w 52"/>
                  <a:gd name="T21" fmla="*/ 1 h 48"/>
                  <a:gd name="T22" fmla="*/ 3 w 52"/>
                  <a:gd name="T23" fmla="*/ 2 h 48"/>
                  <a:gd name="T24" fmla="*/ 2 w 52"/>
                  <a:gd name="T25" fmla="*/ 2 h 48"/>
                  <a:gd name="T26" fmla="*/ 2 w 52"/>
                  <a:gd name="T27" fmla="*/ 2 h 48"/>
                  <a:gd name="T28" fmla="*/ 1 w 52"/>
                  <a:gd name="T29" fmla="*/ 2 h 48"/>
                  <a:gd name="T30" fmla="*/ 0 w 52"/>
                  <a:gd name="T31" fmla="*/ 1 h 48"/>
                  <a:gd name="T32" fmla="*/ 0 w 52"/>
                  <a:gd name="T33" fmla="*/ 1 h 48"/>
                  <a:gd name="T34" fmla="*/ 0 w 52"/>
                  <a:gd name="T35" fmla="*/ 1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48"/>
                  <a:gd name="T56" fmla="*/ 52 w 52"/>
                  <a:gd name="T57" fmla="*/ 48 h 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48">
                    <a:moveTo>
                      <a:pt x="0" y="18"/>
                    </a:moveTo>
                    <a:lnTo>
                      <a:pt x="2" y="16"/>
                    </a:lnTo>
                    <a:lnTo>
                      <a:pt x="10" y="10"/>
                    </a:lnTo>
                    <a:lnTo>
                      <a:pt x="16" y="6"/>
                    </a:lnTo>
                    <a:lnTo>
                      <a:pt x="27" y="4"/>
                    </a:lnTo>
                    <a:lnTo>
                      <a:pt x="35" y="0"/>
                    </a:lnTo>
                    <a:lnTo>
                      <a:pt x="44" y="4"/>
                    </a:lnTo>
                    <a:lnTo>
                      <a:pt x="46" y="6"/>
                    </a:lnTo>
                    <a:lnTo>
                      <a:pt x="48" y="10"/>
                    </a:lnTo>
                    <a:lnTo>
                      <a:pt x="50" y="18"/>
                    </a:lnTo>
                    <a:lnTo>
                      <a:pt x="52" y="29"/>
                    </a:lnTo>
                    <a:lnTo>
                      <a:pt x="50" y="37"/>
                    </a:lnTo>
                    <a:lnTo>
                      <a:pt x="46" y="42"/>
                    </a:lnTo>
                    <a:lnTo>
                      <a:pt x="35" y="48"/>
                    </a:lnTo>
                    <a:lnTo>
                      <a:pt x="19" y="38"/>
                    </a:lnTo>
                    <a:lnTo>
                      <a:pt x="4" y="23"/>
                    </a:lnTo>
                    <a:lnTo>
                      <a:pt x="0" y="18"/>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85" name="Freeform 243">
                <a:extLst>
                  <a:ext uri="{FF2B5EF4-FFF2-40B4-BE49-F238E27FC236}">
                    <a16:creationId xmlns:a16="http://schemas.microsoft.com/office/drawing/2014/main" id="{B55B1AFE-6270-48B4-B6B0-BB380DAEEFD5}"/>
                  </a:ext>
                </a:extLst>
              </p:cNvPr>
              <p:cNvSpPr>
                <a:spLocks/>
              </p:cNvSpPr>
              <p:nvPr/>
            </p:nvSpPr>
            <p:spPr bwMode="auto">
              <a:xfrm>
                <a:off x="1909" y="3573"/>
                <a:ext cx="20" cy="25"/>
              </a:xfrm>
              <a:custGeom>
                <a:avLst/>
                <a:gdLst>
                  <a:gd name="T0" fmla="*/ 0 w 40"/>
                  <a:gd name="T1" fmla="*/ 0 h 49"/>
                  <a:gd name="T2" fmla="*/ 1 w 40"/>
                  <a:gd name="T3" fmla="*/ 0 h 49"/>
                  <a:gd name="T4" fmla="*/ 1 w 40"/>
                  <a:gd name="T5" fmla="*/ 0 h 49"/>
                  <a:gd name="T6" fmla="*/ 1 w 40"/>
                  <a:gd name="T7" fmla="*/ 0 h 49"/>
                  <a:gd name="T8" fmla="*/ 1 w 40"/>
                  <a:gd name="T9" fmla="*/ 1 h 49"/>
                  <a:gd name="T10" fmla="*/ 3 w 40"/>
                  <a:gd name="T11" fmla="*/ 1 h 49"/>
                  <a:gd name="T12" fmla="*/ 3 w 40"/>
                  <a:gd name="T13" fmla="*/ 2 h 49"/>
                  <a:gd name="T14" fmla="*/ 3 w 40"/>
                  <a:gd name="T15" fmla="*/ 2 h 49"/>
                  <a:gd name="T16" fmla="*/ 1 w 40"/>
                  <a:gd name="T17" fmla="*/ 3 h 49"/>
                  <a:gd name="T18" fmla="*/ 1 w 40"/>
                  <a:gd name="T19" fmla="*/ 3 h 49"/>
                  <a:gd name="T20" fmla="*/ 1 w 40"/>
                  <a:gd name="T21" fmla="*/ 4 h 49"/>
                  <a:gd name="T22" fmla="*/ 1 w 40"/>
                  <a:gd name="T23" fmla="*/ 4 h 49"/>
                  <a:gd name="T24" fmla="*/ 1 w 40"/>
                  <a:gd name="T25" fmla="*/ 3 h 49"/>
                  <a:gd name="T26" fmla="*/ 0 w 40"/>
                  <a:gd name="T27" fmla="*/ 3 h 49"/>
                  <a:gd name="T28" fmla="*/ 0 w 40"/>
                  <a:gd name="T29" fmla="*/ 2 h 49"/>
                  <a:gd name="T30" fmla="*/ 0 w 40"/>
                  <a:gd name="T31" fmla="*/ 2 h 49"/>
                  <a:gd name="T32" fmla="*/ 0 w 40"/>
                  <a:gd name="T33" fmla="*/ 1 h 49"/>
                  <a:gd name="T34" fmla="*/ 0 w 40"/>
                  <a:gd name="T35" fmla="*/ 0 h 49"/>
                  <a:gd name="T36" fmla="*/ 0 w 40"/>
                  <a:gd name="T37" fmla="*/ 0 h 49"/>
                  <a:gd name="T38" fmla="*/ 0 w 40"/>
                  <a:gd name="T39" fmla="*/ 0 h 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49"/>
                  <a:gd name="T62" fmla="*/ 40 w 40"/>
                  <a:gd name="T63" fmla="*/ 49 h 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49">
                    <a:moveTo>
                      <a:pt x="0" y="0"/>
                    </a:moveTo>
                    <a:lnTo>
                      <a:pt x="2" y="0"/>
                    </a:lnTo>
                    <a:lnTo>
                      <a:pt x="10" y="0"/>
                    </a:lnTo>
                    <a:lnTo>
                      <a:pt x="19" y="0"/>
                    </a:lnTo>
                    <a:lnTo>
                      <a:pt x="27" y="6"/>
                    </a:lnTo>
                    <a:lnTo>
                      <a:pt x="36" y="11"/>
                    </a:lnTo>
                    <a:lnTo>
                      <a:pt x="40" y="17"/>
                    </a:lnTo>
                    <a:lnTo>
                      <a:pt x="38" y="28"/>
                    </a:lnTo>
                    <a:lnTo>
                      <a:pt x="29" y="40"/>
                    </a:lnTo>
                    <a:lnTo>
                      <a:pt x="21" y="45"/>
                    </a:lnTo>
                    <a:lnTo>
                      <a:pt x="17" y="49"/>
                    </a:lnTo>
                    <a:lnTo>
                      <a:pt x="8" y="49"/>
                    </a:lnTo>
                    <a:lnTo>
                      <a:pt x="4" y="45"/>
                    </a:lnTo>
                    <a:lnTo>
                      <a:pt x="0" y="36"/>
                    </a:lnTo>
                    <a:lnTo>
                      <a:pt x="0" y="28"/>
                    </a:lnTo>
                    <a:lnTo>
                      <a:pt x="0" y="17"/>
                    </a:lnTo>
                    <a:lnTo>
                      <a:pt x="0" y="6"/>
                    </a:lnTo>
                    <a:lnTo>
                      <a:pt x="0" y="0"/>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86" name="Freeform 244">
                <a:extLst>
                  <a:ext uri="{FF2B5EF4-FFF2-40B4-BE49-F238E27FC236}">
                    <a16:creationId xmlns:a16="http://schemas.microsoft.com/office/drawing/2014/main" id="{5BAD338E-66BC-40C5-9F26-FBAF4313E20F}"/>
                  </a:ext>
                </a:extLst>
              </p:cNvPr>
              <p:cNvSpPr>
                <a:spLocks/>
              </p:cNvSpPr>
              <p:nvPr/>
            </p:nvSpPr>
            <p:spPr bwMode="auto">
              <a:xfrm>
                <a:off x="1857" y="3659"/>
                <a:ext cx="23" cy="24"/>
              </a:xfrm>
              <a:custGeom>
                <a:avLst/>
                <a:gdLst>
                  <a:gd name="T0" fmla="*/ 0 w 45"/>
                  <a:gd name="T1" fmla="*/ 1 h 47"/>
                  <a:gd name="T2" fmla="*/ 1 w 45"/>
                  <a:gd name="T3" fmla="*/ 1 h 47"/>
                  <a:gd name="T4" fmla="*/ 1 w 45"/>
                  <a:gd name="T5" fmla="*/ 1 h 47"/>
                  <a:gd name="T6" fmla="*/ 2 w 45"/>
                  <a:gd name="T7" fmla="*/ 0 h 47"/>
                  <a:gd name="T8" fmla="*/ 2 w 45"/>
                  <a:gd name="T9" fmla="*/ 1 h 47"/>
                  <a:gd name="T10" fmla="*/ 3 w 45"/>
                  <a:gd name="T11" fmla="*/ 1 h 47"/>
                  <a:gd name="T12" fmla="*/ 3 w 45"/>
                  <a:gd name="T13" fmla="*/ 1 h 47"/>
                  <a:gd name="T14" fmla="*/ 3 w 45"/>
                  <a:gd name="T15" fmla="*/ 1 h 47"/>
                  <a:gd name="T16" fmla="*/ 3 w 45"/>
                  <a:gd name="T17" fmla="*/ 2 h 47"/>
                  <a:gd name="T18" fmla="*/ 3 w 45"/>
                  <a:gd name="T19" fmla="*/ 2 h 47"/>
                  <a:gd name="T20" fmla="*/ 3 w 45"/>
                  <a:gd name="T21" fmla="*/ 3 h 47"/>
                  <a:gd name="T22" fmla="*/ 3 w 45"/>
                  <a:gd name="T23" fmla="*/ 3 h 47"/>
                  <a:gd name="T24" fmla="*/ 2 w 45"/>
                  <a:gd name="T25" fmla="*/ 3 h 47"/>
                  <a:gd name="T26" fmla="*/ 2 w 45"/>
                  <a:gd name="T27" fmla="*/ 3 h 47"/>
                  <a:gd name="T28" fmla="*/ 2 w 45"/>
                  <a:gd name="T29" fmla="*/ 3 h 47"/>
                  <a:gd name="T30" fmla="*/ 1 w 45"/>
                  <a:gd name="T31" fmla="*/ 3 h 47"/>
                  <a:gd name="T32" fmla="*/ 1 w 45"/>
                  <a:gd name="T33" fmla="*/ 2 h 47"/>
                  <a:gd name="T34" fmla="*/ 1 w 45"/>
                  <a:gd name="T35" fmla="*/ 2 h 47"/>
                  <a:gd name="T36" fmla="*/ 1 w 45"/>
                  <a:gd name="T37" fmla="*/ 1 h 47"/>
                  <a:gd name="T38" fmla="*/ 0 w 45"/>
                  <a:gd name="T39" fmla="*/ 1 h 47"/>
                  <a:gd name="T40" fmla="*/ 0 w 45"/>
                  <a:gd name="T41" fmla="*/ 1 h 47"/>
                  <a:gd name="T42" fmla="*/ 0 w 45"/>
                  <a:gd name="T43" fmla="*/ 1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
                  <a:gd name="T67" fmla="*/ 0 h 47"/>
                  <a:gd name="T68" fmla="*/ 45 w 45"/>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 h="47">
                    <a:moveTo>
                      <a:pt x="0" y="2"/>
                    </a:moveTo>
                    <a:lnTo>
                      <a:pt x="1" y="2"/>
                    </a:lnTo>
                    <a:lnTo>
                      <a:pt x="9" y="2"/>
                    </a:lnTo>
                    <a:lnTo>
                      <a:pt x="17" y="0"/>
                    </a:lnTo>
                    <a:lnTo>
                      <a:pt x="30" y="2"/>
                    </a:lnTo>
                    <a:lnTo>
                      <a:pt x="36" y="2"/>
                    </a:lnTo>
                    <a:lnTo>
                      <a:pt x="43" y="9"/>
                    </a:lnTo>
                    <a:lnTo>
                      <a:pt x="43" y="13"/>
                    </a:lnTo>
                    <a:lnTo>
                      <a:pt x="45" y="19"/>
                    </a:lnTo>
                    <a:lnTo>
                      <a:pt x="43" y="25"/>
                    </a:lnTo>
                    <a:lnTo>
                      <a:pt x="41" y="34"/>
                    </a:lnTo>
                    <a:lnTo>
                      <a:pt x="36" y="38"/>
                    </a:lnTo>
                    <a:lnTo>
                      <a:pt x="30" y="45"/>
                    </a:lnTo>
                    <a:lnTo>
                      <a:pt x="22" y="47"/>
                    </a:lnTo>
                    <a:lnTo>
                      <a:pt x="17" y="45"/>
                    </a:lnTo>
                    <a:lnTo>
                      <a:pt x="11" y="36"/>
                    </a:lnTo>
                    <a:lnTo>
                      <a:pt x="9" y="28"/>
                    </a:lnTo>
                    <a:lnTo>
                      <a:pt x="3" y="17"/>
                    </a:lnTo>
                    <a:lnTo>
                      <a:pt x="1" y="9"/>
                    </a:lnTo>
                    <a:lnTo>
                      <a:pt x="0" y="4"/>
                    </a:lnTo>
                    <a:lnTo>
                      <a:pt x="0" y="2"/>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87" name="Freeform 245">
                <a:extLst>
                  <a:ext uri="{FF2B5EF4-FFF2-40B4-BE49-F238E27FC236}">
                    <a16:creationId xmlns:a16="http://schemas.microsoft.com/office/drawing/2014/main" id="{7F5F5068-671E-43D1-AFFB-351A6BFAE4E8}"/>
                  </a:ext>
                </a:extLst>
              </p:cNvPr>
              <p:cNvSpPr>
                <a:spLocks/>
              </p:cNvSpPr>
              <p:nvPr/>
            </p:nvSpPr>
            <p:spPr bwMode="auto">
              <a:xfrm>
                <a:off x="1818" y="3770"/>
                <a:ext cx="30" cy="20"/>
              </a:xfrm>
              <a:custGeom>
                <a:avLst/>
                <a:gdLst>
                  <a:gd name="T0" fmla="*/ 0 w 59"/>
                  <a:gd name="T1" fmla="*/ 1 h 40"/>
                  <a:gd name="T2" fmla="*/ 0 w 59"/>
                  <a:gd name="T3" fmla="*/ 1 h 40"/>
                  <a:gd name="T4" fmla="*/ 1 w 59"/>
                  <a:gd name="T5" fmla="*/ 1 h 40"/>
                  <a:gd name="T6" fmla="*/ 1 w 59"/>
                  <a:gd name="T7" fmla="*/ 1 h 40"/>
                  <a:gd name="T8" fmla="*/ 2 w 59"/>
                  <a:gd name="T9" fmla="*/ 1 h 40"/>
                  <a:gd name="T10" fmla="*/ 2 w 59"/>
                  <a:gd name="T11" fmla="*/ 0 h 40"/>
                  <a:gd name="T12" fmla="*/ 3 w 59"/>
                  <a:gd name="T13" fmla="*/ 0 h 40"/>
                  <a:gd name="T14" fmla="*/ 3 w 59"/>
                  <a:gd name="T15" fmla="*/ 0 h 40"/>
                  <a:gd name="T16" fmla="*/ 3 w 59"/>
                  <a:gd name="T17" fmla="*/ 1 h 40"/>
                  <a:gd name="T18" fmla="*/ 4 w 59"/>
                  <a:gd name="T19" fmla="*/ 1 h 40"/>
                  <a:gd name="T20" fmla="*/ 4 w 59"/>
                  <a:gd name="T21" fmla="*/ 1 h 40"/>
                  <a:gd name="T22" fmla="*/ 4 w 59"/>
                  <a:gd name="T23" fmla="*/ 1 h 40"/>
                  <a:gd name="T24" fmla="*/ 4 w 59"/>
                  <a:gd name="T25" fmla="*/ 3 h 40"/>
                  <a:gd name="T26" fmla="*/ 4 w 59"/>
                  <a:gd name="T27" fmla="*/ 3 h 40"/>
                  <a:gd name="T28" fmla="*/ 3 w 59"/>
                  <a:gd name="T29" fmla="*/ 3 h 40"/>
                  <a:gd name="T30" fmla="*/ 3 w 59"/>
                  <a:gd name="T31" fmla="*/ 3 h 40"/>
                  <a:gd name="T32" fmla="*/ 2 w 59"/>
                  <a:gd name="T33" fmla="*/ 3 h 40"/>
                  <a:gd name="T34" fmla="*/ 2 w 59"/>
                  <a:gd name="T35" fmla="*/ 3 h 40"/>
                  <a:gd name="T36" fmla="*/ 1 w 59"/>
                  <a:gd name="T37" fmla="*/ 3 h 40"/>
                  <a:gd name="T38" fmla="*/ 1 w 59"/>
                  <a:gd name="T39" fmla="*/ 1 h 40"/>
                  <a:gd name="T40" fmla="*/ 0 w 59"/>
                  <a:gd name="T41" fmla="*/ 1 h 40"/>
                  <a:gd name="T42" fmla="*/ 0 w 59"/>
                  <a:gd name="T43" fmla="*/ 1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40"/>
                  <a:gd name="T68" fmla="*/ 59 w 59"/>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40">
                    <a:moveTo>
                      <a:pt x="0" y="31"/>
                    </a:moveTo>
                    <a:lnTo>
                      <a:pt x="0" y="25"/>
                    </a:lnTo>
                    <a:lnTo>
                      <a:pt x="7" y="21"/>
                    </a:lnTo>
                    <a:lnTo>
                      <a:pt x="11" y="12"/>
                    </a:lnTo>
                    <a:lnTo>
                      <a:pt x="19" y="4"/>
                    </a:lnTo>
                    <a:lnTo>
                      <a:pt x="28" y="0"/>
                    </a:lnTo>
                    <a:lnTo>
                      <a:pt x="38" y="0"/>
                    </a:lnTo>
                    <a:lnTo>
                      <a:pt x="40" y="0"/>
                    </a:lnTo>
                    <a:lnTo>
                      <a:pt x="43" y="4"/>
                    </a:lnTo>
                    <a:lnTo>
                      <a:pt x="49" y="8"/>
                    </a:lnTo>
                    <a:lnTo>
                      <a:pt x="55" y="17"/>
                    </a:lnTo>
                    <a:lnTo>
                      <a:pt x="57" y="23"/>
                    </a:lnTo>
                    <a:lnTo>
                      <a:pt x="59" y="33"/>
                    </a:lnTo>
                    <a:lnTo>
                      <a:pt x="55" y="36"/>
                    </a:lnTo>
                    <a:lnTo>
                      <a:pt x="47" y="40"/>
                    </a:lnTo>
                    <a:lnTo>
                      <a:pt x="40" y="38"/>
                    </a:lnTo>
                    <a:lnTo>
                      <a:pt x="28" y="38"/>
                    </a:lnTo>
                    <a:lnTo>
                      <a:pt x="17" y="36"/>
                    </a:lnTo>
                    <a:lnTo>
                      <a:pt x="9" y="33"/>
                    </a:lnTo>
                    <a:lnTo>
                      <a:pt x="1" y="31"/>
                    </a:lnTo>
                    <a:lnTo>
                      <a:pt x="0" y="31"/>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88" name="Freeform 246">
                <a:extLst>
                  <a:ext uri="{FF2B5EF4-FFF2-40B4-BE49-F238E27FC236}">
                    <a16:creationId xmlns:a16="http://schemas.microsoft.com/office/drawing/2014/main" id="{91C39E99-EB48-4C60-AFDD-3C35E2CB7B41}"/>
                  </a:ext>
                </a:extLst>
              </p:cNvPr>
              <p:cNvSpPr>
                <a:spLocks/>
              </p:cNvSpPr>
              <p:nvPr/>
            </p:nvSpPr>
            <p:spPr bwMode="auto">
              <a:xfrm>
                <a:off x="1869" y="3616"/>
                <a:ext cx="22" cy="24"/>
              </a:xfrm>
              <a:custGeom>
                <a:avLst/>
                <a:gdLst>
                  <a:gd name="T0" fmla="*/ 0 w 46"/>
                  <a:gd name="T1" fmla="*/ 0 h 50"/>
                  <a:gd name="T2" fmla="*/ 0 w 46"/>
                  <a:gd name="T3" fmla="*/ 0 h 50"/>
                  <a:gd name="T4" fmla="*/ 0 w 46"/>
                  <a:gd name="T5" fmla="*/ 0 h 50"/>
                  <a:gd name="T6" fmla="*/ 1 w 46"/>
                  <a:gd name="T7" fmla="*/ 0 h 50"/>
                  <a:gd name="T8" fmla="*/ 1 w 46"/>
                  <a:gd name="T9" fmla="*/ 0 h 50"/>
                  <a:gd name="T10" fmla="*/ 2 w 46"/>
                  <a:gd name="T11" fmla="*/ 0 h 50"/>
                  <a:gd name="T12" fmla="*/ 2 w 46"/>
                  <a:gd name="T13" fmla="*/ 0 h 50"/>
                  <a:gd name="T14" fmla="*/ 2 w 46"/>
                  <a:gd name="T15" fmla="*/ 1 h 50"/>
                  <a:gd name="T16" fmla="*/ 2 w 46"/>
                  <a:gd name="T17" fmla="*/ 2 h 50"/>
                  <a:gd name="T18" fmla="*/ 2 w 46"/>
                  <a:gd name="T19" fmla="*/ 2 h 50"/>
                  <a:gd name="T20" fmla="*/ 2 w 46"/>
                  <a:gd name="T21" fmla="*/ 2 h 50"/>
                  <a:gd name="T22" fmla="*/ 1 w 46"/>
                  <a:gd name="T23" fmla="*/ 3 h 50"/>
                  <a:gd name="T24" fmla="*/ 1 w 46"/>
                  <a:gd name="T25" fmla="*/ 2 h 50"/>
                  <a:gd name="T26" fmla="*/ 0 w 46"/>
                  <a:gd name="T27" fmla="*/ 2 h 50"/>
                  <a:gd name="T28" fmla="*/ 0 w 46"/>
                  <a:gd name="T29" fmla="*/ 1 h 50"/>
                  <a:gd name="T30" fmla="*/ 0 w 46"/>
                  <a:gd name="T31" fmla="*/ 1 h 50"/>
                  <a:gd name="T32" fmla="*/ 0 w 46"/>
                  <a:gd name="T33" fmla="*/ 0 h 50"/>
                  <a:gd name="T34" fmla="*/ 0 w 46"/>
                  <a:gd name="T35" fmla="*/ 0 h 50"/>
                  <a:gd name="T36" fmla="*/ 0 w 46"/>
                  <a:gd name="T37" fmla="*/ 0 h 50"/>
                  <a:gd name="T38" fmla="*/ 0 w 46"/>
                  <a:gd name="T39" fmla="*/ 0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
                  <a:gd name="T61" fmla="*/ 0 h 50"/>
                  <a:gd name="T62" fmla="*/ 46 w 46"/>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 h="50">
                    <a:moveTo>
                      <a:pt x="0" y="6"/>
                    </a:moveTo>
                    <a:lnTo>
                      <a:pt x="2" y="2"/>
                    </a:lnTo>
                    <a:lnTo>
                      <a:pt x="8" y="2"/>
                    </a:lnTo>
                    <a:lnTo>
                      <a:pt x="19" y="0"/>
                    </a:lnTo>
                    <a:lnTo>
                      <a:pt x="29" y="2"/>
                    </a:lnTo>
                    <a:lnTo>
                      <a:pt x="38" y="6"/>
                    </a:lnTo>
                    <a:lnTo>
                      <a:pt x="46" y="12"/>
                    </a:lnTo>
                    <a:lnTo>
                      <a:pt x="46" y="23"/>
                    </a:lnTo>
                    <a:lnTo>
                      <a:pt x="42" y="37"/>
                    </a:lnTo>
                    <a:lnTo>
                      <a:pt x="36" y="44"/>
                    </a:lnTo>
                    <a:lnTo>
                      <a:pt x="35" y="48"/>
                    </a:lnTo>
                    <a:lnTo>
                      <a:pt x="25" y="50"/>
                    </a:lnTo>
                    <a:lnTo>
                      <a:pt x="19" y="46"/>
                    </a:lnTo>
                    <a:lnTo>
                      <a:pt x="14" y="40"/>
                    </a:lnTo>
                    <a:lnTo>
                      <a:pt x="8" y="31"/>
                    </a:lnTo>
                    <a:lnTo>
                      <a:pt x="4" y="21"/>
                    </a:lnTo>
                    <a:lnTo>
                      <a:pt x="2" y="12"/>
                    </a:lnTo>
                    <a:lnTo>
                      <a:pt x="0" y="8"/>
                    </a:lnTo>
                    <a:lnTo>
                      <a:pt x="0" y="6"/>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89" name="Freeform 247">
                <a:extLst>
                  <a:ext uri="{FF2B5EF4-FFF2-40B4-BE49-F238E27FC236}">
                    <a16:creationId xmlns:a16="http://schemas.microsoft.com/office/drawing/2014/main" id="{F441F7BB-6CC7-4793-A537-71BBADEAC366}"/>
                  </a:ext>
                </a:extLst>
              </p:cNvPr>
              <p:cNvSpPr>
                <a:spLocks/>
              </p:cNvSpPr>
              <p:nvPr/>
            </p:nvSpPr>
            <p:spPr bwMode="auto">
              <a:xfrm>
                <a:off x="1913" y="3628"/>
                <a:ext cx="24" cy="23"/>
              </a:xfrm>
              <a:custGeom>
                <a:avLst/>
                <a:gdLst>
                  <a:gd name="T0" fmla="*/ 0 w 47"/>
                  <a:gd name="T1" fmla="*/ 1 h 46"/>
                  <a:gd name="T2" fmla="*/ 0 w 47"/>
                  <a:gd name="T3" fmla="*/ 1 h 46"/>
                  <a:gd name="T4" fmla="*/ 1 w 47"/>
                  <a:gd name="T5" fmla="*/ 1 h 46"/>
                  <a:gd name="T6" fmla="*/ 2 w 47"/>
                  <a:gd name="T7" fmla="*/ 1 h 46"/>
                  <a:gd name="T8" fmla="*/ 2 w 47"/>
                  <a:gd name="T9" fmla="*/ 1 h 46"/>
                  <a:gd name="T10" fmla="*/ 3 w 47"/>
                  <a:gd name="T11" fmla="*/ 0 h 46"/>
                  <a:gd name="T12" fmla="*/ 3 w 47"/>
                  <a:gd name="T13" fmla="*/ 1 h 46"/>
                  <a:gd name="T14" fmla="*/ 3 w 47"/>
                  <a:gd name="T15" fmla="*/ 1 h 46"/>
                  <a:gd name="T16" fmla="*/ 3 w 47"/>
                  <a:gd name="T17" fmla="*/ 1 h 46"/>
                  <a:gd name="T18" fmla="*/ 3 w 47"/>
                  <a:gd name="T19" fmla="*/ 1 h 46"/>
                  <a:gd name="T20" fmla="*/ 3 w 47"/>
                  <a:gd name="T21" fmla="*/ 1 h 46"/>
                  <a:gd name="T22" fmla="*/ 3 w 47"/>
                  <a:gd name="T23" fmla="*/ 3 h 46"/>
                  <a:gd name="T24" fmla="*/ 3 w 47"/>
                  <a:gd name="T25" fmla="*/ 3 h 46"/>
                  <a:gd name="T26" fmla="*/ 2 w 47"/>
                  <a:gd name="T27" fmla="*/ 3 h 46"/>
                  <a:gd name="T28" fmla="*/ 1 w 47"/>
                  <a:gd name="T29" fmla="*/ 3 h 46"/>
                  <a:gd name="T30" fmla="*/ 1 w 47"/>
                  <a:gd name="T31" fmla="*/ 1 h 46"/>
                  <a:gd name="T32" fmla="*/ 1 w 47"/>
                  <a:gd name="T33" fmla="*/ 1 h 46"/>
                  <a:gd name="T34" fmla="*/ 0 w 47"/>
                  <a:gd name="T35" fmla="*/ 1 h 46"/>
                  <a:gd name="T36" fmla="*/ 0 w 47"/>
                  <a:gd name="T37" fmla="*/ 1 h 46"/>
                  <a:gd name="T38" fmla="*/ 0 w 47"/>
                  <a:gd name="T39" fmla="*/ 1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
                  <a:gd name="T61" fmla="*/ 0 h 46"/>
                  <a:gd name="T62" fmla="*/ 47 w 47"/>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 h="46">
                    <a:moveTo>
                      <a:pt x="0" y="12"/>
                    </a:moveTo>
                    <a:lnTo>
                      <a:pt x="0" y="8"/>
                    </a:lnTo>
                    <a:lnTo>
                      <a:pt x="7" y="6"/>
                    </a:lnTo>
                    <a:lnTo>
                      <a:pt x="17" y="4"/>
                    </a:lnTo>
                    <a:lnTo>
                      <a:pt x="28" y="2"/>
                    </a:lnTo>
                    <a:lnTo>
                      <a:pt x="34" y="0"/>
                    </a:lnTo>
                    <a:lnTo>
                      <a:pt x="43" y="4"/>
                    </a:lnTo>
                    <a:lnTo>
                      <a:pt x="45" y="8"/>
                    </a:lnTo>
                    <a:lnTo>
                      <a:pt x="47" y="15"/>
                    </a:lnTo>
                    <a:lnTo>
                      <a:pt x="47" y="21"/>
                    </a:lnTo>
                    <a:lnTo>
                      <a:pt x="47" y="31"/>
                    </a:lnTo>
                    <a:lnTo>
                      <a:pt x="43" y="36"/>
                    </a:lnTo>
                    <a:lnTo>
                      <a:pt x="43" y="44"/>
                    </a:lnTo>
                    <a:lnTo>
                      <a:pt x="28" y="46"/>
                    </a:lnTo>
                    <a:lnTo>
                      <a:pt x="15" y="34"/>
                    </a:lnTo>
                    <a:lnTo>
                      <a:pt x="7" y="25"/>
                    </a:lnTo>
                    <a:lnTo>
                      <a:pt x="2" y="17"/>
                    </a:lnTo>
                    <a:lnTo>
                      <a:pt x="0" y="13"/>
                    </a:lnTo>
                    <a:lnTo>
                      <a:pt x="0" y="12"/>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90" name="Freeform 248">
                <a:extLst>
                  <a:ext uri="{FF2B5EF4-FFF2-40B4-BE49-F238E27FC236}">
                    <a16:creationId xmlns:a16="http://schemas.microsoft.com/office/drawing/2014/main" id="{11B4DCCD-D26A-4968-A5C6-1C827DB62EDB}"/>
                  </a:ext>
                </a:extLst>
              </p:cNvPr>
              <p:cNvSpPr>
                <a:spLocks/>
              </p:cNvSpPr>
              <p:nvPr/>
            </p:nvSpPr>
            <p:spPr bwMode="auto">
              <a:xfrm>
                <a:off x="1885" y="3639"/>
                <a:ext cx="27" cy="21"/>
              </a:xfrm>
              <a:custGeom>
                <a:avLst/>
                <a:gdLst>
                  <a:gd name="T0" fmla="*/ 0 w 55"/>
                  <a:gd name="T1" fmla="*/ 3 h 42"/>
                  <a:gd name="T2" fmla="*/ 0 w 55"/>
                  <a:gd name="T3" fmla="*/ 3 h 42"/>
                  <a:gd name="T4" fmla="*/ 0 w 55"/>
                  <a:gd name="T5" fmla="*/ 1 h 42"/>
                  <a:gd name="T6" fmla="*/ 0 w 55"/>
                  <a:gd name="T7" fmla="*/ 1 h 42"/>
                  <a:gd name="T8" fmla="*/ 0 w 55"/>
                  <a:gd name="T9" fmla="*/ 1 h 42"/>
                  <a:gd name="T10" fmla="*/ 0 w 55"/>
                  <a:gd name="T11" fmla="*/ 1 h 42"/>
                  <a:gd name="T12" fmla="*/ 1 w 55"/>
                  <a:gd name="T13" fmla="*/ 0 h 42"/>
                  <a:gd name="T14" fmla="*/ 2 w 55"/>
                  <a:gd name="T15" fmla="*/ 0 h 42"/>
                  <a:gd name="T16" fmla="*/ 2 w 55"/>
                  <a:gd name="T17" fmla="*/ 1 h 42"/>
                  <a:gd name="T18" fmla="*/ 3 w 55"/>
                  <a:gd name="T19" fmla="*/ 1 h 42"/>
                  <a:gd name="T20" fmla="*/ 3 w 55"/>
                  <a:gd name="T21" fmla="*/ 1 h 42"/>
                  <a:gd name="T22" fmla="*/ 3 w 55"/>
                  <a:gd name="T23" fmla="*/ 1 h 42"/>
                  <a:gd name="T24" fmla="*/ 3 w 55"/>
                  <a:gd name="T25" fmla="*/ 2 h 42"/>
                  <a:gd name="T26" fmla="*/ 2 w 55"/>
                  <a:gd name="T27" fmla="*/ 3 h 42"/>
                  <a:gd name="T28" fmla="*/ 2 w 55"/>
                  <a:gd name="T29" fmla="*/ 3 h 42"/>
                  <a:gd name="T30" fmla="*/ 1 w 55"/>
                  <a:gd name="T31" fmla="*/ 3 h 42"/>
                  <a:gd name="T32" fmla="*/ 0 w 55"/>
                  <a:gd name="T33" fmla="*/ 3 h 42"/>
                  <a:gd name="T34" fmla="*/ 0 w 55"/>
                  <a:gd name="T35" fmla="*/ 3 h 42"/>
                  <a:gd name="T36" fmla="*/ 0 w 55"/>
                  <a:gd name="T37" fmla="*/ 3 h 42"/>
                  <a:gd name="T38" fmla="*/ 0 w 55"/>
                  <a:gd name="T39" fmla="*/ 3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42"/>
                  <a:gd name="T62" fmla="*/ 55 w 55"/>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42">
                    <a:moveTo>
                      <a:pt x="0" y="42"/>
                    </a:moveTo>
                    <a:lnTo>
                      <a:pt x="0" y="38"/>
                    </a:lnTo>
                    <a:lnTo>
                      <a:pt x="2" y="30"/>
                    </a:lnTo>
                    <a:lnTo>
                      <a:pt x="3" y="21"/>
                    </a:lnTo>
                    <a:lnTo>
                      <a:pt x="7" y="13"/>
                    </a:lnTo>
                    <a:lnTo>
                      <a:pt x="11" y="2"/>
                    </a:lnTo>
                    <a:lnTo>
                      <a:pt x="21" y="0"/>
                    </a:lnTo>
                    <a:lnTo>
                      <a:pt x="32" y="0"/>
                    </a:lnTo>
                    <a:lnTo>
                      <a:pt x="47" y="11"/>
                    </a:lnTo>
                    <a:lnTo>
                      <a:pt x="51" y="17"/>
                    </a:lnTo>
                    <a:lnTo>
                      <a:pt x="55" y="23"/>
                    </a:lnTo>
                    <a:lnTo>
                      <a:pt x="53" y="28"/>
                    </a:lnTo>
                    <a:lnTo>
                      <a:pt x="49" y="32"/>
                    </a:lnTo>
                    <a:lnTo>
                      <a:pt x="40" y="36"/>
                    </a:lnTo>
                    <a:lnTo>
                      <a:pt x="32" y="40"/>
                    </a:lnTo>
                    <a:lnTo>
                      <a:pt x="19" y="40"/>
                    </a:lnTo>
                    <a:lnTo>
                      <a:pt x="7" y="40"/>
                    </a:lnTo>
                    <a:lnTo>
                      <a:pt x="2" y="40"/>
                    </a:lnTo>
                    <a:lnTo>
                      <a:pt x="0" y="42"/>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91" name="Freeform 249">
                <a:extLst>
                  <a:ext uri="{FF2B5EF4-FFF2-40B4-BE49-F238E27FC236}">
                    <a16:creationId xmlns:a16="http://schemas.microsoft.com/office/drawing/2014/main" id="{F7FB90B7-B94F-4CBA-BA73-C8A5254CD582}"/>
                  </a:ext>
                </a:extLst>
              </p:cNvPr>
              <p:cNvSpPr>
                <a:spLocks/>
              </p:cNvSpPr>
              <p:nvPr/>
            </p:nvSpPr>
            <p:spPr bwMode="auto">
              <a:xfrm>
                <a:off x="1857" y="3822"/>
                <a:ext cx="28" cy="21"/>
              </a:xfrm>
              <a:custGeom>
                <a:avLst/>
                <a:gdLst>
                  <a:gd name="T0" fmla="*/ 0 w 55"/>
                  <a:gd name="T1" fmla="*/ 3 h 42"/>
                  <a:gd name="T2" fmla="*/ 0 w 55"/>
                  <a:gd name="T3" fmla="*/ 3 h 42"/>
                  <a:gd name="T4" fmla="*/ 1 w 55"/>
                  <a:gd name="T5" fmla="*/ 1 h 42"/>
                  <a:gd name="T6" fmla="*/ 1 w 55"/>
                  <a:gd name="T7" fmla="*/ 1 h 42"/>
                  <a:gd name="T8" fmla="*/ 1 w 55"/>
                  <a:gd name="T9" fmla="*/ 1 h 42"/>
                  <a:gd name="T10" fmla="*/ 1 w 55"/>
                  <a:gd name="T11" fmla="*/ 1 h 42"/>
                  <a:gd name="T12" fmla="*/ 2 w 55"/>
                  <a:gd name="T13" fmla="*/ 0 h 42"/>
                  <a:gd name="T14" fmla="*/ 2 w 55"/>
                  <a:gd name="T15" fmla="*/ 0 h 42"/>
                  <a:gd name="T16" fmla="*/ 3 w 55"/>
                  <a:gd name="T17" fmla="*/ 1 h 42"/>
                  <a:gd name="T18" fmla="*/ 4 w 55"/>
                  <a:gd name="T19" fmla="*/ 1 h 42"/>
                  <a:gd name="T20" fmla="*/ 4 w 55"/>
                  <a:gd name="T21" fmla="*/ 1 h 42"/>
                  <a:gd name="T22" fmla="*/ 4 w 55"/>
                  <a:gd name="T23" fmla="*/ 1 h 42"/>
                  <a:gd name="T24" fmla="*/ 4 w 55"/>
                  <a:gd name="T25" fmla="*/ 3 h 42"/>
                  <a:gd name="T26" fmla="*/ 3 w 55"/>
                  <a:gd name="T27" fmla="*/ 3 h 42"/>
                  <a:gd name="T28" fmla="*/ 2 w 55"/>
                  <a:gd name="T29" fmla="*/ 3 h 42"/>
                  <a:gd name="T30" fmla="*/ 2 w 55"/>
                  <a:gd name="T31" fmla="*/ 3 h 42"/>
                  <a:gd name="T32" fmla="*/ 1 w 55"/>
                  <a:gd name="T33" fmla="*/ 3 h 42"/>
                  <a:gd name="T34" fmla="*/ 1 w 55"/>
                  <a:gd name="T35" fmla="*/ 3 h 42"/>
                  <a:gd name="T36" fmla="*/ 0 w 55"/>
                  <a:gd name="T37" fmla="*/ 3 h 42"/>
                  <a:gd name="T38" fmla="*/ 0 w 55"/>
                  <a:gd name="T39" fmla="*/ 3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42"/>
                  <a:gd name="T62" fmla="*/ 55 w 55"/>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42">
                    <a:moveTo>
                      <a:pt x="0" y="42"/>
                    </a:moveTo>
                    <a:lnTo>
                      <a:pt x="0" y="38"/>
                    </a:lnTo>
                    <a:lnTo>
                      <a:pt x="1" y="30"/>
                    </a:lnTo>
                    <a:lnTo>
                      <a:pt x="3" y="21"/>
                    </a:lnTo>
                    <a:lnTo>
                      <a:pt x="9" y="13"/>
                    </a:lnTo>
                    <a:lnTo>
                      <a:pt x="15" y="2"/>
                    </a:lnTo>
                    <a:lnTo>
                      <a:pt x="24" y="0"/>
                    </a:lnTo>
                    <a:lnTo>
                      <a:pt x="32" y="0"/>
                    </a:lnTo>
                    <a:lnTo>
                      <a:pt x="47" y="11"/>
                    </a:lnTo>
                    <a:lnTo>
                      <a:pt x="51" y="17"/>
                    </a:lnTo>
                    <a:lnTo>
                      <a:pt x="55" y="23"/>
                    </a:lnTo>
                    <a:lnTo>
                      <a:pt x="55" y="28"/>
                    </a:lnTo>
                    <a:lnTo>
                      <a:pt x="49" y="36"/>
                    </a:lnTo>
                    <a:lnTo>
                      <a:pt x="41" y="38"/>
                    </a:lnTo>
                    <a:lnTo>
                      <a:pt x="30" y="42"/>
                    </a:lnTo>
                    <a:lnTo>
                      <a:pt x="19" y="42"/>
                    </a:lnTo>
                    <a:lnTo>
                      <a:pt x="9" y="42"/>
                    </a:lnTo>
                    <a:lnTo>
                      <a:pt x="1" y="42"/>
                    </a:lnTo>
                    <a:lnTo>
                      <a:pt x="0" y="42"/>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92" name="Freeform 250">
                <a:extLst>
                  <a:ext uri="{FF2B5EF4-FFF2-40B4-BE49-F238E27FC236}">
                    <a16:creationId xmlns:a16="http://schemas.microsoft.com/office/drawing/2014/main" id="{B18AAF66-B8A8-475E-80AE-18C89298DEA9}"/>
                  </a:ext>
                </a:extLst>
              </p:cNvPr>
              <p:cNvSpPr>
                <a:spLocks/>
              </p:cNvSpPr>
              <p:nvPr/>
            </p:nvSpPr>
            <p:spPr bwMode="auto">
              <a:xfrm>
                <a:off x="2291" y="4396"/>
                <a:ext cx="21" cy="26"/>
              </a:xfrm>
              <a:custGeom>
                <a:avLst/>
                <a:gdLst>
                  <a:gd name="T0" fmla="*/ 1 w 42"/>
                  <a:gd name="T1" fmla="*/ 4 h 51"/>
                  <a:gd name="T2" fmla="*/ 1 w 42"/>
                  <a:gd name="T3" fmla="*/ 3 h 51"/>
                  <a:gd name="T4" fmla="*/ 1 w 42"/>
                  <a:gd name="T5" fmla="*/ 3 h 51"/>
                  <a:gd name="T6" fmla="*/ 0 w 42"/>
                  <a:gd name="T7" fmla="*/ 2 h 51"/>
                  <a:gd name="T8" fmla="*/ 0 w 42"/>
                  <a:gd name="T9" fmla="*/ 2 h 51"/>
                  <a:gd name="T10" fmla="*/ 0 w 42"/>
                  <a:gd name="T11" fmla="*/ 1 h 51"/>
                  <a:gd name="T12" fmla="*/ 1 w 42"/>
                  <a:gd name="T13" fmla="*/ 1 h 51"/>
                  <a:gd name="T14" fmla="*/ 1 w 42"/>
                  <a:gd name="T15" fmla="*/ 1 h 51"/>
                  <a:gd name="T16" fmla="*/ 1 w 42"/>
                  <a:gd name="T17" fmla="*/ 1 h 51"/>
                  <a:gd name="T18" fmla="*/ 1 w 42"/>
                  <a:gd name="T19" fmla="*/ 0 h 51"/>
                  <a:gd name="T20" fmla="*/ 1 w 42"/>
                  <a:gd name="T21" fmla="*/ 1 h 51"/>
                  <a:gd name="T22" fmla="*/ 3 w 42"/>
                  <a:gd name="T23" fmla="*/ 1 h 51"/>
                  <a:gd name="T24" fmla="*/ 3 w 42"/>
                  <a:gd name="T25" fmla="*/ 1 h 51"/>
                  <a:gd name="T26" fmla="*/ 3 w 42"/>
                  <a:gd name="T27" fmla="*/ 2 h 51"/>
                  <a:gd name="T28" fmla="*/ 3 w 42"/>
                  <a:gd name="T29" fmla="*/ 2 h 51"/>
                  <a:gd name="T30" fmla="*/ 1 w 42"/>
                  <a:gd name="T31" fmla="*/ 3 h 51"/>
                  <a:gd name="T32" fmla="*/ 1 w 42"/>
                  <a:gd name="T33" fmla="*/ 3 h 51"/>
                  <a:gd name="T34" fmla="*/ 1 w 42"/>
                  <a:gd name="T35" fmla="*/ 3 h 51"/>
                  <a:gd name="T36" fmla="*/ 1 w 42"/>
                  <a:gd name="T37" fmla="*/ 4 h 51"/>
                  <a:gd name="T38" fmla="*/ 1 w 42"/>
                  <a:gd name="T39" fmla="*/ 4 h 5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51"/>
                  <a:gd name="T62" fmla="*/ 42 w 42"/>
                  <a:gd name="T63" fmla="*/ 51 h 5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51">
                    <a:moveTo>
                      <a:pt x="6" y="51"/>
                    </a:moveTo>
                    <a:lnTo>
                      <a:pt x="4" y="48"/>
                    </a:lnTo>
                    <a:lnTo>
                      <a:pt x="2" y="40"/>
                    </a:lnTo>
                    <a:lnTo>
                      <a:pt x="0" y="32"/>
                    </a:lnTo>
                    <a:lnTo>
                      <a:pt x="0" y="23"/>
                    </a:lnTo>
                    <a:lnTo>
                      <a:pt x="0" y="12"/>
                    </a:lnTo>
                    <a:lnTo>
                      <a:pt x="4" y="6"/>
                    </a:lnTo>
                    <a:lnTo>
                      <a:pt x="6" y="2"/>
                    </a:lnTo>
                    <a:lnTo>
                      <a:pt x="14" y="2"/>
                    </a:lnTo>
                    <a:lnTo>
                      <a:pt x="19" y="0"/>
                    </a:lnTo>
                    <a:lnTo>
                      <a:pt x="27" y="2"/>
                    </a:lnTo>
                    <a:lnTo>
                      <a:pt x="36" y="2"/>
                    </a:lnTo>
                    <a:lnTo>
                      <a:pt x="42" y="6"/>
                    </a:lnTo>
                    <a:lnTo>
                      <a:pt x="42" y="17"/>
                    </a:lnTo>
                    <a:lnTo>
                      <a:pt x="33" y="32"/>
                    </a:lnTo>
                    <a:lnTo>
                      <a:pt x="21" y="38"/>
                    </a:lnTo>
                    <a:lnTo>
                      <a:pt x="16" y="44"/>
                    </a:lnTo>
                    <a:lnTo>
                      <a:pt x="8" y="48"/>
                    </a:lnTo>
                    <a:lnTo>
                      <a:pt x="6" y="51"/>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93" name="Freeform 251">
                <a:extLst>
                  <a:ext uri="{FF2B5EF4-FFF2-40B4-BE49-F238E27FC236}">
                    <a16:creationId xmlns:a16="http://schemas.microsoft.com/office/drawing/2014/main" id="{3F49C5BB-240F-4E57-9158-4089980E5866}"/>
                  </a:ext>
                </a:extLst>
              </p:cNvPr>
              <p:cNvSpPr>
                <a:spLocks/>
              </p:cNvSpPr>
              <p:nvPr/>
            </p:nvSpPr>
            <p:spPr bwMode="auto">
              <a:xfrm>
                <a:off x="2203" y="4416"/>
                <a:ext cx="21" cy="28"/>
              </a:xfrm>
              <a:custGeom>
                <a:avLst/>
                <a:gdLst>
                  <a:gd name="T0" fmla="*/ 3 w 42"/>
                  <a:gd name="T1" fmla="*/ 4 h 55"/>
                  <a:gd name="T2" fmla="*/ 1 w 42"/>
                  <a:gd name="T3" fmla="*/ 4 h 55"/>
                  <a:gd name="T4" fmla="*/ 1 w 42"/>
                  <a:gd name="T5" fmla="*/ 4 h 55"/>
                  <a:gd name="T6" fmla="*/ 1 w 42"/>
                  <a:gd name="T7" fmla="*/ 3 h 55"/>
                  <a:gd name="T8" fmla="*/ 1 w 42"/>
                  <a:gd name="T9" fmla="*/ 3 h 55"/>
                  <a:gd name="T10" fmla="*/ 0 w 42"/>
                  <a:gd name="T11" fmla="*/ 2 h 55"/>
                  <a:gd name="T12" fmla="*/ 0 w 42"/>
                  <a:gd name="T13" fmla="*/ 2 h 55"/>
                  <a:gd name="T14" fmla="*/ 0 w 42"/>
                  <a:gd name="T15" fmla="*/ 2 h 55"/>
                  <a:gd name="T16" fmla="*/ 1 w 42"/>
                  <a:gd name="T17" fmla="*/ 1 h 55"/>
                  <a:gd name="T18" fmla="*/ 1 w 42"/>
                  <a:gd name="T19" fmla="*/ 1 h 55"/>
                  <a:gd name="T20" fmla="*/ 1 w 42"/>
                  <a:gd name="T21" fmla="*/ 1 h 55"/>
                  <a:gd name="T22" fmla="*/ 1 w 42"/>
                  <a:gd name="T23" fmla="*/ 0 h 55"/>
                  <a:gd name="T24" fmla="*/ 3 w 42"/>
                  <a:gd name="T25" fmla="*/ 0 h 55"/>
                  <a:gd name="T26" fmla="*/ 3 w 42"/>
                  <a:gd name="T27" fmla="*/ 0 h 55"/>
                  <a:gd name="T28" fmla="*/ 3 w 42"/>
                  <a:gd name="T29" fmla="*/ 1 h 55"/>
                  <a:gd name="T30" fmla="*/ 3 w 42"/>
                  <a:gd name="T31" fmla="*/ 1 h 55"/>
                  <a:gd name="T32" fmla="*/ 3 w 42"/>
                  <a:gd name="T33" fmla="*/ 2 h 55"/>
                  <a:gd name="T34" fmla="*/ 3 w 42"/>
                  <a:gd name="T35" fmla="*/ 3 h 55"/>
                  <a:gd name="T36" fmla="*/ 3 w 42"/>
                  <a:gd name="T37" fmla="*/ 3 h 55"/>
                  <a:gd name="T38" fmla="*/ 3 w 42"/>
                  <a:gd name="T39" fmla="*/ 4 h 55"/>
                  <a:gd name="T40" fmla="*/ 3 w 42"/>
                  <a:gd name="T41" fmla="*/ 4 h 55"/>
                  <a:gd name="T42" fmla="*/ 3 w 42"/>
                  <a:gd name="T43" fmla="*/ 4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55"/>
                  <a:gd name="T68" fmla="*/ 42 w 42"/>
                  <a:gd name="T69" fmla="*/ 55 h 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55">
                    <a:moveTo>
                      <a:pt x="33" y="55"/>
                    </a:moveTo>
                    <a:lnTo>
                      <a:pt x="27" y="55"/>
                    </a:lnTo>
                    <a:lnTo>
                      <a:pt x="21" y="49"/>
                    </a:lnTo>
                    <a:lnTo>
                      <a:pt x="16" y="44"/>
                    </a:lnTo>
                    <a:lnTo>
                      <a:pt x="6" y="40"/>
                    </a:lnTo>
                    <a:lnTo>
                      <a:pt x="0" y="30"/>
                    </a:lnTo>
                    <a:lnTo>
                      <a:pt x="0" y="23"/>
                    </a:lnTo>
                    <a:lnTo>
                      <a:pt x="0" y="17"/>
                    </a:lnTo>
                    <a:lnTo>
                      <a:pt x="6" y="13"/>
                    </a:lnTo>
                    <a:lnTo>
                      <a:pt x="10" y="10"/>
                    </a:lnTo>
                    <a:lnTo>
                      <a:pt x="21" y="4"/>
                    </a:lnTo>
                    <a:lnTo>
                      <a:pt x="27" y="0"/>
                    </a:lnTo>
                    <a:lnTo>
                      <a:pt x="33" y="0"/>
                    </a:lnTo>
                    <a:lnTo>
                      <a:pt x="39" y="0"/>
                    </a:lnTo>
                    <a:lnTo>
                      <a:pt x="42" y="4"/>
                    </a:lnTo>
                    <a:lnTo>
                      <a:pt x="40" y="15"/>
                    </a:lnTo>
                    <a:lnTo>
                      <a:pt x="40" y="27"/>
                    </a:lnTo>
                    <a:lnTo>
                      <a:pt x="39" y="34"/>
                    </a:lnTo>
                    <a:lnTo>
                      <a:pt x="35" y="44"/>
                    </a:lnTo>
                    <a:lnTo>
                      <a:pt x="33" y="51"/>
                    </a:lnTo>
                    <a:lnTo>
                      <a:pt x="33" y="55"/>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94" name="Freeform 252">
                <a:extLst>
                  <a:ext uri="{FF2B5EF4-FFF2-40B4-BE49-F238E27FC236}">
                    <a16:creationId xmlns:a16="http://schemas.microsoft.com/office/drawing/2014/main" id="{A51D624F-3843-459E-817B-FDE84FA860E0}"/>
                  </a:ext>
                </a:extLst>
              </p:cNvPr>
              <p:cNvSpPr>
                <a:spLocks/>
              </p:cNvSpPr>
              <p:nvPr/>
            </p:nvSpPr>
            <p:spPr bwMode="auto">
              <a:xfrm>
                <a:off x="2294" y="4420"/>
                <a:ext cx="20" cy="27"/>
              </a:xfrm>
              <a:custGeom>
                <a:avLst/>
                <a:gdLst>
                  <a:gd name="T0" fmla="*/ 0 w 42"/>
                  <a:gd name="T1" fmla="*/ 3 h 55"/>
                  <a:gd name="T2" fmla="*/ 0 w 42"/>
                  <a:gd name="T3" fmla="*/ 3 h 55"/>
                  <a:gd name="T4" fmla="*/ 0 w 42"/>
                  <a:gd name="T5" fmla="*/ 3 h 55"/>
                  <a:gd name="T6" fmla="*/ 1 w 42"/>
                  <a:gd name="T7" fmla="*/ 3 h 55"/>
                  <a:gd name="T8" fmla="*/ 1 w 42"/>
                  <a:gd name="T9" fmla="*/ 2 h 55"/>
                  <a:gd name="T10" fmla="*/ 2 w 42"/>
                  <a:gd name="T11" fmla="*/ 2 h 55"/>
                  <a:gd name="T12" fmla="*/ 2 w 42"/>
                  <a:gd name="T13" fmla="*/ 2 h 55"/>
                  <a:gd name="T14" fmla="*/ 2 w 42"/>
                  <a:gd name="T15" fmla="*/ 1 h 55"/>
                  <a:gd name="T16" fmla="*/ 1 w 42"/>
                  <a:gd name="T17" fmla="*/ 0 h 55"/>
                  <a:gd name="T18" fmla="*/ 1 w 42"/>
                  <a:gd name="T19" fmla="*/ 0 h 55"/>
                  <a:gd name="T20" fmla="*/ 1 w 42"/>
                  <a:gd name="T21" fmla="*/ 0 h 55"/>
                  <a:gd name="T22" fmla="*/ 0 w 42"/>
                  <a:gd name="T23" fmla="*/ 0 h 55"/>
                  <a:gd name="T24" fmla="*/ 0 w 42"/>
                  <a:gd name="T25" fmla="*/ 0 h 55"/>
                  <a:gd name="T26" fmla="*/ 0 w 42"/>
                  <a:gd name="T27" fmla="*/ 0 h 55"/>
                  <a:gd name="T28" fmla="*/ 0 w 42"/>
                  <a:gd name="T29" fmla="*/ 1 h 55"/>
                  <a:gd name="T30" fmla="*/ 0 w 42"/>
                  <a:gd name="T31" fmla="*/ 2 h 55"/>
                  <a:gd name="T32" fmla="*/ 0 w 42"/>
                  <a:gd name="T33" fmla="*/ 2 h 55"/>
                  <a:gd name="T34" fmla="*/ 0 w 42"/>
                  <a:gd name="T35" fmla="*/ 3 h 55"/>
                  <a:gd name="T36" fmla="*/ 0 w 42"/>
                  <a:gd name="T37" fmla="*/ 3 h 55"/>
                  <a:gd name="T38" fmla="*/ 0 w 42"/>
                  <a:gd name="T39" fmla="*/ 3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55"/>
                  <a:gd name="T62" fmla="*/ 42 w 42"/>
                  <a:gd name="T63" fmla="*/ 55 h 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55">
                    <a:moveTo>
                      <a:pt x="2" y="55"/>
                    </a:moveTo>
                    <a:lnTo>
                      <a:pt x="4" y="53"/>
                    </a:lnTo>
                    <a:lnTo>
                      <a:pt x="11" y="53"/>
                    </a:lnTo>
                    <a:lnTo>
                      <a:pt x="19" y="49"/>
                    </a:lnTo>
                    <a:lnTo>
                      <a:pt x="30" y="47"/>
                    </a:lnTo>
                    <a:lnTo>
                      <a:pt x="36" y="38"/>
                    </a:lnTo>
                    <a:lnTo>
                      <a:pt x="42" y="32"/>
                    </a:lnTo>
                    <a:lnTo>
                      <a:pt x="40" y="21"/>
                    </a:lnTo>
                    <a:lnTo>
                      <a:pt x="30" y="9"/>
                    </a:lnTo>
                    <a:lnTo>
                      <a:pt x="25" y="3"/>
                    </a:lnTo>
                    <a:lnTo>
                      <a:pt x="19" y="2"/>
                    </a:lnTo>
                    <a:lnTo>
                      <a:pt x="11" y="0"/>
                    </a:lnTo>
                    <a:lnTo>
                      <a:pt x="8" y="3"/>
                    </a:lnTo>
                    <a:lnTo>
                      <a:pt x="2" y="11"/>
                    </a:lnTo>
                    <a:lnTo>
                      <a:pt x="2" y="24"/>
                    </a:lnTo>
                    <a:lnTo>
                      <a:pt x="0" y="34"/>
                    </a:lnTo>
                    <a:lnTo>
                      <a:pt x="0" y="43"/>
                    </a:lnTo>
                    <a:lnTo>
                      <a:pt x="0" y="53"/>
                    </a:lnTo>
                    <a:lnTo>
                      <a:pt x="2" y="55"/>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95" name="Freeform 253">
                <a:extLst>
                  <a:ext uri="{FF2B5EF4-FFF2-40B4-BE49-F238E27FC236}">
                    <a16:creationId xmlns:a16="http://schemas.microsoft.com/office/drawing/2014/main" id="{03DAF386-8F13-4C30-9CBE-D3F8BFBD99A1}"/>
                  </a:ext>
                </a:extLst>
              </p:cNvPr>
              <p:cNvSpPr>
                <a:spLocks/>
              </p:cNvSpPr>
              <p:nvPr/>
            </p:nvSpPr>
            <p:spPr bwMode="auto">
              <a:xfrm>
                <a:off x="2262" y="4413"/>
                <a:ext cx="22" cy="28"/>
              </a:xfrm>
              <a:custGeom>
                <a:avLst/>
                <a:gdLst>
                  <a:gd name="T0" fmla="*/ 3 w 44"/>
                  <a:gd name="T1" fmla="*/ 4 h 55"/>
                  <a:gd name="T2" fmla="*/ 1 w 44"/>
                  <a:gd name="T3" fmla="*/ 4 h 55"/>
                  <a:gd name="T4" fmla="*/ 1 w 44"/>
                  <a:gd name="T5" fmla="*/ 4 h 55"/>
                  <a:gd name="T6" fmla="*/ 1 w 44"/>
                  <a:gd name="T7" fmla="*/ 3 h 55"/>
                  <a:gd name="T8" fmla="*/ 1 w 44"/>
                  <a:gd name="T9" fmla="*/ 3 h 55"/>
                  <a:gd name="T10" fmla="*/ 0 w 44"/>
                  <a:gd name="T11" fmla="*/ 2 h 55"/>
                  <a:gd name="T12" fmla="*/ 0 w 44"/>
                  <a:gd name="T13" fmla="*/ 2 h 55"/>
                  <a:gd name="T14" fmla="*/ 0 w 44"/>
                  <a:gd name="T15" fmla="*/ 2 h 55"/>
                  <a:gd name="T16" fmla="*/ 1 w 44"/>
                  <a:gd name="T17" fmla="*/ 1 h 55"/>
                  <a:gd name="T18" fmla="*/ 1 w 44"/>
                  <a:gd name="T19" fmla="*/ 1 h 55"/>
                  <a:gd name="T20" fmla="*/ 1 w 44"/>
                  <a:gd name="T21" fmla="*/ 1 h 55"/>
                  <a:gd name="T22" fmla="*/ 1 w 44"/>
                  <a:gd name="T23" fmla="*/ 0 h 55"/>
                  <a:gd name="T24" fmla="*/ 3 w 44"/>
                  <a:gd name="T25" fmla="*/ 0 h 55"/>
                  <a:gd name="T26" fmla="*/ 3 w 44"/>
                  <a:gd name="T27" fmla="*/ 0 h 55"/>
                  <a:gd name="T28" fmla="*/ 3 w 44"/>
                  <a:gd name="T29" fmla="*/ 1 h 55"/>
                  <a:gd name="T30" fmla="*/ 3 w 44"/>
                  <a:gd name="T31" fmla="*/ 1 h 55"/>
                  <a:gd name="T32" fmla="*/ 3 w 44"/>
                  <a:gd name="T33" fmla="*/ 2 h 55"/>
                  <a:gd name="T34" fmla="*/ 3 w 44"/>
                  <a:gd name="T35" fmla="*/ 3 h 55"/>
                  <a:gd name="T36" fmla="*/ 3 w 44"/>
                  <a:gd name="T37" fmla="*/ 3 h 55"/>
                  <a:gd name="T38" fmla="*/ 3 w 44"/>
                  <a:gd name="T39" fmla="*/ 4 h 55"/>
                  <a:gd name="T40" fmla="*/ 3 w 44"/>
                  <a:gd name="T41" fmla="*/ 4 h 55"/>
                  <a:gd name="T42" fmla="*/ 3 w 44"/>
                  <a:gd name="T43" fmla="*/ 4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55"/>
                  <a:gd name="T68" fmla="*/ 44 w 44"/>
                  <a:gd name="T69" fmla="*/ 55 h 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55">
                    <a:moveTo>
                      <a:pt x="33" y="55"/>
                    </a:moveTo>
                    <a:lnTo>
                      <a:pt x="29" y="54"/>
                    </a:lnTo>
                    <a:lnTo>
                      <a:pt x="23" y="50"/>
                    </a:lnTo>
                    <a:lnTo>
                      <a:pt x="16" y="46"/>
                    </a:lnTo>
                    <a:lnTo>
                      <a:pt x="8" y="38"/>
                    </a:lnTo>
                    <a:lnTo>
                      <a:pt x="0" y="29"/>
                    </a:lnTo>
                    <a:lnTo>
                      <a:pt x="0" y="21"/>
                    </a:lnTo>
                    <a:lnTo>
                      <a:pt x="0" y="17"/>
                    </a:lnTo>
                    <a:lnTo>
                      <a:pt x="8" y="10"/>
                    </a:lnTo>
                    <a:lnTo>
                      <a:pt x="12" y="6"/>
                    </a:lnTo>
                    <a:lnTo>
                      <a:pt x="19" y="4"/>
                    </a:lnTo>
                    <a:lnTo>
                      <a:pt x="29" y="0"/>
                    </a:lnTo>
                    <a:lnTo>
                      <a:pt x="33" y="0"/>
                    </a:lnTo>
                    <a:lnTo>
                      <a:pt x="40" y="0"/>
                    </a:lnTo>
                    <a:lnTo>
                      <a:pt x="44" y="4"/>
                    </a:lnTo>
                    <a:lnTo>
                      <a:pt x="42" y="14"/>
                    </a:lnTo>
                    <a:lnTo>
                      <a:pt x="42" y="23"/>
                    </a:lnTo>
                    <a:lnTo>
                      <a:pt x="40" y="35"/>
                    </a:lnTo>
                    <a:lnTo>
                      <a:pt x="35" y="46"/>
                    </a:lnTo>
                    <a:lnTo>
                      <a:pt x="33" y="52"/>
                    </a:lnTo>
                    <a:lnTo>
                      <a:pt x="33" y="55"/>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96" name="Freeform 254">
                <a:extLst>
                  <a:ext uri="{FF2B5EF4-FFF2-40B4-BE49-F238E27FC236}">
                    <a16:creationId xmlns:a16="http://schemas.microsoft.com/office/drawing/2014/main" id="{0A987C0B-3041-4A1C-88B0-EC767C3D3FD5}"/>
                  </a:ext>
                </a:extLst>
              </p:cNvPr>
              <p:cNvSpPr>
                <a:spLocks/>
              </p:cNvSpPr>
              <p:nvPr/>
            </p:nvSpPr>
            <p:spPr bwMode="auto">
              <a:xfrm>
                <a:off x="2230" y="4401"/>
                <a:ext cx="22" cy="28"/>
              </a:xfrm>
              <a:custGeom>
                <a:avLst/>
                <a:gdLst>
                  <a:gd name="T0" fmla="*/ 2 w 43"/>
                  <a:gd name="T1" fmla="*/ 3 h 57"/>
                  <a:gd name="T2" fmla="*/ 2 w 43"/>
                  <a:gd name="T3" fmla="*/ 3 h 57"/>
                  <a:gd name="T4" fmla="*/ 2 w 43"/>
                  <a:gd name="T5" fmla="*/ 3 h 57"/>
                  <a:gd name="T6" fmla="*/ 2 w 43"/>
                  <a:gd name="T7" fmla="*/ 2 h 57"/>
                  <a:gd name="T8" fmla="*/ 1 w 43"/>
                  <a:gd name="T9" fmla="*/ 2 h 57"/>
                  <a:gd name="T10" fmla="*/ 1 w 43"/>
                  <a:gd name="T11" fmla="*/ 1 h 57"/>
                  <a:gd name="T12" fmla="*/ 0 w 43"/>
                  <a:gd name="T13" fmla="*/ 1 h 57"/>
                  <a:gd name="T14" fmla="*/ 0 w 43"/>
                  <a:gd name="T15" fmla="*/ 1 h 57"/>
                  <a:gd name="T16" fmla="*/ 1 w 43"/>
                  <a:gd name="T17" fmla="*/ 0 h 57"/>
                  <a:gd name="T18" fmla="*/ 1 w 43"/>
                  <a:gd name="T19" fmla="*/ 0 h 57"/>
                  <a:gd name="T20" fmla="*/ 2 w 43"/>
                  <a:gd name="T21" fmla="*/ 0 h 57"/>
                  <a:gd name="T22" fmla="*/ 2 w 43"/>
                  <a:gd name="T23" fmla="*/ 0 h 57"/>
                  <a:gd name="T24" fmla="*/ 3 w 43"/>
                  <a:gd name="T25" fmla="*/ 0 h 57"/>
                  <a:gd name="T26" fmla="*/ 3 w 43"/>
                  <a:gd name="T27" fmla="*/ 0 h 57"/>
                  <a:gd name="T28" fmla="*/ 3 w 43"/>
                  <a:gd name="T29" fmla="*/ 0 h 57"/>
                  <a:gd name="T30" fmla="*/ 3 w 43"/>
                  <a:gd name="T31" fmla="*/ 0 h 57"/>
                  <a:gd name="T32" fmla="*/ 3 w 43"/>
                  <a:gd name="T33" fmla="*/ 1 h 57"/>
                  <a:gd name="T34" fmla="*/ 3 w 43"/>
                  <a:gd name="T35" fmla="*/ 2 h 57"/>
                  <a:gd name="T36" fmla="*/ 3 w 43"/>
                  <a:gd name="T37" fmla="*/ 2 h 57"/>
                  <a:gd name="T38" fmla="*/ 2 w 43"/>
                  <a:gd name="T39" fmla="*/ 3 h 57"/>
                  <a:gd name="T40" fmla="*/ 2 w 43"/>
                  <a:gd name="T41" fmla="*/ 3 h 57"/>
                  <a:gd name="T42" fmla="*/ 2 w 43"/>
                  <a:gd name="T43" fmla="*/ 3 h 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57"/>
                  <a:gd name="T68" fmla="*/ 43 w 43"/>
                  <a:gd name="T69" fmla="*/ 57 h 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57">
                    <a:moveTo>
                      <a:pt x="32" y="57"/>
                    </a:moveTo>
                    <a:lnTo>
                      <a:pt x="30" y="55"/>
                    </a:lnTo>
                    <a:lnTo>
                      <a:pt x="24" y="53"/>
                    </a:lnTo>
                    <a:lnTo>
                      <a:pt x="17" y="45"/>
                    </a:lnTo>
                    <a:lnTo>
                      <a:pt x="9" y="40"/>
                    </a:lnTo>
                    <a:lnTo>
                      <a:pt x="2" y="30"/>
                    </a:lnTo>
                    <a:lnTo>
                      <a:pt x="0" y="22"/>
                    </a:lnTo>
                    <a:lnTo>
                      <a:pt x="0" y="17"/>
                    </a:lnTo>
                    <a:lnTo>
                      <a:pt x="7" y="13"/>
                    </a:lnTo>
                    <a:lnTo>
                      <a:pt x="11" y="9"/>
                    </a:lnTo>
                    <a:lnTo>
                      <a:pt x="19" y="5"/>
                    </a:lnTo>
                    <a:lnTo>
                      <a:pt x="28" y="2"/>
                    </a:lnTo>
                    <a:lnTo>
                      <a:pt x="36" y="0"/>
                    </a:lnTo>
                    <a:lnTo>
                      <a:pt x="42" y="0"/>
                    </a:lnTo>
                    <a:lnTo>
                      <a:pt x="43" y="5"/>
                    </a:lnTo>
                    <a:lnTo>
                      <a:pt x="43" y="13"/>
                    </a:lnTo>
                    <a:lnTo>
                      <a:pt x="43" y="24"/>
                    </a:lnTo>
                    <a:lnTo>
                      <a:pt x="40" y="34"/>
                    </a:lnTo>
                    <a:lnTo>
                      <a:pt x="36" y="45"/>
                    </a:lnTo>
                    <a:lnTo>
                      <a:pt x="32" y="53"/>
                    </a:lnTo>
                    <a:lnTo>
                      <a:pt x="32" y="57"/>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97" name="Freeform 255">
                <a:extLst>
                  <a:ext uri="{FF2B5EF4-FFF2-40B4-BE49-F238E27FC236}">
                    <a16:creationId xmlns:a16="http://schemas.microsoft.com/office/drawing/2014/main" id="{F66ACAB6-211F-4A66-A39E-9C58F5012DB0}"/>
                  </a:ext>
                </a:extLst>
              </p:cNvPr>
              <p:cNvSpPr>
                <a:spLocks/>
              </p:cNvSpPr>
              <p:nvPr/>
            </p:nvSpPr>
            <p:spPr bwMode="auto">
              <a:xfrm>
                <a:off x="2198" y="4353"/>
                <a:ext cx="24" cy="25"/>
              </a:xfrm>
              <a:custGeom>
                <a:avLst/>
                <a:gdLst>
                  <a:gd name="T0" fmla="*/ 0 w 50"/>
                  <a:gd name="T1" fmla="*/ 4 h 49"/>
                  <a:gd name="T2" fmla="*/ 0 w 50"/>
                  <a:gd name="T3" fmla="*/ 3 h 49"/>
                  <a:gd name="T4" fmla="*/ 0 w 50"/>
                  <a:gd name="T5" fmla="*/ 2 h 49"/>
                  <a:gd name="T6" fmla="*/ 0 w 50"/>
                  <a:gd name="T7" fmla="*/ 2 h 49"/>
                  <a:gd name="T8" fmla="*/ 0 w 50"/>
                  <a:gd name="T9" fmla="*/ 2 h 49"/>
                  <a:gd name="T10" fmla="*/ 0 w 50"/>
                  <a:gd name="T11" fmla="*/ 1 h 49"/>
                  <a:gd name="T12" fmla="*/ 0 w 50"/>
                  <a:gd name="T13" fmla="*/ 1 h 49"/>
                  <a:gd name="T14" fmla="*/ 0 w 50"/>
                  <a:gd name="T15" fmla="*/ 0 h 49"/>
                  <a:gd name="T16" fmla="*/ 0 w 50"/>
                  <a:gd name="T17" fmla="*/ 0 h 49"/>
                  <a:gd name="T18" fmla="*/ 1 w 50"/>
                  <a:gd name="T19" fmla="*/ 1 h 49"/>
                  <a:gd name="T20" fmla="*/ 1 w 50"/>
                  <a:gd name="T21" fmla="*/ 1 h 49"/>
                  <a:gd name="T22" fmla="*/ 2 w 50"/>
                  <a:gd name="T23" fmla="*/ 2 h 49"/>
                  <a:gd name="T24" fmla="*/ 3 w 50"/>
                  <a:gd name="T25" fmla="*/ 2 h 49"/>
                  <a:gd name="T26" fmla="*/ 2 w 50"/>
                  <a:gd name="T27" fmla="*/ 3 h 49"/>
                  <a:gd name="T28" fmla="*/ 2 w 50"/>
                  <a:gd name="T29" fmla="*/ 3 h 49"/>
                  <a:gd name="T30" fmla="*/ 1 w 50"/>
                  <a:gd name="T31" fmla="*/ 3 h 49"/>
                  <a:gd name="T32" fmla="*/ 1 w 50"/>
                  <a:gd name="T33" fmla="*/ 3 h 49"/>
                  <a:gd name="T34" fmla="*/ 0 w 50"/>
                  <a:gd name="T35" fmla="*/ 3 h 49"/>
                  <a:gd name="T36" fmla="*/ 0 w 50"/>
                  <a:gd name="T37" fmla="*/ 4 h 49"/>
                  <a:gd name="T38" fmla="*/ 0 w 50"/>
                  <a:gd name="T39" fmla="*/ 4 h 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
                  <a:gd name="T61" fmla="*/ 0 h 49"/>
                  <a:gd name="T62" fmla="*/ 50 w 50"/>
                  <a:gd name="T63" fmla="*/ 49 h 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 h="49">
                    <a:moveTo>
                      <a:pt x="6" y="49"/>
                    </a:moveTo>
                    <a:lnTo>
                      <a:pt x="4" y="43"/>
                    </a:lnTo>
                    <a:lnTo>
                      <a:pt x="2" y="32"/>
                    </a:lnTo>
                    <a:lnTo>
                      <a:pt x="0" y="26"/>
                    </a:lnTo>
                    <a:lnTo>
                      <a:pt x="0" y="17"/>
                    </a:lnTo>
                    <a:lnTo>
                      <a:pt x="0" y="11"/>
                    </a:lnTo>
                    <a:lnTo>
                      <a:pt x="4" y="7"/>
                    </a:lnTo>
                    <a:lnTo>
                      <a:pt x="6" y="0"/>
                    </a:lnTo>
                    <a:lnTo>
                      <a:pt x="13" y="0"/>
                    </a:lnTo>
                    <a:lnTo>
                      <a:pt x="21" y="2"/>
                    </a:lnTo>
                    <a:lnTo>
                      <a:pt x="32" y="11"/>
                    </a:lnTo>
                    <a:lnTo>
                      <a:pt x="44" y="21"/>
                    </a:lnTo>
                    <a:lnTo>
                      <a:pt x="50" y="30"/>
                    </a:lnTo>
                    <a:lnTo>
                      <a:pt x="46" y="38"/>
                    </a:lnTo>
                    <a:lnTo>
                      <a:pt x="38" y="43"/>
                    </a:lnTo>
                    <a:lnTo>
                      <a:pt x="29" y="43"/>
                    </a:lnTo>
                    <a:lnTo>
                      <a:pt x="17" y="47"/>
                    </a:lnTo>
                    <a:lnTo>
                      <a:pt x="11" y="47"/>
                    </a:lnTo>
                    <a:lnTo>
                      <a:pt x="6" y="49"/>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98" name="Freeform 256">
                <a:extLst>
                  <a:ext uri="{FF2B5EF4-FFF2-40B4-BE49-F238E27FC236}">
                    <a16:creationId xmlns:a16="http://schemas.microsoft.com/office/drawing/2014/main" id="{D87F808F-8B5E-4FBC-AE6D-AA2603D5FFEC}"/>
                  </a:ext>
                </a:extLst>
              </p:cNvPr>
              <p:cNvSpPr>
                <a:spLocks/>
              </p:cNvSpPr>
              <p:nvPr/>
            </p:nvSpPr>
            <p:spPr bwMode="auto">
              <a:xfrm>
                <a:off x="2234" y="4373"/>
                <a:ext cx="21" cy="25"/>
              </a:xfrm>
              <a:custGeom>
                <a:avLst/>
                <a:gdLst>
                  <a:gd name="T0" fmla="*/ 1 w 42"/>
                  <a:gd name="T1" fmla="*/ 4 h 49"/>
                  <a:gd name="T2" fmla="*/ 0 w 42"/>
                  <a:gd name="T3" fmla="*/ 3 h 49"/>
                  <a:gd name="T4" fmla="*/ 0 w 42"/>
                  <a:gd name="T5" fmla="*/ 3 h 49"/>
                  <a:gd name="T6" fmla="*/ 0 w 42"/>
                  <a:gd name="T7" fmla="*/ 2 h 49"/>
                  <a:gd name="T8" fmla="*/ 0 w 42"/>
                  <a:gd name="T9" fmla="*/ 2 h 49"/>
                  <a:gd name="T10" fmla="*/ 1 w 42"/>
                  <a:gd name="T11" fmla="*/ 1 h 49"/>
                  <a:gd name="T12" fmla="*/ 1 w 42"/>
                  <a:gd name="T13" fmla="*/ 0 h 49"/>
                  <a:gd name="T14" fmla="*/ 1 w 42"/>
                  <a:gd name="T15" fmla="*/ 0 h 49"/>
                  <a:gd name="T16" fmla="*/ 3 w 42"/>
                  <a:gd name="T17" fmla="*/ 1 h 49"/>
                  <a:gd name="T18" fmla="*/ 3 w 42"/>
                  <a:gd name="T19" fmla="*/ 1 h 49"/>
                  <a:gd name="T20" fmla="*/ 3 w 42"/>
                  <a:gd name="T21" fmla="*/ 1 h 49"/>
                  <a:gd name="T22" fmla="*/ 3 w 42"/>
                  <a:gd name="T23" fmla="*/ 2 h 49"/>
                  <a:gd name="T24" fmla="*/ 3 w 42"/>
                  <a:gd name="T25" fmla="*/ 2 h 49"/>
                  <a:gd name="T26" fmla="*/ 3 w 42"/>
                  <a:gd name="T27" fmla="*/ 2 h 49"/>
                  <a:gd name="T28" fmla="*/ 1 w 42"/>
                  <a:gd name="T29" fmla="*/ 3 h 49"/>
                  <a:gd name="T30" fmla="*/ 1 w 42"/>
                  <a:gd name="T31" fmla="*/ 3 h 49"/>
                  <a:gd name="T32" fmla="*/ 1 w 42"/>
                  <a:gd name="T33" fmla="*/ 3 h 49"/>
                  <a:gd name="T34" fmla="*/ 1 w 42"/>
                  <a:gd name="T35" fmla="*/ 3 h 49"/>
                  <a:gd name="T36" fmla="*/ 1 w 42"/>
                  <a:gd name="T37" fmla="*/ 4 h 49"/>
                  <a:gd name="T38" fmla="*/ 1 w 42"/>
                  <a:gd name="T39" fmla="*/ 4 h 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49"/>
                  <a:gd name="T62" fmla="*/ 42 w 42"/>
                  <a:gd name="T63" fmla="*/ 49 h 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49">
                    <a:moveTo>
                      <a:pt x="2" y="49"/>
                    </a:moveTo>
                    <a:lnTo>
                      <a:pt x="0" y="47"/>
                    </a:lnTo>
                    <a:lnTo>
                      <a:pt x="0" y="38"/>
                    </a:lnTo>
                    <a:lnTo>
                      <a:pt x="0" y="28"/>
                    </a:lnTo>
                    <a:lnTo>
                      <a:pt x="0" y="17"/>
                    </a:lnTo>
                    <a:lnTo>
                      <a:pt x="2" y="5"/>
                    </a:lnTo>
                    <a:lnTo>
                      <a:pt x="8" y="0"/>
                    </a:lnTo>
                    <a:lnTo>
                      <a:pt x="17" y="0"/>
                    </a:lnTo>
                    <a:lnTo>
                      <a:pt x="33" y="3"/>
                    </a:lnTo>
                    <a:lnTo>
                      <a:pt x="36" y="9"/>
                    </a:lnTo>
                    <a:lnTo>
                      <a:pt x="42" y="15"/>
                    </a:lnTo>
                    <a:lnTo>
                      <a:pt x="42" y="20"/>
                    </a:lnTo>
                    <a:lnTo>
                      <a:pt x="40" y="24"/>
                    </a:lnTo>
                    <a:lnTo>
                      <a:pt x="35" y="32"/>
                    </a:lnTo>
                    <a:lnTo>
                      <a:pt x="25" y="38"/>
                    </a:lnTo>
                    <a:lnTo>
                      <a:pt x="17" y="41"/>
                    </a:lnTo>
                    <a:lnTo>
                      <a:pt x="10" y="47"/>
                    </a:lnTo>
                    <a:lnTo>
                      <a:pt x="4" y="47"/>
                    </a:lnTo>
                    <a:lnTo>
                      <a:pt x="2" y="49"/>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99" name="Freeform 257">
                <a:extLst>
                  <a:ext uri="{FF2B5EF4-FFF2-40B4-BE49-F238E27FC236}">
                    <a16:creationId xmlns:a16="http://schemas.microsoft.com/office/drawing/2014/main" id="{982042AF-83FB-497E-9504-410436E94BED}"/>
                  </a:ext>
                </a:extLst>
              </p:cNvPr>
              <p:cNvSpPr>
                <a:spLocks/>
              </p:cNvSpPr>
              <p:nvPr/>
            </p:nvSpPr>
            <p:spPr bwMode="auto">
              <a:xfrm>
                <a:off x="2204" y="4382"/>
                <a:ext cx="24" cy="24"/>
              </a:xfrm>
              <a:custGeom>
                <a:avLst/>
                <a:gdLst>
                  <a:gd name="T0" fmla="*/ 1 w 48"/>
                  <a:gd name="T1" fmla="*/ 3 h 47"/>
                  <a:gd name="T2" fmla="*/ 0 w 48"/>
                  <a:gd name="T3" fmla="*/ 3 h 47"/>
                  <a:gd name="T4" fmla="*/ 0 w 48"/>
                  <a:gd name="T5" fmla="*/ 3 h 47"/>
                  <a:gd name="T6" fmla="*/ 0 w 48"/>
                  <a:gd name="T7" fmla="*/ 2 h 47"/>
                  <a:gd name="T8" fmla="*/ 1 w 48"/>
                  <a:gd name="T9" fmla="*/ 1 h 47"/>
                  <a:gd name="T10" fmla="*/ 1 w 48"/>
                  <a:gd name="T11" fmla="*/ 1 h 47"/>
                  <a:gd name="T12" fmla="*/ 1 w 48"/>
                  <a:gd name="T13" fmla="*/ 0 h 47"/>
                  <a:gd name="T14" fmla="*/ 2 w 48"/>
                  <a:gd name="T15" fmla="*/ 0 h 47"/>
                  <a:gd name="T16" fmla="*/ 3 w 48"/>
                  <a:gd name="T17" fmla="*/ 1 h 47"/>
                  <a:gd name="T18" fmla="*/ 3 w 48"/>
                  <a:gd name="T19" fmla="*/ 1 h 47"/>
                  <a:gd name="T20" fmla="*/ 3 w 48"/>
                  <a:gd name="T21" fmla="*/ 2 h 47"/>
                  <a:gd name="T22" fmla="*/ 3 w 48"/>
                  <a:gd name="T23" fmla="*/ 2 h 47"/>
                  <a:gd name="T24" fmla="*/ 3 w 48"/>
                  <a:gd name="T25" fmla="*/ 2 h 47"/>
                  <a:gd name="T26" fmla="*/ 3 w 48"/>
                  <a:gd name="T27" fmla="*/ 3 h 47"/>
                  <a:gd name="T28" fmla="*/ 2 w 48"/>
                  <a:gd name="T29" fmla="*/ 3 h 47"/>
                  <a:gd name="T30" fmla="*/ 2 w 48"/>
                  <a:gd name="T31" fmla="*/ 3 h 47"/>
                  <a:gd name="T32" fmla="*/ 1 w 48"/>
                  <a:gd name="T33" fmla="*/ 3 h 47"/>
                  <a:gd name="T34" fmla="*/ 1 w 48"/>
                  <a:gd name="T35" fmla="*/ 3 h 47"/>
                  <a:gd name="T36" fmla="*/ 1 w 48"/>
                  <a:gd name="T37" fmla="*/ 3 h 47"/>
                  <a:gd name="T38" fmla="*/ 1 w 48"/>
                  <a:gd name="T39" fmla="*/ 3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47"/>
                  <a:gd name="T62" fmla="*/ 48 w 48"/>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47">
                    <a:moveTo>
                      <a:pt x="2" y="47"/>
                    </a:moveTo>
                    <a:lnTo>
                      <a:pt x="0" y="43"/>
                    </a:lnTo>
                    <a:lnTo>
                      <a:pt x="0" y="36"/>
                    </a:lnTo>
                    <a:lnTo>
                      <a:pt x="0" y="24"/>
                    </a:lnTo>
                    <a:lnTo>
                      <a:pt x="2" y="15"/>
                    </a:lnTo>
                    <a:lnTo>
                      <a:pt x="4" y="5"/>
                    </a:lnTo>
                    <a:lnTo>
                      <a:pt x="12" y="0"/>
                    </a:lnTo>
                    <a:lnTo>
                      <a:pt x="19" y="0"/>
                    </a:lnTo>
                    <a:lnTo>
                      <a:pt x="35" y="7"/>
                    </a:lnTo>
                    <a:lnTo>
                      <a:pt x="40" y="13"/>
                    </a:lnTo>
                    <a:lnTo>
                      <a:pt x="46" y="17"/>
                    </a:lnTo>
                    <a:lnTo>
                      <a:pt x="48" y="22"/>
                    </a:lnTo>
                    <a:lnTo>
                      <a:pt x="44" y="30"/>
                    </a:lnTo>
                    <a:lnTo>
                      <a:pt x="37" y="36"/>
                    </a:lnTo>
                    <a:lnTo>
                      <a:pt x="29" y="40"/>
                    </a:lnTo>
                    <a:lnTo>
                      <a:pt x="17" y="40"/>
                    </a:lnTo>
                    <a:lnTo>
                      <a:pt x="8" y="45"/>
                    </a:lnTo>
                    <a:lnTo>
                      <a:pt x="4" y="47"/>
                    </a:lnTo>
                    <a:lnTo>
                      <a:pt x="2" y="47"/>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00" name="Freeform 258">
                <a:extLst>
                  <a:ext uri="{FF2B5EF4-FFF2-40B4-BE49-F238E27FC236}">
                    <a16:creationId xmlns:a16="http://schemas.microsoft.com/office/drawing/2014/main" id="{6EBF08A8-1D78-4517-A1AD-6DFCEC329F54}"/>
                  </a:ext>
                </a:extLst>
              </p:cNvPr>
              <p:cNvSpPr>
                <a:spLocks/>
              </p:cNvSpPr>
              <p:nvPr/>
            </p:nvSpPr>
            <p:spPr bwMode="auto">
              <a:xfrm>
                <a:off x="2169" y="4365"/>
                <a:ext cx="21" cy="28"/>
              </a:xfrm>
              <a:custGeom>
                <a:avLst/>
                <a:gdLst>
                  <a:gd name="T0" fmla="*/ 3 w 42"/>
                  <a:gd name="T1" fmla="*/ 3 h 57"/>
                  <a:gd name="T2" fmla="*/ 3 w 42"/>
                  <a:gd name="T3" fmla="*/ 3 h 57"/>
                  <a:gd name="T4" fmla="*/ 1 w 42"/>
                  <a:gd name="T5" fmla="*/ 3 h 57"/>
                  <a:gd name="T6" fmla="*/ 1 w 42"/>
                  <a:gd name="T7" fmla="*/ 3 h 57"/>
                  <a:gd name="T8" fmla="*/ 1 w 42"/>
                  <a:gd name="T9" fmla="*/ 2 h 57"/>
                  <a:gd name="T10" fmla="*/ 1 w 42"/>
                  <a:gd name="T11" fmla="*/ 2 h 57"/>
                  <a:gd name="T12" fmla="*/ 0 w 42"/>
                  <a:gd name="T13" fmla="*/ 1 h 57"/>
                  <a:gd name="T14" fmla="*/ 1 w 42"/>
                  <a:gd name="T15" fmla="*/ 1 h 57"/>
                  <a:gd name="T16" fmla="*/ 1 w 42"/>
                  <a:gd name="T17" fmla="*/ 0 h 57"/>
                  <a:gd name="T18" fmla="*/ 1 w 42"/>
                  <a:gd name="T19" fmla="*/ 0 h 57"/>
                  <a:gd name="T20" fmla="*/ 1 w 42"/>
                  <a:gd name="T21" fmla="*/ 0 h 57"/>
                  <a:gd name="T22" fmla="*/ 3 w 42"/>
                  <a:gd name="T23" fmla="*/ 0 h 57"/>
                  <a:gd name="T24" fmla="*/ 3 w 42"/>
                  <a:gd name="T25" fmla="*/ 0 h 57"/>
                  <a:gd name="T26" fmla="*/ 3 w 42"/>
                  <a:gd name="T27" fmla="*/ 1 h 57"/>
                  <a:gd name="T28" fmla="*/ 3 w 42"/>
                  <a:gd name="T29" fmla="*/ 1 h 57"/>
                  <a:gd name="T30" fmla="*/ 3 w 42"/>
                  <a:gd name="T31" fmla="*/ 2 h 57"/>
                  <a:gd name="T32" fmla="*/ 3 w 42"/>
                  <a:gd name="T33" fmla="*/ 3 h 57"/>
                  <a:gd name="T34" fmla="*/ 3 w 42"/>
                  <a:gd name="T35" fmla="*/ 3 h 57"/>
                  <a:gd name="T36" fmla="*/ 3 w 42"/>
                  <a:gd name="T37" fmla="*/ 3 h 57"/>
                  <a:gd name="T38" fmla="*/ 3 w 42"/>
                  <a:gd name="T39" fmla="*/ 3 h 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57"/>
                  <a:gd name="T62" fmla="*/ 42 w 42"/>
                  <a:gd name="T63" fmla="*/ 57 h 5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57">
                    <a:moveTo>
                      <a:pt x="36" y="57"/>
                    </a:moveTo>
                    <a:lnTo>
                      <a:pt x="34" y="56"/>
                    </a:lnTo>
                    <a:lnTo>
                      <a:pt x="27" y="54"/>
                    </a:lnTo>
                    <a:lnTo>
                      <a:pt x="19" y="50"/>
                    </a:lnTo>
                    <a:lnTo>
                      <a:pt x="10" y="46"/>
                    </a:lnTo>
                    <a:lnTo>
                      <a:pt x="4" y="38"/>
                    </a:lnTo>
                    <a:lnTo>
                      <a:pt x="0" y="31"/>
                    </a:lnTo>
                    <a:lnTo>
                      <a:pt x="4" y="21"/>
                    </a:lnTo>
                    <a:lnTo>
                      <a:pt x="15" y="10"/>
                    </a:lnTo>
                    <a:lnTo>
                      <a:pt x="23" y="6"/>
                    </a:lnTo>
                    <a:lnTo>
                      <a:pt x="27" y="2"/>
                    </a:lnTo>
                    <a:lnTo>
                      <a:pt x="34" y="0"/>
                    </a:lnTo>
                    <a:lnTo>
                      <a:pt x="38" y="6"/>
                    </a:lnTo>
                    <a:lnTo>
                      <a:pt x="40" y="16"/>
                    </a:lnTo>
                    <a:lnTo>
                      <a:pt x="42" y="27"/>
                    </a:lnTo>
                    <a:lnTo>
                      <a:pt x="38" y="37"/>
                    </a:lnTo>
                    <a:lnTo>
                      <a:pt x="38" y="48"/>
                    </a:lnTo>
                    <a:lnTo>
                      <a:pt x="36" y="54"/>
                    </a:lnTo>
                    <a:lnTo>
                      <a:pt x="36" y="57"/>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01" name="Freeform 259">
                <a:extLst>
                  <a:ext uri="{FF2B5EF4-FFF2-40B4-BE49-F238E27FC236}">
                    <a16:creationId xmlns:a16="http://schemas.microsoft.com/office/drawing/2014/main" id="{CE0AB494-E888-4F5A-9266-31EB7C25EB41}"/>
                  </a:ext>
                </a:extLst>
              </p:cNvPr>
              <p:cNvSpPr>
                <a:spLocks/>
              </p:cNvSpPr>
              <p:nvPr/>
            </p:nvSpPr>
            <p:spPr bwMode="auto">
              <a:xfrm>
                <a:off x="2229" y="4341"/>
                <a:ext cx="22" cy="24"/>
              </a:xfrm>
              <a:custGeom>
                <a:avLst/>
                <a:gdLst>
                  <a:gd name="T0" fmla="*/ 0 w 44"/>
                  <a:gd name="T1" fmla="*/ 3 h 47"/>
                  <a:gd name="T2" fmla="*/ 0 w 44"/>
                  <a:gd name="T3" fmla="*/ 3 h 47"/>
                  <a:gd name="T4" fmla="*/ 0 w 44"/>
                  <a:gd name="T5" fmla="*/ 2 h 47"/>
                  <a:gd name="T6" fmla="*/ 0 w 44"/>
                  <a:gd name="T7" fmla="*/ 2 h 47"/>
                  <a:gd name="T8" fmla="*/ 1 w 44"/>
                  <a:gd name="T9" fmla="*/ 1 h 47"/>
                  <a:gd name="T10" fmla="*/ 1 w 44"/>
                  <a:gd name="T11" fmla="*/ 1 h 47"/>
                  <a:gd name="T12" fmla="*/ 1 w 44"/>
                  <a:gd name="T13" fmla="*/ 1 h 47"/>
                  <a:gd name="T14" fmla="*/ 1 w 44"/>
                  <a:gd name="T15" fmla="*/ 0 h 47"/>
                  <a:gd name="T16" fmla="*/ 1 w 44"/>
                  <a:gd name="T17" fmla="*/ 1 h 47"/>
                  <a:gd name="T18" fmla="*/ 1 w 44"/>
                  <a:gd name="T19" fmla="*/ 1 h 47"/>
                  <a:gd name="T20" fmla="*/ 3 w 44"/>
                  <a:gd name="T21" fmla="*/ 2 h 47"/>
                  <a:gd name="T22" fmla="*/ 3 w 44"/>
                  <a:gd name="T23" fmla="*/ 2 h 47"/>
                  <a:gd name="T24" fmla="*/ 3 w 44"/>
                  <a:gd name="T25" fmla="*/ 3 h 47"/>
                  <a:gd name="T26" fmla="*/ 3 w 44"/>
                  <a:gd name="T27" fmla="*/ 3 h 47"/>
                  <a:gd name="T28" fmla="*/ 1 w 44"/>
                  <a:gd name="T29" fmla="*/ 3 h 47"/>
                  <a:gd name="T30" fmla="*/ 1 w 44"/>
                  <a:gd name="T31" fmla="*/ 3 h 47"/>
                  <a:gd name="T32" fmla="*/ 1 w 44"/>
                  <a:gd name="T33" fmla="*/ 3 h 47"/>
                  <a:gd name="T34" fmla="*/ 1 w 44"/>
                  <a:gd name="T35" fmla="*/ 3 h 47"/>
                  <a:gd name="T36" fmla="*/ 0 w 44"/>
                  <a:gd name="T37" fmla="*/ 3 h 47"/>
                  <a:gd name="T38" fmla="*/ 0 w 44"/>
                  <a:gd name="T39" fmla="*/ 3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47"/>
                  <a:gd name="T62" fmla="*/ 44 w 44"/>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47">
                    <a:moveTo>
                      <a:pt x="0" y="46"/>
                    </a:moveTo>
                    <a:lnTo>
                      <a:pt x="0" y="40"/>
                    </a:lnTo>
                    <a:lnTo>
                      <a:pt x="0" y="30"/>
                    </a:lnTo>
                    <a:lnTo>
                      <a:pt x="0" y="21"/>
                    </a:lnTo>
                    <a:lnTo>
                      <a:pt x="2" y="15"/>
                    </a:lnTo>
                    <a:lnTo>
                      <a:pt x="4" y="6"/>
                    </a:lnTo>
                    <a:lnTo>
                      <a:pt x="9" y="4"/>
                    </a:lnTo>
                    <a:lnTo>
                      <a:pt x="13" y="0"/>
                    </a:lnTo>
                    <a:lnTo>
                      <a:pt x="19" y="2"/>
                    </a:lnTo>
                    <a:lnTo>
                      <a:pt x="26" y="7"/>
                    </a:lnTo>
                    <a:lnTo>
                      <a:pt x="34" y="19"/>
                    </a:lnTo>
                    <a:lnTo>
                      <a:pt x="42" y="32"/>
                    </a:lnTo>
                    <a:lnTo>
                      <a:pt x="44" y="42"/>
                    </a:lnTo>
                    <a:lnTo>
                      <a:pt x="38" y="47"/>
                    </a:lnTo>
                    <a:lnTo>
                      <a:pt x="30" y="47"/>
                    </a:lnTo>
                    <a:lnTo>
                      <a:pt x="19" y="47"/>
                    </a:lnTo>
                    <a:lnTo>
                      <a:pt x="9" y="47"/>
                    </a:lnTo>
                    <a:lnTo>
                      <a:pt x="2" y="46"/>
                    </a:lnTo>
                    <a:lnTo>
                      <a:pt x="0" y="46"/>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02" name="Freeform 260">
                <a:extLst>
                  <a:ext uri="{FF2B5EF4-FFF2-40B4-BE49-F238E27FC236}">
                    <a16:creationId xmlns:a16="http://schemas.microsoft.com/office/drawing/2014/main" id="{EBFD5E74-0A15-464B-BC88-BB2A6BFC9BF2}"/>
                  </a:ext>
                </a:extLst>
              </p:cNvPr>
              <p:cNvSpPr>
                <a:spLocks/>
              </p:cNvSpPr>
              <p:nvPr/>
            </p:nvSpPr>
            <p:spPr bwMode="auto">
              <a:xfrm>
                <a:off x="2324" y="4407"/>
                <a:ext cx="24" cy="23"/>
              </a:xfrm>
              <a:custGeom>
                <a:avLst/>
                <a:gdLst>
                  <a:gd name="T0" fmla="*/ 0 w 47"/>
                  <a:gd name="T1" fmla="*/ 3 h 46"/>
                  <a:gd name="T2" fmla="*/ 0 w 47"/>
                  <a:gd name="T3" fmla="*/ 3 h 46"/>
                  <a:gd name="T4" fmla="*/ 0 w 47"/>
                  <a:gd name="T5" fmla="*/ 3 h 46"/>
                  <a:gd name="T6" fmla="*/ 0 w 47"/>
                  <a:gd name="T7" fmla="*/ 1 h 46"/>
                  <a:gd name="T8" fmla="*/ 1 w 47"/>
                  <a:gd name="T9" fmla="*/ 1 h 46"/>
                  <a:gd name="T10" fmla="*/ 1 w 47"/>
                  <a:gd name="T11" fmla="*/ 1 h 46"/>
                  <a:gd name="T12" fmla="*/ 2 w 47"/>
                  <a:gd name="T13" fmla="*/ 0 h 46"/>
                  <a:gd name="T14" fmla="*/ 2 w 47"/>
                  <a:gd name="T15" fmla="*/ 0 h 46"/>
                  <a:gd name="T16" fmla="*/ 3 w 47"/>
                  <a:gd name="T17" fmla="*/ 1 h 46"/>
                  <a:gd name="T18" fmla="*/ 3 w 47"/>
                  <a:gd name="T19" fmla="*/ 1 h 46"/>
                  <a:gd name="T20" fmla="*/ 3 w 47"/>
                  <a:gd name="T21" fmla="*/ 1 h 46"/>
                  <a:gd name="T22" fmla="*/ 3 w 47"/>
                  <a:gd name="T23" fmla="*/ 1 h 46"/>
                  <a:gd name="T24" fmla="*/ 3 w 47"/>
                  <a:gd name="T25" fmla="*/ 1 h 46"/>
                  <a:gd name="T26" fmla="*/ 3 w 47"/>
                  <a:gd name="T27" fmla="*/ 3 h 46"/>
                  <a:gd name="T28" fmla="*/ 2 w 47"/>
                  <a:gd name="T29" fmla="*/ 3 h 46"/>
                  <a:gd name="T30" fmla="*/ 2 w 47"/>
                  <a:gd name="T31" fmla="*/ 3 h 46"/>
                  <a:gd name="T32" fmla="*/ 1 w 47"/>
                  <a:gd name="T33" fmla="*/ 3 h 46"/>
                  <a:gd name="T34" fmla="*/ 1 w 47"/>
                  <a:gd name="T35" fmla="*/ 3 h 46"/>
                  <a:gd name="T36" fmla="*/ 0 w 47"/>
                  <a:gd name="T37" fmla="*/ 3 h 46"/>
                  <a:gd name="T38" fmla="*/ 0 w 47"/>
                  <a:gd name="T39" fmla="*/ 3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
                  <a:gd name="T61" fmla="*/ 0 h 46"/>
                  <a:gd name="T62" fmla="*/ 47 w 47"/>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 h="46">
                    <a:moveTo>
                      <a:pt x="0" y="46"/>
                    </a:moveTo>
                    <a:lnTo>
                      <a:pt x="0" y="44"/>
                    </a:lnTo>
                    <a:lnTo>
                      <a:pt x="0" y="34"/>
                    </a:lnTo>
                    <a:lnTo>
                      <a:pt x="0" y="25"/>
                    </a:lnTo>
                    <a:lnTo>
                      <a:pt x="4" y="15"/>
                    </a:lnTo>
                    <a:lnTo>
                      <a:pt x="8" y="4"/>
                    </a:lnTo>
                    <a:lnTo>
                      <a:pt x="17" y="0"/>
                    </a:lnTo>
                    <a:lnTo>
                      <a:pt x="23" y="0"/>
                    </a:lnTo>
                    <a:lnTo>
                      <a:pt x="38" y="8"/>
                    </a:lnTo>
                    <a:lnTo>
                      <a:pt x="44" y="11"/>
                    </a:lnTo>
                    <a:lnTo>
                      <a:pt x="47" y="17"/>
                    </a:lnTo>
                    <a:lnTo>
                      <a:pt x="47" y="21"/>
                    </a:lnTo>
                    <a:lnTo>
                      <a:pt x="44" y="30"/>
                    </a:lnTo>
                    <a:lnTo>
                      <a:pt x="34" y="34"/>
                    </a:lnTo>
                    <a:lnTo>
                      <a:pt x="28" y="40"/>
                    </a:lnTo>
                    <a:lnTo>
                      <a:pt x="17" y="42"/>
                    </a:lnTo>
                    <a:lnTo>
                      <a:pt x="8" y="46"/>
                    </a:lnTo>
                    <a:lnTo>
                      <a:pt x="2" y="46"/>
                    </a:lnTo>
                    <a:lnTo>
                      <a:pt x="0" y="46"/>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03" name="Freeform 261">
                <a:extLst>
                  <a:ext uri="{FF2B5EF4-FFF2-40B4-BE49-F238E27FC236}">
                    <a16:creationId xmlns:a16="http://schemas.microsoft.com/office/drawing/2014/main" id="{E519D8BA-9D76-462E-AD74-E799465FAC0A}"/>
                  </a:ext>
                </a:extLst>
              </p:cNvPr>
              <p:cNvSpPr>
                <a:spLocks/>
              </p:cNvSpPr>
              <p:nvPr/>
            </p:nvSpPr>
            <p:spPr bwMode="auto">
              <a:xfrm>
                <a:off x="2258" y="4384"/>
                <a:ext cx="24" cy="23"/>
              </a:xfrm>
              <a:custGeom>
                <a:avLst/>
                <a:gdLst>
                  <a:gd name="T0" fmla="*/ 1 w 47"/>
                  <a:gd name="T1" fmla="*/ 2 h 48"/>
                  <a:gd name="T2" fmla="*/ 0 w 47"/>
                  <a:gd name="T3" fmla="*/ 2 h 48"/>
                  <a:gd name="T4" fmla="*/ 0 w 47"/>
                  <a:gd name="T5" fmla="*/ 2 h 48"/>
                  <a:gd name="T6" fmla="*/ 0 w 47"/>
                  <a:gd name="T7" fmla="*/ 1 h 48"/>
                  <a:gd name="T8" fmla="*/ 1 w 47"/>
                  <a:gd name="T9" fmla="*/ 1 h 48"/>
                  <a:gd name="T10" fmla="*/ 1 w 47"/>
                  <a:gd name="T11" fmla="*/ 0 h 48"/>
                  <a:gd name="T12" fmla="*/ 1 w 47"/>
                  <a:gd name="T13" fmla="*/ 0 h 48"/>
                  <a:gd name="T14" fmla="*/ 2 w 47"/>
                  <a:gd name="T15" fmla="*/ 0 h 48"/>
                  <a:gd name="T16" fmla="*/ 3 w 47"/>
                  <a:gd name="T17" fmla="*/ 0 h 48"/>
                  <a:gd name="T18" fmla="*/ 3 w 47"/>
                  <a:gd name="T19" fmla="*/ 0 h 48"/>
                  <a:gd name="T20" fmla="*/ 3 w 47"/>
                  <a:gd name="T21" fmla="*/ 1 h 48"/>
                  <a:gd name="T22" fmla="*/ 3 w 47"/>
                  <a:gd name="T23" fmla="*/ 1 h 48"/>
                  <a:gd name="T24" fmla="*/ 3 w 47"/>
                  <a:gd name="T25" fmla="*/ 1 h 48"/>
                  <a:gd name="T26" fmla="*/ 3 w 47"/>
                  <a:gd name="T27" fmla="*/ 2 h 48"/>
                  <a:gd name="T28" fmla="*/ 2 w 47"/>
                  <a:gd name="T29" fmla="*/ 2 h 48"/>
                  <a:gd name="T30" fmla="*/ 2 w 47"/>
                  <a:gd name="T31" fmla="*/ 2 h 48"/>
                  <a:gd name="T32" fmla="*/ 1 w 47"/>
                  <a:gd name="T33" fmla="*/ 2 h 48"/>
                  <a:gd name="T34" fmla="*/ 1 w 47"/>
                  <a:gd name="T35" fmla="*/ 2 h 48"/>
                  <a:gd name="T36" fmla="*/ 1 w 47"/>
                  <a:gd name="T37" fmla="*/ 2 h 48"/>
                  <a:gd name="T38" fmla="*/ 1 w 47"/>
                  <a:gd name="T39" fmla="*/ 2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
                  <a:gd name="T61" fmla="*/ 0 h 48"/>
                  <a:gd name="T62" fmla="*/ 47 w 47"/>
                  <a:gd name="T63" fmla="*/ 48 h 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 h="48">
                    <a:moveTo>
                      <a:pt x="2" y="48"/>
                    </a:moveTo>
                    <a:lnTo>
                      <a:pt x="0" y="46"/>
                    </a:lnTo>
                    <a:lnTo>
                      <a:pt x="0" y="37"/>
                    </a:lnTo>
                    <a:lnTo>
                      <a:pt x="0" y="27"/>
                    </a:lnTo>
                    <a:lnTo>
                      <a:pt x="4" y="18"/>
                    </a:lnTo>
                    <a:lnTo>
                      <a:pt x="5" y="8"/>
                    </a:lnTo>
                    <a:lnTo>
                      <a:pt x="11" y="2"/>
                    </a:lnTo>
                    <a:lnTo>
                      <a:pt x="21" y="0"/>
                    </a:lnTo>
                    <a:lnTo>
                      <a:pt x="36" y="10"/>
                    </a:lnTo>
                    <a:lnTo>
                      <a:pt x="40" y="12"/>
                    </a:lnTo>
                    <a:lnTo>
                      <a:pt x="47" y="18"/>
                    </a:lnTo>
                    <a:lnTo>
                      <a:pt x="47" y="25"/>
                    </a:lnTo>
                    <a:lnTo>
                      <a:pt x="42" y="31"/>
                    </a:lnTo>
                    <a:lnTo>
                      <a:pt x="36" y="35"/>
                    </a:lnTo>
                    <a:lnTo>
                      <a:pt x="26" y="40"/>
                    </a:lnTo>
                    <a:lnTo>
                      <a:pt x="17" y="44"/>
                    </a:lnTo>
                    <a:lnTo>
                      <a:pt x="7" y="46"/>
                    </a:lnTo>
                    <a:lnTo>
                      <a:pt x="4" y="48"/>
                    </a:lnTo>
                    <a:lnTo>
                      <a:pt x="2" y="48"/>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04" name="Freeform 262">
                <a:extLst>
                  <a:ext uri="{FF2B5EF4-FFF2-40B4-BE49-F238E27FC236}">
                    <a16:creationId xmlns:a16="http://schemas.microsoft.com/office/drawing/2014/main" id="{673EADE6-B2C2-47A9-9A7D-1F29E63EA896}"/>
                  </a:ext>
                </a:extLst>
              </p:cNvPr>
              <p:cNvSpPr>
                <a:spLocks/>
              </p:cNvSpPr>
              <p:nvPr/>
            </p:nvSpPr>
            <p:spPr bwMode="auto">
              <a:xfrm>
                <a:off x="2231" y="4436"/>
                <a:ext cx="21" cy="28"/>
              </a:xfrm>
              <a:custGeom>
                <a:avLst/>
                <a:gdLst>
                  <a:gd name="T0" fmla="*/ 2 w 41"/>
                  <a:gd name="T1" fmla="*/ 4 h 55"/>
                  <a:gd name="T2" fmla="*/ 2 w 41"/>
                  <a:gd name="T3" fmla="*/ 4 h 55"/>
                  <a:gd name="T4" fmla="*/ 2 w 41"/>
                  <a:gd name="T5" fmla="*/ 4 h 55"/>
                  <a:gd name="T6" fmla="*/ 1 w 41"/>
                  <a:gd name="T7" fmla="*/ 3 h 55"/>
                  <a:gd name="T8" fmla="*/ 1 w 41"/>
                  <a:gd name="T9" fmla="*/ 3 h 55"/>
                  <a:gd name="T10" fmla="*/ 0 w 41"/>
                  <a:gd name="T11" fmla="*/ 2 h 55"/>
                  <a:gd name="T12" fmla="*/ 0 w 41"/>
                  <a:gd name="T13" fmla="*/ 2 h 55"/>
                  <a:gd name="T14" fmla="*/ 0 w 41"/>
                  <a:gd name="T15" fmla="*/ 2 h 55"/>
                  <a:gd name="T16" fmla="*/ 1 w 41"/>
                  <a:gd name="T17" fmla="*/ 1 h 55"/>
                  <a:gd name="T18" fmla="*/ 1 w 41"/>
                  <a:gd name="T19" fmla="*/ 1 h 55"/>
                  <a:gd name="T20" fmla="*/ 2 w 41"/>
                  <a:gd name="T21" fmla="*/ 1 h 55"/>
                  <a:gd name="T22" fmla="*/ 2 w 41"/>
                  <a:gd name="T23" fmla="*/ 1 h 55"/>
                  <a:gd name="T24" fmla="*/ 3 w 41"/>
                  <a:gd name="T25" fmla="*/ 0 h 55"/>
                  <a:gd name="T26" fmla="*/ 3 w 41"/>
                  <a:gd name="T27" fmla="*/ 0 h 55"/>
                  <a:gd name="T28" fmla="*/ 3 w 41"/>
                  <a:gd name="T29" fmla="*/ 1 h 55"/>
                  <a:gd name="T30" fmla="*/ 3 w 41"/>
                  <a:gd name="T31" fmla="*/ 1 h 55"/>
                  <a:gd name="T32" fmla="*/ 3 w 41"/>
                  <a:gd name="T33" fmla="*/ 2 h 55"/>
                  <a:gd name="T34" fmla="*/ 3 w 41"/>
                  <a:gd name="T35" fmla="*/ 3 h 55"/>
                  <a:gd name="T36" fmla="*/ 3 w 41"/>
                  <a:gd name="T37" fmla="*/ 3 h 55"/>
                  <a:gd name="T38" fmla="*/ 2 w 41"/>
                  <a:gd name="T39" fmla="*/ 4 h 55"/>
                  <a:gd name="T40" fmla="*/ 2 w 41"/>
                  <a:gd name="T41" fmla="*/ 4 h 55"/>
                  <a:gd name="T42" fmla="*/ 2 w 41"/>
                  <a:gd name="T43" fmla="*/ 4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1"/>
                  <a:gd name="T67" fmla="*/ 0 h 55"/>
                  <a:gd name="T68" fmla="*/ 41 w 41"/>
                  <a:gd name="T69" fmla="*/ 55 h 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1" h="55">
                    <a:moveTo>
                      <a:pt x="30" y="55"/>
                    </a:moveTo>
                    <a:lnTo>
                      <a:pt x="28" y="53"/>
                    </a:lnTo>
                    <a:lnTo>
                      <a:pt x="22" y="51"/>
                    </a:lnTo>
                    <a:lnTo>
                      <a:pt x="15" y="44"/>
                    </a:lnTo>
                    <a:lnTo>
                      <a:pt x="7" y="38"/>
                    </a:lnTo>
                    <a:lnTo>
                      <a:pt x="0" y="30"/>
                    </a:lnTo>
                    <a:lnTo>
                      <a:pt x="0" y="21"/>
                    </a:lnTo>
                    <a:lnTo>
                      <a:pt x="0" y="17"/>
                    </a:lnTo>
                    <a:lnTo>
                      <a:pt x="5" y="11"/>
                    </a:lnTo>
                    <a:lnTo>
                      <a:pt x="11" y="8"/>
                    </a:lnTo>
                    <a:lnTo>
                      <a:pt x="19" y="4"/>
                    </a:lnTo>
                    <a:lnTo>
                      <a:pt x="28" y="2"/>
                    </a:lnTo>
                    <a:lnTo>
                      <a:pt x="34" y="0"/>
                    </a:lnTo>
                    <a:lnTo>
                      <a:pt x="40" y="0"/>
                    </a:lnTo>
                    <a:lnTo>
                      <a:pt x="41" y="4"/>
                    </a:lnTo>
                    <a:lnTo>
                      <a:pt x="41" y="15"/>
                    </a:lnTo>
                    <a:lnTo>
                      <a:pt x="41" y="25"/>
                    </a:lnTo>
                    <a:lnTo>
                      <a:pt x="38" y="36"/>
                    </a:lnTo>
                    <a:lnTo>
                      <a:pt x="34" y="44"/>
                    </a:lnTo>
                    <a:lnTo>
                      <a:pt x="30" y="53"/>
                    </a:lnTo>
                    <a:lnTo>
                      <a:pt x="30" y="55"/>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05" name="Freeform 263">
                <a:extLst>
                  <a:ext uri="{FF2B5EF4-FFF2-40B4-BE49-F238E27FC236}">
                    <a16:creationId xmlns:a16="http://schemas.microsoft.com/office/drawing/2014/main" id="{C73D0489-BBF3-4A6F-9749-4EB7251FCCD5}"/>
                  </a:ext>
                </a:extLst>
              </p:cNvPr>
              <p:cNvSpPr>
                <a:spLocks/>
              </p:cNvSpPr>
              <p:nvPr/>
            </p:nvSpPr>
            <p:spPr bwMode="auto">
              <a:xfrm>
                <a:off x="2175" y="4399"/>
                <a:ext cx="22" cy="28"/>
              </a:xfrm>
              <a:custGeom>
                <a:avLst/>
                <a:gdLst>
                  <a:gd name="T0" fmla="*/ 3 w 44"/>
                  <a:gd name="T1" fmla="*/ 3 h 57"/>
                  <a:gd name="T2" fmla="*/ 1 w 44"/>
                  <a:gd name="T3" fmla="*/ 3 h 57"/>
                  <a:gd name="T4" fmla="*/ 1 w 44"/>
                  <a:gd name="T5" fmla="*/ 3 h 57"/>
                  <a:gd name="T6" fmla="*/ 1 w 44"/>
                  <a:gd name="T7" fmla="*/ 2 h 57"/>
                  <a:gd name="T8" fmla="*/ 1 w 44"/>
                  <a:gd name="T9" fmla="*/ 2 h 57"/>
                  <a:gd name="T10" fmla="*/ 1 w 44"/>
                  <a:gd name="T11" fmla="*/ 1 h 57"/>
                  <a:gd name="T12" fmla="*/ 0 w 44"/>
                  <a:gd name="T13" fmla="*/ 1 h 57"/>
                  <a:gd name="T14" fmla="*/ 0 w 44"/>
                  <a:gd name="T15" fmla="*/ 1 h 57"/>
                  <a:gd name="T16" fmla="*/ 1 w 44"/>
                  <a:gd name="T17" fmla="*/ 0 h 57"/>
                  <a:gd name="T18" fmla="*/ 1 w 44"/>
                  <a:gd name="T19" fmla="*/ 0 h 57"/>
                  <a:gd name="T20" fmla="*/ 1 w 44"/>
                  <a:gd name="T21" fmla="*/ 0 h 57"/>
                  <a:gd name="T22" fmla="*/ 1 w 44"/>
                  <a:gd name="T23" fmla="*/ 0 h 57"/>
                  <a:gd name="T24" fmla="*/ 3 w 44"/>
                  <a:gd name="T25" fmla="*/ 0 h 57"/>
                  <a:gd name="T26" fmla="*/ 3 w 44"/>
                  <a:gd name="T27" fmla="*/ 0 h 57"/>
                  <a:gd name="T28" fmla="*/ 3 w 44"/>
                  <a:gd name="T29" fmla="*/ 0 h 57"/>
                  <a:gd name="T30" fmla="*/ 3 w 44"/>
                  <a:gd name="T31" fmla="*/ 0 h 57"/>
                  <a:gd name="T32" fmla="*/ 3 w 44"/>
                  <a:gd name="T33" fmla="*/ 1 h 57"/>
                  <a:gd name="T34" fmla="*/ 3 w 44"/>
                  <a:gd name="T35" fmla="*/ 2 h 57"/>
                  <a:gd name="T36" fmla="*/ 3 w 44"/>
                  <a:gd name="T37" fmla="*/ 2 h 57"/>
                  <a:gd name="T38" fmla="*/ 3 w 44"/>
                  <a:gd name="T39" fmla="*/ 3 h 57"/>
                  <a:gd name="T40" fmla="*/ 3 w 44"/>
                  <a:gd name="T41" fmla="*/ 3 h 57"/>
                  <a:gd name="T42" fmla="*/ 3 w 44"/>
                  <a:gd name="T43" fmla="*/ 3 h 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57"/>
                  <a:gd name="T68" fmla="*/ 44 w 44"/>
                  <a:gd name="T69" fmla="*/ 57 h 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57">
                    <a:moveTo>
                      <a:pt x="33" y="57"/>
                    </a:moveTo>
                    <a:lnTo>
                      <a:pt x="31" y="57"/>
                    </a:lnTo>
                    <a:lnTo>
                      <a:pt x="25" y="51"/>
                    </a:lnTo>
                    <a:lnTo>
                      <a:pt x="16" y="45"/>
                    </a:lnTo>
                    <a:lnTo>
                      <a:pt x="10" y="38"/>
                    </a:lnTo>
                    <a:lnTo>
                      <a:pt x="2" y="30"/>
                    </a:lnTo>
                    <a:lnTo>
                      <a:pt x="0" y="25"/>
                    </a:lnTo>
                    <a:lnTo>
                      <a:pt x="0" y="17"/>
                    </a:lnTo>
                    <a:lnTo>
                      <a:pt x="4" y="13"/>
                    </a:lnTo>
                    <a:lnTo>
                      <a:pt x="10" y="9"/>
                    </a:lnTo>
                    <a:lnTo>
                      <a:pt x="19" y="4"/>
                    </a:lnTo>
                    <a:lnTo>
                      <a:pt x="27" y="2"/>
                    </a:lnTo>
                    <a:lnTo>
                      <a:pt x="35" y="0"/>
                    </a:lnTo>
                    <a:lnTo>
                      <a:pt x="42" y="0"/>
                    </a:lnTo>
                    <a:lnTo>
                      <a:pt x="44" y="6"/>
                    </a:lnTo>
                    <a:lnTo>
                      <a:pt x="42" y="13"/>
                    </a:lnTo>
                    <a:lnTo>
                      <a:pt x="42" y="26"/>
                    </a:lnTo>
                    <a:lnTo>
                      <a:pt x="40" y="36"/>
                    </a:lnTo>
                    <a:lnTo>
                      <a:pt x="35" y="45"/>
                    </a:lnTo>
                    <a:lnTo>
                      <a:pt x="33" y="53"/>
                    </a:lnTo>
                    <a:lnTo>
                      <a:pt x="33" y="57"/>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06" name="Freeform 264">
                <a:extLst>
                  <a:ext uri="{FF2B5EF4-FFF2-40B4-BE49-F238E27FC236}">
                    <a16:creationId xmlns:a16="http://schemas.microsoft.com/office/drawing/2014/main" id="{19C54A58-5481-48CB-A26F-9F824118C73F}"/>
                  </a:ext>
                </a:extLst>
              </p:cNvPr>
              <p:cNvSpPr>
                <a:spLocks/>
              </p:cNvSpPr>
              <p:nvPr/>
            </p:nvSpPr>
            <p:spPr bwMode="auto">
              <a:xfrm>
                <a:off x="2141" y="4374"/>
                <a:ext cx="19" cy="28"/>
              </a:xfrm>
              <a:custGeom>
                <a:avLst/>
                <a:gdLst>
                  <a:gd name="T0" fmla="*/ 1 w 40"/>
                  <a:gd name="T1" fmla="*/ 4 h 56"/>
                  <a:gd name="T2" fmla="*/ 1 w 40"/>
                  <a:gd name="T3" fmla="*/ 4 h 56"/>
                  <a:gd name="T4" fmla="*/ 1 w 40"/>
                  <a:gd name="T5" fmla="*/ 4 h 56"/>
                  <a:gd name="T6" fmla="*/ 0 w 40"/>
                  <a:gd name="T7" fmla="*/ 3 h 56"/>
                  <a:gd name="T8" fmla="*/ 0 w 40"/>
                  <a:gd name="T9" fmla="*/ 3 h 56"/>
                  <a:gd name="T10" fmla="*/ 0 w 40"/>
                  <a:gd name="T11" fmla="*/ 2 h 56"/>
                  <a:gd name="T12" fmla="*/ 0 w 40"/>
                  <a:gd name="T13" fmla="*/ 2 h 56"/>
                  <a:gd name="T14" fmla="*/ 0 w 40"/>
                  <a:gd name="T15" fmla="*/ 2 h 56"/>
                  <a:gd name="T16" fmla="*/ 0 w 40"/>
                  <a:gd name="T17" fmla="*/ 1 h 56"/>
                  <a:gd name="T18" fmla="*/ 0 w 40"/>
                  <a:gd name="T19" fmla="*/ 1 h 56"/>
                  <a:gd name="T20" fmla="*/ 1 w 40"/>
                  <a:gd name="T21" fmla="*/ 1 h 56"/>
                  <a:gd name="T22" fmla="*/ 1 w 40"/>
                  <a:gd name="T23" fmla="*/ 1 h 56"/>
                  <a:gd name="T24" fmla="*/ 1 w 40"/>
                  <a:gd name="T25" fmla="*/ 0 h 56"/>
                  <a:gd name="T26" fmla="*/ 2 w 40"/>
                  <a:gd name="T27" fmla="*/ 0 h 56"/>
                  <a:gd name="T28" fmla="*/ 2 w 40"/>
                  <a:gd name="T29" fmla="*/ 1 h 56"/>
                  <a:gd name="T30" fmla="*/ 2 w 40"/>
                  <a:gd name="T31" fmla="*/ 1 h 56"/>
                  <a:gd name="T32" fmla="*/ 2 w 40"/>
                  <a:gd name="T33" fmla="*/ 2 h 56"/>
                  <a:gd name="T34" fmla="*/ 2 w 40"/>
                  <a:gd name="T35" fmla="*/ 3 h 56"/>
                  <a:gd name="T36" fmla="*/ 1 w 40"/>
                  <a:gd name="T37" fmla="*/ 3 h 56"/>
                  <a:gd name="T38" fmla="*/ 1 w 40"/>
                  <a:gd name="T39" fmla="*/ 4 h 56"/>
                  <a:gd name="T40" fmla="*/ 1 w 40"/>
                  <a:gd name="T41" fmla="*/ 4 h 56"/>
                  <a:gd name="T42" fmla="*/ 1 w 40"/>
                  <a:gd name="T43" fmla="*/ 4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56"/>
                  <a:gd name="T68" fmla="*/ 40 w 40"/>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56">
                    <a:moveTo>
                      <a:pt x="29" y="56"/>
                    </a:moveTo>
                    <a:lnTo>
                      <a:pt x="25" y="56"/>
                    </a:lnTo>
                    <a:lnTo>
                      <a:pt x="19" y="52"/>
                    </a:lnTo>
                    <a:lnTo>
                      <a:pt x="13" y="46"/>
                    </a:lnTo>
                    <a:lnTo>
                      <a:pt x="6" y="40"/>
                    </a:lnTo>
                    <a:lnTo>
                      <a:pt x="0" y="31"/>
                    </a:lnTo>
                    <a:lnTo>
                      <a:pt x="0" y="23"/>
                    </a:lnTo>
                    <a:lnTo>
                      <a:pt x="0" y="19"/>
                    </a:lnTo>
                    <a:lnTo>
                      <a:pt x="4" y="14"/>
                    </a:lnTo>
                    <a:lnTo>
                      <a:pt x="8" y="8"/>
                    </a:lnTo>
                    <a:lnTo>
                      <a:pt x="17" y="4"/>
                    </a:lnTo>
                    <a:lnTo>
                      <a:pt x="25" y="2"/>
                    </a:lnTo>
                    <a:lnTo>
                      <a:pt x="32" y="0"/>
                    </a:lnTo>
                    <a:lnTo>
                      <a:pt x="38" y="0"/>
                    </a:lnTo>
                    <a:lnTo>
                      <a:pt x="40" y="6"/>
                    </a:lnTo>
                    <a:lnTo>
                      <a:pt x="40" y="14"/>
                    </a:lnTo>
                    <a:lnTo>
                      <a:pt x="38" y="27"/>
                    </a:lnTo>
                    <a:lnTo>
                      <a:pt x="34" y="37"/>
                    </a:lnTo>
                    <a:lnTo>
                      <a:pt x="32" y="46"/>
                    </a:lnTo>
                    <a:lnTo>
                      <a:pt x="29" y="54"/>
                    </a:lnTo>
                    <a:lnTo>
                      <a:pt x="29" y="56"/>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07" name="Freeform 265">
                <a:extLst>
                  <a:ext uri="{FF2B5EF4-FFF2-40B4-BE49-F238E27FC236}">
                    <a16:creationId xmlns:a16="http://schemas.microsoft.com/office/drawing/2014/main" id="{491A9D3F-A018-4703-BEB0-D0E97B5A8DDC}"/>
                  </a:ext>
                </a:extLst>
              </p:cNvPr>
              <p:cNvSpPr>
                <a:spLocks/>
              </p:cNvSpPr>
              <p:nvPr/>
            </p:nvSpPr>
            <p:spPr bwMode="auto">
              <a:xfrm>
                <a:off x="2113" y="4353"/>
                <a:ext cx="21" cy="30"/>
              </a:xfrm>
              <a:custGeom>
                <a:avLst/>
                <a:gdLst>
                  <a:gd name="T0" fmla="*/ 1 w 42"/>
                  <a:gd name="T1" fmla="*/ 4 h 59"/>
                  <a:gd name="T2" fmla="*/ 1 w 42"/>
                  <a:gd name="T3" fmla="*/ 4 h 59"/>
                  <a:gd name="T4" fmla="*/ 1 w 42"/>
                  <a:gd name="T5" fmla="*/ 4 h 59"/>
                  <a:gd name="T6" fmla="*/ 1 w 42"/>
                  <a:gd name="T7" fmla="*/ 3 h 59"/>
                  <a:gd name="T8" fmla="*/ 1 w 42"/>
                  <a:gd name="T9" fmla="*/ 3 h 59"/>
                  <a:gd name="T10" fmla="*/ 0 w 42"/>
                  <a:gd name="T11" fmla="*/ 2 h 59"/>
                  <a:gd name="T12" fmla="*/ 0 w 42"/>
                  <a:gd name="T13" fmla="*/ 2 h 59"/>
                  <a:gd name="T14" fmla="*/ 0 w 42"/>
                  <a:gd name="T15" fmla="*/ 2 h 59"/>
                  <a:gd name="T16" fmla="*/ 1 w 42"/>
                  <a:gd name="T17" fmla="*/ 2 h 59"/>
                  <a:gd name="T18" fmla="*/ 1 w 42"/>
                  <a:gd name="T19" fmla="*/ 1 h 59"/>
                  <a:gd name="T20" fmla="*/ 1 w 42"/>
                  <a:gd name="T21" fmla="*/ 1 h 59"/>
                  <a:gd name="T22" fmla="*/ 1 w 42"/>
                  <a:gd name="T23" fmla="*/ 1 h 59"/>
                  <a:gd name="T24" fmla="*/ 2 w 42"/>
                  <a:gd name="T25" fmla="*/ 0 h 59"/>
                  <a:gd name="T26" fmla="*/ 3 w 42"/>
                  <a:gd name="T27" fmla="*/ 0 h 59"/>
                  <a:gd name="T28" fmla="*/ 3 w 42"/>
                  <a:gd name="T29" fmla="*/ 1 h 59"/>
                  <a:gd name="T30" fmla="*/ 3 w 42"/>
                  <a:gd name="T31" fmla="*/ 2 h 59"/>
                  <a:gd name="T32" fmla="*/ 3 w 42"/>
                  <a:gd name="T33" fmla="*/ 2 h 59"/>
                  <a:gd name="T34" fmla="*/ 3 w 42"/>
                  <a:gd name="T35" fmla="*/ 3 h 59"/>
                  <a:gd name="T36" fmla="*/ 2 w 42"/>
                  <a:gd name="T37" fmla="*/ 3 h 59"/>
                  <a:gd name="T38" fmla="*/ 1 w 42"/>
                  <a:gd name="T39" fmla="*/ 4 h 59"/>
                  <a:gd name="T40" fmla="*/ 1 w 42"/>
                  <a:gd name="T41" fmla="*/ 4 h 59"/>
                  <a:gd name="T42" fmla="*/ 1 w 42"/>
                  <a:gd name="T43" fmla="*/ 4 h 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59"/>
                  <a:gd name="T68" fmla="*/ 42 w 42"/>
                  <a:gd name="T69" fmla="*/ 59 h 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59">
                    <a:moveTo>
                      <a:pt x="28" y="59"/>
                    </a:moveTo>
                    <a:lnTo>
                      <a:pt x="27" y="57"/>
                    </a:lnTo>
                    <a:lnTo>
                      <a:pt x="21" y="55"/>
                    </a:lnTo>
                    <a:lnTo>
                      <a:pt x="13" y="47"/>
                    </a:lnTo>
                    <a:lnTo>
                      <a:pt x="7" y="43"/>
                    </a:lnTo>
                    <a:lnTo>
                      <a:pt x="0" y="32"/>
                    </a:lnTo>
                    <a:lnTo>
                      <a:pt x="0" y="26"/>
                    </a:lnTo>
                    <a:lnTo>
                      <a:pt x="0" y="22"/>
                    </a:lnTo>
                    <a:lnTo>
                      <a:pt x="6" y="17"/>
                    </a:lnTo>
                    <a:lnTo>
                      <a:pt x="9" y="11"/>
                    </a:lnTo>
                    <a:lnTo>
                      <a:pt x="17" y="9"/>
                    </a:lnTo>
                    <a:lnTo>
                      <a:pt x="27" y="2"/>
                    </a:lnTo>
                    <a:lnTo>
                      <a:pt x="32" y="0"/>
                    </a:lnTo>
                    <a:lnTo>
                      <a:pt x="40" y="0"/>
                    </a:lnTo>
                    <a:lnTo>
                      <a:pt x="42" y="7"/>
                    </a:lnTo>
                    <a:lnTo>
                      <a:pt x="42" y="17"/>
                    </a:lnTo>
                    <a:lnTo>
                      <a:pt x="40" y="28"/>
                    </a:lnTo>
                    <a:lnTo>
                      <a:pt x="36" y="40"/>
                    </a:lnTo>
                    <a:lnTo>
                      <a:pt x="32" y="47"/>
                    </a:lnTo>
                    <a:lnTo>
                      <a:pt x="28" y="55"/>
                    </a:lnTo>
                    <a:lnTo>
                      <a:pt x="28" y="59"/>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08" name="Freeform 266">
                <a:extLst>
                  <a:ext uri="{FF2B5EF4-FFF2-40B4-BE49-F238E27FC236}">
                    <a16:creationId xmlns:a16="http://schemas.microsoft.com/office/drawing/2014/main" id="{D101E3B7-170A-45CA-8A69-5C6305E06F80}"/>
                  </a:ext>
                </a:extLst>
              </p:cNvPr>
              <p:cNvSpPr>
                <a:spLocks/>
              </p:cNvSpPr>
              <p:nvPr/>
            </p:nvSpPr>
            <p:spPr bwMode="auto">
              <a:xfrm>
                <a:off x="1769" y="3719"/>
                <a:ext cx="26" cy="23"/>
              </a:xfrm>
              <a:custGeom>
                <a:avLst/>
                <a:gdLst>
                  <a:gd name="T0" fmla="*/ 0 w 53"/>
                  <a:gd name="T1" fmla="*/ 2 h 45"/>
                  <a:gd name="T2" fmla="*/ 0 w 53"/>
                  <a:gd name="T3" fmla="*/ 2 h 45"/>
                  <a:gd name="T4" fmla="*/ 0 w 53"/>
                  <a:gd name="T5" fmla="*/ 1 h 45"/>
                  <a:gd name="T6" fmla="*/ 1 w 53"/>
                  <a:gd name="T7" fmla="*/ 1 h 45"/>
                  <a:gd name="T8" fmla="*/ 1 w 53"/>
                  <a:gd name="T9" fmla="*/ 1 h 45"/>
                  <a:gd name="T10" fmla="*/ 2 w 53"/>
                  <a:gd name="T11" fmla="*/ 0 h 45"/>
                  <a:gd name="T12" fmla="*/ 2 w 53"/>
                  <a:gd name="T13" fmla="*/ 1 h 45"/>
                  <a:gd name="T14" fmla="*/ 2 w 53"/>
                  <a:gd name="T15" fmla="*/ 1 h 45"/>
                  <a:gd name="T16" fmla="*/ 3 w 53"/>
                  <a:gd name="T17" fmla="*/ 1 h 45"/>
                  <a:gd name="T18" fmla="*/ 3 w 53"/>
                  <a:gd name="T19" fmla="*/ 2 h 45"/>
                  <a:gd name="T20" fmla="*/ 3 w 53"/>
                  <a:gd name="T21" fmla="*/ 2 h 45"/>
                  <a:gd name="T22" fmla="*/ 3 w 53"/>
                  <a:gd name="T23" fmla="*/ 3 h 45"/>
                  <a:gd name="T24" fmla="*/ 3 w 53"/>
                  <a:gd name="T25" fmla="*/ 3 h 45"/>
                  <a:gd name="T26" fmla="*/ 2 w 53"/>
                  <a:gd name="T27" fmla="*/ 3 h 45"/>
                  <a:gd name="T28" fmla="*/ 2 w 53"/>
                  <a:gd name="T29" fmla="*/ 3 h 45"/>
                  <a:gd name="T30" fmla="*/ 1 w 53"/>
                  <a:gd name="T31" fmla="*/ 3 h 45"/>
                  <a:gd name="T32" fmla="*/ 1 w 53"/>
                  <a:gd name="T33" fmla="*/ 3 h 45"/>
                  <a:gd name="T34" fmla="*/ 0 w 53"/>
                  <a:gd name="T35" fmla="*/ 2 h 45"/>
                  <a:gd name="T36" fmla="*/ 0 w 53"/>
                  <a:gd name="T37" fmla="*/ 2 h 45"/>
                  <a:gd name="T38" fmla="*/ 0 w 53"/>
                  <a:gd name="T39" fmla="*/ 2 h 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45"/>
                  <a:gd name="T62" fmla="*/ 53 w 53"/>
                  <a:gd name="T63" fmla="*/ 45 h 4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45">
                    <a:moveTo>
                      <a:pt x="0" y="21"/>
                    </a:moveTo>
                    <a:lnTo>
                      <a:pt x="2" y="17"/>
                    </a:lnTo>
                    <a:lnTo>
                      <a:pt x="9" y="13"/>
                    </a:lnTo>
                    <a:lnTo>
                      <a:pt x="17" y="7"/>
                    </a:lnTo>
                    <a:lnTo>
                      <a:pt x="28" y="5"/>
                    </a:lnTo>
                    <a:lnTo>
                      <a:pt x="36" y="0"/>
                    </a:lnTo>
                    <a:lnTo>
                      <a:pt x="45" y="5"/>
                    </a:lnTo>
                    <a:lnTo>
                      <a:pt x="47" y="7"/>
                    </a:lnTo>
                    <a:lnTo>
                      <a:pt x="51" y="11"/>
                    </a:lnTo>
                    <a:lnTo>
                      <a:pt x="51" y="17"/>
                    </a:lnTo>
                    <a:lnTo>
                      <a:pt x="53" y="28"/>
                    </a:lnTo>
                    <a:lnTo>
                      <a:pt x="51" y="38"/>
                    </a:lnTo>
                    <a:lnTo>
                      <a:pt x="49" y="41"/>
                    </a:lnTo>
                    <a:lnTo>
                      <a:pt x="43" y="45"/>
                    </a:lnTo>
                    <a:lnTo>
                      <a:pt x="34" y="45"/>
                    </a:lnTo>
                    <a:lnTo>
                      <a:pt x="28" y="43"/>
                    </a:lnTo>
                    <a:lnTo>
                      <a:pt x="19" y="40"/>
                    </a:lnTo>
                    <a:lnTo>
                      <a:pt x="4" y="26"/>
                    </a:lnTo>
                    <a:lnTo>
                      <a:pt x="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09" name="Freeform 267">
                <a:extLst>
                  <a:ext uri="{FF2B5EF4-FFF2-40B4-BE49-F238E27FC236}">
                    <a16:creationId xmlns:a16="http://schemas.microsoft.com/office/drawing/2014/main" id="{D3DD4281-DDBA-4704-B053-8811D2758209}"/>
                  </a:ext>
                </a:extLst>
              </p:cNvPr>
              <p:cNvSpPr>
                <a:spLocks/>
              </p:cNvSpPr>
              <p:nvPr/>
            </p:nvSpPr>
            <p:spPr bwMode="auto">
              <a:xfrm>
                <a:off x="3887" y="3454"/>
                <a:ext cx="27" cy="23"/>
              </a:xfrm>
              <a:custGeom>
                <a:avLst/>
                <a:gdLst>
                  <a:gd name="T0" fmla="*/ 4 w 53"/>
                  <a:gd name="T1" fmla="*/ 1 h 46"/>
                  <a:gd name="T2" fmla="*/ 4 w 53"/>
                  <a:gd name="T3" fmla="*/ 1 h 46"/>
                  <a:gd name="T4" fmla="*/ 3 w 53"/>
                  <a:gd name="T5" fmla="*/ 1 h 46"/>
                  <a:gd name="T6" fmla="*/ 3 w 53"/>
                  <a:gd name="T7" fmla="*/ 1 h 46"/>
                  <a:gd name="T8" fmla="*/ 2 w 53"/>
                  <a:gd name="T9" fmla="*/ 1 h 46"/>
                  <a:gd name="T10" fmla="*/ 2 w 53"/>
                  <a:gd name="T11" fmla="*/ 0 h 46"/>
                  <a:gd name="T12" fmla="*/ 1 w 53"/>
                  <a:gd name="T13" fmla="*/ 0 h 46"/>
                  <a:gd name="T14" fmla="*/ 1 w 53"/>
                  <a:gd name="T15" fmla="*/ 1 h 46"/>
                  <a:gd name="T16" fmla="*/ 1 w 53"/>
                  <a:gd name="T17" fmla="*/ 1 h 46"/>
                  <a:gd name="T18" fmla="*/ 0 w 53"/>
                  <a:gd name="T19" fmla="*/ 1 h 46"/>
                  <a:gd name="T20" fmla="*/ 0 w 53"/>
                  <a:gd name="T21" fmla="*/ 1 h 46"/>
                  <a:gd name="T22" fmla="*/ 1 w 53"/>
                  <a:gd name="T23" fmla="*/ 3 h 46"/>
                  <a:gd name="T24" fmla="*/ 1 w 53"/>
                  <a:gd name="T25" fmla="*/ 3 h 46"/>
                  <a:gd name="T26" fmla="*/ 1 w 53"/>
                  <a:gd name="T27" fmla="*/ 3 h 46"/>
                  <a:gd name="T28" fmla="*/ 1 w 53"/>
                  <a:gd name="T29" fmla="*/ 3 h 46"/>
                  <a:gd name="T30" fmla="*/ 2 w 53"/>
                  <a:gd name="T31" fmla="*/ 3 h 46"/>
                  <a:gd name="T32" fmla="*/ 2 w 53"/>
                  <a:gd name="T33" fmla="*/ 3 h 46"/>
                  <a:gd name="T34" fmla="*/ 3 w 53"/>
                  <a:gd name="T35" fmla="*/ 1 h 46"/>
                  <a:gd name="T36" fmla="*/ 3 w 53"/>
                  <a:gd name="T37" fmla="*/ 1 h 46"/>
                  <a:gd name="T38" fmla="*/ 4 w 53"/>
                  <a:gd name="T39" fmla="*/ 1 h 46"/>
                  <a:gd name="T40" fmla="*/ 4 w 53"/>
                  <a:gd name="T41" fmla="*/ 1 h 46"/>
                  <a:gd name="T42" fmla="*/ 4 w 53"/>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6"/>
                  <a:gd name="T68" fmla="*/ 53 w 53"/>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6">
                    <a:moveTo>
                      <a:pt x="53" y="19"/>
                    </a:moveTo>
                    <a:lnTo>
                      <a:pt x="51" y="15"/>
                    </a:lnTo>
                    <a:lnTo>
                      <a:pt x="46" y="12"/>
                    </a:lnTo>
                    <a:lnTo>
                      <a:pt x="36" y="4"/>
                    </a:lnTo>
                    <a:lnTo>
                      <a:pt x="29" y="2"/>
                    </a:lnTo>
                    <a:lnTo>
                      <a:pt x="17" y="0"/>
                    </a:lnTo>
                    <a:lnTo>
                      <a:pt x="11" y="0"/>
                    </a:lnTo>
                    <a:lnTo>
                      <a:pt x="6" y="2"/>
                    </a:lnTo>
                    <a:lnTo>
                      <a:pt x="2" y="8"/>
                    </a:lnTo>
                    <a:lnTo>
                      <a:pt x="0" y="15"/>
                    </a:lnTo>
                    <a:lnTo>
                      <a:pt x="0" y="23"/>
                    </a:lnTo>
                    <a:lnTo>
                      <a:pt x="2" y="33"/>
                    </a:lnTo>
                    <a:lnTo>
                      <a:pt x="4" y="38"/>
                    </a:lnTo>
                    <a:lnTo>
                      <a:pt x="6" y="44"/>
                    </a:lnTo>
                    <a:lnTo>
                      <a:pt x="13" y="46"/>
                    </a:lnTo>
                    <a:lnTo>
                      <a:pt x="21" y="42"/>
                    </a:lnTo>
                    <a:lnTo>
                      <a:pt x="32" y="36"/>
                    </a:lnTo>
                    <a:lnTo>
                      <a:pt x="38" y="31"/>
                    </a:lnTo>
                    <a:lnTo>
                      <a:pt x="48" y="27"/>
                    </a:lnTo>
                    <a:lnTo>
                      <a:pt x="51" y="19"/>
                    </a:lnTo>
                    <a:lnTo>
                      <a:pt x="5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10" name="Freeform 268">
                <a:extLst>
                  <a:ext uri="{FF2B5EF4-FFF2-40B4-BE49-F238E27FC236}">
                    <a16:creationId xmlns:a16="http://schemas.microsoft.com/office/drawing/2014/main" id="{FFA7969B-D766-4033-87D2-471E7159AB43}"/>
                  </a:ext>
                </a:extLst>
              </p:cNvPr>
              <p:cNvSpPr>
                <a:spLocks/>
              </p:cNvSpPr>
              <p:nvPr/>
            </p:nvSpPr>
            <p:spPr bwMode="auto">
              <a:xfrm>
                <a:off x="3887" y="3316"/>
                <a:ext cx="26" cy="21"/>
              </a:xfrm>
              <a:custGeom>
                <a:avLst/>
                <a:gdLst>
                  <a:gd name="T0" fmla="*/ 4 w 51"/>
                  <a:gd name="T1" fmla="*/ 1 h 41"/>
                  <a:gd name="T2" fmla="*/ 4 w 51"/>
                  <a:gd name="T3" fmla="*/ 1 h 41"/>
                  <a:gd name="T4" fmla="*/ 3 w 51"/>
                  <a:gd name="T5" fmla="*/ 1 h 41"/>
                  <a:gd name="T6" fmla="*/ 2 w 51"/>
                  <a:gd name="T7" fmla="*/ 1 h 41"/>
                  <a:gd name="T8" fmla="*/ 2 w 51"/>
                  <a:gd name="T9" fmla="*/ 1 h 41"/>
                  <a:gd name="T10" fmla="*/ 1 w 51"/>
                  <a:gd name="T11" fmla="*/ 0 h 41"/>
                  <a:gd name="T12" fmla="*/ 1 w 51"/>
                  <a:gd name="T13" fmla="*/ 1 h 41"/>
                  <a:gd name="T14" fmla="*/ 0 w 51"/>
                  <a:gd name="T15" fmla="*/ 1 h 41"/>
                  <a:gd name="T16" fmla="*/ 0 w 51"/>
                  <a:gd name="T17" fmla="*/ 1 h 41"/>
                  <a:gd name="T18" fmla="*/ 0 w 51"/>
                  <a:gd name="T19" fmla="*/ 2 h 41"/>
                  <a:gd name="T20" fmla="*/ 1 w 51"/>
                  <a:gd name="T21" fmla="*/ 2 h 41"/>
                  <a:gd name="T22" fmla="*/ 1 w 51"/>
                  <a:gd name="T23" fmla="*/ 3 h 41"/>
                  <a:gd name="T24" fmla="*/ 1 w 51"/>
                  <a:gd name="T25" fmla="*/ 3 h 41"/>
                  <a:gd name="T26" fmla="*/ 2 w 51"/>
                  <a:gd name="T27" fmla="*/ 3 h 41"/>
                  <a:gd name="T28" fmla="*/ 3 w 51"/>
                  <a:gd name="T29" fmla="*/ 2 h 41"/>
                  <a:gd name="T30" fmla="*/ 3 w 51"/>
                  <a:gd name="T31" fmla="*/ 2 h 41"/>
                  <a:gd name="T32" fmla="*/ 3 w 51"/>
                  <a:gd name="T33" fmla="*/ 2 h 41"/>
                  <a:gd name="T34" fmla="*/ 4 w 51"/>
                  <a:gd name="T35" fmla="*/ 1 h 41"/>
                  <a:gd name="T36" fmla="*/ 4 w 51"/>
                  <a:gd name="T37" fmla="*/ 1 h 41"/>
                  <a:gd name="T38" fmla="*/ 4 w 51"/>
                  <a:gd name="T39" fmla="*/ 1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41"/>
                  <a:gd name="T62" fmla="*/ 51 w 51"/>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41">
                    <a:moveTo>
                      <a:pt x="51" y="9"/>
                    </a:moveTo>
                    <a:lnTo>
                      <a:pt x="49" y="7"/>
                    </a:lnTo>
                    <a:lnTo>
                      <a:pt x="42" y="5"/>
                    </a:lnTo>
                    <a:lnTo>
                      <a:pt x="32" y="1"/>
                    </a:lnTo>
                    <a:lnTo>
                      <a:pt x="21" y="1"/>
                    </a:lnTo>
                    <a:lnTo>
                      <a:pt x="11" y="0"/>
                    </a:lnTo>
                    <a:lnTo>
                      <a:pt x="6" y="3"/>
                    </a:lnTo>
                    <a:lnTo>
                      <a:pt x="0" y="7"/>
                    </a:lnTo>
                    <a:lnTo>
                      <a:pt x="0" y="11"/>
                    </a:lnTo>
                    <a:lnTo>
                      <a:pt x="0" y="19"/>
                    </a:lnTo>
                    <a:lnTo>
                      <a:pt x="4" y="28"/>
                    </a:lnTo>
                    <a:lnTo>
                      <a:pt x="6" y="36"/>
                    </a:lnTo>
                    <a:lnTo>
                      <a:pt x="11" y="40"/>
                    </a:lnTo>
                    <a:lnTo>
                      <a:pt x="21" y="41"/>
                    </a:lnTo>
                    <a:lnTo>
                      <a:pt x="36" y="32"/>
                    </a:lnTo>
                    <a:lnTo>
                      <a:pt x="42" y="22"/>
                    </a:lnTo>
                    <a:lnTo>
                      <a:pt x="46" y="17"/>
                    </a:lnTo>
                    <a:lnTo>
                      <a:pt x="49" y="11"/>
                    </a:lnTo>
                    <a:lnTo>
                      <a:pt x="51"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11" name="Freeform 269">
                <a:extLst>
                  <a:ext uri="{FF2B5EF4-FFF2-40B4-BE49-F238E27FC236}">
                    <a16:creationId xmlns:a16="http://schemas.microsoft.com/office/drawing/2014/main" id="{0B96EE0B-6A86-468F-BF7E-8B08CAE37B52}"/>
                  </a:ext>
                </a:extLst>
              </p:cNvPr>
              <p:cNvSpPr>
                <a:spLocks/>
              </p:cNvSpPr>
              <p:nvPr/>
            </p:nvSpPr>
            <p:spPr bwMode="auto">
              <a:xfrm>
                <a:off x="3922" y="3468"/>
                <a:ext cx="26" cy="24"/>
              </a:xfrm>
              <a:custGeom>
                <a:avLst/>
                <a:gdLst>
                  <a:gd name="T0" fmla="*/ 3 w 54"/>
                  <a:gd name="T1" fmla="*/ 1 h 47"/>
                  <a:gd name="T2" fmla="*/ 3 w 54"/>
                  <a:gd name="T3" fmla="*/ 1 h 47"/>
                  <a:gd name="T4" fmla="*/ 2 w 54"/>
                  <a:gd name="T5" fmla="*/ 1 h 47"/>
                  <a:gd name="T6" fmla="*/ 2 w 54"/>
                  <a:gd name="T7" fmla="*/ 1 h 47"/>
                  <a:gd name="T8" fmla="*/ 1 w 54"/>
                  <a:gd name="T9" fmla="*/ 0 h 47"/>
                  <a:gd name="T10" fmla="*/ 0 w 54"/>
                  <a:gd name="T11" fmla="*/ 0 h 47"/>
                  <a:gd name="T12" fmla="*/ 0 w 54"/>
                  <a:gd name="T13" fmla="*/ 1 h 47"/>
                  <a:gd name="T14" fmla="*/ 0 w 54"/>
                  <a:gd name="T15" fmla="*/ 1 h 47"/>
                  <a:gd name="T16" fmla="*/ 0 w 54"/>
                  <a:gd name="T17" fmla="*/ 1 h 47"/>
                  <a:gd name="T18" fmla="*/ 0 w 54"/>
                  <a:gd name="T19" fmla="*/ 2 h 47"/>
                  <a:gd name="T20" fmla="*/ 0 w 54"/>
                  <a:gd name="T21" fmla="*/ 2 h 47"/>
                  <a:gd name="T22" fmla="*/ 0 w 54"/>
                  <a:gd name="T23" fmla="*/ 3 h 47"/>
                  <a:gd name="T24" fmla="*/ 0 w 54"/>
                  <a:gd name="T25" fmla="*/ 3 h 47"/>
                  <a:gd name="T26" fmla="*/ 1 w 54"/>
                  <a:gd name="T27" fmla="*/ 3 h 47"/>
                  <a:gd name="T28" fmla="*/ 1 w 54"/>
                  <a:gd name="T29" fmla="*/ 3 h 47"/>
                  <a:gd name="T30" fmla="*/ 1 w 54"/>
                  <a:gd name="T31" fmla="*/ 3 h 47"/>
                  <a:gd name="T32" fmla="*/ 2 w 54"/>
                  <a:gd name="T33" fmla="*/ 2 h 47"/>
                  <a:gd name="T34" fmla="*/ 2 w 54"/>
                  <a:gd name="T35" fmla="*/ 2 h 47"/>
                  <a:gd name="T36" fmla="*/ 2 w 54"/>
                  <a:gd name="T37" fmla="*/ 1 h 47"/>
                  <a:gd name="T38" fmla="*/ 3 w 54"/>
                  <a:gd name="T39" fmla="*/ 1 h 47"/>
                  <a:gd name="T40" fmla="*/ 3 w 54"/>
                  <a:gd name="T41" fmla="*/ 1 h 47"/>
                  <a:gd name="T42" fmla="*/ 3 w 54"/>
                  <a:gd name="T43" fmla="*/ 1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47"/>
                  <a:gd name="T68" fmla="*/ 54 w 54"/>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47">
                    <a:moveTo>
                      <a:pt x="54" y="7"/>
                    </a:moveTo>
                    <a:lnTo>
                      <a:pt x="50" y="5"/>
                    </a:lnTo>
                    <a:lnTo>
                      <a:pt x="42" y="4"/>
                    </a:lnTo>
                    <a:lnTo>
                      <a:pt x="33" y="2"/>
                    </a:lnTo>
                    <a:lnTo>
                      <a:pt x="25" y="0"/>
                    </a:lnTo>
                    <a:lnTo>
                      <a:pt x="14" y="0"/>
                    </a:lnTo>
                    <a:lnTo>
                      <a:pt x="6" y="4"/>
                    </a:lnTo>
                    <a:lnTo>
                      <a:pt x="2" y="7"/>
                    </a:lnTo>
                    <a:lnTo>
                      <a:pt x="2" y="15"/>
                    </a:lnTo>
                    <a:lnTo>
                      <a:pt x="0" y="19"/>
                    </a:lnTo>
                    <a:lnTo>
                      <a:pt x="2" y="30"/>
                    </a:lnTo>
                    <a:lnTo>
                      <a:pt x="8" y="36"/>
                    </a:lnTo>
                    <a:lnTo>
                      <a:pt x="12" y="42"/>
                    </a:lnTo>
                    <a:lnTo>
                      <a:pt x="16" y="47"/>
                    </a:lnTo>
                    <a:lnTo>
                      <a:pt x="25" y="45"/>
                    </a:lnTo>
                    <a:lnTo>
                      <a:pt x="31" y="40"/>
                    </a:lnTo>
                    <a:lnTo>
                      <a:pt x="38" y="32"/>
                    </a:lnTo>
                    <a:lnTo>
                      <a:pt x="42" y="23"/>
                    </a:lnTo>
                    <a:lnTo>
                      <a:pt x="46" y="15"/>
                    </a:lnTo>
                    <a:lnTo>
                      <a:pt x="50" y="9"/>
                    </a:lnTo>
                    <a:lnTo>
                      <a:pt x="5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12" name="Freeform 270">
                <a:extLst>
                  <a:ext uri="{FF2B5EF4-FFF2-40B4-BE49-F238E27FC236}">
                    <a16:creationId xmlns:a16="http://schemas.microsoft.com/office/drawing/2014/main" id="{7DA262B9-7018-4062-A5B2-BCF87F43F009}"/>
                  </a:ext>
                </a:extLst>
              </p:cNvPr>
              <p:cNvSpPr>
                <a:spLocks/>
              </p:cNvSpPr>
              <p:nvPr/>
            </p:nvSpPr>
            <p:spPr bwMode="auto">
              <a:xfrm>
                <a:off x="3912" y="3703"/>
                <a:ext cx="36" cy="30"/>
              </a:xfrm>
              <a:custGeom>
                <a:avLst/>
                <a:gdLst>
                  <a:gd name="T0" fmla="*/ 4 w 73"/>
                  <a:gd name="T1" fmla="*/ 3 h 59"/>
                  <a:gd name="T2" fmla="*/ 4 w 73"/>
                  <a:gd name="T3" fmla="*/ 3 h 59"/>
                  <a:gd name="T4" fmla="*/ 3 w 73"/>
                  <a:gd name="T5" fmla="*/ 2 h 59"/>
                  <a:gd name="T6" fmla="*/ 2 w 73"/>
                  <a:gd name="T7" fmla="*/ 1 h 59"/>
                  <a:gd name="T8" fmla="*/ 2 w 73"/>
                  <a:gd name="T9" fmla="*/ 1 h 59"/>
                  <a:gd name="T10" fmla="*/ 1 w 73"/>
                  <a:gd name="T11" fmla="*/ 0 h 59"/>
                  <a:gd name="T12" fmla="*/ 1 w 73"/>
                  <a:gd name="T13" fmla="*/ 1 h 59"/>
                  <a:gd name="T14" fmla="*/ 0 w 73"/>
                  <a:gd name="T15" fmla="*/ 1 h 59"/>
                  <a:gd name="T16" fmla="*/ 0 w 73"/>
                  <a:gd name="T17" fmla="*/ 2 h 59"/>
                  <a:gd name="T18" fmla="*/ 0 w 73"/>
                  <a:gd name="T19" fmla="*/ 3 h 59"/>
                  <a:gd name="T20" fmla="*/ 0 w 73"/>
                  <a:gd name="T21" fmla="*/ 3 h 59"/>
                  <a:gd name="T22" fmla="*/ 0 w 73"/>
                  <a:gd name="T23" fmla="*/ 3 h 59"/>
                  <a:gd name="T24" fmla="*/ 0 w 73"/>
                  <a:gd name="T25" fmla="*/ 4 h 59"/>
                  <a:gd name="T26" fmla="*/ 0 w 73"/>
                  <a:gd name="T27" fmla="*/ 4 h 59"/>
                  <a:gd name="T28" fmla="*/ 1 w 73"/>
                  <a:gd name="T29" fmla="*/ 4 h 59"/>
                  <a:gd name="T30" fmla="*/ 2 w 73"/>
                  <a:gd name="T31" fmla="*/ 4 h 59"/>
                  <a:gd name="T32" fmla="*/ 3 w 73"/>
                  <a:gd name="T33" fmla="*/ 4 h 59"/>
                  <a:gd name="T34" fmla="*/ 4 w 73"/>
                  <a:gd name="T35" fmla="*/ 3 h 59"/>
                  <a:gd name="T36" fmla="*/ 4 w 73"/>
                  <a:gd name="T37" fmla="*/ 3 h 59"/>
                  <a:gd name="T38" fmla="*/ 4 w 73"/>
                  <a:gd name="T39" fmla="*/ 3 h 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3"/>
                  <a:gd name="T61" fmla="*/ 0 h 59"/>
                  <a:gd name="T62" fmla="*/ 73 w 73"/>
                  <a:gd name="T63" fmla="*/ 59 h 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3" h="59">
                    <a:moveTo>
                      <a:pt x="73" y="44"/>
                    </a:moveTo>
                    <a:lnTo>
                      <a:pt x="67" y="40"/>
                    </a:lnTo>
                    <a:lnTo>
                      <a:pt x="61" y="29"/>
                    </a:lnTo>
                    <a:lnTo>
                      <a:pt x="46" y="12"/>
                    </a:lnTo>
                    <a:lnTo>
                      <a:pt x="33" y="4"/>
                    </a:lnTo>
                    <a:lnTo>
                      <a:pt x="25" y="0"/>
                    </a:lnTo>
                    <a:lnTo>
                      <a:pt x="18" y="4"/>
                    </a:lnTo>
                    <a:lnTo>
                      <a:pt x="12" y="12"/>
                    </a:lnTo>
                    <a:lnTo>
                      <a:pt x="4" y="25"/>
                    </a:lnTo>
                    <a:lnTo>
                      <a:pt x="0" y="33"/>
                    </a:lnTo>
                    <a:lnTo>
                      <a:pt x="0" y="44"/>
                    </a:lnTo>
                    <a:lnTo>
                      <a:pt x="0" y="48"/>
                    </a:lnTo>
                    <a:lnTo>
                      <a:pt x="4" y="55"/>
                    </a:lnTo>
                    <a:lnTo>
                      <a:pt x="14" y="59"/>
                    </a:lnTo>
                    <a:lnTo>
                      <a:pt x="29" y="59"/>
                    </a:lnTo>
                    <a:lnTo>
                      <a:pt x="44" y="55"/>
                    </a:lnTo>
                    <a:lnTo>
                      <a:pt x="57" y="50"/>
                    </a:lnTo>
                    <a:lnTo>
                      <a:pt x="65" y="44"/>
                    </a:lnTo>
                    <a:lnTo>
                      <a:pt x="73"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13" name="Freeform 271">
                <a:extLst>
                  <a:ext uri="{FF2B5EF4-FFF2-40B4-BE49-F238E27FC236}">
                    <a16:creationId xmlns:a16="http://schemas.microsoft.com/office/drawing/2014/main" id="{443802CA-EFBD-4663-9E0C-A740ACB7CBB8}"/>
                  </a:ext>
                </a:extLst>
              </p:cNvPr>
              <p:cNvSpPr>
                <a:spLocks/>
              </p:cNvSpPr>
              <p:nvPr/>
            </p:nvSpPr>
            <p:spPr bwMode="auto">
              <a:xfrm>
                <a:off x="3894" y="3825"/>
                <a:ext cx="28" cy="21"/>
              </a:xfrm>
              <a:custGeom>
                <a:avLst/>
                <a:gdLst>
                  <a:gd name="T0" fmla="*/ 4 w 55"/>
                  <a:gd name="T1" fmla="*/ 2 h 41"/>
                  <a:gd name="T2" fmla="*/ 4 w 55"/>
                  <a:gd name="T3" fmla="*/ 2 h 41"/>
                  <a:gd name="T4" fmla="*/ 3 w 55"/>
                  <a:gd name="T5" fmla="*/ 2 h 41"/>
                  <a:gd name="T6" fmla="*/ 3 w 55"/>
                  <a:gd name="T7" fmla="*/ 1 h 41"/>
                  <a:gd name="T8" fmla="*/ 3 w 55"/>
                  <a:gd name="T9" fmla="*/ 1 h 41"/>
                  <a:gd name="T10" fmla="*/ 2 w 55"/>
                  <a:gd name="T11" fmla="*/ 0 h 41"/>
                  <a:gd name="T12" fmla="*/ 1 w 55"/>
                  <a:gd name="T13" fmla="*/ 0 h 41"/>
                  <a:gd name="T14" fmla="*/ 1 w 55"/>
                  <a:gd name="T15" fmla="*/ 1 h 41"/>
                  <a:gd name="T16" fmla="*/ 1 w 55"/>
                  <a:gd name="T17" fmla="*/ 1 h 41"/>
                  <a:gd name="T18" fmla="*/ 1 w 55"/>
                  <a:gd name="T19" fmla="*/ 1 h 41"/>
                  <a:gd name="T20" fmla="*/ 1 w 55"/>
                  <a:gd name="T21" fmla="*/ 2 h 41"/>
                  <a:gd name="T22" fmla="*/ 0 w 55"/>
                  <a:gd name="T23" fmla="*/ 2 h 41"/>
                  <a:gd name="T24" fmla="*/ 1 w 55"/>
                  <a:gd name="T25" fmla="*/ 3 h 41"/>
                  <a:gd name="T26" fmla="*/ 1 w 55"/>
                  <a:gd name="T27" fmla="*/ 3 h 41"/>
                  <a:gd name="T28" fmla="*/ 1 w 55"/>
                  <a:gd name="T29" fmla="*/ 3 h 41"/>
                  <a:gd name="T30" fmla="*/ 2 w 55"/>
                  <a:gd name="T31" fmla="*/ 3 h 41"/>
                  <a:gd name="T32" fmla="*/ 2 w 55"/>
                  <a:gd name="T33" fmla="*/ 3 h 41"/>
                  <a:gd name="T34" fmla="*/ 3 w 55"/>
                  <a:gd name="T35" fmla="*/ 2 h 41"/>
                  <a:gd name="T36" fmla="*/ 3 w 55"/>
                  <a:gd name="T37" fmla="*/ 2 h 41"/>
                  <a:gd name="T38" fmla="*/ 4 w 55"/>
                  <a:gd name="T39" fmla="*/ 2 h 41"/>
                  <a:gd name="T40" fmla="*/ 4 w 55"/>
                  <a:gd name="T41" fmla="*/ 2 h 41"/>
                  <a:gd name="T42" fmla="*/ 4 w 55"/>
                  <a:gd name="T43" fmla="*/ 2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41"/>
                  <a:gd name="T68" fmla="*/ 55 w 55"/>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41">
                    <a:moveTo>
                      <a:pt x="55" y="24"/>
                    </a:moveTo>
                    <a:lnTo>
                      <a:pt x="54" y="21"/>
                    </a:lnTo>
                    <a:lnTo>
                      <a:pt x="48" y="17"/>
                    </a:lnTo>
                    <a:lnTo>
                      <a:pt x="40" y="7"/>
                    </a:lnTo>
                    <a:lnTo>
                      <a:pt x="33" y="3"/>
                    </a:lnTo>
                    <a:lnTo>
                      <a:pt x="23" y="0"/>
                    </a:lnTo>
                    <a:lnTo>
                      <a:pt x="16" y="0"/>
                    </a:lnTo>
                    <a:lnTo>
                      <a:pt x="8" y="2"/>
                    </a:lnTo>
                    <a:lnTo>
                      <a:pt x="6" y="5"/>
                    </a:lnTo>
                    <a:lnTo>
                      <a:pt x="4" y="11"/>
                    </a:lnTo>
                    <a:lnTo>
                      <a:pt x="2" y="21"/>
                    </a:lnTo>
                    <a:lnTo>
                      <a:pt x="0" y="26"/>
                    </a:lnTo>
                    <a:lnTo>
                      <a:pt x="2" y="36"/>
                    </a:lnTo>
                    <a:lnTo>
                      <a:pt x="4" y="40"/>
                    </a:lnTo>
                    <a:lnTo>
                      <a:pt x="8" y="41"/>
                    </a:lnTo>
                    <a:lnTo>
                      <a:pt x="17" y="40"/>
                    </a:lnTo>
                    <a:lnTo>
                      <a:pt x="29" y="38"/>
                    </a:lnTo>
                    <a:lnTo>
                      <a:pt x="36" y="32"/>
                    </a:lnTo>
                    <a:lnTo>
                      <a:pt x="48" y="30"/>
                    </a:lnTo>
                    <a:lnTo>
                      <a:pt x="54" y="24"/>
                    </a:lnTo>
                    <a:lnTo>
                      <a:pt x="55"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14" name="Freeform 272">
                <a:extLst>
                  <a:ext uri="{FF2B5EF4-FFF2-40B4-BE49-F238E27FC236}">
                    <a16:creationId xmlns:a16="http://schemas.microsoft.com/office/drawing/2014/main" id="{D7AC283A-F5D9-44DD-BB1C-1405F925B5B5}"/>
                  </a:ext>
                </a:extLst>
              </p:cNvPr>
              <p:cNvSpPr>
                <a:spLocks/>
              </p:cNvSpPr>
              <p:nvPr/>
            </p:nvSpPr>
            <p:spPr bwMode="auto">
              <a:xfrm>
                <a:off x="3911" y="3754"/>
                <a:ext cx="23" cy="32"/>
              </a:xfrm>
              <a:custGeom>
                <a:avLst/>
                <a:gdLst>
                  <a:gd name="T0" fmla="*/ 2 w 45"/>
                  <a:gd name="T1" fmla="*/ 4 h 65"/>
                  <a:gd name="T2" fmla="*/ 2 w 45"/>
                  <a:gd name="T3" fmla="*/ 3 h 65"/>
                  <a:gd name="T4" fmla="*/ 3 w 45"/>
                  <a:gd name="T5" fmla="*/ 3 h 65"/>
                  <a:gd name="T6" fmla="*/ 3 w 45"/>
                  <a:gd name="T7" fmla="*/ 3 h 65"/>
                  <a:gd name="T8" fmla="*/ 3 w 45"/>
                  <a:gd name="T9" fmla="*/ 3 h 65"/>
                  <a:gd name="T10" fmla="*/ 3 w 45"/>
                  <a:gd name="T11" fmla="*/ 2 h 65"/>
                  <a:gd name="T12" fmla="*/ 3 w 45"/>
                  <a:gd name="T13" fmla="*/ 2 h 65"/>
                  <a:gd name="T14" fmla="*/ 3 w 45"/>
                  <a:gd name="T15" fmla="*/ 1 h 65"/>
                  <a:gd name="T16" fmla="*/ 3 w 45"/>
                  <a:gd name="T17" fmla="*/ 1 h 65"/>
                  <a:gd name="T18" fmla="*/ 3 w 45"/>
                  <a:gd name="T19" fmla="*/ 0 h 65"/>
                  <a:gd name="T20" fmla="*/ 3 w 45"/>
                  <a:gd name="T21" fmla="*/ 0 h 65"/>
                  <a:gd name="T22" fmla="*/ 3 w 45"/>
                  <a:gd name="T23" fmla="*/ 0 h 65"/>
                  <a:gd name="T24" fmla="*/ 2 w 45"/>
                  <a:gd name="T25" fmla="*/ 0 h 65"/>
                  <a:gd name="T26" fmla="*/ 2 w 45"/>
                  <a:gd name="T27" fmla="*/ 0 h 65"/>
                  <a:gd name="T28" fmla="*/ 1 w 45"/>
                  <a:gd name="T29" fmla="*/ 0 h 65"/>
                  <a:gd name="T30" fmla="*/ 1 w 45"/>
                  <a:gd name="T31" fmla="*/ 1 h 65"/>
                  <a:gd name="T32" fmla="*/ 0 w 45"/>
                  <a:gd name="T33" fmla="*/ 1 h 65"/>
                  <a:gd name="T34" fmla="*/ 1 w 45"/>
                  <a:gd name="T35" fmla="*/ 2 h 65"/>
                  <a:gd name="T36" fmla="*/ 1 w 45"/>
                  <a:gd name="T37" fmla="*/ 3 h 65"/>
                  <a:gd name="T38" fmla="*/ 1 w 45"/>
                  <a:gd name="T39" fmla="*/ 3 h 65"/>
                  <a:gd name="T40" fmla="*/ 2 w 45"/>
                  <a:gd name="T41" fmla="*/ 3 h 65"/>
                  <a:gd name="T42" fmla="*/ 2 w 45"/>
                  <a:gd name="T43" fmla="*/ 3 h 65"/>
                  <a:gd name="T44" fmla="*/ 2 w 45"/>
                  <a:gd name="T45" fmla="*/ 4 h 65"/>
                  <a:gd name="T46" fmla="*/ 2 w 45"/>
                  <a:gd name="T47" fmla="*/ 4 h 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
                  <a:gd name="T73" fmla="*/ 0 h 65"/>
                  <a:gd name="T74" fmla="*/ 45 w 45"/>
                  <a:gd name="T75" fmla="*/ 65 h 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 h="65">
                    <a:moveTo>
                      <a:pt x="30" y="65"/>
                    </a:moveTo>
                    <a:lnTo>
                      <a:pt x="30" y="63"/>
                    </a:lnTo>
                    <a:lnTo>
                      <a:pt x="34" y="57"/>
                    </a:lnTo>
                    <a:lnTo>
                      <a:pt x="34" y="53"/>
                    </a:lnTo>
                    <a:lnTo>
                      <a:pt x="36" y="51"/>
                    </a:lnTo>
                    <a:lnTo>
                      <a:pt x="41" y="44"/>
                    </a:lnTo>
                    <a:lnTo>
                      <a:pt x="43" y="36"/>
                    </a:lnTo>
                    <a:lnTo>
                      <a:pt x="43" y="27"/>
                    </a:lnTo>
                    <a:lnTo>
                      <a:pt x="45" y="19"/>
                    </a:lnTo>
                    <a:lnTo>
                      <a:pt x="43" y="10"/>
                    </a:lnTo>
                    <a:lnTo>
                      <a:pt x="41" y="4"/>
                    </a:lnTo>
                    <a:lnTo>
                      <a:pt x="34" y="0"/>
                    </a:lnTo>
                    <a:lnTo>
                      <a:pt x="30" y="0"/>
                    </a:lnTo>
                    <a:lnTo>
                      <a:pt x="20" y="4"/>
                    </a:lnTo>
                    <a:lnTo>
                      <a:pt x="13" y="11"/>
                    </a:lnTo>
                    <a:lnTo>
                      <a:pt x="1" y="21"/>
                    </a:lnTo>
                    <a:lnTo>
                      <a:pt x="0" y="30"/>
                    </a:lnTo>
                    <a:lnTo>
                      <a:pt x="1" y="36"/>
                    </a:lnTo>
                    <a:lnTo>
                      <a:pt x="5" y="48"/>
                    </a:lnTo>
                    <a:lnTo>
                      <a:pt x="13" y="53"/>
                    </a:lnTo>
                    <a:lnTo>
                      <a:pt x="20" y="57"/>
                    </a:lnTo>
                    <a:lnTo>
                      <a:pt x="26" y="63"/>
                    </a:lnTo>
                    <a:lnTo>
                      <a:pt x="3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15" name="Freeform 273">
                <a:extLst>
                  <a:ext uri="{FF2B5EF4-FFF2-40B4-BE49-F238E27FC236}">
                    <a16:creationId xmlns:a16="http://schemas.microsoft.com/office/drawing/2014/main" id="{0FAA7093-04D8-44F6-841D-CCCFF105BA43}"/>
                  </a:ext>
                </a:extLst>
              </p:cNvPr>
              <p:cNvSpPr>
                <a:spLocks/>
              </p:cNvSpPr>
              <p:nvPr/>
            </p:nvSpPr>
            <p:spPr bwMode="auto">
              <a:xfrm>
                <a:off x="3862" y="3834"/>
                <a:ext cx="25" cy="25"/>
              </a:xfrm>
              <a:custGeom>
                <a:avLst/>
                <a:gdLst>
                  <a:gd name="T0" fmla="*/ 3 w 51"/>
                  <a:gd name="T1" fmla="*/ 2 h 49"/>
                  <a:gd name="T2" fmla="*/ 2 w 51"/>
                  <a:gd name="T3" fmla="*/ 2 h 49"/>
                  <a:gd name="T4" fmla="*/ 2 w 51"/>
                  <a:gd name="T5" fmla="*/ 1 h 49"/>
                  <a:gd name="T6" fmla="*/ 1 w 51"/>
                  <a:gd name="T7" fmla="*/ 1 h 49"/>
                  <a:gd name="T8" fmla="*/ 0 w 51"/>
                  <a:gd name="T9" fmla="*/ 0 h 49"/>
                  <a:gd name="T10" fmla="*/ 0 w 51"/>
                  <a:gd name="T11" fmla="*/ 0 h 49"/>
                  <a:gd name="T12" fmla="*/ 0 w 51"/>
                  <a:gd name="T13" fmla="*/ 1 h 49"/>
                  <a:gd name="T14" fmla="*/ 0 w 51"/>
                  <a:gd name="T15" fmla="*/ 1 h 49"/>
                  <a:gd name="T16" fmla="*/ 0 w 51"/>
                  <a:gd name="T17" fmla="*/ 2 h 49"/>
                  <a:gd name="T18" fmla="*/ 0 w 51"/>
                  <a:gd name="T19" fmla="*/ 3 h 49"/>
                  <a:gd name="T20" fmla="*/ 0 w 51"/>
                  <a:gd name="T21" fmla="*/ 3 h 49"/>
                  <a:gd name="T22" fmla="*/ 0 w 51"/>
                  <a:gd name="T23" fmla="*/ 3 h 49"/>
                  <a:gd name="T24" fmla="*/ 0 w 51"/>
                  <a:gd name="T25" fmla="*/ 4 h 49"/>
                  <a:gd name="T26" fmla="*/ 1 w 51"/>
                  <a:gd name="T27" fmla="*/ 4 h 49"/>
                  <a:gd name="T28" fmla="*/ 1 w 51"/>
                  <a:gd name="T29" fmla="*/ 3 h 49"/>
                  <a:gd name="T30" fmla="*/ 2 w 51"/>
                  <a:gd name="T31" fmla="*/ 3 h 49"/>
                  <a:gd name="T32" fmla="*/ 2 w 51"/>
                  <a:gd name="T33" fmla="*/ 2 h 49"/>
                  <a:gd name="T34" fmla="*/ 2 w 51"/>
                  <a:gd name="T35" fmla="*/ 2 h 49"/>
                  <a:gd name="T36" fmla="*/ 3 w 51"/>
                  <a:gd name="T37" fmla="*/ 2 h 49"/>
                  <a:gd name="T38" fmla="*/ 3 w 51"/>
                  <a:gd name="T39" fmla="*/ 2 h 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49"/>
                  <a:gd name="T62" fmla="*/ 51 w 51"/>
                  <a:gd name="T63" fmla="*/ 49 h 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49">
                    <a:moveTo>
                      <a:pt x="51" y="21"/>
                    </a:moveTo>
                    <a:lnTo>
                      <a:pt x="47" y="17"/>
                    </a:lnTo>
                    <a:lnTo>
                      <a:pt x="36" y="11"/>
                    </a:lnTo>
                    <a:lnTo>
                      <a:pt x="22" y="2"/>
                    </a:lnTo>
                    <a:lnTo>
                      <a:pt x="9" y="0"/>
                    </a:lnTo>
                    <a:lnTo>
                      <a:pt x="3" y="0"/>
                    </a:lnTo>
                    <a:lnTo>
                      <a:pt x="2" y="5"/>
                    </a:lnTo>
                    <a:lnTo>
                      <a:pt x="0" y="13"/>
                    </a:lnTo>
                    <a:lnTo>
                      <a:pt x="3" y="28"/>
                    </a:lnTo>
                    <a:lnTo>
                      <a:pt x="3" y="34"/>
                    </a:lnTo>
                    <a:lnTo>
                      <a:pt x="5" y="43"/>
                    </a:lnTo>
                    <a:lnTo>
                      <a:pt x="7" y="45"/>
                    </a:lnTo>
                    <a:lnTo>
                      <a:pt x="15" y="49"/>
                    </a:lnTo>
                    <a:lnTo>
                      <a:pt x="21" y="49"/>
                    </a:lnTo>
                    <a:lnTo>
                      <a:pt x="30" y="43"/>
                    </a:lnTo>
                    <a:lnTo>
                      <a:pt x="36" y="36"/>
                    </a:lnTo>
                    <a:lnTo>
                      <a:pt x="45" y="28"/>
                    </a:lnTo>
                    <a:lnTo>
                      <a:pt x="47" y="21"/>
                    </a:lnTo>
                    <a:lnTo>
                      <a:pt x="51"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16" name="Freeform 274">
                <a:extLst>
                  <a:ext uri="{FF2B5EF4-FFF2-40B4-BE49-F238E27FC236}">
                    <a16:creationId xmlns:a16="http://schemas.microsoft.com/office/drawing/2014/main" id="{7C805A98-3D40-4373-95F1-D84080C78E58}"/>
                  </a:ext>
                </a:extLst>
              </p:cNvPr>
              <p:cNvSpPr>
                <a:spLocks/>
              </p:cNvSpPr>
              <p:nvPr/>
            </p:nvSpPr>
            <p:spPr bwMode="auto">
              <a:xfrm>
                <a:off x="3921" y="3543"/>
                <a:ext cx="35" cy="29"/>
              </a:xfrm>
              <a:custGeom>
                <a:avLst/>
                <a:gdLst>
                  <a:gd name="T0" fmla="*/ 4 w 70"/>
                  <a:gd name="T1" fmla="*/ 2 h 59"/>
                  <a:gd name="T2" fmla="*/ 4 w 70"/>
                  <a:gd name="T3" fmla="*/ 2 h 59"/>
                  <a:gd name="T4" fmla="*/ 3 w 70"/>
                  <a:gd name="T5" fmla="*/ 1 h 59"/>
                  <a:gd name="T6" fmla="*/ 2 w 70"/>
                  <a:gd name="T7" fmla="*/ 0 h 59"/>
                  <a:gd name="T8" fmla="*/ 1 w 70"/>
                  <a:gd name="T9" fmla="*/ 0 h 59"/>
                  <a:gd name="T10" fmla="*/ 1 w 70"/>
                  <a:gd name="T11" fmla="*/ 0 h 59"/>
                  <a:gd name="T12" fmla="*/ 1 w 70"/>
                  <a:gd name="T13" fmla="*/ 0 h 59"/>
                  <a:gd name="T14" fmla="*/ 1 w 70"/>
                  <a:gd name="T15" fmla="*/ 0 h 59"/>
                  <a:gd name="T16" fmla="*/ 1 w 70"/>
                  <a:gd name="T17" fmla="*/ 0 h 59"/>
                  <a:gd name="T18" fmla="*/ 1 w 70"/>
                  <a:gd name="T19" fmla="*/ 1 h 59"/>
                  <a:gd name="T20" fmla="*/ 1 w 70"/>
                  <a:gd name="T21" fmla="*/ 1 h 59"/>
                  <a:gd name="T22" fmla="*/ 0 w 70"/>
                  <a:gd name="T23" fmla="*/ 2 h 59"/>
                  <a:gd name="T24" fmla="*/ 0 w 70"/>
                  <a:gd name="T25" fmla="*/ 2 h 59"/>
                  <a:gd name="T26" fmla="*/ 0 w 70"/>
                  <a:gd name="T27" fmla="*/ 3 h 59"/>
                  <a:gd name="T28" fmla="*/ 1 w 70"/>
                  <a:gd name="T29" fmla="*/ 3 h 59"/>
                  <a:gd name="T30" fmla="*/ 1 w 70"/>
                  <a:gd name="T31" fmla="*/ 3 h 59"/>
                  <a:gd name="T32" fmla="*/ 1 w 70"/>
                  <a:gd name="T33" fmla="*/ 3 h 59"/>
                  <a:gd name="T34" fmla="*/ 2 w 70"/>
                  <a:gd name="T35" fmla="*/ 3 h 59"/>
                  <a:gd name="T36" fmla="*/ 3 w 70"/>
                  <a:gd name="T37" fmla="*/ 3 h 59"/>
                  <a:gd name="T38" fmla="*/ 4 w 70"/>
                  <a:gd name="T39" fmla="*/ 2 h 59"/>
                  <a:gd name="T40" fmla="*/ 4 w 70"/>
                  <a:gd name="T41" fmla="*/ 2 h 59"/>
                  <a:gd name="T42" fmla="*/ 4 w 70"/>
                  <a:gd name="T43" fmla="*/ 2 h 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0"/>
                  <a:gd name="T67" fmla="*/ 0 h 59"/>
                  <a:gd name="T68" fmla="*/ 70 w 70"/>
                  <a:gd name="T69" fmla="*/ 59 h 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0" h="59">
                    <a:moveTo>
                      <a:pt x="70" y="42"/>
                    </a:moveTo>
                    <a:lnTo>
                      <a:pt x="64" y="34"/>
                    </a:lnTo>
                    <a:lnTo>
                      <a:pt x="58" y="27"/>
                    </a:lnTo>
                    <a:lnTo>
                      <a:pt x="43" y="11"/>
                    </a:lnTo>
                    <a:lnTo>
                      <a:pt x="28" y="2"/>
                    </a:lnTo>
                    <a:lnTo>
                      <a:pt x="19" y="0"/>
                    </a:lnTo>
                    <a:lnTo>
                      <a:pt x="13" y="4"/>
                    </a:lnTo>
                    <a:lnTo>
                      <a:pt x="9" y="6"/>
                    </a:lnTo>
                    <a:lnTo>
                      <a:pt x="7" y="13"/>
                    </a:lnTo>
                    <a:lnTo>
                      <a:pt x="3" y="17"/>
                    </a:lnTo>
                    <a:lnTo>
                      <a:pt x="1" y="29"/>
                    </a:lnTo>
                    <a:lnTo>
                      <a:pt x="0" y="36"/>
                    </a:lnTo>
                    <a:lnTo>
                      <a:pt x="0" y="46"/>
                    </a:lnTo>
                    <a:lnTo>
                      <a:pt x="0" y="49"/>
                    </a:lnTo>
                    <a:lnTo>
                      <a:pt x="3" y="57"/>
                    </a:lnTo>
                    <a:lnTo>
                      <a:pt x="13" y="59"/>
                    </a:lnTo>
                    <a:lnTo>
                      <a:pt x="28" y="59"/>
                    </a:lnTo>
                    <a:lnTo>
                      <a:pt x="41" y="51"/>
                    </a:lnTo>
                    <a:lnTo>
                      <a:pt x="55" y="48"/>
                    </a:lnTo>
                    <a:lnTo>
                      <a:pt x="64" y="44"/>
                    </a:lnTo>
                    <a:lnTo>
                      <a:pt x="70"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17" name="Freeform 275">
                <a:extLst>
                  <a:ext uri="{FF2B5EF4-FFF2-40B4-BE49-F238E27FC236}">
                    <a16:creationId xmlns:a16="http://schemas.microsoft.com/office/drawing/2014/main" id="{08889C92-2127-4D51-892A-0BD3477FDD98}"/>
                  </a:ext>
                </a:extLst>
              </p:cNvPr>
              <p:cNvSpPr>
                <a:spLocks/>
              </p:cNvSpPr>
              <p:nvPr/>
            </p:nvSpPr>
            <p:spPr bwMode="auto">
              <a:xfrm>
                <a:off x="3886" y="3732"/>
                <a:ext cx="26" cy="22"/>
              </a:xfrm>
              <a:custGeom>
                <a:avLst/>
                <a:gdLst>
                  <a:gd name="T0" fmla="*/ 3 w 53"/>
                  <a:gd name="T1" fmla="*/ 1 h 44"/>
                  <a:gd name="T2" fmla="*/ 3 w 53"/>
                  <a:gd name="T3" fmla="*/ 1 h 44"/>
                  <a:gd name="T4" fmla="*/ 3 w 53"/>
                  <a:gd name="T5" fmla="*/ 1 h 44"/>
                  <a:gd name="T6" fmla="*/ 2 w 53"/>
                  <a:gd name="T7" fmla="*/ 1 h 44"/>
                  <a:gd name="T8" fmla="*/ 2 w 53"/>
                  <a:gd name="T9" fmla="*/ 1 h 44"/>
                  <a:gd name="T10" fmla="*/ 1 w 53"/>
                  <a:gd name="T11" fmla="*/ 0 h 44"/>
                  <a:gd name="T12" fmla="*/ 0 w 53"/>
                  <a:gd name="T13" fmla="*/ 0 h 44"/>
                  <a:gd name="T14" fmla="*/ 0 w 53"/>
                  <a:gd name="T15" fmla="*/ 1 h 44"/>
                  <a:gd name="T16" fmla="*/ 0 w 53"/>
                  <a:gd name="T17" fmla="*/ 1 h 44"/>
                  <a:gd name="T18" fmla="*/ 0 w 53"/>
                  <a:gd name="T19" fmla="*/ 1 h 44"/>
                  <a:gd name="T20" fmla="*/ 0 w 53"/>
                  <a:gd name="T21" fmla="*/ 1 h 44"/>
                  <a:gd name="T22" fmla="*/ 0 w 53"/>
                  <a:gd name="T23" fmla="*/ 1 h 44"/>
                  <a:gd name="T24" fmla="*/ 0 w 53"/>
                  <a:gd name="T25" fmla="*/ 3 h 44"/>
                  <a:gd name="T26" fmla="*/ 0 w 53"/>
                  <a:gd name="T27" fmla="*/ 3 h 44"/>
                  <a:gd name="T28" fmla="*/ 0 w 53"/>
                  <a:gd name="T29" fmla="*/ 3 h 44"/>
                  <a:gd name="T30" fmla="*/ 1 w 53"/>
                  <a:gd name="T31" fmla="*/ 3 h 44"/>
                  <a:gd name="T32" fmla="*/ 1 w 53"/>
                  <a:gd name="T33" fmla="*/ 3 h 44"/>
                  <a:gd name="T34" fmla="*/ 2 w 53"/>
                  <a:gd name="T35" fmla="*/ 3 h 44"/>
                  <a:gd name="T36" fmla="*/ 2 w 53"/>
                  <a:gd name="T37" fmla="*/ 3 h 44"/>
                  <a:gd name="T38" fmla="*/ 3 w 53"/>
                  <a:gd name="T39" fmla="*/ 1 h 44"/>
                  <a:gd name="T40" fmla="*/ 3 w 53"/>
                  <a:gd name="T41" fmla="*/ 1 h 44"/>
                  <a:gd name="T42" fmla="*/ 3 w 53"/>
                  <a:gd name="T43" fmla="*/ 1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4"/>
                  <a:gd name="T68" fmla="*/ 53 w 53"/>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4">
                    <a:moveTo>
                      <a:pt x="53" y="27"/>
                    </a:moveTo>
                    <a:lnTo>
                      <a:pt x="52" y="23"/>
                    </a:lnTo>
                    <a:lnTo>
                      <a:pt x="48" y="17"/>
                    </a:lnTo>
                    <a:lnTo>
                      <a:pt x="38" y="12"/>
                    </a:lnTo>
                    <a:lnTo>
                      <a:pt x="33" y="4"/>
                    </a:lnTo>
                    <a:lnTo>
                      <a:pt x="23" y="0"/>
                    </a:lnTo>
                    <a:lnTo>
                      <a:pt x="15" y="0"/>
                    </a:lnTo>
                    <a:lnTo>
                      <a:pt x="10" y="2"/>
                    </a:lnTo>
                    <a:lnTo>
                      <a:pt x="6" y="6"/>
                    </a:lnTo>
                    <a:lnTo>
                      <a:pt x="4" y="14"/>
                    </a:lnTo>
                    <a:lnTo>
                      <a:pt x="4" y="21"/>
                    </a:lnTo>
                    <a:lnTo>
                      <a:pt x="0" y="29"/>
                    </a:lnTo>
                    <a:lnTo>
                      <a:pt x="0" y="36"/>
                    </a:lnTo>
                    <a:lnTo>
                      <a:pt x="2" y="44"/>
                    </a:lnTo>
                    <a:lnTo>
                      <a:pt x="10" y="44"/>
                    </a:lnTo>
                    <a:lnTo>
                      <a:pt x="17" y="44"/>
                    </a:lnTo>
                    <a:lnTo>
                      <a:pt x="27" y="40"/>
                    </a:lnTo>
                    <a:lnTo>
                      <a:pt x="36" y="35"/>
                    </a:lnTo>
                    <a:lnTo>
                      <a:pt x="46" y="33"/>
                    </a:lnTo>
                    <a:lnTo>
                      <a:pt x="52" y="27"/>
                    </a:lnTo>
                    <a:lnTo>
                      <a:pt x="53"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18" name="Freeform 276">
                <a:extLst>
                  <a:ext uri="{FF2B5EF4-FFF2-40B4-BE49-F238E27FC236}">
                    <a16:creationId xmlns:a16="http://schemas.microsoft.com/office/drawing/2014/main" id="{A0CC38DF-52C4-4246-BEF4-7CD1BE97A398}"/>
                  </a:ext>
                </a:extLst>
              </p:cNvPr>
              <p:cNvSpPr>
                <a:spLocks/>
              </p:cNvSpPr>
              <p:nvPr/>
            </p:nvSpPr>
            <p:spPr bwMode="auto">
              <a:xfrm>
                <a:off x="3907" y="3796"/>
                <a:ext cx="27" cy="21"/>
              </a:xfrm>
              <a:custGeom>
                <a:avLst/>
                <a:gdLst>
                  <a:gd name="T0" fmla="*/ 3 w 55"/>
                  <a:gd name="T1" fmla="*/ 2 h 41"/>
                  <a:gd name="T2" fmla="*/ 3 w 55"/>
                  <a:gd name="T3" fmla="*/ 2 h 41"/>
                  <a:gd name="T4" fmla="*/ 3 w 55"/>
                  <a:gd name="T5" fmla="*/ 1 h 41"/>
                  <a:gd name="T6" fmla="*/ 2 w 55"/>
                  <a:gd name="T7" fmla="*/ 1 h 41"/>
                  <a:gd name="T8" fmla="*/ 1 w 55"/>
                  <a:gd name="T9" fmla="*/ 1 h 41"/>
                  <a:gd name="T10" fmla="*/ 1 w 55"/>
                  <a:gd name="T11" fmla="*/ 0 h 41"/>
                  <a:gd name="T12" fmla="*/ 0 w 55"/>
                  <a:gd name="T13" fmla="*/ 0 h 41"/>
                  <a:gd name="T14" fmla="*/ 0 w 55"/>
                  <a:gd name="T15" fmla="*/ 0 h 41"/>
                  <a:gd name="T16" fmla="*/ 0 w 55"/>
                  <a:gd name="T17" fmla="*/ 1 h 41"/>
                  <a:gd name="T18" fmla="*/ 0 w 55"/>
                  <a:gd name="T19" fmla="*/ 1 h 41"/>
                  <a:gd name="T20" fmla="*/ 0 w 55"/>
                  <a:gd name="T21" fmla="*/ 2 h 41"/>
                  <a:gd name="T22" fmla="*/ 0 w 55"/>
                  <a:gd name="T23" fmla="*/ 2 h 41"/>
                  <a:gd name="T24" fmla="*/ 0 w 55"/>
                  <a:gd name="T25" fmla="*/ 2 h 41"/>
                  <a:gd name="T26" fmla="*/ 0 w 55"/>
                  <a:gd name="T27" fmla="*/ 3 h 41"/>
                  <a:gd name="T28" fmla="*/ 0 w 55"/>
                  <a:gd name="T29" fmla="*/ 3 h 41"/>
                  <a:gd name="T30" fmla="*/ 1 w 55"/>
                  <a:gd name="T31" fmla="*/ 3 h 41"/>
                  <a:gd name="T32" fmla="*/ 1 w 55"/>
                  <a:gd name="T33" fmla="*/ 3 h 41"/>
                  <a:gd name="T34" fmla="*/ 2 w 55"/>
                  <a:gd name="T35" fmla="*/ 2 h 41"/>
                  <a:gd name="T36" fmla="*/ 3 w 55"/>
                  <a:gd name="T37" fmla="*/ 2 h 41"/>
                  <a:gd name="T38" fmla="*/ 3 w 55"/>
                  <a:gd name="T39" fmla="*/ 2 h 41"/>
                  <a:gd name="T40" fmla="*/ 3 w 55"/>
                  <a:gd name="T41" fmla="*/ 2 h 41"/>
                  <a:gd name="T42" fmla="*/ 3 w 55"/>
                  <a:gd name="T43" fmla="*/ 2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41"/>
                  <a:gd name="T68" fmla="*/ 55 w 55"/>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41">
                    <a:moveTo>
                      <a:pt x="55" y="26"/>
                    </a:moveTo>
                    <a:lnTo>
                      <a:pt x="53" y="21"/>
                    </a:lnTo>
                    <a:lnTo>
                      <a:pt x="48" y="15"/>
                    </a:lnTo>
                    <a:lnTo>
                      <a:pt x="40" y="11"/>
                    </a:lnTo>
                    <a:lnTo>
                      <a:pt x="30" y="3"/>
                    </a:lnTo>
                    <a:lnTo>
                      <a:pt x="23" y="0"/>
                    </a:lnTo>
                    <a:lnTo>
                      <a:pt x="11" y="0"/>
                    </a:lnTo>
                    <a:lnTo>
                      <a:pt x="8" y="0"/>
                    </a:lnTo>
                    <a:lnTo>
                      <a:pt x="6" y="3"/>
                    </a:lnTo>
                    <a:lnTo>
                      <a:pt x="0" y="11"/>
                    </a:lnTo>
                    <a:lnTo>
                      <a:pt x="0" y="21"/>
                    </a:lnTo>
                    <a:lnTo>
                      <a:pt x="0" y="26"/>
                    </a:lnTo>
                    <a:lnTo>
                      <a:pt x="0" y="32"/>
                    </a:lnTo>
                    <a:lnTo>
                      <a:pt x="6" y="36"/>
                    </a:lnTo>
                    <a:lnTo>
                      <a:pt x="11" y="41"/>
                    </a:lnTo>
                    <a:lnTo>
                      <a:pt x="21" y="40"/>
                    </a:lnTo>
                    <a:lnTo>
                      <a:pt x="30" y="36"/>
                    </a:lnTo>
                    <a:lnTo>
                      <a:pt x="40" y="32"/>
                    </a:lnTo>
                    <a:lnTo>
                      <a:pt x="48" y="28"/>
                    </a:lnTo>
                    <a:lnTo>
                      <a:pt x="53" y="26"/>
                    </a:lnTo>
                    <a:lnTo>
                      <a:pt x="55"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19" name="Freeform 277">
                <a:extLst>
                  <a:ext uri="{FF2B5EF4-FFF2-40B4-BE49-F238E27FC236}">
                    <a16:creationId xmlns:a16="http://schemas.microsoft.com/office/drawing/2014/main" id="{FF1274A6-5701-4D57-BDC5-AF17C49D83BF}"/>
                  </a:ext>
                </a:extLst>
              </p:cNvPr>
              <p:cNvSpPr>
                <a:spLocks/>
              </p:cNvSpPr>
              <p:nvPr/>
            </p:nvSpPr>
            <p:spPr bwMode="auto">
              <a:xfrm>
                <a:off x="3881" y="3770"/>
                <a:ext cx="24" cy="25"/>
              </a:xfrm>
              <a:custGeom>
                <a:avLst/>
                <a:gdLst>
                  <a:gd name="T0" fmla="*/ 3 w 47"/>
                  <a:gd name="T1" fmla="*/ 1 h 52"/>
                  <a:gd name="T2" fmla="*/ 3 w 47"/>
                  <a:gd name="T3" fmla="*/ 1 h 52"/>
                  <a:gd name="T4" fmla="*/ 3 w 47"/>
                  <a:gd name="T5" fmla="*/ 1 h 52"/>
                  <a:gd name="T6" fmla="*/ 2 w 47"/>
                  <a:gd name="T7" fmla="*/ 0 h 52"/>
                  <a:gd name="T8" fmla="*/ 1 w 47"/>
                  <a:gd name="T9" fmla="*/ 0 h 52"/>
                  <a:gd name="T10" fmla="*/ 1 w 47"/>
                  <a:gd name="T11" fmla="*/ 0 h 52"/>
                  <a:gd name="T12" fmla="*/ 1 w 47"/>
                  <a:gd name="T13" fmla="*/ 0 h 52"/>
                  <a:gd name="T14" fmla="*/ 0 w 47"/>
                  <a:gd name="T15" fmla="*/ 0 h 52"/>
                  <a:gd name="T16" fmla="*/ 0 w 47"/>
                  <a:gd name="T17" fmla="*/ 1 h 52"/>
                  <a:gd name="T18" fmla="*/ 0 w 47"/>
                  <a:gd name="T19" fmla="*/ 2 h 52"/>
                  <a:gd name="T20" fmla="*/ 0 w 47"/>
                  <a:gd name="T21" fmla="*/ 2 h 52"/>
                  <a:gd name="T22" fmla="*/ 1 w 47"/>
                  <a:gd name="T23" fmla="*/ 2 h 52"/>
                  <a:gd name="T24" fmla="*/ 1 w 47"/>
                  <a:gd name="T25" fmla="*/ 3 h 52"/>
                  <a:gd name="T26" fmla="*/ 1 w 47"/>
                  <a:gd name="T27" fmla="*/ 3 h 52"/>
                  <a:gd name="T28" fmla="*/ 2 w 47"/>
                  <a:gd name="T29" fmla="*/ 2 h 52"/>
                  <a:gd name="T30" fmla="*/ 2 w 47"/>
                  <a:gd name="T31" fmla="*/ 2 h 52"/>
                  <a:gd name="T32" fmla="*/ 3 w 47"/>
                  <a:gd name="T33" fmla="*/ 2 h 52"/>
                  <a:gd name="T34" fmla="*/ 3 w 47"/>
                  <a:gd name="T35" fmla="*/ 2 h 52"/>
                  <a:gd name="T36" fmla="*/ 3 w 47"/>
                  <a:gd name="T37" fmla="*/ 1 h 52"/>
                  <a:gd name="T38" fmla="*/ 3 w 47"/>
                  <a:gd name="T39" fmla="*/ 1 h 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
                  <a:gd name="T61" fmla="*/ 0 h 52"/>
                  <a:gd name="T62" fmla="*/ 47 w 47"/>
                  <a:gd name="T63" fmla="*/ 52 h 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 h="52">
                    <a:moveTo>
                      <a:pt x="47" y="31"/>
                    </a:moveTo>
                    <a:lnTo>
                      <a:pt x="45" y="25"/>
                    </a:lnTo>
                    <a:lnTo>
                      <a:pt x="40" y="17"/>
                    </a:lnTo>
                    <a:lnTo>
                      <a:pt x="26" y="6"/>
                    </a:lnTo>
                    <a:lnTo>
                      <a:pt x="13" y="2"/>
                    </a:lnTo>
                    <a:lnTo>
                      <a:pt x="9" y="0"/>
                    </a:lnTo>
                    <a:lnTo>
                      <a:pt x="2" y="4"/>
                    </a:lnTo>
                    <a:lnTo>
                      <a:pt x="0" y="12"/>
                    </a:lnTo>
                    <a:lnTo>
                      <a:pt x="0" y="25"/>
                    </a:lnTo>
                    <a:lnTo>
                      <a:pt x="0" y="35"/>
                    </a:lnTo>
                    <a:lnTo>
                      <a:pt x="0" y="42"/>
                    </a:lnTo>
                    <a:lnTo>
                      <a:pt x="2" y="46"/>
                    </a:lnTo>
                    <a:lnTo>
                      <a:pt x="7" y="50"/>
                    </a:lnTo>
                    <a:lnTo>
                      <a:pt x="13" y="52"/>
                    </a:lnTo>
                    <a:lnTo>
                      <a:pt x="24" y="48"/>
                    </a:lnTo>
                    <a:lnTo>
                      <a:pt x="30" y="42"/>
                    </a:lnTo>
                    <a:lnTo>
                      <a:pt x="42" y="36"/>
                    </a:lnTo>
                    <a:lnTo>
                      <a:pt x="45" y="33"/>
                    </a:lnTo>
                    <a:lnTo>
                      <a:pt x="47"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20" name="Freeform 278">
                <a:extLst>
                  <a:ext uri="{FF2B5EF4-FFF2-40B4-BE49-F238E27FC236}">
                    <a16:creationId xmlns:a16="http://schemas.microsoft.com/office/drawing/2014/main" id="{6E9CB3A0-2BA0-47E4-A0D5-2765835E491C}"/>
                  </a:ext>
                </a:extLst>
              </p:cNvPr>
              <p:cNvSpPr>
                <a:spLocks/>
              </p:cNvSpPr>
              <p:nvPr/>
            </p:nvSpPr>
            <p:spPr bwMode="auto">
              <a:xfrm>
                <a:off x="3923" y="3504"/>
                <a:ext cx="27" cy="20"/>
              </a:xfrm>
              <a:custGeom>
                <a:avLst/>
                <a:gdLst>
                  <a:gd name="T0" fmla="*/ 3 w 55"/>
                  <a:gd name="T1" fmla="*/ 2 h 42"/>
                  <a:gd name="T2" fmla="*/ 3 w 55"/>
                  <a:gd name="T3" fmla="*/ 2 h 42"/>
                  <a:gd name="T4" fmla="*/ 3 w 55"/>
                  <a:gd name="T5" fmla="*/ 1 h 42"/>
                  <a:gd name="T6" fmla="*/ 3 w 55"/>
                  <a:gd name="T7" fmla="*/ 1 h 42"/>
                  <a:gd name="T8" fmla="*/ 2 w 55"/>
                  <a:gd name="T9" fmla="*/ 0 h 42"/>
                  <a:gd name="T10" fmla="*/ 2 w 55"/>
                  <a:gd name="T11" fmla="*/ 0 h 42"/>
                  <a:gd name="T12" fmla="*/ 1 w 55"/>
                  <a:gd name="T13" fmla="*/ 0 h 42"/>
                  <a:gd name="T14" fmla="*/ 1 w 55"/>
                  <a:gd name="T15" fmla="*/ 0 h 42"/>
                  <a:gd name="T16" fmla="*/ 0 w 55"/>
                  <a:gd name="T17" fmla="*/ 0 h 42"/>
                  <a:gd name="T18" fmla="*/ 0 w 55"/>
                  <a:gd name="T19" fmla="*/ 1 h 42"/>
                  <a:gd name="T20" fmla="*/ 0 w 55"/>
                  <a:gd name="T21" fmla="*/ 1 h 42"/>
                  <a:gd name="T22" fmla="*/ 0 w 55"/>
                  <a:gd name="T23" fmla="*/ 1 h 42"/>
                  <a:gd name="T24" fmla="*/ 0 w 55"/>
                  <a:gd name="T25" fmla="*/ 2 h 42"/>
                  <a:gd name="T26" fmla="*/ 0 w 55"/>
                  <a:gd name="T27" fmla="*/ 2 h 42"/>
                  <a:gd name="T28" fmla="*/ 1 w 55"/>
                  <a:gd name="T29" fmla="*/ 2 h 42"/>
                  <a:gd name="T30" fmla="*/ 2 w 55"/>
                  <a:gd name="T31" fmla="*/ 2 h 42"/>
                  <a:gd name="T32" fmla="*/ 2 w 55"/>
                  <a:gd name="T33" fmla="*/ 2 h 42"/>
                  <a:gd name="T34" fmla="*/ 3 w 55"/>
                  <a:gd name="T35" fmla="*/ 2 h 42"/>
                  <a:gd name="T36" fmla="*/ 3 w 55"/>
                  <a:gd name="T37" fmla="*/ 2 h 42"/>
                  <a:gd name="T38" fmla="*/ 3 w 55"/>
                  <a:gd name="T39" fmla="*/ 2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42"/>
                  <a:gd name="T62" fmla="*/ 55 w 55"/>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42">
                    <a:moveTo>
                      <a:pt x="55" y="40"/>
                    </a:moveTo>
                    <a:lnTo>
                      <a:pt x="55" y="34"/>
                    </a:lnTo>
                    <a:lnTo>
                      <a:pt x="54" y="29"/>
                    </a:lnTo>
                    <a:lnTo>
                      <a:pt x="48" y="19"/>
                    </a:lnTo>
                    <a:lnTo>
                      <a:pt x="44" y="11"/>
                    </a:lnTo>
                    <a:lnTo>
                      <a:pt x="38" y="2"/>
                    </a:lnTo>
                    <a:lnTo>
                      <a:pt x="29" y="0"/>
                    </a:lnTo>
                    <a:lnTo>
                      <a:pt x="21" y="2"/>
                    </a:lnTo>
                    <a:lnTo>
                      <a:pt x="10" y="13"/>
                    </a:lnTo>
                    <a:lnTo>
                      <a:pt x="4" y="19"/>
                    </a:lnTo>
                    <a:lnTo>
                      <a:pt x="0" y="25"/>
                    </a:lnTo>
                    <a:lnTo>
                      <a:pt x="0" y="30"/>
                    </a:lnTo>
                    <a:lnTo>
                      <a:pt x="6" y="34"/>
                    </a:lnTo>
                    <a:lnTo>
                      <a:pt x="14" y="38"/>
                    </a:lnTo>
                    <a:lnTo>
                      <a:pt x="25" y="42"/>
                    </a:lnTo>
                    <a:lnTo>
                      <a:pt x="36" y="40"/>
                    </a:lnTo>
                    <a:lnTo>
                      <a:pt x="44" y="40"/>
                    </a:lnTo>
                    <a:lnTo>
                      <a:pt x="54" y="40"/>
                    </a:lnTo>
                    <a:lnTo>
                      <a:pt x="55"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21" name="Freeform 279">
                <a:extLst>
                  <a:ext uri="{FF2B5EF4-FFF2-40B4-BE49-F238E27FC236}">
                    <a16:creationId xmlns:a16="http://schemas.microsoft.com/office/drawing/2014/main" id="{E9B00F80-46FE-4EEC-B43F-5BCF78683309}"/>
                  </a:ext>
                </a:extLst>
              </p:cNvPr>
              <p:cNvSpPr>
                <a:spLocks/>
              </p:cNvSpPr>
              <p:nvPr/>
            </p:nvSpPr>
            <p:spPr bwMode="auto">
              <a:xfrm>
                <a:off x="3930" y="3616"/>
                <a:ext cx="29" cy="20"/>
              </a:xfrm>
              <a:custGeom>
                <a:avLst/>
                <a:gdLst>
                  <a:gd name="T0" fmla="*/ 4 w 57"/>
                  <a:gd name="T1" fmla="*/ 3 h 40"/>
                  <a:gd name="T2" fmla="*/ 4 w 57"/>
                  <a:gd name="T3" fmla="*/ 3 h 40"/>
                  <a:gd name="T4" fmla="*/ 4 w 57"/>
                  <a:gd name="T5" fmla="*/ 1 h 40"/>
                  <a:gd name="T6" fmla="*/ 3 w 57"/>
                  <a:gd name="T7" fmla="*/ 1 h 40"/>
                  <a:gd name="T8" fmla="*/ 3 w 57"/>
                  <a:gd name="T9" fmla="*/ 1 h 40"/>
                  <a:gd name="T10" fmla="*/ 3 w 57"/>
                  <a:gd name="T11" fmla="*/ 1 h 40"/>
                  <a:gd name="T12" fmla="*/ 2 w 57"/>
                  <a:gd name="T13" fmla="*/ 0 h 40"/>
                  <a:gd name="T14" fmla="*/ 2 w 57"/>
                  <a:gd name="T15" fmla="*/ 0 h 40"/>
                  <a:gd name="T16" fmla="*/ 1 w 57"/>
                  <a:gd name="T17" fmla="*/ 1 h 40"/>
                  <a:gd name="T18" fmla="*/ 1 w 57"/>
                  <a:gd name="T19" fmla="*/ 1 h 40"/>
                  <a:gd name="T20" fmla="*/ 0 w 57"/>
                  <a:gd name="T21" fmla="*/ 1 h 40"/>
                  <a:gd name="T22" fmla="*/ 0 w 57"/>
                  <a:gd name="T23" fmla="*/ 1 h 40"/>
                  <a:gd name="T24" fmla="*/ 1 w 57"/>
                  <a:gd name="T25" fmla="*/ 3 h 40"/>
                  <a:gd name="T26" fmla="*/ 1 w 57"/>
                  <a:gd name="T27" fmla="*/ 3 h 40"/>
                  <a:gd name="T28" fmla="*/ 2 w 57"/>
                  <a:gd name="T29" fmla="*/ 3 h 40"/>
                  <a:gd name="T30" fmla="*/ 3 w 57"/>
                  <a:gd name="T31" fmla="*/ 3 h 40"/>
                  <a:gd name="T32" fmla="*/ 3 w 57"/>
                  <a:gd name="T33" fmla="*/ 3 h 40"/>
                  <a:gd name="T34" fmla="*/ 4 w 57"/>
                  <a:gd name="T35" fmla="*/ 3 h 40"/>
                  <a:gd name="T36" fmla="*/ 4 w 57"/>
                  <a:gd name="T37" fmla="*/ 3 h 40"/>
                  <a:gd name="T38" fmla="*/ 4 w 57"/>
                  <a:gd name="T39" fmla="*/ 3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40"/>
                  <a:gd name="T62" fmla="*/ 57 w 57"/>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40">
                    <a:moveTo>
                      <a:pt x="57" y="40"/>
                    </a:moveTo>
                    <a:lnTo>
                      <a:pt x="55" y="37"/>
                    </a:lnTo>
                    <a:lnTo>
                      <a:pt x="53" y="29"/>
                    </a:lnTo>
                    <a:lnTo>
                      <a:pt x="47" y="18"/>
                    </a:lnTo>
                    <a:lnTo>
                      <a:pt x="45" y="12"/>
                    </a:lnTo>
                    <a:lnTo>
                      <a:pt x="38" y="2"/>
                    </a:lnTo>
                    <a:lnTo>
                      <a:pt x="28" y="0"/>
                    </a:lnTo>
                    <a:lnTo>
                      <a:pt x="20" y="0"/>
                    </a:lnTo>
                    <a:lnTo>
                      <a:pt x="9" y="14"/>
                    </a:lnTo>
                    <a:lnTo>
                      <a:pt x="3" y="21"/>
                    </a:lnTo>
                    <a:lnTo>
                      <a:pt x="0" y="25"/>
                    </a:lnTo>
                    <a:lnTo>
                      <a:pt x="0" y="29"/>
                    </a:lnTo>
                    <a:lnTo>
                      <a:pt x="5" y="37"/>
                    </a:lnTo>
                    <a:lnTo>
                      <a:pt x="13" y="38"/>
                    </a:lnTo>
                    <a:lnTo>
                      <a:pt x="24" y="40"/>
                    </a:lnTo>
                    <a:lnTo>
                      <a:pt x="36" y="40"/>
                    </a:lnTo>
                    <a:lnTo>
                      <a:pt x="45" y="40"/>
                    </a:lnTo>
                    <a:lnTo>
                      <a:pt x="53" y="40"/>
                    </a:lnTo>
                    <a:lnTo>
                      <a:pt x="57"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22" name="Freeform 280">
                <a:extLst>
                  <a:ext uri="{FF2B5EF4-FFF2-40B4-BE49-F238E27FC236}">
                    <a16:creationId xmlns:a16="http://schemas.microsoft.com/office/drawing/2014/main" id="{EB8CE7AC-94A3-40F3-B807-4448E6C514B0}"/>
                  </a:ext>
                </a:extLst>
              </p:cNvPr>
              <p:cNvSpPr>
                <a:spLocks/>
              </p:cNvSpPr>
              <p:nvPr/>
            </p:nvSpPr>
            <p:spPr bwMode="auto">
              <a:xfrm>
                <a:off x="3912" y="3436"/>
                <a:ext cx="26" cy="19"/>
              </a:xfrm>
              <a:custGeom>
                <a:avLst/>
                <a:gdLst>
                  <a:gd name="T0" fmla="*/ 3 w 52"/>
                  <a:gd name="T1" fmla="*/ 1 h 38"/>
                  <a:gd name="T2" fmla="*/ 3 w 52"/>
                  <a:gd name="T3" fmla="*/ 1 h 38"/>
                  <a:gd name="T4" fmla="*/ 3 w 52"/>
                  <a:gd name="T5" fmla="*/ 1 h 38"/>
                  <a:gd name="T6" fmla="*/ 3 w 52"/>
                  <a:gd name="T7" fmla="*/ 1 h 38"/>
                  <a:gd name="T8" fmla="*/ 3 w 52"/>
                  <a:gd name="T9" fmla="*/ 1 h 38"/>
                  <a:gd name="T10" fmla="*/ 3 w 52"/>
                  <a:gd name="T11" fmla="*/ 2 h 38"/>
                  <a:gd name="T12" fmla="*/ 3 w 52"/>
                  <a:gd name="T13" fmla="*/ 2 h 38"/>
                  <a:gd name="T14" fmla="*/ 2 w 52"/>
                  <a:gd name="T15" fmla="*/ 2 h 38"/>
                  <a:gd name="T16" fmla="*/ 1 w 52"/>
                  <a:gd name="T17" fmla="*/ 1 h 38"/>
                  <a:gd name="T18" fmla="*/ 1 w 52"/>
                  <a:gd name="T19" fmla="*/ 1 h 38"/>
                  <a:gd name="T20" fmla="*/ 0 w 52"/>
                  <a:gd name="T21" fmla="*/ 1 h 38"/>
                  <a:gd name="T22" fmla="*/ 0 w 52"/>
                  <a:gd name="T23" fmla="*/ 1 h 38"/>
                  <a:gd name="T24" fmla="*/ 1 w 52"/>
                  <a:gd name="T25" fmla="*/ 1 h 38"/>
                  <a:gd name="T26" fmla="*/ 1 w 52"/>
                  <a:gd name="T27" fmla="*/ 1 h 38"/>
                  <a:gd name="T28" fmla="*/ 2 w 52"/>
                  <a:gd name="T29" fmla="*/ 1 h 38"/>
                  <a:gd name="T30" fmla="*/ 3 w 52"/>
                  <a:gd name="T31" fmla="*/ 0 h 38"/>
                  <a:gd name="T32" fmla="*/ 3 w 52"/>
                  <a:gd name="T33" fmla="*/ 0 h 38"/>
                  <a:gd name="T34" fmla="*/ 3 w 52"/>
                  <a:gd name="T35" fmla="*/ 0 h 38"/>
                  <a:gd name="T36" fmla="*/ 3 w 52"/>
                  <a:gd name="T37" fmla="*/ 1 h 38"/>
                  <a:gd name="T38" fmla="*/ 3 w 52"/>
                  <a:gd name="T39" fmla="*/ 1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38"/>
                  <a:gd name="T62" fmla="*/ 52 w 52"/>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38">
                    <a:moveTo>
                      <a:pt x="52" y="2"/>
                    </a:moveTo>
                    <a:lnTo>
                      <a:pt x="50" y="2"/>
                    </a:lnTo>
                    <a:lnTo>
                      <a:pt x="50" y="8"/>
                    </a:lnTo>
                    <a:lnTo>
                      <a:pt x="48" y="19"/>
                    </a:lnTo>
                    <a:lnTo>
                      <a:pt x="46" y="27"/>
                    </a:lnTo>
                    <a:lnTo>
                      <a:pt x="40" y="34"/>
                    </a:lnTo>
                    <a:lnTo>
                      <a:pt x="33" y="38"/>
                    </a:lnTo>
                    <a:lnTo>
                      <a:pt x="21" y="36"/>
                    </a:lnTo>
                    <a:lnTo>
                      <a:pt x="12" y="31"/>
                    </a:lnTo>
                    <a:lnTo>
                      <a:pt x="4" y="25"/>
                    </a:lnTo>
                    <a:lnTo>
                      <a:pt x="0" y="19"/>
                    </a:lnTo>
                    <a:lnTo>
                      <a:pt x="0" y="12"/>
                    </a:lnTo>
                    <a:lnTo>
                      <a:pt x="2" y="8"/>
                    </a:lnTo>
                    <a:lnTo>
                      <a:pt x="12" y="2"/>
                    </a:lnTo>
                    <a:lnTo>
                      <a:pt x="21" y="2"/>
                    </a:lnTo>
                    <a:lnTo>
                      <a:pt x="33" y="0"/>
                    </a:lnTo>
                    <a:lnTo>
                      <a:pt x="42" y="0"/>
                    </a:lnTo>
                    <a:lnTo>
                      <a:pt x="50" y="0"/>
                    </a:lnTo>
                    <a:lnTo>
                      <a:pt x="5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23" name="Freeform 281">
                <a:extLst>
                  <a:ext uri="{FF2B5EF4-FFF2-40B4-BE49-F238E27FC236}">
                    <a16:creationId xmlns:a16="http://schemas.microsoft.com/office/drawing/2014/main" id="{6076E579-166D-4868-A4D9-620934CCDFF6}"/>
                  </a:ext>
                </a:extLst>
              </p:cNvPr>
              <p:cNvSpPr>
                <a:spLocks/>
              </p:cNvSpPr>
              <p:nvPr/>
            </p:nvSpPr>
            <p:spPr bwMode="auto">
              <a:xfrm>
                <a:off x="3928" y="3587"/>
                <a:ext cx="30" cy="19"/>
              </a:xfrm>
              <a:custGeom>
                <a:avLst/>
                <a:gdLst>
                  <a:gd name="T0" fmla="*/ 4 w 59"/>
                  <a:gd name="T1" fmla="*/ 2 h 38"/>
                  <a:gd name="T2" fmla="*/ 4 w 59"/>
                  <a:gd name="T3" fmla="*/ 2 h 38"/>
                  <a:gd name="T4" fmla="*/ 4 w 59"/>
                  <a:gd name="T5" fmla="*/ 1 h 38"/>
                  <a:gd name="T6" fmla="*/ 4 w 59"/>
                  <a:gd name="T7" fmla="*/ 1 h 38"/>
                  <a:gd name="T8" fmla="*/ 3 w 59"/>
                  <a:gd name="T9" fmla="*/ 1 h 38"/>
                  <a:gd name="T10" fmla="*/ 3 w 59"/>
                  <a:gd name="T11" fmla="*/ 1 h 38"/>
                  <a:gd name="T12" fmla="*/ 2 w 59"/>
                  <a:gd name="T13" fmla="*/ 0 h 38"/>
                  <a:gd name="T14" fmla="*/ 2 w 59"/>
                  <a:gd name="T15" fmla="*/ 1 h 38"/>
                  <a:gd name="T16" fmla="*/ 1 w 59"/>
                  <a:gd name="T17" fmla="*/ 1 h 38"/>
                  <a:gd name="T18" fmla="*/ 1 w 59"/>
                  <a:gd name="T19" fmla="*/ 1 h 38"/>
                  <a:gd name="T20" fmla="*/ 0 w 59"/>
                  <a:gd name="T21" fmla="*/ 1 h 38"/>
                  <a:gd name="T22" fmla="*/ 0 w 59"/>
                  <a:gd name="T23" fmla="*/ 1 h 38"/>
                  <a:gd name="T24" fmla="*/ 1 w 59"/>
                  <a:gd name="T25" fmla="*/ 2 h 38"/>
                  <a:gd name="T26" fmla="*/ 1 w 59"/>
                  <a:gd name="T27" fmla="*/ 2 h 38"/>
                  <a:gd name="T28" fmla="*/ 2 w 59"/>
                  <a:gd name="T29" fmla="*/ 2 h 38"/>
                  <a:gd name="T30" fmla="*/ 3 w 59"/>
                  <a:gd name="T31" fmla="*/ 2 h 38"/>
                  <a:gd name="T32" fmla="*/ 3 w 59"/>
                  <a:gd name="T33" fmla="*/ 2 h 38"/>
                  <a:gd name="T34" fmla="*/ 4 w 59"/>
                  <a:gd name="T35" fmla="*/ 2 h 38"/>
                  <a:gd name="T36" fmla="*/ 4 w 59"/>
                  <a:gd name="T37" fmla="*/ 2 h 38"/>
                  <a:gd name="T38" fmla="*/ 4 w 59"/>
                  <a:gd name="T39" fmla="*/ 2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38"/>
                  <a:gd name="T62" fmla="*/ 59 w 59"/>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38">
                    <a:moveTo>
                      <a:pt x="59" y="36"/>
                    </a:moveTo>
                    <a:lnTo>
                      <a:pt x="57" y="35"/>
                    </a:lnTo>
                    <a:lnTo>
                      <a:pt x="55" y="27"/>
                    </a:lnTo>
                    <a:lnTo>
                      <a:pt x="49" y="19"/>
                    </a:lnTo>
                    <a:lnTo>
                      <a:pt x="45" y="10"/>
                    </a:lnTo>
                    <a:lnTo>
                      <a:pt x="40" y="4"/>
                    </a:lnTo>
                    <a:lnTo>
                      <a:pt x="30" y="0"/>
                    </a:lnTo>
                    <a:lnTo>
                      <a:pt x="19" y="2"/>
                    </a:lnTo>
                    <a:lnTo>
                      <a:pt x="9" y="12"/>
                    </a:lnTo>
                    <a:lnTo>
                      <a:pt x="2" y="19"/>
                    </a:lnTo>
                    <a:lnTo>
                      <a:pt x="0" y="25"/>
                    </a:lnTo>
                    <a:lnTo>
                      <a:pt x="0" y="31"/>
                    </a:lnTo>
                    <a:lnTo>
                      <a:pt x="7" y="36"/>
                    </a:lnTo>
                    <a:lnTo>
                      <a:pt x="13" y="36"/>
                    </a:lnTo>
                    <a:lnTo>
                      <a:pt x="26" y="38"/>
                    </a:lnTo>
                    <a:lnTo>
                      <a:pt x="36" y="36"/>
                    </a:lnTo>
                    <a:lnTo>
                      <a:pt x="47" y="36"/>
                    </a:lnTo>
                    <a:lnTo>
                      <a:pt x="55" y="36"/>
                    </a:lnTo>
                    <a:lnTo>
                      <a:pt x="59"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24" name="Freeform 282">
                <a:extLst>
                  <a:ext uri="{FF2B5EF4-FFF2-40B4-BE49-F238E27FC236}">
                    <a16:creationId xmlns:a16="http://schemas.microsoft.com/office/drawing/2014/main" id="{9191DD0C-754F-4D6C-8151-94E55B4839BF}"/>
                  </a:ext>
                </a:extLst>
              </p:cNvPr>
              <p:cNvSpPr>
                <a:spLocks/>
              </p:cNvSpPr>
              <p:nvPr/>
            </p:nvSpPr>
            <p:spPr bwMode="auto">
              <a:xfrm>
                <a:off x="3920" y="3670"/>
                <a:ext cx="34" cy="28"/>
              </a:xfrm>
              <a:custGeom>
                <a:avLst/>
                <a:gdLst>
                  <a:gd name="T0" fmla="*/ 4 w 68"/>
                  <a:gd name="T1" fmla="*/ 2 h 57"/>
                  <a:gd name="T2" fmla="*/ 4 w 68"/>
                  <a:gd name="T3" fmla="*/ 2 h 57"/>
                  <a:gd name="T4" fmla="*/ 3 w 68"/>
                  <a:gd name="T5" fmla="*/ 1 h 57"/>
                  <a:gd name="T6" fmla="*/ 2 w 68"/>
                  <a:gd name="T7" fmla="*/ 0 h 57"/>
                  <a:gd name="T8" fmla="*/ 1 w 68"/>
                  <a:gd name="T9" fmla="*/ 0 h 57"/>
                  <a:gd name="T10" fmla="*/ 1 w 68"/>
                  <a:gd name="T11" fmla="*/ 0 h 57"/>
                  <a:gd name="T12" fmla="*/ 1 w 68"/>
                  <a:gd name="T13" fmla="*/ 0 h 57"/>
                  <a:gd name="T14" fmla="*/ 1 w 68"/>
                  <a:gd name="T15" fmla="*/ 0 h 57"/>
                  <a:gd name="T16" fmla="*/ 1 w 68"/>
                  <a:gd name="T17" fmla="*/ 0 h 57"/>
                  <a:gd name="T18" fmla="*/ 1 w 68"/>
                  <a:gd name="T19" fmla="*/ 1 h 57"/>
                  <a:gd name="T20" fmla="*/ 1 w 68"/>
                  <a:gd name="T21" fmla="*/ 1 h 57"/>
                  <a:gd name="T22" fmla="*/ 0 w 68"/>
                  <a:gd name="T23" fmla="*/ 2 h 57"/>
                  <a:gd name="T24" fmla="*/ 0 w 68"/>
                  <a:gd name="T25" fmla="*/ 2 h 57"/>
                  <a:gd name="T26" fmla="*/ 0 w 68"/>
                  <a:gd name="T27" fmla="*/ 3 h 57"/>
                  <a:gd name="T28" fmla="*/ 1 w 68"/>
                  <a:gd name="T29" fmla="*/ 3 h 57"/>
                  <a:gd name="T30" fmla="*/ 1 w 68"/>
                  <a:gd name="T31" fmla="*/ 3 h 57"/>
                  <a:gd name="T32" fmla="*/ 1 w 68"/>
                  <a:gd name="T33" fmla="*/ 3 h 57"/>
                  <a:gd name="T34" fmla="*/ 2 w 68"/>
                  <a:gd name="T35" fmla="*/ 3 h 57"/>
                  <a:gd name="T36" fmla="*/ 3 w 68"/>
                  <a:gd name="T37" fmla="*/ 2 h 57"/>
                  <a:gd name="T38" fmla="*/ 4 w 68"/>
                  <a:gd name="T39" fmla="*/ 2 h 57"/>
                  <a:gd name="T40" fmla="*/ 4 w 68"/>
                  <a:gd name="T41" fmla="*/ 2 h 57"/>
                  <a:gd name="T42" fmla="*/ 4 w 68"/>
                  <a:gd name="T43" fmla="*/ 2 h 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57"/>
                  <a:gd name="T68" fmla="*/ 68 w 68"/>
                  <a:gd name="T69" fmla="*/ 57 h 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57">
                    <a:moveTo>
                      <a:pt x="68" y="42"/>
                    </a:moveTo>
                    <a:lnTo>
                      <a:pt x="64" y="34"/>
                    </a:lnTo>
                    <a:lnTo>
                      <a:pt x="57" y="24"/>
                    </a:lnTo>
                    <a:lnTo>
                      <a:pt x="45" y="11"/>
                    </a:lnTo>
                    <a:lnTo>
                      <a:pt x="30" y="2"/>
                    </a:lnTo>
                    <a:lnTo>
                      <a:pt x="24" y="0"/>
                    </a:lnTo>
                    <a:lnTo>
                      <a:pt x="17" y="2"/>
                    </a:lnTo>
                    <a:lnTo>
                      <a:pt x="13" y="7"/>
                    </a:lnTo>
                    <a:lnTo>
                      <a:pt x="9" y="11"/>
                    </a:lnTo>
                    <a:lnTo>
                      <a:pt x="5" y="17"/>
                    </a:lnTo>
                    <a:lnTo>
                      <a:pt x="3" y="26"/>
                    </a:lnTo>
                    <a:lnTo>
                      <a:pt x="0" y="34"/>
                    </a:lnTo>
                    <a:lnTo>
                      <a:pt x="0" y="45"/>
                    </a:lnTo>
                    <a:lnTo>
                      <a:pt x="0" y="49"/>
                    </a:lnTo>
                    <a:lnTo>
                      <a:pt x="3" y="57"/>
                    </a:lnTo>
                    <a:lnTo>
                      <a:pt x="13" y="57"/>
                    </a:lnTo>
                    <a:lnTo>
                      <a:pt x="28" y="57"/>
                    </a:lnTo>
                    <a:lnTo>
                      <a:pt x="41" y="51"/>
                    </a:lnTo>
                    <a:lnTo>
                      <a:pt x="57" y="47"/>
                    </a:lnTo>
                    <a:lnTo>
                      <a:pt x="64" y="43"/>
                    </a:lnTo>
                    <a:lnTo>
                      <a:pt x="68"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25" name="Freeform 283">
                <a:extLst>
                  <a:ext uri="{FF2B5EF4-FFF2-40B4-BE49-F238E27FC236}">
                    <a16:creationId xmlns:a16="http://schemas.microsoft.com/office/drawing/2014/main" id="{046D26A8-0606-4704-9626-610CD9E3ACC2}"/>
                  </a:ext>
                </a:extLst>
              </p:cNvPr>
              <p:cNvSpPr>
                <a:spLocks/>
              </p:cNvSpPr>
              <p:nvPr/>
            </p:nvSpPr>
            <p:spPr bwMode="auto">
              <a:xfrm>
                <a:off x="3901" y="3399"/>
                <a:ext cx="34" cy="29"/>
              </a:xfrm>
              <a:custGeom>
                <a:avLst/>
                <a:gdLst>
                  <a:gd name="T0" fmla="*/ 4 w 68"/>
                  <a:gd name="T1" fmla="*/ 2 h 59"/>
                  <a:gd name="T2" fmla="*/ 4 w 68"/>
                  <a:gd name="T3" fmla="*/ 2 h 59"/>
                  <a:gd name="T4" fmla="*/ 3 w 68"/>
                  <a:gd name="T5" fmla="*/ 1 h 59"/>
                  <a:gd name="T6" fmla="*/ 2 w 68"/>
                  <a:gd name="T7" fmla="*/ 0 h 59"/>
                  <a:gd name="T8" fmla="*/ 1 w 68"/>
                  <a:gd name="T9" fmla="*/ 0 h 59"/>
                  <a:gd name="T10" fmla="*/ 1 w 68"/>
                  <a:gd name="T11" fmla="*/ 0 h 59"/>
                  <a:gd name="T12" fmla="*/ 1 w 68"/>
                  <a:gd name="T13" fmla="*/ 0 h 59"/>
                  <a:gd name="T14" fmla="*/ 1 w 68"/>
                  <a:gd name="T15" fmla="*/ 0 h 59"/>
                  <a:gd name="T16" fmla="*/ 1 w 68"/>
                  <a:gd name="T17" fmla="*/ 0 h 59"/>
                  <a:gd name="T18" fmla="*/ 1 w 68"/>
                  <a:gd name="T19" fmla="*/ 1 h 59"/>
                  <a:gd name="T20" fmla="*/ 1 w 68"/>
                  <a:gd name="T21" fmla="*/ 1 h 59"/>
                  <a:gd name="T22" fmla="*/ 0 w 68"/>
                  <a:gd name="T23" fmla="*/ 2 h 59"/>
                  <a:gd name="T24" fmla="*/ 0 w 68"/>
                  <a:gd name="T25" fmla="*/ 2 h 59"/>
                  <a:gd name="T26" fmla="*/ 0 w 68"/>
                  <a:gd name="T27" fmla="*/ 3 h 59"/>
                  <a:gd name="T28" fmla="*/ 1 w 68"/>
                  <a:gd name="T29" fmla="*/ 3 h 59"/>
                  <a:gd name="T30" fmla="*/ 1 w 68"/>
                  <a:gd name="T31" fmla="*/ 3 h 59"/>
                  <a:gd name="T32" fmla="*/ 1 w 68"/>
                  <a:gd name="T33" fmla="*/ 3 h 59"/>
                  <a:gd name="T34" fmla="*/ 2 w 68"/>
                  <a:gd name="T35" fmla="*/ 3 h 59"/>
                  <a:gd name="T36" fmla="*/ 3 w 68"/>
                  <a:gd name="T37" fmla="*/ 3 h 59"/>
                  <a:gd name="T38" fmla="*/ 4 w 68"/>
                  <a:gd name="T39" fmla="*/ 2 h 59"/>
                  <a:gd name="T40" fmla="*/ 4 w 68"/>
                  <a:gd name="T41" fmla="*/ 2 h 59"/>
                  <a:gd name="T42" fmla="*/ 4 w 68"/>
                  <a:gd name="T43" fmla="*/ 2 h 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59"/>
                  <a:gd name="T68" fmla="*/ 68 w 68"/>
                  <a:gd name="T69" fmla="*/ 59 h 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59">
                    <a:moveTo>
                      <a:pt x="68" y="44"/>
                    </a:moveTo>
                    <a:lnTo>
                      <a:pt x="66" y="36"/>
                    </a:lnTo>
                    <a:lnTo>
                      <a:pt x="57" y="23"/>
                    </a:lnTo>
                    <a:lnTo>
                      <a:pt x="43" y="9"/>
                    </a:lnTo>
                    <a:lnTo>
                      <a:pt x="30" y="0"/>
                    </a:lnTo>
                    <a:lnTo>
                      <a:pt x="21" y="0"/>
                    </a:lnTo>
                    <a:lnTo>
                      <a:pt x="15" y="4"/>
                    </a:lnTo>
                    <a:lnTo>
                      <a:pt x="9" y="4"/>
                    </a:lnTo>
                    <a:lnTo>
                      <a:pt x="7" y="11"/>
                    </a:lnTo>
                    <a:lnTo>
                      <a:pt x="5" y="17"/>
                    </a:lnTo>
                    <a:lnTo>
                      <a:pt x="3" y="27"/>
                    </a:lnTo>
                    <a:lnTo>
                      <a:pt x="0" y="36"/>
                    </a:lnTo>
                    <a:lnTo>
                      <a:pt x="0" y="46"/>
                    </a:lnTo>
                    <a:lnTo>
                      <a:pt x="0" y="49"/>
                    </a:lnTo>
                    <a:lnTo>
                      <a:pt x="3" y="57"/>
                    </a:lnTo>
                    <a:lnTo>
                      <a:pt x="15" y="59"/>
                    </a:lnTo>
                    <a:lnTo>
                      <a:pt x="26" y="59"/>
                    </a:lnTo>
                    <a:lnTo>
                      <a:pt x="40" y="53"/>
                    </a:lnTo>
                    <a:lnTo>
                      <a:pt x="55" y="49"/>
                    </a:lnTo>
                    <a:lnTo>
                      <a:pt x="64" y="44"/>
                    </a:lnTo>
                    <a:lnTo>
                      <a:pt x="68"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26" name="Freeform 284">
                <a:extLst>
                  <a:ext uri="{FF2B5EF4-FFF2-40B4-BE49-F238E27FC236}">
                    <a16:creationId xmlns:a16="http://schemas.microsoft.com/office/drawing/2014/main" id="{99817C13-7868-4D14-9456-CAD86A448EF8}"/>
                  </a:ext>
                </a:extLst>
              </p:cNvPr>
              <p:cNvSpPr>
                <a:spLocks/>
              </p:cNvSpPr>
              <p:nvPr/>
            </p:nvSpPr>
            <p:spPr bwMode="auto">
              <a:xfrm>
                <a:off x="3877" y="3856"/>
                <a:ext cx="35" cy="29"/>
              </a:xfrm>
              <a:custGeom>
                <a:avLst/>
                <a:gdLst>
                  <a:gd name="T0" fmla="*/ 4 w 70"/>
                  <a:gd name="T1" fmla="*/ 3 h 57"/>
                  <a:gd name="T2" fmla="*/ 4 w 70"/>
                  <a:gd name="T3" fmla="*/ 3 h 57"/>
                  <a:gd name="T4" fmla="*/ 3 w 70"/>
                  <a:gd name="T5" fmla="*/ 2 h 57"/>
                  <a:gd name="T6" fmla="*/ 3 w 70"/>
                  <a:gd name="T7" fmla="*/ 1 h 57"/>
                  <a:gd name="T8" fmla="*/ 2 w 70"/>
                  <a:gd name="T9" fmla="*/ 1 h 57"/>
                  <a:gd name="T10" fmla="*/ 1 w 70"/>
                  <a:gd name="T11" fmla="*/ 0 h 57"/>
                  <a:gd name="T12" fmla="*/ 1 w 70"/>
                  <a:gd name="T13" fmla="*/ 1 h 57"/>
                  <a:gd name="T14" fmla="*/ 1 w 70"/>
                  <a:gd name="T15" fmla="*/ 1 h 57"/>
                  <a:gd name="T16" fmla="*/ 1 w 70"/>
                  <a:gd name="T17" fmla="*/ 2 h 57"/>
                  <a:gd name="T18" fmla="*/ 1 w 70"/>
                  <a:gd name="T19" fmla="*/ 3 h 57"/>
                  <a:gd name="T20" fmla="*/ 0 w 70"/>
                  <a:gd name="T21" fmla="*/ 3 h 57"/>
                  <a:gd name="T22" fmla="*/ 0 w 70"/>
                  <a:gd name="T23" fmla="*/ 3 h 57"/>
                  <a:gd name="T24" fmla="*/ 1 w 70"/>
                  <a:gd name="T25" fmla="*/ 4 h 57"/>
                  <a:gd name="T26" fmla="*/ 1 w 70"/>
                  <a:gd name="T27" fmla="*/ 4 h 57"/>
                  <a:gd name="T28" fmla="*/ 1 w 70"/>
                  <a:gd name="T29" fmla="*/ 4 h 57"/>
                  <a:gd name="T30" fmla="*/ 2 w 70"/>
                  <a:gd name="T31" fmla="*/ 4 h 57"/>
                  <a:gd name="T32" fmla="*/ 3 w 70"/>
                  <a:gd name="T33" fmla="*/ 4 h 57"/>
                  <a:gd name="T34" fmla="*/ 4 w 70"/>
                  <a:gd name="T35" fmla="*/ 3 h 57"/>
                  <a:gd name="T36" fmla="*/ 4 w 70"/>
                  <a:gd name="T37" fmla="*/ 3 h 57"/>
                  <a:gd name="T38" fmla="*/ 4 w 70"/>
                  <a:gd name="T39" fmla="*/ 3 h 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
                  <a:gd name="T61" fmla="*/ 0 h 57"/>
                  <a:gd name="T62" fmla="*/ 70 w 70"/>
                  <a:gd name="T63" fmla="*/ 57 h 5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 h="57">
                    <a:moveTo>
                      <a:pt x="70" y="42"/>
                    </a:moveTo>
                    <a:lnTo>
                      <a:pt x="69" y="38"/>
                    </a:lnTo>
                    <a:lnTo>
                      <a:pt x="63" y="27"/>
                    </a:lnTo>
                    <a:lnTo>
                      <a:pt x="50" y="10"/>
                    </a:lnTo>
                    <a:lnTo>
                      <a:pt x="36" y="2"/>
                    </a:lnTo>
                    <a:lnTo>
                      <a:pt x="27" y="0"/>
                    </a:lnTo>
                    <a:lnTo>
                      <a:pt x="21" y="2"/>
                    </a:lnTo>
                    <a:lnTo>
                      <a:pt x="11" y="10"/>
                    </a:lnTo>
                    <a:lnTo>
                      <a:pt x="6" y="23"/>
                    </a:lnTo>
                    <a:lnTo>
                      <a:pt x="2" y="33"/>
                    </a:lnTo>
                    <a:lnTo>
                      <a:pt x="0" y="42"/>
                    </a:lnTo>
                    <a:lnTo>
                      <a:pt x="0" y="48"/>
                    </a:lnTo>
                    <a:lnTo>
                      <a:pt x="6" y="54"/>
                    </a:lnTo>
                    <a:lnTo>
                      <a:pt x="15" y="57"/>
                    </a:lnTo>
                    <a:lnTo>
                      <a:pt x="30" y="57"/>
                    </a:lnTo>
                    <a:lnTo>
                      <a:pt x="42" y="54"/>
                    </a:lnTo>
                    <a:lnTo>
                      <a:pt x="57" y="50"/>
                    </a:lnTo>
                    <a:lnTo>
                      <a:pt x="67" y="42"/>
                    </a:lnTo>
                    <a:lnTo>
                      <a:pt x="70"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27" name="Freeform 285">
                <a:extLst>
                  <a:ext uri="{FF2B5EF4-FFF2-40B4-BE49-F238E27FC236}">
                    <a16:creationId xmlns:a16="http://schemas.microsoft.com/office/drawing/2014/main" id="{7A87116B-9EBF-4939-B6DE-86BF963B1E0D}"/>
                  </a:ext>
                </a:extLst>
              </p:cNvPr>
              <p:cNvSpPr>
                <a:spLocks/>
              </p:cNvSpPr>
              <p:nvPr/>
            </p:nvSpPr>
            <p:spPr bwMode="auto">
              <a:xfrm>
                <a:off x="3867" y="3802"/>
                <a:ext cx="26" cy="21"/>
              </a:xfrm>
              <a:custGeom>
                <a:avLst/>
                <a:gdLst>
                  <a:gd name="T0" fmla="*/ 3 w 53"/>
                  <a:gd name="T1" fmla="*/ 1 h 42"/>
                  <a:gd name="T2" fmla="*/ 3 w 53"/>
                  <a:gd name="T3" fmla="*/ 1 h 42"/>
                  <a:gd name="T4" fmla="*/ 2 w 53"/>
                  <a:gd name="T5" fmla="*/ 1 h 42"/>
                  <a:gd name="T6" fmla="*/ 2 w 53"/>
                  <a:gd name="T7" fmla="*/ 1 h 42"/>
                  <a:gd name="T8" fmla="*/ 1 w 53"/>
                  <a:gd name="T9" fmla="*/ 1 h 42"/>
                  <a:gd name="T10" fmla="*/ 1 w 53"/>
                  <a:gd name="T11" fmla="*/ 0 h 42"/>
                  <a:gd name="T12" fmla="*/ 0 w 53"/>
                  <a:gd name="T13" fmla="*/ 0 h 42"/>
                  <a:gd name="T14" fmla="*/ 0 w 53"/>
                  <a:gd name="T15" fmla="*/ 1 h 42"/>
                  <a:gd name="T16" fmla="*/ 0 w 53"/>
                  <a:gd name="T17" fmla="*/ 1 h 42"/>
                  <a:gd name="T18" fmla="*/ 0 w 53"/>
                  <a:gd name="T19" fmla="*/ 1 h 42"/>
                  <a:gd name="T20" fmla="*/ 0 w 53"/>
                  <a:gd name="T21" fmla="*/ 1 h 42"/>
                  <a:gd name="T22" fmla="*/ 0 w 53"/>
                  <a:gd name="T23" fmla="*/ 2 h 42"/>
                  <a:gd name="T24" fmla="*/ 0 w 53"/>
                  <a:gd name="T25" fmla="*/ 3 h 42"/>
                  <a:gd name="T26" fmla="*/ 0 w 53"/>
                  <a:gd name="T27" fmla="*/ 3 h 42"/>
                  <a:gd name="T28" fmla="*/ 0 w 53"/>
                  <a:gd name="T29" fmla="*/ 3 h 42"/>
                  <a:gd name="T30" fmla="*/ 1 w 53"/>
                  <a:gd name="T31" fmla="*/ 3 h 42"/>
                  <a:gd name="T32" fmla="*/ 1 w 53"/>
                  <a:gd name="T33" fmla="*/ 3 h 42"/>
                  <a:gd name="T34" fmla="*/ 2 w 53"/>
                  <a:gd name="T35" fmla="*/ 3 h 42"/>
                  <a:gd name="T36" fmla="*/ 2 w 53"/>
                  <a:gd name="T37" fmla="*/ 2 h 42"/>
                  <a:gd name="T38" fmla="*/ 3 w 53"/>
                  <a:gd name="T39" fmla="*/ 1 h 42"/>
                  <a:gd name="T40" fmla="*/ 3 w 53"/>
                  <a:gd name="T41" fmla="*/ 1 h 42"/>
                  <a:gd name="T42" fmla="*/ 3 w 53"/>
                  <a:gd name="T43" fmla="*/ 1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2"/>
                  <a:gd name="T68" fmla="*/ 53 w 53"/>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2">
                    <a:moveTo>
                      <a:pt x="53" y="25"/>
                    </a:moveTo>
                    <a:lnTo>
                      <a:pt x="51" y="23"/>
                    </a:lnTo>
                    <a:lnTo>
                      <a:pt x="46" y="17"/>
                    </a:lnTo>
                    <a:lnTo>
                      <a:pt x="38" y="10"/>
                    </a:lnTo>
                    <a:lnTo>
                      <a:pt x="31" y="4"/>
                    </a:lnTo>
                    <a:lnTo>
                      <a:pt x="23" y="0"/>
                    </a:lnTo>
                    <a:lnTo>
                      <a:pt x="13" y="0"/>
                    </a:lnTo>
                    <a:lnTo>
                      <a:pt x="10" y="2"/>
                    </a:lnTo>
                    <a:lnTo>
                      <a:pt x="6" y="6"/>
                    </a:lnTo>
                    <a:lnTo>
                      <a:pt x="4" y="13"/>
                    </a:lnTo>
                    <a:lnTo>
                      <a:pt x="0" y="21"/>
                    </a:lnTo>
                    <a:lnTo>
                      <a:pt x="0" y="32"/>
                    </a:lnTo>
                    <a:lnTo>
                      <a:pt x="0" y="36"/>
                    </a:lnTo>
                    <a:lnTo>
                      <a:pt x="4" y="42"/>
                    </a:lnTo>
                    <a:lnTo>
                      <a:pt x="10" y="42"/>
                    </a:lnTo>
                    <a:lnTo>
                      <a:pt x="19" y="42"/>
                    </a:lnTo>
                    <a:lnTo>
                      <a:pt x="27" y="40"/>
                    </a:lnTo>
                    <a:lnTo>
                      <a:pt x="36" y="34"/>
                    </a:lnTo>
                    <a:lnTo>
                      <a:pt x="44" y="32"/>
                    </a:lnTo>
                    <a:lnTo>
                      <a:pt x="51" y="25"/>
                    </a:lnTo>
                    <a:lnTo>
                      <a:pt x="5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28" name="Freeform 286">
                <a:extLst>
                  <a:ext uri="{FF2B5EF4-FFF2-40B4-BE49-F238E27FC236}">
                    <a16:creationId xmlns:a16="http://schemas.microsoft.com/office/drawing/2014/main" id="{564AE5AD-8B69-42D7-8572-ADB8E13FC643}"/>
                  </a:ext>
                </a:extLst>
              </p:cNvPr>
              <p:cNvSpPr>
                <a:spLocks/>
              </p:cNvSpPr>
              <p:nvPr/>
            </p:nvSpPr>
            <p:spPr bwMode="auto">
              <a:xfrm>
                <a:off x="3893" y="3571"/>
                <a:ext cx="29" cy="19"/>
              </a:xfrm>
              <a:custGeom>
                <a:avLst/>
                <a:gdLst>
                  <a:gd name="T0" fmla="*/ 4 w 57"/>
                  <a:gd name="T1" fmla="*/ 2 h 38"/>
                  <a:gd name="T2" fmla="*/ 4 w 57"/>
                  <a:gd name="T3" fmla="*/ 2 h 38"/>
                  <a:gd name="T4" fmla="*/ 4 w 57"/>
                  <a:gd name="T5" fmla="*/ 1 h 38"/>
                  <a:gd name="T6" fmla="*/ 4 w 57"/>
                  <a:gd name="T7" fmla="*/ 1 h 38"/>
                  <a:gd name="T8" fmla="*/ 3 w 57"/>
                  <a:gd name="T9" fmla="*/ 1 h 38"/>
                  <a:gd name="T10" fmla="*/ 3 w 57"/>
                  <a:gd name="T11" fmla="*/ 1 h 38"/>
                  <a:gd name="T12" fmla="*/ 2 w 57"/>
                  <a:gd name="T13" fmla="*/ 0 h 38"/>
                  <a:gd name="T14" fmla="*/ 2 w 57"/>
                  <a:gd name="T15" fmla="*/ 0 h 38"/>
                  <a:gd name="T16" fmla="*/ 1 w 57"/>
                  <a:gd name="T17" fmla="*/ 1 h 38"/>
                  <a:gd name="T18" fmla="*/ 1 w 57"/>
                  <a:gd name="T19" fmla="*/ 1 h 38"/>
                  <a:gd name="T20" fmla="*/ 0 w 57"/>
                  <a:gd name="T21" fmla="*/ 1 h 38"/>
                  <a:gd name="T22" fmla="*/ 0 w 57"/>
                  <a:gd name="T23" fmla="*/ 1 h 38"/>
                  <a:gd name="T24" fmla="*/ 1 w 57"/>
                  <a:gd name="T25" fmla="*/ 2 h 38"/>
                  <a:gd name="T26" fmla="*/ 1 w 57"/>
                  <a:gd name="T27" fmla="*/ 2 h 38"/>
                  <a:gd name="T28" fmla="*/ 2 w 57"/>
                  <a:gd name="T29" fmla="*/ 2 h 38"/>
                  <a:gd name="T30" fmla="*/ 3 w 57"/>
                  <a:gd name="T31" fmla="*/ 2 h 38"/>
                  <a:gd name="T32" fmla="*/ 3 w 57"/>
                  <a:gd name="T33" fmla="*/ 2 h 38"/>
                  <a:gd name="T34" fmla="*/ 4 w 57"/>
                  <a:gd name="T35" fmla="*/ 2 h 38"/>
                  <a:gd name="T36" fmla="*/ 4 w 57"/>
                  <a:gd name="T37" fmla="*/ 2 h 38"/>
                  <a:gd name="T38" fmla="*/ 4 w 57"/>
                  <a:gd name="T39" fmla="*/ 2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38"/>
                  <a:gd name="T62" fmla="*/ 57 w 57"/>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38">
                    <a:moveTo>
                      <a:pt x="57" y="36"/>
                    </a:moveTo>
                    <a:lnTo>
                      <a:pt x="56" y="32"/>
                    </a:lnTo>
                    <a:lnTo>
                      <a:pt x="54" y="25"/>
                    </a:lnTo>
                    <a:lnTo>
                      <a:pt x="50" y="17"/>
                    </a:lnTo>
                    <a:lnTo>
                      <a:pt x="42" y="10"/>
                    </a:lnTo>
                    <a:lnTo>
                      <a:pt x="37" y="2"/>
                    </a:lnTo>
                    <a:lnTo>
                      <a:pt x="27" y="0"/>
                    </a:lnTo>
                    <a:lnTo>
                      <a:pt x="18" y="0"/>
                    </a:lnTo>
                    <a:lnTo>
                      <a:pt x="8" y="11"/>
                    </a:lnTo>
                    <a:lnTo>
                      <a:pt x="2" y="17"/>
                    </a:lnTo>
                    <a:lnTo>
                      <a:pt x="0" y="25"/>
                    </a:lnTo>
                    <a:lnTo>
                      <a:pt x="0" y="30"/>
                    </a:lnTo>
                    <a:lnTo>
                      <a:pt x="6" y="36"/>
                    </a:lnTo>
                    <a:lnTo>
                      <a:pt x="12" y="36"/>
                    </a:lnTo>
                    <a:lnTo>
                      <a:pt x="25" y="38"/>
                    </a:lnTo>
                    <a:lnTo>
                      <a:pt x="37" y="36"/>
                    </a:lnTo>
                    <a:lnTo>
                      <a:pt x="48" y="36"/>
                    </a:lnTo>
                    <a:lnTo>
                      <a:pt x="56" y="36"/>
                    </a:lnTo>
                    <a:lnTo>
                      <a:pt x="57"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29" name="Freeform 287">
                <a:extLst>
                  <a:ext uri="{FF2B5EF4-FFF2-40B4-BE49-F238E27FC236}">
                    <a16:creationId xmlns:a16="http://schemas.microsoft.com/office/drawing/2014/main" id="{7753D981-31F4-4565-B297-4BAC19FA338C}"/>
                  </a:ext>
                </a:extLst>
              </p:cNvPr>
              <p:cNvSpPr>
                <a:spLocks/>
              </p:cNvSpPr>
              <p:nvPr/>
            </p:nvSpPr>
            <p:spPr bwMode="auto">
              <a:xfrm>
                <a:off x="3928" y="3644"/>
                <a:ext cx="30" cy="19"/>
              </a:xfrm>
              <a:custGeom>
                <a:avLst/>
                <a:gdLst>
                  <a:gd name="T0" fmla="*/ 4 w 59"/>
                  <a:gd name="T1" fmla="*/ 2 h 38"/>
                  <a:gd name="T2" fmla="*/ 4 w 59"/>
                  <a:gd name="T3" fmla="*/ 2 h 38"/>
                  <a:gd name="T4" fmla="*/ 4 w 59"/>
                  <a:gd name="T5" fmla="*/ 1 h 38"/>
                  <a:gd name="T6" fmla="*/ 4 w 59"/>
                  <a:gd name="T7" fmla="*/ 1 h 38"/>
                  <a:gd name="T8" fmla="*/ 3 w 59"/>
                  <a:gd name="T9" fmla="*/ 1 h 38"/>
                  <a:gd name="T10" fmla="*/ 3 w 59"/>
                  <a:gd name="T11" fmla="*/ 1 h 38"/>
                  <a:gd name="T12" fmla="*/ 2 w 59"/>
                  <a:gd name="T13" fmla="*/ 0 h 38"/>
                  <a:gd name="T14" fmla="*/ 2 w 59"/>
                  <a:gd name="T15" fmla="*/ 1 h 38"/>
                  <a:gd name="T16" fmla="*/ 1 w 59"/>
                  <a:gd name="T17" fmla="*/ 1 h 38"/>
                  <a:gd name="T18" fmla="*/ 1 w 59"/>
                  <a:gd name="T19" fmla="*/ 1 h 38"/>
                  <a:gd name="T20" fmla="*/ 1 w 59"/>
                  <a:gd name="T21" fmla="*/ 1 h 38"/>
                  <a:gd name="T22" fmla="*/ 0 w 59"/>
                  <a:gd name="T23" fmla="*/ 1 h 38"/>
                  <a:gd name="T24" fmla="*/ 1 w 59"/>
                  <a:gd name="T25" fmla="*/ 2 h 38"/>
                  <a:gd name="T26" fmla="*/ 1 w 59"/>
                  <a:gd name="T27" fmla="*/ 2 h 38"/>
                  <a:gd name="T28" fmla="*/ 2 w 59"/>
                  <a:gd name="T29" fmla="*/ 2 h 38"/>
                  <a:gd name="T30" fmla="*/ 3 w 59"/>
                  <a:gd name="T31" fmla="*/ 2 h 38"/>
                  <a:gd name="T32" fmla="*/ 3 w 59"/>
                  <a:gd name="T33" fmla="*/ 2 h 38"/>
                  <a:gd name="T34" fmla="*/ 4 w 59"/>
                  <a:gd name="T35" fmla="*/ 2 h 38"/>
                  <a:gd name="T36" fmla="*/ 4 w 59"/>
                  <a:gd name="T37" fmla="*/ 2 h 38"/>
                  <a:gd name="T38" fmla="*/ 4 w 59"/>
                  <a:gd name="T39" fmla="*/ 2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38"/>
                  <a:gd name="T62" fmla="*/ 59 w 59"/>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38">
                    <a:moveTo>
                      <a:pt x="59" y="37"/>
                    </a:moveTo>
                    <a:lnTo>
                      <a:pt x="57" y="35"/>
                    </a:lnTo>
                    <a:lnTo>
                      <a:pt x="55" y="29"/>
                    </a:lnTo>
                    <a:lnTo>
                      <a:pt x="49" y="19"/>
                    </a:lnTo>
                    <a:lnTo>
                      <a:pt x="47" y="12"/>
                    </a:lnTo>
                    <a:lnTo>
                      <a:pt x="42" y="4"/>
                    </a:lnTo>
                    <a:lnTo>
                      <a:pt x="32" y="0"/>
                    </a:lnTo>
                    <a:lnTo>
                      <a:pt x="23" y="2"/>
                    </a:lnTo>
                    <a:lnTo>
                      <a:pt x="11" y="14"/>
                    </a:lnTo>
                    <a:lnTo>
                      <a:pt x="7" y="19"/>
                    </a:lnTo>
                    <a:lnTo>
                      <a:pt x="2" y="23"/>
                    </a:lnTo>
                    <a:lnTo>
                      <a:pt x="0" y="29"/>
                    </a:lnTo>
                    <a:lnTo>
                      <a:pt x="7" y="35"/>
                    </a:lnTo>
                    <a:lnTo>
                      <a:pt x="15" y="37"/>
                    </a:lnTo>
                    <a:lnTo>
                      <a:pt x="26" y="38"/>
                    </a:lnTo>
                    <a:lnTo>
                      <a:pt x="36" y="37"/>
                    </a:lnTo>
                    <a:lnTo>
                      <a:pt x="47" y="37"/>
                    </a:lnTo>
                    <a:lnTo>
                      <a:pt x="55" y="37"/>
                    </a:lnTo>
                    <a:lnTo>
                      <a:pt x="59"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30" name="Freeform 288">
                <a:extLst>
                  <a:ext uri="{FF2B5EF4-FFF2-40B4-BE49-F238E27FC236}">
                    <a16:creationId xmlns:a16="http://schemas.microsoft.com/office/drawing/2014/main" id="{BF65D70E-6FB1-4FEF-930E-F08DC23DE5C3}"/>
                  </a:ext>
                </a:extLst>
              </p:cNvPr>
              <p:cNvSpPr>
                <a:spLocks/>
              </p:cNvSpPr>
              <p:nvPr/>
            </p:nvSpPr>
            <p:spPr bwMode="auto">
              <a:xfrm>
                <a:off x="3895" y="3518"/>
                <a:ext cx="28" cy="21"/>
              </a:xfrm>
              <a:custGeom>
                <a:avLst/>
                <a:gdLst>
                  <a:gd name="T0" fmla="*/ 4 w 55"/>
                  <a:gd name="T1" fmla="*/ 3 h 41"/>
                  <a:gd name="T2" fmla="*/ 4 w 55"/>
                  <a:gd name="T3" fmla="*/ 3 h 41"/>
                  <a:gd name="T4" fmla="*/ 4 w 55"/>
                  <a:gd name="T5" fmla="*/ 2 h 41"/>
                  <a:gd name="T6" fmla="*/ 4 w 55"/>
                  <a:gd name="T7" fmla="*/ 2 h 41"/>
                  <a:gd name="T8" fmla="*/ 3 w 55"/>
                  <a:gd name="T9" fmla="*/ 1 h 41"/>
                  <a:gd name="T10" fmla="*/ 3 w 55"/>
                  <a:gd name="T11" fmla="*/ 1 h 41"/>
                  <a:gd name="T12" fmla="*/ 2 w 55"/>
                  <a:gd name="T13" fmla="*/ 0 h 41"/>
                  <a:gd name="T14" fmla="*/ 2 w 55"/>
                  <a:gd name="T15" fmla="*/ 1 h 41"/>
                  <a:gd name="T16" fmla="*/ 1 w 55"/>
                  <a:gd name="T17" fmla="*/ 1 h 41"/>
                  <a:gd name="T18" fmla="*/ 1 w 55"/>
                  <a:gd name="T19" fmla="*/ 2 h 41"/>
                  <a:gd name="T20" fmla="*/ 1 w 55"/>
                  <a:gd name="T21" fmla="*/ 2 h 41"/>
                  <a:gd name="T22" fmla="*/ 0 w 55"/>
                  <a:gd name="T23" fmla="*/ 2 h 41"/>
                  <a:gd name="T24" fmla="*/ 1 w 55"/>
                  <a:gd name="T25" fmla="*/ 3 h 41"/>
                  <a:gd name="T26" fmla="*/ 1 w 55"/>
                  <a:gd name="T27" fmla="*/ 3 h 41"/>
                  <a:gd name="T28" fmla="*/ 2 w 55"/>
                  <a:gd name="T29" fmla="*/ 3 h 41"/>
                  <a:gd name="T30" fmla="*/ 3 w 55"/>
                  <a:gd name="T31" fmla="*/ 3 h 41"/>
                  <a:gd name="T32" fmla="*/ 3 w 55"/>
                  <a:gd name="T33" fmla="*/ 3 h 41"/>
                  <a:gd name="T34" fmla="*/ 4 w 55"/>
                  <a:gd name="T35" fmla="*/ 3 h 41"/>
                  <a:gd name="T36" fmla="*/ 4 w 55"/>
                  <a:gd name="T37" fmla="*/ 3 h 41"/>
                  <a:gd name="T38" fmla="*/ 4 w 55"/>
                  <a:gd name="T39" fmla="*/ 3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41"/>
                  <a:gd name="T62" fmla="*/ 55 w 55"/>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41">
                    <a:moveTo>
                      <a:pt x="55" y="36"/>
                    </a:moveTo>
                    <a:lnTo>
                      <a:pt x="55" y="34"/>
                    </a:lnTo>
                    <a:lnTo>
                      <a:pt x="53" y="28"/>
                    </a:lnTo>
                    <a:lnTo>
                      <a:pt x="50" y="17"/>
                    </a:lnTo>
                    <a:lnTo>
                      <a:pt x="46" y="11"/>
                    </a:lnTo>
                    <a:lnTo>
                      <a:pt x="38" y="1"/>
                    </a:lnTo>
                    <a:lnTo>
                      <a:pt x="31" y="0"/>
                    </a:lnTo>
                    <a:lnTo>
                      <a:pt x="19" y="1"/>
                    </a:lnTo>
                    <a:lnTo>
                      <a:pt x="8" y="13"/>
                    </a:lnTo>
                    <a:lnTo>
                      <a:pt x="2" y="17"/>
                    </a:lnTo>
                    <a:lnTo>
                      <a:pt x="2" y="26"/>
                    </a:lnTo>
                    <a:lnTo>
                      <a:pt x="0" y="30"/>
                    </a:lnTo>
                    <a:lnTo>
                      <a:pt x="6" y="36"/>
                    </a:lnTo>
                    <a:lnTo>
                      <a:pt x="14" y="38"/>
                    </a:lnTo>
                    <a:lnTo>
                      <a:pt x="23" y="41"/>
                    </a:lnTo>
                    <a:lnTo>
                      <a:pt x="34" y="38"/>
                    </a:lnTo>
                    <a:lnTo>
                      <a:pt x="46" y="38"/>
                    </a:lnTo>
                    <a:lnTo>
                      <a:pt x="53" y="36"/>
                    </a:lnTo>
                    <a:lnTo>
                      <a:pt x="55"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31" name="Freeform 289">
                <a:extLst>
                  <a:ext uri="{FF2B5EF4-FFF2-40B4-BE49-F238E27FC236}">
                    <a16:creationId xmlns:a16="http://schemas.microsoft.com/office/drawing/2014/main" id="{D5A0C6C7-D51E-44B3-89F1-62B5B4C8DD69}"/>
                  </a:ext>
                </a:extLst>
              </p:cNvPr>
              <p:cNvSpPr>
                <a:spLocks/>
              </p:cNvSpPr>
              <p:nvPr/>
            </p:nvSpPr>
            <p:spPr bwMode="auto">
              <a:xfrm>
                <a:off x="3903" y="3603"/>
                <a:ext cx="27" cy="21"/>
              </a:xfrm>
              <a:custGeom>
                <a:avLst/>
                <a:gdLst>
                  <a:gd name="T0" fmla="*/ 3 w 56"/>
                  <a:gd name="T1" fmla="*/ 1 h 42"/>
                  <a:gd name="T2" fmla="*/ 3 w 56"/>
                  <a:gd name="T3" fmla="*/ 1 h 42"/>
                  <a:gd name="T4" fmla="*/ 2 w 56"/>
                  <a:gd name="T5" fmla="*/ 1 h 42"/>
                  <a:gd name="T6" fmla="*/ 2 w 56"/>
                  <a:gd name="T7" fmla="*/ 1 h 42"/>
                  <a:gd name="T8" fmla="*/ 2 w 56"/>
                  <a:gd name="T9" fmla="*/ 1 h 42"/>
                  <a:gd name="T10" fmla="*/ 1 w 56"/>
                  <a:gd name="T11" fmla="*/ 0 h 42"/>
                  <a:gd name="T12" fmla="*/ 0 w 56"/>
                  <a:gd name="T13" fmla="*/ 0 h 42"/>
                  <a:gd name="T14" fmla="*/ 0 w 56"/>
                  <a:gd name="T15" fmla="*/ 0 h 42"/>
                  <a:gd name="T16" fmla="*/ 0 w 56"/>
                  <a:gd name="T17" fmla="*/ 1 h 42"/>
                  <a:gd name="T18" fmla="*/ 0 w 56"/>
                  <a:gd name="T19" fmla="*/ 1 h 42"/>
                  <a:gd name="T20" fmla="*/ 0 w 56"/>
                  <a:gd name="T21" fmla="*/ 1 h 42"/>
                  <a:gd name="T22" fmla="*/ 0 w 56"/>
                  <a:gd name="T23" fmla="*/ 1 h 42"/>
                  <a:gd name="T24" fmla="*/ 0 w 56"/>
                  <a:gd name="T25" fmla="*/ 3 h 42"/>
                  <a:gd name="T26" fmla="*/ 0 w 56"/>
                  <a:gd name="T27" fmla="*/ 3 h 42"/>
                  <a:gd name="T28" fmla="*/ 0 w 56"/>
                  <a:gd name="T29" fmla="*/ 3 h 42"/>
                  <a:gd name="T30" fmla="*/ 1 w 56"/>
                  <a:gd name="T31" fmla="*/ 3 h 42"/>
                  <a:gd name="T32" fmla="*/ 1 w 56"/>
                  <a:gd name="T33" fmla="*/ 3 h 42"/>
                  <a:gd name="T34" fmla="*/ 2 w 56"/>
                  <a:gd name="T35" fmla="*/ 2 h 42"/>
                  <a:gd name="T36" fmla="*/ 2 w 56"/>
                  <a:gd name="T37" fmla="*/ 1 h 42"/>
                  <a:gd name="T38" fmla="*/ 3 w 56"/>
                  <a:gd name="T39" fmla="*/ 1 h 42"/>
                  <a:gd name="T40" fmla="*/ 3 w 56"/>
                  <a:gd name="T41" fmla="*/ 1 h 42"/>
                  <a:gd name="T42" fmla="*/ 3 w 56"/>
                  <a:gd name="T43" fmla="*/ 1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
                  <a:gd name="T67" fmla="*/ 0 h 42"/>
                  <a:gd name="T68" fmla="*/ 56 w 56"/>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 h="42">
                    <a:moveTo>
                      <a:pt x="56" y="23"/>
                    </a:moveTo>
                    <a:lnTo>
                      <a:pt x="52" y="21"/>
                    </a:lnTo>
                    <a:lnTo>
                      <a:pt x="48" y="15"/>
                    </a:lnTo>
                    <a:lnTo>
                      <a:pt x="40" y="7"/>
                    </a:lnTo>
                    <a:lnTo>
                      <a:pt x="33" y="3"/>
                    </a:lnTo>
                    <a:lnTo>
                      <a:pt x="23" y="0"/>
                    </a:lnTo>
                    <a:lnTo>
                      <a:pt x="14" y="0"/>
                    </a:lnTo>
                    <a:lnTo>
                      <a:pt x="8" y="0"/>
                    </a:lnTo>
                    <a:lnTo>
                      <a:pt x="6" y="3"/>
                    </a:lnTo>
                    <a:lnTo>
                      <a:pt x="2" y="9"/>
                    </a:lnTo>
                    <a:lnTo>
                      <a:pt x="2" y="21"/>
                    </a:lnTo>
                    <a:lnTo>
                      <a:pt x="0" y="30"/>
                    </a:lnTo>
                    <a:lnTo>
                      <a:pt x="0" y="34"/>
                    </a:lnTo>
                    <a:lnTo>
                      <a:pt x="2" y="40"/>
                    </a:lnTo>
                    <a:lnTo>
                      <a:pt x="8" y="42"/>
                    </a:lnTo>
                    <a:lnTo>
                      <a:pt x="19" y="40"/>
                    </a:lnTo>
                    <a:lnTo>
                      <a:pt x="31" y="36"/>
                    </a:lnTo>
                    <a:lnTo>
                      <a:pt x="37" y="32"/>
                    </a:lnTo>
                    <a:lnTo>
                      <a:pt x="48" y="26"/>
                    </a:lnTo>
                    <a:lnTo>
                      <a:pt x="52" y="23"/>
                    </a:lnTo>
                    <a:lnTo>
                      <a:pt x="56"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32" name="Freeform 290">
                <a:extLst>
                  <a:ext uri="{FF2B5EF4-FFF2-40B4-BE49-F238E27FC236}">
                    <a16:creationId xmlns:a16="http://schemas.microsoft.com/office/drawing/2014/main" id="{2D7A1C58-1982-416B-8AB6-19AEC5414606}"/>
                  </a:ext>
                </a:extLst>
              </p:cNvPr>
              <p:cNvSpPr>
                <a:spLocks/>
              </p:cNvSpPr>
              <p:nvPr/>
            </p:nvSpPr>
            <p:spPr bwMode="auto">
              <a:xfrm>
                <a:off x="3882" y="3684"/>
                <a:ext cx="27" cy="23"/>
              </a:xfrm>
              <a:custGeom>
                <a:avLst/>
                <a:gdLst>
                  <a:gd name="T0" fmla="*/ 3 w 55"/>
                  <a:gd name="T1" fmla="*/ 1 h 46"/>
                  <a:gd name="T2" fmla="*/ 3 w 55"/>
                  <a:gd name="T3" fmla="*/ 1 h 46"/>
                  <a:gd name="T4" fmla="*/ 2 w 55"/>
                  <a:gd name="T5" fmla="*/ 1 h 46"/>
                  <a:gd name="T6" fmla="*/ 2 w 55"/>
                  <a:gd name="T7" fmla="*/ 1 h 46"/>
                  <a:gd name="T8" fmla="*/ 2 w 55"/>
                  <a:gd name="T9" fmla="*/ 1 h 46"/>
                  <a:gd name="T10" fmla="*/ 1 w 55"/>
                  <a:gd name="T11" fmla="*/ 0 h 46"/>
                  <a:gd name="T12" fmla="*/ 0 w 55"/>
                  <a:gd name="T13" fmla="*/ 0 h 46"/>
                  <a:gd name="T14" fmla="*/ 0 w 55"/>
                  <a:gd name="T15" fmla="*/ 1 h 46"/>
                  <a:gd name="T16" fmla="*/ 0 w 55"/>
                  <a:gd name="T17" fmla="*/ 1 h 46"/>
                  <a:gd name="T18" fmla="*/ 0 w 55"/>
                  <a:gd name="T19" fmla="*/ 1 h 46"/>
                  <a:gd name="T20" fmla="*/ 0 w 55"/>
                  <a:gd name="T21" fmla="*/ 1 h 46"/>
                  <a:gd name="T22" fmla="*/ 0 w 55"/>
                  <a:gd name="T23" fmla="*/ 1 h 46"/>
                  <a:gd name="T24" fmla="*/ 0 w 55"/>
                  <a:gd name="T25" fmla="*/ 3 h 46"/>
                  <a:gd name="T26" fmla="*/ 0 w 55"/>
                  <a:gd name="T27" fmla="*/ 3 h 46"/>
                  <a:gd name="T28" fmla="*/ 0 w 55"/>
                  <a:gd name="T29" fmla="*/ 3 h 46"/>
                  <a:gd name="T30" fmla="*/ 1 w 55"/>
                  <a:gd name="T31" fmla="*/ 3 h 46"/>
                  <a:gd name="T32" fmla="*/ 1 w 55"/>
                  <a:gd name="T33" fmla="*/ 3 h 46"/>
                  <a:gd name="T34" fmla="*/ 2 w 55"/>
                  <a:gd name="T35" fmla="*/ 3 h 46"/>
                  <a:gd name="T36" fmla="*/ 2 w 55"/>
                  <a:gd name="T37" fmla="*/ 3 h 46"/>
                  <a:gd name="T38" fmla="*/ 3 w 55"/>
                  <a:gd name="T39" fmla="*/ 1 h 46"/>
                  <a:gd name="T40" fmla="*/ 3 w 55"/>
                  <a:gd name="T41" fmla="*/ 1 h 46"/>
                  <a:gd name="T42" fmla="*/ 3 w 55"/>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46"/>
                  <a:gd name="T68" fmla="*/ 55 w 55"/>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46">
                    <a:moveTo>
                      <a:pt x="55" y="29"/>
                    </a:moveTo>
                    <a:lnTo>
                      <a:pt x="53" y="23"/>
                    </a:lnTo>
                    <a:lnTo>
                      <a:pt x="47" y="17"/>
                    </a:lnTo>
                    <a:lnTo>
                      <a:pt x="40" y="14"/>
                    </a:lnTo>
                    <a:lnTo>
                      <a:pt x="32" y="6"/>
                    </a:lnTo>
                    <a:lnTo>
                      <a:pt x="24" y="0"/>
                    </a:lnTo>
                    <a:lnTo>
                      <a:pt x="15" y="0"/>
                    </a:lnTo>
                    <a:lnTo>
                      <a:pt x="11" y="2"/>
                    </a:lnTo>
                    <a:lnTo>
                      <a:pt x="7" y="6"/>
                    </a:lnTo>
                    <a:lnTo>
                      <a:pt x="5" y="14"/>
                    </a:lnTo>
                    <a:lnTo>
                      <a:pt x="1" y="23"/>
                    </a:lnTo>
                    <a:lnTo>
                      <a:pt x="0" y="29"/>
                    </a:lnTo>
                    <a:lnTo>
                      <a:pt x="0" y="36"/>
                    </a:lnTo>
                    <a:lnTo>
                      <a:pt x="1" y="44"/>
                    </a:lnTo>
                    <a:lnTo>
                      <a:pt x="11" y="46"/>
                    </a:lnTo>
                    <a:lnTo>
                      <a:pt x="17" y="44"/>
                    </a:lnTo>
                    <a:lnTo>
                      <a:pt x="28" y="42"/>
                    </a:lnTo>
                    <a:lnTo>
                      <a:pt x="38" y="34"/>
                    </a:lnTo>
                    <a:lnTo>
                      <a:pt x="45" y="33"/>
                    </a:lnTo>
                    <a:lnTo>
                      <a:pt x="53" y="29"/>
                    </a:lnTo>
                    <a:lnTo>
                      <a:pt x="55"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33" name="Freeform 291">
                <a:extLst>
                  <a:ext uri="{FF2B5EF4-FFF2-40B4-BE49-F238E27FC236}">
                    <a16:creationId xmlns:a16="http://schemas.microsoft.com/office/drawing/2014/main" id="{09BA8A7F-BA90-408A-96F0-1EC07A07B528}"/>
                  </a:ext>
                </a:extLst>
              </p:cNvPr>
              <p:cNvSpPr>
                <a:spLocks/>
              </p:cNvSpPr>
              <p:nvPr/>
            </p:nvSpPr>
            <p:spPr bwMode="auto">
              <a:xfrm>
                <a:off x="3952" y="3519"/>
                <a:ext cx="29" cy="22"/>
              </a:xfrm>
              <a:custGeom>
                <a:avLst/>
                <a:gdLst>
                  <a:gd name="T0" fmla="*/ 4 w 57"/>
                  <a:gd name="T1" fmla="*/ 1 h 44"/>
                  <a:gd name="T2" fmla="*/ 4 w 57"/>
                  <a:gd name="T3" fmla="*/ 1 h 44"/>
                  <a:gd name="T4" fmla="*/ 3 w 57"/>
                  <a:gd name="T5" fmla="*/ 1 h 44"/>
                  <a:gd name="T6" fmla="*/ 3 w 57"/>
                  <a:gd name="T7" fmla="*/ 1 h 44"/>
                  <a:gd name="T8" fmla="*/ 2 w 57"/>
                  <a:gd name="T9" fmla="*/ 1 h 44"/>
                  <a:gd name="T10" fmla="*/ 2 w 57"/>
                  <a:gd name="T11" fmla="*/ 0 h 44"/>
                  <a:gd name="T12" fmla="*/ 1 w 57"/>
                  <a:gd name="T13" fmla="*/ 0 h 44"/>
                  <a:gd name="T14" fmla="*/ 1 w 57"/>
                  <a:gd name="T15" fmla="*/ 0 h 44"/>
                  <a:gd name="T16" fmla="*/ 1 w 57"/>
                  <a:gd name="T17" fmla="*/ 1 h 44"/>
                  <a:gd name="T18" fmla="*/ 0 w 57"/>
                  <a:gd name="T19" fmla="*/ 1 h 44"/>
                  <a:gd name="T20" fmla="*/ 0 w 57"/>
                  <a:gd name="T21" fmla="*/ 1 h 44"/>
                  <a:gd name="T22" fmla="*/ 0 w 57"/>
                  <a:gd name="T23" fmla="*/ 1 h 44"/>
                  <a:gd name="T24" fmla="*/ 0 w 57"/>
                  <a:gd name="T25" fmla="*/ 3 h 44"/>
                  <a:gd name="T26" fmla="*/ 1 w 57"/>
                  <a:gd name="T27" fmla="*/ 3 h 44"/>
                  <a:gd name="T28" fmla="*/ 1 w 57"/>
                  <a:gd name="T29" fmla="*/ 3 h 44"/>
                  <a:gd name="T30" fmla="*/ 2 w 57"/>
                  <a:gd name="T31" fmla="*/ 3 h 44"/>
                  <a:gd name="T32" fmla="*/ 2 w 57"/>
                  <a:gd name="T33" fmla="*/ 3 h 44"/>
                  <a:gd name="T34" fmla="*/ 3 w 57"/>
                  <a:gd name="T35" fmla="*/ 3 h 44"/>
                  <a:gd name="T36" fmla="*/ 3 w 57"/>
                  <a:gd name="T37" fmla="*/ 1 h 44"/>
                  <a:gd name="T38" fmla="*/ 4 w 57"/>
                  <a:gd name="T39" fmla="*/ 1 h 44"/>
                  <a:gd name="T40" fmla="*/ 4 w 57"/>
                  <a:gd name="T41" fmla="*/ 1 h 44"/>
                  <a:gd name="T42" fmla="*/ 4 w 57"/>
                  <a:gd name="T43" fmla="*/ 1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44"/>
                  <a:gd name="T68" fmla="*/ 57 w 57"/>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44">
                    <a:moveTo>
                      <a:pt x="57" y="25"/>
                    </a:moveTo>
                    <a:lnTo>
                      <a:pt x="52" y="21"/>
                    </a:lnTo>
                    <a:lnTo>
                      <a:pt x="48" y="16"/>
                    </a:lnTo>
                    <a:lnTo>
                      <a:pt x="40" y="10"/>
                    </a:lnTo>
                    <a:lnTo>
                      <a:pt x="31" y="4"/>
                    </a:lnTo>
                    <a:lnTo>
                      <a:pt x="19" y="0"/>
                    </a:lnTo>
                    <a:lnTo>
                      <a:pt x="14" y="0"/>
                    </a:lnTo>
                    <a:lnTo>
                      <a:pt x="8" y="0"/>
                    </a:lnTo>
                    <a:lnTo>
                      <a:pt x="2" y="4"/>
                    </a:lnTo>
                    <a:lnTo>
                      <a:pt x="0" y="12"/>
                    </a:lnTo>
                    <a:lnTo>
                      <a:pt x="0" y="20"/>
                    </a:lnTo>
                    <a:lnTo>
                      <a:pt x="0" y="27"/>
                    </a:lnTo>
                    <a:lnTo>
                      <a:pt x="0" y="35"/>
                    </a:lnTo>
                    <a:lnTo>
                      <a:pt x="2" y="42"/>
                    </a:lnTo>
                    <a:lnTo>
                      <a:pt x="10" y="44"/>
                    </a:lnTo>
                    <a:lnTo>
                      <a:pt x="17" y="42"/>
                    </a:lnTo>
                    <a:lnTo>
                      <a:pt x="29" y="40"/>
                    </a:lnTo>
                    <a:lnTo>
                      <a:pt x="36" y="33"/>
                    </a:lnTo>
                    <a:lnTo>
                      <a:pt x="46" y="29"/>
                    </a:lnTo>
                    <a:lnTo>
                      <a:pt x="52" y="25"/>
                    </a:lnTo>
                    <a:lnTo>
                      <a:pt x="57" y="25"/>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34" name="Freeform 292">
                <a:extLst>
                  <a:ext uri="{FF2B5EF4-FFF2-40B4-BE49-F238E27FC236}">
                    <a16:creationId xmlns:a16="http://schemas.microsoft.com/office/drawing/2014/main" id="{7624E9D1-3446-4AD7-B125-ADEBE9622A68}"/>
                  </a:ext>
                </a:extLst>
              </p:cNvPr>
              <p:cNvSpPr>
                <a:spLocks/>
              </p:cNvSpPr>
              <p:nvPr/>
            </p:nvSpPr>
            <p:spPr bwMode="auto">
              <a:xfrm>
                <a:off x="3932" y="3802"/>
                <a:ext cx="24" cy="31"/>
              </a:xfrm>
              <a:custGeom>
                <a:avLst/>
                <a:gdLst>
                  <a:gd name="T0" fmla="*/ 2 w 48"/>
                  <a:gd name="T1" fmla="*/ 3 h 63"/>
                  <a:gd name="T2" fmla="*/ 2 w 48"/>
                  <a:gd name="T3" fmla="*/ 3 h 63"/>
                  <a:gd name="T4" fmla="*/ 3 w 48"/>
                  <a:gd name="T5" fmla="*/ 3 h 63"/>
                  <a:gd name="T6" fmla="*/ 3 w 48"/>
                  <a:gd name="T7" fmla="*/ 3 h 63"/>
                  <a:gd name="T8" fmla="*/ 3 w 48"/>
                  <a:gd name="T9" fmla="*/ 3 h 63"/>
                  <a:gd name="T10" fmla="*/ 3 w 48"/>
                  <a:gd name="T11" fmla="*/ 2 h 63"/>
                  <a:gd name="T12" fmla="*/ 3 w 48"/>
                  <a:gd name="T13" fmla="*/ 2 h 63"/>
                  <a:gd name="T14" fmla="*/ 3 w 48"/>
                  <a:gd name="T15" fmla="*/ 1 h 63"/>
                  <a:gd name="T16" fmla="*/ 3 w 48"/>
                  <a:gd name="T17" fmla="*/ 1 h 63"/>
                  <a:gd name="T18" fmla="*/ 3 w 48"/>
                  <a:gd name="T19" fmla="*/ 0 h 63"/>
                  <a:gd name="T20" fmla="*/ 3 w 48"/>
                  <a:gd name="T21" fmla="*/ 0 h 63"/>
                  <a:gd name="T22" fmla="*/ 3 w 48"/>
                  <a:gd name="T23" fmla="*/ 0 h 63"/>
                  <a:gd name="T24" fmla="*/ 3 w 48"/>
                  <a:gd name="T25" fmla="*/ 0 h 63"/>
                  <a:gd name="T26" fmla="*/ 2 w 48"/>
                  <a:gd name="T27" fmla="*/ 0 h 63"/>
                  <a:gd name="T28" fmla="*/ 1 w 48"/>
                  <a:gd name="T29" fmla="*/ 0 h 63"/>
                  <a:gd name="T30" fmla="*/ 1 w 48"/>
                  <a:gd name="T31" fmla="*/ 1 h 63"/>
                  <a:gd name="T32" fmla="*/ 0 w 48"/>
                  <a:gd name="T33" fmla="*/ 1 h 63"/>
                  <a:gd name="T34" fmla="*/ 1 w 48"/>
                  <a:gd name="T35" fmla="*/ 2 h 63"/>
                  <a:gd name="T36" fmla="*/ 1 w 48"/>
                  <a:gd name="T37" fmla="*/ 2 h 63"/>
                  <a:gd name="T38" fmla="*/ 1 w 48"/>
                  <a:gd name="T39" fmla="*/ 3 h 63"/>
                  <a:gd name="T40" fmla="*/ 2 w 48"/>
                  <a:gd name="T41" fmla="*/ 3 h 63"/>
                  <a:gd name="T42" fmla="*/ 2 w 48"/>
                  <a:gd name="T43" fmla="*/ 3 h 63"/>
                  <a:gd name="T44" fmla="*/ 2 w 48"/>
                  <a:gd name="T45" fmla="*/ 3 h 63"/>
                  <a:gd name="T46" fmla="*/ 2 w 48"/>
                  <a:gd name="T47" fmla="*/ 3 h 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
                  <a:gd name="T73" fmla="*/ 0 h 63"/>
                  <a:gd name="T74" fmla="*/ 48 w 48"/>
                  <a:gd name="T75" fmla="*/ 63 h 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 h="63">
                    <a:moveTo>
                      <a:pt x="25" y="63"/>
                    </a:moveTo>
                    <a:lnTo>
                      <a:pt x="25" y="61"/>
                    </a:lnTo>
                    <a:lnTo>
                      <a:pt x="33" y="57"/>
                    </a:lnTo>
                    <a:lnTo>
                      <a:pt x="35" y="53"/>
                    </a:lnTo>
                    <a:lnTo>
                      <a:pt x="36" y="51"/>
                    </a:lnTo>
                    <a:lnTo>
                      <a:pt x="40" y="46"/>
                    </a:lnTo>
                    <a:lnTo>
                      <a:pt x="44" y="36"/>
                    </a:lnTo>
                    <a:lnTo>
                      <a:pt x="44" y="29"/>
                    </a:lnTo>
                    <a:lnTo>
                      <a:pt x="48" y="19"/>
                    </a:lnTo>
                    <a:lnTo>
                      <a:pt x="44" y="10"/>
                    </a:lnTo>
                    <a:lnTo>
                      <a:pt x="42" y="6"/>
                    </a:lnTo>
                    <a:lnTo>
                      <a:pt x="36" y="0"/>
                    </a:lnTo>
                    <a:lnTo>
                      <a:pt x="33" y="0"/>
                    </a:lnTo>
                    <a:lnTo>
                      <a:pt x="21" y="4"/>
                    </a:lnTo>
                    <a:lnTo>
                      <a:pt x="12" y="10"/>
                    </a:lnTo>
                    <a:lnTo>
                      <a:pt x="4" y="19"/>
                    </a:lnTo>
                    <a:lnTo>
                      <a:pt x="0" y="29"/>
                    </a:lnTo>
                    <a:lnTo>
                      <a:pt x="2" y="36"/>
                    </a:lnTo>
                    <a:lnTo>
                      <a:pt x="8" y="46"/>
                    </a:lnTo>
                    <a:lnTo>
                      <a:pt x="12" y="49"/>
                    </a:lnTo>
                    <a:lnTo>
                      <a:pt x="19" y="55"/>
                    </a:lnTo>
                    <a:lnTo>
                      <a:pt x="23" y="57"/>
                    </a:lnTo>
                    <a:lnTo>
                      <a:pt x="25" y="63"/>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35" name="Freeform 293">
                <a:extLst>
                  <a:ext uri="{FF2B5EF4-FFF2-40B4-BE49-F238E27FC236}">
                    <a16:creationId xmlns:a16="http://schemas.microsoft.com/office/drawing/2014/main" id="{00F162A2-7D4D-4AEF-9A59-566CFAC55560}"/>
                  </a:ext>
                </a:extLst>
              </p:cNvPr>
              <p:cNvSpPr>
                <a:spLocks/>
              </p:cNvSpPr>
              <p:nvPr/>
            </p:nvSpPr>
            <p:spPr bwMode="auto">
              <a:xfrm>
                <a:off x="3937" y="3734"/>
                <a:ext cx="33" cy="30"/>
              </a:xfrm>
              <a:custGeom>
                <a:avLst/>
                <a:gdLst>
                  <a:gd name="T0" fmla="*/ 4 w 66"/>
                  <a:gd name="T1" fmla="*/ 2 h 61"/>
                  <a:gd name="T2" fmla="*/ 4 w 66"/>
                  <a:gd name="T3" fmla="*/ 2 h 61"/>
                  <a:gd name="T4" fmla="*/ 3 w 66"/>
                  <a:gd name="T5" fmla="*/ 1 h 61"/>
                  <a:gd name="T6" fmla="*/ 2 w 66"/>
                  <a:gd name="T7" fmla="*/ 0 h 61"/>
                  <a:gd name="T8" fmla="*/ 1 w 66"/>
                  <a:gd name="T9" fmla="*/ 0 h 61"/>
                  <a:gd name="T10" fmla="*/ 1 w 66"/>
                  <a:gd name="T11" fmla="*/ 0 h 61"/>
                  <a:gd name="T12" fmla="*/ 1 w 66"/>
                  <a:gd name="T13" fmla="*/ 0 h 61"/>
                  <a:gd name="T14" fmla="*/ 1 w 66"/>
                  <a:gd name="T15" fmla="*/ 0 h 61"/>
                  <a:gd name="T16" fmla="*/ 1 w 66"/>
                  <a:gd name="T17" fmla="*/ 0 h 61"/>
                  <a:gd name="T18" fmla="*/ 1 w 66"/>
                  <a:gd name="T19" fmla="*/ 1 h 61"/>
                  <a:gd name="T20" fmla="*/ 1 w 66"/>
                  <a:gd name="T21" fmla="*/ 1 h 61"/>
                  <a:gd name="T22" fmla="*/ 0 w 66"/>
                  <a:gd name="T23" fmla="*/ 2 h 61"/>
                  <a:gd name="T24" fmla="*/ 0 w 66"/>
                  <a:gd name="T25" fmla="*/ 3 h 61"/>
                  <a:gd name="T26" fmla="*/ 0 w 66"/>
                  <a:gd name="T27" fmla="*/ 3 h 61"/>
                  <a:gd name="T28" fmla="*/ 1 w 66"/>
                  <a:gd name="T29" fmla="*/ 3 h 61"/>
                  <a:gd name="T30" fmla="*/ 1 w 66"/>
                  <a:gd name="T31" fmla="*/ 3 h 61"/>
                  <a:gd name="T32" fmla="*/ 1 w 66"/>
                  <a:gd name="T33" fmla="*/ 3 h 61"/>
                  <a:gd name="T34" fmla="*/ 2 w 66"/>
                  <a:gd name="T35" fmla="*/ 3 h 61"/>
                  <a:gd name="T36" fmla="*/ 3 w 66"/>
                  <a:gd name="T37" fmla="*/ 3 h 61"/>
                  <a:gd name="T38" fmla="*/ 3 w 66"/>
                  <a:gd name="T39" fmla="*/ 2 h 61"/>
                  <a:gd name="T40" fmla="*/ 4 w 66"/>
                  <a:gd name="T41" fmla="*/ 2 h 61"/>
                  <a:gd name="T42" fmla="*/ 4 w 66"/>
                  <a:gd name="T43" fmla="*/ 2 h 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
                  <a:gd name="T67" fmla="*/ 0 h 61"/>
                  <a:gd name="T68" fmla="*/ 66 w 66"/>
                  <a:gd name="T69" fmla="*/ 61 h 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 h="61">
                    <a:moveTo>
                      <a:pt x="66" y="42"/>
                    </a:moveTo>
                    <a:lnTo>
                      <a:pt x="64" y="34"/>
                    </a:lnTo>
                    <a:lnTo>
                      <a:pt x="57" y="25"/>
                    </a:lnTo>
                    <a:lnTo>
                      <a:pt x="42" y="12"/>
                    </a:lnTo>
                    <a:lnTo>
                      <a:pt x="26" y="2"/>
                    </a:lnTo>
                    <a:lnTo>
                      <a:pt x="17" y="0"/>
                    </a:lnTo>
                    <a:lnTo>
                      <a:pt x="11" y="4"/>
                    </a:lnTo>
                    <a:lnTo>
                      <a:pt x="7" y="10"/>
                    </a:lnTo>
                    <a:lnTo>
                      <a:pt x="6" y="13"/>
                    </a:lnTo>
                    <a:lnTo>
                      <a:pt x="2" y="19"/>
                    </a:lnTo>
                    <a:lnTo>
                      <a:pt x="2" y="29"/>
                    </a:lnTo>
                    <a:lnTo>
                      <a:pt x="0" y="40"/>
                    </a:lnTo>
                    <a:lnTo>
                      <a:pt x="0" y="48"/>
                    </a:lnTo>
                    <a:lnTo>
                      <a:pt x="0" y="55"/>
                    </a:lnTo>
                    <a:lnTo>
                      <a:pt x="6" y="59"/>
                    </a:lnTo>
                    <a:lnTo>
                      <a:pt x="15" y="61"/>
                    </a:lnTo>
                    <a:lnTo>
                      <a:pt x="28" y="61"/>
                    </a:lnTo>
                    <a:lnTo>
                      <a:pt x="42" y="55"/>
                    </a:lnTo>
                    <a:lnTo>
                      <a:pt x="55" y="48"/>
                    </a:lnTo>
                    <a:lnTo>
                      <a:pt x="63" y="44"/>
                    </a:lnTo>
                    <a:lnTo>
                      <a:pt x="66" y="42"/>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36" name="Freeform 294">
                <a:extLst>
                  <a:ext uri="{FF2B5EF4-FFF2-40B4-BE49-F238E27FC236}">
                    <a16:creationId xmlns:a16="http://schemas.microsoft.com/office/drawing/2014/main" id="{EF9B5A01-6D9D-4457-BAA0-01AA177D71CC}"/>
                  </a:ext>
                </a:extLst>
              </p:cNvPr>
              <p:cNvSpPr>
                <a:spLocks/>
              </p:cNvSpPr>
              <p:nvPr/>
            </p:nvSpPr>
            <p:spPr bwMode="auto">
              <a:xfrm>
                <a:off x="3949" y="3568"/>
                <a:ext cx="28" cy="21"/>
              </a:xfrm>
              <a:custGeom>
                <a:avLst/>
                <a:gdLst>
                  <a:gd name="T0" fmla="*/ 4 w 55"/>
                  <a:gd name="T1" fmla="*/ 3 h 42"/>
                  <a:gd name="T2" fmla="*/ 4 w 55"/>
                  <a:gd name="T3" fmla="*/ 3 h 42"/>
                  <a:gd name="T4" fmla="*/ 4 w 55"/>
                  <a:gd name="T5" fmla="*/ 1 h 42"/>
                  <a:gd name="T6" fmla="*/ 3 w 55"/>
                  <a:gd name="T7" fmla="*/ 1 h 42"/>
                  <a:gd name="T8" fmla="*/ 3 w 55"/>
                  <a:gd name="T9" fmla="*/ 1 h 42"/>
                  <a:gd name="T10" fmla="*/ 3 w 55"/>
                  <a:gd name="T11" fmla="*/ 1 h 42"/>
                  <a:gd name="T12" fmla="*/ 2 w 55"/>
                  <a:gd name="T13" fmla="*/ 0 h 42"/>
                  <a:gd name="T14" fmla="*/ 2 w 55"/>
                  <a:gd name="T15" fmla="*/ 1 h 42"/>
                  <a:gd name="T16" fmla="*/ 1 w 55"/>
                  <a:gd name="T17" fmla="*/ 1 h 42"/>
                  <a:gd name="T18" fmla="*/ 1 w 55"/>
                  <a:gd name="T19" fmla="*/ 1 h 42"/>
                  <a:gd name="T20" fmla="*/ 1 w 55"/>
                  <a:gd name="T21" fmla="*/ 1 h 42"/>
                  <a:gd name="T22" fmla="*/ 0 w 55"/>
                  <a:gd name="T23" fmla="*/ 1 h 42"/>
                  <a:gd name="T24" fmla="*/ 1 w 55"/>
                  <a:gd name="T25" fmla="*/ 3 h 42"/>
                  <a:gd name="T26" fmla="*/ 1 w 55"/>
                  <a:gd name="T27" fmla="*/ 3 h 42"/>
                  <a:gd name="T28" fmla="*/ 2 w 55"/>
                  <a:gd name="T29" fmla="*/ 3 h 42"/>
                  <a:gd name="T30" fmla="*/ 3 w 55"/>
                  <a:gd name="T31" fmla="*/ 3 h 42"/>
                  <a:gd name="T32" fmla="*/ 3 w 55"/>
                  <a:gd name="T33" fmla="*/ 3 h 42"/>
                  <a:gd name="T34" fmla="*/ 4 w 55"/>
                  <a:gd name="T35" fmla="*/ 3 h 42"/>
                  <a:gd name="T36" fmla="*/ 4 w 55"/>
                  <a:gd name="T37" fmla="*/ 3 h 42"/>
                  <a:gd name="T38" fmla="*/ 4 w 55"/>
                  <a:gd name="T39" fmla="*/ 3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42"/>
                  <a:gd name="T62" fmla="*/ 55 w 55"/>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42">
                    <a:moveTo>
                      <a:pt x="55" y="40"/>
                    </a:moveTo>
                    <a:lnTo>
                      <a:pt x="55" y="38"/>
                    </a:lnTo>
                    <a:lnTo>
                      <a:pt x="51" y="29"/>
                    </a:lnTo>
                    <a:lnTo>
                      <a:pt x="47" y="21"/>
                    </a:lnTo>
                    <a:lnTo>
                      <a:pt x="45" y="12"/>
                    </a:lnTo>
                    <a:lnTo>
                      <a:pt x="36" y="6"/>
                    </a:lnTo>
                    <a:lnTo>
                      <a:pt x="30" y="0"/>
                    </a:lnTo>
                    <a:lnTo>
                      <a:pt x="19" y="2"/>
                    </a:lnTo>
                    <a:lnTo>
                      <a:pt x="7" y="16"/>
                    </a:lnTo>
                    <a:lnTo>
                      <a:pt x="1" y="21"/>
                    </a:lnTo>
                    <a:lnTo>
                      <a:pt x="1" y="27"/>
                    </a:lnTo>
                    <a:lnTo>
                      <a:pt x="0" y="31"/>
                    </a:lnTo>
                    <a:lnTo>
                      <a:pt x="5" y="38"/>
                    </a:lnTo>
                    <a:lnTo>
                      <a:pt x="13" y="38"/>
                    </a:lnTo>
                    <a:lnTo>
                      <a:pt x="22" y="42"/>
                    </a:lnTo>
                    <a:lnTo>
                      <a:pt x="34" y="40"/>
                    </a:lnTo>
                    <a:lnTo>
                      <a:pt x="45" y="40"/>
                    </a:lnTo>
                    <a:lnTo>
                      <a:pt x="53" y="40"/>
                    </a:lnTo>
                    <a:lnTo>
                      <a:pt x="55" y="40"/>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37" name="Freeform 295">
                <a:extLst>
                  <a:ext uri="{FF2B5EF4-FFF2-40B4-BE49-F238E27FC236}">
                    <a16:creationId xmlns:a16="http://schemas.microsoft.com/office/drawing/2014/main" id="{D3B1D17C-F60B-4B78-9469-1AAB1620C271}"/>
                  </a:ext>
                </a:extLst>
              </p:cNvPr>
              <p:cNvSpPr>
                <a:spLocks/>
              </p:cNvSpPr>
              <p:nvPr/>
            </p:nvSpPr>
            <p:spPr bwMode="auto">
              <a:xfrm>
                <a:off x="3965" y="3543"/>
                <a:ext cx="28" cy="20"/>
              </a:xfrm>
              <a:custGeom>
                <a:avLst/>
                <a:gdLst>
                  <a:gd name="T0" fmla="*/ 4 w 55"/>
                  <a:gd name="T1" fmla="*/ 1 h 40"/>
                  <a:gd name="T2" fmla="*/ 4 w 55"/>
                  <a:gd name="T3" fmla="*/ 1 h 40"/>
                  <a:gd name="T4" fmla="*/ 4 w 55"/>
                  <a:gd name="T5" fmla="*/ 1 h 40"/>
                  <a:gd name="T6" fmla="*/ 3 w 55"/>
                  <a:gd name="T7" fmla="*/ 1 h 40"/>
                  <a:gd name="T8" fmla="*/ 3 w 55"/>
                  <a:gd name="T9" fmla="*/ 1 h 40"/>
                  <a:gd name="T10" fmla="*/ 2 w 55"/>
                  <a:gd name="T11" fmla="*/ 0 h 40"/>
                  <a:gd name="T12" fmla="*/ 2 w 55"/>
                  <a:gd name="T13" fmla="*/ 0 h 40"/>
                  <a:gd name="T14" fmla="*/ 1 w 55"/>
                  <a:gd name="T15" fmla="*/ 0 h 40"/>
                  <a:gd name="T16" fmla="*/ 1 w 55"/>
                  <a:gd name="T17" fmla="*/ 1 h 40"/>
                  <a:gd name="T18" fmla="*/ 1 w 55"/>
                  <a:gd name="T19" fmla="*/ 1 h 40"/>
                  <a:gd name="T20" fmla="*/ 1 w 55"/>
                  <a:gd name="T21" fmla="*/ 1 h 40"/>
                  <a:gd name="T22" fmla="*/ 0 w 55"/>
                  <a:gd name="T23" fmla="*/ 1 h 40"/>
                  <a:gd name="T24" fmla="*/ 0 w 55"/>
                  <a:gd name="T25" fmla="*/ 1 h 40"/>
                  <a:gd name="T26" fmla="*/ 1 w 55"/>
                  <a:gd name="T27" fmla="*/ 3 h 40"/>
                  <a:gd name="T28" fmla="*/ 1 w 55"/>
                  <a:gd name="T29" fmla="*/ 3 h 40"/>
                  <a:gd name="T30" fmla="*/ 2 w 55"/>
                  <a:gd name="T31" fmla="*/ 3 h 40"/>
                  <a:gd name="T32" fmla="*/ 2 w 55"/>
                  <a:gd name="T33" fmla="*/ 3 h 40"/>
                  <a:gd name="T34" fmla="*/ 3 w 55"/>
                  <a:gd name="T35" fmla="*/ 3 h 40"/>
                  <a:gd name="T36" fmla="*/ 3 w 55"/>
                  <a:gd name="T37" fmla="*/ 2 h 40"/>
                  <a:gd name="T38" fmla="*/ 4 w 55"/>
                  <a:gd name="T39" fmla="*/ 1 h 40"/>
                  <a:gd name="T40" fmla="*/ 4 w 55"/>
                  <a:gd name="T41" fmla="*/ 1 h 40"/>
                  <a:gd name="T42" fmla="*/ 4 w 55"/>
                  <a:gd name="T43" fmla="*/ 1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40"/>
                  <a:gd name="T68" fmla="*/ 55 w 55"/>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40">
                    <a:moveTo>
                      <a:pt x="55" y="28"/>
                    </a:moveTo>
                    <a:lnTo>
                      <a:pt x="51" y="27"/>
                    </a:lnTo>
                    <a:lnTo>
                      <a:pt x="49" y="19"/>
                    </a:lnTo>
                    <a:lnTo>
                      <a:pt x="44" y="11"/>
                    </a:lnTo>
                    <a:lnTo>
                      <a:pt x="36" y="4"/>
                    </a:lnTo>
                    <a:lnTo>
                      <a:pt x="28" y="0"/>
                    </a:lnTo>
                    <a:lnTo>
                      <a:pt x="19" y="0"/>
                    </a:lnTo>
                    <a:lnTo>
                      <a:pt x="15" y="0"/>
                    </a:lnTo>
                    <a:lnTo>
                      <a:pt x="9" y="4"/>
                    </a:lnTo>
                    <a:lnTo>
                      <a:pt x="7" y="9"/>
                    </a:lnTo>
                    <a:lnTo>
                      <a:pt x="4" y="17"/>
                    </a:lnTo>
                    <a:lnTo>
                      <a:pt x="0" y="27"/>
                    </a:lnTo>
                    <a:lnTo>
                      <a:pt x="0" y="30"/>
                    </a:lnTo>
                    <a:lnTo>
                      <a:pt x="2" y="38"/>
                    </a:lnTo>
                    <a:lnTo>
                      <a:pt x="7" y="40"/>
                    </a:lnTo>
                    <a:lnTo>
                      <a:pt x="17" y="38"/>
                    </a:lnTo>
                    <a:lnTo>
                      <a:pt x="28" y="38"/>
                    </a:lnTo>
                    <a:lnTo>
                      <a:pt x="36" y="34"/>
                    </a:lnTo>
                    <a:lnTo>
                      <a:pt x="45" y="32"/>
                    </a:lnTo>
                    <a:lnTo>
                      <a:pt x="51" y="28"/>
                    </a:lnTo>
                    <a:lnTo>
                      <a:pt x="55" y="28"/>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38" name="Freeform 296">
                <a:extLst>
                  <a:ext uri="{FF2B5EF4-FFF2-40B4-BE49-F238E27FC236}">
                    <a16:creationId xmlns:a16="http://schemas.microsoft.com/office/drawing/2014/main" id="{0803DB65-8A1B-4C40-BAF8-1DD0AAEC540D}"/>
                  </a:ext>
                </a:extLst>
              </p:cNvPr>
              <p:cNvSpPr>
                <a:spLocks/>
              </p:cNvSpPr>
              <p:nvPr/>
            </p:nvSpPr>
            <p:spPr bwMode="auto">
              <a:xfrm>
                <a:off x="3958" y="3652"/>
                <a:ext cx="27" cy="20"/>
              </a:xfrm>
              <a:custGeom>
                <a:avLst/>
                <a:gdLst>
                  <a:gd name="T0" fmla="*/ 3 w 55"/>
                  <a:gd name="T1" fmla="*/ 1 h 40"/>
                  <a:gd name="T2" fmla="*/ 3 w 55"/>
                  <a:gd name="T3" fmla="*/ 1 h 40"/>
                  <a:gd name="T4" fmla="*/ 2 w 55"/>
                  <a:gd name="T5" fmla="*/ 1 h 40"/>
                  <a:gd name="T6" fmla="*/ 2 w 55"/>
                  <a:gd name="T7" fmla="*/ 1 h 40"/>
                  <a:gd name="T8" fmla="*/ 2 w 55"/>
                  <a:gd name="T9" fmla="*/ 1 h 40"/>
                  <a:gd name="T10" fmla="*/ 1 w 55"/>
                  <a:gd name="T11" fmla="*/ 0 h 40"/>
                  <a:gd name="T12" fmla="*/ 0 w 55"/>
                  <a:gd name="T13" fmla="*/ 0 h 40"/>
                  <a:gd name="T14" fmla="*/ 0 w 55"/>
                  <a:gd name="T15" fmla="*/ 0 h 40"/>
                  <a:gd name="T16" fmla="*/ 0 w 55"/>
                  <a:gd name="T17" fmla="*/ 1 h 40"/>
                  <a:gd name="T18" fmla="*/ 0 w 55"/>
                  <a:gd name="T19" fmla="*/ 1 h 40"/>
                  <a:gd name="T20" fmla="*/ 0 w 55"/>
                  <a:gd name="T21" fmla="*/ 1 h 40"/>
                  <a:gd name="T22" fmla="*/ 0 w 55"/>
                  <a:gd name="T23" fmla="*/ 1 h 40"/>
                  <a:gd name="T24" fmla="*/ 0 w 55"/>
                  <a:gd name="T25" fmla="*/ 2 h 40"/>
                  <a:gd name="T26" fmla="*/ 0 w 55"/>
                  <a:gd name="T27" fmla="*/ 3 h 40"/>
                  <a:gd name="T28" fmla="*/ 0 w 55"/>
                  <a:gd name="T29" fmla="*/ 3 h 40"/>
                  <a:gd name="T30" fmla="*/ 1 w 55"/>
                  <a:gd name="T31" fmla="*/ 3 h 40"/>
                  <a:gd name="T32" fmla="*/ 1 w 55"/>
                  <a:gd name="T33" fmla="*/ 3 h 40"/>
                  <a:gd name="T34" fmla="*/ 2 w 55"/>
                  <a:gd name="T35" fmla="*/ 2 h 40"/>
                  <a:gd name="T36" fmla="*/ 2 w 55"/>
                  <a:gd name="T37" fmla="*/ 1 h 40"/>
                  <a:gd name="T38" fmla="*/ 3 w 55"/>
                  <a:gd name="T39" fmla="*/ 1 h 40"/>
                  <a:gd name="T40" fmla="*/ 3 w 55"/>
                  <a:gd name="T41" fmla="*/ 1 h 40"/>
                  <a:gd name="T42" fmla="*/ 3 w 55"/>
                  <a:gd name="T43" fmla="*/ 1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40"/>
                  <a:gd name="T68" fmla="*/ 55 w 55"/>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40">
                    <a:moveTo>
                      <a:pt x="55" y="24"/>
                    </a:moveTo>
                    <a:lnTo>
                      <a:pt x="51" y="21"/>
                    </a:lnTo>
                    <a:lnTo>
                      <a:pt x="47" y="17"/>
                    </a:lnTo>
                    <a:lnTo>
                      <a:pt x="38" y="11"/>
                    </a:lnTo>
                    <a:lnTo>
                      <a:pt x="32" y="3"/>
                    </a:lnTo>
                    <a:lnTo>
                      <a:pt x="22" y="0"/>
                    </a:lnTo>
                    <a:lnTo>
                      <a:pt x="13" y="0"/>
                    </a:lnTo>
                    <a:lnTo>
                      <a:pt x="7" y="0"/>
                    </a:lnTo>
                    <a:lnTo>
                      <a:pt x="5" y="5"/>
                    </a:lnTo>
                    <a:lnTo>
                      <a:pt x="2" y="11"/>
                    </a:lnTo>
                    <a:lnTo>
                      <a:pt x="2" y="21"/>
                    </a:lnTo>
                    <a:lnTo>
                      <a:pt x="0" y="28"/>
                    </a:lnTo>
                    <a:lnTo>
                      <a:pt x="0" y="32"/>
                    </a:lnTo>
                    <a:lnTo>
                      <a:pt x="2" y="38"/>
                    </a:lnTo>
                    <a:lnTo>
                      <a:pt x="7" y="40"/>
                    </a:lnTo>
                    <a:lnTo>
                      <a:pt x="17" y="38"/>
                    </a:lnTo>
                    <a:lnTo>
                      <a:pt x="28" y="38"/>
                    </a:lnTo>
                    <a:lnTo>
                      <a:pt x="36" y="32"/>
                    </a:lnTo>
                    <a:lnTo>
                      <a:pt x="45" y="28"/>
                    </a:lnTo>
                    <a:lnTo>
                      <a:pt x="51" y="24"/>
                    </a:lnTo>
                    <a:lnTo>
                      <a:pt x="55" y="24"/>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39" name="Freeform 297">
                <a:extLst>
                  <a:ext uri="{FF2B5EF4-FFF2-40B4-BE49-F238E27FC236}">
                    <a16:creationId xmlns:a16="http://schemas.microsoft.com/office/drawing/2014/main" id="{0CE84E08-5D7A-4B9E-ACCD-ED23F30D0B13}"/>
                  </a:ext>
                </a:extLst>
              </p:cNvPr>
              <p:cNvSpPr>
                <a:spLocks/>
              </p:cNvSpPr>
              <p:nvPr/>
            </p:nvSpPr>
            <p:spPr bwMode="auto">
              <a:xfrm>
                <a:off x="3933" y="3773"/>
                <a:ext cx="28" cy="20"/>
              </a:xfrm>
              <a:custGeom>
                <a:avLst/>
                <a:gdLst>
                  <a:gd name="T0" fmla="*/ 4 w 55"/>
                  <a:gd name="T1" fmla="*/ 1 h 40"/>
                  <a:gd name="T2" fmla="*/ 4 w 55"/>
                  <a:gd name="T3" fmla="*/ 1 h 40"/>
                  <a:gd name="T4" fmla="*/ 4 w 55"/>
                  <a:gd name="T5" fmla="*/ 1 h 40"/>
                  <a:gd name="T6" fmla="*/ 3 w 55"/>
                  <a:gd name="T7" fmla="*/ 1 h 40"/>
                  <a:gd name="T8" fmla="*/ 3 w 55"/>
                  <a:gd name="T9" fmla="*/ 1 h 40"/>
                  <a:gd name="T10" fmla="*/ 2 w 55"/>
                  <a:gd name="T11" fmla="*/ 0 h 40"/>
                  <a:gd name="T12" fmla="*/ 2 w 55"/>
                  <a:gd name="T13" fmla="*/ 0 h 40"/>
                  <a:gd name="T14" fmla="*/ 1 w 55"/>
                  <a:gd name="T15" fmla="*/ 0 h 40"/>
                  <a:gd name="T16" fmla="*/ 1 w 55"/>
                  <a:gd name="T17" fmla="*/ 1 h 40"/>
                  <a:gd name="T18" fmla="*/ 1 w 55"/>
                  <a:gd name="T19" fmla="*/ 1 h 40"/>
                  <a:gd name="T20" fmla="*/ 1 w 55"/>
                  <a:gd name="T21" fmla="*/ 1 h 40"/>
                  <a:gd name="T22" fmla="*/ 0 w 55"/>
                  <a:gd name="T23" fmla="*/ 1 h 40"/>
                  <a:gd name="T24" fmla="*/ 0 w 55"/>
                  <a:gd name="T25" fmla="*/ 2 h 40"/>
                  <a:gd name="T26" fmla="*/ 1 w 55"/>
                  <a:gd name="T27" fmla="*/ 3 h 40"/>
                  <a:gd name="T28" fmla="*/ 1 w 55"/>
                  <a:gd name="T29" fmla="*/ 3 h 40"/>
                  <a:gd name="T30" fmla="*/ 2 w 55"/>
                  <a:gd name="T31" fmla="*/ 3 h 40"/>
                  <a:gd name="T32" fmla="*/ 2 w 55"/>
                  <a:gd name="T33" fmla="*/ 3 h 40"/>
                  <a:gd name="T34" fmla="*/ 3 w 55"/>
                  <a:gd name="T35" fmla="*/ 3 h 40"/>
                  <a:gd name="T36" fmla="*/ 3 w 55"/>
                  <a:gd name="T37" fmla="*/ 2 h 40"/>
                  <a:gd name="T38" fmla="*/ 4 w 55"/>
                  <a:gd name="T39" fmla="*/ 1 h 40"/>
                  <a:gd name="T40" fmla="*/ 4 w 55"/>
                  <a:gd name="T41" fmla="*/ 1 h 40"/>
                  <a:gd name="T42" fmla="*/ 4 w 55"/>
                  <a:gd name="T43" fmla="*/ 1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40"/>
                  <a:gd name="T68" fmla="*/ 55 w 55"/>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40">
                    <a:moveTo>
                      <a:pt x="55" y="28"/>
                    </a:moveTo>
                    <a:lnTo>
                      <a:pt x="52" y="27"/>
                    </a:lnTo>
                    <a:lnTo>
                      <a:pt x="50" y="19"/>
                    </a:lnTo>
                    <a:lnTo>
                      <a:pt x="40" y="13"/>
                    </a:lnTo>
                    <a:lnTo>
                      <a:pt x="34" y="8"/>
                    </a:lnTo>
                    <a:lnTo>
                      <a:pt x="25" y="0"/>
                    </a:lnTo>
                    <a:lnTo>
                      <a:pt x="17" y="0"/>
                    </a:lnTo>
                    <a:lnTo>
                      <a:pt x="14" y="0"/>
                    </a:lnTo>
                    <a:lnTo>
                      <a:pt x="8" y="4"/>
                    </a:lnTo>
                    <a:lnTo>
                      <a:pt x="4" y="9"/>
                    </a:lnTo>
                    <a:lnTo>
                      <a:pt x="2" y="17"/>
                    </a:lnTo>
                    <a:lnTo>
                      <a:pt x="0" y="25"/>
                    </a:lnTo>
                    <a:lnTo>
                      <a:pt x="0" y="32"/>
                    </a:lnTo>
                    <a:lnTo>
                      <a:pt x="2" y="38"/>
                    </a:lnTo>
                    <a:lnTo>
                      <a:pt x="8" y="40"/>
                    </a:lnTo>
                    <a:lnTo>
                      <a:pt x="17" y="40"/>
                    </a:lnTo>
                    <a:lnTo>
                      <a:pt x="27" y="40"/>
                    </a:lnTo>
                    <a:lnTo>
                      <a:pt x="36" y="34"/>
                    </a:lnTo>
                    <a:lnTo>
                      <a:pt x="46" y="32"/>
                    </a:lnTo>
                    <a:lnTo>
                      <a:pt x="52" y="28"/>
                    </a:lnTo>
                    <a:lnTo>
                      <a:pt x="55" y="28"/>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40" name="Freeform 298">
                <a:extLst>
                  <a:ext uri="{FF2B5EF4-FFF2-40B4-BE49-F238E27FC236}">
                    <a16:creationId xmlns:a16="http://schemas.microsoft.com/office/drawing/2014/main" id="{E91C7380-048D-4513-8061-6A12E8A46CFD}"/>
                  </a:ext>
                </a:extLst>
              </p:cNvPr>
              <p:cNvSpPr>
                <a:spLocks/>
              </p:cNvSpPr>
              <p:nvPr/>
            </p:nvSpPr>
            <p:spPr bwMode="auto">
              <a:xfrm>
                <a:off x="3949" y="3682"/>
                <a:ext cx="26" cy="21"/>
              </a:xfrm>
              <a:custGeom>
                <a:avLst/>
                <a:gdLst>
                  <a:gd name="T0" fmla="*/ 4 w 51"/>
                  <a:gd name="T1" fmla="*/ 1 h 42"/>
                  <a:gd name="T2" fmla="*/ 4 w 51"/>
                  <a:gd name="T3" fmla="*/ 1 h 42"/>
                  <a:gd name="T4" fmla="*/ 3 w 51"/>
                  <a:gd name="T5" fmla="*/ 1 h 42"/>
                  <a:gd name="T6" fmla="*/ 2 w 51"/>
                  <a:gd name="T7" fmla="*/ 0 h 42"/>
                  <a:gd name="T8" fmla="*/ 2 w 51"/>
                  <a:gd name="T9" fmla="*/ 0 h 42"/>
                  <a:gd name="T10" fmla="*/ 1 w 51"/>
                  <a:gd name="T11" fmla="*/ 0 h 42"/>
                  <a:gd name="T12" fmla="*/ 1 w 51"/>
                  <a:gd name="T13" fmla="*/ 1 h 42"/>
                  <a:gd name="T14" fmla="*/ 1 w 51"/>
                  <a:gd name="T15" fmla="*/ 1 h 42"/>
                  <a:gd name="T16" fmla="*/ 1 w 51"/>
                  <a:gd name="T17" fmla="*/ 1 h 42"/>
                  <a:gd name="T18" fmla="*/ 0 w 51"/>
                  <a:gd name="T19" fmla="*/ 1 h 42"/>
                  <a:gd name="T20" fmla="*/ 1 w 51"/>
                  <a:gd name="T21" fmla="*/ 1 h 42"/>
                  <a:gd name="T22" fmla="*/ 1 w 51"/>
                  <a:gd name="T23" fmla="*/ 3 h 42"/>
                  <a:gd name="T24" fmla="*/ 1 w 51"/>
                  <a:gd name="T25" fmla="*/ 3 h 42"/>
                  <a:gd name="T26" fmla="*/ 2 w 51"/>
                  <a:gd name="T27" fmla="*/ 3 h 42"/>
                  <a:gd name="T28" fmla="*/ 3 w 51"/>
                  <a:gd name="T29" fmla="*/ 3 h 42"/>
                  <a:gd name="T30" fmla="*/ 3 w 51"/>
                  <a:gd name="T31" fmla="*/ 1 h 42"/>
                  <a:gd name="T32" fmla="*/ 3 w 51"/>
                  <a:gd name="T33" fmla="*/ 1 h 42"/>
                  <a:gd name="T34" fmla="*/ 4 w 51"/>
                  <a:gd name="T35" fmla="*/ 1 h 42"/>
                  <a:gd name="T36" fmla="*/ 4 w 51"/>
                  <a:gd name="T37" fmla="*/ 1 h 42"/>
                  <a:gd name="T38" fmla="*/ 4 w 51"/>
                  <a:gd name="T39" fmla="*/ 1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42"/>
                  <a:gd name="T62" fmla="*/ 51 w 51"/>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42">
                    <a:moveTo>
                      <a:pt x="51" y="10"/>
                    </a:moveTo>
                    <a:lnTo>
                      <a:pt x="49" y="6"/>
                    </a:lnTo>
                    <a:lnTo>
                      <a:pt x="39" y="4"/>
                    </a:lnTo>
                    <a:lnTo>
                      <a:pt x="32" y="0"/>
                    </a:lnTo>
                    <a:lnTo>
                      <a:pt x="22" y="0"/>
                    </a:lnTo>
                    <a:lnTo>
                      <a:pt x="13" y="0"/>
                    </a:lnTo>
                    <a:lnTo>
                      <a:pt x="3" y="4"/>
                    </a:lnTo>
                    <a:lnTo>
                      <a:pt x="1" y="6"/>
                    </a:lnTo>
                    <a:lnTo>
                      <a:pt x="1" y="12"/>
                    </a:lnTo>
                    <a:lnTo>
                      <a:pt x="0" y="19"/>
                    </a:lnTo>
                    <a:lnTo>
                      <a:pt x="1" y="31"/>
                    </a:lnTo>
                    <a:lnTo>
                      <a:pt x="5" y="37"/>
                    </a:lnTo>
                    <a:lnTo>
                      <a:pt x="9" y="42"/>
                    </a:lnTo>
                    <a:lnTo>
                      <a:pt x="22" y="42"/>
                    </a:lnTo>
                    <a:lnTo>
                      <a:pt x="36" y="33"/>
                    </a:lnTo>
                    <a:lnTo>
                      <a:pt x="39" y="23"/>
                    </a:lnTo>
                    <a:lnTo>
                      <a:pt x="45" y="18"/>
                    </a:lnTo>
                    <a:lnTo>
                      <a:pt x="49" y="10"/>
                    </a:lnTo>
                    <a:lnTo>
                      <a:pt x="51" y="10"/>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41" name="Freeform 299">
                <a:extLst>
                  <a:ext uri="{FF2B5EF4-FFF2-40B4-BE49-F238E27FC236}">
                    <a16:creationId xmlns:a16="http://schemas.microsoft.com/office/drawing/2014/main" id="{F57A65AF-465C-407B-BE88-841AC5E66CAD}"/>
                  </a:ext>
                </a:extLst>
              </p:cNvPr>
              <p:cNvSpPr>
                <a:spLocks/>
              </p:cNvSpPr>
              <p:nvPr/>
            </p:nvSpPr>
            <p:spPr bwMode="auto">
              <a:xfrm>
                <a:off x="3956" y="3605"/>
                <a:ext cx="34" cy="30"/>
              </a:xfrm>
              <a:custGeom>
                <a:avLst/>
                <a:gdLst>
                  <a:gd name="T0" fmla="*/ 4 w 68"/>
                  <a:gd name="T1" fmla="*/ 3 h 59"/>
                  <a:gd name="T2" fmla="*/ 4 w 68"/>
                  <a:gd name="T3" fmla="*/ 2 h 59"/>
                  <a:gd name="T4" fmla="*/ 3 w 68"/>
                  <a:gd name="T5" fmla="*/ 2 h 59"/>
                  <a:gd name="T6" fmla="*/ 2 w 68"/>
                  <a:gd name="T7" fmla="*/ 1 h 59"/>
                  <a:gd name="T8" fmla="*/ 1 w 68"/>
                  <a:gd name="T9" fmla="*/ 0 h 59"/>
                  <a:gd name="T10" fmla="*/ 1 w 68"/>
                  <a:gd name="T11" fmla="*/ 0 h 59"/>
                  <a:gd name="T12" fmla="*/ 1 w 68"/>
                  <a:gd name="T13" fmla="*/ 1 h 59"/>
                  <a:gd name="T14" fmla="*/ 1 w 68"/>
                  <a:gd name="T15" fmla="*/ 1 h 59"/>
                  <a:gd name="T16" fmla="*/ 1 w 68"/>
                  <a:gd name="T17" fmla="*/ 1 h 59"/>
                  <a:gd name="T18" fmla="*/ 1 w 68"/>
                  <a:gd name="T19" fmla="*/ 2 h 59"/>
                  <a:gd name="T20" fmla="*/ 1 w 68"/>
                  <a:gd name="T21" fmla="*/ 2 h 59"/>
                  <a:gd name="T22" fmla="*/ 0 w 68"/>
                  <a:gd name="T23" fmla="*/ 3 h 59"/>
                  <a:gd name="T24" fmla="*/ 0 w 68"/>
                  <a:gd name="T25" fmla="*/ 3 h 59"/>
                  <a:gd name="T26" fmla="*/ 1 w 68"/>
                  <a:gd name="T27" fmla="*/ 4 h 59"/>
                  <a:gd name="T28" fmla="*/ 1 w 68"/>
                  <a:gd name="T29" fmla="*/ 4 h 59"/>
                  <a:gd name="T30" fmla="*/ 1 w 68"/>
                  <a:gd name="T31" fmla="*/ 4 h 59"/>
                  <a:gd name="T32" fmla="*/ 2 w 68"/>
                  <a:gd name="T33" fmla="*/ 4 h 59"/>
                  <a:gd name="T34" fmla="*/ 2 w 68"/>
                  <a:gd name="T35" fmla="*/ 4 h 59"/>
                  <a:gd name="T36" fmla="*/ 3 w 68"/>
                  <a:gd name="T37" fmla="*/ 3 h 59"/>
                  <a:gd name="T38" fmla="*/ 4 w 68"/>
                  <a:gd name="T39" fmla="*/ 3 h 59"/>
                  <a:gd name="T40" fmla="*/ 4 w 68"/>
                  <a:gd name="T41" fmla="*/ 3 h 59"/>
                  <a:gd name="T42" fmla="*/ 4 w 68"/>
                  <a:gd name="T43" fmla="*/ 3 h 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59"/>
                  <a:gd name="T68" fmla="*/ 68 w 68"/>
                  <a:gd name="T69" fmla="*/ 59 h 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59">
                    <a:moveTo>
                      <a:pt x="68" y="35"/>
                    </a:moveTo>
                    <a:lnTo>
                      <a:pt x="64" y="31"/>
                    </a:lnTo>
                    <a:lnTo>
                      <a:pt x="53" y="20"/>
                    </a:lnTo>
                    <a:lnTo>
                      <a:pt x="38" y="6"/>
                    </a:lnTo>
                    <a:lnTo>
                      <a:pt x="23" y="0"/>
                    </a:lnTo>
                    <a:lnTo>
                      <a:pt x="15" y="0"/>
                    </a:lnTo>
                    <a:lnTo>
                      <a:pt x="9" y="6"/>
                    </a:lnTo>
                    <a:lnTo>
                      <a:pt x="6" y="6"/>
                    </a:lnTo>
                    <a:lnTo>
                      <a:pt x="4" y="14"/>
                    </a:lnTo>
                    <a:lnTo>
                      <a:pt x="2" y="20"/>
                    </a:lnTo>
                    <a:lnTo>
                      <a:pt x="2" y="29"/>
                    </a:lnTo>
                    <a:lnTo>
                      <a:pt x="0" y="39"/>
                    </a:lnTo>
                    <a:lnTo>
                      <a:pt x="0" y="48"/>
                    </a:lnTo>
                    <a:lnTo>
                      <a:pt x="2" y="52"/>
                    </a:lnTo>
                    <a:lnTo>
                      <a:pt x="6" y="58"/>
                    </a:lnTo>
                    <a:lnTo>
                      <a:pt x="17" y="59"/>
                    </a:lnTo>
                    <a:lnTo>
                      <a:pt x="32" y="58"/>
                    </a:lnTo>
                    <a:lnTo>
                      <a:pt x="42" y="50"/>
                    </a:lnTo>
                    <a:lnTo>
                      <a:pt x="55" y="44"/>
                    </a:lnTo>
                    <a:lnTo>
                      <a:pt x="64" y="37"/>
                    </a:lnTo>
                    <a:lnTo>
                      <a:pt x="68" y="35"/>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42" name="Freeform 300">
                <a:extLst>
                  <a:ext uri="{FF2B5EF4-FFF2-40B4-BE49-F238E27FC236}">
                    <a16:creationId xmlns:a16="http://schemas.microsoft.com/office/drawing/2014/main" id="{63E82D47-8147-4C60-A42B-F0FEEB107E95}"/>
                  </a:ext>
                </a:extLst>
              </p:cNvPr>
              <p:cNvSpPr>
                <a:spLocks/>
              </p:cNvSpPr>
              <p:nvPr/>
            </p:nvSpPr>
            <p:spPr bwMode="auto">
              <a:xfrm>
                <a:off x="3948" y="3482"/>
                <a:ext cx="24" cy="23"/>
              </a:xfrm>
              <a:custGeom>
                <a:avLst/>
                <a:gdLst>
                  <a:gd name="T0" fmla="*/ 3 w 47"/>
                  <a:gd name="T1" fmla="*/ 0 h 48"/>
                  <a:gd name="T2" fmla="*/ 3 w 47"/>
                  <a:gd name="T3" fmla="*/ 0 h 48"/>
                  <a:gd name="T4" fmla="*/ 3 w 47"/>
                  <a:gd name="T5" fmla="*/ 0 h 48"/>
                  <a:gd name="T6" fmla="*/ 2 w 47"/>
                  <a:gd name="T7" fmla="*/ 0 h 48"/>
                  <a:gd name="T8" fmla="*/ 2 w 47"/>
                  <a:gd name="T9" fmla="*/ 0 h 48"/>
                  <a:gd name="T10" fmla="*/ 1 w 47"/>
                  <a:gd name="T11" fmla="*/ 0 h 48"/>
                  <a:gd name="T12" fmla="*/ 1 w 47"/>
                  <a:gd name="T13" fmla="*/ 0 h 48"/>
                  <a:gd name="T14" fmla="*/ 0 w 47"/>
                  <a:gd name="T15" fmla="*/ 0 h 48"/>
                  <a:gd name="T16" fmla="*/ 0 w 47"/>
                  <a:gd name="T17" fmla="*/ 1 h 48"/>
                  <a:gd name="T18" fmla="*/ 1 w 47"/>
                  <a:gd name="T19" fmla="*/ 1 h 48"/>
                  <a:gd name="T20" fmla="*/ 1 w 47"/>
                  <a:gd name="T21" fmla="*/ 2 h 48"/>
                  <a:gd name="T22" fmla="*/ 1 w 47"/>
                  <a:gd name="T23" fmla="*/ 2 h 48"/>
                  <a:gd name="T24" fmla="*/ 2 w 47"/>
                  <a:gd name="T25" fmla="*/ 2 h 48"/>
                  <a:gd name="T26" fmla="*/ 2 w 47"/>
                  <a:gd name="T27" fmla="*/ 2 h 48"/>
                  <a:gd name="T28" fmla="*/ 2 w 47"/>
                  <a:gd name="T29" fmla="*/ 2 h 48"/>
                  <a:gd name="T30" fmla="*/ 3 w 47"/>
                  <a:gd name="T31" fmla="*/ 2 h 48"/>
                  <a:gd name="T32" fmla="*/ 3 w 47"/>
                  <a:gd name="T33" fmla="*/ 1 h 48"/>
                  <a:gd name="T34" fmla="*/ 3 w 47"/>
                  <a:gd name="T35" fmla="*/ 1 h 48"/>
                  <a:gd name="T36" fmla="*/ 3 w 47"/>
                  <a:gd name="T37" fmla="*/ 0 h 48"/>
                  <a:gd name="T38" fmla="*/ 3 w 47"/>
                  <a:gd name="T39" fmla="*/ 0 h 48"/>
                  <a:gd name="T40" fmla="*/ 3 w 47"/>
                  <a:gd name="T41" fmla="*/ 0 h 48"/>
                  <a:gd name="T42" fmla="*/ 3 w 47"/>
                  <a:gd name="T43" fmla="*/ 0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48"/>
                  <a:gd name="T68" fmla="*/ 47 w 47"/>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48">
                    <a:moveTo>
                      <a:pt x="47" y="4"/>
                    </a:moveTo>
                    <a:lnTo>
                      <a:pt x="43" y="0"/>
                    </a:lnTo>
                    <a:lnTo>
                      <a:pt x="36" y="0"/>
                    </a:lnTo>
                    <a:lnTo>
                      <a:pt x="24" y="0"/>
                    </a:lnTo>
                    <a:lnTo>
                      <a:pt x="17" y="4"/>
                    </a:lnTo>
                    <a:lnTo>
                      <a:pt x="5" y="4"/>
                    </a:lnTo>
                    <a:lnTo>
                      <a:pt x="2" y="12"/>
                    </a:lnTo>
                    <a:lnTo>
                      <a:pt x="0" y="14"/>
                    </a:lnTo>
                    <a:lnTo>
                      <a:pt x="0" y="21"/>
                    </a:lnTo>
                    <a:lnTo>
                      <a:pt x="2" y="27"/>
                    </a:lnTo>
                    <a:lnTo>
                      <a:pt x="7" y="36"/>
                    </a:lnTo>
                    <a:lnTo>
                      <a:pt x="11" y="42"/>
                    </a:lnTo>
                    <a:lnTo>
                      <a:pt x="19" y="46"/>
                    </a:lnTo>
                    <a:lnTo>
                      <a:pt x="24" y="48"/>
                    </a:lnTo>
                    <a:lnTo>
                      <a:pt x="32" y="46"/>
                    </a:lnTo>
                    <a:lnTo>
                      <a:pt x="36" y="38"/>
                    </a:lnTo>
                    <a:lnTo>
                      <a:pt x="40" y="31"/>
                    </a:lnTo>
                    <a:lnTo>
                      <a:pt x="41" y="21"/>
                    </a:lnTo>
                    <a:lnTo>
                      <a:pt x="43" y="10"/>
                    </a:lnTo>
                    <a:lnTo>
                      <a:pt x="47" y="4"/>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43" name="Freeform 301">
                <a:extLst>
                  <a:ext uri="{FF2B5EF4-FFF2-40B4-BE49-F238E27FC236}">
                    <a16:creationId xmlns:a16="http://schemas.microsoft.com/office/drawing/2014/main" id="{B604C9DC-31EB-4E45-8D80-444BA5720190}"/>
                  </a:ext>
                </a:extLst>
              </p:cNvPr>
              <p:cNvSpPr>
                <a:spLocks/>
              </p:cNvSpPr>
              <p:nvPr/>
            </p:nvSpPr>
            <p:spPr bwMode="auto">
              <a:xfrm>
                <a:off x="3945" y="3449"/>
                <a:ext cx="27" cy="22"/>
              </a:xfrm>
              <a:custGeom>
                <a:avLst/>
                <a:gdLst>
                  <a:gd name="T0" fmla="*/ 4 w 53"/>
                  <a:gd name="T1" fmla="*/ 1 h 43"/>
                  <a:gd name="T2" fmla="*/ 4 w 53"/>
                  <a:gd name="T3" fmla="*/ 1 h 43"/>
                  <a:gd name="T4" fmla="*/ 3 w 53"/>
                  <a:gd name="T5" fmla="*/ 1 h 43"/>
                  <a:gd name="T6" fmla="*/ 2 w 53"/>
                  <a:gd name="T7" fmla="*/ 1 h 43"/>
                  <a:gd name="T8" fmla="*/ 2 w 53"/>
                  <a:gd name="T9" fmla="*/ 1 h 43"/>
                  <a:gd name="T10" fmla="*/ 1 w 53"/>
                  <a:gd name="T11" fmla="*/ 0 h 43"/>
                  <a:gd name="T12" fmla="*/ 1 w 53"/>
                  <a:gd name="T13" fmla="*/ 1 h 43"/>
                  <a:gd name="T14" fmla="*/ 0 w 53"/>
                  <a:gd name="T15" fmla="*/ 1 h 43"/>
                  <a:gd name="T16" fmla="*/ 0 w 53"/>
                  <a:gd name="T17" fmla="*/ 1 h 43"/>
                  <a:gd name="T18" fmla="*/ 0 w 53"/>
                  <a:gd name="T19" fmla="*/ 2 h 43"/>
                  <a:gd name="T20" fmla="*/ 1 w 53"/>
                  <a:gd name="T21" fmla="*/ 2 h 43"/>
                  <a:gd name="T22" fmla="*/ 1 w 53"/>
                  <a:gd name="T23" fmla="*/ 3 h 43"/>
                  <a:gd name="T24" fmla="*/ 1 w 53"/>
                  <a:gd name="T25" fmla="*/ 3 h 43"/>
                  <a:gd name="T26" fmla="*/ 2 w 53"/>
                  <a:gd name="T27" fmla="*/ 3 h 43"/>
                  <a:gd name="T28" fmla="*/ 3 w 53"/>
                  <a:gd name="T29" fmla="*/ 2 h 43"/>
                  <a:gd name="T30" fmla="*/ 3 w 53"/>
                  <a:gd name="T31" fmla="*/ 2 h 43"/>
                  <a:gd name="T32" fmla="*/ 3 w 53"/>
                  <a:gd name="T33" fmla="*/ 2 h 43"/>
                  <a:gd name="T34" fmla="*/ 4 w 53"/>
                  <a:gd name="T35" fmla="*/ 1 h 43"/>
                  <a:gd name="T36" fmla="*/ 4 w 53"/>
                  <a:gd name="T37" fmla="*/ 1 h 43"/>
                  <a:gd name="T38" fmla="*/ 4 w 53"/>
                  <a:gd name="T39" fmla="*/ 1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43"/>
                  <a:gd name="T62" fmla="*/ 53 w 53"/>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43">
                    <a:moveTo>
                      <a:pt x="53" y="11"/>
                    </a:moveTo>
                    <a:lnTo>
                      <a:pt x="49" y="9"/>
                    </a:lnTo>
                    <a:lnTo>
                      <a:pt x="42" y="7"/>
                    </a:lnTo>
                    <a:lnTo>
                      <a:pt x="30" y="4"/>
                    </a:lnTo>
                    <a:lnTo>
                      <a:pt x="23" y="4"/>
                    </a:lnTo>
                    <a:lnTo>
                      <a:pt x="11" y="0"/>
                    </a:lnTo>
                    <a:lnTo>
                      <a:pt x="6" y="5"/>
                    </a:lnTo>
                    <a:lnTo>
                      <a:pt x="0" y="9"/>
                    </a:lnTo>
                    <a:lnTo>
                      <a:pt x="0" y="13"/>
                    </a:lnTo>
                    <a:lnTo>
                      <a:pt x="0" y="21"/>
                    </a:lnTo>
                    <a:lnTo>
                      <a:pt x="6" y="28"/>
                    </a:lnTo>
                    <a:lnTo>
                      <a:pt x="6" y="36"/>
                    </a:lnTo>
                    <a:lnTo>
                      <a:pt x="9" y="42"/>
                    </a:lnTo>
                    <a:lnTo>
                      <a:pt x="21" y="43"/>
                    </a:lnTo>
                    <a:lnTo>
                      <a:pt x="38" y="32"/>
                    </a:lnTo>
                    <a:lnTo>
                      <a:pt x="42" y="24"/>
                    </a:lnTo>
                    <a:lnTo>
                      <a:pt x="47" y="17"/>
                    </a:lnTo>
                    <a:lnTo>
                      <a:pt x="49" y="13"/>
                    </a:lnTo>
                    <a:lnTo>
                      <a:pt x="53" y="11"/>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44" name="Freeform 302">
                <a:extLst>
                  <a:ext uri="{FF2B5EF4-FFF2-40B4-BE49-F238E27FC236}">
                    <a16:creationId xmlns:a16="http://schemas.microsoft.com/office/drawing/2014/main" id="{14C98D97-9BE6-4D76-A3F3-EDE6D51B74A2}"/>
                  </a:ext>
                </a:extLst>
              </p:cNvPr>
              <p:cNvSpPr>
                <a:spLocks/>
              </p:cNvSpPr>
              <p:nvPr/>
            </p:nvSpPr>
            <p:spPr bwMode="auto">
              <a:xfrm>
                <a:off x="3917" y="3840"/>
                <a:ext cx="28" cy="19"/>
              </a:xfrm>
              <a:custGeom>
                <a:avLst/>
                <a:gdLst>
                  <a:gd name="T0" fmla="*/ 4 w 55"/>
                  <a:gd name="T1" fmla="*/ 2 h 38"/>
                  <a:gd name="T2" fmla="*/ 4 w 55"/>
                  <a:gd name="T3" fmla="*/ 2 h 38"/>
                  <a:gd name="T4" fmla="*/ 4 w 55"/>
                  <a:gd name="T5" fmla="*/ 1 h 38"/>
                  <a:gd name="T6" fmla="*/ 3 w 55"/>
                  <a:gd name="T7" fmla="*/ 1 h 38"/>
                  <a:gd name="T8" fmla="*/ 3 w 55"/>
                  <a:gd name="T9" fmla="*/ 1 h 38"/>
                  <a:gd name="T10" fmla="*/ 3 w 55"/>
                  <a:gd name="T11" fmla="*/ 1 h 38"/>
                  <a:gd name="T12" fmla="*/ 2 w 55"/>
                  <a:gd name="T13" fmla="*/ 0 h 38"/>
                  <a:gd name="T14" fmla="*/ 2 w 55"/>
                  <a:gd name="T15" fmla="*/ 0 h 38"/>
                  <a:gd name="T16" fmla="*/ 1 w 55"/>
                  <a:gd name="T17" fmla="*/ 1 h 38"/>
                  <a:gd name="T18" fmla="*/ 1 w 55"/>
                  <a:gd name="T19" fmla="*/ 1 h 38"/>
                  <a:gd name="T20" fmla="*/ 1 w 55"/>
                  <a:gd name="T21" fmla="*/ 1 h 38"/>
                  <a:gd name="T22" fmla="*/ 0 w 55"/>
                  <a:gd name="T23" fmla="*/ 1 h 38"/>
                  <a:gd name="T24" fmla="*/ 1 w 55"/>
                  <a:gd name="T25" fmla="*/ 2 h 38"/>
                  <a:gd name="T26" fmla="*/ 1 w 55"/>
                  <a:gd name="T27" fmla="*/ 2 h 38"/>
                  <a:gd name="T28" fmla="*/ 2 w 55"/>
                  <a:gd name="T29" fmla="*/ 2 h 38"/>
                  <a:gd name="T30" fmla="*/ 3 w 55"/>
                  <a:gd name="T31" fmla="*/ 2 h 38"/>
                  <a:gd name="T32" fmla="*/ 3 w 55"/>
                  <a:gd name="T33" fmla="*/ 2 h 38"/>
                  <a:gd name="T34" fmla="*/ 4 w 55"/>
                  <a:gd name="T35" fmla="*/ 2 h 38"/>
                  <a:gd name="T36" fmla="*/ 4 w 55"/>
                  <a:gd name="T37" fmla="*/ 2 h 38"/>
                  <a:gd name="T38" fmla="*/ 4 w 55"/>
                  <a:gd name="T39" fmla="*/ 2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38"/>
                  <a:gd name="T62" fmla="*/ 55 w 55"/>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38">
                    <a:moveTo>
                      <a:pt x="55" y="36"/>
                    </a:moveTo>
                    <a:lnTo>
                      <a:pt x="55" y="32"/>
                    </a:lnTo>
                    <a:lnTo>
                      <a:pt x="51" y="27"/>
                    </a:lnTo>
                    <a:lnTo>
                      <a:pt x="47" y="17"/>
                    </a:lnTo>
                    <a:lnTo>
                      <a:pt x="46" y="10"/>
                    </a:lnTo>
                    <a:lnTo>
                      <a:pt x="36" y="2"/>
                    </a:lnTo>
                    <a:lnTo>
                      <a:pt x="30" y="0"/>
                    </a:lnTo>
                    <a:lnTo>
                      <a:pt x="19" y="0"/>
                    </a:lnTo>
                    <a:lnTo>
                      <a:pt x="8" y="10"/>
                    </a:lnTo>
                    <a:lnTo>
                      <a:pt x="2" y="17"/>
                    </a:lnTo>
                    <a:lnTo>
                      <a:pt x="2" y="23"/>
                    </a:lnTo>
                    <a:lnTo>
                      <a:pt x="0" y="27"/>
                    </a:lnTo>
                    <a:lnTo>
                      <a:pt x="6" y="34"/>
                    </a:lnTo>
                    <a:lnTo>
                      <a:pt x="11" y="36"/>
                    </a:lnTo>
                    <a:lnTo>
                      <a:pt x="23" y="38"/>
                    </a:lnTo>
                    <a:lnTo>
                      <a:pt x="34" y="36"/>
                    </a:lnTo>
                    <a:lnTo>
                      <a:pt x="46" y="36"/>
                    </a:lnTo>
                    <a:lnTo>
                      <a:pt x="53" y="36"/>
                    </a:lnTo>
                    <a:lnTo>
                      <a:pt x="55" y="36"/>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45" name="Freeform 303">
                <a:extLst>
                  <a:ext uri="{FF2B5EF4-FFF2-40B4-BE49-F238E27FC236}">
                    <a16:creationId xmlns:a16="http://schemas.microsoft.com/office/drawing/2014/main" id="{5EACBE11-586F-4FB1-802E-7A11E84C8081}"/>
                  </a:ext>
                </a:extLst>
              </p:cNvPr>
              <p:cNvSpPr>
                <a:spLocks/>
              </p:cNvSpPr>
              <p:nvPr/>
            </p:nvSpPr>
            <p:spPr bwMode="auto">
              <a:xfrm>
                <a:off x="3912" y="3867"/>
                <a:ext cx="28" cy="21"/>
              </a:xfrm>
              <a:custGeom>
                <a:avLst/>
                <a:gdLst>
                  <a:gd name="T0" fmla="*/ 4 w 56"/>
                  <a:gd name="T1" fmla="*/ 2 h 44"/>
                  <a:gd name="T2" fmla="*/ 4 w 56"/>
                  <a:gd name="T3" fmla="*/ 2 h 44"/>
                  <a:gd name="T4" fmla="*/ 4 w 56"/>
                  <a:gd name="T5" fmla="*/ 1 h 44"/>
                  <a:gd name="T6" fmla="*/ 3 w 56"/>
                  <a:gd name="T7" fmla="*/ 1 h 44"/>
                  <a:gd name="T8" fmla="*/ 3 w 56"/>
                  <a:gd name="T9" fmla="*/ 0 h 44"/>
                  <a:gd name="T10" fmla="*/ 2 w 56"/>
                  <a:gd name="T11" fmla="*/ 0 h 44"/>
                  <a:gd name="T12" fmla="*/ 2 w 56"/>
                  <a:gd name="T13" fmla="*/ 0 h 44"/>
                  <a:gd name="T14" fmla="*/ 1 w 56"/>
                  <a:gd name="T15" fmla="*/ 0 h 44"/>
                  <a:gd name="T16" fmla="*/ 1 w 56"/>
                  <a:gd name="T17" fmla="*/ 1 h 44"/>
                  <a:gd name="T18" fmla="*/ 0 w 56"/>
                  <a:gd name="T19" fmla="*/ 1 h 44"/>
                  <a:gd name="T20" fmla="*/ 0 w 56"/>
                  <a:gd name="T21" fmla="*/ 2 h 44"/>
                  <a:gd name="T22" fmla="*/ 0 w 56"/>
                  <a:gd name="T23" fmla="*/ 2 h 44"/>
                  <a:gd name="T24" fmla="*/ 1 w 56"/>
                  <a:gd name="T25" fmla="*/ 2 h 44"/>
                  <a:gd name="T26" fmla="*/ 2 w 56"/>
                  <a:gd name="T27" fmla="*/ 2 h 44"/>
                  <a:gd name="T28" fmla="*/ 2 w 56"/>
                  <a:gd name="T29" fmla="*/ 2 h 44"/>
                  <a:gd name="T30" fmla="*/ 3 w 56"/>
                  <a:gd name="T31" fmla="*/ 2 h 44"/>
                  <a:gd name="T32" fmla="*/ 3 w 56"/>
                  <a:gd name="T33" fmla="*/ 2 h 44"/>
                  <a:gd name="T34" fmla="*/ 4 w 56"/>
                  <a:gd name="T35" fmla="*/ 2 h 44"/>
                  <a:gd name="T36" fmla="*/ 4 w 56"/>
                  <a:gd name="T37" fmla="*/ 2 h 44"/>
                  <a:gd name="T38" fmla="*/ 4 w 56"/>
                  <a:gd name="T39" fmla="*/ 2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
                  <a:gd name="T61" fmla="*/ 0 h 44"/>
                  <a:gd name="T62" fmla="*/ 56 w 56"/>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 h="44">
                    <a:moveTo>
                      <a:pt x="56" y="34"/>
                    </a:moveTo>
                    <a:lnTo>
                      <a:pt x="52" y="33"/>
                    </a:lnTo>
                    <a:lnTo>
                      <a:pt x="50" y="27"/>
                    </a:lnTo>
                    <a:lnTo>
                      <a:pt x="44" y="17"/>
                    </a:lnTo>
                    <a:lnTo>
                      <a:pt x="40" y="12"/>
                    </a:lnTo>
                    <a:lnTo>
                      <a:pt x="29" y="2"/>
                    </a:lnTo>
                    <a:lnTo>
                      <a:pt x="21" y="0"/>
                    </a:lnTo>
                    <a:lnTo>
                      <a:pt x="14" y="6"/>
                    </a:lnTo>
                    <a:lnTo>
                      <a:pt x="4" y="17"/>
                    </a:lnTo>
                    <a:lnTo>
                      <a:pt x="0" y="23"/>
                    </a:lnTo>
                    <a:lnTo>
                      <a:pt x="0" y="33"/>
                    </a:lnTo>
                    <a:lnTo>
                      <a:pt x="0" y="38"/>
                    </a:lnTo>
                    <a:lnTo>
                      <a:pt x="8" y="42"/>
                    </a:lnTo>
                    <a:lnTo>
                      <a:pt x="18" y="42"/>
                    </a:lnTo>
                    <a:lnTo>
                      <a:pt x="29" y="44"/>
                    </a:lnTo>
                    <a:lnTo>
                      <a:pt x="37" y="38"/>
                    </a:lnTo>
                    <a:lnTo>
                      <a:pt x="46" y="36"/>
                    </a:lnTo>
                    <a:lnTo>
                      <a:pt x="52" y="34"/>
                    </a:lnTo>
                    <a:lnTo>
                      <a:pt x="56" y="34"/>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46" name="Freeform 304">
                <a:extLst>
                  <a:ext uri="{FF2B5EF4-FFF2-40B4-BE49-F238E27FC236}">
                    <a16:creationId xmlns:a16="http://schemas.microsoft.com/office/drawing/2014/main" id="{C79820CE-C03D-4EDE-BFCA-6C81DE5DC1E9}"/>
                  </a:ext>
                </a:extLst>
              </p:cNvPr>
              <p:cNvSpPr>
                <a:spLocks/>
              </p:cNvSpPr>
              <p:nvPr/>
            </p:nvSpPr>
            <p:spPr bwMode="auto">
              <a:xfrm>
                <a:off x="3959" y="3710"/>
                <a:ext cx="25" cy="24"/>
              </a:xfrm>
              <a:custGeom>
                <a:avLst/>
                <a:gdLst>
                  <a:gd name="T0" fmla="*/ 3 w 51"/>
                  <a:gd name="T1" fmla="*/ 1 h 47"/>
                  <a:gd name="T2" fmla="*/ 2 w 51"/>
                  <a:gd name="T3" fmla="*/ 1 h 47"/>
                  <a:gd name="T4" fmla="*/ 2 w 51"/>
                  <a:gd name="T5" fmla="*/ 1 h 47"/>
                  <a:gd name="T6" fmla="*/ 1 w 51"/>
                  <a:gd name="T7" fmla="*/ 1 h 47"/>
                  <a:gd name="T8" fmla="*/ 1 w 51"/>
                  <a:gd name="T9" fmla="*/ 1 h 47"/>
                  <a:gd name="T10" fmla="*/ 0 w 51"/>
                  <a:gd name="T11" fmla="*/ 0 h 47"/>
                  <a:gd name="T12" fmla="*/ 0 w 51"/>
                  <a:gd name="T13" fmla="*/ 1 h 47"/>
                  <a:gd name="T14" fmla="*/ 0 w 51"/>
                  <a:gd name="T15" fmla="*/ 1 h 47"/>
                  <a:gd name="T16" fmla="*/ 0 w 51"/>
                  <a:gd name="T17" fmla="*/ 1 h 47"/>
                  <a:gd name="T18" fmla="*/ 0 w 51"/>
                  <a:gd name="T19" fmla="*/ 2 h 47"/>
                  <a:gd name="T20" fmla="*/ 0 w 51"/>
                  <a:gd name="T21" fmla="*/ 2 h 47"/>
                  <a:gd name="T22" fmla="*/ 0 w 51"/>
                  <a:gd name="T23" fmla="*/ 3 h 47"/>
                  <a:gd name="T24" fmla="*/ 0 w 51"/>
                  <a:gd name="T25" fmla="*/ 3 h 47"/>
                  <a:gd name="T26" fmla="*/ 1 w 51"/>
                  <a:gd name="T27" fmla="*/ 3 h 47"/>
                  <a:gd name="T28" fmla="*/ 2 w 51"/>
                  <a:gd name="T29" fmla="*/ 3 h 47"/>
                  <a:gd name="T30" fmla="*/ 2 w 51"/>
                  <a:gd name="T31" fmla="*/ 2 h 47"/>
                  <a:gd name="T32" fmla="*/ 2 w 51"/>
                  <a:gd name="T33" fmla="*/ 2 h 47"/>
                  <a:gd name="T34" fmla="*/ 2 w 51"/>
                  <a:gd name="T35" fmla="*/ 1 h 47"/>
                  <a:gd name="T36" fmla="*/ 3 w 51"/>
                  <a:gd name="T37" fmla="*/ 1 h 47"/>
                  <a:gd name="T38" fmla="*/ 3 w 51"/>
                  <a:gd name="T39" fmla="*/ 1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47"/>
                  <a:gd name="T62" fmla="*/ 51 w 51"/>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47">
                    <a:moveTo>
                      <a:pt x="51" y="11"/>
                    </a:moveTo>
                    <a:lnTo>
                      <a:pt x="47" y="9"/>
                    </a:lnTo>
                    <a:lnTo>
                      <a:pt x="41" y="7"/>
                    </a:lnTo>
                    <a:lnTo>
                      <a:pt x="30" y="3"/>
                    </a:lnTo>
                    <a:lnTo>
                      <a:pt x="20" y="2"/>
                    </a:lnTo>
                    <a:lnTo>
                      <a:pt x="11" y="0"/>
                    </a:lnTo>
                    <a:lnTo>
                      <a:pt x="1" y="3"/>
                    </a:lnTo>
                    <a:lnTo>
                      <a:pt x="0" y="9"/>
                    </a:lnTo>
                    <a:lnTo>
                      <a:pt x="0" y="15"/>
                    </a:lnTo>
                    <a:lnTo>
                      <a:pt x="0" y="19"/>
                    </a:lnTo>
                    <a:lnTo>
                      <a:pt x="1" y="30"/>
                    </a:lnTo>
                    <a:lnTo>
                      <a:pt x="1" y="36"/>
                    </a:lnTo>
                    <a:lnTo>
                      <a:pt x="5" y="43"/>
                    </a:lnTo>
                    <a:lnTo>
                      <a:pt x="19" y="47"/>
                    </a:lnTo>
                    <a:lnTo>
                      <a:pt x="34" y="34"/>
                    </a:lnTo>
                    <a:lnTo>
                      <a:pt x="38" y="26"/>
                    </a:lnTo>
                    <a:lnTo>
                      <a:pt x="45" y="17"/>
                    </a:lnTo>
                    <a:lnTo>
                      <a:pt x="47" y="13"/>
                    </a:lnTo>
                    <a:lnTo>
                      <a:pt x="51" y="11"/>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47" name="Freeform 305">
                <a:extLst>
                  <a:ext uri="{FF2B5EF4-FFF2-40B4-BE49-F238E27FC236}">
                    <a16:creationId xmlns:a16="http://schemas.microsoft.com/office/drawing/2014/main" id="{3A8AAB79-0A46-4AB2-AA00-96F8B13D91AD}"/>
                  </a:ext>
                </a:extLst>
              </p:cNvPr>
              <p:cNvSpPr>
                <a:spLocks/>
              </p:cNvSpPr>
              <p:nvPr/>
            </p:nvSpPr>
            <p:spPr bwMode="auto">
              <a:xfrm>
                <a:off x="3925" y="3387"/>
                <a:ext cx="27" cy="22"/>
              </a:xfrm>
              <a:custGeom>
                <a:avLst/>
                <a:gdLst>
                  <a:gd name="T0" fmla="*/ 3 w 55"/>
                  <a:gd name="T1" fmla="*/ 0 h 46"/>
                  <a:gd name="T2" fmla="*/ 3 w 55"/>
                  <a:gd name="T3" fmla="*/ 0 h 46"/>
                  <a:gd name="T4" fmla="*/ 2 w 55"/>
                  <a:gd name="T5" fmla="*/ 0 h 46"/>
                  <a:gd name="T6" fmla="*/ 2 w 55"/>
                  <a:gd name="T7" fmla="*/ 0 h 46"/>
                  <a:gd name="T8" fmla="*/ 1 w 55"/>
                  <a:gd name="T9" fmla="*/ 0 h 46"/>
                  <a:gd name="T10" fmla="*/ 0 w 55"/>
                  <a:gd name="T11" fmla="*/ 0 h 46"/>
                  <a:gd name="T12" fmla="*/ 0 w 55"/>
                  <a:gd name="T13" fmla="*/ 0 h 46"/>
                  <a:gd name="T14" fmla="*/ 0 w 55"/>
                  <a:gd name="T15" fmla="*/ 0 h 46"/>
                  <a:gd name="T16" fmla="*/ 0 w 55"/>
                  <a:gd name="T17" fmla="*/ 0 h 46"/>
                  <a:gd name="T18" fmla="*/ 0 w 55"/>
                  <a:gd name="T19" fmla="*/ 1 h 46"/>
                  <a:gd name="T20" fmla="*/ 0 w 55"/>
                  <a:gd name="T21" fmla="*/ 1 h 46"/>
                  <a:gd name="T22" fmla="*/ 0 w 55"/>
                  <a:gd name="T23" fmla="*/ 2 h 46"/>
                  <a:gd name="T24" fmla="*/ 0 w 55"/>
                  <a:gd name="T25" fmla="*/ 2 h 46"/>
                  <a:gd name="T26" fmla="*/ 1 w 55"/>
                  <a:gd name="T27" fmla="*/ 2 h 46"/>
                  <a:gd name="T28" fmla="*/ 2 w 55"/>
                  <a:gd name="T29" fmla="*/ 2 h 46"/>
                  <a:gd name="T30" fmla="*/ 2 w 55"/>
                  <a:gd name="T31" fmla="*/ 1 h 46"/>
                  <a:gd name="T32" fmla="*/ 3 w 55"/>
                  <a:gd name="T33" fmla="*/ 1 h 46"/>
                  <a:gd name="T34" fmla="*/ 3 w 55"/>
                  <a:gd name="T35" fmla="*/ 0 h 46"/>
                  <a:gd name="T36" fmla="*/ 3 w 55"/>
                  <a:gd name="T37" fmla="*/ 0 h 46"/>
                  <a:gd name="T38" fmla="*/ 3 w 55"/>
                  <a:gd name="T39" fmla="*/ 0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46"/>
                  <a:gd name="T62" fmla="*/ 55 w 55"/>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46">
                    <a:moveTo>
                      <a:pt x="55" y="14"/>
                    </a:moveTo>
                    <a:lnTo>
                      <a:pt x="51" y="12"/>
                    </a:lnTo>
                    <a:lnTo>
                      <a:pt x="44" y="8"/>
                    </a:lnTo>
                    <a:lnTo>
                      <a:pt x="34" y="6"/>
                    </a:lnTo>
                    <a:lnTo>
                      <a:pt x="25" y="4"/>
                    </a:lnTo>
                    <a:lnTo>
                      <a:pt x="15" y="0"/>
                    </a:lnTo>
                    <a:lnTo>
                      <a:pt x="6" y="6"/>
                    </a:lnTo>
                    <a:lnTo>
                      <a:pt x="2" y="8"/>
                    </a:lnTo>
                    <a:lnTo>
                      <a:pt x="2" y="14"/>
                    </a:lnTo>
                    <a:lnTo>
                      <a:pt x="0" y="19"/>
                    </a:lnTo>
                    <a:lnTo>
                      <a:pt x="4" y="29"/>
                    </a:lnTo>
                    <a:lnTo>
                      <a:pt x="4" y="36"/>
                    </a:lnTo>
                    <a:lnTo>
                      <a:pt x="8" y="44"/>
                    </a:lnTo>
                    <a:lnTo>
                      <a:pt x="19" y="46"/>
                    </a:lnTo>
                    <a:lnTo>
                      <a:pt x="36" y="36"/>
                    </a:lnTo>
                    <a:lnTo>
                      <a:pt x="42" y="29"/>
                    </a:lnTo>
                    <a:lnTo>
                      <a:pt x="50" y="21"/>
                    </a:lnTo>
                    <a:lnTo>
                      <a:pt x="51" y="15"/>
                    </a:lnTo>
                    <a:lnTo>
                      <a:pt x="55" y="14"/>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48" name="Freeform 306">
                <a:extLst>
                  <a:ext uri="{FF2B5EF4-FFF2-40B4-BE49-F238E27FC236}">
                    <a16:creationId xmlns:a16="http://schemas.microsoft.com/office/drawing/2014/main" id="{75650C60-7CD3-4E0B-8873-E7055E2F2AD8}"/>
                  </a:ext>
                </a:extLst>
              </p:cNvPr>
              <p:cNvSpPr>
                <a:spLocks/>
              </p:cNvSpPr>
              <p:nvPr/>
            </p:nvSpPr>
            <p:spPr bwMode="auto">
              <a:xfrm>
                <a:off x="3941" y="3415"/>
                <a:ext cx="27" cy="19"/>
              </a:xfrm>
              <a:custGeom>
                <a:avLst/>
                <a:gdLst>
                  <a:gd name="T0" fmla="*/ 3 w 56"/>
                  <a:gd name="T1" fmla="*/ 2 h 38"/>
                  <a:gd name="T2" fmla="*/ 3 w 56"/>
                  <a:gd name="T3" fmla="*/ 2 h 38"/>
                  <a:gd name="T4" fmla="*/ 3 w 56"/>
                  <a:gd name="T5" fmla="*/ 1 h 38"/>
                  <a:gd name="T6" fmla="*/ 2 w 56"/>
                  <a:gd name="T7" fmla="*/ 1 h 38"/>
                  <a:gd name="T8" fmla="*/ 2 w 56"/>
                  <a:gd name="T9" fmla="*/ 1 h 38"/>
                  <a:gd name="T10" fmla="*/ 2 w 56"/>
                  <a:gd name="T11" fmla="*/ 1 h 38"/>
                  <a:gd name="T12" fmla="*/ 1 w 56"/>
                  <a:gd name="T13" fmla="*/ 0 h 38"/>
                  <a:gd name="T14" fmla="*/ 1 w 56"/>
                  <a:gd name="T15" fmla="*/ 1 h 38"/>
                  <a:gd name="T16" fmla="*/ 0 w 56"/>
                  <a:gd name="T17" fmla="*/ 1 h 38"/>
                  <a:gd name="T18" fmla="*/ 0 w 56"/>
                  <a:gd name="T19" fmla="*/ 1 h 38"/>
                  <a:gd name="T20" fmla="*/ 0 w 56"/>
                  <a:gd name="T21" fmla="*/ 1 h 38"/>
                  <a:gd name="T22" fmla="*/ 0 w 56"/>
                  <a:gd name="T23" fmla="*/ 1 h 38"/>
                  <a:gd name="T24" fmla="*/ 0 w 56"/>
                  <a:gd name="T25" fmla="*/ 2 h 38"/>
                  <a:gd name="T26" fmla="*/ 1 w 56"/>
                  <a:gd name="T27" fmla="*/ 2 h 38"/>
                  <a:gd name="T28" fmla="*/ 1 w 56"/>
                  <a:gd name="T29" fmla="*/ 2 h 38"/>
                  <a:gd name="T30" fmla="*/ 2 w 56"/>
                  <a:gd name="T31" fmla="*/ 2 h 38"/>
                  <a:gd name="T32" fmla="*/ 2 w 56"/>
                  <a:gd name="T33" fmla="*/ 2 h 38"/>
                  <a:gd name="T34" fmla="*/ 3 w 56"/>
                  <a:gd name="T35" fmla="*/ 2 h 38"/>
                  <a:gd name="T36" fmla="*/ 3 w 56"/>
                  <a:gd name="T37" fmla="*/ 2 h 38"/>
                  <a:gd name="T38" fmla="*/ 3 w 56"/>
                  <a:gd name="T39" fmla="*/ 2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
                  <a:gd name="T61" fmla="*/ 0 h 38"/>
                  <a:gd name="T62" fmla="*/ 56 w 56"/>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 h="38">
                    <a:moveTo>
                      <a:pt x="56" y="38"/>
                    </a:moveTo>
                    <a:lnTo>
                      <a:pt x="54" y="35"/>
                    </a:lnTo>
                    <a:lnTo>
                      <a:pt x="52" y="29"/>
                    </a:lnTo>
                    <a:lnTo>
                      <a:pt x="48" y="19"/>
                    </a:lnTo>
                    <a:lnTo>
                      <a:pt x="46" y="12"/>
                    </a:lnTo>
                    <a:lnTo>
                      <a:pt x="37" y="4"/>
                    </a:lnTo>
                    <a:lnTo>
                      <a:pt x="31" y="0"/>
                    </a:lnTo>
                    <a:lnTo>
                      <a:pt x="19" y="2"/>
                    </a:lnTo>
                    <a:lnTo>
                      <a:pt x="8" y="15"/>
                    </a:lnTo>
                    <a:lnTo>
                      <a:pt x="4" y="19"/>
                    </a:lnTo>
                    <a:lnTo>
                      <a:pt x="0" y="27"/>
                    </a:lnTo>
                    <a:lnTo>
                      <a:pt x="0" y="31"/>
                    </a:lnTo>
                    <a:lnTo>
                      <a:pt x="4" y="36"/>
                    </a:lnTo>
                    <a:lnTo>
                      <a:pt x="16" y="38"/>
                    </a:lnTo>
                    <a:lnTo>
                      <a:pt x="25" y="38"/>
                    </a:lnTo>
                    <a:lnTo>
                      <a:pt x="37" y="38"/>
                    </a:lnTo>
                    <a:lnTo>
                      <a:pt x="46" y="38"/>
                    </a:lnTo>
                    <a:lnTo>
                      <a:pt x="52" y="38"/>
                    </a:lnTo>
                    <a:lnTo>
                      <a:pt x="56" y="38"/>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49" name="Freeform 307">
                <a:extLst>
                  <a:ext uri="{FF2B5EF4-FFF2-40B4-BE49-F238E27FC236}">
                    <a16:creationId xmlns:a16="http://schemas.microsoft.com/office/drawing/2014/main" id="{2ABFB151-5644-430D-94CE-E18CACC3B1A1}"/>
                  </a:ext>
                </a:extLst>
              </p:cNvPr>
              <p:cNvSpPr>
                <a:spLocks/>
              </p:cNvSpPr>
              <p:nvPr/>
            </p:nvSpPr>
            <p:spPr bwMode="auto">
              <a:xfrm>
                <a:off x="3826" y="3910"/>
                <a:ext cx="24" cy="24"/>
              </a:xfrm>
              <a:custGeom>
                <a:avLst/>
                <a:gdLst>
                  <a:gd name="T0" fmla="*/ 3 w 50"/>
                  <a:gd name="T1" fmla="*/ 1 h 47"/>
                  <a:gd name="T2" fmla="*/ 2 w 50"/>
                  <a:gd name="T3" fmla="*/ 1 h 47"/>
                  <a:gd name="T4" fmla="*/ 2 w 50"/>
                  <a:gd name="T5" fmla="*/ 1 h 47"/>
                  <a:gd name="T6" fmla="*/ 2 w 50"/>
                  <a:gd name="T7" fmla="*/ 1 h 47"/>
                  <a:gd name="T8" fmla="*/ 1 w 50"/>
                  <a:gd name="T9" fmla="*/ 1 h 47"/>
                  <a:gd name="T10" fmla="*/ 0 w 50"/>
                  <a:gd name="T11" fmla="*/ 0 h 47"/>
                  <a:gd name="T12" fmla="*/ 0 w 50"/>
                  <a:gd name="T13" fmla="*/ 1 h 47"/>
                  <a:gd name="T14" fmla="*/ 0 w 50"/>
                  <a:gd name="T15" fmla="*/ 1 h 47"/>
                  <a:gd name="T16" fmla="*/ 0 w 50"/>
                  <a:gd name="T17" fmla="*/ 1 h 47"/>
                  <a:gd name="T18" fmla="*/ 0 w 50"/>
                  <a:gd name="T19" fmla="*/ 2 h 47"/>
                  <a:gd name="T20" fmla="*/ 0 w 50"/>
                  <a:gd name="T21" fmla="*/ 3 h 47"/>
                  <a:gd name="T22" fmla="*/ 0 w 50"/>
                  <a:gd name="T23" fmla="*/ 3 h 47"/>
                  <a:gd name="T24" fmla="*/ 0 w 50"/>
                  <a:gd name="T25" fmla="*/ 3 h 47"/>
                  <a:gd name="T26" fmla="*/ 1 w 50"/>
                  <a:gd name="T27" fmla="*/ 3 h 47"/>
                  <a:gd name="T28" fmla="*/ 2 w 50"/>
                  <a:gd name="T29" fmla="*/ 3 h 47"/>
                  <a:gd name="T30" fmla="*/ 2 w 50"/>
                  <a:gd name="T31" fmla="*/ 2 h 47"/>
                  <a:gd name="T32" fmla="*/ 2 w 50"/>
                  <a:gd name="T33" fmla="*/ 2 h 47"/>
                  <a:gd name="T34" fmla="*/ 2 w 50"/>
                  <a:gd name="T35" fmla="*/ 1 h 47"/>
                  <a:gd name="T36" fmla="*/ 3 w 50"/>
                  <a:gd name="T37" fmla="*/ 1 h 47"/>
                  <a:gd name="T38" fmla="*/ 3 w 50"/>
                  <a:gd name="T39" fmla="*/ 1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
                  <a:gd name="T61" fmla="*/ 0 h 47"/>
                  <a:gd name="T62" fmla="*/ 50 w 50"/>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 h="47">
                    <a:moveTo>
                      <a:pt x="50" y="13"/>
                    </a:moveTo>
                    <a:lnTo>
                      <a:pt x="48" y="9"/>
                    </a:lnTo>
                    <a:lnTo>
                      <a:pt x="42" y="7"/>
                    </a:lnTo>
                    <a:lnTo>
                      <a:pt x="33" y="5"/>
                    </a:lnTo>
                    <a:lnTo>
                      <a:pt x="23" y="4"/>
                    </a:lnTo>
                    <a:lnTo>
                      <a:pt x="14" y="0"/>
                    </a:lnTo>
                    <a:lnTo>
                      <a:pt x="6" y="5"/>
                    </a:lnTo>
                    <a:lnTo>
                      <a:pt x="0" y="9"/>
                    </a:lnTo>
                    <a:lnTo>
                      <a:pt x="0" y="15"/>
                    </a:lnTo>
                    <a:lnTo>
                      <a:pt x="0" y="21"/>
                    </a:lnTo>
                    <a:lnTo>
                      <a:pt x="0" y="34"/>
                    </a:lnTo>
                    <a:lnTo>
                      <a:pt x="2" y="38"/>
                    </a:lnTo>
                    <a:lnTo>
                      <a:pt x="6" y="43"/>
                    </a:lnTo>
                    <a:lnTo>
                      <a:pt x="16" y="47"/>
                    </a:lnTo>
                    <a:lnTo>
                      <a:pt x="33" y="38"/>
                    </a:lnTo>
                    <a:lnTo>
                      <a:pt x="38" y="26"/>
                    </a:lnTo>
                    <a:lnTo>
                      <a:pt x="44" y="21"/>
                    </a:lnTo>
                    <a:lnTo>
                      <a:pt x="48" y="15"/>
                    </a:lnTo>
                    <a:lnTo>
                      <a:pt x="5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50" name="Freeform 308">
                <a:extLst>
                  <a:ext uri="{FF2B5EF4-FFF2-40B4-BE49-F238E27FC236}">
                    <a16:creationId xmlns:a16="http://schemas.microsoft.com/office/drawing/2014/main" id="{577D38D7-6DC6-4307-B72C-27E4A2EE182D}"/>
                  </a:ext>
                </a:extLst>
              </p:cNvPr>
              <p:cNvSpPr>
                <a:spLocks/>
              </p:cNvSpPr>
              <p:nvPr/>
            </p:nvSpPr>
            <p:spPr bwMode="auto">
              <a:xfrm>
                <a:off x="3783" y="3985"/>
                <a:ext cx="27" cy="22"/>
              </a:xfrm>
              <a:custGeom>
                <a:avLst/>
                <a:gdLst>
                  <a:gd name="T0" fmla="*/ 4 w 53"/>
                  <a:gd name="T1" fmla="*/ 3 h 44"/>
                  <a:gd name="T2" fmla="*/ 4 w 53"/>
                  <a:gd name="T3" fmla="*/ 3 h 44"/>
                  <a:gd name="T4" fmla="*/ 4 w 53"/>
                  <a:gd name="T5" fmla="*/ 2 h 44"/>
                  <a:gd name="T6" fmla="*/ 4 w 53"/>
                  <a:gd name="T7" fmla="*/ 1 h 44"/>
                  <a:gd name="T8" fmla="*/ 4 w 53"/>
                  <a:gd name="T9" fmla="*/ 1 h 44"/>
                  <a:gd name="T10" fmla="*/ 3 w 53"/>
                  <a:gd name="T11" fmla="*/ 1 h 44"/>
                  <a:gd name="T12" fmla="*/ 3 w 53"/>
                  <a:gd name="T13" fmla="*/ 0 h 44"/>
                  <a:gd name="T14" fmla="*/ 2 w 53"/>
                  <a:gd name="T15" fmla="*/ 0 h 44"/>
                  <a:gd name="T16" fmla="*/ 1 w 53"/>
                  <a:gd name="T17" fmla="*/ 1 h 44"/>
                  <a:gd name="T18" fmla="*/ 1 w 53"/>
                  <a:gd name="T19" fmla="*/ 1 h 44"/>
                  <a:gd name="T20" fmla="*/ 1 w 53"/>
                  <a:gd name="T21" fmla="*/ 1 h 44"/>
                  <a:gd name="T22" fmla="*/ 0 w 53"/>
                  <a:gd name="T23" fmla="*/ 1 h 44"/>
                  <a:gd name="T24" fmla="*/ 1 w 53"/>
                  <a:gd name="T25" fmla="*/ 1 h 44"/>
                  <a:gd name="T26" fmla="*/ 1 w 53"/>
                  <a:gd name="T27" fmla="*/ 2 h 44"/>
                  <a:gd name="T28" fmla="*/ 2 w 53"/>
                  <a:gd name="T29" fmla="*/ 3 h 44"/>
                  <a:gd name="T30" fmla="*/ 2 w 53"/>
                  <a:gd name="T31" fmla="*/ 3 h 44"/>
                  <a:gd name="T32" fmla="*/ 3 w 53"/>
                  <a:gd name="T33" fmla="*/ 3 h 44"/>
                  <a:gd name="T34" fmla="*/ 4 w 53"/>
                  <a:gd name="T35" fmla="*/ 3 h 44"/>
                  <a:gd name="T36" fmla="*/ 4 w 53"/>
                  <a:gd name="T37" fmla="*/ 3 h 44"/>
                  <a:gd name="T38" fmla="*/ 4 w 53"/>
                  <a:gd name="T39" fmla="*/ 3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44"/>
                  <a:gd name="T62" fmla="*/ 53 w 53"/>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44">
                    <a:moveTo>
                      <a:pt x="53" y="44"/>
                    </a:moveTo>
                    <a:lnTo>
                      <a:pt x="53" y="40"/>
                    </a:lnTo>
                    <a:lnTo>
                      <a:pt x="53" y="32"/>
                    </a:lnTo>
                    <a:lnTo>
                      <a:pt x="51" y="23"/>
                    </a:lnTo>
                    <a:lnTo>
                      <a:pt x="49" y="13"/>
                    </a:lnTo>
                    <a:lnTo>
                      <a:pt x="46" y="4"/>
                    </a:lnTo>
                    <a:lnTo>
                      <a:pt x="38" y="0"/>
                    </a:lnTo>
                    <a:lnTo>
                      <a:pt x="28" y="0"/>
                    </a:lnTo>
                    <a:lnTo>
                      <a:pt x="15" y="8"/>
                    </a:lnTo>
                    <a:lnTo>
                      <a:pt x="6" y="11"/>
                    </a:lnTo>
                    <a:lnTo>
                      <a:pt x="2" y="17"/>
                    </a:lnTo>
                    <a:lnTo>
                      <a:pt x="0" y="21"/>
                    </a:lnTo>
                    <a:lnTo>
                      <a:pt x="4" y="28"/>
                    </a:lnTo>
                    <a:lnTo>
                      <a:pt x="9" y="32"/>
                    </a:lnTo>
                    <a:lnTo>
                      <a:pt x="23" y="36"/>
                    </a:lnTo>
                    <a:lnTo>
                      <a:pt x="32" y="38"/>
                    </a:lnTo>
                    <a:lnTo>
                      <a:pt x="44" y="40"/>
                    </a:lnTo>
                    <a:lnTo>
                      <a:pt x="51" y="40"/>
                    </a:lnTo>
                    <a:lnTo>
                      <a:pt x="53"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51" name="Freeform 309">
                <a:extLst>
                  <a:ext uri="{FF2B5EF4-FFF2-40B4-BE49-F238E27FC236}">
                    <a16:creationId xmlns:a16="http://schemas.microsoft.com/office/drawing/2014/main" id="{117740E1-7973-42C8-8671-C0D4CA569A43}"/>
                  </a:ext>
                </a:extLst>
              </p:cNvPr>
              <p:cNvSpPr>
                <a:spLocks/>
              </p:cNvSpPr>
              <p:nvPr/>
            </p:nvSpPr>
            <p:spPr bwMode="auto">
              <a:xfrm>
                <a:off x="3695" y="4124"/>
                <a:ext cx="28" cy="20"/>
              </a:xfrm>
              <a:custGeom>
                <a:avLst/>
                <a:gdLst>
                  <a:gd name="T0" fmla="*/ 4 w 55"/>
                  <a:gd name="T1" fmla="*/ 3 h 40"/>
                  <a:gd name="T2" fmla="*/ 4 w 55"/>
                  <a:gd name="T3" fmla="*/ 3 h 40"/>
                  <a:gd name="T4" fmla="*/ 4 w 55"/>
                  <a:gd name="T5" fmla="*/ 1 h 40"/>
                  <a:gd name="T6" fmla="*/ 3 w 55"/>
                  <a:gd name="T7" fmla="*/ 1 h 40"/>
                  <a:gd name="T8" fmla="*/ 3 w 55"/>
                  <a:gd name="T9" fmla="*/ 1 h 40"/>
                  <a:gd name="T10" fmla="*/ 2 w 55"/>
                  <a:gd name="T11" fmla="*/ 0 h 40"/>
                  <a:gd name="T12" fmla="*/ 2 w 55"/>
                  <a:gd name="T13" fmla="*/ 0 h 40"/>
                  <a:gd name="T14" fmla="*/ 1 w 55"/>
                  <a:gd name="T15" fmla="*/ 0 h 40"/>
                  <a:gd name="T16" fmla="*/ 1 w 55"/>
                  <a:gd name="T17" fmla="*/ 1 h 40"/>
                  <a:gd name="T18" fmla="*/ 0 w 55"/>
                  <a:gd name="T19" fmla="*/ 1 h 40"/>
                  <a:gd name="T20" fmla="*/ 0 w 55"/>
                  <a:gd name="T21" fmla="*/ 1 h 40"/>
                  <a:gd name="T22" fmla="*/ 0 w 55"/>
                  <a:gd name="T23" fmla="*/ 3 h 40"/>
                  <a:gd name="T24" fmla="*/ 1 w 55"/>
                  <a:gd name="T25" fmla="*/ 3 h 40"/>
                  <a:gd name="T26" fmla="*/ 1 w 55"/>
                  <a:gd name="T27" fmla="*/ 3 h 40"/>
                  <a:gd name="T28" fmla="*/ 2 w 55"/>
                  <a:gd name="T29" fmla="*/ 3 h 40"/>
                  <a:gd name="T30" fmla="*/ 3 w 55"/>
                  <a:gd name="T31" fmla="*/ 3 h 40"/>
                  <a:gd name="T32" fmla="*/ 3 w 55"/>
                  <a:gd name="T33" fmla="*/ 3 h 40"/>
                  <a:gd name="T34" fmla="*/ 4 w 55"/>
                  <a:gd name="T35" fmla="*/ 3 h 40"/>
                  <a:gd name="T36" fmla="*/ 4 w 55"/>
                  <a:gd name="T37" fmla="*/ 3 h 40"/>
                  <a:gd name="T38" fmla="*/ 4 w 55"/>
                  <a:gd name="T39" fmla="*/ 3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40"/>
                  <a:gd name="T62" fmla="*/ 55 w 55"/>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40">
                    <a:moveTo>
                      <a:pt x="55" y="37"/>
                    </a:moveTo>
                    <a:lnTo>
                      <a:pt x="53" y="33"/>
                    </a:lnTo>
                    <a:lnTo>
                      <a:pt x="51" y="27"/>
                    </a:lnTo>
                    <a:lnTo>
                      <a:pt x="46" y="19"/>
                    </a:lnTo>
                    <a:lnTo>
                      <a:pt x="40" y="10"/>
                    </a:lnTo>
                    <a:lnTo>
                      <a:pt x="32" y="0"/>
                    </a:lnTo>
                    <a:lnTo>
                      <a:pt x="23" y="0"/>
                    </a:lnTo>
                    <a:lnTo>
                      <a:pt x="15" y="0"/>
                    </a:lnTo>
                    <a:lnTo>
                      <a:pt x="6" y="14"/>
                    </a:lnTo>
                    <a:lnTo>
                      <a:pt x="0" y="21"/>
                    </a:lnTo>
                    <a:lnTo>
                      <a:pt x="0" y="29"/>
                    </a:lnTo>
                    <a:lnTo>
                      <a:pt x="0" y="33"/>
                    </a:lnTo>
                    <a:lnTo>
                      <a:pt x="6" y="38"/>
                    </a:lnTo>
                    <a:lnTo>
                      <a:pt x="15" y="38"/>
                    </a:lnTo>
                    <a:lnTo>
                      <a:pt x="25" y="40"/>
                    </a:lnTo>
                    <a:lnTo>
                      <a:pt x="36" y="38"/>
                    </a:lnTo>
                    <a:lnTo>
                      <a:pt x="46" y="38"/>
                    </a:lnTo>
                    <a:lnTo>
                      <a:pt x="53" y="37"/>
                    </a:lnTo>
                    <a:lnTo>
                      <a:pt x="55"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52" name="Freeform 310">
                <a:extLst>
                  <a:ext uri="{FF2B5EF4-FFF2-40B4-BE49-F238E27FC236}">
                    <a16:creationId xmlns:a16="http://schemas.microsoft.com/office/drawing/2014/main" id="{EA2C430D-EC43-4419-9B7E-62E0DFD24D7F}"/>
                  </a:ext>
                </a:extLst>
              </p:cNvPr>
              <p:cNvSpPr>
                <a:spLocks/>
              </p:cNvSpPr>
              <p:nvPr/>
            </p:nvSpPr>
            <p:spPr bwMode="auto">
              <a:xfrm>
                <a:off x="3835" y="3965"/>
                <a:ext cx="29" cy="20"/>
              </a:xfrm>
              <a:custGeom>
                <a:avLst/>
                <a:gdLst>
                  <a:gd name="T0" fmla="*/ 4 w 57"/>
                  <a:gd name="T1" fmla="*/ 1 h 40"/>
                  <a:gd name="T2" fmla="*/ 4 w 57"/>
                  <a:gd name="T3" fmla="*/ 1 h 40"/>
                  <a:gd name="T4" fmla="*/ 3 w 57"/>
                  <a:gd name="T5" fmla="*/ 1 h 40"/>
                  <a:gd name="T6" fmla="*/ 3 w 57"/>
                  <a:gd name="T7" fmla="*/ 1 h 40"/>
                  <a:gd name="T8" fmla="*/ 3 w 57"/>
                  <a:gd name="T9" fmla="*/ 1 h 40"/>
                  <a:gd name="T10" fmla="*/ 2 w 57"/>
                  <a:gd name="T11" fmla="*/ 0 h 40"/>
                  <a:gd name="T12" fmla="*/ 1 w 57"/>
                  <a:gd name="T13" fmla="*/ 0 h 40"/>
                  <a:gd name="T14" fmla="*/ 1 w 57"/>
                  <a:gd name="T15" fmla="*/ 0 h 40"/>
                  <a:gd name="T16" fmla="*/ 1 w 57"/>
                  <a:gd name="T17" fmla="*/ 1 h 40"/>
                  <a:gd name="T18" fmla="*/ 1 w 57"/>
                  <a:gd name="T19" fmla="*/ 1 h 40"/>
                  <a:gd name="T20" fmla="*/ 1 w 57"/>
                  <a:gd name="T21" fmla="*/ 1 h 40"/>
                  <a:gd name="T22" fmla="*/ 0 w 57"/>
                  <a:gd name="T23" fmla="*/ 1 h 40"/>
                  <a:gd name="T24" fmla="*/ 1 w 57"/>
                  <a:gd name="T25" fmla="*/ 1 h 40"/>
                  <a:gd name="T26" fmla="*/ 1 w 57"/>
                  <a:gd name="T27" fmla="*/ 3 h 40"/>
                  <a:gd name="T28" fmla="*/ 1 w 57"/>
                  <a:gd name="T29" fmla="*/ 3 h 40"/>
                  <a:gd name="T30" fmla="*/ 2 w 57"/>
                  <a:gd name="T31" fmla="*/ 3 h 40"/>
                  <a:gd name="T32" fmla="*/ 2 w 57"/>
                  <a:gd name="T33" fmla="*/ 3 h 40"/>
                  <a:gd name="T34" fmla="*/ 3 w 57"/>
                  <a:gd name="T35" fmla="*/ 2 h 40"/>
                  <a:gd name="T36" fmla="*/ 3 w 57"/>
                  <a:gd name="T37" fmla="*/ 1 h 40"/>
                  <a:gd name="T38" fmla="*/ 4 w 57"/>
                  <a:gd name="T39" fmla="*/ 1 h 40"/>
                  <a:gd name="T40" fmla="*/ 4 w 57"/>
                  <a:gd name="T41" fmla="*/ 1 h 40"/>
                  <a:gd name="T42" fmla="*/ 4 w 57"/>
                  <a:gd name="T43" fmla="*/ 1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40"/>
                  <a:gd name="T68" fmla="*/ 57 w 57"/>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40">
                    <a:moveTo>
                      <a:pt x="57" y="27"/>
                    </a:moveTo>
                    <a:lnTo>
                      <a:pt x="54" y="23"/>
                    </a:lnTo>
                    <a:lnTo>
                      <a:pt x="48" y="17"/>
                    </a:lnTo>
                    <a:lnTo>
                      <a:pt x="40" y="11"/>
                    </a:lnTo>
                    <a:lnTo>
                      <a:pt x="35" y="6"/>
                    </a:lnTo>
                    <a:lnTo>
                      <a:pt x="25" y="0"/>
                    </a:lnTo>
                    <a:lnTo>
                      <a:pt x="14" y="0"/>
                    </a:lnTo>
                    <a:lnTo>
                      <a:pt x="10" y="0"/>
                    </a:lnTo>
                    <a:lnTo>
                      <a:pt x="8" y="6"/>
                    </a:lnTo>
                    <a:lnTo>
                      <a:pt x="4" y="10"/>
                    </a:lnTo>
                    <a:lnTo>
                      <a:pt x="4" y="17"/>
                    </a:lnTo>
                    <a:lnTo>
                      <a:pt x="0" y="23"/>
                    </a:lnTo>
                    <a:lnTo>
                      <a:pt x="4" y="30"/>
                    </a:lnTo>
                    <a:lnTo>
                      <a:pt x="4" y="34"/>
                    </a:lnTo>
                    <a:lnTo>
                      <a:pt x="12" y="40"/>
                    </a:lnTo>
                    <a:lnTo>
                      <a:pt x="19" y="38"/>
                    </a:lnTo>
                    <a:lnTo>
                      <a:pt x="29" y="38"/>
                    </a:lnTo>
                    <a:lnTo>
                      <a:pt x="38" y="32"/>
                    </a:lnTo>
                    <a:lnTo>
                      <a:pt x="46" y="29"/>
                    </a:lnTo>
                    <a:lnTo>
                      <a:pt x="54" y="27"/>
                    </a:lnTo>
                    <a:lnTo>
                      <a:pt x="57"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53" name="Freeform 311">
                <a:extLst>
                  <a:ext uri="{FF2B5EF4-FFF2-40B4-BE49-F238E27FC236}">
                    <a16:creationId xmlns:a16="http://schemas.microsoft.com/office/drawing/2014/main" id="{9857F085-FFF7-4DDE-A4BB-DCA1878CBFFE}"/>
                  </a:ext>
                </a:extLst>
              </p:cNvPr>
              <p:cNvSpPr>
                <a:spLocks/>
              </p:cNvSpPr>
              <p:nvPr/>
            </p:nvSpPr>
            <p:spPr bwMode="auto">
              <a:xfrm>
                <a:off x="3779" y="4047"/>
                <a:ext cx="28" cy="21"/>
              </a:xfrm>
              <a:custGeom>
                <a:avLst/>
                <a:gdLst>
                  <a:gd name="T0" fmla="*/ 4 w 55"/>
                  <a:gd name="T1" fmla="*/ 1 h 42"/>
                  <a:gd name="T2" fmla="*/ 4 w 55"/>
                  <a:gd name="T3" fmla="*/ 1 h 42"/>
                  <a:gd name="T4" fmla="*/ 3 w 55"/>
                  <a:gd name="T5" fmla="*/ 3 h 42"/>
                  <a:gd name="T6" fmla="*/ 3 w 55"/>
                  <a:gd name="T7" fmla="*/ 3 h 42"/>
                  <a:gd name="T8" fmla="*/ 2 w 55"/>
                  <a:gd name="T9" fmla="*/ 3 h 42"/>
                  <a:gd name="T10" fmla="*/ 2 w 55"/>
                  <a:gd name="T11" fmla="*/ 3 h 42"/>
                  <a:gd name="T12" fmla="*/ 1 w 55"/>
                  <a:gd name="T13" fmla="*/ 3 h 42"/>
                  <a:gd name="T14" fmla="*/ 1 w 55"/>
                  <a:gd name="T15" fmla="*/ 3 h 42"/>
                  <a:gd name="T16" fmla="*/ 1 w 55"/>
                  <a:gd name="T17" fmla="*/ 3 h 42"/>
                  <a:gd name="T18" fmla="*/ 0 w 55"/>
                  <a:gd name="T19" fmla="*/ 1 h 42"/>
                  <a:gd name="T20" fmla="*/ 0 w 55"/>
                  <a:gd name="T21" fmla="*/ 1 h 42"/>
                  <a:gd name="T22" fmla="*/ 0 w 55"/>
                  <a:gd name="T23" fmla="*/ 1 h 42"/>
                  <a:gd name="T24" fmla="*/ 1 w 55"/>
                  <a:gd name="T25" fmla="*/ 1 h 42"/>
                  <a:gd name="T26" fmla="*/ 1 w 55"/>
                  <a:gd name="T27" fmla="*/ 0 h 42"/>
                  <a:gd name="T28" fmla="*/ 1 w 55"/>
                  <a:gd name="T29" fmla="*/ 0 h 42"/>
                  <a:gd name="T30" fmla="*/ 2 w 55"/>
                  <a:gd name="T31" fmla="*/ 0 h 42"/>
                  <a:gd name="T32" fmla="*/ 2 w 55"/>
                  <a:gd name="T33" fmla="*/ 1 h 42"/>
                  <a:gd name="T34" fmla="*/ 3 w 55"/>
                  <a:gd name="T35" fmla="*/ 1 h 42"/>
                  <a:gd name="T36" fmla="*/ 3 w 55"/>
                  <a:gd name="T37" fmla="*/ 1 h 42"/>
                  <a:gd name="T38" fmla="*/ 4 w 55"/>
                  <a:gd name="T39" fmla="*/ 1 h 42"/>
                  <a:gd name="T40" fmla="*/ 4 w 55"/>
                  <a:gd name="T41" fmla="*/ 1 h 42"/>
                  <a:gd name="T42" fmla="*/ 4 w 55"/>
                  <a:gd name="T43" fmla="*/ 1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42"/>
                  <a:gd name="T68" fmla="*/ 55 w 55"/>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42">
                    <a:moveTo>
                      <a:pt x="55" y="27"/>
                    </a:moveTo>
                    <a:lnTo>
                      <a:pt x="52" y="27"/>
                    </a:lnTo>
                    <a:lnTo>
                      <a:pt x="44" y="33"/>
                    </a:lnTo>
                    <a:lnTo>
                      <a:pt x="36" y="37"/>
                    </a:lnTo>
                    <a:lnTo>
                      <a:pt x="29" y="42"/>
                    </a:lnTo>
                    <a:lnTo>
                      <a:pt x="17" y="42"/>
                    </a:lnTo>
                    <a:lnTo>
                      <a:pt x="10" y="40"/>
                    </a:lnTo>
                    <a:lnTo>
                      <a:pt x="6" y="37"/>
                    </a:lnTo>
                    <a:lnTo>
                      <a:pt x="4" y="33"/>
                    </a:lnTo>
                    <a:lnTo>
                      <a:pt x="0" y="25"/>
                    </a:lnTo>
                    <a:lnTo>
                      <a:pt x="0" y="19"/>
                    </a:lnTo>
                    <a:lnTo>
                      <a:pt x="0" y="10"/>
                    </a:lnTo>
                    <a:lnTo>
                      <a:pt x="4" y="4"/>
                    </a:lnTo>
                    <a:lnTo>
                      <a:pt x="8" y="0"/>
                    </a:lnTo>
                    <a:lnTo>
                      <a:pt x="12" y="0"/>
                    </a:lnTo>
                    <a:lnTo>
                      <a:pt x="23" y="0"/>
                    </a:lnTo>
                    <a:lnTo>
                      <a:pt x="31" y="8"/>
                    </a:lnTo>
                    <a:lnTo>
                      <a:pt x="40" y="12"/>
                    </a:lnTo>
                    <a:lnTo>
                      <a:pt x="46" y="21"/>
                    </a:lnTo>
                    <a:lnTo>
                      <a:pt x="52" y="25"/>
                    </a:lnTo>
                    <a:lnTo>
                      <a:pt x="5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54" name="Freeform 312">
                <a:extLst>
                  <a:ext uri="{FF2B5EF4-FFF2-40B4-BE49-F238E27FC236}">
                    <a16:creationId xmlns:a16="http://schemas.microsoft.com/office/drawing/2014/main" id="{D7C531EF-6485-4EBF-BA81-E3DBC1BB4E1C}"/>
                  </a:ext>
                </a:extLst>
              </p:cNvPr>
              <p:cNvSpPr>
                <a:spLocks/>
              </p:cNvSpPr>
              <p:nvPr/>
            </p:nvSpPr>
            <p:spPr bwMode="auto">
              <a:xfrm>
                <a:off x="3747" y="4040"/>
                <a:ext cx="25" cy="24"/>
              </a:xfrm>
              <a:custGeom>
                <a:avLst/>
                <a:gdLst>
                  <a:gd name="T0" fmla="*/ 3 w 49"/>
                  <a:gd name="T1" fmla="*/ 3 h 50"/>
                  <a:gd name="T2" fmla="*/ 3 w 49"/>
                  <a:gd name="T3" fmla="*/ 2 h 50"/>
                  <a:gd name="T4" fmla="*/ 3 w 49"/>
                  <a:gd name="T5" fmla="*/ 2 h 50"/>
                  <a:gd name="T6" fmla="*/ 3 w 49"/>
                  <a:gd name="T7" fmla="*/ 2 h 50"/>
                  <a:gd name="T8" fmla="*/ 4 w 49"/>
                  <a:gd name="T9" fmla="*/ 1 h 50"/>
                  <a:gd name="T10" fmla="*/ 4 w 49"/>
                  <a:gd name="T11" fmla="*/ 0 h 50"/>
                  <a:gd name="T12" fmla="*/ 3 w 49"/>
                  <a:gd name="T13" fmla="*/ 0 h 50"/>
                  <a:gd name="T14" fmla="*/ 3 w 49"/>
                  <a:gd name="T15" fmla="*/ 0 h 50"/>
                  <a:gd name="T16" fmla="*/ 3 w 49"/>
                  <a:gd name="T17" fmla="*/ 0 h 50"/>
                  <a:gd name="T18" fmla="*/ 2 w 49"/>
                  <a:gd name="T19" fmla="*/ 0 h 50"/>
                  <a:gd name="T20" fmla="*/ 2 w 49"/>
                  <a:gd name="T21" fmla="*/ 0 h 50"/>
                  <a:gd name="T22" fmla="*/ 1 w 49"/>
                  <a:gd name="T23" fmla="*/ 0 h 50"/>
                  <a:gd name="T24" fmla="*/ 1 w 49"/>
                  <a:gd name="T25" fmla="*/ 0 h 50"/>
                  <a:gd name="T26" fmla="*/ 0 w 49"/>
                  <a:gd name="T27" fmla="*/ 0 h 50"/>
                  <a:gd name="T28" fmla="*/ 0 w 49"/>
                  <a:gd name="T29" fmla="*/ 0 h 50"/>
                  <a:gd name="T30" fmla="*/ 1 w 49"/>
                  <a:gd name="T31" fmla="*/ 1 h 50"/>
                  <a:gd name="T32" fmla="*/ 1 w 49"/>
                  <a:gd name="T33" fmla="*/ 1 h 50"/>
                  <a:gd name="T34" fmla="*/ 2 w 49"/>
                  <a:gd name="T35" fmla="*/ 2 h 50"/>
                  <a:gd name="T36" fmla="*/ 2 w 49"/>
                  <a:gd name="T37" fmla="*/ 2 h 50"/>
                  <a:gd name="T38" fmla="*/ 3 w 49"/>
                  <a:gd name="T39" fmla="*/ 2 h 50"/>
                  <a:gd name="T40" fmla="*/ 3 w 49"/>
                  <a:gd name="T41" fmla="*/ 3 h 50"/>
                  <a:gd name="T42" fmla="*/ 3 w 49"/>
                  <a:gd name="T43" fmla="*/ 3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50"/>
                  <a:gd name="T68" fmla="*/ 49 w 49"/>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50">
                    <a:moveTo>
                      <a:pt x="40" y="50"/>
                    </a:moveTo>
                    <a:lnTo>
                      <a:pt x="40" y="48"/>
                    </a:lnTo>
                    <a:lnTo>
                      <a:pt x="43" y="40"/>
                    </a:lnTo>
                    <a:lnTo>
                      <a:pt x="45" y="33"/>
                    </a:lnTo>
                    <a:lnTo>
                      <a:pt x="49" y="25"/>
                    </a:lnTo>
                    <a:lnTo>
                      <a:pt x="49" y="15"/>
                    </a:lnTo>
                    <a:lnTo>
                      <a:pt x="45" y="8"/>
                    </a:lnTo>
                    <a:lnTo>
                      <a:pt x="41" y="4"/>
                    </a:lnTo>
                    <a:lnTo>
                      <a:pt x="38" y="2"/>
                    </a:lnTo>
                    <a:lnTo>
                      <a:pt x="28" y="0"/>
                    </a:lnTo>
                    <a:lnTo>
                      <a:pt x="22" y="0"/>
                    </a:lnTo>
                    <a:lnTo>
                      <a:pt x="11" y="0"/>
                    </a:lnTo>
                    <a:lnTo>
                      <a:pt x="7" y="4"/>
                    </a:lnTo>
                    <a:lnTo>
                      <a:pt x="0" y="6"/>
                    </a:lnTo>
                    <a:lnTo>
                      <a:pt x="0" y="14"/>
                    </a:lnTo>
                    <a:lnTo>
                      <a:pt x="5" y="19"/>
                    </a:lnTo>
                    <a:lnTo>
                      <a:pt x="13" y="27"/>
                    </a:lnTo>
                    <a:lnTo>
                      <a:pt x="22" y="34"/>
                    </a:lnTo>
                    <a:lnTo>
                      <a:pt x="28" y="40"/>
                    </a:lnTo>
                    <a:lnTo>
                      <a:pt x="34" y="48"/>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55" name="Freeform 313">
                <a:extLst>
                  <a:ext uri="{FF2B5EF4-FFF2-40B4-BE49-F238E27FC236}">
                    <a16:creationId xmlns:a16="http://schemas.microsoft.com/office/drawing/2014/main" id="{3368B271-817F-46BC-BADD-A86FB1832CF7}"/>
                  </a:ext>
                </a:extLst>
              </p:cNvPr>
              <p:cNvSpPr>
                <a:spLocks/>
              </p:cNvSpPr>
              <p:nvPr/>
            </p:nvSpPr>
            <p:spPr bwMode="auto">
              <a:xfrm>
                <a:off x="3800" y="4017"/>
                <a:ext cx="29" cy="19"/>
              </a:xfrm>
              <a:custGeom>
                <a:avLst/>
                <a:gdLst>
                  <a:gd name="T0" fmla="*/ 4 w 57"/>
                  <a:gd name="T1" fmla="*/ 2 h 38"/>
                  <a:gd name="T2" fmla="*/ 4 w 57"/>
                  <a:gd name="T3" fmla="*/ 2 h 38"/>
                  <a:gd name="T4" fmla="*/ 4 w 57"/>
                  <a:gd name="T5" fmla="*/ 1 h 38"/>
                  <a:gd name="T6" fmla="*/ 4 w 57"/>
                  <a:gd name="T7" fmla="*/ 1 h 38"/>
                  <a:gd name="T8" fmla="*/ 3 w 57"/>
                  <a:gd name="T9" fmla="*/ 1 h 38"/>
                  <a:gd name="T10" fmla="*/ 3 w 57"/>
                  <a:gd name="T11" fmla="*/ 1 h 38"/>
                  <a:gd name="T12" fmla="*/ 2 w 57"/>
                  <a:gd name="T13" fmla="*/ 0 h 38"/>
                  <a:gd name="T14" fmla="*/ 2 w 57"/>
                  <a:gd name="T15" fmla="*/ 0 h 38"/>
                  <a:gd name="T16" fmla="*/ 1 w 57"/>
                  <a:gd name="T17" fmla="*/ 1 h 38"/>
                  <a:gd name="T18" fmla="*/ 1 w 57"/>
                  <a:gd name="T19" fmla="*/ 1 h 38"/>
                  <a:gd name="T20" fmla="*/ 1 w 57"/>
                  <a:gd name="T21" fmla="*/ 1 h 38"/>
                  <a:gd name="T22" fmla="*/ 0 w 57"/>
                  <a:gd name="T23" fmla="*/ 1 h 38"/>
                  <a:gd name="T24" fmla="*/ 1 w 57"/>
                  <a:gd name="T25" fmla="*/ 2 h 38"/>
                  <a:gd name="T26" fmla="*/ 1 w 57"/>
                  <a:gd name="T27" fmla="*/ 2 h 38"/>
                  <a:gd name="T28" fmla="*/ 2 w 57"/>
                  <a:gd name="T29" fmla="*/ 2 h 38"/>
                  <a:gd name="T30" fmla="*/ 3 w 57"/>
                  <a:gd name="T31" fmla="*/ 2 h 38"/>
                  <a:gd name="T32" fmla="*/ 3 w 57"/>
                  <a:gd name="T33" fmla="*/ 2 h 38"/>
                  <a:gd name="T34" fmla="*/ 4 w 57"/>
                  <a:gd name="T35" fmla="*/ 2 h 38"/>
                  <a:gd name="T36" fmla="*/ 4 w 57"/>
                  <a:gd name="T37" fmla="*/ 2 h 38"/>
                  <a:gd name="T38" fmla="*/ 4 w 57"/>
                  <a:gd name="T39" fmla="*/ 2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38"/>
                  <a:gd name="T62" fmla="*/ 57 w 57"/>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38">
                    <a:moveTo>
                      <a:pt x="57" y="38"/>
                    </a:moveTo>
                    <a:lnTo>
                      <a:pt x="53" y="36"/>
                    </a:lnTo>
                    <a:lnTo>
                      <a:pt x="51" y="30"/>
                    </a:lnTo>
                    <a:lnTo>
                      <a:pt x="50" y="21"/>
                    </a:lnTo>
                    <a:lnTo>
                      <a:pt x="46" y="13"/>
                    </a:lnTo>
                    <a:lnTo>
                      <a:pt x="42" y="3"/>
                    </a:lnTo>
                    <a:lnTo>
                      <a:pt x="32" y="0"/>
                    </a:lnTo>
                    <a:lnTo>
                      <a:pt x="21" y="0"/>
                    </a:lnTo>
                    <a:lnTo>
                      <a:pt x="12" y="11"/>
                    </a:lnTo>
                    <a:lnTo>
                      <a:pt x="4" y="15"/>
                    </a:lnTo>
                    <a:lnTo>
                      <a:pt x="2" y="21"/>
                    </a:lnTo>
                    <a:lnTo>
                      <a:pt x="0" y="24"/>
                    </a:lnTo>
                    <a:lnTo>
                      <a:pt x="4" y="32"/>
                    </a:lnTo>
                    <a:lnTo>
                      <a:pt x="13" y="34"/>
                    </a:lnTo>
                    <a:lnTo>
                      <a:pt x="23" y="36"/>
                    </a:lnTo>
                    <a:lnTo>
                      <a:pt x="34" y="36"/>
                    </a:lnTo>
                    <a:lnTo>
                      <a:pt x="46" y="36"/>
                    </a:lnTo>
                    <a:lnTo>
                      <a:pt x="51" y="36"/>
                    </a:lnTo>
                    <a:lnTo>
                      <a:pt x="57"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56" name="Freeform 314">
                <a:extLst>
                  <a:ext uri="{FF2B5EF4-FFF2-40B4-BE49-F238E27FC236}">
                    <a16:creationId xmlns:a16="http://schemas.microsoft.com/office/drawing/2014/main" id="{642DE564-9EA0-4655-9747-79EA8F91BE28}"/>
                  </a:ext>
                </a:extLst>
              </p:cNvPr>
              <p:cNvSpPr>
                <a:spLocks/>
              </p:cNvSpPr>
              <p:nvPr/>
            </p:nvSpPr>
            <p:spPr bwMode="auto">
              <a:xfrm>
                <a:off x="3857" y="3933"/>
                <a:ext cx="24" cy="27"/>
              </a:xfrm>
              <a:custGeom>
                <a:avLst/>
                <a:gdLst>
                  <a:gd name="T0" fmla="*/ 3 w 48"/>
                  <a:gd name="T1" fmla="*/ 2 h 54"/>
                  <a:gd name="T2" fmla="*/ 3 w 48"/>
                  <a:gd name="T3" fmla="*/ 2 h 54"/>
                  <a:gd name="T4" fmla="*/ 3 w 48"/>
                  <a:gd name="T5" fmla="*/ 1 h 54"/>
                  <a:gd name="T6" fmla="*/ 2 w 48"/>
                  <a:gd name="T7" fmla="*/ 1 h 54"/>
                  <a:gd name="T8" fmla="*/ 1 w 48"/>
                  <a:gd name="T9" fmla="*/ 0 h 54"/>
                  <a:gd name="T10" fmla="*/ 1 w 48"/>
                  <a:gd name="T11" fmla="*/ 0 h 54"/>
                  <a:gd name="T12" fmla="*/ 1 w 48"/>
                  <a:gd name="T13" fmla="*/ 1 h 54"/>
                  <a:gd name="T14" fmla="*/ 0 w 48"/>
                  <a:gd name="T15" fmla="*/ 1 h 54"/>
                  <a:gd name="T16" fmla="*/ 1 w 48"/>
                  <a:gd name="T17" fmla="*/ 2 h 54"/>
                  <a:gd name="T18" fmla="*/ 1 w 48"/>
                  <a:gd name="T19" fmla="*/ 3 h 54"/>
                  <a:gd name="T20" fmla="*/ 1 w 48"/>
                  <a:gd name="T21" fmla="*/ 3 h 54"/>
                  <a:gd name="T22" fmla="*/ 1 w 48"/>
                  <a:gd name="T23" fmla="*/ 3 h 54"/>
                  <a:gd name="T24" fmla="*/ 1 w 48"/>
                  <a:gd name="T25" fmla="*/ 3 h 54"/>
                  <a:gd name="T26" fmla="*/ 2 w 48"/>
                  <a:gd name="T27" fmla="*/ 3 h 54"/>
                  <a:gd name="T28" fmla="*/ 2 w 48"/>
                  <a:gd name="T29" fmla="*/ 3 h 54"/>
                  <a:gd name="T30" fmla="*/ 2 w 48"/>
                  <a:gd name="T31" fmla="*/ 3 h 54"/>
                  <a:gd name="T32" fmla="*/ 3 w 48"/>
                  <a:gd name="T33" fmla="*/ 3 h 54"/>
                  <a:gd name="T34" fmla="*/ 3 w 48"/>
                  <a:gd name="T35" fmla="*/ 2 h 54"/>
                  <a:gd name="T36" fmla="*/ 3 w 48"/>
                  <a:gd name="T37" fmla="*/ 2 h 54"/>
                  <a:gd name="T38" fmla="*/ 3 w 48"/>
                  <a:gd name="T39" fmla="*/ 2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54"/>
                  <a:gd name="T62" fmla="*/ 48 w 48"/>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54">
                    <a:moveTo>
                      <a:pt x="48" y="27"/>
                    </a:moveTo>
                    <a:lnTo>
                      <a:pt x="46" y="23"/>
                    </a:lnTo>
                    <a:lnTo>
                      <a:pt x="38" y="16"/>
                    </a:lnTo>
                    <a:lnTo>
                      <a:pt x="25" y="6"/>
                    </a:lnTo>
                    <a:lnTo>
                      <a:pt x="12" y="0"/>
                    </a:lnTo>
                    <a:lnTo>
                      <a:pt x="4" y="0"/>
                    </a:lnTo>
                    <a:lnTo>
                      <a:pt x="2" y="8"/>
                    </a:lnTo>
                    <a:lnTo>
                      <a:pt x="0" y="14"/>
                    </a:lnTo>
                    <a:lnTo>
                      <a:pt x="2" y="29"/>
                    </a:lnTo>
                    <a:lnTo>
                      <a:pt x="2" y="36"/>
                    </a:lnTo>
                    <a:lnTo>
                      <a:pt x="4" y="44"/>
                    </a:lnTo>
                    <a:lnTo>
                      <a:pt x="8" y="48"/>
                    </a:lnTo>
                    <a:lnTo>
                      <a:pt x="12" y="54"/>
                    </a:lnTo>
                    <a:lnTo>
                      <a:pt x="17" y="54"/>
                    </a:lnTo>
                    <a:lnTo>
                      <a:pt x="27" y="48"/>
                    </a:lnTo>
                    <a:lnTo>
                      <a:pt x="32" y="42"/>
                    </a:lnTo>
                    <a:lnTo>
                      <a:pt x="40" y="36"/>
                    </a:lnTo>
                    <a:lnTo>
                      <a:pt x="46" y="29"/>
                    </a:lnTo>
                    <a:lnTo>
                      <a:pt x="48"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57" name="Freeform 315">
                <a:extLst>
                  <a:ext uri="{FF2B5EF4-FFF2-40B4-BE49-F238E27FC236}">
                    <a16:creationId xmlns:a16="http://schemas.microsoft.com/office/drawing/2014/main" id="{8D4FBBF5-8A48-468D-8F15-8D9570463A8D}"/>
                  </a:ext>
                </a:extLst>
              </p:cNvPr>
              <p:cNvSpPr>
                <a:spLocks/>
              </p:cNvSpPr>
              <p:nvPr/>
            </p:nvSpPr>
            <p:spPr bwMode="auto">
              <a:xfrm>
                <a:off x="3821" y="3986"/>
                <a:ext cx="26" cy="22"/>
              </a:xfrm>
              <a:custGeom>
                <a:avLst/>
                <a:gdLst>
                  <a:gd name="T0" fmla="*/ 4 w 51"/>
                  <a:gd name="T1" fmla="*/ 1 h 44"/>
                  <a:gd name="T2" fmla="*/ 3 w 51"/>
                  <a:gd name="T3" fmla="*/ 1 h 44"/>
                  <a:gd name="T4" fmla="*/ 3 w 51"/>
                  <a:gd name="T5" fmla="*/ 3 h 44"/>
                  <a:gd name="T6" fmla="*/ 3 w 51"/>
                  <a:gd name="T7" fmla="*/ 3 h 44"/>
                  <a:gd name="T8" fmla="*/ 2 w 51"/>
                  <a:gd name="T9" fmla="*/ 3 h 44"/>
                  <a:gd name="T10" fmla="*/ 1 w 51"/>
                  <a:gd name="T11" fmla="*/ 3 h 44"/>
                  <a:gd name="T12" fmla="*/ 1 w 51"/>
                  <a:gd name="T13" fmla="*/ 3 h 44"/>
                  <a:gd name="T14" fmla="*/ 1 w 51"/>
                  <a:gd name="T15" fmla="*/ 3 h 44"/>
                  <a:gd name="T16" fmla="*/ 0 w 51"/>
                  <a:gd name="T17" fmla="*/ 3 h 44"/>
                  <a:gd name="T18" fmla="*/ 0 w 51"/>
                  <a:gd name="T19" fmla="*/ 1 h 44"/>
                  <a:gd name="T20" fmla="*/ 0 w 51"/>
                  <a:gd name="T21" fmla="*/ 1 h 44"/>
                  <a:gd name="T22" fmla="*/ 0 w 51"/>
                  <a:gd name="T23" fmla="*/ 1 h 44"/>
                  <a:gd name="T24" fmla="*/ 0 w 51"/>
                  <a:gd name="T25" fmla="*/ 1 h 44"/>
                  <a:gd name="T26" fmla="*/ 1 w 51"/>
                  <a:gd name="T27" fmla="*/ 0 h 44"/>
                  <a:gd name="T28" fmla="*/ 1 w 51"/>
                  <a:gd name="T29" fmla="*/ 0 h 44"/>
                  <a:gd name="T30" fmla="*/ 2 w 51"/>
                  <a:gd name="T31" fmla="*/ 1 h 44"/>
                  <a:gd name="T32" fmla="*/ 2 w 51"/>
                  <a:gd name="T33" fmla="*/ 1 h 44"/>
                  <a:gd name="T34" fmla="*/ 3 w 51"/>
                  <a:gd name="T35" fmla="*/ 1 h 44"/>
                  <a:gd name="T36" fmla="*/ 3 w 51"/>
                  <a:gd name="T37" fmla="*/ 1 h 44"/>
                  <a:gd name="T38" fmla="*/ 3 w 51"/>
                  <a:gd name="T39" fmla="*/ 1 h 44"/>
                  <a:gd name="T40" fmla="*/ 4 w 51"/>
                  <a:gd name="T41" fmla="*/ 1 h 44"/>
                  <a:gd name="T42" fmla="*/ 4 w 51"/>
                  <a:gd name="T43" fmla="*/ 1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
                  <a:gd name="T67" fmla="*/ 0 h 44"/>
                  <a:gd name="T68" fmla="*/ 51 w 51"/>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 h="44">
                    <a:moveTo>
                      <a:pt x="51" y="30"/>
                    </a:moveTo>
                    <a:lnTo>
                      <a:pt x="47" y="30"/>
                    </a:lnTo>
                    <a:lnTo>
                      <a:pt x="42" y="34"/>
                    </a:lnTo>
                    <a:lnTo>
                      <a:pt x="34" y="38"/>
                    </a:lnTo>
                    <a:lnTo>
                      <a:pt x="25" y="44"/>
                    </a:lnTo>
                    <a:lnTo>
                      <a:pt x="15" y="44"/>
                    </a:lnTo>
                    <a:lnTo>
                      <a:pt x="8" y="44"/>
                    </a:lnTo>
                    <a:lnTo>
                      <a:pt x="4" y="38"/>
                    </a:lnTo>
                    <a:lnTo>
                      <a:pt x="0" y="34"/>
                    </a:lnTo>
                    <a:lnTo>
                      <a:pt x="0" y="28"/>
                    </a:lnTo>
                    <a:lnTo>
                      <a:pt x="0" y="21"/>
                    </a:lnTo>
                    <a:lnTo>
                      <a:pt x="0" y="11"/>
                    </a:lnTo>
                    <a:lnTo>
                      <a:pt x="0" y="6"/>
                    </a:lnTo>
                    <a:lnTo>
                      <a:pt x="4" y="0"/>
                    </a:lnTo>
                    <a:lnTo>
                      <a:pt x="9" y="0"/>
                    </a:lnTo>
                    <a:lnTo>
                      <a:pt x="19" y="2"/>
                    </a:lnTo>
                    <a:lnTo>
                      <a:pt x="27" y="11"/>
                    </a:lnTo>
                    <a:lnTo>
                      <a:pt x="36" y="15"/>
                    </a:lnTo>
                    <a:lnTo>
                      <a:pt x="42" y="21"/>
                    </a:lnTo>
                    <a:lnTo>
                      <a:pt x="47" y="28"/>
                    </a:lnTo>
                    <a:lnTo>
                      <a:pt x="51"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58" name="Freeform 316">
                <a:extLst>
                  <a:ext uri="{FF2B5EF4-FFF2-40B4-BE49-F238E27FC236}">
                    <a16:creationId xmlns:a16="http://schemas.microsoft.com/office/drawing/2014/main" id="{94249B10-208A-497E-A07A-B65B736DA6CB}"/>
                  </a:ext>
                </a:extLst>
              </p:cNvPr>
              <p:cNvSpPr>
                <a:spLocks/>
              </p:cNvSpPr>
              <p:nvPr/>
            </p:nvSpPr>
            <p:spPr bwMode="auto">
              <a:xfrm>
                <a:off x="3716" y="4068"/>
                <a:ext cx="28" cy="22"/>
              </a:xfrm>
              <a:custGeom>
                <a:avLst/>
                <a:gdLst>
                  <a:gd name="T0" fmla="*/ 4 w 55"/>
                  <a:gd name="T1" fmla="*/ 1 h 44"/>
                  <a:gd name="T2" fmla="*/ 4 w 55"/>
                  <a:gd name="T3" fmla="*/ 1 h 44"/>
                  <a:gd name="T4" fmla="*/ 3 w 55"/>
                  <a:gd name="T5" fmla="*/ 3 h 44"/>
                  <a:gd name="T6" fmla="*/ 3 w 55"/>
                  <a:gd name="T7" fmla="*/ 3 h 44"/>
                  <a:gd name="T8" fmla="*/ 2 w 55"/>
                  <a:gd name="T9" fmla="*/ 3 h 44"/>
                  <a:gd name="T10" fmla="*/ 2 w 55"/>
                  <a:gd name="T11" fmla="*/ 3 h 44"/>
                  <a:gd name="T12" fmla="*/ 1 w 55"/>
                  <a:gd name="T13" fmla="*/ 3 h 44"/>
                  <a:gd name="T14" fmla="*/ 0 w 55"/>
                  <a:gd name="T15" fmla="*/ 3 h 44"/>
                  <a:gd name="T16" fmla="*/ 0 w 55"/>
                  <a:gd name="T17" fmla="*/ 1 h 44"/>
                  <a:gd name="T18" fmla="*/ 0 w 55"/>
                  <a:gd name="T19" fmla="*/ 1 h 44"/>
                  <a:gd name="T20" fmla="*/ 1 w 55"/>
                  <a:gd name="T21" fmla="*/ 1 h 44"/>
                  <a:gd name="T22" fmla="*/ 1 w 55"/>
                  <a:gd name="T23" fmla="*/ 0 h 44"/>
                  <a:gd name="T24" fmla="*/ 1 w 55"/>
                  <a:gd name="T25" fmla="*/ 0 h 44"/>
                  <a:gd name="T26" fmla="*/ 2 w 55"/>
                  <a:gd name="T27" fmla="*/ 1 h 44"/>
                  <a:gd name="T28" fmla="*/ 2 w 55"/>
                  <a:gd name="T29" fmla="*/ 1 h 44"/>
                  <a:gd name="T30" fmla="*/ 3 w 55"/>
                  <a:gd name="T31" fmla="*/ 1 h 44"/>
                  <a:gd name="T32" fmla="*/ 3 w 55"/>
                  <a:gd name="T33" fmla="*/ 1 h 44"/>
                  <a:gd name="T34" fmla="*/ 4 w 55"/>
                  <a:gd name="T35" fmla="*/ 1 h 44"/>
                  <a:gd name="T36" fmla="*/ 4 w 55"/>
                  <a:gd name="T37" fmla="*/ 1 h 44"/>
                  <a:gd name="T38" fmla="*/ 4 w 55"/>
                  <a:gd name="T39" fmla="*/ 1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44"/>
                  <a:gd name="T62" fmla="*/ 55 w 55"/>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44">
                    <a:moveTo>
                      <a:pt x="55" y="31"/>
                    </a:moveTo>
                    <a:lnTo>
                      <a:pt x="51" y="31"/>
                    </a:lnTo>
                    <a:lnTo>
                      <a:pt x="45" y="36"/>
                    </a:lnTo>
                    <a:lnTo>
                      <a:pt x="36" y="38"/>
                    </a:lnTo>
                    <a:lnTo>
                      <a:pt x="28" y="44"/>
                    </a:lnTo>
                    <a:lnTo>
                      <a:pt x="19" y="44"/>
                    </a:lnTo>
                    <a:lnTo>
                      <a:pt x="9" y="42"/>
                    </a:lnTo>
                    <a:lnTo>
                      <a:pt x="0" y="33"/>
                    </a:lnTo>
                    <a:lnTo>
                      <a:pt x="0" y="23"/>
                    </a:lnTo>
                    <a:lnTo>
                      <a:pt x="0" y="12"/>
                    </a:lnTo>
                    <a:lnTo>
                      <a:pt x="4" y="8"/>
                    </a:lnTo>
                    <a:lnTo>
                      <a:pt x="7" y="0"/>
                    </a:lnTo>
                    <a:lnTo>
                      <a:pt x="11" y="0"/>
                    </a:lnTo>
                    <a:lnTo>
                      <a:pt x="23" y="4"/>
                    </a:lnTo>
                    <a:lnTo>
                      <a:pt x="30" y="12"/>
                    </a:lnTo>
                    <a:lnTo>
                      <a:pt x="40" y="15"/>
                    </a:lnTo>
                    <a:lnTo>
                      <a:pt x="45" y="23"/>
                    </a:lnTo>
                    <a:lnTo>
                      <a:pt x="51" y="27"/>
                    </a:lnTo>
                    <a:lnTo>
                      <a:pt x="55"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59" name="Freeform 317">
                <a:extLst>
                  <a:ext uri="{FF2B5EF4-FFF2-40B4-BE49-F238E27FC236}">
                    <a16:creationId xmlns:a16="http://schemas.microsoft.com/office/drawing/2014/main" id="{D6DE0BBD-76A1-4FB2-91D9-BE0570486028}"/>
                  </a:ext>
                </a:extLst>
              </p:cNvPr>
              <p:cNvSpPr>
                <a:spLocks/>
              </p:cNvSpPr>
              <p:nvPr/>
            </p:nvSpPr>
            <p:spPr bwMode="auto">
              <a:xfrm>
                <a:off x="3752" y="4070"/>
                <a:ext cx="26" cy="21"/>
              </a:xfrm>
              <a:custGeom>
                <a:avLst/>
                <a:gdLst>
                  <a:gd name="T0" fmla="*/ 3 w 53"/>
                  <a:gd name="T1" fmla="*/ 1 h 42"/>
                  <a:gd name="T2" fmla="*/ 3 w 53"/>
                  <a:gd name="T3" fmla="*/ 1 h 42"/>
                  <a:gd name="T4" fmla="*/ 2 w 53"/>
                  <a:gd name="T5" fmla="*/ 3 h 42"/>
                  <a:gd name="T6" fmla="*/ 2 w 53"/>
                  <a:gd name="T7" fmla="*/ 3 h 42"/>
                  <a:gd name="T8" fmla="*/ 1 w 53"/>
                  <a:gd name="T9" fmla="*/ 3 h 42"/>
                  <a:gd name="T10" fmla="*/ 1 w 53"/>
                  <a:gd name="T11" fmla="*/ 3 h 42"/>
                  <a:gd name="T12" fmla="*/ 0 w 53"/>
                  <a:gd name="T13" fmla="*/ 3 h 42"/>
                  <a:gd name="T14" fmla="*/ 0 w 53"/>
                  <a:gd name="T15" fmla="*/ 3 h 42"/>
                  <a:gd name="T16" fmla="*/ 0 w 53"/>
                  <a:gd name="T17" fmla="*/ 3 h 42"/>
                  <a:gd name="T18" fmla="*/ 0 w 53"/>
                  <a:gd name="T19" fmla="*/ 1 h 42"/>
                  <a:gd name="T20" fmla="*/ 0 w 53"/>
                  <a:gd name="T21" fmla="*/ 1 h 42"/>
                  <a:gd name="T22" fmla="*/ 0 w 53"/>
                  <a:gd name="T23" fmla="*/ 1 h 42"/>
                  <a:gd name="T24" fmla="*/ 0 w 53"/>
                  <a:gd name="T25" fmla="*/ 1 h 42"/>
                  <a:gd name="T26" fmla="*/ 0 w 53"/>
                  <a:gd name="T27" fmla="*/ 1 h 42"/>
                  <a:gd name="T28" fmla="*/ 0 w 53"/>
                  <a:gd name="T29" fmla="*/ 0 h 42"/>
                  <a:gd name="T30" fmla="*/ 1 w 53"/>
                  <a:gd name="T31" fmla="*/ 1 h 42"/>
                  <a:gd name="T32" fmla="*/ 1 w 53"/>
                  <a:gd name="T33" fmla="*/ 1 h 42"/>
                  <a:gd name="T34" fmla="*/ 2 w 53"/>
                  <a:gd name="T35" fmla="*/ 1 h 42"/>
                  <a:gd name="T36" fmla="*/ 2 w 53"/>
                  <a:gd name="T37" fmla="*/ 1 h 42"/>
                  <a:gd name="T38" fmla="*/ 3 w 53"/>
                  <a:gd name="T39" fmla="*/ 1 h 42"/>
                  <a:gd name="T40" fmla="*/ 3 w 53"/>
                  <a:gd name="T41" fmla="*/ 1 h 42"/>
                  <a:gd name="T42" fmla="*/ 3 w 53"/>
                  <a:gd name="T43" fmla="*/ 1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2"/>
                  <a:gd name="T68" fmla="*/ 53 w 53"/>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2">
                    <a:moveTo>
                      <a:pt x="53" y="29"/>
                    </a:moveTo>
                    <a:lnTo>
                      <a:pt x="51" y="29"/>
                    </a:lnTo>
                    <a:lnTo>
                      <a:pt x="46" y="34"/>
                    </a:lnTo>
                    <a:lnTo>
                      <a:pt x="34" y="38"/>
                    </a:lnTo>
                    <a:lnTo>
                      <a:pt x="29" y="42"/>
                    </a:lnTo>
                    <a:lnTo>
                      <a:pt x="17" y="42"/>
                    </a:lnTo>
                    <a:lnTo>
                      <a:pt x="8" y="40"/>
                    </a:lnTo>
                    <a:lnTo>
                      <a:pt x="4" y="36"/>
                    </a:lnTo>
                    <a:lnTo>
                      <a:pt x="2" y="34"/>
                    </a:lnTo>
                    <a:lnTo>
                      <a:pt x="0" y="27"/>
                    </a:lnTo>
                    <a:lnTo>
                      <a:pt x="0" y="19"/>
                    </a:lnTo>
                    <a:lnTo>
                      <a:pt x="0" y="10"/>
                    </a:lnTo>
                    <a:lnTo>
                      <a:pt x="2" y="8"/>
                    </a:lnTo>
                    <a:lnTo>
                      <a:pt x="6" y="2"/>
                    </a:lnTo>
                    <a:lnTo>
                      <a:pt x="13" y="0"/>
                    </a:lnTo>
                    <a:lnTo>
                      <a:pt x="21" y="2"/>
                    </a:lnTo>
                    <a:lnTo>
                      <a:pt x="31" y="8"/>
                    </a:lnTo>
                    <a:lnTo>
                      <a:pt x="38" y="13"/>
                    </a:lnTo>
                    <a:lnTo>
                      <a:pt x="46" y="23"/>
                    </a:lnTo>
                    <a:lnTo>
                      <a:pt x="51" y="27"/>
                    </a:lnTo>
                    <a:lnTo>
                      <a:pt x="53"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60" name="Freeform 318">
                <a:extLst>
                  <a:ext uri="{FF2B5EF4-FFF2-40B4-BE49-F238E27FC236}">
                    <a16:creationId xmlns:a16="http://schemas.microsoft.com/office/drawing/2014/main" id="{70EF44F0-CC21-4D78-9751-5261F63E14EE}"/>
                  </a:ext>
                </a:extLst>
              </p:cNvPr>
              <p:cNvSpPr>
                <a:spLocks/>
              </p:cNvSpPr>
              <p:nvPr/>
            </p:nvSpPr>
            <p:spPr bwMode="auto">
              <a:xfrm>
                <a:off x="3889" y="3891"/>
                <a:ext cx="32" cy="26"/>
              </a:xfrm>
              <a:custGeom>
                <a:avLst/>
                <a:gdLst>
                  <a:gd name="T0" fmla="*/ 4 w 63"/>
                  <a:gd name="T1" fmla="*/ 2 h 51"/>
                  <a:gd name="T2" fmla="*/ 4 w 63"/>
                  <a:gd name="T3" fmla="*/ 2 h 51"/>
                  <a:gd name="T4" fmla="*/ 4 w 63"/>
                  <a:gd name="T5" fmla="*/ 2 h 51"/>
                  <a:gd name="T6" fmla="*/ 3 w 63"/>
                  <a:gd name="T7" fmla="*/ 1 h 51"/>
                  <a:gd name="T8" fmla="*/ 3 w 63"/>
                  <a:gd name="T9" fmla="*/ 1 h 51"/>
                  <a:gd name="T10" fmla="*/ 2 w 63"/>
                  <a:gd name="T11" fmla="*/ 0 h 51"/>
                  <a:gd name="T12" fmla="*/ 1 w 63"/>
                  <a:gd name="T13" fmla="*/ 0 h 51"/>
                  <a:gd name="T14" fmla="*/ 1 w 63"/>
                  <a:gd name="T15" fmla="*/ 1 h 51"/>
                  <a:gd name="T16" fmla="*/ 1 w 63"/>
                  <a:gd name="T17" fmla="*/ 1 h 51"/>
                  <a:gd name="T18" fmla="*/ 0 w 63"/>
                  <a:gd name="T19" fmla="*/ 2 h 51"/>
                  <a:gd name="T20" fmla="*/ 0 w 63"/>
                  <a:gd name="T21" fmla="*/ 2 h 51"/>
                  <a:gd name="T22" fmla="*/ 0 w 63"/>
                  <a:gd name="T23" fmla="*/ 3 h 51"/>
                  <a:gd name="T24" fmla="*/ 1 w 63"/>
                  <a:gd name="T25" fmla="*/ 3 h 51"/>
                  <a:gd name="T26" fmla="*/ 1 w 63"/>
                  <a:gd name="T27" fmla="*/ 3 h 51"/>
                  <a:gd name="T28" fmla="*/ 1 w 63"/>
                  <a:gd name="T29" fmla="*/ 4 h 51"/>
                  <a:gd name="T30" fmla="*/ 2 w 63"/>
                  <a:gd name="T31" fmla="*/ 4 h 51"/>
                  <a:gd name="T32" fmla="*/ 2 w 63"/>
                  <a:gd name="T33" fmla="*/ 3 h 51"/>
                  <a:gd name="T34" fmla="*/ 3 w 63"/>
                  <a:gd name="T35" fmla="*/ 3 h 51"/>
                  <a:gd name="T36" fmla="*/ 4 w 63"/>
                  <a:gd name="T37" fmla="*/ 2 h 51"/>
                  <a:gd name="T38" fmla="*/ 4 w 63"/>
                  <a:gd name="T39" fmla="*/ 2 h 51"/>
                  <a:gd name="T40" fmla="*/ 4 w 63"/>
                  <a:gd name="T41" fmla="*/ 2 h 51"/>
                  <a:gd name="T42" fmla="*/ 4 w 63"/>
                  <a:gd name="T43" fmla="*/ 2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
                  <a:gd name="T67" fmla="*/ 0 h 51"/>
                  <a:gd name="T68" fmla="*/ 63 w 63"/>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 h="51">
                    <a:moveTo>
                      <a:pt x="63" y="26"/>
                    </a:moveTo>
                    <a:lnTo>
                      <a:pt x="59" y="21"/>
                    </a:lnTo>
                    <a:lnTo>
                      <a:pt x="53" y="17"/>
                    </a:lnTo>
                    <a:lnTo>
                      <a:pt x="44" y="11"/>
                    </a:lnTo>
                    <a:lnTo>
                      <a:pt x="34" y="4"/>
                    </a:lnTo>
                    <a:lnTo>
                      <a:pt x="23" y="0"/>
                    </a:lnTo>
                    <a:lnTo>
                      <a:pt x="13" y="0"/>
                    </a:lnTo>
                    <a:lnTo>
                      <a:pt x="5" y="4"/>
                    </a:lnTo>
                    <a:lnTo>
                      <a:pt x="2" y="15"/>
                    </a:lnTo>
                    <a:lnTo>
                      <a:pt x="0" y="21"/>
                    </a:lnTo>
                    <a:lnTo>
                      <a:pt x="0" y="26"/>
                    </a:lnTo>
                    <a:lnTo>
                      <a:pt x="0" y="36"/>
                    </a:lnTo>
                    <a:lnTo>
                      <a:pt x="2" y="43"/>
                    </a:lnTo>
                    <a:lnTo>
                      <a:pt x="5" y="47"/>
                    </a:lnTo>
                    <a:lnTo>
                      <a:pt x="9" y="51"/>
                    </a:lnTo>
                    <a:lnTo>
                      <a:pt x="19" y="51"/>
                    </a:lnTo>
                    <a:lnTo>
                      <a:pt x="32" y="47"/>
                    </a:lnTo>
                    <a:lnTo>
                      <a:pt x="42" y="38"/>
                    </a:lnTo>
                    <a:lnTo>
                      <a:pt x="53" y="32"/>
                    </a:lnTo>
                    <a:lnTo>
                      <a:pt x="59" y="26"/>
                    </a:lnTo>
                    <a:lnTo>
                      <a:pt x="63" y="26"/>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61" name="Freeform 319">
                <a:extLst>
                  <a:ext uri="{FF2B5EF4-FFF2-40B4-BE49-F238E27FC236}">
                    <a16:creationId xmlns:a16="http://schemas.microsoft.com/office/drawing/2014/main" id="{878227B8-0DDD-4FBD-89F7-10782BD45402}"/>
                  </a:ext>
                </a:extLst>
              </p:cNvPr>
              <p:cNvSpPr>
                <a:spLocks/>
              </p:cNvSpPr>
              <p:nvPr/>
            </p:nvSpPr>
            <p:spPr bwMode="auto">
              <a:xfrm>
                <a:off x="3867" y="3957"/>
                <a:ext cx="26" cy="22"/>
              </a:xfrm>
              <a:custGeom>
                <a:avLst/>
                <a:gdLst>
                  <a:gd name="T0" fmla="*/ 3 w 53"/>
                  <a:gd name="T1" fmla="*/ 1 h 44"/>
                  <a:gd name="T2" fmla="*/ 3 w 53"/>
                  <a:gd name="T3" fmla="*/ 1 h 44"/>
                  <a:gd name="T4" fmla="*/ 2 w 53"/>
                  <a:gd name="T5" fmla="*/ 1 h 44"/>
                  <a:gd name="T6" fmla="*/ 2 w 53"/>
                  <a:gd name="T7" fmla="*/ 1 h 44"/>
                  <a:gd name="T8" fmla="*/ 1 w 53"/>
                  <a:gd name="T9" fmla="*/ 1 h 44"/>
                  <a:gd name="T10" fmla="*/ 1 w 53"/>
                  <a:gd name="T11" fmla="*/ 0 h 44"/>
                  <a:gd name="T12" fmla="*/ 0 w 53"/>
                  <a:gd name="T13" fmla="*/ 0 h 44"/>
                  <a:gd name="T14" fmla="*/ 0 w 53"/>
                  <a:gd name="T15" fmla="*/ 0 h 44"/>
                  <a:gd name="T16" fmla="*/ 0 w 53"/>
                  <a:gd name="T17" fmla="*/ 1 h 44"/>
                  <a:gd name="T18" fmla="*/ 0 w 53"/>
                  <a:gd name="T19" fmla="*/ 1 h 44"/>
                  <a:gd name="T20" fmla="*/ 0 w 53"/>
                  <a:gd name="T21" fmla="*/ 1 h 44"/>
                  <a:gd name="T22" fmla="*/ 0 w 53"/>
                  <a:gd name="T23" fmla="*/ 1 h 44"/>
                  <a:gd name="T24" fmla="*/ 0 w 53"/>
                  <a:gd name="T25" fmla="*/ 3 h 44"/>
                  <a:gd name="T26" fmla="*/ 0 w 53"/>
                  <a:gd name="T27" fmla="*/ 3 h 44"/>
                  <a:gd name="T28" fmla="*/ 0 w 53"/>
                  <a:gd name="T29" fmla="*/ 3 h 44"/>
                  <a:gd name="T30" fmla="*/ 1 w 53"/>
                  <a:gd name="T31" fmla="*/ 3 h 44"/>
                  <a:gd name="T32" fmla="*/ 1 w 53"/>
                  <a:gd name="T33" fmla="*/ 3 h 44"/>
                  <a:gd name="T34" fmla="*/ 2 w 53"/>
                  <a:gd name="T35" fmla="*/ 3 h 44"/>
                  <a:gd name="T36" fmla="*/ 2 w 53"/>
                  <a:gd name="T37" fmla="*/ 2 h 44"/>
                  <a:gd name="T38" fmla="*/ 3 w 53"/>
                  <a:gd name="T39" fmla="*/ 1 h 44"/>
                  <a:gd name="T40" fmla="*/ 3 w 53"/>
                  <a:gd name="T41" fmla="*/ 1 h 44"/>
                  <a:gd name="T42" fmla="*/ 3 w 53"/>
                  <a:gd name="T43" fmla="*/ 1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4"/>
                  <a:gd name="T68" fmla="*/ 53 w 53"/>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4">
                    <a:moveTo>
                      <a:pt x="53" y="28"/>
                    </a:moveTo>
                    <a:lnTo>
                      <a:pt x="51" y="26"/>
                    </a:lnTo>
                    <a:lnTo>
                      <a:pt x="46" y="21"/>
                    </a:lnTo>
                    <a:lnTo>
                      <a:pt x="38" y="11"/>
                    </a:lnTo>
                    <a:lnTo>
                      <a:pt x="29" y="6"/>
                    </a:lnTo>
                    <a:lnTo>
                      <a:pt x="21" y="0"/>
                    </a:lnTo>
                    <a:lnTo>
                      <a:pt x="12" y="0"/>
                    </a:lnTo>
                    <a:lnTo>
                      <a:pt x="8" y="0"/>
                    </a:lnTo>
                    <a:lnTo>
                      <a:pt x="6" y="6"/>
                    </a:lnTo>
                    <a:lnTo>
                      <a:pt x="0" y="11"/>
                    </a:lnTo>
                    <a:lnTo>
                      <a:pt x="0" y="23"/>
                    </a:lnTo>
                    <a:lnTo>
                      <a:pt x="0" y="28"/>
                    </a:lnTo>
                    <a:lnTo>
                      <a:pt x="0" y="36"/>
                    </a:lnTo>
                    <a:lnTo>
                      <a:pt x="6" y="42"/>
                    </a:lnTo>
                    <a:lnTo>
                      <a:pt x="10" y="44"/>
                    </a:lnTo>
                    <a:lnTo>
                      <a:pt x="21" y="44"/>
                    </a:lnTo>
                    <a:lnTo>
                      <a:pt x="29" y="42"/>
                    </a:lnTo>
                    <a:lnTo>
                      <a:pt x="38" y="38"/>
                    </a:lnTo>
                    <a:lnTo>
                      <a:pt x="46" y="32"/>
                    </a:lnTo>
                    <a:lnTo>
                      <a:pt x="51" y="28"/>
                    </a:lnTo>
                    <a:lnTo>
                      <a:pt x="53" y="28"/>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62" name="Freeform 320">
                <a:extLst>
                  <a:ext uri="{FF2B5EF4-FFF2-40B4-BE49-F238E27FC236}">
                    <a16:creationId xmlns:a16="http://schemas.microsoft.com/office/drawing/2014/main" id="{0AE1778A-139D-4C33-A323-52D3F5843267}"/>
                  </a:ext>
                </a:extLst>
              </p:cNvPr>
              <p:cNvSpPr>
                <a:spLocks/>
              </p:cNvSpPr>
              <p:nvPr/>
            </p:nvSpPr>
            <p:spPr bwMode="auto">
              <a:xfrm>
                <a:off x="3785" y="4073"/>
                <a:ext cx="28" cy="22"/>
              </a:xfrm>
              <a:custGeom>
                <a:avLst/>
                <a:gdLst>
                  <a:gd name="T0" fmla="*/ 3 w 57"/>
                  <a:gd name="T1" fmla="*/ 3 h 44"/>
                  <a:gd name="T2" fmla="*/ 3 w 57"/>
                  <a:gd name="T3" fmla="*/ 3 h 44"/>
                  <a:gd name="T4" fmla="*/ 3 w 57"/>
                  <a:gd name="T5" fmla="*/ 2 h 44"/>
                  <a:gd name="T6" fmla="*/ 3 w 57"/>
                  <a:gd name="T7" fmla="*/ 1 h 44"/>
                  <a:gd name="T8" fmla="*/ 3 w 57"/>
                  <a:gd name="T9" fmla="*/ 1 h 44"/>
                  <a:gd name="T10" fmla="*/ 2 w 57"/>
                  <a:gd name="T11" fmla="*/ 1 h 44"/>
                  <a:gd name="T12" fmla="*/ 2 w 57"/>
                  <a:gd name="T13" fmla="*/ 0 h 44"/>
                  <a:gd name="T14" fmla="*/ 1 w 57"/>
                  <a:gd name="T15" fmla="*/ 0 h 44"/>
                  <a:gd name="T16" fmla="*/ 0 w 57"/>
                  <a:gd name="T17" fmla="*/ 1 h 44"/>
                  <a:gd name="T18" fmla="*/ 0 w 57"/>
                  <a:gd name="T19" fmla="*/ 1 h 44"/>
                  <a:gd name="T20" fmla="*/ 0 w 57"/>
                  <a:gd name="T21" fmla="*/ 1 h 44"/>
                  <a:gd name="T22" fmla="*/ 0 w 57"/>
                  <a:gd name="T23" fmla="*/ 1 h 44"/>
                  <a:gd name="T24" fmla="*/ 0 w 57"/>
                  <a:gd name="T25" fmla="*/ 2 h 44"/>
                  <a:gd name="T26" fmla="*/ 0 w 57"/>
                  <a:gd name="T27" fmla="*/ 3 h 44"/>
                  <a:gd name="T28" fmla="*/ 1 w 57"/>
                  <a:gd name="T29" fmla="*/ 3 h 44"/>
                  <a:gd name="T30" fmla="*/ 2 w 57"/>
                  <a:gd name="T31" fmla="*/ 3 h 44"/>
                  <a:gd name="T32" fmla="*/ 2 w 57"/>
                  <a:gd name="T33" fmla="*/ 3 h 44"/>
                  <a:gd name="T34" fmla="*/ 3 w 57"/>
                  <a:gd name="T35" fmla="*/ 3 h 44"/>
                  <a:gd name="T36" fmla="*/ 3 w 57"/>
                  <a:gd name="T37" fmla="*/ 3 h 44"/>
                  <a:gd name="T38" fmla="*/ 3 w 57"/>
                  <a:gd name="T39" fmla="*/ 3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44"/>
                  <a:gd name="T62" fmla="*/ 57 w 57"/>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44">
                    <a:moveTo>
                      <a:pt x="57" y="44"/>
                    </a:moveTo>
                    <a:lnTo>
                      <a:pt x="53" y="38"/>
                    </a:lnTo>
                    <a:lnTo>
                      <a:pt x="53" y="32"/>
                    </a:lnTo>
                    <a:lnTo>
                      <a:pt x="51" y="23"/>
                    </a:lnTo>
                    <a:lnTo>
                      <a:pt x="49" y="13"/>
                    </a:lnTo>
                    <a:lnTo>
                      <a:pt x="43" y="4"/>
                    </a:lnTo>
                    <a:lnTo>
                      <a:pt x="34" y="0"/>
                    </a:lnTo>
                    <a:lnTo>
                      <a:pt x="24" y="0"/>
                    </a:lnTo>
                    <a:lnTo>
                      <a:pt x="11" y="7"/>
                    </a:lnTo>
                    <a:lnTo>
                      <a:pt x="5" y="15"/>
                    </a:lnTo>
                    <a:lnTo>
                      <a:pt x="2" y="21"/>
                    </a:lnTo>
                    <a:lnTo>
                      <a:pt x="0" y="28"/>
                    </a:lnTo>
                    <a:lnTo>
                      <a:pt x="5" y="32"/>
                    </a:lnTo>
                    <a:lnTo>
                      <a:pt x="13" y="34"/>
                    </a:lnTo>
                    <a:lnTo>
                      <a:pt x="24" y="38"/>
                    </a:lnTo>
                    <a:lnTo>
                      <a:pt x="34" y="38"/>
                    </a:lnTo>
                    <a:lnTo>
                      <a:pt x="45" y="40"/>
                    </a:lnTo>
                    <a:lnTo>
                      <a:pt x="53" y="40"/>
                    </a:lnTo>
                    <a:lnTo>
                      <a:pt x="57" y="44"/>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63" name="Freeform 321">
                <a:extLst>
                  <a:ext uri="{FF2B5EF4-FFF2-40B4-BE49-F238E27FC236}">
                    <a16:creationId xmlns:a16="http://schemas.microsoft.com/office/drawing/2014/main" id="{9008C12B-48DF-49FA-AD0F-E6ED13CEBFE2}"/>
                  </a:ext>
                </a:extLst>
              </p:cNvPr>
              <p:cNvSpPr>
                <a:spLocks/>
              </p:cNvSpPr>
              <p:nvPr/>
            </p:nvSpPr>
            <p:spPr bwMode="auto">
              <a:xfrm>
                <a:off x="3810" y="4042"/>
                <a:ext cx="25" cy="24"/>
              </a:xfrm>
              <a:custGeom>
                <a:avLst/>
                <a:gdLst>
                  <a:gd name="T0" fmla="*/ 3 w 51"/>
                  <a:gd name="T1" fmla="*/ 2 h 49"/>
                  <a:gd name="T2" fmla="*/ 3 w 51"/>
                  <a:gd name="T3" fmla="*/ 2 h 49"/>
                  <a:gd name="T4" fmla="*/ 2 w 51"/>
                  <a:gd name="T5" fmla="*/ 3 h 49"/>
                  <a:gd name="T6" fmla="*/ 2 w 51"/>
                  <a:gd name="T7" fmla="*/ 3 h 49"/>
                  <a:gd name="T8" fmla="*/ 1 w 51"/>
                  <a:gd name="T9" fmla="*/ 3 h 49"/>
                  <a:gd name="T10" fmla="*/ 0 w 51"/>
                  <a:gd name="T11" fmla="*/ 3 h 49"/>
                  <a:gd name="T12" fmla="*/ 0 w 51"/>
                  <a:gd name="T13" fmla="*/ 2 h 49"/>
                  <a:gd name="T14" fmla="*/ 0 w 51"/>
                  <a:gd name="T15" fmla="*/ 2 h 49"/>
                  <a:gd name="T16" fmla="*/ 0 w 51"/>
                  <a:gd name="T17" fmla="*/ 2 h 49"/>
                  <a:gd name="T18" fmla="*/ 0 w 51"/>
                  <a:gd name="T19" fmla="*/ 1 h 49"/>
                  <a:gd name="T20" fmla="*/ 0 w 51"/>
                  <a:gd name="T21" fmla="*/ 1 h 49"/>
                  <a:gd name="T22" fmla="*/ 0 w 51"/>
                  <a:gd name="T23" fmla="*/ 0 h 49"/>
                  <a:gd name="T24" fmla="*/ 0 w 51"/>
                  <a:gd name="T25" fmla="*/ 0 h 49"/>
                  <a:gd name="T26" fmla="*/ 0 w 51"/>
                  <a:gd name="T27" fmla="*/ 0 h 49"/>
                  <a:gd name="T28" fmla="*/ 1 w 51"/>
                  <a:gd name="T29" fmla="*/ 0 h 49"/>
                  <a:gd name="T30" fmla="*/ 1 w 51"/>
                  <a:gd name="T31" fmla="*/ 0 h 49"/>
                  <a:gd name="T32" fmla="*/ 2 w 51"/>
                  <a:gd name="T33" fmla="*/ 1 h 49"/>
                  <a:gd name="T34" fmla="*/ 2 w 51"/>
                  <a:gd name="T35" fmla="*/ 1 h 49"/>
                  <a:gd name="T36" fmla="*/ 2 w 51"/>
                  <a:gd name="T37" fmla="*/ 2 h 49"/>
                  <a:gd name="T38" fmla="*/ 3 w 51"/>
                  <a:gd name="T39" fmla="*/ 2 h 49"/>
                  <a:gd name="T40" fmla="*/ 3 w 51"/>
                  <a:gd name="T41" fmla="*/ 2 h 49"/>
                  <a:gd name="T42" fmla="*/ 3 w 51"/>
                  <a:gd name="T43" fmla="*/ 2 h 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
                  <a:gd name="T67" fmla="*/ 0 h 49"/>
                  <a:gd name="T68" fmla="*/ 51 w 51"/>
                  <a:gd name="T69" fmla="*/ 49 h 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 h="49">
                    <a:moveTo>
                      <a:pt x="51" y="44"/>
                    </a:moveTo>
                    <a:lnTo>
                      <a:pt x="48" y="44"/>
                    </a:lnTo>
                    <a:lnTo>
                      <a:pt x="42" y="48"/>
                    </a:lnTo>
                    <a:lnTo>
                      <a:pt x="32" y="48"/>
                    </a:lnTo>
                    <a:lnTo>
                      <a:pt x="23" y="49"/>
                    </a:lnTo>
                    <a:lnTo>
                      <a:pt x="12" y="48"/>
                    </a:lnTo>
                    <a:lnTo>
                      <a:pt x="4" y="44"/>
                    </a:lnTo>
                    <a:lnTo>
                      <a:pt x="0" y="38"/>
                    </a:lnTo>
                    <a:lnTo>
                      <a:pt x="0" y="34"/>
                    </a:lnTo>
                    <a:lnTo>
                      <a:pt x="0" y="29"/>
                    </a:lnTo>
                    <a:lnTo>
                      <a:pt x="2" y="21"/>
                    </a:lnTo>
                    <a:lnTo>
                      <a:pt x="4" y="11"/>
                    </a:lnTo>
                    <a:lnTo>
                      <a:pt x="8" y="6"/>
                    </a:lnTo>
                    <a:lnTo>
                      <a:pt x="12" y="0"/>
                    </a:lnTo>
                    <a:lnTo>
                      <a:pt x="19" y="2"/>
                    </a:lnTo>
                    <a:lnTo>
                      <a:pt x="27" y="10"/>
                    </a:lnTo>
                    <a:lnTo>
                      <a:pt x="34" y="17"/>
                    </a:lnTo>
                    <a:lnTo>
                      <a:pt x="40" y="27"/>
                    </a:lnTo>
                    <a:lnTo>
                      <a:pt x="46" y="34"/>
                    </a:lnTo>
                    <a:lnTo>
                      <a:pt x="48" y="42"/>
                    </a:lnTo>
                    <a:lnTo>
                      <a:pt x="51" y="44"/>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64" name="Freeform 322">
                <a:extLst>
                  <a:ext uri="{FF2B5EF4-FFF2-40B4-BE49-F238E27FC236}">
                    <a16:creationId xmlns:a16="http://schemas.microsoft.com/office/drawing/2014/main" id="{074A3BE2-090C-4845-BD04-512D734D3668}"/>
                  </a:ext>
                </a:extLst>
              </p:cNvPr>
              <p:cNvSpPr>
                <a:spLocks/>
              </p:cNvSpPr>
              <p:nvPr/>
            </p:nvSpPr>
            <p:spPr bwMode="auto">
              <a:xfrm>
                <a:off x="3833" y="4016"/>
                <a:ext cx="25" cy="26"/>
              </a:xfrm>
              <a:custGeom>
                <a:avLst/>
                <a:gdLst>
                  <a:gd name="T0" fmla="*/ 3 w 49"/>
                  <a:gd name="T1" fmla="*/ 4 h 51"/>
                  <a:gd name="T2" fmla="*/ 3 w 49"/>
                  <a:gd name="T3" fmla="*/ 3 h 51"/>
                  <a:gd name="T4" fmla="*/ 3 w 49"/>
                  <a:gd name="T5" fmla="*/ 3 h 51"/>
                  <a:gd name="T6" fmla="*/ 3 w 49"/>
                  <a:gd name="T7" fmla="*/ 2 h 51"/>
                  <a:gd name="T8" fmla="*/ 4 w 49"/>
                  <a:gd name="T9" fmla="*/ 2 h 51"/>
                  <a:gd name="T10" fmla="*/ 3 w 49"/>
                  <a:gd name="T11" fmla="*/ 1 h 51"/>
                  <a:gd name="T12" fmla="*/ 3 w 49"/>
                  <a:gd name="T13" fmla="*/ 1 h 51"/>
                  <a:gd name="T14" fmla="*/ 3 w 49"/>
                  <a:gd name="T15" fmla="*/ 1 h 51"/>
                  <a:gd name="T16" fmla="*/ 2 w 49"/>
                  <a:gd name="T17" fmla="*/ 1 h 51"/>
                  <a:gd name="T18" fmla="*/ 2 w 49"/>
                  <a:gd name="T19" fmla="*/ 0 h 51"/>
                  <a:gd name="T20" fmla="*/ 2 w 49"/>
                  <a:gd name="T21" fmla="*/ 1 h 51"/>
                  <a:gd name="T22" fmla="*/ 1 w 49"/>
                  <a:gd name="T23" fmla="*/ 1 h 51"/>
                  <a:gd name="T24" fmla="*/ 1 w 49"/>
                  <a:gd name="T25" fmla="*/ 1 h 51"/>
                  <a:gd name="T26" fmla="*/ 0 w 49"/>
                  <a:gd name="T27" fmla="*/ 1 h 51"/>
                  <a:gd name="T28" fmla="*/ 0 w 49"/>
                  <a:gd name="T29" fmla="*/ 1 h 51"/>
                  <a:gd name="T30" fmla="*/ 1 w 49"/>
                  <a:gd name="T31" fmla="*/ 2 h 51"/>
                  <a:gd name="T32" fmla="*/ 1 w 49"/>
                  <a:gd name="T33" fmla="*/ 2 h 51"/>
                  <a:gd name="T34" fmla="*/ 2 w 49"/>
                  <a:gd name="T35" fmla="*/ 3 h 51"/>
                  <a:gd name="T36" fmla="*/ 2 w 49"/>
                  <a:gd name="T37" fmla="*/ 3 h 51"/>
                  <a:gd name="T38" fmla="*/ 3 w 49"/>
                  <a:gd name="T39" fmla="*/ 3 h 51"/>
                  <a:gd name="T40" fmla="*/ 3 w 49"/>
                  <a:gd name="T41" fmla="*/ 4 h 51"/>
                  <a:gd name="T42" fmla="*/ 3 w 49"/>
                  <a:gd name="T43" fmla="*/ 4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51"/>
                  <a:gd name="T68" fmla="*/ 49 w 49"/>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51">
                    <a:moveTo>
                      <a:pt x="40" y="51"/>
                    </a:moveTo>
                    <a:lnTo>
                      <a:pt x="40" y="47"/>
                    </a:lnTo>
                    <a:lnTo>
                      <a:pt x="41" y="40"/>
                    </a:lnTo>
                    <a:lnTo>
                      <a:pt x="43" y="32"/>
                    </a:lnTo>
                    <a:lnTo>
                      <a:pt x="49" y="23"/>
                    </a:lnTo>
                    <a:lnTo>
                      <a:pt x="47" y="15"/>
                    </a:lnTo>
                    <a:lnTo>
                      <a:pt x="43" y="5"/>
                    </a:lnTo>
                    <a:lnTo>
                      <a:pt x="40" y="2"/>
                    </a:lnTo>
                    <a:lnTo>
                      <a:pt x="32" y="2"/>
                    </a:lnTo>
                    <a:lnTo>
                      <a:pt x="28" y="0"/>
                    </a:lnTo>
                    <a:lnTo>
                      <a:pt x="19" y="2"/>
                    </a:lnTo>
                    <a:lnTo>
                      <a:pt x="11" y="2"/>
                    </a:lnTo>
                    <a:lnTo>
                      <a:pt x="7" y="2"/>
                    </a:lnTo>
                    <a:lnTo>
                      <a:pt x="0" y="5"/>
                    </a:lnTo>
                    <a:lnTo>
                      <a:pt x="0" y="13"/>
                    </a:lnTo>
                    <a:lnTo>
                      <a:pt x="2" y="21"/>
                    </a:lnTo>
                    <a:lnTo>
                      <a:pt x="11" y="30"/>
                    </a:lnTo>
                    <a:lnTo>
                      <a:pt x="19" y="36"/>
                    </a:lnTo>
                    <a:lnTo>
                      <a:pt x="28" y="45"/>
                    </a:lnTo>
                    <a:lnTo>
                      <a:pt x="34" y="47"/>
                    </a:lnTo>
                    <a:lnTo>
                      <a:pt x="40" y="51"/>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65" name="Freeform 323">
                <a:extLst>
                  <a:ext uri="{FF2B5EF4-FFF2-40B4-BE49-F238E27FC236}">
                    <a16:creationId xmlns:a16="http://schemas.microsoft.com/office/drawing/2014/main" id="{7C060F2E-EAB8-46FD-B083-381EF4AB9CDB}"/>
                  </a:ext>
                </a:extLst>
              </p:cNvPr>
              <p:cNvSpPr>
                <a:spLocks/>
              </p:cNvSpPr>
              <p:nvPr/>
            </p:nvSpPr>
            <p:spPr bwMode="auto">
              <a:xfrm>
                <a:off x="3855" y="3986"/>
                <a:ext cx="25" cy="25"/>
              </a:xfrm>
              <a:custGeom>
                <a:avLst/>
                <a:gdLst>
                  <a:gd name="T0" fmla="*/ 3 w 50"/>
                  <a:gd name="T1" fmla="*/ 4 h 49"/>
                  <a:gd name="T2" fmla="*/ 3 w 50"/>
                  <a:gd name="T3" fmla="*/ 3 h 49"/>
                  <a:gd name="T4" fmla="*/ 3 w 50"/>
                  <a:gd name="T5" fmla="*/ 3 h 49"/>
                  <a:gd name="T6" fmla="*/ 3 w 50"/>
                  <a:gd name="T7" fmla="*/ 2 h 49"/>
                  <a:gd name="T8" fmla="*/ 3 w 50"/>
                  <a:gd name="T9" fmla="*/ 2 h 49"/>
                  <a:gd name="T10" fmla="*/ 3 w 50"/>
                  <a:gd name="T11" fmla="*/ 1 h 49"/>
                  <a:gd name="T12" fmla="*/ 3 w 50"/>
                  <a:gd name="T13" fmla="*/ 1 h 49"/>
                  <a:gd name="T14" fmla="*/ 3 w 50"/>
                  <a:gd name="T15" fmla="*/ 1 h 49"/>
                  <a:gd name="T16" fmla="*/ 3 w 50"/>
                  <a:gd name="T17" fmla="*/ 0 h 49"/>
                  <a:gd name="T18" fmla="*/ 2 w 50"/>
                  <a:gd name="T19" fmla="*/ 0 h 49"/>
                  <a:gd name="T20" fmla="*/ 2 w 50"/>
                  <a:gd name="T21" fmla="*/ 0 h 49"/>
                  <a:gd name="T22" fmla="*/ 1 w 50"/>
                  <a:gd name="T23" fmla="*/ 0 h 49"/>
                  <a:gd name="T24" fmla="*/ 1 w 50"/>
                  <a:gd name="T25" fmla="*/ 1 h 49"/>
                  <a:gd name="T26" fmla="*/ 0 w 50"/>
                  <a:gd name="T27" fmla="*/ 1 h 49"/>
                  <a:gd name="T28" fmla="*/ 0 w 50"/>
                  <a:gd name="T29" fmla="*/ 1 h 49"/>
                  <a:gd name="T30" fmla="*/ 1 w 50"/>
                  <a:gd name="T31" fmla="*/ 2 h 49"/>
                  <a:gd name="T32" fmla="*/ 1 w 50"/>
                  <a:gd name="T33" fmla="*/ 2 h 49"/>
                  <a:gd name="T34" fmla="*/ 2 w 50"/>
                  <a:gd name="T35" fmla="*/ 3 h 49"/>
                  <a:gd name="T36" fmla="*/ 2 w 50"/>
                  <a:gd name="T37" fmla="*/ 3 h 49"/>
                  <a:gd name="T38" fmla="*/ 3 w 50"/>
                  <a:gd name="T39" fmla="*/ 3 h 49"/>
                  <a:gd name="T40" fmla="*/ 3 w 50"/>
                  <a:gd name="T41" fmla="*/ 4 h 49"/>
                  <a:gd name="T42" fmla="*/ 3 w 50"/>
                  <a:gd name="T43" fmla="*/ 4 h 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49"/>
                  <a:gd name="T68" fmla="*/ 50 w 50"/>
                  <a:gd name="T69" fmla="*/ 49 h 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49">
                    <a:moveTo>
                      <a:pt x="38" y="49"/>
                    </a:moveTo>
                    <a:lnTo>
                      <a:pt x="38" y="47"/>
                    </a:lnTo>
                    <a:lnTo>
                      <a:pt x="44" y="42"/>
                    </a:lnTo>
                    <a:lnTo>
                      <a:pt x="46" y="32"/>
                    </a:lnTo>
                    <a:lnTo>
                      <a:pt x="50" y="25"/>
                    </a:lnTo>
                    <a:lnTo>
                      <a:pt x="50" y="15"/>
                    </a:lnTo>
                    <a:lnTo>
                      <a:pt x="46" y="6"/>
                    </a:lnTo>
                    <a:lnTo>
                      <a:pt x="38" y="2"/>
                    </a:lnTo>
                    <a:lnTo>
                      <a:pt x="35" y="0"/>
                    </a:lnTo>
                    <a:lnTo>
                      <a:pt x="29" y="0"/>
                    </a:lnTo>
                    <a:lnTo>
                      <a:pt x="21" y="0"/>
                    </a:lnTo>
                    <a:lnTo>
                      <a:pt x="12" y="0"/>
                    </a:lnTo>
                    <a:lnTo>
                      <a:pt x="6" y="2"/>
                    </a:lnTo>
                    <a:lnTo>
                      <a:pt x="0" y="6"/>
                    </a:lnTo>
                    <a:lnTo>
                      <a:pt x="0" y="13"/>
                    </a:lnTo>
                    <a:lnTo>
                      <a:pt x="4" y="21"/>
                    </a:lnTo>
                    <a:lnTo>
                      <a:pt x="14" y="30"/>
                    </a:lnTo>
                    <a:lnTo>
                      <a:pt x="21" y="36"/>
                    </a:lnTo>
                    <a:lnTo>
                      <a:pt x="31" y="44"/>
                    </a:lnTo>
                    <a:lnTo>
                      <a:pt x="36" y="47"/>
                    </a:lnTo>
                    <a:lnTo>
                      <a:pt x="38" y="49"/>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66" name="Freeform 324">
                <a:extLst>
                  <a:ext uri="{FF2B5EF4-FFF2-40B4-BE49-F238E27FC236}">
                    <a16:creationId xmlns:a16="http://schemas.microsoft.com/office/drawing/2014/main" id="{32D63C01-82C0-46B5-B74B-05E0E83B7AE5}"/>
                  </a:ext>
                </a:extLst>
              </p:cNvPr>
              <p:cNvSpPr>
                <a:spLocks/>
              </p:cNvSpPr>
              <p:nvPr/>
            </p:nvSpPr>
            <p:spPr bwMode="auto">
              <a:xfrm>
                <a:off x="3878" y="3931"/>
                <a:ext cx="26" cy="24"/>
              </a:xfrm>
              <a:custGeom>
                <a:avLst/>
                <a:gdLst>
                  <a:gd name="T0" fmla="*/ 3 w 51"/>
                  <a:gd name="T1" fmla="*/ 3 h 47"/>
                  <a:gd name="T2" fmla="*/ 3 w 51"/>
                  <a:gd name="T3" fmla="*/ 3 h 47"/>
                  <a:gd name="T4" fmla="*/ 3 w 51"/>
                  <a:gd name="T5" fmla="*/ 3 h 47"/>
                  <a:gd name="T6" fmla="*/ 4 w 51"/>
                  <a:gd name="T7" fmla="*/ 2 h 47"/>
                  <a:gd name="T8" fmla="*/ 4 w 51"/>
                  <a:gd name="T9" fmla="*/ 2 h 47"/>
                  <a:gd name="T10" fmla="*/ 4 w 51"/>
                  <a:gd name="T11" fmla="*/ 1 h 47"/>
                  <a:gd name="T12" fmla="*/ 3 w 51"/>
                  <a:gd name="T13" fmla="*/ 1 h 47"/>
                  <a:gd name="T14" fmla="*/ 3 w 51"/>
                  <a:gd name="T15" fmla="*/ 1 h 47"/>
                  <a:gd name="T16" fmla="*/ 3 w 51"/>
                  <a:gd name="T17" fmla="*/ 0 h 47"/>
                  <a:gd name="T18" fmla="*/ 2 w 51"/>
                  <a:gd name="T19" fmla="*/ 0 h 47"/>
                  <a:gd name="T20" fmla="*/ 2 w 51"/>
                  <a:gd name="T21" fmla="*/ 1 h 47"/>
                  <a:gd name="T22" fmla="*/ 1 w 51"/>
                  <a:gd name="T23" fmla="*/ 1 h 47"/>
                  <a:gd name="T24" fmla="*/ 1 w 51"/>
                  <a:gd name="T25" fmla="*/ 1 h 47"/>
                  <a:gd name="T26" fmla="*/ 0 w 51"/>
                  <a:gd name="T27" fmla="*/ 1 h 47"/>
                  <a:gd name="T28" fmla="*/ 1 w 51"/>
                  <a:gd name="T29" fmla="*/ 1 h 47"/>
                  <a:gd name="T30" fmla="*/ 1 w 51"/>
                  <a:gd name="T31" fmla="*/ 2 h 47"/>
                  <a:gd name="T32" fmla="*/ 2 w 51"/>
                  <a:gd name="T33" fmla="*/ 2 h 47"/>
                  <a:gd name="T34" fmla="*/ 2 w 51"/>
                  <a:gd name="T35" fmla="*/ 3 h 47"/>
                  <a:gd name="T36" fmla="*/ 3 w 51"/>
                  <a:gd name="T37" fmla="*/ 3 h 47"/>
                  <a:gd name="T38" fmla="*/ 3 w 51"/>
                  <a:gd name="T39" fmla="*/ 3 h 47"/>
                  <a:gd name="T40" fmla="*/ 3 w 51"/>
                  <a:gd name="T41" fmla="*/ 3 h 47"/>
                  <a:gd name="T42" fmla="*/ 3 w 51"/>
                  <a:gd name="T43" fmla="*/ 3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
                  <a:gd name="T67" fmla="*/ 0 h 47"/>
                  <a:gd name="T68" fmla="*/ 51 w 51"/>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 h="47">
                    <a:moveTo>
                      <a:pt x="46" y="47"/>
                    </a:moveTo>
                    <a:lnTo>
                      <a:pt x="46" y="45"/>
                    </a:lnTo>
                    <a:lnTo>
                      <a:pt x="48" y="39"/>
                    </a:lnTo>
                    <a:lnTo>
                      <a:pt x="49" y="28"/>
                    </a:lnTo>
                    <a:lnTo>
                      <a:pt x="51" y="20"/>
                    </a:lnTo>
                    <a:lnTo>
                      <a:pt x="51" y="13"/>
                    </a:lnTo>
                    <a:lnTo>
                      <a:pt x="48" y="3"/>
                    </a:lnTo>
                    <a:lnTo>
                      <a:pt x="40" y="1"/>
                    </a:lnTo>
                    <a:lnTo>
                      <a:pt x="36" y="0"/>
                    </a:lnTo>
                    <a:lnTo>
                      <a:pt x="30" y="0"/>
                    </a:lnTo>
                    <a:lnTo>
                      <a:pt x="23" y="1"/>
                    </a:lnTo>
                    <a:lnTo>
                      <a:pt x="13" y="1"/>
                    </a:lnTo>
                    <a:lnTo>
                      <a:pt x="6" y="5"/>
                    </a:lnTo>
                    <a:lnTo>
                      <a:pt x="0" y="9"/>
                    </a:lnTo>
                    <a:lnTo>
                      <a:pt x="2" y="15"/>
                    </a:lnTo>
                    <a:lnTo>
                      <a:pt x="8" y="24"/>
                    </a:lnTo>
                    <a:lnTo>
                      <a:pt x="17" y="30"/>
                    </a:lnTo>
                    <a:lnTo>
                      <a:pt x="25" y="34"/>
                    </a:lnTo>
                    <a:lnTo>
                      <a:pt x="36" y="41"/>
                    </a:lnTo>
                    <a:lnTo>
                      <a:pt x="40" y="45"/>
                    </a:lnTo>
                    <a:lnTo>
                      <a:pt x="46" y="47"/>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67" name="Freeform 325">
                <a:extLst>
                  <a:ext uri="{FF2B5EF4-FFF2-40B4-BE49-F238E27FC236}">
                    <a16:creationId xmlns:a16="http://schemas.microsoft.com/office/drawing/2014/main" id="{D35CA511-6BB1-4145-9073-D7FA583C1BF9}"/>
                  </a:ext>
                </a:extLst>
              </p:cNvPr>
              <p:cNvSpPr>
                <a:spLocks/>
              </p:cNvSpPr>
              <p:nvPr/>
            </p:nvSpPr>
            <p:spPr bwMode="auto">
              <a:xfrm>
                <a:off x="3751" y="4096"/>
                <a:ext cx="26" cy="21"/>
              </a:xfrm>
              <a:custGeom>
                <a:avLst/>
                <a:gdLst>
                  <a:gd name="T0" fmla="*/ 3 w 53"/>
                  <a:gd name="T1" fmla="*/ 3 h 42"/>
                  <a:gd name="T2" fmla="*/ 3 w 53"/>
                  <a:gd name="T3" fmla="*/ 3 h 42"/>
                  <a:gd name="T4" fmla="*/ 3 w 53"/>
                  <a:gd name="T5" fmla="*/ 3 h 42"/>
                  <a:gd name="T6" fmla="*/ 3 w 53"/>
                  <a:gd name="T7" fmla="*/ 1 h 42"/>
                  <a:gd name="T8" fmla="*/ 3 w 53"/>
                  <a:gd name="T9" fmla="*/ 1 h 42"/>
                  <a:gd name="T10" fmla="*/ 2 w 53"/>
                  <a:gd name="T11" fmla="*/ 1 h 42"/>
                  <a:gd name="T12" fmla="*/ 2 w 53"/>
                  <a:gd name="T13" fmla="*/ 0 h 42"/>
                  <a:gd name="T14" fmla="*/ 1 w 53"/>
                  <a:gd name="T15" fmla="*/ 0 h 42"/>
                  <a:gd name="T16" fmla="*/ 0 w 53"/>
                  <a:gd name="T17" fmla="*/ 1 h 42"/>
                  <a:gd name="T18" fmla="*/ 0 w 53"/>
                  <a:gd name="T19" fmla="*/ 1 h 42"/>
                  <a:gd name="T20" fmla="*/ 0 w 53"/>
                  <a:gd name="T21" fmla="*/ 1 h 42"/>
                  <a:gd name="T22" fmla="*/ 0 w 53"/>
                  <a:gd name="T23" fmla="*/ 1 h 42"/>
                  <a:gd name="T24" fmla="*/ 0 w 53"/>
                  <a:gd name="T25" fmla="*/ 3 h 42"/>
                  <a:gd name="T26" fmla="*/ 0 w 53"/>
                  <a:gd name="T27" fmla="*/ 3 h 42"/>
                  <a:gd name="T28" fmla="*/ 1 w 53"/>
                  <a:gd name="T29" fmla="*/ 3 h 42"/>
                  <a:gd name="T30" fmla="*/ 2 w 53"/>
                  <a:gd name="T31" fmla="*/ 3 h 42"/>
                  <a:gd name="T32" fmla="*/ 2 w 53"/>
                  <a:gd name="T33" fmla="*/ 3 h 42"/>
                  <a:gd name="T34" fmla="*/ 3 w 53"/>
                  <a:gd name="T35" fmla="*/ 3 h 42"/>
                  <a:gd name="T36" fmla="*/ 3 w 53"/>
                  <a:gd name="T37" fmla="*/ 3 h 42"/>
                  <a:gd name="T38" fmla="*/ 3 w 53"/>
                  <a:gd name="T39" fmla="*/ 3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42"/>
                  <a:gd name="T62" fmla="*/ 53 w 53"/>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42">
                    <a:moveTo>
                      <a:pt x="53" y="42"/>
                    </a:moveTo>
                    <a:lnTo>
                      <a:pt x="53" y="38"/>
                    </a:lnTo>
                    <a:lnTo>
                      <a:pt x="53" y="33"/>
                    </a:lnTo>
                    <a:lnTo>
                      <a:pt x="50" y="21"/>
                    </a:lnTo>
                    <a:lnTo>
                      <a:pt x="48" y="14"/>
                    </a:lnTo>
                    <a:lnTo>
                      <a:pt x="40" y="4"/>
                    </a:lnTo>
                    <a:lnTo>
                      <a:pt x="33" y="0"/>
                    </a:lnTo>
                    <a:lnTo>
                      <a:pt x="21" y="0"/>
                    </a:lnTo>
                    <a:lnTo>
                      <a:pt x="10" y="8"/>
                    </a:lnTo>
                    <a:lnTo>
                      <a:pt x="4" y="16"/>
                    </a:lnTo>
                    <a:lnTo>
                      <a:pt x="0" y="21"/>
                    </a:lnTo>
                    <a:lnTo>
                      <a:pt x="0" y="25"/>
                    </a:lnTo>
                    <a:lnTo>
                      <a:pt x="4" y="33"/>
                    </a:lnTo>
                    <a:lnTo>
                      <a:pt x="10" y="35"/>
                    </a:lnTo>
                    <a:lnTo>
                      <a:pt x="21" y="38"/>
                    </a:lnTo>
                    <a:lnTo>
                      <a:pt x="33" y="38"/>
                    </a:lnTo>
                    <a:lnTo>
                      <a:pt x="42" y="40"/>
                    </a:lnTo>
                    <a:lnTo>
                      <a:pt x="52" y="40"/>
                    </a:lnTo>
                    <a:lnTo>
                      <a:pt x="53" y="42"/>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68" name="Freeform 326">
                <a:extLst>
                  <a:ext uri="{FF2B5EF4-FFF2-40B4-BE49-F238E27FC236}">
                    <a16:creationId xmlns:a16="http://schemas.microsoft.com/office/drawing/2014/main" id="{CE06CE99-0E30-461F-B693-7AB5439E7900}"/>
                  </a:ext>
                </a:extLst>
              </p:cNvPr>
              <p:cNvSpPr>
                <a:spLocks/>
              </p:cNvSpPr>
              <p:nvPr/>
            </p:nvSpPr>
            <p:spPr bwMode="auto">
              <a:xfrm>
                <a:off x="3904" y="3920"/>
                <a:ext cx="25" cy="25"/>
              </a:xfrm>
              <a:custGeom>
                <a:avLst/>
                <a:gdLst>
                  <a:gd name="T0" fmla="*/ 2 w 52"/>
                  <a:gd name="T1" fmla="*/ 4 h 49"/>
                  <a:gd name="T2" fmla="*/ 2 w 52"/>
                  <a:gd name="T3" fmla="*/ 3 h 49"/>
                  <a:gd name="T4" fmla="*/ 2 w 52"/>
                  <a:gd name="T5" fmla="*/ 3 h 49"/>
                  <a:gd name="T6" fmla="*/ 3 w 52"/>
                  <a:gd name="T7" fmla="*/ 2 h 49"/>
                  <a:gd name="T8" fmla="*/ 3 w 52"/>
                  <a:gd name="T9" fmla="*/ 2 h 49"/>
                  <a:gd name="T10" fmla="*/ 3 w 52"/>
                  <a:gd name="T11" fmla="*/ 1 h 49"/>
                  <a:gd name="T12" fmla="*/ 2 w 52"/>
                  <a:gd name="T13" fmla="*/ 1 h 49"/>
                  <a:gd name="T14" fmla="*/ 2 w 52"/>
                  <a:gd name="T15" fmla="*/ 1 h 49"/>
                  <a:gd name="T16" fmla="*/ 2 w 52"/>
                  <a:gd name="T17" fmla="*/ 0 h 49"/>
                  <a:gd name="T18" fmla="*/ 1 w 52"/>
                  <a:gd name="T19" fmla="*/ 0 h 49"/>
                  <a:gd name="T20" fmla="*/ 1 w 52"/>
                  <a:gd name="T21" fmla="*/ 1 h 49"/>
                  <a:gd name="T22" fmla="*/ 0 w 52"/>
                  <a:gd name="T23" fmla="*/ 1 h 49"/>
                  <a:gd name="T24" fmla="*/ 0 w 52"/>
                  <a:gd name="T25" fmla="*/ 1 h 49"/>
                  <a:gd name="T26" fmla="*/ 0 w 52"/>
                  <a:gd name="T27" fmla="*/ 1 h 49"/>
                  <a:gd name="T28" fmla="*/ 0 w 52"/>
                  <a:gd name="T29" fmla="*/ 2 h 49"/>
                  <a:gd name="T30" fmla="*/ 0 w 52"/>
                  <a:gd name="T31" fmla="*/ 2 h 49"/>
                  <a:gd name="T32" fmla="*/ 1 w 52"/>
                  <a:gd name="T33" fmla="*/ 2 h 49"/>
                  <a:gd name="T34" fmla="*/ 1 w 52"/>
                  <a:gd name="T35" fmla="*/ 3 h 49"/>
                  <a:gd name="T36" fmla="*/ 2 w 52"/>
                  <a:gd name="T37" fmla="*/ 3 h 49"/>
                  <a:gd name="T38" fmla="*/ 2 w 52"/>
                  <a:gd name="T39" fmla="*/ 3 h 49"/>
                  <a:gd name="T40" fmla="*/ 2 w 52"/>
                  <a:gd name="T41" fmla="*/ 4 h 49"/>
                  <a:gd name="T42" fmla="*/ 2 w 52"/>
                  <a:gd name="T43" fmla="*/ 4 h 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
                  <a:gd name="T67" fmla="*/ 0 h 49"/>
                  <a:gd name="T68" fmla="*/ 52 w 52"/>
                  <a:gd name="T69" fmla="*/ 49 h 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 h="49">
                    <a:moveTo>
                      <a:pt x="46" y="49"/>
                    </a:moveTo>
                    <a:lnTo>
                      <a:pt x="46" y="47"/>
                    </a:lnTo>
                    <a:lnTo>
                      <a:pt x="48" y="40"/>
                    </a:lnTo>
                    <a:lnTo>
                      <a:pt x="50" y="28"/>
                    </a:lnTo>
                    <a:lnTo>
                      <a:pt x="52" y="23"/>
                    </a:lnTo>
                    <a:lnTo>
                      <a:pt x="50" y="11"/>
                    </a:lnTo>
                    <a:lnTo>
                      <a:pt x="46" y="4"/>
                    </a:lnTo>
                    <a:lnTo>
                      <a:pt x="42" y="2"/>
                    </a:lnTo>
                    <a:lnTo>
                      <a:pt x="36" y="0"/>
                    </a:lnTo>
                    <a:lnTo>
                      <a:pt x="31" y="0"/>
                    </a:lnTo>
                    <a:lnTo>
                      <a:pt x="21" y="2"/>
                    </a:lnTo>
                    <a:lnTo>
                      <a:pt x="14" y="4"/>
                    </a:lnTo>
                    <a:lnTo>
                      <a:pt x="6" y="5"/>
                    </a:lnTo>
                    <a:lnTo>
                      <a:pt x="0" y="9"/>
                    </a:lnTo>
                    <a:lnTo>
                      <a:pt x="2" y="17"/>
                    </a:lnTo>
                    <a:lnTo>
                      <a:pt x="10" y="24"/>
                    </a:lnTo>
                    <a:lnTo>
                      <a:pt x="17" y="32"/>
                    </a:lnTo>
                    <a:lnTo>
                      <a:pt x="27" y="36"/>
                    </a:lnTo>
                    <a:lnTo>
                      <a:pt x="35" y="42"/>
                    </a:lnTo>
                    <a:lnTo>
                      <a:pt x="42" y="47"/>
                    </a:lnTo>
                    <a:lnTo>
                      <a:pt x="46" y="49"/>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69" name="Freeform 327">
                <a:extLst>
                  <a:ext uri="{FF2B5EF4-FFF2-40B4-BE49-F238E27FC236}">
                    <a16:creationId xmlns:a16="http://schemas.microsoft.com/office/drawing/2014/main" id="{18080065-F79A-41C2-94AF-FB48F48051E8}"/>
                  </a:ext>
                </a:extLst>
              </p:cNvPr>
              <p:cNvSpPr>
                <a:spLocks/>
              </p:cNvSpPr>
              <p:nvPr/>
            </p:nvSpPr>
            <p:spPr bwMode="auto">
              <a:xfrm>
                <a:off x="3861" y="3905"/>
                <a:ext cx="26" cy="20"/>
              </a:xfrm>
              <a:custGeom>
                <a:avLst/>
                <a:gdLst>
                  <a:gd name="T0" fmla="*/ 3 w 53"/>
                  <a:gd name="T1" fmla="*/ 1 h 40"/>
                  <a:gd name="T2" fmla="*/ 3 w 53"/>
                  <a:gd name="T3" fmla="*/ 1 h 40"/>
                  <a:gd name="T4" fmla="*/ 2 w 53"/>
                  <a:gd name="T5" fmla="*/ 1 h 40"/>
                  <a:gd name="T6" fmla="*/ 2 w 53"/>
                  <a:gd name="T7" fmla="*/ 3 h 40"/>
                  <a:gd name="T8" fmla="*/ 1 w 53"/>
                  <a:gd name="T9" fmla="*/ 3 h 40"/>
                  <a:gd name="T10" fmla="*/ 1 w 53"/>
                  <a:gd name="T11" fmla="*/ 3 h 40"/>
                  <a:gd name="T12" fmla="*/ 0 w 53"/>
                  <a:gd name="T13" fmla="*/ 3 h 40"/>
                  <a:gd name="T14" fmla="*/ 0 w 53"/>
                  <a:gd name="T15" fmla="*/ 3 h 40"/>
                  <a:gd name="T16" fmla="*/ 0 w 53"/>
                  <a:gd name="T17" fmla="*/ 1 h 40"/>
                  <a:gd name="T18" fmla="*/ 0 w 53"/>
                  <a:gd name="T19" fmla="*/ 1 h 40"/>
                  <a:gd name="T20" fmla="*/ 0 w 53"/>
                  <a:gd name="T21" fmla="*/ 1 h 40"/>
                  <a:gd name="T22" fmla="*/ 0 w 53"/>
                  <a:gd name="T23" fmla="*/ 0 h 40"/>
                  <a:gd name="T24" fmla="*/ 0 w 53"/>
                  <a:gd name="T25" fmla="*/ 0 h 40"/>
                  <a:gd name="T26" fmla="*/ 1 w 53"/>
                  <a:gd name="T27" fmla="*/ 0 h 40"/>
                  <a:gd name="T28" fmla="*/ 1 w 53"/>
                  <a:gd name="T29" fmla="*/ 1 h 40"/>
                  <a:gd name="T30" fmla="*/ 2 w 53"/>
                  <a:gd name="T31" fmla="*/ 1 h 40"/>
                  <a:gd name="T32" fmla="*/ 2 w 53"/>
                  <a:gd name="T33" fmla="*/ 1 h 40"/>
                  <a:gd name="T34" fmla="*/ 3 w 53"/>
                  <a:gd name="T35" fmla="*/ 1 h 40"/>
                  <a:gd name="T36" fmla="*/ 3 w 53"/>
                  <a:gd name="T37" fmla="*/ 1 h 40"/>
                  <a:gd name="T38" fmla="*/ 3 w 53"/>
                  <a:gd name="T39" fmla="*/ 1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40"/>
                  <a:gd name="T62" fmla="*/ 53 w 53"/>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40">
                    <a:moveTo>
                      <a:pt x="53" y="23"/>
                    </a:moveTo>
                    <a:lnTo>
                      <a:pt x="49" y="23"/>
                    </a:lnTo>
                    <a:lnTo>
                      <a:pt x="43" y="27"/>
                    </a:lnTo>
                    <a:lnTo>
                      <a:pt x="38" y="33"/>
                    </a:lnTo>
                    <a:lnTo>
                      <a:pt x="30" y="38"/>
                    </a:lnTo>
                    <a:lnTo>
                      <a:pt x="21" y="40"/>
                    </a:lnTo>
                    <a:lnTo>
                      <a:pt x="9" y="40"/>
                    </a:lnTo>
                    <a:lnTo>
                      <a:pt x="4" y="33"/>
                    </a:lnTo>
                    <a:lnTo>
                      <a:pt x="0" y="21"/>
                    </a:lnTo>
                    <a:lnTo>
                      <a:pt x="0" y="10"/>
                    </a:lnTo>
                    <a:lnTo>
                      <a:pt x="0" y="8"/>
                    </a:lnTo>
                    <a:lnTo>
                      <a:pt x="2" y="0"/>
                    </a:lnTo>
                    <a:lnTo>
                      <a:pt x="7" y="0"/>
                    </a:lnTo>
                    <a:lnTo>
                      <a:pt x="17" y="0"/>
                    </a:lnTo>
                    <a:lnTo>
                      <a:pt x="26" y="6"/>
                    </a:lnTo>
                    <a:lnTo>
                      <a:pt x="36" y="10"/>
                    </a:lnTo>
                    <a:lnTo>
                      <a:pt x="43" y="17"/>
                    </a:lnTo>
                    <a:lnTo>
                      <a:pt x="49" y="21"/>
                    </a:lnTo>
                    <a:lnTo>
                      <a:pt x="53"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70" name="Freeform 328">
                <a:extLst>
                  <a:ext uri="{FF2B5EF4-FFF2-40B4-BE49-F238E27FC236}">
                    <a16:creationId xmlns:a16="http://schemas.microsoft.com/office/drawing/2014/main" id="{96CA2083-1C6F-40CE-9C63-54C9542C63F5}"/>
                  </a:ext>
                </a:extLst>
              </p:cNvPr>
              <p:cNvSpPr>
                <a:spLocks/>
              </p:cNvSpPr>
              <p:nvPr/>
            </p:nvSpPr>
            <p:spPr bwMode="auto">
              <a:xfrm>
                <a:off x="3846" y="3876"/>
                <a:ext cx="27" cy="21"/>
              </a:xfrm>
              <a:custGeom>
                <a:avLst/>
                <a:gdLst>
                  <a:gd name="T0" fmla="*/ 3 w 55"/>
                  <a:gd name="T1" fmla="*/ 1 h 42"/>
                  <a:gd name="T2" fmla="*/ 3 w 55"/>
                  <a:gd name="T3" fmla="*/ 1 h 42"/>
                  <a:gd name="T4" fmla="*/ 3 w 55"/>
                  <a:gd name="T5" fmla="*/ 1 h 42"/>
                  <a:gd name="T6" fmla="*/ 2 w 55"/>
                  <a:gd name="T7" fmla="*/ 3 h 42"/>
                  <a:gd name="T8" fmla="*/ 1 w 55"/>
                  <a:gd name="T9" fmla="*/ 3 h 42"/>
                  <a:gd name="T10" fmla="*/ 1 w 55"/>
                  <a:gd name="T11" fmla="*/ 3 h 42"/>
                  <a:gd name="T12" fmla="*/ 0 w 55"/>
                  <a:gd name="T13" fmla="*/ 3 h 42"/>
                  <a:gd name="T14" fmla="*/ 0 w 55"/>
                  <a:gd name="T15" fmla="*/ 3 h 42"/>
                  <a:gd name="T16" fmla="*/ 0 w 55"/>
                  <a:gd name="T17" fmla="*/ 1 h 42"/>
                  <a:gd name="T18" fmla="*/ 0 w 55"/>
                  <a:gd name="T19" fmla="*/ 1 h 42"/>
                  <a:gd name="T20" fmla="*/ 0 w 55"/>
                  <a:gd name="T21" fmla="*/ 1 h 42"/>
                  <a:gd name="T22" fmla="*/ 0 w 55"/>
                  <a:gd name="T23" fmla="*/ 1 h 42"/>
                  <a:gd name="T24" fmla="*/ 0 w 55"/>
                  <a:gd name="T25" fmla="*/ 0 h 42"/>
                  <a:gd name="T26" fmla="*/ 1 w 55"/>
                  <a:gd name="T27" fmla="*/ 1 h 42"/>
                  <a:gd name="T28" fmla="*/ 1 w 55"/>
                  <a:gd name="T29" fmla="*/ 1 h 42"/>
                  <a:gd name="T30" fmla="*/ 2 w 55"/>
                  <a:gd name="T31" fmla="*/ 1 h 42"/>
                  <a:gd name="T32" fmla="*/ 3 w 55"/>
                  <a:gd name="T33" fmla="*/ 1 h 42"/>
                  <a:gd name="T34" fmla="*/ 3 w 55"/>
                  <a:gd name="T35" fmla="*/ 1 h 42"/>
                  <a:gd name="T36" fmla="*/ 3 w 55"/>
                  <a:gd name="T37" fmla="*/ 1 h 42"/>
                  <a:gd name="T38" fmla="*/ 3 w 55"/>
                  <a:gd name="T39" fmla="*/ 1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42"/>
                  <a:gd name="T62" fmla="*/ 55 w 55"/>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42">
                    <a:moveTo>
                      <a:pt x="55" y="27"/>
                    </a:moveTo>
                    <a:lnTo>
                      <a:pt x="52" y="27"/>
                    </a:lnTo>
                    <a:lnTo>
                      <a:pt x="48" y="31"/>
                    </a:lnTo>
                    <a:lnTo>
                      <a:pt x="38" y="35"/>
                    </a:lnTo>
                    <a:lnTo>
                      <a:pt x="31" y="42"/>
                    </a:lnTo>
                    <a:lnTo>
                      <a:pt x="21" y="42"/>
                    </a:lnTo>
                    <a:lnTo>
                      <a:pt x="14" y="42"/>
                    </a:lnTo>
                    <a:lnTo>
                      <a:pt x="4" y="35"/>
                    </a:lnTo>
                    <a:lnTo>
                      <a:pt x="2" y="23"/>
                    </a:lnTo>
                    <a:lnTo>
                      <a:pt x="0" y="14"/>
                    </a:lnTo>
                    <a:lnTo>
                      <a:pt x="2" y="10"/>
                    </a:lnTo>
                    <a:lnTo>
                      <a:pt x="4" y="2"/>
                    </a:lnTo>
                    <a:lnTo>
                      <a:pt x="10" y="0"/>
                    </a:lnTo>
                    <a:lnTo>
                      <a:pt x="19" y="2"/>
                    </a:lnTo>
                    <a:lnTo>
                      <a:pt x="31" y="10"/>
                    </a:lnTo>
                    <a:lnTo>
                      <a:pt x="36" y="14"/>
                    </a:lnTo>
                    <a:lnTo>
                      <a:pt x="48" y="19"/>
                    </a:lnTo>
                    <a:lnTo>
                      <a:pt x="52" y="25"/>
                    </a:lnTo>
                    <a:lnTo>
                      <a:pt x="5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71" name="Freeform 329">
                <a:extLst>
                  <a:ext uri="{FF2B5EF4-FFF2-40B4-BE49-F238E27FC236}">
                    <a16:creationId xmlns:a16="http://schemas.microsoft.com/office/drawing/2014/main" id="{7EEE5637-C854-411B-9A64-D70FE9E4E33F}"/>
                  </a:ext>
                </a:extLst>
              </p:cNvPr>
              <p:cNvSpPr>
                <a:spLocks/>
              </p:cNvSpPr>
              <p:nvPr/>
            </p:nvSpPr>
            <p:spPr bwMode="auto">
              <a:xfrm>
                <a:off x="3763" y="4013"/>
                <a:ext cx="28" cy="22"/>
              </a:xfrm>
              <a:custGeom>
                <a:avLst/>
                <a:gdLst>
                  <a:gd name="T0" fmla="*/ 4 w 55"/>
                  <a:gd name="T1" fmla="*/ 3 h 44"/>
                  <a:gd name="T2" fmla="*/ 4 w 55"/>
                  <a:gd name="T3" fmla="*/ 3 h 44"/>
                  <a:gd name="T4" fmla="*/ 4 w 55"/>
                  <a:gd name="T5" fmla="*/ 2 h 44"/>
                  <a:gd name="T6" fmla="*/ 4 w 55"/>
                  <a:gd name="T7" fmla="*/ 1 h 44"/>
                  <a:gd name="T8" fmla="*/ 4 w 55"/>
                  <a:gd name="T9" fmla="*/ 1 h 44"/>
                  <a:gd name="T10" fmla="*/ 3 w 55"/>
                  <a:gd name="T11" fmla="*/ 1 h 44"/>
                  <a:gd name="T12" fmla="*/ 3 w 55"/>
                  <a:gd name="T13" fmla="*/ 0 h 44"/>
                  <a:gd name="T14" fmla="*/ 2 w 55"/>
                  <a:gd name="T15" fmla="*/ 0 h 44"/>
                  <a:gd name="T16" fmla="*/ 1 w 55"/>
                  <a:gd name="T17" fmla="*/ 1 h 44"/>
                  <a:gd name="T18" fmla="*/ 1 w 55"/>
                  <a:gd name="T19" fmla="*/ 1 h 44"/>
                  <a:gd name="T20" fmla="*/ 0 w 55"/>
                  <a:gd name="T21" fmla="*/ 1 h 44"/>
                  <a:gd name="T22" fmla="*/ 0 w 55"/>
                  <a:gd name="T23" fmla="*/ 1 h 44"/>
                  <a:gd name="T24" fmla="*/ 1 w 55"/>
                  <a:gd name="T25" fmla="*/ 1 h 44"/>
                  <a:gd name="T26" fmla="*/ 1 w 55"/>
                  <a:gd name="T27" fmla="*/ 1 h 44"/>
                  <a:gd name="T28" fmla="*/ 2 w 55"/>
                  <a:gd name="T29" fmla="*/ 3 h 44"/>
                  <a:gd name="T30" fmla="*/ 2 w 55"/>
                  <a:gd name="T31" fmla="*/ 3 h 44"/>
                  <a:gd name="T32" fmla="*/ 3 w 55"/>
                  <a:gd name="T33" fmla="*/ 3 h 44"/>
                  <a:gd name="T34" fmla="*/ 4 w 55"/>
                  <a:gd name="T35" fmla="*/ 3 h 44"/>
                  <a:gd name="T36" fmla="*/ 4 w 55"/>
                  <a:gd name="T37" fmla="*/ 3 h 44"/>
                  <a:gd name="T38" fmla="*/ 4 w 55"/>
                  <a:gd name="T39" fmla="*/ 3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44"/>
                  <a:gd name="T62" fmla="*/ 55 w 55"/>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44">
                    <a:moveTo>
                      <a:pt x="55" y="44"/>
                    </a:moveTo>
                    <a:lnTo>
                      <a:pt x="53" y="40"/>
                    </a:lnTo>
                    <a:lnTo>
                      <a:pt x="53" y="32"/>
                    </a:lnTo>
                    <a:lnTo>
                      <a:pt x="49" y="25"/>
                    </a:lnTo>
                    <a:lnTo>
                      <a:pt x="49" y="15"/>
                    </a:lnTo>
                    <a:lnTo>
                      <a:pt x="44" y="8"/>
                    </a:lnTo>
                    <a:lnTo>
                      <a:pt x="36" y="0"/>
                    </a:lnTo>
                    <a:lnTo>
                      <a:pt x="27" y="0"/>
                    </a:lnTo>
                    <a:lnTo>
                      <a:pt x="11" y="8"/>
                    </a:lnTo>
                    <a:lnTo>
                      <a:pt x="6" y="11"/>
                    </a:lnTo>
                    <a:lnTo>
                      <a:pt x="0" y="13"/>
                    </a:lnTo>
                    <a:lnTo>
                      <a:pt x="0" y="21"/>
                    </a:lnTo>
                    <a:lnTo>
                      <a:pt x="2" y="27"/>
                    </a:lnTo>
                    <a:lnTo>
                      <a:pt x="11" y="30"/>
                    </a:lnTo>
                    <a:lnTo>
                      <a:pt x="23" y="36"/>
                    </a:lnTo>
                    <a:lnTo>
                      <a:pt x="32" y="38"/>
                    </a:lnTo>
                    <a:lnTo>
                      <a:pt x="44" y="40"/>
                    </a:lnTo>
                    <a:lnTo>
                      <a:pt x="49" y="42"/>
                    </a:lnTo>
                    <a:lnTo>
                      <a:pt x="55"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72" name="Freeform 330">
                <a:extLst>
                  <a:ext uri="{FF2B5EF4-FFF2-40B4-BE49-F238E27FC236}">
                    <a16:creationId xmlns:a16="http://schemas.microsoft.com/office/drawing/2014/main" id="{8A190EDE-8824-47D5-B57F-C0082983A67B}"/>
                  </a:ext>
                </a:extLst>
              </p:cNvPr>
              <p:cNvSpPr>
                <a:spLocks/>
              </p:cNvSpPr>
              <p:nvPr/>
            </p:nvSpPr>
            <p:spPr bwMode="auto">
              <a:xfrm>
                <a:off x="3797" y="3960"/>
                <a:ext cx="27" cy="21"/>
              </a:xfrm>
              <a:custGeom>
                <a:avLst/>
                <a:gdLst>
                  <a:gd name="T0" fmla="*/ 3 w 54"/>
                  <a:gd name="T1" fmla="*/ 3 h 41"/>
                  <a:gd name="T2" fmla="*/ 3 w 54"/>
                  <a:gd name="T3" fmla="*/ 3 h 41"/>
                  <a:gd name="T4" fmla="*/ 3 w 54"/>
                  <a:gd name="T5" fmla="*/ 2 h 41"/>
                  <a:gd name="T6" fmla="*/ 3 w 54"/>
                  <a:gd name="T7" fmla="*/ 2 h 41"/>
                  <a:gd name="T8" fmla="*/ 3 w 54"/>
                  <a:gd name="T9" fmla="*/ 1 h 41"/>
                  <a:gd name="T10" fmla="*/ 3 w 54"/>
                  <a:gd name="T11" fmla="*/ 1 h 41"/>
                  <a:gd name="T12" fmla="*/ 3 w 54"/>
                  <a:gd name="T13" fmla="*/ 0 h 41"/>
                  <a:gd name="T14" fmla="*/ 2 w 54"/>
                  <a:gd name="T15" fmla="*/ 0 h 41"/>
                  <a:gd name="T16" fmla="*/ 1 w 54"/>
                  <a:gd name="T17" fmla="*/ 1 h 41"/>
                  <a:gd name="T18" fmla="*/ 1 w 54"/>
                  <a:gd name="T19" fmla="*/ 1 h 41"/>
                  <a:gd name="T20" fmla="*/ 1 w 54"/>
                  <a:gd name="T21" fmla="*/ 2 h 41"/>
                  <a:gd name="T22" fmla="*/ 0 w 54"/>
                  <a:gd name="T23" fmla="*/ 2 h 41"/>
                  <a:gd name="T24" fmla="*/ 1 w 54"/>
                  <a:gd name="T25" fmla="*/ 2 h 41"/>
                  <a:gd name="T26" fmla="*/ 1 w 54"/>
                  <a:gd name="T27" fmla="*/ 2 h 41"/>
                  <a:gd name="T28" fmla="*/ 2 w 54"/>
                  <a:gd name="T29" fmla="*/ 3 h 41"/>
                  <a:gd name="T30" fmla="*/ 3 w 54"/>
                  <a:gd name="T31" fmla="*/ 3 h 41"/>
                  <a:gd name="T32" fmla="*/ 3 w 54"/>
                  <a:gd name="T33" fmla="*/ 3 h 41"/>
                  <a:gd name="T34" fmla="*/ 3 w 54"/>
                  <a:gd name="T35" fmla="*/ 3 h 41"/>
                  <a:gd name="T36" fmla="*/ 3 w 54"/>
                  <a:gd name="T37" fmla="*/ 3 h 41"/>
                  <a:gd name="T38" fmla="*/ 3 w 54"/>
                  <a:gd name="T39" fmla="*/ 3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41"/>
                  <a:gd name="T62" fmla="*/ 54 w 54"/>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41">
                    <a:moveTo>
                      <a:pt x="54" y="41"/>
                    </a:moveTo>
                    <a:lnTo>
                      <a:pt x="52" y="39"/>
                    </a:lnTo>
                    <a:lnTo>
                      <a:pt x="52" y="32"/>
                    </a:lnTo>
                    <a:lnTo>
                      <a:pt x="52" y="22"/>
                    </a:lnTo>
                    <a:lnTo>
                      <a:pt x="50" y="15"/>
                    </a:lnTo>
                    <a:lnTo>
                      <a:pt x="44" y="5"/>
                    </a:lnTo>
                    <a:lnTo>
                      <a:pt x="38" y="0"/>
                    </a:lnTo>
                    <a:lnTo>
                      <a:pt x="27" y="0"/>
                    </a:lnTo>
                    <a:lnTo>
                      <a:pt x="16" y="7"/>
                    </a:lnTo>
                    <a:lnTo>
                      <a:pt x="8" y="9"/>
                    </a:lnTo>
                    <a:lnTo>
                      <a:pt x="4" y="17"/>
                    </a:lnTo>
                    <a:lnTo>
                      <a:pt x="0" y="20"/>
                    </a:lnTo>
                    <a:lnTo>
                      <a:pt x="4" y="26"/>
                    </a:lnTo>
                    <a:lnTo>
                      <a:pt x="10" y="32"/>
                    </a:lnTo>
                    <a:lnTo>
                      <a:pt x="23" y="36"/>
                    </a:lnTo>
                    <a:lnTo>
                      <a:pt x="33" y="38"/>
                    </a:lnTo>
                    <a:lnTo>
                      <a:pt x="42" y="39"/>
                    </a:lnTo>
                    <a:lnTo>
                      <a:pt x="52" y="41"/>
                    </a:lnTo>
                    <a:lnTo>
                      <a:pt x="54"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73" name="Freeform 331">
                <a:extLst>
                  <a:ext uri="{FF2B5EF4-FFF2-40B4-BE49-F238E27FC236}">
                    <a16:creationId xmlns:a16="http://schemas.microsoft.com/office/drawing/2014/main" id="{DC09A1C8-D15B-4820-A5DB-82435E5F53D7}"/>
                  </a:ext>
                </a:extLst>
              </p:cNvPr>
              <p:cNvSpPr>
                <a:spLocks/>
              </p:cNvSpPr>
              <p:nvPr/>
            </p:nvSpPr>
            <p:spPr bwMode="auto">
              <a:xfrm>
                <a:off x="3829" y="3843"/>
                <a:ext cx="26" cy="22"/>
              </a:xfrm>
              <a:custGeom>
                <a:avLst/>
                <a:gdLst>
                  <a:gd name="T0" fmla="*/ 3 w 53"/>
                  <a:gd name="T1" fmla="*/ 3 h 43"/>
                  <a:gd name="T2" fmla="*/ 3 w 53"/>
                  <a:gd name="T3" fmla="*/ 3 h 43"/>
                  <a:gd name="T4" fmla="*/ 3 w 53"/>
                  <a:gd name="T5" fmla="*/ 2 h 43"/>
                  <a:gd name="T6" fmla="*/ 3 w 53"/>
                  <a:gd name="T7" fmla="*/ 2 h 43"/>
                  <a:gd name="T8" fmla="*/ 3 w 53"/>
                  <a:gd name="T9" fmla="*/ 1 h 43"/>
                  <a:gd name="T10" fmla="*/ 2 w 53"/>
                  <a:gd name="T11" fmla="*/ 1 h 43"/>
                  <a:gd name="T12" fmla="*/ 2 w 53"/>
                  <a:gd name="T13" fmla="*/ 0 h 43"/>
                  <a:gd name="T14" fmla="*/ 1 w 53"/>
                  <a:gd name="T15" fmla="*/ 0 h 43"/>
                  <a:gd name="T16" fmla="*/ 0 w 53"/>
                  <a:gd name="T17" fmla="*/ 1 h 43"/>
                  <a:gd name="T18" fmla="*/ 0 w 53"/>
                  <a:gd name="T19" fmla="*/ 1 h 43"/>
                  <a:gd name="T20" fmla="*/ 0 w 53"/>
                  <a:gd name="T21" fmla="*/ 1 h 43"/>
                  <a:gd name="T22" fmla="*/ 0 w 53"/>
                  <a:gd name="T23" fmla="*/ 2 h 43"/>
                  <a:gd name="T24" fmla="*/ 0 w 53"/>
                  <a:gd name="T25" fmla="*/ 2 h 43"/>
                  <a:gd name="T26" fmla="*/ 0 w 53"/>
                  <a:gd name="T27" fmla="*/ 2 h 43"/>
                  <a:gd name="T28" fmla="*/ 1 w 53"/>
                  <a:gd name="T29" fmla="*/ 3 h 43"/>
                  <a:gd name="T30" fmla="*/ 2 w 53"/>
                  <a:gd name="T31" fmla="*/ 3 h 43"/>
                  <a:gd name="T32" fmla="*/ 2 w 53"/>
                  <a:gd name="T33" fmla="*/ 3 h 43"/>
                  <a:gd name="T34" fmla="*/ 3 w 53"/>
                  <a:gd name="T35" fmla="*/ 3 h 43"/>
                  <a:gd name="T36" fmla="*/ 3 w 53"/>
                  <a:gd name="T37" fmla="*/ 3 h 43"/>
                  <a:gd name="T38" fmla="*/ 3 w 53"/>
                  <a:gd name="T39" fmla="*/ 3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43"/>
                  <a:gd name="T62" fmla="*/ 53 w 53"/>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43">
                    <a:moveTo>
                      <a:pt x="53" y="43"/>
                    </a:moveTo>
                    <a:lnTo>
                      <a:pt x="53" y="42"/>
                    </a:lnTo>
                    <a:lnTo>
                      <a:pt x="53" y="32"/>
                    </a:lnTo>
                    <a:lnTo>
                      <a:pt x="51" y="23"/>
                    </a:lnTo>
                    <a:lnTo>
                      <a:pt x="50" y="15"/>
                    </a:lnTo>
                    <a:lnTo>
                      <a:pt x="44" y="4"/>
                    </a:lnTo>
                    <a:lnTo>
                      <a:pt x="38" y="0"/>
                    </a:lnTo>
                    <a:lnTo>
                      <a:pt x="27" y="0"/>
                    </a:lnTo>
                    <a:lnTo>
                      <a:pt x="13" y="4"/>
                    </a:lnTo>
                    <a:lnTo>
                      <a:pt x="6" y="11"/>
                    </a:lnTo>
                    <a:lnTo>
                      <a:pt x="4" y="15"/>
                    </a:lnTo>
                    <a:lnTo>
                      <a:pt x="0" y="21"/>
                    </a:lnTo>
                    <a:lnTo>
                      <a:pt x="4" y="26"/>
                    </a:lnTo>
                    <a:lnTo>
                      <a:pt x="10" y="32"/>
                    </a:lnTo>
                    <a:lnTo>
                      <a:pt x="23" y="36"/>
                    </a:lnTo>
                    <a:lnTo>
                      <a:pt x="32" y="36"/>
                    </a:lnTo>
                    <a:lnTo>
                      <a:pt x="42" y="42"/>
                    </a:lnTo>
                    <a:lnTo>
                      <a:pt x="51" y="43"/>
                    </a:lnTo>
                    <a:lnTo>
                      <a:pt x="53"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74" name="Freeform 332">
                <a:extLst>
                  <a:ext uri="{FF2B5EF4-FFF2-40B4-BE49-F238E27FC236}">
                    <a16:creationId xmlns:a16="http://schemas.microsoft.com/office/drawing/2014/main" id="{D9A3DD2C-2B5B-44F0-A3A0-63BFB0B7FE11}"/>
                  </a:ext>
                </a:extLst>
              </p:cNvPr>
              <p:cNvSpPr>
                <a:spLocks/>
              </p:cNvSpPr>
              <p:nvPr/>
            </p:nvSpPr>
            <p:spPr bwMode="auto">
              <a:xfrm>
                <a:off x="3831" y="3804"/>
                <a:ext cx="27" cy="22"/>
              </a:xfrm>
              <a:custGeom>
                <a:avLst/>
                <a:gdLst>
                  <a:gd name="T0" fmla="*/ 4 w 53"/>
                  <a:gd name="T1" fmla="*/ 3 h 44"/>
                  <a:gd name="T2" fmla="*/ 4 w 53"/>
                  <a:gd name="T3" fmla="*/ 2 h 44"/>
                  <a:gd name="T4" fmla="*/ 3 w 53"/>
                  <a:gd name="T5" fmla="*/ 1 h 44"/>
                  <a:gd name="T6" fmla="*/ 3 w 53"/>
                  <a:gd name="T7" fmla="*/ 1 h 44"/>
                  <a:gd name="T8" fmla="*/ 3 w 53"/>
                  <a:gd name="T9" fmla="*/ 1 h 44"/>
                  <a:gd name="T10" fmla="*/ 2 w 53"/>
                  <a:gd name="T11" fmla="*/ 1 h 44"/>
                  <a:gd name="T12" fmla="*/ 2 w 53"/>
                  <a:gd name="T13" fmla="*/ 0 h 44"/>
                  <a:gd name="T14" fmla="*/ 1 w 53"/>
                  <a:gd name="T15" fmla="*/ 0 h 44"/>
                  <a:gd name="T16" fmla="*/ 1 w 53"/>
                  <a:gd name="T17" fmla="*/ 1 h 44"/>
                  <a:gd name="T18" fmla="*/ 1 w 53"/>
                  <a:gd name="T19" fmla="*/ 1 h 44"/>
                  <a:gd name="T20" fmla="*/ 1 w 53"/>
                  <a:gd name="T21" fmla="*/ 1 h 44"/>
                  <a:gd name="T22" fmla="*/ 0 w 53"/>
                  <a:gd name="T23" fmla="*/ 1 h 44"/>
                  <a:gd name="T24" fmla="*/ 0 w 53"/>
                  <a:gd name="T25" fmla="*/ 2 h 44"/>
                  <a:gd name="T26" fmla="*/ 0 w 53"/>
                  <a:gd name="T27" fmla="*/ 3 h 44"/>
                  <a:gd name="T28" fmla="*/ 1 w 53"/>
                  <a:gd name="T29" fmla="*/ 3 h 44"/>
                  <a:gd name="T30" fmla="*/ 1 w 53"/>
                  <a:gd name="T31" fmla="*/ 3 h 44"/>
                  <a:gd name="T32" fmla="*/ 2 w 53"/>
                  <a:gd name="T33" fmla="*/ 3 h 44"/>
                  <a:gd name="T34" fmla="*/ 3 w 53"/>
                  <a:gd name="T35" fmla="*/ 3 h 44"/>
                  <a:gd name="T36" fmla="*/ 3 w 53"/>
                  <a:gd name="T37" fmla="*/ 3 h 44"/>
                  <a:gd name="T38" fmla="*/ 4 w 53"/>
                  <a:gd name="T39" fmla="*/ 3 h 44"/>
                  <a:gd name="T40" fmla="*/ 4 w 53"/>
                  <a:gd name="T41" fmla="*/ 3 h 44"/>
                  <a:gd name="T42" fmla="*/ 4 w 53"/>
                  <a:gd name="T43" fmla="*/ 3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4"/>
                  <a:gd name="T68" fmla="*/ 53 w 53"/>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4">
                    <a:moveTo>
                      <a:pt x="53" y="36"/>
                    </a:moveTo>
                    <a:lnTo>
                      <a:pt x="51" y="32"/>
                    </a:lnTo>
                    <a:lnTo>
                      <a:pt x="47" y="26"/>
                    </a:lnTo>
                    <a:lnTo>
                      <a:pt x="44" y="17"/>
                    </a:lnTo>
                    <a:lnTo>
                      <a:pt x="36" y="11"/>
                    </a:lnTo>
                    <a:lnTo>
                      <a:pt x="28" y="2"/>
                    </a:lnTo>
                    <a:lnTo>
                      <a:pt x="21" y="0"/>
                    </a:lnTo>
                    <a:lnTo>
                      <a:pt x="15" y="0"/>
                    </a:lnTo>
                    <a:lnTo>
                      <a:pt x="11" y="4"/>
                    </a:lnTo>
                    <a:lnTo>
                      <a:pt x="6" y="9"/>
                    </a:lnTo>
                    <a:lnTo>
                      <a:pt x="4" y="17"/>
                    </a:lnTo>
                    <a:lnTo>
                      <a:pt x="0" y="25"/>
                    </a:lnTo>
                    <a:lnTo>
                      <a:pt x="0" y="32"/>
                    </a:lnTo>
                    <a:lnTo>
                      <a:pt x="0" y="38"/>
                    </a:lnTo>
                    <a:lnTo>
                      <a:pt x="4" y="42"/>
                    </a:lnTo>
                    <a:lnTo>
                      <a:pt x="15" y="42"/>
                    </a:lnTo>
                    <a:lnTo>
                      <a:pt x="26" y="44"/>
                    </a:lnTo>
                    <a:lnTo>
                      <a:pt x="34" y="38"/>
                    </a:lnTo>
                    <a:lnTo>
                      <a:pt x="44" y="38"/>
                    </a:lnTo>
                    <a:lnTo>
                      <a:pt x="49" y="36"/>
                    </a:lnTo>
                    <a:lnTo>
                      <a:pt x="53" y="36"/>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75" name="Freeform 333">
                <a:extLst>
                  <a:ext uri="{FF2B5EF4-FFF2-40B4-BE49-F238E27FC236}">
                    <a16:creationId xmlns:a16="http://schemas.microsoft.com/office/drawing/2014/main" id="{483FF228-6AB2-4BB6-9190-437E8CE7CE3B}"/>
                  </a:ext>
                </a:extLst>
              </p:cNvPr>
              <p:cNvSpPr>
                <a:spLocks/>
              </p:cNvSpPr>
              <p:nvPr/>
            </p:nvSpPr>
            <p:spPr bwMode="auto">
              <a:xfrm>
                <a:off x="3631" y="3999"/>
                <a:ext cx="27" cy="20"/>
              </a:xfrm>
              <a:custGeom>
                <a:avLst/>
                <a:gdLst>
                  <a:gd name="T0" fmla="*/ 3 w 55"/>
                  <a:gd name="T1" fmla="*/ 3 h 39"/>
                  <a:gd name="T2" fmla="*/ 3 w 55"/>
                  <a:gd name="T3" fmla="*/ 3 h 39"/>
                  <a:gd name="T4" fmla="*/ 3 w 55"/>
                  <a:gd name="T5" fmla="*/ 2 h 39"/>
                  <a:gd name="T6" fmla="*/ 3 w 55"/>
                  <a:gd name="T7" fmla="*/ 2 h 39"/>
                  <a:gd name="T8" fmla="*/ 2 w 55"/>
                  <a:gd name="T9" fmla="*/ 1 h 39"/>
                  <a:gd name="T10" fmla="*/ 2 w 55"/>
                  <a:gd name="T11" fmla="*/ 1 h 39"/>
                  <a:gd name="T12" fmla="*/ 2 w 55"/>
                  <a:gd name="T13" fmla="*/ 0 h 39"/>
                  <a:gd name="T14" fmla="*/ 1 w 55"/>
                  <a:gd name="T15" fmla="*/ 0 h 39"/>
                  <a:gd name="T16" fmla="*/ 0 w 55"/>
                  <a:gd name="T17" fmla="*/ 1 h 39"/>
                  <a:gd name="T18" fmla="*/ 0 w 55"/>
                  <a:gd name="T19" fmla="*/ 1 h 39"/>
                  <a:gd name="T20" fmla="*/ 0 w 55"/>
                  <a:gd name="T21" fmla="*/ 2 h 39"/>
                  <a:gd name="T22" fmla="*/ 0 w 55"/>
                  <a:gd name="T23" fmla="*/ 2 h 39"/>
                  <a:gd name="T24" fmla="*/ 0 w 55"/>
                  <a:gd name="T25" fmla="*/ 2 h 39"/>
                  <a:gd name="T26" fmla="*/ 0 w 55"/>
                  <a:gd name="T27" fmla="*/ 3 h 39"/>
                  <a:gd name="T28" fmla="*/ 1 w 55"/>
                  <a:gd name="T29" fmla="*/ 3 h 39"/>
                  <a:gd name="T30" fmla="*/ 2 w 55"/>
                  <a:gd name="T31" fmla="*/ 3 h 39"/>
                  <a:gd name="T32" fmla="*/ 2 w 55"/>
                  <a:gd name="T33" fmla="*/ 3 h 39"/>
                  <a:gd name="T34" fmla="*/ 3 w 55"/>
                  <a:gd name="T35" fmla="*/ 3 h 39"/>
                  <a:gd name="T36" fmla="*/ 3 w 55"/>
                  <a:gd name="T37" fmla="*/ 3 h 39"/>
                  <a:gd name="T38" fmla="*/ 3 w 55"/>
                  <a:gd name="T39" fmla="*/ 3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39"/>
                  <a:gd name="T62" fmla="*/ 55 w 55"/>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39">
                    <a:moveTo>
                      <a:pt x="55" y="39"/>
                    </a:moveTo>
                    <a:lnTo>
                      <a:pt x="53" y="36"/>
                    </a:lnTo>
                    <a:lnTo>
                      <a:pt x="53" y="28"/>
                    </a:lnTo>
                    <a:lnTo>
                      <a:pt x="49" y="19"/>
                    </a:lnTo>
                    <a:lnTo>
                      <a:pt x="47" y="11"/>
                    </a:lnTo>
                    <a:lnTo>
                      <a:pt x="40" y="3"/>
                    </a:lnTo>
                    <a:lnTo>
                      <a:pt x="32" y="0"/>
                    </a:lnTo>
                    <a:lnTo>
                      <a:pt x="21" y="0"/>
                    </a:lnTo>
                    <a:lnTo>
                      <a:pt x="9" y="9"/>
                    </a:lnTo>
                    <a:lnTo>
                      <a:pt x="4" y="13"/>
                    </a:lnTo>
                    <a:lnTo>
                      <a:pt x="2" y="19"/>
                    </a:lnTo>
                    <a:lnTo>
                      <a:pt x="0" y="24"/>
                    </a:lnTo>
                    <a:lnTo>
                      <a:pt x="5" y="28"/>
                    </a:lnTo>
                    <a:lnTo>
                      <a:pt x="11" y="34"/>
                    </a:lnTo>
                    <a:lnTo>
                      <a:pt x="23" y="36"/>
                    </a:lnTo>
                    <a:lnTo>
                      <a:pt x="34" y="36"/>
                    </a:lnTo>
                    <a:lnTo>
                      <a:pt x="43" y="38"/>
                    </a:lnTo>
                    <a:lnTo>
                      <a:pt x="53" y="38"/>
                    </a:lnTo>
                    <a:lnTo>
                      <a:pt x="55" y="39"/>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76" name="Freeform 334">
                <a:extLst>
                  <a:ext uri="{FF2B5EF4-FFF2-40B4-BE49-F238E27FC236}">
                    <a16:creationId xmlns:a16="http://schemas.microsoft.com/office/drawing/2014/main" id="{41EC7BD2-75D2-466E-8031-47063F9969AF}"/>
                  </a:ext>
                </a:extLst>
              </p:cNvPr>
              <p:cNvSpPr>
                <a:spLocks/>
              </p:cNvSpPr>
              <p:nvPr/>
            </p:nvSpPr>
            <p:spPr bwMode="auto">
              <a:xfrm>
                <a:off x="3719" y="3985"/>
                <a:ext cx="23" cy="23"/>
              </a:xfrm>
              <a:custGeom>
                <a:avLst/>
                <a:gdLst>
                  <a:gd name="T0" fmla="*/ 3 w 45"/>
                  <a:gd name="T1" fmla="*/ 2 h 48"/>
                  <a:gd name="T2" fmla="*/ 3 w 45"/>
                  <a:gd name="T3" fmla="*/ 2 h 48"/>
                  <a:gd name="T4" fmla="*/ 3 w 45"/>
                  <a:gd name="T5" fmla="*/ 2 h 48"/>
                  <a:gd name="T6" fmla="*/ 3 w 45"/>
                  <a:gd name="T7" fmla="*/ 1 h 48"/>
                  <a:gd name="T8" fmla="*/ 3 w 45"/>
                  <a:gd name="T9" fmla="*/ 1 h 48"/>
                  <a:gd name="T10" fmla="*/ 3 w 45"/>
                  <a:gd name="T11" fmla="*/ 0 h 48"/>
                  <a:gd name="T12" fmla="*/ 3 w 45"/>
                  <a:gd name="T13" fmla="*/ 0 h 48"/>
                  <a:gd name="T14" fmla="*/ 3 w 45"/>
                  <a:gd name="T15" fmla="*/ 0 h 48"/>
                  <a:gd name="T16" fmla="*/ 2 w 45"/>
                  <a:gd name="T17" fmla="*/ 0 h 48"/>
                  <a:gd name="T18" fmla="*/ 2 w 45"/>
                  <a:gd name="T19" fmla="*/ 0 h 48"/>
                  <a:gd name="T20" fmla="*/ 2 w 45"/>
                  <a:gd name="T21" fmla="*/ 0 h 48"/>
                  <a:gd name="T22" fmla="*/ 1 w 45"/>
                  <a:gd name="T23" fmla="*/ 0 h 48"/>
                  <a:gd name="T24" fmla="*/ 1 w 45"/>
                  <a:gd name="T25" fmla="*/ 0 h 48"/>
                  <a:gd name="T26" fmla="*/ 0 w 45"/>
                  <a:gd name="T27" fmla="*/ 0 h 48"/>
                  <a:gd name="T28" fmla="*/ 1 w 45"/>
                  <a:gd name="T29" fmla="*/ 1 h 48"/>
                  <a:gd name="T30" fmla="*/ 2 w 45"/>
                  <a:gd name="T31" fmla="*/ 1 h 48"/>
                  <a:gd name="T32" fmla="*/ 2 w 45"/>
                  <a:gd name="T33" fmla="*/ 2 h 48"/>
                  <a:gd name="T34" fmla="*/ 2 w 45"/>
                  <a:gd name="T35" fmla="*/ 2 h 48"/>
                  <a:gd name="T36" fmla="*/ 3 w 45"/>
                  <a:gd name="T37" fmla="*/ 2 h 48"/>
                  <a:gd name="T38" fmla="*/ 3 w 45"/>
                  <a:gd name="T39" fmla="*/ 2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48"/>
                  <a:gd name="T62" fmla="*/ 45 w 45"/>
                  <a:gd name="T63" fmla="*/ 48 h 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48">
                    <a:moveTo>
                      <a:pt x="34" y="48"/>
                    </a:moveTo>
                    <a:lnTo>
                      <a:pt x="34" y="42"/>
                    </a:lnTo>
                    <a:lnTo>
                      <a:pt x="39" y="38"/>
                    </a:lnTo>
                    <a:lnTo>
                      <a:pt x="41" y="30"/>
                    </a:lnTo>
                    <a:lnTo>
                      <a:pt x="45" y="21"/>
                    </a:lnTo>
                    <a:lnTo>
                      <a:pt x="45" y="13"/>
                    </a:lnTo>
                    <a:lnTo>
                      <a:pt x="41" y="4"/>
                    </a:lnTo>
                    <a:lnTo>
                      <a:pt x="36" y="0"/>
                    </a:lnTo>
                    <a:lnTo>
                      <a:pt x="32" y="0"/>
                    </a:lnTo>
                    <a:lnTo>
                      <a:pt x="24" y="0"/>
                    </a:lnTo>
                    <a:lnTo>
                      <a:pt x="19" y="0"/>
                    </a:lnTo>
                    <a:lnTo>
                      <a:pt x="9" y="0"/>
                    </a:lnTo>
                    <a:lnTo>
                      <a:pt x="3" y="0"/>
                    </a:lnTo>
                    <a:lnTo>
                      <a:pt x="0" y="10"/>
                    </a:lnTo>
                    <a:lnTo>
                      <a:pt x="9" y="25"/>
                    </a:lnTo>
                    <a:lnTo>
                      <a:pt x="19" y="32"/>
                    </a:lnTo>
                    <a:lnTo>
                      <a:pt x="24" y="40"/>
                    </a:lnTo>
                    <a:lnTo>
                      <a:pt x="32" y="42"/>
                    </a:lnTo>
                    <a:lnTo>
                      <a:pt x="34" y="48"/>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77" name="Freeform 335">
                <a:extLst>
                  <a:ext uri="{FF2B5EF4-FFF2-40B4-BE49-F238E27FC236}">
                    <a16:creationId xmlns:a16="http://schemas.microsoft.com/office/drawing/2014/main" id="{00A21F24-90EF-49AC-AE32-87754F2054BE}"/>
                  </a:ext>
                </a:extLst>
              </p:cNvPr>
              <p:cNvSpPr>
                <a:spLocks/>
              </p:cNvSpPr>
              <p:nvPr/>
            </p:nvSpPr>
            <p:spPr bwMode="auto">
              <a:xfrm>
                <a:off x="3637" y="4023"/>
                <a:ext cx="26" cy="24"/>
              </a:xfrm>
              <a:custGeom>
                <a:avLst/>
                <a:gdLst>
                  <a:gd name="T0" fmla="*/ 3 w 53"/>
                  <a:gd name="T1" fmla="*/ 2 h 49"/>
                  <a:gd name="T2" fmla="*/ 3 w 53"/>
                  <a:gd name="T3" fmla="*/ 2 h 49"/>
                  <a:gd name="T4" fmla="*/ 2 w 53"/>
                  <a:gd name="T5" fmla="*/ 2 h 49"/>
                  <a:gd name="T6" fmla="*/ 2 w 53"/>
                  <a:gd name="T7" fmla="*/ 3 h 49"/>
                  <a:gd name="T8" fmla="*/ 1 w 53"/>
                  <a:gd name="T9" fmla="*/ 3 h 49"/>
                  <a:gd name="T10" fmla="*/ 0 w 53"/>
                  <a:gd name="T11" fmla="*/ 3 h 49"/>
                  <a:gd name="T12" fmla="*/ 0 w 53"/>
                  <a:gd name="T13" fmla="*/ 2 h 49"/>
                  <a:gd name="T14" fmla="*/ 0 w 53"/>
                  <a:gd name="T15" fmla="*/ 2 h 49"/>
                  <a:gd name="T16" fmla="*/ 0 w 53"/>
                  <a:gd name="T17" fmla="*/ 1 h 49"/>
                  <a:gd name="T18" fmla="*/ 0 w 53"/>
                  <a:gd name="T19" fmla="*/ 1 h 49"/>
                  <a:gd name="T20" fmla="*/ 0 w 53"/>
                  <a:gd name="T21" fmla="*/ 0 h 49"/>
                  <a:gd name="T22" fmla="*/ 0 w 53"/>
                  <a:gd name="T23" fmla="*/ 0 h 49"/>
                  <a:gd name="T24" fmla="*/ 0 w 53"/>
                  <a:gd name="T25" fmla="*/ 0 h 49"/>
                  <a:gd name="T26" fmla="*/ 0 w 53"/>
                  <a:gd name="T27" fmla="*/ 0 h 49"/>
                  <a:gd name="T28" fmla="*/ 1 w 53"/>
                  <a:gd name="T29" fmla="*/ 0 h 49"/>
                  <a:gd name="T30" fmla="*/ 1 w 53"/>
                  <a:gd name="T31" fmla="*/ 0 h 49"/>
                  <a:gd name="T32" fmla="*/ 2 w 53"/>
                  <a:gd name="T33" fmla="*/ 0 h 49"/>
                  <a:gd name="T34" fmla="*/ 2 w 53"/>
                  <a:gd name="T35" fmla="*/ 1 h 49"/>
                  <a:gd name="T36" fmla="*/ 3 w 53"/>
                  <a:gd name="T37" fmla="*/ 2 h 49"/>
                  <a:gd name="T38" fmla="*/ 3 w 53"/>
                  <a:gd name="T39" fmla="*/ 2 h 49"/>
                  <a:gd name="T40" fmla="*/ 3 w 53"/>
                  <a:gd name="T41" fmla="*/ 2 h 49"/>
                  <a:gd name="T42" fmla="*/ 3 w 53"/>
                  <a:gd name="T43" fmla="*/ 2 h 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9"/>
                  <a:gd name="T68" fmla="*/ 53 w 53"/>
                  <a:gd name="T69" fmla="*/ 49 h 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9">
                    <a:moveTo>
                      <a:pt x="53" y="42"/>
                    </a:moveTo>
                    <a:lnTo>
                      <a:pt x="51" y="42"/>
                    </a:lnTo>
                    <a:lnTo>
                      <a:pt x="42" y="44"/>
                    </a:lnTo>
                    <a:lnTo>
                      <a:pt x="32" y="48"/>
                    </a:lnTo>
                    <a:lnTo>
                      <a:pt x="25" y="49"/>
                    </a:lnTo>
                    <a:lnTo>
                      <a:pt x="13" y="48"/>
                    </a:lnTo>
                    <a:lnTo>
                      <a:pt x="6" y="40"/>
                    </a:lnTo>
                    <a:lnTo>
                      <a:pt x="4" y="34"/>
                    </a:lnTo>
                    <a:lnTo>
                      <a:pt x="4" y="29"/>
                    </a:lnTo>
                    <a:lnTo>
                      <a:pt x="0" y="23"/>
                    </a:lnTo>
                    <a:lnTo>
                      <a:pt x="6" y="13"/>
                    </a:lnTo>
                    <a:lnTo>
                      <a:pt x="8" y="10"/>
                    </a:lnTo>
                    <a:lnTo>
                      <a:pt x="10" y="4"/>
                    </a:lnTo>
                    <a:lnTo>
                      <a:pt x="15" y="0"/>
                    </a:lnTo>
                    <a:lnTo>
                      <a:pt x="21" y="0"/>
                    </a:lnTo>
                    <a:lnTo>
                      <a:pt x="29" y="6"/>
                    </a:lnTo>
                    <a:lnTo>
                      <a:pt x="38" y="13"/>
                    </a:lnTo>
                    <a:lnTo>
                      <a:pt x="42" y="25"/>
                    </a:lnTo>
                    <a:lnTo>
                      <a:pt x="48" y="34"/>
                    </a:lnTo>
                    <a:lnTo>
                      <a:pt x="51" y="40"/>
                    </a:lnTo>
                    <a:lnTo>
                      <a:pt x="53" y="42"/>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78" name="Freeform 336">
                <a:extLst>
                  <a:ext uri="{FF2B5EF4-FFF2-40B4-BE49-F238E27FC236}">
                    <a16:creationId xmlns:a16="http://schemas.microsoft.com/office/drawing/2014/main" id="{4CCD695A-6840-44FE-904A-7EA302BEFB39}"/>
                  </a:ext>
                </a:extLst>
              </p:cNvPr>
              <p:cNvSpPr>
                <a:spLocks/>
              </p:cNvSpPr>
              <p:nvPr/>
            </p:nvSpPr>
            <p:spPr bwMode="auto">
              <a:xfrm>
                <a:off x="3668" y="4004"/>
                <a:ext cx="26" cy="25"/>
              </a:xfrm>
              <a:custGeom>
                <a:avLst/>
                <a:gdLst>
                  <a:gd name="T0" fmla="*/ 3 w 51"/>
                  <a:gd name="T1" fmla="*/ 4 h 49"/>
                  <a:gd name="T2" fmla="*/ 3 w 51"/>
                  <a:gd name="T3" fmla="*/ 3 h 49"/>
                  <a:gd name="T4" fmla="*/ 3 w 51"/>
                  <a:gd name="T5" fmla="*/ 3 h 49"/>
                  <a:gd name="T6" fmla="*/ 3 w 51"/>
                  <a:gd name="T7" fmla="*/ 2 h 49"/>
                  <a:gd name="T8" fmla="*/ 4 w 51"/>
                  <a:gd name="T9" fmla="*/ 2 h 49"/>
                  <a:gd name="T10" fmla="*/ 4 w 51"/>
                  <a:gd name="T11" fmla="*/ 1 h 49"/>
                  <a:gd name="T12" fmla="*/ 3 w 51"/>
                  <a:gd name="T13" fmla="*/ 1 h 49"/>
                  <a:gd name="T14" fmla="*/ 3 w 51"/>
                  <a:gd name="T15" fmla="*/ 1 h 49"/>
                  <a:gd name="T16" fmla="*/ 3 w 51"/>
                  <a:gd name="T17" fmla="*/ 1 h 49"/>
                  <a:gd name="T18" fmla="*/ 2 w 51"/>
                  <a:gd name="T19" fmla="*/ 0 h 49"/>
                  <a:gd name="T20" fmla="*/ 2 w 51"/>
                  <a:gd name="T21" fmla="*/ 0 h 49"/>
                  <a:gd name="T22" fmla="*/ 1 w 51"/>
                  <a:gd name="T23" fmla="*/ 1 h 49"/>
                  <a:gd name="T24" fmla="*/ 1 w 51"/>
                  <a:gd name="T25" fmla="*/ 1 h 49"/>
                  <a:gd name="T26" fmla="*/ 0 w 51"/>
                  <a:gd name="T27" fmla="*/ 1 h 49"/>
                  <a:gd name="T28" fmla="*/ 0 w 51"/>
                  <a:gd name="T29" fmla="*/ 1 h 49"/>
                  <a:gd name="T30" fmla="*/ 1 w 51"/>
                  <a:gd name="T31" fmla="*/ 2 h 49"/>
                  <a:gd name="T32" fmla="*/ 1 w 51"/>
                  <a:gd name="T33" fmla="*/ 2 h 49"/>
                  <a:gd name="T34" fmla="*/ 2 w 51"/>
                  <a:gd name="T35" fmla="*/ 3 h 49"/>
                  <a:gd name="T36" fmla="*/ 2 w 51"/>
                  <a:gd name="T37" fmla="*/ 3 h 49"/>
                  <a:gd name="T38" fmla="*/ 3 w 51"/>
                  <a:gd name="T39" fmla="*/ 3 h 49"/>
                  <a:gd name="T40" fmla="*/ 3 w 51"/>
                  <a:gd name="T41" fmla="*/ 4 h 49"/>
                  <a:gd name="T42" fmla="*/ 3 w 51"/>
                  <a:gd name="T43" fmla="*/ 4 h 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
                  <a:gd name="T67" fmla="*/ 0 h 49"/>
                  <a:gd name="T68" fmla="*/ 51 w 51"/>
                  <a:gd name="T69" fmla="*/ 49 h 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 h="49">
                    <a:moveTo>
                      <a:pt x="40" y="49"/>
                    </a:moveTo>
                    <a:lnTo>
                      <a:pt x="40" y="47"/>
                    </a:lnTo>
                    <a:lnTo>
                      <a:pt x="44" y="42"/>
                    </a:lnTo>
                    <a:lnTo>
                      <a:pt x="45" y="32"/>
                    </a:lnTo>
                    <a:lnTo>
                      <a:pt x="51" y="25"/>
                    </a:lnTo>
                    <a:lnTo>
                      <a:pt x="51" y="15"/>
                    </a:lnTo>
                    <a:lnTo>
                      <a:pt x="45" y="8"/>
                    </a:lnTo>
                    <a:lnTo>
                      <a:pt x="40" y="2"/>
                    </a:lnTo>
                    <a:lnTo>
                      <a:pt x="36" y="2"/>
                    </a:lnTo>
                    <a:lnTo>
                      <a:pt x="28" y="0"/>
                    </a:lnTo>
                    <a:lnTo>
                      <a:pt x="23" y="0"/>
                    </a:lnTo>
                    <a:lnTo>
                      <a:pt x="11" y="2"/>
                    </a:lnTo>
                    <a:lnTo>
                      <a:pt x="7" y="2"/>
                    </a:lnTo>
                    <a:lnTo>
                      <a:pt x="0" y="8"/>
                    </a:lnTo>
                    <a:lnTo>
                      <a:pt x="0" y="13"/>
                    </a:lnTo>
                    <a:lnTo>
                      <a:pt x="6" y="23"/>
                    </a:lnTo>
                    <a:lnTo>
                      <a:pt x="13" y="30"/>
                    </a:lnTo>
                    <a:lnTo>
                      <a:pt x="23" y="38"/>
                    </a:lnTo>
                    <a:lnTo>
                      <a:pt x="30" y="46"/>
                    </a:lnTo>
                    <a:lnTo>
                      <a:pt x="38" y="47"/>
                    </a:lnTo>
                    <a:lnTo>
                      <a:pt x="40" y="49"/>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79" name="Freeform 337">
                <a:extLst>
                  <a:ext uri="{FF2B5EF4-FFF2-40B4-BE49-F238E27FC236}">
                    <a16:creationId xmlns:a16="http://schemas.microsoft.com/office/drawing/2014/main" id="{D30C1B68-F47D-4FBD-97AA-0A33C914DDA4}"/>
                  </a:ext>
                </a:extLst>
              </p:cNvPr>
              <p:cNvSpPr>
                <a:spLocks/>
              </p:cNvSpPr>
              <p:nvPr/>
            </p:nvSpPr>
            <p:spPr bwMode="auto">
              <a:xfrm>
                <a:off x="3688" y="3985"/>
                <a:ext cx="24" cy="23"/>
              </a:xfrm>
              <a:custGeom>
                <a:avLst/>
                <a:gdLst>
                  <a:gd name="T0" fmla="*/ 3 w 47"/>
                  <a:gd name="T1" fmla="*/ 2 h 48"/>
                  <a:gd name="T2" fmla="*/ 3 w 47"/>
                  <a:gd name="T3" fmla="*/ 2 h 48"/>
                  <a:gd name="T4" fmla="*/ 3 w 47"/>
                  <a:gd name="T5" fmla="*/ 2 h 48"/>
                  <a:gd name="T6" fmla="*/ 3 w 47"/>
                  <a:gd name="T7" fmla="*/ 1 h 48"/>
                  <a:gd name="T8" fmla="*/ 3 w 47"/>
                  <a:gd name="T9" fmla="*/ 1 h 48"/>
                  <a:gd name="T10" fmla="*/ 3 w 47"/>
                  <a:gd name="T11" fmla="*/ 0 h 48"/>
                  <a:gd name="T12" fmla="*/ 3 w 47"/>
                  <a:gd name="T13" fmla="*/ 0 h 48"/>
                  <a:gd name="T14" fmla="*/ 3 w 47"/>
                  <a:gd name="T15" fmla="*/ 0 h 48"/>
                  <a:gd name="T16" fmla="*/ 3 w 47"/>
                  <a:gd name="T17" fmla="*/ 0 h 48"/>
                  <a:gd name="T18" fmla="*/ 2 w 47"/>
                  <a:gd name="T19" fmla="*/ 0 h 48"/>
                  <a:gd name="T20" fmla="*/ 2 w 47"/>
                  <a:gd name="T21" fmla="*/ 0 h 48"/>
                  <a:gd name="T22" fmla="*/ 1 w 47"/>
                  <a:gd name="T23" fmla="*/ 0 h 48"/>
                  <a:gd name="T24" fmla="*/ 1 w 47"/>
                  <a:gd name="T25" fmla="*/ 0 h 48"/>
                  <a:gd name="T26" fmla="*/ 0 w 47"/>
                  <a:gd name="T27" fmla="*/ 0 h 48"/>
                  <a:gd name="T28" fmla="*/ 0 w 47"/>
                  <a:gd name="T29" fmla="*/ 0 h 48"/>
                  <a:gd name="T30" fmla="*/ 1 w 47"/>
                  <a:gd name="T31" fmla="*/ 1 h 48"/>
                  <a:gd name="T32" fmla="*/ 1 w 47"/>
                  <a:gd name="T33" fmla="*/ 1 h 48"/>
                  <a:gd name="T34" fmla="*/ 2 w 47"/>
                  <a:gd name="T35" fmla="*/ 1 h 48"/>
                  <a:gd name="T36" fmla="*/ 2 w 47"/>
                  <a:gd name="T37" fmla="*/ 2 h 48"/>
                  <a:gd name="T38" fmla="*/ 2 w 47"/>
                  <a:gd name="T39" fmla="*/ 2 h 48"/>
                  <a:gd name="T40" fmla="*/ 3 w 47"/>
                  <a:gd name="T41" fmla="*/ 2 h 48"/>
                  <a:gd name="T42" fmla="*/ 3 w 47"/>
                  <a:gd name="T43" fmla="*/ 2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48"/>
                  <a:gd name="T68" fmla="*/ 47 w 47"/>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48">
                    <a:moveTo>
                      <a:pt x="36" y="48"/>
                    </a:moveTo>
                    <a:lnTo>
                      <a:pt x="36" y="42"/>
                    </a:lnTo>
                    <a:lnTo>
                      <a:pt x="40" y="38"/>
                    </a:lnTo>
                    <a:lnTo>
                      <a:pt x="44" y="30"/>
                    </a:lnTo>
                    <a:lnTo>
                      <a:pt x="47" y="21"/>
                    </a:lnTo>
                    <a:lnTo>
                      <a:pt x="47" y="13"/>
                    </a:lnTo>
                    <a:lnTo>
                      <a:pt x="45" y="4"/>
                    </a:lnTo>
                    <a:lnTo>
                      <a:pt x="38" y="0"/>
                    </a:lnTo>
                    <a:lnTo>
                      <a:pt x="34" y="0"/>
                    </a:lnTo>
                    <a:lnTo>
                      <a:pt x="28" y="0"/>
                    </a:lnTo>
                    <a:lnTo>
                      <a:pt x="21" y="0"/>
                    </a:lnTo>
                    <a:lnTo>
                      <a:pt x="11" y="0"/>
                    </a:lnTo>
                    <a:lnTo>
                      <a:pt x="4" y="0"/>
                    </a:lnTo>
                    <a:lnTo>
                      <a:pt x="0" y="4"/>
                    </a:lnTo>
                    <a:lnTo>
                      <a:pt x="0" y="10"/>
                    </a:lnTo>
                    <a:lnTo>
                      <a:pt x="2" y="17"/>
                    </a:lnTo>
                    <a:lnTo>
                      <a:pt x="11" y="25"/>
                    </a:lnTo>
                    <a:lnTo>
                      <a:pt x="19" y="32"/>
                    </a:lnTo>
                    <a:lnTo>
                      <a:pt x="25" y="40"/>
                    </a:lnTo>
                    <a:lnTo>
                      <a:pt x="32" y="42"/>
                    </a:lnTo>
                    <a:lnTo>
                      <a:pt x="36" y="48"/>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80" name="Freeform 338">
                <a:extLst>
                  <a:ext uri="{FF2B5EF4-FFF2-40B4-BE49-F238E27FC236}">
                    <a16:creationId xmlns:a16="http://schemas.microsoft.com/office/drawing/2014/main" id="{F6E50399-444D-4161-96CD-B6B16D379D14}"/>
                  </a:ext>
                </a:extLst>
              </p:cNvPr>
              <p:cNvSpPr>
                <a:spLocks/>
              </p:cNvSpPr>
              <p:nvPr/>
            </p:nvSpPr>
            <p:spPr bwMode="auto">
              <a:xfrm>
                <a:off x="3837" y="3494"/>
                <a:ext cx="28" cy="23"/>
              </a:xfrm>
              <a:custGeom>
                <a:avLst/>
                <a:gdLst>
                  <a:gd name="T0" fmla="*/ 4 w 55"/>
                  <a:gd name="T1" fmla="*/ 1 h 46"/>
                  <a:gd name="T2" fmla="*/ 4 w 55"/>
                  <a:gd name="T3" fmla="*/ 1 h 46"/>
                  <a:gd name="T4" fmla="*/ 3 w 55"/>
                  <a:gd name="T5" fmla="*/ 1 h 46"/>
                  <a:gd name="T6" fmla="*/ 3 w 55"/>
                  <a:gd name="T7" fmla="*/ 1 h 46"/>
                  <a:gd name="T8" fmla="*/ 2 w 55"/>
                  <a:gd name="T9" fmla="*/ 1 h 46"/>
                  <a:gd name="T10" fmla="*/ 1 w 55"/>
                  <a:gd name="T11" fmla="*/ 0 h 46"/>
                  <a:gd name="T12" fmla="*/ 1 w 55"/>
                  <a:gd name="T13" fmla="*/ 1 h 46"/>
                  <a:gd name="T14" fmla="*/ 1 w 55"/>
                  <a:gd name="T15" fmla="*/ 1 h 46"/>
                  <a:gd name="T16" fmla="*/ 1 w 55"/>
                  <a:gd name="T17" fmla="*/ 1 h 46"/>
                  <a:gd name="T18" fmla="*/ 0 w 55"/>
                  <a:gd name="T19" fmla="*/ 1 h 46"/>
                  <a:gd name="T20" fmla="*/ 1 w 55"/>
                  <a:gd name="T21" fmla="*/ 1 h 46"/>
                  <a:gd name="T22" fmla="*/ 1 w 55"/>
                  <a:gd name="T23" fmla="*/ 3 h 46"/>
                  <a:gd name="T24" fmla="*/ 1 w 55"/>
                  <a:gd name="T25" fmla="*/ 3 h 46"/>
                  <a:gd name="T26" fmla="*/ 1 w 55"/>
                  <a:gd name="T27" fmla="*/ 3 h 46"/>
                  <a:gd name="T28" fmla="*/ 2 w 55"/>
                  <a:gd name="T29" fmla="*/ 3 h 46"/>
                  <a:gd name="T30" fmla="*/ 2 w 55"/>
                  <a:gd name="T31" fmla="*/ 3 h 46"/>
                  <a:gd name="T32" fmla="*/ 3 w 55"/>
                  <a:gd name="T33" fmla="*/ 3 h 46"/>
                  <a:gd name="T34" fmla="*/ 3 w 55"/>
                  <a:gd name="T35" fmla="*/ 1 h 46"/>
                  <a:gd name="T36" fmla="*/ 4 w 55"/>
                  <a:gd name="T37" fmla="*/ 1 h 46"/>
                  <a:gd name="T38" fmla="*/ 4 w 55"/>
                  <a:gd name="T39" fmla="*/ 1 h 46"/>
                  <a:gd name="T40" fmla="*/ 4 w 55"/>
                  <a:gd name="T41" fmla="*/ 1 h 46"/>
                  <a:gd name="T42" fmla="*/ 4 w 55"/>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46"/>
                  <a:gd name="T68" fmla="*/ 55 w 55"/>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46">
                    <a:moveTo>
                      <a:pt x="55" y="15"/>
                    </a:moveTo>
                    <a:lnTo>
                      <a:pt x="53" y="11"/>
                    </a:lnTo>
                    <a:lnTo>
                      <a:pt x="44" y="10"/>
                    </a:lnTo>
                    <a:lnTo>
                      <a:pt x="36" y="6"/>
                    </a:lnTo>
                    <a:lnTo>
                      <a:pt x="25" y="2"/>
                    </a:lnTo>
                    <a:lnTo>
                      <a:pt x="15" y="0"/>
                    </a:lnTo>
                    <a:lnTo>
                      <a:pt x="6" y="4"/>
                    </a:lnTo>
                    <a:lnTo>
                      <a:pt x="2" y="6"/>
                    </a:lnTo>
                    <a:lnTo>
                      <a:pt x="2" y="11"/>
                    </a:lnTo>
                    <a:lnTo>
                      <a:pt x="0" y="17"/>
                    </a:lnTo>
                    <a:lnTo>
                      <a:pt x="2" y="29"/>
                    </a:lnTo>
                    <a:lnTo>
                      <a:pt x="4" y="36"/>
                    </a:lnTo>
                    <a:lnTo>
                      <a:pt x="6" y="44"/>
                    </a:lnTo>
                    <a:lnTo>
                      <a:pt x="10" y="46"/>
                    </a:lnTo>
                    <a:lnTo>
                      <a:pt x="19" y="46"/>
                    </a:lnTo>
                    <a:lnTo>
                      <a:pt x="25" y="42"/>
                    </a:lnTo>
                    <a:lnTo>
                      <a:pt x="36" y="36"/>
                    </a:lnTo>
                    <a:lnTo>
                      <a:pt x="42" y="29"/>
                    </a:lnTo>
                    <a:lnTo>
                      <a:pt x="50" y="21"/>
                    </a:lnTo>
                    <a:lnTo>
                      <a:pt x="53" y="17"/>
                    </a:lnTo>
                    <a:lnTo>
                      <a:pt x="55" y="15"/>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81" name="Freeform 339">
                <a:extLst>
                  <a:ext uri="{FF2B5EF4-FFF2-40B4-BE49-F238E27FC236}">
                    <a16:creationId xmlns:a16="http://schemas.microsoft.com/office/drawing/2014/main" id="{F457459B-0729-430A-88DB-00C667441F73}"/>
                  </a:ext>
                </a:extLst>
              </p:cNvPr>
              <p:cNvSpPr>
                <a:spLocks/>
              </p:cNvSpPr>
              <p:nvPr/>
            </p:nvSpPr>
            <p:spPr bwMode="auto">
              <a:xfrm>
                <a:off x="3753" y="3512"/>
                <a:ext cx="25" cy="23"/>
              </a:xfrm>
              <a:custGeom>
                <a:avLst/>
                <a:gdLst>
                  <a:gd name="T0" fmla="*/ 3 w 51"/>
                  <a:gd name="T1" fmla="*/ 1 h 46"/>
                  <a:gd name="T2" fmla="*/ 3 w 51"/>
                  <a:gd name="T3" fmla="*/ 1 h 46"/>
                  <a:gd name="T4" fmla="*/ 2 w 51"/>
                  <a:gd name="T5" fmla="*/ 1 h 46"/>
                  <a:gd name="T6" fmla="*/ 2 w 51"/>
                  <a:gd name="T7" fmla="*/ 1 h 46"/>
                  <a:gd name="T8" fmla="*/ 1 w 51"/>
                  <a:gd name="T9" fmla="*/ 1 h 46"/>
                  <a:gd name="T10" fmla="*/ 0 w 51"/>
                  <a:gd name="T11" fmla="*/ 0 h 46"/>
                  <a:gd name="T12" fmla="*/ 0 w 51"/>
                  <a:gd name="T13" fmla="*/ 1 h 46"/>
                  <a:gd name="T14" fmla="*/ 0 w 51"/>
                  <a:gd name="T15" fmla="*/ 1 h 46"/>
                  <a:gd name="T16" fmla="*/ 0 w 51"/>
                  <a:gd name="T17" fmla="*/ 1 h 46"/>
                  <a:gd name="T18" fmla="*/ 0 w 51"/>
                  <a:gd name="T19" fmla="*/ 1 h 46"/>
                  <a:gd name="T20" fmla="*/ 0 w 51"/>
                  <a:gd name="T21" fmla="*/ 1 h 46"/>
                  <a:gd name="T22" fmla="*/ 0 w 51"/>
                  <a:gd name="T23" fmla="*/ 3 h 46"/>
                  <a:gd name="T24" fmla="*/ 0 w 51"/>
                  <a:gd name="T25" fmla="*/ 3 h 46"/>
                  <a:gd name="T26" fmla="*/ 0 w 51"/>
                  <a:gd name="T27" fmla="*/ 3 h 46"/>
                  <a:gd name="T28" fmla="*/ 1 w 51"/>
                  <a:gd name="T29" fmla="*/ 3 h 46"/>
                  <a:gd name="T30" fmla="*/ 1 w 51"/>
                  <a:gd name="T31" fmla="*/ 3 h 46"/>
                  <a:gd name="T32" fmla="*/ 2 w 51"/>
                  <a:gd name="T33" fmla="*/ 3 h 46"/>
                  <a:gd name="T34" fmla="*/ 2 w 51"/>
                  <a:gd name="T35" fmla="*/ 1 h 46"/>
                  <a:gd name="T36" fmla="*/ 3 w 51"/>
                  <a:gd name="T37" fmla="*/ 1 h 46"/>
                  <a:gd name="T38" fmla="*/ 3 w 51"/>
                  <a:gd name="T39" fmla="*/ 1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46"/>
                  <a:gd name="T62" fmla="*/ 51 w 51"/>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46">
                    <a:moveTo>
                      <a:pt x="51" y="15"/>
                    </a:moveTo>
                    <a:lnTo>
                      <a:pt x="49" y="13"/>
                    </a:lnTo>
                    <a:lnTo>
                      <a:pt x="44" y="10"/>
                    </a:lnTo>
                    <a:lnTo>
                      <a:pt x="32" y="6"/>
                    </a:lnTo>
                    <a:lnTo>
                      <a:pt x="23" y="2"/>
                    </a:lnTo>
                    <a:lnTo>
                      <a:pt x="15" y="0"/>
                    </a:lnTo>
                    <a:lnTo>
                      <a:pt x="6" y="2"/>
                    </a:lnTo>
                    <a:lnTo>
                      <a:pt x="2" y="6"/>
                    </a:lnTo>
                    <a:lnTo>
                      <a:pt x="0" y="12"/>
                    </a:lnTo>
                    <a:lnTo>
                      <a:pt x="0" y="17"/>
                    </a:lnTo>
                    <a:lnTo>
                      <a:pt x="0" y="27"/>
                    </a:lnTo>
                    <a:lnTo>
                      <a:pt x="0" y="34"/>
                    </a:lnTo>
                    <a:lnTo>
                      <a:pt x="6" y="40"/>
                    </a:lnTo>
                    <a:lnTo>
                      <a:pt x="10" y="46"/>
                    </a:lnTo>
                    <a:lnTo>
                      <a:pt x="17" y="46"/>
                    </a:lnTo>
                    <a:lnTo>
                      <a:pt x="23" y="40"/>
                    </a:lnTo>
                    <a:lnTo>
                      <a:pt x="32" y="34"/>
                    </a:lnTo>
                    <a:lnTo>
                      <a:pt x="46" y="23"/>
                    </a:lnTo>
                    <a:lnTo>
                      <a:pt x="51" y="15"/>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82" name="Freeform 340">
                <a:extLst>
                  <a:ext uri="{FF2B5EF4-FFF2-40B4-BE49-F238E27FC236}">
                    <a16:creationId xmlns:a16="http://schemas.microsoft.com/office/drawing/2014/main" id="{FBCF08B9-DFC2-4E6C-820E-42EA93670C8C}"/>
                  </a:ext>
                </a:extLst>
              </p:cNvPr>
              <p:cNvSpPr>
                <a:spLocks/>
              </p:cNvSpPr>
              <p:nvPr/>
            </p:nvSpPr>
            <p:spPr bwMode="auto">
              <a:xfrm>
                <a:off x="3678" y="3900"/>
                <a:ext cx="26" cy="24"/>
              </a:xfrm>
              <a:custGeom>
                <a:avLst/>
                <a:gdLst>
                  <a:gd name="T0" fmla="*/ 4 w 51"/>
                  <a:gd name="T1" fmla="*/ 2 h 47"/>
                  <a:gd name="T2" fmla="*/ 4 w 51"/>
                  <a:gd name="T3" fmla="*/ 2 h 47"/>
                  <a:gd name="T4" fmla="*/ 3 w 51"/>
                  <a:gd name="T5" fmla="*/ 1 h 47"/>
                  <a:gd name="T6" fmla="*/ 3 w 51"/>
                  <a:gd name="T7" fmla="*/ 1 h 47"/>
                  <a:gd name="T8" fmla="*/ 2 w 51"/>
                  <a:gd name="T9" fmla="*/ 1 h 47"/>
                  <a:gd name="T10" fmla="*/ 2 w 51"/>
                  <a:gd name="T11" fmla="*/ 0 h 47"/>
                  <a:gd name="T12" fmla="*/ 1 w 51"/>
                  <a:gd name="T13" fmla="*/ 1 h 47"/>
                  <a:gd name="T14" fmla="*/ 1 w 51"/>
                  <a:gd name="T15" fmla="*/ 1 h 47"/>
                  <a:gd name="T16" fmla="*/ 1 w 51"/>
                  <a:gd name="T17" fmla="*/ 1 h 47"/>
                  <a:gd name="T18" fmla="*/ 1 w 51"/>
                  <a:gd name="T19" fmla="*/ 1 h 47"/>
                  <a:gd name="T20" fmla="*/ 1 w 51"/>
                  <a:gd name="T21" fmla="*/ 2 h 47"/>
                  <a:gd name="T22" fmla="*/ 0 w 51"/>
                  <a:gd name="T23" fmla="*/ 2 h 47"/>
                  <a:gd name="T24" fmla="*/ 0 w 51"/>
                  <a:gd name="T25" fmla="*/ 3 h 47"/>
                  <a:gd name="T26" fmla="*/ 1 w 51"/>
                  <a:gd name="T27" fmla="*/ 3 h 47"/>
                  <a:gd name="T28" fmla="*/ 1 w 51"/>
                  <a:gd name="T29" fmla="*/ 3 h 47"/>
                  <a:gd name="T30" fmla="*/ 2 w 51"/>
                  <a:gd name="T31" fmla="*/ 3 h 47"/>
                  <a:gd name="T32" fmla="*/ 2 w 51"/>
                  <a:gd name="T33" fmla="*/ 3 h 47"/>
                  <a:gd name="T34" fmla="*/ 3 w 51"/>
                  <a:gd name="T35" fmla="*/ 2 h 47"/>
                  <a:gd name="T36" fmla="*/ 3 w 51"/>
                  <a:gd name="T37" fmla="*/ 2 h 47"/>
                  <a:gd name="T38" fmla="*/ 4 w 51"/>
                  <a:gd name="T39" fmla="*/ 2 h 47"/>
                  <a:gd name="T40" fmla="*/ 4 w 51"/>
                  <a:gd name="T41" fmla="*/ 2 h 47"/>
                  <a:gd name="T42" fmla="*/ 4 w 51"/>
                  <a:gd name="T43" fmla="*/ 2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
                  <a:gd name="T67" fmla="*/ 0 h 47"/>
                  <a:gd name="T68" fmla="*/ 51 w 51"/>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 h="47">
                    <a:moveTo>
                      <a:pt x="51" y="25"/>
                    </a:moveTo>
                    <a:lnTo>
                      <a:pt x="49" y="19"/>
                    </a:lnTo>
                    <a:lnTo>
                      <a:pt x="44" y="15"/>
                    </a:lnTo>
                    <a:lnTo>
                      <a:pt x="36" y="9"/>
                    </a:lnTo>
                    <a:lnTo>
                      <a:pt x="30" y="4"/>
                    </a:lnTo>
                    <a:lnTo>
                      <a:pt x="19" y="0"/>
                    </a:lnTo>
                    <a:lnTo>
                      <a:pt x="11" y="2"/>
                    </a:lnTo>
                    <a:lnTo>
                      <a:pt x="7" y="4"/>
                    </a:lnTo>
                    <a:lnTo>
                      <a:pt x="4" y="9"/>
                    </a:lnTo>
                    <a:lnTo>
                      <a:pt x="2" y="15"/>
                    </a:lnTo>
                    <a:lnTo>
                      <a:pt x="2" y="26"/>
                    </a:lnTo>
                    <a:lnTo>
                      <a:pt x="0" y="32"/>
                    </a:lnTo>
                    <a:lnTo>
                      <a:pt x="0" y="40"/>
                    </a:lnTo>
                    <a:lnTo>
                      <a:pt x="2" y="45"/>
                    </a:lnTo>
                    <a:lnTo>
                      <a:pt x="7" y="47"/>
                    </a:lnTo>
                    <a:lnTo>
                      <a:pt x="17" y="44"/>
                    </a:lnTo>
                    <a:lnTo>
                      <a:pt x="26" y="42"/>
                    </a:lnTo>
                    <a:lnTo>
                      <a:pt x="34" y="32"/>
                    </a:lnTo>
                    <a:lnTo>
                      <a:pt x="44" y="28"/>
                    </a:lnTo>
                    <a:lnTo>
                      <a:pt x="49" y="25"/>
                    </a:lnTo>
                    <a:lnTo>
                      <a:pt x="51" y="25"/>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83" name="Freeform 341">
                <a:extLst>
                  <a:ext uri="{FF2B5EF4-FFF2-40B4-BE49-F238E27FC236}">
                    <a16:creationId xmlns:a16="http://schemas.microsoft.com/office/drawing/2014/main" id="{D2B5FEB3-2AA0-45C1-B017-795504E71D2D}"/>
                  </a:ext>
                </a:extLst>
              </p:cNvPr>
              <p:cNvSpPr>
                <a:spLocks/>
              </p:cNvSpPr>
              <p:nvPr/>
            </p:nvSpPr>
            <p:spPr bwMode="auto">
              <a:xfrm>
                <a:off x="3773" y="3454"/>
                <a:ext cx="25" cy="22"/>
              </a:xfrm>
              <a:custGeom>
                <a:avLst/>
                <a:gdLst>
                  <a:gd name="T0" fmla="*/ 4 w 49"/>
                  <a:gd name="T1" fmla="*/ 1 h 44"/>
                  <a:gd name="T2" fmla="*/ 3 w 49"/>
                  <a:gd name="T3" fmla="*/ 1 h 44"/>
                  <a:gd name="T4" fmla="*/ 3 w 49"/>
                  <a:gd name="T5" fmla="*/ 1 h 44"/>
                  <a:gd name="T6" fmla="*/ 2 w 49"/>
                  <a:gd name="T7" fmla="*/ 0 h 44"/>
                  <a:gd name="T8" fmla="*/ 2 w 49"/>
                  <a:gd name="T9" fmla="*/ 0 h 44"/>
                  <a:gd name="T10" fmla="*/ 1 w 49"/>
                  <a:gd name="T11" fmla="*/ 0 h 44"/>
                  <a:gd name="T12" fmla="*/ 1 w 49"/>
                  <a:gd name="T13" fmla="*/ 1 h 44"/>
                  <a:gd name="T14" fmla="*/ 0 w 49"/>
                  <a:gd name="T15" fmla="*/ 1 h 44"/>
                  <a:gd name="T16" fmla="*/ 0 w 49"/>
                  <a:gd name="T17" fmla="*/ 1 h 44"/>
                  <a:gd name="T18" fmla="*/ 0 w 49"/>
                  <a:gd name="T19" fmla="*/ 1 h 44"/>
                  <a:gd name="T20" fmla="*/ 1 w 49"/>
                  <a:gd name="T21" fmla="*/ 1 h 44"/>
                  <a:gd name="T22" fmla="*/ 1 w 49"/>
                  <a:gd name="T23" fmla="*/ 3 h 44"/>
                  <a:gd name="T24" fmla="*/ 1 w 49"/>
                  <a:gd name="T25" fmla="*/ 3 h 44"/>
                  <a:gd name="T26" fmla="*/ 2 w 49"/>
                  <a:gd name="T27" fmla="*/ 3 h 44"/>
                  <a:gd name="T28" fmla="*/ 3 w 49"/>
                  <a:gd name="T29" fmla="*/ 1 h 44"/>
                  <a:gd name="T30" fmla="*/ 3 w 49"/>
                  <a:gd name="T31" fmla="*/ 1 h 44"/>
                  <a:gd name="T32" fmla="*/ 3 w 49"/>
                  <a:gd name="T33" fmla="*/ 1 h 44"/>
                  <a:gd name="T34" fmla="*/ 3 w 49"/>
                  <a:gd name="T35" fmla="*/ 1 h 44"/>
                  <a:gd name="T36" fmla="*/ 4 w 49"/>
                  <a:gd name="T37" fmla="*/ 1 h 44"/>
                  <a:gd name="T38" fmla="*/ 4 w 49"/>
                  <a:gd name="T39" fmla="*/ 1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44"/>
                  <a:gd name="T62" fmla="*/ 49 w 49"/>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44">
                    <a:moveTo>
                      <a:pt x="49" y="4"/>
                    </a:moveTo>
                    <a:lnTo>
                      <a:pt x="44" y="4"/>
                    </a:lnTo>
                    <a:lnTo>
                      <a:pt x="38" y="2"/>
                    </a:lnTo>
                    <a:lnTo>
                      <a:pt x="28" y="0"/>
                    </a:lnTo>
                    <a:lnTo>
                      <a:pt x="19" y="0"/>
                    </a:lnTo>
                    <a:lnTo>
                      <a:pt x="7" y="0"/>
                    </a:lnTo>
                    <a:lnTo>
                      <a:pt x="2" y="4"/>
                    </a:lnTo>
                    <a:lnTo>
                      <a:pt x="0" y="8"/>
                    </a:lnTo>
                    <a:lnTo>
                      <a:pt x="0" y="15"/>
                    </a:lnTo>
                    <a:lnTo>
                      <a:pt x="0" y="21"/>
                    </a:lnTo>
                    <a:lnTo>
                      <a:pt x="4" y="31"/>
                    </a:lnTo>
                    <a:lnTo>
                      <a:pt x="7" y="36"/>
                    </a:lnTo>
                    <a:lnTo>
                      <a:pt x="9" y="44"/>
                    </a:lnTo>
                    <a:lnTo>
                      <a:pt x="23" y="44"/>
                    </a:lnTo>
                    <a:lnTo>
                      <a:pt x="36" y="31"/>
                    </a:lnTo>
                    <a:lnTo>
                      <a:pt x="40" y="21"/>
                    </a:lnTo>
                    <a:lnTo>
                      <a:pt x="44" y="14"/>
                    </a:lnTo>
                    <a:lnTo>
                      <a:pt x="47" y="6"/>
                    </a:lnTo>
                    <a:lnTo>
                      <a:pt x="49" y="4"/>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84" name="Freeform 342">
                <a:extLst>
                  <a:ext uri="{FF2B5EF4-FFF2-40B4-BE49-F238E27FC236}">
                    <a16:creationId xmlns:a16="http://schemas.microsoft.com/office/drawing/2014/main" id="{F54CEDE7-DEBC-4B7D-9333-7E8E12D4A2BA}"/>
                  </a:ext>
                </a:extLst>
              </p:cNvPr>
              <p:cNvSpPr>
                <a:spLocks/>
              </p:cNvSpPr>
              <p:nvPr/>
            </p:nvSpPr>
            <p:spPr bwMode="auto">
              <a:xfrm>
                <a:off x="3697" y="3926"/>
                <a:ext cx="25" cy="25"/>
              </a:xfrm>
              <a:custGeom>
                <a:avLst/>
                <a:gdLst>
                  <a:gd name="T0" fmla="*/ 4 w 49"/>
                  <a:gd name="T1" fmla="*/ 2 h 51"/>
                  <a:gd name="T2" fmla="*/ 3 w 49"/>
                  <a:gd name="T3" fmla="*/ 2 h 51"/>
                  <a:gd name="T4" fmla="*/ 3 w 49"/>
                  <a:gd name="T5" fmla="*/ 1 h 51"/>
                  <a:gd name="T6" fmla="*/ 3 w 49"/>
                  <a:gd name="T7" fmla="*/ 0 h 51"/>
                  <a:gd name="T8" fmla="*/ 2 w 49"/>
                  <a:gd name="T9" fmla="*/ 0 h 51"/>
                  <a:gd name="T10" fmla="*/ 2 w 49"/>
                  <a:gd name="T11" fmla="*/ 0 h 51"/>
                  <a:gd name="T12" fmla="*/ 2 w 49"/>
                  <a:gd name="T13" fmla="*/ 0 h 51"/>
                  <a:gd name="T14" fmla="*/ 1 w 49"/>
                  <a:gd name="T15" fmla="*/ 0 h 51"/>
                  <a:gd name="T16" fmla="*/ 1 w 49"/>
                  <a:gd name="T17" fmla="*/ 1 h 51"/>
                  <a:gd name="T18" fmla="*/ 1 w 49"/>
                  <a:gd name="T19" fmla="*/ 1 h 51"/>
                  <a:gd name="T20" fmla="*/ 0 w 49"/>
                  <a:gd name="T21" fmla="*/ 2 h 51"/>
                  <a:gd name="T22" fmla="*/ 0 w 49"/>
                  <a:gd name="T23" fmla="*/ 2 h 51"/>
                  <a:gd name="T24" fmla="*/ 1 w 49"/>
                  <a:gd name="T25" fmla="*/ 2 h 51"/>
                  <a:gd name="T26" fmla="*/ 1 w 49"/>
                  <a:gd name="T27" fmla="*/ 3 h 51"/>
                  <a:gd name="T28" fmla="*/ 2 w 49"/>
                  <a:gd name="T29" fmla="*/ 3 h 51"/>
                  <a:gd name="T30" fmla="*/ 2 w 49"/>
                  <a:gd name="T31" fmla="*/ 2 h 51"/>
                  <a:gd name="T32" fmla="*/ 3 w 49"/>
                  <a:gd name="T33" fmla="*/ 2 h 51"/>
                  <a:gd name="T34" fmla="*/ 3 w 49"/>
                  <a:gd name="T35" fmla="*/ 2 h 51"/>
                  <a:gd name="T36" fmla="*/ 4 w 49"/>
                  <a:gd name="T37" fmla="*/ 2 h 51"/>
                  <a:gd name="T38" fmla="*/ 4 w 49"/>
                  <a:gd name="T39" fmla="*/ 2 h 5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51"/>
                  <a:gd name="T62" fmla="*/ 49 w 49"/>
                  <a:gd name="T63" fmla="*/ 51 h 5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51">
                    <a:moveTo>
                      <a:pt x="49" y="40"/>
                    </a:moveTo>
                    <a:lnTo>
                      <a:pt x="47" y="36"/>
                    </a:lnTo>
                    <a:lnTo>
                      <a:pt x="44" y="27"/>
                    </a:lnTo>
                    <a:lnTo>
                      <a:pt x="34" y="12"/>
                    </a:lnTo>
                    <a:lnTo>
                      <a:pt x="28" y="4"/>
                    </a:lnTo>
                    <a:lnTo>
                      <a:pt x="21" y="0"/>
                    </a:lnTo>
                    <a:lnTo>
                      <a:pt x="17" y="4"/>
                    </a:lnTo>
                    <a:lnTo>
                      <a:pt x="11" y="8"/>
                    </a:lnTo>
                    <a:lnTo>
                      <a:pt x="6" y="23"/>
                    </a:lnTo>
                    <a:lnTo>
                      <a:pt x="2" y="29"/>
                    </a:lnTo>
                    <a:lnTo>
                      <a:pt x="0" y="36"/>
                    </a:lnTo>
                    <a:lnTo>
                      <a:pt x="0" y="40"/>
                    </a:lnTo>
                    <a:lnTo>
                      <a:pt x="2" y="46"/>
                    </a:lnTo>
                    <a:lnTo>
                      <a:pt x="9" y="51"/>
                    </a:lnTo>
                    <a:lnTo>
                      <a:pt x="19" y="51"/>
                    </a:lnTo>
                    <a:lnTo>
                      <a:pt x="28" y="46"/>
                    </a:lnTo>
                    <a:lnTo>
                      <a:pt x="38" y="44"/>
                    </a:lnTo>
                    <a:lnTo>
                      <a:pt x="47" y="40"/>
                    </a:lnTo>
                    <a:lnTo>
                      <a:pt x="49" y="40"/>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85" name="Freeform 343">
                <a:extLst>
                  <a:ext uri="{FF2B5EF4-FFF2-40B4-BE49-F238E27FC236}">
                    <a16:creationId xmlns:a16="http://schemas.microsoft.com/office/drawing/2014/main" id="{5C039A4D-FABB-457C-934C-F68259764F51}"/>
                  </a:ext>
                </a:extLst>
              </p:cNvPr>
              <p:cNvSpPr>
                <a:spLocks/>
              </p:cNvSpPr>
              <p:nvPr/>
            </p:nvSpPr>
            <p:spPr bwMode="auto">
              <a:xfrm>
                <a:off x="3777" y="3677"/>
                <a:ext cx="34" cy="30"/>
              </a:xfrm>
              <a:custGeom>
                <a:avLst/>
                <a:gdLst>
                  <a:gd name="T0" fmla="*/ 4 w 69"/>
                  <a:gd name="T1" fmla="*/ 3 h 61"/>
                  <a:gd name="T2" fmla="*/ 4 w 69"/>
                  <a:gd name="T3" fmla="*/ 2 h 61"/>
                  <a:gd name="T4" fmla="*/ 4 w 69"/>
                  <a:gd name="T5" fmla="*/ 2 h 61"/>
                  <a:gd name="T6" fmla="*/ 4 w 69"/>
                  <a:gd name="T7" fmla="*/ 2 h 61"/>
                  <a:gd name="T8" fmla="*/ 3 w 69"/>
                  <a:gd name="T9" fmla="*/ 1 h 61"/>
                  <a:gd name="T10" fmla="*/ 3 w 69"/>
                  <a:gd name="T11" fmla="*/ 0 h 61"/>
                  <a:gd name="T12" fmla="*/ 2 w 69"/>
                  <a:gd name="T13" fmla="*/ 0 h 61"/>
                  <a:gd name="T14" fmla="*/ 1 w 69"/>
                  <a:gd name="T15" fmla="*/ 0 h 61"/>
                  <a:gd name="T16" fmla="*/ 1 w 69"/>
                  <a:gd name="T17" fmla="*/ 0 h 61"/>
                  <a:gd name="T18" fmla="*/ 0 w 69"/>
                  <a:gd name="T19" fmla="*/ 0 h 61"/>
                  <a:gd name="T20" fmla="*/ 0 w 69"/>
                  <a:gd name="T21" fmla="*/ 1 h 61"/>
                  <a:gd name="T22" fmla="*/ 0 w 69"/>
                  <a:gd name="T23" fmla="*/ 2 h 61"/>
                  <a:gd name="T24" fmla="*/ 0 w 69"/>
                  <a:gd name="T25" fmla="*/ 2 h 61"/>
                  <a:gd name="T26" fmla="*/ 0 w 69"/>
                  <a:gd name="T27" fmla="*/ 3 h 61"/>
                  <a:gd name="T28" fmla="*/ 0 w 69"/>
                  <a:gd name="T29" fmla="*/ 3 h 61"/>
                  <a:gd name="T30" fmla="*/ 0 w 69"/>
                  <a:gd name="T31" fmla="*/ 3 h 61"/>
                  <a:gd name="T32" fmla="*/ 1 w 69"/>
                  <a:gd name="T33" fmla="*/ 3 h 61"/>
                  <a:gd name="T34" fmla="*/ 2 w 69"/>
                  <a:gd name="T35" fmla="*/ 3 h 61"/>
                  <a:gd name="T36" fmla="*/ 3 w 69"/>
                  <a:gd name="T37" fmla="*/ 3 h 61"/>
                  <a:gd name="T38" fmla="*/ 4 w 69"/>
                  <a:gd name="T39" fmla="*/ 3 h 61"/>
                  <a:gd name="T40" fmla="*/ 4 w 69"/>
                  <a:gd name="T41" fmla="*/ 3 h 61"/>
                  <a:gd name="T42" fmla="*/ 4 w 69"/>
                  <a:gd name="T43" fmla="*/ 3 h 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
                  <a:gd name="T67" fmla="*/ 0 h 61"/>
                  <a:gd name="T68" fmla="*/ 69 w 69"/>
                  <a:gd name="T69" fmla="*/ 61 h 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 h="61">
                    <a:moveTo>
                      <a:pt x="69" y="49"/>
                    </a:moveTo>
                    <a:lnTo>
                      <a:pt x="69" y="46"/>
                    </a:lnTo>
                    <a:lnTo>
                      <a:pt x="67" y="44"/>
                    </a:lnTo>
                    <a:lnTo>
                      <a:pt x="65" y="36"/>
                    </a:lnTo>
                    <a:lnTo>
                      <a:pt x="61" y="29"/>
                    </a:lnTo>
                    <a:lnTo>
                      <a:pt x="50" y="13"/>
                    </a:lnTo>
                    <a:lnTo>
                      <a:pt x="37" y="2"/>
                    </a:lnTo>
                    <a:lnTo>
                      <a:pt x="29" y="0"/>
                    </a:lnTo>
                    <a:lnTo>
                      <a:pt x="21" y="4"/>
                    </a:lnTo>
                    <a:lnTo>
                      <a:pt x="14" y="11"/>
                    </a:lnTo>
                    <a:lnTo>
                      <a:pt x="8" y="23"/>
                    </a:lnTo>
                    <a:lnTo>
                      <a:pt x="0" y="32"/>
                    </a:lnTo>
                    <a:lnTo>
                      <a:pt x="0" y="44"/>
                    </a:lnTo>
                    <a:lnTo>
                      <a:pt x="0" y="48"/>
                    </a:lnTo>
                    <a:lnTo>
                      <a:pt x="2" y="53"/>
                    </a:lnTo>
                    <a:lnTo>
                      <a:pt x="12" y="59"/>
                    </a:lnTo>
                    <a:lnTo>
                      <a:pt x="27" y="61"/>
                    </a:lnTo>
                    <a:lnTo>
                      <a:pt x="42" y="57"/>
                    </a:lnTo>
                    <a:lnTo>
                      <a:pt x="56" y="53"/>
                    </a:lnTo>
                    <a:lnTo>
                      <a:pt x="65" y="49"/>
                    </a:lnTo>
                    <a:lnTo>
                      <a:pt x="69" y="49"/>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86" name="Freeform 344">
                <a:extLst>
                  <a:ext uri="{FF2B5EF4-FFF2-40B4-BE49-F238E27FC236}">
                    <a16:creationId xmlns:a16="http://schemas.microsoft.com/office/drawing/2014/main" id="{4A2E94E3-704D-49C5-BDF5-9A85B2500426}"/>
                  </a:ext>
                </a:extLst>
              </p:cNvPr>
              <p:cNvSpPr>
                <a:spLocks/>
              </p:cNvSpPr>
              <p:nvPr/>
            </p:nvSpPr>
            <p:spPr bwMode="auto">
              <a:xfrm>
                <a:off x="3752" y="3814"/>
                <a:ext cx="27" cy="23"/>
              </a:xfrm>
              <a:custGeom>
                <a:avLst/>
                <a:gdLst>
                  <a:gd name="T0" fmla="*/ 3 w 55"/>
                  <a:gd name="T1" fmla="*/ 2 h 45"/>
                  <a:gd name="T2" fmla="*/ 3 w 55"/>
                  <a:gd name="T3" fmla="*/ 2 h 45"/>
                  <a:gd name="T4" fmla="*/ 3 w 55"/>
                  <a:gd name="T5" fmla="*/ 2 h 45"/>
                  <a:gd name="T6" fmla="*/ 2 w 55"/>
                  <a:gd name="T7" fmla="*/ 1 h 45"/>
                  <a:gd name="T8" fmla="*/ 2 w 55"/>
                  <a:gd name="T9" fmla="*/ 1 h 45"/>
                  <a:gd name="T10" fmla="*/ 1 w 55"/>
                  <a:gd name="T11" fmla="*/ 0 h 45"/>
                  <a:gd name="T12" fmla="*/ 1 w 55"/>
                  <a:gd name="T13" fmla="*/ 0 h 45"/>
                  <a:gd name="T14" fmla="*/ 0 w 55"/>
                  <a:gd name="T15" fmla="*/ 0 h 45"/>
                  <a:gd name="T16" fmla="*/ 0 w 55"/>
                  <a:gd name="T17" fmla="*/ 1 h 45"/>
                  <a:gd name="T18" fmla="*/ 0 w 55"/>
                  <a:gd name="T19" fmla="*/ 1 h 45"/>
                  <a:gd name="T20" fmla="*/ 0 w 55"/>
                  <a:gd name="T21" fmla="*/ 2 h 45"/>
                  <a:gd name="T22" fmla="*/ 0 w 55"/>
                  <a:gd name="T23" fmla="*/ 2 h 45"/>
                  <a:gd name="T24" fmla="*/ 0 w 55"/>
                  <a:gd name="T25" fmla="*/ 3 h 45"/>
                  <a:gd name="T26" fmla="*/ 0 w 55"/>
                  <a:gd name="T27" fmla="*/ 3 h 45"/>
                  <a:gd name="T28" fmla="*/ 0 w 55"/>
                  <a:gd name="T29" fmla="*/ 3 h 45"/>
                  <a:gd name="T30" fmla="*/ 1 w 55"/>
                  <a:gd name="T31" fmla="*/ 3 h 45"/>
                  <a:gd name="T32" fmla="*/ 1 w 55"/>
                  <a:gd name="T33" fmla="*/ 3 h 45"/>
                  <a:gd name="T34" fmla="*/ 2 w 55"/>
                  <a:gd name="T35" fmla="*/ 3 h 45"/>
                  <a:gd name="T36" fmla="*/ 3 w 55"/>
                  <a:gd name="T37" fmla="*/ 2 h 45"/>
                  <a:gd name="T38" fmla="*/ 3 w 55"/>
                  <a:gd name="T39" fmla="*/ 2 h 45"/>
                  <a:gd name="T40" fmla="*/ 3 w 55"/>
                  <a:gd name="T41" fmla="*/ 2 h 45"/>
                  <a:gd name="T42" fmla="*/ 3 w 55"/>
                  <a:gd name="T43" fmla="*/ 2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45"/>
                  <a:gd name="T68" fmla="*/ 55 w 55"/>
                  <a:gd name="T69" fmla="*/ 45 h 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45">
                    <a:moveTo>
                      <a:pt x="55" y="28"/>
                    </a:moveTo>
                    <a:lnTo>
                      <a:pt x="53" y="26"/>
                    </a:lnTo>
                    <a:lnTo>
                      <a:pt x="51" y="21"/>
                    </a:lnTo>
                    <a:lnTo>
                      <a:pt x="44" y="11"/>
                    </a:lnTo>
                    <a:lnTo>
                      <a:pt x="34" y="7"/>
                    </a:lnTo>
                    <a:lnTo>
                      <a:pt x="25" y="0"/>
                    </a:lnTo>
                    <a:lnTo>
                      <a:pt x="17" y="0"/>
                    </a:lnTo>
                    <a:lnTo>
                      <a:pt x="13" y="0"/>
                    </a:lnTo>
                    <a:lnTo>
                      <a:pt x="8" y="5"/>
                    </a:lnTo>
                    <a:lnTo>
                      <a:pt x="4" y="11"/>
                    </a:lnTo>
                    <a:lnTo>
                      <a:pt x="2" y="21"/>
                    </a:lnTo>
                    <a:lnTo>
                      <a:pt x="0" y="28"/>
                    </a:lnTo>
                    <a:lnTo>
                      <a:pt x="0" y="36"/>
                    </a:lnTo>
                    <a:lnTo>
                      <a:pt x="2" y="42"/>
                    </a:lnTo>
                    <a:lnTo>
                      <a:pt x="8" y="45"/>
                    </a:lnTo>
                    <a:lnTo>
                      <a:pt x="19" y="43"/>
                    </a:lnTo>
                    <a:lnTo>
                      <a:pt x="31" y="42"/>
                    </a:lnTo>
                    <a:lnTo>
                      <a:pt x="38" y="38"/>
                    </a:lnTo>
                    <a:lnTo>
                      <a:pt x="48" y="32"/>
                    </a:lnTo>
                    <a:lnTo>
                      <a:pt x="53" y="28"/>
                    </a:lnTo>
                    <a:lnTo>
                      <a:pt x="55" y="28"/>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87" name="Freeform 345">
                <a:extLst>
                  <a:ext uri="{FF2B5EF4-FFF2-40B4-BE49-F238E27FC236}">
                    <a16:creationId xmlns:a16="http://schemas.microsoft.com/office/drawing/2014/main" id="{3E0FA3B6-3FDD-4884-AD85-66A7024CDA58}"/>
                  </a:ext>
                </a:extLst>
              </p:cNvPr>
              <p:cNvSpPr>
                <a:spLocks/>
              </p:cNvSpPr>
              <p:nvPr/>
            </p:nvSpPr>
            <p:spPr bwMode="auto">
              <a:xfrm>
                <a:off x="3776" y="3715"/>
                <a:ext cx="23" cy="31"/>
              </a:xfrm>
              <a:custGeom>
                <a:avLst/>
                <a:gdLst>
                  <a:gd name="T0" fmla="*/ 2 w 45"/>
                  <a:gd name="T1" fmla="*/ 3 h 63"/>
                  <a:gd name="T2" fmla="*/ 2 w 45"/>
                  <a:gd name="T3" fmla="*/ 3 h 63"/>
                  <a:gd name="T4" fmla="*/ 2 w 45"/>
                  <a:gd name="T5" fmla="*/ 3 h 63"/>
                  <a:gd name="T6" fmla="*/ 2 w 45"/>
                  <a:gd name="T7" fmla="*/ 3 h 63"/>
                  <a:gd name="T8" fmla="*/ 3 w 45"/>
                  <a:gd name="T9" fmla="*/ 3 h 63"/>
                  <a:gd name="T10" fmla="*/ 3 w 45"/>
                  <a:gd name="T11" fmla="*/ 2 h 63"/>
                  <a:gd name="T12" fmla="*/ 3 w 45"/>
                  <a:gd name="T13" fmla="*/ 2 h 63"/>
                  <a:gd name="T14" fmla="*/ 3 w 45"/>
                  <a:gd name="T15" fmla="*/ 1 h 63"/>
                  <a:gd name="T16" fmla="*/ 3 w 45"/>
                  <a:gd name="T17" fmla="*/ 1 h 63"/>
                  <a:gd name="T18" fmla="*/ 3 w 45"/>
                  <a:gd name="T19" fmla="*/ 0 h 63"/>
                  <a:gd name="T20" fmla="*/ 3 w 45"/>
                  <a:gd name="T21" fmla="*/ 0 h 63"/>
                  <a:gd name="T22" fmla="*/ 3 w 45"/>
                  <a:gd name="T23" fmla="*/ 0 h 63"/>
                  <a:gd name="T24" fmla="*/ 3 w 45"/>
                  <a:gd name="T25" fmla="*/ 0 h 63"/>
                  <a:gd name="T26" fmla="*/ 2 w 45"/>
                  <a:gd name="T27" fmla="*/ 0 h 63"/>
                  <a:gd name="T28" fmla="*/ 1 w 45"/>
                  <a:gd name="T29" fmla="*/ 0 h 63"/>
                  <a:gd name="T30" fmla="*/ 1 w 45"/>
                  <a:gd name="T31" fmla="*/ 1 h 63"/>
                  <a:gd name="T32" fmla="*/ 0 w 45"/>
                  <a:gd name="T33" fmla="*/ 1 h 63"/>
                  <a:gd name="T34" fmla="*/ 0 w 45"/>
                  <a:gd name="T35" fmla="*/ 2 h 63"/>
                  <a:gd name="T36" fmla="*/ 1 w 45"/>
                  <a:gd name="T37" fmla="*/ 2 h 63"/>
                  <a:gd name="T38" fmla="*/ 1 w 45"/>
                  <a:gd name="T39" fmla="*/ 3 h 63"/>
                  <a:gd name="T40" fmla="*/ 2 w 45"/>
                  <a:gd name="T41" fmla="*/ 3 h 63"/>
                  <a:gd name="T42" fmla="*/ 2 w 45"/>
                  <a:gd name="T43" fmla="*/ 3 h 63"/>
                  <a:gd name="T44" fmla="*/ 2 w 45"/>
                  <a:gd name="T45" fmla="*/ 3 h 63"/>
                  <a:gd name="T46" fmla="*/ 2 w 45"/>
                  <a:gd name="T47" fmla="*/ 3 h 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
                  <a:gd name="T73" fmla="*/ 0 h 63"/>
                  <a:gd name="T74" fmla="*/ 45 w 45"/>
                  <a:gd name="T75" fmla="*/ 63 h 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 h="63">
                    <a:moveTo>
                      <a:pt x="22" y="63"/>
                    </a:moveTo>
                    <a:lnTo>
                      <a:pt x="22" y="61"/>
                    </a:lnTo>
                    <a:lnTo>
                      <a:pt x="28" y="57"/>
                    </a:lnTo>
                    <a:lnTo>
                      <a:pt x="32" y="53"/>
                    </a:lnTo>
                    <a:lnTo>
                      <a:pt x="34" y="50"/>
                    </a:lnTo>
                    <a:lnTo>
                      <a:pt x="38" y="42"/>
                    </a:lnTo>
                    <a:lnTo>
                      <a:pt x="43" y="36"/>
                    </a:lnTo>
                    <a:lnTo>
                      <a:pt x="45" y="27"/>
                    </a:lnTo>
                    <a:lnTo>
                      <a:pt x="45" y="19"/>
                    </a:lnTo>
                    <a:lnTo>
                      <a:pt x="45" y="10"/>
                    </a:lnTo>
                    <a:lnTo>
                      <a:pt x="45" y="6"/>
                    </a:lnTo>
                    <a:lnTo>
                      <a:pt x="38" y="0"/>
                    </a:lnTo>
                    <a:lnTo>
                      <a:pt x="34" y="0"/>
                    </a:lnTo>
                    <a:lnTo>
                      <a:pt x="22" y="4"/>
                    </a:lnTo>
                    <a:lnTo>
                      <a:pt x="13" y="10"/>
                    </a:lnTo>
                    <a:lnTo>
                      <a:pt x="1" y="19"/>
                    </a:lnTo>
                    <a:lnTo>
                      <a:pt x="0" y="27"/>
                    </a:lnTo>
                    <a:lnTo>
                      <a:pt x="0" y="36"/>
                    </a:lnTo>
                    <a:lnTo>
                      <a:pt x="5" y="46"/>
                    </a:lnTo>
                    <a:lnTo>
                      <a:pt x="11" y="50"/>
                    </a:lnTo>
                    <a:lnTo>
                      <a:pt x="17" y="55"/>
                    </a:lnTo>
                    <a:lnTo>
                      <a:pt x="20" y="61"/>
                    </a:lnTo>
                    <a:lnTo>
                      <a:pt x="22" y="63"/>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88" name="Freeform 346">
                <a:extLst>
                  <a:ext uri="{FF2B5EF4-FFF2-40B4-BE49-F238E27FC236}">
                    <a16:creationId xmlns:a16="http://schemas.microsoft.com/office/drawing/2014/main" id="{F2C205F6-4B7A-4C4E-A7B0-A7ADDE6C977E}"/>
                  </a:ext>
                </a:extLst>
              </p:cNvPr>
              <p:cNvSpPr>
                <a:spLocks/>
              </p:cNvSpPr>
              <p:nvPr/>
            </p:nvSpPr>
            <p:spPr bwMode="auto">
              <a:xfrm>
                <a:off x="3748" y="3703"/>
                <a:ext cx="28" cy="22"/>
              </a:xfrm>
              <a:custGeom>
                <a:avLst/>
                <a:gdLst>
                  <a:gd name="T0" fmla="*/ 3 w 57"/>
                  <a:gd name="T1" fmla="*/ 1 h 44"/>
                  <a:gd name="T2" fmla="*/ 3 w 57"/>
                  <a:gd name="T3" fmla="*/ 1 h 44"/>
                  <a:gd name="T4" fmla="*/ 3 w 57"/>
                  <a:gd name="T5" fmla="*/ 1 h 44"/>
                  <a:gd name="T6" fmla="*/ 2 w 57"/>
                  <a:gd name="T7" fmla="*/ 1 h 44"/>
                  <a:gd name="T8" fmla="*/ 2 w 57"/>
                  <a:gd name="T9" fmla="*/ 1 h 44"/>
                  <a:gd name="T10" fmla="*/ 1 w 57"/>
                  <a:gd name="T11" fmla="*/ 0 h 44"/>
                  <a:gd name="T12" fmla="*/ 1 w 57"/>
                  <a:gd name="T13" fmla="*/ 0 h 44"/>
                  <a:gd name="T14" fmla="*/ 0 w 57"/>
                  <a:gd name="T15" fmla="*/ 0 h 44"/>
                  <a:gd name="T16" fmla="*/ 0 w 57"/>
                  <a:gd name="T17" fmla="*/ 1 h 44"/>
                  <a:gd name="T18" fmla="*/ 0 w 57"/>
                  <a:gd name="T19" fmla="*/ 1 h 44"/>
                  <a:gd name="T20" fmla="*/ 0 w 57"/>
                  <a:gd name="T21" fmla="*/ 1 h 44"/>
                  <a:gd name="T22" fmla="*/ 0 w 57"/>
                  <a:gd name="T23" fmla="*/ 1 h 44"/>
                  <a:gd name="T24" fmla="*/ 0 w 57"/>
                  <a:gd name="T25" fmla="*/ 3 h 44"/>
                  <a:gd name="T26" fmla="*/ 0 w 57"/>
                  <a:gd name="T27" fmla="*/ 3 h 44"/>
                  <a:gd name="T28" fmla="*/ 0 w 57"/>
                  <a:gd name="T29" fmla="*/ 3 h 44"/>
                  <a:gd name="T30" fmla="*/ 1 w 57"/>
                  <a:gd name="T31" fmla="*/ 3 h 44"/>
                  <a:gd name="T32" fmla="*/ 1 w 57"/>
                  <a:gd name="T33" fmla="*/ 3 h 44"/>
                  <a:gd name="T34" fmla="*/ 2 w 57"/>
                  <a:gd name="T35" fmla="*/ 3 h 44"/>
                  <a:gd name="T36" fmla="*/ 2 w 57"/>
                  <a:gd name="T37" fmla="*/ 1 h 44"/>
                  <a:gd name="T38" fmla="*/ 3 w 57"/>
                  <a:gd name="T39" fmla="*/ 1 h 44"/>
                  <a:gd name="T40" fmla="*/ 3 w 57"/>
                  <a:gd name="T41" fmla="*/ 1 h 44"/>
                  <a:gd name="T42" fmla="*/ 3 w 57"/>
                  <a:gd name="T43" fmla="*/ 1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44"/>
                  <a:gd name="T68" fmla="*/ 57 w 57"/>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44">
                    <a:moveTo>
                      <a:pt x="57" y="29"/>
                    </a:moveTo>
                    <a:lnTo>
                      <a:pt x="53" y="25"/>
                    </a:lnTo>
                    <a:lnTo>
                      <a:pt x="51" y="17"/>
                    </a:lnTo>
                    <a:lnTo>
                      <a:pt x="41" y="12"/>
                    </a:lnTo>
                    <a:lnTo>
                      <a:pt x="38" y="8"/>
                    </a:lnTo>
                    <a:lnTo>
                      <a:pt x="26" y="0"/>
                    </a:lnTo>
                    <a:lnTo>
                      <a:pt x="19" y="0"/>
                    </a:lnTo>
                    <a:lnTo>
                      <a:pt x="13" y="0"/>
                    </a:lnTo>
                    <a:lnTo>
                      <a:pt x="9" y="8"/>
                    </a:lnTo>
                    <a:lnTo>
                      <a:pt x="5" y="12"/>
                    </a:lnTo>
                    <a:lnTo>
                      <a:pt x="3" y="21"/>
                    </a:lnTo>
                    <a:lnTo>
                      <a:pt x="0" y="29"/>
                    </a:lnTo>
                    <a:lnTo>
                      <a:pt x="0" y="33"/>
                    </a:lnTo>
                    <a:lnTo>
                      <a:pt x="3" y="40"/>
                    </a:lnTo>
                    <a:lnTo>
                      <a:pt x="9" y="44"/>
                    </a:lnTo>
                    <a:lnTo>
                      <a:pt x="19" y="42"/>
                    </a:lnTo>
                    <a:lnTo>
                      <a:pt x="28" y="40"/>
                    </a:lnTo>
                    <a:lnTo>
                      <a:pt x="38" y="36"/>
                    </a:lnTo>
                    <a:lnTo>
                      <a:pt x="47" y="31"/>
                    </a:lnTo>
                    <a:lnTo>
                      <a:pt x="53" y="29"/>
                    </a:lnTo>
                    <a:lnTo>
                      <a:pt x="57" y="29"/>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89" name="Freeform 347">
                <a:extLst>
                  <a:ext uri="{FF2B5EF4-FFF2-40B4-BE49-F238E27FC236}">
                    <a16:creationId xmlns:a16="http://schemas.microsoft.com/office/drawing/2014/main" id="{12C13F4A-BA0F-4388-A6D2-5DB75C91E9F4}"/>
                  </a:ext>
                </a:extLst>
              </p:cNvPr>
              <p:cNvSpPr>
                <a:spLocks/>
              </p:cNvSpPr>
              <p:nvPr/>
            </p:nvSpPr>
            <p:spPr bwMode="auto">
              <a:xfrm>
                <a:off x="3761" y="3780"/>
                <a:ext cx="27" cy="22"/>
              </a:xfrm>
              <a:custGeom>
                <a:avLst/>
                <a:gdLst>
                  <a:gd name="T0" fmla="*/ 4 w 53"/>
                  <a:gd name="T1" fmla="*/ 1 h 44"/>
                  <a:gd name="T2" fmla="*/ 4 w 53"/>
                  <a:gd name="T3" fmla="*/ 1 h 44"/>
                  <a:gd name="T4" fmla="*/ 3 w 53"/>
                  <a:gd name="T5" fmla="*/ 1 h 44"/>
                  <a:gd name="T6" fmla="*/ 3 w 53"/>
                  <a:gd name="T7" fmla="*/ 1 h 44"/>
                  <a:gd name="T8" fmla="*/ 2 w 53"/>
                  <a:gd name="T9" fmla="*/ 1 h 44"/>
                  <a:gd name="T10" fmla="*/ 2 w 53"/>
                  <a:gd name="T11" fmla="*/ 0 h 44"/>
                  <a:gd name="T12" fmla="*/ 1 w 53"/>
                  <a:gd name="T13" fmla="*/ 0 h 44"/>
                  <a:gd name="T14" fmla="*/ 1 w 53"/>
                  <a:gd name="T15" fmla="*/ 0 h 44"/>
                  <a:gd name="T16" fmla="*/ 1 w 53"/>
                  <a:gd name="T17" fmla="*/ 1 h 44"/>
                  <a:gd name="T18" fmla="*/ 1 w 53"/>
                  <a:gd name="T19" fmla="*/ 1 h 44"/>
                  <a:gd name="T20" fmla="*/ 1 w 53"/>
                  <a:gd name="T21" fmla="*/ 1 h 44"/>
                  <a:gd name="T22" fmla="*/ 0 w 53"/>
                  <a:gd name="T23" fmla="*/ 1 h 44"/>
                  <a:gd name="T24" fmla="*/ 0 w 53"/>
                  <a:gd name="T25" fmla="*/ 3 h 44"/>
                  <a:gd name="T26" fmla="*/ 1 w 53"/>
                  <a:gd name="T27" fmla="*/ 3 h 44"/>
                  <a:gd name="T28" fmla="*/ 1 w 53"/>
                  <a:gd name="T29" fmla="*/ 3 h 44"/>
                  <a:gd name="T30" fmla="*/ 2 w 53"/>
                  <a:gd name="T31" fmla="*/ 3 h 44"/>
                  <a:gd name="T32" fmla="*/ 2 w 53"/>
                  <a:gd name="T33" fmla="*/ 3 h 44"/>
                  <a:gd name="T34" fmla="*/ 3 w 53"/>
                  <a:gd name="T35" fmla="*/ 3 h 44"/>
                  <a:gd name="T36" fmla="*/ 3 w 53"/>
                  <a:gd name="T37" fmla="*/ 3 h 44"/>
                  <a:gd name="T38" fmla="*/ 4 w 53"/>
                  <a:gd name="T39" fmla="*/ 1 h 44"/>
                  <a:gd name="T40" fmla="*/ 4 w 53"/>
                  <a:gd name="T41" fmla="*/ 1 h 44"/>
                  <a:gd name="T42" fmla="*/ 4 w 53"/>
                  <a:gd name="T43" fmla="*/ 1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4"/>
                  <a:gd name="T68" fmla="*/ 53 w 53"/>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4">
                    <a:moveTo>
                      <a:pt x="53" y="29"/>
                    </a:moveTo>
                    <a:lnTo>
                      <a:pt x="51" y="27"/>
                    </a:lnTo>
                    <a:lnTo>
                      <a:pt x="48" y="19"/>
                    </a:lnTo>
                    <a:lnTo>
                      <a:pt x="40" y="12"/>
                    </a:lnTo>
                    <a:lnTo>
                      <a:pt x="32" y="4"/>
                    </a:lnTo>
                    <a:lnTo>
                      <a:pt x="25" y="0"/>
                    </a:lnTo>
                    <a:lnTo>
                      <a:pt x="15" y="0"/>
                    </a:lnTo>
                    <a:lnTo>
                      <a:pt x="12" y="0"/>
                    </a:lnTo>
                    <a:lnTo>
                      <a:pt x="10" y="4"/>
                    </a:lnTo>
                    <a:lnTo>
                      <a:pt x="4" y="12"/>
                    </a:lnTo>
                    <a:lnTo>
                      <a:pt x="4" y="19"/>
                    </a:lnTo>
                    <a:lnTo>
                      <a:pt x="0" y="27"/>
                    </a:lnTo>
                    <a:lnTo>
                      <a:pt x="0" y="33"/>
                    </a:lnTo>
                    <a:lnTo>
                      <a:pt x="2" y="38"/>
                    </a:lnTo>
                    <a:lnTo>
                      <a:pt x="12" y="44"/>
                    </a:lnTo>
                    <a:lnTo>
                      <a:pt x="17" y="42"/>
                    </a:lnTo>
                    <a:lnTo>
                      <a:pt x="29" y="38"/>
                    </a:lnTo>
                    <a:lnTo>
                      <a:pt x="36" y="34"/>
                    </a:lnTo>
                    <a:lnTo>
                      <a:pt x="46" y="33"/>
                    </a:lnTo>
                    <a:lnTo>
                      <a:pt x="51" y="29"/>
                    </a:lnTo>
                    <a:lnTo>
                      <a:pt x="53" y="29"/>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0" name="Freeform 348">
                <a:extLst>
                  <a:ext uri="{FF2B5EF4-FFF2-40B4-BE49-F238E27FC236}">
                    <a16:creationId xmlns:a16="http://schemas.microsoft.com/office/drawing/2014/main" id="{648D834D-FEE9-453D-9DBA-A2782ABECF51}"/>
                  </a:ext>
                </a:extLst>
              </p:cNvPr>
              <p:cNvSpPr>
                <a:spLocks/>
              </p:cNvSpPr>
              <p:nvPr/>
            </p:nvSpPr>
            <p:spPr bwMode="auto">
              <a:xfrm>
                <a:off x="3769" y="3747"/>
                <a:ext cx="24" cy="25"/>
              </a:xfrm>
              <a:custGeom>
                <a:avLst/>
                <a:gdLst>
                  <a:gd name="T0" fmla="*/ 3 w 50"/>
                  <a:gd name="T1" fmla="*/ 2 h 49"/>
                  <a:gd name="T2" fmla="*/ 2 w 50"/>
                  <a:gd name="T3" fmla="*/ 2 h 49"/>
                  <a:gd name="T4" fmla="*/ 2 w 50"/>
                  <a:gd name="T5" fmla="*/ 2 h 49"/>
                  <a:gd name="T6" fmla="*/ 1 w 50"/>
                  <a:gd name="T7" fmla="*/ 1 h 49"/>
                  <a:gd name="T8" fmla="*/ 1 w 50"/>
                  <a:gd name="T9" fmla="*/ 1 h 49"/>
                  <a:gd name="T10" fmla="*/ 0 w 50"/>
                  <a:gd name="T11" fmla="*/ 0 h 49"/>
                  <a:gd name="T12" fmla="*/ 0 w 50"/>
                  <a:gd name="T13" fmla="*/ 1 h 49"/>
                  <a:gd name="T14" fmla="*/ 0 w 50"/>
                  <a:gd name="T15" fmla="*/ 1 h 49"/>
                  <a:gd name="T16" fmla="*/ 0 w 50"/>
                  <a:gd name="T17" fmla="*/ 2 h 49"/>
                  <a:gd name="T18" fmla="*/ 0 w 50"/>
                  <a:gd name="T19" fmla="*/ 3 h 49"/>
                  <a:gd name="T20" fmla="*/ 0 w 50"/>
                  <a:gd name="T21" fmla="*/ 3 h 49"/>
                  <a:gd name="T22" fmla="*/ 0 w 50"/>
                  <a:gd name="T23" fmla="*/ 3 h 49"/>
                  <a:gd name="T24" fmla="*/ 0 w 50"/>
                  <a:gd name="T25" fmla="*/ 4 h 49"/>
                  <a:gd name="T26" fmla="*/ 0 w 50"/>
                  <a:gd name="T27" fmla="*/ 4 h 49"/>
                  <a:gd name="T28" fmla="*/ 1 w 50"/>
                  <a:gd name="T29" fmla="*/ 4 h 49"/>
                  <a:gd name="T30" fmla="*/ 1 w 50"/>
                  <a:gd name="T31" fmla="*/ 3 h 49"/>
                  <a:gd name="T32" fmla="*/ 2 w 50"/>
                  <a:gd name="T33" fmla="*/ 3 h 49"/>
                  <a:gd name="T34" fmla="*/ 2 w 50"/>
                  <a:gd name="T35" fmla="*/ 3 h 49"/>
                  <a:gd name="T36" fmla="*/ 3 w 50"/>
                  <a:gd name="T37" fmla="*/ 2 h 49"/>
                  <a:gd name="T38" fmla="*/ 3 w 50"/>
                  <a:gd name="T39" fmla="*/ 2 h 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
                  <a:gd name="T61" fmla="*/ 0 h 49"/>
                  <a:gd name="T62" fmla="*/ 50 w 50"/>
                  <a:gd name="T63" fmla="*/ 49 h 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 h="49">
                    <a:moveTo>
                      <a:pt x="50" y="32"/>
                    </a:moveTo>
                    <a:lnTo>
                      <a:pt x="46" y="28"/>
                    </a:lnTo>
                    <a:lnTo>
                      <a:pt x="38" y="17"/>
                    </a:lnTo>
                    <a:lnTo>
                      <a:pt x="29" y="5"/>
                    </a:lnTo>
                    <a:lnTo>
                      <a:pt x="17" y="2"/>
                    </a:lnTo>
                    <a:lnTo>
                      <a:pt x="12" y="0"/>
                    </a:lnTo>
                    <a:lnTo>
                      <a:pt x="6" y="4"/>
                    </a:lnTo>
                    <a:lnTo>
                      <a:pt x="0" y="13"/>
                    </a:lnTo>
                    <a:lnTo>
                      <a:pt x="0" y="24"/>
                    </a:lnTo>
                    <a:lnTo>
                      <a:pt x="0" y="34"/>
                    </a:lnTo>
                    <a:lnTo>
                      <a:pt x="0" y="40"/>
                    </a:lnTo>
                    <a:lnTo>
                      <a:pt x="0" y="45"/>
                    </a:lnTo>
                    <a:lnTo>
                      <a:pt x="4" y="49"/>
                    </a:lnTo>
                    <a:lnTo>
                      <a:pt x="12" y="49"/>
                    </a:lnTo>
                    <a:lnTo>
                      <a:pt x="21" y="49"/>
                    </a:lnTo>
                    <a:lnTo>
                      <a:pt x="31" y="43"/>
                    </a:lnTo>
                    <a:lnTo>
                      <a:pt x="38" y="38"/>
                    </a:lnTo>
                    <a:lnTo>
                      <a:pt x="46" y="34"/>
                    </a:lnTo>
                    <a:lnTo>
                      <a:pt x="50" y="32"/>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1" name="Freeform 349">
                <a:extLst>
                  <a:ext uri="{FF2B5EF4-FFF2-40B4-BE49-F238E27FC236}">
                    <a16:creationId xmlns:a16="http://schemas.microsoft.com/office/drawing/2014/main" id="{E260849B-05D6-4184-978F-98E9F3A91E78}"/>
                  </a:ext>
                </a:extLst>
              </p:cNvPr>
              <p:cNvSpPr>
                <a:spLocks/>
              </p:cNvSpPr>
              <p:nvPr/>
            </p:nvSpPr>
            <p:spPr bwMode="auto">
              <a:xfrm>
                <a:off x="3779" y="3487"/>
                <a:ext cx="30" cy="21"/>
              </a:xfrm>
              <a:custGeom>
                <a:avLst/>
                <a:gdLst>
                  <a:gd name="T0" fmla="*/ 4 w 59"/>
                  <a:gd name="T1" fmla="*/ 3 h 42"/>
                  <a:gd name="T2" fmla="*/ 4 w 59"/>
                  <a:gd name="T3" fmla="*/ 2 h 42"/>
                  <a:gd name="T4" fmla="*/ 4 w 59"/>
                  <a:gd name="T5" fmla="*/ 1 h 42"/>
                  <a:gd name="T6" fmla="*/ 3 w 59"/>
                  <a:gd name="T7" fmla="*/ 1 h 42"/>
                  <a:gd name="T8" fmla="*/ 3 w 59"/>
                  <a:gd name="T9" fmla="*/ 1 h 42"/>
                  <a:gd name="T10" fmla="*/ 3 w 59"/>
                  <a:gd name="T11" fmla="*/ 1 h 42"/>
                  <a:gd name="T12" fmla="*/ 2 w 59"/>
                  <a:gd name="T13" fmla="*/ 0 h 42"/>
                  <a:gd name="T14" fmla="*/ 2 w 59"/>
                  <a:gd name="T15" fmla="*/ 1 h 42"/>
                  <a:gd name="T16" fmla="*/ 1 w 59"/>
                  <a:gd name="T17" fmla="*/ 1 h 42"/>
                  <a:gd name="T18" fmla="*/ 1 w 59"/>
                  <a:gd name="T19" fmla="*/ 1 h 42"/>
                  <a:gd name="T20" fmla="*/ 0 w 59"/>
                  <a:gd name="T21" fmla="*/ 1 h 42"/>
                  <a:gd name="T22" fmla="*/ 0 w 59"/>
                  <a:gd name="T23" fmla="*/ 2 h 42"/>
                  <a:gd name="T24" fmla="*/ 1 w 59"/>
                  <a:gd name="T25" fmla="*/ 3 h 42"/>
                  <a:gd name="T26" fmla="*/ 1 w 59"/>
                  <a:gd name="T27" fmla="*/ 3 h 42"/>
                  <a:gd name="T28" fmla="*/ 2 w 59"/>
                  <a:gd name="T29" fmla="*/ 3 h 42"/>
                  <a:gd name="T30" fmla="*/ 3 w 59"/>
                  <a:gd name="T31" fmla="*/ 3 h 42"/>
                  <a:gd name="T32" fmla="*/ 3 w 59"/>
                  <a:gd name="T33" fmla="*/ 3 h 42"/>
                  <a:gd name="T34" fmla="*/ 4 w 59"/>
                  <a:gd name="T35" fmla="*/ 3 h 42"/>
                  <a:gd name="T36" fmla="*/ 4 w 59"/>
                  <a:gd name="T37" fmla="*/ 3 h 42"/>
                  <a:gd name="T38" fmla="*/ 4 w 59"/>
                  <a:gd name="T39" fmla="*/ 3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42"/>
                  <a:gd name="T62" fmla="*/ 59 w 59"/>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42">
                    <a:moveTo>
                      <a:pt x="59" y="34"/>
                    </a:moveTo>
                    <a:lnTo>
                      <a:pt x="57" y="32"/>
                    </a:lnTo>
                    <a:lnTo>
                      <a:pt x="55" y="24"/>
                    </a:lnTo>
                    <a:lnTo>
                      <a:pt x="48" y="17"/>
                    </a:lnTo>
                    <a:lnTo>
                      <a:pt x="44" y="9"/>
                    </a:lnTo>
                    <a:lnTo>
                      <a:pt x="33" y="2"/>
                    </a:lnTo>
                    <a:lnTo>
                      <a:pt x="27" y="0"/>
                    </a:lnTo>
                    <a:lnTo>
                      <a:pt x="17" y="2"/>
                    </a:lnTo>
                    <a:lnTo>
                      <a:pt x="8" y="15"/>
                    </a:lnTo>
                    <a:lnTo>
                      <a:pt x="4" y="23"/>
                    </a:lnTo>
                    <a:lnTo>
                      <a:pt x="0" y="28"/>
                    </a:lnTo>
                    <a:lnTo>
                      <a:pt x="0" y="32"/>
                    </a:lnTo>
                    <a:lnTo>
                      <a:pt x="8" y="36"/>
                    </a:lnTo>
                    <a:lnTo>
                      <a:pt x="15" y="40"/>
                    </a:lnTo>
                    <a:lnTo>
                      <a:pt x="29" y="42"/>
                    </a:lnTo>
                    <a:lnTo>
                      <a:pt x="40" y="36"/>
                    </a:lnTo>
                    <a:lnTo>
                      <a:pt x="48" y="36"/>
                    </a:lnTo>
                    <a:lnTo>
                      <a:pt x="55" y="34"/>
                    </a:lnTo>
                    <a:lnTo>
                      <a:pt x="59" y="34"/>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2" name="Freeform 350">
                <a:extLst>
                  <a:ext uri="{FF2B5EF4-FFF2-40B4-BE49-F238E27FC236}">
                    <a16:creationId xmlns:a16="http://schemas.microsoft.com/office/drawing/2014/main" id="{F14CA4BB-8B76-44A5-8885-E18332ED8D72}"/>
                  </a:ext>
                </a:extLst>
              </p:cNvPr>
              <p:cNvSpPr>
                <a:spLocks/>
              </p:cNvSpPr>
              <p:nvPr/>
            </p:nvSpPr>
            <p:spPr bwMode="auto">
              <a:xfrm>
                <a:off x="3787" y="3604"/>
                <a:ext cx="28" cy="20"/>
              </a:xfrm>
              <a:custGeom>
                <a:avLst/>
                <a:gdLst>
                  <a:gd name="T0" fmla="*/ 3 w 58"/>
                  <a:gd name="T1" fmla="*/ 3 h 40"/>
                  <a:gd name="T2" fmla="*/ 3 w 58"/>
                  <a:gd name="T3" fmla="*/ 3 h 40"/>
                  <a:gd name="T4" fmla="*/ 3 w 58"/>
                  <a:gd name="T5" fmla="*/ 1 h 40"/>
                  <a:gd name="T6" fmla="*/ 3 w 58"/>
                  <a:gd name="T7" fmla="*/ 1 h 40"/>
                  <a:gd name="T8" fmla="*/ 2 w 58"/>
                  <a:gd name="T9" fmla="*/ 1 h 40"/>
                  <a:gd name="T10" fmla="*/ 2 w 58"/>
                  <a:gd name="T11" fmla="*/ 1 h 40"/>
                  <a:gd name="T12" fmla="*/ 1 w 58"/>
                  <a:gd name="T13" fmla="*/ 0 h 40"/>
                  <a:gd name="T14" fmla="*/ 1 w 58"/>
                  <a:gd name="T15" fmla="*/ 1 h 40"/>
                  <a:gd name="T16" fmla="*/ 0 w 58"/>
                  <a:gd name="T17" fmla="*/ 1 h 40"/>
                  <a:gd name="T18" fmla="*/ 0 w 58"/>
                  <a:gd name="T19" fmla="*/ 1 h 40"/>
                  <a:gd name="T20" fmla="*/ 0 w 58"/>
                  <a:gd name="T21" fmla="*/ 1 h 40"/>
                  <a:gd name="T22" fmla="*/ 0 w 58"/>
                  <a:gd name="T23" fmla="*/ 1 h 40"/>
                  <a:gd name="T24" fmla="*/ 0 w 58"/>
                  <a:gd name="T25" fmla="*/ 3 h 40"/>
                  <a:gd name="T26" fmla="*/ 0 w 58"/>
                  <a:gd name="T27" fmla="*/ 3 h 40"/>
                  <a:gd name="T28" fmla="*/ 1 w 58"/>
                  <a:gd name="T29" fmla="*/ 3 h 40"/>
                  <a:gd name="T30" fmla="*/ 2 w 58"/>
                  <a:gd name="T31" fmla="*/ 3 h 40"/>
                  <a:gd name="T32" fmla="*/ 2 w 58"/>
                  <a:gd name="T33" fmla="*/ 3 h 40"/>
                  <a:gd name="T34" fmla="*/ 3 w 58"/>
                  <a:gd name="T35" fmla="*/ 3 h 40"/>
                  <a:gd name="T36" fmla="*/ 3 w 58"/>
                  <a:gd name="T37" fmla="*/ 3 h 40"/>
                  <a:gd name="T38" fmla="*/ 3 w 58"/>
                  <a:gd name="T39" fmla="*/ 3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
                  <a:gd name="T61" fmla="*/ 0 h 40"/>
                  <a:gd name="T62" fmla="*/ 58 w 58"/>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 h="40">
                    <a:moveTo>
                      <a:pt x="58" y="38"/>
                    </a:moveTo>
                    <a:lnTo>
                      <a:pt x="58" y="34"/>
                    </a:lnTo>
                    <a:lnTo>
                      <a:pt x="56" y="30"/>
                    </a:lnTo>
                    <a:lnTo>
                      <a:pt x="50" y="19"/>
                    </a:lnTo>
                    <a:lnTo>
                      <a:pt x="46" y="11"/>
                    </a:lnTo>
                    <a:lnTo>
                      <a:pt x="40" y="1"/>
                    </a:lnTo>
                    <a:lnTo>
                      <a:pt x="31" y="0"/>
                    </a:lnTo>
                    <a:lnTo>
                      <a:pt x="21" y="1"/>
                    </a:lnTo>
                    <a:lnTo>
                      <a:pt x="10" y="13"/>
                    </a:lnTo>
                    <a:lnTo>
                      <a:pt x="6" y="19"/>
                    </a:lnTo>
                    <a:lnTo>
                      <a:pt x="2" y="22"/>
                    </a:lnTo>
                    <a:lnTo>
                      <a:pt x="0" y="30"/>
                    </a:lnTo>
                    <a:lnTo>
                      <a:pt x="8" y="34"/>
                    </a:lnTo>
                    <a:lnTo>
                      <a:pt x="14" y="36"/>
                    </a:lnTo>
                    <a:lnTo>
                      <a:pt x="25" y="40"/>
                    </a:lnTo>
                    <a:lnTo>
                      <a:pt x="37" y="38"/>
                    </a:lnTo>
                    <a:lnTo>
                      <a:pt x="46" y="38"/>
                    </a:lnTo>
                    <a:lnTo>
                      <a:pt x="56" y="38"/>
                    </a:lnTo>
                    <a:lnTo>
                      <a:pt x="58" y="38"/>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3" name="Freeform 351">
                <a:extLst>
                  <a:ext uri="{FF2B5EF4-FFF2-40B4-BE49-F238E27FC236}">
                    <a16:creationId xmlns:a16="http://schemas.microsoft.com/office/drawing/2014/main" id="{6EA7066E-C2D1-4904-A17A-F3E97962CD02}"/>
                  </a:ext>
                </a:extLst>
              </p:cNvPr>
              <p:cNvSpPr>
                <a:spLocks/>
              </p:cNvSpPr>
              <p:nvPr/>
            </p:nvSpPr>
            <p:spPr bwMode="auto">
              <a:xfrm>
                <a:off x="3758" y="3385"/>
                <a:ext cx="25" cy="20"/>
              </a:xfrm>
              <a:custGeom>
                <a:avLst/>
                <a:gdLst>
                  <a:gd name="T0" fmla="*/ 3 w 50"/>
                  <a:gd name="T1" fmla="*/ 0 h 40"/>
                  <a:gd name="T2" fmla="*/ 3 w 50"/>
                  <a:gd name="T3" fmla="*/ 1 h 40"/>
                  <a:gd name="T4" fmla="*/ 3 w 50"/>
                  <a:gd name="T5" fmla="*/ 1 h 40"/>
                  <a:gd name="T6" fmla="*/ 3 w 50"/>
                  <a:gd name="T7" fmla="*/ 1 h 40"/>
                  <a:gd name="T8" fmla="*/ 3 w 50"/>
                  <a:gd name="T9" fmla="*/ 1 h 40"/>
                  <a:gd name="T10" fmla="*/ 3 w 50"/>
                  <a:gd name="T11" fmla="*/ 3 h 40"/>
                  <a:gd name="T12" fmla="*/ 3 w 50"/>
                  <a:gd name="T13" fmla="*/ 3 h 40"/>
                  <a:gd name="T14" fmla="*/ 2 w 50"/>
                  <a:gd name="T15" fmla="*/ 3 h 40"/>
                  <a:gd name="T16" fmla="*/ 1 w 50"/>
                  <a:gd name="T17" fmla="*/ 3 h 40"/>
                  <a:gd name="T18" fmla="*/ 1 w 50"/>
                  <a:gd name="T19" fmla="*/ 1 h 40"/>
                  <a:gd name="T20" fmla="*/ 1 w 50"/>
                  <a:gd name="T21" fmla="*/ 1 h 40"/>
                  <a:gd name="T22" fmla="*/ 0 w 50"/>
                  <a:gd name="T23" fmla="*/ 1 h 40"/>
                  <a:gd name="T24" fmla="*/ 1 w 50"/>
                  <a:gd name="T25" fmla="*/ 1 h 40"/>
                  <a:gd name="T26" fmla="*/ 1 w 50"/>
                  <a:gd name="T27" fmla="*/ 1 h 40"/>
                  <a:gd name="T28" fmla="*/ 2 w 50"/>
                  <a:gd name="T29" fmla="*/ 1 h 40"/>
                  <a:gd name="T30" fmla="*/ 2 w 50"/>
                  <a:gd name="T31" fmla="*/ 0 h 40"/>
                  <a:gd name="T32" fmla="*/ 3 w 50"/>
                  <a:gd name="T33" fmla="*/ 0 h 40"/>
                  <a:gd name="T34" fmla="*/ 3 w 50"/>
                  <a:gd name="T35" fmla="*/ 0 h 40"/>
                  <a:gd name="T36" fmla="*/ 3 w 50"/>
                  <a:gd name="T37" fmla="*/ 0 h 40"/>
                  <a:gd name="T38" fmla="*/ 3 w 50"/>
                  <a:gd name="T39" fmla="*/ 0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
                  <a:gd name="T61" fmla="*/ 0 h 40"/>
                  <a:gd name="T62" fmla="*/ 50 w 50"/>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 h="40">
                    <a:moveTo>
                      <a:pt x="50" y="0"/>
                    </a:moveTo>
                    <a:lnTo>
                      <a:pt x="50" y="2"/>
                    </a:lnTo>
                    <a:lnTo>
                      <a:pt x="50" y="10"/>
                    </a:lnTo>
                    <a:lnTo>
                      <a:pt x="50" y="18"/>
                    </a:lnTo>
                    <a:lnTo>
                      <a:pt x="48" y="29"/>
                    </a:lnTo>
                    <a:lnTo>
                      <a:pt x="42" y="35"/>
                    </a:lnTo>
                    <a:lnTo>
                      <a:pt x="37" y="40"/>
                    </a:lnTo>
                    <a:lnTo>
                      <a:pt x="27" y="40"/>
                    </a:lnTo>
                    <a:lnTo>
                      <a:pt x="16" y="33"/>
                    </a:lnTo>
                    <a:lnTo>
                      <a:pt x="6" y="29"/>
                    </a:lnTo>
                    <a:lnTo>
                      <a:pt x="2" y="27"/>
                    </a:lnTo>
                    <a:lnTo>
                      <a:pt x="0" y="18"/>
                    </a:lnTo>
                    <a:lnTo>
                      <a:pt x="2" y="12"/>
                    </a:lnTo>
                    <a:lnTo>
                      <a:pt x="8" y="8"/>
                    </a:lnTo>
                    <a:lnTo>
                      <a:pt x="19" y="8"/>
                    </a:lnTo>
                    <a:lnTo>
                      <a:pt x="27" y="0"/>
                    </a:lnTo>
                    <a:lnTo>
                      <a:pt x="38" y="0"/>
                    </a:lnTo>
                    <a:lnTo>
                      <a:pt x="48" y="0"/>
                    </a:lnTo>
                    <a:lnTo>
                      <a:pt x="50" y="0"/>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4" name="Freeform 352">
                <a:extLst>
                  <a:ext uri="{FF2B5EF4-FFF2-40B4-BE49-F238E27FC236}">
                    <a16:creationId xmlns:a16="http://schemas.microsoft.com/office/drawing/2014/main" id="{4ACD889A-867A-48E0-BDF3-FBA8FB85B886}"/>
                  </a:ext>
                </a:extLst>
              </p:cNvPr>
              <p:cNvSpPr>
                <a:spLocks/>
              </p:cNvSpPr>
              <p:nvPr/>
            </p:nvSpPr>
            <p:spPr bwMode="auto">
              <a:xfrm>
                <a:off x="3782" y="3567"/>
                <a:ext cx="28" cy="20"/>
              </a:xfrm>
              <a:custGeom>
                <a:avLst/>
                <a:gdLst>
                  <a:gd name="T0" fmla="*/ 4 w 55"/>
                  <a:gd name="T1" fmla="*/ 3 h 40"/>
                  <a:gd name="T2" fmla="*/ 4 w 55"/>
                  <a:gd name="T3" fmla="*/ 3 h 40"/>
                  <a:gd name="T4" fmla="*/ 4 w 55"/>
                  <a:gd name="T5" fmla="*/ 1 h 40"/>
                  <a:gd name="T6" fmla="*/ 3 w 55"/>
                  <a:gd name="T7" fmla="*/ 1 h 40"/>
                  <a:gd name="T8" fmla="*/ 3 w 55"/>
                  <a:gd name="T9" fmla="*/ 1 h 40"/>
                  <a:gd name="T10" fmla="*/ 3 w 55"/>
                  <a:gd name="T11" fmla="*/ 0 h 40"/>
                  <a:gd name="T12" fmla="*/ 2 w 55"/>
                  <a:gd name="T13" fmla="*/ 0 h 40"/>
                  <a:gd name="T14" fmla="*/ 2 w 55"/>
                  <a:gd name="T15" fmla="*/ 1 h 40"/>
                  <a:gd name="T16" fmla="*/ 1 w 55"/>
                  <a:gd name="T17" fmla="*/ 1 h 40"/>
                  <a:gd name="T18" fmla="*/ 1 w 55"/>
                  <a:gd name="T19" fmla="*/ 1 h 40"/>
                  <a:gd name="T20" fmla="*/ 0 w 55"/>
                  <a:gd name="T21" fmla="*/ 1 h 40"/>
                  <a:gd name="T22" fmla="*/ 0 w 55"/>
                  <a:gd name="T23" fmla="*/ 3 h 40"/>
                  <a:gd name="T24" fmla="*/ 1 w 55"/>
                  <a:gd name="T25" fmla="*/ 3 h 40"/>
                  <a:gd name="T26" fmla="*/ 1 w 55"/>
                  <a:gd name="T27" fmla="*/ 3 h 40"/>
                  <a:gd name="T28" fmla="*/ 2 w 55"/>
                  <a:gd name="T29" fmla="*/ 3 h 40"/>
                  <a:gd name="T30" fmla="*/ 3 w 55"/>
                  <a:gd name="T31" fmla="*/ 3 h 40"/>
                  <a:gd name="T32" fmla="*/ 3 w 55"/>
                  <a:gd name="T33" fmla="*/ 3 h 40"/>
                  <a:gd name="T34" fmla="*/ 4 w 55"/>
                  <a:gd name="T35" fmla="*/ 3 h 40"/>
                  <a:gd name="T36" fmla="*/ 4 w 55"/>
                  <a:gd name="T37" fmla="*/ 3 h 40"/>
                  <a:gd name="T38" fmla="*/ 4 w 55"/>
                  <a:gd name="T39" fmla="*/ 3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40"/>
                  <a:gd name="T62" fmla="*/ 55 w 55"/>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40">
                    <a:moveTo>
                      <a:pt x="55" y="35"/>
                    </a:moveTo>
                    <a:lnTo>
                      <a:pt x="55" y="33"/>
                    </a:lnTo>
                    <a:lnTo>
                      <a:pt x="51" y="27"/>
                    </a:lnTo>
                    <a:lnTo>
                      <a:pt x="48" y="18"/>
                    </a:lnTo>
                    <a:lnTo>
                      <a:pt x="42" y="10"/>
                    </a:lnTo>
                    <a:lnTo>
                      <a:pt x="34" y="0"/>
                    </a:lnTo>
                    <a:lnTo>
                      <a:pt x="25" y="0"/>
                    </a:lnTo>
                    <a:lnTo>
                      <a:pt x="17" y="2"/>
                    </a:lnTo>
                    <a:lnTo>
                      <a:pt x="6" y="16"/>
                    </a:lnTo>
                    <a:lnTo>
                      <a:pt x="2" y="23"/>
                    </a:lnTo>
                    <a:lnTo>
                      <a:pt x="0" y="29"/>
                    </a:lnTo>
                    <a:lnTo>
                      <a:pt x="0" y="33"/>
                    </a:lnTo>
                    <a:lnTo>
                      <a:pt x="6" y="40"/>
                    </a:lnTo>
                    <a:lnTo>
                      <a:pt x="11" y="40"/>
                    </a:lnTo>
                    <a:lnTo>
                      <a:pt x="25" y="40"/>
                    </a:lnTo>
                    <a:lnTo>
                      <a:pt x="34" y="38"/>
                    </a:lnTo>
                    <a:lnTo>
                      <a:pt x="46" y="38"/>
                    </a:lnTo>
                    <a:lnTo>
                      <a:pt x="53" y="35"/>
                    </a:lnTo>
                    <a:lnTo>
                      <a:pt x="55" y="35"/>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5" name="Freeform 353">
                <a:extLst>
                  <a:ext uri="{FF2B5EF4-FFF2-40B4-BE49-F238E27FC236}">
                    <a16:creationId xmlns:a16="http://schemas.microsoft.com/office/drawing/2014/main" id="{7A12B2A3-9EE5-416E-B69F-2795C0A65456}"/>
                  </a:ext>
                </a:extLst>
              </p:cNvPr>
              <p:cNvSpPr>
                <a:spLocks/>
              </p:cNvSpPr>
              <p:nvPr/>
            </p:nvSpPr>
            <p:spPr bwMode="auto">
              <a:xfrm>
                <a:off x="3674" y="3957"/>
                <a:ext cx="26" cy="20"/>
              </a:xfrm>
              <a:custGeom>
                <a:avLst/>
                <a:gdLst>
                  <a:gd name="T0" fmla="*/ 3 w 54"/>
                  <a:gd name="T1" fmla="*/ 3 h 40"/>
                  <a:gd name="T2" fmla="*/ 3 w 54"/>
                  <a:gd name="T3" fmla="*/ 2 h 40"/>
                  <a:gd name="T4" fmla="*/ 3 w 54"/>
                  <a:gd name="T5" fmla="*/ 1 h 40"/>
                  <a:gd name="T6" fmla="*/ 2 w 54"/>
                  <a:gd name="T7" fmla="*/ 1 h 40"/>
                  <a:gd name="T8" fmla="*/ 2 w 54"/>
                  <a:gd name="T9" fmla="*/ 1 h 40"/>
                  <a:gd name="T10" fmla="*/ 1 w 54"/>
                  <a:gd name="T11" fmla="*/ 1 h 40"/>
                  <a:gd name="T12" fmla="*/ 1 w 54"/>
                  <a:gd name="T13" fmla="*/ 0 h 40"/>
                  <a:gd name="T14" fmla="*/ 0 w 54"/>
                  <a:gd name="T15" fmla="*/ 1 h 40"/>
                  <a:gd name="T16" fmla="*/ 0 w 54"/>
                  <a:gd name="T17" fmla="*/ 1 h 40"/>
                  <a:gd name="T18" fmla="*/ 0 w 54"/>
                  <a:gd name="T19" fmla="*/ 1 h 40"/>
                  <a:gd name="T20" fmla="*/ 0 w 54"/>
                  <a:gd name="T21" fmla="*/ 1 h 40"/>
                  <a:gd name="T22" fmla="*/ 0 w 54"/>
                  <a:gd name="T23" fmla="*/ 2 h 40"/>
                  <a:gd name="T24" fmla="*/ 0 w 54"/>
                  <a:gd name="T25" fmla="*/ 3 h 40"/>
                  <a:gd name="T26" fmla="*/ 0 w 54"/>
                  <a:gd name="T27" fmla="*/ 3 h 40"/>
                  <a:gd name="T28" fmla="*/ 1 w 54"/>
                  <a:gd name="T29" fmla="*/ 3 h 40"/>
                  <a:gd name="T30" fmla="*/ 2 w 54"/>
                  <a:gd name="T31" fmla="*/ 3 h 40"/>
                  <a:gd name="T32" fmla="*/ 2 w 54"/>
                  <a:gd name="T33" fmla="*/ 3 h 40"/>
                  <a:gd name="T34" fmla="*/ 3 w 54"/>
                  <a:gd name="T35" fmla="*/ 3 h 40"/>
                  <a:gd name="T36" fmla="*/ 3 w 54"/>
                  <a:gd name="T37" fmla="*/ 3 h 40"/>
                  <a:gd name="T38" fmla="*/ 3 w 54"/>
                  <a:gd name="T39" fmla="*/ 3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40"/>
                  <a:gd name="T62" fmla="*/ 54 w 54"/>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40">
                    <a:moveTo>
                      <a:pt x="54" y="38"/>
                    </a:moveTo>
                    <a:lnTo>
                      <a:pt x="52" y="32"/>
                    </a:lnTo>
                    <a:lnTo>
                      <a:pt x="50" y="26"/>
                    </a:lnTo>
                    <a:lnTo>
                      <a:pt x="44" y="17"/>
                    </a:lnTo>
                    <a:lnTo>
                      <a:pt x="40" y="11"/>
                    </a:lnTo>
                    <a:lnTo>
                      <a:pt x="29" y="2"/>
                    </a:lnTo>
                    <a:lnTo>
                      <a:pt x="21" y="0"/>
                    </a:lnTo>
                    <a:lnTo>
                      <a:pt x="12" y="2"/>
                    </a:lnTo>
                    <a:lnTo>
                      <a:pt x="4" y="15"/>
                    </a:lnTo>
                    <a:lnTo>
                      <a:pt x="0" y="23"/>
                    </a:lnTo>
                    <a:lnTo>
                      <a:pt x="0" y="26"/>
                    </a:lnTo>
                    <a:lnTo>
                      <a:pt x="0" y="32"/>
                    </a:lnTo>
                    <a:lnTo>
                      <a:pt x="6" y="38"/>
                    </a:lnTo>
                    <a:lnTo>
                      <a:pt x="14" y="38"/>
                    </a:lnTo>
                    <a:lnTo>
                      <a:pt x="25" y="40"/>
                    </a:lnTo>
                    <a:lnTo>
                      <a:pt x="33" y="38"/>
                    </a:lnTo>
                    <a:lnTo>
                      <a:pt x="44" y="38"/>
                    </a:lnTo>
                    <a:lnTo>
                      <a:pt x="50" y="38"/>
                    </a:lnTo>
                    <a:lnTo>
                      <a:pt x="54" y="38"/>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6" name="Freeform 354">
                <a:extLst>
                  <a:ext uri="{FF2B5EF4-FFF2-40B4-BE49-F238E27FC236}">
                    <a16:creationId xmlns:a16="http://schemas.microsoft.com/office/drawing/2014/main" id="{E00222BB-C977-43C6-871C-34F8250F235A}"/>
                  </a:ext>
                </a:extLst>
              </p:cNvPr>
              <p:cNvSpPr>
                <a:spLocks/>
              </p:cNvSpPr>
              <p:nvPr/>
            </p:nvSpPr>
            <p:spPr bwMode="auto">
              <a:xfrm>
                <a:off x="3775" y="3640"/>
                <a:ext cx="35" cy="30"/>
              </a:xfrm>
              <a:custGeom>
                <a:avLst/>
                <a:gdLst>
                  <a:gd name="T0" fmla="*/ 5 w 68"/>
                  <a:gd name="T1" fmla="*/ 3 h 59"/>
                  <a:gd name="T2" fmla="*/ 5 w 68"/>
                  <a:gd name="T3" fmla="*/ 3 h 59"/>
                  <a:gd name="T4" fmla="*/ 4 w 68"/>
                  <a:gd name="T5" fmla="*/ 2 h 59"/>
                  <a:gd name="T6" fmla="*/ 3 w 68"/>
                  <a:gd name="T7" fmla="*/ 1 h 59"/>
                  <a:gd name="T8" fmla="*/ 2 w 68"/>
                  <a:gd name="T9" fmla="*/ 1 h 59"/>
                  <a:gd name="T10" fmla="*/ 2 w 68"/>
                  <a:gd name="T11" fmla="*/ 0 h 59"/>
                  <a:gd name="T12" fmla="*/ 2 w 68"/>
                  <a:gd name="T13" fmla="*/ 1 h 59"/>
                  <a:gd name="T14" fmla="*/ 1 w 68"/>
                  <a:gd name="T15" fmla="*/ 1 h 59"/>
                  <a:gd name="T16" fmla="*/ 1 w 68"/>
                  <a:gd name="T17" fmla="*/ 1 h 59"/>
                  <a:gd name="T18" fmla="*/ 1 w 68"/>
                  <a:gd name="T19" fmla="*/ 2 h 59"/>
                  <a:gd name="T20" fmla="*/ 1 w 68"/>
                  <a:gd name="T21" fmla="*/ 2 h 59"/>
                  <a:gd name="T22" fmla="*/ 0 w 68"/>
                  <a:gd name="T23" fmla="*/ 3 h 59"/>
                  <a:gd name="T24" fmla="*/ 0 w 68"/>
                  <a:gd name="T25" fmla="*/ 3 h 59"/>
                  <a:gd name="T26" fmla="*/ 0 w 68"/>
                  <a:gd name="T27" fmla="*/ 4 h 59"/>
                  <a:gd name="T28" fmla="*/ 1 w 68"/>
                  <a:gd name="T29" fmla="*/ 4 h 59"/>
                  <a:gd name="T30" fmla="*/ 1 w 68"/>
                  <a:gd name="T31" fmla="*/ 4 h 59"/>
                  <a:gd name="T32" fmla="*/ 2 w 68"/>
                  <a:gd name="T33" fmla="*/ 4 h 59"/>
                  <a:gd name="T34" fmla="*/ 3 w 68"/>
                  <a:gd name="T35" fmla="*/ 4 h 59"/>
                  <a:gd name="T36" fmla="*/ 4 w 68"/>
                  <a:gd name="T37" fmla="*/ 4 h 59"/>
                  <a:gd name="T38" fmla="*/ 5 w 68"/>
                  <a:gd name="T39" fmla="*/ 3 h 59"/>
                  <a:gd name="T40" fmla="*/ 5 w 68"/>
                  <a:gd name="T41" fmla="*/ 3 h 59"/>
                  <a:gd name="T42" fmla="*/ 5 w 68"/>
                  <a:gd name="T43" fmla="*/ 3 h 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59"/>
                  <a:gd name="T68" fmla="*/ 68 w 68"/>
                  <a:gd name="T69" fmla="*/ 59 h 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59">
                    <a:moveTo>
                      <a:pt x="68" y="44"/>
                    </a:moveTo>
                    <a:lnTo>
                      <a:pt x="66" y="40"/>
                    </a:lnTo>
                    <a:lnTo>
                      <a:pt x="61" y="28"/>
                    </a:lnTo>
                    <a:lnTo>
                      <a:pt x="47" y="11"/>
                    </a:lnTo>
                    <a:lnTo>
                      <a:pt x="32" y="4"/>
                    </a:lnTo>
                    <a:lnTo>
                      <a:pt x="22" y="0"/>
                    </a:lnTo>
                    <a:lnTo>
                      <a:pt x="17" y="6"/>
                    </a:lnTo>
                    <a:lnTo>
                      <a:pt x="13" y="7"/>
                    </a:lnTo>
                    <a:lnTo>
                      <a:pt x="7" y="11"/>
                    </a:lnTo>
                    <a:lnTo>
                      <a:pt x="5" y="19"/>
                    </a:lnTo>
                    <a:lnTo>
                      <a:pt x="3" y="28"/>
                    </a:lnTo>
                    <a:lnTo>
                      <a:pt x="0" y="38"/>
                    </a:lnTo>
                    <a:lnTo>
                      <a:pt x="0" y="44"/>
                    </a:lnTo>
                    <a:lnTo>
                      <a:pt x="0" y="51"/>
                    </a:lnTo>
                    <a:lnTo>
                      <a:pt x="3" y="55"/>
                    </a:lnTo>
                    <a:lnTo>
                      <a:pt x="15" y="59"/>
                    </a:lnTo>
                    <a:lnTo>
                      <a:pt x="28" y="59"/>
                    </a:lnTo>
                    <a:lnTo>
                      <a:pt x="40" y="55"/>
                    </a:lnTo>
                    <a:lnTo>
                      <a:pt x="55" y="51"/>
                    </a:lnTo>
                    <a:lnTo>
                      <a:pt x="64" y="44"/>
                    </a:lnTo>
                    <a:lnTo>
                      <a:pt x="68" y="44"/>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7" name="Freeform 355">
                <a:extLst>
                  <a:ext uri="{FF2B5EF4-FFF2-40B4-BE49-F238E27FC236}">
                    <a16:creationId xmlns:a16="http://schemas.microsoft.com/office/drawing/2014/main" id="{1663978D-9DAF-4B29-8D99-7155FFA9562B}"/>
                  </a:ext>
                </a:extLst>
              </p:cNvPr>
              <p:cNvSpPr>
                <a:spLocks/>
              </p:cNvSpPr>
              <p:nvPr/>
            </p:nvSpPr>
            <p:spPr bwMode="auto">
              <a:xfrm>
                <a:off x="3742" y="3347"/>
                <a:ext cx="35" cy="30"/>
              </a:xfrm>
              <a:custGeom>
                <a:avLst/>
                <a:gdLst>
                  <a:gd name="T0" fmla="*/ 4 w 70"/>
                  <a:gd name="T1" fmla="*/ 2 h 61"/>
                  <a:gd name="T2" fmla="*/ 4 w 70"/>
                  <a:gd name="T3" fmla="*/ 1 h 61"/>
                  <a:gd name="T4" fmla="*/ 3 w 70"/>
                  <a:gd name="T5" fmla="*/ 1 h 61"/>
                  <a:gd name="T6" fmla="*/ 3 w 70"/>
                  <a:gd name="T7" fmla="*/ 0 h 61"/>
                  <a:gd name="T8" fmla="*/ 2 w 70"/>
                  <a:gd name="T9" fmla="*/ 0 h 61"/>
                  <a:gd name="T10" fmla="*/ 2 w 70"/>
                  <a:gd name="T11" fmla="*/ 0 h 61"/>
                  <a:gd name="T12" fmla="*/ 1 w 70"/>
                  <a:gd name="T13" fmla="*/ 0 h 61"/>
                  <a:gd name="T14" fmla="*/ 1 w 70"/>
                  <a:gd name="T15" fmla="*/ 0 h 61"/>
                  <a:gd name="T16" fmla="*/ 1 w 70"/>
                  <a:gd name="T17" fmla="*/ 0 h 61"/>
                  <a:gd name="T18" fmla="*/ 1 w 70"/>
                  <a:gd name="T19" fmla="*/ 0 h 61"/>
                  <a:gd name="T20" fmla="*/ 1 w 70"/>
                  <a:gd name="T21" fmla="*/ 0 h 61"/>
                  <a:gd name="T22" fmla="*/ 1 w 70"/>
                  <a:gd name="T23" fmla="*/ 1 h 61"/>
                  <a:gd name="T24" fmla="*/ 1 w 70"/>
                  <a:gd name="T25" fmla="*/ 1 h 61"/>
                  <a:gd name="T26" fmla="*/ 0 w 70"/>
                  <a:gd name="T27" fmla="*/ 2 h 61"/>
                  <a:gd name="T28" fmla="*/ 1 w 70"/>
                  <a:gd name="T29" fmla="*/ 3 h 61"/>
                  <a:gd name="T30" fmla="*/ 1 w 70"/>
                  <a:gd name="T31" fmla="*/ 3 h 61"/>
                  <a:gd name="T32" fmla="*/ 1 w 70"/>
                  <a:gd name="T33" fmla="*/ 3 h 61"/>
                  <a:gd name="T34" fmla="*/ 1 w 70"/>
                  <a:gd name="T35" fmla="*/ 3 h 61"/>
                  <a:gd name="T36" fmla="*/ 2 w 70"/>
                  <a:gd name="T37" fmla="*/ 3 h 61"/>
                  <a:gd name="T38" fmla="*/ 2 w 70"/>
                  <a:gd name="T39" fmla="*/ 3 h 61"/>
                  <a:gd name="T40" fmla="*/ 3 w 70"/>
                  <a:gd name="T41" fmla="*/ 2 h 61"/>
                  <a:gd name="T42" fmla="*/ 4 w 70"/>
                  <a:gd name="T43" fmla="*/ 2 h 61"/>
                  <a:gd name="T44" fmla="*/ 4 w 70"/>
                  <a:gd name="T45" fmla="*/ 2 h 61"/>
                  <a:gd name="T46" fmla="*/ 4 w 70"/>
                  <a:gd name="T47" fmla="*/ 2 h 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0"/>
                  <a:gd name="T73" fmla="*/ 0 h 61"/>
                  <a:gd name="T74" fmla="*/ 70 w 70"/>
                  <a:gd name="T75" fmla="*/ 61 h 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0" h="61">
                    <a:moveTo>
                      <a:pt x="70" y="38"/>
                    </a:moveTo>
                    <a:lnTo>
                      <a:pt x="67" y="31"/>
                    </a:lnTo>
                    <a:lnTo>
                      <a:pt x="57" y="23"/>
                    </a:lnTo>
                    <a:lnTo>
                      <a:pt x="50" y="14"/>
                    </a:lnTo>
                    <a:lnTo>
                      <a:pt x="42" y="8"/>
                    </a:lnTo>
                    <a:lnTo>
                      <a:pt x="32" y="4"/>
                    </a:lnTo>
                    <a:lnTo>
                      <a:pt x="27" y="0"/>
                    </a:lnTo>
                    <a:lnTo>
                      <a:pt x="17" y="0"/>
                    </a:lnTo>
                    <a:lnTo>
                      <a:pt x="12" y="8"/>
                    </a:lnTo>
                    <a:lnTo>
                      <a:pt x="8" y="8"/>
                    </a:lnTo>
                    <a:lnTo>
                      <a:pt x="6" y="14"/>
                    </a:lnTo>
                    <a:lnTo>
                      <a:pt x="4" y="21"/>
                    </a:lnTo>
                    <a:lnTo>
                      <a:pt x="4" y="29"/>
                    </a:lnTo>
                    <a:lnTo>
                      <a:pt x="0" y="40"/>
                    </a:lnTo>
                    <a:lnTo>
                      <a:pt x="2" y="48"/>
                    </a:lnTo>
                    <a:lnTo>
                      <a:pt x="4" y="54"/>
                    </a:lnTo>
                    <a:lnTo>
                      <a:pt x="8" y="59"/>
                    </a:lnTo>
                    <a:lnTo>
                      <a:pt x="19" y="61"/>
                    </a:lnTo>
                    <a:lnTo>
                      <a:pt x="32" y="59"/>
                    </a:lnTo>
                    <a:lnTo>
                      <a:pt x="44" y="52"/>
                    </a:lnTo>
                    <a:lnTo>
                      <a:pt x="59" y="44"/>
                    </a:lnTo>
                    <a:lnTo>
                      <a:pt x="67" y="40"/>
                    </a:lnTo>
                    <a:lnTo>
                      <a:pt x="70" y="38"/>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8" name="Freeform 356">
                <a:extLst>
                  <a:ext uri="{FF2B5EF4-FFF2-40B4-BE49-F238E27FC236}">
                    <a16:creationId xmlns:a16="http://schemas.microsoft.com/office/drawing/2014/main" id="{ADEC3C96-EB0F-4995-A6E7-104BAB05E5A3}"/>
                  </a:ext>
                </a:extLst>
              </p:cNvPr>
              <p:cNvSpPr>
                <a:spLocks/>
              </p:cNvSpPr>
              <p:nvPr/>
            </p:nvSpPr>
            <p:spPr bwMode="auto">
              <a:xfrm>
                <a:off x="3719" y="3859"/>
                <a:ext cx="34" cy="29"/>
              </a:xfrm>
              <a:custGeom>
                <a:avLst/>
                <a:gdLst>
                  <a:gd name="T0" fmla="*/ 4 w 68"/>
                  <a:gd name="T1" fmla="*/ 3 h 59"/>
                  <a:gd name="T2" fmla="*/ 4 w 68"/>
                  <a:gd name="T3" fmla="*/ 3 h 59"/>
                  <a:gd name="T4" fmla="*/ 4 w 68"/>
                  <a:gd name="T5" fmla="*/ 3 h 59"/>
                  <a:gd name="T6" fmla="*/ 4 w 68"/>
                  <a:gd name="T7" fmla="*/ 2 h 59"/>
                  <a:gd name="T8" fmla="*/ 3 w 68"/>
                  <a:gd name="T9" fmla="*/ 2 h 59"/>
                  <a:gd name="T10" fmla="*/ 3 w 68"/>
                  <a:gd name="T11" fmla="*/ 1 h 59"/>
                  <a:gd name="T12" fmla="*/ 3 w 68"/>
                  <a:gd name="T13" fmla="*/ 0 h 59"/>
                  <a:gd name="T14" fmla="*/ 2 w 68"/>
                  <a:gd name="T15" fmla="*/ 0 h 59"/>
                  <a:gd name="T16" fmla="*/ 2 w 68"/>
                  <a:gd name="T17" fmla="*/ 0 h 59"/>
                  <a:gd name="T18" fmla="*/ 2 w 68"/>
                  <a:gd name="T19" fmla="*/ 0 h 59"/>
                  <a:gd name="T20" fmla="*/ 1 w 68"/>
                  <a:gd name="T21" fmla="*/ 0 h 59"/>
                  <a:gd name="T22" fmla="*/ 1 w 68"/>
                  <a:gd name="T23" fmla="*/ 0 h 59"/>
                  <a:gd name="T24" fmla="*/ 1 w 68"/>
                  <a:gd name="T25" fmla="*/ 1 h 59"/>
                  <a:gd name="T26" fmla="*/ 1 w 68"/>
                  <a:gd name="T27" fmla="*/ 1 h 59"/>
                  <a:gd name="T28" fmla="*/ 1 w 68"/>
                  <a:gd name="T29" fmla="*/ 2 h 59"/>
                  <a:gd name="T30" fmla="*/ 0 w 68"/>
                  <a:gd name="T31" fmla="*/ 2 h 59"/>
                  <a:gd name="T32" fmla="*/ 1 w 68"/>
                  <a:gd name="T33" fmla="*/ 3 h 59"/>
                  <a:gd name="T34" fmla="*/ 1 w 68"/>
                  <a:gd name="T35" fmla="*/ 3 h 59"/>
                  <a:gd name="T36" fmla="*/ 1 w 68"/>
                  <a:gd name="T37" fmla="*/ 3 h 59"/>
                  <a:gd name="T38" fmla="*/ 2 w 68"/>
                  <a:gd name="T39" fmla="*/ 3 h 59"/>
                  <a:gd name="T40" fmla="*/ 3 w 68"/>
                  <a:gd name="T41" fmla="*/ 3 h 59"/>
                  <a:gd name="T42" fmla="*/ 4 w 68"/>
                  <a:gd name="T43" fmla="*/ 3 h 59"/>
                  <a:gd name="T44" fmla="*/ 4 w 68"/>
                  <a:gd name="T45" fmla="*/ 3 h 59"/>
                  <a:gd name="T46" fmla="*/ 4 w 68"/>
                  <a:gd name="T47" fmla="*/ 3 h 5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8"/>
                  <a:gd name="T73" fmla="*/ 0 h 59"/>
                  <a:gd name="T74" fmla="*/ 68 w 68"/>
                  <a:gd name="T75" fmla="*/ 59 h 5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8" h="59">
                    <a:moveTo>
                      <a:pt x="68" y="53"/>
                    </a:moveTo>
                    <a:lnTo>
                      <a:pt x="66" y="51"/>
                    </a:lnTo>
                    <a:lnTo>
                      <a:pt x="66" y="48"/>
                    </a:lnTo>
                    <a:lnTo>
                      <a:pt x="64" y="42"/>
                    </a:lnTo>
                    <a:lnTo>
                      <a:pt x="62" y="32"/>
                    </a:lnTo>
                    <a:lnTo>
                      <a:pt x="57" y="23"/>
                    </a:lnTo>
                    <a:lnTo>
                      <a:pt x="53" y="15"/>
                    </a:lnTo>
                    <a:lnTo>
                      <a:pt x="47" y="6"/>
                    </a:lnTo>
                    <a:lnTo>
                      <a:pt x="39" y="4"/>
                    </a:lnTo>
                    <a:lnTo>
                      <a:pt x="34" y="0"/>
                    </a:lnTo>
                    <a:lnTo>
                      <a:pt x="28" y="4"/>
                    </a:lnTo>
                    <a:lnTo>
                      <a:pt x="19" y="10"/>
                    </a:lnTo>
                    <a:lnTo>
                      <a:pt x="13" y="21"/>
                    </a:lnTo>
                    <a:lnTo>
                      <a:pt x="3" y="30"/>
                    </a:lnTo>
                    <a:lnTo>
                      <a:pt x="1" y="38"/>
                    </a:lnTo>
                    <a:lnTo>
                      <a:pt x="0" y="46"/>
                    </a:lnTo>
                    <a:lnTo>
                      <a:pt x="1" y="51"/>
                    </a:lnTo>
                    <a:lnTo>
                      <a:pt x="13" y="57"/>
                    </a:lnTo>
                    <a:lnTo>
                      <a:pt x="24" y="59"/>
                    </a:lnTo>
                    <a:lnTo>
                      <a:pt x="39" y="59"/>
                    </a:lnTo>
                    <a:lnTo>
                      <a:pt x="53" y="57"/>
                    </a:lnTo>
                    <a:lnTo>
                      <a:pt x="64" y="53"/>
                    </a:lnTo>
                    <a:lnTo>
                      <a:pt x="68" y="53"/>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9" name="Freeform 357">
                <a:extLst>
                  <a:ext uri="{FF2B5EF4-FFF2-40B4-BE49-F238E27FC236}">
                    <a16:creationId xmlns:a16="http://schemas.microsoft.com/office/drawing/2014/main" id="{B1CEAC5B-E21B-4096-B5F3-92D86D199266}"/>
                  </a:ext>
                </a:extLst>
              </p:cNvPr>
              <p:cNvSpPr>
                <a:spLocks/>
              </p:cNvSpPr>
              <p:nvPr/>
            </p:nvSpPr>
            <p:spPr bwMode="auto">
              <a:xfrm>
                <a:off x="3736" y="3902"/>
                <a:ext cx="33" cy="27"/>
              </a:xfrm>
              <a:custGeom>
                <a:avLst/>
                <a:gdLst>
                  <a:gd name="T0" fmla="*/ 5 w 64"/>
                  <a:gd name="T1" fmla="*/ 2 h 55"/>
                  <a:gd name="T2" fmla="*/ 4 w 64"/>
                  <a:gd name="T3" fmla="*/ 1 h 55"/>
                  <a:gd name="T4" fmla="*/ 4 w 64"/>
                  <a:gd name="T5" fmla="*/ 1 h 55"/>
                  <a:gd name="T6" fmla="*/ 3 w 64"/>
                  <a:gd name="T7" fmla="*/ 0 h 55"/>
                  <a:gd name="T8" fmla="*/ 3 w 64"/>
                  <a:gd name="T9" fmla="*/ 0 h 55"/>
                  <a:gd name="T10" fmla="*/ 2 w 64"/>
                  <a:gd name="T11" fmla="*/ 0 h 55"/>
                  <a:gd name="T12" fmla="*/ 2 w 64"/>
                  <a:gd name="T13" fmla="*/ 0 h 55"/>
                  <a:gd name="T14" fmla="*/ 1 w 64"/>
                  <a:gd name="T15" fmla="*/ 0 h 55"/>
                  <a:gd name="T16" fmla="*/ 1 w 64"/>
                  <a:gd name="T17" fmla="*/ 0 h 55"/>
                  <a:gd name="T18" fmla="*/ 1 w 64"/>
                  <a:gd name="T19" fmla="*/ 1 h 55"/>
                  <a:gd name="T20" fmla="*/ 0 w 64"/>
                  <a:gd name="T21" fmla="*/ 1 h 55"/>
                  <a:gd name="T22" fmla="*/ 0 w 64"/>
                  <a:gd name="T23" fmla="*/ 2 h 55"/>
                  <a:gd name="T24" fmla="*/ 0 w 64"/>
                  <a:gd name="T25" fmla="*/ 2 h 55"/>
                  <a:gd name="T26" fmla="*/ 1 w 64"/>
                  <a:gd name="T27" fmla="*/ 2 h 55"/>
                  <a:gd name="T28" fmla="*/ 1 w 64"/>
                  <a:gd name="T29" fmla="*/ 3 h 55"/>
                  <a:gd name="T30" fmla="*/ 2 w 64"/>
                  <a:gd name="T31" fmla="*/ 3 h 55"/>
                  <a:gd name="T32" fmla="*/ 2 w 64"/>
                  <a:gd name="T33" fmla="*/ 3 h 55"/>
                  <a:gd name="T34" fmla="*/ 3 w 64"/>
                  <a:gd name="T35" fmla="*/ 2 h 55"/>
                  <a:gd name="T36" fmla="*/ 4 w 64"/>
                  <a:gd name="T37" fmla="*/ 2 h 55"/>
                  <a:gd name="T38" fmla="*/ 4 w 64"/>
                  <a:gd name="T39" fmla="*/ 2 h 55"/>
                  <a:gd name="T40" fmla="*/ 5 w 64"/>
                  <a:gd name="T41" fmla="*/ 2 h 55"/>
                  <a:gd name="T42" fmla="*/ 5 w 64"/>
                  <a:gd name="T43" fmla="*/ 2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
                  <a:gd name="T67" fmla="*/ 0 h 55"/>
                  <a:gd name="T68" fmla="*/ 64 w 64"/>
                  <a:gd name="T69" fmla="*/ 55 h 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 h="55">
                    <a:moveTo>
                      <a:pt x="64" y="32"/>
                    </a:moveTo>
                    <a:lnTo>
                      <a:pt x="61" y="30"/>
                    </a:lnTo>
                    <a:lnTo>
                      <a:pt x="53" y="24"/>
                    </a:lnTo>
                    <a:lnTo>
                      <a:pt x="45" y="15"/>
                    </a:lnTo>
                    <a:lnTo>
                      <a:pt x="38" y="9"/>
                    </a:lnTo>
                    <a:lnTo>
                      <a:pt x="28" y="3"/>
                    </a:lnTo>
                    <a:lnTo>
                      <a:pt x="17" y="0"/>
                    </a:lnTo>
                    <a:lnTo>
                      <a:pt x="7" y="5"/>
                    </a:lnTo>
                    <a:lnTo>
                      <a:pt x="4" y="15"/>
                    </a:lnTo>
                    <a:lnTo>
                      <a:pt x="2" y="22"/>
                    </a:lnTo>
                    <a:lnTo>
                      <a:pt x="0" y="26"/>
                    </a:lnTo>
                    <a:lnTo>
                      <a:pt x="0" y="36"/>
                    </a:lnTo>
                    <a:lnTo>
                      <a:pt x="0" y="43"/>
                    </a:lnTo>
                    <a:lnTo>
                      <a:pt x="4" y="47"/>
                    </a:lnTo>
                    <a:lnTo>
                      <a:pt x="7" y="53"/>
                    </a:lnTo>
                    <a:lnTo>
                      <a:pt x="17" y="55"/>
                    </a:lnTo>
                    <a:lnTo>
                      <a:pt x="30" y="51"/>
                    </a:lnTo>
                    <a:lnTo>
                      <a:pt x="43" y="43"/>
                    </a:lnTo>
                    <a:lnTo>
                      <a:pt x="53" y="40"/>
                    </a:lnTo>
                    <a:lnTo>
                      <a:pt x="61" y="32"/>
                    </a:lnTo>
                    <a:lnTo>
                      <a:pt x="64" y="32"/>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00" name="Freeform 358">
                <a:extLst>
                  <a:ext uri="{FF2B5EF4-FFF2-40B4-BE49-F238E27FC236}">
                    <a16:creationId xmlns:a16="http://schemas.microsoft.com/office/drawing/2014/main" id="{51D09359-2473-46C6-82FB-966C9F57B697}"/>
                  </a:ext>
                </a:extLst>
              </p:cNvPr>
              <p:cNvSpPr>
                <a:spLocks/>
              </p:cNvSpPr>
              <p:nvPr/>
            </p:nvSpPr>
            <p:spPr bwMode="auto">
              <a:xfrm>
                <a:off x="3807" y="3494"/>
                <a:ext cx="26" cy="23"/>
              </a:xfrm>
              <a:custGeom>
                <a:avLst/>
                <a:gdLst>
                  <a:gd name="T0" fmla="*/ 3 w 54"/>
                  <a:gd name="T1" fmla="*/ 1 h 46"/>
                  <a:gd name="T2" fmla="*/ 3 w 54"/>
                  <a:gd name="T3" fmla="*/ 1 h 46"/>
                  <a:gd name="T4" fmla="*/ 2 w 54"/>
                  <a:gd name="T5" fmla="*/ 1 h 46"/>
                  <a:gd name="T6" fmla="*/ 2 w 54"/>
                  <a:gd name="T7" fmla="*/ 1 h 46"/>
                  <a:gd name="T8" fmla="*/ 1 w 54"/>
                  <a:gd name="T9" fmla="*/ 1 h 46"/>
                  <a:gd name="T10" fmla="*/ 1 w 54"/>
                  <a:gd name="T11" fmla="*/ 0 h 46"/>
                  <a:gd name="T12" fmla="*/ 0 w 54"/>
                  <a:gd name="T13" fmla="*/ 1 h 46"/>
                  <a:gd name="T14" fmla="*/ 0 w 54"/>
                  <a:gd name="T15" fmla="*/ 1 h 46"/>
                  <a:gd name="T16" fmla="*/ 0 w 54"/>
                  <a:gd name="T17" fmla="*/ 1 h 46"/>
                  <a:gd name="T18" fmla="*/ 0 w 54"/>
                  <a:gd name="T19" fmla="*/ 1 h 46"/>
                  <a:gd name="T20" fmla="*/ 0 w 54"/>
                  <a:gd name="T21" fmla="*/ 1 h 46"/>
                  <a:gd name="T22" fmla="*/ 0 w 54"/>
                  <a:gd name="T23" fmla="*/ 2 h 46"/>
                  <a:gd name="T24" fmla="*/ 0 w 54"/>
                  <a:gd name="T25" fmla="*/ 3 h 46"/>
                  <a:gd name="T26" fmla="*/ 0 w 54"/>
                  <a:gd name="T27" fmla="*/ 3 h 46"/>
                  <a:gd name="T28" fmla="*/ 0 w 54"/>
                  <a:gd name="T29" fmla="*/ 3 h 46"/>
                  <a:gd name="T30" fmla="*/ 1 w 54"/>
                  <a:gd name="T31" fmla="*/ 3 h 46"/>
                  <a:gd name="T32" fmla="*/ 1 w 54"/>
                  <a:gd name="T33" fmla="*/ 3 h 46"/>
                  <a:gd name="T34" fmla="*/ 2 w 54"/>
                  <a:gd name="T35" fmla="*/ 2 h 46"/>
                  <a:gd name="T36" fmla="*/ 2 w 54"/>
                  <a:gd name="T37" fmla="*/ 1 h 46"/>
                  <a:gd name="T38" fmla="*/ 3 w 54"/>
                  <a:gd name="T39" fmla="*/ 1 h 46"/>
                  <a:gd name="T40" fmla="*/ 3 w 54"/>
                  <a:gd name="T41" fmla="*/ 1 h 46"/>
                  <a:gd name="T42" fmla="*/ 3 w 54"/>
                  <a:gd name="T43" fmla="*/ 1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46"/>
                  <a:gd name="T68" fmla="*/ 54 w 54"/>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46">
                    <a:moveTo>
                      <a:pt x="54" y="21"/>
                    </a:moveTo>
                    <a:lnTo>
                      <a:pt x="50" y="19"/>
                    </a:lnTo>
                    <a:lnTo>
                      <a:pt x="44" y="15"/>
                    </a:lnTo>
                    <a:lnTo>
                      <a:pt x="35" y="10"/>
                    </a:lnTo>
                    <a:lnTo>
                      <a:pt x="29" y="4"/>
                    </a:lnTo>
                    <a:lnTo>
                      <a:pt x="18" y="0"/>
                    </a:lnTo>
                    <a:lnTo>
                      <a:pt x="8" y="2"/>
                    </a:lnTo>
                    <a:lnTo>
                      <a:pt x="4" y="4"/>
                    </a:lnTo>
                    <a:lnTo>
                      <a:pt x="0" y="10"/>
                    </a:lnTo>
                    <a:lnTo>
                      <a:pt x="0" y="15"/>
                    </a:lnTo>
                    <a:lnTo>
                      <a:pt x="0" y="23"/>
                    </a:lnTo>
                    <a:lnTo>
                      <a:pt x="0" y="32"/>
                    </a:lnTo>
                    <a:lnTo>
                      <a:pt x="2" y="38"/>
                    </a:lnTo>
                    <a:lnTo>
                      <a:pt x="6" y="44"/>
                    </a:lnTo>
                    <a:lnTo>
                      <a:pt x="10" y="46"/>
                    </a:lnTo>
                    <a:lnTo>
                      <a:pt x="21" y="44"/>
                    </a:lnTo>
                    <a:lnTo>
                      <a:pt x="31" y="38"/>
                    </a:lnTo>
                    <a:lnTo>
                      <a:pt x="38" y="32"/>
                    </a:lnTo>
                    <a:lnTo>
                      <a:pt x="46" y="29"/>
                    </a:lnTo>
                    <a:lnTo>
                      <a:pt x="50" y="21"/>
                    </a:lnTo>
                    <a:lnTo>
                      <a:pt x="54" y="21"/>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01" name="Freeform 359">
                <a:extLst>
                  <a:ext uri="{FF2B5EF4-FFF2-40B4-BE49-F238E27FC236}">
                    <a16:creationId xmlns:a16="http://schemas.microsoft.com/office/drawing/2014/main" id="{1462F1D5-54F9-4144-BCE2-8446A06DA942}"/>
                  </a:ext>
                </a:extLst>
              </p:cNvPr>
              <p:cNvSpPr>
                <a:spLocks/>
              </p:cNvSpPr>
              <p:nvPr/>
            </p:nvSpPr>
            <p:spPr bwMode="auto">
              <a:xfrm>
                <a:off x="3706" y="3956"/>
                <a:ext cx="25" cy="23"/>
              </a:xfrm>
              <a:custGeom>
                <a:avLst/>
                <a:gdLst>
                  <a:gd name="T0" fmla="*/ 4 w 49"/>
                  <a:gd name="T1" fmla="*/ 3 h 46"/>
                  <a:gd name="T2" fmla="*/ 3 w 49"/>
                  <a:gd name="T3" fmla="*/ 3 h 46"/>
                  <a:gd name="T4" fmla="*/ 3 w 49"/>
                  <a:gd name="T5" fmla="*/ 1 h 46"/>
                  <a:gd name="T6" fmla="*/ 3 w 49"/>
                  <a:gd name="T7" fmla="*/ 1 h 46"/>
                  <a:gd name="T8" fmla="*/ 2 w 49"/>
                  <a:gd name="T9" fmla="*/ 1 h 46"/>
                  <a:gd name="T10" fmla="*/ 2 w 49"/>
                  <a:gd name="T11" fmla="*/ 1 h 46"/>
                  <a:gd name="T12" fmla="*/ 2 w 49"/>
                  <a:gd name="T13" fmla="*/ 0 h 46"/>
                  <a:gd name="T14" fmla="*/ 1 w 49"/>
                  <a:gd name="T15" fmla="*/ 0 h 46"/>
                  <a:gd name="T16" fmla="*/ 1 w 49"/>
                  <a:gd name="T17" fmla="*/ 1 h 46"/>
                  <a:gd name="T18" fmla="*/ 1 w 49"/>
                  <a:gd name="T19" fmla="*/ 1 h 46"/>
                  <a:gd name="T20" fmla="*/ 1 w 49"/>
                  <a:gd name="T21" fmla="*/ 1 h 46"/>
                  <a:gd name="T22" fmla="*/ 0 w 49"/>
                  <a:gd name="T23" fmla="*/ 1 h 46"/>
                  <a:gd name="T24" fmla="*/ 0 w 49"/>
                  <a:gd name="T25" fmla="*/ 2 h 46"/>
                  <a:gd name="T26" fmla="*/ 0 w 49"/>
                  <a:gd name="T27" fmla="*/ 3 h 46"/>
                  <a:gd name="T28" fmla="*/ 1 w 49"/>
                  <a:gd name="T29" fmla="*/ 3 h 46"/>
                  <a:gd name="T30" fmla="*/ 1 w 49"/>
                  <a:gd name="T31" fmla="*/ 3 h 46"/>
                  <a:gd name="T32" fmla="*/ 2 w 49"/>
                  <a:gd name="T33" fmla="*/ 3 h 46"/>
                  <a:gd name="T34" fmla="*/ 2 w 49"/>
                  <a:gd name="T35" fmla="*/ 3 h 46"/>
                  <a:gd name="T36" fmla="*/ 3 w 49"/>
                  <a:gd name="T37" fmla="*/ 3 h 46"/>
                  <a:gd name="T38" fmla="*/ 3 w 49"/>
                  <a:gd name="T39" fmla="*/ 3 h 46"/>
                  <a:gd name="T40" fmla="*/ 4 w 49"/>
                  <a:gd name="T41" fmla="*/ 3 h 46"/>
                  <a:gd name="T42" fmla="*/ 4 w 49"/>
                  <a:gd name="T43" fmla="*/ 3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46"/>
                  <a:gd name="T68" fmla="*/ 49 w 49"/>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46">
                    <a:moveTo>
                      <a:pt x="49" y="40"/>
                    </a:moveTo>
                    <a:lnTo>
                      <a:pt x="47" y="34"/>
                    </a:lnTo>
                    <a:lnTo>
                      <a:pt x="46" y="28"/>
                    </a:lnTo>
                    <a:lnTo>
                      <a:pt x="40" y="17"/>
                    </a:lnTo>
                    <a:lnTo>
                      <a:pt x="32" y="11"/>
                    </a:lnTo>
                    <a:lnTo>
                      <a:pt x="27" y="2"/>
                    </a:lnTo>
                    <a:lnTo>
                      <a:pt x="17" y="0"/>
                    </a:lnTo>
                    <a:lnTo>
                      <a:pt x="13" y="0"/>
                    </a:lnTo>
                    <a:lnTo>
                      <a:pt x="11" y="4"/>
                    </a:lnTo>
                    <a:lnTo>
                      <a:pt x="8" y="9"/>
                    </a:lnTo>
                    <a:lnTo>
                      <a:pt x="4" y="17"/>
                    </a:lnTo>
                    <a:lnTo>
                      <a:pt x="0" y="25"/>
                    </a:lnTo>
                    <a:lnTo>
                      <a:pt x="0" y="32"/>
                    </a:lnTo>
                    <a:lnTo>
                      <a:pt x="0" y="40"/>
                    </a:lnTo>
                    <a:lnTo>
                      <a:pt x="8" y="44"/>
                    </a:lnTo>
                    <a:lnTo>
                      <a:pt x="15" y="44"/>
                    </a:lnTo>
                    <a:lnTo>
                      <a:pt x="25" y="46"/>
                    </a:lnTo>
                    <a:lnTo>
                      <a:pt x="32" y="42"/>
                    </a:lnTo>
                    <a:lnTo>
                      <a:pt x="42" y="40"/>
                    </a:lnTo>
                    <a:lnTo>
                      <a:pt x="47" y="40"/>
                    </a:lnTo>
                    <a:lnTo>
                      <a:pt x="49" y="40"/>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02" name="Freeform 360">
                <a:extLst>
                  <a:ext uri="{FF2B5EF4-FFF2-40B4-BE49-F238E27FC236}">
                    <a16:creationId xmlns:a16="http://schemas.microsoft.com/office/drawing/2014/main" id="{F93D8410-0912-4245-A795-73E0F6490B30}"/>
                  </a:ext>
                </a:extLst>
              </p:cNvPr>
              <p:cNvSpPr>
                <a:spLocks/>
              </p:cNvSpPr>
              <p:nvPr/>
            </p:nvSpPr>
            <p:spPr bwMode="auto">
              <a:xfrm>
                <a:off x="3784" y="3799"/>
                <a:ext cx="23" cy="31"/>
              </a:xfrm>
              <a:custGeom>
                <a:avLst/>
                <a:gdLst>
                  <a:gd name="T0" fmla="*/ 2 w 45"/>
                  <a:gd name="T1" fmla="*/ 4 h 61"/>
                  <a:gd name="T2" fmla="*/ 2 w 45"/>
                  <a:gd name="T3" fmla="*/ 4 h 61"/>
                  <a:gd name="T4" fmla="*/ 2 w 45"/>
                  <a:gd name="T5" fmla="*/ 4 h 61"/>
                  <a:gd name="T6" fmla="*/ 2 w 45"/>
                  <a:gd name="T7" fmla="*/ 4 h 61"/>
                  <a:gd name="T8" fmla="*/ 2 w 45"/>
                  <a:gd name="T9" fmla="*/ 4 h 61"/>
                  <a:gd name="T10" fmla="*/ 3 w 45"/>
                  <a:gd name="T11" fmla="*/ 3 h 61"/>
                  <a:gd name="T12" fmla="*/ 3 w 45"/>
                  <a:gd name="T13" fmla="*/ 3 h 61"/>
                  <a:gd name="T14" fmla="*/ 3 w 45"/>
                  <a:gd name="T15" fmla="*/ 2 h 61"/>
                  <a:gd name="T16" fmla="*/ 3 w 45"/>
                  <a:gd name="T17" fmla="*/ 2 h 61"/>
                  <a:gd name="T18" fmla="*/ 3 w 45"/>
                  <a:gd name="T19" fmla="*/ 1 h 61"/>
                  <a:gd name="T20" fmla="*/ 3 w 45"/>
                  <a:gd name="T21" fmla="*/ 1 h 61"/>
                  <a:gd name="T22" fmla="*/ 3 w 45"/>
                  <a:gd name="T23" fmla="*/ 0 h 61"/>
                  <a:gd name="T24" fmla="*/ 3 w 45"/>
                  <a:gd name="T25" fmla="*/ 0 h 61"/>
                  <a:gd name="T26" fmla="*/ 2 w 45"/>
                  <a:gd name="T27" fmla="*/ 1 h 61"/>
                  <a:gd name="T28" fmla="*/ 1 w 45"/>
                  <a:gd name="T29" fmla="*/ 1 h 61"/>
                  <a:gd name="T30" fmla="*/ 1 w 45"/>
                  <a:gd name="T31" fmla="*/ 1 h 61"/>
                  <a:gd name="T32" fmla="*/ 0 w 45"/>
                  <a:gd name="T33" fmla="*/ 2 h 61"/>
                  <a:gd name="T34" fmla="*/ 0 w 45"/>
                  <a:gd name="T35" fmla="*/ 3 h 61"/>
                  <a:gd name="T36" fmla="*/ 1 w 45"/>
                  <a:gd name="T37" fmla="*/ 3 h 61"/>
                  <a:gd name="T38" fmla="*/ 1 w 45"/>
                  <a:gd name="T39" fmla="*/ 4 h 61"/>
                  <a:gd name="T40" fmla="*/ 2 w 45"/>
                  <a:gd name="T41" fmla="*/ 4 h 61"/>
                  <a:gd name="T42" fmla="*/ 2 w 45"/>
                  <a:gd name="T43" fmla="*/ 4 h 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
                  <a:gd name="T67" fmla="*/ 0 h 61"/>
                  <a:gd name="T68" fmla="*/ 45 w 45"/>
                  <a:gd name="T69" fmla="*/ 61 h 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 h="61">
                    <a:moveTo>
                      <a:pt x="23" y="61"/>
                    </a:moveTo>
                    <a:lnTo>
                      <a:pt x="23" y="59"/>
                    </a:lnTo>
                    <a:lnTo>
                      <a:pt x="28" y="59"/>
                    </a:lnTo>
                    <a:lnTo>
                      <a:pt x="30" y="54"/>
                    </a:lnTo>
                    <a:lnTo>
                      <a:pt x="32" y="52"/>
                    </a:lnTo>
                    <a:lnTo>
                      <a:pt x="36" y="44"/>
                    </a:lnTo>
                    <a:lnTo>
                      <a:pt x="44" y="38"/>
                    </a:lnTo>
                    <a:lnTo>
                      <a:pt x="45" y="27"/>
                    </a:lnTo>
                    <a:lnTo>
                      <a:pt x="45" y="21"/>
                    </a:lnTo>
                    <a:lnTo>
                      <a:pt x="45" y="12"/>
                    </a:lnTo>
                    <a:lnTo>
                      <a:pt x="45" y="8"/>
                    </a:lnTo>
                    <a:lnTo>
                      <a:pt x="38" y="0"/>
                    </a:lnTo>
                    <a:lnTo>
                      <a:pt x="34" y="0"/>
                    </a:lnTo>
                    <a:lnTo>
                      <a:pt x="23" y="4"/>
                    </a:lnTo>
                    <a:lnTo>
                      <a:pt x="13" y="10"/>
                    </a:lnTo>
                    <a:lnTo>
                      <a:pt x="2" y="16"/>
                    </a:lnTo>
                    <a:lnTo>
                      <a:pt x="0" y="27"/>
                    </a:lnTo>
                    <a:lnTo>
                      <a:pt x="0" y="35"/>
                    </a:lnTo>
                    <a:lnTo>
                      <a:pt x="4" y="42"/>
                    </a:lnTo>
                    <a:lnTo>
                      <a:pt x="15" y="55"/>
                    </a:lnTo>
                    <a:lnTo>
                      <a:pt x="23" y="61"/>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03" name="Freeform 361">
                <a:extLst>
                  <a:ext uri="{FF2B5EF4-FFF2-40B4-BE49-F238E27FC236}">
                    <a16:creationId xmlns:a16="http://schemas.microsoft.com/office/drawing/2014/main" id="{D61D26F4-8CE3-4692-A1CF-AE75D52EB937}"/>
                  </a:ext>
                </a:extLst>
              </p:cNvPr>
              <p:cNvSpPr>
                <a:spLocks/>
              </p:cNvSpPr>
              <p:nvPr/>
            </p:nvSpPr>
            <p:spPr bwMode="auto">
              <a:xfrm>
                <a:off x="3806" y="3698"/>
                <a:ext cx="34" cy="30"/>
              </a:xfrm>
              <a:custGeom>
                <a:avLst/>
                <a:gdLst>
                  <a:gd name="T0" fmla="*/ 4 w 68"/>
                  <a:gd name="T1" fmla="*/ 3 h 59"/>
                  <a:gd name="T2" fmla="*/ 4 w 68"/>
                  <a:gd name="T3" fmla="*/ 3 h 59"/>
                  <a:gd name="T4" fmla="*/ 3 w 68"/>
                  <a:gd name="T5" fmla="*/ 2 h 59"/>
                  <a:gd name="T6" fmla="*/ 2 w 68"/>
                  <a:gd name="T7" fmla="*/ 1 h 59"/>
                  <a:gd name="T8" fmla="*/ 1 w 68"/>
                  <a:gd name="T9" fmla="*/ 0 h 59"/>
                  <a:gd name="T10" fmla="*/ 1 w 68"/>
                  <a:gd name="T11" fmla="*/ 0 h 59"/>
                  <a:gd name="T12" fmla="*/ 1 w 68"/>
                  <a:gd name="T13" fmla="*/ 1 h 59"/>
                  <a:gd name="T14" fmla="*/ 1 w 68"/>
                  <a:gd name="T15" fmla="*/ 1 h 59"/>
                  <a:gd name="T16" fmla="*/ 1 w 68"/>
                  <a:gd name="T17" fmla="*/ 1 h 59"/>
                  <a:gd name="T18" fmla="*/ 1 w 68"/>
                  <a:gd name="T19" fmla="*/ 2 h 59"/>
                  <a:gd name="T20" fmla="*/ 1 w 68"/>
                  <a:gd name="T21" fmla="*/ 2 h 59"/>
                  <a:gd name="T22" fmla="*/ 0 w 68"/>
                  <a:gd name="T23" fmla="*/ 3 h 59"/>
                  <a:gd name="T24" fmla="*/ 0 w 68"/>
                  <a:gd name="T25" fmla="*/ 3 h 59"/>
                  <a:gd name="T26" fmla="*/ 0 w 68"/>
                  <a:gd name="T27" fmla="*/ 4 h 59"/>
                  <a:gd name="T28" fmla="*/ 1 w 68"/>
                  <a:gd name="T29" fmla="*/ 4 h 59"/>
                  <a:gd name="T30" fmla="*/ 1 w 68"/>
                  <a:gd name="T31" fmla="*/ 4 h 59"/>
                  <a:gd name="T32" fmla="*/ 1 w 68"/>
                  <a:gd name="T33" fmla="*/ 4 h 59"/>
                  <a:gd name="T34" fmla="*/ 2 w 68"/>
                  <a:gd name="T35" fmla="*/ 4 h 59"/>
                  <a:gd name="T36" fmla="*/ 3 w 68"/>
                  <a:gd name="T37" fmla="*/ 4 h 59"/>
                  <a:gd name="T38" fmla="*/ 4 w 68"/>
                  <a:gd name="T39" fmla="*/ 3 h 59"/>
                  <a:gd name="T40" fmla="*/ 4 w 68"/>
                  <a:gd name="T41" fmla="*/ 3 h 59"/>
                  <a:gd name="T42" fmla="*/ 4 w 68"/>
                  <a:gd name="T43" fmla="*/ 3 h 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59"/>
                  <a:gd name="T68" fmla="*/ 68 w 68"/>
                  <a:gd name="T69" fmla="*/ 59 h 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59">
                    <a:moveTo>
                      <a:pt x="68" y="42"/>
                    </a:moveTo>
                    <a:lnTo>
                      <a:pt x="64" y="36"/>
                    </a:lnTo>
                    <a:lnTo>
                      <a:pt x="55" y="23"/>
                    </a:lnTo>
                    <a:lnTo>
                      <a:pt x="39" y="9"/>
                    </a:lnTo>
                    <a:lnTo>
                      <a:pt x="30" y="0"/>
                    </a:lnTo>
                    <a:lnTo>
                      <a:pt x="20" y="0"/>
                    </a:lnTo>
                    <a:lnTo>
                      <a:pt x="15" y="2"/>
                    </a:lnTo>
                    <a:lnTo>
                      <a:pt x="9" y="5"/>
                    </a:lnTo>
                    <a:lnTo>
                      <a:pt x="7" y="9"/>
                    </a:lnTo>
                    <a:lnTo>
                      <a:pt x="5" y="17"/>
                    </a:lnTo>
                    <a:lnTo>
                      <a:pt x="3" y="25"/>
                    </a:lnTo>
                    <a:lnTo>
                      <a:pt x="0" y="34"/>
                    </a:lnTo>
                    <a:lnTo>
                      <a:pt x="0" y="45"/>
                    </a:lnTo>
                    <a:lnTo>
                      <a:pt x="0" y="49"/>
                    </a:lnTo>
                    <a:lnTo>
                      <a:pt x="3" y="55"/>
                    </a:lnTo>
                    <a:lnTo>
                      <a:pt x="11" y="59"/>
                    </a:lnTo>
                    <a:lnTo>
                      <a:pt x="26" y="59"/>
                    </a:lnTo>
                    <a:lnTo>
                      <a:pt x="39" y="53"/>
                    </a:lnTo>
                    <a:lnTo>
                      <a:pt x="55" y="49"/>
                    </a:lnTo>
                    <a:lnTo>
                      <a:pt x="64" y="42"/>
                    </a:lnTo>
                    <a:lnTo>
                      <a:pt x="68" y="42"/>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04" name="Freeform 362">
                <a:extLst>
                  <a:ext uri="{FF2B5EF4-FFF2-40B4-BE49-F238E27FC236}">
                    <a16:creationId xmlns:a16="http://schemas.microsoft.com/office/drawing/2014/main" id="{C6A1CAA4-46F1-4EC6-8176-CE50CE4F3C31}"/>
                  </a:ext>
                </a:extLst>
              </p:cNvPr>
              <p:cNvSpPr>
                <a:spLocks/>
              </p:cNvSpPr>
              <p:nvPr/>
            </p:nvSpPr>
            <p:spPr bwMode="auto">
              <a:xfrm>
                <a:off x="3806" y="3553"/>
                <a:ext cx="27" cy="20"/>
              </a:xfrm>
              <a:custGeom>
                <a:avLst/>
                <a:gdLst>
                  <a:gd name="T0" fmla="*/ 3 w 55"/>
                  <a:gd name="T1" fmla="*/ 3 h 40"/>
                  <a:gd name="T2" fmla="*/ 3 w 55"/>
                  <a:gd name="T3" fmla="*/ 2 h 40"/>
                  <a:gd name="T4" fmla="*/ 3 w 55"/>
                  <a:gd name="T5" fmla="*/ 1 h 40"/>
                  <a:gd name="T6" fmla="*/ 2 w 55"/>
                  <a:gd name="T7" fmla="*/ 1 h 40"/>
                  <a:gd name="T8" fmla="*/ 2 w 55"/>
                  <a:gd name="T9" fmla="*/ 1 h 40"/>
                  <a:gd name="T10" fmla="*/ 2 w 55"/>
                  <a:gd name="T11" fmla="*/ 1 h 40"/>
                  <a:gd name="T12" fmla="*/ 1 w 55"/>
                  <a:gd name="T13" fmla="*/ 0 h 40"/>
                  <a:gd name="T14" fmla="*/ 0 w 55"/>
                  <a:gd name="T15" fmla="*/ 1 h 40"/>
                  <a:gd name="T16" fmla="*/ 0 w 55"/>
                  <a:gd name="T17" fmla="*/ 1 h 40"/>
                  <a:gd name="T18" fmla="*/ 0 w 55"/>
                  <a:gd name="T19" fmla="*/ 1 h 40"/>
                  <a:gd name="T20" fmla="*/ 0 w 55"/>
                  <a:gd name="T21" fmla="*/ 1 h 40"/>
                  <a:gd name="T22" fmla="*/ 0 w 55"/>
                  <a:gd name="T23" fmla="*/ 2 h 40"/>
                  <a:gd name="T24" fmla="*/ 0 w 55"/>
                  <a:gd name="T25" fmla="*/ 3 h 40"/>
                  <a:gd name="T26" fmla="*/ 0 w 55"/>
                  <a:gd name="T27" fmla="*/ 3 h 40"/>
                  <a:gd name="T28" fmla="*/ 1 w 55"/>
                  <a:gd name="T29" fmla="*/ 3 h 40"/>
                  <a:gd name="T30" fmla="*/ 2 w 55"/>
                  <a:gd name="T31" fmla="*/ 3 h 40"/>
                  <a:gd name="T32" fmla="*/ 2 w 55"/>
                  <a:gd name="T33" fmla="*/ 3 h 40"/>
                  <a:gd name="T34" fmla="*/ 3 w 55"/>
                  <a:gd name="T35" fmla="*/ 3 h 40"/>
                  <a:gd name="T36" fmla="*/ 3 w 55"/>
                  <a:gd name="T37" fmla="*/ 3 h 40"/>
                  <a:gd name="T38" fmla="*/ 3 w 55"/>
                  <a:gd name="T39" fmla="*/ 3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40"/>
                  <a:gd name="T62" fmla="*/ 55 w 55"/>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40">
                    <a:moveTo>
                      <a:pt x="55" y="36"/>
                    </a:moveTo>
                    <a:lnTo>
                      <a:pt x="53" y="32"/>
                    </a:lnTo>
                    <a:lnTo>
                      <a:pt x="51" y="27"/>
                    </a:lnTo>
                    <a:lnTo>
                      <a:pt x="45" y="19"/>
                    </a:lnTo>
                    <a:lnTo>
                      <a:pt x="39" y="9"/>
                    </a:lnTo>
                    <a:lnTo>
                      <a:pt x="34" y="4"/>
                    </a:lnTo>
                    <a:lnTo>
                      <a:pt x="24" y="0"/>
                    </a:lnTo>
                    <a:lnTo>
                      <a:pt x="15" y="4"/>
                    </a:lnTo>
                    <a:lnTo>
                      <a:pt x="5" y="15"/>
                    </a:lnTo>
                    <a:lnTo>
                      <a:pt x="0" y="23"/>
                    </a:lnTo>
                    <a:lnTo>
                      <a:pt x="0" y="28"/>
                    </a:lnTo>
                    <a:lnTo>
                      <a:pt x="0" y="32"/>
                    </a:lnTo>
                    <a:lnTo>
                      <a:pt x="3" y="38"/>
                    </a:lnTo>
                    <a:lnTo>
                      <a:pt x="11" y="40"/>
                    </a:lnTo>
                    <a:lnTo>
                      <a:pt x="22" y="40"/>
                    </a:lnTo>
                    <a:lnTo>
                      <a:pt x="34" y="38"/>
                    </a:lnTo>
                    <a:lnTo>
                      <a:pt x="45" y="38"/>
                    </a:lnTo>
                    <a:lnTo>
                      <a:pt x="51" y="36"/>
                    </a:lnTo>
                    <a:lnTo>
                      <a:pt x="55" y="36"/>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05" name="Freeform 363">
                <a:extLst>
                  <a:ext uri="{FF2B5EF4-FFF2-40B4-BE49-F238E27FC236}">
                    <a16:creationId xmlns:a16="http://schemas.microsoft.com/office/drawing/2014/main" id="{28DE06CE-F421-4981-A09D-0CB4FBFACD94}"/>
                  </a:ext>
                </a:extLst>
              </p:cNvPr>
              <p:cNvSpPr>
                <a:spLocks/>
              </p:cNvSpPr>
              <p:nvPr/>
            </p:nvSpPr>
            <p:spPr bwMode="auto">
              <a:xfrm>
                <a:off x="3811" y="3524"/>
                <a:ext cx="30" cy="20"/>
              </a:xfrm>
              <a:custGeom>
                <a:avLst/>
                <a:gdLst>
                  <a:gd name="T0" fmla="*/ 4 w 59"/>
                  <a:gd name="T1" fmla="*/ 1 h 42"/>
                  <a:gd name="T2" fmla="*/ 4 w 59"/>
                  <a:gd name="T3" fmla="*/ 1 h 42"/>
                  <a:gd name="T4" fmla="*/ 4 w 59"/>
                  <a:gd name="T5" fmla="*/ 1 h 42"/>
                  <a:gd name="T6" fmla="*/ 3 w 59"/>
                  <a:gd name="T7" fmla="*/ 0 h 42"/>
                  <a:gd name="T8" fmla="*/ 3 w 59"/>
                  <a:gd name="T9" fmla="*/ 0 h 42"/>
                  <a:gd name="T10" fmla="*/ 2 w 59"/>
                  <a:gd name="T11" fmla="*/ 0 h 42"/>
                  <a:gd name="T12" fmla="*/ 2 w 59"/>
                  <a:gd name="T13" fmla="*/ 0 h 42"/>
                  <a:gd name="T14" fmla="*/ 1 w 59"/>
                  <a:gd name="T15" fmla="*/ 0 h 42"/>
                  <a:gd name="T16" fmla="*/ 1 w 59"/>
                  <a:gd name="T17" fmla="*/ 0 h 42"/>
                  <a:gd name="T18" fmla="*/ 1 w 59"/>
                  <a:gd name="T19" fmla="*/ 0 h 42"/>
                  <a:gd name="T20" fmla="*/ 1 w 59"/>
                  <a:gd name="T21" fmla="*/ 1 h 42"/>
                  <a:gd name="T22" fmla="*/ 0 w 59"/>
                  <a:gd name="T23" fmla="*/ 1 h 42"/>
                  <a:gd name="T24" fmla="*/ 1 w 59"/>
                  <a:gd name="T25" fmla="*/ 2 h 42"/>
                  <a:gd name="T26" fmla="*/ 1 w 59"/>
                  <a:gd name="T27" fmla="*/ 2 h 42"/>
                  <a:gd name="T28" fmla="*/ 1 w 59"/>
                  <a:gd name="T29" fmla="*/ 2 h 42"/>
                  <a:gd name="T30" fmla="*/ 2 w 59"/>
                  <a:gd name="T31" fmla="*/ 2 h 42"/>
                  <a:gd name="T32" fmla="*/ 2 w 59"/>
                  <a:gd name="T33" fmla="*/ 2 h 42"/>
                  <a:gd name="T34" fmla="*/ 3 w 59"/>
                  <a:gd name="T35" fmla="*/ 2 h 42"/>
                  <a:gd name="T36" fmla="*/ 4 w 59"/>
                  <a:gd name="T37" fmla="*/ 1 h 42"/>
                  <a:gd name="T38" fmla="*/ 4 w 59"/>
                  <a:gd name="T39" fmla="*/ 1 h 42"/>
                  <a:gd name="T40" fmla="*/ 4 w 59"/>
                  <a:gd name="T41" fmla="*/ 1 h 42"/>
                  <a:gd name="T42" fmla="*/ 4 w 59"/>
                  <a:gd name="T43" fmla="*/ 1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42"/>
                  <a:gd name="T68" fmla="*/ 59 w 59"/>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42">
                    <a:moveTo>
                      <a:pt x="59" y="25"/>
                    </a:moveTo>
                    <a:lnTo>
                      <a:pt x="55" y="23"/>
                    </a:lnTo>
                    <a:lnTo>
                      <a:pt x="53" y="17"/>
                    </a:lnTo>
                    <a:lnTo>
                      <a:pt x="44" y="10"/>
                    </a:lnTo>
                    <a:lnTo>
                      <a:pt x="38" y="4"/>
                    </a:lnTo>
                    <a:lnTo>
                      <a:pt x="28" y="0"/>
                    </a:lnTo>
                    <a:lnTo>
                      <a:pt x="19" y="0"/>
                    </a:lnTo>
                    <a:lnTo>
                      <a:pt x="13" y="2"/>
                    </a:lnTo>
                    <a:lnTo>
                      <a:pt x="11" y="6"/>
                    </a:lnTo>
                    <a:lnTo>
                      <a:pt x="8" y="10"/>
                    </a:lnTo>
                    <a:lnTo>
                      <a:pt x="6" y="19"/>
                    </a:lnTo>
                    <a:lnTo>
                      <a:pt x="0" y="27"/>
                    </a:lnTo>
                    <a:lnTo>
                      <a:pt x="4" y="34"/>
                    </a:lnTo>
                    <a:lnTo>
                      <a:pt x="6" y="40"/>
                    </a:lnTo>
                    <a:lnTo>
                      <a:pt x="11" y="42"/>
                    </a:lnTo>
                    <a:lnTo>
                      <a:pt x="21" y="40"/>
                    </a:lnTo>
                    <a:lnTo>
                      <a:pt x="30" y="40"/>
                    </a:lnTo>
                    <a:lnTo>
                      <a:pt x="40" y="34"/>
                    </a:lnTo>
                    <a:lnTo>
                      <a:pt x="51" y="30"/>
                    </a:lnTo>
                    <a:lnTo>
                      <a:pt x="55" y="25"/>
                    </a:lnTo>
                    <a:lnTo>
                      <a:pt x="59" y="25"/>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06" name="Freeform 364">
                <a:extLst>
                  <a:ext uri="{FF2B5EF4-FFF2-40B4-BE49-F238E27FC236}">
                    <a16:creationId xmlns:a16="http://schemas.microsoft.com/office/drawing/2014/main" id="{62E5153E-D95A-4036-83D3-33F335B0998B}"/>
                  </a:ext>
                </a:extLst>
              </p:cNvPr>
              <p:cNvSpPr>
                <a:spLocks/>
              </p:cNvSpPr>
              <p:nvPr/>
            </p:nvSpPr>
            <p:spPr bwMode="auto">
              <a:xfrm>
                <a:off x="3814" y="3630"/>
                <a:ext cx="27" cy="22"/>
              </a:xfrm>
              <a:custGeom>
                <a:avLst/>
                <a:gdLst>
                  <a:gd name="T0" fmla="*/ 4 w 53"/>
                  <a:gd name="T1" fmla="*/ 1 h 44"/>
                  <a:gd name="T2" fmla="*/ 4 w 53"/>
                  <a:gd name="T3" fmla="*/ 1 h 44"/>
                  <a:gd name="T4" fmla="*/ 3 w 53"/>
                  <a:gd name="T5" fmla="*/ 1 h 44"/>
                  <a:gd name="T6" fmla="*/ 3 w 53"/>
                  <a:gd name="T7" fmla="*/ 1 h 44"/>
                  <a:gd name="T8" fmla="*/ 2 w 53"/>
                  <a:gd name="T9" fmla="*/ 1 h 44"/>
                  <a:gd name="T10" fmla="*/ 2 w 53"/>
                  <a:gd name="T11" fmla="*/ 0 h 44"/>
                  <a:gd name="T12" fmla="*/ 1 w 53"/>
                  <a:gd name="T13" fmla="*/ 0 h 44"/>
                  <a:gd name="T14" fmla="*/ 1 w 53"/>
                  <a:gd name="T15" fmla="*/ 0 h 44"/>
                  <a:gd name="T16" fmla="*/ 1 w 53"/>
                  <a:gd name="T17" fmla="*/ 1 h 44"/>
                  <a:gd name="T18" fmla="*/ 1 w 53"/>
                  <a:gd name="T19" fmla="*/ 1 h 44"/>
                  <a:gd name="T20" fmla="*/ 1 w 53"/>
                  <a:gd name="T21" fmla="*/ 1 h 44"/>
                  <a:gd name="T22" fmla="*/ 0 w 53"/>
                  <a:gd name="T23" fmla="*/ 1 h 44"/>
                  <a:gd name="T24" fmla="*/ 0 w 53"/>
                  <a:gd name="T25" fmla="*/ 3 h 44"/>
                  <a:gd name="T26" fmla="*/ 1 w 53"/>
                  <a:gd name="T27" fmla="*/ 3 h 44"/>
                  <a:gd name="T28" fmla="*/ 1 w 53"/>
                  <a:gd name="T29" fmla="*/ 3 h 44"/>
                  <a:gd name="T30" fmla="*/ 2 w 53"/>
                  <a:gd name="T31" fmla="*/ 3 h 44"/>
                  <a:gd name="T32" fmla="*/ 2 w 53"/>
                  <a:gd name="T33" fmla="*/ 3 h 44"/>
                  <a:gd name="T34" fmla="*/ 3 w 53"/>
                  <a:gd name="T35" fmla="*/ 2 h 44"/>
                  <a:gd name="T36" fmla="*/ 3 w 53"/>
                  <a:gd name="T37" fmla="*/ 1 h 44"/>
                  <a:gd name="T38" fmla="*/ 4 w 53"/>
                  <a:gd name="T39" fmla="*/ 1 h 44"/>
                  <a:gd name="T40" fmla="*/ 4 w 53"/>
                  <a:gd name="T41" fmla="*/ 1 h 44"/>
                  <a:gd name="T42" fmla="*/ 4 w 53"/>
                  <a:gd name="T43" fmla="*/ 1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4"/>
                  <a:gd name="T68" fmla="*/ 53 w 53"/>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4">
                    <a:moveTo>
                      <a:pt x="53" y="27"/>
                    </a:moveTo>
                    <a:lnTo>
                      <a:pt x="49" y="21"/>
                    </a:lnTo>
                    <a:lnTo>
                      <a:pt x="47" y="17"/>
                    </a:lnTo>
                    <a:lnTo>
                      <a:pt x="38" y="11"/>
                    </a:lnTo>
                    <a:lnTo>
                      <a:pt x="32" y="4"/>
                    </a:lnTo>
                    <a:lnTo>
                      <a:pt x="22" y="0"/>
                    </a:lnTo>
                    <a:lnTo>
                      <a:pt x="15" y="0"/>
                    </a:lnTo>
                    <a:lnTo>
                      <a:pt x="9" y="0"/>
                    </a:lnTo>
                    <a:lnTo>
                      <a:pt x="5" y="8"/>
                    </a:lnTo>
                    <a:lnTo>
                      <a:pt x="3" y="11"/>
                    </a:lnTo>
                    <a:lnTo>
                      <a:pt x="2" y="21"/>
                    </a:lnTo>
                    <a:lnTo>
                      <a:pt x="0" y="28"/>
                    </a:lnTo>
                    <a:lnTo>
                      <a:pt x="0" y="34"/>
                    </a:lnTo>
                    <a:lnTo>
                      <a:pt x="2" y="42"/>
                    </a:lnTo>
                    <a:lnTo>
                      <a:pt x="7" y="44"/>
                    </a:lnTo>
                    <a:lnTo>
                      <a:pt x="17" y="42"/>
                    </a:lnTo>
                    <a:lnTo>
                      <a:pt x="28" y="40"/>
                    </a:lnTo>
                    <a:lnTo>
                      <a:pt x="34" y="32"/>
                    </a:lnTo>
                    <a:lnTo>
                      <a:pt x="45" y="30"/>
                    </a:lnTo>
                    <a:lnTo>
                      <a:pt x="49" y="27"/>
                    </a:lnTo>
                    <a:lnTo>
                      <a:pt x="53" y="27"/>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07" name="Freeform 365">
                <a:extLst>
                  <a:ext uri="{FF2B5EF4-FFF2-40B4-BE49-F238E27FC236}">
                    <a16:creationId xmlns:a16="http://schemas.microsoft.com/office/drawing/2014/main" id="{DE21B010-435E-485E-9BC9-91C39BE71AEC}"/>
                  </a:ext>
                </a:extLst>
              </p:cNvPr>
              <p:cNvSpPr>
                <a:spLocks/>
              </p:cNvSpPr>
              <p:nvPr/>
            </p:nvSpPr>
            <p:spPr bwMode="auto">
              <a:xfrm>
                <a:off x="3809" y="3823"/>
                <a:ext cx="28" cy="22"/>
              </a:xfrm>
              <a:custGeom>
                <a:avLst/>
                <a:gdLst>
                  <a:gd name="T0" fmla="*/ 3 w 57"/>
                  <a:gd name="T1" fmla="*/ 3 h 44"/>
                  <a:gd name="T2" fmla="*/ 3 w 57"/>
                  <a:gd name="T3" fmla="*/ 3 h 44"/>
                  <a:gd name="T4" fmla="*/ 3 w 57"/>
                  <a:gd name="T5" fmla="*/ 1 h 44"/>
                  <a:gd name="T6" fmla="*/ 2 w 57"/>
                  <a:gd name="T7" fmla="*/ 1 h 44"/>
                  <a:gd name="T8" fmla="*/ 2 w 57"/>
                  <a:gd name="T9" fmla="*/ 1 h 44"/>
                  <a:gd name="T10" fmla="*/ 1 w 57"/>
                  <a:gd name="T11" fmla="*/ 1 h 44"/>
                  <a:gd name="T12" fmla="*/ 1 w 57"/>
                  <a:gd name="T13" fmla="*/ 0 h 44"/>
                  <a:gd name="T14" fmla="*/ 1 w 57"/>
                  <a:gd name="T15" fmla="*/ 0 h 44"/>
                  <a:gd name="T16" fmla="*/ 0 w 57"/>
                  <a:gd name="T17" fmla="*/ 1 h 44"/>
                  <a:gd name="T18" fmla="*/ 0 w 57"/>
                  <a:gd name="T19" fmla="*/ 1 h 44"/>
                  <a:gd name="T20" fmla="*/ 0 w 57"/>
                  <a:gd name="T21" fmla="*/ 1 h 44"/>
                  <a:gd name="T22" fmla="*/ 0 w 57"/>
                  <a:gd name="T23" fmla="*/ 1 h 44"/>
                  <a:gd name="T24" fmla="*/ 0 w 57"/>
                  <a:gd name="T25" fmla="*/ 3 h 44"/>
                  <a:gd name="T26" fmla="*/ 0 w 57"/>
                  <a:gd name="T27" fmla="*/ 3 h 44"/>
                  <a:gd name="T28" fmla="*/ 0 w 57"/>
                  <a:gd name="T29" fmla="*/ 3 h 44"/>
                  <a:gd name="T30" fmla="*/ 1 w 57"/>
                  <a:gd name="T31" fmla="*/ 3 h 44"/>
                  <a:gd name="T32" fmla="*/ 1 w 57"/>
                  <a:gd name="T33" fmla="*/ 3 h 44"/>
                  <a:gd name="T34" fmla="*/ 2 w 57"/>
                  <a:gd name="T35" fmla="*/ 3 h 44"/>
                  <a:gd name="T36" fmla="*/ 2 w 57"/>
                  <a:gd name="T37" fmla="*/ 3 h 44"/>
                  <a:gd name="T38" fmla="*/ 3 w 57"/>
                  <a:gd name="T39" fmla="*/ 3 h 44"/>
                  <a:gd name="T40" fmla="*/ 3 w 57"/>
                  <a:gd name="T41" fmla="*/ 3 h 44"/>
                  <a:gd name="T42" fmla="*/ 3 w 57"/>
                  <a:gd name="T43" fmla="*/ 3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44"/>
                  <a:gd name="T68" fmla="*/ 57 w 57"/>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44">
                    <a:moveTo>
                      <a:pt x="57" y="38"/>
                    </a:moveTo>
                    <a:lnTo>
                      <a:pt x="52" y="34"/>
                    </a:lnTo>
                    <a:lnTo>
                      <a:pt x="50" y="26"/>
                    </a:lnTo>
                    <a:lnTo>
                      <a:pt x="44" y="19"/>
                    </a:lnTo>
                    <a:lnTo>
                      <a:pt x="40" y="11"/>
                    </a:lnTo>
                    <a:lnTo>
                      <a:pt x="29" y="4"/>
                    </a:lnTo>
                    <a:lnTo>
                      <a:pt x="21" y="0"/>
                    </a:lnTo>
                    <a:lnTo>
                      <a:pt x="17" y="0"/>
                    </a:lnTo>
                    <a:lnTo>
                      <a:pt x="14" y="6"/>
                    </a:lnTo>
                    <a:lnTo>
                      <a:pt x="6" y="9"/>
                    </a:lnTo>
                    <a:lnTo>
                      <a:pt x="4" y="19"/>
                    </a:lnTo>
                    <a:lnTo>
                      <a:pt x="2" y="26"/>
                    </a:lnTo>
                    <a:lnTo>
                      <a:pt x="0" y="34"/>
                    </a:lnTo>
                    <a:lnTo>
                      <a:pt x="2" y="40"/>
                    </a:lnTo>
                    <a:lnTo>
                      <a:pt x="6" y="44"/>
                    </a:lnTo>
                    <a:lnTo>
                      <a:pt x="17" y="44"/>
                    </a:lnTo>
                    <a:lnTo>
                      <a:pt x="29" y="44"/>
                    </a:lnTo>
                    <a:lnTo>
                      <a:pt x="36" y="40"/>
                    </a:lnTo>
                    <a:lnTo>
                      <a:pt x="46" y="40"/>
                    </a:lnTo>
                    <a:lnTo>
                      <a:pt x="52" y="38"/>
                    </a:lnTo>
                    <a:lnTo>
                      <a:pt x="57" y="38"/>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08" name="Freeform 366">
                <a:extLst>
                  <a:ext uri="{FF2B5EF4-FFF2-40B4-BE49-F238E27FC236}">
                    <a16:creationId xmlns:a16="http://schemas.microsoft.com/office/drawing/2014/main" id="{B29284DC-4771-4061-8154-8CF95894F272}"/>
                  </a:ext>
                </a:extLst>
              </p:cNvPr>
              <p:cNvSpPr>
                <a:spLocks/>
              </p:cNvSpPr>
              <p:nvPr/>
            </p:nvSpPr>
            <p:spPr bwMode="auto">
              <a:xfrm>
                <a:off x="3791" y="3766"/>
                <a:ext cx="26" cy="22"/>
              </a:xfrm>
              <a:custGeom>
                <a:avLst/>
                <a:gdLst>
                  <a:gd name="T0" fmla="*/ 3 w 53"/>
                  <a:gd name="T1" fmla="*/ 2 h 43"/>
                  <a:gd name="T2" fmla="*/ 3 w 53"/>
                  <a:gd name="T3" fmla="*/ 2 h 43"/>
                  <a:gd name="T4" fmla="*/ 3 w 53"/>
                  <a:gd name="T5" fmla="*/ 2 h 43"/>
                  <a:gd name="T6" fmla="*/ 2 w 53"/>
                  <a:gd name="T7" fmla="*/ 1 h 43"/>
                  <a:gd name="T8" fmla="*/ 2 w 53"/>
                  <a:gd name="T9" fmla="*/ 1 h 43"/>
                  <a:gd name="T10" fmla="*/ 1 w 53"/>
                  <a:gd name="T11" fmla="*/ 0 h 43"/>
                  <a:gd name="T12" fmla="*/ 0 w 53"/>
                  <a:gd name="T13" fmla="*/ 0 h 43"/>
                  <a:gd name="T14" fmla="*/ 0 w 53"/>
                  <a:gd name="T15" fmla="*/ 0 h 43"/>
                  <a:gd name="T16" fmla="*/ 0 w 53"/>
                  <a:gd name="T17" fmla="*/ 1 h 43"/>
                  <a:gd name="T18" fmla="*/ 0 w 53"/>
                  <a:gd name="T19" fmla="*/ 1 h 43"/>
                  <a:gd name="T20" fmla="*/ 0 w 53"/>
                  <a:gd name="T21" fmla="*/ 2 h 43"/>
                  <a:gd name="T22" fmla="*/ 0 w 53"/>
                  <a:gd name="T23" fmla="*/ 2 h 43"/>
                  <a:gd name="T24" fmla="*/ 0 w 53"/>
                  <a:gd name="T25" fmla="*/ 2 h 43"/>
                  <a:gd name="T26" fmla="*/ 0 w 53"/>
                  <a:gd name="T27" fmla="*/ 3 h 43"/>
                  <a:gd name="T28" fmla="*/ 0 w 53"/>
                  <a:gd name="T29" fmla="*/ 3 h 43"/>
                  <a:gd name="T30" fmla="*/ 1 w 53"/>
                  <a:gd name="T31" fmla="*/ 3 h 43"/>
                  <a:gd name="T32" fmla="*/ 1 w 53"/>
                  <a:gd name="T33" fmla="*/ 3 h 43"/>
                  <a:gd name="T34" fmla="*/ 2 w 53"/>
                  <a:gd name="T35" fmla="*/ 3 h 43"/>
                  <a:gd name="T36" fmla="*/ 2 w 53"/>
                  <a:gd name="T37" fmla="*/ 2 h 43"/>
                  <a:gd name="T38" fmla="*/ 3 w 53"/>
                  <a:gd name="T39" fmla="*/ 2 h 43"/>
                  <a:gd name="T40" fmla="*/ 3 w 53"/>
                  <a:gd name="T41" fmla="*/ 2 h 43"/>
                  <a:gd name="T42" fmla="*/ 3 w 53"/>
                  <a:gd name="T43" fmla="*/ 2 h 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3"/>
                  <a:gd name="T68" fmla="*/ 53 w 53"/>
                  <a:gd name="T69" fmla="*/ 43 h 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3">
                    <a:moveTo>
                      <a:pt x="53" y="28"/>
                    </a:moveTo>
                    <a:lnTo>
                      <a:pt x="51" y="26"/>
                    </a:lnTo>
                    <a:lnTo>
                      <a:pt x="48" y="19"/>
                    </a:lnTo>
                    <a:lnTo>
                      <a:pt x="38" y="11"/>
                    </a:lnTo>
                    <a:lnTo>
                      <a:pt x="32" y="7"/>
                    </a:lnTo>
                    <a:lnTo>
                      <a:pt x="23" y="0"/>
                    </a:lnTo>
                    <a:lnTo>
                      <a:pt x="15" y="0"/>
                    </a:lnTo>
                    <a:lnTo>
                      <a:pt x="10" y="0"/>
                    </a:lnTo>
                    <a:lnTo>
                      <a:pt x="6" y="7"/>
                    </a:lnTo>
                    <a:lnTo>
                      <a:pt x="4" y="11"/>
                    </a:lnTo>
                    <a:lnTo>
                      <a:pt x="2" y="23"/>
                    </a:lnTo>
                    <a:lnTo>
                      <a:pt x="0" y="28"/>
                    </a:lnTo>
                    <a:lnTo>
                      <a:pt x="0" y="32"/>
                    </a:lnTo>
                    <a:lnTo>
                      <a:pt x="2" y="40"/>
                    </a:lnTo>
                    <a:lnTo>
                      <a:pt x="10" y="43"/>
                    </a:lnTo>
                    <a:lnTo>
                      <a:pt x="17" y="42"/>
                    </a:lnTo>
                    <a:lnTo>
                      <a:pt x="29" y="40"/>
                    </a:lnTo>
                    <a:lnTo>
                      <a:pt x="36" y="34"/>
                    </a:lnTo>
                    <a:lnTo>
                      <a:pt x="46" y="32"/>
                    </a:lnTo>
                    <a:lnTo>
                      <a:pt x="51" y="28"/>
                    </a:lnTo>
                    <a:lnTo>
                      <a:pt x="53" y="28"/>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09" name="Freeform 367">
                <a:extLst>
                  <a:ext uri="{FF2B5EF4-FFF2-40B4-BE49-F238E27FC236}">
                    <a16:creationId xmlns:a16="http://schemas.microsoft.com/office/drawing/2014/main" id="{E2B94536-B286-4700-B383-C64720FCD847}"/>
                  </a:ext>
                </a:extLst>
              </p:cNvPr>
              <p:cNvSpPr>
                <a:spLocks/>
              </p:cNvSpPr>
              <p:nvPr/>
            </p:nvSpPr>
            <p:spPr bwMode="auto">
              <a:xfrm>
                <a:off x="3810" y="3666"/>
                <a:ext cx="25" cy="24"/>
              </a:xfrm>
              <a:custGeom>
                <a:avLst/>
                <a:gdLst>
                  <a:gd name="T0" fmla="*/ 3 w 51"/>
                  <a:gd name="T1" fmla="*/ 1 h 48"/>
                  <a:gd name="T2" fmla="*/ 3 w 51"/>
                  <a:gd name="T3" fmla="*/ 1 h 48"/>
                  <a:gd name="T4" fmla="*/ 2 w 51"/>
                  <a:gd name="T5" fmla="*/ 1 h 48"/>
                  <a:gd name="T6" fmla="*/ 2 w 51"/>
                  <a:gd name="T7" fmla="*/ 1 h 48"/>
                  <a:gd name="T8" fmla="*/ 1 w 51"/>
                  <a:gd name="T9" fmla="*/ 1 h 48"/>
                  <a:gd name="T10" fmla="*/ 0 w 51"/>
                  <a:gd name="T11" fmla="*/ 0 h 48"/>
                  <a:gd name="T12" fmla="*/ 0 w 51"/>
                  <a:gd name="T13" fmla="*/ 1 h 48"/>
                  <a:gd name="T14" fmla="*/ 0 w 51"/>
                  <a:gd name="T15" fmla="*/ 1 h 48"/>
                  <a:gd name="T16" fmla="*/ 0 w 51"/>
                  <a:gd name="T17" fmla="*/ 1 h 48"/>
                  <a:gd name="T18" fmla="*/ 0 w 51"/>
                  <a:gd name="T19" fmla="*/ 2 h 48"/>
                  <a:gd name="T20" fmla="*/ 0 w 51"/>
                  <a:gd name="T21" fmla="*/ 2 h 48"/>
                  <a:gd name="T22" fmla="*/ 0 w 51"/>
                  <a:gd name="T23" fmla="*/ 3 h 48"/>
                  <a:gd name="T24" fmla="*/ 0 w 51"/>
                  <a:gd name="T25" fmla="*/ 3 h 48"/>
                  <a:gd name="T26" fmla="*/ 1 w 51"/>
                  <a:gd name="T27" fmla="*/ 3 h 48"/>
                  <a:gd name="T28" fmla="*/ 2 w 51"/>
                  <a:gd name="T29" fmla="*/ 3 h 48"/>
                  <a:gd name="T30" fmla="*/ 2 w 51"/>
                  <a:gd name="T31" fmla="*/ 2 h 48"/>
                  <a:gd name="T32" fmla="*/ 2 w 51"/>
                  <a:gd name="T33" fmla="*/ 2 h 48"/>
                  <a:gd name="T34" fmla="*/ 3 w 51"/>
                  <a:gd name="T35" fmla="*/ 1 h 48"/>
                  <a:gd name="T36" fmla="*/ 3 w 51"/>
                  <a:gd name="T37" fmla="*/ 1 h 48"/>
                  <a:gd name="T38" fmla="*/ 3 w 51"/>
                  <a:gd name="T39" fmla="*/ 1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48"/>
                  <a:gd name="T62" fmla="*/ 51 w 51"/>
                  <a:gd name="T63" fmla="*/ 48 h 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48">
                    <a:moveTo>
                      <a:pt x="51" y="12"/>
                    </a:moveTo>
                    <a:lnTo>
                      <a:pt x="48" y="10"/>
                    </a:lnTo>
                    <a:lnTo>
                      <a:pt x="42" y="6"/>
                    </a:lnTo>
                    <a:lnTo>
                      <a:pt x="32" y="4"/>
                    </a:lnTo>
                    <a:lnTo>
                      <a:pt x="23" y="2"/>
                    </a:lnTo>
                    <a:lnTo>
                      <a:pt x="12" y="0"/>
                    </a:lnTo>
                    <a:lnTo>
                      <a:pt x="4" y="4"/>
                    </a:lnTo>
                    <a:lnTo>
                      <a:pt x="0" y="8"/>
                    </a:lnTo>
                    <a:lnTo>
                      <a:pt x="0" y="15"/>
                    </a:lnTo>
                    <a:lnTo>
                      <a:pt x="0" y="21"/>
                    </a:lnTo>
                    <a:lnTo>
                      <a:pt x="2" y="31"/>
                    </a:lnTo>
                    <a:lnTo>
                      <a:pt x="4" y="38"/>
                    </a:lnTo>
                    <a:lnTo>
                      <a:pt x="8" y="42"/>
                    </a:lnTo>
                    <a:lnTo>
                      <a:pt x="19" y="48"/>
                    </a:lnTo>
                    <a:lnTo>
                      <a:pt x="34" y="36"/>
                    </a:lnTo>
                    <a:lnTo>
                      <a:pt x="40" y="25"/>
                    </a:lnTo>
                    <a:lnTo>
                      <a:pt x="46" y="19"/>
                    </a:lnTo>
                    <a:lnTo>
                      <a:pt x="48" y="15"/>
                    </a:lnTo>
                    <a:lnTo>
                      <a:pt x="51" y="12"/>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10" name="Freeform 368">
                <a:extLst>
                  <a:ext uri="{FF2B5EF4-FFF2-40B4-BE49-F238E27FC236}">
                    <a16:creationId xmlns:a16="http://schemas.microsoft.com/office/drawing/2014/main" id="{36F6D1DA-1A12-4771-824C-948179E24E27}"/>
                  </a:ext>
                </a:extLst>
              </p:cNvPr>
              <p:cNvSpPr>
                <a:spLocks/>
              </p:cNvSpPr>
              <p:nvPr/>
            </p:nvSpPr>
            <p:spPr bwMode="auto">
              <a:xfrm>
                <a:off x="3814" y="3587"/>
                <a:ext cx="34" cy="29"/>
              </a:xfrm>
              <a:custGeom>
                <a:avLst/>
                <a:gdLst>
                  <a:gd name="T0" fmla="*/ 5 w 66"/>
                  <a:gd name="T1" fmla="*/ 3 h 57"/>
                  <a:gd name="T2" fmla="*/ 5 w 66"/>
                  <a:gd name="T3" fmla="*/ 3 h 57"/>
                  <a:gd name="T4" fmla="*/ 4 w 66"/>
                  <a:gd name="T5" fmla="*/ 2 h 57"/>
                  <a:gd name="T6" fmla="*/ 4 w 66"/>
                  <a:gd name="T7" fmla="*/ 1 h 57"/>
                  <a:gd name="T8" fmla="*/ 3 w 66"/>
                  <a:gd name="T9" fmla="*/ 1 h 57"/>
                  <a:gd name="T10" fmla="*/ 2 w 66"/>
                  <a:gd name="T11" fmla="*/ 0 h 57"/>
                  <a:gd name="T12" fmla="*/ 2 w 66"/>
                  <a:gd name="T13" fmla="*/ 0 h 57"/>
                  <a:gd name="T14" fmla="*/ 2 w 66"/>
                  <a:gd name="T15" fmla="*/ 0 h 57"/>
                  <a:gd name="T16" fmla="*/ 1 w 66"/>
                  <a:gd name="T17" fmla="*/ 1 h 57"/>
                  <a:gd name="T18" fmla="*/ 1 w 66"/>
                  <a:gd name="T19" fmla="*/ 1 h 57"/>
                  <a:gd name="T20" fmla="*/ 1 w 66"/>
                  <a:gd name="T21" fmla="*/ 1 h 57"/>
                  <a:gd name="T22" fmla="*/ 1 w 66"/>
                  <a:gd name="T23" fmla="*/ 2 h 57"/>
                  <a:gd name="T24" fmla="*/ 1 w 66"/>
                  <a:gd name="T25" fmla="*/ 2 h 57"/>
                  <a:gd name="T26" fmla="*/ 0 w 66"/>
                  <a:gd name="T27" fmla="*/ 3 h 57"/>
                  <a:gd name="T28" fmla="*/ 0 w 66"/>
                  <a:gd name="T29" fmla="*/ 3 h 57"/>
                  <a:gd name="T30" fmla="*/ 1 w 66"/>
                  <a:gd name="T31" fmla="*/ 4 h 57"/>
                  <a:gd name="T32" fmla="*/ 1 w 66"/>
                  <a:gd name="T33" fmla="*/ 4 h 57"/>
                  <a:gd name="T34" fmla="*/ 1 w 66"/>
                  <a:gd name="T35" fmla="*/ 4 h 57"/>
                  <a:gd name="T36" fmla="*/ 2 w 66"/>
                  <a:gd name="T37" fmla="*/ 4 h 57"/>
                  <a:gd name="T38" fmla="*/ 3 w 66"/>
                  <a:gd name="T39" fmla="*/ 4 h 57"/>
                  <a:gd name="T40" fmla="*/ 4 w 66"/>
                  <a:gd name="T41" fmla="*/ 3 h 57"/>
                  <a:gd name="T42" fmla="*/ 4 w 66"/>
                  <a:gd name="T43" fmla="*/ 3 h 57"/>
                  <a:gd name="T44" fmla="*/ 5 w 66"/>
                  <a:gd name="T45" fmla="*/ 3 h 57"/>
                  <a:gd name="T46" fmla="*/ 5 w 66"/>
                  <a:gd name="T47" fmla="*/ 3 h 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57"/>
                  <a:gd name="T74" fmla="*/ 66 w 66"/>
                  <a:gd name="T75" fmla="*/ 57 h 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57">
                    <a:moveTo>
                      <a:pt x="66" y="36"/>
                    </a:moveTo>
                    <a:lnTo>
                      <a:pt x="64" y="33"/>
                    </a:lnTo>
                    <a:lnTo>
                      <a:pt x="55" y="21"/>
                    </a:lnTo>
                    <a:lnTo>
                      <a:pt x="49" y="12"/>
                    </a:lnTo>
                    <a:lnTo>
                      <a:pt x="40" y="6"/>
                    </a:lnTo>
                    <a:lnTo>
                      <a:pt x="32" y="0"/>
                    </a:lnTo>
                    <a:lnTo>
                      <a:pt x="24" y="0"/>
                    </a:lnTo>
                    <a:lnTo>
                      <a:pt x="17" y="0"/>
                    </a:lnTo>
                    <a:lnTo>
                      <a:pt x="13" y="4"/>
                    </a:lnTo>
                    <a:lnTo>
                      <a:pt x="5" y="4"/>
                    </a:lnTo>
                    <a:lnTo>
                      <a:pt x="5" y="10"/>
                    </a:lnTo>
                    <a:lnTo>
                      <a:pt x="2" y="17"/>
                    </a:lnTo>
                    <a:lnTo>
                      <a:pt x="2" y="25"/>
                    </a:lnTo>
                    <a:lnTo>
                      <a:pt x="0" y="36"/>
                    </a:lnTo>
                    <a:lnTo>
                      <a:pt x="0" y="46"/>
                    </a:lnTo>
                    <a:lnTo>
                      <a:pt x="2" y="50"/>
                    </a:lnTo>
                    <a:lnTo>
                      <a:pt x="5" y="54"/>
                    </a:lnTo>
                    <a:lnTo>
                      <a:pt x="15" y="57"/>
                    </a:lnTo>
                    <a:lnTo>
                      <a:pt x="28" y="56"/>
                    </a:lnTo>
                    <a:lnTo>
                      <a:pt x="40" y="50"/>
                    </a:lnTo>
                    <a:lnTo>
                      <a:pt x="55" y="42"/>
                    </a:lnTo>
                    <a:lnTo>
                      <a:pt x="62" y="38"/>
                    </a:lnTo>
                    <a:lnTo>
                      <a:pt x="66" y="36"/>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11" name="Freeform 369">
                <a:extLst>
                  <a:ext uri="{FF2B5EF4-FFF2-40B4-BE49-F238E27FC236}">
                    <a16:creationId xmlns:a16="http://schemas.microsoft.com/office/drawing/2014/main" id="{4B5A7BAF-E3AB-48B1-A800-7E29B23BDE9A}"/>
                  </a:ext>
                </a:extLst>
              </p:cNvPr>
              <p:cNvSpPr>
                <a:spLocks/>
              </p:cNvSpPr>
              <p:nvPr/>
            </p:nvSpPr>
            <p:spPr bwMode="auto">
              <a:xfrm>
                <a:off x="3839" y="3562"/>
                <a:ext cx="26" cy="21"/>
              </a:xfrm>
              <a:custGeom>
                <a:avLst/>
                <a:gdLst>
                  <a:gd name="T0" fmla="*/ 4 w 51"/>
                  <a:gd name="T1" fmla="*/ 1 h 42"/>
                  <a:gd name="T2" fmla="*/ 4 w 51"/>
                  <a:gd name="T3" fmla="*/ 1 h 42"/>
                  <a:gd name="T4" fmla="*/ 3 w 51"/>
                  <a:gd name="T5" fmla="*/ 1 h 42"/>
                  <a:gd name="T6" fmla="*/ 2 w 51"/>
                  <a:gd name="T7" fmla="*/ 1 h 42"/>
                  <a:gd name="T8" fmla="*/ 2 w 51"/>
                  <a:gd name="T9" fmla="*/ 0 h 42"/>
                  <a:gd name="T10" fmla="*/ 1 w 51"/>
                  <a:gd name="T11" fmla="*/ 0 h 42"/>
                  <a:gd name="T12" fmla="*/ 1 w 51"/>
                  <a:gd name="T13" fmla="*/ 1 h 42"/>
                  <a:gd name="T14" fmla="*/ 0 w 51"/>
                  <a:gd name="T15" fmla="*/ 1 h 42"/>
                  <a:gd name="T16" fmla="*/ 0 w 51"/>
                  <a:gd name="T17" fmla="*/ 1 h 42"/>
                  <a:gd name="T18" fmla="*/ 0 w 51"/>
                  <a:gd name="T19" fmla="*/ 1 h 42"/>
                  <a:gd name="T20" fmla="*/ 1 w 51"/>
                  <a:gd name="T21" fmla="*/ 1 h 42"/>
                  <a:gd name="T22" fmla="*/ 1 w 51"/>
                  <a:gd name="T23" fmla="*/ 3 h 42"/>
                  <a:gd name="T24" fmla="*/ 1 w 51"/>
                  <a:gd name="T25" fmla="*/ 3 h 42"/>
                  <a:gd name="T26" fmla="*/ 2 w 51"/>
                  <a:gd name="T27" fmla="*/ 3 h 42"/>
                  <a:gd name="T28" fmla="*/ 3 w 51"/>
                  <a:gd name="T29" fmla="*/ 2 h 42"/>
                  <a:gd name="T30" fmla="*/ 3 w 51"/>
                  <a:gd name="T31" fmla="*/ 1 h 42"/>
                  <a:gd name="T32" fmla="*/ 3 w 51"/>
                  <a:gd name="T33" fmla="*/ 1 h 42"/>
                  <a:gd name="T34" fmla="*/ 4 w 51"/>
                  <a:gd name="T35" fmla="*/ 1 h 42"/>
                  <a:gd name="T36" fmla="*/ 4 w 51"/>
                  <a:gd name="T37" fmla="*/ 1 h 42"/>
                  <a:gd name="T38" fmla="*/ 4 w 51"/>
                  <a:gd name="T39" fmla="*/ 1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42"/>
                  <a:gd name="T62" fmla="*/ 51 w 51"/>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42">
                    <a:moveTo>
                      <a:pt x="51" y="9"/>
                    </a:moveTo>
                    <a:lnTo>
                      <a:pt x="49" y="6"/>
                    </a:lnTo>
                    <a:lnTo>
                      <a:pt x="40" y="6"/>
                    </a:lnTo>
                    <a:lnTo>
                      <a:pt x="30" y="2"/>
                    </a:lnTo>
                    <a:lnTo>
                      <a:pt x="21" y="0"/>
                    </a:lnTo>
                    <a:lnTo>
                      <a:pt x="11" y="0"/>
                    </a:lnTo>
                    <a:lnTo>
                      <a:pt x="2" y="6"/>
                    </a:lnTo>
                    <a:lnTo>
                      <a:pt x="0" y="8"/>
                    </a:lnTo>
                    <a:lnTo>
                      <a:pt x="0" y="13"/>
                    </a:lnTo>
                    <a:lnTo>
                      <a:pt x="0" y="21"/>
                    </a:lnTo>
                    <a:lnTo>
                      <a:pt x="2" y="28"/>
                    </a:lnTo>
                    <a:lnTo>
                      <a:pt x="6" y="38"/>
                    </a:lnTo>
                    <a:lnTo>
                      <a:pt x="8" y="42"/>
                    </a:lnTo>
                    <a:lnTo>
                      <a:pt x="21" y="42"/>
                    </a:lnTo>
                    <a:lnTo>
                      <a:pt x="34" y="32"/>
                    </a:lnTo>
                    <a:lnTo>
                      <a:pt x="38" y="23"/>
                    </a:lnTo>
                    <a:lnTo>
                      <a:pt x="46" y="17"/>
                    </a:lnTo>
                    <a:lnTo>
                      <a:pt x="49" y="9"/>
                    </a:lnTo>
                    <a:lnTo>
                      <a:pt x="51" y="9"/>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12" name="Freeform 370">
                <a:extLst>
                  <a:ext uri="{FF2B5EF4-FFF2-40B4-BE49-F238E27FC236}">
                    <a16:creationId xmlns:a16="http://schemas.microsoft.com/office/drawing/2014/main" id="{9F62B160-405B-4A06-9306-4791BA5BFB9B}"/>
                  </a:ext>
                </a:extLst>
              </p:cNvPr>
              <p:cNvSpPr>
                <a:spLocks/>
              </p:cNvSpPr>
              <p:nvPr/>
            </p:nvSpPr>
            <p:spPr bwMode="auto">
              <a:xfrm>
                <a:off x="3788" y="3394"/>
                <a:ext cx="23" cy="24"/>
              </a:xfrm>
              <a:custGeom>
                <a:avLst/>
                <a:gdLst>
                  <a:gd name="T0" fmla="*/ 3 w 46"/>
                  <a:gd name="T1" fmla="*/ 1 h 48"/>
                  <a:gd name="T2" fmla="*/ 3 w 46"/>
                  <a:gd name="T3" fmla="*/ 0 h 48"/>
                  <a:gd name="T4" fmla="*/ 3 w 46"/>
                  <a:gd name="T5" fmla="*/ 0 h 48"/>
                  <a:gd name="T6" fmla="*/ 1 w 46"/>
                  <a:gd name="T7" fmla="*/ 0 h 48"/>
                  <a:gd name="T8" fmla="*/ 1 w 46"/>
                  <a:gd name="T9" fmla="*/ 1 h 48"/>
                  <a:gd name="T10" fmla="*/ 1 w 46"/>
                  <a:gd name="T11" fmla="*/ 1 h 48"/>
                  <a:gd name="T12" fmla="*/ 0 w 46"/>
                  <a:gd name="T13" fmla="*/ 1 h 48"/>
                  <a:gd name="T14" fmla="*/ 0 w 46"/>
                  <a:gd name="T15" fmla="*/ 2 h 48"/>
                  <a:gd name="T16" fmla="*/ 1 w 46"/>
                  <a:gd name="T17" fmla="*/ 3 h 48"/>
                  <a:gd name="T18" fmla="*/ 1 w 46"/>
                  <a:gd name="T19" fmla="*/ 3 h 48"/>
                  <a:gd name="T20" fmla="*/ 1 w 46"/>
                  <a:gd name="T21" fmla="*/ 3 h 48"/>
                  <a:gd name="T22" fmla="*/ 1 w 46"/>
                  <a:gd name="T23" fmla="*/ 3 h 48"/>
                  <a:gd name="T24" fmla="*/ 3 w 46"/>
                  <a:gd name="T25" fmla="*/ 3 h 48"/>
                  <a:gd name="T26" fmla="*/ 3 w 46"/>
                  <a:gd name="T27" fmla="*/ 3 h 48"/>
                  <a:gd name="T28" fmla="*/ 3 w 46"/>
                  <a:gd name="T29" fmla="*/ 2 h 48"/>
                  <a:gd name="T30" fmla="*/ 3 w 46"/>
                  <a:gd name="T31" fmla="*/ 2 h 48"/>
                  <a:gd name="T32" fmla="*/ 3 w 46"/>
                  <a:gd name="T33" fmla="*/ 1 h 48"/>
                  <a:gd name="T34" fmla="*/ 3 w 46"/>
                  <a:gd name="T35" fmla="*/ 1 h 48"/>
                  <a:gd name="T36" fmla="*/ 3 w 46"/>
                  <a:gd name="T37" fmla="*/ 1 h 48"/>
                  <a:gd name="T38" fmla="*/ 3 w 46"/>
                  <a:gd name="T39" fmla="*/ 1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
                  <a:gd name="T61" fmla="*/ 0 h 48"/>
                  <a:gd name="T62" fmla="*/ 46 w 46"/>
                  <a:gd name="T63" fmla="*/ 48 h 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 h="48">
                    <a:moveTo>
                      <a:pt x="46" y="4"/>
                    </a:moveTo>
                    <a:lnTo>
                      <a:pt x="44" y="0"/>
                    </a:lnTo>
                    <a:lnTo>
                      <a:pt x="37" y="0"/>
                    </a:lnTo>
                    <a:lnTo>
                      <a:pt x="25" y="0"/>
                    </a:lnTo>
                    <a:lnTo>
                      <a:pt x="16" y="4"/>
                    </a:lnTo>
                    <a:lnTo>
                      <a:pt x="6" y="8"/>
                    </a:lnTo>
                    <a:lnTo>
                      <a:pt x="0" y="14"/>
                    </a:lnTo>
                    <a:lnTo>
                      <a:pt x="0" y="25"/>
                    </a:lnTo>
                    <a:lnTo>
                      <a:pt x="8" y="38"/>
                    </a:lnTo>
                    <a:lnTo>
                      <a:pt x="14" y="44"/>
                    </a:lnTo>
                    <a:lnTo>
                      <a:pt x="21" y="48"/>
                    </a:lnTo>
                    <a:lnTo>
                      <a:pt x="27" y="48"/>
                    </a:lnTo>
                    <a:lnTo>
                      <a:pt x="35" y="46"/>
                    </a:lnTo>
                    <a:lnTo>
                      <a:pt x="37" y="38"/>
                    </a:lnTo>
                    <a:lnTo>
                      <a:pt x="40" y="31"/>
                    </a:lnTo>
                    <a:lnTo>
                      <a:pt x="42" y="21"/>
                    </a:lnTo>
                    <a:lnTo>
                      <a:pt x="44" y="10"/>
                    </a:lnTo>
                    <a:lnTo>
                      <a:pt x="44" y="4"/>
                    </a:lnTo>
                    <a:lnTo>
                      <a:pt x="46" y="4"/>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13" name="Freeform 371">
                <a:extLst>
                  <a:ext uri="{FF2B5EF4-FFF2-40B4-BE49-F238E27FC236}">
                    <a16:creationId xmlns:a16="http://schemas.microsoft.com/office/drawing/2014/main" id="{BA296B25-BE8E-4F3A-90DD-4BBAAF6022B3}"/>
                  </a:ext>
                </a:extLst>
              </p:cNvPr>
              <p:cNvSpPr>
                <a:spLocks/>
              </p:cNvSpPr>
              <p:nvPr/>
            </p:nvSpPr>
            <p:spPr bwMode="auto">
              <a:xfrm>
                <a:off x="3793" y="3432"/>
                <a:ext cx="28" cy="22"/>
              </a:xfrm>
              <a:custGeom>
                <a:avLst/>
                <a:gdLst>
                  <a:gd name="T0" fmla="*/ 4 w 55"/>
                  <a:gd name="T1" fmla="*/ 1 h 43"/>
                  <a:gd name="T2" fmla="*/ 4 w 55"/>
                  <a:gd name="T3" fmla="*/ 1 h 43"/>
                  <a:gd name="T4" fmla="*/ 3 w 55"/>
                  <a:gd name="T5" fmla="*/ 1 h 43"/>
                  <a:gd name="T6" fmla="*/ 2 w 55"/>
                  <a:gd name="T7" fmla="*/ 0 h 43"/>
                  <a:gd name="T8" fmla="*/ 2 w 55"/>
                  <a:gd name="T9" fmla="*/ 0 h 43"/>
                  <a:gd name="T10" fmla="*/ 1 w 55"/>
                  <a:gd name="T11" fmla="*/ 0 h 43"/>
                  <a:gd name="T12" fmla="*/ 1 w 55"/>
                  <a:gd name="T13" fmla="*/ 1 h 43"/>
                  <a:gd name="T14" fmla="*/ 0 w 55"/>
                  <a:gd name="T15" fmla="*/ 1 h 43"/>
                  <a:gd name="T16" fmla="*/ 0 w 55"/>
                  <a:gd name="T17" fmla="*/ 1 h 43"/>
                  <a:gd name="T18" fmla="*/ 0 w 55"/>
                  <a:gd name="T19" fmla="*/ 2 h 43"/>
                  <a:gd name="T20" fmla="*/ 1 w 55"/>
                  <a:gd name="T21" fmla="*/ 2 h 43"/>
                  <a:gd name="T22" fmla="*/ 1 w 55"/>
                  <a:gd name="T23" fmla="*/ 3 h 43"/>
                  <a:gd name="T24" fmla="*/ 1 w 55"/>
                  <a:gd name="T25" fmla="*/ 3 h 43"/>
                  <a:gd name="T26" fmla="*/ 2 w 55"/>
                  <a:gd name="T27" fmla="*/ 3 h 43"/>
                  <a:gd name="T28" fmla="*/ 3 w 55"/>
                  <a:gd name="T29" fmla="*/ 2 h 43"/>
                  <a:gd name="T30" fmla="*/ 3 w 55"/>
                  <a:gd name="T31" fmla="*/ 2 h 43"/>
                  <a:gd name="T32" fmla="*/ 3 w 55"/>
                  <a:gd name="T33" fmla="*/ 1 h 43"/>
                  <a:gd name="T34" fmla="*/ 4 w 55"/>
                  <a:gd name="T35" fmla="*/ 1 h 43"/>
                  <a:gd name="T36" fmla="*/ 4 w 55"/>
                  <a:gd name="T37" fmla="*/ 1 h 43"/>
                  <a:gd name="T38" fmla="*/ 4 w 55"/>
                  <a:gd name="T39" fmla="*/ 1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43"/>
                  <a:gd name="T62" fmla="*/ 55 w 55"/>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43">
                    <a:moveTo>
                      <a:pt x="55" y="7"/>
                    </a:moveTo>
                    <a:lnTo>
                      <a:pt x="49" y="3"/>
                    </a:lnTo>
                    <a:lnTo>
                      <a:pt x="44" y="3"/>
                    </a:lnTo>
                    <a:lnTo>
                      <a:pt x="32" y="0"/>
                    </a:lnTo>
                    <a:lnTo>
                      <a:pt x="23" y="0"/>
                    </a:lnTo>
                    <a:lnTo>
                      <a:pt x="11" y="0"/>
                    </a:lnTo>
                    <a:lnTo>
                      <a:pt x="4" y="7"/>
                    </a:lnTo>
                    <a:lnTo>
                      <a:pt x="0" y="9"/>
                    </a:lnTo>
                    <a:lnTo>
                      <a:pt x="0" y="15"/>
                    </a:lnTo>
                    <a:lnTo>
                      <a:pt x="0" y="22"/>
                    </a:lnTo>
                    <a:lnTo>
                      <a:pt x="4" y="32"/>
                    </a:lnTo>
                    <a:lnTo>
                      <a:pt x="9" y="38"/>
                    </a:lnTo>
                    <a:lnTo>
                      <a:pt x="13" y="43"/>
                    </a:lnTo>
                    <a:lnTo>
                      <a:pt x="26" y="43"/>
                    </a:lnTo>
                    <a:lnTo>
                      <a:pt x="40" y="32"/>
                    </a:lnTo>
                    <a:lnTo>
                      <a:pt x="44" y="22"/>
                    </a:lnTo>
                    <a:lnTo>
                      <a:pt x="47" y="15"/>
                    </a:lnTo>
                    <a:lnTo>
                      <a:pt x="51" y="9"/>
                    </a:lnTo>
                    <a:lnTo>
                      <a:pt x="55" y="7"/>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14" name="Freeform 372">
                <a:extLst>
                  <a:ext uri="{FF2B5EF4-FFF2-40B4-BE49-F238E27FC236}">
                    <a16:creationId xmlns:a16="http://schemas.microsoft.com/office/drawing/2014/main" id="{5FC2A944-A71B-4947-9189-6DAF33461A2F}"/>
                  </a:ext>
                </a:extLst>
              </p:cNvPr>
              <p:cNvSpPr>
                <a:spLocks/>
              </p:cNvSpPr>
              <p:nvPr/>
            </p:nvSpPr>
            <p:spPr bwMode="auto">
              <a:xfrm>
                <a:off x="3758" y="3853"/>
                <a:ext cx="27" cy="22"/>
              </a:xfrm>
              <a:custGeom>
                <a:avLst/>
                <a:gdLst>
                  <a:gd name="T0" fmla="*/ 3 w 54"/>
                  <a:gd name="T1" fmla="*/ 3 h 43"/>
                  <a:gd name="T2" fmla="*/ 3 w 54"/>
                  <a:gd name="T3" fmla="*/ 3 h 43"/>
                  <a:gd name="T4" fmla="*/ 3 w 54"/>
                  <a:gd name="T5" fmla="*/ 2 h 43"/>
                  <a:gd name="T6" fmla="*/ 3 w 54"/>
                  <a:gd name="T7" fmla="*/ 2 h 43"/>
                  <a:gd name="T8" fmla="*/ 3 w 54"/>
                  <a:gd name="T9" fmla="*/ 1 h 43"/>
                  <a:gd name="T10" fmla="*/ 3 w 54"/>
                  <a:gd name="T11" fmla="*/ 1 h 43"/>
                  <a:gd name="T12" fmla="*/ 3 w 54"/>
                  <a:gd name="T13" fmla="*/ 0 h 43"/>
                  <a:gd name="T14" fmla="*/ 2 w 54"/>
                  <a:gd name="T15" fmla="*/ 0 h 43"/>
                  <a:gd name="T16" fmla="*/ 1 w 54"/>
                  <a:gd name="T17" fmla="*/ 1 h 43"/>
                  <a:gd name="T18" fmla="*/ 1 w 54"/>
                  <a:gd name="T19" fmla="*/ 1 h 43"/>
                  <a:gd name="T20" fmla="*/ 1 w 54"/>
                  <a:gd name="T21" fmla="*/ 2 h 43"/>
                  <a:gd name="T22" fmla="*/ 0 w 54"/>
                  <a:gd name="T23" fmla="*/ 2 h 43"/>
                  <a:gd name="T24" fmla="*/ 1 w 54"/>
                  <a:gd name="T25" fmla="*/ 2 h 43"/>
                  <a:gd name="T26" fmla="*/ 1 w 54"/>
                  <a:gd name="T27" fmla="*/ 2 h 43"/>
                  <a:gd name="T28" fmla="*/ 2 w 54"/>
                  <a:gd name="T29" fmla="*/ 3 h 43"/>
                  <a:gd name="T30" fmla="*/ 3 w 54"/>
                  <a:gd name="T31" fmla="*/ 3 h 43"/>
                  <a:gd name="T32" fmla="*/ 3 w 54"/>
                  <a:gd name="T33" fmla="*/ 3 h 43"/>
                  <a:gd name="T34" fmla="*/ 3 w 54"/>
                  <a:gd name="T35" fmla="*/ 3 h 43"/>
                  <a:gd name="T36" fmla="*/ 3 w 54"/>
                  <a:gd name="T37" fmla="*/ 3 h 43"/>
                  <a:gd name="T38" fmla="*/ 3 w 54"/>
                  <a:gd name="T39" fmla="*/ 3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43"/>
                  <a:gd name="T62" fmla="*/ 54 w 54"/>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43">
                    <a:moveTo>
                      <a:pt x="54" y="43"/>
                    </a:moveTo>
                    <a:lnTo>
                      <a:pt x="54" y="40"/>
                    </a:lnTo>
                    <a:lnTo>
                      <a:pt x="54" y="32"/>
                    </a:lnTo>
                    <a:lnTo>
                      <a:pt x="52" y="22"/>
                    </a:lnTo>
                    <a:lnTo>
                      <a:pt x="50" y="13"/>
                    </a:lnTo>
                    <a:lnTo>
                      <a:pt x="42" y="5"/>
                    </a:lnTo>
                    <a:lnTo>
                      <a:pt x="37" y="0"/>
                    </a:lnTo>
                    <a:lnTo>
                      <a:pt x="25" y="0"/>
                    </a:lnTo>
                    <a:lnTo>
                      <a:pt x="10" y="7"/>
                    </a:lnTo>
                    <a:lnTo>
                      <a:pt x="6" y="13"/>
                    </a:lnTo>
                    <a:lnTo>
                      <a:pt x="2" y="17"/>
                    </a:lnTo>
                    <a:lnTo>
                      <a:pt x="0" y="22"/>
                    </a:lnTo>
                    <a:lnTo>
                      <a:pt x="4" y="28"/>
                    </a:lnTo>
                    <a:lnTo>
                      <a:pt x="10" y="32"/>
                    </a:lnTo>
                    <a:lnTo>
                      <a:pt x="23" y="38"/>
                    </a:lnTo>
                    <a:lnTo>
                      <a:pt x="33" y="38"/>
                    </a:lnTo>
                    <a:lnTo>
                      <a:pt x="42" y="41"/>
                    </a:lnTo>
                    <a:lnTo>
                      <a:pt x="52" y="41"/>
                    </a:lnTo>
                    <a:lnTo>
                      <a:pt x="54" y="43"/>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15" name="Freeform 373">
                <a:extLst>
                  <a:ext uri="{FF2B5EF4-FFF2-40B4-BE49-F238E27FC236}">
                    <a16:creationId xmlns:a16="http://schemas.microsoft.com/office/drawing/2014/main" id="{3B39A749-0E92-47C7-B0CD-1A84A934866E}"/>
                  </a:ext>
                </a:extLst>
              </p:cNvPr>
              <p:cNvSpPr>
                <a:spLocks/>
              </p:cNvSpPr>
              <p:nvPr/>
            </p:nvSpPr>
            <p:spPr bwMode="auto">
              <a:xfrm>
                <a:off x="3800" y="3738"/>
                <a:ext cx="26" cy="20"/>
              </a:xfrm>
              <a:custGeom>
                <a:avLst/>
                <a:gdLst>
                  <a:gd name="T0" fmla="*/ 4 w 51"/>
                  <a:gd name="T1" fmla="*/ 2 h 40"/>
                  <a:gd name="T2" fmla="*/ 4 w 51"/>
                  <a:gd name="T3" fmla="*/ 1 h 40"/>
                  <a:gd name="T4" fmla="*/ 3 w 51"/>
                  <a:gd name="T5" fmla="*/ 1 h 40"/>
                  <a:gd name="T6" fmla="*/ 3 w 51"/>
                  <a:gd name="T7" fmla="*/ 1 h 40"/>
                  <a:gd name="T8" fmla="*/ 3 w 51"/>
                  <a:gd name="T9" fmla="*/ 1 h 40"/>
                  <a:gd name="T10" fmla="*/ 2 w 51"/>
                  <a:gd name="T11" fmla="*/ 1 h 40"/>
                  <a:gd name="T12" fmla="*/ 2 w 51"/>
                  <a:gd name="T13" fmla="*/ 0 h 40"/>
                  <a:gd name="T14" fmla="*/ 1 w 51"/>
                  <a:gd name="T15" fmla="*/ 1 h 40"/>
                  <a:gd name="T16" fmla="*/ 1 w 51"/>
                  <a:gd name="T17" fmla="*/ 1 h 40"/>
                  <a:gd name="T18" fmla="*/ 0 w 51"/>
                  <a:gd name="T19" fmla="*/ 1 h 40"/>
                  <a:gd name="T20" fmla="*/ 0 w 51"/>
                  <a:gd name="T21" fmla="*/ 1 h 40"/>
                  <a:gd name="T22" fmla="*/ 1 w 51"/>
                  <a:gd name="T23" fmla="*/ 3 h 40"/>
                  <a:gd name="T24" fmla="*/ 1 w 51"/>
                  <a:gd name="T25" fmla="*/ 3 h 40"/>
                  <a:gd name="T26" fmla="*/ 1 w 51"/>
                  <a:gd name="T27" fmla="*/ 3 h 40"/>
                  <a:gd name="T28" fmla="*/ 2 w 51"/>
                  <a:gd name="T29" fmla="*/ 3 h 40"/>
                  <a:gd name="T30" fmla="*/ 3 w 51"/>
                  <a:gd name="T31" fmla="*/ 3 h 40"/>
                  <a:gd name="T32" fmla="*/ 3 w 51"/>
                  <a:gd name="T33" fmla="*/ 3 h 40"/>
                  <a:gd name="T34" fmla="*/ 4 w 51"/>
                  <a:gd name="T35" fmla="*/ 2 h 40"/>
                  <a:gd name="T36" fmla="*/ 4 w 51"/>
                  <a:gd name="T37" fmla="*/ 2 h 40"/>
                  <a:gd name="T38" fmla="*/ 4 w 51"/>
                  <a:gd name="T39" fmla="*/ 2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40"/>
                  <a:gd name="T62" fmla="*/ 51 w 51"/>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40">
                    <a:moveTo>
                      <a:pt x="51" y="32"/>
                    </a:moveTo>
                    <a:lnTo>
                      <a:pt x="50" y="30"/>
                    </a:lnTo>
                    <a:lnTo>
                      <a:pt x="46" y="22"/>
                    </a:lnTo>
                    <a:lnTo>
                      <a:pt x="42" y="15"/>
                    </a:lnTo>
                    <a:lnTo>
                      <a:pt x="34" y="5"/>
                    </a:lnTo>
                    <a:lnTo>
                      <a:pt x="29" y="2"/>
                    </a:lnTo>
                    <a:lnTo>
                      <a:pt x="19" y="0"/>
                    </a:lnTo>
                    <a:lnTo>
                      <a:pt x="12" y="2"/>
                    </a:lnTo>
                    <a:lnTo>
                      <a:pt x="4" y="15"/>
                    </a:lnTo>
                    <a:lnTo>
                      <a:pt x="0" y="22"/>
                    </a:lnTo>
                    <a:lnTo>
                      <a:pt x="0" y="30"/>
                    </a:lnTo>
                    <a:lnTo>
                      <a:pt x="2" y="34"/>
                    </a:lnTo>
                    <a:lnTo>
                      <a:pt x="10" y="38"/>
                    </a:lnTo>
                    <a:lnTo>
                      <a:pt x="15" y="38"/>
                    </a:lnTo>
                    <a:lnTo>
                      <a:pt x="27" y="40"/>
                    </a:lnTo>
                    <a:lnTo>
                      <a:pt x="34" y="36"/>
                    </a:lnTo>
                    <a:lnTo>
                      <a:pt x="44" y="34"/>
                    </a:lnTo>
                    <a:lnTo>
                      <a:pt x="50" y="32"/>
                    </a:lnTo>
                    <a:lnTo>
                      <a:pt x="51" y="32"/>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16" name="Freeform 374">
                <a:extLst>
                  <a:ext uri="{FF2B5EF4-FFF2-40B4-BE49-F238E27FC236}">
                    <a16:creationId xmlns:a16="http://schemas.microsoft.com/office/drawing/2014/main" id="{12F97257-4AB7-4B68-987E-91597DB2DA00}"/>
                  </a:ext>
                </a:extLst>
              </p:cNvPr>
              <p:cNvSpPr>
                <a:spLocks/>
              </p:cNvSpPr>
              <p:nvPr/>
            </p:nvSpPr>
            <p:spPr bwMode="auto">
              <a:xfrm>
                <a:off x="3776" y="3906"/>
                <a:ext cx="29" cy="21"/>
              </a:xfrm>
              <a:custGeom>
                <a:avLst/>
                <a:gdLst>
                  <a:gd name="T0" fmla="*/ 4 w 57"/>
                  <a:gd name="T1" fmla="*/ 0 h 44"/>
                  <a:gd name="T2" fmla="*/ 4 w 57"/>
                  <a:gd name="T3" fmla="*/ 0 h 44"/>
                  <a:gd name="T4" fmla="*/ 4 w 57"/>
                  <a:gd name="T5" fmla="*/ 1 h 44"/>
                  <a:gd name="T6" fmla="*/ 3 w 57"/>
                  <a:gd name="T7" fmla="*/ 1 h 44"/>
                  <a:gd name="T8" fmla="*/ 3 w 57"/>
                  <a:gd name="T9" fmla="*/ 2 h 44"/>
                  <a:gd name="T10" fmla="*/ 2 w 57"/>
                  <a:gd name="T11" fmla="*/ 2 h 44"/>
                  <a:gd name="T12" fmla="*/ 2 w 57"/>
                  <a:gd name="T13" fmla="*/ 2 h 44"/>
                  <a:gd name="T14" fmla="*/ 1 w 57"/>
                  <a:gd name="T15" fmla="*/ 2 h 44"/>
                  <a:gd name="T16" fmla="*/ 1 w 57"/>
                  <a:gd name="T17" fmla="*/ 1 h 44"/>
                  <a:gd name="T18" fmla="*/ 1 w 57"/>
                  <a:gd name="T19" fmla="*/ 1 h 44"/>
                  <a:gd name="T20" fmla="*/ 0 w 57"/>
                  <a:gd name="T21" fmla="*/ 0 h 44"/>
                  <a:gd name="T22" fmla="*/ 0 w 57"/>
                  <a:gd name="T23" fmla="*/ 0 h 44"/>
                  <a:gd name="T24" fmla="*/ 1 w 57"/>
                  <a:gd name="T25" fmla="*/ 0 h 44"/>
                  <a:gd name="T26" fmla="*/ 1 w 57"/>
                  <a:gd name="T27" fmla="*/ 0 h 44"/>
                  <a:gd name="T28" fmla="*/ 2 w 57"/>
                  <a:gd name="T29" fmla="*/ 0 h 44"/>
                  <a:gd name="T30" fmla="*/ 3 w 57"/>
                  <a:gd name="T31" fmla="*/ 0 h 44"/>
                  <a:gd name="T32" fmla="*/ 3 w 57"/>
                  <a:gd name="T33" fmla="*/ 0 h 44"/>
                  <a:gd name="T34" fmla="*/ 4 w 57"/>
                  <a:gd name="T35" fmla="*/ 0 h 44"/>
                  <a:gd name="T36" fmla="*/ 4 w 57"/>
                  <a:gd name="T37" fmla="*/ 0 h 44"/>
                  <a:gd name="T38" fmla="*/ 4 w 57"/>
                  <a:gd name="T39" fmla="*/ 0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44"/>
                  <a:gd name="T62" fmla="*/ 57 w 57"/>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44">
                    <a:moveTo>
                      <a:pt x="57" y="15"/>
                    </a:moveTo>
                    <a:lnTo>
                      <a:pt x="53" y="15"/>
                    </a:lnTo>
                    <a:lnTo>
                      <a:pt x="49" y="21"/>
                    </a:lnTo>
                    <a:lnTo>
                      <a:pt x="45" y="31"/>
                    </a:lnTo>
                    <a:lnTo>
                      <a:pt x="38" y="36"/>
                    </a:lnTo>
                    <a:lnTo>
                      <a:pt x="28" y="44"/>
                    </a:lnTo>
                    <a:lnTo>
                      <a:pt x="20" y="44"/>
                    </a:lnTo>
                    <a:lnTo>
                      <a:pt x="13" y="38"/>
                    </a:lnTo>
                    <a:lnTo>
                      <a:pt x="3" y="29"/>
                    </a:lnTo>
                    <a:lnTo>
                      <a:pt x="1" y="19"/>
                    </a:lnTo>
                    <a:lnTo>
                      <a:pt x="0" y="15"/>
                    </a:lnTo>
                    <a:lnTo>
                      <a:pt x="0" y="4"/>
                    </a:lnTo>
                    <a:lnTo>
                      <a:pt x="5" y="2"/>
                    </a:lnTo>
                    <a:lnTo>
                      <a:pt x="15" y="0"/>
                    </a:lnTo>
                    <a:lnTo>
                      <a:pt x="26" y="4"/>
                    </a:lnTo>
                    <a:lnTo>
                      <a:pt x="34" y="4"/>
                    </a:lnTo>
                    <a:lnTo>
                      <a:pt x="45" y="8"/>
                    </a:lnTo>
                    <a:lnTo>
                      <a:pt x="51" y="10"/>
                    </a:lnTo>
                    <a:lnTo>
                      <a:pt x="57" y="15"/>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17" name="Freeform 375">
                <a:extLst>
                  <a:ext uri="{FF2B5EF4-FFF2-40B4-BE49-F238E27FC236}">
                    <a16:creationId xmlns:a16="http://schemas.microsoft.com/office/drawing/2014/main" id="{E7E0132B-E39A-4F13-B1D4-4D4A0D6F32B9}"/>
                  </a:ext>
                </a:extLst>
              </p:cNvPr>
              <p:cNvSpPr>
                <a:spLocks/>
              </p:cNvSpPr>
              <p:nvPr/>
            </p:nvSpPr>
            <p:spPr bwMode="auto">
              <a:xfrm>
                <a:off x="3788" y="3332"/>
                <a:ext cx="27" cy="20"/>
              </a:xfrm>
              <a:custGeom>
                <a:avLst/>
                <a:gdLst>
                  <a:gd name="T0" fmla="*/ 3 w 56"/>
                  <a:gd name="T1" fmla="*/ 3 h 40"/>
                  <a:gd name="T2" fmla="*/ 3 w 56"/>
                  <a:gd name="T3" fmla="*/ 1 h 40"/>
                  <a:gd name="T4" fmla="*/ 3 w 56"/>
                  <a:gd name="T5" fmla="*/ 1 h 40"/>
                  <a:gd name="T6" fmla="*/ 2 w 56"/>
                  <a:gd name="T7" fmla="*/ 1 h 40"/>
                  <a:gd name="T8" fmla="*/ 2 w 56"/>
                  <a:gd name="T9" fmla="*/ 1 h 40"/>
                  <a:gd name="T10" fmla="*/ 2 w 56"/>
                  <a:gd name="T11" fmla="*/ 1 h 40"/>
                  <a:gd name="T12" fmla="*/ 1 w 56"/>
                  <a:gd name="T13" fmla="*/ 0 h 40"/>
                  <a:gd name="T14" fmla="*/ 1 w 56"/>
                  <a:gd name="T15" fmla="*/ 1 h 40"/>
                  <a:gd name="T16" fmla="*/ 0 w 56"/>
                  <a:gd name="T17" fmla="*/ 1 h 40"/>
                  <a:gd name="T18" fmla="*/ 0 w 56"/>
                  <a:gd name="T19" fmla="*/ 1 h 40"/>
                  <a:gd name="T20" fmla="*/ 0 w 56"/>
                  <a:gd name="T21" fmla="*/ 1 h 40"/>
                  <a:gd name="T22" fmla="*/ 0 w 56"/>
                  <a:gd name="T23" fmla="*/ 3 h 40"/>
                  <a:gd name="T24" fmla="*/ 0 w 56"/>
                  <a:gd name="T25" fmla="*/ 3 h 40"/>
                  <a:gd name="T26" fmla="*/ 0 w 56"/>
                  <a:gd name="T27" fmla="*/ 3 h 40"/>
                  <a:gd name="T28" fmla="*/ 1 w 56"/>
                  <a:gd name="T29" fmla="*/ 3 h 40"/>
                  <a:gd name="T30" fmla="*/ 2 w 56"/>
                  <a:gd name="T31" fmla="*/ 3 h 40"/>
                  <a:gd name="T32" fmla="*/ 2 w 56"/>
                  <a:gd name="T33" fmla="*/ 3 h 40"/>
                  <a:gd name="T34" fmla="*/ 3 w 56"/>
                  <a:gd name="T35" fmla="*/ 3 h 40"/>
                  <a:gd name="T36" fmla="*/ 3 w 56"/>
                  <a:gd name="T37" fmla="*/ 3 h 40"/>
                  <a:gd name="T38" fmla="*/ 3 w 56"/>
                  <a:gd name="T39" fmla="*/ 3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
                  <a:gd name="T61" fmla="*/ 0 h 40"/>
                  <a:gd name="T62" fmla="*/ 56 w 56"/>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 h="40">
                    <a:moveTo>
                      <a:pt x="56" y="34"/>
                    </a:moveTo>
                    <a:lnTo>
                      <a:pt x="56" y="28"/>
                    </a:lnTo>
                    <a:lnTo>
                      <a:pt x="52" y="25"/>
                    </a:lnTo>
                    <a:lnTo>
                      <a:pt x="46" y="17"/>
                    </a:lnTo>
                    <a:lnTo>
                      <a:pt x="42" y="8"/>
                    </a:lnTo>
                    <a:lnTo>
                      <a:pt x="35" y="2"/>
                    </a:lnTo>
                    <a:lnTo>
                      <a:pt x="25" y="0"/>
                    </a:lnTo>
                    <a:lnTo>
                      <a:pt x="16" y="4"/>
                    </a:lnTo>
                    <a:lnTo>
                      <a:pt x="6" y="17"/>
                    </a:lnTo>
                    <a:lnTo>
                      <a:pt x="0" y="23"/>
                    </a:lnTo>
                    <a:lnTo>
                      <a:pt x="0" y="28"/>
                    </a:lnTo>
                    <a:lnTo>
                      <a:pt x="0" y="34"/>
                    </a:lnTo>
                    <a:lnTo>
                      <a:pt x="6" y="38"/>
                    </a:lnTo>
                    <a:lnTo>
                      <a:pt x="14" y="38"/>
                    </a:lnTo>
                    <a:lnTo>
                      <a:pt x="25" y="40"/>
                    </a:lnTo>
                    <a:lnTo>
                      <a:pt x="37" y="36"/>
                    </a:lnTo>
                    <a:lnTo>
                      <a:pt x="44" y="36"/>
                    </a:lnTo>
                    <a:lnTo>
                      <a:pt x="54" y="34"/>
                    </a:lnTo>
                    <a:lnTo>
                      <a:pt x="56" y="34"/>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18" name="Freeform 376">
                <a:extLst>
                  <a:ext uri="{FF2B5EF4-FFF2-40B4-BE49-F238E27FC236}">
                    <a16:creationId xmlns:a16="http://schemas.microsoft.com/office/drawing/2014/main" id="{80E6B1D6-3868-43F7-B7B9-CC3BBEF81067}"/>
                  </a:ext>
                </a:extLst>
              </p:cNvPr>
              <p:cNvSpPr>
                <a:spLocks/>
              </p:cNvSpPr>
              <p:nvPr/>
            </p:nvSpPr>
            <p:spPr bwMode="auto">
              <a:xfrm>
                <a:off x="3753" y="3881"/>
                <a:ext cx="28" cy="19"/>
              </a:xfrm>
              <a:custGeom>
                <a:avLst/>
                <a:gdLst>
                  <a:gd name="T0" fmla="*/ 4 w 55"/>
                  <a:gd name="T1" fmla="*/ 2 h 38"/>
                  <a:gd name="T2" fmla="*/ 4 w 55"/>
                  <a:gd name="T3" fmla="*/ 2 h 38"/>
                  <a:gd name="T4" fmla="*/ 4 w 55"/>
                  <a:gd name="T5" fmla="*/ 1 h 38"/>
                  <a:gd name="T6" fmla="*/ 3 w 55"/>
                  <a:gd name="T7" fmla="*/ 1 h 38"/>
                  <a:gd name="T8" fmla="*/ 3 w 55"/>
                  <a:gd name="T9" fmla="*/ 1 h 38"/>
                  <a:gd name="T10" fmla="*/ 3 w 55"/>
                  <a:gd name="T11" fmla="*/ 1 h 38"/>
                  <a:gd name="T12" fmla="*/ 2 w 55"/>
                  <a:gd name="T13" fmla="*/ 0 h 38"/>
                  <a:gd name="T14" fmla="*/ 2 w 55"/>
                  <a:gd name="T15" fmla="*/ 0 h 38"/>
                  <a:gd name="T16" fmla="*/ 1 w 55"/>
                  <a:gd name="T17" fmla="*/ 1 h 38"/>
                  <a:gd name="T18" fmla="*/ 1 w 55"/>
                  <a:gd name="T19" fmla="*/ 1 h 38"/>
                  <a:gd name="T20" fmla="*/ 0 w 55"/>
                  <a:gd name="T21" fmla="*/ 1 h 38"/>
                  <a:gd name="T22" fmla="*/ 0 w 55"/>
                  <a:gd name="T23" fmla="*/ 1 h 38"/>
                  <a:gd name="T24" fmla="*/ 1 w 55"/>
                  <a:gd name="T25" fmla="*/ 2 h 38"/>
                  <a:gd name="T26" fmla="*/ 1 w 55"/>
                  <a:gd name="T27" fmla="*/ 2 h 38"/>
                  <a:gd name="T28" fmla="*/ 2 w 55"/>
                  <a:gd name="T29" fmla="*/ 2 h 38"/>
                  <a:gd name="T30" fmla="*/ 3 w 55"/>
                  <a:gd name="T31" fmla="*/ 2 h 38"/>
                  <a:gd name="T32" fmla="*/ 3 w 55"/>
                  <a:gd name="T33" fmla="*/ 2 h 38"/>
                  <a:gd name="T34" fmla="*/ 4 w 55"/>
                  <a:gd name="T35" fmla="*/ 2 h 38"/>
                  <a:gd name="T36" fmla="*/ 4 w 55"/>
                  <a:gd name="T37" fmla="*/ 2 h 38"/>
                  <a:gd name="T38" fmla="*/ 4 w 55"/>
                  <a:gd name="T39" fmla="*/ 2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38"/>
                  <a:gd name="T62" fmla="*/ 55 w 55"/>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38">
                    <a:moveTo>
                      <a:pt x="55" y="36"/>
                    </a:moveTo>
                    <a:lnTo>
                      <a:pt x="51" y="34"/>
                    </a:lnTo>
                    <a:lnTo>
                      <a:pt x="49" y="25"/>
                    </a:lnTo>
                    <a:lnTo>
                      <a:pt x="46" y="17"/>
                    </a:lnTo>
                    <a:lnTo>
                      <a:pt x="42" y="9"/>
                    </a:lnTo>
                    <a:lnTo>
                      <a:pt x="34" y="2"/>
                    </a:lnTo>
                    <a:lnTo>
                      <a:pt x="27" y="0"/>
                    </a:lnTo>
                    <a:lnTo>
                      <a:pt x="17" y="0"/>
                    </a:lnTo>
                    <a:lnTo>
                      <a:pt x="9" y="13"/>
                    </a:lnTo>
                    <a:lnTo>
                      <a:pt x="2" y="17"/>
                    </a:lnTo>
                    <a:lnTo>
                      <a:pt x="0" y="23"/>
                    </a:lnTo>
                    <a:lnTo>
                      <a:pt x="0" y="30"/>
                    </a:lnTo>
                    <a:lnTo>
                      <a:pt x="4" y="36"/>
                    </a:lnTo>
                    <a:lnTo>
                      <a:pt x="13" y="36"/>
                    </a:lnTo>
                    <a:lnTo>
                      <a:pt x="27" y="38"/>
                    </a:lnTo>
                    <a:lnTo>
                      <a:pt x="34" y="36"/>
                    </a:lnTo>
                    <a:lnTo>
                      <a:pt x="44" y="36"/>
                    </a:lnTo>
                    <a:lnTo>
                      <a:pt x="51" y="36"/>
                    </a:lnTo>
                    <a:lnTo>
                      <a:pt x="55" y="36"/>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19" name="Freeform 377">
                <a:extLst>
                  <a:ext uri="{FF2B5EF4-FFF2-40B4-BE49-F238E27FC236}">
                    <a16:creationId xmlns:a16="http://schemas.microsoft.com/office/drawing/2014/main" id="{28A39A03-B89A-4635-89AE-2989CF661D29}"/>
                  </a:ext>
                </a:extLst>
              </p:cNvPr>
              <p:cNvSpPr>
                <a:spLocks/>
              </p:cNvSpPr>
              <p:nvPr/>
            </p:nvSpPr>
            <p:spPr bwMode="auto">
              <a:xfrm>
                <a:off x="3722" y="3932"/>
                <a:ext cx="24" cy="28"/>
              </a:xfrm>
              <a:custGeom>
                <a:avLst/>
                <a:gdLst>
                  <a:gd name="T0" fmla="*/ 2 w 48"/>
                  <a:gd name="T1" fmla="*/ 4 h 56"/>
                  <a:gd name="T2" fmla="*/ 2 w 48"/>
                  <a:gd name="T3" fmla="*/ 4 h 56"/>
                  <a:gd name="T4" fmla="*/ 3 w 48"/>
                  <a:gd name="T5" fmla="*/ 3 h 56"/>
                  <a:gd name="T6" fmla="*/ 3 w 48"/>
                  <a:gd name="T7" fmla="*/ 3 h 56"/>
                  <a:gd name="T8" fmla="*/ 3 w 48"/>
                  <a:gd name="T9" fmla="*/ 2 h 56"/>
                  <a:gd name="T10" fmla="*/ 3 w 48"/>
                  <a:gd name="T11" fmla="*/ 2 h 56"/>
                  <a:gd name="T12" fmla="*/ 3 w 48"/>
                  <a:gd name="T13" fmla="*/ 1 h 56"/>
                  <a:gd name="T14" fmla="*/ 3 w 48"/>
                  <a:gd name="T15" fmla="*/ 1 h 56"/>
                  <a:gd name="T16" fmla="*/ 3 w 48"/>
                  <a:gd name="T17" fmla="*/ 1 h 56"/>
                  <a:gd name="T18" fmla="*/ 2 w 48"/>
                  <a:gd name="T19" fmla="*/ 0 h 56"/>
                  <a:gd name="T20" fmla="*/ 2 w 48"/>
                  <a:gd name="T21" fmla="*/ 0 h 56"/>
                  <a:gd name="T22" fmla="*/ 1 w 48"/>
                  <a:gd name="T23" fmla="*/ 0 h 56"/>
                  <a:gd name="T24" fmla="*/ 1 w 48"/>
                  <a:gd name="T25" fmla="*/ 0 h 56"/>
                  <a:gd name="T26" fmla="*/ 0 w 48"/>
                  <a:gd name="T27" fmla="*/ 1 h 56"/>
                  <a:gd name="T28" fmla="*/ 0 w 48"/>
                  <a:gd name="T29" fmla="*/ 1 h 56"/>
                  <a:gd name="T30" fmla="*/ 1 w 48"/>
                  <a:gd name="T31" fmla="*/ 2 h 56"/>
                  <a:gd name="T32" fmla="*/ 1 w 48"/>
                  <a:gd name="T33" fmla="*/ 2 h 56"/>
                  <a:gd name="T34" fmla="*/ 1 w 48"/>
                  <a:gd name="T35" fmla="*/ 3 h 56"/>
                  <a:gd name="T36" fmla="*/ 2 w 48"/>
                  <a:gd name="T37" fmla="*/ 3 h 56"/>
                  <a:gd name="T38" fmla="*/ 2 w 48"/>
                  <a:gd name="T39" fmla="*/ 4 h 56"/>
                  <a:gd name="T40" fmla="*/ 2 w 48"/>
                  <a:gd name="T41" fmla="*/ 4 h 56"/>
                  <a:gd name="T42" fmla="*/ 2 w 48"/>
                  <a:gd name="T43" fmla="*/ 4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56"/>
                  <a:gd name="T68" fmla="*/ 48 w 48"/>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56">
                    <a:moveTo>
                      <a:pt x="29" y="56"/>
                    </a:moveTo>
                    <a:lnTo>
                      <a:pt x="29" y="50"/>
                    </a:lnTo>
                    <a:lnTo>
                      <a:pt x="34" y="46"/>
                    </a:lnTo>
                    <a:lnTo>
                      <a:pt x="40" y="38"/>
                    </a:lnTo>
                    <a:lnTo>
                      <a:pt x="46" y="31"/>
                    </a:lnTo>
                    <a:lnTo>
                      <a:pt x="48" y="23"/>
                    </a:lnTo>
                    <a:lnTo>
                      <a:pt x="46" y="12"/>
                    </a:lnTo>
                    <a:lnTo>
                      <a:pt x="42" y="8"/>
                    </a:lnTo>
                    <a:lnTo>
                      <a:pt x="36" y="4"/>
                    </a:lnTo>
                    <a:lnTo>
                      <a:pt x="31" y="0"/>
                    </a:lnTo>
                    <a:lnTo>
                      <a:pt x="25" y="0"/>
                    </a:lnTo>
                    <a:lnTo>
                      <a:pt x="14" y="0"/>
                    </a:lnTo>
                    <a:lnTo>
                      <a:pt x="8" y="0"/>
                    </a:lnTo>
                    <a:lnTo>
                      <a:pt x="0" y="4"/>
                    </a:lnTo>
                    <a:lnTo>
                      <a:pt x="0" y="12"/>
                    </a:lnTo>
                    <a:lnTo>
                      <a:pt x="2" y="19"/>
                    </a:lnTo>
                    <a:lnTo>
                      <a:pt x="10" y="29"/>
                    </a:lnTo>
                    <a:lnTo>
                      <a:pt x="14" y="38"/>
                    </a:lnTo>
                    <a:lnTo>
                      <a:pt x="23" y="46"/>
                    </a:lnTo>
                    <a:lnTo>
                      <a:pt x="27" y="50"/>
                    </a:lnTo>
                    <a:lnTo>
                      <a:pt x="29" y="56"/>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20" name="Freeform 378">
                <a:extLst>
                  <a:ext uri="{FF2B5EF4-FFF2-40B4-BE49-F238E27FC236}">
                    <a16:creationId xmlns:a16="http://schemas.microsoft.com/office/drawing/2014/main" id="{A9E6398F-6FD6-4BD4-A644-4C068CCB2DEF}"/>
                  </a:ext>
                </a:extLst>
              </p:cNvPr>
              <p:cNvSpPr>
                <a:spLocks/>
              </p:cNvSpPr>
              <p:nvPr/>
            </p:nvSpPr>
            <p:spPr bwMode="auto">
              <a:xfrm>
                <a:off x="3660" y="3928"/>
                <a:ext cx="26" cy="26"/>
              </a:xfrm>
              <a:custGeom>
                <a:avLst/>
                <a:gdLst>
                  <a:gd name="T0" fmla="*/ 4 w 51"/>
                  <a:gd name="T1" fmla="*/ 2 h 51"/>
                  <a:gd name="T2" fmla="*/ 3 w 51"/>
                  <a:gd name="T3" fmla="*/ 2 h 51"/>
                  <a:gd name="T4" fmla="*/ 3 w 51"/>
                  <a:gd name="T5" fmla="*/ 2 h 51"/>
                  <a:gd name="T6" fmla="*/ 2 w 51"/>
                  <a:gd name="T7" fmla="*/ 1 h 51"/>
                  <a:gd name="T8" fmla="*/ 2 w 51"/>
                  <a:gd name="T9" fmla="*/ 1 h 51"/>
                  <a:gd name="T10" fmla="*/ 1 w 51"/>
                  <a:gd name="T11" fmla="*/ 0 h 51"/>
                  <a:gd name="T12" fmla="*/ 1 w 51"/>
                  <a:gd name="T13" fmla="*/ 1 h 51"/>
                  <a:gd name="T14" fmla="*/ 1 w 51"/>
                  <a:gd name="T15" fmla="*/ 1 h 51"/>
                  <a:gd name="T16" fmla="*/ 1 w 51"/>
                  <a:gd name="T17" fmla="*/ 2 h 51"/>
                  <a:gd name="T18" fmla="*/ 0 w 51"/>
                  <a:gd name="T19" fmla="*/ 3 h 51"/>
                  <a:gd name="T20" fmla="*/ 1 w 51"/>
                  <a:gd name="T21" fmla="*/ 3 h 51"/>
                  <a:gd name="T22" fmla="*/ 1 w 51"/>
                  <a:gd name="T23" fmla="*/ 3 h 51"/>
                  <a:gd name="T24" fmla="*/ 1 w 51"/>
                  <a:gd name="T25" fmla="*/ 4 h 51"/>
                  <a:gd name="T26" fmla="*/ 1 w 51"/>
                  <a:gd name="T27" fmla="*/ 4 h 51"/>
                  <a:gd name="T28" fmla="*/ 2 w 51"/>
                  <a:gd name="T29" fmla="*/ 4 h 51"/>
                  <a:gd name="T30" fmla="*/ 2 w 51"/>
                  <a:gd name="T31" fmla="*/ 3 h 51"/>
                  <a:gd name="T32" fmla="*/ 3 w 51"/>
                  <a:gd name="T33" fmla="*/ 3 h 51"/>
                  <a:gd name="T34" fmla="*/ 3 w 51"/>
                  <a:gd name="T35" fmla="*/ 3 h 51"/>
                  <a:gd name="T36" fmla="*/ 4 w 51"/>
                  <a:gd name="T37" fmla="*/ 2 h 51"/>
                  <a:gd name="T38" fmla="*/ 4 w 51"/>
                  <a:gd name="T39" fmla="*/ 2 h 5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51"/>
                  <a:gd name="T62" fmla="*/ 51 w 51"/>
                  <a:gd name="T63" fmla="*/ 51 h 5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51">
                    <a:moveTo>
                      <a:pt x="51" y="32"/>
                    </a:moveTo>
                    <a:lnTo>
                      <a:pt x="47" y="26"/>
                    </a:lnTo>
                    <a:lnTo>
                      <a:pt x="41" y="19"/>
                    </a:lnTo>
                    <a:lnTo>
                      <a:pt x="28" y="7"/>
                    </a:lnTo>
                    <a:lnTo>
                      <a:pt x="19" y="2"/>
                    </a:lnTo>
                    <a:lnTo>
                      <a:pt x="11" y="0"/>
                    </a:lnTo>
                    <a:lnTo>
                      <a:pt x="7" y="4"/>
                    </a:lnTo>
                    <a:lnTo>
                      <a:pt x="3" y="11"/>
                    </a:lnTo>
                    <a:lnTo>
                      <a:pt x="3" y="25"/>
                    </a:lnTo>
                    <a:lnTo>
                      <a:pt x="0" y="34"/>
                    </a:lnTo>
                    <a:lnTo>
                      <a:pt x="3" y="40"/>
                    </a:lnTo>
                    <a:lnTo>
                      <a:pt x="3" y="45"/>
                    </a:lnTo>
                    <a:lnTo>
                      <a:pt x="7" y="49"/>
                    </a:lnTo>
                    <a:lnTo>
                      <a:pt x="15" y="51"/>
                    </a:lnTo>
                    <a:lnTo>
                      <a:pt x="24" y="49"/>
                    </a:lnTo>
                    <a:lnTo>
                      <a:pt x="32" y="42"/>
                    </a:lnTo>
                    <a:lnTo>
                      <a:pt x="41" y="38"/>
                    </a:lnTo>
                    <a:lnTo>
                      <a:pt x="47" y="34"/>
                    </a:lnTo>
                    <a:lnTo>
                      <a:pt x="51" y="32"/>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21" name="Freeform 379">
                <a:extLst>
                  <a:ext uri="{FF2B5EF4-FFF2-40B4-BE49-F238E27FC236}">
                    <a16:creationId xmlns:a16="http://schemas.microsoft.com/office/drawing/2014/main" id="{3F383AE3-DC85-40FE-B40A-2B1E72BAA7F2}"/>
                  </a:ext>
                </a:extLst>
              </p:cNvPr>
              <p:cNvSpPr>
                <a:spLocks/>
              </p:cNvSpPr>
              <p:nvPr/>
            </p:nvSpPr>
            <p:spPr bwMode="auto">
              <a:xfrm>
                <a:off x="3712" y="3897"/>
                <a:ext cx="24" cy="25"/>
              </a:xfrm>
              <a:custGeom>
                <a:avLst/>
                <a:gdLst>
                  <a:gd name="T0" fmla="*/ 3 w 50"/>
                  <a:gd name="T1" fmla="*/ 3 h 50"/>
                  <a:gd name="T2" fmla="*/ 2 w 50"/>
                  <a:gd name="T3" fmla="*/ 2 h 50"/>
                  <a:gd name="T4" fmla="*/ 2 w 50"/>
                  <a:gd name="T5" fmla="*/ 2 h 50"/>
                  <a:gd name="T6" fmla="*/ 2 w 50"/>
                  <a:gd name="T7" fmla="*/ 1 h 50"/>
                  <a:gd name="T8" fmla="*/ 1 w 50"/>
                  <a:gd name="T9" fmla="*/ 1 h 50"/>
                  <a:gd name="T10" fmla="*/ 1 w 50"/>
                  <a:gd name="T11" fmla="*/ 0 h 50"/>
                  <a:gd name="T12" fmla="*/ 0 w 50"/>
                  <a:gd name="T13" fmla="*/ 1 h 50"/>
                  <a:gd name="T14" fmla="*/ 0 w 50"/>
                  <a:gd name="T15" fmla="*/ 1 h 50"/>
                  <a:gd name="T16" fmla="*/ 0 w 50"/>
                  <a:gd name="T17" fmla="*/ 2 h 50"/>
                  <a:gd name="T18" fmla="*/ 0 w 50"/>
                  <a:gd name="T19" fmla="*/ 2 h 50"/>
                  <a:gd name="T20" fmla="*/ 0 w 50"/>
                  <a:gd name="T21" fmla="*/ 3 h 50"/>
                  <a:gd name="T22" fmla="*/ 0 w 50"/>
                  <a:gd name="T23" fmla="*/ 3 h 50"/>
                  <a:gd name="T24" fmla="*/ 0 w 50"/>
                  <a:gd name="T25" fmla="*/ 3 h 50"/>
                  <a:gd name="T26" fmla="*/ 0 w 50"/>
                  <a:gd name="T27" fmla="*/ 3 h 50"/>
                  <a:gd name="T28" fmla="*/ 1 w 50"/>
                  <a:gd name="T29" fmla="*/ 3 h 50"/>
                  <a:gd name="T30" fmla="*/ 1 w 50"/>
                  <a:gd name="T31" fmla="*/ 3 h 50"/>
                  <a:gd name="T32" fmla="*/ 2 w 50"/>
                  <a:gd name="T33" fmla="*/ 3 h 50"/>
                  <a:gd name="T34" fmla="*/ 2 w 50"/>
                  <a:gd name="T35" fmla="*/ 3 h 50"/>
                  <a:gd name="T36" fmla="*/ 3 w 50"/>
                  <a:gd name="T37" fmla="*/ 3 h 50"/>
                  <a:gd name="T38" fmla="*/ 3 w 50"/>
                  <a:gd name="T39" fmla="*/ 3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
                  <a:gd name="T61" fmla="*/ 0 h 50"/>
                  <a:gd name="T62" fmla="*/ 50 w 50"/>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 h="50">
                    <a:moveTo>
                      <a:pt x="50" y="36"/>
                    </a:moveTo>
                    <a:lnTo>
                      <a:pt x="48" y="32"/>
                    </a:lnTo>
                    <a:lnTo>
                      <a:pt x="44" y="23"/>
                    </a:lnTo>
                    <a:lnTo>
                      <a:pt x="35" y="10"/>
                    </a:lnTo>
                    <a:lnTo>
                      <a:pt x="21" y="2"/>
                    </a:lnTo>
                    <a:lnTo>
                      <a:pt x="17" y="0"/>
                    </a:lnTo>
                    <a:lnTo>
                      <a:pt x="10" y="4"/>
                    </a:lnTo>
                    <a:lnTo>
                      <a:pt x="6" y="10"/>
                    </a:lnTo>
                    <a:lnTo>
                      <a:pt x="4" y="23"/>
                    </a:lnTo>
                    <a:lnTo>
                      <a:pt x="0" y="32"/>
                    </a:lnTo>
                    <a:lnTo>
                      <a:pt x="0" y="38"/>
                    </a:lnTo>
                    <a:lnTo>
                      <a:pt x="0" y="42"/>
                    </a:lnTo>
                    <a:lnTo>
                      <a:pt x="4" y="48"/>
                    </a:lnTo>
                    <a:lnTo>
                      <a:pt x="10" y="50"/>
                    </a:lnTo>
                    <a:lnTo>
                      <a:pt x="19" y="50"/>
                    </a:lnTo>
                    <a:lnTo>
                      <a:pt x="29" y="46"/>
                    </a:lnTo>
                    <a:lnTo>
                      <a:pt x="38" y="40"/>
                    </a:lnTo>
                    <a:lnTo>
                      <a:pt x="46" y="36"/>
                    </a:lnTo>
                    <a:lnTo>
                      <a:pt x="50" y="36"/>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22" name="Freeform 380">
                <a:extLst>
                  <a:ext uri="{FF2B5EF4-FFF2-40B4-BE49-F238E27FC236}">
                    <a16:creationId xmlns:a16="http://schemas.microsoft.com/office/drawing/2014/main" id="{9BBDE57E-9E60-4D88-99E0-C37437E9F205}"/>
                  </a:ext>
                </a:extLst>
              </p:cNvPr>
              <p:cNvSpPr>
                <a:spLocks/>
              </p:cNvSpPr>
              <p:nvPr/>
            </p:nvSpPr>
            <p:spPr bwMode="auto">
              <a:xfrm>
                <a:off x="3727" y="3794"/>
                <a:ext cx="26" cy="22"/>
              </a:xfrm>
              <a:custGeom>
                <a:avLst/>
                <a:gdLst>
                  <a:gd name="T0" fmla="*/ 3 w 53"/>
                  <a:gd name="T1" fmla="*/ 1 h 44"/>
                  <a:gd name="T2" fmla="*/ 3 w 53"/>
                  <a:gd name="T3" fmla="*/ 1 h 44"/>
                  <a:gd name="T4" fmla="*/ 2 w 53"/>
                  <a:gd name="T5" fmla="*/ 1 h 44"/>
                  <a:gd name="T6" fmla="*/ 2 w 53"/>
                  <a:gd name="T7" fmla="*/ 1 h 44"/>
                  <a:gd name="T8" fmla="*/ 2 w 53"/>
                  <a:gd name="T9" fmla="*/ 1 h 44"/>
                  <a:gd name="T10" fmla="*/ 1 w 53"/>
                  <a:gd name="T11" fmla="*/ 0 h 44"/>
                  <a:gd name="T12" fmla="*/ 1 w 53"/>
                  <a:gd name="T13" fmla="*/ 0 h 44"/>
                  <a:gd name="T14" fmla="*/ 0 w 53"/>
                  <a:gd name="T15" fmla="*/ 0 h 44"/>
                  <a:gd name="T16" fmla="*/ 0 w 53"/>
                  <a:gd name="T17" fmla="*/ 1 h 44"/>
                  <a:gd name="T18" fmla="*/ 0 w 53"/>
                  <a:gd name="T19" fmla="*/ 1 h 44"/>
                  <a:gd name="T20" fmla="*/ 0 w 53"/>
                  <a:gd name="T21" fmla="*/ 1 h 44"/>
                  <a:gd name="T22" fmla="*/ 0 w 53"/>
                  <a:gd name="T23" fmla="*/ 1 h 44"/>
                  <a:gd name="T24" fmla="*/ 0 w 53"/>
                  <a:gd name="T25" fmla="*/ 2 h 44"/>
                  <a:gd name="T26" fmla="*/ 0 w 53"/>
                  <a:gd name="T27" fmla="*/ 3 h 44"/>
                  <a:gd name="T28" fmla="*/ 0 w 53"/>
                  <a:gd name="T29" fmla="*/ 3 h 44"/>
                  <a:gd name="T30" fmla="*/ 0 w 53"/>
                  <a:gd name="T31" fmla="*/ 3 h 44"/>
                  <a:gd name="T32" fmla="*/ 1 w 53"/>
                  <a:gd name="T33" fmla="*/ 3 h 44"/>
                  <a:gd name="T34" fmla="*/ 2 w 53"/>
                  <a:gd name="T35" fmla="*/ 3 h 44"/>
                  <a:gd name="T36" fmla="*/ 2 w 53"/>
                  <a:gd name="T37" fmla="*/ 2 h 44"/>
                  <a:gd name="T38" fmla="*/ 3 w 53"/>
                  <a:gd name="T39" fmla="*/ 1 h 44"/>
                  <a:gd name="T40" fmla="*/ 3 w 53"/>
                  <a:gd name="T41" fmla="*/ 1 h 44"/>
                  <a:gd name="T42" fmla="*/ 3 w 53"/>
                  <a:gd name="T43" fmla="*/ 1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4"/>
                  <a:gd name="T68" fmla="*/ 53 w 53"/>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4">
                    <a:moveTo>
                      <a:pt x="53" y="30"/>
                    </a:moveTo>
                    <a:lnTo>
                      <a:pt x="51" y="25"/>
                    </a:lnTo>
                    <a:lnTo>
                      <a:pt x="47" y="19"/>
                    </a:lnTo>
                    <a:lnTo>
                      <a:pt x="40" y="13"/>
                    </a:lnTo>
                    <a:lnTo>
                      <a:pt x="34" y="5"/>
                    </a:lnTo>
                    <a:lnTo>
                      <a:pt x="24" y="0"/>
                    </a:lnTo>
                    <a:lnTo>
                      <a:pt x="17" y="0"/>
                    </a:lnTo>
                    <a:lnTo>
                      <a:pt x="13" y="0"/>
                    </a:lnTo>
                    <a:lnTo>
                      <a:pt x="7" y="4"/>
                    </a:lnTo>
                    <a:lnTo>
                      <a:pt x="4" y="9"/>
                    </a:lnTo>
                    <a:lnTo>
                      <a:pt x="4" y="19"/>
                    </a:lnTo>
                    <a:lnTo>
                      <a:pt x="0" y="28"/>
                    </a:lnTo>
                    <a:lnTo>
                      <a:pt x="0" y="32"/>
                    </a:lnTo>
                    <a:lnTo>
                      <a:pt x="2" y="38"/>
                    </a:lnTo>
                    <a:lnTo>
                      <a:pt x="7" y="44"/>
                    </a:lnTo>
                    <a:lnTo>
                      <a:pt x="15" y="40"/>
                    </a:lnTo>
                    <a:lnTo>
                      <a:pt x="24" y="40"/>
                    </a:lnTo>
                    <a:lnTo>
                      <a:pt x="36" y="36"/>
                    </a:lnTo>
                    <a:lnTo>
                      <a:pt x="45" y="32"/>
                    </a:lnTo>
                    <a:lnTo>
                      <a:pt x="51" y="30"/>
                    </a:lnTo>
                    <a:lnTo>
                      <a:pt x="53" y="30"/>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23" name="Freeform 381">
                <a:extLst>
                  <a:ext uri="{FF2B5EF4-FFF2-40B4-BE49-F238E27FC236}">
                    <a16:creationId xmlns:a16="http://schemas.microsoft.com/office/drawing/2014/main" id="{150FE115-9912-4403-BEC1-304627826763}"/>
                  </a:ext>
                </a:extLst>
              </p:cNvPr>
              <p:cNvSpPr>
                <a:spLocks/>
              </p:cNvSpPr>
              <p:nvPr/>
            </p:nvSpPr>
            <p:spPr bwMode="auto">
              <a:xfrm>
                <a:off x="3686" y="3873"/>
                <a:ext cx="28" cy="20"/>
              </a:xfrm>
              <a:custGeom>
                <a:avLst/>
                <a:gdLst>
                  <a:gd name="T0" fmla="*/ 4 w 55"/>
                  <a:gd name="T1" fmla="*/ 2 h 40"/>
                  <a:gd name="T2" fmla="*/ 4 w 55"/>
                  <a:gd name="T3" fmla="*/ 1 h 40"/>
                  <a:gd name="T4" fmla="*/ 4 w 55"/>
                  <a:gd name="T5" fmla="*/ 1 h 40"/>
                  <a:gd name="T6" fmla="*/ 3 w 55"/>
                  <a:gd name="T7" fmla="*/ 1 h 40"/>
                  <a:gd name="T8" fmla="*/ 3 w 55"/>
                  <a:gd name="T9" fmla="*/ 1 h 40"/>
                  <a:gd name="T10" fmla="*/ 2 w 55"/>
                  <a:gd name="T11" fmla="*/ 1 h 40"/>
                  <a:gd name="T12" fmla="*/ 2 w 55"/>
                  <a:gd name="T13" fmla="*/ 0 h 40"/>
                  <a:gd name="T14" fmla="*/ 1 w 55"/>
                  <a:gd name="T15" fmla="*/ 0 h 40"/>
                  <a:gd name="T16" fmla="*/ 1 w 55"/>
                  <a:gd name="T17" fmla="*/ 1 h 40"/>
                  <a:gd name="T18" fmla="*/ 1 w 55"/>
                  <a:gd name="T19" fmla="*/ 1 h 40"/>
                  <a:gd name="T20" fmla="*/ 1 w 55"/>
                  <a:gd name="T21" fmla="*/ 1 h 40"/>
                  <a:gd name="T22" fmla="*/ 0 w 55"/>
                  <a:gd name="T23" fmla="*/ 1 h 40"/>
                  <a:gd name="T24" fmla="*/ 0 w 55"/>
                  <a:gd name="T25" fmla="*/ 2 h 40"/>
                  <a:gd name="T26" fmla="*/ 0 w 55"/>
                  <a:gd name="T27" fmla="*/ 3 h 40"/>
                  <a:gd name="T28" fmla="*/ 1 w 55"/>
                  <a:gd name="T29" fmla="*/ 3 h 40"/>
                  <a:gd name="T30" fmla="*/ 1 w 55"/>
                  <a:gd name="T31" fmla="*/ 3 h 40"/>
                  <a:gd name="T32" fmla="*/ 2 w 55"/>
                  <a:gd name="T33" fmla="*/ 3 h 40"/>
                  <a:gd name="T34" fmla="*/ 3 w 55"/>
                  <a:gd name="T35" fmla="*/ 3 h 40"/>
                  <a:gd name="T36" fmla="*/ 3 w 55"/>
                  <a:gd name="T37" fmla="*/ 3 h 40"/>
                  <a:gd name="T38" fmla="*/ 4 w 55"/>
                  <a:gd name="T39" fmla="*/ 2 h 40"/>
                  <a:gd name="T40" fmla="*/ 4 w 55"/>
                  <a:gd name="T41" fmla="*/ 2 h 40"/>
                  <a:gd name="T42" fmla="*/ 4 w 55"/>
                  <a:gd name="T43" fmla="*/ 2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40"/>
                  <a:gd name="T68" fmla="*/ 55 w 55"/>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40">
                    <a:moveTo>
                      <a:pt x="55" y="32"/>
                    </a:moveTo>
                    <a:lnTo>
                      <a:pt x="51" y="30"/>
                    </a:lnTo>
                    <a:lnTo>
                      <a:pt x="49" y="22"/>
                    </a:lnTo>
                    <a:lnTo>
                      <a:pt x="42" y="15"/>
                    </a:lnTo>
                    <a:lnTo>
                      <a:pt x="36" y="7"/>
                    </a:lnTo>
                    <a:lnTo>
                      <a:pt x="27" y="1"/>
                    </a:lnTo>
                    <a:lnTo>
                      <a:pt x="19" y="0"/>
                    </a:lnTo>
                    <a:lnTo>
                      <a:pt x="15" y="0"/>
                    </a:lnTo>
                    <a:lnTo>
                      <a:pt x="11" y="3"/>
                    </a:lnTo>
                    <a:lnTo>
                      <a:pt x="8" y="7"/>
                    </a:lnTo>
                    <a:lnTo>
                      <a:pt x="4" y="19"/>
                    </a:lnTo>
                    <a:lnTo>
                      <a:pt x="0" y="24"/>
                    </a:lnTo>
                    <a:lnTo>
                      <a:pt x="0" y="32"/>
                    </a:lnTo>
                    <a:lnTo>
                      <a:pt x="0" y="38"/>
                    </a:lnTo>
                    <a:lnTo>
                      <a:pt x="6" y="40"/>
                    </a:lnTo>
                    <a:lnTo>
                      <a:pt x="15" y="40"/>
                    </a:lnTo>
                    <a:lnTo>
                      <a:pt x="25" y="40"/>
                    </a:lnTo>
                    <a:lnTo>
                      <a:pt x="36" y="38"/>
                    </a:lnTo>
                    <a:lnTo>
                      <a:pt x="44" y="36"/>
                    </a:lnTo>
                    <a:lnTo>
                      <a:pt x="51" y="32"/>
                    </a:lnTo>
                    <a:lnTo>
                      <a:pt x="55" y="32"/>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24" name="Freeform 382">
                <a:extLst>
                  <a:ext uri="{FF2B5EF4-FFF2-40B4-BE49-F238E27FC236}">
                    <a16:creationId xmlns:a16="http://schemas.microsoft.com/office/drawing/2014/main" id="{6CF032DC-F6BC-4E57-A029-CE94DCB8F33A}"/>
                  </a:ext>
                </a:extLst>
              </p:cNvPr>
              <p:cNvSpPr>
                <a:spLocks/>
              </p:cNvSpPr>
              <p:nvPr/>
            </p:nvSpPr>
            <p:spPr bwMode="auto">
              <a:xfrm>
                <a:off x="3750" y="3555"/>
                <a:ext cx="28" cy="20"/>
              </a:xfrm>
              <a:custGeom>
                <a:avLst/>
                <a:gdLst>
                  <a:gd name="T0" fmla="*/ 3 w 57"/>
                  <a:gd name="T1" fmla="*/ 3 h 40"/>
                  <a:gd name="T2" fmla="*/ 3 w 57"/>
                  <a:gd name="T3" fmla="*/ 2 h 40"/>
                  <a:gd name="T4" fmla="*/ 3 w 57"/>
                  <a:gd name="T5" fmla="*/ 1 h 40"/>
                  <a:gd name="T6" fmla="*/ 3 w 57"/>
                  <a:gd name="T7" fmla="*/ 1 h 40"/>
                  <a:gd name="T8" fmla="*/ 2 w 57"/>
                  <a:gd name="T9" fmla="*/ 1 h 40"/>
                  <a:gd name="T10" fmla="*/ 2 w 57"/>
                  <a:gd name="T11" fmla="*/ 1 h 40"/>
                  <a:gd name="T12" fmla="*/ 1 w 57"/>
                  <a:gd name="T13" fmla="*/ 0 h 40"/>
                  <a:gd name="T14" fmla="*/ 1 w 57"/>
                  <a:gd name="T15" fmla="*/ 1 h 40"/>
                  <a:gd name="T16" fmla="*/ 0 w 57"/>
                  <a:gd name="T17" fmla="*/ 1 h 40"/>
                  <a:gd name="T18" fmla="*/ 0 w 57"/>
                  <a:gd name="T19" fmla="*/ 1 h 40"/>
                  <a:gd name="T20" fmla="*/ 0 w 57"/>
                  <a:gd name="T21" fmla="*/ 1 h 40"/>
                  <a:gd name="T22" fmla="*/ 0 w 57"/>
                  <a:gd name="T23" fmla="*/ 2 h 40"/>
                  <a:gd name="T24" fmla="*/ 0 w 57"/>
                  <a:gd name="T25" fmla="*/ 3 h 40"/>
                  <a:gd name="T26" fmla="*/ 0 w 57"/>
                  <a:gd name="T27" fmla="*/ 3 h 40"/>
                  <a:gd name="T28" fmla="*/ 1 w 57"/>
                  <a:gd name="T29" fmla="*/ 3 h 40"/>
                  <a:gd name="T30" fmla="*/ 2 w 57"/>
                  <a:gd name="T31" fmla="*/ 3 h 40"/>
                  <a:gd name="T32" fmla="*/ 3 w 57"/>
                  <a:gd name="T33" fmla="*/ 3 h 40"/>
                  <a:gd name="T34" fmla="*/ 3 w 57"/>
                  <a:gd name="T35" fmla="*/ 3 h 40"/>
                  <a:gd name="T36" fmla="*/ 3 w 57"/>
                  <a:gd name="T37" fmla="*/ 3 h 40"/>
                  <a:gd name="T38" fmla="*/ 3 w 57"/>
                  <a:gd name="T39" fmla="*/ 3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40"/>
                  <a:gd name="T62" fmla="*/ 57 w 57"/>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40">
                    <a:moveTo>
                      <a:pt x="57" y="36"/>
                    </a:moveTo>
                    <a:lnTo>
                      <a:pt x="55" y="32"/>
                    </a:lnTo>
                    <a:lnTo>
                      <a:pt x="54" y="24"/>
                    </a:lnTo>
                    <a:lnTo>
                      <a:pt x="50" y="17"/>
                    </a:lnTo>
                    <a:lnTo>
                      <a:pt x="44" y="9"/>
                    </a:lnTo>
                    <a:lnTo>
                      <a:pt x="35" y="2"/>
                    </a:lnTo>
                    <a:lnTo>
                      <a:pt x="27" y="0"/>
                    </a:lnTo>
                    <a:lnTo>
                      <a:pt x="17" y="4"/>
                    </a:lnTo>
                    <a:lnTo>
                      <a:pt x="6" y="15"/>
                    </a:lnTo>
                    <a:lnTo>
                      <a:pt x="2" y="21"/>
                    </a:lnTo>
                    <a:lnTo>
                      <a:pt x="0" y="24"/>
                    </a:lnTo>
                    <a:lnTo>
                      <a:pt x="0" y="32"/>
                    </a:lnTo>
                    <a:lnTo>
                      <a:pt x="6" y="36"/>
                    </a:lnTo>
                    <a:lnTo>
                      <a:pt x="12" y="38"/>
                    </a:lnTo>
                    <a:lnTo>
                      <a:pt x="25" y="40"/>
                    </a:lnTo>
                    <a:lnTo>
                      <a:pt x="36" y="36"/>
                    </a:lnTo>
                    <a:lnTo>
                      <a:pt x="48" y="36"/>
                    </a:lnTo>
                    <a:lnTo>
                      <a:pt x="55" y="36"/>
                    </a:lnTo>
                    <a:lnTo>
                      <a:pt x="57" y="36"/>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25" name="Freeform 383">
                <a:extLst>
                  <a:ext uri="{FF2B5EF4-FFF2-40B4-BE49-F238E27FC236}">
                    <a16:creationId xmlns:a16="http://schemas.microsoft.com/office/drawing/2014/main" id="{BF7B03B2-3C33-46EC-88F4-F0CAB831E773}"/>
                  </a:ext>
                </a:extLst>
              </p:cNvPr>
              <p:cNvSpPr>
                <a:spLocks/>
              </p:cNvSpPr>
              <p:nvPr/>
            </p:nvSpPr>
            <p:spPr bwMode="auto">
              <a:xfrm>
                <a:off x="3843" y="3646"/>
                <a:ext cx="28" cy="22"/>
              </a:xfrm>
              <a:custGeom>
                <a:avLst/>
                <a:gdLst>
                  <a:gd name="T0" fmla="*/ 3 w 57"/>
                  <a:gd name="T1" fmla="*/ 1 h 44"/>
                  <a:gd name="T2" fmla="*/ 3 w 57"/>
                  <a:gd name="T3" fmla="*/ 1 h 44"/>
                  <a:gd name="T4" fmla="*/ 2 w 57"/>
                  <a:gd name="T5" fmla="*/ 1 h 44"/>
                  <a:gd name="T6" fmla="*/ 2 w 57"/>
                  <a:gd name="T7" fmla="*/ 1 h 44"/>
                  <a:gd name="T8" fmla="*/ 2 w 57"/>
                  <a:gd name="T9" fmla="*/ 1 h 44"/>
                  <a:gd name="T10" fmla="*/ 1 w 57"/>
                  <a:gd name="T11" fmla="*/ 0 h 44"/>
                  <a:gd name="T12" fmla="*/ 0 w 57"/>
                  <a:gd name="T13" fmla="*/ 0 h 44"/>
                  <a:gd name="T14" fmla="*/ 0 w 57"/>
                  <a:gd name="T15" fmla="*/ 1 h 44"/>
                  <a:gd name="T16" fmla="*/ 0 w 57"/>
                  <a:gd name="T17" fmla="*/ 1 h 44"/>
                  <a:gd name="T18" fmla="*/ 0 w 57"/>
                  <a:gd name="T19" fmla="*/ 1 h 44"/>
                  <a:gd name="T20" fmla="*/ 0 w 57"/>
                  <a:gd name="T21" fmla="*/ 1 h 44"/>
                  <a:gd name="T22" fmla="*/ 0 w 57"/>
                  <a:gd name="T23" fmla="*/ 1 h 44"/>
                  <a:gd name="T24" fmla="*/ 0 w 57"/>
                  <a:gd name="T25" fmla="*/ 3 h 44"/>
                  <a:gd name="T26" fmla="*/ 0 w 57"/>
                  <a:gd name="T27" fmla="*/ 3 h 44"/>
                  <a:gd name="T28" fmla="*/ 0 w 57"/>
                  <a:gd name="T29" fmla="*/ 3 h 44"/>
                  <a:gd name="T30" fmla="*/ 1 w 57"/>
                  <a:gd name="T31" fmla="*/ 3 h 44"/>
                  <a:gd name="T32" fmla="*/ 1 w 57"/>
                  <a:gd name="T33" fmla="*/ 3 h 44"/>
                  <a:gd name="T34" fmla="*/ 2 w 57"/>
                  <a:gd name="T35" fmla="*/ 3 h 44"/>
                  <a:gd name="T36" fmla="*/ 2 w 57"/>
                  <a:gd name="T37" fmla="*/ 3 h 44"/>
                  <a:gd name="T38" fmla="*/ 3 w 57"/>
                  <a:gd name="T39" fmla="*/ 1 h 44"/>
                  <a:gd name="T40" fmla="*/ 3 w 57"/>
                  <a:gd name="T41" fmla="*/ 1 h 44"/>
                  <a:gd name="T42" fmla="*/ 3 w 57"/>
                  <a:gd name="T43" fmla="*/ 1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44"/>
                  <a:gd name="T68" fmla="*/ 57 w 57"/>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44">
                    <a:moveTo>
                      <a:pt x="57" y="29"/>
                    </a:moveTo>
                    <a:lnTo>
                      <a:pt x="53" y="25"/>
                    </a:lnTo>
                    <a:lnTo>
                      <a:pt x="47" y="17"/>
                    </a:lnTo>
                    <a:lnTo>
                      <a:pt x="41" y="12"/>
                    </a:lnTo>
                    <a:lnTo>
                      <a:pt x="36" y="8"/>
                    </a:lnTo>
                    <a:lnTo>
                      <a:pt x="24" y="0"/>
                    </a:lnTo>
                    <a:lnTo>
                      <a:pt x="15" y="0"/>
                    </a:lnTo>
                    <a:lnTo>
                      <a:pt x="11" y="2"/>
                    </a:lnTo>
                    <a:lnTo>
                      <a:pt x="9" y="8"/>
                    </a:lnTo>
                    <a:lnTo>
                      <a:pt x="5" y="14"/>
                    </a:lnTo>
                    <a:lnTo>
                      <a:pt x="3" y="23"/>
                    </a:lnTo>
                    <a:lnTo>
                      <a:pt x="0" y="31"/>
                    </a:lnTo>
                    <a:lnTo>
                      <a:pt x="0" y="36"/>
                    </a:lnTo>
                    <a:lnTo>
                      <a:pt x="3" y="44"/>
                    </a:lnTo>
                    <a:lnTo>
                      <a:pt x="9" y="44"/>
                    </a:lnTo>
                    <a:lnTo>
                      <a:pt x="21" y="44"/>
                    </a:lnTo>
                    <a:lnTo>
                      <a:pt x="30" y="42"/>
                    </a:lnTo>
                    <a:lnTo>
                      <a:pt x="38" y="34"/>
                    </a:lnTo>
                    <a:lnTo>
                      <a:pt x="45" y="33"/>
                    </a:lnTo>
                    <a:lnTo>
                      <a:pt x="53" y="29"/>
                    </a:lnTo>
                    <a:lnTo>
                      <a:pt x="57" y="29"/>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26" name="Freeform 384">
                <a:extLst>
                  <a:ext uri="{FF2B5EF4-FFF2-40B4-BE49-F238E27FC236}">
                    <a16:creationId xmlns:a16="http://schemas.microsoft.com/office/drawing/2014/main" id="{A61E62C4-6CB8-470E-B53C-85FDE51EEE7B}"/>
                  </a:ext>
                </a:extLst>
              </p:cNvPr>
              <p:cNvSpPr>
                <a:spLocks/>
              </p:cNvSpPr>
              <p:nvPr/>
            </p:nvSpPr>
            <p:spPr bwMode="auto">
              <a:xfrm>
                <a:off x="3839" y="3684"/>
                <a:ext cx="27" cy="23"/>
              </a:xfrm>
              <a:custGeom>
                <a:avLst/>
                <a:gdLst>
                  <a:gd name="T0" fmla="*/ 4 w 53"/>
                  <a:gd name="T1" fmla="*/ 1 h 46"/>
                  <a:gd name="T2" fmla="*/ 4 w 53"/>
                  <a:gd name="T3" fmla="*/ 1 h 46"/>
                  <a:gd name="T4" fmla="*/ 3 w 53"/>
                  <a:gd name="T5" fmla="*/ 1 h 46"/>
                  <a:gd name="T6" fmla="*/ 2 w 53"/>
                  <a:gd name="T7" fmla="*/ 1 h 46"/>
                  <a:gd name="T8" fmla="*/ 2 w 53"/>
                  <a:gd name="T9" fmla="*/ 0 h 46"/>
                  <a:gd name="T10" fmla="*/ 1 w 53"/>
                  <a:gd name="T11" fmla="*/ 0 h 46"/>
                  <a:gd name="T12" fmla="*/ 1 w 53"/>
                  <a:gd name="T13" fmla="*/ 1 h 46"/>
                  <a:gd name="T14" fmla="*/ 1 w 53"/>
                  <a:gd name="T15" fmla="*/ 1 h 46"/>
                  <a:gd name="T16" fmla="*/ 1 w 53"/>
                  <a:gd name="T17" fmla="*/ 1 h 46"/>
                  <a:gd name="T18" fmla="*/ 0 w 53"/>
                  <a:gd name="T19" fmla="*/ 1 h 46"/>
                  <a:gd name="T20" fmla="*/ 1 w 53"/>
                  <a:gd name="T21" fmla="*/ 1 h 46"/>
                  <a:gd name="T22" fmla="*/ 1 w 53"/>
                  <a:gd name="T23" fmla="*/ 3 h 46"/>
                  <a:gd name="T24" fmla="*/ 1 w 53"/>
                  <a:gd name="T25" fmla="*/ 3 h 46"/>
                  <a:gd name="T26" fmla="*/ 2 w 53"/>
                  <a:gd name="T27" fmla="*/ 3 h 46"/>
                  <a:gd name="T28" fmla="*/ 3 w 53"/>
                  <a:gd name="T29" fmla="*/ 3 h 46"/>
                  <a:gd name="T30" fmla="*/ 3 w 53"/>
                  <a:gd name="T31" fmla="*/ 1 h 46"/>
                  <a:gd name="T32" fmla="*/ 3 w 53"/>
                  <a:gd name="T33" fmla="*/ 1 h 46"/>
                  <a:gd name="T34" fmla="*/ 4 w 53"/>
                  <a:gd name="T35" fmla="*/ 1 h 46"/>
                  <a:gd name="T36" fmla="*/ 4 w 53"/>
                  <a:gd name="T37" fmla="*/ 1 h 46"/>
                  <a:gd name="T38" fmla="*/ 4 w 53"/>
                  <a:gd name="T39" fmla="*/ 1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46"/>
                  <a:gd name="T62" fmla="*/ 53 w 53"/>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46">
                    <a:moveTo>
                      <a:pt x="53" y="14"/>
                    </a:moveTo>
                    <a:lnTo>
                      <a:pt x="49" y="8"/>
                    </a:lnTo>
                    <a:lnTo>
                      <a:pt x="44" y="6"/>
                    </a:lnTo>
                    <a:lnTo>
                      <a:pt x="32" y="2"/>
                    </a:lnTo>
                    <a:lnTo>
                      <a:pt x="23" y="0"/>
                    </a:lnTo>
                    <a:lnTo>
                      <a:pt x="15" y="0"/>
                    </a:lnTo>
                    <a:lnTo>
                      <a:pt x="6" y="2"/>
                    </a:lnTo>
                    <a:lnTo>
                      <a:pt x="2" y="6"/>
                    </a:lnTo>
                    <a:lnTo>
                      <a:pt x="2" y="14"/>
                    </a:lnTo>
                    <a:lnTo>
                      <a:pt x="0" y="17"/>
                    </a:lnTo>
                    <a:lnTo>
                      <a:pt x="4" y="29"/>
                    </a:lnTo>
                    <a:lnTo>
                      <a:pt x="6" y="34"/>
                    </a:lnTo>
                    <a:lnTo>
                      <a:pt x="8" y="44"/>
                    </a:lnTo>
                    <a:lnTo>
                      <a:pt x="19" y="46"/>
                    </a:lnTo>
                    <a:lnTo>
                      <a:pt x="34" y="34"/>
                    </a:lnTo>
                    <a:lnTo>
                      <a:pt x="40" y="27"/>
                    </a:lnTo>
                    <a:lnTo>
                      <a:pt x="48" y="17"/>
                    </a:lnTo>
                    <a:lnTo>
                      <a:pt x="49" y="14"/>
                    </a:lnTo>
                    <a:lnTo>
                      <a:pt x="53" y="14"/>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27" name="Freeform 385">
                <a:extLst>
                  <a:ext uri="{FF2B5EF4-FFF2-40B4-BE49-F238E27FC236}">
                    <a16:creationId xmlns:a16="http://schemas.microsoft.com/office/drawing/2014/main" id="{2D9E1AA9-62D6-4CB9-A409-D761753CC438}"/>
                  </a:ext>
                </a:extLst>
              </p:cNvPr>
              <p:cNvSpPr>
                <a:spLocks/>
              </p:cNvSpPr>
              <p:nvPr/>
            </p:nvSpPr>
            <p:spPr bwMode="auto">
              <a:xfrm>
                <a:off x="3754" y="3617"/>
                <a:ext cx="29" cy="21"/>
              </a:xfrm>
              <a:custGeom>
                <a:avLst/>
                <a:gdLst>
                  <a:gd name="T0" fmla="*/ 4 w 57"/>
                  <a:gd name="T1" fmla="*/ 3 h 42"/>
                  <a:gd name="T2" fmla="*/ 4 w 57"/>
                  <a:gd name="T3" fmla="*/ 3 h 42"/>
                  <a:gd name="T4" fmla="*/ 4 w 57"/>
                  <a:gd name="T5" fmla="*/ 1 h 42"/>
                  <a:gd name="T6" fmla="*/ 4 w 57"/>
                  <a:gd name="T7" fmla="*/ 1 h 42"/>
                  <a:gd name="T8" fmla="*/ 3 w 57"/>
                  <a:gd name="T9" fmla="*/ 1 h 42"/>
                  <a:gd name="T10" fmla="*/ 3 w 57"/>
                  <a:gd name="T11" fmla="*/ 1 h 42"/>
                  <a:gd name="T12" fmla="*/ 2 w 57"/>
                  <a:gd name="T13" fmla="*/ 0 h 42"/>
                  <a:gd name="T14" fmla="*/ 2 w 57"/>
                  <a:gd name="T15" fmla="*/ 1 h 42"/>
                  <a:gd name="T16" fmla="*/ 1 w 57"/>
                  <a:gd name="T17" fmla="*/ 1 h 42"/>
                  <a:gd name="T18" fmla="*/ 1 w 57"/>
                  <a:gd name="T19" fmla="*/ 1 h 42"/>
                  <a:gd name="T20" fmla="*/ 1 w 57"/>
                  <a:gd name="T21" fmla="*/ 1 h 42"/>
                  <a:gd name="T22" fmla="*/ 0 w 57"/>
                  <a:gd name="T23" fmla="*/ 1 h 42"/>
                  <a:gd name="T24" fmla="*/ 1 w 57"/>
                  <a:gd name="T25" fmla="*/ 3 h 42"/>
                  <a:gd name="T26" fmla="*/ 1 w 57"/>
                  <a:gd name="T27" fmla="*/ 3 h 42"/>
                  <a:gd name="T28" fmla="*/ 2 w 57"/>
                  <a:gd name="T29" fmla="*/ 3 h 42"/>
                  <a:gd name="T30" fmla="*/ 3 w 57"/>
                  <a:gd name="T31" fmla="*/ 3 h 42"/>
                  <a:gd name="T32" fmla="*/ 3 w 57"/>
                  <a:gd name="T33" fmla="*/ 3 h 42"/>
                  <a:gd name="T34" fmla="*/ 4 w 57"/>
                  <a:gd name="T35" fmla="*/ 3 h 42"/>
                  <a:gd name="T36" fmla="*/ 4 w 57"/>
                  <a:gd name="T37" fmla="*/ 3 h 42"/>
                  <a:gd name="T38" fmla="*/ 4 w 57"/>
                  <a:gd name="T39" fmla="*/ 3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42"/>
                  <a:gd name="T62" fmla="*/ 57 w 57"/>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42">
                    <a:moveTo>
                      <a:pt x="57" y="42"/>
                    </a:moveTo>
                    <a:lnTo>
                      <a:pt x="57" y="38"/>
                    </a:lnTo>
                    <a:lnTo>
                      <a:pt x="55" y="31"/>
                    </a:lnTo>
                    <a:lnTo>
                      <a:pt x="49" y="23"/>
                    </a:lnTo>
                    <a:lnTo>
                      <a:pt x="45" y="14"/>
                    </a:lnTo>
                    <a:lnTo>
                      <a:pt x="40" y="6"/>
                    </a:lnTo>
                    <a:lnTo>
                      <a:pt x="30" y="0"/>
                    </a:lnTo>
                    <a:lnTo>
                      <a:pt x="19" y="4"/>
                    </a:lnTo>
                    <a:lnTo>
                      <a:pt x="9" y="14"/>
                    </a:lnTo>
                    <a:lnTo>
                      <a:pt x="2" y="19"/>
                    </a:lnTo>
                    <a:lnTo>
                      <a:pt x="2" y="27"/>
                    </a:lnTo>
                    <a:lnTo>
                      <a:pt x="0" y="31"/>
                    </a:lnTo>
                    <a:lnTo>
                      <a:pt x="7" y="38"/>
                    </a:lnTo>
                    <a:lnTo>
                      <a:pt x="13" y="38"/>
                    </a:lnTo>
                    <a:lnTo>
                      <a:pt x="25" y="42"/>
                    </a:lnTo>
                    <a:lnTo>
                      <a:pt x="34" y="42"/>
                    </a:lnTo>
                    <a:lnTo>
                      <a:pt x="45" y="42"/>
                    </a:lnTo>
                    <a:lnTo>
                      <a:pt x="55" y="42"/>
                    </a:lnTo>
                    <a:lnTo>
                      <a:pt x="57" y="42"/>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28" name="Freeform 386">
                <a:extLst>
                  <a:ext uri="{FF2B5EF4-FFF2-40B4-BE49-F238E27FC236}">
                    <a16:creationId xmlns:a16="http://schemas.microsoft.com/office/drawing/2014/main" id="{857D4B46-EE64-4BC1-89DF-D2F4CD57072B}"/>
                  </a:ext>
                </a:extLst>
              </p:cNvPr>
              <p:cNvSpPr>
                <a:spLocks/>
              </p:cNvSpPr>
              <p:nvPr/>
            </p:nvSpPr>
            <p:spPr bwMode="auto">
              <a:xfrm>
                <a:off x="3768" y="3416"/>
                <a:ext cx="27" cy="21"/>
              </a:xfrm>
              <a:custGeom>
                <a:avLst/>
                <a:gdLst>
                  <a:gd name="T0" fmla="*/ 3 w 56"/>
                  <a:gd name="T1" fmla="*/ 3 h 42"/>
                  <a:gd name="T2" fmla="*/ 3 w 56"/>
                  <a:gd name="T3" fmla="*/ 3 h 42"/>
                  <a:gd name="T4" fmla="*/ 3 w 56"/>
                  <a:gd name="T5" fmla="*/ 1 h 42"/>
                  <a:gd name="T6" fmla="*/ 2 w 56"/>
                  <a:gd name="T7" fmla="*/ 1 h 42"/>
                  <a:gd name="T8" fmla="*/ 2 w 56"/>
                  <a:gd name="T9" fmla="*/ 1 h 42"/>
                  <a:gd name="T10" fmla="*/ 2 w 56"/>
                  <a:gd name="T11" fmla="*/ 1 h 42"/>
                  <a:gd name="T12" fmla="*/ 1 w 56"/>
                  <a:gd name="T13" fmla="*/ 0 h 42"/>
                  <a:gd name="T14" fmla="*/ 1 w 56"/>
                  <a:gd name="T15" fmla="*/ 1 h 42"/>
                  <a:gd name="T16" fmla="*/ 0 w 56"/>
                  <a:gd name="T17" fmla="*/ 1 h 42"/>
                  <a:gd name="T18" fmla="*/ 0 w 56"/>
                  <a:gd name="T19" fmla="*/ 1 h 42"/>
                  <a:gd name="T20" fmla="*/ 0 w 56"/>
                  <a:gd name="T21" fmla="*/ 1 h 42"/>
                  <a:gd name="T22" fmla="*/ 0 w 56"/>
                  <a:gd name="T23" fmla="*/ 3 h 42"/>
                  <a:gd name="T24" fmla="*/ 0 w 56"/>
                  <a:gd name="T25" fmla="*/ 3 h 42"/>
                  <a:gd name="T26" fmla="*/ 0 w 56"/>
                  <a:gd name="T27" fmla="*/ 3 h 42"/>
                  <a:gd name="T28" fmla="*/ 1 w 56"/>
                  <a:gd name="T29" fmla="*/ 3 h 42"/>
                  <a:gd name="T30" fmla="*/ 2 w 56"/>
                  <a:gd name="T31" fmla="*/ 3 h 42"/>
                  <a:gd name="T32" fmla="*/ 2 w 56"/>
                  <a:gd name="T33" fmla="*/ 3 h 42"/>
                  <a:gd name="T34" fmla="*/ 3 w 56"/>
                  <a:gd name="T35" fmla="*/ 3 h 42"/>
                  <a:gd name="T36" fmla="*/ 3 w 56"/>
                  <a:gd name="T37" fmla="*/ 3 h 42"/>
                  <a:gd name="T38" fmla="*/ 3 w 56"/>
                  <a:gd name="T39" fmla="*/ 3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
                  <a:gd name="T61" fmla="*/ 0 h 42"/>
                  <a:gd name="T62" fmla="*/ 56 w 56"/>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 h="42">
                    <a:moveTo>
                      <a:pt x="56" y="36"/>
                    </a:moveTo>
                    <a:lnTo>
                      <a:pt x="56" y="33"/>
                    </a:lnTo>
                    <a:lnTo>
                      <a:pt x="52" y="27"/>
                    </a:lnTo>
                    <a:lnTo>
                      <a:pt x="48" y="17"/>
                    </a:lnTo>
                    <a:lnTo>
                      <a:pt x="44" y="10"/>
                    </a:lnTo>
                    <a:lnTo>
                      <a:pt x="35" y="2"/>
                    </a:lnTo>
                    <a:lnTo>
                      <a:pt x="27" y="0"/>
                    </a:lnTo>
                    <a:lnTo>
                      <a:pt x="16" y="4"/>
                    </a:lnTo>
                    <a:lnTo>
                      <a:pt x="6" y="15"/>
                    </a:lnTo>
                    <a:lnTo>
                      <a:pt x="2" y="23"/>
                    </a:lnTo>
                    <a:lnTo>
                      <a:pt x="0" y="29"/>
                    </a:lnTo>
                    <a:lnTo>
                      <a:pt x="0" y="34"/>
                    </a:lnTo>
                    <a:lnTo>
                      <a:pt x="6" y="40"/>
                    </a:lnTo>
                    <a:lnTo>
                      <a:pt x="14" y="40"/>
                    </a:lnTo>
                    <a:lnTo>
                      <a:pt x="27" y="42"/>
                    </a:lnTo>
                    <a:lnTo>
                      <a:pt x="37" y="36"/>
                    </a:lnTo>
                    <a:lnTo>
                      <a:pt x="46" y="36"/>
                    </a:lnTo>
                    <a:lnTo>
                      <a:pt x="54" y="36"/>
                    </a:lnTo>
                    <a:lnTo>
                      <a:pt x="56" y="36"/>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29" name="Freeform 387">
                <a:extLst>
                  <a:ext uri="{FF2B5EF4-FFF2-40B4-BE49-F238E27FC236}">
                    <a16:creationId xmlns:a16="http://schemas.microsoft.com/office/drawing/2014/main" id="{84F81BAA-997C-4350-A838-253B01418337}"/>
                  </a:ext>
                </a:extLst>
              </p:cNvPr>
              <p:cNvSpPr>
                <a:spLocks/>
              </p:cNvSpPr>
              <p:nvPr/>
            </p:nvSpPr>
            <p:spPr bwMode="auto">
              <a:xfrm>
                <a:off x="3811" y="3787"/>
                <a:ext cx="28" cy="20"/>
              </a:xfrm>
              <a:custGeom>
                <a:avLst/>
                <a:gdLst>
                  <a:gd name="T0" fmla="*/ 3 w 57"/>
                  <a:gd name="T1" fmla="*/ 1 h 40"/>
                  <a:gd name="T2" fmla="*/ 3 w 57"/>
                  <a:gd name="T3" fmla="*/ 1 h 40"/>
                  <a:gd name="T4" fmla="*/ 3 w 57"/>
                  <a:gd name="T5" fmla="*/ 1 h 40"/>
                  <a:gd name="T6" fmla="*/ 2 w 57"/>
                  <a:gd name="T7" fmla="*/ 1 h 40"/>
                  <a:gd name="T8" fmla="*/ 2 w 57"/>
                  <a:gd name="T9" fmla="*/ 1 h 40"/>
                  <a:gd name="T10" fmla="*/ 1 w 57"/>
                  <a:gd name="T11" fmla="*/ 0 h 40"/>
                  <a:gd name="T12" fmla="*/ 0 w 57"/>
                  <a:gd name="T13" fmla="*/ 0 h 40"/>
                  <a:gd name="T14" fmla="*/ 0 w 57"/>
                  <a:gd name="T15" fmla="*/ 0 h 40"/>
                  <a:gd name="T16" fmla="*/ 0 w 57"/>
                  <a:gd name="T17" fmla="*/ 1 h 40"/>
                  <a:gd name="T18" fmla="*/ 0 w 57"/>
                  <a:gd name="T19" fmla="*/ 1 h 40"/>
                  <a:gd name="T20" fmla="*/ 0 w 57"/>
                  <a:gd name="T21" fmla="*/ 1 h 40"/>
                  <a:gd name="T22" fmla="*/ 0 w 57"/>
                  <a:gd name="T23" fmla="*/ 1 h 40"/>
                  <a:gd name="T24" fmla="*/ 0 w 57"/>
                  <a:gd name="T25" fmla="*/ 2 h 40"/>
                  <a:gd name="T26" fmla="*/ 0 w 57"/>
                  <a:gd name="T27" fmla="*/ 3 h 40"/>
                  <a:gd name="T28" fmla="*/ 0 w 57"/>
                  <a:gd name="T29" fmla="*/ 3 h 40"/>
                  <a:gd name="T30" fmla="*/ 1 w 57"/>
                  <a:gd name="T31" fmla="*/ 3 h 40"/>
                  <a:gd name="T32" fmla="*/ 1 w 57"/>
                  <a:gd name="T33" fmla="*/ 3 h 40"/>
                  <a:gd name="T34" fmla="*/ 2 w 57"/>
                  <a:gd name="T35" fmla="*/ 3 h 40"/>
                  <a:gd name="T36" fmla="*/ 2 w 57"/>
                  <a:gd name="T37" fmla="*/ 1 h 40"/>
                  <a:gd name="T38" fmla="*/ 3 w 57"/>
                  <a:gd name="T39" fmla="*/ 1 h 40"/>
                  <a:gd name="T40" fmla="*/ 3 w 57"/>
                  <a:gd name="T41" fmla="*/ 1 h 40"/>
                  <a:gd name="T42" fmla="*/ 3 w 57"/>
                  <a:gd name="T43" fmla="*/ 1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40"/>
                  <a:gd name="T68" fmla="*/ 57 w 57"/>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40">
                    <a:moveTo>
                      <a:pt x="57" y="24"/>
                    </a:moveTo>
                    <a:lnTo>
                      <a:pt x="53" y="22"/>
                    </a:lnTo>
                    <a:lnTo>
                      <a:pt x="48" y="17"/>
                    </a:lnTo>
                    <a:lnTo>
                      <a:pt x="42" y="11"/>
                    </a:lnTo>
                    <a:lnTo>
                      <a:pt x="36" y="3"/>
                    </a:lnTo>
                    <a:lnTo>
                      <a:pt x="25" y="0"/>
                    </a:lnTo>
                    <a:lnTo>
                      <a:pt x="15" y="0"/>
                    </a:lnTo>
                    <a:lnTo>
                      <a:pt x="11" y="0"/>
                    </a:lnTo>
                    <a:lnTo>
                      <a:pt x="10" y="3"/>
                    </a:lnTo>
                    <a:lnTo>
                      <a:pt x="6" y="11"/>
                    </a:lnTo>
                    <a:lnTo>
                      <a:pt x="2" y="19"/>
                    </a:lnTo>
                    <a:lnTo>
                      <a:pt x="0" y="22"/>
                    </a:lnTo>
                    <a:lnTo>
                      <a:pt x="0" y="32"/>
                    </a:lnTo>
                    <a:lnTo>
                      <a:pt x="2" y="38"/>
                    </a:lnTo>
                    <a:lnTo>
                      <a:pt x="10" y="40"/>
                    </a:lnTo>
                    <a:lnTo>
                      <a:pt x="21" y="40"/>
                    </a:lnTo>
                    <a:lnTo>
                      <a:pt x="30" y="38"/>
                    </a:lnTo>
                    <a:lnTo>
                      <a:pt x="38" y="34"/>
                    </a:lnTo>
                    <a:lnTo>
                      <a:pt x="46" y="30"/>
                    </a:lnTo>
                    <a:lnTo>
                      <a:pt x="53" y="24"/>
                    </a:lnTo>
                    <a:lnTo>
                      <a:pt x="57" y="24"/>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30" name="Freeform 388">
                <a:extLst>
                  <a:ext uri="{FF2B5EF4-FFF2-40B4-BE49-F238E27FC236}">
                    <a16:creationId xmlns:a16="http://schemas.microsoft.com/office/drawing/2014/main" id="{7F28E1B8-7D60-470B-93B9-D2AE6F8612F2}"/>
                  </a:ext>
                </a:extLst>
              </p:cNvPr>
              <p:cNvSpPr>
                <a:spLocks/>
              </p:cNvSpPr>
              <p:nvPr/>
            </p:nvSpPr>
            <p:spPr bwMode="auto">
              <a:xfrm>
                <a:off x="3818" y="3402"/>
                <a:ext cx="25" cy="24"/>
              </a:xfrm>
              <a:custGeom>
                <a:avLst/>
                <a:gdLst>
                  <a:gd name="T0" fmla="*/ 3 w 50"/>
                  <a:gd name="T1" fmla="*/ 1 h 47"/>
                  <a:gd name="T2" fmla="*/ 3 w 50"/>
                  <a:gd name="T3" fmla="*/ 1 h 47"/>
                  <a:gd name="T4" fmla="*/ 3 w 50"/>
                  <a:gd name="T5" fmla="*/ 1 h 47"/>
                  <a:gd name="T6" fmla="*/ 2 w 50"/>
                  <a:gd name="T7" fmla="*/ 0 h 47"/>
                  <a:gd name="T8" fmla="*/ 2 w 50"/>
                  <a:gd name="T9" fmla="*/ 0 h 47"/>
                  <a:gd name="T10" fmla="*/ 1 w 50"/>
                  <a:gd name="T11" fmla="*/ 0 h 47"/>
                  <a:gd name="T12" fmla="*/ 1 w 50"/>
                  <a:gd name="T13" fmla="*/ 1 h 47"/>
                  <a:gd name="T14" fmla="*/ 0 w 50"/>
                  <a:gd name="T15" fmla="*/ 1 h 47"/>
                  <a:gd name="T16" fmla="*/ 0 w 50"/>
                  <a:gd name="T17" fmla="*/ 1 h 47"/>
                  <a:gd name="T18" fmla="*/ 0 w 50"/>
                  <a:gd name="T19" fmla="*/ 2 h 47"/>
                  <a:gd name="T20" fmla="*/ 1 w 50"/>
                  <a:gd name="T21" fmla="*/ 2 h 47"/>
                  <a:gd name="T22" fmla="*/ 1 w 50"/>
                  <a:gd name="T23" fmla="*/ 3 h 47"/>
                  <a:gd name="T24" fmla="*/ 1 w 50"/>
                  <a:gd name="T25" fmla="*/ 3 h 47"/>
                  <a:gd name="T26" fmla="*/ 2 w 50"/>
                  <a:gd name="T27" fmla="*/ 3 h 47"/>
                  <a:gd name="T28" fmla="*/ 2 w 50"/>
                  <a:gd name="T29" fmla="*/ 3 h 47"/>
                  <a:gd name="T30" fmla="*/ 2 w 50"/>
                  <a:gd name="T31" fmla="*/ 3 h 47"/>
                  <a:gd name="T32" fmla="*/ 3 w 50"/>
                  <a:gd name="T33" fmla="*/ 2 h 47"/>
                  <a:gd name="T34" fmla="*/ 3 w 50"/>
                  <a:gd name="T35" fmla="*/ 2 h 47"/>
                  <a:gd name="T36" fmla="*/ 3 w 50"/>
                  <a:gd name="T37" fmla="*/ 1 h 47"/>
                  <a:gd name="T38" fmla="*/ 3 w 50"/>
                  <a:gd name="T39" fmla="*/ 1 h 47"/>
                  <a:gd name="T40" fmla="*/ 3 w 50"/>
                  <a:gd name="T41" fmla="*/ 1 h 47"/>
                  <a:gd name="T42" fmla="*/ 3 w 50"/>
                  <a:gd name="T43" fmla="*/ 1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47"/>
                  <a:gd name="T68" fmla="*/ 50 w 50"/>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47">
                    <a:moveTo>
                      <a:pt x="50" y="7"/>
                    </a:moveTo>
                    <a:lnTo>
                      <a:pt x="48" y="5"/>
                    </a:lnTo>
                    <a:lnTo>
                      <a:pt x="40" y="5"/>
                    </a:lnTo>
                    <a:lnTo>
                      <a:pt x="31" y="0"/>
                    </a:lnTo>
                    <a:lnTo>
                      <a:pt x="21" y="0"/>
                    </a:lnTo>
                    <a:lnTo>
                      <a:pt x="10" y="0"/>
                    </a:lnTo>
                    <a:lnTo>
                      <a:pt x="6" y="7"/>
                    </a:lnTo>
                    <a:lnTo>
                      <a:pt x="0" y="9"/>
                    </a:lnTo>
                    <a:lnTo>
                      <a:pt x="0" y="15"/>
                    </a:lnTo>
                    <a:lnTo>
                      <a:pt x="0" y="22"/>
                    </a:lnTo>
                    <a:lnTo>
                      <a:pt x="6" y="32"/>
                    </a:lnTo>
                    <a:lnTo>
                      <a:pt x="10" y="40"/>
                    </a:lnTo>
                    <a:lnTo>
                      <a:pt x="12" y="43"/>
                    </a:lnTo>
                    <a:lnTo>
                      <a:pt x="17" y="47"/>
                    </a:lnTo>
                    <a:lnTo>
                      <a:pt x="25" y="45"/>
                    </a:lnTo>
                    <a:lnTo>
                      <a:pt x="31" y="40"/>
                    </a:lnTo>
                    <a:lnTo>
                      <a:pt x="38" y="32"/>
                    </a:lnTo>
                    <a:lnTo>
                      <a:pt x="42" y="22"/>
                    </a:lnTo>
                    <a:lnTo>
                      <a:pt x="46" y="15"/>
                    </a:lnTo>
                    <a:lnTo>
                      <a:pt x="48" y="9"/>
                    </a:lnTo>
                    <a:lnTo>
                      <a:pt x="50" y="7"/>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31" name="Freeform 389">
                <a:extLst>
                  <a:ext uri="{FF2B5EF4-FFF2-40B4-BE49-F238E27FC236}">
                    <a16:creationId xmlns:a16="http://schemas.microsoft.com/office/drawing/2014/main" id="{22710567-0423-4D4F-BB47-B4CD38C26568}"/>
                  </a:ext>
                </a:extLst>
              </p:cNvPr>
              <p:cNvSpPr>
                <a:spLocks/>
              </p:cNvSpPr>
              <p:nvPr/>
            </p:nvSpPr>
            <p:spPr bwMode="auto">
              <a:xfrm>
                <a:off x="3801" y="3463"/>
                <a:ext cx="25" cy="23"/>
              </a:xfrm>
              <a:custGeom>
                <a:avLst/>
                <a:gdLst>
                  <a:gd name="T0" fmla="*/ 4 w 49"/>
                  <a:gd name="T1" fmla="*/ 0 h 48"/>
                  <a:gd name="T2" fmla="*/ 3 w 49"/>
                  <a:gd name="T3" fmla="*/ 0 h 48"/>
                  <a:gd name="T4" fmla="*/ 3 w 49"/>
                  <a:gd name="T5" fmla="*/ 0 h 48"/>
                  <a:gd name="T6" fmla="*/ 2 w 49"/>
                  <a:gd name="T7" fmla="*/ 0 h 48"/>
                  <a:gd name="T8" fmla="*/ 2 w 49"/>
                  <a:gd name="T9" fmla="*/ 0 h 48"/>
                  <a:gd name="T10" fmla="*/ 1 w 49"/>
                  <a:gd name="T11" fmla="*/ 0 h 48"/>
                  <a:gd name="T12" fmla="*/ 1 w 49"/>
                  <a:gd name="T13" fmla="*/ 0 h 48"/>
                  <a:gd name="T14" fmla="*/ 0 w 49"/>
                  <a:gd name="T15" fmla="*/ 0 h 48"/>
                  <a:gd name="T16" fmla="*/ 0 w 49"/>
                  <a:gd name="T17" fmla="*/ 1 h 48"/>
                  <a:gd name="T18" fmla="*/ 0 w 49"/>
                  <a:gd name="T19" fmla="*/ 1 h 48"/>
                  <a:gd name="T20" fmla="*/ 1 w 49"/>
                  <a:gd name="T21" fmla="*/ 1 h 48"/>
                  <a:gd name="T22" fmla="*/ 1 w 49"/>
                  <a:gd name="T23" fmla="*/ 2 h 48"/>
                  <a:gd name="T24" fmla="*/ 1 w 49"/>
                  <a:gd name="T25" fmla="*/ 2 h 48"/>
                  <a:gd name="T26" fmla="*/ 2 w 49"/>
                  <a:gd name="T27" fmla="*/ 2 h 48"/>
                  <a:gd name="T28" fmla="*/ 2 w 49"/>
                  <a:gd name="T29" fmla="*/ 2 h 48"/>
                  <a:gd name="T30" fmla="*/ 2 w 49"/>
                  <a:gd name="T31" fmla="*/ 2 h 48"/>
                  <a:gd name="T32" fmla="*/ 3 w 49"/>
                  <a:gd name="T33" fmla="*/ 1 h 48"/>
                  <a:gd name="T34" fmla="*/ 3 w 49"/>
                  <a:gd name="T35" fmla="*/ 1 h 48"/>
                  <a:gd name="T36" fmla="*/ 3 w 49"/>
                  <a:gd name="T37" fmla="*/ 1 h 48"/>
                  <a:gd name="T38" fmla="*/ 3 w 49"/>
                  <a:gd name="T39" fmla="*/ 0 h 48"/>
                  <a:gd name="T40" fmla="*/ 4 w 49"/>
                  <a:gd name="T41" fmla="*/ 0 h 48"/>
                  <a:gd name="T42" fmla="*/ 4 w 49"/>
                  <a:gd name="T43" fmla="*/ 0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48"/>
                  <a:gd name="T68" fmla="*/ 49 w 49"/>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48">
                    <a:moveTo>
                      <a:pt x="49" y="6"/>
                    </a:moveTo>
                    <a:lnTo>
                      <a:pt x="46" y="4"/>
                    </a:lnTo>
                    <a:lnTo>
                      <a:pt x="40" y="4"/>
                    </a:lnTo>
                    <a:lnTo>
                      <a:pt x="29" y="0"/>
                    </a:lnTo>
                    <a:lnTo>
                      <a:pt x="19" y="0"/>
                    </a:lnTo>
                    <a:lnTo>
                      <a:pt x="10" y="0"/>
                    </a:lnTo>
                    <a:lnTo>
                      <a:pt x="2" y="6"/>
                    </a:lnTo>
                    <a:lnTo>
                      <a:pt x="0" y="10"/>
                    </a:lnTo>
                    <a:lnTo>
                      <a:pt x="0" y="16"/>
                    </a:lnTo>
                    <a:lnTo>
                      <a:pt x="0" y="21"/>
                    </a:lnTo>
                    <a:lnTo>
                      <a:pt x="4" y="31"/>
                    </a:lnTo>
                    <a:lnTo>
                      <a:pt x="8" y="38"/>
                    </a:lnTo>
                    <a:lnTo>
                      <a:pt x="11" y="46"/>
                    </a:lnTo>
                    <a:lnTo>
                      <a:pt x="17" y="48"/>
                    </a:lnTo>
                    <a:lnTo>
                      <a:pt x="21" y="46"/>
                    </a:lnTo>
                    <a:lnTo>
                      <a:pt x="29" y="38"/>
                    </a:lnTo>
                    <a:lnTo>
                      <a:pt x="36" y="31"/>
                    </a:lnTo>
                    <a:lnTo>
                      <a:pt x="40" y="21"/>
                    </a:lnTo>
                    <a:lnTo>
                      <a:pt x="44" y="16"/>
                    </a:lnTo>
                    <a:lnTo>
                      <a:pt x="48" y="10"/>
                    </a:lnTo>
                    <a:lnTo>
                      <a:pt x="49" y="6"/>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32" name="Freeform 390">
                <a:extLst>
                  <a:ext uri="{FF2B5EF4-FFF2-40B4-BE49-F238E27FC236}">
                    <a16:creationId xmlns:a16="http://schemas.microsoft.com/office/drawing/2014/main" id="{0FE13951-7CD4-4032-A136-63F0ED13DF10}"/>
                  </a:ext>
                </a:extLst>
              </p:cNvPr>
              <p:cNvSpPr>
                <a:spLocks/>
              </p:cNvSpPr>
              <p:nvPr/>
            </p:nvSpPr>
            <p:spPr bwMode="auto">
              <a:xfrm>
                <a:off x="3845" y="3614"/>
                <a:ext cx="26" cy="23"/>
              </a:xfrm>
              <a:custGeom>
                <a:avLst/>
                <a:gdLst>
                  <a:gd name="T0" fmla="*/ 3 w 54"/>
                  <a:gd name="T1" fmla="*/ 1 h 45"/>
                  <a:gd name="T2" fmla="*/ 3 w 54"/>
                  <a:gd name="T3" fmla="*/ 1 h 45"/>
                  <a:gd name="T4" fmla="*/ 2 w 54"/>
                  <a:gd name="T5" fmla="*/ 1 h 45"/>
                  <a:gd name="T6" fmla="*/ 2 w 54"/>
                  <a:gd name="T7" fmla="*/ 1 h 45"/>
                  <a:gd name="T8" fmla="*/ 1 w 54"/>
                  <a:gd name="T9" fmla="*/ 1 h 45"/>
                  <a:gd name="T10" fmla="*/ 1 w 54"/>
                  <a:gd name="T11" fmla="*/ 0 h 45"/>
                  <a:gd name="T12" fmla="*/ 0 w 54"/>
                  <a:gd name="T13" fmla="*/ 1 h 45"/>
                  <a:gd name="T14" fmla="*/ 0 w 54"/>
                  <a:gd name="T15" fmla="*/ 1 h 45"/>
                  <a:gd name="T16" fmla="*/ 0 w 54"/>
                  <a:gd name="T17" fmla="*/ 1 h 45"/>
                  <a:gd name="T18" fmla="*/ 0 w 54"/>
                  <a:gd name="T19" fmla="*/ 2 h 45"/>
                  <a:gd name="T20" fmla="*/ 0 w 54"/>
                  <a:gd name="T21" fmla="*/ 2 h 45"/>
                  <a:gd name="T22" fmla="*/ 0 w 54"/>
                  <a:gd name="T23" fmla="*/ 3 h 45"/>
                  <a:gd name="T24" fmla="*/ 0 w 54"/>
                  <a:gd name="T25" fmla="*/ 3 h 45"/>
                  <a:gd name="T26" fmla="*/ 0 w 54"/>
                  <a:gd name="T27" fmla="*/ 3 h 45"/>
                  <a:gd name="T28" fmla="*/ 1 w 54"/>
                  <a:gd name="T29" fmla="*/ 3 h 45"/>
                  <a:gd name="T30" fmla="*/ 1 w 54"/>
                  <a:gd name="T31" fmla="*/ 3 h 45"/>
                  <a:gd name="T32" fmla="*/ 2 w 54"/>
                  <a:gd name="T33" fmla="*/ 3 h 45"/>
                  <a:gd name="T34" fmla="*/ 2 w 54"/>
                  <a:gd name="T35" fmla="*/ 2 h 45"/>
                  <a:gd name="T36" fmla="*/ 3 w 54"/>
                  <a:gd name="T37" fmla="*/ 1 h 45"/>
                  <a:gd name="T38" fmla="*/ 3 w 54"/>
                  <a:gd name="T39" fmla="*/ 1 h 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45"/>
                  <a:gd name="T62" fmla="*/ 54 w 54"/>
                  <a:gd name="T63" fmla="*/ 45 h 4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45">
                    <a:moveTo>
                      <a:pt x="54" y="15"/>
                    </a:moveTo>
                    <a:lnTo>
                      <a:pt x="50" y="13"/>
                    </a:lnTo>
                    <a:lnTo>
                      <a:pt x="42" y="11"/>
                    </a:lnTo>
                    <a:lnTo>
                      <a:pt x="35" y="3"/>
                    </a:lnTo>
                    <a:lnTo>
                      <a:pt x="25" y="2"/>
                    </a:lnTo>
                    <a:lnTo>
                      <a:pt x="16" y="0"/>
                    </a:lnTo>
                    <a:lnTo>
                      <a:pt x="6" y="3"/>
                    </a:lnTo>
                    <a:lnTo>
                      <a:pt x="2" y="3"/>
                    </a:lnTo>
                    <a:lnTo>
                      <a:pt x="2" y="11"/>
                    </a:lnTo>
                    <a:lnTo>
                      <a:pt x="0" y="17"/>
                    </a:lnTo>
                    <a:lnTo>
                      <a:pt x="2" y="28"/>
                    </a:lnTo>
                    <a:lnTo>
                      <a:pt x="2" y="36"/>
                    </a:lnTo>
                    <a:lnTo>
                      <a:pt x="6" y="43"/>
                    </a:lnTo>
                    <a:lnTo>
                      <a:pt x="10" y="45"/>
                    </a:lnTo>
                    <a:lnTo>
                      <a:pt x="19" y="45"/>
                    </a:lnTo>
                    <a:lnTo>
                      <a:pt x="27" y="41"/>
                    </a:lnTo>
                    <a:lnTo>
                      <a:pt x="35" y="36"/>
                    </a:lnTo>
                    <a:lnTo>
                      <a:pt x="48" y="21"/>
                    </a:lnTo>
                    <a:lnTo>
                      <a:pt x="54" y="15"/>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33" name="Freeform 391">
                <a:extLst>
                  <a:ext uri="{FF2B5EF4-FFF2-40B4-BE49-F238E27FC236}">
                    <a16:creationId xmlns:a16="http://schemas.microsoft.com/office/drawing/2014/main" id="{775EBC28-CE73-4F8F-B43B-D3E19034C3F1}"/>
                  </a:ext>
                </a:extLst>
              </p:cNvPr>
              <p:cNvSpPr>
                <a:spLocks/>
              </p:cNvSpPr>
              <p:nvPr/>
            </p:nvSpPr>
            <p:spPr bwMode="auto">
              <a:xfrm>
                <a:off x="3761" y="3326"/>
                <a:ext cx="27" cy="23"/>
              </a:xfrm>
              <a:custGeom>
                <a:avLst/>
                <a:gdLst>
                  <a:gd name="T0" fmla="*/ 4 w 53"/>
                  <a:gd name="T1" fmla="*/ 1 h 45"/>
                  <a:gd name="T2" fmla="*/ 4 w 53"/>
                  <a:gd name="T3" fmla="*/ 1 h 45"/>
                  <a:gd name="T4" fmla="*/ 3 w 53"/>
                  <a:gd name="T5" fmla="*/ 1 h 45"/>
                  <a:gd name="T6" fmla="*/ 2 w 53"/>
                  <a:gd name="T7" fmla="*/ 0 h 45"/>
                  <a:gd name="T8" fmla="*/ 2 w 53"/>
                  <a:gd name="T9" fmla="*/ 0 h 45"/>
                  <a:gd name="T10" fmla="*/ 1 w 53"/>
                  <a:gd name="T11" fmla="*/ 0 h 45"/>
                  <a:gd name="T12" fmla="*/ 1 w 53"/>
                  <a:gd name="T13" fmla="*/ 1 h 45"/>
                  <a:gd name="T14" fmla="*/ 0 w 53"/>
                  <a:gd name="T15" fmla="*/ 1 h 45"/>
                  <a:gd name="T16" fmla="*/ 0 w 53"/>
                  <a:gd name="T17" fmla="*/ 1 h 45"/>
                  <a:gd name="T18" fmla="*/ 0 w 53"/>
                  <a:gd name="T19" fmla="*/ 2 h 45"/>
                  <a:gd name="T20" fmla="*/ 1 w 53"/>
                  <a:gd name="T21" fmla="*/ 2 h 45"/>
                  <a:gd name="T22" fmla="*/ 1 w 53"/>
                  <a:gd name="T23" fmla="*/ 3 h 45"/>
                  <a:gd name="T24" fmla="*/ 1 w 53"/>
                  <a:gd name="T25" fmla="*/ 3 h 45"/>
                  <a:gd name="T26" fmla="*/ 1 w 53"/>
                  <a:gd name="T27" fmla="*/ 3 h 45"/>
                  <a:gd name="T28" fmla="*/ 2 w 53"/>
                  <a:gd name="T29" fmla="*/ 3 h 45"/>
                  <a:gd name="T30" fmla="*/ 2 w 53"/>
                  <a:gd name="T31" fmla="*/ 3 h 45"/>
                  <a:gd name="T32" fmla="*/ 3 w 53"/>
                  <a:gd name="T33" fmla="*/ 2 h 45"/>
                  <a:gd name="T34" fmla="*/ 3 w 53"/>
                  <a:gd name="T35" fmla="*/ 2 h 45"/>
                  <a:gd name="T36" fmla="*/ 3 w 53"/>
                  <a:gd name="T37" fmla="*/ 1 h 45"/>
                  <a:gd name="T38" fmla="*/ 4 w 53"/>
                  <a:gd name="T39" fmla="*/ 1 h 45"/>
                  <a:gd name="T40" fmla="*/ 4 w 53"/>
                  <a:gd name="T41" fmla="*/ 1 h 45"/>
                  <a:gd name="T42" fmla="*/ 4 w 53"/>
                  <a:gd name="T43" fmla="*/ 1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5"/>
                  <a:gd name="T68" fmla="*/ 53 w 53"/>
                  <a:gd name="T69" fmla="*/ 45 h 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5">
                    <a:moveTo>
                      <a:pt x="53" y="5"/>
                    </a:moveTo>
                    <a:lnTo>
                      <a:pt x="50" y="3"/>
                    </a:lnTo>
                    <a:lnTo>
                      <a:pt x="44" y="1"/>
                    </a:lnTo>
                    <a:lnTo>
                      <a:pt x="32" y="0"/>
                    </a:lnTo>
                    <a:lnTo>
                      <a:pt x="21" y="0"/>
                    </a:lnTo>
                    <a:lnTo>
                      <a:pt x="12" y="0"/>
                    </a:lnTo>
                    <a:lnTo>
                      <a:pt x="4" y="3"/>
                    </a:lnTo>
                    <a:lnTo>
                      <a:pt x="0" y="7"/>
                    </a:lnTo>
                    <a:lnTo>
                      <a:pt x="0" y="15"/>
                    </a:lnTo>
                    <a:lnTo>
                      <a:pt x="0" y="21"/>
                    </a:lnTo>
                    <a:lnTo>
                      <a:pt x="4" y="30"/>
                    </a:lnTo>
                    <a:lnTo>
                      <a:pt x="6" y="38"/>
                    </a:lnTo>
                    <a:lnTo>
                      <a:pt x="12" y="41"/>
                    </a:lnTo>
                    <a:lnTo>
                      <a:pt x="15" y="45"/>
                    </a:lnTo>
                    <a:lnTo>
                      <a:pt x="25" y="45"/>
                    </a:lnTo>
                    <a:lnTo>
                      <a:pt x="31" y="38"/>
                    </a:lnTo>
                    <a:lnTo>
                      <a:pt x="36" y="32"/>
                    </a:lnTo>
                    <a:lnTo>
                      <a:pt x="44" y="21"/>
                    </a:lnTo>
                    <a:lnTo>
                      <a:pt x="48" y="15"/>
                    </a:lnTo>
                    <a:lnTo>
                      <a:pt x="51" y="7"/>
                    </a:lnTo>
                    <a:lnTo>
                      <a:pt x="53" y="5"/>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34" name="Freeform 392">
                <a:extLst>
                  <a:ext uri="{FF2B5EF4-FFF2-40B4-BE49-F238E27FC236}">
                    <a16:creationId xmlns:a16="http://schemas.microsoft.com/office/drawing/2014/main" id="{39551831-F23A-49CC-B9E3-BC21925C1EB7}"/>
                  </a:ext>
                </a:extLst>
              </p:cNvPr>
              <p:cNvSpPr>
                <a:spLocks/>
              </p:cNvSpPr>
              <p:nvPr/>
            </p:nvSpPr>
            <p:spPr bwMode="auto">
              <a:xfrm>
                <a:off x="3755" y="3583"/>
                <a:ext cx="29" cy="22"/>
              </a:xfrm>
              <a:custGeom>
                <a:avLst/>
                <a:gdLst>
                  <a:gd name="T0" fmla="*/ 4 w 57"/>
                  <a:gd name="T1" fmla="*/ 2 h 43"/>
                  <a:gd name="T2" fmla="*/ 4 w 57"/>
                  <a:gd name="T3" fmla="*/ 2 h 43"/>
                  <a:gd name="T4" fmla="*/ 3 w 57"/>
                  <a:gd name="T5" fmla="*/ 2 h 43"/>
                  <a:gd name="T6" fmla="*/ 3 w 57"/>
                  <a:gd name="T7" fmla="*/ 1 h 43"/>
                  <a:gd name="T8" fmla="*/ 3 w 57"/>
                  <a:gd name="T9" fmla="*/ 1 h 43"/>
                  <a:gd name="T10" fmla="*/ 2 w 57"/>
                  <a:gd name="T11" fmla="*/ 0 h 43"/>
                  <a:gd name="T12" fmla="*/ 1 w 57"/>
                  <a:gd name="T13" fmla="*/ 0 h 43"/>
                  <a:gd name="T14" fmla="*/ 1 w 57"/>
                  <a:gd name="T15" fmla="*/ 1 h 43"/>
                  <a:gd name="T16" fmla="*/ 1 w 57"/>
                  <a:gd name="T17" fmla="*/ 1 h 43"/>
                  <a:gd name="T18" fmla="*/ 1 w 57"/>
                  <a:gd name="T19" fmla="*/ 1 h 43"/>
                  <a:gd name="T20" fmla="*/ 1 w 57"/>
                  <a:gd name="T21" fmla="*/ 2 h 43"/>
                  <a:gd name="T22" fmla="*/ 0 w 57"/>
                  <a:gd name="T23" fmla="*/ 2 h 43"/>
                  <a:gd name="T24" fmla="*/ 0 w 57"/>
                  <a:gd name="T25" fmla="*/ 3 h 43"/>
                  <a:gd name="T26" fmla="*/ 1 w 57"/>
                  <a:gd name="T27" fmla="*/ 3 h 43"/>
                  <a:gd name="T28" fmla="*/ 1 w 57"/>
                  <a:gd name="T29" fmla="*/ 3 h 43"/>
                  <a:gd name="T30" fmla="*/ 2 w 57"/>
                  <a:gd name="T31" fmla="*/ 3 h 43"/>
                  <a:gd name="T32" fmla="*/ 2 w 57"/>
                  <a:gd name="T33" fmla="*/ 3 h 43"/>
                  <a:gd name="T34" fmla="*/ 3 w 57"/>
                  <a:gd name="T35" fmla="*/ 3 h 43"/>
                  <a:gd name="T36" fmla="*/ 3 w 57"/>
                  <a:gd name="T37" fmla="*/ 2 h 43"/>
                  <a:gd name="T38" fmla="*/ 4 w 57"/>
                  <a:gd name="T39" fmla="*/ 2 h 43"/>
                  <a:gd name="T40" fmla="*/ 4 w 57"/>
                  <a:gd name="T41" fmla="*/ 2 h 43"/>
                  <a:gd name="T42" fmla="*/ 4 w 57"/>
                  <a:gd name="T43" fmla="*/ 2 h 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43"/>
                  <a:gd name="T68" fmla="*/ 57 w 57"/>
                  <a:gd name="T69" fmla="*/ 43 h 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43">
                    <a:moveTo>
                      <a:pt x="57" y="28"/>
                    </a:moveTo>
                    <a:lnTo>
                      <a:pt x="55" y="24"/>
                    </a:lnTo>
                    <a:lnTo>
                      <a:pt x="47" y="17"/>
                    </a:lnTo>
                    <a:lnTo>
                      <a:pt x="42" y="11"/>
                    </a:lnTo>
                    <a:lnTo>
                      <a:pt x="36" y="7"/>
                    </a:lnTo>
                    <a:lnTo>
                      <a:pt x="26" y="0"/>
                    </a:lnTo>
                    <a:lnTo>
                      <a:pt x="15" y="0"/>
                    </a:lnTo>
                    <a:lnTo>
                      <a:pt x="11" y="2"/>
                    </a:lnTo>
                    <a:lnTo>
                      <a:pt x="9" y="7"/>
                    </a:lnTo>
                    <a:lnTo>
                      <a:pt x="5" y="13"/>
                    </a:lnTo>
                    <a:lnTo>
                      <a:pt x="5" y="23"/>
                    </a:lnTo>
                    <a:lnTo>
                      <a:pt x="0" y="28"/>
                    </a:lnTo>
                    <a:lnTo>
                      <a:pt x="0" y="34"/>
                    </a:lnTo>
                    <a:lnTo>
                      <a:pt x="4" y="42"/>
                    </a:lnTo>
                    <a:lnTo>
                      <a:pt x="11" y="43"/>
                    </a:lnTo>
                    <a:lnTo>
                      <a:pt x="17" y="42"/>
                    </a:lnTo>
                    <a:lnTo>
                      <a:pt x="28" y="40"/>
                    </a:lnTo>
                    <a:lnTo>
                      <a:pt x="38" y="34"/>
                    </a:lnTo>
                    <a:lnTo>
                      <a:pt x="47" y="30"/>
                    </a:lnTo>
                    <a:lnTo>
                      <a:pt x="55" y="28"/>
                    </a:lnTo>
                    <a:lnTo>
                      <a:pt x="57" y="28"/>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35" name="Freeform 393">
                <a:extLst>
                  <a:ext uri="{FF2B5EF4-FFF2-40B4-BE49-F238E27FC236}">
                    <a16:creationId xmlns:a16="http://schemas.microsoft.com/office/drawing/2014/main" id="{5CDAE509-5C80-4078-B768-D9D607A3BB75}"/>
                  </a:ext>
                </a:extLst>
              </p:cNvPr>
              <p:cNvSpPr>
                <a:spLocks/>
              </p:cNvSpPr>
              <p:nvPr/>
            </p:nvSpPr>
            <p:spPr bwMode="auto">
              <a:xfrm>
                <a:off x="3745" y="3667"/>
                <a:ext cx="28" cy="21"/>
              </a:xfrm>
              <a:custGeom>
                <a:avLst/>
                <a:gdLst>
                  <a:gd name="T0" fmla="*/ 3 w 57"/>
                  <a:gd name="T1" fmla="*/ 1 h 42"/>
                  <a:gd name="T2" fmla="*/ 3 w 57"/>
                  <a:gd name="T3" fmla="*/ 1 h 42"/>
                  <a:gd name="T4" fmla="*/ 3 w 57"/>
                  <a:gd name="T5" fmla="*/ 1 h 42"/>
                  <a:gd name="T6" fmla="*/ 2 w 57"/>
                  <a:gd name="T7" fmla="*/ 1 h 42"/>
                  <a:gd name="T8" fmla="*/ 2 w 57"/>
                  <a:gd name="T9" fmla="*/ 1 h 42"/>
                  <a:gd name="T10" fmla="*/ 1 w 57"/>
                  <a:gd name="T11" fmla="*/ 0 h 42"/>
                  <a:gd name="T12" fmla="*/ 1 w 57"/>
                  <a:gd name="T13" fmla="*/ 0 h 42"/>
                  <a:gd name="T14" fmla="*/ 0 w 57"/>
                  <a:gd name="T15" fmla="*/ 0 h 42"/>
                  <a:gd name="T16" fmla="*/ 0 w 57"/>
                  <a:gd name="T17" fmla="*/ 1 h 42"/>
                  <a:gd name="T18" fmla="*/ 0 w 57"/>
                  <a:gd name="T19" fmla="*/ 1 h 42"/>
                  <a:gd name="T20" fmla="*/ 0 w 57"/>
                  <a:gd name="T21" fmla="*/ 1 h 42"/>
                  <a:gd name="T22" fmla="*/ 0 w 57"/>
                  <a:gd name="T23" fmla="*/ 1 h 42"/>
                  <a:gd name="T24" fmla="*/ 0 w 57"/>
                  <a:gd name="T25" fmla="*/ 2 h 42"/>
                  <a:gd name="T26" fmla="*/ 0 w 57"/>
                  <a:gd name="T27" fmla="*/ 3 h 42"/>
                  <a:gd name="T28" fmla="*/ 0 w 57"/>
                  <a:gd name="T29" fmla="*/ 3 h 42"/>
                  <a:gd name="T30" fmla="*/ 1 w 57"/>
                  <a:gd name="T31" fmla="*/ 3 h 42"/>
                  <a:gd name="T32" fmla="*/ 1 w 57"/>
                  <a:gd name="T33" fmla="*/ 3 h 42"/>
                  <a:gd name="T34" fmla="*/ 2 w 57"/>
                  <a:gd name="T35" fmla="*/ 3 h 42"/>
                  <a:gd name="T36" fmla="*/ 2 w 57"/>
                  <a:gd name="T37" fmla="*/ 1 h 42"/>
                  <a:gd name="T38" fmla="*/ 3 w 57"/>
                  <a:gd name="T39" fmla="*/ 1 h 42"/>
                  <a:gd name="T40" fmla="*/ 3 w 57"/>
                  <a:gd name="T41" fmla="*/ 1 h 42"/>
                  <a:gd name="T42" fmla="*/ 3 w 57"/>
                  <a:gd name="T43" fmla="*/ 1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42"/>
                  <a:gd name="T68" fmla="*/ 57 w 57"/>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42">
                    <a:moveTo>
                      <a:pt x="57" y="29"/>
                    </a:moveTo>
                    <a:lnTo>
                      <a:pt x="53" y="23"/>
                    </a:lnTo>
                    <a:lnTo>
                      <a:pt x="49" y="19"/>
                    </a:lnTo>
                    <a:lnTo>
                      <a:pt x="44" y="10"/>
                    </a:lnTo>
                    <a:lnTo>
                      <a:pt x="36" y="4"/>
                    </a:lnTo>
                    <a:lnTo>
                      <a:pt x="26" y="0"/>
                    </a:lnTo>
                    <a:lnTo>
                      <a:pt x="17" y="0"/>
                    </a:lnTo>
                    <a:lnTo>
                      <a:pt x="13" y="0"/>
                    </a:lnTo>
                    <a:lnTo>
                      <a:pt x="9" y="4"/>
                    </a:lnTo>
                    <a:lnTo>
                      <a:pt x="4" y="10"/>
                    </a:lnTo>
                    <a:lnTo>
                      <a:pt x="2" y="19"/>
                    </a:lnTo>
                    <a:lnTo>
                      <a:pt x="0" y="29"/>
                    </a:lnTo>
                    <a:lnTo>
                      <a:pt x="0" y="32"/>
                    </a:lnTo>
                    <a:lnTo>
                      <a:pt x="2" y="38"/>
                    </a:lnTo>
                    <a:lnTo>
                      <a:pt x="9" y="42"/>
                    </a:lnTo>
                    <a:lnTo>
                      <a:pt x="17" y="40"/>
                    </a:lnTo>
                    <a:lnTo>
                      <a:pt x="28" y="40"/>
                    </a:lnTo>
                    <a:lnTo>
                      <a:pt x="36" y="34"/>
                    </a:lnTo>
                    <a:lnTo>
                      <a:pt x="47" y="30"/>
                    </a:lnTo>
                    <a:lnTo>
                      <a:pt x="53" y="29"/>
                    </a:lnTo>
                    <a:lnTo>
                      <a:pt x="57" y="29"/>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36" name="Freeform 394">
                <a:extLst>
                  <a:ext uri="{FF2B5EF4-FFF2-40B4-BE49-F238E27FC236}">
                    <a16:creationId xmlns:a16="http://schemas.microsoft.com/office/drawing/2014/main" id="{1610FE10-B25F-4FE6-A6B3-425C4CFAB18F}"/>
                  </a:ext>
                </a:extLst>
              </p:cNvPr>
              <p:cNvSpPr>
                <a:spLocks/>
              </p:cNvSpPr>
              <p:nvPr/>
            </p:nvSpPr>
            <p:spPr bwMode="auto">
              <a:xfrm>
                <a:off x="3634" y="3948"/>
                <a:ext cx="25" cy="20"/>
              </a:xfrm>
              <a:custGeom>
                <a:avLst/>
                <a:gdLst>
                  <a:gd name="T0" fmla="*/ 3 w 52"/>
                  <a:gd name="T1" fmla="*/ 3 h 40"/>
                  <a:gd name="T2" fmla="*/ 3 w 52"/>
                  <a:gd name="T3" fmla="*/ 2 h 40"/>
                  <a:gd name="T4" fmla="*/ 2 w 52"/>
                  <a:gd name="T5" fmla="*/ 1 h 40"/>
                  <a:gd name="T6" fmla="*/ 2 w 52"/>
                  <a:gd name="T7" fmla="*/ 1 h 40"/>
                  <a:gd name="T8" fmla="*/ 2 w 52"/>
                  <a:gd name="T9" fmla="*/ 1 h 40"/>
                  <a:gd name="T10" fmla="*/ 1 w 52"/>
                  <a:gd name="T11" fmla="*/ 0 h 40"/>
                  <a:gd name="T12" fmla="*/ 1 w 52"/>
                  <a:gd name="T13" fmla="*/ 0 h 40"/>
                  <a:gd name="T14" fmla="*/ 0 w 52"/>
                  <a:gd name="T15" fmla="*/ 0 h 40"/>
                  <a:gd name="T16" fmla="*/ 0 w 52"/>
                  <a:gd name="T17" fmla="*/ 1 h 40"/>
                  <a:gd name="T18" fmla="*/ 0 w 52"/>
                  <a:gd name="T19" fmla="*/ 1 h 40"/>
                  <a:gd name="T20" fmla="*/ 0 w 52"/>
                  <a:gd name="T21" fmla="*/ 1 h 40"/>
                  <a:gd name="T22" fmla="*/ 0 w 52"/>
                  <a:gd name="T23" fmla="*/ 2 h 40"/>
                  <a:gd name="T24" fmla="*/ 0 w 52"/>
                  <a:gd name="T25" fmla="*/ 3 h 40"/>
                  <a:gd name="T26" fmla="*/ 0 w 52"/>
                  <a:gd name="T27" fmla="*/ 3 h 40"/>
                  <a:gd name="T28" fmla="*/ 1 w 52"/>
                  <a:gd name="T29" fmla="*/ 3 h 40"/>
                  <a:gd name="T30" fmla="*/ 2 w 52"/>
                  <a:gd name="T31" fmla="*/ 3 h 40"/>
                  <a:gd name="T32" fmla="*/ 2 w 52"/>
                  <a:gd name="T33" fmla="*/ 3 h 40"/>
                  <a:gd name="T34" fmla="*/ 2 w 52"/>
                  <a:gd name="T35" fmla="*/ 3 h 40"/>
                  <a:gd name="T36" fmla="*/ 3 w 52"/>
                  <a:gd name="T37" fmla="*/ 3 h 40"/>
                  <a:gd name="T38" fmla="*/ 3 w 52"/>
                  <a:gd name="T39" fmla="*/ 3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40"/>
                  <a:gd name="T62" fmla="*/ 52 w 52"/>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40">
                    <a:moveTo>
                      <a:pt x="52" y="38"/>
                    </a:moveTo>
                    <a:lnTo>
                      <a:pt x="50" y="32"/>
                    </a:lnTo>
                    <a:lnTo>
                      <a:pt x="48" y="26"/>
                    </a:lnTo>
                    <a:lnTo>
                      <a:pt x="42" y="15"/>
                    </a:lnTo>
                    <a:lnTo>
                      <a:pt x="37" y="9"/>
                    </a:lnTo>
                    <a:lnTo>
                      <a:pt x="29" y="0"/>
                    </a:lnTo>
                    <a:lnTo>
                      <a:pt x="21" y="0"/>
                    </a:lnTo>
                    <a:lnTo>
                      <a:pt x="12" y="0"/>
                    </a:lnTo>
                    <a:lnTo>
                      <a:pt x="4" y="13"/>
                    </a:lnTo>
                    <a:lnTo>
                      <a:pt x="0" y="19"/>
                    </a:lnTo>
                    <a:lnTo>
                      <a:pt x="0" y="28"/>
                    </a:lnTo>
                    <a:lnTo>
                      <a:pt x="0" y="32"/>
                    </a:lnTo>
                    <a:lnTo>
                      <a:pt x="4" y="40"/>
                    </a:lnTo>
                    <a:lnTo>
                      <a:pt x="14" y="40"/>
                    </a:lnTo>
                    <a:lnTo>
                      <a:pt x="25" y="40"/>
                    </a:lnTo>
                    <a:lnTo>
                      <a:pt x="33" y="40"/>
                    </a:lnTo>
                    <a:lnTo>
                      <a:pt x="44" y="40"/>
                    </a:lnTo>
                    <a:lnTo>
                      <a:pt x="48" y="38"/>
                    </a:lnTo>
                    <a:lnTo>
                      <a:pt x="52" y="38"/>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37" name="Freeform 395">
                <a:extLst>
                  <a:ext uri="{FF2B5EF4-FFF2-40B4-BE49-F238E27FC236}">
                    <a16:creationId xmlns:a16="http://schemas.microsoft.com/office/drawing/2014/main" id="{C50155ED-E648-402C-92DD-DBA6F71D9CBB}"/>
                  </a:ext>
                </a:extLst>
              </p:cNvPr>
              <p:cNvSpPr>
                <a:spLocks/>
              </p:cNvSpPr>
              <p:nvPr/>
            </p:nvSpPr>
            <p:spPr bwMode="auto">
              <a:xfrm>
                <a:off x="3755" y="3931"/>
                <a:ext cx="24" cy="26"/>
              </a:xfrm>
              <a:custGeom>
                <a:avLst/>
                <a:gdLst>
                  <a:gd name="T0" fmla="*/ 2 w 47"/>
                  <a:gd name="T1" fmla="*/ 4 h 51"/>
                  <a:gd name="T2" fmla="*/ 2 w 47"/>
                  <a:gd name="T3" fmla="*/ 4 h 51"/>
                  <a:gd name="T4" fmla="*/ 3 w 47"/>
                  <a:gd name="T5" fmla="*/ 3 h 51"/>
                  <a:gd name="T6" fmla="*/ 3 w 47"/>
                  <a:gd name="T7" fmla="*/ 3 h 51"/>
                  <a:gd name="T8" fmla="*/ 3 w 47"/>
                  <a:gd name="T9" fmla="*/ 2 h 51"/>
                  <a:gd name="T10" fmla="*/ 3 w 47"/>
                  <a:gd name="T11" fmla="*/ 2 h 51"/>
                  <a:gd name="T12" fmla="*/ 3 w 47"/>
                  <a:gd name="T13" fmla="*/ 1 h 51"/>
                  <a:gd name="T14" fmla="*/ 3 w 47"/>
                  <a:gd name="T15" fmla="*/ 1 h 51"/>
                  <a:gd name="T16" fmla="*/ 3 w 47"/>
                  <a:gd name="T17" fmla="*/ 1 h 51"/>
                  <a:gd name="T18" fmla="*/ 2 w 47"/>
                  <a:gd name="T19" fmla="*/ 1 h 51"/>
                  <a:gd name="T20" fmla="*/ 2 w 47"/>
                  <a:gd name="T21" fmla="*/ 1 h 51"/>
                  <a:gd name="T22" fmla="*/ 1 w 47"/>
                  <a:gd name="T23" fmla="*/ 0 h 51"/>
                  <a:gd name="T24" fmla="*/ 1 w 47"/>
                  <a:gd name="T25" fmla="*/ 1 h 51"/>
                  <a:gd name="T26" fmla="*/ 0 w 47"/>
                  <a:gd name="T27" fmla="*/ 1 h 51"/>
                  <a:gd name="T28" fmla="*/ 0 w 47"/>
                  <a:gd name="T29" fmla="*/ 1 h 51"/>
                  <a:gd name="T30" fmla="*/ 0 w 47"/>
                  <a:gd name="T31" fmla="*/ 2 h 51"/>
                  <a:gd name="T32" fmla="*/ 1 w 47"/>
                  <a:gd name="T33" fmla="*/ 2 h 51"/>
                  <a:gd name="T34" fmla="*/ 1 w 47"/>
                  <a:gd name="T35" fmla="*/ 3 h 51"/>
                  <a:gd name="T36" fmla="*/ 2 w 47"/>
                  <a:gd name="T37" fmla="*/ 3 h 51"/>
                  <a:gd name="T38" fmla="*/ 2 w 47"/>
                  <a:gd name="T39" fmla="*/ 4 h 51"/>
                  <a:gd name="T40" fmla="*/ 2 w 47"/>
                  <a:gd name="T41" fmla="*/ 4 h 51"/>
                  <a:gd name="T42" fmla="*/ 2 w 47"/>
                  <a:gd name="T43" fmla="*/ 4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51"/>
                  <a:gd name="T68" fmla="*/ 47 w 47"/>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51">
                    <a:moveTo>
                      <a:pt x="30" y="51"/>
                    </a:moveTo>
                    <a:lnTo>
                      <a:pt x="30" y="49"/>
                    </a:lnTo>
                    <a:lnTo>
                      <a:pt x="36" y="45"/>
                    </a:lnTo>
                    <a:lnTo>
                      <a:pt x="40" y="36"/>
                    </a:lnTo>
                    <a:lnTo>
                      <a:pt x="45" y="28"/>
                    </a:lnTo>
                    <a:lnTo>
                      <a:pt x="47" y="19"/>
                    </a:lnTo>
                    <a:lnTo>
                      <a:pt x="45" y="11"/>
                    </a:lnTo>
                    <a:lnTo>
                      <a:pt x="42" y="5"/>
                    </a:lnTo>
                    <a:lnTo>
                      <a:pt x="38" y="3"/>
                    </a:lnTo>
                    <a:lnTo>
                      <a:pt x="32" y="1"/>
                    </a:lnTo>
                    <a:lnTo>
                      <a:pt x="24" y="1"/>
                    </a:lnTo>
                    <a:lnTo>
                      <a:pt x="13" y="0"/>
                    </a:lnTo>
                    <a:lnTo>
                      <a:pt x="7" y="1"/>
                    </a:lnTo>
                    <a:lnTo>
                      <a:pt x="0" y="1"/>
                    </a:lnTo>
                    <a:lnTo>
                      <a:pt x="0" y="9"/>
                    </a:lnTo>
                    <a:lnTo>
                      <a:pt x="0" y="17"/>
                    </a:lnTo>
                    <a:lnTo>
                      <a:pt x="9" y="28"/>
                    </a:lnTo>
                    <a:lnTo>
                      <a:pt x="15" y="34"/>
                    </a:lnTo>
                    <a:lnTo>
                      <a:pt x="23" y="45"/>
                    </a:lnTo>
                    <a:lnTo>
                      <a:pt x="26" y="49"/>
                    </a:lnTo>
                    <a:lnTo>
                      <a:pt x="30" y="51"/>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38" name="Freeform 396">
                <a:extLst>
                  <a:ext uri="{FF2B5EF4-FFF2-40B4-BE49-F238E27FC236}">
                    <a16:creationId xmlns:a16="http://schemas.microsoft.com/office/drawing/2014/main" id="{1EFB41B1-5C66-4A1A-8EEC-3AF7DBEE4D62}"/>
                  </a:ext>
                </a:extLst>
              </p:cNvPr>
              <p:cNvSpPr>
                <a:spLocks/>
              </p:cNvSpPr>
              <p:nvPr/>
            </p:nvSpPr>
            <p:spPr bwMode="auto">
              <a:xfrm>
                <a:off x="3774" y="3359"/>
                <a:ext cx="29" cy="21"/>
              </a:xfrm>
              <a:custGeom>
                <a:avLst/>
                <a:gdLst>
                  <a:gd name="T0" fmla="*/ 4 w 57"/>
                  <a:gd name="T1" fmla="*/ 3 h 42"/>
                  <a:gd name="T2" fmla="*/ 4 w 57"/>
                  <a:gd name="T3" fmla="*/ 1 h 42"/>
                  <a:gd name="T4" fmla="*/ 4 w 57"/>
                  <a:gd name="T5" fmla="*/ 1 h 42"/>
                  <a:gd name="T6" fmla="*/ 3 w 57"/>
                  <a:gd name="T7" fmla="*/ 1 h 42"/>
                  <a:gd name="T8" fmla="*/ 3 w 57"/>
                  <a:gd name="T9" fmla="*/ 1 h 42"/>
                  <a:gd name="T10" fmla="*/ 2 w 57"/>
                  <a:gd name="T11" fmla="*/ 1 h 42"/>
                  <a:gd name="T12" fmla="*/ 2 w 57"/>
                  <a:gd name="T13" fmla="*/ 0 h 42"/>
                  <a:gd name="T14" fmla="*/ 2 w 57"/>
                  <a:gd name="T15" fmla="*/ 1 h 42"/>
                  <a:gd name="T16" fmla="*/ 1 w 57"/>
                  <a:gd name="T17" fmla="*/ 1 h 42"/>
                  <a:gd name="T18" fmla="*/ 1 w 57"/>
                  <a:gd name="T19" fmla="*/ 1 h 42"/>
                  <a:gd name="T20" fmla="*/ 0 w 57"/>
                  <a:gd name="T21" fmla="*/ 1 h 42"/>
                  <a:gd name="T22" fmla="*/ 0 w 57"/>
                  <a:gd name="T23" fmla="*/ 3 h 42"/>
                  <a:gd name="T24" fmla="*/ 1 w 57"/>
                  <a:gd name="T25" fmla="*/ 3 h 42"/>
                  <a:gd name="T26" fmla="*/ 1 w 57"/>
                  <a:gd name="T27" fmla="*/ 3 h 42"/>
                  <a:gd name="T28" fmla="*/ 2 w 57"/>
                  <a:gd name="T29" fmla="*/ 3 h 42"/>
                  <a:gd name="T30" fmla="*/ 3 w 57"/>
                  <a:gd name="T31" fmla="*/ 3 h 42"/>
                  <a:gd name="T32" fmla="*/ 3 w 57"/>
                  <a:gd name="T33" fmla="*/ 3 h 42"/>
                  <a:gd name="T34" fmla="*/ 4 w 57"/>
                  <a:gd name="T35" fmla="*/ 3 h 42"/>
                  <a:gd name="T36" fmla="*/ 4 w 57"/>
                  <a:gd name="T37" fmla="*/ 3 h 42"/>
                  <a:gd name="T38" fmla="*/ 4 w 57"/>
                  <a:gd name="T39" fmla="*/ 3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42"/>
                  <a:gd name="T62" fmla="*/ 57 w 57"/>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42">
                    <a:moveTo>
                      <a:pt x="57" y="34"/>
                    </a:moveTo>
                    <a:lnTo>
                      <a:pt x="55" y="31"/>
                    </a:lnTo>
                    <a:lnTo>
                      <a:pt x="53" y="27"/>
                    </a:lnTo>
                    <a:lnTo>
                      <a:pt x="47" y="17"/>
                    </a:lnTo>
                    <a:lnTo>
                      <a:pt x="42" y="8"/>
                    </a:lnTo>
                    <a:lnTo>
                      <a:pt x="32" y="2"/>
                    </a:lnTo>
                    <a:lnTo>
                      <a:pt x="24" y="0"/>
                    </a:lnTo>
                    <a:lnTo>
                      <a:pt x="17" y="4"/>
                    </a:lnTo>
                    <a:lnTo>
                      <a:pt x="5" y="17"/>
                    </a:lnTo>
                    <a:lnTo>
                      <a:pt x="2" y="21"/>
                    </a:lnTo>
                    <a:lnTo>
                      <a:pt x="0" y="31"/>
                    </a:lnTo>
                    <a:lnTo>
                      <a:pt x="0" y="34"/>
                    </a:lnTo>
                    <a:lnTo>
                      <a:pt x="5" y="38"/>
                    </a:lnTo>
                    <a:lnTo>
                      <a:pt x="13" y="38"/>
                    </a:lnTo>
                    <a:lnTo>
                      <a:pt x="24" y="42"/>
                    </a:lnTo>
                    <a:lnTo>
                      <a:pt x="36" y="36"/>
                    </a:lnTo>
                    <a:lnTo>
                      <a:pt x="47" y="36"/>
                    </a:lnTo>
                    <a:lnTo>
                      <a:pt x="53" y="34"/>
                    </a:lnTo>
                    <a:lnTo>
                      <a:pt x="57" y="34"/>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39" name="Freeform 397">
                <a:extLst>
                  <a:ext uri="{FF2B5EF4-FFF2-40B4-BE49-F238E27FC236}">
                    <a16:creationId xmlns:a16="http://schemas.microsoft.com/office/drawing/2014/main" id="{7DC40722-7279-4FB0-AE5C-85EDA6E0AD0E}"/>
                  </a:ext>
                </a:extLst>
              </p:cNvPr>
              <p:cNvSpPr>
                <a:spLocks/>
              </p:cNvSpPr>
              <p:nvPr/>
            </p:nvSpPr>
            <p:spPr bwMode="auto">
              <a:xfrm>
                <a:off x="3823" y="3436"/>
                <a:ext cx="30" cy="19"/>
              </a:xfrm>
              <a:custGeom>
                <a:avLst/>
                <a:gdLst>
                  <a:gd name="T0" fmla="*/ 3 w 61"/>
                  <a:gd name="T1" fmla="*/ 2 h 38"/>
                  <a:gd name="T2" fmla="*/ 3 w 61"/>
                  <a:gd name="T3" fmla="*/ 1 h 38"/>
                  <a:gd name="T4" fmla="*/ 3 w 61"/>
                  <a:gd name="T5" fmla="*/ 1 h 38"/>
                  <a:gd name="T6" fmla="*/ 3 w 61"/>
                  <a:gd name="T7" fmla="*/ 1 h 38"/>
                  <a:gd name="T8" fmla="*/ 2 w 61"/>
                  <a:gd name="T9" fmla="*/ 1 h 38"/>
                  <a:gd name="T10" fmla="*/ 2 w 61"/>
                  <a:gd name="T11" fmla="*/ 1 h 38"/>
                  <a:gd name="T12" fmla="*/ 1 w 61"/>
                  <a:gd name="T13" fmla="*/ 0 h 38"/>
                  <a:gd name="T14" fmla="*/ 1 w 61"/>
                  <a:gd name="T15" fmla="*/ 1 h 38"/>
                  <a:gd name="T16" fmla="*/ 0 w 61"/>
                  <a:gd name="T17" fmla="*/ 1 h 38"/>
                  <a:gd name="T18" fmla="*/ 0 w 61"/>
                  <a:gd name="T19" fmla="*/ 1 h 38"/>
                  <a:gd name="T20" fmla="*/ 0 w 61"/>
                  <a:gd name="T21" fmla="*/ 1 h 38"/>
                  <a:gd name="T22" fmla="*/ 0 w 61"/>
                  <a:gd name="T23" fmla="*/ 2 h 38"/>
                  <a:gd name="T24" fmla="*/ 0 w 61"/>
                  <a:gd name="T25" fmla="*/ 2 h 38"/>
                  <a:gd name="T26" fmla="*/ 0 w 61"/>
                  <a:gd name="T27" fmla="*/ 2 h 38"/>
                  <a:gd name="T28" fmla="*/ 1 w 61"/>
                  <a:gd name="T29" fmla="*/ 2 h 38"/>
                  <a:gd name="T30" fmla="*/ 2 w 61"/>
                  <a:gd name="T31" fmla="*/ 2 h 38"/>
                  <a:gd name="T32" fmla="*/ 3 w 61"/>
                  <a:gd name="T33" fmla="*/ 2 h 38"/>
                  <a:gd name="T34" fmla="*/ 3 w 61"/>
                  <a:gd name="T35" fmla="*/ 2 h 38"/>
                  <a:gd name="T36" fmla="*/ 3 w 61"/>
                  <a:gd name="T37" fmla="*/ 2 h 38"/>
                  <a:gd name="T38" fmla="*/ 3 w 61"/>
                  <a:gd name="T39" fmla="*/ 2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38"/>
                  <a:gd name="T62" fmla="*/ 61 w 61"/>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38">
                    <a:moveTo>
                      <a:pt x="61" y="34"/>
                    </a:moveTo>
                    <a:lnTo>
                      <a:pt x="59" y="31"/>
                    </a:lnTo>
                    <a:lnTo>
                      <a:pt x="53" y="25"/>
                    </a:lnTo>
                    <a:lnTo>
                      <a:pt x="49" y="15"/>
                    </a:lnTo>
                    <a:lnTo>
                      <a:pt x="43" y="8"/>
                    </a:lnTo>
                    <a:lnTo>
                      <a:pt x="34" y="2"/>
                    </a:lnTo>
                    <a:lnTo>
                      <a:pt x="28" y="0"/>
                    </a:lnTo>
                    <a:lnTo>
                      <a:pt x="17" y="2"/>
                    </a:lnTo>
                    <a:lnTo>
                      <a:pt x="5" y="15"/>
                    </a:lnTo>
                    <a:lnTo>
                      <a:pt x="4" y="21"/>
                    </a:lnTo>
                    <a:lnTo>
                      <a:pt x="0" y="25"/>
                    </a:lnTo>
                    <a:lnTo>
                      <a:pt x="0" y="32"/>
                    </a:lnTo>
                    <a:lnTo>
                      <a:pt x="5" y="36"/>
                    </a:lnTo>
                    <a:lnTo>
                      <a:pt x="15" y="36"/>
                    </a:lnTo>
                    <a:lnTo>
                      <a:pt x="28" y="38"/>
                    </a:lnTo>
                    <a:lnTo>
                      <a:pt x="38" y="36"/>
                    </a:lnTo>
                    <a:lnTo>
                      <a:pt x="49" y="36"/>
                    </a:lnTo>
                    <a:lnTo>
                      <a:pt x="55" y="34"/>
                    </a:lnTo>
                    <a:lnTo>
                      <a:pt x="61" y="34"/>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40" name="Freeform 398">
                <a:extLst>
                  <a:ext uri="{FF2B5EF4-FFF2-40B4-BE49-F238E27FC236}">
                    <a16:creationId xmlns:a16="http://schemas.microsoft.com/office/drawing/2014/main" id="{153C78AC-D05C-4D2E-9CA0-A30D4FA21718}"/>
                  </a:ext>
                </a:extLst>
              </p:cNvPr>
              <p:cNvSpPr>
                <a:spLocks/>
              </p:cNvSpPr>
              <p:nvPr/>
            </p:nvSpPr>
            <p:spPr bwMode="auto">
              <a:xfrm>
                <a:off x="3609" y="4023"/>
                <a:ext cx="27" cy="20"/>
              </a:xfrm>
              <a:custGeom>
                <a:avLst/>
                <a:gdLst>
                  <a:gd name="T0" fmla="*/ 4 w 53"/>
                  <a:gd name="T1" fmla="*/ 2 h 40"/>
                  <a:gd name="T2" fmla="*/ 4 w 53"/>
                  <a:gd name="T3" fmla="*/ 1 h 40"/>
                  <a:gd name="T4" fmla="*/ 3 w 53"/>
                  <a:gd name="T5" fmla="*/ 1 h 40"/>
                  <a:gd name="T6" fmla="*/ 3 w 53"/>
                  <a:gd name="T7" fmla="*/ 1 h 40"/>
                  <a:gd name="T8" fmla="*/ 2 w 53"/>
                  <a:gd name="T9" fmla="*/ 1 h 40"/>
                  <a:gd name="T10" fmla="*/ 2 w 53"/>
                  <a:gd name="T11" fmla="*/ 1 h 40"/>
                  <a:gd name="T12" fmla="*/ 1 w 53"/>
                  <a:gd name="T13" fmla="*/ 0 h 40"/>
                  <a:gd name="T14" fmla="*/ 1 w 53"/>
                  <a:gd name="T15" fmla="*/ 0 h 40"/>
                  <a:gd name="T16" fmla="*/ 1 w 53"/>
                  <a:gd name="T17" fmla="*/ 1 h 40"/>
                  <a:gd name="T18" fmla="*/ 1 w 53"/>
                  <a:gd name="T19" fmla="*/ 1 h 40"/>
                  <a:gd name="T20" fmla="*/ 0 w 53"/>
                  <a:gd name="T21" fmla="*/ 1 h 40"/>
                  <a:gd name="T22" fmla="*/ 0 w 53"/>
                  <a:gd name="T23" fmla="*/ 1 h 40"/>
                  <a:gd name="T24" fmla="*/ 0 w 53"/>
                  <a:gd name="T25" fmla="*/ 2 h 40"/>
                  <a:gd name="T26" fmla="*/ 0 w 53"/>
                  <a:gd name="T27" fmla="*/ 3 h 40"/>
                  <a:gd name="T28" fmla="*/ 1 w 53"/>
                  <a:gd name="T29" fmla="*/ 3 h 40"/>
                  <a:gd name="T30" fmla="*/ 2 w 53"/>
                  <a:gd name="T31" fmla="*/ 3 h 40"/>
                  <a:gd name="T32" fmla="*/ 2 w 53"/>
                  <a:gd name="T33" fmla="*/ 3 h 40"/>
                  <a:gd name="T34" fmla="*/ 3 w 53"/>
                  <a:gd name="T35" fmla="*/ 3 h 40"/>
                  <a:gd name="T36" fmla="*/ 3 w 53"/>
                  <a:gd name="T37" fmla="*/ 3 h 40"/>
                  <a:gd name="T38" fmla="*/ 4 w 53"/>
                  <a:gd name="T39" fmla="*/ 2 h 40"/>
                  <a:gd name="T40" fmla="*/ 4 w 53"/>
                  <a:gd name="T41" fmla="*/ 2 h 40"/>
                  <a:gd name="T42" fmla="*/ 4 w 53"/>
                  <a:gd name="T43" fmla="*/ 2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0"/>
                  <a:gd name="T68" fmla="*/ 53 w 53"/>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0">
                    <a:moveTo>
                      <a:pt x="53" y="32"/>
                    </a:moveTo>
                    <a:lnTo>
                      <a:pt x="51" y="30"/>
                    </a:lnTo>
                    <a:lnTo>
                      <a:pt x="48" y="23"/>
                    </a:lnTo>
                    <a:lnTo>
                      <a:pt x="38" y="15"/>
                    </a:lnTo>
                    <a:lnTo>
                      <a:pt x="32" y="8"/>
                    </a:lnTo>
                    <a:lnTo>
                      <a:pt x="23" y="2"/>
                    </a:lnTo>
                    <a:lnTo>
                      <a:pt x="15" y="0"/>
                    </a:lnTo>
                    <a:lnTo>
                      <a:pt x="11" y="0"/>
                    </a:lnTo>
                    <a:lnTo>
                      <a:pt x="6" y="4"/>
                    </a:lnTo>
                    <a:lnTo>
                      <a:pt x="2" y="8"/>
                    </a:lnTo>
                    <a:lnTo>
                      <a:pt x="0" y="19"/>
                    </a:lnTo>
                    <a:lnTo>
                      <a:pt x="0" y="23"/>
                    </a:lnTo>
                    <a:lnTo>
                      <a:pt x="0" y="32"/>
                    </a:lnTo>
                    <a:lnTo>
                      <a:pt x="0" y="38"/>
                    </a:lnTo>
                    <a:lnTo>
                      <a:pt x="8" y="40"/>
                    </a:lnTo>
                    <a:lnTo>
                      <a:pt x="17" y="40"/>
                    </a:lnTo>
                    <a:lnTo>
                      <a:pt x="29" y="40"/>
                    </a:lnTo>
                    <a:lnTo>
                      <a:pt x="36" y="38"/>
                    </a:lnTo>
                    <a:lnTo>
                      <a:pt x="46" y="36"/>
                    </a:lnTo>
                    <a:lnTo>
                      <a:pt x="51" y="32"/>
                    </a:lnTo>
                    <a:lnTo>
                      <a:pt x="53" y="32"/>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41" name="Freeform 399">
                <a:extLst>
                  <a:ext uri="{FF2B5EF4-FFF2-40B4-BE49-F238E27FC236}">
                    <a16:creationId xmlns:a16="http://schemas.microsoft.com/office/drawing/2014/main" id="{EB005636-0283-4C72-9506-57FA60C630A6}"/>
                  </a:ext>
                </a:extLst>
              </p:cNvPr>
              <p:cNvSpPr>
                <a:spLocks/>
              </p:cNvSpPr>
              <p:nvPr/>
            </p:nvSpPr>
            <p:spPr bwMode="auto">
              <a:xfrm>
                <a:off x="3657" y="3982"/>
                <a:ext cx="26" cy="20"/>
              </a:xfrm>
              <a:custGeom>
                <a:avLst/>
                <a:gdLst>
                  <a:gd name="T0" fmla="*/ 3 w 53"/>
                  <a:gd name="T1" fmla="*/ 3 h 40"/>
                  <a:gd name="T2" fmla="*/ 3 w 53"/>
                  <a:gd name="T3" fmla="*/ 1 h 40"/>
                  <a:gd name="T4" fmla="*/ 3 w 53"/>
                  <a:gd name="T5" fmla="*/ 1 h 40"/>
                  <a:gd name="T6" fmla="*/ 2 w 53"/>
                  <a:gd name="T7" fmla="*/ 1 h 40"/>
                  <a:gd name="T8" fmla="*/ 2 w 53"/>
                  <a:gd name="T9" fmla="*/ 1 h 40"/>
                  <a:gd name="T10" fmla="*/ 1 w 53"/>
                  <a:gd name="T11" fmla="*/ 1 h 40"/>
                  <a:gd name="T12" fmla="*/ 1 w 53"/>
                  <a:gd name="T13" fmla="*/ 0 h 40"/>
                  <a:gd name="T14" fmla="*/ 0 w 53"/>
                  <a:gd name="T15" fmla="*/ 1 h 40"/>
                  <a:gd name="T16" fmla="*/ 0 w 53"/>
                  <a:gd name="T17" fmla="*/ 1 h 40"/>
                  <a:gd name="T18" fmla="*/ 0 w 53"/>
                  <a:gd name="T19" fmla="*/ 1 h 40"/>
                  <a:gd name="T20" fmla="*/ 0 w 53"/>
                  <a:gd name="T21" fmla="*/ 1 h 40"/>
                  <a:gd name="T22" fmla="*/ 0 w 53"/>
                  <a:gd name="T23" fmla="*/ 3 h 40"/>
                  <a:gd name="T24" fmla="*/ 0 w 53"/>
                  <a:gd name="T25" fmla="*/ 3 h 40"/>
                  <a:gd name="T26" fmla="*/ 0 w 53"/>
                  <a:gd name="T27" fmla="*/ 3 h 40"/>
                  <a:gd name="T28" fmla="*/ 1 w 53"/>
                  <a:gd name="T29" fmla="*/ 3 h 40"/>
                  <a:gd name="T30" fmla="*/ 2 w 53"/>
                  <a:gd name="T31" fmla="*/ 3 h 40"/>
                  <a:gd name="T32" fmla="*/ 2 w 53"/>
                  <a:gd name="T33" fmla="*/ 3 h 40"/>
                  <a:gd name="T34" fmla="*/ 3 w 53"/>
                  <a:gd name="T35" fmla="*/ 3 h 40"/>
                  <a:gd name="T36" fmla="*/ 3 w 53"/>
                  <a:gd name="T37" fmla="*/ 3 h 40"/>
                  <a:gd name="T38" fmla="*/ 3 w 53"/>
                  <a:gd name="T39" fmla="*/ 3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40"/>
                  <a:gd name="T62" fmla="*/ 53 w 53"/>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40">
                    <a:moveTo>
                      <a:pt x="53" y="36"/>
                    </a:moveTo>
                    <a:lnTo>
                      <a:pt x="51" y="31"/>
                    </a:lnTo>
                    <a:lnTo>
                      <a:pt x="48" y="27"/>
                    </a:lnTo>
                    <a:lnTo>
                      <a:pt x="40" y="16"/>
                    </a:lnTo>
                    <a:lnTo>
                      <a:pt x="34" y="10"/>
                    </a:lnTo>
                    <a:lnTo>
                      <a:pt x="27" y="4"/>
                    </a:lnTo>
                    <a:lnTo>
                      <a:pt x="19" y="0"/>
                    </a:lnTo>
                    <a:lnTo>
                      <a:pt x="8" y="6"/>
                    </a:lnTo>
                    <a:lnTo>
                      <a:pt x="2" y="16"/>
                    </a:lnTo>
                    <a:lnTo>
                      <a:pt x="0" y="23"/>
                    </a:lnTo>
                    <a:lnTo>
                      <a:pt x="0" y="31"/>
                    </a:lnTo>
                    <a:lnTo>
                      <a:pt x="2" y="36"/>
                    </a:lnTo>
                    <a:lnTo>
                      <a:pt x="8" y="40"/>
                    </a:lnTo>
                    <a:lnTo>
                      <a:pt x="15" y="40"/>
                    </a:lnTo>
                    <a:lnTo>
                      <a:pt x="27" y="40"/>
                    </a:lnTo>
                    <a:lnTo>
                      <a:pt x="34" y="38"/>
                    </a:lnTo>
                    <a:lnTo>
                      <a:pt x="46" y="38"/>
                    </a:lnTo>
                    <a:lnTo>
                      <a:pt x="51" y="36"/>
                    </a:lnTo>
                    <a:lnTo>
                      <a:pt x="53" y="36"/>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42" name="Freeform 400">
                <a:extLst>
                  <a:ext uri="{FF2B5EF4-FFF2-40B4-BE49-F238E27FC236}">
                    <a16:creationId xmlns:a16="http://schemas.microsoft.com/office/drawing/2014/main" id="{110D65EC-51A8-4E99-9A8F-7CF3A738D4E4}"/>
                  </a:ext>
                </a:extLst>
              </p:cNvPr>
              <p:cNvSpPr>
                <a:spLocks/>
              </p:cNvSpPr>
              <p:nvPr/>
            </p:nvSpPr>
            <p:spPr bwMode="auto">
              <a:xfrm>
                <a:off x="3700" y="4015"/>
                <a:ext cx="26" cy="25"/>
              </a:xfrm>
              <a:custGeom>
                <a:avLst/>
                <a:gdLst>
                  <a:gd name="T0" fmla="*/ 3 w 51"/>
                  <a:gd name="T1" fmla="*/ 4 h 49"/>
                  <a:gd name="T2" fmla="*/ 3 w 51"/>
                  <a:gd name="T3" fmla="*/ 3 h 49"/>
                  <a:gd name="T4" fmla="*/ 3 w 51"/>
                  <a:gd name="T5" fmla="*/ 3 h 49"/>
                  <a:gd name="T6" fmla="*/ 3 w 51"/>
                  <a:gd name="T7" fmla="*/ 2 h 49"/>
                  <a:gd name="T8" fmla="*/ 4 w 51"/>
                  <a:gd name="T9" fmla="*/ 2 h 49"/>
                  <a:gd name="T10" fmla="*/ 4 w 51"/>
                  <a:gd name="T11" fmla="*/ 1 h 49"/>
                  <a:gd name="T12" fmla="*/ 3 w 51"/>
                  <a:gd name="T13" fmla="*/ 1 h 49"/>
                  <a:gd name="T14" fmla="*/ 3 w 51"/>
                  <a:gd name="T15" fmla="*/ 1 h 49"/>
                  <a:gd name="T16" fmla="*/ 3 w 51"/>
                  <a:gd name="T17" fmla="*/ 1 h 49"/>
                  <a:gd name="T18" fmla="*/ 2 w 51"/>
                  <a:gd name="T19" fmla="*/ 0 h 49"/>
                  <a:gd name="T20" fmla="*/ 2 w 51"/>
                  <a:gd name="T21" fmla="*/ 0 h 49"/>
                  <a:gd name="T22" fmla="*/ 1 w 51"/>
                  <a:gd name="T23" fmla="*/ 1 h 49"/>
                  <a:gd name="T24" fmla="*/ 1 w 51"/>
                  <a:gd name="T25" fmla="*/ 1 h 49"/>
                  <a:gd name="T26" fmla="*/ 0 w 51"/>
                  <a:gd name="T27" fmla="*/ 1 h 49"/>
                  <a:gd name="T28" fmla="*/ 1 w 51"/>
                  <a:gd name="T29" fmla="*/ 1 h 49"/>
                  <a:gd name="T30" fmla="*/ 1 w 51"/>
                  <a:gd name="T31" fmla="*/ 2 h 49"/>
                  <a:gd name="T32" fmla="*/ 1 w 51"/>
                  <a:gd name="T33" fmla="*/ 2 h 49"/>
                  <a:gd name="T34" fmla="*/ 2 w 51"/>
                  <a:gd name="T35" fmla="*/ 3 h 49"/>
                  <a:gd name="T36" fmla="*/ 2 w 51"/>
                  <a:gd name="T37" fmla="*/ 3 h 49"/>
                  <a:gd name="T38" fmla="*/ 3 w 51"/>
                  <a:gd name="T39" fmla="*/ 3 h 49"/>
                  <a:gd name="T40" fmla="*/ 3 w 51"/>
                  <a:gd name="T41" fmla="*/ 4 h 49"/>
                  <a:gd name="T42" fmla="*/ 3 w 51"/>
                  <a:gd name="T43" fmla="*/ 4 h 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
                  <a:gd name="T67" fmla="*/ 0 h 49"/>
                  <a:gd name="T68" fmla="*/ 51 w 51"/>
                  <a:gd name="T69" fmla="*/ 49 h 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 h="49">
                    <a:moveTo>
                      <a:pt x="39" y="49"/>
                    </a:moveTo>
                    <a:lnTo>
                      <a:pt x="39" y="47"/>
                    </a:lnTo>
                    <a:lnTo>
                      <a:pt x="43" y="40"/>
                    </a:lnTo>
                    <a:lnTo>
                      <a:pt x="47" y="32"/>
                    </a:lnTo>
                    <a:lnTo>
                      <a:pt x="51" y="25"/>
                    </a:lnTo>
                    <a:lnTo>
                      <a:pt x="51" y="15"/>
                    </a:lnTo>
                    <a:lnTo>
                      <a:pt x="47" y="7"/>
                    </a:lnTo>
                    <a:lnTo>
                      <a:pt x="43" y="4"/>
                    </a:lnTo>
                    <a:lnTo>
                      <a:pt x="39" y="2"/>
                    </a:lnTo>
                    <a:lnTo>
                      <a:pt x="32" y="0"/>
                    </a:lnTo>
                    <a:lnTo>
                      <a:pt x="24" y="0"/>
                    </a:lnTo>
                    <a:lnTo>
                      <a:pt x="13" y="2"/>
                    </a:lnTo>
                    <a:lnTo>
                      <a:pt x="7" y="4"/>
                    </a:lnTo>
                    <a:lnTo>
                      <a:pt x="0" y="6"/>
                    </a:lnTo>
                    <a:lnTo>
                      <a:pt x="3" y="11"/>
                    </a:lnTo>
                    <a:lnTo>
                      <a:pt x="7" y="19"/>
                    </a:lnTo>
                    <a:lnTo>
                      <a:pt x="15" y="26"/>
                    </a:lnTo>
                    <a:lnTo>
                      <a:pt x="22" y="34"/>
                    </a:lnTo>
                    <a:lnTo>
                      <a:pt x="30" y="40"/>
                    </a:lnTo>
                    <a:lnTo>
                      <a:pt x="38" y="47"/>
                    </a:lnTo>
                    <a:lnTo>
                      <a:pt x="39" y="49"/>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43" name="Freeform 401">
                <a:extLst>
                  <a:ext uri="{FF2B5EF4-FFF2-40B4-BE49-F238E27FC236}">
                    <a16:creationId xmlns:a16="http://schemas.microsoft.com/office/drawing/2014/main" id="{A840B27C-DDFE-479F-9E61-22BDD0A94E3C}"/>
                  </a:ext>
                </a:extLst>
              </p:cNvPr>
              <p:cNvSpPr>
                <a:spLocks/>
              </p:cNvSpPr>
              <p:nvPr/>
            </p:nvSpPr>
            <p:spPr bwMode="auto">
              <a:xfrm>
                <a:off x="3791" y="3868"/>
                <a:ext cx="25" cy="21"/>
              </a:xfrm>
              <a:custGeom>
                <a:avLst/>
                <a:gdLst>
                  <a:gd name="T0" fmla="*/ 3 w 51"/>
                  <a:gd name="T1" fmla="*/ 2 h 44"/>
                  <a:gd name="T2" fmla="*/ 3 w 51"/>
                  <a:gd name="T3" fmla="*/ 2 h 44"/>
                  <a:gd name="T4" fmla="*/ 3 w 51"/>
                  <a:gd name="T5" fmla="*/ 1 h 44"/>
                  <a:gd name="T6" fmla="*/ 2 w 51"/>
                  <a:gd name="T7" fmla="*/ 1 h 44"/>
                  <a:gd name="T8" fmla="*/ 2 w 51"/>
                  <a:gd name="T9" fmla="*/ 0 h 44"/>
                  <a:gd name="T10" fmla="*/ 1 w 51"/>
                  <a:gd name="T11" fmla="*/ 0 h 44"/>
                  <a:gd name="T12" fmla="*/ 1 w 51"/>
                  <a:gd name="T13" fmla="*/ 0 h 44"/>
                  <a:gd name="T14" fmla="*/ 0 w 51"/>
                  <a:gd name="T15" fmla="*/ 0 h 44"/>
                  <a:gd name="T16" fmla="*/ 0 w 51"/>
                  <a:gd name="T17" fmla="*/ 0 h 44"/>
                  <a:gd name="T18" fmla="*/ 0 w 51"/>
                  <a:gd name="T19" fmla="*/ 1 h 44"/>
                  <a:gd name="T20" fmla="*/ 0 w 51"/>
                  <a:gd name="T21" fmla="*/ 1 h 44"/>
                  <a:gd name="T22" fmla="*/ 0 w 51"/>
                  <a:gd name="T23" fmla="*/ 2 h 44"/>
                  <a:gd name="T24" fmla="*/ 0 w 51"/>
                  <a:gd name="T25" fmla="*/ 2 h 44"/>
                  <a:gd name="T26" fmla="*/ 0 w 51"/>
                  <a:gd name="T27" fmla="*/ 2 h 44"/>
                  <a:gd name="T28" fmla="*/ 1 w 51"/>
                  <a:gd name="T29" fmla="*/ 2 h 44"/>
                  <a:gd name="T30" fmla="*/ 2 w 51"/>
                  <a:gd name="T31" fmla="*/ 2 h 44"/>
                  <a:gd name="T32" fmla="*/ 2 w 51"/>
                  <a:gd name="T33" fmla="*/ 2 h 44"/>
                  <a:gd name="T34" fmla="*/ 3 w 51"/>
                  <a:gd name="T35" fmla="*/ 2 h 44"/>
                  <a:gd name="T36" fmla="*/ 3 w 51"/>
                  <a:gd name="T37" fmla="*/ 2 h 44"/>
                  <a:gd name="T38" fmla="*/ 3 w 51"/>
                  <a:gd name="T39" fmla="*/ 2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44"/>
                  <a:gd name="T62" fmla="*/ 51 w 51"/>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44">
                    <a:moveTo>
                      <a:pt x="51" y="40"/>
                    </a:moveTo>
                    <a:lnTo>
                      <a:pt x="50" y="36"/>
                    </a:lnTo>
                    <a:lnTo>
                      <a:pt x="48" y="29"/>
                    </a:lnTo>
                    <a:lnTo>
                      <a:pt x="42" y="19"/>
                    </a:lnTo>
                    <a:lnTo>
                      <a:pt x="38" y="12"/>
                    </a:lnTo>
                    <a:lnTo>
                      <a:pt x="31" y="4"/>
                    </a:lnTo>
                    <a:lnTo>
                      <a:pt x="21" y="0"/>
                    </a:lnTo>
                    <a:lnTo>
                      <a:pt x="13" y="4"/>
                    </a:lnTo>
                    <a:lnTo>
                      <a:pt x="6" y="15"/>
                    </a:lnTo>
                    <a:lnTo>
                      <a:pt x="0" y="25"/>
                    </a:lnTo>
                    <a:lnTo>
                      <a:pt x="0" y="31"/>
                    </a:lnTo>
                    <a:lnTo>
                      <a:pt x="0" y="36"/>
                    </a:lnTo>
                    <a:lnTo>
                      <a:pt x="4" y="42"/>
                    </a:lnTo>
                    <a:lnTo>
                      <a:pt x="10" y="42"/>
                    </a:lnTo>
                    <a:lnTo>
                      <a:pt x="21" y="44"/>
                    </a:lnTo>
                    <a:lnTo>
                      <a:pt x="32" y="42"/>
                    </a:lnTo>
                    <a:lnTo>
                      <a:pt x="40" y="42"/>
                    </a:lnTo>
                    <a:lnTo>
                      <a:pt x="50" y="40"/>
                    </a:lnTo>
                    <a:lnTo>
                      <a:pt x="51" y="40"/>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44" name="Freeform 402">
                <a:extLst>
                  <a:ext uri="{FF2B5EF4-FFF2-40B4-BE49-F238E27FC236}">
                    <a16:creationId xmlns:a16="http://schemas.microsoft.com/office/drawing/2014/main" id="{65639E17-E872-44F6-9BAF-5198A69BA015}"/>
                  </a:ext>
                </a:extLst>
              </p:cNvPr>
              <p:cNvSpPr>
                <a:spLocks/>
              </p:cNvSpPr>
              <p:nvPr/>
            </p:nvSpPr>
            <p:spPr bwMode="auto">
              <a:xfrm>
                <a:off x="3742" y="3965"/>
                <a:ext cx="25" cy="24"/>
              </a:xfrm>
              <a:custGeom>
                <a:avLst/>
                <a:gdLst>
                  <a:gd name="T0" fmla="*/ 3 w 50"/>
                  <a:gd name="T1" fmla="*/ 3 h 50"/>
                  <a:gd name="T2" fmla="*/ 3 w 50"/>
                  <a:gd name="T3" fmla="*/ 2 h 50"/>
                  <a:gd name="T4" fmla="*/ 3 w 50"/>
                  <a:gd name="T5" fmla="*/ 2 h 50"/>
                  <a:gd name="T6" fmla="*/ 3 w 50"/>
                  <a:gd name="T7" fmla="*/ 1 h 50"/>
                  <a:gd name="T8" fmla="*/ 3 w 50"/>
                  <a:gd name="T9" fmla="*/ 1 h 50"/>
                  <a:gd name="T10" fmla="*/ 3 w 50"/>
                  <a:gd name="T11" fmla="*/ 0 h 50"/>
                  <a:gd name="T12" fmla="*/ 3 w 50"/>
                  <a:gd name="T13" fmla="*/ 0 h 50"/>
                  <a:gd name="T14" fmla="*/ 3 w 50"/>
                  <a:gd name="T15" fmla="*/ 0 h 50"/>
                  <a:gd name="T16" fmla="*/ 2 w 50"/>
                  <a:gd name="T17" fmla="*/ 0 h 50"/>
                  <a:gd name="T18" fmla="*/ 2 w 50"/>
                  <a:gd name="T19" fmla="*/ 0 h 50"/>
                  <a:gd name="T20" fmla="*/ 2 w 50"/>
                  <a:gd name="T21" fmla="*/ 0 h 50"/>
                  <a:gd name="T22" fmla="*/ 1 w 50"/>
                  <a:gd name="T23" fmla="*/ 0 h 50"/>
                  <a:gd name="T24" fmla="*/ 1 w 50"/>
                  <a:gd name="T25" fmla="*/ 0 h 50"/>
                  <a:gd name="T26" fmla="*/ 0 w 50"/>
                  <a:gd name="T27" fmla="*/ 0 h 50"/>
                  <a:gd name="T28" fmla="*/ 0 w 50"/>
                  <a:gd name="T29" fmla="*/ 0 h 50"/>
                  <a:gd name="T30" fmla="*/ 1 w 50"/>
                  <a:gd name="T31" fmla="*/ 1 h 50"/>
                  <a:gd name="T32" fmla="*/ 1 w 50"/>
                  <a:gd name="T33" fmla="*/ 1 h 50"/>
                  <a:gd name="T34" fmla="*/ 2 w 50"/>
                  <a:gd name="T35" fmla="*/ 1 h 50"/>
                  <a:gd name="T36" fmla="*/ 2 w 50"/>
                  <a:gd name="T37" fmla="*/ 2 h 50"/>
                  <a:gd name="T38" fmla="*/ 3 w 50"/>
                  <a:gd name="T39" fmla="*/ 2 h 50"/>
                  <a:gd name="T40" fmla="*/ 3 w 50"/>
                  <a:gd name="T41" fmla="*/ 3 h 50"/>
                  <a:gd name="T42" fmla="*/ 3 w 50"/>
                  <a:gd name="T43" fmla="*/ 3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50"/>
                  <a:gd name="T68" fmla="*/ 50 w 50"/>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50">
                    <a:moveTo>
                      <a:pt x="38" y="50"/>
                    </a:moveTo>
                    <a:lnTo>
                      <a:pt x="38" y="46"/>
                    </a:lnTo>
                    <a:lnTo>
                      <a:pt x="40" y="42"/>
                    </a:lnTo>
                    <a:lnTo>
                      <a:pt x="42" y="32"/>
                    </a:lnTo>
                    <a:lnTo>
                      <a:pt x="50" y="25"/>
                    </a:lnTo>
                    <a:lnTo>
                      <a:pt x="48" y="15"/>
                    </a:lnTo>
                    <a:lnTo>
                      <a:pt x="42" y="8"/>
                    </a:lnTo>
                    <a:lnTo>
                      <a:pt x="38" y="2"/>
                    </a:lnTo>
                    <a:lnTo>
                      <a:pt x="32" y="0"/>
                    </a:lnTo>
                    <a:lnTo>
                      <a:pt x="27" y="0"/>
                    </a:lnTo>
                    <a:lnTo>
                      <a:pt x="19" y="0"/>
                    </a:lnTo>
                    <a:lnTo>
                      <a:pt x="10" y="0"/>
                    </a:lnTo>
                    <a:lnTo>
                      <a:pt x="6" y="0"/>
                    </a:lnTo>
                    <a:lnTo>
                      <a:pt x="0" y="2"/>
                    </a:lnTo>
                    <a:lnTo>
                      <a:pt x="0" y="11"/>
                    </a:lnTo>
                    <a:lnTo>
                      <a:pt x="4" y="17"/>
                    </a:lnTo>
                    <a:lnTo>
                      <a:pt x="12" y="29"/>
                    </a:lnTo>
                    <a:lnTo>
                      <a:pt x="21" y="32"/>
                    </a:lnTo>
                    <a:lnTo>
                      <a:pt x="27" y="42"/>
                    </a:lnTo>
                    <a:lnTo>
                      <a:pt x="34" y="46"/>
                    </a:lnTo>
                    <a:lnTo>
                      <a:pt x="38" y="50"/>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45" name="Freeform 403">
                <a:extLst>
                  <a:ext uri="{FF2B5EF4-FFF2-40B4-BE49-F238E27FC236}">
                    <a16:creationId xmlns:a16="http://schemas.microsoft.com/office/drawing/2014/main" id="{89336988-ABFF-4689-8A7D-545FF2C4BB4F}"/>
                  </a:ext>
                </a:extLst>
              </p:cNvPr>
              <p:cNvSpPr>
                <a:spLocks/>
              </p:cNvSpPr>
              <p:nvPr/>
            </p:nvSpPr>
            <p:spPr bwMode="auto">
              <a:xfrm>
                <a:off x="3740" y="3837"/>
                <a:ext cx="27" cy="23"/>
              </a:xfrm>
              <a:custGeom>
                <a:avLst/>
                <a:gdLst>
                  <a:gd name="T0" fmla="*/ 3 w 54"/>
                  <a:gd name="T1" fmla="*/ 3 h 46"/>
                  <a:gd name="T2" fmla="*/ 3 w 54"/>
                  <a:gd name="T3" fmla="*/ 3 h 46"/>
                  <a:gd name="T4" fmla="*/ 3 w 54"/>
                  <a:gd name="T5" fmla="*/ 3 h 46"/>
                  <a:gd name="T6" fmla="*/ 3 w 54"/>
                  <a:gd name="T7" fmla="*/ 3 h 46"/>
                  <a:gd name="T8" fmla="*/ 2 w 54"/>
                  <a:gd name="T9" fmla="*/ 3 h 46"/>
                  <a:gd name="T10" fmla="*/ 1 w 54"/>
                  <a:gd name="T11" fmla="*/ 3 h 46"/>
                  <a:gd name="T12" fmla="*/ 1 w 54"/>
                  <a:gd name="T13" fmla="*/ 3 h 46"/>
                  <a:gd name="T14" fmla="*/ 1 w 54"/>
                  <a:gd name="T15" fmla="*/ 3 h 46"/>
                  <a:gd name="T16" fmla="*/ 1 w 54"/>
                  <a:gd name="T17" fmla="*/ 3 h 46"/>
                  <a:gd name="T18" fmla="*/ 0 w 54"/>
                  <a:gd name="T19" fmla="*/ 1 h 46"/>
                  <a:gd name="T20" fmla="*/ 0 w 54"/>
                  <a:gd name="T21" fmla="*/ 1 h 46"/>
                  <a:gd name="T22" fmla="*/ 0 w 54"/>
                  <a:gd name="T23" fmla="*/ 1 h 46"/>
                  <a:gd name="T24" fmla="*/ 0 w 54"/>
                  <a:gd name="T25" fmla="*/ 1 h 46"/>
                  <a:gd name="T26" fmla="*/ 1 w 54"/>
                  <a:gd name="T27" fmla="*/ 1 h 46"/>
                  <a:gd name="T28" fmla="*/ 1 w 54"/>
                  <a:gd name="T29" fmla="*/ 0 h 46"/>
                  <a:gd name="T30" fmla="*/ 2 w 54"/>
                  <a:gd name="T31" fmla="*/ 1 h 46"/>
                  <a:gd name="T32" fmla="*/ 2 w 54"/>
                  <a:gd name="T33" fmla="*/ 1 h 46"/>
                  <a:gd name="T34" fmla="*/ 3 w 54"/>
                  <a:gd name="T35" fmla="*/ 1 h 46"/>
                  <a:gd name="T36" fmla="*/ 3 w 54"/>
                  <a:gd name="T37" fmla="*/ 1 h 46"/>
                  <a:gd name="T38" fmla="*/ 3 w 54"/>
                  <a:gd name="T39" fmla="*/ 1 h 46"/>
                  <a:gd name="T40" fmla="*/ 3 w 54"/>
                  <a:gd name="T41" fmla="*/ 3 h 46"/>
                  <a:gd name="T42" fmla="*/ 3 w 54"/>
                  <a:gd name="T43" fmla="*/ 3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46"/>
                  <a:gd name="T68" fmla="*/ 54 w 54"/>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46">
                    <a:moveTo>
                      <a:pt x="54" y="33"/>
                    </a:moveTo>
                    <a:lnTo>
                      <a:pt x="48" y="33"/>
                    </a:lnTo>
                    <a:lnTo>
                      <a:pt x="42" y="38"/>
                    </a:lnTo>
                    <a:lnTo>
                      <a:pt x="35" y="42"/>
                    </a:lnTo>
                    <a:lnTo>
                      <a:pt x="25" y="46"/>
                    </a:lnTo>
                    <a:lnTo>
                      <a:pt x="16" y="46"/>
                    </a:lnTo>
                    <a:lnTo>
                      <a:pt x="10" y="44"/>
                    </a:lnTo>
                    <a:lnTo>
                      <a:pt x="4" y="38"/>
                    </a:lnTo>
                    <a:lnTo>
                      <a:pt x="4" y="35"/>
                    </a:lnTo>
                    <a:lnTo>
                      <a:pt x="0" y="29"/>
                    </a:lnTo>
                    <a:lnTo>
                      <a:pt x="0" y="23"/>
                    </a:lnTo>
                    <a:lnTo>
                      <a:pt x="0" y="12"/>
                    </a:lnTo>
                    <a:lnTo>
                      <a:pt x="0" y="10"/>
                    </a:lnTo>
                    <a:lnTo>
                      <a:pt x="4" y="2"/>
                    </a:lnTo>
                    <a:lnTo>
                      <a:pt x="12" y="0"/>
                    </a:lnTo>
                    <a:lnTo>
                      <a:pt x="21" y="6"/>
                    </a:lnTo>
                    <a:lnTo>
                      <a:pt x="29" y="12"/>
                    </a:lnTo>
                    <a:lnTo>
                      <a:pt x="36" y="17"/>
                    </a:lnTo>
                    <a:lnTo>
                      <a:pt x="44" y="27"/>
                    </a:lnTo>
                    <a:lnTo>
                      <a:pt x="48" y="31"/>
                    </a:lnTo>
                    <a:lnTo>
                      <a:pt x="54" y="33"/>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46" name="Freeform 404">
                <a:extLst>
                  <a:ext uri="{FF2B5EF4-FFF2-40B4-BE49-F238E27FC236}">
                    <a16:creationId xmlns:a16="http://schemas.microsoft.com/office/drawing/2014/main" id="{BF8C9111-B10D-4AD0-8ACD-C7B099382418}"/>
                  </a:ext>
                </a:extLst>
              </p:cNvPr>
              <p:cNvSpPr>
                <a:spLocks/>
              </p:cNvSpPr>
              <p:nvPr/>
            </p:nvSpPr>
            <p:spPr bwMode="auto">
              <a:xfrm>
                <a:off x="3736" y="3766"/>
                <a:ext cx="27" cy="21"/>
              </a:xfrm>
              <a:custGeom>
                <a:avLst/>
                <a:gdLst>
                  <a:gd name="T0" fmla="*/ 4 w 53"/>
                  <a:gd name="T1" fmla="*/ 1 h 42"/>
                  <a:gd name="T2" fmla="*/ 4 w 53"/>
                  <a:gd name="T3" fmla="*/ 1 h 42"/>
                  <a:gd name="T4" fmla="*/ 3 w 53"/>
                  <a:gd name="T5" fmla="*/ 1 h 42"/>
                  <a:gd name="T6" fmla="*/ 3 w 53"/>
                  <a:gd name="T7" fmla="*/ 2 h 42"/>
                  <a:gd name="T8" fmla="*/ 2 w 53"/>
                  <a:gd name="T9" fmla="*/ 3 h 42"/>
                  <a:gd name="T10" fmla="*/ 2 w 53"/>
                  <a:gd name="T11" fmla="*/ 3 h 42"/>
                  <a:gd name="T12" fmla="*/ 1 w 53"/>
                  <a:gd name="T13" fmla="*/ 3 h 42"/>
                  <a:gd name="T14" fmla="*/ 1 w 53"/>
                  <a:gd name="T15" fmla="*/ 2 h 42"/>
                  <a:gd name="T16" fmla="*/ 0 w 53"/>
                  <a:gd name="T17" fmla="*/ 1 h 42"/>
                  <a:gd name="T18" fmla="*/ 0 w 53"/>
                  <a:gd name="T19" fmla="*/ 1 h 42"/>
                  <a:gd name="T20" fmla="*/ 0 w 53"/>
                  <a:gd name="T21" fmla="*/ 1 h 42"/>
                  <a:gd name="T22" fmla="*/ 1 w 53"/>
                  <a:gd name="T23" fmla="*/ 0 h 42"/>
                  <a:gd name="T24" fmla="*/ 1 w 53"/>
                  <a:gd name="T25" fmla="*/ 0 h 42"/>
                  <a:gd name="T26" fmla="*/ 2 w 53"/>
                  <a:gd name="T27" fmla="*/ 0 h 42"/>
                  <a:gd name="T28" fmla="*/ 2 w 53"/>
                  <a:gd name="T29" fmla="*/ 1 h 42"/>
                  <a:gd name="T30" fmla="*/ 3 w 53"/>
                  <a:gd name="T31" fmla="*/ 1 h 42"/>
                  <a:gd name="T32" fmla="*/ 3 w 53"/>
                  <a:gd name="T33" fmla="*/ 1 h 42"/>
                  <a:gd name="T34" fmla="*/ 4 w 53"/>
                  <a:gd name="T35" fmla="*/ 1 h 42"/>
                  <a:gd name="T36" fmla="*/ 4 w 53"/>
                  <a:gd name="T37" fmla="*/ 1 h 42"/>
                  <a:gd name="T38" fmla="*/ 4 w 53"/>
                  <a:gd name="T39" fmla="*/ 1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42"/>
                  <a:gd name="T62" fmla="*/ 53 w 53"/>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42">
                    <a:moveTo>
                      <a:pt x="53" y="24"/>
                    </a:moveTo>
                    <a:lnTo>
                      <a:pt x="49" y="24"/>
                    </a:lnTo>
                    <a:lnTo>
                      <a:pt x="45" y="28"/>
                    </a:lnTo>
                    <a:lnTo>
                      <a:pt x="36" y="32"/>
                    </a:lnTo>
                    <a:lnTo>
                      <a:pt x="28" y="40"/>
                    </a:lnTo>
                    <a:lnTo>
                      <a:pt x="19" y="42"/>
                    </a:lnTo>
                    <a:lnTo>
                      <a:pt x="11" y="40"/>
                    </a:lnTo>
                    <a:lnTo>
                      <a:pt x="2" y="32"/>
                    </a:lnTo>
                    <a:lnTo>
                      <a:pt x="0" y="23"/>
                    </a:lnTo>
                    <a:lnTo>
                      <a:pt x="0" y="11"/>
                    </a:lnTo>
                    <a:lnTo>
                      <a:pt x="0" y="7"/>
                    </a:lnTo>
                    <a:lnTo>
                      <a:pt x="2" y="0"/>
                    </a:lnTo>
                    <a:lnTo>
                      <a:pt x="7" y="0"/>
                    </a:lnTo>
                    <a:lnTo>
                      <a:pt x="17" y="0"/>
                    </a:lnTo>
                    <a:lnTo>
                      <a:pt x="28" y="7"/>
                    </a:lnTo>
                    <a:lnTo>
                      <a:pt x="36" y="11"/>
                    </a:lnTo>
                    <a:lnTo>
                      <a:pt x="45" y="17"/>
                    </a:lnTo>
                    <a:lnTo>
                      <a:pt x="49" y="23"/>
                    </a:lnTo>
                    <a:lnTo>
                      <a:pt x="53" y="24"/>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47" name="Freeform 405">
                <a:extLst>
                  <a:ext uri="{FF2B5EF4-FFF2-40B4-BE49-F238E27FC236}">
                    <a16:creationId xmlns:a16="http://schemas.microsoft.com/office/drawing/2014/main" id="{9CCF42A3-AFF3-4124-99F6-18E92E6519AB}"/>
                  </a:ext>
                </a:extLst>
              </p:cNvPr>
              <p:cNvSpPr>
                <a:spLocks/>
              </p:cNvSpPr>
              <p:nvPr/>
            </p:nvSpPr>
            <p:spPr bwMode="auto">
              <a:xfrm>
                <a:off x="3743" y="3405"/>
                <a:ext cx="26" cy="21"/>
              </a:xfrm>
              <a:custGeom>
                <a:avLst/>
                <a:gdLst>
                  <a:gd name="T0" fmla="*/ 4 w 51"/>
                  <a:gd name="T1" fmla="*/ 1 h 42"/>
                  <a:gd name="T2" fmla="*/ 4 w 51"/>
                  <a:gd name="T3" fmla="*/ 1 h 42"/>
                  <a:gd name="T4" fmla="*/ 3 w 51"/>
                  <a:gd name="T5" fmla="*/ 1 h 42"/>
                  <a:gd name="T6" fmla="*/ 3 w 51"/>
                  <a:gd name="T7" fmla="*/ 1 h 42"/>
                  <a:gd name="T8" fmla="*/ 2 w 51"/>
                  <a:gd name="T9" fmla="*/ 1 h 42"/>
                  <a:gd name="T10" fmla="*/ 1 w 51"/>
                  <a:gd name="T11" fmla="*/ 0 h 42"/>
                  <a:gd name="T12" fmla="*/ 1 w 51"/>
                  <a:gd name="T13" fmla="*/ 1 h 42"/>
                  <a:gd name="T14" fmla="*/ 1 w 51"/>
                  <a:gd name="T15" fmla="*/ 1 h 42"/>
                  <a:gd name="T16" fmla="*/ 1 w 51"/>
                  <a:gd name="T17" fmla="*/ 1 h 42"/>
                  <a:gd name="T18" fmla="*/ 0 w 51"/>
                  <a:gd name="T19" fmla="*/ 1 h 42"/>
                  <a:gd name="T20" fmla="*/ 1 w 51"/>
                  <a:gd name="T21" fmla="*/ 1 h 42"/>
                  <a:gd name="T22" fmla="*/ 1 w 51"/>
                  <a:gd name="T23" fmla="*/ 3 h 42"/>
                  <a:gd name="T24" fmla="*/ 1 w 51"/>
                  <a:gd name="T25" fmla="*/ 3 h 42"/>
                  <a:gd name="T26" fmla="*/ 1 w 51"/>
                  <a:gd name="T27" fmla="*/ 3 h 42"/>
                  <a:gd name="T28" fmla="*/ 1 w 51"/>
                  <a:gd name="T29" fmla="*/ 3 h 42"/>
                  <a:gd name="T30" fmla="*/ 2 w 51"/>
                  <a:gd name="T31" fmla="*/ 3 h 42"/>
                  <a:gd name="T32" fmla="*/ 2 w 51"/>
                  <a:gd name="T33" fmla="*/ 3 h 42"/>
                  <a:gd name="T34" fmla="*/ 3 w 51"/>
                  <a:gd name="T35" fmla="*/ 1 h 42"/>
                  <a:gd name="T36" fmla="*/ 4 w 51"/>
                  <a:gd name="T37" fmla="*/ 1 h 42"/>
                  <a:gd name="T38" fmla="*/ 4 w 51"/>
                  <a:gd name="T39" fmla="*/ 1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42"/>
                  <a:gd name="T62" fmla="*/ 51 w 51"/>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42">
                    <a:moveTo>
                      <a:pt x="51" y="16"/>
                    </a:moveTo>
                    <a:lnTo>
                      <a:pt x="49" y="12"/>
                    </a:lnTo>
                    <a:lnTo>
                      <a:pt x="42" y="10"/>
                    </a:lnTo>
                    <a:lnTo>
                      <a:pt x="34" y="4"/>
                    </a:lnTo>
                    <a:lnTo>
                      <a:pt x="25" y="2"/>
                    </a:lnTo>
                    <a:lnTo>
                      <a:pt x="15" y="0"/>
                    </a:lnTo>
                    <a:lnTo>
                      <a:pt x="6" y="4"/>
                    </a:lnTo>
                    <a:lnTo>
                      <a:pt x="2" y="4"/>
                    </a:lnTo>
                    <a:lnTo>
                      <a:pt x="2" y="10"/>
                    </a:lnTo>
                    <a:lnTo>
                      <a:pt x="0" y="17"/>
                    </a:lnTo>
                    <a:lnTo>
                      <a:pt x="2" y="27"/>
                    </a:lnTo>
                    <a:lnTo>
                      <a:pt x="2" y="35"/>
                    </a:lnTo>
                    <a:lnTo>
                      <a:pt x="4" y="38"/>
                    </a:lnTo>
                    <a:lnTo>
                      <a:pt x="8" y="42"/>
                    </a:lnTo>
                    <a:lnTo>
                      <a:pt x="15" y="42"/>
                    </a:lnTo>
                    <a:lnTo>
                      <a:pt x="23" y="38"/>
                    </a:lnTo>
                    <a:lnTo>
                      <a:pt x="32" y="36"/>
                    </a:lnTo>
                    <a:lnTo>
                      <a:pt x="48" y="21"/>
                    </a:lnTo>
                    <a:lnTo>
                      <a:pt x="51" y="16"/>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48" name="Freeform 406">
                <a:extLst>
                  <a:ext uri="{FF2B5EF4-FFF2-40B4-BE49-F238E27FC236}">
                    <a16:creationId xmlns:a16="http://schemas.microsoft.com/office/drawing/2014/main" id="{29283484-BFD3-4AB7-9EED-B40F2321503A}"/>
                  </a:ext>
                </a:extLst>
              </p:cNvPr>
              <p:cNvSpPr>
                <a:spLocks/>
              </p:cNvSpPr>
              <p:nvPr/>
            </p:nvSpPr>
            <p:spPr bwMode="auto">
              <a:xfrm>
                <a:off x="3753" y="3481"/>
                <a:ext cx="25" cy="23"/>
              </a:xfrm>
              <a:custGeom>
                <a:avLst/>
                <a:gdLst>
                  <a:gd name="T0" fmla="*/ 3 w 51"/>
                  <a:gd name="T1" fmla="*/ 1 h 46"/>
                  <a:gd name="T2" fmla="*/ 3 w 51"/>
                  <a:gd name="T3" fmla="*/ 1 h 46"/>
                  <a:gd name="T4" fmla="*/ 2 w 51"/>
                  <a:gd name="T5" fmla="*/ 1 h 46"/>
                  <a:gd name="T6" fmla="*/ 2 w 51"/>
                  <a:gd name="T7" fmla="*/ 1 h 46"/>
                  <a:gd name="T8" fmla="*/ 1 w 51"/>
                  <a:gd name="T9" fmla="*/ 1 h 46"/>
                  <a:gd name="T10" fmla="*/ 0 w 51"/>
                  <a:gd name="T11" fmla="*/ 0 h 46"/>
                  <a:gd name="T12" fmla="*/ 0 w 51"/>
                  <a:gd name="T13" fmla="*/ 1 h 46"/>
                  <a:gd name="T14" fmla="*/ 0 w 51"/>
                  <a:gd name="T15" fmla="*/ 1 h 46"/>
                  <a:gd name="T16" fmla="*/ 0 w 51"/>
                  <a:gd name="T17" fmla="*/ 1 h 46"/>
                  <a:gd name="T18" fmla="*/ 0 w 51"/>
                  <a:gd name="T19" fmla="*/ 1 h 46"/>
                  <a:gd name="T20" fmla="*/ 0 w 51"/>
                  <a:gd name="T21" fmla="*/ 1 h 46"/>
                  <a:gd name="T22" fmla="*/ 0 w 51"/>
                  <a:gd name="T23" fmla="*/ 3 h 46"/>
                  <a:gd name="T24" fmla="*/ 0 w 51"/>
                  <a:gd name="T25" fmla="*/ 3 h 46"/>
                  <a:gd name="T26" fmla="*/ 0 w 51"/>
                  <a:gd name="T27" fmla="*/ 3 h 46"/>
                  <a:gd name="T28" fmla="*/ 0 w 51"/>
                  <a:gd name="T29" fmla="*/ 3 h 46"/>
                  <a:gd name="T30" fmla="*/ 1 w 51"/>
                  <a:gd name="T31" fmla="*/ 3 h 46"/>
                  <a:gd name="T32" fmla="*/ 1 w 51"/>
                  <a:gd name="T33" fmla="*/ 3 h 46"/>
                  <a:gd name="T34" fmla="*/ 2 w 51"/>
                  <a:gd name="T35" fmla="*/ 1 h 46"/>
                  <a:gd name="T36" fmla="*/ 3 w 51"/>
                  <a:gd name="T37" fmla="*/ 1 h 46"/>
                  <a:gd name="T38" fmla="*/ 3 w 51"/>
                  <a:gd name="T39" fmla="*/ 1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46"/>
                  <a:gd name="T62" fmla="*/ 51 w 51"/>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46">
                    <a:moveTo>
                      <a:pt x="51" y="18"/>
                    </a:moveTo>
                    <a:lnTo>
                      <a:pt x="49" y="16"/>
                    </a:lnTo>
                    <a:lnTo>
                      <a:pt x="44" y="12"/>
                    </a:lnTo>
                    <a:lnTo>
                      <a:pt x="32" y="6"/>
                    </a:lnTo>
                    <a:lnTo>
                      <a:pt x="23" y="2"/>
                    </a:lnTo>
                    <a:lnTo>
                      <a:pt x="13" y="0"/>
                    </a:lnTo>
                    <a:lnTo>
                      <a:pt x="6" y="6"/>
                    </a:lnTo>
                    <a:lnTo>
                      <a:pt x="0" y="6"/>
                    </a:lnTo>
                    <a:lnTo>
                      <a:pt x="0" y="12"/>
                    </a:lnTo>
                    <a:lnTo>
                      <a:pt x="0" y="18"/>
                    </a:lnTo>
                    <a:lnTo>
                      <a:pt x="0" y="29"/>
                    </a:lnTo>
                    <a:lnTo>
                      <a:pt x="0" y="37"/>
                    </a:lnTo>
                    <a:lnTo>
                      <a:pt x="2" y="42"/>
                    </a:lnTo>
                    <a:lnTo>
                      <a:pt x="6" y="46"/>
                    </a:lnTo>
                    <a:lnTo>
                      <a:pt x="13" y="46"/>
                    </a:lnTo>
                    <a:lnTo>
                      <a:pt x="21" y="42"/>
                    </a:lnTo>
                    <a:lnTo>
                      <a:pt x="30" y="38"/>
                    </a:lnTo>
                    <a:lnTo>
                      <a:pt x="44" y="25"/>
                    </a:lnTo>
                    <a:lnTo>
                      <a:pt x="51" y="18"/>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49" name="Freeform 407">
                <a:extLst>
                  <a:ext uri="{FF2B5EF4-FFF2-40B4-BE49-F238E27FC236}">
                    <a16:creationId xmlns:a16="http://schemas.microsoft.com/office/drawing/2014/main" id="{3F552F59-09BD-461C-B356-BC6AAC92253D}"/>
                  </a:ext>
                </a:extLst>
              </p:cNvPr>
              <p:cNvSpPr>
                <a:spLocks/>
              </p:cNvSpPr>
              <p:nvPr/>
            </p:nvSpPr>
            <p:spPr bwMode="auto">
              <a:xfrm>
                <a:off x="3622" y="3973"/>
                <a:ext cx="28" cy="21"/>
              </a:xfrm>
              <a:custGeom>
                <a:avLst/>
                <a:gdLst>
                  <a:gd name="T0" fmla="*/ 4 w 55"/>
                  <a:gd name="T1" fmla="*/ 3 h 42"/>
                  <a:gd name="T2" fmla="*/ 4 w 55"/>
                  <a:gd name="T3" fmla="*/ 3 h 42"/>
                  <a:gd name="T4" fmla="*/ 4 w 55"/>
                  <a:gd name="T5" fmla="*/ 1 h 42"/>
                  <a:gd name="T6" fmla="*/ 3 w 55"/>
                  <a:gd name="T7" fmla="*/ 1 h 42"/>
                  <a:gd name="T8" fmla="*/ 3 w 55"/>
                  <a:gd name="T9" fmla="*/ 1 h 42"/>
                  <a:gd name="T10" fmla="*/ 2 w 55"/>
                  <a:gd name="T11" fmla="*/ 1 h 42"/>
                  <a:gd name="T12" fmla="*/ 2 w 55"/>
                  <a:gd name="T13" fmla="*/ 0 h 42"/>
                  <a:gd name="T14" fmla="*/ 1 w 55"/>
                  <a:gd name="T15" fmla="*/ 1 h 42"/>
                  <a:gd name="T16" fmla="*/ 1 w 55"/>
                  <a:gd name="T17" fmla="*/ 1 h 42"/>
                  <a:gd name="T18" fmla="*/ 1 w 55"/>
                  <a:gd name="T19" fmla="*/ 1 h 42"/>
                  <a:gd name="T20" fmla="*/ 0 w 55"/>
                  <a:gd name="T21" fmla="*/ 1 h 42"/>
                  <a:gd name="T22" fmla="*/ 1 w 55"/>
                  <a:gd name="T23" fmla="*/ 3 h 42"/>
                  <a:gd name="T24" fmla="*/ 1 w 55"/>
                  <a:gd name="T25" fmla="*/ 3 h 42"/>
                  <a:gd name="T26" fmla="*/ 2 w 55"/>
                  <a:gd name="T27" fmla="*/ 3 h 42"/>
                  <a:gd name="T28" fmla="*/ 2 w 55"/>
                  <a:gd name="T29" fmla="*/ 3 h 42"/>
                  <a:gd name="T30" fmla="*/ 3 w 55"/>
                  <a:gd name="T31" fmla="*/ 3 h 42"/>
                  <a:gd name="T32" fmla="*/ 3 w 55"/>
                  <a:gd name="T33" fmla="*/ 3 h 42"/>
                  <a:gd name="T34" fmla="*/ 4 w 55"/>
                  <a:gd name="T35" fmla="*/ 3 h 42"/>
                  <a:gd name="T36" fmla="*/ 4 w 55"/>
                  <a:gd name="T37" fmla="*/ 3 h 42"/>
                  <a:gd name="T38" fmla="*/ 4 w 55"/>
                  <a:gd name="T39" fmla="*/ 3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42"/>
                  <a:gd name="T62" fmla="*/ 55 w 55"/>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42">
                    <a:moveTo>
                      <a:pt x="55" y="38"/>
                    </a:moveTo>
                    <a:lnTo>
                      <a:pt x="51" y="33"/>
                    </a:lnTo>
                    <a:lnTo>
                      <a:pt x="49" y="27"/>
                    </a:lnTo>
                    <a:lnTo>
                      <a:pt x="41" y="17"/>
                    </a:lnTo>
                    <a:lnTo>
                      <a:pt x="36" y="12"/>
                    </a:lnTo>
                    <a:lnTo>
                      <a:pt x="26" y="4"/>
                    </a:lnTo>
                    <a:lnTo>
                      <a:pt x="19" y="0"/>
                    </a:lnTo>
                    <a:lnTo>
                      <a:pt x="9" y="6"/>
                    </a:lnTo>
                    <a:lnTo>
                      <a:pt x="3" y="15"/>
                    </a:lnTo>
                    <a:lnTo>
                      <a:pt x="2" y="25"/>
                    </a:lnTo>
                    <a:lnTo>
                      <a:pt x="0" y="29"/>
                    </a:lnTo>
                    <a:lnTo>
                      <a:pt x="2" y="36"/>
                    </a:lnTo>
                    <a:lnTo>
                      <a:pt x="5" y="40"/>
                    </a:lnTo>
                    <a:lnTo>
                      <a:pt x="17" y="40"/>
                    </a:lnTo>
                    <a:lnTo>
                      <a:pt x="26" y="42"/>
                    </a:lnTo>
                    <a:lnTo>
                      <a:pt x="36" y="38"/>
                    </a:lnTo>
                    <a:lnTo>
                      <a:pt x="43" y="38"/>
                    </a:lnTo>
                    <a:lnTo>
                      <a:pt x="51" y="38"/>
                    </a:lnTo>
                    <a:lnTo>
                      <a:pt x="55" y="38"/>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50" name="Freeform 408">
                <a:extLst>
                  <a:ext uri="{FF2B5EF4-FFF2-40B4-BE49-F238E27FC236}">
                    <a16:creationId xmlns:a16="http://schemas.microsoft.com/office/drawing/2014/main" id="{1A845C65-2A08-4D11-9E8F-9A54E5DC25BF}"/>
                  </a:ext>
                </a:extLst>
              </p:cNvPr>
              <p:cNvSpPr>
                <a:spLocks/>
              </p:cNvSpPr>
              <p:nvPr/>
            </p:nvSpPr>
            <p:spPr bwMode="auto">
              <a:xfrm>
                <a:off x="3735" y="3737"/>
                <a:ext cx="28" cy="21"/>
              </a:xfrm>
              <a:custGeom>
                <a:avLst/>
                <a:gdLst>
                  <a:gd name="T0" fmla="*/ 4 w 55"/>
                  <a:gd name="T1" fmla="*/ 1 h 42"/>
                  <a:gd name="T2" fmla="*/ 4 w 55"/>
                  <a:gd name="T3" fmla="*/ 1 h 42"/>
                  <a:gd name="T4" fmla="*/ 4 w 55"/>
                  <a:gd name="T5" fmla="*/ 1 h 42"/>
                  <a:gd name="T6" fmla="*/ 3 w 55"/>
                  <a:gd name="T7" fmla="*/ 1 h 42"/>
                  <a:gd name="T8" fmla="*/ 3 w 55"/>
                  <a:gd name="T9" fmla="*/ 1 h 42"/>
                  <a:gd name="T10" fmla="*/ 2 w 55"/>
                  <a:gd name="T11" fmla="*/ 0 h 42"/>
                  <a:gd name="T12" fmla="*/ 2 w 55"/>
                  <a:gd name="T13" fmla="*/ 0 h 42"/>
                  <a:gd name="T14" fmla="*/ 1 w 55"/>
                  <a:gd name="T15" fmla="*/ 0 h 42"/>
                  <a:gd name="T16" fmla="*/ 1 w 55"/>
                  <a:gd name="T17" fmla="*/ 1 h 42"/>
                  <a:gd name="T18" fmla="*/ 1 w 55"/>
                  <a:gd name="T19" fmla="*/ 1 h 42"/>
                  <a:gd name="T20" fmla="*/ 1 w 55"/>
                  <a:gd name="T21" fmla="*/ 1 h 42"/>
                  <a:gd name="T22" fmla="*/ 0 w 55"/>
                  <a:gd name="T23" fmla="*/ 1 h 42"/>
                  <a:gd name="T24" fmla="*/ 0 w 55"/>
                  <a:gd name="T25" fmla="*/ 3 h 42"/>
                  <a:gd name="T26" fmla="*/ 1 w 55"/>
                  <a:gd name="T27" fmla="*/ 3 h 42"/>
                  <a:gd name="T28" fmla="*/ 1 w 55"/>
                  <a:gd name="T29" fmla="*/ 3 h 42"/>
                  <a:gd name="T30" fmla="*/ 2 w 55"/>
                  <a:gd name="T31" fmla="*/ 3 h 42"/>
                  <a:gd name="T32" fmla="*/ 2 w 55"/>
                  <a:gd name="T33" fmla="*/ 3 h 42"/>
                  <a:gd name="T34" fmla="*/ 3 w 55"/>
                  <a:gd name="T35" fmla="*/ 3 h 42"/>
                  <a:gd name="T36" fmla="*/ 3 w 55"/>
                  <a:gd name="T37" fmla="*/ 1 h 42"/>
                  <a:gd name="T38" fmla="*/ 4 w 55"/>
                  <a:gd name="T39" fmla="*/ 1 h 42"/>
                  <a:gd name="T40" fmla="*/ 4 w 55"/>
                  <a:gd name="T41" fmla="*/ 1 h 42"/>
                  <a:gd name="T42" fmla="*/ 4 w 55"/>
                  <a:gd name="T43" fmla="*/ 1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42"/>
                  <a:gd name="T68" fmla="*/ 55 w 55"/>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42">
                    <a:moveTo>
                      <a:pt x="55" y="24"/>
                    </a:moveTo>
                    <a:lnTo>
                      <a:pt x="51" y="23"/>
                    </a:lnTo>
                    <a:lnTo>
                      <a:pt x="49" y="17"/>
                    </a:lnTo>
                    <a:lnTo>
                      <a:pt x="40" y="9"/>
                    </a:lnTo>
                    <a:lnTo>
                      <a:pt x="34" y="4"/>
                    </a:lnTo>
                    <a:lnTo>
                      <a:pt x="25" y="0"/>
                    </a:lnTo>
                    <a:lnTo>
                      <a:pt x="17" y="0"/>
                    </a:lnTo>
                    <a:lnTo>
                      <a:pt x="13" y="0"/>
                    </a:lnTo>
                    <a:lnTo>
                      <a:pt x="7" y="4"/>
                    </a:lnTo>
                    <a:lnTo>
                      <a:pt x="4" y="9"/>
                    </a:lnTo>
                    <a:lnTo>
                      <a:pt x="2" y="21"/>
                    </a:lnTo>
                    <a:lnTo>
                      <a:pt x="0" y="24"/>
                    </a:lnTo>
                    <a:lnTo>
                      <a:pt x="0" y="34"/>
                    </a:lnTo>
                    <a:lnTo>
                      <a:pt x="2" y="38"/>
                    </a:lnTo>
                    <a:lnTo>
                      <a:pt x="7" y="42"/>
                    </a:lnTo>
                    <a:lnTo>
                      <a:pt x="17" y="40"/>
                    </a:lnTo>
                    <a:lnTo>
                      <a:pt x="28" y="38"/>
                    </a:lnTo>
                    <a:lnTo>
                      <a:pt x="36" y="34"/>
                    </a:lnTo>
                    <a:lnTo>
                      <a:pt x="45" y="28"/>
                    </a:lnTo>
                    <a:lnTo>
                      <a:pt x="51" y="24"/>
                    </a:lnTo>
                    <a:lnTo>
                      <a:pt x="55" y="24"/>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51" name="Freeform 409">
                <a:extLst>
                  <a:ext uri="{FF2B5EF4-FFF2-40B4-BE49-F238E27FC236}">
                    <a16:creationId xmlns:a16="http://schemas.microsoft.com/office/drawing/2014/main" id="{8AB1D3A5-3049-477F-96E2-2833F5B2145E}"/>
                  </a:ext>
                </a:extLst>
              </p:cNvPr>
              <p:cNvSpPr>
                <a:spLocks/>
              </p:cNvSpPr>
              <p:nvPr/>
            </p:nvSpPr>
            <p:spPr bwMode="auto">
              <a:xfrm>
                <a:off x="3826" y="3757"/>
                <a:ext cx="29" cy="22"/>
              </a:xfrm>
              <a:custGeom>
                <a:avLst/>
                <a:gdLst>
                  <a:gd name="T0" fmla="*/ 3 w 59"/>
                  <a:gd name="T1" fmla="*/ 2 h 43"/>
                  <a:gd name="T2" fmla="*/ 3 w 59"/>
                  <a:gd name="T3" fmla="*/ 2 h 43"/>
                  <a:gd name="T4" fmla="*/ 3 w 59"/>
                  <a:gd name="T5" fmla="*/ 2 h 43"/>
                  <a:gd name="T6" fmla="*/ 2 w 59"/>
                  <a:gd name="T7" fmla="*/ 1 h 43"/>
                  <a:gd name="T8" fmla="*/ 2 w 59"/>
                  <a:gd name="T9" fmla="*/ 1 h 43"/>
                  <a:gd name="T10" fmla="*/ 1 w 59"/>
                  <a:gd name="T11" fmla="*/ 0 h 43"/>
                  <a:gd name="T12" fmla="*/ 1 w 59"/>
                  <a:gd name="T13" fmla="*/ 0 h 43"/>
                  <a:gd name="T14" fmla="*/ 0 w 59"/>
                  <a:gd name="T15" fmla="*/ 1 h 43"/>
                  <a:gd name="T16" fmla="*/ 0 w 59"/>
                  <a:gd name="T17" fmla="*/ 1 h 43"/>
                  <a:gd name="T18" fmla="*/ 0 w 59"/>
                  <a:gd name="T19" fmla="*/ 1 h 43"/>
                  <a:gd name="T20" fmla="*/ 0 w 59"/>
                  <a:gd name="T21" fmla="*/ 2 h 43"/>
                  <a:gd name="T22" fmla="*/ 0 w 59"/>
                  <a:gd name="T23" fmla="*/ 2 h 43"/>
                  <a:gd name="T24" fmla="*/ 0 w 59"/>
                  <a:gd name="T25" fmla="*/ 3 h 43"/>
                  <a:gd name="T26" fmla="*/ 0 w 59"/>
                  <a:gd name="T27" fmla="*/ 3 h 43"/>
                  <a:gd name="T28" fmla="*/ 0 w 59"/>
                  <a:gd name="T29" fmla="*/ 3 h 43"/>
                  <a:gd name="T30" fmla="*/ 1 w 59"/>
                  <a:gd name="T31" fmla="*/ 3 h 43"/>
                  <a:gd name="T32" fmla="*/ 1 w 59"/>
                  <a:gd name="T33" fmla="*/ 3 h 43"/>
                  <a:gd name="T34" fmla="*/ 2 w 59"/>
                  <a:gd name="T35" fmla="*/ 3 h 43"/>
                  <a:gd name="T36" fmla="*/ 3 w 59"/>
                  <a:gd name="T37" fmla="*/ 2 h 43"/>
                  <a:gd name="T38" fmla="*/ 3 w 59"/>
                  <a:gd name="T39" fmla="*/ 2 h 43"/>
                  <a:gd name="T40" fmla="*/ 3 w 59"/>
                  <a:gd name="T41" fmla="*/ 2 h 43"/>
                  <a:gd name="T42" fmla="*/ 3 w 59"/>
                  <a:gd name="T43" fmla="*/ 2 h 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43"/>
                  <a:gd name="T68" fmla="*/ 59 w 59"/>
                  <a:gd name="T69" fmla="*/ 43 h 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43">
                    <a:moveTo>
                      <a:pt x="59" y="26"/>
                    </a:moveTo>
                    <a:lnTo>
                      <a:pt x="56" y="24"/>
                    </a:lnTo>
                    <a:lnTo>
                      <a:pt x="50" y="17"/>
                    </a:lnTo>
                    <a:lnTo>
                      <a:pt x="44" y="11"/>
                    </a:lnTo>
                    <a:lnTo>
                      <a:pt x="35" y="3"/>
                    </a:lnTo>
                    <a:lnTo>
                      <a:pt x="27" y="0"/>
                    </a:lnTo>
                    <a:lnTo>
                      <a:pt x="16" y="0"/>
                    </a:lnTo>
                    <a:lnTo>
                      <a:pt x="12" y="2"/>
                    </a:lnTo>
                    <a:lnTo>
                      <a:pt x="10" y="7"/>
                    </a:lnTo>
                    <a:lnTo>
                      <a:pt x="6" y="13"/>
                    </a:lnTo>
                    <a:lnTo>
                      <a:pt x="6" y="22"/>
                    </a:lnTo>
                    <a:lnTo>
                      <a:pt x="0" y="28"/>
                    </a:lnTo>
                    <a:lnTo>
                      <a:pt x="0" y="34"/>
                    </a:lnTo>
                    <a:lnTo>
                      <a:pt x="2" y="41"/>
                    </a:lnTo>
                    <a:lnTo>
                      <a:pt x="12" y="43"/>
                    </a:lnTo>
                    <a:lnTo>
                      <a:pt x="19" y="41"/>
                    </a:lnTo>
                    <a:lnTo>
                      <a:pt x="31" y="40"/>
                    </a:lnTo>
                    <a:lnTo>
                      <a:pt x="40" y="34"/>
                    </a:lnTo>
                    <a:lnTo>
                      <a:pt x="48" y="30"/>
                    </a:lnTo>
                    <a:lnTo>
                      <a:pt x="56" y="26"/>
                    </a:lnTo>
                    <a:lnTo>
                      <a:pt x="59" y="26"/>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52" name="Freeform 410">
                <a:extLst>
                  <a:ext uri="{FF2B5EF4-FFF2-40B4-BE49-F238E27FC236}">
                    <a16:creationId xmlns:a16="http://schemas.microsoft.com/office/drawing/2014/main" id="{9D75704B-008A-445A-B9DF-7297504375E1}"/>
                  </a:ext>
                </a:extLst>
              </p:cNvPr>
              <p:cNvSpPr>
                <a:spLocks/>
              </p:cNvSpPr>
              <p:nvPr/>
            </p:nvSpPr>
            <p:spPr bwMode="auto">
              <a:xfrm>
                <a:off x="3827" y="3730"/>
                <a:ext cx="26" cy="24"/>
              </a:xfrm>
              <a:custGeom>
                <a:avLst/>
                <a:gdLst>
                  <a:gd name="T0" fmla="*/ 3 w 54"/>
                  <a:gd name="T1" fmla="*/ 3 h 47"/>
                  <a:gd name="T2" fmla="*/ 3 w 54"/>
                  <a:gd name="T3" fmla="*/ 3 h 47"/>
                  <a:gd name="T4" fmla="*/ 3 w 54"/>
                  <a:gd name="T5" fmla="*/ 3 h 47"/>
                  <a:gd name="T6" fmla="*/ 3 w 54"/>
                  <a:gd name="T7" fmla="*/ 2 h 47"/>
                  <a:gd name="T8" fmla="*/ 3 w 54"/>
                  <a:gd name="T9" fmla="*/ 2 h 47"/>
                  <a:gd name="T10" fmla="*/ 2 w 54"/>
                  <a:gd name="T11" fmla="*/ 1 h 47"/>
                  <a:gd name="T12" fmla="*/ 2 w 54"/>
                  <a:gd name="T13" fmla="*/ 1 h 47"/>
                  <a:gd name="T14" fmla="*/ 1 w 54"/>
                  <a:gd name="T15" fmla="*/ 0 h 47"/>
                  <a:gd name="T16" fmla="*/ 1 w 54"/>
                  <a:gd name="T17" fmla="*/ 1 h 47"/>
                  <a:gd name="T18" fmla="*/ 0 w 54"/>
                  <a:gd name="T19" fmla="*/ 1 h 47"/>
                  <a:gd name="T20" fmla="*/ 0 w 54"/>
                  <a:gd name="T21" fmla="*/ 1 h 47"/>
                  <a:gd name="T22" fmla="*/ 0 w 54"/>
                  <a:gd name="T23" fmla="*/ 2 h 47"/>
                  <a:gd name="T24" fmla="*/ 0 w 54"/>
                  <a:gd name="T25" fmla="*/ 2 h 47"/>
                  <a:gd name="T26" fmla="*/ 0 w 54"/>
                  <a:gd name="T27" fmla="*/ 2 h 47"/>
                  <a:gd name="T28" fmla="*/ 1 w 54"/>
                  <a:gd name="T29" fmla="*/ 3 h 47"/>
                  <a:gd name="T30" fmla="*/ 1 w 54"/>
                  <a:gd name="T31" fmla="*/ 3 h 47"/>
                  <a:gd name="T32" fmla="*/ 2 w 54"/>
                  <a:gd name="T33" fmla="*/ 3 h 47"/>
                  <a:gd name="T34" fmla="*/ 2 w 54"/>
                  <a:gd name="T35" fmla="*/ 3 h 47"/>
                  <a:gd name="T36" fmla="*/ 3 w 54"/>
                  <a:gd name="T37" fmla="*/ 3 h 47"/>
                  <a:gd name="T38" fmla="*/ 3 w 54"/>
                  <a:gd name="T39" fmla="*/ 3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47"/>
                  <a:gd name="T62" fmla="*/ 54 w 54"/>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47">
                    <a:moveTo>
                      <a:pt x="54" y="47"/>
                    </a:moveTo>
                    <a:lnTo>
                      <a:pt x="54" y="41"/>
                    </a:lnTo>
                    <a:lnTo>
                      <a:pt x="54" y="36"/>
                    </a:lnTo>
                    <a:lnTo>
                      <a:pt x="52" y="24"/>
                    </a:lnTo>
                    <a:lnTo>
                      <a:pt x="52" y="17"/>
                    </a:lnTo>
                    <a:lnTo>
                      <a:pt x="46" y="5"/>
                    </a:lnTo>
                    <a:lnTo>
                      <a:pt x="40" y="1"/>
                    </a:lnTo>
                    <a:lnTo>
                      <a:pt x="31" y="0"/>
                    </a:lnTo>
                    <a:lnTo>
                      <a:pt x="16" y="5"/>
                    </a:lnTo>
                    <a:lnTo>
                      <a:pt x="10" y="7"/>
                    </a:lnTo>
                    <a:lnTo>
                      <a:pt x="4" y="11"/>
                    </a:lnTo>
                    <a:lnTo>
                      <a:pt x="0" y="19"/>
                    </a:lnTo>
                    <a:lnTo>
                      <a:pt x="4" y="22"/>
                    </a:lnTo>
                    <a:lnTo>
                      <a:pt x="10" y="30"/>
                    </a:lnTo>
                    <a:lnTo>
                      <a:pt x="21" y="36"/>
                    </a:lnTo>
                    <a:lnTo>
                      <a:pt x="31" y="38"/>
                    </a:lnTo>
                    <a:lnTo>
                      <a:pt x="42" y="41"/>
                    </a:lnTo>
                    <a:lnTo>
                      <a:pt x="48" y="43"/>
                    </a:lnTo>
                    <a:lnTo>
                      <a:pt x="54" y="47"/>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53" name="Freeform 411">
                <a:extLst>
                  <a:ext uri="{FF2B5EF4-FFF2-40B4-BE49-F238E27FC236}">
                    <a16:creationId xmlns:a16="http://schemas.microsoft.com/office/drawing/2014/main" id="{122EC617-D9DC-4B4B-8ECF-8387B6388E96}"/>
                  </a:ext>
                </a:extLst>
              </p:cNvPr>
              <p:cNvSpPr>
                <a:spLocks/>
              </p:cNvSpPr>
              <p:nvPr/>
            </p:nvSpPr>
            <p:spPr bwMode="auto">
              <a:xfrm>
                <a:off x="3853" y="3709"/>
                <a:ext cx="24" cy="25"/>
              </a:xfrm>
              <a:custGeom>
                <a:avLst/>
                <a:gdLst>
                  <a:gd name="T0" fmla="*/ 3 w 47"/>
                  <a:gd name="T1" fmla="*/ 4 h 49"/>
                  <a:gd name="T2" fmla="*/ 3 w 47"/>
                  <a:gd name="T3" fmla="*/ 3 h 49"/>
                  <a:gd name="T4" fmla="*/ 3 w 47"/>
                  <a:gd name="T5" fmla="*/ 3 h 49"/>
                  <a:gd name="T6" fmla="*/ 3 w 47"/>
                  <a:gd name="T7" fmla="*/ 2 h 49"/>
                  <a:gd name="T8" fmla="*/ 3 w 47"/>
                  <a:gd name="T9" fmla="*/ 2 h 49"/>
                  <a:gd name="T10" fmla="*/ 3 w 47"/>
                  <a:gd name="T11" fmla="*/ 1 h 49"/>
                  <a:gd name="T12" fmla="*/ 3 w 47"/>
                  <a:gd name="T13" fmla="*/ 1 h 49"/>
                  <a:gd name="T14" fmla="*/ 2 w 47"/>
                  <a:gd name="T15" fmla="*/ 0 h 49"/>
                  <a:gd name="T16" fmla="*/ 1 w 47"/>
                  <a:gd name="T17" fmla="*/ 1 h 49"/>
                  <a:gd name="T18" fmla="*/ 1 w 47"/>
                  <a:gd name="T19" fmla="*/ 1 h 49"/>
                  <a:gd name="T20" fmla="*/ 1 w 47"/>
                  <a:gd name="T21" fmla="*/ 2 h 49"/>
                  <a:gd name="T22" fmla="*/ 0 w 47"/>
                  <a:gd name="T23" fmla="*/ 2 h 49"/>
                  <a:gd name="T24" fmla="*/ 1 w 47"/>
                  <a:gd name="T25" fmla="*/ 2 h 49"/>
                  <a:gd name="T26" fmla="*/ 1 w 47"/>
                  <a:gd name="T27" fmla="*/ 2 h 49"/>
                  <a:gd name="T28" fmla="*/ 2 w 47"/>
                  <a:gd name="T29" fmla="*/ 3 h 49"/>
                  <a:gd name="T30" fmla="*/ 2 w 47"/>
                  <a:gd name="T31" fmla="*/ 3 h 49"/>
                  <a:gd name="T32" fmla="*/ 3 w 47"/>
                  <a:gd name="T33" fmla="*/ 3 h 49"/>
                  <a:gd name="T34" fmla="*/ 3 w 47"/>
                  <a:gd name="T35" fmla="*/ 3 h 49"/>
                  <a:gd name="T36" fmla="*/ 3 w 47"/>
                  <a:gd name="T37" fmla="*/ 4 h 49"/>
                  <a:gd name="T38" fmla="*/ 3 w 47"/>
                  <a:gd name="T39" fmla="*/ 4 h 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
                  <a:gd name="T61" fmla="*/ 0 h 49"/>
                  <a:gd name="T62" fmla="*/ 47 w 47"/>
                  <a:gd name="T63" fmla="*/ 49 h 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 h="49">
                    <a:moveTo>
                      <a:pt x="47" y="49"/>
                    </a:moveTo>
                    <a:lnTo>
                      <a:pt x="47" y="45"/>
                    </a:lnTo>
                    <a:lnTo>
                      <a:pt x="47" y="38"/>
                    </a:lnTo>
                    <a:lnTo>
                      <a:pt x="47" y="28"/>
                    </a:lnTo>
                    <a:lnTo>
                      <a:pt x="47" y="17"/>
                    </a:lnTo>
                    <a:lnTo>
                      <a:pt x="41" y="9"/>
                    </a:lnTo>
                    <a:lnTo>
                      <a:pt x="36" y="2"/>
                    </a:lnTo>
                    <a:lnTo>
                      <a:pt x="26" y="0"/>
                    </a:lnTo>
                    <a:lnTo>
                      <a:pt x="15" y="5"/>
                    </a:lnTo>
                    <a:lnTo>
                      <a:pt x="5" y="11"/>
                    </a:lnTo>
                    <a:lnTo>
                      <a:pt x="3" y="17"/>
                    </a:lnTo>
                    <a:lnTo>
                      <a:pt x="0" y="21"/>
                    </a:lnTo>
                    <a:lnTo>
                      <a:pt x="1" y="28"/>
                    </a:lnTo>
                    <a:lnTo>
                      <a:pt x="7" y="32"/>
                    </a:lnTo>
                    <a:lnTo>
                      <a:pt x="19" y="38"/>
                    </a:lnTo>
                    <a:lnTo>
                      <a:pt x="26" y="43"/>
                    </a:lnTo>
                    <a:lnTo>
                      <a:pt x="36" y="45"/>
                    </a:lnTo>
                    <a:lnTo>
                      <a:pt x="45" y="47"/>
                    </a:lnTo>
                    <a:lnTo>
                      <a:pt x="47" y="49"/>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1757" name="Freeform 413">
              <a:extLst>
                <a:ext uri="{FF2B5EF4-FFF2-40B4-BE49-F238E27FC236}">
                  <a16:creationId xmlns:a16="http://schemas.microsoft.com/office/drawing/2014/main" id="{D4D538A9-35A1-4E67-81D0-55A55F2D31DD}"/>
                </a:ext>
              </a:extLst>
            </p:cNvPr>
            <p:cNvSpPr>
              <a:spLocks/>
            </p:cNvSpPr>
            <p:nvPr/>
          </p:nvSpPr>
          <p:spPr bwMode="auto">
            <a:xfrm>
              <a:off x="3842" y="3529"/>
              <a:ext cx="29" cy="21"/>
            </a:xfrm>
            <a:custGeom>
              <a:avLst/>
              <a:gdLst>
                <a:gd name="T0" fmla="*/ 3 w 59"/>
                <a:gd name="T1" fmla="*/ 1 h 42"/>
                <a:gd name="T2" fmla="*/ 3 w 59"/>
                <a:gd name="T3" fmla="*/ 1 h 42"/>
                <a:gd name="T4" fmla="*/ 3 w 59"/>
                <a:gd name="T5" fmla="*/ 1 h 42"/>
                <a:gd name="T6" fmla="*/ 2 w 59"/>
                <a:gd name="T7" fmla="*/ 1 h 42"/>
                <a:gd name="T8" fmla="*/ 2 w 59"/>
                <a:gd name="T9" fmla="*/ 1 h 42"/>
                <a:gd name="T10" fmla="*/ 1 w 59"/>
                <a:gd name="T11" fmla="*/ 0 h 42"/>
                <a:gd name="T12" fmla="*/ 1 w 59"/>
                <a:gd name="T13" fmla="*/ 0 h 42"/>
                <a:gd name="T14" fmla="*/ 0 w 59"/>
                <a:gd name="T15" fmla="*/ 0 h 42"/>
                <a:gd name="T16" fmla="*/ 0 w 59"/>
                <a:gd name="T17" fmla="*/ 1 h 42"/>
                <a:gd name="T18" fmla="*/ 0 w 59"/>
                <a:gd name="T19" fmla="*/ 1 h 42"/>
                <a:gd name="T20" fmla="*/ 0 w 59"/>
                <a:gd name="T21" fmla="*/ 1 h 42"/>
                <a:gd name="T22" fmla="*/ 0 w 59"/>
                <a:gd name="T23" fmla="*/ 1 h 42"/>
                <a:gd name="T24" fmla="*/ 0 w 59"/>
                <a:gd name="T25" fmla="*/ 3 h 42"/>
                <a:gd name="T26" fmla="*/ 0 w 59"/>
                <a:gd name="T27" fmla="*/ 3 h 42"/>
                <a:gd name="T28" fmla="*/ 0 w 59"/>
                <a:gd name="T29" fmla="*/ 3 h 42"/>
                <a:gd name="T30" fmla="*/ 1 w 59"/>
                <a:gd name="T31" fmla="*/ 3 h 42"/>
                <a:gd name="T32" fmla="*/ 1 w 59"/>
                <a:gd name="T33" fmla="*/ 3 h 42"/>
                <a:gd name="T34" fmla="*/ 2 w 59"/>
                <a:gd name="T35" fmla="*/ 3 h 42"/>
                <a:gd name="T36" fmla="*/ 2 w 59"/>
                <a:gd name="T37" fmla="*/ 1 h 42"/>
                <a:gd name="T38" fmla="*/ 3 w 59"/>
                <a:gd name="T39" fmla="*/ 1 h 42"/>
                <a:gd name="T40" fmla="*/ 3 w 59"/>
                <a:gd name="T41" fmla="*/ 1 h 42"/>
                <a:gd name="T42" fmla="*/ 3 w 59"/>
                <a:gd name="T43" fmla="*/ 1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42"/>
                <a:gd name="T68" fmla="*/ 59 w 59"/>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42">
                  <a:moveTo>
                    <a:pt x="59" y="27"/>
                  </a:moveTo>
                  <a:lnTo>
                    <a:pt x="55" y="23"/>
                  </a:lnTo>
                  <a:lnTo>
                    <a:pt x="53" y="19"/>
                  </a:lnTo>
                  <a:lnTo>
                    <a:pt x="43" y="12"/>
                  </a:lnTo>
                  <a:lnTo>
                    <a:pt x="38" y="6"/>
                  </a:lnTo>
                  <a:lnTo>
                    <a:pt x="26" y="0"/>
                  </a:lnTo>
                  <a:lnTo>
                    <a:pt x="21" y="0"/>
                  </a:lnTo>
                  <a:lnTo>
                    <a:pt x="15" y="0"/>
                  </a:lnTo>
                  <a:lnTo>
                    <a:pt x="11" y="6"/>
                  </a:lnTo>
                  <a:lnTo>
                    <a:pt x="7" y="10"/>
                  </a:lnTo>
                  <a:lnTo>
                    <a:pt x="5" y="19"/>
                  </a:lnTo>
                  <a:lnTo>
                    <a:pt x="0" y="29"/>
                  </a:lnTo>
                  <a:lnTo>
                    <a:pt x="2" y="33"/>
                  </a:lnTo>
                  <a:lnTo>
                    <a:pt x="5" y="40"/>
                  </a:lnTo>
                  <a:lnTo>
                    <a:pt x="11" y="42"/>
                  </a:lnTo>
                  <a:lnTo>
                    <a:pt x="21" y="40"/>
                  </a:lnTo>
                  <a:lnTo>
                    <a:pt x="30" y="40"/>
                  </a:lnTo>
                  <a:lnTo>
                    <a:pt x="40" y="33"/>
                  </a:lnTo>
                  <a:lnTo>
                    <a:pt x="47" y="29"/>
                  </a:lnTo>
                  <a:lnTo>
                    <a:pt x="55" y="27"/>
                  </a:lnTo>
                  <a:lnTo>
                    <a:pt x="59" y="27"/>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58" name="Freeform 414">
              <a:extLst>
                <a:ext uri="{FF2B5EF4-FFF2-40B4-BE49-F238E27FC236}">
                  <a16:creationId xmlns:a16="http://schemas.microsoft.com/office/drawing/2014/main" id="{1AD868BD-E147-4FF7-BDA1-10ECE6594C01}"/>
                </a:ext>
              </a:extLst>
            </p:cNvPr>
            <p:cNvSpPr>
              <a:spLocks/>
            </p:cNvSpPr>
            <p:nvPr/>
          </p:nvSpPr>
          <p:spPr bwMode="auto">
            <a:xfrm>
              <a:off x="3894" y="3485"/>
              <a:ext cx="29" cy="19"/>
            </a:xfrm>
            <a:custGeom>
              <a:avLst/>
              <a:gdLst>
                <a:gd name="T0" fmla="*/ 4 w 57"/>
                <a:gd name="T1" fmla="*/ 2 h 38"/>
                <a:gd name="T2" fmla="*/ 4 w 57"/>
                <a:gd name="T3" fmla="*/ 2 h 38"/>
                <a:gd name="T4" fmla="*/ 4 w 57"/>
                <a:gd name="T5" fmla="*/ 1 h 38"/>
                <a:gd name="T6" fmla="*/ 3 w 57"/>
                <a:gd name="T7" fmla="*/ 1 h 38"/>
                <a:gd name="T8" fmla="*/ 3 w 57"/>
                <a:gd name="T9" fmla="*/ 1 h 38"/>
                <a:gd name="T10" fmla="*/ 3 w 57"/>
                <a:gd name="T11" fmla="*/ 1 h 38"/>
                <a:gd name="T12" fmla="*/ 2 w 57"/>
                <a:gd name="T13" fmla="*/ 0 h 38"/>
                <a:gd name="T14" fmla="*/ 2 w 57"/>
                <a:gd name="T15" fmla="*/ 1 h 38"/>
                <a:gd name="T16" fmla="*/ 1 w 57"/>
                <a:gd name="T17" fmla="*/ 1 h 38"/>
                <a:gd name="T18" fmla="*/ 1 w 57"/>
                <a:gd name="T19" fmla="*/ 1 h 38"/>
                <a:gd name="T20" fmla="*/ 1 w 57"/>
                <a:gd name="T21" fmla="*/ 1 h 38"/>
                <a:gd name="T22" fmla="*/ 0 w 57"/>
                <a:gd name="T23" fmla="*/ 1 h 38"/>
                <a:gd name="T24" fmla="*/ 1 w 57"/>
                <a:gd name="T25" fmla="*/ 2 h 38"/>
                <a:gd name="T26" fmla="*/ 1 w 57"/>
                <a:gd name="T27" fmla="*/ 2 h 38"/>
                <a:gd name="T28" fmla="*/ 2 w 57"/>
                <a:gd name="T29" fmla="*/ 2 h 38"/>
                <a:gd name="T30" fmla="*/ 3 w 57"/>
                <a:gd name="T31" fmla="*/ 2 h 38"/>
                <a:gd name="T32" fmla="*/ 3 w 57"/>
                <a:gd name="T33" fmla="*/ 2 h 38"/>
                <a:gd name="T34" fmla="*/ 4 w 57"/>
                <a:gd name="T35" fmla="*/ 2 h 38"/>
                <a:gd name="T36" fmla="*/ 4 w 57"/>
                <a:gd name="T37" fmla="*/ 2 h 38"/>
                <a:gd name="T38" fmla="*/ 4 w 57"/>
                <a:gd name="T39" fmla="*/ 2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38"/>
                <a:gd name="T62" fmla="*/ 57 w 57"/>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38">
                  <a:moveTo>
                    <a:pt x="57" y="36"/>
                  </a:moveTo>
                  <a:lnTo>
                    <a:pt x="55" y="34"/>
                  </a:lnTo>
                  <a:lnTo>
                    <a:pt x="54" y="28"/>
                  </a:lnTo>
                  <a:lnTo>
                    <a:pt x="48" y="17"/>
                  </a:lnTo>
                  <a:lnTo>
                    <a:pt x="46" y="11"/>
                  </a:lnTo>
                  <a:lnTo>
                    <a:pt x="36" y="2"/>
                  </a:lnTo>
                  <a:lnTo>
                    <a:pt x="31" y="0"/>
                  </a:lnTo>
                  <a:lnTo>
                    <a:pt x="19" y="2"/>
                  </a:lnTo>
                  <a:lnTo>
                    <a:pt x="8" y="13"/>
                  </a:lnTo>
                  <a:lnTo>
                    <a:pt x="4" y="17"/>
                  </a:lnTo>
                  <a:lnTo>
                    <a:pt x="2" y="23"/>
                  </a:lnTo>
                  <a:lnTo>
                    <a:pt x="0" y="28"/>
                  </a:lnTo>
                  <a:lnTo>
                    <a:pt x="6" y="34"/>
                  </a:lnTo>
                  <a:lnTo>
                    <a:pt x="16" y="36"/>
                  </a:lnTo>
                  <a:lnTo>
                    <a:pt x="25" y="38"/>
                  </a:lnTo>
                  <a:lnTo>
                    <a:pt x="36" y="36"/>
                  </a:lnTo>
                  <a:lnTo>
                    <a:pt x="48" y="36"/>
                  </a:lnTo>
                  <a:lnTo>
                    <a:pt x="54" y="36"/>
                  </a:lnTo>
                  <a:lnTo>
                    <a:pt x="57"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59" name="Freeform 415">
              <a:extLst>
                <a:ext uri="{FF2B5EF4-FFF2-40B4-BE49-F238E27FC236}">
                  <a16:creationId xmlns:a16="http://schemas.microsoft.com/office/drawing/2014/main" id="{B70DCE4B-23C1-4C0E-9BDB-23BD3D410F13}"/>
                </a:ext>
              </a:extLst>
            </p:cNvPr>
            <p:cNvSpPr>
              <a:spLocks/>
            </p:cNvSpPr>
            <p:nvPr/>
          </p:nvSpPr>
          <p:spPr bwMode="auto">
            <a:xfrm>
              <a:off x="3890" y="3368"/>
              <a:ext cx="30" cy="19"/>
            </a:xfrm>
            <a:custGeom>
              <a:avLst/>
              <a:gdLst>
                <a:gd name="T0" fmla="*/ 4 w 59"/>
                <a:gd name="T1" fmla="*/ 2 h 38"/>
                <a:gd name="T2" fmla="*/ 4 w 59"/>
                <a:gd name="T3" fmla="*/ 2 h 38"/>
                <a:gd name="T4" fmla="*/ 4 w 59"/>
                <a:gd name="T5" fmla="*/ 1 h 38"/>
                <a:gd name="T6" fmla="*/ 3 w 59"/>
                <a:gd name="T7" fmla="*/ 1 h 38"/>
                <a:gd name="T8" fmla="*/ 3 w 59"/>
                <a:gd name="T9" fmla="*/ 1 h 38"/>
                <a:gd name="T10" fmla="*/ 3 w 59"/>
                <a:gd name="T11" fmla="*/ 1 h 38"/>
                <a:gd name="T12" fmla="*/ 2 w 59"/>
                <a:gd name="T13" fmla="*/ 0 h 38"/>
                <a:gd name="T14" fmla="*/ 2 w 59"/>
                <a:gd name="T15" fmla="*/ 1 h 38"/>
                <a:gd name="T16" fmla="*/ 1 w 59"/>
                <a:gd name="T17" fmla="*/ 1 h 38"/>
                <a:gd name="T18" fmla="*/ 1 w 59"/>
                <a:gd name="T19" fmla="*/ 1 h 38"/>
                <a:gd name="T20" fmla="*/ 0 w 59"/>
                <a:gd name="T21" fmla="*/ 1 h 38"/>
                <a:gd name="T22" fmla="*/ 0 w 59"/>
                <a:gd name="T23" fmla="*/ 1 h 38"/>
                <a:gd name="T24" fmla="*/ 1 w 59"/>
                <a:gd name="T25" fmla="*/ 2 h 38"/>
                <a:gd name="T26" fmla="*/ 1 w 59"/>
                <a:gd name="T27" fmla="*/ 2 h 38"/>
                <a:gd name="T28" fmla="*/ 2 w 59"/>
                <a:gd name="T29" fmla="*/ 2 h 38"/>
                <a:gd name="T30" fmla="*/ 3 w 59"/>
                <a:gd name="T31" fmla="*/ 2 h 38"/>
                <a:gd name="T32" fmla="*/ 3 w 59"/>
                <a:gd name="T33" fmla="*/ 2 h 38"/>
                <a:gd name="T34" fmla="*/ 4 w 59"/>
                <a:gd name="T35" fmla="*/ 2 h 38"/>
                <a:gd name="T36" fmla="*/ 4 w 59"/>
                <a:gd name="T37" fmla="*/ 2 h 38"/>
                <a:gd name="T38" fmla="*/ 4 w 59"/>
                <a:gd name="T39" fmla="*/ 2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38"/>
                <a:gd name="T62" fmla="*/ 59 w 59"/>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38">
                  <a:moveTo>
                    <a:pt x="59" y="36"/>
                  </a:moveTo>
                  <a:lnTo>
                    <a:pt x="57" y="34"/>
                  </a:lnTo>
                  <a:lnTo>
                    <a:pt x="55" y="29"/>
                  </a:lnTo>
                  <a:lnTo>
                    <a:pt x="47" y="19"/>
                  </a:lnTo>
                  <a:lnTo>
                    <a:pt x="45" y="12"/>
                  </a:lnTo>
                  <a:lnTo>
                    <a:pt x="38" y="2"/>
                  </a:lnTo>
                  <a:lnTo>
                    <a:pt x="30" y="0"/>
                  </a:lnTo>
                  <a:lnTo>
                    <a:pt x="21" y="2"/>
                  </a:lnTo>
                  <a:lnTo>
                    <a:pt x="9" y="14"/>
                  </a:lnTo>
                  <a:lnTo>
                    <a:pt x="3" y="19"/>
                  </a:lnTo>
                  <a:lnTo>
                    <a:pt x="0" y="25"/>
                  </a:lnTo>
                  <a:lnTo>
                    <a:pt x="0" y="29"/>
                  </a:lnTo>
                  <a:lnTo>
                    <a:pt x="5" y="34"/>
                  </a:lnTo>
                  <a:lnTo>
                    <a:pt x="13" y="34"/>
                  </a:lnTo>
                  <a:lnTo>
                    <a:pt x="26" y="38"/>
                  </a:lnTo>
                  <a:lnTo>
                    <a:pt x="38" y="36"/>
                  </a:lnTo>
                  <a:lnTo>
                    <a:pt x="47" y="36"/>
                  </a:lnTo>
                  <a:lnTo>
                    <a:pt x="55" y="36"/>
                  </a:lnTo>
                  <a:lnTo>
                    <a:pt x="59"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0" name="Freeform 416">
              <a:extLst>
                <a:ext uri="{FF2B5EF4-FFF2-40B4-BE49-F238E27FC236}">
                  <a16:creationId xmlns:a16="http://schemas.microsoft.com/office/drawing/2014/main" id="{C6974F10-9DC9-4C00-B168-24587A791394}"/>
                </a:ext>
              </a:extLst>
            </p:cNvPr>
            <p:cNvSpPr>
              <a:spLocks/>
            </p:cNvSpPr>
            <p:nvPr/>
          </p:nvSpPr>
          <p:spPr bwMode="auto">
            <a:xfrm>
              <a:off x="3868" y="3386"/>
              <a:ext cx="28" cy="21"/>
            </a:xfrm>
            <a:custGeom>
              <a:avLst/>
              <a:gdLst>
                <a:gd name="T0" fmla="*/ 4 w 55"/>
                <a:gd name="T1" fmla="*/ 3 h 42"/>
                <a:gd name="T2" fmla="*/ 4 w 55"/>
                <a:gd name="T3" fmla="*/ 3 h 42"/>
                <a:gd name="T4" fmla="*/ 4 w 55"/>
                <a:gd name="T5" fmla="*/ 1 h 42"/>
                <a:gd name="T6" fmla="*/ 3 w 55"/>
                <a:gd name="T7" fmla="*/ 1 h 42"/>
                <a:gd name="T8" fmla="*/ 3 w 55"/>
                <a:gd name="T9" fmla="*/ 1 h 42"/>
                <a:gd name="T10" fmla="*/ 3 w 55"/>
                <a:gd name="T11" fmla="*/ 1 h 42"/>
                <a:gd name="T12" fmla="*/ 2 w 55"/>
                <a:gd name="T13" fmla="*/ 0 h 42"/>
                <a:gd name="T14" fmla="*/ 2 w 55"/>
                <a:gd name="T15" fmla="*/ 1 h 42"/>
                <a:gd name="T16" fmla="*/ 1 w 55"/>
                <a:gd name="T17" fmla="*/ 1 h 42"/>
                <a:gd name="T18" fmla="*/ 1 w 55"/>
                <a:gd name="T19" fmla="*/ 1 h 42"/>
                <a:gd name="T20" fmla="*/ 0 w 55"/>
                <a:gd name="T21" fmla="*/ 1 h 42"/>
                <a:gd name="T22" fmla="*/ 0 w 55"/>
                <a:gd name="T23" fmla="*/ 1 h 42"/>
                <a:gd name="T24" fmla="*/ 1 w 55"/>
                <a:gd name="T25" fmla="*/ 3 h 42"/>
                <a:gd name="T26" fmla="*/ 1 w 55"/>
                <a:gd name="T27" fmla="*/ 3 h 42"/>
                <a:gd name="T28" fmla="*/ 2 w 55"/>
                <a:gd name="T29" fmla="*/ 3 h 42"/>
                <a:gd name="T30" fmla="*/ 3 w 55"/>
                <a:gd name="T31" fmla="*/ 3 h 42"/>
                <a:gd name="T32" fmla="*/ 3 w 55"/>
                <a:gd name="T33" fmla="*/ 3 h 42"/>
                <a:gd name="T34" fmla="*/ 4 w 55"/>
                <a:gd name="T35" fmla="*/ 3 h 42"/>
                <a:gd name="T36" fmla="*/ 4 w 55"/>
                <a:gd name="T37" fmla="*/ 3 h 42"/>
                <a:gd name="T38" fmla="*/ 4 w 55"/>
                <a:gd name="T39" fmla="*/ 3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42"/>
                <a:gd name="T62" fmla="*/ 55 w 55"/>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42">
                  <a:moveTo>
                    <a:pt x="55" y="40"/>
                  </a:moveTo>
                  <a:lnTo>
                    <a:pt x="53" y="38"/>
                  </a:lnTo>
                  <a:lnTo>
                    <a:pt x="51" y="29"/>
                  </a:lnTo>
                  <a:lnTo>
                    <a:pt x="47" y="21"/>
                  </a:lnTo>
                  <a:lnTo>
                    <a:pt x="44" y="12"/>
                  </a:lnTo>
                  <a:lnTo>
                    <a:pt x="36" y="6"/>
                  </a:lnTo>
                  <a:lnTo>
                    <a:pt x="27" y="0"/>
                  </a:lnTo>
                  <a:lnTo>
                    <a:pt x="19" y="2"/>
                  </a:lnTo>
                  <a:lnTo>
                    <a:pt x="8" y="16"/>
                  </a:lnTo>
                  <a:lnTo>
                    <a:pt x="2" y="21"/>
                  </a:lnTo>
                  <a:lnTo>
                    <a:pt x="0" y="27"/>
                  </a:lnTo>
                  <a:lnTo>
                    <a:pt x="0" y="31"/>
                  </a:lnTo>
                  <a:lnTo>
                    <a:pt x="4" y="38"/>
                  </a:lnTo>
                  <a:lnTo>
                    <a:pt x="11" y="38"/>
                  </a:lnTo>
                  <a:lnTo>
                    <a:pt x="23" y="42"/>
                  </a:lnTo>
                  <a:lnTo>
                    <a:pt x="34" y="40"/>
                  </a:lnTo>
                  <a:lnTo>
                    <a:pt x="44" y="40"/>
                  </a:lnTo>
                  <a:lnTo>
                    <a:pt x="51" y="40"/>
                  </a:lnTo>
                  <a:lnTo>
                    <a:pt x="55"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1" name="Freeform 417">
              <a:extLst>
                <a:ext uri="{FF2B5EF4-FFF2-40B4-BE49-F238E27FC236}">
                  <a16:creationId xmlns:a16="http://schemas.microsoft.com/office/drawing/2014/main" id="{745B244E-5016-4F88-9BFD-DAFEA3DF39FE}"/>
                </a:ext>
              </a:extLst>
            </p:cNvPr>
            <p:cNvSpPr>
              <a:spLocks/>
            </p:cNvSpPr>
            <p:nvPr/>
          </p:nvSpPr>
          <p:spPr bwMode="auto">
            <a:xfrm>
              <a:off x="3890" y="3648"/>
              <a:ext cx="30" cy="20"/>
            </a:xfrm>
            <a:custGeom>
              <a:avLst/>
              <a:gdLst>
                <a:gd name="T0" fmla="*/ 4 w 59"/>
                <a:gd name="T1" fmla="*/ 3 h 40"/>
                <a:gd name="T2" fmla="*/ 4 w 59"/>
                <a:gd name="T3" fmla="*/ 3 h 40"/>
                <a:gd name="T4" fmla="*/ 4 w 59"/>
                <a:gd name="T5" fmla="*/ 1 h 40"/>
                <a:gd name="T6" fmla="*/ 4 w 59"/>
                <a:gd name="T7" fmla="*/ 1 h 40"/>
                <a:gd name="T8" fmla="*/ 3 w 59"/>
                <a:gd name="T9" fmla="*/ 1 h 40"/>
                <a:gd name="T10" fmla="*/ 3 w 59"/>
                <a:gd name="T11" fmla="*/ 1 h 40"/>
                <a:gd name="T12" fmla="*/ 2 w 59"/>
                <a:gd name="T13" fmla="*/ 0 h 40"/>
                <a:gd name="T14" fmla="*/ 2 w 59"/>
                <a:gd name="T15" fmla="*/ 1 h 40"/>
                <a:gd name="T16" fmla="*/ 1 w 59"/>
                <a:gd name="T17" fmla="*/ 1 h 40"/>
                <a:gd name="T18" fmla="*/ 1 w 59"/>
                <a:gd name="T19" fmla="*/ 1 h 40"/>
                <a:gd name="T20" fmla="*/ 0 w 59"/>
                <a:gd name="T21" fmla="*/ 1 h 40"/>
                <a:gd name="T22" fmla="*/ 0 w 59"/>
                <a:gd name="T23" fmla="*/ 1 h 40"/>
                <a:gd name="T24" fmla="*/ 1 w 59"/>
                <a:gd name="T25" fmla="*/ 3 h 40"/>
                <a:gd name="T26" fmla="*/ 1 w 59"/>
                <a:gd name="T27" fmla="*/ 3 h 40"/>
                <a:gd name="T28" fmla="*/ 2 w 59"/>
                <a:gd name="T29" fmla="*/ 3 h 40"/>
                <a:gd name="T30" fmla="*/ 3 w 59"/>
                <a:gd name="T31" fmla="*/ 3 h 40"/>
                <a:gd name="T32" fmla="*/ 3 w 59"/>
                <a:gd name="T33" fmla="*/ 3 h 40"/>
                <a:gd name="T34" fmla="*/ 4 w 59"/>
                <a:gd name="T35" fmla="*/ 3 h 40"/>
                <a:gd name="T36" fmla="*/ 4 w 59"/>
                <a:gd name="T37" fmla="*/ 3 h 40"/>
                <a:gd name="T38" fmla="*/ 4 w 59"/>
                <a:gd name="T39" fmla="*/ 3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40"/>
                <a:gd name="T62" fmla="*/ 59 w 59"/>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40">
                  <a:moveTo>
                    <a:pt x="59" y="40"/>
                  </a:moveTo>
                  <a:lnTo>
                    <a:pt x="57" y="36"/>
                  </a:lnTo>
                  <a:lnTo>
                    <a:pt x="55" y="29"/>
                  </a:lnTo>
                  <a:lnTo>
                    <a:pt x="51" y="19"/>
                  </a:lnTo>
                  <a:lnTo>
                    <a:pt x="47" y="11"/>
                  </a:lnTo>
                  <a:lnTo>
                    <a:pt x="42" y="4"/>
                  </a:lnTo>
                  <a:lnTo>
                    <a:pt x="32" y="0"/>
                  </a:lnTo>
                  <a:lnTo>
                    <a:pt x="23" y="4"/>
                  </a:lnTo>
                  <a:lnTo>
                    <a:pt x="11" y="13"/>
                  </a:lnTo>
                  <a:lnTo>
                    <a:pt x="5" y="19"/>
                  </a:lnTo>
                  <a:lnTo>
                    <a:pt x="0" y="25"/>
                  </a:lnTo>
                  <a:lnTo>
                    <a:pt x="0" y="29"/>
                  </a:lnTo>
                  <a:lnTo>
                    <a:pt x="5" y="36"/>
                  </a:lnTo>
                  <a:lnTo>
                    <a:pt x="13" y="36"/>
                  </a:lnTo>
                  <a:lnTo>
                    <a:pt x="26" y="40"/>
                  </a:lnTo>
                  <a:lnTo>
                    <a:pt x="38" y="40"/>
                  </a:lnTo>
                  <a:lnTo>
                    <a:pt x="47" y="40"/>
                  </a:lnTo>
                  <a:lnTo>
                    <a:pt x="55"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2" name="Freeform 418">
              <a:extLst>
                <a:ext uri="{FF2B5EF4-FFF2-40B4-BE49-F238E27FC236}">
                  <a16:creationId xmlns:a16="http://schemas.microsoft.com/office/drawing/2014/main" id="{EFADE8C6-2E0E-41EA-AABE-5845CA335543}"/>
                </a:ext>
              </a:extLst>
            </p:cNvPr>
            <p:cNvSpPr>
              <a:spLocks/>
            </p:cNvSpPr>
            <p:nvPr/>
          </p:nvSpPr>
          <p:spPr bwMode="auto">
            <a:xfrm>
              <a:off x="3773" y="3832"/>
              <a:ext cx="27" cy="21"/>
            </a:xfrm>
            <a:custGeom>
              <a:avLst/>
              <a:gdLst>
                <a:gd name="T0" fmla="*/ 4 w 53"/>
                <a:gd name="T1" fmla="*/ 3 h 42"/>
                <a:gd name="T2" fmla="*/ 4 w 53"/>
                <a:gd name="T3" fmla="*/ 3 h 42"/>
                <a:gd name="T4" fmla="*/ 4 w 53"/>
                <a:gd name="T5" fmla="*/ 2 h 42"/>
                <a:gd name="T6" fmla="*/ 4 w 53"/>
                <a:gd name="T7" fmla="*/ 1 h 42"/>
                <a:gd name="T8" fmla="*/ 4 w 53"/>
                <a:gd name="T9" fmla="*/ 1 h 42"/>
                <a:gd name="T10" fmla="*/ 3 w 53"/>
                <a:gd name="T11" fmla="*/ 1 h 42"/>
                <a:gd name="T12" fmla="*/ 3 w 53"/>
                <a:gd name="T13" fmla="*/ 0 h 42"/>
                <a:gd name="T14" fmla="*/ 2 w 53"/>
                <a:gd name="T15" fmla="*/ 0 h 42"/>
                <a:gd name="T16" fmla="*/ 1 w 53"/>
                <a:gd name="T17" fmla="*/ 1 h 42"/>
                <a:gd name="T18" fmla="*/ 1 w 53"/>
                <a:gd name="T19" fmla="*/ 1 h 42"/>
                <a:gd name="T20" fmla="*/ 1 w 53"/>
                <a:gd name="T21" fmla="*/ 1 h 42"/>
                <a:gd name="T22" fmla="*/ 0 w 53"/>
                <a:gd name="T23" fmla="*/ 1 h 42"/>
                <a:gd name="T24" fmla="*/ 1 w 53"/>
                <a:gd name="T25" fmla="*/ 2 h 42"/>
                <a:gd name="T26" fmla="*/ 1 w 53"/>
                <a:gd name="T27" fmla="*/ 3 h 42"/>
                <a:gd name="T28" fmla="*/ 2 w 53"/>
                <a:gd name="T29" fmla="*/ 3 h 42"/>
                <a:gd name="T30" fmla="*/ 2 w 53"/>
                <a:gd name="T31" fmla="*/ 3 h 42"/>
                <a:gd name="T32" fmla="*/ 3 w 53"/>
                <a:gd name="T33" fmla="*/ 3 h 42"/>
                <a:gd name="T34" fmla="*/ 4 w 53"/>
                <a:gd name="T35" fmla="*/ 3 h 42"/>
                <a:gd name="T36" fmla="*/ 4 w 53"/>
                <a:gd name="T37" fmla="*/ 3 h 42"/>
                <a:gd name="T38" fmla="*/ 4 w 53"/>
                <a:gd name="T39" fmla="*/ 3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42"/>
                <a:gd name="T62" fmla="*/ 53 w 53"/>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42">
                  <a:moveTo>
                    <a:pt x="53" y="42"/>
                  </a:moveTo>
                  <a:lnTo>
                    <a:pt x="51" y="40"/>
                  </a:lnTo>
                  <a:lnTo>
                    <a:pt x="51" y="32"/>
                  </a:lnTo>
                  <a:lnTo>
                    <a:pt x="51" y="23"/>
                  </a:lnTo>
                  <a:lnTo>
                    <a:pt x="49" y="15"/>
                  </a:lnTo>
                  <a:lnTo>
                    <a:pt x="42" y="4"/>
                  </a:lnTo>
                  <a:lnTo>
                    <a:pt x="36" y="0"/>
                  </a:lnTo>
                  <a:lnTo>
                    <a:pt x="25" y="0"/>
                  </a:lnTo>
                  <a:lnTo>
                    <a:pt x="11" y="9"/>
                  </a:lnTo>
                  <a:lnTo>
                    <a:pt x="4" y="15"/>
                  </a:lnTo>
                  <a:lnTo>
                    <a:pt x="2" y="19"/>
                  </a:lnTo>
                  <a:lnTo>
                    <a:pt x="0" y="25"/>
                  </a:lnTo>
                  <a:lnTo>
                    <a:pt x="2" y="32"/>
                  </a:lnTo>
                  <a:lnTo>
                    <a:pt x="9" y="34"/>
                  </a:lnTo>
                  <a:lnTo>
                    <a:pt x="23" y="38"/>
                  </a:lnTo>
                  <a:lnTo>
                    <a:pt x="32" y="40"/>
                  </a:lnTo>
                  <a:lnTo>
                    <a:pt x="42" y="42"/>
                  </a:lnTo>
                  <a:lnTo>
                    <a:pt x="51" y="42"/>
                  </a:lnTo>
                  <a:lnTo>
                    <a:pt x="53" y="42"/>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3" name="Freeform 419">
              <a:extLst>
                <a:ext uri="{FF2B5EF4-FFF2-40B4-BE49-F238E27FC236}">
                  <a16:creationId xmlns:a16="http://schemas.microsoft.com/office/drawing/2014/main" id="{0B63062B-4C47-404C-A921-C4F71386DF1A}"/>
                </a:ext>
              </a:extLst>
            </p:cNvPr>
            <p:cNvSpPr>
              <a:spLocks/>
            </p:cNvSpPr>
            <p:nvPr/>
          </p:nvSpPr>
          <p:spPr bwMode="auto">
            <a:xfrm>
              <a:off x="3745" y="3442"/>
              <a:ext cx="26" cy="24"/>
            </a:xfrm>
            <a:custGeom>
              <a:avLst/>
              <a:gdLst>
                <a:gd name="T0" fmla="*/ 4 w 51"/>
                <a:gd name="T1" fmla="*/ 1 h 47"/>
                <a:gd name="T2" fmla="*/ 3 w 51"/>
                <a:gd name="T3" fmla="*/ 1 h 47"/>
                <a:gd name="T4" fmla="*/ 3 w 51"/>
                <a:gd name="T5" fmla="*/ 1 h 47"/>
                <a:gd name="T6" fmla="*/ 2 w 51"/>
                <a:gd name="T7" fmla="*/ 0 h 47"/>
                <a:gd name="T8" fmla="*/ 2 w 51"/>
                <a:gd name="T9" fmla="*/ 0 h 47"/>
                <a:gd name="T10" fmla="*/ 1 w 51"/>
                <a:gd name="T11" fmla="*/ 0 h 47"/>
                <a:gd name="T12" fmla="*/ 1 w 51"/>
                <a:gd name="T13" fmla="*/ 1 h 47"/>
                <a:gd name="T14" fmla="*/ 0 w 51"/>
                <a:gd name="T15" fmla="*/ 1 h 47"/>
                <a:gd name="T16" fmla="*/ 0 w 51"/>
                <a:gd name="T17" fmla="*/ 2 h 47"/>
                <a:gd name="T18" fmla="*/ 1 w 51"/>
                <a:gd name="T19" fmla="*/ 2 h 47"/>
                <a:gd name="T20" fmla="*/ 1 w 51"/>
                <a:gd name="T21" fmla="*/ 2 h 47"/>
                <a:gd name="T22" fmla="*/ 1 w 51"/>
                <a:gd name="T23" fmla="*/ 3 h 47"/>
                <a:gd name="T24" fmla="*/ 1 w 51"/>
                <a:gd name="T25" fmla="*/ 3 h 47"/>
                <a:gd name="T26" fmla="*/ 2 w 51"/>
                <a:gd name="T27" fmla="*/ 3 h 47"/>
                <a:gd name="T28" fmla="*/ 2 w 51"/>
                <a:gd name="T29" fmla="*/ 3 h 47"/>
                <a:gd name="T30" fmla="*/ 2 w 51"/>
                <a:gd name="T31" fmla="*/ 3 h 47"/>
                <a:gd name="T32" fmla="*/ 3 w 51"/>
                <a:gd name="T33" fmla="*/ 2 h 47"/>
                <a:gd name="T34" fmla="*/ 3 w 51"/>
                <a:gd name="T35" fmla="*/ 2 h 47"/>
                <a:gd name="T36" fmla="*/ 3 w 51"/>
                <a:gd name="T37" fmla="*/ 1 h 47"/>
                <a:gd name="T38" fmla="*/ 4 w 51"/>
                <a:gd name="T39" fmla="*/ 1 h 47"/>
                <a:gd name="T40" fmla="*/ 4 w 51"/>
                <a:gd name="T41" fmla="*/ 1 h 47"/>
                <a:gd name="T42" fmla="*/ 4 w 51"/>
                <a:gd name="T43" fmla="*/ 1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
                <a:gd name="T67" fmla="*/ 0 h 47"/>
                <a:gd name="T68" fmla="*/ 51 w 51"/>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 h="47">
                  <a:moveTo>
                    <a:pt x="51" y="7"/>
                  </a:moveTo>
                  <a:lnTo>
                    <a:pt x="47" y="5"/>
                  </a:lnTo>
                  <a:lnTo>
                    <a:pt x="42" y="3"/>
                  </a:lnTo>
                  <a:lnTo>
                    <a:pt x="30" y="0"/>
                  </a:lnTo>
                  <a:lnTo>
                    <a:pt x="21" y="0"/>
                  </a:lnTo>
                  <a:lnTo>
                    <a:pt x="11" y="0"/>
                  </a:lnTo>
                  <a:lnTo>
                    <a:pt x="4" y="7"/>
                  </a:lnTo>
                  <a:lnTo>
                    <a:pt x="0" y="11"/>
                  </a:lnTo>
                  <a:lnTo>
                    <a:pt x="0" y="19"/>
                  </a:lnTo>
                  <a:lnTo>
                    <a:pt x="2" y="24"/>
                  </a:lnTo>
                  <a:lnTo>
                    <a:pt x="6" y="32"/>
                  </a:lnTo>
                  <a:lnTo>
                    <a:pt x="11" y="39"/>
                  </a:lnTo>
                  <a:lnTo>
                    <a:pt x="15" y="45"/>
                  </a:lnTo>
                  <a:lnTo>
                    <a:pt x="21" y="47"/>
                  </a:lnTo>
                  <a:lnTo>
                    <a:pt x="26" y="45"/>
                  </a:lnTo>
                  <a:lnTo>
                    <a:pt x="32" y="39"/>
                  </a:lnTo>
                  <a:lnTo>
                    <a:pt x="38" y="32"/>
                  </a:lnTo>
                  <a:lnTo>
                    <a:pt x="44" y="22"/>
                  </a:lnTo>
                  <a:lnTo>
                    <a:pt x="47" y="13"/>
                  </a:lnTo>
                  <a:lnTo>
                    <a:pt x="49" y="7"/>
                  </a:lnTo>
                  <a:lnTo>
                    <a:pt x="51" y="7"/>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4" name="Freeform 420">
              <a:extLst>
                <a:ext uri="{FF2B5EF4-FFF2-40B4-BE49-F238E27FC236}">
                  <a16:creationId xmlns:a16="http://schemas.microsoft.com/office/drawing/2014/main" id="{ABF74841-9991-4D35-958C-6DA8DBC4523D}"/>
                </a:ext>
              </a:extLst>
            </p:cNvPr>
            <p:cNvSpPr>
              <a:spLocks/>
            </p:cNvSpPr>
            <p:nvPr/>
          </p:nvSpPr>
          <p:spPr bwMode="auto">
            <a:xfrm>
              <a:off x="3729" y="3311"/>
              <a:ext cx="24" cy="22"/>
            </a:xfrm>
            <a:custGeom>
              <a:avLst/>
              <a:gdLst>
                <a:gd name="T0" fmla="*/ 3 w 47"/>
                <a:gd name="T1" fmla="*/ 0 h 46"/>
                <a:gd name="T2" fmla="*/ 3 w 47"/>
                <a:gd name="T3" fmla="*/ 0 h 46"/>
                <a:gd name="T4" fmla="*/ 3 w 47"/>
                <a:gd name="T5" fmla="*/ 0 h 46"/>
                <a:gd name="T6" fmla="*/ 3 w 47"/>
                <a:gd name="T7" fmla="*/ 0 h 46"/>
                <a:gd name="T8" fmla="*/ 3 w 47"/>
                <a:gd name="T9" fmla="*/ 1 h 46"/>
                <a:gd name="T10" fmla="*/ 3 w 47"/>
                <a:gd name="T11" fmla="*/ 2 h 46"/>
                <a:gd name="T12" fmla="*/ 3 w 47"/>
                <a:gd name="T13" fmla="*/ 2 h 46"/>
                <a:gd name="T14" fmla="*/ 3 w 47"/>
                <a:gd name="T15" fmla="*/ 2 h 46"/>
                <a:gd name="T16" fmla="*/ 2 w 47"/>
                <a:gd name="T17" fmla="*/ 2 h 46"/>
                <a:gd name="T18" fmla="*/ 2 w 47"/>
                <a:gd name="T19" fmla="*/ 2 h 46"/>
                <a:gd name="T20" fmla="*/ 1 w 47"/>
                <a:gd name="T21" fmla="*/ 2 h 46"/>
                <a:gd name="T22" fmla="*/ 1 w 47"/>
                <a:gd name="T23" fmla="*/ 2 h 46"/>
                <a:gd name="T24" fmla="*/ 1 w 47"/>
                <a:gd name="T25" fmla="*/ 2 h 46"/>
                <a:gd name="T26" fmla="*/ 0 w 47"/>
                <a:gd name="T27" fmla="*/ 1 h 46"/>
                <a:gd name="T28" fmla="*/ 1 w 47"/>
                <a:gd name="T29" fmla="*/ 0 h 46"/>
                <a:gd name="T30" fmla="*/ 2 w 47"/>
                <a:gd name="T31" fmla="*/ 0 h 46"/>
                <a:gd name="T32" fmla="*/ 2 w 47"/>
                <a:gd name="T33" fmla="*/ 0 h 46"/>
                <a:gd name="T34" fmla="*/ 3 w 47"/>
                <a:gd name="T35" fmla="*/ 0 h 46"/>
                <a:gd name="T36" fmla="*/ 3 w 47"/>
                <a:gd name="T37" fmla="*/ 0 h 46"/>
                <a:gd name="T38" fmla="*/ 3 w 47"/>
                <a:gd name="T39" fmla="*/ 0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
                <a:gd name="T61" fmla="*/ 0 h 46"/>
                <a:gd name="T62" fmla="*/ 47 w 47"/>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 h="46">
                  <a:moveTo>
                    <a:pt x="38" y="0"/>
                  </a:moveTo>
                  <a:lnTo>
                    <a:pt x="38" y="2"/>
                  </a:lnTo>
                  <a:lnTo>
                    <a:pt x="43" y="8"/>
                  </a:lnTo>
                  <a:lnTo>
                    <a:pt x="43" y="15"/>
                  </a:lnTo>
                  <a:lnTo>
                    <a:pt x="47" y="25"/>
                  </a:lnTo>
                  <a:lnTo>
                    <a:pt x="45" y="34"/>
                  </a:lnTo>
                  <a:lnTo>
                    <a:pt x="41" y="40"/>
                  </a:lnTo>
                  <a:lnTo>
                    <a:pt x="34" y="44"/>
                  </a:lnTo>
                  <a:lnTo>
                    <a:pt x="30" y="46"/>
                  </a:lnTo>
                  <a:lnTo>
                    <a:pt x="22" y="46"/>
                  </a:lnTo>
                  <a:lnTo>
                    <a:pt x="15" y="46"/>
                  </a:lnTo>
                  <a:lnTo>
                    <a:pt x="11" y="40"/>
                  </a:lnTo>
                  <a:lnTo>
                    <a:pt x="3" y="36"/>
                  </a:lnTo>
                  <a:lnTo>
                    <a:pt x="0" y="23"/>
                  </a:lnTo>
                  <a:lnTo>
                    <a:pt x="13" y="13"/>
                  </a:lnTo>
                  <a:lnTo>
                    <a:pt x="20" y="8"/>
                  </a:lnTo>
                  <a:lnTo>
                    <a:pt x="30" y="2"/>
                  </a:lnTo>
                  <a:lnTo>
                    <a:pt x="36" y="0"/>
                  </a:lnTo>
                  <a:lnTo>
                    <a:pt x="38" y="0"/>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5" name="Freeform 421">
              <a:extLst>
                <a:ext uri="{FF2B5EF4-FFF2-40B4-BE49-F238E27FC236}">
                  <a16:creationId xmlns:a16="http://schemas.microsoft.com/office/drawing/2014/main" id="{C765A577-79DC-48E7-A7DE-863368E01EB5}"/>
                </a:ext>
              </a:extLst>
            </p:cNvPr>
            <p:cNvSpPr>
              <a:spLocks/>
            </p:cNvSpPr>
            <p:nvPr/>
          </p:nvSpPr>
          <p:spPr bwMode="auto">
            <a:xfrm>
              <a:off x="3811" y="3369"/>
              <a:ext cx="26" cy="23"/>
            </a:xfrm>
            <a:custGeom>
              <a:avLst/>
              <a:gdLst>
                <a:gd name="T0" fmla="*/ 3 w 53"/>
                <a:gd name="T1" fmla="*/ 0 h 48"/>
                <a:gd name="T2" fmla="*/ 3 w 53"/>
                <a:gd name="T3" fmla="*/ 0 h 48"/>
                <a:gd name="T4" fmla="*/ 2 w 53"/>
                <a:gd name="T5" fmla="*/ 0 h 48"/>
                <a:gd name="T6" fmla="*/ 1 w 53"/>
                <a:gd name="T7" fmla="*/ 0 h 48"/>
                <a:gd name="T8" fmla="*/ 1 w 53"/>
                <a:gd name="T9" fmla="*/ 0 h 48"/>
                <a:gd name="T10" fmla="*/ 0 w 53"/>
                <a:gd name="T11" fmla="*/ 0 h 48"/>
                <a:gd name="T12" fmla="*/ 0 w 53"/>
                <a:gd name="T13" fmla="*/ 0 h 48"/>
                <a:gd name="T14" fmla="*/ 0 w 53"/>
                <a:gd name="T15" fmla="*/ 0 h 48"/>
                <a:gd name="T16" fmla="*/ 0 w 53"/>
                <a:gd name="T17" fmla="*/ 0 h 48"/>
                <a:gd name="T18" fmla="*/ 0 w 53"/>
                <a:gd name="T19" fmla="*/ 1 h 48"/>
                <a:gd name="T20" fmla="*/ 0 w 53"/>
                <a:gd name="T21" fmla="*/ 1 h 48"/>
                <a:gd name="T22" fmla="*/ 0 w 53"/>
                <a:gd name="T23" fmla="*/ 2 h 48"/>
                <a:gd name="T24" fmla="*/ 0 w 53"/>
                <a:gd name="T25" fmla="*/ 2 h 48"/>
                <a:gd name="T26" fmla="*/ 0 w 53"/>
                <a:gd name="T27" fmla="*/ 2 h 48"/>
                <a:gd name="T28" fmla="*/ 1 w 53"/>
                <a:gd name="T29" fmla="*/ 2 h 48"/>
                <a:gd name="T30" fmla="*/ 1 w 53"/>
                <a:gd name="T31" fmla="*/ 2 h 48"/>
                <a:gd name="T32" fmla="*/ 2 w 53"/>
                <a:gd name="T33" fmla="*/ 1 h 48"/>
                <a:gd name="T34" fmla="*/ 2 w 53"/>
                <a:gd name="T35" fmla="*/ 1 h 48"/>
                <a:gd name="T36" fmla="*/ 2 w 53"/>
                <a:gd name="T37" fmla="*/ 1 h 48"/>
                <a:gd name="T38" fmla="*/ 3 w 53"/>
                <a:gd name="T39" fmla="*/ 0 h 48"/>
                <a:gd name="T40" fmla="*/ 3 w 53"/>
                <a:gd name="T41" fmla="*/ 0 h 48"/>
                <a:gd name="T42" fmla="*/ 3 w 53"/>
                <a:gd name="T43" fmla="*/ 0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8"/>
                <a:gd name="T68" fmla="*/ 53 w 53"/>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8">
                  <a:moveTo>
                    <a:pt x="53" y="12"/>
                  </a:moveTo>
                  <a:lnTo>
                    <a:pt x="48" y="8"/>
                  </a:lnTo>
                  <a:lnTo>
                    <a:pt x="42" y="8"/>
                  </a:lnTo>
                  <a:lnTo>
                    <a:pt x="30" y="2"/>
                  </a:lnTo>
                  <a:lnTo>
                    <a:pt x="23" y="0"/>
                  </a:lnTo>
                  <a:lnTo>
                    <a:pt x="11" y="0"/>
                  </a:lnTo>
                  <a:lnTo>
                    <a:pt x="2" y="8"/>
                  </a:lnTo>
                  <a:lnTo>
                    <a:pt x="0" y="10"/>
                  </a:lnTo>
                  <a:lnTo>
                    <a:pt x="0" y="15"/>
                  </a:lnTo>
                  <a:lnTo>
                    <a:pt x="0" y="23"/>
                  </a:lnTo>
                  <a:lnTo>
                    <a:pt x="2" y="31"/>
                  </a:lnTo>
                  <a:lnTo>
                    <a:pt x="6" y="40"/>
                  </a:lnTo>
                  <a:lnTo>
                    <a:pt x="10" y="44"/>
                  </a:lnTo>
                  <a:lnTo>
                    <a:pt x="13" y="48"/>
                  </a:lnTo>
                  <a:lnTo>
                    <a:pt x="23" y="46"/>
                  </a:lnTo>
                  <a:lnTo>
                    <a:pt x="29" y="42"/>
                  </a:lnTo>
                  <a:lnTo>
                    <a:pt x="36" y="32"/>
                  </a:lnTo>
                  <a:lnTo>
                    <a:pt x="42" y="25"/>
                  </a:lnTo>
                  <a:lnTo>
                    <a:pt x="46" y="17"/>
                  </a:lnTo>
                  <a:lnTo>
                    <a:pt x="48" y="12"/>
                  </a:lnTo>
                  <a:lnTo>
                    <a:pt x="53" y="12"/>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6" name="Freeform 422">
              <a:extLst>
                <a:ext uri="{FF2B5EF4-FFF2-40B4-BE49-F238E27FC236}">
                  <a16:creationId xmlns:a16="http://schemas.microsoft.com/office/drawing/2014/main" id="{B337A2EA-D288-48A8-8F50-88590AF79FD7}"/>
                </a:ext>
              </a:extLst>
            </p:cNvPr>
            <p:cNvSpPr>
              <a:spLocks/>
            </p:cNvSpPr>
            <p:nvPr/>
          </p:nvSpPr>
          <p:spPr bwMode="auto">
            <a:xfrm>
              <a:off x="3849" y="3409"/>
              <a:ext cx="28" cy="22"/>
            </a:xfrm>
            <a:custGeom>
              <a:avLst/>
              <a:gdLst>
                <a:gd name="T0" fmla="*/ 3 w 57"/>
                <a:gd name="T1" fmla="*/ 1 h 44"/>
                <a:gd name="T2" fmla="*/ 3 w 57"/>
                <a:gd name="T3" fmla="*/ 1 h 44"/>
                <a:gd name="T4" fmla="*/ 3 w 57"/>
                <a:gd name="T5" fmla="*/ 1 h 44"/>
                <a:gd name="T6" fmla="*/ 2 w 57"/>
                <a:gd name="T7" fmla="*/ 1 h 44"/>
                <a:gd name="T8" fmla="*/ 2 w 57"/>
                <a:gd name="T9" fmla="*/ 1 h 44"/>
                <a:gd name="T10" fmla="*/ 1 w 57"/>
                <a:gd name="T11" fmla="*/ 0 h 44"/>
                <a:gd name="T12" fmla="*/ 0 w 57"/>
                <a:gd name="T13" fmla="*/ 0 h 44"/>
                <a:gd name="T14" fmla="*/ 0 w 57"/>
                <a:gd name="T15" fmla="*/ 1 h 44"/>
                <a:gd name="T16" fmla="*/ 0 w 57"/>
                <a:gd name="T17" fmla="*/ 1 h 44"/>
                <a:gd name="T18" fmla="*/ 0 w 57"/>
                <a:gd name="T19" fmla="*/ 1 h 44"/>
                <a:gd name="T20" fmla="*/ 0 w 57"/>
                <a:gd name="T21" fmla="*/ 1 h 44"/>
                <a:gd name="T22" fmla="*/ 0 w 57"/>
                <a:gd name="T23" fmla="*/ 1 h 44"/>
                <a:gd name="T24" fmla="*/ 0 w 57"/>
                <a:gd name="T25" fmla="*/ 3 h 44"/>
                <a:gd name="T26" fmla="*/ 0 w 57"/>
                <a:gd name="T27" fmla="*/ 3 h 44"/>
                <a:gd name="T28" fmla="*/ 0 w 57"/>
                <a:gd name="T29" fmla="*/ 3 h 44"/>
                <a:gd name="T30" fmla="*/ 1 w 57"/>
                <a:gd name="T31" fmla="*/ 3 h 44"/>
                <a:gd name="T32" fmla="*/ 1 w 57"/>
                <a:gd name="T33" fmla="*/ 3 h 44"/>
                <a:gd name="T34" fmla="*/ 2 w 57"/>
                <a:gd name="T35" fmla="*/ 2 h 44"/>
                <a:gd name="T36" fmla="*/ 3 w 57"/>
                <a:gd name="T37" fmla="*/ 1 h 44"/>
                <a:gd name="T38" fmla="*/ 3 w 57"/>
                <a:gd name="T39" fmla="*/ 1 h 44"/>
                <a:gd name="T40" fmla="*/ 3 w 57"/>
                <a:gd name="T41" fmla="*/ 1 h 44"/>
                <a:gd name="T42" fmla="*/ 3 w 57"/>
                <a:gd name="T43" fmla="*/ 1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44"/>
                <a:gd name="T68" fmla="*/ 57 w 57"/>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44">
                  <a:moveTo>
                    <a:pt x="57" y="23"/>
                  </a:moveTo>
                  <a:lnTo>
                    <a:pt x="55" y="21"/>
                  </a:lnTo>
                  <a:lnTo>
                    <a:pt x="49" y="15"/>
                  </a:lnTo>
                  <a:lnTo>
                    <a:pt x="42" y="9"/>
                  </a:lnTo>
                  <a:lnTo>
                    <a:pt x="34" y="6"/>
                  </a:lnTo>
                  <a:lnTo>
                    <a:pt x="25" y="0"/>
                  </a:lnTo>
                  <a:lnTo>
                    <a:pt x="15" y="0"/>
                  </a:lnTo>
                  <a:lnTo>
                    <a:pt x="11" y="2"/>
                  </a:lnTo>
                  <a:lnTo>
                    <a:pt x="8" y="7"/>
                  </a:lnTo>
                  <a:lnTo>
                    <a:pt x="2" y="13"/>
                  </a:lnTo>
                  <a:lnTo>
                    <a:pt x="2" y="23"/>
                  </a:lnTo>
                  <a:lnTo>
                    <a:pt x="0" y="30"/>
                  </a:lnTo>
                  <a:lnTo>
                    <a:pt x="2" y="38"/>
                  </a:lnTo>
                  <a:lnTo>
                    <a:pt x="4" y="44"/>
                  </a:lnTo>
                  <a:lnTo>
                    <a:pt x="13" y="44"/>
                  </a:lnTo>
                  <a:lnTo>
                    <a:pt x="19" y="42"/>
                  </a:lnTo>
                  <a:lnTo>
                    <a:pt x="30" y="40"/>
                  </a:lnTo>
                  <a:lnTo>
                    <a:pt x="40" y="32"/>
                  </a:lnTo>
                  <a:lnTo>
                    <a:pt x="48" y="28"/>
                  </a:lnTo>
                  <a:lnTo>
                    <a:pt x="55" y="23"/>
                  </a:lnTo>
                  <a:lnTo>
                    <a:pt x="57" y="23"/>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7" name="Freeform 423">
              <a:extLst>
                <a:ext uri="{FF2B5EF4-FFF2-40B4-BE49-F238E27FC236}">
                  <a16:creationId xmlns:a16="http://schemas.microsoft.com/office/drawing/2014/main" id="{BEEACE1F-7BFF-43D7-B9AD-DDD9BA3B0DB5}"/>
                </a:ext>
              </a:extLst>
            </p:cNvPr>
            <p:cNvSpPr>
              <a:spLocks/>
            </p:cNvSpPr>
            <p:nvPr/>
          </p:nvSpPr>
          <p:spPr bwMode="auto">
            <a:xfrm>
              <a:off x="3832" y="3466"/>
              <a:ext cx="29" cy="20"/>
            </a:xfrm>
            <a:custGeom>
              <a:avLst/>
              <a:gdLst>
                <a:gd name="T0" fmla="*/ 4 w 57"/>
                <a:gd name="T1" fmla="*/ 2 h 42"/>
                <a:gd name="T2" fmla="*/ 4 w 57"/>
                <a:gd name="T3" fmla="*/ 1 h 42"/>
                <a:gd name="T4" fmla="*/ 4 w 57"/>
                <a:gd name="T5" fmla="*/ 1 h 42"/>
                <a:gd name="T6" fmla="*/ 3 w 57"/>
                <a:gd name="T7" fmla="*/ 1 h 42"/>
                <a:gd name="T8" fmla="*/ 3 w 57"/>
                <a:gd name="T9" fmla="*/ 0 h 42"/>
                <a:gd name="T10" fmla="*/ 2 w 57"/>
                <a:gd name="T11" fmla="*/ 0 h 42"/>
                <a:gd name="T12" fmla="*/ 2 w 57"/>
                <a:gd name="T13" fmla="*/ 0 h 42"/>
                <a:gd name="T14" fmla="*/ 1 w 57"/>
                <a:gd name="T15" fmla="*/ 0 h 42"/>
                <a:gd name="T16" fmla="*/ 1 w 57"/>
                <a:gd name="T17" fmla="*/ 0 h 42"/>
                <a:gd name="T18" fmla="*/ 0 w 57"/>
                <a:gd name="T19" fmla="*/ 1 h 42"/>
                <a:gd name="T20" fmla="*/ 0 w 57"/>
                <a:gd name="T21" fmla="*/ 1 h 42"/>
                <a:gd name="T22" fmla="*/ 0 w 57"/>
                <a:gd name="T23" fmla="*/ 2 h 42"/>
                <a:gd name="T24" fmla="*/ 1 w 57"/>
                <a:gd name="T25" fmla="*/ 2 h 42"/>
                <a:gd name="T26" fmla="*/ 1 w 57"/>
                <a:gd name="T27" fmla="*/ 2 h 42"/>
                <a:gd name="T28" fmla="*/ 2 w 57"/>
                <a:gd name="T29" fmla="*/ 2 h 42"/>
                <a:gd name="T30" fmla="*/ 3 w 57"/>
                <a:gd name="T31" fmla="*/ 2 h 42"/>
                <a:gd name="T32" fmla="*/ 3 w 57"/>
                <a:gd name="T33" fmla="*/ 2 h 42"/>
                <a:gd name="T34" fmla="*/ 4 w 57"/>
                <a:gd name="T35" fmla="*/ 2 h 42"/>
                <a:gd name="T36" fmla="*/ 4 w 57"/>
                <a:gd name="T37" fmla="*/ 2 h 42"/>
                <a:gd name="T38" fmla="*/ 4 w 57"/>
                <a:gd name="T39" fmla="*/ 2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42"/>
                <a:gd name="T62" fmla="*/ 57 w 57"/>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42">
                  <a:moveTo>
                    <a:pt x="57" y="36"/>
                  </a:moveTo>
                  <a:lnTo>
                    <a:pt x="53" y="32"/>
                  </a:lnTo>
                  <a:lnTo>
                    <a:pt x="51" y="27"/>
                  </a:lnTo>
                  <a:lnTo>
                    <a:pt x="45" y="19"/>
                  </a:lnTo>
                  <a:lnTo>
                    <a:pt x="42" y="10"/>
                  </a:lnTo>
                  <a:lnTo>
                    <a:pt x="32" y="4"/>
                  </a:lnTo>
                  <a:lnTo>
                    <a:pt x="24" y="0"/>
                  </a:lnTo>
                  <a:lnTo>
                    <a:pt x="15" y="4"/>
                  </a:lnTo>
                  <a:lnTo>
                    <a:pt x="5" y="15"/>
                  </a:lnTo>
                  <a:lnTo>
                    <a:pt x="0" y="23"/>
                  </a:lnTo>
                  <a:lnTo>
                    <a:pt x="0" y="30"/>
                  </a:lnTo>
                  <a:lnTo>
                    <a:pt x="0" y="36"/>
                  </a:lnTo>
                  <a:lnTo>
                    <a:pt x="4" y="40"/>
                  </a:lnTo>
                  <a:lnTo>
                    <a:pt x="13" y="40"/>
                  </a:lnTo>
                  <a:lnTo>
                    <a:pt x="24" y="42"/>
                  </a:lnTo>
                  <a:lnTo>
                    <a:pt x="34" y="38"/>
                  </a:lnTo>
                  <a:lnTo>
                    <a:pt x="45" y="38"/>
                  </a:lnTo>
                  <a:lnTo>
                    <a:pt x="51" y="36"/>
                  </a:lnTo>
                  <a:lnTo>
                    <a:pt x="57" y="36"/>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8" name="Freeform 424">
              <a:extLst>
                <a:ext uri="{FF2B5EF4-FFF2-40B4-BE49-F238E27FC236}">
                  <a16:creationId xmlns:a16="http://schemas.microsoft.com/office/drawing/2014/main" id="{5E5D347E-4869-4724-9B95-E31A3CF4CC9C}"/>
                </a:ext>
              </a:extLst>
            </p:cNvPr>
            <p:cNvSpPr>
              <a:spLocks/>
            </p:cNvSpPr>
            <p:nvPr/>
          </p:nvSpPr>
          <p:spPr bwMode="auto">
            <a:xfrm>
              <a:off x="3581" y="4033"/>
              <a:ext cx="26" cy="22"/>
            </a:xfrm>
            <a:custGeom>
              <a:avLst/>
              <a:gdLst>
                <a:gd name="T0" fmla="*/ 4 w 51"/>
                <a:gd name="T1" fmla="*/ 3 h 44"/>
                <a:gd name="T2" fmla="*/ 3 w 51"/>
                <a:gd name="T3" fmla="*/ 3 h 44"/>
                <a:gd name="T4" fmla="*/ 3 w 51"/>
                <a:gd name="T5" fmla="*/ 3 h 44"/>
                <a:gd name="T6" fmla="*/ 2 w 51"/>
                <a:gd name="T7" fmla="*/ 3 h 44"/>
                <a:gd name="T8" fmla="*/ 2 w 51"/>
                <a:gd name="T9" fmla="*/ 3 h 44"/>
                <a:gd name="T10" fmla="*/ 1 w 51"/>
                <a:gd name="T11" fmla="*/ 3 h 44"/>
                <a:gd name="T12" fmla="*/ 1 w 51"/>
                <a:gd name="T13" fmla="*/ 3 h 44"/>
                <a:gd name="T14" fmla="*/ 0 w 51"/>
                <a:gd name="T15" fmla="*/ 1 h 44"/>
                <a:gd name="T16" fmla="*/ 1 w 51"/>
                <a:gd name="T17" fmla="*/ 1 h 44"/>
                <a:gd name="T18" fmla="*/ 1 w 51"/>
                <a:gd name="T19" fmla="*/ 1 h 44"/>
                <a:gd name="T20" fmla="*/ 1 w 51"/>
                <a:gd name="T21" fmla="*/ 1 h 44"/>
                <a:gd name="T22" fmla="*/ 2 w 51"/>
                <a:gd name="T23" fmla="*/ 0 h 44"/>
                <a:gd name="T24" fmla="*/ 3 w 51"/>
                <a:gd name="T25" fmla="*/ 1 h 44"/>
                <a:gd name="T26" fmla="*/ 3 w 51"/>
                <a:gd name="T27" fmla="*/ 1 h 44"/>
                <a:gd name="T28" fmla="*/ 3 w 51"/>
                <a:gd name="T29" fmla="*/ 1 h 44"/>
                <a:gd name="T30" fmla="*/ 4 w 51"/>
                <a:gd name="T31" fmla="*/ 3 h 44"/>
                <a:gd name="T32" fmla="*/ 4 w 51"/>
                <a:gd name="T33" fmla="*/ 3 h 44"/>
                <a:gd name="T34" fmla="*/ 4 w 51"/>
                <a:gd name="T35" fmla="*/ 3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44"/>
                <a:gd name="T56" fmla="*/ 51 w 51"/>
                <a:gd name="T57" fmla="*/ 44 h 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44">
                  <a:moveTo>
                    <a:pt x="51" y="38"/>
                  </a:moveTo>
                  <a:lnTo>
                    <a:pt x="47" y="38"/>
                  </a:lnTo>
                  <a:lnTo>
                    <a:pt x="40" y="40"/>
                  </a:lnTo>
                  <a:lnTo>
                    <a:pt x="30" y="44"/>
                  </a:lnTo>
                  <a:lnTo>
                    <a:pt x="23" y="44"/>
                  </a:lnTo>
                  <a:lnTo>
                    <a:pt x="11" y="40"/>
                  </a:lnTo>
                  <a:lnTo>
                    <a:pt x="6" y="36"/>
                  </a:lnTo>
                  <a:lnTo>
                    <a:pt x="0" y="28"/>
                  </a:lnTo>
                  <a:lnTo>
                    <a:pt x="6" y="13"/>
                  </a:lnTo>
                  <a:lnTo>
                    <a:pt x="7" y="4"/>
                  </a:lnTo>
                  <a:lnTo>
                    <a:pt x="11" y="2"/>
                  </a:lnTo>
                  <a:lnTo>
                    <a:pt x="23" y="0"/>
                  </a:lnTo>
                  <a:lnTo>
                    <a:pt x="36" y="13"/>
                  </a:lnTo>
                  <a:lnTo>
                    <a:pt x="40" y="21"/>
                  </a:lnTo>
                  <a:lnTo>
                    <a:pt x="46" y="30"/>
                  </a:lnTo>
                  <a:lnTo>
                    <a:pt x="51" y="36"/>
                  </a:lnTo>
                  <a:lnTo>
                    <a:pt x="51" y="38"/>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9" name="Freeform 425">
              <a:extLst>
                <a:ext uri="{FF2B5EF4-FFF2-40B4-BE49-F238E27FC236}">
                  <a16:creationId xmlns:a16="http://schemas.microsoft.com/office/drawing/2014/main" id="{09FCA7B3-C88D-48D3-8497-36C87B730C15}"/>
                </a:ext>
              </a:extLst>
            </p:cNvPr>
            <p:cNvSpPr>
              <a:spLocks/>
            </p:cNvSpPr>
            <p:nvPr/>
          </p:nvSpPr>
          <p:spPr bwMode="auto">
            <a:xfrm>
              <a:off x="3597" y="3995"/>
              <a:ext cx="28" cy="21"/>
            </a:xfrm>
            <a:custGeom>
              <a:avLst/>
              <a:gdLst>
                <a:gd name="T0" fmla="*/ 3 w 57"/>
                <a:gd name="T1" fmla="*/ 2 h 42"/>
                <a:gd name="T2" fmla="*/ 3 w 57"/>
                <a:gd name="T3" fmla="*/ 1 h 42"/>
                <a:gd name="T4" fmla="*/ 3 w 57"/>
                <a:gd name="T5" fmla="*/ 1 h 42"/>
                <a:gd name="T6" fmla="*/ 2 w 57"/>
                <a:gd name="T7" fmla="*/ 1 h 42"/>
                <a:gd name="T8" fmla="*/ 2 w 57"/>
                <a:gd name="T9" fmla="*/ 1 h 42"/>
                <a:gd name="T10" fmla="*/ 2 w 57"/>
                <a:gd name="T11" fmla="*/ 1 h 42"/>
                <a:gd name="T12" fmla="*/ 1 w 57"/>
                <a:gd name="T13" fmla="*/ 0 h 42"/>
                <a:gd name="T14" fmla="*/ 1 w 57"/>
                <a:gd name="T15" fmla="*/ 0 h 42"/>
                <a:gd name="T16" fmla="*/ 1 w 57"/>
                <a:gd name="T17" fmla="*/ 1 h 42"/>
                <a:gd name="T18" fmla="*/ 0 w 57"/>
                <a:gd name="T19" fmla="*/ 1 h 42"/>
                <a:gd name="T20" fmla="*/ 0 w 57"/>
                <a:gd name="T21" fmla="*/ 1 h 42"/>
                <a:gd name="T22" fmla="*/ 0 w 57"/>
                <a:gd name="T23" fmla="*/ 1 h 42"/>
                <a:gd name="T24" fmla="*/ 0 w 57"/>
                <a:gd name="T25" fmla="*/ 2 h 42"/>
                <a:gd name="T26" fmla="*/ 0 w 57"/>
                <a:gd name="T27" fmla="*/ 3 h 42"/>
                <a:gd name="T28" fmla="*/ 0 w 57"/>
                <a:gd name="T29" fmla="*/ 3 h 42"/>
                <a:gd name="T30" fmla="*/ 0 w 57"/>
                <a:gd name="T31" fmla="*/ 3 h 42"/>
                <a:gd name="T32" fmla="*/ 1 w 57"/>
                <a:gd name="T33" fmla="*/ 3 h 42"/>
                <a:gd name="T34" fmla="*/ 2 w 57"/>
                <a:gd name="T35" fmla="*/ 3 h 42"/>
                <a:gd name="T36" fmla="*/ 2 w 57"/>
                <a:gd name="T37" fmla="*/ 3 h 42"/>
                <a:gd name="T38" fmla="*/ 3 w 57"/>
                <a:gd name="T39" fmla="*/ 2 h 42"/>
                <a:gd name="T40" fmla="*/ 3 w 57"/>
                <a:gd name="T41" fmla="*/ 2 h 42"/>
                <a:gd name="T42" fmla="*/ 3 w 57"/>
                <a:gd name="T43" fmla="*/ 2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42"/>
                <a:gd name="T68" fmla="*/ 57 w 57"/>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42">
                  <a:moveTo>
                    <a:pt x="57" y="32"/>
                  </a:moveTo>
                  <a:lnTo>
                    <a:pt x="57" y="30"/>
                  </a:lnTo>
                  <a:lnTo>
                    <a:pt x="54" y="25"/>
                  </a:lnTo>
                  <a:lnTo>
                    <a:pt x="46" y="15"/>
                  </a:lnTo>
                  <a:lnTo>
                    <a:pt x="42" y="9"/>
                  </a:lnTo>
                  <a:lnTo>
                    <a:pt x="33" y="2"/>
                  </a:lnTo>
                  <a:lnTo>
                    <a:pt x="25" y="0"/>
                  </a:lnTo>
                  <a:lnTo>
                    <a:pt x="21" y="0"/>
                  </a:lnTo>
                  <a:lnTo>
                    <a:pt x="16" y="4"/>
                  </a:lnTo>
                  <a:lnTo>
                    <a:pt x="12" y="11"/>
                  </a:lnTo>
                  <a:lnTo>
                    <a:pt x="8" y="19"/>
                  </a:lnTo>
                  <a:lnTo>
                    <a:pt x="4" y="27"/>
                  </a:lnTo>
                  <a:lnTo>
                    <a:pt x="0" y="32"/>
                  </a:lnTo>
                  <a:lnTo>
                    <a:pt x="0" y="36"/>
                  </a:lnTo>
                  <a:lnTo>
                    <a:pt x="8" y="42"/>
                  </a:lnTo>
                  <a:lnTo>
                    <a:pt x="14" y="42"/>
                  </a:lnTo>
                  <a:lnTo>
                    <a:pt x="27" y="42"/>
                  </a:lnTo>
                  <a:lnTo>
                    <a:pt x="38" y="36"/>
                  </a:lnTo>
                  <a:lnTo>
                    <a:pt x="46" y="34"/>
                  </a:lnTo>
                  <a:lnTo>
                    <a:pt x="55" y="32"/>
                  </a:lnTo>
                  <a:lnTo>
                    <a:pt x="57" y="32"/>
                  </a:lnTo>
                  <a:close/>
                </a:path>
              </a:pathLst>
            </a:custGeom>
            <a:solidFill>
              <a:srgbClr val="EDDE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0" name="Freeform 426">
              <a:extLst>
                <a:ext uri="{FF2B5EF4-FFF2-40B4-BE49-F238E27FC236}">
                  <a16:creationId xmlns:a16="http://schemas.microsoft.com/office/drawing/2014/main" id="{AFD71C6D-DA61-4152-82EE-5E23B92070FF}"/>
                </a:ext>
              </a:extLst>
            </p:cNvPr>
            <p:cNvSpPr>
              <a:spLocks/>
            </p:cNvSpPr>
            <p:nvPr/>
          </p:nvSpPr>
          <p:spPr bwMode="auto">
            <a:xfrm>
              <a:off x="3635" y="4057"/>
              <a:ext cx="23" cy="23"/>
            </a:xfrm>
            <a:custGeom>
              <a:avLst/>
              <a:gdLst>
                <a:gd name="T0" fmla="*/ 2 w 48"/>
                <a:gd name="T1" fmla="*/ 3 h 46"/>
                <a:gd name="T2" fmla="*/ 2 w 48"/>
                <a:gd name="T3" fmla="*/ 3 h 46"/>
                <a:gd name="T4" fmla="*/ 2 w 48"/>
                <a:gd name="T5" fmla="*/ 3 h 46"/>
                <a:gd name="T6" fmla="*/ 2 w 48"/>
                <a:gd name="T7" fmla="*/ 1 h 46"/>
                <a:gd name="T8" fmla="*/ 2 w 48"/>
                <a:gd name="T9" fmla="*/ 1 h 46"/>
                <a:gd name="T10" fmla="*/ 2 w 48"/>
                <a:gd name="T11" fmla="*/ 1 h 46"/>
                <a:gd name="T12" fmla="*/ 1 w 48"/>
                <a:gd name="T13" fmla="*/ 0 h 46"/>
                <a:gd name="T14" fmla="*/ 1 w 48"/>
                <a:gd name="T15" fmla="*/ 0 h 46"/>
                <a:gd name="T16" fmla="*/ 0 w 48"/>
                <a:gd name="T17" fmla="*/ 1 h 46"/>
                <a:gd name="T18" fmla="*/ 0 w 48"/>
                <a:gd name="T19" fmla="*/ 1 h 46"/>
                <a:gd name="T20" fmla="*/ 0 w 48"/>
                <a:gd name="T21" fmla="*/ 1 h 46"/>
                <a:gd name="T22" fmla="*/ 0 w 48"/>
                <a:gd name="T23" fmla="*/ 1 h 46"/>
                <a:gd name="T24" fmla="*/ 0 w 48"/>
                <a:gd name="T25" fmla="*/ 3 h 46"/>
                <a:gd name="T26" fmla="*/ 0 w 48"/>
                <a:gd name="T27" fmla="*/ 3 h 46"/>
                <a:gd name="T28" fmla="*/ 1 w 48"/>
                <a:gd name="T29" fmla="*/ 3 h 46"/>
                <a:gd name="T30" fmla="*/ 1 w 48"/>
                <a:gd name="T31" fmla="*/ 3 h 46"/>
                <a:gd name="T32" fmla="*/ 2 w 48"/>
                <a:gd name="T33" fmla="*/ 3 h 46"/>
                <a:gd name="T34" fmla="*/ 2 w 48"/>
                <a:gd name="T35" fmla="*/ 3 h 46"/>
                <a:gd name="T36" fmla="*/ 2 w 48"/>
                <a:gd name="T37" fmla="*/ 3 h 46"/>
                <a:gd name="T38" fmla="*/ 2 w 48"/>
                <a:gd name="T39" fmla="*/ 3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46"/>
                <a:gd name="T62" fmla="*/ 48 w 48"/>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46">
                  <a:moveTo>
                    <a:pt x="48" y="46"/>
                  </a:moveTo>
                  <a:lnTo>
                    <a:pt x="46" y="40"/>
                  </a:lnTo>
                  <a:lnTo>
                    <a:pt x="46" y="35"/>
                  </a:lnTo>
                  <a:lnTo>
                    <a:pt x="44" y="23"/>
                  </a:lnTo>
                  <a:lnTo>
                    <a:pt x="42" y="14"/>
                  </a:lnTo>
                  <a:lnTo>
                    <a:pt x="35" y="4"/>
                  </a:lnTo>
                  <a:lnTo>
                    <a:pt x="31" y="0"/>
                  </a:lnTo>
                  <a:lnTo>
                    <a:pt x="19" y="0"/>
                  </a:lnTo>
                  <a:lnTo>
                    <a:pt x="10" y="12"/>
                  </a:lnTo>
                  <a:lnTo>
                    <a:pt x="2" y="18"/>
                  </a:lnTo>
                  <a:lnTo>
                    <a:pt x="2" y="21"/>
                  </a:lnTo>
                  <a:lnTo>
                    <a:pt x="0" y="29"/>
                  </a:lnTo>
                  <a:lnTo>
                    <a:pt x="2" y="35"/>
                  </a:lnTo>
                  <a:lnTo>
                    <a:pt x="12" y="37"/>
                  </a:lnTo>
                  <a:lnTo>
                    <a:pt x="19" y="40"/>
                  </a:lnTo>
                  <a:lnTo>
                    <a:pt x="31" y="40"/>
                  </a:lnTo>
                  <a:lnTo>
                    <a:pt x="40" y="44"/>
                  </a:lnTo>
                  <a:lnTo>
                    <a:pt x="46" y="44"/>
                  </a:lnTo>
                  <a:lnTo>
                    <a:pt x="48" y="46"/>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1" name="Freeform 427">
              <a:extLst>
                <a:ext uri="{FF2B5EF4-FFF2-40B4-BE49-F238E27FC236}">
                  <a16:creationId xmlns:a16="http://schemas.microsoft.com/office/drawing/2014/main" id="{7C76DCC1-6AE9-4BF1-BF98-CCB63259C38C}"/>
                </a:ext>
              </a:extLst>
            </p:cNvPr>
            <p:cNvSpPr>
              <a:spLocks/>
            </p:cNvSpPr>
            <p:nvPr/>
          </p:nvSpPr>
          <p:spPr bwMode="auto">
            <a:xfrm>
              <a:off x="3607" y="4047"/>
              <a:ext cx="21" cy="27"/>
            </a:xfrm>
            <a:custGeom>
              <a:avLst/>
              <a:gdLst>
                <a:gd name="T0" fmla="*/ 1 w 42"/>
                <a:gd name="T1" fmla="*/ 3 h 54"/>
                <a:gd name="T2" fmla="*/ 1 w 42"/>
                <a:gd name="T3" fmla="*/ 3 h 54"/>
                <a:gd name="T4" fmla="*/ 1 w 42"/>
                <a:gd name="T5" fmla="*/ 3 h 54"/>
                <a:gd name="T6" fmla="*/ 1 w 42"/>
                <a:gd name="T7" fmla="*/ 3 h 54"/>
                <a:gd name="T8" fmla="*/ 3 w 42"/>
                <a:gd name="T9" fmla="*/ 3 h 54"/>
                <a:gd name="T10" fmla="*/ 3 w 42"/>
                <a:gd name="T11" fmla="*/ 2 h 54"/>
                <a:gd name="T12" fmla="*/ 3 w 42"/>
                <a:gd name="T13" fmla="*/ 2 h 54"/>
                <a:gd name="T14" fmla="*/ 3 w 42"/>
                <a:gd name="T15" fmla="*/ 1 h 54"/>
                <a:gd name="T16" fmla="*/ 1 w 42"/>
                <a:gd name="T17" fmla="*/ 1 h 54"/>
                <a:gd name="T18" fmla="*/ 1 w 42"/>
                <a:gd name="T19" fmla="*/ 0 h 54"/>
                <a:gd name="T20" fmla="*/ 1 w 42"/>
                <a:gd name="T21" fmla="*/ 0 h 54"/>
                <a:gd name="T22" fmla="*/ 1 w 42"/>
                <a:gd name="T23" fmla="*/ 0 h 54"/>
                <a:gd name="T24" fmla="*/ 1 w 42"/>
                <a:gd name="T25" fmla="*/ 1 h 54"/>
                <a:gd name="T26" fmla="*/ 0 w 42"/>
                <a:gd name="T27" fmla="*/ 1 h 54"/>
                <a:gd name="T28" fmla="*/ 1 w 42"/>
                <a:gd name="T29" fmla="*/ 2 h 54"/>
                <a:gd name="T30" fmla="*/ 1 w 42"/>
                <a:gd name="T31" fmla="*/ 3 h 54"/>
                <a:gd name="T32" fmla="*/ 1 w 42"/>
                <a:gd name="T33" fmla="*/ 3 h 54"/>
                <a:gd name="T34" fmla="*/ 1 w 42"/>
                <a:gd name="T35" fmla="*/ 3 h 54"/>
                <a:gd name="T36" fmla="*/ 1 w 42"/>
                <a:gd name="T37" fmla="*/ 3 h 54"/>
                <a:gd name="T38" fmla="*/ 1 w 42"/>
                <a:gd name="T39" fmla="*/ 3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54"/>
                <a:gd name="T62" fmla="*/ 42 w 42"/>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54">
                  <a:moveTo>
                    <a:pt x="15" y="54"/>
                  </a:moveTo>
                  <a:lnTo>
                    <a:pt x="17" y="54"/>
                  </a:lnTo>
                  <a:lnTo>
                    <a:pt x="23" y="50"/>
                  </a:lnTo>
                  <a:lnTo>
                    <a:pt x="31" y="42"/>
                  </a:lnTo>
                  <a:lnTo>
                    <a:pt x="36" y="38"/>
                  </a:lnTo>
                  <a:lnTo>
                    <a:pt x="42" y="31"/>
                  </a:lnTo>
                  <a:lnTo>
                    <a:pt x="42" y="21"/>
                  </a:lnTo>
                  <a:lnTo>
                    <a:pt x="36" y="12"/>
                  </a:lnTo>
                  <a:lnTo>
                    <a:pt x="25" y="4"/>
                  </a:lnTo>
                  <a:lnTo>
                    <a:pt x="17" y="0"/>
                  </a:lnTo>
                  <a:lnTo>
                    <a:pt x="12" y="0"/>
                  </a:lnTo>
                  <a:lnTo>
                    <a:pt x="4" y="0"/>
                  </a:lnTo>
                  <a:lnTo>
                    <a:pt x="2" y="4"/>
                  </a:lnTo>
                  <a:lnTo>
                    <a:pt x="0" y="16"/>
                  </a:lnTo>
                  <a:lnTo>
                    <a:pt x="4" y="25"/>
                  </a:lnTo>
                  <a:lnTo>
                    <a:pt x="6" y="35"/>
                  </a:lnTo>
                  <a:lnTo>
                    <a:pt x="10" y="42"/>
                  </a:lnTo>
                  <a:lnTo>
                    <a:pt x="12" y="52"/>
                  </a:lnTo>
                  <a:lnTo>
                    <a:pt x="15" y="54"/>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2" name="Freeform 428">
              <a:extLst>
                <a:ext uri="{FF2B5EF4-FFF2-40B4-BE49-F238E27FC236}">
                  <a16:creationId xmlns:a16="http://schemas.microsoft.com/office/drawing/2014/main" id="{DF824E02-0D84-4CE9-80BF-13DAD2FD3E77}"/>
                </a:ext>
              </a:extLst>
            </p:cNvPr>
            <p:cNvSpPr>
              <a:spLocks/>
            </p:cNvSpPr>
            <p:nvPr/>
          </p:nvSpPr>
          <p:spPr bwMode="auto">
            <a:xfrm>
              <a:off x="3577" y="4058"/>
              <a:ext cx="23" cy="26"/>
            </a:xfrm>
            <a:custGeom>
              <a:avLst/>
              <a:gdLst>
                <a:gd name="T0" fmla="*/ 1 w 46"/>
                <a:gd name="T1" fmla="*/ 3 h 54"/>
                <a:gd name="T2" fmla="*/ 1 w 46"/>
                <a:gd name="T3" fmla="*/ 3 h 54"/>
                <a:gd name="T4" fmla="*/ 1 w 46"/>
                <a:gd name="T5" fmla="*/ 2 h 54"/>
                <a:gd name="T6" fmla="*/ 3 w 46"/>
                <a:gd name="T7" fmla="*/ 2 h 54"/>
                <a:gd name="T8" fmla="*/ 3 w 46"/>
                <a:gd name="T9" fmla="*/ 2 h 54"/>
                <a:gd name="T10" fmla="*/ 3 w 46"/>
                <a:gd name="T11" fmla="*/ 1 h 54"/>
                <a:gd name="T12" fmla="*/ 3 w 46"/>
                <a:gd name="T13" fmla="*/ 1 h 54"/>
                <a:gd name="T14" fmla="*/ 3 w 46"/>
                <a:gd name="T15" fmla="*/ 0 h 54"/>
                <a:gd name="T16" fmla="*/ 3 w 46"/>
                <a:gd name="T17" fmla="*/ 0 h 54"/>
                <a:gd name="T18" fmla="*/ 3 w 46"/>
                <a:gd name="T19" fmla="*/ 0 h 54"/>
                <a:gd name="T20" fmla="*/ 1 w 46"/>
                <a:gd name="T21" fmla="*/ 0 h 54"/>
                <a:gd name="T22" fmla="*/ 1 w 46"/>
                <a:gd name="T23" fmla="*/ 0 h 54"/>
                <a:gd name="T24" fmla="*/ 1 w 46"/>
                <a:gd name="T25" fmla="*/ 0 h 54"/>
                <a:gd name="T26" fmla="*/ 0 w 46"/>
                <a:gd name="T27" fmla="*/ 0 h 54"/>
                <a:gd name="T28" fmla="*/ 0 w 46"/>
                <a:gd name="T29" fmla="*/ 0 h 54"/>
                <a:gd name="T30" fmla="*/ 0 w 46"/>
                <a:gd name="T31" fmla="*/ 1 h 54"/>
                <a:gd name="T32" fmla="*/ 1 w 46"/>
                <a:gd name="T33" fmla="*/ 1 h 54"/>
                <a:gd name="T34" fmla="*/ 1 w 46"/>
                <a:gd name="T35" fmla="*/ 2 h 54"/>
                <a:gd name="T36" fmla="*/ 1 w 46"/>
                <a:gd name="T37" fmla="*/ 2 h 54"/>
                <a:gd name="T38" fmla="*/ 1 w 46"/>
                <a:gd name="T39" fmla="*/ 3 h 54"/>
                <a:gd name="T40" fmla="*/ 1 w 46"/>
                <a:gd name="T41" fmla="*/ 3 h 54"/>
                <a:gd name="T42" fmla="*/ 1 w 46"/>
                <a:gd name="T43" fmla="*/ 3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54"/>
                <a:gd name="T68" fmla="*/ 46 w 46"/>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54">
                  <a:moveTo>
                    <a:pt x="23" y="54"/>
                  </a:moveTo>
                  <a:lnTo>
                    <a:pt x="25" y="50"/>
                  </a:lnTo>
                  <a:lnTo>
                    <a:pt x="31" y="48"/>
                  </a:lnTo>
                  <a:lnTo>
                    <a:pt x="36" y="38"/>
                  </a:lnTo>
                  <a:lnTo>
                    <a:pt x="44" y="33"/>
                  </a:lnTo>
                  <a:lnTo>
                    <a:pt x="46" y="25"/>
                  </a:lnTo>
                  <a:lnTo>
                    <a:pt x="44" y="16"/>
                  </a:lnTo>
                  <a:lnTo>
                    <a:pt x="40" y="12"/>
                  </a:lnTo>
                  <a:lnTo>
                    <a:pt x="36" y="6"/>
                  </a:lnTo>
                  <a:lnTo>
                    <a:pt x="33" y="4"/>
                  </a:lnTo>
                  <a:lnTo>
                    <a:pt x="23" y="2"/>
                  </a:lnTo>
                  <a:lnTo>
                    <a:pt x="16" y="0"/>
                  </a:lnTo>
                  <a:lnTo>
                    <a:pt x="10" y="0"/>
                  </a:lnTo>
                  <a:lnTo>
                    <a:pt x="0" y="0"/>
                  </a:lnTo>
                  <a:lnTo>
                    <a:pt x="0" y="6"/>
                  </a:lnTo>
                  <a:lnTo>
                    <a:pt x="0" y="16"/>
                  </a:lnTo>
                  <a:lnTo>
                    <a:pt x="6" y="27"/>
                  </a:lnTo>
                  <a:lnTo>
                    <a:pt x="10" y="35"/>
                  </a:lnTo>
                  <a:lnTo>
                    <a:pt x="17" y="44"/>
                  </a:lnTo>
                  <a:lnTo>
                    <a:pt x="21" y="50"/>
                  </a:lnTo>
                  <a:lnTo>
                    <a:pt x="23" y="54"/>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3" name="Freeform 429">
              <a:extLst>
                <a:ext uri="{FF2B5EF4-FFF2-40B4-BE49-F238E27FC236}">
                  <a16:creationId xmlns:a16="http://schemas.microsoft.com/office/drawing/2014/main" id="{01343F32-7C86-40FF-B2F1-1B035D9791A8}"/>
                </a:ext>
              </a:extLst>
            </p:cNvPr>
            <p:cNvSpPr>
              <a:spLocks/>
            </p:cNvSpPr>
            <p:nvPr/>
          </p:nvSpPr>
          <p:spPr bwMode="auto">
            <a:xfrm>
              <a:off x="3673" y="4034"/>
              <a:ext cx="22" cy="28"/>
            </a:xfrm>
            <a:custGeom>
              <a:avLst/>
              <a:gdLst>
                <a:gd name="T0" fmla="*/ 1 w 46"/>
                <a:gd name="T1" fmla="*/ 3 h 57"/>
                <a:gd name="T2" fmla="*/ 1 w 46"/>
                <a:gd name="T3" fmla="*/ 3 h 57"/>
                <a:gd name="T4" fmla="*/ 1 w 46"/>
                <a:gd name="T5" fmla="*/ 3 h 57"/>
                <a:gd name="T6" fmla="*/ 2 w 46"/>
                <a:gd name="T7" fmla="*/ 2 h 57"/>
                <a:gd name="T8" fmla="*/ 2 w 46"/>
                <a:gd name="T9" fmla="*/ 2 h 57"/>
                <a:gd name="T10" fmla="*/ 2 w 46"/>
                <a:gd name="T11" fmla="*/ 1 h 57"/>
                <a:gd name="T12" fmla="*/ 2 w 46"/>
                <a:gd name="T13" fmla="*/ 1 h 57"/>
                <a:gd name="T14" fmla="*/ 2 w 46"/>
                <a:gd name="T15" fmla="*/ 0 h 57"/>
                <a:gd name="T16" fmla="*/ 2 w 46"/>
                <a:gd name="T17" fmla="*/ 0 h 57"/>
                <a:gd name="T18" fmla="*/ 1 w 46"/>
                <a:gd name="T19" fmla="*/ 0 h 57"/>
                <a:gd name="T20" fmla="*/ 1 w 46"/>
                <a:gd name="T21" fmla="*/ 0 h 57"/>
                <a:gd name="T22" fmla="*/ 0 w 46"/>
                <a:gd name="T23" fmla="*/ 0 h 57"/>
                <a:gd name="T24" fmla="*/ 0 w 46"/>
                <a:gd name="T25" fmla="*/ 0 h 57"/>
                <a:gd name="T26" fmla="*/ 0 w 46"/>
                <a:gd name="T27" fmla="*/ 0 h 57"/>
                <a:gd name="T28" fmla="*/ 0 w 46"/>
                <a:gd name="T29" fmla="*/ 0 h 57"/>
                <a:gd name="T30" fmla="*/ 0 w 46"/>
                <a:gd name="T31" fmla="*/ 1 h 57"/>
                <a:gd name="T32" fmla="*/ 0 w 46"/>
                <a:gd name="T33" fmla="*/ 1 h 57"/>
                <a:gd name="T34" fmla="*/ 0 w 46"/>
                <a:gd name="T35" fmla="*/ 2 h 57"/>
                <a:gd name="T36" fmla="*/ 1 w 46"/>
                <a:gd name="T37" fmla="*/ 2 h 57"/>
                <a:gd name="T38" fmla="*/ 1 w 46"/>
                <a:gd name="T39" fmla="*/ 3 h 57"/>
                <a:gd name="T40" fmla="*/ 1 w 46"/>
                <a:gd name="T41" fmla="*/ 3 h 57"/>
                <a:gd name="T42" fmla="*/ 1 w 46"/>
                <a:gd name="T43" fmla="*/ 3 h 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57"/>
                <a:gd name="T68" fmla="*/ 46 w 46"/>
                <a:gd name="T69" fmla="*/ 57 h 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57">
                  <a:moveTo>
                    <a:pt x="23" y="57"/>
                  </a:moveTo>
                  <a:lnTo>
                    <a:pt x="23" y="51"/>
                  </a:lnTo>
                  <a:lnTo>
                    <a:pt x="31" y="49"/>
                  </a:lnTo>
                  <a:lnTo>
                    <a:pt x="35" y="42"/>
                  </a:lnTo>
                  <a:lnTo>
                    <a:pt x="42" y="36"/>
                  </a:lnTo>
                  <a:lnTo>
                    <a:pt x="46" y="26"/>
                  </a:lnTo>
                  <a:lnTo>
                    <a:pt x="46" y="17"/>
                  </a:lnTo>
                  <a:lnTo>
                    <a:pt x="42" y="13"/>
                  </a:lnTo>
                  <a:lnTo>
                    <a:pt x="36" y="9"/>
                  </a:lnTo>
                  <a:lnTo>
                    <a:pt x="31" y="4"/>
                  </a:lnTo>
                  <a:lnTo>
                    <a:pt x="23" y="2"/>
                  </a:lnTo>
                  <a:lnTo>
                    <a:pt x="14" y="0"/>
                  </a:lnTo>
                  <a:lnTo>
                    <a:pt x="12" y="0"/>
                  </a:lnTo>
                  <a:lnTo>
                    <a:pt x="2" y="2"/>
                  </a:lnTo>
                  <a:lnTo>
                    <a:pt x="0" y="9"/>
                  </a:lnTo>
                  <a:lnTo>
                    <a:pt x="2" y="17"/>
                  </a:lnTo>
                  <a:lnTo>
                    <a:pt x="6" y="28"/>
                  </a:lnTo>
                  <a:lnTo>
                    <a:pt x="12" y="36"/>
                  </a:lnTo>
                  <a:lnTo>
                    <a:pt x="17" y="47"/>
                  </a:lnTo>
                  <a:lnTo>
                    <a:pt x="19" y="51"/>
                  </a:lnTo>
                  <a:lnTo>
                    <a:pt x="23" y="57"/>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4" name="Freeform 430">
              <a:extLst>
                <a:ext uri="{FF2B5EF4-FFF2-40B4-BE49-F238E27FC236}">
                  <a16:creationId xmlns:a16="http://schemas.microsoft.com/office/drawing/2014/main" id="{531BFB8C-4D1E-4126-BA89-8E280094B431}"/>
                </a:ext>
              </a:extLst>
            </p:cNvPr>
            <p:cNvSpPr>
              <a:spLocks/>
            </p:cNvSpPr>
            <p:nvPr/>
          </p:nvSpPr>
          <p:spPr bwMode="auto">
            <a:xfrm>
              <a:off x="3751" y="3295"/>
              <a:ext cx="28" cy="22"/>
            </a:xfrm>
            <a:custGeom>
              <a:avLst/>
              <a:gdLst>
                <a:gd name="T0" fmla="*/ 3 w 57"/>
                <a:gd name="T1" fmla="*/ 3 h 43"/>
                <a:gd name="T2" fmla="*/ 3 w 57"/>
                <a:gd name="T3" fmla="*/ 2 h 43"/>
                <a:gd name="T4" fmla="*/ 3 w 57"/>
                <a:gd name="T5" fmla="*/ 2 h 43"/>
                <a:gd name="T6" fmla="*/ 3 w 57"/>
                <a:gd name="T7" fmla="*/ 2 h 43"/>
                <a:gd name="T8" fmla="*/ 2 w 57"/>
                <a:gd name="T9" fmla="*/ 1 h 43"/>
                <a:gd name="T10" fmla="*/ 2 w 57"/>
                <a:gd name="T11" fmla="*/ 1 h 43"/>
                <a:gd name="T12" fmla="*/ 1 w 57"/>
                <a:gd name="T13" fmla="*/ 0 h 43"/>
                <a:gd name="T14" fmla="*/ 0 w 57"/>
                <a:gd name="T15" fmla="*/ 1 h 43"/>
                <a:gd name="T16" fmla="*/ 0 w 57"/>
                <a:gd name="T17" fmla="*/ 2 h 43"/>
                <a:gd name="T18" fmla="*/ 0 w 57"/>
                <a:gd name="T19" fmla="*/ 2 h 43"/>
                <a:gd name="T20" fmla="*/ 0 w 57"/>
                <a:gd name="T21" fmla="*/ 2 h 43"/>
                <a:gd name="T22" fmla="*/ 0 w 57"/>
                <a:gd name="T23" fmla="*/ 3 h 43"/>
                <a:gd name="T24" fmla="*/ 0 w 57"/>
                <a:gd name="T25" fmla="*/ 3 h 43"/>
                <a:gd name="T26" fmla="*/ 0 w 57"/>
                <a:gd name="T27" fmla="*/ 3 h 43"/>
                <a:gd name="T28" fmla="*/ 1 w 57"/>
                <a:gd name="T29" fmla="*/ 3 h 43"/>
                <a:gd name="T30" fmla="*/ 2 w 57"/>
                <a:gd name="T31" fmla="*/ 3 h 43"/>
                <a:gd name="T32" fmla="*/ 3 w 57"/>
                <a:gd name="T33" fmla="*/ 3 h 43"/>
                <a:gd name="T34" fmla="*/ 3 w 57"/>
                <a:gd name="T35" fmla="*/ 3 h 43"/>
                <a:gd name="T36" fmla="*/ 3 w 57"/>
                <a:gd name="T37" fmla="*/ 3 h 43"/>
                <a:gd name="T38" fmla="*/ 3 w 57"/>
                <a:gd name="T39" fmla="*/ 3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43"/>
                <a:gd name="T62" fmla="*/ 57 w 57"/>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43">
                  <a:moveTo>
                    <a:pt x="57" y="36"/>
                  </a:moveTo>
                  <a:lnTo>
                    <a:pt x="57" y="32"/>
                  </a:lnTo>
                  <a:lnTo>
                    <a:pt x="53" y="28"/>
                  </a:lnTo>
                  <a:lnTo>
                    <a:pt x="48" y="17"/>
                  </a:lnTo>
                  <a:lnTo>
                    <a:pt x="42" y="11"/>
                  </a:lnTo>
                  <a:lnTo>
                    <a:pt x="34" y="2"/>
                  </a:lnTo>
                  <a:lnTo>
                    <a:pt x="25" y="0"/>
                  </a:lnTo>
                  <a:lnTo>
                    <a:pt x="15" y="4"/>
                  </a:lnTo>
                  <a:lnTo>
                    <a:pt x="6" y="17"/>
                  </a:lnTo>
                  <a:lnTo>
                    <a:pt x="4" y="23"/>
                  </a:lnTo>
                  <a:lnTo>
                    <a:pt x="0" y="30"/>
                  </a:lnTo>
                  <a:lnTo>
                    <a:pt x="0" y="36"/>
                  </a:lnTo>
                  <a:lnTo>
                    <a:pt x="6" y="42"/>
                  </a:lnTo>
                  <a:lnTo>
                    <a:pt x="15" y="42"/>
                  </a:lnTo>
                  <a:lnTo>
                    <a:pt x="25" y="43"/>
                  </a:lnTo>
                  <a:lnTo>
                    <a:pt x="36" y="38"/>
                  </a:lnTo>
                  <a:lnTo>
                    <a:pt x="48" y="38"/>
                  </a:lnTo>
                  <a:lnTo>
                    <a:pt x="55" y="36"/>
                  </a:lnTo>
                  <a:lnTo>
                    <a:pt x="57" y="36"/>
                  </a:lnTo>
                  <a:close/>
                </a:path>
              </a:pathLst>
            </a:custGeom>
            <a:solidFill>
              <a:srgbClr val="F5E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5" name="Freeform 431">
              <a:extLst>
                <a:ext uri="{FF2B5EF4-FFF2-40B4-BE49-F238E27FC236}">
                  <a16:creationId xmlns:a16="http://schemas.microsoft.com/office/drawing/2014/main" id="{757D2455-A419-4DB9-BADD-3CE6CCBA4C2D}"/>
                </a:ext>
              </a:extLst>
            </p:cNvPr>
            <p:cNvSpPr>
              <a:spLocks/>
            </p:cNvSpPr>
            <p:nvPr/>
          </p:nvSpPr>
          <p:spPr bwMode="auto">
            <a:xfrm>
              <a:off x="3874" y="3543"/>
              <a:ext cx="30" cy="19"/>
            </a:xfrm>
            <a:custGeom>
              <a:avLst/>
              <a:gdLst>
                <a:gd name="T0" fmla="*/ 4 w 59"/>
                <a:gd name="T1" fmla="*/ 2 h 40"/>
                <a:gd name="T2" fmla="*/ 4 w 59"/>
                <a:gd name="T3" fmla="*/ 2 h 40"/>
                <a:gd name="T4" fmla="*/ 4 w 59"/>
                <a:gd name="T5" fmla="*/ 1 h 40"/>
                <a:gd name="T6" fmla="*/ 4 w 59"/>
                <a:gd name="T7" fmla="*/ 1 h 40"/>
                <a:gd name="T8" fmla="*/ 3 w 59"/>
                <a:gd name="T9" fmla="*/ 0 h 40"/>
                <a:gd name="T10" fmla="*/ 3 w 59"/>
                <a:gd name="T11" fmla="*/ 0 h 40"/>
                <a:gd name="T12" fmla="*/ 3 w 59"/>
                <a:gd name="T13" fmla="*/ 0 h 40"/>
                <a:gd name="T14" fmla="*/ 2 w 59"/>
                <a:gd name="T15" fmla="*/ 0 h 40"/>
                <a:gd name="T16" fmla="*/ 1 w 59"/>
                <a:gd name="T17" fmla="*/ 0 h 40"/>
                <a:gd name="T18" fmla="*/ 1 w 59"/>
                <a:gd name="T19" fmla="*/ 1 h 40"/>
                <a:gd name="T20" fmla="*/ 1 w 59"/>
                <a:gd name="T21" fmla="*/ 1 h 40"/>
                <a:gd name="T22" fmla="*/ 0 w 59"/>
                <a:gd name="T23" fmla="*/ 1 h 40"/>
                <a:gd name="T24" fmla="*/ 1 w 59"/>
                <a:gd name="T25" fmla="*/ 2 h 40"/>
                <a:gd name="T26" fmla="*/ 1 w 59"/>
                <a:gd name="T27" fmla="*/ 2 h 40"/>
                <a:gd name="T28" fmla="*/ 2 w 59"/>
                <a:gd name="T29" fmla="*/ 2 h 40"/>
                <a:gd name="T30" fmla="*/ 3 w 59"/>
                <a:gd name="T31" fmla="*/ 2 h 40"/>
                <a:gd name="T32" fmla="*/ 3 w 59"/>
                <a:gd name="T33" fmla="*/ 2 h 40"/>
                <a:gd name="T34" fmla="*/ 4 w 59"/>
                <a:gd name="T35" fmla="*/ 2 h 40"/>
                <a:gd name="T36" fmla="*/ 4 w 59"/>
                <a:gd name="T37" fmla="*/ 2 h 40"/>
                <a:gd name="T38" fmla="*/ 4 w 59"/>
                <a:gd name="T39" fmla="*/ 2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40"/>
                <a:gd name="T62" fmla="*/ 59 w 59"/>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40">
                  <a:moveTo>
                    <a:pt x="59" y="36"/>
                  </a:moveTo>
                  <a:lnTo>
                    <a:pt x="57" y="34"/>
                  </a:lnTo>
                  <a:lnTo>
                    <a:pt x="56" y="29"/>
                  </a:lnTo>
                  <a:lnTo>
                    <a:pt x="50" y="17"/>
                  </a:lnTo>
                  <a:lnTo>
                    <a:pt x="48" y="11"/>
                  </a:lnTo>
                  <a:lnTo>
                    <a:pt x="40" y="2"/>
                  </a:lnTo>
                  <a:lnTo>
                    <a:pt x="33" y="0"/>
                  </a:lnTo>
                  <a:lnTo>
                    <a:pt x="23" y="2"/>
                  </a:lnTo>
                  <a:lnTo>
                    <a:pt x="12" y="13"/>
                  </a:lnTo>
                  <a:lnTo>
                    <a:pt x="6" y="17"/>
                  </a:lnTo>
                  <a:lnTo>
                    <a:pt x="4" y="25"/>
                  </a:lnTo>
                  <a:lnTo>
                    <a:pt x="0" y="29"/>
                  </a:lnTo>
                  <a:lnTo>
                    <a:pt x="8" y="34"/>
                  </a:lnTo>
                  <a:lnTo>
                    <a:pt x="16" y="36"/>
                  </a:lnTo>
                  <a:lnTo>
                    <a:pt x="27" y="40"/>
                  </a:lnTo>
                  <a:lnTo>
                    <a:pt x="38" y="36"/>
                  </a:lnTo>
                  <a:lnTo>
                    <a:pt x="48" y="36"/>
                  </a:lnTo>
                  <a:lnTo>
                    <a:pt x="56" y="36"/>
                  </a:lnTo>
                  <a:lnTo>
                    <a:pt x="59"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6" name="Freeform 432">
              <a:extLst>
                <a:ext uri="{FF2B5EF4-FFF2-40B4-BE49-F238E27FC236}">
                  <a16:creationId xmlns:a16="http://schemas.microsoft.com/office/drawing/2014/main" id="{78F30AE0-0E03-4FE4-8014-6AD98944295A}"/>
                </a:ext>
              </a:extLst>
            </p:cNvPr>
            <p:cNvSpPr>
              <a:spLocks/>
            </p:cNvSpPr>
            <p:nvPr/>
          </p:nvSpPr>
          <p:spPr bwMode="auto">
            <a:xfrm>
              <a:off x="3787" y="3135"/>
              <a:ext cx="28" cy="26"/>
            </a:xfrm>
            <a:custGeom>
              <a:avLst/>
              <a:gdLst>
                <a:gd name="T0" fmla="*/ 3 w 58"/>
                <a:gd name="T1" fmla="*/ 2 h 54"/>
                <a:gd name="T2" fmla="*/ 2 w 58"/>
                <a:gd name="T3" fmla="*/ 3 h 54"/>
                <a:gd name="T4" fmla="*/ 1 w 58"/>
                <a:gd name="T5" fmla="*/ 3 h 54"/>
                <a:gd name="T6" fmla="*/ 1 w 58"/>
                <a:gd name="T7" fmla="*/ 3 h 54"/>
                <a:gd name="T8" fmla="*/ 0 w 58"/>
                <a:gd name="T9" fmla="*/ 2 h 54"/>
                <a:gd name="T10" fmla="*/ 0 w 58"/>
                <a:gd name="T11" fmla="*/ 2 h 54"/>
                <a:gd name="T12" fmla="*/ 0 w 58"/>
                <a:gd name="T13" fmla="*/ 1 h 54"/>
                <a:gd name="T14" fmla="*/ 0 w 58"/>
                <a:gd name="T15" fmla="*/ 1 h 54"/>
                <a:gd name="T16" fmla="*/ 1 w 58"/>
                <a:gd name="T17" fmla="*/ 0 h 54"/>
                <a:gd name="T18" fmla="*/ 1 w 58"/>
                <a:gd name="T19" fmla="*/ 0 h 54"/>
                <a:gd name="T20" fmla="*/ 2 w 58"/>
                <a:gd name="T21" fmla="*/ 0 h 54"/>
                <a:gd name="T22" fmla="*/ 2 w 58"/>
                <a:gd name="T23" fmla="*/ 0 h 54"/>
                <a:gd name="T24" fmla="*/ 3 w 58"/>
                <a:gd name="T25" fmla="*/ 1 h 54"/>
                <a:gd name="T26" fmla="*/ 3 w 58"/>
                <a:gd name="T27" fmla="*/ 2 h 54"/>
                <a:gd name="T28" fmla="*/ 3 w 58"/>
                <a:gd name="T29" fmla="*/ 2 h 54"/>
                <a:gd name="T30" fmla="*/ 3 w 58"/>
                <a:gd name="T31" fmla="*/ 2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8"/>
                <a:gd name="T49" fmla="*/ 0 h 54"/>
                <a:gd name="T50" fmla="*/ 58 w 58"/>
                <a:gd name="T51" fmla="*/ 54 h 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8" h="54">
                  <a:moveTo>
                    <a:pt x="58" y="46"/>
                  </a:moveTo>
                  <a:lnTo>
                    <a:pt x="44" y="52"/>
                  </a:lnTo>
                  <a:lnTo>
                    <a:pt x="29" y="54"/>
                  </a:lnTo>
                  <a:lnTo>
                    <a:pt x="16" y="50"/>
                  </a:lnTo>
                  <a:lnTo>
                    <a:pt x="8" y="42"/>
                  </a:lnTo>
                  <a:lnTo>
                    <a:pt x="0" y="33"/>
                  </a:lnTo>
                  <a:lnTo>
                    <a:pt x="2" y="21"/>
                  </a:lnTo>
                  <a:lnTo>
                    <a:pt x="8" y="16"/>
                  </a:lnTo>
                  <a:lnTo>
                    <a:pt x="16" y="8"/>
                  </a:lnTo>
                  <a:lnTo>
                    <a:pt x="27" y="4"/>
                  </a:lnTo>
                  <a:lnTo>
                    <a:pt x="42" y="0"/>
                  </a:lnTo>
                  <a:lnTo>
                    <a:pt x="46" y="6"/>
                  </a:lnTo>
                  <a:lnTo>
                    <a:pt x="54" y="18"/>
                  </a:lnTo>
                  <a:lnTo>
                    <a:pt x="58" y="35"/>
                  </a:lnTo>
                  <a:lnTo>
                    <a:pt x="58"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7" name="Freeform 433">
              <a:extLst>
                <a:ext uri="{FF2B5EF4-FFF2-40B4-BE49-F238E27FC236}">
                  <a16:creationId xmlns:a16="http://schemas.microsoft.com/office/drawing/2014/main" id="{15DA61D6-41D3-4E09-A2F5-E525E17471E7}"/>
                </a:ext>
              </a:extLst>
            </p:cNvPr>
            <p:cNvSpPr>
              <a:spLocks/>
            </p:cNvSpPr>
            <p:nvPr/>
          </p:nvSpPr>
          <p:spPr bwMode="auto">
            <a:xfrm>
              <a:off x="3632" y="3079"/>
              <a:ext cx="25" cy="25"/>
            </a:xfrm>
            <a:custGeom>
              <a:avLst/>
              <a:gdLst>
                <a:gd name="T0" fmla="*/ 3 w 51"/>
                <a:gd name="T1" fmla="*/ 2 h 52"/>
                <a:gd name="T2" fmla="*/ 2 w 51"/>
                <a:gd name="T3" fmla="*/ 3 h 52"/>
                <a:gd name="T4" fmla="*/ 1 w 51"/>
                <a:gd name="T5" fmla="*/ 3 h 52"/>
                <a:gd name="T6" fmla="*/ 0 w 51"/>
                <a:gd name="T7" fmla="*/ 2 h 52"/>
                <a:gd name="T8" fmla="*/ 0 w 51"/>
                <a:gd name="T9" fmla="*/ 2 h 52"/>
                <a:gd name="T10" fmla="*/ 0 w 51"/>
                <a:gd name="T11" fmla="*/ 1 h 52"/>
                <a:gd name="T12" fmla="*/ 0 w 51"/>
                <a:gd name="T13" fmla="*/ 1 h 52"/>
                <a:gd name="T14" fmla="*/ 0 w 51"/>
                <a:gd name="T15" fmla="*/ 0 h 52"/>
                <a:gd name="T16" fmla="*/ 1 w 51"/>
                <a:gd name="T17" fmla="*/ 0 h 52"/>
                <a:gd name="T18" fmla="*/ 1 w 51"/>
                <a:gd name="T19" fmla="*/ 0 h 52"/>
                <a:gd name="T20" fmla="*/ 1 w 51"/>
                <a:gd name="T21" fmla="*/ 0 h 52"/>
                <a:gd name="T22" fmla="*/ 2 w 51"/>
                <a:gd name="T23" fmla="*/ 0 h 52"/>
                <a:gd name="T24" fmla="*/ 2 w 51"/>
                <a:gd name="T25" fmla="*/ 0 h 52"/>
                <a:gd name="T26" fmla="*/ 3 w 51"/>
                <a:gd name="T27" fmla="*/ 0 h 52"/>
                <a:gd name="T28" fmla="*/ 3 w 51"/>
                <a:gd name="T29" fmla="*/ 1 h 52"/>
                <a:gd name="T30" fmla="*/ 3 w 51"/>
                <a:gd name="T31" fmla="*/ 2 h 52"/>
                <a:gd name="T32" fmla="*/ 3 w 51"/>
                <a:gd name="T33" fmla="*/ 2 h 52"/>
                <a:gd name="T34" fmla="*/ 3 w 51"/>
                <a:gd name="T35" fmla="*/ 2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52"/>
                <a:gd name="T56" fmla="*/ 51 w 51"/>
                <a:gd name="T57" fmla="*/ 52 h 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52">
                  <a:moveTo>
                    <a:pt x="49" y="42"/>
                  </a:moveTo>
                  <a:lnTo>
                    <a:pt x="36" y="50"/>
                  </a:lnTo>
                  <a:lnTo>
                    <a:pt x="21" y="52"/>
                  </a:lnTo>
                  <a:lnTo>
                    <a:pt x="9" y="44"/>
                  </a:lnTo>
                  <a:lnTo>
                    <a:pt x="3" y="36"/>
                  </a:lnTo>
                  <a:lnTo>
                    <a:pt x="0" y="23"/>
                  </a:lnTo>
                  <a:lnTo>
                    <a:pt x="3" y="16"/>
                  </a:lnTo>
                  <a:lnTo>
                    <a:pt x="7" y="8"/>
                  </a:lnTo>
                  <a:lnTo>
                    <a:pt x="19" y="4"/>
                  </a:lnTo>
                  <a:lnTo>
                    <a:pt x="22" y="2"/>
                  </a:lnTo>
                  <a:lnTo>
                    <a:pt x="30" y="0"/>
                  </a:lnTo>
                  <a:lnTo>
                    <a:pt x="38" y="0"/>
                  </a:lnTo>
                  <a:lnTo>
                    <a:pt x="47" y="0"/>
                  </a:lnTo>
                  <a:lnTo>
                    <a:pt x="51" y="10"/>
                  </a:lnTo>
                  <a:lnTo>
                    <a:pt x="51" y="23"/>
                  </a:lnTo>
                  <a:lnTo>
                    <a:pt x="51" y="35"/>
                  </a:lnTo>
                  <a:lnTo>
                    <a:pt x="49"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8" name="Freeform 434">
              <a:extLst>
                <a:ext uri="{FF2B5EF4-FFF2-40B4-BE49-F238E27FC236}">
                  <a16:creationId xmlns:a16="http://schemas.microsoft.com/office/drawing/2014/main" id="{34B76156-FD54-4FEF-8F5E-C51DB2F7C6EC}"/>
                </a:ext>
              </a:extLst>
            </p:cNvPr>
            <p:cNvSpPr>
              <a:spLocks/>
            </p:cNvSpPr>
            <p:nvPr/>
          </p:nvSpPr>
          <p:spPr bwMode="auto">
            <a:xfrm>
              <a:off x="3664" y="3068"/>
              <a:ext cx="24" cy="20"/>
            </a:xfrm>
            <a:custGeom>
              <a:avLst/>
              <a:gdLst>
                <a:gd name="T0" fmla="*/ 3 w 48"/>
                <a:gd name="T1" fmla="*/ 1 h 40"/>
                <a:gd name="T2" fmla="*/ 3 w 48"/>
                <a:gd name="T3" fmla="*/ 3 h 40"/>
                <a:gd name="T4" fmla="*/ 2 w 48"/>
                <a:gd name="T5" fmla="*/ 3 h 40"/>
                <a:gd name="T6" fmla="*/ 2 w 48"/>
                <a:gd name="T7" fmla="*/ 3 h 40"/>
                <a:gd name="T8" fmla="*/ 1 w 48"/>
                <a:gd name="T9" fmla="*/ 3 h 40"/>
                <a:gd name="T10" fmla="*/ 0 w 48"/>
                <a:gd name="T11" fmla="*/ 1 h 40"/>
                <a:gd name="T12" fmla="*/ 0 w 48"/>
                <a:gd name="T13" fmla="*/ 1 h 40"/>
                <a:gd name="T14" fmla="*/ 1 w 48"/>
                <a:gd name="T15" fmla="*/ 1 h 40"/>
                <a:gd name="T16" fmla="*/ 1 w 48"/>
                <a:gd name="T17" fmla="*/ 1 h 40"/>
                <a:gd name="T18" fmla="*/ 1 w 48"/>
                <a:gd name="T19" fmla="*/ 1 h 40"/>
                <a:gd name="T20" fmla="*/ 2 w 48"/>
                <a:gd name="T21" fmla="*/ 0 h 40"/>
                <a:gd name="T22" fmla="*/ 2 w 48"/>
                <a:gd name="T23" fmla="*/ 1 h 40"/>
                <a:gd name="T24" fmla="*/ 3 w 48"/>
                <a:gd name="T25" fmla="*/ 1 h 40"/>
                <a:gd name="T26" fmla="*/ 3 w 48"/>
                <a:gd name="T27" fmla="*/ 1 h 40"/>
                <a:gd name="T28" fmla="*/ 3 w 48"/>
                <a:gd name="T29" fmla="*/ 1 h 40"/>
                <a:gd name="T30" fmla="*/ 3 w 48"/>
                <a:gd name="T31" fmla="*/ 1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
                <a:gd name="T49" fmla="*/ 0 h 40"/>
                <a:gd name="T50" fmla="*/ 48 w 48"/>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 h="40">
                  <a:moveTo>
                    <a:pt x="48" y="29"/>
                  </a:moveTo>
                  <a:lnTo>
                    <a:pt x="38" y="37"/>
                  </a:lnTo>
                  <a:lnTo>
                    <a:pt x="31" y="40"/>
                  </a:lnTo>
                  <a:lnTo>
                    <a:pt x="17" y="38"/>
                  </a:lnTo>
                  <a:lnTo>
                    <a:pt x="8" y="37"/>
                  </a:lnTo>
                  <a:lnTo>
                    <a:pt x="0" y="27"/>
                  </a:lnTo>
                  <a:lnTo>
                    <a:pt x="0" y="21"/>
                  </a:lnTo>
                  <a:lnTo>
                    <a:pt x="2" y="14"/>
                  </a:lnTo>
                  <a:lnTo>
                    <a:pt x="6" y="10"/>
                  </a:lnTo>
                  <a:lnTo>
                    <a:pt x="14" y="6"/>
                  </a:lnTo>
                  <a:lnTo>
                    <a:pt x="23" y="0"/>
                  </a:lnTo>
                  <a:lnTo>
                    <a:pt x="31" y="2"/>
                  </a:lnTo>
                  <a:lnTo>
                    <a:pt x="36" y="12"/>
                  </a:lnTo>
                  <a:lnTo>
                    <a:pt x="44" y="21"/>
                  </a:lnTo>
                  <a:lnTo>
                    <a:pt x="48"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9" name="Freeform 435">
              <a:extLst>
                <a:ext uri="{FF2B5EF4-FFF2-40B4-BE49-F238E27FC236}">
                  <a16:creationId xmlns:a16="http://schemas.microsoft.com/office/drawing/2014/main" id="{5DC9EFFA-3B11-4AE4-8D28-D4DDF3C10F14}"/>
                </a:ext>
              </a:extLst>
            </p:cNvPr>
            <p:cNvSpPr>
              <a:spLocks/>
            </p:cNvSpPr>
            <p:nvPr/>
          </p:nvSpPr>
          <p:spPr bwMode="auto">
            <a:xfrm>
              <a:off x="3824" y="3126"/>
              <a:ext cx="24" cy="19"/>
            </a:xfrm>
            <a:custGeom>
              <a:avLst/>
              <a:gdLst>
                <a:gd name="T0" fmla="*/ 3 w 47"/>
                <a:gd name="T1" fmla="*/ 2 h 38"/>
                <a:gd name="T2" fmla="*/ 3 w 47"/>
                <a:gd name="T3" fmla="*/ 2 h 38"/>
                <a:gd name="T4" fmla="*/ 2 w 47"/>
                <a:gd name="T5" fmla="*/ 2 h 38"/>
                <a:gd name="T6" fmla="*/ 1 w 47"/>
                <a:gd name="T7" fmla="*/ 2 h 38"/>
                <a:gd name="T8" fmla="*/ 1 w 47"/>
                <a:gd name="T9" fmla="*/ 1 h 38"/>
                <a:gd name="T10" fmla="*/ 0 w 47"/>
                <a:gd name="T11" fmla="*/ 1 h 38"/>
                <a:gd name="T12" fmla="*/ 1 w 47"/>
                <a:gd name="T13" fmla="*/ 1 h 38"/>
                <a:gd name="T14" fmla="*/ 1 w 47"/>
                <a:gd name="T15" fmla="*/ 1 h 38"/>
                <a:gd name="T16" fmla="*/ 1 w 47"/>
                <a:gd name="T17" fmla="*/ 1 h 38"/>
                <a:gd name="T18" fmla="*/ 2 w 47"/>
                <a:gd name="T19" fmla="*/ 0 h 38"/>
                <a:gd name="T20" fmla="*/ 2 w 47"/>
                <a:gd name="T21" fmla="*/ 0 h 38"/>
                <a:gd name="T22" fmla="*/ 3 w 47"/>
                <a:gd name="T23" fmla="*/ 1 h 38"/>
                <a:gd name="T24" fmla="*/ 3 w 47"/>
                <a:gd name="T25" fmla="*/ 1 h 38"/>
                <a:gd name="T26" fmla="*/ 3 w 47"/>
                <a:gd name="T27" fmla="*/ 1 h 38"/>
                <a:gd name="T28" fmla="*/ 3 w 47"/>
                <a:gd name="T29" fmla="*/ 2 h 38"/>
                <a:gd name="T30" fmla="*/ 3 w 47"/>
                <a:gd name="T31" fmla="*/ 2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
                <a:gd name="T49" fmla="*/ 0 h 38"/>
                <a:gd name="T50" fmla="*/ 47 w 47"/>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 h="38">
                  <a:moveTo>
                    <a:pt x="47" y="33"/>
                  </a:moveTo>
                  <a:lnTo>
                    <a:pt x="36" y="36"/>
                  </a:lnTo>
                  <a:lnTo>
                    <a:pt x="26" y="38"/>
                  </a:lnTo>
                  <a:lnTo>
                    <a:pt x="15" y="35"/>
                  </a:lnTo>
                  <a:lnTo>
                    <a:pt x="5" y="29"/>
                  </a:lnTo>
                  <a:lnTo>
                    <a:pt x="0" y="19"/>
                  </a:lnTo>
                  <a:lnTo>
                    <a:pt x="2" y="12"/>
                  </a:lnTo>
                  <a:lnTo>
                    <a:pt x="3" y="8"/>
                  </a:lnTo>
                  <a:lnTo>
                    <a:pt x="11" y="2"/>
                  </a:lnTo>
                  <a:lnTo>
                    <a:pt x="19" y="0"/>
                  </a:lnTo>
                  <a:lnTo>
                    <a:pt x="30" y="0"/>
                  </a:lnTo>
                  <a:lnTo>
                    <a:pt x="34" y="4"/>
                  </a:lnTo>
                  <a:lnTo>
                    <a:pt x="38" y="12"/>
                  </a:lnTo>
                  <a:lnTo>
                    <a:pt x="45" y="23"/>
                  </a:lnTo>
                  <a:lnTo>
                    <a:pt x="47"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80" name="Freeform 436">
              <a:extLst>
                <a:ext uri="{FF2B5EF4-FFF2-40B4-BE49-F238E27FC236}">
                  <a16:creationId xmlns:a16="http://schemas.microsoft.com/office/drawing/2014/main" id="{69D742C3-498A-43B0-AF59-4417926AA8FE}"/>
                </a:ext>
              </a:extLst>
            </p:cNvPr>
            <p:cNvSpPr>
              <a:spLocks/>
            </p:cNvSpPr>
            <p:nvPr/>
          </p:nvSpPr>
          <p:spPr bwMode="auto">
            <a:xfrm>
              <a:off x="3682" y="3051"/>
              <a:ext cx="22" cy="22"/>
            </a:xfrm>
            <a:custGeom>
              <a:avLst/>
              <a:gdLst>
                <a:gd name="T0" fmla="*/ 3 w 44"/>
                <a:gd name="T1" fmla="*/ 3 h 44"/>
                <a:gd name="T2" fmla="*/ 1 w 44"/>
                <a:gd name="T3" fmla="*/ 3 h 44"/>
                <a:gd name="T4" fmla="*/ 1 w 44"/>
                <a:gd name="T5" fmla="*/ 3 h 44"/>
                <a:gd name="T6" fmla="*/ 1 w 44"/>
                <a:gd name="T7" fmla="*/ 3 h 44"/>
                <a:gd name="T8" fmla="*/ 1 w 44"/>
                <a:gd name="T9" fmla="*/ 1 h 44"/>
                <a:gd name="T10" fmla="*/ 0 w 44"/>
                <a:gd name="T11" fmla="*/ 1 h 44"/>
                <a:gd name="T12" fmla="*/ 1 w 44"/>
                <a:gd name="T13" fmla="*/ 1 h 44"/>
                <a:gd name="T14" fmla="*/ 1 w 44"/>
                <a:gd name="T15" fmla="*/ 1 h 44"/>
                <a:gd name="T16" fmla="*/ 1 w 44"/>
                <a:gd name="T17" fmla="*/ 1 h 44"/>
                <a:gd name="T18" fmla="*/ 1 w 44"/>
                <a:gd name="T19" fmla="*/ 0 h 44"/>
                <a:gd name="T20" fmla="*/ 3 w 44"/>
                <a:gd name="T21" fmla="*/ 0 h 44"/>
                <a:gd name="T22" fmla="*/ 3 w 44"/>
                <a:gd name="T23" fmla="*/ 1 h 44"/>
                <a:gd name="T24" fmla="*/ 3 w 44"/>
                <a:gd name="T25" fmla="*/ 1 h 44"/>
                <a:gd name="T26" fmla="*/ 3 w 44"/>
                <a:gd name="T27" fmla="*/ 1 h 44"/>
                <a:gd name="T28" fmla="*/ 3 w 44"/>
                <a:gd name="T29" fmla="*/ 3 h 44"/>
                <a:gd name="T30" fmla="*/ 3 w 44"/>
                <a:gd name="T31" fmla="*/ 3 h 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44"/>
                <a:gd name="T50" fmla="*/ 44 w 44"/>
                <a:gd name="T51" fmla="*/ 44 h 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44">
                  <a:moveTo>
                    <a:pt x="33" y="40"/>
                  </a:moveTo>
                  <a:lnTo>
                    <a:pt x="23" y="44"/>
                  </a:lnTo>
                  <a:lnTo>
                    <a:pt x="14" y="42"/>
                  </a:lnTo>
                  <a:lnTo>
                    <a:pt x="4" y="36"/>
                  </a:lnTo>
                  <a:lnTo>
                    <a:pt x="2" y="29"/>
                  </a:lnTo>
                  <a:lnTo>
                    <a:pt x="0" y="19"/>
                  </a:lnTo>
                  <a:lnTo>
                    <a:pt x="8" y="12"/>
                  </a:lnTo>
                  <a:lnTo>
                    <a:pt x="12" y="4"/>
                  </a:lnTo>
                  <a:lnTo>
                    <a:pt x="16" y="2"/>
                  </a:lnTo>
                  <a:lnTo>
                    <a:pt x="27" y="0"/>
                  </a:lnTo>
                  <a:lnTo>
                    <a:pt x="37" y="0"/>
                  </a:lnTo>
                  <a:lnTo>
                    <a:pt x="40" y="4"/>
                  </a:lnTo>
                  <a:lnTo>
                    <a:pt x="44" y="15"/>
                  </a:lnTo>
                  <a:lnTo>
                    <a:pt x="37" y="31"/>
                  </a:lnTo>
                  <a:lnTo>
                    <a:pt x="33"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81" name="Freeform 437">
              <a:extLst>
                <a:ext uri="{FF2B5EF4-FFF2-40B4-BE49-F238E27FC236}">
                  <a16:creationId xmlns:a16="http://schemas.microsoft.com/office/drawing/2014/main" id="{C4654E6E-3A92-4D5F-A342-DF01FA614B56}"/>
                </a:ext>
              </a:extLst>
            </p:cNvPr>
            <p:cNvSpPr>
              <a:spLocks/>
            </p:cNvSpPr>
            <p:nvPr/>
          </p:nvSpPr>
          <p:spPr bwMode="auto">
            <a:xfrm>
              <a:off x="3827" y="3190"/>
              <a:ext cx="22" cy="19"/>
            </a:xfrm>
            <a:custGeom>
              <a:avLst/>
              <a:gdLst>
                <a:gd name="T0" fmla="*/ 2 w 46"/>
                <a:gd name="T1" fmla="*/ 2 h 38"/>
                <a:gd name="T2" fmla="*/ 2 w 46"/>
                <a:gd name="T3" fmla="*/ 2 h 38"/>
                <a:gd name="T4" fmla="*/ 1 w 46"/>
                <a:gd name="T5" fmla="*/ 2 h 38"/>
                <a:gd name="T6" fmla="*/ 0 w 46"/>
                <a:gd name="T7" fmla="*/ 2 h 38"/>
                <a:gd name="T8" fmla="*/ 0 w 46"/>
                <a:gd name="T9" fmla="*/ 1 h 38"/>
                <a:gd name="T10" fmla="*/ 0 w 46"/>
                <a:gd name="T11" fmla="*/ 1 h 38"/>
                <a:gd name="T12" fmla="*/ 0 w 46"/>
                <a:gd name="T13" fmla="*/ 1 h 38"/>
                <a:gd name="T14" fmla="*/ 0 w 46"/>
                <a:gd name="T15" fmla="*/ 1 h 38"/>
                <a:gd name="T16" fmla="*/ 0 w 46"/>
                <a:gd name="T17" fmla="*/ 0 h 38"/>
                <a:gd name="T18" fmla="*/ 1 w 46"/>
                <a:gd name="T19" fmla="*/ 0 h 38"/>
                <a:gd name="T20" fmla="*/ 2 w 46"/>
                <a:gd name="T21" fmla="*/ 0 h 38"/>
                <a:gd name="T22" fmla="*/ 2 w 46"/>
                <a:gd name="T23" fmla="*/ 1 h 38"/>
                <a:gd name="T24" fmla="*/ 2 w 46"/>
                <a:gd name="T25" fmla="*/ 1 h 38"/>
                <a:gd name="T26" fmla="*/ 2 w 46"/>
                <a:gd name="T27" fmla="*/ 1 h 38"/>
                <a:gd name="T28" fmla="*/ 2 w 46"/>
                <a:gd name="T29" fmla="*/ 2 h 38"/>
                <a:gd name="T30" fmla="*/ 2 w 46"/>
                <a:gd name="T31" fmla="*/ 2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
                <a:gd name="T49" fmla="*/ 0 h 38"/>
                <a:gd name="T50" fmla="*/ 46 w 46"/>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 h="38">
                  <a:moveTo>
                    <a:pt x="46" y="34"/>
                  </a:moveTo>
                  <a:lnTo>
                    <a:pt x="36" y="38"/>
                  </a:lnTo>
                  <a:lnTo>
                    <a:pt x="25" y="36"/>
                  </a:lnTo>
                  <a:lnTo>
                    <a:pt x="12" y="32"/>
                  </a:lnTo>
                  <a:lnTo>
                    <a:pt x="6" y="24"/>
                  </a:lnTo>
                  <a:lnTo>
                    <a:pt x="0" y="17"/>
                  </a:lnTo>
                  <a:lnTo>
                    <a:pt x="4" y="7"/>
                  </a:lnTo>
                  <a:lnTo>
                    <a:pt x="8" y="4"/>
                  </a:lnTo>
                  <a:lnTo>
                    <a:pt x="14" y="0"/>
                  </a:lnTo>
                  <a:lnTo>
                    <a:pt x="25" y="0"/>
                  </a:lnTo>
                  <a:lnTo>
                    <a:pt x="36" y="0"/>
                  </a:lnTo>
                  <a:lnTo>
                    <a:pt x="40" y="5"/>
                  </a:lnTo>
                  <a:lnTo>
                    <a:pt x="44" y="15"/>
                  </a:lnTo>
                  <a:lnTo>
                    <a:pt x="46" y="26"/>
                  </a:lnTo>
                  <a:lnTo>
                    <a:pt x="46"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82" name="Freeform 438">
              <a:extLst>
                <a:ext uri="{FF2B5EF4-FFF2-40B4-BE49-F238E27FC236}">
                  <a16:creationId xmlns:a16="http://schemas.microsoft.com/office/drawing/2014/main" id="{BAD9E3B1-132A-49D7-BCE9-6E337CBC36B8}"/>
                </a:ext>
              </a:extLst>
            </p:cNvPr>
            <p:cNvSpPr>
              <a:spLocks/>
            </p:cNvSpPr>
            <p:nvPr/>
          </p:nvSpPr>
          <p:spPr bwMode="auto">
            <a:xfrm>
              <a:off x="3769" y="3074"/>
              <a:ext cx="25" cy="23"/>
            </a:xfrm>
            <a:custGeom>
              <a:avLst/>
              <a:gdLst>
                <a:gd name="T0" fmla="*/ 3 w 52"/>
                <a:gd name="T1" fmla="*/ 3 h 45"/>
                <a:gd name="T2" fmla="*/ 2 w 52"/>
                <a:gd name="T3" fmla="*/ 3 h 45"/>
                <a:gd name="T4" fmla="*/ 1 w 52"/>
                <a:gd name="T5" fmla="*/ 3 h 45"/>
                <a:gd name="T6" fmla="*/ 0 w 52"/>
                <a:gd name="T7" fmla="*/ 3 h 45"/>
                <a:gd name="T8" fmla="*/ 0 w 52"/>
                <a:gd name="T9" fmla="*/ 2 h 45"/>
                <a:gd name="T10" fmla="*/ 0 w 52"/>
                <a:gd name="T11" fmla="*/ 2 h 45"/>
                <a:gd name="T12" fmla="*/ 0 w 52"/>
                <a:gd name="T13" fmla="*/ 1 h 45"/>
                <a:gd name="T14" fmla="*/ 0 w 52"/>
                <a:gd name="T15" fmla="*/ 1 h 45"/>
                <a:gd name="T16" fmla="*/ 1 w 52"/>
                <a:gd name="T17" fmla="*/ 1 h 45"/>
                <a:gd name="T18" fmla="*/ 1 w 52"/>
                <a:gd name="T19" fmla="*/ 0 h 45"/>
                <a:gd name="T20" fmla="*/ 2 w 52"/>
                <a:gd name="T21" fmla="*/ 0 h 45"/>
                <a:gd name="T22" fmla="*/ 2 w 52"/>
                <a:gd name="T23" fmla="*/ 1 h 45"/>
                <a:gd name="T24" fmla="*/ 3 w 52"/>
                <a:gd name="T25" fmla="*/ 2 h 45"/>
                <a:gd name="T26" fmla="*/ 3 w 52"/>
                <a:gd name="T27" fmla="*/ 3 h 45"/>
                <a:gd name="T28" fmla="*/ 3 w 52"/>
                <a:gd name="T29" fmla="*/ 3 h 45"/>
                <a:gd name="T30" fmla="*/ 3 w 52"/>
                <a:gd name="T31" fmla="*/ 3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
                <a:gd name="T49" fmla="*/ 0 h 45"/>
                <a:gd name="T50" fmla="*/ 52 w 52"/>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 h="45">
                  <a:moveTo>
                    <a:pt x="50" y="42"/>
                  </a:moveTo>
                  <a:lnTo>
                    <a:pt x="35" y="45"/>
                  </a:lnTo>
                  <a:lnTo>
                    <a:pt x="21" y="45"/>
                  </a:lnTo>
                  <a:lnTo>
                    <a:pt x="10" y="42"/>
                  </a:lnTo>
                  <a:lnTo>
                    <a:pt x="2" y="32"/>
                  </a:lnTo>
                  <a:lnTo>
                    <a:pt x="0" y="19"/>
                  </a:lnTo>
                  <a:lnTo>
                    <a:pt x="6" y="11"/>
                  </a:lnTo>
                  <a:lnTo>
                    <a:pt x="12" y="6"/>
                  </a:lnTo>
                  <a:lnTo>
                    <a:pt x="19" y="2"/>
                  </a:lnTo>
                  <a:lnTo>
                    <a:pt x="29" y="0"/>
                  </a:lnTo>
                  <a:lnTo>
                    <a:pt x="44" y="0"/>
                  </a:lnTo>
                  <a:lnTo>
                    <a:pt x="48" y="9"/>
                  </a:lnTo>
                  <a:lnTo>
                    <a:pt x="50" y="19"/>
                  </a:lnTo>
                  <a:lnTo>
                    <a:pt x="52" y="34"/>
                  </a:lnTo>
                  <a:lnTo>
                    <a:pt x="5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83" name="Freeform 439">
              <a:extLst>
                <a:ext uri="{FF2B5EF4-FFF2-40B4-BE49-F238E27FC236}">
                  <a16:creationId xmlns:a16="http://schemas.microsoft.com/office/drawing/2014/main" id="{4EEC8D91-F149-4D73-9BD5-B12016F7273F}"/>
                </a:ext>
              </a:extLst>
            </p:cNvPr>
            <p:cNvSpPr>
              <a:spLocks/>
            </p:cNvSpPr>
            <p:nvPr/>
          </p:nvSpPr>
          <p:spPr bwMode="auto">
            <a:xfrm>
              <a:off x="3769" y="3106"/>
              <a:ext cx="26" cy="24"/>
            </a:xfrm>
            <a:custGeom>
              <a:avLst/>
              <a:gdLst>
                <a:gd name="T0" fmla="*/ 3 w 54"/>
                <a:gd name="T1" fmla="*/ 3 h 48"/>
                <a:gd name="T2" fmla="*/ 2 w 54"/>
                <a:gd name="T3" fmla="*/ 3 h 48"/>
                <a:gd name="T4" fmla="*/ 1 w 54"/>
                <a:gd name="T5" fmla="*/ 3 h 48"/>
                <a:gd name="T6" fmla="*/ 0 w 54"/>
                <a:gd name="T7" fmla="*/ 3 h 48"/>
                <a:gd name="T8" fmla="*/ 0 w 54"/>
                <a:gd name="T9" fmla="*/ 2 h 48"/>
                <a:gd name="T10" fmla="*/ 0 w 54"/>
                <a:gd name="T11" fmla="*/ 2 h 48"/>
                <a:gd name="T12" fmla="*/ 0 w 54"/>
                <a:gd name="T13" fmla="*/ 1 h 48"/>
                <a:gd name="T14" fmla="*/ 0 w 54"/>
                <a:gd name="T15" fmla="*/ 1 h 48"/>
                <a:gd name="T16" fmla="*/ 1 w 54"/>
                <a:gd name="T17" fmla="*/ 1 h 48"/>
                <a:gd name="T18" fmla="*/ 1 w 54"/>
                <a:gd name="T19" fmla="*/ 0 h 48"/>
                <a:gd name="T20" fmla="*/ 2 w 54"/>
                <a:gd name="T21" fmla="*/ 0 h 48"/>
                <a:gd name="T22" fmla="*/ 3 w 54"/>
                <a:gd name="T23" fmla="*/ 1 h 48"/>
                <a:gd name="T24" fmla="*/ 3 w 54"/>
                <a:gd name="T25" fmla="*/ 2 h 48"/>
                <a:gd name="T26" fmla="*/ 3 w 54"/>
                <a:gd name="T27" fmla="*/ 2 h 48"/>
                <a:gd name="T28" fmla="*/ 3 w 54"/>
                <a:gd name="T29" fmla="*/ 3 h 48"/>
                <a:gd name="T30" fmla="*/ 3 w 54"/>
                <a:gd name="T31" fmla="*/ 3 h 48"/>
                <a:gd name="T32" fmla="*/ 3 w 54"/>
                <a:gd name="T33" fmla="*/ 3 h 48"/>
                <a:gd name="T34" fmla="*/ 3 w 54"/>
                <a:gd name="T35" fmla="*/ 3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48"/>
                <a:gd name="T56" fmla="*/ 54 w 54"/>
                <a:gd name="T57" fmla="*/ 48 h 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48">
                  <a:moveTo>
                    <a:pt x="50" y="42"/>
                  </a:moveTo>
                  <a:lnTo>
                    <a:pt x="35" y="48"/>
                  </a:lnTo>
                  <a:lnTo>
                    <a:pt x="21" y="46"/>
                  </a:lnTo>
                  <a:lnTo>
                    <a:pt x="12" y="40"/>
                  </a:lnTo>
                  <a:lnTo>
                    <a:pt x="4" y="31"/>
                  </a:lnTo>
                  <a:lnTo>
                    <a:pt x="0" y="19"/>
                  </a:lnTo>
                  <a:lnTo>
                    <a:pt x="6" y="12"/>
                  </a:lnTo>
                  <a:lnTo>
                    <a:pt x="12" y="8"/>
                  </a:lnTo>
                  <a:lnTo>
                    <a:pt x="21" y="2"/>
                  </a:lnTo>
                  <a:lnTo>
                    <a:pt x="31" y="0"/>
                  </a:lnTo>
                  <a:lnTo>
                    <a:pt x="46" y="0"/>
                  </a:lnTo>
                  <a:lnTo>
                    <a:pt x="50" y="10"/>
                  </a:lnTo>
                  <a:lnTo>
                    <a:pt x="54" y="18"/>
                  </a:lnTo>
                  <a:lnTo>
                    <a:pt x="54" y="25"/>
                  </a:lnTo>
                  <a:lnTo>
                    <a:pt x="54" y="33"/>
                  </a:lnTo>
                  <a:lnTo>
                    <a:pt x="52" y="37"/>
                  </a:lnTo>
                  <a:lnTo>
                    <a:pt x="5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84" name="Freeform 440">
              <a:extLst>
                <a:ext uri="{FF2B5EF4-FFF2-40B4-BE49-F238E27FC236}">
                  <a16:creationId xmlns:a16="http://schemas.microsoft.com/office/drawing/2014/main" id="{A54E8CCA-0B2C-4289-9F18-CC09821D56AF}"/>
                </a:ext>
              </a:extLst>
            </p:cNvPr>
            <p:cNvSpPr>
              <a:spLocks/>
            </p:cNvSpPr>
            <p:nvPr/>
          </p:nvSpPr>
          <p:spPr bwMode="auto">
            <a:xfrm>
              <a:off x="3794" y="3171"/>
              <a:ext cx="29" cy="23"/>
            </a:xfrm>
            <a:custGeom>
              <a:avLst/>
              <a:gdLst>
                <a:gd name="T0" fmla="*/ 4 w 57"/>
                <a:gd name="T1" fmla="*/ 3 h 45"/>
                <a:gd name="T2" fmla="*/ 3 w 57"/>
                <a:gd name="T3" fmla="*/ 3 h 45"/>
                <a:gd name="T4" fmla="*/ 2 w 57"/>
                <a:gd name="T5" fmla="*/ 3 h 45"/>
                <a:gd name="T6" fmla="*/ 1 w 57"/>
                <a:gd name="T7" fmla="*/ 3 h 45"/>
                <a:gd name="T8" fmla="*/ 1 w 57"/>
                <a:gd name="T9" fmla="*/ 2 h 45"/>
                <a:gd name="T10" fmla="*/ 0 w 57"/>
                <a:gd name="T11" fmla="*/ 2 h 45"/>
                <a:gd name="T12" fmla="*/ 1 w 57"/>
                <a:gd name="T13" fmla="*/ 1 h 45"/>
                <a:gd name="T14" fmla="*/ 1 w 57"/>
                <a:gd name="T15" fmla="*/ 1 h 45"/>
                <a:gd name="T16" fmla="*/ 2 w 57"/>
                <a:gd name="T17" fmla="*/ 1 h 45"/>
                <a:gd name="T18" fmla="*/ 2 w 57"/>
                <a:gd name="T19" fmla="*/ 0 h 45"/>
                <a:gd name="T20" fmla="*/ 3 w 57"/>
                <a:gd name="T21" fmla="*/ 0 h 45"/>
                <a:gd name="T22" fmla="*/ 4 w 57"/>
                <a:gd name="T23" fmla="*/ 1 h 45"/>
                <a:gd name="T24" fmla="*/ 4 w 57"/>
                <a:gd name="T25" fmla="*/ 2 h 45"/>
                <a:gd name="T26" fmla="*/ 4 w 57"/>
                <a:gd name="T27" fmla="*/ 2 h 45"/>
                <a:gd name="T28" fmla="*/ 4 w 57"/>
                <a:gd name="T29" fmla="*/ 3 h 45"/>
                <a:gd name="T30" fmla="*/ 4 w 57"/>
                <a:gd name="T31" fmla="*/ 3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
                <a:gd name="T49" fmla="*/ 0 h 45"/>
                <a:gd name="T50" fmla="*/ 57 w 57"/>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 h="45">
                  <a:moveTo>
                    <a:pt x="57" y="42"/>
                  </a:moveTo>
                  <a:lnTo>
                    <a:pt x="40" y="45"/>
                  </a:lnTo>
                  <a:lnTo>
                    <a:pt x="24" y="45"/>
                  </a:lnTo>
                  <a:lnTo>
                    <a:pt x="13" y="42"/>
                  </a:lnTo>
                  <a:lnTo>
                    <a:pt x="5" y="32"/>
                  </a:lnTo>
                  <a:lnTo>
                    <a:pt x="0" y="23"/>
                  </a:lnTo>
                  <a:lnTo>
                    <a:pt x="7" y="13"/>
                  </a:lnTo>
                  <a:lnTo>
                    <a:pt x="11" y="9"/>
                  </a:lnTo>
                  <a:lnTo>
                    <a:pt x="21" y="5"/>
                  </a:lnTo>
                  <a:lnTo>
                    <a:pt x="32" y="0"/>
                  </a:lnTo>
                  <a:lnTo>
                    <a:pt x="47" y="0"/>
                  </a:lnTo>
                  <a:lnTo>
                    <a:pt x="53" y="7"/>
                  </a:lnTo>
                  <a:lnTo>
                    <a:pt x="57" y="19"/>
                  </a:lnTo>
                  <a:lnTo>
                    <a:pt x="57" y="32"/>
                  </a:lnTo>
                  <a:lnTo>
                    <a:pt x="57"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85" name="Freeform 441">
              <a:extLst>
                <a:ext uri="{FF2B5EF4-FFF2-40B4-BE49-F238E27FC236}">
                  <a16:creationId xmlns:a16="http://schemas.microsoft.com/office/drawing/2014/main" id="{AF1F221C-3FCF-4AAB-9302-D90F325AFBB7}"/>
                </a:ext>
              </a:extLst>
            </p:cNvPr>
            <p:cNvSpPr>
              <a:spLocks/>
            </p:cNvSpPr>
            <p:nvPr/>
          </p:nvSpPr>
          <p:spPr bwMode="auto">
            <a:xfrm>
              <a:off x="3696" y="3069"/>
              <a:ext cx="26" cy="23"/>
            </a:xfrm>
            <a:custGeom>
              <a:avLst/>
              <a:gdLst>
                <a:gd name="T0" fmla="*/ 4 w 51"/>
                <a:gd name="T1" fmla="*/ 3 h 46"/>
                <a:gd name="T2" fmla="*/ 3 w 51"/>
                <a:gd name="T3" fmla="*/ 3 h 46"/>
                <a:gd name="T4" fmla="*/ 2 w 51"/>
                <a:gd name="T5" fmla="*/ 3 h 46"/>
                <a:gd name="T6" fmla="*/ 1 w 51"/>
                <a:gd name="T7" fmla="*/ 3 h 46"/>
                <a:gd name="T8" fmla="*/ 1 w 51"/>
                <a:gd name="T9" fmla="*/ 1 h 46"/>
                <a:gd name="T10" fmla="*/ 0 w 51"/>
                <a:gd name="T11" fmla="*/ 1 h 46"/>
                <a:gd name="T12" fmla="*/ 1 w 51"/>
                <a:gd name="T13" fmla="*/ 1 h 46"/>
                <a:gd name="T14" fmla="*/ 1 w 51"/>
                <a:gd name="T15" fmla="*/ 1 h 46"/>
                <a:gd name="T16" fmla="*/ 2 w 51"/>
                <a:gd name="T17" fmla="*/ 1 h 46"/>
                <a:gd name="T18" fmla="*/ 2 w 51"/>
                <a:gd name="T19" fmla="*/ 0 h 46"/>
                <a:gd name="T20" fmla="*/ 3 w 51"/>
                <a:gd name="T21" fmla="*/ 0 h 46"/>
                <a:gd name="T22" fmla="*/ 3 w 51"/>
                <a:gd name="T23" fmla="*/ 1 h 46"/>
                <a:gd name="T24" fmla="*/ 4 w 51"/>
                <a:gd name="T25" fmla="*/ 1 h 46"/>
                <a:gd name="T26" fmla="*/ 4 w 51"/>
                <a:gd name="T27" fmla="*/ 3 h 46"/>
                <a:gd name="T28" fmla="*/ 4 w 51"/>
                <a:gd name="T29" fmla="*/ 3 h 46"/>
                <a:gd name="T30" fmla="*/ 4 w 51"/>
                <a:gd name="T31" fmla="*/ 3 h 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
                <a:gd name="T49" fmla="*/ 0 h 46"/>
                <a:gd name="T50" fmla="*/ 51 w 51"/>
                <a:gd name="T51" fmla="*/ 46 h 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 h="46">
                  <a:moveTo>
                    <a:pt x="51" y="44"/>
                  </a:moveTo>
                  <a:lnTo>
                    <a:pt x="36" y="46"/>
                  </a:lnTo>
                  <a:lnTo>
                    <a:pt x="23" y="44"/>
                  </a:lnTo>
                  <a:lnTo>
                    <a:pt x="11" y="40"/>
                  </a:lnTo>
                  <a:lnTo>
                    <a:pt x="4" y="31"/>
                  </a:lnTo>
                  <a:lnTo>
                    <a:pt x="0" y="19"/>
                  </a:lnTo>
                  <a:lnTo>
                    <a:pt x="6" y="12"/>
                  </a:lnTo>
                  <a:lnTo>
                    <a:pt x="11" y="8"/>
                  </a:lnTo>
                  <a:lnTo>
                    <a:pt x="19" y="4"/>
                  </a:lnTo>
                  <a:lnTo>
                    <a:pt x="30" y="0"/>
                  </a:lnTo>
                  <a:lnTo>
                    <a:pt x="46" y="0"/>
                  </a:lnTo>
                  <a:lnTo>
                    <a:pt x="47" y="8"/>
                  </a:lnTo>
                  <a:lnTo>
                    <a:pt x="51" y="19"/>
                  </a:lnTo>
                  <a:lnTo>
                    <a:pt x="51" y="35"/>
                  </a:lnTo>
                  <a:lnTo>
                    <a:pt x="51"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86" name="Freeform 442">
              <a:extLst>
                <a:ext uri="{FF2B5EF4-FFF2-40B4-BE49-F238E27FC236}">
                  <a16:creationId xmlns:a16="http://schemas.microsoft.com/office/drawing/2014/main" id="{F4E3EA16-3C67-40B5-AEAB-2025109BD39B}"/>
                </a:ext>
              </a:extLst>
            </p:cNvPr>
            <p:cNvSpPr>
              <a:spLocks/>
            </p:cNvSpPr>
            <p:nvPr/>
          </p:nvSpPr>
          <p:spPr bwMode="auto">
            <a:xfrm>
              <a:off x="3803" y="3106"/>
              <a:ext cx="20" cy="21"/>
            </a:xfrm>
            <a:custGeom>
              <a:avLst/>
              <a:gdLst>
                <a:gd name="T0" fmla="*/ 1 w 40"/>
                <a:gd name="T1" fmla="*/ 3 h 42"/>
                <a:gd name="T2" fmla="*/ 1 w 40"/>
                <a:gd name="T3" fmla="*/ 3 h 42"/>
                <a:gd name="T4" fmla="*/ 1 w 40"/>
                <a:gd name="T5" fmla="*/ 3 h 42"/>
                <a:gd name="T6" fmla="*/ 1 w 40"/>
                <a:gd name="T7" fmla="*/ 3 h 42"/>
                <a:gd name="T8" fmla="*/ 1 w 40"/>
                <a:gd name="T9" fmla="*/ 1 h 42"/>
                <a:gd name="T10" fmla="*/ 0 w 40"/>
                <a:gd name="T11" fmla="*/ 1 h 42"/>
                <a:gd name="T12" fmla="*/ 1 w 40"/>
                <a:gd name="T13" fmla="*/ 1 h 42"/>
                <a:gd name="T14" fmla="*/ 1 w 40"/>
                <a:gd name="T15" fmla="*/ 1 h 42"/>
                <a:gd name="T16" fmla="*/ 1 w 40"/>
                <a:gd name="T17" fmla="*/ 1 h 42"/>
                <a:gd name="T18" fmla="*/ 1 w 40"/>
                <a:gd name="T19" fmla="*/ 0 h 42"/>
                <a:gd name="T20" fmla="*/ 3 w 40"/>
                <a:gd name="T21" fmla="*/ 0 h 42"/>
                <a:gd name="T22" fmla="*/ 3 w 40"/>
                <a:gd name="T23" fmla="*/ 1 h 42"/>
                <a:gd name="T24" fmla="*/ 3 w 40"/>
                <a:gd name="T25" fmla="*/ 1 h 42"/>
                <a:gd name="T26" fmla="*/ 3 w 40"/>
                <a:gd name="T27" fmla="*/ 1 h 42"/>
                <a:gd name="T28" fmla="*/ 1 w 40"/>
                <a:gd name="T29" fmla="*/ 3 h 42"/>
                <a:gd name="T30" fmla="*/ 1 w 40"/>
                <a:gd name="T31" fmla="*/ 3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42"/>
                <a:gd name="T50" fmla="*/ 40 w 40"/>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42">
                  <a:moveTo>
                    <a:pt x="28" y="40"/>
                  </a:moveTo>
                  <a:lnTo>
                    <a:pt x="21" y="42"/>
                  </a:lnTo>
                  <a:lnTo>
                    <a:pt x="11" y="42"/>
                  </a:lnTo>
                  <a:lnTo>
                    <a:pt x="6" y="37"/>
                  </a:lnTo>
                  <a:lnTo>
                    <a:pt x="4" y="29"/>
                  </a:lnTo>
                  <a:lnTo>
                    <a:pt x="0" y="19"/>
                  </a:lnTo>
                  <a:lnTo>
                    <a:pt x="6" y="10"/>
                  </a:lnTo>
                  <a:lnTo>
                    <a:pt x="7" y="4"/>
                  </a:lnTo>
                  <a:lnTo>
                    <a:pt x="13" y="2"/>
                  </a:lnTo>
                  <a:lnTo>
                    <a:pt x="25" y="0"/>
                  </a:lnTo>
                  <a:lnTo>
                    <a:pt x="36" y="0"/>
                  </a:lnTo>
                  <a:lnTo>
                    <a:pt x="36" y="10"/>
                  </a:lnTo>
                  <a:lnTo>
                    <a:pt x="40" y="16"/>
                  </a:lnTo>
                  <a:lnTo>
                    <a:pt x="36" y="31"/>
                  </a:lnTo>
                  <a:lnTo>
                    <a:pt x="28"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87" name="Freeform 443">
              <a:extLst>
                <a:ext uri="{FF2B5EF4-FFF2-40B4-BE49-F238E27FC236}">
                  <a16:creationId xmlns:a16="http://schemas.microsoft.com/office/drawing/2014/main" id="{C372FCA4-7A62-453D-8023-957DB8D01A81}"/>
                </a:ext>
              </a:extLst>
            </p:cNvPr>
            <p:cNvSpPr>
              <a:spLocks/>
            </p:cNvSpPr>
            <p:nvPr/>
          </p:nvSpPr>
          <p:spPr bwMode="auto">
            <a:xfrm>
              <a:off x="3728" y="3053"/>
              <a:ext cx="20" cy="22"/>
            </a:xfrm>
            <a:custGeom>
              <a:avLst/>
              <a:gdLst>
                <a:gd name="T0" fmla="*/ 1 w 40"/>
                <a:gd name="T1" fmla="*/ 3 h 44"/>
                <a:gd name="T2" fmla="*/ 1 w 40"/>
                <a:gd name="T3" fmla="*/ 3 h 44"/>
                <a:gd name="T4" fmla="*/ 1 w 40"/>
                <a:gd name="T5" fmla="*/ 3 h 44"/>
                <a:gd name="T6" fmla="*/ 1 w 40"/>
                <a:gd name="T7" fmla="*/ 3 h 44"/>
                <a:gd name="T8" fmla="*/ 1 w 40"/>
                <a:gd name="T9" fmla="*/ 1 h 44"/>
                <a:gd name="T10" fmla="*/ 0 w 40"/>
                <a:gd name="T11" fmla="*/ 1 h 44"/>
                <a:gd name="T12" fmla="*/ 1 w 40"/>
                <a:gd name="T13" fmla="*/ 1 h 44"/>
                <a:gd name="T14" fmla="*/ 1 w 40"/>
                <a:gd name="T15" fmla="*/ 1 h 44"/>
                <a:gd name="T16" fmla="*/ 1 w 40"/>
                <a:gd name="T17" fmla="*/ 1 h 44"/>
                <a:gd name="T18" fmla="*/ 1 w 40"/>
                <a:gd name="T19" fmla="*/ 0 h 44"/>
                <a:gd name="T20" fmla="*/ 3 w 40"/>
                <a:gd name="T21" fmla="*/ 0 h 44"/>
                <a:gd name="T22" fmla="*/ 3 w 40"/>
                <a:gd name="T23" fmla="*/ 1 h 44"/>
                <a:gd name="T24" fmla="*/ 3 w 40"/>
                <a:gd name="T25" fmla="*/ 1 h 44"/>
                <a:gd name="T26" fmla="*/ 3 w 40"/>
                <a:gd name="T27" fmla="*/ 1 h 44"/>
                <a:gd name="T28" fmla="*/ 1 w 40"/>
                <a:gd name="T29" fmla="*/ 3 h 44"/>
                <a:gd name="T30" fmla="*/ 1 w 40"/>
                <a:gd name="T31" fmla="*/ 3 h 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44"/>
                <a:gd name="T50" fmla="*/ 40 w 40"/>
                <a:gd name="T51" fmla="*/ 44 h 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44">
                  <a:moveTo>
                    <a:pt x="30" y="42"/>
                  </a:moveTo>
                  <a:lnTo>
                    <a:pt x="19" y="44"/>
                  </a:lnTo>
                  <a:lnTo>
                    <a:pt x="13" y="44"/>
                  </a:lnTo>
                  <a:lnTo>
                    <a:pt x="3" y="40"/>
                  </a:lnTo>
                  <a:lnTo>
                    <a:pt x="2" y="30"/>
                  </a:lnTo>
                  <a:lnTo>
                    <a:pt x="0" y="21"/>
                  </a:lnTo>
                  <a:lnTo>
                    <a:pt x="5" y="11"/>
                  </a:lnTo>
                  <a:lnTo>
                    <a:pt x="7" y="8"/>
                  </a:lnTo>
                  <a:lnTo>
                    <a:pt x="15" y="6"/>
                  </a:lnTo>
                  <a:lnTo>
                    <a:pt x="22" y="0"/>
                  </a:lnTo>
                  <a:lnTo>
                    <a:pt x="34" y="0"/>
                  </a:lnTo>
                  <a:lnTo>
                    <a:pt x="36" y="9"/>
                  </a:lnTo>
                  <a:lnTo>
                    <a:pt x="40" y="19"/>
                  </a:lnTo>
                  <a:lnTo>
                    <a:pt x="36" y="30"/>
                  </a:lnTo>
                  <a:lnTo>
                    <a:pt x="3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88" name="Freeform 444">
              <a:extLst>
                <a:ext uri="{FF2B5EF4-FFF2-40B4-BE49-F238E27FC236}">
                  <a16:creationId xmlns:a16="http://schemas.microsoft.com/office/drawing/2014/main" id="{9491FC35-E9C8-4510-8006-19ED9530569C}"/>
                </a:ext>
              </a:extLst>
            </p:cNvPr>
            <p:cNvSpPr>
              <a:spLocks/>
            </p:cNvSpPr>
            <p:nvPr/>
          </p:nvSpPr>
          <p:spPr bwMode="auto">
            <a:xfrm>
              <a:off x="3755" y="3048"/>
              <a:ext cx="21" cy="20"/>
            </a:xfrm>
            <a:custGeom>
              <a:avLst/>
              <a:gdLst>
                <a:gd name="T0" fmla="*/ 2 w 42"/>
                <a:gd name="T1" fmla="*/ 3 h 40"/>
                <a:gd name="T2" fmla="*/ 1 w 42"/>
                <a:gd name="T3" fmla="*/ 3 h 40"/>
                <a:gd name="T4" fmla="*/ 1 w 42"/>
                <a:gd name="T5" fmla="*/ 3 h 40"/>
                <a:gd name="T6" fmla="*/ 1 w 42"/>
                <a:gd name="T7" fmla="*/ 3 h 40"/>
                <a:gd name="T8" fmla="*/ 0 w 42"/>
                <a:gd name="T9" fmla="*/ 1 h 40"/>
                <a:gd name="T10" fmla="*/ 0 w 42"/>
                <a:gd name="T11" fmla="*/ 1 h 40"/>
                <a:gd name="T12" fmla="*/ 1 w 42"/>
                <a:gd name="T13" fmla="*/ 1 h 40"/>
                <a:gd name="T14" fmla="*/ 1 w 42"/>
                <a:gd name="T15" fmla="*/ 1 h 40"/>
                <a:gd name="T16" fmla="*/ 1 w 42"/>
                <a:gd name="T17" fmla="*/ 1 h 40"/>
                <a:gd name="T18" fmla="*/ 1 w 42"/>
                <a:gd name="T19" fmla="*/ 0 h 40"/>
                <a:gd name="T20" fmla="*/ 3 w 42"/>
                <a:gd name="T21" fmla="*/ 0 h 40"/>
                <a:gd name="T22" fmla="*/ 3 w 42"/>
                <a:gd name="T23" fmla="*/ 1 h 40"/>
                <a:gd name="T24" fmla="*/ 3 w 42"/>
                <a:gd name="T25" fmla="*/ 1 h 40"/>
                <a:gd name="T26" fmla="*/ 3 w 42"/>
                <a:gd name="T27" fmla="*/ 1 h 40"/>
                <a:gd name="T28" fmla="*/ 3 w 42"/>
                <a:gd name="T29" fmla="*/ 1 h 40"/>
                <a:gd name="T30" fmla="*/ 3 w 42"/>
                <a:gd name="T31" fmla="*/ 3 h 40"/>
                <a:gd name="T32" fmla="*/ 2 w 42"/>
                <a:gd name="T33" fmla="*/ 3 h 40"/>
                <a:gd name="T34" fmla="*/ 2 w 42"/>
                <a:gd name="T35" fmla="*/ 3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40"/>
                <a:gd name="T56" fmla="*/ 42 w 42"/>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40">
                  <a:moveTo>
                    <a:pt x="32" y="39"/>
                  </a:moveTo>
                  <a:lnTo>
                    <a:pt x="23" y="40"/>
                  </a:lnTo>
                  <a:lnTo>
                    <a:pt x="13" y="40"/>
                  </a:lnTo>
                  <a:lnTo>
                    <a:pt x="5" y="37"/>
                  </a:lnTo>
                  <a:lnTo>
                    <a:pt x="0" y="29"/>
                  </a:lnTo>
                  <a:lnTo>
                    <a:pt x="0" y="18"/>
                  </a:lnTo>
                  <a:lnTo>
                    <a:pt x="5" y="10"/>
                  </a:lnTo>
                  <a:lnTo>
                    <a:pt x="9" y="6"/>
                  </a:lnTo>
                  <a:lnTo>
                    <a:pt x="15" y="2"/>
                  </a:lnTo>
                  <a:lnTo>
                    <a:pt x="24" y="0"/>
                  </a:lnTo>
                  <a:lnTo>
                    <a:pt x="36" y="0"/>
                  </a:lnTo>
                  <a:lnTo>
                    <a:pt x="38" y="6"/>
                  </a:lnTo>
                  <a:lnTo>
                    <a:pt x="42" y="18"/>
                  </a:lnTo>
                  <a:lnTo>
                    <a:pt x="42" y="21"/>
                  </a:lnTo>
                  <a:lnTo>
                    <a:pt x="38" y="29"/>
                  </a:lnTo>
                  <a:lnTo>
                    <a:pt x="36" y="33"/>
                  </a:lnTo>
                  <a:lnTo>
                    <a:pt x="32"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89" name="Freeform 445">
              <a:extLst>
                <a:ext uri="{FF2B5EF4-FFF2-40B4-BE49-F238E27FC236}">
                  <a16:creationId xmlns:a16="http://schemas.microsoft.com/office/drawing/2014/main" id="{98E470F3-4A37-456A-9DE1-87ED4117AF41}"/>
                </a:ext>
              </a:extLst>
            </p:cNvPr>
            <p:cNvSpPr>
              <a:spLocks/>
            </p:cNvSpPr>
            <p:nvPr/>
          </p:nvSpPr>
          <p:spPr bwMode="auto">
            <a:xfrm>
              <a:off x="3603" y="3073"/>
              <a:ext cx="21" cy="18"/>
            </a:xfrm>
            <a:custGeom>
              <a:avLst/>
              <a:gdLst>
                <a:gd name="T0" fmla="*/ 3 w 41"/>
                <a:gd name="T1" fmla="*/ 2 h 36"/>
                <a:gd name="T2" fmla="*/ 2 w 41"/>
                <a:gd name="T3" fmla="*/ 2 h 36"/>
                <a:gd name="T4" fmla="*/ 2 w 41"/>
                <a:gd name="T5" fmla="*/ 2 h 36"/>
                <a:gd name="T6" fmla="*/ 1 w 41"/>
                <a:gd name="T7" fmla="*/ 1 h 36"/>
                <a:gd name="T8" fmla="*/ 1 w 41"/>
                <a:gd name="T9" fmla="*/ 1 h 36"/>
                <a:gd name="T10" fmla="*/ 0 w 41"/>
                <a:gd name="T11" fmla="*/ 1 h 36"/>
                <a:gd name="T12" fmla="*/ 1 w 41"/>
                <a:gd name="T13" fmla="*/ 1 h 36"/>
                <a:gd name="T14" fmla="*/ 1 w 41"/>
                <a:gd name="T15" fmla="*/ 1 h 36"/>
                <a:gd name="T16" fmla="*/ 1 w 41"/>
                <a:gd name="T17" fmla="*/ 0 h 36"/>
                <a:gd name="T18" fmla="*/ 2 w 41"/>
                <a:gd name="T19" fmla="*/ 0 h 36"/>
                <a:gd name="T20" fmla="*/ 3 w 41"/>
                <a:gd name="T21" fmla="*/ 0 h 36"/>
                <a:gd name="T22" fmla="*/ 3 w 41"/>
                <a:gd name="T23" fmla="*/ 1 h 36"/>
                <a:gd name="T24" fmla="*/ 3 w 41"/>
                <a:gd name="T25" fmla="*/ 1 h 36"/>
                <a:gd name="T26" fmla="*/ 3 w 41"/>
                <a:gd name="T27" fmla="*/ 1 h 36"/>
                <a:gd name="T28" fmla="*/ 3 w 41"/>
                <a:gd name="T29" fmla="*/ 2 h 36"/>
                <a:gd name="T30" fmla="*/ 3 w 41"/>
                <a:gd name="T31" fmla="*/ 2 h 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
                <a:gd name="T49" fmla="*/ 0 h 36"/>
                <a:gd name="T50" fmla="*/ 41 w 41"/>
                <a:gd name="T51" fmla="*/ 36 h 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 h="36">
                  <a:moveTo>
                    <a:pt x="41" y="32"/>
                  </a:moveTo>
                  <a:lnTo>
                    <a:pt x="28" y="36"/>
                  </a:lnTo>
                  <a:lnTo>
                    <a:pt x="19" y="34"/>
                  </a:lnTo>
                  <a:lnTo>
                    <a:pt x="9" y="30"/>
                  </a:lnTo>
                  <a:lnTo>
                    <a:pt x="3" y="23"/>
                  </a:lnTo>
                  <a:lnTo>
                    <a:pt x="0" y="15"/>
                  </a:lnTo>
                  <a:lnTo>
                    <a:pt x="3" y="6"/>
                  </a:lnTo>
                  <a:lnTo>
                    <a:pt x="7" y="2"/>
                  </a:lnTo>
                  <a:lnTo>
                    <a:pt x="15" y="0"/>
                  </a:lnTo>
                  <a:lnTo>
                    <a:pt x="22" y="0"/>
                  </a:lnTo>
                  <a:lnTo>
                    <a:pt x="34" y="0"/>
                  </a:lnTo>
                  <a:lnTo>
                    <a:pt x="38" y="4"/>
                  </a:lnTo>
                  <a:lnTo>
                    <a:pt x="40" y="15"/>
                  </a:lnTo>
                  <a:lnTo>
                    <a:pt x="41" y="27"/>
                  </a:lnTo>
                  <a:lnTo>
                    <a:pt x="41"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90" name="Freeform 446">
              <a:extLst>
                <a:ext uri="{FF2B5EF4-FFF2-40B4-BE49-F238E27FC236}">
                  <a16:creationId xmlns:a16="http://schemas.microsoft.com/office/drawing/2014/main" id="{ACF516E4-6BF4-4773-8795-2DB9BFE8DF1D}"/>
                </a:ext>
              </a:extLst>
            </p:cNvPr>
            <p:cNvSpPr>
              <a:spLocks/>
            </p:cNvSpPr>
            <p:nvPr/>
          </p:nvSpPr>
          <p:spPr bwMode="auto">
            <a:xfrm>
              <a:off x="3791" y="3237"/>
              <a:ext cx="20" cy="20"/>
            </a:xfrm>
            <a:custGeom>
              <a:avLst/>
              <a:gdLst>
                <a:gd name="T0" fmla="*/ 1 w 42"/>
                <a:gd name="T1" fmla="*/ 3 h 40"/>
                <a:gd name="T2" fmla="*/ 1 w 42"/>
                <a:gd name="T3" fmla="*/ 3 h 40"/>
                <a:gd name="T4" fmla="*/ 0 w 42"/>
                <a:gd name="T5" fmla="*/ 3 h 40"/>
                <a:gd name="T6" fmla="*/ 0 w 42"/>
                <a:gd name="T7" fmla="*/ 2 h 40"/>
                <a:gd name="T8" fmla="*/ 0 w 42"/>
                <a:gd name="T9" fmla="*/ 1 h 40"/>
                <a:gd name="T10" fmla="*/ 0 w 42"/>
                <a:gd name="T11" fmla="*/ 1 h 40"/>
                <a:gd name="T12" fmla="*/ 0 w 42"/>
                <a:gd name="T13" fmla="*/ 1 h 40"/>
                <a:gd name="T14" fmla="*/ 0 w 42"/>
                <a:gd name="T15" fmla="*/ 1 h 40"/>
                <a:gd name="T16" fmla="*/ 1 w 42"/>
                <a:gd name="T17" fmla="*/ 1 h 40"/>
                <a:gd name="T18" fmla="*/ 1 w 42"/>
                <a:gd name="T19" fmla="*/ 0 h 40"/>
                <a:gd name="T20" fmla="*/ 2 w 42"/>
                <a:gd name="T21" fmla="*/ 0 h 40"/>
                <a:gd name="T22" fmla="*/ 2 w 42"/>
                <a:gd name="T23" fmla="*/ 1 h 40"/>
                <a:gd name="T24" fmla="*/ 2 w 42"/>
                <a:gd name="T25" fmla="*/ 1 h 40"/>
                <a:gd name="T26" fmla="*/ 2 w 42"/>
                <a:gd name="T27" fmla="*/ 1 h 40"/>
                <a:gd name="T28" fmla="*/ 2 w 42"/>
                <a:gd name="T29" fmla="*/ 1 h 40"/>
                <a:gd name="T30" fmla="*/ 1 w 42"/>
                <a:gd name="T31" fmla="*/ 3 h 40"/>
                <a:gd name="T32" fmla="*/ 1 w 42"/>
                <a:gd name="T33" fmla="*/ 3 h 40"/>
                <a:gd name="T34" fmla="*/ 1 w 42"/>
                <a:gd name="T35" fmla="*/ 3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40"/>
                <a:gd name="T56" fmla="*/ 42 w 42"/>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40">
                  <a:moveTo>
                    <a:pt x="31" y="36"/>
                  </a:moveTo>
                  <a:lnTo>
                    <a:pt x="19" y="40"/>
                  </a:lnTo>
                  <a:lnTo>
                    <a:pt x="10" y="38"/>
                  </a:lnTo>
                  <a:lnTo>
                    <a:pt x="2" y="32"/>
                  </a:lnTo>
                  <a:lnTo>
                    <a:pt x="0" y="25"/>
                  </a:lnTo>
                  <a:lnTo>
                    <a:pt x="0" y="15"/>
                  </a:lnTo>
                  <a:lnTo>
                    <a:pt x="4" y="7"/>
                  </a:lnTo>
                  <a:lnTo>
                    <a:pt x="8" y="2"/>
                  </a:lnTo>
                  <a:lnTo>
                    <a:pt x="17" y="2"/>
                  </a:lnTo>
                  <a:lnTo>
                    <a:pt x="23" y="0"/>
                  </a:lnTo>
                  <a:lnTo>
                    <a:pt x="36" y="0"/>
                  </a:lnTo>
                  <a:lnTo>
                    <a:pt x="38" y="5"/>
                  </a:lnTo>
                  <a:lnTo>
                    <a:pt x="42" y="17"/>
                  </a:lnTo>
                  <a:lnTo>
                    <a:pt x="40" y="21"/>
                  </a:lnTo>
                  <a:lnTo>
                    <a:pt x="38" y="28"/>
                  </a:lnTo>
                  <a:lnTo>
                    <a:pt x="32" y="34"/>
                  </a:lnTo>
                  <a:lnTo>
                    <a:pt x="31"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91" name="Freeform 447">
              <a:extLst>
                <a:ext uri="{FF2B5EF4-FFF2-40B4-BE49-F238E27FC236}">
                  <a16:creationId xmlns:a16="http://schemas.microsoft.com/office/drawing/2014/main" id="{348316E9-55E4-42EF-9ACA-1D9951A7545F}"/>
                </a:ext>
              </a:extLst>
            </p:cNvPr>
            <p:cNvSpPr>
              <a:spLocks/>
            </p:cNvSpPr>
            <p:nvPr/>
          </p:nvSpPr>
          <p:spPr bwMode="auto">
            <a:xfrm>
              <a:off x="3737" y="3076"/>
              <a:ext cx="26" cy="24"/>
            </a:xfrm>
            <a:custGeom>
              <a:avLst/>
              <a:gdLst>
                <a:gd name="T0" fmla="*/ 4 w 51"/>
                <a:gd name="T1" fmla="*/ 3 h 47"/>
                <a:gd name="T2" fmla="*/ 3 w 51"/>
                <a:gd name="T3" fmla="*/ 3 h 47"/>
                <a:gd name="T4" fmla="*/ 2 w 51"/>
                <a:gd name="T5" fmla="*/ 3 h 47"/>
                <a:gd name="T6" fmla="*/ 1 w 51"/>
                <a:gd name="T7" fmla="*/ 3 h 47"/>
                <a:gd name="T8" fmla="*/ 1 w 51"/>
                <a:gd name="T9" fmla="*/ 2 h 47"/>
                <a:gd name="T10" fmla="*/ 0 w 51"/>
                <a:gd name="T11" fmla="*/ 2 h 47"/>
                <a:gd name="T12" fmla="*/ 1 w 51"/>
                <a:gd name="T13" fmla="*/ 1 h 47"/>
                <a:gd name="T14" fmla="*/ 1 w 51"/>
                <a:gd name="T15" fmla="*/ 1 h 47"/>
                <a:gd name="T16" fmla="*/ 2 w 51"/>
                <a:gd name="T17" fmla="*/ 1 h 47"/>
                <a:gd name="T18" fmla="*/ 2 w 51"/>
                <a:gd name="T19" fmla="*/ 0 h 47"/>
                <a:gd name="T20" fmla="*/ 3 w 51"/>
                <a:gd name="T21" fmla="*/ 0 h 47"/>
                <a:gd name="T22" fmla="*/ 3 w 51"/>
                <a:gd name="T23" fmla="*/ 1 h 47"/>
                <a:gd name="T24" fmla="*/ 4 w 51"/>
                <a:gd name="T25" fmla="*/ 2 h 47"/>
                <a:gd name="T26" fmla="*/ 4 w 51"/>
                <a:gd name="T27" fmla="*/ 2 h 47"/>
                <a:gd name="T28" fmla="*/ 4 w 51"/>
                <a:gd name="T29" fmla="*/ 2 h 47"/>
                <a:gd name="T30" fmla="*/ 4 w 51"/>
                <a:gd name="T31" fmla="*/ 3 h 47"/>
                <a:gd name="T32" fmla="*/ 4 w 51"/>
                <a:gd name="T33" fmla="*/ 3 h 47"/>
                <a:gd name="T34" fmla="*/ 4 w 51"/>
                <a:gd name="T35" fmla="*/ 3 h 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47"/>
                <a:gd name="T56" fmla="*/ 51 w 51"/>
                <a:gd name="T57" fmla="*/ 47 h 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47">
                  <a:moveTo>
                    <a:pt x="51" y="41"/>
                  </a:moveTo>
                  <a:lnTo>
                    <a:pt x="36" y="47"/>
                  </a:lnTo>
                  <a:lnTo>
                    <a:pt x="21" y="45"/>
                  </a:lnTo>
                  <a:lnTo>
                    <a:pt x="9" y="40"/>
                  </a:lnTo>
                  <a:lnTo>
                    <a:pt x="3" y="30"/>
                  </a:lnTo>
                  <a:lnTo>
                    <a:pt x="0" y="21"/>
                  </a:lnTo>
                  <a:lnTo>
                    <a:pt x="5" y="11"/>
                  </a:lnTo>
                  <a:lnTo>
                    <a:pt x="11" y="7"/>
                  </a:lnTo>
                  <a:lnTo>
                    <a:pt x="19" y="5"/>
                  </a:lnTo>
                  <a:lnTo>
                    <a:pt x="30" y="0"/>
                  </a:lnTo>
                  <a:lnTo>
                    <a:pt x="47" y="0"/>
                  </a:lnTo>
                  <a:lnTo>
                    <a:pt x="47" y="9"/>
                  </a:lnTo>
                  <a:lnTo>
                    <a:pt x="51" y="17"/>
                  </a:lnTo>
                  <a:lnTo>
                    <a:pt x="51" y="26"/>
                  </a:lnTo>
                  <a:lnTo>
                    <a:pt x="51" y="32"/>
                  </a:lnTo>
                  <a:lnTo>
                    <a:pt x="51" y="38"/>
                  </a:lnTo>
                  <a:lnTo>
                    <a:pt x="51"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92" name="Freeform 448">
              <a:extLst>
                <a:ext uri="{FF2B5EF4-FFF2-40B4-BE49-F238E27FC236}">
                  <a16:creationId xmlns:a16="http://schemas.microsoft.com/office/drawing/2014/main" id="{E9A85BC7-508B-42BE-9ECF-5821CEA033A2}"/>
                </a:ext>
              </a:extLst>
            </p:cNvPr>
            <p:cNvSpPr>
              <a:spLocks/>
            </p:cNvSpPr>
            <p:nvPr/>
          </p:nvSpPr>
          <p:spPr bwMode="auto">
            <a:xfrm>
              <a:off x="3608" y="3100"/>
              <a:ext cx="20" cy="19"/>
            </a:xfrm>
            <a:custGeom>
              <a:avLst/>
              <a:gdLst>
                <a:gd name="T0" fmla="*/ 3 w 40"/>
                <a:gd name="T1" fmla="*/ 2 h 38"/>
                <a:gd name="T2" fmla="*/ 1 w 40"/>
                <a:gd name="T3" fmla="*/ 2 h 38"/>
                <a:gd name="T4" fmla="*/ 1 w 40"/>
                <a:gd name="T5" fmla="*/ 2 h 38"/>
                <a:gd name="T6" fmla="*/ 1 w 40"/>
                <a:gd name="T7" fmla="*/ 1 h 38"/>
                <a:gd name="T8" fmla="*/ 1 w 40"/>
                <a:gd name="T9" fmla="*/ 1 h 38"/>
                <a:gd name="T10" fmla="*/ 0 w 40"/>
                <a:gd name="T11" fmla="*/ 1 h 38"/>
                <a:gd name="T12" fmla="*/ 1 w 40"/>
                <a:gd name="T13" fmla="*/ 1 h 38"/>
                <a:gd name="T14" fmla="*/ 1 w 40"/>
                <a:gd name="T15" fmla="*/ 1 h 38"/>
                <a:gd name="T16" fmla="*/ 1 w 40"/>
                <a:gd name="T17" fmla="*/ 0 h 38"/>
                <a:gd name="T18" fmla="*/ 1 w 40"/>
                <a:gd name="T19" fmla="*/ 0 h 38"/>
                <a:gd name="T20" fmla="*/ 3 w 40"/>
                <a:gd name="T21" fmla="*/ 0 h 38"/>
                <a:gd name="T22" fmla="*/ 3 w 40"/>
                <a:gd name="T23" fmla="*/ 1 h 38"/>
                <a:gd name="T24" fmla="*/ 3 w 40"/>
                <a:gd name="T25" fmla="*/ 1 h 38"/>
                <a:gd name="T26" fmla="*/ 3 w 40"/>
                <a:gd name="T27" fmla="*/ 1 h 38"/>
                <a:gd name="T28" fmla="*/ 3 w 40"/>
                <a:gd name="T29" fmla="*/ 2 h 38"/>
                <a:gd name="T30" fmla="*/ 3 w 40"/>
                <a:gd name="T31" fmla="*/ 2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38"/>
                <a:gd name="T50" fmla="*/ 40 w 40"/>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38">
                  <a:moveTo>
                    <a:pt x="40" y="32"/>
                  </a:moveTo>
                  <a:lnTo>
                    <a:pt x="31" y="38"/>
                  </a:lnTo>
                  <a:lnTo>
                    <a:pt x="19" y="34"/>
                  </a:lnTo>
                  <a:lnTo>
                    <a:pt x="8" y="31"/>
                  </a:lnTo>
                  <a:lnTo>
                    <a:pt x="2" y="25"/>
                  </a:lnTo>
                  <a:lnTo>
                    <a:pt x="0" y="15"/>
                  </a:lnTo>
                  <a:lnTo>
                    <a:pt x="4" y="8"/>
                  </a:lnTo>
                  <a:lnTo>
                    <a:pt x="8" y="2"/>
                  </a:lnTo>
                  <a:lnTo>
                    <a:pt x="15" y="0"/>
                  </a:lnTo>
                  <a:lnTo>
                    <a:pt x="23" y="0"/>
                  </a:lnTo>
                  <a:lnTo>
                    <a:pt x="34" y="0"/>
                  </a:lnTo>
                  <a:lnTo>
                    <a:pt x="36" y="6"/>
                  </a:lnTo>
                  <a:lnTo>
                    <a:pt x="38" y="15"/>
                  </a:lnTo>
                  <a:lnTo>
                    <a:pt x="40" y="27"/>
                  </a:lnTo>
                  <a:lnTo>
                    <a:pt x="4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93" name="Freeform 449">
              <a:extLst>
                <a:ext uri="{FF2B5EF4-FFF2-40B4-BE49-F238E27FC236}">
                  <a16:creationId xmlns:a16="http://schemas.microsoft.com/office/drawing/2014/main" id="{4F9995FE-041C-404F-B37D-474ECD7D9716}"/>
                </a:ext>
              </a:extLst>
            </p:cNvPr>
            <p:cNvSpPr>
              <a:spLocks/>
            </p:cNvSpPr>
            <p:nvPr/>
          </p:nvSpPr>
          <p:spPr bwMode="auto">
            <a:xfrm>
              <a:off x="3799" y="3077"/>
              <a:ext cx="22" cy="22"/>
            </a:xfrm>
            <a:custGeom>
              <a:avLst/>
              <a:gdLst>
                <a:gd name="T0" fmla="*/ 3 w 44"/>
                <a:gd name="T1" fmla="*/ 3 h 43"/>
                <a:gd name="T2" fmla="*/ 3 w 44"/>
                <a:gd name="T3" fmla="*/ 3 h 43"/>
                <a:gd name="T4" fmla="*/ 1 w 44"/>
                <a:gd name="T5" fmla="*/ 3 h 43"/>
                <a:gd name="T6" fmla="*/ 1 w 44"/>
                <a:gd name="T7" fmla="*/ 3 h 43"/>
                <a:gd name="T8" fmla="*/ 1 w 44"/>
                <a:gd name="T9" fmla="*/ 2 h 43"/>
                <a:gd name="T10" fmla="*/ 0 w 44"/>
                <a:gd name="T11" fmla="*/ 2 h 43"/>
                <a:gd name="T12" fmla="*/ 1 w 44"/>
                <a:gd name="T13" fmla="*/ 1 h 43"/>
                <a:gd name="T14" fmla="*/ 1 w 44"/>
                <a:gd name="T15" fmla="*/ 1 h 43"/>
                <a:gd name="T16" fmla="*/ 1 w 44"/>
                <a:gd name="T17" fmla="*/ 1 h 43"/>
                <a:gd name="T18" fmla="*/ 1 w 44"/>
                <a:gd name="T19" fmla="*/ 0 h 43"/>
                <a:gd name="T20" fmla="*/ 3 w 44"/>
                <a:gd name="T21" fmla="*/ 0 h 43"/>
                <a:gd name="T22" fmla="*/ 3 w 44"/>
                <a:gd name="T23" fmla="*/ 1 h 43"/>
                <a:gd name="T24" fmla="*/ 3 w 44"/>
                <a:gd name="T25" fmla="*/ 2 h 43"/>
                <a:gd name="T26" fmla="*/ 3 w 44"/>
                <a:gd name="T27" fmla="*/ 2 h 43"/>
                <a:gd name="T28" fmla="*/ 3 w 44"/>
                <a:gd name="T29" fmla="*/ 3 h 43"/>
                <a:gd name="T30" fmla="*/ 3 w 44"/>
                <a:gd name="T31" fmla="*/ 3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43"/>
                <a:gd name="T50" fmla="*/ 44 w 44"/>
                <a:gd name="T51" fmla="*/ 43 h 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43">
                  <a:moveTo>
                    <a:pt x="44" y="39"/>
                  </a:moveTo>
                  <a:lnTo>
                    <a:pt x="33" y="43"/>
                  </a:lnTo>
                  <a:lnTo>
                    <a:pt x="21" y="41"/>
                  </a:lnTo>
                  <a:lnTo>
                    <a:pt x="12" y="36"/>
                  </a:lnTo>
                  <a:lnTo>
                    <a:pt x="4" y="28"/>
                  </a:lnTo>
                  <a:lnTo>
                    <a:pt x="0" y="19"/>
                  </a:lnTo>
                  <a:lnTo>
                    <a:pt x="4" y="9"/>
                  </a:lnTo>
                  <a:lnTo>
                    <a:pt x="6" y="5"/>
                  </a:lnTo>
                  <a:lnTo>
                    <a:pt x="14" y="3"/>
                  </a:lnTo>
                  <a:lnTo>
                    <a:pt x="21" y="0"/>
                  </a:lnTo>
                  <a:lnTo>
                    <a:pt x="33" y="0"/>
                  </a:lnTo>
                  <a:lnTo>
                    <a:pt x="36" y="7"/>
                  </a:lnTo>
                  <a:lnTo>
                    <a:pt x="38" y="19"/>
                  </a:lnTo>
                  <a:lnTo>
                    <a:pt x="44" y="30"/>
                  </a:lnTo>
                  <a:lnTo>
                    <a:pt x="44"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94" name="Freeform 450">
              <a:extLst>
                <a:ext uri="{FF2B5EF4-FFF2-40B4-BE49-F238E27FC236}">
                  <a16:creationId xmlns:a16="http://schemas.microsoft.com/office/drawing/2014/main" id="{CF2AFAAE-984A-4EB6-ACA5-89AEE6DAA60A}"/>
                </a:ext>
              </a:extLst>
            </p:cNvPr>
            <p:cNvSpPr>
              <a:spLocks/>
            </p:cNvSpPr>
            <p:nvPr/>
          </p:nvSpPr>
          <p:spPr bwMode="auto">
            <a:xfrm>
              <a:off x="3710" y="3036"/>
              <a:ext cx="19" cy="21"/>
            </a:xfrm>
            <a:custGeom>
              <a:avLst/>
              <a:gdLst>
                <a:gd name="T0" fmla="*/ 1 w 38"/>
                <a:gd name="T1" fmla="*/ 3 h 42"/>
                <a:gd name="T2" fmla="*/ 1 w 38"/>
                <a:gd name="T3" fmla="*/ 3 h 42"/>
                <a:gd name="T4" fmla="*/ 1 w 38"/>
                <a:gd name="T5" fmla="*/ 3 h 42"/>
                <a:gd name="T6" fmla="*/ 1 w 38"/>
                <a:gd name="T7" fmla="*/ 3 h 42"/>
                <a:gd name="T8" fmla="*/ 0 w 38"/>
                <a:gd name="T9" fmla="*/ 1 h 42"/>
                <a:gd name="T10" fmla="*/ 0 w 38"/>
                <a:gd name="T11" fmla="*/ 1 h 42"/>
                <a:gd name="T12" fmla="*/ 1 w 38"/>
                <a:gd name="T13" fmla="*/ 1 h 42"/>
                <a:gd name="T14" fmla="*/ 1 w 38"/>
                <a:gd name="T15" fmla="*/ 1 h 42"/>
                <a:gd name="T16" fmla="*/ 1 w 38"/>
                <a:gd name="T17" fmla="*/ 1 h 42"/>
                <a:gd name="T18" fmla="*/ 1 w 38"/>
                <a:gd name="T19" fmla="*/ 0 h 42"/>
                <a:gd name="T20" fmla="*/ 2 w 38"/>
                <a:gd name="T21" fmla="*/ 0 h 42"/>
                <a:gd name="T22" fmla="*/ 2 w 38"/>
                <a:gd name="T23" fmla="*/ 1 h 42"/>
                <a:gd name="T24" fmla="*/ 2 w 38"/>
                <a:gd name="T25" fmla="*/ 1 h 42"/>
                <a:gd name="T26" fmla="*/ 2 w 38"/>
                <a:gd name="T27" fmla="*/ 1 h 42"/>
                <a:gd name="T28" fmla="*/ 1 w 38"/>
                <a:gd name="T29" fmla="*/ 3 h 42"/>
                <a:gd name="T30" fmla="*/ 1 w 38"/>
                <a:gd name="T31" fmla="*/ 3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
                <a:gd name="T49" fmla="*/ 0 h 42"/>
                <a:gd name="T50" fmla="*/ 38 w 38"/>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 h="42">
                  <a:moveTo>
                    <a:pt x="26" y="38"/>
                  </a:moveTo>
                  <a:lnTo>
                    <a:pt x="19" y="42"/>
                  </a:lnTo>
                  <a:lnTo>
                    <a:pt x="9" y="42"/>
                  </a:lnTo>
                  <a:lnTo>
                    <a:pt x="3" y="34"/>
                  </a:lnTo>
                  <a:lnTo>
                    <a:pt x="0" y="30"/>
                  </a:lnTo>
                  <a:lnTo>
                    <a:pt x="0" y="19"/>
                  </a:lnTo>
                  <a:lnTo>
                    <a:pt x="3" y="11"/>
                  </a:lnTo>
                  <a:lnTo>
                    <a:pt x="7" y="7"/>
                  </a:lnTo>
                  <a:lnTo>
                    <a:pt x="13" y="2"/>
                  </a:lnTo>
                  <a:lnTo>
                    <a:pt x="20" y="0"/>
                  </a:lnTo>
                  <a:lnTo>
                    <a:pt x="32" y="0"/>
                  </a:lnTo>
                  <a:lnTo>
                    <a:pt x="36" y="5"/>
                  </a:lnTo>
                  <a:lnTo>
                    <a:pt x="38" y="15"/>
                  </a:lnTo>
                  <a:lnTo>
                    <a:pt x="36" y="28"/>
                  </a:lnTo>
                  <a:lnTo>
                    <a:pt x="26"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95" name="Freeform 451">
              <a:extLst>
                <a:ext uri="{FF2B5EF4-FFF2-40B4-BE49-F238E27FC236}">
                  <a16:creationId xmlns:a16="http://schemas.microsoft.com/office/drawing/2014/main" id="{2D15DAFE-622E-498C-A02C-9293624039C3}"/>
                </a:ext>
              </a:extLst>
            </p:cNvPr>
            <p:cNvSpPr>
              <a:spLocks/>
            </p:cNvSpPr>
            <p:nvPr/>
          </p:nvSpPr>
          <p:spPr bwMode="auto">
            <a:xfrm>
              <a:off x="3675" y="3026"/>
              <a:ext cx="20" cy="21"/>
            </a:xfrm>
            <a:custGeom>
              <a:avLst/>
              <a:gdLst>
                <a:gd name="T0" fmla="*/ 1 w 40"/>
                <a:gd name="T1" fmla="*/ 3 h 42"/>
                <a:gd name="T2" fmla="*/ 1 w 40"/>
                <a:gd name="T3" fmla="*/ 3 h 42"/>
                <a:gd name="T4" fmla="*/ 1 w 40"/>
                <a:gd name="T5" fmla="*/ 3 h 42"/>
                <a:gd name="T6" fmla="*/ 1 w 40"/>
                <a:gd name="T7" fmla="*/ 1 h 42"/>
                <a:gd name="T8" fmla="*/ 0 w 40"/>
                <a:gd name="T9" fmla="*/ 1 h 42"/>
                <a:gd name="T10" fmla="*/ 0 w 40"/>
                <a:gd name="T11" fmla="*/ 1 h 42"/>
                <a:gd name="T12" fmla="*/ 1 w 40"/>
                <a:gd name="T13" fmla="*/ 1 h 42"/>
                <a:gd name="T14" fmla="*/ 1 w 40"/>
                <a:gd name="T15" fmla="*/ 0 h 42"/>
                <a:gd name="T16" fmla="*/ 1 w 40"/>
                <a:gd name="T17" fmla="*/ 0 h 42"/>
                <a:gd name="T18" fmla="*/ 1 w 40"/>
                <a:gd name="T19" fmla="*/ 0 h 42"/>
                <a:gd name="T20" fmla="*/ 3 w 40"/>
                <a:gd name="T21" fmla="*/ 0 h 42"/>
                <a:gd name="T22" fmla="*/ 3 w 40"/>
                <a:gd name="T23" fmla="*/ 1 h 42"/>
                <a:gd name="T24" fmla="*/ 3 w 40"/>
                <a:gd name="T25" fmla="*/ 1 h 42"/>
                <a:gd name="T26" fmla="*/ 3 w 40"/>
                <a:gd name="T27" fmla="*/ 1 h 42"/>
                <a:gd name="T28" fmla="*/ 1 w 40"/>
                <a:gd name="T29" fmla="*/ 3 h 42"/>
                <a:gd name="T30" fmla="*/ 1 w 40"/>
                <a:gd name="T31" fmla="*/ 3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42"/>
                <a:gd name="T50" fmla="*/ 40 w 40"/>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42">
                  <a:moveTo>
                    <a:pt x="29" y="38"/>
                  </a:moveTo>
                  <a:lnTo>
                    <a:pt x="17" y="42"/>
                  </a:lnTo>
                  <a:lnTo>
                    <a:pt x="10" y="38"/>
                  </a:lnTo>
                  <a:lnTo>
                    <a:pt x="2" y="30"/>
                  </a:lnTo>
                  <a:lnTo>
                    <a:pt x="0" y="21"/>
                  </a:lnTo>
                  <a:lnTo>
                    <a:pt x="0" y="13"/>
                  </a:lnTo>
                  <a:lnTo>
                    <a:pt x="4" y="4"/>
                  </a:lnTo>
                  <a:lnTo>
                    <a:pt x="10" y="0"/>
                  </a:lnTo>
                  <a:lnTo>
                    <a:pt x="15" y="0"/>
                  </a:lnTo>
                  <a:lnTo>
                    <a:pt x="25" y="0"/>
                  </a:lnTo>
                  <a:lnTo>
                    <a:pt x="34" y="0"/>
                  </a:lnTo>
                  <a:lnTo>
                    <a:pt x="38" y="9"/>
                  </a:lnTo>
                  <a:lnTo>
                    <a:pt x="40" y="19"/>
                  </a:lnTo>
                  <a:lnTo>
                    <a:pt x="38" y="30"/>
                  </a:lnTo>
                  <a:lnTo>
                    <a:pt x="29"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96" name="Freeform 452">
              <a:extLst>
                <a:ext uri="{FF2B5EF4-FFF2-40B4-BE49-F238E27FC236}">
                  <a16:creationId xmlns:a16="http://schemas.microsoft.com/office/drawing/2014/main" id="{FCB981E3-D605-45B3-9C4D-9AAD8A62156F}"/>
                </a:ext>
              </a:extLst>
            </p:cNvPr>
            <p:cNvSpPr>
              <a:spLocks/>
            </p:cNvSpPr>
            <p:nvPr/>
          </p:nvSpPr>
          <p:spPr bwMode="auto">
            <a:xfrm>
              <a:off x="3824" y="3152"/>
              <a:ext cx="24" cy="20"/>
            </a:xfrm>
            <a:custGeom>
              <a:avLst/>
              <a:gdLst>
                <a:gd name="T0" fmla="*/ 3 w 47"/>
                <a:gd name="T1" fmla="*/ 2 h 40"/>
                <a:gd name="T2" fmla="*/ 3 w 47"/>
                <a:gd name="T3" fmla="*/ 3 h 40"/>
                <a:gd name="T4" fmla="*/ 2 w 47"/>
                <a:gd name="T5" fmla="*/ 3 h 40"/>
                <a:gd name="T6" fmla="*/ 1 w 47"/>
                <a:gd name="T7" fmla="*/ 3 h 40"/>
                <a:gd name="T8" fmla="*/ 1 w 47"/>
                <a:gd name="T9" fmla="*/ 3 h 40"/>
                <a:gd name="T10" fmla="*/ 0 w 47"/>
                <a:gd name="T11" fmla="*/ 1 h 40"/>
                <a:gd name="T12" fmla="*/ 0 w 47"/>
                <a:gd name="T13" fmla="*/ 1 h 40"/>
                <a:gd name="T14" fmla="*/ 1 w 47"/>
                <a:gd name="T15" fmla="*/ 1 h 40"/>
                <a:gd name="T16" fmla="*/ 1 w 47"/>
                <a:gd name="T17" fmla="*/ 1 h 40"/>
                <a:gd name="T18" fmla="*/ 1 w 47"/>
                <a:gd name="T19" fmla="*/ 1 h 40"/>
                <a:gd name="T20" fmla="*/ 2 w 47"/>
                <a:gd name="T21" fmla="*/ 0 h 40"/>
                <a:gd name="T22" fmla="*/ 2 w 47"/>
                <a:gd name="T23" fmla="*/ 1 h 40"/>
                <a:gd name="T24" fmla="*/ 3 w 47"/>
                <a:gd name="T25" fmla="*/ 1 h 40"/>
                <a:gd name="T26" fmla="*/ 3 w 47"/>
                <a:gd name="T27" fmla="*/ 1 h 40"/>
                <a:gd name="T28" fmla="*/ 3 w 47"/>
                <a:gd name="T29" fmla="*/ 2 h 40"/>
                <a:gd name="T30" fmla="*/ 3 w 47"/>
                <a:gd name="T31" fmla="*/ 2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
                <a:gd name="T49" fmla="*/ 0 h 40"/>
                <a:gd name="T50" fmla="*/ 47 w 47"/>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 h="40">
                  <a:moveTo>
                    <a:pt x="47" y="32"/>
                  </a:moveTo>
                  <a:lnTo>
                    <a:pt x="38" y="38"/>
                  </a:lnTo>
                  <a:lnTo>
                    <a:pt x="28" y="40"/>
                  </a:lnTo>
                  <a:lnTo>
                    <a:pt x="15" y="38"/>
                  </a:lnTo>
                  <a:lnTo>
                    <a:pt x="9" y="34"/>
                  </a:lnTo>
                  <a:lnTo>
                    <a:pt x="0" y="24"/>
                  </a:lnTo>
                  <a:lnTo>
                    <a:pt x="0" y="17"/>
                  </a:lnTo>
                  <a:lnTo>
                    <a:pt x="2" y="13"/>
                  </a:lnTo>
                  <a:lnTo>
                    <a:pt x="5" y="7"/>
                  </a:lnTo>
                  <a:lnTo>
                    <a:pt x="15" y="4"/>
                  </a:lnTo>
                  <a:lnTo>
                    <a:pt x="26" y="0"/>
                  </a:lnTo>
                  <a:lnTo>
                    <a:pt x="30" y="4"/>
                  </a:lnTo>
                  <a:lnTo>
                    <a:pt x="38" y="13"/>
                  </a:lnTo>
                  <a:lnTo>
                    <a:pt x="45" y="23"/>
                  </a:lnTo>
                  <a:lnTo>
                    <a:pt x="47"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97" name="Freeform 453">
              <a:extLst>
                <a:ext uri="{FF2B5EF4-FFF2-40B4-BE49-F238E27FC236}">
                  <a16:creationId xmlns:a16="http://schemas.microsoft.com/office/drawing/2014/main" id="{8A87B558-8FB2-4C5F-8E58-94A34F9AD557}"/>
                </a:ext>
              </a:extLst>
            </p:cNvPr>
            <p:cNvSpPr>
              <a:spLocks/>
            </p:cNvSpPr>
            <p:nvPr/>
          </p:nvSpPr>
          <p:spPr bwMode="auto">
            <a:xfrm>
              <a:off x="3798" y="3204"/>
              <a:ext cx="28" cy="24"/>
            </a:xfrm>
            <a:custGeom>
              <a:avLst/>
              <a:gdLst>
                <a:gd name="T0" fmla="*/ 4 w 55"/>
                <a:gd name="T1" fmla="*/ 3 h 48"/>
                <a:gd name="T2" fmla="*/ 3 w 55"/>
                <a:gd name="T3" fmla="*/ 3 h 48"/>
                <a:gd name="T4" fmla="*/ 2 w 55"/>
                <a:gd name="T5" fmla="*/ 3 h 48"/>
                <a:gd name="T6" fmla="*/ 1 w 55"/>
                <a:gd name="T7" fmla="*/ 3 h 48"/>
                <a:gd name="T8" fmla="*/ 1 w 55"/>
                <a:gd name="T9" fmla="*/ 3 h 48"/>
                <a:gd name="T10" fmla="*/ 0 w 55"/>
                <a:gd name="T11" fmla="*/ 2 h 48"/>
                <a:gd name="T12" fmla="*/ 1 w 55"/>
                <a:gd name="T13" fmla="*/ 1 h 48"/>
                <a:gd name="T14" fmla="*/ 1 w 55"/>
                <a:gd name="T15" fmla="*/ 1 h 48"/>
                <a:gd name="T16" fmla="*/ 2 w 55"/>
                <a:gd name="T17" fmla="*/ 1 h 48"/>
                <a:gd name="T18" fmla="*/ 3 w 55"/>
                <a:gd name="T19" fmla="*/ 0 h 48"/>
                <a:gd name="T20" fmla="*/ 4 w 55"/>
                <a:gd name="T21" fmla="*/ 0 h 48"/>
                <a:gd name="T22" fmla="*/ 4 w 55"/>
                <a:gd name="T23" fmla="*/ 1 h 48"/>
                <a:gd name="T24" fmla="*/ 4 w 55"/>
                <a:gd name="T25" fmla="*/ 2 h 48"/>
                <a:gd name="T26" fmla="*/ 4 w 55"/>
                <a:gd name="T27" fmla="*/ 3 h 48"/>
                <a:gd name="T28" fmla="*/ 4 w 55"/>
                <a:gd name="T29" fmla="*/ 3 h 48"/>
                <a:gd name="T30" fmla="*/ 4 w 55"/>
                <a:gd name="T31" fmla="*/ 3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5"/>
                <a:gd name="T49" fmla="*/ 0 h 48"/>
                <a:gd name="T50" fmla="*/ 55 w 55"/>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5" h="48">
                  <a:moveTo>
                    <a:pt x="55" y="44"/>
                  </a:moveTo>
                  <a:lnTo>
                    <a:pt x="38" y="48"/>
                  </a:lnTo>
                  <a:lnTo>
                    <a:pt x="23" y="48"/>
                  </a:lnTo>
                  <a:lnTo>
                    <a:pt x="14" y="42"/>
                  </a:lnTo>
                  <a:lnTo>
                    <a:pt x="4" y="36"/>
                  </a:lnTo>
                  <a:lnTo>
                    <a:pt x="0" y="25"/>
                  </a:lnTo>
                  <a:lnTo>
                    <a:pt x="6" y="14"/>
                  </a:lnTo>
                  <a:lnTo>
                    <a:pt x="10" y="10"/>
                  </a:lnTo>
                  <a:lnTo>
                    <a:pt x="21" y="6"/>
                  </a:lnTo>
                  <a:lnTo>
                    <a:pt x="33" y="0"/>
                  </a:lnTo>
                  <a:lnTo>
                    <a:pt x="50" y="0"/>
                  </a:lnTo>
                  <a:lnTo>
                    <a:pt x="50" y="10"/>
                  </a:lnTo>
                  <a:lnTo>
                    <a:pt x="55" y="21"/>
                  </a:lnTo>
                  <a:lnTo>
                    <a:pt x="55" y="34"/>
                  </a:lnTo>
                  <a:lnTo>
                    <a:pt x="55"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98" name="Freeform 454">
              <a:extLst>
                <a:ext uri="{FF2B5EF4-FFF2-40B4-BE49-F238E27FC236}">
                  <a16:creationId xmlns:a16="http://schemas.microsoft.com/office/drawing/2014/main" id="{996AF790-9849-486A-BC80-DE20EDC8FE99}"/>
                </a:ext>
              </a:extLst>
            </p:cNvPr>
            <p:cNvSpPr>
              <a:spLocks/>
            </p:cNvSpPr>
            <p:nvPr/>
          </p:nvSpPr>
          <p:spPr bwMode="auto">
            <a:xfrm>
              <a:off x="3655" y="3044"/>
              <a:ext cx="17" cy="22"/>
            </a:xfrm>
            <a:custGeom>
              <a:avLst/>
              <a:gdLst>
                <a:gd name="T0" fmla="*/ 2 w 34"/>
                <a:gd name="T1" fmla="*/ 3 h 44"/>
                <a:gd name="T2" fmla="*/ 1 w 34"/>
                <a:gd name="T3" fmla="*/ 3 h 44"/>
                <a:gd name="T4" fmla="*/ 1 w 34"/>
                <a:gd name="T5" fmla="*/ 3 h 44"/>
                <a:gd name="T6" fmla="*/ 1 w 34"/>
                <a:gd name="T7" fmla="*/ 3 h 44"/>
                <a:gd name="T8" fmla="*/ 1 w 34"/>
                <a:gd name="T9" fmla="*/ 3 h 44"/>
                <a:gd name="T10" fmla="*/ 0 w 34"/>
                <a:gd name="T11" fmla="*/ 1 h 44"/>
                <a:gd name="T12" fmla="*/ 1 w 34"/>
                <a:gd name="T13" fmla="*/ 1 h 44"/>
                <a:gd name="T14" fmla="*/ 1 w 34"/>
                <a:gd name="T15" fmla="*/ 1 h 44"/>
                <a:gd name="T16" fmla="*/ 1 w 34"/>
                <a:gd name="T17" fmla="*/ 1 h 44"/>
                <a:gd name="T18" fmla="*/ 1 w 34"/>
                <a:gd name="T19" fmla="*/ 1 h 44"/>
                <a:gd name="T20" fmla="*/ 1 w 34"/>
                <a:gd name="T21" fmla="*/ 0 h 44"/>
                <a:gd name="T22" fmla="*/ 1 w 34"/>
                <a:gd name="T23" fmla="*/ 1 h 44"/>
                <a:gd name="T24" fmla="*/ 2 w 34"/>
                <a:gd name="T25" fmla="*/ 1 h 44"/>
                <a:gd name="T26" fmla="*/ 2 w 34"/>
                <a:gd name="T27" fmla="*/ 1 h 44"/>
                <a:gd name="T28" fmla="*/ 2 w 34"/>
                <a:gd name="T29" fmla="*/ 1 h 44"/>
                <a:gd name="T30" fmla="*/ 2 w 34"/>
                <a:gd name="T31" fmla="*/ 1 h 44"/>
                <a:gd name="T32" fmla="*/ 2 w 34"/>
                <a:gd name="T33" fmla="*/ 3 h 44"/>
                <a:gd name="T34" fmla="*/ 2 w 34"/>
                <a:gd name="T35" fmla="*/ 3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44"/>
                <a:gd name="T56" fmla="*/ 34 w 34"/>
                <a:gd name="T57" fmla="*/ 44 h 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44">
                  <a:moveTo>
                    <a:pt x="34" y="36"/>
                  </a:moveTo>
                  <a:lnTo>
                    <a:pt x="23" y="42"/>
                  </a:lnTo>
                  <a:lnTo>
                    <a:pt x="17" y="44"/>
                  </a:lnTo>
                  <a:lnTo>
                    <a:pt x="6" y="40"/>
                  </a:lnTo>
                  <a:lnTo>
                    <a:pt x="2" y="36"/>
                  </a:lnTo>
                  <a:lnTo>
                    <a:pt x="0" y="26"/>
                  </a:lnTo>
                  <a:lnTo>
                    <a:pt x="2" y="17"/>
                  </a:lnTo>
                  <a:lnTo>
                    <a:pt x="4" y="13"/>
                  </a:lnTo>
                  <a:lnTo>
                    <a:pt x="10" y="7"/>
                  </a:lnTo>
                  <a:lnTo>
                    <a:pt x="17" y="2"/>
                  </a:lnTo>
                  <a:lnTo>
                    <a:pt x="27" y="0"/>
                  </a:lnTo>
                  <a:lnTo>
                    <a:pt x="31" y="6"/>
                  </a:lnTo>
                  <a:lnTo>
                    <a:pt x="34" y="11"/>
                  </a:lnTo>
                  <a:lnTo>
                    <a:pt x="34" y="17"/>
                  </a:lnTo>
                  <a:lnTo>
                    <a:pt x="34" y="25"/>
                  </a:lnTo>
                  <a:lnTo>
                    <a:pt x="34" y="30"/>
                  </a:lnTo>
                  <a:lnTo>
                    <a:pt x="34"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99" name="Freeform 455">
              <a:extLst>
                <a:ext uri="{FF2B5EF4-FFF2-40B4-BE49-F238E27FC236}">
                  <a16:creationId xmlns:a16="http://schemas.microsoft.com/office/drawing/2014/main" id="{69D8228F-35CD-40F5-860B-A26F286EA4B6}"/>
                </a:ext>
              </a:extLst>
            </p:cNvPr>
            <p:cNvSpPr>
              <a:spLocks/>
            </p:cNvSpPr>
            <p:nvPr/>
          </p:nvSpPr>
          <p:spPr bwMode="auto">
            <a:xfrm>
              <a:off x="3589" y="3117"/>
              <a:ext cx="21" cy="19"/>
            </a:xfrm>
            <a:custGeom>
              <a:avLst/>
              <a:gdLst>
                <a:gd name="T0" fmla="*/ 3 w 42"/>
                <a:gd name="T1" fmla="*/ 2 h 38"/>
                <a:gd name="T2" fmla="*/ 1 w 42"/>
                <a:gd name="T3" fmla="*/ 2 h 38"/>
                <a:gd name="T4" fmla="*/ 1 w 42"/>
                <a:gd name="T5" fmla="*/ 2 h 38"/>
                <a:gd name="T6" fmla="*/ 1 w 42"/>
                <a:gd name="T7" fmla="*/ 1 h 38"/>
                <a:gd name="T8" fmla="*/ 1 w 42"/>
                <a:gd name="T9" fmla="*/ 1 h 38"/>
                <a:gd name="T10" fmla="*/ 0 w 42"/>
                <a:gd name="T11" fmla="*/ 1 h 38"/>
                <a:gd name="T12" fmla="*/ 1 w 42"/>
                <a:gd name="T13" fmla="*/ 1 h 38"/>
                <a:gd name="T14" fmla="*/ 1 w 42"/>
                <a:gd name="T15" fmla="*/ 1 h 38"/>
                <a:gd name="T16" fmla="*/ 1 w 42"/>
                <a:gd name="T17" fmla="*/ 1 h 38"/>
                <a:gd name="T18" fmla="*/ 1 w 42"/>
                <a:gd name="T19" fmla="*/ 0 h 38"/>
                <a:gd name="T20" fmla="*/ 3 w 42"/>
                <a:gd name="T21" fmla="*/ 0 h 38"/>
                <a:gd name="T22" fmla="*/ 3 w 42"/>
                <a:gd name="T23" fmla="*/ 1 h 38"/>
                <a:gd name="T24" fmla="*/ 3 w 42"/>
                <a:gd name="T25" fmla="*/ 1 h 38"/>
                <a:gd name="T26" fmla="*/ 3 w 42"/>
                <a:gd name="T27" fmla="*/ 1 h 38"/>
                <a:gd name="T28" fmla="*/ 3 w 42"/>
                <a:gd name="T29" fmla="*/ 2 h 38"/>
                <a:gd name="T30" fmla="*/ 3 w 42"/>
                <a:gd name="T31" fmla="*/ 2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38"/>
                <a:gd name="T50" fmla="*/ 42 w 42"/>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38">
                  <a:moveTo>
                    <a:pt x="40" y="36"/>
                  </a:moveTo>
                  <a:lnTo>
                    <a:pt x="29" y="38"/>
                  </a:lnTo>
                  <a:lnTo>
                    <a:pt x="21" y="38"/>
                  </a:lnTo>
                  <a:lnTo>
                    <a:pt x="10" y="31"/>
                  </a:lnTo>
                  <a:lnTo>
                    <a:pt x="6" y="25"/>
                  </a:lnTo>
                  <a:lnTo>
                    <a:pt x="0" y="16"/>
                  </a:lnTo>
                  <a:lnTo>
                    <a:pt x="6" y="8"/>
                  </a:lnTo>
                  <a:lnTo>
                    <a:pt x="8" y="4"/>
                  </a:lnTo>
                  <a:lnTo>
                    <a:pt x="13" y="4"/>
                  </a:lnTo>
                  <a:lnTo>
                    <a:pt x="23" y="0"/>
                  </a:lnTo>
                  <a:lnTo>
                    <a:pt x="36" y="0"/>
                  </a:lnTo>
                  <a:lnTo>
                    <a:pt x="38" y="8"/>
                  </a:lnTo>
                  <a:lnTo>
                    <a:pt x="40" y="16"/>
                  </a:lnTo>
                  <a:lnTo>
                    <a:pt x="42" y="27"/>
                  </a:lnTo>
                  <a:lnTo>
                    <a:pt x="4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00" name="Freeform 456">
              <a:extLst>
                <a:ext uri="{FF2B5EF4-FFF2-40B4-BE49-F238E27FC236}">
                  <a16:creationId xmlns:a16="http://schemas.microsoft.com/office/drawing/2014/main" id="{9C2DFB84-727F-4ABB-B5C1-6601F457C80D}"/>
                </a:ext>
              </a:extLst>
            </p:cNvPr>
            <p:cNvSpPr>
              <a:spLocks/>
            </p:cNvSpPr>
            <p:nvPr/>
          </p:nvSpPr>
          <p:spPr bwMode="auto">
            <a:xfrm>
              <a:off x="3572" y="3147"/>
              <a:ext cx="21" cy="19"/>
            </a:xfrm>
            <a:custGeom>
              <a:avLst/>
              <a:gdLst>
                <a:gd name="T0" fmla="*/ 3 w 42"/>
                <a:gd name="T1" fmla="*/ 2 h 38"/>
                <a:gd name="T2" fmla="*/ 1 w 42"/>
                <a:gd name="T3" fmla="*/ 2 h 38"/>
                <a:gd name="T4" fmla="*/ 1 w 42"/>
                <a:gd name="T5" fmla="*/ 2 h 38"/>
                <a:gd name="T6" fmla="*/ 1 w 42"/>
                <a:gd name="T7" fmla="*/ 1 h 38"/>
                <a:gd name="T8" fmla="*/ 1 w 42"/>
                <a:gd name="T9" fmla="*/ 1 h 38"/>
                <a:gd name="T10" fmla="*/ 0 w 42"/>
                <a:gd name="T11" fmla="*/ 1 h 38"/>
                <a:gd name="T12" fmla="*/ 1 w 42"/>
                <a:gd name="T13" fmla="*/ 1 h 38"/>
                <a:gd name="T14" fmla="*/ 1 w 42"/>
                <a:gd name="T15" fmla="*/ 1 h 38"/>
                <a:gd name="T16" fmla="*/ 1 w 42"/>
                <a:gd name="T17" fmla="*/ 1 h 38"/>
                <a:gd name="T18" fmla="*/ 1 w 42"/>
                <a:gd name="T19" fmla="*/ 0 h 38"/>
                <a:gd name="T20" fmla="*/ 3 w 42"/>
                <a:gd name="T21" fmla="*/ 0 h 38"/>
                <a:gd name="T22" fmla="*/ 3 w 42"/>
                <a:gd name="T23" fmla="*/ 1 h 38"/>
                <a:gd name="T24" fmla="*/ 3 w 42"/>
                <a:gd name="T25" fmla="*/ 1 h 38"/>
                <a:gd name="T26" fmla="*/ 3 w 42"/>
                <a:gd name="T27" fmla="*/ 1 h 38"/>
                <a:gd name="T28" fmla="*/ 3 w 42"/>
                <a:gd name="T29" fmla="*/ 2 h 38"/>
                <a:gd name="T30" fmla="*/ 3 w 42"/>
                <a:gd name="T31" fmla="*/ 2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38"/>
                <a:gd name="T50" fmla="*/ 42 w 42"/>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38">
                  <a:moveTo>
                    <a:pt x="42" y="34"/>
                  </a:moveTo>
                  <a:lnTo>
                    <a:pt x="30" y="38"/>
                  </a:lnTo>
                  <a:lnTo>
                    <a:pt x="19" y="34"/>
                  </a:lnTo>
                  <a:lnTo>
                    <a:pt x="9" y="31"/>
                  </a:lnTo>
                  <a:lnTo>
                    <a:pt x="2" y="25"/>
                  </a:lnTo>
                  <a:lnTo>
                    <a:pt x="0" y="14"/>
                  </a:lnTo>
                  <a:lnTo>
                    <a:pt x="6" y="8"/>
                  </a:lnTo>
                  <a:lnTo>
                    <a:pt x="9" y="2"/>
                  </a:lnTo>
                  <a:lnTo>
                    <a:pt x="13" y="2"/>
                  </a:lnTo>
                  <a:lnTo>
                    <a:pt x="25" y="0"/>
                  </a:lnTo>
                  <a:lnTo>
                    <a:pt x="34" y="0"/>
                  </a:lnTo>
                  <a:lnTo>
                    <a:pt x="38" y="8"/>
                  </a:lnTo>
                  <a:lnTo>
                    <a:pt x="40" y="17"/>
                  </a:lnTo>
                  <a:lnTo>
                    <a:pt x="42" y="29"/>
                  </a:lnTo>
                  <a:lnTo>
                    <a:pt x="42"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01" name="Freeform 457">
              <a:extLst>
                <a:ext uri="{FF2B5EF4-FFF2-40B4-BE49-F238E27FC236}">
                  <a16:creationId xmlns:a16="http://schemas.microsoft.com/office/drawing/2014/main" id="{B70B6344-A594-4E22-B601-FE834C8AA5A7}"/>
                </a:ext>
              </a:extLst>
            </p:cNvPr>
            <p:cNvSpPr>
              <a:spLocks/>
            </p:cNvSpPr>
            <p:nvPr/>
          </p:nvSpPr>
          <p:spPr bwMode="auto">
            <a:xfrm>
              <a:off x="3579" y="3091"/>
              <a:ext cx="22" cy="20"/>
            </a:xfrm>
            <a:custGeom>
              <a:avLst/>
              <a:gdLst>
                <a:gd name="T0" fmla="*/ 2 w 46"/>
                <a:gd name="T1" fmla="*/ 2 h 40"/>
                <a:gd name="T2" fmla="*/ 2 w 46"/>
                <a:gd name="T3" fmla="*/ 3 h 40"/>
                <a:gd name="T4" fmla="*/ 1 w 46"/>
                <a:gd name="T5" fmla="*/ 3 h 40"/>
                <a:gd name="T6" fmla="*/ 0 w 46"/>
                <a:gd name="T7" fmla="*/ 2 h 40"/>
                <a:gd name="T8" fmla="*/ 0 w 46"/>
                <a:gd name="T9" fmla="*/ 1 h 40"/>
                <a:gd name="T10" fmla="*/ 0 w 46"/>
                <a:gd name="T11" fmla="*/ 1 h 40"/>
                <a:gd name="T12" fmla="*/ 0 w 46"/>
                <a:gd name="T13" fmla="*/ 1 h 40"/>
                <a:gd name="T14" fmla="*/ 0 w 46"/>
                <a:gd name="T15" fmla="*/ 1 h 40"/>
                <a:gd name="T16" fmla="*/ 0 w 46"/>
                <a:gd name="T17" fmla="*/ 1 h 40"/>
                <a:gd name="T18" fmla="*/ 1 w 46"/>
                <a:gd name="T19" fmla="*/ 1 h 40"/>
                <a:gd name="T20" fmla="*/ 1 w 46"/>
                <a:gd name="T21" fmla="*/ 0 h 40"/>
                <a:gd name="T22" fmla="*/ 2 w 46"/>
                <a:gd name="T23" fmla="*/ 1 h 40"/>
                <a:gd name="T24" fmla="*/ 2 w 46"/>
                <a:gd name="T25" fmla="*/ 1 h 40"/>
                <a:gd name="T26" fmla="*/ 2 w 46"/>
                <a:gd name="T27" fmla="*/ 1 h 40"/>
                <a:gd name="T28" fmla="*/ 2 w 46"/>
                <a:gd name="T29" fmla="*/ 2 h 40"/>
                <a:gd name="T30" fmla="*/ 2 w 46"/>
                <a:gd name="T31" fmla="*/ 2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
                <a:gd name="T49" fmla="*/ 0 h 40"/>
                <a:gd name="T50" fmla="*/ 46 w 46"/>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 h="40">
                  <a:moveTo>
                    <a:pt x="46" y="32"/>
                  </a:moveTo>
                  <a:lnTo>
                    <a:pt x="34" y="38"/>
                  </a:lnTo>
                  <a:lnTo>
                    <a:pt x="25" y="40"/>
                  </a:lnTo>
                  <a:lnTo>
                    <a:pt x="13" y="32"/>
                  </a:lnTo>
                  <a:lnTo>
                    <a:pt x="6" y="30"/>
                  </a:lnTo>
                  <a:lnTo>
                    <a:pt x="0" y="23"/>
                  </a:lnTo>
                  <a:lnTo>
                    <a:pt x="2" y="13"/>
                  </a:lnTo>
                  <a:lnTo>
                    <a:pt x="6" y="10"/>
                  </a:lnTo>
                  <a:lnTo>
                    <a:pt x="12" y="8"/>
                  </a:lnTo>
                  <a:lnTo>
                    <a:pt x="19" y="2"/>
                  </a:lnTo>
                  <a:lnTo>
                    <a:pt x="31" y="0"/>
                  </a:lnTo>
                  <a:lnTo>
                    <a:pt x="34" y="8"/>
                  </a:lnTo>
                  <a:lnTo>
                    <a:pt x="40" y="15"/>
                  </a:lnTo>
                  <a:lnTo>
                    <a:pt x="44" y="25"/>
                  </a:lnTo>
                  <a:lnTo>
                    <a:pt x="46"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02" name="Freeform 458">
              <a:extLst>
                <a:ext uri="{FF2B5EF4-FFF2-40B4-BE49-F238E27FC236}">
                  <a16:creationId xmlns:a16="http://schemas.microsoft.com/office/drawing/2014/main" id="{301E8670-B5C5-4401-A401-02C657440B02}"/>
                </a:ext>
              </a:extLst>
            </p:cNvPr>
            <p:cNvSpPr>
              <a:spLocks/>
            </p:cNvSpPr>
            <p:nvPr/>
          </p:nvSpPr>
          <p:spPr bwMode="auto">
            <a:xfrm>
              <a:off x="3628" y="3052"/>
              <a:ext cx="19" cy="22"/>
            </a:xfrm>
            <a:custGeom>
              <a:avLst/>
              <a:gdLst>
                <a:gd name="T0" fmla="*/ 2 w 38"/>
                <a:gd name="T1" fmla="*/ 3 h 44"/>
                <a:gd name="T2" fmla="*/ 1 w 38"/>
                <a:gd name="T3" fmla="*/ 3 h 44"/>
                <a:gd name="T4" fmla="*/ 1 w 38"/>
                <a:gd name="T5" fmla="*/ 3 h 44"/>
                <a:gd name="T6" fmla="*/ 1 w 38"/>
                <a:gd name="T7" fmla="*/ 3 h 44"/>
                <a:gd name="T8" fmla="*/ 1 w 38"/>
                <a:gd name="T9" fmla="*/ 3 h 44"/>
                <a:gd name="T10" fmla="*/ 0 w 38"/>
                <a:gd name="T11" fmla="*/ 1 h 44"/>
                <a:gd name="T12" fmla="*/ 0 w 38"/>
                <a:gd name="T13" fmla="*/ 1 h 44"/>
                <a:gd name="T14" fmla="*/ 1 w 38"/>
                <a:gd name="T15" fmla="*/ 1 h 44"/>
                <a:gd name="T16" fmla="*/ 1 w 38"/>
                <a:gd name="T17" fmla="*/ 1 h 44"/>
                <a:gd name="T18" fmla="*/ 1 w 38"/>
                <a:gd name="T19" fmla="*/ 1 h 44"/>
                <a:gd name="T20" fmla="*/ 1 w 38"/>
                <a:gd name="T21" fmla="*/ 0 h 44"/>
                <a:gd name="T22" fmla="*/ 2 w 38"/>
                <a:gd name="T23" fmla="*/ 1 h 44"/>
                <a:gd name="T24" fmla="*/ 2 w 38"/>
                <a:gd name="T25" fmla="*/ 1 h 44"/>
                <a:gd name="T26" fmla="*/ 2 w 38"/>
                <a:gd name="T27" fmla="*/ 1 h 44"/>
                <a:gd name="T28" fmla="*/ 2 w 38"/>
                <a:gd name="T29" fmla="*/ 1 h 44"/>
                <a:gd name="T30" fmla="*/ 2 w 38"/>
                <a:gd name="T31" fmla="*/ 2 h 44"/>
                <a:gd name="T32" fmla="*/ 2 w 38"/>
                <a:gd name="T33" fmla="*/ 3 h 44"/>
                <a:gd name="T34" fmla="*/ 2 w 38"/>
                <a:gd name="T35" fmla="*/ 3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
                <a:gd name="T55" fmla="*/ 0 h 44"/>
                <a:gd name="T56" fmla="*/ 38 w 38"/>
                <a:gd name="T57" fmla="*/ 44 h 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 h="44">
                  <a:moveTo>
                    <a:pt x="36" y="38"/>
                  </a:moveTo>
                  <a:lnTo>
                    <a:pt x="27" y="42"/>
                  </a:lnTo>
                  <a:lnTo>
                    <a:pt x="17" y="44"/>
                  </a:lnTo>
                  <a:lnTo>
                    <a:pt x="10" y="42"/>
                  </a:lnTo>
                  <a:lnTo>
                    <a:pt x="2" y="34"/>
                  </a:lnTo>
                  <a:lnTo>
                    <a:pt x="0" y="27"/>
                  </a:lnTo>
                  <a:lnTo>
                    <a:pt x="0" y="17"/>
                  </a:lnTo>
                  <a:lnTo>
                    <a:pt x="6" y="13"/>
                  </a:lnTo>
                  <a:lnTo>
                    <a:pt x="11" y="10"/>
                  </a:lnTo>
                  <a:lnTo>
                    <a:pt x="15" y="2"/>
                  </a:lnTo>
                  <a:lnTo>
                    <a:pt x="27" y="0"/>
                  </a:lnTo>
                  <a:lnTo>
                    <a:pt x="32" y="6"/>
                  </a:lnTo>
                  <a:lnTo>
                    <a:pt x="38" y="13"/>
                  </a:lnTo>
                  <a:lnTo>
                    <a:pt x="38" y="21"/>
                  </a:lnTo>
                  <a:lnTo>
                    <a:pt x="38" y="27"/>
                  </a:lnTo>
                  <a:lnTo>
                    <a:pt x="36" y="32"/>
                  </a:lnTo>
                  <a:lnTo>
                    <a:pt x="36"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03" name="Freeform 460">
              <a:extLst>
                <a:ext uri="{FF2B5EF4-FFF2-40B4-BE49-F238E27FC236}">
                  <a16:creationId xmlns:a16="http://schemas.microsoft.com/office/drawing/2014/main" id="{474F0BF1-9DA4-4FD9-BDDD-0D60FA970FBC}"/>
                </a:ext>
              </a:extLst>
            </p:cNvPr>
            <p:cNvSpPr>
              <a:spLocks/>
            </p:cNvSpPr>
            <p:nvPr/>
          </p:nvSpPr>
          <p:spPr bwMode="auto">
            <a:xfrm>
              <a:off x="2061" y="3215"/>
              <a:ext cx="26" cy="26"/>
            </a:xfrm>
            <a:custGeom>
              <a:avLst/>
              <a:gdLst>
                <a:gd name="T0" fmla="*/ 0 w 54"/>
                <a:gd name="T1" fmla="*/ 0 h 53"/>
                <a:gd name="T2" fmla="*/ 1 w 54"/>
                <a:gd name="T3" fmla="*/ 0 h 53"/>
                <a:gd name="T4" fmla="*/ 1 w 54"/>
                <a:gd name="T5" fmla="*/ 0 h 53"/>
                <a:gd name="T6" fmla="*/ 2 w 54"/>
                <a:gd name="T7" fmla="*/ 0 h 53"/>
                <a:gd name="T8" fmla="*/ 3 w 54"/>
                <a:gd name="T9" fmla="*/ 0 h 53"/>
                <a:gd name="T10" fmla="*/ 3 w 54"/>
                <a:gd name="T11" fmla="*/ 1 h 53"/>
                <a:gd name="T12" fmla="*/ 3 w 54"/>
                <a:gd name="T13" fmla="*/ 2 h 53"/>
                <a:gd name="T14" fmla="*/ 2 w 54"/>
                <a:gd name="T15" fmla="*/ 2 h 53"/>
                <a:gd name="T16" fmla="*/ 2 w 54"/>
                <a:gd name="T17" fmla="*/ 3 h 53"/>
                <a:gd name="T18" fmla="*/ 1 w 54"/>
                <a:gd name="T19" fmla="*/ 3 h 53"/>
                <a:gd name="T20" fmla="*/ 0 w 54"/>
                <a:gd name="T21" fmla="*/ 3 h 53"/>
                <a:gd name="T22" fmla="*/ 0 w 54"/>
                <a:gd name="T23" fmla="*/ 2 h 53"/>
                <a:gd name="T24" fmla="*/ 0 w 54"/>
                <a:gd name="T25" fmla="*/ 1 h 53"/>
                <a:gd name="T26" fmla="*/ 0 w 54"/>
                <a:gd name="T27" fmla="*/ 0 h 53"/>
                <a:gd name="T28" fmla="*/ 0 w 54"/>
                <a:gd name="T29" fmla="*/ 0 h 53"/>
                <a:gd name="T30" fmla="*/ 0 w 54"/>
                <a:gd name="T31" fmla="*/ 0 h 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53"/>
                <a:gd name="T50" fmla="*/ 54 w 54"/>
                <a:gd name="T51" fmla="*/ 53 h 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53">
                  <a:moveTo>
                    <a:pt x="4" y="10"/>
                  </a:moveTo>
                  <a:lnTo>
                    <a:pt x="17" y="0"/>
                  </a:lnTo>
                  <a:lnTo>
                    <a:pt x="31" y="0"/>
                  </a:lnTo>
                  <a:lnTo>
                    <a:pt x="40" y="4"/>
                  </a:lnTo>
                  <a:lnTo>
                    <a:pt x="50" y="15"/>
                  </a:lnTo>
                  <a:lnTo>
                    <a:pt x="54" y="25"/>
                  </a:lnTo>
                  <a:lnTo>
                    <a:pt x="50" y="36"/>
                  </a:lnTo>
                  <a:lnTo>
                    <a:pt x="40" y="42"/>
                  </a:lnTo>
                  <a:lnTo>
                    <a:pt x="33" y="48"/>
                  </a:lnTo>
                  <a:lnTo>
                    <a:pt x="19" y="50"/>
                  </a:lnTo>
                  <a:lnTo>
                    <a:pt x="4" y="53"/>
                  </a:lnTo>
                  <a:lnTo>
                    <a:pt x="0" y="40"/>
                  </a:lnTo>
                  <a:lnTo>
                    <a:pt x="2" y="27"/>
                  </a:lnTo>
                  <a:lnTo>
                    <a:pt x="2" y="15"/>
                  </a:lnTo>
                  <a:lnTo>
                    <a:pt x="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04" name="Freeform 461">
              <a:extLst>
                <a:ext uri="{FF2B5EF4-FFF2-40B4-BE49-F238E27FC236}">
                  <a16:creationId xmlns:a16="http://schemas.microsoft.com/office/drawing/2014/main" id="{9ADBCDB8-624E-421E-9138-F705E779005E}"/>
                </a:ext>
              </a:extLst>
            </p:cNvPr>
            <p:cNvSpPr>
              <a:spLocks/>
            </p:cNvSpPr>
            <p:nvPr/>
          </p:nvSpPr>
          <p:spPr bwMode="auto">
            <a:xfrm>
              <a:off x="2030" y="3222"/>
              <a:ext cx="24" cy="21"/>
            </a:xfrm>
            <a:custGeom>
              <a:avLst/>
              <a:gdLst>
                <a:gd name="T0" fmla="*/ 0 w 47"/>
                <a:gd name="T1" fmla="*/ 1 h 42"/>
                <a:gd name="T2" fmla="*/ 1 w 47"/>
                <a:gd name="T3" fmla="*/ 1 h 42"/>
                <a:gd name="T4" fmla="*/ 2 w 47"/>
                <a:gd name="T5" fmla="*/ 0 h 42"/>
                <a:gd name="T6" fmla="*/ 2 w 47"/>
                <a:gd name="T7" fmla="*/ 0 h 42"/>
                <a:gd name="T8" fmla="*/ 3 w 47"/>
                <a:gd name="T9" fmla="*/ 1 h 42"/>
                <a:gd name="T10" fmla="*/ 3 w 47"/>
                <a:gd name="T11" fmla="*/ 1 h 42"/>
                <a:gd name="T12" fmla="*/ 3 w 47"/>
                <a:gd name="T13" fmla="*/ 1 h 42"/>
                <a:gd name="T14" fmla="*/ 3 w 47"/>
                <a:gd name="T15" fmla="*/ 1 h 42"/>
                <a:gd name="T16" fmla="*/ 3 w 47"/>
                <a:gd name="T17" fmla="*/ 1 h 42"/>
                <a:gd name="T18" fmla="*/ 2 w 47"/>
                <a:gd name="T19" fmla="*/ 3 h 42"/>
                <a:gd name="T20" fmla="*/ 2 w 47"/>
                <a:gd name="T21" fmla="*/ 3 h 42"/>
                <a:gd name="T22" fmla="*/ 1 w 47"/>
                <a:gd name="T23" fmla="*/ 3 h 42"/>
                <a:gd name="T24" fmla="*/ 1 w 47"/>
                <a:gd name="T25" fmla="*/ 1 h 42"/>
                <a:gd name="T26" fmla="*/ 1 w 47"/>
                <a:gd name="T27" fmla="*/ 1 h 42"/>
                <a:gd name="T28" fmla="*/ 0 w 47"/>
                <a:gd name="T29" fmla="*/ 1 h 42"/>
                <a:gd name="T30" fmla="*/ 0 w 47"/>
                <a:gd name="T31" fmla="*/ 1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
                <a:gd name="T49" fmla="*/ 0 h 42"/>
                <a:gd name="T50" fmla="*/ 47 w 47"/>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 h="42">
                  <a:moveTo>
                    <a:pt x="0" y="12"/>
                  </a:moveTo>
                  <a:lnTo>
                    <a:pt x="5" y="4"/>
                  </a:lnTo>
                  <a:lnTo>
                    <a:pt x="17" y="0"/>
                  </a:lnTo>
                  <a:lnTo>
                    <a:pt x="28" y="0"/>
                  </a:lnTo>
                  <a:lnTo>
                    <a:pt x="38" y="6"/>
                  </a:lnTo>
                  <a:lnTo>
                    <a:pt x="45" y="10"/>
                  </a:lnTo>
                  <a:lnTo>
                    <a:pt x="47" y="21"/>
                  </a:lnTo>
                  <a:lnTo>
                    <a:pt x="43" y="25"/>
                  </a:lnTo>
                  <a:lnTo>
                    <a:pt x="38" y="31"/>
                  </a:lnTo>
                  <a:lnTo>
                    <a:pt x="32" y="36"/>
                  </a:lnTo>
                  <a:lnTo>
                    <a:pt x="22" y="42"/>
                  </a:lnTo>
                  <a:lnTo>
                    <a:pt x="15" y="36"/>
                  </a:lnTo>
                  <a:lnTo>
                    <a:pt x="11" y="31"/>
                  </a:lnTo>
                  <a:lnTo>
                    <a:pt x="1" y="19"/>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05" name="Freeform 462">
              <a:extLst>
                <a:ext uri="{FF2B5EF4-FFF2-40B4-BE49-F238E27FC236}">
                  <a16:creationId xmlns:a16="http://schemas.microsoft.com/office/drawing/2014/main" id="{FF82126D-751F-46BF-8D6E-39B0942F4932}"/>
                </a:ext>
              </a:extLst>
            </p:cNvPr>
            <p:cNvSpPr>
              <a:spLocks/>
            </p:cNvSpPr>
            <p:nvPr/>
          </p:nvSpPr>
          <p:spPr bwMode="auto">
            <a:xfrm>
              <a:off x="2014" y="3241"/>
              <a:ext cx="19" cy="22"/>
            </a:xfrm>
            <a:custGeom>
              <a:avLst/>
              <a:gdLst>
                <a:gd name="T0" fmla="*/ 1 w 38"/>
                <a:gd name="T1" fmla="*/ 1 h 44"/>
                <a:gd name="T2" fmla="*/ 1 w 38"/>
                <a:gd name="T3" fmla="*/ 0 h 44"/>
                <a:gd name="T4" fmla="*/ 1 w 38"/>
                <a:gd name="T5" fmla="*/ 0 h 44"/>
                <a:gd name="T6" fmla="*/ 2 w 38"/>
                <a:gd name="T7" fmla="*/ 1 h 44"/>
                <a:gd name="T8" fmla="*/ 2 w 38"/>
                <a:gd name="T9" fmla="*/ 1 h 44"/>
                <a:gd name="T10" fmla="*/ 2 w 38"/>
                <a:gd name="T11" fmla="*/ 1 h 44"/>
                <a:gd name="T12" fmla="*/ 2 w 38"/>
                <a:gd name="T13" fmla="*/ 3 h 44"/>
                <a:gd name="T14" fmla="*/ 1 w 38"/>
                <a:gd name="T15" fmla="*/ 3 h 44"/>
                <a:gd name="T16" fmla="*/ 1 w 38"/>
                <a:gd name="T17" fmla="*/ 3 h 44"/>
                <a:gd name="T18" fmla="*/ 1 w 38"/>
                <a:gd name="T19" fmla="*/ 3 h 44"/>
                <a:gd name="T20" fmla="*/ 1 w 38"/>
                <a:gd name="T21" fmla="*/ 3 h 44"/>
                <a:gd name="T22" fmla="*/ 1 w 38"/>
                <a:gd name="T23" fmla="*/ 3 h 44"/>
                <a:gd name="T24" fmla="*/ 0 w 38"/>
                <a:gd name="T25" fmla="*/ 1 h 44"/>
                <a:gd name="T26" fmla="*/ 1 w 38"/>
                <a:gd name="T27" fmla="*/ 1 h 44"/>
                <a:gd name="T28" fmla="*/ 1 w 38"/>
                <a:gd name="T29" fmla="*/ 1 h 44"/>
                <a:gd name="T30" fmla="*/ 1 w 38"/>
                <a:gd name="T31" fmla="*/ 1 h 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
                <a:gd name="T49" fmla="*/ 0 h 44"/>
                <a:gd name="T50" fmla="*/ 38 w 38"/>
                <a:gd name="T51" fmla="*/ 44 h 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 h="44">
                  <a:moveTo>
                    <a:pt x="12" y="8"/>
                  </a:moveTo>
                  <a:lnTo>
                    <a:pt x="19" y="0"/>
                  </a:lnTo>
                  <a:lnTo>
                    <a:pt x="29" y="0"/>
                  </a:lnTo>
                  <a:lnTo>
                    <a:pt x="34" y="8"/>
                  </a:lnTo>
                  <a:lnTo>
                    <a:pt x="38" y="16"/>
                  </a:lnTo>
                  <a:lnTo>
                    <a:pt x="38" y="21"/>
                  </a:lnTo>
                  <a:lnTo>
                    <a:pt x="34" y="33"/>
                  </a:lnTo>
                  <a:lnTo>
                    <a:pt x="29" y="35"/>
                  </a:lnTo>
                  <a:lnTo>
                    <a:pt x="23" y="40"/>
                  </a:lnTo>
                  <a:lnTo>
                    <a:pt x="15" y="42"/>
                  </a:lnTo>
                  <a:lnTo>
                    <a:pt x="6" y="44"/>
                  </a:lnTo>
                  <a:lnTo>
                    <a:pt x="4" y="37"/>
                  </a:lnTo>
                  <a:lnTo>
                    <a:pt x="0" y="29"/>
                  </a:lnTo>
                  <a:lnTo>
                    <a:pt x="4" y="16"/>
                  </a:lnTo>
                  <a:lnTo>
                    <a:pt x="1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06" name="Freeform 466">
              <a:extLst>
                <a:ext uri="{FF2B5EF4-FFF2-40B4-BE49-F238E27FC236}">
                  <a16:creationId xmlns:a16="http://schemas.microsoft.com/office/drawing/2014/main" id="{8865E0E2-A6DA-4F3C-89D4-AB84EAC9029F}"/>
                </a:ext>
              </a:extLst>
            </p:cNvPr>
            <p:cNvSpPr>
              <a:spLocks/>
            </p:cNvSpPr>
            <p:nvPr/>
          </p:nvSpPr>
          <p:spPr bwMode="auto">
            <a:xfrm>
              <a:off x="1994" y="3217"/>
              <a:ext cx="26" cy="24"/>
            </a:xfrm>
            <a:custGeom>
              <a:avLst/>
              <a:gdLst>
                <a:gd name="T0" fmla="*/ 1 w 52"/>
                <a:gd name="T1" fmla="*/ 1 h 47"/>
                <a:gd name="T2" fmla="*/ 2 w 52"/>
                <a:gd name="T3" fmla="*/ 0 h 47"/>
                <a:gd name="T4" fmla="*/ 2 w 52"/>
                <a:gd name="T5" fmla="*/ 1 h 47"/>
                <a:gd name="T6" fmla="*/ 3 w 52"/>
                <a:gd name="T7" fmla="*/ 1 h 47"/>
                <a:gd name="T8" fmla="*/ 3 w 52"/>
                <a:gd name="T9" fmla="*/ 2 h 47"/>
                <a:gd name="T10" fmla="*/ 3 w 52"/>
                <a:gd name="T11" fmla="*/ 2 h 47"/>
                <a:gd name="T12" fmla="*/ 3 w 52"/>
                <a:gd name="T13" fmla="*/ 3 h 47"/>
                <a:gd name="T14" fmla="*/ 3 w 52"/>
                <a:gd name="T15" fmla="*/ 3 h 47"/>
                <a:gd name="T16" fmla="*/ 2 w 52"/>
                <a:gd name="T17" fmla="*/ 3 h 47"/>
                <a:gd name="T18" fmla="*/ 2 w 52"/>
                <a:gd name="T19" fmla="*/ 3 h 47"/>
                <a:gd name="T20" fmla="*/ 1 w 52"/>
                <a:gd name="T21" fmla="*/ 3 h 47"/>
                <a:gd name="T22" fmla="*/ 1 w 52"/>
                <a:gd name="T23" fmla="*/ 3 h 47"/>
                <a:gd name="T24" fmla="*/ 1 w 52"/>
                <a:gd name="T25" fmla="*/ 2 h 47"/>
                <a:gd name="T26" fmla="*/ 0 w 52"/>
                <a:gd name="T27" fmla="*/ 2 h 47"/>
                <a:gd name="T28" fmla="*/ 0 w 52"/>
                <a:gd name="T29" fmla="*/ 1 h 47"/>
                <a:gd name="T30" fmla="*/ 0 w 52"/>
                <a:gd name="T31" fmla="*/ 1 h 47"/>
                <a:gd name="T32" fmla="*/ 1 w 52"/>
                <a:gd name="T33" fmla="*/ 1 h 47"/>
                <a:gd name="T34" fmla="*/ 1 w 52"/>
                <a:gd name="T35" fmla="*/ 1 h 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47"/>
                <a:gd name="T56" fmla="*/ 52 w 52"/>
                <a:gd name="T57" fmla="*/ 47 h 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47">
                  <a:moveTo>
                    <a:pt x="4" y="7"/>
                  </a:moveTo>
                  <a:lnTo>
                    <a:pt x="19" y="0"/>
                  </a:lnTo>
                  <a:lnTo>
                    <a:pt x="31" y="2"/>
                  </a:lnTo>
                  <a:lnTo>
                    <a:pt x="42" y="9"/>
                  </a:lnTo>
                  <a:lnTo>
                    <a:pt x="52" y="17"/>
                  </a:lnTo>
                  <a:lnTo>
                    <a:pt x="52" y="26"/>
                  </a:lnTo>
                  <a:lnTo>
                    <a:pt x="46" y="36"/>
                  </a:lnTo>
                  <a:lnTo>
                    <a:pt x="40" y="42"/>
                  </a:lnTo>
                  <a:lnTo>
                    <a:pt x="31" y="44"/>
                  </a:lnTo>
                  <a:lnTo>
                    <a:pt x="21" y="45"/>
                  </a:lnTo>
                  <a:lnTo>
                    <a:pt x="8" y="47"/>
                  </a:lnTo>
                  <a:lnTo>
                    <a:pt x="6" y="40"/>
                  </a:lnTo>
                  <a:lnTo>
                    <a:pt x="4" y="30"/>
                  </a:lnTo>
                  <a:lnTo>
                    <a:pt x="0" y="21"/>
                  </a:lnTo>
                  <a:lnTo>
                    <a:pt x="0" y="15"/>
                  </a:lnTo>
                  <a:lnTo>
                    <a:pt x="0" y="9"/>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07" name="Freeform 468">
              <a:extLst>
                <a:ext uri="{FF2B5EF4-FFF2-40B4-BE49-F238E27FC236}">
                  <a16:creationId xmlns:a16="http://schemas.microsoft.com/office/drawing/2014/main" id="{E56FBD98-B77A-4D98-B4AF-4B1F86D90B51}"/>
                </a:ext>
              </a:extLst>
            </p:cNvPr>
            <p:cNvSpPr>
              <a:spLocks/>
            </p:cNvSpPr>
            <p:nvPr/>
          </p:nvSpPr>
          <p:spPr bwMode="auto">
            <a:xfrm>
              <a:off x="1970" y="3233"/>
              <a:ext cx="21" cy="22"/>
            </a:xfrm>
            <a:custGeom>
              <a:avLst/>
              <a:gdLst>
                <a:gd name="T0" fmla="*/ 1 w 42"/>
                <a:gd name="T1" fmla="*/ 0 h 46"/>
                <a:gd name="T2" fmla="*/ 1 w 42"/>
                <a:gd name="T3" fmla="*/ 0 h 46"/>
                <a:gd name="T4" fmla="*/ 1 w 42"/>
                <a:gd name="T5" fmla="*/ 0 h 46"/>
                <a:gd name="T6" fmla="*/ 3 w 42"/>
                <a:gd name="T7" fmla="*/ 0 h 46"/>
                <a:gd name="T8" fmla="*/ 3 w 42"/>
                <a:gd name="T9" fmla="*/ 1 h 46"/>
                <a:gd name="T10" fmla="*/ 3 w 42"/>
                <a:gd name="T11" fmla="*/ 1 h 46"/>
                <a:gd name="T12" fmla="*/ 3 w 42"/>
                <a:gd name="T13" fmla="*/ 2 h 46"/>
                <a:gd name="T14" fmla="*/ 1 w 42"/>
                <a:gd name="T15" fmla="*/ 2 h 46"/>
                <a:gd name="T16" fmla="*/ 1 w 42"/>
                <a:gd name="T17" fmla="*/ 2 h 46"/>
                <a:gd name="T18" fmla="*/ 1 w 42"/>
                <a:gd name="T19" fmla="*/ 2 h 46"/>
                <a:gd name="T20" fmla="*/ 1 w 42"/>
                <a:gd name="T21" fmla="*/ 2 h 46"/>
                <a:gd name="T22" fmla="*/ 1 w 42"/>
                <a:gd name="T23" fmla="*/ 2 h 46"/>
                <a:gd name="T24" fmla="*/ 1 w 42"/>
                <a:gd name="T25" fmla="*/ 1 h 46"/>
                <a:gd name="T26" fmla="*/ 0 w 42"/>
                <a:gd name="T27" fmla="*/ 1 h 46"/>
                <a:gd name="T28" fmla="*/ 1 w 42"/>
                <a:gd name="T29" fmla="*/ 0 h 46"/>
                <a:gd name="T30" fmla="*/ 1 w 42"/>
                <a:gd name="T31" fmla="*/ 0 h 46"/>
                <a:gd name="T32" fmla="*/ 1 w 42"/>
                <a:gd name="T33" fmla="*/ 0 h 46"/>
                <a:gd name="T34" fmla="*/ 1 w 42"/>
                <a:gd name="T35" fmla="*/ 0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46"/>
                <a:gd name="T56" fmla="*/ 42 w 42"/>
                <a:gd name="T57" fmla="*/ 46 h 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46">
                  <a:moveTo>
                    <a:pt x="13" y="6"/>
                  </a:moveTo>
                  <a:lnTo>
                    <a:pt x="23" y="0"/>
                  </a:lnTo>
                  <a:lnTo>
                    <a:pt x="30" y="2"/>
                  </a:lnTo>
                  <a:lnTo>
                    <a:pt x="38" y="6"/>
                  </a:lnTo>
                  <a:lnTo>
                    <a:pt x="42" y="17"/>
                  </a:lnTo>
                  <a:lnTo>
                    <a:pt x="42" y="27"/>
                  </a:lnTo>
                  <a:lnTo>
                    <a:pt x="38" y="35"/>
                  </a:lnTo>
                  <a:lnTo>
                    <a:pt x="30" y="38"/>
                  </a:lnTo>
                  <a:lnTo>
                    <a:pt x="26" y="42"/>
                  </a:lnTo>
                  <a:lnTo>
                    <a:pt x="15" y="44"/>
                  </a:lnTo>
                  <a:lnTo>
                    <a:pt x="9" y="46"/>
                  </a:lnTo>
                  <a:lnTo>
                    <a:pt x="5" y="38"/>
                  </a:lnTo>
                  <a:lnTo>
                    <a:pt x="4" y="29"/>
                  </a:lnTo>
                  <a:lnTo>
                    <a:pt x="0" y="21"/>
                  </a:lnTo>
                  <a:lnTo>
                    <a:pt x="5" y="15"/>
                  </a:lnTo>
                  <a:lnTo>
                    <a:pt x="9" y="10"/>
                  </a:lnTo>
                  <a:lnTo>
                    <a:pt x="1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08" name="Freeform 474">
              <a:extLst>
                <a:ext uri="{FF2B5EF4-FFF2-40B4-BE49-F238E27FC236}">
                  <a16:creationId xmlns:a16="http://schemas.microsoft.com/office/drawing/2014/main" id="{16876A6F-5EE6-4185-AA79-E55259C2DE31}"/>
                </a:ext>
              </a:extLst>
            </p:cNvPr>
            <p:cNvSpPr>
              <a:spLocks/>
            </p:cNvSpPr>
            <p:nvPr/>
          </p:nvSpPr>
          <p:spPr bwMode="auto">
            <a:xfrm>
              <a:off x="1988" y="3255"/>
              <a:ext cx="19" cy="22"/>
            </a:xfrm>
            <a:custGeom>
              <a:avLst/>
              <a:gdLst>
                <a:gd name="T0" fmla="*/ 1 w 38"/>
                <a:gd name="T1" fmla="*/ 1 h 44"/>
                <a:gd name="T2" fmla="*/ 1 w 38"/>
                <a:gd name="T3" fmla="*/ 0 h 44"/>
                <a:gd name="T4" fmla="*/ 1 w 38"/>
                <a:gd name="T5" fmla="*/ 0 h 44"/>
                <a:gd name="T6" fmla="*/ 2 w 38"/>
                <a:gd name="T7" fmla="*/ 1 h 44"/>
                <a:gd name="T8" fmla="*/ 2 w 38"/>
                <a:gd name="T9" fmla="*/ 1 h 44"/>
                <a:gd name="T10" fmla="*/ 2 w 38"/>
                <a:gd name="T11" fmla="*/ 1 h 44"/>
                <a:gd name="T12" fmla="*/ 2 w 38"/>
                <a:gd name="T13" fmla="*/ 1 h 44"/>
                <a:gd name="T14" fmla="*/ 1 w 38"/>
                <a:gd name="T15" fmla="*/ 2 h 44"/>
                <a:gd name="T16" fmla="*/ 1 w 38"/>
                <a:gd name="T17" fmla="*/ 3 h 44"/>
                <a:gd name="T18" fmla="*/ 1 w 38"/>
                <a:gd name="T19" fmla="*/ 3 h 44"/>
                <a:gd name="T20" fmla="*/ 1 w 38"/>
                <a:gd name="T21" fmla="*/ 3 h 44"/>
                <a:gd name="T22" fmla="*/ 1 w 38"/>
                <a:gd name="T23" fmla="*/ 3 h 44"/>
                <a:gd name="T24" fmla="*/ 0 w 38"/>
                <a:gd name="T25" fmla="*/ 1 h 44"/>
                <a:gd name="T26" fmla="*/ 1 w 38"/>
                <a:gd name="T27" fmla="*/ 1 h 44"/>
                <a:gd name="T28" fmla="*/ 1 w 38"/>
                <a:gd name="T29" fmla="*/ 1 h 44"/>
                <a:gd name="T30" fmla="*/ 1 w 38"/>
                <a:gd name="T31" fmla="*/ 1 h 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
                <a:gd name="T49" fmla="*/ 0 h 44"/>
                <a:gd name="T50" fmla="*/ 38 w 38"/>
                <a:gd name="T51" fmla="*/ 44 h 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 h="44">
                  <a:moveTo>
                    <a:pt x="11" y="4"/>
                  </a:moveTo>
                  <a:lnTo>
                    <a:pt x="19" y="0"/>
                  </a:lnTo>
                  <a:lnTo>
                    <a:pt x="26" y="0"/>
                  </a:lnTo>
                  <a:lnTo>
                    <a:pt x="34" y="2"/>
                  </a:lnTo>
                  <a:lnTo>
                    <a:pt x="38" y="11"/>
                  </a:lnTo>
                  <a:lnTo>
                    <a:pt x="38" y="21"/>
                  </a:lnTo>
                  <a:lnTo>
                    <a:pt x="34" y="30"/>
                  </a:lnTo>
                  <a:lnTo>
                    <a:pt x="26" y="32"/>
                  </a:lnTo>
                  <a:lnTo>
                    <a:pt x="23" y="36"/>
                  </a:lnTo>
                  <a:lnTo>
                    <a:pt x="15" y="38"/>
                  </a:lnTo>
                  <a:lnTo>
                    <a:pt x="7" y="44"/>
                  </a:lnTo>
                  <a:lnTo>
                    <a:pt x="2" y="36"/>
                  </a:lnTo>
                  <a:lnTo>
                    <a:pt x="0" y="27"/>
                  </a:lnTo>
                  <a:lnTo>
                    <a:pt x="2" y="13"/>
                  </a:lnTo>
                  <a:lnTo>
                    <a:pt x="1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09" name="Freeform 477">
              <a:extLst>
                <a:ext uri="{FF2B5EF4-FFF2-40B4-BE49-F238E27FC236}">
                  <a16:creationId xmlns:a16="http://schemas.microsoft.com/office/drawing/2014/main" id="{3DC3A763-BFFF-46D5-A6EA-AABAC5BD126C}"/>
                </a:ext>
              </a:extLst>
            </p:cNvPr>
            <p:cNvSpPr>
              <a:spLocks/>
            </p:cNvSpPr>
            <p:nvPr/>
          </p:nvSpPr>
          <p:spPr bwMode="auto">
            <a:xfrm>
              <a:off x="2046" y="3245"/>
              <a:ext cx="18" cy="24"/>
            </a:xfrm>
            <a:custGeom>
              <a:avLst/>
              <a:gdLst>
                <a:gd name="T0" fmla="*/ 1 w 36"/>
                <a:gd name="T1" fmla="*/ 1 h 48"/>
                <a:gd name="T2" fmla="*/ 1 w 36"/>
                <a:gd name="T3" fmla="*/ 1 h 48"/>
                <a:gd name="T4" fmla="*/ 1 w 36"/>
                <a:gd name="T5" fmla="*/ 0 h 48"/>
                <a:gd name="T6" fmla="*/ 1 w 36"/>
                <a:gd name="T7" fmla="*/ 1 h 48"/>
                <a:gd name="T8" fmla="*/ 2 w 36"/>
                <a:gd name="T9" fmla="*/ 1 h 48"/>
                <a:gd name="T10" fmla="*/ 2 w 36"/>
                <a:gd name="T11" fmla="*/ 2 h 48"/>
                <a:gd name="T12" fmla="*/ 2 w 36"/>
                <a:gd name="T13" fmla="*/ 2 h 48"/>
                <a:gd name="T14" fmla="*/ 1 w 36"/>
                <a:gd name="T15" fmla="*/ 3 h 48"/>
                <a:gd name="T16" fmla="*/ 1 w 36"/>
                <a:gd name="T17" fmla="*/ 3 h 48"/>
                <a:gd name="T18" fmla="*/ 1 w 36"/>
                <a:gd name="T19" fmla="*/ 3 h 48"/>
                <a:gd name="T20" fmla="*/ 1 w 36"/>
                <a:gd name="T21" fmla="*/ 3 h 48"/>
                <a:gd name="T22" fmla="*/ 1 w 36"/>
                <a:gd name="T23" fmla="*/ 3 h 48"/>
                <a:gd name="T24" fmla="*/ 1 w 36"/>
                <a:gd name="T25" fmla="*/ 3 h 48"/>
                <a:gd name="T26" fmla="*/ 0 w 36"/>
                <a:gd name="T27" fmla="*/ 2 h 48"/>
                <a:gd name="T28" fmla="*/ 0 w 36"/>
                <a:gd name="T29" fmla="*/ 2 h 48"/>
                <a:gd name="T30" fmla="*/ 1 w 36"/>
                <a:gd name="T31" fmla="*/ 1 h 48"/>
                <a:gd name="T32" fmla="*/ 1 w 36"/>
                <a:gd name="T33" fmla="*/ 1 h 48"/>
                <a:gd name="T34" fmla="*/ 1 w 36"/>
                <a:gd name="T35" fmla="*/ 1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48"/>
                <a:gd name="T56" fmla="*/ 36 w 36"/>
                <a:gd name="T57" fmla="*/ 48 h 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48">
                  <a:moveTo>
                    <a:pt x="4" y="10"/>
                  </a:moveTo>
                  <a:lnTo>
                    <a:pt x="11" y="2"/>
                  </a:lnTo>
                  <a:lnTo>
                    <a:pt x="19" y="0"/>
                  </a:lnTo>
                  <a:lnTo>
                    <a:pt x="26" y="4"/>
                  </a:lnTo>
                  <a:lnTo>
                    <a:pt x="34" y="10"/>
                  </a:lnTo>
                  <a:lnTo>
                    <a:pt x="36" y="19"/>
                  </a:lnTo>
                  <a:lnTo>
                    <a:pt x="34" y="29"/>
                  </a:lnTo>
                  <a:lnTo>
                    <a:pt x="30" y="34"/>
                  </a:lnTo>
                  <a:lnTo>
                    <a:pt x="26" y="38"/>
                  </a:lnTo>
                  <a:lnTo>
                    <a:pt x="19" y="42"/>
                  </a:lnTo>
                  <a:lnTo>
                    <a:pt x="11" y="48"/>
                  </a:lnTo>
                  <a:lnTo>
                    <a:pt x="6" y="42"/>
                  </a:lnTo>
                  <a:lnTo>
                    <a:pt x="2" y="34"/>
                  </a:lnTo>
                  <a:lnTo>
                    <a:pt x="0" y="25"/>
                  </a:lnTo>
                  <a:lnTo>
                    <a:pt x="0" y="21"/>
                  </a:lnTo>
                  <a:lnTo>
                    <a:pt x="2" y="11"/>
                  </a:lnTo>
                  <a:lnTo>
                    <a:pt x="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10" name="Freeform 478">
              <a:extLst>
                <a:ext uri="{FF2B5EF4-FFF2-40B4-BE49-F238E27FC236}">
                  <a16:creationId xmlns:a16="http://schemas.microsoft.com/office/drawing/2014/main" id="{69931D72-6EFA-4EED-BB8B-28D15AD14267}"/>
                </a:ext>
              </a:extLst>
            </p:cNvPr>
            <p:cNvSpPr>
              <a:spLocks/>
            </p:cNvSpPr>
            <p:nvPr/>
          </p:nvSpPr>
          <p:spPr bwMode="auto">
            <a:xfrm>
              <a:off x="3494" y="2917"/>
              <a:ext cx="18" cy="23"/>
            </a:xfrm>
            <a:custGeom>
              <a:avLst/>
              <a:gdLst>
                <a:gd name="T0" fmla="*/ 1 w 36"/>
                <a:gd name="T1" fmla="*/ 0 h 46"/>
                <a:gd name="T2" fmla="*/ 1 w 36"/>
                <a:gd name="T3" fmla="*/ 0 h 46"/>
                <a:gd name="T4" fmla="*/ 1 w 36"/>
                <a:gd name="T5" fmla="*/ 1 h 46"/>
                <a:gd name="T6" fmla="*/ 1 w 36"/>
                <a:gd name="T7" fmla="*/ 1 h 46"/>
                <a:gd name="T8" fmla="*/ 1 w 36"/>
                <a:gd name="T9" fmla="*/ 1 h 46"/>
                <a:gd name="T10" fmla="*/ 2 w 36"/>
                <a:gd name="T11" fmla="*/ 1 h 46"/>
                <a:gd name="T12" fmla="*/ 2 w 36"/>
                <a:gd name="T13" fmla="*/ 1 h 46"/>
                <a:gd name="T14" fmla="*/ 1 w 36"/>
                <a:gd name="T15" fmla="*/ 2 h 46"/>
                <a:gd name="T16" fmla="*/ 1 w 36"/>
                <a:gd name="T17" fmla="*/ 3 h 46"/>
                <a:gd name="T18" fmla="*/ 1 w 36"/>
                <a:gd name="T19" fmla="*/ 3 h 46"/>
                <a:gd name="T20" fmla="*/ 1 w 36"/>
                <a:gd name="T21" fmla="*/ 3 h 46"/>
                <a:gd name="T22" fmla="*/ 1 w 36"/>
                <a:gd name="T23" fmla="*/ 3 h 46"/>
                <a:gd name="T24" fmla="*/ 1 w 36"/>
                <a:gd name="T25" fmla="*/ 3 h 46"/>
                <a:gd name="T26" fmla="*/ 0 w 36"/>
                <a:gd name="T27" fmla="*/ 2 h 46"/>
                <a:gd name="T28" fmla="*/ 1 w 36"/>
                <a:gd name="T29" fmla="*/ 1 h 46"/>
                <a:gd name="T30" fmla="*/ 1 w 36"/>
                <a:gd name="T31" fmla="*/ 1 h 46"/>
                <a:gd name="T32" fmla="*/ 1 w 36"/>
                <a:gd name="T33" fmla="*/ 1 h 46"/>
                <a:gd name="T34" fmla="*/ 1 w 36"/>
                <a:gd name="T35" fmla="*/ 0 h 46"/>
                <a:gd name="T36" fmla="*/ 1 w 36"/>
                <a:gd name="T37" fmla="*/ 0 h 46"/>
                <a:gd name="T38" fmla="*/ 1 w 36"/>
                <a:gd name="T39" fmla="*/ 0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
                <a:gd name="T61" fmla="*/ 0 h 46"/>
                <a:gd name="T62" fmla="*/ 36 w 36"/>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 h="46">
                  <a:moveTo>
                    <a:pt x="9" y="0"/>
                  </a:moveTo>
                  <a:lnTo>
                    <a:pt x="11" y="0"/>
                  </a:lnTo>
                  <a:lnTo>
                    <a:pt x="15" y="6"/>
                  </a:lnTo>
                  <a:lnTo>
                    <a:pt x="23" y="8"/>
                  </a:lnTo>
                  <a:lnTo>
                    <a:pt x="29" y="12"/>
                  </a:lnTo>
                  <a:lnTo>
                    <a:pt x="34" y="17"/>
                  </a:lnTo>
                  <a:lnTo>
                    <a:pt x="36" y="25"/>
                  </a:lnTo>
                  <a:lnTo>
                    <a:pt x="30" y="32"/>
                  </a:lnTo>
                  <a:lnTo>
                    <a:pt x="23" y="42"/>
                  </a:lnTo>
                  <a:lnTo>
                    <a:pt x="15" y="44"/>
                  </a:lnTo>
                  <a:lnTo>
                    <a:pt x="11" y="46"/>
                  </a:lnTo>
                  <a:lnTo>
                    <a:pt x="4" y="44"/>
                  </a:lnTo>
                  <a:lnTo>
                    <a:pt x="4" y="40"/>
                  </a:lnTo>
                  <a:lnTo>
                    <a:pt x="0" y="32"/>
                  </a:lnTo>
                  <a:lnTo>
                    <a:pt x="4" y="25"/>
                  </a:lnTo>
                  <a:lnTo>
                    <a:pt x="4" y="15"/>
                  </a:lnTo>
                  <a:lnTo>
                    <a:pt x="8" y="8"/>
                  </a:lnTo>
                  <a:lnTo>
                    <a:pt x="8"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11" name="Freeform 479">
              <a:extLst>
                <a:ext uri="{FF2B5EF4-FFF2-40B4-BE49-F238E27FC236}">
                  <a16:creationId xmlns:a16="http://schemas.microsoft.com/office/drawing/2014/main" id="{298E8D62-CBE4-4FD0-94B3-80F3FF70E78D}"/>
                </a:ext>
              </a:extLst>
            </p:cNvPr>
            <p:cNvSpPr>
              <a:spLocks/>
            </p:cNvSpPr>
            <p:nvPr/>
          </p:nvSpPr>
          <p:spPr bwMode="auto">
            <a:xfrm>
              <a:off x="3467" y="2883"/>
              <a:ext cx="17" cy="22"/>
            </a:xfrm>
            <a:custGeom>
              <a:avLst/>
              <a:gdLst>
                <a:gd name="T0" fmla="*/ 1 w 32"/>
                <a:gd name="T1" fmla="*/ 0 h 43"/>
                <a:gd name="T2" fmla="*/ 1 w 32"/>
                <a:gd name="T3" fmla="*/ 0 h 43"/>
                <a:gd name="T4" fmla="*/ 1 w 32"/>
                <a:gd name="T5" fmla="*/ 0 h 43"/>
                <a:gd name="T6" fmla="*/ 2 w 32"/>
                <a:gd name="T7" fmla="*/ 1 h 43"/>
                <a:gd name="T8" fmla="*/ 2 w 32"/>
                <a:gd name="T9" fmla="*/ 1 h 43"/>
                <a:gd name="T10" fmla="*/ 2 w 32"/>
                <a:gd name="T11" fmla="*/ 1 h 43"/>
                <a:gd name="T12" fmla="*/ 3 w 32"/>
                <a:gd name="T13" fmla="*/ 2 h 43"/>
                <a:gd name="T14" fmla="*/ 3 w 32"/>
                <a:gd name="T15" fmla="*/ 2 h 43"/>
                <a:gd name="T16" fmla="*/ 2 w 32"/>
                <a:gd name="T17" fmla="*/ 3 h 43"/>
                <a:gd name="T18" fmla="*/ 2 w 32"/>
                <a:gd name="T19" fmla="*/ 3 h 43"/>
                <a:gd name="T20" fmla="*/ 1 w 32"/>
                <a:gd name="T21" fmla="*/ 3 h 43"/>
                <a:gd name="T22" fmla="*/ 1 w 32"/>
                <a:gd name="T23" fmla="*/ 3 h 43"/>
                <a:gd name="T24" fmla="*/ 1 w 32"/>
                <a:gd name="T25" fmla="*/ 3 h 43"/>
                <a:gd name="T26" fmla="*/ 0 w 32"/>
                <a:gd name="T27" fmla="*/ 2 h 43"/>
                <a:gd name="T28" fmla="*/ 0 w 32"/>
                <a:gd name="T29" fmla="*/ 2 h 43"/>
                <a:gd name="T30" fmla="*/ 0 w 32"/>
                <a:gd name="T31" fmla="*/ 1 h 43"/>
                <a:gd name="T32" fmla="*/ 0 w 32"/>
                <a:gd name="T33" fmla="*/ 1 h 43"/>
                <a:gd name="T34" fmla="*/ 0 w 32"/>
                <a:gd name="T35" fmla="*/ 1 h 43"/>
                <a:gd name="T36" fmla="*/ 1 w 32"/>
                <a:gd name="T37" fmla="*/ 0 h 43"/>
                <a:gd name="T38" fmla="*/ 1 w 32"/>
                <a:gd name="T39" fmla="*/ 0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
                <a:gd name="T61" fmla="*/ 0 h 43"/>
                <a:gd name="T62" fmla="*/ 32 w 32"/>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 h="43">
                  <a:moveTo>
                    <a:pt x="2" y="0"/>
                  </a:moveTo>
                  <a:lnTo>
                    <a:pt x="4" y="0"/>
                  </a:lnTo>
                  <a:lnTo>
                    <a:pt x="9" y="0"/>
                  </a:lnTo>
                  <a:lnTo>
                    <a:pt x="17" y="2"/>
                  </a:lnTo>
                  <a:lnTo>
                    <a:pt x="24" y="5"/>
                  </a:lnTo>
                  <a:lnTo>
                    <a:pt x="28" y="11"/>
                  </a:lnTo>
                  <a:lnTo>
                    <a:pt x="32" y="17"/>
                  </a:lnTo>
                  <a:lnTo>
                    <a:pt x="30" y="26"/>
                  </a:lnTo>
                  <a:lnTo>
                    <a:pt x="24" y="36"/>
                  </a:lnTo>
                  <a:lnTo>
                    <a:pt x="19" y="43"/>
                  </a:lnTo>
                  <a:lnTo>
                    <a:pt x="15" y="43"/>
                  </a:lnTo>
                  <a:lnTo>
                    <a:pt x="9" y="43"/>
                  </a:lnTo>
                  <a:lnTo>
                    <a:pt x="4" y="42"/>
                  </a:lnTo>
                  <a:lnTo>
                    <a:pt x="0" y="32"/>
                  </a:lnTo>
                  <a:lnTo>
                    <a:pt x="0" y="26"/>
                  </a:lnTo>
                  <a:lnTo>
                    <a:pt x="0" y="15"/>
                  </a:lnTo>
                  <a:lnTo>
                    <a:pt x="0" y="7"/>
                  </a:lnTo>
                  <a:lnTo>
                    <a:pt x="0"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12" name="Freeform 480">
              <a:extLst>
                <a:ext uri="{FF2B5EF4-FFF2-40B4-BE49-F238E27FC236}">
                  <a16:creationId xmlns:a16="http://schemas.microsoft.com/office/drawing/2014/main" id="{CF937B1B-25D5-43A0-8061-C17D69E2EED1}"/>
                </a:ext>
              </a:extLst>
            </p:cNvPr>
            <p:cNvSpPr>
              <a:spLocks/>
            </p:cNvSpPr>
            <p:nvPr/>
          </p:nvSpPr>
          <p:spPr bwMode="auto">
            <a:xfrm>
              <a:off x="3445" y="2852"/>
              <a:ext cx="19" cy="22"/>
            </a:xfrm>
            <a:custGeom>
              <a:avLst/>
              <a:gdLst>
                <a:gd name="T0" fmla="*/ 1 w 38"/>
                <a:gd name="T1" fmla="*/ 0 h 44"/>
                <a:gd name="T2" fmla="*/ 1 w 38"/>
                <a:gd name="T3" fmla="*/ 1 h 44"/>
                <a:gd name="T4" fmla="*/ 2 w 38"/>
                <a:gd name="T5" fmla="*/ 1 h 44"/>
                <a:gd name="T6" fmla="*/ 2 w 38"/>
                <a:gd name="T7" fmla="*/ 1 h 44"/>
                <a:gd name="T8" fmla="*/ 2 w 38"/>
                <a:gd name="T9" fmla="*/ 3 h 44"/>
                <a:gd name="T10" fmla="*/ 1 w 38"/>
                <a:gd name="T11" fmla="*/ 3 h 44"/>
                <a:gd name="T12" fmla="*/ 1 w 38"/>
                <a:gd name="T13" fmla="*/ 3 h 44"/>
                <a:gd name="T14" fmla="*/ 1 w 38"/>
                <a:gd name="T15" fmla="*/ 3 h 44"/>
                <a:gd name="T16" fmla="*/ 1 w 38"/>
                <a:gd name="T17" fmla="*/ 3 h 44"/>
                <a:gd name="T18" fmla="*/ 0 w 38"/>
                <a:gd name="T19" fmla="*/ 1 h 44"/>
                <a:gd name="T20" fmla="*/ 1 w 38"/>
                <a:gd name="T21" fmla="*/ 1 h 44"/>
                <a:gd name="T22" fmla="*/ 1 w 38"/>
                <a:gd name="T23" fmla="*/ 1 h 44"/>
                <a:gd name="T24" fmla="*/ 1 w 38"/>
                <a:gd name="T25" fmla="*/ 0 h 44"/>
                <a:gd name="T26" fmla="*/ 1 w 38"/>
                <a:gd name="T27" fmla="*/ 0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44"/>
                <a:gd name="T44" fmla="*/ 38 w 38"/>
                <a:gd name="T45" fmla="*/ 44 h 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44">
                  <a:moveTo>
                    <a:pt x="25" y="0"/>
                  </a:moveTo>
                  <a:lnTo>
                    <a:pt x="29" y="7"/>
                  </a:lnTo>
                  <a:lnTo>
                    <a:pt x="38" y="21"/>
                  </a:lnTo>
                  <a:lnTo>
                    <a:pt x="38" y="28"/>
                  </a:lnTo>
                  <a:lnTo>
                    <a:pt x="34" y="36"/>
                  </a:lnTo>
                  <a:lnTo>
                    <a:pt x="31" y="42"/>
                  </a:lnTo>
                  <a:lnTo>
                    <a:pt x="19" y="44"/>
                  </a:lnTo>
                  <a:lnTo>
                    <a:pt x="12" y="44"/>
                  </a:lnTo>
                  <a:lnTo>
                    <a:pt x="10" y="42"/>
                  </a:lnTo>
                  <a:lnTo>
                    <a:pt x="0" y="30"/>
                  </a:lnTo>
                  <a:lnTo>
                    <a:pt x="10" y="17"/>
                  </a:lnTo>
                  <a:lnTo>
                    <a:pt x="19" y="4"/>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13" name="Freeform 481">
              <a:extLst>
                <a:ext uri="{FF2B5EF4-FFF2-40B4-BE49-F238E27FC236}">
                  <a16:creationId xmlns:a16="http://schemas.microsoft.com/office/drawing/2014/main" id="{689B25B6-BE52-428F-8D77-FED2317CA835}"/>
                </a:ext>
              </a:extLst>
            </p:cNvPr>
            <p:cNvSpPr>
              <a:spLocks/>
            </p:cNvSpPr>
            <p:nvPr/>
          </p:nvSpPr>
          <p:spPr bwMode="auto">
            <a:xfrm>
              <a:off x="3416" y="2777"/>
              <a:ext cx="18" cy="19"/>
            </a:xfrm>
            <a:custGeom>
              <a:avLst/>
              <a:gdLst>
                <a:gd name="T0" fmla="*/ 1 w 36"/>
                <a:gd name="T1" fmla="*/ 0 h 38"/>
                <a:gd name="T2" fmla="*/ 1 w 36"/>
                <a:gd name="T3" fmla="*/ 1 h 38"/>
                <a:gd name="T4" fmla="*/ 2 w 36"/>
                <a:gd name="T5" fmla="*/ 1 h 38"/>
                <a:gd name="T6" fmla="*/ 2 w 36"/>
                <a:gd name="T7" fmla="*/ 1 h 38"/>
                <a:gd name="T8" fmla="*/ 2 w 36"/>
                <a:gd name="T9" fmla="*/ 1 h 38"/>
                <a:gd name="T10" fmla="*/ 2 w 36"/>
                <a:gd name="T11" fmla="*/ 1 h 38"/>
                <a:gd name="T12" fmla="*/ 2 w 36"/>
                <a:gd name="T13" fmla="*/ 2 h 38"/>
                <a:gd name="T14" fmla="*/ 1 w 36"/>
                <a:gd name="T15" fmla="*/ 2 h 38"/>
                <a:gd name="T16" fmla="*/ 1 w 36"/>
                <a:gd name="T17" fmla="*/ 2 h 38"/>
                <a:gd name="T18" fmla="*/ 1 w 36"/>
                <a:gd name="T19" fmla="*/ 2 h 38"/>
                <a:gd name="T20" fmla="*/ 1 w 36"/>
                <a:gd name="T21" fmla="*/ 2 h 38"/>
                <a:gd name="T22" fmla="*/ 0 w 36"/>
                <a:gd name="T23" fmla="*/ 1 h 38"/>
                <a:gd name="T24" fmla="*/ 1 w 36"/>
                <a:gd name="T25" fmla="*/ 1 h 38"/>
                <a:gd name="T26" fmla="*/ 1 w 36"/>
                <a:gd name="T27" fmla="*/ 1 h 38"/>
                <a:gd name="T28" fmla="*/ 1 w 36"/>
                <a:gd name="T29" fmla="*/ 0 h 38"/>
                <a:gd name="T30" fmla="*/ 1 w 36"/>
                <a:gd name="T31" fmla="*/ 0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38"/>
                <a:gd name="T50" fmla="*/ 36 w 36"/>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38">
                  <a:moveTo>
                    <a:pt x="27" y="0"/>
                  </a:moveTo>
                  <a:lnTo>
                    <a:pt x="27" y="2"/>
                  </a:lnTo>
                  <a:lnTo>
                    <a:pt x="32" y="5"/>
                  </a:lnTo>
                  <a:lnTo>
                    <a:pt x="34" y="15"/>
                  </a:lnTo>
                  <a:lnTo>
                    <a:pt x="36" y="23"/>
                  </a:lnTo>
                  <a:lnTo>
                    <a:pt x="36" y="30"/>
                  </a:lnTo>
                  <a:lnTo>
                    <a:pt x="34" y="36"/>
                  </a:lnTo>
                  <a:lnTo>
                    <a:pt x="27" y="38"/>
                  </a:lnTo>
                  <a:lnTo>
                    <a:pt x="17" y="36"/>
                  </a:lnTo>
                  <a:lnTo>
                    <a:pt x="8" y="36"/>
                  </a:lnTo>
                  <a:lnTo>
                    <a:pt x="4" y="36"/>
                  </a:lnTo>
                  <a:lnTo>
                    <a:pt x="0" y="23"/>
                  </a:lnTo>
                  <a:lnTo>
                    <a:pt x="8" y="11"/>
                  </a:lnTo>
                  <a:lnTo>
                    <a:pt x="21" y="3"/>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14" name="Freeform 482">
              <a:extLst>
                <a:ext uri="{FF2B5EF4-FFF2-40B4-BE49-F238E27FC236}">
                  <a16:creationId xmlns:a16="http://schemas.microsoft.com/office/drawing/2014/main" id="{25EB176B-7081-456D-9C71-1B93BD94644B}"/>
                </a:ext>
              </a:extLst>
            </p:cNvPr>
            <p:cNvSpPr>
              <a:spLocks/>
            </p:cNvSpPr>
            <p:nvPr/>
          </p:nvSpPr>
          <p:spPr bwMode="auto">
            <a:xfrm>
              <a:off x="3454" y="2822"/>
              <a:ext cx="24" cy="28"/>
            </a:xfrm>
            <a:custGeom>
              <a:avLst/>
              <a:gdLst>
                <a:gd name="T0" fmla="*/ 2 w 48"/>
                <a:gd name="T1" fmla="*/ 0 h 55"/>
                <a:gd name="T2" fmla="*/ 3 w 48"/>
                <a:gd name="T3" fmla="*/ 1 h 55"/>
                <a:gd name="T4" fmla="*/ 3 w 48"/>
                <a:gd name="T5" fmla="*/ 1 h 55"/>
                <a:gd name="T6" fmla="*/ 3 w 48"/>
                <a:gd name="T7" fmla="*/ 2 h 55"/>
                <a:gd name="T8" fmla="*/ 3 w 48"/>
                <a:gd name="T9" fmla="*/ 3 h 55"/>
                <a:gd name="T10" fmla="*/ 3 w 48"/>
                <a:gd name="T11" fmla="*/ 3 h 55"/>
                <a:gd name="T12" fmla="*/ 3 w 48"/>
                <a:gd name="T13" fmla="*/ 4 h 55"/>
                <a:gd name="T14" fmla="*/ 3 w 48"/>
                <a:gd name="T15" fmla="*/ 4 h 55"/>
                <a:gd name="T16" fmla="*/ 2 w 48"/>
                <a:gd name="T17" fmla="*/ 4 h 55"/>
                <a:gd name="T18" fmla="*/ 1 w 48"/>
                <a:gd name="T19" fmla="*/ 4 h 55"/>
                <a:gd name="T20" fmla="*/ 1 w 48"/>
                <a:gd name="T21" fmla="*/ 3 h 55"/>
                <a:gd name="T22" fmla="*/ 1 w 48"/>
                <a:gd name="T23" fmla="*/ 3 h 55"/>
                <a:gd name="T24" fmla="*/ 0 w 48"/>
                <a:gd name="T25" fmla="*/ 3 h 55"/>
                <a:gd name="T26" fmla="*/ 0 w 48"/>
                <a:gd name="T27" fmla="*/ 2 h 55"/>
                <a:gd name="T28" fmla="*/ 1 w 48"/>
                <a:gd name="T29" fmla="*/ 2 h 55"/>
                <a:gd name="T30" fmla="*/ 1 w 48"/>
                <a:gd name="T31" fmla="*/ 1 h 55"/>
                <a:gd name="T32" fmla="*/ 2 w 48"/>
                <a:gd name="T33" fmla="*/ 1 h 55"/>
                <a:gd name="T34" fmla="*/ 2 w 48"/>
                <a:gd name="T35" fmla="*/ 0 h 55"/>
                <a:gd name="T36" fmla="*/ 2 w 48"/>
                <a:gd name="T37" fmla="*/ 0 h 55"/>
                <a:gd name="T38" fmla="*/ 2 w 48"/>
                <a:gd name="T39" fmla="*/ 0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55"/>
                <a:gd name="T62" fmla="*/ 48 w 48"/>
                <a:gd name="T63" fmla="*/ 55 h 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55">
                  <a:moveTo>
                    <a:pt x="32" y="0"/>
                  </a:moveTo>
                  <a:lnTo>
                    <a:pt x="36" y="6"/>
                  </a:lnTo>
                  <a:lnTo>
                    <a:pt x="42" y="15"/>
                  </a:lnTo>
                  <a:lnTo>
                    <a:pt x="48" y="29"/>
                  </a:lnTo>
                  <a:lnTo>
                    <a:pt x="48" y="44"/>
                  </a:lnTo>
                  <a:lnTo>
                    <a:pt x="48" y="48"/>
                  </a:lnTo>
                  <a:lnTo>
                    <a:pt x="44" y="53"/>
                  </a:lnTo>
                  <a:lnTo>
                    <a:pt x="36" y="55"/>
                  </a:lnTo>
                  <a:lnTo>
                    <a:pt x="25" y="55"/>
                  </a:lnTo>
                  <a:lnTo>
                    <a:pt x="13" y="49"/>
                  </a:lnTo>
                  <a:lnTo>
                    <a:pt x="8" y="48"/>
                  </a:lnTo>
                  <a:lnTo>
                    <a:pt x="4" y="44"/>
                  </a:lnTo>
                  <a:lnTo>
                    <a:pt x="0" y="40"/>
                  </a:lnTo>
                  <a:lnTo>
                    <a:pt x="0" y="30"/>
                  </a:lnTo>
                  <a:lnTo>
                    <a:pt x="8" y="23"/>
                  </a:lnTo>
                  <a:lnTo>
                    <a:pt x="15" y="13"/>
                  </a:lnTo>
                  <a:lnTo>
                    <a:pt x="23" y="8"/>
                  </a:lnTo>
                  <a:lnTo>
                    <a:pt x="31" y="0"/>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15" name="Freeform 483">
              <a:extLst>
                <a:ext uri="{FF2B5EF4-FFF2-40B4-BE49-F238E27FC236}">
                  <a16:creationId xmlns:a16="http://schemas.microsoft.com/office/drawing/2014/main" id="{8775B67D-6895-4682-B078-BC4C6C6B00B3}"/>
                </a:ext>
              </a:extLst>
            </p:cNvPr>
            <p:cNvSpPr>
              <a:spLocks/>
            </p:cNvSpPr>
            <p:nvPr/>
          </p:nvSpPr>
          <p:spPr bwMode="auto">
            <a:xfrm>
              <a:off x="3434" y="2797"/>
              <a:ext cx="24" cy="25"/>
            </a:xfrm>
            <a:custGeom>
              <a:avLst/>
              <a:gdLst>
                <a:gd name="T0" fmla="*/ 3 w 48"/>
                <a:gd name="T1" fmla="*/ 0 h 49"/>
                <a:gd name="T2" fmla="*/ 3 w 48"/>
                <a:gd name="T3" fmla="*/ 1 h 49"/>
                <a:gd name="T4" fmla="*/ 3 w 48"/>
                <a:gd name="T5" fmla="*/ 1 h 49"/>
                <a:gd name="T6" fmla="*/ 3 w 48"/>
                <a:gd name="T7" fmla="*/ 2 h 49"/>
                <a:gd name="T8" fmla="*/ 3 w 48"/>
                <a:gd name="T9" fmla="*/ 3 h 49"/>
                <a:gd name="T10" fmla="*/ 3 w 48"/>
                <a:gd name="T11" fmla="*/ 3 h 49"/>
                <a:gd name="T12" fmla="*/ 3 w 48"/>
                <a:gd name="T13" fmla="*/ 4 h 49"/>
                <a:gd name="T14" fmla="*/ 2 w 48"/>
                <a:gd name="T15" fmla="*/ 4 h 49"/>
                <a:gd name="T16" fmla="*/ 2 w 48"/>
                <a:gd name="T17" fmla="*/ 4 h 49"/>
                <a:gd name="T18" fmla="*/ 1 w 48"/>
                <a:gd name="T19" fmla="*/ 3 h 49"/>
                <a:gd name="T20" fmla="*/ 1 w 48"/>
                <a:gd name="T21" fmla="*/ 3 h 49"/>
                <a:gd name="T22" fmla="*/ 0 w 48"/>
                <a:gd name="T23" fmla="*/ 3 h 49"/>
                <a:gd name="T24" fmla="*/ 0 w 48"/>
                <a:gd name="T25" fmla="*/ 2 h 49"/>
                <a:gd name="T26" fmla="*/ 0 w 48"/>
                <a:gd name="T27" fmla="*/ 2 h 49"/>
                <a:gd name="T28" fmla="*/ 1 w 48"/>
                <a:gd name="T29" fmla="*/ 2 h 49"/>
                <a:gd name="T30" fmla="*/ 1 w 48"/>
                <a:gd name="T31" fmla="*/ 1 h 49"/>
                <a:gd name="T32" fmla="*/ 2 w 48"/>
                <a:gd name="T33" fmla="*/ 1 h 49"/>
                <a:gd name="T34" fmla="*/ 3 w 48"/>
                <a:gd name="T35" fmla="*/ 0 h 49"/>
                <a:gd name="T36" fmla="*/ 3 w 48"/>
                <a:gd name="T37" fmla="*/ 0 h 49"/>
                <a:gd name="T38" fmla="*/ 3 w 48"/>
                <a:gd name="T39" fmla="*/ 0 h 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49"/>
                <a:gd name="T62" fmla="*/ 48 w 48"/>
                <a:gd name="T63" fmla="*/ 49 h 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49">
                  <a:moveTo>
                    <a:pt x="34" y="0"/>
                  </a:moveTo>
                  <a:lnTo>
                    <a:pt x="36" y="2"/>
                  </a:lnTo>
                  <a:lnTo>
                    <a:pt x="46" y="15"/>
                  </a:lnTo>
                  <a:lnTo>
                    <a:pt x="48" y="28"/>
                  </a:lnTo>
                  <a:lnTo>
                    <a:pt x="48" y="43"/>
                  </a:lnTo>
                  <a:lnTo>
                    <a:pt x="46" y="45"/>
                  </a:lnTo>
                  <a:lnTo>
                    <a:pt x="40" y="49"/>
                  </a:lnTo>
                  <a:lnTo>
                    <a:pt x="31" y="49"/>
                  </a:lnTo>
                  <a:lnTo>
                    <a:pt x="21" y="49"/>
                  </a:lnTo>
                  <a:lnTo>
                    <a:pt x="12" y="43"/>
                  </a:lnTo>
                  <a:lnTo>
                    <a:pt x="6" y="41"/>
                  </a:lnTo>
                  <a:lnTo>
                    <a:pt x="0" y="36"/>
                  </a:lnTo>
                  <a:lnTo>
                    <a:pt x="0" y="32"/>
                  </a:lnTo>
                  <a:lnTo>
                    <a:pt x="0" y="26"/>
                  </a:lnTo>
                  <a:lnTo>
                    <a:pt x="8" y="17"/>
                  </a:lnTo>
                  <a:lnTo>
                    <a:pt x="15" y="9"/>
                  </a:lnTo>
                  <a:lnTo>
                    <a:pt x="23" y="3"/>
                  </a:lnTo>
                  <a:lnTo>
                    <a:pt x="33" y="0"/>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16" name="Freeform 484">
              <a:extLst>
                <a:ext uri="{FF2B5EF4-FFF2-40B4-BE49-F238E27FC236}">
                  <a16:creationId xmlns:a16="http://schemas.microsoft.com/office/drawing/2014/main" id="{739DBB4F-19F9-4060-BDA1-6CACF0AE071B}"/>
                </a:ext>
              </a:extLst>
            </p:cNvPr>
            <p:cNvSpPr>
              <a:spLocks/>
            </p:cNvSpPr>
            <p:nvPr/>
          </p:nvSpPr>
          <p:spPr bwMode="auto">
            <a:xfrm>
              <a:off x="3429" y="2831"/>
              <a:ext cx="17" cy="19"/>
            </a:xfrm>
            <a:custGeom>
              <a:avLst/>
              <a:gdLst>
                <a:gd name="T0" fmla="*/ 2 w 34"/>
                <a:gd name="T1" fmla="*/ 0 h 38"/>
                <a:gd name="T2" fmla="*/ 2 w 34"/>
                <a:gd name="T3" fmla="*/ 0 h 38"/>
                <a:gd name="T4" fmla="*/ 2 w 34"/>
                <a:gd name="T5" fmla="*/ 1 h 38"/>
                <a:gd name="T6" fmla="*/ 2 w 34"/>
                <a:gd name="T7" fmla="*/ 1 h 38"/>
                <a:gd name="T8" fmla="*/ 2 w 34"/>
                <a:gd name="T9" fmla="*/ 1 h 38"/>
                <a:gd name="T10" fmla="*/ 1 w 34"/>
                <a:gd name="T11" fmla="*/ 1 h 38"/>
                <a:gd name="T12" fmla="*/ 1 w 34"/>
                <a:gd name="T13" fmla="*/ 2 h 38"/>
                <a:gd name="T14" fmla="*/ 1 w 34"/>
                <a:gd name="T15" fmla="*/ 2 h 38"/>
                <a:gd name="T16" fmla="*/ 1 w 34"/>
                <a:gd name="T17" fmla="*/ 2 h 38"/>
                <a:gd name="T18" fmla="*/ 1 w 34"/>
                <a:gd name="T19" fmla="*/ 1 h 38"/>
                <a:gd name="T20" fmla="*/ 0 w 34"/>
                <a:gd name="T21" fmla="*/ 1 h 38"/>
                <a:gd name="T22" fmla="*/ 0 w 34"/>
                <a:gd name="T23" fmla="*/ 1 h 38"/>
                <a:gd name="T24" fmla="*/ 1 w 34"/>
                <a:gd name="T25" fmla="*/ 1 h 38"/>
                <a:gd name="T26" fmla="*/ 1 w 34"/>
                <a:gd name="T27" fmla="*/ 0 h 38"/>
                <a:gd name="T28" fmla="*/ 1 w 34"/>
                <a:gd name="T29" fmla="*/ 0 h 38"/>
                <a:gd name="T30" fmla="*/ 2 w 34"/>
                <a:gd name="T31" fmla="*/ 0 h 38"/>
                <a:gd name="T32" fmla="*/ 2 w 34"/>
                <a:gd name="T33" fmla="*/ 0 h 38"/>
                <a:gd name="T34" fmla="*/ 2 w 34"/>
                <a:gd name="T35" fmla="*/ 0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38"/>
                <a:gd name="T56" fmla="*/ 34 w 34"/>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38">
                  <a:moveTo>
                    <a:pt x="34" y="0"/>
                  </a:moveTo>
                  <a:lnTo>
                    <a:pt x="34" y="0"/>
                  </a:lnTo>
                  <a:lnTo>
                    <a:pt x="34" y="8"/>
                  </a:lnTo>
                  <a:lnTo>
                    <a:pt x="34" y="15"/>
                  </a:lnTo>
                  <a:lnTo>
                    <a:pt x="34" y="25"/>
                  </a:lnTo>
                  <a:lnTo>
                    <a:pt x="30" y="31"/>
                  </a:lnTo>
                  <a:lnTo>
                    <a:pt x="26" y="38"/>
                  </a:lnTo>
                  <a:lnTo>
                    <a:pt x="17" y="38"/>
                  </a:lnTo>
                  <a:lnTo>
                    <a:pt x="9" y="32"/>
                  </a:lnTo>
                  <a:lnTo>
                    <a:pt x="2" y="27"/>
                  </a:lnTo>
                  <a:lnTo>
                    <a:pt x="0" y="23"/>
                  </a:lnTo>
                  <a:lnTo>
                    <a:pt x="0" y="12"/>
                  </a:lnTo>
                  <a:lnTo>
                    <a:pt x="11" y="6"/>
                  </a:lnTo>
                  <a:lnTo>
                    <a:pt x="21" y="0"/>
                  </a:lnTo>
                  <a:lnTo>
                    <a:pt x="28" y="0"/>
                  </a:lnTo>
                  <a:lnTo>
                    <a:pt x="32" y="0"/>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17" name="Freeform 485">
              <a:extLst>
                <a:ext uri="{FF2B5EF4-FFF2-40B4-BE49-F238E27FC236}">
                  <a16:creationId xmlns:a16="http://schemas.microsoft.com/office/drawing/2014/main" id="{5D2B648A-055D-43AA-8941-926A205CF4B6}"/>
                </a:ext>
              </a:extLst>
            </p:cNvPr>
            <p:cNvSpPr>
              <a:spLocks/>
            </p:cNvSpPr>
            <p:nvPr/>
          </p:nvSpPr>
          <p:spPr bwMode="auto">
            <a:xfrm>
              <a:off x="3485" y="2887"/>
              <a:ext cx="19" cy="21"/>
            </a:xfrm>
            <a:custGeom>
              <a:avLst/>
              <a:gdLst>
                <a:gd name="T0" fmla="*/ 1 w 38"/>
                <a:gd name="T1" fmla="*/ 0 h 42"/>
                <a:gd name="T2" fmla="*/ 1 w 38"/>
                <a:gd name="T3" fmla="*/ 1 h 42"/>
                <a:gd name="T4" fmla="*/ 2 w 38"/>
                <a:gd name="T5" fmla="*/ 1 h 42"/>
                <a:gd name="T6" fmla="*/ 2 w 38"/>
                <a:gd name="T7" fmla="*/ 1 h 42"/>
                <a:gd name="T8" fmla="*/ 2 w 38"/>
                <a:gd name="T9" fmla="*/ 3 h 42"/>
                <a:gd name="T10" fmla="*/ 1 w 38"/>
                <a:gd name="T11" fmla="*/ 3 h 42"/>
                <a:gd name="T12" fmla="*/ 1 w 38"/>
                <a:gd name="T13" fmla="*/ 3 h 42"/>
                <a:gd name="T14" fmla="*/ 1 w 38"/>
                <a:gd name="T15" fmla="*/ 3 h 42"/>
                <a:gd name="T16" fmla="*/ 1 w 38"/>
                <a:gd name="T17" fmla="*/ 3 h 42"/>
                <a:gd name="T18" fmla="*/ 0 w 38"/>
                <a:gd name="T19" fmla="*/ 3 h 42"/>
                <a:gd name="T20" fmla="*/ 1 w 38"/>
                <a:gd name="T21" fmla="*/ 1 h 42"/>
                <a:gd name="T22" fmla="*/ 1 w 38"/>
                <a:gd name="T23" fmla="*/ 1 h 42"/>
                <a:gd name="T24" fmla="*/ 1 w 38"/>
                <a:gd name="T25" fmla="*/ 0 h 42"/>
                <a:gd name="T26" fmla="*/ 1 w 38"/>
                <a:gd name="T27" fmla="*/ 0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42"/>
                <a:gd name="T44" fmla="*/ 38 w 38"/>
                <a:gd name="T45" fmla="*/ 42 h 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42">
                  <a:moveTo>
                    <a:pt x="23" y="0"/>
                  </a:moveTo>
                  <a:lnTo>
                    <a:pt x="26" y="6"/>
                  </a:lnTo>
                  <a:lnTo>
                    <a:pt x="36" y="19"/>
                  </a:lnTo>
                  <a:lnTo>
                    <a:pt x="38" y="25"/>
                  </a:lnTo>
                  <a:lnTo>
                    <a:pt x="36" y="35"/>
                  </a:lnTo>
                  <a:lnTo>
                    <a:pt x="30" y="38"/>
                  </a:lnTo>
                  <a:lnTo>
                    <a:pt x="21" y="42"/>
                  </a:lnTo>
                  <a:lnTo>
                    <a:pt x="13" y="42"/>
                  </a:lnTo>
                  <a:lnTo>
                    <a:pt x="9" y="42"/>
                  </a:lnTo>
                  <a:lnTo>
                    <a:pt x="0" y="35"/>
                  </a:lnTo>
                  <a:lnTo>
                    <a:pt x="7" y="19"/>
                  </a:lnTo>
                  <a:lnTo>
                    <a:pt x="15" y="6"/>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18" name="Freeform 486">
              <a:extLst>
                <a:ext uri="{FF2B5EF4-FFF2-40B4-BE49-F238E27FC236}">
                  <a16:creationId xmlns:a16="http://schemas.microsoft.com/office/drawing/2014/main" id="{15A516C2-B687-4E7E-AECD-DC5E94BA9AC3}"/>
                </a:ext>
              </a:extLst>
            </p:cNvPr>
            <p:cNvSpPr>
              <a:spLocks/>
            </p:cNvSpPr>
            <p:nvPr/>
          </p:nvSpPr>
          <p:spPr bwMode="auto">
            <a:xfrm>
              <a:off x="3407" y="2801"/>
              <a:ext cx="20" cy="18"/>
            </a:xfrm>
            <a:custGeom>
              <a:avLst/>
              <a:gdLst>
                <a:gd name="T0" fmla="*/ 2 w 42"/>
                <a:gd name="T1" fmla="*/ 1 h 36"/>
                <a:gd name="T2" fmla="*/ 2 w 42"/>
                <a:gd name="T3" fmla="*/ 1 h 36"/>
                <a:gd name="T4" fmla="*/ 2 w 42"/>
                <a:gd name="T5" fmla="*/ 1 h 36"/>
                <a:gd name="T6" fmla="*/ 1 w 42"/>
                <a:gd name="T7" fmla="*/ 1 h 36"/>
                <a:gd name="T8" fmla="*/ 1 w 42"/>
                <a:gd name="T9" fmla="*/ 1 h 36"/>
                <a:gd name="T10" fmla="*/ 1 w 42"/>
                <a:gd name="T11" fmla="*/ 2 h 36"/>
                <a:gd name="T12" fmla="*/ 1 w 42"/>
                <a:gd name="T13" fmla="*/ 2 h 36"/>
                <a:gd name="T14" fmla="*/ 0 w 42"/>
                <a:gd name="T15" fmla="*/ 2 h 36"/>
                <a:gd name="T16" fmla="*/ 0 w 42"/>
                <a:gd name="T17" fmla="*/ 1 h 36"/>
                <a:gd name="T18" fmla="*/ 0 w 42"/>
                <a:gd name="T19" fmla="*/ 1 h 36"/>
                <a:gd name="T20" fmla="*/ 0 w 42"/>
                <a:gd name="T21" fmla="*/ 1 h 36"/>
                <a:gd name="T22" fmla="*/ 0 w 42"/>
                <a:gd name="T23" fmla="*/ 1 h 36"/>
                <a:gd name="T24" fmla="*/ 0 w 42"/>
                <a:gd name="T25" fmla="*/ 1 h 36"/>
                <a:gd name="T26" fmla="*/ 0 w 42"/>
                <a:gd name="T27" fmla="*/ 0 h 36"/>
                <a:gd name="T28" fmla="*/ 1 w 42"/>
                <a:gd name="T29" fmla="*/ 1 h 36"/>
                <a:gd name="T30" fmla="*/ 1 w 42"/>
                <a:gd name="T31" fmla="*/ 1 h 36"/>
                <a:gd name="T32" fmla="*/ 2 w 42"/>
                <a:gd name="T33" fmla="*/ 1 h 36"/>
                <a:gd name="T34" fmla="*/ 2 w 42"/>
                <a:gd name="T35" fmla="*/ 1 h 36"/>
                <a:gd name="T36" fmla="*/ 2 w 42"/>
                <a:gd name="T37" fmla="*/ 1 h 36"/>
                <a:gd name="T38" fmla="*/ 2 w 42"/>
                <a:gd name="T39" fmla="*/ 1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36"/>
                <a:gd name="T62" fmla="*/ 42 w 42"/>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36">
                  <a:moveTo>
                    <a:pt x="42" y="10"/>
                  </a:moveTo>
                  <a:lnTo>
                    <a:pt x="42" y="10"/>
                  </a:lnTo>
                  <a:lnTo>
                    <a:pt x="38" y="15"/>
                  </a:lnTo>
                  <a:lnTo>
                    <a:pt x="32" y="21"/>
                  </a:lnTo>
                  <a:lnTo>
                    <a:pt x="31" y="29"/>
                  </a:lnTo>
                  <a:lnTo>
                    <a:pt x="25" y="34"/>
                  </a:lnTo>
                  <a:lnTo>
                    <a:pt x="19" y="36"/>
                  </a:lnTo>
                  <a:lnTo>
                    <a:pt x="12" y="33"/>
                  </a:lnTo>
                  <a:lnTo>
                    <a:pt x="6" y="23"/>
                  </a:lnTo>
                  <a:lnTo>
                    <a:pt x="0" y="15"/>
                  </a:lnTo>
                  <a:lnTo>
                    <a:pt x="0" y="12"/>
                  </a:lnTo>
                  <a:lnTo>
                    <a:pt x="0" y="4"/>
                  </a:lnTo>
                  <a:lnTo>
                    <a:pt x="6" y="2"/>
                  </a:lnTo>
                  <a:lnTo>
                    <a:pt x="10" y="0"/>
                  </a:lnTo>
                  <a:lnTo>
                    <a:pt x="21" y="2"/>
                  </a:lnTo>
                  <a:lnTo>
                    <a:pt x="27" y="2"/>
                  </a:lnTo>
                  <a:lnTo>
                    <a:pt x="36" y="4"/>
                  </a:lnTo>
                  <a:lnTo>
                    <a:pt x="40" y="8"/>
                  </a:lnTo>
                  <a:lnTo>
                    <a:pt x="4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19" name="Freeform 487">
              <a:extLst>
                <a:ext uri="{FF2B5EF4-FFF2-40B4-BE49-F238E27FC236}">
                  <a16:creationId xmlns:a16="http://schemas.microsoft.com/office/drawing/2014/main" id="{65493893-1C1E-4AB0-B9E9-D3586891ACE8}"/>
                </a:ext>
              </a:extLst>
            </p:cNvPr>
            <p:cNvSpPr>
              <a:spLocks/>
            </p:cNvSpPr>
            <p:nvPr/>
          </p:nvSpPr>
          <p:spPr bwMode="auto">
            <a:xfrm>
              <a:off x="3414" y="2852"/>
              <a:ext cx="19" cy="21"/>
            </a:xfrm>
            <a:custGeom>
              <a:avLst/>
              <a:gdLst>
                <a:gd name="T0" fmla="*/ 1 w 38"/>
                <a:gd name="T1" fmla="*/ 0 h 42"/>
                <a:gd name="T2" fmla="*/ 1 w 38"/>
                <a:gd name="T3" fmla="*/ 1 h 42"/>
                <a:gd name="T4" fmla="*/ 2 w 38"/>
                <a:gd name="T5" fmla="*/ 1 h 42"/>
                <a:gd name="T6" fmla="*/ 2 w 38"/>
                <a:gd name="T7" fmla="*/ 1 h 42"/>
                <a:gd name="T8" fmla="*/ 2 w 38"/>
                <a:gd name="T9" fmla="*/ 3 h 42"/>
                <a:gd name="T10" fmla="*/ 1 w 38"/>
                <a:gd name="T11" fmla="*/ 3 h 42"/>
                <a:gd name="T12" fmla="*/ 1 w 38"/>
                <a:gd name="T13" fmla="*/ 3 h 42"/>
                <a:gd name="T14" fmla="*/ 1 w 38"/>
                <a:gd name="T15" fmla="*/ 3 h 42"/>
                <a:gd name="T16" fmla="*/ 1 w 38"/>
                <a:gd name="T17" fmla="*/ 3 h 42"/>
                <a:gd name="T18" fmla="*/ 0 w 38"/>
                <a:gd name="T19" fmla="*/ 1 h 42"/>
                <a:gd name="T20" fmla="*/ 1 w 38"/>
                <a:gd name="T21" fmla="*/ 1 h 42"/>
                <a:gd name="T22" fmla="*/ 1 w 38"/>
                <a:gd name="T23" fmla="*/ 1 h 42"/>
                <a:gd name="T24" fmla="*/ 1 w 38"/>
                <a:gd name="T25" fmla="*/ 0 h 42"/>
                <a:gd name="T26" fmla="*/ 1 w 38"/>
                <a:gd name="T27" fmla="*/ 0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42"/>
                <a:gd name="T44" fmla="*/ 38 w 38"/>
                <a:gd name="T45" fmla="*/ 42 h 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42">
                  <a:moveTo>
                    <a:pt x="27" y="0"/>
                  </a:moveTo>
                  <a:lnTo>
                    <a:pt x="31" y="7"/>
                  </a:lnTo>
                  <a:lnTo>
                    <a:pt x="38" y="21"/>
                  </a:lnTo>
                  <a:lnTo>
                    <a:pt x="38" y="28"/>
                  </a:lnTo>
                  <a:lnTo>
                    <a:pt x="38" y="36"/>
                  </a:lnTo>
                  <a:lnTo>
                    <a:pt x="31" y="40"/>
                  </a:lnTo>
                  <a:lnTo>
                    <a:pt x="21" y="42"/>
                  </a:lnTo>
                  <a:lnTo>
                    <a:pt x="12" y="40"/>
                  </a:lnTo>
                  <a:lnTo>
                    <a:pt x="8" y="40"/>
                  </a:lnTo>
                  <a:lnTo>
                    <a:pt x="0" y="26"/>
                  </a:lnTo>
                  <a:lnTo>
                    <a:pt x="10" y="15"/>
                  </a:lnTo>
                  <a:lnTo>
                    <a:pt x="21" y="4"/>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20" name="Freeform 488">
              <a:extLst>
                <a:ext uri="{FF2B5EF4-FFF2-40B4-BE49-F238E27FC236}">
                  <a16:creationId xmlns:a16="http://schemas.microsoft.com/office/drawing/2014/main" id="{6755CBFC-0AE2-47CD-B0FF-9934EC5CB46E}"/>
                </a:ext>
              </a:extLst>
            </p:cNvPr>
            <p:cNvSpPr>
              <a:spLocks/>
            </p:cNvSpPr>
            <p:nvPr/>
          </p:nvSpPr>
          <p:spPr bwMode="auto">
            <a:xfrm>
              <a:off x="3470" y="2852"/>
              <a:ext cx="27" cy="28"/>
            </a:xfrm>
            <a:custGeom>
              <a:avLst/>
              <a:gdLst>
                <a:gd name="T0" fmla="*/ 3 w 54"/>
                <a:gd name="T1" fmla="*/ 0 h 55"/>
                <a:gd name="T2" fmla="*/ 3 w 54"/>
                <a:gd name="T3" fmla="*/ 1 h 55"/>
                <a:gd name="T4" fmla="*/ 3 w 54"/>
                <a:gd name="T5" fmla="*/ 1 h 55"/>
                <a:gd name="T6" fmla="*/ 3 w 54"/>
                <a:gd name="T7" fmla="*/ 2 h 55"/>
                <a:gd name="T8" fmla="*/ 3 w 54"/>
                <a:gd name="T9" fmla="*/ 3 h 55"/>
                <a:gd name="T10" fmla="*/ 3 w 54"/>
                <a:gd name="T11" fmla="*/ 3 h 55"/>
                <a:gd name="T12" fmla="*/ 3 w 54"/>
                <a:gd name="T13" fmla="*/ 4 h 55"/>
                <a:gd name="T14" fmla="*/ 3 w 54"/>
                <a:gd name="T15" fmla="*/ 4 h 55"/>
                <a:gd name="T16" fmla="*/ 2 w 54"/>
                <a:gd name="T17" fmla="*/ 4 h 55"/>
                <a:gd name="T18" fmla="*/ 1 w 54"/>
                <a:gd name="T19" fmla="*/ 4 h 55"/>
                <a:gd name="T20" fmla="*/ 1 w 54"/>
                <a:gd name="T21" fmla="*/ 3 h 55"/>
                <a:gd name="T22" fmla="*/ 1 w 54"/>
                <a:gd name="T23" fmla="*/ 3 h 55"/>
                <a:gd name="T24" fmla="*/ 0 w 54"/>
                <a:gd name="T25" fmla="*/ 3 h 55"/>
                <a:gd name="T26" fmla="*/ 0 w 54"/>
                <a:gd name="T27" fmla="*/ 2 h 55"/>
                <a:gd name="T28" fmla="*/ 1 w 54"/>
                <a:gd name="T29" fmla="*/ 2 h 55"/>
                <a:gd name="T30" fmla="*/ 1 w 54"/>
                <a:gd name="T31" fmla="*/ 1 h 55"/>
                <a:gd name="T32" fmla="*/ 2 w 54"/>
                <a:gd name="T33" fmla="*/ 1 h 55"/>
                <a:gd name="T34" fmla="*/ 2 w 54"/>
                <a:gd name="T35" fmla="*/ 0 h 55"/>
                <a:gd name="T36" fmla="*/ 3 w 54"/>
                <a:gd name="T37" fmla="*/ 0 h 55"/>
                <a:gd name="T38" fmla="*/ 3 w 54"/>
                <a:gd name="T39" fmla="*/ 0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55"/>
                <a:gd name="T62" fmla="*/ 54 w 54"/>
                <a:gd name="T63" fmla="*/ 55 h 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55">
                  <a:moveTo>
                    <a:pt x="35" y="0"/>
                  </a:moveTo>
                  <a:lnTo>
                    <a:pt x="38" y="4"/>
                  </a:lnTo>
                  <a:lnTo>
                    <a:pt x="46" y="15"/>
                  </a:lnTo>
                  <a:lnTo>
                    <a:pt x="52" y="28"/>
                  </a:lnTo>
                  <a:lnTo>
                    <a:pt x="54" y="44"/>
                  </a:lnTo>
                  <a:lnTo>
                    <a:pt x="52" y="46"/>
                  </a:lnTo>
                  <a:lnTo>
                    <a:pt x="44" y="49"/>
                  </a:lnTo>
                  <a:lnTo>
                    <a:pt x="37" y="51"/>
                  </a:lnTo>
                  <a:lnTo>
                    <a:pt x="25" y="55"/>
                  </a:lnTo>
                  <a:lnTo>
                    <a:pt x="14" y="49"/>
                  </a:lnTo>
                  <a:lnTo>
                    <a:pt x="8" y="47"/>
                  </a:lnTo>
                  <a:lnTo>
                    <a:pt x="4" y="44"/>
                  </a:lnTo>
                  <a:lnTo>
                    <a:pt x="0" y="40"/>
                  </a:lnTo>
                  <a:lnTo>
                    <a:pt x="0" y="30"/>
                  </a:lnTo>
                  <a:lnTo>
                    <a:pt x="8" y="21"/>
                  </a:lnTo>
                  <a:lnTo>
                    <a:pt x="16" y="13"/>
                  </a:lnTo>
                  <a:lnTo>
                    <a:pt x="23" y="7"/>
                  </a:lnTo>
                  <a:lnTo>
                    <a:pt x="31" y="0"/>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21" name="Freeform 489">
              <a:extLst>
                <a:ext uri="{FF2B5EF4-FFF2-40B4-BE49-F238E27FC236}">
                  <a16:creationId xmlns:a16="http://schemas.microsoft.com/office/drawing/2014/main" id="{EA2AB1BD-96F3-4D85-806F-2A6F2BC20BDC}"/>
                </a:ext>
              </a:extLst>
            </p:cNvPr>
            <p:cNvSpPr>
              <a:spLocks/>
            </p:cNvSpPr>
            <p:nvPr/>
          </p:nvSpPr>
          <p:spPr bwMode="auto">
            <a:xfrm>
              <a:off x="3346" y="2755"/>
              <a:ext cx="18" cy="19"/>
            </a:xfrm>
            <a:custGeom>
              <a:avLst/>
              <a:gdLst>
                <a:gd name="T0" fmla="*/ 2 w 37"/>
                <a:gd name="T1" fmla="*/ 0 h 38"/>
                <a:gd name="T2" fmla="*/ 2 w 37"/>
                <a:gd name="T3" fmla="*/ 1 h 38"/>
                <a:gd name="T4" fmla="*/ 2 w 37"/>
                <a:gd name="T5" fmla="*/ 1 h 38"/>
                <a:gd name="T6" fmla="*/ 2 w 37"/>
                <a:gd name="T7" fmla="*/ 1 h 38"/>
                <a:gd name="T8" fmla="*/ 2 w 37"/>
                <a:gd name="T9" fmla="*/ 1 h 38"/>
                <a:gd name="T10" fmla="*/ 2 w 37"/>
                <a:gd name="T11" fmla="*/ 1 h 38"/>
                <a:gd name="T12" fmla="*/ 2 w 37"/>
                <a:gd name="T13" fmla="*/ 2 h 38"/>
                <a:gd name="T14" fmla="*/ 1 w 37"/>
                <a:gd name="T15" fmla="*/ 2 h 38"/>
                <a:gd name="T16" fmla="*/ 0 w 37"/>
                <a:gd name="T17" fmla="*/ 2 h 38"/>
                <a:gd name="T18" fmla="*/ 0 w 37"/>
                <a:gd name="T19" fmla="*/ 2 h 38"/>
                <a:gd name="T20" fmla="*/ 0 w 37"/>
                <a:gd name="T21" fmla="*/ 2 h 38"/>
                <a:gd name="T22" fmla="*/ 0 w 37"/>
                <a:gd name="T23" fmla="*/ 1 h 38"/>
                <a:gd name="T24" fmla="*/ 0 w 37"/>
                <a:gd name="T25" fmla="*/ 1 h 38"/>
                <a:gd name="T26" fmla="*/ 1 w 37"/>
                <a:gd name="T27" fmla="*/ 1 h 38"/>
                <a:gd name="T28" fmla="*/ 1 w 37"/>
                <a:gd name="T29" fmla="*/ 1 h 38"/>
                <a:gd name="T30" fmla="*/ 1 w 37"/>
                <a:gd name="T31" fmla="*/ 0 h 38"/>
                <a:gd name="T32" fmla="*/ 2 w 37"/>
                <a:gd name="T33" fmla="*/ 0 h 38"/>
                <a:gd name="T34" fmla="*/ 2 w 37"/>
                <a:gd name="T35" fmla="*/ 0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
                <a:gd name="T55" fmla="*/ 0 h 38"/>
                <a:gd name="T56" fmla="*/ 37 w 37"/>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 h="38">
                  <a:moveTo>
                    <a:pt x="33" y="0"/>
                  </a:moveTo>
                  <a:lnTo>
                    <a:pt x="33" y="2"/>
                  </a:lnTo>
                  <a:lnTo>
                    <a:pt x="35" y="6"/>
                  </a:lnTo>
                  <a:lnTo>
                    <a:pt x="35" y="15"/>
                  </a:lnTo>
                  <a:lnTo>
                    <a:pt x="37" y="23"/>
                  </a:lnTo>
                  <a:lnTo>
                    <a:pt x="35" y="30"/>
                  </a:lnTo>
                  <a:lnTo>
                    <a:pt x="33" y="36"/>
                  </a:lnTo>
                  <a:lnTo>
                    <a:pt x="23" y="38"/>
                  </a:lnTo>
                  <a:lnTo>
                    <a:pt x="12" y="38"/>
                  </a:lnTo>
                  <a:lnTo>
                    <a:pt x="6" y="34"/>
                  </a:lnTo>
                  <a:lnTo>
                    <a:pt x="2" y="32"/>
                  </a:lnTo>
                  <a:lnTo>
                    <a:pt x="0" y="19"/>
                  </a:lnTo>
                  <a:lnTo>
                    <a:pt x="10" y="10"/>
                  </a:lnTo>
                  <a:lnTo>
                    <a:pt x="18" y="6"/>
                  </a:lnTo>
                  <a:lnTo>
                    <a:pt x="23" y="2"/>
                  </a:lnTo>
                  <a:lnTo>
                    <a:pt x="27" y="0"/>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22" name="Freeform 490">
              <a:extLst>
                <a:ext uri="{FF2B5EF4-FFF2-40B4-BE49-F238E27FC236}">
                  <a16:creationId xmlns:a16="http://schemas.microsoft.com/office/drawing/2014/main" id="{2F2CE06B-C85D-4300-840F-B1E7CB4462BC}"/>
                </a:ext>
              </a:extLst>
            </p:cNvPr>
            <p:cNvSpPr>
              <a:spLocks/>
            </p:cNvSpPr>
            <p:nvPr/>
          </p:nvSpPr>
          <p:spPr bwMode="auto">
            <a:xfrm>
              <a:off x="3501" y="2979"/>
              <a:ext cx="17" cy="21"/>
            </a:xfrm>
            <a:custGeom>
              <a:avLst/>
              <a:gdLst>
                <a:gd name="T0" fmla="*/ 0 w 35"/>
                <a:gd name="T1" fmla="*/ 0 h 42"/>
                <a:gd name="T2" fmla="*/ 0 w 35"/>
                <a:gd name="T3" fmla="*/ 0 h 42"/>
                <a:gd name="T4" fmla="*/ 1 w 35"/>
                <a:gd name="T5" fmla="*/ 1 h 42"/>
                <a:gd name="T6" fmla="*/ 1 w 35"/>
                <a:gd name="T7" fmla="*/ 1 h 42"/>
                <a:gd name="T8" fmla="*/ 1 w 35"/>
                <a:gd name="T9" fmla="*/ 1 h 42"/>
                <a:gd name="T10" fmla="*/ 2 w 35"/>
                <a:gd name="T11" fmla="*/ 1 h 42"/>
                <a:gd name="T12" fmla="*/ 2 w 35"/>
                <a:gd name="T13" fmla="*/ 1 h 42"/>
                <a:gd name="T14" fmla="*/ 2 w 35"/>
                <a:gd name="T15" fmla="*/ 1 h 42"/>
                <a:gd name="T16" fmla="*/ 1 w 35"/>
                <a:gd name="T17" fmla="*/ 3 h 42"/>
                <a:gd name="T18" fmla="*/ 1 w 35"/>
                <a:gd name="T19" fmla="*/ 3 h 42"/>
                <a:gd name="T20" fmla="*/ 0 w 35"/>
                <a:gd name="T21" fmla="*/ 3 h 42"/>
                <a:gd name="T22" fmla="*/ 0 w 35"/>
                <a:gd name="T23" fmla="*/ 3 h 42"/>
                <a:gd name="T24" fmla="*/ 0 w 35"/>
                <a:gd name="T25" fmla="*/ 3 h 42"/>
                <a:gd name="T26" fmla="*/ 0 w 35"/>
                <a:gd name="T27" fmla="*/ 1 h 42"/>
                <a:gd name="T28" fmla="*/ 0 w 35"/>
                <a:gd name="T29" fmla="*/ 1 h 42"/>
                <a:gd name="T30" fmla="*/ 0 w 35"/>
                <a:gd name="T31" fmla="*/ 1 h 42"/>
                <a:gd name="T32" fmla="*/ 0 w 35"/>
                <a:gd name="T33" fmla="*/ 0 h 42"/>
                <a:gd name="T34" fmla="*/ 0 w 35"/>
                <a:gd name="T35" fmla="*/ 0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42"/>
                <a:gd name="T56" fmla="*/ 35 w 35"/>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42">
                  <a:moveTo>
                    <a:pt x="12" y="0"/>
                  </a:moveTo>
                  <a:lnTo>
                    <a:pt x="14" y="0"/>
                  </a:lnTo>
                  <a:lnTo>
                    <a:pt x="17" y="2"/>
                  </a:lnTo>
                  <a:lnTo>
                    <a:pt x="25" y="4"/>
                  </a:lnTo>
                  <a:lnTo>
                    <a:pt x="31" y="11"/>
                  </a:lnTo>
                  <a:lnTo>
                    <a:pt x="33" y="15"/>
                  </a:lnTo>
                  <a:lnTo>
                    <a:pt x="35" y="21"/>
                  </a:lnTo>
                  <a:lnTo>
                    <a:pt x="33" y="28"/>
                  </a:lnTo>
                  <a:lnTo>
                    <a:pt x="23" y="36"/>
                  </a:lnTo>
                  <a:lnTo>
                    <a:pt x="16" y="42"/>
                  </a:lnTo>
                  <a:lnTo>
                    <a:pt x="12" y="42"/>
                  </a:lnTo>
                  <a:lnTo>
                    <a:pt x="6" y="42"/>
                  </a:lnTo>
                  <a:lnTo>
                    <a:pt x="0" y="34"/>
                  </a:lnTo>
                  <a:lnTo>
                    <a:pt x="0" y="28"/>
                  </a:lnTo>
                  <a:lnTo>
                    <a:pt x="2" y="21"/>
                  </a:lnTo>
                  <a:lnTo>
                    <a:pt x="8" y="5"/>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23" name="Freeform 491">
              <a:extLst>
                <a:ext uri="{FF2B5EF4-FFF2-40B4-BE49-F238E27FC236}">
                  <a16:creationId xmlns:a16="http://schemas.microsoft.com/office/drawing/2014/main" id="{49C5B946-F1A7-46B0-B492-AF40A4B137B6}"/>
                </a:ext>
              </a:extLst>
            </p:cNvPr>
            <p:cNvSpPr>
              <a:spLocks/>
            </p:cNvSpPr>
            <p:nvPr/>
          </p:nvSpPr>
          <p:spPr bwMode="auto">
            <a:xfrm>
              <a:off x="3473" y="2940"/>
              <a:ext cx="19" cy="20"/>
            </a:xfrm>
            <a:custGeom>
              <a:avLst/>
              <a:gdLst>
                <a:gd name="T0" fmla="*/ 1 w 38"/>
                <a:gd name="T1" fmla="*/ 0 h 40"/>
                <a:gd name="T2" fmla="*/ 2 w 38"/>
                <a:gd name="T3" fmla="*/ 1 h 40"/>
                <a:gd name="T4" fmla="*/ 2 w 38"/>
                <a:gd name="T5" fmla="*/ 1 h 40"/>
                <a:gd name="T6" fmla="*/ 2 w 38"/>
                <a:gd name="T7" fmla="*/ 1 h 40"/>
                <a:gd name="T8" fmla="*/ 2 w 38"/>
                <a:gd name="T9" fmla="*/ 1 h 40"/>
                <a:gd name="T10" fmla="*/ 1 w 38"/>
                <a:gd name="T11" fmla="*/ 3 h 40"/>
                <a:gd name="T12" fmla="*/ 1 w 38"/>
                <a:gd name="T13" fmla="*/ 3 h 40"/>
                <a:gd name="T14" fmla="*/ 1 w 38"/>
                <a:gd name="T15" fmla="*/ 3 h 40"/>
                <a:gd name="T16" fmla="*/ 1 w 38"/>
                <a:gd name="T17" fmla="*/ 3 h 40"/>
                <a:gd name="T18" fmla="*/ 0 w 38"/>
                <a:gd name="T19" fmla="*/ 1 h 40"/>
                <a:gd name="T20" fmla="*/ 1 w 38"/>
                <a:gd name="T21" fmla="*/ 1 h 40"/>
                <a:gd name="T22" fmla="*/ 1 w 38"/>
                <a:gd name="T23" fmla="*/ 1 h 40"/>
                <a:gd name="T24" fmla="*/ 1 w 38"/>
                <a:gd name="T25" fmla="*/ 0 h 40"/>
                <a:gd name="T26" fmla="*/ 1 w 38"/>
                <a:gd name="T27" fmla="*/ 0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40"/>
                <a:gd name="T44" fmla="*/ 38 w 38"/>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40">
                  <a:moveTo>
                    <a:pt x="29" y="0"/>
                  </a:moveTo>
                  <a:lnTo>
                    <a:pt x="32" y="4"/>
                  </a:lnTo>
                  <a:lnTo>
                    <a:pt x="38" y="17"/>
                  </a:lnTo>
                  <a:lnTo>
                    <a:pt x="38" y="24"/>
                  </a:lnTo>
                  <a:lnTo>
                    <a:pt x="36" y="30"/>
                  </a:lnTo>
                  <a:lnTo>
                    <a:pt x="29" y="34"/>
                  </a:lnTo>
                  <a:lnTo>
                    <a:pt x="17" y="40"/>
                  </a:lnTo>
                  <a:lnTo>
                    <a:pt x="10" y="40"/>
                  </a:lnTo>
                  <a:lnTo>
                    <a:pt x="6" y="40"/>
                  </a:lnTo>
                  <a:lnTo>
                    <a:pt x="0" y="30"/>
                  </a:lnTo>
                  <a:lnTo>
                    <a:pt x="10" y="17"/>
                  </a:lnTo>
                  <a:lnTo>
                    <a:pt x="21" y="4"/>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24" name="Freeform 492">
              <a:extLst>
                <a:ext uri="{FF2B5EF4-FFF2-40B4-BE49-F238E27FC236}">
                  <a16:creationId xmlns:a16="http://schemas.microsoft.com/office/drawing/2014/main" id="{426FDD7B-E65F-4086-BFE7-C0847051E2F7}"/>
                </a:ext>
              </a:extLst>
            </p:cNvPr>
            <p:cNvSpPr>
              <a:spLocks/>
            </p:cNvSpPr>
            <p:nvPr/>
          </p:nvSpPr>
          <p:spPr bwMode="auto">
            <a:xfrm>
              <a:off x="3498" y="2948"/>
              <a:ext cx="18" cy="21"/>
            </a:xfrm>
            <a:custGeom>
              <a:avLst/>
              <a:gdLst>
                <a:gd name="T0" fmla="*/ 1 w 36"/>
                <a:gd name="T1" fmla="*/ 0 h 42"/>
                <a:gd name="T2" fmla="*/ 1 w 36"/>
                <a:gd name="T3" fmla="*/ 1 h 42"/>
                <a:gd name="T4" fmla="*/ 2 w 36"/>
                <a:gd name="T5" fmla="*/ 1 h 42"/>
                <a:gd name="T6" fmla="*/ 2 w 36"/>
                <a:gd name="T7" fmla="*/ 1 h 42"/>
                <a:gd name="T8" fmla="*/ 2 w 36"/>
                <a:gd name="T9" fmla="*/ 1 h 42"/>
                <a:gd name="T10" fmla="*/ 1 w 36"/>
                <a:gd name="T11" fmla="*/ 3 h 42"/>
                <a:gd name="T12" fmla="*/ 1 w 36"/>
                <a:gd name="T13" fmla="*/ 3 h 42"/>
                <a:gd name="T14" fmla="*/ 1 w 36"/>
                <a:gd name="T15" fmla="*/ 3 h 42"/>
                <a:gd name="T16" fmla="*/ 1 w 36"/>
                <a:gd name="T17" fmla="*/ 3 h 42"/>
                <a:gd name="T18" fmla="*/ 0 w 36"/>
                <a:gd name="T19" fmla="*/ 2 h 42"/>
                <a:gd name="T20" fmla="*/ 1 w 36"/>
                <a:gd name="T21" fmla="*/ 1 h 42"/>
                <a:gd name="T22" fmla="*/ 1 w 36"/>
                <a:gd name="T23" fmla="*/ 1 h 42"/>
                <a:gd name="T24" fmla="*/ 1 w 36"/>
                <a:gd name="T25" fmla="*/ 0 h 42"/>
                <a:gd name="T26" fmla="*/ 1 w 36"/>
                <a:gd name="T27" fmla="*/ 0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42"/>
                <a:gd name="T44" fmla="*/ 36 w 36"/>
                <a:gd name="T45" fmla="*/ 42 h 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42">
                  <a:moveTo>
                    <a:pt x="15" y="0"/>
                  </a:moveTo>
                  <a:lnTo>
                    <a:pt x="21" y="6"/>
                  </a:lnTo>
                  <a:lnTo>
                    <a:pt x="32" y="15"/>
                  </a:lnTo>
                  <a:lnTo>
                    <a:pt x="36" y="19"/>
                  </a:lnTo>
                  <a:lnTo>
                    <a:pt x="36" y="28"/>
                  </a:lnTo>
                  <a:lnTo>
                    <a:pt x="30" y="34"/>
                  </a:lnTo>
                  <a:lnTo>
                    <a:pt x="19" y="42"/>
                  </a:lnTo>
                  <a:lnTo>
                    <a:pt x="13" y="42"/>
                  </a:lnTo>
                  <a:lnTo>
                    <a:pt x="7" y="42"/>
                  </a:lnTo>
                  <a:lnTo>
                    <a:pt x="0" y="32"/>
                  </a:lnTo>
                  <a:lnTo>
                    <a:pt x="1" y="19"/>
                  </a:lnTo>
                  <a:lnTo>
                    <a:pt x="11" y="6"/>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25" name="Freeform 493">
              <a:extLst>
                <a:ext uri="{FF2B5EF4-FFF2-40B4-BE49-F238E27FC236}">
                  <a16:creationId xmlns:a16="http://schemas.microsoft.com/office/drawing/2014/main" id="{D3760022-7DC7-451A-9A7F-D3C16931D2A5}"/>
                </a:ext>
              </a:extLst>
            </p:cNvPr>
            <p:cNvSpPr>
              <a:spLocks/>
            </p:cNvSpPr>
            <p:nvPr/>
          </p:nvSpPr>
          <p:spPr bwMode="auto">
            <a:xfrm>
              <a:off x="3395" y="2762"/>
              <a:ext cx="23" cy="17"/>
            </a:xfrm>
            <a:custGeom>
              <a:avLst/>
              <a:gdLst>
                <a:gd name="T0" fmla="*/ 3 w 46"/>
                <a:gd name="T1" fmla="*/ 1 h 34"/>
                <a:gd name="T2" fmla="*/ 3 w 46"/>
                <a:gd name="T3" fmla="*/ 1 h 34"/>
                <a:gd name="T4" fmla="*/ 3 w 46"/>
                <a:gd name="T5" fmla="*/ 1 h 34"/>
                <a:gd name="T6" fmla="*/ 3 w 46"/>
                <a:gd name="T7" fmla="*/ 1 h 34"/>
                <a:gd name="T8" fmla="*/ 3 w 46"/>
                <a:gd name="T9" fmla="*/ 1 h 34"/>
                <a:gd name="T10" fmla="*/ 1 w 46"/>
                <a:gd name="T11" fmla="*/ 2 h 34"/>
                <a:gd name="T12" fmla="*/ 1 w 46"/>
                <a:gd name="T13" fmla="*/ 2 h 34"/>
                <a:gd name="T14" fmla="*/ 1 w 46"/>
                <a:gd name="T15" fmla="*/ 2 h 34"/>
                <a:gd name="T16" fmla="*/ 1 w 46"/>
                <a:gd name="T17" fmla="*/ 1 h 34"/>
                <a:gd name="T18" fmla="*/ 1 w 46"/>
                <a:gd name="T19" fmla="*/ 1 h 34"/>
                <a:gd name="T20" fmla="*/ 0 w 46"/>
                <a:gd name="T21" fmla="*/ 1 h 34"/>
                <a:gd name="T22" fmla="*/ 0 w 46"/>
                <a:gd name="T23" fmla="*/ 1 h 34"/>
                <a:gd name="T24" fmla="*/ 1 w 46"/>
                <a:gd name="T25" fmla="*/ 1 h 34"/>
                <a:gd name="T26" fmla="*/ 1 w 46"/>
                <a:gd name="T27" fmla="*/ 0 h 34"/>
                <a:gd name="T28" fmla="*/ 1 w 46"/>
                <a:gd name="T29" fmla="*/ 1 h 34"/>
                <a:gd name="T30" fmla="*/ 1 w 46"/>
                <a:gd name="T31" fmla="*/ 1 h 34"/>
                <a:gd name="T32" fmla="*/ 3 w 46"/>
                <a:gd name="T33" fmla="*/ 1 h 34"/>
                <a:gd name="T34" fmla="*/ 3 w 46"/>
                <a:gd name="T35" fmla="*/ 1 h 34"/>
                <a:gd name="T36" fmla="*/ 3 w 46"/>
                <a:gd name="T37" fmla="*/ 1 h 34"/>
                <a:gd name="T38" fmla="*/ 3 w 46"/>
                <a:gd name="T39" fmla="*/ 1 h 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
                <a:gd name="T61" fmla="*/ 0 h 34"/>
                <a:gd name="T62" fmla="*/ 46 w 46"/>
                <a:gd name="T63" fmla="*/ 34 h 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 h="34">
                  <a:moveTo>
                    <a:pt x="46" y="10"/>
                  </a:moveTo>
                  <a:lnTo>
                    <a:pt x="44" y="14"/>
                  </a:lnTo>
                  <a:lnTo>
                    <a:pt x="42" y="17"/>
                  </a:lnTo>
                  <a:lnTo>
                    <a:pt x="36" y="23"/>
                  </a:lnTo>
                  <a:lnTo>
                    <a:pt x="33" y="31"/>
                  </a:lnTo>
                  <a:lnTo>
                    <a:pt x="27" y="34"/>
                  </a:lnTo>
                  <a:lnTo>
                    <a:pt x="19" y="34"/>
                  </a:lnTo>
                  <a:lnTo>
                    <a:pt x="12" y="33"/>
                  </a:lnTo>
                  <a:lnTo>
                    <a:pt x="4" y="23"/>
                  </a:lnTo>
                  <a:lnTo>
                    <a:pt x="2" y="15"/>
                  </a:lnTo>
                  <a:lnTo>
                    <a:pt x="0" y="10"/>
                  </a:lnTo>
                  <a:lnTo>
                    <a:pt x="0" y="2"/>
                  </a:lnTo>
                  <a:lnTo>
                    <a:pt x="4" y="2"/>
                  </a:lnTo>
                  <a:lnTo>
                    <a:pt x="14" y="0"/>
                  </a:lnTo>
                  <a:lnTo>
                    <a:pt x="21" y="2"/>
                  </a:lnTo>
                  <a:lnTo>
                    <a:pt x="31" y="2"/>
                  </a:lnTo>
                  <a:lnTo>
                    <a:pt x="36" y="6"/>
                  </a:lnTo>
                  <a:lnTo>
                    <a:pt x="44" y="8"/>
                  </a:lnTo>
                  <a:lnTo>
                    <a:pt x="4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26" name="Freeform 494">
              <a:extLst>
                <a:ext uri="{FF2B5EF4-FFF2-40B4-BE49-F238E27FC236}">
                  <a16:creationId xmlns:a16="http://schemas.microsoft.com/office/drawing/2014/main" id="{797FDA96-535E-4553-A20F-13F3F77D146A}"/>
                </a:ext>
              </a:extLst>
            </p:cNvPr>
            <p:cNvSpPr>
              <a:spLocks/>
            </p:cNvSpPr>
            <p:nvPr/>
          </p:nvSpPr>
          <p:spPr bwMode="auto">
            <a:xfrm>
              <a:off x="3470" y="2915"/>
              <a:ext cx="22" cy="17"/>
            </a:xfrm>
            <a:custGeom>
              <a:avLst/>
              <a:gdLst>
                <a:gd name="T0" fmla="*/ 3 w 44"/>
                <a:gd name="T1" fmla="*/ 0 h 35"/>
                <a:gd name="T2" fmla="*/ 3 w 44"/>
                <a:gd name="T3" fmla="*/ 0 h 35"/>
                <a:gd name="T4" fmla="*/ 3 w 44"/>
                <a:gd name="T5" fmla="*/ 1 h 35"/>
                <a:gd name="T6" fmla="*/ 3 w 44"/>
                <a:gd name="T7" fmla="*/ 1 h 35"/>
                <a:gd name="T8" fmla="*/ 1 w 44"/>
                <a:gd name="T9" fmla="*/ 1 h 35"/>
                <a:gd name="T10" fmla="*/ 1 w 44"/>
                <a:gd name="T11" fmla="*/ 2 h 35"/>
                <a:gd name="T12" fmla="*/ 1 w 44"/>
                <a:gd name="T13" fmla="*/ 2 h 35"/>
                <a:gd name="T14" fmla="*/ 1 w 44"/>
                <a:gd name="T15" fmla="*/ 2 h 35"/>
                <a:gd name="T16" fmla="*/ 1 w 44"/>
                <a:gd name="T17" fmla="*/ 1 h 35"/>
                <a:gd name="T18" fmla="*/ 0 w 44"/>
                <a:gd name="T19" fmla="*/ 0 h 35"/>
                <a:gd name="T20" fmla="*/ 0 w 44"/>
                <a:gd name="T21" fmla="*/ 0 h 35"/>
                <a:gd name="T22" fmla="*/ 1 w 44"/>
                <a:gd name="T23" fmla="*/ 0 h 35"/>
                <a:gd name="T24" fmla="*/ 1 w 44"/>
                <a:gd name="T25" fmla="*/ 0 h 35"/>
                <a:gd name="T26" fmla="*/ 1 w 44"/>
                <a:gd name="T27" fmla="*/ 0 h 35"/>
                <a:gd name="T28" fmla="*/ 3 w 44"/>
                <a:gd name="T29" fmla="*/ 0 h 35"/>
                <a:gd name="T30" fmla="*/ 3 w 44"/>
                <a:gd name="T31" fmla="*/ 0 h 35"/>
                <a:gd name="T32" fmla="*/ 3 w 44"/>
                <a:gd name="T33" fmla="*/ 0 h 35"/>
                <a:gd name="T34" fmla="*/ 3 w 44"/>
                <a:gd name="T35" fmla="*/ 0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
                <a:gd name="T55" fmla="*/ 0 h 35"/>
                <a:gd name="T56" fmla="*/ 44 w 44"/>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 h="35">
                  <a:moveTo>
                    <a:pt x="44" y="10"/>
                  </a:moveTo>
                  <a:lnTo>
                    <a:pt x="42" y="12"/>
                  </a:lnTo>
                  <a:lnTo>
                    <a:pt x="40" y="16"/>
                  </a:lnTo>
                  <a:lnTo>
                    <a:pt x="35" y="21"/>
                  </a:lnTo>
                  <a:lnTo>
                    <a:pt x="31" y="29"/>
                  </a:lnTo>
                  <a:lnTo>
                    <a:pt x="23" y="33"/>
                  </a:lnTo>
                  <a:lnTo>
                    <a:pt x="16" y="35"/>
                  </a:lnTo>
                  <a:lnTo>
                    <a:pt x="12" y="33"/>
                  </a:lnTo>
                  <a:lnTo>
                    <a:pt x="6" y="21"/>
                  </a:lnTo>
                  <a:lnTo>
                    <a:pt x="0" y="14"/>
                  </a:lnTo>
                  <a:lnTo>
                    <a:pt x="0" y="10"/>
                  </a:lnTo>
                  <a:lnTo>
                    <a:pt x="6" y="0"/>
                  </a:lnTo>
                  <a:lnTo>
                    <a:pt x="21" y="0"/>
                  </a:lnTo>
                  <a:lnTo>
                    <a:pt x="27" y="0"/>
                  </a:lnTo>
                  <a:lnTo>
                    <a:pt x="37" y="4"/>
                  </a:lnTo>
                  <a:lnTo>
                    <a:pt x="40" y="6"/>
                  </a:lnTo>
                  <a:lnTo>
                    <a:pt x="4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27" name="Freeform 495">
              <a:extLst>
                <a:ext uri="{FF2B5EF4-FFF2-40B4-BE49-F238E27FC236}">
                  <a16:creationId xmlns:a16="http://schemas.microsoft.com/office/drawing/2014/main" id="{2D975C1D-3343-4D28-ABB1-59F19D9FF082}"/>
                </a:ext>
              </a:extLst>
            </p:cNvPr>
            <p:cNvSpPr>
              <a:spLocks/>
            </p:cNvSpPr>
            <p:nvPr/>
          </p:nvSpPr>
          <p:spPr bwMode="auto">
            <a:xfrm>
              <a:off x="3371" y="2743"/>
              <a:ext cx="18" cy="20"/>
            </a:xfrm>
            <a:custGeom>
              <a:avLst/>
              <a:gdLst>
                <a:gd name="T0" fmla="*/ 2 w 36"/>
                <a:gd name="T1" fmla="*/ 0 h 40"/>
                <a:gd name="T2" fmla="*/ 2 w 36"/>
                <a:gd name="T3" fmla="*/ 0 h 40"/>
                <a:gd name="T4" fmla="*/ 2 w 36"/>
                <a:gd name="T5" fmla="*/ 1 h 40"/>
                <a:gd name="T6" fmla="*/ 2 w 36"/>
                <a:gd name="T7" fmla="*/ 1 h 40"/>
                <a:gd name="T8" fmla="*/ 2 w 36"/>
                <a:gd name="T9" fmla="*/ 1 h 40"/>
                <a:gd name="T10" fmla="*/ 2 w 36"/>
                <a:gd name="T11" fmla="*/ 1 h 40"/>
                <a:gd name="T12" fmla="*/ 1 w 36"/>
                <a:gd name="T13" fmla="*/ 3 h 40"/>
                <a:gd name="T14" fmla="*/ 1 w 36"/>
                <a:gd name="T15" fmla="*/ 3 h 40"/>
                <a:gd name="T16" fmla="*/ 1 w 36"/>
                <a:gd name="T17" fmla="*/ 3 h 40"/>
                <a:gd name="T18" fmla="*/ 1 w 36"/>
                <a:gd name="T19" fmla="*/ 3 h 40"/>
                <a:gd name="T20" fmla="*/ 1 w 36"/>
                <a:gd name="T21" fmla="*/ 3 h 40"/>
                <a:gd name="T22" fmla="*/ 0 w 36"/>
                <a:gd name="T23" fmla="*/ 1 h 40"/>
                <a:gd name="T24" fmla="*/ 1 w 36"/>
                <a:gd name="T25" fmla="*/ 1 h 40"/>
                <a:gd name="T26" fmla="*/ 1 w 36"/>
                <a:gd name="T27" fmla="*/ 1 h 40"/>
                <a:gd name="T28" fmla="*/ 1 w 36"/>
                <a:gd name="T29" fmla="*/ 0 h 40"/>
                <a:gd name="T30" fmla="*/ 1 w 36"/>
                <a:gd name="T31" fmla="*/ 0 h 40"/>
                <a:gd name="T32" fmla="*/ 2 w 36"/>
                <a:gd name="T33" fmla="*/ 0 h 40"/>
                <a:gd name="T34" fmla="*/ 2 w 36"/>
                <a:gd name="T35" fmla="*/ 0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40"/>
                <a:gd name="T56" fmla="*/ 36 w 36"/>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40">
                  <a:moveTo>
                    <a:pt x="32" y="0"/>
                  </a:moveTo>
                  <a:lnTo>
                    <a:pt x="32" y="0"/>
                  </a:lnTo>
                  <a:lnTo>
                    <a:pt x="34" y="8"/>
                  </a:lnTo>
                  <a:lnTo>
                    <a:pt x="36" y="14"/>
                  </a:lnTo>
                  <a:lnTo>
                    <a:pt x="36" y="23"/>
                  </a:lnTo>
                  <a:lnTo>
                    <a:pt x="36" y="31"/>
                  </a:lnTo>
                  <a:lnTo>
                    <a:pt x="30" y="38"/>
                  </a:lnTo>
                  <a:lnTo>
                    <a:pt x="23" y="40"/>
                  </a:lnTo>
                  <a:lnTo>
                    <a:pt x="13" y="38"/>
                  </a:lnTo>
                  <a:lnTo>
                    <a:pt x="5" y="33"/>
                  </a:lnTo>
                  <a:lnTo>
                    <a:pt x="4" y="33"/>
                  </a:lnTo>
                  <a:lnTo>
                    <a:pt x="0" y="17"/>
                  </a:lnTo>
                  <a:lnTo>
                    <a:pt x="11" y="10"/>
                  </a:lnTo>
                  <a:lnTo>
                    <a:pt x="17" y="6"/>
                  </a:lnTo>
                  <a:lnTo>
                    <a:pt x="26" y="0"/>
                  </a:lnTo>
                  <a:lnTo>
                    <a:pt x="30" y="0"/>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28" name="Freeform 496">
              <a:extLst>
                <a:ext uri="{FF2B5EF4-FFF2-40B4-BE49-F238E27FC236}">
                  <a16:creationId xmlns:a16="http://schemas.microsoft.com/office/drawing/2014/main" id="{39BA2F98-0473-426E-9662-2E570333A55F}"/>
                </a:ext>
              </a:extLst>
            </p:cNvPr>
            <p:cNvSpPr>
              <a:spLocks/>
            </p:cNvSpPr>
            <p:nvPr/>
          </p:nvSpPr>
          <p:spPr bwMode="auto">
            <a:xfrm>
              <a:off x="3346" y="2728"/>
              <a:ext cx="18" cy="21"/>
            </a:xfrm>
            <a:custGeom>
              <a:avLst/>
              <a:gdLst>
                <a:gd name="T0" fmla="*/ 2 w 37"/>
                <a:gd name="T1" fmla="*/ 0 h 42"/>
                <a:gd name="T2" fmla="*/ 2 w 37"/>
                <a:gd name="T3" fmla="*/ 1 h 42"/>
                <a:gd name="T4" fmla="*/ 2 w 37"/>
                <a:gd name="T5" fmla="*/ 1 h 42"/>
                <a:gd name="T6" fmla="*/ 2 w 37"/>
                <a:gd name="T7" fmla="*/ 1 h 42"/>
                <a:gd name="T8" fmla="*/ 2 w 37"/>
                <a:gd name="T9" fmla="*/ 1 h 42"/>
                <a:gd name="T10" fmla="*/ 2 w 37"/>
                <a:gd name="T11" fmla="*/ 1 h 42"/>
                <a:gd name="T12" fmla="*/ 1 w 37"/>
                <a:gd name="T13" fmla="*/ 3 h 42"/>
                <a:gd name="T14" fmla="*/ 1 w 37"/>
                <a:gd name="T15" fmla="*/ 3 h 42"/>
                <a:gd name="T16" fmla="*/ 0 w 37"/>
                <a:gd name="T17" fmla="*/ 3 h 42"/>
                <a:gd name="T18" fmla="*/ 0 w 37"/>
                <a:gd name="T19" fmla="*/ 3 h 42"/>
                <a:gd name="T20" fmla="*/ 0 w 37"/>
                <a:gd name="T21" fmla="*/ 3 h 42"/>
                <a:gd name="T22" fmla="*/ 0 w 37"/>
                <a:gd name="T23" fmla="*/ 1 h 42"/>
                <a:gd name="T24" fmla="*/ 0 w 37"/>
                <a:gd name="T25" fmla="*/ 1 h 42"/>
                <a:gd name="T26" fmla="*/ 1 w 37"/>
                <a:gd name="T27" fmla="*/ 1 h 42"/>
                <a:gd name="T28" fmla="*/ 1 w 37"/>
                <a:gd name="T29" fmla="*/ 1 h 42"/>
                <a:gd name="T30" fmla="*/ 1 w 37"/>
                <a:gd name="T31" fmla="*/ 0 h 42"/>
                <a:gd name="T32" fmla="*/ 2 w 37"/>
                <a:gd name="T33" fmla="*/ 0 h 42"/>
                <a:gd name="T34" fmla="*/ 2 w 37"/>
                <a:gd name="T35" fmla="*/ 0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
                <a:gd name="T55" fmla="*/ 0 h 42"/>
                <a:gd name="T56" fmla="*/ 37 w 37"/>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 h="42">
                  <a:moveTo>
                    <a:pt x="33" y="0"/>
                  </a:moveTo>
                  <a:lnTo>
                    <a:pt x="33" y="4"/>
                  </a:lnTo>
                  <a:lnTo>
                    <a:pt x="35" y="7"/>
                  </a:lnTo>
                  <a:lnTo>
                    <a:pt x="35" y="13"/>
                  </a:lnTo>
                  <a:lnTo>
                    <a:pt x="37" y="25"/>
                  </a:lnTo>
                  <a:lnTo>
                    <a:pt x="35" y="30"/>
                  </a:lnTo>
                  <a:lnTo>
                    <a:pt x="31" y="38"/>
                  </a:lnTo>
                  <a:lnTo>
                    <a:pt x="21" y="42"/>
                  </a:lnTo>
                  <a:lnTo>
                    <a:pt x="10" y="40"/>
                  </a:lnTo>
                  <a:lnTo>
                    <a:pt x="6" y="38"/>
                  </a:lnTo>
                  <a:lnTo>
                    <a:pt x="2" y="34"/>
                  </a:lnTo>
                  <a:lnTo>
                    <a:pt x="0" y="21"/>
                  </a:lnTo>
                  <a:lnTo>
                    <a:pt x="10" y="11"/>
                  </a:lnTo>
                  <a:lnTo>
                    <a:pt x="18" y="7"/>
                  </a:lnTo>
                  <a:lnTo>
                    <a:pt x="23" y="4"/>
                  </a:lnTo>
                  <a:lnTo>
                    <a:pt x="27" y="0"/>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29" name="Freeform 497">
              <a:extLst>
                <a:ext uri="{FF2B5EF4-FFF2-40B4-BE49-F238E27FC236}">
                  <a16:creationId xmlns:a16="http://schemas.microsoft.com/office/drawing/2014/main" id="{3E6BD0B8-0301-4269-98F2-4FD3E5AEC090}"/>
                </a:ext>
              </a:extLst>
            </p:cNvPr>
            <p:cNvSpPr>
              <a:spLocks/>
            </p:cNvSpPr>
            <p:nvPr/>
          </p:nvSpPr>
          <p:spPr bwMode="auto">
            <a:xfrm>
              <a:off x="3373" y="2771"/>
              <a:ext cx="19" cy="19"/>
            </a:xfrm>
            <a:custGeom>
              <a:avLst/>
              <a:gdLst>
                <a:gd name="T0" fmla="*/ 2 w 38"/>
                <a:gd name="T1" fmla="*/ 0 h 38"/>
                <a:gd name="T2" fmla="*/ 2 w 38"/>
                <a:gd name="T3" fmla="*/ 0 h 38"/>
                <a:gd name="T4" fmla="*/ 2 w 38"/>
                <a:gd name="T5" fmla="*/ 1 h 38"/>
                <a:gd name="T6" fmla="*/ 2 w 38"/>
                <a:gd name="T7" fmla="*/ 1 h 38"/>
                <a:gd name="T8" fmla="*/ 2 w 38"/>
                <a:gd name="T9" fmla="*/ 1 h 38"/>
                <a:gd name="T10" fmla="*/ 2 w 38"/>
                <a:gd name="T11" fmla="*/ 1 h 38"/>
                <a:gd name="T12" fmla="*/ 1 w 38"/>
                <a:gd name="T13" fmla="*/ 2 h 38"/>
                <a:gd name="T14" fmla="*/ 1 w 38"/>
                <a:gd name="T15" fmla="*/ 2 h 38"/>
                <a:gd name="T16" fmla="*/ 1 w 38"/>
                <a:gd name="T17" fmla="*/ 2 h 38"/>
                <a:gd name="T18" fmla="*/ 1 w 38"/>
                <a:gd name="T19" fmla="*/ 2 h 38"/>
                <a:gd name="T20" fmla="*/ 1 w 38"/>
                <a:gd name="T21" fmla="*/ 1 h 38"/>
                <a:gd name="T22" fmla="*/ 0 w 38"/>
                <a:gd name="T23" fmla="*/ 1 h 38"/>
                <a:gd name="T24" fmla="*/ 1 w 38"/>
                <a:gd name="T25" fmla="*/ 1 h 38"/>
                <a:gd name="T26" fmla="*/ 1 w 38"/>
                <a:gd name="T27" fmla="*/ 1 h 38"/>
                <a:gd name="T28" fmla="*/ 1 w 38"/>
                <a:gd name="T29" fmla="*/ 1 h 38"/>
                <a:gd name="T30" fmla="*/ 1 w 38"/>
                <a:gd name="T31" fmla="*/ 0 h 38"/>
                <a:gd name="T32" fmla="*/ 2 w 38"/>
                <a:gd name="T33" fmla="*/ 0 h 38"/>
                <a:gd name="T34" fmla="*/ 2 w 38"/>
                <a:gd name="T35" fmla="*/ 0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
                <a:gd name="T55" fmla="*/ 0 h 38"/>
                <a:gd name="T56" fmla="*/ 38 w 38"/>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 h="38">
                  <a:moveTo>
                    <a:pt x="32" y="0"/>
                  </a:moveTo>
                  <a:lnTo>
                    <a:pt x="32" y="0"/>
                  </a:lnTo>
                  <a:lnTo>
                    <a:pt x="32" y="6"/>
                  </a:lnTo>
                  <a:lnTo>
                    <a:pt x="34" y="14"/>
                  </a:lnTo>
                  <a:lnTo>
                    <a:pt x="38" y="21"/>
                  </a:lnTo>
                  <a:lnTo>
                    <a:pt x="34" y="29"/>
                  </a:lnTo>
                  <a:lnTo>
                    <a:pt x="30" y="37"/>
                  </a:lnTo>
                  <a:lnTo>
                    <a:pt x="22" y="38"/>
                  </a:lnTo>
                  <a:lnTo>
                    <a:pt x="11" y="38"/>
                  </a:lnTo>
                  <a:lnTo>
                    <a:pt x="3" y="33"/>
                  </a:lnTo>
                  <a:lnTo>
                    <a:pt x="1" y="31"/>
                  </a:lnTo>
                  <a:lnTo>
                    <a:pt x="0" y="19"/>
                  </a:lnTo>
                  <a:lnTo>
                    <a:pt x="11" y="10"/>
                  </a:lnTo>
                  <a:lnTo>
                    <a:pt x="15" y="6"/>
                  </a:lnTo>
                  <a:lnTo>
                    <a:pt x="24" y="2"/>
                  </a:lnTo>
                  <a:lnTo>
                    <a:pt x="28" y="0"/>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30" name="Freeform 498">
              <a:extLst>
                <a:ext uri="{FF2B5EF4-FFF2-40B4-BE49-F238E27FC236}">
                  <a16:creationId xmlns:a16="http://schemas.microsoft.com/office/drawing/2014/main" id="{62241BB0-0CA3-418E-B791-9B2A2A491911}"/>
                </a:ext>
              </a:extLst>
            </p:cNvPr>
            <p:cNvSpPr>
              <a:spLocks/>
            </p:cNvSpPr>
            <p:nvPr/>
          </p:nvSpPr>
          <p:spPr bwMode="auto">
            <a:xfrm>
              <a:off x="3440" y="2890"/>
              <a:ext cx="18" cy="19"/>
            </a:xfrm>
            <a:custGeom>
              <a:avLst/>
              <a:gdLst>
                <a:gd name="T0" fmla="*/ 1 w 36"/>
                <a:gd name="T1" fmla="*/ 0 h 38"/>
                <a:gd name="T2" fmla="*/ 1 w 36"/>
                <a:gd name="T3" fmla="*/ 1 h 38"/>
                <a:gd name="T4" fmla="*/ 2 w 36"/>
                <a:gd name="T5" fmla="*/ 1 h 38"/>
                <a:gd name="T6" fmla="*/ 2 w 36"/>
                <a:gd name="T7" fmla="*/ 1 h 38"/>
                <a:gd name="T8" fmla="*/ 2 w 36"/>
                <a:gd name="T9" fmla="*/ 2 h 38"/>
                <a:gd name="T10" fmla="*/ 1 w 36"/>
                <a:gd name="T11" fmla="*/ 2 h 38"/>
                <a:gd name="T12" fmla="*/ 1 w 36"/>
                <a:gd name="T13" fmla="*/ 2 h 38"/>
                <a:gd name="T14" fmla="*/ 1 w 36"/>
                <a:gd name="T15" fmla="*/ 2 h 38"/>
                <a:gd name="T16" fmla="*/ 1 w 36"/>
                <a:gd name="T17" fmla="*/ 2 h 38"/>
                <a:gd name="T18" fmla="*/ 0 w 36"/>
                <a:gd name="T19" fmla="*/ 1 h 38"/>
                <a:gd name="T20" fmla="*/ 1 w 36"/>
                <a:gd name="T21" fmla="*/ 1 h 38"/>
                <a:gd name="T22" fmla="*/ 1 w 36"/>
                <a:gd name="T23" fmla="*/ 1 h 38"/>
                <a:gd name="T24" fmla="*/ 1 w 36"/>
                <a:gd name="T25" fmla="*/ 0 h 38"/>
                <a:gd name="T26" fmla="*/ 1 w 36"/>
                <a:gd name="T27" fmla="*/ 0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38"/>
                <a:gd name="T44" fmla="*/ 36 w 36"/>
                <a:gd name="T45" fmla="*/ 38 h 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38">
                  <a:moveTo>
                    <a:pt x="24" y="0"/>
                  </a:moveTo>
                  <a:lnTo>
                    <a:pt x="28" y="4"/>
                  </a:lnTo>
                  <a:lnTo>
                    <a:pt x="36" y="21"/>
                  </a:lnTo>
                  <a:lnTo>
                    <a:pt x="36" y="28"/>
                  </a:lnTo>
                  <a:lnTo>
                    <a:pt x="34" y="34"/>
                  </a:lnTo>
                  <a:lnTo>
                    <a:pt x="28" y="38"/>
                  </a:lnTo>
                  <a:lnTo>
                    <a:pt x="19" y="38"/>
                  </a:lnTo>
                  <a:lnTo>
                    <a:pt x="9" y="38"/>
                  </a:lnTo>
                  <a:lnTo>
                    <a:pt x="5" y="38"/>
                  </a:lnTo>
                  <a:lnTo>
                    <a:pt x="0" y="27"/>
                  </a:lnTo>
                  <a:lnTo>
                    <a:pt x="7" y="13"/>
                  </a:lnTo>
                  <a:lnTo>
                    <a:pt x="19" y="2"/>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31" name="Freeform 499">
              <a:extLst>
                <a:ext uri="{FF2B5EF4-FFF2-40B4-BE49-F238E27FC236}">
                  <a16:creationId xmlns:a16="http://schemas.microsoft.com/office/drawing/2014/main" id="{9E58797A-0622-49C7-8B7B-DB1C010E05CE}"/>
                </a:ext>
              </a:extLst>
            </p:cNvPr>
            <p:cNvSpPr>
              <a:spLocks/>
            </p:cNvSpPr>
            <p:nvPr/>
          </p:nvSpPr>
          <p:spPr bwMode="auto">
            <a:xfrm>
              <a:off x="3318" y="2719"/>
              <a:ext cx="22" cy="18"/>
            </a:xfrm>
            <a:custGeom>
              <a:avLst/>
              <a:gdLst>
                <a:gd name="T0" fmla="*/ 3 w 44"/>
                <a:gd name="T1" fmla="*/ 1 h 36"/>
                <a:gd name="T2" fmla="*/ 3 w 44"/>
                <a:gd name="T3" fmla="*/ 1 h 36"/>
                <a:gd name="T4" fmla="*/ 3 w 44"/>
                <a:gd name="T5" fmla="*/ 1 h 36"/>
                <a:gd name="T6" fmla="*/ 3 w 44"/>
                <a:gd name="T7" fmla="*/ 1 h 36"/>
                <a:gd name="T8" fmla="*/ 1 w 44"/>
                <a:gd name="T9" fmla="*/ 1 h 36"/>
                <a:gd name="T10" fmla="*/ 1 w 44"/>
                <a:gd name="T11" fmla="*/ 2 h 36"/>
                <a:gd name="T12" fmla="*/ 1 w 44"/>
                <a:gd name="T13" fmla="*/ 2 h 36"/>
                <a:gd name="T14" fmla="*/ 1 w 44"/>
                <a:gd name="T15" fmla="*/ 1 h 36"/>
                <a:gd name="T16" fmla="*/ 1 w 44"/>
                <a:gd name="T17" fmla="*/ 1 h 36"/>
                <a:gd name="T18" fmla="*/ 1 w 44"/>
                <a:gd name="T19" fmla="*/ 1 h 36"/>
                <a:gd name="T20" fmla="*/ 0 w 44"/>
                <a:gd name="T21" fmla="*/ 1 h 36"/>
                <a:gd name="T22" fmla="*/ 1 w 44"/>
                <a:gd name="T23" fmla="*/ 0 h 36"/>
                <a:gd name="T24" fmla="*/ 1 w 44"/>
                <a:gd name="T25" fmla="*/ 1 h 36"/>
                <a:gd name="T26" fmla="*/ 1 w 44"/>
                <a:gd name="T27" fmla="*/ 1 h 36"/>
                <a:gd name="T28" fmla="*/ 3 w 44"/>
                <a:gd name="T29" fmla="*/ 1 h 36"/>
                <a:gd name="T30" fmla="*/ 3 w 44"/>
                <a:gd name="T31" fmla="*/ 1 h 36"/>
                <a:gd name="T32" fmla="*/ 3 w 44"/>
                <a:gd name="T33" fmla="*/ 1 h 36"/>
                <a:gd name="T34" fmla="*/ 3 w 44"/>
                <a:gd name="T35" fmla="*/ 1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
                <a:gd name="T55" fmla="*/ 0 h 36"/>
                <a:gd name="T56" fmla="*/ 44 w 44"/>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 h="36">
                  <a:moveTo>
                    <a:pt x="44" y="9"/>
                  </a:moveTo>
                  <a:lnTo>
                    <a:pt x="42" y="11"/>
                  </a:lnTo>
                  <a:lnTo>
                    <a:pt x="40" y="15"/>
                  </a:lnTo>
                  <a:lnTo>
                    <a:pt x="35" y="23"/>
                  </a:lnTo>
                  <a:lnTo>
                    <a:pt x="31" y="30"/>
                  </a:lnTo>
                  <a:lnTo>
                    <a:pt x="25" y="32"/>
                  </a:lnTo>
                  <a:lnTo>
                    <a:pt x="17" y="36"/>
                  </a:lnTo>
                  <a:lnTo>
                    <a:pt x="12" y="30"/>
                  </a:lnTo>
                  <a:lnTo>
                    <a:pt x="6" y="23"/>
                  </a:lnTo>
                  <a:lnTo>
                    <a:pt x="2" y="15"/>
                  </a:lnTo>
                  <a:lnTo>
                    <a:pt x="0" y="9"/>
                  </a:lnTo>
                  <a:lnTo>
                    <a:pt x="6" y="0"/>
                  </a:lnTo>
                  <a:lnTo>
                    <a:pt x="21" y="4"/>
                  </a:lnTo>
                  <a:lnTo>
                    <a:pt x="29" y="4"/>
                  </a:lnTo>
                  <a:lnTo>
                    <a:pt x="35" y="5"/>
                  </a:lnTo>
                  <a:lnTo>
                    <a:pt x="40" y="9"/>
                  </a:lnTo>
                  <a:lnTo>
                    <a:pt x="4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32" name="Freeform 500">
              <a:extLst>
                <a:ext uri="{FF2B5EF4-FFF2-40B4-BE49-F238E27FC236}">
                  <a16:creationId xmlns:a16="http://schemas.microsoft.com/office/drawing/2014/main" id="{C5FB779D-FC91-4E26-8DFC-89CE4A4B1AD9}"/>
                </a:ext>
              </a:extLst>
            </p:cNvPr>
            <p:cNvSpPr>
              <a:spLocks/>
            </p:cNvSpPr>
            <p:nvPr/>
          </p:nvSpPr>
          <p:spPr bwMode="auto">
            <a:xfrm>
              <a:off x="3382" y="2797"/>
              <a:ext cx="19" cy="21"/>
            </a:xfrm>
            <a:custGeom>
              <a:avLst/>
              <a:gdLst>
                <a:gd name="T0" fmla="*/ 1 w 38"/>
                <a:gd name="T1" fmla="*/ 0 h 41"/>
                <a:gd name="T2" fmla="*/ 1 w 38"/>
                <a:gd name="T3" fmla="*/ 1 h 41"/>
                <a:gd name="T4" fmla="*/ 2 w 38"/>
                <a:gd name="T5" fmla="*/ 2 h 41"/>
                <a:gd name="T6" fmla="*/ 2 w 38"/>
                <a:gd name="T7" fmla="*/ 2 h 41"/>
                <a:gd name="T8" fmla="*/ 2 w 38"/>
                <a:gd name="T9" fmla="*/ 3 h 41"/>
                <a:gd name="T10" fmla="*/ 1 w 38"/>
                <a:gd name="T11" fmla="*/ 3 h 41"/>
                <a:gd name="T12" fmla="*/ 1 w 38"/>
                <a:gd name="T13" fmla="*/ 3 h 41"/>
                <a:gd name="T14" fmla="*/ 1 w 38"/>
                <a:gd name="T15" fmla="*/ 3 h 41"/>
                <a:gd name="T16" fmla="*/ 1 w 38"/>
                <a:gd name="T17" fmla="*/ 3 h 41"/>
                <a:gd name="T18" fmla="*/ 0 w 38"/>
                <a:gd name="T19" fmla="*/ 2 h 41"/>
                <a:gd name="T20" fmla="*/ 1 w 38"/>
                <a:gd name="T21" fmla="*/ 2 h 41"/>
                <a:gd name="T22" fmla="*/ 1 w 38"/>
                <a:gd name="T23" fmla="*/ 1 h 41"/>
                <a:gd name="T24" fmla="*/ 1 w 38"/>
                <a:gd name="T25" fmla="*/ 0 h 41"/>
                <a:gd name="T26" fmla="*/ 1 w 38"/>
                <a:gd name="T27" fmla="*/ 0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41"/>
                <a:gd name="T44" fmla="*/ 38 w 38"/>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41">
                  <a:moveTo>
                    <a:pt x="26" y="0"/>
                  </a:moveTo>
                  <a:lnTo>
                    <a:pt x="30" y="7"/>
                  </a:lnTo>
                  <a:lnTo>
                    <a:pt x="38" y="22"/>
                  </a:lnTo>
                  <a:lnTo>
                    <a:pt x="34" y="28"/>
                  </a:lnTo>
                  <a:lnTo>
                    <a:pt x="32" y="36"/>
                  </a:lnTo>
                  <a:lnTo>
                    <a:pt x="26" y="40"/>
                  </a:lnTo>
                  <a:lnTo>
                    <a:pt x="15" y="41"/>
                  </a:lnTo>
                  <a:lnTo>
                    <a:pt x="9" y="40"/>
                  </a:lnTo>
                  <a:lnTo>
                    <a:pt x="7" y="40"/>
                  </a:lnTo>
                  <a:lnTo>
                    <a:pt x="0" y="28"/>
                  </a:lnTo>
                  <a:lnTo>
                    <a:pt x="9" y="17"/>
                  </a:lnTo>
                  <a:lnTo>
                    <a:pt x="21" y="3"/>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33" name="Freeform 501">
              <a:extLst>
                <a:ext uri="{FF2B5EF4-FFF2-40B4-BE49-F238E27FC236}">
                  <a16:creationId xmlns:a16="http://schemas.microsoft.com/office/drawing/2014/main" id="{E7A3C0B3-7953-42E0-AAFB-3476D767D1CE}"/>
                </a:ext>
              </a:extLst>
            </p:cNvPr>
            <p:cNvSpPr>
              <a:spLocks/>
            </p:cNvSpPr>
            <p:nvPr/>
          </p:nvSpPr>
          <p:spPr bwMode="auto">
            <a:xfrm>
              <a:off x="1992" y="3685"/>
              <a:ext cx="20" cy="22"/>
            </a:xfrm>
            <a:custGeom>
              <a:avLst/>
              <a:gdLst>
                <a:gd name="T0" fmla="*/ 1 w 40"/>
                <a:gd name="T1" fmla="*/ 0 h 44"/>
                <a:gd name="T2" fmla="*/ 1 w 40"/>
                <a:gd name="T3" fmla="*/ 1 h 44"/>
                <a:gd name="T4" fmla="*/ 1 w 40"/>
                <a:gd name="T5" fmla="*/ 1 h 44"/>
                <a:gd name="T6" fmla="*/ 0 w 40"/>
                <a:gd name="T7" fmla="*/ 1 h 44"/>
                <a:gd name="T8" fmla="*/ 1 w 40"/>
                <a:gd name="T9" fmla="*/ 3 h 44"/>
                <a:gd name="T10" fmla="*/ 1 w 40"/>
                <a:gd name="T11" fmla="*/ 3 h 44"/>
                <a:gd name="T12" fmla="*/ 1 w 40"/>
                <a:gd name="T13" fmla="*/ 3 h 44"/>
                <a:gd name="T14" fmla="*/ 1 w 40"/>
                <a:gd name="T15" fmla="*/ 3 h 44"/>
                <a:gd name="T16" fmla="*/ 3 w 40"/>
                <a:gd name="T17" fmla="*/ 3 h 44"/>
                <a:gd name="T18" fmla="*/ 3 w 40"/>
                <a:gd name="T19" fmla="*/ 1 h 44"/>
                <a:gd name="T20" fmla="*/ 3 w 40"/>
                <a:gd name="T21" fmla="*/ 1 h 44"/>
                <a:gd name="T22" fmla="*/ 1 w 40"/>
                <a:gd name="T23" fmla="*/ 1 h 44"/>
                <a:gd name="T24" fmla="*/ 1 w 40"/>
                <a:gd name="T25" fmla="*/ 0 h 44"/>
                <a:gd name="T26" fmla="*/ 1 w 40"/>
                <a:gd name="T27" fmla="*/ 0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44"/>
                <a:gd name="T44" fmla="*/ 40 w 40"/>
                <a:gd name="T45" fmla="*/ 44 h 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44">
                  <a:moveTo>
                    <a:pt x="16" y="0"/>
                  </a:moveTo>
                  <a:lnTo>
                    <a:pt x="12" y="6"/>
                  </a:lnTo>
                  <a:lnTo>
                    <a:pt x="4" y="21"/>
                  </a:lnTo>
                  <a:lnTo>
                    <a:pt x="0" y="29"/>
                  </a:lnTo>
                  <a:lnTo>
                    <a:pt x="4" y="36"/>
                  </a:lnTo>
                  <a:lnTo>
                    <a:pt x="12" y="42"/>
                  </a:lnTo>
                  <a:lnTo>
                    <a:pt x="25" y="44"/>
                  </a:lnTo>
                  <a:lnTo>
                    <a:pt x="29" y="44"/>
                  </a:lnTo>
                  <a:lnTo>
                    <a:pt x="35" y="42"/>
                  </a:lnTo>
                  <a:lnTo>
                    <a:pt x="40" y="31"/>
                  </a:lnTo>
                  <a:lnTo>
                    <a:pt x="33" y="15"/>
                  </a:lnTo>
                  <a:lnTo>
                    <a:pt x="23" y="4"/>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34" name="Freeform 502">
              <a:extLst>
                <a:ext uri="{FF2B5EF4-FFF2-40B4-BE49-F238E27FC236}">
                  <a16:creationId xmlns:a16="http://schemas.microsoft.com/office/drawing/2014/main" id="{CD7ABDBC-745B-48C1-979D-6D04A1D1DDFC}"/>
                </a:ext>
              </a:extLst>
            </p:cNvPr>
            <p:cNvSpPr>
              <a:spLocks/>
            </p:cNvSpPr>
            <p:nvPr/>
          </p:nvSpPr>
          <p:spPr bwMode="auto">
            <a:xfrm>
              <a:off x="1999" y="3640"/>
              <a:ext cx="18" cy="22"/>
            </a:xfrm>
            <a:custGeom>
              <a:avLst/>
              <a:gdLst>
                <a:gd name="T0" fmla="*/ 1 w 36"/>
                <a:gd name="T1" fmla="*/ 0 h 44"/>
                <a:gd name="T2" fmla="*/ 1 w 36"/>
                <a:gd name="T3" fmla="*/ 1 h 44"/>
                <a:gd name="T4" fmla="*/ 1 w 36"/>
                <a:gd name="T5" fmla="*/ 1 h 44"/>
                <a:gd name="T6" fmla="*/ 0 w 36"/>
                <a:gd name="T7" fmla="*/ 1 h 44"/>
                <a:gd name="T8" fmla="*/ 1 w 36"/>
                <a:gd name="T9" fmla="*/ 1 h 44"/>
                <a:gd name="T10" fmla="*/ 1 w 36"/>
                <a:gd name="T11" fmla="*/ 3 h 44"/>
                <a:gd name="T12" fmla="*/ 1 w 36"/>
                <a:gd name="T13" fmla="*/ 3 h 44"/>
                <a:gd name="T14" fmla="*/ 1 w 36"/>
                <a:gd name="T15" fmla="*/ 3 h 44"/>
                <a:gd name="T16" fmla="*/ 1 w 36"/>
                <a:gd name="T17" fmla="*/ 3 h 44"/>
                <a:gd name="T18" fmla="*/ 2 w 36"/>
                <a:gd name="T19" fmla="*/ 3 h 44"/>
                <a:gd name="T20" fmla="*/ 2 w 36"/>
                <a:gd name="T21" fmla="*/ 1 h 44"/>
                <a:gd name="T22" fmla="*/ 1 w 36"/>
                <a:gd name="T23" fmla="*/ 1 h 44"/>
                <a:gd name="T24" fmla="*/ 1 w 36"/>
                <a:gd name="T25" fmla="*/ 0 h 44"/>
                <a:gd name="T26" fmla="*/ 1 w 36"/>
                <a:gd name="T27" fmla="*/ 0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44"/>
                <a:gd name="T44" fmla="*/ 36 w 36"/>
                <a:gd name="T45" fmla="*/ 44 h 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44">
                  <a:moveTo>
                    <a:pt x="21" y="0"/>
                  </a:moveTo>
                  <a:lnTo>
                    <a:pt x="15" y="6"/>
                  </a:lnTo>
                  <a:lnTo>
                    <a:pt x="4" y="19"/>
                  </a:lnTo>
                  <a:lnTo>
                    <a:pt x="0" y="23"/>
                  </a:lnTo>
                  <a:lnTo>
                    <a:pt x="2" y="30"/>
                  </a:lnTo>
                  <a:lnTo>
                    <a:pt x="5" y="38"/>
                  </a:lnTo>
                  <a:lnTo>
                    <a:pt x="19" y="44"/>
                  </a:lnTo>
                  <a:lnTo>
                    <a:pt x="23" y="44"/>
                  </a:lnTo>
                  <a:lnTo>
                    <a:pt x="30" y="44"/>
                  </a:lnTo>
                  <a:lnTo>
                    <a:pt x="36" y="36"/>
                  </a:lnTo>
                  <a:lnTo>
                    <a:pt x="32" y="23"/>
                  </a:lnTo>
                  <a:lnTo>
                    <a:pt x="23" y="7"/>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35" name="Freeform 503">
              <a:extLst>
                <a:ext uri="{FF2B5EF4-FFF2-40B4-BE49-F238E27FC236}">
                  <a16:creationId xmlns:a16="http://schemas.microsoft.com/office/drawing/2014/main" id="{37362836-0215-4D86-A5CB-80907156474E}"/>
                </a:ext>
              </a:extLst>
            </p:cNvPr>
            <p:cNvSpPr>
              <a:spLocks/>
            </p:cNvSpPr>
            <p:nvPr/>
          </p:nvSpPr>
          <p:spPr bwMode="auto">
            <a:xfrm>
              <a:off x="2004" y="3610"/>
              <a:ext cx="18" cy="17"/>
            </a:xfrm>
            <a:custGeom>
              <a:avLst/>
              <a:gdLst>
                <a:gd name="T0" fmla="*/ 1 w 36"/>
                <a:gd name="T1" fmla="*/ 0 h 34"/>
                <a:gd name="T2" fmla="*/ 0 w 36"/>
                <a:gd name="T3" fmla="*/ 1 h 34"/>
                <a:gd name="T4" fmla="*/ 0 w 36"/>
                <a:gd name="T5" fmla="*/ 1 h 34"/>
                <a:gd name="T6" fmla="*/ 0 w 36"/>
                <a:gd name="T7" fmla="*/ 1 h 34"/>
                <a:gd name="T8" fmla="*/ 0 w 36"/>
                <a:gd name="T9" fmla="*/ 1 h 34"/>
                <a:gd name="T10" fmla="*/ 1 w 36"/>
                <a:gd name="T11" fmla="*/ 1 h 34"/>
                <a:gd name="T12" fmla="*/ 1 w 36"/>
                <a:gd name="T13" fmla="*/ 2 h 34"/>
                <a:gd name="T14" fmla="*/ 1 w 36"/>
                <a:gd name="T15" fmla="*/ 2 h 34"/>
                <a:gd name="T16" fmla="*/ 1 w 36"/>
                <a:gd name="T17" fmla="*/ 1 h 34"/>
                <a:gd name="T18" fmla="*/ 2 w 36"/>
                <a:gd name="T19" fmla="*/ 1 h 34"/>
                <a:gd name="T20" fmla="*/ 2 w 36"/>
                <a:gd name="T21" fmla="*/ 1 h 34"/>
                <a:gd name="T22" fmla="*/ 2 w 36"/>
                <a:gd name="T23" fmla="*/ 1 h 34"/>
                <a:gd name="T24" fmla="*/ 1 w 36"/>
                <a:gd name="T25" fmla="*/ 1 h 34"/>
                <a:gd name="T26" fmla="*/ 1 w 36"/>
                <a:gd name="T27" fmla="*/ 0 h 34"/>
                <a:gd name="T28" fmla="*/ 1 w 36"/>
                <a:gd name="T29" fmla="*/ 0 h 34"/>
                <a:gd name="T30" fmla="*/ 1 w 36"/>
                <a:gd name="T31" fmla="*/ 0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34"/>
                <a:gd name="T50" fmla="*/ 36 w 36"/>
                <a:gd name="T51" fmla="*/ 34 h 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34">
                  <a:moveTo>
                    <a:pt x="2" y="0"/>
                  </a:moveTo>
                  <a:lnTo>
                    <a:pt x="0" y="2"/>
                  </a:lnTo>
                  <a:lnTo>
                    <a:pt x="0" y="6"/>
                  </a:lnTo>
                  <a:lnTo>
                    <a:pt x="0" y="11"/>
                  </a:lnTo>
                  <a:lnTo>
                    <a:pt x="0" y="23"/>
                  </a:lnTo>
                  <a:lnTo>
                    <a:pt x="2" y="29"/>
                  </a:lnTo>
                  <a:lnTo>
                    <a:pt x="8" y="34"/>
                  </a:lnTo>
                  <a:lnTo>
                    <a:pt x="14" y="34"/>
                  </a:lnTo>
                  <a:lnTo>
                    <a:pt x="27" y="29"/>
                  </a:lnTo>
                  <a:lnTo>
                    <a:pt x="33" y="25"/>
                  </a:lnTo>
                  <a:lnTo>
                    <a:pt x="36" y="23"/>
                  </a:lnTo>
                  <a:lnTo>
                    <a:pt x="36" y="11"/>
                  </a:lnTo>
                  <a:lnTo>
                    <a:pt x="23" y="4"/>
                  </a:lnTo>
                  <a:lnTo>
                    <a:pt x="8"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36" name="Freeform 504">
              <a:extLst>
                <a:ext uri="{FF2B5EF4-FFF2-40B4-BE49-F238E27FC236}">
                  <a16:creationId xmlns:a16="http://schemas.microsoft.com/office/drawing/2014/main" id="{D523B097-C18F-45C3-84F5-1F9D690C269D}"/>
                </a:ext>
              </a:extLst>
            </p:cNvPr>
            <p:cNvSpPr>
              <a:spLocks/>
            </p:cNvSpPr>
            <p:nvPr/>
          </p:nvSpPr>
          <p:spPr bwMode="auto">
            <a:xfrm>
              <a:off x="1989" y="3528"/>
              <a:ext cx="19" cy="17"/>
            </a:xfrm>
            <a:custGeom>
              <a:avLst/>
              <a:gdLst>
                <a:gd name="T0" fmla="*/ 0 w 38"/>
                <a:gd name="T1" fmla="*/ 0 h 34"/>
                <a:gd name="T2" fmla="*/ 0 w 38"/>
                <a:gd name="T3" fmla="*/ 1 h 34"/>
                <a:gd name="T4" fmla="*/ 0 w 38"/>
                <a:gd name="T5" fmla="*/ 1 h 34"/>
                <a:gd name="T6" fmla="*/ 0 w 38"/>
                <a:gd name="T7" fmla="*/ 1 h 34"/>
                <a:gd name="T8" fmla="*/ 1 w 38"/>
                <a:gd name="T9" fmla="*/ 1 h 34"/>
                <a:gd name="T10" fmla="*/ 1 w 38"/>
                <a:gd name="T11" fmla="*/ 1 h 34"/>
                <a:gd name="T12" fmla="*/ 1 w 38"/>
                <a:gd name="T13" fmla="*/ 2 h 34"/>
                <a:gd name="T14" fmla="*/ 1 w 38"/>
                <a:gd name="T15" fmla="*/ 2 h 34"/>
                <a:gd name="T16" fmla="*/ 2 w 38"/>
                <a:gd name="T17" fmla="*/ 1 h 34"/>
                <a:gd name="T18" fmla="*/ 2 w 38"/>
                <a:gd name="T19" fmla="*/ 1 h 34"/>
                <a:gd name="T20" fmla="*/ 2 w 38"/>
                <a:gd name="T21" fmla="*/ 1 h 34"/>
                <a:gd name="T22" fmla="*/ 2 w 38"/>
                <a:gd name="T23" fmla="*/ 1 h 34"/>
                <a:gd name="T24" fmla="*/ 1 w 38"/>
                <a:gd name="T25" fmla="*/ 1 h 34"/>
                <a:gd name="T26" fmla="*/ 1 w 38"/>
                <a:gd name="T27" fmla="*/ 0 h 34"/>
                <a:gd name="T28" fmla="*/ 0 w 38"/>
                <a:gd name="T29" fmla="*/ 0 h 34"/>
                <a:gd name="T30" fmla="*/ 0 w 38"/>
                <a:gd name="T31" fmla="*/ 0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
                <a:gd name="T49" fmla="*/ 0 h 34"/>
                <a:gd name="T50" fmla="*/ 38 w 38"/>
                <a:gd name="T51" fmla="*/ 34 h 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 h="34">
                  <a:moveTo>
                    <a:pt x="0" y="0"/>
                  </a:moveTo>
                  <a:lnTo>
                    <a:pt x="0" y="1"/>
                  </a:lnTo>
                  <a:lnTo>
                    <a:pt x="0" y="7"/>
                  </a:lnTo>
                  <a:lnTo>
                    <a:pt x="0" y="15"/>
                  </a:lnTo>
                  <a:lnTo>
                    <a:pt x="4" y="24"/>
                  </a:lnTo>
                  <a:lnTo>
                    <a:pt x="5" y="30"/>
                  </a:lnTo>
                  <a:lnTo>
                    <a:pt x="13" y="34"/>
                  </a:lnTo>
                  <a:lnTo>
                    <a:pt x="21" y="34"/>
                  </a:lnTo>
                  <a:lnTo>
                    <a:pt x="32" y="30"/>
                  </a:lnTo>
                  <a:lnTo>
                    <a:pt x="36" y="24"/>
                  </a:lnTo>
                  <a:lnTo>
                    <a:pt x="38" y="20"/>
                  </a:lnTo>
                  <a:lnTo>
                    <a:pt x="34" y="7"/>
                  </a:lnTo>
                  <a:lnTo>
                    <a:pt x="21" y="1"/>
                  </a:lnTo>
                  <a:lnTo>
                    <a:pt x="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37" name="Freeform 505">
              <a:extLst>
                <a:ext uri="{FF2B5EF4-FFF2-40B4-BE49-F238E27FC236}">
                  <a16:creationId xmlns:a16="http://schemas.microsoft.com/office/drawing/2014/main" id="{AE7A503C-E489-4CE8-B1EA-B76B64796F44}"/>
                </a:ext>
              </a:extLst>
            </p:cNvPr>
            <p:cNvSpPr>
              <a:spLocks/>
            </p:cNvSpPr>
            <p:nvPr/>
          </p:nvSpPr>
          <p:spPr bwMode="auto">
            <a:xfrm>
              <a:off x="1977" y="3589"/>
              <a:ext cx="23" cy="25"/>
            </a:xfrm>
            <a:custGeom>
              <a:avLst/>
              <a:gdLst>
                <a:gd name="T0" fmla="*/ 0 w 46"/>
                <a:gd name="T1" fmla="*/ 0 h 50"/>
                <a:gd name="T2" fmla="*/ 0 w 46"/>
                <a:gd name="T3" fmla="*/ 1 h 50"/>
                <a:gd name="T4" fmla="*/ 0 w 46"/>
                <a:gd name="T5" fmla="*/ 2 h 50"/>
                <a:gd name="T6" fmla="*/ 0 w 46"/>
                <a:gd name="T7" fmla="*/ 2 h 50"/>
                <a:gd name="T8" fmla="*/ 0 w 46"/>
                <a:gd name="T9" fmla="*/ 2 h 50"/>
                <a:gd name="T10" fmla="*/ 0 w 46"/>
                <a:gd name="T11" fmla="*/ 3 h 50"/>
                <a:gd name="T12" fmla="*/ 1 w 46"/>
                <a:gd name="T13" fmla="*/ 3 h 50"/>
                <a:gd name="T14" fmla="*/ 1 w 46"/>
                <a:gd name="T15" fmla="*/ 3 h 50"/>
                <a:gd name="T16" fmla="*/ 1 w 46"/>
                <a:gd name="T17" fmla="*/ 3 h 50"/>
                <a:gd name="T18" fmla="*/ 1 w 46"/>
                <a:gd name="T19" fmla="*/ 3 h 50"/>
                <a:gd name="T20" fmla="*/ 3 w 46"/>
                <a:gd name="T21" fmla="*/ 3 h 50"/>
                <a:gd name="T22" fmla="*/ 3 w 46"/>
                <a:gd name="T23" fmla="*/ 2 h 50"/>
                <a:gd name="T24" fmla="*/ 3 w 46"/>
                <a:gd name="T25" fmla="*/ 2 h 50"/>
                <a:gd name="T26" fmla="*/ 3 w 46"/>
                <a:gd name="T27" fmla="*/ 1 h 50"/>
                <a:gd name="T28" fmla="*/ 2 w 46"/>
                <a:gd name="T29" fmla="*/ 1 h 50"/>
                <a:gd name="T30" fmla="*/ 1 w 46"/>
                <a:gd name="T31" fmla="*/ 0 h 50"/>
                <a:gd name="T32" fmla="*/ 1 w 46"/>
                <a:gd name="T33" fmla="*/ 0 h 50"/>
                <a:gd name="T34" fmla="*/ 1 w 46"/>
                <a:gd name="T35" fmla="*/ 0 h 50"/>
                <a:gd name="T36" fmla="*/ 0 w 46"/>
                <a:gd name="T37" fmla="*/ 0 h 50"/>
                <a:gd name="T38" fmla="*/ 0 w 46"/>
                <a:gd name="T39" fmla="*/ 0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
                <a:gd name="T61" fmla="*/ 0 h 50"/>
                <a:gd name="T62" fmla="*/ 46 w 46"/>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 h="50">
                  <a:moveTo>
                    <a:pt x="0" y="0"/>
                  </a:moveTo>
                  <a:lnTo>
                    <a:pt x="0" y="4"/>
                  </a:lnTo>
                  <a:lnTo>
                    <a:pt x="0" y="17"/>
                  </a:lnTo>
                  <a:lnTo>
                    <a:pt x="0" y="21"/>
                  </a:lnTo>
                  <a:lnTo>
                    <a:pt x="0" y="31"/>
                  </a:lnTo>
                  <a:lnTo>
                    <a:pt x="0" y="38"/>
                  </a:lnTo>
                  <a:lnTo>
                    <a:pt x="6" y="44"/>
                  </a:lnTo>
                  <a:lnTo>
                    <a:pt x="10" y="48"/>
                  </a:lnTo>
                  <a:lnTo>
                    <a:pt x="15" y="50"/>
                  </a:lnTo>
                  <a:lnTo>
                    <a:pt x="25" y="48"/>
                  </a:lnTo>
                  <a:lnTo>
                    <a:pt x="34" y="42"/>
                  </a:lnTo>
                  <a:lnTo>
                    <a:pt x="46" y="29"/>
                  </a:lnTo>
                  <a:lnTo>
                    <a:pt x="46" y="17"/>
                  </a:lnTo>
                  <a:lnTo>
                    <a:pt x="42" y="12"/>
                  </a:lnTo>
                  <a:lnTo>
                    <a:pt x="32" y="6"/>
                  </a:lnTo>
                  <a:lnTo>
                    <a:pt x="19" y="0"/>
                  </a:lnTo>
                  <a:lnTo>
                    <a:pt x="11"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38" name="Freeform 506">
              <a:extLst>
                <a:ext uri="{FF2B5EF4-FFF2-40B4-BE49-F238E27FC236}">
                  <a16:creationId xmlns:a16="http://schemas.microsoft.com/office/drawing/2014/main" id="{8132C457-7468-4C13-A1E2-E91E6C91A450}"/>
                </a:ext>
              </a:extLst>
            </p:cNvPr>
            <p:cNvSpPr>
              <a:spLocks/>
            </p:cNvSpPr>
            <p:nvPr/>
          </p:nvSpPr>
          <p:spPr bwMode="auto">
            <a:xfrm>
              <a:off x="1981" y="3557"/>
              <a:ext cx="23" cy="24"/>
            </a:xfrm>
            <a:custGeom>
              <a:avLst/>
              <a:gdLst>
                <a:gd name="T0" fmla="*/ 0 w 45"/>
                <a:gd name="T1" fmla="*/ 0 h 49"/>
                <a:gd name="T2" fmla="*/ 0 w 45"/>
                <a:gd name="T3" fmla="*/ 0 h 49"/>
                <a:gd name="T4" fmla="*/ 0 w 45"/>
                <a:gd name="T5" fmla="*/ 0 h 49"/>
                <a:gd name="T6" fmla="*/ 1 w 45"/>
                <a:gd name="T7" fmla="*/ 1 h 49"/>
                <a:gd name="T8" fmla="*/ 1 w 45"/>
                <a:gd name="T9" fmla="*/ 1 h 49"/>
                <a:gd name="T10" fmla="*/ 1 w 45"/>
                <a:gd name="T11" fmla="*/ 2 h 49"/>
                <a:gd name="T12" fmla="*/ 1 w 45"/>
                <a:gd name="T13" fmla="*/ 2 h 49"/>
                <a:gd name="T14" fmla="*/ 1 w 45"/>
                <a:gd name="T15" fmla="*/ 2 h 49"/>
                <a:gd name="T16" fmla="*/ 1 w 45"/>
                <a:gd name="T17" fmla="*/ 3 h 49"/>
                <a:gd name="T18" fmla="*/ 2 w 45"/>
                <a:gd name="T19" fmla="*/ 3 h 49"/>
                <a:gd name="T20" fmla="*/ 2 w 45"/>
                <a:gd name="T21" fmla="*/ 2 h 49"/>
                <a:gd name="T22" fmla="*/ 3 w 45"/>
                <a:gd name="T23" fmla="*/ 2 h 49"/>
                <a:gd name="T24" fmla="*/ 3 w 45"/>
                <a:gd name="T25" fmla="*/ 1 h 49"/>
                <a:gd name="T26" fmla="*/ 3 w 45"/>
                <a:gd name="T27" fmla="*/ 0 h 49"/>
                <a:gd name="T28" fmla="*/ 3 w 45"/>
                <a:gd name="T29" fmla="*/ 0 h 49"/>
                <a:gd name="T30" fmla="*/ 2 w 45"/>
                <a:gd name="T31" fmla="*/ 0 h 49"/>
                <a:gd name="T32" fmla="*/ 2 w 45"/>
                <a:gd name="T33" fmla="*/ 0 h 49"/>
                <a:gd name="T34" fmla="*/ 1 w 45"/>
                <a:gd name="T35" fmla="*/ 0 h 49"/>
                <a:gd name="T36" fmla="*/ 1 w 45"/>
                <a:gd name="T37" fmla="*/ 0 h 49"/>
                <a:gd name="T38" fmla="*/ 0 w 45"/>
                <a:gd name="T39" fmla="*/ 0 h 49"/>
                <a:gd name="T40" fmla="*/ 0 w 45"/>
                <a:gd name="T41" fmla="*/ 0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49"/>
                <a:gd name="T65" fmla="*/ 45 w 45"/>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49">
                  <a:moveTo>
                    <a:pt x="0" y="1"/>
                  </a:moveTo>
                  <a:lnTo>
                    <a:pt x="0" y="5"/>
                  </a:lnTo>
                  <a:lnTo>
                    <a:pt x="0" y="11"/>
                  </a:lnTo>
                  <a:lnTo>
                    <a:pt x="2" y="20"/>
                  </a:lnTo>
                  <a:lnTo>
                    <a:pt x="2" y="28"/>
                  </a:lnTo>
                  <a:lnTo>
                    <a:pt x="3" y="34"/>
                  </a:lnTo>
                  <a:lnTo>
                    <a:pt x="5" y="39"/>
                  </a:lnTo>
                  <a:lnTo>
                    <a:pt x="9" y="47"/>
                  </a:lnTo>
                  <a:lnTo>
                    <a:pt x="11" y="49"/>
                  </a:lnTo>
                  <a:lnTo>
                    <a:pt x="19" y="49"/>
                  </a:lnTo>
                  <a:lnTo>
                    <a:pt x="26" y="45"/>
                  </a:lnTo>
                  <a:lnTo>
                    <a:pt x="38" y="38"/>
                  </a:lnTo>
                  <a:lnTo>
                    <a:pt x="45" y="20"/>
                  </a:lnTo>
                  <a:lnTo>
                    <a:pt x="45" y="13"/>
                  </a:lnTo>
                  <a:lnTo>
                    <a:pt x="38" y="5"/>
                  </a:lnTo>
                  <a:lnTo>
                    <a:pt x="32" y="3"/>
                  </a:lnTo>
                  <a:lnTo>
                    <a:pt x="19" y="0"/>
                  </a:lnTo>
                  <a:lnTo>
                    <a:pt x="9" y="0"/>
                  </a:lnTo>
                  <a:lnTo>
                    <a:pt x="2"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39" name="Freeform 507">
              <a:extLst>
                <a:ext uri="{FF2B5EF4-FFF2-40B4-BE49-F238E27FC236}">
                  <a16:creationId xmlns:a16="http://schemas.microsoft.com/office/drawing/2014/main" id="{F8E04AF5-B13F-4670-9830-855175F9ABED}"/>
                </a:ext>
              </a:extLst>
            </p:cNvPr>
            <p:cNvSpPr>
              <a:spLocks/>
            </p:cNvSpPr>
            <p:nvPr/>
          </p:nvSpPr>
          <p:spPr bwMode="auto">
            <a:xfrm>
              <a:off x="2000" y="3580"/>
              <a:ext cx="23" cy="18"/>
            </a:xfrm>
            <a:custGeom>
              <a:avLst/>
              <a:gdLst>
                <a:gd name="T0" fmla="*/ 0 w 45"/>
                <a:gd name="T1" fmla="*/ 1 h 36"/>
                <a:gd name="T2" fmla="*/ 0 w 45"/>
                <a:gd name="T3" fmla="*/ 1 h 36"/>
                <a:gd name="T4" fmla="*/ 1 w 45"/>
                <a:gd name="T5" fmla="*/ 1 h 36"/>
                <a:gd name="T6" fmla="*/ 1 w 45"/>
                <a:gd name="T7" fmla="*/ 1 h 36"/>
                <a:gd name="T8" fmla="*/ 1 w 45"/>
                <a:gd name="T9" fmla="*/ 1 h 36"/>
                <a:gd name="T10" fmla="*/ 2 w 45"/>
                <a:gd name="T11" fmla="*/ 2 h 36"/>
                <a:gd name="T12" fmla="*/ 2 w 45"/>
                <a:gd name="T13" fmla="*/ 2 h 36"/>
                <a:gd name="T14" fmla="*/ 2 w 45"/>
                <a:gd name="T15" fmla="*/ 2 h 36"/>
                <a:gd name="T16" fmla="*/ 3 w 45"/>
                <a:gd name="T17" fmla="*/ 1 h 36"/>
                <a:gd name="T18" fmla="*/ 3 w 45"/>
                <a:gd name="T19" fmla="*/ 1 h 36"/>
                <a:gd name="T20" fmla="*/ 3 w 45"/>
                <a:gd name="T21" fmla="*/ 1 h 36"/>
                <a:gd name="T22" fmla="*/ 3 w 45"/>
                <a:gd name="T23" fmla="*/ 1 h 36"/>
                <a:gd name="T24" fmla="*/ 3 w 45"/>
                <a:gd name="T25" fmla="*/ 1 h 36"/>
                <a:gd name="T26" fmla="*/ 2 w 45"/>
                <a:gd name="T27" fmla="*/ 0 h 36"/>
                <a:gd name="T28" fmla="*/ 2 w 45"/>
                <a:gd name="T29" fmla="*/ 1 h 36"/>
                <a:gd name="T30" fmla="*/ 1 w 45"/>
                <a:gd name="T31" fmla="*/ 1 h 36"/>
                <a:gd name="T32" fmla="*/ 0 w 45"/>
                <a:gd name="T33" fmla="*/ 1 h 36"/>
                <a:gd name="T34" fmla="*/ 0 w 45"/>
                <a:gd name="T35" fmla="*/ 1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
                <a:gd name="T55" fmla="*/ 0 h 36"/>
                <a:gd name="T56" fmla="*/ 45 w 45"/>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 h="36">
                  <a:moveTo>
                    <a:pt x="0" y="10"/>
                  </a:moveTo>
                  <a:lnTo>
                    <a:pt x="0" y="13"/>
                  </a:lnTo>
                  <a:lnTo>
                    <a:pt x="3" y="17"/>
                  </a:lnTo>
                  <a:lnTo>
                    <a:pt x="7" y="23"/>
                  </a:lnTo>
                  <a:lnTo>
                    <a:pt x="13" y="31"/>
                  </a:lnTo>
                  <a:lnTo>
                    <a:pt x="19" y="34"/>
                  </a:lnTo>
                  <a:lnTo>
                    <a:pt x="28" y="36"/>
                  </a:lnTo>
                  <a:lnTo>
                    <a:pt x="32" y="32"/>
                  </a:lnTo>
                  <a:lnTo>
                    <a:pt x="41" y="23"/>
                  </a:lnTo>
                  <a:lnTo>
                    <a:pt x="43" y="17"/>
                  </a:lnTo>
                  <a:lnTo>
                    <a:pt x="45" y="13"/>
                  </a:lnTo>
                  <a:lnTo>
                    <a:pt x="43" y="4"/>
                  </a:lnTo>
                  <a:lnTo>
                    <a:pt x="40" y="2"/>
                  </a:lnTo>
                  <a:lnTo>
                    <a:pt x="30" y="0"/>
                  </a:lnTo>
                  <a:lnTo>
                    <a:pt x="21" y="4"/>
                  </a:lnTo>
                  <a:lnTo>
                    <a:pt x="7" y="6"/>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40" name="Freeform 508">
              <a:extLst>
                <a:ext uri="{FF2B5EF4-FFF2-40B4-BE49-F238E27FC236}">
                  <a16:creationId xmlns:a16="http://schemas.microsoft.com/office/drawing/2014/main" id="{9FD70C62-F3E6-4E81-881D-E65DDFFC073D}"/>
                </a:ext>
              </a:extLst>
            </p:cNvPr>
            <p:cNvSpPr>
              <a:spLocks/>
            </p:cNvSpPr>
            <p:nvPr/>
          </p:nvSpPr>
          <p:spPr bwMode="auto">
            <a:xfrm>
              <a:off x="1985" y="3658"/>
              <a:ext cx="19" cy="19"/>
            </a:xfrm>
            <a:custGeom>
              <a:avLst/>
              <a:gdLst>
                <a:gd name="T0" fmla="*/ 1 w 38"/>
                <a:gd name="T1" fmla="*/ 0 h 38"/>
                <a:gd name="T2" fmla="*/ 1 w 38"/>
                <a:gd name="T3" fmla="*/ 1 h 38"/>
                <a:gd name="T4" fmla="*/ 1 w 38"/>
                <a:gd name="T5" fmla="*/ 1 h 38"/>
                <a:gd name="T6" fmla="*/ 0 w 38"/>
                <a:gd name="T7" fmla="*/ 1 h 38"/>
                <a:gd name="T8" fmla="*/ 1 w 38"/>
                <a:gd name="T9" fmla="*/ 1 h 38"/>
                <a:gd name="T10" fmla="*/ 1 w 38"/>
                <a:gd name="T11" fmla="*/ 2 h 38"/>
                <a:gd name="T12" fmla="*/ 1 w 38"/>
                <a:gd name="T13" fmla="*/ 2 h 38"/>
                <a:gd name="T14" fmla="*/ 1 w 38"/>
                <a:gd name="T15" fmla="*/ 2 h 38"/>
                <a:gd name="T16" fmla="*/ 1 w 38"/>
                <a:gd name="T17" fmla="*/ 2 h 38"/>
                <a:gd name="T18" fmla="*/ 1 w 38"/>
                <a:gd name="T19" fmla="*/ 2 h 38"/>
                <a:gd name="T20" fmla="*/ 2 w 38"/>
                <a:gd name="T21" fmla="*/ 1 h 38"/>
                <a:gd name="T22" fmla="*/ 2 w 38"/>
                <a:gd name="T23" fmla="*/ 1 h 38"/>
                <a:gd name="T24" fmla="*/ 1 w 38"/>
                <a:gd name="T25" fmla="*/ 1 h 38"/>
                <a:gd name="T26" fmla="*/ 1 w 38"/>
                <a:gd name="T27" fmla="*/ 1 h 38"/>
                <a:gd name="T28" fmla="*/ 1 w 38"/>
                <a:gd name="T29" fmla="*/ 0 h 38"/>
                <a:gd name="T30" fmla="*/ 1 w 38"/>
                <a:gd name="T31" fmla="*/ 0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
                <a:gd name="T49" fmla="*/ 0 h 38"/>
                <a:gd name="T50" fmla="*/ 38 w 38"/>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 h="38">
                  <a:moveTo>
                    <a:pt x="4" y="0"/>
                  </a:moveTo>
                  <a:lnTo>
                    <a:pt x="4" y="2"/>
                  </a:lnTo>
                  <a:lnTo>
                    <a:pt x="2" y="8"/>
                  </a:lnTo>
                  <a:lnTo>
                    <a:pt x="0" y="17"/>
                  </a:lnTo>
                  <a:lnTo>
                    <a:pt x="2" y="25"/>
                  </a:lnTo>
                  <a:lnTo>
                    <a:pt x="2" y="32"/>
                  </a:lnTo>
                  <a:lnTo>
                    <a:pt x="8" y="38"/>
                  </a:lnTo>
                  <a:lnTo>
                    <a:pt x="15" y="38"/>
                  </a:lnTo>
                  <a:lnTo>
                    <a:pt x="27" y="36"/>
                  </a:lnTo>
                  <a:lnTo>
                    <a:pt x="31" y="32"/>
                  </a:lnTo>
                  <a:lnTo>
                    <a:pt x="38" y="29"/>
                  </a:lnTo>
                  <a:lnTo>
                    <a:pt x="38" y="17"/>
                  </a:lnTo>
                  <a:lnTo>
                    <a:pt x="27" y="10"/>
                  </a:lnTo>
                  <a:lnTo>
                    <a:pt x="12"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41" name="Freeform 509">
              <a:extLst>
                <a:ext uri="{FF2B5EF4-FFF2-40B4-BE49-F238E27FC236}">
                  <a16:creationId xmlns:a16="http://schemas.microsoft.com/office/drawing/2014/main" id="{F48C55CB-54D9-40B3-9FCA-AB753C43243B}"/>
                </a:ext>
              </a:extLst>
            </p:cNvPr>
            <p:cNvSpPr>
              <a:spLocks/>
            </p:cNvSpPr>
            <p:nvPr/>
          </p:nvSpPr>
          <p:spPr bwMode="auto">
            <a:xfrm>
              <a:off x="2006" y="3541"/>
              <a:ext cx="19" cy="19"/>
            </a:xfrm>
            <a:custGeom>
              <a:avLst/>
              <a:gdLst>
                <a:gd name="T0" fmla="*/ 0 w 36"/>
                <a:gd name="T1" fmla="*/ 1 h 38"/>
                <a:gd name="T2" fmla="*/ 1 w 36"/>
                <a:gd name="T3" fmla="*/ 1 h 38"/>
                <a:gd name="T4" fmla="*/ 2 w 36"/>
                <a:gd name="T5" fmla="*/ 2 h 38"/>
                <a:gd name="T6" fmla="*/ 2 w 36"/>
                <a:gd name="T7" fmla="*/ 2 h 38"/>
                <a:gd name="T8" fmla="*/ 3 w 36"/>
                <a:gd name="T9" fmla="*/ 2 h 38"/>
                <a:gd name="T10" fmla="*/ 3 w 36"/>
                <a:gd name="T11" fmla="*/ 1 h 38"/>
                <a:gd name="T12" fmla="*/ 3 w 36"/>
                <a:gd name="T13" fmla="*/ 1 h 38"/>
                <a:gd name="T14" fmla="*/ 3 w 36"/>
                <a:gd name="T15" fmla="*/ 1 h 38"/>
                <a:gd name="T16" fmla="*/ 3 w 36"/>
                <a:gd name="T17" fmla="*/ 1 h 38"/>
                <a:gd name="T18" fmla="*/ 2 w 36"/>
                <a:gd name="T19" fmla="*/ 0 h 38"/>
                <a:gd name="T20" fmla="*/ 1 w 36"/>
                <a:gd name="T21" fmla="*/ 1 h 38"/>
                <a:gd name="T22" fmla="*/ 1 w 36"/>
                <a:gd name="T23" fmla="*/ 1 h 38"/>
                <a:gd name="T24" fmla="*/ 0 w 36"/>
                <a:gd name="T25" fmla="*/ 1 h 38"/>
                <a:gd name="T26" fmla="*/ 0 w 36"/>
                <a:gd name="T27" fmla="*/ 1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38"/>
                <a:gd name="T44" fmla="*/ 36 w 36"/>
                <a:gd name="T45" fmla="*/ 38 h 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38">
                  <a:moveTo>
                    <a:pt x="0" y="25"/>
                  </a:moveTo>
                  <a:lnTo>
                    <a:pt x="4" y="29"/>
                  </a:lnTo>
                  <a:lnTo>
                    <a:pt x="19" y="38"/>
                  </a:lnTo>
                  <a:lnTo>
                    <a:pt x="27" y="38"/>
                  </a:lnTo>
                  <a:lnTo>
                    <a:pt x="32" y="36"/>
                  </a:lnTo>
                  <a:lnTo>
                    <a:pt x="36" y="31"/>
                  </a:lnTo>
                  <a:lnTo>
                    <a:pt x="36" y="19"/>
                  </a:lnTo>
                  <a:lnTo>
                    <a:pt x="36" y="10"/>
                  </a:lnTo>
                  <a:lnTo>
                    <a:pt x="36" y="6"/>
                  </a:lnTo>
                  <a:lnTo>
                    <a:pt x="27" y="0"/>
                  </a:lnTo>
                  <a:lnTo>
                    <a:pt x="15" y="6"/>
                  </a:lnTo>
                  <a:lnTo>
                    <a:pt x="4" y="17"/>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42" name="Freeform 510">
              <a:extLst>
                <a:ext uri="{FF2B5EF4-FFF2-40B4-BE49-F238E27FC236}">
                  <a16:creationId xmlns:a16="http://schemas.microsoft.com/office/drawing/2014/main" id="{E77F42BA-1599-407C-893E-05CAAD64926B}"/>
                </a:ext>
              </a:extLst>
            </p:cNvPr>
            <p:cNvSpPr>
              <a:spLocks/>
            </p:cNvSpPr>
            <p:nvPr/>
          </p:nvSpPr>
          <p:spPr bwMode="auto">
            <a:xfrm>
              <a:off x="1977" y="3623"/>
              <a:ext cx="23" cy="25"/>
            </a:xfrm>
            <a:custGeom>
              <a:avLst/>
              <a:gdLst>
                <a:gd name="T0" fmla="*/ 0 w 46"/>
                <a:gd name="T1" fmla="*/ 0 h 49"/>
                <a:gd name="T2" fmla="*/ 0 w 46"/>
                <a:gd name="T3" fmla="*/ 1 h 49"/>
                <a:gd name="T4" fmla="*/ 0 w 46"/>
                <a:gd name="T5" fmla="*/ 2 h 49"/>
                <a:gd name="T6" fmla="*/ 0 w 46"/>
                <a:gd name="T7" fmla="*/ 2 h 49"/>
                <a:gd name="T8" fmla="*/ 0 w 46"/>
                <a:gd name="T9" fmla="*/ 2 h 49"/>
                <a:gd name="T10" fmla="*/ 0 w 46"/>
                <a:gd name="T11" fmla="*/ 3 h 49"/>
                <a:gd name="T12" fmla="*/ 1 w 46"/>
                <a:gd name="T13" fmla="*/ 3 h 49"/>
                <a:gd name="T14" fmla="*/ 1 w 46"/>
                <a:gd name="T15" fmla="*/ 3 h 49"/>
                <a:gd name="T16" fmla="*/ 1 w 46"/>
                <a:gd name="T17" fmla="*/ 4 h 49"/>
                <a:gd name="T18" fmla="*/ 1 w 46"/>
                <a:gd name="T19" fmla="*/ 3 h 49"/>
                <a:gd name="T20" fmla="*/ 3 w 46"/>
                <a:gd name="T21" fmla="*/ 3 h 49"/>
                <a:gd name="T22" fmla="*/ 3 w 46"/>
                <a:gd name="T23" fmla="*/ 2 h 49"/>
                <a:gd name="T24" fmla="*/ 3 w 46"/>
                <a:gd name="T25" fmla="*/ 2 h 49"/>
                <a:gd name="T26" fmla="*/ 3 w 46"/>
                <a:gd name="T27" fmla="*/ 1 h 49"/>
                <a:gd name="T28" fmla="*/ 2 w 46"/>
                <a:gd name="T29" fmla="*/ 1 h 49"/>
                <a:gd name="T30" fmla="*/ 1 w 46"/>
                <a:gd name="T31" fmla="*/ 1 h 49"/>
                <a:gd name="T32" fmla="*/ 1 w 46"/>
                <a:gd name="T33" fmla="*/ 0 h 49"/>
                <a:gd name="T34" fmla="*/ 1 w 46"/>
                <a:gd name="T35" fmla="*/ 0 h 49"/>
                <a:gd name="T36" fmla="*/ 0 w 46"/>
                <a:gd name="T37" fmla="*/ 0 h 49"/>
                <a:gd name="T38" fmla="*/ 0 w 46"/>
                <a:gd name="T39" fmla="*/ 0 h 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
                <a:gd name="T61" fmla="*/ 0 h 49"/>
                <a:gd name="T62" fmla="*/ 46 w 46"/>
                <a:gd name="T63" fmla="*/ 49 h 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 h="49">
                  <a:moveTo>
                    <a:pt x="0" y="0"/>
                  </a:moveTo>
                  <a:lnTo>
                    <a:pt x="0" y="5"/>
                  </a:lnTo>
                  <a:lnTo>
                    <a:pt x="0" y="17"/>
                  </a:lnTo>
                  <a:lnTo>
                    <a:pt x="0" y="24"/>
                  </a:lnTo>
                  <a:lnTo>
                    <a:pt x="0" y="30"/>
                  </a:lnTo>
                  <a:lnTo>
                    <a:pt x="0" y="40"/>
                  </a:lnTo>
                  <a:lnTo>
                    <a:pt x="6" y="45"/>
                  </a:lnTo>
                  <a:lnTo>
                    <a:pt x="10" y="47"/>
                  </a:lnTo>
                  <a:lnTo>
                    <a:pt x="15" y="49"/>
                  </a:lnTo>
                  <a:lnTo>
                    <a:pt x="25" y="45"/>
                  </a:lnTo>
                  <a:lnTo>
                    <a:pt x="34" y="41"/>
                  </a:lnTo>
                  <a:lnTo>
                    <a:pt x="46" y="28"/>
                  </a:lnTo>
                  <a:lnTo>
                    <a:pt x="46" y="21"/>
                  </a:lnTo>
                  <a:lnTo>
                    <a:pt x="42" y="11"/>
                  </a:lnTo>
                  <a:lnTo>
                    <a:pt x="32" y="7"/>
                  </a:lnTo>
                  <a:lnTo>
                    <a:pt x="19" y="2"/>
                  </a:lnTo>
                  <a:lnTo>
                    <a:pt x="11"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43" name="Freeform 511">
              <a:extLst>
                <a:ext uri="{FF2B5EF4-FFF2-40B4-BE49-F238E27FC236}">
                  <a16:creationId xmlns:a16="http://schemas.microsoft.com/office/drawing/2014/main" id="{9AFB74B0-0DFF-4FBB-A687-A4A0AC65E652}"/>
                </a:ext>
              </a:extLst>
            </p:cNvPr>
            <p:cNvSpPr>
              <a:spLocks/>
            </p:cNvSpPr>
            <p:nvPr/>
          </p:nvSpPr>
          <p:spPr bwMode="auto">
            <a:xfrm>
              <a:off x="2036" y="3471"/>
              <a:ext cx="21" cy="17"/>
            </a:xfrm>
            <a:custGeom>
              <a:avLst/>
              <a:gdLst>
                <a:gd name="T0" fmla="*/ 0 w 42"/>
                <a:gd name="T1" fmla="*/ 0 h 35"/>
                <a:gd name="T2" fmla="*/ 0 w 42"/>
                <a:gd name="T3" fmla="*/ 0 h 35"/>
                <a:gd name="T4" fmla="*/ 0 w 42"/>
                <a:gd name="T5" fmla="*/ 0 h 35"/>
                <a:gd name="T6" fmla="*/ 1 w 42"/>
                <a:gd name="T7" fmla="*/ 1 h 35"/>
                <a:gd name="T8" fmla="*/ 1 w 42"/>
                <a:gd name="T9" fmla="*/ 1 h 35"/>
                <a:gd name="T10" fmla="*/ 1 w 42"/>
                <a:gd name="T11" fmla="*/ 1 h 35"/>
                <a:gd name="T12" fmla="*/ 1 w 42"/>
                <a:gd name="T13" fmla="*/ 2 h 35"/>
                <a:gd name="T14" fmla="*/ 1 w 42"/>
                <a:gd name="T15" fmla="*/ 1 h 35"/>
                <a:gd name="T16" fmla="*/ 3 w 42"/>
                <a:gd name="T17" fmla="*/ 1 h 35"/>
                <a:gd name="T18" fmla="*/ 3 w 42"/>
                <a:gd name="T19" fmla="*/ 1 h 35"/>
                <a:gd name="T20" fmla="*/ 3 w 42"/>
                <a:gd name="T21" fmla="*/ 0 h 35"/>
                <a:gd name="T22" fmla="*/ 3 w 42"/>
                <a:gd name="T23" fmla="*/ 0 h 35"/>
                <a:gd name="T24" fmla="*/ 3 w 42"/>
                <a:gd name="T25" fmla="*/ 0 h 35"/>
                <a:gd name="T26" fmla="*/ 1 w 42"/>
                <a:gd name="T27" fmla="*/ 0 h 35"/>
                <a:gd name="T28" fmla="*/ 1 w 42"/>
                <a:gd name="T29" fmla="*/ 0 h 35"/>
                <a:gd name="T30" fmla="*/ 1 w 42"/>
                <a:gd name="T31" fmla="*/ 0 h 35"/>
                <a:gd name="T32" fmla="*/ 1 w 42"/>
                <a:gd name="T33" fmla="*/ 0 h 35"/>
                <a:gd name="T34" fmla="*/ 0 w 42"/>
                <a:gd name="T35" fmla="*/ 0 h 35"/>
                <a:gd name="T36" fmla="*/ 0 w 42"/>
                <a:gd name="T37" fmla="*/ 0 h 35"/>
                <a:gd name="T38" fmla="*/ 0 w 42"/>
                <a:gd name="T39" fmla="*/ 0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35"/>
                <a:gd name="T62" fmla="*/ 42 w 42"/>
                <a:gd name="T63" fmla="*/ 35 h 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35">
                  <a:moveTo>
                    <a:pt x="0" y="2"/>
                  </a:moveTo>
                  <a:lnTo>
                    <a:pt x="0" y="4"/>
                  </a:lnTo>
                  <a:lnTo>
                    <a:pt x="0" y="10"/>
                  </a:lnTo>
                  <a:lnTo>
                    <a:pt x="2" y="18"/>
                  </a:lnTo>
                  <a:lnTo>
                    <a:pt x="6" y="25"/>
                  </a:lnTo>
                  <a:lnTo>
                    <a:pt x="9" y="31"/>
                  </a:lnTo>
                  <a:lnTo>
                    <a:pt x="17" y="35"/>
                  </a:lnTo>
                  <a:lnTo>
                    <a:pt x="25" y="31"/>
                  </a:lnTo>
                  <a:lnTo>
                    <a:pt x="34" y="25"/>
                  </a:lnTo>
                  <a:lnTo>
                    <a:pt x="38" y="18"/>
                  </a:lnTo>
                  <a:lnTo>
                    <a:pt x="42" y="14"/>
                  </a:lnTo>
                  <a:lnTo>
                    <a:pt x="40" y="8"/>
                  </a:lnTo>
                  <a:lnTo>
                    <a:pt x="36" y="2"/>
                  </a:lnTo>
                  <a:lnTo>
                    <a:pt x="30" y="0"/>
                  </a:lnTo>
                  <a:lnTo>
                    <a:pt x="21" y="0"/>
                  </a:lnTo>
                  <a:lnTo>
                    <a:pt x="11" y="0"/>
                  </a:lnTo>
                  <a:lnTo>
                    <a:pt x="4" y="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44" name="Freeform 512">
              <a:extLst>
                <a:ext uri="{FF2B5EF4-FFF2-40B4-BE49-F238E27FC236}">
                  <a16:creationId xmlns:a16="http://schemas.microsoft.com/office/drawing/2014/main" id="{ECBB5B58-1013-4CB8-89A4-824967A39EB2}"/>
                </a:ext>
              </a:extLst>
            </p:cNvPr>
            <p:cNvSpPr>
              <a:spLocks/>
            </p:cNvSpPr>
            <p:nvPr/>
          </p:nvSpPr>
          <p:spPr bwMode="auto">
            <a:xfrm>
              <a:off x="2016" y="3741"/>
              <a:ext cx="21" cy="21"/>
            </a:xfrm>
            <a:custGeom>
              <a:avLst/>
              <a:gdLst>
                <a:gd name="T0" fmla="*/ 1 w 42"/>
                <a:gd name="T1" fmla="*/ 0 h 42"/>
                <a:gd name="T2" fmla="*/ 1 w 42"/>
                <a:gd name="T3" fmla="*/ 1 h 42"/>
                <a:gd name="T4" fmla="*/ 1 w 42"/>
                <a:gd name="T5" fmla="*/ 1 h 42"/>
                <a:gd name="T6" fmla="*/ 0 w 42"/>
                <a:gd name="T7" fmla="*/ 1 h 42"/>
                <a:gd name="T8" fmla="*/ 1 w 42"/>
                <a:gd name="T9" fmla="*/ 3 h 42"/>
                <a:gd name="T10" fmla="*/ 1 w 42"/>
                <a:gd name="T11" fmla="*/ 3 h 42"/>
                <a:gd name="T12" fmla="*/ 1 w 42"/>
                <a:gd name="T13" fmla="*/ 3 h 42"/>
                <a:gd name="T14" fmla="*/ 1 w 42"/>
                <a:gd name="T15" fmla="*/ 3 h 42"/>
                <a:gd name="T16" fmla="*/ 3 w 42"/>
                <a:gd name="T17" fmla="*/ 3 h 42"/>
                <a:gd name="T18" fmla="*/ 3 w 42"/>
                <a:gd name="T19" fmla="*/ 1 h 42"/>
                <a:gd name="T20" fmla="*/ 2 w 42"/>
                <a:gd name="T21" fmla="*/ 1 h 42"/>
                <a:gd name="T22" fmla="*/ 1 w 42"/>
                <a:gd name="T23" fmla="*/ 1 h 42"/>
                <a:gd name="T24" fmla="*/ 1 w 42"/>
                <a:gd name="T25" fmla="*/ 0 h 42"/>
                <a:gd name="T26" fmla="*/ 1 w 42"/>
                <a:gd name="T27" fmla="*/ 0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
                <a:gd name="T43" fmla="*/ 0 h 42"/>
                <a:gd name="T44" fmla="*/ 42 w 42"/>
                <a:gd name="T45" fmla="*/ 42 h 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 h="42">
                  <a:moveTo>
                    <a:pt x="17" y="0"/>
                  </a:moveTo>
                  <a:lnTo>
                    <a:pt x="11" y="8"/>
                  </a:lnTo>
                  <a:lnTo>
                    <a:pt x="4" y="21"/>
                  </a:lnTo>
                  <a:lnTo>
                    <a:pt x="0" y="29"/>
                  </a:lnTo>
                  <a:lnTo>
                    <a:pt x="4" y="35"/>
                  </a:lnTo>
                  <a:lnTo>
                    <a:pt x="11" y="40"/>
                  </a:lnTo>
                  <a:lnTo>
                    <a:pt x="25" y="42"/>
                  </a:lnTo>
                  <a:lnTo>
                    <a:pt x="30" y="40"/>
                  </a:lnTo>
                  <a:lnTo>
                    <a:pt x="36" y="40"/>
                  </a:lnTo>
                  <a:lnTo>
                    <a:pt x="42" y="29"/>
                  </a:lnTo>
                  <a:lnTo>
                    <a:pt x="32" y="16"/>
                  </a:lnTo>
                  <a:lnTo>
                    <a:pt x="23" y="4"/>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45" name="Freeform 513">
              <a:extLst>
                <a:ext uri="{FF2B5EF4-FFF2-40B4-BE49-F238E27FC236}">
                  <a16:creationId xmlns:a16="http://schemas.microsoft.com/office/drawing/2014/main" id="{83FBC910-E504-4681-B11F-A3DB09625F4B}"/>
                </a:ext>
              </a:extLst>
            </p:cNvPr>
            <p:cNvSpPr>
              <a:spLocks/>
            </p:cNvSpPr>
            <p:nvPr/>
          </p:nvSpPr>
          <p:spPr bwMode="auto">
            <a:xfrm>
              <a:off x="2022" y="3700"/>
              <a:ext cx="18" cy="15"/>
            </a:xfrm>
            <a:custGeom>
              <a:avLst/>
              <a:gdLst>
                <a:gd name="T0" fmla="*/ 0 w 37"/>
                <a:gd name="T1" fmla="*/ 0 h 28"/>
                <a:gd name="T2" fmla="*/ 0 w 37"/>
                <a:gd name="T3" fmla="*/ 1 h 28"/>
                <a:gd name="T4" fmla="*/ 0 w 37"/>
                <a:gd name="T5" fmla="*/ 2 h 28"/>
                <a:gd name="T6" fmla="*/ 0 w 37"/>
                <a:gd name="T7" fmla="*/ 2 h 28"/>
                <a:gd name="T8" fmla="*/ 0 w 37"/>
                <a:gd name="T9" fmla="*/ 2 h 28"/>
                <a:gd name="T10" fmla="*/ 0 w 37"/>
                <a:gd name="T11" fmla="*/ 2 h 28"/>
                <a:gd name="T12" fmla="*/ 1 w 37"/>
                <a:gd name="T13" fmla="*/ 2 h 28"/>
                <a:gd name="T14" fmla="*/ 2 w 37"/>
                <a:gd name="T15" fmla="*/ 2 h 28"/>
                <a:gd name="T16" fmla="*/ 2 w 37"/>
                <a:gd name="T17" fmla="*/ 2 h 28"/>
                <a:gd name="T18" fmla="*/ 2 w 37"/>
                <a:gd name="T19" fmla="*/ 1 h 28"/>
                <a:gd name="T20" fmla="*/ 1 w 37"/>
                <a:gd name="T21" fmla="*/ 1 h 28"/>
                <a:gd name="T22" fmla="*/ 1 w 37"/>
                <a:gd name="T23" fmla="*/ 0 h 28"/>
                <a:gd name="T24" fmla="*/ 0 w 37"/>
                <a:gd name="T25" fmla="*/ 0 h 28"/>
                <a:gd name="T26" fmla="*/ 0 w 37"/>
                <a:gd name="T27" fmla="*/ 0 h 28"/>
                <a:gd name="T28" fmla="*/ 0 w 37"/>
                <a:gd name="T29" fmla="*/ 0 h 28"/>
                <a:gd name="T30" fmla="*/ 0 w 37"/>
                <a:gd name="T31" fmla="*/ 0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
                <a:gd name="T49" fmla="*/ 0 h 28"/>
                <a:gd name="T50" fmla="*/ 37 w 37"/>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 h="28">
                  <a:moveTo>
                    <a:pt x="0" y="0"/>
                  </a:moveTo>
                  <a:lnTo>
                    <a:pt x="0" y="3"/>
                  </a:lnTo>
                  <a:lnTo>
                    <a:pt x="0" y="17"/>
                  </a:lnTo>
                  <a:lnTo>
                    <a:pt x="0" y="22"/>
                  </a:lnTo>
                  <a:lnTo>
                    <a:pt x="6" y="28"/>
                  </a:lnTo>
                  <a:lnTo>
                    <a:pt x="14" y="28"/>
                  </a:lnTo>
                  <a:lnTo>
                    <a:pt x="29" y="26"/>
                  </a:lnTo>
                  <a:lnTo>
                    <a:pt x="33" y="22"/>
                  </a:lnTo>
                  <a:lnTo>
                    <a:pt x="37" y="19"/>
                  </a:lnTo>
                  <a:lnTo>
                    <a:pt x="37" y="9"/>
                  </a:lnTo>
                  <a:lnTo>
                    <a:pt x="23" y="1"/>
                  </a:lnTo>
                  <a:lnTo>
                    <a:pt x="16" y="0"/>
                  </a:lnTo>
                  <a:lnTo>
                    <a:pt x="6"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46" name="Freeform 514">
              <a:extLst>
                <a:ext uri="{FF2B5EF4-FFF2-40B4-BE49-F238E27FC236}">
                  <a16:creationId xmlns:a16="http://schemas.microsoft.com/office/drawing/2014/main" id="{CCD8FCF1-9444-4956-AFD1-8B33B5489F42}"/>
                </a:ext>
              </a:extLst>
            </p:cNvPr>
            <p:cNvSpPr>
              <a:spLocks/>
            </p:cNvSpPr>
            <p:nvPr/>
          </p:nvSpPr>
          <p:spPr bwMode="auto">
            <a:xfrm>
              <a:off x="2006" y="3715"/>
              <a:ext cx="19" cy="19"/>
            </a:xfrm>
            <a:custGeom>
              <a:avLst/>
              <a:gdLst>
                <a:gd name="T0" fmla="*/ 1 w 38"/>
                <a:gd name="T1" fmla="*/ 0 h 38"/>
                <a:gd name="T2" fmla="*/ 1 w 38"/>
                <a:gd name="T3" fmla="*/ 1 h 38"/>
                <a:gd name="T4" fmla="*/ 1 w 38"/>
                <a:gd name="T5" fmla="*/ 1 h 38"/>
                <a:gd name="T6" fmla="*/ 0 w 38"/>
                <a:gd name="T7" fmla="*/ 1 h 38"/>
                <a:gd name="T8" fmla="*/ 0 w 38"/>
                <a:gd name="T9" fmla="*/ 1 h 38"/>
                <a:gd name="T10" fmla="*/ 0 w 38"/>
                <a:gd name="T11" fmla="*/ 1 h 38"/>
                <a:gd name="T12" fmla="*/ 1 w 38"/>
                <a:gd name="T13" fmla="*/ 2 h 38"/>
                <a:gd name="T14" fmla="*/ 1 w 38"/>
                <a:gd name="T15" fmla="*/ 2 h 38"/>
                <a:gd name="T16" fmla="*/ 1 w 38"/>
                <a:gd name="T17" fmla="*/ 2 h 38"/>
                <a:gd name="T18" fmla="*/ 2 w 38"/>
                <a:gd name="T19" fmla="*/ 2 h 38"/>
                <a:gd name="T20" fmla="*/ 2 w 38"/>
                <a:gd name="T21" fmla="*/ 2 h 38"/>
                <a:gd name="T22" fmla="*/ 2 w 38"/>
                <a:gd name="T23" fmla="*/ 1 h 38"/>
                <a:gd name="T24" fmla="*/ 1 w 38"/>
                <a:gd name="T25" fmla="*/ 1 h 38"/>
                <a:gd name="T26" fmla="*/ 1 w 38"/>
                <a:gd name="T27" fmla="*/ 1 h 38"/>
                <a:gd name="T28" fmla="*/ 1 w 38"/>
                <a:gd name="T29" fmla="*/ 0 h 38"/>
                <a:gd name="T30" fmla="*/ 1 w 38"/>
                <a:gd name="T31" fmla="*/ 0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
                <a:gd name="T49" fmla="*/ 0 h 38"/>
                <a:gd name="T50" fmla="*/ 38 w 38"/>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 h="38">
                  <a:moveTo>
                    <a:pt x="8" y="0"/>
                  </a:moveTo>
                  <a:lnTo>
                    <a:pt x="6" y="2"/>
                  </a:lnTo>
                  <a:lnTo>
                    <a:pt x="4" y="6"/>
                  </a:lnTo>
                  <a:lnTo>
                    <a:pt x="0" y="15"/>
                  </a:lnTo>
                  <a:lnTo>
                    <a:pt x="0" y="23"/>
                  </a:lnTo>
                  <a:lnTo>
                    <a:pt x="0" y="31"/>
                  </a:lnTo>
                  <a:lnTo>
                    <a:pt x="4" y="36"/>
                  </a:lnTo>
                  <a:lnTo>
                    <a:pt x="10" y="38"/>
                  </a:lnTo>
                  <a:lnTo>
                    <a:pt x="25" y="38"/>
                  </a:lnTo>
                  <a:lnTo>
                    <a:pt x="32" y="36"/>
                  </a:lnTo>
                  <a:lnTo>
                    <a:pt x="38" y="34"/>
                  </a:lnTo>
                  <a:lnTo>
                    <a:pt x="38" y="23"/>
                  </a:lnTo>
                  <a:lnTo>
                    <a:pt x="29" y="13"/>
                  </a:lnTo>
                  <a:lnTo>
                    <a:pt x="15" y="4"/>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47" name="Freeform 515">
              <a:extLst>
                <a:ext uri="{FF2B5EF4-FFF2-40B4-BE49-F238E27FC236}">
                  <a16:creationId xmlns:a16="http://schemas.microsoft.com/office/drawing/2014/main" id="{37E05C25-3222-4674-BF64-231BCCA2B6AF}"/>
                </a:ext>
              </a:extLst>
            </p:cNvPr>
            <p:cNvSpPr>
              <a:spLocks/>
            </p:cNvSpPr>
            <p:nvPr/>
          </p:nvSpPr>
          <p:spPr bwMode="auto">
            <a:xfrm>
              <a:off x="1994" y="3501"/>
              <a:ext cx="21" cy="19"/>
            </a:xfrm>
            <a:custGeom>
              <a:avLst/>
              <a:gdLst>
                <a:gd name="T0" fmla="*/ 0 w 42"/>
                <a:gd name="T1" fmla="*/ 1 h 38"/>
                <a:gd name="T2" fmla="*/ 1 w 42"/>
                <a:gd name="T3" fmla="*/ 1 h 38"/>
                <a:gd name="T4" fmla="*/ 1 w 42"/>
                <a:gd name="T5" fmla="*/ 2 h 38"/>
                <a:gd name="T6" fmla="*/ 1 w 42"/>
                <a:gd name="T7" fmla="*/ 2 h 38"/>
                <a:gd name="T8" fmla="*/ 3 w 42"/>
                <a:gd name="T9" fmla="*/ 2 h 38"/>
                <a:gd name="T10" fmla="*/ 3 w 42"/>
                <a:gd name="T11" fmla="*/ 1 h 38"/>
                <a:gd name="T12" fmla="*/ 3 w 42"/>
                <a:gd name="T13" fmla="*/ 1 h 38"/>
                <a:gd name="T14" fmla="*/ 3 w 42"/>
                <a:gd name="T15" fmla="*/ 1 h 38"/>
                <a:gd name="T16" fmla="*/ 3 w 42"/>
                <a:gd name="T17" fmla="*/ 1 h 38"/>
                <a:gd name="T18" fmla="*/ 1 w 42"/>
                <a:gd name="T19" fmla="*/ 0 h 38"/>
                <a:gd name="T20" fmla="*/ 1 w 42"/>
                <a:gd name="T21" fmla="*/ 1 h 38"/>
                <a:gd name="T22" fmla="*/ 1 w 42"/>
                <a:gd name="T23" fmla="*/ 1 h 38"/>
                <a:gd name="T24" fmla="*/ 0 w 42"/>
                <a:gd name="T25" fmla="*/ 1 h 38"/>
                <a:gd name="T26" fmla="*/ 0 w 42"/>
                <a:gd name="T27" fmla="*/ 1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
                <a:gd name="T43" fmla="*/ 0 h 38"/>
                <a:gd name="T44" fmla="*/ 42 w 42"/>
                <a:gd name="T45" fmla="*/ 38 h 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 h="38">
                  <a:moveTo>
                    <a:pt x="0" y="25"/>
                  </a:moveTo>
                  <a:lnTo>
                    <a:pt x="8" y="31"/>
                  </a:lnTo>
                  <a:lnTo>
                    <a:pt x="23" y="38"/>
                  </a:lnTo>
                  <a:lnTo>
                    <a:pt x="29" y="38"/>
                  </a:lnTo>
                  <a:lnTo>
                    <a:pt x="36" y="36"/>
                  </a:lnTo>
                  <a:lnTo>
                    <a:pt x="40" y="31"/>
                  </a:lnTo>
                  <a:lnTo>
                    <a:pt x="42" y="19"/>
                  </a:lnTo>
                  <a:lnTo>
                    <a:pt x="40" y="10"/>
                  </a:lnTo>
                  <a:lnTo>
                    <a:pt x="40" y="6"/>
                  </a:lnTo>
                  <a:lnTo>
                    <a:pt x="29" y="0"/>
                  </a:lnTo>
                  <a:lnTo>
                    <a:pt x="19" y="8"/>
                  </a:lnTo>
                  <a:lnTo>
                    <a:pt x="6" y="19"/>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48" name="Freeform 516">
              <a:extLst>
                <a:ext uri="{FF2B5EF4-FFF2-40B4-BE49-F238E27FC236}">
                  <a16:creationId xmlns:a16="http://schemas.microsoft.com/office/drawing/2014/main" id="{A723B590-730C-47BD-8ACD-43C7CA731F62}"/>
                </a:ext>
              </a:extLst>
            </p:cNvPr>
            <p:cNvSpPr>
              <a:spLocks/>
            </p:cNvSpPr>
            <p:nvPr/>
          </p:nvSpPr>
          <p:spPr bwMode="auto">
            <a:xfrm>
              <a:off x="2006" y="3670"/>
              <a:ext cx="21" cy="18"/>
            </a:xfrm>
            <a:custGeom>
              <a:avLst/>
              <a:gdLst>
                <a:gd name="T0" fmla="*/ 0 w 42"/>
                <a:gd name="T1" fmla="*/ 1 h 36"/>
                <a:gd name="T2" fmla="*/ 1 w 42"/>
                <a:gd name="T3" fmla="*/ 1 h 36"/>
                <a:gd name="T4" fmla="*/ 1 w 42"/>
                <a:gd name="T5" fmla="*/ 2 h 36"/>
                <a:gd name="T6" fmla="*/ 1 w 42"/>
                <a:gd name="T7" fmla="*/ 2 h 36"/>
                <a:gd name="T8" fmla="*/ 3 w 42"/>
                <a:gd name="T9" fmla="*/ 2 h 36"/>
                <a:gd name="T10" fmla="*/ 3 w 42"/>
                <a:gd name="T11" fmla="*/ 1 h 36"/>
                <a:gd name="T12" fmla="*/ 3 w 42"/>
                <a:gd name="T13" fmla="*/ 1 h 36"/>
                <a:gd name="T14" fmla="*/ 3 w 42"/>
                <a:gd name="T15" fmla="*/ 1 h 36"/>
                <a:gd name="T16" fmla="*/ 3 w 42"/>
                <a:gd name="T17" fmla="*/ 1 h 36"/>
                <a:gd name="T18" fmla="*/ 1 w 42"/>
                <a:gd name="T19" fmla="*/ 0 h 36"/>
                <a:gd name="T20" fmla="*/ 1 w 42"/>
                <a:gd name="T21" fmla="*/ 1 h 36"/>
                <a:gd name="T22" fmla="*/ 1 w 42"/>
                <a:gd name="T23" fmla="*/ 1 h 36"/>
                <a:gd name="T24" fmla="*/ 0 w 42"/>
                <a:gd name="T25" fmla="*/ 1 h 36"/>
                <a:gd name="T26" fmla="*/ 0 w 42"/>
                <a:gd name="T27" fmla="*/ 1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
                <a:gd name="T43" fmla="*/ 0 h 36"/>
                <a:gd name="T44" fmla="*/ 42 w 42"/>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 h="36">
                  <a:moveTo>
                    <a:pt x="0" y="26"/>
                  </a:moveTo>
                  <a:lnTo>
                    <a:pt x="4" y="28"/>
                  </a:lnTo>
                  <a:lnTo>
                    <a:pt x="19" y="36"/>
                  </a:lnTo>
                  <a:lnTo>
                    <a:pt x="27" y="36"/>
                  </a:lnTo>
                  <a:lnTo>
                    <a:pt x="34" y="34"/>
                  </a:lnTo>
                  <a:lnTo>
                    <a:pt x="36" y="28"/>
                  </a:lnTo>
                  <a:lnTo>
                    <a:pt x="42" y="17"/>
                  </a:lnTo>
                  <a:lnTo>
                    <a:pt x="38" y="11"/>
                  </a:lnTo>
                  <a:lnTo>
                    <a:pt x="36" y="7"/>
                  </a:lnTo>
                  <a:lnTo>
                    <a:pt x="27" y="0"/>
                  </a:lnTo>
                  <a:lnTo>
                    <a:pt x="15" y="7"/>
                  </a:lnTo>
                  <a:lnTo>
                    <a:pt x="4" y="17"/>
                  </a:lnTo>
                  <a:lnTo>
                    <a:pt x="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49" name="Freeform 517">
              <a:extLst>
                <a:ext uri="{FF2B5EF4-FFF2-40B4-BE49-F238E27FC236}">
                  <a16:creationId xmlns:a16="http://schemas.microsoft.com/office/drawing/2014/main" id="{F53406C5-B5AF-45F6-9AF9-FC54046D5625}"/>
                </a:ext>
              </a:extLst>
            </p:cNvPr>
            <p:cNvSpPr>
              <a:spLocks/>
            </p:cNvSpPr>
            <p:nvPr/>
          </p:nvSpPr>
          <p:spPr bwMode="auto">
            <a:xfrm>
              <a:off x="2009" y="3478"/>
              <a:ext cx="21" cy="16"/>
            </a:xfrm>
            <a:custGeom>
              <a:avLst/>
              <a:gdLst>
                <a:gd name="T0" fmla="*/ 0 w 42"/>
                <a:gd name="T1" fmla="*/ 1 h 32"/>
                <a:gd name="T2" fmla="*/ 0 w 42"/>
                <a:gd name="T3" fmla="*/ 1 h 32"/>
                <a:gd name="T4" fmla="*/ 1 w 42"/>
                <a:gd name="T5" fmla="*/ 1 h 32"/>
                <a:gd name="T6" fmla="*/ 1 w 42"/>
                <a:gd name="T7" fmla="*/ 1 h 32"/>
                <a:gd name="T8" fmla="*/ 1 w 42"/>
                <a:gd name="T9" fmla="*/ 1 h 32"/>
                <a:gd name="T10" fmla="*/ 1 w 42"/>
                <a:gd name="T11" fmla="*/ 1 h 32"/>
                <a:gd name="T12" fmla="*/ 1 w 42"/>
                <a:gd name="T13" fmla="*/ 2 h 32"/>
                <a:gd name="T14" fmla="*/ 1 w 42"/>
                <a:gd name="T15" fmla="*/ 1 h 32"/>
                <a:gd name="T16" fmla="*/ 3 w 42"/>
                <a:gd name="T17" fmla="*/ 1 h 32"/>
                <a:gd name="T18" fmla="*/ 3 w 42"/>
                <a:gd name="T19" fmla="*/ 1 h 32"/>
                <a:gd name="T20" fmla="*/ 3 w 42"/>
                <a:gd name="T21" fmla="*/ 1 h 32"/>
                <a:gd name="T22" fmla="*/ 3 w 42"/>
                <a:gd name="T23" fmla="*/ 1 h 32"/>
                <a:gd name="T24" fmla="*/ 1 w 42"/>
                <a:gd name="T25" fmla="*/ 0 h 32"/>
                <a:gd name="T26" fmla="*/ 1 w 42"/>
                <a:gd name="T27" fmla="*/ 0 h 32"/>
                <a:gd name="T28" fmla="*/ 0 w 42"/>
                <a:gd name="T29" fmla="*/ 1 h 32"/>
                <a:gd name="T30" fmla="*/ 0 w 42"/>
                <a:gd name="T31" fmla="*/ 1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32"/>
                <a:gd name="T50" fmla="*/ 42 w 42"/>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32">
                  <a:moveTo>
                    <a:pt x="0" y="2"/>
                  </a:moveTo>
                  <a:lnTo>
                    <a:pt x="0" y="4"/>
                  </a:lnTo>
                  <a:lnTo>
                    <a:pt x="2" y="7"/>
                  </a:lnTo>
                  <a:lnTo>
                    <a:pt x="2" y="17"/>
                  </a:lnTo>
                  <a:lnTo>
                    <a:pt x="9" y="23"/>
                  </a:lnTo>
                  <a:lnTo>
                    <a:pt x="11" y="30"/>
                  </a:lnTo>
                  <a:lnTo>
                    <a:pt x="17" y="32"/>
                  </a:lnTo>
                  <a:lnTo>
                    <a:pt x="24" y="30"/>
                  </a:lnTo>
                  <a:lnTo>
                    <a:pt x="36" y="23"/>
                  </a:lnTo>
                  <a:lnTo>
                    <a:pt x="38" y="17"/>
                  </a:lnTo>
                  <a:lnTo>
                    <a:pt x="42" y="15"/>
                  </a:lnTo>
                  <a:lnTo>
                    <a:pt x="36" y="2"/>
                  </a:lnTo>
                  <a:lnTo>
                    <a:pt x="22" y="0"/>
                  </a:lnTo>
                  <a:lnTo>
                    <a:pt x="7"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50" name="Freeform 518">
              <a:extLst>
                <a:ext uri="{FF2B5EF4-FFF2-40B4-BE49-F238E27FC236}">
                  <a16:creationId xmlns:a16="http://schemas.microsoft.com/office/drawing/2014/main" id="{D5D7D961-B140-4A20-A67F-04CD0369D6E8}"/>
                </a:ext>
              </a:extLst>
            </p:cNvPr>
            <p:cNvSpPr>
              <a:spLocks/>
            </p:cNvSpPr>
            <p:nvPr/>
          </p:nvSpPr>
          <p:spPr bwMode="auto">
            <a:xfrm>
              <a:off x="2023" y="3448"/>
              <a:ext cx="21" cy="18"/>
            </a:xfrm>
            <a:custGeom>
              <a:avLst/>
              <a:gdLst>
                <a:gd name="T0" fmla="*/ 0 w 42"/>
                <a:gd name="T1" fmla="*/ 1 h 34"/>
                <a:gd name="T2" fmla="*/ 0 w 42"/>
                <a:gd name="T3" fmla="*/ 1 h 34"/>
                <a:gd name="T4" fmla="*/ 1 w 42"/>
                <a:gd name="T5" fmla="*/ 1 h 34"/>
                <a:gd name="T6" fmla="*/ 1 w 42"/>
                <a:gd name="T7" fmla="*/ 2 h 34"/>
                <a:gd name="T8" fmla="*/ 1 w 42"/>
                <a:gd name="T9" fmla="*/ 2 h 34"/>
                <a:gd name="T10" fmla="*/ 1 w 42"/>
                <a:gd name="T11" fmla="*/ 3 h 34"/>
                <a:gd name="T12" fmla="*/ 1 w 42"/>
                <a:gd name="T13" fmla="*/ 3 h 34"/>
                <a:gd name="T14" fmla="*/ 1 w 42"/>
                <a:gd name="T15" fmla="*/ 3 h 34"/>
                <a:gd name="T16" fmla="*/ 3 w 42"/>
                <a:gd name="T17" fmla="*/ 2 h 34"/>
                <a:gd name="T18" fmla="*/ 3 w 42"/>
                <a:gd name="T19" fmla="*/ 2 h 34"/>
                <a:gd name="T20" fmla="*/ 3 w 42"/>
                <a:gd name="T21" fmla="*/ 1 h 34"/>
                <a:gd name="T22" fmla="*/ 3 w 42"/>
                <a:gd name="T23" fmla="*/ 1 h 34"/>
                <a:gd name="T24" fmla="*/ 3 w 42"/>
                <a:gd name="T25" fmla="*/ 1 h 34"/>
                <a:gd name="T26" fmla="*/ 1 w 42"/>
                <a:gd name="T27" fmla="*/ 0 h 34"/>
                <a:gd name="T28" fmla="*/ 1 w 42"/>
                <a:gd name="T29" fmla="*/ 0 h 34"/>
                <a:gd name="T30" fmla="*/ 1 w 42"/>
                <a:gd name="T31" fmla="*/ 1 h 34"/>
                <a:gd name="T32" fmla="*/ 0 w 42"/>
                <a:gd name="T33" fmla="*/ 1 h 34"/>
                <a:gd name="T34" fmla="*/ 0 w 42"/>
                <a:gd name="T35" fmla="*/ 1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4"/>
                <a:gd name="T56" fmla="*/ 42 w 42"/>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4">
                  <a:moveTo>
                    <a:pt x="0" y="6"/>
                  </a:moveTo>
                  <a:lnTo>
                    <a:pt x="0" y="6"/>
                  </a:lnTo>
                  <a:lnTo>
                    <a:pt x="2" y="11"/>
                  </a:lnTo>
                  <a:lnTo>
                    <a:pt x="4" y="17"/>
                  </a:lnTo>
                  <a:lnTo>
                    <a:pt x="10" y="26"/>
                  </a:lnTo>
                  <a:lnTo>
                    <a:pt x="12" y="32"/>
                  </a:lnTo>
                  <a:lnTo>
                    <a:pt x="17" y="34"/>
                  </a:lnTo>
                  <a:lnTo>
                    <a:pt x="27" y="32"/>
                  </a:lnTo>
                  <a:lnTo>
                    <a:pt x="36" y="26"/>
                  </a:lnTo>
                  <a:lnTo>
                    <a:pt x="38" y="17"/>
                  </a:lnTo>
                  <a:lnTo>
                    <a:pt x="42" y="15"/>
                  </a:lnTo>
                  <a:lnTo>
                    <a:pt x="42" y="7"/>
                  </a:lnTo>
                  <a:lnTo>
                    <a:pt x="36" y="2"/>
                  </a:lnTo>
                  <a:lnTo>
                    <a:pt x="31" y="0"/>
                  </a:lnTo>
                  <a:lnTo>
                    <a:pt x="21" y="0"/>
                  </a:lnTo>
                  <a:lnTo>
                    <a:pt x="6" y="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51" name="Freeform 519">
              <a:extLst>
                <a:ext uri="{FF2B5EF4-FFF2-40B4-BE49-F238E27FC236}">
                  <a16:creationId xmlns:a16="http://schemas.microsoft.com/office/drawing/2014/main" id="{3C4CF83F-A061-4B60-BBEC-3BE70652B872}"/>
                </a:ext>
              </a:extLst>
            </p:cNvPr>
            <p:cNvSpPr>
              <a:spLocks/>
            </p:cNvSpPr>
            <p:nvPr/>
          </p:nvSpPr>
          <p:spPr bwMode="auto">
            <a:xfrm>
              <a:off x="2022" y="3503"/>
              <a:ext cx="22" cy="16"/>
            </a:xfrm>
            <a:custGeom>
              <a:avLst/>
              <a:gdLst>
                <a:gd name="T0" fmla="*/ 0 w 44"/>
                <a:gd name="T1" fmla="*/ 0 h 32"/>
                <a:gd name="T2" fmla="*/ 0 w 44"/>
                <a:gd name="T3" fmla="*/ 1 h 32"/>
                <a:gd name="T4" fmla="*/ 1 w 44"/>
                <a:gd name="T5" fmla="*/ 1 h 32"/>
                <a:gd name="T6" fmla="*/ 1 w 44"/>
                <a:gd name="T7" fmla="*/ 1 h 32"/>
                <a:gd name="T8" fmla="*/ 1 w 44"/>
                <a:gd name="T9" fmla="*/ 1 h 32"/>
                <a:gd name="T10" fmla="*/ 1 w 44"/>
                <a:gd name="T11" fmla="*/ 1 h 32"/>
                <a:gd name="T12" fmla="*/ 1 w 44"/>
                <a:gd name="T13" fmla="*/ 2 h 32"/>
                <a:gd name="T14" fmla="*/ 1 w 44"/>
                <a:gd name="T15" fmla="*/ 1 h 32"/>
                <a:gd name="T16" fmla="*/ 3 w 44"/>
                <a:gd name="T17" fmla="*/ 1 h 32"/>
                <a:gd name="T18" fmla="*/ 3 w 44"/>
                <a:gd name="T19" fmla="*/ 1 h 32"/>
                <a:gd name="T20" fmla="*/ 3 w 44"/>
                <a:gd name="T21" fmla="*/ 1 h 32"/>
                <a:gd name="T22" fmla="*/ 3 w 44"/>
                <a:gd name="T23" fmla="*/ 1 h 32"/>
                <a:gd name="T24" fmla="*/ 1 w 44"/>
                <a:gd name="T25" fmla="*/ 0 h 32"/>
                <a:gd name="T26" fmla="*/ 1 w 44"/>
                <a:gd name="T27" fmla="*/ 0 h 32"/>
                <a:gd name="T28" fmla="*/ 0 w 44"/>
                <a:gd name="T29" fmla="*/ 0 h 32"/>
                <a:gd name="T30" fmla="*/ 0 w 44"/>
                <a:gd name="T31" fmla="*/ 0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32"/>
                <a:gd name="T50" fmla="*/ 44 w 44"/>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32">
                  <a:moveTo>
                    <a:pt x="0" y="0"/>
                  </a:moveTo>
                  <a:lnTo>
                    <a:pt x="0" y="2"/>
                  </a:lnTo>
                  <a:lnTo>
                    <a:pt x="2" y="6"/>
                  </a:lnTo>
                  <a:lnTo>
                    <a:pt x="4" y="15"/>
                  </a:lnTo>
                  <a:lnTo>
                    <a:pt x="8" y="21"/>
                  </a:lnTo>
                  <a:lnTo>
                    <a:pt x="12" y="29"/>
                  </a:lnTo>
                  <a:lnTo>
                    <a:pt x="18" y="32"/>
                  </a:lnTo>
                  <a:lnTo>
                    <a:pt x="25" y="29"/>
                  </a:lnTo>
                  <a:lnTo>
                    <a:pt x="37" y="21"/>
                  </a:lnTo>
                  <a:lnTo>
                    <a:pt x="38" y="15"/>
                  </a:lnTo>
                  <a:lnTo>
                    <a:pt x="44" y="15"/>
                  </a:lnTo>
                  <a:lnTo>
                    <a:pt x="37" y="2"/>
                  </a:lnTo>
                  <a:lnTo>
                    <a:pt x="21" y="0"/>
                  </a:lnTo>
                  <a:lnTo>
                    <a:pt x="6"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52" name="Freeform 520">
              <a:extLst>
                <a:ext uri="{FF2B5EF4-FFF2-40B4-BE49-F238E27FC236}">
                  <a16:creationId xmlns:a16="http://schemas.microsoft.com/office/drawing/2014/main" id="{04D4574C-5FC5-441F-BE85-E39E4DBA104E}"/>
                </a:ext>
              </a:extLst>
            </p:cNvPr>
            <p:cNvSpPr>
              <a:spLocks/>
            </p:cNvSpPr>
            <p:nvPr/>
          </p:nvSpPr>
          <p:spPr bwMode="auto">
            <a:xfrm>
              <a:off x="2026" y="3639"/>
              <a:ext cx="19" cy="17"/>
            </a:xfrm>
            <a:custGeom>
              <a:avLst/>
              <a:gdLst>
                <a:gd name="T0" fmla="*/ 1 w 38"/>
                <a:gd name="T1" fmla="*/ 0 h 34"/>
                <a:gd name="T2" fmla="*/ 0 w 38"/>
                <a:gd name="T3" fmla="*/ 0 h 34"/>
                <a:gd name="T4" fmla="*/ 0 w 38"/>
                <a:gd name="T5" fmla="*/ 1 h 34"/>
                <a:gd name="T6" fmla="*/ 0 w 38"/>
                <a:gd name="T7" fmla="*/ 1 h 34"/>
                <a:gd name="T8" fmla="*/ 1 w 38"/>
                <a:gd name="T9" fmla="*/ 1 h 34"/>
                <a:gd name="T10" fmla="*/ 1 w 38"/>
                <a:gd name="T11" fmla="*/ 1 h 34"/>
                <a:gd name="T12" fmla="*/ 1 w 38"/>
                <a:gd name="T13" fmla="*/ 2 h 34"/>
                <a:gd name="T14" fmla="*/ 1 w 38"/>
                <a:gd name="T15" fmla="*/ 2 h 34"/>
                <a:gd name="T16" fmla="*/ 1 w 38"/>
                <a:gd name="T17" fmla="*/ 2 h 34"/>
                <a:gd name="T18" fmla="*/ 2 w 38"/>
                <a:gd name="T19" fmla="*/ 1 h 34"/>
                <a:gd name="T20" fmla="*/ 2 w 38"/>
                <a:gd name="T21" fmla="*/ 1 h 34"/>
                <a:gd name="T22" fmla="*/ 2 w 38"/>
                <a:gd name="T23" fmla="*/ 1 h 34"/>
                <a:gd name="T24" fmla="*/ 1 w 38"/>
                <a:gd name="T25" fmla="*/ 1 h 34"/>
                <a:gd name="T26" fmla="*/ 1 w 38"/>
                <a:gd name="T27" fmla="*/ 0 h 34"/>
                <a:gd name="T28" fmla="*/ 1 w 38"/>
                <a:gd name="T29" fmla="*/ 0 h 34"/>
                <a:gd name="T30" fmla="*/ 1 w 38"/>
                <a:gd name="T31" fmla="*/ 0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
                <a:gd name="T49" fmla="*/ 0 h 34"/>
                <a:gd name="T50" fmla="*/ 38 w 38"/>
                <a:gd name="T51" fmla="*/ 34 h 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 h="34">
                  <a:moveTo>
                    <a:pt x="4" y="0"/>
                  </a:moveTo>
                  <a:lnTo>
                    <a:pt x="0" y="0"/>
                  </a:lnTo>
                  <a:lnTo>
                    <a:pt x="0" y="4"/>
                  </a:lnTo>
                  <a:lnTo>
                    <a:pt x="0" y="13"/>
                  </a:lnTo>
                  <a:lnTo>
                    <a:pt x="4" y="23"/>
                  </a:lnTo>
                  <a:lnTo>
                    <a:pt x="6" y="29"/>
                  </a:lnTo>
                  <a:lnTo>
                    <a:pt x="10" y="34"/>
                  </a:lnTo>
                  <a:lnTo>
                    <a:pt x="17" y="34"/>
                  </a:lnTo>
                  <a:lnTo>
                    <a:pt x="29" y="32"/>
                  </a:lnTo>
                  <a:lnTo>
                    <a:pt x="32" y="27"/>
                  </a:lnTo>
                  <a:lnTo>
                    <a:pt x="38" y="23"/>
                  </a:lnTo>
                  <a:lnTo>
                    <a:pt x="36" y="11"/>
                  </a:lnTo>
                  <a:lnTo>
                    <a:pt x="25" y="4"/>
                  </a:lnTo>
                  <a:lnTo>
                    <a:pt x="10"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53" name="Freeform 521">
              <a:extLst>
                <a:ext uri="{FF2B5EF4-FFF2-40B4-BE49-F238E27FC236}">
                  <a16:creationId xmlns:a16="http://schemas.microsoft.com/office/drawing/2014/main" id="{C41B6E6F-5307-4B69-8579-8DD49CA8C3CC}"/>
                </a:ext>
              </a:extLst>
            </p:cNvPr>
            <p:cNvSpPr>
              <a:spLocks/>
            </p:cNvSpPr>
            <p:nvPr/>
          </p:nvSpPr>
          <p:spPr bwMode="auto">
            <a:xfrm>
              <a:off x="2036" y="3421"/>
              <a:ext cx="19" cy="18"/>
            </a:xfrm>
            <a:custGeom>
              <a:avLst/>
              <a:gdLst>
                <a:gd name="T0" fmla="*/ 0 w 38"/>
                <a:gd name="T1" fmla="*/ 1 h 36"/>
                <a:gd name="T2" fmla="*/ 1 w 38"/>
                <a:gd name="T3" fmla="*/ 1 h 36"/>
                <a:gd name="T4" fmla="*/ 1 w 38"/>
                <a:gd name="T5" fmla="*/ 2 h 36"/>
                <a:gd name="T6" fmla="*/ 1 w 38"/>
                <a:gd name="T7" fmla="*/ 2 h 36"/>
                <a:gd name="T8" fmla="*/ 2 w 38"/>
                <a:gd name="T9" fmla="*/ 2 h 36"/>
                <a:gd name="T10" fmla="*/ 2 w 38"/>
                <a:gd name="T11" fmla="*/ 1 h 36"/>
                <a:gd name="T12" fmla="*/ 2 w 38"/>
                <a:gd name="T13" fmla="*/ 1 h 36"/>
                <a:gd name="T14" fmla="*/ 2 w 38"/>
                <a:gd name="T15" fmla="*/ 1 h 36"/>
                <a:gd name="T16" fmla="*/ 2 w 38"/>
                <a:gd name="T17" fmla="*/ 1 h 36"/>
                <a:gd name="T18" fmla="*/ 1 w 38"/>
                <a:gd name="T19" fmla="*/ 0 h 36"/>
                <a:gd name="T20" fmla="*/ 1 w 38"/>
                <a:gd name="T21" fmla="*/ 1 h 36"/>
                <a:gd name="T22" fmla="*/ 1 w 38"/>
                <a:gd name="T23" fmla="*/ 1 h 36"/>
                <a:gd name="T24" fmla="*/ 0 w 38"/>
                <a:gd name="T25" fmla="*/ 1 h 36"/>
                <a:gd name="T26" fmla="*/ 0 w 38"/>
                <a:gd name="T27" fmla="*/ 1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36"/>
                <a:gd name="T44" fmla="*/ 38 w 38"/>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36">
                  <a:moveTo>
                    <a:pt x="0" y="24"/>
                  </a:moveTo>
                  <a:lnTo>
                    <a:pt x="4" y="26"/>
                  </a:lnTo>
                  <a:lnTo>
                    <a:pt x="19" y="36"/>
                  </a:lnTo>
                  <a:lnTo>
                    <a:pt x="25" y="36"/>
                  </a:lnTo>
                  <a:lnTo>
                    <a:pt x="32" y="34"/>
                  </a:lnTo>
                  <a:lnTo>
                    <a:pt x="36" y="26"/>
                  </a:lnTo>
                  <a:lnTo>
                    <a:pt x="38" y="17"/>
                  </a:lnTo>
                  <a:lnTo>
                    <a:pt x="36" y="7"/>
                  </a:lnTo>
                  <a:lnTo>
                    <a:pt x="36" y="5"/>
                  </a:lnTo>
                  <a:lnTo>
                    <a:pt x="25" y="0"/>
                  </a:lnTo>
                  <a:lnTo>
                    <a:pt x="15" y="5"/>
                  </a:lnTo>
                  <a:lnTo>
                    <a:pt x="2" y="17"/>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30" name="Rectangle 529">
            <a:extLst>
              <a:ext uri="{FF2B5EF4-FFF2-40B4-BE49-F238E27FC236}">
                <a16:creationId xmlns:a16="http://schemas.microsoft.com/office/drawing/2014/main" id="{4EED6AEC-F1B7-4069-98BD-0BE5EF870983}"/>
              </a:ext>
            </a:extLst>
          </p:cNvPr>
          <p:cNvSpPr/>
          <p:nvPr/>
        </p:nvSpPr>
        <p:spPr>
          <a:xfrm>
            <a:off x="6529660" y="3724118"/>
            <a:ext cx="152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531" name="Rectangle 530">
            <a:extLst>
              <a:ext uri="{FF2B5EF4-FFF2-40B4-BE49-F238E27FC236}">
                <a16:creationId xmlns:a16="http://schemas.microsoft.com/office/drawing/2014/main" id="{5B56AD13-C993-4571-A8B2-39FDF2FB0B7F}"/>
              </a:ext>
            </a:extLst>
          </p:cNvPr>
          <p:cNvSpPr/>
          <p:nvPr/>
        </p:nvSpPr>
        <p:spPr>
          <a:xfrm>
            <a:off x="6159646" y="3257393"/>
            <a:ext cx="990600" cy="5334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1753" name="Picture 531" descr="YAP Logo-Newest.TIF">
            <a:extLst>
              <a:ext uri="{FF2B5EF4-FFF2-40B4-BE49-F238E27FC236}">
                <a16:creationId xmlns:a16="http://schemas.microsoft.com/office/drawing/2014/main" id="{EFA2051B-70A4-432C-9014-E83A62438E43}"/>
              </a:ext>
            </a:extLst>
          </p:cNvPr>
          <p:cNvPicPr>
            <a:picLocks noChangeAspect="1"/>
          </p:cNvPicPr>
          <p:nvPr/>
        </p:nvPicPr>
        <p:blipFill>
          <a:blip r:embed="rId4">
            <a:extLst>
              <a:ext uri="{28A0092B-C50C-407E-A947-70E740481C1C}">
                <a14:useLocalDpi xmlns:a14="http://schemas.microsoft.com/office/drawing/2010/main" val="0"/>
              </a:ext>
            </a:extLst>
          </a:blip>
          <a:srcRect t="18182" b="27274"/>
          <a:stretch>
            <a:fillRect/>
          </a:stretch>
        </p:blipFill>
        <p:spPr bwMode="auto">
          <a:xfrm>
            <a:off x="5967335" y="3266884"/>
            <a:ext cx="139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522" descr="C:\Users\Cbenway\AppData\Local\Microsoft\Windows\Temporary Internet Files\Content.IE5\YRZ1E4K7\MC900391200[1].wmf">
            <a:extLst>
              <a:ext uri="{FF2B5EF4-FFF2-40B4-BE49-F238E27FC236}">
                <a16:creationId xmlns:a16="http://schemas.microsoft.com/office/drawing/2014/main" id="{0A90D65F-907D-4B71-A788-294DEE473C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35216" y="2177711"/>
            <a:ext cx="38100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763C7AD-7F32-4FC1-B192-16EC9E6C5471}"/>
              </a:ext>
            </a:extLst>
          </p:cNvPr>
          <p:cNvSpPr/>
          <p:nvPr/>
        </p:nvSpPr>
        <p:spPr>
          <a:xfrm>
            <a:off x="303231" y="668468"/>
            <a:ext cx="4849793" cy="1446550"/>
          </a:xfrm>
          <a:prstGeom prst="rect">
            <a:avLst/>
          </a:prstGeom>
        </p:spPr>
        <p:txBody>
          <a:bodyPr wrap="square">
            <a:spAutoFit/>
          </a:bodyPr>
          <a:lstStyle/>
          <a:p>
            <a:r>
              <a:rPr lang="en-US" sz="4000" b="1" dirty="0">
                <a:solidFill>
                  <a:schemeClr val="accent5"/>
                </a:solidFill>
                <a:latin typeface="Oswald" panose="02000503000000000000" pitchFamily="2" charset="0"/>
                <a:cs typeface="Calibri"/>
              </a:rPr>
              <a:t>Advocates (Staff)</a:t>
            </a:r>
          </a:p>
          <a:p>
            <a:r>
              <a:rPr lang="en-US" sz="2400" b="1" dirty="0">
                <a:solidFill>
                  <a:schemeClr val="accent5"/>
                </a:solidFill>
                <a:latin typeface="Oswald" panose="02000503000000000000" pitchFamily="2" charset="0"/>
                <a:cs typeface="Calibri"/>
              </a:rPr>
              <a:t>Time Limited, Credible, Trusted</a:t>
            </a:r>
          </a:p>
          <a:p>
            <a:endParaRPr lang="en-US" sz="2400" dirty="0">
              <a:latin typeface="Oswald" panose="02000503000000000000" pitchFamily="2" charset="0"/>
            </a:endParaRPr>
          </a:p>
        </p:txBody>
      </p:sp>
      <p:sp>
        <p:nvSpPr>
          <p:cNvPr id="465" name="Shape 464">
            <a:extLst>
              <a:ext uri="{FF2B5EF4-FFF2-40B4-BE49-F238E27FC236}">
                <a16:creationId xmlns:a16="http://schemas.microsoft.com/office/drawing/2014/main" id="{420EC097-D9F9-44C9-A158-86C92821B949}"/>
              </a:ext>
            </a:extLst>
          </p:cNvPr>
          <p:cNvSpPr/>
          <p:nvPr/>
        </p:nvSpPr>
        <p:spPr>
          <a:xfrm>
            <a:off x="228165" y="2591542"/>
            <a:ext cx="4798796" cy="3376034"/>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466" name="Group 465">
            <a:extLst>
              <a:ext uri="{FF2B5EF4-FFF2-40B4-BE49-F238E27FC236}">
                <a16:creationId xmlns:a16="http://schemas.microsoft.com/office/drawing/2014/main" id="{79ED83C0-E76B-4A97-9345-8525DA635F6B}"/>
              </a:ext>
            </a:extLst>
          </p:cNvPr>
          <p:cNvGrpSpPr/>
          <p:nvPr/>
        </p:nvGrpSpPr>
        <p:grpSpPr>
          <a:xfrm>
            <a:off x="1081605" y="4991903"/>
            <a:ext cx="1900279" cy="975674"/>
            <a:chOff x="853440" y="2835910"/>
            <a:chExt cx="1420368" cy="1101090"/>
          </a:xfrm>
        </p:grpSpPr>
        <p:sp>
          <p:nvSpPr>
            <p:cNvPr id="475" name="Rectangle 474">
              <a:extLst>
                <a:ext uri="{FF2B5EF4-FFF2-40B4-BE49-F238E27FC236}">
                  <a16:creationId xmlns:a16="http://schemas.microsoft.com/office/drawing/2014/main" id="{CB572762-740E-441A-9C68-F2309CA46153}"/>
                </a:ext>
              </a:extLst>
            </p:cNvPr>
            <p:cNvSpPr/>
            <p:nvPr/>
          </p:nvSpPr>
          <p:spPr>
            <a:xfrm>
              <a:off x="853440" y="2835910"/>
              <a:ext cx="1420368" cy="110109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76" name="TextBox 475">
              <a:extLst>
                <a:ext uri="{FF2B5EF4-FFF2-40B4-BE49-F238E27FC236}">
                  <a16:creationId xmlns:a16="http://schemas.microsoft.com/office/drawing/2014/main" id="{F8DE9BBC-5083-455A-B8D4-922C396DA949}"/>
                </a:ext>
              </a:extLst>
            </p:cNvPr>
            <p:cNvSpPr txBox="1"/>
            <p:nvPr/>
          </p:nvSpPr>
          <p:spPr>
            <a:xfrm>
              <a:off x="853440" y="2835910"/>
              <a:ext cx="1420368" cy="11010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3984" tIns="0" rIns="0" bIns="0" numCol="1" spcCol="1270" anchor="t" anchorCtr="0">
              <a:noAutofit/>
            </a:bodyPr>
            <a:lstStyle/>
            <a:p>
              <a:pPr marL="0" lvl="0" indent="0" algn="l" defTabSz="977900">
                <a:lnSpc>
                  <a:spcPct val="90000"/>
                </a:lnSpc>
                <a:spcBef>
                  <a:spcPct val="0"/>
                </a:spcBef>
                <a:spcAft>
                  <a:spcPct val="35000"/>
                </a:spcAft>
                <a:buNone/>
              </a:pPr>
              <a:r>
                <a:rPr lang="en-US" sz="2200" kern="1200"/>
                <a:t>Do For (Significant)</a:t>
              </a:r>
            </a:p>
          </p:txBody>
        </p:sp>
      </p:grpSp>
      <p:sp>
        <p:nvSpPr>
          <p:cNvPr id="467" name="Oval 466">
            <a:extLst>
              <a:ext uri="{FF2B5EF4-FFF2-40B4-BE49-F238E27FC236}">
                <a16:creationId xmlns:a16="http://schemas.microsoft.com/office/drawing/2014/main" id="{7F0B2B19-5C19-43AC-9FC9-E1553D592F22}"/>
              </a:ext>
            </a:extLst>
          </p:cNvPr>
          <p:cNvSpPr/>
          <p:nvPr/>
        </p:nvSpPr>
        <p:spPr>
          <a:xfrm>
            <a:off x="2401389" y="3784314"/>
            <a:ext cx="225543" cy="25387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68" name="Group 467">
            <a:extLst>
              <a:ext uri="{FF2B5EF4-FFF2-40B4-BE49-F238E27FC236}">
                <a16:creationId xmlns:a16="http://schemas.microsoft.com/office/drawing/2014/main" id="{1ECD00F6-5F83-42FD-BCB4-0745D5122B93}"/>
              </a:ext>
            </a:extLst>
          </p:cNvPr>
          <p:cNvGrpSpPr/>
          <p:nvPr/>
        </p:nvGrpSpPr>
        <p:grpSpPr>
          <a:xfrm>
            <a:off x="2544645" y="4131014"/>
            <a:ext cx="1599719" cy="1836562"/>
            <a:chOff x="2316480" y="1864359"/>
            <a:chExt cx="2032153" cy="2072640"/>
          </a:xfrm>
        </p:grpSpPr>
        <p:sp>
          <p:nvSpPr>
            <p:cNvPr id="473" name="Rectangle 472">
              <a:extLst>
                <a:ext uri="{FF2B5EF4-FFF2-40B4-BE49-F238E27FC236}">
                  <a16:creationId xmlns:a16="http://schemas.microsoft.com/office/drawing/2014/main" id="{95C991FB-CDB2-4AD1-A052-E1D5F75D780F}"/>
                </a:ext>
              </a:extLst>
            </p:cNvPr>
            <p:cNvSpPr/>
            <p:nvPr/>
          </p:nvSpPr>
          <p:spPr>
            <a:xfrm>
              <a:off x="2316480" y="1864359"/>
              <a:ext cx="1463040" cy="20726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74" name="TextBox 473">
              <a:extLst>
                <a:ext uri="{FF2B5EF4-FFF2-40B4-BE49-F238E27FC236}">
                  <a16:creationId xmlns:a16="http://schemas.microsoft.com/office/drawing/2014/main" id="{E702DBA5-9FE0-4B24-A005-D7CA7F0D9C08}"/>
                </a:ext>
              </a:extLst>
            </p:cNvPr>
            <p:cNvSpPr txBox="1"/>
            <p:nvPr/>
          </p:nvSpPr>
          <p:spPr>
            <a:xfrm>
              <a:off x="2316480" y="1864359"/>
              <a:ext cx="2032153" cy="20726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1817" tIns="0" rIns="0" bIns="0" numCol="1" spcCol="1270" anchor="t" anchorCtr="0">
              <a:noAutofit/>
            </a:bodyPr>
            <a:lstStyle/>
            <a:p>
              <a:pPr marL="0" lvl="0" indent="0" algn="l" defTabSz="977900">
                <a:lnSpc>
                  <a:spcPct val="90000"/>
                </a:lnSpc>
                <a:spcBef>
                  <a:spcPct val="0"/>
                </a:spcBef>
                <a:spcAft>
                  <a:spcPct val="35000"/>
                </a:spcAft>
                <a:buNone/>
              </a:pPr>
              <a:r>
                <a:rPr lang="en-US" sz="2200" kern="1200"/>
                <a:t>Do With (Moderate)</a:t>
              </a:r>
            </a:p>
          </p:txBody>
        </p:sp>
      </p:grpSp>
      <p:sp>
        <p:nvSpPr>
          <p:cNvPr id="469" name="Oval 468">
            <a:extLst>
              <a:ext uri="{FF2B5EF4-FFF2-40B4-BE49-F238E27FC236}">
                <a16:creationId xmlns:a16="http://schemas.microsoft.com/office/drawing/2014/main" id="{32D87669-3629-42E6-B4A4-A6D646A893C8}"/>
              </a:ext>
            </a:extLst>
          </p:cNvPr>
          <p:cNvSpPr/>
          <p:nvPr/>
        </p:nvSpPr>
        <p:spPr>
          <a:xfrm>
            <a:off x="4083885" y="3166638"/>
            <a:ext cx="311922" cy="35110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70" name="Group 469">
            <a:extLst>
              <a:ext uri="{FF2B5EF4-FFF2-40B4-BE49-F238E27FC236}">
                <a16:creationId xmlns:a16="http://schemas.microsoft.com/office/drawing/2014/main" id="{862FC07D-F401-40F9-893B-89AFDA76C05B}"/>
              </a:ext>
            </a:extLst>
          </p:cNvPr>
          <p:cNvGrpSpPr/>
          <p:nvPr/>
        </p:nvGrpSpPr>
        <p:grpSpPr>
          <a:xfrm>
            <a:off x="3777012" y="3621232"/>
            <a:ext cx="1894429" cy="2481258"/>
            <a:chOff x="3412339" y="1289049"/>
            <a:chExt cx="2406529" cy="2800206"/>
          </a:xfrm>
        </p:grpSpPr>
        <p:sp>
          <p:nvSpPr>
            <p:cNvPr id="471" name="Rectangle 470">
              <a:extLst>
                <a:ext uri="{FF2B5EF4-FFF2-40B4-BE49-F238E27FC236}">
                  <a16:creationId xmlns:a16="http://schemas.microsoft.com/office/drawing/2014/main" id="{C66639A9-A24D-42EE-B3E0-A3C235D8ECAD}"/>
                </a:ext>
              </a:extLst>
            </p:cNvPr>
            <p:cNvSpPr/>
            <p:nvPr/>
          </p:nvSpPr>
          <p:spPr>
            <a:xfrm>
              <a:off x="4053840" y="1289049"/>
              <a:ext cx="1463040" cy="26479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72" name="TextBox 471">
              <a:extLst>
                <a:ext uri="{FF2B5EF4-FFF2-40B4-BE49-F238E27FC236}">
                  <a16:creationId xmlns:a16="http://schemas.microsoft.com/office/drawing/2014/main" id="{58908012-789E-4C47-8AA7-FB690F01A7A8}"/>
                </a:ext>
              </a:extLst>
            </p:cNvPr>
            <p:cNvSpPr txBox="1"/>
            <p:nvPr/>
          </p:nvSpPr>
          <p:spPr>
            <a:xfrm>
              <a:off x="3412339" y="1441305"/>
              <a:ext cx="2406529" cy="26479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9959" tIns="0" rIns="0" bIns="0" numCol="1" spcCol="1270" anchor="t" anchorCtr="0">
              <a:noAutofit/>
            </a:bodyPr>
            <a:lstStyle/>
            <a:p>
              <a:pPr marL="0" lvl="0" indent="0" algn="l" defTabSz="977900">
                <a:lnSpc>
                  <a:spcPct val="90000"/>
                </a:lnSpc>
                <a:spcBef>
                  <a:spcPct val="0"/>
                </a:spcBef>
                <a:spcAft>
                  <a:spcPct val="35000"/>
                </a:spcAft>
                <a:buNone/>
              </a:pPr>
              <a:r>
                <a:rPr lang="en-US" sz="2200" kern="1200"/>
                <a:t>Cheer On  (Mild)</a:t>
              </a:r>
            </a:p>
          </p:txBody>
        </p:sp>
      </p:grpSp>
      <p:sp>
        <p:nvSpPr>
          <p:cNvPr id="477" name="Oval 476">
            <a:extLst>
              <a:ext uri="{FF2B5EF4-FFF2-40B4-BE49-F238E27FC236}">
                <a16:creationId xmlns:a16="http://schemas.microsoft.com/office/drawing/2014/main" id="{CB3815EC-9CA8-4319-8F71-97C62A21B7C3}"/>
              </a:ext>
            </a:extLst>
          </p:cNvPr>
          <p:cNvSpPr/>
          <p:nvPr/>
        </p:nvSpPr>
        <p:spPr>
          <a:xfrm>
            <a:off x="1108910" y="4629130"/>
            <a:ext cx="177637" cy="19028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 name="TextBox 2">
            <a:extLst>
              <a:ext uri="{FF2B5EF4-FFF2-40B4-BE49-F238E27FC236}">
                <a16:creationId xmlns:a16="http://schemas.microsoft.com/office/drawing/2014/main" id="{3A0E3807-73A6-1261-2DB6-C457FEC8EFC3}"/>
              </a:ext>
            </a:extLst>
          </p:cNvPr>
          <p:cNvSpPr txBox="1"/>
          <p:nvPr/>
        </p:nvSpPr>
        <p:spPr>
          <a:xfrm>
            <a:off x="303231" y="1705478"/>
            <a:ext cx="46496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Continually assess needed level of support </a:t>
            </a:r>
          </a:p>
        </p:txBody>
      </p:sp>
    </p:spTree>
    <p:extLst>
      <p:ext uri="{BB962C8B-B14F-4D97-AF65-F5344CB8AC3E}">
        <p14:creationId xmlns:p14="http://schemas.microsoft.com/office/powerpoint/2010/main" val="867126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smiling for the camera&#10;&#10;Description generated with very high confidence">
            <a:extLst>
              <a:ext uri="{FF2B5EF4-FFF2-40B4-BE49-F238E27FC236}">
                <a16:creationId xmlns:a16="http://schemas.microsoft.com/office/drawing/2014/main" id="{F8653C57-0F81-42E8-991E-973965878E49}"/>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Lst>
          </a:blip>
          <a:srcRect l="19" r="19"/>
          <a:stretch>
            <a:fillRect/>
          </a:stretch>
        </p:blipFill>
        <p:spPr>
          <a:xfrm>
            <a:off x="-17821" y="20734"/>
            <a:ext cx="6198957" cy="6168454"/>
          </a:xfrm>
        </p:spPr>
      </p:pic>
      <p:sp>
        <p:nvSpPr>
          <p:cNvPr id="36866" name="Title 1">
            <a:extLst>
              <a:ext uri="{FF2B5EF4-FFF2-40B4-BE49-F238E27FC236}">
                <a16:creationId xmlns:a16="http://schemas.microsoft.com/office/drawing/2014/main" id="{34590B1A-E96B-4BDC-9489-447B5AF8DF51}"/>
              </a:ext>
            </a:extLst>
          </p:cNvPr>
          <p:cNvSpPr>
            <a:spLocks noGrp="1"/>
          </p:cNvSpPr>
          <p:nvPr>
            <p:ph type="title" idx="4294967295"/>
          </p:nvPr>
        </p:nvSpPr>
        <p:spPr>
          <a:xfrm>
            <a:off x="442210" y="753329"/>
            <a:ext cx="9573097" cy="801688"/>
          </a:xfrm>
        </p:spPr>
        <p:txBody>
          <a:bodyPr>
            <a:normAutofit fontScale="90000"/>
          </a:bodyPr>
          <a:lstStyle/>
          <a:p>
            <a:pPr>
              <a:defRPr/>
            </a:pPr>
            <a:r>
              <a:rPr lang="en-US" sz="5400" b="1">
                <a:solidFill>
                  <a:schemeClr val="accent2"/>
                </a:solidFill>
                <a:effectLst>
                  <a:outerShdw blurRad="38100" dist="38100" dir="2700000" algn="tl">
                    <a:srgbClr val="000000">
                      <a:alpha val="43137"/>
                    </a:srgbClr>
                  </a:outerShdw>
                </a:effectLst>
                <a:latin typeface="Oswald" panose="02000503000000000000" pitchFamily="2" charset="0"/>
              </a:rPr>
              <a:t>Catalyst</a:t>
            </a:r>
            <a:r>
              <a:rPr lang="en-US" b="1">
                <a:solidFill>
                  <a:schemeClr val="accent2"/>
                </a:solidFill>
                <a:effectLst>
                  <a:outerShdw blurRad="38100" dist="38100" dir="2700000" algn="tl">
                    <a:srgbClr val="000000">
                      <a:alpha val="43137"/>
                    </a:srgbClr>
                  </a:outerShdw>
                </a:effectLst>
                <a:latin typeface="Oswald" panose="02000503000000000000" pitchFamily="2" charset="0"/>
              </a:rPr>
              <a:t> </a:t>
            </a:r>
            <a:r>
              <a:rPr lang="en-US" b="1">
                <a:solidFill>
                  <a:schemeClr val="tx1"/>
                </a:solidFill>
                <a:effectLst>
                  <a:outerShdw blurRad="38100" dist="38100" dir="2700000" algn="tl">
                    <a:srgbClr val="000000">
                      <a:alpha val="43137"/>
                    </a:srgbClr>
                  </a:outerShdw>
                </a:effectLst>
                <a:latin typeface="Oswald" panose="02000503000000000000" pitchFamily="2" charset="0"/>
              </a:rPr>
              <a:t>for Change</a:t>
            </a:r>
          </a:p>
        </p:txBody>
      </p:sp>
      <p:sp>
        <p:nvSpPr>
          <p:cNvPr id="21507" name="Content Placeholder 2">
            <a:extLst>
              <a:ext uri="{FF2B5EF4-FFF2-40B4-BE49-F238E27FC236}">
                <a16:creationId xmlns:a16="http://schemas.microsoft.com/office/drawing/2014/main" id="{E6586860-DEF5-4D22-86FB-355A1211A183}"/>
              </a:ext>
            </a:extLst>
          </p:cNvPr>
          <p:cNvSpPr>
            <a:spLocks noGrp="1"/>
          </p:cNvSpPr>
          <p:nvPr>
            <p:ph idx="4294967295"/>
          </p:nvPr>
        </p:nvSpPr>
        <p:spPr>
          <a:xfrm>
            <a:off x="6096000" y="833450"/>
            <a:ext cx="5896131" cy="3284537"/>
          </a:xfrm>
        </p:spPr>
        <p:txBody>
          <a:bodyPr>
            <a:normAutofit/>
          </a:bodyPr>
          <a:lstStyle/>
          <a:p>
            <a:pPr marL="0" indent="0">
              <a:buNone/>
            </a:pPr>
            <a:r>
              <a:rPr lang="en-US" altLang="en-US" sz="2400" b="1" dirty="0">
                <a:latin typeface="Calibri"/>
                <a:cs typeface="Calibri"/>
              </a:rPr>
              <a:t>Purpose: Help participants and families be open to and accelerate the pace of growth and change; to help to build skills and unlock potential</a:t>
            </a:r>
            <a:endParaRPr lang="en-US" altLang="en-US" sz="2400" dirty="0">
              <a:latin typeface="Calibri"/>
              <a:cs typeface="Calibri"/>
            </a:endParaRPr>
          </a:p>
          <a:p>
            <a:pPr marL="899795" lvl="2" indent="-269875"/>
            <a:endParaRPr lang="en-US" altLang="en-US" dirty="0"/>
          </a:p>
          <a:p>
            <a:pPr marL="899795" lvl="2" indent="-269875">
              <a:buFont typeface="Wingdings 2" panose="05020102010507070707" pitchFamily="18" charset="2"/>
              <a:buNone/>
            </a:pPr>
            <a:endParaRPr lang="en-US" altLang="en-US" dirty="0"/>
          </a:p>
          <a:p>
            <a:pPr marL="629920" lvl="1" indent="-305435"/>
            <a:endParaRPr lang="en-US" altLang="en-US" dirty="0"/>
          </a:p>
        </p:txBody>
      </p:sp>
      <p:sp>
        <p:nvSpPr>
          <p:cNvPr id="2" name="TextBox 1">
            <a:extLst>
              <a:ext uri="{FF2B5EF4-FFF2-40B4-BE49-F238E27FC236}">
                <a16:creationId xmlns:a16="http://schemas.microsoft.com/office/drawing/2014/main" id="{915534E2-84E1-4516-BB08-5081F9FD7923}"/>
              </a:ext>
            </a:extLst>
          </p:cNvPr>
          <p:cNvSpPr txBox="1"/>
          <p:nvPr/>
        </p:nvSpPr>
        <p:spPr>
          <a:xfrm>
            <a:off x="9151707" y="4886339"/>
            <a:ext cx="1727200" cy="369332"/>
          </a:xfrm>
          <a:prstGeom prst="rect">
            <a:avLst/>
          </a:prstGeom>
          <a:noFill/>
        </p:spPr>
        <p:txBody>
          <a:bodyPr wrap="square" rtlCol="0">
            <a:spAutoFit/>
          </a:bodyPr>
          <a:lstStyle/>
          <a:p>
            <a:r>
              <a:rPr lang="en-US">
                <a:solidFill>
                  <a:schemeClr val="accent4"/>
                </a:solidFill>
              </a:rPr>
              <a:t>Encouraging </a:t>
            </a:r>
          </a:p>
        </p:txBody>
      </p:sp>
      <p:sp>
        <p:nvSpPr>
          <p:cNvPr id="6" name="TextBox 5">
            <a:extLst>
              <a:ext uri="{FF2B5EF4-FFF2-40B4-BE49-F238E27FC236}">
                <a16:creationId xmlns:a16="http://schemas.microsoft.com/office/drawing/2014/main" id="{E88CE3F0-DD32-402B-ADA8-3EE358610993}"/>
              </a:ext>
            </a:extLst>
          </p:cNvPr>
          <p:cNvSpPr txBox="1"/>
          <p:nvPr/>
        </p:nvSpPr>
        <p:spPr>
          <a:xfrm>
            <a:off x="8443120" y="2777402"/>
            <a:ext cx="1727200" cy="400110"/>
          </a:xfrm>
          <a:prstGeom prst="rect">
            <a:avLst/>
          </a:prstGeom>
          <a:noFill/>
        </p:spPr>
        <p:txBody>
          <a:bodyPr wrap="square" rtlCol="0">
            <a:spAutoFit/>
          </a:bodyPr>
          <a:lstStyle/>
          <a:p>
            <a:r>
              <a:rPr lang="en-US" sz="2000">
                <a:solidFill>
                  <a:schemeClr val="accent4"/>
                </a:solidFill>
              </a:rPr>
              <a:t>Expecting</a:t>
            </a:r>
          </a:p>
        </p:txBody>
      </p:sp>
      <p:sp>
        <p:nvSpPr>
          <p:cNvPr id="7" name="TextBox 6">
            <a:extLst>
              <a:ext uri="{FF2B5EF4-FFF2-40B4-BE49-F238E27FC236}">
                <a16:creationId xmlns:a16="http://schemas.microsoft.com/office/drawing/2014/main" id="{CB5D05BF-CED7-48A2-996A-41828BB56E59}"/>
              </a:ext>
            </a:extLst>
          </p:cNvPr>
          <p:cNvSpPr txBox="1"/>
          <p:nvPr/>
        </p:nvSpPr>
        <p:spPr>
          <a:xfrm>
            <a:off x="7162521" y="3539821"/>
            <a:ext cx="1727200" cy="369332"/>
          </a:xfrm>
          <a:prstGeom prst="rect">
            <a:avLst/>
          </a:prstGeom>
          <a:noFill/>
        </p:spPr>
        <p:txBody>
          <a:bodyPr wrap="square" rtlCol="0">
            <a:spAutoFit/>
          </a:bodyPr>
          <a:lstStyle/>
          <a:p>
            <a:r>
              <a:rPr lang="en-US">
                <a:solidFill>
                  <a:srgbClr val="E0AD58"/>
                </a:solidFill>
              </a:rPr>
              <a:t>Educating</a:t>
            </a:r>
          </a:p>
        </p:txBody>
      </p:sp>
      <p:sp>
        <p:nvSpPr>
          <p:cNvPr id="8" name="TextBox 7">
            <a:extLst>
              <a:ext uri="{FF2B5EF4-FFF2-40B4-BE49-F238E27FC236}">
                <a16:creationId xmlns:a16="http://schemas.microsoft.com/office/drawing/2014/main" id="{478CAFA9-17C3-43B1-B1A6-8356DCBB5B27}"/>
              </a:ext>
            </a:extLst>
          </p:cNvPr>
          <p:cNvSpPr txBox="1"/>
          <p:nvPr/>
        </p:nvSpPr>
        <p:spPr>
          <a:xfrm>
            <a:off x="7482797" y="4705040"/>
            <a:ext cx="1727200" cy="461665"/>
          </a:xfrm>
          <a:prstGeom prst="rect">
            <a:avLst/>
          </a:prstGeom>
          <a:noFill/>
        </p:spPr>
        <p:txBody>
          <a:bodyPr wrap="square" rtlCol="0">
            <a:spAutoFit/>
          </a:bodyPr>
          <a:lstStyle/>
          <a:p>
            <a:r>
              <a:rPr lang="en-US" sz="2400">
                <a:solidFill>
                  <a:schemeClr val="bg2">
                    <a:lumMod val="75000"/>
                  </a:schemeClr>
                </a:solidFill>
              </a:rPr>
              <a:t>Modeling</a:t>
            </a:r>
          </a:p>
        </p:txBody>
      </p:sp>
      <p:sp>
        <p:nvSpPr>
          <p:cNvPr id="9" name="TextBox 8">
            <a:extLst>
              <a:ext uri="{FF2B5EF4-FFF2-40B4-BE49-F238E27FC236}">
                <a16:creationId xmlns:a16="http://schemas.microsoft.com/office/drawing/2014/main" id="{D145F964-968B-40A2-8BEA-333D564F5BFD}"/>
              </a:ext>
            </a:extLst>
          </p:cNvPr>
          <p:cNvSpPr txBox="1"/>
          <p:nvPr/>
        </p:nvSpPr>
        <p:spPr>
          <a:xfrm>
            <a:off x="8872504" y="3389070"/>
            <a:ext cx="1727200" cy="523220"/>
          </a:xfrm>
          <a:prstGeom prst="rect">
            <a:avLst/>
          </a:prstGeom>
          <a:noFill/>
        </p:spPr>
        <p:txBody>
          <a:bodyPr wrap="square" rtlCol="0">
            <a:spAutoFit/>
          </a:bodyPr>
          <a:lstStyle/>
          <a:p>
            <a:r>
              <a:rPr lang="en-US" sz="2800">
                <a:solidFill>
                  <a:schemeClr val="accent5"/>
                </a:solidFill>
              </a:rPr>
              <a:t>Practicing</a:t>
            </a:r>
          </a:p>
        </p:txBody>
      </p:sp>
      <p:sp>
        <p:nvSpPr>
          <p:cNvPr id="10" name="TextBox 9">
            <a:extLst>
              <a:ext uri="{FF2B5EF4-FFF2-40B4-BE49-F238E27FC236}">
                <a16:creationId xmlns:a16="http://schemas.microsoft.com/office/drawing/2014/main" id="{7160F3A0-09D7-4F8F-8A7F-DF84CE00748D}"/>
              </a:ext>
            </a:extLst>
          </p:cNvPr>
          <p:cNvSpPr txBox="1"/>
          <p:nvPr/>
        </p:nvSpPr>
        <p:spPr>
          <a:xfrm>
            <a:off x="8728736" y="4528588"/>
            <a:ext cx="1727200" cy="369332"/>
          </a:xfrm>
          <a:prstGeom prst="rect">
            <a:avLst/>
          </a:prstGeom>
          <a:noFill/>
        </p:spPr>
        <p:txBody>
          <a:bodyPr wrap="square" rtlCol="0">
            <a:spAutoFit/>
          </a:bodyPr>
          <a:lstStyle/>
          <a:p>
            <a:r>
              <a:rPr lang="en-US">
                <a:solidFill>
                  <a:schemeClr val="accent3"/>
                </a:solidFill>
              </a:rPr>
              <a:t>Exposing</a:t>
            </a:r>
          </a:p>
        </p:txBody>
      </p:sp>
      <p:sp>
        <p:nvSpPr>
          <p:cNvPr id="12" name="TextBox 11">
            <a:extLst>
              <a:ext uri="{FF2B5EF4-FFF2-40B4-BE49-F238E27FC236}">
                <a16:creationId xmlns:a16="http://schemas.microsoft.com/office/drawing/2014/main" id="{5AE43874-DF3D-403B-A974-1609A3CCB7D5}"/>
              </a:ext>
            </a:extLst>
          </p:cNvPr>
          <p:cNvSpPr txBox="1"/>
          <p:nvPr/>
        </p:nvSpPr>
        <p:spPr>
          <a:xfrm>
            <a:off x="7880540" y="3139711"/>
            <a:ext cx="1727200" cy="400110"/>
          </a:xfrm>
          <a:prstGeom prst="rect">
            <a:avLst/>
          </a:prstGeom>
          <a:noFill/>
        </p:spPr>
        <p:txBody>
          <a:bodyPr wrap="square" rtlCol="0">
            <a:spAutoFit/>
          </a:bodyPr>
          <a:lstStyle/>
          <a:p>
            <a:r>
              <a:rPr lang="en-US" sz="2000">
                <a:solidFill>
                  <a:schemeClr val="accent2"/>
                </a:solidFill>
              </a:rPr>
              <a:t>Engaging</a:t>
            </a:r>
          </a:p>
        </p:txBody>
      </p:sp>
      <p:sp>
        <p:nvSpPr>
          <p:cNvPr id="13" name="TextBox 12">
            <a:extLst>
              <a:ext uri="{FF2B5EF4-FFF2-40B4-BE49-F238E27FC236}">
                <a16:creationId xmlns:a16="http://schemas.microsoft.com/office/drawing/2014/main" id="{2B825A00-BFD7-491D-AFED-6C5EBA1F00DA}"/>
              </a:ext>
            </a:extLst>
          </p:cNvPr>
          <p:cNvSpPr txBox="1"/>
          <p:nvPr/>
        </p:nvSpPr>
        <p:spPr>
          <a:xfrm>
            <a:off x="7412048" y="3781710"/>
            <a:ext cx="3200399" cy="923330"/>
          </a:xfrm>
          <a:prstGeom prst="rect">
            <a:avLst/>
          </a:prstGeom>
          <a:noFill/>
        </p:spPr>
        <p:txBody>
          <a:bodyPr wrap="square" rtlCol="0">
            <a:spAutoFit/>
          </a:bodyPr>
          <a:lstStyle/>
          <a:p>
            <a:r>
              <a:rPr lang="en-US" sz="5400">
                <a:solidFill>
                  <a:schemeClr val="accent2">
                    <a:lumMod val="50000"/>
                  </a:schemeClr>
                </a:solidFill>
              </a:rPr>
              <a:t>Coaching</a:t>
            </a:r>
          </a:p>
        </p:txBody>
      </p:sp>
      <p:pic>
        <p:nvPicPr>
          <p:cNvPr id="14" name="Picture 5" descr="Logo-crop.clear.png">
            <a:extLst>
              <a:ext uri="{FF2B5EF4-FFF2-40B4-BE49-F238E27FC236}">
                <a16:creationId xmlns:a16="http://schemas.microsoft.com/office/drawing/2014/main" id="{FDDEA5DE-97C4-4074-AEA0-564A116637B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12248" y="5533252"/>
            <a:ext cx="2868157" cy="1057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5048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person, indoor, woman&#10;&#10;Description generated with very high confidence">
            <a:extLst>
              <a:ext uri="{FF2B5EF4-FFF2-40B4-BE49-F238E27FC236}">
                <a16:creationId xmlns:a16="http://schemas.microsoft.com/office/drawing/2014/main" id="{5433C5F8-5E41-4D95-B2F4-BF21714BB8C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CrisscrossEtching/>
                    </a14:imgEffect>
                  </a14:imgLayer>
                </a14:imgProps>
              </a:ext>
            </a:extLst>
          </a:blip>
          <a:srcRect t="425" b="425"/>
          <a:stretch>
            <a:fillRect/>
          </a:stretch>
        </p:blipFill>
        <p:spPr>
          <a:xfrm>
            <a:off x="5266721" y="0"/>
            <a:ext cx="6917267" cy="6858000"/>
          </a:xfrm>
        </p:spPr>
      </p:pic>
      <p:sp>
        <p:nvSpPr>
          <p:cNvPr id="37890" name="Title 1">
            <a:extLst>
              <a:ext uri="{FF2B5EF4-FFF2-40B4-BE49-F238E27FC236}">
                <a16:creationId xmlns:a16="http://schemas.microsoft.com/office/drawing/2014/main" id="{B5E824DD-7088-484F-AF4B-29CAD245A9C3}"/>
              </a:ext>
            </a:extLst>
          </p:cNvPr>
          <p:cNvSpPr>
            <a:spLocks noGrp="1"/>
          </p:cNvSpPr>
          <p:nvPr>
            <p:ph type="title" idx="4294967295"/>
          </p:nvPr>
        </p:nvSpPr>
        <p:spPr>
          <a:xfrm>
            <a:off x="285904" y="847949"/>
            <a:ext cx="8959850" cy="801688"/>
          </a:xfrm>
        </p:spPr>
        <p:txBody>
          <a:bodyPr>
            <a:normAutofit fontScale="90000"/>
          </a:bodyPr>
          <a:lstStyle/>
          <a:p>
            <a:pPr>
              <a:defRPr/>
            </a:pPr>
            <a:r>
              <a:rPr lang="en-US" sz="5400" b="1" dirty="0">
                <a:solidFill>
                  <a:schemeClr val="accent2"/>
                </a:solidFill>
                <a:effectLst>
                  <a:outerShdw blurRad="38100" dist="38100" dir="2700000" algn="tl">
                    <a:srgbClr val="000000">
                      <a:alpha val="43137"/>
                    </a:srgbClr>
                  </a:outerShdw>
                </a:effectLst>
                <a:latin typeface="Oswald" panose="02000503000000000000" pitchFamily="2" charset="0"/>
              </a:rPr>
              <a:t>Connector</a:t>
            </a:r>
            <a:r>
              <a:rPr lang="en-US" sz="5400" b="1" dirty="0">
                <a:solidFill>
                  <a:srgbClr val="5AA0F4"/>
                </a:solidFill>
                <a:effectLst>
                  <a:outerShdw blurRad="38100" dist="38100" dir="2700000" algn="tl">
                    <a:srgbClr val="000000">
                      <a:alpha val="43137"/>
                    </a:srgbClr>
                  </a:outerShdw>
                </a:effectLst>
                <a:latin typeface="Oswald" panose="02000503000000000000" pitchFamily="2" charset="0"/>
              </a:rPr>
              <a:t> </a:t>
            </a:r>
            <a:r>
              <a:rPr lang="en-US" b="1" dirty="0">
                <a:solidFill>
                  <a:schemeClr val="tx1"/>
                </a:solidFill>
                <a:latin typeface="Oswald" panose="02000503000000000000" pitchFamily="2" charset="0"/>
              </a:rPr>
              <a:t>to Community</a:t>
            </a:r>
            <a:endParaRPr lang="en-US" b="1" dirty="0">
              <a:solidFill>
                <a:schemeClr val="tx1"/>
              </a:solidFill>
              <a:effectLst>
                <a:outerShdw blurRad="38100" dist="38100" dir="2700000" algn="tl">
                  <a:srgbClr val="000000">
                    <a:alpha val="43137"/>
                  </a:srgbClr>
                </a:outerShdw>
              </a:effectLst>
              <a:latin typeface="Oswald" panose="02000503000000000000" pitchFamily="2" charset="0"/>
            </a:endParaRPr>
          </a:p>
        </p:txBody>
      </p:sp>
      <p:sp>
        <p:nvSpPr>
          <p:cNvPr id="22531" name="Content Placeholder 2">
            <a:extLst>
              <a:ext uri="{FF2B5EF4-FFF2-40B4-BE49-F238E27FC236}">
                <a16:creationId xmlns:a16="http://schemas.microsoft.com/office/drawing/2014/main" id="{0920A346-006B-4C00-A066-C1B2050B8B4D}"/>
              </a:ext>
            </a:extLst>
          </p:cNvPr>
          <p:cNvSpPr>
            <a:spLocks noGrp="1"/>
          </p:cNvSpPr>
          <p:nvPr>
            <p:ph idx="4294967295"/>
          </p:nvPr>
        </p:nvSpPr>
        <p:spPr>
          <a:xfrm>
            <a:off x="433387" y="1542036"/>
            <a:ext cx="11325225" cy="2711782"/>
          </a:xfrm>
        </p:spPr>
        <p:txBody>
          <a:bodyPr>
            <a:normAutofit/>
          </a:bodyPr>
          <a:lstStyle/>
          <a:p>
            <a:pPr marL="0" indent="0">
              <a:buNone/>
            </a:pPr>
            <a:r>
              <a:rPr lang="en-US" altLang="en-US" sz="2400" b="1" dirty="0">
                <a:latin typeface="Calibri" panose="020F0502020204030204" pitchFamily="34" charset="0"/>
                <a:cs typeface="Calibri" panose="020F0502020204030204" pitchFamily="34" charset="0"/>
              </a:rPr>
              <a:t>Purpose: To connect youth and family with positive </a:t>
            </a:r>
          </a:p>
          <a:p>
            <a:pPr marL="0" indent="0">
              <a:buNone/>
            </a:pPr>
            <a:r>
              <a:rPr lang="en-US" altLang="en-US" sz="2400" b="1" dirty="0">
                <a:latin typeface="Calibri" panose="020F0502020204030204" pitchFamily="34" charset="0"/>
                <a:cs typeface="Calibri" panose="020F0502020204030204" pitchFamily="34" charset="0"/>
              </a:rPr>
              <a:t>people, places, activities and services</a:t>
            </a:r>
          </a:p>
          <a:p>
            <a:pPr marL="0" indent="0">
              <a:buNone/>
            </a:pPr>
            <a:r>
              <a:rPr lang="en-US" altLang="en-US" sz="2400" dirty="0">
                <a:latin typeface="Calibri" panose="020F0502020204030204" pitchFamily="34" charset="0"/>
                <a:cs typeface="Calibri" panose="020F0502020204030204" pitchFamily="34" charset="0"/>
              </a:rPr>
              <a:t>  </a:t>
            </a:r>
          </a:p>
          <a:p>
            <a:pPr>
              <a:buFont typeface="Wingdings 2" panose="05020102010507070707" pitchFamily="18" charset="2"/>
              <a:buNone/>
            </a:pPr>
            <a:endParaRPr lang="en-US" altLang="en-US" dirty="0"/>
          </a:p>
        </p:txBody>
      </p:sp>
      <p:pic>
        <p:nvPicPr>
          <p:cNvPr id="6" name="Picture 5" descr="Logo-crop.clear.png">
            <a:extLst>
              <a:ext uri="{FF2B5EF4-FFF2-40B4-BE49-F238E27FC236}">
                <a16:creationId xmlns:a16="http://schemas.microsoft.com/office/drawing/2014/main" id="{455BA419-9FC5-41D2-A800-A9E4C7DBE6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4951" y="5717310"/>
            <a:ext cx="2868157" cy="1057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31648C32-58E3-4D1E-A135-48ECF32454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0714" t="7043" r="12143" b="7150"/>
          <a:stretch>
            <a:fillRect/>
          </a:stretch>
        </p:blipFill>
        <p:spPr bwMode="auto">
          <a:xfrm>
            <a:off x="4072545" y="2697581"/>
            <a:ext cx="4652809" cy="4160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36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B2FB2-D665-335A-BD89-124111E94641}"/>
              </a:ext>
            </a:extLst>
          </p:cNvPr>
          <p:cNvSpPr>
            <a:spLocks noGrp="1"/>
          </p:cNvSpPr>
          <p:nvPr>
            <p:ph type="title"/>
          </p:nvPr>
        </p:nvSpPr>
        <p:spPr>
          <a:xfrm>
            <a:off x="1625602" y="342900"/>
            <a:ext cx="9943183" cy="1676400"/>
          </a:xfrm>
        </p:spPr>
        <p:txBody>
          <a:bodyPr anchor="ctr">
            <a:normAutofit/>
          </a:bodyPr>
          <a:lstStyle/>
          <a:p>
            <a:r>
              <a:rPr lang="en-US" dirty="0"/>
              <a:t>The YAP Program Team </a:t>
            </a:r>
          </a:p>
        </p:txBody>
      </p:sp>
      <p:sp>
        <p:nvSpPr>
          <p:cNvPr id="3" name="Content Placeholder 2">
            <a:extLst>
              <a:ext uri="{FF2B5EF4-FFF2-40B4-BE49-F238E27FC236}">
                <a16:creationId xmlns:a16="http://schemas.microsoft.com/office/drawing/2014/main" id="{8CADDD22-9A6D-ABED-DCD5-7CA4CBE0F7FC}"/>
              </a:ext>
            </a:extLst>
          </p:cNvPr>
          <p:cNvSpPr>
            <a:spLocks noGrp="1"/>
          </p:cNvSpPr>
          <p:nvPr>
            <p:ph idx="1"/>
          </p:nvPr>
        </p:nvSpPr>
        <p:spPr>
          <a:xfrm>
            <a:off x="3251201" y="2019300"/>
            <a:ext cx="8317583" cy="4495800"/>
          </a:xfrm>
        </p:spPr>
        <p:txBody>
          <a:bodyPr wrap="square">
            <a:normAutofit/>
          </a:bodyPr>
          <a:lstStyle/>
          <a:p>
            <a:r>
              <a:rPr lang="en-US" dirty="0"/>
              <a:t>State Director</a:t>
            </a:r>
          </a:p>
          <a:p>
            <a:r>
              <a:rPr lang="en-US" dirty="0"/>
              <a:t>Program Director</a:t>
            </a:r>
          </a:p>
          <a:p>
            <a:r>
              <a:rPr lang="en-US" dirty="0"/>
              <a:t>Assistant Director</a:t>
            </a:r>
          </a:p>
          <a:p>
            <a:r>
              <a:rPr lang="en-US" dirty="0"/>
              <a:t>Program Coordinator</a:t>
            </a:r>
          </a:p>
          <a:p>
            <a:r>
              <a:rPr lang="en-US" dirty="0"/>
              <a:t>Administrative Manager</a:t>
            </a:r>
          </a:p>
          <a:p>
            <a:r>
              <a:rPr lang="en-US" dirty="0"/>
              <a:t>Advocates*</a:t>
            </a:r>
          </a:p>
        </p:txBody>
      </p:sp>
    </p:spTree>
    <p:extLst>
      <p:ext uri="{BB962C8B-B14F-4D97-AF65-F5344CB8AC3E}">
        <p14:creationId xmlns:p14="http://schemas.microsoft.com/office/powerpoint/2010/main" val="2652921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273862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621355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9ED6-9EBF-4F7E-BAF6-32AB66DD4DB5}"/>
              </a:ext>
            </a:extLst>
          </p:cNvPr>
          <p:cNvSpPr>
            <a:spLocks noGrp="1"/>
          </p:cNvSpPr>
          <p:nvPr>
            <p:ph type="title"/>
          </p:nvPr>
        </p:nvSpPr>
        <p:spPr/>
        <p:txBody>
          <a:bodyPr/>
          <a:lstStyle/>
          <a:p>
            <a:r>
              <a:rPr lang="en-US" dirty="0"/>
              <a:t>Core Components</a:t>
            </a:r>
          </a:p>
        </p:txBody>
      </p:sp>
      <p:sp>
        <p:nvSpPr>
          <p:cNvPr id="3" name="Content Placeholder 2">
            <a:extLst>
              <a:ext uri="{FF2B5EF4-FFF2-40B4-BE49-F238E27FC236}">
                <a16:creationId xmlns:a16="http://schemas.microsoft.com/office/drawing/2014/main" id="{6952422B-FB8B-4B53-BB09-722BACBBFB81}"/>
              </a:ext>
            </a:extLst>
          </p:cNvPr>
          <p:cNvSpPr>
            <a:spLocks noGrp="1"/>
          </p:cNvSpPr>
          <p:nvPr>
            <p:ph sz="half" idx="1"/>
          </p:nvPr>
        </p:nvSpPr>
        <p:spPr>
          <a:xfrm>
            <a:off x="609599" y="1600203"/>
            <a:ext cx="10524565" cy="4525963"/>
          </a:xfrm>
        </p:spPr>
        <p:txBody>
          <a:bodyPr>
            <a:normAutofit/>
          </a:bodyPr>
          <a:lstStyle/>
          <a:p>
            <a:r>
              <a:rPr lang="en-US" sz="2400" dirty="0"/>
              <a:t>Dosage: Average 7-10 </a:t>
            </a:r>
            <a:r>
              <a:rPr lang="en-US" sz="2400" dirty="0" err="1"/>
              <a:t>hrs</a:t>
            </a:r>
            <a:r>
              <a:rPr lang="en-US" sz="2400" dirty="0"/>
              <a:t> a week</a:t>
            </a:r>
          </a:p>
          <a:p>
            <a:r>
              <a:rPr lang="en-US" sz="2400" dirty="0"/>
              <a:t>Contact: Avg 3-4 days/</a:t>
            </a:r>
            <a:r>
              <a:rPr lang="en-US" sz="2400" dirty="0" err="1"/>
              <a:t>wk</a:t>
            </a:r>
            <a:endParaRPr lang="en-US" sz="2400" dirty="0"/>
          </a:p>
          <a:p>
            <a:r>
              <a:rPr lang="en-US" sz="2400" dirty="0"/>
              <a:t>Length of Stay: 6 </a:t>
            </a:r>
            <a:r>
              <a:rPr lang="en-US" sz="2400" dirty="0" err="1"/>
              <a:t>mos</a:t>
            </a:r>
            <a:endParaRPr lang="en-US" sz="2400" dirty="0"/>
          </a:p>
          <a:p>
            <a:r>
              <a:rPr lang="en-US" sz="2400" dirty="0"/>
              <a:t>Services at times most needed and/or convenient to families from within their homes and community</a:t>
            </a:r>
          </a:p>
          <a:p>
            <a:pPr lvl="1"/>
            <a:r>
              <a:rPr lang="en-US" sz="2000" dirty="0"/>
              <a:t>Transportation</a:t>
            </a:r>
          </a:p>
          <a:p>
            <a:pPr lvl="1"/>
            <a:r>
              <a:rPr lang="en-US" sz="2000" dirty="0"/>
              <a:t>24/7 Crisis Support </a:t>
            </a:r>
          </a:p>
          <a:p>
            <a:r>
              <a:rPr lang="en-US" sz="2400" dirty="0"/>
              <a:t>Flex Fund</a:t>
            </a:r>
          </a:p>
          <a:p>
            <a:r>
              <a:rPr lang="en-US" sz="2400" dirty="0"/>
              <a:t>Individual, Family and Group* Interventions </a:t>
            </a:r>
          </a:p>
          <a:p>
            <a:endParaRPr lang="en-US" dirty="0"/>
          </a:p>
        </p:txBody>
      </p:sp>
    </p:spTree>
    <p:custDataLst>
      <p:tags r:id="rId1"/>
    </p:custDataLst>
    <p:extLst>
      <p:ext uri="{BB962C8B-B14F-4D97-AF65-F5344CB8AC3E}">
        <p14:creationId xmlns:p14="http://schemas.microsoft.com/office/powerpoint/2010/main" val="1563482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2E0AB675-8D6E-4972-8A8A-6B1C0960E45F}"/>
              </a:ext>
            </a:extLst>
          </p:cNvPr>
          <p:cNvGraphicFramePr>
            <a:graphicFrameLocks/>
          </p:cNvGraphicFramePr>
          <p:nvPr/>
        </p:nvGraphicFramePr>
        <p:xfrm>
          <a:off x="2819401" y="3048000"/>
          <a:ext cx="6548437" cy="274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3">
            <a:extLst>
              <a:ext uri="{FF2B5EF4-FFF2-40B4-BE49-F238E27FC236}">
                <a16:creationId xmlns:a16="http://schemas.microsoft.com/office/drawing/2014/main" id="{F5D63D9B-EE6A-48AD-B51A-284E2C3A71AD}"/>
              </a:ext>
            </a:extLst>
          </p:cNvPr>
          <p:cNvSpPr txBox="1">
            <a:spLocks/>
          </p:cNvSpPr>
          <p:nvPr/>
        </p:nvSpPr>
        <p:spPr bwMode="auto">
          <a:xfrm>
            <a:off x="587235" y="310570"/>
            <a:ext cx="6637338" cy="1362075"/>
          </a:xfrm>
          <a:prstGeom prst="rect">
            <a:avLst/>
          </a:prstGeom>
          <a:noFill/>
          <a:ln w="9525">
            <a:noFill/>
            <a:miter lim="800000"/>
            <a:headEnd/>
            <a:tailEnd/>
          </a:ln>
        </p:spPr>
        <p:txBody>
          <a:bodyPr/>
          <a:lstStyle/>
          <a:p>
            <a:pPr>
              <a:defRPr/>
            </a:pPr>
            <a:r>
              <a:rPr lang="en-US" sz="6600" b="1">
                <a:solidFill>
                  <a:schemeClr val="bg1"/>
                </a:solidFill>
                <a:effectLst>
                  <a:outerShdw blurRad="38100" dist="38100" dir="2700000" algn="tl">
                    <a:srgbClr val="000000">
                      <a:alpha val="43137"/>
                    </a:srgbClr>
                  </a:outerShdw>
                </a:effectLst>
                <a:latin typeface="Oswald" panose="02000503000000000000" pitchFamily="2" charset="0"/>
                <a:ea typeface="+mj-ea"/>
                <a:cs typeface="+mj-cs"/>
              </a:rPr>
              <a:t>YAP Wrap</a:t>
            </a:r>
          </a:p>
        </p:txBody>
      </p:sp>
      <p:sp>
        <p:nvSpPr>
          <p:cNvPr id="27652" name="TextBox 6">
            <a:extLst>
              <a:ext uri="{FF2B5EF4-FFF2-40B4-BE49-F238E27FC236}">
                <a16:creationId xmlns:a16="http://schemas.microsoft.com/office/drawing/2014/main" id="{AF36F4C8-DA01-455F-8FEF-D103DF294F03}"/>
              </a:ext>
            </a:extLst>
          </p:cNvPr>
          <p:cNvSpPr txBox="1">
            <a:spLocks noChangeArrowheads="1"/>
          </p:cNvSpPr>
          <p:nvPr/>
        </p:nvSpPr>
        <p:spPr bwMode="auto">
          <a:xfrm>
            <a:off x="0" y="2358800"/>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latin typeface="Akbar" pitchFamily="2" charset="0"/>
              </a:rPr>
              <a:t>Phases of Service</a:t>
            </a:r>
          </a:p>
        </p:txBody>
      </p:sp>
      <p:pic>
        <p:nvPicPr>
          <p:cNvPr id="6" name="Picture 5" descr="Logo-crop.clear.png">
            <a:extLst>
              <a:ext uri="{FF2B5EF4-FFF2-40B4-BE49-F238E27FC236}">
                <a16:creationId xmlns:a16="http://schemas.microsoft.com/office/drawing/2014/main" id="{178D1906-93B7-4D4F-A06B-5296AFFFAE0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8812" y="5702922"/>
            <a:ext cx="2539893" cy="93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152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267436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9D66F8DE-A72F-49A4-98E5-5257B1EF9507}"/>
              </a:ext>
            </a:extLst>
          </p:cNvPr>
          <p:cNvGraphicFramePr>
            <a:graphicFrameLocks noGrp="1"/>
          </p:cNvGraphicFramePr>
          <p:nvPr>
            <p:ph idx="4294967295"/>
          </p:nvPr>
        </p:nvGraphicFramePr>
        <p:xfrm>
          <a:off x="1803793" y="1141676"/>
          <a:ext cx="6777038" cy="5553873"/>
        </p:xfrm>
        <a:graphic>
          <a:graphicData uri="http://schemas.openxmlformats.org/drawingml/2006/table">
            <a:tbl>
              <a:tblPr firstRow="1" bandRow="1">
                <a:tableStyleId>{5C22544A-7EE6-4342-B048-85BDC9FD1C3A}</a:tableStyleId>
              </a:tblPr>
              <a:tblGrid>
                <a:gridCol w="2309812">
                  <a:extLst>
                    <a:ext uri="{9D8B030D-6E8A-4147-A177-3AD203B41FA5}">
                      <a16:colId xmlns:a16="http://schemas.microsoft.com/office/drawing/2014/main" val="20000"/>
                    </a:ext>
                  </a:extLst>
                </a:gridCol>
                <a:gridCol w="4467226">
                  <a:extLst>
                    <a:ext uri="{9D8B030D-6E8A-4147-A177-3AD203B41FA5}">
                      <a16:colId xmlns:a16="http://schemas.microsoft.com/office/drawing/2014/main" val="20001"/>
                    </a:ext>
                  </a:extLst>
                </a:gridCol>
              </a:tblGrid>
              <a:tr h="443027">
                <a:tc>
                  <a:txBody>
                    <a:bodyPr/>
                    <a:lstStyle/>
                    <a:p>
                      <a:r>
                        <a:rPr lang="en-US" sz="1800">
                          <a:effectLst>
                            <a:outerShdw blurRad="38100" dist="38100" dir="2700000" algn="tl">
                              <a:srgbClr val="000000">
                                <a:alpha val="43137"/>
                              </a:srgbClr>
                            </a:outerShdw>
                          </a:effectLst>
                          <a:latin typeface="Calibri" pitchFamily="34" charset="0"/>
                          <a:cs typeface="Calibri" pitchFamily="34" charset="0"/>
                        </a:rPr>
                        <a:t>Phase of Service </a:t>
                      </a:r>
                    </a:p>
                  </a:txBody>
                  <a:tcPr marT="45714" marB="45714"/>
                </a:tc>
                <a:tc>
                  <a:txBody>
                    <a:bodyPr/>
                    <a:lstStyle/>
                    <a:p>
                      <a:r>
                        <a:rPr lang="en-US" sz="1800">
                          <a:effectLst>
                            <a:outerShdw blurRad="38100" dist="38100" dir="2700000" algn="tl">
                              <a:srgbClr val="000000">
                                <a:alpha val="43137"/>
                              </a:srgbClr>
                            </a:outerShdw>
                          </a:effectLst>
                          <a:latin typeface="Calibri" pitchFamily="34" charset="0"/>
                          <a:cs typeface="Calibri" pitchFamily="34" charset="0"/>
                        </a:rPr>
                        <a:t>Action Steps </a:t>
                      </a:r>
                    </a:p>
                  </a:txBody>
                  <a:tcPr marT="45714" marB="45714"/>
                </a:tc>
                <a:extLst>
                  <a:ext uri="{0D108BD9-81ED-4DB2-BD59-A6C34878D82A}">
                    <a16:rowId xmlns:a16="http://schemas.microsoft.com/office/drawing/2014/main" val="10000"/>
                  </a:ext>
                </a:extLst>
              </a:tr>
              <a:tr h="1420113">
                <a:tc>
                  <a:txBody>
                    <a:bodyPr/>
                    <a:lstStyle/>
                    <a:p>
                      <a:r>
                        <a:rPr lang="en-US" sz="1800" b="1">
                          <a:solidFill>
                            <a:schemeClr val="bg2">
                              <a:lumMod val="25000"/>
                            </a:schemeClr>
                          </a:solidFill>
                          <a:latin typeface="Calibri" pitchFamily="34" charset="0"/>
                          <a:cs typeface="Calibri" pitchFamily="34" charset="0"/>
                        </a:rPr>
                        <a:t>Referral and Engagement</a:t>
                      </a:r>
                    </a:p>
                    <a:p>
                      <a:r>
                        <a:rPr lang="en-US" sz="1800" b="0" i="1">
                          <a:solidFill>
                            <a:schemeClr val="bg2">
                              <a:lumMod val="25000"/>
                            </a:schemeClr>
                          </a:solidFill>
                          <a:latin typeface="Calibri" pitchFamily="34" charset="0"/>
                          <a:cs typeface="Calibri" pitchFamily="34" charset="0"/>
                        </a:rPr>
                        <a:t>[first week]</a:t>
                      </a:r>
                    </a:p>
                  </a:txBody>
                  <a:tcPr marT="45714" marB="45714"/>
                </a:tc>
                <a:tc>
                  <a:txBody>
                    <a:bodyPr/>
                    <a:lstStyle/>
                    <a:p>
                      <a:pPr marL="225425" indent="-225425">
                        <a:buFont typeface="Arial" pitchFamily="34" charset="0"/>
                        <a:buChar char="•"/>
                      </a:pPr>
                      <a:r>
                        <a:rPr lang="en-US" sz="1800" dirty="0">
                          <a:latin typeface="Calibri" pitchFamily="34" charset="0"/>
                          <a:cs typeface="Calibri" pitchFamily="34" charset="0"/>
                        </a:rPr>
                        <a:t>Receive and Process Referral</a:t>
                      </a:r>
                      <a:endParaRPr lang="en-US" sz="1800" baseline="0" dirty="0">
                        <a:latin typeface="Calibri" pitchFamily="34" charset="0"/>
                        <a:cs typeface="Calibri" pitchFamily="34" charset="0"/>
                      </a:endParaRPr>
                    </a:p>
                    <a:p>
                      <a:pPr marL="225425" indent="-225425">
                        <a:buFont typeface="Arial" pitchFamily="34" charset="0"/>
                        <a:buChar char="•"/>
                      </a:pPr>
                      <a:r>
                        <a:rPr lang="en-US" sz="1800" baseline="0" dirty="0">
                          <a:latin typeface="Calibri" pitchFamily="34" charset="0"/>
                          <a:cs typeface="Calibri" pitchFamily="34" charset="0"/>
                        </a:rPr>
                        <a:t>Schedule First Visit </a:t>
                      </a:r>
                    </a:p>
                    <a:p>
                      <a:pPr marL="225425" indent="-225425">
                        <a:buFont typeface="Arial" pitchFamily="34" charset="0"/>
                        <a:buChar char="•"/>
                      </a:pPr>
                      <a:r>
                        <a:rPr lang="en-US" sz="1800" baseline="0" dirty="0">
                          <a:latin typeface="Calibri" pitchFamily="34" charset="0"/>
                          <a:cs typeface="Calibri" pitchFamily="34" charset="0"/>
                        </a:rPr>
                        <a:t>Introduce Self and YAP </a:t>
                      </a:r>
                    </a:p>
                    <a:p>
                      <a:pPr marL="225425" indent="-225425">
                        <a:buFont typeface="Arial" pitchFamily="34" charset="0"/>
                        <a:buChar char="•"/>
                      </a:pPr>
                      <a:r>
                        <a:rPr lang="en-US" sz="1800" baseline="0" dirty="0">
                          <a:latin typeface="Calibri" pitchFamily="34" charset="0"/>
                          <a:cs typeface="Calibri" pitchFamily="34" charset="0"/>
                        </a:rPr>
                        <a:t>Introduce Advocate/Staff</a:t>
                      </a:r>
                    </a:p>
                    <a:p>
                      <a:pPr marL="225425" indent="-225425">
                        <a:buFont typeface="Arial" pitchFamily="34" charset="0"/>
                        <a:buChar char="•"/>
                      </a:pPr>
                      <a:r>
                        <a:rPr lang="en-US" sz="1800" baseline="0" dirty="0">
                          <a:latin typeface="Calibri" pitchFamily="34" charset="0"/>
                          <a:cs typeface="Calibri" pitchFamily="34" charset="0"/>
                        </a:rPr>
                        <a:t>Develop Schedule</a:t>
                      </a:r>
                      <a:endParaRPr lang="en-US" sz="1800" dirty="0">
                        <a:latin typeface="Calibri" pitchFamily="34" charset="0"/>
                        <a:cs typeface="Calibri" pitchFamily="34" charset="0"/>
                      </a:endParaRPr>
                    </a:p>
                  </a:txBody>
                  <a:tcPr marT="45714" marB="45714"/>
                </a:tc>
                <a:extLst>
                  <a:ext uri="{0D108BD9-81ED-4DB2-BD59-A6C34878D82A}">
                    <a16:rowId xmlns:a16="http://schemas.microsoft.com/office/drawing/2014/main" val="10001"/>
                  </a:ext>
                </a:extLst>
              </a:tr>
              <a:tr h="1092395">
                <a:tc>
                  <a:txBody>
                    <a:bodyPr/>
                    <a:lstStyle/>
                    <a:p>
                      <a:r>
                        <a:rPr lang="en-US" sz="1800" b="1">
                          <a:solidFill>
                            <a:schemeClr val="bg2">
                              <a:lumMod val="25000"/>
                            </a:schemeClr>
                          </a:solidFill>
                          <a:latin typeface="Calibri" pitchFamily="34" charset="0"/>
                          <a:cs typeface="Calibri" pitchFamily="34" charset="0"/>
                        </a:rPr>
                        <a:t>Assessment and Planning</a:t>
                      </a:r>
                    </a:p>
                    <a:p>
                      <a:r>
                        <a:rPr lang="en-US" sz="1800" b="0" i="1">
                          <a:solidFill>
                            <a:schemeClr val="bg2">
                              <a:lumMod val="25000"/>
                            </a:schemeClr>
                          </a:solidFill>
                          <a:latin typeface="Calibri" pitchFamily="34" charset="0"/>
                          <a:cs typeface="Calibri" pitchFamily="34" charset="0"/>
                        </a:rPr>
                        <a:t>[first month]</a:t>
                      </a:r>
                    </a:p>
                  </a:txBody>
                  <a:tcPr marT="45714" marB="45714"/>
                </a:tc>
                <a:tc>
                  <a:txBody>
                    <a:bodyPr/>
                    <a:lstStyle/>
                    <a:p>
                      <a:pPr marL="225425" indent="-225425">
                        <a:buFont typeface="Arial" pitchFamily="34" charset="0"/>
                        <a:buChar char="•"/>
                      </a:pPr>
                      <a:r>
                        <a:rPr lang="en-US" sz="1800" dirty="0">
                          <a:latin typeface="Calibri" pitchFamily="34" charset="0"/>
                          <a:cs typeface="Calibri" pitchFamily="34" charset="0"/>
                        </a:rPr>
                        <a:t>YAP Assessment</a:t>
                      </a:r>
                    </a:p>
                    <a:p>
                      <a:pPr marL="225425" indent="-225425">
                        <a:buFont typeface="Arial" pitchFamily="34" charset="0"/>
                        <a:buChar char="•"/>
                      </a:pPr>
                      <a:r>
                        <a:rPr lang="en-US" sz="1800" dirty="0">
                          <a:latin typeface="Calibri" pitchFamily="34" charset="0"/>
                          <a:cs typeface="Calibri" pitchFamily="34" charset="0"/>
                        </a:rPr>
                        <a:t>Provide services to build rapport and address immediate needs </a:t>
                      </a:r>
                    </a:p>
                    <a:p>
                      <a:pPr marL="225425" indent="-225425">
                        <a:buFont typeface="Arial" pitchFamily="34" charset="0"/>
                        <a:buChar char="•"/>
                      </a:pPr>
                      <a:r>
                        <a:rPr lang="en-US" sz="1800" dirty="0">
                          <a:latin typeface="Calibri" pitchFamily="34" charset="0"/>
                          <a:cs typeface="Calibri" pitchFamily="34" charset="0"/>
                        </a:rPr>
                        <a:t>Family and Team Preparation</a:t>
                      </a:r>
                    </a:p>
                    <a:p>
                      <a:pPr marL="225425" indent="-225425">
                        <a:buFont typeface="Arial" pitchFamily="34" charset="0"/>
                        <a:buChar char="•"/>
                      </a:pPr>
                      <a:r>
                        <a:rPr lang="en-US" sz="1800" dirty="0">
                          <a:latin typeface="Calibri" pitchFamily="34" charset="0"/>
                          <a:cs typeface="Calibri" pitchFamily="34" charset="0"/>
                        </a:rPr>
                        <a:t>Develop Initial Service Plan</a:t>
                      </a:r>
                    </a:p>
                  </a:txBody>
                  <a:tcPr marT="45714" marB="45714"/>
                </a:tc>
                <a:extLst>
                  <a:ext uri="{0D108BD9-81ED-4DB2-BD59-A6C34878D82A}">
                    <a16:rowId xmlns:a16="http://schemas.microsoft.com/office/drawing/2014/main" val="10002"/>
                  </a:ext>
                </a:extLst>
              </a:tr>
              <a:tr h="1092395">
                <a:tc>
                  <a:txBody>
                    <a:bodyPr/>
                    <a:lstStyle/>
                    <a:p>
                      <a:r>
                        <a:rPr lang="en-US" sz="1800" b="1">
                          <a:solidFill>
                            <a:schemeClr val="bg2">
                              <a:lumMod val="25000"/>
                            </a:schemeClr>
                          </a:solidFill>
                          <a:latin typeface="Calibri" pitchFamily="34" charset="0"/>
                          <a:cs typeface="Calibri" pitchFamily="34" charset="0"/>
                        </a:rPr>
                        <a:t>Delivery</a:t>
                      </a:r>
                    </a:p>
                  </a:txBody>
                  <a:tcPr marT="45714" marB="45714"/>
                </a:tc>
                <a:tc>
                  <a:txBody>
                    <a:bodyPr/>
                    <a:lstStyle/>
                    <a:p>
                      <a:pPr marL="225425" indent="-225425">
                        <a:buFont typeface="Arial" pitchFamily="34" charset="0"/>
                        <a:buChar char="•"/>
                      </a:pPr>
                      <a:r>
                        <a:rPr lang="en-US" sz="1800" dirty="0">
                          <a:latin typeface="Calibri" pitchFamily="34" charset="0"/>
                          <a:cs typeface="Calibri" pitchFamily="34" charset="0"/>
                        </a:rPr>
                        <a:t>Implement</a:t>
                      </a:r>
                      <a:r>
                        <a:rPr lang="en-US" sz="1800" baseline="0" dirty="0">
                          <a:latin typeface="Calibri" pitchFamily="34" charset="0"/>
                          <a:cs typeface="Calibri" pitchFamily="34" charset="0"/>
                        </a:rPr>
                        <a:t> Plan</a:t>
                      </a:r>
                    </a:p>
                    <a:p>
                      <a:pPr marL="225425" indent="-225425">
                        <a:buFont typeface="Arial" pitchFamily="34" charset="0"/>
                        <a:buChar char="•"/>
                      </a:pPr>
                      <a:r>
                        <a:rPr lang="en-US" sz="1800" baseline="0" dirty="0">
                          <a:latin typeface="Calibri" pitchFamily="34" charset="0"/>
                          <a:cs typeface="Calibri" pitchFamily="34" charset="0"/>
                        </a:rPr>
                        <a:t>Support Purposeful Transition</a:t>
                      </a:r>
                    </a:p>
                    <a:p>
                      <a:pPr marL="225425" indent="-225425">
                        <a:buFont typeface="Arial" pitchFamily="34" charset="0"/>
                        <a:buChar char="•"/>
                      </a:pPr>
                      <a:r>
                        <a:rPr lang="en-US" sz="1800" baseline="0" dirty="0">
                          <a:latin typeface="Calibri" pitchFamily="34" charset="0"/>
                          <a:cs typeface="Calibri" pitchFamily="34" charset="0"/>
                        </a:rPr>
                        <a:t>Build Community Support</a:t>
                      </a:r>
                      <a:endParaRPr lang="en-US" sz="1800" dirty="0">
                        <a:latin typeface="Calibri" pitchFamily="34" charset="0"/>
                        <a:cs typeface="Calibri" pitchFamily="34" charset="0"/>
                      </a:endParaRPr>
                    </a:p>
                  </a:txBody>
                  <a:tcPr marT="45714" marB="45714"/>
                </a:tc>
                <a:extLst>
                  <a:ext uri="{0D108BD9-81ED-4DB2-BD59-A6C34878D82A}">
                    <a16:rowId xmlns:a16="http://schemas.microsoft.com/office/drawing/2014/main" val="10003"/>
                  </a:ext>
                </a:extLst>
              </a:tr>
              <a:tr h="1092395">
                <a:tc>
                  <a:txBody>
                    <a:bodyPr/>
                    <a:lstStyle/>
                    <a:p>
                      <a:r>
                        <a:rPr lang="en-US" sz="1800" b="1">
                          <a:solidFill>
                            <a:schemeClr val="bg2">
                              <a:lumMod val="25000"/>
                            </a:schemeClr>
                          </a:solidFill>
                          <a:latin typeface="Calibri" pitchFamily="34" charset="0"/>
                          <a:cs typeface="Calibri" pitchFamily="34" charset="0"/>
                        </a:rPr>
                        <a:t>Transition</a:t>
                      </a:r>
                    </a:p>
                    <a:p>
                      <a:r>
                        <a:rPr lang="en-US" sz="1800" b="0" i="1">
                          <a:solidFill>
                            <a:schemeClr val="bg2">
                              <a:lumMod val="25000"/>
                            </a:schemeClr>
                          </a:solidFill>
                          <a:latin typeface="Calibri" pitchFamily="34" charset="0"/>
                          <a:cs typeface="Calibri" pitchFamily="34" charset="0"/>
                        </a:rPr>
                        <a:t>[last month]</a:t>
                      </a:r>
                    </a:p>
                  </a:txBody>
                  <a:tcPr marT="45714" marB="45714"/>
                </a:tc>
                <a:tc>
                  <a:txBody>
                    <a:bodyPr/>
                    <a:lstStyle/>
                    <a:p>
                      <a:pPr marL="225425" indent="-225425">
                        <a:buFont typeface="Arial" pitchFamily="34" charset="0"/>
                        <a:buChar char="•"/>
                      </a:pPr>
                      <a:r>
                        <a:rPr lang="en-US" sz="1800" dirty="0">
                          <a:latin typeface="Calibri" pitchFamily="34" charset="0"/>
                          <a:cs typeface="Calibri" pitchFamily="34" charset="0"/>
                        </a:rPr>
                        <a:t>Identify</a:t>
                      </a:r>
                      <a:r>
                        <a:rPr lang="en-US" sz="1800" baseline="0" dirty="0">
                          <a:latin typeface="Calibri" pitchFamily="34" charset="0"/>
                          <a:cs typeface="Calibri" pitchFamily="34" charset="0"/>
                        </a:rPr>
                        <a:t> and Celebrate Success</a:t>
                      </a:r>
                    </a:p>
                    <a:p>
                      <a:pPr marL="225425" indent="-225425">
                        <a:buFont typeface="Arial" pitchFamily="34" charset="0"/>
                        <a:buChar char="•"/>
                      </a:pPr>
                      <a:r>
                        <a:rPr lang="en-US" sz="1800" baseline="0" dirty="0">
                          <a:latin typeface="Calibri" pitchFamily="34" charset="0"/>
                          <a:cs typeface="Calibri" pitchFamily="34" charset="0"/>
                        </a:rPr>
                        <a:t>Plan for Cessation of YAP Services</a:t>
                      </a:r>
                    </a:p>
                    <a:p>
                      <a:pPr marL="225425" indent="-225425">
                        <a:buFont typeface="Arial" pitchFamily="34" charset="0"/>
                        <a:buChar char="•"/>
                      </a:pPr>
                      <a:r>
                        <a:rPr lang="en-US" sz="1800" baseline="0" dirty="0">
                          <a:latin typeface="Calibri" pitchFamily="34" charset="0"/>
                          <a:cs typeface="Calibri" pitchFamily="34" charset="0"/>
                        </a:rPr>
                        <a:t>Follow-up with Youth and Family</a:t>
                      </a:r>
                      <a:endParaRPr lang="en-US" sz="1800" dirty="0">
                        <a:latin typeface="Calibri" pitchFamily="34" charset="0"/>
                        <a:cs typeface="Calibri" pitchFamily="34" charset="0"/>
                      </a:endParaRPr>
                    </a:p>
                  </a:txBody>
                  <a:tcPr marT="45714" marB="45714"/>
                </a:tc>
                <a:extLst>
                  <a:ext uri="{0D108BD9-81ED-4DB2-BD59-A6C34878D82A}">
                    <a16:rowId xmlns:a16="http://schemas.microsoft.com/office/drawing/2014/main" val="10004"/>
                  </a:ext>
                </a:extLst>
              </a:tr>
            </a:tbl>
          </a:graphicData>
        </a:graphic>
      </p:graphicFrame>
      <p:sp>
        <p:nvSpPr>
          <p:cNvPr id="28694" name="TextBox 2">
            <a:extLst>
              <a:ext uri="{FF2B5EF4-FFF2-40B4-BE49-F238E27FC236}">
                <a16:creationId xmlns:a16="http://schemas.microsoft.com/office/drawing/2014/main" id="{A0E08281-A180-4228-8E57-796667F524E1}"/>
              </a:ext>
            </a:extLst>
          </p:cNvPr>
          <p:cNvSpPr txBox="1">
            <a:spLocks noChangeArrowheads="1"/>
          </p:cNvSpPr>
          <p:nvPr/>
        </p:nvSpPr>
        <p:spPr bwMode="auto">
          <a:xfrm rot="1768022">
            <a:off x="7261225" y="1366907"/>
            <a:ext cx="2774950" cy="707886"/>
          </a:xfrm>
          <a:prstGeom prst="rect">
            <a:avLst/>
          </a:prstGeom>
          <a:solidFill>
            <a:schemeClr val="bg1"/>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a:latin typeface="Akbar" pitchFamily="2" charset="0"/>
              </a:rPr>
              <a:t>Phases of service </a:t>
            </a:r>
          </a:p>
          <a:p>
            <a:pPr algn="ctr" eaLnBrk="1" hangingPunct="1"/>
            <a:r>
              <a:rPr lang="en-US" altLang="en-US" sz="2000" b="1">
                <a:latin typeface="Akbar" pitchFamily="2" charset="0"/>
              </a:rPr>
              <a:t>with activities </a:t>
            </a:r>
          </a:p>
        </p:txBody>
      </p:sp>
      <p:sp>
        <p:nvSpPr>
          <p:cNvPr id="4" name="Title 3">
            <a:extLst>
              <a:ext uri="{FF2B5EF4-FFF2-40B4-BE49-F238E27FC236}">
                <a16:creationId xmlns:a16="http://schemas.microsoft.com/office/drawing/2014/main" id="{79EDFA14-507B-411C-BA01-FD33896574A4}"/>
              </a:ext>
            </a:extLst>
          </p:cNvPr>
          <p:cNvSpPr txBox="1">
            <a:spLocks/>
          </p:cNvSpPr>
          <p:nvPr/>
        </p:nvSpPr>
        <p:spPr bwMode="auto">
          <a:xfrm>
            <a:off x="629259" y="207026"/>
            <a:ext cx="6637338" cy="1362075"/>
          </a:xfrm>
          <a:prstGeom prst="rect">
            <a:avLst/>
          </a:prstGeom>
          <a:noFill/>
          <a:ln w="9525">
            <a:noFill/>
            <a:miter lim="800000"/>
            <a:headEnd/>
            <a:tailEnd/>
          </a:ln>
        </p:spPr>
        <p:txBody>
          <a:bodyPr/>
          <a:lstStyle/>
          <a:p>
            <a:pPr>
              <a:defRPr/>
            </a:pPr>
            <a:r>
              <a:rPr lang="en-US" sz="6600" b="1">
                <a:solidFill>
                  <a:schemeClr val="accent3"/>
                </a:solidFill>
                <a:effectLst>
                  <a:outerShdw blurRad="38100" dist="38100" dir="2700000" algn="tl">
                    <a:srgbClr val="000000">
                      <a:alpha val="43137"/>
                    </a:srgbClr>
                  </a:outerShdw>
                </a:effectLst>
                <a:latin typeface="Oswald" panose="02000503000000000000" pitchFamily="2" charset="0"/>
                <a:ea typeface="+mj-ea"/>
                <a:cs typeface="+mj-cs"/>
              </a:rPr>
              <a:t>YAP Wrap</a:t>
            </a:r>
          </a:p>
        </p:txBody>
      </p:sp>
      <p:pic>
        <p:nvPicPr>
          <p:cNvPr id="28696" name="Picture 22">
            <a:extLst>
              <a:ext uri="{FF2B5EF4-FFF2-40B4-BE49-F238E27FC236}">
                <a16:creationId xmlns:a16="http://schemas.microsoft.com/office/drawing/2014/main" id="{434F3A76-21AF-4725-BF61-0E859E20D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570463">
            <a:off x="8482807" y="2537620"/>
            <a:ext cx="1122363"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ogo-crop.clear.png">
            <a:extLst>
              <a:ext uri="{FF2B5EF4-FFF2-40B4-BE49-F238E27FC236}">
                <a16:creationId xmlns:a16="http://schemas.microsoft.com/office/drawing/2014/main" id="{AB9B05D7-D649-4D35-9B1E-D193A06429E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11286" y="5759193"/>
            <a:ext cx="2539893" cy="93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868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19234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983FC-2E9D-4DF7-F854-B1FBBEEDB521}"/>
              </a:ext>
            </a:extLst>
          </p:cNvPr>
          <p:cNvSpPr>
            <a:spLocks noGrp="1"/>
          </p:cNvSpPr>
          <p:nvPr>
            <p:ph type="title"/>
          </p:nvPr>
        </p:nvSpPr>
        <p:spPr/>
        <p:txBody>
          <a:bodyPr/>
          <a:lstStyle/>
          <a:p>
            <a:r>
              <a:rPr lang="en-US" dirty="0"/>
              <a:t>Fayette County YAP Data &amp; Outcomes</a:t>
            </a:r>
          </a:p>
        </p:txBody>
      </p:sp>
      <p:pic>
        <p:nvPicPr>
          <p:cNvPr id="4" name="Picture 3" descr="A graph of the number of people in different colors">
            <a:extLst>
              <a:ext uri="{FF2B5EF4-FFF2-40B4-BE49-F238E27FC236}">
                <a16:creationId xmlns:a16="http://schemas.microsoft.com/office/drawing/2014/main" id="{9F5A48E5-7018-F1AD-1DA4-09BD5AE4A2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798" r="16319"/>
          <a:stretch/>
        </p:blipFill>
        <p:spPr>
          <a:xfrm>
            <a:off x="5270277" y="1421608"/>
            <a:ext cx="2242573" cy="1886061"/>
          </a:xfrm>
          <a:prstGeom prst="rect">
            <a:avLst/>
          </a:prstGeom>
        </p:spPr>
      </p:pic>
      <p:pic>
        <p:nvPicPr>
          <p:cNvPr id="5" name="Picture 4" descr="A green rectangle with white text&#10;&#10;Description automatically generated">
            <a:extLst>
              <a:ext uri="{FF2B5EF4-FFF2-40B4-BE49-F238E27FC236}">
                <a16:creationId xmlns:a16="http://schemas.microsoft.com/office/drawing/2014/main" id="{97396F98-5A99-185E-93B8-37D2BE8812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328" b="14906"/>
          <a:stretch/>
        </p:blipFill>
        <p:spPr>
          <a:xfrm>
            <a:off x="7828517" y="1912581"/>
            <a:ext cx="3813628" cy="1355896"/>
          </a:xfrm>
          <a:prstGeom prst="rect">
            <a:avLst/>
          </a:prstGeom>
        </p:spPr>
      </p:pic>
      <p:pic>
        <p:nvPicPr>
          <p:cNvPr id="6" name="Picture 5" descr="A black background with blue text and numbers&#10;&#10;Description automatically generated">
            <a:extLst>
              <a:ext uri="{FF2B5EF4-FFF2-40B4-BE49-F238E27FC236}">
                <a16:creationId xmlns:a16="http://schemas.microsoft.com/office/drawing/2014/main" id="{F862DE8E-2EF1-D6ED-DA9B-D927E460D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395" t="23182" r="35798" b="27908"/>
          <a:stretch/>
        </p:blipFill>
        <p:spPr>
          <a:xfrm>
            <a:off x="9735331" y="5447626"/>
            <a:ext cx="1346538" cy="1286019"/>
          </a:xfrm>
          <a:prstGeom prst="rect">
            <a:avLst/>
          </a:prstGeom>
        </p:spPr>
      </p:pic>
      <p:pic>
        <p:nvPicPr>
          <p:cNvPr id="7" name="Picture 6" descr="A group of people with their arms raised&#10;&#10;Description automatically generated">
            <a:extLst>
              <a:ext uri="{FF2B5EF4-FFF2-40B4-BE49-F238E27FC236}">
                <a16:creationId xmlns:a16="http://schemas.microsoft.com/office/drawing/2014/main" id="{AA96C473-4A37-15DF-89FD-ED876C87C3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16" t="19548" r="29200" b="27415"/>
          <a:stretch/>
        </p:blipFill>
        <p:spPr>
          <a:xfrm>
            <a:off x="743448" y="1772077"/>
            <a:ext cx="2003520" cy="1427066"/>
          </a:xfrm>
          <a:prstGeom prst="rect">
            <a:avLst/>
          </a:prstGeom>
        </p:spPr>
      </p:pic>
      <p:pic>
        <p:nvPicPr>
          <p:cNvPr id="8" name="Picture 7" descr="A blue circle with green and white text&#10;&#10;Description automatically generated">
            <a:extLst>
              <a:ext uri="{FF2B5EF4-FFF2-40B4-BE49-F238E27FC236}">
                <a16:creationId xmlns:a16="http://schemas.microsoft.com/office/drawing/2014/main" id="{68B90C9A-6F88-2A5E-FEC6-BB09605015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241" r="27101" b="9517"/>
          <a:stretch/>
        </p:blipFill>
        <p:spPr>
          <a:xfrm>
            <a:off x="2827267" y="1488758"/>
            <a:ext cx="1953621" cy="1819182"/>
          </a:xfrm>
          <a:prstGeom prst="rect">
            <a:avLst/>
          </a:prstGeom>
        </p:spPr>
      </p:pic>
      <p:pic>
        <p:nvPicPr>
          <p:cNvPr id="11" name="Picture 10">
            <a:extLst>
              <a:ext uri="{FF2B5EF4-FFF2-40B4-BE49-F238E27FC236}">
                <a16:creationId xmlns:a16="http://schemas.microsoft.com/office/drawing/2014/main" id="{050617CD-9B36-2FFA-7E13-ABC177076C0C}"/>
              </a:ext>
            </a:extLst>
          </p:cNvPr>
          <p:cNvPicPr>
            <a:picLocks noChangeAspect="1"/>
          </p:cNvPicPr>
          <p:nvPr/>
        </p:nvPicPr>
        <p:blipFill>
          <a:blip r:embed="rId7" cstate="print">
            <a:extLst>
              <a:ext uri="{28A0092B-C50C-407E-A947-70E740481C1C}">
                <a14:useLocalDpi xmlns:a14="http://schemas.microsoft.com/office/drawing/2010/main" val="0"/>
              </a:ext>
            </a:extLst>
          </a:blip>
          <a:srcRect t="6551" b="6551"/>
          <a:stretch/>
        </p:blipFill>
        <p:spPr>
          <a:xfrm>
            <a:off x="2716350" y="3621181"/>
            <a:ext cx="6657699" cy="3254281"/>
          </a:xfrm>
          <a:prstGeom prst="rect">
            <a:avLst/>
          </a:prstGeom>
        </p:spPr>
      </p:pic>
    </p:spTree>
    <p:extLst>
      <p:ext uri="{BB962C8B-B14F-4D97-AF65-F5344CB8AC3E}">
        <p14:creationId xmlns:p14="http://schemas.microsoft.com/office/powerpoint/2010/main" val="1638051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DF8213-F131-4632-846F-8F53F74B3D8E}"/>
              </a:ext>
            </a:extLst>
          </p:cNvPr>
          <p:cNvSpPr/>
          <p:nvPr/>
        </p:nvSpPr>
        <p:spPr>
          <a:xfrm>
            <a:off x="7087684" y="3313383"/>
            <a:ext cx="1789176" cy="23463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4EB37F3-E9FD-483B-BDC2-E275811C1F38}"/>
              </a:ext>
            </a:extLst>
          </p:cNvPr>
          <p:cNvSpPr/>
          <p:nvPr/>
        </p:nvSpPr>
        <p:spPr>
          <a:xfrm>
            <a:off x="8534400" y="1198277"/>
            <a:ext cx="1789176" cy="21682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878B3B-566B-4DA7-9E80-7B7BF32C3257}"/>
              </a:ext>
            </a:extLst>
          </p:cNvPr>
          <p:cNvSpPr>
            <a:spLocks noGrp="1"/>
          </p:cNvSpPr>
          <p:nvPr>
            <p:ph type="title"/>
          </p:nvPr>
        </p:nvSpPr>
        <p:spPr/>
        <p:txBody>
          <a:bodyPr/>
          <a:lstStyle/>
          <a:p>
            <a:r>
              <a:rPr lang="en-US" dirty="0"/>
              <a:t>Building Economic Opportunities</a:t>
            </a:r>
          </a:p>
        </p:txBody>
      </p:sp>
      <p:sp>
        <p:nvSpPr>
          <p:cNvPr id="3" name="Content Placeholder 2">
            <a:extLst>
              <a:ext uri="{FF2B5EF4-FFF2-40B4-BE49-F238E27FC236}">
                <a16:creationId xmlns:a16="http://schemas.microsoft.com/office/drawing/2014/main" id="{A87BCAE1-2D19-48AC-8AFF-BB9F95E31353}"/>
              </a:ext>
            </a:extLst>
          </p:cNvPr>
          <p:cNvSpPr>
            <a:spLocks noGrp="1"/>
          </p:cNvSpPr>
          <p:nvPr>
            <p:ph idx="1"/>
          </p:nvPr>
        </p:nvSpPr>
        <p:spPr/>
        <p:txBody>
          <a:bodyPr>
            <a:normAutofit/>
          </a:bodyPr>
          <a:lstStyle/>
          <a:p>
            <a:r>
              <a:rPr lang="en-US" sz="2400" dirty="0"/>
              <a:t>YAPWORX</a:t>
            </a:r>
          </a:p>
          <a:p>
            <a:r>
              <a:rPr lang="en-US" sz="2400" dirty="0"/>
              <a:t>Supported Work</a:t>
            </a:r>
          </a:p>
          <a:p>
            <a:r>
              <a:rPr lang="en-US" sz="2400" dirty="0"/>
              <a:t>Tom Jeffers Endowment Fund </a:t>
            </a:r>
          </a:p>
          <a:p>
            <a:pPr marL="0" indent="0">
              <a:buNone/>
            </a:pPr>
            <a:r>
              <a:rPr lang="en-US" sz="2400" dirty="0"/>
              <a:t>    for Continuing Education</a:t>
            </a:r>
          </a:p>
          <a:p>
            <a:pPr marL="0" indent="0">
              <a:buNone/>
            </a:pPr>
            <a:r>
              <a:rPr lang="en-US" dirty="0"/>
              <a:t> </a:t>
            </a:r>
          </a:p>
        </p:txBody>
      </p:sp>
      <p:pic>
        <p:nvPicPr>
          <p:cNvPr id="5" name="Picture Placeholder 19">
            <a:extLst>
              <a:ext uri="{FF2B5EF4-FFF2-40B4-BE49-F238E27FC236}">
                <a16:creationId xmlns:a16="http://schemas.microsoft.com/office/drawing/2014/main" id="{3E0CD563-9A98-4931-AB3D-A5F393A5C5D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690933" y="1332389"/>
            <a:ext cx="1854065" cy="2092088"/>
          </a:xfrm>
          <a:prstGeom prst="rect">
            <a:avLst/>
          </a:prstGeom>
        </p:spPr>
      </p:pic>
      <p:pic>
        <p:nvPicPr>
          <p:cNvPr id="6" name="Picture Placeholder 17">
            <a:extLst>
              <a:ext uri="{FF2B5EF4-FFF2-40B4-BE49-F238E27FC236}">
                <a16:creationId xmlns:a16="http://schemas.microsoft.com/office/drawing/2014/main" id="{DF457212-48E8-43BC-A03B-D8C4A5CCF03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7239000" y="3424477"/>
            <a:ext cx="1828800" cy="2092088"/>
          </a:xfrm>
          <a:prstGeom prst="rect">
            <a:avLst/>
          </a:prstGeom>
        </p:spPr>
      </p:pic>
    </p:spTree>
    <p:custDataLst>
      <p:tags r:id="rId1"/>
    </p:custDataLst>
    <p:extLst>
      <p:ext uri="{BB962C8B-B14F-4D97-AF65-F5344CB8AC3E}">
        <p14:creationId xmlns:p14="http://schemas.microsoft.com/office/powerpoint/2010/main" val="404755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B6359C-8A2E-4EBD-A812-682178F7FA1F}"/>
              </a:ext>
            </a:extLst>
          </p:cNvPr>
          <p:cNvSpPr>
            <a:spLocks noGrp="1"/>
          </p:cNvSpPr>
          <p:nvPr>
            <p:ph idx="1"/>
          </p:nvPr>
        </p:nvSpPr>
        <p:spPr/>
        <p:txBody>
          <a:bodyPr>
            <a:normAutofit/>
          </a:bodyPr>
          <a:lstStyle>
            <a:defPPr>
              <a:defRPr lang="en-US"/>
            </a:defPPr>
            <a:lvl1pPr marL="0" algn="l" defTabSz="987278" rtl="0" eaLnBrk="1" latinLnBrk="0" hangingPunct="1">
              <a:defRPr sz="1943" kern="1200">
                <a:solidFill>
                  <a:schemeClr val="tx1"/>
                </a:solidFill>
                <a:latin typeface="+mn-lt"/>
                <a:ea typeface="+mn-ea"/>
                <a:cs typeface="+mn-cs"/>
              </a:defRPr>
            </a:lvl1pPr>
            <a:lvl2pPr marL="493639" algn="l" defTabSz="987278" rtl="0" eaLnBrk="1" latinLnBrk="0" hangingPunct="1">
              <a:defRPr sz="1943" kern="1200">
                <a:solidFill>
                  <a:schemeClr val="tx1"/>
                </a:solidFill>
                <a:latin typeface="+mn-lt"/>
                <a:ea typeface="+mn-ea"/>
                <a:cs typeface="+mn-cs"/>
              </a:defRPr>
            </a:lvl2pPr>
            <a:lvl3pPr marL="987278" algn="l" defTabSz="987278" rtl="0" eaLnBrk="1" latinLnBrk="0" hangingPunct="1">
              <a:defRPr sz="1943" kern="1200">
                <a:solidFill>
                  <a:schemeClr val="tx1"/>
                </a:solidFill>
                <a:latin typeface="+mn-lt"/>
                <a:ea typeface="+mn-ea"/>
                <a:cs typeface="+mn-cs"/>
              </a:defRPr>
            </a:lvl3pPr>
            <a:lvl4pPr marL="1480917" algn="l" defTabSz="987278" rtl="0" eaLnBrk="1" latinLnBrk="0" hangingPunct="1">
              <a:defRPr sz="1943" kern="1200">
                <a:solidFill>
                  <a:schemeClr val="tx1"/>
                </a:solidFill>
                <a:latin typeface="+mn-lt"/>
                <a:ea typeface="+mn-ea"/>
                <a:cs typeface="+mn-cs"/>
              </a:defRPr>
            </a:lvl4pPr>
            <a:lvl5pPr marL="1974555" algn="l" defTabSz="987278" rtl="0" eaLnBrk="1" latinLnBrk="0" hangingPunct="1">
              <a:defRPr sz="1943" kern="1200">
                <a:solidFill>
                  <a:schemeClr val="tx1"/>
                </a:solidFill>
                <a:latin typeface="+mn-lt"/>
                <a:ea typeface="+mn-ea"/>
                <a:cs typeface="+mn-cs"/>
              </a:defRPr>
            </a:lvl5pPr>
            <a:lvl6pPr marL="2468194" algn="l" defTabSz="987278" rtl="0" eaLnBrk="1" latinLnBrk="0" hangingPunct="1">
              <a:defRPr sz="1943" kern="1200">
                <a:solidFill>
                  <a:schemeClr val="tx1"/>
                </a:solidFill>
                <a:latin typeface="+mn-lt"/>
                <a:ea typeface="+mn-ea"/>
                <a:cs typeface="+mn-cs"/>
              </a:defRPr>
            </a:lvl6pPr>
            <a:lvl7pPr marL="2961833" algn="l" defTabSz="987278" rtl="0" eaLnBrk="1" latinLnBrk="0" hangingPunct="1">
              <a:defRPr sz="1943" kern="1200">
                <a:solidFill>
                  <a:schemeClr val="tx1"/>
                </a:solidFill>
                <a:latin typeface="+mn-lt"/>
                <a:ea typeface="+mn-ea"/>
                <a:cs typeface="+mn-cs"/>
              </a:defRPr>
            </a:lvl7pPr>
            <a:lvl8pPr marL="3455472" algn="l" defTabSz="987278" rtl="0" eaLnBrk="1" latinLnBrk="0" hangingPunct="1">
              <a:defRPr sz="1943" kern="1200">
                <a:solidFill>
                  <a:schemeClr val="tx1"/>
                </a:solidFill>
                <a:latin typeface="+mn-lt"/>
                <a:ea typeface="+mn-ea"/>
                <a:cs typeface="+mn-cs"/>
              </a:defRPr>
            </a:lvl8pPr>
            <a:lvl9pPr marL="3949111" algn="l" defTabSz="987278" rtl="0" eaLnBrk="1" latinLnBrk="0" hangingPunct="1">
              <a:defRPr sz="1943" kern="1200">
                <a:solidFill>
                  <a:schemeClr val="tx1"/>
                </a:solidFill>
                <a:latin typeface="+mn-lt"/>
                <a:ea typeface="+mn-ea"/>
                <a:cs typeface="+mn-cs"/>
              </a:defRPr>
            </a:lvl9pPr>
          </a:lstStyle>
          <a:p>
            <a:pPr marL="0" indent="0" algn="ctr">
              <a:buNone/>
            </a:pPr>
            <a:r>
              <a:rPr lang="en-US" sz="10547">
                <a:latin typeface="The Hand Black" panose="03070902030502020204" pitchFamily="66" charset="0"/>
              </a:rPr>
              <a:t>Thank you!</a:t>
            </a:r>
          </a:p>
        </p:txBody>
      </p:sp>
      <p:pic>
        <p:nvPicPr>
          <p:cNvPr id="6" name="Picture 5" descr="Shape, circle&#10;&#10;Description automatically generated">
            <a:extLst>
              <a:ext uri="{FF2B5EF4-FFF2-40B4-BE49-F238E27FC236}">
                <a16:creationId xmlns:a16="http://schemas.microsoft.com/office/drawing/2014/main" id="{98E6F9D8-3673-45BA-994E-D56FD49C10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78256" y="482203"/>
            <a:ext cx="1607344" cy="1607344"/>
          </a:xfrm>
          <a:prstGeom prst="rect">
            <a:avLst/>
          </a:prstGeom>
        </p:spPr>
      </p:pic>
      <p:pic>
        <p:nvPicPr>
          <p:cNvPr id="7" name="Picture 6" descr="A blue circle on a black background&#10;&#10;Description automatically generated with medium confidence">
            <a:extLst>
              <a:ext uri="{FF2B5EF4-FFF2-40B4-BE49-F238E27FC236}">
                <a16:creationId xmlns:a16="http://schemas.microsoft.com/office/drawing/2014/main" id="{6DDE9AB5-ECF6-4F5E-B6F4-26CDF265A0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1969" y="1285875"/>
            <a:ext cx="1066928" cy="1066928"/>
          </a:xfrm>
          <a:prstGeom prst="rect">
            <a:avLst/>
          </a:prstGeom>
        </p:spPr>
      </p:pic>
    </p:spTree>
    <p:custDataLst>
      <p:tags r:id="rId1"/>
    </p:custDataLst>
    <p:extLst>
      <p:ext uri="{BB962C8B-B14F-4D97-AF65-F5344CB8AC3E}">
        <p14:creationId xmlns:p14="http://schemas.microsoft.com/office/powerpoint/2010/main" val="3658073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83057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139E85-D963-4266-8A51-610A1D26E1EE}"/>
              </a:ext>
            </a:extLst>
          </p:cNvPr>
          <p:cNvSpPr>
            <a:spLocks noGrp="1"/>
          </p:cNvSpPr>
          <p:nvPr>
            <p:ph type="title"/>
          </p:nvPr>
        </p:nvSpPr>
        <p:spPr/>
        <p:txBody>
          <a:bodyPr/>
          <a:lstStyle/>
          <a:p>
            <a:r>
              <a:rPr lang="en-US" dirty="0"/>
              <a:t>What we do</a:t>
            </a:r>
          </a:p>
        </p:txBody>
      </p:sp>
      <p:sp>
        <p:nvSpPr>
          <p:cNvPr id="5" name="Text Placeholder 4">
            <a:extLst>
              <a:ext uri="{FF2B5EF4-FFF2-40B4-BE49-F238E27FC236}">
                <a16:creationId xmlns:a16="http://schemas.microsoft.com/office/drawing/2014/main" id="{629B8F17-05F9-4C73-B41E-398E1C818D3E}"/>
              </a:ext>
            </a:extLst>
          </p:cNvPr>
          <p:cNvSpPr>
            <a:spLocks noGrp="1"/>
          </p:cNvSpPr>
          <p:nvPr>
            <p:ph type="body" idx="1"/>
          </p:nvPr>
        </p:nvSpPr>
        <p:spPr/>
        <p:txBody>
          <a:bodyPr/>
          <a:lstStyle/>
          <a:p>
            <a:r>
              <a:rPr lang="en-US" dirty="0"/>
              <a:t>YAP Target Populations and Services </a:t>
            </a:r>
          </a:p>
        </p:txBody>
      </p:sp>
    </p:spTree>
    <p:custDataLst>
      <p:tags r:id="rId1"/>
    </p:custDataLst>
    <p:extLst>
      <p:ext uri="{BB962C8B-B14F-4D97-AF65-F5344CB8AC3E}">
        <p14:creationId xmlns:p14="http://schemas.microsoft.com/office/powerpoint/2010/main" val="3720809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ACE39-3626-472B-99F4-E498D56375BC}"/>
              </a:ext>
            </a:extLst>
          </p:cNvPr>
          <p:cNvSpPr>
            <a:spLocks noGrp="1"/>
          </p:cNvSpPr>
          <p:nvPr>
            <p:ph type="title"/>
          </p:nvPr>
        </p:nvSpPr>
        <p:spPr/>
        <p:txBody>
          <a:bodyPr/>
          <a:lstStyle/>
          <a:p>
            <a:r>
              <a:rPr lang="en-US" dirty="0"/>
              <a:t>Target Populations</a:t>
            </a:r>
          </a:p>
        </p:txBody>
      </p:sp>
      <p:sp>
        <p:nvSpPr>
          <p:cNvPr id="4" name="Content Placeholder 3">
            <a:extLst>
              <a:ext uri="{FF2B5EF4-FFF2-40B4-BE49-F238E27FC236}">
                <a16:creationId xmlns:a16="http://schemas.microsoft.com/office/drawing/2014/main" id="{E2247709-6F90-43E6-A4C6-538848D0CD99}"/>
              </a:ext>
            </a:extLst>
          </p:cNvPr>
          <p:cNvSpPr>
            <a:spLocks noGrp="1"/>
          </p:cNvSpPr>
          <p:nvPr>
            <p:ph idx="1"/>
          </p:nvPr>
        </p:nvSpPr>
        <p:spPr>
          <a:xfrm>
            <a:off x="990600" y="1600203"/>
            <a:ext cx="10591800" cy="2971798"/>
          </a:xfrm>
        </p:spPr>
        <p:txBody>
          <a:bodyPr>
            <a:normAutofit/>
          </a:bodyPr>
          <a:lstStyle/>
          <a:p>
            <a:pPr marL="0" indent="0">
              <a:buNone/>
            </a:pPr>
            <a:r>
              <a:rPr lang="en-US" sz="2400" dirty="0"/>
              <a:t>Highest need young people and families who are most at risk of violence and/or out-of-home placements </a:t>
            </a:r>
          </a:p>
          <a:p>
            <a:r>
              <a:rPr lang="en-US" sz="2400" dirty="0"/>
              <a:t>Secure Settings (e.g. youth prison, detention facilities) </a:t>
            </a:r>
          </a:p>
          <a:p>
            <a:r>
              <a:rPr lang="en-US" sz="2400" dirty="0"/>
              <a:t>Congregate Care (e.g. group homes) </a:t>
            </a:r>
          </a:p>
          <a:p>
            <a:r>
              <a:rPr lang="en-US" sz="2400" dirty="0"/>
              <a:t>Residential Treatment Facilities </a:t>
            </a:r>
          </a:p>
          <a:p>
            <a:r>
              <a:rPr lang="en-US" sz="2400" dirty="0"/>
              <a:t>Violence in Communities </a:t>
            </a:r>
          </a:p>
        </p:txBody>
      </p:sp>
    </p:spTree>
    <p:custDataLst>
      <p:tags r:id="rId1"/>
    </p:custDataLst>
    <p:extLst>
      <p:ext uri="{BB962C8B-B14F-4D97-AF65-F5344CB8AC3E}">
        <p14:creationId xmlns:p14="http://schemas.microsoft.com/office/powerpoint/2010/main" val="889153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6FE3F6-A056-4080-ABBB-93C95470CE8D}"/>
              </a:ext>
            </a:extLst>
          </p:cNvPr>
          <p:cNvPicPr>
            <a:picLocks noChangeAspect="1"/>
          </p:cNvPicPr>
          <p:nvPr/>
        </p:nvPicPr>
        <p:blipFill rotWithShape="1">
          <a:blip r:embed="rId4"/>
          <a:srcRect l="14218" t="19010" r="15657" b="26646"/>
          <a:stretch/>
        </p:blipFill>
        <p:spPr>
          <a:xfrm>
            <a:off x="0" y="-7620"/>
            <a:ext cx="12256178" cy="6332220"/>
          </a:xfrm>
          <a:prstGeom prst="rect">
            <a:avLst/>
          </a:prstGeom>
        </p:spPr>
      </p:pic>
      <p:pic>
        <p:nvPicPr>
          <p:cNvPr id="3" name="Picture 2">
            <a:extLst>
              <a:ext uri="{FF2B5EF4-FFF2-40B4-BE49-F238E27FC236}">
                <a16:creationId xmlns:a16="http://schemas.microsoft.com/office/drawing/2014/main" id="{58742ADB-8BD9-4902-B15E-39B46AD3FA00}"/>
              </a:ext>
            </a:extLst>
          </p:cNvPr>
          <p:cNvPicPr>
            <a:picLocks noChangeAspect="1"/>
          </p:cNvPicPr>
          <p:nvPr/>
        </p:nvPicPr>
        <p:blipFill rotWithShape="1">
          <a:blip r:embed="rId4"/>
          <a:srcRect l="14001" t="77668" r="15874" b="5375"/>
          <a:stretch/>
        </p:blipFill>
        <p:spPr>
          <a:xfrm>
            <a:off x="2743200" y="5814630"/>
            <a:ext cx="6472287" cy="1043370"/>
          </a:xfrm>
          <a:prstGeom prst="rect">
            <a:avLst/>
          </a:prstGeom>
        </p:spPr>
      </p:pic>
    </p:spTree>
    <p:custDataLst>
      <p:tags r:id="rId1"/>
    </p:custDataLst>
    <p:extLst>
      <p:ext uri="{BB962C8B-B14F-4D97-AF65-F5344CB8AC3E}">
        <p14:creationId xmlns:p14="http://schemas.microsoft.com/office/powerpoint/2010/main" val="829402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61802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811575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C7831-0899-4F61-AE4B-A9B32A611EFB}"/>
              </a:ext>
            </a:extLst>
          </p:cNvPr>
          <p:cNvSpPr>
            <a:spLocks noGrp="1"/>
          </p:cNvSpPr>
          <p:nvPr>
            <p:ph type="title"/>
          </p:nvPr>
        </p:nvSpPr>
        <p:spPr/>
        <p:txBody>
          <a:bodyPr/>
          <a:lstStyle/>
          <a:p>
            <a:r>
              <a:rPr lang="en-US" dirty="0"/>
              <a:t>How we Work With Families</a:t>
            </a:r>
          </a:p>
        </p:txBody>
      </p:sp>
      <p:sp>
        <p:nvSpPr>
          <p:cNvPr id="3" name="Text Placeholder 2">
            <a:extLst>
              <a:ext uri="{FF2B5EF4-FFF2-40B4-BE49-F238E27FC236}">
                <a16:creationId xmlns:a16="http://schemas.microsoft.com/office/drawing/2014/main" id="{4B76F601-A592-40E7-B03B-746FE1FAE247}"/>
              </a:ext>
            </a:extLst>
          </p:cNvPr>
          <p:cNvSpPr>
            <a:spLocks noGrp="1"/>
          </p:cNvSpPr>
          <p:nvPr>
            <p:ph type="body" idx="1"/>
          </p:nvPr>
        </p:nvSpPr>
        <p:spPr/>
        <p:txBody>
          <a:bodyPr>
            <a:normAutofit/>
          </a:bodyPr>
          <a:lstStyle/>
          <a:p>
            <a:r>
              <a:rPr lang="en-US" dirty="0" err="1"/>
              <a:t>YAPWrap</a:t>
            </a:r>
            <a:endParaRPr lang="en-US" dirty="0"/>
          </a:p>
        </p:txBody>
      </p:sp>
    </p:spTree>
    <p:custDataLst>
      <p:tags r:id="rId1"/>
    </p:custDataLst>
    <p:extLst>
      <p:ext uri="{BB962C8B-B14F-4D97-AF65-F5344CB8AC3E}">
        <p14:creationId xmlns:p14="http://schemas.microsoft.com/office/powerpoint/2010/main" val="41647761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0cab86cc-c0dd-4839-a334-61ad6c097b84"/>
  <p:tag name="ARTICULATE_REFERENCE_COUNT" val="0"/>
  <p:tag name="ARTICULATE_PLAYER_GLOSSARY_XML" val="&lt;?xml version=&quot;1.0&quot; encoding=&quot;utf-16&quot;?&gt;&lt;glossary xmlns:xsi=&quot;http://www.w3.org/2001/XMLSchema-instance&quot; xmlns:xsd=&quot;http://www.w3.org/2001/XMLSchema&quot;&gt;&lt;terms /&gt;&lt;/glossary&gt;"/>
  <p:tag name="TAG_BACKING_FORM_KEY" val="3804014-c:\users\nicole\desktop\12daysoftabs\ppt\template5\tabstemplateppt5.pptx"/>
  <p:tag name="ARTICULATE_PRESENTER_VERSION" val="7"/>
  <p:tag name="ARTICULATE_USED_PAGE_ORIENTATION" val="1"/>
  <p:tag name="ARTICULATE_USED_PAGE_SIZE" val="1"/>
  <p:tag name="ARTICULATE_DESIGN_ID_OFFICE THEME" val="FGnrOceq"/>
  <p:tag name="ARTICULATE_SLIDE_THUMBNAIL_REFRESH" val="1"/>
  <p:tag name="ARTICULATE_SLIDE_COUNT" val="2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YAP">
      <a:dk1>
        <a:srgbClr val="525759"/>
      </a:dk1>
      <a:lt1>
        <a:srgbClr val="FFFFFF"/>
      </a:lt1>
      <a:dk2>
        <a:srgbClr val="39506D"/>
      </a:dk2>
      <a:lt2>
        <a:srgbClr val="F2F3F3"/>
      </a:lt2>
      <a:accent1>
        <a:srgbClr val="5279A9"/>
      </a:accent1>
      <a:accent2>
        <a:srgbClr val="669933"/>
      </a:accent2>
      <a:accent3>
        <a:srgbClr val="525759"/>
      </a:accent3>
      <a:accent4>
        <a:srgbClr val="ADC0D7"/>
      </a:accent4>
      <a:accent5>
        <a:srgbClr val="ED7D31"/>
      </a:accent5>
      <a:accent6>
        <a:srgbClr val="A1D072"/>
      </a:accent6>
      <a:hlink>
        <a:srgbClr val="669933"/>
      </a:hlink>
      <a:folHlink>
        <a:srgbClr val="ED7D31"/>
      </a:folHlink>
    </a:clrScheme>
    <a:fontScheme name="YAP - Roboto">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YAP">
      <a:dk1>
        <a:srgbClr val="525759"/>
      </a:dk1>
      <a:lt1>
        <a:srgbClr val="FFFFFF"/>
      </a:lt1>
      <a:dk2>
        <a:srgbClr val="39506D"/>
      </a:dk2>
      <a:lt2>
        <a:srgbClr val="F2F3F3"/>
      </a:lt2>
      <a:accent1>
        <a:srgbClr val="5279A9"/>
      </a:accent1>
      <a:accent2>
        <a:srgbClr val="669933"/>
      </a:accent2>
      <a:accent3>
        <a:srgbClr val="525759"/>
      </a:accent3>
      <a:accent4>
        <a:srgbClr val="ADC0D7"/>
      </a:accent4>
      <a:accent5>
        <a:srgbClr val="ED7D31"/>
      </a:accent5>
      <a:accent6>
        <a:srgbClr val="A1D072"/>
      </a:accent6>
      <a:hlink>
        <a:srgbClr val="669933"/>
      </a:hlink>
      <a:folHlink>
        <a:srgbClr val="ED7D31"/>
      </a:folHlink>
    </a:clrScheme>
    <a:fontScheme name="YAP - Roboto">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YAP">
      <a:dk1>
        <a:srgbClr val="525759"/>
      </a:dk1>
      <a:lt1>
        <a:srgbClr val="FFFFFF"/>
      </a:lt1>
      <a:dk2>
        <a:srgbClr val="39506D"/>
      </a:dk2>
      <a:lt2>
        <a:srgbClr val="F2F3F3"/>
      </a:lt2>
      <a:accent1>
        <a:srgbClr val="5279A9"/>
      </a:accent1>
      <a:accent2>
        <a:srgbClr val="669933"/>
      </a:accent2>
      <a:accent3>
        <a:srgbClr val="525759"/>
      </a:accent3>
      <a:accent4>
        <a:srgbClr val="ADC0D7"/>
      </a:accent4>
      <a:accent5>
        <a:srgbClr val="ED7D31"/>
      </a:accent5>
      <a:accent6>
        <a:srgbClr val="A1D072"/>
      </a:accent6>
      <a:hlink>
        <a:srgbClr val="669933"/>
      </a:hlink>
      <a:folHlink>
        <a:srgbClr val="ED7D31"/>
      </a:folHlink>
    </a:clrScheme>
    <a:fontScheme name="YAP - Roboto">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04a4609-517c-4224-984f-9a2a61e59e20">
      <UserInfo>
        <DisplayName>Jessica Stadt</DisplayName>
        <AccountId>131</AccountId>
        <AccountType/>
      </UserInfo>
      <UserInfo>
        <DisplayName>Carla Benway</DisplayName>
        <AccountId>18</AccountId>
        <AccountType/>
      </UserInfo>
      <UserInfo>
        <DisplayName>Joseph Durso</DisplayName>
        <AccountId>127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5C812C01B1D843960EA608EA17C0A0" ma:contentTypeVersion="12" ma:contentTypeDescription="Create a new document." ma:contentTypeScope="" ma:versionID="f8cb4ad540440b6ec86b9ebf992b8770">
  <xsd:schema xmlns:xsd="http://www.w3.org/2001/XMLSchema" xmlns:xs="http://www.w3.org/2001/XMLSchema" xmlns:p="http://schemas.microsoft.com/office/2006/metadata/properties" xmlns:ns2="4929740c-6b1e-453b-ab8e-545e43628efa" xmlns:ns3="504a4609-517c-4224-984f-9a2a61e59e20" targetNamespace="http://schemas.microsoft.com/office/2006/metadata/properties" ma:root="true" ma:fieldsID="fe9ea837e1a568ed85d12b1dfde2eb67" ns2:_="" ns3:_="">
    <xsd:import namespace="4929740c-6b1e-453b-ab8e-545e43628efa"/>
    <xsd:import namespace="504a4609-517c-4224-984f-9a2a61e59e2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29740c-6b1e-453b-ab8e-545e43628e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4a4609-517c-4224-984f-9a2a61e59e2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755E92-F3FB-48F0-AE84-558891CE2382}">
  <ds:schemaRefs>
    <ds:schemaRef ds:uri="http://purl.org/dc/dcmitype/"/>
    <ds:schemaRef ds:uri="http://schemas.microsoft.com/office/infopath/2007/PartnerControls"/>
    <ds:schemaRef ds:uri="http://purl.org/dc/elements/1.1/"/>
    <ds:schemaRef ds:uri="http://schemas.microsoft.com/office/2006/metadata/properties"/>
    <ds:schemaRef ds:uri="4929740c-6b1e-453b-ab8e-545e43628efa"/>
    <ds:schemaRef ds:uri="504a4609-517c-4224-984f-9a2a61e59e20"/>
    <ds:schemaRef ds:uri="http://purl.org/dc/terms/"/>
    <ds:schemaRef ds:uri="http://schemas.microsoft.com/office/2006/documentManagement/typ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4B8C5C2-6D53-4F2F-B760-EC8DF1D8DF27}">
  <ds:schemaRefs>
    <ds:schemaRef ds:uri="4929740c-6b1e-453b-ab8e-545e43628efa"/>
    <ds:schemaRef ds:uri="504a4609-517c-4224-984f-9a2a61e59e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451F7A4-570B-4920-8CF1-ADFB4B483E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5052</TotalTime>
  <Words>1003</Words>
  <Application>Microsoft Office PowerPoint</Application>
  <PresentationFormat>Widescreen</PresentationFormat>
  <Paragraphs>131</Paragraphs>
  <Slides>24</Slides>
  <Notes>11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Arial</vt:lpstr>
      <vt:lpstr>Roboto</vt:lpstr>
      <vt:lpstr>Wingdings 2</vt:lpstr>
      <vt:lpstr>Oswald</vt:lpstr>
      <vt:lpstr>Roboto Medium</vt:lpstr>
      <vt:lpstr>Roboto Light</vt:lpstr>
      <vt:lpstr>Roboto Condensed</vt:lpstr>
      <vt:lpstr>Akbar</vt:lpstr>
      <vt:lpstr>Calibri</vt:lpstr>
      <vt:lpstr>Roboto Black</vt:lpstr>
      <vt:lpstr>The Hand Black</vt:lpstr>
      <vt:lpstr>Wingdings</vt:lpstr>
      <vt:lpstr>Office Theme</vt:lpstr>
      <vt:lpstr>2_Office Theme</vt:lpstr>
      <vt:lpstr>1_Office Theme</vt:lpstr>
      <vt:lpstr>YAP Meeting with KY Juvenile justice oversight council</vt:lpstr>
      <vt:lpstr>PowerPoint Presentation</vt:lpstr>
      <vt:lpstr>PowerPoint Presentation</vt:lpstr>
      <vt:lpstr>What we do</vt:lpstr>
      <vt:lpstr>Target Populations</vt:lpstr>
      <vt:lpstr>PowerPoint Presentation</vt:lpstr>
      <vt:lpstr>PowerPoint Presentation</vt:lpstr>
      <vt:lpstr>PowerPoint Presentation</vt:lpstr>
      <vt:lpstr>How we Work With Families</vt:lpstr>
      <vt:lpstr>PowerPoint Presentation</vt:lpstr>
      <vt:lpstr>PowerPoint Presentation</vt:lpstr>
      <vt:lpstr>PowerPoint Presentation</vt:lpstr>
      <vt:lpstr>Catalyst for Change</vt:lpstr>
      <vt:lpstr>Connector to Community</vt:lpstr>
      <vt:lpstr>The YAP Program Team </vt:lpstr>
      <vt:lpstr>PowerPoint Presentation</vt:lpstr>
      <vt:lpstr>PowerPoint Presentation</vt:lpstr>
      <vt:lpstr>Core Components</vt:lpstr>
      <vt:lpstr>PowerPoint Presentation</vt:lpstr>
      <vt:lpstr>PowerPoint Presentation</vt:lpstr>
      <vt:lpstr>PowerPoint Presentation</vt:lpstr>
      <vt:lpstr>Fayette County YAP Data &amp; Outcomes</vt:lpstr>
      <vt:lpstr>Building Economic Opportunities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Benway</dc:creator>
  <cp:lastModifiedBy>Jamaal Crawford</cp:lastModifiedBy>
  <cp:revision>17</cp:revision>
  <dcterms:created xsi:type="dcterms:W3CDTF">2021-01-28T13:16:27Z</dcterms:created>
  <dcterms:modified xsi:type="dcterms:W3CDTF">2023-07-20T23:27:03Z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F0BAEB7B-87BD-4034-AF8D-3D722AEE8EAD</vt:lpwstr>
  </property>
  <property fmtid="{D5CDD505-2E9C-101B-9397-08002B2CF9AE}" pid="3" name="ArticulatePath">
    <vt:lpwstr>2021.02.02 Arnold Ventures</vt:lpwstr>
  </property>
  <property fmtid="{D5CDD505-2E9C-101B-9397-08002B2CF9AE}" pid="4" name="ContentTypeId">
    <vt:lpwstr>0x010100895C812C01B1D843960EA608EA17C0A0</vt:lpwstr>
  </property>
</Properties>
</file>