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4" r:id="rId2"/>
    <p:sldId id="269" r:id="rId3"/>
    <p:sldId id="767" r:id="rId4"/>
    <p:sldId id="748" r:id="rId5"/>
    <p:sldId id="746" r:id="rId6"/>
    <p:sldId id="271" r:id="rId7"/>
    <p:sldId id="768" r:id="rId8"/>
    <p:sldId id="760" r:id="rId9"/>
    <p:sldId id="761" r:id="rId10"/>
    <p:sldId id="339" r:id="rId11"/>
    <p:sldId id="321" r:id="rId12"/>
    <p:sldId id="762" r:id="rId13"/>
    <p:sldId id="272" r:id="rId14"/>
    <p:sldId id="273" r:id="rId15"/>
    <p:sldId id="758" r:id="rId16"/>
    <p:sldId id="257" r:id="rId17"/>
    <p:sldId id="258" r:id="rId18"/>
    <p:sldId id="259" r:id="rId19"/>
    <p:sldId id="260" r:id="rId20"/>
    <p:sldId id="261" r:id="rId21"/>
    <p:sldId id="763" r:id="rId22"/>
    <p:sldId id="770" r:id="rId23"/>
    <p:sldId id="764" r:id="rId24"/>
    <p:sldId id="769" r:id="rId25"/>
    <p:sldId id="771" r:id="rId26"/>
    <p:sldId id="26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51764-12EB-1A49-7D48-9325FBD183EA}" name="Hardwick, Nadalie" initials="HN" userId="S::NadalieHardwick@kycourts.net::fbec0e11-926a-4f06-840d-36de21ef25af" providerId="AD"/>
  <p188:author id="{9357AC7F-1CF9-A6FD-4D4C-2EE8F23A067B}" name="Ashley Clark" initials="AC" userId="S::ashleyclark@kycourts.net::5af67cfa-fafe-4e42-97fb-aec59f96078b" providerId="AD"/>
  <p188:author id="{413A0C9C-9011-A48C-BD57-65BDF1E1D36D}" name="Stetler, Todd" initials="ST" userId="S::toddstetler@kycourts.net::6f8f7f83-2ebf-4c52-af77-1e13d7bf13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8064A2"/>
    <a:srgbClr val="4BACC6"/>
    <a:srgbClr val="F79646"/>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07" autoAdjust="0"/>
  </p:normalViewPr>
  <p:slideViewPr>
    <p:cSldViewPr snapToGrid="0">
      <p:cViewPr varScale="1">
        <p:scale>
          <a:sx n="66" d="100"/>
          <a:sy n="66"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8E6DC-1244-4C06-B0C1-F501B2EC536E}"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en-US"/>
        </a:p>
      </dgm:t>
    </dgm:pt>
    <dgm:pt modelId="{8E9CE21B-6101-4DB7-9F42-B7B4D88EA188}">
      <dgm:prSet phldrT="[Text]" custT="1"/>
      <dgm:spPr/>
      <dgm:t>
        <a:bodyPr/>
        <a:lstStyle/>
        <a:p>
          <a:r>
            <a:rPr lang="en-US" sz="4400"/>
            <a:t>Non-Custody Situations</a:t>
          </a:r>
        </a:p>
      </dgm:t>
    </dgm:pt>
    <dgm:pt modelId="{B2395975-155F-46D6-A458-21737189153D}" type="parTrans" cxnId="{28424D01-3325-4624-81C6-2F7707BA7349}">
      <dgm:prSet/>
      <dgm:spPr/>
      <dgm:t>
        <a:bodyPr/>
        <a:lstStyle/>
        <a:p>
          <a:endParaRPr lang="en-US"/>
        </a:p>
      </dgm:t>
    </dgm:pt>
    <dgm:pt modelId="{7F50FCED-3BA7-4117-B44F-565EB03C998A}" type="sibTrans" cxnId="{28424D01-3325-4624-81C6-2F7707BA7349}">
      <dgm:prSet/>
      <dgm:spPr/>
      <dgm:t>
        <a:bodyPr/>
        <a:lstStyle/>
        <a:p>
          <a:endParaRPr lang="en-US"/>
        </a:p>
      </dgm:t>
    </dgm:pt>
    <dgm:pt modelId="{990660F8-45E5-4F0E-962A-9FD315A172E0}">
      <dgm:prSet phldrT="[Text]" custT="1"/>
      <dgm:spPr/>
      <dgm:t>
        <a:bodyPr/>
        <a:lstStyle/>
        <a:p>
          <a:pPr rtl="0">
            <a:lnSpc>
              <a:spcPct val="100000"/>
            </a:lnSpc>
          </a:pPr>
          <a:r>
            <a:rPr lang="en-US" sz="1600" b="0" dirty="0">
              <a:latin typeface="Calibri Light" panose="020F0302020204030204"/>
            </a:rPr>
            <a:t>County attorney</a:t>
          </a:r>
          <a:r>
            <a:rPr lang="en-US" sz="1600" b="0" dirty="0"/>
            <a:t> completes the </a:t>
          </a:r>
          <a:r>
            <a:rPr lang="en-US" sz="1600" b="0" dirty="0">
              <a:latin typeface="Calibri Light" panose="020F0302020204030204"/>
            </a:rPr>
            <a:t>reasonable grounds</a:t>
          </a:r>
          <a:r>
            <a:rPr lang="en-US" sz="1600" b="0" dirty="0"/>
            <a:t> process</a:t>
          </a:r>
        </a:p>
      </dgm:t>
    </dgm:pt>
    <dgm:pt modelId="{DD612DA8-E98A-4A97-999B-51532954FFCC}" type="parTrans" cxnId="{BE71BC38-0C4B-49ED-9A2D-FE825CAFA03A}">
      <dgm:prSet/>
      <dgm:spPr/>
      <dgm:t>
        <a:bodyPr/>
        <a:lstStyle/>
        <a:p>
          <a:endParaRPr lang="en-US"/>
        </a:p>
      </dgm:t>
    </dgm:pt>
    <dgm:pt modelId="{4C874CDB-3AA9-4038-922D-D474486BF3B2}" type="sibTrans" cxnId="{BE71BC38-0C4B-49ED-9A2D-FE825CAFA03A}">
      <dgm:prSet/>
      <dgm:spPr/>
      <dgm:t>
        <a:bodyPr/>
        <a:lstStyle/>
        <a:p>
          <a:endParaRPr lang="en-US"/>
        </a:p>
      </dgm:t>
    </dgm:pt>
    <dgm:pt modelId="{BBE556CC-08C7-4DB4-8663-5CF68AC1E865}">
      <dgm:prSet phldrT="[Text]" custT="1"/>
      <dgm:spPr/>
      <dgm:t>
        <a:bodyPr/>
        <a:lstStyle/>
        <a:p>
          <a:pPr rtl="0">
            <a:lnSpc>
              <a:spcPct val="100000"/>
            </a:lnSpc>
          </a:pPr>
          <a:r>
            <a:rPr lang="en-US" sz="1600" b="0" dirty="0">
              <a:latin typeface="Calibri Light" panose="020F0302020204030204"/>
            </a:rPr>
            <a:t>CDW</a:t>
          </a:r>
          <a:r>
            <a:rPr lang="en-US" sz="1600" b="0" dirty="0"/>
            <a:t> reads youth their rights, explains current charges &amp; verifies demographic information</a:t>
          </a:r>
        </a:p>
      </dgm:t>
    </dgm:pt>
    <dgm:pt modelId="{88B0E79B-FC59-4CC9-A45E-A2B32D82B141}" type="parTrans" cxnId="{071B7E69-A4B6-4F86-9D62-43B5F0349B8F}">
      <dgm:prSet/>
      <dgm:spPr/>
      <dgm:t>
        <a:bodyPr/>
        <a:lstStyle/>
        <a:p>
          <a:endParaRPr lang="en-US"/>
        </a:p>
      </dgm:t>
    </dgm:pt>
    <dgm:pt modelId="{E20E1AD0-BD43-41A1-9A28-9377F8BA46B7}" type="sibTrans" cxnId="{071B7E69-A4B6-4F86-9D62-43B5F0349B8F}">
      <dgm:prSet/>
      <dgm:spPr/>
      <dgm:t>
        <a:bodyPr/>
        <a:lstStyle/>
        <a:p>
          <a:endParaRPr lang="en-US"/>
        </a:p>
      </dgm:t>
    </dgm:pt>
    <dgm:pt modelId="{B99A9915-A217-4889-B9AD-F3903155B76D}">
      <dgm:prSet phldrT="[Text]" custT="1"/>
      <dgm:spPr/>
      <dgm:t>
        <a:bodyPr/>
        <a:lstStyle/>
        <a:p>
          <a:pPr rtl="0"/>
          <a:r>
            <a:rPr lang="en-US" sz="4400"/>
            <a:t>Custody Situations</a:t>
          </a:r>
          <a:r>
            <a:rPr lang="en-US" sz="4400">
              <a:latin typeface="Calibri Light" panose="020F0302020204030204"/>
            </a:rPr>
            <a:t> </a:t>
          </a:r>
          <a:endParaRPr lang="en-US" sz="4400"/>
        </a:p>
      </dgm:t>
    </dgm:pt>
    <dgm:pt modelId="{CA2BF939-66FE-4D43-BBAF-A3E9D00F9340}" type="parTrans" cxnId="{44065918-B7D9-46FC-9D52-B3A88A6B62C8}">
      <dgm:prSet/>
      <dgm:spPr/>
      <dgm:t>
        <a:bodyPr/>
        <a:lstStyle/>
        <a:p>
          <a:endParaRPr lang="en-US"/>
        </a:p>
      </dgm:t>
    </dgm:pt>
    <dgm:pt modelId="{D83482CD-0E40-45FF-906C-64ABAB233215}" type="sibTrans" cxnId="{44065918-B7D9-46FC-9D52-B3A88A6B62C8}">
      <dgm:prSet/>
      <dgm:spPr/>
      <dgm:t>
        <a:bodyPr/>
        <a:lstStyle/>
        <a:p>
          <a:endParaRPr lang="en-US"/>
        </a:p>
      </dgm:t>
    </dgm:pt>
    <dgm:pt modelId="{04A21A5D-D1A7-47C4-8A64-B82853EEACD2}">
      <dgm:prSet phldrT="[Text]" custT="1"/>
      <dgm:spPr/>
      <dgm:t>
        <a:bodyPr/>
        <a:lstStyle/>
        <a:p>
          <a:pPr rtl="0">
            <a:lnSpc>
              <a:spcPct val="100000"/>
            </a:lnSpc>
          </a:pPr>
          <a:r>
            <a:rPr lang="en-US" sz="1600" b="0" dirty="0">
              <a:latin typeface="Calibri Light" panose="020F0302020204030204"/>
            </a:rPr>
            <a:t>CDW</a:t>
          </a:r>
          <a:r>
            <a:rPr lang="en-US" sz="1600" b="0" dirty="0"/>
            <a:t> is contacted by </a:t>
          </a:r>
          <a:r>
            <a:rPr lang="en-US" sz="1600" b="0" dirty="0">
              <a:latin typeface="Calibri Light" panose="020F0302020204030204"/>
            </a:rPr>
            <a:t>an officer</a:t>
          </a:r>
          <a:r>
            <a:rPr lang="en-US" sz="1600" b="0" dirty="0"/>
            <a:t> with a youth in custody</a:t>
          </a:r>
        </a:p>
      </dgm:t>
    </dgm:pt>
    <dgm:pt modelId="{B3077EC9-079F-4F48-8BA2-BBB3FA975778}" type="parTrans" cxnId="{91A7EA05-8C59-4048-8AB4-5261B5BABC9A}">
      <dgm:prSet/>
      <dgm:spPr/>
      <dgm:t>
        <a:bodyPr/>
        <a:lstStyle/>
        <a:p>
          <a:endParaRPr lang="en-US"/>
        </a:p>
      </dgm:t>
    </dgm:pt>
    <dgm:pt modelId="{0D376BA2-BDE4-41B1-BF26-316C46CFF471}" type="sibTrans" cxnId="{91A7EA05-8C59-4048-8AB4-5261B5BABC9A}">
      <dgm:prSet/>
      <dgm:spPr/>
      <dgm:t>
        <a:bodyPr/>
        <a:lstStyle/>
        <a:p>
          <a:endParaRPr lang="en-US"/>
        </a:p>
      </dgm:t>
    </dgm:pt>
    <dgm:pt modelId="{D1760B70-70E8-4E8C-8337-0A51EB84D3AA}">
      <dgm:prSet phldrT="[Text]" custT="1"/>
      <dgm:spPr/>
      <dgm:t>
        <a:bodyPr/>
        <a:lstStyle/>
        <a:p>
          <a:pPr rtl="0">
            <a:lnSpc>
              <a:spcPct val="100000"/>
            </a:lnSpc>
          </a:pPr>
          <a:r>
            <a:rPr lang="en-US" sz="1600" b="0" dirty="0">
              <a:latin typeface="Calibri Light" panose="020F0302020204030204"/>
            </a:rPr>
            <a:t>CDW</a:t>
          </a:r>
          <a:r>
            <a:rPr lang="en-US" sz="1600" b="0" dirty="0"/>
            <a:t> processes complaint, reads youth their rights, explains current </a:t>
          </a:r>
          <a:r>
            <a:rPr lang="en-US" sz="1600" b="0" dirty="0">
              <a:latin typeface="Calibri Light" panose="020F0302020204030204"/>
            </a:rPr>
            <a:t>charges, verifies</a:t>
          </a:r>
          <a:r>
            <a:rPr lang="en-US" sz="1600" b="0" dirty="0"/>
            <a:t> demographic information</a:t>
          </a:r>
          <a:r>
            <a:rPr lang="en-US" sz="1600" b="0" dirty="0">
              <a:latin typeface="Calibri Light" panose="020F0302020204030204"/>
            </a:rPr>
            <a:t> &amp;</a:t>
          </a:r>
          <a:r>
            <a:rPr lang="en-US" sz="1600" b="0" dirty="0"/>
            <a:t> </a:t>
          </a:r>
          <a:r>
            <a:rPr lang="en-US" sz="1600" b="0" dirty="0">
              <a:latin typeface="Calibri Light" panose="020F0302020204030204"/>
            </a:rPr>
            <a:t>identifies</a:t>
          </a:r>
          <a:r>
            <a:rPr lang="en-US" sz="1600" b="0" dirty="0"/>
            <a:t> least restrictive placement options</a:t>
          </a:r>
        </a:p>
      </dgm:t>
    </dgm:pt>
    <dgm:pt modelId="{E34B8BA3-10FF-4FB1-BCB6-96B4A39CAC3F}" type="parTrans" cxnId="{BA811D1E-0175-45D3-B119-7330D209351F}">
      <dgm:prSet/>
      <dgm:spPr/>
      <dgm:t>
        <a:bodyPr/>
        <a:lstStyle/>
        <a:p>
          <a:endParaRPr lang="en-US"/>
        </a:p>
      </dgm:t>
    </dgm:pt>
    <dgm:pt modelId="{395F668D-73DB-4FCC-A83E-8C4D37DFB97F}" type="sibTrans" cxnId="{BA811D1E-0175-45D3-B119-7330D209351F}">
      <dgm:prSet/>
      <dgm:spPr/>
      <dgm:t>
        <a:bodyPr/>
        <a:lstStyle/>
        <a:p>
          <a:endParaRPr lang="en-US"/>
        </a:p>
      </dgm:t>
    </dgm:pt>
    <dgm:pt modelId="{E3C10A9C-7D8A-4CBA-B71A-AB1BF5C90301}">
      <dgm:prSet phldrT="[Text]" custT="1"/>
      <dgm:spPr/>
      <dgm:t>
        <a:bodyPr/>
        <a:lstStyle/>
        <a:p>
          <a:pPr rtl="0">
            <a:lnSpc>
              <a:spcPct val="100000"/>
            </a:lnSpc>
          </a:pPr>
          <a:r>
            <a:rPr lang="en-US" sz="1600" b="0" dirty="0">
              <a:latin typeface="Calibri Light" panose="020F0302020204030204"/>
            </a:rPr>
            <a:t>CDW conducts</a:t>
          </a:r>
          <a:r>
            <a:rPr lang="en-US" sz="1600" b="0" dirty="0"/>
            <a:t> the GAIN-SS &amp; human trafficking screener</a:t>
          </a:r>
          <a:r>
            <a:rPr lang="en-US" sz="1600" b="0" dirty="0">
              <a:latin typeface="Calibri Light" panose="020F0302020204030204"/>
            </a:rPr>
            <a:t> </a:t>
          </a:r>
        </a:p>
      </dgm:t>
    </dgm:pt>
    <dgm:pt modelId="{E507146A-8E61-4662-AEF3-6064BFE54802}" type="parTrans" cxnId="{E2E57BE3-EA80-42B5-A9B6-E55DE31A85EA}">
      <dgm:prSet/>
      <dgm:spPr/>
      <dgm:t>
        <a:bodyPr/>
        <a:lstStyle/>
        <a:p>
          <a:endParaRPr lang="en-US"/>
        </a:p>
      </dgm:t>
    </dgm:pt>
    <dgm:pt modelId="{0328EFB3-EC19-4EE0-8264-22C13606AF3B}" type="sibTrans" cxnId="{E2E57BE3-EA80-42B5-A9B6-E55DE31A85EA}">
      <dgm:prSet/>
      <dgm:spPr/>
      <dgm:t>
        <a:bodyPr/>
        <a:lstStyle/>
        <a:p>
          <a:endParaRPr lang="en-US"/>
        </a:p>
      </dgm:t>
    </dgm:pt>
    <dgm:pt modelId="{8800765B-FF42-4084-88F7-9FCAA2A39884}">
      <dgm:prSet phldrT="[Text]" custT="1"/>
      <dgm:spPr/>
      <dgm:t>
        <a:bodyPr/>
        <a:lstStyle/>
        <a:p>
          <a:pPr rtl="0">
            <a:lnSpc>
              <a:spcPct val="100000"/>
            </a:lnSpc>
          </a:pPr>
          <a:r>
            <a:rPr lang="en-US" sz="1600" b="0" dirty="0">
              <a:latin typeface="Calibri Light" panose="020F0302020204030204"/>
            </a:rPr>
            <a:t>CDW conducts</a:t>
          </a:r>
          <a:r>
            <a:rPr lang="en-US" sz="1600" b="0" dirty="0"/>
            <a:t> the GAIN-SS &amp; human trafficking screener</a:t>
          </a:r>
        </a:p>
      </dgm:t>
    </dgm:pt>
    <dgm:pt modelId="{E71DF432-E4B6-432B-834D-8E93BA0A7C31}" type="parTrans" cxnId="{6A399332-FABE-4E52-9A0A-FF672CC75991}">
      <dgm:prSet/>
      <dgm:spPr/>
      <dgm:t>
        <a:bodyPr/>
        <a:lstStyle/>
        <a:p>
          <a:endParaRPr lang="en-US"/>
        </a:p>
      </dgm:t>
    </dgm:pt>
    <dgm:pt modelId="{4B629502-9C15-4979-A806-91815F4EE37A}" type="sibTrans" cxnId="{6A399332-FABE-4E52-9A0A-FF672CC75991}">
      <dgm:prSet/>
      <dgm:spPr/>
      <dgm:t>
        <a:bodyPr/>
        <a:lstStyle/>
        <a:p>
          <a:endParaRPr lang="en-US"/>
        </a:p>
      </dgm:t>
    </dgm:pt>
    <dgm:pt modelId="{18082DC9-FB9D-49AC-ADBC-15E85F4931F8}">
      <dgm:prSet phldrT="[Text]" custT="1"/>
      <dgm:spPr/>
      <dgm:t>
        <a:bodyPr/>
        <a:lstStyle/>
        <a:p>
          <a:pPr rtl="0">
            <a:lnSpc>
              <a:spcPct val="100000"/>
            </a:lnSpc>
          </a:pPr>
          <a:r>
            <a:rPr lang="en-US" sz="1600" b="0" dirty="0">
              <a:latin typeface="Calibri Light" panose="020F0302020204030204"/>
            </a:rPr>
            <a:t>County attorney</a:t>
          </a:r>
          <a:r>
            <a:rPr lang="en-US" sz="1600" b="0" dirty="0"/>
            <a:t> </a:t>
          </a:r>
          <a:r>
            <a:rPr lang="en-US" sz="1600" b="0" dirty="0">
              <a:latin typeface="Calibri Light" panose="020F0302020204030204"/>
            </a:rPr>
            <a:t>determines</a:t>
          </a:r>
          <a:r>
            <a:rPr lang="en-US" sz="1600" b="0" dirty="0"/>
            <a:t> </a:t>
          </a:r>
          <a:r>
            <a:rPr lang="en-US" sz="1600" b="0" dirty="0">
              <a:latin typeface="Calibri Light" panose="020F0302020204030204"/>
            </a:rPr>
            <a:t>youth</a:t>
          </a:r>
          <a:r>
            <a:rPr lang="en-US" sz="1600" b="0" dirty="0"/>
            <a:t> </a:t>
          </a:r>
          <a:r>
            <a:rPr lang="en-US" sz="1600" b="0" dirty="0">
              <a:latin typeface="Calibri Light" panose="020F0302020204030204"/>
            </a:rPr>
            <a:t>eligibility</a:t>
          </a:r>
          <a:r>
            <a:rPr lang="en-US" sz="1600" b="0" dirty="0"/>
            <a:t> for informal processing</a:t>
          </a:r>
        </a:p>
      </dgm:t>
    </dgm:pt>
    <dgm:pt modelId="{91C91F72-8EF4-4AA4-9920-FDCB9F07149C}" type="parTrans" cxnId="{0F3929FB-9520-4E72-9731-6FDB135DA885}">
      <dgm:prSet/>
      <dgm:spPr/>
      <dgm:t>
        <a:bodyPr/>
        <a:lstStyle/>
        <a:p>
          <a:endParaRPr lang="en-US"/>
        </a:p>
      </dgm:t>
    </dgm:pt>
    <dgm:pt modelId="{69BA1506-5ACF-49A3-A327-3F96A754B72A}" type="sibTrans" cxnId="{0F3929FB-9520-4E72-9731-6FDB135DA885}">
      <dgm:prSet/>
      <dgm:spPr/>
      <dgm:t>
        <a:bodyPr/>
        <a:lstStyle/>
        <a:p>
          <a:endParaRPr lang="en-US"/>
        </a:p>
      </dgm:t>
    </dgm:pt>
    <dgm:pt modelId="{6E3D1516-0511-40DC-AE1D-4106CC199D42}">
      <dgm:prSet phldrT="[Text]" custT="1"/>
      <dgm:spPr/>
      <dgm:t>
        <a:bodyPr/>
        <a:lstStyle/>
        <a:p>
          <a:pPr rtl="0">
            <a:lnSpc>
              <a:spcPct val="100000"/>
            </a:lnSpc>
          </a:pPr>
          <a:r>
            <a:rPr lang="en-US" sz="1600" b="0" dirty="0">
              <a:latin typeface="Calibri Light" panose="020F0302020204030204"/>
            </a:rPr>
            <a:t>CDW contacts</a:t>
          </a:r>
          <a:r>
            <a:rPr lang="en-US" sz="1600" b="0" dirty="0"/>
            <a:t> judge</a:t>
          </a:r>
          <a:r>
            <a:rPr lang="en-US" sz="1600" b="0" dirty="0">
              <a:latin typeface="Calibri Light" panose="020F0302020204030204"/>
            </a:rPr>
            <a:t> and</a:t>
          </a:r>
          <a:r>
            <a:rPr lang="en-US" sz="1600" b="0" dirty="0"/>
            <a:t> </a:t>
          </a:r>
          <a:r>
            <a:rPr lang="en-US" sz="1600" b="0" dirty="0">
              <a:latin typeface="Calibri Light" panose="020F0302020204030204"/>
            </a:rPr>
            <a:t>presents</a:t>
          </a:r>
          <a:r>
            <a:rPr lang="en-US" sz="1600" b="0" dirty="0"/>
            <a:t> least restrictive placement options</a:t>
          </a:r>
        </a:p>
      </dgm:t>
    </dgm:pt>
    <dgm:pt modelId="{641A86C8-D330-470F-8F5A-5B9C357E1AE2}" type="parTrans" cxnId="{D2762BBC-4C32-44C4-8C5F-F14A8BCCE0B6}">
      <dgm:prSet/>
      <dgm:spPr/>
      <dgm:t>
        <a:bodyPr/>
        <a:lstStyle/>
        <a:p>
          <a:endParaRPr lang="en-US"/>
        </a:p>
      </dgm:t>
    </dgm:pt>
    <dgm:pt modelId="{55060CB2-FC6D-4A7C-A359-D22A1ADB5162}" type="sibTrans" cxnId="{D2762BBC-4C32-44C4-8C5F-F14A8BCCE0B6}">
      <dgm:prSet/>
      <dgm:spPr/>
      <dgm:t>
        <a:bodyPr/>
        <a:lstStyle/>
        <a:p>
          <a:endParaRPr lang="en-US"/>
        </a:p>
      </dgm:t>
    </dgm:pt>
    <dgm:pt modelId="{6DFFF643-EBD6-4E8C-A127-61962C9AE4D3}">
      <dgm:prSet phldrT="[Text]" custT="1"/>
      <dgm:spPr/>
      <dgm:t>
        <a:bodyPr/>
        <a:lstStyle/>
        <a:p>
          <a:pPr rtl="0">
            <a:lnSpc>
              <a:spcPct val="100000"/>
            </a:lnSpc>
          </a:pPr>
          <a:r>
            <a:rPr lang="en-US" sz="1600" b="0" dirty="0">
              <a:latin typeface="Calibri Light" panose="020F0302020204030204"/>
            </a:rPr>
            <a:t> </a:t>
          </a:r>
          <a:r>
            <a:rPr lang="en-US" sz="1600" b="0" dirty="0"/>
            <a:t>Judicial determination</a:t>
          </a:r>
        </a:p>
      </dgm:t>
    </dgm:pt>
    <dgm:pt modelId="{0F695B4E-8916-49EE-B4D9-7EF9CCCB9138}" type="parTrans" cxnId="{3BE9EA62-6DEA-4384-AA85-43D0DD710AF1}">
      <dgm:prSet/>
      <dgm:spPr/>
      <dgm:t>
        <a:bodyPr/>
        <a:lstStyle/>
        <a:p>
          <a:endParaRPr lang="en-US"/>
        </a:p>
      </dgm:t>
    </dgm:pt>
    <dgm:pt modelId="{A4B18472-5786-49D8-9C53-915872DAA768}" type="sibTrans" cxnId="{3BE9EA62-6DEA-4384-AA85-43D0DD710AF1}">
      <dgm:prSet/>
      <dgm:spPr/>
      <dgm:t>
        <a:bodyPr/>
        <a:lstStyle/>
        <a:p>
          <a:endParaRPr lang="en-US"/>
        </a:p>
      </dgm:t>
    </dgm:pt>
    <dgm:pt modelId="{25280305-7688-4515-8526-74B9DD1BEDA2}">
      <dgm:prSet phldrT="[Text]" custT="1"/>
      <dgm:spPr/>
      <dgm:t>
        <a:bodyPr/>
        <a:lstStyle/>
        <a:p>
          <a:pPr rtl="0">
            <a:lnSpc>
              <a:spcPct val="100000"/>
            </a:lnSpc>
          </a:pPr>
          <a:endParaRPr lang="en-US" sz="1200" b="0" dirty="0"/>
        </a:p>
      </dgm:t>
    </dgm:pt>
    <dgm:pt modelId="{2FF2F6A5-92DE-4F3B-9CB1-A004EEA1FEAF}" type="parTrans" cxnId="{E8253A5D-3D57-4381-97AE-07F24765C071}">
      <dgm:prSet/>
      <dgm:spPr/>
      <dgm:t>
        <a:bodyPr/>
        <a:lstStyle/>
        <a:p>
          <a:endParaRPr lang="en-US"/>
        </a:p>
      </dgm:t>
    </dgm:pt>
    <dgm:pt modelId="{918134A0-74D4-4C7B-A038-ABDCD7478B4E}" type="sibTrans" cxnId="{E8253A5D-3D57-4381-97AE-07F24765C071}">
      <dgm:prSet/>
      <dgm:spPr/>
      <dgm:t>
        <a:bodyPr/>
        <a:lstStyle/>
        <a:p>
          <a:endParaRPr lang="en-US"/>
        </a:p>
      </dgm:t>
    </dgm:pt>
    <dgm:pt modelId="{176FFB17-64B0-4039-A70F-D9DEEC41EE70}" type="pres">
      <dgm:prSet presAssocID="{EF28E6DC-1244-4C06-B0C1-F501B2EC536E}" presName="Name0" presStyleCnt="0">
        <dgm:presLayoutVars>
          <dgm:dir/>
          <dgm:animLvl val="lvl"/>
          <dgm:resizeHandles/>
        </dgm:presLayoutVars>
      </dgm:prSet>
      <dgm:spPr/>
    </dgm:pt>
    <dgm:pt modelId="{4C575346-A068-49C8-AA16-2C885DB0F454}" type="pres">
      <dgm:prSet presAssocID="{8E9CE21B-6101-4DB7-9F42-B7B4D88EA188}" presName="linNode" presStyleCnt="0"/>
      <dgm:spPr/>
    </dgm:pt>
    <dgm:pt modelId="{1890A48A-FFC3-4248-B0AC-37E7CE4BA4E2}" type="pres">
      <dgm:prSet presAssocID="{8E9CE21B-6101-4DB7-9F42-B7B4D88EA188}" presName="parentShp" presStyleLbl="node1" presStyleIdx="0" presStyleCnt="2" custLinFactNeighborX="-281" custLinFactNeighborY="4006">
        <dgm:presLayoutVars>
          <dgm:bulletEnabled val="1"/>
        </dgm:presLayoutVars>
      </dgm:prSet>
      <dgm:spPr/>
    </dgm:pt>
    <dgm:pt modelId="{35DB88EE-CF6C-48AC-AC68-2E1358021933}" type="pres">
      <dgm:prSet presAssocID="{8E9CE21B-6101-4DB7-9F42-B7B4D88EA188}" presName="childShp" presStyleLbl="bgAccFollowNode1" presStyleIdx="0" presStyleCnt="2" custScaleY="103331">
        <dgm:presLayoutVars>
          <dgm:bulletEnabled val="1"/>
        </dgm:presLayoutVars>
      </dgm:prSet>
      <dgm:spPr/>
    </dgm:pt>
    <dgm:pt modelId="{51B3B67F-82B0-4933-A7DC-10ACC5FF3358}" type="pres">
      <dgm:prSet presAssocID="{7F50FCED-3BA7-4117-B44F-565EB03C998A}" presName="spacing" presStyleCnt="0"/>
      <dgm:spPr/>
    </dgm:pt>
    <dgm:pt modelId="{37D01365-ED95-41D3-A6F9-321A1C15FE10}" type="pres">
      <dgm:prSet presAssocID="{B99A9915-A217-4889-B9AD-F3903155B76D}" presName="linNode" presStyleCnt="0"/>
      <dgm:spPr/>
    </dgm:pt>
    <dgm:pt modelId="{75ADBB62-1097-4943-B354-781786683009}" type="pres">
      <dgm:prSet presAssocID="{B99A9915-A217-4889-B9AD-F3903155B76D}" presName="parentShp" presStyleLbl="node1" presStyleIdx="1" presStyleCnt="2">
        <dgm:presLayoutVars>
          <dgm:bulletEnabled val="1"/>
        </dgm:presLayoutVars>
      </dgm:prSet>
      <dgm:spPr/>
    </dgm:pt>
    <dgm:pt modelId="{717867D6-E7A6-4DA4-94C3-3FACF16CFB56}" type="pres">
      <dgm:prSet presAssocID="{B99A9915-A217-4889-B9AD-F3903155B76D}" presName="childShp" presStyleLbl="bgAccFollowNode1" presStyleIdx="1" presStyleCnt="2" custScaleX="102188" custLinFactNeighborX="-776" custLinFactNeighborY="-684">
        <dgm:presLayoutVars>
          <dgm:bulletEnabled val="1"/>
        </dgm:presLayoutVars>
      </dgm:prSet>
      <dgm:spPr/>
    </dgm:pt>
  </dgm:ptLst>
  <dgm:cxnLst>
    <dgm:cxn modelId="{28424D01-3325-4624-81C6-2F7707BA7349}" srcId="{EF28E6DC-1244-4C06-B0C1-F501B2EC536E}" destId="{8E9CE21B-6101-4DB7-9F42-B7B4D88EA188}" srcOrd="0" destOrd="0" parTransId="{B2395975-155F-46D6-A458-21737189153D}" sibTransId="{7F50FCED-3BA7-4117-B44F-565EB03C998A}"/>
    <dgm:cxn modelId="{91A7EA05-8C59-4048-8AB4-5261B5BABC9A}" srcId="{B99A9915-A217-4889-B9AD-F3903155B76D}" destId="{04A21A5D-D1A7-47C4-8A64-B82853EEACD2}" srcOrd="0" destOrd="0" parTransId="{B3077EC9-079F-4F48-8BA2-BBB3FA975778}" sibTransId="{0D376BA2-BDE4-41B1-BF26-316C46CFF471}"/>
    <dgm:cxn modelId="{78B3E00A-ED3B-4CEF-91D6-7291B32CF12E}" type="presOf" srcId="{6DFFF643-EBD6-4E8C-A127-61962C9AE4D3}" destId="{717867D6-E7A6-4DA4-94C3-3FACF16CFB56}" srcOrd="0" destOrd="4" presId="urn:microsoft.com/office/officeart/2005/8/layout/vList6"/>
    <dgm:cxn modelId="{44065918-B7D9-46FC-9D52-B3A88A6B62C8}" srcId="{EF28E6DC-1244-4C06-B0C1-F501B2EC536E}" destId="{B99A9915-A217-4889-B9AD-F3903155B76D}" srcOrd="1" destOrd="0" parTransId="{CA2BF939-66FE-4D43-BBAF-A3E9D00F9340}" sibTransId="{D83482CD-0E40-45FF-906C-64ABAB233215}"/>
    <dgm:cxn modelId="{62C1501A-FFB1-4C4E-8EF8-A5A0751392B8}" type="presOf" srcId="{EF28E6DC-1244-4C06-B0C1-F501B2EC536E}" destId="{176FFB17-64B0-4039-A70F-D9DEEC41EE70}" srcOrd="0" destOrd="0" presId="urn:microsoft.com/office/officeart/2005/8/layout/vList6"/>
    <dgm:cxn modelId="{BA811D1E-0175-45D3-B119-7330D209351F}" srcId="{B99A9915-A217-4889-B9AD-F3903155B76D}" destId="{D1760B70-70E8-4E8C-8337-0A51EB84D3AA}" srcOrd="1" destOrd="0" parTransId="{E34B8BA3-10FF-4FB1-BCB6-96B4A39CAC3F}" sibTransId="{395F668D-73DB-4FCC-A83E-8C4D37DFB97F}"/>
    <dgm:cxn modelId="{6A399332-FABE-4E52-9A0A-FF672CC75991}" srcId="{B99A9915-A217-4889-B9AD-F3903155B76D}" destId="{8800765B-FF42-4084-88F7-9FCAA2A39884}" srcOrd="2" destOrd="0" parTransId="{E71DF432-E4B6-432B-834D-8E93BA0A7C31}" sibTransId="{4B629502-9C15-4979-A806-91815F4EE37A}"/>
    <dgm:cxn modelId="{2E348B37-EAA8-4776-9E09-05EA7849446C}" type="presOf" srcId="{04A21A5D-D1A7-47C4-8A64-B82853EEACD2}" destId="{717867D6-E7A6-4DA4-94C3-3FACF16CFB56}" srcOrd="0" destOrd="0" presId="urn:microsoft.com/office/officeart/2005/8/layout/vList6"/>
    <dgm:cxn modelId="{BE71BC38-0C4B-49ED-9A2D-FE825CAFA03A}" srcId="{8E9CE21B-6101-4DB7-9F42-B7B4D88EA188}" destId="{990660F8-45E5-4F0E-962A-9FD315A172E0}" srcOrd="1" destOrd="0" parTransId="{DD612DA8-E98A-4A97-999B-51532954FFCC}" sibTransId="{4C874CDB-3AA9-4038-922D-D474486BF3B2}"/>
    <dgm:cxn modelId="{6526EA5C-AA9B-4955-A1D1-A75CCA0671E8}" type="presOf" srcId="{D1760B70-70E8-4E8C-8337-0A51EB84D3AA}" destId="{717867D6-E7A6-4DA4-94C3-3FACF16CFB56}" srcOrd="0" destOrd="1" presId="urn:microsoft.com/office/officeart/2005/8/layout/vList6"/>
    <dgm:cxn modelId="{E8253A5D-3D57-4381-97AE-07F24765C071}" srcId="{8E9CE21B-6101-4DB7-9F42-B7B4D88EA188}" destId="{25280305-7688-4515-8526-74B9DD1BEDA2}" srcOrd="0" destOrd="0" parTransId="{2FF2F6A5-92DE-4F3B-9CB1-A004EEA1FEAF}" sibTransId="{918134A0-74D4-4C7B-A038-ABDCD7478B4E}"/>
    <dgm:cxn modelId="{A5D5FF5D-9EBC-4F3D-BB3C-63DE0B00A4C4}" type="presOf" srcId="{E3C10A9C-7D8A-4CBA-B71A-AB1BF5C90301}" destId="{35DB88EE-CF6C-48AC-AC68-2E1358021933}" srcOrd="0" destOrd="3" presId="urn:microsoft.com/office/officeart/2005/8/layout/vList6"/>
    <dgm:cxn modelId="{957A2E5F-BFD6-4DA1-8FB2-13C6F4B81B02}" type="presOf" srcId="{8E9CE21B-6101-4DB7-9F42-B7B4D88EA188}" destId="{1890A48A-FFC3-4248-B0AC-37E7CE4BA4E2}" srcOrd="0" destOrd="0" presId="urn:microsoft.com/office/officeart/2005/8/layout/vList6"/>
    <dgm:cxn modelId="{3BE9EA62-6DEA-4384-AA85-43D0DD710AF1}" srcId="{B99A9915-A217-4889-B9AD-F3903155B76D}" destId="{6DFFF643-EBD6-4E8C-A127-61962C9AE4D3}" srcOrd="4" destOrd="0" parTransId="{0F695B4E-8916-49EE-B4D9-7EF9CCCB9138}" sibTransId="{A4B18472-5786-49D8-9C53-915872DAA768}"/>
    <dgm:cxn modelId="{071B7E69-A4B6-4F86-9D62-43B5F0349B8F}" srcId="{8E9CE21B-6101-4DB7-9F42-B7B4D88EA188}" destId="{BBE556CC-08C7-4DB4-8663-5CF68AC1E865}" srcOrd="2" destOrd="0" parTransId="{88B0E79B-FC59-4CC9-A45E-A2B32D82B141}" sibTransId="{E20E1AD0-BD43-41A1-9A28-9377F8BA46B7}"/>
    <dgm:cxn modelId="{761D587A-423F-430B-9B2F-12D985DEE188}" type="presOf" srcId="{8800765B-FF42-4084-88F7-9FCAA2A39884}" destId="{717867D6-E7A6-4DA4-94C3-3FACF16CFB56}" srcOrd="0" destOrd="2" presId="urn:microsoft.com/office/officeart/2005/8/layout/vList6"/>
    <dgm:cxn modelId="{BFA53B84-3524-4EB7-9280-A9DFEFB76461}" type="presOf" srcId="{990660F8-45E5-4F0E-962A-9FD315A172E0}" destId="{35DB88EE-CF6C-48AC-AC68-2E1358021933}" srcOrd="0" destOrd="1" presId="urn:microsoft.com/office/officeart/2005/8/layout/vList6"/>
    <dgm:cxn modelId="{E97AAB93-CC08-4A7A-BCFA-CCF8E5654AD5}" type="presOf" srcId="{6E3D1516-0511-40DC-AE1D-4106CC199D42}" destId="{717867D6-E7A6-4DA4-94C3-3FACF16CFB56}" srcOrd="0" destOrd="3" presId="urn:microsoft.com/office/officeart/2005/8/layout/vList6"/>
    <dgm:cxn modelId="{5E5B6DAB-6A1D-46E8-8884-618185A2613B}" type="presOf" srcId="{BBE556CC-08C7-4DB4-8663-5CF68AC1E865}" destId="{35DB88EE-CF6C-48AC-AC68-2E1358021933}" srcOrd="0" destOrd="2" presId="urn:microsoft.com/office/officeart/2005/8/layout/vList6"/>
    <dgm:cxn modelId="{059B4CAC-8F1E-4D6C-88B3-FE0DB8A7A48D}" type="presOf" srcId="{25280305-7688-4515-8526-74B9DD1BEDA2}" destId="{35DB88EE-CF6C-48AC-AC68-2E1358021933}" srcOrd="0" destOrd="0" presId="urn:microsoft.com/office/officeart/2005/8/layout/vList6"/>
    <dgm:cxn modelId="{AE23E6B8-4FBD-4F6B-ABB9-33B133DAF393}" type="presOf" srcId="{18082DC9-FB9D-49AC-ADBC-15E85F4931F8}" destId="{35DB88EE-CF6C-48AC-AC68-2E1358021933}" srcOrd="0" destOrd="4" presId="urn:microsoft.com/office/officeart/2005/8/layout/vList6"/>
    <dgm:cxn modelId="{D2762BBC-4C32-44C4-8C5F-F14A8BCCE0B6}" srcId="{B99A9915-A217-4889-B9AD-F3903155B76D}" destId="{6E3D1516-0511-40DC-AE1D-4106CC199D42}" srcOrd="3" destOrd="0" parTransId="{641A86C8-D330-470F-8F5A-5B9C357E1AE2}" sibTransId="{55060CB2-FC6D-4A7C-A359-D22A1ADB5162}"/>
    <dgm:cxn modelId="{328E6CC4-8232-457F-A199-33C0A32FC811}" type="presOf" srcId="{B99A9915-A217-4889-B9AD-F3903155B76D}" destId="{75ADBB62-1097-4943-B354-781786683009}" srcOrd="0" destOrd="0" presId="urn:microsoft.com/office/officeart/2005/8/layout/vList6"/>
    <dgm:cxn modelId="{E2E57BE3-EA80-42B5-A9B6-E55DE31A85EA}" srcId="{8E9CE21B-6101-4DB7-9F42-B7B4D88EA188}" destId="{E3C10A9C-7D8A-4CBA-B71A-AB1BF5C90301}" srcOrd="3" destOrd="0" parTransId="{E507146A-8E61-4662-AEF3-6064BFE54802}" sibTransId="{0328EFB3-EC19-4EE0-8264-22C13606AF3B}"/>
    <dgm:cxn modelId="{0F3929FB-9520-4E72-9731-6FDB135DA885}" srcId="{8E9CE21B-6101-4DB7-9F42-B7B4D88EA188}" destId="{18082DC9-FB9D-49AC-ADBC-15E85F4931F8}" srcOrd="4" destOrd="0" parTransId="{91C91F72-8EF4-4AA4-9920-FDCB9F07149C}" sibTransId="{69BA1506-5ACF-49A3-A327-3F96A754B72A}"/>
    <dgm:cxn modelId="{9B20658D-E06F-4996-8F82-57112BCEFB68}" type="presParOf" srcId="{176FFB17-64B0-4039-A70F-D9DEEC41EE70}" destId="{4C575346-A068-49C8-AA16-2C885DB0F454}" srcOrd="0" destOrd="0" presId="urn:microsoft.com/office/officeart/2005/8/layout/vList6"/>
    <dgm:cxn modelId="{CA03CB41-8F2A-4D17-AFAA-E6D41FA27DB5}" type="presParOf" srcId="{4C575346-A068-49C8-AA16-2C885DB0F454}" destId="{1890A48A-FFC3-4248-B0AC-37E7CE4BA4E2}" srcOrd="0" destOrd="0" presId="urn:microsoft.com/office/officeart/2005/8/layout/vList6"/>
    <dgm:cxn modelId="{C4F5A4D3-910E-4DAE-88BE-AFE38F751B83}" type="presParOf" srcId="{4C575346-A068-49C8-AA16-2C885DB0F454}" destId="{35DB88EE-CF6C-48AC-AC68-2E1358021933}" srcOrd="1" destOrd="0" presId="urn:microsoft.com/office/officeart/2005/8/layout/vList6"/>
    <dgm:cxn modelId="{A2838E95-E2E2-4F1C-BBF9-CDA5DBD477BE}" type="presParOf" srcId="{176FFB17-64B0-4039-A70F-D9DEEC41EE70}" destId="{51B3B67F-82B0-4933-A7DC-10ACC5FF3358}" srcOrd="1" destOrd="0" presId="urn:microsoft.com/office/officeart/2005/8/layout/vList6"/>
    <dgm:cxn modelId="{F0B54195-8A17-4106-8320-0DB53DF32F1C}" type="presParOf" srcId="{176FFB17-64B0-4039-A70F-D9DEEC41EE70}" destId="{37D01365-ED95-41D3-A6F9-321A1C15FE10}" srcOrd="2" destOrd="0" presId="urn:microsoft.com/office/officeart/2005/8/layout/vList6"/>
    <dgm:cxn modelId="{D2BC5101-3E61-4C1B-A9CE-D38D7F3CE48D}" type="presParOf" srcId="{37D01365-ED95-41D3-A6F9-321A1C15FE10}" destId="{75ADBB62-1097-4943-B354-781786683009}" srcOrd="0" destOrd="0" presId="urn:microsoft.com/office/officeart/2005/8/layout/vList6"/>
    <dgm:cxn modelId="{87A494D4-D0E2-48B4-8FD2-979B3E8C0095}" type="presParOf" srcId="{37D01365-ED95-41D3-A6F9-321A1C15FE10}" destId="{717867D6-E7A6-4DA4-94C3-3FACF16CFB5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6D40B-0681-49AD-A814-8E47859D1FF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52027BEB-872C-4999-B873-DFE57BD1DE59}">
      <dgm:prSet phldrT="[Text]" custT="1"/>
      <dgm:spPr/>
      <dgm:t>
        <a:bodyPr/>
        <a:lstStyle/>
        <a:p>
          <a:pPr rtl="0"/>
          <a:r>
            <a:rPr lang="en-US" sz="2400" b="0" dirty="0"/>
            <a:t>A youth may be eligible for up to 4 diversions (3 misdemeanor/status, 1 felony) with graduated responses.</a:t>
          </a:r>
          <a:r>
            <a:rPr lang="en-US" sz="2400" b="0" dirty="0">
              <a:latin typeface="Calibri Light" panose="020F0302020204030204"/>
            </a:rPr>
            <a:t> </a:t>
          </a:r>
          <a:endParaRPr lang="en-US" sz="2400" b="0" dirty="0"/>
        </a:p>
      </dgm:t>
    </dgm:pt>
    <dgm:pt modelId="{9E5FD676-09B8-462A-9879-8DD272894842}" type="parTrans" cxnId="{6F385714-2E69-4C1A-8B26-FB4F8AB0E249}">
      <dgm:prSet/>
      <dgm:spPr/>
      <dgm:t>
        <a:bodyPr/>
        <a:lstStyle/>
        <a:p>
          <a:endParaRPr lang="en-US"/>
        </a:p>
      </dgm:t>
    </dgm:pt>
    <dgm:pt modelId="{B788438C-9A26-4A9B-9B54-BF5339C0E3BA}" type="sibTrans" cxnId="{6F385714-2E69-4C1A-8B26-FB4F8AB0E249}">
      <dgm:prSet/>
      <dgm:spPr/>
      <dgm:t>
        <a:bodyPr/>
        <a:lstStyle/>
        <a:p>
          <a:endParaRPr lang="en-US"/>
        </a:p>
      </dgm:t>
    </dgm:pt>
    <dgm:pt modelId="{B66532C9-D048-4177-A334-ECB131550858}">
      <dgm:prSet phldrT="[Text]" custT="1"/>
      <dgm:spPr/>
      <dgm:t>
        <a:bodyPr/>
        <a:lstStyle/>
        <a:p>
          <a:pPr rtl="0"/>
          <a:r>
            <a:rPr lang="en-US" sz="2400" b="0"/>
            <a:t>The goal of diversion is to reduce recidivism</a:t>
          </a:r>
          <a:r>
            <a:rPr lang="en-US" sz="2400" b="0">
              <a:latin typeface="Calibri Light" panose="020F0302020204030204"/>
            </a:rPr>
            <a:t> by providing case management that focuses on </a:t>
          </a:r>
          <a:r>
            <a:rPr lang="en-US" sz="2400" b="0"/>
            <a:t>accountability, education, treatment and pro-social involvement.</a:t>
          </a:r>
        </a:p>
      </dgm:t>
    </dgm:pt>
    <dgm:pt modelId="{73496F33-CB0F-4879-A6EA-166D0C2A1B0A}" type="parTrans" cxnId="{3FD016B2-9CC6-4429-8445-FCEF0C7BEC57}">
      <dgm:prSet/>
      <dgm:spPr/>
      <dgm:t>
        <a:bodyPr/>
        <a:lstStyle/>
        <a:p>
          <a:endParaRPr lang="en-US"/>
        </a:p>
      </dgm:t>
    </dgm:pt>
    <dgm:pt modelId="{CDD35535-A457-49C6-97A1-F003BDCBDEFD}" type="sibTrans" cxnId="{3FD016B2-9CC6-4429-8445-FCEF0C7BEC57}">
      <dgm:prSet/>
      <dgm:spPr/>
      <dgm:t>
        <a:bodyPr/>
        <a:lstStyle/>
        <a:p>
          <a:endParaRPr lang="en-US"/>
        </a:p>
      </dgm:t>
    </dgm:pt>
    <dgm:pt modelId="{6311815E-20AD-4417-8C7C-B7B05C751D89}">
      <dgm:prSet phldrT="[Text]" custT="1"/>
      <dgm:spPr/>
      <dgm:t>
        <a:bodyPr/>
        <a:lstStyle/>
        <a:p>
          <a:pPr rtl="0"/>
          <a:r>
            <a:rPr lang="en-US" sz="2400" b="0" dirty="0"/>
            <a:t>Youth</a:t>
          </a:r>
          <a:r>
            <a:rPr lang="en-US" sz="2400" b="0" dirty="0">
              <a:latin typeface="Calibri Light" panose="020F0302020204030204"/>
            </a:rPr>
            <a:t> eligible for </a:t>
          </a:r>
          <a:r>
            <a:rPr lang="en-US" sz="2400" b="0" dirty="0"/>
            <a:t>diversion</a:t>
          </a:r>
          <a:r>
            <a:rPr lang="en-US" sz="2400" b="0" dirty="0">
              <a:latin typeface="Calibri Light" panose="020F0302020204030204"/>
            </a:rPr>
            <a:t> are</a:t>
          </a:r>
          <a:r>
            <a:rPr lang="en-US" sz="2400" b="0" dirty="0"/>
            <a:t> monitored for up to 6 months by a CDW.</a:t>
          </a:r>
          <a:r>
            <a:rPr lang="en-US" sz="2400" b="0" dirty="0">
              <a:latin typeface="Calibri Light" panose="020F0302020204030204"/>
            </a:rPr>
            <a:t> </a:t>
          </a:r>
          <a:endParaRPr lang="en-US" sz="2400" b="0" dirty="0"/>
        </a:p>
      </dgm:t>
    </dgm:pt>
    <dgm:pt modelId="{BC2E3974-19EF-4CCE-A305-8F3EACF0408B}" type="parTrans" cxnId="{F672B9ED-5499-4140-A79C-C6786C89A348}">
      <dgm:prSet/>
      <dgm:spPr/>
      <dgm:t>
        <a:bodyPr/>
        <a:lstStyle/>
        <a:p>
          <a:endParaRPr lang="en-US"/>
        </a:p>
      </dgm:t>
    </dgm:pt>
    <dgm:pt modelId="{5EFB2FD3-F514-4C7B-A2AC-3414DC6C78B9}" type="sibTrans" cxnId="{F672B9ED-5499-4140-A79C-C6786C89A348}">
      <dgm:prSet/>
      <dgm:spPr/>
      <dgm:t>
        <a:bodyPr/>
        <a:lstStyle/>
        <a:p>
          <a:endParaRPr lang="en-US"/>
        </a:p>
      </dgm:t>
    </dgm:pt>
    <dgm:pt modelId="{20FFC196-50F2-464D-B825-D38607F1146C}" type="pres">
      <dgm:prSet presAssocID="{0646D40B-0681-49AD-A814-8E47859D1FFE}" presName="Name0" presStyleCnt="0">
        <dgm:presLayoutVars>
          <dgm:chMax val="7"/>
          <dgm:chPref val="7"/>
          <dgm:dir/>
        </dgm:presLayoutVars>
      </dgm:prSet>
      <dgm:spPr/>
    </dgm:pt>
    <dgm:pt modelId="{7BCE0535-DF74-46F0-951C-ADA11E53CC58}" type="pres">
      <dgm:prSet presAssocID="{0646D40B-0681-49AD-A814-8E47859D1FFE}" presName="Name1" presStyleCnt="0"/>
      <dgm:spPr/>
    </dgm:pt>
    <dgm:pt modelId="{237361DA-C24B-4577-9802-B89415F9A9D0}" type="pres">
      <dgm:prSet presAssocID="{0646D40B-0681-49AD-A814-8E47859D1FFE}" presName="cycle" presStyleCnt="0"/>
      <dgm:spPr/>
    </dgm:pt>
    <dgm:pt modelId="{E6BA495B-7F46-4D31-92F6-537773884F82}" type="pres">
      <dgm:prSet presAssocID="{0646D40B-0681-49AD-A814-8E47859D1FFE}" presName="srcNode" presStyleLbl="node1" presStyleIdx="0" presStyleCnt="3"/>
      <dgm:spPr/>
    </dgm:pt>
    <dgm:pt modelId="{EF5B0E0C-1ED0-40AA-81B3-A298803288A1}" type="pres">
      <dgm:prSet presAssocID="{0646D40B-0681-49AD-A814-8E47859D1FFE}" presName="conn" presStyleLbl="parChTrans1D2" presStyleIdx="0" presStyleCnt="1" custLinFactNeighborX="-48008" custLinFactNeighborY="4318"/>
      <dgm:spPr/>
    </dgm:pt>
    <dgm:pt modelId="{D0789B72-5678-4D32-976C-3DAA6FA71E2F}" type="pres">
      <dgm:prSet presAssocID="{0646D40B-0681-49AD-A814-8E47859D1FFE}" presName="extraNode" presStyleLbl="node1" presStyleIdx="0" presStyleCnt="3"/>
      <dgm:spPr/>
    </dgm:pt>
    <dgm:pt modelId="{991F05DC-A126-441E-946E-FF4450F729DD}" type="pres">
      <dgm:prSet presAssocID="{0646D40B-0681-49AD-A814-8E47859D1FFE}" presName="dstNode" presStyleLbl="node1" presStyleIdx="0" presStyleCnt="3"/>
      <dgm:spPr/>
    </dgm:pt>
    <dgm:pt modelId="{40661C67-975D-4AEB-B6DA-637174B41E2A}" type="pres">
      <dgm:prSet presAssocID="{6311815E-20AD-4417-8C7C-B7B05C751D89}" presName="text_1" presStyleLbl="node1" presStyleIdx="0" presStyleCnt="3" custLinFactNeighborX="7502" custLinFactNeighborY="87447">
        <dgm:presLayoutVars>
          <dgm:bulletEnabled val="1"/>
        </dgm:presLayoutVars>
      </dgm:prSet>
      <dgm:spPr/>
    </dgm:pt>
    <dgm:pt modelId="{FAFCE8B3-A3F6-4E16-A122-A76A7DA41F1F}" type="pres">
      <dgm:prSet presAssocID="{6311815E-20AD-4417-8C7C-B7B05C751D89}" presName="accent_1" presStyleCnt="0"/>
      <dgm:spPr/>
    </dgm:pt>
    <dgm:pt modelId="{4C9E46BC-9406-4E6C-B38C-FF913FE0CA0D}" type="pres">
      <dgm:prSet presAssocID="{6311815E-20AD-4417-8C7C-B7B05C751D89}" presName="accentRepeatNode" presStyleLbl="solidFgAcc1" presStyleIdx="0" presStyleCnt="3" custLinFactNeighborX="16657" custLinFactNeighborY="57743"/>
      <dgm:spPr>
        <a:blipFill rotWithShape="0">
          <a:blip xmlns:r="http://schemas.openxmlformats.org/officeDocument/2006/relationships" r:embed="rId1"/>
          <a:srcRect/>
          <a:stretch>
            <a:fillRect/>
          </a:stretch>
        </a:blipFill>
      </dgm:spPr>
    </dgm:pt>
    <dgm:pt modelId="{3E691697-90A5-41C4-AC7E-7A9187830A91}" type="pres">
      <dgm:prSet presAssocID="{52027BEB-872C-4999-B873-DFE57BD1DE59}" presName="text_2" presStyleLbl="node1" presStyleIdx="1" presStyleCnt="3" custLinFactNeighborX="4903" custLinFactNeighborY="61690">
        <dgm:presLayoutVars>
          <dgm:bulletEnabled val="1"/>
        </dgm:presLayoutVars>
      </dgm:prSet>
      <dgm:spPr/>
    </dgm:pt>
    <dgm:pt modelId="{0CB4B776-78AB-479B-B455-98CB0F9E382C}" type="pres">
      <dgm:prSet presAssocID="{52027BEB-872C-4999-B873-DFE57BD1DE59}" presName="accent_2" presStyleCnt="0"/>
      <dgm:spPr/>
    </dgm:pt>
    <dgm:pt modelId="{91177EC2-E23A-46B7-BCB5-14F04C46CCD4}" type="pres">
      <dgm:prSet presAssocID="{52027BEB-872C-4999-B873-DFE57BD1DE59}" presName="accentRepeatNode" presStyleLbl="solidFgAcc1" presStyleIdx="1" presStyleCnt="3" custLinFactNeighborX="-1110" custLinFactNeighborY="49352"/>
      <dgm:spPr>
        <a:blipFill rotWithShape="0">
          <a:blip xmlns:r="http://schemas.openxmlformats.org/officeDocument/2006/relationships" r:embed="rId2"/>
          <a:srcRect/>
          <a:stretch>
            <a:fillRect/>
          </a:stretch>
        </a:blipFill>
      </dgm:spPr>
    </dgm:pt>
    <dgm:pt modelId="{C13D3DCA-4381-4A6C-9059-400B8B08966F}" type="pres">
      <dgm:prSet presAssocID="{B66532C9-D048-4177-A334-ECB131550858}" presName="text_3" presStyleLbl="node1" presStyleIdx="2" presStyleCnt="3" custScaleY="124620" custLinFactNeighborX="1088" custLinFactNeighborY="51357">
        <dgm:presLayoutVars>
          <dgm:bulletEnabled val="1"/>
        </dgm:presLayoutVars>
      </dgm:prSet>
      <dgm:spPr/>
    </dgm:pt>
    <dgm:pt modelId="{92F2CB01-1BC3-49A6-9C98-C98C8CE016E8}" type="pres">
      <dgm:prSet presAssocID="{B66532C9-D048-4177-A334-ECB131550858}" presName="accent_3" presStyleCnt="0"/>
      <dgm:spPr/>
    </dgm:pt>
    <dgm:pt modelId="{5E091B1C-1069-4369-82EA-7536161D874A}" type="pres">
      <dgm:prSet presAssocID="{B66532C9-D048-4177-A334-ECB131550858}" presName="accentRepeatNode" presStyleLbl="solidFgAcc1" presStyleIdx="2" presStyleCnt="3" custLinFactNeighborX="-21098" custLinFactNeighborY="35534"/>
      <dgm:spPr>
        <a:blipFill rotWithShape="0">
          <a:blip xmlns:r="http://schemas.openxmlformats.org/officeDocument/2006/relationships" r:embed="rId3"/>
          <a:srcRect/>
          <a:stretch>
            <a:fillRect l="-31000" r="-31000"/>
          </a:stretch>
        </a:blipFill>
      </dgm:spPr>
    </dgm:pt>
  </dgm:ptLst>
  <dgm:cxnLst>
    <dgm:cxn modelId="{251AA001-1F77-4E76-825D-CDF8ECD9DDD3}" type="presOf" srcId="{6311815E-20AD-4417-8C7C-B7B05C751D89}" destId="{40661C67-975D-4AEB-B6DA-637174B41E2A}" srcOrd="0" destOrd="0" presId="urn:microsoft.com/office/officeart/2008/layout/VerticalCurvedList"/>
    <dgm:cxn modelId="{6F385714-2E69-4C1A-8B26-FB4F8AB0E249}" srcId="{0646D40B-0681-49AD-A814-8E47859D1FFE}" destId="{52027BEB-872C-4999-B873-DFE57BD1DE59}" srcOrd="1" destOrd="0" parTransId="{9E5FD676-09B8-462A-9879-8DD272894842}" sibTransId="{B788438C-9A26-4A9B-9B54-BF5339C0E3BA}"/>
    <dgm:cxn modelId="{3395402C-BA13-48EA-93A6-B607596D463F}" type="presOf" srcId="{0646D40B-0681-49AD-A814-8E47859D1FFE}" destId="{20FFC196-50F2-464D-B825-D38607F1146C}" srcOrd="0" destOrd="0" presId="urn:microsoft.com/office/officeart/2008/layout/VerticalCurvedList"/>
    <dgm:cxn modelId="{3FD016B2-9CC6-4429-8445-FCEF0C7BEC57}" srcId="{0646D40B-0681-49AD-A814-8E47859D1FFE}" destId="{B66532C9-D048-4177-A334-ECB131550858}" srcOrd="2" destOrd="0" parTransId="{73496F33-CB0F-4879-A6EA-166D0C2A1B0A}" sibTransId="{CDD35535-A457-49C6-97A1-F003BDCBDEFD}"/>
    <dgm:cxn modelId="{EF2A9AB4-04B9-4CD6-953F-B9F61D8FF29E}" type="presOf" srcId="{B66532C9-D048-4177-A334-ECB131550858}" destId="{C13D3DCA-4381-4A6C-9059-400B8B08966F}" srcOrd="0" destOrd="0" presId="urn:microsoft.com/office/officeart/2008/layout/VerticalCurvedList"/>
    <dgm:cxn modelId="{5A2C73E5-5A07-4849-87C0-E441D972C2CE}" type="presOf" srcId="{52027BEB-872C-4999-B873-DFE57BD1DE59}" destId="{3E691697-90A5-41C4-AC7E-7A9187830A91}" srcOrd="0" destOrd="0" presId="urn:microsoft.com/office/officeart/2008/layout/VerticalCurvedList"/>
    <dgm:cxn modelId="{F672B9ED-5499-4140-A79C-C6786C89A348}" srcId="{0646D40B-0681-49AD-A814-8E47859D1FFE}" destId="{6311815E-20AD-4417-8C7C-B7B05C751D89}" srcOrd="0" destOrd="0" parTransId="{BC2E3974-19EF-4CCE-A305-8F3EACF0408B}" sibTransId="{5EFB2FD3-F514-4C7B-A2AC-3414DC6C78B9}"/>
    <dgm:cxn modelId="{E080ADF6-C5CF-41FD-B7F4-093AB18D055C}" type="presOf" srcId="{5EFB2FD3-F514-4C7B-A2AC-3414DC6C78B9}" destId="{EF5B0E0C-1ED0-40AA-81B3-A298803288A1}" srcOrd="0" destOrd="0" presId="urn:microsoft.com/office/officeart/2008/layout/VerticalCurvedList"/>
    <dgm:cxn modelId="{ECCB57BA-58B6-418E-A0F9-F7D840A1E4BC}" type="presParOf" srcId="{20FFC196-50F2-464D-B825-D38607F1146C}" destId="{7BCE0535-DF74-46F0-951C-ADA11E53CC58}" srcOrd="0" destOrd="0" presId="urn:microsoft.com/office/officeart/2008/layout/VerticalCurvedList"/>
    <dgm:cxn modelId="{52722DEE-4AC6-4736-903B-67A9FA89A897}" type="presParOf" srcId="{7BCE0535-DF74-46F0-951C-ADA11E53CC58}" destId="{237361DA-C24B-4577-9802-B89415F9A9D0}" srcOrd="0" destOrd="0" presId="urn:microsoft.com/office/officeart/2008/layout/VerticalCurvedList"/>
    <dgm:cxn modelId="{EA993149-6549-4207-B1BB-0FA3C8B26256}" type="presParOf" srcId="{237361DA-C24B-4577-9802-B89415F9A9D0}" destId="{E6BA495B-7F46-4D31-92F6-537773884F82}" srcOrd="0" destOrd="0" presId="urn:microsoft.com/office/officeart/2008/layout/VerticalCurvedList"/>
    <dgm:cxn modelId="{834F72B4-236E-4272-96C3-25C64E0FFB65}" type="presParOf" srcId="{237361DA-C24B-4577-9802-B89415F9A9D0}" destId="{EF5B0E0C-1ED0-40AA-81B3-A298803288A1}" srcOrd="1" destOrd="0" presId="urn:microsoft.com/office/officeart/2008/layout/VerticalCurvedList"/>
    <dgm:cxn modelId="{A74C88E6-50A5-4816-B831-1A54C6E2642C}" type="presParOf" srcId="{237361DA-C24B-4577-9802-B89415F9A9D0}" destId="{D0789B72-5678-4D32-976C-3DAA6FA71E2F}" srcOrd="2" destOrd="0" presId="urn:microsoft.com/office/officeart/2008/layout/VerticalCurvedList"/>
    <dgm:cxn modelId="{43044F13-D90A-4C49-AA07-67D4E46495D1}" type="presParOf" srcId="{237361DA-C24B-4577-9802-B89415F9A9D0}" destId="{991F05DC-A126-441E-946E-FF4450F729DD}" srcOrd="3" destOrd="0" presId="urn:microsoft.com/office/officeart/2008/layout/VerticalCurvedList"/>
    <dgm:cxn modelId="{38D8702A-11E4-4873-BE6A-16870F99D197}" type="presParOf" srcId="{7BCE0535-DF74-46F0-951C-ADA11E53CC58}" destId="{40661C67-975D-4AEB-B6DA-637174B41E2A}" srcOrd="1" destOrd="0" presId="urn:microsoft.com/office/officeart/2008/layout/VerticalCurvedList"/>
    <dgm:cxn modelId="{1A3FD509-EC50-47DB-91BC-16F14198180F}" type="presParOf" srcId="{7BCE0535-DF74-46F0-951C-ADA11E53CC58}" destId="{FAFCE8B3-A3F6-4E16-A122-A76A7DA41F1F}" srcOrd="2" destOrd="0" presId="urn:microsoft.com/office/officeart/2008/layout/VerticalCurvedList"/>
    <dgm:cxn modelId="{A339AA55-A017-4263-9415-6601F411AEF2}" type="presParOf" srcId="{FAFCE8B3-A3F6-4E16-A122-A76A7DA41F1F}" destId="{4C9E46BC-9406-4E6C-B38C-FF913FE0CA0D}" srcOrd="0" destOrd="0" presId="urn:microsoft.com/office/officeart/2008/layout/VerticalCurvedList"/>
    <dgm:cxn modelId="{8B503074-9922-496E-9300-37C7092134F0}" type="presParOf" srcId="{7BCE0535-DF74-46F0-951C-ADA11E53CC58}" destId="{3E691697-90A5-41C4-AC7E-7A9187830A91}" srcOrd="3" destOrd="0" presId="urn:microsoft.com/office/officeart/2008/layout/VerticalCurvedList"/>
    <dgm:cxn modelId="{9991F9D8-E8CA-4305-AC1F-29E3803BC87E}" type="presParOf" srcId="{7BCE0535-DF74-46F0-951C-ADA11E53CC58}" destId="{0CB4B776-78AB-479B-B455-98CB0F9E382C}" srcOrd="4" destOrd="0" presId="urn:microsoft.com/office/officeart/2008/layout/VerticalCurvedList"/>
    <dgm:cxn modelId="{9414CD0A-9432-486B-A315-5B50A41700CC}" type="presParOf" srcId="{0CB4B776-78AB-479B-B455-98CB0F9E382C}" destId="{91177EC2-E23A-46B7-BCB5-14F04C46CCD4}" srcOrd="0" destOrd="0" presId="urn:microsoft.com/office/officeart/2008/layout/VerticalCurvedList"/>
    <dgm:cxn modelId="{942C5367-2906-4BC5-AB9D-A03FD95F799C}" type="presParOf" srcId="{7BCE0535-DF74-46F0-951C-ADA11E53CC58}" destId="{C13D3DCA-4381-4A6C-9059-400B8B08966F}" srcOrd="5" destOrd="0" presId="urn:microsoft.com/office/officeart/2008/layout/VerticalCurvedList"/>
    <dgm:cxn modelId="{972384B7-4E3E-4A70-AC14-2321350E84CD}" type="presParOf" srcId="{7BCE0535-DF74-46F0-951C-ADA11E53CC58}" destId="{92F2CB01-1BC3-49A6-9C98-C98C8CE016E8}" srcOrd="6" destOrd="0" presId="urn:microsoft.com/office/officeart/2008/layout/VerticalCurvedList"/>
    <dgm:cxn modelId="{55114973-E5CB-4BDD-A6F5-8366D6823A1B}" type="presParOf" srcId="{92F2CB01-1BC3-49A6-9C98-C98C8CE016E8}" destId="{5E091B1C-1069-4369-82EA-7536161D87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88EE-CF6C-48AC-AC68-2E1358021933}">
      <dsp:nvSpPr>
        <dsp:cNvPr id="0" name=""/>
        <dsp:cNvSpPr/>
      </dsp:nvSpPr>
      <dsp:spPr>
        <a:xfrm>
          <a:off x="4631814" y="28"/>
          <a:ext cx="6939243" cy="254789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100000"/>
            </a:lnSpc>
            <a:spcBef>
              <a:spcPct val="0"/>
            </a:spcBef>
            <a:spcAft>
              <a:spcPct val="15000"/>
            </a:spcAft>
            <a:buChar char="•"/>
          </a:pPr>
          <a:endParaRPr lang="en-US" sz="1200" b="0" kern="1200" dirty="0"/>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County attorney</a:t>
          </a:r>
          <a:r>
            <a:rPr lang="en-US" sz="1600" b="0" kern="1200" dirty="0"/>
            <a:t> completes the </a:t>
          </a:r>
          <a:r>
            <a:rPr lang="en-US" sz="1600" b="0" kern="1200" dirty="0">
              <a:latin typeface="Calibri Light" panose="020F0302020204030204"/>
            </a:rPr>
            <a:t>reasonable grounds</a:t>
          </a:r>
          <a:r>
            <a:rPr lang="en-US" sz="1600" b="0" kern="1200" dirty="0"/>
            <a:t> process</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CDW</a:t>
          </a:r>
          <a:r>
            <a:rPr lang="en-US" sz="1600" b="0" kern="1200" dirty="0"/>
            <a:t> reads youth their rights, explains current charges &amp; verifies demographic information</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CDW conducts</a:t>
          </a:r>
          <a:r>
            <a:rPr lang="en-US" sz="1600" b="0" kern="1200" dirty="0"/>
            <a:t> the GAIN-SS &amp; human trafficking screener</a:t>
          </a:r>
          <a:r>
            <a:rPr lang="en-US" sz="1600" b="0" kern="1200" dirty="0">
              <a:latin typeface="Calibri Light" panose="020F0302020204030204"/>
            </a:rPr>
            <a:t> </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County attorney</a:t>
          </a:r>
          <a:r>
            <a:rPr lang="en-US" sz="1600" b="0" kern="1200" dirty="0"/>
            <a:t> </a:t>
          </a:r>
          <a:r>
            <a:rPr lang="en-US" sz="1600" b="0" kern="1200" dirty="0">
              <a:latin typeface="Calibri Light" panose="020F0302020204030204"/>
            </a:rPr>
            <a:t>determines</a:t>
          </a:r>
          <a:r>
            <a:rPr lang="en-US" sz="1600" b="0" kern="1200" dirty="0"/>
            <a:t> </a:t>
          </a:r>
          <a:r>
            <a:rPr lang="en-US" sz="1600" b="0" kern="1200" dirty="0">
              <a:latin typeface="Calibri Light" panose="020F0302020204030204"/>
            </a:rPr>
            <a:t>youth</a:t>
          </a:r>
          <a:r>
            <a:rPr lang="en-US" sz="1600" b="0" kern="1200" dirty="0"/>
            <a:t> </a:t>
          </a:r>
          <a:r>
            <a:rPr lang="en-US" sz="1600" b="0" kern="1200" dirty="0">
              <a:latin typeface="Calibri Light" panose="020F0302020204030204"/>
            </a:rPr>
            <a:t>eligibility</a:t>
          </a:r>
          <a:r>
            <a:rPr lang="en-US" sz="1600" b="0" kern="1200" dirty="0"/>
            <a:t> for informal processing</a:t>
          </a:r>
        </a:p>
      </dsp:txBody>
      <dsp:txXfrm>
        <a:off x="4631814" y="318515"/>
        <a:ext cx="5983782" cy="1910923"/>
      </dsp:txXfrm>
    </dsp:sp>
    <dsp:sp modelId="{1890A48A-FFC3-4248-B0AC-37E7CE4BA4E2}">
      <dsp:nvSpPr>
        <dsp:cNvPr id="0" name=""/>
        <dsp:cNvSpPr/>
      </dsp:nvSpPr>
      <dsp:spPr>
        <a:xfrm>
          <a:off x="0" y="139874"/>
          <a:ext cx="4626162" cy="2465763"/>
        </a:xfrm>
        <a:prstGeom prst="roundRect">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Non-Custody Situations</a:t>
          </a:r>
        </a:p>
      </dsp:txBody>
      <dsp:txXfrm>
        <a:off x="120369" y="260243"/>
        <a:ext cx="4385424" cy="2225025"/>
      </dsp:txXfrm>
    </dsp:sp>
    <dsp:sp modelId="{717867D6-E7A6-4DA4-94C3-3FACF16CFB56}">
      <dsp:nvSpPr>
        <dsp:cNvPr id="0" name=""/>
        <dsp:cNvSpPr/>
      </dsp:nvSpPr>
      <dsp:spPr>
        <a:xfrm>
          <a:off x="4536118" y="2777637"/>
          <a:ext cx="7000962" cy="246576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CDW</a:t>
          </a:r>
          <a:r>
            <a:rPr lang="en-US" sz="1600" b="0" kern="1200" dirty="0"/>
            <a:t> is contacted by </a:t>
          </a:r>
          <a:r>
            <a:rPr lang="en-US" sz="1600" b="0" kern="1200" dirty="0">
              <a:latin typeface="Calibri Light" panose="020F0302020204030204"/>
            </a:rPr>
            <a:t>an officer</a:t>
          </a:r>
          <a:r>
            <a:rPr lang="en-US" sz="1600" b="0" kern="1200" dirty="0"/>
            <a:t> with a youth in custody</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CDW</a:t>
          </a:r>
          <a:r>
            <a:rPr lang="en-US" sz="1600" b="0" kern="1200" dirty="0"/>
            <a:t> processes complaint, reads youth their rights, explains current </a:t>
          </a:r>
          <a:r>
            <a:rPr lang="en-US" sz="1600" b="0" kern="1200" dirty="0">
              <a:latin typeface="Calibri Light" panose="020F0302020204030204"/>
            </a:rPr>
            <a:t>charges, verifies</a:t>
          </a:r>
          <a:r>
            <a:rPr lang="en-US" sz="1600" b="0" kern="1200" dirty="0"/>
            <a:t> demographic information</a:t>
          </a:r>
          <a:r>
            <a:rPr lang="en-US" sz="1600" b="0" kern="1200" dirty="0">
              <a:latin typeface="Calibri Light" panose="020F0302020204030204"/>
            </a:rPr>
            <a:t> &amp;</a:t>
          </a:r>
          <a:r>
            <a:rPr lang="en-US" sz="1600" b="0" kern="1200" dirty="0"/>
            <a:t> </a:t>
          </a:r>
          <a:r>
            <a:rPr lang="en-US" sz="1600" b="0" kern="1200" dirty="0">
              <a:latin typeface="Calibri Light" panose="020F0302020204030204"/>
            </a:rPr>
            <a:t>identifies</a:t>
          </a:r>
          <a:r>
            <a:rPr lang="en-US" sz="1600" b="0" kern="1200" dirty="0"/>
            <a:t> least restrictive placement options</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CDW conducts</a:t>
          </a:r>
          <a:r>
            <a:rPr lang="en-US" sz="1600" b="0" kern="1200" dirty="0"/>
            <a:t> the GAIN-SS &amp; human trafficking screener</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CDW contacts</a:t>
          </a:r>
          <a:r>
            <a:rPr lang="en-US" sz="1600" b="0" kern="1200" dirty="0"/>
            <a:t> judge</a:t>
          </a:r>
          <a:r>
            <a:rPr lang="en-US" sz="1600" b="0" kern="1200" dirty="0">
              <a:latin typeface="Calibri Light" panose="020F0302020204030204"/>
            </a:rPr>
            <a:t> and</a:t>
          </a:r>
          <a:r>
            <a:rPr lang="en-US" sz="1600" b="0" kern="1200" dirty="0"/>
            <a:t> </a:t>
          </a:r>
          <a:r>
            <a:rPr lang="en-US" sz="1600" b="0" kern="1200" dirty="0">
              <a:latin typeface="Calibri Light" panose="020F0302020204030204"/>
            </a:rPr>
            <a:t>presents</a:t>
          </a:r>
          <a:r>
            <a:rPr lang="en-US" sz="1600" b="0" kern="1200" dirty="0"/>
            <a:t> least restrictive placement options</a:t>
          </a:r>
        </a:p>
        <a:p>
          <a:pPr marL="171450" lvl="1" indent="-171450" algn="l" defTabSz="711200" rtl="0">
            <a:lnSpc>
              <a:spcPct val="100000"/>
            </a:lnSpc>
            <a:spcBef>
              <a:spcPct val="0"/>
            </a:spcBef>
            <a:spcAft>
              <a:spcPct val="15000"/>
            </a:spcAft>
            <a:buChar char="•"/>
          </a:pPr>
          <a:r>
            <a:rPr lang="en-US" sz="1600" b="0" kern="1200" dirty="0">
              <a:latin typeface="Calibri Light" panose="020F0302020204030204"/>
            </a:rPr>
            <a:t> </a:t>
          </a:r>
          <a:r>
            <a:rPr lang="en-US" sz="1600" b="0" kern="1200" dirty="0"/>
            <a:t>Judicial determination</a:t>
          </a:r>
        </a:p>
      </dsp:txBody>
      <dsp:txXfrm>
        <a:off x="4536118" y="3085857"/>
        <a:ext cx="6076301" cy="1849323"/>
      </dsp:txXfrm>
    </dsp:sp>
    <dsp:sp modelId="{75ADBB62-1097-4943-B354-781786683009}">
      <dsp:nvSpPr>
        <dsp:cNvPr id="0" name=""/>
        <dsp:cNvSpPr/>
      </dsp:nvSpPr>
      <dsp:spPr>
        <a:xfrm>
          <a:off x="4187" y="2794502"/>
          <a:ext cx="4567374" cy="2465763"/>
        </a:xfrm>
        <a:prstGeom prst="roundRect">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kern="1200"/>
            <a:t>Custody Situations</a:t>
          </a:r>
          <a:r>
            <a:rPr lang="en-US" sz="4400" kern="1200">
              <a:latin typeface="Calibri Light" panose="020F0302020204030204"/>
            </a:rPr>
            <a:t> </a:t>
          </a:r>
          <a:endParaRPr lang="en-US" sz="4400" kern="1200"/>
        </a:p>
      </dsp:txBody>
      <dsp:txXfrm>
        <a:off x="124556" y="2914871"/>
        <a:ext cx="4326636" cy="2225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B0E0C-1ED0-40AA-81B3-A298803288A1}">
      <dsp:nvSpPr>
        <dsp:cNvPr id="0" name=""/>
        <dsp:cNvSpPr/>
      </dsp:nvSpPr>
      <dsp:spPr>
        <a:xfrm>
          <a:off x="-6453705" y="-655629"/>
          <a:ext cx="7684445" cy="7684445"/>
        </a:xfrm>
        <a:prstGeom prst="blockArc">
          <a:avLst>
            <a:gd name="adj1" fmla="val 18900000"/>
            <a:gd name="adj2" fmla="val 2700000"/>
            <a:gd name="adj3" fmla="val 281"/>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61C67-975D-4AEB-B6DA-637174B41E2A}">
      <dsp:nvSpPr>
        <dsp:cNvPr id="0" name=""/>
        <dsp:cNvSpPr/>
      </dsp:nvSpPr>
      <dsp:spPr>
        <a:xfrm>
          <a:off x="871278" y="1569523"/>
          <a:ext cx="7815521" cy="11419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39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0" kern="1200" dirty="0"/>
            <a:t>Youth</a:t>
          </a:r>
          <a:r>
            <a:rPr lang="en-US" sz="2400" b="0" kern="1200" dirty="0">
              <a:latin typeface="Calibri Light" panose="020F0302020204030204"/>
            </a:rPr>
            <a:t> eligible for </a:t>
          </a:r>
          <a:r>
            <a:rPr lang="en-US" sz="2400" b="0" kern="1200" dirty="0"/>
            <a:t>diversion</a:t>
          </a:r>
          <a:r>
            <a:rPr lang="en-US" sz="2400" b="0" kern="1200" dirty="0">
              <a:latin typeface="Calibri Light" panose="020F0302020204030204"/>
            </a:rPr>
            <a:t> are</a:t>
          </a:r>
          <a:r>
            <a:rPr lang="en-US" sz="2400" b="0" kern="1200" dirty="0"/>
            <a:t> monitored for up to 6 months by a CDW.</a:t>
          </a:r>
          <a:r>
            <a:rPr lang="en-US" sz="2400" b="0" kern="1200" dirty="0">
              <a:latin typeface="Calibri Light" panose="020F0302020204030204"/>
            </a:rPr>
            <a:t> </a:t>
          </a:r>
          <a:endParaRPr lang="en-US" sz="2400" b="0" kern="1200" dirty="0"/>
        </a:p>
      </dsp:txBody>
      <dsp:txXfrm>
        <a:off x="871278" y="1569523"/>
        <a:ext cx="7815521" cy="1141911"/>
      </dsp:txXfrm>
    </dsp:sp>
    <dsp:sp modelId="{4C9E46BC-9406-4E6C-B38C-FF913FE0CA0D}">
      <dsp:nvSpPr>
        <dsp:cNvPr id="0" name=""/>
        <dsp:cNvSpPr/>
      </dsp:nvSpPr>
      <dsp:spPr>
        <a:xfrm>
          <a:off x="316552" y="1252434"/>
          <a:ext cx="1427389" cy="1427389"/>
        </a:xfrm>
        <a:prstGeom prst="ellipse">
          <a:avLst/>
        </a:prstGeom>
        <a:blipFill rotWithShape="0">
          <a:blip xmlns:r="http://schemas.openxmlformats.org/officeDocument/2006/relationships" r:embed="rId1"/>
          <a:srcRect/>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91697-90A5-41C4-AC7E-7A9187830A91}">
      <dsp:nvSpPr>
        <dsp:cNvPr id="0" name=""/>
        <dsp:cNvSpPr/>
      </dsp:nvSpPr>
      <dsp:spPr>
        <a:xfrm>
          <a:off x="1286363" y="2988268"/>
          <a:ext cx="7400436" cy="114191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39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0" kern="1200" dirty="0"/>
            <a:t>A youth may be eligible for up to 4 diversions (3 misdemeanor/status, 1 felony) with graduated responses.</a:t>
          </a:r>
          <a:r>
            <a:rPr lang="en-US" sz="2400" b="0" kern="1200" dirty="0">
              <a:latin typeface="Calibri Light" panose="020F0302020204030204"/>
            </a:rPr>
            <a:t> </a:t>
          </a:r>
          <a:endParaRPr lang="en-US" sz="2400" b="0" kern="1200" dirty="0"/>
        </a:p>
      </dsp:txBody>
      <dsp:txXfrm>
        <a:off x="1286363" y="2988268"/>
        <a:ext cx="7400436" cy="1141911"/>
      </dsp:txXfrm>
    </dsp:sp>
    <dsp:sp modelId="{91177EC2-E23A-46B7-BCB5-14F04C46CCD4}">
      <dsp:nvSpPr>
        <dsp:cNvPr id="0" name=""/>
        <dsp:cNvSpPr/>
      </dsp:nvSpPr>
      <dsp:spPr>
        <a:xfrm>
          <a:off x="478032" y="2845529"/>
          <a:ext cx="1427389" cy="1427389"/>
        </a:xfrm>
        <a:prstGeom prst="ellipse">
          <a:avLst/>
        </a:prstGeom>
        <a:blipFill rotWithShape="0">
          <a:blip xmlns:r="http://schemas.openxmlformats.org/officeDocument/2006/relationships" r:embed="rId2"/>
          <a:srcRect/>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D3DCA-4381-4A6C-9059-400B8B08966F}">
      <dsp:nvSpPr>
        <dsp:cNvPr id="0" name=""/>
        <dsp:cNvSpPr/>
      </dsp:nvSpPr>
      <dsp:spPr>
        <a:xfrm>
          <a:off x="871278" y="4286507"/>
          <a:ext cx="7815521" cy="14230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392"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b="0" kern="1200"/>
            <a:t>The goal of diversion is to reduce recidivism</a:t>
          </a:r>
          <a:r>
            <a:rPr lang="en-US" sz="2400" b="0" kern="1200">
              <a:latin typeface="Calibri Light" panose="020F0302020204030204"/>
            </a:rPr>
            <a:t> by providing case management that focuses on </a:t>
          </a:r>
          <a:r>
            <a:rPr lang="en-US" sz="2400" b="0" kern="1200"/>
            <a:t>accountability, education, treatment and pro-social involvement.</a:t>
          </a:r>
        </a:p>
      </dsp:txBody>
      <dsp:txXfrm>
        <a:off x="871278" y="4286507"/>
        <a:ext cx="7815521" cy="1423050"/>
      </dsp:txXfrm>
    </dsp:sp>
    <dsp:sp modelId="{5E091B1C-1069-4369-82EA-7536161D874A}">
      <dsp:nvSpPr>
        <dsp:cNvPr id="0" name=""/>
        <dsp:cNvSpPr/>
      </dsp:nvSpPr>
      <dsp:spPr>
        <a:xfrm>
          <a:off x="0" y="4282168"/>
          <a:ext cx="1427389" cy="1427389"/>
        </a:xfrm>
        <a:prstGeom prst="ellipse">
          <a:avLst/>
        </a:prstGeom>
        <a:blipFill rotWithShape="0">
          <a:blip xmlns:r="http://schemas.openxmlformats.org/officeDocument/2006/relationships" r:embed="rId3"/>
          <a:srcRect/>
          <a:stretch>
            <a:fillRect l="-31000" r="-31000"/>
          </a:stretch>
        </a:blip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3E6351-C3CC-4988-A2FA-3B206A5EC8FB}" type="datetimeFigureOut">
              <a:rPr lang="en-US" smtClean="0"/>
              <a:t>9/15/2023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91568B-578B-4A36-9C18-EEF75A1D01D8}" type="slidenum">
              <a:rPr lang="en-US" smtClean="0"/>
              <a:t>‹#›</a:t>
            </a:fld>
            <a:endParaRPr lang="en-US"/>
          </a:p>
        </p:txBody>
      </p:sp>
    </p:spTree>
    <p:extLst>
      <p:ext uri="{BB962C8B-B14F-4D97-AF65-F5344CB8AC3E}">
        <p14:creationId xmlns:p14="http://schemas.microsoft.com/office/powerpoint/2010/main" val="45865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157851-9858-4B74-94CD-211086D32936}" type="slidenum">
              <a:rPr lang="en-US" smtClean="0"/>
              <a:pPr/>
              <a:t>1</a:t>
            </a:fld>
            <a:endParaRPr lang="en-US"/>
          </a:p>
        </p:txBody>
      </p:sp>
    </p:spTree>
    <p:extLst>
      <p:ext uri="{BB962C8B-B14F-4D97-AF65-F5344CB8AC3E}">
        <p14:creationId xmlns:p14="http://schemas.microsoft.com/office/powerpoint/2010/main" val="195164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13</a:t>
            </a:fld>
            <a:endParaRPr lang="en-US"/>
          </a:p>
        </p:txBody>
      </p:sp>
    </p:spTree>
    <p:extLst>
      <p:ext uri="{BB962C8B-B14F-4D97-AF65-F5344CB8AC3E}">
        <p14:creationId xmlns:p14="http://schemas.microsoft.com/office/powerpoint/2010/main" val="222986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14</a:t>
            </a:fld>
            <a:endParaRPr lang="en-US"/>
          </a:p>
        </p:txBody>
      </p:sp>
    </p:spTree>
    <p:extLst>
      <p:ext uri="{BB962C8B-B14F-4D97-AF65-F5344CB8AC3E}">
        <p14:creationId xmlns:p14="http://schemas.microsoft.com/office/powerpoint/2010/main" val="151943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15</a:t>
            </a:fld>
            <a:endParaRPr lang="en-US"/>
          </a:p>
        </p:txBody>
      </p:sp>
    </p:spTree>
    <p:extLst>
      <p:ext uri="{BB962C8B-B14F-4D97-AF65-F5344CB8AC3E}">
        <p14:creationId xmlns:p14="http://schemas.microsoft.com/office/powerpoint/2010/main" val="327429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16</a:t>
            </a:fld>
            <a:endParaRPr lang="en-US"/>
          </a:p>
        </p:txBody>
      </p:sp>
    </p:spTree>
    <p:extLst>
      <p:ext uri="{BB962C8B-B14F-4D97-AF65-F5344CB8AC3E}">
        <p14:creationId xmlns:p14="http://schemas.microsoft.com/office/powerpoint/2010/main" val="96639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91568B-578B-4A36-9C18-EEF75A1D01D8}" type="slidenum">
              <a:rPr lang="en-US" smtClean="0"/>
              <a:t>17</a:t>
            </a:fld>
            <a:endParaRPr lang="en-US"/>
          </a:p>
        </p:txBody>
      </p:sp>
    </p:spTree>
    <p:extLst>
      <p:ext uri="{BB962C8B-B14F-4D97-AF65-F5344CB8AC3E}">
        <p14:creationId xmlns:p14="http://schemas.microsoft.com/office/powerpoint/2010/main" val="199838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18</a:t>
            </a:fld>
            <a:endParaRPr lang="en-US"/>
          </a:p>
        </p:txBody>
      </p:sp>
    </p:spTree>
    <p:extLst>
      <p:ext uri="{BB962C8B-B14F-4D97-AF65-F5344CB8AC3E}">
        <p14:creationId xmlns:p14="http://schemas.microsoft.com/office/powerpoint/2010/main" val="397497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91568B-578B-4A36-9C18-EEF75A1D01D8}" type="slidenum">
              <a:rPr lang="en-US" smtClean="0"/>
              <a:t>19</a:t>
            </a:fld>
            <a:endParaRPr lang="en-US"/>
          </a:p>
        </p:txBody>
      </p:sp>
    </p:spTree>
    <p:extLst>
      <p:ext uri="{BB962C8B-B14F-4D97-AF65-F5344CB8AC3E}">
        <p14:creationId xmlns:p14="http://schemas.microsoft.com/office/powerpoint/2010/main" val="397534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20</a:t>
            </a:fld>
            <a:endParaRPr lang="en-US"/>
          </a:p>
        </p:txBody>
      </p:sp>
    </p:spTree>
    <p:extLst>
      <p:ext uri="{BB962C8B-B14F-4D97-AF65-F5344CB8AC3E}">
        <p14:creationId xmlns:p14="http://schemas.microsoft.com/office/powerpoint/2010/main" val="163182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21</a:t>
            </a:fld>
            <a:endParaRPr lang="en-US"/>
          </a:p>
        </p:txBody>
      </p:sp>
    </p:spTree>
    <p:extLst>
      <p:ext uri="{BB962C8B-B14F-4D97-AF65-F5344CB8AC3E}">
        <p14:creationId xmlns:p14="http://schemas.microsoft.com/office/powerpoint/2010/main" val="3247311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22</a:t>
            </a:fld>
            <a:endParaRPr lang="en-US"/>
          </a:p>
        </p:txBody>
      </p:sp>
    </p:spTree>
    <p:extLst>
      <p:ext uri="{BB962C8B-B14F-4D97-AF65-F5344CB8AC3E}">
        <p14:creationId xmlns:p14="http://schemas.microsoft.com/office/powerpoint/2010/main" val="406884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4</a:t>
            </a:fld>
            <a:endParaRPr lang="en-US"/>
          </a:p>
        </p:txBody>
      </p:sp>
    </p:spTree>
    <p:extLst>
      <p:ext uri="{BB962C8B-B14F-4D97-AF65-F5344CB8AC3E}">
        <p14:creationId xmlns:p14="http://schemas.microsoft.com/office/powerpoint/2010/main" val="42193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6</a:t>
            </a:fld>
            <a:endParaRPr lang="en-US"/>
          </a:p>
        </p:txBody>
      </p:sp>
    </p:spTree>
    <p:extLst>
      <p:ext uri="{BB962C8B-B14F-4D97-AF65-F5344CB8AC3E}">
        <p14:creationId xmlns:p14="http://schemas.microsoft.com/office/powerpoint/2010/main" val="266168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7</a:t>
            </a:fld>
            <a:endParaRPr lang="en-US"/>
          </a:p>
        </p:txBody>
      </p:sp>
    </p:spTree>
    <p:extLst>
      <p:ext uri="{BB962C8B-B14F-4D97-AF65-F5344CB8AC3E}">
        <p14:creationId xmlns:p14="http://schemas.microsoft.com/office/powerpoint/2010/main" val="88202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8</a:t>
            </a:fld>
            <a:endParaRPr lang="en-US"/>
          </a:p>
        </p:txBody>
      </p:sp>
    </p:spTree>
    <p:extLst>
      <p:ext uri="{BB962C8B-B14F-4D97-AF65-F5344CB8AC3E}">
        <p14:creationId xmlns:p14="http://schemas.microsoft.com/office/powerpoint/2010/main" val="118057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9</a:t>
            </a:fld>
            <a:endParaRPr lang="en-US"/>
          </a:p>
        </p:txBody>
      </p:sp>
    </p:spTree>
    <p:extLst>
      <p:ext uri="{BB962C8B-B14F-4D97-AF65-F5344CB8AC3E}">
        <p14:creationId xmlns:p14="http://schemas.microsoft.com/office/powerpoint/2010/main" val="349139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EDD8F-96B7-403A-ACCA-0A92A32866C4}" type="slidenum">
              <a:rPr lang="en-US" smtClean="0"/>
              <a:pPr>
                <a:defRPr/>
              </a:pPr>
              <a:t>10</a:t>
            </a:fld>
            <a:endParaRPr lang="en-US"/>
          </a:p>
        </p:txBody>
      </p:sp>
    </p:spTree>
    <p:extLst>
      <p:ext uri="{BB962C8B-B14F-4D97-AF65-F5344CB8AC3E}">
        <p14:creationId xmlns:p14="http://schemas.microsoft.com/office/powerpoint/2010/main" val="91215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EDD8F-96B7-403A-ACCA-0A92A32866C4}" type="slidenum">
              <a:rPr lang="en-US" smtClean="0"/>
              <a:pPr>
                <a:defRPr/>
              </a:pPr>
              <a:t>11</a:t>
            </a:fld>
            <a:endParaRPr lang="en-US"/>
          </a:p>
        </p:txBody>
      </p:sp>
    </p:spTree>
    <p:extLst>
      <p:ext uri="{BB962C8B-B14F-4D97-AF65-F5344CB8AC3E}">
        <p14:creationId xmlns:p14="http://schemas.microsoft.com/office/powerpoint/2010/main" val="89025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BE91568B-578B-4A36-9C18-EEF75A1D01D8}" type="slidenum">
              <a:rPr lang="en-US" smtClean="0"/>
              <a:t>12</a:t>
            </a:fld>
            <a:endParaRPr lang="en-US"/>
          </a:p>
        </p:txBody>
      </p:sp>
    </p:spTree>
    <p:extLst>
      <p:ext uri="{BB962C8B-B14F-4D97-AF65-F5344CB8AC3E}">
        <p14:creationId xmlns:p14="http://schemas.microsoft.com/office/powerpoint/2010/main" val="63858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bg2">
                    <a:lumMod val="10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5465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0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6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2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9/15/2023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24768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F:\Business Development\Images\Justice Columns Ppoint bdkrnd.tif"/>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4" name="Picture 8"/>
          <p:cNvPicPr>
            <a:picLocks noChangeAspect="1" noChangeArrowheads="1"/>
          </p:cNvPicPr>
          <p:nvPr userDrawn="1"/>
        </p:nvPicPr>
        <p:blipFill>
          <a:blip r:embed="rId3" cstate="print"/>
          <a:srcRect/>
          <a:stretch>
            <a:fillRect/>
          </a:stretch>
        </p:blipFill>
        <p:spPr bwMode="auto">
          <a:xfrm>
            <a:off x="10198101" y="5410201"/>
            <a:ext cx="1384300" cy="942975"/>
          </a:xfrm>
          <a:prstGeom prst="rect">
            <a:avLst/>
          </a:prstGeom>
          <a:noFill/>
          <a:ln w="9525">
            <a:noFill/>
            <a:miter lim="800000"/>
            <a:headEnd/>
            <a:tailEnd/>
          </a:ln>
        </p:spPr>
      </p:pic>
      <p:sp>
        <p:nvSpPr>
          <p:cNvPr id="2" name="Title 1"/>
          <p:cNvSpPr>
            <a:spLocks noGrp="1"/>
          </p:cNvSpPr>
          <p:nvPr>
            <p:ph type="ctrTitle"/>
          </p:nvPr>
        </p:nvSpPr>
        <p:spPr>
          <a:xfrm>
            <a:off x="0" y="5334000"/>
            <a:ext cx="10160000" cy="1143000"/>
          </a:xfrm>
          <a:prstGeom prst="rect">
            <a:avLst/>
          </a:prstGeom>
        </p:spPr>
        <p:txBody>
          <a:bodyPr/>
          <a:lstStyle>
            <a:lvl1pPr algn="l">
              <a:defRPr sz="4400" b="1" cap="none" spc="0">
                <a:ln>
                  <a:noFill/>
                </a:ln>
                <a:solidFill>
                  <a:schemeClr val="bg1"/>
                </a:solidFill>
                <a:effectLst>
                  <a:outerShdw blurRad="50800" dist="38100" dir="16200000" rotWithShape="0">
                    <a:prstClr val="black">
                      <a:alpha val="40000"/>
                    </a:prstClr>
                  </a:outerShdw>
                </a:effectLst>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403076893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131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323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7586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Middle">
    <p:spTree>
      <p:nvGrpSpPr>
        <p:cNvPr id="1" name=""/>
        <p:cNvGrpSpPr/>
        <p:nvPr/>
      </p:nvGrpSpPr>
      <p:grpSpPr>
        <a:xfrm>
          <a:off x="0" y="0"/>
          <a:ext cx="0" cy="0"/>
          <a:chOff x="0" y="0"/>
          <a:chExt cx="0" cy="0"/>
        </a:xfrm>
      </p:grpSpPr>
      <p:sp>
        <p:nvSpPr>
          <p:cNvPr id="2" name="Title 1"/>
          <p:cNvSpPr>
            <a:spLocks noGrp="1"/>
          </p:cNvSpPr>
          <p:nvPr>
            <p:ph type="title"/>
          </p:nvPr>
        </p:nvSpPr>
        <p:spPr>
          <a:xfrm>
            <a:off x="0" y="3070761"/>
            <a:ext cx="12192000" cy="716478"/>
          </a:xfrm>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7421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20070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EED1C14C-A143-42F5-B247-D0E800131009}" type="datetimeFigureOut">
              <a:rPr lang="en-US" smtClean="0"/>
              <a:t>9/15/2023</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38595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ide master">
    <p:bg>
      <p:bgPr>
        <a:gradFill>
          <a:gsLst>
            <a:gs pos="55500">
              <a:srgbClr val="C2D5E3"/>
            </a:gs>
            <a:gs pos="25000">
              <a:srgbClr val="D6E1E8"/>
            </a:gs>
            <a:gs pos="0">
              <a:schemeClr val="accent1">
                <a:lumMod val="5000"/>
                <a:lumOff val="95000"/>
              </a:schemeClr>
            </a:gs>
            <a:gs pos="74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47704" y="5394065"/>
            <a:ext cx="7724775" cy="43088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a:solidFill>
                  <a:schemeClr val="bg2">
                    <a:lumMod val="25000"/>
                  </a:schemeClr>
                </a:solidFill>
              </a:rPr>
              <a:t>Provided by the Administrative Office of the Courts</a:t>
            </a:r>
          </a:p>
        </p:txBody>
      </p:sp>
      <p:sp>
        <p:nvSpPr>
          <p:cNvPr id="12" name="TextBox 11"/>
          <p:cNvSpPr txBox="1"/>
          <p:nvPr/>
        </p:nvSpPr>
        <p:spPr>
          <a:xfrm>
            <a:off x="368327" y="4176542"/>
            <a:ext cx="4837987" cy="984885"/>
          </a:xfrm>
          <a:prstGeom prst="rect">
            <a:avLst/>
          </a:prstGeom>
          <a:noFill/>
        </p:spPr>
        <p:txBody>
          <a:bodyPr wrap="square" rtlCol="0">
            <a:spAutoFit/>
          </a:bodyPr>
          <a:lstStyle/>
          <a:p>
            <a:r>
              <a:rPr lang="en-US" sz="4000" b="1">
                <a:solidFill>
                  <a:schemeClr val="bg2">
                    <a:lumMod val="25000"/>
                  </a:schemeClr>
                </a:solidFill>
                <a:latin typeface="+mn-lt"/>
              </a:rPr>
              <a:t>Revised June 7, 2023</a:t>
            </a:r>
            <a:endParaRPr lang="en-US"/>
          </a:p>
          <a:p>
            <a:endParaRPr lang="en-US"/>
          </a:p>
        </p:txBody>
      </p:sp>
    </p:spTree>
    <p:extLst>
      <p:ext uri="{BB962C8B-B14F-4D97-AF65-F5344CB8AC3E}">
        <p14:creationId xmlns:p14="http://schemas.microsoft.com/office/powerpoint/2010/main" val="14893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5500">
              <a:srgbClr val="C2D5E3"/>
            </a:gs>
            <a:gs pos="25000">
              <a:srgbClr val="D6E1E8"/>
            </a:gs>
            <a:gs pos="0">
              <a:schemeClr val="accent1">
                <a:lumMod val="5000"/>
                <a:lumOff val="95000"/>
              </a:schemeClr>
            </a:gs>
            <a:gs pos="74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245677"/>
            <a:ext cx="10058400" cy="7164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962155"/>
            <a:ext cx="10058400" cy="462877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16"/>
          <a:stretch>
            <a:fillRect/>
          </a:stretch>
        </p:blipFill>
        <p:spPr>
          <a:xfrm>
            <a:off x="-1057" y="-9182"/>
            <a:ext cx="12193057" cy="981122"/>
          </a:xfrm>
          <a:prstGeom prst="rect">
            <a:avLst/>
          </a:prstGeom>
          <a:solidFill>
            <a:srgbClr val="002060"/>
          </a:solidFill>
          <a:scene3d>
            <a:camera prst="orthographicFront">
              <a:rot lat="0" lon="0" rev="10799999"/>
            </a:camera>
            <a:lightRig rig="threePt" dir="t"/>
          </a:scene3d>
        </p:spPr>
      </p:pic>
      <p:sp>
        <p:nvSpPr>
          <p:cNvPr id="5" name="TextBox 4">
            <a:extLst>
              <a:ext uri="{FF2B5EF4-FFF2-40B4-BE49-F238E27FC236}">
                <a16:creationId xmlns:a16="http://schemas.microsoft.com/office/drawing/2014/main" id="{95467745-AABC-476A-AAB9-5B083C0A3FEC}"/>
              </a:ext>
            </a:extLst>
          </p:cNvPr>
          <p:cNvSpPr txBox="1"/>
          <p:nvPr/>
        </p:nvSpPr>
        <p:spPr>
          <a:xfrm>
            <a:off x="1328438" y="298366"/>
            <a:ext cx="7122346" cy="461665"/>
          </a:xfrm>
          <a:prstGeom prst="rect">
            <a:avLst/>
          </a:prstGeom>
          <a:noFill/>
          <a:effectLst>
            <a:outerShdw blurRad="76200" dist="25400" dir="5400000" algn="ctr" rotWithShape="0">
              <a:schemeClr val="tx1"/>
            </a:outerShdw>
          </a:effectLst>
        </p:spPr>
        <p:txBody>
          <a:bodyPr wrap="square" rtlCol="0">
            <a:spAutoFit/>
          </a:bodyPr>
          <a:lstStyle/>
          <a:p>
            <a:r>
              <a:rPr lang="en-US" sz="2400" b="0">
                <a:solidFill>
                  <a:schemeClr val="bg1"/>
                </a:solidFill>
                <a:latin typeface="Georgia Pro Cond" panose="020B0604020202020204" pitchFamily="18" charset="0"/>
              </a:rPr>
              <a:t>KENTUCKY COURT OF JUSTICE</a:t>
            </a:r>
          </a:p>
        </p:txBody>
      </p:sp>
      <p:pic>
        <p:nvPicPr>
          <p:cNvPr id="10" name="Picture 9" descr="Logo&#10;&#10;Description automatically generated">
            <a:extLst>
              <a:ext uri="{FF2B5EF4-FFF2-40B4-BE49-F238E27FC236}">
                <a16:creationId xmlns:a16="http://schemas.microsoft.com/office/drawing/2014/main" id="{8259EDC6-84CA-4118-90AD-3B1C1A3E0C1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875" y="-128107"/>
            <a:ext cx="1511313" cy="1284876"/>
          </a:xfrm>
          <a:prstGeom prst="rect">
            <a:avLst/>
          </a:prstGeom>
        </p:spPr>
      </p:pic>
    </p:spTree>
    <p:extLst>
      <p:ext uri="{BB962C8B-B14F-4D97-AF65-F5344CB8AC3E}">
        <p14:creationId xmlns:p14="http://schemas.microsoft.com/office/powerpoint/2010/main" val="139313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b="1" kern="1200" spc="-50" baseline="0">
          <a:solidFill>
            <a:schemeClr val="bg2">
              <a:lumMod val="25000"/>
            </a:schemeClr>
          </a:solidFill>
          <a:latin typeface="+mn-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package" Target="../embeddings/Microsoft_Word_Document3.docx"/></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ashleyclark@kycourts.net" TargetMode="External"/><Relationship Id="rId2" Type="http://schemas.openxmlformats.org/officeDocument/2006/relationships/hyperlink" Target="mailto:jessicaamoore@kycourts.net" TargetMode="External"/><Relationship Id="rId1" Type="http://schemas.openxmlformats.org/officeDocument/2006/relationships/slideLayout" Target="../slideLayouts/slideLayout1.xml"/><Relationship Id="rId4" Type="http://schemas.openxmlformats.org/officeDocument/2006/relationships/hyperlink" Target="mailto:jasonreynolds@kycourt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5257800"/>
            <a:ext cx="7620000" cy="1143000"/>
          </a:xfrm>
        </p:spPr>
        <p:txBody>
          <a:bodyPr>
            <a:normAutofit/>
          </a:bodyPr>
          <a:lstStyle/>
          <a:p>
            <a:pPr eaLnBrk="1" hangingPunct="1">
              <a:defRPr/>
            </a:pPr>
            <a:r>
              <a:rPr lang="en-US" sz="4000">
                <a:effectLst/>
              </a:rPr>
              <a:t>Juvenile Justice Oversight Council</a:t>
            </a:r>
            <a:br>
              <a:rPr lang="en-US" sz="4000">
                <a:effectLst/>
              </a:rPr>
            </a:br>
            <a:r>
              <a:rPr lang="en-US" sz="3200">
                <a:effectLst/>
              </a:rPr>
              <a:t>Court Designated Worker Program</a:t>
            </a:r>
          </a:p>
        </p:txBody>
      </p:sp>
      <p:pic>
        <p:nvPicPr>
          <p:cNvPr id="4" name="Graphic 3">
            <a:extLst>
              <a:ext uri="{FF2B5EF4-FFF2-40B4-BE49-F238E27FC236}">
                <a16:creationId xmlns:a16="http://schemas.microsoft.com/office/drawing/2014/main" id="{7A943B62-530B-0E4A-A3E8-E6C03FEF51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637" y="5067300"/>
            <a:ext cx="1476375" cy="1524000"/>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4268-01B5-4A18-A11C-15D7E2AB4DE0}"/>
              </a:ext>
            </a:extLst>
          </p:cNvPr>
          <p:cNvSpPr>
            <a:spLocks noGrp="1"/>
          </p:cNvSpPr>
          <p:nvPr>
            <p:ph type="title"/>
          </p:nvPr>
        </p:nvSpPr>
        <p:spPr>
          <a:xfrm>
            <a:off x="1071449" y="1051948"/>
            <a:ext cx="10058400" cy="716478"/>
          </a:xfrm>
        </p:spPr>
        <p:txBody>
          <a:bodyPr>
            <a:normAutofit fontScale="90000"/>
          </a:bodyPr>
          <a:lstStyle/>
          <a:p>
            <a:pPr algn="ctr"/>
            <a:r>
              <a:rPr lang="en-US">
                <a:solidFill>
                  <a:schemeClr val="tx1"/>
                </a:solidFill>
              </a:rPr>
              <a:t>Preliminary Inquiry Interview</a:t>
            </a:r>
            <a:r>
              <a:rPr lang="en-US"/>
              <a:t> </a:t>
            </a:r>
          </a:p>
        </p:txBody>
      </p:sp>
      <p:graphicFrame>
        <p:nvGraphicFramePr>
          <p:cNvPr id="6" name="Content Placeholder 5">
            <a:extLst>
              <a:ext uri="{FF2B5EF4-FFF2-40B4-BE49-F238E27FC236}">
                <a16:creationId xmlns:a16="http://schemas.microsoft.com/office/drawing/2014/main" id="{043BD6F7-01B7-4A38-8391-1594275CDE47}"/>
              </a:ext>
            </a:extLst>
          </p:cNvPr>
          <p:cNvGraphicFramePr>
            <a:graphicFrameLocks noGrp="1"/>
          </p:cNvGraphicFramePr>
          <p:nvPr>
            <p:ph idx="1"/>
            <p:extLst>
              <p:ext uri="{D42A27DB-BD31-4B8C-83A1-F6EECF244321}">
                <p14:modId xmlns:p14="http://schemas.microsoft.com/office/powerpoint/2010/main" val="114527824"/>
              </p:ext>
            </p:extLst>
          </p:nvPr>
        </p:nvGraphicFramePr>
        <p:xfrm>
          <a:off x="420403" y="1556128"/>
          <a:ext cx="11576711" cy="5260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4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CF5C-4944-49F7-9298-CC654A4F3C77}"/>
              </a:ext>
            </a:extLst>
          </p:cNvPr>
          <p:cNvSpPr>
            <a:spLocks noGrp="1"/>
          </p:cNvSpPr>
          <p:nvPr>
            <p:ph type="title"/>
          </p:nvPr>
        </p:nvSpPr>
        <p:spPr>
          <a:xfrm>
            <a:off x="1655064" y="974388"/>
            <a:ext cx="8686800" cy="655638"/>
          </a:xfrm>
        </p:spPr>
        <p:txBody>
          <a:bodyPr>
            <a:normAutofit fontScale="90000"/>
          </a:bodyPr>
          <a:lstStyle/>
          <a:p>
            <a:pPr algn="ctr"/>
            <a:r>
              <a:rPr lang="en-US"/>
              <a:t>Diversion Overview</a:t>
            </a:r>
          </a:p>
        </p:txBody>
      </p:sp>
      <p:graphicFrame>
        <p:nvGraphicFramePr>
          <p:cNvPr id="6" name="Content Placeholder 5">
            <a:extLst>
              <a:ext uri="{FF2B5EF4-FFF2-40B4-BE49-F238E27FC236}">
                <a16:creationId xmlns:a16="http://schemas.microsoft.com/office/drawing/2014/main" id="{80785553-086F-4E61-92C7-5C97DD1C3C6A}"/>
              </a:ext>
            </a:extLst>
          </p:cNvPr>
          <p:cNvGraphicFramePr>
            <a:graphicFrameLocks noGrp="1"/>
          </p:cNvGraphicFramePr>
          <p:nvPr>
            <p:ph idx="1"/>
            <p:extLst>
              <p:ext uri="{D42A27DB-BD31-4B8C-83A1-F6EECF244321}">
                <p14:modId xmlns:p14="http://schemas.microsoft.com/office/powerpoint/2010/main" val="4055873723"/>
              </p:ext>
            </p:extLst>
          </p:nvPr>
        </p:nvGraphicFramePr>
        <p:xfrm>
          <a:off x="1752600" y="691242"/>
          <a:ext cx="8686800" cy="570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28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9">
            <a:extLst>
              <a:ext uri="{FF2B5EF4-FFF2-40B4-BE49-F238E27FC236}">
                <a16:creationId xmlns:a16="http://schemas.microsoft.com/office/drawing/2014/main" id="{A6F9CCB3-F0AC-4FB3-9965-9CE83B308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342285"/>
            <a:ext cx="10477500" cy="5238750"/>
          </a:xfrm>
          <a:prstGeom prst="rect">
            <a:avLst/>
          </a:prstGeom>
        </p:spPr>
      </p:pic>
    </p:spTree>
    <p:extLst>
      <p:ext uri="{BB962C8B-B14F-4D97-AF65-F5344CB8AC3E}">
        <p14:creationId xmlns:p14="http://schemas.microsoft.com/office/powerpoint/2010/main" val="153090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4E96-ACBF-2F42-51FF-A7E30C7E44B6}"/>
              </a:ext>
            </a:extLst>
          </p:cNvPr>
          <p:cNvSpPr>
            <a:spLocks noGrp="1"/>
          </p:cNvSpPr>
          <p:nvPr>
            <p:ph type="title"/>
          </p:nvPr>
        </p:nvSpPr>
        <p:spPr>
          <a:xfrm>
            <a:off x="982261" y="1130658"/>
            <a:ext cx="10058400" cy="716478"/>
          </a:xfrm>
        </p:spPr>
        <p:txBody>
          <a:bodyPr>
            <a:normAutofit fontScale="90000"/>
          </a:bodyPr>
          <a:lstStyle/>
          <a:p>
            <a:r>
              <a:rPr lang="en-US">
                <a:solidFill>
                  <a:schemeClr val="tx1"/>
                </a:solidFill>
              </a:rPr>
              <a:t>Understanding the Custody Process</a:t>
            </a:r>
          </a:p>
        </p:txBody>
      </p:sp>
      <p:sp>
        <p:nvSpPr>
          <p:cNvPr id="3" name="Content Placeholder 2">
            <a:extLst>
              <a:ext uri="{FF2B5EF4-FFF2-40B4-BE49-F238E27FC236}">
                <a16:creationId xmlns:a16="http://schemas.microsoft.com/office/drawing/2014/main" id="{50966C03-6452-94DC-8131-AE7D0CB0AC9D}"/>
              </a:ext>
            </a:extLst>
          </p:cNvPr>
          <p:cNvSpPr>
            <a:spLocks noGrp="1"/>
          </p:cNvSpPr>
          <p:nvPr>
            <p:ph idx="1"/>
          </p:nvPr>
        </p:nvSpPr>
        <p:spPr/>
        <p:txBody>
          <a:bodyPr vert="horz" lIns="0" tIns="45720" rIns="0" bIns="45720" rtlCol="0" anchor="t">
            <a:normAutofit lnSpcReduction="10000"/>
          </a:bodyPr>
          <a:lstStyle/>
          <a:p>
            <a:pPr marL="0" indent="0">
              <a:lnSpc>
                <a:spcPct val="80000"/>
              </a:lnSpc>
              <a:spcBef>
                <a:spcPts val="0"/>
              </a:spcBef>
              <a:buNone/>
            </a:pPr>
            <a:r>
              <a:rPr lang="en-US" sz="2800" dirty="0">
                <a:solidFill>
                  <a:schemeClr val="tx1"/>
                </a:solidFill>
              </a:rPr>
              <a:t>KRS 610.200:</a:t>
            </a:r>
            <a:endParaRPr lang="en-US" sz="2800" dirty="0">
              <a:solidFill>
                <a:schemeClr val="tx1"/>
              </a:solidFill>
              <a:cs typeface="Calibri"/>
            </a:endParaRPr>
          </a:p>
          <a:p>
            <a:pPr marL="0" indent="0">
              <a:lnSpc>
                <a:spcPct val="80000"/>
              </a:lnSpc>
              <a:spcBef>
                <a:spcPts val="0"/>
              </a:spcBef>
              <a:buNone/>
            </a:pPr>
            <a:endParaRPr lang="en-US" sz="2800" dirty="0">
              <a:solidFill>
                <a:schemeClr val="tx1"/>
              </a:solidFill>
              <a:cs typeface="Calibri"/>
            </a:endParaRPr>
          </a:p>
          <a:p>
            <a:pPr>
              <a:lnSpc>
                <a:spcPct val="80000"/>
              </a:lnSpc>
              <a:spcBef>
                <a:spcPts val="0"/>
              </a:spcBef>
            </a:pPr>
            <a:r>
              <a:rPr lang="en-US" sz="2800" dirty="0">
                <a:solidFill>
                  <a:schemeClr val="tx1"/>
                </a:solidFill>
              </a:rPr>
              <a:t>If a police officer is unable to release a youth taken into custody, the CDW must be contacted.  </a:t>
            </a:r>
            <a:endParaRPr lang="en-US" sz="2800" dirty="0">
              <a:solidFill>
                <a:schemeClr val="tx1"/>
              </a:solidFill>
              <a:cs typeface="Calibri"/>
            </a:endParaRPr>
          </a:p>
          <a:p>
            <a:pPr marL="0" indent="0">
              <a:lnSpc>
                <a:spcPct val="80000"/>
              </a:lnSpc>
              <a:spcBef>
                <a:spcPts val="0"/>
              </a:spcBef>
              <a:buNone/>
            </a:pPr>
            <a:endParaRPr lang="en-US" sz="2800" dirty="0">
              <a:solidFill>
                <a:schemeClr val="tx1"/>
              </a:solidFill>
              <a:cs typeface="Calibri"/>
            </a:endParaRPr>
          </a:p>
          <a:p>
            <a:pPr>
              <a:lnSpc>
                <a:spcPct val="80000"/>
              </a:lnSpc>
              <a:spcBef>
                <a:spcPts val="0"/>
              </a:spcBef>
            </a:pPr>
            <a:r>
              <a:rPr lang="en-US" sz="2800" dirty="0">
                <a:solidFill>
                  <a:schemeClr val="tx1"/>
                </a:solidFill>
              </a:rPr>
              <a:t>The CDW then utilizes the detention screening instrument (DSI) to determine if the youth can be released. </a:t>
            </a:r>
            <a:endParaRPr lang="en-US" sz="2800" dirty="0">
              <a:solidFill>
                <a:schemeClr val="tx1"/>
              </a:solidFill>
              <a:cs typeface="Calibri"/>
            </a:endParaRPr>
          </a:p>
          <a:p>
            <a:pPr marL="0" indent="0">
              <a:lnSpc>
                <a:spcPct val="80000"/>
              </a:lnSpc>
              <a:spcBef>
                <a:spcPts val="0"/>
              </a:spcBef>
              <a:buNone/>
            </a:pPr>
            <a:endParaRPr lang="en-US" sz="2800" dirty="0">
              <a:solidFill>
                <a:schemeClr val="tx1"/>
              </a:solidFill>
              <a:cs typeface="Calibri"/>
            </a:endParaRPr>
          </a:p>
          <a:p>
            <a:pPr>
              <a:lnSpc>
                <a:spcPct val="80000"/>
              </a:lnSpc>
              <a:spcBef>
                <a:spcPts val="0"/>
              </a:spcBef>
            </a:pPr>
            <a:r>
              <a:rPr lang="en-US" sz="2800" dirty="0">
                <a:solidFill>
                  <a:schemeClr val="tx1"/>
                </a:solidFill>
              </a:rPr>
              <a:t>A youth can be released to his/her parents; guardians; relatives; or to an emergency shelter, if available in the area. </a:t>
            </a:r>
            <a:endParaRPr lang="en-US" sz="2800" dirty="0">
              <a:solidFill>
                <a:schemeClr val="tx1"/>
              </a:solidFill>
              <a:cs typeface="Calibri"/>
            </a:endParaRPr>
          </a:p>
          <a:p>
            <a:pPr marL="0" indent="0">
              <a:lnSpc>
                <a:spcPct val="80000"/>
              </a:lnSpc>
              <a:spcBef>
                <a:spcPts val="0"/>
              </a:spcBef>
              <a:buNone/>
            </a:pPr>
            <a:endParaRPr lang="en-US" sz="2800" dirty="0">
              <a:solidFill>
                <a:schemeClr val="tx1"/>
              </a:solidFill>
              <a:cs typeface="Calibri"/>
            </a:endParaRPr>
          </a:p>
          <a:p>
            <a:pPr>
              <a:lnSpc>
                <a:spcPct val="80000"/>
              </a:lnSpc>
              <a:spcBef>
                <a:spcPts val="0"/>
              </a:spcBef>
            </a:pPr>
            <a:r>
              <a:rPr lang="en-US" sz="2800" dirty="0">
                <a:solidFill>
                  <a:schemeClr val="tx1"/>
                </a:solidFill>
              </a:rPr>
              <a:t>If the youth meets criteria for detention, the CDW contacts the judge or trial commissioner for a decision on a placement decision.</a:t>
            </a:r>
            <a:endParaRPr lang="en-US" sz="2800" dirty="0">
              <a:solidFill>
                <a:schemeClr val="tx1"/>
              </a:solidFill>
              <a:cs typeface="Calibri"/>
            </a:endParaRPr>
          </a:p>
          <a:p>
            <a:endParaRPr lang="en-US" dirty="0"/>
          </a:p>
        </p:txBody>
      </p:sp>
    </p:spTree>
    <p:extLst>
      <p:ext uri="{BB962C8B-B14F-4D97-AF65-F5344CB8AC3E}">
        <p14:creationId xmlns:p14="http://schemas.microsoft.com/office/powerpoint/2010/main" val="31556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6CBC-F518-5B16-3D9F-68929DDEFEC8}"/>
              </a:ext>
            </a:extLst>
          </p:cNvPr>
          <p:cNvSpPr>
            <a:spLocks noGrp="1"/>
          </p:cNvSpPr>
          <p:nvPr>
            <p:ph type="title"/>
          </p:nvPr>
        </p:nvSpPr>
        <p:spPr>
          <a:xfrm>
            <a:off x="924752" y="1015639"/>
            <a:ext cx="10058400" cy="716478"/>
          </a:xfrm>
        </p:spPr>
        <p:txBody>
          <a:bodyPr>
            <a:normAutofit fontScale="90000"/>
          </a:bodyPr>
          <a:lstStyle/>
          <a:p>
            <a:r>
              <a:rPr lang="en-US"/>
              <a:t>Law Enforcement and Custody</a:t>
            </a:r>
          </a:p>
        </p:txBody>
      </p:sp>
      <p:sp>
        <p:nvSpPr>
          <p:cNvPr id="3" name="Content Placeholder 2">
            <a:extLst>
              <a:ext uri="{FF2B5EF4-FFF2-40B4-BE49-F238E27FC236}">
                <a16:creationId xmlns:a16="http://schemas.microsoft.com/office/drawing/2014/main" id="{E4E80F16-6264-2358-8F16-684BA27A7E61}"/>
              </a:ext>
            </a:extLst>
          </p:cNvPr>
          <p:cNvSpPr>
            <a:spLocks noGrp="1"/>
          </p:cNvSpPr>
          <p:nvPr>
            <p:ph idx="1"/>
          </p:nvPr>
        </p:nvSpPr>
        <p:spPr>
          <a:xfrm>
            <a:off x="1097280" y="1732118"/>
            <a:ext cx="10058400" cy="4858810"/>
          </a:xfrm>
        </p:spPr>
        <p:txBody>
          <a:bodyPr vert="horz" lIns="0" tIns="45720" rIns="0" bIns="45720" rtlCol="0" anchor="t">
            <a:normAutofit/>
          </a:bodyPr>
          <a:lstStyle/>
          <a:p>
            <a:pPr eaLnBrk="1" hangingPunct="1">
              <a:lnSpc>
                <a:spcPct val="90000"/>
              </a:lnSpc>
              <a:buFontTx/>
              <a:buNone/>
            </a:pPr>
            <a:r>
              <a:rPr lang="en-US" sz="2800">
                <a:solidFill>
                  <a:schemeClr val="tx1"/>
                </a:solidFill>
              </a:rPr>
              <a:t>KRS 610.190 &amp; 630.030:</a:t>
            </a:r>
            <a:endParaRPr lang="en-US" sz="2800">
              <a:solidFill>
                <a:schemeClr val="tx1"/>
              </a:solidFill>
              <a:cs typeface="Calibri"/>
            </a:endParaRPr>
          </a:p>
          <a:p>
            <a:pPr>
              <a:lnSpc>
                <a:spcPct val="90000"/>
              </a:lnSpc>
            </a:pPr>
            <a:r>
              <a:rPr lang="en-US" sz="2800">
                <a:solidFill>
                  <a:schemeClr val="tx1"/>
                </a:solidFill>
              </a:rPr>
              <a:t>An officer may take a juvenile into custody if he/she has reason to believe that a juvenile:</a:t>
            </a:r>
            <a:endParaRPr lang="en-US" sz="2400">
              <a:solidFill>
                <a:schemeClr val="tx1"/>
              </a:solidFill>
              <a:cs typeface="Calibri"/>
            </a:endParaRPr>
          </a:p>
          <a:p>
            <a:pPr marL="383540" lvl="1">
              <a:lnSpc>
                <a:spcPct val="90000"/>
              </a:lnSpc>
            </a:pPr>
            <a:r>
              <a:rPr lang="en-US" sz="2200">
                <a:solidFill>
                  <a:schemeClr val="tx1"/>
                </a:solidFill>
              </a:rPr>
              <a:t>Committed a capital or felony offense</a:t>
            </a:r>
            <a:endParaRPr lang="en-US" sz="2200">
              <a:solidFill>
                <a:schemeClr val="tx1"/>
              </a:solidFill>
              <a:cs typeface="Calibri"/>
            </a:endParaRPr>
          </a:p>
          <a:p>
            <a:pPr marL="383540" lvl="1">
              <a:lnSpc>
                <a:spcPct val="90000"/>
              </a:lnSpc>
            </a:pPr>
            <a:r>
              <a:rPr lang="en-US" sz="2200">
                <a:solidFill>
                  <a:schemeClr val="tx1"/>
                </a:solidFill>
              </a:rPr>
              <a:t>Committed the offense of shoplifting</a:t>
            </a:r>
            <a:endParaRPr lang="en-US" sz="2200">
              <a:solidFill>
                <a:schemeClr val="tx1"/>
              </a:solidFill>
              <a:cs typeface="Calibri"/>
            </a:endParaRPr>
          </a:p>
          <a:p>
            <a:pPr marL="383540" lvl="1">
              <a:lnSpc>
                <a:spcPct val="90000"/>
              </a:lnSpc>
            </a:pPr>
            <a:r>
              <a:rPr lang="en-US" sz="2200">
                <a:solidFill>
                  <a:schemeClr val="tx1"/>
                </a:solidFill>
              </a:rPr>
              <a:t>Assault 4</a:t>
            </a:r>
            <a:r>
              <a:rPr lang="en-US" sz="2200" baseline="30000">
                <a:solidFill>
                  <a:schemeClr val="tx1"/>
                </a:solidFill>
              </a:rPr>
              <a:t>th</a:t>
            </a:r>
            <a:r>
              <a:rPr lang="en-US" sz="2200">
                <a:solidFill>
                  <a:schemeClr val="tx1"/>
                </a:solidFill>
              </a:rPr>
              <a:t> domestic violence</a:t>
            </a:r>
            <a:endParaRPr lang="en-US" sz="2200">
              <a:solidFill>
                <a:schemeClr val="tx1"/>
              </a:solidFill>
              <a:cs typeface="Calibri"/>
            </a:endParaRPr>
          </a:p>
          <a:p>
            <a:pPr marL="383540" lvl="1">
              <a:lnSpc>
                <a:spcPct val="90000"/>
              </a:lnSpc>
            </a:pPr>
            <a:r>
              <a:rPr lang="en-US" sz="2200">
                <a:solidFill>
                  <a:schemeClr val="tx1"/>
                </a:solidFill>
              </a:rPr>
              <a:t>Driving under the influence</a:t>
            </a:r>
            <a:endParaRPr lang="en-US" sz="2200">
              <a:solidFill>
                <a:schemeClr val="tx1"/>
              </a:solidFill>
              <a:cs typeface="Calibri"/>
            </a:endParaRPr>
          </a:p>
          <a:p>
            <a:pPr marL="383540" lvl="1"/>
            <a:r>
              <a:rPr lang="en-US" sz="2200">
                <a:solidFill>
                  <a:schemeClr val="tx1"/>
                </a:solidFill>
              </a:rPr>
              <a:t>Violated an emergency protective order (EPO)</a:t>
            </a:r>
            <a:endParaRPr lang="en-US" sz="2200">
              <a:solidFill>
                <a:schemeClr val="tx1"/>
              </a:solidFill>
              <a:cs typeface="Calibri"/>
            </a:endParaRPr>
          </a:p>
          <a:p>
            <a:pPr marL="383540" lvl="1">
              <a:lnSpc>
                <a:spcPct val="90000"/>
              </a:lnSpc>
            </a:pPr>
            <a:r>
              <a:rPr lang="en-US" sz="2200">
                <a:solidFill>
                  <a:schemeClr val="tx1"/>
                </a:solidFill>
              </a:rPr>
              <a:t>Is a habitual runaway or missing person</a:t>
            </a:r>
            <a:endParaRPr lang="en-US" sz="2200">
              <a:solidFill>
                <a:schemeClr val="tx1"/>
              </a:solidFill>
              <a:cs typeface="Calibri"/>
            </a:endParaRPr>
          </a:p>
          <a:p>
            <a:pPr marL="383540" lvl="1">
              <a:lnSpc>
                <a:spcPct val="90000"/>
              </a:lnSpc>
            </a:pPr>
            <a:r>
              <a:rPr lang="en-US" sz="2200">
                <a:solidFill>
                  <a:schemeClr val="tx1"/>
                </a:solidFill>
              </a:rPr>
              <a:t>If juvenile commits a public offense in the officer’s presence</a:t>
            </a:r>
            <a:endParaRPr lang="en-US" sz="2200">
              <a:solidFill>
                <a:schemeClr val="tx1"/>
              </a:solidFill>
              <a:cs typeface="Calibri"/>
            </a:endParaRPr>
          </a:p>
          <a:p>
            <a:pPr marL="383540" lvl="1">
              <a:lnSpc>
                <a:spcPct val="90000"/>
              </a:lnSpc>
            </a:pPr>
            <a:r>
              <a:rPr lang="en-US" sz="2200">
                <a:solidFill>
                  <a:schemeClr val="tx1"/>
                </a:solidFill>
              </a:rPr>
              <a:t>If the officer feels the juvenile is a risk to themselves or others</a:t>
            </a:r>
            <a:endParaRPr lang="en-US" sz="2200">
              <a:solidFill>
                <a:schemeClr val="tx1"/>
              </a:solidFill>
              <a:cs typeface="Calibri"/>
            </a:endParaRPr>
          </a:p>
          <a:p>
            <a:endParaRPr lang="en-US"/>
          </a:p>
        </p:txBody>
      </p:sp>
    </p:spTree>
    <p:extLst>
      <p:ext uri="{BB962C8B-B14F-4D97-AF65-F5344CB8AC3E}">
        <p14:creationId xmlns:p14="http://schemas.microsoft.com/office/powerpoint/2010/main" val="426639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D463-C78F-185C-46C7-291BA75D79DB}"/>
              </a:ext>
            </a:extLst>
          </p:cNvPr>
          <p:cNvSpPr>
            <a:spLocks noGrp="1"/>
          </p:cNvSpPr>
          <p:nvPr>
            <p:ph type="title"/>
          </p:nvPr>
        </p:nvSpPr>
        <p:spPr/>
        <p:txBody>
          <a:bodyPr>
            <a:normAutofit fontScale="90000"/>
          </a:bodyPr>
          <a:lstStyle/>
          <a:p>
            <a:r>
              <a:rPr lang="en-US">
                <a:solidFill>
                  <a:schemeClr val="tx1"/>
                </a:solidFill>
              </a:rPr>
              <a:t>Securing Least Restrictive Placement (LRP)</a:t>
            </a:r>
          </a:p>
        </p:txBody>
      </p:sp>
      <p:sp>
        <p:nvSpPr>
          <p:cNvPr id="5" name="Arrow: Right 4">
            <a:extLst>
              <a:ext uri="{FF2B5EF4-FFF2-40B4-BE49-F238E27FC236}">
                <a16:creationId xmlns:a16="http://schemas.microsoft.com/office/drawing/2014/main" id="{62AC4547-092A-AB73-A897-D893C1127657}"/>
              </a:ext>
            </a:extLst>
          </p:cNvPr>
          <p:cNvSpPr/>
          <p:nvPr/>
        </p:nvSpPr>
        <p:spPr>
          <a:xfrm>
            <a:off x="1518420" y="1941556"/>
            <a:ext cx="9735820" cy="4687839"/>
          </a:xfrm>
          <a:prstGeom prst="rightArrow">
            <a:avLst>
              <a:gd name="adj1" fmla="val 50000"/>
              <a:gd name="adj2" fmla="val 52980"/>
            </a:avLst>
          </a:prstGeom>
          <a:solidFill>
            <a:srgbClr val="E8D0D0"/>
          </a:solidFill>
          <a:ln>
            <a:solidFill>
              <a:srgbClr val="E8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30202CD-598D-C188-D272-1D35F488479D}"/>
              </a:ext>
            </a:extLst>
          </p:cNvPr>
          <p:cNvSpPr/>
          <p:nvPr/>
        </p:nvSpPr>
        <p:spPr>
          <a:xfrm>
            <a:off x="352310" y="3429000"/>
            <a:ext cx="2180319" cy="1828800"/>
          </a:xfrm>
          <a:prstGeom prst="roundRect">
            <a:avLst/>
          </a:prstGeom>
          <a:solidFill>
            <a:srgbClr val="C050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91A8255-6AE0-A4D1-2568-8B945AD75323}"/>
              </a:ext>
            </a:extLst>
          </p:cNvPr>
          <p:cNvSpPr/>
          <p:nvPr/>
        </p:nvSpPr>
        <p:spPr>
          <a:xfrm>
            <a:off x="2694315" y="3429000"/>
            <a:ext cx="2180319" cy="1828800"/>
          </a:xfrm>
          <a:prstGeom prst="roundRect">
            <a:avLst/>
          </a:prstGeom>
          <a:solidFill>
            <a:srgbClr val="9BBB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C8A47FD-178F-A09F-0696-D88A6A64D75D}"/>
              </a:ext>
            </a:extLst>
          </p:cNvPr>
          <p:cNvSpPr/>
          <p:nvPr/>
        </p:nvSpPr>
        <p:spPr>
          <a:xfrm>
            <a:off x="5036320" y="3429000"/>
            <a:ext cx="2180319" cy="1828800"/>
          </a:xfrm>
          <a:prstGeom prst="roundRect">
            <a:avLst/>
          </a:prstGeom>
          <a:solidFill>
            <a:srgbClr val="8064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1392E6C-12C6-09AC-98B4-40CD681F24C6}"/>
              </a:ext>
            </a:extLst>
          </p:cNvPr>
          <p:cNvSpPr/>
          <p:nvPr/>
        </p:nvSpPr>
        <p:spPr>
          <a:xfrm>
            <a:off x="7367416" y="3429000"/>
            <a:ext cx="2180319" cy="1828800"/>
          </a:xfrm>
          <a:prstGeom prst="roundRect">
            <a:avLst/>
          </a:prstGeom>
          <a:solidFill>
            <a:srgbClr val="4BA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8743F25-36E1-A2AC-0F87-8CA0A94308B8}"/>
              </a:ext>
            </a:extLst>
          </p:cNvPr>
          <p:cNvSpPr/>
          <p:nvPr/>
        </p:nvSpPr>
        <p:spPr>
          <a:xfrm>
            <a:off x="9701258" y="3429000"/>
            <a:ext cx="2180319" cy="1828800"/>
          </a:xfrm>
          <a:prstGeom prst="roundRect">
            <a:avLst/>
          </a:prstGeom>
          <a:solidFill>
            <a:srgbClr val="F796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D4451B-E4E4-F6A7-18A2-6CEC1F1E842A}"/>
              </a:ext>
            </a:extLst>
          </p:cNvPr>
          <p:cNvSpPr txBox="1"/>
          <p:nvPr/>
        </p:nvSpPr>
        <p:spPr>
          <a:xfrm>
            <a:off x="498111" y="4060599"/>
            <a:ext cx="1866900" cy="646331"/>
          </a:xfrm>
          <a:prstGeom prst="rect">
            <a:avLst/>
          </a:prstGeom>
          <a:noFill/>
        </p:spPr>
        <p:txBody>
          <a:bodyPr wrap="square" rtlCol="0">
            <a:spAutoFit/>
          </a:bodyPr>
          <a:lstStyle/>
          <a:p>
            <a:pPr algn="ctr"/>
            <a:r>
              <a:rPr lang="en-US" sz="1200" b="1" dirty="0">
                <a:solidFill>
                  <a:schemeClr val="bg1"/>
                </a:solidFill>
              </a:rPr>
              <a:t>Police call CDW and CDW responds to interview youth.</a:t>
            </a:r>
          </a:p>
        </p:txBody>
      </p:sp>
      <p:sp>
        <p:nvSpPr>
          <p:cNvPr id="13" name="TextBox 12">
            <a:extLst>
              <a:ext uri="{FF2B5EF4-FFF2-40B4-BE49-F238E27FC236}">
                <a16:creationId xmlns:a16="http://schemas.microsoft.com/office/drawing/2014/main" id="{4FAB8DD4-CE15-836A-C176-8CE8F0BD6844}"/>
              </a:ext>
            </a:extLst>
          </p:cNvPr>
          <p:cNvSpPr txBox="1"/>
          <p:nvPr/>
        </p:nvSpPr>
        <p:spPr>
          <a:xfrm>
            <a:off x="2686152" y="3650902"/>
            <a:ext cx="2180319" cy="1384995"/>
          </a:xfrm>
          <a:prstGeom prst="rect">
            <a:avLst/>
          </a:prstGeom>
          <a:noFill/>
        </p:spPr>
        <p:txBody>
          <a:bodyPr wrap="square" rtlCol="0">
            <a:spAutoFit/>
          </a:bodyPr>
          <a:lstStyle/>
          <a:p>
            <a:pPr algn="ctr"/>
            <a:r>
              <a:rPr lang="en-US" sz="1200" b="1" dirty="0">
                <a:solidFill>
                  <a:schemeClr val="bg1"/>
                </a:solidFill>
              </a:rPr>
              <a:t>Detention Screening Instrument (DSI) is completed. Youth scores low to moderate. Call is placed to the Detention Alternative Coordinator (DAC) for available placements. A call to the judge is made.</a:t>
            </a:r>
          </a:p>
        </p:txBody>
      </p:sp>
      <p:sp>
        <p:nvSpPr>
          <p:cNvPr id="14" name="TextBox 13">
            <a:extLst>
              <a:ext uri="{FF2B5EF4-FFF2-40B4-BE49-F238E27FC236}">
                <a16:creationId xmlns:a16="http://schemas.microsoft.com/office/drawing/2014/main" id="{1AA10CA4-0598-3289-3E83-5B93F38B0F23}"/>
              </a:ext>
            </a:extLst>
          </p:cNvPr>
          <p:cNvSpPr txBox="1"/>
          <p:nvPr/>
        </p:nvSpPr>
        <p:spPr>
          <a:xfrm>
            <a:off x="5117111" y="3783597"/>
            <a:ext cx="2018736" cy="1200329"/>
          </a:xfrm>
          <a:prstGeom prst="rect">
            <a:avLst/>
          </a:prstGeom>
          <a:noFill/>
        </p:spPr>
        <p:txBody>
          <a:bodyPr wrap="square" rtlCol="0">
            <a:spAutoFit/>
          </a:bodyPr>
          <a:lstStyle/>
          <a:p>
            <a:pPr algn="ctr"/>
            <a:r>
              <a:rPr lang="en-US" sz="1200" b="1" dirty="0">
                <a:solidFill>
                  <a:schemeClr val="bg1"/>
                </a:solidFill>
              </a:rPr>
              <a:t>CDW offers all available LRPs. If youth is released, judge directs whether an arraignment is necessary or if the case can go through CDW processing.</a:t>
            </a:r>
          </a:p>
        </p:txBody>
      </p:sp>
      <p:sp>
        <p:nvSpPr>
          <p:cNvPr id="15" name="TextBox 14">
            <a:extLst>
              <a:ext uri="{FF2B5EF4-FFF2-40B4-BE49-F238E27FC236}">
                <a16:creationId xmlns:a16="http://schemas.microsoft.com/office/drawing/2014/main" id="{0477979F-DC5D-50C2-35CD-F02AB87481AE}"/>
              </a:ext>
            </a:extLst>
          </p:cNvPr>
          <p:cNvSpPr txBox="1"/>
          <p:nvPr/>
        </p:nvSpPr>
        <p:spPr>
          <a:xfrm>
            <a:off x="7448207" y="3783599"/>
            <a:ext cx="2018736" cy="1200329"/>
          </a:xfrm>
          <a:prstGeom prst="rect">
            <a:avLst/>
          </a:prstGeom>
          <a:noFill/>
        </p:spPr>
        <p:txBody>
          <a:bodyPr wrap="square" rtlCol="0">
            <a:spAutoFit/>
          </a:bodyPr>
          <a:lstStyle/>
          <a:p>
            <a:pPr algn="ctr"/>
            <a:r>
              <a:rPr lang="en-US" sz="1200" b="1" dirty="0">
                <a:solidFill>
                  <a:schemeClr val="bg1"/>
                </a:solidFill>
              </a:rPr>
              <a:t>CDW makes a referral to least restrictive placement.</a:t>
            </a:r>
          </a:p>
          <a:p>
            <a:pPr algn="ctr"/>
            <a:r>
              <a:rPr lang="en-US" sz="1200" b="1" dirty="0">
                <a:solidFill>
                  <a:schemeClr val="bg1"/>
                </a:solidFill>
              </a:rPr>
              <a:t>If released, judge will determine when youth can be released from least restrictive placement.</a:t>
            </a:r>
          </a:p>
        </p:txBody>
      </p:sp>
      <p:sp>
        <p:nvSpPr>
          <p:cNvPr id="16" name="TextBox 15">
            <a:extLst>
              <a:ext uri="{FF2B5EF4-FFF2-40B4-BE49-F238E27FC236}">
                <a16:creationId xmlns:a16="http://schemas.microsoft.com/office/drawing/2014/main" id="{FDD6CBFB-4C1A-7D7E-43F9-B4298E36F95A}"/>
              </a:ext>
            </a:extLst>
          </p:cNvPr>
          <p:cNvSpPr txBox="1"/>
          <p:nvPr/>
        </p:nvSpPr>
        <p:spPr>
          <a:xfrm>
            <a:off x="9782049" y="3783598"/>
            <a:ext cx="2018736" cy="1200329"/>
          </a:xfrm>
          <a:prstGeom prst="rect">
            <a:avLst/>
          </a:prstGeom>
          <a:noFill/>
        </p:spPr>
        <p:txBody>
          <a:bodyPr wrap="square" rtlCol="0">
            <a:spAutoFit/>
          </a:bodyPr>
          <a:lstStyle/>
          <a:p>
            <a:pPr algn="ctr"/>
            <a:r>
              <a:rPr lang="en-US" sz="1200" b="1" dirty="0">
                <a:solidFill>
                  <a:schemeClr val="bg1"/>
                </a:solidFill>
              </a:rPr>
              <a:t>CDW notifies DAC of the placement option chosen by the judge. Additionally, the CDW will send the DAC a copy of the DSI, JW-18, and referral form.</a:t>
            </a:r>
          </a:p>
        </p:txBody>
      </p:sp>
    </p:spTree>
    <p:extLst>
      <p:ext uri="{BB962C8B-B14F-4D97-AF65-F5344CB8AC3E}">
        <p14:creationId xmlns:p14="http://schemas.microsoft.com/office/powerpoint/2010/main" val="299507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B30F7B-0167-54C8-6A6B-99A398627A96}"/>
              </a:ext>
            </a:extLst>
          </p:cNvPr>
          <p:cNvSpPr>
            <a:spLocks noGrp="1"/>
          </p:cNvSpPr>
          <p:nvPr>
            <p:ph type="title"/>
          </p:nvPr>
        </p:nvSpPr>
        <p:spPr>
          <a:xfrm>
            <a:off x="1066800" y="948823"/>
            <a:ext cx="10058400" cy="716478"/>
          </a:xfrm>
        </p:spPr>
        <p:txBody>
          <a:bodyPr>
            <a:noAutofit/>
          </a:bodyPr>
          <a:lstStyle/>
          <a:p>
            <a:r>
              <a:rPr lang="en-US" sz="3200">
                <a:solidFill>
                  <a:schemeClr val="tx1"/>
                </a:solidFill>
              </a:rPr>
              <a:t>Breaking Down Complaints by Intake Action</a:t>
            </a:r>
          </a:p>
        </p:txBody>
      </p:sp>
      <p:pic>
        <p:nvPicPr>
          <p:cNvPr id="2" name="slide2" descr="Slide 2">
            <a:extLst>
              <a:ext uri="{FF2B5EF4-FFF2-40B4-BE49-F238E27FC236}">
                <a16:creationId xmlns:a16="http://schemas.microsoft.com/office/drawing/2014/main" id="{DD51E751-FDD1-879A-6243-96EA2505A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55" y="1665301"/>
            <a:ext cx="9887690" cy="4943845"/>
          </a:xfrm>
          <a:prstGeom prst="rect">
            <a:avLst/>
          </a:prstGeom>
        </p:spPr>
      </p:pic>
    </p:spTree>
    <p:extLst>
      <p:ext uri="{BB962C8B-B14F-4D97-AF65-F5344CB8AC3E}">
        <p14:creationId xmlns:p14="http://schemas.microsoft.com/office/powerpoint/2010/main" val="959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41E489-922F-8BC6-8698-5B3F4BE83189}"/>
              </a:ext>
            </a:extLst>
          </p:cNvPr>
          <p:cNvSpPr>
            <a:spLocks noGrp="1"/>
          </p:cNvSpPr>
          <p:nvPr>
            <p:ph type="title"/>
          </p:nvPr>
        </p:nvSpPr>
        <p:spPr>
          <a:xfrm>
            <a:off x="1066800" y="1121826"/>
            <a:ext cx="10058400" cy="716478"/>
          </a:xfrm>
        </p:spPr>
        <p:txBody>
          <a:bodyPr>
            <a:normAutofit fontScale="90000"/>
          </a:bodyPr>
          <a:lstStyle/>
          <a:p>
            <a:r>
              <a:rPr lang="en-US" dirty="0">
                <a:solidFill>
                  <a:schemeClr val="tx1"/>
                </a:solidFill>
              </a:rPr>
              <a:t>Child Not Taken Into Custody</a:t>
            </a:r>
          </a:p>
        </p:txBody>
      </p:sp>
      <p:graphicFrame>
        <p:nvGraphicFramePr>
          <p:cNvPr id="2" name="Object 1">
            <a:extLst>
              <a:ext uri="{FF2B5EF4-FFF2-40B4-BE49-F238E27FC236}">
                <a16:creationId xmlns:a16="http://schemas.microsoft.com/office/drawing/2014/main" id="{DD95661A-9D20-33CF-1C10-9DEC89C6132D}"/>
              </a:ext>
            </a:extLst>
          </p:cNvPr>
          <p:cNvGraphicFramePr>
            <a:graphicFrameLocks noChangeAspect="1"/>
          </p:cNvGraphicFramePr>
          <p:nvPr>
            <p:extLst>
              <p:ext uri="{D42A27DB-BD31-4B8C-83A1-F6EECF244321}">
                <p14:modId xmlns:p14="http://schemas.microsoft.com/office/powerpoint/2010/main" val="3905990831"/>
              </p:ext>
            </p:extLst>
          </p:nvPr>
        </p:nvGraphicFramePr>
        <p:xfrm>
          <a:off x="935711" y="1838304"/>
          <a:ext cx="10079038" cy="4679950"/>
        </p:xfrm>
        <a:graphic>
          <a:graphicData uri="http://schemas.openxmlformats.org/presentationml/2006/ole">
            <mc:AlternateContent xmlns:mc="http://schemas.openxmlformats.org/markup-compatibility/2006">
              <mc:Choice xmlns:v="urn:schemas-microsoft-com:vml" Requires="v">
                <p:oleObj spid="_x0000_s1026" name="Document" r:id="rId4" imgW="10079456" imgH="4679209" progId="Word.Document.12">
                  <p:embed/>
                </p:oleObj>
              </mc:Choice>
              <mc:Fallback>
                <p:oleObj name="Document" r:id="rId4" imgW="10079456" imgH="4679209" progId="Word.Document.12">
                  <p:embed/>
                  <p:pic>
                    <p:nvPicPr>
                      <p:cNvPr id="2" name="Object 1">
                        <a:extLst>
                          <a:ext uri="{FF2B5EF4-FFF2-40B4-BE49-F238E27FC236}">
                            <a16:creationId xmlns:a16="http://schemas.microsoft.com/office/drawing/2014/main" id="{DD95661A-9D20-33CF-1C10-9DEC89C6132D}"/>
                          </a:ext>
                        </a:extLst>
                      </p:cNvPr>
                      <p:cNvPicPr/>
                      <p:nvPr/>
                    </p:nvPicPr>
                    <p:blipFill>
                      <a:blip r:embed="rId5"/>
                      <a:stretch>
                        <a:fillRect/>
                      </a:stretch>
                    </p:blipFill>
                    <p:spPr>
                      <a:xfrm>
                        <a:off x="935711" y="1838304"/>
                        <a:ext cx="10079038" cy="4679950"/>
                      </a:xfrm>
                      <a:prstGeom prst="rect">
                        <a:avLst/>
                      </a:prstGeom>
                    </p:spPr>
                  </p:pic>
                </p:oleObj>
              </mc:Fallback>
            </mc:AlternateContent>
          </a:graphicData>
        </a:graphic>
      </p:graphicFrame>
    </p:spTree>
    <p:extLst>
      <p:ext uri="{BB962C8B-B14F-4D97-AF65-F5344CB8AC3E}">
        <p14:creationId xmlns:p14="http://schemas.microsoft.com/office/powerpoint/2010/main" val="959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90E9EC-D6AB-B99C-19CD-E1F34ED0AEC1}"/>
              </a:ext>
            </a:extLst>
          </p:cNvPr>
          <p:cNvSpPr>
            <a:spLocks noGrp="1"/>
          </p:cNvSpPr>
          <p:nvPr>
            <p:ph type="title"/>
          </p:nvPr>
        </p:nvSpPr>
        <p:spPr>
          <a:xfrm>
            <a:off x="1066800" y="978605"/>
            <a:ext cx="10058400" cy="716478"/>
          </a:xfrm>
        </p:spPr>
        <p:txBody>
          <a:bodyPr>
            <a:normAutofit fontScale="90000"/>
          </a:bodyPr>
          <a:lstStyle/>
          <a:p>
            <a:r>
              <a:rPr lang="en-US"/>
              <a:t>Child Released by Peace Officer</a:t>
            </a:r>
          </a:p>
        </p:txBody>
      </p:sp>
      <p:graphicFrame>
        <p:nvGraphicFramePr>
          <p:cNvPr id="3" name="Object 2">
            <a:extLst>
              <a:ext uri="{FF2B5EF4-FFF2-40B4-BE49-F238E27FC236}">
                <a16:creationId xmlns:a16="http://schemas.microsoft.com/office/drawing/2014/main" id="{A2006E95-64CD-2ADA-51B6-DC460EBC3951}"/>
              </a:ext>
            </a:extLst>
          </p:cNvPr>
          <p:cNvGraphicFramePr>
            <a:graphicFrameLocks noChangeAspect="1"/>
          </p:cNvGraphicFramePr>
          <p:nvPr>
            <p:extLst>
              <p:ext uri="{D42A27DB-BD31-4B8C-83A1-F6EECF244321}">
                <p14:modId xmlns:p14="http://schemas.microsoft.com/office/powerpoint/2010/main" val="2882756011"/>
              </p:ext>
            </p:extLst>
          </p:nvPr>
        </p:nvGraphicFramePr>
        <p:xfrm>
          <a:off x="915584" y="1832986"/>
          <a:ext cx="10050283" cy="4820277"/>
        </p:xfrm>
        <a:graphic>
          <a:graphicData uri="http://schemas.openxmlformats.org/presentationml/2006/ole">
            <mc:AlternateContent xmlns:mc="http://schemas.openxmlformats.org/markup-compatibility/2006">
              <mc:Choice xmlns:v="urn:schemas-microsoft-com:vml" Requires="v">
                <p:oleObj spid="_x0000_s2050" name="Document" r:id="rId4" imgW="10098576" imgH="4719159" progId="Word.Document.12">
                  <p:embed/>
                </p:oleObj>
              </mc:Choice>
              <mc:Fallback>
                <p:oleObj name="Document" r:id="rId4" imgW="10098576" imgH="4719159" progId="Word.Document.12">
                  <p:embed/>
                  <p:pic>
                    <p:nvPicPr>
                      <p:cNvPr id="3" name="Object 2">
                        <a:extLst>
                          <a:ext uri="{FF2B5EF4-FFF2-40B4-BE49-F238E27FC236}">
                            <a16:creationId xmlns:a16="http://schemas.microsoft.com/office/drawing/2014/main" id="{A2006E95-64CD-2ADA-51B6-DC460EBC3951}"/>
                          </a:ext>
                        </a:extLst>
                      </p:cNvPr>
                      <p:cNvPicPr/>
                      <p:nvPr/>
                    </p:nvPicPr>
                    <p:blipFill>
                      <a:blip r:embed="rId5"/>
                      <a:stretch>
                        <a:fillRect/>
                      </a:stretch>
                    </p:blipFill>
                    <p:spPr>
                      <a:xfrm>
                        <a:off x="915584" y="1832986"/>
                        <a:ext cx="10050283" cy="4820277"/>
                      </a:xfrm>
                      <a:prstGeom prst="rect">
                        <a:avLst/>
                      </a:prstGeom>
                    </p:spPr>
                  </p:pic>
                </p:oleObj>
              </mc:Fallback>
            </mc:AlternateContent>
          </a:graphicData>
        </a:graphic>
      </p:graphicFrame>
    </p:spTree>
    <p:extLst>
      <p:ext uri="{BB962C8B-B14F-4D97-AF65-F5344CB8AC3E}">
        <p14:creationId xmlns:p14="http://schemas.microsoft.com/office/powerpoint/2010/main" val="959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C960B8-15EA-7C8A-A63C-18057AFA0A5E}"/>
              </a:ext>
            </a:extLst>
          </p:cNvPr>
          <p:cNvSpPr>
            <a:spLocks noGrp="1"/>
          </p:cNvSpPr>
          <p:nvPr>
            <p:ph type="title"/>
          </p:nvPr>
        </p:nvSpPr>
        <p:spPr>
          <a:xfrm>
            <a:off x="1056481" y="1052537"/>
            <a:ext cx="10058400" cy="716478"/>
          </a:xfrm>
        </p:spPr>
        <p:txBody>
          <a:bodyPr>
            <a:normAutofit fontScale="90000"/>
          </a:bodyPr>
          <a:lstStyle/>
          <a:p>
            <a:r>
              <a:rPr lang="en-US"/>
              <a:t>Child Released Through On-Call Process</a:t>
            </a:r>
          </a:p>
        </p:txBody>
      </p:sp>
      <p:graphicFrame>
        <p:nvGraphicFramePr>
          <p:cNvPr id="2" name="Object 1">
            <a:extLst>
              <a:ext uri="{FF2B5EF4-FFF2-40B4-BE49-F238E27FC236}">
                <a16:creationId xmlns:a16="http://schemas.microsoft.com/office/drawing/2014/main" id="{C053994F-B1B8-2E5E-CB1D-27BFE13C5F71}"/>
              </a:ext>
            </a:extLst>
          </p:cNvPr>
          <p:cNvGraphicFramePr>
            <a:graphicFrameLocks noChangeAspect="1"/>
          </p:cNvGraphicFramePr>
          <p:nvPr>
            <p:extLst>
              <p:ext uri="{D42A27DB-BD31-4B8C-83A1-F6EECF244321}">
                <p14:modId xmlns:p14="http://schemas.microsoft.com/office/powerpoint/2010/main" val="2916353958"/>
              </p:ext>
            </p:extLst>
          </p:nvPr>
        </p:nvGraphicFramePr>
        <p:xfrm>
          <a:off x="883953" y="1769015"/>
          <a:ext cx="10079038" cy="4826000"/>
        </p:xfrm>
        <a:graphic>
          <a:graphicData uri="http://schemas.openxmlformats.org/presentationml/2006/ole">
            <mc:AlternateContent xmlns:mc="http://schemas.openxmlformats.org/markup-compatibility/2006">
              <mc:Choice xmlns:v="urn:schemas-microsoft-com:vml" Requires="v">
                <p:oleObj spid="_x0000_s3074" name="Document" r:id="rId4" imgW="10079456" imgH="4826412" progId="Word.Document.12">
                  <p:embed/>
                </p:oleObj>
              </mc:Choice>
              <mc:Fallback>
                <p:oleObj name="Document" r:id="rId4" imgW="10079456" imgH="4826412" progId="Word.Document.12">
                  <p:embed/>
                  <p:pic>
                    <p:nvPicPr>
                      <p:cNvPr id="2" name="Object 1">
                        <a:extLst>
                          <a:ext uri="{FF2B5EF4-FFF2-40B4-BE49-F238E27FC236}">
                            <a16:creationId xmlns:a16="http://schemas.microsoft.com/office/drawing/2014/main" id="{C053994F-B1B8-2E5E-CB1D-27BFE13C5F71}"/>
                          </a:ext>
                        </a:extLst>
                      </p:cNvPr>
                      <p:cNvPicPr/>
                      <p:nvPr/>
                    </p:nvPicPr>
                    <p:blipFill>
                      <a:blip r:embed="rId5"/>
                      <a:stretch>
                        <a:fillRect/>
                      </a:stretch>
                    </p:blipFill>
                    <p:spPr>
                      <a:xfrm>
                        <a:off x="883953" y="1769015"/>
                        <a:ext cx="10079038" cy="4826000"/>
                      </a:xfrm>
                      <a:prstGeom prst="rect">
                        <a:avLst/>
                      </a:prstGeom>
                    </p:spPr>
                  </p:pic>
                </p:oleObj>
              </mc:Fallback>
            </mc:AlternateContent>
          </a:graphicData>
        </a:graphic>
      </p:graphicFrame>
    </p:spTree>
    <p:extLst>
      <p:ext uri="{BB962C8B-B14F-4D97-AF65-F5344CB8AC3E}">
        <p14:creationId xmlns:p14="http://schemas.microsoft.com/office/powerpoint/2010/main" val="959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505E-3A8E-8B2B-6585-8556D7D4A1D5}"/>
              </a:ext>
            </a:extLst>
          </p:cNvPr>
          <p:cNvSpPr>
            <a:spLocks noGrp="1"/>
          </p:cNvSpPr>
          <p:nvPr>
            <p:ph type="title"/>
          </p:nvPr>
        </p:nvSpPr>
        <p:spPr>
          <a:xfrm>
            <a:off x="0" y="2157574"/>
            <a:ext cx="12192000" cy="4266865"/>
          </a:xfrm>
        </p:spPr>
        <p:txBody>
          <a:bodyPr>
            <a:normAutofit fontScale="90000"/>
          </a:bodyPr>
          <a:lstStyle/>
          <a:p>
            <a:br>
              <a:rPr lang="en-US" sz="4000">
                <a:solidFill>
                  <a:schemeClr val="tx1"/>
                </a:solidFill>
              </a:rPr>
            </a:br>
            <a:br>
              <a:rPr lang="en-US" sz="4000"/>
            </a:br>
            <a:r>
              <a:rPr lang="en-US" sz="4000">
                <a:solidFill>
                  <a:schemeClr val="tx1"/>
                </a:solidFill>
              </a:rPr>
              <a:t>Presented by:</a:t>
            </a:r>
            <a:br>
              <a:rPr lang="en-US" sz="4000"/>
            </a:br>
            <a:br>
              <a:rPr lang="en-US" sz="4000"/>
            </a:br>
            <a:br>
              <a:rPr lang="en-US" sz="4000"/>
            </a:br>
            <a:r>
              <a:rPr lang="en-US" sz="4000">
                <a:solidFill>
                  <a:schemeClr val="tx1"/>
                </a:solidFill>
              </a:rPr>
              <a:t>Judge Jessica A. Moore, 30th Judicial District</a:t>
            </a:r>
            <a:br>
              <a:rPr lang="en-US" sz="4000">
                <a:solidFill>
                  <a:schemeClr val="tx1"/>
                </a:solidFill>
              </a:rPr>
            </a:br>
            <a:br>
              <a:rPr lang="en-US" sz="4000"/>
            </a:br>
            <a:r>
              <a:rPr lang="en-US" sz="4000">
                <a:solidFill>
                  <a:schemeClr val="tx1"/>
                </a:solidFill>
              </a:rPr>
              <a:t>Ashley Clark, Executive Officer, </a:t>
            </a:r>
            <a:br>
              <a:rPr lang="en-US" sz="4000"/>
            </a:br>
            <a:r>
              <a:rPr lang="en-US" sz="4000">
                <a:solidFill>
                  <a:schemeClr val="tx1"/>
                </a:solidFill>
              </a:rPr>
              <a:t>Department of Family and Juvenile Services</a:t>
            </a:r>
            <a:br>
              <a:rPr lang="en-US" sz="4000">
                <a:cs typeface="Calibri"/>
              </a:rPr>
            </a:br>
            <a:br>
              <a:rPr lang="en-US" sz="4000"/>
            </a:br>
            <a:r>
              <a:rPr lang="en-US" sz="4000">
                <a:solidFill>
                  <a:schemeClr val="tx1"/>
                </a:solidFill>
                <a:cs typeface="Calibri"/>
              </a:rPr>
              <a:t>Jason Reynolds, Governmental Affairs Liaison</a:t>
            </a:r>
            <a:br>
              <a:rPr lang="en-US" sz="4000">
                <a:cs typeface="Calibri"/>
              </a:rPr>
            </a:br>
            <a:endParaRPr lang="en-US" sz="4000">
              <a:cs typeface="Calibri"/>
            </a:endParaRPr>
          </a:p>
        </p:txBody>
      </p:sp>
    </p:spTree>
    <p:extLst>
      <p:ext uri="{BB962C8B-B14F-4D97-AF65-F5344CB8AC3E}">
        <p14:creationId xmlns:p14="http://schemas.microsoft.com/office/powerpoint/2010/main" val="212635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F97644-0B59-1D68-1598-16E8DE98467E}"/>
              </a:ext>
            </a:extLst>
          </p:cNvPr>
          <p:cNvSpPr>
            <a:spLocks noGrp="1"/>
          </p:cNvSpPr>
          <p:nvPr>
            <p:ph type="title"/>
          </p:nvPr>
        </p:nvSpPr>
        <p:spPr>
          <a:xfrm>
            <a:off x="1097280" y="978605"/>
            <a:ext cx="10058400" cy="716478"/>
          </a:xfrm>
        </p:spPr>
        <p:txBody>
          <a:bodyPr>
            <a:normAutofit fontScale="90000"/>
          </a:bodyPr>
          <a:lstStyle/>
          <a:p>
            <a:r>
              <a:rPr lang="en-US"/>
              <a:t>Detained</a:t>
            </a:r>
          </a:p>
        </p:txBody>
      </p:sp>
      <p:graphicFrame>
        <p:nvGraphicFramePr>
          <p:cNvPr id="2" name="Object 1">
            <a:extLst>
              <a:ext uri="{FF2B5EF4-FFF2-40B4-BE49-F238E27FC236}">
                <a16:creationId xmlns:a16="http://schemas.microsoft.com/office/drawing/2014/main" id="{A1CE1B63-221E-FE10-3484-B96674BAF326}"/>
              </a:ext>
            </a:extLst>
          </p:cNvPr>
          <p:cNvGraphicFramePr>
            <a:graphicFrameLocks noChangeAspect="1"/>
          </p:cNvGraphicFramePr>
          <p:nvPr>
            <p:extLst>
              <p:ext uri="{D42A27DB-BD31-4B8C-83A1-F6EECF244321}">
                <p14:modId xmlns:p14="http://schemas.microsoft.com/office/powerpoint/2010/main" val="257180378"/>
              </p:ext>
            </p:extLst>
          </p:nvPr>
        </p:nvGraphicFramePr>
        <p:xfrm>
          <a:off x="1056481" y="1695083"/>
          <a:ext cx="10079038" cy="4999037"/>
        </p:xfrm>
        <a:graphic>
          <a:graphicData uri="http://schemas.openxmlformats.org/presentationml/2006/ole">
            <mc:AlternateContent xmlns:mc="http://schemas.openxmlformats.org/markup-compatibility/2006">
              <mc:Choice xmlns:v="urn:schemas-microsoft-com:vml" Requires="v">
                <p:oleObj spid="_x0000_s4098" name="Document" r:id="rId4" imgW="10079456" imgH="4998450" progId="Word.Document.12">
                  <p:embed/>
                </p:oleObj>
              </mc:Choice>
              <mc:Fallback>
                <p:oleObj name="Document" r:id="rId4" imgW="10079456" imgH="4998450" progId="Word.Document.12">
                  <p:embed/>
                  <p:pic>
                    <p:nvPicPr>
                      <p:cNvPr id="2" name="Object 1">
                        <a:extLst>
                          <a:ext uri="{FF2B5EF4-FFF2-40B4-BE49-F238E27FC236}">
                            <a16:creationId xmlns:a16="http://schemas.microsoft.com/office/drawing/2014/main" id="{A1CE1B63-221E-FE10-3484-B96674BAF326}"/>
                          </a:ext>
                        </a:extLst>
                      </p:cNvPr>
                      <p:cNvPicPr/>
                      <p:nvPr/>
                    </p:nvPicPr>
                    <p:blipFill>
                      <a:blip r:embed="rId5"/>
                      <a:stretch>
                        <a:fillRect/>
                      </a:stretch>
                    </p:blipFill>
                    <p:spPr>
                      <a:xfrm>
                        <a:off x="1056481" y="1695083"/>
                        <a:ext cx="10079038" cy="4999037"/>
                      </a:xfrm>
                      <a:prstGeom prst="rect">
                        <a:avLst/>
                      </a:prstGeom>
                    </p:spPr>
                  </p:pic>
                </p:oleObj>
              </mc:Fallback>
            </mc:AlternateContent>
          </a:graphicData>
        </a:graphic>
      </p:graphicFrame>
    </p:spTree>
    <p:extLst>
      <p:ext uri="{BB962C8B-B14F-4D97-AF65-F5344CB8AC3E}">
        <p14:creationId xmlns:p14="http://schemas.microsoft.com/office/powerpoint/2010/main" val="959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07EE-CC34-E982-3C64-2447E137D311}"/>
              </a:ext>
            </a:extLst>
          </p:cNvPr>
          <p:cNvSpPr>
            <a:spLocks noGrp="1"/>
          </p:cNvSpPr>
          <p:nvPr>
            <p:ph type="title"/>
          </p:nvPr>
        </p:nvSpPr>
        <p:spPr>
          <a:xfrm>
            <a:off x="694714" y="1086559"/>
            <a:ext cx="10058400" cy="748455"/>
          </a:xfrm>
        </p:spPr>
        <p:txBody>
          <a:bodyPr>
            <a:normAutofit/>
          </a:bodyPr>
          <a:lstStyle/>
          <a:p>
            <a:r>
              <a:rPr lang="en-US" sz="4300">
                <a:solidFill>
                  <a:schemeClr val="tx1"/>
                </a:solidFill>
              </a:rPr>
              <a:t>Complaints Referred to Court</a:t>
            </a:r>
          </a:p>
        </p:txBody>
      </p:sp>
      <p:sp>
        <p:nvSpPr>
          <p:cNvPr id="3" name="Content Placeholder 2">
            <a:extLst>
              <a:ext uri="{FF2B5EF4-FFF2-40B4-BE49-F238E27FC236}">
                <a16:creationId xmlns:a16="http://schemas.microsoft.com/office/drawing/2014/main" id="{720F95A0-97C8-E91E-2465-929A0C7F1357}"/>
              </a:ext>
            </a:extLst>
          </p:cNvPr>
          <p:cNvSpPr>
            <a:spLocks noGrp="1"/>
          </p:cNvSpPr>
          <p:nvPr>
            <p:ph sz="half" idx="1"/>
          </p:nvPr>
        </p:nvSpPr>
        <p:spPr>
          <a:xfrm>
            <a:off x="694713" y="1997183"/>
            <a:ext cx="6054995" cy="4456883"/>
          </a:xfrm>
        </p:spPr>
        <p:txBody>
          <a:bodyPr vert="horz" lIns="0" tIns="45720" rIns="0" bIns="45720" rtlCol="0" anchor="t">
            <a:noAutofit/>
          </a:bodyPr>
          <a:lstStyle/>
          <a:p>
            <a:pPr>
              <a:buFont typeface="Wingdings" panose="05000000000000000000" pitchFamily="2" charset="2"/>
              <a:buChar char="Ø"/>
            </a:pPr>
            <a:r>
              <a:rPr lang="en-US" sz="2400">
                <a:solidFill>
                  <a:schemeClr val="tx1"/>
                </a:solidFill>
              </a:rPr>
              <a:t> Complaints may be referred to court if the youth is not eligible for diversion, the youth requests court or fails to appear at required appointments, if the youth was unsuccessful on diversion, or if a county attorney or judge requests the referral.</a:t>
            </a:r>
            <a:endParaRPr lang="en-US" sz="2400">
              <a:solidFill>
                <a:schemeClr val="tx1"/>
              </a:solidFill>
              <a:cs typeface="Calibri"/>
            </a:endParaRPr>
          </a:p>
          <a:p>
            <a:pPr>
              <a:buFont typeface="Wingdings" panose="05000000000000000000" pitchFamily="2" charset="2"/>
              <a:buChar char="Ø"/>
            </a:pPr>
            <a:r>
              <a:rPr lang="en-US" sz="2400">
                <a:solidFill>
                  <a:schemeClr val="tx1"/>
                </a:solidFill>
              </a:rPr>
              <a:t> Once referred from the CDW program, the juvenile complaint becomes a petition in district court. The petition may be referred to circuit court if it meets youthful offender criteria.</a:t>
            </a:r>
            <a:endParaRPr lang="en-US" sz="2400">
              <a:solidFill>
                <a:schemeClr val="tx1"/>
              </a:solidFill>
              <a:cs typeface="Calibri"/>
            </a:endParaRPr>
          </a:p>
          <a:p>
            <a:pPr>
              <a:buFont typeface="Wingdings" panose="05000000000000000000" pitchFamily="2" charset="2"/>
              <a:buChar char="Ø"/>
            </a:pPr>
            <a:r>
              <a:rPr lang="en-US" sz="2400">
                <a:solidFill>
                  <a:schemeClr val="tx1"/>
                </a:solidFill>
              </a:rPr>
              <a:t> In a typical year, between 5-10% of court referrals meet youthful offender criteria.</a:t>
            </a:r>
            <a:endParaRPr lang="en-US">
              <a:solidFill>
                <a:schemeClr val="tx1"/>
              </a:solidFill>
              <a:cs typeface="Calibri"/>
            </a:endParaRPr>
          </a:p>
        </p:txBody>
      </p:sp>
      <p:pic>
        <p:nvPicPr>
          <p:cNvPr id="10" name="Content Placeholder 9" descr="Chart, line chart&#10;&#10;Description automatically generated">
            <a:extLst>
              <a:ext uri="{FF2B5EF4-FFF2-40B4-BE49-F238E27FC236}">
                <a16:creationId xmlns:a16="http://schemas.microsoft.com/office/drawing/2014/main" id="{C6A8B706-75D1-78E9-6B6A-1313511C04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07781" y="1997182"/>
            <a:ext cx="4456883" cy="4456883"/>
          </a:xfrm>
        </p:spPr>
      </p:pic>
    </p:spTree>
    <p:extLst>
      <p:ext uri="{BB962C8B-B14F-4D97-AF65-F5344CB8AC3E}">
        <p14:creationId xmlns:p14="http://schemas.microsoft.com/office/powerpoint/2010/main" val="271985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90B7-BCB1-9353-E7E8-A40413F937C6}"/>
              </a:ext>
            </a:extLst>
          </p:cNvPr>
          <p:cNvSpPr>
            <a:spLocks noGrp="1"/>
          </p:cNvSpPr>
          <p:nvPr>
            <p:ph type="title"/>
          </p:nvPr>
        </p:nvSpPr>
        <p:spPr/>
        <p:txBody>
          <a:bodyPr>
            <a:normAutofit fontScale="90000"/>
          </a:bodyPr>
          <a:lstStyle/>
          <a:p>
            <a:r>
              <a:rPr lang="en-US" dirty="0">
                <a:solidFill>
                  <a:schemeClr val="tx1"/>
                </a:solidFill>
              </a:rPr>
              <a:t>Juvenile Court Process</a:t>
            </a:r>
          </a:p>
        </p:txBody>
      </p:sp>
      <p:sp>
        <p:nvSpPr>
          <p:cNvPr id="3" name="Content Placeholder 2">
            <a:extLst>
              <a:ext uri="{FF2B5EF4-FFF2-40B4-BE49-F238E27FC236}">
                <a16:creationId xmlns:a16="http://schemas.microsoft.com/office/drawing/2014/main" id="{9C075C8D-C23E-21C6-8A7E-5EC8F90AC0D4}"/>
              </a:ext>
            </a:extLst>
          </p:cNvPr>
          <p:cNvSpPr>
            <a:spLocks noGrp="1"/>
          </p:cNvSpPr>
          <p:nvPr>
            <p:ph idx="1"/>
          </p:nvPr>
        </p:nvSpPr>
        <p:spPr>
          <a:xfrm>
            <a:off x="1066800" y="2229227"/>
            <a:ext cx="10058400" cy="4171573"/>
          </a:xfrm>
        </p:spPr>
        <p:txBody>
          <a:bodyPr>
            <a:normAutofit/>
          </a:bodyPr>
          <a:lstStyle/>
          <a:p>
            <a:pPr>
              <a:buFont typeface="Wingdings" panose="05000000000000000000" pitchFamily="2" charset="2"/>
              <a:buChar char="Ø"/>
            </a:pPr>
            <a:r>
              <a:rPr lang="en-US" sz="4400" dirty="0">
                <a:solidFill>
                  <a:schemeClr val="tx1"/>
                </a:solidFill>
              </a:rPr>
              <a:t>  Initial Hearing</a:t>
            </a:r>
          </a:p>
          <a:p>
            <a:pPr lvl="1">
              <a:buFont typeface="Wingdings" panose="05000000000000000000" pitchFamily="2" charset="2"/>
              <a:buChar char="Ø"/>
            </a:pPr>
            <a:r>
              <a:rPr lang="en-US" sz="4200" dirty="0">
                <a:solidFill>
                  <a:schemeClr val="tx1"/>
                </a:solidFill>
              </a:rPr>
              <a:t> Valid Court Order/Conditions</a:t>
            </a:r>
          </a:p>
          <a:p>
            <a:pPr>
              <a:buFont typeface="Wingdings" panose="05000000000000000000" pitchFamily="2" charset="2"/>
              <a:buChar char="Ø"/>
            </a:pPr>
            <a:r>
              <a:rPr lang="en-US" sz="4400" dirty="0">
                <a:solidFill>
                  <a:schemeClr val="tx1"/>
                </a:solidFill>
              </a:rPr>
              <a:t>  Adjudication Hearing </a:t>
            </a:r>
          </a:p>
          <a:p>
            <a:pPr>
              <a:buFont typeface="Wingdings" panose="05000000000000000000" pitchFamily="2" charset="2"/>
              <a:buChar char="Ø"/>
            </a:pPr>
            <a:r>
              <a:rPr lang="en-US" sz="4400" dirty="0">
                <a:solidFill>
                  <a:schemeClr val="tx1"/>
                </a:solidFill>
              </a:rPr>
              <a:t>  Disposition Hearing </a:t>
            </a:r>
          </a:p>
        </p:txBody>
      </p:sp>
    </p:spTree>
    <p:extLst>
      <p:ext uri="{BB962C8B-B14F-4D97-AF65-F5344CB8AC3E}">
        <p14:creationId xmlns:p14="http://schemas.microsoft.com/office/powerpoint/2010/main" val="144039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6F0AED-589B-4CDF-305D-3C198630BF8A}"/>
              </a:ext>
            </a:extLst>
          </p:cNvPr>
          <p:cNvSpPr>
            <a:spLocks noGrp="1"/>
          </p:cNvSpPr>
          <p:nvPr>
            <p:ph type="title"/>
          </p:nvPr>
        </p:nvSpPr>
        <p:spPr>
          <a:xfrm>
            <a:off x="550940" y="1103634"/>
            <a:ext cx="10058400" cy="838222"/>
          </a:xfrm>
        </p:spPr>
        <p:txBody>
          <a:bodyPr>
            <a:normAutofit/>
          </a:bodyPr>
          <a:lstStyle/>
          <a:p>
            <a:r>
              <a:rPr lang="en-US" sz="4300" dirty="0"/>
              <a:t>Anticipated Impacts of House Bill 3 </a:t>
            </a:r>
            <a:endParaRPr lang="en-US">
              <a:cs typeface="Calibri"/>
            </a:endParaRPr>
          </a:p>
        </p:txBody>
      </p:sp>
      <p:sp>
        <p:nvSpPr>
          <p:cNvPr id="6" name="Content Placeholder 5">
            <a:extLst>
              <a:ext uri="{FF2B5EF4-FFF2-40B4-BE49-F238E27FC236}">
                <a16:creationId xmlns:a16="http://schemas.microsoft.com/office/drawing/2014/main" id="{9157DC02-7CF6-993F-B39B-5FE1ABC26C41}"/>
              </a:ext>
            </a:extLst>
          </p:cNvPr>
          <p:cNvSpPr>
            <a:spLocks noGrp="1"/>
          </p:cNvSpPr>
          <p:nvPr>
            <p:ph idx="1"/>
          </p:nvPr>
        </p:nvSpPr>
        <p:spPr>
          <a:xfrm>
            <a:off x="663830" y="1941856"/>
            <a:ext cx="11136700" cy="4738921"/>
          </a:xfrm>
        </p:spPr>
        <p:txBody>
          <a:bodyPr vert="horz" lIns="0" tIns="45720" rIns="0" bIns="45720" rtlCol="0" anchor="t">
            <a:noAutofit/>
          </a:bodyPr>
          <a:lstStyle/>
          <a:p>
            <a:pPr marL="0" indent="0">
              <a:buNone/>
            </a:pPr>
            <a:r>
              <a:rPr lang="en-US" sz="2200" b="1" dirty="0">
                <a:solidFill>
                  <a:schemeClr val="tx1"/>
                </a:solidFill>
              </a:rPr>
              <a:t>Removes Discretion for Law Enforcement and Locally-Elected Judges </a:t>
            </a:r>
          </a:p>
          <a:p>
            <a:pPr>
              <a:buFont typeface="Wingdings" panose="05000000000000000000" pitchFamily="2" charset="2"/>
              <a:buChar char="Ø"/>
            </a:pPr>
            <a:r>
              <a:rPr lang="en-US" sz="2200" dirty="0">
                <a:solidFill>
                  <a:schemeClr val="tx1"/>
                </a:solidFill>
              </a:rPr>
              <a:t>When the automatic detention provision of House Bill 3 goes into effect on July 1, 2024, law enforcement and judges will no longer have discretion as to whether a youth is detained for a KRS 532.200 offense including whether to release to home incarceration.</a:t>
            </a:r>
          </a:p>
          <a:p>
            <a:pPr>
              <a:buFont typeface="Wingdings" panose="05000000000000000000" pitchFamily="2" charset="2"/>
              <a:buChar char="Ø"/>
            </a:pPr>
            <a:r>
              <a:rPr lang="en-US" sz="2200" dirty="0">
                <a:solidFill>
                  <a:schemeClr val="tx1"/>
                </a:solidFill>
                <a:cs typeface="Calibri"/>
              </a:rPr>
              <a:t>Before House Bill 3, law enforcement or a judge may have a released a youth for one of the below reasons:</a:t>
            </a:r>
          </a:p>
          <a:p>
            <a:pPr lvl="1">
              <a:buFont typeface="Wingdings" panose="05000000000000000000" pitchFamily="2" charset="2"/>
              <a:buChar char="Ø"/>
            </a:pPr>
            <a:r>
              <a:rPr lang="en-US" sz="2000" dirty="0">
                <a:solidFill>
                  <a:schemeClr val="tx1"/>
                </a:solidFill>
                <a:cs typeface="Calibri"/>
              </a:rPr>
              <a:t>Age</a:t>
            </a:r>
          </a:p>
          <a:p>
            <a:pPr lvl="1">
              <a:buFont typeface="Wingdings" panose="05000000000000000000" pitchFamily="2" charset="2"/>
              <a:buChar char="Ø"/>
            </a:pPr>
            <a:r>
              <a:rPr lang="en-US" sz="2000" dirty="0">
                <a:solidFill>
                  <a:schemeClr val="tx1"/>
                </a:solidFill>
                <a:cs typeface="Calibri"/>
              </a:rPr>
              <a:t>Disability</a:t>
            </a:r>
          </a:p>
          <a:p>
            <a:pPr lvl="1">
              <a:buFont typeface="Wingdings" panose="05000000000000000000" pitchFamily="2" charset="2"/>
              <a:buChar char="Ø"/>
            </a:pPr>
            <a:r>
              <a:rPr lang="en-US" sz="2000" dirty="0">
                <a:solidFill>
                  <a:schemeClr val="tx1"/>
                </a:solidFill>
                <a:cs typeface="Calibri"/>
              </a:rPr>
              <a:t>Safety concerns for the youth</a:t>
            </a:r>
          </a:p>
          <a:p>
            <a:pPr lvl="1">
              <a:buFont typeface="Wingdings" panose="05000000000000000000" pitchFamily="2" charset="2"/>
              <a:buChar char="Ø"/>
            </a:pPr>
            <a:r>
              <a:rPr lang="en-US" sz="2000" dirty="0">
                <a:solidFill>
                  <a:schemeClr val="tx1"/>
                </a:solidFill>
                <a:cs typeface="Calibri"/>
              </a:rPr>
              <a:t>Cooperation with law enforcement, etc.</a:t>
            </a:r>
          </a:p>
          <a:p>
            <a:pPr>
              <a:buFont typeface="Wingdings" panose="05000000000000000000" pitchFamily="2" charset="2"/>
              <a:buChar char="Ø"/>
            </a:pPr>
            <a:r>
              <a:rPr lang="en-US" sz="2200" dirty="0">
                <a:solidFill>
                  <a:schemeClr val="tx1"/>
                </a:solidFill>
              </a:rPr>
              <a:t>Currently, law enforcement presents 40% of violent offense complaints to the CDW for processing on-call. Judges then detain approximately 90% of the violent offense complaints presented to them.</a:t>
            </a:r>
            <a:endParaRPr lang="en-US" sz="2200" dirty="0">
              <a:solidFill>
                <a:schemeClr val="tx1"/>
              </a:solidFill>
              <a:cs typeface="Calibri"/>
            </a:endParaRPr>
          </a:p>
          <a:p>
            <a:pPr marL="0" indent="0">
              <a:buNone/>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4250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CFFC47-994E-BF3E-2368-0969921F07EF}"/>
              </a:ext>
            </a:extLst>
          </p:cNvPr>
          <p:cNvSpPr>
            <a:spLocks noGrp="1"/>
          </p:cNvSpPr>
          <p:nvPr>
            <p:ph type="title"/>
          </p:nvPr>
        </p:nvSpPr>
        <p:spPr/>
        <p:txBody>
          <a:bodyPr>
            <a:normAutofit fontScale="90000"/>
          </a:bodyPr>
          <a:lstStyle/>
          <a:p>
            <a:r>
              <a:rPr lang="en-US" dirty="0"/>
              <a:t>Anticipated Impacts of House Bill 3 </a:t>
            </a:r>
            <a:endParaRPr lang="en-US">
              <a:cs typeface="Calibri"/>
            </a:endParaRPr>
          </a:p>
        </p:txBody>
      </p:sp>
      <p:sp>
        <p:nvSpPr>
          <p:cNvPr id="6" name="Content Placeholder 5">
            <a:extLst>
              <a:ext uri="{FF2B5EF4-FFF2-40B4-BE49-F238E27FC236}">
                <a16:creationId xmlns:a16="http://schemas.microsoft.com/office/drawing/2014/main" id="{6CA2750F-36F8-2745-8478-FEBF55D5ACA5}"/>
              </a:ext>
            </a:extLst>
          </p:cNvPr>
          <p:cNvSpPr>
            <a:spLocks noGrp="1"/>
          </p:cNvSpPr>
          <p:nvPr>
            <p:ph idx="1"/>
          </p:nvPr>
        </p:nvSpPr>
        <p:spPr>
          <a:xfrm>
            <a:off x="1187592" y="2063755"/>
            <a:ext cx="10058400" cy="4628773"/>
          </a:xfrm>
        </p:spPr>
        <p:txBody>
          <a:bodyPr/>
          <a:lstStyle/>
          <a:p>
            <a:pPr marL="0" indent="0">
              <a:buNone/>
            </a:pPr>
            <a:r>
              <a:rPr lang="en-US" sz="2400" b="1" dirty="0">
                <a:solidFill>
                  <a:schemeClr val="tx1"/>
                </a:solidFill>
              </a:rPr>
              <a:t>Detention Increases</a:t>
            </a:r>
          </a:p>
          <a:p>
            <a:pPr>
              <a:buFont typeface="Wingdings" panose="05000000000000000000" pitchFamily="2" charset="2"/>
              <a:buChar char="Ø"/>
            </a:pPr>
            <a:r>
              <a:rPr lang="en-US" sz="2400" dirty="0">
                <a:solidFill>
                  <a:schemeClr val="tx1"/>
                </a:solidFill>
              </a:rPr>
              <a:t>In FY 2023, 1,486 complaints were detained at intake. If House Bill 3 had been in effect, an additional 458 complaints would have been detained – a 31% increase in detentions.</a:t>
            </a:r>
            <a:endParaRPr lang="en-US" sz="2400" dirty="0">
              <a:solidFill>
                <a:schemeClr val="tx1"/>
              </a:solidFill>
              <a:cs typeface="Calibri"/>
            </a:endParaRPr>
          </a:p>
          <a:p>
            <a:pPr>
              <a:buFont typeface="Wingdings" panose="05000000000000000000" pitchFamily="2" charset="2"/>
              <a:buChar char="Ø"/>
            </a:pPr>
            <a:r>
              <a:rPr lang="en-US" sz="2400" dirty="0">
                <a:solidFill>
                  <a:schemeClr val="tx1"/>
                </a:solidFill>
              </a:rPr>
              <a:t> These newly detained youth will come from across the state. From FY 2019-2023, this provision would have impacted youth from 111 counties.</a:t>
            </a:r>
          </a:p>
          <a:p>
            <a:pPr lvl="1">
              <a:buFont typeface="Wingdings" panose="05000000000000000000" pitchFamily="2" charset="2"/>
              <a:buChar char="Ø"/>
            </a:pPr>
            <a:r>
              <a:rPr lang="en-US" sz="2000" dirty="0">
                <a:solidFill>
                  <a:schemeClr val="tx1"/>
                </a:solidFill>
                <a:cs typeface="Calibri"/>
              </a:rPr>
              <a:t>In previous years about 21% of these new detentions would have come from Jefferson with the other 79% coming from the 110 other counties.</a:t>
            </a:r>
          </a:p>
          <a:p>
            <a:pPr>
              <a:buFont typeface="Wingdings" panose="05000000000000000000" pitchFamily="2" charset="2"/>
              <a:buChar char="Ø"/>
            </a:pPr>
            <a:r>
              <a:rPr lang="en-US" sz="2000" dirty="0">
                <a:solidFill>
                  <a:schemeClr val="tx1"/>
                </a:solidFill>
              </a:rPr>
              <a:t> </a:t>
            </a:r>
            <a:r>
              <a:rPr lang="en-US" sz="2400" dirty="0">
                <a:solidFill>
                  <a:schemeClr val="tx1"/>
                </a:solidFill>
              </a:rPr>
              <a:t>The youth effected by House Bill 3 will be younger than those already detained for KRS 532.200 offenses, with 22% being under the age of 14 in FY 2023.</a:t>
            </a:r>
            <a:endParaRPr lang="en-US" sz="2400" dirty="0">
              <a:solidFill>
                <a:schemeClr val="tx1"/>
              </a:solidFill>
              <a:cs typeface="Calibri"/>
            </a:endParaRPr>
          </a:p>
          <a:p>
            <a:endParaRPr lang="en-US" dirty="0"/>
          </a:p>
        </p:txBody>
      </p:sp>
    </p:spTree>
    <p:extLst>
      <p:ext uri="{BB962C8B-B14F-4D97-AF65-F5344CB8AC3E}">
        <p14:creationId xmlns:p14="http://schemas.microsoft.com/office/powerpoint/2010/main" val="296637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DE43-5332-3724-55C6-A96D148C376F}"/>
              </a:ext>
            </a:extLst>
          </p:cNvPr>
          <p:cNvSpPr>
            <a:spLocks noGrp="1"/>
          </p:cNvSpPr>
          <p:nvPr>
            <p:ph type="title"/>
          </p:nvPr>
        </p:nvSpPr>
        <p:spPr/>
        <p:txBody>
          <a:bodyPr>
            <a:normAutofit fontScale="90000"/>
          </a:bodyPr>
          <a:lstStyle/>
          <a:p>
            <a:r>
              <a:rPr lang="en-US" dirty="0">
                <a:solidFill>
                  <a:schemeClr val="tx1"/>
                </a:solidFill>
              </a:rPr>
              <a:t>For questions, please contact:</a:t>
            </a:r>
          </a:p>
        </p:txBody>
      </p:sp>
      <p:sp>
        <p:nvSpPr>
          <p:cNvPr id="3" name="Content Placeholder 2">
            <a:extLst>
              <a:ext uri="{FF2B5EF4-FFF2-40B4-BE49-F238E27FC236}">
                <a16:creationId xmlns:a16="http://schemas.microsoft.com/office/drawing/2014/main" id="{22FCCD63-3509-ED73-74B2-309D789C67FC}"/>
              </a:ext>
            </a:extLst>
          </p:cNvPr>
          <p:cNvSpPr>
            <a:spLocks noGrp="1"/>
          </p:cNvSpPr>
          <p:nvPr>
            <p:ph idx="1"/>
          </p:nvPr>
        </p:nvSpPr>
        <p:spPr>
          <a:xfrm>
            <a:off x="1097280" y="2398143"/>
            <a:ext cx="10058400" cy="4192785"/>
          </a:xfrm>
        </p:spPr>
        <p:txBody>
          <a:bodyPr>
            <a:normAutofit/>
          </a:bodyPr>
          <a:lstStyle/>
          <a:p>
            <a:r>
              <a:rPr lang="en-US" sz="3600" dirty="0">
                <a:solidFill>
                  <a:schemeClr val="tx1"/>
                </a:solidFill>
              </a:rPr>
              <a:t>Judge Jessica A. Moore: </a:t>
            </a:r>
            <a:r>
              <a:rPr lang="en-US" sz="3600" dirty="0">
                <a:solidFill>
                  <a:schemeClr val="tx1"/>
                </a:solidFill>
                <a:hlinkClick r:id="rId2">
                  <a:extLst>
                    <a:ext uri="{A12FA001-AC4F-418D-AE19-62706E023703}">
                      <ahyp:hlinkClr xmlns:ahyp="http://schemas.microsoft.com/office/drawing/2018/hyperlinkcolor" val="tx"/>
                    </a:ext>
                  </a:extLst>
                </a:hlinkClick>
              </a:rPr>
              <a:t>jessicaamoore@kycourts.net</a:t>
            </a:r>
            <a:r>
              <a:rPr lang="en-US" sz="3600" dirty="0">
                <a:solidFill>
                  <a:schemeClr val="tx1"/>
                </a:solidFill>
              </a:rPr>
              <a:t> </a:t>
            </a:r>
          </a:p>
          <a:p>
            <a:endParaRPr lang="en-US" sz="3600" dirty="0">
              <a:solidFill>
                <a:schemeClr val="tx1"/>
              </a:solidFill>
            </a:endParaRPr>
          </a:p>
          <a:p>
            <a:r>
              <a:rPr lang="en-US" sz="3600" dirty="0">
                <a:solidFill>
                  <a:schemeClr val="tx1"/>
                </a:solidFill>
              </a:rPr>
              <a:t>Ashley Clark: </a:t>
            </a:r>
            <a:r>
              <a:rPr lang="en-US" sz="3600" dirty="0">
                <a:solidFill>
                  <a:schemeClr val="tx1"/>
                </a:solidFill>
                <a:hlinkClick r:id="rId3">
                  <a:extLst>
                    <a:ext uri="{A12FA001-AC4F-418D-AE19-62706E023703}">
                      <ahyp:hlinkClr xmlns:ahyp="http://schemas.microsoft.com/office/drawing/2018/hyperlinkcolor" val="tx"/>
                    </a:ext>
                  </a:extLst>
                </a:hlinkClick>
              </a:rPr>
              <a:t>ashleyclark@kycourts.net</a:t>
            </a:r>
            <a:r>
              <a:rPr lang="en-US" sz="3600" dirty="0">
                <a:solidFill>
                  <a:schemeClr val="tx1"/>
                </a:solidFill>
              </a:rPr>
              <a:t> </a:t>
            </a:r>
          </a:p>
          <a:p>
            <a:endParaRPr lang="en-US" sz="3600" dirty="0">
              <a:solidFill>
                <a:schemeClr val="tx1"/>
              </a:solidFill>
            </a:endParaRPr>
          </a:p>
          <a:p>
            <a:r>
              <a:rPr lang="en-US" sz="3600" dirty="0">
                <a:solidFill>
                  <a:schemeClr val="tx1"/>
                </a:solidFill>
              </a:rPr>
              <a:t>Jason Reynolds: </a:t>
            </a:r>
            <a:r>
              <a:rPr lang="en-US" sz="3600" dirty="0">
                <a:solidFill>
                  <a:schemeClr val="tx1"/>
                </a:solidFill>
                <a:hlinkClick r:id="rId4">
                  <a:extLst>
                    <a:ext uri="{A12FA001-AC4F-418D-AE19-62706E023703}">
                      <ahyp:hlinkClr xmlns:ahyp="http://schemas.microsoft.com/office/drawing/2018/hyperlinkcolor" val="tx"/>
                    </a:ext>
                  </a:extLst>
                </a:hlinkClick>
              </a:rPr>
              <a:t>jasonreynolds@kycourts.net</a:t>
            </a:r>
            <a:r>
              <a:rPr lang="en-US" sz="3600" dirty="0">
                <a:solidFill>
                  <a:schemeClr val="tx1"/>
                </a:solidFill>
              </a:rPr>
              <a:t> </a:t>
            </a:r>
          </a:p>
        </p:txBody>
      </p:sp>
    </p:spTree>
    <p:extLst>
      <p:ext uri="{BB962C8B-B14F-4D97-AF65-F5344CB8AC3E}">
        <p14:creationId xmlns:p14="http://schemas.microsoft.com/office/powerpoint/2010/main" val="170040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BF78-0AD8-0979-43D0-2EB754BF9E99}"/>
              </a:ext>
            </a:extLst>
          </p:cNvPr>
          <p:cNvSpPr>
            <a:spLocks noGrp="1"/>
          </p:cNvSpPr>
          <p:nvPr>
            <p:ph type="title"/>
          </p:nvPr>
        </p:nvSpPr>
        <p:spPr/>
        <p:txBody>
          <a:bodyPr>
            <a:normAutofit fontScale="90000"/>
          </a:bodyPr>
          <a:lstStyle/>
          <a:p>
            <a:pPr algn="ctr"/>
            <a:r>
              <a:rPr lang="en-US"/>
              <a:t>Disclaimer </a:t>
            </a:r>
          </a:p>
        </p:txBody>
      </p:sp>
      <p:sp>
        <p:nvSpPr>
          <p:cNvPr id="3" name="Content Placeholder 2">
            <a:extLst>
              <a:ext uri="{FF2B5EF4-FFF2-40B4-BE49-F238E27FC236}">
                <a16:creationId xmlns:a16="http://schemas.microsoft.com/office/drawing/2014/main" id="{2C0D7811-1B1A-2F59-5E84-1E1D821F6F84}"/>
              </a:ext>
            </a:extLst>
          </p:cNvPr>
          <p:cNvSpPr>
            <a:spLocks noGrp="1"/>
          </p:cNvSpPr>
          <p:nvPr>
            <p:ph idx="1"/>
          </p:nvPr>
        </p:nvSpPr>
        <p:spPr/>
        <p:txBody>
          <a:bodyPr vert="horz" lIns="0" tIns="45720" rIns="0" bIns="45720" rtlCol="0" anchor="t">
            <a:normAutofit/>
          </a:bodyPr>
          <a:lstStyle/>
          <a:p>
            <a:pPr marL="0" indent="0">
              <a:buNone/>
            </a:pPr>
            <a:r>
              <a:rPr lang="en-US" sz="2000"/>
              <a:t>Information received from </a:t>
            </a:r>
            <a:r>
              <a:rPr lang="en-US" sz="2000" err="1"/>
              <a:t>KYCourts</a:t>
            </a:r>
            <a:r>
              <a:rPr lang="en-US" sz="2000"/>
              <a:t>/CourtNet is subject to change(s), reprogramming, modification(s) of format and availability at the direction of the Administrative Office of the Courts (AOC),</a:t>
            </a:r>
            <a:r>
              <a:rPr lang="en-US"/>
              <a:t> </a:t>
            </a:r>
            <a:r>
              <a:rPr lang="en-US" sz="2000"/>
              <a:t>and may not at any particular moment reflect the true status of court cases due to ordinary limitation(s), delay(s) or error(s) in the system’s operation. The </a:t>
            </a:r>
            <a:r>
              <a:rPr lang="en-US" sz="2000" err="1"/>
              <a:t>KYCourts</a:t>
            </a:r>
            <a:r>
              <a:rPr lang="en-US" sz="2000"/>
              <a:t>/CourtNet database is not a real-time system.  All datasets are a snapshot of case data at the time a query is run.  Case counts are not counts of individuals as some persons may have multiple cases.</a:t>
            </a:r>
          </a:p>
          <a:p>
            <a:pPr marL="0" indent="0">
              <a:buNone/>
            </a:pPr>
            <a:endParaRPr lang="en-US" sz="2000"/>
          </a:p>
          <a:p>
            <a:pPr marL="0" indent="0">
              <a:buNone/>
            </a:pPr>
            <a:r>
              <a:rPr lang="en-US" sz="2000"/>
              <a:t>The AOC disclaims any warranties as to the validity of the information obtained from </a:t>
            </a:r>
            <a:r>
              <a:rPr lang="en-US" sz="2000" err="1"/>
              <a:t>KYCourts</a:t>
            </a:r>
            <a:r>
              <a:rPr lang="en-US" sz="2000"/>
              <a:t>/CourtNet.  The recipient is solely responsible for verifying information received from </a:t>
            </a:r>
            <a:r>
              <a:rPr lang="en-US" sz="2000" err="1"/>
              <a:t>KYCourts</a:t>
            </a:r>
            <a:r>
              <a:rPr lang="en-US" sz="2000"/>
              <a:t>/CourtNet through the cross-referencing of official court records.  The AOC shall not be liable to the recipient, or to any third party using the system or information obtained therefrom, for any damages whatsoever arising out of the use of </a:t>
            </a:r>
            <a:r>
              <a:rPr lang="en-US" sz="2000" err="1"/>
              <a:t>KYCourts</a:t>
            </a:r>
            <a:r>
              <a:rPr lang="en-US" sz="2000"/>
              <a:t>/CourtNet.</a:t>
            </a:r>
            <a:endParaRPr lang="en-US" sz="2000">
              <a:cs typeface="Calibri"/>
            </a:endParaRPr>
          </a:p>
          <a:p>
            <a:endParaRPr lang="en-US"/>
          </a:p>
        </p:txBody>
      </p:sp>
    </p:spTree>
    <p:extLst>
      <p:ext uri="{BB962C8B-B14F-4D97-AF65-F5344CB8AC3E}">
        <p14:creationId xmlns:p14="http://schemas.microsoft.com/office/powerpoint/2010/main" val="383622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A4E19E9-D504-40E9-B0C1-9854C31D4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4" y="1061308"/>
            <a:ext cx="8508511" cy="5796692"/>
          </a:xfrm>
          <a:prstGeom prst="rect">
            <a:avLst/>
          </a:prstGeom>
        </p:spPr>
      </p:pic>
    </p:spTree>
    <p:extLst>
      <p:ext uri="{BB962C8B-B14F-4D97-AF65-F5344CB8AC3E}">
        <p14:creationId xmlns:p14="http://schemas.microsoft.com/office/powerpoint/2010/main" val="41480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A3B0F-5408-418B-A6F2-103B6851BB13}"/>
              </a:ext>
            </a:extLst>
          </p:cNvPr>
          <p:cNvSpPr>
            <a:spLocks noGrp="1"/>
          </p:cNvSpPr>
          <p:nvPr>
            <p:ph type="title"/>
          </p:nvPr>
        </p:nvSpPr>
        <p:spPr>
          <a:xfrm>
            <a:off x="939130" y="1131946"/>
            <a:ext cx="10216550" cy="716478"/>
          </a:xfrm>
        </p:spPr>
        <p:txBody>
          <a:bodyPr>
            <a:normAutofit/>
          </a:bodyPr>
          <a:lstStyle/>
          <a:p>
            <a:r>
              <a:rPr lang="en-US" sz="4300">
                <a:solidFill>
                  <a:schemeClr val="tx1"/>
                </a:solidFill>
              </a:rPr>
              <a:t>Duties of the CDW</a:t>
            </a:r>
            <a:endParaRPr lang="en-US" sz="4300">
              <a:solidFill>
                <a:schemeClr val="tx1"/>
              </a:solidFill>
              <a:cs typeface="Calibri"/>
            </a:endParaRPr>
          </a:p>
        </p:txBody>
      </p:sp>
      <p:sp>
        <p:nvSpPr>
          <p:cNvPr id="2" name="Content Placeholder 1">
            <a:extLst>
              <a:ext uri="{FF2B5EF4-FFF2-40B4-BE49-F238E27FC236}">
                <a16:creationId xmlns:a16="http://schemas.microsoft.com/office/drawing/2014/main" id="{EB88ECD4-7A9D-4248-9782-F3F2C04668DC}"/>
              </a:ext>
            </a:extLst>
          </p:cNvPr>
          <p:cNvSpPr>
            <a:spLocks noGrp="1"/>
          </p:cNvSpPr>
          <p:nvPr>
            <p:ph idx="1"/>
          </p:nvPr>
        </p:nvSpPr>
        <p:spPr>
          <a:xfrm>
            <a:off x="790205" y="1848424"/>
            <a:ext cx="10831773" cy="4697012"/>
          </a:xfrm>
        </p:spPr>
        <p:txBody>
          <a:bodyPr vert="horz" lIns="0" tIns="45720" rIns="0" bIns="45720" rtlCol="0" anchor="t">
            <a:noAutofit/>
          </a:bodyPr>
          <a:lstStyle/>
          <a:p>
            <a:pPr>
              <a:buFont typeface="Arial" panose="020B0604020202020204" pitchFamily="34" charset="0"/>
              <a:buChar char="•"/>
            </a:pPr>
            <a:r>
              <a:rPr lang="en-US" sz="2800" dirty="0">
                <a:solidFill>
                  <a:schemeClr val="tx1"/>
                </a:solidFill>
              </a:rPr>
              <a:t> Per KRS 605.030, CDWs process all complaints filed on a juvenile until the age of 18.  </a:t>
            </a:r>
            <a:endParaRPr lang="en-US" sz="2800" dirty="0">
              <a:solidFill>
                <a:schemeClr val="tx1"/>
              </a:solidFill>
              <a:cs typeface="Calibri"/>
            </a:endParaRPr>
          </a:p>
          <a:p>
            <a:pPr>
              <a:buFont typeface="Arial" panose="020B0604020202020204" pitchFamily="34" charset="0"/>
              <a:buChar char="•"/>
            </a:pPr>
            <a:r>
              <a:rPr lang="en-US" sz="2800" dirty="0">
                <a:solidFill>
                  <a:schemeClr val="tx1"/>
                </a:solidFill>
              </a:rPr>
              <a:t> CDWs process cases using criteria directing the formal/informal process. </a:t>
            </a:r>
            <a:endParaRPr lang="en-US" sz="2800" dirty="0">
              <a:solidFill>
                <a:schemeClr val="tx1"/>
              </a:solidFill>
              <a:cs typeface="Calibri"/>
            </a:endParaRPr>
          </a:p>
          <a:p>
            <a:pPr>
              <a:buFont typeface="Arial" panose="020B0604020202020204" pitchFamily="34" charset="0"/>
              <a:buChar char="•"/>
            </a:pPr>
            <a:r>
              <a:rPr lang="en-US" sz="2800" dirty="0">
                <a:solidFill>
                  <a:schemeClr val="tx1"/>
                </a:solidFill>
              </a:rPr>
              <a:t> A juvenile can be informally processed (or diverted) in the CDW office a three (3) times for complaints where the youth is charged with only misdemeanor or status offenses.</a:t>
            </a:r>
            <a:endParaRPr lang="en-US" sz="2800" dirty="0">
              <a:solidFill>
                <a:schemeClr val="tx1"/>
              </a:solidFill>
              <a:cs typeface="Calibri"/>
            </a:endParaRPr>
          </a:p>
          <a:p>
            <a:pPr>
              <a:buFont typeface="Arial" panose="020B0604020202020204" pitchFamily="34" charset="0"/>
              <a:buChar char="•"/>
            </a:pPr>
            <a:r>
              <a:rPr lang="en-US" sz="2800" dirty="0">
                <a:solidFill>
                  <a:schemeClr val="tx1"/>
                </a:solidFill>
              </a:rPr>
              <a:t> The juvenile is also eligible for diversion of one felony offense:</a:t>
            </a:r>
            <a:endParaRPr lang="en-US" sz="2800" dirty="0">
              <a:solidFill>
                <a:schemeClr val="tx1"/>
              </a:solidFill>
              <a:cs typeface="Calibri"/>
            </a:endParaRPr>
          </a:p>
          <a:p>
            <a:pPr marL="383540" lvl="1">
              <a:buFont typeface="Arial" panose="020B0604020202020204" pitchFamily="34" charset="0"/>
              <a:buChar char="•"/>
            </a:pPr>
            <a:r>
              <a:rPr lang="en-US" sz="2800" dirty="0">
                <a:solidFill>
                  <a:schemeClr val="tx1"/>
                </a:solidFill>
              </a:rPr>
              <a:t> If approved by the county attorney, and </a:t>
            </a:r>
            <a:endParaRPr lang="en-US" sz="2800" dirty="0">
              <a:solidFill>
                <a:schemeClr val="tx1"/>
              </a:solidFill>
              <a:cs typeface="Calibri"/>
            </a:endParaRPr>
          </a:p>
          <a:p>
            <a:pPr marL="383540" lvl="1">
              <a:buFont typeface="Arial" panose="020B0604020202020204" pitchFamily="34" charset="0"/>
              <a:buChar char="•"/>
            </a:pPr>
            <a:r>
              <a:rPr lang="en-US" sz="2800" dirty="0">
                <a:solidFill>
                  <a:schemeClr val="tx1"/>
                </a:solidFill>
              </a:rPr>
              <a:t> If the felony does not involve the commission of a sexual offense or the use of a deadly weapon</a:t>
            </a:r>
            <a:endParaRPr lang="en-US" sz="2800" dirty="0">
              <a:solidFill>
                <a:schemeClr val="tx1"/>
              </a:solidFill>
              <a:cs typeface="Calibri"/>
            </a:endParaRPr>
          </a:p>
          <a:p>
            <a:pPr>
              <a:buFont typeface="Arial" panose="020B0604020202020204" pitchFamily="34" charset="0"/>
              <a:buChar char="•"/>
            </a:pPr>
            <a:endParaRPr lang="en-US" sz="2400" dirty="0">
              <a:solidFill>
                <a:srgbClr val="404040"/>
              </a:solidFill>
              <a:cs typeface="Calibri"/>
            </a:endParaRPr>
          </a:p>
          <a:p>
            <a:endParaRPr lang="en-US" sz="2400" dirty="0"/>
          </a:p>
        </p:txBody>
      </p:sp>
    </p:spTree>
    <p:extLst>
      <p:ext uri="{BB962C8B-B14F-4D97-AF65-F5344CB8AC3E}">
        <p14:creationId xmlns:p14="http://schemas.microsoft.com/office/powerpoint/2010/main" val="41567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577E3-86D3-4BD4-B59A-69053DCE2F3A}"/>
              </a:ext>
            </a:extLst>
          </p:cNvPr>
          <p:cNvSpPr>
            <a:spLocks noGrp="1"/>
          </p:cNvSpPr>
          <p:nvPr>
            <p:ph type="title"/>
          </p:nvPr>
        </p:nvSpPr>
        <p:spPr/>
        <p:txBody>
          <a:bodyPr>
            <a:normAutofit/>
          </a:bodyPr>
          <a:lstStyle/>
          <a:p>
            <a:r>
              <a:rPr lang="en-US" sz="4300">
                <a:solidFill>
                  <a:schemeClr val="tx1"/>
                </a:solidFill>
              </a:rPr>
              <a:t>What is a Complaint?</a:t>
            </a:r>
            <a:endParaRPr lang="en-US">
              <a:solidFill>
                <a:schemeClr val="tx1"/>
              </a:solidFill>
            </a:endParaRPr>
          </a:p>
        </p:txBody>
      </p:sp>
      <p:sp>
        <p:nvSpPr>
          <p:cNvPr id="4" name="Content Placeholder 3">
            <a:extLst>
              <a:ext uri="{FF2B5EF4-FFF2-40B4-BE49-F238E27FC236}">
                <a16:creationId xmlns:a16="http://schemas.microsoft.com/office/drawing/2014/main" id="{B0290CDD-EA48-489A-8ABA-852DFE0960E9}"/>
              </a:ext>
            </a:extLst>
          </p:cNvPr>
          <p:cNvSpPr>
            <a:spLocks noGrp="1"/>
          </p:cNvSpPr>
          <p:nvPr>
            <p:ph idx="1"/>
          </p:nvPr>
        </p:nvSpPr>
        <p:spPr>
          <a:xfrm>
            <a:off x="1097280" y="1962155"/>
            <a:ext cx="10388220" cy="4628773"/>
          </a:xfrm>
        </p:spPr>
        <p:txBody>
          <a:bodyPr vert="horz" lIns="0" tIns="45720" rIns="0" bIns="45720" rtlCol="0" anchor="t">
            <a:normAutofit/>
          </a:bodyPr>
          <a:lstStyle/>
          <a:p>
            <a:pPr>
              <a:buFont typeface="Arial" panose="020B0604020202020204" pitchFamily="34" charset="0"/>
              <a:buChar char="•"/>
              <a:defRPr/>
            </a:pPr>
            <a:r>
              <a:rPr lang="en-US" sz="3600">
                <a:solidFill>
                  <a:schemeClr val="tx1"/>
                </a:solidFill>
              </a:rPr>
              <a:t> A “verified statement” by an officer, parent, victim or other interested party setting forth allegations regarding a youth which contains sufficient facts for the formulation of a subsequent complaint or petition.</a:t>
            </a:r>
            <a:endParaRPr lang="en-US" sz="3600">
              <a:solidFill>
                <a:schemeClr val="tx1"/>
              </a:solidFill>
              <a:cs typeface="Calibri"/>
            </a:endParaRPr>
          </a:p>
          <a:p>
            <a:pPr>
              <a:buFont typeface="Arial" panose="020B0604020202020204" pitchFamily="34" charset="0"/>
              <a:buChar char="•"/>
              <a:defRPr/>
            </a:pPr>
            <a:r>
              <a:rPr lang="en-US" sz="3600">
                <a:solidFill>
                  <a:schemeClr val="tx1"/>
                </a:solidFill>
              </a:rPr>
              <a:t> Complaints can be filed regardless if a youth is in custody or not.</a:t>
            </a:r>
            <a:endParaRPr lang="en-US" sz="3600">
              <a:solidFill>
                <a:schemeClr val="tx1"/>
              </a:solidFill>
              <a:cs typeface="Calibri"/>
            </a:endParaRPr>
          </a:p>
          <a:p>
            <a:endParaRPr lang="en-US"/>
          </a:p>
        </p:txBody>
      </p:sp>
    </p:spTree>
    <p:extLst>
      <p:ext uri="{BB962C8B-B14F-4D97-AF65-F5344CB8AC3E}">
        <p14:creationId xmlns:p14="http://schemas.microsoft.com/office/powerpoint/2010/main" val="215055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5E57-549E-0568-62BB-234CBAAD50FE}"/>
              </a:ext>
            </a:extLst>
          </p:cNvPr>
          <p:cNvSpPr>
            <a:spLocks noGrp="1"/>
          </p:cNvSpPr>
          <p:nvPr>
            <p:ph type="title"/>
          </p:nvPr>
        </p:nvSpPr>
        <p:spPr>
          <a:xfrm>
            <a:off x="926683" y="1245677"/>
            <a:ext cx="10058400" cy="716478"/>
          </a:xfrm>
        </p:spPr>
        <p:txBody>
          <a:bodyPr>
            <a:normAutofit fontScale="90000"/>
          </a:bodyPr>
          <a:lstStyle/>
          <a:p>
            <a:r>
              <a:rPr lang="en-US">
                <a:solidFill>
                  <a:schemeClr val="tx1"/>
                </a:solidFill>
              </a:rPr>
              <a:t>Reasonable Grounds Review</a:t>
            </a:r>
          </a:p>
        </p:txBody>
      </p:sp>
      <p:sp>
        <p:nvSpPr>
          <p:cNvPr id="3" name="Content Placeholder 2">
            <a:extLst>
              <a:ext uri="{FF2B5EF4-FFF2-40B4-BE49-F238E27FC236}">
                <a16:creationId xmlns:a16="http://schemas.microsoft.com/office/drawing/2014/main" id="{0CF8077B-FAC3-DE4A-759E-DC1A83A2E6F6}"/>
              </a:ext>
            </a:extLst>
          </p:cNvPr>
          <p:cNvSpPr>
            <a:spLocks noGrp="1"/>
          </p:cNvSpPr>
          <p:nvPr>
            <p:ph idx="1"/>
          </p:nvPr>
        </p:nvSpPr>
        <p:spPr/>
        <p:txBody>
          <a:bodyPr vert="horz" lIns="0" tIns="45720" rIns="0" bIns="45720" rtlCol="0" anchor="t">
            <a:normAutofit/>
          </a:bodyPr>
          <a:lstStyle/>
          <a:p>
            <a:pPr marL="0" indent="0">
              <a:buNone/>
            </a:pPr>
            <a:r>
              <a:rPr lang="en-US" sz="4000">
                <a:solidFill>
                  <a:schemeClr val="tx1"/>
                </a:solidFill>
              </a:rPr>
              <a:t>KRS 635.010:</a:t>
            </a:r>
            <a:endParaRPr lang="en-US" sz="4000">
              <a:solidFill>
                <a:schemeClr val="tx1"/>
              </a:solidFill>
              <a:cs typeface="Calibri"/>
            </a:endParaRPr>
          </a:p>
          <a:p>
            <a:pPr marL="0" indent="0">
              <a:buNone/>
            </a:pPr>
            <a:r>
              <a:rPr lang="en-US" sz="4000">
                <a:solidFill>
                  <a:schemeClr val="tx1"/>
                </a:solidFill>
              </a:rPr>
              <a:t>All public offenses must undergo a reasonable grounds review by the county attorney before the CDW can process the complaint. </a:t>
            </a:r>
            <a:endParaRPr lang="en-US" sz="4000">
              <a:solidFill>
                <a:schemeClr val="tx1"/>
              </a:solidFill>
              <a:cs typeface="Calibri"/>
            </a:endParaRPr>
          </a:p>
          <a:p>
            <a:pPr marL="0" indent="0">
              <a:buNone/>
            </a:pPr>
            <a:r>
              <a:rPr lang="en-US" altLang="en-US" sz="4000">
                <a:solidFill>
                  <a:schemeClr val="tx1"/>
                </a:solidFill>
              </a:rPr>
              <a:t>Status offenses do not require the reasonable grounds review and can be processed immediately.</a:t>
            </a:r>
            <a:endParaRPr lang="en-US" altLang="en-US" sz="4000">
              <a:solidFill>
                <a:schemeClr val="tx1"/>
              </a:solidFill>
              <a:cs typeface="Calibri"/>
            </a:endParaRPr>
          </a:p>
          <a:p>
            <a:endParaRPr lang="en-US"/>
          </a:p>
        </p:txBody>
      </p:sp>
    </p:spTree>
    <p:extLst>
      <p:ext uri="{BB962C8B-B14F-4D97-AF65-F5344CB8AC3E}">
        <p14:creationId xmlns:p14="http://schemas.microsoft.com/office/powerpoint/2010/main" val="349472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D7D677-C072-972B-38E4-0609E29B0ABA}"/>
              </a:ext>
            </a:extLst>
          </p:cNvPr>
          <p:cNvSpPr>
            <a:spLocks noGrp="1"/>
          </p:cNvSpPr>
          <p:nvPr>
            <p:ph type="title"/>
          </p:nvPr>
        </p:nvSpPr>
        <p:spPr>
          <a:xfrm>
            <a:off x="983549" y="1143319"/>
            <a:ext cx="10058400" cy="716478"/>
          </a:xfrm>
        </p:spPr>
        <p:txBody>
          <a:bodyPr>
            <a:normAutofit fontScale="90000"/>
          </a:bodyPr>
          <a:lstStyle/>
          <a:p>
            <a:r>
              <a:rPr lang="en-US"/>
              <a:t>Complaint Filings by Year</a:t>
            </a:r>
          </a:p>
        </p:txBody>
      </p:sp>
      <p:sp>
        <p:nvSpPr>
          <p:cNvPr id="6" name="Content Placeholder 5">
            <a:extLst>
              <a:ext uri="{FF2B5EF4-FFF2-40B4-BE49-F238E27FC236}">
                <a16:creationId xmlns:a16="http://schemas.microsoft.com/office/drawing/2014/main" id="{1473E061-AEA6-341F-C628-D8E437517588}"/>
              </a:ext>
            </a:extLst>
          </p:cNvPr>
          <p:cNvSpPr>
            <a:spLocks noGrp="1"/>
          </p:cNvSpPr>
          <p:nvPr>
            <p:ph idx="1"/>
          </p:nvPr>
        </p:nvSpPr>
        <p:spPr/>
        <p:txBody>
          <a:bodyPr vert="horz" lIns="0" tIns="45720" rIns="0" bIns="45720" rtlCol="0" anchor="t">
            <a:normAutofit/>
          </a:bodyPr>
          <a:lstStyle/>
          <a:p>
            <a:pPr>
              <a:buFont typeface="Wingdings" panose="05000000000000000000" pitchFamily="2" charset="2"/>
              <a:buChar char="Ø"/>
            </a:pPr>
            <a:r>
              <a:rPr lang="en-US" sz="2400">
                <a:solidFill>
                  <a:schemeClr val="tx1"/>
                </a:solidFill>
              </a:rPr>
              <a:t> FY 2019: 17,816</a:t>
            </a:r>
            <a:endParaRPr lang="en-US" sz="2400">
              <a:solidFill>
                <a:schemeClr val="tx1"/>
              </a:solidFill>
              <a:cs typeface="Calibri"/>
            </a:endParaRPr>
          </a:p>
          <a:p>
            <a:pPr marL="383540" lvl="1">
              <a:buFont typeface="Wingdings" panose="05000000000000000000" pitchFamily="2" charset="2"/>
              <a:buChar char="Ø"/>
            </a:pPr>
            <a:r>
              <a:rPr lang="en-US" sz="2400">
                <a:solidFill>
                  <a:schemeClr val="tx1"/>
                </a:solidFill>
              </a:rPr>
              <a:t> Public – 12,501; Status – 5,302</a:t>
            </a:r>
            <a:endParaRPr lang="en-US" sz="2400">
              <a:solidFill>
                <a:schemeClr val="tx1"/>
              </a:solidFill>
              <a:cs typeface="Calibri"/>
            </a:endParaRPr>
          </a:p>
          <a:p>
            <a:pPr>
              <a:buFont typeface="Wingdings" panose="05000000000000000000" pitchFamily="2" charset="2"/>
              <a:buChar char="Ø"/>
            </a:pPr>
            <a:r>
              <a:rPr lang="en-US" sz="2400">
                <a:solidFill>
                  <a:schemeClr val="tx1"/>
                </a:solidFill>
              </a:rPr>
              <a:t> FY 2020: 14,784</a:t>
            </a:r>
            <a:endParaRPr lang="en-US" sz="2400">
              <a:solidFill>
                <a:schemeClr val="tx1"/>
              </a:solidFill>
              <a:cs typeface="Calibri"/>
            </a:endParaRPr>
          </a:p>
          <a:p>
            <a:pPr marL="383540" lvl="1">
              <a:buFont typeface="Wingdings" panose="05000000000000000000" pitchFamily="2" charset="2"/>
              <a:buChar char="Ø"/>
            </a:pPr>
            <a:r>
              <a:rPr lang="en-US" sz="2400">
                <a:solidFill>
                  <a:schemeClr val="tx1"/>
                </a:solidFill>
              </a:rPr>
              <a:t> Public – 10,763; Status – 4,010</a:t>
            </a:r>
            <a:endParaRPr lang="en-US" sz="2400">
              <a:solidFill>
                <a:schemeClr val="tx1"/>
              </a:solidFill>
              <a:cs typeface="Calibri"/>
            </a:endParaRPr>
          </a:p>
          <a:p>
            <a:pPr>
              <a:buFont typeface="Wingdings" panose="05000000000000000000" pitchFamily="2" charset="2"/>
              <a:buChar char="Ø"/>
            </a:pPr>
            <a:r>
              <a:rPr lang="en-US" sz="2400">
                <a:solidFill>
                  <a:schemeClr val="tx1"/>
                </a:solidFill>
              </a:rPr>
              <a:t> FY 2021: 7,254</a:t>
            </a:r>
            <a:endParaRPr lang="en-US" sz="2400">
              <a:solidFill>
                <a:schemeClr val="tx1"/>
              </a:solidFill>
              <a:cs typeface="Calibri"/>
            </a:endParaRPr>
          </a:p>
          <a:p>
            <a:pPr marL="383540" lvl="1">
              <a:buFont typeface="Wingdings" panose="05000000000000000000" pitchFamily="2" charset="2"/>
              <a:buChar char="Ø"/>
            </a:pPr>
            <a:r>
              <a:rPr lang="en-US" sz="2400">
                <a:solidFill>
                  <a:schemeClr val="tx1"/>
                </a:solidFill>
              </a:rPr>
              <a:t> Public – 5,962; Status – 1,283</a:t>
            </a:r>
            <a:endParaRPr lang="en-US" sz="2400">
              <a:solidFill>
                <a:schemeClr val="tx1"/>
              </a:solidFill>
              <a:cs typeface="Calibri"/>
            </a:endParaRPr>
          </a:p>
          <a:p>
            <a:pPr>
              <a:buFont typeface="Wingdings" panose="05000000000000000000" pitchFamily="2" charset="2"/>
              <a:buChar char="Ø"/>
            </a:pPr>
            <a:r>
              <a:rPr lang="en-US" sz="2400">
                <a:solidFill>
                  <a:schemeClr val="tx1"/>
                </a:solidFill>
              </a:rPr>
              <a:t> FY 2022: 14,156</a:t>
            </a:r>
            <a:endParaRPr lang="en-US" sz="2400">
              <a:solidFill>
                <a:schemeClr val="tx1"/>
              </a:solidFill>
              <a:cs typeface="Calibri"/>
            </a:endParaRPr>
          </a:p>
          <a:p>
            <a:pPr marL="383540" lvl="1">
              <a:buFont typeface="Wingdings" panose="05000000000000000000" pitchFamily="2" charset="2"/>
              <a:buChar char="Ø"/>
            </a:pPr>
            <a:r>
              <a:rPr lang="en-US" sz="2400">
                <a:solidFill>
                  <a:schemeClr val="tx1"/>
                </a:solidFill>
              </a:rPr>
              <a:t> Public – 10,864; Status – 3,284</a:t>
            </a:r>
            <a:endParaRPr lang="en-US" sz="2400">
              <a:solidFill>
                <a:schemeClr val="tx1"/>
              </a:solidFill>
              <a:cs typeface="Calibri"/>
            </a:endParaRPr>
          </a:p>
          <a:p>
            <a:pPr>
              <a:buFont typeface="Wingdings" panose="05000000000000000000" pitchFamily="2" charset="2"/>
              <a:buChar char="Ø"/>
            </a:pPr>
            <a:r>
              <a:rPr lang="en-US" sz="2400">
                <a:solidFill>
                  <a:schemeClr val="tx1"/>
                </a:solidFill>
              </a:rPr>
              <a:t> FY 2023: 17,160</a:t>
            </a:r>
            <a:endParaRPr lang="en-US" sz="2400">
              <a:solidFill>
                <a:schemeClr val="tx1"/>
              </a:solidFill>
              <a:cs typeface="Calibri"/>
            </a:endParaRPr>
          </a:p>
          <a:p>
            <a:pPr marL="383540" lvl="1">
              <a:buFont typeface="Wingdings" panose="05000000000000000000" pitchFamily="2" charset="2"/>
              <a:buChar char="Ø"/>
            </a:pPr>
            <a:r>
              <a:rPr lang="en-US" sz="2400">
                <a:solidFill>
                  <a:schemeClr val="tx1"/>
                </a:solidFill>
              </a:rPr>
              <a:t> Public – 13,525; Status – 3,624</a:t>
            </a:r>
            <a:endParaRPr lang="en-US" sz="2400">
              <a:solidFill>
                <a:schemeClr val="tx1"/>
              </a:solidFill>
              <a:cs typeface="Calibri"/>
            </a:endParaRPr>
          </a:p>
        </p:txBody>
      </p:sp>
    </p:spTree>
    <p:extLst>
      <p:ext uri="{BB962C8B-B14F-4D97-AF65-F5344CB8AC3E}">
        <p14:creationId xmlns:p14="http://schemas.microsoft.com/office/powerpoint/2010/main" val="24662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Dashboard 1 (2)">
            <a:extLst>
              <a:ext uri="{FF2B5EF4-FFF2-40B4-BE49-F238E27FC236}">
                <a16:creationId xmlns:a16="http://schemas.microsoft.com/office/drawing/2014/main" id="{E7514E78-025A-420B-BCF8-894FC5982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289020"/>
            <a:ext cx="10477500" cy="5238750"/>
          </a:xfrm>
          <a:prstGeom prst="rect">
            <a:avLst/>
          </a:prstGeom>
        </p:spPr>
      </p:pic>
    </p:spTree>
    <p:extLst>
      <p:ext uri="{BB962C8B-B14F-4D97-AF65-F5344CB8AC3E}">
        <p14:creationId xmlns:p14="http://schemas.microsoft.com/office/powerpoint/2010/main" val="226647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4" descr="Dashboard 1 (3)">
            <a:extLst>
              <a:ext uri="{FF2B5EF4-FFF2-40B4-BE49-F238E27FC236}">
                <a16:creationId xmlns:a16="http://schemas.microsoft.com/office/drawing/2014/main" id="{F35B9958-0669-4155-AB04-8D2853B46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289019"/>
            <a:ext cx="10477500" cy="5238750"/>
          </a:xfrm>
          <a:prstGeom prst="rect">
            <a:avLst/>
          </a:prstGeom>
        </p:spPr>
      </p:pic>
    </p:spTree>
    <p:extLst>
      <p:ext uri="{BB962C8B-B14F-4D97-AF65-F5344CB8AC3E}">
        <p14:creationId xmlns:p14="http://schemas.microsoft.com/office/powerpoint/2010/main" val="2439160865"/>
      </p:ext>
    </p:extLst>
  </p:cSld>
  <p:clrMapOvr>
    <a:masterClrMapping/>
  </p:clrMapOvr>
</p:sld>
</file>

<file path=ppt/theme/theme1.xml><?xml version="1.0" encoding="utf-8"?>
<a:theme xmlns:a="http://schemas.openxmlformats.org/drawingml/2006/main" name="Court of Justice Them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urt of Justice Theme" id="{A92E5378-E19A-4205-8F27-0EF59F827F24}" vid="{12679F75-4E64-4638-8179-EEE37FF204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Court of Justice Theme</Template>
  <TotalTime>135</TotalTime>
  <Words>1459</Words>
  <Application>Microsoft Office PowerPoint</Application>
  <PresentationFormat>Widescreen</PresentationFormat>
  <Paragraphs>129</Paragraphs>
  <Slides>26</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Georgia Pro Cond</vt:lpstr>
      <vt:lpstr>Wingdings</vt:lpstr>
      <vt:lpstr>Court of Justice Theme</vt:lpstr>
      <vt:lpstr>Document</vt:lpstr>
      <vt:lpstr>Juvenile Justice Oversight Council Court Designated Worker Program</vt:lpstr>
      <vt:lpstr>  Presented by:   Judge Jessica A. Moore, 30th Judicial District  Ashley Clark, Executive Officer,  Department of Family and Juvenile Services  Jason Reynolds, Governmental Affairs Liaison </vt:lpstr>
      <vt:lpstr>PowerPoint Presentation</vt:lpstr>
      <vt:lpstr>Duties of the CDW</vt:lpstr>
      <vt:lpstr>What is a Complaint?</vt:lpstr>
      <vt:lpstr>Reasonable Grounds Review</vt:lpstr>
      <vt:lpstr>Complaint Filings by Year</vt:lpstr>
      <vt:lpstr>PowerPoint Presentation</vt:lpstr>
      <vt:lpstr>PowerPoint Presentation</vt:lpstr>
      <vt:lpstr>Preliminary Inquiry Interview </vt:lpstr>
      <vt:lpstr>Diversion Overview</vt:lpstr>
      <vt:lpstr>PowerPoint Presentation</vt:lpstr>
      <vt:lpstr>Understanding the Custody Process</vt:lpstr>
      <vt:lpstr>Law Enforcement and Custody</vt:lpstr>
      <vt:lpstr>Securing Least Restrictive Placement (LRP)</vt:lpstr>
      <vt:lpstr>Breaking Down Complaints by Intake Action</vt:lpstr>
      <vt:lpstr>Child Not Taken Into Custody</vt:lpstr>
      <vt:lpstr>Child Released by Peace Officer</vt:lpstr>
      <vt:lpstr>Child Released Through On-Call Process</vt:lpstr>
      <vt:lpstr>Detained</vt:lpstr>
      <vt:lpstr>Complaints Referred to Court</vt:lpstr>
      <vt:lpstr>Juvenile Court Process</vt:lpstr>
      <vt:lpstr>Anticipated Impacts of House Bill 3 </vt:lpstr>
      <vt:lpstr>Anticipated Impacts of House Bill 3 </vt:lpstr>
      <vt:lpstr>For questions, please contact:</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Down Violent Felony Offenses by Intake Action</dc:title>
  <dc:creator>Hopson, James</dc:creator>
  <cp:lastModifiedBy>Gillispie, Brett (LRC)</cp:lastModifiedBy>
  <cp:revision>28</cp:revision>
  <cp:lastPrinted>2023-09-15T15:49:17Z</cp:lastPrinted>
  <dcterms:created xsi:type="dcterms:W3CDTF">2023-06-29T19:38:45Z</dcterms:created>
  <dcterms:modified xsi:type="dcterms:W3CDTF">2023-09-15T15:51:09Z</dcterms:modified>
</cp:coreProperties>
</file>