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4"/>
  </p:notesMasterIdLst>
  <p:sldIdLst>
    <p:sldId id="296" r:id="rId2"/>
    <p:sldId id="300" r:id="rId3"/>
    <p:sldId id="312" r:id="rId4"/>
    <p:sldId id="258" r:id="rId5"/>
    <p:sldId id="302" r:id="rId6"/>
    <p:sldId id="301" r:id="rId7"/>
    <p:sldId id="313" r:id="rId8"/>
    <p:sldId id="259" r:id="rId9"/>
    <p:sldId id="260" r:id="rId10"/>
    <p:sldId id="261" r:id="rId11"/>
    <p:sldId id="262" r:id="rId12"/>
    <p:sldId id="287" r:id="rId13"/>
    <p:sldId id="288" r:id="rId14"/>
    <p:sldId id="289" r:id="rId15"/>
    <p:sldId id="314" r:id="rId16"/>
    <p:sldId id="291" r:id="rId17"/>
    <p:sldId id="311" r:id="rId18"/>
    <p:sldId id="292" r:id="rId19"/>
    <p:sldId id="303" r:id="rId20"/>
    <p:sldId id="294" r:id="rId21"/>
    <p:sldId id="295" r:id="rId22"/>
    <p:sldId id="319" r:id="rId23"/>
    <p:sldId id="322" r:id="rId24"/>
    <p:sldId id="325" r:id="rId25"/>
    <p:sldId id="326" r:id="rId26"/>
    <p:sldId id="304" r:id="rId27"/>
    <p:sldId id="305" r:id="rId28"/>
    <p:sldId id="316" r:id="rId29"/>
    <p:sldId id="324" r:id="rId30"/>
    <p:sldId id="317" r:id="rId31"/>
    <p:sldId id="323" r:id="rId32"/>
    <p:sldId id="307"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5" d="100"/>
          <a:sy n="95"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6DA422-2648-4656-A4EE-7C7A6163F4F3}" type="datetimeFigureOut">
              <a:rPr lang="en-US" smtClean="0"/>
              <a:t>6/29/2023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4EC680-0B58-4CBF-9A83-4D2B84040C56}" type="slidenum">
              <a:rPr lang="en-US" smtClean="0"/>
              <a:t>‹#›</a:t>
            </a:fld>
            <a:endParaRPr lang="en-US"/>
          </a:p>
        </p:txBody>
      </p:sp>
    </p:spTree>
    <p:extLst>
      <p:ext uri="{BB962C8B-B14F-4D97-AF65-F5344CB8AC3E}">
        <p14:creationId xmlns:p14="http://schemas.microsoft.com/office/powerpoint/2010/main" val="2621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1</a:t>
            </a:fld>
            <a:endParaRPr lang="en-US"/>
          </a:p>
        </p:txBody>
      </p:sp>
    </p:spTree>
    <p:extLst>
      <p:ext uri="{BB962C8B-B14F-4D97-AF65-F5344CB8AC3E}">
        <p14:creationId xmlns:p14="http://schemas.microsoft.com/office/powerpoint/2010/main" val="310829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10</a:t>
            </a:fld>
            <a:endParaRPr lang="en-US"/>
          </a:p>
        </p:txBody>
      </p:sp>
    </p:spTree>
    <p:extLst>
      <p:ext uri="{BB962C8B-B14F-4D97-AF65-F5344CB8AC3E}">
        <p14:creationId xmlns:p14="http://schemas.microsoft.com/office/powerpoint/2010/main" val="337011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11</a:t>
            </a:fld>
            <a:endParaRPr lang="en-US"/>
          </a:p>
        </p:txBody>
      </p:sp>
    </p:spTree>
    <p:extLst>
      <p:ext uri="{BB962C8B-B14F-4D97-AF65-F5344CB8AC3E}">
        <p14:creationId xmlns:p14="http://schemas.microsoft.com/office/powerpoint/2010/main" val="1116014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12</a:t>
            </a:fld>
            <a:endParaRPr lang="en-US"/>
          </a:p>
        </p:txBody>
      </p:sp>
    </p:spTree>
    <p:extLst>
      <p:ext uri="{BB962C8B-B14F-4D97-AF65-F5344CB8AC3E}">
        <p14:creationId xmlns:p14="http://schemas.microsoft.com/office/powerpoint/2010/main" val="350646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13</a:t>
            </a:fld>
            <a:endParaRPr lang="en-US"/>
          </a:p>
        </p:txBody>
      </p:sp>
    </p:spTree>
    <p:extLst>
      <p:ext uri="{BB962C8B-B14F-4D97-AF65-F5344CB8AC3E}">
        <p14:creationId xmlns:p14="http://schemas.microsoft.com/office/powerpoint/2010/main" val="338776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14</a:t>
            </a:fld>
            <a:endParaRPr lang="en-US"/>
          </a:p>
        </p:txBody>
      </p:sp>
    </p:spTree>
    <p:extLst>
      <p:ext uri="{BB962C8B-B14F-4D97-AF65-F5344CB8AC3E}">
        <p14:creationId xmlns:p14="http://schemas.microsoft.com/office/powerpoint/2010/main" val="394198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16</a:t>
            </a:fld>
            <a:endParaRPr lang="en-US"/>
          </a:p>
        </p:txBody>
      </p:sp>
    </p:spTree>
    <p:extLst>
      <p:ext uri="{BB962C8B-B14F-4D97-AF65-F5344CB8AC3E}">
        <p14:creationId xmlns:p14="http://schemas.microsoft.com/office/powerpoint/2010/main" val="41921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18</a:t>
            </a:fld>
            <a:endParaRPr lang="en-US"/>
          </a:p>
        </p:txBody>
      </p:sp>
    </p:spTree>
    <p:extLst>
      <p:ext uri="{BB962C8B-B14F-4D97-AF65-F5344CB8AC3E}">
        <p14:creationId xmlns:p14="http://schemas.microsoft.com/office/powerpoint/2010/main" val="177202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19</a:t>
            </a:fld>
            <a:endParaRPr lang="en-US"/>
          </a:p>
        </p:txBody>
      </p:sp>
    </p:spTree>
    <p:extLst>
      <p:ext uri="{BB962C8B-B14F-4D97-AF65-F5344CB8AC3E}">
        <p14:creationId xmlns:p14="http://schemas.microsoft.com/office/powerpoint/2010/main" val="128362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20</a:t>
            </a:fld>
            <a:endParaRPr lang="en-US"/>
          </a:p>
        </p:txBody>
      </p:sp>
    </p:spTree>
    <p:extLst>
      <p:ext uri="{BB962C8B-B14F-4D97-AF65-F5344CB8AC3E}">
        <p14:creationId xmlns:p14="http://schemas.microsoft.com/office/powerpoint/2010/main" val="2227673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21</a:t>
            </a:fld>
            <a:endParaRPr lang="en-US"/>
          </a:p>
        </p:txBody>
      </p:sp>
    </p:spTree>
    <p:extLst>
      <p:ext uri="{BB962C8B-B14F-4D97-AF65-F5344CB8AC3E}">
        <p14:creationId xmlns:p14="http://schemas.microsoft.com/office/powerpoint/2010/main" val="391782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2</a:t>
            </a:fld>
            <a:endParaRPr lang="en-US"/>
          </a:p>
        </p:txBody>
      </p:sp>
    </p:spTree>
    <p:extLst>
      <p:ext uri="{BB962C8B-B14F-4D97-AF65-F5344CB8AC3E}">
        <p14:creationId xmlns:p14="http://schemas.microsoft.com/office/powerpoint/2010/main" val="163806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26</a:t>
            </a:fld>
            <a:endParaRPr lang="en-US"/>
          </a:p>
        </p:txBody>
      </p:sp>
    </p:spTree>
    <p:extLst>
      <p:ext uri="{BB962C8B-B14F-4D97-AF65-F5344CB8AC3E}">
        <p14:creationId xmlns:p14="http://schemas.microsoft.com/office/powerpoint/2010/main" val="26510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27</a:t>
            </a:fld>
            <a:endParaRPr lang="en-US"/>
          </a:p>
        </p:txBody>
      </p:sp>
    </p:spTree>
    <p:extLst>
      <p:ext uri="{BB962C8B-B14F-4D97-AF65-F5344CB8AC3E}">
        <p14:creationId xmlns:p14="http://schemas.microsoft.com/office/powerpoint/2010/main" val="1199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32</a:t>
            </a:fld>
            <a:endParaRPr lang="en-US"/>
          </a:p>
        </p:txBody>
      </p:sp>
    </p:spTree>
    <p:extLst>
      <p:ext uri="{BB962C8B-B14F-4D97-AF65-F5344CB8AC3E}">
        <p14:creationId xmlns:p14="http://schemas.microsoft.com/office/powerpoint/2010/main" val="235945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3</a:t>
            </a:fld>
            <a:endParaRPr lang="en-US"/>
          </a:p>
        </p:txBody>
      </p:sp>
    </p:spTree>
    <p:extLst>
      <p:ext uri="{BB962C8B-B14F-4D97-AF65-F5344CB8AC3E}">
        <p14:creationId xmlns:p14="http://schemas.microsoft.com/office/powerpoint/2010/main" val="196030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4</a:t>
            </a:fld>
            <a:endParaRPr lang="en-US"/>
          </a:p>
        </p:txBody>
      </p:sp>
    </p:spTree>
    <p:extLst>
      <p:ext uri="{BB962C8B-B14F-4D97-AF65-F5344CB8AC3E}">
        <p14:creationId xmlns:p14="http://schemas.microsoft.com/office/powerpoint/2010/main" val="170108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5</a:t>
            </a:fld>
            <a:endParaRPr lang="en-US"/>
          </a:p>
        </p:txBody>
      </p:sp>
    </p:spTree>
    <p:extLst>
      <p:ext uri="{BB962C8B-B14F-4D97-AF65-F5344CB8AC3E}">
        <p14:creationId xmlns:p14="http://schemas.microsoft.com/office/powerpoint/2010/main" val="101312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6</a:t>
            </a:fld>
            <a:endParaRPr lang="en-US"/>
          </a:p>
        </p:txBody>
      </p:sp>
    </p:spTree>
    <p:extLst>
      <p:ext uri="{BB962C8B-B14F-4D97-AF65-F5344CB8AC3E}">
        <p14:creationId xmlns:p14="http://schemas.microsoft.com/office/powerpoint/2010/main" val="76600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EC680-0B58-4CBF-9A83-4D2B84040C56}" type="slidenum">
              <a:rPr lang="en-US" smtClean="0"/>
              <a:t>7</a:t>
            </a:fld>
            <a:endParaRPr lang="en-US"/>
          </a:p>
        </p:txBody>
      </p:sp>
    </p:spTree>
    <p:extLst>
      <p:ext uri="{BB962C8B-B14F-4D97-AF65-F5344CB8AC3E}">
        <p14:creationId xmlns:p14="http://schemas.microsoft.com/office/powerpoint/2010/main" val="363572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8</a:t>
            </a:fld>
            <a:endParaRPr lang="en-US"/>
          </a:p>
        </p:txBody>
      </p:sp>
    </p:spTree>
    <p:extLst>
      <p:ext uri="{BB962C8B-B14F-4D97-AF65-F5344CB8AC3E}">
        <p14:creationId xmlns:p14="http://schemas.microsoft.com/office/powerpoint/2010/main" val="118787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EC680-0B58-4CBF-9A83-4D2B84040C56}" type="slidenum">
              <a:rPr lang="en-US" smtClean="0"/>
              <a:t>9</a:t>
            </a:fld>
            <a:endParaRPr lang="en-US"/>
          </a:p>
        </p:txBody>
      </p:sp>
    </p:spTree>
    <p:extLst>
      <p:ext uri="{BB962C8B-B14F-4D97-AF65-F5344CB8AC3E}">
        <p14:creationId xmlns:p14="http://schemas.microsoft.com/office/powerpoint/2010/main" val="336973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166358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214030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732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37333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508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2993111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4099737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209054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329206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91B8AF-AD25-4F96-8A44-959A67E06B05}"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6592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91B8AF-AD25-4F96-8A44-959A67E06B0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823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1B8AF-AD25-4F96-8A44-959A67E06B05}" type="datetimeFigureOut">
              <a:rPr lang="en-US" smtClean="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80652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1B8AF-AD25-4F96-8A44-959A67E06B05}" type="datetimeFigureOut">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2052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1B8AF-AD25-4F96-8A44-959A67E06B05}" type="datetimeFigureOut">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279730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91B8AF-AD25-4F96-8A44-959A67E06B0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87466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91B8AF-AD25-4F96-8A44-959A67E06B05}"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9BC7F-0D60-438F-AFA9-14E6013D5DA0}" type="slidenum">
              <a:rPr lang="en-US" smtClean="0"/>
              <a:t>‹#›</a:t>
            </a:fld>
            <a:endParaRPr lang="en-US"/>
          </a:p>
        </p:txBody>
      </p:sp>
    </p:spTree>
    <p:extLst>
      <p:ext uri="{BB962C8B-B14F-4D97-AF65-F5344CB8AC3E}">
        <p14:creationId xmlns:p14="http://schemas.microsoft.com/office/powerpoint/2010/main" val="392231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91B8AF-AD25-4F96-8A44-959A67E06B05}" type="datetimeFigureOut">
              <a:rPr lang="en-US" smtClean="0"/>
              <a:t>6/29/2023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59BC7F-0D60-438F-AFA9-14E6013D5DA0}" type="slidenum">
              <a:rPr lang="en-US" smtClean="0"/>
              <a:t>‹#›</a:t>
            </a:fld>
            <a:endParaRPr lang="en-US"/>
          </a:p>
        </p:txBody>
      </p:sp>
    </p:spTree>
    <p:extLst>
      <p:ext uri="{BB962C8B-B14F-4D97-AF65-F5344CB8AC3E}">
        <p14:creationId xmlns:p14="http://schemas.microsoft.com/office/powerpoint/2010/main" val="146728902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890601-3FCD-5699-8ACC-BFBFB64DF230}"/>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35952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267733" y="2752279"/>
            <a:ext cx="7656533" cy="2139317"/>
          </a:xfrm>
        </p:spPr>
        <p:txBody>
          <a:bodyPr>
            <a:noAutofit/>
          </a:bodyPr>
          <a:lstStyle/>
          <a:p>
            <a:pPr marL="514350" marR="600075" indent="-514350" algn="just">
              <a:lnSpc>
                <a:spcPct val="88000"/>
              </a:lnSpc>
              <a:spcBef>
                <a:spcPts val="485"/>
              </a:spcBef>
              <a:buClr>
                <a:schemeClr val="accent1">
                  <a:lumMod val="75000"/>
                </a:schemeClr>
              </a:buClr>
              <a:buSzPct val="100000"/>
              <a:buFont typeface="+mj-lt"/>
              <a:buAutoNum type="arabicPeriod" startAt="4"/>
              <a:tabLst>
                <a:tab pos="232410" algn="l"/>
              </a:tabLst>
            </a:pP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Any</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land</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within</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agricultural</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district</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formed</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pursuant</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to</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chemeClr val="accent1">
                    <a:lumMod val="75000"/>
                  </a:schemeClr>
                </a:solidFill>
                <a:effectLst/>
                <a:latin typeface="Palatino Linotype" panose="02040502050505030304" pitchFamily="18" charset="0"/>
                <a:ea typeface="Cambria" panose="02040503050406030204" pitchFamily="18" charset="0"/>
                <a:cs typeface="Cambria" panose="02040503050406030204" pitchFamily="18" charset="0"/>
              </a:rPr>
              <a:t>KRS</a:t>
            </a:r>
            <a:r>
              <a:rPr lang="en-US" sz="3000" b="1" spc="-55" dirty="0">
                <a:solidFill>
                  <a:schemeClr val="accent1">
                    <a:lumMod val="75000"/>
                  </a:schemeClr>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chemeClr val="accent1">
                    <a:lumMod val="75000"/>
                  </a:schemeClr>
                </a:solidFill>
                <a:effectLst/>
                <a:latin typeface="Palatino Linotype" panose="02040502050505030304" pitchFamily="18" charset="0"/>
                <a:ea typeface="Cambria" panose="02040503050406030204" pitchFamily="18" charset="0"/>
                <a:cs typeface="Cambria" panose="02040503050406030204" pitchFamily="18" charset="0"/>
              </a:rPr>
              <a:t>262.850</a:t>
            </a:r>
            <a:r>
              <a:rPr lang="en-US" sz="3000" b="1" spc="-60" dirty="0">
                <a:solidFill>
                  <a:schemeClr val="accent1">
                    <a:lumMod val="75000"/>
                  </a:schemeClr>
                </a:solidFill>
                <a:effectLst/>
                <a:latin typeface="Palatino Linotype" panose="02040502050505030304" pitchFamily="18" charset="0"/>
                <a:ea typeface="Cambria" panose="02040503050406030204" pitchFamily="18" charset="0"/>
                <a:cs typeface="Cambria" panose="02040503050406030204" pitchFamily="18" charset="0"/>
              </a:rPr>
              <a:t>  - Agricultural District and Conservation Act -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CANNOT</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be</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annexed.</a:t>
            </a:r>
            <a:endParaRPr lang="en-US" sz="3000" b="1" spc="-15" dirty="0">
              <a:effectLst/>
              <a:latin typeface="Palatino Linotype" panose="02040502050505030304" pitchFamily="18" charset="0"/>
              <a:ea typeface="Cambria" panose="02040503050406030204" pitchFamily="18" charset="0"/>
              <a:cs typeface="Cambria" panose="02040503050406030204" pitchFamily="18" charset="0"/>
            </a:endParaRPr>
          </a:p>
          <a:p>
            <a:pPr marL="0" marR="600075" indent="0" algn="just">
              <a:lnSpc>
                <a:spcPct val="88000"/>
              </a:lnSpc>
              <a:spcBef>
                <a:spcPts val="485"/>
              </a:spcBef>
              <a:buClr>
                <a:schemeClr val="accent1">
                  <a:lumMod val="75000"/>
                </a:schemeClr>
              </a:buClr>
              <a:buSzPct val="100000"/>
              <a:buNone/>
              <a:tabLst>
                <a:tab pos="232410" algn="l"/>
              </a:tabLst>
            </a:pPr>
            <a:endParaRPr lang="en-US" sz="3000" b="1" spc="-15" dirty="0">
              <a:solidFill>
                <a:schemeClr val="accent1">
                  <a:lumMod val="75000"/>
                </a:schemeClr>
              </a:solidFill>
              <a:effectLst/>
              <a:latin typeface="Palatino Linotype" panose="020405020505050303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24881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463649" y="1970843"/>
            <a:ext cx="7656533" cy="2199562"/>
          </a:xfrm>
        </p:spPr>
        <p:txBody>
          <a:bodyPr>
            <a:noAutofit/>
          </a:bodyPr>
          <a:lstStyle/>
          <a:p>
            <a:pPr marL="514350" marR="600075" indent="-514350" algn="just">
              <a:lnSpc>
                <a:spcPct val="88000"/>
              </a:lnSpc>
              <a:spcBef>
                <a:spcPts val="485"/>
              </a:spcBef>
              <a:buClr>
                <a:schemeClr val="accent1">
                  <a:lumMod val="75000"/>
                </a:schemeClr>
              </a:buClr>
              <a:buSzPct val="100000"/>
              <a:buFont typeface="+mj-lt"/>
              <a:buAutoNum type="arabicPeriod" startAt="5"/>
              <a:tabLst>
                <a:tab pos="232410" algn="l"/>
              </a:tabLst>
            </a:pP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General Rule - No</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part</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of</a:t>
            </a:r>
            <a:r>
              <a:rPr lang="en-US" sz="30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the</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territory</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proposed</a:t>
            </a:r>
            <a:r>
              <a:rPr lang="en-US" sz="30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to</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be</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annexed</a:t>
            </a:r>
            <a:r>
              <a:rPr lang="en-US" sz="30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may</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lie</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in</a:t>
            </a:r>
            <a:r>
              <a:rPr lang="en-US" sz="30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another</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county </a:t>
            </a:r>
          </a:p>
          <a:p>
            <a:pPr marL="0" marR="600075" indent="0" algn="just">
              <a:lnSpc>
                <a:spcPct val="88000"/>
              </a:lnSpc>
              <a:spcBef>
                <a:spcPts val="485"/>
              </a:spcBef>
              <a:buClr>
                <a:schemeClr val="accent1">
                  <a:lumMod val="75000"/>
                </a:schemeClr>
              </a:buClr>
              <a:buSzPct val="100000"/>
              <a:buNone/>
              <a:tabLst>
                <a:tab pos="232410" algn="l"/>
              </a:tabLst>
            </a:pPr>
            <a:r>
              <a:rPr lang="en-US" sz="3000" b="1" spc="-15" dirty="0">
                <a:solidFill>
                  <a:srgbClr val="231F20"/>
                </a:solidFill>
                <a:latin typeface="Palatino Linotype" panose="02040502050505030304" pitchFamily="18" charset="0"/>
                <a:ea typeface="Cambria" panose="02040503050406030204" pitchFamily="18" charset="0"/>
                <a:cs typeface="Cambria" panose="02040503050406030204" pitchFamily="18" charset="0"/>
              </a:rPr>
              <a:t>		</a:t>
            </a:r>
            <a:r>
              <a:rPr lang="en-US" sz="3000" b="1" i="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(limited exception in KRS 81A.415 				which provides a limited option for 			cities already located within 2 					counties to annex territory located 				in 	a third 	county that contains the 			city’s utility 	infrastructure.)</a:t>
            </a:r>
            <a:endParaRPr lang="en-US" sz="3000" b="1" i="1" spc="-15" dirty="0">
              <a:effectLst/>
              <a:latin typeface="Palatino Linotype" panose="02040502050505030304" pitchFamily="18" charset="0"/>
              <a:ea typeface="Cambria" panose="02040503050406030204" pitchFamily="18" charset="0"/>
              <a:cs typeface="Cambria" panose="02040503050406030204" pitchFamily="18" charset="0"/>
            </a:endParaRPr>
          </a:p>
          <a:p>
            <a:pPr marL="514350" marR="600075" indent="-514350" algn="just">
              <a:lnSpc>
                <a:spcPct val="88000"/>
              </a:lnSpc>
              <a:spcBef>
                <a:spcPts val="485"/>
              </a:spcBef>
              <a:buClr>
                <a:schemeClr val="accent1">
                  <a:lumMod val="75000"/>
                </a:schemeClr>
              </a:buClr>
              <a:buSzPct val="100000"/>
              <a:buFont typeface="+mj-lt"/>
              <a:buAutoNum type="arabicPeriod" startAt="5"/>
              <a:tabLst>
                <a:tab pos="232410" algn="l"/>
              </a:tabLst>
            </a:pPr>
            <a:endParaRPr lang="en-US" sz="3000" b="1" spc="-15" dirty="0">
              <a:solidFill>
                <a:schemeClr val="accent1">
                  <a:lumMod val="75000"/>
                </a:schemeClr>
              </a:solidFill>
              <a:effectLst/>
              <a:latin typeface="Palatino Linotype" panose="020405020505050303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73317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D1D4BA-4060-50AB-D19D-9806963A17BC}"/>
              </a:ext>
            </a:extLst>
          </p:cNvPr>
          <p:cNvSpPr>
            <a:spLocks noGrp="1"/>
          </p:cNvSpPr>
          <p:nvPr>
            <p:ph type="title"/>
          </p:nvPr>
        </p:nvSpPr>
        <p:spPr>
          <a:xfrm>
            <a:off x="643467" y="816638"/>
            <a:ext cx="3367359" cy="5224724"/>
          </a:xfrm>
        </p:spPr>
        <p:txBody>
          <a:bodyPr anchor="ctr">
            <a:normAutofit/>
          </a:bodyPr>
          <a:lstStyle/>
          <a:p>
            <a:r>
              <a:rPr lang="en-US" dirty="0"/>
              <a:t>2 Pathways to Annexation</a:t>
            </a:r>
          </a:p>
        </p:txBody>
      </p:sp>
      <p:sp>
        <p:nvSpPr>
          <p:cNvPr id="3" name="Content Placeholder 2">
            <a:extLst>
              <a:ext uri="{FF2B5EF4-FFF2-40B4-BE49-F238E27FC236}">
                <a16:creationId xmlns:a16="http://schemas.microsoft.com/office/drawing/2014/main" id="{0E092CD3-7EDB-D76A-9A45-B44A95336A57}"/>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b="1" u="sng" dirty="0"/>
              <a:t>Consensual</a:t>
            </a:r>
            <a:br>
              <a:rPr lang="en-US" dirty="0"/>
            </a:br>
            <a:r>
              <a:rPr lang="en-US" dirty="0"/>
              <a:t>Most common type of annexation – 97% of all the annexation in the State of Kentucky for the last 3 years were consensual.</a:t>
            </a:r>
          </a:p>
          <a:p>
            <a:pPr>
              <a:buFont typeface="+mj-lt"/>
              <a:buAutoNum type="arabicPeriod"/>
            </a:pPr>
            <a:r>
              <a:rPr lang="en-US" b="1" u="sng" dirty="0"/>
              <a:t>Non-Consensual</a:t>
            </a:r>
            <a:br>
              <a:rPr lang="en-US" dirty="0"/>
            </a:br>
            <a:r>
              <a:rPr lang="en-US" dirty="0"/>
              <a:t>Uncommon in Kentucky. Process to annexation requires more steps in order to protect the property owners and residents in the area being annexed.</a:t>
            </a:r>
          </a:p>
        </p:txBody>
      </p:sp>
    </p:spTree>
    <p:extLst>
      <p:ext uri="{BB962C8B-B14F-4D97-AF65-F5344CB8AC3E}">
        <p14:creationId xmlns:p14="http://schemas.microsoft.com/office/powerpoint/2010/main" val="336077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A268-4C0F-08EE-089E-039B70099494}"/>
              </a:ext>
            </a:extLst>
          </p:cNvPr>
          <p:cNvSpPr>
            <a:spLocks noGrp="1"/>
          </p:cNvSpPr>
          <p:nvPr>
            <p:ph type="title"/>
          </p:nvPr>
        </p:nvSpPr>
        <p:spPr/>
        <p:txBody>
          <a:bodyPr/>
          <a:lstStyle/>
          <a:p>
            <a:pPr algn="ctr"/>
            <a:r>
              <a:rPr lang="en-US" dirty="0"/>
              <a:t>Consensual Annexation</a:t>
            </a:r>
            <a:br>
              <a:rPr lang="en-US" dirty="0"/>
            </a:br>
            <a:r>
              <a:rPr lang="en-US" dirty="0"/>
              <a:t>Steps</a:t>
            </a:r>
          </a:p>
        </p:txBody>
      </p:sp>
      <p:sp>
        <p:nvSpPr>
          <p:cNvPr id="3" name="Content Placeholder 2">
            <a:extLst>
              <a:ext uri="{FF2B5EF4-FFF2-40B4-BE49-F238E27FC236}">
                <a16:creationId xmlns:a16="http://schemas.microsoft.com/office/drawing/2014/main" id="{768BA7B9-4D64-F975-3656-386ED7EA51AD}"/>
              </a:ext>
            </a:extLst>
          </p:cNvPr>
          <p:cNvSpPr>
            <a:spLocks noGrp="1"/>
          </p:cNvSpPr>
          <p:nvPr>
            <p:ph idx="1"/>
          </p:nvPr>
        </p:nvSpPr>
        <p:spPr/>
        <p:txBody>
          <a:bodyPr/>
          <a:lstStyle/>
          <a:p>
            <a:r>
              <a:rPr lang="en-US" sz="2400" dirty="0"/>
              <a:t>The city may immediately enact an ordinance annexing territory into the city if it obtains the written consent of each owner of real property within the territory proposed to be annexed. </a:t>
            </a:r>
          </a:p>
          <a:p>
            <a:r>
              <a:rPr lang="en-US" sz="2400" dirty="0"/>
              <a:t>Elements of the consensual annexation:</a:t>
            </a:r>
          </a:p>
          <a:p>
            <a:pPr lvl="1"/>
            <a:r>
              <a:rPr lang="en-US" sz="2400" dirty="0"/>
              <a:t>The consent must be in writing. </a:t>
            </a:r>
          </a:p>
          <a:p>
            <a:pPr lvl="1"/>
            <a:r>
              <a:rPr lang="en-US" sz="2400" dirty="0"/>
              <a:t>The city must obtain the written consent of each property owner within the territory</a:t>
            </a:r>
            <a:r>
              <a:rPr lang="en-US" dirty="0"/>
              <a:t>. </a:t>
            </a:r>
          </a:p>
        </p:txBody>
      </p:sp>
    </p:spTree>
    <p:extLst>
      <p:ext uri="{BB962C8B-B14F-4D97-AF65-F5344CB8AC3E}">
        <p14:creationId xmlns:p14="http://schemas.microsoft.com/office/powerpoint/2010/main" val="121257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DC5F-43B8-32FA-F8D9-A329889A5265}"/>
              </a:ext>
            </a:extLst>
          </p:cNvPr>
          <p:cNvSpPr>
            <a:spLocks noGrp="1"/>
          </p:cNvSpPr>
          <p:nvPr>
            <p:ph type="title"/>
          </p:nvPr>
        </p:nvSpPr>
        <p:spPr/>
        <p:txBody>
          <a:bodyPr/>
          <a:lstStyle/>
          <a:p>
            <a:pPr algn="ctr"/>
            <a:r>
              <a:rPr lang="en-US" dirty="0"/>
              <a:t>Nonconsensual Annexation</a:t>
            </a:r>
            <a:br>
              <a:rPr lang="en-US" dirty="0"/>
            </a:br>
            <a:r>
              <a:rPr lang="en-US" dirty="0"/>
              <a:t>Steps</a:t>
            </a:r>
          </a:p>
        </p:txBody>
      </p:sp>
      <p:sp>
        <p:nvSpPr>
          <p:cNvPr id="3" name="Content Placeholder 2">
            <a:extLst>
              <a:ext uri="{FF2B5EF4-FFF2-40B4-BE49-F238E27FC236}">
                <a16:creationId xmlns:a16="http://schemas.microsoft.com/office/drawing/2014/main" id="{673833EF-C79E-1C65-6FA4-28EAE5DA2BBE}"/>
              </a:ext>
            </a:extLst>
          </p:cNvPr>
          <p:cNvSpPr>
            <a:spLocks noGrp="1"/>
          </p:cNvSpPr>
          <p:nvPr>
            <p:ph idx="1"/>
          </p:nvPr>
        </p:nvSpPr>
        <p:spPr>
          <a:xfrm>
            <a:off x="677334" y="2204978"/>
            <a:ext cx="8596668" cy="3880773"/>
          </a:xfrm>
        </p:spPr>
        <p:txBody>
          <a:bodyPr>
            <a:normAutofit fontScale="92500" lnSpcReduction="10000"/>
          </a:bodyPr>
          <a:lstStyle/>
          <a:p>
            <a:r>
              <a:rPr lang="en-US" sz="2800" dirty="0"/>
              <a:t>Have the first reading of an “intent to annex” ordinance</a:t>
            </a:r>
          </a:p>
          <a:p>
            <a:r>
              <a:rPr lang="en-US" sz="2800" dirty="0"/>
              <a:t>Send a notice of the second reading of the “intent to annex” ordinance to all real property owners within the territory proposed to be annexed within requisite statutory time requirements.</a:t>
            </a:r>
          </a:p>
          <a:p>
            <a:r>
              <a:rPr lang="en-US" sz="2800" dirty="0"/>
              <a:t>Have the second reading and passage of the “intent to annex ordinance.”</a:t>
            </a:r>
          </a:p>
          <a:p>
            <a:pPr marL="0" indent="0">
              <a:buNone/>
            </a:pPr>
            <a:br>
              <a:rPr lang="en-US" sz="1800" b="1" dirty="0">
                <a:effectLst/>
                <a:latin typeface="Palatino Linotype" panose="02040502050505030304" pitchFamily="18" charset="0"/>
                <a:ea typeface="Palatino Linotype" panose="02040502050505030304" pitchFamily="18" charset="0"/>
                <a:cs typeface="Palatino Linotype" panose="02040502050505030304" pitchFamily="18" charset="0"/>
              </a:rPr>
            </a:br>
            <a:r>
              <a:rPr lang="en-US" sz="1800" b="1" spc="-10" dirty="0">
                <a:solidFill>
                  <a:schemeClr val="bg1"/>
                </a:solidFill>
                <a:effectLst/>
                <a:ea typeface="Palatino Linotype" panose="02040502050505030304" pitchFamily="18" charset="0"/>
                <a:cs typeface="Palatino Linotype" panose="02040502050505030304" pitchFamily="18" charset="0"/>
              </a:rPr>
              <a:t>proper individuals and entities.</a:t>
            </a:r>
            <a:endParaRPr lang="en-US" dirty="0"/>
          </a:p>
          <a:p>
            <a:endParaRPr lang="en-US" dirty="0"/>
          </a:p>
        </p:txBody>
      </p:sp>
    </p:spTree>
    <p:extLst>
      <p:ext uri="{BB962C8B-B14F-4D97-AF65-F5344CB8AC3E}">
        <p14:creationId xmlns:p14="http://schemas.microsoft.com/office/powerpoint/2010/main" val="342838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91DF-9651-D607-47D3-84F3A9CA5EC6}"/>
              </a:ext>
            </a:extLst>
          </p:cNvPr>
          <p:cNvSpPr>
            <a:spLocks noGrp="1"/>
          </p:cNvSpPr>
          <p:nvPr>
            <p:ph type="title"/>
          </p:nvPr>
        </p:nvSpPr>
        <p:spPr/>
        <p:txBody>
          <a:bodyPr/>
          <a:lstStyle/>
          <a:p>
            <a:pPr algn="ctr"/>
            <a:r>
              <a:rPr lang="en-US" dirty="0"/>
              <a:t>Nonconsensual Annexation</a:t>
            </a:r>
            <a:br>
              <a:rPr lang="en-US" dirty="0"/>
            </a:br>
            <a:r>
              <a:rPr lang="en-US" dirty="0"/>
              <a:t>Steps</a:t>
            </a:r>
          </a:p>
        </p:txBody>
      </p:sp>
      <p:sp>
        <p:nvSpPr>
          <p:cNvPr id="3" name="Content Placeholder 2">
            <a:extLst>
              <a:ext uri="{FF2B5EF4-FFF2-40B4-BE49-F238E27FC236}">
                <a16:creationId xmlns:a16="http://schemas.microsoft.com/office/drawing/2014/main" id="{752F884F-B24C-ED87-6066-3ED978037912}"/>
              </a:ext>
            </a:extLst>
          </p:cNvPr>
          <p:cNvSpPr>
            <a:spLocks noGrp="1"/>
          </p:cNvSpPr>
          <p:nvPr>
            <p:ph idx="1"/>
          </p:nvPr>
        </p:nvSpPr>
        <p:spPr/>
        <p:txBody>
          <a:bodyPr anchor="ctr">
            <a:normAutofit/>
          </a:bodyPr>
          <a:lstStyle/>
          <a:p>
            <a:r>
              <a:rPr lang="en-US" sz="2200" dirty="0"/>
              <a:t>Publication of the “intent to annex” ordinance and notice of right to petition to place the question of annexation on the ballot within 60 days.</a:t>
            </a:r>
          </a:p>
          <a:p>
            <a:r>
              <a:rPr lang="en-US" sz="2200" dirty="0"/>
              <a:t>Publish the notice of right to petition again within 7-21 days prior to due date.</a:t>
            </a:r>
          </a:p>
          <a:p>
            <a:r>
              <a:rPr lang="en-US" sz="2200" dirty="0"/>
              <a:t>If no petition is received, enact an annexation ordinance.</a:t>
            </a:r>
          </a:p>
          <a:p>
            <a:r>
              <a:rPr lang="en-US" sz="2200" dirty="0"/>
              <a:t>Send notice of the annexation to the proper individuals and entities.</a:t>
            </a:r>
          </a:p>
        </p:txBody>
      </p:sp>
    </p:spTree>
    <p:extLst>
      <p:ext uri="{BB962C8B-B14F-4D97-AF65-F5344CB8AC3E}">
        <p14:creationId xmlns:p14="http://schemas.microsoft.com/office/powerpoint/2010/main" val="303089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06DA-9820-8AAC-A12E-3436796FC08D}"/>
              </a:ext>
            </a:extLst>
          </p:cNvPr>
          <p:cNvSpPr>
            <a:spLocks noGrp="1"/>
          </p:cNvSpPr>
          <p:nvPr>
            <p:ph type="title"/>
          </p:nvPr>
        </p:nvSpPr>
        <p:spPr>
          <a:xfrm>
            <a:off x="677334" y="609600"/>
            <a:ext cx="8596668" cy="1320800"/>
          </a:xfrm>
        </p:spPr>
        <p:txBody>
          <a:bodyPr anchor="t">
            <a:normAutofit/>
          </a:bodyPr>
          <a:lstStyle/>
          <a:p>
            <a:r>
              <a:rPr lang="en-US"/>
              <a:t>Non-Consensual Annexation</a:t>
            </a:r>
            <a:br>
              <a:rPr lang="en-US"/>
            </a:br>
            <a:r>
              <a:rPr lang="en-US" b="1" i="1"/>
              <a:t>Petition Received</a:t>
            </a:r>
          </a:p>
        </p:txBody>
      </p:sp>
      <p:sp>
        <p:nvSpPr>
          <p:cNvPr id="3" name="Content Placeholder 2">
            <a:extLst>
              <a:ext uri="{FF2B5EF4-FFF2-40B4-BE49-F238E27FC236}">
                <a16:creationId xmlns:a16="http://schemas.microsoft.com/office/drawing/2014/main" id="{178DB4C0-2387-4892-183B-A89EB3C12CDA}"/>
              </a:ext>
            </a:extLst>
          </p:cNvPr>
          <p:cNvSpPr>
            <a:spLocks noGrp="1"/>
          </p:cNvSpPr>
          <p:nvPr>
            <p:ph idx="1"/>
          </p:nvPr>
        </p:nvSpPr>
        <p:spPr>
          <a:xfrm>
            <a:off x="677334" y="2160590"/>
            <a:ext cx="5220430" cy="3701270"/>
          </a:xfrm>
        </p:spPr>
        <p:txBody>
          <a:bodyPr>
            <a:normAutofit/>
          </a:bodyPr>
          <a:lstStyle/>
          <a:p>
            <a:pPr>
              <a:lnSpc>
                <a:spcPct val="90000"/>
              </a:lnSpc>
            </a:pPr>
            <a:r>
              <a:rPr lang="en-US" dirty="0"/>
              <a:t>When a valid petition (signed by either 50% of resident voters within the proposed annexed territory or 50% of the real property owners in the proposed annexed territory) has been received by the Mayor, it is placed on the next regular election by County Clerk.</a:t>
            </a:r>
          </a:p>
          <a:p>
            <a:pPr>
              <a:lnSpc>
                <a:spcPct val="90000"/>
              </a:lnSpc>
            </a:pPr>
            <a:endParaRPr lang="en-US" dirty="0"/>
          </a:p>
          <a:p>
            <a:pPr>
              <a:lnSpc>
                <a:spcPct val="90000"/>
              </a:lnSpc>
            </a:pPr>
            <a:r>
              <a:rPr lang="en-US" dirty="0"/>
              <a:t>If 55% of those voting – vote to oppose annexation, then the annexation is defeated, and no portion of the proposed annexed property can be annexed for five (5) years. If not, then the City goes forward and passes an annexation ordinance.</a:t>
            </a:r>
          </a:p>
        </p:txBody>
      </p:sp>
      <p:pic>
        <p:nvPicPr>
          <p:cNvPr id="5" name="Picture 4" descr="A picture containing rectangle&#10;&#10;Description automatically generated">
            <a:extLst>
              <a:ext uri="{FF2B5EF4-FFF2-40B4-BE49-F238E27FC236}">
                <a16:creationId xmlns:a16="http://schemas.microsoft.com/office/drawing/2014/main" id="{46458AAA-4069-F9BA-D796-07E43FEEE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417" y="2159000"/>
            <a:ext cx="3145536" cy="2610794"/>
          </a:xfrm>
          <a:prstGeom prst="rect">
            <a:avLst/>
          </a:prstGeom>
        </p:spPr>
      </p:pic>
    </p:spTree>
    <p:extLst>
      <p:ext uri="{BB962C8B-B14F-4D97-AF65-F5344CB8AC3E}">
        <p14:creationId xmlns:p14="http://schemas.microsoft.com/office/powerpoint/2010/main" val="283728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4858-FBE4-6952-C351-74DE87F02E75}"/>
              </a:ext>
            </a:extLst>
          </p:cNvPr>
          <p:cNvSpPr>
            <a:spLocks noGrp="1"/>
          </p:cNvSpPr>
          <p:nvPr>
            <p:ph type="title"/>
          </p:nvPr>
        </p:nvSpPr>
        <p:spPr/>
        <p:txBody>
          <a:bodyPr/>
          <a:lstStyle/>
          <a:p>
            <a:pPr algn="ctr"/>
            <a:r>
              <a:rPr lang="en-US" dirty="0"/>
              <a:t>Final Steps</a:t>
            </a:r>
            <a:br>
              <a:rPr lang="en-US" dirty="0"/>
            </a:br>
            <a:endParaRPr lang="en-US" dirty="0"/>
          </a:p>
        </p:txBody>
      </p:sp>
      <p:sp>
        <p:nvSpPr>
          <p:cNvPr id="3" name="Content Placeholder 2">
            <a:extLst>
              <a:ext uri="{FF2B5EF4-FFF2-40B4-BE49-F238E27FC236}">
                <a16:creationId xmlns:a16="http://schemas.microsoft.com/office/drawing/2014/main" id="{48C91DDD-A123-9A16-3427-73ED3CC3E2A8}"/>
              </a:ext>
            </a:extLst>
          </p:cNvPr>
          <p:cNvSpPr>
            <a:spLocks noGrp="1"/>
          </p:cNvSpPr>
          <p:nvPr>
            <p:ph idx="1"/>
          </p:nvPr>
        </p:nvSpPr>
        <p:spPr/>
        <p:txBody>
          <a:bodyPr/>
          <a:lstStyle/>
          <a:p>
            <a:r>
              <a:rPr lang="en-US" dirty="0"/>
              <a:t>Send notice of the annexation to the proper individuals and entities.</a:t>
            </a:r>
          </a:p>
          <a:p>
            <a:r>
              <a:rPr lang="en-US" dirty="0"/>
              <a:t>The city must deliver a copy of the annexation ordinance, map, and list of properties with name and address for each property owner to the county clerk within 60 days of the annexation.</a:t>
            </a:r>
          </a:p>
          <a:p>
            <a:r>
              <a:rPr lang="en-US" dirty="0"/>
              <a:t>The city must send the ordinance and a map prepared by land surveyor to the Secretary of States office.</a:t>
            </a:r>
          </a:p>
          <a:p>
            <a:r>
              <a:rPr lang="en-US" dirty="0"/>
              <a:t>The City Clerk must send a map with new boundaries to the Kentucky Revenue Cabinet</a:t>
            </a:r>
          </a:p>
          <a:p>
            <a:r>
              <a:rPr lang="en-US" dirty="0"/>
              <a:t>The city must send the map to all franchise taxpayers.</a:t>
            </a:r>
          </a:p>
        </p:txBody>
      </p:sp>
    </p:spTree>
    <p:extLst>
      <p:ext uri="{BB962C8B-B14F-4D97-AF65-F5344CB8AC3E}">
        <p14:creationId xmlns:p14="http://schemas.microsoft.com/office/powerpoint/2010/main" val="162843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D074-EBB8-9735-682C-2BC09FFF3DE8}"/>
              </a:ext>
            </a:extLst>
          </p:cNvPr>
          <p:cNvSpPr>
            <a:spLocks noGrp="1"/>
          </p:cNvSpPr>
          <p:nvPr>
            <p:ph type="title"/>
          </p:nvPr>
        </p:nvSpPr>
        <p:spPr/>
        <p:txBody>
          <a:bodyPr/>
          <a:lstStyle/>
          <a:p>
            <a:pPr algn="ctr"/>
            <a:r>
              <a:rPr lang="en-US" dirty="0"/>
              <a:t>Industrial Annexation</a:t>
            </a:r>
            <a:br>
              <a:rPr lang="en-US" dirty="0"/>
            </a:br>
            <a:r>
              <a:rPr lang="en-US" dirty="0"/>
              <a:t>Non-Consensual</a:t>
            </a:r>
          </a:p>
        </p:txBody>
      </p:sp>
      <p:sp>
        <p:nvSpPr>
          <p:cNvPr id="3" name="Content Placeholder 2">
            <a:extLst>
              <a:ext uri="{FF2B5EF4-FFF2-40B4-BE49-F238E27FC236}">
                <a16:creationId xmlns:a16="http://schemas.microsoft.com/office/drawing/2014/main" id="{FDF5B3BD-C1A6-F5DF-BC79-6728BFD98417}"/>
              </a:ext>
            </a:extLst>
          </p:cNvPr>
          <p:cNvSpPr>
            <a:spLocks noGrp="1"/>
          </p:cNvSpPr>
          <p:nvPr>
            <p:ph idx="1"/>
          </p:nvPr>
        </p:nvSpPr>
        <p:spPr/>
        <p:txBody>
          <a:bodyPr anchor="ctr"/>
          <a:lstStyle/>
          <a:p>
            <a:r>
              <a:rPr lang="en-US" sz="2400" dirty="0"/>
              <a:t>KRS 81A.510 provides the method for non-consensual annexation of territory that contains an industrial plant or plant(s) which require that the territory being annexed contained registered voters in numbers equal to or greater than 50% of the average number of employees of the industry in the preceding calendar year. </a:t>
            </a:r>
          </a:p>
          <a:p>
            <a:endParaRPr lang="en-US" dirty="0"/>
          </a:p>
        </p:txBody>
      </p:sp>
      <p:pic>
        <p:nvPicPr>
          <p:cNvPr id="5" name="Picture 4" descr="A picture containing text, sign&#10;&#10;Description automatically generated">
            <a:extLst>
              <a:ext uri="{FF2B5EF4-FFF2-40B4-BE49-F238E27FC236}">
                <a16:creationId xmlns:a16="http://schemas.microsoft.com/office/drawing/2014/main" id="{26D37DA8-A62D-7093-4BE2-4AFA4B78E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412" y="265112"/>
            <a:ext cx="2276475" cy="2009775"/>
          </a:xfrm>
          <a:prstGeom prst="rect">
            <a:avLst/>
          </a:prstGeom>
        </p:spPr>
      </p:pic>
    </p:spTree>
    <p:extLst>
      <p:ext uri="{BB962C8B-B14F-4D97-AF65-F5344CB8AC3E}">
        <p14:creationId xmlns:p14="http://schemas.microsoft.com/office/powerpoint/2010/main" val="370756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2056-4F4F-E140-6F03-A391F52A8296}"/>
              </a:ext>
            </a:extLst>
          </p:cNvPr>
          <p:cNvSpPr>
            <a:spLocks noGrp="1"/>
          </p:cNvSpPr>
          <p:nvPr>
            <p:ph type="title"/>
          </p:nvPr>
        </p:nvSpPr>
        <p:spPr/>
        <p:txBody>
          <a:bodyPr/>
          <a:lstStyle/>
          <a:p>
            <a:pPr algn="ctr"/>
            <a:r>
              <a:rPr lang="en-US" dirty="0"/>
              <a:t>Other Relevant Statutes</a:t>
            </a:r>
          </a:p>
        </p:txBody>
      </p:sp>
      <p:sp>
        <p:nvSpPr>
          <p:cNvPr id="3" name="Content Placeholder 2">
            <a:extLst>
              <a:ext uri="{FF2B5EF4-FFF2-40B4-BE49-F238E27FC236}">
                <a16:creationId xmlns:a16="http://schemas.microsoft.com/office/drawing/2014/main" id="{381D04B8-CF60-219B-B675-9D8CC0672B23}"/>
              </a:ext>
            </a:extLst>
          </p:cNvPr>
          <p:cNvSpPr>
            <a:spLocks noGrp="1"/>
          </p:cNvSpPr>
          <p:nvPr>
            <p:ph idx="1"/>
          </p:nvPr>
        </p:nvSpPr>
        <p:spPr/>
        <p:txBody>
          <a:bodyPr anchor="ctr"/>
          <a:lstStyle/>
          <a:p>
            <a:r>
              <a:rPr lang="en-US" sz="2400" dirty="0">
                <a:solidFill>
                  <a:schemeClr val="accent1">
                    <a:lumMod val="75000"/>
                  </a:schemeClr>
                </a:solidFill>
              </a:rPr>
              <a:t>KRS 81A.427 </a:t>
            </a:r>
            <a:r>
              <a:rPr lang="en-US" sz="2400" dirty="0"/>
              <a:t>imposes additional requirements on a city annexing territory containing the utility infrastructure owned by another city.</a:t>
            </a:r>
          </a:p>
          <a:p>
            <a:endParaRPr lang="en-US" sz="2400" dirty="0"/>
          </a:p>
          <a:p>
            <a:r>
              <a:rPr lang="en-US" sz="2400" dirty="0">
                <a:solidFill>
                  <a:schemeClr val="accent1">
                    <a:lumMod val="75000"/>
                  </a:schemeClr>
                </a:solidFill>
              </a:rPr>
              <a:t>KRS 81A.490 </a:t>
            </a:r>
            <a:r>
              <a:rPr lang="en-US" sz="2400" dirty="0"/>
              <a:t>provides that the rights of utilities in an area annexed by a city are expressly preserved.</a:t>
            </a:r>
            <a:br>
              <a:rPr lang="en-US" dirty="0"/>
            </a:br>
            <a:endParaRPr lang="en-US" dirty="0"/>
          </a:p>
        </p:txBody>
      </p:sp>
    </p:spTree>
    <p:extLst>
      <p:ext uri="{BB962C8B-B14F-4D97-AF65-F5344CB8AC3E}">
        <p14:creationId xmlns:p14="http://schemas.microsoft.com/office/powerpoint/2010/main" val="186585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1" name="Straight Connector 10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Isosceles Triangle 10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10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12" name="Rectangle 111">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entucky">
            <a:extLst>
              <a:ext uri="{FF2B5EF4-FFF2-40B4-BE49-F238E27FC236}">
                <a16:creationId xmlns:a16="http://schemas.microsoft.com/office/drawing/2014/main" id="{4F65EB58-C900-1806-584C-347DA61F43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667" r="96667">
                        <a14:foregroundMark x1="9333" y1="64167" x2="6667" y2="74167"/>
                        <a14:foregroundMark x1="6667" y1="74167" x2="10000" y2="70833"/>
                        <a14:foregroundMark x1="96667" y1="56250" x2="89000" y2="62083"/>
                        <a14:foregroundMark x1="89000" y1="62083" x2="88667" y2="62500"/>
                        <a14:foregroundMark x1="89333" y1="42917" x2="90000" y2="38750"/>
                      </a14:backgroundRemoval>
                    </a14:imgEffect>
                  </a14:imgLayer>
                </a14:imgProps>
              </a:ext>
              <a:ext uri="{28A0092B-C50C-407E-A947-70E740481C1C}">
                <a14:useLocalDpi xmlns:a14="http://schemas.microsoft.com/office/drawing/2010/main" val="0"/>
              </a:ext>
            </a:extLst>
          </a:blip>
          <a:srcRect/>
          <a:stretch>
            <a:fillRect/>
          </a:stretch>
        </p:blipFill>
        <p:spPr bwMode="auto">
          <a:xfrm>
            <a:off x="7494550" y="1501096"/>
            <a:ext cx="4234948" cy="3387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AF06A-4C63-BEB8-F641-215E94972D83}"/>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dirty="0"/>
              <a:t>Municipal Annexations</a:t>
            </a:r>
            <a:br>
              <a:rPr lang="en-US" sz="5400" dirty="0"/>
            </a:br>
            <a:br>
              <a:rPr lang="en-US" sz="5400" dirty="0"/>
            </a:br>
            <a:r>
              <a:rPr lang="en-US" sz="5400" dirty="0"/>
              <a:t>KRS 81A.005 - KRS 81A.520</a:t>
            </a:r>
          </a:p>
        </p:txBody>
      </p:sp>
      <p:sp>
        <p:nvSpPr>
          <p:cNvPr id="114" name="Isosceles Triangle 113">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6" name="Straight Connector 115">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Isosceles Triangle 117">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133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5580-32D8-8C75-E898-3030A3DE4E7E}"/>
              </a:ext>
            </a:extLst>
          </p:cNvPr>
          <p:cNvSpPr>
            <a:spLocks noGrp="1"/>
          </p:cNvSpPr>
          <p:nvPr>
            <p:ph type="title"/>
          </p:nvPr>
        </p:nvSpPr>
        <p:spPr/>
        <p:txBody>
          <a:bodyPr/>
          <a:lstStyle/>
          <a:p>
            <a:pPr algn="ctr"/>
            <a:r>
              <a:rPr lang="en-US" dirty="0"/>
              <a:t>Temporary Annexation Procedures</a:t>
            </a:r>
            <a:br>
              <a:rPr lang="en-US" dirty="0"/>
            </a:br>
            <a:r>
              <a:rPr lang="en-US" dirty="0"/>
              <a:t>Senate Bill 141 </a:t>
            </a:r>
          </a:p>
        </p:txBody>
      </p:sp>
      <p:sp>
        <p:nvSpPr>
          <p:cNvPr id="3" name="Content Placeholder 2">
            <a:extLst>
              <a:ext uri="{FF2B5EF4-FFF2-40B4-BE49-F238E27FC236}">
                <a16:creationId xmlns:a16="http://schemas.microsoft.com/office/drawing/2014/main" id="{077CA6EA-3CCC-206E-993E-37CFD0785297}"/>
              </a:ext>
            </a:extLst>
          </p:cNvPr>
          <p:cNvSpPr>
            <a:spLocks noGrp="1"/>
          </p:cNvSpPr>
          <p:nvPr>
            <p:ph idx="1"/>
          </p:nvPr>
        </p:nvSpPr>
        <p:spPr/>
        <p:txBody>
          <a:bodyPr/>
          <a:lstStyle/>
          <a:p>
            <a:r>
              <a:rPr lang="en-US" dirty="0"/>
              <a:t>Beginning on March 1, 2023, cities will only be permitted to complete annexation that were started but not completed prior to March 29, 2023 and can only initiate new annexation if it meets the following criteria:</a:t>
            </a:r>
          </a:p>
          <a:p>
            <a:pPr lvl="1"/>
            <a:r>
              <a:rPr lang="en-US" dirty="0"/>
              <a:t>An opportunity for substantial economic development would be impeded if a parcel of land is not annexed.</a:t>
            </a:r>
          </a:p>
          <a:p>
            <a:pPr lvl="1"/>
            <a:r>
              <a:rPr lang="en-US" dirty="0"/>
              <a:t>An annexation of a parcel would directly facility the delivery of new or substantially improved services that cannot be provided by the city in the absence of the annexation or the lack of annexation will result in the substantial loss of service.</a:t>
            </a:r>
          </a:p>
          <a:p>
            <a:pPr lvl="1"/>
            <a:r>
              <a:rPr lang="en-US" dirty="0"/>
              <a:t>If annexation was started on or after March 1, 2023, and a contract associated with the annexation let prior to March 29, 2023 would be voided by the provisions of SB 141</a:t>
            </a:r>
          </a:p>
        </p:txBody>
      </p:sp>
    </p:spTree>
    <p:extLst>
      <p:ext uri="{BB962C8B-B14F-4D97-AF65-F5344CB8AC3E}">
        <p14:creationId xmlns:p14="http://schemas.microsoft.com/office/powerpoint/2010/main" val="182012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D88C-88C7-6EA2-29F7-7C9D44CDA014}"/>
              </a:ext>
            </a:extLst>
          </p:cNvPr>
          <p:cNvSpPr>
            <a:spLocks noGrp="1"/>
          </p:cNvSpPr>
          <p:nvPr>
            <p:ph type="title"/>
          </p:nvPr>
        </p:nvSpPr>
        <p:spPr/>
        <p:txBody>
          <a:bodyPr/>
          <a:lstStyle/>
          <a:p>
            <a:pPr algn="ctr"/>
            <a:r>
              <a:rPr lang="en-US" dirty="0"/>
              <a:t>Temporary Annexation Procedures</a:t>
            </a:r>
            <a:br>
              <a:rPr lang="en-US" dirty="0"/>
            </a:br>
            <a:r>
              <a:rPr lang="en-US" dirty="0"/>
              <a:t>Senate Bill 141</a:t>
            </a:r>
          </a:p>
        </p:txBody>
      </p:sp>
      <p:sp>
        <p:nvSpPr>
          <p:cNvPr id="3" name="Content Placeholder 2">
            <a:extLst>
              <a:ext uri="{FF2B5EF4-FFF2-40B4-BE49-F238E27FC236}">
                <a16:creationId xmlns:a16="http://schemas.microsoft.com/office/drawing/2014/main" id="{085930AC-4177-FC44-FFE0-2A85291BFD39}"/>
              </a:ext>
            </a:extLst>
          </p:cNvPr>
          <p:cNvSpPr>
            <a:spLocks noGrp="1"/>
          </p:cNvSpPr>
          <p:nvPr>
            <p:ph idx="1"/>
          </p:nvPr>
        </p:nvSpPr>
        <p:spPr/>
        <p:txBody>
          <a:bodyPr anchor="ctr">
            <a:normAutofit/>
          </a:bodyPr>
          <a:lstStyle/>
          <a:p>
            <a:r>
              <a:rPr lang="en-US" dirty="0"/>
              <a:t>The property owner has requested the annexation of property that is contiguous to the existing city boundary and the city provides written notice to the fiscal court at least 45 days prior to enacting the final ordinance annexing the property;</a:t>
            </a:r>
          </a:p>
          <a:p>
            <a:pPr marL="0" indent="0">
              <a:buNone/>
            </a:pPr>
            <a:endParaRPr lang="en-US" dirty="0"/>
          </a:p>
          <a:p>
            <a:r>
              <a:rPr lang="en-US" dirty="0"/>
              <a:t>The fiscal court has concurred in the annexation; or</a:t>
            </a:r>
          </a:p>
        </p:txBody>
      </p:sp>
    </p:spTree>
    <p:extLst>
      <p:ext uri="{BB962C8B-B14F-4D97-AF65-F5344CB8AC3E}">
        <p14:creationId xmlns:p14="http://schemas.microsoft.com/office/powerpoint/2010/main" val="352969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0FAF-7108-8D2A-A0FD-0393BBC20465}"/>
              </a:ext>
            </a:extLst>
          </p:cNvPr>
          <p:cNvSpPr>
            <a:spLocks noGrp="1"/>
          </p:cNvSpPr>
          <p:nvPr>
            <p:ph type="title"/>
          </p:nvPr>
        </p:nvSpPr>
        <p:spPr/>
        <p:txBody>
          <a:bodyPr/>
          <a:lstStyle/>
          <a:p>
            <a:pPr algn="ctr"/>
            <a:r>
              <a:rPr lang="en-US" dirty="0"/>
              <a:t>Temporary Annexation Procedures</a:t>
            </a:r>
            <a:br>
              <a:rPr lang="en-US" dirty="0"/>
            </a:br>
            <a:r>
              <a:rPr lang="en-US" dirty="0"/>
              <a:t>Senate Bill 141</a:t>
            </a:r>
          </a:p>
        </p:txBody>
      </p:sp>
      <p:sp>
        <p:nvSpPr>
          <p:cNvPr id="3" name="Content Placeholder 2">
            <a:extLst>
              <a:ext uri="{FF2B5EF4-FFF2-40B4-BE49-F238E27FC236}">
                <a16:creationId xmlns:a16="http://schemas.microsoft.com/office/drawing/2014/main" id="{1BA52FC7-4416-506A-8D88-DA6CB9622961}"/>
              </a:ext>
            </a:extLst>
          </p:cNvPr>
          <p:cNvSpPr>
            <a:spLocks noGrp="1"/>
          </p:cNvSpPr>
          <p:nvPr>
            <p:ph idx="1"/>
          </p:nvPr>
        </p:nvSpPr>
        <p:spPr/>
        <p:txBody>
          <a:bodyPr/>
          <a:lstStyle/>
          <a:p>
            <a:r>
              <a:rPr lang="en-US" dirty="0"/>
              <a:t>The provision of Senate Bill 141 would void, alter, or otherwise impede the continuation of any provision of an interlocal agreement executed by the county and one or more cities within the county involving occupational license fees or insurance premium taxes.</a:t>
            </a:r>
          </a:p>
          <a:p>
            <a:endParaRPr lang="en-US" dirty="0"/>
          </a:p>
          <a:p>
            <a:r>
              <a:rPr lang="en-US" dirty="0"/>
              <a:t>When annexation is required in order to maintain ongoing services provided by a city to a school, no city, prior to July 1, 2024, may initiate or complete an annexation of an area that includes any property owned by that school district unless requested by the school district and concurred with by the fiscal court of the county.</a:t>
            </a:r>
          </a:p>
          <a:p>
            <a:endParaRPr lang="en-US" dirty="0"/>
          </a:p>
        </p:txBody>
      </p:sp>
    </p:spTree>
    <p:extLst>
      <p:ext uri="{BB962C8B-B14F-4D97-AF65-F5344CB8AC3E}">
        <p14:creationId xmlns:p14="http://schemas.microsoft.com/office/powerpoint/2010/main" val="334034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D6332F-D310-A9E1-9B6E-06A395CE97E1}"/>
              </a:ext>
            </a:extLst>
          </p:cNvPr>
          <p:cNvSpPr>
            <a:spLocks noGrp="1"/>
          </p:cNvSpPr>
          <p:nvPr>
            <p:ph type="title"/>
          </p:nvPr>
        </p:nvSpPr>
        <p:spPr/>
        <p:txBody>
          <a:bodyPr/>
          <a:lstStyle/>
          <a:p>
            <a:pPr algn="ctr"/>
            <a:r>
              <a:rPr lang="en-US" dirty="0"/>
              <a:t>Standing</a:t>
            </a:r>
          </a:p>
        </p:txBody>
      </p:sp>
      <p:sp>
        <p:nvSpPr>
          <p:cNvPr id="5" name="Content Placeholder 4">
            <a:extLst>
              <a:ext uri="{FF2B5EF4-FFF2-40B4-BE49-F238E27FC236}">
                <a16:creationId xmlns:a16="http://schemas.microsoft.com/office/drawing/2014/main" id="{7A7DBB27-280D-02B5-4DF4-9BF202C32BCA}"/>
              </a:ext>
            </a:extLst>
          </p:cNvPr>
          <p:cNvSpPr>
            <a:spLocks noGrp="1"/>
          </p:cNvSpPr>
          <p:nvPr>
            <p:ph idx="1"/>
          </p:nvPr>
        </p:nvSpPr>
        <p:spPr/>
        <p:txBody>
          <a:bodyPr/>
          <a:lstStyle/>
          <a:p>
            <a:r>
              <a:rPr lang="en-US" dirty="0"/>
              <a:t>Standing to Challenge Annexations has been extended to permit those that are harmed to contest the legality of the annexation, including adjoining property owners.</a:t>
            </a:r>
            <a:br>
              <a:rPr lang="en-US" dirty="0"/>
            </a:br>
            <a:br>
              <a:rPr lang="en-US" dirty="0"/>
            </a:br>
            <a:r>
              <a:rPr lang="en-US" dirty="0"/>
              <a:t>Except through Senate Bill 141 that allow standing for counties to oppose annexation, counties do not have a statutory right to challenge.</a:t>
            </a:r>
          </a:p>
        </p:txBody>
      </p:sp>
    </p:spTree>
    <p:extLst>
      <p:ext uri="{BB962C8B-B14F-4D97-AF65-F5344CB8AC3E}">
        <p14:creationId xmlns:p14="http://schemas.microsoft.com/office/powerpoint/2010/main" val="50051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C472B-9266-A0F1-6A53-A58F30135E97}"/>
              </a:ext>
            </a:extLst>
          </p:cNvPr>
          <p:cNvSpPr>
            <a:spLocks noGrp="1"/>
          </p:cNvSpPr>
          <p:nvPr>
            <p:ph type="title"/>
          </p:nvPr>
        </p:nvSpPr>
        <p:spPr/>
        <p:txBody>
          <a:bodyPr/>
          <a:lstStyle/>
          <a:p>
            <a:pPr algn="ctr"/>
            <a:r>
              <a:rPr lang="en-US" dirty="0"/>
              <a:t>Zoning Options</a:t>
            </a:r>
          </a:p>
        </p:txBody>
      </p:sp>
      <p:sp>
        <p:nvSpPr>
          <p:cNvPr id="5" name="Content Placeholder 4">
            <a:extLst>
              <a:ext uri="{FF2B5EF4-FFF2-40B4-BE49-F238E27FC236}">
                <a16:creationId xmlns:a16="http://schemas.microsoft.com/office/drawing/2014/main" id="{22F97D9E-5D1D-A28C-FDB7-90A1B7441A41}"/>
              </a:ext>
            </a:extLst>
          </p:cNvPr>
          <p:cNvSpPr>
            <a:spLocks noGrp="1"/>
          </p:cNvSpPr>
          <p:nvPr>
            <p:ph idx="1"/>
          </p:nvPr>
        </p:nvSpPr>
        <p:spPr/>
        <p:txBody>
          <a:bodyPr/>
          <a:lstStyle/>
          <a:p>
            <a:endParaRPr lang="en-US" dirty="0"/>
          </a:p>
          <a:p>
            <a:r>
              <a:rPr lang="en-US" sz="1800" dirty="0">
                <a:solidFill>
                  <a:srgbClr val="231F20"/>
                </a:solidFill>
                <a:effectLst/>
                <a:latin typeface="+mn-lt"/>
                <a:ea typeface="Palatino Linotype" panose="02040502050505030304" pitchFamily="18" charset="0"/>
                <a:cs typeface="Palatino Linotype" panose="02040502050505030304" pitchFamily="18" charset="0"/>
              </a:rPr>
              <a:t>The city may wait to zone the newly annexed territory using normal procedures provided in </a:t>
            </a:r>
            <a:r>
              <a:rPr lang="en-US" sz="1800" dirty="0">
                <a:solidFill>
                  <a:schemeClr val="accent1">
                    <a:lumMod val="75000"/>
                  </a:schemeClr>
                </a:solidFill>
                <a:effectLst/>
                <a:latin typeface="+mn-lt"/>
                <a:ea typeface="Palatino Linotype" panose="02040502050505030304" pitchFamily="18" charset="0"/>
                <a:cs typeface="Palatino Linotype" panose="02040502050505030304" pitchFamily="18" charset="0"/>
              </a:rPr>
              <a:t>KRS Chapter 100</a:t>
            </a:r>
            <a:r>
              <a:rPr lang="en-US" sz="1800" dirty="0">
                <a:solidFill>
                  <a:srgbClr val="231F20"/>
                </a:solidFill>
                <a:effectLst/>
                <a:latin typeface="+mn-lt"/>
                <a:ea typeface="Palatino Linotype" panose="02040502050505030304" pitchFamily="18" charset="0"/>
                <a:cs typeface="Palatino Linotype" panose="02040502050505030304" pitchFamily="18" charset="0"/>
              </a:rPr>
              <a:t> after the annexation is complete.</a:t>
            </a:r>
          </a:p>
          <a:p>
            <a:pPr marL="0" indent="0">
              <a:buNone/>
            </a:pPr>
            <a:endParaRPr lang="en-US" dirty="0"/>
          </a:p>
          <a:p>
            <a:r>
              <a:rPr lang="en-US" dirty="0"/>
              <a:t>The city may proceed to propose zoning between the “intent to annex” ordinance and the annexation ordinance by following the procedures outlined in KRS 100.209</a:t>
            </a:r>
          </a:p>
        </p:txBody>
      </p:sp>
    </p:spTree>
    <p:extLst>
      <p:ext uri="{BB962C8B-B14F-4D97-AF65-F5344CB8AC3E}">
        <p14:creationId xmlns:p14="http://schemas.microsoft.com/office/powerpoint/2010/main" val="392687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8E18-4575-E4D1-9DA1-6BF90BFA05CA}"/>
              </a:ext>
            </a:extLst>
          </p:cNvPr>
          <p:cNvSpPr>
            <a:spLocks noGrp="1"/>
          </p:cNvSpPr>
          <p:nvPr>
            <p:ph type="title"/>
          </p:nvPr>
        </p:nvSpPr>
        <p:spPr/>
        <p:txBody>
          <a:bodyPr/>
          <a:lstStyle/>
          <a:p>
            <a:pPr algn="ctr"/>
            <a:r>
              <a:rPr lang="en-US" dirty="0"/>
              <a:t>Taxing Requirements</a:t>
            </a:r>
          </a:p>
        </p:txBody>
      </p:sp>
      <p:sp>
        <p:nvSpPr>
          <p:cNvPr id="3" name="Content Placeholder 2">
            <a:extLst>
              <a:ext uri="{FF2B5EF4-FFF2-40B4-BE49-F238E27FC236}">
                <a16:creationId xmlns:a16="http://schemas.microsoft.com/office/drawing/2014/main" id="{BA1E7115-9C6E-8C88-AF73-4B1B91A11657}"/>
              </a:ext>
            </a:extLst>
          </p:cNvPr>
          <p:cNvSpPr>
            <a:spLocks noGrp="1"/>
          </p:cNvSpPr>
          <p:nvPr>
            <p:ph idx="1"/>
          </p:nvPr>
        </p:nvSpPr>
        <p:spPr/>
        <p:txBody>
          <a:bodyPr anchor="ctr"/>
          <a:lstStyle/>
          <a:p>
            <a:r>
              <a:rPr lang="en-US" dirty="0"/>
              <a:t>After the annexation, the burden of taxation must be uniform throughout the city. This means the city must assume any liabilities attached to the annexed territory and the annexed territory must assume its fair share of the tax burden. [KRS 81A.450]</a:t>
            </a:r>
            <a:br>
              <a:rPr lang="en-US" dirty="0"/>
            </a:br>
            <a:endParaRPr lang="en-US" dirty="0"/>
          </a:p>
        </p:txBody>
      </p:sp>
    </p:spTree>
    <p:extLst>
      <p:ext uri="{BB962C8B-B14F-4D97-AF65-F5344CB8AC3E}">
        <p14:creationId xmlns:p14="http://schemas.microsoft.com/office/powerpoint/2010/main" val="221642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08C35E69-3796-E2CB-3692-3C2A14768255}"/>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4600" kern="1200" dirty="0">
                <a:solidFill>
                  <a:schemeClr val="accent1"/>
                </a:solidFill>
                <a:latin typeface="+mj-lt"/>
                <a:ea typeface="+mj-ea"/>
                <a:cs typeface="+mj-cs"/>
              </a:rPr>
              <a:t>REVENUE OPTIONS</a:t>
            </a:r>
            <a:br>
              <a:rPr lang="en-US" sz="4600" kern="1200" dirty="0">
                <a:solidFill>
                  <a:schemeClr val="accent1"/>
                </a:solidFill>
                <a:latin typeface="+mj-lt"/>
                <a:ea typeface="+mj-ea"/>
                <a:cs typeface="+mj-cs"/>
              </a:rPr>
            </a:br>
            <a:r>
              <a:rPr lang="en-US" sz="4600" kern="1200" dirty="0">
                <a:solidFill>
                  <a:schemeClr val="accent1"/>
                </a:solidFill>
                <a:latin typeface="+mj-lt"/>
                <a:ea typeface="+mj-ea"/>
                <a:cs typeface="+mj-cs"/>
              </a:rPr>
              <a:t>FOR CITIES AND COUNTIES</a:t>
            </a:r>
          </a:p>
        </p:txBody>
      </p:sp>
      <p:sp>
        <p:nvSpPr>
          <p:cNvPr id="23" name="Isosceles Triangle 2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Graphic 7" descr="City">
            <a:extLst>
              <a:ext uri="{FF2B5EF4-FFF2-40B4-BE49-F238E27FC236}">
                <a16:creationId xmlns:a16="http://schemas.microsoft.com/office/drawing/2014/main" id="{0F8B8F9C-5A6F-388E-D6D2-24C7732FC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53872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9EB9-3D5E-4427-9ECF-006897C57071}"/>
              </a:ext>
            </a:extLst>
          </p:cNvPr>
          <p:cNvSpPr>
            <a:spLocks noGrp="1"/>
          </p:cNvSpPr>
          <p:nvPr>
            <p:ph type="title"/>
          </p:nvPr>
        </p:nvSpPr>
        <p:spPr/>
        <p:txBody>
          <a:bodyPr>
            <a:normAutofit fontScale="90000"/>
          </a:bodyPr>
          <a:lstStyle/>
          <a:p>
            <a:pPr algn="ctr"/>
            <a:r>
              <a:rPr lang="en-US" dirty="0"/>
              <a:t>MAIN REVENUE OPTIONS FOR </a:t>
            </a:r>
            <a:br>
              <a:rPr lang="en-US" dirty="0"/>
            </a:br>
            <a:r>
              <a:rPr lang="en-US" dirty="0"/>
              <a:t>CITY &amp; COUNTY</a:t>
            </a:r>
            <a:br>
              <a:rPr lang="en-US" dirty="0"/>
            </a:br>
            <a:endParaRPr lang="en-US" dirty="0"/>
          </a:p>
        </p:txBody>
      </p:sp>
      <p:sp>
        <p:nvSpPr>
          <p:cNvPr id="3" name="Content Placeholder 2">
            <a:extLst>
              <a:ext uri="{FF2B5EF4-FFF2-40B4-BE49-F238E27FC236}">
                <a16:creationId xmlns:a16="http://schemas.microsoft.com/office/drawing/2014/main" id="{C3F19488-D5D6-4ED0-63CF-2E645BFFD70F}"/>
              </a:ext>
            </a:extLst>
          </p:cNvPr>
          <p:cNvSpPr>
            <a:spLocks noGrp="1"/>
          </p:cNvSpPr>
          <p:nvPr>
            <p:ph idx="1"/>
          </p:nvPr>
        </p:nvSpPr>
        <p:spPr/>
        <p:txBody>
          <a:bodyPr anchor="ctr">
            <a:normAutofit fontScale="77500" lnSpcReduction="20000"/>
          </a:bodyPr>
          <a:lstStyle/>
          <a:p>
            <a:r>
              <a:rPr lang="en-US" sz="3200" dirty="0"/>
              <a:t>Property Taxes  </a:t>
            </a:r>
          </a:p>
          <a:p>
            <a:pPr lvl="1"/>
            <a:r>
              <a:rPr lang="en-US" sz="3200" dirty="0"/>
              <a:t>(Real, Personal &amp; Motor Vehicles)</a:t>
            </a:r>
          </a:p>
          <a:p>
            <a:pPr marL="457200" lvl="1" indent="0">
              <a:buNone/>
            </a:pPr>
            <a:endParaRPr lang="en-US" sz="3200" dirty="0"/>
          </a:p>
          <a:p>
            <a:pPr marL="0" lvl="1" indent="457200"/>
            <a:r>
              <a:rPr lang="en-US" sz="3200" dirty="0"/>
              <a:t>Occupational License Taxes</a:t>
            </a:r>
          </a:p>
          <a:p>
            <a:pPr marL="400050" lvl="2" indent="457200"/>
            <a:r>
              <a:rPr lang="en-US" sz="3200" dirty="0"/>
              <a:t>(Payroll, Net Profits or Gross Receipts)</a:t>
            </a:r>
          </a:p>
          <a:p>
            <a:pPr marL="400050" lvl="2" indent="0">
              <a:buNone/>
            </a:pPr>
            <a:endParaRPr lang="en-US" sz="3200" dirty="0"/>
          </a:p>
          <a:p>
            <a:pPr marL="0" lvl="1" indent="457200"/>
            <a:r>
              <a:rPr lang="fr-FR" sz="3200" dirty="0" err="1"/>
              <a:t>Insurance</a:t>
            </a:r>
            <a:r>
              <a:rPr lang="fr-FR" sz="3200" dirty="0"/>
              <a:t> Premium Taxes</a:t>
            </a:r>
            <a:endParaRPr lang="en-US" dirty="0"/>
          </a:p>
          <a:p>
            <a:pPr lvl="1"/>
            <a:endParaRPr lang="en-US" dirty="0"/>
          </a:p>
          <a:p>
            <a:pPr lvl="1"/>
            <a:endParaRPr lang="en-US" sz="1600" dirty="0">
              <a:effectLst/>
              <a:ea typeface="Calibri" panose="020F0502020204030204" pitchFamily="34" charset="0"/>
              <a:cs typeface="Times New Roman" panose="02020603050405020304" pitchFamily="18" charset="0"/>
            </a:endParaRPr>
          </a:p>
          <a:p>
            <a:pPr marL="0" lvl="1" indent="0">
              <a:buNone/>
            </a:pPr>
            <a:r>
              <a:rPr lang="en-US" sz="1600" dirty="0">
                <a:effectLst/>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55400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timeline&#10;&#10;Description automatically generated">
            <a:extLst>
              <a:ext uri="{FF2B5EF4-FFF2-40B4-BE49-F238E27FC236}">
                <a16:creationId xmlns:a16="http://schemas.microsoft.com/office/drawing/2014/main" id="{49C42295-FC21-0143-70DC-A4AA68A24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890" y="731520"/>
            <a:ext cx="7990088" cy="6126480"/>
          </a:xfrm>
        </p:spPr>
      </p:pic>
    </p:spTree>
    <p:extLst>
      <p:ext uri="{BB962C8B-B14F-4D97-AF65-F5344CB8AC3E}">
        <p14:creationId xmlns:p14="http://schemas.microsoft.com/office/powerpoint/2010/main" val="39012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tter chart&#10;&#10;Description automatically generated with medium confidence">
            <a:extLst>
              <a:ext uri="{FF2B5EF4-FFF2-40B4-BE49-F238E27FC236}">
                <a16:creationId xmlns:a16="http://schemas.microsoft.com/office/drawing/2014/main" id="{11465136-F8EE-8335-0A0C-09E97FBC1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61" y="766010"/>
            <a:ext cx="8805619" cy="5325979"/>
          </a:xfrm>
          <a:prstGeom prst="rect">
            <a:avLst/>
          </a:prstGeom>
        </p:spPr>
      </p:pic>
    </p:spTree>
    <p:extLst>
      <p:ext uri="{BB962C8B-B14F-4D97-AF65-F5344CB8AC3E}">
        <p14:creationId xmlns:p14="http://schemas.microsoft.com/office/powerpoint/2010/main" val="309074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91F397-4FB2-CF6C-DF3C-7A78366DCEC2}"/>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Consolidated Local Government</a:t>
            </a:r>
            <a:br>
              <a:rPr lang="en-US">
                <a:solidFill>
                  <a:srgbClr val="FFFFFF"/>
                </a:solidFill>
              </a:rPr>
            </a:br>
            <a:r>
              <a:rPr lang="en-US">
                <a:solidFill>
                  <a:srgbClr val="FFFFFF"/>
                </a:solidFill>
              </a:rPr>
              <a:t>KRS 67C.111</a:t>
            </a:r>
          </a:p>
        </p:txBody>
      </p:sp>
      <p:pic>
        <p:nvPicPr>
          <p:cNvPr id="5" name="Picture 4" descr="Text&#10;&#10;Description automatically generated">
            <a:extLst>
              <a:ext uri="{FF2B5EF4-FFF2-40B4-BE49-F238E27FC236}">
                <a16:creationId xmlns:a16="http://schemas.microsoft.com/office/drawing/2014/main" id="{B0874606-8727-BF16-EF4B-867F21488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05" y="2115701"/>
            <a:ext cx="4067813" cy="2837299"/>
          </a:xfrm>
          <a:prstGeom prst="rect">
            <a:avLst/>
          </a:prstGeom>
        </p:spPr>
      </p:pic>
      <p:sp>
        <p:nvSpPr>
          <p:cNvPr id="3" name="Content Placeholder 2">
            <a:extLst>
              <a:ext uri="{FF2B5EF4-FFF2-40B4-BE49-F238E27FC236}">
                <a16:creationId xmlns:a16="http://schemas.microsoft.com/office/drawing/2014/main" id="{001668C2-17F7-7151-3316-908312CFE1FF}"/>
              </a:ext>
            </a:extLst>
          </p:cNvPr>
          <p:cNvSpPr>
            <a:spLocks noGrp="1"/>
          </p:cNvSpPr>
          <p:nvPr>
            <p:ph idx="1"/>
          </p:nvPr>
        </p:nvSpPr>
        <p:spPr>
          <a:xfrm>
            <a:off x="7181725" y="2837329"/>
            <a:ext cx="4512988" cy="3317938"/>
          </a:xfrm>
        </p:spPr>
        <p:txBody>
          <a:bodyPr anchor="t">
            <a:normAutofit/>
          </a:bodyPr>
          <a:lstStyle/>
          <a:p>
            <a:r>
              <a:rPr lang="en-US" dirty="0">
                <a:solidFill>
                  <a:srgbClr val="FFFFFF"/>
                </a:solidFill>
              </a:rPr>
              <a:t>Any proposed annexation by a city in that county shall first receive the approval of the legislative council of the consolidated local government prior to the city proceeding with annexation.</a:t>
            </a:r>
          </a:p>
          <a:p>
            <a:r>
              <a:rPr lang="en-US" dirty="0">
                <a:solidFill>
                  <a:srgbClr val="FFFFFF"/>
                </a:solidFill>
              </a:rPr>
              <a:t>After July 15, 2024,  - Change in law allowing a petition by sixty-six percent (66%) or more of the qualified voters of the area proposed to be annexed to allow annexation.</a:t>
            </a:r>
          </a:p>
        </p:txBody>
      </p:sp>
    </p:spTree>
    <p:extLst>
      <p:ext uri="{BB962C8B-B14F-4D97-AF65-F5344CB8AC3E}">
        <p14:creationId xmlns:p14="http://schemas.microsoft.com/office/powerpoint/2010/main" val="1949230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p&#10;&#10;Description automatically generated">
            <a:extLst>
              <a:ext uri="{FF2B5EF4-FFF2-40B4-BE49-F238E27FC236}">
                <a16:creationId xmlns:a16="http://schemas.microsoft.com/office/drawing/2014/main" id="{F6E542EE-AA33-F0AC-D9E1-81BA30D25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548" y="917608"/>
            <a:ext cx="8778240" cy="5486400"/>
          </a:xfrm>
        </p:spPr>
      </p:pic>
    </p:spTree>
    <p:extLst>
      <p:ext uri="{BB962C8B-B14F-4D97-AF65-F5344CB8AC3E}">
        <p14:creationId xmlns:p14="http://schemas.microsoft.com/office/powerpoint/2010/main" val="56521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E24649D-6351-B583-A8B7-A304C38E0FC6}"/>
              </a:ext>
            </a:extLst>
          </p:cNvPr>
          <p:cNvPicPr>
            <a:picLocks noGrp="1" noChangeAspect="1"/>
          </p:cNvPicPr>
          <p:nvPr>
            <p:ph idx="1"/>
          </p:nvPr>
        </p:nvPicPr>
        <p:blipFill>
          <a:blip r:embed="rId2"/>
          <a:stretch>
            <a:fillRect/>
          </a:stretch>
        </p:blipFill>
        <p:spPr>
          <a:xfrm>
            <a:off x="1985431" y="1131994"/>
            <a:ext cx="8223015" cy="4590386"/>
          </a:xfrm>
          <a:prstGeom prst="rect">
            <a:avLst/>
          </a:prstGeom>
        </p:spPr>
      </p:pic>
    </p:spTree>
    <p:extLst>
      <p:ext uri="{BB962C8B-B14F-4D97-AF65-F5344CB8AC3E}">
        <p14:creationId xmlns:p14="http://schemas.microsoft.com/office/powerpoint/2010/main" val="924113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9EB9-3D5E-4427-9ECF-006897C57071}"/>
              </a:ext>
            </a:extLst>
          </p:cNvPr>
          <p:cNvSpPr>
            <a:spLocks noGrp="1"/>
          </p:cNvSpPr>
          <p:nvPr>
            <p:ph type="title"/>
          </p:nvPr>
        </p:nvSpPr>
        <p:spPr/>
        <p:txBody>
          <a:bodyPr>
            <a:normAutofit fontScale="90000"/>
          </a:bodyPr>
          <a:lstStyle/>
          <a:p>
            <a:pPr algn="ctr"/>
            <a:r>
              <a:rPr lang="en-US" dirty="0"/>
              <a:t>OTHER REVENUE OPTIONS </a:t>
            </a:r>
            <a:br>
              <a:rPr lang="en-US" dirty="0"/>
            </a:br>
            <a:r>
              <a:rPr lang="en-US" dirty="0"/>
              <a:t>BY BOTH ENTITIES</a:t>
            </a:r>
            <a:br>
              <a:rPr lang="en-US" dirty="0"/>
            </a:br>
            <a:endParaRPr lang="en-US" dirty="0"/>
          </a:p>
        </p:txBody>
      </p:sp>
      <p:sp>
        <p:nvSpPr>
          <p:cNvPr id="3" name="Content Placeholder 2">
            <a:extLst>
              <a:ext uri="{FF2B5EF4-FFF2-40B4-BE49-F238E27FC236}">
                <a16:creationId xmlns:a16="http://schemas.microsoft.com/office/drawing/2014/main" id="{C3F19488-D5D6-4ED0-63CF-2E645BFFD70F}"/>
              </a:ext>
            </a:extLst>
          </p:cNvPr>
          <p:cNvSpPr>
            <a:spLocks noGrp="1"/>
          </p:cNvSpPr>
          <p:nvPr>
            <p:ph idx="1"/>
          </p:nvPr>
        </p:nvSpPr>
        <p:spPr/>
        <p:txBody>
          <a:bodyPr/>
          <a:lstStyle/>
          <a:p>
            <a:pPr lvl="1"/>
            <a:endParaRPr lang="en-US" dirty="0"/>
          </a:p>
          <a:p>
            <a:pPr lvl="1"/>
            <a:r>
              <a:rPr lang="en-US" sz="2000" dirty="0"/>
              <a:t>Bank Franchise/Local Deposits</a:t>
            </a:r>
          </a:p>
          <a:p>
            <a:pPr lvl="1"/>
            <a:r>
              <a:rPr lang="en-US" sz="2000" dirty="0"/>
              <a:t>Transient Room Tax– pass through tax that funds Tourism Commissions</a:t>
            </a:r>
          </a:p>
          <a:p>
            <a:pPr lvl="1"/>
            <a:r>
              <a:rPr lang="en-US" sz="2000" dirty="0"/>
              <a:t>Alcohol Regulatory fees (in general up to 5%) – former 3rd &amp; 4th class cities, city under 20,000 and counties where cities can collect it.</a:t>
            </a:r>
          </a:p>
          <a:p>
            <a:pPr lvl="1"/>
            <a:r>
              <a:rPr lang="en-US" sz="2000" dirty="0"/>
              <a:t>911 Fees </a:t>
            </a:r>
          </a:p>
          <a:p>
            <a:pPr lvl="1"/>
            <a:r>
              <a:rPr lang="en-US" sz="2000" dirty="0"/>
              <a:t>User Fees</a:t>
            </a:r>
          </a:p>
        </p:txBody>
      </p:sp>
    </p:spTree>
    <p:extLst>
      <p:ext uri="{BB962C8B-B14F-4D97-AF65-F5344CB8AC3E}">
        <p14:creationId xmlns:p14="http://schemas.microsoft.com/office/powerpoint/2010/main" val="150592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734056" y="2072814"/>
            <a:ext cx="6424440" cy="3880773"/>
          </a:xfrm>
        </p:spPr>
        <p:txBody>
          <a:bodyPr>
            <a:normAutofit/>
          </a:bodyPr>
          <a:lstStyle/>
          <a:p>
            <a:pPr marL="514350" indent="-514350" algn="just">
              <a:buSzPct val="100000"/>
              <a:buFont typeface="+mj-lt"/>
              <a:buAutoNum type="arabicPeriod"/>
            </a:pPr>
            <a:r>
              <a:rPr lang="en-US" sz="3200" b="1" spc="-5" dirty="0">
                <a:solidFill>
                  <a:srgbClr val="231F20"/>
                </a:solidFill>
                <a:latin typeface="Palatino Linotype" panose="02040502050505030304" pitchFamily="18" charset="0"/>
                <a:ea typeface="Cambria" panose="02040503050406030204" pitchFamily="18" charset="0"/>
              </a:rPr>
              <a:t>The territory proposed to be annexed must be adjacent or contiguous to the city limits </a:t>
            </a:r>
            <a:r>
              <a:rPr lang="en-US" sz="3200" b="1" spc="-5" dirty="0">
                <a:solidFill>
                  <a:schemeClr val="accent1">
                    <a:lumMod val="75000"/>
                  </a:schemeClr>
                </a:solidFill>
                <a:latin typeface="Palatino Linotype" panose="02040502050505030304" pitchFamily="18" charset="0"/>
                <a:ea typeface="Cambria" panose="02040503050406030204" pitchFamily="18" charset="0"/>
              </a:rPr>
              <a:t>[KRS 81.A410(1)(a)]</a:t>
            </a:r>
          </a:p>
          <a:p>
            <a:pPr marL="0" indent="0">
              <a:buNone/>
            </a:pPr>
            <a:endParaRPr lang="en-US" sz="4000" dirty="0"/>
          </a:p>
        </p:txBody>
      </p:sp>
    </p:spTree>
    <p:extLst>
      <p:ext uri="{BB962C8B-B14F-4D97-AF65-F5344CB8AC3E}">
        <p14:creationId xmlns:p14="http://schemas.microsoft.com/office/powerpoint/2010/main" val="124979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734056" y="2072814"/>
            <a:ext cx="6424440" cy="3880773"/>
          </a:xfrm>
        </p:spPr>
        <p:txBody>
          <a:bodyPr>
            <a:normAutofit/>
          </a:bodyPr>
          <a:lstStyle/>
          <a:p>
            <a:pPr marL="803275" indent="-803275" algn="just">
              <a:buSzPct val="100000"/>
              <a:buNone/>
            </a:pPr>
            <a:r>
              <a:rPr lang="en-US" sz="3200" b="1" spc="-5" dirty="0">
                <a:solidFill>
                  <a:schemeClr val="accent1">
                    <a:lumMod val="75000"/>
                  </a:schemeClr>
                </a:solidFill>
                <a:latin typeface="Palatino Linotype" panose="02040502050505030304" pitchFamily="18" charset="0"/>
                <a:ea typeface="Cambria" panose="02040503050406030204" pitchFamily="18" charset="0"/>
              </a:rPr>
              <a:t>1a. </a:t>
            </a:r>
            <a:r>
              <a:rPr lang="en-US" sz="3200" b="1" i="1" spc="-5" dirty="0">
                <a:solidFill>
                  <a:srgbClr val="231F20"/>
                </a:solidFill>
                <a:latin typeface="Palatino Linotype" panose="02040502050505030304" pitchFamily="18" charset="0"/>
                <a:ea typeface="Cambria" panose="02040503050406030204" pitchFamily="18" charset="0"/>
              </a:rPr>
              <a:t>Corridor Annexation</a:t>
            </a:r>
            <a:r>
              <a:rPr lang="en-US" sz="3200" b="1" spc="-5" dirty="0">
                <a:solidFill>
                  <a:srgbClr val="231F20"/>
                </a:solidFill>
                <a:latin typeface="Palatino Linotype" panose="02040502050505030304" pitchFamily="18" charset="0"/>
                <a:ea typeface="Cambria" panose="02040503050406030204" pitchFamily="18" charset="0"/>
              </a:rPr>
              <a:t> is the annexation of “thin strips of land” such as highways which is the only link between the territories.</a:t>
            </a:r>
          </a:p>
          <a:p>
            <a:pPr marL="0" indent="0">
              <a:buNone/>
            </a:pPr>
            <a:endParaRPr lang="en-US" sz="4000" dirty="0"/>
          </a:p>
        </p:txBody>
      </p:sp>
    </p:spTree>
    <p:extLst>
      <p:ext uri="{BB962C8B-B14F-4D97-AF65-F5344CB8AC3E}">
        <p14:creationId xmlns:p14="http://schemas.microsoft.com/office/powerpoint/2010/main" val="248926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734056" y="1556951"/>
            <a:ext cx="6424440" cy="4630785"/>
          </a:xfrm>
        </p:spPr>
        <p:txBody>
          <a:bodyPr>
            <a:normAutofit fontScale="70000" lnSpcReduction="20000"/>
          </a:bodyPr>
          <a:lstStyle/>
          <a:p>
            <a:pPr marL="0" indent="0" algn="just">
              <a:buSzPct val="100000"/>
              <a:buNone/>
            </a:pPr>
            <a:endParaRPr lang="en-US" sz="3200" b="1" i="1" spc="-5" dirty="0">
              <a:solidFill>
                <a:srgbClr val="231F20"/>
              </a:solidFill>
              <a:latin typeface="Palatino Linotype" panose="02040502050505030304" pitchFamily="18" charset="0"/>
              <a:ea typeface="Cambria" panose="02040503050406030204" pitchFamily="18" charset="0"/>
            </a:endParaRPr>
          </a:p>
          <a:p>
            <a:pPr marL="0" indent="0" algn="just">
              <a:buSzPct val="100000"/>
              <a:buNone/>
            </a:pPr>
            <a:r>
              <a:rPr lang="en-US" sz="3200" b="1" i="1" spc="-5" dirty="0">
                <a:solidFill>
                  <a:srgbClr val="231F20"/>
                </a:solidFill>
                <a:latin typeface="Palatino Linotype" panose="02040502050505030304" pitchFamily="18" charset="0"/>
                <a:ea typeface="Cambria" panose="02040503050406030204" pitchFamily="18" charset="0"/>
              </a:rPr>
              <a:t>Corridor Annexation</a:t>
            </a:r>
          </a:p>
          <a:p>
            <a:pPr marL="457200" indent="0" algn="just">
              <a:buSzPct val="100000"/>
              <a:buNone/>
            </a:pPr>
            <a:r>
              <a:rPr lang="en-US" sz="3200" b="1" spc="-5" dirty="0">
                <a:solidFill>
                  <a:srgbClr val="231F20"/>
                </a:solidFill>
                <a:latin typeface="Palatino Linotype" panose="02040502050505030304" pitchFamily="18" charset="0"/>
                <a:ea typeface="Cambria" panose="02040503050406030204" pitchFamily="18" charset="0"/>
              </a:rPr>
              <a:t>In general, it is disfavored, but 	courts will support corridor 	annexation </a:t>
            </a:r>
            <a:r>
              <a:rPr lang="en-US" sz="3200" b="1" u="sng" spc="-5" dirty="0">
                <a:solidFill>
                  <a:srgbClr val="231F20"/>
                </a:solidFill>
                <a:latin typeface="Palatino Linotype" panose="02040502050505030304" pitchFamily="18" charset="0"/>
                <a:ea typeface="Cambria" panose="02040503050406030204" pitchFamily="18" charset="0"/>
              </a:rPr>
              <a:t>IF</a:t>
            </a:r>
            <a:r>
              <a:rPr lang="en-US" sz="3200" b="1" spc="-5" dirty="0">
                <a:solidFill>
                  <a:srgbClr val="231F20"/>
                </a:solidFill>
                <a:latin typeface="Palatino Linotype" panose="02040502050505030304" pitchFamily="18" charset="0"/>
                <a:ea typeface="Cambria" panose="02040503050406030204" pitchFamily="18" charset="0"/>
              </a:rPr>
              <a:t> there is a tangible 	“</a:t>
            </a:r>
            <a:r>
              <a:rPr lang="en-US" sz="3200" b="1" i="1" spc="-5" dirty="0">
                <a:solidFill>
                  <a:srgbClr val="231F20"/>
                </a:solidFill>
                <a:latin typeface="Palatino Linotype" panose="02040502050505030304" pitchFamily="18" charset="0"/>
                <a:ea typeface="Cambria" panose="02040503050406030204" pitchFamily="18" charset="0"/>
              </a:rPr>
              <a:t>Municipal Purpose.”</a:t>
            </a:r>
          </a:p>
          <a:p>
            <a:pPr marL="457200" indent="-457200" algn="just">
              <a:buSzPct val="100000"/>
              <a:buNone/>
            </a:pPr>
            <a:r>
              <a:rPr lang="en-US" sz="3200" b="1" i="1" spc="-5" dirty="0">
                <a:solidFill>
                  <a:srgbClr val="231F20"/>
                </a:solidFill>
                <a:latin typeface="Palatino Linotype" panose="02040502050505030304" pitchFamily="18" charset="0"/>
                <a:ea typeface="Cambria" panose="02040503050406030204" pitchFamily="18" charset="0"/>
              </a:rPr>
              <a:t>	Municipal Purpose </a:t>
            </a:r>
            <a:r>
              <a:rPr lang="en-US" sz="3200" b="1" u="sng" spc="-5" dirty="0">
                <a:solidFill>
                  <a:srgbClr val="231F20"/>
                </a:solidFill>
                <a:latin typeface="Palatino Linotype" panose="02040502050505030304" pitchFamily="18" charset="0"/>
                <a:ea typeface="Cambria" panose="02040503050406030204" pitchFamily="18" charset="0"/>
              </a:rPr>
              <a:t>cannot</a:t>
            </a:r>
            <a:r>
              <a:rPr lang="en-US" sz="3200" b="1" i="1" spc="-5" dirty="0">
                <a:solidFill>
                  <a:srgbClr val="231F20"/>
                </a:solidFill>
                <a:latin typeface="Palatino Linotype" panose="02040502050505030304" pitchFamily="18" charset="0"/>
                <a:ea typeface="Cambria" panose="02040503050406030204" pitchFamily="18" charset="0"/>
              </a:rPr>
              <a:t> </a:t>
            </a:r>
            <a:r>
              <a:rPr lang="en-US" sz="3200" b="1" spc="-5" dirty="0">
                <a:solidFill>
                  <a:srgbClr val="231F20"/>
                </a:solidFill>
                <a:latin typeface="Palatino Linotype" panose="02040502050505030304" pitchFamily="18" charset="0"/>
                <a:ea typeface="Cambria" panose="02040503050406030204" pitchFamily="18" charset="0"/>
              </a:rPr>
              <a:t>be just contiguity, but 	instead the corridor serves a concrete and tangible 	municipal purpose existing at the time the 	annexation 	is 	sought. </a:t>
            </a:r>
          </a:p>
          <a:p>
            <a:pPr marL="457200" indent="-457200" algn="just">
              <a:buSzPct val="100000"/>
              <a:buNone/>
            </a:pPr>
            <a:r>
              <a:rPr lang="en-US" sz="3200" b="1" spc="-5" dirty="0">
                <a:solidFill>
                  <a:srgbClr val="231F20"/>
                </a:solidFill>
                <a:latin typeface="Palatino Linotype" panose="02040502050505030304" pitchFamily="18" charset="0"/>
                <a:ea typeface="Cambria" panose="02040503050406030204" pitchFamily="18" charset="0"/>
              </a:rPr>
              <a:t>	(Generally, it is where water mains and/or sewer 	lines or sewer lift stations or other utilities exist 	at the 	time of annexation.)</a:t>
            </a:r>
          </a:p>
          <a:p>
            <a:pPr marL="457200" indent="-457200" algn="just">
              <a:buSzPct val="100000"/>
              <a:buNone/>
            </a:pPr>
            <a:endParaRPr lang="en-US" sz="3200" b="1" spc="-5" dirty="0">
              <a:solidFill>
                <a:srgbClr val="231F20"/>
              </a:solidFill>
              <a:latin typeface="Palatino Linotype" panose="02040502050505030304" pitchFamily="18" charset="0"/>
              <a:ea typeface="Cambria" panose="02040503050406030204" pitchFamily="18" charset="0"/>
            </a:endParaRPr>
          </a:p>
          <a:p>
            <a:pPr marL="457200" indent="-457200" algn="just">
              <a:buSzPct val="100000"/>
              <a:buNone/>
            </a:pPr>
            <a:r>
              <a:rPr lang="en-US" sz="3200" b="1" spc="-5" dirty="0">
                <a:solidFill>
                  <a:srgbClr val="231F20"/>
                </a:solidFill>
                <a:latin typeface="Palatino Linotype" panose="02040502050505030304" pitchFamily="18" charset="0"/>
                <a:ea typeface="Cambria" panose="02040503050406030204" pitchFamily="18" charset="0"/>
              </a:rPr>
              <a:t>	</a:t>
            </a:r>
            <a:endParaRPr lang="en-US" sz="4000" dirty="0"/>
          </a:p>
        </p:txBody>
      </p:sp>
    </p:spTree>
    <p:extLst>
      <p:ext uri="{BB962C8B-B14F-4D97-AF65-F5344CB8AC3E}">
        <p14:creationId xmlns:p14="http://schemas.microsoft.com/office/powerpoint/2010/main" val="390282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734056" y="1556951"/>
            <a:ext cx="6424440" cy="4630785"/>
          </a:xfrm>
        </p:spPr>
        <p:txBody>
          <a:bodyPr>
            <a:normAutofit fontScale="92500" lnSpcReduction="10000"/>
          </a:bodyPr>
          <a:lstStyle/>
          <a:p>
            <a:pPr marL="0" indent="0" algn="just">
              <a:buSzPct val="100000"/>
              <a:buNone/>
            </a:pPr>
            <a:endParaRPr lang="en-US" sz="3200" b="1" i="1" spc="-5" dirty="0">
              <a:solidFill>
                <a:srgbClr val="231F20"/>
              </a:solidFill>
              <a:latin typeface="Palatino Linotype" panose="02040502050505030304" pitchFamily="18" charset="0"/>
              <a:ea typeface="Cambria" panose="02040503050406030204" pitchFamily="18" charset="0"/>
            </a:endParaRPr>
          </a:p>
          <a:p>
            <a:pPr marL="0" indent="0" algn="just">
              <a:buSzPct val="100000"/>
              <a:buNone/>
            </a:pPr>
            <a:r>
              <a:rPr lang="en-US" sz="3200" b="1" i="1" spc="-5" dirty="0">
                <a:solidFill>
                  <a:srgbClr val="231F20"/>
                </a:solidFill>
                <a:latin typeface="Palatino Linotype" panose="02040502050505030304" pitchFamily="18" charset="0"/>
                <a:ea typeface="Cambria" panose="02040503050406030204" pitchFamily="18" charset="0"/>
              </a:rPr>
              <a:t>Corridor Annexation</a:t>
            </a:r>
          </a:p>
          <a:p>
            <a:pPr marL="0" indent="0" algn="just">
              <a:buSzPct val="100000"/>
              <a:buNone/>
            </a:pPr>
            <a:endParaRPr lang="en-US" sz="3200" b="1" i="1" spc="-5" dirty="0">
              <a:solidFill>
                <a:srgbClr val="231F20"/>
              </a:solidFill>
              <a:latin typeface="Palatino Linotype" panose="02040502050505030304" pitchFamily="18" charset="0"/>
              <a:ea typeface="Cambria" panose="02040503050406030204" pitchFamily="18" charset="0"/>
            </a:endParaRPr>
          </a:p>
          <a:p>
            <a:pPr marL="457200" indent="0" algn="just">
              <a:buSzPct val="100000"/>
              <a:buNone/>
            </a:pPr>
            <a:r>
              <a:rPr lang="en-US" sz="2200" b="1" spc="-5" dirty="0">
                <a:solidFill>
                  <a:srgbClr val="231F20"/>
                </a:solidFill>
                <a:latin typeface="Palatino Linotype" panose="02040502050505030304" pitchFamily="18" charset="0"/>
                <a:ea typeface="Cambria" panose="02040503050406030204" pitchFamily="18" charset="0"/>
              </a:rPr>
              <a:t>If the corridor annexation on a road, then it becomes a city road, and the city is responsible for upkeep. If the City annexes rights of way next to the road, but does not include the road, then the city is not responsible for the roads as they remain within the County limits.</a:t>
            </a:r>
          </a:p>
          <a:p>
            <a:pPr marL="457200" indent="-457200" algn="just">
              <a:buSzPct val="100000"/>
              <a:buNone/>
            </a:pPr>
            <a:endParaRPr lang="en-US" sz="3200" b="1" spc="-5" dirty="0">
              <a:solidFill>
                <a:srgbClr val="231F20"/>
              </a:solidFill>
              <a:latin typeface="Palatino Linotype" panose="02040502050505030304" pitchFamily="18" charset="0"/>
              <a:ea typeface="Cambria" panose="02040503050406030204" pitchFamily="18" charset="0"/>
            </a:endParaRPr>
          </a:p>
          <a:p>
            <a:pPr marL="457200" indent="-457200" algn="just">
              <a:buSzPct val="100000"/>
              <a:buNone/>
            </a:pPr>
            <a:r>
              <a:rPr lang="en-US" sz="3200" b="1" spc="-5" dirty="0">
                <a:solidFill>
                  <a:srgbClr val="231F20"/>
                </a:solidFill>
                <a:latin typeface="Palatino Linotype" panose="02040502050505030304" pitchFamily="18" charset="0"/>
                <a:ea typeface="Cambria" panose="02040503050406030204" pitchFamily="18" charset="0"/>
              </a:rPr>
              <a:t>	</a:t>
            </a:r>
            <a:endParaRPr lang="en-US" sz="4000" dirty="0"/>
          </a:p>
        </p:txBody>
      </p:sp>
    </p:spTree>
    <p:extLst>
      <p:ext uri="{BB962C8B-B14F-4D97-AF65-F5344CB8AC3E}">
        <p14:creationId xmlns:p14="http://schemas.microsoft.com/office/powerpoint/2010/main" val="26080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488363" y="1488613"/>
            <a:ext cx="7656533" cy="3880773"/>
          </a:xfrm>
        </p:spPr>
        <p:txBody>
          <a:bodyPr anchor="ctr">
            <a:noAutofit/>
          </a:bodyPr>
          <a:lstStyle/>
          <a:p>
            <a:pPr marL="514350" marR="600075" indent="-514350" algn="just">
              <a:lnSpc>
                <a:spcPct val="88000"/>
              </a:lnSpc>
              <a:spcBef>
                <a:spcPts val="485"/>
              </a:spcBef>
              <a:buClr>
                <a:schemeClr val="accent1">
                  <a:lumMod val="75000"/>
                </a:schemeClr>
              </a:buClr>
              <a:buSzPct val="100000"/>
              <a:buFont typeface="+mj-lt"/>
              <a:buAutoNum type="arabicPeriod" startAt="2"/>
              <a:tabLst>
                <a:tab pos="232410" algn="l"/>
              </a:tabLst>
            </a:pP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The</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territory</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proposed</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to</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be</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annexed</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must</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be</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i="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urban</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in</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character</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or</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suitable</a:t>
            </a:r>
            <a:r>
              <a:rPr lang="en-US" sz="30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for</a:t>
            </a:r>
            <a:r>
              <a:rPr lang="en-US" sz="3000" b="1" spc="-6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i="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urban</a:t>
            </a:r>
            <a:r>
              <a:rPr lang="en-US" sz="3000" b="1" i="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000" b="1" i="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development</a:t>
            </a:r>
            <a:r>
              <a:rPr lang="en-US" sz="3000" b="1" i="1" spc="-235" dirty="0">
                <a:solidFill>
                  <a:srgbClr val="231F20"/>
                </a:solidFill>
                <a:latin typeface="Palatino Linotype" panose="02040502050505030304" pitchFamily="18" charset="0"/>
                <a:ea typeface="Cambria" panose="02040503050406030204" pitchFamily="18" charset="0"/>
                <a:cs typeface="Cambria" panose="02040503050406030204" pitchFamily="18" charset="0"/>
              </a:rPr>
              <a:t> </a:t>
            </a:r>
            <a:r>
              <a:rPr lang="en-US" sz="30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without unreasonable delay </a:t>
            </a:r>
          </a:p>
          <a:p>
            <a:pPr marL="0" marR="600075" indent="0" algn="just">
              <a:lnSpc>
                <a:spcPct val="88000"/>
              </a:lnSpc>
              <a:spcBef>
                <a:spcPts val="485"/>
              </a:spcBef>
              <a:buClr>
                <a:schemeClr val="accent1">
                  <a:lumMod val="75000"/>
                </a:schemeClr>
              </a:buClr>
              <a:buSzPct val="100000"/>
              <a:buNone/>
              <a:tabLst>
                <a:tab pos="232410" algn="l"/>
              </a:tabLst>
            </a:pPr>
            <a:r>
              <a:rPr lang="en-US" sz="3000" b="1" spc="-15" dirty="0">
                <a:solidFill>
                  <a:srgbClr val="231F20"/>
                </a:solidFill>
                <a:latin typeface="Palatino Linotype" panose="02040502050505030304" pitchFamily="18" charset="0"/>
                <a:ea typeface="Cambria" panose="02040503050406030204" pitchFamily="18" charset="0"/>
              </a:rPr>
              <a:t>		</a:t>
            </a:r>
            <a:r>
              <a:rPr lang="en-US" sz="3000" b="1" spc="-5" dirty="0">
                <a:solidFill>
                  <a:schemeClr val="accent1">
                    <a:lumMod val="75000"/>
                  </a:schemeClr>
                </a:solidFill>
                <a:latin typeface="Palatino Linotype" panose="02040502050505030304" pitchFamily="18" charset="0"/>
                <a:ea typeface="Cambria" panose="02040503050406030204" pitchFamily="18" charset="0"/>
              </a:rPr>
              <a:t>[KRS 81A.410(1)(b)]</a:t>
            </a:r>
          </a:p>
        </p:txBody>
      </p:sp>
    </p:spTree>
    <p:extLst>
      <p:ext uri="{BB962C8B-B14F-4D97-AF65-F5344CB8AC3E}">
        <p14:creationId xmlns:p14="http://schemas.microsoft.com/office/powerpoint/2010/main" val="313482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429DC99-183C-9777-A5D0-8A6134669A09}"/>
              </a:ext>
            </a:extLst>
          </p:cNvPr>
          <p:cNvPicPr>
            <a:picLocks noChangeAspect="1"/>
          </p:cNvPicPr>
          <p:nvPr/>
        </p:nvPicPr>
        <p:blipFill rotWithShape="1">
          <a:blip r:embed="rId3"/>
          <a:srcRect l="41544" r="31584"/>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Text Placeholder 2">
            <a:extLst>
              <a:ext uri="{FF2B5EF4-FFF2-40B4-BE49-F238E27FC236}">
                <a16:creationId xmlns:a16="http://schemas.microsoft.com/office/drawing/2014/main" id="{D1168316-CB31-4403-E609-DD22945FE85C}"/>
              </a:ext>
            </a:extLst>
          </p:cNvPr>
          <p:cNvSpPr>
            <a:spLocks noGrp="1"/>
          </p:cNvSpPr>
          <p:nvPr>
            <p:ph idx="1"/>
          </p:nvPr>
        </p:nvSpPr>
        <p:spPr>
          <a:xfrm>
            <a:off x="2500720" y="2508578"/>
            <a:ext cx="7656533" cy="3009245"/>
          </a:xfrm>
        </p:spPr>
        <p:txBody>
          <a:bodyPr>
            <a:noAutofit/>
          </a:bodyPr>
          <a:lstStyle/>
          <a:p>
            <a:pPr marL="514350" marR="878840" lvl="0" indent="-514350" algn="just">
              <a:lnSpc>
                <a:spcPct val="88000"/>
              </a:lnSpc>
              <a:spcBef>
                <a:spcPts val="5"/>
              </a:spcBef>
              <a:spcAft>
                <a:spcPts val="0"/>
              </a:spcAft>
              <a:buClr>
                <a:schemeClr val="accent1">
                  <a:lumMod val="75000"/>
                </a:schemeClr>
              </a:buClr>
              <a:buSzPct val="100000"/>
              <a:buFont typeface="+mj-lt"/>
              <a:buAutoNum type="arabicPeriod" startAt="3"/>
              <a:tabLst>
                <a:tab pos="355600" algn="l"/>
              </a:tabLst>
            </a:pP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The</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territory</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proposed</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to</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be</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annexed</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may</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NOT</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include</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lands</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that</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lie</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within</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the</a:t>
            </a:r>
            <a:r>
              <a:rPr lang="en-US" sz="3200" b="1" spc="-5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boundaries</a:t>
            </a:r>
            <a:r>
              <a:rPr lang="en-US" sz="3200" b="1" spc="-5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of</a:t>
            </a:r>
            <a:r>
              <a:rPr lang="en-US" sz="3200" b="1" spc="-23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another</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incorporated</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r>
              <a:rPr lang="en-US" sz="3200" b="1" spc="-15"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city.</a:t>
            </a:r>
            <a:r>
              <a:rPr lang="en-US" sz="3200" b="1" spc="-10" dirty="0">
                <a:solidFill>
                  <a:srgbClr val="231F20"/>
                </a:solidFill>
                <a:effectLst/>
                <a:latin typeface="Palatino Linotype" panose="02040502050505030304" pitchFamily="18" charset="0"/>
                <a:ea typeface="Cambria" panose="02040503050406030204" pitchFamily="18" charset="0"/>
                <a:cs typeface="Cambria" panose="02040503050406030204" pitchFamily="18" charset="0"/>
              </a:rPr>
              <a:t> </a:t>
            </a:r>
            <a:endParaRPr lang="en-US" sz="3200" b="1" spc="-15" dirty="0">
              <a:effectLst/>
              <a:latin typeface="Palatino Linotype" panose="02040502050505030304" pitchFamily="18" charset="0"/>
              <a:ea typeface="Cambria" panose="02040503050406030204" pitchFamily="18" charset="0"/>
              <a:cs typeface="Cambria" panose="02040503050406030204" pitchFamily="18" charset="0"/>
            </a:endParaRPr>
          </a:p>
          <a:p>
            <a:pPr marL="0" marR="600075" indent="457200" algn="just">
              <a:lnSpc>
                <a:spcPct val="88000"/>
              </a:lnSpc>
              <a:buClr>
                <a:srgbClr val="231F20"/>
              </a:buClr>
              <a:buSzPts val="1000"/>
              <a:buNone/>
              <a:tabLst>
                <a:tab pos="232410" algn="l"/>
              </a:tabLst>
            </a:pPr>
            <a:r>
              <a:rPr lang="en-US" sz="3200" b="1" spc="-5" dirty="0">
                <a:solidFill>
                  <a:schemeClr val="accent1">
                    <a:lumMod val="75000"/>
                  </a:schemeClr>
                </a:solidFill>
                <a:latin typeface="Palatino Linotype" panose="02040502050505030304" pitchFamily="18" charset="0"/>
                <a:ea typeface="Cambria" panose="02040503050406030204" pitchFamily="18" charset="0"/>
              </a:rPr>
              <a:t>[KRS 81A.410(2)]</a:t>
            </a:r>
          </a:p>
        </p:txBody>
      </p:sp>
    </p:spTree>
    <p:extLst>
      <p:ext uri="{BB962C8B-B14F-4D97-AF65-F5344CB8AC3E}">
        <p14:creationId xmlns:p14="http://schemas.microsoft.com/office/powerpoint/2010/main" val="29568186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17938</TotalTime>
  <Words>1608</Words>
  <Application>Microsoft Office PowerPoint</Application>
  <PresentationFormat>Widescreen</PresentationFormat>
  <Paragraphs>123</Paragraphs>
  <Slides>32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Palatino Linotype</vt:lpstr>
      <vt:lpstr>Trebuchet MS</vt:lpstr>
      <vt:lpstr>Wingdings 3</vt:lpstr>
      <vt:lpstr>Facet</vt:lpstr>
      <vt:lpstr>PowerPoint Presentation</vt:lpstr>
      <vt:lpstr>Municipal Annexations  KRS 81A.005 - KRS 81A.520</vt:lpstr>
      <vt:lpstr>Consolidated Local Government KRS 67C.111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Pathways to Annexation</vt:lpstr>
      <vt:lpstr>Consensual Annexation Steps</vt:lpstr>
      <vt:lpstr>Nonconsensual Annexation Steps</vt:lpstr>
      <vt:lpstr>Nonconsensual Annexation Steps</vt:lpstr>
      <vt:lpstr>Non-Consensual Annexation Petition Received</vt:lpstr>
      <vt:lpstr>Final Steps </vt:lpstr>
      <vt:lpstr>Industrial Annexation Non-Consensual</vt:lpstr>
      <vt:lpstr>Other Relevant Statutes</vt:lpstr>
      <vt:lpstr>Temporary Annexation Procedures Senate Bill 141 </vt:lpstr>
      <vt:lpstr>Temporary Annexation Procedures Senate Bill 141</vt:lpstr>
      <vt:lpstr>Temporary Annexation Procedures Senate Bill 141</vt:lpstr>
      <vt:lpstr>Standing</vt:lpstr>
      <vt:lpstr>Zoning Options</vt:lpstr>
      <vt:lpstr>Taxing Requirements</vt:lpstr>
      <vt:lpstr>REVENUE OPTIONS FOR CITIES AND COUNTIES</vt:lpstr>
      <vt:lpstr>MAIN REVENUE OPTIONS FOR  CITY &amp; COUNTY </vt:lpstr>
      <vt:lpstr>PowerPoint Presentation</vt:lpstr>
      <vt:lpstr>PowerPoint Presentation</vt:lpstr>
      <vt:lpstr>PowerPoint Presentation</vt:lpstr>
      <vt:lpstr>PowerPoint Presentation</vt:lpstr>
      <vt:lpstr>OTHER REVENUE OPTIONS  BY BOTH ENTITIES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Entertainment Destination Center</dc:title>
  <dc:creator>Dawn S. Kelsey</dc:creator>
  <cp:lastModifiedBy>Walters, Cheryl (LRC)</cp:lastModifiedBy>
  <cp:revision>47</cp:revision>
  <cp:lastPrinted>2023-06-26T23:12:29Z</cp:lastPrinted>
  <dcterms:created xsi:type="dcterms:W3CDTF">2022-03-10T16:54:24Z</dcterms:created>
  <dcterms:modified xsi:type="dcterms:W3CDTF">2023-06-29T14:33:05Z</dcterms:modified>
</cp:coreProperties>
</file>