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93" r:id="rId5"/>
    <p:sldId id="297" r:id="rId6"/>
    <p:sldId id="265" r:id="rId7"/>
    <p:sldId id="266" r:id="rId8"/>
    <p:sldId id="272" r:id="rId9"/>
    <p:sldId id="267" r:id="rId10"/>
    <p:sldId id="268" r:id="rId11"/>
    <p:sldId id="269" r:id="rId12"/>
    <p:sldId id="270" r:id="rId13"/>
    <p:sldId id="271" r:id="rId14"/>
    <p:sldId id="273" r:id="rId15"/>
    <p:sldId id="278" r:id="rId16"/>
    <p:sldId id="274" r:id="rId17"/>
    <p:sldId id="275" r:id="rId18"/>
    <p:sldId id="276" r:id="rId19"/>
    <p:sldId id="277" r:id="rId20"/>
    <p:sldId id="298" r:id="rId21"/>
    <p:sldId id="299" r:id="rId22"/>
    <p:sldId id="283" r:id="rId23"/>
    <p:sldId id="304" r:id="rId24"/>
    <p:sldId id="287" r:id="rId25"/>
    <p:sldId id="296" r:id="rId26"/>
    <p:sldId id="301" r:id="rId27"/>
    <p:sldId id="305" r:id="rId28"/>
    <p:sldId id="258" r:id="rId29"/>
  </p:sldIdLst>
  <p:sldSz cx="12192000" cy="6858000"/>
  <p:notesSz cx="6858000" cy="9144000"/>
  <p:embeddedFontLst>
    <p:embeddedFont>
      <p:font typeface="Gotham Bold" pitchFamily="50" charset="0"/>
      <p:bold r:id="rId30"/>
      <p:italic r:id="rId31"/>
      <p:boldItalic r:id="rId32"/>
    </p:embeddedFont>
    <p:embeddedFont>
      <p:font typeface="Gotham Book" pitchFamily="50" charset="0"/>
      <p:regular r:id="rId33"/>
      <p:italic r:id="rId34"/>
    </p:embeddedFont>
    <p:embeddedFont>
      <p:font typeface="Gotham-Book" pitchFamily="50" charset="0"/>
      <p:regular r:id="rId35"/>
      <p:italic r:id="rId36"/>
    </p:embeddedFont>
    <p:embeddedFont>
      <p:font typeface="Gotham-Book" pitchFamily="50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98"/>
    <a:srgbClr val="C7D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/>
    <p:restoredTop sz="94694"/>
  </p:normalViewPr>
  <p:slideViewPr>
    <p:cSldViewPr snapToGrid="0">
      <p:cViewPr varScale="1">
        <p:scale>
          <a:sx n="109" d="100"/>
          <a:sy n="109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7DFF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71-4382-92C5-15FD7882434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71-4382-92C5-15FD7882434E}"/>
              </c:ext>
            </c:extLst>
          </c:dPt>
          <c:cat>
            <c:strRef>
              <c:f>Sheet1!$O$33:$O$34</c:f>
              <c:strCache>
                <c:ptCount val="2"/>
                <c:pt idx="0">
                  <c:v>Incorporated</c:v>
                </c:pt>
                <c:pt idx="1">
                  <c:v>Unincorporated</c:v>
                </c:pt>
              </c:strCache>
            </c:strRef>
          </c:cat>
          <c:val>
            <c:numRef>
              <c:f>Sheet1!$P$33:$P$34</c:f>
              <c:numCache>
                <c:formatCode>General</c:formatCode>
                <c:ptCount val="2"/>
                <c:pt idx="0">
                  <c:v>3.5999999999999997E-2</c:v>
                </c:pt>
                <c:pt idx="1">
                  <c:v>0.96399999999999997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71-4382-92C5-15FD78824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Sheet1!$C$1:$C$2</c:f>
              <c:strCache>
                <c:ptCount val="2"/>
                <c:pt idx="0">
                  <c:v>Total Consensual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Sheet1!$A$3:$A$9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</c:numRef>
          </c:cat>
          <c:val>
            <c:numRef>
              <c:f>Sheet1!$C$3:$C$9</c:f>
              <c:numCache>
                <c:formatCode>General</c:formatCode>
                <c:ptCount val="7"/>
                <c:pt idx="0">
                  <c:v>95</c:v>
                </c:pt>
                <c:pt idx="1">
                  <c:v>65</c:v>
                </c:pt>
                <c:pt idx="2">
                  <c:v>56</c:v>
                </c:pt>
                <c:pt idx="3">
                  <c:v>76</c:v>
                </c:pt>
                <c:pt idx="4">
                  <c:v>59</c:v>
                </c:pt>
                <c:pt idx="5">
                  <c:v>76</c:v>
                </c:pt>
                <c:pt idx="6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66-4992-B409-D2934F2BDD2A}"/>
            </c:ext>
          </c:extLst>
        </c:ser>
        <c:ser>
          <c:idx val="2"/>
          <c:order val="1"/>
          <c:tx>
            <c:strRef>
              <c:f>Sheet1!$D$1:$D$2</c:f>
              <c:strCache>
                <c:ptCount val="2"/>
                <c:pt idx="0">
                  <c:v>Total Non-Consensual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Sheet1!$A$3:$A$9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</c:numRef>
          </c:cat>
          <c:val>
            <c:numRef>
              <c:f>Sheet1!$D$3:$D$9</c:f>
              <c:numCache>
                <c:formatCode>General</c:formatCode>
                <c:ptCount val="7"/>
                <c:pt idx="0">
                  <c:v>7</c:v>
                </c:pt>
                <c:pt idx="1">
                  <c:v>7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66-4992-B409-D2934F2BD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9456207"/>
        <c:axId val="1759989711"/>
      </c:barChart>
      <c:catAx>
        <c:axId val="175945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989711"/>
        <c:crosses val="autoZero"/>
        <c:auto val="1"/>
        <c:lblAlgn val="ctr"/>
        <c:lblOffset val="100"/>
        <c:noMultiLvlLbl val="0"/>
      </c:catAx>
      <c:valAx>
        <c:axId val="1759989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456207"/>
        <c:crosses val="autoZero"/>
        <c:crossBetween val="between"/>
      </c:valAx>
      <c:spPr>
        <a:noFill/>
        <a:ln>
          <a:noFill/>
        </a:ln>
        <a:effectLst>
          <a:glow rad="127000">
            <a:schemeClr val="accent6"/>
          </a:glow>
        </a:effectLst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450040218826057"/>
          <c:y val="0.89411615459894389"/>
          <c:w val="0.73941671874269821"/>
          <c:h val="8.74711546593531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734B-899B-5E64-B5F7-10887C90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04516-6B93-E8B5-D79B-F8E224A41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F2D9F-F703-A3B2-79C4-42EED2E9A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D021-0974-3546-A7B6-26D830530F0B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95C5F-2198-79F1-DA35-A66E24B22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73910-E6B0-6BE4-C32B-5F633508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4CB65-9A5E-2341-8E7B-9DB0FFCF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6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FAB4A-1F87-7305-3821-6904FFD0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FB52D-F1BF-C2DA-90EB-D6603636B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E183C-2828-C86F-E2C0-623548423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D021-0974-3546-A7B6-26D830530F0B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B053-119F-734F-913E-56D1CD72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52F19-66AF-3909-B6FE-30974B13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4CB65-9A5E-2341-8E7B-9DB0FFCF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9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C7FEE0-9783-C2D8-3966-A43779C7B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FF793-5985-B24B-7FD6-F2EE43E16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2E8B6-BCE2-2D8E-EFE5-D3EECF7A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D021-0974-3546-A7B6-26D830530F0B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19DFB-F3D9-4C21-50A4-2FA54E45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22AEB-A8FA-2FE2-478C-77FEEC98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4CB65-9A5E-2341-8E7B-9DB0FFCF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4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8FB8-47EC-0BBE-BD06-CB27CA8FD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AA11E-E2F1-2958-6FE6-527C5A357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FAA37-7D8B-8727-D5EC-A0567905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D021-0974-3546-A7B6-26D830530F0B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57872-6DAA-7F09-4E34-5C9E03912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12F85-9F0B-8E20-25CB-13904CFD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4CB65-9A5E-2341-8E7B-9DB0FFCF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3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A9499-225A-C5D6-130D-86616D22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21135-467D-779B-7EC8-5AF1754AF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04667-4422-06D3-4E2E-DA978657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D021-0974-3546-A7B6-26D830530F0B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0B7FA-5548-EF47-253A-723D0B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77216-213F-24F1-B7B9-751087814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4CB65-9A5E-2341-8E7B-9DB0FFCF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16F2A-89E9-2902-CE17-6A8F8CD2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D05BC-E61C-66C1-D5DC-2CC2044E9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03AB5-4090-8586-EF9A-786721E19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594D9-BA74-7E4C-081A-942CC31D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D021-0974-3546-A7B6-26D830530F0B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AD58B-DBE2-5F70-5589-C4DABEED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4CA57-681C-4E5F-7D24-4D0048C7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4CB65-9A5E-2341-8E7B-9DB0FFCF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2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35BCE-362D-2AF3-E7D1-58D70AE2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631E8-404D-2C43-0F5B-27A29292B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A1BAF-158F-145A-7850-69F5431ED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B2EF0-67A4-EE00-92BC-6899970B8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D10537-3289-6CEE-691F-82D79DD2A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09DC7A-1234-4681-236A-A7A58D0E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D021-0974-3546-A7B6-26D830530F0B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825B17-9F95-1D24-1790-721D885B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168515-EEC6-3F58-540C-64F1C2A3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4CB65-9A5E-2341-8E7B-9DB0FFCF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8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EFA9D-0172-511A-BBAB-EB33ED5EE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13874E-B11B-F1A9-59C9-E672E86B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D021-0974-3546-A7B6-26D830530F0B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77AC2-B237-5B2F-2842-998E28B6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00F57-7E75-7803-6C6A-AB48818A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4CB65-9A5E-2341-8E7B-9DB0FFCF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8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578A46-592C-D8AF-2ED4-FE511A99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D021-0974-3546-A7B6-26D830530F0B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17ACDB-3CC6-229B-A418-279CB4F9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A486B-D390-2636-A783-E9E6FB75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4CB65-9A5E-2341-8E7B-9DB0FFCF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AE07C-D2C3-3A34-40EC-C846CF5C7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F59B4-A3A1-6374-07BB-1384A05F7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BEE40-5C67-FC7E-CE93-388619E31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FE0E5-05DC-671E-5EA4-D7F10BDE4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D021-0974-3546-A7B6-26D830530F0B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FD1E-165A-EFBF-962A-7160AF5D1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68A00-C8EB-3E90-B809-11735379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4CB65-9A5E-2341-8E7B-9DB0FFCF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3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0A344-E804-BE65-5841-11100907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0536E-8329-10F7-B4AD-2EE9CF03D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86EFF-323F-253E-BE04-B7671173D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74CFC-B685-2072-51C2-72E5AAF08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D021-0974-3546-A7B6-26D830530F0B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C9A3-328C-D133-C1D1-7D0D9B62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10C76-A057-521C-C88B-FEB1A274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4CB65-9A5E-2341-8E7B-9DB0FFCF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51BD35-23A0-40ED-E308-81C4D15FA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8B64C-81D2-B18C-3D1F-F8202B17B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C343C-B86D-19A6-F759-88358835B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itchFamily="2" charset="0"/>
              </a:defRPr>
            </a:lvl1pPr>
          </a:lstStyle>
          <a:p>
            <a:fld id="{0B1ED021-0974-3546-A7B6-26D830530F0B}" type="datetimeFigureOut">
              <a:rPr lang="en-US" smtClean="0"/>
              <a:pPr/>
              <a:t>10/27/2023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68F41-2511-44F0-0BCA-59BD71654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98860-F475-05FC-B394-69A4A0289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itchFamily="2" charset="0"/>
              </a:defRPr>
            </a:lvl1pPr>
          </a:lstStyle>
          <a:p>
            <a:fld id="{6DE4CB65-9A5E-2341-8E7B-9DB0FFCFBB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 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Book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Book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Book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97D9-462C-B381-3426-4A1044B78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124" y="1667934"/>
            <a:ext cx="8025943" cy="185145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Growing cities are a growing Kentucky,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and that’s good for everyone.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6EF49-1391-0EA0-9F5B-4D235535B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26076" y="3676181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otham Book" pitchFamily="50" charset="0"/>
              </a:rPr>
              <a:t>Presenter: </a:t>
            </a:r>
            <a:br>
              <a:rPr lang="en-US" sz="2000" dirty="0">
                <a:solidFill>
                  <a:schemeClr val="bg1"/>
                </a:solidFill>
                <a:latin typeface="Gotham Book" pitchFamily="50" charset="0"/>
              </a:rPr>
            </a:br>
            <a:r>
              <a:rPr lang="en-US" sz="2000" dirty="0">
                <a:solidFill>
                  <a:schemeClr val="bg1"/>
                </a:solidFill>
                <a:latin typeface="Gotham Book" pitchFamily="50" charset="0"/>
              </a:rPr>
              <a:t>KLC Executive </a:t>
            </a:r>
            <a:r>
              <a:rPr lang="en-US" sz="2000" dirty="0" err="1">
                <a:solidFill>
                  <a:schemeClr val="bg1"/>
                </a:solidFill>
                <a:latin typeface="Gotham Book" pitchFamily="50" charset="0"/>
              </a:rPr>
              <a:t>Director|CEO</a:t>
            </a:r>
            <a:r>
              <a:rPr lang="en-US" sz="2000" dirty="0">
                <a:solidFill>
                  <a:schemeClr val="bg1"/>
                </a:solidFill>
                <a:latin typeface="Gotham Book" pitchFamily="50" charset="0"/>
              </a:rPr>
              <a:t> J.D. Chaney </a:t>
            </a:r>
          </a:p>
        </p:txBody>
      </p:sp>
    </p:spTree>
    <p:extLst>
      <p:ext uri="{BB962C8B-B14F-4D97-AF65-F5344CB8AC3E}">
        <p14:creationId xmlns:p14="http://schemas.microsoft.com/office/powerpoint/2010/main" val="2075406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The Shape of Cities</a:t>
            </a:r>
            <a:br>
              <a:rPr lang="en-US" sz="3600" dirty="0">
                <a:solidFill>
                  <a:schemeClr val="bg2"/>
                </a:solidFill>
              </a:rPr>
            </a:br>
            <a:r>
              <a:rPr lang="en-US" sz="2800" b="0" dirty="0">
                <a:solidFill>
                  <a:schemeClr val="bg2"/>
                </a:solidFill>
                <a:latin typeface="Gotham Book" pitchFamily="2" charset="0"/>
              </a:rPr>
              <a:t>Aurora, CO </a:t>
            </a:r>
            <a:endParaRPr lang="en-US" sz="3600" b="0" dirty="0">
              <a:solidFill>
                <a:schemeClr val="bg2"/>
              </a:solidFill>
              <a:latin typeface="Gotham Book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480249-FB6F-87E6-C4D4-EC64B63A1C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2539156" y="1611921"/>
            <a:ext cx="7113688" cy="4446056"/>
          </a:xfrm>
        </p:spPr>
      </p:pic>
    </p:spTree>
    <p:extLst>
      <p:ext uri="{BB962C8B-B14F-4D97-AF65-F5344CB8AC3E}">
        <p14:creationId xmlns:p14="http://schemas.microsoft.com/office/powerpoint/2010/main" val="2003206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The Shape of Cities</a:t>
            </a:r>
            <a:br>
              <a:rPr lang="en-US" sz="3600" dirty="0">
                <a:solidFill>
                  <a:schemeClr val="bg2"/>
                </a:solidFill>
              </a:rPr>
            </a:br>
            <a:r>
              <a:rPr lang="en-US" sz="2800" b="0" dirty="0">
                <a:solidFill>
                  <a:schemeClr val="bg2"/>
                </a:solidFill>
                <a:latin typeface="Gotham Book" pitchFamily="2" charset="0"/>
              </a:rPr>
              <a:t>Cape Girardeau, MO </a:t>
            </a:r>
            <a:endParaRPr lang="en-US" sz="3600" b="0" dirty="0">
              <a:solidFill>
                <a:schemeClr val="bg2"/>
              </a:solidFill>
              <a:latin typeface="Gotham Book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93A421-EEEF-2360-100C-FB1CF4CF6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262" y="2072093"/>
            <a:ext cx="26574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54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The Shape of Cities</a:t>
            </a:r>
            <a:br>
              <a:rPr lang="en-US" sz="3600" dirty="0">
                <a:solidFill>
                  <a:schemeClr val="bg2"/>
                </a:solidFill>
              </a:rPr>
            </a:br>
            <a:r>
              <a:rPr lang="en-US" sz="2800" b="0" dirty="0">
                <a:solidFill>
                  <a:schemeClr val="bg2"/>
                </a:solidFill>
                <a:latin typeface="Gotham Book" pitchFamily="2" charset="0"/>
              </a:rPr>
              <a:t>South Bend, IN</a:t>
            </a:r>
            <a:endParaRPr lang="en-US" sz="3600" b="0" dirty="0">
              <a:solidFill>
                <a:schemeClr val="bg2"/>
              </a:solidFill>
              <a:latin typeface="Gotham Book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F05BB3-856D-0F6C-80D2-8DD48E4F2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875" y="1690688"/>
            <a:ext cx="2944440" cy="392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03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The Shape of Cities</a:t>
            </a:r>
            <a:br>
              <a:rPr lang="en-US" sz="3600" dirty="0">
                <a:solidFill>
                  <a:schemeClr val="bg2"/>
                </a:solidFill>
              </a:rPr>
            </a:br>
            <a:r>
              <a:rPr lang="en-US" sz="2800" b="0" dirty="0">
                <a:solidFill>
                  <a:schemeClr val="bg2"/>
                </a:solidFill>
                <a:latin typeface="Gotham Book" pitchFamily="2" charset="0"/>
              </a:rPr>
              <a:t>Columbus, OH</a:t>
            </a:r>
            <a:endParaRPr lang="en-US" sz="3600" b="0" dirty="0">
              <a:solidFill>
                <a:schemeClr val="bg2"/>
              </a:solidFill>
              <a:latin typeface="Gotham Book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480249-FB6F-87E6-C4D4-EC64B63A1C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2539156" y="1611921"/>
            <a:ext cx="7113688" cy="4446056"/>
          </a:xfrm>
        </p:spPr>
      </p:pic>
      <p:pic>
        <p:nvPicPr>
          <p:cNvPr id="4" name="Picture 3" descr="A red blot on a white background&#10;&#10;Description automatically generated">
            <a:extLst>
              <a:ext uri="{FF2B5EF4-FFF2-40B4-BE49-F238E27FC236}">
                <a16:creationId xmlns:a16="http://schemas.microsoft.com/office/drawing/2014/main" id="{604E9C3C-84B5-EB93-8A49-22C785DAE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087" y="1494606"/>
            <a:ext cx="8325281" cy="468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29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The Shape of Cities</a:t>
            </a:r>
            <a:br>
              <a:rPr lang="en-US" sz="3600" dirty="0">
                <a:solidFill>
                  <a:schemeClr val="bg2"/>
                </a:solidFill>
              </a:rPr>
            </a:br>
            <a:r>
              <a:rPr lang="en-US" sz="2800" b="0" dirty="0">
                <a:solidFill>
                  <a:schemeClr val="bg2"/>
                </a:solidFill>
                <a:latin typeface="Gotham Book" pitchFamily="2" charset="0"/>
              </a:rPr>
              <a:t>Knoxville, TN</a:t>
            </a:r>
            <a:endParaRPr lang="en-US" sz="3600" b="0" dirty="0">
              <a:solidFill>
                <a:schemeClr val="bg2"/>
              </a:solidFill>
              <a:latin typeface="Gotham Book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480249-FB6F-87E6-C4D4-EC64B63A1C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1843319" y="1418897"/>
            <a:ext cx="7809525" cy="5073978"/>
          </a:xfrm>
        </p:spPr>
      </p:pic>
    </p:spTree>
    <p:extLst>
      <p:ext uri="{BB962C8B-B14F-4D97-AF65-F5344CB8AC3E}">
        <p14:creationId xmlns:p14="http://schemas.microsoft.com/office/powerpoint/2010/main" val="2185565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The Shape of Cities</a:t>
            </a:r>
            <a:br>
              <a:rPr lang="en-US" sz="3600" dirty="0">
                <a:solidFill>
                  <a:schemeClr val="bg2"/>
                </a:solidFill>
              </a:rPr>
            </a:br>
            <a:r>
              <a:rPr lang="en-US" sz="2800" b="0" dirty="0">
                <a:solidFill>
                  <a:schemeClr val="bg2"/>
                </a:solidFill>
                <a:latin typeface="Gotham Book" pitchFamily="2" charset="0"/>
              </a:rPr>
              <a:t>Birmingham, AL</a:t>
            </a:r>
            <a:endParaRPr lang="en-US" sz="3600" b="0" dirty="0">
              <a:solidFill>
                <a:schemeClr val="bg2"/>
              </a:solidFill>
              <a:latin typeface="Gotham Book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480249-FB6F-87E6-C4D4-EC64B63A1C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2539156" y="1611921"/>
            <a:ext cx="7113688" cy="4446056"/>
          </a:xfrm>
        </p:spPr>
      </p:pic>
    </p:spTree>
    <p:extLst>
      <p:ext uri="{BB962C8B-B14F-4D97-AF65-F5344CB8AC3E}">
        <p14:creationId xmlns:p14="http://schemas.microsoft.com/office/powerpoint/2010/main" val="645777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The Shape of Cities</a:t>
            </a:r>
            <a:br>
              <a:rPr lang="en-US" sz="3600" dirty="0">
                <a:solidFill>
                  <a:schemeClr val="bg2"/>
                </a:solidFill>
              </a:rPr>
            </a:br>
            <a:r>
              <a:rPr lang="en-US" sz="2800" b="0" dirty="0">
                <a:solidFill>
                  <a:schemeClr val="bg2"/>
                </a:solidFill>
                <a:latin typeface="Gotham Book" pitchFamily="2" charset="0"/>
              </a:rPr>
              <a:t>Savannah, GA</a:t>
            </a:r>
            <a:endParaRPr lang="en-US" sz="3600" b="0" dirty="0">
              <a:solidFill>
                <a:schemeClr val="bg2"/>
              </a:solidFill>
              <a:latin typeface="Gotham Book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480249-FB6F-87E6-C4D4-EC64B63A1C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2539156" y="1611921"/>
            <a:ext cx="7113688" cy="4446056"/>
          </a:xfrm>
        </p:spPr>
      </p:pic>
    </p:spTree>
    <p:extLst>
      <p:ext uri="{BB962C8B-B14F-4D97-AF65-F5344CB8AC3E}">
        <p14:creationId xmlns:p14="http://schemas.microsoft.com/office/powerpoint/2010/main" val="1940791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The Shape of Cities</a:t>
            </a:r>
            <a:br>
              <a:rPr lang="en-US" sz="3600" dirty="0">
                <a:solidFill>
                  <a:schemeClr val="bg2"/>
                </a:solidFill>
              </a:rPr>
            </a:br>
            <a:r>
              <a:rPr lang="en-US" sz="2800" b="0" dirty="0">
                <a:solidFill>
                  <a:schemeClr val="bg2"/>
                </a:solidFill>
                <a:latin typeface="Gotham Book" pitchFamily="2" charset="0"/>
              </a:rPr>
              <a:t>Raleigh, NC</a:t>
            </a:r>
            <a:endParaRPr lang="en-US" sz="3600" b="0" dirty="0">
              <a:solidFill>
                <a:schemeClr val="bg2"/>
              </a:solidFill>
              <a:latin typeface="Gotham Book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480249-FB6F-87E6-C4D4-EC64B63A1C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2539156" y="1611921"/>
            <a:ext cx="7113688" cy="4446056"/>
          </a:xfrm>
        </p:spPr>
      </p:pic>
    </p:spTree>
    <p:extLst>
      <p:ext uri="{BB962C8B-B14F-4D97-AF65-F5344CB8AC3E}">
        <p14:creationId xmlns:p14="http://schemas.microsoft.com/office/powerpoint/2010/main" val="2774784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The Shape of Cities</a:t>
            </a:r>
            <a:br>
              <a:rPr lang="en-US" sz="3600" dirty="0">
                <a:solidFill>
                  <a:schemeClr val="bg2"/>
                </a:solidFill>
              </a:rPr>
            </a:br>
            <a:r>
              <a:rPr lang="en-US" sz="2800" b="0" dirty="0">
                <a:solidFill>
                  <a:schemeClr val="bg2"/>
                </a:solidFill>
                <a:latin typeface="Gotham Book" pitchFamily="2" charset="0"/>
              </a:rPr>
              <a:t>Charleston, SC</a:t>
            </a:r>
            <a:endParaRPr lang="en-US" sz="3600" b="0" dirty="0">
              <a:solidFill>
                <a:schemeClr val="bg2"/>
              </a:solidFill>
              <a:latin typeface="Gotham Book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480249-FB6F-87E6-C4D4-EC64B63A1C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2002221" y="1655379"/>
            <a:ext cx="7650623" cy="4738182"/>
          </a:xfrm>
        </p:spPr>
      </p:pic>
    </p:spTree>
    <p:extLst>
      <p:ext uri="{BB962C8B-B14F-4D97-AF65-F5344CB8AC3E}">
        <p14:creationId xmlns:p14="http://schemas.microsoft.com/office/powerpoint/2010/main" val="2150669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The Shape of Cities</a:t>
            </a:r>
            <a:br>
              <a:rPr lang="en-US" sz="3600" dirty="0">
                <a:solidFill>
                  <a:schemeClr val="bg2"/>
                </a:solidFill>
              </a:rPr>
            </a:br>
            <a:r>
              <a:rPr lang="en-US" sz="2800" b="0" dirty="0">
                <a:solidFill>
                  <a:schemeClr val="bg2"/>
                </a:solidFill>
                <a:latin typeface="Gotham Book" pitchFamily="2" charset="0"/>
              </a:rPr>
              <a:t>Kentucky cities are not unique in shape</a:t>
            </a:r>
            <a:endParaRPr lang="en-US" sz="3600" b="0" dirty="0">
              <a:solidFill>
                <a:schemeClr val="bg2"/>
              </a:solidFill>
              <a:latin typeface="Gotham Book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480249-FB6F-87E6-C4D4-EC64B63A1C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2481031" y="1892141"/>
            <a:ext cx="7054520" cy="3806910"/>
          </a:xfrm>
        </p:spPr>
      </p:pic>
    </p:spTree>
    <p:extLst>
      <p:ext uri="{BB962C8B-B14F-4D97-AF65-F5344CB8AC3E}">
        <p14:creationId xmlns:p14="http://schemas.microsoft.com/office/powerpoint/2010/main" val="33932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B7C2C8-62DA-0043-33DD-8AD3BDB5F1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76200" y="454334"/>
            <a:ext cx="11254321" cy="6327465"/>
          </a:xfrm>
        </p:spPr>
      </p:pic>
    </p:spTree>
    <p:extLst>
      <p:ext uri="{BB962C8B-B14F-4D97-AF65-F5344CB8AC3E}">
        <p14:creationId xmlns:p14="http://schemas.microsoft.com/office/powerpoint/2010/main" val="3252292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Annexation Math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E93964-1B9E-FF58-BD21-AF37D6712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116806"/>
              </p:ext>
            </p:extLst>
          </p:nvPr>
        </p:nvGraphicFramePr>
        <p:xfrm>
          <a:off x="2819400" y="1796819"/>
          <a:ext cx="6553200" cy="19050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740816">
                  <a:extLst>
                    <a:ext uri="{9D8B030D-6E8A-4147-A177-3AD203B41FA5}">
                      <a16:colId xmlns:a16="http://schemas.microsoft.com/office/drawing/2014/main" val="2201115619"/>
                    </a:ext>
                  </a:extLst>
                </a:gridCol>
                <a:gridCol w="1812384">
                  <a:extLst>
                    <a:ext uri="{9D8B030D-6E8A-4147-A177-3AD203B41FA5}">
                      <a16:colId xmlns:a16="http://schemas.microsoft.com/office/drawing/2014/main" val="3668445078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Gotham Book" pitchFamily="50" charset="0"/>
                        </a:rPr>
                        <a:t>Prior to Annexation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Gotham Book" pitchFamily="50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0018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Gotham Book" pitchFamily="50" charset="0"/>
                        </a:rPr>
                        <a:t>100 Acres at $10,000 per Acre </a:t>
                      </a:r>
                      <a:endParaRPr lang="en-US" sz="2000" b="0" i="0" u="none" strike="noStrike" dirty="0">
                        <a:solidFill>
                          <a:srgbClr val="007198"/>
                        </a:solidFill>
                        <a:effectLst/>
                        <a:latin typeface="Gotham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u="none" strike="noStrike" dirty="0">
                          <a:effectLst/>
                          <a:latin typeface="Gotham Book" pitchFamily="50" charset="0"/>
                        </a:rPr>
                        <a:t>$1,000,000 </a:t>
                      </a:r>
                      <a:endParaRPr lang="en-US" sz="2000" b="0" i="0" u="none" strike="noStrike" dirty="0">
                        <a:solidFill>
                          <a:srgbClr val="007198"/>
                        </a:solidFill>
                        <a:effectLst/>
                        <a:latin typeface="Gotham Book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97142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  <a:latin typeface="Gotham Book" pitchFamily="50" charset="0"/>
                        </a:rPr>
                        <a:t>Annual Insurance Premiums</a:t>
                      </a:r>
                      <a:endParaRPr lang="en-US" sz="2000" b="0" i="0" u="none" strike="noStrike" dirty="0">
                        <a:solidFill>
                          <a:srgbClr val="007198"/>
                        </a:solidFill>
                        <a:effectLst/>
                        <a:latin typeface="Gotham Book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u="none" strike="noStrike" dirty="0">
                          <a:effectLst/>
                          <a:latin typeface="Gotham Book" pitchFamily="50" charset="0"/>
                        </a:rPr>
                        <a:t>$3,000 </a:t>
                      </a:r>
                      <a:endParaRPr lang="en-US" sz="2000" b="0" i="0" u="none" strike="noStrike" dirty="0">
                        <a:solidFill>
                          <a:srgbClr val="007198"/>
                        </a:solidFill>
                        <a:effectLst/>
                        <a:latin typeface="Gotham Book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49227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  <a:latin typeface="Gotham Book" pitchFamily="50" charset="0"/>
                        </a:rPr>
                        <a:t>Net Profits </a:t>
                      </a:r>
                      <a:endParaRPr lang="en-US" sz="2000" b="0" i="0" u="none" strike="noStrike" dirty="0">
                        <a:solidFill>
                          <a:srgbClr val="007198"/>
                        </a:solidFill>
                        <a:effectLst/>
                        <a:latin typeface="Gotham Book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u="none" strike="noStrike" dirty="0">
                          <a:effectLst/>
                          <a:latin typeface="Gotham Book" pitchFamily="50" charset="0"/>
                        </a:rPr>
                        <a:t>$50,000 </a:t>
                      </a:r>
                      <a:endParaRPr lang="en-US" sz="2000" b="0" i="0" u="none" strike="noStrike" dirty="0">
                        <a:solidFill>
                          <a:srgbClr val="007198"/>
                        </a:solidFill>
                        <a:effectLst/>
                        <a:latin typeface="Gotham Book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308543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Wages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$100,000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557278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C8C2B1-97D1-9320-033A-C4C3937AF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841841"/>
              </p:ext>
            </p:extLst>
          </p:nvPr>
        </p:nvGraphicFramePr>
        <p:xfrm>
          <a:off x="2819400" y="3901734"/>
          <a:ext cx="6553200" cy="19050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740816">
                  <a:extLst>
                    <a:ext uri="{9D8B030D-6E8A-4147-A177-3AD203B41FA5}">
                      <a16:colId xmlns:a16="http://schemas.microsoft.com/office/drawing/2014/main" val="2201115619"/>
                    </a:ext>
                  </a:extLst>
                </a:gridCol>
                <a:gridCol w="1812384">
                  <a:extLst>
                    <a:ext uri="{9D8B030D-6E8A-4147-A177-3AD203B41FA5}">
                      <a16:colId xmlns:a16="http://schemas.microsoft.com/office/drawing/2014/main" val="3668445078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Gotham Book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County Collects Annually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Gotham Book" pitchFamily="50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0018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Gotham Book" pitchFamily="50" charset="0"/>
                        </a:rPr>
                        <a:t>10 Cents per $100 </a:t>
                      </a:r>
                      <a:endParaRPr lang="en-US" sz="2000" b="0" i="0" u="none" strike="noStrike" dirty="0">
                        <a:solidFill>
                          <a:srgbClr val="007198"/>
                        </a:solidFill>
                        <a:effectLst/>
                        <a:latin typeface="Gotham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u="none" strike="noStrike" dirty="0">
                          <a:effectLst/>
                          <a:latin typeface="Gotham Book" pitchFamily="50" charset="0"/>
                        </a:rPr>
                        <a:t>$1,000</a:t>
                      </a:r>
                      <a:endParaRPr lang="en-US" sz="2000" b="0" i="0" u="none" strike="noStrike" dirty="0">
                        <a:solidFill>
                          <a:srgbClr val="007198"/>
                        </a:solidFill>
                        <a:effectLst/>
                        <a:latin typeface="Gotham Book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97142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  <a:latin typeface="Gotham Book" pitchFamily="50" charset="0"/>
                        </a:rPr>
                        <a:t>Insurance Premium Tax (7%)</a:t>
                      </a:r>
                      <a:endParaRPr lang="en-US" sz="2000" b="0" i="0" u="none" strike="noStrike" dirty="0">
                        <a:solidFill>
                          <a:srgbClr val="007198"/>
                        </a:solidFill>
                        <a:effectLst/>
                        <a:latin typeface="Gotham Book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u="none" strike="noStrike" dirty="0">
                          <a:effectLst/>
                          <a:latin typeface="Gotham Book" pitchFamily="50" charset="0"/>
                        </a:rPr>
                        <a:t>$210 </a:t>
                      </a:r>
                      <a:endParaRPr lang="en-US" sz="2000" b="0" i="0" u="none" strike="noStrike" dirty="0">
                        <a:solidFill>
                          <a:srgbClr val="007198"/>
                        </a:solidFill>
                        <a:effectLst/>
                        <a:latin typeface="Gotham Book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49227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  <a:latin typeface="Gotham Book" pitchFamily="50" charset="0"/>
                        </a:rPr>
                        <a:t>Occupational Taxes</a:t>
                      </a:r>
                      <a:endParaRPr lang="en-US" sz="2000" b="0" i="0" u="none" strike="noStrike" dirty="0">
                        <a:solidFill>
                          <a:srgbClr val="007198"/>
                        </a:solidFill>
                        <a:effectLst/>
                        <a:latin typeface="Gotham Book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u="none" strike="noStrike" dirty="0">
                          <a:effectLst/>
                          <a:latin typeface="Gotham Book" pitchFamily="50" charset="0"/>
                        </a:rPr>
                        <a:t>$1,500 </a:t>
                      </a:r>
                      <a:endParaRPr lang="en-US" sz="2000" b="0" i="0" u="none" strike="noStrike" dirty="0">
                        <a:solidFill>
                          <a:srgbClr val="007198"/>
                        </a:solidFill>
                        <a:effectLst/>
                        <a:latin typeface="Gotham Book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308543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$2,710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5392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262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0806E95-5031-854E-A759-AA6AFE8518F7}"/>
              </a:ext>
            </a:extLst>
          </p:cNvPr>
          <p:cNvSpPr/>
          <p:nvPr/>
        </p:nvSpPr>
        <p:spPr>
          <a:xfrm>
            <a:off x="4471892" y="1760881"/>
            <a:ext cx="3337679" cy="3353289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BC29A74-3FB1-EA1B-07DC-F7689E7335D2}"/>
              </a:ext>
            </a:extLst>
          </p:cNvPr>
          <p:cNvSpPr/>
          <p:nvPr/>
        </p:nvSpPr>
        <p:spPr>
          <a:xfrm>
            <a:off x="933574" y="1760881"/>
            <a:ext cx="3337679" cy="3353289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70D4BBA-7BB2-3D9D-64D1-C1B97C378960}"/>
              </a:ext>
            </a:extLst>
          </p:cNvPr>
          <p:cNvSpPr/>
          <p:nvPr/>
        </p:nvSpPr>
        <p:spPr>
          <a:xfrm>
            <a:off x="8016121" y="1760882"/>
            <a:ext cx="3337679" cy="3353289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Annexation Math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FC69A5-94BD-7B15-2846-895BBD2A480C}"/>
              </a:ext>
            </a:extLst>
          </p:cNvPr>
          <p:cNvSpPr txBox="1"/>
          <p:nvPr/>
        </p:nvSpPr>
        <p:spPr>
          <a:xfrm>
            <a:off x="8319861" y="2801496"/>
            <a:ext cx="2803853" cy="24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Gotham Book" pitchFamily="50" charset="0"/>
                <a:ea typeface="Lato" panose="020F0502020204030203" pitchFamily="34" charset="0"/>
                <a:cs typeface="Lato" panose="020F0502020204030203" pitchFamily="34" charset="0"/>
              </a:rPr>
              <a:t>$2,290</a:t>
            </a:r>
          </a:p>
          <a:p>
            <a:pPr algn="ctr">
              <a:lnSpc>
                <a:spcPct val="150000"/>
              </a:lnSpc>
            </a:pPr>
            <a:r>
              <a:rPr lang="en-US" sz="1900" i="1" dirty="0">
                <a:solidFill>
                  <a:schemeClr val="accent6"/>
                </a:solidFill>
                <a:latin typeface="Gotham Book" pitchFamily="50" charset="0"/>
                <a:ea typeface="Lato" panose="020F0502020204030203" pitchFamily="34" charset="0"/>
                <a:cs typeface="Lato" panose="020F0502020204030203" pitchFamily="34" charset="0"/>
              </a:rPr>
              <a:t>without</a:t>
            </a:r>
          </a:p>
          <a:p>
            <a:pPr algn="ctr"/>
            <a:r>
              <a:rPr lang="en-US" sz="1900" dirty="0">
                <a:solidFill>
                  <a:schemeClr val="accent6"/>
                </a:solidFill>
                <a:latin typeface="Gotham Book" pitchFamily="50" charset="0"/>
                <a:ea typeface="Lato" panose="020F0502020204030203" pitchFamily="34" charset="0"/>
                <a:cs typeface="Lato" panose="020F0502020204030203" pitchFamily="34" charset="0"/>
              </a:rPr>
              <a:t>Insurance Premium Taxes, Occupational Taxes, and County Investment</a:t>
            </a:r>
          </a:p>
          <a:p>
            <a:pPr algn="ctr">
              <a:lnSpc>
                <a:spcPct val="150000"/>
              </a:lnSpc>
            </a:pPr>
            <a:endParaRPr lang="en-US" sz="1200" dirty="0">
              <a:solidFill>
                <a:schemeClr val="accent6"/>
              </a:solidFill>
              <a:latin typeface="GOTHAM-BOOK" panose="02000504050000020004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A701DE-34A4-395E-E622-87E9C093768D}"/>
              </a:ext>
            </a:extLst>
          </p:cNvPr>
          <p:cNvSpPr txBox="1"/>
          <p:nvPr/>
        </p:nvSpPr>
        <p:spPr>
          <a:xfrm>
            <a:off x="1232388" y="1998400"/>
            <a:ext cx="2740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00" dirty="0">
                <a:effectLst/>
                <a:latin typeface="Gotham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City Annexes</a:t>
            </a:r>
          </a:p>
          <a:p>
            <a:pPr algn="ctr"/>
            <a:r>
              <a:rPr lang="en-US" sz="2000" b="1" kern="100" dirty="0">
                <a:effectLst/>
                <a:latin typeface="Gotham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and Develops Property:</a:t>
            </a:r>
            <a:endParaRPr lang="en-ID" sz="2000" b="1" dirty="0">
              <a:latin typeface="Gotham Book" pitchFamily="50" charset="0"/>
              <a:cs typeface="Poppins Medium" panose="00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504A6D-DA22-CB44-1F55-1F0D4FD1583B}"/>
              </a:ext>
            </a:extLst>
          </p:cNvPr>
          <p:cNvSpPr txBox="1"/>
          <p:nvPr/>
        </p:nvSpPr>
        <p:spPr>
          <a:xfrm>
            <a:off x="8487524" y="1966296"/>
            <a:ext cx="2468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 Book" pitchFamily="50" charset="0"/>
                <a:cs typeface="Poppins Medium" panose="00000600000000000000" pitchFamily="2" charset="0"/>
              </a:rPr>
              <a:t>County Revenue Increased by:</a:t>
            </a:r>
            <a:endParaRPr lang="en-ID" sz="2000" b="1" dirty="0">
              <a:latin typeface="Gotham Book" pitchFamily="50" charset="0"/>
              <a:cs typeface="Poppins Medium" panose="000006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73148C-2BA2-C223-C9EA-0465D5CA1579}"/>
              </a:ext>
            </a:extLst>
          </p:cNvPr>
          <p:cNvSpPr txBox="1"/>
          <p:nvPr/>
        </p:nvSpPr>
        <p:spPr>
          <a:xfrm>
            <a:off x="1186497" y="3313994"/>
            <a:ext cx="2789501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Gotham Book" pitchFamily="50" charset="0"/>
                <a:ea typeface="Lato" panose="020F0502020204030203" pitchFamily="34" charset="0"/>
                <a:cs typeface="Lato" panose="020F0502020204030203" pitchFamily="34" charset="0"/>
              </a:rPr>
              <a:t>Value Increased to 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Gotham Book" pitchFamily="50" charset="0"/>
                <a:ea typeface="Lato" panose="020F0502020204030203" pitchFamily="34" charset="0"/>
                <a:cs typeface="Lato" panose="020F0502020204030203" pitchFamily="34" charset="0"/>
              </a:rPr>
              <a:t>$5,000,000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5AC4CA-C2F3-0B9A-8992-0954FB7D5BDC}"/>
              </a:ext>
            </a:extLst>
          </p:cNvPr>
          <p:cNvSpPr txBox="1"/>
          <p:nvPr/>
        </p:nvSpPr>
        <p:spPr>
          <a:xfrm>
            <a:off x="4906470" y="1972439"/>
            <a:ext cx="2468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00" dirty="0">
                <a:effectLst/>
                <a:latin typeface="Gotham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County Collects Property Taxes Annually of:</a:t>
            </a:r>
            <a:endParaRPr lang="en-ID" sz="2000" b="1" dirty="0">
              <a:latin typeface="Gotham Book" pitchFamily="50" charset="0"/>
              <a:cs typeface="Poppins Medium" panose="000006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9CB926-91CB-834C-3DD6-04A276D19C5E}"/>
              </a:ext>
            </a:extLst>
          </p:cNvPr>
          <p:cNvSpPr txBox="1"/>
          <p:nvPr/>
        </p:nvSpPr>
        <p:spPr>
          <a:xfrm>
            <a:off x="4701249" y="3313994"/>
            <a:ext cx="278950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Gotham Book" pitchFamily="50" charset="0"/>
                <a:ea typeface="Lato" panose="020F0502020204030203" pitchFamily="34" charset="0"/>
                <a:cs typeface="Lato" panose="020F0502020204030203" pitchFamily="34" charset="0"/>
              </a:rPr>
              <a:t>$5,000</a:t>
            </a:r>
          </a:p>
        </p:txBody>
      </p:sp>
      <p:pic>
        <p:nvPicPr>
          <p:cNvPr id="3" name="Picture 2" descr="A blue and black stripe&#10;&#10;Description automatically generated">
            <a:extLst>
              <a:ext uri="{FF2B5EF4-FFF2-40B4-BE49-F238E27FC236}">
                <a16:creationId xmlns:a16="http://schemas.microsoft.com/office/drawing/2014/main" id="{EA7CA903-40F9-1B6A-CB8C-6C0AC4B24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665" y="4993753"/>
            <a:ext cx="1117655" cy="240833"/>
          </a:xfrm>
          <a:prstGeom prst="rect">
            <a:avLst/>
          </a:prstGeom>
        </p:spPr>
      </p:pic>
      <p:pic>
        <p:nvPicPr>
          <p:cNvPr id="4" name="Picture 3" descr="A blue and black stripe&#10;&#10;Description automatically generated">
            <a:extLst>
              <a:ext uri="{FF2B5EF4-FFF2-40B4-BE49-F238E27FC236}">
                <a16:creationId xmlns:a16="http://schemas.microsoft.com/office/drawing/2014/main" id="{82EE3682-8930-920E-0E98-2480516FB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787" y="4993752"/>
            <a:ext cx="1117655" cy="240833"/>
          </a:xfrm>
          <a:prstGeom prst="rect">
            <a:avLst/>
          </a:prstGeom>
        </p:spPr>
      </p:pic>
      <p:pic>
        <p:nvPicPr>
          <p:cNvPr id="5" name="Picture 4" descr="A blue and black stripe&#10;&#10;Description automatically generated">
            <a:extLst>
              <a:ext uri="{FF2B5EF4-FFF2-40B4-BE49-F238E27FC236}">
                <a16:creationId xmlns:a16="http://schemas.microsoft.com/office/drawing/2014/main" id="{BE3BEF84-2753-5D5A-D0F7-E117416B2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695" y="5002524"/>
            <a:ext cx="1117655" cy="2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06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092DF9D-F15B-9578-5A02-40FB740858F3}"/>
              </a:ext>
            </a:extLst>
          </p:cNvPr>
          <p:cNvSpPr/>
          <p:nvPr/>
        </p:nvSpPr>
        <p:spPr>
          <a:xfrm>
            <a:off x="7273234" y="250432"/>
            <a:ext cx="4748005" cy="1938802"/>
          </a:xfrm>
          <a:prstGeom prst="rect">
            <a:avLst/>
          </a:prstGeom>
          <a:solidFill>
            <a:srgbClr val="0071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7AE281-4507-C6B3-DD7B-91D6ECB137E6}"/>
              </a:ext>
            </a:extLst>
          </p:cNvPr>
          <p:cNvSpPr/>
          <p:nvPr/>
        </p:nvSpPr>
        <p:spPr>
          <a:xfrm>
            <a:off x="1320488" y="3839834"/>
            <a:ext cx="3440632" cy="562709"/>
          </a:xfrm>
          <a:prstGeom prst="rect">
            <a:avLst/>
          </a:prstGeom>
          <a:solidFill>
            <a:srgbClr val="0071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1C37D2-5176-FBF7-3C1E-A7E9D01304F4}"/>
              </a:ext>
            </a:extLst>
          </p:cNvPr>
          <p:cNvSpPr/>
          <p:nvPr/>
        </p:nvSpPr>
        <p:spPr>
          <a:xfrm>
            <a:off x="1320488" y="1633791"/>
            <a:ext cx="3440632" cy="566928"/>
          </a:xfrm>
          <a:prstGeom prst="rect">
            <a:avLst/>
          </a:prstGeom>
          <a:solidFill>
            <a:srgbClr val="0071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2847E9C-4D7D-FE81-C269-E03A236E0A2C}"/>
              </a:ext>
            </a:extLst>
          </p:cNvPr>
          <p:cNvSpPr/>
          <p:nvPr/>
        </p:nvSpPr>
        <p:spPr>
          <a:xfrm>
            <a:off x="4321884" y="2350404"/>
            <a:ext cx="1752742" cy="1237020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08ECE20-6646-6225-678B-5152BDAF3442}"/>
              </a:ext>
            </a:extLst>
          </p:cNvPr>
          <p:cNvSpPr/>
          <p:nvPr/>
        </p:nvSpPr>
        <p:spPr>
          <a:xfrm>
            <a:off x="2280530" y="2325808"/>
            <a:ext cx="1752742" cy="1237020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2736DA0-DDA5-0671-E243-3C3412112085}"/>
              </a:ext>
            </a:extLst>
          </p:cNvPr>
          <p:cNvSpPr/>
          <p:nvPr/>
        </p:nvSpPr>
        <p:spPr>
          <a:xfrm>
            <a:off x="3284025" y="4438298"/>
            <a:ext cx="1752742" cy="1464591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0F4B03A-320E-F944-D5F4-06A750492EC6}"/>
              </a:ext>
            </a:extLst>
          </p:cNvPr>
          <p:cNvSpPr/>
          <p:nvPr/>
        </p:nvSpPr>
        <p:spPr>
          <a:xfrm>
            <a:off x="5176488" y="4447965"/>
            <a:ext cx="1752742" cy="1464591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58D30CB-DF28-F844-D8E4-3D895826D5E6}"/>
              </a:ext>
            </a:extLst>
          </p:cNvPr>
          <p:cNvSpPr/>
          <p:nvPr/>
        </p:nvSpPr>
        <p:spPr>
          <a:xfrm>
            <a:off x="1387001" y="4447965"/>
            <a:ext cx="1752742" cy="1464591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Annexation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B909F-1A8F-46C3-2837-E98865B43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4257" y="499705"/>
            <a:ext cx="4405957" cy="1938802"/>
          </a:xfrm>
        </p:spPr>
        <p:txBody>
          <a:bodyPr>
            <a:noAutofit/>
          </a:bodyPr>
          <a:lstStyle/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Bowling Green: </a:t>
            </a: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Buhr-Rock Development, Inc.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8721A4-7818-55D5-695E-6A9356BD8D59}"/>
              </a:ext>
            </a:extLst>
          </p:cNvPr>
          <p:cNvSpPr txBox="1"/>
          <p:nvPr/>
        </p:nvSpPr>
        <p:spPr>
          <a:xfrm>
            <a:off x="5024744" y="5188342"/>
            <a:ext cx="205180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Gotham Book" pitchFamily="50" charset="0"/>
                <a:ea typeface="Lato" panose="020F0502020204030203" pitchFamily="34" charset="0"/>
                <a:cs typeface="Lato" panose="020F0502020204030203" pitchFamily="34" charset="0"/>
              </a:rPr>
              <a:t>$10,430,900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FEB8D-02D3-3AD0-2A2C-430231EE5B08}"/>
              </a:ext>
            </a:extLst>
          </p:cNvPr>
          <p:cNvSpPr txBox="1"/>
          <p:nvPr/>
        </p:nvSpPr>
        <p:spPr>
          <a:xfrm>
            <a:off x="987040" y="4451893"/>
            <a:ext cx="2552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00" dirty="0">
                <a:latin typeface="Gotham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</a:p>
          <a:p>
            <a:pPr algn="ctr"/>
            <a:r>
              <a:rPr lang="en-US" sz="2000" b="1" kern="100" dirty="0">
                <a:latin typeface="Gotham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Lot Price:</a:t>
            </a:r>
            <a:endParaRPr lang="en-US" sz="2000" b="1" kern="100" dirty="0">
              <a:effectLst/>
              <a:latin typeface="Gotham Book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3BE5E9-35F1-2BED-7C92-C56E8B68A98C}"/>
              </a:ext>
            </a:extLst>
          </p:cNvPr>
          <p:cNvSpPr txBox="1"/>
          <p:nvPr/>
        </p:nvSpPr>
        <p:spPr>
          <a:xfrm>
            <a:off x="5063605" y="4474250"/>
            <a:ext cx="1974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 Book" pitchFamily="50" charset="0"/>
                <a:cs typeface="Poppins Medium" panose="00000600000000000000" pitchFamily="2" charset="0"/>
              </a:rPr>
              <a:t>Total Tax </a:t>
            </a:r>
          </a:p>
          <a:p>
            <a:pPr algn="ctr"/>
            <a:r>
              <a:rPr lang="en-US" sz="2000" b="1" dirty="0">
                <a:latin typeface="Gotham Book" pitchFamily="50" charset="0"/>
                <a:cs typeface="Poppins Medium" panose="00000600000000000000" pitchFamily="2" charset="0"/>
              </a:rPr>
              <a:t>Base:</a:t>
            </a:r>
            <a:endParaRPr lang="en-ID" sz="2000" b="1" dirty="0">
              <a:latin typeface="Gotham Book" pitchFamily="50" charset="0"/>
              <a:cs typeface="Poppins Medium" panose="00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6477B0-3E3C-062A-E116-D452253C6B7D}"/>
              </a:ext>
            </a:extLst>
          </p:cNvPr>
          <p:cNvSpPr txBox="1"/>
          <p:nvPr/>
        </p:nvSpPr>
        <p:spPr>
          <a:xfrm>
            <a:off x="1242719" y="5226978"/>
            <a:ext cx="204130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Gotham Book" pitchFamily="50" charset="0"/>
                <a:ea typeface="Lato" panose="020F0502020204030203" pitchFamily="34" charset="0"/>
                <a:cs typeface="Lato" panose="020F0502020204030203" pitchFamily="34" charset="0"/>
              </a:rPr>
              <a:t>$95,079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DD0F94-F82D-E1F7-03D9-22ADAAC2E018}"/>
              </a:ext>
            </a:extLst>
          </p:cNvPr>
          <p:cNvSpPr txBox="1"/>
          <p:nvPr/>
        </p:nvSpPr>
        <p:spPr>
          <a:xfrm>
            <a:off x="3236501" y="4462689"/>
            <a:ext cx="1882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00" dirty="0">
                <a:effectLst/>
                <a:latin typeface="Gotham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Average Home Value:</a:t>
            </a:r>
            <a:endParaRPr lang="en-ID" sz="2000" b="1" dirty="0">
              <a:latin typeface="Gotham Book" pitchFamily="50" charset="0"/>
              <a:cs typeface="Poppins Medium" panose="00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DC5CAF-8EC2-A800-939F-423D135F17E9}"/>
              </a:ext>
            </a:extLst>
          </p:cNvPr>
          <p:cNvSpPr txBox="1"/>
          <p:nvPr/>
        </p:nvSpPr>
        <p:spPr>
          <a:xfrm>
            <a:off x="3156901" y="5219851"/>
            <a:ext cx="204130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Gotham Book" pitchFamily="50" charset="0"/>
                <a:ea typeface="Lato" panose="020F0502020204030203" pitchFamily="34" charset="0"/>
                <a:cs typeface="Lato" panose="020F0502020204030203" pitchFamily="34" charset="0"/>
              </a:rPr>
              <a:t>$418,650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070CEA3-A854-BA5E-6F57-FD768A9A86B2}"/>
              </a:ext>
            </a:extLst>
          </p:cNvPr>
          <p:cNvSpPr txBox="1">
            <a:spLocks/>
          </p:cNvSpPr>
          <p:nvPr/>
        </p:nvSpPr>
        <p:spPr>
          <a:xfrm>
            <a:off x="1320487" y="3864869"/>
            <a:ext cx="3588652" cy="546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otham Bold" pitchFamily="2" charset="0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  <a:latin typeface="Gotham Book" pitchFamily="50" charset="0"/>
              </a:rPr>
              <a:t>Following Annexation: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19C01E1-7270-3C27-1F1E-3CABC542822A}"/>
              </a:ext>
            </a:extLst>
          </p:cNvPr>
          <p:cNvSpPr txBox="1">
            <a:spLocks/>
          </p:cNvSpPr>
          <p:nvPr/>
        </p:nvSpPr>
        <p:spPr>
          <a:xfrm>
            <a:off x="1382015" y="1740066"/>
            <a:ext cx="3440632" cy="411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otham Bold" pitchFamily="2" charset="0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  <a:latin typeface="Gotham Book" pitchFamily="50" charset="0"/>
              </a:rPr>
              <a:t>Prior to Annexation: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505BC7-1F77-B8B7-4B78-AFFB3326761F}"/>
              </a:ext>
            </a:extLst>
          </p:cNvPr>
          <p:cNvSpPr txBox="1"/>
          <p:nvPr/>
        </p:nvSpPr>
        <p:spPr>
          <a:xfrm>
            <a:off x="4209003" y="2962945"/>
            <a:ext cx="2051809" cy="49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Gotham Book" pitchFamily="50" charset="0"/>
                <a:ea typeface="Lato" panose="020F0502020204030203" pitchFamily="34" charset="0"/>
                <a:cs typeface="Lato" panose="020F0502020204030203" pitchFamily="34" charset="0"/>
              </a:rPr>
              <a:t>$1,130,000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10E71D-88EE-878F-419E-8A1DA88B8641}"/>
              </a:ext>
            </a:extLst>
          </p:cNvPr>
          <p:cNvSpPr txBox="1"/>
          <p:nvPr/>
        </p:nvSpPr>
        <p:spPr>
          <a:xfrm>
            <a:off x="4209003" y="2446834"/>
            <a:ext cx="1974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 Book" pitchFamily="50" charset="0"/>
                <a:cs typeface="Poppins Medium" panose="00000600000000000000" pitchFamily="2" charset="0"/>
              </a:rPr>
              <a:t>Total Tax</a:t>
            </a:r>
          </a:p>
          <a:p>
            <a:pPr algn="ctr"/>
            <a:r>
              <a:rPr lang="en-US" sz="2000" b="1" dirty="0">
                <a:latin typeface="Gotham Book" pitchFamily="50" charset="0"/>
                <a:cs typeface="Poppins Medium" panose="00000600000000000000" pitchFamily="2" charset="0"/>
              </a:rPr>
              <a:t>Base:</a:t>
            </a:r>
            <a:endParaRPr lang="en-ID" sz="2000" b="1" dirty="0">
              <a:latin typeface="Gotham Book" pitchFamily="50" charset="0"/>
              <a:cs typeface="Poppins Medium" panose="000006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4B5152-085F-9BC7-7FE1-81C0A9AABC0A}"/>
              </a:ext>
            </a:extLst>
          </p:cNvPr>
          <p:cNvSpPr txBox="1"/>
          <p:nvPr/>
        </p:nvSpPr>
        <p:spPr>
          <a:xfrm>
            <a:off x="2066612" y="2982371"/>
            <a:ext cx="205180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Gotham Book" pitchFamily="50" charset="0"/>
                <a:ea typeface="Lato" panose="020F0502020204030203" pitchFamily="34" charset="0"/>
                <a:cs typeface="Lato" panose="020F0502020204030203" pitchFamily="34" charset="0"/>
              </a:rPr>
              <a:t>22.6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53D07C-FF2F-E9AE-C422-27E49F9F9DCF}"/>
              </a:ext>
            </a:extLst>
          </p:cNvPr>
          <p:cNvSpPr txBox="1"/>
          <p:nvPr/>
        </p:nvSpPr>
        <p:spPr>
          <a:xfrm>
            <a:off x="2127770" y="2441745"/>
            <a:ext cx="1974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 Book" pitchFamily="50" charset="0"/>
                <a:cs typeface="Poppins Medium" panose="00000600000000000000" pitchFamily="2" charset="0"/>
              </a:rPr>
              <a:t>Acres:</a:t>
            </a:r>
            <a:endParaRPr lang="en-ID" sz="2000" b="1" dirty="0">
              <a:latin typeface="Gotham Book" pitchFamily="50" charset="0"/>
              <a:cs typeface="Poppins Medium" panose="00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12642-0618-FF87-01DB-F3EB5EECB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821" y="3860058"/>
            <a:ext cx="346048" cy="1425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F18615-8ABA-E81C-A9C4-1B8B92484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672" y="3482747"/>
            <a:ext cx="346048" cy="142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398FC5-59DD-00D4-B7FF-61B6D46F7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040" y="3482747"/>
            <a:ext cx="346048" cy="1425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460F63-4447-20B7-0511-187BC9BCA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556" y="5844000"/>
            <a:ext cx="346048" cy="1425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4BF16F-89FD-C37D-427F-97FDB944A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243" y="5842989"/>
            <a:ext cx="346048" cy="1425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DAB8F3-FD10-5B52-087E-A7443BEBE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63" y="5841270"/>
            <a:ext cx="346048" cy="14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65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map of a neighborhood&#10;&#10;Description automatically generated">
            <a:extLst>
              <a:ext uri="{FF2B5EF4-FFF2-40B4-BE49-F238E27FC236}">
                <a16:creationId xmlns:a16="http://schemas.microsoft.com/office/drawing/2014/main" id="{97DE0267-08DB-0ABB-3DD1-20AE4517B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236" y="1671625"/>
            <a:ext cx="3876705" cy="3596398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9FFD3E3-D06A-E803-3118-2B8FE91AC0BB}"/>
              </a:ext>
            </a:extLst>
          </p:cNvPr>
          <p:cNvSpPr/>
          <p:nvPr/>
        </p:nvSpPr>
        <p:spPr>
          <a:xfrm>
            <a:off x="5101739" y="2476181"/>
            <a:ext cx="1752742" cy="1449741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AEE554-CA72-6D46-128F-AC872390D674}"/>
              </a:ext>
            </a:extLst>
          </p:cNvPr>
          <p:cNvSpPr/>
          <p:nvPr/>
        </p:nvSpPr>
        <p:spPr>
          <a:xfrm>
            <a:off x="7396286" y="250432"/>
            <a:ext cx="4624953" cy="1554949"/>
          </a:xfrm>
          <a:prstGeom prst="rect">
            <a:avLst/>
          </a:prstGeom>
          <a:solidFill>
            <a:srgbClr val="0071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FDAECD-6E05-C3BF-A4B4-371100FD791D}"/>
              </a:ext>
            </a:extLst>
          </p:cNvPr>
          <p:cNvSpPr/>
          <p:nvPr/>
        </p:nvSpPr>
        <p:spPr>
          <a:xfrm>
            <a:off x="1252095" y="4792719"/>
            <a:ext cx="1752742" cy="1464591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130E09-F474-A6D3-5DCC-040C56A74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02137" y="322666"/>
            <a:ext cx="4624953" cy="1389934"/>
          </a:xfrm>
        </p:spPr>
        <p:txBody>
          <a:bodyPr>
            <a:noAutofit/>
          </a:bodyPr>
          <a:lstStyle/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Bowling Green: </a:t>
            </a: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HUB</a:t>
            </a: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Purchase Price: $4.15M</a:t>
            </a:r>
            <a:endParaRPr lang="en-US" sz="24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F8EB15-6AD8-0A4C-8690-FB56EBE14C3D}"/>
              </a:ext>
            </a:extLst>
          </p:cNvPr>
          <p:cNvSpPr txBox="1"/>
          <p:nvPr/>
        </p:nvSpPr>
        <p:spPr>
          <a:xfrm>
            <a:off x="1106637" y="5651566"/>
            <a:ext cx="205180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Gotham Book" pitchFamily="50" charset="0"/>
                <a:ea typeface="Lato" panose="020F0502020204030203" pitchFamily="34" charset="0"/>
                <a:cs typeface="Lato" panose="020F0502020204030203" pitchFamily="34" charset="0"/>
              </a:rPr>
              <a:t>$24,800,000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E17F54-7899-44EB-AEA4-39726EA3843E}"/>
              </a:ext>
            </a:extLst>
          </p:cNvPr>
          <p:cNvSpPr txBox="1"/>
          <p:nvPr/>
        </p:nvSpPr>
        <p:spPr>
          <a:xfrm>
            <a:off x="1139017" y="4898576"/>
            <a:ext cx="1974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 Book" pitchFamily="50" charset="0"/>
                <a:cs typeface="Poppins Medium" panose="00000600000000000000" pitchFamily="2" charset="0"/>
              </a:rPr>
              <a:t>Hotel FMV </a:t>
            </a:r>
          </a:p>
          <a:p>
            <a:pPr algn="ctr"/>
            <a:r>
              <a:rPr lang="en-US" sz="2000" b="1" dirty="0">
                <a:latin typeface="Gotham Book" pitchFamily="50" charset="0"/>
                <a:cs typeface="Poppins Medium" panose="00000600000000000000" pitchFamily="2" charset="0"/>
              </a:rPr>
              <a:t>In 2023:</a:t>
            </a:r>
            <a:endParaRPr lang="en-ID" sz="2000" b="1" dirty="0">
              <a:latin typeface="Gotham Book" pitchFamily="50" charset="0"/>
              <a:cs typeface="Poppins Medium" panose="000006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56A4064-F791-751D-1FA1-091694EF9586}"/>
              </a:ext>
            </a:extLst>
          </p:cNvPr>
          <p:cNvSpPr/>
          <p:nvPr/>
        </p:nvSpPr>
        <p:spPr>
          <a:xfrm>
            <a:off x="1252095" y="2476181"/>
            <a:ext cx="1752742" cy="1464591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9A6C84-6821-E865-BE4A-CB9F8FC15662}"/>
              </a:ext>
            </a:extLst>
          </p:cNvPr>
          <p:cNvSpPr txBox="1"/>
          <p:nvPr/>
        </p:nvSpPr>
        <p:spPr>
          <a:xfrm>
            <a:off x="1145753" y="2592781"/>
            <a:ext cx="1974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 Book" pitchFamily="50" charset="0"/>
                <a:cs typeface="Poppins Medium" panose="00000600000000000000" pitchFamily="2" charset="0"/>
              </a:rPr>
              <a:t>Hotel FMV </a:t>
            </a:r>
          </a:p>
          <a:p>
            <a:pPr algn="ctr"/>
            <a:r>
              <a:rPr lang="en-US" sz="2000" b="1" dirty="0">
                <a:latin typeface="Gotham Book" pitchFamily="50" charset="0"/>
                <a:cs typeface="Poppins Medium" panose="00000600000000000000" pitchFamily="2" charset="0"/>
              </a:rPr>
              <a:t>in 2018:</a:t>
            </a:r>
            <a:endParaRPr lang="en-ID" sz="2000" b="1" dirty="0">
              <a:latin typeface="Gotham Book" pitchFamily="50" charset="0"/>
              <a:cs typeface="Poppins Medium" panose="00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2CC09E-724A-0816-9A28-36A994E5C6A6}"/>
              </a:ext>
            </a:extLst>
          </p:cNvPr>
          <p:cNvSpPr txBox="1"/>
          <p:nvPr/>
        </p:nvSpPr>
        <p:spPr>
          <a:xfrm>
            <a:off x="1094824" y="3250882"/>
            <a:ext cx="2051809" cy="49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Gotham Book" pitchFamily="50" charset="0"/>
                <a:ea typeface="Lato" panose="020F0502020204030203" pitchFamily="34" charset="0"/>
                <a:cs typeface="Lato" panose="020F0502020204030203" pitchFamily="34" charset="0"/>
              </a:rPr>
              <a:t>$1,000,000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87663D-CA55-383E-8B8A-AEE9A19CBC91}"/>
              </a:ext>
            </a:extLst>
          </p:cNvPr>
          <p:cNvSpPr/>
          <p:nvPr/>
        </p:nvSpPr>
        <p:spPr>
          <a:xfrm>
            <a:off x="3154323" y="2503731"/>
            <a:ext cx="1752742" cy="1422191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16F9C0-86D2-C2E1-4429-95D687CB94B0}"/>
              </a:ext>
            </a:extLst>
          </p:cNvPr>
          <p:cNvSpPr txBox="1"/>
          <p:nvPr/>
        </p:nvSpPr>
        <p:spPr>
          <a:xfrm>
            <a:off x="2996714" y="3249537"/>
            <a:ext cx="2051809" cy="49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Gotham Book" pitchFamily="50" charset="0"/>
                <a:ea typeface="Lato" panose="020F0502020204030203" pitchFamily="34" charset="0"/>
                <a:cs typeface="Lato" panose="020F0502020204030203" pitchFamily="34" charset="0"/>
              </a:rPr>
              <a:t>$4,000,000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FD9415-F7CB-9CCE-1AA6-BB4DB75D1418}"/>
              </a:ext>
            </a:extLst>
          </p:cNvPr>
          <p:cNvSpPr txBox="1"/>
          <p:nvPr/>
        </p:nvSpPr>
        <p:spPr>
          <a:xfrm>
            <a:off x="3043651" y="2563695"/>
            <a:ext cx="1974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 Book" pitchFamily="50" charset="0"/>
                <a:cs typeface="Poppins Medium" panose="00000600000000000000" pitchFamily="2" charset="0"/>
              </a:rPr>
              <a:t>Multi-Home FMV in 2018:</a:t>
            </a:r>
            <a:endParaRPr lang="en-ID" sz="2000" b="1" dirty="0">
              <a:latin typeface="Gotham Book" pitchFamily="50" charset="0"/>
              <a:cs typeface="Poppins Medium" panose="000006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E4B9BF5-8FDA-44CD-5024-063E772768CE}"/>
              </a:ext>
            </a:extLst>
          </p:cNvPr>
          <p:cNvSpPr/>
          <p:nvPr/>
        </p:nvSpPr>
        <p:spPr>
          <a:xfrm>
            <a:off x="3146248" y="4798929"/>
            <a:ext cx="1752742" cy="1464591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5ADDF1-A572-2374-5DF3-B31230E587FA}"/>
              </a:ext>
            </a:extLst>
          </p:cNvPr>
          <p:cNvSpPr txBox="1"/>
          <p:nvPr/>
        </p:nvSpPr>
        <p:spPr>
          <a:xfrm>
            <a:off x="2996714" y="5637758"/>
            <a:ext cx="2051809" cy="49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Gotham Book" pitchFamily="50" charset="0"/>
                <a:ea typeface="Lato" panose="020F0502020204030203" pitchFamily="34" charset="0"/>
                <a:cs typeface="Lato" panose="020F0502020204030203" pitchFamily="34" charset="0"/>
              </a:rPr>
              <a:t>$75,000,000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4E24CA-8442-6FE3-AD41-CBE219915AAC}"/>
              </a:ext>
            </a:extLst>
          </p:cNvPr>
          <p:cNvSpPr txBox="1"/>
          <p:nvPr/>
        </p:nvSpPr>
        <p:spPr>
          <a:xfrm>
            <a:off x="3033293" y="4861762"/>
            <a:ext cx="1974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 Book" pitchFamily="50" charset="0"/>
                <a:cs typeface="Poppins Medium" panose="00000600000000000000" pitchFamily="2" charset="0"/>
              </a:rPr>
              <a:t>Multi-Home FMV in 2023:</a:t>
            </a:r>
            <a:endParaRPr lang="en-ID" sz="2000" b="1" dirty="0">
              <a:latin typeface="Gotham Book" pitchFamily="50" charset="0"/>
              <a:cs typeface="Poppins Medium" panose="00000600000000000000" pitchFamily="2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A65B84A3-AAD9-53A4-F271-AEE4F882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Annexation Math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77D03F-50B8-1292-5B13-2AB0F9413C42}"/>
              </a:ext>
            </a:extLst>
          </p:cNvPr>
          <p:cNvSpPr txBox="1"/>
          <p:nvPr/>
        </p:nvSpPr>
        <p:spPr>
          <a:xfrm>
            <a:off x="5052221" y="2563695"/>
            <a:ext cx="1872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 Book" pitchFamily="50" charset="0"/>
                <a:cs typeface="Poppins Medium" panose="00000600000000000000" pitchFamily="2" charset="0"/>
              </a:rPr>
              <a:t>Other Plots FMV in 2018:</a:t>
            </a:r>
            <a:endParaRPr lang="en-ID" sz="2000" b="1" dirty="0">
              <a:latin typeface="Gotham Book" pitchFamily="50" charset="0"/>
              <a:cs typeface="Poppins Medium" panose="000006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3BB7DF-BEB9-1EC1-B136-AEEE20937ECC}"/>
              </a:ext>
            </a:extLst>
          </p:cNvPr>
          <p:cNvSpPr txBox="1"/>
          <p:nvPr/>
        </p:nvSpPr>
        <p:spPr>
          <a:xfrm>
            <a:off x="4924620" y="3241717"/>
            <a:ext cx="2051809" cy="49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Gotham Book" pitchFamily="50" charset="0"/>
                <a:ea typeface="Lato" panose="020F0502020204030203" pitchFamily="34" charset="0"/>
                <a:cs typeface="Lato" panose="020F0502020204030203" pitchFamily="34" charset="0"/>
              </a:rPr>
              <a:t>$3,200,000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BA51FA6-22E9-6D6B-65B3-D2A1B692E2B7}"/>
              </a:ext>
            </a:extLst>
          </p:cNvPr>
          <p:cNvSpPr/>
          <p:nvPr/>
        </p:nvSpPr>
        <p:spPr>
          <a:xfrm>
            <a:off x="5030920" y="4792718"/>
            <a:ext cx="1752742" cy="1464591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DB025F-07D5-6160-BAD3-8EDCE68DB12D}"/>
              </a:ext>
            </a:extLst>
          </p:cNvPr>
          <p:cNvSpPr txBox="1"/>
          <p:nvPr/>
        </p:nvSpPr>
        <p:spPr>
          <a:xfrm>
            <a:off x="4898135" y="5641950"/>
            <a:ext cx="2051809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Gotham Book" pitchFamily="50" charset="0"/>
                <a:ea typeface="Lato" panose="020F0502020204030203" pitchFamily="34" charset="0"/>
                <a:cs typeface="Lato" panose="020F0502020204030203" pitchFamily="34" charset="0"/>
              </a:rPr>
              <a:t>$7,500,000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A415BB-C190-320E-A818-04EB80A130A4}"/>
              </a:ext>
            </a:extLst>
          </p:cNvPr>
          <p:cNvSpPr txBox="1"/>
          <p:nvPr/>
        </p:nvSpPr>
        <p:spPr>
          <a:xfrm>
            <a:off x="4924620" y="4825779"/>
            <a:ext cx="197408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Gotham Book" pitchFamily="50" charset="0"/>
                <a:cs typeface="Poppins Medium" panose="00000600000000000000" pitchFamily="2" charset="0"/>
              </a:rPr>
              <a:t>American Bank &amp; Trust Development:</a:t>
            </a:r>
            <a:endParaRPr lang="en-ID" sz="1700" b="1" dirty="0">
              <a:latin typeface="Gotham Book" pitchFamily="50" charset="0"/>
              <a:cs typeface="Poppins Medium" panose="00000600000000000000" pitchFamily="2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BD4F72B-35C2-55D3-2543-48C3E438B49B}"/>
              </a:ext>
            </a:extLst>
          </p:cNvPr>
          <p:cNvSpPr/>
          <p:nvPr/>
        </p:nvSpPr>
        <p:spPr>
          <a:xfrm>
            <a:off x="6925073" y="4790269"/>
            <a:ext cx="1752742" cy="1464591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F522E0-D487-9E11-F21C-CDEEEDC4882D}"/>
              </a:ext>
            </a:extLst>
          </p:cNvPr>
          <p:cNvSpPr txBox="1"/>
          <p:nvPr/>
        </p:nvSpPr>
        <p:spPr>
          <a:xfrm>
            <a:off x="6763448" y="5623344"/>
            <a:ext cx="2051809" cy="49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Gotham Book" pitchFamily="50" charset="0"/>
                <a:ea typeface="Lato" panose="020F0502020204030203" pitchFamily="34" charset="0"/>
                <a:cs typeface="Lato" panose="020F0502020204030203" pitchFamily="34" charset="0"/>
              </a:rPr>
              <a:t>$6,100,000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0922C31-B17E-C9AD-2706-DA834C16C66F}"/>
              </a:ext>
            </a:extLst>
          </p:cNvPr>
          <p:cNvSpPr txBox="1"/>
          <p:nvPr/>
        </p:nvSpPr>
        <p:spPr>
          <a:xfrm>
            <a:off x="6759265" y="4823566"/>
            <a:ext cx="205180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err="1">
                <a:latin typeface="Gotham Book" pitchFamily="2" charset="0"/>
                <a:cs typeface="Poppins Medium" panose="00000600000000000000" pitchFamily="2" charset="0"/>
              </a:rPr>
              <a:t>Bankwalkers</a:t>
            </a:r>
            <a:r>
              <a:rPr lang="en-US" sz="1700" b="1" dirty="0">
                <a:latin typeface="Gotham Book" pitchFamily="2" charset="0"/>
                <a:cs typeface="Poppins Medium" panose="00000600000000000000" pitchFamily="2" charset="0"/>
              </a:rPr>
              <a:t> Investment, LLC Development:</a:t>
            </a:r>
            <a:endParaRPr lang="en-ID" sz="1700" b="1" dirty="0">
              <a:latin typeface="Gotham Book" pitchFamily="2" charset="0"/>
              <a:cs typeface="Poppins Medium" panose="00000600000000000000" pitchFamily="2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3E8E8E6-4900-2AE1-EFD0-4385C0971CB5}"/>
              </a:ext>
            </a:extLst>
          </p:cNvPr>
          <p:cNvCxnSpPr>
            <a:endCxn id="45" idx="0"/>
          </p:cNvCxnSpPr>
          <p:nvPr/>
        </p:nvCxnSpPr>
        <p:spPr>
          <a:xfrm flipH="1">
            <a:off x="5911663" y="3982341"/>
            <a:ext cx="66177" cy="843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F424C4A-8404-904D-84EE-DA24EFFFFCC7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5977840" y="3982341"/>
            <a:ext cx="1807330" cy="841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DC37A3D-7A6B-CFBC-EA2F-7AE49F907345}"/>
              </a:ext>
            </a:extLst>
          </p:cNvPr>
          <p:cNvSpPr/>
          <p:nvPr/>
        </p:nvSpPr>
        <p:spPr>
          <a:xfrm>
            <a:off x="1252095" y="1775096"/>
            <a:ext cx="3225562" cy="566928"/>
          </a:xfrm>
          <a:prstGeom prst="rect">
            <a:avLst/>
          </a:prstGeom>
          <a:solidFill>
            <a:srgbClr val="0071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7B8C57-DEB2-A684-E4F7-07BE07FC176F}"/>
              </a:ext>
            </a:extLst>
          </p:cNvPr>
          <p:cNvSpPr txBox="1">
            <a:spLocks/>
          </p:cNvSpPr>
          <p:nvPr/>
        </p:nvSpPr>
        <p:spPr>
          <a:xfrm>
            <a:off x="1297077" y="1856591"/>
            <a:ext cx="3440632" cy="411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otham Bold" pitchFamily="2" charset="0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  <a:latin typeface="Gotham Book" pitchFamily="50" charset="0"/>
              </a:rPr>
              <a:t>Prior to Annexation: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59D5D5-9161-0E3B-2D95-13821DD9EB65}"/>
              </a:ext>
            </a:extLst>
          </p:cNvPr>
          <p:cNvSpPr/>
          <p:nvPr/>
        </p:nvSpPr>
        <p:spPr>
          <a:xfrm>
            <a:off x="1252095" y="4101733"/>
            <a:ext cx="3505273" cy="562709"/>
          </a:xfrm>
          <a:prstGeom prst="rect">
            <a:avLst/>
          </a:prstGeom>
          <a:solidFill>
            <a:srgbClr val="0071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7BE685-0B42-5982-9AB1-1F120BF1F2C5}"/>
              </a:ext>
            </a:extLst>
          </p:cNvPr>
          <p:cNvSpPr txBox="1">
            <a:spLocks/>
          </p:cNvSpPr>
          <p:nvPr/>
        </p:nvSpPr>
        <p:spPr>
          <a:xfrm>
            <a:off x="1273866" y="4196251"/>
            <a:ext cx="3653293" cy="4194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otham Bold" pitchFamily="2" charset="0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bg1"/>
                </a:solidFill>
                <a:latin typeface="Gotham Book" pitchFamily="50" charset="0"/>
              </a:rPr>
              <a:t>Following Annexation: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8BD8B-EEEF-F348-2032-B4E0DC8F7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934" y="6181653"/>
            <a:ext cx="346048" cy="142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1EF249-1E80-C35C-1FCE-A5B91D77C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591" y="6166052"/>
            <a:ext cx="346048" cy="142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DA4385-A9C7-1AB6-EEEA-6E5FAFB9A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734" y="6169677"/>
            <a:ext cx="346048" cy="142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718D3E-D890-7D7C-C565-9E4811BAA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797" y="6166052"/>
            <a:ext cx="346048" cy="1425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245B37-777E-9FEF-FF14-9D37D1991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821" y="3860058"/>
            <a:ext cx="346048" cy="1425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10C56D-568E-457A-9D5B-FC14B70E7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835" y="3856097"/>
            <a:ext cx="346048" cy="1425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34AFB89-6A7F-9704-DFF6-4F625FA0C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596" y="3854637"/>
            <a:ext cx="346048" cy="14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63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0B1D2C-93F8-C979-92DF-C7504D7E3DA4}"/>
              </a:ext>
            </a:extLst>
          </p:cNvPr>
          <p:cNvSpPr/>
          <p:nvPr/>
        </p:nvSpPr>
        <p:spPr>
          <a:xfrm>
            <a:off x="8024792" y="2882264"/>
            <a:ext cx="2602337" cy="1974554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87C4B9-9815-860D-ADF4-D2998972C8B3}"/>
              </a:ext>
            </a:extLst>
          </p:cNvPr>
          <p:cNvSpPr/>
          <p:nvPr/>
        </p:nvSpPr>
        <p:spPr>
          <a:xfrm>
            <a:off x="1471281" y="2873657"/>
            <a:ext cx="2602337" cy="1983161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Annexation Math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5522EC-190B-35B4-FA57-5CA9C3CEE944}"/>
              </a:ext>
            </a:extLst>
          </p:cNvPr>
          <p:cNvSpPr/>
          <p:nvPr/>
        </p:nvSpPr>
        <p:spPr>
          <a:xfrm>
            <a:off x="4794829" y="2882264"/>
            <a:ext cx="2602337" cy="1974554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9E8AEF-454B-046B-11F1-5BC87170E3F2}"/>
              </a:ext>
            </a:extLst>
          </p:cNvPr>
          <p:cNvSpPr txBox="1"/>
          <p:nvPr/>
        </p:nvSpPr>
        <p:spPr>
          <a:xfrm>
            <a:off x="7924030" y="3940461"/>
            <a:ext cx="2803853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Gotham Book" pitchFamily="50" charset="0"/>
                <a:ea typeface="Lato" panose="020F0502020204030203" pitchFamily="34" charset="0"/>
                <a:cs typeface="Lato" panose="020F0502020204030203" pitchFamily="34" charset="0"/>
              </a:rPr>
              <a:t>$48,818,502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22B86B-3E90-611D-1350-B4629EEBDD93}"/>
              </a:ext>
            </a:extLst>
          </p:cNvPr>
          <p:cNvSpPr txBox="1"/>
          <p:nvPr/>
        </p:nvSpPr>
        <p:spPr>
          <a:xfrm>
            <a:off x="1023304" y="3157351"/>
            <a:ext cx="3488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00" dirty="0">
                <a:effectLst/>
                <a:latin typeface="Gotham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</a:t>
            </a:r>
          </a:p>
          <a:p>
            <a:pPr algn="ctr"/>
            <a:r>
              <a:rPr lang="en-US" sz="2000" b="1" kern="100" dirty="0">
                <a:effectLst/>
                <a:latin typeface="Gotham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Annexations: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A373ED-5D67-83E6-5081-B1D745C1727C}"/>
              </a:ext>
            </a:extLst>
          </p:cNvPr>
          <p:cNvSpPr txBox="1"/>
          <p:nvPr/>
        </p:nvSpPr>
        <p:spPr>
          <a:xfrm>
            <a:off x="8058239" y="3122996"/>
            <a:ext cx="2535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 Book" pitchFamily="50" charset="0"/>
                <a:cs typeface="Poppins Medium" panose="00000600000000000000" pitchFamily="2" charset="0"/>
              </a:rPr>
              <a:t>Increased FMV</a:t>
            </a:r>
          </a:p>
          <a:p>
            <a:pPr algn="ctr"/>
            <a:r>
              <a:rPr lang="en-US" sz="2000" b="1" dirty="0">
                <a:latin typeface="Gotham Book" pitchFamily="50" charset="0"/>
                <a:cs typeface="Poppins Medium" panose="00000600000000000000" pitchFamily="2" charset="0"/>
              </a:rPr>
              <a:t>Value:</a:t>
            </a:r>
            <a:endParaRPr lang="en-ID" sz="2000" b="1" dirty="0">
              <a:latin typeface="Gotham Book" pitchFamily="50" charset="0"/>
              <a:cs typeface="Poppins Medium" panose="00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CB51F0-C267-E05F-0CD1-2E3E9ED702F9}"/>
              </a:ext>
            </a:extLst>
          </p:cNvPr>
          <p:cNvSpPr txBox="1"/>
          <p:nvPr/>
        </p:nvSpPr>
        <p:spPr>
          <a:xfrm>
            <a:off x="1438850" y="4006917"/>
            <a:ext cx="278950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Gotham Book" pitchFamily="50" charset="0"/>
                <a:ea typeface="Lato" panose="020F0502020204030203" pitchFamily="34" charset="0"/>
                <a:cs typeface="Lato" panose="020F0502020204030203" pitchFamily="34" charset="0"/>
              </a:rPr>
              <a:t>29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6C1CC1-67BE-203C-7D2D-AC0E8A35A2C5}"/>
              </a:ext>
            </a:extLst>
          </p:cNvPr>
          <p:cNvSpPr txBox="1"/>
          <p:nvPr/>
        </p:nvSpPr>
        <p:spPr>
          <a:xfrm>
            <a:off x="4861734" y="3145997"/>
            <a:ext cx="2535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00" dirty="0">
                <a:effectLst/>
                <a:latin typeface="Gotham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Acres:</a:t>
            </a:r>
            <a:endParaRPr lang="en-ID" sz="2000" b="1" dirty="0">
              <a:latin typeface="Gotham Book" pitchFamily="50" charset="0"/>
              <a:cs typeface="Poppins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FB1B2F-AB79-A53F-D4A1-636F695E26EB}"/>
              </a:ext>
            </a:extLst>
          </p:cNvPr>
          <p:cNvSpPr txBox="1"/>
          <p:nvPr/>
        </p:nvSpPr>
        <p:spPr>
          <a:xfrm>
            <a:off x="4755215" y="3951394"/>
            <a:ext cx="278950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Gotham Book" pitchFamily="50" charset="0"/>
                <a:ea typeface="Lato" panose="020F0502020204030203" pitchFamily="34" charset="0"/>
                <a:cs typeface="Lato" panose="020F0502020204030203" pitchFamily="34" charset="0"/>
              </a:rPr>
              <a:t>1,482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0A5B73-1EBA-0D27-2473-9C29D3A8E53F}"/>
              </a:ext>
            </a:extLst>
          </p:cNvPr>
          <p:cNvSpPr/>
          <p:nvPr/>
        </p:nvSpPr>
        <p:spPr>
          <a:xfrm>
            <a:off x="1377698" y="2050993"/>
            <a:ext cx="9350185" cy="663656"/>
          </a:xfrm>
          <a:prstGeom prst="rect">
            <a:avLst/>
          </a:prstGeom>
          <a:solidFill>
            <a:srgbClr val="0071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Gotham Book" pitchFamily="50" charset="0"/>
              </a:rPr>
              <a:t>Elizabethtown: City Annexations (2013-2023)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1399E9-6589-88F6-8E8A-107CD9A49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377" y="4705102"/>
            <a:ext cx="736482" cy="303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2C4C9F-7344-B2DE-BE91-954EECB6D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925" y="4705102"/>
            <a:ext cx="736482" cy="3034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B121FE-A86B-C1F5-424F-F96A2674D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888" y="4705102"/>
            <a:ext cx="736482" cy="30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73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Annexation Math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9B2249-96EC-67FA-000A-28ACF9ED2D09}"/>
              </a:ext>
            </a:extLst>
          </p:cNvPr>
          <p:cNvSpPr txBox="1"/>
          <p:nvPr/>
        </p:nvSpPr>
        <p:spPr>
          <a:xfrm>
            <a:off x="4351857" y="1752569"/>
            <a:ext cx="348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kern="100" dirty="0">
                <a:latin typeface="Gotham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Daviess County</a:t>
            </a:r>
            <a:endParaRPr lang="en-US" sz="2800" kern="100" dirty="0">
              <a:effectLst/>
              <a:latin typeface="Gotham Book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C3E197B-E11E-47CA-0D64-6E44FB6D5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019483"/>
              </p:ext>
            </p:extLst>
          </p:nvPr>
        </p:nvGraphicFramePr>
        <p:xfrm>
          <a:off x="2199461" y="2409325"/>
          <a:ext cx="7793077" cy="2636727"/>
        </p:xfrm>
        <a:graphic>
          <a:graphicData uri="http://schemas.openxmlformats.org/drawingml/2006/table">
            <a:tbl>
              <a:tblPr/>
              <a:tblGrid>
                <a:gridCol w="608843">
                  <a:extLst>
                    <a:ext uri="{9D8B030D-6E8A-4147-A177-3AD203B41FA5}">
                      <a16:colId xmlns:a16="http://schemas.microsoft.com/office/drawing/2014/main" val="3959535956"/>
                    </a:ext>
                  </a:extLst>
                </a:gridCol>
                <a:gridCol w="789593">
                  <a:extLst>
                    <a:ext uri="{9D8B030D-6E8A-4147-A177-3AD203B41FA5}">
                      <a16:colId xmlns:a16="http://schemas.microsoft.com/office/drawing/2014/main" val="3197571892"/>
                    </a:ext>
                  </a:extLst>
                </a:gridCol>
                <a:gridCol w="897903">
                  <a:extLst>
                    <a:ext uri="{9D8B030D-6E8A-4147-A177-3AD203B41FA5}">
                      <a16:colId xmlns:a16="http://schemas.microsoft.com/office/drawing/2014/main" val="1587381008"/>
                    </a:ext>
                  </a:extLst>
                </a:gridCol>
                <a:gridCol w="1113692">
                  <a:extLst>
                    <a:ext uri="{9D8B030D-6E8A-4147-A177-3AD203B41FA5}">
                      <a16:colId xmlns:a16="http://schemas.microsoft.com/office/drawing/2014/main" val="3356647965"/>
                    </a:ext>
                  </a:extLst>
                </a:gridCol>
                <a:gridCol w="907972">
                  <a:extLst>
                    <a:ext uri="{9D8B030D-6E8A-4147-A177-3AD203B41FA5}">
                      <a16:colId xmlns:a16="http://schemas.microsoft.com/office/drawing/2014/main" val="640018695"/>
                    </a:ext>
                  </a:extLst>
                </a:gridCol>
                <a:gridCol w="1018885">
                  <a:extLst>
                    <a:ext uri="{9D8B030D-6E8A-4147-A177-3AD203B41FA5}">
                      <a16:colId xmlns:a16="http://schemas.microsoft.com/office/drawing/2014/main" val="3754359662"/>
                    </a:ext>
                  </a:extLst>
                </a:gridCol>
                <a:gridCol w="1248712">
                  <a:extLst>
                    <a:ext uri="{9D8B030D-6E8A-4147-A177-3AD203B41FA5}">
                      <a16:colId xmlns:a16="http://schemas.microsoft.com/office/drawing/2014/main" val="1489717178"/>
                    </a:ext>
                  </a:extLst>
                </a:gridCol>
                <a:gridCol w="1207477">
                  <a:extLst>
                    <a:ext uri="{9D8B030D-6E8A-4147-A177-3AD203B41FA5}">
                      <a16:colId xmlns:a16="http://schemas.microsoft.com/office/drawing/2014/main" val="2292401959"/>
                    </a:ext>
                  </a:extLst>
                </a:gridCol>
              </a:tblGrid>
              <a:tr h="942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Gotham-Book"/>
                        </a:rPr>
                        <a:t>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B5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Gotham-Book"/>
                        </a:rPr>
                        <a:t>County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B5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Gotham-Book"/>
                        </a:rPr>
                        <a:t>County Adopted Rate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B5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otham-Book"/>
                        </a:rPr>
                        <a:t>County Revenue: Adopted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B5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otham-Book"/>
                        </a:rPr>
                        <a:t>Historical County 4% Rate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B5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otham-Book"/>
                        </a:rPr>
                        <a:t>Estimated 4% Rate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B5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Gotham-Book"/>
                        </a:rPr>
                        <a:t>Estimated County Revenue: 4% Rate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B5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otham-Book"/>
                        </a:rPr>
                        <a:t>Unrealized Revenue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B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62476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Daviess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13.5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$7,921,889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14.1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14.1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$8,273,973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$352,084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121208"/>
                  </a:ext>
                </a:extLst>
              </a:tr>
              <a:tr h="2935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Daviess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13.5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$8,299,315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13.8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14.2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$8,729,650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$368,858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599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Daviess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13.4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$8,644,380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13.9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14.3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$9,160,462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$451,572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7247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Daviess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13.4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$9,167,344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13.6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14.3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$9,646,235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$342,065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9722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Daviess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$9,375,660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13.5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14.1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$10,168,985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$649,084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35532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Daviess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13.1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13.9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$10,545,780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-Book"/>
                        </a:rPr>
                        <a:t> 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20183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Total Difference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$2,163,663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003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953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Annexation Math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5B07FFB-F0C0-E830-703F-734714A5E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1796"/>
              </p:ext>
            </p:extLst>
          </p:nvPr>
        </p:nvGraphicFramePr>
        <p:xfrm>
          <a:off x="2220618" y="2518664"/>
          <a:ext cx="7868778" cy="2635412"/>
        </p:xfrm>
        <a:graphic>
          <a:graphicData uri="http://schemas.openxmlformats.org/drawingml/2006/table">
            <a:tbl>
              <a:tblPr/>
              <a:tblGrid>
                <a:gridCol w="624553">
                  <a:extLst>
                    <a:ext uri="{9D8B030D-6E8A-4147-A177-3AD203B41FA5}">
                      <a16:colId xmlns:a16="http://schemas.microsoft.com/office/drawing/2014/main" val="3615926058"/>
                    </a:ext>
                  </a:extLst>
                </a:gridCol>
                <a:gridCol w="809968">
                  <a:extLst>
                    <a:ext uri="{9D8B030D-6E8A-4147-A177-3AD203B41FA5}">
                      <a16:colId xmlns:a16="http://schemas.microsoft.com/office/drawing/2014/main" val="2822202193"/>
                    </a:ext>
                  </a:extLst>
                </a:gridCol>
                <a:gridCol w="927071">
                  <a:extLst>
                    <a:ext uri="{9D8B030D-6E8A-4147-A177-3AD203B41FA5}">
                      <a16:colId xmlns:a16="http://schemas.microsoft.com/office/drawing/2014/main" val="1315744668"/>
                    </a:ext>
                  </a:extLst>
                </a:gridCol>
                <a:gridCol w="1095576">
                  <a:extLst>
                    <a:ext uri="{9D8B030D-6E8A-4147-A177-3AD203B41FA5}">
                      <a16:colId xmlns:a16="http://schemas.microsoft.com/office/drawing/2014/main" val="3727919884"/>
                    </a:ext>
                  </a:extLst>
                </a:gridCol>
                <a:gridCol w="964019">
                  <a:extLst>
                    <a:ext uri="{9D8B030D-6E8A-4147-A177-3AD203B41FA5}">
                      <a16:colId xmlns:a16="http://schemas.microsoft.com/office/drawing/2014/main" val="2392403879"/>
                    </a:ext>
                  </a:extLst>
                </a:gridCol>
                <a:gridCol w="1053414">
                  <a:extLst>
                    <a:ext uri="{9D8B030D-6E8A-4147-A177-3AD203B41FA5}">
                      <a16:colId xmlns:a16="http://schemas.microsoft.com/office/drawing/2014/main" val="258081509"/>
                    </a:ext>
                  </a:extLst>
                </a:gridCol>
                <a:gridCol w="1275130">
                  <a:extLst>
                    <a:ext uri="{9D8B030D-6E8A-4147-A177-3AD203B41FA5}">
                      <a16:colId xmlns:a16="http://schemas.microsoft.com/office/drawing/2014/main" val="2096715678"/>
                    </a:ext>
                  </a:extLst>
                </a:gridCol>
                <a:gridCol w="1119047">
                  <a:extLst>
                    <a:ext uri="{9D8B030D-6E8A-4147-A177-3AD203B41FA5}">
                      <a16:colId xmlns:a16="http://schemas.microsoft.com/office/drawing/2014/main" val="839341833"/>
                    </a:ext>
                  </a:extLst>
                </a:gridCol>
              </a:tblGrid>
              <a:tr h="9808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</a:rPr>
                        <a:t>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B5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</a:rPr>
                        <a:t>County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B5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</a:rPr>
                        <a:t>County Adopted Rate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B5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</a:rPr>
                        <a:t>County Revenue: Adopted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B5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</a:rPr>
                        <a:t>Historical County 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</a:rPr>
                        <a:t>4% Rate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B5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</a:rPr>
                        <a:t>Estimated 4% Rate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B5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</a:rPr>
                        <a:t>Estimated County Revenue: 4% Rate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B5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</a:rPr>
                        <a:t>Unrealized Revenue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B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12075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Madison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$3,885,011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$3,979,767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$94,756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248344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Madison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8.3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$4,105,631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8.3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$4,204,562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$49,465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59258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Madison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$4,192,558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8.3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8.3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$4,454,592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$157,221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782642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Madison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7.6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$4,345,430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7.9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$4,745,667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$228,707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978537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Madison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7.3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$4,552,245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7.9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$5,113,481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$374,157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205163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Madison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7.3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$5,453,593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965415"/>
                  </a:ext>
                </a:extLst>
              </a:tr>
              <a:tr h="263541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otham Book" pitchFamily="50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otham Book" pitchFamily="50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otham Book" pitchFamily="50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otham Book" pitchFamily="50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otham Book" pitchFamily="50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Total Difference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7198"/>
                          </a:solidFill>
                          <a:effectLst/>
                          <a:latin typeface="Gotham Book" pitchFamily="50" charset="0"/>
                        </a:rPr>
                        <a:t>$904,306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65479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F9B2249-96EC-67FA-000A-28ACF9ED2D09}"/>
              </a:ext>
            </a:extLst>
          </p:cNvPr>
          <p:cNvSpPr txBox="1"/>
          <p:nvPr/>
        </p:nvSpPr>
        <p:spPr>
          <a:xfrm>
            <a:off x="4351857" y="1752569"/>
            <a:ext cx="348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kern="100" dirty="0">
                <a:latin typeface="Gotham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Madison County</a:t>
            </a:r>
            <a:endParaRPr lang="en-US" sz="2800" kern="100" dirty="0">
              <a:effectLst/>
              <a:latin typeface="Gotham Book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31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13">
            <a:extLst>
              <a:ext uri="{FF2B5EF4-FFF2-40B4-BE49-F238E27FC236}">
                <a16:creationId xmlns:a16="http://schemas.microsoft.com/office/drawing/2014/main" id="{5BB85158-1A31-26CD-94E7-D31393851F25}"/>
              </a:ext>
            </a:extLst>
          </p:cNvPr>
          <p:cNvSpPr/>
          <p:nvPr/>
        </p:nvSpPr>
        <p:spPr>
          <a:xfrm>
            <a:off x="8413781" y="3738420"/>
            <a:ext cx="2283858" cy="1983160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pic>
        <p:nvPicPr>
          <p:cNvPr id="4" name="Picture 3" descr="A black screen with a blue line&#10;&#10;Description automatically generated">
            <a:extLst>
              <a:ext uri="{FF2B5EF4-FFF2-40B4-BE49-F238E27FC236}">
                <a16:creationId xmlns:a16="http://schemas.microsoft.com/office/drawing/2014/main" id="{E4B690E6-23DB-532C-AD65-3327EF7DB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Reaching a Resolution </a:t>
            </a:r>
          </a:p>
        </p:txBody>
      </p:sp>
      <p:sp>
        <p:nvSpPr>
          <p:cNvPr id="6" name="Rectangle: Rounded Corners 13">
            <a:extLst>
              <a:ext uri="{FF2B5EF4-FFF2-40B4-BE49-F238E27FC236}">
                <a16:creationId xmlns:a16="http://schemas.microsoft.com/office/drawing/2014/main" id="{03DB60E4-03FE-3466-C69F-C6EB08327236}"/>
              </a:ext>
            </a:extLst>
          </p:cNvPr>
          <p:cNvSpPr/>
          <p:nvPr/>
        </p:nvSpPr>
        <p:spPr>
          <a:xfrm>
            <a:off x="1176218" y="1633780"/>
            <a:ext cx="2283858" cy="1983161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94F68-E536-41D6-541C-66C7DD79848F}"/>
              </a:ext>
            </a:extLst>
          </p:cNvPr>
          <p:cNvSpPr txBox="1"/>
          <p:nvPr/>
        </p:nvSpPr>
        <p:spPr>
          <a:xfrm>
            <a:off x="1430630" y="2060428"/>
            <a:ext cx="1855575" cy="1259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Gotham Boo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Constitutional Amendment Related to </a:t>
            </a:r>
            <a:br>
              <a:rPr lang="en-US" kern="100" dirty="0">
                <a:effectLst/>
                <a:latin typeface="Gotham Boo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Gotham Boo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Local Taxation</a:t>
            </a:r>
          </a:p>
        </p:txBody>
      </p:sp>
      <p:sp>
        <p:nvSpPr>
          <p:cNvPr id="17" name="Rectangle: Rounded Corners 13">
            <a:extLst>
              <a:ext uri="{FF2B5EF4-FFF2-40B4-BE49-F238E27FC236}">
                <a16:creationId xmlns:a16="http://schemas.microsoft.com/office/drawing/2014/main" id="{38D23AB1-41C6-E895-60DB-DB1AB274828D}"/>
              </a:ext>
            </a:extLst>
          </p:cNvPr>
          <p:cNvSpPr/>
          <p:nvPr/>
        </p:nvSpPr>
        <p:spPr>
          <a:xfrm>
            <a:off x="3588739" y="1633780"/>
            <a:ext cx="2283858" cy="1983161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96D430-A3FE-54C3-39C5-9338004769E5}"/>
              </a:ext>
            </a:extLst>
          </p:cNvPr>
          <p:cNvSpPr txBox="1"/>
          <p:nvPr/>
        </p:nvSpPr>
        <p:spPr>
          <a:xfrm>
            <a:off x="3900375" y="2319728"/>
            <a:ext cx="1660585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Gotham Boo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Jail</a:t>
            </a:r>
            <a:br>
              <a:rPr lang="en-US" sz="1800" kern="100" dirty="0">
                <a:effectLst/>
                <a:latin typeface="Gotham Boo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Gotham Boo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Reform</a:t>
            </a:r>
          </a:p>
        </p:txBody>
      </p:sp>
      <p:sp>
        <p:nvSpPr>
          <p:cNvPr id="19" name="Rectangle: Rounded Corners 13">
            <a:extLst>
              <a:ext uri="{FF2B5EF4-FFF2-40B4-BE49-F238E27FC236}">
                <a16:creationId xmlns:a16="http://schemas.microsoft.com/office/drawing/2014/main" id="{547DB403-0CFD-F1A3-710D-745504B3AE2B}"/>
              </a:ext>
            </a:extLst>
          </p:cNvPr>
          <p:cNvSpPr/>
          <p:nvPr/>
        </p:nvSpPr>
        <p:spPr>
          <a:xfrm>
            <a:off x="6001260" y="1636450"/>
            <a:ext cx="2283858" cy="1983161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21" name="Rectangle: Rounded Corners 13">
            <a:extLst>
              <a:ext uri="{FF2B5EF4-FFF2-40B4-BE49-F238E27FC236}">
                <a16:creationId xmlns:a16="http://schemas.microsoft.com/office/drawing/2014/main" id="{B6C87459-CA87-8474-6A00-0422EF312FA5}"/>
              </a:ext>
            </a:extLst>
          </p:cNvPr>
          <p:cNvSpPr/>
          <p:nvPr/>
        </p:nvSpPr>
        <p:spPr>
          <a:xfrm>
            <a:off x="8413781" y="1633780"/>
            <a:ext cx="2283858" cy="1983161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FC01D2-6D85-E28B-6EC7-EF292287348C}"/>
              </a:ext>
            </a:extLst>
          </p:cNvPr>
          <p:cNvSpPr txBox="1"/>
          <p:nvPr/>
        </p:nvSpPr>
        <p:spPr>
          <a:xfrm>
            <a:off x="8725416" y="2045479"/>
            <a:ext cx="1660585" cy="1259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effectLst/>
                <a:latin typeface="Gotham Book" pitchFamily="2" charset="0"/>
              </a:rPr>
              <a:t>Revenue Hold Harmless Calculation</a:t>
            </a:r>
            <a:endParaRPr lang="en-US" sz="1800" kern="100" dirty="0">
              <a:effectLst/>
              <a:latin typeface="Gotham Book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13">
            <a:extLst>
              <a:ext uri="{FF2B5EF4-FFF2-40B4-BE49-F238E27FC236}">
                <a16:creationId xmlns:a16="http://schemas.microsoft.com/office/drawing/2014/main" id="{1A224C61-921B-791A-40DD-63A53DF22957}"/>
              </a:ext>
            </a:extLst>
          </p:cNvPr>
          <p:cNvSpPr/>
          <p:nvPr/>
        </p:nvSpPr>
        <p:spPr>
          <a:xfrm>
            <a:off x="1176218" y="3738419"/>
            <a:ext cx="2283858" cy="1983161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3ECE96-12A9-0CE9-E33C-EB0C56751ACF}"/>
              </a:ext>
            </a:extLst>
          </p:cNvPr>
          <p:cNvSpPr txBox="1"/>
          <p:nvPr/>
        </p:nvSpPr>
        <p:spPr>
          <a:xfrm>
            <a:off x="1325357" y="3828266"/>
            <a:ext cx="1985579" cy="1754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effectLst/>
                <a:latin typeface="Gotham Book" pitchFamily="2" charset="0"/>
              </a:rPr>
              <a:t>Limited Exception to Occupational Tax Crediting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effectLst/>
                <a:latin typeface="Gotham Book" pitchFamily="2" charset="0"/>
              </a:rPr>
              <a:t> in Newly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effectLst/>
                <a:latin typeface="Gotham Book" pitchFamily="2" charset="0"/>
              </a:rPr>
              <a:t>Annexed Areas</a:t>
            </a:r>
            <a:endParaRPr lang="en-US" sz="1700" kern="100" dirty="0">
              <a:effectLst/>
              <a:latin typeface="Gotham Book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13">
            <a:extLst>
              <a:ext uri="{FF2B5EF4-FFF2-40B4-BE49-F238E27FC236}">
                <a16:creationId xmlns:a16="http://schemas.microsoft.com/office/drawing/2014/main" id="{FBC72F4A-D689-E846-0306-F8B9F7DAC6B0}"/>
              </a:ext>
            </a:extLst>
          </p:cNvPr>
          <p:cNvSpPr/>
          <p:nvPr/>
        </p:nvSpPr>
        <p:spPr>
          <a:xfrm>
            <a:off x="3588739" y="3738419"/>
            <a:ext cx="2283858" cy="1983161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9CE424-565D-18D0-7991-80C9B74CBA3B}"/>
              </a:ext>
            </a:extLst>
          </p:cNvPr>
          <p:cNvSpPr txBox="1"/>
          <p:nvPr/>
        </p:nvSpPr>
        <p:spPr>
          <a:xfrm>
            <a:off x="3740117" y="3852803"/>
            <a:ext cx="1981099" cy="1754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kern="100" dirty="0">
                <a:effectLst/>
                <a:latin typeface="Gotham Boo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kern="100" dirty="0">
                <a:effectLst/>
                <a:latin typeface="Gotham Boo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Property Owners’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kern="100" dirty="0">
                <a:effectLst/>
                <a:latin typeface="Gotham Boo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Rights on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kern="100" dirty="0">
                <a:effectLst/>
                <a:latin typeface="Gotham Boo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Non-Consensual Annexation </a:t>
            </a:r>
          </a:p>
        </p:txBody>
      </p:sp>
      <p:sp>
        <p:nvSpPr>
          <p:cNvPr id="27" name="Rectangle: Rounded Corners 13">
            <a:extLst>
              <a:ext uri="{FF2B5EF4-FFF2-40B4-BE49-F238E27FC236}">
                <a16:creationId xmlns:a16="http://schemas.microsoft.com/office/drawing/2014/main" id="{D5AC4DC1-6959-5176-3907-A9E564BCFB1A}"/>
              </a:ext>
            </a:extLst>
          </p:cNvPr>
          <p:cNvSpPr/>
          <p:nvPr/>
        </p:nvSpPr>
        <p:spPr>
          <a:xfrm>
            <a:off x="6001260" y="3738419"/>
            <a:ext cx="2283858" cy="1983161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2AB487-1505-3256-87EA-DA9C288E5F18}"/>
              </a:ext>
            </a:extLst>
          </p:cNvPr>
          <p:cNvSpPr txBox="1"/>
          <p:nvPr/>
        </p:nvSpPr>
        <p:spPr>
          <a:xfrm>
            <a:off x="6209109" y="3927716"/>
            <a:ext cx="1868159" cy="1555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Gotham Boo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Changes to Statute of Limitations and Legal Standing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2E7A3E-D925-8C67-490B-C51110B985DD}"/>
              </a:ext>
            </a:extLst>
          </p:cNvPr>
          <p:cNvSpPr txBox="1"/>
          <p:nvPr/>
        </p:nvSpPr>
        <p:spPr>
          <a:xfrm>
            <a:off x="8658844" y="4025351"/>
            <a:ext cx="1793728" cy="1259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Gotham Boo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Clarify Ownership of City Utility Infrastructure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7411ED-6B42-FE11-ABAA-39BDA58B611D}"/>
              </a:ext>
            </a:extLst>
          </p:cNvPr>
          <p:cNvSpPr txBox="1"/>
          <p:nvPr/>
        </p:nvSpPr>
        <p:spPr>
          <a:xfrm>
            <a:off x="6085063" y="2060428"/>
            <a:ext cx="2116252" cy="1259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none" strike="noStrike" dirty="0">
                <a:effectLst/>
                <a:latin typeface="Gotham Book" pitchFamily="2" charset="0"/>
              </a:rPr>
              <a:t>Limited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none" strike="noStrike" dirty="0">
                <a:effectLst/>
                <a:latin typeface="Gotham Book" pitchFamily="2" charset="0"/>
              </a:rPr>
              <a:t>Reprieve from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none" strike="noStrike" dirty="0">
                <a:effectLst/>
                <a:latin typeface="Gotham Book" pitchFamily="2" charset="0"/>
              </a:rPr>
              <a:t>Recall Provisions of HB44</a:t>
            </a:r>
            <a:endParaRPr lang="en-US" kern="100" dirty="0">
              <a:effectLst/>
              <a:latin typeface="Gotham Book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08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0AC57-37FD-F274-04E8-DC4349F9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26" y="2255796"/>
            <a:ext cx="11171548" cy="995915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Gotham Bold" pitchFamily="50" charset="0"/>
              </a:rPr>
              <a:t>Growing cities are a growing Kentucky, </a:t>
            </a:r>
            <a:br>
              <a:rPr lang="en-US" sz="4000" b="0" dirty="0">
                <a:solidFill>
                  <a:schemeClr val="bg1"/>
                </a:solidFill>
                <a:latin typeface="Gotham Bold" pitchFamily="50" charset="0"/>
              </a:rPr>
            </a:br>
            <a:r>
              <a:rPr lang="en-US" sz="4000" b="0" dirty="0">
                <a:solidFill>
                  <a:schemeClr val="bg1"/>
                </a:solidFill>
                <a:latin typeface="Gotham Bold" pitchFamily="50" charset="0"/>
              </a:rPr>
              <a:t>and that’s good for everyone.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B47CE-E077-1A61-BF30-4BD6A2BAE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3955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Gotham Book" pitchFamily="50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5615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3208" y="2313405"/>
            <a:ext cx="13018415" cy="223118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Growing cities are a growing Kentucky, </a:t>
            </a:r>
            <a:br>
              <a:rPr lang="en-US" sz="4000" dirty="0">
                <a:solidFill>
                  <a:schemeClr val="bg2"/>
                </a:solidFill>
              </a:rPr>
            </a:br>
            <a:r>
              <a:rPr lang="en-US" sz="4000" dirty="0">
                <a:solidFill>
                  <a:schemeClr val="bg2"/>
                </a:solidFill>
              </a:rPr>
              <a:t>and that’s good for everyone.</a:t>
            </a:r>
          </a:p>
        </p:txBody>
      </p:sp>
    </p:spTree>
    <p:extLst>
      <p:ext uri="{BB962C8B-B14F-4D97-AF65-F5344CB8AC3E}">
        <p14:creationId xmlns:p14="http://schemas.microsoft.com/office/powerpoint/2010/main" val="257769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Putting Annexation into Perspective </a:t>
            </a:r>
          </a:p>
        </p:txBody>
      </p:sp>
      <p:pic>
        <p:nvPicPr>
          <p:cNvPr id="5" name="Picture 4" descr="A diagram of a pie chart&#10;&#10;Description automatically generated">
            <a:extLst>
              <a:ext uri="{FF2B5EF4-FFF2-40B4-BE49-F238E27FC236}">
                <a16:creationId xmlns:a16="http://schemas.microsoft.com/office/drawing/2014/main" id="{8BFA2521-BDBE-390C-583F-E44413B0E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310" y="1231103"/>
            <a:ext cx="3529379" cy="4013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1065A1-C4B2-A3D3-8F0A-22B51804F6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23592" y="1231106"/>
            <a:ext cx="3529379" cy="4013552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DFA956E-BB6B-E24A-6D8A-EB95FEA2AA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192857"/>
              </p:ext>
            </p:extLst>
          </p:nvPr>
        </p:nvGraphicFramePr>
        <p:xfrm>
          <a:off x="7369615" y="1860683"/>
          <a:ext cx="5296183" cy="321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CD2A63F-D3AC-1222-9B14-52A9CCA9BA04}"/>
              </a:ext>
            </a:extLst>
          </p:cNvPr>
          <p:cNvSpPr txBox="1">
            <a:spLocks/>
          </p:cNvSpPr>
          <p:nvPr/>
        </p:nvSpPr>
        <p:spPr>
          <a:xfrm>
            <a:off x="8588056" y="3621386"/>
            <a:ext cx="2859299" cy="1183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Book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Book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Book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Book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Book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Gotham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96.4%</a:t>
            </a:r>
          </a:p>
          <a:p>
            <a:pPr marL="7938" indent="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Gotham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Unincorporated </a:t>
            </a:r>
          </a:p>
          <a:p>
            <a:pPr marL="7938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3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B65638-0BD0-32E0-D0DC-84E91892FB9B}"/>
              </a:ext>
            </a:extLst>
          </p:cNvPr>
          <p:cNvSpPr txBox="1">
            <a:spLocks/>
          </p:cNvSpPr>
          <p:nvPr/>
        </p:nvSpPr>
        <p:spPr>
          <a:xfrm>
            <a:off x="8957989" y="1484572"/>
            <a:ext cx="2119431" cy="428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Book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Book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Book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Book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Book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600" dirty="0">
                <a:latin typeface="Gotham Bold"/>
                <a:ea typeface="Calibri" panose="020F0502020204030204" pitchFamily="34" charset="0"/>
                <a:cs typeface="Times New Roman" panose="02020603050405020304" pitchFamily="18" charset="0"/>
              </a:rPr>
              <a:t>Kentucky’s 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B909F-1A8F-46C3-2837-E98865B43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23831" y="1690688"/>
            <a:ext cx="1468169" cy="605613"/>
          </a:xfrm>
        </p:spPr>
        <p:txBody>
          <a:bodyPr>
            <a:normAutofit fontScale="47500" lnSpcReduction="20000"/>
          </a:bodyPr>
          <a:lstStyle/>
          <a:p>
            <a:pPr marL="7938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3.6% Incorporated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32357A-E6FB-8B9A-F5C0-730F879A3455}"/>
              </a:ext>
            </a:extLst>
          </p:cNvPr>
          <p:cNvCxnSpPr>
            <a:cxnSpLocks/>
          </p:cNvCxnSpPr>
          <p:nvPr/>
        </p:nvCxnSpPr>
        <p:spPr>
          <a:xfrm flipH="1">
            <a:off x="10157988" y="1852311"/>
            <a:ext cx="954631" cy="44399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90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Putting Annexation into Perspective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791C70-9596-5D95-25B2-4566F3FF63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737039"/>
              </p:ext>
            </p:extLst>
          </p:nvPr>
        </p:nvGraphicFramePr>
        <p:xfrm>
          <a:off x="1702847" y="1438183"/>
          <a:ext cx="9650953" cy="41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080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The Shape of Cities</a:t>
            </a:r>
          </a:p>
        </p:txBody>
      </p:sp>
      <p:pic>
        <p:nvPicPr>
          <p:cNvPr id="7" name="Content Placeholder 6" descr="A map of the united states&#10;&#10;Description automatically generated">
            <a:extLst>
              <a:ext uri="{FF2B5EF4-FFF2-40B4-BE49-F238E27FC236}">
                <a16:creationId xmlns:a16="http://schemas.microsoft.com/office/drawing/2014/main" id="{EE480249-FB6F-87E6-C4D4-EC64B63A1C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22516" y="1164507"/>
            <a:ext cx="8346967" cy="5216855"/>
          </a:xfrm>
        </p:spPr>
      </p:pic>
    </p:spTree>
    <p:extLst>
      <p:ext uri="{BB962C8B-B14F-4D97-AF65-F5344CB8AC3E}">
        <p14:creationId xmlns:p14="http://schemas.microsoft.com/office/powerpoint/2010/main" val="228232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The Shape of Cities</a:t>
            </a:r>
            <a:br>
              <a:rPr lang="en-US" sz="3600" dirty="0">
                <a:solidFill>
                  <a:schemeClr val="bg2"/>
                </a:solidFill>
              </a:rPr>
            </a:br>
            <a:r>
              <a:rPr lang="en-US" sz="2800" b="0" dirty="0">
                <a:solidFill>
                  <a:schemeClr val="bg2"/>
                </a:solidFill>
                <a:latin typeface="Gotham Book" pitchFamily="2" charset="0"/>
              </a:rPr>
              <a:t>Vancouver, WA</a:t>
            </a:r>
            <a:endParaRPr lang="en-US" sz="3600" b="0" dirty="0">
              <a:solidFill>
                <a:schemeClr val="bg2"/>
              </a:solidFill>
              <a:latin typeface="Gotham Book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6ACE4-F324-0C7F-1996-6E4C0A047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296" y="2204986"/>
            <a:ext cx="4021408" cy="27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1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The Shape of Cities</a:t>
            </a:r>
            <a:br>
              <a:rPr lang="en-US" sz="3600" dirty="0">
                <a:solidFill>
                  <a:schemeClr val="bg2"/>
                </a:solidFill>
              </a:rPr>
            </a:br>
            <a:r>
              <a:rPr lang="en-US" sz="2800" b="0" dirty="0">
                <a:solidFill>
                  <a:schemeClr val="bg2"/>
                </a:solidFill>
                <a:latin typeface="Gotham Book" pitchFamily="2" charset="0"/>
              </a:rPr>
              <a:t>San Jose, CA </a:t>
            </a:r>
            <a:endParaRPr lang="en-US" sz="3600" b="0" dirty="0">
              <a:solidFill>
                <a:schemeClr val="bg2"/>
              </a:solidFill>
              <a:latin typeface="Gotham Book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480249-FB6F-87E6-C4D4-EC64B63A1C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2539156" y="1611921"/>
            <a:ext cx="7113688" cy="4446056"/>
          </a:xfrm>
        </p:spPr>
      </p:pic>
    </p:spTree>
    <p:extLst>
      <p:ext uri="{BB962C8B-B14F-4D97-AF65-F5344CB8AC3E}">
        <p14:creationId xmlns:p14="http://schemas.microsoft.com/office/powerpoint/2010/main" val="4097866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E28A-45F5-D43A-A989-82F056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365125"/>
            <a:ext cx="887641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The Shape of Cities</a:t>
            </a:r>
            <a:br>
              <a:rPr lang="en-US" sz="3600" dirty="0">
                <a:solidFill>
                  <a:schemeClr val="bg2"/>
                </a:solidFill>
              </a:rPr>
            </a:br>
            <a:r>
              <a:rPr lang="en-US" sz="2800" b="0" dirty="0">
                <a:solidFill>
                  <a:schemeClr val="bg2"/>
                </a:solidFill>
                <a:latin typeface="Gotham Book" pitchFamily="2" charset="0"/>
              </a:rPr>
              <a:t>Austin, TX</a:t>
            </a:r>
            <a:endParaRPr lang="en-US" sz="3600" b="0" dirty="0">
              <a:solidFill>
                <a:schemeClr val="bg2"/>
              </a:solidFill>
              <a:latin typeface="Gotham Book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480249-FB6F-87E6-C4D4-EC64B63A1C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2539156" y="1611921"/>
            <a:ext cx="7113688" cy="4446056"/>
          </a:xfrm>
        </p:spPr>
      </p:pic>
    </p:spTree>
    <p:extLst>
      <p:ext uri="{BB962C8B-B14F-4D97-AF65-F5344CB8AC3E}">
        <p14:creationId xmlns:p14="http://schemas.microsoft.com/office/powerpoint/2010/main" val="2481264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LC City Limit">
      <a:dk1>
        <a:srgbClr val="007198"/>
      </a:dk1>
      <a:lt1>
        <a:srgbClr val="FFFFFF"/>
      </a:lt1>
      <a:dk2>
        <a:srgbClr val="133B55"/>
      </a:dk2>
      <a:lt2>
        <a:srgbClr val="007198"/>
      </a:lt2>
      <a:accent1>
        <a:srgbClr val="133B55"/>
      </a:accent1>
      <a:accent2>
        <a:srgbClr val="007198"/>
      </a:accent2>
      <a:accent3>
        <a:srgbClr val="007198"/>
      </a:accent3>
      <a:accent4>
        <a:srgbClr val="133B55"/>
      </a:accent4>
      <a:accent5>
        <a:srgbClr val="007198"/>
      </a:accent5>
      <a:accent6>
        <a:srgbClr val="133B55"/>
      </a:accent6>
      <a:hlink>
        <a:srgbClr val="F3B94B"/>
      </a:hlink>
      <a:folHlink>
        <a:srgbClr val="F3B94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2644</TotalTime>
  <Words>684</Words>
  <Application>Microsoft Office PowerPoint</Application>
  <PresentationFormat>Widescreen</PresentationFormat>
  <Paragraphs>242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Gotham-Book</vt:lpstr>
      <vt:lpstr>Gotham-Book</vt:lpstr>
      <vt:lpstr>Gotham Book</vt:lpstr>
      <vt:lpstr>Arial</vt:lpstr>
      <vt:lpstr>Gotham Bold</vt:lpstr>
      <vt:lpstr>Office Theme</vt:lpstr>
      <vt:lpstr>Growing cities are a growing Kentucky,  and that’s good for everyone.</vt:lpstr>
      <vt:lpstr>PowerPoint Presentation</vt:lpstr>
      <vt:lpstr>Growing cities are a growing Kentucky,  and that’s good for everyone.</vt:lpstr>
      <vt:lpstr>Putting Annexation into Perspective </vt:lpstr>
      <vt:lpstr>Putting Annexation into Perspective </vt:lpstr>
      <vt:lpstr>The Shape of Cities</vt:lpstr>
      <vt:lpstr>The Shape of Cities Vancouver, WA</vt:lpstr>
      <vt:lpstr>The Shape of Cities San Jose, CA </vt:lpstr>
      <vt:lpstr>The Shape of Cities Austin, TX</vt:lpstr>
      <vt:lpstr>The Shape of Cities Aurora, CO </vt:lpstr>
      <vt:lpstr>The Shape of Cities Cape Girardeau, MO </vt:lpstr>
      <vt:lpstr>The Shape of Cities South Bend, IN</vt:lpstr>
      <vt:lpstr>The Shape of Cities Columbus, OH</vt:lpstr>
      <vt:lpstr>The Shape of Cities Knoxville, TN</vt:lpstr>
      <vt:lpstr>The Shape of Cities Birmingham, AL</vt:lpstr>
      <vt:lpstr>The Shape of Cities Savannah, GA</vt:lpstr>
      <vt:lpstr>The Shape of Cities Raleigh, NC</vt:lpstr>
      <vt:lpstr>The Shape of Cities Charleston, SC</vt:lpstr>
      <vt:lpstr>The Shape of Cities Kentucky cities are not unique in shape</vt:lpstr>
      <vt:lpstr>Annexation Math</vt:lpstr>
      <vt:lpstr>Annexation Math</vt:lpstr>
      <vt:lpstr>Annexation Math</vt:lpstr>
      <vt:lpstr>Annexation Math</vt:lpstr>
      <vt:lpstr>Annexation Math</vt:lpstr>
      <vt:lpstr>Annexation Math</vt:lpstr>
      <vt:lpstr>Annexation Math</vt:lpstr>
      <vt:lpstr>Reaching a Resolution </vt:lpstr>
      <vt:lpstr>Growing cities are a growing Kentucky,  and that’s good for everyone.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Alex Keys</dc:creator>
  <cp:lastModifiedBy>Bryanna Carroll</cp:lastModifiedBy>
  <cp:revision>77</cp:revision>
  <cp:lastPrinted>2023-10-26T16:12:35Z</cp:lastPrinted>
  <dcterms:created xsi:type="dcterms:W3CDTF">2022-12-16T15:26:49Z</dcterms:created>
  <dcterms:modified xsi:type="dcterms:W3CDTF">2023-10-27T14:24:33Z</dcterms:modified>
</cp:coreProperties>
</file>