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69" r:id="rId5"/>
    <p:sldId id="271" r:id="rId6"/>
    <p:sldId id="4144" r:id="rId7"/>
    <p:sldId id="296" r:id="rId8"/>
    <p:sldId id="304" r:id="rId9"/>
    <p:sldId id="4141" r:id="rId10"/>
    <p:sldId id="4142" r:id="rId11"/>
    <p:sldId id="328" r:id="rId12"/>
    <p:sldId id="282" r:id="rId13"/>
    <p:sldId id="330" r:id="rId14"/>
    <p:sldId id="4123" r:id="rId15"/>
    <p:sldId id="323" r:id="rId16"/>
    <p:sldId id="324" r:id="rId17"/>
    <p:sldId id="326" r:id="rId18"/>
    <p:sldId id="4145" r:id="rId19"/>
    <p:sldId id="4146" r:id="rId20"/>
    <p:sldId id="4147" r:id="rId21"/>
    <p:sldId id="4148" r:id="rId22"/>
    <p:sldId id="4140"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Broe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60552" autoAdjust="0"/>
  </p:normalViewPr>
  <p:slideViewPr>
    <p:cSldViewPr snapToGrid="0">
      <p:cViewPr varScale="1">
        <p:scale>
          <a:sx n="67" d="100"/>
          <a:sy n="67" d="100"/>
        </p:scale>
        <p:origin x="2232" y="78"/>
      </p:cViewPr>
      <p:guideLst/>
    </p:cSldViewPr>
  </p:slideViewPr>
  <p:outlineViewPr>
    <p:cViewPr>
      <p:scale>
        <a:sx n="33" d="100"/>
        <a:sy n="33" d="100"/>
      </p:scale>
      <p:origin x="0" y="0"/>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41C138D-9C1A-4B7E-BF13-8ADFEEAD49E0}" type="datetimeFigureOut">
              <a:rPr lang="en-US" smtClean="0"/>
              <a:t>7/17/2023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4447D13-73A9-4989-BD99-728EFB668F9F}" type="slidenum">
              <a:rPr lang="en-US" smtClean="0"/>
              <a:t>‹#›</a:t>
            </a:fld>
            <a:endParaRPr lang="en-US"/>
          </a:p>
        </p:txBody>
      </p:sp>
    </p:spTree>
    <p:extLst>
      <p:ext uri="{BB962C8B-B14F-4D97-AF65-F5344CB8AC3E}">
        <p14:creationId xmlns:p14="http://schemas.microsoft.com/office/powerpoint/2010/main" val="1523932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447D13-73A9-4989-BD99-728EFB668F9F}" type="slidenum">
              <a:rPr lang="en-US" smtClean="0"/>
              <a:t>1</a:t>
            </a:fld>
            <a:endParaRPr lang="en-US"/>
          </a:p>
        </p:txBody>
      </p:sp>
    </p:spTree>
    <p:extLst>
      <p:ext uri="{BB962C8B-B14F-4D97-AF65-F5344CB8AC3E}">
        <p14:creationId xmlns:p14="http://schemas.microsoft.com/office/powerpoint/2010/main" val="2751787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Our waterways and our public and private ports support more than just the river borne commerce. The jet fuel that powers the US hubs for DHL, UPS, and Amazon Prime Air are all delivered by barge. Manufactured at the Marathon Catlettsburg Refinery, the jet fuel is transported down the Ohio River to Cincinnati. Pipelines then deliver the fuel to the Cincinnati Airport which is the US hub for DHL and the new hub for Amazon Prime Air. The jet fuel then travels further down the Ohio River to Louisville where pipelines deliver the jet fuel to the Louisville Airport which is the worldwide air hub for UPS. </a:t>
            </a:r>
          </a:p>
        </p:txBody>
      </p:sp>
      <p:sp>
        <p:nvSpPr>
          <p:cNvPr id="4" name="Slide Number Placeholder 3"/>
          <p:cNvSpPr>
            <a:spLocks noGrp="1"/>
          </p:cNvSpPr>
          <p:nvPr>
            <p:ph type="sldNum" sz="quarter" idx="5"/>
          </p:nvPr>
        </p:nvSpPr>
        <p:spPr/>
        <p:txBody>
          <a:bodyPr/>
          <a:lstStyle/>
          <a:p>
            <a:fld id="{2C539918-CA18-4183-8AD6-9663D2DD5D61}" type="slidenum">
              <a:rPr lang="en-US" smtClean="0"/>
              <a:t>10</a:t>
            </a:fld>
            <a:endParaRPr lang="en-US"/>
          </a:p>
        </p:txBody>
      </p:sp>
    </p:spTree>
    <p:extLst>
      <p:ext uri="{BB962C8B-B14F-4D97-AF65-F5344CB8AC3E}">
        <p14:creationId xmlns:p14="http://schemas.microsoft.com/office/powerpoint/2010/main" val="2353826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47677"/>
            <a:r>
              <a:rPr lang="en-US" sz="1500" dirty="0"/>
              <a:t>What are some of the things we learned from the study? Our riverports connect Kentucky to the nation and the world through our inland waterway system.  The riverports represent an opportunity to affordably move a significant tonnage of inexpensive freight across a wide range of commodities.  While the market for waterborne coal is declining in Kentucky, other commodities are growing with newly locating businesses in Kentucky representing potential future markets for public riverports. As noted, in 2018, 89 million tons of freight valued at $18 billion moved on Kentucky’s inland waterways. Approximately 19% of Kentucky’s freight tonnage moves by water, but this only makes up 3% of the value. This is largely due to the nature of the commodities moved. Waterways tend to move heavier, yet less valuable cargo due to the lower cost to move goods by water. The top inland waterways commodities by weight were coal, lignite, and coal coke-- sand, gravel, shells, clay, salt &amp; slag --and petroleum products. By value, the top inland waterways commodities were basic chemicals used in consumer products including appliances, toys, and cosmetics—gasoline--and coal. Finally, Kentucky is bordered by states that share access to the same inland waterway systems. These states compete with us for customers, tenants, federal funding and their port facilities are sometimes just minutes across the river from ours. These states provide financial assistance to their public ports to maintain and upgrade their facilities and infrastructure to retain long standing tenants or attract new users. </a:t>
            </a:r>
          </a:p>
          <a:p>
            <a:pPr marL="147677" defTabSz="966612">
              <a:defRPr/>
            </a:pPr>
            <a:endParaRPr lang="en-US" dirty="0"/>
          </a:p>
          <a:p>
            <a:pPr marL="147677" defTabSz="966612">
              <a:defRPr/>
            </a:pPr>
            <a:endParaRPr lang="en-US" dirty="0"/>
          </a:p>
          <a:p>
            <a:pPr marL="147677"/>
            <a:endParaRPr lang="en-US" dirty="0"/>
          </a:p>
        </p:txBody>
      </p:sp>
    </p:spTree>
    <p:extLst>
      <p:ext uri="{BB962C8B-B14F-4D97-AF65-F5344CB8AC3E}">
        <p14:creationId xmlns:p14="http://schemas.microsoft.com/office/powerpoint/2010/main" val="2455304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47677"/>
            <a:r>
              <a:rPr lang="en-US" sz="1500" dirty="0"/>
              <a:t>Overall, Kentucky’s long standing waterborne commerce markets in coal, fossil fuels and minerals have declined at a rate faster than the nation as a whole.  Moreover, these waterborne commerce markets are projected in the future to shift even more away from these long-standing commodities.  The changes highlight the importance of modernizing Kentucky’s public riverports to compete for new, more diverse markets. </a:t>
            </a:r>
          </a:p>
          <a:p>
            <a:pPr marL="147677"/>
            <a:endParaRPr lang="en-US" dirty="0"/>
          </a:p>
        </p:txBody>
      </p:sp>
    </p:spTree>
    <p:extLst>
      <p:ext uri="{BB962C8B-B14F-4D97-AF65-F5344CB8AC3E}">
        <p14:creationId xmlns:p14="http://schemas.microsoft.com/office/powerpoint/2010/main" val="3806500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47677"/>
            <a:r>
              <a:rPr lang="en-US" sz="1500" dirty="0"/>
              <a:t>Plastics, rubber and chemicals as well as food and livestock are growing markets for waterborne commerce in Kentucky.  While these markets are smaller than today’s mineral and fossil fuel markets, they are rapidly growing and the public riverports are already working to keep up with this growth. Waterborne trade in plastics, rubber, textiles and machinery increased 11 times from 1997 to 2017. And from 2018 to 2045 it is projected that waterborne trade in chemicals and allied products such as plastics, rubber and similar goods will increase by 23%. It is also projected that from 2018 to 2045, Kentucky's waterborne trade in food and kindred products will increase by 144% and its trade in agricultural and livestock products will increase by 81%. So, there are opportunities for our ports, but it is going to require collaborative effort to best position the ports to attract and grow these new markets. </a:t>
            </a:r>
          </a:p>
        </p:txBody>
      </p:sp>
    </p:spTree>
    <p:extLst>
      <p:ext uri="{BB962C8B-B14F-4D97-AF65-F5344CB8AC3E}">
        <p14:creationId xmlns:p14="http://schemas.microsoft.com/office/powerpoint/2010/main" val="2817255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47677" marR="0" lvl="0" indent="0" algn="l" defTabSz="966612" rtl="0" eaLnBrk="1" fontAlgn="auto" latinLnBrk="0" hangingPunct="1">
              <a:lnSpc>
                <a:spcPct val="100000"/>
              </a:lnSpc>
              <a:spcBef>
                <a:spcPts val="0"/>
              </a:spcBef>
              <a:spcAft>
                <a:spcPts val="0"/>
              </a:spcAft>
              <a:buClrTx/>
              <a:buSzTx/>
              <a:buFontTx/>
              <a:buNone/>
              <a:tabLst/>
              <a:defRPr/>
            </a:pPr>
            <a:r>
              <a:rPr lang="en-US" sz="1500" dirty="0"/>
              <a:t>One critical component of the study was the assessment of the public port infrastructure and identifying needs. The study identified that in 2020, Kentucky’s riverports had a $12.3 million dollar backlog in unmet needs to simply get the existing infrastructure into a state of good repair and continue business as normal. The ports also identified additional modernization and expansion needs to successfully compete for business and serve new markets in the long-term. To upgrade our ports that were constructed in the 1960s and 1970s to modern operational efficiency would require an additional $51.6 million and to upgrade the public riverports to attract new markets and expand capacity would require an additional $158 million. All told, the 2020 total investment needs was $222 million and with current inflation, these figures would be much higher. The study recommended a one-time injection of funds to allow the ports to address their most pressing preservation needs followed by a dedicated stream of funding to address on-going preservation but also the ability to use state funds to match available federal funds to modernize and expand. Several of our public ports have been successful at receiving federal grant funds to preserve their existing infrastructure, but often the local match is a hinderance to applicants. </a:t>
            </a:r>
          </a:p>
          <a:p>
            <a:pPr marL="147677" marR="0" lvl="0" indent="0" algn="l" defTabSz="966612" rtl="0" eaLnBrk="1" fontAlgn="auto" latinLnBrk="0" hangingPunct="1">
              <a:lnSpc>
                <a:spcPct val="100000"/>
              </a:lnSpc>
              <a:spcBef>
                <a:spcPts val="0"/>
              </a:spcBef>
              <a:spcAft>
                <a:spcPts val="0"/>
              </a:spcAft>
              <a:buClrTx/>
              <a:buSzTx/>
              <a:buFontTx/>
              <a:buNone/>
              <a:tabLst/>
              <a:defRPr/>
            </a:pPr>
            <a:endParaRPr lang="en-US" sz="1500" dirty="0"/>
          </a:p>
          <a:p>
            <a:pPr marL="147677"/>
            <a:endParaRPr lang="en-US" sz="1500" dirty="0"/>
          </a:p>
          <a:p>
            <a:pPr marL="147677"/>
            <a:endParaRPr lang="en-US" sz="2100" dirty="0"/>
          </a:p>
        </p:txBody>
      </p:sp>
    </p:spTree>
    <p:extLst>
      <p:ext uri="{BB962C8B-B14F-4D97-AF65-F5344CB8AC3E}">
        <p14:creationId xmlns:p14="http://schemas.microsoft.com/office/powerpoint/2010/main" val="762064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47677" marR="0" lvl="0" indent="0" algn="l" defTabSz="966612" rtl="0" eaLnBrk="1" fontAlgn="auto" latinLnBrk="0" hangingPunct="1">
              <a:lnSpc>
                <a:spcPct val="100000"/>
              </a:lnSpc>
              <a:spcBef>
                <a:spcPts val="0"/>
              </a:spcBef>
              <a:spcAft>
                <a:spcPts val="0"/>
              </a:spcAft>
              <a:buClrTx/>
              <a:buSzTx/>
              <a:buFontTx/>
              <a:buNone/>
              <a:tabLst/>
              <a:defRPr/>
            </a:pPr>
            <a:r>
              <a:rPr lang="en-US" sz="1600" dirty="0"/>
              <a:t>Kentucky today faces a critical choice of whether to invest in modernizing the public riverports and their capacity to handle a new and increasingly diverse market, or see waterborne commerce play less of a role in Kentucky’s economy.  Kentucky is also able to choose the degree to which its business attraction and economic development strategies will play a role in building markets for highly efficient waterborne transportation. </a:t>
            </a:r>
            <a:r>
              <a:rPr lang="en-US" sz="1500" dirty="0"/>
              <a:t>But Investing in our public riverports will create benefits to Kentucky’s economy far exceeding the costs.  Kentucky’s ports, inland waterways, and inland waterway dependent industries currently support nearly one hundred and ten thousand jobs. This equates to $5.9 billion in personal income, $12 billion in Gross State Product, and $30.7 billion in total output. This gives rise to more than $1.2 billion in state &amp; local tax revenue. As noted previously, Kentucky is bordered by states that share access to the same inland waterway systems. These states compete with us for customers, tenants, federal funding and their port facilities are sometimes just minutes across the river from ours. These states provide financial assistance to their public ports to maintain and upgrade their facilities and infrastructure to retain long standing tenants or attract new users. Ohio’s Maritime Assistance Grant Program was just increased by their legislature from $12M to over $20M annually. Missouri annually allocates $12M from their state funds for public riverports, but they recently infused an additional $30M in FY 23 from their allocation of federal American Rescue Plan Act (ARPA) funds. Illinois annual grant program for their public port's totals $150M, with $40M alone dedicated to build a new port in Cairo, Illinois very close to our Paducah Riverport.   </a:t>
            </a:r>
          </a:p>
          <a:p>
            <a:pPr marL="147677" marR="0" lvl="0" indent="0" algn="l" defTabSz="966612" rtl="0" eaLnBrk="1" fontAlgn="auto" latinLnBrk="0" hangingPunct="1">
              <a:lnSpc>
                <a:spcPct val="100000"/>
              </a:lnSpc>
              <a:spcBef>
                <a:spcPts val="0"/>
              </a:spcBef>
              <a:spcAft>
                <a:spcPts val="0"/>
              </a:spcAft>
              <a:buClrTx/>
              <a:buSzTx/>
              <a:buFontTx/>
              <a:buNone/>
              <a:tabLst/>
              <a:defRPr/>
            </a:pPr>
            <a:endParaRPr lang="en-US" sz="1500" dirty="0"/>
          </a:p>
          <a:p>
            <a:pPr marL="147677" defTabSz="966612">
              <a:defRPr/>
            </a:pPr>
            <a:endParaRPr lang="en-US" sz="1500" dirty="0"/>
          </a:p>
          <a:p>
            <a:pPr marL="147677"/>
            <a:endParaRPr lang="en-US" sz="1500" dirty="0"/>
          </a:p>
          <a:p>
            <a:pPr marL="147677"/>
            <a:endParaRPr lang="en-US" sz="2100" dirty="0"/>
          </a:p>
        </p:txBody>
      </p:sp>
    </p:spTree>
    <p:extLst>
      <p:ext uri="{BB962C8B-B14F-4D97-AF65-F5344CB8AC3E}">
        <p14:creationId xmlns:p14="http://schemas.microsoft.com/office/powerpoint/2010/main" val="2282955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47677" defTabSz="966612">
              <a:defRPr/>
            </a:pPr>
            <a:r>
              <a:rPr lang="en-US" sz="1600" dirty="0"/>
              <a:t>The final riverport study materials include the 200-page report, a 12-page executive summary and a 4-page brochure of the main study. We also have a marketing toolkit to guide the ports in their marketing efforts as well as PowerPoint presentations about the role of a port. There are also 4 technical memorandum as well as port profiles of all our public ports. These materials as well as the recordings and materials from the 3 summits have all been posted on our website and can be accessed at this link or using this QR code. This presentation provided a summary of inland waterways system as well as some of the findings and recommendations of the Riverports, Highway &amp; Rail Freight Analysis Study. But it should be noted that this this report and recommendations do not represent an official position of the Transportation Cabinet or the administration or an official budgetary request. I believe the Kentuckians For Better Transportation and Kentucky Association of Riverports are working on specific funding request amounts. </a:t>
            </a:r>
          </a:p>
          <a:p>
            <a:pPr marL="147677" marR="0" lvl="0" indent="0" algn="l" defTabSz="966612" rtl="0" eaLnBrk="1" fontAlgn="auto" latinLnBrk="0" hangingPunct="1">
              <a:lnSpc>
                <a:spcPct val="100000"/>
              </a:lnSpc>
              <a:spcBef>
                <a:spcPts val="0"/>
              </a:spcBef>
              <a:spcAft>
                <a:spcPts val="0"/>
              </a:spcAft>
              <a:buClrTx/>
              <a:buSzTx/>
              <a:buFontTx/>
              <a:buNone/>
              <a:tabLst/>
              <a:defRPr/>
            </a:pPr>
            <a:endParaRPr lang="en-US" sz="1500" dirty="0"/>
          </a:p>
          <a:p>
            <a:pPr marL="147677" defTabSz="966612">
              <a:defRPr/>
            </a:pPr>
            <a:endParaRPr lang="en-US" sz="1500" dirty="0"/>
          </a:p>
          <a:p>
            <a:pPr marL="147677"/>
            <a:endParaRPr lang="en-US" sz="1500" dirty="0"/>
          </a:p>
          <a:p>
            <a:pPr marL="147677"/>
            <a:endParaRPr lang="en-US" sz="2100" dirty="0"/>
          </a:p>
        </p:txBody>
      </p:sp>
    </p:spTree>
    <p:extLst>
      <p:ext uri="{BB962C8B-B14F-4D97-AF65-F5344CB8AC3E}">
        <p14:creationId xmlns:p14="http://schemas.microsoft.com/office/powerpoint/2010/main" val="3038312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47677" marR="0" lvl="0" indent="0" algn="l" defTabSz="966612" rtl="0" eaLnBrk="1" fontAlgn="auto" latinLnBrk="0" hangingPunct="1">
              <a:lnSpc>
                <a:spcPct val="100000"/>
              </a:lnSpc>
              <a:spcBef>
                <a:spcPts val="0"/>
              </a:spcBef>
              <a:spcAft>
                <a:spcPts val="0"/>
              </a:spcAft>
              <a:buClrTx/>
              <a:buSzTx/>
              <a:buFontTx/>
              <a:buNone/>
              <a:tabLst/>
              <a:defRPr/>
            </a:pPr>
            <a:endParaRPr lang="en-US" sz="1500" dirty="0"/>
          </a:p>
          <a:p>
            <a:r>
              <a:rPr lang="en-US" sz="1600" dirty="0"/>
              <a:t>I would like to add a note about Kentucky’s Freight Plan. Our prior freight plan was approved by the Federal Highway Administration in 2017 with a 5-year update cycle. With the passage of the Bipartisan Infrastructure Law, this update cycle was shortened to 4 years, and it added some new required content. Kentucky was already in the process of updating our state freight plan when the BIL requirements came out. So, we were able to adjust our freight plan submission to be BIL compliant. The Kentucky Freight Plan was officially approved by the Federal Highway Administration on May 3, 2023. The state freight plan covers all modes including road, rail, river, air, and even pipeline freight. </a:t>
            </a:r>
            <a:r>
              <a:rPr lang="en-US" sz="1600" baseline="0" dirty="0"/>
              <a:t>The Freight plan includes an Inventory of Multimodal Freight networks including highways, waterways, rail, pipelines, and air cargo. Looked at goals &amp; performance measures, Current conditions, key industries &amp; supply chains, freight trends &amp; challenges, freight system needs, policy &amp; strategic recommendations and most importantly a freight investment plan. </a:t>
            </a:r>
            <a:endParaRPr lang="en-US" sz="1600" dirty="0"/>
          </a:p>
          <a:p>
            <a:pPr marL="147677"/>
            <a:endParaRPr lang="en-US" sz="1500" dirty="0"/>
          </a:p>
          <a:p>
            <a:pPr marL="147677"/>
            <a:endParaRPr lang="en-US" sz="2100" dirty="0"/>
          </a:p>
        </p:txBody>
      </p:sp>
    </p:spTree>
    <p:extLst>
      <p:ext uri="{BB962C8B-B14F-4D97-AF65-F5344CB8AC3E}">
        <p14:creationId xmlns:p14="http://schemas.microsoft.com/office/powerpoint/2010/main" val="2979322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Not to be left out, we are also just beginning the update to the Kentucky Statewide Rail Plan. Last completed in 2015, our update will bring our rail plan into compliance with the Federal Railroad Administration’s updated guidelines for a state rail plan. This update mainly focuses on an inventory of the rail system in the state, passenger and freight rail facilities, rail tonnages, available funding, and rail safety and security. We have partnered with Kentucky’s railroads to expand the scope of the Rail Plan update to include a more in-depth look at rail infrastructure needs, rail bottlenecks and connectivity, rail bridge conditions, tie conditions, rail industry forecast &amp; growth opportunities, rail line preservation needs, etc. This expanded and updated rail plan would help our railroads as they seek federal grant opportunities to improve their infrastructure by having their needs reflected in the state’s rail plan. The Notice to Proceed was just issued on June 27</a:t>
            </a:r>
            <a:r>
              <a:rPr lang="en-US" sz="1600" baseline="30000" dirty="0"/>
              <a:t>th</a:t>
            </a:r>
            <a:r>
              <a:rPr lang="en-US" sz="1600" dirty="0"/>
              <a:t> so the Kentucky Statewide Rail Plan and Infrastructure Assessment project is just commencing. </a:t>
            </a:r>
          </a:p>
        </p:txBody>
      </p:sp>
      <p:sp>
        <p:nvSpPr>
          <p:cNvPr id="4" name="Slide Number Placeholder 3"/>
          <p:cNvSpPr>
            <a:spLocks noGrp="1"/>
          </p:cNvSpPr>
          <p:nvPr>
            <p:ph type="sldNum" sz="quarter" idx="5"/>
          </p:nvPr>
        </p:nvSpPr>
        <p:spPr/>
        <p:txBody>
          <a:bodyPr/>
          <a:lstStyle/>
          <a:p>
            <a:fld id="{D4447D13-73A9-4989-BD99-728EFB668F9F}" type="slidenum">
              <a:rPr lang="en-US" smtClean="0"/>
              <a:t>18</a:t>
            </a:fld>
            <a:endParaRPr lang="en-US"/>
          </a:p>
        </p:txBody>
      </p:sp>
    </p:spTree>
    <p:extLst>
      <p:ext uri="{BB962C8B-B14F-4D97-AF65-F5344CB8AC3E}">
        <p14:creationId xmlns:p14="http://schemas.microsoft.com/office/powerpoint/2010/main" val="1018312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47677" defTabSz="966612">
              <a:defRPr/>
            </a:pPr>
            <a:r>
              <a:rPr lang="en-US" sz="1500" dirty="0"/>
              <a:t>Information on our Kentucky Riverports, Highway &amp; Rail Freight Analysis Study, Kentucky Freight Plan, or our </a:t>
            </a:r>
            <a:r>
              <a:rPr lang="en-US" sz="1600" dirty="0"/>
              <a:t>Kentucky Statewide Rail Plan and Infrastructure Assessment can all be found on our Freight Planning website. I would also be happy to answer any questions. </a:t>
            </a:r>
            <a:endParaRPr lang="en-US" sz="1500" dirty="0"/>
          </a:p>
        </p:txBody>
      </p:sp>
    </p:spTree>
    <p:extLst>
      <p:ext uri="{BB962C8B-B14F-4D97-AF65-F5344CB8AC3E}">
        <p14:creationId xmlns:p14="http://schemas.microsoft.com/office/powerpoint/2010/main" val="1157560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Good afternoon, the Kentucky Riverports, Highway &amp; Rail Freight Analysis Study began in 2020. In 2018, the governor challenged the state transportation community to find ways to better utilize our waterways. The Kentucky Association of Riverports took up the challenge, drafted the framework for a new study to address the governors challenge, and approached the leadership of the Transportation Cabinet. The Transportation Cabinet was project manager for the study on behalf of the public riverports. The study entailed two rounds of site visits to Kentucky’s public riverports, three virtual statewide summits, a series of technical memoranda and a final report.  The study assessed the waterborne commerce markets in Kentucky, the riverport’s current state and potential future directions for riverport investment in the Commonwealth.  These activities have provided an understanding of today’s waterborne commerce markets, the role public riverports play in future economic development and the potential benefits of investing in Kentucky’s public riverport infrastructure.</a:t>
            </a:r>
          </a:p>
          <a:p>
            <a:endParaRPr lang="en-US" dirty="0"/>
          </a:p>
        </p:txBody>
      </p:sp>
      <p:sp>
        <p:nvSpPr>
          <p:cNvPr id="4" name="Slide Number Placeholder 3"/>
          <p:cNvSpPr>
            <a:spLocks noGrp="1"/>
          </p:cNvSpPr>
          <p:nvPr>
            <p:ph type="sldNum" sz="quarter" idx="5"/>
          </p:nvPr>
        </p:nvSpPr>
        <p:spPr/>
        <p:txBody>
          <a:bodyPr/>
          <a:lstStyle/>
          <a:p>
            <a:fld id="{D4447D13-73A9-4989-BD99-728EFB668F9F}" type="slidenum">
              <a:rPr lang="en-US" smtClean="0"/>
              <a:t>2</a:t>
            </a:fld>
            <a:endParaRPr lang="en-US"/>
          </a:p>
        </p:txBody>
      </p:sp>
    </p:spTree>
    <p:extLst>
      <p:ext uri="{BB962C8B-B14F-4D97-AF65-F5344CB8AC3E}">
        <p14:creationId xmlns:p14="http://schemas.microsoft.com/office/powerpoint/2010/main" val="2895964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The Transportation Cabinet did not undertake this important study independently. In addition to our consultant team, we had a wide range of local, state, and federal partners advising us on the study. It should be noted that despite the involvement of several state agencies, this report and recommendations do not represent an official position of the Transportation Cabinet or the administration. </a:t>
            </a:r>
          </a:p>
          <a:p>
            <a:endParaRPr lang="en-US" dirty="0"/>
          </a:p>
        </p:txBody>
      </p:sp>
      <p:sp>
        <p:nvSpPr>
          <p:cNvPr id="4" name="Slide Number Placeholder 3"/>
          <p:cNvSpPr>
            <a:spLocks noGrp="1"/>
          </p:cNvSpPr>
          <p:nvPr>
            <p:ph type="sldNum" sz="quarter" idx="5"/>
          </p:nvPr>
        </p:nvSpPr>
        <p:spPr/>
        <p:txBody>
          <a:bodyPr/>
          <a:lstStyle/>
          <a:p>
            <a:fld id="{D4447D13-73A9-4989-BD99-728EFB668F9F}" type="slidenum">
              <a:rPr lang="en-US" smtClean="0"/>
              <a:t>3</a:t>
            </a:fld>
            <a:endParaRPr lang="en-US"/>
          </a:p>
        </p:txBody>
      </p:sp>
    </p:spTree>
    <p:extLst>
      <p:ext uri="{BB962C8B-B14F-4D97-AF65-F5344CB8AC3E}">
        <p14:creationId xmlns:p14="http://schemas.microsoft.com/office/powerpoint/2010/main" val="81762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6109" defTabSz="1021806">
              <a:defRPr/>
            </a:pPr>
            <a:r>
              <a:rPr lang="en-US" sz="1500" dirty="0"/>
              <a:t>To provide some geographical context about our study, Kentucky has 1,662 miles of inland waterways, 1,020 of which are commercially navigable, ranking us 4</a:t>
            </a:r>
            <a:r>
              <a:rPr lang="en-US" sz="1500" baseline="30000" dirty="0"/>
              <a:t>th</a:t>
            </a:r>
            <a:r>
              <a:rPr lang="en-US" sz="1500" dirty="0"/>
              <a:t> in the nation. Kentucky is surrounded on 3 sides by the commercially navigable rivers of the Mississippi, Ohio and Big Sandy River, and we also have the Tennessee, Cumberland, Green and Licking Rivers able to move freight. Kentucky’s geographic location provides us great advantages in being at the center of a vast inland waterways network and at the confluence of several critical inland waterway routes. </a:t>
            </a:r>
          </a:p>
        </p:txBody>
      </p:sp>
      <p:sp>
        <p:nvSpPr>
          <p:cNvPr id="4" name="Slide Number Placeholder 3"/>
          <p:cNvSpPr>
            <a:spLocks noGrp="1"/>
          </p:cNvSpPr>
          <p:nvPr>
            <p:ph type="sldNum" sz="quarter" idx="5"/>
          </p:nvPr>
        </p:nvSpPr>
        <p:spPr/>
        <p:txBody>
          <a:bodyPr/>
          <a:lstStyle/>
          <a:p>
            <a:fld id="{2C539918-CA18-4183-8AD6-9663D2DD5D61}" type="slidenum">
              <a:rPr lang="en-US" smtClean="0"/>
              <a:t>4</a:t>
            </a:fld>
            <a:endParaRPr lang="en-US"/>
          </a:p>
        </p:txBody>
      </p:sp>
    </p:spTree>
    <p:extLst>
      <p:ext uri="{BB962C8B-B14F-4D97-AF65-F5344CB8AC3E}">
        <p14:creationId xmlns:p14="http://schemas.microsoft.com/office/powerpoint/2010/main" val="67957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6109" defTabSz="1021806">
              <a:defRPr/>
            </a:pPr>
            <a:r>
              <a:rPr lang="en-US" sz="1500" dirty="0"/>
              <a:t>Kentucky’ waterways are supported by 10 public riverports, 7 active ports and 3 ports at differing stages of development. They range in size from smaller agricultural hubs providing fertilizer and gathering the grain of the local farmer to large players in the world aluminum markets being listed on the London Metal Exchange. They move heavy steel coils on and off the river for manufacturing and provide warehousing and distribution.  These ports provide critical connections moving goods on and off the rivers. Kentucky’s public riverports are supplemented by over 160 private river terminals. These are privately owned terminals that provide many of the same services as our public riverports moving goods on and off the rivers, but often are developed for a single commodity. </a:t>
            </a:r>
          </a:p>
        </p:txBody>
      </p:sp>
      <p:sp>
        <p:nvSpPr>
          <p:cNvPr id="4" name="Slide Number Placeholder 3"/>
          <p:cNvSpPr>
            <a:spLocks noGrp="1"/>
          </p:cNvSpPr>
          <p:nvPr>
            <p:ph type="sldNum" sz="quarter" idx="5"/>
          </p:nvPr>
        </p:nvSpPr>
        <p:spPr/>
        <p:txBody>
          <a:bodyPr/>
          <a:lstStyle/>
          <a:p>
            <a:fld id="{2C539918-CA18-4183-8AD6-9663D2DD5D61}" type="slidenum">
              <a:rPr lang="en-US" smtClean="0"/>
              <a:t>5</a:t>
            </a:fld>
            <a:endParaRPr lang="en-US"/>
          </a:p>
        </p:txBody>
      </p:sp>
    </p:spTree>
    <p:extLst>
      <p:ext uri="{BB962C8B-B14F-4D97-AF65-F5344CB8AC3E}">
        <p14:creationId xmlns:p14="http://schemas.microsoft.com/office/powerpoint/2010/main" val="333580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To help move freight on and off the waterways, our public ports and private terminals connect to a network of over 2,600 miles of rail throughout Kentucky. Kentucky serves as an important hub connecting 5 Class I railroads in the western part of the state, while a network of Class II and Class III railroads fill in the gaps to efficiently move freight within our state. Our rail network provides access to the greater markets outside of Kentucky to places like Chicago, New Orleans, and the ports on the East Coast. </a:t>
            </a:r>
          </a:p>
          <a:p>
            <a:endParaRPr lang="en-US" dirty="0"/>
          </a:p>
        </p:txBody>
      </p:sp>
      <p:sp>
        <p:nvSpPr>
          <p:cNvPr id="4" name="Slide Number Placeholder 3"/>
          <p:cNvSpPr>
            <a:spLocks noGrp="1"/>
          </p:cNvSpPr>
          <p:nvPr>
            <p:ph type="sldNum" sz="quarter" idx="5"/>
          </p:nvPr>
        </p:nvSpPr>
        <p:spPr/>
        <p:txBody>
          <a:bodyPr/>
          <a:lstStyle/>
          <a:p>
            <a:fld id="{2C539918-CA18-4183-8AD6-9663D2DD5D61}" type="slidenum">
              <a:rPr lang="en-US" smtClean="0"/>
              <a:t>6</a:t>
            </a:fld>
            <a:endParaRPr lang="en-US"/>
          </a:p>
        </p:txBody>
      </p:sp>
    </p:spTree>
    <p:extLst>
      <p:ext uri="{BB962C8B-B14F-4D97-AF65-F5344CB8AC3E}">
        <p14:creationId xmlns:p14="http://schemas.microsoft.com/office/powerpoint/2010/main" val="2329999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6109" defTabSz="1021806">
              <a:defRPr/>
            </a:pPr>
            <a:r>
              <a:rPr lang="en-US" sz="1500" dirty="0"/>
              <a:t>The first and last mile connection of our states freight network rests on our public road network. Kentucky has over eighty thousand public road miles that provide those critical first and last mile connections. And while our public and private ports can reach into the large metropolises of the Eastern portion of the United States' using this road network, often the impact of our public and private ports is more regional. </a:t>
            </a:r>
          </a:p>
        </p:txBody>
      </p:sp>
      <p:sp>
        <p:nvSpPr>
          <p:cNvPr id="4" name="Slide Number Placeholder 3"/>
          <p:cNvSpPr>
            <a:spLocks noGrp="1"/>
          </p:cNvSpPr>
          <p:nvPr>
            <p:ph type="sldNum" sz="quarter" idx="5"/>
          </p:nvPr>
        </p:nvSpPr>
        <p:spPr/>
        <p:txBody>
          <a:bodyPr/>
          <a:lstStyle/>
          <a:p>
            <a:fld id="{2C539918-CA18-4183-8AD6-9663D2DD5D61}" type="slidenum">
              <a:rPr lang="en-US" smtClean="0"/>
              <a:t>7</a:t>
            </a:fld>
            <a:endParaRPr lang="en-US"/>
          </a:p>
        </p:txBody>
      </p:sp>
    </p:spTree>
    <p:extLst>
      <p:ext uri="{BB962C8B-B14F-4D97-AF65-F5344CB8AC3E}">
        <p14:creationId xmlns:p14="http://schemas.microsoft.com/office/powerpoint/2010/main" val="3142528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6109" defTabSz="1021806">
              <a:defRPr/>
            </a:pPr>
            <a:r>
              <a:rPr lang="en-US" sz="1500" dirty="0"/>
              <a:t>We refer to this as the Riverport Hinterlands. These are the counties that can be reached within a 90-minute drive of our public ports. The reach and benefits of our public riverports extend throughout much of Kentucky as well as into neighboring Tennessee, Missouri, Illinois, Indiana, Ohio, and West Virginia. </a:t>
            </a:r>
          </a:p>
          <a:p>
            <a:endParaRPr lang="en-US" dirty="0"/>
          </a:p>
        </p:txBody>
      </p:sp>
      <p:sp>
        <p:nvSpPr>
          <p:cNvPr id="4" name="Slide Number Placeholder 3"/>
          <p:cNvSpPr>
            <a:spLocks noGrp="1"/>
          </p:cNvSpPr>
          <p:nvPr>
            <p:ph type="sldNum" sz="quarter" idx="5"/>
          </p:nvPr>
        </p:nvSpPr>
        <p:spPr/>
        <p:txBody>
          <a:bodyPr/>
          <a:lstStyle/>
          <a:p>
            <a:fld id="{2C539918-CA18-4183-8AD6-9663D2DD5D61}" type="slidenum">
              <a:rPr lang="en-US" smtClean="0"/>
              <a:t>8</a:t>
            </a:fld>
            <a:endParaRPr lang="en-US"/>
          </a:p>
        </p:txBody>
      </p:sp>
    </p:spTree>
    <p:extLst>
      <p:ext uri="{BB962C8B-B14F-4D97-AF65-F5344CB8AC3E}">
        <p14:creationId xmlns:p14="http://schemas.microsoft.com/office/powerpoint/2010/main" val="3551832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66612">
              <a:buClr>
                <a:srgbClr val="000000"/>
              </a:buClr>
              <a:buSzPts val="1400"/>
              <a:defRPr/>
            </a:pPr>
            <a:r>
              <a:rPr lang="en-US" sz="1500" dirty="0"/>
              <a:t>While every Kentucky community may not be adjacent to a river or have a riverport, all of Kentucky benefits from the efficiency of waterborne transportation. One 15 barge tow and towboat which is commonly seen working our inland waterway network, moves the freight equivalent of 6 locomotives and two hundred and sixteen railcars. This same 15 barge tow moves the equivalent to one thousand and fifty large semis and tractor trailers. Looking specifically at the freight moved by waterways in Kentucky in 2018, 89 million tons of freight valued at $18 billion moved on Kentucky’s inland waterways. This would be the equivalent to adding 3.5 million trucks annually to our roadway network without the contribution of the waterways. About 79% of Kentucky’s waterborne trade (by tonnage) is exchanged with trading partners outside of the Commonwealth.</a:t>
            </a:r>
          </a:p>
          <a:p>
            <a:pPr defTabSz="966612">
              <a:buClr>
                <a:srgbClr val="000000"/>
              </a:buClr>
              <a:buSzPts val="1400"/>
              <a:defRPr/>
            </a:pPr>
            <a:endParaRPr lang="en-US" dirty="0"/>
          </a:p>
        </p:txBody>
      </p:sp>
    </p:spTree>
    <p:extLst>
      <p:ext uri="{BB962C8B-B14F-4D97-AF65-F5344CB8AC3E}">
        <p14:creationId xmlns:p14="http://schemas.microsoft.com/office/powerpoint/2010/main" val="3278896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086224" y="1447481"/>
            <a:ext cx="7191375" cy="1042987"/>
          </a:xfrm>
        </p:spPr>
        <p:txBody>
          <a:bodyPr tIns="0" anchor="t">
            <a:normAutofit/>
          </a:bodyPr>
          <a:lstStyle>
            <a:lvl1pPr algn="l">
              <a:defRPr sz="5400" b="1" baseline="0">
                <a:latin typeface="Arial" panose="020B0604020202020204" pitchFamily="34" charset="0"/>
                <a:cs typeface="Arial" panose="020B0604020202020204" pitchFamily="34" charset="0"/>
              </a:defRPr>
            </a:lvl1pPr>
          </a:lstStyle>
          <a:p>
            <a:r>
              <a:rPr lang="en-US" dirty="0"/>
              <a:t>TITLE SLIDE: NAME</a:t>
            </a:r>
          </a:p>
        </p:txBody>
      </p:sp>
      <p:sp>
        <p:nvSpPr>
          <p:cNvPr id="12" name="Text Placeholder 2"/>
          <p:cNvSpPr>
            <a:spLocks noGrp="1"/>
          </p:cNvSpPr>
          <p:nvPr>
            <p:ph type="body" idx="1" hasCustomPrompt="1"/>
          </p:nvPr>
        </p:nvSpPr>
        <p:spPr>
          <a:xfrm>
            <a:off x="4092575" y="2490468"/>
            <a:ext cx="7185025" cy="2043432"/>
          </a:xfrm>
        </p:spPr>
        <p:txBody>
          <a:bodyPr anchor="b"/>
          <a:lstStyle>
            <a:lvl1pPr marL="0" indent="0">
              <a:buNone/>
              <a:defRPr sz="2400" baseline="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information</a:t>
            </a:r>
          </a:p>
        </p:txBody>
      </p:sp>
      <p:sp>
        <p:nvSpPr>
          <p:cNvPr id="13" name="Rectangle 12"/>
          <p:cNvSpPr/>
          <p:nvPr userDrawn="1"/>
        </p:nvSpPr>
        <p:spPr>
          <a:xfrm>
            <a:off x="3667125" y="1604961"/>
            <a:ext cx="85725" cy="2827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 y="2247313"/>
            <a:ext cx="2465097" cy="1398942"/>
          </a:xfrm>
          <a:prstGeom prst="rect">
            <a:avLst/>
          </a:prstGeom>
        </p:spPr>
      </p:pic>
      <p:sp>
        <p:nvSpPr>
          <p:cNvPr id="16" name="Rectangle 15"/>
          <p:cNvSpPr/>
          <p:nvPr userDrawn="1"/>
        </p:nvSpPr>
        <p:spPr>
          <a:xfrm>
            <a:off x="1" y="6362700"/>
            <a:ext cx="12192000" cy="495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26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AA07668A-BA16-CC46-8DC8-4314F3DA5D6A}" type="datetimeFigureOut">
              <a:rPr lang="en-US" smtClean="0"/>
              <a:pPr/>
              <a:t>7/17/2023</a:t>
            </a:fld>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90373EF-02D1-924F-981A-0CF8A11A8A87}" type="slidenum">
              <a:rPr lang="en-US" smtClean="0"/>
              <a:pPr/>
              <a:t>‹#›</a:t>
            </a:fld>
            <a:endParaRPr lang="en-US"/>
          </a:p>
        </p:txBody>
      </p:sp>
    </p:spTree>
    <p:extLst>
      <p:ext uri="{BB962C8B-B14F-4D97-AF65-F5344CB8AC3E}">
        <p14:creationId xmlns:p14="http://schemas.microsoft.com/office/powerpoint/2010/main" val="72593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Statement Slide">
    <p:spTree>
      <p:nvGrpSpPr>
        <p:cNvPr id="1" name=""/>
        <p:cNvGrpSpPr/>
        <p:nvPr/>
      </p:nvGrpSpPr>
      <p:grpSpPr>
        <a:xfrm>
          <a:off x="0" y="0"/>
          <a:ext cx="0" cy="0"/>
          <a:chOff x="0" y="0"/>
          <a:chExt cx="0" cy="0"/>
        </a:xfrm>
      </p:grpSpPr>
      <p:sp>
        <p:nvSpPr>
          <p:cNvPr id="7" name="Rectangle 6"/>
          <p:cNvSpPr/>
          <p:nvPr userDrawn="1"/>
        </p:nvSpPr>
        <p:spPr>
          <a:xfrm>
            <a:off x="3667126" y="1004341"/>
            <a:ext cx="107706" cy="44418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 y="2247313"/>
            <a:ext cx="2465097" cy="1398942"/>
          </a:xfrm>
          <a:prstGeom prst="rect">
            <a:avLst/>
          </a:prstGeom>
        </p:spPr>
      </p:pic>
      <p:sp>
        <p:nvSpPr>
          <p:cNvPr id="13" name="Rectangle 12"/>
          <p:cNvSpPr/>
          <p:nvPr userDrawn="1"/>
        </p:nvSpPr>
        <p:spPr>
          <a:xfrm>
            <a:off x="1" y="6362700"/>
            <a:ext cx="12192000" cy="495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a:spLocks noGrp="1"/>
          </p:cNvSpPr>
          <p:nvPr>
            <p:ph type="body" idx="1" hasCustomPrompt="1"/>
          </p:nvPr>
        </p:nvSpPr>
        <p:spPr>
          <a:xfrm>
            <a:off x="4134779" y="1004341"/>
            <a:ext cx="6729533" cy="4598790"/>
          </a:xfrm>
        </p:spPr>
        <p:txBody>
          <a:bodyPr>
            <a:noAutofit/>
          </a:bodyPr>
          <a:lstStyle>
            <a:lvl1pPr marL="0" indent="0">
              <a:buNone/>
              <a:defRPr sz="1800" baseline="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nSpc>
                <a:spcPct val="110000"/>
              </a:lnSpc>
            </a:pPr>
            <a:r>
              <a:rPr lang="en-US" sz="2400" dirty="0"/>
              <a:t>Content</a:t>
            </a:r>
          </a:p>
          <a:p>
            <a:endParaRPr lang="en-US" dirty="0"/>
          </a:p>
        </p:txBody>
      </p:sp>
    </p:spTree>
    <p:extLst>
      <p:ext uri="{BB962C8B-B14F-4D97-AF65-F5344CB8AC3E}">
        <p14:creationId xmlns:p14="http://schemas.microsoft.com/office/powerpoint/2010/main" val="404863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entered Section">
    <p:spTree>
      <p:nvGrpSpPr>
        <p:cNvPr id="1" name=""/>
        <p:cNvGrpSpPr/>
        <p:nvPr/>
      </p:nvGrpSpPr>
      <p:grpSpPr>
        <a:xfrm>
          <a:off x="0" y="0"/>
          <a:ext cx="0" cy="0"/>
          <a:chOff x="0" y="0"/>
          <a:chExt cx="0" cy="0"/>
        </a:xfrm>
      </p:grpSpPr>
      <p:sp>
        <p:nvSpPr>
          <p:cNvPr id="4" name="Rectangle 3"/>
          <p:cNvSpPr/>
          <p:nvPr userDrawn="1"/>
        </p:nvSpPr>
        <p:spPr>
          <a:xfrm>
            <a:off x="0" y="0"/>
            <a:ext cx="12192000" cy="1283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283368"/>
            <a:ext cx="12192000" cy="157373"/>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33650" y="1716966"/>
            <a:ext cx="7315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724400" y="6356350"/>
            <a:ext cx="2743200" cy="365125"/>
          </a:xfrm>
        </p:spPr>
        <p:txBody>
          <a:bodyPr/>
          <a:lstStyle>
            <a:lvl1pPr algn="ctr">
              <a:defRPr/>
            </a:lvl1pPr>
          </a:lstStyle>
          <a:p>
            <a:fld id="{8C7C9E5F-8B91-4FE5-96C2-A2C328B5021F}" type="slidenum">
              <a:rPr lang="en-US" smtClean="0"/>
              <a:pPr/>
              <a:t>‹#›</a:t>
            </a:fld>
            <a:endParaRPr lang="en-US"/>
          </a:p>
        </p:txBody>
      </p:sp>
      <p:sp>
        <p:nvSpPr>
          <p:cNvPr id="9" name="Rectangle 8"/>
          <p:cNvSpPr/>
          <p:nvPr userDrawn="1"/>
        </p:nvSpPr>
        <p:spPr>
          <a:xfrm>
            <a:off x="546100" y="6632575"/>
            <a:ext cx="11099800" cy="88900"/>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0135897" y="5816600"/>
            <a:ext cx="1752600" cy="1082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9397" y="5942679"/>
            <a:ext cx="1612900" cy="915321"/>
          </a:xfrm>
          <a:prstGeom prst="rect">
            <a:avLst/>
          </a:prstGeom>
        </p:spPr>
      </p:pic>
      <p:sp>
        <p:nvSpPr>
          <p:cNvPr id="15" name="Title 1"/>
          <p:cNvSpPr>
            <a:spLocks noGrp="1"/>
          </p:cNvSpPr>
          <p:nvPr>
            <p:ph type="title"/>
          </p:nvPr>
        </p:nvSpPr>
        <p:spPr>
          <a:xfrm>
            <a:off x="0" y="352926"/>
            <a:ext cx="12192000" cy="1087815"/>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626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Title with two">
    <p:spTree>
      <p:nvGrpSpPr>
        <p:cNvPr id="1" name=""/>
        <p:cNvGrpSpPr/>
        <p:nvPr/>
      </p:nvGrpSpPr>
      <p:grpSpPr>
        <a:xfrm>
          <a:off x="0" y="0"/>
          <a:ext cx="0" cy="0"/>
          <a:chOff x="0" y="0"/>
          <a:chExt cx="0" cy="0"/>
        </a:xfrm>
      </p:grpSpPr>
      <p:sp>
        <p:nvSpPr>
          <p:cNvPr id="10" name="Rectangle 9"/>
          <p:cNvSpPr/>
          <p:nvPr userDrawn="1"/>
        </p:nvSpPr>
        <p:spPr>
          <a:xfrm>
            <a:off x="546100" y="6632575"/>
            <a:ext cx="11099800" cy="88900"/>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
            <a:ext cx="12192000" cy="1384300"/>
          </a:xfrm>
          <a:solidFill>
            <a:schemeClr val="accent2"/>
          </a:solidFill>
        </p:spPr>
        <p:txBody>
          <a:bodyPr lIns="548640" anchor="b" anchorCtr="0"/>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Rectangle 8"/>
          <p:cNvSpPr/>
          <p:nvPr userDrawn="1"/>
        </p:nvSpPr>
        <p:spPr>
          <a:xfrm>
            <a:off x="10135897" y="5816600"/>
            <a:ext cx="1752600" cy="1082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9397" y="5942679"/>
            <a:ext cx="1612900" cy="915321"/>
          </a:xfrm>
          <a:prstGeom prst="rect">
            <a:avLst/>
          </a:prstGeom>
        </p:spPr>
      </p:pic>
      <p:sp>
        <p:nvSpPr>
          <p:cNvPr id="12" name="Rectangle 11"/>
          <p:cNvSpPr/>
          <p:nvPr userDrawn="1"/>
        </p:nvSpPr>
        <p:spPr>
          <a:xfrm>
            <a:off x="-17754" y="1354492"/>
            <a:ext cx="12209753" cy="155888"/>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722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entered - No logo">
    <p:spTree>
      <p:nvGrpSpPr>
        <p:cNvPr id="1" name=""/>
        <p:cNvGrpSpPr/>
        <p:nvPr/>
      </p:nvGrpSpPr>
      <p:grpSpPr>
        <a:xfrm>
          <a:off x="0" y="0"/>
          <a:ext cx="0" cy="0"/>
          <a:chOff x="0" y="0"/>
          <a:chExt cx="0" cy="0"/>
        </a:xfrm>
      </p:grpSpPr>
      <p:sp>
        <p:nvSpPr>
          <p:cNvPr id="15" name="Rectangle 14"/>
          <p:cNvSpPr/>
          <p:nvPr userDrawn="1"/>
        </p:nvSpPr>
        <p:spPr>
          <a:xfrm>
            <a:off x="0" y="0"/>
            <a:ext cx="12192000" cy="1283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1283368"/>
            <a:ext cx="12192000" cy="157373"/>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idx="1"/>
          </p:nvPr>
        </p:nvSpPr>
        <p:spPr>
          <a:xfrm>
            <a:off x="2533650" y="1716966"/>
            <a:ext cx="7315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4724400" y="6356350"/>
            <a:ext cx="2743200" cy="365125"/>
          </a:xfrm>
        </p:spPr>
        <p:txBody>
          <a:bodyPr/>
          <a:lstStyle>
            <a:lvl1pPr algn="ctr">
              <a:defRPr/>
            </a:lvl1pPr>
          </a:lstStyle>
          <a:p>
            <a:fld id="{8C7C9E5F-8B91-4FE5-96C2-A2C328B5021F}" type="slidenum">
              <a:rPr lang="en-US" smtClean="0"/>
              <a:pPr/>
              <a:t>‹#›</a:t>
            </a:fld>
            <a:endParaRPr lang="en-US"/>
          </a:p>
        </p:txBody>
      </p:sp>
      <p:sp>
        <p:nvSpPr>
          <p:cNvPr id="19" name="Rectangle 18"/>
          <p:cNvSpPr/>
          <p:nvPr userDrawn="1"/>
        </p:nvSpPr>
        <p:spPr>
          <a:xfrm>
            <a:off x="546100" y="6632575"/>
            <a:ext cx="11099800" cy="88900"/>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a:spLocks noGrp="1"/>
          </p:cNvSpPr>
          <p:nvPr>
            <p:ph type="title"/>
          </p:nvPr>
        </p:nvSpPr>
        <p:spPr>
          <a:xfrm>
            <a:off x="0" y="352926"/>
            <a:ext cx="12192000" cy="1087815"/>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0398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userDrawn="1"/>
        </p:nvSpPr>
        <p:spPr>
          <a:xfrm>
            <a:off x="4562475" y="0"/>
            <a:ext cx="76295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3875" y="390525"/>
            <a:ext cx="3467101" cy="1114425"/>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4860758" y="390525"/>
            <a:ext cx="7007392" cy="615315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23876" y="1990726"/>
            <a:ext cx="3467100"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Rectangle 6"/>
          <p:cNvSpPr/>
          <p:nvPr userDrawn="1"/>
        </p:nvSpPr>
        <p:spPr>
          <a:xfrm>
            <a:off x="4479925" y="1"/>
            <a:ext cx="125414" cy="6858000"/>
          </a:xfrm>
          <a:prstGeom prst="rect">
            <a:avLst/>
          </a:prstGeom>
          <a:gradFill flip="none" rotWithShape="1">
            <a:gsLst>
              <a:gs pos="0">
                <a:schemeClr val="accent3"/>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7550150" y="6331506"/>
            <a:ext cx="4479925" cy="369332"/>
          </a:xfrm>
          <a:prstGeom prst="rect">
            <a:avLst/>
          </a:prstGeom>
          <a:noFill/>
        </p:spPr>
        <p:txBody>
          <a:bodyPr wrap="square" rtlCol="0">
            <a:spAutoFit/>
          </a:bodyPr>
          <a:lstStyle/>
          <a:p>
            <a:pPr algn="r"/>
            <a:r>
              <a:rPr lang="en-US" b="1" dirty="0">
                <a:solidFill>
                  <a:schemeClr val="bg1"/>
                </a:solidFill>
              </a:rPr>
              <a:t>KENTUCKY</a:t>
            </a:r>
            <a:r>
              <a:rPr lang="en-US" b="1" baseline="0" dirty="0">
                <a:solidFill>
                  <a:schemeClr val="bg1"/>
                </a:solidFill>
              </a:rPr>
              <a:t> TRANSPORTATION CABINET</a:t>
            </a:r>
            <a:endParaRPr lang="en-US" b="1" dirty="0">
              <a:solidFill>
                <a:schemeClr val="bg1"/>
              </a:solidFill>
            </a:endParaRPr>
          </a:p>
        </p:txBody>
      </p:sp>
    </p:spTree>
    <p:extLst>
      <p:ext uri="{BB962C8B-B14F-4D97-AF65-F5344CB8AC3E}">
        <p14:creationId xmlns:p14="http://schemas.microsoft.com/office/powerpoint/2010/main" val="3850814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9931399" y="0"/>
            <a:ext cx="2120900" cy="61896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8723312"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422751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422751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32400" y="1681163"/>
            <a:ext cx="433070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32400" y="2505075"/>
            <a:ext cx="433070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A066BC-843C-419F-9977-D35BD11A7620}" type="datetimeFigureOut">
              <a:rPr lang="en-US" smtClean="0"/>
              <a:t>7/17/2023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C9E5F-8B91-4FE5-96C2-A2C328B5021F}" type="slidenum">
              <a:rPr lang="en-US" smtClean="0"/>
              <a:t>‹#›</a:t>
            </a:fld>
            <a:endParaRPr lang="en-US"/>
          </a:p>
        </p:txBody>
      </p:sp>
      <p:sp>
        <p:nvSpPr>
          <p:cNvPr id="10" name="Rectangle 9"/>
          <p:cNvSpPr/>
          <p:nvPr userDrawn="1"/>
        </p:nvSpPr>
        <p:spPr>
          <a:xfrm>
            <a:off x="9931399" y="1"/>
            <a:ext cx="2120900" cy="169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p:cNvSpPr>
            <a:spLocks noGrp="1"/>
          </p:cNvSpPr>
          <p:nvPr>
            <p:ph type="pic" idx="13"/>
          </p:nvPr>
        </p:nvSpPr>
        <p:spPr>
          <a:xfrm>
            <a:off x="9931399" y="1690688"/>
            <a:ext cx="2120900" cy="5176836"/>
          </a:xfrm>
          <a:solidFill>
            <a:schemeClr val="accent2"/>
          </a:solidFill>
        </p:spPr>
        <p:txBody>
          <a:bodyPr anchor="ctr"/>
          <a:lstStyle>
            <a:lvl1pPr marL="0" indent="0" algn="ctr">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Rectangle 14"/>
          <p:cNvSpPr/>
          <p:nvPr userDrawn="1"/>
        </p:nvSpPr>
        <p:spPr>
          <a:xfrm>
            <a:off x="101600" y="1604168"/>
            <a:ext cx="11825802" cy="86519"/>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0135897" y="5816600"/>
            <a:ext cx="1752600" cy="1082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5897" y="365125"/>
            <a:ext cx="1850456" cy="1050134"/>
          </a:xfrm>
          <a:prstGeom prst="rect">
            <a:avLst/>
          </a:prstGeom>
        </p:spPr>
      </p:pic>
    </p:spTree>
    <p:extLst>
      <p:ext uri="{BB962C8B-B14F-4D97-AF65-F5344CB8AC3E}">
        <p14:creationId xmlns:p14="http://schemas.microsoft.com/office/powerpoint/2010/main" val="98547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60596" y="2323306"/>
            <a:ext cx="5826035" cy="2899623"/>
          </a:xfrm>
        </p:spPr>
        <p:txBody>
          <a:bodyPr>
            <a:normAutofit/>
          </a:bodyPr>
          <a:lstStyle>
            <a:lvl1pPr marL="0" indent="0" algn="l">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Information</a:t>
            </a:r>
          </a:p>
          <a:p>
            <a:pPr lvl="0"/>
            <a:endParaRPr lang="en-US" dirty="0"/>
          </a:p>
          <a:p>
            <a:pPr lvl="0"/>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270" y="3371680"/>
            <a:ext cx="380063" cy="380063"/>
          </a:xfrm>
          <a:prstGeom prst="rect">
            <a:avLst/>
          </a:prstGeom>
        </p:spPr>
      </p:pic>
      <p:sp>
        <p:nvSpPr>
          <p:cNvPr id="2" name="Rectangle 1"/>
          <p:cNvSpPr/>
          <p:nvPr userDrawn="1"/>
        </p:nvSpPr>
        <p:spPr>
          <a:xfrm>
            <a:off x="1089708" y="2840199"/>
            <a:ext cx="1310361" cy="400110"/>
          </a:xfrm>
          <a:prstGeom prst="rect">
            <a:avLst/>
          </a:prstGeom>
        </p:spPr>
        <p:txBody>
          <a:bodyPr wrap="square">
            <a:spAutoFit/>
          </a:bodyPr>
          <a:lstStyle/>
          <a:p>
            <a:pPr lvl="0"/>
            <a:r>
              <a:rPr lang="en-US" sz="2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KYTC</a:t>
            </a:r>
          </a:p>
        </p:txBody>
      </p:sp>
      <p:sp>
        <p:nvSpPr>
          <p:cNvPr id="10" name="Rectangle 9"/>
          <p:cNvSpPr/>
          <p:nvPr userDrawn="1"/>
        </p:nvSpPr>
        <p:spPr>
          <a:xfrm flipH="1">
            <a:off x="3525396" y="1257300"/>
            <a:ext cx="96390" cy="3965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1280" y="1257300"/>
            <a:ext cx="2465097" cy="1398942"/>
          </a:xfrm>
          <a:prstGeom prst="rect">
            <a:avLst/>
          </a:prstGeom>
        </p:spPr>
      </p:pic>
      <p:sp>
        <p:nvSpPr>
          <p:cNvPr id="3" name="Rectangle 2"/>
          <p:cNvSpPr/>
          <p:nvPr userDrawn="1"/>
        </p:nvSpPr>
        <p:spPr>
          <a:xfrm>
            <a:off x="522789" y="4853595"/>
            <a:ext cx="2593559" cy="415498"/>
          </a:xfrm>
          <a:prstGeom prst="rect">
            <a:avLst/>
          </a:prstGeom>
        </p:spPr>
        <p:txBody>
          <a:bodyPr wrap="square">
            <a:spAutoFit/>
          </a:bodyPr>
          <a:lstStyle/>
          <a:p>
            <a:pPr lvl="0" algn="ctr"/>
            <a:r>
              <a:rPr lang="en-US" sz="2100" dirty="0"/>
              <a:t>transportation.ky.gov</a:t>
            </a:r>
          </a:p>
        </p:txBody>
      </p:sp>
      <p:sp>
        <p:nvSpPr>
          <p:cNvPr id="12" name="Rectangle 11"/>
          <p:cNvSpPr/>
          <p:nvPr userDrawn="1"/>
        </p:nvSpPr>
        <p:spPr>
          <a:xfrm>
            <a:off x="1" y="6362700"/>
            <a:ext cx="12192000" cy="495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3854870" y="1257300"/>
            <a:ext cx="7191375" cy="1042987"/>
          </a:xfrm>
        </p:spPr>
        <p:txBody>
          <a:bodyPr tIns="0" anchor="t">
            <a:noAutofit/>
          </a:bodyPr>
          <a:lstStyle>
            <a:lvl1pPr algn="l">
              <a:defRPr sz="4400" b="1" baseline="0">
                <a:latin typeface="Arial" panose="020B0604020202020204" pitchFamily="34" charset="0"/>
                <a:cs typeface="Arial" panose="020B0604020202020204" pitchFamily="34" charset="0"/>
              </a:defRPr>
            </a:lvl1pPr>
          </a:lstStyle>
          <a:p>
            <a:r>
              <a:rPr lang="en-US" dirty="0"/>
              <a:t>QUESTIONS?</a:t>
            </a:r>
          </a:p>
        </p:txBody>
      </p:sp>
      <p:sp>
        <p:nvSpPr>
          <p:cNvPr id="14" name="Rectangle 13"/>
          <p:cNvSpPr/>
          <p:nvPr userDrawn="1"/>
        </p:nvSpPr>
        <p:spPr>
          <a:xfrm>
            <a:off x="1089708" y="3350046"/>
            <a:ext cx="1426476" cy="369332"/>
          </a:xfrm>
          <a:prstGeom prst="rect">
            <a:avLst/>
          </a:prstGeom>
        </p:spPr>
        <p:txBody>
          <a:bodyPr wrap="square">
            <a:spAutoFit/>
          </a:bodyPr>
          <a:lstStyle/>
          <a:p>
            <a:pPr lvl="0"/>
            <a:r>
              <a:rPr lang="en-US" sz="1800" dirty="0">
                <a:latin typeface="Arial" panose="020B0604020202020204" pitchFamily="34" charset="0"/>
                <a:cs typeface="Arial" panose="020B0604020202020204" pitchFamily="34" charset="0"/>
              </a:rPr>
              <a:t>@kytc120</a:t>
            </a:r>
          </a:p>
        </p:txBody>
      </p:sp>
      <p:sp>
        <p:nvSpPr>
          <p:cNvPr id="15" name="TextBox 14"/>
          <p:cNvSpPr txBox="1"/>
          <p:nvPr userDrawn="1"/>
        </p:nvSpPr>
        <p:spPr>
          <a:xfrm>
            <a:off x="1089708" y="3859893"/>
            <a:ext cx="1957541" cy="369332"/>
          </a:xfrm>
          <a:prstGeom prst="rect">
            <a:avLst/>
          </a:prstGeom>
          <a:noFill/>
        </p:spPr>
        <p:txBody>
          <a:bodyPr wrap="square" rtlCol="0">
            <a:spAutoFit/>
          </a:bodyPr>
          <a:lstStyle/>
          <a:p>
            <a:r>
              <a:rPr lang="en-US" sz="1800" kern="1200" dirty="0">
                <a:solidFill>
                  <a:schemeClr val="tx1"/>
                </a:solidFill>
                <a:effectLst/>
                <a:latin typeface="+mn-lt"/>
                <a:ea typeface="+mn-ea"/>
                <a:cs typeface="+mn-cs"/>
              </a:rPr>
              <a:t>@</a:t>
            </a:r>
            <a:r>
              <a:rPr lang="en-US" sz="1800" kern="1200" dirty="0" err="1">
                <a:solidFill>
                  <a:schemeClr val="tx1"/>
                </a:solidFill>
                <a:effectLst/>
                <a:latin typeface="+mn-lt"/>
                <a:ea typeface="+mn-ea"/>
                <a:cs typeface="+mn-cs"/>
              </a:rPr>
              <a:t>KYtransportation</a:t>
            </a:r>
            <a:endParaRPr lang="en-US" dirty="0"/>
          </a:p>
        </p:txBody>
      </p:sp>
      <p:sp>
        <p:nvSpPr>
          <p:cNvPr id="16" name="TextBox 15"/>
          <p:cNvSpPr txBox="1"/>
          <p:nvPr userDrawn="1"/>
        </p:nvSpPr>
        <p:spPr>
          <a:xfrm>
            <a:off x="1089708" y="4342163"/>
            <a:ext cx="1957541" cy="369332"/>
          </a:xfrm>
          <a:prstGeom prst="rect">
            <a:avLst/>
          </a:prstGeom>
          <a:noFill/>
        </p:spPr>
        <p:txBody>
          <a:bodyPr wrap="square" rtlCol="0">
            <a:spAutoFit/>
          </a:bodyPr>
          <a:lstStyle/>
          <a:p>
            <a:r>
              <a:rPr lang="en-US" sz="1800" kern="1200" dirty="0">
                <a:solidFill>
                  <a:schemeClr val="tx1"/>
                </a:solidFill>
                <a:effectLst/>
                <a:latin typeface="+mn-lt"/>
                <a:ea typeface="+mn-ea"/>
                <a:cs typeface="+mn-cs"/>
              </a:rPr>
              <a:t>@</a:t>
            </a:r>
            <a:r>
              <a:rPr lang="en-US" sz="1800" kern="1200" dirty="0" err="1">
                <a:solidFill>
                  <a:schemeClr val="tx1"/>
                </a:solidFill>
                <a:effectLst/>
                <a:latin typeface="+mn-lt"/>
                <a:ea typeface="+mn-ea"/>
                <a:cs typeface="+mn-cs"/>
              </a:rPr>
              <a:t>KYtransportation</a:t>
            </a:r>
            <a:endParaRPr lang="en-US" dirty="0"/>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493" y="4375341"/>
            <a:ext cx="375616" cy="263520"/>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727" y="2873887"/>
            <a:ext cx="375148" cy="375148"/>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9935" y="3857035"/>
            <a:ext cx="368733" cy="368733"/>
          </a:xfrm>
          <a:prstGeom prst="rect">
            <a:avLst/>
          </a:prstGeom>
        </p:spPr>
      </p:pic>
    </p:spTree>
    <p:extLst>
      <p:ext uri="{BB962C8B-B14F-4D97-AF65-F5344CB8AC3E}">
        <p14:creationId xmlns:p14="http://schemas.microsoft.com/office/powerpoint/2010/main" val="202691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AA07668A-BA16-CC46-8DC8-4314F3DA5D6A}" type="datetimeFigureOut">
              <a:rPr lang="en-US" smtClean="0"/>
              <a:pPr/>
              <a:t>7/17/2023</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90373EF-02D1-924F-981A-0CF8A11A8A87}" type="slidenum">
              <a:rPr lang="en-US" smtClean="0"/>
              <a:pPr/>
              <a:t>‹#›</a:t>
            </a:fld>
            <a:endParaRPr lang="en-US"/>
          </a:p>
        </p:txBody>
      </p:sp>
    </p:spTree>
    <p:extLst>
      <p:ext uri="{BB962C8B-B14F-4D97-AF65-F5344CB8AC3E}">
        <p14:creationId xmlns:p14="http://schemas.microsoft.com/office/powerpoint/2010/main" val="1697856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066BC-843C-419F-9977-D35BD11A7620}" type="datetimeFigureOut">
              <a:rPr lang="en-US" smtClean="0"/>
              <a:t>7/17/2023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C9E5F-8B91-4FE5-96C2-A2C328B5021F}" type="slidenum">
              <a:rPr lang="en-US" smtClean="0"/>
              <a:t>‹#›</a:t>
            </a:fld>
            <a:endParaRPr lang="en-US"/>
          </a:p>
        </p:txBody>
      </p:sp>
    </p:spTree>
    <p:extLst>
      <p:ext uri="{BB962C8B-B14F-4D97-AF65-F5344CB8AC3E}">
        <p14:creationId xmlns:p14="http://schemas.microsoft.com/office/powerpoint/2010/main" val="185951366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2" r:id="rId5"/>
    <p:sldLayoutId id="2147483657" r:id="rId6"/>
    <p:sldLayoutId id="2147483653" r:id="rId7"/>
    <p:sldLayoutId id="2147483655"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sv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transportation.ky.gov/MultimodalFreight/Pages/Kentucky-Riverports,-Highway-and-Rail-Freight-Study.aspx" TargetMode="External"/><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transportation.ky.gov/MultimodalFreight/Pages/FreightPlanningHome.aspx"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6225" y="334298"/>
            <a:ext cx="7191375" cy="1042987"/>
          </a:xfrm>
        </p:spPr>
        <p:txBody>
          <a:bodyPr>
            <a:normAutofit fontScale="90000"/>
          </a:bodyPr>
          <a:lstStyle/>
          <a:p>
            <a:r>
              <a:rPr lang="en-US" dirty="0"/>
              <a:t>Kentucky Riverports, Highway &amp; Rail Freight Analysis Study</a:t>
            </a:r>
          </a:p>
        </p:txBody>
      </p:sp>
      <p:sp>
        <p:nvSpPr>
          <p:cNvPr id="3" name="Text Placeholder 2"/>
          <p:cNvSpPr>
            <a:spLocks noGrp="1"/>
          </p:cNvSpPr>
          <p:nvPr>
            <p:ph type="body" idx="1"/>
          </p:nvPr>
        </p:nvSpPr>
        <p:spPr>
          <a:xfrm>
            <a:off x="4092575" y="2556729"/>
            <a:ext cx="7185025" cy="2999564"/>
          </a:xfrm>
        </p:spPr>
        <p:txBody>
          <a:bodyPr>
            <a:normAutofit fontScale="92500" lnSpcReduction="10000"/>
          </a:bodyPr>
          <a:lstStyle/>
          <a:p>
            <a:r>
              <a:rPr lang="en-US" dirty="0"/>
              <a:t>Multimodal Freight Transportation System Improvement Task Force</a:t>
            </a:r>
          </a:p>
          <a:p>
            <a:r>
              <a:rPr lang="en-US" dirty="0"/>
              <a:t> </a:t>
            </a:r>
          </a:p>
          <a:p>
            <a:r>
              <a:rPr lang="en-US" dirty="0"/>
              <a:t>Jeremy Edgeworth</a:t>
            </a:r>
          </a:p>
          <a:p>
            <a:r>
              <a:rPr lang="en-US" dirty="0"/>
              <a:t>Freight, Rail and Waterways Coordinator</a:t>
            </a:r>
          </a:p>
          <a:p>
            <a:r>
              <a:rPr lang="en-US" dirty="0"/>
              <a:t>Division of Planning</a:t>
            </a:r>
          </a:p>
          <a:p>
            <a:endParaRPr lang="en-US" dirty="0"/>
          </a:p>
          <a:p>
            <a:r>
              <a:rPr lang="en-US" dirty="0"/>
              <a:t>Frankfort, Kentucky | July 18, 2023</a:t>
            </a:r>
          </a:p>
        </p:txBody>
      </p:sp>
    </p:spTree>
    <p:extLst>
      <p:ext uri="{BB962C8B-B14F-4D97-AF65-F5344CB8AC3E}">
        <p14:creationId xmlns:p14="http://schemas.microsoft.com/office/powerpoint/2010/main" val="1511550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758"/>
            <a:ext cx="12192000" cy="1087815"/>
          </a:xfrm>
        </p:spPr>
        <p:txBody>
          <a:bodyPr>
            <a:noAutofit/>
          </a:bodyPr>
          <a:lstStyle/>
          <a:p>
            <a:pPr algn="ctr"/>
            <a:r>
              <a:rPr lang="en-US" sz="3800" b="1" dirty="0"/>
              <a:t>Supporting Kentucky's Air Cargo</a:t>
            </a:r>
          </a:p>
        </p:txBody>
      </p:sp>
      <p:pic>
        <p:nvPicPr>
          <p:cNvPr id="4" name="Picture 3" descr="A picture containing boat, water, outdoor, river&#10;&#10;Description automatically generated">
            <a:extLst>
              <a:ext uri="{FF2B5EF4-FFF2-40B4-BE49-F238E27FC236}">
                <a16:creationId xmlns:a16="http://schemas.microsoft.com/office/drawing/2014/main" id="{E8BEFA0A-46A5-4D9B-AD11-EA978BABF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750" y="2062117"/>
            <a:ext cx="7215987" cy="3590220"/>
          </a:xfrm>
          <a:prstGeom prst="rect">
            <a:avLst/>
          </a:prstGeom>
        </p:spPr>
      </p:pic>
      <p:pic>
        <p:nvPicPr>
          <p:cNvPr id="15" name="Picture 14" descr="A picture containing sky, plane, outdoor, airplane&#10;&#10;Description automatically generated">
            <a:extLst>
              <a:ext uri="{FF2B5EF4-FFF2-40B4-BE49-F238E27FC236}">
                <a16:creationId xmlns:a16="http://schemas.microsoft.com/office/drawing/2014/main" id="{F580948E-57FB-4F4B-AE6B-2A90C22B34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79" t="8090" b="17052"/>
          <a:stretch/>
        </p:blipFill>
        <p:spPr>
          <a:xfrm>
            <a:off x="682268" y="1651579"/>
            <a:ext cx="3511792" cy="1585346"/>
          </a:xfrm>
          <a:prstGeom prst="rect">
            <a:avLst/>
          </a:prstGeom>
        </p:spPr>
      </p:pic>
      <p:pic>
        <p:nvPicPr>
          <p:cNvPr id="17" name="Picture 16" descr="A large airplane flying in the sky&#10;&#10;Description automatically generated with low confidence">
            <a:extLst>
              <a:ext uri="{FF2B5EF4-FFF2-40B4-BE49-F238E27FC236}">
                <a16:creationId xmlns:a16="http://schemas.microsoft.com/office/drawing/2014/main" id="{F25014F9-22C6-479C-9853-2E59CCB318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291" b="17044"/>
          <a:stretch/>
        </p:blipFill>
        <p:spPr>
          <a:xfrm>
            <a:off x="682266" y="5006186"/>
            <a:ext cx="3511793" cy="1443695"/>
          </a:xfrm>
          <a:prstGeom prst="rect">
            <a:avLst/>
          </a:prstGeom>
        </p:spPr>
      </p:pic>
      <p:pic>
        <p:nvPicPr>
          <p:cNvPr id="19" name="Picture 18" descr="A plane in the sky&#10;&#10;Description automatically generated with low confidence">
            <a:extLst>
              <a:ext uri="{FF2B5EF4-FFF2-40B4-BE49-F238E27FC236}">
                <a16:creationId xmlns:a16="http://schemas.microsoft.com/office/drawing/2014/main" id="{80736694-EB67-4F59-B279-13B0DF2666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268" y="3330970"/>
            <a:ext cx="3511792" cy="1581171"/>
          </a:xfrm>
          <a:prstGeom prst="rect">
            <a:avLst/>
          </a:prstGeom>
        </p:spPr>
      </p:pic>
    </p:spTree>
    <p:extLst>
      <p:ext uri="{BB962C8B-B14F-4D97-AF65-F5344CB8AC3E}">
        <p14:creationId xmlns:p14="http://schemas.microsoft.com/office/powerpoint/2010/main" val="270944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427AF-C21B-438D-A11E-9CE7D28A2142}"/>
              </a:ext>
            </a:extLst>
          </p:cNvPr>
          <p:cNvSpPr txBox="1">
            <a:spLocks/>
          </p:cNvSpPr>
          <p:nvPr/>
        </p:nvSpPr>
        <p:spPr>
          <a:xfrm>
            <a:off x="3620074" y="100011"/>
            <a:ext cx="6704333" cy="955189"/>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667">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Freeform 14">
            <a:extLst>
              <a:ext uri="{FF2B5EF4-FFF2-40B4-BE49-F238E27FC236}">
                <a16:creationId xmlns:a16="http://schemas.microsoft.com/office/drawing/2014/main" id="{85C37AF9-11E9-9646-B906-45CFB1D591DD}"/>
              </a:ext>
            </a:extLst>
          </p:cNvPr>
          <p:cNvSpPr/>
          <p:nvPr/>
        </p:nvSpPr>
        <p:spPr>
          <a:xfrm>
            <a:off x="1060842" y="1763162"/>
            <a:ext cx="4224095" cy="1320029"/>
          </a:xfrm>
          <a:custGeom>
            <a:avLst/>
            <a:gdLst>
              <a:gd name="connsiteX0" fmla="*/ 0 w 3168071"/>
              <a:gd name="connsiteY0" fmla="*/ 0 h 990022"/>
              <a:gd name="connsiteX1" fmla="*/ 3168071 w 3168071"/>
              <a:gd name="connsiteY1" fmla="*/ 0 h 990022"/>
              <a:gd name="connsiteX2" fmla="*/ 3168071 w 3168071"/>
              <a:gd name="connsiteY2" fmla="*/ 990022 h 990022"/>
              <a:gd name="connsiteX3" fmla="*/ 0 w 3168071"/>
              <a:gd name="connsiteY3" fmla="*/ 990022 h 990022"/>
              <a:gd name="connsiteX4" fmla="*/ 0 w 3168071"/>
              <a:gd name="connsiteY4" fmla="*/ 0 h 99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071" h="990022">
                <a:moveTo>
                  <a:pt x="0" y="0"/>
                </a:moveTo>
                <a:lnTo>
                  <a:pt x="3168071" y="0"/>
                </a:lnTo>
                <a:lnTo>
                  <a:pt x="3168071" y="990022"/>
                </a:lnTo>
                <a:lnTo>
                  <a:pt x="0" y="990022"/>
                </a:lnTo>
                <a:lnTo>
                  <a:pt x="0" y="0"/>
                </a:lnTo>
                <a:close/>
              </a:path>
            </a:pathLst>
          </a:custGeom>
          <a:solidFill>
            <a:schemeClr val="accent5">
              <a:lumMod val="60000"/>
              <a:lumOff val="40000"/>
              <a:alpha val="40000"/>
            </a:schemeClr>
          </a:solid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94100" tIns="71120" rIns="71120" bIns="71120" numCol="1" spcCol="1270" anchor="ctr" anchorCtr="0">
            <a:noAutofit/>
          </a:bodyPr>
          <a:lstStyle/>
          <a:p>
            <a:pPr defTabSz="829713">
              <a:lnSpc>
                <a:spcPct val="90000"/>
              </a:lnSpc>
              <a:spcBef>
                <a:spcPct val="0"/>
              </a:spcBef>
              <a:spcAft>
                <a:spcPct val="35000"/>
              </a:spcAft>
            </a:pPr>
            <a:r>
              <a:rPr lang="en-US" sz="2400" dirty="0"/>
              <a:t>Riverports connect Kentucky to the national and global economy</a:t>
            </a:r>
          </a:p>
        </p:txBody>
      </p:sp>
      <p:sp>
        <p:nvSpPr>
          <p:cNvPr id="19" name="Rectangle 18">
            <a:extLst>
              <a:ext uri="{FF2B5EF4-FFF2-40B4-BE49-F238E27FC236}">
                <a16:creationId xmlns:a16="http://schemas.microsoft.com/office/drawing/2014/main" id="{5CD00DE1-AA9B-6B49-8797-6F7BBFE7B047}"/>
              </a:ext>
            </a:extLst>
          </p:cNvPr>
          <p:cNvSpPr/>
          <p:nvPr/>
        </p:nvSpPr>
        <p:spPr>
          <a:xfrm>
            <a:off x="530214" y="1572491"/>
            <a:ext cx="1270465" cy="1386031"/>
          </a:xfrm>
          <a:prstGeom prst="rect">
            <a:avLst/>
          </a:prstGeom>
          <a:solidFill>
            <a:schemeClr val="accent2">
              <a:lumMod val="40000"/>
              <a:lumOff val="60000"/>
            </a:schemeClr>
          </a:solidFill>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Freeform 19">
            <a:extLst>
              <a:ext uri="{FF2B5EF4-FFF2-40B4-BE49-F238E27FC236}">
                <a16:creationId xmlns:a16="http://schemas.microsoft.com/office/drawing/2014/main" id="{DD91C055-FE01-AF45-A151-30CDC4DD705E}"/>
              </a:ext>
            </a:extLst>
          </p:cNvPr>
          <p:cNvSpPr/>
          <p:nvPr/>
        </p:nvSpPr>
        <p:spPr>
          <a:xfrm>
            <a:off x="6168211" y="1763162"/>
            <a:ext cx="5493344" cy="1320029"/>
          </a:xfrm>
          <a:custGeom>
            <a:avLst/>
            <a:gdLst>
              <a:gd name="connsiteX0" fmla="*/ 0 w 3168071"/>
              <a:gd name="connsiteY0" fmla="*/ 0 h 990022"/>
              <a:gd name="connsiteX1" fmla="*/ 3168071 w 3168071"/>
              <a:gd name="connsiteY1" fmla="*/ 0 h 990022"/>
              <a:gd name="connsiteX2" fmla="*/ 3168071 w 3168071"/>
              <a:gd name="connsiteY2" fmla="*/ 990022 h 990022"/>
              <a:gd name="connsiteX3" fmla="*/ 0 w 3168071"/>
              <a:gd name="connsiteY3" fmla="*/ 990022 h 990022"/>
              <a:gd name="connsiteX4" fmla="*/ 0 w 3168071"/>
              <a:gd name="connsiteY4" fmla="*/ 0 h 99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071" h="990022">
                <a:moveTo>
                  <a:pt x="0" y="0"/>
                </a:moveTo>
                <a:lnTo>
                  <a:pt x="3168071" y="0"/>
                </a:lnTo>
                <a:lnTo>
                  <a:pt x="3168071" y="990022"/>
                </a:lnTo>
                <a:lnTo>
                  <a:pt x="0" y="990022"/>
                </a:lnTo>
                <a:lnTo>
                  <a:pt x="0" y="0"/>
                </a:lnTo>
                <a:close/>
              </a:path>
            </a:pathLst>
          </a:custGeom>
          <a:solidFill>
            <a:schemeClr val="accent5">
              <a:lumMod val="60000"/>
              <a:lumOff val="40000"/>
              <a:alpha val="40000"/>
            </a:schemeClr>
          </a:solid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94100" tIns="71120" rIns="71120" bIns="71120" numCol="1" spcCol="1270" anchor="ctr" anchorCtr="0">
            <a:noAutofit/>
          </a:bodyPr>
          <a:lstStyle/>
          <a:p>
            <a:pPr defTabSz="829713">
              <a:lnSpc>
                <a:spcPct val="90000"/>
              </a:lnSpc>
              <a:spcBef>
                <a:spcPct val="0"/>
              </a:spcBef>
              <a:spcAft>
                <a:spcPct val="35000"/>
              </a:spcAft>
            </a:pPr>
            <a:r>
              <a:rPr lang="en-US" sz="2400" dirty="0"/>
              <a:t>Kentucky’s waterways carry over </a:t>
            </a:r>
            <a:r>
              <a:rPr lang="en-US" sz="2400" b="1" dirty="0">
                <a:latin typeface="Arial Black" panose="020B0604020202020204" pitchFamily="34" charset="0"/>
                <a:cs typeface="Arial Black" panose="020B0604020202020204" pitchFamily="34" charset="0"/>
              </a:rPr>
              <a:t>80</a:t>
            </a:r>
            <a:r>
              <a:rPr lang="en-US" sz="2400" dirty="0"/>
              <a:t> million tons of freight each year, worth over </a:t>
            </a:r>
            <a:r>
              <a:rPr lang="en-US" sz="2400" b="1" dirty="0">
                <a:latin typeface="Arial Black" panose="020B0604020202020204" pitchFamily="34" charset="0"/>
                <a:cs typeface="Arial Black" panose="020B0604020202020204" pitchFamily="34" charset="0"/>
              </a:rPr>
              <a:t>$18 Billion</a:t>
            </a:r>
          </a:p>
        </p:txBody>
      </p:sp>
      <p:sp>
        <p:nvSpPr>
          <p:cNvPr id="21" name="Rectangle 20">
            <a:extLst>
              <a:ext uri="{FF2B5EF4-FFF2-40B4-BE49-F238E27FC236}">
                <a16:creationId xmlns:a16="http://schemas.microsoft.com/office/drawing/2014/main" id="{ECE32519-6DA0-0943-8335-64D22CC985F5}"/>
              </a:ext>
            </a:extLst>
          </p:cNvPr>
          <p:cNvSpPr/>
          <p:nvPr/>
        </p:nvSpPr>
        <p:spPr>
          <a:xfrm>
            <a:off x="5670211" y="1571807"/>
            <a:ext cx="1270465" cy="1386031"/>
          </a:xfrm>
          <a:prstGeom prst="rect">
            <a:avLst/>
          </a:prstGeom>
          <a:solidFill>
            <a:schemeClr val="accent2">
              <a:lumMod val="40000"/>
              <a:lumOff val="60000"/>
            </a:schemeClr>
          </a:solidFill>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Freeform 21">
            <a:extLst>
              <a:ext uri="{FF2B5EF4-FFF2-40B4-BE49-F238E27FC236}">
                <a16:creationId xmlns:a16="http://schemas.microsoft.com/office/drawing/2014/main" id="{1AB498A6-67AF-D545-A569-FB4796AD2C0D}"/>
              </a:ext>
            </a:extLst>
          </p:cNvPr>
          <p:cNvSpPr/>
          <p:nvPr/>
        </p:nvSpPr>
        <p:spPr>
          <a:xfrm>
            <a:off x="1060842" y="3424932"/>
            <a:ext cx="4224095" cy="1320029"/>
          </a:xfrm>
          <a:custGeom>
            <a:avLst/>
            <a:gdLst>
              <a:gd name="connsiteX0" fmla="*/ 0 w 3168071"/>
              <a:gd name="connsiteY0" fmla="*/ 0 h 990022"/>
              <a:gd name="connsiteX1" fmla="*/ 3168071 w 3168071"/>
              <a:gd name="connsiteY1" fmla="*/ 0 h 990022"/>
              <a:gd name="connsiteX2" fmla="*/ 3168071 w 3168071"/>
              <a:gd name="connsiteY2" fmla="*/ 990022 h 990022"/>
              <a:gd name="connsiteX3" fmla="*/ 0 w 3168071"/>
              <a:gd name="connsiteY3" fmla="*/ 990022 h 990022"/>
              <a:gd name="connsiteX4" fmla="*/ 0 w 3168071"/>
              <a:gd name="connsiteY4" fmla="*/ 0 h 99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071" h="990022">
                <a:moveTo>
                  <a:pt x="0" y="0"/>
                </a:moveTo>
                <a:lnTo>
                  <a:pt x="3168071" y="0"/>
                </a:lnTo>
                <a:lnTo>
                  <a:pt x="3168071" y="990022"/>
                </a:lnTo>
                <a:lnTo>
                  <a:pt x="0" y="990022"/>
                </a:lnTo>
                <a:lnTo>
                  <a:pt x="0" y="0"/>
                </a:lnTo>
                <a:close/>
              </a:path>
            </a:pathLst>
          </a:custGeom>
          <a:solidFill>
            <a:schemeClr val="accent5">
              <a:lumMod val="60000"/>
              <a:lumOff val="40000"/>
              <a:alpha val="40000"/>
            </a:schemeClr>
          </a:solid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94100" tIns="71120" rIns="71120" bIns="71120" numCol="1" spcCol="1270" anchor="ctr" anchorCtr="0">
            <a:noAutofit/>
          </a:bodyPr>
          <a:lstStyle/>
          <a:p>
            <a:pPr defTabSz="829713">
              <a:lnSpc>
                <a:spcPct val="90000"/>
              </a:lnSpc>
              <a:spcBef>
                <a:spcPct val="0"/>
              </a:spcBef>
              <a:spcAft>
                <a:spcPct val="35000"/>
              </a:spcAft>
            </a:pPr>
            <a:r>
              <a:rPr lang="en-US" sz="2400" dirty="0"/>
              <a:t>Approximately </a:t>
            </a:r>
            <a:r>
              <a:rPr lang="en-US" sz="2400" b="1" dirty="0">
                <a:latin typeface="Arial Black" panose="020B0604020202020204" pitchFamily="34" charset="0"/>
                <a:cs typeface="Arial Black" panose="020B0604020202020204" pitchFamily="34" charset="0"/>
              </a:rPr>
              <a:t>19% </a:t>
            </a:r>
            <a:r>
              <a:rPr lang="en-US" sz="2400" dirty="0"/>
              <a:t>of Kentucky’s tonnage moves by water, but only</a:t>
            </a:r>
            <a:r>
              <a:rPr lang="en-US" sz="2400" b="1" dirty="0">
                <a:latin typeface="Arial Black" panose="020B0604020202020204" pitchFamily="34" charset="0"/>
                <a:cs typeface="Arial Black" panose="020B0604020202020204" pitchFamily="34" charset="0"/>
              </a:rPr>
              <a:t> 3% </a:t>
            </a:r>
            <a:r>
              <a:rPr lang="en-US" sz="2400" dirty="0"/>
              <a:t>of the value</a:t>
            </a:r>
          </a:p>
        </p:txBody>
      </p:sp>
      <p:sp>
        <p:nvSpPr>
          <p:cNvPr id="23" name="Rectangle 22">
            <a:extLst>
              <a:ext uri="{FF2B5EF4-FFF2-40B4-BE49-F238E27FC236}">
                <a16:creationId xmlns:a16="http://schemas.microsoft.com/office/drawing/2014/main" id="{C991A154-B48C-0644-BB56-7A63D87E33D6}"/>
              </a:ext>
            </a:extLst>
          </p:cNvPr>
          <p:cNvSpPr/>
          <p:nvPr/>
        </p:nvSpPr>
        <p:spPr>
          <a:xfrm>
            <a:off x="530214" y="3234262"/>
            <a:ext cx="1270465" cy="1386031"/>
          </a:xfrm>
          <a:prstGeom prst="rect">
            <a:avLst/>
          </a:prstGeom>
          <a:solidFill>
            <a:schemeClr val="accent2">
              <a:lumMod val="40000"/>
              <a:lumOff val="60000"/>
            </a:schemeClr>
          </a:solidFill>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Freeform 23">
            <a:extLst>
              <a:ext uri="{FF2B5EF4-FFF2-40B4-BE49-F238E27FC236}">
                <a16:creationId xmlns:a16="http://schemas.microsoft.com/office/drawing/2014/main" id="{B38F6A00-6B3A-8148-A402-2377C23E93EA}"/>
              </a:ext>
            </a:extLst>
          </p:cNvPr>
          <p:cNvSpPr/>
          <p:nvPr/>
        </p:nvSpPr>
        <p:spPr>
          <a:xfrm>
            <a:off x="6168211" y="3424932"/>
            <a:ext cx="5529877" cy="1320029"/>
          </a:xfrm>
          <a:custGeom>
            <a:avLst/>
            <a:gdLst>
              <a:gd name="connsiteX0" fmla="*/ 0 w 3168071"/>
              <a:gd name="connsiteY0" fmla="*/ 0 h 990022"/>
              <a:gd name="connsiteX1" fmla="*/ 3168071 w 3168071"/>
              <a:gd name="connsiteY1" fmla="*/ 0 h 990022"/>
              <a:gd name="connsiteX2" fmla="*/ 3168071 w 3168071"/>
              <a:gd name="connsiteY2" fmla="*/ 990022 h 990022"/>
              <a:gd name="connsiteX3" fmla="*/ 0 w 3168071"/>
              <a:gd name="connsiteY3" fmla="*/ 990022 h 990022"/>
              <a:gd name="connsiteX4" fmla="*/ 0 w 3168071"/>
              <a:gd name="connsiteY4" fmla="*/ 0 h 99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071" h="990022">
                <a:moveTo>
                  <a:pt x="0" y="0"/>
                </a:moveTo>
                <a:lnTo>
                  <a:pt x="3168071" y="0"/>
                </a:lnTo>
                <a:lnTo>
                  <a:pt x="3168071" y="990022"/>
                </a:lnTo>
                <a:lnTo>
                  <a:pt x="0" y="990022"/>
                </a:lnTo>
                <a:lnTo>
                  <a:pt x="0" y="0"/>
                </a:lnTo>
                <a:close/>
              </a:path>
            </a:pathLst>
          </a:custGeom>
          <a:solidFill>
            <a:schemeClr val="accent5">
              <a:lumMod val="60000"/>
              <a:lumOff val="40000"/>
              <a:alpha val="40000"/>
            </a:schemeClr>
          </a:solid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94100" tIns="71120" rIns="71120" bIns="71120" numCol="1" spcCol="1270" anchor="ctr" anchorCtr="0">
            <a:noAutofit/>
          </a:bodyPr>
          <a:lstStyle/>
          <a:p>
            <a:pPr defTabSz="829713">
              <a:lnSpc>
                <a:spcPct val="90000"/>
              </a:lnSpc>
              <a:spcBef>
                <a:spcPct val="0"/>
              </a:spcBef>
              <a:spcAft>
                <a:spcPct val="35000"/>
              </a:spcAft>
            </a:pPr>
            <a:r>
              <a:rPr lang="en-US" sz="2400" b="1" dirty="0">
                <a:latin typeface="Arial Black" panose="020B0604020202020204" pitchFamily="34" charset="0"/>
                <a:cs typeface="Arial Black" panose="020B0604020202020204" pitchFamily="34" charset="0"/>
              </a:rPr>
              <a:t>59% </a:t>
            </a:r>
            <a:r>
              <a:rPr lang="en-US" sz="2400" dirty="0"/>
              <a:t>of new jobs in Kentucky in 2020 were from new business locations, suggesting opportunities and new markets</a:t>
            </a:r>
          </a:p>
        </p:txBody>
      </p:sp>
      <p:sp>
        <p:nvSpPr>
          <p:cNvPr id="25" name="Rectangle 24">
            <a:extLst>
              <a:ext uri="{FF2B5EF4-FFF2-40B4-BE49-F238E27FC236}">
                <a16:creationId xmlns:a16="http://schemas.microsoft.com/office/drawing/2014/main" id="{EB449DFF-D6BA-3C49-9715-FF226B8BA9CB}"/>
              </a:ext>
            </a:extLst>
          </p:cNvPr>
          <p:cNvSpPr/>
          <p:nvPr/>
        </p:nvSpPr>
        <p:spPr>
          <a:xfrm>
            <a:off x="5670211" y="3233578"/>
            <a:ext cx="1270465" cy="1386031"/>
          </a:xfrm>
          <a:prstGeom prst="rect">
            <a:avLst/>
          </a:prstGeom>
          <a:solidFill>
            <a:schemeClr val="accent2">
              <a:lumMod val="40000"/>
              <a:lumOff val="60000"/>
            </a:schemeClr>
          </a:solidFill>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Freeform 25">
            <a:extLst>
              <a:ext uri="{FF2B5EF4-FFF2-40B4-BE49-F238E27FC236}">
                <a16:creationId xmlns:a16="http://schemas.microsoft.com/office/drawing/2014/main" id="{E4AFC1A8-0637-4D48-B945-ACEDF0D02684}"/>
              </a:ext>
            </a:extLst>
          </p:cNvPr>
          <p:cNvSpPr/>
          <p:nvPr/>
        </p:nvSpPr>
        <p:spPr>
          <a:xfrm>
            <a:off x="1060842" y="5086704"/>
            <a:ext cx="4224095" cy="1320029"/>
          </a:xfrm>
          <a:custGeom>
            <a:avLst/>
            <a:gdLst>
              <a:gd name="connsiteX0" fmla="*/ 0 w 3168071"/>
              <a:gd name="connsiteY0" fmla="*/ 0 h 990022"/>
              <a:gd name="connsiteX1" fmla="*/ 3168071 w 3168071"/>
              <a:gd name="connsiteY1" fmla="*/ 0 h 990022"/>
              <a:gd name="connsiteX2" fmla="*/ 3168071 w 3168071"/>
              <a:gd name="connsiteY2" fmla="*/ 990022 h 990022"/>
              <a:gd name="connsiteX3" fmla="*/ 0 w 3168071"/>
              <a:gd name="connsiteY3" fmla="*/ 990022 h 990022"/>
              <a:gd name="connsiteX4" fmla="*/ 0 w 3168071"/>
              <a:gd name="connsiteY4" fmla="*/ 0 h 99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071" h="990022">
                <a:moveTo>
                  <a:pt x="0" y="0"/>
                </a:moveTo>
                <a:lnTo>
                  <a:pt x="3168071" y="0"/>
                </a:lnTo>
                <a:lnTo>
                  <a:pt x="3168071" y="990022"/>
                </a:lnTo>
                <a:lnTo>
                  <a:pt x="0" y="990022"/>
                </a:lnTo>
                <a:lnTo>
                  <a:pt x="0" y="0"/>
                </a:lnTo>
                <a:close/>
              </a:path>
            </a:pathLst>
          </a:custGeom>
          <a:solidFill>
            <a:schemeClr val="accent5">
              <a:lumMod val="60000"/>
              <a:lumOff val="40000"/>
              <a:alpha val="40000"/>
            </a:schemeClr>
          </a:solid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94100" tIns="71120" rIns="71120" bIns="71120" numCol="1" spcCol="1270" anchor="ctr" anchorCtr="0">
            <a:noAutofit/>
          </a:bodyPr>
          <a:lstStyle/>
          <a:p>
            <a:pPr defTabSz="829713">
              <a:lnSpc>
                <a:spcPct val="90000"/>
              </a:lnSpc>
              <a:spcBef>
                <a:spcPct val="0"/>
              </a:spcBef>
              <a:spcAft>
                <a:spcPct val="35000"/>
              </a:spcAft>
            </a:pPr>
            <a:r>
              <a:rPr lang="en-US" sz="2400" dirty="0"/>
              <a:t>Growth potential includes manufacturing, food &amp; beverage, trade/logistics, aluminum </a:t>
            </a:r>
          </a:p>
        </p:txBody>
      </p:sp>
      <p:sp>
        <p:nvSpPr>
          <p:cNvPr id="27" name="Rectangle 26">
            <a:extLst>
              <a:ext uri="{FF2B5EF4-FFF2-40B4-BE49-F238E27FC236}">
                <a16:creationId xmlns:a16="http://schemas.microsoft.com/office/drawing/2014/main" id="{99B4A597-84BC-7144-A4C3-1C0B37E50E55}"/>
              </a:ext>
            </a:extLst>
          </p:cNvPr>
          <p:cNvSpPr/>
          <p:nvPr/>
        </p:nvSpPr>
        <p:spPr>
          <a:xfrm>
            <a:off x="530214" y="4896033"/>
            <a:ext cx="1270465" cy="1386031"/>
          </a:xfrm>
          <a:prstGeom prst="rect">
            <a:avLst/>
          </a:prstGeom>
          <a:solidFill>
            <a:schemeClr val="accent2">
              <a:lumMod val="40000"/>
              <a:lumOff val="60000"/>
            </a:schemeClr>
          </a:solidFill>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Freeform 27">
            <a:extLst>
              <a:ext uri="{FF2B5EF4-FFF2-40B4-BE49-F238E27FC236}">
                <a16:creationId xmlns:a16="http://schemas.microsoft.com/office/drawing/2014/main" id="{66175843-041C-854A-B832-BDC810F3CD4F}"/>
              </a:ext>
            </a:extLst>
          </p:cNvPr>
          <p:cNvSpPr/>
          <p:nvPr/>
        </p:nvSpPr>
        <p:spPr>
          <a:xfrm>
            <a:off x="6168211" y="5086704"/>
            <a:ext cx="5493344" cy="656871"/>
          </a:xfrm>
          <a:custGeom>
            <a:avLst/>
            <a:gdLst>
              <a:gd name="connsiteX0" fmla="*/ 0 w 3168071"/>
              <a:gd name="connsiteY0" fmla="*/ 0 h 990022"/>
              <a:gd name="connsiteX1" fmla="*/ 3168071 w 3168071"/>
              <a:gd name="connsiteY1" fmla="*/ 0 h 990022"/>
              <a:gd name="connsiteX2" fmla="*/ 3168071 w 3168071"/>
              <a:gd name="connsiteY2" fmla="*/ 990022 h 990022"/>
              <a:gd name="connsiteX3" fmla="*/ 0 w 3168071"/>
              <a:gd name="connsiteY3" fmla="*/ 990022 h 990022"/>
              <a:gd name="connsiteX4" fmla="*/ 0 w 3168071"/>
              <a:gd name="connsiteY4" fmla="*/ 0 h 99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071" h="990022">
                <a:moveTo>
                  <a:pt x="0" y="0"/>
                </a:moveTo>
                <a:lnTo>
                  <a:pt x="3168071" y="0"/>
                </a:lnTo>
                <a:lnTo>
                  <a:pt x="3168071" y="990022"/>
                </a:lnTo>
                <a:lnTo>
                  <a:pt x="0" y="990022"/>
                </a:lnTo>
                <a:lnTo>
                  <a:pt x="0" y="0"/>
                </a:lnTo>
                <a:close/>
              </a:path>
            </a:pathLst>
          </a:custGeom>
          <a:solidFill>
            <a:schemeClr val="accent5">
              <a:lumMod val="60000"/>
              <a:lumOff val="40000"/>
              <a:alpha val="40000"/>
            </a:schemeClr>
          </a:solid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94100" tIns="71120" rIns="71120" bIns="71120" numCol="1" spcCol="1270" anchor="ctr" anchorCtr="0">
            <a:noAutofit/>
          </a:bodyPr>
          <a:lstStyle/>
          <a:p>
            <a:pPr defTabSz="829713">
              <a:lnSpc>
                <a:spcPct val="90000"/>
              </a:lnSpc>
              <a:spcBef>
                <a:spcPct val="0"/>
              </a:spcBef>
              <a:spcAft>
                <a:spcPct val="35000"/>
              </a:spcAft>
            </a:pPr>
            <a:r>
              <a:rPr lang="en-US" sz="2400" dirty="0"/>
              <a:t>Kentucky’s current funding level lags behind other states</a:t>
            </a:r>
          </a:p>
        </p:txBody>
      </p:sp>
      <p:sp>
        <p:nvSpPr>
          <p:cNvPr id="29" name="Rectangle 28">
            <a:extLst>
              <a:ext uri="{FF2B5EF4-FFF2-40B4-BE49-F238E27FC236}">
                <a16:creationId xmlns:a16="http://schemas.microsoft.com/office/drawing/2014/main" id="{4A310586-8E3A-FC4B-A9E8-D7173F71F01A}"/>
              </a:ext>
            </a:extLst>
          </p:cNvPr>
          <p:cNvSpPr/>
          <p:nvPr/>
        </p:nvSpPr>
        <p:spPr>
          <a:xfrm>
            <a:off x="5670211" y="4895349"/>
            <a:ext cx="1270465" cy="1386031"/>
          </a:xfrm>
          <a:prstGeom prst="rect">
            <a:avLst/>
          </a:prstGeom>
          <a:solidFill>
            <a:schemeClr val="accent2">
              <a:lumMod val="40000"/>
              <a:lumOff val="60000"/>
            </a:schemeClr>
          </a:solidFill>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TextBox 10">
            <a:extLst>
              <a:ext uri="{FF2B5EF4-FFF2-40B4-BE49-F238E27FC236}">
                <a16:creationId xmlns:a16="http://schemas.microsoft.com/office/drawing/2014/main" id="{07DE477B-A471-AD43-B9F9-9B16B371C455}"/>
              </a:ext>
            </a:extLst>
          </p:cNvPr>
          <p:cNvSpPr txBox="1"/>
          <p:nvPr/>
        </p:nvSpPr>
        <p:spPr>
          <a:xfrm>
            <a:off x="5738620" y="4004055"/>
            <a:ext cx="1270465" cy="584775"/>
          </a:xfrm>
          <a:prstGeom prst="rect">
            <a:avLst/>
          </a:prstGeom>
          <a:noFill/>
        </p:spPr>
        <p:txBody>
          <a:bodyPr wrap="square" rtlCol="0">
            <a:spAutoFit/>
          </a:bodyPr>
          <a:lstStyle/>
          <a:p>
            <a:r>
              <a:rPr lang="en-US" sz="3200" b="1">
                <a:latin typeface="Arial Black" panose="020B0604020202020204" pitchFamily="34" charset="0"/>
                <a:cs typeface="Arial Black" panose="020B0604020202020204" pitchFamily="34" charset="0"/>
              </a:rPr>
              <a:t>59%</a:t>
            </a:r>
          </a:p>
        </p:txBody>
      </p:sp>
      <p:sp>
        <p:nvSpPr>
          <p:cNvPr id="14" name="Down Arrow 13">
            <a:extLst>
              <a:ext uri="{FF2B5EF4-FFF2-40B4-BE49-F238E27FC236}">
                <a16:creationId xmlns:a16="http://schemas.microsoft.com/office/drawing/2014/main" id="{1B70582B-F89D-9E44-9A44-4BCCF4505B4F}"/>
              </a:ext>
            </a:extLst>
          </p:cNvPr>
          <p:cNvSpPr/>
          <p:nvPr/>
        </p:nvSpPr>
        <p:spPr>
          <a:xfrm>
            <a:off x="5889366" y="5065665"/>
            <a:ext cx="832152" cy="1025676"/>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6" name="Graphic 15">
            <a:extLst>
              <a:ext uri="{FF2B5EF4-FFF2-40B4-BE49-F238E27FC236}">
                <a16:creationId xmlns:a16="http://schemas.microsoft.com/office/drawing/2014/main" id="{E5515575-092E-164D-8D31-ECF0BE960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445" y="1568148"/>
            <a:ext cx="1270000" cy="1270000"/>
          </a:xfrm>
          <a:prstGeom prst="rect">
            <a:avLst/>
          </a:prstGeom>
        </p:spPr>
      </p:pic>
      <p:sp>
        <p:nvSpPr>
          <p:cNvPr id="17" name="Down Arrow 16">
            <a:extLst>
              <a:ext uri="{FF2B5EF4-FFF2-40B4-BE49-F238E27FC236}">
                <a16:creationId xmlns:a16="http://schemas.microsoft.com/office/drawing/2014/main" id="{26F001EF-8739-1B47-8E2B-9E2E266055F4}"/>
              </a:ext>
            </a:extLst>
          </p:cNvPr>
          <p:cNvSpPr/>
          <p:nvPr/>
        </p:nvSpPr>
        <p:spPr>
          <a:xfrm rot="10800000">
            <a:off x="749369" y="5027565"/>
            <a:ext cx="832152" cy="1025676"/>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8" name="Graphic 7">
            <a:extLst>
              <a:ext uri="{FF2B5EF4-FFF2-40B4-BE49-F238E27FC236}">
                <a16:creationId xmlns:a16="http://schemas.microsoft.com/office/drawing/2014/main" id="{402F3E9E-4260-B444-8F0D-E7D1775193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0210" y="1600908"/>
            <a:ext cx="1320029" cy="1320029"/>
          </a:xfrm>
          <a:prstGeom prst="rect">
            <a:avLst/>
          </a:prstGeom>
        </p:spPr>
      </p:pic>
      <p:pic>
        <p:nvPicPr>
          <p:cNvPr id="18" name="Graphic 17">
            <a:extLst>
              <a:ext uri="{FF2B5EF4-FFF2-40B4-BE49-F238E27FC236}">
                <a16:creationId xmlns:a16="http://schemas.microsoft.com/office/drawing/2014/main" id="{01854354-F0AC-BD45-827C-E7D6604624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3912" y="3257155"/>
            <a:ext cx="1338875" cy="1338875"/>
          </a:xfrm>
          <a:prstGeom prst="rect">
            <a:avLst/>
          </a:prstGeom>
        </p:spPr>
      </p:pic>
      <p:sp>
        <p:nvSpPr>
          <p:cNvPr id="12" name="TextBox 11">
            <a:extLst>
              <a:ext uri="{FF2B5EF4-FFF2-40B4-BE49-F238E27FC236}">
                <a16:creationId xmlns:a16="http://schemas.microsoft.com/office/drawing/2014/main" id="{2743001A-3FC5-B544-8199-4419B23A8060}"/>
              </a:ext>
            </a:extLst>
          </p:cNvPr>
          <p:cNvSpPr txBox="1"/>
          <p:nvPr/>
        </p:nvSpPr>
        <p:spPr>
          <a:xfrm>
            <a:off x="5670210" y="2233825"/>
            <a:ext cx="1338875" cy="584775"/>
          </a:xfrm>
          <a:prstGeom prst="rect">
            <a:avLst/>
          </a:prstGeom>
          <a:noFill/>
        </p:spPr>
        <p:txBody>
          <a:bodyPr wrap="square" rtlCol="0">
            <a:spAutoFit/>
          </a:bodyPr>
          <a:lstStyle/>
          <a:p>
            <a:pPr algn="ctr"/>
            <a:r>
              <a:rPr lang="en-US" sz="3200">
                <a:solidFill>
                  <a:schemeClr val="bg1"/>
                </a:solidFill>
                <a:latin typeface="Arial Black" panose="020B0604020202020204" pitchFamily="34" charset="0"/>
                <a:cs typeface="Arial Black" panose="020B0604020202020204" pitchFamily="34" charset="0"/>
              </a:rPr>
              <a:t>80</a:t>
            </a:r>
            <a:r>
              <a:rPr lang="en-US" sz="3200" b="1">
                <a:solidFill>
                  <a:schemeClr val="bg1"/>
                </a:solidFill>
                <a:latin typeface="Arial Narrow" panose="020B0604020202020204" pitchFamily="34" charset="0"/>
                <a:cs typeface="Arial Narrow" panose="020B0604020202020204" pitchFamily="34" charset="0"/>
              </a:rPr>
              <a:t>M</a:t>
            </a:r>
          </a:p>
        </p:txBody>
      </p:sp>
      <p:sp>
        <p:nvSpPr>
          <p:cNvPr id="13" name="TextBox 12">
            <a:extLst>
              <a:ext uri="{FF2B5EF4-FFF2-40B4-BE49-F238E27FC236}">
                <a16:creationId xmlns:a16="http://schemas.microsoft.com/office/drawing/2014/main" id="{10463D54-E2CB-1547-AFAE-D5394D3979B4}"/>
              </a:ext>
            </a:extLst>
          </p:cNvPr>
          <p:cNvSpPr txBox="1"/>
          <p:nvPr/>
        </p:nvSpPr>
        <p:spPr>
          <a:xfrm>
            <a:off x="596698" y="3906817"/>
            <a:ext cx="1143262" cy="584775"/>
          </a:xfrm>
          <a:prstGeom prst="rect">
            <a:avLst/>
          </a:prstGeom>
          <a:noFill/>
        </p:spPr>
        <p:txBody>
          <a:bodyPr wrap="none" rtlCol="0">
            <a:spAutoFit/>
          </a:bodyPr>
          <a:lstStyle>
            <a:defPPr marR="0" lvl="0" algn="l" rtl="0">
              <a:lnSpc>
                <a:spcPct val="100000"/>
              </a:lnSpc>
              <a:spcBef>
                <a:spcPts val="0"/>
              </a:spcBef>
              <a:spcAft>
                <a:spcPts val="0"/>
              </a:spcAft>
            </a:defPPr>
            <a:lvl1pPr>
              <a:defRPr sz="3600" b="1">
                <a:solidFill>
                  <a:schemeClr val="bg1"/>
                </a:solidFill>
                <a:latin typeface="D-DIN CONDENSED" panose="020B0504030202030204" pitchFamily="34" charset="77"/>
              </a:defRPr>
            </a:lvl1pPr>
          </a:lstStyle>
          <a:p>
            <a:r>
              <a:rPr lang="en-US" sz="3200">
                <a:latin typeface="Arial Black" panose="020B0604020202020204" pitchFamily="34" charset="0"/>
                <a:cs typeface="Arial Black" panose="020B0604020202020204" pitchFamily="34" charset="0"/>
              </a:rPr>
              <a:t>19%</a:t>
            </a:r>
          </a:p>
        </p:txBody>
      </p:sp>
      <p:sp>
        <p:nvSpPr>
          <p:cNvPr id="3" name="Title 2">
            <a:extLst>
              <a:ext uri="{FF2B5EF4-FFF2-40B4-BE49-F238E27FC236}">
                <a16:creationId xmlns:a16="http://schemas.microsoft.com/office/drawing/2014/main" id="{19EAF290-F889-2041-8FC2-CDF932B36274}"/>
              </a:ext>
            </a:extLst>
          </p:cNvPr>
          <p:cNvSpPr>
            <a:spLocks noGrp="1"/>
          </p:cNvSpPr>
          <p:nvPr>
            <p:ph type="title"/>
          </p:nvPr>
        </p:nvSpPr>
        <p:spPr>
          <a:xfrm>
            <a:off x="74762" y="201809"/>
            <a:ext cx="12192000" cy="1087815"/>
          </a:xfrm>
        </p:spPr>
        <p:txBody>
          <a:bodyPr>
            <a:noAutofit/>
          </a:bodyPr>
          <a:lstStyle/>
          <a:p>
            <a:r>
              <a:rPr lang="en-US" sz="3800" dirty="0"/>
              <a:t>What Have We Learned About the Riverport Markets?</a:t>
            </a:r>
          </a:p>
        </p:txBody>
      </p:sp>
      <p:pic>
        <p:nvPicPr>
          <p:cNvPr id="5" name="Graphic 4">
            <a:extLst>
              <a:ext uri="{FF2B5EF4-FFF2-40B4-BE49-F238E27FC236}">
                <a16:creationId xmlns:a16="http://schemas.microsoft.com/office/drawing/2014/main" id="{66497809-5F2D-EB43-89B5-BB9344952B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73094" y="3288100"/>
            <a:ext cx="748425" cy="748425"/>
          </a:xfrm>
          <a:prstGeom prst="rect">
            <a:avLst/>
          </a:prstGeom>
        </p:spPr>
      </p:pic>
    </p:spTree>
    <p:extLst>
      <p:ext uri="{BB962C8B-B14F-4D97-AF65-F5344CB8AC3E}">
        <p14:creationId xmlns:p14="http://schemas.microsoft.com/office/powerpoint/2010/main" val="191801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A531B-FCA0-D34C-8C89-B5BB7799F481}"/>
              </a:ext>
            </a:extLst>
          </p:cNvPr>
          <p:cNvSpPr/>
          <p:nvPr/>
        </p:nvSpPr>
        <p:spPr>
          <a:xfrm>
            <a:off x="6757118" y="2881780"/>
            <a:ext cx="4145280" cy="410369"/>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Down Arrow 19">
            <a:extLst>
              <a:ext uri="{FF2B5EF4-FFF2-40B4-BE49-F238E27FC236}">
                <a16:creationId xmlns:a16="http://schemas.microsoft.com/office/drawing/2014/main" id="{37E8EC72-A7FB-2B43-9A8C-C899E1BEC870}"/>
              </a:ext>
            </a:extLst>
          </p:cNvPr>
          <p:cNvSpPr/>
          <p:nvPr/>
        </p:nvSpPr>
        <p:spPr>
          <a:xfrm rot="10800000">
            <a:off x="1815649" y="1846975"/>
            <a:ext cx="4143684" cy="1564581"/>
          </a:xfrm>
          <a:prstGeom prst="downArrow">
            <a:avLst>
              <a:gd name="adj1" fmla="val 75081"/>
              <a:gd name="adj2" fmla="val 75356"/>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880427AF-C21B-438D-A11E-9CE7D28A2142}"/>
              </a:ext>
            </a:extLst>
          </p:cNvPr>
          <p:cNvSpPr txBox="1">
            <a:spLocks/>
          </p:cNvSpPr>
          <p:nvPr/>
        </p:nvSpPr>
        <p:spPr>
          <a:xfrm>
            <a:off x="1929864" y="1248339"/>
            <a:ext cx="10116249" cy="95518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3467">
              <a:solidFill>
                <a:schemeClr val="tx1"/>
              </a:solidFill>
              <a:latin typeface="IBM Plex Serif" panose="02060503050406000203" pitchFamily="18" charset="0"/>
            </a:endParaRPr>
          </a:p>
        </p:txBody>
      </p:sp>
      <p:sp>
        <p:nvSpPr>
          <p:cNvPr id="3" name="Title 2">
            <a:extLst>
              <a:ext uri="{FF2B5EF4-FFF2-40B4-BE49-F238E27FC236}">
                <a16:creationId xmlns:a16="http://schemas.microsoft.com/office/drawing/2014/main" id="{B4210DD8-7570-1A4A-83ED-18CE5E2E7A28}"/>
              </a:ext>
            </a:extLst>
          </p:cNvPr>
          <p:cNvSpPr>
            <a:spLocks noGrp="1"/>
          </p:cNvSpPr>
          <p:nvPr>
            <p:ph type="title"/>
          </p:nvPr>
        </p:nvSpPr>
        <p:spPr>
          <a:xfrm>
            <a:off x="0" y="200526"/>
            <a:ext cx="12192000" cy="1087815"/>
          </a:xfrm>
        </p:spPr>
        <p:txBody>
          <a:bodyPr>
            <a:noAutofit/>
          </a:bodyPr>
          <a:lstStyle/>
          <a:p>
            <a:r>
              <a:rPr lang="en-US" sz="3800" dirty="0"/>
              <a:t>Demand is Shifting Away from Long-Standing Markets</a:t>
            </a:r>
          </a:p>
        </p:txBody>
      </p:sp>
      <p:sp>
        <p:nvSpPr>
          <p:cNvPr id="7" name="TextBox 6">
            <a:extLst>
              <a:ext uri="{FF2B5EF4-FFF2-40B4-BE49-F238E27FC236}">
                <a16:creationId xmlns:a16="http://schemas.microsoft.com/office/drawing/2014/main" id="{025764E3-0BE6-E542-BAB2-103CA8FAFAA3}"/>
              </a:ext>
            </a:extLst>
          </p:cNvPr>
          <p:cNvSpPr txBox="1"/>
          <p:nvPr/>
        </p:nvSpPr>
        <p:spPr>
          <a:xfrm>
            <a:off x="6926578" y="2862547"/>
            <a:ext cx="3647730" cy="461665"/>
          </a:xfrm>
          <a:prstGeom prst="rect">
            <a:avLst/>
          </a:prstGeom>
          <a:noFill/>
        </p:spPr>
        <p:txBody>
          <a:bodyPr wrap="none" rtlCol="0">
            <a:spAutoFit/>
          </a:bodyPr>
          <a:lstStyle/>
          <a:p>
            <a:r>
              <a:rPr lang="en-US" sz="2400"/>
              <a:t>National market unchanged</a:t>
            </a:r>
          </a:p>
        </p:txBody>
      </p:sp>
      <p:sp>
        <p:nvSpPr>
          <p:cNvPr id="13" name="TextBox 12">
            <a:extLst>
              <a:ext uri="{FF2B5EF4-FFF2-40B4-BE49-F238E27FC236}">
                <a16:creationId xmlns:a16="http://schemas.microsoft.com/office/drawing/2014/main" id="{966BD96D-445E-5B42-B494-896AA7CA8DE2}"/>
              </a:ext>
            </a:extLst>
          </p:cNvPr>
          <p:cNvSpPr txBox="1"/>
          <p:nvPr/>
        </p:nvSpPr>
        <p:spPr>
          <a:xfrm>
            <a:off x="508291" y="2347808"/>
            <a:ext cx="4859857" cy="748988"/>
          </a:xfrm>
          <a:prstGeom prst="rect">
            <a:avLst/>
          </a:prstGeom>
          <a:noFill/>
        </p:spPr>
        <p:txBody>
          <a:bodyPr wrap="none" rtlCol="0">
            <a:spAutoFit/>
          </a:bodyPr>
          <a:lstStyle/>
          <a:p>
            <a:r>
              <a:rPr lang="en-US" sz="2400"/>
              <a:t>National market increased by </a:t>
            </a:r>
            <a:r>
              <a:rPr lang="en-US" sz="4267" b="1">
                <a:latin typeface="D-DIN CONDENSED" panose="020B0504030202030204" pitchFamily="34" charset="77"/>
              </a:rPr>
              <a:t>67%</a:t>
            </a:r>
          </a:p>
        </p:txBody>
      </p:sp>
      <p:grpSp>
        <p:nvGrpSpPr>
          <p:cNvPr id="12" name="Group 11">
            <a:extLst>
              <a:ext uri="{FF2B5EF4-FFF2-40B4-BE49-F238E27FC236}">
                <a16:creationId xmlns:a16="http://schemas.microsoft.com/office/drawing/2014/main" id="{8A49F463-388A-6645-82AD-4AFDA0D1ED7D}"/>
              </a:ext>
            </a:extLst>
          </p:cNvPr>
          <p:cNvGrpSpPr/>
          <p:nvPr/>
        </p:nvGrpSpPr>
        <p:grpSpPr>
          <a:xfrm>
            <a:off x="275762" y="4382235"/>
            <a:ext cx="4674798" cy="2228951"/>
            <a:chOff x="499715" y="2965207"/>
            <a:chExt cx="3506099" cy="1671713"/>
          </a:xfrm>
        </p:grpSpPr>
        <p:sp>
          <p:nvSpPr>
            <p:cNvPr id="19" name="Down Arrow 18">
              <a:extLst>
                <a:ext uri="{FF2B5EF4-FFF2-40B4-BE49-F238E27FC236}">
                  <a16:creationId xmlns:a16="http://schemas.microsoft.com/office/drawing/2014/main" id="{399C59E0-DB3F-7D4E-9A77-76D7E8241EB0}"/>
                </a:ext>
              </a:extLst>
            </p:cNvPr>
            <p:cNvSpPr/>
            <p:nvPr/>
          </p:nvSpPr>
          <p:spPr>
            <a:xfrm>
              <a:off x="1717565" y="2965207"/>
              <a:ext cx="1761332" cy="1671713"/>
            </a:xfrm>
            <a:prstGeom prst="downArrow">
              <a:avLst>
                <a:gd name="adj1" fmla="val 61537"/>
                <a:gd name="adj2" fmla="val 5000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F13C1830-4714-9D48-AE09-3D83FFB5F920}"/>
                </a:ext>
              </a:extLst>
            </p:cNvPr>
            <p:cNvSpPr txBox="1"/>
            <p:nvPr/>
          </p:nvSpPr>
          <p:spPr>
            <a:xfrm>
              <a:off x="1362926" y="3848745"/>
              <a:ext cx="2642888" cy="561741"/>
            </a:xfrm>
            <a:prstGeom prst="rect">
              <a:avLst/>
            </a:prstGeom>
            <a:noFill/>
          </p:spPr>
          <p:txBody>
            <a:bodyPr wrap="none" rtlCol="0">
              <a:spAutoFit/>
            </a:bodyPr>
            <a:lstStyle/>
            <a:p>
              <a:r>
                <a:rPr lang="en-US" sz="2400" dirty="0"/>
                <a:t>additional </a:t>
              </a:r>
              <a:r>
                <a:rPr lang="en-US" sz="4267" b="1" dirty="0">
                  <a:latin typeface="D-DIN CONDENSED" panose="020B0504030202030204" pitchFamily="34" charset="77"/>
                </a:rPr>
                <a:t>62%</a:t>
              </a:r>
              <a:r>
                <a:rPr lang="en-US" sz="2400" dirty="0"/>
                <a:t> by 2045</a:t>
              </a:r>
            </a:p>
          </p:txBody>
        </p:sp>
        <p:sp>
          <p:nvSpPr>
            <p:cNvPr id="24" name="Rectangle 23">
              <a:extLst>
                <a:ext uri="{FF2B5EF4-FFF2-40B4-BE49-F238E27FC236}">
                  <a16:creationId xmlns:a16="http://schemas.microsoft.com/office/drawing/2014/main" id="{685E7849-8161-EB41-9FAC-AA8FAF86424D}"/>
                </a:ext>
              </a:extLst>
            </p:cNvPr>
            <p:cNvSpPr/>
            <p:nvPr/>
          </p:nvSpPr>
          <p:spPr>
            <a:xfrm>
              <a:off x="499715" y="3796158"/>
              <a:ext cx="2011657" cy="346249"/>
            </a:xfrm>
            <a:prstGeom prst="rect">
              <a:avLst/>
            </a:prstGeom>
          </p:spPr>
          <p:txBody>
            <a:bodyPr wrap="none">
              <a:spAutoFit/>
            </a:bodyPr>
            <a:lstStyle/>
            <a:p>
              <a:r>
                <a:rPr lang="en-US" sz="2400" dirty="0"/>
                <a:t>Expected to lose an </a:t>
              </a:r>
            </a:p>
          </p:txBody>
        </p:sp>
      </p:grpSp>
      <p:grpSp>
        <p:nvGrpSpPr>
          <p:cNvPr id="25" name="Group 24">
            <a:extLst>
              <a:ext uri="{FF2B5EF4-FFF2-40B4-BE49-F238E27FC236}">
                <a16:creationId xmlns:a16="http://schemas.microsoft.com/office/drawing/2014/main" id="{B0144A75-CE5F-E243-B21F-274EEBEC1B62}"/>
              </a:ext>
            </a:extLst>
          </p:cNvPr>
          <p:cNvGrpSpPr/>
          <p:nvPr/>
        </p:nvGrpSpPr>
        <p:grpSpPr>
          <a:xfrm>
            <a:off x="6167832" y="4242860"/>
            <a:ext cx="3994708" cy="2265247"/>
            <a:chOff x="5440262" y="2939259"/>
            <a:chExt cx="2996032" cy="1698936"/>
          </a:xfrm>
        </p:grpSpPr>
        <p:sp>
          <p:nvSpPr>
            <p:cNvPr id="22" name="Down Arrow 21">
              <a:extLst>
                <a:ext uri="{FF2B5EF4-FFF2-40B4-BE49-F238E27FC236}">
                  <a16:creationId xmlns:a16="http://schemas.microsoft.com/office/drawing/2014/main" id="{045E2AF1-B899-7E45-9053-0A7E4D4725C9}"/>
                </a:ext>
              </a:extLst>
            </p:cNvPr>
            <p:cNvSpPr/>
            <p:nvPr/>
          </p:nvSpPr>
          <p:spPr>
            <a:xfrm>
              <a:off x="6556825" y="2939259"/>
              <a:ext cx="1761332" cy="1671713"/>
            </a:xfrm>
            <a:prstGeom prst="downArrow">
              <a:avLst>
                <a:gd name="adj1" fmla="val 61537"/>
                <a:gd name="adj2" fmla="val 5000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463C2E13-95B8-3245-ACB3-0DD00871173C}"/>
                </a:ext>
              </a:extLst>
            </p:cNvPr>
            <p:cNvSpPr txBox="1"/>
            <p:nvPr/>
          </p:nvSpPr>
          <p:spPr>
            <a:xfrm>
              <a:off x="5793406" y="4076454"/>
              <a:ext cx="2642888" cy="561741"/>
            </a:xfrm>
            <a:prstGeom prst="rect">
              <a:avLst/>
            </a:prstGeom>
            <a:noFill/>
          </p:spPr>
          <p:txBody>
            <a:bodyPr wrap="none" rtlCol="0">
              <a:spAutoFit/>
            </a:bodyPr>
            <a:lstStyle/>
            <a:p>
              <a:r>
                <a:rPr lang="en-US" sz="2400" dirty="0"/>
                <a:t>additional </a:t>
              </a:r>
              <a:r>
                <a:rPr lang="en-US" sz="4267" b="1" dirty="0">
                  <a:latin typeface="D-DIN CONDENSED" panose="020B0504030202030204" pitchFamily="34" charset="77"/>
                </a:rPr>
                <a:t>26%</a:t>
              </a:r>
              <a:r>
                <a:rPr lang="en-US" sz="2400" dirty="0"/>
                <a:t> by 2045</a:t>
              </a:r>
            </a:p>
          </p:txBody>
        </p:sp>
        <p:sp>
          <p:nvSpPr>
            <p:cNvPr id="26" name="Rectangle 25">
              <a:extLst>
                <a:ext uri="{FF2B5EF4-FFF2-40B4-BE49-F238E27FC236}">
                  <a16:creationId xmlns:a16="http://schemas.microsoft.com/office/drawing/2014/main" id="{121D670D-4FBC-5244-AA6F-B6FC52D6BF3F}"/>
                </a:ext>
              </a:extLst>
            </p:cNvPr>
            <p:cNvSpPr/>
            <p:nvPr/>
          </p:nvSpPr>
          <p:spPr>
            <a:xfrm>
              <a:off x="5440262" y="3926834"/>
              <a:ext cx="2011657" cy="346249"/>
            </a:xfrm>
            <a:prstGeom prst="rect">
              <a:avLst/>
            </a:prstGeom>
          </p:spPr>
          <p:txBody>
            <a:bodyPr wrap="none">
              <a:spAutoFit/>
            </a:bodyPr>
            <a:lstStyle/>
            <a:p>
              <a:r>
                <a:rPr lang="en-US" sz="2400" dirty="0"/>
                <a:t>Expected to lose an </a:t>
              </a:r>
            </a:p>
          </p:txBody>
        </p:sp>
      </p:grpSp>
      <p:sp>
        <p:nvSpPr>
          <p:cNvPr id="27" name="Rectangle 26">
            <a:extLst>
              <a:ext uri="{FF2B5EF4-FFF2-40B4-BE49-F238E27FC236}">
                <a16:creationId xmlns:a16="http://schemas.microsoft.com/office/drawing/2014/main" id="{4D42FC80-9DBD-A041-82C8-1E041B674013}"/>
              </a:ext>
            </a:extLst>
          </p:cNvPr>
          <p:cNvSpPr/>
          <p:nvPr/>
        </p:nvSpPr>
        <p:spPr>
          <a:xfrm>
            <a:off x="3610294" y="1712434"/>
            <a:ext cx="547013" cy="5225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8" name="Graphic 27">
            <a:extLst>
              <a:ext uri="{FF2B5EF4-FFF2-40B4-BE49-F238E27FC236}">
                <a16:creationId xmlns:a16="http://schemas.microsoft.com/office/drawing/2014/main" id="{5E18DC8B-EFAF-C748-895F-D84D10B81D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97686" y="1355464"/>
            <a:ext cx="979608" cy="979608"/>
          </a:xfrm>
          <a:prstGeom prst="rect">
            <a:avLst/>
          </a:prstGeom>
        </p:spPr>
      </p:pic>
      <p:sp>
        <p:nvSpPr>
          <p:cNvPr id="8" name="Rectangle 7">
            <a:extLst>
              <a:ext uri="{FF2B5EF4-FFF2-40B4-BE49-F238E27FC236}">
                <a16:creationId xmlns:a16="http://schemas.microsoft.com/office/drawing/2014/main" id="{66E30CA9-7900-DD42-94AE-C00869E62880}"/>
              </a:ext>
            </a:extLst>
          </p:cNvPr>
          <p:cNvSpPr/>
          <p:nvPr/>
        </p:nvSpPr>
        <p:spPr>
          <a:xfrm>
            <a:off x="1313128" y="1433290"/>
            <a:ext cx="1997663" cy="830997"/>
          </a:xfrm>
          <a:prstGeom prst="rect">
            <a:avLst/>
          </a:prstGeom>
        </p:spPr>
        <p:txBody>
          <a:bodyPr wrap="none">
            <a:spAutoFit/>
          </a:bodyPr>
          <a:lstStyle/>
          <a:p>
            <a:r>
              <a:rPr lang="en-US" sz="4800" b="1">
                <a:solidFill>
                  <a:schemeClr val="tx2">
                    <a:lumMod val="60000"/>
                    <a:lumOff val="40000"/>
                  </a:schemeClr>
                </a:solidFill>
                <a:latin typeface="Arial Black" panose="020B0604020202020204" pitchFamily="34" charset="0"/>
                <a:cs typeface="Arial Black" panose="020B0604020202020204" pitchFamily="34" charset="0"/>
              </a:rPr>
              <a:t>Fuels</a:t>
            </a:r>
            <a:endParaRPr lang="en-US" sz="4800">
              <a:solidFill>
                <a:schemeClr val="tx2">
                  <a:lumMod val="60000"/>
                  <a:lumOff val="40000"/>
                </a:schemeClr>
              </a:solidFill>
            </a:endParaRPr>
          </a:p>
        </p:txBody>
      </p:sp>
      <p:sp>
        <p:nvSpPr>
          <p:cNvPr id="29" name="Rectangle 28">
            <a:extLst>
              <a:ext uri="{FF2B5EF4-FFF2-40B4-BE49-F238E27FC236}">
                <a16:creationId xmlns:a16="http://schemas.microsoft.com/office/drawing/2014/main" id="{C45F15FD-E190-914D-835F-8DC77E9A5326}"/>
              </a:ext>
            </a:extLst>
          </p:cNvPr>
          <p:cNvSpPr/>
          <p:nvPr/>
        </p:nvSpPr>
        <p:spPr>
          <a:xfrm>
            <a:off x="7270357" y="1303536"/>
            <a:ext cx="3066160" cy="830997"/>
          </a:xfrm>
          <a:prstGeom prst="rect">
            <a:avLst/>
          </a:prstGeom>
        </p:spPr>
        <p:txBody>
          <a:bodyPr wrap="none">
            <a:spAutoFit/>
          </a:bodyPr>
          <a:lstStyle/>
          <a:p>
            <a:r>
              <a:rPr lang="en-US" sz="4800" b="1">
                <a:solidFill>
                  <a:schemeClr val="tx2">
                    <a:lumMod val="60000"/>
                    <a:lumOff val="40000"/>
                  </a:schemeClr>
                </a:solidFill>
                <a:latin typeface="Arial Black" panose="020B0604020202020204" pitchFamily="34" charset="0"/>
                <a:cs typeface="Arial Black" panose="020B0604020202020204" pitchFamily="34" charset="0"/>
              </a:rPr>
              <a:t>Minerals</a:t>
            </a:r>
            <a:endParaRPr lang="en-US" sz="4800">
              <a:solidFill>
                <a:schemeClr val="tx2">
                  <a:lumMod val="60000"/>
                  <a:lumOff val="40000"/>
                </a:schemeClr>
              </a:solidFill>
            </a:endParaRPr>
          </a:p>
        </p:txBody>
      </p:sp>
      <p:pic>
        <p:nvPicPr>
          <p:cNvPr id="30" name="Graphic 29">
            <a:extLst>
              <a:ext uri="{FF2B5EF4-FFF2-40B4-BE49-F238E27FC236}">
                <a16:creationId xmlns:a16="http://schemas.microsoft.com/office/drawing/2014/main" id="{84E2816D-C1C2-9549-832A-A50D07FD52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66810" y="1686506"/>
            <a:ext cx="1525896" cy="1525896"/>
          </a:xfrm>
          <a:prstGeom prst="rect">
            <a:avLst/>
          </a:prstGeom>
        </p:spPr>
      </p:pic>
      <p:grpSp>
        <p:nvGrpSpPr>
          <p:cNvPr id="6" name="Group 5">
            <a:extLst>
              <a:ext uri="{FF2B5EF4-FFF2-40B4-BE49-F238E27FC236}">
                <a16:creationId xmlns:a16="http://schemas.microsoft.com/office/drawing/2014/main" id="{57B65E06-1B8B-694D-B9B4-51B1E3ECD5DF}"/>
              </a:ext>
            </a:extLst>
          </p:cNvPr>
          <p:cNvGrpSpPr/>
          <p:nvPr/>
        </p:nvGrpSpPr>
        <p:grpSpPr>
          <a:xfrm>
            <a:off x="179822" y="3404940"/>
            <a:ext cx="5231840" cy="2085308"/>
            <a:chOff x="427758" y="2232236"/>
            <a:chExt cx="3923882" cy="1563981"/>
          </a:xfrm>
        </p:grpSpPr>
        <p:sp>
          <p:nvSpPr>
            <p:cNvPr id="17" name="Down Arrow 16">
              <a:extLst>
                <a:ext uri="{FF2B5EF4-FFF2-40B4-BE49-F238E27FC236}">
                  <a16:creationId xmlns:a16="http://schemas.microsoft.com/office/drawing/2014/main" id="{8F37A5E0-978D-E046-B104-2D834CE3A685}"/>
                </a:ext>
              </a:extLst>
            </p:cNvPr>
            <p:cNvSpPr/>
            <p:nvPr/>
          </p:nvSpPr>
          <p:spPr>
            <a:xfrm>
              <a:off x="1717565" y="2232236"/>
              <a:ext cx="1761332" cy="1563981"/>
            </a:xfrm>
            <a:prstGeom prst="downArrow">
              <a:avLst>
                <a:gd name="adj1" fmla="val 61537"/>
                <a:gd name="adj2" fmla="val 50000"/>
              </a:avLst>
            </a:prstGeom>
            <a:solidFill>
              <a:schemeClr val="accent6"/>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EAD072DB-CE36-F642-9B2A-E1B1BF64B32D}"/>
                </a:ext>
              </a:extLst>
            </p:cNvPr>
            <p:cNvSpPr txBox="1"/>
            <p:nvPr/>
          </p:nvSpPr>
          <p:spPr>
            <a:xfrm>
              <a:off x="427758" y="2322652"/>
              <a:ext cx="2763114" cy="561741"/>
            </a:xfrm>
            <a:prstGeom prst="rect">
              <a:avLst/>
            </a:prstGeom>
            <a:noFill/>
          </p:spPr>
          <p:txBody>
            <a:bodyPr wrap="none" rtlCol="0">
              <a:spAutoFit/>
            </a:bodyPr>
            <a:lstStyle/>
            <a:p>
              <a:r>
                <a:rPr lang="en-US" sz="2400" b="1" dirty="0">
                  <a:latin typeface="Arial Black" panose="020B0604020202020204" pitchFamily="34" charset="0"/>
                  <a:cs typeface="Arial Black" panose="020B0604020202020204" pitchFamily="34" charset="0"/>
                </a:rPr>
                <a:t>Fuels</a:t>
              </a:r>
              <a:r>
                <a:rPr lang="en-US" sz="2400" dirty="0"/>
                <a:t> declined by </a:t>
              </a:r>
              <a:r>
                <a:rPr lang="en-US" sz="4267" b="1" dirty="0">
                  <a:latin typeface="D-DIN CONDENSED" panose="020B0504030202030204" pitchFamily="34" charset="77"/>
                </a:rPr>
                <a:t>48%</a:t>
              </a:r>
            </a:p>
          </p:txBody>
        </p:sp>
        <p:sp>
          <p:nvSpPr>
            <p:cNvPr id="23" name="Down Arrow 22">
              <a:extLst>
                <a:ext uri="{FF2B5EF4-FFF2-40B4-BE49-F238E27FC236}">
                  <a16:creationId xmlns:a16="http://schemas.microsoft.com/office/drawing/2014/main" id="{84542119-E365-7F45-B6CF-98BEB6F6B0EC}"/>
                </a:ext>
              </a:extLst>
            </p:cNvPr>
            <p:cNvSpPr/>
            <p:nvPr/>
          </p:nvSpPr>
          <p:spPr>
            <a:xfrm>
              <a:off x="1717565" y="2962646"/>
              <a:ext cx="1761332" cy="833571"/>
            </a:xfrm>
            <a:prstGeom prst="downArrow">
              <a:avLst>
                <a:gd name="adj1" fmla="val 61537"/>
                <a:gd name="adj2" fmla="val 93530"/>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id="{A88A10C1-968A-6B46-9904-7665C51CDCF4}"/>
                </a:ext>
              </a:extLst>
            </p:cNvPr>
            <p:cNvSpPr txBox="1"/>
            <p:nvPr/>
          </p:nvSpPr>
          <p:spPr>
            <a:xfrm>
              <a:off x="3131450" y="2486319"/>
              <a:ext cx="1220190" cy="346249"/>
            </a:xfrm>
            <a:prstGeom prst="rect">
              <a:avLst/>
            </a:prstGeom>
            <a:noFill/>
          </p:spPr>
          <p:txBody>
            <a:bodyPr wrap="none" rtlCol="0">
              <a:spAutoFit/>
            </a:bodyPr>
            <a:lstStyle/>
            <a:p>
              <a:r>
                <a:rPr lang="en-US" sz="2400"/>
                <a:t>in Kentucky</a:t>
              </a:r>
            </a:p>
          </p:txBody>
        </p:sp>
      </p:grpSp>
      <p:grpSp>
        <p:nvGrpSpPr>
          <p:cNvPr id="15" name="Group 14">
            <a:extLst>
              <a:ext uri="{FF2B5EF4-FFF2-40B4-BE49-F238E27FC236}">
                <a16:creationId xmlns:a16="http://schemas.microsoft.com/office/drawing/2014/main" id="{DD14BB42-9C04-D444-8B73-E2A94B541D0E}"/>
              </a:ext>
            </a:extLst>
          </p:cNvPr>
          <p:cNvGrpSpPr/>
          <p:nvPr/>
        </p:nvGrpSpPr>
        <p:grpSpPr>
          <a:xfrm>
            <a:off x="5539515" y="3287253"/>
            <a:ext cx="5588493" cy="2556400"/>
            <a:chOff x="4969024" y="2222552"/>
            <a:chExt cx="4191370" cy="1917300"/>
          </a:xfrm>
        </p:grpSpPr>
        <p:sp>
          <p:nvSpPr>
            <p:cNvPr id="21" name="Down Arrow 20">
              <a:extLst>
                <a:ext uri="{FF2B5EF4-FFF2-40B4-BE49-F238E27FC236}">
                  <a16:creationId xmlns:a16="http://schemas.microsoft.com/office/drawing/2014/main" id="{56AEFC28-1C05-CD42-820A-A072C62614B1}"/>
                </a:ext>
              </a:extLst>
            </p:cNvPr>
            <p:cNvSpPr/>
            <p:nvPr/>
          </p:nvSpPr>
          <p:spPr>
            <a:xfrm>
              <a:off x="6556825" y="2222552"/>
              <a:ext cx="1761332" cy="1914019"/>
            </a:xfrm>
            <a:prstGeom prst="downArrow">
              <a:avLst>
                <a:gd name="adj1" fmla="val 61537"/>
                <a:gd name="adj2" fmla="val 50000"/>
              </a:avLst>
            </a:prstGeom>
            <a:solidFill>
              <a:schemeClr val="accent6"/>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6" name="Graphic 15">
              <a:extLst>
                <a:ext uri="{FF2B5EF4-FFF2-40B4-BE49-F238E27FC236}">
                  <a16:creationId xmlns:a16="http://schemas.microsoft.com/office/drawing/2014/main" id="{B1276D93-DC03-4047-80BA-9AB90C528AE9}"/>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7132691" y="3328176"/>
              <a:ext cx="609600" cy="609600"/>
            </a:xfrm>
            <a:prstGeom prst="rect">
              <a:avLst/>
            </a:prstGeom>
          </p:spPr>
        </p:pic>
        <p:sp>
          <p:nvSpPr>
            <p:cNvPr id="18" name="Freeform 17">
              <a:extLst>
                <a:ext uri="{FF2B5EF4-FFF2-40B4-BE49-F238E27FC236}">
                  <a16:creationId xmlns:a16="http://schemas.microsoft.com/office/drawing/2014/main" id="{CCAF0D0F-17A9-3341-8764-80CF88E760E3}"/>
                </a:ext>
              </a:extLst>
            </p:cNvPr>
            <p:cNvSpPr/>
            <p:nvPr/>
          </p:nvSpPr>
          <p:spPr>
            <a:xfrm>
              <a:off x="7118193" y="3820438"/>
              <a:ext cx="638827" cy="319414"/>
            </a:xfrm>
            <a:custGeom>
              <a:avLst/>
              <a:gdLst>
                <a:gd name="connsiteX0" fmla="*/ 319413 w 638827"/>
                <a:gd name="connsiteY0" fmla="*/ 319414 h 319414"/>
                <a:gd name="connsiteX1" fmla="*/ 638827 w 638827"/>
                <a:gd name="connsiteY1" fmla="*/ 0 h 319414"/>
                <a:gd name="connsiteX2" fmla="*/ 0 w 638827"/>
                <a:gd name="connsiteY2" fmla="*/ 0 h 319414"/>
                <a:gd name="connsiteX3" fmla="*/ 319413 w 638827"/>
                <a:gd name="connsiteY3" fmla="*/ 319414 h 319414"/>
              </a:gdLst>
              <a:ahLst/>
              <a:cxnLst>
                <a:cxn ang="0">
                  <a:pos x="connsiteX0" y="connsiteY0"/>
                </a:cxn>
                <a:cxn ang="0">
                  <a:pos x="connsiteX1" y="connsiteY1"/>
                </a:cxn>
                <a:cxn ang="0">
                  <a:pos x="connsiteX2" y="connsiteY2"/>
                </a:cxn>
                <a:cxn ang="0">
                  <a:pos x="connsiteX3" y="connsiteY3"/>
                </a:cxn>
              </a:cxnLst>
              <a:rect l="l" t="t" r="r" b="b"/>
              <a:pathLst>
                <a:path w="638827" h="319414">
                  <a:moveTo>
                    <a:pt x="319413" y="319414"/>
                  </a:moveTo>
                  <a:lnTo>
                    <a:pt x="638827" y="0"/>
                  </a:lnTo>
                  <a:lnTo>
                    <a:pt x="0" y="0"/>
                  </a:lnTo>
                  <a:lnTo>
                    <a:pt x="319413" y="319414"/>
                  </a:lnTo>
                  <a:close/>
                </a:path>
              </a:pathLst>
            </a:cu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extBox 9">
              <a:extLst>
                <a:ext uri="{FF2B5EF4-FFF2-40B4-BE49-F238E27FC236}">
                  <a16:creationId xmlns:a16="http://schemas.microsoft.com/office/drawing/2014/main" id="{8468821D-7F87-6048-ABC9-FEF595C6C24A}"/>
                </a:ext>
              </a:extLst>
            </p:cNvPr>
            <p:cNvSpPr txBox="1"/>
            <p:nvPr/>
          </p:nvSpPr>
          <p:spPr>
            <a:xfrm>
              <a:off x="4969024" y="2556321"/>
              <a:ext cx="3112102" cy="561741"/>
            </a:xfrm>
            <a:prstGeom prst="rect">
              <a:avLst/>
            </a:prstGeom>
            <a:noFill/>
          </p:spPr>
          <p:txBody>
            <a:bodyPr wrap="none" rtlCol="0">
              <a:spAutoFit/>
            </a:bodyPr>
            <a:lstStyle/>
            <a:p>
              <a:r>
                <a:rPr lang="en-US" sz="2400" b="1" dirty="0">
                  <a:latin typeface="Arial Black" panose="020B0604020202020204" pitchFamily="34" charset="0"/>
                  <a:cs typeface="Arial Black" panose="020B0604020202020204" pitchFamily="34" charset="0"/>
                </a:rPr>
                <a:t>Minerals</a:t>
              </a:r>
              <a:r>
                <a:rPr lang="en-US" sz="2400" dirty="0"/>
                <a:t> declined by </a:t>
              </a:r>
              <a:r>
                <a:rPr lang="en-US" sz="4267" b="1" dirty="0">
                  <a:latin typeface="D-DIN CONDENSED" panose="020B0504030202030204" pitchFamily="34" charset="77"/>
                </a:rPr>
                <a:t>95%</a:t>
              </a:r>
            </a:p>
          </p:txBody>
        </p:sp>
        <p:sp>
          <p:nvSpPr>
            <p:cNvPr id="31" name="TextBox 30">
              <a:extLst>
                <a:ext uri="{FF2B5EF4-FFF2-40B4-BE49-F238E27FC236}">
                  <a16:creationId xmlns:a16="http://schemas.microsoft.com/office/drawing/2014/main" id="{153AA316-DFC8-DA44-9668-F9C1B687B535}"/>
                </a:ext>
              </a:extLst>
            </p:cNvPr>
            <p:cNvSpPr txBox="1"/>
            <p:nvPr/>
          </p:nvSpPr>
          <p:spPr>
            <a:xfrm>
              <a:off x="7940204" y="2716120"/>
              <a:ext cx="1220190" cy="346249"/>
            </a:xfrm>
            <a:prstGeom prst="rect">
              <a:avLst/>
            </a:prstGeom>
            <a:noFill/>
          </p:spPr>
          <p:txBody>
            <a:bodyPr wrap="none" rtlCol="0">
              <a:spAutoFit/>
            </a:bodyPr>
            <a:lstStyle/>
            <a:p>
              <a:r>
                <a:rPr lang="en-US" sz="2400"/>
                <a:t>in Kentucky</a:t>
              </a:r>
            </a:p>
          </p:txBody>
        </p:sp>
      </p:grpSp>
    </p:spTree>
    <p:extLst>
      <p:ext uri="{BB962C8B-B14F-4D97-AF65-F5344CB8AC3E}">
        <p14:creationId xmlns:p14="http://schemas.microsoft.com/office/powerpoint/2010/main" val="292890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2DFF577-2890-354B-A02B-E969FC1ECA5F}"/>
              </a:ext>
            </a:extLst>
          </p:cNvPr>
          <p:cNvGrpSpPr/>
          <p:nvPr/>
        </p:nvGrpSpPr>
        <p:grpSpPr>
          <a:xfrm>
            <a:off x="6966701" y="1706236"/>
            <a:ext cx="5016145" cy="4383613"/>
            <a:chOff x="5689375" y="965352"/>
            <a:chExt cx="3762111" cy="3287710"/>
          </a:xfrm>
        </p:grpSpPr>
        <p:sp>
          <p:nvSpPr>
            <p:cNvPr id="36" name="Down Arrow 35">
              <a:extLst>
                <a:ext uri="{FF2B5EF4-FFF2-40B4-BE49-F238E27FC236}">
                  <a16:creationId xmlns:a16="http://schemas.microsoft.com/office/drawing/2014/main" id="{4F3C822A-01A2-4D4F-84E5-0BAA6ABFD01A}"/>
                </a:ext>
              </a:extLst>
            </p:cNvPr>
            <p:cNvSpPr/>
            <p:nvPr/>
          </p:nvSpPr>
          <p:spPr>
            <a:xfrm rot="10800000">
              <a:off x="5689375" y="965352"/>
              <a:ext cx="1761332" cy="3287710"/>
            </a:xfrm>
            <a:prstGeom prst="downArrow">
              <a:avLst>
                <a:gd name="adj1" fmla="val 61537"/>
                <a:gd name="adj2"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9" name="Graphic 28">
              <a:extLst>
                <a:ext uri="{FF2B5EF4-FFF2-40B4-BE49-F238E27FC236}">
                  <a16:creationId xmlns:a16="http://schemas.microsoft.com/office/drawing/2014/main" id="{EB12B296-8C0D-1F4E-807B-689C72CED6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3897" y="1257137"/>
              <a:ext cx="734804" cy="734804"/>
            </a:xfrm>
            <a:prstGeom prst="rect">
              <a:avLst/>
            </a:prstGeom>
          </p:spPr>
        </p:pic>
        <p:sp>
          <p:nvSpPr>
            <p:cNvPr id="18" name="TextBox 17">
              <a:extLst>
                <a:ext uri="{FF2B5EF4-FFF2-40B4-BE49-F238E27FC236}">
                  <a16:creationId xmlns:a16="http://schemas.microsoft.com/office/drawing/2014/main" id="{14B43999-E98A-9640-B00A-AB7D973973BC}"/>
                </a:ext>
              </a:extLst>
            </p:cNvPr>
            <p:cNvSpPr txBox="1"/>
            <p:nvPr/>
          </p:nvSpPr>
          <p:spPr>
            <a:xfrm>
              <a:off x="7236879" y="1894667"/>
              <a:ext cx="2214607" cy="838739"/>
            </a:xfrm>
            <a:prstGeom prst="rect">
              <a:avLst/>
            </a:prstGeom>
            <a:noFill/>
          </p:spPr>
          <p:txBody>
            <a:bodyPr wrap="square" rtlCol="0">
              <a:spAutoFit/>
            </a:bodyPr>
            <a:lstStyle/>
            <a:p>
              <a:r>
                <a:rPr lang="en-US" sz="4267" b="1" dirty="0">
                  <a:latin typeface="D-DIN CONDENSED" panose="020B0504030202030204" pitchFamily="34" charset="77"/>
                </a:rPr>
                <a:t>144%</a:t>
              </a:r>
              <a:r>
                <a:rPr lang="en-US" sz="4267" dirty="0"/>
                <a:t> </a:t>
              </a:r>
              <a:r>
                <a:rPr lang="en-US" sz="2400" dirty="0"/>
                <a:t>Increase in </a:t>
              </a:r>
            </a:p>
            <a:p>
              <a:pPr algn="r"/>
              <a:r>
                <a:rPr lang="en-US" sz="2400" dirty="0"/>
                <a:t>food projected </a:t>
              </a:r>
            </a:p>
          </p:txBody>
        </p:sp>
      </p:grpSp>
      <p:sp>
        <p:nvSpPr>
          <p:cNvPr id="3" name="Title 2">
            <a:extLst>
              <a:ext uri="{FF2B5EF4-FFF2-40B4-BE49-F238E27FC236}">
                <a16:creationId xmlns:a16="http://schemas.microsoft.com/office/drawing/2014/main" id="{F9220B3A-4EB1-1344-BF2F-39699259348A}"/>
              </a:ext>
            </a:extLst>
          </p:cNvPr>
          <p:cNvSpPr>
            <a:spLocks noGrp="1"/>
          </p:cNvSpPr>
          <p:nvPr>
            <p:ph type="title"/>
          </p:nvPr>
        </p:nvSpPr>
        <p:spPr>
          <a:xfrm>
            <a:off x="0" y="191001"/>
            <a:ext cx="12192000" cy="1087815"/>
          </a:xfrm>
        </p:spPr>
        <p:txBody>
          <a:bodyPr>
            <a:normAutofit/>
          </a:bodyPr>
          <a:lstStyle/>
          <a:p>
            <a:r>
              <a:rPr lang="en-US" sz="3800" dirty="0"/>
              <a:t>Smaller, Different Markets Will Increase</a:t>
            </a:r>
          </a:p>
        </p:txBody>
      </p:sp>
      <p:grpSp>
        <p:nvGrpSpPr>
          <p:cNvPr id="9" name="Group 8">
            <a:extLst>
              <a:ext uri="{FF2B5EF4-FFF2-40B4-BE49-F238E27FC236}">
                <a16:creationId xmlns:a16="http://schemas.microsoft.com/office/drawing/2014/main" id="{DB7307F2-05B9-CE42-8AB9-7D7528D3AA10}"/>
              </a:ext>
            </a:extLst>
          </p:cNvPr>
          <p:cNvGrpSpPr/>
          <p:nvPr/>
        </p:nvGrpSpPr>
        <p:grpSpPr>
          <a:xfrm>
            <a:off x="722498" y="1617607"/>
            <a:ext cx="4033462" cy="3736651"/>
            <a:chOff x="549017" y="913168"/>
            <a:chExt cx="3025097" cy="2802488"/>
          </a:xfrm>
        </p:grpSpPr>
        <p:sp>
          <p:nvSpPr>
            <p:cNvPr id="32" name="Down Arrow 31">
              <a:extLst>
                <a:ext uri="{FF2B5EF4-FFF2-40B4-BE49-F238E27FC236}">
                  <a16:creationId xmlns:a16="http://schemas.microsoft.com/office/drawing/2014/main" id="{591135B3-5BE0-B84A-8FC9-29B4A02D5338}"/>
                </a:ext>
              </a:extLst>
            </p:cNvPr>
            <p:cNvSpPr/>
            <p:nvPr/>
          </p:nvSpPr>
          <p:spPr>
            <a:xfrm rot="10800000">
              <a:off x="1812782" y="913168"/>
              <a:ext cx="1761332" cy="2802488"/>
            </a:xfrm>
            <a:prstGeom prst="downArrow">
              <a:avLst>
                <a:gd name="adj1" fmla="val 61537"/>
                <a:gd name="adj2"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4" name="TextBox 33">
              <a:extLst>
                <a:ext uri="{FF2B5EF4-FFF2-40B4-BE49-F238E27FC236}">
                  <a16:creationId xmlns:a16="http://schemas.microsoft.com/office/drawing/2014/main" id="{E86E7A8A-69F4-8D4C-A07E-3C98D7A7FBD8}"/>
                </a:ext>
              </a:extLst>
            </p:cNvPr>
            <p:cNvSpPr txBox="1"/>
            <p:nvPr/>
          </p:nvSpPr>
          <p:spPr>
            <a:xfrm>
              <a:off x="549017" y="1163143"/>
              <a:ext cx="2935853" cy="561741"/>
            </a:xfrm>
            <a:prstGeom prst="rect">
              <a:avLst/>
            </a:prstGeom>
            <a:noFill/>
          </p:spPr>
          <p:txBody>
            <a:bodyPr wrap="none" rtlCol="0">
              <a:spAutoFit/>
            </a:bodyPr>
            <a:lstStyle/>
            <a:p>
              <a:r>
                <a:rPr lang="en-US" sz="2400"/>
                <a:t>National increased by </a:t>
              </a:r>
              <a:r>
                <a:rPr lang="en-US" sz="4267" b="1">
                  <a:latin typeface="D-DIN CONDENSED" panose="020B0504030202030204" pitchFamily="34" charset="77"/>
                </a:rPr>
                <a:t>17 </a:t>
              </a:r>
              <a:r>
                <a:rPr lang="en-US" sz="4267">
                  <a:latin typeface="D-DIN Condensed" panose="020B0504030202030204" pitchFamily="34" charset="77"/>
                </a:rPr>
                <a:t>X</a:t>
              </a:r>
            </a:p>
          </p:txBody>
        </p:sp>
      </p:grpSp>
      <p:grpSp>
        <p:nvGrpSpPr>
          <p:cNvPr id="6" name="Group 5">
            <a:extLst>
              <a:ext uri="{FF2B5EF4-FFF2-40B4-BE49-F238E27FC236}">
                <a16:creationId xmlns:a16="http://schemas.microsoft.com/office/drawing/2014/main" id="{9D184105-31C3-3F4C-935C-075303BE880D}"/>
              </a:ext>
            </a:extLst>
          </p:cNvPr>
          <p:cNvGrpSpPr/>
          <p:nvPr/>
        </p:nvGrpSpPr>
        <p:grpSpPr>
          <a:xfrm>
            <a:off x="6966707" y="3753273"/>
            <a:ext cx="5299901" cy="2935796"/>
            <a:chOff x="5689376" y="2500630"/>
            <a:chExt cx="3974928" cy="2201847"/>
          </a:xfrm>
        </p:grpSpPr>
        <p:sp>
          <p:nvSpPr>
            <p:cNvPr id="37" name="Down Arrow 36">
              <a:extLst>
                <a:ext uri="{FF2B5EF4-FFF2-40B4-BE49-F238E27FC236}">
                  <a16:creationId xmlns:a16="http://schemas.microsoft.com/office/drawing/2014/main" id="{3694583A-9530-C441-88FB-912FB06920F0}"/>
                </a:ext>
              </a:extLst>
            </p:cNvPr>
            <p:cNvSpPr/>
            <p:nvPr/>
          </p:nvSpPr>
          <p:spPr>
            <a:xfrm rot="10800000">
              <a:off x="5689376" y="2500630"/>
              <a:ext cx="1761332" cy="1868169"/>
            </a:xfrm>
            <a:prstGeom prst="downArrow">
              <a:avLst>
                <a:gd name="adj1" fmla="val 61537"/>
                <a:gd name="adj2" fmla="val 50000"/>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TextBox 18">
              <a:extLst>
                <a:ext uri="{FF2B5EF4-FFF2-40B4-BE49-F238E27FC236}">
                  <a16:creationId xmlns:a16="http://schemas.microsoft.com/office/drawing/2014/main" id="{4AE008E9-D5B9-7F44-965D-1B246576259B}"/>
                </a:ext>
              </a:extLst>
            </p:cNvPr>
            <p:cNvSpPr txBox="1"/>
            <p:nvPr/>
          </p:nvSpPr>
          <p:spPr>
            <a:xfrm>
              <a:off x="7196404" y="3163936"/>
              <a:ext cx="2467900" cy="838739"/>
            </a:xfrm>
            <a:prstGeom prst="rect">
              <a:avLst/>
            </a:prstGeom>
            <a:noFill/>
          </p:spPr>
          <p:txBody>
            <a:bodyPr wrap="square" rtlCol="0">
              <a:spAutoFit/>
            </a:bodyPr>
            <a:lstStyle/>
            <a:p>
              <a:r>
                <a:rPr lang="en-US" sz="4267" b="1" dirty="0">
                  <a:latin typeface="D-DIN CONDENSED" panose="020B0504030202030204" pitchFamily="34" charset="77"/>
                </a:rPr>
                <a:t>81%</a:t>
              </a:r>
              <a:r>
                <a:rPr lang="en-US" sz="4267" dirty="0"/>
                <a:t>  </a:t>
              </a:r>
              <a:r>
                <a:rPr lang="en-US" sz="2400" dirty="0"/>
                <a:t>Increase in </a:t>
              </a:r>
            </a:p>
            <a:p>
              <a:pPr algn="r"/>
              <a:r>
                <a:rPr lang="en-US" sz="2400" dirty="0"/>
                <a:t>livestock projected </a:t>
              </a:r>
            </a:p>
          </p:txBody>
        </p:sp>
        <p:pic>
          <p:nvPicPr>
            <p:cNvPr id="7" name="Graphic 6">
              <a:extLst>
                <a:ext uri="{FF2B5EF4-FFF2-40B4-BE49-F238E27FC236}">
                  <a16:creationId xmlns:a16="http://schemas.microsoft.com/office/drawing/2014/main" id="{B907E1AB-C048-1448-8FF5-C7E9FDE7E6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93524" y="2941104"/>
              <a:ext cx="687167" cy="687167"/>
            </a:xfrm>
            <a:prstGeom prst="rect">
              <a:avLst/>
            </a:prstGeom>
          </p:spPr>
        </p:pic>
        <p:sp>
          <p:nvSpPr>
            <p:cNvPr id="12" name="TextBox 11">
              <a:extLst>
                <a:ext uri="{FF2B5EF4-FFF2-40B4-BE49-F238E27FC236}">
                  <a16:creationId xmlns:a16="http://schemas.microsoft.com/office/drawing/2014/main" id="{C1B5089E-FC40-424E-B65E-E821C6642E8C}"/>
                </a:ext>
              </a:extLst>
            </p:cNvPr>
            <p:cNvSpPr txBox="1"/>
            <p:nvPr/>
          </p:nvSpPr>
          <p:spPr>
            <a:xfrm>
              <a:off x="6118219" y="4356228"/>
              <a:ext cx="1142380" cy="346249"/>
            </a:xfrm>
            <a:prstGeom prst="rect">
              <a:avLst/>
            </a:prstGeom>
            <a:noFill/>
          </p:spPr>
          <p:txBody>
            <a:bodyPr wrap="none" rtlCol="0">
              <a:spAutoFit/>
            </a:bodyPr>
            <a:lstStyle/>
            <a:p>
              <a:r>
                <a:rPr lang="en-US" sz="2400">
                  <a:solidFill>
                    <a:schemeClr val="accent3">
                      <a:lumMod val="50000"/>
                    </a:schemeClr>
                  </a:solidFill>
                </a:rPr>
                <a:t>2018-2045</a:t>
              </a:r>
            </a:p>
          </p:txBody>
        </p:sp>
      </p:grpSp>
      <p:grpSp>
        <p:nvGrpSpPr>
          <p:cNvPr id="5" name="Group 4">
            <a:extLst>
              <a:ext uri="{FF2B5EF4-FFF2-40B4-BE49-F238E27FC236}">
                <a16:creationId xmlns:a16="http://schemas.microsoft.com/office/drawing/2014/main" id="{5CD9943E-F5A2-8344-B6F3-3C583658AF85}"/>
              </a:ext>
            </a:extLst>
          </p:cNvPr>
          <p:cNvGrpSpPr/>
          <p:nvPr/>
        </p:nvGrpSpPr>
        <p:grpSpPr>
          <a:xfrm>
            <a:off x="16810" y="2936532"/>
            <a:ext cx="4739151" cy="3733488"/>
            <a:chOff x="19751" y="1902361"/>
            <a:chExt cx="3554363" cy="2800116"/>
          </a:xfrm>
        </p:grpSpPr>
        <p:sp>
          <p:nvSpPr>
            <p:cNvPr id="8" name="Down Arrow 7">
              <a:extLst>
                <a:ext uri="{FF2B5EF4-FFF2-40B4-BE49-F238E27FC236}">
                  <a16:creationId xmlns:a16="http://schemas.microsoft.com/office/drawing/2014/main" id="{0E117371-219A-C449-AE28-ACF77993E204}"/>
                </a:ext>
              </a:extLst>
            </p:cNvPr>
            <p:cNvSpPr/>
            <p:nvPr/>
          </p:nvSpPr>
          <p:spPr>
            <a:xfrm rot="10800000">
              <a:off x="1812782" y="1902361"/>
              <a:ext cx="1761332" cy="2466438"/>
            </a:xfrm>
            <a:prstGeom prst="downArrow">
              <a:avLst>
                <a:gd name="adj1" fmla="val 61537"/>
                <a:gd name="adj2" fmla="val 50000"/>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62142133-9CA7-AF4F-93F3-A530573AFA13}"/>
                </a:ext>
              </a:extLst>
            </p:cNvPr>
            <p:cNvSpPr txBox="1"/>
            <p:nvPr/>
          </p:nvSpPr>
          <p:spPr>
            <a:xfrm>
              <a:off x="549017" y="2744574"/>
              <a:ext cx="2997792" cy="561741"/>
            </a:xfrm>
            <a:prstGeom prst="rect">
              <a:avLst/>
            </a:prstGeom>
            <a:noFill/>
          </p:spPr>
          <p:txBody>
            <a:bodyPr wrap="none" rtlCol="0">
              <a:spAutoFit/>
            </a:bodyPr>
            <a:lstStyle/>
            <a:p>
              <a:r>
                <a:rPr lang="en-US" sz="2400"/>
                <a:t>Kentucky increased by </a:t>
              </a:r>
              <a:r>
                <a:rPr lang="en-US" sz="4267" b="1">
                  <a:latin typeface="D-DIN CONDENSED" panose="020B0504030202030204" pitchFamily="34" charset="77"/>
                </a:rPr>
                <a:t>11 </a:t>
              </a:r>
              <a:r>
                <a:rPr lang="en-US" sz="4267">
                  <a:latin typeface="D-DIN Condensed" panose="020B0504030202030204" pitchFamily="34" charset="77"/>
                </a:rPr>
                <a:t>X</a:t>
              </a:r>
            </a:p>
          </p:txBody>
        </p:sp>
        <p:sp>
          <p:nvSpPr>
            <p:cNvPr id="4" name="Rectangle 3">
              <a:extLst>
                <a:ext uri="{FF2B5EF4-FFF2-40B4-BE49-F238E27FC236}">
                  <a16:creationId xmlns:a16="http://schemas.microsoft.com/office/drawing/2014/main" id="{29D83716-113C-BB4F-A733-A34E20A2101E}"/>
                </a:ext>
              </a:extLst>
            </p:cNvPr>
            <p:cNvSpPr/>
            <p:nvPr/>
          </p:nvSpPr>
          <p:spPr>
            <a:xfrm>
              <a:off x="19751" y="3647316"/>
              <a:ext cx="2043914" cy="900247"/>
            </a:xfrm>
            <a:prstGeom prst="rect">
              <a:avLst/>
            </a:prstGeom>
          </p:spPr>
          <p:txBody>
            <a:bodyPr wrap="square">
              <a:spAutoFit/>
            </a:bodyPr>
            <a:lstStyle/>
            <a:p>
              <a:pPr algn="r"/>
              <a:r>
                <a:rPr lang="en-US" sz="2400" b="1"/>
                <a:t>Plastic/rubber, textiles and machinery</a:t>
              </a:r>
            </a:p>
          </p:txBody>
        </p:sp>
        <p:pic>
          <p:nvPicPr>
            <p:cNvPr id="31" name="Graphic 30">
              <a:extLst>
                <a:ext uri="{FF2B5EF4-FFF2-40B4-BE49-F238E27FC236}">
                  <a16:creationId xmlns:a16="http://schemas.microsoft.com/office/drawing/2014/main" id="{26B1D2FE-05C0-5C4C-B28F-BD563B3784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97204" y="3372824"/>
              <a:ext cx="952500" cy="952500"/>
            </a:xfrm>
            <a:prstGeom prst="rect">
              <a:avLst/>
            </a:prstGeom>
          </p:spPr>
        </p:pic>
        <p:sp>
          <p:nvSpPr>
            <p:cNvPr id="27" name="TextBox 26">
              <a:extLst>
                <a:ext uri="{FF2B5EF4-FFF2-40B4-BE49-F238E27FC236}">
                  <a16:creationId xmlns:a16="http://schemas.microsoft.com/office/drawing/2014/main" id="{FB721964-8775-E244-84F1-A46FAFB9F852}"/>
                </a:ext>
              </a:extLst>
            </p:cNvPr>
            <p:cNvSpPr txBox="1"/>
            <p:nvPr/>
          </p:nvSpPr>
          <p:spPr>
            <a:xfrm>
              <a:off x="2134865" y="4356228"/>
              <a:ext cx="1142380" cy="346249"/>
            </a:xfrm>
            <a:prstGeom prst="rect">
              <a:avLst/>
            </a:prstGeom>
            <a:noFill/>
          </p:spPr>
          <p:txBody>
            <a:bodyPr wrap="none" rtlCol="0">
              <a:spAutoFit/>
            </a:bodyPr>
            <a:lstStyle/>
            <a:p>
              <a:r>
                <a:rPr lang="en-US" sz="2400">
                  <a:solidFill>
                    <a:schemeClr val="accent3">
                      <a:lumMod val="50000"/>
                    </a:schemeClr>
                  </a:solidFill>
                </a:rPr>
                <a:t>1997-2017</a:t>
              </a:r>
            </a:p>
          </p:txBody>
        </p:sp>
      </p:grpSp>
      <p:sp>
        <p:nvSpPr>
          <p:cNvPr id="20" name="Rectangle 19">
            <a:extLst>
              <a:ext uri="{FF2B5EF4-FFF2-40B4-BE49-F238E27FC236}">
                <a16:creationId xmlns:a16="http://schemas.microsoft.com/office/drawing/2014/main" id="{7FDB3502-B49D-E749-8450-B42F1C29296D}"/>
              </a:ext>
            </a:extLst>
          </p:cNvPr>
          <p:cNvSpPr/>
          <p:nvPr/>
        </p:nvSpPr>
        <p:spPr>
          <a:xfrm>
            <a:off x="332296" y="1373726"/>
            <a:ext cx="5468548" cy="666786"/>
          </a:xfrm>
          <a:prstGeom prst="rect">
            <a:avLst/>
          </a:prstGeom>
        </p:spPr>
        <p:txBody>
          <a:bodyPr wrap="none">
            <a:spAutoFit/>
          </a:bodyPr>
          <a:lstStyle/>
          <a:p>
            <a:r>
              <a:rPr lang="en-US" sz="3733" b="1" dirty="0">
                <a:solidFill>
                  <a:schemeClr val="tx2">
                    <a:lumMod val="60000"/>
                    <a:lumOff val="40000"/>
                  </a:schemeClr>
                </a:solidFill>
                <a:latin typeface="Arial Black" panose="020B0604020202020204" pitchFamily="34" charset="0"/>
                <a:cs typeface="Arial Black" panose="020B0604020202020204" pitchFamily="34" charset="0"/>
              </a:rPr>
              <a:t>Plastic &amp; Machinery</a:t>
            </a:r>
            <a:endParaRPr lang="en-US" sz="3733" dirty="0">
              <a:solidFill>
                <a:schemeClr val="tx2">
                  <a:lumMod val="60000"/>
                  <a:lumOff val="40000"/>
                </a:schemeClr>
              </a:solidFill>
            </a:endParaRPr>
          </a:p>
        </p:txBody>
      </p:sp>
      <p:sp>
        <p:nvSpPr>
          <p:cNvPr id="24" name="Rectangle 23">
            <a:extLst>
              <a:ext uri="{FF2B5EF4-FFF2-40B4-BE49-F238E27FC236}">
                <a16:creationId xmlns:a16="http://schemas.microsoft.com/office/drawing/2014/main" id="{1066CDE8-6081-7846-95BF-0977E2E4F250}"/>
              </a:ext>
            </a:extLst>
          </p:cNvPr>
          <p:cNvSpPr/>
          <p:nvPr/>
        </p:nvSpPr>
        <p:spPr>
          <a:xfrm>
            <a:off x="6134327" y="1396997"/>
            <a:ext cx="4721101" cy="666786"/>
          </a:xfrm>
          <a:prstGeom prst="rect">
            <a:avLst/>
          </a:prstGeom>
        </p:spPr>
        <p:txBody>
          <a:bodyPr wrap="none">
            <a:spAutoFit/>
          </a:bodyPr>
          <a:lstStyle/>
          <a:p>
            <a:r>
              <a:rPr lang="en-US" sz="3733" b="1" dirty="0">
                <a:solidFill>
                  <a:schemeClr val="tx2">
                    <a:lumMod val="60000"/>
                    <a:lumOff val="40000"/>
                  </a:schemeClr>
                </a:solidFill>
                <a:latin typeface="Arial Black" panose="020B0604020202020204" pitchFamily="34" charset="0"/>
                <a:cs typeface="Arial Black" panose="020B0604020202020204" pitchFamily="34" charset="0"/>
              </a:rPr>
              <a:t>Food &amp; Livestock</a:t>
            </a:r>
            <a:endParaRPr lang="en-US" sz="3733" dirty="0">
              <a:solidFill>
                <a:schemeClr val="tx2">
                  <a:lumMod val="60000"/>
                  <a:lumOff val="40000"/>
                </a:schemeClr>
              </a:solidFill>
            </a:endParaRPr>
          </a:p>
        </p:txBody>
      </p:sp>
    </p:spTree>
    <p:extLst>
      <p:ext uri="{BB962C8B-B14F-4D97-AF65-F5344CB8AC3E}">
        <p14:creationId xmlns:p14="http://schemas.microsoft.com/office/powerpoint/2010/main" val="53293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000"/>
                                        <p:tgtEl>
                                          <p:spTgt spid="9"/>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427AF-C21B-438D-A11E-9CE7D28A2142}"/>
              </a:ext>
            </a:extLst>
          </p:cNvPr>
          <p:cNvSpPr txBox="1">
            <a:spLocks/>
          </p:cNvSpPr>
          <p:nvPr/>
        </p:nvSpPr>
        <p:spPr>
          <a:xfrm>
            <a:off x="1929864" y="1248339"/>
            <a:ext cx="10116249" cy="95518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3467">
              <a:solidFill>
                <a:schemeClr val="tx1"/>
              </a:solidFill>
              <a:latin typeface="IBM Plex Serif" panose="02060503050406000203" pitchFamily="18" charset="0"/>
            </a:endParaRPr>
          </a:p>
        </p:txBody>
      </p:sp>
      <p:sp>
        <p:nvSpPr>
          <p:cNvPr id="3" name="Title 2">
            <a:extLst>
              <a:ext uri="{FF2B5EF4-FFF2-40B4-BE49-F238E27FC236}">
                <a16:creationId xmlns:a16="http://schemas.microsoft.com/office/drawing/2014/main" id="{1DBD0AD2-D59D-3141-AF0B-AE7B1C870248}"/>
              </a:ext>
            </a:extLst>
          </p:cNvPr>
          <p:cNvSpPr>
            <a:spLocks noGrp="1"/>
          </p:cNvSpPr>
          <p:nvPr>
            <p:ph type="title"/>
          </p:nvPr>
        </p:nvSpPr>
        <p:spPr>
          <a:xfrm>
            <a:off x="0" y="200526"/>
            <a:ext cx="12192000" cy="1087815"/>
          </a:xfrm>
        </p:spPr>
        <p:txBody>
          <a:bodyPr>
            <a:normAutofit/>
          </a:bodyPr>
          <a:lstStyle/>
          <a:p>
            <a:r>
              <a:rPr lang="en-US" sz="3800" dirty="0"/>
              <a:t>What Will Riverport Investment Cost?</a:t>
            </a:r>
          </a:p>
        </p:txBody>
      </p:sp>
      <p:pic>
        <p:nvPicPr>
          <p:cNvPr id="7" name="Picture 6">
            <a:extLst>
              <a:ext uri="{FF2B5EF4-FFF2-40B4-BE49-F238E27FC236}">
                <a16:creationId xmlns:a16="http://schemas.microsoft.com/office/drawing/2014/main" id="{CE349582-686D-4395-8EFF-E6B822B4D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36985" y="1635059"/>
            <a:ext cx="9718029" cy="3974602"/>
          </a:xfrm>
          <a:prstGeom prst="rect">
            <a:avLst/>
          </a:prstGeom>
          <a:noFill/>
          <a:ln>
            <a:noFill/>
          </a:ln>
        </p:spPr>
      </p:pic>
    </p:spTree>
    <p:extLst>
      <p:ext uri="{BB962C8B-B14F-4D97-AF65-F5344CB8AC3E}">
        <p14:creationId xmlns:p14="http://schemas.microsoft.com/office/powerpoint/2010/main" val="3705754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EE35B7-0896-A445-82C4-B12F57A3220B}"/>
              </a:ext>
            </a:extLst>
          </p:cNvPr>
          <p:cNvSpPr/>
          <p:nvPr/>
        </p:nvSpPr>
        <p:spPr>
          <a:xfrm>
            <a:off x="811266" y="3109080"/>
            <a:ext cx="3222397" cy="2638577"/>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22" name="Picture 21" descr="A small boat in a body of water&#10;&#10;Description automatically generated">
            <a:extLst>
              <a:ext uri="{FF2B5EF4-FFF2-40B4-BE49-F238E27FC236}">
                <a16:creationId xmlns:a16="http://schemas.microsoft.com/office/drawing/2014/main" id="{A97D6908-CEFC-1D4A-9978-18EA4C0013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3600" b="3897"/>
          <a:stretch/>
        </p:blipFill>
        <p:spPr>
          <a:xfrm>
            <a:off x="803369" y="3109078"/>
            <a:ext cx="3250971" cy="2638577"/>
          </a:xfrm>
          <a:prstGeom prst="rect">
            <a:avLst/>
          </a:prstGeom>
          <a:ln>
            <a:noFill/>
          </a:ln>
          <a:effectLst/>
        </p:spPr>
      </p:pic>
      <p:sp>
        <p:nvSpPr>
          <p:cNvPr id="2" name="Title 1">
            <a:extLst>
              <a:ext uri="{FF2B5EF4-FFF2-40B4-BE49-F238E27FC236}">
                <a16:creationId xmlns:a16="http://schemas.microsoft.com/office/drawing/2014/main" id="{880427AF-C21B-438D-A11E-9CE7D28A2142}"/>
              </a:ext>
            </a:extLst>
          </p:cNvPr>
          <p:cNvSpPr txBox="1">
            <a:spLocks/>
          </p:cNvSpPr>
          <p:nvPr/>
        </p:nvSpPr>
        <p:spPr>
          <a:xfrm>
            <a:off x="1929864" y="1248339"/>
            <a:ext cx="10116249" cy="95518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3467">
              <a:solidFill>
                <a:schemeClr val="tx1"/>
              </a:solidFill>
              <a:latin typeface="IBM Plex Serif" panose="02060503050406000203" pitchFamily="18" charset="0"/>
            </a:endParaRPr>
          </a:p>
        </p:txBody>
      </p:sp>
      <p:sp>
        <p:nvSpPr>
          <p:cNvPr id="3" name="Title 2">
            <a:extLst>
              <a:ext uri="{FF2B5EF4-FFF2-40B4-BE49-F238E27FC236}">
                <a16:creationId xmlns:a16="http://schemas.microsoft.com/office/drawing/2014/main" id="{1DBD0AD2-D59D-3141-AF0B-AE7B1C870248}"/>
              </a:ext>
            </a:extLst>
          </p:cNvPr>
          <p:cNvSpPr>
            <a:spLocks noGrp="1"/>
          </p:cNvSpPr>
          <p:nvPr>
            <p:ph type="title"/>
          </p:nvPr>
        </p:nvSpPr>
        <p:spPr>
          <a:xfrm>
            <a:off x="0" y="200526"/>
            <a:ext cx="12192000" cy="1087815"/>
          </a:xfrm>
        </p:spPr>
        <p:txBody>
          <a:bodyPr>
            <a:normAutofit/>
          </a:bodyPr>
          <a:lstStyle/>
          <a:p>
            <a:r>
              <a:rPr lang="en-US" sz="3800" dirty="0"/>
              <a:t>What Choices Do We Face?</a:t>
            </a:r>
          </a:p>
        </p:txBody>
      </p:sp>
      <p:sp>
        <p:nvSpPr>
          <p:cNvPr id="10" name="Freeform 9">
            <a:extLst>
              <a:ext uri="{FF2B5EF4-FFF2-40B4-BE49-F238E27FC236}">
                <a16:creationId xmlns:a16="http://schemas.microsoft.com/office/drawing/2014/main" id="{B5A0A7B8-436A-D54D-BD4E-A4934140F7C4}"/>
              </a:ext>
            </a:extLst>
          </p:cNvPr>
          <p:cNvSpPr/>
          <p:nvPr/>
        </p:nvSpPr>
        <p:spPr>
          <a:xfrm>
            <a:off x="811266" y="1837601"/>
            <a:ext cx="3222397" cy="1271479"/>
          </a:xfrm>
          <a:custGeom>
            <a:avLst/>
            <a:gdLst>
              <a:gd name="connsiteX0" fmla="*/ 0 w 2416798"/>
              <a:gd name="connsiteY0" fmla="*/ 0 h 953609"/>
              <a:gd name="connsiteX1" fmla="*/ 2416798 w 2416798"/>
              <a:gd name="connsiteY1" fmla="*/ 0 h 953609"/>
              <a:gd name="connsiteX2" fmla="*/ 2416798 w 2416798"/>
              <a:gd name="connsiteY2" fmla="*/ 953609 h 953609"/>
              <a:gd name="connsiteX3" fmla="*/ 0 w 2416798"/>
              <a:gd name="connsiteY3" fmla="*/ 953609 h 953609"/>
              <a:gd name="connsiteX4" fmla="*/ 0 w 2416798"/>
              <a:gd name="connsiteY4" fmla="*/ 0 h 953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6798" h="953609">
                <a:moveTo>
                  <a:pt x="0" y="0"/>
                </a:moveTo>
                <a:lnTo>
                  <a:pt x="2416798" y="0"/>
                </a:lnTo>
                <a:lnTo>
                  <a:pt x="2416798" y="953609"/>
                </a:lnTo>
                <a:lnTo>
                  <a:pt x="0" y="95360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171" tIns="102955" rIns="180171" bIns="102955" numCol="1" spcCol="1270" anchor="ctr" anchorCtr="0">
            <a:noAutofit/>
          </a:bodyPr>
          <a:lstStyle/>
          <a:p>
            <a:pPr algn="ctr" defTabSz="1126039">
              <a:lnSpc>
                <a:spcPct val="90000"/>
              </a:lnSpc>
              <a:spcBef>
                <a:spcPct val="0"/>
              </a:spcBef>
              <a:spcAft>
                <a:spcPct val="35000"/>
              </a:spcAft>
            </a:pPr>
            <a:r>
              <a:rPr lang="en-US" sz="2533" dirty="0"/>
              <a:t>Invest vs. Scaling Back </a:t>
            </a:r>
          </a:p>
        </p:txBody>
      </p:sp>
      <p:sp>
        <p:nvSpPr>
          <p:cNvPr id="19" name="Right Arrow 18">
            <a:extLst>
              <a:ext uri="{FF2B5EF4-FFF2-40B4-BE49-F238E27FC236}">
                <a16:creationId xmlns:a16="http://schemas.microsoft.com/office/drawing/2014/main" id="{DC422CD9-4510-AE4F-8F9A-51093F21DF89}"/>
              </a:ext>
            </a:extLst>
          </p:cNvPr>
          <p:cNvSpPr/>
          <p:nvPr/>
        </p:nvSpPr>
        <p:spPr>
          <a:xfrm rot="9000000">
            <a:off x="1551522" y="3924915"/>
            <a:ext cx="2920901" cy="1528839"/>
          </a:xfrm>
          <a:prstGeom prst="rightArrow">
            <a:avLst/>
          </a:prstGeom>
          <a:solidFill>
            <a:schemeClr val="tx1">
              <a:alpha val="5074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Right Arrow 17">
            <a:extLst>
              <a:ext uri="{FF2B5EF4-FFF2-40B4-BE49-F238E27FC236}">
                <a16:creationId xmlns:a16="http://schemas.microsoft.com/office/drawing/2014/main" id="{1F876B54-0DC9-1842-83E7-6FAA5F79BA62}"/>
              </a:ext>
            </a:extLst>
          </p:cNvPr>
          <p:cNvSpPr/>
          <p:nvPr/>
        </p:nvSpPr>
        <p:spPr>
          <a:xfrm rot="19713737">
            <a:off x="308302" y="3555525"/>
            <a:ext cx="3094775" cy="1528839"/>
          </a:xfrm>
          <a:prstGeom prst="rightArrow">
            <a:avLst/>
          </a:prstGeom>
          <a:solidFill>
            <a:schemeClr val="bg1">
              <a:alpha val="6253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FAA7CFC0-7962-934F-9E72-E47791F36E26}"/>
              </a:ext>
            </a:extLst>
          </p:cNvPr>
          <p:cNvSpPr/>
          <p:nvPr/>
        </p:nvSpPr>
        <p:spPr>
          <a:xfrm>
            <a:off x="4041559" y="1746404"/>
            <a:ext cx="443240" cy="4359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53F6072D-C31B-3C68-872A-03361A8F4DD5}"/>
              </a:ext>
            </a:extLst>
          </p:cNvPr>
          <p:cNvSpPr txBox="1"/>
          <p:nvPr/>
        </p:nvSpPr>
        <p:spPr>
          <a:xfrm>
            <a:off x="4170467" y="1451495"/>
            <a:ext cx="8021533" cy="5570756"/>
          </a:xfrm>
          <a:prstGeom prst="rect">
            <a:avLst/>
          </a:prstGeom>
          <a:noFill/>
        </p:spPr>
        <p:txBody>
          <a:bodyPr wrap="square">
            <a:spAutoFit/>
          </a:bodyPr>
          <a:lstStyle/>
          <a:p>
            <a:pPr marL="342900" indent="-342900" defTabSz="829713">
              <a:lnSpc>
                <a:spcPct val="90000"/>
              </a:lnSpc>
              <a:spcBef>
                <a:spcPct val="0"/>
              </a:spcBef>
              <a:spcAft>
                <a:spcPct val="35000"/>
              </a:spcAft>
              <a:buFont typeface="Arial" panose="020B0604020202020204" pitchFamily="34" charset="0"/>
              <a:buChar char="•"/>
            </a:pPr>
            <a:r>
              <a:rPr lang="en-US" sz="1600" dirty="0"/>
              <a:t>Kentucky’s ports, inland waterways, and inland waterway dependent industries in Kentucky:</a:t>
            </a:r>
          </a:p>
          <a:p>
            <a:pPr marL="800100" lvl="1" indent="-342900" defTabSz="829713">
              <a:lnSpc>
                <a:spcPct val="90000"/>
              </a:lnSpc>
              <a:spcBef>
                <a:spcPct val="0"/>
              </a:spcBef>
              <a:spcAft>
                <a:spcPct val="35000"/>
              </a:spcAft>
              <a:buFont typeface="Arial" panose="020B0604020202020204" pitchFamily="34" charset="0"/>
              <a:buChar char="•"/>
            </a:pPr>
            <a:r>
              <a:rPr lang="en-US" sz="1600" dirty="0"/>
              <a:t>110,000 jobs</a:t>
            </a:r>
          </a:p>
          <a:p>
            <a:pPr marL="800100" lvl="1" indent="-342900" defTabSz="829713">
              <a:lnSpc>
                <a:spcPct val="90000"/>
              </a:lnSpc>
              <a:spcBef>
                <a:spcPct val="0"/>
              </a:spcBef>
              <a:spcAft>
                <a:spcPct val="35000"/>
              </a:spcAft>
              <a:buFont typeface="Arial" panose="020B0604020202020204" pitchFamily="34" charset="0"/>
              <a:buChar char="•"/>
            </a:pPr>
            <a:r>
              <a:rPr lang="en-US" sz="1600" dirty="0"/>
              <a:t>$5.9B in personal income</a:t>
            </a:r>
          </a:p>
          <a:p>
            <a:pPr marL="800100" lvl="1" indent="-342900" defTabSz="829713">
              <a:lnSpc>
                <a:spcPct val="90000"/>
              </a:lnSpc>
              <a:spcBef>
                <a:spcPct val="0"/>
              </a:spcBef>
              <a:spcAft>
                <a:spcPct val="35000"/>
              </a:spcAft>
              <a:buFont typeface="Arial" panose="020B0604020202020204" pitchFamily="34" charset="0"/>
              <a:buChar char="•"/>
            </a:pPr>
            <a:r>
              <a:rPr lang="en-US" sz="1600" dirty="0"/>
              <a:t>$12B Gross State Product</a:t>
            </a:r>
          </a:p>
          <a:p>
            <a:pPr marL="800100" lvl="1" indent="-342900" defTabSz="829713">
              <a:lnSpc>
                <a:spcPct val="90000"/>
              </a:lnSpc>
              <a:spcBef>
                <a:spcPct val="0"/>
              </a:spcBef>
              <a:spcAft>
                <a:spcPct val="35000"/>
              </a:spcAft>
              <a:buFont typeface="Arial" panose="020B0604020202020204" pitchFamily="34" charset="0"/>
              <a:buChar char="•"/>
            </a:pPr>
            <a:r>
              <a:rPr lang="en-US" sz="1600" dirty="0"/>
              <a:t>$30.7B in Total Output</a:t>
            </a:r>
          </a:p>
          <a:p>
            <a:pPr marL="800100" lvl="1" indent="-342900" defTabSz="829713">
              <a:lnSpc>
                <a:spcPct val="90000"/>
              </a:lnSpc>
              <a:spcBef>
                <a:spcPct val="0"/>
              </a:spcBef>
              <a:spcAft>
                <a:spcPct val="35000"/>
              </a:spcAft>
              <a:buFont typeface="Arial" panose="020B0604020202020204" pitchFamily="34" charset="0"/>
              <a:buChar char="•"/>
            </a:pPr>
            <a:r>
              <a:rPr lang="en-US" sz="1600" dirty="0"/>
              <a:t>$1.2B in State and Local Tax Revenue</a:t>
            </a:r>
          </a:p>
          <a:p>
            <a:pPr marL="342900" indent="-342900" defTabSz="829713">
              <a:lnSpc>
                <a:spcPct val="90000"/>
              </a:lnSpc>
              <a:spcBef>
                <a:spcPct val="0"/>
              </a:spcBef>
              <a:spcAft>
                <a:spcPct val="35000"/>
              </a:spcAft>
              <a:buFont typeface="Arial" panose="020B0604020202020204" pitchFamily="34" charset="0"/>
              <a:buChar char="•"/>
            </a:pPr>
            <a:r>
              <a:rPr lang="en-US" sz="1600" dirty="0"/>
              <a:t>State Port Assistance</a:t>
            </a:r>
          </a:p>
          <a:p>
            <a:pPr marL="800100" lvl="1" indent="-342900" defTabSz="829713">
              <a:lnSpc>
                <a:spcPct val="90000"/>
              </a:lnSpc>
              <a:spcBef>
                <a:spcPct val="0"/>
              </a:spcBef>
              <a:spcAft>
                <a:spcPct val="35000"/>
              </a:spcAft>
              <a:buFont typeface="Arial" panose="020B0604020202020204" pitchFamily="34" charset="0"/>
              <a:buChar char="•"/>
            </a:pPr>
            <a:r>
              <a:rPr lang="en-US" sz="1600" dirty="0"/>
              <a:t>Kentucky</a:t>
            </a:r>
          </a:p>
          <a:p>
            <a:pPr marL="1257300" lvl="2" indent="-342900" defTabSz="829713">
              <a:lnSpc>
                <a:spcPct val="90000"/>
              </a:lnSpc>
              <a:spcBef>
                <a:spcPct val="0"/>
              </a:spcBef>
              <a:spcAft>
                <a:spcPct val="35000"/>
              </a:spcAft>
              <a:buFont typeface="Arial" panose="020B0604020202020204" pitchFamily="34" charset="0"/>
              <a:buChar char="•"/>
            </a:pPr>
            <a:r>
              <a:rPr lang="en-US" sz="1600" dirty="0"/>
              <a:t>$500,000 annually</a:t>
            </a:r>
          </a:p>
          <a:p>
            <a:pPr marL="800100" lvl="1" indent="-342900" defTabSz="829713">
              <a:lnSpc>
                <a:spcPct val="90000"/>
              </a:lnSpc>
              <a:spcBef>
                <a:spcPct val="0"/>
              </a:spcBef>
              <a:spcAft>
                <a:spcPct val="35000"/>
              </a:spcAft>
              <a:buFont typeface="Arial" panose="020B0604020202020204" pitchFamily="34" charset="0"/>
              <a:buChar char="•"/>
            </a:pPr>
            <a:r>
              <a:rPr lang="en-US" sz="1600" dirty="0"/>
              <a:t>Ohio</a:t>
            </a:r>
          </a:p>
          <a:p>
            <a:pPr marL="1257300" lvl="2" indent="-342900" defTabSz="829713">
              <a:lnSpc>
                <a:spcPct val="90000"/>
              </a:lnSpc>
              <a:spcBef>
                <a:spcPct val="0"/>
              </a:spcBef>
              <a:spcAft>
                <a:spcPct val="35000"/>
              </a:spcAft>
              <a:buFont typeface="Arial" panose="020B0604020202020204" pitchFamily="34" charset="0"/>
              <a:buChar char="•"/>
            </a:pPr>
            <a:r>
              <a:rPr lang="en-US" sz="1600" dirty="0"/>
              <a:t>Increased from $12M to $20M annually</a:t>
            </a:r>
          </a:p>
          <a:p>
            <a:pPr marL="800100" lvl="1" indent="-342900" defTabSz="829713">
              <a:lnSpc>
                <a:spcPct val="90000"/>
              </a:lnSpc>
              <a:spcBef>
                <a:spcPct val="0"/>
              </a:spcBef>
              <a:spcAft>
                <a:spcPct val="35000"/>
              </a:spcAft>
              <a:buFont typeface="Arial" panose="020B0604020202020204" pitchFamily="34" charset="0"/>
              <a:buChar char="•"/>
            </a:pPr>
            <a:r>
              <a:rPr lang="en-US" sz="1600" dirty="0"/>
              <a:t>Missouri</a:t>
            </a:r>
          </a:p>
          <a:p>
            <a:pPr marL="1257300" lvl="2" indent="-342900" defTabSz="829713">
              <a:lnSpc>
                <a:spcPct val="90000"/>
              </a:lnSpc>
              <a:spcBef>
                <a:spcPct val="0"/>
              </a:spcBef>
              <a:spcAft>
                <a:spcPct val="35000"/>
              </a:spcAft>
              <a:buFont typeface="Arial" panose="020B0604020202020204" pitchFamily="34" charset="0"/>
              <a:buChar char="•"/>
            </a:pPr>
            <a:r>
              <a:rPr lang="en-US" sz="1600" dirty="0"/>
              <a:t>$12M annually</a:t>
            </a:r>
          </a:p>
          <a:p>
            <a:pPr marL="1257300" lvl="2" indent="-342900" defTabSz="829713">
              <a:lnSpc>
                <a:spcPct val="90000"/>
              </a:lnSpc>
              <a:spcBef>
                <a:spcPct val="0"/>
              </a:spcBef>
              <a:spcAft>
                <a:spcPct val="35000"/>
              </a:spcAft>
              <a:buFont typeface="Arial" panose="020B0604020202020204" pitchFamily="34" charset="0"/>
              <a:buChar char="•"/>
            </a:pPr>
            <a:r>
              <a:rPr lang="en-US" sz="1600" dirty="0"/>
              <a:t>In FY 23 added $30M in ARPA funds</a:t>
            </a:r>
          </a:p>
          <a:p>
            <a:pPr marL="800100" lvl="1" indent="-342900" defTabSz="829713">
              <a:lnSpc>
                <a:spcPct val="90000"/>
              </a:lnSpc>
              <a:spcBef>
                <a:spcPct val="0"/>
              </a:spcBef>
              <a:spcAft>
                <a:spcPct val="35000"/>
              </a:spcAft>
              <a:buFont typeface="Arial" panose="020B0604020202020204" pitchFamily="34" charset="0"/>
              <a:buChar char="•"/>
            </a:pPr>
            <a:r>
              <a:rPr lang="en-US" sz="1600" dirty="0"/>
              <a:t>Illinois</a:t>
            </a:r>
          </a:p>
          <a:p>
            <a:pPr marL="1257300" lvl="2" indent="-342900" defTabSz="829713">
              <a:lnSpc>
                <a:spcPct val="90000"/>
              </a:lnSpc>
              <a:spcBef>
                <a:spcPct val="0"/>
              </a:spcBef>
              <a:spcAft>
                <a:spcPct val="35000"/>
              </a:spcAft>
              <a:buFont typeface="Arial" panose="020B0604020202020204" pitchFamily="34" charset="0"/>
              <a:buChar char="•"/>
            </a:pPr>
            <a:r>
              <a:rPr lang="en-US" sz="1600" dirty="0"/>
              <a:t>$150M annually, $40M dedicated to new Cairo port</a:t>
            </a:r>
          </a:p>
          <a:p>
            <a:pPr marL="800100" lvl="1" indent="-342900" defTabSz="829713">
              <a:lnSpc>
                <a:spcPct val="90000"/>
              </a:lnSpc>
              <a:spcBef>
                <a:spcPct val="0"/>
              </a:spcBef>
              <a:spcAft>
                <a:spcPct val="350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769716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BD0AD2-D59D-3141-AF0B-AE7B1C870248}"/>
              </a:ext>
            </a:extLst>
          </p:cNvPr>
          <p:cNvSpPr>
            <a:spLocks noGrp="1"/>
          </p:cNvSpPr>
          <p:nvPr>
            <p:ph type="title"/>
          </p:nvPr>
        </p:nvSpPr>
        <p:spPr>
          <a:xfrm>
            <a:off x="0" y="200526"/>
            <a:ext cx="12192000" cy="1087815"/>
          </a:xfrm>
        </p:spPr>
        <p:txBody>
          <a:bodyPr>
            <a:normAutofit/>
          </a:bodyPr>
          <a:lstStyle/>
          <a:p>
            <a:r>
              <a:rPr lang="en-US" sz="3800" dirty="0"/>
              <a:t>Final Report Deliverables</a:t>
            </a:r>
          </a:p>
        </p:txBody>
      </p:sp>
      <p:sp>
        <p:nvSpPr>
          <p:cNvPr id="23" name="Rectangle 22">
            <a:extLst>
              <a:ext uri="{FF2B5EF4-FFF2-40B4-BE49-F238E27FC236}">
                <a16:creationId xmlns:a16="http://schemas.microsoft.com/office/drawing/2014/main" id="{FAA7CFC0-7962-934F-9E72-E47791F36E26}"/>
              </a:ext>
            </a:extLst>
          </p:cNvPr>
          <p:cNvSpPr/>
          <p:nvPr/>
        </p:nvSpPr>
        <p:spPr>
          <a:xfrm>
            <a:off x="4041559" y="1746404"/>
            <a:ext cx="443240" cy="4359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DAED29E6-7301-4F00-B3E1-A89D12CC5480}"/>
              </a:ext>
            </a:extLst>
          </p:cNvPr>
          <p:cNvSpPr txBox="1"/>
          <p:nvPr/>
        </p:nvSpPr>
        <p:spPr>
          <a:xfrm>
            <a:off x="3889726" y="5981519"/>
            <a:ext cx="5765095" cy="584775"/>
          </a:xfrm>
          <a:prstGeom prst="rect">
            <a:avLst/>
          </a:prstGeom>
          <a:noFill/>
        </p:spPr>
        <p:txBody>
          <a:bodyPr wrap="square">
            <a:spAutoFit/>
          </a:bodyPr>
          <a:lstStyle/>
          <a:p>
            <a:pPr algn="r"/>
            <a:r>
              <a:rPr lang="en-US" sz="1600">
                <a:latin typeface="+mj-lt"/>
                <a:hlinkClick r:id="rId3"/>
              </a:rPr>
              <a:t>https://transportation.ky.gov/MultimodalFreight/Pages/Kentucky-Riverports,-Highway-and-Rail-Freight-Study.aspx</a:t>
            </a:r>
            <a:endParaRPr lang="en-US" sz="1600">
              <a:latin typeface="+mj-lt"/>
            </a:endParaRPr>
          </a:p>
        </p:txBody>
      </p:sp>
      <p:pic>
        <p:nvPicPr>
          <p:cNvPr id="5" name="BAFBC282-07A3-4C28-9179-05FC62107948">
            <a:extLst>
              <a:ext uri="{FF2B5EF4-FFF2-40B4-BE49-F238E27FC236}">
                <a16:creationId xmlns:a16="http://schemas.microsoft.com/office/drawing/2014/main" id="{AA0F389D-FBCE-41FE-A3BB-8E6BB42608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4097" y="1437189"/>
            <a:ext cx="2497903" cy="249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504F889-9415-D11A-178C-F1B9BC1F930B}"/>
              </a:ext>
            </a:extLst>
          </p:cNvPr>
          <p:cNvPicPr>
            <a:picLocks noChangeAspect="1"/>
          </p:cNvPicPr>
          <p:nvPr/>
        </p:nvPicPr>
        <p:blipFill>
          <a:blip r:embed="rId5"/>
          <a:srcRect/>
          <a:stretch/>
        </p:blipFill>
        <p:spPr>
          <a:xfrm>
            <a:off x="355954" y="1715582"/>
            <a:ext cx="2743200" cy="3557017"/>
          </a:xfrm>
          <a:prstGeom prst="rect">
            <a:avLst/>
          </a:prstGeom>
        </p:spPr>
      </p:pic>
      <p:sp>
        <p:nvSpPr>
          <p:cNvPr id="8" name="TextBox 7">
            <a:extLst>
              <a:ext uri="{FF2B5EF4-FFF2-40B4-BE49-F238E27FC236}">
                <a16:creationId xmlns:a16="http://schemas.microsoft.com/office/drawing/2014/main" id="{169B597C-B501-99CE-36A8-22FE62594108}"/>
              </a:ext>
            </a:extLst>
          </p:cNvPr>
          <p:cNvSpPr txBox="1"/>
          <p:nvPr/>
        </p:nvSpPr>
        <p:spPr>
          <a:xfrm>
            <a:off x="1048190" y="5469007"/>
            <a:ext cx="1358728" cy="461665"/>
          </a:xfrm>
          <a:prstGeom prst="rect">
            <a:avLst/>
          </a:prstGeom>
          <a:noFill/>
        </p:spPr>
        <p:txBody>
          <a:bodyPr wrap="square" rtlCol="0">
            <a:spAutoFit/>
          </a:bodyPr>
          <a:lstStyle/>
          <a:p>
            <a:r>
              <a:rPr lang="en-US" sz="2400" dirty="0"/>
              <a:t>REPORT</a:t>
            </a:r>
          </a:p>
        </p:txBody>
      </p:sp>
      <p:pic>
        <p:nvPicPr>
          <p:cNvPr id="9" name="Picture 8">
            <a:extLst>
              <a:ext uri="{FF2B5EF4-FFF2-40B4-BE49-F238E27FC236}">
                <a16:creationId xmlns:a16="http://schemas.microsoft.com/office/drawing/2014/main" id="{51C33152-AF37-D768-AC0B-111B13D3CFBD}"/>
              </a:ext>
            </a:extLst>
          </p:cNvPr>
          <p:cNvPicPr>
            <a:picLocks/>
          </p:cNvPicPr>
          <p:nvPr/>
        </p:nvPicPr>
        <p:blipFill>
          <a:blip r:embed="rId6"/>
          <a:srcRect/>
          <a:stretch/>
        </p:blipFill>
        <p:spPr>
          <a:xfrm>
            <a:off x="3653425" y="1746404"/>
            <a:ext cx="2743200" cy="3557016"/>
          </a:xfrm>
          <a:prstGeom prst="rect">
            <a:avLst/>
          </a:prstGeom>
        </p:spPr>
      </p:pic>
      <p:sp>
        <p:nvSpPr>
          <p:cNvPr id="12" name="TextBox 11">
            <a:extLst>
              <a:ext uri="{FF2B5EF4-FFF2-40B4-BE49-F238E27FC236}">
                <a16:creationId xmlns:a16="http://schemas.microsoft.com/office/drawing/2014/main" id="{35B4D1F0-BCE9-A722-8B43-39040A5102D3}"/>
              </a:ext>
            </a:extLst>
          </p:cNvPr>
          <p:cNvSpPr txBox="1"/>
          <p:nvPr/>
        </p:nvSpPr>
        <p:spPr>
          <a:xfrm>
            <a:off x="3984206" y="5469007"/>
            <a:ext cx="2412419" cy="461665"/>
          </a:xfrm>
          <a:prstGeom prst="rect">
            <a:avLst/>
          </a:prstGeom>
          <a:noFill/>
        </p:spPr>
        <p:txBody>
          <a:bodyPr wrap="square" rtlCol="0">
            <a:spAutoFit/>
          </a:bodyPr>
          <a:lstStyle/>
          <a:p>
            <a:r>
              <a:rPr lang="en-US" sz="2400" dirty="0"/>
              <a:t>PORT PROFILES</a:t>
            </a:r>
          </a:p>
        </p:txBody>
      </p:sp>
      <p:pic>
        <p:nvPicPr>
          <p:cNvPr id="13" name="Picture 12">
            <a:extLst>
              <a:ext uri="{FF2B5EF4-FFF2-40B4-BE49-F238E27FC236}">
                <a16:creationId xmlns:a16="http://schemas.microsoft.com/office/drawing/2014/main" id="{80D123E8-1E8E-0FD0-74CB-F86F90B356BF}"/>
              </a:ext>
            </a:extLst>
          </p:cNvPr>
          <p:cNvPicPr>
            <a:picLocks noChangeAspect="1"/>
          </p:cNvPicPr>
          <p:nvPr/>
        </p:nvPicPr>
        <p:blipFill>
          <a:blip r:embed="rId7"/>
          <a:stretch>
            <a:fillRect/>
          </a:stretch>
        </p:blipFill>
        <p:spPr>
          <a:xfrm>
            <a:off x="6973156" y="1746404"/>
            <a:ext cx="2743200" cy="3547321"/>
          </a:xfrm>
          <a:prstGeom prst="rect">
            <a:avLst/>
          </a:prstGeom>
        </p:spPr>
      </p:pic>
      <p:sp>
        <p:nvSpPr>
          <p:cNvPr id="14" name="TextBox 13">
            <a:extLst>
              <a:ext uri="{FF2B5EF4-FFF2-40B4-BE49-F238E27FC236}">
                <a16:creationId xmlns:a16="http://schemas.microsoft.com/office/drawing/2014/main" id="{CB7F0D44-EEA8-5B67-9054-E408944EC2B0}"/>
              </a:ext>
            </a:extLst>
          </p:cNvPr>
          <p:cNvSpPr txBox="1"/>
          <p:nvPr/>
        </p:nvSpPr>
        <p:spPr>
          <a:xfrm>
            <a:off x="7233339" y="5494430"/>
            <a:ext cx="2222833" cy="461665"/>
          </a:xfrm>
          <a:prstGeom prst="rect">
            <a:avLst/>
          </a:prstGeom>
          <a:noFill/>
        </p:spPr>
        <p:txBody>
          <a:bodyPr wrap="square" rtlCol="0">
            <a:spAutoFit/>
          </a:bodyPr>
          <a:lstStyle/>
          <a:p>
            <a:r>
              <a:rPr lang="en-US" sz="2400" dirty="0"/>
              <a:t>TECH MEMOS</a:t>
            </a:r>
          </a:p>
        </p:txBody>
      </p:sp>
    </p:spTree>
    <p:extLst>
      <p:ext uri="{BB962C8B-B14F-4D97-AF65-F5344CB8AC3E}">
        <p14:creationId xmlns:p14="http://schemas.microsoft.com/office/powerpoint/2010/main" val="4060748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BD0AD2-D59D-3141-AF0B-AE7B1C870248}"/>
              </a:ext>
            </a:extLst>
          </p:cNvPr>
          <p:cNvSpPr>
            <a:spLocks noGrp="1"/>
          </p:cNvSpPr>
          <p:nvPr>
            <p:ph type="title"/>
          </p:nvPr>
        </p:nvSpPr>
        <p:spPr>
          <a:xfrm>
            <a:off x="0" y="200526"/>
            <a:ext cx="12192000" cy="1087815"/>
          </a:xfrm>
        </p:spPr>
        <p:txBody>
          <a:bodyPr>
            <a:normAutofit/>
          </a:bodyPr>
          <a:lstStyle/>
          <a:p>
            <a:r>
              <a:rPr lang="en-US" sz="3800" dirty="0"/>
              <a:t>Kentucky Freight Plan</a:t>
            </a:r>
          </a:p>
        </p:txBody>
      </p:sp>
      <p:sp>
        <p:nvSpPr>
          <p:cNvPr id="23" name="Rectangle 22">
            <a:extLst>
              <a:ext uri="{FF2B5EF4-FFF2-40B4-BE49-F238E27FC236}">
                <a16:creationId xmlns:a16="http://schemas.microsoft.com/office/drawing/2014/main" id="{FAA7CFC0-7962-934F-9E72-E47791F36E26}"/>
              </a:ext>
            </a:extLst>
          </p:cNvPr>
          <p:cNvSpPr/>
          <p:nvPr/>
        </p:nvSpPr>
        <p:spPr>
          <a:xfrm>
            <a:off x="4041559" y="1746404"/>
            <a:ext cx="443240" cy="4359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Content Placeholder 3">
            <a:extLst>
              <a:ext uri="{FF2B5EF4-FFF2-40B4-BE49-F238E27FC236}">
                <a16:creationId xmlns:a16="http://schemas.microsoft.com/office/drawing/2014/main" id="{C75E9F94-6E79-2932-9F11-AA39511A975C}"/>
              </a:ext>
            </a:extLst>
          </p:cNvPr>
          <p:cNvSpPr txBox="1">
            <a:spLocks/>
          </p:cNvSpPr>
          <p:nvPr/>
        </p:nvSpPr>
        <p:spPr>
          <a:xfrm>
            <a:off x="4433445" y="1714835"/>
            <a:ext cx="7465185" cy="4802452"/>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lvl="1"/>
            <a:r>
              <a:rPr lang="en-US" baseline="0" dirty="0">
                <a:solidFill>
                  <a:schemeClr val="tx1"/>
                </a:solidFill>
              </a:rPr>
              <a:t>Inventory multimodal freight networks</a:t>
            </a:r>
          </a:p>
          <a:p>
            <a:pPr lvl="2"/>
            <a:r>
              <a:rPr lang="en-US" baseline="0" dirty="0">
                <a:solidFill>
                  <a:schemeClr val="tx1"/>
                </a:solidFill>
              </a:rPr>
              <a:t>Highways</a:t>
            </a:r>
          </a:p>
          <a:p>
            <a:pPr lvl="2"/>
            <a:r>
              <a:rPr lang="en-US" dirty="0">
                <a:solidFill>
                  <a:schemeClr val="tx1"/>
                </a:solidFill>
              </a:rPr>
              <a:t>W</a:t>
            </a:r>
            <a:r>
              <a:rPr lang="en-US" baseline="0" dirty="0">
                <a:solidFill>
                  <a:schemeClr val="tx1"/>
                </a:solidFill>
              </a:rPr>
              <a:t>aterways</a:t>
            </a:r>
          </a:p>
          <a:p>
            <a:pPr lvl="2"/>
            <a:r>
              <a:rPr lang="en-US" dirty="0">
                <a:solidFill>
                  <a:schemeClr val="tx1"/>
                </a:solidFill>
              </a:rPr>
              <a:t>Rail</a:t>
            </a:r>
          </a:p>
          <a:p>
            <a:pPr lvl="2"/>
            <a:r>
              <a:rPr lang="en-US" baseline="0" dirty="0">
                <a:solidFill>
                  <a:schemeClr val="tx1"/>
                </a:solidFill>
              </a:rPr>
              <a:t>Pipelines</a:t>
            </a:r>
          </a:p>
          <a:p>
            <a:pPr lvl="2"/>
            <a:r>
              <a:rPr lang="en-US" baseline="0" dirty="0">
                <a:solidFill>
                  <a:schemeClr val="tx1"/>
                </a:solidFill>
              </a:rPr>
              <a:t>Air cargo</a:t>
            </a:r>
          </a:p>
          <a:p>
            <a:pPr lvl="1"/>
            <a:r>
              <a:rPr lang="en-US" baseline="0" dirty="0">
                <a:solidFill>
                  <a:schemeClr val="tx1"/>
                </a:solidFill>
              </a:rPr>
              <a:t>Freight goals &amp; performance measures </a:t>
            </a:r>
          </a:p>
          <a:p>
            <a:pPr lvl="1"/>
            <a:r>
              <a:rPr lang="en-US" baseline="0" dirty="0">
                <a:solidFill>
                  <a:schemeClr val="tx1"/>
                </a:solidFill>
              </a:rPr>
              <a:t>Current conditions</a:t>
            </a:r>
          </a:p>
          <a:p>
            <a:pPr lvl="1"/>
            <a:r>
              <a:rPr lang="en-US" dirty="0">
                <a:solidFill>
                  <a:schemeClr val="tx1"/>
                </a:solidFill>
              </a:rPr>
              <a:t>K</a:t>
            </a:r>
            <a:r>
              <a:rPr lang="en-US" baseline="0" dirty="0">
                <a:solidFill>
                  <a:schemeClr val="tx1"/>
                </a:solidFill>
              </a:rPr>
              <a:t>ey industries &amp; supply chains</a:t>
            </a:r>
          </a:p>
          <a:p>
            <a:pPr lvl="1"/>
            <a:r>
              <a:rPr lang="en-US" baseline="0" dirty="0">
                <a:solidFill>
                  <a:schemeClr val="tx1"/>
                </a:solidFill>
              </a:rPr>
              <a:t>Freight trends &amp; challenges </a:t>
            </a:r>
          </a:p>
          <a:p>
            <a:pPr lvl="1"/>
            <a:r>
              <a:rPr lang="en-US" baseline="0" dirty="0">
                <a:solidFill>
                  <a:schemeClr val="tx1"/>
                </a:solidFill>
              </a:rPr>
              <a:t>Freight system needs</a:t>
            </a:r>
          </a:p>
          <a:p>
            <a:pPr lvl="1"/>
            <a:r>
              <a:rPr lang="en-US" baseline="0" dirty="0">
                <a:solidFill>
                  <a:schemeClr val="tx1"/>
                </a:solidFill>
              </a:rPr>
              <a:t>Policy &amp; strategic recommendations </a:t>
            </a:r>
          </a:p>
          <a:p>
            <a:pPr lvl="1"/>
            <a:r>
              <a:rPr lang="en-US" baseline="0" dirty="0">
                <a:solidFill>
                  <a:schemeClr val="tx1"/>
                </a:solidFill>
              </a:rPr>
              <a:t>Freight investment plan</a:t>
            </a:r>
            <a:endParaRPr lang="en-US" dirty="0">
              <a:solidFill>
                <a:schemeClr val="tx1"/>
              </a:solidFill>
            </a:endParaRPr>
          </a:p>
          <a:p>
            <a:pPr lvl="2"/>
            <a:endParaRPr lang="en-US" dirty="0"/>
          </a:p>
          <a:p>
            <a:pPr lvl="1"/>
            <a:endParaRPr lang="en-US" dirty="0"/>
          </a:p>
          <a:p>
            <a:pPr lvl="2"/>
            <a:endParaRPr lang="en-US" dirty="0"/>
          </a:p>
        </p:txBody>
      </p:sp>
      <p:pic>
        <p:nvPicPr>
          <p:cNvPr id="10" name="Picture 9" descr="A picture containing text, sky, outdoor&#10;&#10;Description automatically generated">
            <a:extLst>
              <a:ext uri="{FF2B5EF4-FFF2-40B4-BE49-F238E27FC236}">
                <a16:creationId xmlns:a16="http://schemas.microsoft.com/office/drawing/2014/main" id="{14F4621C-6DD8-BC30-9DA2-BA03B6415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881" y="1577642"/>
            <a:ext cx="3794918" cy="4911070"/>
          </a:xfrm>
          <a:prstGeom prst="rect">
            <a:avLst/>
          </a:prstGeom>
        </p:spPr>
      </p:pic>
    </p:spTree>
    <p:extLst>
      <p:ext uri="{BB962C8B-B14F-4D97-AF65-F5344CB8AC3E}">
        <p14:creationId xmlns:p14="http://schemas.microsoft.com/office/powerpoint/2010/main" val="1415500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00526"/>
            <a:ext cx="12192000" cy="1087815"/>
          </a:xfrm>
        </p:spPr>
        <p:txBody>
          <a:bodyPr>
            <a:normAutofit fontScale="90000"/>
          </a:bodyPr>
          <a:lstStyle/>
          <a:p>
            <a:r>
              <a:rPr lang="en-US" sz="3800" dirty="0"/>
              <a:t>Kentucky Statewide Rail Plan and Infrastructure Assessment</a:t>
            </a:r>
          </a:p>
        </p:txBody>
      </p:sp>
      <p:sp>
        <p:nvSpPr>
          <p:cNvPr id="5" name="TextBox 4">
            <a:extLst>
              <a:ext uri="{FF2B5EF4-FFF2-40B4-BE49-F238E27FC236}">
                <a16:creationId xmlns:a16="http://schemas.microsoft.com/office/drawing/2014/main" id="{B5F33CCC-B163-4C27-9803-70164151E01B}"/>
              </a:ext>
            </a:extLst>
          </p:cNvPr>
          <p:cNvSpPr txBox="1"/>
          <p:nvPr/>
        </p:nvSpPr>
        <p:spPr>
          <a:xfrm>
            <a:off x="5167084" y="1582054"/>
            <a:ext cx="5979888"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effectLst/>
                <a:latin typeface="+mj-lt"/>
                <a:ea typeface="Calibri" panose="020F0502020204030204" pitchFamily="34" charset="0"/>
              </a:rPr>
              <a:t>Update to the 2015 Kentucky Statewide Rail Plan to Federal Railroad Administration criteria. </a:t>
            </a:r>
          </a:p>
          <a:p>
            <a:pPr marL="457200" indent="-457200">
              <a:buFont typeface="Arial" panose="020B0604020202020204" pitchFamily="34" charset="0"/>
              <a:buChar char="•"/>
            </a:pPr>
            <a:endParaRPr lang="en-US" sz="2800" dirty="0">
              <a:latin typeface="+mj-lt"/>
            </a:endParaRPr>
          </a:p>
          <a:p>
            <a:endParaRPr lang="en-US" sz="2800" dirty="0">
              <a:latin typeface="+mj-lt"/>
            </a:endParaRPr>
          </a:p>
        </p:txBody>
      </p:sp>
      <p:pic>
        <p:nvPicPr>
          <p:cNvPr id="6" name="Picture 5" descr="A picture containing map&#10;&#10;Description automatically generated">
            <a:extLst>
              <a:ext uri="{FF2B5EF4-FFF2-40B4-BE49-F238E27FC236}">
                <a16:creationId xmlns:a16="http://schemas.microsoft.com/office/drawing/2014/main" id="{7DE6AE10-4F6A-4D95-B900-6F37B687D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180" y="1712680"/>
            <a:ext cx="3609671" cy="4695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0432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A0E8878-148A-4B93-A366-8F4FFF0ACE3C}"/>
              </a:ext>
            </a:extLst>
          </p:cNvPr>
          <p:cNvSpPr txBox="1">
            <a:spLocks/>
          </p:cNvSpPr>
          <p:nvPr/>
        </p:nvSpPr>
        <p:spPr>
          <a:xfrm>
            <a:off x="2453200" y="1338343"/>
            <a:ext cx="72856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1pPr>
            <a:lvl2pPr marR="0" lvl="1"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2pPr>
            <a:lvl3pPr marR="0" lvl="2"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3pPr>
            <a:lvl4pPr marR="0" lvl="3"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4pPr>
            <a:lvl5pPr marR="0" lvl="4"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5pPr>
            <a:lvl6pPr marR="0" lvl="5"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6pPr>
            <a:lvl7pPr marR="0" lvl="6"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7pPr>
            <a:lvl8pPr marR="0" lvl="7"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8pPr>
            <a:lvl9pPr marR="0" lvl="8"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9pPr>
          </a:lstStyle>
          <a:p>
            <a:pPr algn="ctr"/>
            <a:endParaRPr lang="en-US" sz="3733"/>
          </a:p>
        </p:txBody>
      </p:sp>
      <p:sp>
        <p:nvSpPr>
          <p:cNvPr id="11" name="TextBox 10">
            <a:extLst>
              <a:ext uri="{FF2B5EF4-FFF2-40B4-BE49-F238E27FC236}">
                <a16:creationId xmlns:a16="http://schemas.microsoft.com/office/drawing/2014/main" id="{74DBA3D4-DF64-4354-A7BE-16493C1CC456}"/>
              </a:ext>
            </a:extLst>
          </p:cNvPr>
          <p:cNvSpPr txBox="1"/>
          <p:nvPr/>
        </p:nvSpPr>
        <p:spPr>
          <a:xfrm>
            <a:off x="3841648" y="2034059"/>
            <a:ext cx="7831239" cy="954107"/>
          </a:xfrm>
          <a:prstGeom prst="rect">
            <a:avLst/>
          </a:prstGeom>
          <a:noFill/>
        </p:spPr>
        <p:txBody>
          <a:bodyPr wrap="square">
            <a:spAutoFit/>
          </a:bodyPr>
          <a:lstStyle/>
          <a:p>
            <a:pPr algn="ctr"/>
            <a:r>
              <a:rPr lang="en-US" sz="2800" dirty="0">
                <a:latin typeface="+mj-lt"/>
                <a:hlinkClick r:id="rId3"/>
              </a:rPr>
              <a:t>KYTC Freight Planning Webpage</a:t>
            </a:r>
            <a:endParaRPr lang="en-US" sz="2800" dirty="0">
              <a:latin typeface="+mj-lt"/>
            </a:endParaRPr>
          </a:p>
          <a:p>
            <a:pPr algn="r"/>
            <a:endParaRPr lang="en-US" sz="2800" dirty="0">
              <a:latin typeface="+mj-lt"/>
            </a:endParaRPr>
          </a:p>
        </p:txBody>
      </p:sp>
      <p:sp>
        <p:nvSpPr>
          <p:cNvPr id="2" name="Title 1">
            <a:extLst>
              <a:ext uri="{FF2B5EF4-FFF2-40B4-BE49-F238E27FC236}">
                <a16:creationId xmlns:a16="http://schemas.microsoft.com/office/drawing/2014/main" id="{52C4B6A3-0E80-514E-8BC6-590396F2FB9C}"/>
              </a:ext>
            </a:extLst>
          </p:cNvPr>
          <p:cNvSpPr>
            <a:spLocks noGrp="1"/>
          </p:cNvSpPr>
          <p:nvPr>
            <p:ph type="title"/>
          </p:nvPr>
        </p:nvSpPr>
        <p:spPr>
          <a:xfrm>
            <a:off x="3015666" y="520606"/>
            <a:ext cx="6160668" cy="1042987"/>
          </a:xfrm>
        </p:spPr>
        <p:txBody>
          <a:bodyPr>
            <a:normAutofit/>
          </a:bodyPr>
          <a:lstStyle/>
          <a:p>
            <a:pPr algn="ctr"/>
            <a:r>
              <a:rPr lang="en-US" sz="3800" dirty="0"/>
              <a:t>For More Information</a:t>
            </a:r>
          </a:p>
        </p:txBody>
      </p:sp>
      <p:sp>
        <p:nvSpPr>
          <p:cNvPr id="9" name="TextBox 8">
            <a:extLst>
              <a:ext uri="{FF2B5EF4-FFF2-40B4-BE49-F238E27FC236}">
                <a16:creationId xmlns:a16="http://schemas.microsoft.com/office/drawing/2014/main" id="{17624158-D61C-773D-EC96-84B1BB8D62CC}"/>
              </a:ext>
            </a:extLst>
          </p:cNvPr>
          <p:cNvSpPr txBox="1"/>
          <p:nvPr/>
        </p:nvSpPr>
        <p:spPr>
          <a:xfrm>
            <a:off x="4710459" y="3213623"/>
            <a:ext cx="6093618" cy="1384995"/>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Jeremy Edgeworth, KYTC</a:t>
            </a:r>
          </a:p>
          <a:p>
            <a:r>
              <a:rPr lang="en-US" sz="2800" i="1" dirty="0">
                <a:latin typeface="Arial" panose="020B0604020202020204" pitchFamily="34" charset="0"/>
                <a:cs typeface="Arial" panose="020B0604020202020204" pitchFamily="34" charset="0"/>
              </a:rPr>
              <a:t>Jeremy.edgeworth@ky.gov </a:t>
            </a:r>
          </a:p>
          <a:p>
            <a:r>
              <a:rPr lang="en-US" sz="2800" dirty="0">
                <a:latin typeface="Arial" panose="020B0604020202020204" pitchFamily="34" charset="0"/>
                <a:cs typeface="Arial" panose="020B0604020202020204" pitchFamily="34" charset="0"/>
              </a:rPr>
              <a:t>502-782-5095</a:t>
            </a:r>
          </a:p>
        </p:txBody>
      </p:sp>
    </p:spTree>
    <p:extLst>
      <p:ext uri="{BB962C8B-B14F-4D97-AF65-F5344CB8AC3E}">
        <p14:creationId xmlns:p14="http://schemas.microsoft.com/office/powerpoint/2010/main" val="1398695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00526"/>
            <a:ext cx="12192000" cy="1087815"/>
          </a:xfrm>
        </p:spPr>
        <p:txBody>
          <a:bodyPr>
            <a:normAutofit/>
          </a:bodyPr>
          <a:lstStyle/>
          <a:p>
            <a:r>
              <a:rPr lang="en-US" sz="3800" dirty="0"/>
              <a:t>How Was the Study Conducted?</a:t>
            </a:r>
          </a:p>
        </p:txBody>
      </p:sp>
      <p:pic>
        <p:nvPicPr>
          <p:cNvPr id="4" name="Picture 3">
            <a:extLst>
              <a:ext uri="{FF2B5EF4-FFF2-40B4-BE49-F238E27FC236}">
                <a16:creationId xmlns:a16="http://schemas.microsoft.com/office/drawing/2014/main" id="{0D189180-5928-D3D9-7CFE-11B8D1D6CEE5}"/>
              </a:ext>
            </a:extLst>
          </p:cNvPr>
          <p:cNvPicPr>
            <a:picLocks noChangeAspect="1"/>
          </p:cNvPicPr>
          <p:nvPr/>
        </p:nvPicPr>
        <p:blipFill>
          <a:blip r:embed="rId3"/>
          <a:stretch>
            <a:fillRect/>
          </a:stretch>
        </p:blipFill>
        <p:spPr>
          <a:xfrm>
            <a:off x="-1" y="2332384"/>
            <a:ext cx="12223291" cy="2601116"/>
          </a:xfrm>
          <a:prstGeom prst="rect">
            <a:avLst/>
          </a:prstGeom>
        </p:spPr>
      </p:pic>
    </p:spTree>
    <p:extLst>
      <p:ext uri="{BB962C8B-B14F-4D97-AF65-F5344CB8AC3E}">
        <p14:creationId xmlns:p14="http://schemas.microsoft.com/office/powerpoint/2010/main" val="310665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00526"/>
            <a:ext cx="12192000" cy="1087815"/>
          </a:xfrm>
        </p:spPr>
        <p:txBody>
          <a:bodyPr>
            <a:normAutofit/>
          </a:bodyPr>
          <a:lstStyle/>
          <a:p>
            <a:r>
              <a:rPr lang="en-US" sz="3800" dirty="0"/>
              <a:t>Study Partners</a:t>
            </a:r>
          </a:p>
        </p:txBody>
      </p:sp>
      <p:sp>
        <p:nvSpPr>
          <p:cNvPr id="2" name="Content Placeholder 1">
            <a:extLst>
              <a:ext uri="{FF2B5EF4-FFF2-40B4-BE49-F238E27FC236}">
                <a16:creationId xmlns:a16="http://schemas.microsoft.com/office/drawing/2014/main" id="{E6D983BF-BC65-3C90-6DBF-77A134C7787F}"/>
              </a:ext>
            </a:extLst>
          </p:cNvPr>
          <p:cNvSpPr>
            <a:spLocks noGrp="1"/>
          </p:cNvSpPr>
          <p:nvPr>
            <p:ph sz="half" idx="1"/>
          </p:nvPr>
        </p:nvSpPr>
        <p:spPr>
          <a:xfrm>
            <a:off x="5953125" y="1697038"/>
            <a:ext cx="5181600" cy="4760034"/>
          </a:xfrm>
        </p:spPr>
        <p:txBody>
          <a:bodyPr>
            <a:normAutofit/>
          </a:bodyPr>
          <a:lstStyle/>
          <a:p>
            <a:r>
              <a:rPr lang="en-US" sz="3200" dirty="0"/>
              <a:t>US DOT Federal Highways Administration</a:t>
            </a:r>
          </a:p>
          <a:p>
            <a:r>
              <a:rPr lang="en-US" sz="3200" dirty="0"/>
              <a:t>US Army Corps of Engineers</a:t>
            </a:r>
          </a:p>
          <a:p>
            <a:r>
              <a:rPr lang="en-US" sz="3200" dirty="0"/>
              <a:t>Kentucky Transportation Center</a:t>
            </a:r>
          </a:p>
        </p:txBody>
      </p:sp>
      <p:sp>
        <p:nvSpPr>
          <p:cNvPr id="5" name="Content Placeholder 1">
            <a:extLst>
              <a:ext uri="{FF2B5EF4-FFF2-40B4-BE49-F238E27FC236}">
                <a16:creationId xmlns:a16="http://schemas.microsoft.com/office/drawing/2014/main" id="{4DC98CC0-93B3-D7E5-B71D-4DBAE98E4D38}"/>
              </a:ext>
            </a:extLst>
          </p:cNvPr>
          <p:cNvSpPr txBox="1">
            <a:spLocks/>
          </p:cNvSpPr>
          <p:nvPr/>
        </p:nvSpPr>
        <p:spPr>
          <a:xfrm>
            <a:off x="809625" y="1697037"/>
            <a:ext cx="5181600" cy="47600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Kentucky Cabinet for Economic Development</a:t>
            </a:r>
          </a:p>
          <a:p>
            <a:r>
              <a:rPr lang="en-US" sz="3200" dirty="0"/>
              <a:t>Kentucky Department of Agriculture</a:t>
            </a:r>
          </a:p>
          <a:p>
            <a:r>
              <a:rPr lang="en-US" sz="3200" dirty="0"/>
              <a:t>Kentucky Association of Riverports</a:t>
            </a:r>
          </a:p>
          <a:p>
            <a:r>
              <a:rPr lang="en-US" sz="3200" dirty="0"/>
              <a:t>US DOT Maritime Administration</a:t>
            </a:r>
          </a:p>
          <a:p>
            <a:pPr marL="0" indent="0">
              <a:buNone/>
            </a:pPr>
            <a:endParaRPr lang="en-US" dirty="0"/>
          </a:p>
          <a:p>
            <a:endParaRPr lang="en-US" dirty="0"/>
          </a:p>
        </p:txBody>
      </p:sp>
    </p:spTree>
    <p:extLst>
      <p:ext uri="{BB962C8B-B14F-4D97-AF65-F5344CB8AC3E}">
        <p14:creationId xmlns:p14="http://schemas.microsoft.com/office/powerpoint/2010/main" val="3879962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ap&#10;&#10;Description automatically generated">
            <a:extLst>
              <a:ext uri="{FF2B5EF4-FFF2-40B4-BE49-F238E27FC236}">
                <a16:creationId xmlns:a16="http://schemas.microsoft.com/office/drawing/2014/main" id="{08DD3094-1421-43D6-AE65-A795E09BA68C}"/>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3633" b="3470"/>
          <a:stretch/>
        </p:blipFill>
        <p:spPr>
          <a:xfrm>
            <a:off x="1183521" y="1453160"/>
            <a:ext cx="7129463" cy="5127372"/>
          </a:xfrm>
        </p:spPr>
      </p:pic>
      <p:sp>
        <p:nvSpPr>
          <p:cNvPr id="2" name="Title 1"/>
          <p:cNvSpPr>
            <a:spLocks noGrp="1"/>
          </p:cNvSpPr>
          <p:nvPr>
            <p:ph type="title"/>
          </p:nvPr>
        </p:nvSpPr>
        <p:spPr>
          <a:xfrm>
            <a:off x="0" y="200526"/>
            <a:ext cx="12192000" cy="1087815"/>
          </a:xfrm>
        </p:spPr>
        <p:txBody>
          <a:bodyPr>
            <a:normAutofit/>
          </a:bodyPr>
          <a:lstStyle/>
          <a:p>
            <a:pPr algn="ctr"/>
            <a:r>
              <a:rPr lang="en-US" sz="3800" b="1" dirty="0"/>
              <a:t>Kentucky’s Waterway Network</a:t>
            </a:r>
          </a:p>
        </p:txBody>
      </p:sp>
      <p:pic>
        <p:nvPicPr>
          <p:cNvPr id="14" name="Picture 13" descr="A small boat in a body of water&#10;&#10;Description automatically generated">
            <a:extLst>
              <a:ext uri="{FF2B5EF4-FFF2-40B4-BE49-F238E27FC236}">
                <a16:creationId xmlns:a16="http://schemas.microsoft.com/office/drawing/2014/main" id="{95F89C53-A13A-4011-B5EB-A6A0A091DE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12984" y="1643062"/>
            <a:ext cx="3153833" cy="4024408"/>
          </a:xfrm>
          <a:prstGeom prst="rect">
            <a:avLst/>
          </a:prstGeom>
        </p:spPr>
      </p:pic>
    </p:spTree>
    <p:extLst>
      <p:ext uri="{BB962C8B-B14F-4D97-AF65-F5344CB8AC3E}">
        <p14:creationId xmlns:p14="http://schemas.microsoft.com/office/powerpoint/2010/main" val="266565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526"/>
            <a:ext cx="12192000" cy="1087815"/>
          </a:xfrm>
        </p:spPr>
        <p:txBody>
          <a:bodyPr>
            <a:normAutofit/>
          </a:bodyPr>
          <a:lstStyle/>
          <a:p>
            <a:pPr algn="ctr"/>
            <a:r>
              <a:rPr lang="en-US" sz="3800" b="1" dirty="0"/>
              <a:t>Kentucky’s Public Riverports</a:t>
            </a:r>
          </a:p>
        </p:txBody>
      </p:sp>
      <p:pic>
        <p:nvPicPr>
          <p:cNvPr id="11" name="Picture 10" descr="Map&#10;&#10;Description automatically generated">
            <a:extLst>
              <a:ext uri="{FF2B5EF4-FFF2-40B4-BE49-F238E27FC236}">
                <a16:creationId xmlns:a16="http://schemas.microsoft.com/office/drawing/2014/main" id="{DE2FFFC2-0D58-4021-B138-AB40341354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12" t="4748" r="3640" b="4813"/>
          <a:stretch/>
        </p:blipFill>
        <p:spPr>
          <a:xfrm>
            <a:off x="413659" y="1501694"/>
            <a:ext cx="6701519" cy="5060587"/>
          </a:xfrm>
          <a:prstGeom prst="rect">
            <a:avLst/>
          </a:prstGeom>
        </p:spPr>
      </p:pic>
      <p:pic>
        <p:nvPicPr>
          <p:cNvPr id="6" name="Picture 5" descr="A bridge over a road&#10;&#10;Description automatically generated">
            <a:extLst>
              <a:ext uri="{FF2B5EF4-FFF2-40B4-BE49-F238E27FC236}">
                <a16:creationId xmlns:a16="http://schemas.microsoft.com/office/drawing/2014/main" id="{36F5E538-E77B-EDAE-3118-C8DC078D40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1647"/>
          <a:stretch/>
        </p:blipFill>
        <p:spPr>
          <a:xfrm>
            <a:off x="7886700" y="1626422"/>
            <a:ext cx="3977369" cy="4073848"/>
          </a:xfrm>
          <a:prstGeom prst="rect">
            <a:avLst/>
          </a:prstGeom>
        </p:spPr>
      </p:pic>
    </p:spTree>
    <p:extLst>
      <p:ext uri="{BB962C8B-B14F-4D97-AF65-F5344CB8AC3E}">
        <p14:creationId xmlns:p14="http://schemas.microsoft.com/office/powerpoint/2010/main" val="53642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1001"/>
            <a:ext cx="12192000" cy="1087815"/>
          </a:xfrm>
        </p:spPr>
        <p:txBody>
          <a:bodyPr>
            <a:noAutofit/>
          </a:bodyPr>
          <a:lstStyle/>
          <a:p>
            <a:pPr algn="ctr"/>
            <a:r>
              <a:rPr lang="en-US" sz="3800" b="1" dirty="0"/>
              <a:t>Kentucky’s Rail Network</a:t>
            </a:r>
          </a:p>
        </p:txBody>
      </p:sp>
      <p:pic>
        <p:nvPicPr>
          <p:cNvPr id="4" name="Picture 3" descr="Map&#10;&#10;Description automatically generated">
            <a:extLst>
              <a:ext uri="{FF2B5EF4-FFF2-40B4-BE49-F238E27FC236}">
                <a16:creationId xmlns:a16="http://schemas.microsoft.com/office/drawing/2014/main" id="{61367C4B-67EA-4E1C-8118-6D3A310D5C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42" t="4714" r="3564" b="4828"/>
          <a:stretch/>
        </p:blipFill>
        <p:spPr>
          <a:xfrm>
            <a:off x="119836" y="1514475"/>
            <a:ext cx="6705271" cy="5029200"/>
          </a:xfrm>
          <a:prstGeom prst="rect">
            <a:avLst/>
          </a:prstGeom>
        </p:spPr>
      </p:pic>
      <p:pic>
        <p:nvPicPr>
          <p:cNvPr id="8" name="Picture 7" descr="A picture containing outdoor, sky, ground, cart&#10;&#10;Description automatically generated">
            <a:extLst>
              <a:ext uri="{FF2B5EF4-FFF2-40B4-BE49-F238E27FC236}">
                <a16:creationId xmlns:a16="http://schemas.microsoft.com/office/drawing/2014/main" id="{3F8E2150-A586-4FE6-A76C-10EB786EDF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6931" y="1787266"/>
            <a:ext cx="5096657" cy="3397771"/>
          </a:xfrm>
          <a:prstGeom prst="rect">
            <a:avLst/>
          </a:prstGeom>
        </p:spPr>
      </p:pic>
    </p:spTree>
    <p:extLst>
      <p:ext uri="{BB962C8B-B14F-4D97-AF65-F5344CB8AC3E}">
        <p14:creationId xmlns:p14="http://schemas.microsoft.com/office/powerpoint/2010/main" val="113491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526"/>
            <a:ext cx="12192000" cy="1087815"/>
          </a:xfrm>
        </p:spPr>
        <p:txBody>
          <a:bodyPr>
            <a:noAutofit/>
          </a:bodyPr>
          <a:lstStyle/>
          <a:p>
            <a:pPr algn="ctr"/>
            <a:r>
              <a:rPr lang="en-US" sz="3800" b="1" dirty="0"/>
              <a:t>Kentucky’s Road Network</a:t>
            </a:r>
          </a:p>
        </p:txBody>
      </p:sp>
      <p:pic>
        <p:nvPicPr>
          <p:cNvPr id="8" name="Picture 7" descr="Map&#10;&#10;Description automatically generated">
            <a:extLst>
              <a:ext uri="{FF2B5EF4-FFF2-40B4-BE49-F238E27FC236}">
                <a16:creationId xmlns:a16="http://schemas.microsoft.com/office/drawing/2014/main" id="{E9E76284-C323-46A2-B32F-8212A77DB6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99" t="4880" r="3811" b="4860"/>
          <a:stretch/>
        </p:blipFill>
        <p:spPr>
          <a:xfrm>
            <a:off x="205669" y="1505909"/>
            <a:ext cx="6652331" cy="5027334"/>
          </a:xfrm>
          <a:prstGeom prst="rect">
            <a:avLst/>
          </a:prstGeom>
        </p:spPr>
      </p:pic>
      <p:pic>
        <p:nvPicPr>
          <p:cNvPr id="4" name="Picture 3" descr="A picture containing sky, outdoor, transport, crane&#10;&#10;Description automatically generated">
            <a:extLst>
              <a:ext uri="{FF2B5EF4-FFF2-40B4-BE49-F238E27FC236}">
                <a16:creationId xmlns:a16="http://schemas.microsoft.com/office/drawing/2014/main" id="{D540F964-4ECC-461E-956B-7E7595C001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8086" y="1890989"/>
            <a:ext cx="4751081" cy="3563311"/>
          </a:xfrm>
          <a:prstGeom prst="rect">
            <a:avLst/>
          </a:prstGeom>
        </p:spPr>
      </p:pic>
    </p:spTree>
    <p:extLst>
      <p:ext uri="{BB962C8B-B14F-4D97-AF65-F5344CB8AC3E}">
        <p14:creationId xmlns:p14="http://schemas.microsoft.com/office/powerpoint/2010/main" val="310418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758"/>
            <a:ext cx="12192000" cy="1087815"/>
          </a:xfrm>
        </p:spPr>
        <p:txBody>
          <a:bodyPr>
            <a:noAutofit/>
          </a:bodyPr>
          <a:lstStyle/>
          <a:p>
            <a:pPr algn="ctr"/>
            <a:r>
              <a:rPr lang="en-US" sz="3800" b="1" dirty="0"/>
              <a:t>Riverport Hinterlands</a:t>
            </a:r>
          </a:p>
        </p:txBody>
      </p:sp>
      <p:pic>
        <p:nvPicPr>
          <p:cNvPr id="4" name="Picture 3" descr="Map&#10;&#10;Description automatically generated">
            <a:extLst>
              <a:ext uri="{FF2B5EF4-FFF2-40B4-BE49-F238E27FC236}">
                <a16:creationId xmlns:a16="http://schemas.microsoft.com/office/drawing/2014/main" id="{86F941EC-3EAE-438B-BAC0-93E953457E69}"/>
              </a:ext>
            </a:extLst>
          </p:cNvPr>
          <p:cNvPicPr>
            <a:picLocks noChangeAspect="1"/>
          </p:cNvPicPr>
          <p:nvPr/>
        </p:nvPicPr>
        <p:blipFill rotWithShape="1">
          <a:blip r:embed="rId3">
            <a:extLst>
              <a:ext uri="{28A0092B-C50C-407E-A947-70E740481C1C}">
                <a14:useLocalDpi xmlns:a14="http://schemas.microsoft.com/office/drawing/2010/main" val="0"/>
              </a:ext>
            </a:extLst>
          </a:blip>
          <a:srcRect l="1180" t="9627" r="5720" b="14837"/>
          <a:stretch/>
        </p:blipFill>
        <p:spPr>
          <a:xfrm>
            <a:off x="1553382" y="1628776"/>
            <a:ext cx="8433582" cy="4729162"/>
          </a:xfrm>
          <a:prstGeom prst="rect">
            <a:avLst/>
          </a:prstGeom>
        </p:spPr>
      </p:pic>
    </p:spTree>
    <p:extLst>
      <p:ext uri="{BB962C8B-B14F-4D97-AF65-F5344CB8AC3E}">
        <p14:creationId xmlns:p14="http://schemas.microsoft.com/office/powerpoint/2010/main" val="372824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D227E2EF-D380-D149-8152-EF530961A684}"/>
              </a:ext>
            </a:extLst>
          </p:cNvPr>
          <p:cNvSpPr txBox="1"/>
          <p:nvPr/>
        </p:nvSpPr>
        <p:spPr>
          <a:xfrm>
            <a:off x="7512642" y="1784211"/>
            <a:ext cx="982961" cy="1733680"/>
          </a:xfrm>
          <a:prstGeom prst="rect">
            <a:avLst/>
          </a:prstGeom>
          <a:noFill/>
        </p:spPr>
        <p:txBody>
          <a:bodyPr wrap="none" rtlCol="0">
            <a:spAutoFit/>
          </a:bodyPr>
          <a:lstStyle/>
          <a:p>
            <a:pPr defTabSz="1219170">
              <a:buClr>
                <a:srgbClr val="000000"/>
              </a:buClr>
              <a:defRPr/>
            </a:pPr>
            <a:r>
              <a:rPr lang="en-US" sz="10666" kern="0">
                <a:solidFill>
                  <a:srgbClr val="000000"/>
                </a:solidFill>
                <a:latin typeface="Arial"/>
                <a:cs typeface="Arial"/>
                <a:sym typeface="Arial"/>
              </a:rPr>
              <a:t>=</a:t>
            </a:r>
          </a:p>
        </p:txBody>
      </p:sp>
      <p:sp>
        <p:nvSpPr>
          <p:cNvPr id="5" name="Title 1">
            <a:extLst>
              <a:ext uri="{FF2B5EF4-FFF2-40B4-BE49-F238E27FC236}">
                <a16:creationId xmlns:a16="http://schemas.microsoft.com/office/drawing/2014/main" id="{CA0E8878-148A-4B93-A366-8F4FFF0ACE3C}"/>
              </a:ext>
            </a:extLst>
          </p:cNvPr>
          <p:cNvSpPr txBox="1">
            <a:spLocks/>
          </p:cNvSpPr>
          <p:nvPr/>
        </p:nvSpPr>
        <p:spPr>
          <a:xfrm>
            <a:off x="2262918" y="1076960"/>
            <a:ext cx="7666161"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1pPr>
            <a:lvl2pPr marR="0" lvl="1"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2pPr>
            <a:lvl3pPr marR="0" lvl="2"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3pPr>
            <a:lvl4pPr marR="0" lvl="3"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4pPr>
            <a:lvl5pPr marR="0" lvl="4"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5pPr>
            <a:lvl6pPr marR="0" lvl="5"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6pPr>
            <a:lvl7pPr marR="0" lvl="6"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7pPr>
            <a:lvl8pPr marR="0" lvl="7"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8pPr>
            <a:lvl9pPr marR="0" lvl="8" algn="l" rtl="0">
              <a:lnSpc>
                <a:spcPct val="90000"/>
              </a:lnSpc>
              <a:spcBef>
                <a:spcPts val="0"/>
              </a:spcBef>
              <a:spcAft>
                <a:spcPts val="0"/>
              </a:spcAft>
              <a:buClr>
                <a:schemeClr val="dk1"/>
              </a:buClr>
              <a:buSzPts val="2800"/>
              <a:buFont typeface="IBM Plex Serif"/>
              <a:buNone/>
              <a:defRPr sz="2800" b="1" i="0" u="none" strike="noStrike" cap="none">
                <a:solidFill>
                  <a:schemeClr val="dk1"/>
                </a:solidFill>
                <a:latin typeface="IBM Plex Serif"/>
                <a:ea typeface="IBM Plex Serif"/>
                <a:cs typeface="IBM Plex Serif"/>
                <a:sym typeface="IBM Plex Serif"/>
              </a:defRPr>
            </a:lvl9pPr>
          </a:lstStyle>
          <a:p>
            <a:pPr algn="ctr" defTabSz="1219170">
              <a:buClr>
                <a:srgbClr val="000000"/>
              </a:buClr>
              <a:defRPr/>
            </a:pPr>
            <a:endParaRPr lang="en-US" sz="3733" kern="0">
              <a:solidFill>
                <a:srgbClr val="000000"/>
              </a:solidFill>
            </a:endParaRPr>
          </a:p>
        </p:txBody>
      </p:sp>
      <p:sp>
        <p:nvSpPr>
          <p:cNvPr id="2" name="Title 1">
            <a:extLst>
              <a:ext uri="{FF2B5EF4-FFF2-40B4-BE49-F238E27FC236}">
                <a16:creationId xmlns:a16="http://schemas.microsoft.com/office/drawing/2014/main" id="{3064DEE4-9B72-B64F-93A6-985B464B18B2}"/>
              </a:ext>
            </a:extLst>
          </p:cNvPr>
          <p:cNvSpPr>
            <a:spLocks noGrp="1"/>
          </p:cNvSpPr>
          <p:nvPr>
            <p:ph type="title"/>
          </p:nvPr>
        </p:nvSpPr>
        <p:spPr>
          <a:xfrm>
            <a:off x="0" y="200526"/>
            <a:ext cx="12192000" cy="1087815"/>
          </a:xfrm>
        </p:spPr>
        <p:txBody>
          <a:bodyPr>
            <a:normAutofit/>
          </a:bodyPr>
          <a:lstStyle/>
          <a:p>
            <a:r>
              <a:rPr lang="en-US" sz="3800" dirty="0"/>
              <a:t>What Have We Learned About Riverports?</a:t>
            </a:r>
          </a:p>
        </p:txBody>
      </p:sp>
      <p:sp>
        <p:nvSpPr>
          <p:cNvPr id="12" name="TextBox 11">
            <a:extLst>
              <a:ext uri="{FF2B5EF4-FFF2-40B4-BE49-F238E27FC236}">
                <a16:creationId xmlns:a16="http://schemas.microsoft.com/office/drawing/2014/main" id="{1672F8C5-F009-F046-8803-88386CE82607}"/>
              </a:ext>
            </a:extLst>
          </p:cNvPr>
          <p:cNvSpPr txBox="1"/>
          <p:nvPr/>
        </p:nvSpPr>
        <p:spPr>
          <a:xfrm>
            <a:off x="750107" y="3667518"/>
            <a:ext cx="3310522" cy="1733873"/>
          </a:xfrm>
          <a:prstGeom prst="rect">
            <a:avLst/>
          </a:prstGeom>
          <a:noFill/>
        </p:spPr>
        <p:txBody>
          <a:bodyPr wrap="none" rtlCol="0">
            <a:spAutoFit/>
          </a:bodyPr>
          <a:lstStyle/>
          <a:p>
            <a:pPr algn="ctr" defTabSz="1219170">
              <a:buClr>
                <a:srgbClr val="000000"/>
              </a:buClr>
              <a:defRPr/>
            </a:pPr>
            <a:r>
              <a:rPr lang="en-US" sz="6400" b="1" kern="0" dirty="0">
                <a:solidFill>
                  <a:srgbClr val="000000"/>
                </a:solidFill>
                <a:latin typeface="D-DIN CONDENSED" panose="020B0504030202030204" pitchFamily="34" charset="77"/>
                <a:cs typeface="Arial"/>
                <a:sym typeface="Arial"/>
              </a:rPr>
              <a:t>1 </a:t>
            </a:r>
          </a:p>
          <a:p>
            <a:pPr algn="ctr" defTabSz="1219170">
              <a:buClr>
                <a:srgbClr val="000000"/>
              </a:buClr>
              <a:defRPr/>
            </a:pPr>
            <a:r>
              <a:rPr lang="en-US" sz="4267" b="1" kern="0" dirty="0">
                <a:solidFill>
                  <a:srgbClr val="000000"/>
                </a:solidFill>
                <a:latin typeface="D-DIN CONDENSED" panose="020B0504030202030204" pitchFamily="34" charset="77"/>
                <a:cs typeface="Arial"/>
                <a:sym typeface="Arial"/>
              </a:rPr>
              <a:t>15-Barge Tow</a:t>
            </a:r>
          </a:p>
        </p:txBody>
      </p:sp>
      <p:sp>
        <p:nvSpPr>
          <p:cNvPr id="13" name="TextBox 12">
            <a:extLst>
              <a:ext uri="{FF2B5EF4-FFF2-40B4-BE49-F238E27FC236}">
                <a16:creationId xmlns:a16="http://schemas.microsoft.com/office/drawing/2014/main" id="{20319CB5-36F9-2B4D-A02D-9319B49336A8}"/>
              </a:ext>
            </a:extLst>
          </p:cNvPr>
          <p:cNvSpPr txBox="1"/>
          <p:nvPr/>
        </p:nvSpPr>
        <p:spPr>
          <a:xfrm>
            <a:off x="5288977" y="3667518"/>
            <a:ext cx="2129109" cy="1733873"/>
          </a:xfrm>
          <a:prstGeom prst="rect">
            <a:avLst/>
          </a:prstGeom>
          <a:noFill/>
        </p:spPr>
        <p:txBody>
          <a:bodyPr wrap="none" rtlCol="0">
            <a:spAutoFit/>
          </a:bodyPr>
          <a:lstStyle/>
          <a:p>
            <a:pPr algn="ctr" defTabSz="1219170">
              <a:buClr>
                <a:srgbClr val="000000"/>
              </a:buClr>
              <a:defRPr/>
            </a:pPr>
            <a:r>
              <a:rPr lang="en-US" sz="6400" b="1" kern="0" dirty="0">
                <a:solidFill>
                  <a:srgbClr val="000000"/>
                </a:solidFill>
                <a:latin typeface="D-DIN CONDENSED" panose="020B0504030202030204" pitchFamily="34" charset="77"/>
                <a:cs typeface="Arial"/>
                <a:sym typeface="Arial"/>
              </a:rPr>
              <a:t>216</a:t>
            </a:r>
          </a:p>
          <a:p>
            <a:pPr algn="ctr" defTabSz="1219170">
              <a:buClr>
                <a:srgbClr val="000000"/>
              </a:buClr>
              <a:defRPr/>
            </a:pPr>
            <a:r>
              <a:rPr lang="en-US" sz="4267" b="1" dirty="0">
                <a:latin typeface="D-DIN CONDENSED" panose="020B0504030202030204" pitchFamily="34" charset="77"/>
              </a:rPr>
              <a:t>Rail C</a:t>
            </a:r>
            <a:r>
              <a:rPr lang="en-US" sz="4267" b="1" kern="0" dirty="0" err="1">
                <a:solidFill>
                  <a:srgbClr val="000000"/>
                </a:solidFill>
                <a:latin typeface="D-DIN CONDENSED" panose="020B0504030202030204" pitchFamily="34" charset="77"/>
                <a:cs typeface="Arial"/>
                <a:sym typeface="Arial"/>
              </a:rPr>
              <a:t>ars</a:t>
            </a:r>
            <a:endParaRPr lang="en-US" sz="4267" b="1" kern="0" dirty="0">
              <a:solidFill>
                <a:srgbClr val="000000"/>
              </a:solidFill>
              <a:latin typeface="D-DIN CONDENSED" panose="020B0504030202030204" pitchFamily="34" charset="77"/>
              <a:cs typeface="Arial"/>
              <a:sym typeface="Arial"/>
            </a:endParaRPr>
          </a:p>
        </p:txBody>
      </p:sp>
      <p:sp>
        <p:nvSpPr>
          <p:cNvPr id="14" name="TextBox 13">
            <a:extLst>
              <a:ext uri="{FF2B5EF4-FFF2-40B4-BE49-F238E27FC236}">
                <a16:creationId xmlns:a16="http://schemas.microsoft.com/office/drawing/2014/main" id="{A707F891-4394-D54B-88F6-207168C78623}"/>
              </a:ext>
            </a:extLst>
          </p:cNvPr>
          <p:cNvSpPr txBox="1"/>
          <p:nvPr/>
        </p:nvSpPr>
        <p:spPr>
          <a:xfrm>
            <a:off x="9049831" y="3667518"/>
            <a:ext cx="2063385" cy="1733873"/>
          </a:xfrm>
          <a:prstGeom prst="rect">
            <a:avLst/>
          </a:prstGeom>
          <a:noFill/>
        </p:spPr>
        <p:txBody>
          <a:bodyPr wrap="none" rtlCol="0">
            <a:spAutoFit/>
          </a:bodyPr>
          <a:lstStyle/>
          <a:p>
            <a:pPr algn="ctr" defTabSz="1219170">
              <a:buClr>
                <a:srgbClr val="000000"/>
              </a:buClr>
              <a:defRPr/>
            </a:pPr>
            <a:r>
              <a:rPr lang="en-US" sz="6400" b="1" kern="0">
                <a:solidFill>
                  <a:srgbClr val="000000"/>
                </a:solidFill>
                <a:latin typeface="D-DIN CONDENSED" panose="020B0504030202030204" pitchFamily="34" charset="77"/>
                <a:cs typeface="Arial"/>
                <a:sym typeface="Arial"/>
              </a:rPr>
              <a:t>1,050</a:t>
            </a:r>
          </a:p>
          <a:p>
            <a:pPr algn="ctr" defTabSz="1219170">
              <a:buClr>
                <a:srgbClr val="000000"/>
              </a:buClr>
              <a:defRPr/>
            </a:pPr>
            <a:r>
              <a:rPr lang="en-US" sz="4267" b="1" kern="0">
                <a:solidFill>
                  <a:srgbClr val="000000"/>
                </a:solidFill>
                <a:latin typeface="D-DIN CONDENSED" panose="020B0504030202030204" pitchFamily="34" charset="77"/>
                <a:cs typeface="Arial"/>
                <a:sym typeface="Arial"/>
              </a:rPr>
              <a:t>Trucks</a:t>
            </a:r>
          </a:p>
        </p:txBody>
      </p:sp>
      <p:pic>
        <p:nvPicPr>
          <p:cNvPr id="15" name="Graphic 14">
            <a:extLst>
              <a:ext uri="{FF2B5EF4-FFF2-40B4-BE49-F238E27FC236}">
                <a16:creationId xmlns:a16="http://schemas.microsoft.com/office/drawing/2014/main" id="{C3972896-9E04-534E-9E57-9506E6C3D0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57821" y="1904005"/>
            <a:ext cx="895632" cy="1524995"/>
          </a:xfrm>
          <a:prstGeom prst="rect">
            <a:avLst/>
          </a:prstGeom>
        </p:spPr>
      </p:pic>
      <p:pic>
        <p:nvPicPr>
          <p:cNvPr id="16" name="Graphic 15">
            <a:extLst>
              <a:ext uri="{FF2B5EF4-FFF2-40B4-BE49-F238E27FC236}">
                <a16:creationId xmlns:a16="http://schemas.microsoft.com/office/drawing/2014/main" id="{03C035CC-1FE4-4441-9C6C-27F5BF4BC5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17417" y="1861382"/>
            <a:ext cx="1610244" cy="1610244"/>
          </a:xfrm>
          <a:prstGeom prst="rect">
            <a:avLst/>
          </a:prstGeom>
        </p:spPr>
      </p:pic>
      <p:pic>
        <p:nvPicPr>
          <p:cNvPr id="19" name="Picture 18">
            <a:extLst>
              <a:ext uri="{FF2B5EF4-FFF2-40B4-BE49-F238E27FC236}">
                <a16:creationId xmlns:a16="http://schemas.microsoft.com/office/drawing/2014/main" id="{60C25670-478C-1747-B5FF-6A9B31834CCC}"/>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152219" y="1833697"/>
            <a:ext cx="2422712" cy="1665615"/>
          </a:xfrm>
          <a:prstGeom prst="rect">
            <a:avLst/>
          </a:prstGeom>
        </p:spPr>
      </p:pic>
      <p:sp>
        <p:nvSpPr>
          <p:cNvPr id="26" name="TextBox 25">
            <a:extLst>
              <a:ext uri="{FF2B5EF4-FFF2-40B4-BE49-F238E27FC236}">
                <a16:creationId xmlns:a16="http://schemas.microsoft.com/office/drawing/2014/main" id="{836599A7-2FE9-B94F-8745-ECC445EDACB1}"/>
              </a:ext>
            </a:extLst>
          </p:cNvPr>
          <p:cNvSpPr txBox="1"/>
          <p:nvPr/>
        </p:nvSpPr>
        <p:spPr>
          <a:xfrm>
            <a:off x="4253047" y="1784211"/>
            <a:ext cx="982961" cy="1733680"/>
          </a:xfrm>
          <a:prstGeom prst="rect">
            <a:avLst/>
          </a:prstGeom>
          <a:noFill/>
        </p:spPr>
        <p:txBody>
          <a:bodyPr wrap="none" rtlCol="0">
            <a:spAutoFit/>
          </a:bodyPr>
          <a:lstStyle/>
          <a:p>
            <a:pPr defTabSz="1219170">
              <a:buClr>
                <a:srgbClr val="000000"/>
              </a:buClr>
              <a:defRPr/>
            </a:pPr>
            <a:r>
              <a:rPr lang="en-US" sz="10666" kern="0">
                <a:solidFill>
                  <a:srgbClr val="000000"/>
                </a:solidFill>
                <a:latin typeface="Arial"/>
                <a:cs typeface="Arial"/>
                <a:sym typeface="Arial"/>
              </a:rPr>
              <a:t>=</a:t>
            </a:r>
          </a:p>
        </p:txBody>
      </p:sp>
    </p:spTree>
    <p:extLst>
      <p:ext uri="{BB962C8B-B14F-4D97-AF65-F5344CB8AC3E}">
        <p14:creationId xmlns:p14="http://schemas.microsoft.com/office/powerpoint/2010/main" val="11871347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FFC600"/>
      </a:accent1>
      <a:accent2>
        <a:srgbClr val="003764"/>
      </a:accent2>
      <a:accent3>
        <a:srgbClr val="5EB3E4"/>
      </a:accent3>
      <a:accent4>
        <a:srgbClr val="7F7F7F"/>
      </a:accent4>
      <a:accent5>
        <a:srgbClr val="3A3838"/>
      </a:accent5>
      <a:accent6>
        <a:srgbClr val="D8D9D7"/>
      </a:accent6>
      <a:hlink>
        <a:srgbClr val="2F5496"/>
      </a:hlink>
      <a:folHlink>
        <a:srgbClr val="833C0B"/>
      </a:folHlink>
    </a:clrScheme>
    <a:fontScheme name="KYTC">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YTCtemplate-TK-Main" id="{22726168-3B46-40B8-A768-46457C010A69}" vid="{A4A589BF-1008-4871-A046-32F5178A76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89ABD76F30DF43962563A28BC51F62" ma:contentTypeVersion="1" ma:contentTypeDescription="Create a new document." ma:contentTypeScope="" ma:versionID="47969b08d4c948bab42d430126b61e3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426708-9BF1-44E3-979E-82F59981BDC5}">
  <ds:schemaRefs>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B90EC3D7-E756-4517-9312-3AEC41EE581D}">
  <ds:schemaRefs>
    <ds:schemaRef ds:uri="http://schemas.microsoft.com/sharepoint/v3/contenttype/forms"/>
  </ds:schemaRefs>
</ds:datastoreItem>
</file>

<file path=customXml/itemProps3.xml><?xml version="1.0" encoding="utf-8"?>
<ds:datastoreItem xmlns:ds="http://schemas.openxmlformats.org/officeDocument/2006/customXml" ds:itemID="{C40E396E-1333-47A5-89A7-DE53C17324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KYTCtemplate-TK-Main</Template>
  <TotalTime>940</TotalTime>
  <Words>3131</Words>
  <Application>Microsoft Office PowerPoint</Application>
  <PresentationFormat>Widescreen</PresentationFormat>
  <Paragraphs>148</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Black</vt:lpstr>
      <vt:lpstr>Arial Narrow</vt:lpstr>
      <vt:lpstr>Calibri</vt:lpstr>
      <vt:lpstr>D-DIN CONDENSED</vt:lpstr>
      <vt:lpstr>D-DIN CONDENSED</vt:lpstr>
      <vt:lpstr>IBM Plex Serif</vt:lpstr>
      <vt:lpstr>Verdana</vt:lpstr>
      <vt:lpstr>Wingdings 3</vt:lpstr>
      <vt:lpstr>Office Theme</vt:lpstr>
      <vt:lpstr>Kentucky Riverports, Highway &amp; Rail Freight Analysis Study</vt:lpstr>
      <vt:lpstr>How Was the Study Conducted?</vt:lpstr>
      <vt:lpstr>Study Partners</vt:lpstr>
      <vt:lpstr>Kentucky’s Waterway Network</vt:lpstr>
      <vt:lpstr>Kentucky’s Public Riverports</vt:lpstr>
      <vt:lpstr>Kentucky’s Rail Network</vt:lpstr>
      <vt:lpstr>Kentucky’s Road Network</vt:lpstr>
      <vt:lpstr>Riverport Hinterlands</vt:lpstr>
      <vt:lpstr>What Have We Learned About Riverports?</vt:lpstr>
      <vt:lpstr>Supporting Kentucky's Air Cargo</vt:lpstr>
      <vt:lpstr>What Have We Learned About the Riverport Markets?</vt:lpstr>
      <vt:lpstr>Demand is Shifting Away from Long-Standing Markets</vt:lpstr>
      <vt:lpstr>Smaller, Different Markets Will Increase</vt:lpstr>
      <vt:lpstr>What Will Riverport Investment Cost?</vt:lpstr>
      <vt:lpstr>What Choices Do We Face?</vt:lpstr>
      <vt:lpstr>Final Report Deliverables</vt:lpstr>
      <vt:lpstr>Kentucky Freight Plan</vt:lpstr>
      <vt:lpstr>Kentucky Statewide Rail Plan and Infrastructure Assessment</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Edgeworth, Jeremy R (KYTC)</dc:creator>
  <cp:lastModifiedBy>Edgeworth, Jeremy R (KYTC)</cp:lastModifiedBy>
  <cp:revision>26</cp:revision>
  <cp:lastPrinted>2022-10-17T20:06:58Z</cp:lastPrinted>
  <dcterms:created xsi:type="dcterms:W3CDTF">2022-10-11T17:20:53Z</dcterms:created>
  <dcterms:modified xsi:type="dcterms:W3CDTF">2023-07-17T14:18:25Z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0x0101009C89ABD76F30DF43962563A28BC51F62</vt:lpwstr>
  </property>
</Properties>
</file>