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8" r:id="rId2"/>
    <p:sldId id="279" r:id="rId3"/>
    <p:sldId id="288" r:id="rId4"/>
    <p:sldId id="285" r:id="rId5"/>
    <p:sldId id="259" r:id="rId6"/>
    <p:sldId id="270" r:id="rId7"/>
    <p:sldId id="272" r:id="rId8"/>
    <p:sldId id="289" r:id="rId9"/>
    <p:sldId id="291" r:id="rId10"/>
    <p:sldId id="292" r:id="rId11"/>
    <p:sldId id="293" r:id="rId12"/>
    <p:sldId id="294" r:id="rId13"/>
    <p:sldId id="290" r:id="rId14"/>
    <p:sldId id="268" r:id="rId15"/>
    <p:sldId id="298" r:id="rId16"/>
    <p:sldId id="295" r:id="rId17"/>
    <p:sldId id="297" r:id="rId18"/>
    <p:sldId id="301" r:id="rId19"/>
    <p:sldId id="299" r:id="rId20"/>
    <p:sldId id="300" r:id="rId21"/>
    <p:sldId id="302" r:id="rId22"/>
    <p:sldId id="296"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101C98-B43A-7B7F-D993-72FE9F4DAB59}" name="Rachel Bayens" initials="RB" userId="S::rphelps@govplan.com::93e905c6-d743-4b58-923c-873901a262b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7"/>
    <a:srgbClr val="4C9FD8"/>
    <a:srgbClr val="F47A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93" autoAdjust="0"/>
    <p:restoredTop sz="96311" autoAdjust="0"/>
  </p:normalViewPr>
  <p:slideViewPr>
    <p:cSldViewPr snapToGrid="0" snapToObjects="1">
      <p:cViewPr varScale="1">
        <p:scale>
          <a:sx n="104" d="100"/>
          <a:sy n="104" d="100"/>
        </p:scale>
        <p:origin x="224" y="6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3" d="100"/>
          <a:sy n="93" d="100"/>
        </p:scale>
        <p:origin x="360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EDB21BE-2D14-5445-BBD1-18854C2B4F3F}" type="datetimeFigureOut">
              <a:rPr lang="en-US" smtClean="0"/>
              <a:t>7/31/23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A6ADA9-A5F4-BE4B-9B67-3D0EAF346782}" type="slidenum">
              <a:rPr lang="en-US" smtClean="0"/>
              <a:t>‹#›</a:t>
            </a:fld>
            <a:endParaRPr lang="en-US"/>
          </a:p>
        </p:txBody>
      </p:sp>
    </p:spTree>
    <p:extLst>
      <p:ext uri="{BB962C8B-B14F-4D97-AF65-F5344CB8AC3E}">
        <p14:creationId xmlns:p14="http://schemas.microsoft.com/office/powerpoint/2010/main" val="2641970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A6ADA9-A5F4-BE4B-9B67-3D0EAF346782}" type="slidenum">
              <a:rPr lang="en-US" smtClean="0"/>
              <a:t>1</a:t>
            </a:fld>
            <a:endParaRPr lang="en-US"/>
          </a:p>
        </p:txBody>
      </p:sp>
    </p:spTree>
    <p:extLst>
      <p:ext uri="{BB962C8B-B14F-4D97-AF65-F5344CB8AC3E}">
        <p14:creationId xmlns:p14="http://schemas.microsoft.com/office/powerpoint/2010/main" val="2598225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A6ADA9-A5F4-BE4B-9B67-3D0EAF346782}" type="slidenum">
              <a:rPr lang="en-US" smtClean="0"/>
              <a:t>5</a:t>
            </a:fld>
            <a:endParaRPr lang="en-US"/>
          </a:p>
        </p:txBody>
      </p:sp>
    </p:spTree>
    <p:extLst>
      <p:ext uri="{BB962C8B-B14F-4D97-AF65-F5344CB8AC3E}">
        <p14:creationId xmlns:p14="http://schemas.microsoft.com/office/powerpoint/2010/main" val="382105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A6ADA9-A5F4-BE4B-9B67-3D0EAF346782}" type="slidenum">
              <a:rPr lang="en-US" smtClean="0"/>
              <a:t>6</a:t>
            </a:fld>
            <a:endParaRPr lang="en-US"/>
          </a:p>
        </p:txBody>
      </p:sp>
    </p:spTree>
    <p:extLst>
      <p:ext uri="{BB962C8B-B14F-4D97-AF65-F5344CB8AC3E}">
        <p14:creationId xmlns:p14="http://schemas.microsoft.com/office/powerpoint/2010/main" val="151456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A6ADA9-A5F4-BE4B-9B67-3D0EAF346782}" type="slidenum">
              <a:rPr lang="en-US" smtClean="0"/>
              <a:t>8</a:t>
            </a:fld>
            <a:endParaRPr lang="en-US"/>
          </a:p>
        </p:txBody>
      </p:sp>
    </p:spTree>
    <p:extLst>
      <p:ext uri="{BB962C8B-B14F-4D97-AF65-F5344CB8AC3E}">
        <p14:creationId xmlns:p14="http://schemas.microsoft.com/office/powerpoint/2010/main" val="3370825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8CB92A-9DD2-EB4A-863E-8B375315C596}"/>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28465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A8E16C-8F51-9040-A2A0-240AE0160E63}"/>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E6252154-97CE-0142-B90E-E970C770AAFC}"/>
              </a:ext>
            </a:extLst>
          </p:cNvPr>
          <p:cNvSpPr>
            <a:spLocks noGrp="1"/>
          </p:cNvSpPr>
          <p:nvPr>
            <p:ph type="title" hasCustomPrompt="1"/>
          </p:nvPr>
        </p:nvSpPr>
        <p:spPr>
          <a:xfrm>
            <a:off x="838200" y="2531856"/>
            <a:ext cx="10515600" cy="1895178"/>
          </a:xfrm>
          <a:prstGeom prst="rect">
            <a:avLst/>
          </a:prstGeom>
        </p:spPr>
        <p:txBody>
          <a:bodyPr anchor="ctr"/>
          <a:lstStyle>
            <a:lvl1pPr algn="ctr">
              <a:defRPr sz="6000">
                <a:solidFill>
                  <a:schemeClr val="bg1"/>
                </a:solidFill>
              </a:defRPr>
            </a:lvl1pPr>
          </a:lstStyle>
          <a:p>
            <a:r>
              <a:rPr lang="en-US" dirty="0"/>
              <a:t>Section Title</a:t>
            </a:r>
          </a:p>
        </p:txBody>
      </p:sp>
    </p:spTree>
    <p:extLst>
      <p:ext uri="{BB962C8B-B14F-4D97-AF65-F5344CB8AC3E}">
        <p14:creationId xmlns:p14="http://schemas.microsoft.com/office/powerpoint/2010/main" val="528806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mage Layou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A8E16C-8F51-9040-A2A0-240AE0160E63}"/>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E6252154-97CE-0142-B90E-E970C770AAFC}"/>
              </a:ext>
            </a:extLst>
          </p:cNvPr>
          <p:cNvSpPr>
            <a:spLocks noGrp="1"/>
          </p:cNvSpPr>
          <p:nvPr>
            <p:ph type="title" hasCustomPrompt="1"/>
          </p:nvPr>
        </p:nvSpPr>
        <p:spPr>
          <a:xfrm>
            <a:off x="838200" y="2531856"/>
            <a:ext cx="10515600" cy="1142448"/>
          </a:xfrm>
          <a:prstGeom prst="rect">
            <a:avLst/>
          </a:prstGeom>
        </p:spPr>
        <p:txBody>
          <a:bodyPr anchor="ctr"/>
          <a:lstStyle>
            <a:lvl1pPr algn="ctr">
              <a:defRPr>
                <a:solidFill>
                  <a:srgbClr val="008087"/>
                </a:solidFill>
              </a:defRPr>
            </a:lvl1pPr>
          </a:lstStyle>
          <a:p>
            <a:r>
              <a:rPr lang="en-US" dirty="0"/>
              <a:t>Title</a:t>
            </a:r>
          </a:p>
        </p:txBody>
      </p:sp>
    </p:spTree>
    <p:extLst>
      <p:ext uri="{BB962C8B-B14F-4D97-AF65-F5344CB8AC3E}">
        <p14:creationId xmlns:p14="http://schemas.microsoft.com/office/powerpoint/2010/main" val="618258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Only Two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A8E16C-8F51-9040-A2A0-240AE0160E63}"/>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E6252154-97CE-0142-B90E-E970C770AAFC}"/>
              </a:ext>
            </a:extLst>
          </p:cNvPr>
          <p:cNvSpPr>
            <a:spLocks noGrp="1"/>
          </p:cNvSpPr>
          <p:nvPr>
            <p:ph type="title" hasCustomPrompt="1"/>
          </p:nvPr>
        </p:nvSpPr>
        <p:spPr>
          <a:xfrm>
            <a:off x="838200" y="365126"/>
            <a:ext cx="10515600" cy="1142448"/>
          </a:xfrm>
          <a:prstGeom prst="rect">
            <a:avLst/>
          </a:prstGeom>
        </p:spPr>
        <p:txBody>
          <a:bodyPr/>
          <a:lstStyle>
            <a:lvl1pPr>
              <a:defRPr>
                <a:solidFill>
                  <a:srgbClr val="008087"/>
                </a:solidFill>
              </a:defRPr>
            </a:lvl1pPr>
          </a:lstStyle>
          <a:p>
            <a:r>
              <a:rPr lang="en-US" dirty="0"/>
              <a:t>Title</a:t>
            </a:r>
          </a:p>
        </p:txBody>
      </p:sp>
      <p:sp>
        <p:nvSpPr>
          <p:cNvPr id="22" name="Text Placeholder 6">
            <a:extLst>
              <a:ext uri="{FF2B5EF4-FFF2-40B4-BE49-F238E27FC236}">
                <a16:creationId xmlns:a16="http://schemas.microsoft.com/office/drawing/2014/main" id="{A1BC06E2-83F8-C345-B38C-9197C28350BD}"/>
              </a:ext>
            </a:extLst>
          </p:cNvPr>
          <p:cNvSpPr>
            <a:spLocks noGrp="1"/>
          </p:cNvSpPr>
          <p:nvPr>
            <p:ph type="body" sz="quarter" idx="11" hasCustomPrompt="1"/>
          </p:nvPr>
        </p:nvSpPr>
        <p:spPr>
          <a:xfrm>
            <a:off x="838200" y="1576389"/>
            <a:ext cx="5186363" cy="4208186"/>
          </a:xfrm>
          <a:prstGeom prst="rect">
            <a:avLst/>
          </a:prstGeom>
        </p:spPr>
        <p:txBody>
          <a:bodyPr/>
          <a:lstStyle>
            <a:lvl1pPr marL="0" indent="0">
              <a:buNone/>
              <a:defRPr sz="1800"/>
            </a:lvl1pPr>
          </a:lstStyle>
          <a:p>
            <a:pPr lvl="0"/>
            <a:r>
              <a:rPr lang="en-US" dirty="0"/>
              <a:t>Body</a:t>
            </a:r>
          </a:p>
        </p:txBody>
      </p:sp>
      <p:sp>
        <p:nvSpPr>
          <p:cNvPr id="23" name="Text Placeholder 6">
            <a:extLst>
              <a:ext uri="{FF2B5EF4-FFF2-40B4-BE49-F238E27FC236}">
                <a16:creationId xmlns:a16="http://schemas.microsoft.com/office/drawing/2014/main" id="{840BA28D-DC98-F54C-BD1B-FD830024FE78}"/>
              </a:ext>
            </a:extLst>
          </p:cNvPr>
          <p:cNvSpPr>
            <a:spLocks noGrp="1"/>
          </p:cNvSpPr>
          <p:nvPr>
            <p:ph type="body" sz="quarter" idx="12" hasCustomPrompt="1"/>
          </p:nvPr>
        </p:nvSpPr>
        <p:spPr>
          <a:xfrm>
            <a:off x="6175513" y="1576389"/>
            <a:ext cx="5186363" cy="4208186"/>
          </a:xfrm>
          <a:prstGeom prst="rect">
            <a:avLst/>
          </a:prstGeom>
        </p:spPr>
        <p:txBody>
          <a:bodyPr/>
          <a:lstStyle>
            <a:lvl1pPr marL="0" indent="0">
              <a:buNone/>
              <a:defRPr sz="1800"/>
            </a:lvl1pPr>
          </a:lstStyle>
          <a:p>
            <a:pPr lvl="0"/>
            <a:r>
              <a:rPr lang="en-US" dirty="0"/>
              <a:t>Body</a:t>
            </a:r>
          </a:p>
        </p:txBody>
      </p:sp>
    </p:spTree>
    <p:extLst>
      <p:ext uri="{BB962C8B-B14F-4D97-AF65-F5344CB8AC3E}">
        <p14:creationId xmlns:p14="http://schemas.microsoft.com/office/powerpoint/2010/main" val="3920985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Only One Colum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A8E16C-8F51-9040-A2A0-240AE0160E63}"/>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E6252154-97CE-0142-B90E-E970C770AAFC}"/>
              </a:ext>
            </a:extLst>
          </p:cNvPr>
          <p:cNvSpPr>
            <a:spLocks noGrp="1"/>
          </p:cNvSpPr>
          <p:nvPr>
            <p:ph type="title" hasCustomPrompt="1"/>
          </p:nvPr>
        </p:nvSpPr>
        <p:spPr>
          <a:xfrm>
            <a:off x="838200" y="365126"/>
            <a:ext cx="10515600" cy="1142448"/>
          </a:xfrm>
          <a:prstGeom prst="rect">
            <a:avLst/>
          </a:prstGeom>
        </p:spPr>
        <p:txBody>
          <a:bodyPr/>
          <a:lstStyle>
            <a:lvl1pPr>
              <a:defRPr>
                <a:solidFill>
                  <a:srgbClr val="008087"/>
                </a:solidFill>
              </a:defRPr>
            </a:lvl1pPr>
          </a:lstStyle>
          <a:p>
            <a:r>
              <a:rPr lang="en-US" dirty="0"/>
              <a:t>Title</a:t>
            </a:r>
          </a:p>
        </p:txBody>
      </p:sp>
      <p:sp>
        <p:nvSpPr>
          <p:cNvPr id="22" name="Text Placeholder 6">
            <a:extLst>
              <a:ext uri="{FF2B5EF4-FFF2-40B4-BE49-F238E27FC236}">
                <a16:creationId xmlns:a16="http://schemas.microsoft.com/office/drawing/2014/main" id="{A1BC06E2-83F8-C345-B38C-9197C28350BD}"/>
              </a:ext>
            </a:extLst>
          </p:cNvPr>
          <p:cNvSpPr>
            <a:spLocks noGrp="1"/>
          </p:cNvSpPr>
          <p:nvPr>
            <p:ph type="body" sz="quarter" idx="11" hasCustomPrompt="1"/>
          </p:nvPr>
        </p:nvSpPr>
        <p:spPr>
          <a:xfrm>
            <a:off x="838200" y="1576389"/>
            <a:ext cx="10523676" cy="4208186"/>
          </a:xfrm>
          <a:prstGeom prst="rect">
            <a:avLst/>
          </a:prstGeom>
        </p:spPr>
        <p:txBody>
          <a:bodyPr/>
          <a:lstStyle>
            <a:lvl1pPr marL="0" indent="0">
              <a:buNone/>
              <a:defRPr sz="1800"/>
            </a:lvl1pPr>
          </a:lstStyle>
          <a:p>
            <a:pPr lvl="0"/>
            <a:r>
              <a:rPr lang="en-US" dirty="0"/>
              <a:t>Body</a:t>
            </a:r>
          </a:p>
        </p:txBody>
      </p:sp>
    </p:spTree>
    <p:extLst>
      <p:ext uri="{BB962C8B-B14F-4D97-AF65-F5344CB8AC3E}">
        <p14:creationId xmlns:p14="http://schemas.microsoft.com/office/powerpoint/2010/main" val="3833559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Layou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A8E16C-8F51-9040-A2A0-240AE0160E63}"/>
              </a:ext>
            </a:extLst>
          </p:cNvPr>
          <p:cNvPicPr>
            <a:picLocks noChangeAspect="1"/>
          </p:cNvPicPr>
          <p:nvPr userDrawn="1"/>
        </p:nvPicPr>
        <p:blipFill>
          <a:blip r:embed="rId2"/>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E6252154-97CE-0142-B90E-E970C770AAFC}"/>
              </a:ext>
            </a:extLst>
          </p:cNvPr>
          <p:cNvSpPr>
            <a:spLocks noGrp="1"/>
          </p:cNvSpPr>
          <p:nvPr>
            <p:ph type="title" hasCustomPrompt="1"/>
          </p:nvPr>
        </p:nvSpPr>
        <p:spPr>
          <a:xfrm>
            <a:off x="838200" y="365126"/>
            <a:ext cx="10515600" cy="1142448"/>
          </a:xfrm>
          <a:prstGeom prst="rect">
            <a:avLst/>
          </a:prstGeom>
        </p:spPr>
        <p:txBody>
          <a:bodyPr/>
          <a:lstStyle>
            <a:lvl1pPr>
              <a:defRPr>
                <a:solidFill>
                  <a:srgbClr val="008087"/>
                </a:solidFill>
              </a:defRPr>
            </a:lvl1pPr>
          </a:lstStyle>
          <a:p>
            <a:r>
              <a:rPr lang="en-US" dirty="0"/>
              <a:t>Title</a:t>
            </a:r>
          </a:p>
        </p:txBody>
      </p:sp>
      <p:sp>
        <p:nvSpPr>
          <p:cNvPr id="5" name="Picture Placeholder 4">
            <a:extLst>
              <a:ext uri="{FF2B5EF4-FFF2-40B4-BE49-F238E27FC236}">
                <a16:creationId xmlns:a16="http://schemas.microsoft.com/office/drawing/2014/main" id="{E7CE7A63-D60A-4948-A11B-B41B1C0C2160}"/>
              </a:ext>
            </a:extLst>
          </p:cNvPr>
          <p:cNvSpPr>
            <a:spLocks noGrp="1"/>
          </p:cNvSpPr>
          <p:nvPr>
            <p:ph type="pic" sz="quarter" idx="10"/>
          </p:nvPr>
        </p:nvSpPr>
        <p:spPr>
          <a:xfrm>
            <a:off x="6095999" y="1576388"/>
            <a:ext cx="5257801" cy="4168429"/>
          </a:xfrm>
          <a:prstGeom prst="rect">
            <a:avLst/>
          </a:prstGeom>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A2CA5F39-1843-5240-8AF2-B2DBD99051A2}"/>
              </a:ext>
            </a:extLst>
          </p:cNvPr>
          <p:cNvSpPr>
            <a:spLocks noGrp="1"/>
          </p:cNvSpPr>
          <p:nvPr>
            <p:ph type="body" sz="quarter" idx="11" hasCustomPrompt="1"/>
          </p:nvPr>
        </p:nvSpPr>
        <p:spPr>
          <a:xfrm>
            <a:off x="838200" y="1576388"/>
            <a:ext cx="5125278" cy="4168429"/>
          </a:xfrm>
          <a:prstGeom prst="rect">
            <a:avLst/>
          </a:prstGeom>
        </p:spPr>
        <p:txBody>
          <a:bodyPr/>
          <a:lstStyle>
            <a:lvl1pPr marL="0" indent="0">
              <a:buNone/>
              <a:defRPr sz="1800"/>
            </a:lvl1pPr>
          </a:lstStyle>
          <a:p>
            <a:pPr lvl="0"/>
            <a:r>
              <a:rPr lang="en-US" dirty="0"/>
              <a:t>Body</a:t>
            </a:r>
          </a:p>
        </p:txBody>
      </p:sp>
    </p:spTree>
    <p:extLst>
      <p:ext uri="{BB962C8B-B14F-4D97-AF65-F5344CB8AC3E}">
        <p14:creationId xmlns:p14="http://schemas.microsoft.com/office/powerpoint/2010/main" val="69061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ayout 2">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70A8E16C-8F51-9040-A2A0-240AE0160E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E6252154-97CE-0142-B90E-E970C770AAFC}"/>
              </a:ext>
            </a:extLst>
          </p:cNvPr>
          <p:cNvSpPr>
            <a:spLocks noGrp="1"/>
          </p:cNvSpPr>
          <p:nvPr>
            <p:ph type="title" hasCustomPrompt="1"/>
          </p:nvPr>
        </p:nvSpPr>
        <p:spPr>
          <a:xfrm>
            <a:off x="838200" y="365126"/>
            <a:ext cx="10515600" cy="1142448"/>
          </a:xfrm>
          <a:prstGeom prst="rect">
            <a:avLst/>
          </a:prstGeom>
        </p:spPr>
        <p:txBody>
          <a:bodyPr/>
          <a:lstStyle>
            <a:lvl1pPr>
              <a:defRPr>
                <a:solidFill>
                  <a:srgbClr val="008087"/>
                </a:solidFill>
              </a:defRPr>
            </a:lvl1pPr>
          </a:lstStyle>
          <a:p>
            <a:r>
              <a:rPr lang="en-US" dirty="0"/>
              <a:t>Title</a:t>
            </a:r>
          </a:p>
        </p:txBody>
      </p:sp>
      <p:sp>
        <p:nvSpPr>
          <p:cNvPr id="5" name="Picture Placeholder 4">
            <a:extLst>
              <a:ext uri="{FF2B5EF4-FFF2-40B4-BE49-F238E27FC236}">
                <a16:creationId xmlns:a16="http://schemas.microsoft.com/office/drawing/2014/main" id="{E7CE7A63-D60A-4948-A11B-B41B1C0C2160}"/>
              </a:ext>
            </a:extLst>
          </p:cNvPr>
          <p:cNvSpPr>
            <a:spLocks noGrp="1"/>
          </p:cNvSpPr>
          <p:nvPr>
            <p:ph type="pic" sz="quarter" idx="10"/>
          </p:nvPr>
        </p:nvSpPr>
        <p:spPr>
          <a:xfrm>
            <a:off x="3687417" y="1576388"/>
            <a:ext cx="7666383" cy="4168429"/>
          </a:xfrm>
          <a:prstGeom prst="rect">
            <a:avLst/>
          </a:prstGeom>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A2CA5F39-1843-5240-8AF2-B2DBD99051A2}"/>
              </a:ext>
            </a:extLst>
          </p:cNvPr>
          <p:cNvSpPr>
            <a:spLocks noGrp="1"/>
          </p:cNvSpPr>
          <p:nvPr>
            <p:ph type="body" sz="quarter" idx="11" hasCustomPrompt="1"/>
          </p:nvPr>
        </p:nvSpPr>
        <p:spPr>
          <a:xfrm>
            <a:off x="838200" y="1576388"/>
            <a:ext cx="2759765" cy="4168429"/>
          </a:xfrm>
          <a:prstGeom prst="rect">
            <a:avLst/>
          </a:prstGeom>
        </p:spPr>
        <p:txBody>
          <a:bodyPr/>
          <a:lstStyle>
            <a:lvl1pPr marL="0" indent="0">
              <a:buNone/>
              <a:defRPr sz="1800"/>
            </a:lvl1pPr>
          </a:lstStyle>
          <a:p>
            <a:pPr lvl="0"/>
            <a:r>
              <a:rPr lang="en-US" dirty="0"/>
              <a:t>Body</a:t>
            </a:r>
          </a:p>
        </p:txBody>
      </p:sp>
    </p:spTree>
    <p:extLst>
      <p:ext uri="{BB962C8B-B14F-4D97-AF65-F5344CB8AC3E}">
        <p14:creationId xmlns:p14="http://schemas.microsoft.com/office/powerpoint/2010/main" val="1372222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Layout 3">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70A8E16C-8F51-9040-A2A0-240AE0160E6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E6252154-97CE-0142-B90E-E970C770AAFC}"/>
              </a:ext>
            </a:extLst>
          </p:cNvPr>
          <p:cNvSpPr>
            <a:spLocks noGrp="1"/>
          </p:cNvSpPr>
          <p:nvPr>
            <p:ph type="title" hasCustomPrompt="1"/>
          </p:nvPr>
        </p:nvSpPr>
        <p:spPr>
          <a:xfrm>
            <a:off x="838200" y="365126"/>
            <a:ext cx="10515600" cy="1142448"/>
          </a:xfrm>
          <a:prstGeom prst="rect">
            <a:avLst/>
          </a:prstGeom>
        </p:spPr>
        <p:txBody>
          <a:bodyPr/>
          <a:lstStyle>
            <a:lvl1pPr>
              <a:defRPr>
                <a:solidFill>
                  <a:srgbClr val="008087"/>
                </a:solidFill>
              </a:defRPr>
            </a:lvl1pPr>
          </a:lstStyle>
          <a:p>
            <a:r>
              <a:rPr lang="en-US" dirty="0"/>
              <a:t>Title</a:t>
            </a:r>
          </a:p>
        </p:txBody>
      </p:sp>
      <p:sp>
        <p:nvSpPr>
          <p:cNvPr id="5" name="Picture Placeholder 4">
            <a:extLst>
              <a:ext uri="{FF2B5EF4-FFF2-40B4-BE49-F238E27FC236}">
                <a16:creationId xmlns:a16="http://schemas.microsoft.com/office/drawing/2014/main" id="{E7CE7A63-D60A-4948-A11B-B41B1C0C2160}"/>
              </a:ext>
            </a:extLst>
          </p:cNvPr>
          <p:cNvSpPr>
            <a:spLocks noGrp="1"/>
          </p:cNvSpPr>
          <p:nvPr>
            <p:ph type="pic" sz="quarter" idx="10"/>
          </p:nvPr>
        </p:nvSpPr>
        <p:spPr>
          <a:xfrm>
            <a:off x="8666455" y="1576388"/>
            <a:ext cx="2687345" cy="4168429"/>
          </a:xfrm>
          <a:prstGeom prst="rect">
            <a:avLst/>
          </a:prstGeom>
        </p:spPr>
        <p:txBody>
          <a:bodyPr/>
          <a:lstStyle>
            <a:lvl1pPr marL="0" indent="0">
              <a:buNone/>
              <a:defRPr/>
            </a:lvl1pPr>
          </a:lstStyle>
          <a:p>
            <a:endParaRPr lang="en-US" dirty="0"/>
          </a:p>
        </p:txBody>
      </p:sp>
      <p:sp>
        <p:nvSpPr>
          <p:cNvPr id="7" name="Text Placeholder 6">
            <a:extLst>
              <a:ext uri="{FF2B5EF4-FFF2-40B4-BE49-F238E27FC236}">
                <a16:creationId xmlns:a16="http://schemas.microsoft.com/office/drawing/2014/main" id="{A2CA5F39-1843-5240-8AF2-B2DBD99051A2}"/>
              </a:ext>
            </a:extLst>
          </p:cNvPr>
          <p:cNvSpPr>
            <a:spLocks noGrp="1"/>
          </p:cNvSpPr>
          <p:nvPr>
            <p:ph type="body" sz="quarter" idx="11" hasCustomPrompt="1"/>
          </p:nvPr>
        </p:nvSpPr>
        <p:spPr>
          <a:xfrm>
            <a:off x="838200" y="1576388"/>
            <a:ext cx="7689574" cy="4168429"/>
          </a:xfrm>
          <a:prstGeom prst="rect">
            <a:avLst/>
          </a:prstGeom>
        </p:spPr>
        <p:txBody>
          <a:bodyPr/>
          <a:lstStyle>
            <a:lvl1pPr marL="0" indent="0">
              <a:buNone/>
              <a:defRPr sz="1800"/>
            </a:lvl1pPr>
          </a:lstStyle>
          <a:p>
            <a:pPr lvl="0"/>
            <a:r>
              <a:rPr lang="en-US" dirty="0"/>
              <a:t>Body</a:t>
            </a:r>
          </a:p>
        </p:txBody>
      </p:sp>
    </p:spTree>
    <p:extLst>
      <p:ext uri="{BB962C8B-B14F-4D97-AF65-F5344CB8AC3E}">
        <p14:creationId xmlns:p14="http://schemas.microsoft.com/office/powerpoint/2010/main" val="226492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108340"/>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5" r:id="rId3"/>
    <p:sldLayoutId id="2147483650" r:id="rId4"/>
    <p:sldLayoutId id="2147483654" r:id="rId5"/>
    <p:sldLayoutId id="2147483651" r:id="rId6"/>
    <p:sldLayoutId id="2147483652" r:id="rId7"/>
    <p:sldLayoutId id="214748365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4200">
                <a:solidFill>
                  <a:srgbClr val="FFFFFF"/>
                </a:solidFill>
              </a:rPr>
              <a:t>The Riverport Industry in Kentucky </a:t>
            </a:r>
          </a:p>
        </p:txBody>
      </p:sp>
      <p:cxnSp>
        <p:nvCxnSpPr>
          <p:cNvPr id="26" name="Straight Connector 2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7ED90E82-06F2-F0BA-519B-7A87F75F7A7C}"/>
              </a:ext>
            </a:extLst>
          </p:cNvPr>
          <p:cNvPicPr>
            <a:picLocks noChangeAspect="1"/>
          </p:cNvPicPr>
          <p:nvPr/>
        </p:nvPicPr>
        <p:blipFill>
          <a:blip r:embed="rId3"/>
          <a:stretch>
            <a:fillRect/>
          </a:stretch>
        </p:blipFill>
        <p:spPr>
          <a:xfrm>
            <a:off x="331567" y="3375373"/>
            <a:ext cx="5455917" cy="2100527"/>
          </a:xfrm>
          <a:prstGeom prst="rect">
            <a:avLst/>
          </a:prstGeom>
        </p:spPr>
      </p:pic>
      <p:cxnSp>
        <p:nvCxnSpPr>
          <p:cNvPr id="27" name="Straight Connector 2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descr="Shape&#10;&#10;Description automatically generated with medium confidence">
            <a:extLst>
              <a:ext uri="{FF2B5EF4-FFF2-40B4-BE49-F238E27FC236}">
                <a16:creationId xmlns:a16="http://schemas.microsoft.com/office/drawing/2014/main" id="{2DD8FCBF-1733-77A6-38CB-949262F06F66}"/>
              </a:ext>
            </a:extLst>
          </p:cNvPr>
          <p:cNvPicPr>
            <a:picLocks noChangeAspect="1"/>
          </p:cNvPicPr>
          <p:nvPr/>
        </p:nvPicPr>
        <p:blipFill>
          <a:blip r:embed="rId4"/>
          <a:stretch>
            <a:fillRect/>
          </a:stretch>
        </p:blipFill>
        <p:spPr>
          <a:xfrm>
            <a:off x="6445073" y="3709547"/>
            <a:ext cx="5455917" cy="1432178"/>
          </a:xfrm>
          <a:prstGeom prst="rect">
            <a:avLst/>
          </a:prstGeom>
        </p:spPr>
      </p:pic>
    </p:spTree>
    <p:extLst>
      <p:ext uri="{BB962C8B-B14F-4D97-AF65-F5344CB8AC3E}">
        <p14:creationId xmlns:p14="http://schemas.microsoft.com/office/powerpoint/2010/main" val="111788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Modernization &amp; Expansion</a:t>
            </a: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a:xfrm>
            <a:off x="731589" y="1507574"/>
            <a:ext cx="10523676" cy="4208186"/>
          </a:xfrm>
        </p:spPr>
        <p:txBody>
          <a:bodyPr/>
          <a:lstStyle/>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To optimize port efficiency and expand markets to attract new anchor tenants and service new industries.</a:t>
            </a: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Examples of Modernization &amp; Expansion:</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Henderson – Terminal Warehouse $2,000,000</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Louisville – Cargo Dock $8,000,000</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Owensboro – 50 Acre Rail Site Development $1,000,000 </a:t>
            </a:r>
          </a:p>
          <a:p>
            <a:pPr marL="571500" indent="-571500">
              <a:lnSpc>
                <a:spcPct val="100000"/>
              </a:lnSpc>
              <a:buFont typeface="Wingdings" pitchFamily="2" charset="2"/>
              <a:buChar char="Ø"/>
            </a:pPr>
            <a:endParaRPr lang="en-US" sz="2400" dirty="0">
              <a:solidFill>
                <a:srgbClr val="222222"/>
              </a:solidFill>
              <a:latin typeface="Arial" panose="020B0604020202020204" pitchFamily="34" charset="0"/>
              <a:ea typeface="Times New Roman" panose="02020603050405020304" pitchFamily="18" charset="0"/>
            </a:endParaRPr>
          </a:p>
          <a:p>
            <a:pPr marL="571500" indent="-571500">
              <a:lnSpc>
                <a:spcPct val="100000"/>
              </a:lnSpc>
              <a:buFont typeface="Wingdings" pitchFamily="2" charset="2"/>
              <a:buChar char="Ø"/>
            </a:pPr>
            <a:endParaRPr lang="en-US" sz="3000" dirty="0">
              <a:solidFill>
                <a:srgbClr val="222222"/>
              </a:solidFill>
              <a:effectLst/>
              <a:latin typeface="Arial" panose="020B0604020202020204" pitchFamily="34"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210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Owensboro Riverport Authority</a:t>
            </a: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a:xfrm>
            <a:off x="838200" y="1576388"/>
            <a:ext cx="10523676" cy="4735201"/>
          </a:xfrm>
        </p:spPr>
        <p:txBody>
          <a:bodyPr/>
          <a:lstStyle/>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Chartered in 1966 by the City of Owensboro</a:t>
            </a: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2022-2023 </a:t>
            </a:r>
            <a:r>
              <a:rPr lang="en-US" sz="2400" u="sng" dirty="0">
                <a:solidFill>
                  <a:srgbClr val="222222"/>
                </a:solidFill>
                <a:latin typeface="Arial" panose="020B0604020202020204" pitchFamily="34" charset="0"/>
                <a:ea typeface="Times New Roman" panose="02020603050405020304" pitchFamily="18" charset="0"/>
              </a:rPr>
              <a:t>Inbound</a:t>
            </a:r>
            <a:r>
              <a:rPr lang="en-US" sz="2400" dirty="0">
                <a:solidFill>
                  <a:srgbClr val="222222"/>
                </a:solidFill>
                <a:latin typeface="Arial" panose="020B0604020202020204" pitchFamily="34" charset="0"/>
                <a:ea typeface="Times New Roman" panose="02020603050405020304" pitchFamily="18" charset="0"/>
              </a:rPr>
              <a:t> Volume (Short Tons) - 1.2 Million</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Barge -  657,000 ST (438 Barges) = 27,000 trucks</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Rail – 230,000 ST (2,300 Rail Cars) = 96,000 trucks</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Truck – 329,000 ST (13,700 Trucks)</a:t>
            </a: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Commodities: Grain, Fertilizer (dry &amp; Liquid), Salt, Aluminum, Copper, Steel, Paper, Graphite. </a:t>
            </a: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Revenue Generation:</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Use of equipment, facilities and land</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Per Ton Throughput</a:t>
            </a:r>
          </a:p>
          <a:p>
            <a:pPr marL="571500" indent="-571500">
              <a:lnSpc>
                <a:spcPct val="100000"/>
              </a:lnSpc>
              <a:buFont typeface="Wingdings" pitchFamily="2" charset="2"/>
              <a:buChar char="Ø"/>
            </a:pPr>
            <a:endParaRPr lang="en-US" sz="2400" dirty="0">
              <a:solidFill>
                <a:srgbClr val="222222"/>
              </a:solidFill>
              <a:latin typeface="Arial" panose="020B0604020202020204" pitchFamily="34" charset="0"/>
              <a:ea typeface="Times New Roman" panose="02020603050405020304" pitchFamily="18" charset="0"/>
            </a:endParaRPr>
          </a:p>
          <a:p>
            <a:pPr marL="571500" indent="-571500">
              <a:lnSpc>
                <a:spcPct val="100000"/>
              </a:lnSpc>
              <a:buFont typeface="Wingdings" pitchFamily="2" charset="2"/>
              <a:buChar char="Ø"/>
            </a:pPr>
            <a:endParaRPr lang="en-US" sz="3000" dirty="0">
              <a:solidFill>
                <a:srgbClr val="222222"/>
              </a:solidFill>
              <a:effectLst/>
              <a:latin typeface="Arial" panose="020B0604020202020204" pitchFamily="34"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4273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Owensboro Riverport Authority</a:t>
            </a: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a:xfrm>
            <a:off x="838200" y="1576388"/>
            <a:ext cx="10523676" cy="4735201"/>
          </a:xfrm>
        </p:spPr>
        <p:txBody>
          <a:bodyPr/>
          <a:lstStyle/>
          <a:p>
            <a:pPr marL="571500" indent="-571500">
              <a:lnSpc>
                <a:spcPct val="100000"/>
              </a:lnSpc>
              <a:buFont typeface="Wingdings" pitchFamily="2" charset="2"/>
              <a:buChar char="Ø"/>
            </a:pPr>
            <a:r>
              <a:rPr lang="en-US" sz="2400" dirty="0">
                <a:solidFill>
                  <a:srgbClr val="222222"/>
                </a:solidFill>
                <a:ea typeface="Times New Roman" panose="02020603050405020304" pitchFamily="18" charset="0"/>
              </a:rPr>
              <a:t>Economic Development</a:t>
            </a:r>
          </a:p>
          <a:p>
            <a:pPr marL="1257300" lvl="1" indent="-571500">
              <a:lnSpc>
                <a:spcPct val="100000"/>
              </a:lnSpc>
              <a:buFont typeface="Wingdings" pitchFamily="2" charset="2"/>
              <a:buChar char="Ø"/>
            </a:pPr>
            <a:r>
              <a:rPr lang="en-US" sz="2000" dirty="0">
                <a:solidFill>
                  <a:srgbClr val="222222"/>
                </a:solidFill>
                <a:ea typeface="Times New Roman" panose="02020603050405020304" pitchFamily="18" charset="0"/>
              </a:rPr>
              <a:t>131 jobs added to local Auto Chassis Manufacture thru port utilization and Infrastructure upgrade.</a:t>
            </a:r>
          </a:p>
          <a:p>
            <a:pPr marL="1257300" lvl="1" indent="-571500">
              <a:lnSpc>
                <a:spcPct val="100000"/>
              </a:lnSpc>
              <a:buFont typeface="Wingdings" pitchFamily="2" charset="2"/>
              <a:buChar char="Ø"/>
            </a:pPr>
            <a:r>
              <a:rPr lang="en-US" sz="2000" dirty="0">
                <a:solidFill>
                  <a:srgbClr val="222222"/>
                </a:solidFill>
                <a:ea typeface="Times New Roman" panose="02020603050405020304" pitchFamily="18" charset="0"/>
              </a:rPr>
              <a:t>BUILD Grant recipient for “Last Mile” highway upgrade enhancing multiple local industries access. </a:t>
            </a:r>
          </a:p>
          <a:p>
            <a:pPr marL="1257300" lvl="1" indent="-571500">
              <a:lnSpc>
                <a:spcPct val="100000"/>
              </a:lnSpc>
              <a:buFont typeface="Wingdings" pitchFamily="2" charset="2"/>
              <a:buChar char="Ø"/>
            </a:pPr>
            <a:r>
              <a:rPr lang="en-US" sz="2000" dirty="0">
                <a:solidFill>
                  <a:srgbClr val="222222"/>
                </a:solidFill>
                <a:ea typeface="Times New Roman" panose="02020603050405020304" pitchFamily="18" charset="0"/>
              </a:rPr>
              <a:t>Economic Impact Study – 2018</a:t>
            </a:r>
            <a:endParaRPr lang="en-US" sz="2000" b="1" i="0" u="none" strike="noStrike" baseline="0" dirty="0">
              <a:solidFill>
                <a:srgbClr val="000000"/>
              </a:solidFill>
            </a:endParaRPr>
          </a:p>
          <a:p>
            <a:pPr marL="342900" indent="-342900">
              <a:buFont typeface="Wingdings" pitchFamily="2" charset="2"/>
              <a:buChar char="Ø"/>
            </a:pPr>
            <a:r>
              <a:rPr lang="en-US" sz="2400" i="0" u="none" strike="noStrike" baseline="0" dirty="0">
                <a:solidFill>
                  <a:srgbClr val="000000"/>
                </a:solidFill>
              </a:rPr>
              <a:t>Operational Impact </a:t>
            </a:r>
          </a:p>
          <a:p>
            <a:pPr marL="1028700" lvl="1" indent="-342900">
              <a:buFont typeface="Wingdings" pitchFamily="2" charset="2"/>
              <a:buChar char="Ø"/>
            </a:pPr>
            <a:r>
              <a:rPr lang="en-US" sz="2000" i="0" u="none" strike="noStrike" baseline="0" dirty="0">
                <a:solidFill>
                  <a:srgbClr val="000000"/>
                </a:solidFill>
              </a:rPr>
              <a:t>It is estimated that the total economic impact of Authority riverport operations in 2018 included $16.1 million of total output, $8.6 million of labor income, and support for 197 jobs annually. When analyzing the last six years, it is estimated that the annual impact of Authority riverport operations to the City of Owensboro is, on average, $13.8 million of total output, $7.0 million of labor income, and support for 161 jobs annually 	throughout the region. </a:t>
            </a:r>
          </a:p>
          <a:p>
            <a:pPr lvl="1" indent="0">
              <a:lnSpc>
                <a:spcPct val="100000"/>
              </a:lnSpc>
              <a:buNone/>
            </a:pPr>
            <a:r>
              <a:rPr lang="en-US" sz="2800" dirty="0">
                <a:solidFill>
                  <a:srgbClr val="222222"/>
                </a:solidFill>
                <a:latin typeface="Arial" panose="020B0604020202020204" pitchFamily="34" charset="0"/>
                <a:ea typeface="Times New Roman" panose="02020603050405020304" pitchFamily="18" charset="0"/>
              </a:rPr>
              <a:t> </a:t>
            </a:r>
          </a:p>
          <a:p>
            <a:pPr marL="571500" indent="-571500">
              <a:lnSpc>
                <a:spcPct val="100000"/>
              </a:lnSpc>
              <a:buFont typeface="Wingdings" pitchFamily="2" charset="2"/>
              <a:buChar char="Ø"/>
            </a:pPr>
            <a:endParaRPr lang="en-US" sz="2400" dirty="0">
              <a:solidFill>
                <a:srgbClr val="222222"/>
              </a:solidFill>
              <a:latin typeface="Arial" panose="020B0604020202020204" pitchFamily="34" charset="0"/>
              <a:ea typeface="Times New Roman" panose="02020603050405020304" pitchFamily="18" charset="0"/>
            </a:endParaRPr>
          </a:p>
          <a:p>
            <a:pPr marL="571500" indent="-571500">
              <a:lnSpc>
                <a:spcPct val="100000"/>
              </a:lnSpc>
              <a:buFont typeface="Wingdings" pitchFamily="2" charset="2"/>
              <a:buChar char="Ø"/>
            </a:pPr>
            <a:endParaRPr lang="en-US" sz="3000" dirty="0">
              <a:solidFill>
                <a:srgbClr val="222222"/>
              </a:solidFill>
              <a:effectLst/>
              <a:latin typeface="Arial" panose="020B0604020202020204" pitchFamily="34"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4776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Proposal</a:t>
            </a: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p:txBody>
          <a:bodyPr/>
          <a:lstStyle/>
          <a:p>
            <a:pPr marL="342900" indent="-342900">
              <a:buFont typeface="Wingdings" pitchFamily="2" charset="2"/>
              <a:buChar char="Ø"/>
            </a:pPr>
            <a:r>
              <a:rPr lang="en-US" sz="2400" dirty="0"/>
              <a:t>$15 Million one-time allocation to address asset preservation – no required match</a:t>
            </a:r>
          </a:p>
          <a:p>
            <a:pPr marL="342900" indent="-342900">
              <a:buFont typeface="Wingdings" pitchFamily="2" charset="2"/>
              <a:buChar char="Ø"/>
            </a:pPr>
            <a:r>
              <a:rPr lang="en-US" sz="2400" dirty="0"/>
              <a:t>Increased annual sustainable funding</a:t>
            </a:r>
          </a:p>
          <a:p>
            <a:pPr marL="342900" indent="-342900">
              <a:buFont typeface="Wingdings" pitchFamily="2" charset="2"/>
              <a:buChar char="Ø"/>
            </a:pPr>
            <a:r>
              <a:rPr lang="en-US" sz="2400" dirty="0"/>
              <a:t>Utilize the Riverport Financial Assistance Trust Fund (KRS 174.210) to allow for:</a:t>
            </a:r>
          </a:p>
          <a:p>
            <a:pPr marL="1028700" lvl="1" indent="-342900"/>
            <a:r>
              <a:rPr lang="en-US" dirty="0"/>
              <a:t>Funding to carry forward </a:t>
            </a:r>
          </a:p>
          <a:p>
            <a:pPr marL="1028700" lvl="1" indent="-342900"/>
            <a:r>
              <a:rPr lang="en-US" dirty="0"/>
              <a:t>A decrease in the local match requirement from 50% to 20%</a:t>
            </a:r>
          </a:p>
          <a:p>
            <a:pPr lvl="1" indent="0">
              <a:buNone/>
            </a:pPr>
            <a:endParaRPr lang="en-US" dirty="0"/>
          </a:p>
          <a:p>
            <a:pPr lvl="1" indent="0">
              <a:buNone/>
            </a:pPr>
            <a:endParaRPr lang="en-US" dirty="0"/>
          </a:p>
          <a:p>
            <a:pPr marL="571500" indent="-571500">
              <a:lnSpc>
                <a:spcPct val="100000"/>
              </a:lnSpc>
              <a:buFont typeface="Wingdings" panose="05000000000000000000" pitchFamily="2" charset="2"/>
              <a:buChar char="§"/>
            </a:pPr>
            <a:endParaRPr lang="en-US" sz="2400" dirty="0">
              <a:solidFill>
                <a:srgbClr val="222222"/>
              </a:solidFill>
              <a:effectLst/>
              <a:latin typeface="Arial" panose="020B0604020202020204" pitchFamily="34"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25457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787552" y="3348516"/>
            <a:ext cx="5025430" cy="945898"/>
          </a:xfrm>
        </p:spPr>
        <p:txBody>
          <a:bodyPr/>
          <a:lstStyle/>
          <a:p>
            <a:pPr algn="ctr"/>
            <a:r>
              <a:rPr lang="en-US" sz="2800" b="1" dirty="0">
                <a:cs typeface="Calibri" panose="020F0502020204030204" pitchFamily="34" charset="0"/>
              </a:rPr>
              <a:t>Jennifer Kirchner</a:t>
            </a:r>
            <a:br>
              <a:rPr lang="en-US" sz="2800" b="1" dirty="0">
                <a:cs typeface="Calibri" panose="020F0502020204030204" pitchFamily="34" charset="0"/>
              </a:rPr>
            </a:br>
            <a:r>
              <a:rPr lang="en-US" sz="2800" b="1" dirty="0">
                <a:cs typeface="Calibri" panose="020F0502020204030204" pitchFamily="34" charset="0"/>
              </a:rPr>
              <a:t>Executive Director</a:t>
            </a:r>
            <a:endParaRPr lang="en-US" sz="2800" dirty="0">
              <a:cs typeface="Calibri" panose="020F0502020204030204" pitchFamily="34" charset="0"/>
            </a:endParaRPr>
          </a:p>
        </p:txBody>
      </p:sp>
      <p:pic>
        <p:nvPicPr>
          <p:cNvPr id="5" name="Picture 4" descr="Shape&#10;&#10;Description automatically generated with medium confidence">
            <a:extLst>
              <a:ext uri="{FF2B5EF4-FFF2-40B4-BE49-F238E27FC236}">
                <a16:creationId xmlns:a16="http://schemas.microsoft.com/office/drawing/2014/main" id="{2DD8FCBF-1733-77A6-38CB-949262F06F66}"/>
              </a:ext>
            </a:extLst>
          </p:cNvPr>
          <p:cNvPicPr>
            <a:picLocks noChangeAspect="1"/>
          </p:cNvPicPr>
          <p:nvPr/>
        </p:nvPicPr>
        <p:blipFill>
          <a:blip r:embed="rId2"/>
          <a:stretch>
            <a:fillRect/>
          </a:stretch>
        </p:blipFill>
        <p:spPr>
          <a:xfrm>
            <a:off x="1087173" y="1640232"/>
            <a:ext cx="4527295" cy="1330687"/>
          </a:xfrm>
          <a:prstGeom prst="rect">
            <a:avLst/>
          </a:prstGeom>
        </p:spPr>
      </p:pic>
      <p:sp>
        <p:nvSpPr>
          <p:cNvPr id="3" name="TextBox 2">
            <a:extLst>
              <a:ext uri="{FF2B5EF4-FFF2-40B4-BE49-F238E27FC236}">
                <a16:creationId xmlns:a16="http://schemas.microsoft.com/office/drawing/2014/main" id="{1B9F4E48-1EA1-6FF0-41EA-37E3FFEBECF3}"/>
              </a:ext>
            </a:extLst>
          </p:cNvPr>
          <p:cNvSpPr txBox="1"/>
          <p:nvPr/>
        </p:nvSpPr>
        <p:spPr>
          <a:xfrm>
            <a:off x="6245423" y="3043576"/>
            <a:ext cx="5025430" cy="2116251"/>
          </a:xfrm>
          <a:prstGeom prst="rect">
            <a:avLst/>
          </a:prstGeom>
          <a:noFill/>
        </p:spPr>
        <p:txBody>
          <a:bodyPr wrap="square" rtlCol="0">
            <a:spAutoFit/>
          </a:bodyPr>
          <a:lstStyle/>
          <a:p>
            <a:pPr algn="ctr"/>
            <a:r>
              <a:rPr lang="en-US" sz="2800" b="1" dirty="0">
                <a:solidFill>
                  <a:srgbClr val="008087"/>
                </a:solidFill>
                <a:latin typeface="+mj-lt"/>
                <a:cs typeface="Calibri" panose="020F0502020204030204" pitchFamily="34" charset="0"/>
              </a:rPr>
              <a:t>Brian Wright </a:t>
            </a:r>
            <a:br>
              <a:rPr lang="en-US" sz="2800" b="1" dirty="0">
                <a:solidFill>
                  <a:srgbClr val="008087"/>
                </a:solidFill>
                <a:latin typeface="+mj-lt"/>
                <a:cs typeface="Calibri" panose="020F0502020204030204" pitchFamily="34" charset="0"/>
              </a:rPr>
            </a:br>
            <a:r>
              <a:rPr lang="en-US" sz="2800" b="1" dirty="0">
                <a:solidFill>
                  <a:srgbClr val="008087"/>
                </a:solidFill>
                <a:latin typeface="+mj-lt"/>
                <a:cs typeface="Calibri" panose="020F0502020204030204" pitchFamily="34" charset="0"/>
              </a:rPr>
              <a:t>President/CEO </a:t>
            </a:r>
          </a:p>
          <a:p>
            <a:pPr algn="ctr"/>
            <a:r>
              <a:rPr lang="en-US" sz="2800" b="1" dirty="0">
                <a:solidFill>
                  <a:srgbClr val="008087"/>
                </a:solidFill>
                <a:latin typeface="+mj-lt"/>
                <a:cs typeface="Calibri" panose="020F0502020204030204" pitchFamily="34" charset="0"/>
              </a:rPr>
              <a:t>Owensboro Riverport Authority</a:t>
            </a:r>
            <a:br>
              <a:rPr lang="en-US" sz="1800" b="1" dirty="0">
                <a:solidFill>
                  <a:srgbClr val="008087"/>
                </a:solidFill>
                <a:cs typeface="Calibri" panose="020F0502020204030204" pitchFamily="34" charset="0"/>
              </a:rPr>
            </a:br>
            <a:endParaRPr lang="en-US" dirty="0">
              <a:solidFill>
                <a:srgbClr val="008087"/>
              </a:solidFill>
            </a:endParaRPr>
          </a:p>
        </p:txBody>
      </p:sp>
      <p:pic>
        <p:nvPicPr>
          <p:cNvPr id="6" name="Picture 5" descr="Logo, company name&#10;&#10;Description automatically generated">
            <a:extLst>
              <a:ext uri="{FF2B5EF4-FFF2-40B4-BE49-F238E27FC236}">
                <a16:creationId xmlns:a16="http://schemas.microsoft.com/office/drawing/2014/main" id="{92022100-F62F-B621-BB66-DB2D66F581FB}"/>
              </a:ext>
            </a:extLst>
          </p:cNvPr>
          <p:cNvPicPr>
            <a:picLocks noChangeAspect="1"/>
          </p:cNvPicPr>
          <p:nvPr/>
        </p:nvPicPr>
        <p:blipFill>
          <a:blip r:embed="rId3"/>
          <a:stretch>
            <a:fillRect/>
          </a:stretch>
        </p:blipFill>
        <p:spPr>
          <a:xfrm>
            <a:off x="6705615" y="1264691"/>
            <a:ext cx="4121560" cy="1591925"/>
          </a:xfrm>
          <a:prstGeom prst="rect">
            <a:avLst/>
          </a:prstGeom>
        </p:spPr>
      </p:pic>
    </p:spTree>
    <p:extLst>
      <p:ext uri="{BB962C8B-B14F-4D97-AF65-F5344CB8AC3E}">
        <p14:creationId xmlns:p14="http://schemas.microsoft.com/office/powerpoint/2010/main" val="2988079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609461" y="3825892"/>
            <a:ext cx="10482197" cy="1874986"/>
          </a:xfrm>
        </p:spPr>
        <p:txBody>
          <a:bodyPr anchor="ctr"/>
          <a:lstStyle/>
          <a:p>
            <a:pPr algn="ctr"/>
            <a:r>
              <a:rPr lang="en-US" sz="2400" dirty="0">
                <a:cs typeface="Calibri" panose="020F0502020204030204" pitchFamily="34" charset="0"/>
              </a:rPr>
              <a:t>Amanda Davenport</a:t>
            </a:r>
            <a:br>
              <a:rPr lang="en-US" sz="2800" dirty="0">
                <a:cs typeface="Calibri" panose="020F0502020204030204" pitchFamily="34" charset="0"/>
              </a:rPr>
            </a:br>
            <a:r>
              <a:rPr lang="en-US" sz="2400" dirty="0">
                <a:cs typeface="Calibri" panose="020F0502020204030204" pitchFamily="34" charset="0"/>
              </a:rPr>
              <a:t>Executive Director, Lake Barkley Partnership</a:t>
            </a:r>
            <a:br>
              <a:rPr lang="en-US" sz="2400" dirty="0">
                <a:cs typeface="Calibri" panose="020F0502020204030204" pitchFamily="34" charset="0"/>
              </a:rPr>
            </a:br>
            <a:r>
              <a:rPr lang="en-US" sz="2400" dirty="0">
                <a:cs typeface="Calibri" panose="020F0502020204030204" pitchFamily="34" charset="0"/>
              </a:rPr>
              <a:t>Chair Elect, Kentucky Association for Economic Development</a:t>
            </a:r>
            <a:br>
              <a:rPr lang="en-US" sz="2400" dirty="0">
                <a:cs typeface="Calibri" panose="020F0502020204030204" pitchFamily="34" charset="0"/>
              </a:rPr>
            </a:br>
            <a:r>
              <a:rPr lang="en-US" sz="2400" dirty="0">
                <a:cs typeface="Calibri" panose="020F0502020204030204" pitchFamily="34" charset="0"/>
              </a:rPr>
              <a:t>Member, Water Transportation Advisory Board</a:t>
            </a:r>
            <a:endParaRPr lang="en-US" sz="2800" dirty="0">
              <a:cs typeface="Calibri" panose="020F0502020204030204" pitchFamily="34" charset="0"/>
            </a:endParaRPr>
          </a:p>
        </p:txBody>
      </p:sp>
      <p:pic>
        <p:nvPicPr>
          <p:cNvPr id="7" name="Picture 6">
            <a:extLst>
              <a:ext uri="{FF2B5EF4-FFF2-40B4-BE49-F238E27FC236}">
                <a16:creationId xmlns:a16="http://schemas.microsoft.com/office/drawing/2014/main" id="{D6EAFE6E-6466-39D7-0807-E40AC6AC384A}"/>
              </a:ext>
            </a:extLst>
          </p:cNvPr>
          <p:cNvPicPr>
            <a:picLocks noChangeAspect="1"/>
          </p:cNvPicPr>
          <p:nvPr/>
        </p:nvPicPr>
        <p:blipFill rotWithShape="1">
          <a:blip r:embed="rId2"/>
          <a:srcRect t="30967" b="27577"/>
          <a:stretch/>
        </p:blipFill>
        <p:spPr>
          <a:xfrm>
            <a:off x="1926782" y="777673"/>
            <a:ext cx="7772400" cy="945899"/>
          </a:xfrm>
          <a:prstGeom prst="rect">
            <a:avLst/>
          </a:prstGeom>
        </p:spPr>
      </p:pic>
      <p:pic>
        <p:nvPicPr>
          <p:cNvPr id="9" name="Picture 8">
            <a:extLst>
              <a:ext uri="{FF2B5EF4-FFF2-40B4-BE49-F238E27FC236}">
                <a16:creationId xmlns:a16="http://schemas.microsoft.com/office/drawing/2014/main" id="{C82DD286-345A-5335-F16F-49056B84E377}"/>
              </a:ext>
            </a:extLst>
          </p:cNvPr>
          <p:cNvPicPr>
            <a:picLocks noChangeAspect="1"/>
          </p:cNvPicPr>
          <p:nvPr/>
        </p:nvPicPr>
        <p:blipFill rotWithShape="1">
          <a:blip r:embed="rId3"/>
          <a:srcRect t="13709" b="18454"/>
          <a:stretch/>
        </p:blipFill>
        <p:spPr>
          <a:xfrm>
            <a:off x="2982650" y="1837239"/>
            <a:ext cx="6226700" cy="1874986"/>
          </a:xfrm>
          <a:prstGeom prst="rect">
            <a:avLst/>
          </a:prstGeom>
        </p:spPr>
      </p:pic>
    </p:spTree>
    <p:extLst>
      <p:ext uri="{BB962C8B-B14F-4D97-AF65-F5344CB8AC3E}">
        <p14:creationId xmlns:p14="http://schemas.microsoft.com/office/powerpoint/2010/main" val="1352134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ERIDA</a:t>
            </a: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a:xfrm>
            <a:off x="838200" y="1576388"/>
            <a:ext cx="10523676" cy="2935977"/>
          </a:xfrm>
        </p:spPr>
        <p:txBody>
          <a:bodyPr/>
          <a:lstStyle/>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“Eddyville Riverport and Industrial Development Authority”</a:t>
            </a: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Established in 1976 by Cities of Eddyville and Kuttawa and Lyon County</a:t>
            </a: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In 2002, combined with Industrial Development Authority</a:t>
            </a: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Only board in Kentucky to own and operate both the riverport and industrial park</a:t>
            </a: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826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ERIDA</a:t>
            </a: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a:xfrm>
            <a:off x="838200" y="1576388"/>
            <a:ext cx="10523676" cy="4735201"/>
          </a:xfrm>
        </p:spPr>
        <p:txBody>
          <a:bodyPr/>
          <a:lstStyle/>
          <a:p>
            <a:pPr marL="342900" indent="-3429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Riverport Industrial Clusters &amp; Impact</a:t>
            </a:r>
          </a:p>
          <a:p>
            <a:pPr marL="1028700" lvl="1" indent="-3429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Agriculture</a:t>
            </a:r>
          </a:p>
          <a:p>
            <a:pPr marL="1028700" lvl="1" indent="-3429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Maritime</a:t>
            </a:r>
          </a:p>
          <a:p>
            <a:pPr marL="1028700" lvl="1" indent="-3429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Tourism </a:t>
            </a:r>
          </a:p>
          <a:p>
            <a:pPr marL="1028700" lvl="1" indent="-3429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Directly supports 200 jobs</a:t>
            </a:r>
          </a:p>
          <a:p>
            <a:pPr marL="1028700" lvl="1" indent="-3429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Indirectly supports 3,200 agriculture jobs</a:t>
            </a:r>
          </a:p>
          <a:p>
            <a:pPr marL="342900" indent="-3429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Industrial Park Clusters &amp; Impact</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Trucking</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Chemicals</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Target Industries: EV; Plastics; Small Manufacturing </a:t>
            </a:r>
            <a:r>
              <a:rPr lang="en-US" sz="2400" dirty="0">
                <a:solidFill>
                  <a:srgbClr val="222222"/>
                </a:solidFill>
                <a:latin typeface="Arial" panose="020B0604020202020204" pitchFamily="34" charset="0"/>
                <a:ea typeface="Times New Roman" panose="02020603050405020304" pitchFamily="18" charset="0"/>
              </a:rPr>
              <a:t> </a:t>
            </a:r>
          </a:p>
          <a:p>
            <a:pPr marL="571500" indent="-571500">
              <a:lnSpc>
                <a:spcPct val="100000"/>
              </a:lnSpc>
              <a:buFont typeface="Wingdings" pitchFamily="2" charset="2"/>
              <a:buChar char="Ø"/>
            </a:pPr>
            <a:endParaRPr lang="en-US" sz="3000" dirty="0">
              <a:solidFill>
                <a:srgbClr val="222222"/>
              </a:solidFill>
              <a:effectLst/>
              <a:latin typeface="Arial" panose="020B0604020202020204" pitchFamily="34"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45595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ERIDA</a:t>
            </a: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a:xfrm>
            <a:off x="838200" y="1576388"/>
            <a:ext cx="10523676" cy="4735201"/>
          </a:xfrm>
        </p:spPr>
        <p:txBody>
          <a:bodyPr/>
          <a:lstStyle/>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Revenue Generation:</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Use of facilities and land through leases </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Per Ton Throughput Charges</a:t>
            </a:r>
            <a:endParaRPr lang="en-US" sz="2400" dirty="0">
              <a:solidFill>
                <a:srgbClr val="222222"/>
              </a:solidFill>
              <a:latin typeface="Arial" panose="020B0604020202020204" pitchFamily="34" charset="0"/>
              <a:ea typeface="Times New Roman" panose="02020603050405020304" pitchFamily="18" charset="0"/>
            </a:endParaRP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2019-2021 $1.6 million in capital investment</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$900,000 at riverport</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$700,000 at industrial park</a:t>
            </a: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2021 PIDP Small Port Grant $6.1 million</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$5.9 million in federal funds</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$1.2 million in local match</a:t>
            </a:r>
          </a:p>
          <a:p>
            <a:pPr marL="571500" indent="-571500">
              <a:lnSpc>
                <a:spcPct val="100000"/>
              </a:lnSpc>
              <a:buFont typeface="Wingdings" pitchFamily="2" charset="2"/>
              <a:buChar char="Ø"/>
            </a:pPr>
            <a:endParaRPr lang="en-US" sz="3000" dirty="0">
              <a:solidFill>
                <a:srgbClr val="222222"/>
              </a:solidFill>
              <a:effectLst/>
              <a:latin typeface="Arial" panose="020B0604020202020204" pitchFamily="34"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1140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Eddyville Industrial Park Before</a:t>
            </a: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6703EBE6-65C8-70A1-CF2B-98F34006472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3134285" y="1402923"/>
            <a:ext cx="5923430" cy="4572000"/>
          </a:xfrm>
          <a:prstGeom prst="rect">
            <a:avLst/>
          </a:prstGeom>
        </p:spPr>
      </p:pic>
    </p:spTree>
    <p:extLst>
      <p:ext uri="{BB962C8B-B14F-4D97-AF65-F5344CB8AC3E}">
        <p14:creationId xmlns:p14="http://schemas.microsoft.com/office/powerpoint/2010/main" val="669175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E4CC1-BAA9-A442-BF4B-95681CE6C75F}"/>
              </a:ext>
            </a:extLst>
          </p:cNvPr>
          <p:cNvSpPr>
            <a:spLocks noGrp="1"/>
          </p:cNvSpPr>
          <p:nvPr>
            <p:ph type="title"/>
          </p:nvPr>
        </p:nvSpPr>
        <p:spPr/>
        <p:txBody>
          <a:bodyPr/>
          <a:lstStyle/>
          <a:p>
            <a:r>
              <a:rPr lang="en-US" u="sng" dirty="0"/>
              <a:t>Public Riverports in Kentucky</a:t>
            </a:r>
          </a:p>
        </p:txBody>
      </p:sp>
      <p:sp>
        <p:nvSpPr>
          <p:cNvPr id="3" name="Text Placeholder 2">
            <a:extLst>
              <a:ext uri="{FF2B5EF4-FFF2-40B4-BE49-F238E27FC236}">
                <a16:creationId xmlns:a16="http://schemas.microsoft.com/office/drawing/2014/main" id="{FE6C9B9F-FBF7-CA44-B057-011F20F4DCFB}"/>
              </a:ext>
            </a:extLst>
          </p:cNvPr>
          <p:cNvSpPr>
            <a:spLocks noGrp="1"/>
          </p:cNvSpPr>
          <p:nvPr>
            <p:ph type="body" sz="quarter" idx="11"/>
          </p:nvPr>
        </p:nvSpPr>
        <p:spPr>
          <a:xfrm>
            <a:off x="630381" y="1188461"/>
            <a:ext cx="10523676" cy="4208186"/>
          </a:xfrm>
        </p:spPr>
        <p:txBody>
          <a:bodyPr/>
          <a:lstStyle/>
          <a:p>
            <a:pPr marL="342900" indent="-342900">
              <a:buFont typeface="Wingdings" pitchFamily="2" charset="2"/>
              <a:buChar char="Ø"/>
            </a:pPr>
            <a:r>
              <a:rPr lang="en-US" sz="2400" dirty="0"/>
              <a:t>Any governmental unit by act of its legislative body or two or more units acting jointly and with approval of the Transportation Cabinet may establish a riverport authority </a:t>
            </a:r>
          </a:p>
          <a:p>
            <a:pPr marL="342900" indent="-342900">
              <a:buFont typeface="Wingdings" pitchFamily="2" charset="2"/>
              <a:buChar char="Ø"/>
            </a:pPr>
            <a:r>
              <a:rPr lang="en-US" sz="2400" dirty="0"/>
              <a:t>Kentucky Public Riverport Authorities are established under Kentucky law with powers and duties prescribed by KRS 65.510 to 65.650</a:t>
            </a:r>
          </a:p>
          <a:p>
            <a:pPr marL="342900" indent="-342900">
              <a:buFont typeface="Wingdings" pitchFamily="2" charset="2"/>
              <a:buChar char="Ø"/>
            </a:pPr>
            <a:r>
              <a:rPr lang="en-US" sz="2400" dirty="0"/>
              <a:t>Authority members are appointed by the local executive – Mayor, Judge Executive, or both</a:t>
            </a:r>
          </a:p>
          <a:p>
            <a:pPr marL="342900" indent="-342900">
              <a:buFont typeface="Wingdings" pitchFamily="2" charset="2"/>
              <a:buChar char="Ø"/>
            </a:pPr>
            <a:r>
              <a:rPr lang="en-US" sz="2400" dirty="0"/>
              <a:t>Currently, there are 10 public riverport authorities in Kentucky</a:t>
            </a:r>
          </a:p>
          <a:p>
            <a:pPr marL="342900" indent="-342900">
              <a:buFont typeface="Wingdings" pitchFamily="2" charset="2"/>
              <a:buChar char="Ø"/>
            </a:pPr>
            <a:r>
              <a:rPr lang="en-US" sz="2400" dirty="0"/>
              <a:t>7 are active and operational in the movement of goods</a:t>
            </a:r>
          </a:p>
          <a:p>
            <a:pPr marL="342900" indent="-342900">
              <a:buFont typeface="Wingdings" pitchFamily="2" charset="2"/>
              <a:buChar char="Ø"/>
            </a:pPr>
            <a:r>
              <a:rPr lang="en-US" sz="2400" dirty="0"/>
              <a:t>3 are developing, have authorities in place, but not yet fully operational</a:t>
            </a:r>
          </a:p>
          <a:p>
            <a:pPr marL="285750" indent="-285750">
              <a:buFont typeface="Wingdings" pitchFamily="2" charset="2"/>
              <a:buChar char="Ø"/>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039057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Eddyville Industrial Park After</a:t>
            </a: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CA935E41-D69D-E4AE-B745-25F9DBE2F5B7}"/>
              </a:ext>
            </a:extLst>
          </p:cNvPr>
          <p:cNvPicPr>
            <a:picLocks noChangeAspect="1"/>
          </p:cNvPicPr>
          <p:nvPr/>
        </p:nvPicPr>
        <p:blipFill>
          <a:blip r:embed="rId2"/>
          <a:stretch>
            <a:fillRect/>
          </a:stretch>
        </p:blipFill>
        <p:spPr>
          <a:xfrm>
            <a:off x="2031999" y="1381739"/>
            <a:ext cx="8128000" cy="4572000"/>
          </a:xfrm>
          <a:prstGeom prst="rect">
            <a:avLst/>
          </a:prstGeom>
        </p:spPr>
      </p:pic>
    </p:spTree>
    <p:extLst>
      <p:ext uri="{BB962C8B-B14F-4D97-AF65-F5344CB8AC3E}">
        <p14:creationId xmlns:p14="http://schemas.microsoft.com/office/powerpoint/2010/main" val="4153555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Eddyville Riverport Future Inlet</a:t>
            </a: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784FEF0F-6583-2E2E-770F-D443B770B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20697" t="13461" r="4465" b="15914"/>
          <a:stretch/>
        </p:blipFill>
        <p:spPr>
          <a:xfrm>
            <a:off x="1850571" y="1411355"/>
            <a:ext cx="8490855" cy="4572000"/>
          </a:xfrm>
          <a:prstGeom prst="rect">
            <a:avLst/>
          </a:prstGeom>
        </p:spPr>
      </p:pic>
    </p:spTree>
    <p:extLst>
      <p:ext uri="{BB962C8B-B14F-4D97-AF65-F5344CB8AC3E}">
        <p14:creationId xmlns:p14="http://schemas.microsoft.com/office/powerpoint/2010/main" val="2942730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Riverports &amp; Economic Development</a:t>
            </a: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a:xfrm>
            <a:off x="838200" y="1576388"/>
            <a:ext cx="10523676" cy="4735201"/>
          </a:xfrm>
        </p:spPr>
        <p:txBody>
          <a:bodyPr/>
          <a:lstStyle/>
          <a:p>
            <a:pPr marL="571500" indent="-571500">
              <a:lnSpc>
                <a:spcPct val="100000"/>
              </a:lnSpc>
              <a:buFont typeface="Wingdings" pitchFamily="2" charset="2"/>
              <a:buChar char="Ø"/>
            </a:pPr>
            <a:r>
              <a:rPr lang="en-US" sz="2400" dirty="0">
                <a:solidFill>
                  <a:srgbClr val="222222"/>
                </a:solidFill>
                <a:ea typeface="Times New Roman" panose="02020603050405020304" pitchFamily="18" charset="0"/>
              </a:rPr>
              <a:t>Riverport Hinterland Industrial Clusters</a:t>
            </a:r>
          </a:p>
          <a:p>
            <a:pPr marL="1257300" lvl="1" indent="-571500">
              <a:lnSpc>
                <a:spcPct val="100000"/>
              </a:lnSpc>
              <a:buFont typeface="Wingdings" pitchFamily="2" charset="2"/>
              <a:buChar char="Ø"/>
            </a:pPr>
            <a:r>
              <a:rPr lang="en-US" sz="2000" dirty="0">
                <a:solidFill>
                  <a:srgbClr val="222222"/>
                </a:solidFill>
                <a:ea typeface="Times New Roman" panose="02020603050405020304" pitchFamily="18" charset="0"/>
              </a:rPr>
              <a:t>Chemical Complex in Calvert City</a:t>
            </a:r>
          </a:p>
          <a:p>
            <a:pPr marL="1257300" lvl="1" indent="-571500">
              <a:lnSpc>
                <a:spcPct val="100000"/>
              </a:lnSpc>
              <a:buFont typeface="Wingdings" pitchFamily="2" charset="2"/>
              <a:buChar char="Ø"/>
            </a:pPr>
            <a:r>
              <a:rPr lang="en-US" sz="2000" dirty="0">
                <a:solidFill>
                  <a:srgbClr val="222222"/>
                </a:solidFill>
                <a:ea typeface="Times New Roman" panose="02020603050405020304" pitchFamily="18" charset="0"/>
              </a:rPr>
              <a:t>Ascend Elements in Hopkinsville, KY</a:t>
            </a:r>
          </a:p>
          <a:p>
            <a:pPr marL="1257300" lvl="1" indent="-571500">
              <a:lnSpc>
                <a:spcPct val="100000"/>
              </a:lnSpc>
              <a:buFont typeface="Wingdings" pitchFamily="2" charset="2"/>
              <a:buChar char="Ø"/>
            </a:pPr>
            <a:r>
              <a:rPr lang="en-US" sz="2000" dirty="0">
                <a:solidFill>
                  <a:srgbClr val="222222"/>
                </a:solidFill>
                <a:ea typeface="Times New Roman" panose="02020603050405020304" pitchFamily="18" charset="0"/>
              </a:rPr>
              <a:t>Envision Battery Plant in Bowling Green, KY</a:t>
            </a:r>
          </a:p>
          <a:p>
            <a:pPr marL="1257300" lvl="1" indent="-571500">
              <a:lnSpc>
                <a:spcPct val="100000"/>
              </a:lnSpc>
              <a:buFont typeface="Wingdings" pitchFamily="2" charset="2"/>
              <a:buChar char="Ø"/>
            </a:pPr>
            <a:r>
              <a:rPr lang="en-US" sz="2000" dirty="0" err="1">
                <a:solidFill>
                  <a:srgbClr val="222222"/>
                </a:solidFill>
                <a:ea typeface="Times New Roman" panose="02020603050405020304" pitchFamily="18" charset="0"/>
              </a:rPr>
              <a:t>BlueOvalSK</a:t>
            </a:r>
            <a:r>
              <a:rPr lang="en-US" sz="2000" dirty="0">
                <a:solidFill>
                  <a:srgbClr val="222222"/>
                </a:solidFill>
                <a:ea typeface="Times New Roman" panose="02020603050405020304" pitchFamily="18" charset="0"/>
              </a:rPr>
              <a:t> Battery Park in Glendale, KY</a:t>
            </a:r>
          </a:p>
          <a:p>
            <a:pPr marL="1257300" lvl="1" indent="-571500">
              <a:lnSpc>
                <a:spcPct val="100000"/>
              </a:lnSpc>
              <a:buFont typeface="Wingdings" pitchFamily="2" charset="2"/>
              <a:buChar char="Ø"/>
            </a:pPr>
            <a:r>
              <a:rPr lang="en-US" sz="2000" dirty="0">
                <a:solidFill>
                  <a:srgbClr val="222222"/>
                </a:solidFill>
                <a:ea typeface="Times New Roman" panose="02020603050405020304" pitchFamily="18" charset="0"/>
              </a:rPr>
              <a:t>Blue Oval City in Stanton, TN</a:t>
            </a:r>
          </a:p>
          <a:p>
            <a:pPr marL="1257300" lvl="1" indent="-571500">
              <a:lnSpc>
                <a:spcPct val="100000"/>
              </a:lnSpc>
              <a:buFont typeface="Wingdings" pitchFamily="2" charset="2"/>
              <a:buChar char="Ø"/>
            </a:pPr>
            <a:endParaRPr lang="en-US" sz="2000" dirty="0">
              <a:solidFill>
                <a:srgbClr val="222222"/>
              </a:solidFill>
              <a:ea typeface="Times New Roman" panose="02020603050405020304" pitchFamily="18" charset="0"/>
            </a:endParaRPr>
          </a:p>
          <a:p>
            <a:pPr marL="342900" indent="-342900">
              <a:buFont typeface="Wingdings" pitchFamily="2" charset="2"/>
              <a:buChar char="Ø"/>
            </a:pPr>
            <a:r>
              <a:rPr lang="en-US" sz="2400" i="0" u="none" strike="noStrike" baseline="0" dirty="0">
                <a:solidFill>
                  <a:srgbClr val="000000"/>
                </a:solidFill>
              </a:rPr>
              <a:t>Kentucky Riverports are in a perfect position to continue the growth of record breaking economic development projects we have seen across all regions and industries in Kentucky</a:t>
            </a:r>
            <a:r>
              <a:rPr lang="en-US" sz="2400" i="0" u="none" strike="noStrike" baseline="0">
                <a:solidFill>
                  <a:srgbClr val="000000"/>
                </a:solidFill>
              </a:rPr>
              <a:t>. </a:t>
            </a:r>
            <a:endParaRPr lang="en-US" sz="2800" dirty="0">
              <a:solidFill>
                <a:srgbClr val="222222"/>
              </a:solidFill>
              <a:latin typeface="Arial" panose="020B0604020202020204" pitchFamily="34" charset="0"/>
              <a:ea typeface="Times New Roman" panose="02020603050405020304" pitchFamily="18" charset="0"/>
            </a:endParaRPr>
          </a:p>
          <a:p>
            <a:pPr marL="571500" indent="-571500">
              <a:lnSpc>
                <a:spcPct val="100000"/>
              </a:lnSpc>
              <a:buFont typeface="Wingdings" pitchFamily="2" charset="2"/>
              <a:buChar char="Ø"/>
            </a:pPr>
            <a:endParaRPr lang="en-US" sz="2400" dirty="0">
              <a:solidFill>
                <a:srgbClr val="222222"/>
              </a:solidFill>
              <a:latin typeface="Arial" panose="020B0604020202020204" pitchFamily="34" charset="0"/>
              <a:ea typeface="Times New Roman" panose="02020603050405020304" pitchFamily="18" charset="0"/>
            </a:endParaRPr>
          </a:p>
          <a:p>
            <a:pPr marL="571500" indent="-571500">
              <a:lnSpc>
                <a:spcPct val="100000"/>
              </a:lnSpc>
              <a:buFont typeface="Wingdings" pitchFamily="2" charset="2"/>
              <a:buChar char="Ø"/>
            </a:pPr>
            <a:endParaRPr lang="en-US" sz="3000" dirty="0">
              <a:solidFill>
                <a:srgbClr val="222222"/>
              </a:solidFill>
              <a:effectLst/>
              <a:latin typeface="Arial" panose="020B0604020202020204" pitchFamily="34" charset="0"/>
              <a:ea typeface="Times New Roman" panose="02020603050405020304" pitchFamily="18" charset="0"/>
            </a:endParaRP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1374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6FA063-E3A2-2F4D-9287-72D6E078343C}"/>
              </a:ext>
            </a:extLst>
          </p:cNvPr>
          <p:cNvPicPr>
            <a:picLocks noChangeAspect="1"/>
          </p:cNvPicPr>
          <p:nvPr/>
        </p:nvPicPr>
        <p:blipFill>
          <a:blip r:embed="rId2"/>
          <a:stretch>
            <a:fillRect/>
          </a:stretch>
        </p:blipFill>
        <p:spPr>
          <a:xfrm>
            <a:off x="581891" y="0"/>
            <a:ext cx="10380023" cy="6716486"/>
          </a:xfrm>
          <a:prstGeom prst="rect">
            <a:avLst/>
          </a:prstGeom>
        </p:spPr>
      </p:pic>
    </p:spTree>
    <p:extLst>
      <p:ext uri="{BB962C8B-B14F-4D97-AF65-F5344CB8AC3E}">
        <p14:creationId xmlns:p14="http://schemas.microsoft.com/office/powerpoint/2010/main" val="2158267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F76211-8152-DA48-B18C-16D2D2849CE0}"/>
              </a:ext>
            </a:extLst>
          </p:cNvPr>
          <p:cNvSpPr>
            <a:spLocks noGrp="1"/>
          </p:cNvSpPr>
          <p:nvPr>
            <p:ph type="title"/>
          </p:nvPr>
        </p:nvSpPr>
        <p:spPr>
          <a:xfrm>
            <a:off x="914400" y="1861458"/>
            <a:ext cx="2743200" cy="2653066"/>
          </a:xfrm>
          <a:noFill/>
        </p:spPr>
        <p:txBody>
          <a:bodyPr vert="horz" lIns="91440" tIns="45720" rIns="91440" bIns="45720" rtlCol="0" anchor="ctr">
            <a:normAutofit/>
          </a:bodyPr>
          <a:lstStyle/>
          <a:p>
            <a:r>
              <a:rPr lang="en-US" sz="2400" kern="1200" dirty="0">
                <a:solidFill>
                  <a:srgbClr val="FFFFFF"/>
                </a:solidFill>
                <a:latin typeface="+mj-lt"/>
                <a:ea typeface="+mj-ea"/>
                <a:cs typeface="+mj-cs"/>
              </a:rPr>
              <a:t>Kentucky Riverport Hinterlands</a:t>
            </a:r>
            <a:br>
              <a:rPr lang="en-US" sz="2400" kern="1200" dirty="0">
                <a:solidFill>
                  <a:srgbClr val="FFFFFF"/>
                </a:solidFill>
                <a:latin typeface="+mj-lt"/>
                <a:ea typeface="+mj-ea"/>
                <a:cs typeface="+mj-cs"/>
              </a:rPr>
            </a:br>
            <a:br>
              <a:rPr lang="en-US" sz="2400" kern="1200" dirty="0">
                <a:solidFill>
                  <a:srgbClr val="FFFFFF"/>
                </a:solidFill>
                <a:latin typeface="+mj-lt"/>
                <a:ea typeface="+mj-ea"/>
                <a:cs typeface="+mj-cs"/>
              </a:rPr>
            </a:br>
            <a:r>
              <a:rPr lang="en-US" sz="1400" i="1" dirty="0">
                <a:solidFill>
                  <a:srgbClr val="FFFFFF"/>
                </a:solidFill>
              </a:rPr>
              <a:t>*</a:t>
            </a:r>
            <a:r>
              <a:rPr lang="en-US" sz="1400" i="1" kern="1200" dirty="0">
                <a:solidFill>
                  <a:srgbClr val="FFFFFF"/>
                </a:solidFill>
                <a:latin typeface="+mj-lt"/>
                <a:ea typeface="+mj-ea"/>
                <a:cs typeface="+mj-cs"/>
              </a:rPr>
              <a:t>area within a 90 mile distance of a public riverport</a:t>
            </a:r>
          </a:p>
        </p:txBody>
      </p:sp>
      <p:pic>
        <p:nvPicPr>
          <p:cNvPr id="3" name="Picture 2">
            <a:extLst>
              <a:ext uri="{FF2B5EF4-FFF2-40B4-BE49-F238E27FC236}">
                <a16:creationId xmlns:a16="http://schemas.microsoft.com/office/drawing/2014/main" id="{21AEA86B-3803-524F-A112-65E8D9AE1499}"/>
              </a:ext>
            </a:extLst>
          </p:cNvPr>
          <p:cNvPicPr>
            <a:picLocks noChangeAspect="1"/>
          </p:cNvPicPr>
          <p:nvPr/>
        </p:nvPicPr>
        <p:blipFill>
          <a:blip r:embed="rId2"/>
          <a:srcRect/>
          <a:stretch/>
        </p:blipFill>
        <p:spPr>
          <a:xfrm>
            <a:off x="4336907" y="875379"/>
            <a:ext cx="7711981" cy="4836232"/>
          </a:xfrm>
          <a:prstGeom prst="rect">
            <a:avLst/>
          </a:prstGeom>
        </p:spPr>
      </p:pic>
    </p:spTree>
    <p:extLst>
      <p:ext uri="{BB962C8B-B14F-4D97-AF65-F5344CB8AC3E}">
        <p14:creationId xmlns:p14="http://schemas.microsoft.com/office/powerpoint/2010/main" val="574321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685800" y="362920"/>
            <a:ext cx="11506200" cy="858990"/>
          </a:xfrm>
        </p:spPr>
        <p:txBody>
          <a:bodyPr anchor="ctr"/>
          <a:lstStyle/>
          <a:p>
            <a:r>
              <a:rPr lang="en-US" sz="3600" b="1" dirty="0">
                <a:cs typeface="Calibri" panose="020F0502020204030204" pitchFamily="34" charset="0"/>
              </a:rPr>
              <a:t>Kentucky’s Waterways Create Value</a:t>
            </a: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a:xfrm>
            <a:off x="685800" y="1429728"/>
            <a:ext cx="10536382" cy="4531547"/>
          </a:xfrm>
        </p:spPr>
        <p:txBody>
          <a:bodyPr/>
          <a:lstStyle/>
          <a:p>
            <a:pPr>
              <a:lnSpc>
                <a:spcPct val="100000"/>
              </a:lnSpc>
            </a:pPr>
            <a:r>
              <a:rPr lang="en-US" sz="2400" dirty="0">
                <a:cs typeface="Calibri" panose="020F0502020204030204" pitchFamily="34" charset="0"/>
              </a:rPr>
              <a:t>Kentucky’s Waterways Create Value by Enabling the Commonwealth to: </a:t>
            </a:r>
          </a:p>
          <a:p>
            <a:pPr>
              <a:lnSpc>
                <a:spcPct val="100000"/>
              </a:lnSpc>
            </a:pPr>
            <a:endParaRPr lang="en-US" sz="2000" dirty="0">
              <a:cs typeface="Calibri" panose="020F0502020204030204" pitchFamily="34" charset="0"/>
            </a:endParaRPr>
          </a:p>
          <a:p>
            <a:pPr marL="1257300" lvl="1" indent="-571500">
              <a:lnSpc>
                <a:spcPct val="100000"/>
              </a:lnSpc>
              <a:buFont typeface="Wingdings" pitchFamily="2" charset="2"/>
              <a:buChar char="Ø"/>
            </a:pPr>
            <a:r>
              <a:rPr lang="en-US" sz="2200" dirty="0">
                <a:cs typeface="Calibri" panose="020F0502020204030204" pitchFamily="34" charset="0"/>
              </a:rPr>
              <a:t>Trade with the World: In 2018, Kentucky traded over 89 million tons of freight using inland waterways, valued at over $18 billion. About 79% of Kentucky’s waterborne trade (by tonnage) is exchanged with trading partners outside of the Commonwealth.</a:t>
            </a:r>
          </a:p>
          <a:p>
            <a:pPr marL="1257300" lvl="1" indent="-571500">
              <a:lnSpc>
                <a:spcPct val="100000"/>
              </a:lnSpc>
              <a:buFont typeface="Wingdings" pitchFamily="2" charset="2"/>
              <a:buChar char="Ø"/>
            </a:pPr>
            <a:r>
              <a:rPr lang="en-US" sz="2200" dirty="0">
                <a:cs typeface="Calibri" panose="020F0502020204030204" pitchFamily="34" charset="0"/>
              </a:rPr>
              <a:t>Kentucky’s waterborne transportation system overall saves approximately 2.3 billion vehicle-miles of travel (VMT) and over 43 million vehicle-hours of travel (VHT) each year in ground transportation costs.</a:t>
            </a:r>
          </a:p>
          <a:p>
            <a:pPr marL="1257300" lvl="1" indent="-571500">
              <a:lnSpc>
                <a:spcPct val="100000"/>
              </a:lnSpc>
              <a:buFont typeface="Wingdings" pitchFamily="2" charset="2"/>
              <a:buChar char="Ø"/>
            </a:pPr>
            <a:r>
              <a:rPr lang="en-US" sz="2200" dirty="0">
                <a:cs typeface="Calibri" panose="020F0502020204030204" pitchFamily="34" charset="0"/>
              </a:rPr>
              <a:t>Our Waterways Support Kentucky’s Supply Chains: energy, chemical, agriculture/food/lumber, and metals/minerals supply chains are highly dependent on Kentucky’s waterways. </a:t>
            </a: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685800" y="1104542"/>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08159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741703" cy="858990"/>
          </a:xfrm>
        </p:spPr>
        <p:txBody>
          <a:bodyPr anchor="ctr"/>
          <a:lstStyle/>
          <a:p>
            <a:r>
              <a:rPr lang="en-US" sz="3600" dirty="0"/>
              <a:t>How Does Kentucky Invest in Riverports?</a:t>
            </a:r>
            <a:endParaRPr lang="en-US" sz="36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p:txBody>
          <a:bodyPr/>
          <a:lstStyle/>
          <a:p>
            <a:pPr marL="571500" indent="-571500">
              <a:lnSpc>
                <a:spcPct val="100000"/>
              </a:lnSpc>
              <a:buFont typeface="Wingdings" pitchFamily="2" charset="2"/>
              <a:buChar char="Ø"/>
            </a:pPr>
            <a:r>
              <a:rPr lang="en-US" sz="2000" dirty="0">
                <a:cs typeface="Calibri" panose="020F0502020204030204" pitchFamily="34" charset="0"/>
              </a:rPr>
              <a:t>Since 2013, the Commonwealth has supported the riverport industry through the Kentucky Riverport Improvement (KRI) Grant Program. Current budgeted allocation is $500,000 annually. </a:t>
            </a:r>
          </a:p>
          <a:p>
            <a:pPr marL="571500" indent="-571500">
              <a:lnSpc>
                <a:spcPct val="100000"/>
              </a:lnSpc>
              <a:buFont typeface="Wingdings" pitchFamily="2" charset="2"/>
              <a:buChar char="Ø"/>
            </a:pPr>
            <a:r>
              <a:rPr lang="en-US" sz="2000" dirty="0">
                <a:cs typeface="Calibri" panose="020F0502020204030204" pitchFamily="34" charset="0"/>
              </a:rPr>
              <a:t>KRI funds are a General Fund appropriation in the Transportation Cabinet Budget.</a:t>
            </a:r>
          </a:p>
          <a:p>
            <a:pPr marL="571500" indent="-571500">
              <a:lnSpc>
                <a:spcPct val="100000"/>
              </a:lnSpc>
              <a:buFont typeface="Wingdings" pitchFamily="2" charset="2"/>
              <a:buChar char="Ø"/>
            </a:pPr>
            <a:r>
              <a:rPr lang="en-US" sz="2000" dirty="0">
                <a:cs typeface="Calibri" panose="020F0502020204030204" pitchFamily="34" charset="0"/>
              </a:rPr>
              <a:t>The program requires a 50% local match. </a:t>
            </a:r>
          </a:p>
          <a:p>
            <a:pPr marL="571500" indent="-571500">
              <a:lnSpc>
                <a:spcPct val="100000"/>
              </a:lnSpc>
              <a:buFont typeface="Wingdings" pitchFamily="2" charset="2"/>
              <a:buChar char="Ø"/>
            </a:pPr>
            <a:r>
              <a:rPr lang="en-US" sz="2000" dirty="0">
                <a:cs typeface="Calibri" panose="020F0502020204030204" pitchFamily="34" charset="0"/>
              </a:rPr>
              <a:t>KRI applications due each year in May for July 1 FY and funds must be used by June 30th or returned to General Fund.  No carryover.</a:t>
            </a:r>
          </a:p>
          <a:p>
            <a:pPr marL="571500" indent="-571500">
              <a:lnSpc>
                <a:spcPct val="100000"/>
              </a:lnSpc>
              <a:buFont typeface="Wingdings" pitchFamily="2" charset="2"/>
              <a:buChar char="Ø"/>
            </a:pPr>
            <a:r>
              <a:rPr lang="en-US" sz="2000" dirty="0"/>
              <a:t>Funding can be used for new construction, repairs, or replacement of docks, wharves, equipment, port buildings, storage facilities, roadways and railroads, other onsite improvements, and related professional services. Funds are not to be used on routine maintenance, port operations, or plans/studies</a:t>
            </a:r>
            <a:endParaRPr lang="en-US" sz="2000" dirty="0">
              <a:cs typeface="Calibri" panose="020F0502020204030204" pitchFamily="34" charset="0"/>
            </a:endParaRPr>
          </a:p>
          <a:p>
            <a:pPr marL="571500" indent="-571500">
              <a:lnSpc>
                <a:spcPct val="100000"/>
              </a:lnSpc>
              <a:buFont typeface="Wingdings" panose="05000000000000000000" pitchFamily="2" charset="2"/>
              <a:buChar char="§"/>
            </a:pPr>
            <a:endParaRPr lang="en-US" sz="2600" dirty="0">
              <a:cs typeface="Calibri" panose="020F0502020204030204" pitchFamily="34" charset="0"/>
            </a:endParaRPr>
          </a:p>
          <a:p>
            <a:pPr marL="571500" indent="-571500">
              <a:lnSpc>
                <a:spcPct val="100000"/>
              </a:lnSpc>
              <a:buFont typeface="Wingdings" panose="05000000000000000000" pitchFamily="2" charset="2"/>
              <a:buChar char="§"/>
            </a:pPr>
            <a:endParaRPr lang="en-US" sz="2600" dirty="0">
              <a:cs typeface="Calibri" panose="020F0502020204030204" pitchFamily="34" charset="0"/>
            </a:endParaRPr>
          </a:p>
          <a:p>
            <a:pPr marL="571500" indent="-571500">
              <a:lnSpc>
                <a:spcPct val="100000"/>
              </a:lnSpc>
              <a:buFont typeface="Wingdings" panose="05000000000000000000" pitchFamily="2" charset="2"/>
              <a:buChar char="§"/>
            </a:pPr>
            <a:endParaRPr lang="en-US" sz="2600" dirty="0">
              <a:cs typeface="Calibri" panose="020F0502020204030204" pitchFamily="34" charset="0"/>
            </a:endParaRP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57361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Public Riverport Challenges</a:t>
            </a: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p:txBody>
          <a:bodyPr/>
          <a:lstStyle/>
          <a:p>
            <a:pPr marL="571500" indent="-571500">
              <a:lnSpc>
                <a:spcPct val="100000"/>
              </a:lnSpc>
              <a:buFont typeface="Wingdings" pitchFamily="2" charset="2"/>
              <a:buChar char="Ø"/>
            </a:pPr>
            <a:r>
              <a:rPr lang="en-US" sz="2400" dirty="0">
                <a:solidFill>
                  <a:srgbClr val="222222"/>
                </a:solidFill>
                <a:effectLst/>
                <a:latin typeface="Arial" panose="020B0604020202020204" pitchFamily="34" charset="0"/>
                <a:ea typeface="Times New Roman" panose="02020603050405020304" pitchFamily="18" charset="0"/>
              </a:rPr>
              <a:t>Inadequate funding</a:t>
            </a:r>
          </a:p>
          <a:p>
            <a:pPr marL="1028700" lvl="1" indent="-342900">
              <a:lnSpc>
                <a:spcPct val="100000"/>
              </a:lnSpc>
              <a:buFont typeface="Wingdings" pitchFamily="2" charset="2"/>
              <a:buChar char="Ø"/>
            </a:pPr>
            <a:r>
              <a:rPr lang="en-US" dirty="0">
                <a:solidFill>
                  <a:srgbClr val="222222"/>
                </a:solidFill>
                <a:effectLst/>
                <a:latin typeface="Arial" panose="020B0604020202020204" pitchFamily="34" charset="0"/>
                <a:ea typeface="Times New Roman" panose="02020603050405020304" pitchFamily="18" charset="0"/>
              </a:rPr>
              <a:t>$12.3M needed for asset preservation (based on 2018 data)</a:t>
            </a:r>
          </a:p>
          <a:p>
            <a:pPr marL="1028700" lvl="1" indent="-342900">
              <a:lnSpc>
                <a:spcPct val="100000"/>
              </a:lnSpc>
              <a:buFont typeface="Wingdings" pitchFamily="2" charset="2"/>
              <a:buChar char="Ø"/>
            </a:pPr>
            <a:r>
              <a:rPr lang="en-US" dirty="0">
                <a:solidFill>
                  <a:srgbClr val="222222"/>
                </a:solidFill>
                <a:effectLst/>
                <a:latin typeface="Arial" panose="020B0604020202020204" pitchFamily="34" charset="0"/>
                <a:ea typeface="Times New Roman" panose="02020603050405020304" pitchFamily="18" charset="0"/>
              </a:rPr>
              <a:t>Increased annual state funding needed to continue investment and compete with surrounding states</a:t>
            </a: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Riverports are unable to use state grant funds to match federal grants</a:t>
            </a: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The funds don’t carryover</a:t>
            </a:r>
          </a:p>
          <a:p>
            <a:pPr marL="571500" indent="-571500">
              <a:lnSpc>
                <a:spcPct val="100000"/>
              </a:lnSpc>
              <a:buFont typeface="Wingdings" pitchFamily="2" charset="2"/>
              <a:buChar char="Ø"/>
            </a:pPr>
            <a:r>
              <a:rPr lang="en-US" sz="2400" dirty="0">
                <a:solidFill>
                  <a:srgbClr val="222222"/>
                </a:solidFill>
                <a:effectLst/>
                <a:latin typeface="Arial" panose="020B0604020202020204" pitchFamily="34" charset="0"/>
                <a:ea typeface="Times New Roman" panose="02020603050405020304" pitchFamily="18" charset="0"/>
              </a:rPr>
              <a:t>The current grant program requires a 50% local match and is a disincentive for some riverports to participate. </a:t>
            </a: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021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741703" cy="858990"/>
          </a:xfrm>
        </p:spPr>
        <p:txBody>
          <a:bodyPr anchor="ctr"/>
          <a:lstStyle/>
          <a:p>
            <a:r>
              <a:rPr lang="en-US" sz="4000" dirty="0"/>
              <a:t>Investment by Surrounding States</a:t>
            </a:r>
            <a:endParaRPr lang="en-US" sz="4000" b="1"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p:txBody>
          <a:bodyPr/>
          <a:lstStyle/>
          <a:p>
            <a:pPr marL="571500" indent="-571500">
              <a:lnSpc>
                <a:spcPct val="100000"/>
              </a:lnSpc>
              <a:buFont typeface="Wingdings" panose="05000000000000000000" pitchFamily="2" charset="2"/>
              <a:buChar char="§"/>
            </a:pPr>
            <a:endParaRPr lang="en-US" sz="2600" dirty="0">
              <a:cs typeface="Calibri" panose="020F0502020204030204" pitchFamily="34" charset="0"/>
            </a:endParaRPr>
          </a:p>
          <a:p>
            <a:pPr marL="571500" indent="-571500">
              <a:lnSpc>
                <a:spcPct val="100000"/>
              </a:lnSpc>
              <a:buFont typeface="Wingdings" panose="05000000000000000000" pitchFamily="2" charset="2"/>
              <a:buChar char="§"/>
            </a:pPr>
            <a:endParaRPr lang="en-US" sz="2600" dirty="0">
              <a:cs typeface="Calibri" panose="020F0502020204030204" pitchFamily="34" charset="0"/>
            </a:endParaRPr>
          </a:p>
          <a:p>
            <a:pPr marL="571500" indent="-571500">
              <a:lnSpc>
                <a:spcPct val="100000"/>
              </a:lnSpc>
              <a:buFont typeface="Wingdings" panose="05000000000000000000" pitchFamily="2" charset="2"/>
              <a:buChar char="§"/>
            </a:pPr>
            <a:endParaRPr lang="en-US" sz="2600" dirty="0">
              <a:cs typeface="Calibri" panose="020F0502020204030204" pitchFamily="34" charset="0"/>
            </a:endParaRPr>
          </a:p>
          <a:p>
            <a:pPr marL="571500" indent="-571500">
              <a:lnSpc>
                <a:spcPct val="100000"/>
              </a:lnSpc>
              <a:buFont typeface="Wingdings" panose="05000000000000000000" pitchFamily="2" charset="2"/>
              <a:buChar char="§"/>
            </a:pPr>
            <a:endParaRPr lang="en-US" sz="2600" dirty="0">
              <a:cs typeface="Calibri" panose="020F0502020204030204" pitchFamily="34" charset="0"/>
            </a:endParaRPr>
          </a:p>
          <a:p>
            <a:pPr marL="571500" indent="-571500">
              <a:lnSpc>
                <a:spcPct val="100000"/>
              </a:lnSpc>
              <a:buFont typeface="Wingdings" panose="05000000000000000000" pitchFamily="2" charset="2"/>
              <a:buChar char="§"/>
            </a:pPr>
            <a:endParaRPr lang="en-US" sz="2600" dirty="0">
              <a:cs typeface="Calibri" panose="020F0502020204030204" pitchFamily="34" charset="0"/>
            </a:endParaRPr>
          </a:p>
          <a:p>
            <a:pPr algn="ctr">
              <a:lnSpc>
                <a:spcPct val="100000"/>
              </a:lnSpc>
            </a:pP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*Indiana and Tennessee don’t currently have state grant programs</a:t>
            </a:r>
            <a:endParaRPr lang="en-US" sz="2600" i="1" dirty="0">
              <a:cs typeface="Calibri" panose="020F0502020204030204" pitchFamily="34" charset="0"/>
            </a:endParaRP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graphicFrame>
        <p:nvGraphicFramePr>
          <p:cNvPr id="6" name="Table 4">
            <a:extLst>
              <a:ext uri="{FF2B5EF4-FFF2-40B4-BE49-F238E27FC236}">
                <a16:creationId xmlns:a16="http://schemas.microsoft.com/office/drawing/2014/main" id="{541B187C-2774-B542-BE1D-B672562A133B}"/>
              </a:ext>
            </a:extLst>
          </p:cNvPr>
          <p:cNvGraphicFramePr>
            <a:graphicFrameLocks noGrp="1"/>
          </p:cNvGraphicFramePr>
          <p:nvPr>
            <p:extLst>
              <p:ext uri="{D42A27DB-BD31-4B8C-83A1-F6EECF244321}">
                <p14:modId xmlns:p14="http://schemas.microsoft.com/office/powerpoint/2010/main" val="1515238628"/>
              </p:ext>
            </p:extLst>
          </p:nvPr>
        </p:nvGraphicFramePr>
        <p:xfrm>
          <a:off x="1656271" y="1828800"/>
          <a:ext cx="9040485" cy="2205599"/>
        </p:xfrm>
        <a:graphic>
          <a:graphicData uri="http://schemas.openxmlformats.org/drawingml/2006/table">
            <a:tbl>
              <a:tblPr firstRow="1" bandRow="1">
                <a:tableStyleId>{5C22544A-7EE6-4342-B048-85BDC9FD1C3A}</a:tableStyleId>
              </a:tblPr>
              <a:tblGrid>
                <a:gridCol w="1808097">
                  <a:extLst>
                    <a:ext uri="{9D8B030D-6E8A-4147-A177-3AD203B41FA5}">
                      <a16:colId xmlns:a16="http://schemas.microsoft.com/office/drawing/2014/main" val="3525359733"/>
                    </a:ext>
                  </a:extLst>
                </a:gridCol>
                <a:gridCol w="1808097">
                  <a:extLst>
                    <a:ext uri="{9D8B030D-6E8A-4147-A177-3AD203B41FA5}">
                      <a16:colId xmlns:a16="http://schemas.microsoft.com/office/drawing/2014/main" val="4237940280"/>
                    </a:ext>
                  </a:extLst>
                </a:gridCol>
                <a:gridCol w="1808097">
                  <a:extLst>
                    <a:ext uri="{9D8B030D-6E8A-4147-A177-3AD203B41FA5}">
                      <a16:colId xmlns:a16="http://schemas.microsoft.com/office/drawing/2014/main" val="2070640392"/>
                    </a:ext>
                  </a:extLst>
                </a:gridCol>
                <a:gridCol w="1808097">
                  <a:extLst>
                    <a:ext uri="{9D8B030D-6E8A-4147-A177-3AD203B41FA5}">
                      <a16:colId xmlns:a16="http://schemas.microsoft.com/office/drawing/2014/main" val="1871586712"/>
                    </a:ext>
                  </a:extLst>
                </a:gridCol>
                <a:gridCol w="1808097">
                  <a:extLst>
                    <a:ext uri="{9D8B030D-6E8A-4147-A177-3AD203B41FA5}">
                      <a16:colId xmlns:a16="http://schemas.microsoft.com/office/drawing/2014/main" val="3542585792"/>
                    </a:ext>
                  </a:extLst>
                </a:gridCol>
              </a:tblGrid>
              <a:tr h="424825">
                <a:tc>
                  <a:txBody>
                    <a:bodyPr/>
                    <a:lstStyle/>
                    <a:p>
                      <a:endParaRPr lang="en-US" dirty="0"/>
                    </a:p>
                  </a:txBody>
                  <a:tcPr/>
                </a:tc>
                <a:tc>
                  <a:txBody>
                    <a:bodyPr/>
                    <a:lstStyle/>
                    <a:p>
                      <a:r>
                        <a:rPr lang="en-US" dirty="0"/>
                        <a:t>Kentucky</a:t>
                      </a:r>
                    </a:p>
                  </a:txBody>
                  <a:tcPr/>
                </a:tc>
                <a:tc>
                  <a:txBody>
                    <a:bodyPr/>
                    <a:lstStyle/>
                    <a:p>
                      <a:r>
                        <a:rPr lang="en-US" dirty="0"/>
                        <a:t>Ohio</a:t>
                      </a:r>
                    </a:p>
                  </a:txBody>
                  <a:tcPr/>
                </a:tc>
                <a:tc>
                  <a:txBody>
                    <a:bodyPr/>
                    <a:lstStyle/>
                    <a:p>
                      <a:r>
                        <a:rPr lang="en-US" dirty="0"/>
                        <a:t>Missouri</a:t>
                      </a:r>
                    </a:p>
                  </a:txBody>
                  <a:tcPr/>
                </a:tc>
                <a:tc>
                  <a:txBody>
                    <a:bodyPr/>
                    <a:lstStyle/>
                    <a:p>
                      <a:r>
                        <a:rPr lang="en-US" dirty="0"/>
                        <a:t>Illinois</a:t>
                      </a:r>
                    </a:p>
                  </a:txBody>
                  <a:tcPr/>
                </a:tc>
                <a:extLst>
                  <a:ext uri="{0D108BD9-81ED-4DB2-BD59-A6C34878D82A}">
                    <a16:rowId xmlns:a16="http://schemas.microsoft.com/office/drawing/2014/main" val="957917748"/>
                  </a:ext>
                </a:extLst>
              </a:tr>
              <a:tr h="733260">
                <a:tc>
                  <a:txBody>
                    <a:bodyPr/>
                    <a:lstStyle/>
                    <a:p>
                      <a:r>
                        <a:rPr lang="en-US" dirty="0"/>
                        <a:t>Number of Public Ports</a:t>
                      </a:r>
                    </a:p>
                  </a:txBody>
                  <a:tcPr/>
                </a:tc>
                <a:tc>
                  <a:txBody>
                    <a:bodyPr/>
                    <a:lstStyle/>
                    <a:p>
                      <a:r>
                        <a:rPr lang="en-US" dirty="0"/>
                        <a:t>10</a:t>
                      </a:r>
                    </a:p>
                  </a:txBody>
                  <a:tcPr/>
                </a:tc>
                <a:tc>
                  <a:txBody>
                    <a:bodyPr/>
                    <a:lstStyle/>
                    <a:p>
                      <a:r>
                        <a:rPr lang="en-US" dirty="0"/>
                        <a:t>8</a:t>
                      </a:r>
                    </a:p>
                  </a:txBody>
                  <a:tcPr/>
                </a:tc>
                <a:tc>
                  <a:txBody>
                    <a:bodyPr/>
                    <a:lstStyle/>
                    <a:p>
                      <a:r>
                        <a:rPr lang="en-US" dirty="0"/>
                        <a:t>15</a:t>
                      </a:r>
                    </a:p>
                  </a:txBody>
                  <a:tcPr/>
                </a:tc>
                <a:tc>
                  <a:txBody>
                    <a:bodyPr/>
                    <a:lstStyle/>
                    <a:p>
                      <a:r>
                        <a:rPr lang="en-US" dirty="0"/>
                        <a:t>19</a:t>
                      </a:r>
                    </a:p>
                  </a:txBody>
                  <a:tcPr/>
                </a:tc>
                <a:extLst>
                  <a:ext uri="{0D108BD9-81ED-4DB2-BD59-A6C34878D82A}">
                    <a16:rowId xmlns:a16="http://schemas.microsoft.com/office/drawing/2014/main" val="4157426523"/>
                  </a:ext>
                </a:extLst>
              </a:tr>
              <a:tr h="1047514">
                <a:tc>
                  <a:txBody>
                    <a:bodyPr/>
                    <a:lstStyle/>
                    <a:p>
                      <a:r>
                        <a:rPr lang="en-US" dirty="0"/>
                        <a:t>State Investment</a:t>
                      </a:r>
                    </a:p>
                  </a:txBody>
                  <a:tcPr/>
                </a:tc>
                <a:tc>
                  <a:txBody>
                    <a:bodyPr/>
                    <a:lstStyle/>
                    <a:p>
                      <a:r>
                        <a:rPr lang="en-US" dirty="0"/>
                        <a:t>$500K</a:t>
                      </a:r>
                    </a:p>
                  </a:txBody>
                  <a:tcPr/>
                </a:tc>
                <a:tc>
                  <a:txBody>
                    <a:bodyPr/>
                    <a:lstStyle/>
                    <a:p>
                      <a:r>
                        <a:rPr lang="en-US" dirty="0"/>
                        <a:t>$20M</a:t>
                      </a:r>
                    </a:p>
                    <a:p>
                      <a:r>
                        <a:rPr lang="en-US" dirty="0"/>
                        <a:t>(</a:t>
                      </a:r>
                      <a:r>
                        <a:rPr lang="en-US" sz="1400" dirty="0"/>
                        <a:t>recent increase from $12M)</a:t>
                      </a:r>
                    </a:p>
                  </a:txBody>
                  <a:tcPr/>
                </a:tc>
                <a:tc>
                  <a:txBody>
                    <a:bodyPr/>
                    <a:lstStyle/>
                    <a:p>
                      <a:r>
                        <a:rPr lang="en-US" dirty="0"/>
                        <a:t>$12M plus $30M (ARPA) in FY 23</a:t>
                      </a:r>
                    </a:p>
                  </a:txBody>
                  <a:tcPr/>
                </a:tc>
                <a:tc>
                  <a:txBody>
                    <a:bodyPr/>
                    <a:lstStyle/>
                    <a:p>
                      <a:r>
                        <a:rPr lang="en-US" dirty="0"/>
                        <a:t>$150M</a:t>
                      </a:r>
                    </a:p>
                  </a:txBody>
                  <a:tcPr/>
                </a:tc>
                <a:extLst>
                  <a:ext uri="{0D108BD9-81ED-4DB2-BD59-A6C34878D82A}">
                    <a16:rowId xmlns:a16="http://schemas.microsoft.com/office/drawing/2014/main" val="3665725755"/>
                  </a:ext>
                </a:extLst>
              </a:tr>
            </a:tbl>
          </a:graphicData>
        </a:graphic>
      </p:graphicFrame>
    </p:spTree>
    <p:extLst>
      <p:ext uri="{BB962C8B-B14F-4D97-AF65-F5344CB8AC3E}">
        <p14:creationId xmlns:p14="http://schemas.microsoft.com/office/powerpoint/2010/main" val="1770988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382A0-A153-9843-AC87-65B043F25790}"/>
              </a:ext>
            </a:extLst>
          </p:cNvPr>
          <p:cNvSpPr>
            <a:spLocks noGrp="1"/>
          </p:cNvSpPr>
          <p:nvPr>
            <p:ph type="title"/>
          </p:nvPr>
        </p:nvSpPr>
        <p:spPr>
          <a:xfrm>
            <a:off x="838199" y="365126"/>
            <a:ext cx="10914993" cy="1142448"/>
          </a:xfrm>
        </p:spPr>
        <p:txBody>
          <a:bodyPr anchor="ctr"/>
          <a:lstStyle/>
          <a:p>
            <a:r>
              <a:rPr lang="en-US" sz="4000" b="1" dirty="0">
                <a:cs typeface="Calibri" panose="020F0502020204030204" pitchFamily="34" charset="0"/>
              </a:rPr>
              <a:t>Asset Preservation vs Modernization</a:t>
            </a:r>
          </a:p>
        </p:txBody>
      </p:sp>
      <p:sp>
        <p:nvSpPr>
          <p:cNvPr id="3" name="Text Placeholder 2">
            <a:extLst>
              <a:ext uri="{FF2B5EF4-FFF2-40B4-BE49-F238E27FC236}">
                <a16:creationId xmlns:a16="http://schemas.microsoft.com/office/drawing/2014/main" id="{503BF125-6AB7-1C40-9CFA-4B239656EF05}"/>
              </a:ext>
            </a:extLst>
          </p:cNvPr>
          <p:cNvSpPr>
            <a:spLocks noGrp="1"/>
          </p:cNvSpPr>
          <p:nvPr>
            <p:ph type="body" sz="quarter" idx="11"/>
          </p:nvPr>
        </p:nvSpPr>
        <p:spPr/>
        <p:txBody>
          <a:bodyPr/>
          <a:lstStyle/>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All current active ports in Kentucky where built in early 1970’s.</a:t>
            </a:r>
          </a:p>
          <a:p>
            <a:pPr marL="571500" indent="-571500">
              <a:lnSpc>
                <a:spcPct val="100000"/>
              </a:lnSpc>
              <a:buFont typeface="Wingdings" pitchFamily="2" charset="2"/>
              <a:buChar char="Ø"/>
            </a:pPr>
            <a:r>
              <a:rPr lang="en-US" sz="2400" dirty="0">
                <a:solidFill>
                  <a:srgbClr val="222222"/>
                </a:solidFill>
                <a:effectLst/>
                <a:latin typeface="Arial" panose="020B0604020202020204" pitchFamily="34" charset="0"/>
                <a:ea typeface="Times New Roman" panose="02020603050405020304" pitchFamily="18" charset="0"/>
              </a:rPr>
              <a:t>Prese</a:t>
            </a:r>
            <a:r>
              <a:rPr lang="en-US" sz="2400" dirty="0">
                <a:solidFill>
                  <a:srgbClr val="222222"/>
                </a:solidFill>
                <a:latin typeface="Arial" panose="020B0604020202020204" pitchFamily="34" charset="0"/>
                <a:ea typeface="Times New Roman" panose="02020603050405020304" pitchFamily="18" charset="0"/>
              </a:rPr>
              <a:t>rvation needs are based on “Business as Usual” today.</a:t>
            </a:r>
          </a:p>
          <a:p>
            <a:pPr marL="571500" indent="-571500">
              <a:lnSpc>
                <a:spcPct val="100000"/>
              </a:lnSpc>
              <a:buFont typeface="Wingdings" pitchFamily="2" charset="2"/>
              <a:buChar char="Ø"/>
            </a:pPr>
            <a:r>
              <a:rPr lang="en-US" sz="2400" dirty="0">
                <a:solidFill>
                  <a:srgbClr val="222222"/>
                </a:solidFill>
                <a:effectLst/>
                <a:latin typeface="Arial" panose="020B0604020202020204" pitchFamily="34" charset="0"/>
                <a:ea typeface="Times New Roman" panose="02020603050405020304" pitchFamily="18" charset="0"/>
              </a:rPr>
              <a:t>Each of the Kentucky ports are similar in base commodities, such as Fertilizer and Grain, but additional commodities handled are based on location to industries. </a:t>
            </a:r>
          </a:p>
          <a:p>
            <a:pPr marL="571500" indent="-571500">
              <a:lnSpc>
                <a:spcPct val="100000"/>
              </a:lnSpc>
              <a:buFont typeface="Wingdings" pitchFamily="2" charset="2"/>
              <a:buChar char="Ø"/>
            </a:pPr>
            <a:r>
              <a:rPr lang="en-US" sz="2400" dirty="0">
                <a:solidFill>
                  <a:srgbClr val="222222"/>
                </a:solidFill>
                <a:latin typeface="Arial" panose="020B0604020202020204" pitchFamily="34" charset="0"/>
                <a:ea typeface="Times New Roman" panose="02020603050405020304" pitchFamily="18" charset="0"/>
              </a:rPr>
              <a:t>Examples of Asset Preservation:</a:t>
            </a:r>
          </a:p>
          <a:p>
            <a:pPr marL="1257300" lvl="1" indent="-571500">
              <a:lnSpc>
                <a:spcPct val="100000"/>
              </a:lnSpc>
              <a:buFont typeface="Wingdings" pitchFamily="2" charset="2"/>
              <a:buChar char="Ø"/>
            </a:pPr>
            <a:r>
              <a:rPr lang="en-US" dirty="0">
                <a:solidFill>
                  <a:srgbClr val="222222"/>
                </a:solidFill>
                <a:effectLst/>
                <a:latin typeface="Arial" panose="020B0604020202020204" pitchFamily="34" charset="0"/>
                <a:ea typeface="Times New Roman" panose="02020603050405020304" pitchFamily="18" charset="0"/>
              </a:rPr>
              <a:t>Hickman – Grain Conveyor Replacement $4,500,000</a:t>
            </a:r>
          </a:p>
          <a:p>
            <a:pPr marL="1257300" lvl="1" indent="-571500">
              <a:lnSpc>
                <a:spcPct val="100000"/>
              </a:lnSpc>
              <a:buFont typeface="Wingdings" pitchFamily="2" charset="2"/>
              <a:buChar char="Ø"/>
            </a:pPr>
            <a:r>
              <a:rPr lang="en-US" dirty="0">
                <a:solidFill>
                  <a:srgbClr val="222222"/>
                </a:solidFill>
                <a:latin typeface="Arial" panose="020B0604020202020204" pitchFamily="34" charset="0"/>
                <a:ea typeface="Times New Roman" panose="02020603050405020304" pitchFamily="18" charset="0"/>
              </a:rPr>
              <a:t>Paducah – River Mooring Cells to dock barges $669,000</a:t>
            </a:r>
          </a:p>
          <a:p>
            <a:pPr marL="1257300" lvl="1" indent="-571500">
              <a:lnSpc>
                <a:spcPct val="100000"/>
              </a:lnSpc>
              <a:buFont typeface="Wingdings" pitchFamily="2" charset="2"/>
              <a:buChar char="Ø"/>
            </a:pPr>
            <a:r>
              <a:rPr lang="en-US" dirty="0">
                <a:solidFill>
                  <a:srgbClr val="222222"/>
                </a:solidFill>
                <a:effectLst/>
                <a:latin typeface="Arial" panose="020B0604020202020204" pitchFamily="34" charset="0"/>
                <a:ea typeface="Times New Roman" panose="02020603050405020304" pitchFamily="18" charset="0"/>
              </a:rPr>
              <a:t>Owensboro – Heavy Lift Equipment $900,000 </a:t>
            </a:r>
          </a:p>
        </p:txBody>
      </p:sp>
      <p:cxnSp>
        <p:nvCxnSpPr>
          <p:cNvPr id="5" name="Straight Connector 4">
            <a:extLst>
              <a:ext uri="{FF2B5EF4-FFF2-40B4-BE49-F238E27FC236}">
                <a16:creationId xmlns:a16="http://schemas.microsoft.com/office/drawing/2014/main" id="{507E9AB1-34B9-62F8-076A-3CD7E6E30DFC}"/>
              </a:ext>
            </a:extLst>
          </p:cNvPr>
          <p:cNvCxnSpPr/>
          <p:nvPr/>
        </p:nvCxnSpPr>
        <p:spPr>
          <a:xfrm>
            <a:off x="936734" y="1340069"/>
            <a:ext cx="1031853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577335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37153</TotalTime>
  <Words>1160</Words>
  <Application>Microsoft Macintosh PowerPoint</Application>
  <PresentationFormat>Widescreen</PresentationFormat>
  <Paragraphs>137</Paragraphs>
  <Slides>22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Black</vt:lpstr>
      <vt:lpstr>Calibri</vt:lpstr>
      <vt:lpstr>Wingdings</vt:lpstr>
      <vt:lpstr>Office Theme</vt:lpstr>
      <vt:lpstr>The Riverport Industry in Kentucky </vt:lpstr>
      <vt:lpstr>Public Riverports in Kentucky</vt:lpstr>
      <vt:lpstr>PowerPoint Presentation</vt:lpstr>
      <vt:lpstr>Kentucky Riverport Hinterlands  *area within a 90 mile distance of a public riverport</vt:lpstr>
      <vt:lpstr>Kentucky’s Waterways Create Value</vt:lpstr>
      <vt:lpstr>How Does Kentucky Invest in Riverports?</vt:lpstr>
      <vt:lpstr>Public Riverport Challenges</vt:lpstr>
      <vt:lpstr>Investment by Surrounding States</vt:lpstr>
      <vt:lpstr>Asset Preservation vs Modernization</vt:lpstr>
      <vt:lpstr>Modernization &amp; Expansion</vt:lpstr>
      <vt:lpstr>Owensboro Riverport Authority</vt:lpstr>
      <vt:lpstr>Owensboro Riverport Authority</vt:lpstr>
      <vt:lpstr>Proposal</vt:lpstr>
      <vt:lpstr>Jennifer Kirchner Executive Director</vt:lpstr>
      <vt:lpstr>Amanda Davenport Executive Director, Lake Barkley Partnership Chair Elect, Kentucky Association for Economic Development Member, Water Transportation Advisory Board</vt:lpstr>
      <vt:lpstr>ERIDA</vt:lpstr>
      <vt:lpstr>ERIDA</vt:lpstr>
      <vt:lpstr>ERIDA</vt:lpstr>
      <vt:lpstr>Eddyville Industrial Park Before</vt:lpstr>
      <vt:lpstr>Eddyville Industrial Park After</vt:lpstr>
      <vt:lpstr>Eddyville Riverport Future Inlet</vt:lpstr>
      <vt:lpstr>Riverports &amp; Economic Development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Larkin</dc:creator>
  <cp:lastModifiedBy>Jennifer Kirchner</cp:lastModifiedBy>
  <cp:revision>44</cp:revision>
  <cp:lastPrinted>2023-07-28T15:12:06Z</cp:lastPrinted>
  <dcterms:created xsi:type="dcterms:W3CDTF">2022-01-05T16:21:00Z</dcterms:created>
  <dcterms:modified xsi:type="dcterms:W3CDTF">2023-07-31T20:46:37Z</dcterms:modified>
</cp:coreProperties>
</file>