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58" r:id="rId6"/>
    <p:sldId id="260" r:id="rId7"/>
    <p:sldId id="264" r:id="rId8"/>
    <p:sldId id="261" r:id="rId9"/>
    <p:sldId id="259" r:id="rId10"/>
    <p:sldId id="262" r:id="rId11"/>
    <p:sldId id="265"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7AADA-7793-40BB-B0D1-0C86A3ECFF3F}" v="3" dt="2023-10-16T14:15:01.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wney, William" userId="b85322d3-a649-400f-9b9d-e7f396cb2eba" providerId="ADAL" clId="{F2D7AADA-7793-40BB-B0D1-0C86A3ECFF3F}"/>
    <pc:docChg chg="custSel addSld modSld">
      <pc:chgData name="Downey, William" userId="b85322d3-a649-400f-9b9d-e7f396cb2eba" providerId="ADAL" clId="{F2D7AADA-7793-40BB-B0D1-0C86A3ECFF3F}" dt="2023-10-16T14:15:01.916" v="24" actId="20577"/>
      <pc:docMkLst>
        <pc:docMk/>
      </pc:docMkLst>
      <pc:sldChg chg="addSp delSp modSp add mod">
        <pc:chgData name="Downey, William" userId="b85322d3-a649-400f-9b9d-e7f396cb2eba" providerId="ADAL" clId="{F2D7AADA-7793-40BB-B0D1-0C86A3ECFF3F}" dt="2023-10-16T14:15:01.916" v="24" actId="20577"/>
        <pc:sldMkLst>
          <pc:docMk/>
          <pc:sldMk cId="2273169557" sldId="267"/>
        </pc:sldMkLst>
        <pc:spChg chg="mod">
          <ac:chgData name="Downey, William" userId="b85322d3-a649-400f-9b9d-e7f396cb2eba" providerId="ADAL" clId="{F2D7AADA-7793-40BB-B0D1-0C86A3ECFF3F}" dt="2023-10-16T14:13:46.268" v="18" actId="20577"/>
          <ac:spMkLst>
            <pc:docMk/>
            <pc:sldMk cId="2273169557" sldId="267"/>
            <ac:spMk id="3" creationId="{4835E356-D61F-9962-4908-0F1F0165D372}"/>
          </ac:spMkLst>
        </pc:spChg>
        <pc:graphicFrameChg chg="add mod">
          <ac:chgData name="Downey, William" userId="b85322d3-a649-400f-9b9d-e7f396cb2eba" providerId="ADAL" clId="{F2D7AADA-7793-40BB-B0D1-0C86A3ECFF3F}" dt="2023-10-16T14:15:01.916" v="24" actId="20577"/>
          <ac:graphicFrameMkLst>
            <pc:docMk/>
            <pc:sldMk cId="2273169557" sldId="267"/>
            <ac:graphicFrameMk id="2" creationId="{906661AD-604E-0E65-0C2F-A7B031674E2D}"/>
          </ac:graphicFrameMkLst>
        </pc:graphicFrameChg>
        <pc:picChg chg="del">
          <ac:chgData name="Downey, William" userId="b85322d3-a649-400f-9b9d-e7f396cb2eba" providerId="ADAL" clId="{F2D7AADA-7793-40BB-B0D1-0C86A3ECFF3F}" dt="2023-10-16T14:13:52.340" v="19" actId="478"/>
          <ac:picMkLst>
            <pc:docMk/>
            <pc:sldMk cId="2273169557" sldId="267"/>
            <ac:picMk id="4" creationId="{9789AE80-D3E8-EAF3-45BD-12F946F0D11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C49BE-D3FC-4760-911C-892C94704B5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1FF7B9E0-506C-41D3-9CB1-4A507B42F9CB}">
      <dgm:prSet/>
      <dgm:spPr/>
      <dgm:t>
        <a:bodyPr/>
        <a:lstStyle/>
        <a:p>
          <a:r>
            <a:rPr lang="en-US"/>
            <a:t>KYTC and HDR Engineering – Rail Assessment Study</a:t>
          </a:r>
        </a:p>
      </dgm:t>
    </dgm:pt>
    <dgm:pt modelId="{6D969B22-77C4-426D-B3CD-0B350D07BDD5}" type="parTrans" cxnId="{47D0252E-C136-4FE3-8AD5-9CF48D996EE9}">
      <dgm:prSet/>
      <dgm:spPr/>
      <dgm:t>
        <a:bodyPr/>
        <a:lstStyle/>
        <a:p>
          <a:endParaRPr lang="en-US"/>
        </a:p>
      </dgm:t>
    </dgm:pt>
    <dgm:pt modelId="{22653433-3B72-45A5-9349-CE96A8944641}" type="sibTrans" cxnId="{47D0252E-C136-4FE3-8AD5-9CF48D996EE9}">
      <dgm:prSet/>
      <dgm:spPr/>
      <dgm:t>
        <a:bodyPr/>
        <a:lstStyle/>
        <a:p>
          <a:endParaRPr lang="en-US"/>
        </a:p>
      </dgm:t>
    </dgm:pt>
    <dgm:pt modelId="{A830AA7F-D95B-4A10-B764-D7C360263788}">
      <dgm:prSet/>
      <dgm:spPr/>
      <dgm:t>
        <a:bodyPr/>
        <a:lstStyle/>
        <a:p>
          <a:r>
            <a:rPr lang="en-US" dirty="0"/>
            <a:t>Investment in Rail Infrastructure  </a:t>
          </a:r>
        </a:p>
      </dgm:t>
    </dgm:pt>
    <dgm:pt modelId="{C90336D2-5987-426D-AF63-0F7963C64311}" type="parTrans" cxnId="{6DC6E67E-96F3-49EE-ACFF-17DBCDF24F0A}">
      <dgm:prSet/>
      <dgm:spPr/>
      <dgm:t>
        <a:bodyPr/>
        <a:lstStyle/>
        <a:p>
          <a:endParaRPr lang="en-US"/>
        </a:p>
      </dgm:t>
    </dgm:pt>
    <dgm:pt modelId="{EA28A984-DC9A-4A5F-AA46-92225E02FD7F}" type="sibTrans" cxnId="{6DC6E67E-96F3-49EE-ACFF-17DBCDF24F0A}">
      <dgm:prSet/>
      <dgm:spPr/>
      <dgm:t>
        <a:bodyPr/>
        <a:lstStyle/>
        <a:p>
          <a:endParaRPr lang="en-US"/>
        </a:p>
      </dgm:t>
    </dgm:pt>
    <dgm:pt modelId="{410F0CCB-F154-4102-A91C-CC2A3633AEA1}">
      <dgm:prSet/>
      <dgm:spPr/>
      <dgm:t>
        <a:bodyPr/>
        <a:lstStyle/>
        <a:p>
          <a:r>
            <a:rPr lang="en-US"/>
            <a:t>KFRSIP </a:t>
          </a:r>
          <a:r>
            <a:rPr lang="en-US" dirty="0"/>
            <a:t>– Kentucky Freight Rail and Safety Improvement Program</a:t>
          </a:r>
        </a:p>
      </dgm:t>
    </dgm:pt>
    <dgm:pt modelId="{C6BF9F9A-65C0-4F83-9D9D-5CCEC5D102D9}" type="parTrans" cxnId="{4B3D401C-E27E-4D7B-9FF4-7BF162A76081}">
      <dgm:prSet/>
      <dgm:spPr/>
      <dgm:t>
        <a:bodyPr/>
        <a:lstStyle/>
        <a:p>
          <a:endParaRPr lang="en-US"/>
        </a:p>
      </dgm:t>
    </dgm:pt>
    <dgm:pt modelId="{7C34C601-5E80-44D6-84C9-5D4E564C7B39}" type="sibTrans" cxnId="{4B3D401C-E27E-4D7B-9FF4-7BF162A76081}">
      <dgm:prSet/>
      <dgm:spPr/>
      <dgm:t>
        <a:bodyPr/>
        <a:lstStyle/>
        <a:p>
          <a:endParaRPr lang="en-US"/>
        </a:p>
      </dgm:t>
    </dgm:pt>
    <dgm:pt modelId="{EB1AEE7C-78DA-4596-9D91-973FA1DAA914}">
      <dgm:prSet/>
      <dgm:spPr/>
      <dgm:t>
        <a:bodyPr/>
        <a:lstStyle/>
        <a:p>
          <a:r>
            <a:rPr lang="en-US" dirty="0"/>
            <a:t>Preservation and maintenance, expansion, industrial access, economic development</a:t>
          </a:r>
        </a:p>
      </dgm:t>
    </dgm:pt>
    <dgm:pt modelId="{4DE77B2E-F775-49AD-982F-A19BFED32759}" type="parTrans" cxnId="{1545320F-A78C-4135-A93C-DEB3F66E1A32}">
      <dgm:prSet/>
      <dgm:spPr/>
      <dgm:t>
        <a:bodyPr/>
        <a:lstStyle/>
        <a:p>
          <a:endParaRPr lang="en-US"/>
        </a:p>
      </dgm:t>
    </dgm:pt>
    <dgm:pt modelId="{AF461049-5353-46D9-A5AC-0F7575562347}" type="sibTrans" cxnId="{1545320F-A78C-4135-A93C-DEB3F66E1A32}">
      <dgm:prSet/>
      <dgm:spPr/>
      <dgm:t>
        <a:bodyPr/>
        <a:lstStyle/>
        <a:p>
          <a:endParaRPr lang="en-US"/>
        </a:p>
      </dgm:t>
    </dgm:pt>
    <dgm:pt modelId="{C69D4B6F-DD51-4CE6-9BD8-EED4C2ABF7F0}">
      <dgm:prSet/>
      <dgm:spPr/>
      <dgm:t>
        <a:bodyPr/>
        <a:lstStyle/>
        <a:p>
          <a:r>
            <a:rPr lang="en-US"/>
            <a:t>KFFF – Kentucky Federal Freight Fund</a:t>
          </a:r>
        </a:p>
      </dgm:t>
    </dgm:pt>
    <dgm:pt modelId="{5E339E3D-B67E-4D4A-BC02-95913F40859B}" type="parTrans" cxnId="{FDAEBC61-99D4-42B6-8A1A-CA0E76B16E8A}">
      <dgm:prSet/>
      <dgm:spPr/>
      <dgm:t>
        <a:bodyPr/>
        <a:lstStyle/>
        <a:p>
          <a:endParaRPr lang="en-US"/>
        </a:p>
      </dgm:t>
    </dgm:pt>
    <dgm:pt modelId="{57A6A087-E954-491F-9C1B-D41F0312C019}" type="sibTrans" cxnId="{FDAEBC61-99D4-42B6-8A1A-CA0E76B16E8A}">
      <dgm:prSet/>
      <dgm:spPr/>
      <dgm:t>
        <a:bodyPr/>
        <a:lstStyle/>
        <a:p>
          <a:endParaRPr lang="en-US"/>
        </a:p>
      </dgm:t>
    </dgm:pt>
    <dgm:pt modelId="{DAC79F31-D3C3-431E-8A1B-8AFA99429026}">
      <dgm:prSet/>
      <dgm:spPr/>
      <dgm:t>
        <a:bodyPr/>
        <a:lstStyle/>
        <a:p>
          <a:r>
            <a:rPr lang="en-US"/>
            <a:t>Program to assist communities, authorities, railroads, riverports seeking federal grant opportunities for rail infrastructure projects</a:t>
          </a:r>
        </a:p>
      </dgm:t>
    </dgm:pt>
    <dgm:pt modelId="{18738794-F44B-48D4-A2AA-5EFF667CE043}" type="parTrans" cxnId="{B5E40469-81EA-4628-ACB7-686C991641E2}">
      <dgm:prSet/>
      <dgm:spPr/>
      <dgm:t>
        <a:bodyPr/>
        <a:lstStyle/>
        <a:p>
          <a:endParaRPr lang="en-US"/>
        </a:p>
      </dgm:t>
    </dgm:pt>
    <dgm:pt modelId="{26BDE79D-58FC-4279-AF48-0E5EC8BA36CB}" type="sibTrans" cxnId="{B5E40469-81EA-4628-ACB7-686C991641E2}">
      <dgm:prSet/>
      <dgm:spPr/>
      <dgm:t>
        <a:bodyPr/>
        <a:lstStyle/>
        <a:p>
          <a:endParaRPr lang="en-US"/>
        </a:p>
      </dgm:t>
    </dgm:pt>
    <dgm:pt modelId="{5BCD063C-2A33-40C3-A0D3-407CD7C94A66}" type="pres">
      <dgm:prSet presAssocID="{1FCC49BE-D3FC-4760-911C-892C94704B59}" presName="linear" presStyleCnt="0">
        <dgm:presLayoutVars>
          <dgm:dir/>
          <dgm:animLvl val="lvl"/>
          <dgm:resizeHandles val="exact"/>
        </dgm:presLayoutVars>
      </dgm:prSet>
      <dgm:spPr/>
    </dgm:pt>
    <dgm:pt modelId="{FF456FEB-2392-423B-A978-E8107B93456D}" type="pres">
      <dgm:prSet presAssocID="{1FF7B9E0-506C-41D3-9CB1-4A507B42F9CB}" presName="parentLin" presStyleCnt="0"/>
      <dgm:spPr/>
    </dgm:pt>
    <dgm:pt modelId="{41633FD7-9DB4-4EE4-AA23-3C7596BE2132}" type="pres">
      <dgm:prSet presAssocID="{1FF7B9E0-506C-41D3-9CB1-4A507B42F9CB}" presName="parentLeftMargin" presStyleLbl="node1" presStyleIdx="0" presStyleCnt="2"/>
      <dgm:spPr/>
    </dgm:pt>
    <dgm:pt modelId="{68844FA2-E260-40DF-9E62-9B28AB792C63}" type="pres">
      <dgm:prSet presAssocID="{1FF7B9E0-506C-41D3-9CB1-4A507B42F9CB}" presName="parentText" presStyleLbl="node1" presStyleIdx="0" presStyleCnt="2">
        <dgm:presLayoutVars>
          <dgm:chMax val="0"/>
          <dgm:bulletEnabled val="1"/>
        </dgm:presLayoutVars>
      </dgm:prSet>
      <dgm:spPr/>
    </dgm:pt>
    <dgm:pt modelId="{A0F439FC-9133-4A73-BEDB-842F1E122FCA}" type="pres">
      <dgm:prSet presAssocID="{1FF7B9E0-506C-41D3-9CB1-4A507B42F9CB}" presName="negativeSpace" presStyleCnt="0"/>
      <dgm:spPr/>
    </dgm:pt>
    <dgm:pt modelId="{82245A4A-AA04-40C5-900F-3DBC4B0EF9D5}" type="pres">
      <dgm:prSet presAssocID="{1FF7B9E0-506C-41D3-9CB1-4A507B42F9CB}" presName="childText" presStyleLbl="conFgAcc1" presStyleIdx="0" presStyleCnt="2">
        <dgm:presLayoutVars>
          <dgm:bulletEnabled val="1"/>
        </dgm:presLayoutVars>
      </dgm:prSet>
      <dgm:spPr/>
    </dgm:pt>
    <dgm:pt modelId="{7818B0AA-5560-465F-A689-93EBFDD76D7F}" type="pres">
      <dgm:prSet presAssocID="{22653433-3B72-45A5-9349-CE96A8944641}" presName="spaceBetweenRectangles" presStyleCnt="0"/>
      <dgm:spPr/>
    </dgm:pt>
    <dgm:pt modelId="{2C4DA6F8-7C60-4452-A3C2-B00DD2C4380C}" type="pres">
      <dgm:prSet presAssocID="{A830AA7F-D95B-4A10-B764-D7C360263788}" presName="parentLin" presStyleCnt="0"/>
      <dgm:spPr/>
    </dgm:pt>
    <dgm:pt modelId="{2C104E55-AE57-41E7-AFC0-034F2A9031B4}" type="pres">
      <dgm:prSet presAssocID="{A830AA7F-D95B-4A10-B764-D7C360263788}" presName="parentLeftMargin" presStyleLbl="node1" presStyleIdx="0" presStyleCnt="2"/>
      <dgm:spPr/>
    </dgm:pt>
    <dgm:pt modelId="{CCC3773C-979D-4A28-8818-3D7E05FEFE48}" type="pres">
      <dgm:prSet presAssocID="{A830AA7F-D95B-4A10-B764-D7C360263788}" presName="parentText" presStyleLbl="node1" presStyleIdx="1" presStyleCnt="2">
        <dgm:presLayoutVars>
          <dgm:chMax val="0"/>
          <dgm:bulletEnabled val="1"/>
        </dgm:presLayoutVars>
      </dgm:prSet>
      <dgm:spPr/>
    </dgm:pt>
    <dgm:pt modelId="{55194266-655C-439B-9B8D-CC843D678181}" type="pres">
      <dgm:prSet presAssocID="{A830AA7F-D95B-4A10-B764-D7C360263788}" presName="negativeSpace" presStyleCnt="0"/>
      <dgm:spPr/>
    </dgm:pt>
    <dgm:pt modelId="{7DEE9D93-22EF-490B-849A-21702962BD05}" type="pres">
      <dgm:prSet presAssocID="{A830AA7F-D95B-4A10-B764-D7C360263788}" presName="childText" presStyleLbl="conFgAcc1" presStyleIdx="1" presStyleCnt="2">
        <dgm:presLayoutVars>
          <dgm:bulletEnabled val="1"/>
        </dgm:presLayoutVars>
      </dgm:prSet>
      <dgm:spPr/>
    </dgm:pt>
  </dgm:ptLst>
  <dgm:cxnLst>
    <dgm:cxn modelId="{1545320F-A78C-4135-A93C-DEB3F66E1A32}" srcId="{410F0CCB-F154-4102-A91C-CC2A3633AEA1}" destId="{EB1AEE7C-78DA-4596-9D91-973FA1DAA914}" srcOrd="0" destOrd="0" parTransId="{4DE77B2E-F775-49AD-982F-A19BFED32759}" sibTransId="{AF461049-5353-46D9-A5AC-0F7575562347}"/>
    <dgm:cxn modelId="{DFC6C613-BCE2-4FE1-B2F0-21B016E5A453}" type="presOf" srcId="{A830AA7F-D95B-4A10-B764-D7C360263788}" destId="{2C104E55-AE57-41E7-AFC0-034F2A9031B4}" srcOrd="0" destOrd="0" presId="urn:microsoft.com/office/officeart/2005/8/layout/list1"/>
    <dgm:cxn modelId="{4B3D401C-E27E-4D7B-9FF4-7BF162A76081}" srcId="{A830AA7F-D95B-4A10-B764-D7C360263788}" destId="{410F0CCB-F154-4102-A91C-CC2A3633AEA1}" srcOrd="0" destOrd="0" parTransId="{C6BF9F9A-65C0-4F83-9D9D-5CCEC5D102D9}" sibTransId="{7C34C601-5E80-44D6-84C9-5D4E564C7B39}"/>
    <dgm:cxn modelId="{AEBF9C29-7F4F-44C8-AA14-A5C8834C7ABB}" type="presOf" srcId="{1FF7B9E0-506C-41D3-9CB1-4A507B42F9CB}" destId="{41633FD7-9DB4-4EE4-AA23-3C7596BE2132}" srcOrd="0" destOrd="0" presId="urn:microsoft.com/office/officeart/2005/8/layout/list1"/>
    <dgm:cxn modelId="{47D0252E-C136-4FE3-8AD5-9CF48D996EE9}" srcId="{1FCC49BE-D3FC-4760-911C-892C94704B59}" destId="{1FF7B9E0-506C-41D3-9CB1-4A507B42F9CB}" srcOrd="0" destOrd="0" parTransId="{6D969B22-77C4-426D-B3CD-0B350D07BDD5}" sibTransId="{22653433-3B72-45A5-9349-CE96A8944641}"/>
    <dgm:cxn modelId="{C5AE193D-7CB6-4521-A9C8-83E0A104795A}" type="presOf" srcId="{A830AA7F-D95B-4A10-B764-D7C360263788}" destId="{CCC3773C-979D-4A28-8818-3D7E05FEFE48}" srcOrd="1" destOrd="0" presId="urn:microsoft.com/office/officeart/2005/8/layout/list1"/>
    <dgm:cxn modelId="{FDAEBC61-99D4-42B6-8A1A-CA0E76B16E8A}" srcId="{A830AA7F-D95B-4A10-B764-D7C360263788}" destId="{C69D4B6F-DD51-4CE6-9BD8-EED4C2ABF7F0}" srcOrd="1" destOrd="0" parTransId="{5E339E3D-B67E-4D4A-BC02-95913F40859B}" sibTransId="{57A6A087-E954-491F-9C1B-D41F0312C019}"/>
    <dgm:cxn modelId="{B5E40469-81EA-4628-ACB7-686C991641E2}" srcId="{C69D4B6F-DD51-4CE6-9BD8-EED4C2ABF7F0}" destId="{DAC79F31-D3C3-431E-8A1B-8AFA99429026}" srcOrd="0" destOrd="0" parTransId="{18738794-F44B-48D4-A2AA-5EFF667CE043}" sibTransId="{26BDE79D-58FC-4279-AF48-0E5EC8BA36CB}"/>
    <dgm:cxn modelId="{6DC6E67E-96F3-49EE-ACFF-17DBCDF24F0A}" srcId="{1FCC49BE-D3FC-4760-911C-892C94704B59}" destId="{A830AA7F-D95B-4A10-B764-D7C360263788}" srcOrd="1" destOrd="0" parTransId="{C90336D2-5987-426D-AF63-0F7963C64311}" sibTransId="{EA28A984-DC9A-4A5F-AA46-92225E02FD7F}"/>
    <dgm:cxn modelId="{7815E481-146C-4FC2-B6C0-88DA500EA2AC}" type="presOf" srcId="{410F0CCB-F154-4102-A91C-CC2A3633AEA1}" destId="{7DEE9D93-22EF-490B-849A-21702962BD05}" srcOrd="0" destOrd="0" presId="urn:microsoft.com/office/officeart/2005/8/layout/list1"/>
    <dgm:cxn modelId="{9FD8F384-EB68-4041-A474-447AD5F2156A}" type="presOf" srcId="{C69D4B6F-DD51-4CE6-9BD8-EED4C2ABF7F0}" destId="{7DEE9D93-22EF-490B-849A-21702962BD05}" srcOrd="0" destOrd="2" presId="urn:microsoft.com/office/officeart/2005/8/layout/list1"/>
    <dgm:cxn modelId="{643A759D-2A54-4B61-ADB2-63C287663A77}" type="presOf" srcId="{EB1AEE7C-78DA-4596-9D91-973FA1DAA914}" destId="{7DEE9D93-22EF-490B-849A-21702962BD05}" srcOrd="0" destOrd="1" presId="urn:microsoft.com/office/officeart/2005/8/layout/list1"/>
    <dgm:cxn modelId="{E6E3B3ED-0751-4877-B5A9-EF03B9EC474F}" type="presOf" srcId="{DAC79F31-D3C3-431E-8A1B-8AFA99429026}" destId="{7DEE9D93-22EF-490B-849A-21702962BD05}" srcOrd="0" destOrd="3" presId="urn:microsoft.com/office/officeart/2005/8/layout/list1"/>
    <dgm:cxn modelId="{AA2169F6-A40B-4ECB-AFD2-9AFD3E63D9F2}" type="presOf" srcId="{1FF7B9E0-506C-41D3-9CB1-4A507B42F9CB}" destId="{68844FA2-E260-40DF-9E62-9B28AB792C63}" srcOrd="1" destOrd="0" presId="urn:microsoft.com/office/officeart/2005/8/layout/list1"/>
    <dgm:cxn modelId="{7C1857FC-EEFB-481D-9941-304FA30CD7DC}" type="presOf" srcId="{1FCC49BE-D3FC-4760-911C-892C94704B59}" destId="{5BCD063C-2A33-40C3-A0D3-407CD7C94A66}" srcOrd="0" destOrd="0" presId="urn:microsoft.com/office/officeart/2005/8/layout/list1"/>
    <dgm:cxn modelId="{A41A301B-F904-4BBC-B7EE-A4FD9743E3FA}" type="presParOf" srcId="{5BCD063C-2A33-40C3-A0D3-407CD7C94A66}" destId="{FF456FEB-2392-423B-A978-E8107B93456D}" srcOrd="0" destOrd="0" presId="urn:microsoft.com/office/officeart/2005/8/layout/list1"/>
    <dgm:cxn modelId="{3E1B6B5B-5865-4F1A-8096-01EEF90C1D99}" type="presParOf" srcId="{FF456FEB-2392-423B-A978-E8107B93456D}" destId="{41633FD7-9DB4-4EE4-AA23-3C7596BE2132}" srcOrd="0" destOrd="0" presId="urn:microsoft.com/office/officeart/2005/8/layout/list1"/>
    <dgm:cxn modelId="{CAFA0B87-D8F9-439D-AA4F-D0C38633116C}" type="presParOf" srcId="{FF456FEB-2392-423B-A978-E8107B93456D}" destId="{68844FA2-E260-40DF-9E62-9B28AB792C63}" srcOrd="1" destOrd="0" presId="urn:microsoft.com/office/officeart/2005/8/layout/list1"/>
    <dgm:cxn modelId="{DCCB9360-5043-4B20-8149-BF3426F457F9}" type="presParOf" srcId="{5BCD063C-2A33-40C3-A0D3-407CD7C94A66}" destId="{A0F439FC-9133-4A73-BEDB-842F1E122FCA}" srcOrd="1" destOrd="0" presId="urn:microsoft.com/office/officeart/2005/8/layout/list1"/>
    <dgm:cxn modelId="{023E6081-F3F6-460B-A768-AE1643D9A8A5}" type="presParOf" srcId="{5BCD063C-2A33-40C3-A0D3-407CD7C94A66}" destId="{82245A4A-AA04-40C5-900F-3DBC4B0EF9D5}" srcOrd="2" destOrd="0" presId="urn:microsoft.com/office/officeart/2005/8/layout/list1"/>
    <dgm:cxn modelId="{3D12F490-C451-4121-B453-54FEF10FAA06}" type="presParOf" srcId="{5BCD063C-2A33-40C3-A0D3-407CD7C94A66}" destId="{7818B0AA-5560-465F-A689-93EBFDD76D7F}" srcOrd="3" destOrd="0" presId="urn:microsoft.com/office/officeart/2005/8/layout/list1"/>
    <dgm:cxn modelId="{C5CBEACC-7C19-4AA7-9471-93541B500A73}" type="presParOf" srcId="{5BCD063C-2A33-40C3-A0D3-407CD7C94A66}" destId="{2C4DA6F8-7C60-4452-A3C2-B00DD2C4380C}" srcOrd="4" destOrd="0" presId="urn:microsoft.com/office/officeart/2005/8/layout/list1"/>
    <dgm:cxn modelId="{8F285EE6-2B4B-41CF-BE77-758C93FD579F}" type="presParOf" srcId="{2C4DA6F8-7C60-4452-A3C2-B00DD2C4380C}" destId="{2C104E55-AE57-41E7-AFC0-034F2A9031B4}" srcOrd="0" destOrd="0" presId="urn:microsoft.com/office/officeart/2005/8/layout/list1"/>
    <dgm:cxn modelId="{366C92FE-1ACF-4C34-B721-BB82D81EB4F7}" type="presParOf" srcId="{2C4DA6F8-7C60-4452-A3C2-B00DD2C4380C}" destId="{CCC3773C-979D-4A28-8818-3D7E05FEFE48}" srcOrd="1" destOrd="0" presId="urn:microsoft.com/office/officeart/2005/8/layout/list1"/>
    <dgm:cxn modelId="{FC9B63EB-E378-4EB9-8175-EEB376404157}" type="presParOf" srcId="{5BCD063C-2A33-40C3-A0D3-407CD7C94A66}" destId="{55194266-655C-439B-9B8D-CC843D678181}" srcOrd="5" destOrd="0" presId="urn:microsoft.com/office/officeart/2005/8/layout/list1"/>
    <dgm:cxn modelId="{2D5D9EB6-208B-403F-ABF7-743ABB7BEA18}" type="presParOf" srcId="{5BCD063C-2A33-40C3-A0D3-407CD7C94A66}" destId="{7DEE9D93-22EF-490B-849A-21702962BD0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C49BE-D3FC-4760-911C-892C94704B5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1FF7B9E0-506C-41D3-9CB1-4A507B42F9CB}">
      <dgm:prSet/>
      <dgm:spPr/>
      <dgm:t>
        <a:bodyPr/>
        <a:lstStyle/>
        <a:p>
          <a:r>
            <a:rPr lang="en-US"/>
            <a:t>KYTC and HDR Engineering – Rail Assessment Study</a:t>
          </a:r>
        </a:p>
      </dgm:t>
    </dgm:pt>
    <dgm:pt modelId="{6D969B22-77C4-426D-B3CD-0B350D07BDD5}" type="parTrans" cxnId="{47D0252E-C136-4FE3-8AD5-9CF48D996EE9}">
      <dgm:prSet/>
      <dgm:spPr/>
      <dgm:t>
        <a:bodyPr/>
        <a:lstStyle/>
        <a:p>
          <a:endParaRPr lang="en-US"/>
        </a:p>
      </dgm:t>
    </dgm:pt>
    <dgm:pt modelId="{22653433-3B72-45A5-9349-CE96A8944641}" type="sibTrans" cxnId="{47D0252E-C136-4FE3-8AD5-9CF48D996EE9}">
      <dgm:prSet/>
      <dgm:spPr/>
      <dgm:t>
        <a:bodyPr/>
        <a:lstStyle/>
        <a:p>
          <a:endParaRPr lang="en-US"/>
        </a:p>
      </dgm:t>
    </dgm:pt>
    <dgm:pt modelId="{A830AA7F-D95B-4A10-B764-D7C360263788}">
      <dgm:prSet/>
      <dgm:spPr/>
      <dgm:t>
        <a:bodyPr/>
        <a:lstStyle/>
        <a:p>
          <a:r>
            <a:rPr lang="en-US" dirty="0"/>
            <a:t>Investment in Rail Infrastructure  </a:t>
          </a:r>
        </a:p>
      </dgm:t>
    </dgm:pt>
    <dgm:pt modelId="{C90336D2-5987-426D-AF63-0F7963C64311}" type="parTrans" cxnId="{6DC6E67E-96F3-49EE-ACFF-17DBCDF24F0A}">
      <dgm:prSet/>
      <dgm:spPr/>
      <dgm:t>
        <a:bodyPr/>
        <a:lstStyle/>
        <a:p>
          <a:endParaRPr lang="en-US"/>
        </a:p>
      </dgm:t>
    </dgm:pt>
    <dgm:pt modelId="{EA28A984-DC9A-4A5F-AA46-92225E02FD7F}" type="sibTrans" cxnId="{6DC6E67E-96F3-49EE-ACFF-17DBCDF24F0A}">
      <dgm:prSet/>
      <dgm:spPr/>
      <dgm:t>
        <a:bodyPr/>
        <a:lstStyle/>
        <a:p>
          <a:endParaRPr lang="en-US"/>
        </a:p>
      </dgm:t>
    </dgm:pt>
    <dgm:pt modelId="{410F0CCB-F154-4102-A91C-CC2A3633AEA1}">
      <dgm:prSet/>
      <dgm:spPr/>
      <dgm:t>
        <a:bodyPr/>
        <a:lstStyle/>
        <a:p>
          <a:r>
            <a:rPr lang="en-US" dirty="0"/>
            <a:t>KFIP – Kentucky Freight Rail and Safety Improvement Program</a:t>
          </a:r>
        </a:p>
      </dgm:t>
    </dgm:pt>
    <dgm:pt modelId="{C6BF9F9A-65C0-4F83-9D9D-5CCEC5D102D9}" type="parTrans" cxnId="{4B3D401C-E27E-4D7B-9FF4-7BF162A76081}">
      <dgm:prSet/>
      <dgm:spPr/>
      <dgm:t>
        <a:bodyPr/>
        <a:lstStyle/>
        <a:p>
          <a:endParaRPr lang="en-US"/>
        </a:p>
      </dgm:t>
    </dgm:pt>
    <dgm:pt modelId="{7C34C601-5E80-44D6-84C9-5D4E564C7B39}" type="sibTrans" cxnId="{4B3D401C-E27E-4D7B-9FF4-7BF162A76081}">
      <dgm:prSet/>
      <dgm:spPr/>
      <dgm:t>
        <a:bodyPr/>
        <a:lstStyle/>
        <a:p>
          <a:endParaRPr lang="en-US"/>
        </a:p>
      </dgm:t>
    </dgm:pt>
    <dgm:pt modelId="{EB1AEE7C-78DA-4596-9D91-973FA1DAA914}">
      <dgm:prSet/>
      <dgm:spPr/>
      <dgm:t>
        <a:bodyPr/>
        <a:lstStyle/>
        <a:p>
          <a:r>
            <a:rPr lang="en-US" dirty="0"/>
            <a:t>Preservation and maintenance, expansion, industrial access, economic development</a:t>
          </a:r>
        </a:p>
      </dgm:t>
    </dgm:pt>
    <dgm:pt modelId="{4DE77B2E-F775-49AD-982F-A19BFED32759}" type="parTrans" cxnId="{1545320F-A78C-4135-A93C-DEB3F66E1A32}">
      <dgm:prSet/>
      <dgm:spPr/>
      <dgm:t>
        <a:bodyPr/>
        <a:lstStyle/>
        <a:p>
          <a:endParaRPr lang="en-US"/>
        </a:p>
      </dgm:t>
    </dgm:pt>
    <dgm:pt modelId="{AF461049-5353-46D9-A5AC-0F7575562347}" type="sibTrans" cxnId="{1545320F-A78C-4135-A93C-DEB3F66E1A32}">
      <dgm:prSet/>
      <dgm:spPr/>
      <dgm:t>
        <a:bodyPr/>
        <a:lstStyle/>
        <a:p>
          <a:endParaRPr lang="en-US"/>
        </a:p>
      </dgm:t>
    </dgm:pt>
    <dgm:pt modelId="{C69D4B6F-DD51-4CE6-9BD8-EED4C2ABF7F0}">
      <dgm:prSet/>
      <dgm:spPr/>
      <dgm:t>
        <a:bodyPr/>
        <a:lstStyle/>
        <a:p>
          <a:r>
            <a:rPr lang="en-US"/>
            <a:t>KFFF – Kentucky Federal Freight Fund</a:t>
          </a:r>
        </a:p>
      </dgm:t>
    </dgm:pt>
    <dgm:pt modelId="{5E339E3D-B67E-4D4A-BC02-95913F40859B}" type="parTrans" cxnId="{FDAEBC61-99D4-42B6-8A1A-CA0E76B16E8A}">
      <dgm:prSet/>
      <dgm:spPr/>
      <dgm:t>
        <a:bodyPr/>
        <a:lstStyle/>
        <a:p>
          <a:endParaRPr lang="en-US"/>
        </a:p>
      </dgm:t>
    </dgm:pt>
    <dgm:pt modelId="{57A6A087-E954-491F-9C1B-D41F0312C019}" type="sibTrans" cxnId="{FDAEBC61-99D4-42B6-8A1A-CA0E76B16E8A}">
      <dgm:prSet/>
      <dgm:spPr/>
      <dgm:t>
        <a:bodyPr/>
        <a:lstStyle/>
        <a:p>
          <a:endParaRPr lang="en-US"/>
        </a:p>
      </dgm:t>
    </dgm:pt>
    <dgm:pt modelId="{DAC79F31-D3C3-431E-8A1B-8AFA99429026}">
      <dgm:prSet/>
      <dgm:spPr/>
      <dgm:t>
        <a:bodyPr/>
        <a:lstStyle/>
        <a:p>
          <a:r>
            <a:rPr lang="en-US"/>
            <a:t>Program to assist communities, authorities, railroads, riverports seeking federal grant opportunities for rail infrastructure projects</a:t>
          </a:r>
        </a:p>
      </dgm:t>
    </dgm:pt>
    <dgm:pt modelId="{18738794-F44B-48D4-A2AA-5EFF667CE043}" type="parTrans" cxnId="{B5E40469-81EA-4628-ACB7-686C991641E2}">
      <dgm:prSet/>
      <dgm:spPr/>
      <dgm:t>
        <a:bodyPr/>
        <a:lstStyle/>
        <a:p>
          <a:endParaRPr lang="en-US"/>
        </a:p>
      </dgm:t>
    </dgm:pt>
    <dgm:pt modelId="{26BDE79D-58FC-4279-AF48-0E5EC8BA36CB}" type="sibTrans" cxnId="{B5E40469-81EA-4628-ACB7-686C991641E2}">
      <dgm:prSet/>
      <dgm:spPr/>
      <dgm:t>
        <a:bodyPr/>
        <a:lstStyle/>
        <a:p>
          <a:endParaRPr lang="en-US"/>
        </a:p>
      </dgm:t>
    </dgm:pt>
    <dgm:pt modelId="{5BCD063C-2A33-40C3-A0D3-407CD7C94A66}" type="pres">
      <dgm:prSet presAssocID="{1FCC49BE-D3FC-4760-911C-892C94704B59}" presName="linear" presStyleCnt="0">
        <dgm:presLayoutVars>
          <dgm:dir/>
          <dgm:animLvl val="lvl"/>
          <dgm:resizeHandles val="exact"/>
        </dgm:presLayoutVars>
      </dgm:prSet>
      <dgm:spPr/>
    </dgm:pt>
    <dgm:pt modelId="{FF456FEB-2392-423B-A978-E8107B93456D}" type="pres">
      <dgm:prSet presAssocID="{1FF7B9E0-506C-41D3-9CB1-4A507B42F9CB}" presName="parentLin" presStyleCnt="0"/>
      <dgm:spPr/>
    </dgm:pt>
    <dgm:pt modelId="{41633FD7-9DB4-4EE4-AA23-3C7596BE2132}" type="pres">
      <dgm:prSet presAssocID="{1FF7B9E0-506C-41D3-9CB1-4A507B42F9CB}" presName="parentLeftMargin" presStyleLbl="node1" presStyleIdx="0" presStyleCnt="2"/>
      <dgm:spPr/>
    </dgm:pt>
    <dgm:pt modelId="{68844FA2-E260-40DF-9E62-9B28AB792C63}" type="pres">
      <dgm:prSet presAssocID="{1FF7B9E0-506C-41D3-9CB1-4A507B42F9CB}" presName="parentText" presStyleLbl="node1" presStyleIdx="0" presStyleCnt="2">
        <dgm:presLayoutVars>
          <dgm:chMax val="0"/>
          <dgm:bulletEnabled val="1"/>
        </dgm:presLayoutVars>
      </dgm:prSet>
      <dgm:spPr/>
    </dgm:pt>
    <dgm:pt modelId="{A0F439FC-9133-4A73-BEDB-842F1E122FCA}" type="pres">
      <dgm:prSet presAssocID="{1FF7B9E0-506C-41D3-9CB1-4A507B42F9CB}" presName="negativeSpace" presStyleCnt="0"/>
      <dgm:spPr/>
    </dgm:pt>
    <dgm:pt modelId="{82245A4A-AA04-40C5-900F-3DBC4B0EF9D5}" type="pres">
      <dgm:prSet presAssocID="{1FF7B9E0-506C-41D3-9CB1-4A507B42F9CB}" presName="childText" presStyleLbl="conFgAcc1" presStyleIdx="0" presStyleCnt="2">
        <dgm:presLayoutVars>
          <dgm:bulletEnabled val="1"/>
        </dgm:presLayoutVars>
      </dgm:prSet>
      <dgm:spPr/>
    </dgm:pt>
    <dgm:pt modelId="{7818B0AA-5560-465F-A689-93EBFDD76D7F}" type="pres">
      <dgm:prSet presAssocID="{22653433-3B72-45A5-9349-CE96A8944641}" presName="spaceBetweenRectangles" presStyleCnt="0"/>
      <dgm:spPr/>
    </dgm:pt>
    <dgm:pt modelId="{2C4DA6F8-7C60-4452-A3C2-B00DD2C4380C}" type="pres">
      <dgm:prSet presAssocID="{A830AA7F-D95B-4A10-B764-D7C360263788}" presName="parentLin" presStyleCnt="0"/>
      <dgm:spPr/>
    </dgm:pt>
    <dgm:pt modelId="{2C104E55-AE57-41E7-AFC0-034F2A9031B4}" type="pres">
      <dgm:prSet presAssocID="{A830AA7F-D95B-4A10-B764-D7C360263788}" presName="parentLeftMargin" presStyleLbl="node1" presStyleIdx="0" presStyleCnt="2"/>
      <dgm:spPr/>
    </dgm:pt>
    <dgm:pt modelId="{CCC3773C-979D-4A28-8818-3D7E05FEFE48}" type="pres">
      <dgm:prSet presAssocID="{A830AA7F-D95B-4A10-B764-D7C360263788}" presName="parentText" presStyleLbl="node1" presStyleIdx="1" presStyleCnt="2">
        <dgm:presLayoutVars>
          <dgm:chMax val="0"/>
          <dgm:bulletEnabled val="1"/>
        </dgm:presLayoutVars>
      </dgm:prSet>
      <dgm:spPr/>
    </dgm:pt>
    <dgm:pt modelId="{55194266-655C-439B-9B8D-CC843D678181}" type="pres">
      <dgm:prSet presAssocID="{A830AA7F-D95B-4A10-B764-D7C360263788}" presName="negativeSpace" presStyleCnt="0"/>
      <dgm:spPr/>
    </dgm:pt>
    <dgm:pt modelId="{7DEE9D93-22EF-490B-849A-21702962BD05}" type="pres">
      <dgm:prSet presAssocID="{A830AA7F-D95B-4A10-B764-D7C360263788}" presName="childText" presStyleLbl="conFgAcc1" presStyleIdx="1" presStyleCnt="2">
        <dgm:presLayoutVars>
          <dgm:bulletEnabled val="1"/>
        </dgm:presLayoutVars>
      </dgm:prSet>
      <dgm:spPr/>
    </dgm:pt>
  </dgm:ptLst>
  <dgm:cxnLst>
    <dgm:cxn modelId="{1545320F-A78C-4135-A93C-DEB3F66E1A32}" srcId="{410F0CCB-F154-4102-A91C-CC2A3633AEA1}" destId="{EB1AEE7C-78DA-4596-9D91-973FA1DAA914}" srcOrd="0" destOrd="0" parTransId="{4DE77B2E-F775-49AD-982F-A19BFED32759}" sibTransId="{AF461049-5353-46D9-A5AC-0F7575562347}"/>
    <dgm:cxn modelId="{DFC6C613-BCE2-4FE1-B2F0-21B016E5A453}" type="presOf" srcId="{A830AA7F-D95B-4A10-B764-D7C360263788}" destId="{2C104E55-AE57-41E7-AFC0-034F2A9031B4}" srcOrd="0" destOrd="0" presId="urn:microsoft.com/office/officeart/2005/8/layout/list1"/>
    <dgm:cxn modelId="{4B3D401C-E27E-4D7B-9FF4-7BF162A76081}" srcId="{A830AA7F-D95B-4A10-B764-D7C360263788}" destId="{410F0CCB-F154-4102-A91C-CC2A3633AEA1}" srcOrd="0" destOrd="0" parTransId="{C6BF9F9A-65C0-4F83-9D9D-5CCEC5D102D9}" sibTransId="{7C34C601-5E80-44D6-84C9-5D4E564C7B39}"/>
    <dgm:cxn modelId="{AEBF9C29-7F4F-44C8-AA14-A5C8834C7ABB}" type="presOf" srcId="{1FF7B9E0-506C-41D3-9CB1-4A507B42F9CB}" destId="{41633FD7-9DB4-4EE4-AA23-3C7596BE2132}" srcOrd="0" destOrd="0" presId="urn:microsoft.com/office/officeart/2005/8/layout/list1"/>
    <dgm:cxn modelId="{47D0252E-C136-4FE3-8AD5-9CF48D996EE9}" srcId="{1FCC49BE-D3FC-4760-911C-892C94704B59}" destId="{1FF7B9E0-506C-41D3-9CB1-4A507B42F9CB}" srcOrd="0" destOrd="0" parTransId="{6D969B22-77C4-426D-B3CD-0B350D07BDD5}" sibTransId="{22653433-3B72-45A5-9349-CE96A8944641}"/>
    <dgm:cxn modelId="{C5AE193D-7CB6-4521-A9C8-83E0A104795A}" type="presOf" srcId="{A830AA7F-D95B-4A10-B764-D7C360263788}" destId="{CCC3773C-979D-4A28-8818-3D7E05FEFE48}" srcOrd="1" destOrd="0" presId="urn:microsoft.com/office/officeart/2005/8/layout/list1"/>
    <dgm:cxn modelId="{FDAEBC61-99D4-42B6-8A1A-CA0E76B16E8A}" srcId="{A830AA7F-D95B-4A10-B764-D7C360263788}" destId="{C69D4B6F-DD51-4CE6-9BD8-EED4C2ABF7F0}" srcOrd="1" destOrd="0" parTransId="{5E339E3D-B67E-4D4A-BC02-95913F40859B}" sibTransId="{57A6A087-E954-491F-9C1B-D41F0312C019}"/>
    <dgm:cxn modelId="{B5E40469-81EA-4628-ACB7-686C991641E2}" srcId="{C69D4B6F-DD51-4CE6-9BD8-EED4C2ABF7F0}" destId="{DAC79F31-D3C3-431E-8A1B-8AFA99429026}" srcOrd="0" destOrd="0" parTransId="{18738794-F44B-48D4-A2AA-5EFF667CE043}" sibTransId="{26BDE79D-58FC-4279-AF48-0E5EC8BA36CB}"/>
    <dgm:cxn modelId="{6DC6E67E-96F3-49EE-ACFF-17DBCDF24F0A}" srcId="{1FCC49BE-D3FC-4760-911C-892C94704B59}" destId="{A830AA7F-D95B-4A10-B764-D7C360263788}" srcOrd="1" destOrd="0" parTransId="{C90336D2-5987-426D-AF63-0F7963C64311}" sibTransId="{EA28A984-DC9A-4A5F-AA46-92225E02FD7F}"/>
    <dgm:cxn modelId="{7815E481-146C-4FC2-B6C0-88DA500EA2AC}" type="presOf" srcId="{410F0CCB-F154-4102-A91C-CC2A3633AEA1}" destId="{7DEE9D93-22EF-490B-849A-21702962BD05}" srcOrd="0" destOrd="0" presId="urn:microsoft.com/office/officeart/2005/8/layout/list1"/>
    <dgm:cxn modelId="{9FD8F384-EB68-4041-A474-447AD5F2156A}" type="presOf" srcId="{C69D4B6F-DD51-4CE6-9BD8-EED4C2ABF7F0}" destId="{7DEE9D93-22EF-490B-849A-21702962BD05}" srcOrd="0" destOrd="2" presId="urn:microsoft.com/office/officeart/2005/8/layout/list1"/>
    <dgm:cxn modelId="{643A759D-2A54-4B61-ADB2-63C287663A77}" type="presOf" srcId="{EB1AEE7C-78DA-4596-9D91-973FA1DAA914}" destId="{7DEE9D93-22EF-490B-849A-21702962BD05}" srcOrd="0" destOrd="1" presId="urn:microsoft.com/office/officeart/2005/8/layout/list1"/>
    <dgm:cxn modelId="{E6E3B3ED-0751-4877-B5A9-EF03B9EC474F}" type="presOf" srcId="{DAC79F31-D3C3-431E-8A1B-8AFA99429026}" destId="{7DEE9D93-22EF-490B-849A-21702962BD05}" srcOrd="0" destOrd="3" presId="urn:microsoft.com/office/officeart/2005/8/layout/list1"/>
    <dgm:cxn modelId="{AA2169F6-A40B-4ECB-AFD2-9AFD3E63D9F2}" type="presOf" srcId="{1FF7B9E0-506C-41D3-9CB1-4A507B42F9CB}" destId="{68844FA2-E260-40DF-9E62-9B28AB792C63}" srcOrd="1" destOrd="0" presId="urn:microsoft.com/office/officeart/2005/8/layout/list1"/>
    <dgm:cxn modelId="{7C1857FC-EEFB-481D-9941-304FA30CD7DC}" type="presOf" srcId="{1FCC49BE-D3FC-4760-911C-892C94704B59}" destId="{5BCD063C-2A33-40C3-A0D3-407CD7C94A66}" srcOrd="0" destOrd="0" presId="urn:microsoft.com/office/officeart/2005/8/layout/list1"/>
    <dgm:cxn modelId="{A41A301B-F904-4BBC-B7EE-A4FD9743E3FA}" type="presParOf" srcId="{5BCD063C-2A33-40C3-A0D3-407CD7C94A66}" destId="{FF456FEB-2392-423B-A978-E8107B93456D}" srcOrd="0" destOrd="0" presId="urn:microsoft.com/office/officeart/2005/8/layout/list1"/>
    <dgm:cxn modelId="{3E1B6B5B-5865-4F1A-8096-01EEF90C1D99}" type="presParOf" srcId="{FF456FEB-2392-423B-A978-E8107B93456D}" destId="{41633FD7-9DB4-4EE4-AA23-3C7596BE2132}" srcOrd="0" destOrd="0" presId="urn:microsoft.com/office/officeart/2005/8/layout/list1"/>
    <dgm:cxn modelId="{CAFA0B87-D8F9-439D-AA4F-D0C38633116C}" type="presParOf" srcId="{FF456FEB-2392-423B-A978-E8107B93456D}" destId="{68844FA2-E260-40DF-9E62-9B28AB792C63}" srcOrd="1" destOrd="0" presId="urn:microsoft.com/office/officeart/2005/8/layout/list1"/>
    <dgm:cxn modelId="{DCCB9360-5043-4B20-8149-BF3426F457F9}" type="presParOf" srcId="{5BCD063C-2A33-40C3-A0D3-407CD7C94A66}" destId="{A0F439FC-9133-4A73-BEDB-842F1E122FCA}" srcOrd="1" destOrd="0" presId="urn:microsoft.com/office/officeart/2005/8/layout/list1"/>
    <dgm:cxn modelId="{023E6081-F3F6-460B-A768-AE1643D9A8A5}" type="presParOf" srcId="{5BCD063C-2A33-40C3-A0D3-407CD7C94A66}" destId="{82245A4A-AA04-40C5-900F-3DBC4B0EF9D5}" srcOrd="2" destOrd="0" presId="urn:microsoft.com/office/officeart/2005/8/layout/list1"/>
    <dgm:cxn modelId="{3D12F490-C451-4121-B453-54FEF10FAA06}" type="presParOf" srcId="{5BCD063C-2A33-40C3-A0D3-407CD7C94A66}" destId="{7818B0AA-5560-465F-A689-93EBFDD76D7F}" srcOrd="3" destOrd="0" presId="urn:microsoft.com/office/officeart/2005/8/layout/list1"/>
    <dgm:cxn modelId="{C5CBEACC-7C19-4AA7-9471-93541B500A73}" type="presParOf" srcId="{5BCD063C-2A33-40C3-A0D3-407CD7C94A66}" destId="{2C4DA6F8-7C60-4452-A3C2-B00DD2C4380C}" srcOrd="4" destOrd="0" presId="urn:microsoft.com/office/officeart/2005/8/layout/list1"/>
    <dgm:cxn modelId="{8F285EE6-2B4B-41CF-BE77-758C93FD579F}" type="presParOf" srcId="{2C4DA6F8-7C60-4452-A3C2-B00DD2C4380C}" destId="{2C104E55-AE57-41E7-AFC0-034F2A9031B4}" srcOrd="0" destOrd="0" presId="urn:microsoft.com/office/officeart/2005/8/layout/list1"/>
    <dgm:cxn modelId="{366C92FE-1ACF-4C34-B721-BB82D81EB4F7}" type="presParOf" srcId="{2C4DA6F8-7C60-4452-A3C2-B00DD2C4380C}" destId="{CCC3773C-979D-4A28-8818-3D7E05FEFE48}" srcOrd="1" destOrd="0" presId="urn:microsoft.com/office/officeart/2005/8/layout/list1"/>
    <dgm:cxn modelId="{FC9B63EB-E378-4EB9-8175-EEB376404157}" type="presParOf" srcId="{5BCD063C-2A33-40C3-A0D3-407CD7C94A66}" destId="{55194266-655C-439B-9B8D-CC843D678181}" srcOrd="5" destOrd="0" presId="urn:microsoft.com/office/officeart/2005/8/layout/list1"/>
    <dgm:cxn modelId="{2D5D9EB6-208B-403F-ABF7-743ABB7BEA18}" type="presParOf" srcId="{5BCD063C-2A33-40C3-A0D3-407CD7C94A66}" destId="{7DEE9D93-22EF-490B-849A-21702962BD0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45A4A-AA04-40C5-900F-3DBC4B0EF9D5}">
      <dsp:nvSpPr>
        <dsp:cNvPr id="0" name=""/>
        <dsp:cNvSpPr/>
      </dsp:nvSpPr>
      <dsp:spPr>
        <a:xfrm>
          <a:off x="0" y="507478"/>
          <a:ext cx="11432269" cy="680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844FA2-E260-40DF-9E62-9B28AB792C63}">
      <dsp:nvSpPr>
        <dsp:cNvPr id="0" name=""/>
        <dsp:cNvSpPr/>
      </dsp:nvSpPr>
      <dsp:spPr>
        <a:xfrm>
          <a:off x="571613" y="108958"/>
          <a:ext cx="8002588" cy="7970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2479" tIns="0" rIns="302479" bIns="0" numCol="1" spcCol="1270" anchor="ctr" anchorCtr="0">
          <a:noAutofit/>
        </a:bodyPr>
        <a:lstStyle/>
        <a:p>
          <a:pPr marL="0" lvl="0" indent="0" algn="l" defTabSz="1200150">
            <a:lnSpc>
              <a:spcPct val="90000"/>
            </a:lnSpc>
            <a:spcBef>
              <a:spcPct val="0"/>
            </a:spcBef>
            <a:spcAft>
              <a:spcPct val="35000"/>
            </a:spcAft>
            <a:buNone/>
          </a:pPr>
          <a:r>
            <a:rPr lang="en-US" sz="2700" kern="1200"/>
            <a:t>KYTC and HDR Engineering – Rail Assessment Study</a:t>
          </a:r>
        </a:p>
      </dsp:txBody>
      <dsp:txXfrm>
        <a:off x="610521" y="147866"/>
        <a:ext cx="7924772" cy="719224"/>
      </dsp:txXfrm>
    </dsp:sp>
    <dsp:sp modelId="{7DEE9D93-22EF-490B-849A-21702962BD05}">
      <dsp:nvSpPr>
        <dsp:cNvPr id="0" name=""/>
        <dsp:cNvSpPr/>
      </dsp:nvSpPr>
      <dsp:spPr>
        <a:xfrm>
          <a:off x="0" y="1732199"/>
          <a:ext cx="11432269" cy="3231899"/>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7271" tIns="562356" rIns="887271"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KFRSIP </a:t>
          </a:r>
          <a:r>
            <a:rPr lang="en-US" sz="2700" kern="1200" dirty="0"/>
            <a:t>– Kentucky Freight Rail and Safety Improvement Program</a:t>
          </a:r>
        </a:p>
        <a:p>
          <a:pPr marL="457200" lvl="2" indent="-228600" algn="l" defTabSz="1200150">
            <a:lnSpc>
              <a:spcPct val="90000"/>
            </a:lnSpc>
            <a:spcBef>
              <a:spcPct val="0"/>
            </a:spcBef>
            <a:spcAft>
              <a:spcPct val="15000"/>
            </a:spcAft>
            <a:buChar char="•"/>
          </a:pPr>
          <a:r>
            <a:rPr lang="en-US" sz="2700" kern="1200" dirty="0"/>
            <a:t>Preservation and maintenance, expansion, industrial access, economic development</a:t>
          </a:r>
        </a:p>
        <a:p>
          <a:pPr marL="228600" lvl="1" indent="-228600" algn="l" defTabSz="1200150">
            <a:lnSpc>
              <a:spcPct val="90000"/>
            </a:lnSpc>
            <a:spcBef>
              <a:spcPct val="0"/>
            </a:spcBef>
            <a:spcAft>
              <a:spcPct val="15000"/>
            </a:spcAft>
            <a:buChar char="•"/>
          </a:pPr>
          <a:r>
            <a:rPr lang="en-US" sz="2700" kern="1200"/>
            <a:t>KFFF – Kentucky Federal Freight Fund</a:t>
          </a:r>
        </a:p>
        <a:p>
          <a:pPr marL="457200" lvl="2" indent="-228600" algn="l" defTabSz="1200150">
            <a:lnSpc>
              <a:spcPct val="90000"/>
            </a:lnSpc>
            <a:spcBef>
              <a:spcPct val="0"/>
            </a:spcBef>
            <a:spcAft>
              <a:spcPct val="15000"/>
            </a:spcAft>
            <a:buChar char="•"/>
          </a:pPr>
          <a:r>
            <a:rPr lang="en-US" sz="2700" kern="1200"/>
            <a:t>Program to assist communities, authorities, railroads, riverports seeking federal grant opportunities for rail infrastructure projects</a:t>
          </a:r>
        </a:p>
      </dsp:txBody>
      <dsp:txXfrm>
        <a:off x="0" y="1732199"/>
        <a:ext cx="11432269" cy="3231899"/>
      </dsp:txXfrm>
    </dsp:sp>
    <dsp:sp modelId="{CCC3773C-979D-4A28-8818-3D7E05FEFE48}">
      <dsp:nvSpPr>
        <dsp:cNvPr id="0" name=""/>
        <dsp:cNvSpPr/>
      </dsp:nvSpPr>
      <dsp:spPr>
        <a:xfrm>
          <a:off x="571613" y="1333678"/>
          <a:ext cx="8002588" cy="7970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2479" tIns="0" rIns="302479" bIns="0" numCol="1" spcCol="1270" anchor="ctr" anchorCtr="0">
          <a:noAutofit/>
        </a:bodyPr>
        <a:lstStyle/>
        <a:p>
          <a:pPr marL="0" lvl="0" indent="0" algn="l" defTabSz="1200150">
            <a:lnSpc>
              <a:spcPct val="90000"/>
            </a:lnSpc>
            <a:spcBef>
              <a:spcPct val="0"/>
            </a:spcBef>
            <a:spcAft>
              <a:spcPct val="35000"/>
            </a:spcAft>
            <a:buNone/>
          </a:pPr>
          <a:r>
            <a:rPr lang="en-US" sz="2700" kern="1200" dirty="0"/>
            <a:t>Investment in Rail Infrastructure  </a:t>
          </a:r>
        </a:p>
      </dsp:txBody>
      <dsp:txXfrm>
        <a:off x="610521" y="1372586"/>
        <a:ext cx="7924772"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45A4A-AA04-40C5-900F-3DBC4B0EF9D5}">
      <dsp:nvSpPr>
        <dsp:cNvPr id="0" name=""/>
        <dsp:cNvSpPr/>
      </dsp:nvSpPr>
      <dsp:spPr>
        <a:xfrm>
          <a:off x="0" y="1805041"/>
          <a:ext cx="7364498"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844FA2-E260-40DF-9E62-9B28AB792C63}">
      <dsp:nvSpPr>
        <dsp:cNvPr id="0" name=""/>
        <dsp:cNvSpPr/>
      </dsp:nvSpPr>
      <dsp:spPr>
        <a:xfrm>
          <a:off x="368224" y="1554121"/>
          <a:ext cx="5155148"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852" tIns="0" rIns="194852" bIns="0" numCol="1" spcCol="1270" anchor="ctr" anchorCtr="0">
          <a:noAutofit/>
        </a:bodyPr>
        <a:lstStyle/>
        <a:p>
          <a:pPr marL="0" lvl="0" indent="0" algn="l" defTabSz="755650">
            <a:lnSpc>
              <a:spcPct val="90000"/>
            </a:lnSpc>
            <a:spcBef>
              <a:spcPct val="0"/>
            </a:spcBef>
            <a:spcAft>
              <a:spcPct val="35000"/>
            </a:spcAft>
            <a:buNone/>
          </a:pPr>
          <a:r>
            <a:rPr lang="en-US" sz="1700" kern="1200"/>
            <a:t>KYTC and HDR Engineering – Rail Assessment Study</a:t>
          </a:r>
        </a:p>
      </dsp:txBody>
      <dsp:txXfrm>
        <a:off x="392722" y="1578619"/>
        <a:ext cx="5106152" cy="452844"/>
      </dsp:txXfrm>
    </dsp:sp>
    <dsp:sp modelId="{7DEE9D93-22EF-490B-849A-21702962BD05}">
      <dsp:nvSpPr>
        <dsp:cNvPr id="0" name=""/>
        <dsp:cNvSpPr/>
      </dsp:nvSpPr>
      <dsp:spPr>
        <a:xfrm>
          <a:off x="0" y="2576161"/>
          <a:ext cx="7364498" cy="20349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67" tIns="354076" rIns="5715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KFIP – Kentucky Freight Rail and Safety Improvement Program</a:t>
          </a:r>
        </a:p>
        <a:p>
          <a:pPr marL="342900" lvl="2" indent="-171450" algn="l" defTabSz="755650">
            <a:lnSpc>
              <a:spcPct val="90000"/>
            </a:lnSpc>
            <a:spcBef>
              <a:spcPct val="0"/>
            </a:spcBef>
            <a:spcAft>
              <a:spcPct val="15000"/>
            </a:spcAft>
            <a:buChar char="•"/>
          </a:pPr>
          <a:r>
            <a:rPr lang="en-US" sz="1700" kern="1200" dirty="0"/>
            <a:t>Preservation and maintenance, expansion, industrial access, economic development</a:t>
          </a:r>
        </a:p>
        <a:p>
          <a:pPr marL="171450" lvl="1" indent="-171450" algn="l" defTabSz="755650">
            <a:lnSpc>
              <a:spcPct val="90000"/>
            </a:lnSpc>
            <a:spcBef>
              <a:spcPct val="0"/>
            </a:spcBef>
            <a:spcAft>
              <a:spcPct val="15000"/>
            </a:spcAft>
            <a:buChar char="•"/>
          </a:pPr>
          <a:r>
            <a:rPr lang="en-US" sz="1700" kern="1200"/>
            <a:t>KFFF – Kentucky Federal Freight Fund</a:t>
          </a:r>
        </a:p>
        <a:p>
          <a:pPr marL="342900" lvl="2" indent="-171450" algn="l" defTabSz="755650">
            <a:lnSpc>
              <a:spcPct val="90000"/>
            </a:lnSpc>
            <a:spcBef>
              <a:spcPct val="0"/>
            </a:spcBef>
            <a:spcAft>
              <a:spcPct val="15000"/>
            </a:spcAft>
            <a:buChar char="•"/>
          </a:pPr>
          <a:r>
            <a:rPr lang="en-US" sz="1700" kern="1200"/>
            <a:t>Program to assist communities, authorities, railroads, riverports seeking federal grant opportunities for rail infrastructure projects</a:t>
          </a:r>
        </a:p>
      </dsp:txBody>
      <dsp:txXfrm>
        <a:off x="0" y="2576161"/>
        <a:ext cx="7364498" cy="2034900"/>
      </dsp:txXfrm>
    </dsp:sp>
    <dsp:sp modelId="{CCC3773C-979D-4A28-8818-3D7E05FEFE48}">
      <dsp:nvSpPr>
        <dsp:cNvPr id="0" name=""/>
        <dsp:cNvSpPr/>
      </dsp:nvSpPr>
      <dsp:spPr>
        <a:xfrm>
          <a:off x="368224" y="2325241"/>
          <a:ext cx="5155148" cy="501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852" tIns="0" rIns="194852" bIns="0" numCol="1" spcCol="1270" anchor="ctr" anchorCtr="0">
          <a:noAutofit/>
        </a:bodyPr>
        <a:lstStyle/>
        <a:p>
          <a:pPr marL="0" lvl="0" indent="0" algn="l" defTabSz="755650">
            <a:lnSpc>
              <a:spcPct val="90000"/>
            </a:lnSpc>
            <a:spcBef>
              <a:spcPct val="0"/>
            </a:spcBef>
            <a:spcAft>
              <a:spcPct val="35000"/>
            </a:spcAft>
            <a:buNone/>
          </a:pPr>
          <a:r>
            <a:rPr lang="en-US" sz="1700" kern="1200" dirty="0"/>
            <a:t>Investment in Rail Infrastructure  </a:t>
          </a:r>
        </a:p>
      </dsp:txBody>
      <dsp:txXfrm>
        <a:off x="392722" y="2349739"/>
        <a:ext cx="510615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7F89-F973-9E83-2B11-EDD6D30E4D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333A61-6166-DF39-F8AE-D3DC827FC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0D4D62-A111-89F1-70DC-A27A431E4DCF}"/>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5" name="Footer Placeholder 4">
            <a:extLst>
              <a:ext uri="{FF2B5EF4-FFF2-40B4-BE49-F238E27FC236}">
                <a16:creationId xmlns:a16="http://schemas.microsoft.com/office/drawing/2014/main" id="{2D0374FA-B5D6-54D3-FDBC-858305504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06EE8-ED25-C17C-65B0-A51BC032BA06}"/>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165996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ED68-8E51-C9E7-6F2F-227DFE893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2C66D8-3C57-72D4-453A-45D0F0F74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A9401-2B7E-B4A2-58F0-4DE1C4EAD7BE}"/>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5" name="Footer Placeholder 4">
            <a:extLst>
              <a:ext uri="{FF2B5EF4-FFF2-40B4-BE49-F238E27FC236}">
                <a16:creationId xmlns:a16="http://schemas.microsoft.com/office/drawing/2014/main" id="{1EA614F2-8926-3017-174B-4C1B83AF4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2BAED-BDC2-61EC-3577-BB6D46F9BC5C}"/>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383823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0638C-17D4-011C-C216-687A45B31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535B0-0483-4AE3-E92A-ED7BBAAD9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D2CD4-53E1-4AD4-33AF-8A57454AF9BE}"/>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5" name="Footer Placeholder 4">
            <a:extLst>
              <a:ext uri="{FF2B5EF4-FFF2-40B4-BE49-F238E27FC236}">
                <a16:creationId xmlns:a16="http://schemas.microsoft.com/office/drawing/2014/main" id="{0B2631AB-0484-D4BC-E7B8-27E36922E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96B72-5D05-8240-BB67-5A6B10CAB7E3}"/>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353365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9934-2E07-4C20-68DD-A99671E99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03CAC-92DD-EE22-0C25-F0DC11518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3B471-13D5-FFC0-46C2-A6F65CD39E41}"/>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5" name="Footer Placeholder 4">
            <a:extLst>
              <a:ext uri="{FF2B5EF4-FFF2-40B4-BE49-F238E27FC236}">
                <a16:creationId xmlns:a16="http://schemas.microsoft.com/office/drawing/2014/main" id="{D999FE9E-94ED-1702-3187-CF2977AB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EBC75-8931-7447-9E98-731724FB267D}"/>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134658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3B2C-B889-FF93-18EA-EC39152A5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224DC-D79E-573C-0E70-7B7C92B576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7E862-265F-B7C9-7CF0-06422C078C5A}"/>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5" name="Footer Placeholder 4">
            <a:extLst>
              <a:ext uri="{FF2B5EF4-FFF2-40B4-BE49-F238E27FC236}">
                <a16:creationId xmlns:a16="http://schemas.microsoft.com/office/drawing/2014/main" id="{2DB8556B-B5DA-A7D3-C43C-E3CC7C9FB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EBCA8-9610-6467-312A-685006645EE1}"/>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396022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C7DC-5E0C-6FC3-2BF3-07187FD7C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B3942-DDCA-679B-990D-DE097BBEF8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AA4108-69F6-5B0E-F366-731D750D0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0692B-95E4-58C5-520A-A3DB608C2FD4}"/>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6" name="Footer Placeholder 5">
            <a:extLst>
              <a:ext uri="{FF2B5EF4-FFF2-40B4-BE49-F238E27FC236}">
                <a16:creationId xmlns:a16="http://schemas.microsoft.com/office/drawing/2014/main" id="{C5A61A61-56D5-CBBD-7537-5A616EE0D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CE47A-28BD-A634-14FB-DC0B5E983D9A}"/>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313930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28CA-2EF6-456F-B447-1F42F8CA6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D6EFBA-4ADF-B1B1-ED55-3355B64D1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682DC-5AD9-D9EE-08D1-635FE9495B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F586D-1CB2-5126-146B-96C139218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C6367-E151-C258-3689-22DDDFA6F0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18F953-C2BF-0163-5ABE-C9FDE1CC63F3}"/>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8" name="Footer Placeholder 7">
            <a:extLst>
              <a:ext uri="{FF2B5EF4-FFF2-40B4-BE49-F238E27FC236}">
                <a16:creationId xmlns:a16="http://schemas.microsoft.com/office/drawing/2014/main" id="{B9C7F228-6E5D-432A-CCFA-A863A29410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F0CE94-2F29-62E5-C362-57EDCD8D7018}"/>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189481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DB58-E111-C1C0-26D5-3169448E57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46367A-B70B-5537-55A9-D4BBF0505415}"/>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4" name="Footer Placeholder 3">
            <a:extLst>
              <a:ext uri="{FF2B5EF4-FFF2-40B4-BE49-F238E27FC236}">
                <a16:creationId xmlns:a16="http://schemas.microsoft.com/office/drawing/2014/main" id="{6E42D58A-067C-5044-5632-EE83D4DD3F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7954CE-0006-FA97-D472-6096ADF9DF23}"/>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99316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661CB-E383-7A65-380E-977C3AACE74C}"/>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3" name="Footer Placeholder 2">
            <a:extLst>
              <a:ext uri="{FF2B5EF4-FFF2-40B4-BE49-F238E27FC236}">
                <a16:creationId xmlns:a16="http://schemas.microsoft.com/office/drawing/2014/main" id="{1541EA8D-4F20-C4F0-74BB-3CFAAE019F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BF3EBB-0768-8A46-2AE7-7A9F24DBDA0A}"/>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223360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9D1E-29AD-C780-A9F2-0B7470A65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A62BF-1415-6949-9104-A387BF7EB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F0C8F-1775-D11F-95FD-C240B5772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F5DD5-773A-28C6-9705-3C7FCACE082E}"/>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6" name="Footer Placeholder 5">
            <a:extLst>
              <a:ext uri="{FF2B5EF4-FFF2-40B4-BE49-F238E27FC236}">
                <a16:creationId xmlns:a16="http://schemas.microsoft.com/office/drawing/2014/main" id="{196318CF-0C9C-18EC-2A40-5E14C2259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78BF4-8D69-A5E6-B658-1D5BD1353922}"/>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228027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A92E-B983-0521-8EC3-760A7802F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6C5A15-F16C-820A-2F5E-CEE435A4A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04934-0CA6-23FA-99C8-634826EDD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A9853-82AB-FF20-21B6-6D3BBFF9CB55}"/>
              </a:ext>
            </a:extLst>
          </p:cNvPr>
          <p:cNvSpPr>
            <a:spLocks noGrp="1"/>
          </p:cNvSpPr>
          <p:nvPr>
            <p:ph type="dt" sz="half" idx="10"/>
          </p:nvPr>
        </p:nvSpPr>
        <p:spPr/>
        <p:txBody>
          <a:bodyPr/>
          <a:lstStyle/>
          <a:p>
            <a:fld id="{766597E1-9AAB-45C9-A874-B99D75505FA1}" type="datetimeFigureOut">
              <a:rPr lang="en-US" smtClean="0"/>
              <a:t>10/16/2023</a:t>
            </a:fld>
            <a:endParaRPr lang="en-US"/>
          </a:p>
        </p:txBody>
      </p:sp>
      <p:sp>
        <p:nvSpPr>
          <p:cNvPr id="6" name="Footer Placeholder 5">
            <a:extLst>
              <a:ext uri="{FF2B5EF4-FFF2-40B4-BE49-F238E27FC236}">
                <a16:creationId xmlns:a16="http://schemas.microsoft.com/office/drawing/2014/main" id="{CC58FD8B-AB98-EF11-6605-BC879114C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F052F-D85A-0B7F-85D9-5FDBD484DD04}"/>
              </a:ext>
            </a:extLst>
          </p:cNvPr>
          <p:cNvSpPr>
            <a:spLocks noGrp="1"/>
          </p:cNvSpPr>
          <p:nvPr>
            <p:ph type="sldNum" sz="quarter" idx="12"/>
          </p:nvPr>
        </p:nvSpPr>
        <p:spPr/>
        <p:txBody>
          <a:bodyPr/>
          <a:lstStyle/>
          <a:p>
            <a:fld id="{495C6F21-AAE7-4F17-ABAC-2EB317FA7607}" type="slidenum">
              <a:rPr lang="en-US" smtClean="0"/>
              <a:t>‹#›</a:t>
            </a:fld>
            <a:endParaRPr lang="en-US"/>
          </a:p>
        </p:txBody>
      </p:sp>
    </p:spTree>
    <p:extLst>
      <p:ext uri="{BB962C8B-B14F-4D97-AF65-F5344CB8AC3E}">
        <p14:creationId xmlns:p14="http://schemas.microsoft.com/office/powerpoint/2010/main" val="24887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5E1B-EB06-4C65-E1A2-A543AAF51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FCEC86-12BE-5657-905E-9C26D992A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C789-D745-C535-7F96-179222D76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97E1-9AAB-45C9-A874-B99D75505FA1}" type="datetimeFigureOut">
              <a:rPr lang="en-US" smtClean="0"/>
              <a:t>10/16/2023</a:t>
            </a:fld>
            <a:endParaRPr lang="en-US"/>
          </a:p>
        </p:txBody>
      </p:sp>
      <p:sp>
        <p:nvSpPr>
          <p:cNvPr id="5" name="Footer Placeholder 4">
            <a:extLst>
              <a:ext uri="{FF2B5EF4-FFF2-40B4-BE49-F238E27FC236}">
                <a16:creationId xmlns:a16="http://schemas.microsoft.com/office/drawing/2014/main" id="{684D80CD-77BA-C709-65CB-ED1FAA6A1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F45BE-0263-B342-1171-E3BD4095E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C6F21-AAE7-4F17-ABAC-2EB317FA7607}" type="slidenum">
              <a:rPr lang="en-US" smtClean="0"/>
              <a:t>‹#›</a:t>
            </a:fld>
            <a:endParaRPr lang="en-US"/>
          </a:p>
        </p:txBody>
      </p:sp>
    </p:spTree>
    <p:extLst>
      <p:ext uri="{BB962C8B-B14F-4D97-AF65-F5344CB8AC3E}">
        <p14:creationId xmlns:p14="http://schemas.microsoft.com/office/powerpoint/2010/main" val="427209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57B54B18-47E8-6CF0-FF98-5A9B5276D65F}"/>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403353" y="326171"/>
            <a:ext cx="4551015" cy="2559943"/>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81933-585E-EB86-B9C5-980102AF7BE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rPr>
              <a:t>Kentucky Rail Association</a:t>
            </a:r>
          </a:p>
        </p:txBody>
      </p:sp>
      <p:sp>
        <p:nvSpPr>
          <p:cNvPr id="3" name="Subtitle 2">
            <a:extLst>
              <a:ext uri="{FF2B5EF4-FFF2-40B4-BE49-F238E27FC236}">
                <a16:creationId xmlns:a16="http://schemas.microsoft.com/office/drawing/2014/main" id="{6BA8E293-C44B-407F-53FC-69D5FC62E84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sz="2800" b="1" dirty="0">
                <a:solidFill>
                  <a:srgbClr val="FFFFFF"/>
                </a:solidFill>
              </a:rPr>
              <a:t>William Downey, Chair</a:t>
            </a:r>
          </a:p>
        </p:txBody>
      </p:sp>
      <p:pic>
        <p:nvPicPr>
          <p:cNvPr id="9" name="Picture 8" descr="Logo&#10;&#10;Description automatically generated">
            <a:extLst>
              <a:ext uri="{FF2B5EF4-FFF2-40B4-BE49-F238E27FC236}">
                <a16:creationId xmlns:a16="http://schemas.microsoft.com/office/drawing/2014/main" id="{F8107E9A-C414-8EB5-BB5E-7C06F0F20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80" y="4374366"/>
            <a:ext cx="4038020" cy="2257620"/>
          </a:xfrm>
          <a:prstGeom prst="rect">
            <a:avLst/>
          </a:prstGeom>
        </p:spPr>
      </p:pic>
      <p:pic>
        <p:nvPicPr>
          <p:cNvPr id="13" name="Picture 12" descr="Graphical user interface&#10;&#10;Description automatically generated with low confidence">
            <a:extLst>
              <a:ext uri="{FF2B5EF4-FFF2-40B4-BE49-F238E27FC236}">
                <a16:creationId xmlns:a16="http://schemas.microsoft.com/office/drawing/2014/main" id="{1A68A1C8-CEC1-1936-2D55-AA682BEEC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856" y="0"/>
            <a:ext cx="5213459" cy="3121559"/>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484BBA49-AD05-ABD5-17BE-2B713F9CF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8344" y="4732452"/>
            <a:ext cx="6040978" cy="1572782"/>
          </a:xfrm>
          <a:prstGeom prst="rect">
            <a:avLst/>
          </a:prstGeom>
        </p:spPr>
      </p:pic>
    </p:spTree>
    <p:extLst>
      <p:ext uri="{BB962C8B-B14F-4D97-AF65-F5344CB8AC3E}">
        <p14:creationId xmlns:p14="http://schemas.microsoft.com/office/powerpoint/2010/main" val="252713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795B-87C9-5528-2335-8CF6FCF704F6}"/>
              </a:ext>
            </a:extLst>
          </p:cNvPr>
          <p:cNvSpPr>
            <a:spLocks noGrp="1"/>
          </p:cNvSpPr>
          <p:nvPr>
            <p:ph type="title"/>
          </p:nvPr>
        </p:nvSpPr>
        <p:spPr>
          <a:xfrm flipH="1">
            <a:off x="702365" y="292457"/>
            <a:ext cx="3697356" cy="1257826"/>
          </a:xfrm>
        </p:spPr>
        <p:txBody>
          <a:bodyPr>
            <a:normAutofit fontScale="90000"/>
          </a:bodyPr>
          <a:lstStyle/>
          <a:p>
            <a:pPr algn="ctr"/>
            <a:r>
              <a:rPr lang="en-US" b="1" dirty="0"/>
              <a:t>State Funding    Programs</a:t>
            </a:r>
          </a:p>
        </p:txBody>
      </p:sp>
      <p:pic>
        <p:nvPicPr>
          <p:cNvPr id="5" name="Content Placeholder 4" descr="Graphical user interface, text, application&#10;&#10;Description automatically generated">
            <a:extLst>
              <a:ext uri="{FF2B5EF4-FFF2-40B4-BE49-F238E27FC236}">
                <a16:creationId xmlns:a16="http://schemas.microsoft.com/office/drawing/2014/main" id="{42FDA03D-3D26-1C92-3058-CA3D72EEB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3856821" cy="5167312"/>
          </a:xfrm>
        </p:spPr>
      </p:pic>
      <p:sp>
        <p:nvSpPr>
          <p:cNvPr id="6" name="TextBox 5">
            <a:extLst>
              <a:ext uri="{FF2B5EF4-FFF2-40B4-BE49-F238E27FC236}">
                <a16:creationId xmlns:a16="http://schemas.microsoft.com/office/drawing/2014/main" id="{13CE8ECD-21DD-6989-14D8-3AEEA11F65F3}"/>
              </a:ext>
            </a:extLst>
          </p:cNvPr>
          <p:cNvSpPr txBox="1"/>
          <p:nvPr/>
        </p:nvSpPr>
        <p:spPr>
          <a:xfrm>
            <a:off x="5367981" y="292457"/>
            <a:ext cx="5893054" cy="4135106"/>
          </a:xfrm>
          <a:prstGeom prst="rect">
            <a:avLst/>
          </a:prstGeom>
          <a:noFill/>
        </p:spPr>
        <p:txBody>
          <a:bodyPr wrap="square" rtlCol="0">
            <a:spAutoFit/>
          </a:bodyPr>
          <a:lstStyle/>
          <a:p>
            <a:pPr marL="0" marR="0">
              <a:lnSpc>
                <a:spcPct val="107000"/>
              </a:lnSpc>
              <a:spcBef>
                <a:spcPts val="0"/>
              </a:spcBef>
              <a:spcAft>
                <a:spcPts val="800"/>
              </a:spcAft>
            </a:pPr>
            <a:r>
              <a:rPr lang="en-US" b="1" u="sng" dirty="0">
                <a:effectLst/>
                <a:latin typeface="Calibri" panose="020F0502020204030204" pitchFamily="34" charset="0"/>
                <a:ea typeface="Calibri" panose="020F0502020204030204" pitchFamily="34" charset="0"/>
                <a:cs typeface="Times New Roman" panose="02020603050405020304" pitchFamily="18" charset="0"/>
              </a:rPr>
              <a:t>Local Trax Rail Overpass Program</a:t>
            </a:r>
            <a:r>
              <a:rPr lang="en-US"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Indiana is known at the Crossroads of America in part due to the many busy railroad lines that carry trains across the state. In total, Indiana has more than 8,700 at-grade railroad crossings, two thirds of which are public crossings.</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 improve safety and reduce crashes, injuries and fatalities at railroad crossings, the Indiana legislature in 2017 passed HB 1002, establishing the Local Trax Rail Overpass Program. The program provided grants to cities and counties for grade separation, crossing closure and other safety enhancement projects at highway-rail intersections. Lawmakers approved $10 million in annual debt service, which amounted to about $125 million for the Local Trax program.</a:t>
            </a:r>
          </a:p>
          <a:p>
            <a:endParaRPr lang="en-US" dirty="0"/>
          </a:p>
        </p:txBody>
      </p:sp>
      <p:sp>
        <p:nvSpPr>
          <p:cNvPr id="7" name="TextBox 6">
            <a:extLst>
              <a:ext uri="{FF2B5EF4-FFF2-40B4-BE49-F238E27FC236}">
                <a16:creationId xmlns:a16="http://schemas.microsoft.com/office/drawing/2014/main" id="{B5E28AF7-F2F5-306A-CCB6-B492A8F83ECF}"/>
              </a:ext>
            </a:extLst>
          </p:cNvPr>
          <p:cNvSpPr txBox="1"/>
          <p:nvPr/>
        </p:nvSpPr>
        <p:spPr>
          <a:xfrm>
            <a:off x="5367981" y="4059798"/>
            <a:ext cx="6731254" cy="3177024"/>
          </a:xfrm>
          <a:prstGeom prst="rect">
            <a:avLst/>
          </a:prstGeom>
          <a:noFill/>
        </p:spPr>
        <p:txBody>
          <a:bodyPr wrap="square" rtlCol="0">
            <a:spAutoFit/>
          </a:bodyPr>
          <a:lstStyle/>
          <a:p>
            <a:r>
              <a:rPr lang="en-US" b="1" u="sng" dirty="0"/>
              <a:t>Industrial Rail Service Fund</a:t>
            </a:r>
          </a:p>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program provides grants to assist Class II and III railroads, as well as railroad port authorities, with the maintenance and upgrade of rail infrastructure to better serve existing customers and to promote rail-based business development. </a:t>
            </a:r>
          </a:p>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fund receives a percentage of the state sales tax (0.031%) which is deposited into the fund quarterly. The fund receives between $3.5 million and $4 million each year.</a:t>
            </a:r>
          </a:p>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Grant awards must not exceed 75 percent of the total cost of a project. The railroad contribution may include funds from other state or federal agency. The maximum grant award for a railroad in a fiscal year is $250,000.</a:t>
            </a:r>
          </a:p>
          <a:p>
            <a:endParaRPr lang="en-US" b="1" u="sng" dirty="0"/>
          </a:p>
        </p:txBody>
      </p:sp>
    </p:spTree>
    <p:extLst>
      <p:ext uri="{BB962C8B-B14F-4D97-AF65-F5344CB8AC3E}">
        <p14:creationId xmlns:p14="http://schemas.microsoft.com/office/powerpoint/2010/main" val="401802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BBC46B0-13A5-0445-169A-CB2168943B53}"/>
              </a:ext>
            </a:extLst>
          </p:cNvPr>
          <p:cNvSpPr>
            <a:spLocks noGrp="1"/>
          </p:cNvSpPr>
          <p:nvPr>
            <p:ph idx="1"/>
          </p:nvPr>
        </p:nvSpPr>
        <p:spPr>
          <a:xfrm>
            <a:off x="382388" y="2846042"/>
            <a:ext cx="4057090" cy="3488497"/>
          </a:xfrm>
        </p:spPr>
        <p:txBody>
          <a:bodyPr>
            <a:normAutofit fontScale="92500"/>
          </a:bodyPr>
          <a:lstStyle/>
          <a:p>
            <a:pPr algn="l" rtl="0" fontAlgn="base"/>
            <a:r>
              <a:rPr lang="en-US" sz="2000" b="1" i="0" dirty="0">
                <a:solidFill>
                  <a:srgbClr val="E60000"/>
                </a:solidFill>
                <a:effectLst/>
                <a:latin typeface="Calibri Light" panose="020F0302020204030204" pitchFamily="34" charset="0"/>
              </a:rPr>
              <a:t>Older Funding - $32.4 Million</a:t>
            </a:r>
            <a:r>
              <a:rPr lang="en-US" sz="2000" b="0" i="0" dirty="0">
                <a:solidFill>
                  <a:srgbClr val="E60000"/>
                </a:solidFill>
                <a:effectLst/>
                <a:latin typeface="Calibri Light" panose="020F0302020204030204" pitchFamily="34" charset="0"/>
              </a:rPr>
              <a:t> </a:t>
            </a:r>
            <a:endParaRPr lang="en-US" sz="1600" b="0" i="0" dirty="0">
              <a:solidFill>
                <a:srgbClr val="E60000"/>
              </a:solidFill>
              <a:effectLst/>
              <a:latin typeface="Calibri" panose="020F0502020204030204" pitchFamily="34" charset="0"/>
            </a:endParaRPr>
          </a:p>
          <a:p>
            <a:pPr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Released in Fiscal Year (FY) 2019 </a:t>
            </a:r>
          </a:p>
          <a:p>
            <a:pPr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Percent Under Contract - </a:t>
            </a:r>
            <a:r>
              <a:rPr lang="en-US" sz="1600" b="1" i="0" dirty="0">
                <a:solidFill>
                  <a:srgbClr val="000000"/>
                </a:solidFill>
                <a:effectLst/>
                <a:latin typeface="Calibri" panose="020F0502020204030204" pitchFamily="34" charset="0"/>
              </a:rPr>
              <a:t>87% or $28 Million</a:t>
            </a:r>
            <a:r>
              <a:rPr lang="en-US" sz="16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 Projects/Contracts Closed/Completed from </a:t>
            </a:r>
            <a:br>
              <a:rPr lang="en-US" sz="1600" b="0" i="0" dirty="0">
                <a:solidFill>
                  <a:srgbClr val="000000"/>
                </a:solidFill>
                <a:effectLst/>
                <a:latin typeface="Calibri" panose="020F0502020204030204" pitchFamily="34" charset="0"/>
              </a:rPr>
            </a:br>
            <a:r>
              <a:rPr lang="en-US" sz="1600" b="0" i="0" dirty="0">
                <a:solidFill>
                  <a:srgbClr val="000000"/>
                </a:solidFill>
                <a:effectLst/>
                <a:latin typeface="Calibri" panose="020F0502020204030204" pitchFamily="34" charset="0"/>
              </a:rPr>
              <a:t> FY 2019, 2020, and 2021 - </a:t>
            </a:r>
            <a:r>
              <a:rPr lang="en-US" sz="1600" b="1" i="0" dirty="0">
                <a:solidFill>
                  <a:srgbClr val="000000"/>
                </a:solidFill>
                <a:effectLst/>
                <a:latin typeface="Calibri" panose="020F0502020204030204" pitchFamily="34" charset="0"/>
              </a:rPr>
              <a:t>45</a:t>
            </a:r>
            <a:r>
              <a:rPr lang="en-US" sz="1600" b="0" i="0" dirty="0">
                <a:solidFill>
                  <a:srgbClr val="000000"/>
                </a:solidFill>
                <a:effectLst/>
                <a:latin typeface="Calibri" panose="020F0502020204030204" pitchFamily="34" charset="0"/>
              </a:rPr>
              <a:t>  </a:t>
            </a:r>
          </a:p>
          <a:p>
            <a:pPr algn="l" rtl="0" fontAlgn="base"/>
            <a:r>
              <a:rPr lang="en-US" sz="2000" b="1" i="0" dirty="0">
                <a:solidFill>
                  <a:srgbClr val="E60000"/>
                </a:solidFill>
                <a:effectLst/>
                <a:latin typeface="Calibri Light" panose="020F0302020204030204" pitchFamily="34" charset="0"/>
              </a:rPr>
              <a:t>Newer Rail </a:t>
            </a:r>
            <a:br>
              <a:rPr lang="en-US" sz="2000" b="1" i="0" dirty="0">
                <a:solidFill>
                  <a:srgbClr val="E60000"/>
                </a:solidFill>
                <a:effectLst/>
                <a:latin typeface="Calibri Light" panose="020F0302020204030204" pitchFamily="34" charset="0"/>
              </a:rPr>
            </a:br>
            <a:r>
              <a:rPr lang="en-US" sz="2000" b="1" i="0" dirty="0">
                <a:solidFill>
                  <a:srgbClr val="E60000"/>
                </a:solidFill>
                <a:effectLst/>
                <a:latin typeface="Calibri Light" panose="020F0302020204030204" pitchFamily="34" charset="0"/>
              </a:rPr>
              <a:t>Preservation Funding - $85 Million</a:t>
            </a:r>
            <a:r>
              <a:rPr lang="en-US" sz="2000" b="0" i="0" dirty="0">
                <a:solidFill>
                  <a:srgbClr val="E60000"/>
                </a:solidFill>
                <a:effectLst/>
                <a:latin typeface="Calibri Light" panose="020F0302020204030204" pitchFamily="34" charset="0"/>
              </a:rPr>
              <a:t> </a:t>
            </a:r>
            <a:endParaRPr lang="en-US" sz="1600" b="0" i="0" dirty="0">
              <a:solidFill>
                <a:srgbClr val="E60000"/>
              </a:solidFill>
              <a:effectLst/>
              <a:latin typeface="Calibri" panose="020F0502020204030204" pitchFamily="34" charset="0"/>
            </a:endParaRPr>
          </a:p>
          <a:p>
            <a:pPr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Released Beginning in FY 2022 </a:t>
            </a:r>
          </a:p>
          <a:p>
            <a:pPr algn="l" rtl="0" fontAlgn="base">
              <a:buFont typeface="Arial" panose="020B0604020202020204" pitchFamily="34" charset="0"/>
              <a:buChar char="•"/>
            </a:pPr>
            <a:r>
              <a:rPr lang="en-US" sz="1600" b="1" i="0" dirty="0">
                <a:solidFill>
                  <a:srgbClr val="000000"/>
                </a:solidFill>
                <a:effectLst/>
                <a:latin typeface="Calibri" panose="020F0502020204030204" pitchFamily="34" charset="0"/>
              </a:rPr>
              <a:t>$85 Million</a:t>
            </a:r>
            <a:r>
              <a:rPr lang="en-US" sz="1600" b="0" i="0" dirty="0">
                <a:solidFill>
                  <a:srgbClr val="000000"/>
                </a:solidFill>
                <a:effectLst/>
                <a:latin typeface="Calibri" panose="020F0502020204030204" pitchFamily="34" charset="0"/>
              </a:rPr>
              <a:t> - FY 2022 Tennessee Appropriations Bill </a:t>
            </a:r>
          </a:p>
          <a:p>
            <a:pPr algn="l" rtl="0" fontAlgn="base">
              <a:buFont typeface="Arial" panose="020B0604020202020204" pitchFamily="34" charset="0"/>
              <a:buChar char="•"/>
            </a:pPr>
            <a:r>
              <a:rPr lang="en-US" sz="1600" b="1" i="0" dirty="0">
                <a:solidFill>
                  <a:srgbClr val="000000"/>
                </a:solidFill>
                <a:effectLst/>
                <a:latin typeface="Calibri" panose="020F0502020204030204" pitchFamily="34" charset="0"/>
              </a:rPr>
              <a:t>20 </a:t>
            </a:r>
            <a:r>
              <a:rPr lang="en-US" sz="1600" b="0" i="0" dirty="0">
                <a:solidFill>
                  <a:srgbClr val="000000"/>
                </a:solidFill>
                <a:effectLst/>
                <a:latin typeface="Calibri" panose="020F0502020204030204" pitchFamily="34" charset="0"/>
              </a:rPr>
              <a:t>New Projects Started Already in FY 2022 </a:t>
            </a:r>
          </a:p>
          <a:p>
            <a:endParaRPr lang="en-US" sz="1600" dirty="0"/>
          </a:p>
        </p:txBody>
      </p:sp>
      <p:pic>
        <p:nvPicPr>
          <p:cNvPr id="11" name="Picture 10" descr="Graphical user interface&#10;&#10;Description automatically generated">
            <a:extLst>
              <a:ext uri="{FF2B5EF4-FFF2-40B4-BE49-F238E27FC236}">
                <a16:creationId xmlns:a16="http://schemas.microsoft.com/office/drawing/2014/main" id="{B8219D3C-1C36-7F4E-FCBE-8E218CB36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62" y="1582185"/>
            <a:ext cx="2598395" cy="1134510"/>
          </a:xfrm>
          <a:prstGeom prst="rect">
            <a:avLst/>
          </a:prstGeom>
        </p:spPr>
      </p:pic>
      <p:sp>
        <p:nvSpPr>
          <p:cNvPr id="13" name="Title 12">
            <a:extLst>
              <a:ext uri="{FF2B5EF4-FFF2-40B4-BE49-F238E27FC236}">
                <a16:creationId xmlns:a16="http://schemas.microsoft.com/office/drawing/2014/main" id="{A30C32CF-C01C-B68E-4144-9AEDF98F4352}"/>
              </a:ext>
            </a:extLst>
          </p:cNvPr>
          <p:cNvSpPr>
            <a:spLocks noGrp="1"/>
          </p:cNvSpPr>
          <p:nvPr>
            <p:ph type="title"/>
          </p:nvPr>
        </p:nvSpPr>
        <p:spPr/>
        <p:txBody>
          <a:bodyPr/>
          <a:lstStyle/>
          <a:p>
            <a:pPr algn="ctr"/>
            <a:r>
              <a:rPr lang="en-US" b="1" dirty="0"/>
              <a:t>State Funding Programs</a:t>
            </a:r>
          </a:p>
        </p:txBody>
      </p:sp>
      <p:pic>
        <p:nvPicPr>
          <p:cNvPr id="15" name="Picture 14" descr="A picture containing text, receipt&#10;&#10;Description automatically generated">
            <a:extLst>
              <a:ext uri="{FF2B5EF4-FFF2-40B4-BE49-F238E27FC236}">
                <a16:creationId xmlns:a16="http://schemas.microsoft.com/office/drawing/2014/main" id="{4BFC58EA-FE45-1927-383C-C0ACEA1CA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78" y="3007233"/>
            <a:ext cx="3784190" cy="3066741"/>
          </a:xfrm>
          <a:prstGeom prst="rect">
            <a:avLst/>
          </a:prstGeom>
        </p:spPr>
      </p:pic>
      <p:pic>
        <p:nvPicPr>
          <p:cNvPr id="16" name="Picture 15" descr="Logo, company name">
            <a:extLst>
              <a:ext uri="{FF2B5EF4-FFF2-40B4-BE49-F238E27FC236}">
                <a16:creationId xmlns:a16="http://schemas.microsoft.com/office/drawing/2014/main" id="{69F1A89B-E4FA-7329-ABE0-0295BCEA4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478" y="1255580"/>
            <a:ext cx="3011610" cy="1751653"/>
          </a:xfrm>
          <a:prstGeom prst="rect">
            <a:avLst/>
          </a:prstGeom>
        </p:spPr>
      </p:pic>
      <p:graphicFrame>
        <p:nvGraphicFramePr>
          <p:cNvPr id="19" name="Table 18">
            <a:extLst>
              <a:ext uri="{FF2B5EF4-FFF2-40B4-BE49-F238E27FC236}">
                <a16:creationId xmlns:a16="http://schemas.microsoft.com/office/drawing/2014/main" id="{F472DC2E-8A5A-38F4-10F8-50327E55F867}"/>
              </a:ext>
            </a:extLst>
          </p:cNvPr>
          <p:cNvGraphicFramePr>
            <a:graphicFrameLocks noGrp="1"/>
          </p:cNvGraphicFramePr>
          <p:nvPr>
            <p:extLst>
              <p:ext uri="{D42A27DB-BD31-4B8C-83A1-F6EECF244321}">
                <p14:modId xmlns:p14="http://schemas.microsoft.com/office/powerpoint/2010/main" val="230417533"/>
              </p:ext>
            </p:extLst>
          </p:nvPr>
        </p:nvGraphicFramePr>
        <p:xfrm>
          <a:off x="8809749" y="2716695"/>
          <a:ext cx="2698430" cy="3962400"/>
        </p:xfrm>
        <a:graphic>
          <a:graphicData uri="http://schemas.openxmlformats.org/drawingml/2006/table">
            <a:tbl>
              <a:tblPr/>
              <a:tblGrid>
                <a:gridCol w="1294689">
                  <a:extLst>
                    <a:ext uri="{9D8B030D-6E8A-4147-A177-3AD203B41FA5}">
                      <a16:colId xmlns:a16="http://schemas.microsoft.com/office/drawing/2014/main" val="2479698932"/>
                    </a:ext>
                  </a:extLst>
                </a:gridCol>
                <a:gridCol w="1403741">
                  <a:extLst>
                    <a:ext uri="{9D8B030D-6E8A-4147-A177-3AD203B41FA5}">
                      <a16:colId xmlns:a16="http://schemas.microsoft.com/office/drawing/2014/main" val="952430916"/>
                    </a:ext>
                  </a:extLst>
                </a:gridCol>
              </a:tblGrid>
              <a:tr h="388731">
                <a:tc>
                  <a:txBody>
                    <a:bodyPr/>
                    <a:lstStyle/>
                    <a:p>
                      <a:pPr fontAlgn="b"/>
                      <a:r>
                        <a:rPr lang="en-US" sz="2000" b="1" dirty="0">
                          <a:solidFill>
                            <a:srgbClr val="FFFFFF"/>
                          </a:solidFill>
                          <a:effectLst/>
                          <a:latin typeface="Calibri Light" panose="020F0302020204030204" pitchFamily="34" charset="0"/>
                        </a:rPr>
                        <a:t>Fiscal Year</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0000"/>
                    </a:solidFill>
                  </a:tcPr>
                </a:tc>
                <a:tc>
                  <a:txBody>
                    <a:bodyPr/>
                    <a:lstStyle/>
                    <a:p>
                      <a:pPr fontAlgn="b"/>
                      <a:r>
                        <a:rPr lang="en-US" sz="2000" b="1" dirty="0">
                          <a:solidFill>
                            <a:srgbClr val="FFFFFF"/>
                          </a:solidFill>
                          <a:effectLst/>
                          <a:latin typeface="Calibri Light" panose="020F0302020204030204" pitchFamily="34" charset="0"/>
                        </a:rPr>
                        <a:t>Amount</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0000"/>
                    </a:solidFill>
                  </a:tcPr>
                </a:tc>
                <a:extLst>
                  <a:ext uri="{0D108BD9-81ED-4DB2-BD59-A6C34878D82A}">
                    <a16:rowId xmlns:a16="http://schemas.microsoft.com/office/drawing/2014/main" val="604298769"/>
                  </a:ext>
                </a:extLst>
              </a:tr>
              <a:tr h="388731">
                <a:tc>
                  <a:txBody>
                    <a:bodyPr/>
                    <a:lstStyle/>
                    <a:p>
                      <a:pPr fontAlgn="b"/>
                      <a:r>
                        <a:rPr lang="en-US" sz="2000" b="1" dirty="0">
                          <a:effectLst/>
                          <a:latin typeface="Calibri Light" panose="020F0302020204030204" pitchFamily="34" charset="0"/>
                        </a:rPr>
                        <a:t>2014</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b"/>
                      <a:r>
                        <a:rPr lang="en-US" sz="2000" b="1" dirty="0">
                          <a:effectLst/>
                          <a:latin typeface="Calibri Light" panose="020F0302020204030204" pitchFamily="34" charset="0"/>
                        </a:rPr>
                        <a:t>$19.2M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614235"/>
                  </a:ext>
                </a:extLst>
              </a:tr>
              <a:tr h="388731">
                <a:tc>
                  <a:txBody>
                    <a:bodyPr/>
                    <a:lstStyle/>
                    <a:p>
                      <a:pPr fontAlgn="b"/>
                      <a:r>
                        <a:rPr lang="en-US" sz="2000" b="1">
                          <a:effectLst/>
                          <a:latin typeface="Calibri Light" panose="020F0302020204030204" pitchFamily="34" charset="0"/>
                        </a:rPr>
                        <a:t>2015</a:t>
                      </a:r>
                      <a:endParaRPr lang="en-US" sz="2000" b="1">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fontAlgn="b"/>
                      <a:r>
                        <a:rPr lang="en-US" sz="2000" b="1" dirty="0">
                          <a:effectLst/>
                          <a:latin typeface="Calibri Light" panose="020F0302020204030204" pitchFamily="34" charset="0"/>
                        </a:rPr>
                        <a:t>$3.75M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17587222"/>
                  </a:ext>
                </a:extLst>
              </a:tr>
              <a:tr h="388731">
                <a:tc>
                  <a:txBody>
                    <a:bodyPr/>
                    <a:lstStyle/>
                    <a:p>
                      <a:pPr fontAlgn="b"/>
                      <a:r>
                        <a:rPr lang="en-US" sz="2000" b="1" dirty="0">
                          <a:effectLst/>
                          <a:latin typeface="Calibri Light" panose="020F0302020204030204" pitchFamily="34" charset="0"/>
                        </a:rPr>
                        <a:t>2016</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b"/>
                      <a:r>
                        <a:rPr lang="en-US" sz="2000" b="1" dirty="0">
                          <a:effectLst/>
                          <a:latin typeface="Calibri Light" panose="020F0302020204030204" pitchFamily="34" charset="0"/>
                        </a:rPr>
                        <a:t>$3.75M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448434"/>
                  </a:ext>
                </a:extLst>
              </a:tr>
              <a:tr h="388731">
                <a:tc>
                  <a:txBody>
                    <a:bodyPr/>
                    <a:lstStyle/>
                    <a:p>
                      <a:pPr fontAlgn="b"/>
                      <a:r>
                        <a:rPr lang="en-US" sz="2000" b="1">
                          <a:effectLst/>
                          <a:latin typeface="Calibri Light" panose="020F0302020204030204" pitchFamily="34" charset="0"/>
                        </a:rPr>
                        <a:t>2017</a:t>
                      </a:r>
                      <a:endParaRPr lang="en-US" sz="2000" b="1">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fontAlgn="b"/>
                      <a:r>
                        <a:rPr lang="en-US" sz="2000" b="1" dirty="0">
                          <a:effectLst/>
                          <a:latin typeface="Calibri Light" panose="020F0302020204030204" pitchFamily="34" charset="0"/>
                        </a:rPr>
                        <a:t>$17.5M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28797380"/>
                  </a:ext>
                </a:extLst>
              </a:tr>
              <a:tr h="388731">
                <a:tc>
                  <a:txBody>
                    <a:bodyPr/>
                    <a:lstStyle/>
                    <a:p>
                      <a:pPr fontAlgn="b"/>
                      <a:r>
                        <a:rPr lang="en-US" sz="2000" b="1" dirty="0">
                          <a:effectLst/>
                          <a:latin typeface="Calibri Light" panose="020F0302020204030204" pitchFamily="34" charset="0"/>
                        </a:rPr>
                        <a:t>2018</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b"/>
                      <a:r>
                        <a:rPr lang="en-US" sz="2000" b="1" dirty="0">
                          <a:effectLst/>
                          <a:latin typeface="Calibri Light" panose="020F0302020204030204" pitchFamily="34" charset="0"/>
                        </a:rPr>
                        <a:t>$17.5M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414779"/>
                  </a:ext>
                </a:extLst>
              </a:tr>
              <a:tr h="388731">
                <a:tc>
                  <a:txBody>
                    <a:bodyPr/>
                    <a:lstStyle/>
                    <a:p>
                      <a:pPr fontAlgn="b"/>
                      <a:r>
                        <a:rPr lang="en-US" sz="2000" b="1" dirty="0">
                          <a:effectLst/>
                          <a:latin typeface="Calibri Light" panose="020F0302020204030204" pitchFamily="34" charset="0"/>
                        </a:rPr>
                        <a:t>2019</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fontAlgn="b"/>
                      <a:r>
                        <a:rPr lang="en-US" sz="2000" b="1" dirty="0">
                          <a:effectLst/>
                          <a:latin typeface="Calibri Light" panose="020F0302020204030204" pitchFamily="34" charset="0"/>
                        </a:rPr>
                        <a:t>$17.2M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3251070"/>
                  </a:ext>
                </a:extLst>
              </a:tr>
              <a:tr h="388731">
                <a:tc>
                  <a:txBody>
                    <a:bodyPr/>
                    <a:lstStyle/>
                    <a:p>
                      <a:pPr fontAlgn="b"/>
                      <a:r>
                        <a:rPr lang="en-US" sz="2000" b="1" dirty="0">
                          <a:effectLst/>
                          <a:latin typeface="Calibri Light" panose="020F0302020204030204" pitchFamily="34" charset="0"/>
                        </a:rPr>
                        <a:t>2020</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b"/>
                      <a:r>
                        <a:rPr lang="en-US" sz="2000" b="1" dirty="0">
                          <a:effectLst/>
                          <a:latin typeface="Calibri Light" panose="020F0302020204030204" pitchFamily="34" charset="0"/>
                        </a:rPr>
                        <a:t>$21.75M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4613719"/>
                  </a:ext>
                </a:extLst>
              </a:tr>
              <a:tr h="388731">
                <a:tc>
                  <a:txBody>
                    <a:bodyPr/>
                    <a:lstStyle/>
                    <a:p>
                      <a:pPr fontAlgn="b"/>
                      <a:r>
                        <a:rPr lang="en-US" sz="2000" b="1" dirty="0">
                          <a:effectLst/>
                          <a:latin typeface="Calibri Light" panose="020F0302020204030204" pitchFamily="34" charset="0"/>
                        </a:rPr>
                        <a:t>2021</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fontAlgn="b"/>
                      <a:r>
                        <a:rPr lang="en-US" sz="2000" b="1" dirty="0">
                          <a:effectLst/>
                          <a:latin typeface="Calibri Light" panose="020F0302020204030204" pitchFamily="34" charset="0"/>
                        </a:rPr>
                        <a:t>$9.95M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97795739"/>
                  </a:ext>
                </a:extLst>
              </a:tr>
              <a:tr h="388731">
                <a:tc>
                  <a:txBody>
                    <a:bodyPr/>
                    <a:lstStyle/>
                    <a:p>
                      <a:pPr fontAlgn="b"/>
                      <a:r>
                        <a:rPr lang="en-US" sz="2000" b="1" dirty="0">
                          <a:effectLst/>
                          <a:latin typeface="Calibri Light" panose="020F0302020204030204" pitchFamily="34" charset="0"/>
                        </a:rPr>
                        <a:t>2022</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b"/>
                      <a:r>
                        <a:rPr lang="en-US" sz="2000" b="1" dirty="0">
                          <a:effectLst/>
                          <a:latin typeface="Calibri Light" panose="020F0302020204030204" pitchFamily="34" charset="0"/>
                        </a:rPr>
                        <a:t>$20.95M</a:t>
                      </a:r>
                      <a:endParaRPr lang="en-US" sz="2000" b="1" dirty="0">
                        <a:effectLs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3108770"/>
                  </a:ext>
                </a:extLst>
              </a:tr>
            </a:tbl>
          </a:graphicData>
        </a:graphic>
      </p:graphicFrame>
      <p:pic>
        <p:nvPicPr>
          <p:cNvPr id="20" name="Picture 19" descr="Logo&#10;&#10;Description automatically generated">
            <a:extLst>
              <a:ext uri="{FF2B5EF4-FFF2-40B4-BE49-F238E27FC236}">
                <a16:creationId xmlns:a16="http://schemas.microsoft.com/office/drawing/2014/main" id="{1B850614-EAFC-CF26-3B5D-73CD40362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9451" y="1027906"/>
            <a:ext cx="1530351" cy="1530351"/>
          </a:xfrm>
          <a:prstGeom prst="rect">
            <a:avLst/>
          </a:prstGeom>
        </p:spPr>
      </p:pic>
    </p:spTree>
    <p:extLst>
      <p:ext uri="{BB962C8B-B14F-4D97-AF65-F5344CB8AC3E}">
        <p14:creationId xmlns:p14="http://schemas.microsoft.com/office/powerpoint/2010/main" val="131772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E58BC-099A-A556-1082-05F8094835A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Next Steps</a:t>
            </a:r>
          </a:p>
        </p:txBody>
      </p:sp>
      <p:graphicFrame>
        <p:nvGraphicFramePr>
          <p:cNvPr id="29" name="Content Placeholder 2">
            <a:extLst>
              <a:ext uri="{FF2B5EF4-FFF2-40B4-BE49-F238E27FC236}">
                <a16:creationId xmlns:a16="http://schemas.microsoft.com/office/drawing/2014/main" id="{E437261D-1E71-AB6E-616C-6CFB3B5C2BD5}"/>
              </a:ext>
            </a:extLst>
          </p:cNvPr>
          <p:cNvGraphicFramePr>
            <a:graphicFrameLocks noGrp="1"/>
          </p:cNvGraphicFramePr>
          <p:nvPr>
            <p:ph idx="1"/>
            <p:extLst>
              <p:ext uri="{D42A27DB-BD31-4B8C-83A1-F6EECF244321}">
                <p14:modId xmlns:p14="http://schemas.microsoft.com/office/powerpoint/2010/main" val="2766384645"/>
              </p:ext>
            </p:extLst>
          </p:nvPr>
        </p:nvGraphicFramePr>
        <p:xfrm>
          <a:off x="4624303" y="511388"/>
          <a:ext cx="7364498" cy="6165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79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35E356-D61F-9962-4908-0F1F0165D372}"/>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bg1"/>
                </a:solidFill>
                <a:latin typeface="+mj-lt"/>
                <a:ea typeface="+mj-ea"/>
                <a:cs typeface="+mj-cs"/>
              </a:rPr>
              <a:t>Railroads in Kentucky</a:t>
            </a:r>
          </a:p>
        </p:txBody>
      </p:sp>
      <p:pic>
        <p:nvPicPr>
          <p:cNvPr id="4" name="Picture 3" descr="A map of the state of kentucky&#10;&#10;Description automatically generated">
            <a:extLst>
              <a:ext uri="{FF2B5EF4-FFF2-40B4-BE49-F238E27FC236}">
                <a16:creationId xmlns:a16="http://schemas.microsoft.com/office/drawing/2014/main" id="{9789AE80-D3E8-EAF3-45BD-12F946F0D113}"/>
              </a:ext>
            </a:extLst>
          </p:cNvPr>
          <p:cNvPicPr>
            <a:picLocks noChangeAspect="1"/>
          </p:cNvPicPr>
          <p:nvPr/>
        </p:nvPicPr>
        <p:blipFill rotWithShape="1">
          <a:blip r:embed="rId2"/>
          <a:srcRect t="9852" r="-1" b="9230"/>
          <a:stretch/>
        </p:blipFill>
        <p:spPr>
          <a:xfrm>
            <a:off x="643467" y="1765579"/>
            <a:ext cx="10905066" cy="4213495"/>
          </a:xfrm>
          <a:prstGeom prst="rect">
            <a:avLst/>
          </a:prstGeom>
        </p:spPr>
      </p:pic>
    </p:spTree>
    <p:extLst>
      <p:ext uri="{BB962C8B-B14F-4D97-AF65-F5344CB8AC3E}">
        <p14:creationId xmlns:p14="http://schemas.microsoft.com/office/powerpoint/2010/main" val="106050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35E356-D61F-9962-4908-0F1F0165D372}"/>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bg1"/>
                </a:solidFill>
                <a:latin typeface="+mj-lt"/>
                <a:ea typeface="+mj-ea"/>
                <a:cs typeface="+mj-cs"/>
              </a:rPr>
              <a:t>Rail Funding Needs</a:t>
            </a:r>
          </a:p>
        </p:txBody>
      </p:sp>
      <p:graphicFrame>
        <p:nvGraphicFramePr>
          <p:cNvPr id="2" name="Content Placeholder 2">
            <a:extLst>
              <a:ext uri="{FF2B5EF4-FFF2-40B4-BE49-F238E27FC236}">
                <a16:creationId xmlns:a16="http://schemas.microsoft.com/office/drawing/2014/main" id="{906661AD-604E-0E65-0C2F-A7B031674E2D}"/>
              </a:ext>
            </a:extLst>
          </p:cNvPr>
          <p:cNvGraphicFramePr>
            <a:graphicFrameLocks/>
          </p:cNvGraphicFramePr>
          <p:nvPr>
            <p:extLst>
              <p:ext uri="{D42A27DB-BD31-4B8C-83A1-F6EECF244321}">
                <p14:modId xmlns:p14="http://schemas.microsoft.com/office/powerpoint/2010/main" val="1217137110"/>
              </p:ext>
            </p:extLst>
          </p:nvPr>
        </p:nvGraphicFramePr>
        <p:xfrm>
          <a:off x="556532" y="1603513"/>
          <a:ext cx="11432269" cy="507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16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35E356-D61F-9962-4908-0F1F0165D372}"/>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bg1"/>
                </a:solidFill>
                <a:latin typeface="+mj-lt"/>
                <a:ea typeface="+mj-ea"/>
                <a:cs typeface="+mj-cs"/>
              </a:rPr>
              <a:t>Rail Connectivity </a:t>
            </a:r>
          </a:p>
        </p:txBody>
      </p:sp>
      <p:pic>
        <p:nvPicPr>
          <p:cNvPr id="7" name="Picture 6" descr="A logo with a train on it&#10;&#10;Description automatically generated">
            <a:extLst>
              <a:ext uri="{FF2B5EF4-FFF2-40B4-BE49-F238E27FC236}">
                <a16:creationId xmlns:a16="http://schemas.microsoft.com/office/drawing/2014/main" id="{CC5AEFCD-AC89-CCBF-7187-D3ED28D3C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32" y="1488829"/>
            <a:ext cx="7960847" cy="2389643"/>
          </a:xfrm>
          <a:prstGeom prst="rect">
            <a:avLst/>
          </a:prstGeom>
        </p:spPr>
      </p:pic>
      <p:pic>
        <p:nvPicPr>
          <p:cNvPr id="9" name="Picture 8" descr="A train yard with many trains&#10;&#10;Description automatically generated with medium confidence">
            <a:extLst>
              <a:ext uri="{FF2B5EF4-FFF2-40B4-BE49-F238E27FC236}">
                <a16:creationId xmlns:a16="http://schemas.microsoft.com/office/drawing/2014/main" id="{9DEA4F7C-AAAB-3D90-B6F1-2F83ADCC8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771" y="3978998"/>
            <a:ext cx="7585116" cy="2665519"/>
          </a:xfrm>
          <a:prstGeom prst="rect">
            <a:avLst/>
          </a:prstGeom>
        </p:spPr>
      </p:pic>
      <p:sp>
        <p:nvSpPr>
          <p:cNvPr id="10" name="TextBox 9">
            <a:extLst>
              <a:ext uri="{FF2B5EF4-FFF2-40B4-BE49-F238E27FC236}">
                <a16:creationId xmlns:a16="http://schemas.microsoft.com/office/drawing/2014/main" id="{AA8C33D4-C099-DFF4-8B27-B45F0777FE52}"/>
              </a:ext>
            </a:extLst>
          </p:cNvPr>
          <p:cNvSpPr txBox="1"/>
          <p:nvPr/>
        </p:nvSpPr>
        <p:spPr>
          <a:xfrm>
            <a:off x="8759687" y="1656521"/>
            <a:ext cx="3165200" cy="1754326"/>
          </a:xfrm>
          <a:prstGeom prst="rect">
            <a:avLst/>
          </a:prstGeom>
          <a:noFill/>
        </p:spPr>
        <p:txBody>
          <a:bodyPr wrap="square" rtlCol="0">
            <a:spAutoFit/>
          </a:bodyPr>
          <a:lstStyle/>
          <a:p>
            <a:r>
              <a:rPr lang="en-US" b="1" i="1" dirty="0">
                <a:solidFill>
                  <a:srgbClr val="0A0A0A"/>
                </a:solidFill>
                <a:effectLst/>
                <a:latin typeface="Roboto Condensed" panose="02000000000000000000" pitchFamily="2" charset="0"/>
              </a:rPr>
              <a:t>Transloading</a:t>
            </a:r>
            <a:r>
              <a:rPr lang="en-US" b="1" i="0" dirty="0">
                <a:solidFill>
                  <a:srgbClr val="0A0A0A"/>
                </a:solidFill>
                <a:effectLst/>
                <a:latin typeface="Roboto Condensed" panose="02000000000000000000" pitchFamily="2" charset="0"/>
              </a:rPr>
              <a:t> </a:t>
            </a:r>
            <a:r>
              <a:rPr lang="en-US" b="0" i="0" dirty="0">
                <a:solidFill>
                  <a:srgbClr val="0A0A0A"/>
                </a:solidFill>
                <a:effectLst/>
                <a:latin typeface="Roboto Condensed" panose="02000000000000000000" pitchFamily="2" charset="0"/>
              </a:rPr>
              <a:t>is the process of "transferring-the-load" of products from one mode of transportation to another, specifically between trucks and railcars.</a:t>
            </a:r>
            <a:endParaRPr lang="en-US" dirty="0"/>
          </a:p>
        </p:txBody>
      </p:sp>
      <p:sp>
        <p:nvSpPr>
          <p:cNvPr id="11" name="TextBox 10">
            <a:extLst>
              <a:ext uri="{FF2B5EF4-FFF2-40B4-BE49-F238E27FC236}">
                <a16:creationId xmlns:a16="http://schemas.microsoft.com/office/drawing/2014/main" id="{CC812CFC-5854-18AC-6797-7863E8887980}"/>
              </a:ext>
            </a:extLst>
          </p:cNvPr>
          <p:cNvSpPr txBox="1"/>
          <p:nvPr/>
        </p:nvSpPr>
        <p:spPr>
          <a:xfrm>
            <a:off x="556532" y="4303800"/>
            <a:ext cx="3525138" cy="1477328"/>
          </a:xfrm>
          <a:prstGeom prst="rect">
            <a:avLst/>
          </a:prstGeom>
          <a:noFill/>
        </p:spPr>
        <p:txBody>
          <a:bodyPr wrap="square" rtlCol="0">
            <a:spAutoFit/>
          </a:bodyPr>
          <a:lstStyle/>
          <a:p>
            <a:r>
              <a:rPr lang="en-US" b="1" i="0" dirty="0">
                <a:effectLst/>
                <a:latin typeface="Roboto Condensed" panose="02000000000000000000" pitchFamily="2" charset="0"/>
                <a:ea typeface="Roboto Condensed" panose="02000000000000000000" pitchFamily="2" charset="0"/>
                <a:cs typeface="Roboto Condensed" panose="02000000000000000000" pitchFamily="2" charset="0"/>
              </a:rPr>
              <a:t>Rail intermodal </a:t>
            </a:r>
            <a:r>
              <a:rPr lang="en-US" b="0" i="0" dirty="0">
                <a:effectLst/>
                <a:latin typeface="Roboto Condensed" panose="02000000000000000000" pitchFamily="2" charset="0"/>
                <a:ea typeface="Roboto Condensed" panose="02000000000000000000" pitchFamily="2" charset="0"/>
                <a:cs typeface="Roboto Condensed" panose="02000000000000000000" pitchFamily="2" charset="0"/>
              </a:rPr>
              <a:t>is the long-haul movement of shipping containers and truck trailers by rail, combined with a truck or water movement at one or both ends.</a:t>
            </a:r>
            <a:endParaRPr lang="en-US"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40811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lowchart: Document 2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1E15D2-D301-6757-0CB7-00956B719C75}"/>
              </a:ext>
            </a:extLst>
          </p:cNvPr>
          <p:cNvSpPr txBox="1"/>
          <p:nvPr/>
        </p:nvSpPr>
        <p:spPr>
          <a:xfrm>
            <a:off x="838200" y="171162"/>
            <a:ext cx="2840182" cy="2371148"/>
          </a:xfrm>
          <a:prstGeom prst="rect">
            <a:avLst/>
          </a:prstGeom>
        </p:spPr>
        <p:txBody>
          <a:bodyPr vert="horz" lIns="91440" tIns="45720" rIns="91440" bIns="45720" rtlCol="0" anchor="ctr">
            <a:normAutofit/>
          </a:bodyPr>
          <a:lstStyle/>
          <a:p>
            <a:pPr marL="0" marR="0" lvl="0" indent="0" fontAlgn="base">
              <a:lnSpc>
                <a:spcPct val="90000"/>
              </a:lnSpc>
              <a:spcBef>
                <a:spcPct val="0"/>
              </a:spcBef>
              <a:spcAft>
                <a:spcPts val="600"/>
              </a:spcAft>
              <a:buClrTx/>
              <a:buSzTx/>
              <a:tabLst/>
              <a:defRPr/>
            </a:pPr>
            <a:r>
              <a:rPr kumimoji="0" lang="en-US" sz="3200" b="1" i="0" u="none" strike="noStrike" kern="1200" cap="none" spc="0" normalizeH="0" baseline="0" noProof="0">
                <a:ln>
                  <a:noFill/>
                </a:ln>
                <a:solidFill>
                  <a:srgbClr val="FFFFFF"/>
                </a:solidFill>
                <a:effectLst/>
                <a:uLnTx/>
                <a:uFillTx/>
                <a:latin typeface="+mj-lt"/>
                <a:ea typeface="+mj-ea"/>
                <a:cs typeface="+mj-cs"/>
              </a:rPr>
              <a:t>Kentucky Carload Data</a:t>
            </a:r>
          </a:p>
        </p:txBody>
      </p:sp>
      <p:pic>
        <p:nvPicPr>
          <p:cNvPr id="5" name="Picture 4" descr="Chart, treemap chart&#10;&#10;Description automatically generated">
            <a:extLst>
              <a:ext uri="{FF2B5EF4-FFF2-40B4-BE49-F238E27FC236}">
                <a16:creationId xmlns:a16="http://schemas.microsoft.com/office/drawing/2014/main" id="{D070F008-C691-708E-1B35-3AF021001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470" y="638629"/>
            <a:ext cx="8000313" cy="5820228"/>
          </a:xfrm>
          <a:prstGeom prst="rect">
            <a:avLst/>
          </a:prstGeom>
        </p:spPr>
      </p:pic>
    </p:spTree>
    <p:extLst>
      <p:ext uri="{BB962C8B-B14F-4D97-AF65-F5344CB8AC3E}">
        <p14:creationId xmlns:p14="http://schemas.microsoft.com/office/powerpoint/2010/main" val="134786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ain on the railway tracks&#10;&#10;Description automatically generated with medium confidence">
            <a:extLst>
              <a:ext uri="{FF2B5EF4-FFF2-40B4-BE49-F238E27FC236}">
                <a16:creationId xmlns:a16="http://schemas.microsoft.com/office/drawing/2014/main" id="{176BF26C-D54F-CD87-B491-15446B5370BD}"/>
              </a:ext>
            </a:extLst>
          </p:cNvPr>
          <p:cNvPicPr>
            <a:picLocks noChangeAspect="1"/>
          </p:cNvPicPr>
          <p:nvPr/>
        </p:nvPicPr>
        <p:blipFill rotWithShape="1">
          <a:blip r:embed="rId2">
            <a:extLst>
              <a:ext uri="{28A0092B-C50C-407E-A947-70E740481C1C}">
                <a14:useLocalDpi xmlns:a14="http://schemas.microsoft.com/office/drawing/2010/main" val="0"/>
              </a:ext>
            </a:extLst>
          </a:blip>
          <a:srcRect l="13045" r="7644"/>
          <a:stretch/>
        </p:blipFill>
        <p:spPr>
          <a:xfrm>
            <a:off x="1" y="10"/>
            <a:ext cx="9669642" cy="6857990"/>
          </a:xfrm>
          <a:prstGeom prst="rect">
            <a:avLst/>
          </a:prstGeom>
        </p:spPr>
      </p:pic>
      <p:sp>
        <p:nvSpPr>
          <p:cNvPr id="35"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765041-3F0C-F985-260F-D96BF8BF560B}"/>
              </a:ext>
            </a:extLst>
          </p:cNvPr>
          <p:cNvSpPr>
            <a:spLocks noGrp="1"/>
          </p:cNvSpPr>
          <p:nvPr>
            <p:ph type="title"/>
          </p:nvPr>
        </p:nvSpPr>
        <p:spPr>
          <a:xfrm>
            <a:off x="7531610" y="365125"/>
            <a:ext cx="3822189" cy="1899912"/>
          </a:xfrm>
        </p:spPr>
        <p:txBody>
          <a:bodyPr>
            <a:normAutofit/>
          </a:bodyPr>
          <a:lstStyle/>
          <a:p>
            <a:r>
              <a:rPr lang="en-US" sz="4000" b="1" dirty="0"/>
              <a:t>Private Investment in Kentucky</a:t>
            </a:r>
          </a:p>
        </p:txBody>
      </p:sp>
      <p:sp>
        <p:nvSpPr>
          <p:cNvPr id="3" name="Content Placeholder 2">
            <a:extLst>
              <a:ext uri="{FF2B5EF4-FFF2-40B4-BE49-F238E27FC236}">
                <a16:creationId xmlns:a16="http://schemas.microsoft.com/office/drawing/2014/main" id="{B567A6ED-DB49-379A-3B9E-F5551B632E5C}"/>
              </a:ext>
            </a:extLst>
          </p:cNvPr>
          <p:cNvSpPr>
            <a:spLocks noGrp="1"/>
          </p:cNvSpPr>
          <p:nvPr>
            <p:ph idx="1"/>
          </p:nvPr>
        </p:nvSpPr>
        <p:spPr>
          <a:xfrm>
            <a:off x="7531610" y="2434201"/>
            <a:ext cx="3822189" cy="3742762"/>
          </a:xfrm>
        </p:spPr>
        <p:txBody>
          <a:bodyPr>
            <a:normAutofit/>
          </a:bodyPr>
          <a:lstStyle/>
          <a:p>
            <a:r>
              <a:rPr lang="en-US" sz="2200" b="1" dirty="0"/>
              <a:t> Industry Average – 25% total revenues invested back into rail network</a:t>
            </a:r>
          </a:p>
          <a:p>
            <a:r>
              <a:rPr lang="en-US" sz="2200" b="1" dirty="0"/>
              <a:t>Annual investment in Kentucky railroads $160 million+ in rail infrastructure</a:t>
            </a:r>
          </a:p>
          <a:p>
            <a:pPr lvl="1"/>
            <a:r>
              <a:rPr lang="en-US" sz="2200" b="1" dirty="0"/>
              <a:t>Includes maintenance and rehabilitation, capital expenditures </a:t>
            </a:r>
          </a:p>
        </p:txBody>
      </p:sp>
    </p:spTree>
    <p:extLst>
      <p:ext uri="{BB962C8B-B14F-4D97-AF65-F5344CB8AC3E}">
        <p14:creationId xmlns:p14="http://schemas.microsoft.com/office/powerpoint/2010/main" val="337959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35E356-D61F-9962-4908-0F1F0165D372}"/>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bg1"/>
                </a:solidFill>
                <a:latin typeface="+mj-lt"/>
                <a:ea typeface="+mj-ea"/>
                <a:cs typeface="+mj-cs"/>
              </a:rPr>
              <a:t>Public/Private Investments</a:t>
            </a:r>
          </a:p>
        </p:txBody>
      </p:sp>
      <p:pic>
        <p:nvPicPr>
          <p:cNvPr id="4" name="Picture 3" descr="A green train with white numbers&#10;&#10;Description automatically generated">
            <a:extLst>
              <a:ext uri="{FF2B5EF4-FFF2-40B4-BE49-F238E27FC236}">
                <a16:creationId xmlns:a16="http://schemas.microsoft.com/office/drawing/2014/main" id="{2F48DCB0-8AEA-5215-CFE9-07D6FC37E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01" y="1396588"/>
            <a:ext cx="5286064" cy="4817945"/>
          </a:xfrm>
          <a:prstGeom prst="rect">
            <a:avLst/>
          </a:prstGeom>
        </p:spPr>
      </p:pic>
      <p:pic>
        <p:nvPicPr>
          <p:cNvPr id="8" name="Picture 7" descr="A screenshot of a website&#10;&#10;Description automatically generated">
            <a:extLst>
              <a:ext uri="{FF2B5EF4-FFF2-40B4-BE49-F238E27FC236}">
                <a16:creationId xmlns:a16="http://schemas.microsoft.com/office/drawing/2014/main" id="{022E2DC4-1519-FE30-B9FE-6DD0FFD83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41" y="1388303"/>
            <a:ext cx="6387059" cy="4954440"/>
          </a:xfrm>
          <a:prstGeom prst="rect">
            <a:avLst/>
          </a:prstGeom>
        </p:spPr>
      </p:pic>
    </p:spTree>
    <p:extLst>
      <p:ext uri="{BB962C8B-B14F-4D97-AF65-F5344CB8AC3E}">
        <p14:creationId xmlns:p14="http://schemas.microsoft.com/office/powerpoint/2010/main" val="28491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0A2BC-7FAB-8FD5-5C59-234927A0C098}"/>
              </a:ext>
            </a:extLst>
          </p:cNvPr>
          <p:cNvSpPr>
            <a:spLocks noGrp="1"/>
          </p:cNvSpPr>
          <p:nvPr>
            <p:ph type="title"/>
          </p:nvPr>
        </p:nvSpPr>
        <p:spPr>
          <a:xfrm>
            <a:off x="640080" y="325369"/>
            <a:ext cx="4368602" cy="1956841"/>
          </a:xfrm>
        </p:spPr>
        <p:txBody>
          <a:bodyPr anchor="b">
            <a:normAutofit/>
          </a:bodyPr>
          <a:lstStyle/>
          <a:p>
            <a:r>
              <a:rPr lang="en-US" sz="4600"/>
              <a:t>Public Investment in Kentucky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F35718-63EA-F3A4-F59A-0ED8A12B72F4}"/>
              </a:ext>
            </a:extLst>
          </p:cNvPr>
          <p:cNvSpPr>
            <a:spLocks noGrp="1"/>
          </p:cNvSpPr>
          <p:nvPr>
            <p:ph idx="1"/>
          </p:nvPr>
        </p:nvSpPr>
        <p:spPr>
          <a:xfrm>
            <a:off x="640080" y="2872899"/>
            <a:ext cx="4243589" cy="3320668"/>
          </a:xfrm>
        </p:spPr>
        <p:txBody>
          <a:bodyPr>
            <a:normAutofit/>
          </a:bodyPr>
          <a:lstStyle/>
          <a:p>
            <a:r>
              <a:rPr lang="en-US" sz="2200"/>
              <a:t> Kentucky Rail Crossing Improvement Program (KRCI)</a:t>
            </a:r>
          </a:p>
          <a:p>
            <a:pPr lvl="1"/>
            <a:r>
              <a:rPr lang="en-US" sz="2200"/>
              <a:t>$1.6 million annually</a:t>
            </a:r>
          </a:p>
          <a:p>
            <a:pPr lvl="2"/>
            <a:r>
              <a:rPr lang="en-US" sz="2200"/>
              <a:t>Limited to grade crossing repairs and improvements </a:t>
            </a:r>
          </a:p>
          <a:p>
            <a:pPr lvl="2"/>
            <a:r>
              <a:rPr lang="en-US" sz="2200"/>
              <a:t>$350K of funds went towards needs assessment study in partnership with KYTC</a:t>
            </a:r>
          </a:p>
        </p:txBody>
      </p:sp>
      <p:pic>
        <p:nvPicPr>
          <p:cNvPr id="5" name="Picture 4" descr="A picture containing text, track, train, sky&#10;&#10;Description automatically generated">
            <a:extLst>
              <a:ext uri="{FF2B5EF4-FFF2-40B4-BE49-F238E27FC236}">
                <a16:creationId xmlns:a16="http://schemas.microsoft.com/office/drawing/2014/main" id="{9CEA9EA7-0801-6E87-17AE-7CB68CBBE99D}"/>
              </a:ext>
            </a:extLst>
          </p:cNvPr>
          <p:cNvPicPr>
            <a:picLocks noChangeAspect="1"/>
          </p:cNvPicPr>
          <p:nvPr/>
        </p:nvPicPr>
        <p:blipFill rotWithShape="1">
          <a:blip r:embed="rId2">
            <a:extLst>
              <a:ext uri="{28A0092B-C50C-407E-A947-70E740481C1C}">
                <a14:useLocalDpi xmlns:a14="http://schemas.microsoft.com/office/drawing/2010/main" val="0"/>
              </a:ext>
            </a:extLst>
          </a:blip>
          <a:srcRect l="20093" r="2724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3620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4561F0-084F-BA72-63E6-A1D936FA3F7C}"/>
              </a:ext>
            </a:extLst>
          </p:cNvPr>
          <p:cNvSpPr txBox="1"/>
          <p:nvPr/>
        </p:nvSpPr>
        <p:spPr>
          <a:xfrm>
            <a:off x="662180" y="2862471"/>
            <a:ext cx="3041803" cy="2907802"/>
          </a:xfrm>
          <a:prstGeom prst="rect">
            <a:avLst/>
          </a:prstGeom>
        </p:spPr>
        <p:txBody>
          <a:bodyPr vert="horz" lIns="91440" tIns="45720" rIns="91440" bIns="45720" rtlCol="0" anchor="t">
            <a:normAutofit/>
          </a:bodyPr>
          <a:lstStyle/>
          <a:p>
            <a:pPr marL="0" marR="0" lvl="0" indent="0" fontAlgn="base">
              <a:lnSpc>
                <a:spcPct val="90000"/>
              </a:lnSpc>
              <a:spcBef>
                <a:spcPct val="0"/>
              </a:spcBef>
              <a:spcAft>
                <a:spcPts val="600"/>
              </a:spcAft>
              <a:buClrTx/>
              <a:buSzTx/>
              <a:tabLst/>
              <a:defRPr/>
            </a:pPr>
            <a:r>
              <a:rPr kumimoji="0" lang="en-US" sz="4000" b="0" i="0" u="none" strike="noStrike" cap="none" spc="0" normalizeH="0" baseline="0" noProof="0">
                <a:ln>
                  <a:noFill/>
                </a:ln>
                <a:solidFill>
                  <a:srgbClr val="FFFFFF"/>
                </a:solidFill>
                <a:effectLst/>
                <a:uLnTx/>
                <a:uFillTx/>
                <a:latin typeface="+mj-lt"/>
                <a:ea typeface="+mj-ea"/>
                <a:cs typeface="+mj-cs"/>
              </a:rPr>
              <a:t>State Leaders in Funding Programs</a:t>
            </a:r>
            <a:endParaRPr kumimoji="0" lang="en-US" sz="4000" b="1" i="0" u="none" strike="noStrike" cap="none" spc="0" normalizeH="0" baseline="0" noProof="0">
              <a:ln>
                <a:noFill/>
              </a:ln>
              <a:solidFill>
                <a:srgbClr val="FFFFFF"/>
              </a:solidFill>
              <a:effectLst/>
              <a:uLnTx/>
              <a:uFillTx/>
              <a:latin typeface="+mj-lt"/>
              <a:ea typeface="+mj-ea"/>
              <a:cs typeface="+mj-cs"/>
            </a:endParaRPr>
          </a:p>
        </p:txBody>
      </p:sp>
      <p:pic>
        <p:nvPicPr>
          <p:cNvPr id="11" name="Picture 10" descr="A blue and white flag&#10;&#10;Description automatically generated with medium confidence">
            <a:extLst>
              <a:ext uri="{FF2B5EF4-FFF2-40B4-BE49-F238E27FC236}">
                <a16:creationId xmlns:a16="http://schemas.microsoft.com/office/drawing/2014/main" id="{9E91E5C0-6B9B-5CC2-ACAF-6D8AFAF24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472" y="4288861"/>
            <a:ext cx="1532241" cy="2573380"/>
          </a:xfrm>
          <a:prstGeom prst="rect">
            <a:avLst/>
          </a:prstGeom>
        </p:spPr>
      </p:pic>
      <p:pic>
        <p:nvPicPr>
          <p:cNvPr id="2" name="Picture 1">
            <a:extLst>
              <a:ext uri="{FF2B5EF4-FFF2-40B4-BE49-F238E27FC236}">
                <a16:creationId xmlns:a16="http://schemas.microsoft.com/office/drawing/2014/main" id="{D40A6F51-FCC8-2FB7-5F56-26FF1003D090}"/>
              </a:ext>
            </a:extLst>
          </p:cNvPr>
          <p:cNvPicPr>
            <a:picLocks noChangeAspect="1"/>
          </p:cNvPicPr>
          <p:nvPr/>
        </p:nvPicPr>
        <p:blipFill>
          <a:blip r:embed="rId3"/>
          <a:stretch>
            <a:fillRect/>
          </a:stretch>
        </p:blipFill>
        <p:spPr>
          <a:xfrm>
            <a:off x="4866712" y="478712"/>
            <a:ext cx="6519726" cy="4354545"/>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D6134476-7554-1361-5A1A-44679846B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472" y="4310743"/>
            <a:ext cx="3615965" cy="1979740"/>
          </a:xfrm>
          <a:prstGeom prst="rect">
            <a:avLst/>
          </a:prstGeom>
        </p:spPr>
      </p:pic>
    </p:spTree>
    <p:extLst>
      <p:ext uri="{BB962C8B-B14F-4D97-AF65-F5344CB8AC3E}">
        <p14:creationId xmlns:p14="http://schemas.microsoft.com/office/powerpoint/2010/main" val="2191210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623</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 Condensed</vt:lpstr>
      <vt:lpstr>Office Theme</vt:lpstr>
      <vt:lpstr>Kentucky Rail Association</vt:lpstr>
      <vt:lpstr>PowerPoint Presentation</vt:lpstr>
      <vt:lpstr>PowerPoint Presentation</vt:lpstr>
      <vt:lpstr>PowerPoint Presentation</vt:lpstr>
      <vt:lpstr>PowerPoint Presentation</vt:lpstr>
      <vt:lpstr>Private Investment in Kentucky</vt:lpstr>
      <vt:lpstr>PowerPoint Presentation</vt:lpstr>
      <vt:lpstr>Public Investment in Kentucky</vt:lpstr>
      <vt:lpstr>PowerPoint Presentation</vt:lpstr>
      <vt:lpstr>State Funding    Programs</vt:lpstr>
      <vt:lpstr>State Funding Programs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Rail Association</dc:title>
  <dc:creator>Collin Johnson</dc:creator>
  <cp:lastModifiedBy>Downey, William</cp:lastModifiedBy>
  <cp:revision>3</cp:revision>
  <dcterms:created xsi:type="dcterms:W3CDTF">2023-07-28T12:11:11Z</dcterms:created>
  <dcterms:modified xsi:type="dcterms:W3CDTF">2023-10-16T14:15:10Z</dcterms:modified>
</cp:coreProperties>
</file>