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840" r:id="rId2"/>
    <p:sldId id="258" r:id="rId3"/>
    <p:sldId id="283" r:id="rId4"/>
    <p:sldId id="548" r:id="rId5"/>
    <p:sldId id="827" r:id="rId6"/>
    <p:sldId id="547" r:id="rId7"/>
    <p:sldId id="260" r:id="rId8"/>
    <p:sldId id="831" r:id="rId9"/>
    <p:sldId id="830" r:id="rId10"/>
    <p:sldId id="816" r:id="rId11"/>
    <p:sldId id="828" r:id="rId12"/>
    <p:sldId id="276" r:id="rId13"/>
    <p:sldId id="829" r:id="rId14"/>
    <p:sldId id="837" r:id="rId15"/>
    <p:sldId id="834" r:id="rId16"/>
    <p:sldId id="835" r:id="rId17"/>
    <p:sldId id="832" r:id="rId18"/>
    <p:sldId id="833" r:id="rId19"/>
    <p:sldId id="279" r:id="rId20"/>
    <p:sldId id="836" r:id="rId21"/>
    <p:sldId id="839" r:id="rId22"/>
    <p:sldId id="838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06AB9E-C1F7-44C6-7114-08683B50D57C}" name="Miguel A. Zamora II" initials="MAZI" userId="S::miguel.zamora@louisvilleriverport.com::6c29f583-8c11-485f-8aba-3216fe6c27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FF"/>
    <a:srgbClr val="3333FF"/>
    <a:srgbClr val="3A42EA"/>
    <a:srgbClr val="3930F4"/>
    <a:srgbClr val="3090BA"/>
    <a:srgbClr val="4343FF"/>
    <a:srgbClr val="260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9" autoAdjust="0"/>
    <p:restoredTop sz="94689" autoAdjust="0"/>
  </p:normalViewPr>
  <p:slideViewPr>
    <p:cSldViewPr>
      <p:cViewPr varScale="1">
        <p:scale>
          <a:sx n="95" d="100"/>
          <a:sy n="95" d="100"/>
        </p:scale>
        <p:origin x="12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CBEC43-118D-D796-0360-E7999C892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CCE1E-D7B4-5D04-F465-E880FC5684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52498-272B-4655-A7F7-53D6837704E0}" type="datetime1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97223-5730-20C2-F864-6920C0432C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59CC4-A254-53D7-73A5-DC63C7E759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DBA54-06B7-481F-B583-50A3B198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518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FCB28-A81D-46D8-8992-892C9A7FEB36}" type="datetime1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74CA0-ABB3-46AA-B89A-80C1C3D32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5145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RTA (reciprocal tariff act) Cousin to FTZ Act…both passed as a remedy to the Smoot-Hawley Tariffs imposed in 1930 and widely blamed economic shrinkage that worsened / prolonged the great depression.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70500C-9F31-4B03-936A-4FF1C5E901FE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EA3B71-B9F3-43B7-8C70-4F6E8D337FC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4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Entrepot - </a:t>
            </a:r>
            <a:r>
              <a:rPr lang="en-US" sz="1200" dirty="0">
                <a:highlight>
                  <a:srgbClr val="FFFF00"/>
                </a:highlight>
              </a:rPr>
              <a:t>Transshipment port/trading post-import, store, trade for re-export-one of the oldest “eco-devo” programs, one dating to Ptolemaic Alexandria, Egypt, 300 BC, </a:t>
            </a:r>
            <a:r>
              <a:rPr lang="en-US" sz="1200" dirty="0" err="1">
                <a:highlight>
                  <a:srgbClr val="FFFF00"/>
                </a:highlight>
              </a:rPr>
              <a:t>Dilman</a:t>
            </a:r>
            <a:r>
              <a:rPr lang="en-US" sz="1200" dirty="0">
                <a:highlight>
                  <a:srgbClr val="FFFF00"/>
                </a:highlight>
              </a:rPr>
              <a:t>, present day Bahrain/Kuwait) – 2000 BC - proliferated in 17</a:t>
            </a:r>
            <a:r>
              <a:rPr lang="en-US" sz="1200" baseline="30000" dirty="0">
                <a:highlight>
                  <a:srgbClr val="FFFF00"/>
                </a:highlight>
              </a:rPr>
              <a:t>th</a:t>
            </a:r>
            <a:r>
              <a:rPr lang="en-US" sz="1200" dirty="0">
                <a:highlight>
                  <a:srgbClr val="FFFF00"/>
                </a:highlight>
              </a:rPr>
              <a:t> &amp; 18</a:t>
            </a:r>
            <a:r>
              <a:rPr lang="en-US" sz="1200" baseline="30000" dirty="0">
                <a:highlight>
                  <a:srgbClr val="FFFF00"/>
                </a:highlight>
              </a:rPr>
              <a:t>th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centuries..term</a:t>
            </a:r>
            <a:r>
              <a:rPr lang="en-US" sz="1200" dirty="0">
                <a:highlight>
                  <a:srgbClr val="FFFF00"/>
                </a:highlight>
              </a:rPr>
              <a:t> used now by duty free ports (Free Zones) w/high volume re-export trade  - Singapore, </a:t>
            </a:r>
            <a:r>
              <a:rPr lang="en-US" sz="1200" dirty="0" err="1">
                <a:highlight>
                  <a:srgbClr val="FFFF00"/>
                </a:highlight>
              </a:rPr>
              <a:t>hong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kong</a:t>
            </a:r>
            <a:r>
              <a:rPr lang="en-US" sz="1200" dirty="0">
                <a:highlight>
                  <a:srgbClr val="FFFF00"/>
                </a:highlight>
              </a:rPr>
              <a:t>…largest current examples…</a:t>
            </a:r>
          </a:p>
          <a:p>
            <a:r>
              <a:rPr lang="en-US" dirty="0"/>
              <a:t>SEZ ---1950s…industrial…1</a:t>
            </a:r>
            <a:r>
              <a:rPr lang="en-US" baseline="30000" dirty="0"/>
              <a:t>st</a:t>
            </a:r>
            <a:r>
              <a:rPr lang="en-US" dirty="0"/>
              <a:t> Shannon Airport – Clare, </a:t>
            </a:r>
            <a:r>
              <a:rPr lang="en-US" dirty="0" err="1"/>
              <a:t>IReland</a:t>
            </a:r>
            <a:r>
              <a:rPr lang="en-US" dirty="0"/>
              <a:t>– business &amp; trade laws are different from rest of country. ECO DEVO (increase trade balance, employment investment, job </a:t>
            </a:r>
            <a:r>
              <a:rPr lang="en-US" dirty="0" err="1"/>
              <a:t>creation..special</a:t>
            </a:r>
            <a:r>
              <a:rPr lang="en-US" dirty="0"/>
              <a:t> financial policies-favorable tax, investment, </a:t>
            </a:r>
            <a:r>
              <a:rPr lang="en-US" dirty="0" err="1"/>
              <a:t>trde</a:t>
            </a:r>
            <a:r>
              <a:rPr lang="en-US" dirty="0"/>
              <a:t> quota, customs &amp; labor regs and tax holidays..</a:t>
            </a:r>
            <a:r>
              <a:rPr lang="en-US" dirty="0" err="1"/>
              <a:t>ie</a:t>
            </a:r>
            <a:endParaRPr lang="en-US" dirty="0"/>
          </a:p>
          <a:p>
            <a:r>
              <a:rPr lang="en-US" dirty="0"/>
              <a:t>…lower taxes for a period of time in return for investment …LABOR issues – each country creates own rules, set geographic area, management entity, etc..</a:t>
            </a:r>
          </a:p>
          <a:p>
            <a:r>
              <a:rPr lang="en-US" dirty="0"/>
              <a:t>Free zone – focus on designation of existing port / trading centers as duty free and  / or lower tax zones…seem to focus on re-export activity – not so much value add / manufacturing activities </a:t>
            </a:r>
          </a:p>
          <a:p>
            <a:r>
              <a:rPr lang="en-US" dirty="0"/>
              <a:t>EPZ specific FREE TRADE ZONE (an SEZ similar in scope to a US Foreign Trade Zone)  - specializing in manufacturing for Export – South / Central America, Caribbean, Africa, Middle East ~116 countries</a:t>
            </a:r>
          </a:p>
          <a:p>
            <a:r>
              <a:rPr lang="en-US" dirty="0"/>
              <a:t>Maquila - </a:t>
            </a:r>
            <a:r>
              <a:rPr lang="en-US" sz="1200" dirty="0">
                <a:highlight>
                  <a:srgbClr val="FFFF00"/>
                </a:highlight>
              </a:rPr>
              <a:t>1964 – implemented in MX w/ Border industrialization program-replaces Bracero program, of 194..also..Paraguay,Nicaragua &amp; El Salvador – Direct Foreign Investment – usually foreign owned plants / labor intensive operations to create goods for export 58% of manufacture GDP / 48% industrial employment –MX…evolved from low skill low wage to high wave/productivity  (advanced manufacture) ….  DFI – was limited to areas proximate the border of </a:t>
            </a:r>
            <a:r>
              <a:rPr lang="en-US" sz="1200" dirty="0" err="1">
                <a:highlight>
                  <a:srgbClr val="FFFF00"/>
                </a:highlight>
              </a:rPr>
              <a:t>Mexico..but</a:t>
            </a:r>
            <a:r>
              <a:rPr lang="en-US" sz="1200" dirty="0">
                <a:highlight>
                  <a:srgbClr val="FFFF00"/>
                </a:highlight>
              </a:rPr>
              <a:t> strategies created to establish maquila type operations within central MX areas…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159D7D-1D6A-4FC6-ABAE-7A4990004DEA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EA3B71-B9F3-43B7-8C70-4F6E8D337FC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3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C07DEBE-04CD-4986-82DC-65CB7BD12F6D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EA3B71-B9F3-43B7-8C70-4F6E8D337FC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44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defRPr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98D7A1B-8E2F-4DD8-94D9-5C17F1940F7E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EA3B71-B9F3-43B7-8C70-4F6E8D337FC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03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Boone, </a:t>
            </a:r>
            <a:r>
              <a:rPr lang="en-US" dirty="0" err="1"/>
              <a:t>campbell</a:t>
            </a:r>
            <a:r>
              <a:rPr lang="en-US" dirty="0"/>
              <a:t> &amp; Kenton, County, and Paducah, KY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1198755-1926-4D63-8282-BA7B1DF09911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74CA0-ABB3-46AA-B89A-80C1C3D324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03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FTZ 47 less than 1K employees, $500 -  750 mil total shipments w/3 operators)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58ACA-DA4F-4659-8180-4D4088B9505F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74CA0-ABB3-46AA-B89A-80C1C3D324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88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>
                <a:ea typeface="+mn-ea"/>
                <a:cs typeface="+mn-cs"/>
              </a:rPr>
              <a:t>Anderson, Breckinridge, Bullitt, Butler, Carroll, Crittenden, Daviess, Franklin, Hancock, Henderson, Henry, Hopkins, Jefferson, McLean, Meade, Muhlenberg, Nelson, Ohio, Oldham, Shelby, Spencer, Trimble, Union, Webster, and Woodford</a:t>
            </a:r>
            <a:endParaRPr lang="en-US" sz="1600" b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D0A8CD-7A6B-4DC3-ADDE-8B4495DDB190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74CA0-ABB3-46AA-B89A-80C1C3D324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88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FTZ 47 less than 1K employees, $500 -  750 mil total shipments w/3 operators)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BE2165E-FA48-458F-B23E-644D6B370D0F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74CA0-ABB3-46AA-B89A-80C1C3D324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89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FTZ 47 less than 1K employees, $500 -  750 mil total shipments w/3 operators)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DCB3A4E-81C2-42DC-8618-6220577E5CEE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74CA0-ABB3-46AA-B89A-80C1C3D324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2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26" Type="http://schemas.openxmlformats.org/officeDocument/2006/relationships/image" Target="../media/image40.png"/><Relationship Id="rId3" Type="http://schemas.openxmlformats.org/officeDocument/2006/relationships/image" Target="../media/image19.png"/><Relationship Id="rId21" Type="http://schemas.openxmlformats.org/officeDocument/2006/relationships/image" Target="../media/image3.sv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39.png"/><Relationship Id="rId2" Type="http://schemas.openxmlformats.org/officeDocument/2006/relationships/image" Target="../media/image18.jpeg"/><Relationship Id="rId16" Type="http://schemas.openxmlformats.org/officeDocument/2006/relationships/image" Target="../media/image32.png"/><Relationship Id="rId20" Type="http://schemas.openxmlformats.org/officeDocument/2006/relationships/image" Target="../media/image2.png"/><Relationship Id="rId29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27.svg"/><Relationship Id="rId24" Type="http://schemas.openxmlformats.org/officeDocument/2006/relationships/image" Target="../media/image38.png"/><Relationship Id="rId5" Type="http://schemas.openxmlformats.org/officeDocument/2006/relationships/image" Target="../media/image21.png"/><Relationship Id="rId15" Type="http://schemas.openxmlformats.org/officeDocument/2006/relationships/image" Target="../media/image31.sv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de.gov/annual-report" TargetMode="External"/><Relationship Id="rId2" Type="http://schemas.openxmlformats.org/officeDocument/2006/relationships/hyperlink" Target="https://www.trade.gov/about-ftzs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s://www.cbp.gov/document/guides/foreign-trade-zones-manu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5CEE7-4BEC-4227-8F62-15828E91B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5175999"/>
            <a:ext cx="5128953" cy="1141673"/>
          </a:xfrm>
        </p:spPr>
        <p:txBody>
          <a:bodyPr>
            <a:noAutofit/>
          </a:bodyPr>
          <a:lstStyle/>
          <a:p>
            <a:r>
              <a:rPr lang="en-US" sz="2400" dirty="0"/>
              <a:t>Louisville &amp; Jefferson County Riverport Authority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7DFB3-809C-4C7E-B497-E81326249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075" y="5175999"/>
            <a:ext cx="3361450" cy="114167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61E5EEB-F778-20F4-58B7-4A7C9503B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740" y="76201"/>
            <a:ext cx="7321060" cy="453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36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2105"/>
            <a:ext cx="12192000" cy="1507067"/>
          </a:xfrm>
        </p:spPr>
        <p:txBody>
          <a:bodyPr/>
          <a:lstStyle/>
          <a:p>
            <a:pPr algn="ctr">
              <a:defRPr/>
            </a:pPr>
            <a:r>
              <a:rPr lang="en-US" dirty="0" err="1"/>
              <a:t>Ftz</a:t>
            </a:r>
            <a:r>
              <a:rPr lang="en-US" dirty="0"/>
              <a:t> movement of goods </a:t>
            </a:r>
          </a:p>
        </p:txBody>
      </p:sp>
      <p:pic>
        <p:nvPicPr>
          <p:cNvPr id="8" name="Picture 3" descr="C:\Documents and Settings\ssmith\Local Settings\Temporary Internet Files\Content.IE5\AF4YSF50\MC9002869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6" y="2795588"/>
            <a:ext cx="10953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Documents and Settings\ssmith\Local Settings\Temporary Internet Files\Content.IE5\AF4YSF50\MC9002805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2" y="2917825"/>
            <a:ext cx="11636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Documents and Settings\ssmith\Local Settings\Temporary Internet Files\Content.IE5\31QDEE8R\MC9003262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712" y="3070226"/>
            <a:ext cx="8382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Documents and Settings\ssmith\Local Settings\Temporary Internet Files\Content.IE5\31QDEE8R\MC90008986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49575"/>
            <a:ext cx="152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:\Documents and Settings\ssmith\Local Settings\Temporary Internet Files\Content.IE5\31QDEE8R\MC90008986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87" y="4560888"/>
            <a:ext cx="1238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:\Documents and Settings\ssmith\Local Settings\Temporary Internet Files\Content.IE5\73TCL8EX\MC90009032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7" y="1465263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676400" y="2446339"/>
            <a:ext cx="129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Pre-Arrival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3429000" y="2446339"/>
            <a:ext cx="83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ＭＳ Ｐゴシック" panose="020B0600070205080204" pitchFamily="34" charset="-128"/>
              </a:rPr>
              <a:t>Arrival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5715001" y="2403475"/>
            <a:ext cx="113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ＭＳ Ｐゴシック" panose="020B0600070205080204" pitchFamily="34" charset="-128"/>
              </a:rPr>
              <a:t>Zone A Inventory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8783637" y="4022725"/>
            <a:ext cx="121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ＭＳ Ｐゴシック" panose="020B0600070205080204" pitchFamily="34" charset="-128"/>
              </a:rPr>
              <a:t>Zone B Inventory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9313863" y="2278942"/>
            <a:ext cx="12710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 b="1" dirty="0">
                <a:latin typeface="Arial"/>
                <a:ea typeface="ＭＳ Ｐゴシック"/>
                <a:cs typeface="Arial"/>
              </a:rPr>
              <a:t>Entry to U.S. Commerce</a:t>
            </a: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8669337" y="1143000"/>
            <a:ext cx="114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ＭＳ Ｐゴシック" panose="020B0600070205080204" pitchFamily="34" charset="-128"/>
              </a:rPr>
              <a:t>Export</a:t>
            </a: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1752600" y="3863975"/>
            <a:ext cx="1295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Advance Shipping Notice </a:t>
            </a: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3398398" y="3977837"/>
            <a:ext cx="106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dirty="0">
                <a:latin typeface="Arial"/>
                <a:ea typeface="ＭＳ Ｐゴシック"/>
                <a:cs typeface="Arial"/>
              </a:rPr>
              <a:t>Arrival at Port of Entry / Unlading</a:t>
            </a:r>
            <a:endParaRPr lang="en-US" altLang="en-US" sz="1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572000" y="3330575"/>
            <a:ext cx="762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Right Arrow 23"/>
          <p:cNvSpPr/>
          <p:nvPr/>
        </p:nvSpPr>
        <p:spPr>
          <a:xfrm flipV="1">
            <a:off x="2943226" y="3330575"/>
            <a:ext cx="350837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8947087">
            <a:off x="7096126" y="2516188"/>
            <a:ext cx="1425575" cy="131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2755657">
            <a:off x="7014369" y="4387057"/>
            <a:ext cx="1828800" cy="128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297738" y="3424239"/>
            <a:ext cx="1863725" cy="117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70A6054-46EE-D27A-CFC4-F1C6EE8140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01200" y="5258708"/>
            <a:ext cx="2438400" cy="15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AF5336-04F1-4DD1-96D6-FAEDD886E74A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2191999" cy="8727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FOREIGN TRADE Financial FEATURES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3718F9-8B0F-4127-8578-38F2B660F115}"/>
              </a:ext>
            </a:extLst>
          </p:cNvPr>
          <p:cNvSpPr/>
          <p:nvPr/>
        </p:nvSpPr>
        <p:spPr>
          <a:xfrm>
            <a:off x="399559" y="1034236"/>
            <a:ext cx="8002461" cy="551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>
                <a:ea typeface="+mn-ea"/>
                <a:cs typeface="+mn-cs"/>
              </a:rPr>
              <a:t>Duty Savings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/>
              <a:t>Deferral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>
                <a:ea typeface="+mn-ea"/>
                <a:cs typeface="+mn-cs"/>
              </a:rPr>
              <a:t>Elimination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/>
              <a:t>Reduction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>
                <a:ea typeface="+mn-ea"/>
                <a:cs typeface="+mn-cs"/>
              </a:rPr>
              <a:t>Production or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800" dirty="0"/>
              <a:t>   </a:t>
            </a:r>
            <a:r>
              <a:rPr lang="en-US" sz="2800" dirty="0">
                <a:ea typeface="+mn-ea"/>
                <a:cs typeface="+mn-cs"/>
              </a:rPr>
              <a:t>Manufacturing Equipment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800" dirty="0">
              <a:ea typeface="+mn-ea"/>
              <a:cs typeface="+mn-cs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>
                <a:ea typeface="+mn-ea"/>
                <a:cs typeface="+mn-cs"/>
              </a:rPr>
              <a:t>Fee </a:t>
            </a:r>
            <a:r>
              <a:rPr lang="en-US" sz="2800" dirty="0"/>
              <a:t>Savings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/>
              <a:t>Weekly Entry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800" dirty="0">
              <a:ea typeface="+mn-ea"/>
              <a:cs typeface="+mn-cs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>
                <a:ea typeface="+mn-ea"/>
                <a:cs typeface="+mn-cs"/>
              </a:rPr>
              <a:t>Other Taxes</a:t>
            </a: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76E6C797-5902-4AB5-895F-19B3D48A2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614" y="5772150"/>
            <a:ext cx="2182708" cy="796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D222A-89E2-045B-BB94-D7CF68B705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962400" y="816239"/>
            <a:ext cx="760754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4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AF5336-04F1-4DD1-96D6-FAEDD886E74A}"/>
              </a:ext>
            </a:extLst>
          </p:cNvPr>
          <p:cNvSpPr txBox="1">
            <a:spLocks/>
          </p:cNvSpPr>
          <p:nvPr/>
        </p:nvSpPr>
        <p:spPr>
          <a:xfrm>
            <a:off x="156679" y="155516"/>
            <a:ext cx="11878644" cy="8727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FOREIGN TRADE ZONE USES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3718F9-8B0F-4127-8578-38F2B660F115}"/>
              </a:ext>
            </a:extLst>
          </p:cNvPr>
          <p:cNvSpPr/>
          <p:nvPr/>
        </p:nvSpPr>
        <p:spPr>
          <a:xfrm>
            <a:off x="399559" y="1034236"/>
            <a:ext cx="8002461" cy="522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>
                <a:ea typeface="+mn-ea"/>
                <a:cs typeface="+mn-cs"/>
              </a:rPr>
              <a:t>ECONOMIC DEVELOPMENT TOOL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ea typeface="+mn-ea"/>
                <a:cs typeface="+mn-cs"/>
              </a:rPr>
              <a:t>JOB ATTRACTION / SITE SELECTION ADVANTAGE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>
                <a:ea typeface="+mn-ea"/>
                <a:cs typeface="+mn-cs"/>
              </a:rPr>
              <a:t>OPERATIONS SAVINGS VIA DEFERRAL, ELIMINATION OR LOWERING OF DUTY LIABILITY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TARIFF SHIFT </a:t>
            </a:r>
            <a:r>
              <a:rPr lang="en-US" sz="2400" dirty="0">
                <a:ea typeface="+mn-ea"/>
                <a:cs typeface="+mn-cs"/>
              </a:rPr>
              <a:t>INVERSION &amp; OTHERS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OPERATIONS SAVINGS VIA LOWER TRANSACTIONAL COSTS FOR IMPORTS (PROCESSING FEES)</a:t>
            </a:r>
            <a:endParaRPr lang="en-US" sz="2400" dirty="0">
              <a:ea typeface="+mn-ea"/>
              <a:cs typeface="+mn-cs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OPERATIONS SAVINGS VIA CASH FLOW IMPROVEMENTS DUE TO DEFERRAL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OPERATIONS IMPROVEMENTS VIA DIRECT DELIVERY, ENHANCED INVENTORY CONTROL PROCEDURES &amp; QUOTA MANAGEMENT CAPABILITIES, </a:t>
            </a:r>
            <a:r>
              <a:rPr lang="en-US" sz="2400" dirty="0" err="1"/>
              <a:t>etc</a:t>
            </a:r>
            <a:r>
              <a:rPr lang="en-US" sz="2400" dirty="0"/>
              <a:t>…</a:t>
            </a:r>
            <a:endParaRPr lang="en-US" sz="2400" dirty="0">
              <a:ea typeface="+mn-ea"/>
              <a:cs typeface="+mn-cs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BEST PRACTICE REQUIRMENT FOR PARTICIPATION CERTAIN COMMODITY EXCHANGES</a:t>
            </a: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76E6C797-5902-4AB5-895F-19B3D48A2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614" y="5772150"/>
            <a:ext cx="2182708" cy="796256"/>
          </a:xfrm>
          <a:prstGeom prst="rect">
            <a:avLst/>
          </a:prstGeom>
        </p:spPr>
      </p:pic>
      <p:pic>
        <p:nvPicPr>
          <p:cNvPr id="12" name="Picture 11" descr="A picture containing water, nature, sunset&#10;&#10;Description automatically generated">
            <a:extLst>
              <a:ext uri="{FF2B5EF4-FFF2-40B4-BE49-F238E27FC236}">
                <a16:creationId xmlns:a16="http://schemas.microsoft.com/office/drawing/2014/main" id="{B58D4EC9-54D4-4E9E-9190-F3DE0117E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30" t="363" r="-2438" b="-363"/>
          <a:stretch/>
        </p:blipFill>
        <p:spPr>
          <a:xfrm>
            <a:off x="8434193" y="1187664"/>
            <a:ext cx="3260290" cy="245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6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6805-4068-44D2-8A95-6AAA4618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819331" cy="87273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FOREIGN TRADE ZONE #29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7884E-AFAE-4F50-BE51-C03423777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700" y="1527106"/>
            <a:ext cx="3277998" cy="20489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AAA41-19C3-45D6-AFC5-2B195B076E59}"/>
              </a:ext>
            </a:extLst>
          </p:cNvPr>
          <p:cNvSpPr/>
          <p:nvPr/>
        </p:nvSpPr>
        <p:spPr>
          <a:xfrm>
            <a:off x="358054" y="1241553"/>
            <a:ext cx="61032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Foreign Trade Zones provide economic advantages that allow U.S. based business remain competitive in the global trade marketplace. 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FTZs are highly regulated by the U.S. Customs and Border Patrol. 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FTZ #29 currently includes 20 operators at 27+ sites located throughout Kentucky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FTZ #29 has a 25 County Alternate Site Framework Service Area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FTZ #29 provides service via the Traditional Site Framework (TSF) for Companies outside of ASF (5 Sites)</a:t>
            </a:r>
          </a:p>
        </p:txBody>
      </p:sp>
      <p:pic>
        <p:nvPicPr>
          <p:cNvPr id="7" name="Picture 6" descr="A close up of a street sign&#10;&#10;Description generated with very high confidence">
            <a:extLst>
              <a:ext uri="{FF2B5EF4-FFF2-40B4-BE49-F238E27FC236}">
                <a16:creationId xmlns:a16="http://schemas.microsoft.com/office/drawing/2014/main" id="{39A6673D-4AB0-4AFE-AF01-F9833CD2E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03"/>
          <a:stretch/>
        </p:blipFill>
        <p:spPr>
          <a:xfrm>
            <a:off x="6819332" y="609600"/>
            <a:ext cx="4435282" cy="326060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2499ADE-9B3E-51E9-0733-0F3BC0748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3600" y="5215164"/>
            <a:ext cx="2438400" cy="15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6805-4068-44D2-8A95-6AAA4618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819331" cy="8727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FOREIGN TRADE ZONE Service Area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7884E-AFAE-4F50-BE51-C03423777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700" y="1527106"/>
            <a:ext cx="3277998" cy="20489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AAA41-19C3-45D6-AFC5-2B195B076E59}"/>
              </a:ext>
            </a:extLst>
          </p:cNvPr>
          <p:cNvSpPr/>
          <p:nvPr/>
        </p:nvSpPr>
        <p:spPr>
          <a:xfrm>
            <a:off x="358054" y="1241553"/>
            <a:ext cx="6103224" cy="485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Zones are overseen by CBP officers from a Port of Entry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CBP must agree to oversee a site / subzone.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Proposed site must be “adjacent” to the port of entry to be considered for service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/>
              <a:t>The zone or subzone site is within the limits of a CBP port of entry (19 CFR §101.3).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/>
              <a:t>The zone or subzone site is within 60 statute miles of the outer limits of a Customs port of entry (19 CFR §101.3).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/>
              <a:t>The zone or subzone site is within 90 minutes’ driving time from the outer limits of a CBP port of entry (19 CFR §101.3) as verified or concurred upon by the CBP Port Director.</a:t>
            </a:r>
          </a:p>
        </p:txBody>
      </p:sp>
      <p:pic>
        <p:nvPicPr>
          <p:cNvPr id="7" name="Picture 6" descr="A close up of a street sign&#10;&#10;Description generated with very high confidence">
            <a:extLst>
              <a:ext uri="{FF2B5EF4-FFF2-40B4-BE49-F238E27FC236}">
                <a16:creationId xmlns:a16="http://schemas.microsoft.com/office/drawing/2014/main" id="{39A6673D-4AB0-4AFE-AF01-F9833CD2E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03"/>
          <a:stretch/>
        </p:blipFill>
        <p:spPr>
          <a:xfrm>
            <a:off x="6819332" y="609600"/>
            <a:ext cx="4435282" cy="326060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2499ADE-9B3E-51E9-0733-0F3BC0748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3600" y="5215164"/>
            <a:ext cx="2438400" cy="15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34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8EC9-A095-80B9-ACF9-87C117D49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1853"/>
            <a:ext cx="12115800" cy="75014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KENTUCKY’s FTZ ACTIVITY –2022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3310B-6C9A-B0C9-87FB-0889B189F4FC}"/>
              </a:ext>
            </a:extLst>
          </p:cNvPr>
          <p:cNvSpPr/>
          <p:nvPr/>
        </p:nvSpPr>
        <p:spPr>
          <a:xfrm>
            <a:off x="152400" y="1143000"/>
            <a:ext cx="6705600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>
                <a:ea typeface="+mn-ea"/>
                <a:cs typeface="+mn-cs"/>
              </a:rPr>
              <a:t>State Summary (FTZ 29, FTZ 47 and FTZ 294)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>
                <a:ea typeface="+mn-ea"/>
                <a:cs typeface="+mn-cs"/>
              </a:rPr>
              <a:t>Merchandise Received: $10,000 - $25,000 mil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Exports: $750 - $1,000 mil </a:t>
            </a:r>
            <a:r>
              <a:rPr lang="en-US" sz="1600" dirty="0"/>
              <a:t>(up)</a:t>
            </a:r>
            <a:endParaRPr lang="en-US" sz="2400" dirty="0"/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>
                <a:ea typeface="+mn-ea"/>
                <a:cs typeface="+mn-cs"/>
              </a:rPr>
              <a:t>Total Shipments: $10,000 - $25,000 mil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Employees: 26,001 – 27,000 </a:t>
            </a:r>
            <a:r>
              <a:rPr lang="en-US" sz="1600" dirty="0"/>
              <a:t>(up)</a:t>
            </a:r>
            <a:endParaRPr lang="en-US" sz="2400" dirty="0"/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>
                <a:ea typeface="+mn-ea"/>
                <a:cs typeface="+mn-cs"/>
              </a:rPr>
              <a:t>Merchandise Received: #11 (#12 ’21)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Exports: #16 – </a:t>
            </a:r>
            <a:r>
              <a:rPr lang="en-US" sz="1600" dirty="0"/>
              <a:t>no change</a:t>
            </a:r>
            <a:endParaRPr lang="en-US" sz="2400" dirty="0"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2785BEC-3F3B-0997-0B3B-D820A8D8E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3600" y="5215164"/>
            <a:ext cx="2438400" cy="15094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420F9A-82C9-4016-B63E-3E24CA32D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586" y="1371600"/>
            <a:ext cx="4499175" cy="2895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7F8CE9-77A3-1B6B-655E-02F053383B0C}"/>
              </a:ext>
            </a:extLst>
          </p:cNvPr>
          <p:cNvSpPr txBox="1"/>
          <p:nvPr/>
        </p:nvSpPr>
        <p:spPr>
          <a:xfrm>
            <a:off x="76200" y="6203123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83rd Annual Report of the Foreign-Trade Zones Board to the Congress of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1107474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1BC17E1-B809-1764-7497-69FD7425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1853"/>
            <a:ext cx="12115800" cy="75014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KENTUCKY FTZ #29 ACTIVITY –2022 (CONTINUED)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F35B20-2E1B-804A-B77D-3AEB68A9809E}"/>
              </a:ext>
            </a:extLst>
          </p:cNvPr>
          <p:cNvSpPr txBox="1"/>
          <p:nvPr/>
        </p:nvSpPr>
        <p:spPr>
          <a:xfrm>
            <a:off x="76200" y="838200"/>
            <a:ext cx="8763000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Employees – 26,001 – 27,000</a:t>
            </a:r>
            <a:endParaRPr lang="en-US" sz="2000" dirty="0">
              <a:ea typeface="+mn-ea"/>
              <a:cs typeface="+mn-cs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Merchandise Received – $10,000 - $25,000 mil - #25 </a:t>
            </a:r>
            <a:r>
              <a:rPr lang="en-US" sz="1600" dirty="0"/>
              <a:t>(18)</a:t>
            </a:r>
            <a:endParaRPr lang="en-US" sz="2000" dirty="0"/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ea typeface="+mn-ea"/>
                <a:cs typeface="+mn-cs"/>
              </a:rPr>
              <a:t>Exports – $750 – $1,000 mil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ea typeface="+mn-ea"/>
                <a:cs typeface="+mn-cs"/>
              </a:rPr>
              <a:t>Warehouse &amp; Distribution Activity </a:t>
            </a:r>
            <a:r>
              <a:rPr lang="en-US" sz="2000" dirty="0"/>
              <a:t>(10 Operators)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Merchandise Received – $1,000 - $5,000 mil - #25 (18)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ea typeface="+mn-ea"/>
                <a:cs typeface="+mn-cs"/>
              </a:rPr>
              <a:t>Exports – $50 – $75 mil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Production Activity (10 Operators)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ea typeface="+mn-ea"/>
                <a:cs typeface="+mn-cs"/>
              </a:rPr>
              <a:t>Merchandise Received - #23 </a:t>
            </a:r>
            <a:r>
              <a:rPr lang="en-US" sz="1600" dirty="0">
                <a:ea typeface="+mn-ea"/>
                <a:cs typeface="+mn-cs"/>
              </a:rPr>
              <a:t>(8)</a:t>
            </a:r>
            <a:endParaRPr lang="en-US" sz="2000" dirty="0">
              <a:ea typeface="+mn-ea"/>
              <a:cs typeface="+mn-cs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Exports - &gt;#25 </a:t>
            </a:r>
            <a:r>
              <a:rPr lang="en-US" sz="1400" dirty="0"/>
              <a:t>(11)</a:t>
            </a:r>
            <a:endParaRPr lang="en-US" sz="2000" dirty="0"/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Top 25 by Zone (Merchandise Received)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Warehouse / Distribution Activity</a:t>
            </a:r>
          </a:p>
          <a:p>
            <a:pPr marL="1200150" lvl="2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#25, FTZ 29 – Louisville, KY </a:t>
            </a:r>
            <a:r>
              <a:rPr lang="en-US" sz="1600" dirty="0"/>
              <a:t>(24) </a:t>
            </a:r>
          </a:p>
          <a:p>
            <a:pPr marL="1200150" lvl="2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Production Operations</a:t>
            </a:r>
          </a:p>
          <a:p>
            <a:pPr marL="1200150" lvl="2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#23 - 29#E – Toyota Motor Manufacturing </a:t>
            </a:r>
            <a:r>
              <a:rPr lang="en-US" sz="1600" dirty="0"/>
              <a:t>(17)</a:t>
            </a:r>
            <a:endParaRPr lang="en-US" sz="20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6EC00B-5D55-6D96-12B2-F3F8ACEAA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3600" y="5215164"/>
            <a:ext cx="2438400" cy="15094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0FF7F6-381C-2F8A-4FF9-E2C67FBAFCA5}"/>
              </a:ext>
            </a:extLst>
          </p:cNvPr>
          <p:cNvSpPr txBox="1"/>
          <p:nvPr/>
        </p:nvSpPr>
        <p:spPr>
          <a:xfrm>
            <a:off x="76200" y="6203123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83rd Annual Report of the Foreign-Trade Zones Board to the Congress of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866516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map of the state of ohio&#10;&#10;Description automatically generated">
            <a:extLst>
              <a:ext uri="{FF2B5EF4-FFF2-40B4-BE49-F238E27FC236}">
                <a16:creationId xmlns:a16="http://schemas.microsoft.com/office/drawing/2014/main" id="{1EC260FC-B9BB-D43C-E573-4EEDA7FC7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31748"/>
            <a:ext cx="8534400" cy="6594504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B0E0208C-78A4-B7F2-94D4-5524F9AB9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905000"/>
            <a:ext cx="3352800" cy="2438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/>
              <a:t>FTZ #29 </a:t>
            </a:r>
            <a:br>
              <a:rPr lang="en-US" sz="4000" dirty="0"/>
            </a:br>
            <a:r>
              <a:rPr lang="en-US" sz="4000" dirty="0"/>
              <a:t>Designated Sites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2434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kentucky with blue and grey states&#10;&#10;Description automatically generated">
            <a:extLst>
              <a:ext uri="{FF2B5EF4-FFF2-40B4-BE49-F238E27FC236}">
                <a16:creationId xmlns:a16="http://schemas.microsoft.com/office/drawing/2014/main" id="{C912DE83-5DAA-7762-B972-CF19F9AE4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941" y="0"/>
            <a:ext cx="887505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307ADA4-A4B8-A63D-393E-A2A53B09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90600"/>
            <a:ext cx="3352800" cy="4038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/>
              <a:t>FTZ #29 </a:t>
            </a:r>
            <a:br>
              <a:rPr lang="en-US" sz="4000" dirty="0"/>
            </a:br>
            <a:r>
              <a:rPr lang="en-US" sz="4000" dirty="0"/>
              <a:t>Alternate Site Framework Service Area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25 Counties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46881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1000logos.net/wp-content/uploads/2017/02/GUESS-Logo-History.jpg">
            <a:extLst>
              <a:ext uri="{FF2B5EF4-FFF2-40B4-BE49-F238E27FC236}">
                <a16:creationId xmlns:a16="http://schemas.microsoft.com/office/drawing/2014/main" id="{77A70370-0B62-468A-A621-F02E73441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40" y="891342"/>
            <a:ext cx="1312304" cy="104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www.seeklogo.net/wp-content/uploads/2016/11/wolverine-logo-preview.png">
            <a:extLst>
              <a:ext uri="{FF2B5EF4-FFF2-40B4-BE49-F238E27FC236}">
                <a16:creationId xmlns:a16="http://schemas.microsoft.com/office/drawing/2014/main" id="{6D12AC2F-97F8-48B8-94C9-6545D6E85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20" y="664956"/>
            <a:ext cx="2264207" cy="215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B5B064E-55E8-46DD-9490-6DCC01B4262E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2262756" cy="8727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latin typeface="helvetica-w01-light"/>
              </a:rPr>
              <a:t>FOREIGN TRADE ZONE #29 OPERATORS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1B4D3FD-4B5E-4179-93E7-568B1B255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427" y="1721257"/>
            <a:ext cx="2697542" cy="87273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0990F0D-998C-4CE9-8873-2DBFAD2D8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4722" y="1015884"/>
            <a:ext cx="881391" cy="1054521"/>
          </a:xfrm>
          <a:prstGeom prst="rect">
            <a:avLst/>
          </a:prstGeom>
        </p:spPr>
      </p:pic>
      <p:pic>
        <p:nvPicPr>
          <p:cNvPr id="17" name="Picture 16" descr="A blue and red logo&#10;&#10;Description automatically generated with medium confidence">
            <a:extLst>
              <a:ext uri="{FF2B5EF4-FFF2-40B4-BE49-F238E27FC236}">
                <a16:creationId xmlns:a16="http://schemas.microsoft.com/office/drawing/2014/main" id="{3D4FFA4E-9F7D-4AEB-8646-2071D4C4A8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532" y="3533975"/>
            <a:ext cx="1501363" cy="116071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0167820-B76E-4211-BE41-3311E6A70E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0536" y="2258498"/>
            <a:ext cx="1812764" cy="1092514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891DBA23-78F6-40F5-B877-475D84D493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37081" y="4930918"/>
            <a:ext cx="2697542" cy="73827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4681B4F3-6FDA-4BE8-8BF8-2F1F78CE56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68871" y="5944126"/>
            <a:ext cx="4210050" cy="600075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42E65C7-E7BD-4B3A-90D6-AB494FF2F2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33414" y="862613"/>
            <a:ext cx="1814181" cy="6000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605775D-D950-41FE-AB8D-F9B5C061AE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04441" y="2196283"/>
            <a:ext cx="3316531" cy="55797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C84740D-DA11-4890-91FE-B8C9D125AD0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57100" y="4188259"/>
            <a:ext cx="2230933" cy="449936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1061DDC0-F90C-4341-997D-EC41CFC49C9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64429" y="3798065"/>
            <a:ext cx="2057400" cy="6858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77FB9D7-D9D5-7EB1-5944-EA1318D1A8F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753600" y="5215164"/>
            <a:ext cx="2438400" cy="1509486"/>
          </a:xfrm>
          <a:prstGeom prst="rect">
            <a:avLst/>
          </a:prstGeom>
        </p:spPr>
      </p:pic>
      <p:pic>
        <p:nvPicPr>
          <p:cNvPr id="1028" name="Picture 4" descr="GE Appliances - Global Innovation Leader - World's Best Appliances">
            <a:extLst>
              <a:ext uri="{FF2B5EF4-FFF2-40B4-BE49-F238E27FC236}">
                <a16:creationId xmlns:a16="http://schemas.microsoft.com/office/drawing/2014/main" id="{0055C68F-C936-993C-3A8C-DF39CD145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033" y="744615"/>
            <a:ext cx="2155693" cy="5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esc">
            <a:extLst>
              <a:ext uri="{FF2B5EF4-FFF2-40B4-BE49-F238E27FC236}">
                <a16:creationId xmlns:a16="http://schemas.microsoft.com/office/drawing/2014/main" id="{DFCFAB2D-0BEF-0EC0-07C6-9E444DEC7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9" y="673690"/>
            <a:ext cx="1413251" cy="94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nas logo white copy 2">
            <a:extLst>
              <a:ext uri="{FF2B5EF4-FFF2-40B4-BE49-F238E27FC236}">
                <a16:creationId xmlns:a16="http://schemas.microsoft.com/office/drawing/2014/main" id="{AB4CA445-4748-2C44-790E-290672F3CB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19491" y="2862823"/>
            <a:ext cx="1836977" cy="104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237766-A2AE-D7BB-269D-15EC7DE58BC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80410" y="2830823"/>
            <a:ext cx="2021432" cy="8231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4BA65E-9926-58F9-35A5-0427C724D89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39260" y="2631917"/>
            <a:ext cx="2899960" cy="719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568690-3120-45AD-4201-DD1882F3A81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09800" y="5019949"/>
            <a:ext cx="2697543" cy="713350"/>
          </a:xfrm>
          <a:prstGeom prst="rect">
            <a:avLst/>
          </a:prstGeom>
        </p:spPr>
      </p:pic>
      <p:pic>
        <p:nvPicPr>
          <p:cNvPr id="1040" name="Picture 16" descr="Hitachi Astemo - Plug and Play Tech Center">
            <a:extLst>
              <a:ext uri="{FF2B5EF4-FFF2-40B4-BE49-F238E27FC236}">
                <a16:creationId xmlns:a16="http://schemas.microsoft.com/office/drawing/2014/main" id="{45B6E8C6-277B-A932-C150-7D6192363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623" y="2906398"/>
            <a:ext cx="1670207" cy="99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icrosoft Customer Story-Toyota Motor North America turns employee ideas  into apps with Microsoft Power Platform">
            <a:extLst>
              <a:ext uri="{FF2B5EF4-FFF2-40B4-BE49-F238E27FC236}">
                <a16:creationId xmlns:a16="http://schemas.microsoft.com/office/drawing/2014/main" id="{9943E5C8-04D8-B6D6-3F03-232E04C1D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9" y="4927677"/>
            <a:ext cx="1256633" cy="125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lueOval City">
            <a:extLst>
              <a:ext uri="{FF2B5EF4-FFF2-40B4-BE49-F238E27FC236}">
                <a16:creationId xmlns:a16="http://schemas.microsoft.com/office/drawing/2014/main" id="{D40C6535-E6A7-45ED-116E-3959037A9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24" y="3757431"/>
            <a:ext cx="1589260" cy="95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8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ABA4F-521D-44D1-8502-AEE343368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9100358" cy="464505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Louisville Riverport Authority established by KRS in 1965</a:t>
            </a:r>
          </a:p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Foreign Trade Zone #29 Established in 1977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latin typeface="+mj-lt"/>
              </a:rPr>
              <a:t>Grant of Authority issued to the Louisville Riverport Authority by the Foreign Trade Zones Board (Federal)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4E110C-06A3-E6D1-9883-5B7F95797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3800" y="76199"/>
            <a:ext cx="4724400" cy="292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86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1BC17E1-B809-1764-7497-69FD7425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"/>
            <a:ext cx="121158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CHALLENGES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F35B20-2E1B-804A-B77D-3AEB68A9809E}"/>
              </a:ext>
            </a:extLst>
          </p:cNvPr>
          <p:cNvSpPr txBox="1"/>
          <p:nvPr/>
        </p:nvSpPr>
        <p:spPr>
          <a:xfrm>
            <a:off x="77893" y="609600"/>
            <a:ext cx="8763000" cy="651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LOCAL ADVALOREM TAX EXEMPTION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/>
              <a:t>The FTZ Act exempts any operator / user of a designated FTZ from any and all local ad valorem taxes.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/>
              <a:t>The FTZ Board now requires applicants to obtain letters of non-objection from all local tax entities affected by the potential zone designation, or in the alternative, the applicant can choose to commit to continuing to remit all local taxes. </a:t>
            </a:r>
          </a:p>
          <a:p>
            <a:pPr marL="1200150" lvl="2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>
                <a:ea typeface="+mn-ea"/>
                <a:cs typeface="+mn-cs"/>
              </a:rPr>
              <a:t>This creates a barrier to use of the program for some entities, and additional administrative issues for the relationship between the user/operator, Grantee and CBP.</a:t>
            </a:r>
            <a:r>
              <a:rPr lang="en-US" dirty="0"/>
              <a:t> 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AVAILABILITY OF SUFFICIENT CBP Officers AT INLAND PORTS OF ENTRY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/>
              <a:t>Lack of resources at CBP Port of Nashville lead to the failure of a seven county expansion of FTZ 29 in South Central Kentucky.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/>
              <a:t>CBP Louisville and Evansville/Owensboro is having more difficulty responding to additional requests for service in our existing ASF service area.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/>
              <a:t>CBP faces the same manpower challenges that exist in rest of the economy compounded by expanded operational requirements.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LACK OF UNDERSTANDING / AWARENESS OF FTZ PROGRAM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/>
              <a:t>FTZ 29 has made more efforts to spread awareness and will continue to do so.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6EC00B-5D55-6D96-12B2-F3F8ACEAA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3600" y="5215164"/>
            <a:ext cx="2438400" cy="15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8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1BC17E1-B809-1764-7497-69FD7425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1853"/>
            <a:ext cx="12115800" cy="75014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What is next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F35B20-2E1B-804A-B77D-3AEB68A9809E}"/>
              </a:ext>
            </a:extLst>
          </p:cNvPr>
          <p:cNvSpPr txBox="1"/>
          <p:nvPr/>
        </p:nvSpPr>
        <p:spPr>
          <a:xfrm>
            <a:off x="76200" y="838200"/>
            <a:ext cx="8763000" cy="673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Extend ASF Service area to South Central KY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ea typeface="+mn-ea"/>
                <a:cs typeface="+mn-cs"/>
              </a:rPr>
              <a:t>7 counties envisioned</a:t>
            </a:r>
            <a:r>
              <a:rPr lang="en-US" sz="2000" dirty="0"/>
              <a:t>: Todd, Logan, Simpson, Allen Warren, Barren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Extend ASF Service area to North Central KY (I75 Corridor), </a:t>
            </a:r>
            <a:r>
              <a:rPr lang="en-US" sz="2000" dirty="0" err="1"/>
              <a:t>ie</a:t>
            </a:r>
            <a:r>
              <a:rPr lang="en-US" sz="2000" dirty="0"/>
              <a:t>..Fayette, Scott, Harrison, Grant, Pendleton, Owen &amp; Gallatin)</a:t>
            </a:r>
            <a:endParaRPr lang="en-US" sz="2000" dirty="0">
              <a:ea typeface="+mn-ea"/>
              <a:cs typeface="+mn-cs"/>
            </a:endParaRP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ASF for South Central KY failed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Lack of resources @CBP Nashville.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/>
          </a:p>
          <a:p>
            <a:pPr lvl="1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2000" dirty="0"/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Advocacy @ US Congress, CBP, Dept of Treasury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How can we engage Frankfort (Legislature and Economic Development and Trade Cabinet and related organizations?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QUESTIONS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400" dirty="0"/>
          </a:p>
          <a:p>
            <a:pPr lvl="1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2400" dirty="0"/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/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6EC00B-5D55-6D96-12B2-F3F8ACEAA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3600" y="5215164"/>
            <a:ext cx="2438400" cy="15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10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363DB9E-3317-1AB3-165D-80EC3B820059}"/>
              </a:ext>
            </a:extLst>
          </p:cNvPr>
          <p:cNvSpPr txBox="1">
            <a:spLocks/>
          </p:cNvSpPr>
          <p:nvPr/>
        </p:nvSpPr>
        <p:spPr>
          <a:xfrm>
            <a:off x="76200" y="11853"/>
            <a:ext cx="12115800" cy="75014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References and links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DD185-1768-A80F-D41B-E2DB1C3AE78A}"/>
              </a:ext>
            </a:extLst>
          </p:cNvPr>
          <p:cNvSpPr txBox="1"/>
          <p:nvPr/>
        </p:nvSpPr>
        <p:spPr>
          <a:xfrm>
            <a:off x="228600" y="1169313"/>
            <a:ext cx="9525000" cy="4444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US Foreign-Trade Zones: </a:t>
            </a:r>
            <a:r>
              <a:rPr lang="en-US" sz="2400" dirty="0">
                <a:hlinkClick r:id="rId2"/>
              </a:rPr>
              <a:t>https://www.trade.gov/about-ftzs</a:t>
            </a:r>
            <a:endParaRPr lang="en-US" sz="2400" dirty="0"/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2022 Annual Report of the Foreign- Trade Zones Board to the Congress of the United State:  </a:t>
            </a:r>
            <a:r>
              <a:rPr lang="en-US" sz="2400" dirty="0">
                <a:hlinkClick r:id="rId3"/>
              </a:rPr>
              <a:t>https://www.trade.gov/annual-report</a:t>
            </a:r>
            <a:r>
              <a:rPr lang="en-US" sz="2400" dirty="0"/>
              <a:t> </a:t>
            </a:r>
            <a:r>
              <a:rPr lang="en-US" sz="1600" dirty="0"/>
              <a:t>(past reports available at this page as well)</a:t>
            </a:r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U.S. Customs &amp; Border Protection Foreign Trade Zones Manual: </a:t>
            </a:r>
            <a:r>
              <a:rPr lang="en-US" sz="2400" dirty="0">
                <a:hlinkClick r:id="rId4"/>
              </a:rPr>
              <a:t>https://www.cbp.gov/document/guides/foreign-trade-zones-manual</a:t>
            </a:r>
            <a:endParaRPr lang="en-US" sz="2400" dirty="0"/>
          </a:p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400" dirty="0"/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2400" dirty="0"/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400" dirty="0"/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4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B0FAE61-0732-2F39-375A-6E1589A547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53600" y="5215164"/>
            <a:ext cx="2438400" cy="15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2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8C387-ECFB-4D9B-8CDE-B1A77CDE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5" y="289595"/>
            <a:ext cx="12192000" cy="88198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515F7-51F1-43DC-AA61-FFD5BD9EA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5" y="1171577"/>
            <a:ext cx="10502815" cy="492442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Created by State Legislature in 1965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Quasi Governmental organization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Executive Director &amp; Board of Directors appointed by Mayor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Executive Management Team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Grantee – Foreign Trade Zone #29</a:t>
            </a:r>
          </a:p>
          <a:p>
            <a:pPr lvl="1"/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Grant Issued in 1977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Developed 2000+ Acre Industrial Park in 5 Phases</a:t>
            </a:r>
          </a:p>
          <a:p>
            <a:pPr lvl="1"/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120+ Companies / ~15,000 Direct Jobs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300+ Acre Riverport Facility w/14-mile short line railroad</a:t>
            </a:r>
          </a:p>
          <a:p>
            <a:pPr lvl="1"/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+mj-lt"/>
                <a:cs typeface="Calibri" panose="020F0502020204030204" pitchFamily="34" charset="0"/>
              </a:rPr>
              <a:t>Operated by Leaseholder – Port of Louisville</a:t>
            </a:r>
            <a:endParaRPr lang="en-US" sz="1900" dirty="0">
              <a:solidFill>
                <a:schemeClr val="tx1">
                  <a:lumMod val="9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F240134-42EC-C35D-B493-D4AD809F9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3600" y="5215164"/>
            <a:ext cx="2438400" cy="15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62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828800"/>
            <a:ext cx="3276600" cy="245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2039600" cy="1507067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Foreign-Trade Zones</a:t>
            </a:r>
            <a:br>
              <a:rPr lang="en-US" dirty="0"/>
            </a:br>
            <a:r>
              <a:rPr lang="en-US" sz="2800" dirty="0"/>
              <a:t>Foreign-Trade Zone (FTZ)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7010400" cy="4953000"/>
          </a:xfrm>
        </p:spPr>
        <p:txBody>
          <a:bodyPr rtlCol="0">
            <a:noAutofit/>
          </a:bodyPr>
          <a:lstStyle/>
          <a:p>
            <a:pPr algn="just" fontAlgn="auto">
              <a:lnSpc>
                <a:spcPct val="80000"/>
              </a:lnSpc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Passed in 1934 as part of the “New Deal” legislation</a:t>
            </a:r>
          </a:p>
          <a:p>
            <a:pPr algn="just" fontAlgn="auto">
              <a:lnSpc>
                <a:spcPct val="80000"/>
              </a:lnSpc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Purpose of the U.S. FTZ Act of 1934 was to “expedite and encourage foreign commerce”</a:t>
            </a:r>
          </a:p>
          <a:p>
            <a:pPr algn="just" fontAlgn="auto">
              <a:lnSpc>
                <a:spcPct val="80000"/>
              </a:lnSpc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Part of effort to revitalize trade after the Smoot Hawley Tariff Act of 1930 and the Great Depression</a:t>
            </a:r>
          </a:p>
          <a:p>
            <a:pPr algn="just" fontAlgn="auto">
              <a:lnSpc>
                <a:spcPct val="80000"/>
              </a:lnSpc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Create jobs and investment in the U.S. that could otherwise take place overseas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E438A7-66C5-42DA-2B5D-A4EED51E3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3600" y="5215164"/>
            <a:ext cx="2438400" cy="15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3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"/>
            <a:ext cx="12192000" cy="1507067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Foreign-Trade Zones</a:t>
            </a:r>
            <a:br>
              <a:rPr lang="en-US" sz="4400" dirty="0"/>
            </a:br>
            <a:r>
              <a:rPr lang="en-US" dirty="0"/>
              <a:t>similar programs in other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610600" cy="5334000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Many countries have free zones to expedite and encourage foreign commerce</a:t>
            </a:r>
          </a:p>
          <a:p>
            <a:pPr marL="742950" lvl="2" algn="just">
              <a:lnSpc>
                <a:spcPct val="80000"/>
              </a:lnSpc>
              <a:defRPr/>
            </a:pPr>
            <a:r>
              <a:rPr lang="en-US" sz="2600" dirty="0" err="1">
                <a:solidFill>
                  <a:schemeClr val="tx1"/>
                </a:solidFill>
                <a:latin typeface="+mj-lt"/>
              </a:rPr>
              <a:t>Entrêpots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pPr marL="742950" lvl="2" algn="just">
              <a:lnSpc>
                <a:spcPct val="80000"/>
              </a:lnSpc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Special Economic Zones (SEZ)</a:t>
            </a:r>
          </a:p>
          <a:p>
            <a:pPr marL="742950" lvl="2" algn="just">
              <a:lnSpc>
                <a:spcPct val="80000"/>
              </a:lnSpc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Free Zone</a:t>
            </a:r>
          </a:p>
          <a:p>
            <a:pPr marL="742950" lvl="2" algn="just">
              <a:lnSpc>
                <a:spcPct val="80000"/>
              </a:lnSpc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Export Processing Zones (EPZ)</a:t>
            </a:r>
          </a:p>
          <a:p>
            <a:pPr marL="742950" lvl="2" algn="just">
              <a:lnSpc>
                <a:spcPct val="80000"/>
              </a:lnSpc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Maquiladoras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E46E07D-7861-34B9-366C-3FC302326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3600" y="5215164"/>
            <a:ext cx="2438400" cy="15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9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"/>
            <a:ext cx="12192000" cy="150706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400" dirty="0"/>
              <a:t>Foreign-Trade Zones</a:t>
            </a:r>
            <a:br>
              <a:rPr lang="en-US" sz="5400" dirty="0"/>
            </a:br>
            <a:r>
              <a:rPr lang="en-US" sz="4400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153400" cy="5105400"/>
          </a:xfrm>
        </p:spPr>
        <p:txBody>
          <a:bodyPr rtlCol="0">
            <a:normAutofit fontScale="47500" lnSpcReduction="20000"/>
          </a:bodyPr>
          <a:lstStyle/>
          <a:p>
            <a:pPr algn="just" fontAlgn="auto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5500" dirty="0">
                <a:solidFill>
                  <a:schemeClr val="tx1"/>
                </a:solidFill>
                <a:latin typeface="+mj-lt"/>
              </a:rPr>
              <a:t>Foreign-Trade</a:t>
            </a:r>
            <a:r>
              <a:rPr lang="en-US" sz="5900" dirty="0">
                <a:solidFill>
                  <a:schemeClr val="tx1"/>
                </a:solidFill>
                <a:latin typeface="+mj-lt"/>
              </a:rPr>
              <a:t> Zones (FTZs)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5100" dirty="0">
                <a:solidFill>
                  <a:schemeClr val="tx1"/>
                </a:solidFill>
                <a:latin typeface="+mj-lt"/>
              </a:rPr>
              <a:t>Secure areas located in or “adjacent to” a CBP Port of Entry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5100" dirty="0">
                <a:solidFill>
                  <a:schemeClr val="tx1"/>
                </a:solidFill>
                <a:latin typeface="+mj-lt"/>
              </a:rPr>
              <a:t>Legally outside the U.S. Customs territory for duty purposes when activated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4500" dirty="0">
                <a:solidFill>
                  <a:schemeClr val="tx1"/>
                </a:solidFill>
                <a:latin typeface="+mj-lt"/>
              </a:rPr>
              <a:t>Outside the Customs Territory is the legal structure that provides the benefits of the FTZ program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4500" dirty="0">
                <a:solidFill>
                  <a:schemeClr val="tx1"/>
                </a:solidFill>
                <a:latin typeface="+mj-lt"/>
              </a:rPr>
              <a:t>Goods in zones are considered to be part of international commerce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4500" dirty="0">
                <a:solidFill>
                  <a:schemeClr val="tx1"/>
                </a:solidFill>
                <a:latin typeface="+mj-lt"/>
              </a:rPr>
              <a:t>It is only once (and if) goods leave the zone to enter the commerce of the U.S. that normal tariff and Customs regulations apply to those goods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296400" y="1895358"/>
            <a:ext cx="2401806" cy="1533642"/>
            <a:chOff x="6587113" y="1346765"/>
            <a:chExt cx="3345954" cy="3186146"/>
          </a:xfrm>
        </p:grpSpPr>
        <p:sp>
          <p:nvSpPr>
            <p:cNvPr id="12" name="TextBox 11"/>
            <p:cNvSpPr txBox="1"/>
            <p:nvPr/>
          </p:nvSpPr>
          <p:spPr>
            <a:xfrm>
              <a:off x="7684089" y="3701681"/>
              <a:ext cx="2224657" cy="8312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847D"/>
                  </a:solidFill>
                </a:rPr>
                <a:t>Warehouse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5" t="40767" r="16896"/>
            <a:stretch/>
          </p:blipFill>
          <p:spPr>
            <a:xfrm>
              <a:off x="6587113" y="1346765"/>
              <a:ext cx="3345954" cy="2403235"/>
            </a:xfrm>
            <a:prstGeom prst="roundRect">
              <a:avLst>
                <a:gd name="adj" fmla="val 9284"/>
              </a:avLst>
            </a:prstGeom>
          </p:spPr>
        </p:pic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AD1DD1B5-31A0-ABF1-4399-994597999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3600" y="5215164"/>
            <a:ext cx="2438400" cy="15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6805-4068-44D2-8A95-6AAA4618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87273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Stakeholder hierarchy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2499ADE-9B3E-51E9-0733-0F3BC0748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3600" y="5215164"/>
            <a:ext cx="2438400" cy="150948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814DC88-69AB-98D8-188D-2127C24DE9E0}"/>
              </a:ext>
            </a:extLst>
          </p:cNvPr>
          <p:cNvGrpSpPr/>
          <p:nvPr/>
        </p:nvGrpSpPr>
        <p:grpSpPr>
          <a:xfrm>
            <a:off x="1524000" y="1295458"/>
            <a:ext cx="7589855" cy="4623535"/>
            <a:chOff x="2750082" y="1230009"/>
            <a:chExt cx="4939090" cy="3273028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B922E472-3541-6EEC-E350-CFDD632A2408}"/>
                </a:ext>
              </a:extLst>
            </p:cNvPr>
            <p:cNvSpPr/>
            <p:nvPr/>
          </p:nvSpPr>
          <p:spPr>
            <a:xfrm>
              <a:off x="4148976" y="1230009"/>
              <a:ext cx="1959214" cy="542373"/>
            </a:xfrm>
            <a:custGeom>
              <a:avLst/>
              <a:gdLst>
                <a:gd name="connsiteX0" fmla="*/ 0 w 1177381"/>
                <a:gd name="connsiteY0" fmla="*/ 0 h 588690"/>
                <a:gd name="connsiteX1" fmla="*/ 1177381 w 1177381"/>
                <a:gd name="connsiteY1" fmla="*/ 0 h 588690"/>
                <a:gd name="connsiteX2" fmla="*/ 1177381 w 1177381"/>
                <a:gd name="connsiteY2" fmla="*/ 588690 h 588690"/>
                <a:gd name="connsiteX3" fmla="*/ 0 w 1177381"/>
                <a:gd name="connsiteY3" fmla="*/ 588690 h 588690"/>
                <a:gd name="connsiteX4" fmla="*/ 0 w 1177381"/>
                <a:gd name="connsiteY4" fmla="*/ 0 h 58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381" h="588690">
                  <a:moveTo>
                    <a:pt x="0" y="0"/>
                  </a:moveTo>
                  <a:lnTo>
                    <a:pt x="1177381" y="0"/>
                  </a:lnTo>
                  <a:lnTo>
                    <a:pt x="1177381" y="588690"/>
                  </a:lnTo>
                  <a:lnTo>
                    <a:pt x="0" y="58869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algn="ctr" defTabSz="3111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Foreign-Trade Zones Act</a:t>
              </a: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0BB610-1CA5-153C-7714-30846ABC3746}"/>
                </a:ext>
              </a:extLst>
            </p:cNvPr>
            <p:cNvSpPr/>
            <p:nvPr/>
          </p:nvSpPr>
          <p:spPr>
            <a:xfrm>
              <a:off x="4393207" y="3441015"/>
              <a:ext cx="1435127" cy="459093"/>
            </a:xfrm>
            <a:custGeom>
              <a:avLst/>
              <a:gdLst>
                <a:gd name="connsiteX0" fmla="*/ 0 w 1177381"/>
                <a:gd name="connsiteY0" fmla="*/ 0 h 588690"/>
                <a:gd name="connsiteX1" fmla="*/ 1177381 w 1177381"/>
                <a:gd name="connsiteY1" fmla="*/ 0 h 588690"/>
                <a:gd name="connsiteX2" fmla="*/ 1177381 w 1177381"/>
                <a:gd name="connsiteY2" fmla="*/ 588690 h 588690"/>
                <a:gd name="connsiteX3" fmla="*/ 0 w 1177381"/>
                <a:gd name="connsiteY3" fmla="*/ 588690 h 588690"/>
                <a:gd name="connsiteX4" fmla="*/ 0 w 1177381"/>
                <a:gd name="connsiteY4" fmla="*/ 0 h 58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381" h="588690">
                  <a:moveTo>
                    <a:pt x="0" y="0"/>
                  </a:moveTo>
                  <a:lnTo>
                    <a:pt x="1177381" y="0"/>
                  </a:lnTo>
                  <a:lnTo>
                    <a:pt x="1177381" y="588690"/>
                  </a:lnTo>
                  <a:lnTo>
                    <a:pt x="0" y="58869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algn="ctr" defTabSz="3111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FTZ Operator/User</a:t>
              </a: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33122EE3-B18B-D2E1-DCEA-07CD98283FA2}"/>
                </a:ext>
              </a:extLst>
            </p:cNvPr>
            <p:cNvSpPr/>
            <p:nvPr/>
          </p:nvSpPr>
          <p:spPr>
            <a:xfrm>
              <a:off x="4489989" y="2838087"/>
              <a:ext cx="1199703" cy="439754"/>
            </a:xfrm>
            <a:custGeom>
              <a:avLst/>
              <a:gdLst>
                <a:gd name="connsiteX0" fmla="*/ 0 w 1177381"/>
                <a:gd name="connsiteY0" fmla="*/ 0 h 588690"/>
                <a:gd name="connsiteX1" fmla="*/ 1177381 w 1177381"/>
                <a:gd name="connsiteY1" fmla="*/ 0 h 588690"/>
                <a:gd name="connsiteX2" fmla="*/ 1177381 w 1177381"/>
                <a:gd name="connsiteY2" fmla="*/ 588690 h 588690"/>
                <a:gd name="connsiteX3" fmla="*/ 0 w 1177381"/>
                <a:gd name="connsiteY3" fmla="*/ 588690 h 588690"/>
                <a:gd name="connsiteX4" fmla="*/ 0 w 1177381"/>
                <a:gd name="connsiteY4" fmla="*/ 0 h 58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381" h="588690">
                  <a:moveTo>
                    <a:pt x="0" y="0"/>
                  </a:moveTo>
                  <a:lnTo>
                    <a:pt x="1177381" y="0"/>
                  </a:lnTo>
                  <a:lnTo>
                    <a:pt x="1177381" y="588690"/>
                  </a:lnTo>
                  <a:lnTo>
                    <a:pt x="0" y="58869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algn="ctr" defTabSz="3111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Grantee</a:t>
              </a:r>
              <a:endParaRPr lang="en-US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6E6FB47E-B02D-75B3-0B27-3964D77E6829}"/>
                </a:ext>
              </a:extLst>
            </p:cNvPr>
            <p:cNvSpPr/>
            <p:nvPr/>
          </p:nvSpPr>
          <p:spPr>
            <a:xfrm>
              <a:off x="5830733" y="1951008"/>
              <a:ext cx="1858439" cy="797554"/>
            </a:xfrm>
            <a:custGeom>
              <a:avLst/>
              <a:gdLst>
                <a:gd name="connsiteX0" fmla="*/ 0 w 1177381"/>
                <a:gd name="connsiteY0" fmla="*/ 0 h 588690"/>
                <a:gd name="connsiteX1" fmla="*/ 1177381 w 1177381"/>
                <a:gd name="connsiteY1" fmla="*/ 0 h 588690"/>
                <a:gd name="connsiteX2" fmla="*/ 1177381 w 1177381"/>
                <a:gd name="connsiteY2" fmla="*/ 588690 h 588690"/>
                <a:gd name="connsiteX3" fmla="*/ 0 w 1177381"/>
                <a:gd name="connsiteY3" fmla="*/ 588690 h 588690"/>
                <a:gd name="connsiteX4" fmla="*/ 0 w 1177381"/>
                <a:gd name="connsiteY4" fmla="*/ 0 h 58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381" h="588690">
                  <a:moveTo>
                    <a:pt x="0" y="0"/>
                  </a:moveTo>
                  <a:lnTo>
                    <a:pt x="1177381" y="0"/>
                  </a:lnTo>
                  <a:lnTo>
                    <a:pt x="1177381" y="588690"/>
                  </a:lnTo>
                  <a:lnTo>
                    <a:pt x="0" y="58869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algn="ctr" defTabSz="3111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  <a:p>
              <a:pPr algn="ctr" defTabSz="3111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US Customs &amp; Border Protection </a:t>
              </a:r>
            </a:p>
            <a:p>
              <a:pPr algn="ctr" defTabSz="3111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(19 CFR, Part 146)</a:t>
              </a:r>
            </a:p>
            <a:p>
              <a:pPr algn="ctr" defTabSz="3111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B5297B3F-65A6-8031-7E08-5C87E6472C95}"/>
                </a:ext>
              </a:extLst>
            </p:cNvPr>
            <p:cNvSpPr/>
            <p:nvPr/>
          </p:nvSpPr>
          <p:spPr>
            <a:xfrm>
              <a:off x="2750082" y="1930177"/>
              <a:ext cx="1656750" cy="818385"/>
            </a:xfrm>
            <a:custGeom>
              <a:avLst/>
              <a:gdLst>
                <a:gd name="connsiteX0" fmla="*/ 0 w 1177381"/>
                <a:gd name="connsiteY0" fmla="*/ 0 h 588690"/>
                <a:gd name="connsiteX1" fmla="*/ 1177381 w 1177381"/>
                <a:gd name="connsiteY1" fmla="*/ 0 h 588690"/>
                <a:gd name="connsiteX2" fmla="*/ 1177381 w 1177381"/>
                <a:gd name="connsiteY2" fmla="*/ 588690 h 588690"/>
                <a:gd name="connsiteX3" fmla="*/ 0 w 1177381"/>
                <a:gd name="connsiteY3" fmla="*/ 588690 h 588690"/>
                <a:gd name="connsiteX4" fmla="*/ 0 w 1177381"/>
                <a:gd name="connsiteY4" fmla="*/ 0 h 58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381" h="588690">
                  <a:moveTo>
                    <a:pt x="0" y="0"/>
                  </a:moveTo>
                  <a:lnTo>
                    <a:pt x="1177381" y="0"/>
                  </a:lnTo>
                  <a:lnTo>
                    <a:pt x="1177381" y="588690"/>
                  </a:lnTo>
                  <a:lnTo>
                    <a:pt x="0" y="58869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algn="ctr" defTabSz="3111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Foreign-Trade Zones Board </a:t>
              </a:r>
            </a:p>
            <a:p>
              <a:pPr algn="ctr" defTabSz="3111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(15 CFR, Part 400)</a:t>
              </a: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0E9554BA-1AFA-CA25-4AA0-165147B62187}"/>
                </a:ext>
              </a:extLst>
            </p:cNvPr>
            <p:cNvSpPr/>
            <p:nvPr/>
          </p:nvSpPr>
          <p:spPr>
            <a:xfrm>
              <a:off x="4288326" y="4140777"/>
              <a:ext cx="1735548" cy="362260"/>
            </a:xfrm>
            <a:custGeom>
              <a:avLst/>
              <a:gdLst>
                <a:gd name="connsiteX0" fmla="*/ 0 w 1177381"/>
                <a:gd name="connsiteY0" fmla="*/ 0 h 588690"/>
                <a:gd name="connsiteX1" fmla="*/ 1177381 w 1177381"/>
                <a:gd name="connsiteY1" fmla="*/ 0 h 588690"/>
                <a:gd name="connsiteX2" fmla="*/ 1177381 w 1177381"/>
                <a:gd name="connsiteY2" fmla="*/ 588690 h 588690"/>
                <a:gd name="connsiteX3" fmla="*/ 0 w 1177381"/>
                <a:gd name="connsiteY3" fmla="*/ 588690 h 588690"/>
                <a:gd name="connsiteX4" fmla="*/ 0 w 1177381"/>
                <a:gd name="connsiteY4" fmla="*/ 0 h 58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381" h="588690">
                  <a:moveTo>
                    <a:pt x="0" y="0"/>
                  </a:moveTo>
                  <a:lnTo>
                    <a:pt x="1177381" y="0"/>
                  </a:lnTo>
                  <a:lnTo>
                    <a:pt x="1177381" y="588690"/>
                  </a:lnTo>
                  <a:lnTo>
                    <a:pt x="0" y="58869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algn="ctr" defTabSz="3111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Operator FTZ Administrator, Broker, 3PL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612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6805-4068-44D2-8A95-6AAA4618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87273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/>
              <a:t>Key Participants – FEDERAL LEVEL</a:t>
            </a:r>
            <a:endParaRPr lang="en-US" sz="3600" b="1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2499ADE-9B3E-51E9-0733-0F3BC0748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3600" y="5215164"/>
            <a:ext cx="2438400" cy="1509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BE42B5-E11D-3F5E-E423-86CC77869849}"/>
              </a:ext>
            </a:extLst>
          </p:cNvPr>
          <p:cNvSpPr txBox="1"/>
          <p:nvPr/>
        </p:nvSpPr>
        <p:spPr>
          <a:xfrm>
            <a:off x="457200" y="807440"/>
            <a:ext cx="10058400" cy="622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u="sng" dirty="0">
                <a:cs typeface="Times New Roman" pitchFamily="18" charset="0"/>
              </a:rPr>
              <a:t>Foreign-Trade Zones Board</a:t>
            </a:r>
            <a:r>
              <a:rPr lang="en-US" sz="2400" b="0" dirty="0">
                <a:cs typeface="Times New Roman" pitchFamily="18" charset="0"/>
              </a:rPr>
              <a:t> 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/>
              <a:t>Comprised of the Secretary of Commerce and the Secretary of Treasury</a:t>
            </a:r>
          </a:p>
          <a:p>
            <a:pPr marL="1200150" lvl="2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/>
              <a:t>Action authority on most matters has been delegated to a Committee of Alternates, composed of the Assistant Secretary of Commerce for Enforcement and Compliance and the Deputy Assistant Secretary of the Treasury for Tax, Trade, and Tariff Policy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/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/>
              <a:t>Issue grants to establish, expand, operate, and maintain FTZs in all forms</a:t>
            </a:r>
          </a:p>
          <a:p>
            <a:pPr marL="742950" lvl="1" indent="-28575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 dirty="0"/>
              <a:t>Prescribe rules and regulations to establish and operate zones - 15 CFR, Part 400</a:t>
            </a:r>
          </a:p>
          <a:p>
            <a:r>
              <a:rPr lang="en-US" sz="2400" b="0" u="sng" dirty="0">
                <a:cs typeface="Times New Roman" pitchFamily="18" charset="0"/>
              </a:rPr>
              <a:t>Foreign-Trade Zones Board staff 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dirty="0"/>
              <a:t>Department of Commerce, International Trade Administration staff responsible for overseeing the administration of Foreign-Trade Zones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/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 dirty="0"/>
              <a:t>The Executive Secretary and staff manage all day-to-day activities, as directed 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US" dirty="0"/>
              <a:t>     by the FTZ Board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 dirty="0"/>
              <a:t>Prepares annual report of FTZ activity to Congress – </a:t>
            </a:r>
            <a:r>
              <a:rPr lang="en-US" b="1" dirty="0"/>
              <a:t>Telling the story of the 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US" b="1" dirty="0"/>
              <a:t>     impact of FTZ to US economy</a:t>
            </a:r>
          </a:p>
          <a:p>
            <a:pPr lvl="1">
              <a:defRPr/>
            </a:pPr>
            <a:endParaRPr lang="en-US" sz="2000" dirty="0">
              <a:cs typeface="Times New Roman" pitchFamily="18" charset="0"/>
            </a:endParaRPr>
          </a:p>
          <a:p>
            <a:pPr lvl="1" eaLnBrk="1" fontAlgn="auto" hangingPunct="1">
              <a:spcAft>
                <a:spcPts val="800"/>
              </a:spcAft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563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6805-4068-44D2-8A95-6AAA4618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87273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/>
              <a:t>Key Participants – FEDERAL LEVEL</a:t>
            </a:r>
            <a:endParaRPr lang="en-US" sz="3600" b="1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2499ADE-9B3E-51E9-0733-0F3BC0748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3600" y="5215164"/>
            <a:ext cx="2438400" cy="15094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355F8-60A5-31B7-1A72-5CE4D93CF609}"/>
              </a:ext>
            </a:extLst>
          </p:cNvPr>
          <p:cNvSpPr txBox="1"/>
          <p:nvPr/>
        </p:nvSpPr>
        <p:spPr>
          <a:xfrm>
            <a:off x="609600" y="872735"/>
            <a:ext cx="10134600" cy="445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>
                <a:cs typeface="Times New Roman" pitchFamily="18" charset="0"/>
              </a:rPr>
              <a:t>U.S. Customs and Border Protection (CBP)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Port Director oversees zone as local FTZ Board representative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Approves the activation of zones within their port of entry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Regulates merchandise moving into (admission) and transferring out of (withdrawal) FTZs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Interfaces with Participating Government Agencies (PGAs) for compliance purposes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Advises Zone Operator on questions presented regarding CBP operational issues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Collects CBP duties and fees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Performs FTZ Compliance Reviews &amp; Audits</a:t>
            </a:r>
          </a:p>
        </p:txBody>
      </p:sp>
    </p:spTree>
    <p:extLst>
      <p:ext uri="{BB962C8B-B14F-4D97-AF65-F5344CB8AC3E}">
        <p14:creationId xmlns:p14="http://schemas.microsoft.com/office/powerpoint/2010/main" val="262914711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2071</Words>
  <Application>Microsoft Office PowerPoint</Application>
  <PresentationFormat>Widescreen</PresentationFormat>
  <Paragraphs>199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helvetica-w01-light</vt:lpstr>
      <vt:lpstr>Wingdings 3</vt:lpstr>
      <vt:lpstr>Slice</vt:lpstr>
      <vt:lpstr>Louisville &amp; Jefferson County Riverport Authority</vt:lpstr>
      <vt:lpstr>PowerPoint Presentation</vt:lpstr>
      <vt:lpstr>Executive Summary</vt:lpstr>
      <vt:lpstr>Foreign-Trade Zones Foreign-Trade Zone (FTZ) Act</vt:lpstr>
      <vt:lpstr>Foreign-Trade Zones similar programs in other countries</vt:lpstr>
      <vt:lpstr>Foreign-Trade Zones Definition</vt:lpstr>
      <vt:lpstr>Stakeholder hierarchy</vt:lpstr>
      <vt:lpstr>Key Participants – FEDERAL LEVEL</vt:lpstr>
      <vt:lpstr>Key Participants – FEDERAL LEVEL</vt:lpstr>
      <vt:lpstr>Ftz movement of goods </vt:lpstr>
      <vt:lpstr>PowerPoint Presentation</vt:lpstr>
      <vt:lpstr>PowerPoint Presentation</vt:lpstr>
      <vt:lpstr>FOREIGN TRADE ZONE #29</vt:lpstr>
      <vt:lpstr>FOREIGN TRADE ZONE Service Area</vt:lpstr>
      <vt:lpstr>KENTUCKY’s FTZ ACTIVITY –2022</vt:lpstr>
      <vt:lpstr>KENTUCKY FTZ #29 ACTIVITY –2022 (CONTINUED)</vt:lpstr>
      <vt:lpstr>FTZ #29  Designated Sites</vt:lpstr>
      <vt:lpstr>FTZ #29  Alternate Site Framework Service Area  25 Counties</vt:lpstr>
      <vt:lpstr>PowerPoint Presentation</vt:lpstr>
      <vt:lpstr>CHALLENGES</vt:lpstr>
      <vt:lpstr>What is next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Louisville &amp; Jefferson County Riverport Authority</dc:title>
  <dc:creator>Michelle Whitehouse</dc:creator>
  <cp:lastModifiedBy>Miguel A. Zamora II</cp:lastModifiedBy>
  <cp:revision>44</cp:revision>
  <cp:lastPrinted>2023-10-16T22:26:48Z</cp:lastPrinted>
  <dcterms:created xsi:type="dcterms:W3CDTF">2018-12-10T21:40:07Z</dcterms:created>
  <dcterms:modified xsi:type="dcterms:W3CDTF">2023-10-17T00:05:51Z</dcterms:modified>
</cp:coreProperties>
</file>