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 id="2147483702" r:id="rId3"/>
    <p:sldMasterId id="2147483714" r:id="rId4"/>
  </p:sldMasterIdLst>
  <p:notesMasterIdLst>
    <p:notesMasterId r:id="rId25"/>
  </p:notesMasterIdLst>
  <p:sldIdLst>
    <p:sldId id="278" r:id="rId5"/>
    <p:sldId id="360" r:id="rId6"/>
    <p:sldId id="369" r:id="rId7"/>
    <p:sldId id="367" r:id="rId8"/>
    <p:sldId id="330" r:id="rId9"/>
    <p:sldId id="262" r:id="rId10"/>
    <p:sldId id="263" r:id="rId11"/>
    <p:sldId id="338" r:id="rId12"/>
    <p:sldId id="326" r:id="rId13"/>
    <p:sldId id="362" r:id="rId14"/>
    <p:sldId id="366" r:id="rId15"/>
    <p:sldId id="363" r:id="rId16"/>
    <p:sldId id="345" r:id="rId17"/>
    <p:sldId id="331" r:id="rId18"/>
    <p:sldId id="353" r:id="rId19"/>
    <p:sldId id="359" r:id="rId20"/>
    <p:sldId id="364" r:id="rId21"/>
    <p:sldId id="368" r:id="rId22"/>
    <p:sldId id="365" r:id="rId23"/>
    <p:sldId id="3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9D2A"/>
    <a:srgbClr val="DD9A13"/>
    <a:srgbClr val="E2B5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102" d="100"/>
          <a:sy n="102" d="100"/>
        </p:scale>
        <p:origin x="138" y="6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C410CF-3579-4864-B3EA-1DF09E81F4C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D04EF0A-CDA2-4B6D-AEDD-1D7750FD72E6}">
      <dgm:prSet/>
      <dgm:spPr/>
      <dgm:t>
        <a:bodyPr/>
        <a:lstStyle/>
        <a:p>
          <a:pPr>
            <a:lnSpc>
              <a:spcPct val="100000"/>
            </a:lnSpc>
          </a:pPr>
          <a:r>
            <a:rPr lang="en-US"/>
            <a:t>OKI – Ohio Kentucky Indiana Regional Council of Governments (MPO)</a:t>
          </a:r>
        </a:p>
      </dgm:t>
    </dgm:pt>
    <dgm:pt modelId="{447FB1B5-8986-490E-BADF-F3B6894EE689}" type="parTrans" cxnId="{A16F1279-380A-4626-9E8D-37D5A6F08561}">
      <dgm:prSet/>
      <dgm:spPr/>
      <dgm:t>
        <a:bodyPr/>
        <a:lstStyle/>
        <a:p>
          <a:endParaRPr lang="en-US"/>
        </a:p>
      </dgm:t>
    </dgm:pt>
    <dgm:pt modelId="{975FDDFF-2331-4676-A46A-34C4931C570D}" type="sibTrans" cxnId="{A16F1279-380A-4626-9E8D-37D5A6F08561}">
      <dgm:prSet/>
      <dgm:spPr/>
      <dgm:t>
        <a:bodyPr/>
        <a:lstStyle/>
        <a:p>
          <a:pPr>
            <a:lnSpc>
              <a:spcPct val="100000"/>
            </a:lnSpc>
          </a:pPr>
          <a:endParaRPr lang="en-US"/>
        </a:p>
      </dgm:t>
    </dgm:pt>
    <dgm:pt modelId="{36557E33-992A-4187-9E61-15AA9451D55F}">
      <dgm:prSet/>
      <dgm:spPr/>
      <dgm:t>
        <a:bodyPr/>
        <a:lstStyle/>
        <a:p>
          <a:pPr>
            <a:lnSpc>
              <a:spcPct val="100000"/>
            </a:lnSpc>
          </a:pPr>
          <a:r>
            <a:rPr lang="en-US"/>
            <a:t>Kentucky Department of Transportation</a:t>
          </a:r>
        </a:p>
      </dgm:t>
    </dgm:pt>
    <dgm:pt modelId="{C7F6E2B1-08B3-4610-A6AF-3D5432142C8B}" type="parTrans" cxnId="{F39691AC-48B9-4189-8DF5-19E20A0E0C71}">
      <dgm:prSet/>
      <dgm:spPr/>
      <dgm:t>
        <a:bodyPr/>
        <a:lstStyle/>
        <a:p>
          <a:endParaRPr lang="en-US"/>
        </a:p>
      </dgm:t>
    </dgm:pt>
    <dgm:pt modelId="{836A1776-C758-451E-B7F6-31190DAEFCCA}" type="sibTrans" cxnId="{F39691AC-48B9-4189-8DF5-19E20A0E0C71}">
      <dgm:prSet/>
      <dgm:spPr/>
      <dgm:t>
        <a:bodyPr/>
        <a:lstStyle/>
        <a:p>
          <a:pPr>
            <a:lnSpc>
              <a:spcPct val="100000"/>
            </a:lnSpc>
          </a:pPr>
          <a:endParaRPr lang="en-US"/>
        </a:p>
      </dgm:t>
    </dgm:pt>
    <dgm:pt modelId="{C910BF45-4419-4C3A-ACEB-37F71154DF47}">
      <dgm:prSet/>
      <dgm:spPr/>
      <dgm:t>
        <a:bodyPr/>
        <a:lstStyle/>
        <a:p>
          <a:pPr>
            <a:lnSpc>
              <a:spcPct val="100000"/>
            </a:lnSpc>
          </a:pPr>
          <a:r>
            <a:rPr lang="en-US"/>
            <a:t>Ohio Department of Transportation</a:t>
          </a:r>
        </a:p>
      </dgm:t>
    </dgm:pt>
    <dgm:pt modelId="{F1FE7600-56D4-4300-AD10-FEF9C53CA296}" type="parTrans" cxnId="{B8DF0C00-1132-44CA-AAB3-7EA9770CF537}">
      <dgm:prSet/>
      <dgm:spPr/>
      <dgm:t>
        <a:bodyPr/>
        <a:lstStyle/>
        <a:p>
          <a:endParaRPr lang="en-US"/>
        </a:p>
      </dgm:t>
    </dgm:pt>
    <dgm:pt modelId="{67B3A503-2C70-428D-A3C7-AA303CFF6724}" type="sibTrans" cxnId="{B8DF0C00-1132-44CA-AAB3-7EA9770CF537}">
      <dgm:prSet/>
      <dgm:spPr/>
      <dgm:t>
        <a:bodyPr/>
        <a:lstStyle/>
        <a:p>
          <a:pPr>
            <a:lnSpc>
              <a:spcPct val="100000"/>
            </a:lnSpc>
          </a:pPr>
          <a:endParaRPr lang="en-US"/>
        </a:p>
      </dgm:t>
    </dgm:pt>
    <dgm:pt modelId="{DB57EB85-8E80-44A6-810B-EAD699562ADB}">
      <dgm:prSet/>
      <dgm:spPr/>
      <dgm:t>
        <a:bodyPr/>
        <a:lstStyle/>
        <a:p>
          <a:pPr>
            <a:lnSpc>
              <a:spcPct val="100000"/>
            </a:lnSpc>
          </a:pPr>
          <a:r>
            <a:rPr lang="en-US"/>
            <a:t>REDI Cincinnati</a:t>
          </a:r>
        </a:p>
      </dgm:t>
    </dgm:pt>
    <dgm:pt modelId="{D3FCDEEC-709B-4926-952F-5BF284289313}" type="parTrans" cxnId="{AC40AEE4-8284-45C2-AA5D-C8CE86DD9073}">
      <dgm:prSet/>
      <dgm:spPr/>
      <dgm:t>
        <a:bodyPr/>
        <a:lstStyle/>
        <a:p>
          <a:endParaRPr lang="en-US"/>
        </a:p>
      </dgm:t>
    </dgm:pt>
    <dgm:pt modelId="{9DF4A10E-5114-4EA9-830D-D8A25913D97B}" type="sibTrans" cxnId="{AC40AEE4-8284-45C2-AA5D-C8CE86DD9073}">
      <dgm:prSet/>
      <dgm:spPr/>
      <dgm:t>
        <a:bodyPr/>
        <a:lstStyle/>
        <a:p>
          <a:pPr>
            <a:lnSpc>
              <a:spcPct val="100000"/>
            </a:lnSpc>
          </a:pPr>
          <a:endParaRPr lang="en-US"/>
        </a:p>
      </dgm:t>
    </dgm:pt>
    <dgm:pt modelId="{91F7A87A-951F-4786-986F-5996E0EC7537}">
      <dgm:prSet/>
      <dgm:spPr/>
      <dgm:t>
        <a:bodyPr/>
        <a:lstStyle/>
        <a:p>
          <a:pPr>
            <a:lnSpc>
              <a:spcPct val="100000"/>
            </a:lnSpc>
          </a:pPr>
          <a:r>
            <a:rPr lang="en-US"/>
            <a:t>BE NKY Growth Partnership (Formerly Tri-ED)</a:t>
          </a:r>
        </a:p>
      </dgm:t>
    </dgm:pt>
    <dgm:pt modelId="{52F248C1-3E77-4D74-9B47-D5DBD033D25A}" type="parTrans" cxnId="{3F608FAA-18C8-49F7-9505-A7C8B338251F}">
      <dgm:prSet/>
      <dgm:spPr/>
      <dgm:t>
        <a:bodyPr/>
        <a:lstStyle/>
        <a:p>
          <a:endParaRPr lang="en-US"/>
        </a:p>
      </dgm:t>
    </dgm:pt>
    <dgm:pt modelId="{1EFC2683-8C69-4F82-98BB-D54E9B5045B5}" type="sibTrans" cxnId="{3F608FAA-18C8-49F7-9505-A7C8B338251F}">
      <dgm:prSet/>
      <dgm:spPr/>
      <dgm:t>
        <a:bodyPr/>
        <a:lstStyle/>
        <a:p>
          <a:pPr>
            <a:lnSpc>
              <a:spcPct val="100000"/>
            </a:lnSpc>
          </a:pPr>
          <a:endParaRPr lang="en-US"/>
        </a:p>
      </dgm:t>
    </dgm:pt>
    <dgm:pt modelId="{C13B5CEC-C68D-4C99-BE38-85F985AD097D}">
      <dgm:prSet/>
      <dgm:spPr/>
      <dgm:t>
        <a:bodyPr/>
        <a:lstStyle/>
        <a:p>
          <a:pPr>
            <a:lnSpc>
              <a:spcPct val="100000"/>
            </a:lnSpc>
          </a:pPr>
          <a:r>
            <a:rPr lang="en-US"/>
            <a:t>U.S. Maritime Administration (MarAd)</a:t>
          </a:r>
        </a:p>
      </dgm:t>
    </dgm:pt>
    <dgm:pt modelId="{E82E7D31-24D0-49BA-B2F0-576EE38EF5F4}" type="parTrans" cxnId="{62950054-F865-47E0-91F1-4C61511394ED}">
      <dgm:prSet/>
      <dgm:spPr/>
      <dgm:t>
        <a:bodyPr/>
        <a:lstStyle/>
        <a:p>
          <a:endParaRPr lang="en-US"/>
        </a:p>
      </dgm:t>
    </dgm:pt>
    <dgm:pt modelId="{04C04624-BBAE-491A-B9FC-8B643AA20D0C}" type="sibTrans" cxnId="{62950054-F865-47E0-91F1-4C61511394ED}">
      <dgm:prSet/>
      <dgm:spPr/>
      <dgm:t>
        <a:bodyPr/>
        <a:lstStyle/>
        <a:p>
          <a:pPr>
            <a:lnSpc>
              <a:spcPct val="100000"/>
            </a:lnSpc>
          </a:pPr>
          <a:endParaRPr lang="en-US"/>
        </a:p>
      </dgm:t>
    </dgm:pt>
    <dgm:pt modelId="{828C674B-4E09-4E88-A0EB-7BC8AFD9CC66}">
      <dgm:prSet/>
      <dgm:spPr/>
      <dgm:t>
        <a:bodyPr/>
        <a:lstStyle/>
        <a:p>
          <a:pPr>
            <a:lnSpc>
              <a:spcPct val="100000"/>
            </a:lnSpc>
          </a:pPr>
          <a:r>
            <a:rPr lang="en-US"/>
            <a:t>Northern Kentucky University</a:t>
          </a:r>
        </a:p>
      </dgm:t>
    </dgm:pt>
    <dgm:pt modelId="{644127AF-F38F-4C34-A58F-B8F6D59CE09D}" type="parTrans" cxnId="{B7610C9A-8B95-4EDA-AB83-0D19108CEC08}">
      <dgm:prSet/>
      <dgm:spPr/>
      <dgm:t>
        <a:bodyPr/>
        <a:lstStyle/>
        <a:p>
          <a:endParaRPr lang="en-US"/>
        </a:p>
      </dgm:t>
    </dgm:pt>
    <dgm:pt modelId="{9A5CCAC3-74CD-4B8E-809D-D8DD082F175A}" type="sibTrans" cxnId="{B7610C9A-8B95-4EDA-AB83-0D19108CEC08}">
      <dgm:prSet/>
      <dgm:spPr/>
      <dgm:t>
        <a:bodyPr/>
        <a:lstStyle/>
        <a:p>
          <a:endParaRPr lang="en-US"/>
        </a:p>
      </dgm:t>
    </dgm:pt>
    <dgm:pt modelId="{AB289E0C-A5D6-43C1-862A-60ACF6591A57}" type="pres">
      <dgm:prSet presAssocID="{EEC410CF-3579-4864-B3EA-1DF09E81F4C7}" presName="root" presStyleCnt="0">
        <dgm:presLayoutVars>
          <dgm:dir/>
          <dgm:resizeHandles val="exact"/>
        </dgm:presLayoutVars>
      </dgm:prSet>
      <dgm:spPr/>
    </dgm:pt>
    <dgm:pt modelId="{3EE39399-4295-40E7-8A1B-A6230A90A0CB}" type="pres">
      <dgm:prSet presAssocID="{EEC410CF-3579-4864-B3EA-1DF09E81F4C7}" presName="container" presStyleCnt="0">
        <dgm:presLayoutVars>
          <dgm:dir/>
          <dgm:resizeHandles val="exact"/>
        </dgm:presLayoutVars>
      </dgm:prSet>
      <dgm:spPr/>
    </dgm:pt>
    <dgm:pt modelId="{27E855EB-DB63-4DCA-AA47-5C76682610E1}" type="pres">
      <dgm:prSet presAssocID="{AD04EF0A-CDA2-4B6D-AEDD-1D7750FD72E6}" presName="compNode" presStyleCnt="0"/>
      <dgm:spPr/>
    </dgm:pt>
    <dgm:pt modelId="{8B9525FA-59B2-4B4E-BE0D-D4D80DF5BF01}" type="pres">
      <dgm:prSet presAssocID="{AD04EF0A-CDA2-4B6D-AEDD-1D7750FD72E6}" presName="iconBgRect" presStyleLbl="bgShp" presStyleIdx="0" presStyleCnt="7"/>
      <dgm:spPr/>
    </dgm:pt>
    <dgm:pt modelId="{37CEE5E7-8471-4855-BE5B-A9595FA1FB2B}" type="pres">
      <dgm:prSet presAssocID="{AD04EF0A-CDA2-4B6D-AEDD-1D7750FD72E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A7676C5A-D4A0-434F-B2A8-53DDAD9D262C}" type="pres">
      <dgm:prSet presAssocID="{AD04EF0A-CDA2-4B6D-AEDD-1D7750FD72E6}" presName="spaceRect" presStyleCnt="0"/>
      <dgm:spPr/>
    </dgm:pt>
    <dgm:pt modelId="{ACCA6F57-04C9-447C-A29D-A7B4705E2FED}" type="pres">
      <dgm:prSet presAssocID="{AD04EF0A-CDA2-4B6D-AEDD-1D7750FD72E6}" presName="textRect" presStyleLbl="revTx" presStyleIdx="0" presStyleCnt="7">
        <dgm:presLayoutVars>
          <dgm:chMax val="1"/>
          <dgm:chPref val="1"/>
        </dgm:presLayoutVars>
      </dgm:prSet>
      <dgm:spPr/>
    </dgm:pt>
    <dgm:pt modelId="{817C70A4-E1AB-4887-93FA-9E2DD4C3DEBE}" type="pres">
      <dgm:prSet presAssocID="{975FDDFF-2331-4676-A46A-34C4931C570D}" presName="sibTrans" presStyleLbl="sibTrans2D1" presStyleIdx="0" presStyleCnt="0"/>
      <dgm:spPr/>
    </dgm:pt>
    <dgm:pt modelId="{0BC7C70C-083B-4DB7-9BBD-5804E9CA9B8C}" type="pres">
      <dgm:prSet presAssocID="{36557E33-992A-4187-9E61-15AA9451D55F}" presName="compNode" presStyleCnt="0"/>
      <dgm:spPr/>
    </dgm:pt>
    <dgm:pt modelId="{269675E3-E922-40F1-A705-7968695730AE}" type="pres">
      <dgm:prSet presAssocID="{36557E33-992A-4187-9E61-15AA9451D55F}" presName="iconBgRect" presStyleLbl="bgShp" presStyleIdx="1" presStyleCnt="7"/>
      <dgm:spPr/>
    </dgm:pt>
    <dgm:pt modelId="{9CBA60DE-5A40-4F8B-8844-F7E9F41E0F92}" type="pres">
      <dgm:prSet presAssocID="{36557E33-992A-4187-9E61-15AA9451D55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uck"/>
        </a:ext>
      </dgm:extLst>
    </dgm:pt>
    <dgm:pt modelId="{F07C569B-84B7-4201-A4E2-F1D9AD6182E1}" type="pres">
      <dgm:prSet presAssocID="{36557E33-992A-4187-9E61-15AA9451D55F}" presName="spaceRect" presStyleCnt="0"/>
      <dgm:spPr/>
    </dgm:pt>
    <dgm:pt modelId="{85D5C355-0733-43DC-8FC0-28F15A624FFA}" type="pres">
      <dgm:prSet presAssocID="{36557E33-992A-4187-9E61-15AA9451D55F}" presName="textRect" presStyleLbl="revTx" presStyleIdx="1" presStyleCnt="7">
        <dgm:presLayoutVars>
          <dgm:chMax val="1"/>
          <dgm:chPref val="1"/>
        </dgm:presLayoutVars>
      </dgm:prSet>
      <dgm:spPr/>
    </dgm:pt>
    <dgm:pt modelId="{B42BA684-7C9A-49AC-8359-E35010660EDC}" type="pres">
      <dgm:prSet presAssocID="{836A1776-C758-451E-B7F6-31190DAEFCCA}" presName="sibTrans" presStyleLbl="sibTrans2D1" presStyleIdx="0" presStyleCnt="0"/>
      <dgm:spPr/>
    </dgm:pt>
    <dgm:pt modelId="{665AF51F-5925-4A19-BD26-52E9EBEB3CFC}" type="pres">
      <dgm:prSet presAssocID="{C910BF45-4419-4C3A-ACEB-37F71154DF47}" presName="compNode" presStyleCnt="0"/>
      <dgm:spPr/>
    </dgm:pt>
    <dgm:pt modelId="{9A75FC1D-6BF6-4FDA-A7D2-FC855AE13592}" type="pres">
      <dgm:prSet presAssocID="{C910BF45-4419-4C3A-ACEB-37F71154DF47}" presName="iconBgRect" presStyleLbl="bgShp" presStyleIdx="2" presStyleCnt="7"/>
      <dgm:spPr/>
    </dgm:pt>
    <dgm:pt modelId="{4187CF63-6699-433A-ADF9-5FDB8D949F08}" type="pres">
      <dgm:prSet presAssocID="{C910BF45-4419-4C3A-ACEB-37F71154DF47}"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ug boat with solid fill"/>
        </a:ext>
      </dgm:extLst>
    </dgm:pt>
    <dgm:pt modelId="{64E65F97-1B2C-429B-A6AF-6AD3D2292D6C}" type="pres">
      <dgm:prSet presAssocID="{C910BF45-4419-4C3A-ACEB-37F71154DF47}" presName="spaceRect" presStyleCnt="0"/>
      <dgm:spPr/>
    </dgm:pt>
    <dgm:pt modelId="{316CD883-F66D-48BB-8043-75EC27A24E19}" type="pres">
      <dgm:prSet presAssocID="{C910BF45-4419-4C3A-ACEB-37F71154DF47}" presName="textRect" presStyleLbl="revTx" presStyleIdx="2" presStyleCnt="7">
        <dgm:presLayoutVars>
          <dgm:chMax val="1"/>
          <dgm:chPref val="1"/>
        </dgm:presLayoutVars>
      </dgm:prSet>
      <dgm:spPr/>
    </dgm:pt>
    <dgm:pt modelId="{07187D29-57B0-45EF-8808-01DDDC9E3630}" type="pres">
      <dgm:prSet presAssocID="{67B3A503-2C70-428D-A3C7-AA303CFF6724}" presName="sibTrans" presStyleLbl="sibTrans2D1" presStyleIdx="0" presStyleCnt="0"/>
      <dgm:spPr/>
    </dgm:pt>
    <dgm:pt modelId="{FC6671A2-8D79-47DF-AD77-0FC1E5BECE14}" type="pres">
      <dgm:prSet presAssocID="{DB57EB85-8E80-44A6-810B-EAD699562ADB}" presName="compNode" presStyleCnt="0"/>
      <dgm:spPr/>
    </dgm:pt>
    <dgm:pt modelId="{415B338D-DCBE-4D64-95B7-255B6E2E7CE6}" type="pres">
      <dgm:prSet presAssocID="{DB57EB85-8E80-44A6-810B-EAD699562ADB}" presName="iconBgRect" presStyleLbl="bgShp" presStyleIdx="3" presStyleCnt="7"/>
      <dgm:spPr/>
    </dgm:pt>
    <dgm:pt modelId="{483F0FBD-0A64-4A6D-AFB4-C7D631DDB8E3}" type="pres">
      <dgm:prSet presAssocID="{DB57EB85-8E80-44A6-810B-EAD699562ADB}"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usiness Growth with solid fill"/>
        </a:ext>
      </dgm:extLst>
    </dgm:pt>
    <dgm:pt modelId="{71E8438B-D17A-422D-892B-D8B5F99BD259}" type="pres">
      <dgm:prSet presAssocID="{DB57EB85-8E80-44A6-810B-EAD699562ADB}" presName="spaceRect" presStyleCnt="0"/>
      <dgm:spPr/>
    </dgm:pt>
    <dgm:pt modelId="{AD80B7F3-073E-4B52-B025-44992F11D2E6}" type="pres">
      <dgm:prSet presAssocID="{DB57EB85-8E80-44A6-810B-EAD699562ADB}" presName="textRect" presStyleLbl="revTx" presStyleIdx="3" presStyleCnt="7">
        <dgm:presLayoutVars>
          <dgm:chMax val="1"/>
          <dgm:chPref val="1"/>
        </dgm:presLayoutVars>
      </dgm:prSet>
      <dgm:spPr/>
    </dgm:pt>
    <dgm:pt modelId="{7C55A522-2A82-43E3-9BCB-48F5CABC5EC4}" type="pres">
      <dgm:prSet presAssocID="{9DF4A10E-5114-4EA9-830D-D8A25913D97B}" presName="sibTrans" presStyleLbl="sibTrans2D1" presStyleIdx="0" presStyleCnt="0"/>
      <dgm:spPr/>
    </dgm:pt>
    <dgm:pt modelId="{E90BAEE9-A58C-44B1-9380-AB0B62217A52}" type="pres">
      <dgm:prSet presAssocID="{91F7A87A-951F-4786-986F-5996E0EC7537}" presName="compNode" presStyleCnt="0"/>
      <dgm:spPr/>
    </dgm:pt>
    <dgm:pt modelId="{CF9FCFD6-1835-4434-82F5-F9CCEE56B5AC}" type="pres">
      <dgm:prSet presAssocID="{91F7A87A-951F-4786-986F-5996E0EC7537}" presName="iconBgRect" presStyleLbl="bgShp" presStyleIdx="4" presStyleCnt="7"/>
      <dgm:spPr/>
    </dgm:pt>
    <dgm:pt modelId="{C289D2BC-0A7A-4873-8257-C2E0EBE2C6D2}" type="pres">
      <dgm:prSet presAssocID="{91F7A87A-951F-4786-986F-5996E0EC753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siness Growth"/>
        </a:ext>
      </dgm:extLst>
    </dgm:pt>
    <dgm:pt modelId="{226ABCEC-897D-4C28-8F79-D493DC3F0342}" type="pres">
      <dgm:prSet presAssocID="{91F7A87A-951F-4786-986F-5996E0EC7537}" presName="spaceRect" presStyleCnt="0"/>
      <dgm:spPr/>
    </dgm:pt>
    <dgm:pt modelId="{D4114D70-5CCC-4401-9676-7DBA8AF97642}" type="pres">
      <dgm:prSet presAssocID="{91F7A87A-951F-4786-986F-5996E0EC7537}" presName="textRect" presStyleLbl="revTx" presStyleIdx="4" presStyleCnt="7">
        <dgm:presLayoutVars>
          <dgm:chMax val="1"/>
          <dgm:chPref val="1"/>
        </dgm:presLayoutVars>
      </dgm:prSet>
      <dgm:spPr/>
    </dgm:pt>
    <dgm:pt modelId="{DF5065E7-6625-4005-8D19-6E27C4510ED1}" type="pres">
      <dgm:prSet presAssocID="{1EFC2683-8C69-4F82-98BB-D54E9B5045B5}" presName="sibTrans" presStyleLbl="sibTrans2D1" presStyleIdx="0" presStyleCnt="0"/>
      <dgm:spPr/>
    </dgm:pt>
    <dgm:pt modelId="{ACC59AFA-D520-412C-ADF8-8C743D8D9856}" type="pres">
      <dgm:prSet presAssocID="{C13B5CEC-C68D-4C99-BE38-85F985AD097D}" presName="compNode" presStyleCnt="0"/>
      <dgm:spPr/>
    </dgm:pt>
    <dgm:pt modelId="{DFBA8E55-CC29-45E2-876A-62D7E69C6F22}" type="pres">
      <dgm:prSet presAssocID="{C13B5CEC-C68D-4C99-BE38-85F985AD097D}" presName="iconBgRect" presStyleLbl="bgShp" presStyleIdx="5" presStyleCnt="7"/>
      <dgm:spPr/>
    </dgm:pt>
    <dgm:pt modelId="{B012C80C-D5BD-4632-BDBD-250F3E8EE101}" type="pres">
      <dgm:prSet presAssocID="{C13B5CEC-C68D-4C99-BE38-85F985AD097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Anchor"/>
        </a:ext>
      </dgm:extLst>
    </dgm:pt>
    <dgm:pt modelId="{0FCC974A-E952-4F7C-A2AC-698A71D773CD}" type="pres">
      <dgm:prSet presAssocID="{C13B5CEC-C68D-4C99-BE38-85F985AD097D}" presName="spaceRect" presStyleCnt="0"/>
      <dgm:spPr/>
    </dgm:pt>
    <dgm:pt modelId="{B1680A1F-E420-4FC4-B3AC-FB9A1044DFA6}" type="pres">
      <dgm:prSet presAssocID="{C13B5CEC-C68D-4C99-BE38-85F985AD097D}" presName="textRect" presStyleLbl="revTx" presStyleIdx="5" presStyleCnt="7">
        <dgm:presLayoutVars>
          <dgm:chMax val="1"/>
          <dgm:chPref val="1"/>
        </dgm:presLayoutVars>
      </dgm:prSet>
      <dgm:spPr/>
    </dgm:pt>
    <dgm:pt modelId="{84C98E34-40F9-4075-B26D-44051611D280}" type="pres">
      <dgm:prSet presAssocID="{04C04624-BBAE-491A-B9FC-8B643AA20D0C}" presName="sibTrans" presStyleLbl="sibTrans2D1" presStyleIdx="0" presStyleCnt="0"/>
      <dgm:spPr/>
    </dgm:pt>
    <dgm:pt modelId="{AD462987-88C3-4D9C-A090-1CF8403C59E2}" type="pres">
      <dgm:prSet presAssocID="{828C674B-4E09-4E88-A0EB-7BC8AFD9CC66}" presName="compNode" presStyleCnt="0"/>
      <dgm:spPr/>
    </dgm:pt>
    <dgm:pt modelId="{BB3369AB-27AA-4A9F-A6F4-8136AC53576B}" type="pres">
      <dgm:prSet presAssocID="{828C674B-4E09-4E88-A0EB-7BC8AFD9CC66}" presName="iconBgRect" presStyleLbl="bgShp" presStyleIdx="6" presStyleCnt="7"/>
      <dgm:spPr/>
    </dgm:pt>
    <dgm:pt modelId="{F6BECBE3-75D7-4F07-8D4E-421B39362C7D}" type="pres">
      <dgm:prSet presAssocID="{828C674B-4E09-4E88-A0EB-7BC8AFD9CC66}"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Artificial Intelligence outline"/>
        </a:ext>
      </dgm:extLst>
    </dgm:pt>
    <dgm:pt modelId="{E0FB6C1A-4FD7-4517-97E2-4EA906FECD39}" type="pres">
      <dgm:prSet presAssocID="{828C674B-4E09-4E88-A0EB-7BC8AFD9CC66}" presName="spaceRect" presStyleCnt="0"/>
      <dgm:spPr/>
    </dgm:pt>
    <dgm:pt modelId="{BD5D6E3D-3F41-4603-A001-CCA389E14CDB}" type="pres">
      <dgm:prSet presAssocID="{828C674B-4E09-4E88-A0EB-7BC8AFD9CC66}" presName="textRect" presStyleLbl="revTx" presStyleIdx="6" presStyleCnt="7">
        <dgm:presLayoutVars>
          <dgm:chMax val="1"/>
          <dgm:chPref val="1"/>
        </dgm:presLayoutVars>
      </dgm:prSet>
      <dgm:spPr/>
    </dgm:pt>
  </dgm:ptLst>
  <dgm:cxnLst>
    <dgm:cxn modelId="{B8DF0C00-1132-44CA-AAB3-7EA9770CF537}" srcId="{EEC410CF-3579-4864-B3EA-1DF09E81F4C7}" destId="{C910BF45-4419-4C3A-ACEB-37F71154DF47}" srcOrd="2" destOrd="0" parTransId="{F1FE7600-56D4-4300-AD10-FEF9C53CA296}" sibTransId="{67B3A503-2C70-428D-A3C7-AA303CFF6724}"/>
    <dgm:cxn modelId="{43C4A919-8412-46D9-A161-767D8E635116}" type="presOf" srcId="{975FDDFF-2331-4676-A46A-34C4931C570D}" destId="{817C70A4-E1AB-4887-93FA-9E2DD4C3DEBE}" srcOrd="0" destOrd="0" presId="urn:microsoft.com/office/officeart/2018/2/layout/IconCircleList"/>
    <dgm:cxn modelId="{D8268922-69AB-4636-B291-C196E95D065C}" type="presOf" srcId="{1EFC2683-8C69-4F82-98BB-D54E9B5045B5}" destId="{DF5065E7-6625-4005-8D19-6E27C4510ED1}" srcOrd="0" destOrd="0" presId="urn:microsoft.com/office/officeart/2018/2/layout/IconCircleList"/>
    <dgm:cxn modelId="{85239B23-EF71-4A9C-A12F-D1480EF6BF30}" type="presOf" srcId="{91F7A87A-951F-4786-986F-5996E0EC7537}" destId="{D4114D70-5CCC-4401-9676-7DBA8AF97642}" srcOrd="0" destOrd="0" presId="urn:microsoft.com/office/officeart/2018/2/layout/IconCircleList"/>
    <dgm:cxn modelId="{921CC62E-6AC6-47BC-A3A6-CD924B6F0DDA}" type="presOf" srcId="{C910BF45-4419-4C3A-ACEB-37F71154DF47}" destId="{316CD883-F66D-48BB-8043-75EC27A24E19}" srcOrd="0" destOrd="0" presId="urn:microsoft.com/office/officeart/2018/2/layout/IconCircleList"/>
    <dgm:cxn modelId="{F3B79F38-350F-420C-B3D9-35D64F6DD11E}" type="presOf" srcId="{36557E33-992A-4187-9E61-15AA9451D55F}" destId="{85D5C355-0733-43DC-8FC0-28F15A624FFA}" srcOrd="0" destOrd="0" presId="urn:microsoft.com/office/officeart/2018/2/layout/IconCircleList"/>
    <dgm:cxn modelId="{D94D1768-9C66-4745-A0CD-F88B818711B5}" type="presOf" srcId="{04C04624-BBAE-491A-B9FC-8B643AA20D0C}" destId="{84C98E34-40F9-4075-B26D-44051611D280}" srcOrd="0" destOrd="0" presId="urn:microsoft.com/office/officeart/2018/2/layout/IconCircleList"/>
    <dgm:cxn modelId="{62950054-F865-47E0-91F1-4C61511394ED}" srcId="{EEC410CF-3579-4864-B3EA-1DF09E81F4C7}" destId="{C13B5CEC-C68D-4C99-BE38-85F985AD097D}" srcOrd="5" destOrd="0" parTransId="{E82E7D31-24D0-49BA-B2F0-576EE38EF5F4}" sibTransId="{04C04624-BBAE-491A-B9FC-8B643AA20D0C}"/>
    <dgm:cxn modelId="{0E1D5677-240E-462A-821C-A3EFA5D12EDB}" type="presOf" srcId="{9DF4A10E-5114-4EA9-830D-D8A25913D97B}" destId="{7C55A522-2A82-43E3-9BCB-48F5CABC5EC4}" srcOrd="0" destOrd="0" presId="urn:microsoft.com/office/officeart/2018/2/layout/IconCircleList"/>
    <dgm:cxn modelId="{A16F1279-380A-4626-9E8D-37D5A6F08561}" srcId="{EEC410CF-3579-4864-B3EA-1DF09E81F4C7}" destId="{AD04EF0A-CDA2-4B6D-AEDD-1D7750FD72E6}" srcOrd="0" destOrd="0" parTransId="{447FB1B5-8986-490E-BADF-F3B6894EE689}" sibTransId="{975FDDFF-2331-4676-A46A-34C4931C570D}"/>
    <dgm:cxn modelId="{2C4D677E-118C-4823-97E2-6DC172EF4F60}" type="presOf" srcId="{AD04EF0A-CDA2-4B6D-AEDD-1D7750FD72E6}" destId="{ACCA6F57-04C9-447C-A29D-A7B4705E2FED}" srcOrd="0" destOrd="0" presId="urn:microsoft.com/office/officeart/2018/2/layout/IconCircleList"/>
    <dgm:cxn modelId="{17E65A81-7F91-432A-BD84-5016D3DBE7A8}" type="presOf" srcId="{C13B5CEC-C68D-4C99-BE38-85F985AD097D}" destId="{B1680A1F-E420-4FC4-B3AC-FB9A1044DFA6}" srcOrd="0" destOrd="0" presId="urn:microsoft.com/office/officeart/2018/2/layout/IconCircleList"/>
    <dgm:cxn modelId="{B7610C9A-8B95-4EDA-AB83-0D19108CEC08}" srcId="{EEC410CF-3579-4864-B3EA-1DF09E81F4C7}" destId="{828C674B-4E09-4E88-A0EB-7BC8AFD9CC66}" srcOrd="6" destOrd="0" parTransId="{644127AF-F38F-4C34-A58F-B8F6D59CE09D}" sibTransId="{9A5CCAC3-74CD-4B8E-809D-D8DD082F175A}"/>
    <dgm:cxn modelId="{561A009F-938E-47D4-8AD2-2C66690D2941}" type="presOf" srcId="{828C674B-4E09-4E88-A0EB-7BC8AFD9CC66}" destId="{BD5D6E3D-3F41-4603-A001-CCA389E14CDB}" srcOrd="0" destOrd="0" presId="urn:microsoft.com/office/officeart/2018/2/layout/IconCircleList"/>
    <dgm:cxn modelId="{3F608FAA-18C8-49F7-9505-A7C8B338251F}" srcId="{EEC410CF-3579-4864-B3EA-1DF09E81F4C7}" destId="{91F7A87A-951F-4786-986F-5996E0EC7537}" srcOrd="4" destOrd="0" parTransId="{52F248C1-3E77-4D74-9B47-D5DBD033D25A}" sibTransId="{1EFC2683-8C69-4F82-98BB-D54E9B5045B5}"/>
    <dgm:cxn modelId="{DA4AC7AB-36EB-4D7E-AA78-E837725D2382}" type="presOf" srcId="{EEC410CF-3579-4864-B3EA-1DF09E81F4C7}" destId="{AB289E0C-A5D6-43C1-862A-60ACF6591A57}" srcOrd="0" destOrd="0" presId="urn:microsoft.com/office/officeart/2018/2/layout/IconCircleList"/>
    <dgm:cxn modelId="{F39691AC-48B9-4189-8DF5-19E20A0E0C71}" srcId="{EEC410CF-3579-4864-B3EA-1DF09E81F4C7}" destId="{36557E33-992A-4187-9E61-15AA9451D55F}" srcOrd="1" destOrd="0" parTransId="{C7F6E2B1-08B3-4610-A6AF-3D5432142C8B}" sibTransId="{836A1776-C758-451E-B7F6-31190DAEFCCA}"/>
    <dgm:cxn modelId="{CEFDC5AF-85AB-4884-BBBF-FF5627DA57D5}" type="presOf" srcId="{836A1776-C758-451E-B7F6-31190DAEFCCA}" destId="{B42BA684-7C9A-49AC-8359-E35010660EDC}" srcOrd="0" destOrd="0" presId="urn:microsoft.com/office/officeart/2018/2/layout/IconCircleList"/>
    <dgm:cxn modelId="{9972C7C7-2591-469A-85F4-B0AB40F30BDB}" type="presOf" srcId="{67B3A503-2C70-428D-A3C7-AA303CFF6724}" destId="{07187D29-57B0-45EF-8808-01DDDC9E3630}" srcOrd="0" destOrd="0" presId="urn:microsoft.com/office/officeart/2018/2/layout/IconCircleList"/>
    <dgm:cxn modelId="{D7AB9AD7-1E0C-4C73-A3B0-BBF15E56D2C3}" type="presOf" srcId="{DB57EB85-8E80-44A6-810B-EAD699562ADB}" destId="{AD80B7F3-073E-4B52-B025-44992F11D2E6}" srcOrd="0" destOrd="0" presId="urn:microsoft.com/office/officeart/2018/2/layout/IconCircleList"/>
    <dgm:cxn modelId="{AC40AEE4-8284-45C2-AA5D-C8CE86DD9073}" srcId="{EEC410CF-3579-4864-B3EA-1DF09E81F4C7}" destId="{DB57EB85-8E80-44A6-810B-EAD699562ADB}" srcOrd="3" destOrd="0" parTransId="{D3FCDEEC-709B-4926-952F-5BF284289313}" sibTransId="{9DF4A10E-5114-4EA9-830D-D8A25913D97B}"/>
    <dgm:cxn modelId="{CA2F4F94-A872-4069-AE62-875ED9CA2D53}" type="presParOf" srcId="{AB289E0C-A5D6-43C1-862A-60ACF6591A57}" destId="{3EE39399-4295-40E7-8A1B-A6230A90A0CB}" srcOrd="0" destOrd="0" presId="urn:microsoft.com/office/officeart/2018/2/layout/IconCircleList"/>
    <dgm:cxn modelId="{B2283900-F222-4423-AF46-0216D96A2F6D}" type="presParOf" srcId="{3EE39399-4295-40E7-8A1B-A6230A90A0CB}" destId="{27E855EB-DB63-4DCA-AA47-5C76682610E1}" srcOrd="0" destOrd="0" presId="urn:microsoft.com/office/officeart/2018/2/layout/IconCircleList"/>
    <dgm:cxn modelId="{8A90DFFD-D783-432A-BE08-4A807791CABB}" type="presParOf" srcId="{27E855EB-DB63-4DCA-AA47-5C76682610E1}" destId="{8B9525FA-59B2-4B4E-BE0D-D4D80DF5BF01}" srcOrd="0" destOrd="0" presId="urn:microsoft.com/office/officeart/2018/2/layout/IconCircleList"/>
    <dgm:cxn modelId="{26910B94-5115-4615-BC4D-F86233EFC1A3}" type="presParOf" srcId="{27E855EB-DB63-4DCA-AA47-5C76682610E1}" destId="{37CEE5E7-8471-4855-BE5B-A9595FA1FB2B}" srcOrd="1" destOrd="0" presId="urn:microsoft.com/office/officeart/2018/2/layout/IconCircleList"/>
    <dgm:cxn modelId="{C0392E67-1DA2-4458-9C37-0581907A4DA8}" type="presParOf" srcId="{27E855EB-DB63-4DCA-AA47-5C76682610E1}" destId="{A7676C5A-D4A0-434F-B2A8-53DDAD9D262C}" srcOrd="2" destOrd="0" presId="urn:microsoft.com/office/officeart/2018/2/layout/IconCircleList"/>
    <dgm:cxn modelId="{0B7BC015-BBA4-4D76-BCF0-DBCCB11C67F3}" type="presParOf" srcId="{27E855EB-DB63-4DCA-AA47-5C76682610E1}" destId="{ACCA6F57-04C9-447C-A29D-A7B4705E2FED}" srcOrd="3" destOrd="0" presId="urn:microsoft.com/office/officeart/2018/2/layout/IconCircleList"/>
    <dgm:cxn modelId="{A88A9499-2E10-453B-8DF4-38CC11CA1E76}" type="presParOf" srcId="{3EE39399-4295-40E7-8A1B-A6230A90A0CB}" destId="{817C70A4-E1AB-4887-93FA-9E2DD4C3DEBE}" srcOrd="1" destOrd="0" presId="urn:microsoft.com/office/officeart/2018/2/layout/IconCircleList"/>
    <dgm:cxn modelId="{D0180442-7538-424C-81A5-A56CBF2FAA0A}" type="presParOf" srcId="{3EE39399-4295-40E7-8A1B-A6230A90A0CB}" destId="{0BC7C70C-083B-4DB7-9BBD-5804E9CA9B8C}" srcOrd="2" destOrd="0" presId="urn:microsoft.com/office/officeart/2018/2/layout/IconCircleList"/>
    <dgm:cxn modelId="{47C58277-95DB-43A6-87C6-09CE3F334E82}" type="presParOf" srcId="{0BC7C70C-083B-4DB7-9BBD-5804E9CA9B8C}" destId="{269675E3-E922-40F1-A705-7968695730AE}" srcOrd="0" destOrd="0" presId="urn:microsoft.com/office/officeart/2018/2/layout/IconCircleList"/>
    <dgm:cxn modelId="{EE168187-736A-44EB-BD90-C5EBD76C1D33}" type="presParOf" srcId="{0BC7C70C-083B-4DB7-9BBD-5804E9CA9B8C}" destId="{9CBA60DE-5A40-4F8B-8844-F7E9F41E0F92}" srcOrd="1" destOrd="0" presId="urn:microsoft.com/office/officeart/2018/2/layout/IconCircleList"/>
    <dgm:cxn modelId="{B1FBFDF2-9608-42B4-A793-8486D16460D9}" type="presParOf" srcId="{0BC7C70C-083B-4DB7-9BBD-5804E9CA9B8C}" destId="{F07C569B-84B7-4201-A4E2-F1D9AD6182E1}" srcOrd="2" destOrd="0" presId="urn:microsoft.com/office/officeart/2018/2/layout/IconCircleList"/>
    <dgm:cxn modelId="{2B902084-8854-4FF2-AFDC-04C094BEDB8E}" type="presParOf" srcId="{0BC7C70C-083B-4DB7-9BBD-5804E9CA9B8C}" destId="{85D5C355-0733-43DC-8FC0-28F15A624FFA}" srcOrd="3" destOrd="0" presId="urn:microsoft.com/office/officeart/2018/2/layout/IconCircleList"/>
    <dgm:cxn modelId="{146E8C98-C75D-4291-8B1F-2ED7BC032BE8}" type="presParOf" srcId="{3EE39399-4295-40E7-8A1B-A6230A90A0CB}" destId="{B42BA684-7C9A-49AC-8359-E35010660EDC}" srcOrd="3" destOrd="0" presId="urn:microsoft.com/office/officeart/2018/2/layout/IconCircleList"/>
    <dgm:cxn modelId="{9BEF032E-7597-4ABB-926E-315E03D5400B}" type="presParOf" srcId="{3EE39399-4295-40E7-8A1B-A6230A90A0CB}" destId="{665AF51F-5925-4A19-BD26-52E9EBEB3CFC}" srcOrd="4" destOrd="0" presId="urn:microsoft.com/office/officeart/2018/2/layout/IconCircleList"/>
    <dgm:cxn modelId="{C8BADDD3-72A4-4A96-A31B-36D700A5F711}" type="presParOf" srcId="{665AF51F-5925-4A19-BD26-52E9EBEB3CFC}" destId="{9A75FC1D-6BF6-4FDA-A7D2-FC855AE13592}" srcOrd="0" destOrd="0" presId="urn:microsoft.com/office/officeart/2018/2/layout/IconCircleList"/>
    <dgm:cxn modelId="{D76AAF92-4B4F-4970-A112-62A25D9D49A1}" type="presParOf" srcId="{665AF51F-5925-4A19-BD26-52E9EBEB3CFC}" destId="{4187CF63-6699-433A-ADF9-5FDB8D949F08}" srcOrd="1" destOrd="0" presId="urn:microsoft.com/office/officeart/2018/2/layout/IconCircleList"/>
    <dgm:cxn modelId="{D581FA81-4281-41E4-A83E-F33305B48FA0}" type="presParOf" srcId="{665AF51F-5925-4A19-BD26-52E9EBEB3CFC}" destId="{64E65F97-1B2C-429B-A6AF-6AD3D2292D6C}" srcOrd="2" destOrd="0" presId="urn:microsoft.com/office/officeart/2018/2/layout/IconCircleList"/>
    <dgm:cxn modelId="{23F6689F-1C3E-4758-86F7-404E3A71FFA5}" type="presParOf" srcId="{665AF51F-5925-4A19-BD26-52E9EBEB3CFC}" destId="{316CD883-F66D-48BB-8043-75EC27A24E19}" srcOrd="3" destOrd="0" presId="urn:microsoft.com/office/officeart/2018/2/layout/IconCircleList"/>
    <dgm:cxn modelId="{7194B99A-7D70-4BE8-8EDA-F9651C1F2DB8}" type="presParOf" srcId="{3EE39399-4295-40E7-8A1B-A6230A90A0CB}" destId="{07187D29-57B0-45EF-8808-01DDDC9E3630}" srcOrd="5" destOrd="0" presId="urn:microsoft.com/office/officeart/2018/2/layout/IconCircleList"/>
    <dgm:cxn modelId="{27E8E2CD-0E5F-4533-B19F-26D08A6D28BD}" type="presParOf" srcId="{3EE39399-4295-40E7-8A1B-A6230A90A0CB}" destId="{FC6671A2-8D79-47DF-AD77-0FC1E5BECE14}" srcOrd="6" destOrd="0" presId="urn:microsoft.com/office/officeart/2018/2/layout/IconCircleList"/>
    <dgm:cxn modelId="{ED3FECC7-7E1C-4F3E-809A-A0464B7F6804}" type="presParOf" srcId="{FC6671A2-8D79-47DF-AD77-0FC1E5BECE14}" destId="{415B338D-DCBE-4D64-95B7-255B6E2E7CE6}" srcOrd="0" destOrd="0" presId="urn:microsoft.com/office/officeart/2018/2/layout/IconCircleList"/>
    <dgm:cxn modelId="{BEAB8838-E349-478C-83D0-D3D393107E6C}" type="presParOf" srcId="{FC6671A2-8D79-47DF-AD77-0FC1E5BECE14}" destId="{483F0FBD-0A64-4A6D-AFB4-C7D631DDB8E3}" srcOrd="1" destOrd="0" presId="urn:microsoft.com/office/officeart/2018/2/layout/IconCircleList"/>
    <dgm:cxn modelId="{CFCA42EA-D591-496A-A0D7-E2C13408E33B}" type="presParOf" srcId="{FC6671A2-8D79-47DF-AD77-0FC1E5BECE14}" destId="{71E8438B-D17A-422D-892B-D8B5F99BD259}" srcOrd="2" destOrd="0" presId="urn:microsoft.com/office/officeart/2018/2/layout/IconCircleList"/>
    <dgm:cxn modelId="{2A96CE21-939F-443F-BD42-888FE16554AD}" type="presParOf" srcId="{FC6671A2-8D79-47DF-AD77-0FC1E5BECE14}" destId="{AD80B7F3-073E-4B52-B025-44992F11D2E6}" srcOrd="3" destOrd="0" presId="urn:microsoft.com/office/officeart/2018/2/layout/IconCircleList"/>
    <dgm:cxn modelId="{901E80BE-B8AD-4F20-A23C-A7D6C908F69C}" type="presParOf" srcId="{3EE39399-4295-40E7-8A1B-A6230A90A0CB}" destId="{7C55A522-2A82-43E3-9BCB-48F5CABC5EC4}" srcOrd="7" destOrd="0" presId="urn:microsoft.com/office/officeart/2018/2/layout/IconCircleList"/>
    <dgm:cxn modelId="{A2224DBA-D02D-4895-A26E-E42F08996E63}" type="presParOf" srcId="{3EE39399-4295-40E7-8A1B-A6230A90A0CB}" destId="{E90BAEE9-A58C-44B1-9380-AB0B62217A52}" srcOrd="8" destOrd="0" presId="urn:microsoft.com/office/officeart/2018/2/layout/IconCircleList"/>
    <dgm:cxn modelId="{3A402FB7-1EAC-4C9D-916E-658861134549}" type="presParOf" srcId="{E90BAEE9-A58C-44B1-9380-AB0B62217A52}" destId="{CF9FCFD6-1835-4434-82F5-F9CCEE56B5AC}" srcOrd="0" destOrd="0" presId="urn:microsoft.com/office/officeart/2018/2/layout/IconCircleList"/>
    <dgm:cxn modelId="{E196A5AC-1F86-4667-AFC8-21337D05A018}" type="presParOf" srcId="{E90BAEE9-A58C-44B1-9380-AB0B62217A52}" destId="{C289D2BC-0A7A-4873-8257-C2E0EBE2C6D2}" srcOrd="1" destOrd="0" presId="urn:microsoft.com/office/officeart/2018/2/layout/IconCircleList"/>
    <dgm:cxn modelId="{B7D083C7-3D51-4103-B669-8902EB31C27D}" type="presParOf" srcId="{E90BAEE9-A58C-44B1-9380-AB0B62217A52}" destId="{226ABCEC-897D-4C28-8F79-D493DC3F0342}" srcOrd="2" destOrd="0" presId="urn:microsoft.com/office/officeart/2018/2/layout/IconCircleList"/>
    <dgm:cxn modelId="{7CA9773F-1CBC-4332-BEBE-290B340FF539}" type="presParOf" srcId="{E90BAEE9-A58C-44B1-9380-AB0B62217A52}" destId="{D4114D70-5CCC-4401-9676-7DBA8AF97642}" srcOrd="3" destOrd="0" presId="urn:microsoft.com/office/officeart/2018/2/layout/IconCircleList"/>
    <dgm:cxn modelId="{88829C91-223E-4537-809B-8C874F211A69}" type="presParOf" srcId="{3EE39399-4295-40E7-8A1B-A6230A90A0CB}" destId="{DF5065E7-6625-4005-8D19-6E27C4510ED1}" srcOrd="9" destOrd="0" presId="urn:microsoft.com/office/officeart/2018/2/layout/IconCircleList"/>
    <dgm:cxn modelId="{060174A7-29C2-4445-A692-94885DA044CB}" type="presParOf" srcId="{3EE39399-4295-40E7-8A1B-A6230A90A0CB}" destId="{ACC59AFA-D520-412C-ADF8-8C743D8D9856}" srcOrd="10" destOrd="0" presId="urn:microsoft.com/office/officeart/2018/2/layout/IconCircleList"/>
    <dgm:cxn modelId="{F6D166BD-0E7F-4F4B-A7BA-4C76278F3744}" type="presParOf" srcId="{ACC59AFA-D520-412C-ADF8-8C743D8D9856}" destId="{DFBA8E55-CC29-45E2-876A-62D7E69C6F22}" srcOrd="0" destOrd="0" presId="urn:microsoft.com/office/officeart/2018/2/layout/IconCircleList"/>
    <dgm:cxn modelId="{97941CD8-F834-47D0-8BAA-88BFAE9586D8}" type="presParOf" srcId="{ACC59AFA-D520-412C-ADF8-8C743D8D9856}" destId="{B012C80C-D5BD-4632-BDBD-250F3E8EE101}" srcOrd="1" destOrd="0" presId="urn:microsoft.com/office/officeart/2018/2/layout/IconCircleList"/>
    <dgm:cxn modelId="{49DB96D4-57AD-4393-8D6F-4BB1E6023889}" type="presParOf" srcId="{ACC59AFA-D520-412C-ADF8-8C743D8D9856}" destId="{0FCC974A-E952-4F7C-A2AC-698A71D773CD}" srcOrd="2" destOrd="0" presId="urn:microsoft.com/office/officeart/2018/2/layout/IconCircleList"/>
    <dgm:cxn modelId="{6E413D42-3A12-4995-B1C8-876BC6A907AE}" type="presParOf" srcId="{ACC59AFA-D520-412C-ADF8-8C743D8D9856}" destId="{B1680A1F-E420-4FC4-B3AC-FB9A1044DFA6}" srcOrd="3" destOrd="0" presId="urn:microsoft.com/office/officeart/2018/2/layout/IconCircleList"/>
    <dgm:cxn modelId="{6D544675-40DA-4F0E-8261-B61DBACBEAA9}" type="presParOf" srcId="{3EE39399-4295-40E7-8A1B-A6230A90A0CB}" destId="{84C98E34-40F9-4075-B26D-44051611D280}" srcOrd="11" destOrd="0" presId="urn:microsoft.com/office/officeart/2018/2/layout/IconCircleList"/>
    <dgm:cxn modelId="{8B6DFE86-3F1B-4AB0-AB37-0E63A0D8E217}" type="presParOf" srcId="{3EE39399-4295-40E7-8A1B-A6230A90A0CB}" destId="{AD462987-88C3-4D9C-A090-1CF8403C59E2}" srcOrd="12" destOrd="0" presId="urn:microsoft.com/office/officeart/2018/2/layout/IconCircleList"/>
    <dgm:cxn modelId="{8A724705-F787-47E3-AF96-DF2D3467A4FE}" type="presParOf" srcId="{AD462987-88C3-4D9C-A090-1CF8403C59E2}" destId="{BB3369AB-27AA-4A9F-A6F4-8136AC53576B}" srcOrd="0" destOrd="0" presId="urn:microsoft.com/office/officeart/2018/2/layout/IconCircleList"/>
    <dgm:cxn modelId="{575F03F3-B2A4-4D43-B8F3-FC584C3BA80D}" type="presParOf" srcId="{AD462987-88C3-4D9C-A090-1CF8403C59E2}" destId="{F6BECBE3-75D7-4F07-8D4E-421B39362C7D}" srcOrd="1" destOrd="0" presId="urn:microsoft.com/office/officeart/2018/2/layout/IconCircleList"/>
    <dgm:cxn modelId="{F3EF37FC-2779-4651-8CEA-4459844BD1D8}" type="presParOf" srcId="{AD462987-88C3-4D9C-A090-1CF8403C59E2}" destId="{E0FB6C1A-4FD7-4517-97E2-4EA906FECD39}" srcOrd="2" destOrd="0" presId="urn:microsoft.com/office/officeart/2018/2/layout/IconCircleList"/>
    <dgm:cxn modelId="{DEE16A5C-BC13-417D-8C5D-22FEBB09DF50}" type="presParOf" srcId="{AD462987-88C3-4D9C-A090-1CF8403C59E2}" destId="{BD5D6E3D-3F41-4603-A001-CCA389E14CD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525FA-59B2-4B4E-BE0D-D4D80DF5BF01}">
      <dsp:nvSpPr>
        <dsp:cNvPr id="0" name=""/>
        <dsp:cNvSpPr/>
      </dsp:nvSpPr>
      <dsp:spPr>
        <a:xfrm>
          <a:off x="218916" y="78537"/>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CEE5E7-8471-4855-BE5B-A9595FA1FB2B}">
      <dsp:nvSpPr>
        <dsp:cNvPr id="0" name=""/>
        <dsp:cNvSpPr/>
      </dsp:nvSpPr>
      <dsp:spPr>
        <a:xfrm>
          <a:off x="410698" y="270319"/>
          <a:ext cx="529683" cy="5296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CA6F57-04C9-447C-A29D-A7B4705E2FED}">
      <dsp:nvSpPr>
        <dsp:cNvPr id="0" name=""/>
        <dsp:cNvSpPr/>
      </dsp:nvSpPr>
      <dsp:spPr>
        <a:xfrm>
          <a:off x="1327860" y="78537"/>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OKI – Ohio Kentucky Indiana Regional Council of Governments (MPO)</a:t>
          </a:r>
        </a:p>
      </dsp:txBody>
      <dsp:txXfrm>
        <a:off x="1327860" y="78537"/>
        <a:ext cx="2152655" cy="913248"/>
      </dsp:txXfrm>
    </dsp:sp>
    <dsp:sp modelId="{269675E3-E922-40F1-A705-7968695730AE}">
      <dsp:nvSpPr>
        <dsp:cNvPr id="0" name=""/>
        <dsp:cNvSpPr/>
      </dsp:nvSpPr>
      <dsp:spPr>
        <a:xfrm>
          <a:off x="3855600" y="78537"/>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A60DE-5A40-4F8B-8844-F7E9F41E0F92}">
      <dsp:nvSpPr>
        <dsp:cNvPr id="0" name=""/>
        <dsp:cNvSpPr/>
      </dsp:nvSpPr>
      <dsp:spPr>
        <a:xfrm>
          <a:off x="4047382" y="270319"/>
          <a:ext cx="529683" cy="5296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D5C355-0733-43DC-8FC0-28F15A624FFA}">
      <dsp:nvSpPr>
        <dsp:cNvPr id="0" name=""/>
        <dsp:cNvSpPr/>
      </dsp:nvSpPr>
      <dsp:spPr>
        <a:xfrm>
          <a:off x="4964544" y="78537"/>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Kentucky Department of Transportation</a:t>
          </a:r>
        </a:p>
      </dsp:txBody>
      <dsp:txXfrm>
        <a:off x="4964544" y="78537"/>
        <a:ext cx="2152655" cy="913248"/>
      </dsp:txXfrm>
    </dsp:sp>
    <dsp:sp modelId="{9A75FC1D-6BF6-4FDA-A7D2-FC855AE13592}">
      <dsp:nvSpPr>
        <dsp:cNvPr id="0" name=""/>
        <dsp:cNvSpPr/>
      </dsp:nvSpPr>
      <dsp:spPr>
        <a:xfrm>
          <a:off x="7492284" y="78537"/>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7CF63-6699-433A-ADF9-5FDB8D949F08}">
      <dsp:nvSpPr>
        <dsp:cNvPr id="0" name=""/>
        <dsp:cNvSpPr/>
      </dsp:nvSpPr>
      <dsp:spPr>
        <a:xfrm>
          <a:off x="7684066" y="270319"/>
          <a:ext cx="529683" cy="52968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6CD883-F66D-48BB-8043-75EC27A24E19}">
      <dsp:nvSpPr>
        <dsp:cNvPr id="0" name=""/>
        <dsp:cNvSpPr/>
      </dsp:nvSpPr>
      <dsp:spPr>
        <a:xfrm>
          <a:off x="8601228" y="78537"/>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Ohio Department of Transportation</a:t>
          </a:r>
        </a:p>
      </dsp:txBody>
      <dsp:txXfrm>
        <a:off x="8601228" y="78537"/>
        <a:ext cx="2152655" cy="913248"/>
      </dsp:txXfrm>
    </dsp:sp>
    <dsp:sp modelId="{415B338D-DCBE-4D64-95B7-255B6E2E7CE6}">
      <dsp:nvSpPr>
        <dsp:cNvPr id="0" name=""/>
        <dsp:cNvSpPr/>
      </dsp:nvSpPr>
      <dsp:spPr>
        <a:xfrm>
          <a:off x="218916" y="1737936"/>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F0FBD-0A64-4A6D-AFB4-C7D631DDB8E3}">
      <dsp:nvSpPr>
        <dsp:cNvPr id="0" name=""/>
        <dsp:cNvSpPr/>
      </dsp:nvSpPr>
      <dsp:spPr>
        <a:xfrm>
          <a:off x="410698" y="1929718"/>
          <a:ext cx="529683" cy="52968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80B7F3-073E-4B52-B025-44992F11D2E6}">
      <dsp:nvSpPr>
        <dsp:cNvPr id="0" name=""/>
        <dsp:cNvSpPr/>
      </dsp:nvSpPr>
      <dsp:spPr>
        <a:xfrm>
          <a:off x="1327860" y="1737936"/>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REDI Cincinnati</a:t>
          </a:r>
        </a:p>
      </dsp:txBody>
      <dsp:txXfrm>
        <a:off x="1327860" y="1737936"/>
        <a:ext cx="2152655" cy="913248"/>
      </dsp:txXfrm>
    </dsp:sp>
    <dsp:sp modelId="{CF9FCFD6-1835-4434-82F5-F9CCEE56B5AC}">
      <dsp:nvSpPr>
        <dsp:cNvPr id="0" name=""/>
        <dsp:cNvSpPr/>
      </dsp:nvSpPr>
      <dsp:spPr>
        <a:xfrm>
          <a:off x="3855600" y="1737936"/>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89D2BC-0A7A-4873-8257-C2E0EBE2C6D2}">
      <dsp:nvSpPr>
        <dsp:cNvPr id="0" name=""/>
        <dsp:cNvSpPr/>
      </dsp:nvSpPr>
      <dsp:spPr>
        <a:xfrm>
          <a:off x="4047382" y="1929718"/>
          <a:ext cx="529683" cy="5296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14D70-5CCC-4401-9676-7DBA8AF97642}">
      <dsp:nvSpPr>
        <dsp:cNvPr id="0" name=""/>
        <dsp:cNvSpPr/>
      </dsp:nvSpPr>
      <dsp:spPr>
        <a:xfrm>
          <a:off x="4964544" y="1737936"/>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BE NKY Growth Partnership (Formerly Tri-ED)</a:t>
          </a:r>
        </a:p>
      </dsp:txBody>
      <dsp:txXfrm>
        <a:off x="4964544" y="1737936"/>
        <a:ext cx="2152655" cy="913248"/>
      </dsp:txXfrm>
    </dsp:sp>
    <dsp:sp modelId="{DFBA8E55-CC29-45E2-876A-62D7E69C6F22}">
      <dsp:nvSpPr>
        <dsp:cNvPr id="0" name=""/>
        <dsp:cNvSpPr/>
      </dsp:nvSpPr>
      <dsp:spPr>
        <a:xfrm>
          <a:off x="7492284" y="1737936"/>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12C80C-D5BD-4632-BDBD-250F3E8EE101}">
      <dsp:nvSpPr>
        <dsp:cNvPr id="0" name=""/>
        <dsp:cNvSpPr/>
      </dsp:nvSpPr>
      <dsp:spPr>
        <a:xfrm>
          <a:off x="7684066" y="1929718"/>
          <a:ext cx="529683" cy="5296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80A1F-E420-4FC4-B3AC-FB9A1044DFA6}">
      <dsp:nvSpPr>
        <dsp:cNvPr id="0" name=""/>
        <dsp:cNvSpPr/>
      </dsp:nvSpPr>
      <dsp:spPr>
        <a:xfrm>
          <a:off x="8601228" y="1737936"/>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U.S. Maritime Administration (MarAd)</a:t>
          </a:r>
        </a:p>
      </dsp:txBody>
      <dsp:txXfrm>
        <a:off x="8601228" y="1737936"/>
        <a:ext cx="2152655" cy="913248"/>
      </dsp:txXfrm>
    </dsp:sp>
    <dsp:sp modelId="{BB3369AB-27AA-4A9F-A6F4-8136AC53576B}">
      <dsp:nvSpPr>
        <dsp:cNvPr id="0" name=""/>
        <dsp:cNvSpPr/>
      </dsp:nvSpPr>
      <dsp:spPr>
        <a:xfrm>
          <a:off x="218916" y="3397334"/>
          <a:ext cx="913248" cy="91324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BECBE3-75D7-4F07-8D4E-421B39362C7D}">
      <dsp:nvSpPr>
        <dsp:cNvPr id="0" name=""/>
        <dsp:cNvSpPr/>
      </dsp:nvSpPr>
      <dsp:spPr>
        <a:xfrm>
          <a:off x="410698" y="3589116"/>
          <a:ext cx="529683" cy="529683"/>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5D6E3D-3F41-4603-A001-CCA389E14CDB}">
      <dsp:nvSpPr>
        <dsp:cNvPr id="0" name=""/>
        <dsp:cNvSpPr/>
      </dsp:nvSpPr>
      <dsp:spPr>
        <a:xfrm>
          <a:off x="1327860" y="3397334"/>
          <a:ext cx="2152655" cy="913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Northern Kentucky University</a:t>
          </a:r>
        </a:p>
      </dsp:txBody>
      <dsp:txXfrm>
        <a:off x="1327860" y="3397334"/>
        <a:ext cx="2152655" cy="91324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EBD09-88B3-4DC7-8DCC-A3210D715F3A}" type="datetimeFigureOut">
              <a:rPr lang="en-US" smtClean="0"/>
              <a:t>10/31/2023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6D7BC-1CAC-4A0C-95F3-23CB53C8333A}" type="slidenum">
              <a:rPr lang="en-US" smtClean="0"/>
              <a:t>‹#›</a:t>
            </a:fld>
            <a:endParaRPr lang="en-US"/>
          </a:p>
        </p:txBody>
      </p:sp>
    </p:spTree>
    <p:extLst>
      <p:ext uri="{BB962C8B-B14F-4D97-AF65-F5344CB8AC3E}">
        <p14:creationId xmlns:p14="http://schemas.microsoft.com/office/powerpoint/2010/main" val="197083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323745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2954616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629713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259692562"/>
      </p:ext>
    </p:extLst>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30314897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1946646607"/>
      </p:ext>
    </p:extLst>
  </p:cSld>
  <p:clrMapOvr>
    <a:overrideClrMapping bg1="dk1" tx1="lt1" bg2="dk2" tx2="lt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30978813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28481813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331432203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7843798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40929939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280818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8B4F43-2181-40A8-9007-30F488F773CA}"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8201075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369595124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100947801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1732218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621519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4259033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3272808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1467159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1564261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284572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1764569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3293543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1554287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475844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3365411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C746603-D444-446F-8DC1-395E4FC23CA7}" type="datetimeFigureOut">
              <a:rPr lang="en-US"/>
              <a:pPr>
                <a:defRPr/>
              </a:pPr>
              <a:t>10/31/2023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800723-A03D-4749-89E8-396900294418}" type="slidenum">
              <a:rPr lang="en-US"/>
              <a:pPr>
                <a:defRPr/>
              </a:pPr>
              <a:t>‹#›</a:t>
            </a:fld>
            <a:endParaRPr lang="en-US" dirty="0"/>
          </a:p>
        </p:txBody>
      </p:sp>
    </p:spTree>
    <p:extLst>
      <p:ext uri="{BB962C8B-B14F-4D97-AF65-F5344CB8AC3E}">
        <p14:creationId xmlns:p14="http://schemas.microsoft.com/office/powerpoint/2010/main" val="3072273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43718"/>
            <a:ext cx="10972800" cy="873919"/>
          </a:xfrm>
        </p:spPr>
        <p:txBody>
          <a:bodyPr/>
          <a:lstStyle>
            <a:lvl1pPr>
              <a:defRPr sz="3200" b="1">
                <a:solidFill>
                  <a:srgbClr val="498B2A"/>
                </a:solidFill>
                <a:latin typeface="AvenirNext LT Com Cn" panose="020B0506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atin typeface="AvenirNext LT Com Cn" panose="020B0506020202020204" pitchFamily="34" charset="0"/>
              </a:defRPr>
            </a:lvl1pPr>
            <a:lvl2pPr>
              <a:defRPr sz="2400">
                <a:latin typeface="AvenirNext LT Com Cn" panose="020B0506020202020204" pitchFamily="34" charset="0"/>
              </a:defRPr>
            </a:lvl2pPr>
            <a:lvl3pPr>
              <a:defRPr sz="2000">
                <a:latin typeface="AvenirNext LT Com Cn" panose="020B0506020202020204" pitchFamily="34" charset="0"/>
              </a:defRPr>
            </a:lvl3pPr>
            <a:lvl4pPr>
              <a:defRPr sz="1800">
                <a:latin typeface="AvenirNext LT Com Cn" panose="020B0506020202020204" pitchFamily="34" charset="0"/>
              </a:defRPr>
            </a:lvl4pPr>
            <a:lvl5pPr>
              <a:defRPr sz="1800">
                <a:latin typeface="AvenirNext LT Com Cn"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4FCC3FD8-779E-43C5-A1F7-EED99B636E2B}" type="datetimeFigureOut">
              <a:rPr lang="en-US"/>
              <a:pPr>
                <a:defRPr/>
              </a:pPr>
              <a:t>10/31/2023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5AA1D0A-A7D3-4D5F-B34B-F9A040490B6D}" type="slidenum">
              <a:rPr lang="en-US"/>
              <a:pPr>
                <a:defRPr/>
              </a:pPr>
              <a:t>‹#›</a:t>
            </a:fld>
            <a:endParaRPr lang="en-US" dirty="0"/>
          </a:p>
        </p:txBody>
      </p:sp>
      <p:pic>
        <p:nvPicPr>
          <p:cNvPr id="10" name="Picture 9">
            <a:extLst>
              <a:ext uri="{FF2B5EF4-FFF2-40B4-BE49-F238E27FC236}">
                <a16:creationId xmlns:a16="http://schemas.microsoft.com/office/drawing/2014/main" id="{025B889F-00D5-439E-9517-54CB16E1C20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53600" y="6216738"/>
            <a:ext cx="2318657" cy="573607"/>
          </a:xfrm>
          <a:prstGeom prst="rect">
            <a:avLst/>
          </a:prstGeom>
        </p:spPr>
      </p:pic>
    </p:spTree>
    <p:extLst>
      <p:ext uri="{BB962C8B-B14F-4D97-AF65-F5344CB8AC3E}">
        <p14:creationId xmlns:p14="http://schemas.microsoft.com/office/powerpoint/2010/main" val="1533235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24808C-74CC-4850-9E52-8AA690BD7B90}" type="datetimeFigureOut">
              <a:rPr lang="en-US"/>
              <a:pPr>
                <a:defRPr/>
              </a:pPr>
              <a:t>10/31/2023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82385D-3FC7-48FC-A2B3-8FCDB11881BB}" type="slidenum">
              <a:rPr lang="en-US"/>
              <a:pPr>
                <a:defRPr/>
              </a:pPr>
              <a:t>‹#›</a:t>
            </a:fld>
            <a:endParaRPr lang="en-US" dirty="0"/>
          </a:p>
        </p:txBody>
      </p:sp>
      <p:grpSp>
        <p:nvGrpSpPr>
          <p:cNvPr id="7" name="Group 6">
            <a:extLst>
              <a:ext uri="{FF2B5EF4-FFF2-40B4-BE49-F238E27FC236}">
                <a16:creationId xmlns:a16="http://schemas.microsoft.com/office/drawing/2014/main" id="{9C8BF502-F1CD-4DD0-BEC4-0373E4A5A899}"/>
              </a:ext>
            </a:extLst>
          </p:cNvPr>
          <p:cNvGrpSpPr/>
          <p:nvPr userDrawn="1"/>
        </p:nvGrpSpPr>
        <p:grpSpPr>
          <a:xfrm>
            <a:off x="0" y="5556"/>
            <a:ext cx="12192000" cy="541707"/>
            <a:chOff x="0" y="5556"/>
            <a:chExt cx="12192000" cy="541707"/>
          </a:xfrm>
        </p:grpSpPr>
        <p:pic>
          <p:nvPicPr>
            <p:cNvPr id="8" name="Picture 7">
              <a:extLst>
                <a:ext uri="{FF2B5EF4-FFF2-40B4-BE49-F238E27FC236}">
                  <a16:creationId xmlns:a16="http://schemas.microsoft.com/office/drawing/2014/main" id="{75051F5D-E117-462B-A8BD-7D0A7A2DC5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816"/>
              <a:ext cx="12192000" cy="536447"/>
            </a:xfrm>
            <a:prstGeom prst="rect">
              <a:avLst/>
            </a:prstGeom>
          </p:spPr>
        </p:pic>
        <p:pic>
          <p:nvPicPr>
            <p:cNvPr id="9" name="Picture 11">
              <a:extLst>
                <a:ext uri="{FF2B5EF4-FFF2-40B4-BE49-F238E27FC236}">
                  <a16:creationId xmlns:a16="http://schemas.microsoft.com/office/drawing/2014/main" id="{26257C20-E636-4CCD-92B8-1CACC0EBA7D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8915400" y="5556"/>
              <a:ext cx="32766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5701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947313-C21D-489E-8FDB-18CDC6F8ED30}" type="datetimeFigureOut">
              <a:rPr lang="en-US"/>
              <a:pPr>
                <a:defRPr/>
              </a:pPr>
              <a:t>10/31/2023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9F66FB-0BB3-4B83-BD2C-0BE2894C1BD3}" type="slidenum">
              <a:rPr lang="en-US"/>
              <a:pPr>
                <a:defRPr/>
              </a:pPr>
              <a:t>‹#›</a:t>
            </a:fld>
            <a:endParaRPr lang="en-US" dirty="0"/>
          </a:p>
        </p:txBody>
      </p:sp>
    </p:spTree>
    <p:extLst>
      <p:ext uri="{BB962C8B-B14F-4D97-AF65-F5344CB8AC3E}">
        <p14:creationId xmlns:p14="http://schemas.microsoft.com/office/powerpoint/2010/main" val="2007133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9E334C8-DAB0-46D0-9392-E646E233192B}" type="datetimeFigureOut">
              <a:rPr lang="en-US"/>
              <a:pPr>
                <a:defRPr/>
              </a:pPr>
              <a:t>10/31/2023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4396889-30C8-4437-ADE8-05F2E3CAE203}" type="slidenum">
              <a:rPr lang="en-US"/>
              <a:pPr>
                <a:defRPr/>
              </a:pPr>
              <a:t>‹#›</a:t>
            </a:fld>
            <a:endParaRPr lang="en-US" dirty="0"/>
          </a:p>
        </p:txBody>
      </p:sp>
    </p:spTree>
    <p:extLst>
      <p:ext uri="{BB962C8B-B14F-4D97-AF65-F5344CB8AC3E}">
        <p14:creationId xmlns:p14="http://schemas.microsoft.com/office/powerpoint/2010/main" val="3206231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DF3388-95B1-4902-A3FA-FD4CD90E0D4C}" type="datetimeFigureOut">
              <a:rPr lang="en-US"/>
              <a:pPr>
                <a:defRPr/>
              </a:pPr>
              <a:t>10/31/2023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C3F9190-88F5-41DD-B8D0-D6D5A10CD8FF}" type="slidenum">
              <a:rPr lang="en-US"/>
              <a:pPr>
                <a:defRPr/>
              </a:pPr>
              <a:t>‹#›</a:t>
            </a:fld>
            <a:endParaRPr lang="en-US" dirty="0"/>
          </a:p>
        </p:txBody>
      </p:sp>
    </p:spTree>
    <p:extLst>
      <p:ext uri="{BB962C8B-B14F-4D97-AF65-F5344CB8AC3E}">
        <p14:creationId xmlns:p14="http://schemas.microsoft.com/office/powerpoint/2010/main" val="275983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12711686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BF7D2D-937F-48F9-A33B-1343AEB2F5C2}" type="datetimeFigureOut">
              <a:rPr lang="en-US"/>
              <a:pPr>
                <a:defRPr/>
              </a:pPr>
              <a:t>10/31/2023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B93E3A9-F7AD-4FDD-B30B-A2C619307C63}" type="slidenum">
              <a:rPr lang="en-US"/>
              <a:pPr>
                <a:defRPr/>
              </a:pPr>
              <a:t>‹#›</a:t>
            </a:fld>
            <a:endParaRPr lang="en-US" dirty="0"/>
          </a:p>
        </p:txBody>
      </p:sp>
    </p:spTree>
    <p:extLst>
      <p:ext uri="{BB962C8B-B14F-4D97-AF65-F5344CB8AC3E}">
        <p14:creationId xmlns:p14="http://schemas.microsoft.com/office/powerpoint/2010/main" val="764887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777BEC-4161-4122-9F3E-6B85ADB96A50}" type="datetimeFigureOut">
              <a:rPr lang="en-US"/>
              <a:pPr>
                <a:defRPr/>
              </a:pPr>
              <a:t>10/31/2023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E31F96-D597-41FD-8337-ABA35F77AC11}" type="slidenum">
              <a:rPr lang="en-US"/>
              <a:pPr>
                <a:defRPr/>
              </a:pPr>
              <a:t>‹#›</a:t>
            </a:fld>
            <a:endParaRPr lang="en-US" dirty="0"/>
          </a:p>
        </p:txBody>
      </p:sp>
    </p:spTree>
    <p:extLst>
      <p:ext uri="{BB962C8B-B14F-4D97-AF65-F5344CB8AC3E}">
        <p14:creationId xmlns:p14="http://schemas.microsoft.com/office/powerpoint/2010/main" val="927353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A0E705-532B-43AF-96E5-B6DD6AF718A6}" type="datetimeFigureOut">
              <a:rPr lang="en-US"/>
              <a:pPr>
                <a:defRPr/>
              </a:pPr>
              <a:t>10/31/2023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CBCAA5-1645-491B-A4DC-9D8A394D5BB1}" type="slidenum">
              <a:rPr lang="en-US"/>
              <a:pPr>
                <a:defRPr/>
              </a:pPr>
              <a:t>‹#›</a:t>
            </a:fld>
            <a:endParaRPr lang="en-US" dirty="0"/>
          </a:p>
        </p:txBody>
      </p:sp>
    </p:spTree>
    <p:extLst>
      <p:ext uri="{BB962C8B-B14F-4D97-AF65-F5344CB8AC3E}">
        <p14:creationId xmlns:p14="http://schemas.microsoft.com/office/powerpoint/2010/main" val="1352662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146A-B0A0-4377-9644-9FC946A6A1FF}" type="datetimeFigureOut">
              <a:rPr lang="en-US"/>
              <a:pPr>
                <a:defRPr/>
              </a:pPr>
              <a:t>10/31/2023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FC04FD2-33D7-498E-AB59-EBBCA8461F6A}" type="slidenum">
              <a:rPr lang="en-US"/>
              <a:pPr>
                <a:defRPr/>
              </a:pPr>
              <a:t>‹#›</a:t>
            </a:fld>
            <a:endParaRPr lang="en-US" dirty="0"/>
          </a:p>
        </p:txBody>
      </p:sp>
    </p:spTree>
    <p:extLst>
      <p:ext uri="{BB962C8B-B14F-4D97-AF65-F5344CB8AC3E}">
        <p14:creationId xmlns:p14="http://schemas.microsoft.com/office/powerpoint/2010/main" val="1417689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EEE106-8DB4-40B3-857C-1F4DA28E3EC1}" type="datetimeFigureOut">
              <a:rPr lang="en-US"/>
              <a:pPr>
                <a:defRPr/>
              </a:pPr>
              <a:t>10/31/2023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F3EB93-E8D9-4CC8-A32E-64464B44FDAF}" type="slidenum">
              <a:rPr lang="en-US"/>
              <a:pPr>
                <a:defRPr/>
              </a:pPr>
              <a:t>‹#›</a:t>
            </a:fld>
            <a:endParaRPr lang="en-US" dirty="0"/>
          </a:p>
        </p:txBody>
      </p:sp>
    </p:spTree>
    <p:extLst>
      <p:ext uri="{BB962C8B-B14F-4D97-AF65-F5344CB8AC3E}">
        <p14:creationId xmlns:p14="http://schemas.microsoft.com/office/powerpoint/2010/main" val="43138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355014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231612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53782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411124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C968B4-693E-4F87-8B34-11BB57861DC3}" type="datetimeFigureOut">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702832-BABF-4EAA-A0B6-A11AFE58767F}" type="slidenum">
              <a:rPr lang="en-US" smtClean="0"/>
              <a:t>‹#›</a:t>
            </a:fld>
            <a:endParaRPr lang="en-US" dirty="0"/>
          </a:p>
        </p:txBody>
      </p:sp>
    </p:spTree>
    <p:extLst>
      <p:ext uri="{BB962C8B-B14F-4D97-AF65-F5344CB8AC3E}">
        <p14:creationId xmlns:p14="http://schemas.microsoft.com/office/powerpoint/2010/main" val="298032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91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968B4-693E-4F87-8B34-11BB57861DC3}" type="datetimeFigureOut">
              <a:rPr lang="en-US" smtClean="0"/>
              <a:t>10/31/2023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02832-BABF-4EAA-A0B6-A11AFE58767F}" type="slidenum">
              <a:rPr lang="en-US" smtClean="0"/>
              <a:t>‹#›</a:t>
            </a:fld>
            <a:endParaRPr lang="en-US" dirty="0"/>
          </a:p>
        </p:txBody>
      </p:sp>
    </p:spTree>
    <p:extLst>
      <p:ext uri="{BB962C8B-B14F-4D97-AF65-F5344CB8AC3E}">
        <p14:creationId xmlns:p14="http://schemas.microsoft.com/office/powerpoint/2010/main" val="30413006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91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3B83A03-92A8-43D1-A856-F874F9DE4A09}" type="datetimeFigureOut">
              <a:rPr lang="en-US" smtClean="0"/>
              <a:pPr/>
              <a:t>10/31/2023</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8B4F43-2181-40A8-9007-30F488F773CA}" type="slidenum">
              <a:rPr lang="en-US" smtClean="0"/>
              <a:pPr/>
              <a:t>‹#›</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grpSp>
    </p:spTree>
    <p:extLst>
      <p:ext uri="{BB962C8B-B14F-4D97-AF65-F5344CB8AC3E}">
        <p14:creationId xmlns:p14="http://schemas.microsoft.com/office/powerpoint/2010/main" val="4919198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400000"/>
              </a:schemeClr>
            </a:gs>
            <a:gs pos="91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83A03-92A8-43D1-A856-F874F9DE4A09}" type="datetimeFigureOut">
              <a:rPr lang="en-US" smtClean="0"/>
              <a:pPr/>
              <a:t>10/31/2023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B4F43-2181-40A8-9007-30F488F773CA}" type="slidenum">
              <a:rPr lang="en-US" smtClean="0"/>
              <a:pPr/>
              <a:t>‹#›</a:t>
            </a:fld>
            <a:endParaRPr lang="en-US" dirty="0"/>
          </a:p>
        </p:txBody>
      </p:sp>
    </p:spTree>
    <p:extLst>
      <p:ext uri="{BB962C8B-B14F-4D97-AF65-F5344CB8AC3E}">
        <p14:creationId xmlns:p14="http://schemas.microsoft.com/office/powerpoint/2010/main" val="26481170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543718"/>
            <a:ext cx="10972800" cy="87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FA5EEBB-761C-433A-9DB3-5D2B92210B1E}" type="datetimeFigureOut">
              <a:rPr lang="en-US"/>
              <a:pPr>
                <a:defRPr/>
              </a:pPr>
              <a:t>10/31/2023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18D0B46-5D01-467D-8B75-DD0BC876B945}" type="slidenum">
              <a:rPr lang="en-US"/>
              <a:pPr>
                <a:defRPr/>
              </a:pPr>
              <a:t>‹#›</a:t>
            </a:fld>
            <a:endParaRPr lang="en-US" dirty="0"/>
          </a:p>
        </p:txBody>
      </p:sp>
      <p:grpSp>
        <p:nvGrpSpPr>
          <p:cNvPr id="10" name="Group 9">
            <a:extLst>
              <a:ext uri="{FF2B5EF4-FFF2-40B4-BE49-F238E27FC236}">
                <a16:creationId xmlns:a16="http://schemas.microsoft.com/office/drawing/2014/main" id="{6A807012-5615-48B4-BCE2-F77873B19A0A}"/>
              </a:ext>
            </a:extLst>
          </p:cNvPr>
          <p:cNvGrpSpPr/>
          <p:nvPr userDrawn="1"/>
        </p:nvGrpSpPr>
        <p:grpSpPr>
          <a:xfrm>
            <a:off x="-19456" y="0"/>
            <a:ext cx="12230912" cy="547263"/>
            <a:chOff x="-19456" y="0"/>
            <a:chExt cx="12230912" cy="547263"/>
          </a:xfrm>
        </p:grpSpPr>
        <p:pic>
          <p:nvPicPr>
            <p:cNvPr id="8" name="Picture 7">
              <a:extLst>
                <a:ext uri="{FF2B5EF4-FFF2-40B4-BE49-F238E27FC236}">
                  <a16:creationId xmlns:a16="http://schemas.microsoft.com/office/drawing/2014/main" id="{FD9240C3-5A58-4649-82F6-55ED051C56B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9456" y="0"/>
              <a:ext cx="12230912" cy="547263"/>
            </a:xfrm>
            <a:prstGeom prst="rect">
              <a:avLst/>
            </a:prstGeom>
          </p:spPr>
        </p:pic>
        <p:pic>
          <p:nvPicPr>
            <p:cNvPr id="9" name="Picture 11">
              <a:extLst>
                <a:ext uri="{FF2B5EF4-FFF2-40B4-BE49-F238E27FC236}">
                  <a16:creationId xmlns:a16="http://schemas.microsoft.com/office/drawing/2014/main" id="{8BE2CCFD-67B1-4C7B-B9A0-3AF4645BA2C9}"/>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bwMode="auto">
            <a:xfrm>
              <a:off x="8934856" y="57892"/>
              <a:ext cx="3276600" cy="46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0956068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fontAlgn="base">
        <a:spcBef>
          <a:spcPct val="0"/>
        </a:spcBef>
        <a:spcAft>
          <a:spcPct val="0"/>
        </a:spcAft>
        <a:defRPr sz="3200" b="1" kern="1200">
          <a:solidFill>
            <a:schemeClr val="tx1"/>
          </a:solidFill>
          <a:latin typeface="AvenirNext LT Com Cn" panose="020B0506020202020204" pitchFamily="34" charset="0"/>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2800" kern="1200">
          <a:solidFill>
            <a:schemeClr val="tx1"/>
          </a:solidFill>
          <a:latin typeface="AvenirNext LT Com Cn" panose="020B0506020202020204" pitchFamily="34" charset="0"/>
          <a:ea typeface="+mn-ea"/>
          <a:cs typeface="+mn-cs"/>
        </a:defRPr>
      </a:lvl1pPr>
      <a:lvl2pPr marL="742950" indent="-285750" algn="l" rtl="0" fontAlgn="base">
        <a:spcBef>
          <a:spcPct val="20000"/>
        </a:spcBef>
        <a:spcAft>
          <a:spcPct val="0"/>
        </a:spcAft>
        <a:buFont typeface="Arial" panose="020B0604020202020204" pitchFamily="34" charset="0"/>
        <a:buChar char="–"/>
        <a:defRPr sz="2400" kern="1200">
          <a:solidFill>
            <a:schemeClr val="tx1"/>
          </a:solidFill>
          <a:latin typeface="AvenirNext LT Com Cn" panose="020B0506020202020204" pitchFamily="34" charset="0"/>
          <a:ea typeface="+mn-ea"/>
          <a:cs typeface="+mn-cs"/>
        </a:defRPr>
      </a:lvl2pPr>
      <a:lvl3pPr marL="1143000" indent="-228600" algn="l" rtl="0" fontAlgn="base">
        <a:spcBef>
          <a:spcPct val="20000"/>
        </a:spcBef>
        <a:spcAft>
          <a:spcPct val="0"/>
        </a:spcAft>
        <a:buFont typeface="Arial" panose="020B0604020202020204" pitchFamily="34" charset="0"/>
        <a:buChar char="•"/>
        <a:defRPr sz="2000" kern="1200">
          <a:solidFill>
            <a:schemeClr val="tx1"/>
          </a:solidFill>
          <a:latin typeface="AvenirNext LT Com Cn" panose="020B0506020202020204" pitchFamily="34" charset="0"/>
          <a:ea typeface="+mn-ea"/>
          <a:cs typeface="+mn-cs"/>
        </a:defRPr>
      </a:lvl3pPr>
      <a:lvl4pPr marL="1600200" indent="-228600" algn="l" rtl="0" fontAlgn="base">
        <a:spcBef>
          <a:spcPct val="20000"/>
        </a:spcBef>
        <a:spcAft>
          <a:spcPct val="0"/>
        </a:spcAft>
        <a:buFont typeface="Arial" panose="020B0604020202020204" pitchFamily="34" charset="0"/>
        <a:buChar char="–"/>
        <a:defRPr sz="1800" kern="1200">
          <a:solidFill>
            <a:schemeClr val="tx1"/>
          </a:solidFill>
          <a:latin typeface="AvenirNext LT Com Cn" panose="020B0506020202020204" pitchFamily="34" charset="0"/>
          <a:ea typeface="+mn-ea"/>
          <a:cs typeface="+mn-cs"/>
        </a:defRPr>
      </a:lvl4pPr>
      <a:lvl5pPr marL="2057400" indent="-228600" algn="l" rtl="0" fontAlgn="base">
        <a:spcBef>
          <a:spcPct val="20000"/>
        </a:spcBef>
        <a:spcAft>
          <a:spcPct val="0"/>
        </a:spcAft>
        <a:buFont typeface="Arial" panose="020B0604020202020204" pitchFamily="34" charset="0"/>
        <a:buChar char="»"/>
        <a:defRPr sz="1800" kern="1200">
          <a:solidFill>
            <a:schemeClr val="tx1"/>
          </a:solidFill>
          <a:latin typeface="AvenirNext LT Com Cn" panose="020B0506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centralohioriverbusinessassociation.com/" TargetMode="External"/><Relationship Id="rId2" Type="http://schemas.openxmlformats.org/officeDocument/2006/relationships/hyperlink" Target="http://www.corba-usa.com/"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48200"/>
            <a:ext cx="8206563" cy="1252870"/>
          </a:xfrm>
        </p:spPr>
        <p:txBody>
          <a:bodyPr>
            <a:normAutofit fontScale="90000"/>
          </a:bodyPr>
          <a:lstStyle/>
          <a:p>
            <a:pPr algn="ctr"/>
            <a:r>
              <a:rPr lang="en-US" sz="4000" dirty="0"/>
              <a:t>Kentucky Multimodal Freight Transportation System Improvement Task Force – 11/1/23</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59314816"/>
              </p:ext>
            </p:extLst>
          </p:nvPr>
        </p:nvGraphicFramePr>
        <p:xfrm>
          <a:off x="1828800" y="1143000"/>
          <a:ext cx="8458200" cy="3505200"/>
        </p:xfrm>
        <a:graphic>
          <a:graphicData uri="http://schemas.openxmlformats.org/presentationml/2006/ole">
            <mc:AlternateContent xmlns:mc="http://schemas.openxmlformats.org/markup-compatibility/2006">
              <mc:Choice xmlns:v="urn:schemas-microsoft-com:vml" Requires="v">
                <p:oleObj name="Acrobat Document" r:id="rId2" imgW="7904762" imgH="3266667" progId="AcroExch.Document.7">
                  <p:embed/>
                </p:oleObj>
              </mc:Choice>
              <mc:Fallback>
                <p:oleObj name="Acrobat Document" r:id="rId2" imgW="7904762" imgH="3266667" progId="AcroExch.Document.7">
                  <p:embed/>
                  <p:pic>
                    <p:nvPicPr>
                      <p:cNvPr id="5"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84582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93976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5EA7-A2BD-4880-8089-87AD3C8C3E37}"/>
              </a:ext>
            </a:extLst>
          </p:cNvPr>
          <p:cNvSpPr>
            <a:spLocks noGrp="1"/>
          </p:cNvSpPr>
          <p:nvPr>
            <p:ph type="title"/>
          </p:nvPr>
        </p:nvSpPr>
        <p:spPr>
          <a:xfrm>
            <a:off x="508000" y="653844"/>
            <a:ext cx="10972800" cy="760623"/>
          </a:xfrm>
        </p:spPr>
        <p:txBody>
          <a:bodyPr>
            <a:noAutofit/>
          </a:bodyPr>
          <a:lstStyle/>
          <a:p>
            <a:pPr algn="ctr"/>
            <a:r>
              <a:rPr lang="en-US" sz="4000" dirty="0"/>
              <a:t>Private Kentucky ports in CORBA region include…</a:t>
            </a:r>
          </a:p>
        </p:txBody>
      </p:sp>
      <p:sp>
        <p:nvSpPr>
          <p:cNvPr id="3" name="Content Placeholder 2">
            <a:extLst>
              <a:ext uri="{FF2B5EF4-FFF2-40B4-BE49-F238E27FC236}">
                <a16:creationId xmlns:a16="http://schemas.microsoft.com/office/drawing/2014/main" id="{090F92B3-4730-4187-9689-88A7F4D07FCF}"/>
              </a:ext>
            </a:extLst>
          </p:cNvPr>
          <p:cNvSpPr>
            <a:spLocks noGrp="1"/>
          </p:cNvSpPr>
          <p:nvPr>
            <p:ph sz="half" idx="1"/>
          </p:nvPr>
        </p:nvSpPr>
        <p:spPr>
          <a:xfrm>
            <a:off x="609600" y="1920085"/>
            <a:ext cx="5384800" cy="4434840"/>
          </a:xfrm>
        </p:spPr>
        <p:txBody>
          <a:bodyPr/>
          <a:lstStyle/>
          <a:p>
            <a:r>
              <a:rPr lang="en-US" dirty="0"/>
              <a:t>BP Oil</a:t>
            </a:r>
          </a:p>
          <a:p>
            <a:r>
              <a:rPr lang="en-US" dirty="0"/>
              <a:t>Transmontaigne Terminals</a:t>
            </a:r>
          </a:p>
          <a:p>
            <a:r>
              <a:rPr lang="en-US" dirty="0"/>
              <a:t>Martin Marietta</a:t>
            </a:r>
          </a:p>
          <a:p>
            <a:r>
              <a:rPr lang="en-US" dirty="0"/>
              <a:t>Northern Kentucky Aggregates</a:t>
            </a:r>
          </a:p>
          <a:p>
            <a:r>
              <a:rPr lang="en-US" dirty="0"/>
              <a:t>Duke Energy</a:t>
            </a:r>
          </a:p>
          <a:p>
            <a:r>
              <a:rPr lang="en-US" dirty="0"/>
              <a:t>LG&amp;E/KU</a:t>
            </a:r>
          </a:p>
          <a:p>
            <a:r>
              <a:rPr lang="en-US" dirty="0"/>
              <a:t>McGinnis/</a:t>
            </a:r>
            <a:r>
              <a:rPr lang="en-US" dirty="0" err="1"/>
              <a:t>McNational</a:t>
            </a:r>
            <a:endParaRPr lang="en-US" dirty="0"/>
          </a:p>
        </p:txBody>
      </p:sp>
      <p:sp>
        <p:nvSpPr>
          <p:cNvPr id="4" name="Content Placeholder 3">
            <a:extLst>
              <a:ext uri="{FF2B5EF4-FFF2-40B4-BE49-F238E27FC236}">
                <a16:creationId xmlns:a16="http://schemas.microsoft.com/office/drawing/2014/main" id="{9349D671-57E0-F2A8-B72D-F7E0418D6FED}"/>
              </a:ext>
            </a:extLst>
          </p:cNvPr>
          <p:cNvSpPr>
            <a:spLocks noGrp="1"/>
          </p:cNvSpPr>
          <p:nvPr>
            <p:ph sz="half" idx="2"/>
          </p:nvPr>
        </p:nvSpPr>
        <p:spPr/>
        <p:txBody>
          <a:bodyPr/>
          <a:lstStyle/>
          <a:p>
            <a:r>
              <a:rPr lang="en-US" dirty="0" err="1"/>
              <a:t>Certainteed</a:t>
            </a:r>
            <a:endParaRPr lang="en-US" dirty="0"/>
          </a:p>
          <a:p>
            <a:r>
              <a:rPr lang="en-US" dirty="0"/>
              <a:t>CHS Crop Nutrients</a:t>
            </a:r>
          </a:p>
          <a:p>
            <a:r>
              <a:rPr lang="en-US" dirty="0"/>
              <a:t>Carmeuse Lime &amp; Stone</a:t>
            </a:r>
          </a:p>
          <a:p>
            <a:r>
              <a:rPr lang="en-US" dirty="0"/>
              <a:t>Marathon Petroleum</a:t>
            </a:r>
          </a:p>
          <a:p>
            <a:r>
              <a:rPr lang="en-US" dirty="0"/>
              <a:t>Nucor Steel</a:t>
            </a:r>
          </a:p>
          <a:p>
            <a:r>
              <a:rPr lang="en-US" dirty="0"/>
              <a:t>North American Stainless</a:t>
            </a:r>
          </a:p>
          <a:p>
            <a:r>
              <a:rPr lang="en-US" dirty="0"/>
              <a:t>C&amp;B Marine</a:t>
            </a:r>
          </a:p>
          <a:p>
            <a:pPr marL="0" indent="0">
              <a:buNone/>
            </a:pPr>
            <a:endParaRPr lang="en-US" dirty="0"/>
          </a:p>
        </p:txBody>
      </p:sp>
    </p:spTree>
    <p:extLst>
      <p:ext uri="{BB962C8B-B14F-4D97-AF65-F5344CB8AC3E}">
        <p14:creationId xmlns:p14="http://schemas.microsoft.com/office/powerpoint/2010/main" val="26463079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527D8-B13E-386E-4982-074F22EA186B}"/>
              </a:ext>
            </a:extLst>
          </p:cNvPr>
          <p:cNvSpPr>
            <a:spLocks noGrp="1"/>
          </p:cNvSpPr>
          <p:nvPr>
            <p:ph type="title"/>
          </p:nvPr>
        </p:nvSpPr>
        <p:spPr/>
        <p:txBody>
          <a:bodyPr/>
          <a:lstStyle/>
          <a:p>
            <a:r>
              <a:rPr lang="en-US" dirty="0"/>
              <a:t>CORBA Strategic Partnerships include…</a:t>
            </a:r>
          </a:p>
        </p:txBody>
      </p:sp>
      <p:graphicFrame>
        <p:nvGraphicFramePr>
          <p:cNvPr id="5" name="Content Placeholder 2">
            <a:extLst>
              <a:ext uri="{FF2B5EF4-FFF2-40B4-BE49-F238E27FC236}">
                <a16:creationId xmlns:a16="http://schemas.microsoft.com/office/drawing/2014/main" id="{AB57977D-16B0-6997-3AC2-3E47A818CFC1}"/>
              </a:ext>
            </a:extLst>
          </p:cNvPr>
          <p:cNvGraphicFramePr>
            <a:graphicFrameLocks noGrp="1"/>
          </p:cNvGraphicFramePr>
          <p:nvPr>
            <p:ph idx="1"/>
            <p:extLst>
              <p:ext uri="{D42A27DB-BD31-4B8C-83A1-F6EECF244321}">
                <p14:modId xmlns:p14="http://schemas.microsoft.com/office/powerpoint/2010/main" val="4259912194"/>
              </p:ext>
            </p:extLst>
          </p:nvPr>
        </p:nvGraphicFramePr>
        <p:xfrm>
          <a:off x="609600" y="1935480"/>
          <a:ext cx="109728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38783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F8AD-AF00-08C8-14AE-4A0416B9DD3C}"/>
              </a:ext>
            </a:extLst>
          </p:cNvPr>
          <p:cNvSpPr>
            <a:spLocks noGrp="1"/>
          </p:cNvSpPr>
          <p:nvPr>
            <p:ph type="title"/>
          </p:nvPr>
        </p:nvSpPr>
        <p:spPr/>
        <p:txBody>
          <a:bodyPr/>
          <a:lstStyle/>
          <a:p>
            <a:r>
              <a:rPr lang="en-US" dirty="0"/>
              <a:t>NUCOR - Gallatin</a:t>
            </a:r>
          </a:p>
        </p:txBody>
      </p:sp>
      <p:sp>
        <p:nvSpPr>
          <p:cNvPr id="3" name="Content Placeholder 2">
            <a:extLst>
              <a:ext uri="{FF2B5EF4-FFF2-40B4-BE49-F238E27FC236}">
                <a16:creationId xmlns:a16="http://schemas.microsoft.com/office/drawing/2014/main" id="{C3623DB5-8860-A4C8-29B0-79CF4C0542BC}"/>
              </a:ext>
            </a:extLst>
          </p:cNvPr>
          <p:cNvSpPr>
            <a:spLocks noGrp="1"/>
          </p:cNvSpPr>
          <p:nvPr>
            <p:ph idx="1"/>
          </p:nvPr>
        </p:nvSpPr>
        <p:spPr/>
        <p:txBody>
          <a:bodyPr>
            <a:normAutofit lnSpcReduction="10000"/>
          </a:bodyPr>
          <a:lstStyle/>
          <a:p>
            <a:r>
              <a:rPr lang="en-US" dirty="0"/>
              <a:t>Steel manufacturer with three locations on the Ohio River</a:t>
            </a:r>
          </a:p>
          <a:p>
            <a:pPr lvl="1"/>
            <a:r>
              <a:rPr lang="en-US" dirty="0"/>
              <a:t>Gallatin, Brandenburg, KY and Apple Grove, WV</a:t>
            </a:r>
          </a:p>
          <a:p>
            <a:r>
              <a:rPr lang="en-US" dirty="0"/>
              <a:t>Posterchild for the near “ideal” river port operator</a:t>
            </a:r>
          </a:p>
          <a:p>
            <a:pPr lvl="1"/>
            <a:r>
              <a:rPr lang="en-US" dirty="0"/>
              <a:t>Bulk raw materials inbound</a:t>
            </a:r>
          </a:p>
          <a:p>
            <a:pPr lvl="1"/>
            <a:r>
              <a:rPr lang="en-US" dirty="0"/>
              <a:t>Finished steel outbound</a:t>
            </a:r>
          </a:p>
          <a:p>
            <a:pPr lvl="1"/>
            <a:r>
              <a:rPr lang="en-US" dirty="0"/>
              <a:t>Need for abundant water supply</a:t>
            </a:r>
          </a:p>
          <a:p>
            <a:pPr lvl="1"/>
            <a:r>
              <a:rPr lang="en-US" dirty="0"/>
              <a:t>Hub-and-spoke distribution networks</a:t>
            </a:r>
          </a:p>
          <a:p>
            <a:r>
              <a:rPr lang="en-US" dirty="0"/>
              <a:t>PRIVATE operator – not in any public ports</a:t>
            </a:r>
          </a:p>
          <a:p>
            <a:r>
              <a:rPr lang="en-US" dirty="0"/>
              <a:t>Multi-billion $$ investments – almost exclusively private investments</a:t>
            </a:r>
          </a:p>
          <a:p>
            <a:r>
              <a:rPr lang="en-US" dirty="0"/>
              <a:t>Partnered with OKI to secure Marad Marine Highway Grants</a:t>
            </a:r>
          </a:p>
          <a:p>
            <a:endParaRPr lang="en-US" dirty="0"/>
          </a:p>
        </p:txBody>
      </p:sp>
    </p:spTree>
    <p:extLst>
      <p:ext uri="{BB962C8B-B14F-4D97-AF65-F5344CB8AC3E}">
        <p14:creationId xmlns:p14="http://schemas.microsoft.com/office/powerpoint/2010/main" val="369063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Ohio River Ports and PSAs – Ohio River = 981 miles (2021 USACE)</a:t>
            </a:r>
          </a:p>
        </p:txBody>
      </p:sp>
      <p:sp>
        <p:nvSpPr>
          <p:cNvPr id="3" name="Content Placeholder 2"/>
          <p:cNvSpPr>
            <a:spLocks noGrp="1"/>
          </p:cNvSpPr>
          <p:nvPr>
            <p:ph idx="1"/>
          </p:nvPr>
        </p:nvSpPr>
        <p:spPr/>
        <p:txBody>
          <a:bodyPr>
            <a:normAutofit fontScale="92500" lnSpcReduction="20000"/>
          </a:bodyPr>
          <a:lstStyle/>
          <a:p>
            <a:r>
              <a:rPr lang="en-US" dirty="0"/>
              <a:t>Port of Pittsburgh (OR mile 0 to 40)</a:t>
            </a:r>
          </a:p>
          <a:p>
            <a:pPr lvl="1"/>
            <a:r>
              <a:rPr lang="en-US" dirty="0"/>
              <a:t>16.431 million tons (Rank #36 overall; </a:t>
            </a:r>
            <a:r>
              <a:rPr lang="en-US" b="1" dirty="0">
                <a:solidFill>
                  <a:srgbClr val="FF0000"/>
                </a:solidFill>
              </a:rPr>
              <a:t>#6 </a:t>
            </a:r>
            <a:r>
              <a:rPr lang="en-US" dirty="0"/>
              <a:t>Inland port)</a:t>
            </a:r>
          </a:p>
          <a:p>
            <a:r>
              <a:rPr lang="en-US" dirty="0"/>
              <a:t>Mid-Ohio Valley Port, OH and WV  (OR mile 40 to 256)</a:t>
            </a:r>
          </a:p>
          <a:p>
            <a:pPr lvl="1"/>
            <a:r>
              <a:rPr lang="en-US" dirty="0"/>
              <a:t>35.933 million tons (Rank #18 overall; </a:t>
            </a:r>
            <a:r>
              <a:rPr lang="en-US" b="1" dirty="0">
                <a:solidFill>
                  <a:srgbClr val="FF0000"/>
                </a:solidFill>
              </a:rPr>
              <a:t>#1 </a:t>
            </a:r>
            <a:r>
              <a:rPr lang="en-US" dirty="0"/>
              <a:t>Inland port)</a:t>
            </a:r>
          </a:p>
          <a:p>
            <a:r>
              <a:rPr lang="en-US" dirty="0"/>
              <a:t>Port of Huntington – Tristate, KY, OH, WV (OR mile 256 – 356)</a:t>
            </a:r>
          </a:p>
          <a:p>
            <a:pPr lvl="1"/>
            <a:r>
              <a:rPr lang="en-US" dirty="0"/>
              <a:t>31.117 million tons (Rank #21 overall; </a:t>
            </a:r>
            <a:r>
              <a:rPr lang="en-US" b="1" dirty="0">
                <a:solidFill>
                  <a:srgbClr val="FF0000"/>
                </a:solidFill>
              </a:rPr>
              <a:t>#3 </a:t>
            </a:r>
            <a:r>
              <a:rPr lang="en-US" dirty="0"/>
              <a:t>Inland port)</a:t>
            </a:r>
          </a:p>
          <a:p>
            <a:r>
              <a:rPr lang="en-US" dirty="0"/>
              <a:t>Ports of Cincinnati-Northern Kentucky (OR mile 356 to 560)</a:t>
            </a:r>
          </a:p>
          <a:p>
            <a:pPr lvl="1"/>
            <a:r>
              <a:rPr lang="en-US" dirty="0"/>
              <a:t>35.932 million tons (Rank #19 overall; </a:t>
            </a:r>
            <a:r>
              <a:rPr lang="en-US" b="1" dirty="0">
                <a:solidFill>
                  <a:srgbClr val="FF0000"/>
                </a:solidFill>
              </a:rPr>
              <a:t>#2 </a:t>
            </a:r>
            <a:r>
              <a:rPr lang="en-US" dirty="0"/>
              <a:t>Inland port)</a:t>
            </a:r>
          </a:p>
          <a:p>
            <a:r>
              <a:rPr lang="en-US" dirty="0"/>
              <a:t>Port of Louisville (OR mile 601 – 616 = ONLY 15 miles!!)</a:t>
            </a:r>
          </a:p>
          <a:p>
            <a:pPr lvl="1"/>
            <a:r>
              <a:rPr lang="en-US" dirty="0"/>
              <a:t>8.633 million tons (Rank #59 overall; #13 Inland port)</a:t>
            </a:r>
          </a:p>
          <a:p>
            <a:r>
              <a:rPr lang="en-US" dirty="0"/>
              <a:t>Owensboro, Henderson, Paducah (OR mile 616 – 981)</a:t>
            </a:r>
          </a:p>
          <a:p>
            <a:pPr lvl="1"/>
            <a:r>
              <a:rPr lang="en-US" dirty="0"/>
              <a:t>2.8M; 2.0M; 7.7M tons, respectively = total 12.5M tons combined)</a:t>
            </a:r>
          </a:p>
        </p:txBody>
      </p:sp>
    </p:spTree>
    <p:extLst>
      <p:ext uri="{BB962C8B-B14F-4D97-AF65-F5344CB8AC3E}">
        <p14:creationId xmlns:p14="http://schemas.microsoft.com/office/powerpoint/2010/main" val="1449376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ID="2" presetClass="entr" presetSubtype="4" fill="hold" grpId="0" nodeType="afterEffect">
                                  <p:stCondLst>
                                    <p:cond delay="10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7000"/>
                            </p:stCondLst>
                            <p:childTnLst>
                              <p:par>
                                <p:cTn id="45" presetID="2" presetClass="entr" presetSubtype="4" fill="hold" grpId="0" nodeType="afterEffect">
                                  <p:stCondLst>
                                    <p:cond delay="100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85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9000"/>
                            </p:stCondLst>
                            <p:childTnLst>
                              <p:par>
                                <p:cTn id="55" presetID="2" presetClass="entr" presetSubtype="4" fill="hold" grpId="0" nodeType="afterEffect">
                                  <p:stCondLst>
                                    <p:cond delay="100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0500"/>
                            </p:stCondLst>
                            <p:childTnLst>
                              <p:par>
                                <p:cTn id="60" presetID="2" presetClass="entr" presetSubtype="4" fill="hold" grpId="0"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864" y="410204"/>
            <a:ext cx="11644271" cy="6092456"/>
          </a:xfrm>
          <a:prstGeom prst="rect">
            <a:avLst/>
          </a:prstGeom>
        </p:spPr>
      </p:pic>
      <p:sp>
        <p:nvSpPr>
          <p:cNvPr id="5" name="Oval 4"/>
          <p:cNvSpPr/>
          <p:nvPr/>
        </p:nvSpPr>
        <p:spPr>
          <a:xfrm>
            <a:off x="4939283" y="2413017"/>
            <a:ext cx="2313432" cy="1337021"/>
          </a:xfrm>
          <a:prstGeom prst="ellipse">
            <a:avLst/>
          </a:prstGeom>
          <a:solidFill>
            <a:schemeClr val="accent2">
              <a:alpha val="17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5" idx="2"/>
            <a:endCxn id="35" idx="3"/>
          </p:cNvCxnSpPr>
          <p:nvPr/>
        </p:nvCxnSpPr>
        <p:spPr>
          <a:xfrm flipH="1" flipV="1">
            <a:off x="3849701" y="2443751"/>
            <a:ext cx="1089582" cy="637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6028" y="2274474"/>
            <a:ext cx="3313673" cy="338554"/>
          </a:xfrm>
          <a:prstGeom prst="rect">
            <a:avLst/>
          </a:prstGeom>
          <a:solidFill>
            <a:schemeClr val="accent2">
              <a:alpha val="17000"/>
            </a:schemeClr>
          </a:solidFill>
          <a:ln w="25400">
            <a:solidFill>
              <a:schemeClr val="accent2"/>
            </a:solidFill>
          </a:ln>
        </p:spPr>
        <p:txBody>
          <a:bodyPr wrap="square" rtlCol="0">
            <a:spAutoFit/>
          </a:bodyPr>
          <a:lstStyle/>
          <a:p>
            <a:r>
              <a:rPr lang="en-US" sz="1600" dirty="0"/>
              <a:t>#2 - Ports of Cincinnati and No. KY</a:t>
            </a:r>
          </a:p>
        </p:txBody>
      </p:sp>
      <p:sp>
        <p:nvSpPr>
          <p:cNvPr id="38" name="Oval 37"/>
          <p:cNvSpPr/>
          <p:nvPr/>
        </p:nvSpPr>
        <p:spPr>
          <a:xfrm>
            <a:off x="7252715" y="2597639"/>
            <a:ext cx="1933325" cy="1007409"/>
          </a:xfrm>
          <a:prstGeom prst="ellipse">
            <a:avLst/>
          </a:prstGeom>
          <a:solidFill>
            <a:schemeClr val="accent1">
              <a:lumMod val="60000"/>
              <a:lumOff val="40000"/>
              <a:alpha val="17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7880602">
            <a:off x="8349293" y="1077142"/>
            <a:ext cx="2214800" cy="1397226"/>
          </a:xfrm>
          <a:prstGeom prst="ellipse">
            <a:avLst/>
          </a:prstGeom>
          <a:solidFill>
            <a:srgbClr val="00B050">
              <a:alpha val="19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a:cxnSpLocks/>
            <a:stCxn id="38" idx="0"/>
            <a:endCxn id="45" idx="3"/>
          </p:cNvCxnSpPr>
          <p:nvPr/>
        </p:nvCxnSpPr>
        <p:spPr>
          <a:xfrm flipH="1" flipV="1">
            <a:off x="5742330" y="1883034"/>
            <a:ext cx="2477048" cy="714605"/>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51798" y="1713757"/>
            <a:ext cx="3090532" cy="338554"/>
          </a:xfrm>
          <a:prstGeom prst="rect">
            <a:avLst/>
          </a:prstGeom>
          <a:solidFill>
            <a:schemeClr val="accent1">
              <a:lumMod val="60000"/>
              <a:lumOff val="40000"/>
              <a:alpha val="17000"/>
            </a:schemeClr>
          </a:solidFill>
          <a:ln w="25400">
            <a:solidFill>
              <a:schemeClr val="accent1">
                <a:lumMod val="60000"/>
                <a:lumOff val="40000"/>
              </a:schemeClr>
            </a:solidFill>
          </a:ln>
        </p:spPr>
        <p:txBody>
          <a:bodyPr wrap="square" rtlCol="0">
            <a:spAutoFit/>
          </a:bodyPr>
          <a:lstStyle/>
          <a:p>
            <a:r>
              <a:rPr lang="en-US" sz="1600" dirty="0"/>
              <a:t>#3 -Huntington Tristate – OH, WV</a:t>
            </a:r>
          </a:p>
        </p:txBody>
      </p:sp>
      <p:cxnSp>
        <p:nvCxnSpPr>
          <p:cNvPr id="47" name="Straight Connector 46"/>
          <p:cNvCxnSpPr>
            <a:cxnSpLocks/>
            <a:stCxn id="39" idx="0"/>
            <a:endCxn id="51" idx="3"/>
          </p:cNvCxnSpPr>
          <p:nvPr/>
        </p:nvCxnSpPr>
        <p:spPr>
          <a:xfrm flipH="1" flipV="1">
            <a:off x="8029815" y="1372486"/>
            <a:ext cx="810097" cy="75182"/>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39283" y="1203209"/>
            <a:ext cx="3090532" cy="338554"/>
          </a:xfrm>
          <a:prstGeom prst="rect">
            <a:avLst/>
          </a:prstGeom>
          <a:solidFill>
            <a:srgbClr val="00B050">
              <a:alpha val="17000"/>
            </a:srgbClr>
          </a:solidFill>
          <a:ln w="25400">
            <a:solidFill>
              <a:srgbClr val="00B050"/>
            </a:solidFill>
          </a:ln>
        </p:spPr>
        <p:txBody>
          <a:bodyPr wrap="square" rtlCol="0">
            <a:spAutoFit/>
          </a:bodyPr>
          <a:lstStyle/>
          <a:p>
            <a:r>
              <a:rPr lang="en-US" sz="1600" dirty="0"/>
              <a:t>#1 - Mid-Ohio Valley Port, OH, WV</a:t>
            </a:r>
          </a:p>
        </p:txBody>
      </p:sp>
      <p:sp>
        <p:nvSpPr>
          <p:cNvPr id="70" name="Oval 69"/>
          <p:cNvSpPr/>
          <p:nvPr/>
        </p:nvSpPr>
        <p:spPr>
          <a:xfrm rot="17110683">
            <a:off x="10458872" y="117603"/>
            <a:ext cx="914470" cy="1615815"/>
          </a:xfrm>
          <a:prstGeom prst="ellipse">
            <a:avLst/>
          </a:prstGeom>
          <a:solidFill>
            <a:schemeClr val="accent3">
              <a:alpha val="1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cxnSpLocks/>
            <a:stCxn id="70" idx="0"/>
            <a:endCxn id="76" idx="3"/>
          </p:cNvCxnSpPr>
          <p:nvPr/>
        </p:nvCxnSpPr>
        <p:spPr>
          <a:xfrm flipH="1" flipV="1">
            <a:off x="8475488" y="648427"/>
            <a:ext cx="1660894" cy="6555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095999" y="479150"/>
            <a:ext cx="2379489" cy="338554"/>
          </a:xfrm>
          <a:prstGeom prst="rect">
            <a:avLst/>
          </a:prstGeom>
          <a:solidFill>
            <a:schemeClr val="accent3">
              <a:alpha val="17000"/>
            </a:schemeClr>
          </a:solidFill>
          <a:ln w="25400">
            <a:solidFill>
              <a:schemeClr val="accent3"/>
            </a:solidFill>
          </a:ln>
        </p:spPr>
        <p:txBody>
          <a:bodyPr wrap="square" rtlCol="0">
            <a:spAutoFit/>
          </a:bodyPr>
          <a:lstStyle/>
          <a:p>
            <a:r>
              <a:rPr lang="en-US" sz="1600" dirty="0"/>
              <a:t>#6 - Port of Pittsburgh PA</a:t>
            </a:r>
          </a:p>
        </p:txBody>
      </p:sp>
      <p:sp>
        <p:nvSpPr>
          <p:cNvPr id="79" name="Oval 78"/>
          <p:cNvSpPr/>
          <p:nvPr/>
        </p:nvSpPr>
        <p:spPr>
          <a:xfrm rot="20941602">
            <a:off x="2985811" y="3461308"/>
            <a:ext cx="2361564" cy="1029981"/>
          </a:xfrm>
          <a:prstGeom prst="ellipse">
            <a:avLst/>
          </a:prstGeom>
          <a:solidFill>
            <a:srgbClr val="C69D2A">
              <a:alpha val="17000"/>
            </a:srgbClr>
          </a:solidFill>
          <a:ln>
            <a:solidFill>
              <a:srgbClr val="C69D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373771">
            <a:off x="1002442" y="4087124"/>
            <a:ext cx="2106874" cy="1292796"/>
          </a:xfrm>
          <a:prstGeom prst="ellipse">
            <a:avLst/>
          </a:prstGeom>
          <a:solidFill>
            <a:schemeClr val="accent6">
              <a:alpha val="17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p:cNvCxnSpPr>
            <a:stCxn id="79" idx="0"/>
            <a:endCxn id="84" idx="3"/>
          </p:cNvCxnSpPr>
          <p:nvPr/>
        </p:nvCxnSpPr>
        <p:spPr>
          <a:xfrm flipH="1" flipV="1">
            <a:off x="3325072" y="3004468"/>
            <a:ext cx="743492" cy="466256"/>
          </a:xfrm>
          <a:prstGeom prst="line">
            <a:avLst/>
          </a:prstGeom>
          <a:ln w="25400">
            <a:solidFill>
              <a:srgbClr val="C69D2A"/>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11998" y="2835191"/>
            <a:ext cx="2713074" cy="338554"/>
          </a:xfrm>
          <a:prstGeom prst="rect">
            <a:avLst/>
          </a:prstGeom>
          <a:solidFill>
            <a:srgbClr val="C69D2A">
              <a:alpha val="17000"/>
            </a:srgbClr>
          </a:solidFill>
          <a:ln w="25400">
            <a:solidFill>
              <a:srgbClr val="C69D2A"/>
            </a:solidFill>
          </a:ln>
        </p:spPr>
        <p:txBody>
          <a:bodyPr wrap="square" rtlCol="0">
            <a:spAutoFit/>
          </a:bodyPr>
          <a:lstStyle/>
          <a:p>
            <a:r>
              <a:rPr lang="en-US" sz="1600" dirty="0"/>
              <a:t>?? Louisville/Jeffersonville ??</a:t>
            </a:r>
          </a:p>
        </p:txBody>
      </p:sp>
      <p:cxnSp>
        <p:nvCxnSpPr>
          <p:cNvPr id="91" name="Straight Connector 90"/>
          <p:cNvCxnSpPr>
            <a:stCxn id="80" idx="7"/>
            <a:endCxn id="94" idx="2"/>
          </p:cNvCxnSpPr>
          <p:nvPr/>
        </p:nvCxnSpPr>
        <p:spPr>
          <a:xfrm flipH="1" flipV="1">
            <a:off x="1592317" y="3809278"/>
            <a:ext cx="1001967" cy="23584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57351" y="3470724"/>
            <a:ext cx="2469931" cy="338554"/>
          </a:xfrm>
          <a:prstGeom prst="rect">
            <a:avLst/>
          </a:prstGeom>
          <a:solidFill>
            <a:schemeClr val="accent6">
              <a:alpha val="17000"/>
            </a:schemeClr>
          </a:solidFill>
          <a:ln w="25400">
            <a:solidFill>
              <a:schemeClr val="accent6"/>
            </a:solidFill>
          </a:ln>
        </p:spPr>
        <p:txBody>
          <a:bodyPr wrap="square" rtlCol="0">
            <a:spAutoFit/>
          </a:bodyPr>
          <a:lstStyle/>
          <a:p>
            <a:r>
              <a:rPr lang="en-US" sz="1600" dirty="0"/>
              <a:t>?? Paducah / KY Lakes ??</a:t>
            </a:r>
          </a:p>
        </p:txBody>
      </p:sp>
    </p:spTree>
    <p:extLst>
      <p:ext uri="{BB962C8B-B14F-4D97-AF65-F5344CB8AC3E}">
        <p14:creationId xmlns:p14="http://schemas.microsoft.com/office/powerpoint/2010/main" val="358959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5" grpId="0" animBg="1"/>
      <p:bldP spid="38" grpId="0" animBg="1"/>
      <p:bldP spid="39" grpId="0" animBg="1"/>
      <p:bldP spid="45" grpId="0" animBg="1"/>
      <p:bldP spid="51" grpId="0" animBg="1"/>
      <p:bldP spid="70" grpId="0" animBg="1"/>
      <p:bldP spid="76" grpId="0" animBg="1"/>
      <p:bldP spid="79" grpId="0" animBg="1"/>
      <p:bldP spid="80" grpId="0" animBg="1"/>
      <p:bldP spid="84" grpId="0" animBg="1"/>
      <p:bldP spid="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Waterborne Tonnage By State</a:t>
            </a:r>
            <a:br>
              <a:rPr lang="en-US" dirty="0"/>
            </a:br>
            <a:r>
              <a:rPr lang="en-US" dirty="0"/>
              <a:t>Millions of tons (2021 USACE)</a:t>
            </a:r>
          </a:p>
        </p:txBody>
      </p:sp>
      <p:sp>
        <p:nvSpPr>
          <p:cNvPr id="3" name="Content Placeholder 2"/>
          <p:cNvSpPr>
            <a:spLocks noGrp="1"/>
          </p:cNvSpPr>
          <p:nvPr>
            <p:ph idx="1"/>
          </p:nvPr>
        </p:nvSpPr>
        <p:spPr/>
        <p:txBody>
          <a:bodyPr>
            <a:normAutofit fontScale="85000" lnSpcReduction="20000"/>
          </a:bodyPr>
          <a:lstStyle/>
          <a:p>
            <a:r>
              <a:rPr lang="en-US" dirty="0"/>
              <a:t>Kentucky: 78.971 (#7) – Ohio, Kentucky, and Tennessee River</a:t>
            </a:r>
          </a:p>
          <a:p>
            <a:r>
              <a:rPr lang="en-US" dirty="0"/>
              <a:t>Illinois: 77.070 (#8) – Ohio, Mississippi, Illinois Rivers  and Lake Michigan</a:t>
            </a:r>
          </a:p>
          <a:p>
            <a:r>
              <a:rPr lang="en-US" dirty="0"/>
              <a:t>Ohio: 70.955 (#9) – Ohio River and Lake Erie</a:t>
            </a:r>
          </a:p>
          <a:p>
            <a:r>
              <a:rPr lang="en-US" dirty="0"/>
              <a:t>Indiana: 55.404 (#12) – Ohio River and Lake Michigan</a:t>
            </a:r>
          </a:p>
          <a:p>
            <a:r>
              <a:rPr lang="en-US" dirty="0"/>
              <a:t>West Virginia: 45.712 (#17) – Ohio River and Atlantic Coast</a:t>
            </a:r>
          </a:p>
          <a:p>
            <a:pPr marL="0" indent="0">
              <a:buNone/>
            </a:pPr>
            <a:endParaRPr lang="en-US" dirty="0"/>
          </a:p>
          <a:p>
            <a:r>
              <a:rPr lang="en-US" dirty="0"/>
              <a:t>Pennsylvania: 48.296 (#14) – Ohio, Monongahela, and Allegheny Rivers + Lake Erie and Delaware River</a:t>
            </a:r>
          </a:p>
          <a:p>
            <a:r>
              <a:rPr lang="en-US" dirty="0"/>
              <a:t>Missouri: 41.492 (#19) – Mississippi and Missouri Rivers</a:t>
            </a:r>
          </a:p>
          <a:p>
            <a:r>
              <a:rPr lang="en-US" dirty="0"/>
              <a:t>Tennessee: 29.470 (#24) – Mississippi and various other rivers</a:t>
            </a:r>
          </a:p>
          <a:p>
            <a:r>
              <a:rPr lang="en-US" dirty="0"/>
              <a:t>Virginia: 70.022 (#10) – East coast</a:t>
            </a:r>
          </a:p>
          <a:p>
            <a:pPr marL="393192" lvl="1" indent="0">
              <a:buNone/>
            </a:pPr>
            <a:endParaRPr lang="en-US" dirty="0"/>
          </a:p>
        </p:txBody>
      </p:sp>
    </p:spTree>
    <p:extLst>
      <p:ext uri="{BB962C8B-B14F-4D97-AF65-F5344CB8AC3E}">
        <p14:creationId xmlns:p14="http://schemas.microsoft.com/office/powerpoint/2010/main" val="272903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Waterborne Tonnage:</a:t>
            </a:r>
            <a:br>
              <a:rPr lang="en-US" dirty="0"/>
            </a:br>
            <a:r>
              <a:rPr lang="en-US" dirty="0"/>
              <a:t>Public Ports vs. Non-public</a:t>
            </a:r>
          </a:p>
        </p:txBody>
      </p:sp>
      <p:sp>
        <p:nvSpPr>
          <p:cNvPr id="3" name="Content Placeholder 2"/>
          <p:cNvSpPr>
            <a:spLocks noGrp="1"/>
          </p:cNvSpPr>
          <p:nvPr>
            <p:ph sz="half" idx="1"/>
          </p:nvPr>
        </p:nvSpPr>
        <p:spPr/>
        <p:txBody>
          <a:bodyPr>
            <a:normAutofit fontScale="92500" lnSpcReduction="20000"/>
          </a:bodyPr>
          <a:lstStyle/>
          <a:p>
            <a:r>
              <a:rPr lang="en-US" dirty="0"/>
              <a:t>Includes private terminal operators, manufacturers, and utilities</a:t>
            </a:r>
          </a:p>
          <a:p>
            <a:endParaRPr lang="en-US" dirty="0"/>
          </a:p>
          <a:p>
            <a:r>
              <a:rPr lang="en-US" dirty="0"/>
              <a:t>Kentucky total tonnage (2021 USACE) = 79 million tons</a:t>
            </a:r>
          </a:p>
          <a:p>
            <a:r>
              <a:rPr lang="en-US" dirty="0"/>
              <a:t>Kentucky’s (7) active public port authorities = 23 million tons</a:t>
            </a:r>
          </a:p>
          <a:p>
            <a:r>
              <a:rPr lang="en-US" dirty="0"/>
              <a:t>Kentucky waterborne tons NOT at public ports = 56 million tons</a:t>
            </a:r>
          </a:p>
          <a:p>
            <a:pPr marL="0" indent="0">
              <a:buNone/>
            </a:pPr>
            <a:endParaRPr lang="en-US" dirty="0"/>
          </a:p>
          <a:p>
            <a:r>
              <a:rPr lang="en-US" b="1" dirty="0">
                <a:solidFill>
                  <a:srgbClr val="FF0000"/>
                </a:solidFill>
              </a:rPr>
              <a:t>About 71% waterborne tonnage NOT at Kentucky’s public ports</a:t>
            </a:r>
          </a:p>
        </p:txBody>
      </p:sp>
      <p:pic>
        <p:nvPicPr>
          <p:cNvPr id="9" name="Content Placeholder 8">
            <a:extLst>
              <a:ext uri="{FF2B5EF4-FFF2-40B4-BE49-F238E27FC236}">
                <a16:creationId xmlns:a16="http://schemas.microsoft.com/office/drawing/2014/main" id="{70DF3565-D394-A903-0AE0-DDD172F8F6C7}"/>
              </a:ext>
            </a:extLst>
          </p:cNvPr>
          <p:cNvPicPr>
            <a:picLocks noGrp="1" noChangeAspect="1"/>
          </p:cNvPicPr>
          <p:nvPr>
            <p:ph sz="half" idx="2"/>
          </p:nvPr>
        </p:nvPicPr>
        <p:blipFill>
          <a:blip r:embed="rId2"/>
          <a:stretch>
            <a:fillRect/>
          </a:stretch>
        </p:blipFill>
        <p:spPr>
          <a:xfrm>
            <a:off x="5994400" y="1978997"/>
            <a:ext cx="5998313" cy="3882307"/>
          </a:xfrm>
          <a:prstGeom prst="rect">
            <a:avLst/>
          </a:prstGeom>
        </p:spPr>
      </p:pic>
    </p:spTree>
    <p:extLst>
      <p:ext uri="{BB962C8B-B14F-4D97-AF65-F5344CB8AC3E}">
        <p14:creationId xmlns:p14="http://schemas.microsoft.com/office/powerpoint/2010/main" val="585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C423-F74C-59D0-41F3-510460483A7C}"/>
              </a:ext>
            </a:extLst>
          </p:cNvPr>
          <p:cNvSpPr>
            <a:spLocks noGrp="1"/>
          </p:cNvSpPr>
          <p:nvPr>
            <p:ph type="title"/>
          </p:nvPr>
        </p:nvSpPr>
        <p:spPr>
          <a:xfrm>
            <a:off x="609600" y="417871"/>
            <a:ext cx="10972800" cy="786581"/>
          </a:xfrm>
        </p:spPr>
        <p:txBody>
          <a:bodyPr>
            <a:normAutofit fontScale="90000"/>
          </a:bodyPr>
          <a:lstStyle/>
          <a:p>
            <a:pPr algn="ctr"/>
            <a:r>
              <a:rPr lang="en-US" dirty="0"/>
              <a:t>Challenges and Opportunities …</a:t>
            </a:r>
          </a:p>
        </p:txBody>
      </p:sp>
      <p:sp>
        <p:nvSpPr>
          <p:cNvPr id="3" name="Content Placeholder 2">
            <a:extLst>
              <a:ext uri="{FF2B5EF4-FFF2-40B4-BE49-F238E27FC236}">
                <a16:creationId xmlns:a16="http://schemas.microsoft.com/office/drawing/2014/main" id="{E740FFC7-5BD8-E418-321B-EA511EB171BF}"/>
              </a:ext>
            </a:extLst>
          </p:cNvPr>
          <p:cNvSpPr>
            <a:spLocks noGrp="1"/>
          </p:cNvSpPr>
          <p:nvPr>
            <p:ph idx="1"/>
          </p:nvPr>
        </p:nvSpPr>
        <p:spPr>
          <a:xfrm>
            <a:off x="609600" y="1204452"/>
            <a:ext cx="10972800" cy="5120148"/>
          </a:xfrm>
        </p:spPr>
        <p:txBody>
          <a:bodyPr>
            <a:normAutofit fontScale="77500" lnSpcReduction="20000"/>
          </a:bodyPr>
          <a:lstStyle/>
          <a:p>
            <a:r>
              <a:rPr lang="en-US" sz="2800" dirty="0"/>
              <a:t>Port development: Transportation, or economic development, or both?</a:t>
            </a:r>
          </a:p>
          <a:p>
            <a:pPr marL="0" indent="0">
              <a:buNone/>
            </a:pPr>
            <a:endParaRPr lang="en-US" dirty="0"/>
          </a:p>
          <a:p>
            <a:r>
              <a:rPr lang="en-US" sz="2800" dirty="0"/>
              <a:t>Public ports vs. Private ports</a:t>
            </a:r>
          </a:p>
          <a:p>
            <a:pPr lvl="1"/>
            <a:r>
              <a:rPr lang="en-US" dirty="0"/>
              <a:t>Public ports’ tenants are generally private companies</a:t>
            </a:r>
          </a:p>
          <a:p>
            <a:pPr lvl="1"/>
            <a:r>
              <a:rPr lang="en-US" dirty="0"/>
              <a:t>Private ports lack the “public” capabilities – may be able to solicit a public sponsor</a:t>
            </a:r>
          </a:p>
          <a:p>
            <a:pPr lvl="1"/>
            <a:r>
              <a:rPr lang="en-US" dirty="0"/>
              <a:t>State investments can and do support private ports, too</a:t>
            </a:r>
          </a:p>
          <a:p>
            <a:pPr lvl="2"/>
            <a:r>
              <a:rPr lang="en-US" dirty="0"/>
              <a:t>Road/highway connectivity</a:t>
            </a:r>
          </a:p>
          <a:p>
            <a:pPr lvl="2"/>
            <a:r>
              <a:rPr lang="en-US" dirty="0"/>
              <a:t>Utilities</a:t>
            </a:r>
          </a:p>
          <a:p>
            <a:pPr lvl="2"/>
            <a:r>
              <a:rPr lang="en-US" dirty="0"/>
              <a:t>Equipment investments</a:t>
            </a:r>
          </a:p>
          <a:p>
            <a:pPr lvl="2"/>
            <a:r>
              <a:rPr lang="en-US" dirty="0"/>
              <a:t>State benefits from private investments by the same metrics (jobs, tax generation, etc.) </a:t>
            </a:r>
          </a:p>
          <a:p>
            <a:pPr marL="667512" lvl="2" indent="0">
              <a:buNone/>
            </a:pPr>
            <a:endParaRPr lang="en-US" dirty="0"/>
          </a:p>
          <a:p>
            <a:pPr lvl="1"/>
            <a:r>
              <a:rPr lang="en-US" sz="2800" dirty="0"/>
              <a:t>Private ports should not have to compete with public financing and investment</a:t>
            </a:r>
          </a:p>
          <a:p>
            <a:pPr marL="393192" lvl="1" indent="0">
              <a:buNone/>
            </a:pPr>
            <a:endParaRPr lang="en-US" sz="2800" dirty="0"/>
          </a:p>
          <a:p>
            <a:r>
              <a:rPr lang="en-US" sz="2800" dirty="0"/>
              <a:t>Ohio River is a federally maintained waterway</a:t>
            </a:r>
          </a:p>
          <a:p>
            <a:pPr lvl="1"/>
            <a:r>
              <a:rPr lang="en-US" dirty="0"/>
              <a:t>States have no skin in the game - no state investment in the navigation infrastructure</a:t>
            </a:r>
          </a:p>
          <a:p>
            <a:pPr lvl="1"/>
            <a:r>
              <a:rPr lang="en-US" dirty="0"/>
              <a:t>Not a source for state’s tax revenues</a:t>
            </a:r>
          </a:p>
          <a:p>
            <a:pPr lvl="1"/>
            <a:r>
              <a:rPr lang="en-US" dirty="0"/>
              <a:t>Cannot use other tax revenues (i.e. highway taxes) to fund projects</a:t>
            </a:r>
          </a:p>
          <a:p>
            <a:pPr lvl="1"/>
            <a:endParaRPr lang="en-US" dirty="0"/>
          </a:p>
          <a:p>
            <a:endParaRPr lang="en-US" dirty="0"/>
          </a:p>
          <a:p>
            <a:endParaRPr lang="en-US" dirty="0"/>
          </a:p>
        </p:txBody>
      </p:sp>
    </p:spTree>
    <p:extLst>
      <p:ext uri="{BB962C8B-B14F-4D97-AF65-F5344CB8AC3E}">
        <p14:creationId xmlns:p14="http://schemas.microsoft.com/office/powerpoint/2010/main" val="18747479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C423-F74C-59D0-41F3-510460483A7C}"/>
              </a:ext>
            </a:extLst>
          </p:cNvPr>
          <p:cNvSpPr>
            <a:spLocks noGrp="1"/>
          </p:cNvSpPr>
          <p:nvPr>
            <p:ph type="title"/>
          </p:nvPr>
        </p:nvSpPr>
        <p:spPr>
          <a:xfrm>
            <a:off x="609600" y="417871"/>
            <a:ext cx="10972800" cy="786581"/>
          </a:xfrm>
        </p:spPr>
        <p:txBody>
          <a:bodyPr>
            <a:normAutofit fontScale="90000"/>
          </a:bodyPr>
          <a:lstStyle/>
          <a:p>
            <a:pPr algn="ctr"/>
            <a:r>
              <a:rPr lang="en-US" dirty="0"/>
              <a:t>Challenges and Opportunities (continued)</a:t>
            </a:r>
          </a:p>
        </p:txBody>
      </p:sp>
      <p:sp>
        <p:nvSpPr>
          <p:cNvPr id="3" name="Content Placeholder 2">
            <a:extLst>
              <a:ext uri="{FF2B5EF4-FFF2-40B4-BE49-F238E27FC236}">
                <a16:creationId xmlns:a16="http://schemas.microsoft.com/office/drawing/2014/main" id="{E740FFC7-5BD8-E418-321B-EA511EB171BF}"/>
              </a:ext>
            </a:extLst>
          </p:cNvPr>
          <p:cNvSpPr>
            <a:spLocks noGrp="1"/>
          </p:cNvSpPr>
          <p:nvPr>
            <p:ph idx="1"/>
          </p:nvPr>
        </p:nvSpPr>
        <p:spPr>
          <a:xfrm>
            <a:off x="609600" y="1204452"/>
            <a:ext cx="10972800" cy="5120148"/>
          </a:xfrm>
        </p:spPr>
        <p:txBody>
          <a:bodyPr>
            <a:normAutofit fontScale="92500" lnSpcReduction="20000"/>
          </a:bodyPr>
          <a:lstStyle/>
          <a:p>
            <a:r>
              <a:rPr lang="en-US" dirty="0"/>
              <a:t>Ohio River is interdependent system</a:t>
            </a:r>
          </a:p>
          <a:p>
            <a:pPr lvl="1"/>
            <a:r>
              <a:rPr lang="en-US" dirty="0"/>
              <a:t>Need to encourage port-to-port, state-to-state cooperation</a:t>
            </a:r>
          </a:p>
          <a:p>
            <a:pPr lvl="1"/>
            <a:r>
              <a:rPr lang="en-US" dirty="0"/>
              <a:t>Match up origins and destinations (hub and spoke)</a:t>
            </a:r>
          </a:p>
          <a:p>
            <a:pPr lvl="1"/>
            <a:r>
              <a:rPr lang="en-US" dirty="0"/>
              <a:t>Ports (and states) cannot be successful in a vacuum</a:t>
            </a:r>
          </a:p>
          <a:p>
            <a:pPr lvl="1"/>
            <a:endParaRPr lang="en-US" dirty="0"/>
          </a:p>
          <a:p>
            <a:r>
              <a:rPr lang="en-US" dirty="0"/>
              <a:t>Limited funding ($500,000 annual) via Kentucky Riverport Improvement Grant Program</a:t>
            </a:r>
          </a:p>
          <a:p>
            <a:pPr lvl="1"/>
            <a:r>
              <a:rPr lang="en-US" dirty="0"/>
              <a:t>Available only to “public” ports</a:t>
            </a:r>
          </a:p>
          <a:p>
            <a:pPr lvl="1"/>
            <a:r>
              <a:rPr lang="en-US" dirty="0"/>
              <a:t>Has not increased, even for COLA, since inception (2012)</a:t>
            </a:r>
          </a:p>
          <a:p>
            <a:pPr lvl="2"/>
            <a:r>
              <a:rPr lang="en-US" dirty="0"/>
              <a:t>Could be $650,000 to $700,000 if adjusted for inflation</a:t>
            </a:r>
          </a:p>
          <a:p>
            <a:pPr lvl="1"/>
            <a:r>
              <a:rPr lang="en-US" dirty="0"/>
              <a:t>Kentucky Freight Plan has identified a minimum of $12.3M up to $222M needed investments</a:t>
            </a:r>
          </a:p>
          <a:p>
            <a:pPr marL="393192" lvl="1" indent="0">
              <a:buNone/>
            </a:pPr>
            <a:endParaRPr lang="en-US" dirty="0"/>
          </a:p>
          <a:p>
            <a:r>
              <a:rPr lang="en-US" dirty="0"/>
              <a:t>Kentucky (and Ohio) has limited administrative/agency resources (one person)</a:t>
            </a:r>
          </a:p>
          <a:p>
            <a:pPr lvl="1"/>
            <a:r>
              <a:rPr lang="en-US" dirty="0"/>
              <a:t>KDOT Freight, Rail and Waterways Coordinator </a:t>
            </a:r>
          </a:p>
          <a:p>
            <a:endParaRPr lang="en-US" dirty="0"/>
          </a:p>
          <a:p>
            <a:endParaRPr lang="en-US" dirty="0"/>
          </a:p>
        </p:txBody>
      </p:sp>
    </p:spTree>
    <p:extLst>
      <p:ext uri="{BB962C8B-B14F-4D97-AF65-F5344CB8AC3E}">
        <p14:creationId xmlns:p14="http://schemas.microsoft.com/office/powerpoint/2010/main" val="42737930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8456-5E71-49C4-3B6F-996AB1D8E637}"/>
              </a:ext>
            </a:extLst>
          </p:cNvPr>
          <p:cNvSpPr>
            <a:spLocks noGrp="1"/>
          </p:cNvSpPr>
          <p:nvPr>
            <p:ph type="title"/>
          </p:nvPr>
        </p:nvSpPr>
        <p:spPr>
          <a:xfrm>
            <a:off x="812800" y="658761"/>
            <a:ext cx="2950464" cy="2100857"/>
          </a:xfrm>
        </p:spPr>
        <p:txBody>
          <a:bodyPr>
            <a:normAutofit fontScale="90000"/>
          </a:bodyPr>
          <a:lstStyle/>
          <a:p>
            <a:r>
              <a:rPr lang="en-US" sz="4000" dirty="0"/>
              <a:t>ORCO – Ohio River Coalition of Ohio</a:t>
            </a:r>
            <a:r>
              <a:rPr lang="en-US" sz="3200" dirty="0"/>
              <a:t>	</a:t>
            </a:r>
          </a:p>
        </p:txBody>
      </p:sp>
      <p:sp>
        <p:nvSpPr>
          <p:cNvPr id="5" name="Text Placeholder 4">
            <a:extLst>
              <a:ext uri="{FF2B5EF4-FFF2-40B4-BE49-F238E27FC236}">
                <a16:creationId xmlns:a16="http://schemas.microsoft.com/office/drawing/2014/main" id="{4284BD5D-5C19-9C68-ECAE-55FCAE169A31}"/>
              </a:ext>
            </a:extLst>
          </p:cNvPr>
          <p:cNvSpPr>
            <a:spLocks noGrp="1"/>
          </p:cNvSpPr>
          <p:nvPr>
            <p:ph type="body" sz="half" idx="2"/>
          </p:nvPr>
        </p:nvSpPr>
        <p:spPr>
          <a:xfrm>
            <a:off x="812800" y="2828784"/>
            <a:ext cx="2903794" cy="3586763"/>
          </a:xfrm>
        </p:spPr>
        <p:txBody>
          <a:bodyPr>
            <a:normAutofit fontScale="92500" lnSpcReduction="10000"/>
          </a:bodyPr>
          <a:lstStyle/>
          <a:p>
            <a:pPr marL="285750" indent="-285750">
              <a:buFont typeface="Arial" panose="020B0604020202020204" pitchFamily="34" charset="0"/>
              <a:buChar char="•"/>
            </a:pPr>
            <a:r>
              <a:rPr lang="en-US" sz="2000" dirty="0"/>
              <a:t>Coalition of Ohio River maritime industry in OHIO</a:t>
            </a:r>
          </a:p>
          <a:p>
            <a:pPr marL="285750" indent="-285750">
              <a:buFont typeface="Arial" panose="020B0604020202020204" pitchFamily="34" charset="0"/>
              <a:buChar char="•"/>
            </a:pPr>
            <a:r>
              <a:rPr lang="en-US" sz="2000" dirty="0"/>
              <a:t>Formed in response to Ohio’s maritime assistance program (MAP)</a:t>
            </a:r>
          </a:p>
          <a:p>
            <a:pPr marL="285750" indent="-285750">
              <a:buFont typeface="Arial" panose="020B0604020202020204" pitchFamily="34" charset="0"/>
              <a:buChar char="•"/>
            </a:pPr>
            <a:r>
              <a:rPr lang="en-US" sz="2000" dirty="0"/>
              <a:t>Petitioning the State of Ohio to form the Ohio River Commission</a:t>
            </a:r>
          </a:p>
          <a:p>
            <a:pPr marL="285750" indent="-285750">
              <a:buFont typeface="Arial" panose="020B0604020202020204" pitchFamily="34" charset="0"/>
              <a:buChar char="•"/>
            </a:pPr>
            <a:r>
              <a:rPr lang="en-US" sz="2000" dirty="0"/>
              <a:t>Should Kentucky stand-up the KY-ORC?</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pic>
        <p:nvPicPr>
          <p:cNvPr id="7" name="Picture Placeholder 6" descr="A brochure with a picture of a river and a map&#10;&#10;Description automatically generated">
            <a:extLst>
              <a:ext uri="{FF2B5EF4-FFF2-40B4-BE49-F238E27FC236}">
                <a16:creationId xmlns:a16="http://schemas.microsoft.com/office/drawing/2014/main" id="{57D7249D-BD2F-1861-4A92-C641311D0818}"/>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8825" b="8825"/>
          <a:stretch>
            <a:fillRect/>
          </a:stretch>
        </p:blipFill>
        <p:spPr>
          <a:xfrm rot="410146">
            <a:off x="4642808" y="1170020"/>
            <a:ext cx="6156960" cy="3931920"/>
          </a:xfrm>
        </p:spPr>
      </p:pic>
    </p:spTree>
    <p:extLst>
      <p:ext uri="{BB962C8B-B14F-4D97-AF65-F5344CB8AC3E}">
        <p14:creationId xmlns:p14="http://schemas.microsoft.com/office/powerpoint/2010/main" val="2174516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85F4C-254B-CE47-EBF9-363C07A4E924}"/>
              </a:ext>
            </a:extLst>
          </p:cNvPr>
          <p:cNvSpPr>
            <a:spLocks noGrp="1"/>
          </p:cNvSpPr>
          <p:nvPr>
            <p:ph type="title"/>
          </p:nvPr>
        </p:nvSpPr>
        <p:spPr/>
        <p:txBody>
          <a:bodyPr vert="horz" lIns="91440" tIns="45720" rIns="91440" bIns="45720" rtlCol="0" anchor="b">
            <a:normAutofit/>
          </a:bodyPr>
          <a:lstStyle/>
          <a:p>
            <a:pPr algn="l">
              <a:lnSpc>
                <a:spcPct val="90000"/>
              </a:lnSpc>
            </a:pPr>
            <a:r>
              <a:rPr lang="en-US" sz="3600" kern="1200" dirty="0">
                <a:solidFill>
                  <a:schemeClr val="tx1"/>
                </a:solidFill>
                <a:latin typeface="+mj-lt"/>
                <a:ea typeface="+mj-ea"/>
                <a:cs typeface="+mj-cs"/>
              </a:rPr>
              <a:t>Benchmark River and Rail Terminals, LLC</a:t>
            </a:r>
          </a:p>
        </p:txBody>
      </p:sp>
      <p:sp>
        <p:nvSpPr>
          <p:cNvPr id="4" name="Content Placeholder 3">
            <a:extLst>
              <a:ext uri="{FF2B5EF4-FFF2-40B4-BE49-F238E27FC236}">
                <a16:creationId xmlns:a16="http://schemas.microsoft.com/office/drawing/2014/main" id="{8E3FF85B-2091-C19A-6FA1-02F19900B4D2}"/>
              </a:ext>
            </a:extLst>
          </p:cNvPr>
          <p:cNvSpPr>
            <a:spLocks noGrp="1"/>
          </p:cNvSpPr>
          <p:nvPr>
            <p:ph sz="half" idx="1"/>
          </p:nvPr>
        </p:nvSpPr>
        <p:spPr/>
        <p:txBody>
          <a:bodyPr/>
          <a:lstStyle/>
          <a:p>
            <a:pPr marL="0" indent="0" defTabSz="466344">
              <a:buNone/>
            </a:pPr>
            <a:r>
              <a:rPr lang="en-US" sz="1428" kern="1200" dirty="0">
                <a:solidFill>
                  <a:srgbClr val="FFFF00"/>
                </a:solidFill>
                <a:latin typeface="+mn-lt"/>
                <a:ea typeface="+mn-ea"/>
                <a:cs typeface="+mn-cs"/>
              </a:rPr>
              <a:t> </a:t>
            </a:r>
            <a:endParaRPr lang="en-US" dirty="0">
              <a:solidFill>
                <a:srgbClr val="FFFF00"/>
              </a:solidFill>
            </a:endParaRPr>
          </a:p>
        </p:txBody>
      </p:sp>
      <p:sp>
        <p:nvSpPr>
          <p:cNvPr id="10" name="Content Placeholder 9">
            <a:extLst>
              <a:ext uri="{FF2B5EF4-FFF2-40B4-BE49-F238E27FC236}">
                <a16:creationId xmlns:a16="http://schemas.microsoft.com/office/drawing/2014/main" id="{722A9842-168E-8669-5AE2-0055BEE57D08}"/>
              </a:ext>
            </a:extLst>
          </p:cNvPr>
          <p:cNvSpPr>
            <a:spLocks noGrp="1"/>
          </p:cNvSpPr>
          <p:nvPr>
            <p:ph sz="half" idx="2"/>
          </p:nvPr>
        </p:nvSpPr>
        <p:spPr>
          <a:xfrm>
            <a:off x="8139932" y="2761717"/>
            <a:ext cx="3227832" cy="2444623"/>
          </a:xfrm>
        </p:spPr>
        <p:txBody>
          <a:bodyPr/>
          <a:lstStyle/>
          <a:p>
            <a:pPr marL="0" indent="0">
              <a:buNone/>
            </a:pPr>
            <a:endParaRPr lang="en-US" dirty="0"/>
          </a:p>
        </p:txBody>
      </p:sp>
      <p:pic>
        <p:nvPicPr>
          <p:cNvPr id="3" name="Picture 2">
            <a:extLst>
              <a:ext uri="{FF2B5EF4-FFF2-40B4-BE49-F238E27FC236}">
                <a16:creationId xmlns:a16="http://schemas.microsoft.com/office/drawing/2014/main" id="{C0F135DC-58F7-D42B-5CB2-4FBB4D0B2192}"/>
              </a:ext>
            </a:extLst>
          </p:cNvPr>
          <p:cNvPicPr>
            <a:picLocks noChangeAspect="1"/>
          </p:cNvPicPr>
          <p:nvPr/>
        </p:nvPicPr>
        <p:blipFill>
          <a:blip r:embed="rId2"/>
          <a:stretch>
            <a:fillRect/>
          </a:stretch>
        </p:blipFill>
        <p:spPr>
          <a:xfrm>
            <a:off x="6166372" y="2308731"/>
            <a:ext cx="5478492" cy="2876208"/>
          </a:xfrm>
          <a:prstGeom prst="rect">
            <a:avLst/>
          </a:prstGeom>
          <a:ln>
            <a:noFill/>
          </a:ln>
        </p:spPr>
      </p:pic>
      <p:pic>
        <p:nvPicPr>
          <p:cNvPr id="9" name="Picture 8">
            <a:extLst>
              <a:ext uri="{FF2B5EF4-FFF2-40B4-BE49-F238E27FC236}">
                <a16:creationId xmlns:a16="http://schemas.microsoft.com/office/drawing/2014/main" id="{6F1680F3-A0C0-49CD-C2CA-9DE5714E15DE}"/>
              </a:ext>
            </a:extLst>
          </p:cNvPr>
          <p:cNvPicPr>
            <a:picLocks noChangeAspect="1"/>
          </p:cNvPicPr>
          <p:nvPr/>
        </p:nvPicPr>
        <p:blipFill>
          <a:blip r:embed="rId3"/>
          <a:stretch>
            <a:fillRect/>
          </a:stretch>
        </p:blipFill>
        <p:spPr>
          <a:xfrm>
            <a:off x="642597" y="2290958"/>
            <a:ext cx="7202955" cy="2893981"/>
          </a:xfrm>
          <a:prstGeom prst="rect">
            <a:avLst/>
          </a:prstGeom>
        </p:spPr>
      </p:pic>
    </p:spTree>
    <p:extLst>
      <p:ext uri="{BB962C8B-B14F-4D97-AF65-F5344CB8AC3E}">
        <p14:creationId xmlns:p14="http://schemas.microsoft.com/office/powerpoint/2010/main" val="24653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495800"/>
            <a:ext cx="8302256" cy="1745512"/>
          </a:xfrm>
        </p:spPr>
        <p:txBody>
          <a:bodyPr>
            <a:normAutofit/>
          </a:bodyPr>
          <a:lstStyle/>
          <a:p>
            <a:pPr algn="ctr"/>
            <a:r>
              <a:rPr lang="en-US" dirty="0"/>
              <a:t>Thank you for this opportunity!</a:t>
            </a:r>
            <a:br>
              <a:rPr lang="en-US" dirty="0"/>
            </a:br>
            <a:r>
              <a:rPr lang="en-US" dirty="0"/>
              <a:t>Questions?</a:t>
            </a:r>
          </a:p>
        </p:txBody>
      </p:sp>
      <p:graphicFrame>
        <p:nvGraphicFramePr>
          <p:cNvPr id="5" name="Content Placeholder 4"/>
          <p:cNvGraphicFramePr>
            <a:graphicFrameLocks noGrp="1" noChangeAspect="1"/>
          </p:cNvGraphicFramePr>
          <p:nvPr>
            <p:ph idx="1"/>
          </p:nvPr>
        </p:nvGraphicFramePr>
        <p:xfrm>
          <a:off x="1828800" y="1143000"/>
          <a:ext cx="8458200" cy="3505200"/>
        </p:xfrm>
        <a:graphic>
          <a:graphicData uri="http://schemas.openxmlformats.org/presentationml/2006/ole">
            <mc:AlternateContent xmlns:mc="http://schemas.openxmlformats.org/markup-compatibility/2006">
              <mc:Choice xmlns:v="urn:schemas-microsoft-com:vml" Requires="v">
                <p:oleObj name="Acrobat Document" r:id="rId2" imgW="7904762" imgH="3266667" progId="AcroExch.Document.7">
                  <p:embed/>
                </p:oleObj>
              </mc:Choice>
              <mc:Fallback>
                <p:oleObj name="Acrobat Document" r:id="rId2" imgW="7904762" imgH="3266667" progId="AcroExch.Document.7">
                  <p:embed/>
                  <p:pic>
                    <p:nvPicPr>
                      <p:cNvPr id="5" name="Content Placeholde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84582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667238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F135DC-58F7-D42B-5CB2-4FBB4D0B2192}"/>
              </a:ext>
            </a:extLst>
          </p:cNvPr>
          <p:cNvPicPr>
            <a:picLocks noChangeAspect="1"/>
          </p:cNvPicPr>
          <p:nvPr/>
        </p:nvPicPr>
        <p:blipFill>
          <a:blip r:embed="rId2"/>
          <a:stretch>
            <a:fillRect/>
          </a:stretch>
        </p:blipFill>
        <p:spPr>
          <a:xfrm>
            <a:off x="1199258" y="1417638"/>
            <a:ext cx="9589125" cy="5034291"/>
          </a:xfrm>
          <a:prstGeom prst="rect">
            <a:avLst/>
          </a:prstGeom>
          <a:ln>
            <a:noFill/>
          </a:ln>
        </p:spPr>
      </p:pic>
      <p:sp>
        <p:nvSpPr>
          <p:cNvPr id="2" name="Title 1">
            <a:extLst>
              <a:ext uri="{FF2B5EF4-FFF2-40B4-BE49-F238E27FC236}">
                <a16:creationId xmlns:a16="http://schemas.microsoft.com/office/drawing/2014/main" id="{13B85F4C-254B-CE47-EBF9-363C07A4E924}"/>
              </a:ext>
            </a:extLst>
          </p:cNvPr>
          <p:cNvSpPr>
            <a:spLocks noGrp="1"/>
          </p:cNvSpPr>
          <p:nvPr>
            <p:ph type="title"/>
          </p:nvPr>
        </p:nvSpPr>
        <p:spPr/>
        <p:txBody>
          <a:bodyPr vert="horz" lIns="91440" tIns="45720" rIns="91440" bIns="45720" rtlCol="0" anchor="b">
            <a:normAutofit/>
          </a:bodyPr>
          <a:lstStyle/>
          <a:p>
            <a:pPr>
              <a:lnSpc>
                <a:spcPct val="90000"/>
              </a:lnSpc>
            </a:pPr>
            <a:r>
              <a:rPr lang="en-US" sz="3600" kern="1200" dirty="0">
                <a:solidFill>
                  <a:schemeClr val="tx1"/>
                </a:solidFill>
                <a:latin typeface="+mj-lt"/>
                <a:ea typeface="+mj-ea"/>
                <a:cs typeface="+mj-cs"/>
              </a:rPr>
              <a:t>Benchmark River and Rail Terminals, LLC</a:t>
            </a:r>
          </a:p>
        </p:txBody>
      </p:sp>
      <p:sp>
        <p:nvSpPr>
          <p:cNvPr id="4" name="Content Placeholder 3">
            <a:extLst>
              <a:ext uri="{FF2B5EF4-FFF2-40B4-BE49-F238E27FC236}">
                <a16:creationId xmlns:a16="http://schemas.microsoft.com/office/drawing/2014/main" id="{8E3FF85B-2091-C19A-6FA1-02F19900B4D2}"/>
              </a:ext>
            </a:extLst>
          </p:cNvPr>
          <p:cNvSpPr>
            <a:spLocks noGrp="1"/>
          </p:cNvSpPr>
          <p:nvPr>
            <p:ph idx="1"/>
          </p:nvPr>
        </p:nvSpPr>
        <p:spPr/>
        <p:txBody>
          <a:bodyPr/>
          <a:lstStyle/>
          <a:p>
            <a:pPr marL="0" indent="0" defTabSz="466344">
              <a:buNone/>
            </a:pPr>
            <a:r>
              <a:rPr lang="en-US" sz="1428" kern="1200" dirty="0">
                <a:solidFill>
                  <a:srgbClr val="FFFF00"/>
                </a:solidFill>
                <a:latin typeface="+mn-lt"/>
                <a:ea typeface="+mn-ea"/>
                <a:cs typeface="+mn-cs"/>
              </a:rPr>
              <a:t> </a:t>
            </a:r>
            <a:endParaRPr lang="en-US" dirty="0">
              <a:solidFill>
                <a:srgbClr val="FFFF00"/>
              </a:solidFill>
            </a:endParaRPr>
          </a:p>
        </p:txBody>
      </p:sp>
    </p:spTree>
    <p:extLst>
      <p:ext uri="{BB962C8B-B14F-4D97-AF65-F5344CB8AC3E}">
        <p14:creationId xmlns:p14="http://schemas.microsoft.com/office/powerpoint/2010/main" val="281715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Fill">
            <a:extLst>
              <a:ext uri="{FF2B5EF4-FFF2-40B4-BE49-F238E27FC236}">
                <a16:creationId xmlns:a16="http://schemas.microsoft.com/office/drawing/2014/main" id="{953EC90C-082B-4667-A29F-E4E4D515A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lor Cover">
            <a:extLst>
              <a:ext uri="{FF2B5EF4-FFF2-40B4-BE49-F238E27FC236}">
                <a16:creationId xmlns:a16="http://schemas.microsoft.com/office/drawing/2014/main" id="{E99FF883-3EBA-49CC-8D77-1EE69E182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F690C4ED-5E67-4827-AED1-DEC2B100A4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38" name="Color">
              <a:extLst>
                <a:ext uri="{FF2B5EF4-FFF2-40B4-BE49-F238E27FC236}">
                  <a16:creationId xmlns:a16="http://schemas.microsoft.com/office/drawing/2014/main" id="{316B1774-E483-4832-A4C7-1277F9928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Color">
              <a:extLst>
                <a:ext uri="{FF2B5EF4-FFF2-40B4-BE49-F238E27FC236}">
                  <a16:creationId xmlns:a16="http://schemas.microsoft.com/office/drawing/2014/main" id="{CE4BA6BE-9BF5-4DFA-8E3F-C49023E53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42" name="Freeform: Shape 4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AACFF6F9-BD23-6201-82CA-7BCA72DB9DB3}"/>
              </a:ext>
            </a:extLst>
          </p:cNvPr>
          <p:cNvSpPr>
            <a:spLocks noGrp="1"/>
          </p:cNvSpPr>
          <p:nvPr>
            <p:ph type="title"/>
          </p:nvPr>
        </p:nvSpPr>
        <p:spPr>
          <a:xfrm rot="16200000">
            <a:off x="-1171367" y="1793158"/>
            <a:ext cx="5961888" cy="3097947"/>
          </a:xfrm>
        </p:spPr>
        <p:txBody>
          <a:bodyPr vert="horz" lIns="91440" tIns="45720" rIns="91440" bIns="45720" rtlCol="0" anchor="ctr">
            <a:normAutofit/>
          </a:bodyPr>
          <a:lstStyle/>
          <a:p>
            <a:r>
              <a:rPr lang="en-US" sz="4800" dirty="0">
                <a:solidFill>
                  <a:schemeClr val="bg1"/>
                </a:solidFill>
              </a:rPr>
              <a:t>Benchmark River and Rail Terminals, LLC</a:t>
            </a:r>
            <a:br>
              <a:rPr lang="en-US" sz="4800" dirty="0">
                <a:solidFill>
                  <a:schemeClr val="bg1"/>
                </a:solidFill>
              </a:rPr>
            </a:br>
            <a:endParaRPr lang="en-US" sz="4800" dirty="0">
              <a:solidFill>
                <a:schemeClr val="bg1"/>
              </a:solidFill>
            </a:endParaRPr>
          </a:p>
        </p:txBody>
      </p:sp>
      <p:sp>
        <p:nvSpPr>
          <p:cNvPr id="6" name="Text Placeholder 5">
            <a:extLst>
              <a:ext uri="{FF2B5EF4-FFF2-40B4-BE49-F238E27FC236}">
                <a16:creationId xmlns:a16="http://schemas.microsoft.com/office/drawing/2014/main" id="{A25B734D-999E-02A8-0025-BD39BD31BB3D}"/>
              </a:ext>
            </a:extLst>
          </p:cNvPr>
          <p:cNvSpPr>
            <a:spLocks noGrp="1"/>
          </p:cNvSpPr>
          <p:nvPr>
            <p:ph type="body" sz="half" idx="2"/>
          </p:nvPr>
        </p:nvSpPr>
        <p:spPr>
          <a:xfrm>
            <a:off x="4280007" y="546341"/>
            <a:ext cx="7262371" cy="2435076"/>
          </a:xfrm>
        </p:spPr>
        <p:txBody>
          <a:bodyPr vert="horz" lIns="91440" tIns="45720" rIns="91440" bIns="45720" rtlCol="0" anchor="ctr">
            <a:normAutofit fontScale="62500" lnSpcReduction="20000"/>
          </a:bodyPr>
          <a:lstStyle/>
          <a:p>
            <a:pPr marL="457200" indent="-457200">
              <a:buFont typeface="Arial" panose="020B0604020202020204" pitchFamily="34" charset="0"/>
              <a:buChar char="•"/>
            </a:pPr>
            <a:r>
              <a:rPr lang="en-US" sz="3200" dirty="0">
                <a:solidFill>
                  <a:srgbClr val="FF0000"/>
                </a:solidFill>
              </a:rPr>
              <a:t>Privately owned “port” established in 2010</a:t>
            </a:r>
          </a:p>
          <a:p>
            <a:pPr marL="457200" indent="-457200">
              <a:buFont typeface="Arial" panose="020B0604020202020204" pitchFamily="34" charset="0"/>
              <a:buChar char="•"/>
            </a:pPr>
            <a:r>
              <a:rPr lang="en-US" sz="3200" dirty="0">
                <a:solidFill>
                  <a:srgbClr val="FF0000"/>
                </a:solidFill>
              </a:rPr>
              <a:t>Former DOD Air Force fuel depot originally built in 1950s</a:t>
            </a:r>
          </a:p>
          <a:p>
            <a:pPr marL="457200" indent="-457200">
              <a:buFont typeface="Arial" panose="020B0604020202020204" pitchFamily="34" charset="0"/>
              <a:buChar char="•"/>
            </a:pPr>
            <a:r>
              <a:rPr lang="en-US" sz="3200" dirty="0">
                <a:solidFill>
                  <a:srgbClr val="FF0000"/>
                </a:solidFill>
              </a:rPr>
              <a:t>65 acres, 21 tanks, and 4 x 1,000’ spurs (about 100 railcar spots)</a:t>
            </a:r>
          </a:p>
          <a:p>
            <a:pPr marL="457200" indent="-457200">
              <a:buFont typeface="Arial" panose="020B0604020202020204" pitchFamily="34" charset="0"/>
              <a:buChar char="•"/>
            </a:pPr>
            <a:r>
              <a:rPr lang="en-US" sz="3200" dirty="0">
                <a:solidFill>
                  <a:srgbClr val="FF0000"/>
                </a:solidFill>
              </a:rPr>
              <a:t>Primarily </a:t>
            </a:r>
            <a:r>
              <a:rPr lang="en-US" sz="3200" i="1" dirty="0">
                <a:solidFill>
                  <a:srgbClr val="FF0000"/>
                </a:solidFill>
              </a:rPr>
              <a:t>inbound</a:t>
            </a:r>
            <a:r>
              <a:rPr lang="en-US" sz="3200" dirty="0">
                <a:solidFill>
                  <a:srgbClr val="FF0000"/>
                </a:solidFill>
              </a:rPr>
              <a:t> by barge and rail; </a:t>
            </a:r>
            <a:r>
              <a:rPr lang="en-US" sz="3200" i="1" dirty="0">
                <a:solidFill>
                  <a:srgbClr val="FF0000"/>
                </a:solidFill>
              </a:rPr>
              <a:t>outbound </a:t>
            </a:r>
            <a:r>
              <a:rPr lang="en-US" sz="3200" dirty="0">
                <a:solidFill>
                  <a:srgbClr val="FF0000"/>
                </a:solidFill>
              </a:rPr>
              <a:t>by truck</a:t>
            </a:r>
          </a:p>
          <a:p>
            <a:pPr marL="457200" indent="-457200">
              <a:buFont typeface="Arial" panose="020B0604020202020204" pitchFamily="34" charset="0"/>
              <a:buChar char="•"/>
            </a:pPr>
            <a:r>
              <a:rPr lang="en-US" sz="3200" dirty="0">
                <a:solidFill>
                  <a:srgbClr val="FF0000"/>
                </a:solidFill>
              </a:rPr>
              <a:t>Receive over 200 barges and 1,500 railcars annually</a:t>
            </a:r>
          </a:p>
          <a:p>
            <a:pPr marL="457200" indent="-457200">
              <a:buFont typeface="Arial" panose="020B0604020202020204" pitchFamily="34" charset="0"/>
              <a:buChar char="•"/>
            </a:pPr>
            <a:r>
              <a:rPr lang="en-US" sz="3200" dirty="0">
                <a:solidFill>
                  <a:srgbClr val="FF0000"/>
                </a:solidFill>
              </a:rPr>
              <a:t>Outbound over 21,000 bulk tanker trucks annually</a:t>
            </a:r>
          </a:p>
          <a:p>
            <a:pPr marL="457200" indent="-457200">
              <a:buFont typeface="Arial" panose="020B0604020202020204" pitchFamily="34" charset="0"/>
              <a:buChar char="•"/>
            </a:pPr>
            <a:r>
              <a:rPr lang="en-US" sz="3200" dirty="0">
                <a:solidFill>
                  <a:srgbClr val="FF0000"/>
                </a:solidFill>
              </a:rPr>
              <a:t>Employ 15 full-time employees</a:t>
            </a:r>
          </a:p>
        </p:txBody>
      </p:sp>
      <p:pic>
        <p:nvPicPr>
          <p:cNvPr id="12" name="Picture Placeholder 11">
            <a:extLst>
              <a:ext uri="{FF2B5EF4-FFF2-40B4-BE49-F238E27FC236}">
                <a16:creationId xmlns:a16="http://schemas.microsoft.com/office/drawing/2014/main" id="{EB6C09AA-0ABD-C04B-34F8-11C11D32AF9F}"/>
              </a:ext>
            </a:extLst>
          </p:cNvPr>
          <p:cNvPicPr>
            <a:picLocks noGrp="1" noChangeAspect="1"/>
          </p:cNvPicPr>
          <p:nvPr>
            <p:ph type="pic" idx="1"/>
          </p:nvPr>
        </p:nvPicPr>
        <p:blipFill rotWithShape="1">
          <a:blip r:embed="rId2"/>
          <a:srcRect t="9619" b="21527"/>
          <a:stretch/>
        </p:blipFill>
        <p:spPr>
          <a:xfrm>
            <a:off x="4280011" y="3128501"/>
            <a:ext cx="7262372" cy="3450269"/>
          </a:xfrm>
          <a:prstGeom prst="rect">
            <a:avLst/>
          </a:prstGeom>
        </p:spPr>
      </p:pic>
    </p:spTree>
    <p:extLst>
      <p:ext uri="{BB962C8B-B14F-4D97-AF65-F5344CB8AC3E}">
        <p14:creationId xmlns:p14="http://schemas.microsoft.com/office/powerpoint/2010/main" val="81294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CORBA – Who We are</a:t>
            </a:r>
          </a:p>
        </p:txBody>
      </p:sp>
      <p:sp>
        <p:nvSpPr>
          <p:cNvPr id="3" name="Content Placeholder 2"/>
          <p:cNvSpPr>
            <a:spLocks noGrp="1"/>
          </p:cNvSpPr>
          <p:nvPr>
            <p:ph sz="half" idx="1"/>
          </p:nvPr>
        </p:nvSpPr>
        <p:spPr/>
        <p:txBody>
          <a:bodyPr>
            <a:normAutofit fontScale="77500" lnSpcReduction="20000"/>
          </a:bodyPr>
          <a:lstStyle/>
          <a:p>
            <a:r>
              <a:rPr lang="en-US" dirty="0"/>
              <a:t>Formed in 2011 as a 501(c)(3) not-for-profit trade association</a:t>
            </a:r>
          </a:p>
          <a:p>
            <a:pPr marL="0" indent="0">
              <a:buNone/>
            </a:pPr>
            <a:endParaRPr lang="en-US" dirty="0"/>
          </a:p>
          <a:p>
            <a:r>
              <a:rPr lang="en-US" dirty="0"/>
              <a:t>All-volunteer association funded by member dues</a:t>
            </a:r>
          </a:p>
          <a:p>
            <a:pPr marL="0" indent="0">
              <a:buNone/>
            </a:pPr>
            <a:endParaRPr lang="en-US" dirty="0"/>
          </a:p>
          <a:p>
            <a:r>
              <a:rPr lang="en-US" dirty="0"/>
              <a:t>A founding objective was to Re-designate the USACE Port Statistical Boundary and redefine the “port” as a regional port; achieved in 2015</a:t>
            </a:r>
          </a:p>
          <a:p>
            <a:pPr marL="0" indent="0">
              <a:buNone/>
            </a:pPr>
            <a:endParaRPr lang="en-US" dirty="0"/>
          </a:p>
          <a:p>
            <a:r>
              <a:rPr lang="en-US" dirty="0"/>
              <a:t>Currently represent more than 60 members of the maritime industry and support companies throughout the Ports of Cincinnati and Northern Kentucky</a:t>
            </a:r>
          </a:p>
          <a:p>
            <a:pPr marL="0" indent="0">
              <a:buNone/>
            </a:pPr>
            <a:endParaRPr lang="en-US" dirty="0"/>
          </a:p>
        </p:txBody>
      </p:sp>
      <p:pic>
        <p:nvPicPr>
          <p:cNvPr id="5" name="Content Placeholder 4">
            <a:extLst>
              <a:ext uri="{FF2B5EF4-FFF2-40B4-BE49-F238E27FC236}">
                <a16:creationId xmlns:a16="http://schemas.microsoft.com/office/drawing/2014/main" id="{1AC3F6F6-1B9D-1800-A14C-A59E4B06216D}"/>
              </a:ext>
            </a:extLst>
          </p:cNvPr>
          <p:cNvPicPr>
            <a:picLocks noGrp="1" noChangeAspect="1"/>
          </p:cNvPicPr>
          <p:nvPr>
            <p:ph sz="half" idx="2"/>
          </p:nvPr>
        </p:nvPicPr>
        <p:blipFill>
          <a:blip r:embed="rId2"/>
          <a:stretch>
            <a:fillRect/>
          </a:stretch>
        </p:blipFill>
        <p:spPr>
          <a:xfrm>
            <a:off x="6197600" y="3021766"/>
            <a:ext cx="5384800" cy="2232106"/>
          </a:xfrm>
          <a:prstGeom prst="rect">
            <a:avLst/>
          </a:prstGeom>
        </p:spPr>
      </p:pic>
    </p:spTree>
    <p:extLst>
      <p:ext uri="{BB962C8B-B14F-4D97-AF65-F5344CB8AC3E}">
        <p14:creationId xmlns:p14="http://schemas.microsoft.com/office/powerpoint/2010/main" val="2509567443"/>
      </p:ext>
    </p:extLst>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819912"/>
          </a:xfrm>
        </p:spPr>
        <p:txBody>
          <a:bodyPr/>
          <a:lstStyle/>
          <a:p>
            <a:pPr algn="ctr"/>
            <a:r>
              <a:rPr lang="en-US" dirty="0"/>
              <a:t>CORBA’s Mission</a:t>
            </a:r>
          </a:p>
        </p:txBody>
      </p:sp>
      <p:sp>
        <p:nvSpPr>
          <p:cNvPr id="3" name="Content Placeholder 2"/>
          <p:cNvSpPr>
            <a:spLocks noGrp="1"/>
          </p:cNvSpPr>
          <p:nvPr>
            <p:ph idx="1"/>
          </p:nvPr>
        </p:nvSpPr>
        <p:spPr>
          <a:xfrm>
            <a:off x="595423" y="1616149"/>
            <a:ext cx="11227982" cy="5050465"/>
          </a:xfrm>
        </p:spPr>
        <p:txBody>
          <a:bodyPr>
            <a:normAutofit/>
          </a:bodyPr>
          <a:lstStyle/>
          <a:p>
            <a:r>
              <a:rPr lang="en-US" dirty="0"/>
              <a:t>The </a:t>
            </a:r>
            <a:r>
              <a:rPr lang="en-US" b="1" dirty="0"/>
              <a:t>Central Ohio River Business Association (CORBA)</a:t>
            </a:r>
            <a:r>
              <a:rPr lang="en-US" dirty="0"/>
              <a:t> is an alliance of businesses and industry engaged in river commerce on and along the Ohio River and its tributaries from approximately Ohio River mile 357 to 576 (Greenup, KY to below Carrolton, KY). </a:t>
            </a:r>
          </a:p>
          <a:p>
            <a:pPr marL="0" indent="0">
              <a:buNone/>
            </a:pPr>
            <a:endParaRPr lang="en-US" dirty="0"/>
          </a:p>
          <a:p>
            <a:r>
              <a:rPr lang="en-US" dirty="0"/>
              <a:t>The mission of CORBA is to unite the river businesses and industry into a common voice in order to promote commerce, safety and security, environmental stewardship, and public relations concerning the Ohio River  and its tributaries throughout the central Ohio River region.</a:t>
            </a:r>
          </a:p>
          <a:p>
            <a:r>
              <a:rPr lang="en-US" dirty="0">
                <a:solidFill>
                  <a:srgbClr val="0070C0"/>
                </a:solidFill>
                <a:hlinkClick r:id="rId2">
                  <a:extLst>
                    <a:ext uri="{A12FA001-AC4F-418D-AE19-62706E023703}">
                      <ahyp:hlinkClr xmlns:ahyp="http://schemas.microsoft.com/office/drawing/2018/hyperlinkcolor" val="tx"/>
                    </a:ext>
                  </a:extLst>
                </a:hlinkClick>
              </a:rPr>
              <a:t>www.corba-usa.com</a:t>
            </a:r>
            <a:r>
              <a:rPr lang="en-US" dirty="0">
                <a:solidFill>
                  <a:srgbClr val="0070C0"/>
                </a:solidFill>
              </a:rPr>
              <a:t> (</a:t>
            </a:r>
            <a:r>
              <a:rPr lang="en-US" dirty="0">
                <a:solidFill>
                  <a:srgbClr val="0070C0"/>
                </a:solidFill>
                <a:hlinkClick r:id="rId3">
                  <a:extLst>
                    <a:ext uri="{A12FA001-AC4F-418D-AE19-62706E023703}">
                      <ahyp:hlinkClr xmlns:ahyp="http://schemas.microsoft.com/office/drawing/2018/hyperlinkcolor" val="tx"/>
                    </a:ext>
                  </a:extLst>
                </a:hlinkClick>
              </a:rPr>
              <a:t>www.centralohioriverbusinessassociation.com</a:t>
            </a:r>
            <a:r>
              <a:rPr lang="en-US" dirty="0">
                <a:solidFill>
                  <a:srgbClr val="0070C0"/>
                </a:solidFill>
              </a:rPr>
              <a:t>)</a:t>
            </a:r>
          </a:p>
        </p:txBody>
      </p:sp>
    </p:spTree>
    <p:extLst>
      <p:ext uri="{BB962C8B-B14F-4D97-AF65-F5344CB8AC3E}">
        <p14:creationId xmlns:p14="http://schemas.microsoft.com/office/powerpoint/2010/main" val="325340867"/>
      </p:ext>
    </p:extLst>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63222" y="0"/>
            <a:ext cx="9865556" cy="6858000"/>
          </a:xfrm>
          <a:prstGeom prst="rect">
            <a:avLst/>
          </a:prstGeom>
        </p:spPr>
      </p:pic>
    </p:spTree>
    <p:extLst>
      <p:ext uri="{BB962C8B-B14F-4D97-AF65-F5344CB8AC3E}">
        <p14:creationId xmlns:p14="http://schemas.microsoft.com/office/powerpoint/2010/main" val="352715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3400"/>
              <a:t>The Ports of Cincinnati and Northern Kentucky</a:t>
            </a:r>
          </a:p>
        </p:txBody>
      </p:sp>
      <p:grpSp>
        <p:nvGrpSpPr>
          <p:cNvPr id="22" name="Group 2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90719" y="2330505"/>
            <a:ext cx="4559425" cy="3979585"/>
          </a:xfrm>
        </p:spPr>
        <p:txBody>
          <a:bodyPr vert="horz" lIns="91440" tIns="45720" rIns="91440" bIns="45720" rtlCol="0" anchor="ctr">
            <a:normAutofit/>
          </a:bodyPr>
          <a:lstStyle/>
          <a:p>
            <a:r>
              <a:rPr lang="en-US" sz="1700" dirty="0"/>
              <a:t>2015: Re-designated to 226.5 miles extending either side of downtown + Licking</a:t>
            </a:r>
          </a:p>
          <a:p>
            <a:r>
              <a:rPr lang="en-US" sz="1700" dirty="0"/>
              <a:t>2021 Tons Through the Port: 35.9M tons (1.5-million truck loads)</a:t>
            </a:r>
          </a:p>
          <a:p>
            <a:r>
              <a:rPr lang="en-US" sz="1700" dirty="0"/>
              <a:t>CVG – top 3 busiest airport in the USA by landed tons</a:t>
            </a:r>
          </a:p>
          <a:p>
            <a:r>
              <a:rPr lang="en-US" sz="1700" dirty="0"/>
              <a:t>Two Class-I railroads (CSX and NS) and multiple short-lines</a:t>
            </a:r>
          </a:p>
          <a:p>
            <a:r>
              <a:rPr lang="en-US" sz="1700" dirty="0"/>
              <a:t>Intersection of I-71, I-75, and I-74</a:t>
            </a:r>
          </a:p>
          <a:p>
            <a:r>
              <a:rPr lang="en-US" sz="1700" dirty="0"/>
              <a:t>Includes two public port authorities (Northern Ky and Maysville-Mason County)</a:t>
            </a:r>
          </a:p>
          <a:p>
            <a:r>
              <a:rPr lang="en-US" sz="1700" dirty="0"/>
              <a:t>Within one day’s drive of 60% of population and 55% of manufacturing in the USA</a:t>
            </a:r>
          </a:p>
          <a:p>
            <a:endParaRPr lang="en-US" sz="1700" dirty="0"/>
          </a:p>
        </p:txBody>
      </p:sp>
      <p:sp>
        <p:nvSpPr>
          <p:cNvPr id="28" name="Rectangle 2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2256F3F2-5482-390B-D0D6-7AFC05B03758}"/>
              </a:ext>
            </a:extLst>
          </p:cNvPr>
          <p:cNvPicPr>
            <a:picLocks noGrp="1" noChangeAspect="1"/>
          </p:cNvPicPr>
          <p:nvPr>
            <p:ph sz="half" idx="2"/>
          </p:nvPr>
        </p:nvPicPr>
        <p:blipFill rotWithShape="1">
          <a:blip r:embed="rId2"/>
          <a:srcRect l="2715" r="8309" b="-2"/>
          <a:stretch/>
        </p:blipFill>
        <p:spPr>
          <a:xfrm>
            <a:off x="5977788" y="799352"/>
            <a:ext cx="5425410" cy="5259296"/>
          </a:xfrm>
          <a:prstGeom prst="rect">
            <a:avLst/>
          </a:prstGeom>
        </p:spPr>
      </p:pic>
    </p:spTree>
    <p:extLst>
      <p:ext uri="{BB962C8B-B14F-4D97-AF65-F5344CB8AC3E}">
        <p14:creationId xmlns:p14="http://schemas.microsoft.com/office/powerpoint/2010/main" val="21459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265EA7-A2BD-4880-8089-87AD3C8C3E37}"/>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3400"/>
              <a:t>The Ports of Cincinnati and Northern Kentucky</a:t>
            </a:r>
            <a:br>
              <a:rPr lang="en-US" sz="3400"/>
            </a:br>
            <a:r>
              <a:rPr lang="en-US" sz="3400"/>
              <a:t>Maritime Industry Snapshot</a:t>
            </a:r>
          </a:p>
        </p:txBody>
      </p:sp>
      <p:sp>
        <p:nvSpPr>
          <p:cNvPr id="3" name="Content Placeholder 2">
            <a:extLst>
              <a:ext uri="{FF2B5EF4-FFF2-40B4-BE49-F238E27FC236}">
                <a16:creationId xmlns:a16="http://schemas.microsoft.com/office/drawing/2014/main" id="{090F92B3-4730-4187-9689-88A7F4D07FCF}"/>
              </a:ext>
            </a:extLst>
          </p:cNvPr>
          <p:cNvSpPr>
            <a:spLocks noGrp="1"/>
          </p:cNvSpPr>
          <p:nvPr>
            <p:ph sz="half" idx="1"/>
          </p:nvPr>
        </p:nvSpPr>
        <p:spPr>
          <a:xfrm>
            <a:off x="836680" y="2405067"/>
            <a:ext cx="6002110" cy="3729034"/>
          </a:xfrm>
        </p:spPr>
        <p:txBody>
          <a:bodyPr vert="horz" lIns="91440" tIns="45720" rIns="91440" bIns="45720" rtlCol="0">
            <a:normAutofit/>
          </a:bodyPr>
          <a:lstStyle/>
          <a:p>
            <a:r>
              <a:rPr lang="en-US" sz="2000" dirty="0"/>
              <a:t>Privately owned and operated port complex; no (active) public ports</a:t>
            </a:r>
          </a:p>
          <a:p>
            <a:r>
              <a:rPr lang="en-US" sz="2000" dirty="0"/>
              <a:t>66 Terminals</a:t>
            </a:r>
          </a:p>
          <a:p>
            <a:r>
              <a:rPr lang="en-US" sz="2000" dirty="0"/>
              <a:t>78 Docks</a:t>
            </a:r>
          </a:p>
          <a:p>
            <a:r>
              <a:rPr lang="en-US" sz="2000" dirty="0"/>
              <a:t>5 Coal-fired Power Plants</a:t>
            </a:r>
          </a:p>
          <a:p>
            <a:r>
              <a:rPr lang="en-US" sz="2000" dirty="0"/>
              <a:t>5 Fleet and Tow Operators</a:t>
            </a:r>
          </a:p>
          <a:p>
            <a:r>
              <a:rPr lang="en-US" sz="2000" dirty="0"/>
              <a:t>4 Shipyards</a:t>
            </a:r>
          </a:p>
          <a:p>
            <a:r>
              <a:rPr lang="en-US" sz="2000" dirty="0"/>
              <a:t>41 Marinas</a:t>
            </a:r>
          </a:p>
          <a:p>
            <a:r>
              <a:rPr lang="en-US" sz="2000" dirty="0"/>
              <a:t> 3 Ferries, 2 Dinner-cruise lines, and 8 Floating Restaurants</a:t>
            </a:r>
          </a:p>
        </p:txBody>
      </p:sp>
      <p:pic>
        <p:nvPicPr>
          <p:cNvPr id="6" name="Content Placeholder 5">
            <a:extLst>
              <a:ext uri="{FF2B5EF4-FFF2-40B4-BE49-F238E27FC236}">
                <a16:creationId xmlns:a16="http://schemas.microsoft.com/office/drawing/2014/main" id="{5A202822-BF7A-811B-5D28-7CCE1150BDA0}"/>
              </a:ext>
            </a:extLst>
          </p:cNvPr>
          <p:cNvPicPr>
            <a:picLocks noGrp="1" noChangeAspect="1"/>
          </p:cNvPicPr>
          <p:nvPr>
            <p:ph sz="half" idx="2"/>
          </p:nvPr>
        </p:nvPicPr>
        <p:blipFill rotWithShape="1">
          <a:blip r:embed="rId2"/>
          <a:srcRect r="6066"/>
          <a:stretch/>
        </p:blipFill>
        <p:spPr>
          <a:xfrm>
            <a:off x="7199440" y="10"/>
            <a:ext cx="4992560" cy="6857990"/>
          </a:xfrm>
          <a:prstGeom prst="rect">
            <a:avLst/>
          </a:prstGeom>
          <a:effectLst/>
        </p:spPr>
      </p:pic>
    </p:spTree>
    <p:extLst>
      <p:ext uri="{BB962C8B-B14F-4D97-AF65-F5344CB8AC3E}">
        <p14:creationId xmlns:p14="http://schemas.microsoft.com/office/powerpoint/2010/main" val="420632541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10168</TotalTime>
  <Words>1320</Words>
  <Application>Microsoft Office PowerPoint</Application>
  <PresentationFormat>Widescreen</PresentationFormat>
  <Paragraphs>154</Paragraphs>
  <Slides>20</Slides>
  <Notes>0</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1" baseType="lpstr">
      <vt:lpstr>Arial</vt:lpstr>
      <vt:lpstr>AvenirNext LT Com Cn</vt:lpstr>
      <vt:lpstr>Calibri</vt:lpstr>
      <vt:lpstr>Calibri Light</vt:lpstr>
      <vt:lpstr>Constantia</vt:lpstr>
      <vt:lpstr>Wingdings 2</vt:lpstr>
      <vt:lpstr>Office Theme</vt:lpstr>
      <vt:lpstr>Flow</vt:lpstr>
      <vt:lpstr>1_Office Theme</vt:lpstr>
      <vt:lpstr>2_Office Theme</vt:lpstr>
      <vt:lpstr>Acrobat Document</vt:lpstr>
      <vt:lpstr>Kentucky Multimodal Freight Transportation System Improvement Task Force – 11/1/23</vt:lpstr>
      <vt:lpstr>Benchmark River and Rail Terminals, LLC</vt:lpstr>
      <vt:lpstr>Benchmark River and Rail Terminals, LLC</vt:lpstr>
      <vt:lpstr>Benchmark River and Rail Terminals, LLC </vt:lpstr>
      <vt:lpstr>CORBA – Who We are</vt:lpstr>
      <vt:lpstr>CORBA’s Mission</vt:lpstr>
      <vt:lpstr>PowerPoint Presentation</vt:lpstr>
      <vt:lpstr>The Ports of Cincinnati and Northern Kentucky</vt:lpstr>
      <vt:lpstr>The Ports of Cincinnati and Northern Kentucky Maritime Industry Snapshot</vt:lpstr>
      <vt:lpstr>Private Kentucky ports in CORBA region include…</vt:lpstr>
      <vt:lpstr>CORBA Strategic Partnerships include…</vt:lpstr>
      <vt:lpstr>NUCOR - Gallatin</vt:lpstr>
      <vt:lpstr>Regional Ohio River Ports and PSAs – Ohio River = 981 miles (2021 USACE)</vt:lpstr>
      <vt:lpstr>PowerPoint Presentation</vt:lpstr>
      <vt:lpstr>Regional Waterborne Tonnage By State Millions of tons (2021 USACE)</vt:lpstr>
      <vt:lpstr>Kentucky Waterborne Tonnage: Public Ports vs. Non-public</vt:lpstr>
      <vt:lpstr>Challenges and Opportunities …</vt:lpstr>
      <vt:lpstr>Challenges and Opportunities (continued)</vt:lpstr>
      <vt:lpstr>ORCO – Ohio River Coalition of Ohio </vt:lpstr>
      <vt:lpstr>Thank you for this opportunity!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Shuey</dc:creator>
  <cp:lastModifiedBy>Thomas, Eric</cp:lastModifiedBy>
  <cp:revision>215</cp:revision>
  <dcterms:created xsi:type="dcterms:W3CDTF">2016-06-16T18:15:55Z</dcterms:created>
  <dcterms:modified xsi:type="dcterms:W3CDTF">2023-10-31T15:08:13Z</dcterms:modified>
</cp:coreProperties>
</file>