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70" r:id="rId2"/>
    <p:sldId id="269" r:id="rId3"/>
    <p:sldId id="272" r:id="rId4"/>
    <p:sldId id="273" r:id="rId5"/>
    <p:sldId id="274" r:id="rId6"/>
    <p:sldId id="277" r:id="rId7"/>
    <p:sldId id="278" r:id="rId8"/>
    <p:sldId id="267" r:id="rId9"/>
    <p:sldId id="276" r:id="rId10"/>
    <p:sldId id="279" r:id="rId11"/>
    <p:sldId id="271" r:id="rId12"/>
    <p:sldId id="258" r:id="rId13"/>
    <p:sldId id="259" r:id="rId14"/>
    <p:sldId id="260" r:id="rId15"/>
    <p:sldId id="262" r:id="rId16"/>
    <p:sldId id="263" r:id="rId17"/>
    <p:sldId id="264" r:id="rId18"/>
    <p:sldId id="26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6B364-E7D0-4364-91B8-AEC102D31FD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72EFCF7-E3B1-42D0-843D-68A9BF6D8D72}">
      <dgm:prSet/>
      <dgm:spPr/>
      <dgm:t>
        <a:bodyPr/>
        <a:lstStyle/>
        <a:p>
          <a:r>
            <a:rPr lang="en-US" dirty="0"/>
            <a:t>Kentucky Schools </a:t>
          </a:r>
        </a:p>
      </dgm:t>
    </dgm:pt>
    <dgm:pt modelId="{081CAD5B-4AEF-473B-998C-F42B1FD87148}" type="parTrans" cxnId="{6D116798-2DCF-48F4-8C3F-DA6A6310B48B}">
      <dgm:prSet/>
      <dgm:spPr/>
      <dgm:t>
        <a:bodyPr/>
        <a:lstStyle/>
        <a:p>
          <a:endParaRPr lang="en-US"/>
        </a:p>
      </dgm:t>
    </dgm:pt>
    <dgm:pt modelId="{F2D88E63-59B9-4EBB-B09B-E86EB7D3A7BC}" type="sibTrans" cxnId="{6D116798-2DCF-48F4-8C3F-DA6A6310B48B}">
      <dgm:prSet/>
      <dgm:spPr/>
      <dgm:t>
        <a:bodyPr/>
        <a:lstStyle/>
        <a:p>
          <a:endParaRPr lang="en-US"/>
        </a:p>
      </dgm:t>
    </dgm:pt>
    <dgm:pt modelId="{63307D5D-F796-4102-9019-7C5BF4EF0B57}">
      <dgm:prSet/>
      <dgm:spPr/>
      <dgm:t>
        <a:bodyPr/>
        <a:lstStyle/>
        <a:p>
          <a:r>
            <a:rPr lang="en-US" dirty="0"/>
            <a:t>CDL -14 of the 16 KCTCS colleges have CDL programs. -11 colleges offer CDL training as a credit class which would qualify for Work Ready Kentucky Scholarship funding; however, the WRKS would not cover the entire cost of the training. -The remaining three CDL programs are offered as noncredit courses but follow the same curriculum. -3 High Schools offer CDL </a:t>
          </a:r>
        </a:p>
      </dgm:t>
    </dgm:pt>
    <dgm:pt modelId="{877064E8-27BB-498E-8359-9988ED9D954A}" type="parTrans" cxnId="{F91C0034-E145-4A2B-BB7E-DA76FA0B4CCF}">
      <dgm:prSet/>
      <dgm:spPr/>
      <dgm:t>
        <a:bodyPr/>
        <a:lstStyle/>
        <a:p>
          <a:endParaRPr lang="en-US"/>
        </a:p>
      </dgm:t>
    </dgm:pt>
    <dgm:pt modelId="{A33F2195-A27E-4835-B694-9BC734872124}" type="sibTrans" cxnId="{F91C0034-E145-4A2B-BB7E-DA76FA0B4CCF}">
      <dgm:prSet/>
      <dgm:spPr/>
      <dgm:t>
        <a:bodyPr/>
        <a:lstStyle/>
        <a:p>
          <a:endParaRPr lang="en-US"/>
        </a:p>
      </dgm:t>
    </dgm:pt>
    <dgm:pt modelId="{973BE8B4-BC48-4AE2-8B30-BD464034B6B9}">
      <dgm:prSet/>
      <dgm:spPr/>
      <dgm:t>
        <a:bodyPr/>
        <a:lstStyle/>
        <a:p>
          <a:r>
            <a:rPr lang="en-US" dirty="0"/>
            <a:t>Training Diesel Tech -13 of the 16 KCTCS college have diesel tech programs. -All 13 of those programs are offered for credit and would qualify for Work Ready Kentucky Scholarship funding. Fairdale HS Program.  </a:t>
          </a:r>
        </a:p>
      </dgm:t>
    </dgm:pt>
    <dgm:pt modelId="{22B40CDB-45D3-46AB-ADED-2EBD71D39D97}" type="parTrans" cxnId="{5FAC607C-116B-4B61-A8BD-4F7526E3462E}">
      <dgm:prSet/>
      <dgm:spPr/>
      <dgm:t>
        <a:bodyPr/>
        <a:lstStyle/>
        <a:p>
          <a:endParaRPr lang="en-US"/>
        </a:p>
      </dgm:t>
    </dgm:pt>
    <dgm:pt modelId="{1687C55C-CD89-45C8-9C0C-1A206CBC9428}" type="sibTrans" cxnId="{5FAC607C-116B-4B61-A8BD-4F7526E3462E}">
      <dgm:prSet/>
      <dgm:spPr/>
      <dgm:t>
        <a:bodyPr/>
        <a:lstStyle/>
        <a:p>
          <a:endParaRPr lang="en-US"/>
        </a:p>
      </dgm:t>
    </dgm:pt>
    <dgm:pt modelId="{D6A9BF32-5CCE-4CA1-B9F3-FDF5F15BF4CB}" type="pres">
      <dgm:prSet presAssocID="{5EC6B364-E7D0-4364-91B8-AEC102D31FD3}" presName="root" presStyleCnt="0">
        <dgm:presLayoutVars>
          <dgm:dir/>
          <dgm:resizeHandles val="exact"/>
        </dgm:presLayoutVars>
      </dgm:prSet>
      <dgm:spPr/>
    </dgm:pt>
    <dgm:pt modelId="{37B7FD64-2074-4457-949E-95314BCB765F}" type="pres">
      <dgm:prSet presAssocID="{D72EFCF7-E3B1-42D0-843D-68A9BF6D8D72}" presName="compNode" presStyleCnt="0"/>
      <dgm:spPr/>
    </dgm:pt>
    <dgm:pt modelId="{129E798D-9059-4EB5-8EE9-3349023CBFCF}" type="pres">
      <dgm:prSet presAssocID="{D72EFCF7-E3B1-42D0-843D-68A9BF6D8D72}" presName="bgRect" presStyleLbl="bgShp" presStyleIdx="0" presStyleCnt="3"/>
      <dgm:spPr/>
    </dgm:pt>
    <dgm:pt modelId="{6787A2E9-9DD4-470A-8E34-1E43E653B8DC}" type="pres">
      <dgm:prSet presAssocID="{D72EFCF7-E3B1-42D0-843D-68A9BF6D8D72}" presName="iconRect" presStyleLbl="nod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E67DCA11-F705-44E1-B912-0A771F983500}" type="pres">
      <dgm:prSet presAssocID="{D72EFCF7-E3B1-42D0-843D-68A9BF6D8D72}" presName="spaceRect" presStyleCnt="0"/>
      <dgm:spPr/>
    </dgm:pt>
    <dgm:pt modelId="{55B05AEC-2451-4C9C-82C3-3FBD2C2D90CE}" type="pres">
      <dgm:prSet presAssocID="{D72EFCF7-E3B1-42D0-843D-68A9BF6D8D72}" presName="parTx" presStyleLbl="revTx" presStyleIdx="0" presStyleCnt="3">
        <dgm:presLayoutVars>
          <dgm:chMax val="0"/>
          <dgm:chPref val="0"/>
        </dgm:presLayoutVars>
      </dgm:prSet>
      <dgm:spPr/>
    </dgm:pt>
    <dgm:pt modelId="{2998DC43-D9F7-489D-A0A9-FEA03F166D7B}" type="pres">
      <dgm:prSet presAssocID="{F2D88E63-59B9-4EBB-B09B-E86EB7D3A7BC}" presName="sibTrans" presStyleCnt="0"/>
      <dgm:spPr/>
    </dgm:pt>
    <dgm:pt modelId="{9865EB11-B48D-4F17-B092-F0B6A2798CF5}" type="pres">
      <dgm:prSet presAssocID="{63307D5D-F796-4102-9019-7C5BF4EF0B57}" presName="compNode" presStyleCnt="0"/>
      <dgm:spPr/>
    </dgm:pt>
    <dgm:pt modelId="{E4EA840F-4DF3-47CA-B870-52577FE58EE4}" type="pres">
      <dgm:prSet presAssocID="{63307D5D-F796-4102-9019-7C5BF4EF0B57}" presName="bgRect" presStyleLbl="bgShp" presStyleIdx="1" presStyleCnt="3"/>
      <dgm:spPr/>
    </dgm:pt>
    <dgm:pt modelId="{8A7BBCF0-8777-4990-A290-22F29BB34A95}" type="pres">
      <dgm:prSet presAssocID="{63307D5D-F796-4102-9019-7C5BF4EF0B57}" presName="iconRect" presStyleLbl="node1" presStyleIdx="1" presStyleCnt="3"/>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44BB60E0-92AE-4A89-AECA-703364FC1336}" type="pres">
      <dgm:prSet presAssocID="{63307D5D-F796-4102-9019-7C5BF4EF0B57}" presName="spaceRect" presStyleCnt="0"/>
      <dgm:spPr/>
    </dgm:pt>
    <dgm:pt modelId="{76A16120-43A0-4D8C-9312-1A58D7D4415D}" type="pres">
      <dgm:prSet presAssocID="{63307D5D-F796-4102-9019-7C5BF4EF0B57}" presName="parTx" presStyleLbl="revTx" presStyleIdx="1" presStyleCnt="3">
        <dgm:presLayoutVars>
          <dgm:chMax val="0"/>
          <dgm:chPref val="0"/>
        </dgm:presLayoutVars>
      </dgm:prSet>
      <dgm:spPr/>
    </dgm:pt>
    <dgm:pt modelId="{F4D00CDF-8F70-435F-BFA3-649AEFBA3A47}" type="pres">
      <dgm:prSet presAssocID="{A33F2195-A27E-4835-B694-9BC734872124}" presName="sibTrans" presStyleCnt="0"/>
      <dgm:spPr/>
    </dgm:pt>
    <dgm:pt modelId="{9B69777B-D607-474C-84F3-C81013868A7A}" type="pres">
      <dgm:prSet presAssocID="{973BE8B4-BC48-4AE2-8B30-BD464034B6B9}" presName="compNode" presStyleCnt="0"/>
      <dgm:spPr/>
    </dgm:pt>
    <dgm:pt modelId="{7C508251-9AFF-4E69-B7FC-DFFC77CF8BB6}" type="pres">
      <dgm:prSet presAssocID="{973BE8B4-BC48-4AE2-8B30-BD464034B6B9}" presName="bgRect" presStyleLbl="bgShp" presStyleIdx="2" presStyleCnt="3"/>
      <dgm:spPr/>
    </dgm:pt>
    <dgm:pt modelId="{6AAD3687-6DC0-479B-910E-D8A8166B8E88}" type="pres">
      <dgm:prSet presAssocID="{973BE8B4-BC48-4AE2-8B30-BD464034B6B9}" presName="iconRect" presStyleLbl="node1" presStyleIdx="2" presStyleCnt="3"/>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ectric Car"/>
        </a:ext>
      </dgm:extLst>
    </dgm:pt>
    <dgm:pt modelId="{4B63ADDF-ED94-42AE-8198-2E9EB1242252}" type="pres">
      <dgm:prSet presAssocID="{973BE8B4-BC48-4AE2-8B30-BD464034B6B9}" presName="spaceRect" presStyleCnt="0"/>
      <dgm:spPr/>
    </dgm:pt>
    <dgm:pt modelId="{19E0AA46-88B8-425A-B2D7-765FF4496AA0}" type="pres">
      <dgm:prSet presAssocID="{973BE8B4-BC48-4AE2-8B30-BD464034B6B9}" presName="parTx" presStyleLbl="revTx" presStyleIdx="2" presStyleCnt="3">
        <dgm:presLayoutVars>
          <dgm:chMax val="0"/>
          <dgm:chPref val="0"/>
        </dgm:presLayoutVars>
      </dgm:prSet>
      <dgm:spPr/>
    </dgm:pt>
  </dgm:ptLst>
  <dgm:cxnLst>
    <dgm:cxn modelId="{F91C0034-E145-4A2B-BB7E-DA76FA0B4CCF}" srcId="{5EC6B364-E7D0-4364-91B8-AEC102D31FD3}" destId="{63307D5D-F796-4102-9019-7C5BF4EF0B57}" srcOrd="1" destOrd="0" parTransId="{877064E8-27BB-498E-8359-9988ED9D954A}" sibTransId="{A33F2195-A27E-4835-B694-9BC734872124}"/>
    <dgm:cxn modelId="{7F0FEE36-1E30-4478-A3A4-FB11699A6E6E}" type="presOf" srcId="{D72EFCF7-E3B1-42D0-843D-68A9BF6D8D72}" destId="{55B05AEC-2451-4C9C-82C3-3FBD2C2D90CE}" srcOrd="0" destOrd="0" presId="urn:microsoft.com/office/officeart/2018/2/layout/IconVerticalSolidList"/>
    <dgm:cxn modelId="{B96B9E62-BCC5-4C8D-AB45-768E18EB39F2}" type="presOf" srcId="{63307D5D-F796-4102-9019-7C5BF4EF0B57}" destId="{76A16120-43A0-4D8C-9312-1A58D7D4415D}" srcOrd="0" destOrd="0" presId="urn:microsoft.com/office/officeart/2018/2/layout/IconVerticalSolidList"/>
    <dgm:cxn modelId="{5FAC607C-116B-4B61-A8BD-4F7526E3462E}" srcId="{5EC6B364-E7D0-4364-91B8-AEC102D31FD3}" destId="{973BE8B4-BC48-4AE2-8B30-BD464034B6B9}" srcOrd="2" destOrd="0" parTransId="{22B40CDB-45D3-46AB-ADED-2EBD71D39D97}" sibTransId="{1687C55C-CD89-45C8-9C0C-1A206CBC9428}"/>
    <dgm:cxn modelId="{6D116798-2DCF-48F4-8C3F-DA6A6310B48B}" srcId="{5EC6B364-E7D0-4364-91B8-AEC102D31FD3}" destId="{D72EFCF7-E3B1-42D0-843D-68A9BF6D8D72}" srcOrd="0" destOrd="0" parTransId="{081CAD5B-4AEF-473B-998C-F42B1FD87148}" sibTransId="{F2D88E63-59B9-4EBB-B09B-E86EB7D3A7BC}"/>
    <dgm:cxn modelId="{B2AF2C9D-6CDC-4B8D-B42A-C86DC1D71083}" type="presOf" srcId="{5EC6B364-E7D0-4364-91B8-AEC102D31FD3}" destId="{D6A9BF32-5CCE-4CA1-B9F3-FDF5F15BF4CB}" srcOrd="0" destOrd="0" presId="urn:microsoft.com/office/officeart/2018/2/layout/IconVerticalSolidList"/>
    <dgm:cxn modelId="{F5BDDBE8-9186-40CE-91EE-309D41682BB6}" type="presOf" srcId="{973BE8B4-BC48-4AE2-8B30-BD464034B6B9}" destId="{19E0AA46-88B8-425A-B2D7-765FF4496AA0}" srcOrd="0" destOrd="0" presId="urn:microsoft.com/office/officeart/2018/2/layout/IconVerticalSolidList"/>
    <dgm:cxn modelId="{2A79CF11-A043-4526-8EDC-FC0DA437E38E}" type="presParOf" srcId="{D6A9BF32-5CCE-4CA1-B9F3-FDF5F15BF4CB}" destId="{37B7FD64-2074-4457-949E-95314BCB765F}" srcOrd="0" destOrd="0" presId="urn:microsoft.com/office/officeart/2018/2/layout/IconVerticalSolidList"/>
    <dgm:cxn modelId="{4D273C41-1F8A-4C99-9077-F8943B8C1E62}" type="presParOf" srcId="{37B7FD64-2074-4457-949E-95314BCB765F}" destId="{129E798D-9059-4EB5-8EE9-3349023CBFCF}" srcOrd="0" destOrd="0" presId="urn:microsoft.com/office/officeart/2018/2/layout/IconVerticalSolidList"/>
    <dgm:cxn modelId="{A2C6980B-8A6E-4E0A-A337-20BF08D178CD}" type="presParOf" srcId="{37B7FD64-2074-4457-949E-95314BCB765F}" destId="{6787A2E9-9DD4-470A-8E34-1E43E653B8DC}" srcOrd="1" destOrd="0" presId="urn:microsoft.com/office/officeart/2018/2/layout/IconVerticalSolidList"/>
    <dgm:cxn modelId="{81D51391-3B0B-46B0-9B71-00DDCEB12BBD}" type="presParOf" srcId="{37B7FD64-2074-4457-949E-95314BCB765F}" destId="{E67DCA11-F705-44E1-B912-0A771F983500}" srcOrd="2" destOrd="0" presId="urn:microsoft.com/office/officeart/2018/2/layout/IconVerticalSolidList"/>
    <dgm:cxn modelId="{17359C8D-2FD2-4269-89FF-72C32C26720D}" type="presParOf" srcId="{37B7FD64-2074-4457-949E-95314BCB765F}" destId="{55B05AEC-2451-4C9C-82C3-3FBD2C2D90CE}" srcOrd="3" destOrd="0" presId="urn:microsoft.com/office/officeart/2018/2/layout/IconVerticalSolidList"/>
    <dgm:cxn modelId="{4AE62848-F66A-40F8-8081-EA4B0C7CAB78}" type="presParOf" srcId="{D6A9BF32-5CCE-4CA1-B9F3-FDF5F15BF4CB}" destId="{2998DC43-D9F7-489D-A0A9-FEA03F166D7B}" srcOrd="1" destOrd="0" presId="urn:microsoft.com/office/officeart/2018/2/layout/IconVerticalSolidList"/>
    <dgm:cxn modelId="{31E4A6BD-72EE-47E2-80E9-787FFEA3FC5A}" type="presParOf" srcId="{D6A9BF32-5CCE-4CA1-B9F3-FDF5F15BF4CB}" destId="{9865EB11-B48D-4F17-B092-F0B6A2798CF5}" srcOrd="2" destOrd="0" presId="urn:microsoft.com/office/officeart/2018/2/layout/IconVerticalSolidList"/>
    <dgm:cxn modelId="{74B824D3-B938-4465-9E16-26FD465D61AB}" type="presParOf" srcId="{9865EB11-B48D-4F17-B092-F0B6A2798CF5}" destId="{E4EA840F-4DF3-47CA-B870-52577FE58EE4}" srcOrd="0" destOrd="0" presId="urn:microsoft.com/office/officeart/2018/2/layout/IconVerticalSolidList"/>
    <dgm:cxn modelId="{FEC241A5-DC40-4FF5-BC35-106266E0DB2A}" type="presParOf" srcId="{9865EB11-B48D-4F17-B092-F0B6A2798CF5}" destId="{8A7BBCF0-8777-4990-A290-22F29BB34A95}" srcOrd="1" destOrd="0" presId="urn:microsoft.com/office/officeart/2018/2/layout/IconVerticalSolidList"/>
    <dgm:cxn modelId="{3053DB8B-6EAB-43AE-80C9-F47A327207BF}" type="presParOf" srcId="{9865EB11-B48D-4F17-B092-F0B6A2798CF5}" destId="{44BB60E0-92AE-4A89-AECA-703364FC1336}" srcOrd="2" destOrd="0" presId="urn:microsoft.com/office/officeart/2018/2/layout/IconVerticalSolidList"/>
    <dgm:cxn modelId="{6EC22448-E4B3-41B2-8255-6016FCAE7E43}" type="presParOf" srcId="{9865EB11-B48D-4F17-B092-F0B6A2798CF5}" destId="{76A16120-43A0-4D8C-9312-1A58D7D4415D}" srcOrd="3" destOrd="0" presId="urn:microsoft.com/office/officeart/2018/2/layout/IconVerticalSolidList"/>
    <dgm:cxn modelId="{09FC3C35-E87E-4F4B-B80D-354BE5EC8B69}" type="presParOf" srcId="{D6A9BF32-5CCE-4CA1-B9F3-FDF5F15BF4CB}" destId="{F4D00CDF-8F70-435F-BFA3-649AEFBA3A47}" srcOrd="3" destOrd="0" presId="urn:microsoft.com/office/officeart/2018/2/layout/IconVerticalSolidList"/>
    <dgm:cxn modelId="{33A816BA-56C0-4E65-A7DD-0BEED24ABF22}" type="presParOf" srcId="{D6A9BF32-5CCE-4CA1-B9F3-FDF5F15BF4CB}" destId="{9B69777B-D607-474C-84F3-C81013868A7A}" srcOrd="4" destOrd="0" presId="urn:microsoft.com/office/officeart/2018/2/layout/IconVerticalSolidList"/>
    <dgm:cxn modelId="{0BD60226-A61F-4DFC-A7AD-D49D399ECD49}" type="presParOf" srcId="{9B69777B-D607-474C-84F3-C81013868A7A}" destId="{7C508251-9AFF-4E69-B7FC-DFFC77CF8BB6}" srcOrd="0" destOrd="0" presId="urn:microsoft.com/office/officeart/2018/2/layout/IconVerticalSolidList"/>
    <dgm:cxn modelId="{B99B83D3-FCBB-4368-8DBD-A4F01AF074B6}" type="presParOf" srcId="{9B69777B-D607-474C-84F3-C81013868A7A}" destId="{6AAD3687-6DC0-479B-910E-D8A8166B8E88}" srcOrd="1" destOrd="0" presId="urn:microsoft.com/office/officeart/2018/2/layout/IconVerticalSolidList"/>
    <dgm:cxn modelId="{5EA941D4-E319-4272-8BC7-95691990FE12}" type="presParOf" srcId="{9B69777B-D607-474C-84F3-C81013868A7A}" destId="{4B63ADDF-ED94-42AE-8198-2E9EB1242252}" srcOrd="2" destOrd="0" presId="urn:microsoft.com/office/officeart/2018/2/layout/IconVerticalSolidList"/>
    <dgm:cxn modelId="{157EA481-E719-43AD-8831-83A0BEC52DB3}" type="presParOf" srcId="{9B69777B-D607-474C-84F3-C81013868A7A}" destId="{19E0AA46-88B8-425A-B2D7-765FF4496AA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443297-8FD9-4DF9-95DA-FAC0DD3D069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5EFFF7-6EF4-447C-9C05-AF4616689458}">
      <dgm:prSet/>
      <dgm:spPr/>
      <dgm:t>
        <a:bodyPr/>
        <a:lstStyle/>
        <a:p>
          <a:r>
            <a:rPr lang="en-US"/>
            <a:t>Issues:  cost of an electric truck is 2 to 3 times higher, the electric grid, charging station availability, time to charge, range of the truck, weight of the batteries – smaller payload, mining of the minerals – already a shortage of lithium, 3</a:t>
          </a:r>
          <a:r>
            <a:rPr lang="en-US" baseline="30000"/>
            <a:t>rd</a:t>
          </a:r>
          <a:r>
            <a:rPr lang="en-US"/>
            <a:t> world countries mine most the required minerals with unregulated child labor, slave labor.</a:t>
          </a:r>
        </a:p>
      </dgm:t>
    </dgm:pt>
    <dgm:pt modelId="{CA26D018-9EB6-44F7-A7F1-72A4E8036280}" type="parTrans" cxnId="{351B5786-2BFD-4E5F-A1E5-C58D2E74C79E}">
      <dgm:prSet/>
      <dgm:spPr/>
      <dgm:t>
        <a:bodyPr/>
        <a:lstStyle/>
        <a:p>
          <a:endParaRPr lang="en-US"/>
        </a:p>
      </dgm:t>
    </dgm:pt>
    <dgm:pt modelId="{C429CD3E-4C57-4219-8490-FE313819EF22}" type="sibTrans" cxnId="{351B5786-2BFD-4E5F-A1E5-C58D2E74C79E}">
      <dgm:prSet/>
      <dgm:spPr/>
      <dgm:t>
        <a:bodyPr/>
        <a:lstStyle/>
        <a:p>
          <a:endParaRPr lang="en-US"/>
        </a:p>
      </dgm:t>
    </dgm:pt>
    <dgm:pt modelId="{A1F7A40E-C68E-4B81-8F28-DB5A972C5F49}">
      <dgm:prSet/>
      <dgm:spPr/>
      <dgm:t>
        <a:bodyPr/>
        <a:lstStyle/>
        <a:p>
          <a:r>
            <a:rPr lang="en-US"/>
            <a:t>It would take over a trillion dollars to replace the current fleet of trucks, currently it takes 15 min. to fuel a vehicle that will travel 1,200 miles, with electric it takes anywhere from 5 hrs. ($100,000 charger) to 10 hrs., and you can travel 150-300 miles.  To electrify the current US fleet, it would consume almost 41% of the entire electric grid.   </a:t>
          </a:r>
        </a:p>
      </dgm:t>
    </dgm:pt>
    <dgm:pt modelId="{EC3C0C4B-127D-47E8-8456-8B000F721404}" type="parTrans" cxnId="{27F6345A-9BBC-40A5-8098-0C7063C18371}">
      <dgm:prSet/>
      <dgm:spPr/>
      <dgm:t>
        <a:bodyPr/>
        <a:lstStyle/>
        <a:p>
          <a:endParaRPr lang="en-US"/>
        </a:p>
      </dgm:t>
    </dgm:pt>
    <dgm:pt modelId="{8F49255F-C05B-40E6-ABC5-315D9A45751B}" type="sibTrans" cxnId="{27F6345A-9BBC-40A5-8098-0C7063C18371}">
      <dgm:prSet/>
      <dgm:spPr/>
      <dgm:t>
        <a:bodyPr/>
        <a:lstStyle/>
        <a:p>
          <a:endParaRPr lang="en-US"/>
        </a:p>
      </dgm:t>
    </dgm:pt>
    <dgm:pt modelId="{7AFED871-4989-45DF-909E-00477FFCA101}" type="pres">
      <dgm:prSet presAssocID="{46443297-8FD9-4DF9-95DA-FAC0DD3D069A}" presName="linear" presStyleCnt="0">
        <dgm:presLayoutVars>
          <dgm:animLvl val="lvl"/>
          <dgm:resizeHandles val="exact"/>
        </dgm:presLayoutVars>
      </dgm:prSet>
      <dgm:spPr/>
    </dgm:pt>
    <dgm:pt modelId="{4555B7C1-F15E-4692-BA0F-E28AE50BDF5C}" type="pres">
      <dgm:prSet presAssocID="{EA5EFFF7-6EF4-447C-9C05-AF4616689458}" presName="parentText" presStyleLbl="node1" presStyleIdx="0" presStyleCnt="2">
        <dgm:presLayoutVars>
          <dgm:chMax val="0"/>
          <dgm:bulletEnabled val="1"/>
        </dgm:presLayoutVars>
      </dgm:prSet>
      <dgm:spPr/>
    </dgm:pt>
    <dgm:pt modelId="{7F1C6BE0-11D9-4C3A-9F53-511FC87DA7CE}" type="pres">
      <dgm:prSet presAssocID="{C429CD3E-4C57-4219-8490-FE313819EF22}" presName="spacer" presStyleCnt="0"/>
      <dgm:spPr/>
    </dgm:pt>
    <dgm:pt modelId="{49F93E3A-6953-49F1-8262-99ECE813BB80}" type="pres">
      <dgm:prSet presAssocID="{A1F7A40E-C68E-4B81-8F28-DB5A972C5F49}" presName="parentText" presStyleLbl="node1" presStyleIdx="1" presStyleCnt="2">
        <dgm:presLayoutVars>
          <dgm:chMax val="0"/>
          <dgm:bulletEnabled val="1"/>
        </dgm:presLayoutVars>
      </dgm:prSet>
      <dgm:spPr/>
    </dgm:pt>
  </dgm:ptLst>
  <dgm:cxnLst>
    <dgm:cxn modelId="{BE4B686B-28FE-4076-919E-5650B5224CB0}" type="presOf" srcId="{A1F7A40E-C68E-4B81-8F28-DB5A972C5F49}" destId="{49F93E3A-6953-49F1-8262-99ECE813BB80}" srcOrd="0" destOrd="0" presId="urn:microsoft.com/office/officeart/2005/8/layout/vList2"/>
    <dgm:cxn modelId="{27F6345A-9BBC-40A5-8098-0C7063C18371}" srcId="{46443297-8FD9-4DF9-95DA-FAC0DD3D069A}" destId="{A1F7A40E-C68E-4B81-8F28-DB5A972C5F49}" srcOrd="1" destOrd="0" parTransId="{EC3C0C4B-127D-47E8-8456-8B000F721404}" sibTransId="{8F49255F-C05B-40E6-ABC5-315D9A45751B}"/>
    <dgm:cxn modelId="{351B5786-2BFD-4E5F-A1E5-C58D2E74C79E}" srcId="{46443297-8FD9-4DF9-95DA-FAC0DD3D069A}" destId="{EA5EFFF7-6EF4-447C-9C05-AF4616689458}" srcOrd="0" destOrd="0" parTransId="{CA26D018-9EB6-44F7-A7F1-72A4E8036280}" sibTransId="{C429CD3E-4C57-4219-8490-FE313819EF22}"/>
    <dgm:cxn modelId="{E0ECFCD1-1982-455F-A0EC-3F0C7A490CEE}" type="presOf" srcId="{EA5EFFF7-6EF4-447C-9C05-AF4616689458}" destId="{4555B7C1-F15E-4692-BA0F-E28AE50BDF5C}" srcOrd="0" destOrd="0" presId="urn:microsoft.com/office/officeart/2005/8/layout/vList2"/>
    <dgm:cxn modelId="{6D944EDB-2583-45BD-BCA6-F390C2AB0850}" type="presOf" srcId="{46443297-8FD9-4DF9-95DA-FAC0DD3D069A}" destId="{7AFED871-4989-45DF-909E-00477FFCA101}" srcOrd="0" destOrd="0" presId="urn:microsoft.com/office/officeart/2005/8/layout/vList2"/>
    <dgm:cxn modelId="{5BB3BD8C-709C-4D51-BCC4-289B4DB0592B}" type="presParOf" srcId="{7AFED871-4989-45DF-909E-00477FFCA101}" destId="{4555B7C1-F15E-4692-BA0F-E28AE50BDF5C}" srcOrd="0" destOrd="0" presId="urn:microsoft.com/office/officeart/2005/8/layout/vList2"/>
    <dgm:cxn modelId="{B320C8C9-EAEA-40E3-9799-666C9B9C1893}" type="presParOf" srcId="{7AFED871-4989-45DF-909E-00477FFCA101}" destId="{7F1C6BE0-11D9-4C3A-9F53-511FC87DA7CE}" srcOrd="1" destOrd="0" presId="urn:microsoft.com/office/officeart/2005/8/layout/vList2"/>
    <dgm:cxn modelId="{C7D6A732-55F3-47BF-9F3B-E49A9F33E335}" type="presParOf" srcId="{7AFED871-4989-45DF-909E-00477FFCA101}" destId="{49F93E3A-6953-49F1-8262-99ECE813BB8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E798D-9059-4EB5-8EE9-3349023CBFCF}">
      <dsp:nvSpPr>
        <dsp:cNvPr id="0" name=""/>
        <dsp:cNvSpPr/>
      </dsp:nvSpPr>
      <dsp:spPr>
        <a:xfrm>
          <a:off x="0" y="725"/>
          <a:ext cx="7240146" cy="169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87A2E9-9DD4-470A-8E34-1E43E653B8DC}">
      <dsp:nvSpPr>
        <dsp:cNvPr id="0" name=""/>
        <dsp:cNvSpPr/>
      </dsp:nvSpPr>
      <dsp:spPr>
        <a:xfrm>
          <a:off x="513571" y="382720"/>
          <a:ext cx="933766" cy="93376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B05AEC-2451-4C9C-82C3-3FBD2C2D90CE}">
      <dsp:nvSpPr>
        <dsp:cNvPr id="0" name=""/>
        <dsp:cNvSpPr/>
      </dsp:nvSpPr>
      <dsp:spPr>
        <a:xfrm>
          <a:off x="1960909" y="725"/>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666750">
            <a:lnSpc>
              <a:spcPct val="90000"/>
            </a:lnSpc>
            <a:spcBef>
              <a:spcPct val="0"/>
            </a:spcBef>
            <a:spcAft>
              <a:spcPct val="35000"/>
            </a:spcAft>
            <a:buNone/>
          </a:pPr>
          <a:r>
            <a:rPr lang="en-US" sz="1500" kern="1200" dirty="0"/>
            <a:t>Kentucky Schools </a:t>
          </a:r>
        </a:p>
      </dsp:txBody>
      <dsp:txXfrm>
        <a:off x="1960909" y="725"/>
        <a:ext cx="5279236" cy="1697756"/>
      </dsp:txXfrm>
    </dsp:sp>
    <dsp:sp modelId="{E4EA840F-4DF3-47CA-B870-52577FE58EE4}">
      <dsp:nvSpPr>
        <dsp:cNvPr id="0" name=""/>
        <dsp:cNvSpPr/>
      </dsp:nvSpPr>
      <dsp:spPr>
        <a:xfrm>
          <a:off x="0" y="2122921"/>
          <a:ext cx="7240146" cy="169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7BBCF0-8777-4990-A290-22F29BB34A95}">
      <dsp:nvSpPr>
        <dsp:cNvPr id="0" name=""/>
        <dsp:cNvSpPr/>
      </dsp:nvSpPr>
      <dsp:spPr>
        <a:xfrm>
          <a:off x="513571" y="2504916"/>
          <a:ext cx="933766" cy="93376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6A16120-43A0-4D8C-9312-1A58D7D4415D}">
      <dsp:nvSpPr>
        <dsp:cNvPr id="0" name=""/>
        <dsp:cNvSpPr/>
      </dsp:nvSpPr>
      <dsp:spPr>
        <a:xfrm>
          <a:off x="1960909" y="2122921"/>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666750">
            <a:lnSpc>
              <a:spcPct val="90000"/>
            </a:lnSpc>
            <a:spcBef>
              <a:spcPct val="0"/>
            </a:spcBef>
            <a:spcAft>
              <a:spcPct val="35000"/>
            </a:spcAft>
            <a:buNone/>
          </a:pPr>
          <a:r>
            <a:rPr lang="en-US" sz="1500" kern="1200" dirty="0"/>
            <a:t>CDL -14 of the 16 KCTCS colleges have CDL programs. -11 colleges offer CDL training as a credit class which would qualify for Work Ready Kentucky Scholarship funding; however, the WRKS would not cover the entire cost of the training. -The remaining three CDL programs are offered as noncredit courses but follow the same curriculum. -3 High Schools offer CDL </a:t>
          </a:r>
        </a:p>
      </dsp:txBody>
      <dsp:txXfrm>
        <a:off x="1960909" y="2122921"/>
        <a:ext cx="5279236" cy="1697756"/>
      </dsp:txXfrm>
    </dsp:sp>
    <dsp:sp modelId="{7C508251-9AFF-4E69-B7FC-DFFC77CF8BB6}">
      <dsp:nvSpPr>
        <dsp:cNvPr id="0" name=""/>
        <dsp:cNvSpPr/>
      </dsp:nvSpPr>
      <dsp:spPr>
        <a:xfrm>
          <a:off x="0" y="4245117"/>
          <a:ext cx="7240146" cy="169775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AD3687-6DC0-479B-910E-D8A8166B8E88}">
      <dsp:nvSpPr>
        <dsp:cNvPr id="0" name=""/>
        <dsp:cNvSpPr/>
      </dsp:nvSpPr>
      <dsp:spPr>
        <a:xfrm>
          <a:off x="513571" y="4627112"/>
          <a:ext cx="933766" cy="93376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E0AA46-88B8-425A-B2D7-765FF4496AA0}">
      <dsp:nvSpPr>
        <dsp:cNvPr id="0" name=""/>
        <dsp:cNvSpPr/>
      </dsp:nvSpPr>
      <dsp:spPr>
        <a:xfrm>
          <a:off x="1960909" y="4245117"/>
          <a:ext cx="5279236" cy="169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679" tIns="179679" rIns="179679" bIns="179679" numCol="1" spcCol="1270" anchor="ctr" anchorCtr="0">
          <a:noAutofit/>
        </a:bodyPr>
        <a:lstStyle/>
        <a:p>
          <a:pPr marL="0" lvl="0" indent="0" algn="l" defTabSz="666750">
            <a:lnSpc>
              <a:spcPct val="90000"/>
            </a:lnSpc>
            <a:spcBef>
              <a:spcPct val="0"/>
            </a:spcBef>
            <a:spcAft>
              <a:spcPct val="35000"/>
            </a:spcAft>
            <a:buNone/>
          </a:pPr>
          <a:r>
            <a:rPr lang="en-US" sz="1500" kern="1200" dirty="0"/>
            <a:t>Training Diesel Tech -13 of the 16 KCTCS college have diesel tech programs. -All 13 of those programs are offered for credit and would qualify for Work Ready Kentucky Scholarship funding. Fairdale HS Program.  </a:t>
          </a:r>
        </a:p>
      </dsp:txBody>
      <dsp:txXfrm>
        <a:off x="1960909" y="4245117"/>
        <a:ext cx="5279236" cy="16977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5B7C1-F15E-4692-BA0F-E28AE50BDF5C}">
      <dsp:nvSpPr>
        <dsp:cNvPr id="0" name=""/>
        <dsp:cNvSpPr/>
      </dsp:nvSpPr>
      <dsp:spPr>
        <a:xfrm>
          <a:off x="0" y="196559"/>
          <a:ext cx="7240146" cy="2737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Issues:  cost of an electric truck is 2 to 3 times higher, the electric grid, charging station availability, time to charge, range of the truck, weight of the batteries – smaller payload, mining of the minerals – already a shortage of lithium, 3</a:t>
          </a:r>
          <a:r>
            <a:rPr lang="en-US" sz="2600" kern="1200" baseline="30000"/>
            <a:t>rd</a:t>
          </a:r>
          <a:r>
            <a:rPr lang="en-US" sz="2600" kern="1200"/>
            <a:t> world countries mine most the required minerals with unregulated child labor, slave labor.</a:t>
          </a:r>
        </a:p>
      </dsp:txBody>
      <dsp:txXfrm>
        <a:off x="133648" y="330207"/>
        <a:ext cx="6972850" cy="2470504"/>
      </dsp:txXfrm>
    </dsp:sp>
    <dsp:sp modelId="{49F93E3A-6953-49F1-8262-99ECE813BB80}">
      <dsp:nvSpPr>
        <dsp:cNvPr id="0" name=""/>
        <dsp:cNvSpPr/>
      </dsp:nvSpPr>
      <dsp:spPr>
        <a:xfrm>
          <a:off x="0" y="3009240"/>
          <a:ext cx="7240146" cy="2737800"/>
        </a:xfrm>
        <a:prstGeom prst="roundRect">
          <a:avLst/>
        </a:prstGeom>
        <a:solidFill>
          <a:schemeClr val="accent2">
            <a:hueOff val="-1491455"/>
            <a:satOff val="297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It would take over a trillion dollars to replace the current fleet of trucks, currently it takes 15 min. to fuel a vehicle that will travel 1,200 miles, with electric it takes anywhere from 5 hrs. ($100,000 charger) to 10 hrs., and you can travel 150-300 miles.  To electrify the current US fleet, it would consume almost 41% of the entire electric grid.   </a:t>
          </a:r>
        </a:p>
      </dsp:txBody>
      <dsp:txXfrm>
        <a:off x="133648" y="3142888"/>
        <a:ext cx="6972850" cy="247050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November 1, 2023</a:t>
            </a:fld>
            <a:endParaRPr lang="en-US" dirty="0"/>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51002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November 1, 2023</a:t>
            </a:fld>
            <a:endParaRPr lang="en-US" dirty="0"/>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682730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November 1, 2023</a:t>
            </a:fld>
            <a:endParaRPr lang="en-US" dirty="0"/>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52051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November 1, 2023</a:t>
            </a:fld>
            <a:endParaRPr lang="en-US" dirty="0"/>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155647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November 1, 2023</a:t>
            </a:fld>
            <a:endParaRPr lang="en-US" dirty="0"/>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77612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November 1, 2023</a:t>
            </a:fld>
            <a:endParaRPr lang="en-US" dirty="0"/>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24528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November 1, 2023</a:t>
            </a:fld>
            <a:endParaRPr lang="en-US" dirty="0"/>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dirty="0"/>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78422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November 1, 2023</a:t>
            </a:fld>
            <a:endParaRPr lang="en-US" dirty="0"/>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372369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November 1, 2023</a:t>
            </a:fld>
            <a:endParaRPr lang="en-US" dirty="0"/>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61097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November 1, 2023</a:t>
            </a:fld>
            <a:endParaRPr lang="en-US" dirty="0"/>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961478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November 1, 2023</a:t>
            </a:fld>
            <a:endParaRPr lang="en-US" dirty="0"/>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dirty="0"/>
          </a:p>
        </p:txBody>
      </p:sp>
    </p:spTree>
    <p:extLst>
      <p:ext uri="{BB962C8B-B14F-4D97-AF65-F5344CB8AC3E}">
        <p14:creationId xmlns:p14="http://schemas.microsoft.com/office/powerpoint/2010/main" val="26513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Wednesday, November 1,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dirty="0"/>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0681694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27" r:id="rId4"/>
    <p:sldLayoutId id="2147483728" r:id="rId5"/>
    <p:sldLayoutId id="2147483733" r:id="rId6"/>
    <p:sldLayoutId id="2147483729" r:id="rId7"/>
    <p:sldLayoutId id="2147483730" r:id="rId8"/>
    <p:sldLayoutId id="2147483731" r:id="rId9"/>
    <p:sldLayoutId id="2147483732" r:id="rId10"/>
    <p:sldLayoutId id="2147483734"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audio" Target="\Users\sscarborough\Downloads\Yeah_Yeah.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41" name="Picture 6">
            <a:extLst>
              <a:ext uri="{FF2B5EF4-FFF2-40B4-BE49-F238E27FC236}">
                <a16:creationId xmlns:a16="http://schemas.microsoft.com/office/drawing/2014/main" id="{242778F5-9F2D-4614-B7D0-E25A64A873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9709" y="812800"/>
            <a:ext cx="8562254" cy="4900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Yeah_Yeah.mp3">
            <a:hlinkClick r:id="" action="ppaction://media"/>
            <a:extLst>
              <a:ext uri="{FF2B5EF4-FFF2-40B4-BE49-F238E27FC236}">
                <a16:creationId xmlns:a16="http://schemas.microsoft.com/office/drawing/2014/main" id="{D17E9411-9768-4521-B8F1-22F510915012}"/>
              </a:ext>
            </a:extLst>
          </p:cNvPr>
          <p:cNvPicPr>
            <a:picLocks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455150" y="5713414"/>
            <a:ext cx="2174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DC_Love_Go_Go.mp3">
            <a:hlinkClick r:id="" action="ppaction://media"/>
            <a:extLst>
              <a:ext uri="{FF2B5EF4-FFF2-40B4-BE49-F238E27FC236}">
                <a16:creationId xmlns:a16="http://schemas.microsoft.com/office/drawing/2014/main" id="{9FEBD4A5-8CE7-4773-9FA3-E7D35EBC92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04313" y="5918201"/>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455"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B59F-D28F-5008-6009-0147D9110FE4}"/>
              </a:ext>
            </a:extLst>
          </p:cNvPr>
          <p:cNvSpPr>
            <a:spLocks noGrp="1"/>
          </p:cNvSpPr>
          <p:nvPr>
            <p:ph type="title"/>
          </p:nvPr>
        </p:nvSpPr>
        <p:spPr/>
        <p:txBody>
          <a:bodyPr/>
          <a:lstStyle/>
          <a:p>
            <a:r>
              <a:rPr lang="en-US" sz="3600" dirty="0"/>
              <a:t>Kentucky Trucking  Industry </a:t>
            </a:r>
            <a:r>
              <a:rPr lang="en-US" sz="3600" dirty="0">
                <a:solidFill>
                  <a:srgbClr val="FF0000"/>
                </a:solidFill>
              </a:rPr>
              <a:t>Tier2</a:t>
            </a:r>
            <a:r>
              <a:rPr lang="en-US" sz="3600" dirty="0"/>
              <a:t> State Issues</a:t>
            </a:r>
            <a:endParaRPr lang="en-US" dirty="0"/>
          </a:p>
        </p:txBody>
      </p:sp>
      <p:sp>
        <p:nvSpPr>
          <p:cNvPr id="3" name="Content Placeholder 2">
            <a:extLst>
              <a:ext uri="{FF2B5EF4-FFF2-40B4-BE49-F238E27FC236}">
                <a16:creationId xmlns:a16="http://schemas.microsoft.com/office/drawing/2014/main" id="{F408F1EE-3F6E-3889-9ABC-E107017DF74E}"/>
              </a:ext>
            </a:extLst>
          </p:cNvPr>
          <p:cNvSpPr>
            <a:spLocks noGrp="1"/>
          </p:cNvSpPr>
          <p:nvPr>
            <p:ph idx="1"/>
          </p:nvPr>
        </p:nvSpPr>
        <p:spPr/>
        <p:txBody>
          <a:bodyPr>
            <a:normAutofit fontScale="62500" lnSpcReduction="20000"/>
          </a:bodyPr>
          <a:lstStyle/>
          <a:p>
            <a:pPr marL="0" indent="0">
              <a:buNone/>
            </a:pPr>
            <a:r>
              <a:rPr lang="en-US" b="1" dirty="0"/>
              <a:t>Surtax – </a:t>
            </a:r>
            <a:r>
              <a:rPr lang="en-US" dirty="0"/>
              <a:t>Kentucky is 1 of 2 states (VA) that continues to collect a separate tax on vehicles greater than 26,000 lbs.  If this tax were absorbed into the diesel/gas tax it would eliminate the Kentucky Intrastate Tax (KIT) return and the 2</a:t>
            </a:r>
            <a:r>
              <a:rPr lang="en-US" baseline="30000" dirty="0"/>
              <a:t>nd</a:t>
            </a:r>
            <a:r>
              <a:rPr lang="en-US" dirty="0"/>
              <a:t> line on the IFTA return.</a:t>
            </a:r>
          </a:p>
          <a:p>
            <a:pPr marL="0" indent="0">
              <a:buNone/>
            </a:pPr>
            <a:r>
              <a:rPr lang="en-US" sz="2900" b="1" dirty="0"/>
              <a:t>Predatory Towing </a:t>
            </a:r>
            <a:r>
              <a:rPr lang="en-US" dirty="0"/>
              <a:t>Amend KRS 281.920 – 281.936 – add penalties for noncompliant towers.  Some towers are not following the law, they refuse to provide their published rates to the motor carrier and charge whatever they want at the time of service.  </a:t>
            </a:r>
          </a:p>
          <a:p>
            <a:pPr marL="0" indent="0">
              <a:buNone/>
            </a:pPr>
            <a:r>
              <a:rPr lang="en-US" dirty="0"/>
              <a:t>Suggested penalty is to remove a noncompliant tower from the Kentucky State Police call list for 30/60/90 days.</a:t>
            </a:r>
          </a:p>
          <a:p>
            <a:pPr marL="0" indent="0">
              <a:buNone/>
            </a:pPr>
            <a:r>
              <a:rPr lang="en-US" b="1" dirty="0"/>
              <a:t>Insurance Surcharge for Vehicle Liability/Local Government Premium Tax </a:t>
            </a:r>
            <a:r>
              <a:rPr lang="en-US" dirty="0"/>
              <a:t>– 1.8% by DOI.  This law passed in 2008, HB 524. Allows municipalities and counties to charge a premium tax on liability insurance policies.  This is adding a substantial amount per vehicle. </a:t>
            </a:r>
          </a:p>
          <a:p>
            <a:pPr marL="0" indent="0">
              <a:buNone/>
            </a:pPr>
            <a:r>
              <a:rPr lang="en-US" b="1" dirty="0"/>
              <a:t>APU Weight Exemption</a:t>
            </a:r>
            <a:r>
              <a:rPr lang="en-US" dirty="0"/>
              <a:t> 23 CFR 658.17 passed in 2005 and updated in 2012.  Thia allows states to adopt this weight exemption.  KY is 1 of 6 states that has not adopted this allowance, 400/600 lbs. This limits fuel use while the vehicle is parked/idling so the driver can enjoy the vehicles comfort systems. </a:t>
            </a:r>
          </a:p>
          <a:p>
            <a:pPr marL="0" indent="0">
              <a:buNone/>
            </a:pPr>
            <a:r>
              <a:rPr lang="en-US" b="1" dirty="0"/>
              <a:t>Collection/Cost Recovery by 3</a:t>
            </a:r>
            <a:r>
              <a:rPr lang="en-US" b="1" baseline="30000" dirty="0"/>
              <a:t>rd</a:t>
            </a:r>
            <a:r>
              <a:rPr lang="en-US" b="1" dirty="0"/>
              <a:t> Party </a:t>
            </a:r>
            <a:r>
              <a:rPr lang="en-US" dirty="0"/>
              <a:t>– overcharging motor carriers for fire department service calls.</a:t>
            </a:r>
          </a:p>
          <a:p>
            <a:pPr marL="0" indent="0">
              <a:buNone/>
            </a:pPr>
            <a:r>
              <a:rPr lang="en-US" b="1" dirty="0"/>
              <a:t>3</a:t>
            </a:r>
            <a:r>
              <a:rPr lang="en-US" b="1" baseline="30000" dirty="0"/>
              <a:t>rd</a:t>
            </a:r>
            <a:r>
              <a:rPr lang="en-US" b="1" dirty="0"/>
              <a:t> Party Litigation Funding </a:t>
            </a:r>
            <a:r>
              <a:rPr lang="en-US" dirty="0"/>
              <a:t>– do not support</a:t>
            </a:r>
          </a:p>
          <a:p>
            <a:pPr marL="0" indent="0">
              <a:buNone/>
            </a:pPr>
            <a:r>
              <a:rPr lang="en-US" b="1" dirty="0"/>
              <a:t>Autonomous Vehicles </a:t>
            </a:r>
            <a:r>
              <a:rPr lang="en-US" dirty="0"/>
              <a:t>- Support</a:t>
            </a:r>
          </a:p>
          <a:p>
            <a:endParaRPr lang="en-US" dirty="0"/>
          </a:p>
        </p:txBody>
      </p:sp>
    </p:spTree>
    <p:extLst>
      <p:ext uri="{BB962C8B-B14F-4D97-AF65-F5344CB8AC3E}">
        <p14:creationId xmlns:p14="http://schemas.microsoft.com/office/powerpoint/2010/main" val="2586125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4EA5A99-8743-F749-95C4-1BA81E407C30}"/>
              </a:ext>
            </a:extLst>
          </p:cNvPr>
          <p:cNvSpPr>
            <a:spLocks noGrp="1"/>
          </p:cNvSpPr>
          <p:nvPr>
            <p:ph type="title"/>
          </p:nvPr>
        </p:nvSpPr>
        <p:spPr>
          <a:xfrm>
            <a:off x="387927" y="1028701"/>
            <a:ext cx="3248863" cy="3020785"/>
          </a:xfrm>
        </p:spPr>
        <p:txBody>
          <a:bodyPr>
            <a:normAutofit/>
          </a:bodyPr>
          <a:lstStyle/>
          <a:p>
            <a:pPr algn="r">
              <a:lnSpc>
                <a:spcPct val="90000"/>
              </a:lnSpc>
            </a:pPr>
            <a:r>
              <a:rPr lang="en-US" sz="1800" dirty="0">
                <a:solidFill>
                  <a:schemeClr val="bg1"/>
                </a:solidFill>
              </a:rPr>
              <a:t>American Transportation Research Institute (ATRI) Top 10</a:t>
            </a:r>
          </a:p>
        </p:txBody>
      </p:sp>
      <p:sp>
        <p:nvSpPr>
          <p:cNvPr id="3" name="Content Placeholder 2">
            <a:extLst>
              <a:ext uri="{FF2B5EF4-FFF2-40B4-BE49-F238E27FC236}">
                <a16:creationId xmlns:a16="http://schemas.microsoft.com/office/drawing/2014/main" id="{492E2422-03DE-E44D-EE27-D19702AE722E}"/>
              </a:ext>
            </a:extLst>
          </p:cNvPr>
          <p:cNvSpPr>
            <a:spLocks noGrp="1"/>
          </p:cNvSpPr>
          <p:nvPr>
            <p:ph idx="1"/>
          </p:nvPr>
        </p:nvSpPr>
        <p:spPr>
          <a:xfrm>
            <a:off x="4777409" y="1028702"/>
            <a:ext cx="6273972" cy="4843462"/>
          </a:xfrm>
        </p:spPr>
        <p:txBody>
          <a:bodyPr>
            <a:normAutofit/>
          </a:bodyPr>
          <a:lstStyle/>
          <a:p>
            <a:r>
              <a:rPr lang="en-US" sz="1800" dirty="0"/>
              <a:t>1	Economy</a:t>
            </a:r>
          </a:p>
          <a:p>
            <a:r>
              <a:rPr lang="en-US" sz="1800" dirty="0"/>
              <a:t>2	Truck Parking	</a:t>
            </a:r>
          </a:p>
          <a:p>
            <a:r>
              <a:rPr lang="en-US" sz="1800" dirty="0"/>
              <a:t>3	Fuel Prices</a:t>
            </a:r>
          </a:p>
          <a:p>
            <a:r>
              <a:rPr lang="en-US" sz="1800" dirty="0"/>
              <a:t>4	Driver Shortage</a:t>
            </a:r>
          </a:p>
          <a:p>
            <a:r>
              <a:rPr lang="en-US" sz="1800" dirty="0"/>
              <a:t>5	Driver Compensation</a:t>
            </a:r>
          </a:p>
          <a:p>
            <a:r>
              <a:rPr lang="en-US" sz="1800" dirty="0"/>
              <a:t>6	Lawsuit Abuse Reform</a:t>
            </a:r>
          </a:p>
          <a:p>
            <a:r>
              <a:rPr lang="en-US" sz="1800" dirty="0"/>
              <a:t>7	Driver Distractions</a:t>
            </a:r>
          </a:p>
          <a:p>
            <a:r>
              <a:rPr lang="en-US" sz="1800" dirty="0"/>
              <a:t>8	Driver Retention</a:t>
            </a:r>
          </a:p>
          <a:p>
            <a:r>
              <a:rPr lang="en-US" sz="1800" dirty="0"/>
              <a:t>9	Delays at Customers Facilities</a:t>
            </a:r>
          </a:p>
          <a:p>
            <a:r>
              <a:rPr lang="en-US" sz="1800" dirty="0"/>
              <a:t>10	Zero Emission Vehicles</a:t>
            </a:r>
          </a:p>
        </p:txBody>
      </p:sp>
    </p:spTree>
    <p:extLst>
      <p:ext uri="{BB962C8B-B14F-4D97-AF65-F5344CB8AC3E}">
        <p14:creationId xmlns:p14="http://schemas.microsoft.com/office/powerpoint/2010/main" val="3818928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376B7F-4724-AC31-705B-FCEB160D5A87}"/>
              </a:ext>
            </a:extLst>
          </p:cNvPr>
          <p:cNvSpPr>
            <a:spLocks noGrp="1"/>
          </p:cNvSpPr>
          <p:nvPr>
            <p:ph type="title"/>
          </p:nvPr>
        </p:nvSpPr>
        <p:spPr>
          <a:xfrm>
            <a:off x="1380236" y="286601"/>
            <a:ext cx="5929422" cy="1852976"/>
          </a:xfrm>
        </p:spPr>
        <p:txBody>
          <a:bodyPr>
            <a:normAutofit/>
          </a:bodyPr>
          <a:lstStyle/>
          <a:p>
            <a:r>
              <a:rPr lang="en-US" sz="4000" dirty="0"/>
              <a:t>Workforce</a:t>
            </a:r>
          </a:p>
        </p:txBody>
      </p:sp>
      <p:sp>
        <p:nvSpPr>
          <p:cNvPr id="3" name="Content Placeholder 2">
            <a:extLst>
              <a:ext uri="{FF2B5EF4-FFF2-40B4-BE49-F238E27FC236}">
                <a16:creationId xmlns:a16="http://schemas.microsoft.com/office/drawing/2014/main" id="{EF49C4CC-C261-0C08-54B8-604D0E1F0103}"/>
              </a:ext>
            </a:extLst>
          </p:cNvPr>
          <p:cNvSpPr>
            <a:spLocks noGrp="1"/>
          </p:cNvSpPr>
          <p:nvPr>
            <p:ph idx="1"/>
          </p:nvPr>
        </p:nvSpPr>
        <p:spPr>
          <a:xfrm>
            <a:off x="1380237" y="2621381"/>
            <a:ext cx="5929422" cy="3322219"/>
          </a:xfrm>
        </p:spPr>
        <p:txBody>
          <a:bodyPr>
            <a:normAutofit/>
          </a:bodyPr>
          <a:lstStyle/>
          <a:p>
            <a:pPr>
              <a:lnSpc>
                <a:spcPct val="110000"/>
              </a:lnSpc>
            </a:pPr>
            <a:r>
              <a:rPr lang="en-US" sz="1500" b="1" dirty="0"/>
              <a:t>Independent Contractors </a:t>
            </a:r>
            <a:r>
              <a:rPr lang="en-US" sz="1500" dirty="0"/>
              <a:t>– 350,000 (9%)  - Legislation like AB5 and the DOL Proposed Rulemaking (54,000 comments) are trying to eliminate the IC by returning to a multi factor approach of worker classification, integral part of the business  . This is about choice, owning a business and not about forcing someone into an IC position.  Final Rule expected in October 2023.</a:t>
            </a:r>
          </a:p>
          <a:p>
            <a:pPr>
              <a:lnSpc>
                <a:spcPct val="110000"/>
              </a:lnSpc>
            </a:pPr>
            <a:r>
              <a:rPr lang="en-US" sz="1500" b="1" dirty="0"/>
              <a:t>Driver Shortage/Safe Driver Apprenticeship Program/Drive Safe Integrity Act </a:t>
            </a:r>
          </a:p>
          <a:p>
            <a:pPr>
              <a:lnSpc>
                <a:spcPct val="110000"/>
              </a:lnSpc>
            </a:pPr>
            <a:r>
              <a:rPr lang="en-US" sz="1500" dirty="0"/>
              <a:t>78,000 drivers short now, we will need 1.2 million drivers over the next decade</a:t>
            </a:r>
          </a:p>
          <a:p>
            <a:pPr>
              <a:lnSpc>
                <a:spcPct val="110000"/>
              </a:lnSpc>
            </a:pPr>
            <a:r>
              <a:rPr lang="en-US" sz="1500" dirty="0"/>
              <a:t>We need to recruit and retain the next generation of drivers. How? </a:t>
            </a:r>
          </a:p>
        </p:txBody>
      </p:sp>
      <p:sp>
        <p:nvSpPr>
          <p:cNvPr id="38" name="Rectangle 37">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4" descr="Exclamation mark on a yellow background">
            <a:extLst>
              <a:ext uri="{FF2B5EF4-FFF2-40B4-BE49-F238E27FC236}">
                <a16:creationId xmlns:a16="http://schemas.microsoft.com/office/drawing/2014/main" id="{FE1DBD8B-59A0-C7EA-1B52-0CECC5D759FC}"/>
              </a:ext>
            </a:extLst>
          </p:cNvPr>
          <p:cNvPicPr>
            <a:picLocks noChangeAspect="1"/>
          </p:cNvPicPr>
          <p:nvPr/>
        </p:nvPicPr>
        <p:blipFill rotWithShape="1">
          <a:blip r:embed="rId2"/>
          <a:srcRect l="32255" r="20109" b="-2"/>
          <a:stretch/>
        </p:blipFill>
        <p:spPr>
          <a:xfrm>
            <a:off x="8115300" y="-12515"/>
            <a:ext cx="4076700" cy="6418631"/>
          </a:xfrm>
          <a:prstGeom prst="rect">
            <a:avLst/>
          </a:prstGeom>
        </p:spPr>
      </p:pic>
    </p:spTree>
    <p:extLst>
      <p:ext uri="{BB962C8B-B14F-4D97-AF65-F5344CB8AC3E}">
        <p14:creationId xmlns:p14="http://schemas.microsoft.com/office/powerpoint/2010/main" val="2106938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F346E261-76D0-F19A-5A05-F4D6E88C88E5}"/>
              </a:ext>
            </a:extLst>
          </p:cNvPr>
          <p:cNvSpPr>
            <a:spLocks noGrp="1"/>
          </p:cNvSpPr>
          <p:nvPr>
            <p:ph type="title"/>
          </p:nvPr>
        </p:nvSpPr>
        <p:spPr>
          <a:xfrm>
            <a:off x="387927" y="1028701"/>
            <a:ext cx="3248863" cy="3020785"/>
          </a:xfrm>
        </p:spPr>
        <p:txBody>
          <a:bodyPr>
            <a:normAutofit/>
          </a:bodyPr>
          <a:lstStyle/>
          <a:p>
            <a:pPr algn="r"/>
            <a:r>
              <a:rPr lang="en-US" sz="3200" dirty="0">
                <a:solidFill>
                  <a:schemeClr val="bg1"/>
                </a:solidFill>
              </a:rPr>
              <a:t>Workforce 	</a:t>
            </a:r>
          </a:p>
        </p:txBody>
      </p:sp>
      <p:sp>
        <p:nvSpPr>
          <p:cNvPr id="3" name="Content Placeholder 2">
            <a:extLst>
              <a:ext uri="{FF2B5EF4-FFF2-40B4-BE49-F238E27FC236}">
                <a16:creationId xmlns:a16="http://schemas.microsoft.com/office/drawing/2014/main" id="{46FB9CC5-2E8D-10D6-7F81-CE99E0F95B93}"/>
              </a:ext>
            </a:extLst>
          </p:cNvPr>
          <p:cNvSpPr>
            <a:spLocks noGrp="1"/>
          </p:cNvSpPr>
          <p:nvPr>
            <p:ph idx="1"/>
          </p:nvPr>
        </p:nvSpPr>
        <p:spPr>
          <a:xfrm>
            <a:off x="4777409" y="1028702"/>
            <a:ext cx="6273972" cy="4843462"/>
          </a:xfrm>
        </p:spPr>
        <p:txBody>
          <a:bodyPr>
            <a:normAutofit/>
          </a:bodyPr>
          <a:lstStyle/>
          <a:p>
            <a:r>
              <a:rPr lang="en-US" sz="1800" dirty="0"/>
              <a:t>Safe Driver Apprenticeship Program/Drive Safe Integrity Act – allow under 21 to drive in interstate commerce under an apprenticeship program with 400 hrs. training/240 behind the wheel, collision avoidance technology on the vehicle, no inward facing camara.  Requires reporting to Congress by the Secretary of Transportation.</a:t>
            </a:r>
          </a:p>
          <a:p>
            <a:r>
              <a:rPr lang="en-US" sz="1800" dirty="0"/>
              <a:t>Freedom to Invest in Tomorrow’s Workforce Act – direct federal job training resources to the trucking industry and the trades.  Support the expansion of Pell Grant eligibility to CDL schools (15 wks to 8-9 wks), allow 529 accounts to be used on trades, expand eligibility to use VA GI benefits for truck driver training. </a:t>
            </a:r>
          </a:p>
          <a:p>
            <a:r>
              <a:rPr lang="en-US" sz="1800" dirty="0"/>
              <a:t>Kentucky – KCTCS, High Schools, Work Ready Programs/Scholarships, SB 54 –use KEES money with KCTCS for high demand work sector training, HB 320 CDL skills test in KY</a:t>
            </a:r>
          </a:p>
        </p:txBody>
      </p:sp>
    </p:spTree>
    <p:extLst>
      <p:ext uri="{BB962C8B-B14F-4D97-AF65-F5344CB8AC3E}">
        <p14:creationId xmlns:p14="http://schemas.microsoft.com/office/powerpoint/2010/main" val="306561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5F254B-CAD9-CF1F-9641-990DA6D0467C}"/>
              </a:ext>
            </a:extLst>
          </p:cNvPr>
          <p:cNvSpPr>
            <a:spLocks noGrp="1"/>
          </p:cNvSpPr>
          <p:nvPr>
            <p:ph type="title"/>
          </p:nvPr>
        </p:nvSpPr>
        <p:spPr>
          <a:xfrm>
            <a:off x="457200" y="868280"/>
            <a:ext cx="3390645" cy="3363597"/>
          </a:xfrm>
        </p:spPr>
        <p:txBody>
          <a:bodyPr>
            <a:normAutofit/>
          </a:bodyPr>
          <a:lstStyle/>
          <a:p>
            <a:pPr algn="r"/>
            <a:r>
              <a:rPr lang="en-US" sz="3200" dirty="0">
                <a:solidFill>
                  <a:schemeClr val="bg1"/>
                </a:solidFill>
              </a:rPr>
              <a:t>Workforce- Kentucky schools</a:t>
            </a:r>
          </a:p>
        </p:txBody>
      </p:sp>
      <p:graphicFrame>
        <p:nvGraphicFramePr>
          <p:cNvPr id="5" name="Content Placeholder 2">
            <a:extLst>
              <a:ext uri="{FF2B5EF4-FFF2-40B4-BE49-F238E27FC236}">
                <a16:creationId xmlns:a16="http://schemas.microsoft.com/office/drawing/2014/main" id="{5586764D-D96F-4D36-F941-7941A62E4598}"/>
              </a:ext>
            </a:extLst>
          </p:cNvPr>
          <p:cNvGraphicFramePr>
            <a:graphicFrameLocks noGrp="1"/>
          </p:cNvGraphicFramePr>
          <p:nvPr>
            <p:ph idx="1"/>
            <p:extLst>
              <p:ext uri="{D42A27DB-BD31-4B8C-83A1-F6EECF244321}">
                <p14:modId xmlns:p14="http://schemas.microsoft.com/office/powerpoint/2010/main" val="23792801"/>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268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A599CF23-6040-FC2B-B63C-A748F8BB385E}"/>
              </a:ext>
            </a:extLst>
          </p:cNvPr>
          <p:cNvSpPr>
            <a:spLocks noGrp="1"/>
          </p:cNvSpPr>
          <p:nvPr>
            <p:ph type="title"/>
          </p:nvPr>
        </p:nvSpPr>
        <p:spPr>
          <a:xfrm>
            <a:off x="387927" y="1028701"/>
            <a:ext cx="3248863" cy="3020785"/>
          </a:xfrm>
        </p:spPr>
        <p:txBody>
          <a:bodyPr>
            <a:normAutofit/>
          </a:bodyPr>
          <a:lstStyle/>
          <a:p>
            <a:pPr algn="r"/>
            <a:r>
              <a:rPr lang="en-US" sz="3200" dirty="0">
                <a:solidFill>
                  <a:schemeClr val="bg1"/>
                </a:solidFill>
              </a:rPr>
              <a:t>Lawsuit Abuse- The issue</a:t>
            </a:r>
          </a:p>
        </p:txBody>
      </p:sp>
      <p:sp>
        <p:nvSpPr>
          <p:cNvPr id="3" name="Content Placeholder 2">
            <a:extLst>
              <a:ext uri="{FF2B5EF4-FFF2-40B4-BE49-F238E27FC236}">
                <a16:creationId xmlns:a16="http://schemas.microsoft.com/office/drawing/2014/main" id="{DCB98947-FBE6-03A1-B4E7-780A0F8BA99D}"/>
              </a:ext>
            </a:extLst>
          </p:cNvPr>
          <p:cNvSpPr>
            <a:spLocks noGrp="1"/>
          </p:cNvSpPr>
          <p:nvPr>
            <p:ph idx="1"/>
          </p:nvPr>
        </p:nvSpPr>
        <p:spPr>
          <a:xfrm>
            <a:off x="4777409" y="1028702"/>
            <a:ext cx="6273972" cy="4843462"/>
          </a:xfrm>
        </p:spPr>
        <p:txBody>
          <a:bodyPr>
            <a:normAutofit fontScale="92500" lnSpcReduction="10000"/>
          </a:bodyPr>
          <a:lstStyle/>
          <a:p>
            <a:pPr>
              <a:lnSpc>
                <a:spcPct val="110000"/>
              </a:lnSpc>
            </a:pPr>
            <a:endParaRPr lang="en-US" sz="1100" dirty="0">
              <a:latin typeface="Merriweather" panose="00000500000000000000" pitchFamily="2" charset="0"/>
            </a:endParaRPr>
          </a:p>
          <a:p>
            <a:pPr>
              <a:lnSpc>
                <a:spcPct val="110000"/>
              </a:lnSpc>
            </a:pPr>
            <a:r>
              <a:rPr lang="en-US" sz="1400" dirty="0">
                <a:latin typeface="Merriweather" panose="00000500000000000000" pitchFamily="2" charset="0"/>
              </a:rPr>
              <a:t>Injured parties should be fairly compensated: the trucking industry is not trying to shirk responsibility</a:t>
            </a:r>
          </a:p>
          <a:p>
            <a:pPr>
              <a:lnSpc>
                <a:spcPct val="110000"/>
              </a:lnSpc>
            </a:pPr>
            <a:r>
              <a:rPr lang="en-US" sz="1400" dirty="0">
                <a:latin typeface="Merriweather" panose="00000500000000000000" pitchFamily="2" charset="0"/>
              </a:rPr>
              <a:t>Nuclear verdicts and a greed trial bar are driving a proliferation of abusive lawsuits targeting the trucking industry.</a:t>
            </a:r>
          </a:p>
          <a:p>
            <a:pPr>
              <a:lnSpc>
                <a:spcPct val="110000"/>
              </a:lnSpc>
            </a:pPr>
            <a:r>
              <a:rPr lang="en-US" sz="1400" dirty="0">
                <a:latin typeface="Merriweather" panose="00000500000000000000" pitchFamily="2" charset="0"/>
              </a:rPr>
              <a:t>Increase in the number and size of lawsuits against trucking companies. Data collected by ATRI shows that awards have grown by 51.7% compared to inflation 1.7% and healthcare cost 2.9% annually (2018).</a:t>
            </a:r>
          </a:p>
          <a:p>
            <a:pPr>
              <a:lnSpc>
                <a:spcPct val="110000"/>
              </a:lnSpc>
            </a:pPr>
            <a:r>
              <a:rPr lang="en-US" sz="1400" b="0" i="0" dirty="0">
                <a:effectLst/>
                <a:latin typeface="Merriweather" panose="00000500000000000000" pitchFamily="2" charset="0"/>
              </a:rPr>
              <a:t>“Verdicts in trucking accident cases accelerated in size starting in the 2000s but have skyrocketed over the last 10 years, despite a decreased rate of serious trucking crashes over that time frame,” the study said. “Moreover, with the inflation of verdicts and settlements, the search for deep pockets is expanding and the circle of potential defendants is widening.” A review of 154 trucking litigation verdicts and settlements from June 2020 to April 2023 revealed a statistical mean plaintiffs’ award of $27.5 million and a statistical median award of $759,875 for settlements.</a:t>
            </a:r>
          </a:p>
          <a:p>
            <a:pPr>
              <a:lnSpc>
                <a:spcPct val="110000"/>
              </a:lnSpc>
            </a:pPr>
            <a:r>
              <a:rPr lang="en-US" sz="1400" b="0" i="0" dirty="0">
                <a:effectLst/>
                <a:latin typeface="Merriweather" panose="00000500000000000000" pitchFamily="2" charset="0"/>
              </a:rPr>
              <a:t>This rise occurred despite a declining rate of fatal crashes.</a:t>
            </a:r>
          </a:p>
          <a:p>
            <a:pPr marL="0" indent="0">
              <a:lnSpc>
                <a:spcPct val="110000"/>
              </a:lnSpc>
              <a:buNone/>
            </a:pPr>
            <a:br>
              <a:rPr lang="en-US" sz="1400" b="0" i="0" dirty="0">
                <a:effectLst/>
                <a:latin typeface="Merriweather" panose="00000500000000000000" pitchFamily="2" charset="0"/>
              </a:rPr>
            </a:br>
            <a:endParaRPr lang="en-US" sz="1400" dirty="0"/>
          </a:p>
        </p:txBody>
      </p:sp>
    </p:spTree>
    <p:extLst>
      <p:ext uri="{BB962C8B-B14F-4D97-AF65-F5344CB8AC3E}">
        <p14:creationId xmlns:p14="http://schemas.microsoft.com/office/powerpoint/2010/main" val="415543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87B7FE2-D109-2E38-593E-6958F76B9DBC}"/>
              </a:ext>
            </a:extLst>
          </p:cNvPr>
          <p:cNvSpPr>
            <a:spLocks noGrp="1"/>
          </p:cNvSpPr>
          <p:nvPr>
            <p:ph type="title"/>
          </p:nvPr>
        </p:nvSpPr>
        <p:spPr>
          <a:xfrm>
            <a:off x="1380236" y="286601"/>
            <a:ext cx="5929422" cy="1852976"/>
          </a:xfrm>
        </p:spPr>
        <p:txBody>
          <a:bodyPr>
            <a:normAutofit/>
          </a:bodyPr>
          <a:lstStyle/>
          <a:p>
            <a:r>
              <a:rPr lang="en-US" sz="4000" dirty="0"/>
              <a:t>Lawsuit Abuse</a:t>
            </a:r>
          </a:p>
        </p:txBody>
      </p:sp>
      <p:sp>
        <p:nvSpPr>
          <p:cNvPr id="3" name="Content Placeholder 2">
            <a:extLst>
              <a:ext uri="{FF2B5EF4-FFF2-40B4-BE49-F238E27FC236}">
                <a16:creationId xmlns:a16="http://schemas.microsoft.com/office/drawing/2014/main" id="{0C038CEB-B749-4B52-FEC4-BDCD06B60E1A}"/>
              </a:ext>
            </a:extLst>
          </p:cNvPr>
          <p:cNvSpPr>
            <a:spLocks noGrp="1"/>
          </p:cNvSpPr>
          <p:nvPr>
            <p:ph idx="1"/>
          </p:nvPr>
        </p:nvSpPr>
        <p:spPr>
          <a:xfrm>
            <a:off x="1380237" y="2621381"/>
            <a:ext cx="5929422" cy="3322219"/>
          </a:xfrm>
        </p:spPr>
        <p:txBody>
          <a:bodyPr>
            <a:normAutofit/>
          </a:bodyPr>
          <a:lstStyle/>
          <a:p>
            <a:pPr marL="0" indent="0">
              <a:lnSpc>
                <a:spcPct val="110000"/>
              </a:lnSpc>
              <a:buNone/>
            </a:pPr>
            <a:r>
              <a:rPr lang="en-US" sz="1500" dirty="0"/>
              <a:t>Reform on the state level - TX, IA, FL</a:t>
            </a:r>
          </a:p>
          <a:p>
            <a:pPr marL="0" indent="0">
              <a:lnSpc>
                <a:spcPct val="110000"/>
              </a:lnSpc>
              <a:buNone/>
            </a:pPr>
            <a:r>
              <a:rPr lang="en-US" sz="1500" dirty="0"/>
              <a:t>Examples:  Seat belt gage rule, limitations on punitive damages (pain and suffering, phantom damages, disclose 3</a:t>
            </a:r>
            <a:r>
              <a:rPr lang="en-US" sz="1500" baseline="30000" dirty="0"/>
              <a:t>rd</a:t>
            </a:r>
            <a:r>
              <a:rPr lang="en-US" sz="1500" dirty="0"/>
              <a:t> party funding.</a:t>
            </a:r>
          </a:p>
          <a:p>
            <a:pPr marL="0" indent="0">
              <a:lnSpc>
                <a:spcPct val="110000"/>
              </a:lnSpc>
              <a:buNone/>
            </a:pPr>
            <a:r>
              <a:rPr lang="en-US" sz="1500" dirty="0"/>
              <a:t>The day before FL’s reform became law, Morgan &amp; Morgan filed 230,000 lawsuits.</a:t>
            </a:r>
          </a:p>
          <a:p>
            <a:pPr marL="0" indent="0">
              <a:lnSpc>
                <a:spcPct val="110000"/>
              </a:lnSpc>
              <a:buNone/>
            </a:pPr>
            <a:r>
              <a:rPr lang="en-US" sz="1500" dirty="0"/>
              <a:t>Reform on the Federal level:  Highway Accident Fairness Act of 2023 (HR 2936)</a:t>
            </a:r>
          </a:p>
          <a:p>
            <a:pPr marL="0" indent="0">
              <a:lnSpc>
                <a:spcPct val="110000"/>
              </a:lnSpc>
              <a:buNone/>
            </a:pPr>
            <a:r>
              <a:rPr lang="en-US" sz="1500" dirty="0"/>
              <a:t>Expands the jurisdiction of federal courts to hear high stakes highway accident cases involving CMVs – 5 M and up.  Requires public disclosure when third party financing firms are involved.  Establishes a federal crime for staged collision schemes. </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ag and planner">
            <a:extLst>
              <a:ext uri="{FF2B5EF4-FFF2-40B4-BE49-F238E27FC236}">
                <a16:creationId xmlns:a16="http://schemas.microsoft.com/office/drawing/2014/main" id="{7DB3ECC2-5DD2-2B23-2E4B-64451879DC91}"/>
              </a:ext>
            </a:extLst>
          </p:cNvPr>
          <p:cNvPicPr>
            <a:picLocks noChangeAspect="1"/>
          </p:cNvPicPr>
          <p:nvPr/>
        </p:nvPicPr>
        <p:blipFill rotWithShape="1">
          <a:blip r:embed="rId2"/>
          <a:srcRect l="50455" r="7150" b="1"/>
          <a:stretch/>
        </p:blipFill>
        <p:spPr>
          <a:xfrm>
            <a:off x="8115300" y="-12515"/>
            <a:ext cx="4076700" cy="6418631"/>
          </a:xfrm>
          <a:prstGeom prst="rect">
            <a:avLst/>
          </a:prstGeom>
        </p:spPr>
      </p:pic>
    </p:spTree>
    <p:extLst>
      <p:ext uri="{BB962C8B-B14F-4D97-AF65-F5344CB8AC3E}">
        <p14:creationId xmlns:p14="http://schemas.microsoft.com/office/powerpoint/2010/main" val="375016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E3AE8C3-8F65-40F4-BABE-E70F38301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alpha val="78000"/>
                </a:schemeClr>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2FC4764-B8D5-4F87-95DB-3125B2D128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9728" y="59346"/>
            <a:ext cx="4156527" cy="4037836"/>
          </a:xfrm>
          <a:prstGeom prst="rect">
            <a:avLst/>
          </a:prstGeom>
          <a:gradFill>
            <a:gsLst>
              <a:gs pos="0">
                <a:schemeClr val="accent5">
                  <a:alpha val="47000"/>
                </a:schemeClr>
              </a:gs>
              <a:gs pos="100000">
                <a:schemeClr val="accent4">
                  <a:alpha val="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4C1654F-94F5-497E-8ECF-F2A7E84D6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68313" y="3587284"/>
            <a:ext cx="2501977" cy="4038601"/>
          </a:xfrm>
          <a:prstGeom prst="rect">
            <a:avLst/>
          </a:prstGeom>
          <a:gradFill>
            <a:gsLst>
              <a:gs pos="0">
                <a:schemeClr val="accent5">
                  <a:lumMod val="60000"/>
                  <a:lumOff val="40000"/>
                  <a:alpha val="0"/>
                </a:schemeClr>
              </a:gs>
              <a:gs pos="99000">
                <a:schemeClr val="accent2">
                  <a:alpha val="70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5254" y="969296"/>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58000">
                <a:schemeClr val="bg1">
                  <a:alpha val="0"/>
                </a:schemeClr>
              </a:gs>
              <a:gs pos="100000">
                <a:schemeClr val="accent6">
                  <a:alpha val="35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4964FAD-D890-34BA-3420-F6BF9AA3BDB4}"/>
              </a:ext>
            </a:extLst>
          </p:cNvPr>
          <p:cNvSpPr>
            <a:spLocks noGrp="1"/>
          </p:cNvSpPr>
          <p:nvPr>
            <p:ph type="title"/>
          </p:nvPr>
        </p:nvSpPr>
        <p:spPr>
          <a:xfrm>
            <a:off x="409518" y="586855"/>
            <a:ext cx="3258570" cy="3387497"/>
          </a:xfrm>
        </p:spPr>
        <p:txBody>
          <a:bodyPr anchor="b">
            <a:normAutofit/>
          </a:bodyPr>
          <a:lstStyle/>
          <a:p>
            <a:pPr algn="r"/>
            <a:r>
              <a:rPr lang="en-US" sz="2700" dirty="0">
                <a:solidFill>
                  <a:schemeClr val="bg1"/>
                </a:solidFill>
              </a:rPr>
              <a:t>Energy and environment</a:t>
            </a:r>
          </a:p>
        </p:txBody>
      </p:sp>
      <p:sp>
        <p:nvSpPr>
          <p:cNvPr id="3" name="Content Placeholder 2">
            <a:extLst>
              <a:ext uri="{FF2B5EF4-FFF2-40B4-BE49-F238E27FC236}">
                <a16:creationId xmlns:a16="http://schemas.microsoft.com/office/drawing/2014/main" id="{E9561655-5CC6-D595-6F13-54FFBC92ECA4}"/>
              </a:ext>
            </a:extLst>
          </p:cNvPr>
          <p:cNvSpPr>
            <a:spLocks noGrp="1"/>
          </p:cNvSpPr>
          <p:nvPr>
            <p:ph idx="1"/>
          </p:nvPr>
        </p:nvSpPr>
        <p:spPr>
          <a:xfrm>
            <a:off x="4581727" y="833535"/>
            <a:ext cx="3025303" cy="5361991"/>
          </a:xfrm>
        </p:spPr>
        <p:txBody>
          <a:bodyPr anchor="ctr">
            <a:normAutofit/>
          </a:bodyPr>
          <a:lstStyle/>
          <a:p>
            <a:pPr>
              <a:lnSpc>
                <a:spcPct val="110000"/>
              </a:lnSpc>
            </a:pPr>
            <a:r>
              <a:rPr lang="en-US" sz="1500" dirty="0"/>
              <a:t>The trucking industry has made major steps to reduce emissions over the past 40 years.  60 trucks today emit the same pollution as a single truck did in 1988.</a:t>
            </a:r>
          </a:p>
          <a:p>
            <a:pPr>
              <a:lnSpc>
                <a:spcPct val="110000"/>
              </a:lnSpc>
            </a:pPr>
            <a:r>
              <a:rPr lang="en-US" sz="1500" dirty="0"/>
              <a:t>Fleets are transitioning to low and zero emissions trucks – industry is developing and investing in electric and hydrogen trucks.</a:t>
            </a:r>
          </a:p>
          <a:p>
            <a:pPr>
              <a:lnSpc>
                <a:spcPct val="110000"/>
              </a:lnSpc>
            </a:pPr>
            <a:r>
              <a:rPr lang="en-US" sz="1500" dirty="0"/>
              <a:t>However, unrealistic timelines and mandates like those in the Advanced Clean Trucks (ACT Rule) in CA, OR, WA, VT, NY, NJ, MA are unachievable. T</a:t>
            </a:r>
            <a:r>
              <a:rPr lang="en-US" sz="1500" b="0" i="0" dirty="0">
                <a:effectLst/>
                <a:latin typeface="solitaire-mvb-pro"/>
              </a:rPr>
              <a:t>he ACT rule requires truck manufacturers to increase new truck sales to 55% (Class 2b-3), 75% (Class 4-8), and 40% of semi-tractor sales to be zero-emissions by 2035.  All cars by 2035. </a:t>
            </a:r>
            <a:endParaRPr lang="en-US" sz="1500" dirty="0"/>
          </a:p>
        </p:txBody>
      </p:sp>
      <p:pic>
        <p:nvPicPr>
          <p:cNvPr id="5" name="Picture 4" descr="Light trail of road">
            <a:extLst>
              <a:ext uri="{FF2B5EF4-FFF2-40B4-BE49-F238E27FC236}">
                <a16:creationId xmlns:a16="http://schemas.microsoft.com/office/drawing/2014/main" id="{148F8634-3A6C-4400-306F-ADAF2B15F600}"/>
              </a:ext>
            </a:extLst>
          </p:cNvPr>
          <p:cNvPicPr>
            <a:picLocks noChangeAspect="1"/>
          </p:cNvPicPr>
          <p:nvPr/>
        </p:nvPicPr>
        <p:blipFill rotWithShape="1">
          <a:blip r:embed="rId2"/>
          <a:srcRect l="32298" r="31092"/>
          <a:stretch/>
        </p:blipFill>
        <p:spPr>
          <a:xfrm>
            <a:off x="8109502" y="10"/>
            <a:ext cx="4082498" cy="6857990"/>
          </a:xfrm>
          <a:prstGeom prst="rect">
            <a:avLst/>
          </a:prstGeom>
        </p:spPr>
      </p:pic>
    </p:spTree>
    <p:extLst>
      <p:ext uri="{BB962C8B-B14F-4D97-AF65-F5344CB8AC3E}">
        <p14:creationId xmlns:p14="http://schemas.microsoft.com/office/powerpoint/2010/main" val="52269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Rectangle 35">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6B87B-6E2D-07F7-75CC-50D19980C9F5}"/>
              </a:ext>
            </a:extLst>
          </p:cNvPr>
          <p:cNvSpPr>
            <a:spLocks noGrp="1"/>
          </p:cNvSpPr>
          <p:nvPr>
            <p:ph type="title"/>
          </p:nvPr>
        </p:nvSpPr>
        <p:spPr>
          <a:xfrm>
            <a:off x="457200" y="868280"/>
            <a:ext cx="3390645" cy="3363597"/>
          </a:xfrm>
        </p:spPr>
        <p:txBody>
          <a:bodyPr>
            <a:normAutofit/>
          </a:bodyPr>
          <a:lstStyle/>
          <a:p>
            <a:pPr algn="r"/>
            <a:r>
              <a:rPr lang="en-US" sz="2700">
                <a:solidFill>
                  <a:schemeClr val="bg1"/>
                </a:solidFill>
              </a:rPr>
              <a:t>Energy and Environment</a:t>
            </a:r>
          </a:p>
        </p:txBody>
      </p:sp>
      <p:graphicFrame>
        <p:nvGraphicFramePr>
          <p:cNvPr id="24" name="Content Placeholder 2">
            <a:extLst>
              <a:ext uri="{FF2B5EF4-FFF2-40B4-BE49-F238E27FC236}">
                <a16:creationId xmlns:a16="http://schemas.microsoft.com/office/drawing/2014/main" id="{70324865-6299-1FAF-C925-C42FD784F1AD}"/>
              </a:ext>
            </a:extLst>
          </p:cNvPr>
          <p:cNvGraphicFramePr>
            <a:graphicFrameLocks noGrp="1"/>
          </p:cNvGraphicFramePr>
          <p:nvPr>
            <p:ph idx="1"/>
            <p:extLst>
              <p:ext uri="{D42A27DB-BD31-4B8C-83A1-F6EECF244321}">
                <p14:modId xmlns:p14="http://schemas.microsoft.com/office/powerpoint/2010/main" val="2852967324"/>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443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C5CC17-FF17-43CF-B073-D9051465D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EBE2DDC-0D14-44E6-A1AB-2EEC095074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72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543D98-0AA2-43B4-B508-DC1DB7F3DC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2414" y="1406060"/>
            <a:ext cx="6857572" cy="4045450"/>
          </a:xfrm>
          <a:prstGeom prst="rect">
            <a:avLst/>
          </a:prstGeom>
          <a:gradFill>
            <a:gsLst>
              <a:gs pos="0">
                <a:schemeClr val="accent4">
                  <a:alpha val="0"/>
                </a:schemeClr>
              </a:gs>
              <a:gs pos="96000">
                <a:schemeClr val="accent2"/>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723C1D-9A1A-465B-8164-483BF54266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98889" y="3617790"/>
            <a:ext cx="2453337" cy="4027079"/>
          </a:xfrm>
          <a:prstGeom prst="rect">
            <a:avLst/>
          </a:prstGeom>
          <a:gradFill>
            <a:gsLst>
              <a:gs pos="2000">
                <a:schemeClr val="accent5">
                  <a:alpha val="35000"/>
                </a:schemeClr>
              </a:gs>
              <a:gs pos="67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A6680484-5F73-4078-85C2-415205B1A4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30441" y="1644149"/>
            <a:ext cx="4384532" cy="4196758"/>
          </a:xfrm>
          <a:custGeom>
            <a:avLst/>
            <a:gdLst>
              <a:gd name="connsiteX0" fmla="*/ 44539 w 4384532"/>
              <a:gd name="connsiteY0" fmla="*/ 2446310 h 4196758"/>
              <a:gd name="connsiteX1" fmla="*/ 0 w 4384532"/>
              <a:gd name="connsiteY1" fmla="*/ 2004492 h 4196758"/>
              <a:gd name="connsiteX2" fmla="*/ 500607 w 4384532"/>
              <a:gd name="connsiteY2" fmla="*/ 610007 h 4196758"/>
              <a:gd name="connsiteX3" fmla="*/ 589546 w 4384532"/>
              <a:gd name="connsiteY3" fmla="*/ 512149 h 4196758"/>
              <a:gd name="connsiteX4" fmla="*/ 3077760 w 4384532"/>
              <a:gd name="connsiteY4" fmla="*/ 0 h 4196758"/>
              <a:gd name="connsiteX5" fmla="*/ 3237230 w 4384532"/>
              <a:gd name="connsiteY5" fmla="*/ 76821 h 4196758"/>
              <a:gd name="connsiteX6" fmla="*/ 4384532 w 4384532"/>
              <a:gd name="connsiteY6" fmla="*/ 2004492 h 4196758"/>
              <a:gd name="connsiteX7" fmla="*/ 2192266 w 4384532"/>
              <a:gd name="connsiteY7" fmla="*/ 4196758 h 4196758"/>
              <a:gd name="connsiteX8" fmla="*/ 44539 w 4384532"/>
              <a:gd name="connsiteY8" fmla="*/ 2446310 h 419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4532" h="4196758">
                <a:moveTo>
                  <a:pt x="44539" y="2446310"/>
                </a:moveTo>
                <a:cubicBezTo>
                  <a:pt x="15336" y="2303599"/>
                  <a:pt x="0" y="2155836"/>
                  <a:pt x="0" y="2004492"/>
                </a:cubicBezTo>
                <a:cubicBezTo>
                  <a:pt x="0" y="1474787"/>
                  <a:pt x="187867" y="988960"/>
                  <a:pt x="500607" y="610007"/>
                </a:cubicBezTo>
                <a:lnTo>
                  <a:pt x="589546" y="512149"/>
                </a:lnTo>
                <a:lnTo>
                  <a:pt x="3077760" y="0"/>
                </a:lnTo>
                <a:lnTo>
                  <a:pt x="3237230" y="76821"/>
                </a:lnTo>
                <a:cubicBezTo>
                  <a:pt x="3920615" y="448057"/>
                  <a:pt x="4384532" y="1172098"/>
                  <a:pt x="4384532" y="2004492"/>
                </a:cubicBezTo>
                <a:cubicBezTo>
                  <a:pt x="4384532" y="3215247"/>
                  <a:pt x="3403021" y="4196758"/>
                  <a:pt x="2192266" y="4196758"/>
                </a:cubicBezTo>
                <a:cubicBezTo>
                  <a:pt x="1132855" y="4196758"/>
                  <a:pt x="248960" y="3445288"/>
                  <a:pt x="44539" y="2446310"/>
                </a:cubicBezTo>
                <a:close/>
              </a:path>
            </a:pathLst>
          </a:custGeom>
          <a:gradFill>
            <a:gsLst>
              <a:gs pos="39000">
                <a:schemeClr val="accent4">
                  <a:lumMod val="20000"/>
                  <a:lumOff val="80000"/>
                  <a:alpha val="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2CE839B-CCBB-A87D-2392-4A6EF9A99B1C}"/>
              </a:ext>
            </a:extLst>
          </p:cNvPr>
          <p:cNvSpPr>
            <a:spLocks noGrp="1"/>
          </p:cNvSpPr>
          <p:nvPr>
            <p:ph type="title"/>
          </p:nvPr>
        </p:nvSpPr>
        <p:spPr>
          <a:xfrm>
            <a:off x="387927" y="1028701"/>
            <a:ext cx="3248863" cy="3020785"/>
          </a:xfrm>
        </p:spPr>
        <p:txBody>
          <a:bodyPr>
            <a:normAutofit/>
          </a:bodyPr>
          <a:lstStyle/>
          <a:p>
            <a:pPr algn="r"/>
            <a:r>
              <a:rPr lang="en-US" sz="2500" dirty="0">
                <a:solidFill>
                  <a:schemeClr val="bg1"/>
                </a:solidFill>
              </a:rPr>
              <a:t>Energy and Environment- Suggested Solutions</a:t>
            </a:r>
          </a:p>
        </p:txBody>
      </p:sp>
      <p:sp>
        <p:nvSpPr>
          <p:cNvPr id="3" name="Content Placeholder 2">
            <a:extLst>
              <a:ext uri="{FF2B5EF4-FFF2-40B4-BE49-F238E27FC236}">
                <a16:creationId xmlns:a16="http://schemas.microsoft.com/office/drawing/2014/main" id="{9C581934-41AA-DCFE-AC52-9C15BF12A85F}"/>
              </a:ext>
            </a:extLst>
          </p:cNvPr>
          <p:cNvSpPr>
            <a:spLocks noGrp="1"/>
          </p:cNvSpPr>
          <p:nvPr>
            <p:ph idx="1"/>
          </p:nvPr>
        </p:nvSpPr>
        <p:spPr>
          <a:xfrm>
            <a:off x="4777409" y="1028702"/>
            <a:ext cx="6273972" cy="4843462"/>
          </a:xfrm>
        </p:spPr>
        <p:txBody>
          <a:bodyPr>
            <a:normAutofit/>
          </a:bodyPr>
          <a:lstStyle/>
          <a:p>
            <a:pPr>
              <a:lnSpc>
                <a:spcPct val="110000"/>
              </a:lnSpc>
            </a:pPr>
            <a:r>
              <a:rPr lang="en-US" sz="1500" b="0" i="0" dirty="0">
                <a:effectLst/>
                <a:latin typeface="Merriweather" panose="00000500000000000000" pitchFamily="2" charset="0"/>
              </a:rPr>
              <a:t>If we replace trucks prior to 2010 with current diesel technology, we’d see an 83% reduction in emissions.</a:t>
            </a:r>
          </a:p>
          <a:p>
            <a:pPr>
              <a:lnSpc>
                <a:spcPct val="110000"/>
              </a:lnSpc>
            </a:pPr>
            <a:r>
              <a:rPr lang="en-US" sz="1500" dirty="0">
                <a:latin typeface="Merriweather" panose="00000500000000000000" pitchFamily="2" charset="0"/>
              </a:rPr>
              <a:t>This should be incentivized by repelling the Federal Excise Tax (FET), 12% or $25,000/vehicle.  This tax was put in place over 100 years ago for WWI.</a:t>
            </a:r>
          </a:p>
          <a:p>
            <a:pPr>
              <a:lnSpc>
                <a:spcPct val="110000"/>
              </a:lnSpc>
            </a:pPr>
            <a:r>
              <a:rPr lang="en-US" sz="1500" b="0" i="0" dirty="0">
                <a:effectLst/>
                <a:latin typeface="Merriweather" panose="00000500000000000000" pitchFamily="2" charset="0"/>
              </a:rPr>
              <a:t>Advocated for renewable fuels such as biodiesel, renewable diesel, CNG, and hydrogen as well as battery-electric.  </a:t>
            </a:r>
            <a:endParaRPr lang="en-US" sz="1500" dirty="0">
              <a:latin typeface="Merriweather" panose="00000500000000000000" pitchFamily="2" charset="0"/>
            </a:endParaRPr>
          </a:p>
          <a:p>
            <a:pPr>
              <a:lnSpc>
                <a:spcPct val="110000"/>
              </a:lnSpc>
            </a:pPr>
            <a:r>
              <a:rPr lang="en-US" sz="1500" dirty="0">
                <a:latin typeface="Merriweather" panose="00000500000000000000" pitchFamily="2" charset="0"/>
              </a:rPr>
              <a:t>Change</a:t>
            </a:r>
            <a:r>
              <a:rPr lang="en-US" sz="1500" b="0" i="0" dirty="0">
                <a:effectLst/>
                <a:latin typeface="Merriweather" panose="00000500000000000000" pitchFamily="2" charset="0"/>
              </a:rPr>
              <a:t> needs to be done in a careful manner to minimize the risk to the supply chain and understanding the collateral impacts on several fronts, including additional driver capacity, the increased stress on already critical truck parking issues, and safety concerns with heavy-duty batteries.  Importantly, over 90% of the trucking industry is comprised of small businesses operating five or fewer trucks. Forcing these small businesses into equipment that costs two to three times more than diesel and natural gas equipment will put them under. </a:t>
            </a:r>
            <a:endParaRPr lang="en-US" sz="1500" dirty="0"/>
          </a:p>
        </p:txBody>
      </p:sp>
    </p:spTree>
    <p:extLst>
      <p:ext uri="{BB962C8B-B14F-4D97-AF65-F5344CB8AC3E}">
        <p14:creationId xmlns:p14="http://schemas.microsoft.com/office/powerpoint/2010/main" val="318683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2AAF56-9AD8-83B1-CA84-71F004B35756}"/>
              </a:ext>
            </a:extLst>
          </p:cNvPr>
          <p:cNvSpPr>
            <a:spLocks noGrp="1"/>
          </p:cNvSpPr>
          <p:nvPr>
            <p:ph type="title"/>
          </p:nvPr>
        </p:nvSpPr>
        <p:spPr>
          <a:xfrm>
            <a:off x="1380236" y="286601"/>
            <a:ext cx="5929422" cy="1852976"/>
          </a:xfrm>
        </p:spPr>
        <p:txBody>
          <a:bodyPr>
            <a:normAutofit/>
          </a:bodyPr>
          <a:lstStyle/>
          <a:p>
            <a:r>
              <a:rPr lang="en-US" sz="4000" dirty="0"/>
              <a:t>Kentucky Trucking Association</a:t>
            </a:r>
          </a:p>
        </p:txBody>
      </p:sp>
      <p:sp>
        <p:nvSpPr>
          <p:cNvPr id="3" name="Content Placeholder 2">
            <a:extLst>
              <a:ext uri="{FF2B5EF4-FFF2-40B4-BE49-F238E27FC236}">
                <a16:creationId xmlns:a16="http://schemas.microsoft.com/office/drawing/2014/main" id="{EBCD2CC6-F134-B7D6-EB6D-30487FCFA4D9}"/>
              </a:ext>
            </a:extLst>
          </p:cNvPr>
          <p:cNvSpPr>
            <a:spLocks noGrp="1"/>
          </p:cNvSpPr>
          <p:nvPr>
            <p:ph idx="1"/>
          </p:nvPr>
        </p:nvSpPr>
        <p:spPr>
          <a:xfrm>
            <a:off x="1111045" y="2526889"/>
            <a:ext cx="6198614" cy="3706763"/>
          </a:xfrm>
        </p:spPr>
        <p:txBody>
          <a:bodyPr>
            <a:normAutofit fontScale="92500" lnSpcReduction="20000"/>
          </a:bodyPr>
          <a:lstStyle/>
          <a:p>
            <a:r>
              <a:rPr lang="en-US" sz="1800" dirty="0"/>
              <a:t>Established in 1962</a:t>
            </a:r>
          </a:p>
          <a:p>
            <a:r>
              <a:rPr lang="en-US" sz="1800" dirty="0"/>
              <a:t>300 Members</a:t>
            </a:r>
          </a:p>
          <a:p>
            <a:r>
              <a:rPr lang="en-US" sz="1800" dirty="0"/>
              <a:t>113,000 Kentuckians work in the trucking industry/27,000 drivers</a:t>
            </a:r>
          </a:p>
          <a:p>
            <a:r>
              <a:rPr lang="en-US" sz="1800" dirty="0"/>
              <a:t>Nationally, trucks move 72.5% of all freight, that is 12 billion tons of freight. This includes stocked store shelves, materials delivered to manufacturers, construction equipment, and even packages delivered to your front door.</a:t>
            </a:r>
          </a:p>
          <a:p>
            <a:r>
              <a:rPr lang="en-US" sz="1800" dirty="0"/>
              <a:t>In Kentucky, trucks transport 86.5% of manufactured tonnage/ 185,000 tons per day</a:t>
            </a:r>
          </a:p>
          <a:p>
            <a:r>
              <a:rPr lang="en-US" sz="1800" dirty="0"/>
              <a:t>89.2% of Kentucky communities depend solely on trucks to move their goods</a:t>
            </a:r>
          </a:p>
        </p:txBody>
      </p:sp>
      <p:sp>
        <p:nvSpPr>
          <p:cNvPr id="20"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arge truck on a highway">
            <a:extLst>
              <a:ext uri="{FF2B5EF4-FFF2-40B4-BE49-F238E27FC236}">
                <a16:creationId xmlns:a16="http://schemas.microsoft.com/office/drawing/2014/main" id="{8BAF52FB-A373-C5D4-1AB1-94ECAEE8C427}"/>
              </a:ext>
            </a:extLst>
          </p:cNvPr>
          <p:cNvPicPr>
            <a:picLocks noChangeAspect="1"/>
          </p:cNvPicPr>
          <p:nvPr/>
        </p:nvPicPr>
        <p:blipFill rotWithShape="1">
          <a:blip r:embed="rId2"/>
          <a:srcRect l="36047" r="21716" b="-1"/>
          <a:stretch/>
        </p:blipFill>
        <p:spPr>
          <a:xfrm>
            <a:off x="8115300" y="-12515"/>
            <a:ext cx="4076700" cy="6418631"/>
          </a:xfrm>
          <a:prstGeom prst="rect">
            <a:avLst/>
          </a:prstGeom>
        </p:spPr>
      </p:pic>
    </p:spTree>
    <p:extLst>
      <p:ext uri="{BB962C8B-B14F-4D97-AF65-F5344CB8AC3E}">
        <p14:creationId xmlns:p14="http://schemas.microsoft.com/office/powerpoint/2010/main" val="325078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1BE14B-96BE-2E7F-7351-83E1D8D313FE}"/>
              </a:ext>
            </a:extLst>
          </p:cNvPr>
          <p:cNvSpPr>
            <a:spLocks noGrp="1"/>
          </p:cNvSpPr>
          <p:nvPr>
            <p:ph type="title"/>
          </p:nvPr>
        </p:nvSpPr>
        <p:spPr>
          <a:xfrm>
            <a:off x="1380236" y="286601"/>
            <a:ext cx="5929422" cy="1852976"/>
          </a:xfrm>
        </p:spPr>
        <p:txBody>
          <a:bodyPr>
            <a:normAutofit fontScale="90000"/>
          </a:bodyPr>
          <a:lstStyle/>
          <a:p>
            <a:r>
              <a:rPr lang="en-US" sz="4000" dirty="0"/>
              <a:t>Kentucky Trucking  Industry </a:t>
            </a:r>
            <a:r>
              <a:rPr lang="en-US" sz="4000" dirty="0">
                <a:solidFill>
                  <a:srgbClr val="FF0000"/>
                </a:solidFill>
              </a:rPr>
              <a:t>Tier1</a:t>
            </a:r>
            <a:r>
              <a:rPr lang="en-US" sz="4000" dirty="0"/>
              <a:t> State Issues</a:t>
            </a:r>
          </a:p>
        </p:txBody>
      </p:sp>
      <p:sp>
        <p:nvSpPr>
          <p:cNvPr id="3" name="Content Placeholder 2">
            <a:extLst>
              <a:ext uri="{FF2B5EF4-FFF2-40B4-BE49-F238E27FC236}">
                <a16:creationId xmlns:a16="http://schemas.microsoft.com/office/drawing/2014/main" id="{6B2EDAAE-055B-7E28-36A6-32D1398A2EBA}"/>
              </a:ext>
            </a:extLst>
          </p:cNvPr>
          <p:cNvSpPr>
            <a:spLocks noGrp="1"/>
          </p:cNvSpPr>
          <p:nvPr>
            <p:ph idx="1"/>
          </p:nvPr>
        </p:nvSpPr>
        <p:spPr>
          <a:xfrm>
            <a:off x="1380237" y="2621381"/>
            <a:ext cx="5929422" cy="3322219"/>
          </a:xfrm>
        </p:spPr>
        <p:txBody>
          <a:bodyPr>
            <a:normAutofit/>
          </a:bodyPr>
          <a:lstStyle/>
          <a:p>
            <a:r>
              <a:rPr lang="en-US" sz="1800" b="1" dirty="0"/>
              <a:t>$34 County Clerk Registration Fee for vehicles 44,001 lb. or greater (KRS 186.040 (3)).</a:t>
            </a:r>
            <a:r>
              <a:rPr lang="en-US" sz="1800" dirty="0"/>
              <a:t>  This fee discourages motor carriers from basing their operations in Kentucky and it is burdensome with unnecessary trips to the clerk’s office when commercial registration is processed on-line.  No One-Stop Shop like other states such as IN. </a:t>
            </a:r>
          </a:p>
        </p:txBody>
      </p:sp>
      <p:sp>
        <p:nvSpPr>
          <p:cNvPr id="20"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white and blue license plate&#10;&#10;Description automatically generated">
            <a:extLst>
              <a:ext uri="{FF2B5EF4-FFF2-40B4-BE49-F238E27FC236}">
                <a16:creationId xmlns:a16="http://schemas.microsoft.com/office/drawing/2014/main" id="{0200B067-13D9-1954-E010-8869047B1505}"/>
              </a:ext>
            </a:extLst>
          </p:cNvPr>
          <p:cNvPicPr>
            <a:picLocks noChangeAspect="1"/>
          </p:cNvPicPr>
          <p:nvPr/>
        </p:nvPicPr>
        <p:blipFill rotWithShape="1">
          <a:blip r:embed="rId2">
            <a:extLst>
              <a:ext uri="{28A0092B-C50C-407E-A947-70E740481C1C}">
                <a14:useLocalDpi xmlns:a14="http://schemas.microsoft.com/office/drawing/2010/main" val="0"/>
              </a:ext>
            </a:extLst>
          </a:blip>
          <a:srcRect l="34104" r="32551"/>
          <a:stretch/>
        </p:blipFill>
        <p:spPr>
          <a:xfrm>
            <a:off x="8115300" y="-12515"/>
            <a:ext cx="4076700" cy="6418631"/>
          </a:xfrm>
          <a:prstGeom prst="rect">
            <a:avLst/>
          </a:prstGeom>
        </p:spPr>
      </p:pic>
    </p:spTree>
    <p:extLst>
      <p:ext uri="{BB962C8B-B14F-4D97-AF65-F5344CB8AC3E}">
        <p14:creationId xmlns:p14="http://schemas.microsoft.com/office/powerpoint/2010/main" val="869904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41D482-36CB-741B-C0FB-FE3905071AAA}"/>
              </a:ext>
            </a:extLst>
          </p:cNvPr>
          <p:cNvSpPr>
            <a:spLocks noGrp="1"/>
          </p:cNvSpPr>
          <p:nvPr>
            <p:ph type="title"/>
          </p:nvPr>
        </p:nvSpPr>
        <p:spPr>
          <a:xfrm>
            <a:off x="1380236" y="286601"/>
            <a:ext cx="5929422" cy="1852976"/>
          </a:xfrm>
        </p:spPr>
        <p:txBody>
          <a:bodyPr>
            <a:normAutofit/>
          </a:bodyPr>
          <a:lstStyle/>
          <a:p>
            <a:pPr>
              <a:lnSpc>
                <a:spcPct val="90000"/>
              </a:lnSpc>
            </a:pPr>
            <a:r>
              <a:rPr lang="en-US" sz="3400" dirty="0"/>
              <a:t>Kentucky Trucking  Industry </a:t>
            </a:r>
            <a:r>
              <a:rPr lang="en-US" sz="3400" dirty="0">
                <a:solidFill>
                  <a:srgbClr val="FF0000"/>
                </a:solidFill>
              </a:rPr>
              <a:t>Tier1</a:t>
            </a:r>
            <a:r>
              <a:rPr lang="en-US" sz="3400" dirty="0"/>
              <a:t> State Issues</a:t>
            </a:r>
          </a:p>
        </p:txBody>
      </p:sp>
      <p:sp>
        <p:nvSpPr>
          <p:cNvPr id="3" name="Content Placeholder 2">
            <a:extLst>
              <a:ext uri="{FF2B5EF4-FFF2-40B4-BE49-F238E27FC236}">
                <a16:creationId xmlns:a16="http://schemas.microsoft.com/office/drawing/2014/main" id="{5BB0F9F9-B52C-3AD3-DBCD-BE054ABEEBC1}"/>
              </a:ext>
            </a:extLst>
          </p:cNvPr>
          <p:cNvSpPr>
            <a:spLocks noGrp="1"/>
          </p:cNvSpPr>
          <p:nvPr>
            <p:ph idx="1"/>
          </p:nvPr>
        </p:nvSpPr>
        <p:spPr>
          <a:xfrm>
            <a:off x="1380237" y="2621381"/>
            <a:ext cx="5929422" cy="3322219"/>
          </a:xfrm>
        </p:spPr>
        <p:txBody>
          <a:bodyPr>
            <a:normAutofit/>
          </a:bodyPr>
          <a:lstStyle/>
          <a:p>
            <a:pPr>
              <a:lnSpc>
                <a:spcPct val="110000"/>
              </a:lnSpc>
            </a:pPr>
            <a:r>
              <a:rPr lang="en-US" sz="1500" b="1" dirty="0"/>
              <a:t>Consolidation of motor carrier weight distance tax (KRS 138.660)</a:t>
            </a:r>
          </a:p>
          <a:p>
            <a:pPr>
              <a:lnSpc>
                <a:spcPct val="110000"/>
              </a:lnSpc>
            </a:pPr>
            <a:r>
              <a:rPr lang="en-US" sz="1500" dirty="0"/>
              <a:t>We want to pay our fair share of road taxes to maintain and expand our highways. This is vital to our industry’s operation. Highway congestion costs our industry 94.5 billion dollars each year, 2.4 billion in KY (ATRI 2023). In Kentucky a typical 5 axle tractor trailer will pay $19,200 in state and federal tax. </a:t>
            </a:r>
          </a:p>
          <a:p>
            <a:pPr>
              <a:lnSpc>
                <a:spcPct val="110000"/>
              </a:lnSpc>
            </a:pPr>
            <a:r>
              <a:rPr lang="en-US" sz="1500" dirty="0"/>
              <a:t>Collect efficiently while maximizing compliance.  Weight distance tax – KY is 1 of 5 states (NY, CT, NM, OR – no fuel tax).  KYU – 70,000 returns each quarter, 20,000 file zero miles. We want to create a level playing field and improve efficiency for the motor carrier and the state.</a:t>
            </a:r>
          </a:p>
          <a:p>
            <a:pPr marL="0" indent="0">
              <a:lnSpc>
                <a:spcPct val="110000"/>
              </a:lnSpc>
              <a:buNone/>
            </a:pPr>
            <a:endParaRPr lang="en-US" sz="1500" dirty="0"/>
          </a:p>
          <a:p>
            <a:pPr>
              <a:lnSpc>
                <a:spcPct val="110000"/>
              </a:lnSpc>
            </a:pPr>
            <a:endParaRPr lang="en-US" sz="1500" dirty="0"/>
          </a:p>
        </p:txBody>
      </p:sp>
      <p:sp>
        <p:nvSpPr>
          <p:cNvPr id="20" name="Rectangle 19">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Exposure shot of Vehicle lights on a highway">
            <a:extLst>
              <a:ext uri="{FF2B5EF4-FFF2-40B4-BE49-F238E27FC236}">
                <a16:creationId xmlns:a16="http://schemas.microsoft.com/office/drawing/2014/main" id="{1103FBB5-A105-55FE-9F12-4DA68084F6D3}"/>
              </a:ext>
            </a:extLst>
          </p:cNvPr>
          <p:cNvPicPr>
            <a:picLocks noChangeAspect="1"/>
          </p:cNvPicPr>
          <p:nvPr/>
        </p:nvPicPr>
        <p:blipFill rotWithShape="1">
          <a:blip r:embed="rId2"/>
          <a:srcRect l="11546" r="40818" b="-2"/>
          <a:stretch/>
        </p:blipFill>
        <p:spPr>
          <a:xfrm>
            <a:off x="8115300" y="-12515"/>
            <a:ext cx="4076700" cy="6418631"/>
          </a:xfrm>
          <a:prstGeom prst="rect">
            <a:avLst/>
          </a:prstGeom>
        </p:spPr>
      </p:pic>
    </p:spTree>
    <p:extLst>
      <p:ext uri="{BB962C8B-B14F-4D97-AF65-F5344CB8AC3E}">
        <p14:creationId xmlns:p14="http://schemas.microsoft.com/office/powerpoint/2010/main" val="420535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1D482-36CB-741B-C0FB-FE3905071AAA}"/>
              </a:ext>
            </a:extLst>
          </p:cNvPr>
          <p:cNvSpPr>
            <a:spLocks noGrp="1"/>
          </p:cNvSpPr>
          <p:nvPr>
            <p:ph type="title"/>
          </p:nvPr>
        </p:nvSpPr>
        <p:spPr/>
        <p:txBody>
          <a:bodyPr/>
          <a:lstStyle/>
          <a:p>
            <a:r>
              <a:rPr lang="en-US" sz="3600" dirty="0"/>
              <a:t>Kentucky Trucking  Industry </a:t>
            </a:r>
            <a:r>
              <a:rPr lang="en-US" sz="3600" dirty="0">
                <a:solidFill>
                  <a:srgbClr val="FF0000"/>
                </a:solidFill>
              </a:rPr>
              <a:t>Tier1</a:t>
            </a:r>
            <a:r>
              <a:rPr lang="en-US" sz="3600" dirty="0"/>
              <a:t> State Issues</a:t>
            </a:r>
            <a:endParaRPr lang="en-US" dirty="0"/>
          </a:p>
        </p:txBody>
      </p:sp>
      <p:sp>
        <p:nvSpPr>
          <p:cNvPr id="3" name="Content Placeholder 2">
            <a:extLst>
              <a:ext uri="{FF2B5EF4-FFF2-40B4-BE49-F238E27FC236}">
                <a16:creationId xmlns:a16="http://schemas.microsoft.com/office/drawing/2014/main" id="{5BB0F9F9-B52C-3AD3-DBCD-BE054ABEEBC1}"/>
              </a:ext>
            </a:extLst>
          </p:cNvPr>
          <p:cNvSpPr>
            <a:spLocks noGrp="1"/>
          </p:cNvSpPr>
          <p:nvPr>
            <p:ph idx="1"/>
          </p:nvPr>
        </p:nvSpPr>
        <p:spPr/>
        <p:txBody>
          <a:bodyPr/>
          <a:lstStyle/>
          <a:p>
            <a:r>
              <a:rPr lang="en-US" dirty="0"/>
              <a:t>Eliminate the weight distance tax and add to the diesel fuel tax rate.  Collect at the distributor level rather than from 70,000 individual filers for the weight distance tax.  Compliance would be 100%. Do not revenue share this portion of the diesel fuel – 100% road fund.</a:t>
            </a:r>
          </a:p>
          <a:p>
            <a:r>
              <a:rPr lang="en-US" dirty="0"/>
              <a:t>Benefits: Compliance –Equal playing field, eliminate 280,000 tax returns, eliminate the need to audit, eliminate roadside enforcement for noncompliance, eliminate phone calls.</a:t>
            </a:r>
          </a:p>
          <a:p>
            <a:pPr marL="0" indent="0">
              <a:buNone/>
            </a:pPr>
            <a:endParaRPr lang="en-US" dirty="0"/>
          </a:p>
          <a:p>
            <a:endParaRPr lang="en-US" dirty="0"/>
          </a:p>
        </p:txBody>
      </p:sp>
    </p:spTree>
    <p:extLst>
      <p:ext uri="{BB962C8B-B14F-4D97-AF65-F5344CB8AC3E}">
        <p14:creationId xmlns:p14="http://schemas.microsoft.com/office/powerpoint/2010/main" val="2668352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18F36-2052-A25C-7CB8-C3AF8EA77382}"/>
              </a:ext>
            </a:extLst>
          </p:cNvPr>
          <p:cNvSpPr>
            <a:spLocks noGrp="1"/>
          </p:cNvSpPr>
          <p:nvPr>
            <p:ph type="title"/>
          </p:nvPr>
        </p:nvSpPr>
        <p:spPr/>
        <p:txBody>
          <a:bodyPr/>
          <a:lstStyle/>
          <a:p>
            <a:r>
              <a:rPr lang="en-US" sz="3600" dirty="0"/>
              <a:t>Kentucky Trucking  Industry </a:t>
            </a:r>
            <a:r>
              <a:rPr lang="en-US" sz="3600" dirty="0">
                <a:solidFill>
                  <a:srgbClr val="FF0000"/>
                </a:solidFill>
              </a:rPr>
              <a:t>Tier1</a:t>
            </a:r>
            <a:r>
              <a:rPr lang="en-US" sz="3600" dirty="0"/>
              <a:t> State Issues</a:t>
            </a:r>
            <a:endParaRPr lang="en-US" dirty="0"/>
          </a:p>
        </p:txBody>
      </p:sp>
      <p:sp>
        <p:nvSpPr>
          <p:cNvPr id="3" name="Content Placeholder 2">
            <a:extLst>
              <a:ext uri="{FF2B5EF4-FFF2-40B4-BE49-F238E27FC236}">
                <a16:creationId xmlns:a16="http://schemas.microsoft.com/office/drawing/2014/main" id="{43A097BF-834A-A730-6007-736443C23EB2}"/>
              </a:ext>
            </a:extLst>
          </p:cNvPr>
          <p:cNvSpPr>
            <a:spLocks noGrp="1"/>
          </p:cNvSpPr>
          <p:nvPr>
            <p:ph idx="1"/>
          </p:nvPr>
        </p:nvSpPr>
        <p:spPr/>
        <p:txBody>
          <a:bodyPr>
            <a:normAutofit fontScale="85000" lnSpcReduction="20000"/>
          </a:bodyPr>
          <a:lstStyle/>
          <a:p>
            <a:r>
              <a:rPr lang="en-US" dirty="0"/>
              <a:t>State		Registration 		Diesel Rate		Surcharge</a:t>
            </a:r>
          </a:p>
          <a:p>
            <a:r>
              <a:rPr lang="en-US" dirty="0"/>
              <a:t>KY		$1,410			.2570			.1240</a:t>
            </a:r>
          </a:p>
          <a:p>
            <a:r>
              <a:rPr lang="en-US" dirty="0"/>
              <a:t>IN		$2370			.5500			0</a:t>
            </a:r>
          </a:p>
          <a:p>
            <a:r>
              <a:rPr lang="en-US" dirty="0"/>
              <a:t>IL		$2909			.7880			0</a:t>
            </a:r>
          </a:p>
          <a:p>
            <a:r>
              <a:rPr lang="en-US" dirty="0"/>
              <a:t>OH		$1420			.4700			0</a:t>
            </a:r>
          </a:p>
          <a:p>
            <a:r>
              <a:rPr lang="en-US" dirty="0"/>
              <a:t>VA		$1928			.3080			.1400</a:t>
            </a:r>
          </a:p>
          <a:p>
            <a:r>
              <a:rPr lang="en-US" dirty="0"/>
              <a:t>WV		$3235			.3720			0</a:t>
            </a:r>
          </a:p>
          <a:p>
            <a:r>
              <a:rPr lang="en-US" dirty="0"/>
              <a:t>TN		$1461			.2700			0</a:t>
            </a:r>
          </a:p>
          <a:p>
            <a:r>
              <a:rPr lang="en-US" b="1" dirty="0"/>
              <a:t>NOTE:  </a:t>
            </a:r>
            <a:r>
              <a:rPr lang="en-US" dirty="0"/>
              <a:t>based on 6 miles/gallon, the KY WDT adds another .1710</a:t>
            </a:r>
          </a:p>
        </p:txBody>
      </p:sp>
    </p:spTree>
    <p:extLst>
      <p:ext uri="{BB962C8B-B14F-4D97-AF65-F5344CB8AC3E}">
        <p14:creationId xmlns:p14="http://schemas.microsoft.com/office/powerpoint/2010/main" val="3803039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E0312-1A09-B334-8511-8EBF7A794CA2}"/>
              </a:ext>
            </a:extLst>
          </p:cNvPr>
          <p:cNvSpPr>
            <a:spLocks noGrp="1"/>
          </p:cNvSpPr>
          <p:nvPr>
            <p:ph type="title"/>
          </p:nvPr>
        </p:nvSpPr>
        <p:spPr>
          <a:xfrm>
            <a:off x="1380236" y="286601"/>
            <a:ext cx="5929422" cy="1852976"/>
          </a:xfrm>
        </p:spPr>
        <p:txBody>
          <a:bodyPr>
            <a:normAutofit fontScale="90000"/>
          </a:bodyPr>
          <a:lstStyle/>
          <a:p>
            <a:r>
              <a:rPr lang="en-US" sz="4000" dirty="0"/>
              <a:t>Kentucky Trucking  Industry </a:t>
            </a:r>
            <a:r>
              <a:rPr lang="en-US" sz="4000" dirty="0">
                <a:solidFill>
                  <a:srgbClr val="FF0000"/>
                </a:solidFill>
              </a:rPr>
              <a:t>Tier1</a:t>
            </a:r>
            <a:r>
              <a:rPr lang="en-US" sz="4000" dirty="0"/>
              <a:t> State Issues</a:t>
            </a:r>
          </a:p>
        </p:txBody>
      </p:sp>
      <p:sp>
        <p:nvSpPr>
          <p:cNvPr id="3" name="Content Placeholder 2">
            <a:extLst>
              <a:ext uri="{FF2B5EF4-FFF2-40B4-BE49-F238E27FC236}">
                <a16:creationId xmlns:a16="http://schemas.microsoft.com/office/drawing/2014/main" id="{B5740368-3D3B-EB15-E3BF-E6B8B9CFB701}"/>
              </a:ext>
            </a:extLst>
          </p:cNvPr>
          <p:cNvSpPr>
            <a:spLocks noGrp="1"/>
          </p:cNvSpPr>
          <p:nvPr>
            <p:ph idx="1"/>
          </p:nvPr>
        </p:nvSpPr>
        <p:spPr>
          <a:xfrm>
            <a:off x="904568" y="2241756"/>
            <a:ext cx="6739101" cy="3864076"/>
          </a:xfrm>
        </p:spPr>
        <p:txBody>
          <a:bodyPr>
            <a:normAutofit/>
          </a:bodyPr>
          <a:lstStyle/>
          <a:p>
            <a:pPr>
              <a:lnSpc>
                <a:spcPct val="110000"/>
              </a:lnSpc>
            </a:pPr>
            <a:r>
              <a:rPr lang="en-US" sz="3200" b="1" dirty="0"/>
              <a:t>Truck Parking</a:t>
            </a:r>
          </a:p>
          <a:p>
            <a:pPr>
              <a:lnSpc>
                <a:spcPct val="110000"/>
              </a:lnSpc>
            </a:pPr>
            <a:r>
              <a:rPr lang="en-US" sz="1500" dirty="0"/>
              <a:t>3.5 million trucks, only 313,000 parking spaces</a:t>
            </a:r>
          </a:p>
          <a:p>
            <a:pPr>
              <a:lnSpc>
                <a:spcPct val="110000"/>
              </a:lnSpc>
            </a:pPr>
            <a:r>
              <a:rPr lang="en-US" sz="1400" dirty="0"/>
              <a:t>Kentucky - </a:t>
            </a:r>
            <a:r>
              <a:rPr lang="en-US" sz="1400" b="0" i="0" u="none" strike="noStrike" baseline="0" dirty="0">
                <a:solidFill>
                  <a:srgbClr val="221E1F"/>
                </a:solidFill>
                <a:latin typeface="Franklin Gothic Book" panose="020B0503020102020204" pitchFamily="34" charset="0"/>
              </a:rPr>
              <a:t>On an average night, 9,000 trucks compete for 7,196 marked, designated parking spots</a:t>
            </a:r>
            <a:endParaRPr lang="en-US" sz="1400" dirty="0"/>
          </a:p>
          <a:p>
            <a:pPr>
              <a:lnSpc>
                <a:spcPct val="110000"/>
              </a:lnSpc>
            </a:pPr>
            <a:r>
              <a:rPr lang="en-US" sz="1500" dirty="0"/>
              <a:t>According to the USDOT, 98% of truck drivers regularly have trouble  finding safe parking</a:t>
            </a:r>
          </a:p>
          <a:p>
            <a:pPr>
              <a:lnSpc>
                <a:spcPct val="110000"/>
              </a:lnSpc>
            </a:pPr>
            <a:r>
              <a:rPr lang="en-US" sz="1500" dirty="0"/>
              <a:t>Park illegally on the on/exit ramps or side of the road vs. violating federal hours of service. A no win situation. This is unsafe for the motoring public and the truck driver</a:t>
            </a:r>
          </a:p>
          <a:p>
            <a:pPr>
              <a:lnSpc>
                <a:spcPct val="110000"/>
              </a:lnSpc>
            </a:pPr>
            <a:r>
              <a:rPr lang="en-US" sz="1500" dirty="0"/>
              <a:t>Law Enforcement faces a difficult decision – make a sleepy fatigued driver move violating HOS or remain parked illegally</a:t>
            </a:r>
          </a:p>
          <a:p>
            <a:pPr>
              <a:lnSpc>
                <a:spcPct val="110000"/>
              </a:lnSpc>
            </a:pPr>
            <a:r>
              <a:rPr lang="en-US" sz="1500" dirty="0"/>
              <a:t>In 2023 truck drivers identified truck parking as their number 2 issue.</a:t>
            </a:r>
          </a:p>
        </p:txBody>
      </p:sp>
      <p:pic>
        <p:nvPicPr>
          <p:cNvPr id="5" name="Picture 4" descr="Aerial view of a bus depot">
            <a:extLst>
              <a:ext uri="{FF2B5EF4-FFF2-40B4-BE49-F238E27FC236}">
                <a16:creationId xmlns:a16="http://schemas.microsoft.com/office/drawing/2014/main" id="{0693DD49-F044-5730-C409-461B1614F186}"/>
              </a:ext>
            </a:extLst>
          </p:cNvPr>
          <p:cNvPicPr>
            <a:picLocks noChangeAspect="1"/>
          </p:cNvPicPr>
          <p:nvPr/>
        </p:nvPicPr>
        <p:blipFill rotWithShape="1">
          <a:blip r:embed="rId2"/>
          <a:srcRect l="24698" r="27666" b="-2"/>
          <a:stretch/>
        </p:blipFill>
        <p:spPr>
          <a:xfrm>
            <a:off x="8115300" y="-12515"/>
            <a:ext cx="4076700" cy="6418631"/>
          </a:xfrm>
          <a:prstGeom prst="rect">
            <a:avLst/>
          </a:prstGeom>
        </p:spPr>
      </p:pic>
    </p:spTree>
    <p:extLst>
      <p:ext uri="{BB962C8B-B14F-4D97-AF65-F5344CB8AC3E}">
        <p14:creationId xmlns:p14="http://schemas.microsoft.com/office/powerpoint/2010/main" val="4024461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6E0312-1A09-B334-8511-8EBF7A794CA2}"/>
              </a:ext>
            </a:extLst>
          </p:cNvPr>
          <p:cNvSpPr>
            <a:spLocks noGrp="1"/>
          </p:cNvSpPr>
          <p:nvPr>
            <p:ph type="title"/>
          </p:nvPr>
        </p:nvSpPr>
        <p:spPr>
          <a:xfrm>
            <a:off x="1380236" y="286601"/>
            <a:ext cx="5929422" cy="1852976"/>
          </a:xfrm>
        </p:spPr>
        <p:txBody>
          <a:bodyPr>
            <a:normAutofit fontScale="90000"/>
          </a:bodyPr>
          <a:lstStyle/>
          <a:p>
            <a:r>
              <a:rPr lang="en-US" sz="4000" dirty="0"/>
              <a:t>Kentucky Trucking  Industry </a:t>
            </a:r>
            <a:r>
              <a:rPr lang="en-US" sz="4000" dirty="0">
                <a:solidFill>
                  <a:srgbClr val="FF0000"/>
                </a:solidFill>
              </a:rPr>
              <a:t>Tier1</a:t>
            </a:r>
            <a:r>
              <a:rPr lang="en-US" sz="4000" dirty="0"/>
              <a:t> State Issues</a:t>
            </a:r>
          </a:p>
        </p:txBody>
      </p:sp>
      <p:sp>
        <p:nvSpPr>
          <p:cNvPr id="3" name="Content Placeholder 2">
            <a:extLst>
              <a:ext uri="{FF2B5EF4-FFF2-40B4-BE49-F238E27FC236}">
                <a16:creationId xmlns:a16="http://schemas.microsoft.com/office/drawing/2014/main" id="{B5740368-3D3B-EB15-E3BF-E6B8B9CFB701}"/>
              </a:ext>
            </a:extLst>
          </p:cNvPr>
          <p:cNvSpPr>
            <a:spLocks noGrp="1"/>
          </p:cNvSpPr>
          <p:nvPr>
            <p:ph idx="1"/>
          </p:nvPr>
        </p:nvSpPr>
        <p:spPr>
          <a:xfrm>
            <a:off x="1380237" y="2621381"/>
            <a:ext cx="5929422" cy="3322219"/>
          </a:xfrm>
        </p:spPr>
        <p:txBody>
          <a:bodyPr>
            <a:normAutofit lnSpcReduction="10000"/>
          </a:bodyPr>
          <a:lstStyle/>
          <a:p>
            <a:pPr>
              <a:lnSpc>
                <a:spcPct val="110000"/>
              </a:lnSpc>
            </a:pPr>
            <a:r>
              <a:rPr lang="en-US" sz="3200" b="1" dirty="0"/>
              <a:t>Truck Parking</a:t>
            </a:r>
          </a:p>
          <a:p>
            <a:pPr>
              <a:lnSpc>
                <a:spcPct val="110000"/>
              </a:lnSpc>
            </a:pPr>
            <a:r>
              <a:rPr lang="en-US" sz="1500" dirty="0"/>
              <a:t>Discretionary funding is available through the National Highway Performance Program, Surface Transportation Block Grant Program, Highway Safety Improvement Program, Carbon Reduction Program, National Highway Freight Program</a:t>
            </a:r>
          </a:p>
          <a:p>
            <a:pPr>
              <a:lnSpc>
                <a:spcPct val="110000"/>
              </a:lnSpc>
            </a:pPr>
            <a:r>
              <a:rPr lang="en-US" sz="1500" dirty="0"/>
              <a:t>Department of Treasury confirmed that Covid 19 funds awarded to states and local agencies (State &amp; Local Fiscal Recovery Funds (SLFRF)) can be used for truck parking projects. </a:t>
            </a:r>
          </a:p>
          <a:p>
            <a:pPr>
              <a:lnSpc>
                <a:spcPct val="110000"/>
              </a:lnSpc>
            </a:pPr>
            <a:r>
              <a:rPr lang="en-US" sz="1500" dirty="0"/>
              <a:t>Truck Parking Safety Improvement Act – bi partisan legislation – designated funding, 755 M – competitive grant program – pending in Congress</a:t>
            </a:r>
          </a:p>
        </p:txBody>
      </p:sp>
      <p:sp>
        <p:nvSpPr>
          <p:cNvPr id="11" name="Rectangle 10">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chemeClr val="accent5"/>
              </a:gs>
              <a:gs pos="100000">
                <a:schemeClr val="accent2">
                  <a:lumMod val="60000"/>
                  <a:lumOff val="40000"/>
                  <a:alpha val="59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chemeClr val="accent6">
                  <a:lumMod val="75000"/>
                  <a:alpha val="61000"/>
                </a:schemeClr>
              </a:gs>
              <a:gs pos="99000">
                <a:schemeClr val="accent6">
                  <a:alpha val="87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erial view of a bus depot">
            <a:extLst>
              <a:ext uri="{FF2B5EF4-FFF2-40B4-BE49-F238E27FC236}">
                <a16:creationId xmlns:a16="http://schemas.microsoft.com/office/drawing/2014/main" id="{0693DD49-F044-5730-C409-461B1614F186}"/>
              </a:ext>
            </a:extLst>
          </p:cNvPr>
          <p:cNvPicPr>
            <a:picLocks noChangeAspect="1"/>
          </p:cNvPicPr>
          <p:nvPr/>
        </p:nvPicPr>
        <p:blipFill rotWithShape="1">
          <a:blip r:embed="rId2"/>
          <a:srcRect l="24698" r="27666" b="-2"/>
          <a:stretch/>
        </p:blipFill>
        <p:spPr>
          <a:xfrm>
            <a:off x="8115300" y="-12515"/>
            <a:ext cx="4076700" cy="6418631"/>
          </a:xfrm>
          <a:prstGeom prst="rect">
            <a:avLst/>
          </a:prstGeom>
        </p:spPr>
      </p:pic>
    </p:spTree>
    <p:extLst>
      <p:ext uri="{BB962C8B-B14F-4D97-AF65-F5344CB8AC3E}">
        <p14:creationId xmlns:p14="http://schemas.microsoft.com/office/powerpoint/2010/main" val="158947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5" name="Rectangle 24">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4">
            <a:extLst>
              <a:ext uri="{FF2B5EF4-FFF2-40B4-BE49-F238E27FC236}">
                <a16:creationId xmlns:a16="http://schemas.microsoft.com/office/drawing/2014/main" id="{75BA601F-E667-59E6-9A8E-9FAEA0908956}"/>
              </a:ext>
            </a:extLst>
          </p:cNvPr>
          <p:cNvPicPr>
            <a:picLocks noChangeAspect="1"/>
          </p:cNvPicPr>
          <p:nvPr/>
        </p:nvPicPr>
        <p:blipFill rotWithShape="1">
          <a:blip r:embed="rId2"/>
          <a:srcRect t="11220" b="13780"/>
          <a:stretch/>
        </p:blipFill>
        <p:spPr>
          <a:xfrm>
            <a:off x="20" y="10"/>
            <a:ext cx="12191980" cy="6857990"/>
          </a:xfrm>
          <a:prstGeom prst="rect">
            <a:avLst/>
          </a:prstGeom>
        </p:spPr>
      </p:pic>
      <p:sp>
        <p:nvSpPr>
          <p:cNvPr id="26" name="Rectangle 25">
            <a:extLst>
              <a:ext uri="{FF2B5EF4-FFF2-40B4-BE49-F238E27FC236}">
                <a16:creationId xmlns:a16="http://schemas.microsoft.com/office/drawing/2014/main" id="{1145F121-7DB3-4C20-B960-333CE2967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7B8B67-2C95-818F-01E4-55EE4E5D432D}"/>
              </a:ext>
            </a:extLst>
          </p:cNvPr>
          <p:cNvSpPr>
            <a:spLocks noGrp="1"/>
          </p:cNvSpPr>
          <p:nvPr>
            <p:ph type="title"/>
          </p:nvPr>
        </p:nvSpPr>
        <p:spPr>
          <a:xfrm>
            <a:off x="1524000" y="1028701"/>
            <a:ext cx="9144000" cy="3850276"/>
          </a:xfrm>
        </p:spPr>
        <p:txBody>
          <a:bodyPr vert="horz" lIns="0" tIns="0" rIns="0" bIns="0" rtlCol="0" anchor="b">
            <a:normAutofit/>
          </a:bodyPr>
          <a:lstStyle/>
          <a:p>
            <a:pPr algn="ctr"/>
            <a:r>
              <a:rPr lang="en-US" sz="4000" spc="750" dirty="0">
                <a:solidFill>
                  <a:schemeClr val="bg1"/>
                </a:solidFill>
              </a:rPr>
              <a:t>Questions?</a:t>
            </a:r>
          </a:p>
        </p:txBody>
      </p:sp>
      <p:sp>
        <p:nvSpPr>
          <p:cNvPr id="3" name="Content Placeholder 2">
            <a:extLst>
              <a:ext uri="{FF2B5EF4-FFF2-40B4-BE49-F238E27FC236}">
                <a16:creationId xmlns:a16="http://schemas.microsoft.com/office/drawing/2014/main" id="{7DC60E9C-9778-28E3-AA11-B1ABAF2786E3}"/>
              </a:ext>
            </a:extLst>
          </p:cNvPr>
          <p:cNvSpPr>
            <a:spLocks noGrp="1"/>
          </p:cNvSpPr>
          <p:nvPr>
            <p:ph idx="1"/>
          </p:nvPr>
        </p:nvSpPr>
        <p:spPr>
          <a:xfrm>
            <a:off x="1524000" y="5048793"/>
            <a:ext cx="9144000" cy="836023"/>
          </a:xfrm>
        </p:spPr>
        <p:txBody>
          <a:bodyPr vert="horz" lIns="0" tIns="0" rIns="0" bIns="0" rtlCol="0">
            <a:normAutofit/>
          </a:bodyPr>
          <a:lstStyle/>
          <a:p>
            <a:pPr marL="0" indent="0" algn="ctr">
              <a:lnSpc>
                <a:spcPct val="150000"/>
              </a:lnSpc>
              <a:buNone/>
            </a:pPr>
            <a:r>
              <a:rPr lang="en-US" sz="1600" b="1" cap="all" spc="600" dirty="0">
                <a:solidFill>
                  <a:schemeClr val="bg1"/>
                </a:solidFill>
              </a:rPr>
              <a:t>Thank you</a:t>
            </a:r>
          </a:p>
        </p:txBody>
      </p:sp>
    </p:spTree>
    <p:extLst>
      <p:ext uri="{BB962C8B-B14F-4D97-AF65-F5344CB8AC3E}">
        <p14:creationId xmlns:p14="http://schemas.microsoft.com/office/powerpoint/2010/main" val="341669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radientRiseVTI">
  <a:themeElements>
    <a:clrScheme name="AnalogousFromRegularSeedLeftStep">
      <a:dk1>
        <a:srgbClr val="000000"/>
      </a:dk1>
      <a:lt1>
        <a:srgbClr val="FFFFFF"/>
      </a:lt1>
      <a:dk2>
        <a:srgbClr val="1A252F"/>
      </a:dk2>
      <a:lt2>
        <a:srgbClr val="F1F3F0"/>
      </a:lt2>
      <a:accent1>
        <a:srgbClr val="CA29E7"/>
      </a:accent1>
      <a:accent2>
        <a:srgbClr val="6C1CD6"/>
      </a:accent2>
      <a:accent3>
        <a:srgbClr val="2C29E7"/>
      </a:accent3>
      <a:accent4>
        <a:srgbClr val="1763D5"/>
      </a:accent4>
      <a:accent5>
        <a:srgbClr val="27BBDB"/>
      </a:accent5>
      <a:accent6>
        <a:srgbClr val="15C39A"/>
      </a:accent6>
      <a:hlink>
        <a:srgbClr val="459F35"/>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otalTime>13575</TotalTime>
  <Words>2160</Words>
  <Application>Microsoft Office PowerPoint</Application>
  <PresentationFormat>Widescreen</PresentationFormat>
  <Paragraphs>100</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Franklin Gothic Book</vt:lpstr>
      <vt:lpstr>Merriweather</vt:lpstr>
      <vt:lpstr>solitaire-mvb-pro</vt:lpstr>
      <vt:lpstr>Tw Cen MT</vt:lpstr>
      <vt:lpstr>GradientRiseVTI</vt:lpstr>
      <vt:lpstr>PowerPoint Presentation</vt:lpstr>
      <vt:lpstr>Kentucky Trucking Association</vt:lpstr>
      <vt:lpstr>Kentucky Trucking  Industry Tier1 State Issues</vt:lpstr>
      <vt:lpstr>Kentucky Trucking  Industry Tier1 State Issues</vt:lpstr>
      <vt:lpstr>Kentucky Trucking  Industry Tier1 State Issues</vt:lpstr>
      <vt:lpstr>Kentucky Trucking  Industry Tier1 State Issues</vt:lpstr>
      <vt:lpstr>Kentucky Trucking  Industry Tier1 State Issues</vt:lpstr>
      <vt:lpstr>Kentucky Trucking  Industry Tier1 State Issues</vt:lpstr>
      <vt:lpstr>Questions?</vt:lpstr>
      <vt:lpstr>Kentucky Trucking  Industry Tier2 State Issues</vt:lpstr>
      <vt:lpstr>American Transportation Research Institute (ATRI) Top 10</vt:lpstr>
      <vt:lpstr>Workforce</vt:lpstr>
      <vt:lpstr>Workforce  </vt:lpstr>
      <vt:lpstr>Workforce- Kentucky schools</vt:lpstr>
      <vt:lpstr>Lawsuit Abuse- The issue</vt:lpstr>
      <vt:lpstr>Lawsuit Abuse</vt:lpstr>
      <vt:lpstr>Energy and environment</vt:lpstr>
      <vt:lpstr>Energy and Environment</vt:lpstr>
      <vt:lpstr>Energy and Environment- Suggested Solutions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Innovative Technology Deployment Strategic Planning Meeting – September 8 9:00 a.m.</dc:title>
  <dc:creator>Rick Taylor</dc:creator>
  <cp:lastModifiedBy>Williams, Christina (LRC)</cp:lastModifiedBy>
  <cp:revision>14</cp:revision>
  <dcterms:created xsi:type="dcterms:W3CDTF">2023-08-22T16:41:54Z</dcterms:created>
  <dcterms:modified xsi:type="dcterms:W3CDTF">2023-11-01T12:16:39Z</dcterms:modified>
</cp:coreProperties>
</file>