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2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5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6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1"/>
  </p:notesMasterIdLst>
  <p:sldIdLst>
    <p:sldId id="256" r:id="rId5"/>
    <p:sldId id="644" r:id="rId6"/>
    <p:sldId id="259" r:id="rId7"/>
    <p:sldId id="284" r:id="rId8"/>
    <p:sldId id="637" r:id="rId9"/>
    <p:sldId id="257" r:id="rId10"/>
    <p:sldId id="645" r:id="rId11"/>
    <p:sldId id="279" r:id="rId12"/>
    <p:sldId id="285" r:id="rId13"/>
    <p:sldId id="641" r:id="rId14"/>
    <p:sldId id="261" r:id="rId15"/>
    <p:sldId id="262" r:id="rId16"/>
    <p:sldId id="643" r:id="rId17"/>
    <p:sldId id="646" r:id="rId18"/>
    <p:sldId id="647" r:id="rId19"/>
    <p:sldId id="439" r:id="rId20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71A3"/>
    <a:srgbClr val="77D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448" autoAdjust="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outlineViewPr>
    <p:cViewPr>
      <p:scale>
        <a:sx n="33" d="100"/>
        <a:sy n="33" d="100"/>
      </p:scale>
      <p:origin x="0" y="-560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Population</a:t>
            </a:r>
          </a:p>
          <a:p>
            <a:pPr>
              <a:defRPr/>
            </a:pPr>
            <a:r>
              <a:rPr lang="en-US" baseline="0"/>
              <a:t>2018 - Present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(Sheet1!$A$2,Sheet1!$A$7,Sheet1!$A$14,Sheet1!$A$19,Sheet1!$A$26,Sheet1!$A$31,Sheet1!$A$38,Sheet1!$A$43,Sheet1!$A$50,Sheet1!$A$55,Sheet1!$A$62,Sheet1!$A$67:$A$68)</c:f>
              <c:strCache>
                <c:ptCount val="13"/>
                <c:pt idx="0">
                  <c:v>2018-01</c:v>
                </c:pt>
                <c:pt idx="1">
                  <c:v>2018-06</c:v>
                </c:pt>
                <c:pt idx="2">
                  <c:v>2019-01</c:v>
                </c:pt>
                <c:pt idx="3">
                  <c:v>2019-06</c:v>
                </c:pt>
                <c:pt idx="4">
                  <c:v>2020-01</c:v>
                </c:pt>
                <c:pt idx="5">
                  <c:v>2020-06</c:v>
                </c:pt>
                <c:pt idx="6">
                  <c:v>2021-01</c:v>
                </c:pt>
                <c:pt idx="7">
                  <c:v>2021-06</c:v>
                </c:pt>
                <c:pt idx="8">
                  <c:v>2022-01</c:v>
                </c:pt>
                <c:pt idx="9">
                  <c:v>2022-06</c:v>
                </c:pt>
                <c:pt idx="10">
                  <c:v>2023-01</c:v>
                </c:pt>
                <c:pt idx="11">
                  <c:v>2023-06</c:v>
                </c:pt>
                <c:pt idx="12">
                  <c:v>2023-07</c:v>
                </c:pt>
              </c:strCache>
              <c:extLst/>
            </c:strRef>
          </c:cat>
          <c:val>
            <c:numRef>
              <c:f>(Sheet1!$B$2,Sheet1!$B$7,Sheet1!$B$14,Sheet1!$B$19,Sheet1!$B$26,Sheet1!$B$31,Sheet1!$B$38,Sheet1!$B$43,Sheet1!$B$50,Sheet1!$B$55,Sheet1!$B$62,Sheet1!$B$67:$B$68)</c:f>
              <c:numCache>
                <c:formatCode>General</c:formatCode>
                <c:ptCount val="13"/>
                <c:pt idx="0">
                  <c:v>23590</c:v>
                </c:pt>
                <c:pt idx="1">
                  <c:v>23868</c:v>
                </c:pt>
                <c:pt idx="2">
                  <c:v>23651</c:v>
                </c:pt>
                <c:pt idx="3">
                  <c:v>24017</c:v>
                </c:pt>
                <c:pt idx="4">
                  <c:v>23229</c:v>
                </c:pt>
                <c:pt idx="5">
                  <c:v>20348</c:v>
                </c:pt>
                <c:pt idx="6">
                  <c:v>18670</c:v>
                </c:pt>
                <c:pt idx="7">
                  <c:v>18234</c:v>
                </c:pt>
                <c:pt idx="8">
                  <c:v>18628</c:v>
                </c:pt>
                <c:pt idx="9">
                  <c:v>19355</c:v>
                </c:pt>
                <c:pt idx="10">
                  <c:v>19720</c:v>
                </c:pt>
                <c:pt idx="11">
                  <c:v>19745</c:v>
                </c:pt>
                <c:pt idx="12">
                  <c:v>19561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9207-4C41-B5E6-1BD7552E254F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63276928"/>
        <c:axId val="1525532144"/>
      </c:lineChart>
      <c:catAx>
        <c:axId val="146327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5532144"/>
        <c:crosses val="autoZero"/>
        <c:auto val="1"/>
        <c:lblAlgn val="ctr"/>
        <c:lblOffset val="100"/>
        <c:noMultiLvlLbl val="0"/>
      </c:catAx>
      <c:valAx>
        <c:axId val="1525532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3276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Controlled</a:t>
            </a:r>
            <a:r>
              <a:rPr lang="en-US" sz="1600" baseline="0" dirty="0"/>
              <a:t> Intake </a:t>
            </a:r>
          </a:p>
          <a:p>
            <a:pPr>
              <a:defRPr/>
            </a:pPr>
            <a:r>
              <a:rPr lang="en-US" sz="1600" baseline="0" dirty="0"/>
              <a:t>2018 - Present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Sheet1!$A$2:$A$25</c:f>
              <c:numCache>
                <c:formatCode>m/d/yyyy</c:formatCode>
                <c:ptCount val="24"/>
                <c:pt idx="0">
                  <c:v>43115</c:v>
                </c:pt>
                <c:pt idx="1">
                  <c:v>43174</c:v>
                </c:pt>
                <c:pt idx="2">
                  <c:v>43235</c:v>
                </c:pt>
                <c:pt idx="3">
                  <c:v>43296</c:v>
                </c:pt>
                <c:pt idx="4">
                  <c:v>43480</c:v>
                </c:pt>
                <c:pt idx="5">
                  <c:v>43539</c:v>
                </c:pt>
                <c:pt idx="6">
                  <c:v>43600</c:v>
                </c:pt>
                <c:pt idx="7">
                  <c:v>43661</c:v>
                </c:pt>
                <c:pt idx="8">
                  <c:v>43845</c:v>
                </c:pt>
                <c:pt idx="9">
                  <c:v>43905</c:v>
                </c:pt>
                <c:pt idx="10">
                  <c:v>43966</c:v>
                </c:pt>
                <c:pt idx="11">
                  <c:v>44027</c:v>
                </c:pt>
                <c:pt idx="12">
                  <c:v>44211</c:v>
                </c:pt>
                <c:pt idx="13">
                  <c:v>44270</c:v>
                </c:pt>
                <c:pt idx="14">
                  <c:v>44331</c:v>
                </c:pt>
                <c:pt idx="15">
                  <c:v>44392</c:v>
                </c:pt>
                <c:pt idx="16">
                  <c:v>44576</c:v>
                </c:pt>
                <c:pt idx="17">
                  <c:v>44635</c:v>
                </c:pt>
                <c:pt idx="18">
                  <c:v>44696</c:v>
                </c:pt>
                <c:pt idx="19">
                  <c:v>44757</c:v>
                </c:pt>
                <c:pt idx="20">
                  <c:v>44941</c:v>
                </c:pt>
                <c:pt idx="21">
                  <c:v>45000</c:v>
                </c:pt>
                <c:pt idx="22">
                  <c:v>45061</c:v>
                </c:pt>
                <c:pt idx="23">
                  <c:v>45122</c:v>
                </c:pt>
              </c:numCache>
            </c:num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3258</c:v>
                </c:pt>
                <c:pt idx="1">
                  <c:v>3059</c:v>
                </c:pt>
                <c:pt idx="2">
                  <c:v>3137</c:v>
                </c:pt>
                <c:pt idx="3">
                  <c:v>2931</c:v>
                </c:pt>
                <c:pt idx="4">
                  <c:v>2549</c:v>
                </c:pt>
                <c:pt idx="5">
                  <c:v>2783</c:v>
                </c:pt>
                <c:pt idx="6">
                  <c:v>2742</c:v>
                </c:pt>
                <c:pt idx="7">
                  <c:v>2651</c:v>
                </c:pt>
                <c:pt idx="8">
                  <c:v>2409</c:v>
                </c:pt>
                <c:pt idx="9">
                  <c:v>2465</c:v>
                </c:pt>
                <c:pt idx="10">
                  <c:v>2139</c:v>
                </c:pt>
                <c:pt idx="11">
                  <c:v>2388</c:v>
                </c:pt>
                <c:pt idx="12">
                  <c:v>2821</c:v>
                </c:pt>
                <c:pt idx="13">
                  <c:v>2746</c:v>
                </c:pt>
                <c:pt idx="14">
                  <c:v>2408</c:v>
                </c:pt>
                <c:pt idx="15">
                  <c:v>2081</c:v>
                </c:pt>
                <c:pt idx="16">
                  <c:v>2226</c:v>
                </c:pt>
                <c:pt idx="17">
                  <c:v>2625</c:v>
                </c:pt>
                <c:pt idx="18">
                  <c:v>2442</c:v>
                </c:pt>
                <c:pt idx="19">
                  <c:v>2481</c:v>
                </c:pt>
                <c:pt idx="20">
                  <c:v>2435</c:v>
                </c:pt>
                <c:pt idx="21">
                  <c:v>2619</c:v>
                </c:pt>
                <c:pt idx="22">
                  <c:v>2449</c:v>
                </c:pt>
                <c:pt idx="23">
                  <c:v>2040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C7-4B76-8B2E-1A456CC87A5C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6105759"/>
        <c:axId val="122354591"/>
      </c:lineChart>
      <c:dateAx>
        <c:axId val="536105759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354591"/>
        <c:crosses val="autoZero"/>
        <c:auto val="1"/>
        <c:lblOffset val="100"/>
        <c:baseTimeUnit val="months"/>
      </c:dateAx>
      <c:valAx>
        <c:axId val="122354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6105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615070197895366E-2"/>
          <c:y val="0.12728886780612261"/>
          <c:w val="0.97269199163916009"/>
          <c:h val="0.80846344011306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Under 45 days</c:v>
                </c:pt>
                <c:pt idx="1">
                  <c:v>45 - 89 days</c:v>
                </c:pt>
                <c:pt idx="2">
                  <c:v>90 - 179 days</c:v>
                </c:pt>
                <c:pt idx="3">
                  <c:v>180 - 365 days</c:v>
                </c:pt>
                <c:pt idx="4">
                  <c:v>Over 365 days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536</c:v>
                </c:pt>
                <c:pt idx="1">
                  <c:v>359</c:v>
                </c:pt>
                <c:pt idx="2">
                  <c:v>581</c:v>
                </c:pt>
                <c:pt idx="3">
                  <c:v>233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CC-415D-A5D9-48E67071B7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Under 45 days</c:v>
                </c:pt>
                <c:pt idx="1">
                  <c:v>45 - 89 days</c:v>
                </c:pt>
                <c:pt idx="2">
                  <c:v>90 - 179 days</c:v>
                </c:pt>
                <c:pt idx="3">
                  <c:v>180 - 365 days</c:v>
                </c:pt>
                <c:pt idx="4">
                  <c:v>Over 365 days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94</c:v>
                </c:pt>
                <c:pt idx="1">
                  <c:v>47</c:v>
                </c:pt>
                <c:pt idx="2">
                  <c:v>47</c:v>
                </c:pt>
                <c:pt idx="3">
                  <c:v>82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CC-415D-A5D9-48E67071B74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Under 45 days</c:v>
                </c:pt>
                <c:pt idx="1">
                  <c:v>45 - 89 days</c:v>
                </c:pt>
                <c:pt idx="2">
                  <c:v>90 - 179 days</c:v>
                </c:pt>
                <c:pt idx="3">
                  <c:v>180 - 365 days</c:v>
                </c:pt>
                <c:pt idx="4">
                  <c:v>Over 365 days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630</c:v>
                </c:pt>
                <c:pt idx="1">
                  <c:v>406</c:v>
                </c:pt>
                <c:pt idx="2">
                  <c:v>628</c:v>
                </c:pt>
                <c:pt idx="3">
                  <c:v>315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CC-415D-A5D9-48E67071B7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230490816"/>
        <c:axId val="230492456"/>
      </c:barChart>
      <c:catAx>
        <c:axId val="23049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492456"/>
        <c:crosses val="autoZero"/>
        <c:auto val="1"/>
        <c:lblAlgn val="ctr"/>
        <c:lblOffset val="100"/>
        <c:noMultiLvlLbl val="0"/>
      </c:catAx>
      <c:valAx>
        <c:axId val="230492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49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1BA7D0-4AFB-4619-905E-A5BBEA586E2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72CD77B-706D-47BE-A2BA-605B976EAD6C}">
      <dgm:prSet/>
      <dgm:spPr/>
      <dgm:t>
        <a:bodyPr/>
        <a:lstStyle/>
        <a:p>
          <a:r>
            <a:rPr lang="en-US" dirty="0"/>
            <a:t>Objective based risk instrument</a:t>
          </a:r>
        </a:p>
      </dgm:t>
    </dgm:pt>
    <dgm:pt modelId="{07476738-6E1C-40CB-9EA7-E82D5C2284D0}" type="parTrans" cxnId="{60ED4E3D-41B8-4285-8118-4578B41DC3A1}">
      <dgm:prSet/>
      <dgm:spPr/>
      <dgm:t>
        <a:bodyPr/>
        <a:lstStyle/>
        <a:p>
          <a:endParaRPr lang="en-US"/>
        </a:p>
      </dgm:t>
    </dgm:pt>
    <dgm:pt modelId="{112C711D-24AB-493E-91B7-313FC8898D2A}" type="sibTrans" cxnId="{60ED4E3D-41B8-4285-8118-4578B41DC3A1}">
      <dgm:prSet/>
      <dgm:spPr/>
      <dgm:t>
        <a:bodyPr/>
        <a:lstStyle/>
        <a:p>
          <a:endParaRPr lang="en-US"/>
        </a:p>
      </dgm:t>
    </dgm:pt>
    <dgm:pt modelId="{31016180-550D-47C9-94B0-6204F1DF173B}">
      <dgm:prSet/>
      <dgm:spPr/>
      <dgm:t>
        <a:bodyPr/>
        <a:lstStyle/>
        <a:p>
          <a:r>
            <a:rPr lang="en-US"/>
            <a:t>Developed with assistance of National Institute of Corrections (NIC)</a:t>
          </a:r>
        </a:p>
      </dgm:t>
    </dgm:pt>
    <dgm:pt modelId="{553F0946-DA5B-4828-B674-F799B013F4BA}" type="parTrans" cxnId="{CE427A5C-4056-48AE-BE91-88CA8188D0E1}">
      <dgm:prSet/>
      <dgm:spPr/>
      <dgm:t>
        <a:bodyPr/>
        <a:lstStyle/>
        <a:p>
          <a:endParaRPr lang="en-US"/>
        </a:p>
      </dgm:t>
    </dgm:pt>
    <dgm:pt modelId="{15ACBC10-10ED-4B56-A82C-FE458BB19EB3}" type="sibTrans" cxnId="{CE427A5C-4056-48AE-BE91-88CA8188D0E1}">
      <dgm:prSet/>
      <dgm:spPr/>
      <dgm:t>
        <a:bodyPr/>
        <a:lstStyle/>
        <a:p>
          <a:endParaRPr lang="en-US"/>
        </a:p>
      </dgm:t>
    </dgm:pt>
    <dgm:pt modelId="{82DF5781-3C73-49BE-B85B-D90FF0997E0E}">
      <dgm:prSet/>
      <dgm:spPr/>
      <dgm:t>
        <a:bodyPr/>
        <a:lstStyle/>
        <a:p>
          <a:r>
            <a:rPr lang="en-US"/>
            <a:t>Manual is updated in accordance with recommendations from validity and reliability studies</a:t>
          </a:r>
        </a:p>
      </dgm:t>
    </dgm:pt>
    <dgm:pt modelId="{82AE2294-51C1-4E23-9F6D-D375A3D80E24}" type="parTrans" cxnId="{A71DC892-AC16-4F2B-8B6D-9E759DB2984D}">
      <dgm:prSet/>
      <dgm:spPr/>
      <dgm:t>
        <a:bodyPr/>
        <a:lstStyle/>
        <a:p>
          <a:endParaRPr lang="en-US"/>
        </a:p>
      </dgm:t>
    </dgm:pt>
    <dgm:pt modelId="{419C52FB-16A4-404E-B70F-2FE437A3FB63}" type="sibTrans" cxnId="{A71DC892-AC16-4F2B-8B6D-9E759DB2984D}">
      <dgm:prSet/>
      <dgm:spPr/>
      <dgm:t>
        <a:bodyPr/>
        <a:lstStyle/>
        <a:p>
          <a:endParaRPr lang="en-US"/>
        </a:p>
      </dgm:t>
    </dgm:pt>
    <dgm:pt modelId="{FA07AF7F-B193-467D-98AA-51AF87914F42}" type="pres">
      <dgm:prSet presAssocID="{6C1BA7D0-4AFB-4619-905E-A5BBEA586E20}" presName="linear" presStyleCnt="0">
        <dgm:presLayoutVars>
          <dgm:animLvl val="lvl"/>
          <dgm:resizeHandles val="exact"/>
        </dgm:presLayoutVars>
      </dgm:prSet>
      <dgm:spPr/>
    </dgm:pt>
    <dgm:pt modelId="{FE046F90-4A22-495F-8D7D-D8AFBAC1841A}" type="pres">
      <dgm:prSet presAssocID="{372CD77B-706D-47BE-A2BA-605B976EAD6C}" presName="parentText" presStyleLbl="node1" presStyleIdx="0" presStyleCnt="3" custLinFactNeighborX="-10" custLinFactNeighborY="-17518">
        <dgm:presLayoutVars>
          <dgm:chMax val="0"/>
          <dgm:bulletEnabled val="1"/>
        </dgm:presLayoutVars>
      </dgm:prSet>
      <dgm:spPr/>
    </dgm:pt>
    <dgm:pt modelId="{B4234809-7BED-42E4-8798-BBC0075574BB}" type="pres">
      <dgm:prSet presAssocID="{112C711D-24AB-493E-91B7-313FC8898D2A}" presName="spacer" presStyleCnt="0"/>
      <dgm:spPr/>
    </dgm:pt>
    <dgm:pt modelId="{B5313E44-D7B3-466B-B882-17319E086B9C}" type="pres">
      <dgm:prSet presAssocID="{31016180-550D-47C9-94B0-6204F1DF173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326B838-48CC-4742-88EB-3D6296019B81}" type="pres">
      <dgm:prSet presAssocID="{15ACBC10-10ED-4B56-A82C-FE458BB19EB3}" presName="spacer" presStyleCnt="0"/>
      <dgm:spPr/>
    </dgm:pt>
    <dgm:pt modelId="{9FB6BD5D-356A-49D6-8DA0-C580ECE95B92}" type="pres">
      <dgm:prSet presAssocID="{82DF5781-3C73-49BE-B85B-D90FF0997E0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287E516-FDDB-4451-9666-30B4D0249388}" type="presOf" srcId="{6C1BA7D0-4AFB-4619-905E-A5BBEA586E20}" destId="{FA07AF7F-B193-467D-98AA-51AF87914F42}" srcOrd="0" destOrd="0" presId="urn:microsoft.com/office/officeart/2005/8/layout/vList2"/>
    <dgm:cxn modelId="{CFF6E521-73BE-4107-BBF0-D19FC45ADCD1}" type="presOf" srcId="{82DF5781-3C73-49BE-B85B-D90FF0997E0E}" destId="{9FB6BD5D-356A-49D6-8DA0-C580ECE95B92}" srcOrd="0" destOrd="0" presId="urn:microsoft.com/office/officeart/2005/8/layout/vList2"/>
    <dgm:cxn modelId="{60ED4E3D-41B8-4285-8118-4578B41DC3A1}" srcId="{6C1BA7D0-4AFB-4619-905E-A5BBEA586E20}" destId="{372CD77B-706D-47BE-A2BA-605B976EAD6C}" srcOrd="0" destOrd="0" parTransId="{07476738-6E1C-40CB-9EA7-E82D5C2284D0}" sibTransId="{112C711D-24AB-493E-91B7-313FC8898D2A}"/>
    <dgm:cxn modelId="{CE427A5C-4056-48AE-BE91-88CA8188D0E1}" srcId="{6C1BA7D0-4AFB-4619-905E-A5BBEA586E20}" destId="{31016180-550D-47C9-94B0-6204F1DF173B}" srcOrd="1" destOrd="0" parTransId="{553F0946-DA5B-4828-B674-F799B013F4BA}" sibTransId="{15ACBC10-10ED-4B56-A82C-FE458BB19EB3}"/>
    <dgm:cxn modelId="{A71DC892-AC16-4F2B-8B6D-9E759DB2984D}" srcId="{6C1BA7D0-4AFB-4619-905E-A5BBEA586E20}" destId="{82DF5781-3C73-49BE-B85B-D90FF0997E0E}" srcOrd="2" destOrd="0" parTransId="{82AE2294-51C1-4E23-9F6D-D375A3D80E24}" sibTransId="{419C52FB-16A4-404E-B70F-2FE437A3FB63}"/>
    <dgm:cxn modelId="{3664E8A6-515A-420B-9DD4-CE0E0AA919B7}" type="presOf" srcId="{31016180-550D-47C9-94B0-6204F1DF173B}" destId="{B5313E44-D7B3-466B-B882-17319E086B9C}" srcOrd="0" destOrd="0" presId="urn:microsoft.com/office/officeart/2005/8/layout/vList2"/>
    <dgm:cxn modelId="{9ECFDFDC-8C0A-4038-B750-47AD4A6867DE}" type="presOf" srcId="{372CD77B-706D-47BE-A2BA-605B976EAD6C}" destId="{FE046F90-4A22-495F-8D7D-D8AFBAC1841A}" srcOrd="0" destOrd="0" presId="urn:microsoft.com/office/officeart/2005/8/layout/vList2"/>
    <dgm:cxn modelId="{5EFCDDFE-7F26-440B-ADAB-14C99E8A12FB}" type="presParOf" srcId="{FA07AF7F-B193-467D-98AA-51AF87914F42}" destId="{FE046F90-4A22-495F-8D7D-D8AFBAC1841A}" srcOrd="0" destOrd="0" presId="urn:microsoft.com/office/officeart/2005/8/layout/vList2"/>
    <dgm:cxn modelId="{47963454-1CCA-46BE-A047-368CEECD1A8E}" type="presParOf" srcId="{FA07AF7F-B193-467D-98AA-51AF87914F42}" destId="{B4234809-7BED-42E4-8798-BBC0075574BB}" srcOrd="1" destOrd="0" presId="urn:microsoft.com/office/officeart/2005/8/layout/vList2"/>
    <dgm:cxn modelId="{E78BCDB4-9CB2-4D8D-977A-8F9B7E5E8D78}" type="presParOf" srcId="{FA07AF7F-B193-467D-98AA-51AF87914F42}" destId="{B5313E44-D7B3-466B-B882-17319E086B9C}" srcOrd="2" destOrd="0" presId="urn:microsoft.com/office/officeart/2005/8/layout/vList2"/>
    <dgm:cxn modelId="{0D5AF535-6583-4CB3-B25F-30F412914467}" type="presParOf" srcId="{FA07AF7F-B193-467D-98AA-51AF87914F42}" destId="{B326B838-48CC-4742-88EB-3D6296019B81}" srcOrd="3" destOrd="0" presId="urn:microsoft.com/office/officeart/2005/8/layout/vList2"/>
    <dgm:cxn modelId="{DC627393-3EAA-4766-B54A-6F876FE86812}" type="presParOf" srcId="{FA07AF7F-B193-467D-98AA-51AF87914F42}" destId="{9FB6BD5D-356A-49D6-8DA0-C580ECE95B9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29D8F0-8226-4D75-835A-7236D84612C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86ABDF6-046D-4697-8256-CE3D18B3D411}">
      <dgm:prSet/>
      <dgm:spPr/>
      <dgm:t>
        <a:bodyPr/>
        <a:lstStyle/>
        <a:p>
          <a:r>
            <a:rPr lang="en-US" dirty="0"/>
            <a:t>Sentencing &gt; PIN entered &gt; Judgment uploaded to KOMS &gt; Time calculated &gt; Reviewed for classification by CTO’s at RCC AC.  </a:t>
          </a:r>
        </a:p>
      </dgm:t>
    </dgm:pt>
    <dgm:pt modelId="{398FF2F6-5BFF-4248-9AA7-59B67F3A8D75}" type="parTrans" cxnId="{E68A8EC4-7503-46D6-B482-E0ABE9F7FF65}">
      <dgm:prSet/>
      <dgm:spPr/>
      <dgm:t>
        <a:bodyPr/>
        <a:lstStyle/>
        <a:p>
          <a:endParaRPr lang="en-US"/>
        </a:p>
      </dgm:t>
    </dgm:pt>
    <dgm:pt modelId="{50FDC7F2-7C3D-4A9E-89A8-60DBCA027580}" type="sibTrans" cxnId="{E68A8EC4-7503-46D6-B482-E0ABE9F7FF65}">
      <dgm:prSet/>
      <dgm:spPr/>
      <dgm:t>
        <a:bodyPr/>
        <a:lstStyle/>
        <a:p>
          <a:endParaRPr lang="en-US"/>
        </a:p>
      </dgm:t>
    </dgm:pt>
    <dgm:pt modelId="{B7B3D481-449D-4224-85EB-526EA35E4083}">
      <dgm:prSet/>
      <dgm:spPr/>
      <dgm:t>
        <a:bodyPr/>
        <a:lstStyle/>
        <a:p>
          <a:r>
            <a:rPr lang="en-US" dirty="0"/>
            <a:t>If eligible per KRS 532.100, classified (on paper, not face to face) and the jail is informed via email.</a:t>
          </a:r>
        </a:p>
      </dgm:t>
    </dgm:pt>
    <dgm:pt modelId="{58659939-3149-4048-A6C1-6CE3932C3860}" type="parTrans" cxnId="{DEC3C754-CE5E-4ACF-B221-A9F22F985A49}">
      <dgm:prSet/>
      <dgm:spPr/>
      <dgm:t>
        <a:bodyPr/>
        <a:lstStyle/>
        <a:p>
          <a:endParaRPr lang="en-US"/>
        </a:p>
      </dgm:t>
    </dgm:pt>
    <dgm:pt modelId="{01353798-E080-42D8-8B56-42BC91131000}" type="sibTrans" cxnId="{DEC3C754-CE5E-4ACF-B221-A9F22F985A49}">
      <dgm:prSet/>
      <dgm:spPr/>
      <dgm:t>
        <a:bodyPr/>
        <a:lstStyle/>
        <a:p>
          <a:endParaRPr lang="en-US"/>
        </a:p>
      </dgm:t>
    </dgm:pt>
    <dgm:pt modelId="{C21FC41C-AF6C-4BCB-8807-0E074852C662}">
      <dgm:prSet/>
      <dgm:spPr/>
      <dgm:t>
        <a:bodyPr/>
        <a:lstStyle/>
        <a:p>
          <a:r>
            <a:rPr lang="en-US" dirty="0"/>
            <a:t>If ineligible per KRS 532.100, inmate is maintained on controlled intake and scheduled for admission to an Assessment Center.  *All inmates determined to be ineligible for classification in a jail are processed through an Assessment Center except for those inmates sentenced to death.</a:t>
          </a:r>
        </a:p>
      </dgm:t>
    </dgm:pt>
    <dgm:pt modelId="{035EDF93-6AA5-48E7-925D-00CFE7FDC2CE}" type="parTrans" cxnId="{CADABED6-9165-4FDA-BF3E-0932922B096B}">
      <dgm:prSet/>
      <dgm:spPr/>
      <dgm:t>
        <a:bodyPr/>
        <a:lstStyle/>
        <a:p>
          <a:endParaRPr lang="en-US"/>
        </a:p>
      </dgm:t>
    </dgm:pt>
    <dgm:pt modelId="{162C7970-6606-4A5B-8878-E1F882D36931}" type="sibTrans" cxnId="{CADABED6-9165-4FDA-BF3E-0932922B096B}">
      <dgm:prSet/>
      <dgm:spPr/>
      <dgm:t>
        <a:bodyPr/>
        <a:lstStyle/>
        <a:p>
          <a:endParaRPr lang="en-US"/>
        </a:p>
      </dgm:t>
    </dgm:pt>
    <dgm:pt modelId="{703E1B16-3498-4DD7-BE50-432ECF0F7622}" type="pres">
      <dgm:prSet presAssocID="{6C29D8F0-8226-4D75-835A-7236D84612C8}" presName="linear" presStyleCnt="0">
        <dgm:presLayoutVars>
          <dgm:animLvl val="lvl"/>
          <dgm:resizeHandles val="exact"/>
        </dgm:presLayoutVars>
      </dgm:prSet>
      <dgm:spPr/>
    </dgm:pt>
    <dgm:pt modelId="{ADF17C1A-F3A3-4626-88BB-4BA6A02A6B1C}" type="pres">
      <dgm:prSet presAssocID="{C86ABDF6-046D-4697-8256-CE3D18B3D411}" presName="parentText" presStyleLbl="node1" presStyleIdx="0" presStyleCnt="3" custLinFactNeighborX="-9273" custLinFactNeighborY="-20806">
        <dgm:presLayoutVars>
          <dgm:chMax val="0"/>
          <dgm:bulletEnabled val="1"/>
        </dgm:presLayoutVars>
      </dgm:prSet>
      <dgm:spPr/>
    </dgm:pt>
    <dgm:pt modelId="{8BBCAE7A-E29A-43AF-8DFA-AE68D878A988}" type="pres">
      <dgm:prSet presAssocID="{50FDC7F2-7C3D-4A9E-89A8-60DBCA027580}" presName="spacer" presStyleCnt="0"/>
      <dgm:spPr/>
    </dgm:pt>
    <dgm:pt modelId="{8206C99E-B09E-4989-8E7B-FAE8BE9B2774}" type="pres">
      <dgm:prSet presAssocID="{B7B3D481-449D-4224-85EB-526EA35E408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CFC19D1-2E55-4BE4-B82D-1449FB1F3632}" type="pres">
      <dgm:prSet presAssocID="{01353798-E080-42D8-8B56-42BC91131000}" presName="spacer" presStyleCnt="0"/>
      <dgm:spPr/>
    </dgm:pt>
    <dgm:pt modelId="{9748BEBC-D8BA-4796-B087-3AF03DCFFD62}" type="pres">
      <dgm:prSet presAssocID="{C21FC41C-AF6C-4BCB-8807-0E074852C66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0C48200-6181-4767-9A35-D9A4D007B05A}" type="presOf" srcId="{C21FC41C-AF6C-4BCB-8807-0E074852C662}" destId="{9748BEBC-D8BA-4796-B087-3AF03DCFFD62}" srcOrd="0" destOrd="0" presId="urn:microsoft.com/office/officeart/2005/8/layout/vList2"/>
    <dgm:cxn modelId="{7068F32D-EE75-40DA-BA26-76D6631560A2}" type="presOf" srcId="{C86ABDF6-046D-4697-8256-CE3D18B3D411}" destId="{ADF17C1A-F3A3-4626-88BB-4BA6A02A6B1C}" srcOrd="0" destOrd="0" presId="urn:microsoft.com/office/officeart/2005/8/layout/vList2"/>
    <dgm:cxn modelId="{DEC3C754-CE5E-4ACF-B221-A9F22F985A49}" srcId="{6C29D8F0-8226-4D75-835A-7236D84612C8}" destId="{B7B3D481-449D-4224-85EB-526EA35E4083}" srcOrd="1" destOrd="0" parTransId="{58659939-3149-4048-A6C1-6CE3932C3860}" sibTransId="{01353798-E080-42D8-8B56-42BC91131000}"/>
    <dgm:cxn modelId="{E68A8EC4-7503-46D6-B482-E0ABE9F7FF65}" srcId="{6C29D8F0-8226-4D75-835A-7236D84612C8}" destId="{C86ABDF6-046D-4697-8256-CE3D18B3D411}" srcOrd="0" destOrd="0" parTransId="{398FF2F6-5BFF-4248-9AA7-59B67F3A8D75}" sibTransId="{50FDC7F2-7C3D-4A9E-89A8-60DBCA027580}"/>
    <dgm:cxn modelId="{77468BC6-EFBB-4E2A-A587-F5167B045DC3}" type="presOf" srcId="{6C29D8F0-8226-4D75-835A-7236D84612C8}" destId="{703E1B16-3498-4DD7-BE50-432ECF0F7622}" srcOrd="0" destOrd="0" presId="urn:microsoft.com/office/officeart/2005/8/layout/vList2"/>
    <dgm:cxn modelId="{CADABED6-9165-4FDA-BF3E-0932922B096B}" srcId="{6C29D8F0-8226-4D75-835A-7236D84612C8}" destId="{C21FC41C-AF6C-4BCB-8807-0E074852C662}" srcOrd="2" destOrd="0" parTransId="{035EDF93-6AA5-48E7-925D-00CFE7FDC2CE}" sibTransId="{162C7970-6606-4A5B-8878-E1F882D36931}"/>
    <dgm:cxn modelId="{FA476AF4-F41E-4997-BA4D-BA6DC4847B73}" type="presOf" srcId="{B7B3D481-449D-4224-85EB-526EA35E4083}" destId="{8206C99E-B09E-4989-8E7B-FAE8BE9B2774}" srcOrd="0" destOrd="0" presId="urn:microsoft.com/office/officeart/2005/8/layout/vList2"/>
    <dgm:cxn modelId="{0D003B99-3F8D-4C00-8860-D5AB18A7F51C}" type="presParOf" srcId="{703E1B16-3498-4DD7-BE50-432ECF0F7622}" destId="{ADF17C1A-F3A3-4626-88BB-4BA6A02A6B1C}" srcOrd="0" destOrd="0" presId="urn:microsoft.com/office/officeart/2005/8/layout/vList2"/>
    <dgm:cxn modelId="{09311A8F-EFC5-4C02-A135-76EF163228B5}" type="presParOf" srcId="{703E1B16-3498-4DD7-BE50-432ECF0F7622}" destId="{8BBCAE7A-E29A-43AF-8DFA-AE68D878A988}" srcOrd="1" destOrd="0" presId="urn:microsoft.com/office/officeart/2005/8/layout/vList2"/>
    <dgm:cxn modelId="{C6CF15F7-63DB-47D8-AB8D-FCB244046C0C}" type="presParOf" srcId="{703E1B16-3498-4DD7-BE50-432ECF0F7622}" destId="{8206C99E-B09E-4989-8E7B-FAE8BE9B2774}" srcOrd="2" destOrd="0" presId="urn:microsoft.com/office/officeart/2005/8/layout/vList2"/>
    <dgm:cxn modelId="{53DA1192-4730-47A3-870B-2D49AEF33DC3}" type="presParOf" srcId="{703E1B16-3498-4DD7-BE50-432ECF0F7622}" destId="{0CFC19D1-2E55-4BE4-B82D-1449FB1F3632}" srcOrd="3" destOrd="0" presId="urn:microsoft.com/office/officeart/2005/8/layout/vList2"/>
    <dgm:cxn modelId="{ACF36668-C598-44AC-9FA8-C26DC666BD0E}" type="presParOf" srcId="{703E1B16-3498-4DD7-BE50-432ECF0F7622}" destId="{9748BEBC-D8BA-4796-B087-3AF03DCFFD6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83A964-E728-4508-BD06-CF70B64D5228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E781D4D-4FAA-45AB-A3B8-52C944C170A4}">
      <dgm:prSet/>
      <dgm:spPr/>
      <dgm:t>
        <a:bodyPr/>
        <a:lstStyle/>
        <a:p>
          <a:r>
            <a:rPr lang="en-US"/>
            <a:t>Class D Program (CD)</a:t>
          </a:r>
        </a:p>
      </dgm:t>
    </dgm:pt>
    <dgm:pt modelId="{A4A4A567-7A57-43B1-897F-EAE509C4C7D2}" type="parTrans" cxnId="{4D05FA03-67EA-475A-A302-BB5B3FB98892}">
      <dgm:prSet/>
      <dgm:spPr/>
      <dgm:t>
        <a:bodyPr/>
        <a:lstStyle/>
        <a:p>
          <a:endParaRPr lang="en-US"/>
        </a:p>
      </dgm:t>
    </dgm:pt>
    <dgm:pt modelId="{C9FE1A63-31B3-4A51-A3DE-86E7FDF57252}" type="sibTrans" cxnId="{4D05FA03-67EA-475A-A302-BB5B3FB98892}">
      <dgm:prSet/>
      <dgm:spPr/>
      <dgm:t>
        <a:bodyPr/>
        <a:lstStyle/>
        <a:p>
          <a:endParaRPr lang="en-US"/>
        </a:p>
      </dgm:t>
    </dgm:pt>
    <dgm:pt modelId="{8C685FF0-D987-418C-8382-5A6E316E898C}">
      <dgm:prSet/>
      <dgm:spPr/>
      <dgm:t>
        <a:bodyPr/>
        <a:lstStyle/>
        <a:p>
          <a:r>
            <a:rPr lang="en-US"/>
            <a:t>Class D felony </a:t>
          </a:r>
        </a:p>
      </dgm:t>
    </dgm:pt>
    <dgm:pt modelId="{28F973B0-299D-4C8C-8367-B88F1B3FD6E5}" type="parTrans" cxnId="{F53E1189-56F4-415E-8AB2-FDD203749338}">
      <dgm:prSet/>
      <dgm:spPr/>
      <dgm:t>
        <a:bodyPr/>
        <a:lstStyle/>
        <a:p>
          <a:endParaRPr lang="en-US"/>
        </a:p>
      </dgm:t>
    </dgm:pt>
    <dgm:pt modelId="{76A0B546-397B-46E2-A331-8F15126A61E1}" type="sibTrans" cxnId="{F53E1189-56F4-415E-8AB2-FDD203749338}">
      <dgm:prSet/>
      <dgm:spPr/>
      <dgm:t>
        <a:bodyPr/>
        <a:lstStyle/>
        <a:p>
          <a:endParaRPr lang="en-US"/>
        </a:p>
      </dgm:t>
    </dgm:pt>
    <dgm:pt modelId="{A1D7F294-94AE-4EFF-A62E-EE5CBEA82F8D}">
      <dgm:prSet/>
      <dgm:spPr/>
      <dgm:t>
        <a:bodyPr/>
        <a:lstStyle/>
        <a:p>
          <a:r>
            <a:rPr lang="en-US"/>
            <a:t>Sentence of five (5) years or less </a:t>
          </a:r>
        </a:p>
      </dgm:t>
    </dgm:pt>
    <dgm:pt modelId="{F71BD1C6-0CF7-4CAE-A551-152938C669DE}" type="parTrans" cxnId="{33304884-32BB-489A-96D2-F3D806D1E2C9}">
      <dgm:prSet/>
      <dgm:spPr/>
      <dgm:t>
        <a:bodyPr/>
        <a:lstStyle/>
        <a:p>
          <a:endParaRPr lang="en-US"/>
        </a:p>
      </dgm:t>
    </dgm:pt>
    <dgm:pt modelId="{586321BB-BB66-49D6-B477-15FF28093018}" type="sibTrans" cxnId="{33304884-32BB-489A-96D2-F3D806D1E2C9}">
      <dgm:prSet/>
      <dgm:spPr/>
      <dgm:t>
        <a:bodyPr/>
        <a:lstStyle/>
        <a:p>
          <a:endParaRPr lang="en-US"/>
        </a:p>
      </dgm:t>
    </dgm:pt>
    <dgm:pt modelId="{8BDD4FC6-FDDA-4462-A0EF-E4ED3F9A22B6}">
      <dgm:prSet/>
      <dgm:spPr/>
      <dgm:t>
        <a:bodyPr/>
        <a:lstStyle/>
        <a:p>
          <a:r>
            <a:rPr lang="en-US"/>
            <a:t>Sex offense, sentence less than two (2) years</a:t>
          </a:r>
        </a:p>
      </dgm:t>
    </dgm:pt>
    <dgm:pt modelId="{F868C349-491B-49F6-81EC-3F63983AD860}" type="parTrans" cxnId="{29FE1365-FEFF-4EAC-99B6-2F9FCD3CD1F8}">
      <dgm:prSet/>
      <dgm:spPr/>
      <dgm:t>
        <a:bodyPr/>
        <a:lstStyle/>
        <a:p>
          <a:endParaRPr lang="en-US"/>
        </a:p>
      </dgm:t>
    </dgm:pt>
    <dgm:pt modelId="{08155729-EA16-481A-A3FB-D2B91BC26C6C}" type="sibTrans" cxnId="{29FE1365-FEFF-4EAC-99B6-2F9FCD3CD1F8}">
      <dgm:prSet/>
      <dgm:spPr/>
      <dgm:t>
        <a:bodyPr/>
        <a:lstStyle/>
        <a:p>
          <a:endParaRPr lang="en-US"/>
        </a:p>
      </dgm:t>
    </dgm:pt>
    <dgm:pt modelId="{E2C9713E-C48F-4BFB-88ED-1B999F719EE5}">
      <dgm:prSet/>
      <dgm:spPr/>
      <dgm:t>
        <a:bodyPr/>
        <a:lstStyle/>
        <a:p>
          <a:r>
            <a:rPr lang="en-US"/>
            <a:t>Not serving a sentence for Providing False, Misleading or Incomplete Info on Sex Offender Registration Form or Failure to Comply with Sex Offender Registry</a:t>
          </a:r>
        </a:p>
      </dgm:t>
    </dgm:pt>
    <dgm:pt modelId="{E25BABDB-C428-4D43-BD84-9EB34107AB5D}" type="parTrans" cxnId="{20363BA7-CE36-4C0A-A5F3-2B608CE84F29}">
      <dgm:prSet/>
      <dgm:spPr/>
      <dgm:t>
        <a:bodyPr/>
        <a:lstStyle/>
        <a:p>
          <a:endParaRPr lang="en-US"/>
        </a:p>
      </dgm:t>
    </dgm:pt>
    <dgm:pt modelId="{38D8B538-FA1A-4D17-9F04-50C785A60627}" type="sibTrans" cxnId="{20363BA7-CE36-4C0A-A5F3-2B608CE84F29}">
      <dgm:prSet/>
      <dgm:spPr/>
      <dgm:t>
        <a:bodyPr/>
        <a:lstStyle/>
        <a:p>
          <a:endParaRPr lang="en-US"/>
        </a:p>
      </dgm:t>
    </dgm:pt>
    <dgm:pt modelId="{70B2C073-D4F3-41C3-8B38-3D1848E97200}">
      <dgm:prSet/>
      <dgm:spPr/>
      <dgm:t>
        <a:bodyPr/>
        <a:lstStyle/>
        <a:p>
          <a:r>
            <a:rPr lang="en-US"/>
            <a:t>Class D Extended Program (DE)</a:t>
          </a:r>
        </a:p>
      </dgm:t>
    </dgm:pt>
    <dgm:pt modelId="{AB12F689-478C-4E53-95EF-AF59A07325CF}" type="parTrans" cxnId="{FCB9A0B0-A8EA-47F3-B007-2213E1B41503}">
      <dgm:prSet/>
      <dgm:spPr/>
      <dgm:t>
        <a:bodyPr/>
        <a:lstStyle/>
        <a:p>
          <a:endParaRPr lang="en-US"/>
        </a:p>
      </dgm:t>
    </dgm:pt>
    <dgm:pt modelId="{13269F81-E659-465C-AC3F-8EA7A261F7B0}" type="sibTrans" cxnId="{FCB9A0B0-A8EA-47F3-B007-2213E1B41503}">
      <dgm:prSet/>
      <dgm:spPr/>
      <dgm:t>
        <a:bodyPr/>
        <a:lstStyle/>
        <a:p>
          <a:endParaRPr lang="en-US"/>
        </a:p>
      </dgm:t>
    </dgm:pt>
    <dgm:pt modelId="{7783A3EA-2E5D-4D6E-9334-66FF17783DF2}">
      <dgm:prSet/>
      <dgm:spPr/>
      <dgm:t>
        <a:bodyPr/>
        <a:lstStyle/>
        <a:p>
          <a:r>
            <a:rPr lang="en-US"/>
            <a:t>Class D felony</a:t>
          </a:r>
        </a:p>
      </dgm:t>
    </dgm:pt>
    <dgm:pt modelId="{4562A37E-8944-46D0-9639-07C8CE953798}" type="parTrans" cxnId="{3FB095D1-7513-45F8-BF00-2F7CEFAA3C48}">
      <dgm:prSet/>
      <dgm:spPr/>
      <dgm:t>
        <a:bodyPr/>
        <a:lstStyle/>
        <a:p>
          <a:endParaRPr lang="en-US"/>
        </a:p>
      </dgm:t>
    </dgm:pt>
    <dgm:pt modelId="{172FE446-FD6D-4929-8A6E-ADCB08C03FCB}" type="sibTrans" cxnId="{3FB095D1-7513-45F8-BF00-2F7CEFAA3C48}">
      <dgm:prSet/>
      <dgm:spPr/>
      <dgm:t>
        <a:bodyPr/>
        <a:lstStyle/>
        <a:p>
          <a:endParaRPr lang="en-US"/>
        </a:p>
      </dgm:t>
    </dgm:pt>
    <dgm:pt modelId="{433704B3-C683-4DE7-A712-25D405603B6E}">
      <dgm:prSet/>
      <dgm:spPr/>
      <dgm:t>
        <a:bodyPr/>
        <a:lstStyle/>
        <a:p>
          <a:r>
            <a:rPr lang="en-US"/>
            <a:t>Non-violent/non-sexual offenses (statute)</a:t>
          </a:r>
        </a:p>
      </dgm:t>
    </dgm:pt>
    <dgm:pt modelId="{354A110B-8ADF-45FF-B7FB-C0414626D541}" type="parTrans" cxnId="{31447098-C644-46F1-8FC5-D731A4B42466}">
      <dgm:prSet/>
      <dgm:spPr/>
      <dgm:t>
        <a:bodyPr/>
        <a:lstStyle/>
        <a:p>
          <a:endParaRPr lang="en-US"/>
        </a:p>
      </dgm:t>
    </dgm:pt>
    <dgm:pt modelId="{13CF6B7D-5570-4DFF-AB78-E4D17DC1BA48}" type="sibTrans" cxnId="{31447098-C644-46F1-8FC5-D731A4B42466}">
      <dgm:prSet/>
      <dgm:spPr/>
      <dgm:t>
        <a:bodyPr/>
        <a:lstStyle/>
        <a:p>
          <a:endParaRPr lang="en-US"/>
        </a:p>
      </dgm:t>
    </dgm:pt>
    <dgm:pt modelId="{F586FC80-6B0B-4111-9D95-0F0C9C22C7AF}">
      <dgm:prSet/>
      <dgm:spPr/>
      <dgm:t>
        <a:bodyPr/>
        <a:lstStyle/>
        <a:p>
          <a:r>
            <a:rPr lang="en-US" dirty="0"/>
            <a:t>Sentence greater than five (5) years but currently has less than five (5) years remaining to be served</a:t>
          </a:r>
        </a:p>
      </dgm:t>
    </dgm:pt>
    <dgm:pt modelId="{635BA745-3F8B-4261-9389-5177F41329F3}" type="parTrans" cxnId="{D0B10F0A-9329-41D9-B874-51D22590C605}">
      <dgm:prSet/>
      <dgm:spPr/>
      <dgm:t>
        <a:bodyPr/>
        <a:lstStyle/>
        <a:p>
          <a:endParaRPr lang="en-US"/>
        </a:p>
      </dgm:t>
    </dgm:pt>
    <dgm:pt modelId="{FF7F9B4C-8B53-4804-8794-537A212091AE}" type="sibTrans" cxnId="{D0B10F0A-9329-41D9-B874-51D22590C605}">
      <dgm:prSet/>
      <dgm:spPr/>
      <dgm:t>
        <a:bodyPr/>
        <a:lstStyle/>
        <a:p>
          <a:endParaRPr lang="en-US"/>
        </a:p>
      </dgm:t>
    </dgm:pt>
    <dgm:pt modelId="{6D873700-2101-4734-8573-FF3553171CD8}">
      <dgm:prSet/>
      <dgm:spPr/>
      <dgm:t>
        <a:bodyPr/>
        <a:lstStyle/>
        <a:p>
          <a:r>
            <a:rPr lang="en-US"/>
            <a:t>Community Custody Program (CC)</a:t>
          </a:r>
        </a:p>
      </dgm:t>
    </dgm:pt>
    <dgm:pt modelId="{C18658F2-2EF6-4586-A19F-CC8666481A97}" type="parTrans" cxnId="{BE5733EA-16F7-4AF6-9A98-34738380777D}">
      <dgm:prSet/>
      <dgm:spPr/>
      <dgm:t>
        <a:bodyPr/>
        <a:lstStyle/>
        <a:p>
          <a:endParaRPr lang="en-US"/>
        </a:p>
      </dgm:t>
    </dgm:pt>
    <dgm:pt modelId="{EF5764CE-53C0-4E95-8D68-BFD35CE0F633}" type="sibTrans" cxnId="{BE5733EA-16F7-4AF6-9A98-34738380777D}">
      <dgm:prSet/>
      <dgm:spPr/>
      <dgm:t>
        <a:bodyPr/>
        <a:lstStyle/>
        <a:p>
          <a:endParaRPr lang="en-US"/>
        </a:p>
      </dgm:t>
    </dgm:pt>
    <dgm:pt modelId="{36870964-44B1-4F25-BA34-BBB64B38E6E3}">
      <dgm:prSet/>
      <dgm:spPr/>
      <dgm:t>
        <a:bodyPr/>
        <a:lstStyle/>
        <a:p>
          <a:r>
            <a:rPr lang="en-US"/>
            <a:t>Class D felony with greater than five (5) year sentence</a:t>
          </a:r>
        </a:p>
      </dgm:t>
    </dgm:pt>
    <dgm:pt modelId="{D890A016-8144-4FCB-B79C-B6D9B51E7E07}" type="parTrans" cxnId="{B1DB3D9F-6842-4B47-8288-FDF6A86BC079}">
      <dgm:prSet/>
      <dgm:spPr/>
      <dgm:t>
        <a:bodyPr/>
        <a:lstStyle/>
        <a:p>
          <a:endParaRPr lang="en-US"/>
        </a:p>
      </dgm:t>
    </dgm:pt>
    <dgm:pt modelId="{D2963B35-4905-44E6-8C9B-EB33455BE300}" type="sibTrans" cxnId="{B1DB3D9F-6842-4B47-8288-FDF6A86BC079}">
      <dgm:prSet/>
      <dgm:spPr/>
      <dgm:t>
        <a:bodyPr/>
        <a:lstStyle/>
        <a:p>
          <a:endParaRPr lang="en-US"/>
        </a:p>
      </dgm:t>
    </dgm:pt>
    <dgm:pt modelId="{23FD7CC1-C75F-4BD0-89BA-A4822E246D33}">
      <dgm:prSet/>
      <dgm:spPr/>
      <dgm:t>
        <a:bodyPr/>
        <a:lstStyle/>
        <a:p>
          <a:r>
            <a:rPr lang="en-US"/>
            <a:t>Class C felony</a:t>
          </a:r>
        </a:p>
      </dgm:t>
    </dgm:pt>
    <dgm:pt modelId="{018EC6BA-5E57-47F8-8D58-3CBC74CF4C22}" type="parTrans" cxnId="{2A6F7678-6894-4204-9045-CAC536EAD83B}">
      <dgm:prSet/>
      <dgm:spPr/>
      <dgm:t>
        <a:bodyPr/>
        <a:lstStyle/>
        <a:p>
          <a:endParaRPr lang="en-US"/>
        </a:p>
      </dgm:t>
    </dgm:pt>
    <dgm:pt modelId="{A8C6A877-1AB4-4D3A-8AD9-72BDAEC185D9}" type="sibTrans" cxnId="{2A6F7678-6894-4204-9045-CAC536EAD83B}">
      <dgm:prSet/>
      <dgm:spPr/>
      <dgm:t>
        <a:bodyPr/>
        <a:lstStyle/>
        <a:p>
          <a:endParaRPr lang="en-US"/>
        </a:p>
      </dgm:t>
    </dgm:pt>
    <dgm:pt modelId="{D736896C-E36F-4DC3-831D-C836CDDA4322}">
      <dgm:prSet/>
      <dgm:spPr/>
      <dgm:t>
        <a:bodyPr/>
        <a:lstStyle/>
        <a:p>
          <a:r>
            <a:rPr lang="en-US"/>
            <a:t>Classified as community custody</a:t>
          </a:r>
        </a:p>
      </dgm:t>
    </dgm:pt>
    <dgm:pt modelId="{200782F7-6ACF-44B0-BC9D-5D6B5B461A60}" type="parTrans" cxnId="{75D41046-12AB-46A0-83A9-D82FEE785627}">
      <dgm:prSet/>
      <dgm:spPr/>
      <dgm:t>
        <a:bodyPr/>
        <a:lstStyle/>
        <a:p>
          <a:endParaRPr lang="en-US"/>
        </a:p>
      </dgm:t>
    </dgm:pt>
    <dgm:pt modelId="{7AEFF0B9-C5A9-4D34-99DF-ED0823BAF780}" type="sibTrans" cxnId="{75D41046-12AB-46A0-83A9-D82FEE785627}">
      <dgm:prSet/>
      <dgm:spPr/>
      <dgm:t>
        <a:bodyPr/>
        <a:lstStyle/>
        <a:p>
          <a:endParaRPr lang="en-US"/>
        </a:p>
      </dgm:t>
    </dgm:pt>
    <dgm:pt modelId="{67EA6AC1-C755-45F3-8551-845E7A9E46A4}" type="pres">
      <dgm:prSet presAssocID="{8183A964-E728-4508-BD06-CF70B64D5228}" presName="Name0" presStyleCnt="0">
        <dgm:presLayoutVars>
          <dgm:dir/>
          <dgm:animLvl val="lvl"/>
          <dgm:resizeHandles val="exact"/>
        </dgm:presLayoutVars>
      </dgm:prSet>
      <dgm:spPr/>
    </dgm:pt>
    <dgm:pt modelId="{83ECC42D-C325-49BD-9B6F-D57B8EA4A325}" type="pres">
      <dgm:prSet presAssocID="{AE781D4D-4FAA-45AB-A3B8-52C944C170A4}" presName="composite" presStyleCnt="0"/>
      <dgm:spPr/>
    </dgm:pt>
    <dgm:pt modelId="{411315DC-CD7F-4FD4-A189-913DF52F4218}" type="pres">
      <dgm:prSet presAssocID="{AE781D4D-4FAA-45AB-A3B8-52C944C170A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1FE3335-E079-40CB-ACB9-FA87ACD343A0}" type="pres">
      <dgm:prSet presAssocID="{AE781D4D-4FAA-45AB-A3B8-52C944C170A4}" presName="desTx" presStyleLbl="alignAccFollowNode1" presStyleIdx="0" presStyleCnt="3">
        <dgm:presLayoutVars>
          <dgm:bulletEnabled val="1"/>
        </dgm:presLayoutVars>
      </dgm:prSet>
      <dgm:spPr/>
    </dgm:pt>
    <dgm:pt modelId="{9D6A5897-65C2-4FD5-90E3-7DFC45816EA2}" type="pres">
      <dgm:prSet presAssocID="{C9FE1A63-31B3-4A51-A3DE-86E7FDF57252}" presName="space" presStyleCnt="0"/>
      <dgm:spPr/>
    </dgm:pt>
    <dgm:pt modelId="{18E45835-2B76-40B4-9A9E-29177047172A}" type="pres">
      <dgm:prSet presAssocID="{70B2C073-D4F3-41C3-8B38-3D1848E97200}" presName="composite" presStyleCnt="0"/>
      <dgm:spPr/>
    </dgm:pt>
    <dgm:pt modelId="{9E789003-D8B6-4288-B130-BC8FE410C7B7}" type="pres">
      <dgm:prSet presAssocID="{70B2C073-D4F3-41C3-8B38-3D1848E9720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2F23F2D-DE9D-4DE1-8B6F-1AF8CADAAB65}" type="pres">
      <dgm:prSet presAssocID="{70B2C073-D4F3-41C3-8B38-3D1848E97200}" presName="desTx" presStyleLbl="alignAccFollowNode1" presStyleIdx="1" presStyleCnt="3">
        <dgm:presLayoutVars>
          <dgm:bulletEnabled val="1"/>
        </dgm:presLayoutVars>
      </dgm:prSet>
      <dgm:spPr/>
    </dgm:pt>
    <dgm:pt modelId="{88045204-083D-4C27-B9F4-4E967326BD6B}" type="pres">
      <dgm:prSet presAssocID="{13269F81-E659-465C-AC3F-8EA7A261F7B0}" presName="space" presStyleCnt="0"/>
      <dgm:spPr/>
    </dgm:pt>
    <dgm:pt modelId="{C79DFA6D-B1A2-4981-9AF7-F13F577A4CE5}" type="pres">
      <dgm:prSet presAssocID="{6D873700-2101-4734-8573-FF3553171CD8}" presName="composite" presStyleCnt="0"/>
      <dgm:spPr/>
    </dgm:pt>
    <dgm:pt modelId="{C64848CF-60E5-4EBA-B3F5-41C0C88C274F}" type="pres">
      <dgm:prSet presAssocID="{6D873700-2101-4734-8573-FF3553171CD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2D0D6041-7D25-4F61-B473-D28F348A3CE4}" type="pres">
      <dgm:prSet presAssocID="{6D873700-2101-4734-8573-FF3553171CD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4D05FA03-67EA-475A-A302-BB5B3FB98892}" srcId="{8183A964-E728-4508-BD06-CF70B64D5228}" destId="{AE781D4D-4FAA-45AB-A3B8-52C944C170A4}" srcOrd="0" destOrd="0" parTransId="{A4A4A567-7A57-43B1-897F-EAE509C4C7D2}" sibTransId="{C9FE1A63-31B3-4A51-A3DE-86E7FDF57252}"/>
    <dgm:cxn modelId="{EBA12906-76E6-4173-AB94-C5BDEF04DD34}" type="presOf" srcId="{433704B3-C683-4DE7-A712-25D405603B6E}" destId="{42F23F2D-DE9D-4DE1-8B6F-1AF8CADAAB65}" srcOrd="0" destOrd="1" presId="urn:microsoft.com/office/officeart/2005/8/layout/hList1"/>
    <dgm:cxn modelId="{D0B10F0A-9329-41D9-B874-51D22590C605}" srcId="{70B2C073-D4F3-41C3-8B38-3D1848E97200}" destId="{F586FC80-6B0B-4111-9D95-0F0C9C22C7AF}" srcOrd="2" destOrd="0" parTransId="{635BA745-3F8B-4261-9389-5177F41329F3}" sibTransId="{FF7F9B4C-8B53-4804-8794-537A212091AE}"/>
    <dgm:cxn modelId="{90595D0A-4683-4D89-AAF6-E6BB9F6BE568}" type="presOf" srcId="{7783A3EA-2E5D-4D6E-9334-66FF17783DF2}" destId="{42F23F2D-DE9D-4DE1-8B6F-1AF8CADAAB65}" srcOrd="0" destOrd="0" presId="urn:microsoft.com/office/officeart/2005/8/layout/hList1"/>
    <dgm:cxn modelId="{9687A82A-7F5E-4154-AD92-DE24AB3B7F0C}" type="presOf" srcId="{AE781D4D-4FAA-45AB-A3B8-52C944C170A4}" destId="{411315DC-CD7F-4FD4-A189-913DF52F4218}" srcOrd="0" destOrd="0" presId="urn:microsoft.com/office/officeart/2005/8/layout/hList1"/>
    <dgm:cxn modelId="{56677B30-6E04-4ACD-A878-23E3028AC7A8}" type="presOf" srcId="{70B2C073-D4F3-41C3-8B38-3D1848E97200}" destId="{9E789003-D8B6-4288-B130-BC8FE410C7B7}" srcOrd="0" destOrd="0" presId="urn:microsoft.com/office/officeart/2005/8/layout/hList1"/>
    <dgm:cxn modelId="{29FE1365-FEFF-4EAC-99B6-2F9FCD3CD1F8}" srcId="{AE781D4D-4FAA-45AB-A3B8-52C944C170A4}" destId="{8BDD4FC6-FDDA-4462-A0EF-E4ED3F9A22B6}" srcOrd="2" destOrd="0" parTransId="{F868C349-491B-49F6-81EC-3F63983AD860}" sibTransId="{08155729-EA16-481A-A3FB-D2B91BC26C6C}"/>
    <dgm:cxn modelId="{75D41046-12AB-46A0-83A9-D82FEE785627}" srcId="{6D873700-2101-4734-8573-FF3553171CD8}" destId="{D736896C-E36F-4DC3-831D-C836CDDA4322}" srcOrd="2" destOrd="0" parTransId="{200782F7-6ACF-44B0-BC9D-5D6B5B461A60}" sibTransId="{7AEFF0B9-C5A9-4D34-99DF-ED0823BAF780}"/>
    <dgm:cxn modelId="{2AFE764C-C90B-45BC-AA13-0FD626AAFC99}" type="presOf" srcId="{23FD7CC1-C75F-4BD0-89BA-A4822E246D33}" destId="{2D0D6041-7D25-4F61-B473-D28F348A3CE4}" srcOrd="0" destOrd="1" presId="urn:microsoft.com/office/officeart/2005/8/layout/hList1"/>
    <dgm:cxn modelId="{5FAF7152-1387-4459-A52A-9B2E5309C7FA}" type="presOf" srcId="{8183A964-E728-4508-BD06-CF70B64D5228}" destId="{67EA6AC1-C755-45F3-8551-845E7A9E46A4}" srcOrd="0" destOrd="0" presId="urn:microsoft.com/office/officeart/2005/8/layout/hList1"/>
    <dgm:cxn modelId="{4151F276-7B28-434D-8A68-BAB88E0FA176}" type="presOf" srcId="{D736896C-E36F-4DC3-831D-C836CDDA4322}" destId="{2D0D6041-7D25-4F61-B473-D28F348A3CE4}" srcOrd="0" destOrd="2" presId="urn:microsoft.com/office/officeart/2005/8/layout/hList1"/>
    <dgm:cxn modelId="{2A6F7678-6894-4204-9045-CAC536EAD83B}" srcId="{6D873700-2101-4734-8573-FF3553171CD8}" destId="{23FD7CC1-C75F-4BD0-89BA-A4822E246D33}" srcOrd="1" destOrd="0" parTransId="{018EC6BA-5E57-47F8-8D58-3CBC74CF4C22}" sibTransId="{A8C6A877-1AB4-4D3A-8AD9-72BDAEC185D9}"/>
    <dgm:cxn modelId="{33304884-32BB-489A-96D2-F3D806D1E2C9}" srcId="{AE781D4D-4FAA-45AB-A3B8-52C944C170A4}" destId="{A1D7F294-94AE-4EFF-A62E-EE5CBEA82F8D}" srcOrd="1" destOrd="0" parTransId="{F71BD1C6-0CF7-4CAE-A551-152938C669DE}" sibTransId="{586321BB-BB66-49D6-B477-15FF28093018}"/>
    <dgm:cxn modelId="{F53E1189-56F4-415E-8AB2-FDD203749338}" srcId="{AE781D4D-4FAA-45AB-A3B8-52C944C170A4}" destId="{8C685FF0-D987-418C-8382-5A6E316E898C}" srcOrd="0" destOrd="0" parTransId="{28F973B0-299D-4C8C-8367-B88F1B3FD6E5}" sibTransId="{76A0B546-397B-46E2-A331-8F15126A61E1}"/>
    <dgm:cxn modelId="{66983995-4DDE-453E-BD68-D4BBF40C4BBB}" type="presOf" srcId="{6D873700-2101-4734-8573-FF3553171CD8}" destId="{C64848CF-60E5-4EBA-B3F5-41C0C88C274F}" srcOrd="0" destOrd="0" presId="urn:microsoft.com/office/officeart/2005/8/layout/hList1"/>
    <dgm:cxn modelId="{31447098-C644-46F1-8FC5-D731A4B42466}" srcId="{70B2C073-D4F3-41C3-8B38-3D1848E97200}" destId="{433704B3-C683-4DE7-A712-25D405603B6E}" srcOrd="1" destOrd="0" parTransId="{354A110B-8ADF-45FF-B7FB-C0414626D541}" sibTransId="{13CF6B7D-5570-4DFF-AB78-E4D17DC1BA48}"/>
    <dgm:cxn modelId="{BBEFE399-D01A-4126-9C63-B10B6715F2CA}" type="presOf" srcId="{8C685FF0-D987-418C-8382-5A6E316E898C}" destId="{A1FE3335-E079-40CB-ACB9-FA87ACD343A0}" srcOrd="0" destOrd="0" presId="urn:microsoft.com/office/officeart/2005/8/layout/hList1"/>
    <dgm:cxn modelId="{D39B499B-5F0B-4C3D-B71D-C4147F9B33ED}" type="presOf" srcId="{8BDD4FC6-FDDA-4462-A0EF-E4ED3F9A22B6}" destId="{A1FE3335-E079-40CB-ACB9-FA87ACD343A0}" srcOrd="0" destOrd="2" presId="urn:microsoft.com/office/officeart/2005/8/layout/hList1"/>
    <dgm:cxn modelId="{9FCA0E9F-3539-4FDA-82BA-7FAA07130F1F}" type="presOf" srcId="{F586FC80-6B0B-4111-9D95-0F0C9C22C7AF}" destId="{42F23F2D-DE9D-4DE1-8B6F-1AF8CADAAB65}" srcOrd="0" destOrd="2" presId="urn:microsoft.com/office/officeart/2005/8/layout/hList1"/>
    <dgm:cxn modelId="{B1DB3D9F-6842-4B47-8288-FDF6A86BC079}" srcId="{6D873700-2101-4734-8573-FF3553171CD8}" destId="{36870964-44B1-4F25-BA34-BBB64B38E6E3}" srcOrd="0" destOrd="0" parTransId="{D890A016-8144-4FCB-B79C-B6D9B51E7E07}" sibTransId="{D2963B35-4905-44E6-8C9B-EB33455BE300}"/>
    <dgm:cxn modelId="{20363BA7-CE36-4C0A-A5F3-2B608CE84F29}" srcId="{AE781D4D-4FAA-45AB-A3B8-52C944C170A4}" destId="{E2C9713E-C48F-4BFB-88ED-1B999F719EE5}" srcOrd="3" destOrd="0" parTransId="{E25BABDB-C428-4D43-BD84-9EB34107AB5D}" sibTransId="{38D8B538-FA1A-4D17-9F04-50C785A60627}"/>
    <dgm:cxn modelId="{FCB9A0B0-A8EA-47F3-B007-2213E1B41503}" srcId="{8183A964-E728-4508-BD06-CF70B64D5228}" destId="{70B2C073-D4F3-41C3-8B38-3D1848E97200}" srcOrd="1" destOrd="0" parTransId="{AB12F689-478C-4E53-95EF-AF59A07325CF}" sibTransId="{13269F81-E659-465C-AC3F-8EA7A261F7B0}"/>
    <dgm:cxn modelId="{50B7CDB3-A2DB-4401-B39F-E118D10511EA}" type="presOf" srcId="{36870964-44B1-4F25-BA34-BBB64B38E6E3}" destId="{2D0D6041-7D25-4F61-B473-D28F348A3CE4}" srcOrd="0" destOrd="0" presId="urn:microsoft.com/office/officeart/2005/8/layout/hList1"/>
    <dgm:cxn modelId="{3FB095D1-7513-45F8-BF00-2F7CEFAA3C48}" srcId="{70B2C073-D4F3-41C3-8B38-3D1848E97200}" destId="{7783A3EA-2E5D-4D6E-9334-66FF17783DF2}" srcOrd="0" destOrd="0" parTransId="{4562A37E-8944-46D0-9639-07C8CE953798}" sibTransId="{172FE446-FD6D-4929-8A6E-ADCB08C03FCB}"/>
    <dgm:cxn modelId="{DF5FF2E7-0CE1-43A2-8B49-C58A85A3B346}" type="presOf" srcId="{E2C9713E-C48F-4BFB-88ED-1B999F719EE5}" destId="{A1FE3335-E079-40CB-ACB9-FA87ACD343A0}" srcOrd="0" destOrd="3" presId="urn:microsoft.com/office/officeart/2005/8/layout/hList1"/>
    <dgm:cxn modelId="{BE5733EA-16F7-4AF6-9A98-34738380777D}" srcId="{8183A964-E728-4508-BD06-CF70B64D5228}" destId="{6D873700-2101-4734-8573-FF3553171CD8}" srcOrd="2" destOrd="0" parTransId="{C18658F2-2EF6-4586-A19F-CC8666481A97}" sibTransId="{EF5764CE-53C0-4E95-8D68-BFD35CE0F633}"/>
    <dgm:cxn modelId="{4D8A62EE-9717-4230-86B6-64A05008BFED}" type="presOf" srcId="{A1D7F294-94AE-4EFF-A62E-EE5CBEA82F8D}" destId="{A1FE3335-E079-40CB-ACB9-FA87ACD343A0}" srcOrd="0" destOrd="1" presId="urn:microsoft.com/office/officeart/2005/8/layout/hList1"/>
    <dgm:cxn modelId="{342D7171-D089-434C-B729-E60679300169}" type="presParOf" srcId="{67EA6AC1-C755-45F3-8551-845E7A9E46A4}" destId="{83ECC42D-C325-49BD-9B6F-D57B8EA4A325}" srcOrd="0" destOrd="0" presId="urn:microsoft.com/office/officeart/2005/8/layout/hList1"/>
    <dgm:cxn modelId="{CA9968E9-3E4F-42E6-A6F6-96B14E6EEF55}" type="presParOf" srcId="{83ECC42D-C325-49BD-9B6F-D57B8EA4A325}" destId="{411315DC-CD7F-4FD4-A189-913DF52F4218}" srcOrd="0" destOrd="0" presId="urn:microsoft.com/office/officeart/2005/8/layout/hList1"/>
    <dgm:cxn modelId="{176A28CC-9554-41CE-80B0-8F85C131CB3F}" type="presParOf" srcId="{83ECC42D-C325-49BD-9B6F-D57B8EA4A325}" destId="{A1FE3335-E079-40CB-ACB9-FA87ACD343A0}" srcOrd="1" destOrd="0" presId="urn:microsoft.com/office/officeart/2005/8/layout/hList1"/>
    <dgm:cxn modelId="{027884C3-473A-4096-BAE5-2AEDBB613ED4}" type="presParOf" srcId="{67EA6AC1-C755-45F3-8551-845E7A9E46A4}" destId="{9D6A5897-65C2-4FD5-90E3-7DFC45816EA2}" srcOrd="1" destOrd="0" presId="urn:microsoft.com/office/officeart/2005/8/layout/hList1"/>
    <dgm:cxn modelId="{A580E9D6-D2AD-44E9-8E27-4F94C0FDB3F9}" type="presParOf" srcId="{67EA6AC1-C755-45F3-8551-845E7A9E46A4}" destId="{18E45835-2B76-40B4-9A9E-29177047172A}" srcOrd="2" destOrd="0" presId="urn:microsoft.com/office/officeart/2005/8/layout/hList1"/>
    <dgm:cxn modelId="{8BBB3F2C-CB38-4DD3-AFDD-4EC0352F78F3}" type="presParOf" srcId="{18E45835-2B76-40B4-9A9E-29177047172A}" destId="{9E789003-D8B6-4288-B130-BC8FE410C7B7}" srcOrd="0" destOrd="0" presId="urn:microsoft.com/office/officeart/2005/8/layout/hList1"/>
    <dgm:cxn modelId="{B1596EEB-B4A2-4908-87E7-C8F1D41D1C6E}" type="presParOf" srcId="{18E45835-2B76-40B4-9A9E-29177047172A}" destId="{42F23F2D-DE9D-4DE1-8B6F-1AF8CADAAB65}" srcOrd="1" destOrd="0" presId="urn:microsoft.com/office/officeart/2005/8/layout/hList1"/>
    <dgm:cxn modelId="{FFC04CA9-CD85-416A-9303-AE09AB68FDEE}" type="presParOf" srcId="{67EA6AC1-C755-45F3-8551-845E7A9E46A4}" destId="{88045204-083D-4C27-B9F4-4E967326BD6B}" srcOrd="3" destOrd="0" presId="urn:microsoft.com/office/officeart/2005/8/layout/hList1"/>
    <dgm:cxn modelId="{9B4473E3-98F5-47F7-9BF3-4D01CAB5B2C1}" type="presParOf" srcId="{67EA6AC1-C755-45F3-8551-845E7A9E46A4}" destId="{C79DFA6D-B1A2-4981-9AF7-F13F577A4CE5}" srcOrd="4" destOrd="0" presId="urn:microsoft.com/office/officeart/2005/8/layout/hList1"/>
    <dgm:cxn modelId="{742D79D2-B6F3-46B8-8BD2-C9248765826F}" type="presParOf" srcId="{C79DFA6D-B1A2-4981-9AF7-F13F577A4CE5}" destId="{C64848CF-60E5-4EBA-B3F5-41C0C88C274F}" srcOrd="0" destOrd="0" presId="urn:microsoft.com/office/officeart/2005/8/layout/hList1"/>
    <dgm:cxn modelId="{AD48E5B8-2550-4067-AAD2-33159F42F4C7}" type="presParOf" srcId="{C79DFA6D-B1A2-4981-9AF7-F13F577A4CE5}" destId="{2D0D6041-7D25-4F61-B473-D28F348A3CE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C7CF4B-99D1-4736-B07D-4698A0CDF05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8D49BE-E4B9-4A71-AE32-58EB34680417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CD/CC/DE Eligible</a:t>
          </a:r>
        </a:p>
      </dgm:t>
    </dgm:pt>
    <dgm:pt modelId="{310158F5-F32A-4830-BDB9-A0CA9D6710C4}" type="parTrans" cxnId="{5235EED1-4EC1-4B37-A339-42CC41B6E161}">
      <dgm:prSet/>
      <dgm:spPr/>
      <dgm:t>
        <a:bodyPr/>
        <a:lstStyle/>
        <a:p>
          <a:endParaRPr lang="en-US"/>
        </a:p>
      </dgm:t>
    </dgm:pt>
    <dgm:pt modelId="{DA981337-680E-4D35-A2FA-AB6A3AF0D798}" type="sibTrans" cxnId="{5235EED1-4EC1-4B37-A339-42CC41B6E161}">
      <dgm:prSet/>
      <dgm:spPr/>
      <dgm:t>
        <a:bodyPr/>
        <a:lstStyle/>
        <a:p>
          <a:endParaRPr lang="en-US"/>
        </a:p>
      </dgm:t>
    </dgm:pt>
    <dgm:pt modelId="{804958DF-A496-45C9-B1E0-ABBE1472F379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Not Jail Eligible</a:t>
          </a:r>
        </a:p>
      </dgm:t>
    </dgm:pt>
    <dgm:pt modelId="{B6380E72-878F-45BE-AB4E-5EDD809D0F6E}" type="parTrans" cxnId="{6CFA2770-8941-4B70-9154-799BA80D2104}">
      <dgm:prSet/>
      <dgm:spPr/>
      <dgm:t>
        <a:bodyPr/>
        <a:lstStyle/>
        <a:p>
          <a:endParaRPr lang="en-US"/>
        </a:p>
      </dgm:t>
    </dgm:pt>
    <dgm:pt modelId="{0108E2F2-2953-43BE-A314-C180E683C094}" type="sibTrans" cxnId="{6CFA2770-8941-4B70-9154-799BA80D2104}">
      <dgm:prSet/>
      <dgm:spPr/>
      <dgm:t>
        <a:bodyPr/>
        <a:lstStyle/>
        <a:p>
          <a:endParaRPr lang="en-US"/>
        </a:p>
      </dgm:t>
    </dgm:pt>
    <dgm:pt modelId="{1EF1BC96-62D1-48AB-859E-F25EA32D1EC8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KSP/KCIW</a:t>
          </a:r>
        </a:p>
      </dgm:t>
    </dgm:pt>
    <dgm:pt modelId="{FC2780A4-4FAB-48C0-983E-076B38CA7999}" type="parTrans" cxnId="{78940B56-41FC-428A-A4D1-684F20489B49}">
      <dgm:prSet/>
      <dgm:spPr/>
      <dgm:t>
        <a:bodyPr/>
        <a:lstStyle/>
        <a:p>
          <a:endParaRPr lang="en-US"/>
        </a:p>
      </dgm:t>
    </dgm:pt>
    <dgm:pt modelId="{10963E20-9A30-4011-9716-1E3086550987}" type="sibTrans" cxnId="{78940B56-41FC-428A-A4D1-684F20489B49}">
      <dgm:prSet/>
      <dgm:spPr/>
      <dgm:t>
        <a:bodyPr/>
        <a:lstStyle/>
        <a:p>
          <a:endParaRPr lang="en-US"/>
        </a:p>
      </dgm:t>
    </dgm:pt>
    <dgm:pt modelId="{F812DBB2-3FEF-4A06-BC2B-15CBB2E6335A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Controlled Intake (CI)</a:t>
          </a:r>
        </a:p>
      </dgm:t>
    </dgm:pt>
    <dgm:pt modelId="{1208CF8E-383B-4BFB-9427-5D7078CCE081}" type="sibTrans" cxnId="{74B3ADF7-D73D-4228-A827-4FF38C2A8181}">
      <dgm:prSet/>
      <dgm:spPr/>
      <dgm:t>
        <a:bodyPr/>
        <a:lstStyle/>
        <a:p>
          <a:endParaRPr lang="en-US"/>
        </a:p>
      </dgm:t>
    </dgm:pt>
    <dgm:pt modelId="{8AB3A1EB-2BC6-4595-A4A2-7E283A4D99A9}" type="parTrans" cxnId="{74B3ADF7-D73D-4228-A827-4FF38C2A8181}">
      <dgm:prSet/>
      <dgm:spPr/>
      <dgm:t>
        <a:bodyPr/>
        <a:lstStyle/>
        <a:p>
          <a:endParaRPr lang="en-US"/>
        </a:p>
      </dgm:t>
    </dgm:pt>
    <dgm:pt modelId="{AFDB2FC8-FE13-41C0-8FB5-F260F4682811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Death Sentence</a:t>
          </a:r>
        </a:p>
      </dgm:t>
    </dgm:pt>
    <dgm:pt modelId="{FCE85F79-C612-43B4-986C-359A34D485EE}" type="parTrans" cxnId="{5E950652-F491-4A9E-B194-228B196369BF}">
      <dgm:prSet/>
      <dgm:spPr/>
      <dgm:t>
        <a:bodyPr/>
        <a:lstStyle/>
        <a:p>
          <a:endParaRPr lang="en-US"/>
        </a:p>
      </dgm:t>
    </dgm:pt>
    <dgm:pt modelId="{37DD49D4-1EFC-437F-A703-DFFE04B66C51}" type="sibTrans" cxnId="{5E950652-F491-4A9E-B194-228B196369BF}">
      <dgm:prSet/>
      <dgm:spPr/>
      <dgm:t>
        <a:bodyPr/>
        <a:lstStyle/>
        <a:p>
          <a:endParaRPr lang="en-US"/>
        </a:p>
      </dgm:t>
    </dgm:pt>
    <dgm:pt modelId="{265304D8-D2C2-47C3-ABA7-D7AA83CD883D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Assessment Center (RCC, KCIW, RC)</a:t>
          </a:r>
        </a:p>
      </dgm:t>
    </dgm:pt>
    <dgm:pt modelId="{99327792-B57A-4FB9-8DBC-434EDC61EB8F}" type="parTrans" cxnId="{0FB88527-A33C-4B58-B547-98B13AC59DEB}">
      <dgm:prSet/>
      <dgm:spPr/>
      <dgm:t>
        <a:bodyPr/>
        <a:lstStyle/>
        <a:p>
          <a:endParaRPr lang="en-US"/>
        </a:p>
      </dgm:t>
    </dgm:pt>
    <dgm:pt modelId="{BBA3D245-4C64-4223-B68E-E681FFC14EC7}" type="sibTrans" cxnId="{0FB88527-A33C-4B58-B547-98B13AC59DEB}">
      <dgm:prSet/>
      <dgm:spPr/>
      <dgm:t>
        <a:bodyPr/>
        <a:lstStyle/>
        <a:p>
          <a:endParaRPr lang="en-US"/>
        </a:p>
      </dgm:t>
    </dgm:pt>
    <dgm:pt modelId="{A0662F09-6B1A-48F0-BDEE-0494138E16A4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Classified in jail</a:t>
          </a:r>
        </a:p>
      </dgm:t>
    </dgm:pt>
    <dgm:pt modelId="{45C95BF7-E11A-42B5-AADE-81924B1B5C4C}" type="parTrans" cxnId="{C54F7852-82B3-4E53-985B-B755E275872B}">
      <dgm:prSet/>
      <dgm:spPr/>
      <dgm:t>
        <a:bodyPr/>
        <a:lstStyle/>
        <a:p>
          <a:endParaRPr lang="en-US"/>
        </a:p>
      </dgm:t>
    </dgm:pt>
    <dgm:pt modelId="{AAF1DCA5-1686-4932-A803-C865E53006E6}" type="sibTrans" cxnId="{C54F7852-82B3-4E53-985B-B755E275872B}">
      <dgm:prSet/>
      <dgm:spPr/>
      <dgm:t>
        <a:bodyPr/>
        <a:lstStyle/>
        <a:p>
          <a:endParaRPr lang="en-US"/>
        </a:p>
      </dgm:t>
    </dgm:pt>
    <dgm:pt modelId="{A12B700D-649A-41DF-BAD5-B348A42D5448}" type="pres">
      <dgm:prSet presAssocID="{50C7CF4B-99D1-4736-B07D-4698A0CDF05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68DF862-DDF7-479A-B584-957B77C347B8}" type="pres">
      <dgm:prSet presAssocID="{F812DBB2-3FEF-4A06-BC2B-15CBB2E6335A}" presName="root1" presStyleCnt="0"/>
      <dgm:spPr/>
    </dgm:pt>
    <dgm:pt modelId="{B98EBDF8-1893-4F67-A02B-3FA6303E7519}" type="pres">
      <dgm:prSet presAssocID="{F812DBB2-3FEF-4A06-BC2B-15CBB2E6335A}" presName="LevelOneTextNode" presStyleLbl="node0" presStyleIdx="0" presStyleCnt="1" custAng="0" custLinFactNeighborX="-21222" custLinFactNeighborY="6431">
        <dgm:presLayoutVars>
          <dgm:chPref val="3"/>
        </dgm:presLayoutVars>
      </dgm:prSet>
      <dgm:spPr/>
    </dgm:pt>
    <dgm:pt modelId="{E9CC528C-92C6-4B30-8B8C-BCBBE86CE05A}" type="pres">
      <dgm:prSet presAssocID="{F812DBB2-3FEF-4A06-BC2B-15CBB2E6335A}" presName="level2hierChild" presStyleCnt="0"/>
      <dgm:spPr/>
    </dgm:pt>
    <dgm:pt modelId="{734C3627-F0F0-4718-A6C9-830F8EF396EE}" type="pres">
      <dgm:prSet presAssocID="{310158F5-F32A-4830-BDB9-A0CA9D6710C4}" presName="conn2-1" presStyleLbl="parChTrans1D2" presStyleIdx="0" presStyleCnt="3"/>
      <dgm:spPr/>
    </dgm:pt>
    <dgm:pt modelId="{5906DFD2-94DC-4DB2-823A-63CF47D86458}" type="pres">
      <dgm:prSet presAssocID="{310158F5-F32A-4830-BDB9-A0CA9D6710C4}" presName="connTx" presStyleLbl="parChTrans1D2" presStyleIdx="0" presStyleCnt="3"/>
      <dgm:spPr/>
    </dgm:pt>
    <dgm:pt modelId="{8534080F-380B-4C6E-943B-C64E0883B935}" type="pres">
      <dgm:prSet presAssocID="{248D49BE-E4B9-4A71-AE32-58EB34680417}" presName="root2" presStyleCnt="0"/>
      <dgm:spPr/>
    </dgm:pt>
    <dgm:pt modelId="{88241C55-5ABE-4C13-81FA-4A7CE185BE20}" type="pres">
      <dgm:prSet presAssocID="{248D49BE-E4B9-4A71-AE32-58EB34680417}" presName="LevelTwoTextNode" presStyleLbl="node2" presStyleIdx="0" presStyleCnt="3">
        <dgm:presLayoutVars>
          <dgm:chPref val="3"/>
        </dgm:presLayoutVars>
      </dgm:prSet>
      <dgm:spPr/>
    </dgm:pt>
    <dgm:pt modelId="{D2F3AA09-97CA-45E9-B1BA-829F1CAA7852}" type="pres">
      <dgm:prSet presAssocID="{248D49BE-E4B9-4A71-AE32-58EB34680417}" presName="level3hierChild" presStyleCnt="0"/>
      <dgm:spPr/>
    </dgm:pt>
    <dgm:pt modelId="{58E15760-8A08-4AC0-8DE0-DB7861743358}" type="pres">
      <dgm:prSet presAssocID="{45C95BF7-E11A-42B5-AADE-81924B1B5C4C}" presName="conn2-1" presStyleLbl="parChTrans1D3" presStyleIdx="0" presStyleCnt="3"/>
      <dgm:spPr/>
    </dgm:pt>
    <dgm:pt modelId="{4A42C4C8-6BC7-441C-A7F2-40ABBACC36F2}" type="pres">
      <dgm:prSet presAssocID="{45C95BF7-E11A-42B5-AADE-81924B1B5C4C}" presName="connTx" presStyleLbl="parChTrans1D3" presStyleIdx="0" presStyleCnt="3"/>
      <dgm:spPr/>
    </dgm:pt>
    <dgm:pt modelId="{C9DADAEE-B1DF-4BEA-AC96-1DD585E2A437}" type="pres">
      <dgm:prSet presAssocID="{A0662F09-6B1A-48F0-BDEE-0494138E16A4}" presName="root2" presStyleCnt="0"/>
      <dgm:spPr/>
    </dgm:pt>
    <dgm:pt modelId="{9FC101C5-BE8A-40F4-89D8-CA6D1C1E3CDA}" type="pres">
      <dgm:prSet presAssocID="{A0662F09-6B1A-48F0-BDEE-0494138E16A4}" presName="LevelTwoTextNode" presStyleLbl="node3" presStyleIdx="0" presStyleCnt="3">
        <dgm:presLayoutVars>
          <dgm:chPref val="3"/>
        </dgm:presLayoutVars>
      </dgm:prSet>
      <dgm:spPr/>
    </dgm:pt>
    <dgm:pt modelId="{44C4986B-AB64-4037-BE77-CB3ED45FB692}" type="pres">
      <dgm:prSet presAssocID="{A0662F09-6B1A-48F0-BDEE-0494138E16A4}" presName="level3hierChild" presStyleCnt="0"/>
      <dgm:spPr/>
    </dgm:pt>
    <dgm:pt modelId="{B472E433-2120-40FA-B0A8-69341CEA4E9B}" type="pres">
      <dgm:prSet presAssocID="{B6380E72-878F-45BE-AB4E-5EDD809D0F6E}" presName="conn2-1" presStyleLbl="parChTrans1D2" presStyleIdx="1" presStyleCnt="3"/>
      <dgm:spPr/>
    </dgm:pt>
    <dgm:pt modelId="{D5FFBD98-5848-4662-9CFF-919DC4DE3723}" type="pres">
      <dgm:prSet presAssocID="{B6380E72-878F-45BE-AB4E-5EDD809D0F6E}" presName="connTx" presStyleLbl="parChTrans1D2" presStyleIdx="1" presStyleCnt="3"/>
      <dgm:spPr/>
    </dgm:pt>
    <dgm:pt modelId="{CAAB6C1F-448C-4265-8B75-097E1FD191D2}" type="pres">
      <dgm:prSet presAssocID="{804958DF-A496-45C9-B1E0-ABBE1472F379}" presName="root2" presStyleCnt="0"/>
      <dgm:spPr/>
    </dgm:pt>
    <dgm:pt modelId="{7C76106B-C273-4D1E-A290-45D5356DDC0B}" type="pres">
      <dgm:prSet presAssocID="{804958DF-A496-45C9-B1E0-ABBE1472F379}" presName="LevelTwoTextNode" presStyleLbl="node2" presStyleIdx="1" presStyleCnt="3" custLinFactNeighborX="-10" custLinFactNeighborY="2342">
        <dgm:presLayoutVars>
          <dgm:chPref val="3"/>
        </dgm:presLayoutVars>
      </dgm:prSet>
      <dgm:spPr/>
    </dgm:pt>
    <dgm:pt modelId="{16932A40-88DA-430B-8881-3DB011F565EE}" type="pres">
      <dgm:prSet presAssocID="{804958DF-A496-45C9-B1E0-ABBE1472F379}" presName="level3hierChild" presStyleCnt="0"/>
      <dgm:spPr/>
    </dgm:pt>
    <dgm:pt modelId="{AE80AB66-5B75-4531-87BA-C855E49B23C7}" type="pres">
      <dgm:prSet presAssocID="{99327792-B57A-4FB9-8DBC-434EDC61EB8F}" presName="conn2-1" presStyleLbl="parChTrans1D3" presStyleIdx="1" presStyleCnt="3"/>
      <dgm:spPr/>
    </dgm:pt>
    <dgm:pt modelId="{06D75B31-B935-4C58-A507-4014B837A3F5}" type="pres">
      <dgm:prSet presAssocID="{99327792-B57A-4FB9-8DBC-434EDC61EB8F}" presName="connTx" presStyleLbl="parChTrans1D3" presStyleIdx="1" presStyleCnt="3"/>
      <dgm:spPr/>
    </dgm:pt>
    <dgm:pt modelId="{653095FF-0BE2-4903-B01E-4279A01C07A4}" type="pres">
      <dgm:prSet presAssocID="{265304D8-D2C2-47C3-ABA7-D7AA83CD883D}" presName="root2" presStyleCnt="0"/>
      <dgm:spPr/>
    </dgm:pt>
    <dgm:pt modelId="{269BCDEE-0CF6-4DE9-8696-4A311069921A}" type="pres">
      <dgm:prSet presAssocID="{265304D8-D2C2-47C3-ABA7-D7AA83CD883D}" presName="LevelTwoTextNode" presStyleLbl="node3" presStyleIdx="1" presStyleCnt="3">
        <dgm:presLayoutVars>
          <dgm:chPref val="3"/>
        </dgm:presLayoutVars>
      </dgm:prSet>
      <dgm:spPr/>
    </dgm:pt>
    <dgm:pt modelId="{85DD643F-E7AA-432B-9D8B-1E27BB65E0C2}" type="pres">
      <dgm:prSet presAssocID="{265304D8-D2C2-47C3-ABA7-D7AA83CD883D}" presName="level3hierChild" presStyleCnt="0"/>
      <dgm:spPr/>
    </dgm:pt>
    <dgm:pt modelId="{CA4E71B8-CC05-483D-9D6D-EA71DCA333F0}" type="pres">
      <dgm:prSet presAssocID="{FCE85F79-C612-43B4-986C-359A34D485EE}" presName="conn2-1" presStyleLbl="parChTrans1D2" presStyleIdx="2" presStyleCnt="3"/>
      <dgm:spPr/>
    </dgm:pt>
    <dgm:pt modelId="{4F8FB5C9-B58A-4A15-B371-0B37541F7DC9}" type="pres">
      <dgm:prSet presAssocID="{FCE85F79-C612-43B4-986C-359A34D485EE}" presName="connTx" presStyleLbl="parChTrans1D2" presStyleIdx="2" presStyleCnt="3"/>
      <dgm:spPr/>
    </dgm:pt>
    <dgm:pt modelId="{3A94E125-1D53-4099-83E8-AE9B1258D68D}" type="pres">
      <dgm:prSet presAssocID="{AFDB2FC8-FE13-41C0-8FB5-F260F4682811}" presName="root2" presStyleCnt="0"/>
      <dgm:spPr/>
    </dgm:pt>
    <dgm:pt modelId="{FBC28637-3774-44EC-AE5C-8C25C7603034}" type="pres">
      <dgm:prSet presAssocID="{AFDB2FC8-FE13-41C0-8FB5-F260F4682811}" presName="LevelTwoTextNode" presStyleLbl="node2" presStyleIdx="2" presStyleCnt="3" custLinFactNeighborX="643" custLinFactNeighborY="19454">
        <dgm:presLayoutVars>
          <dgm:chPref val="3"/>
        </dgm:presLayoutVars>
      </dgm:prSet>
      <dgm:spPr/>
    </dgm:pt>
    <dgm:pt modelId="{DFB9AE8C-02EE-4EAA-A157-6685D98BDA07}" type="pres">
      <dgm:prSet presAssocID="{AFDB2FC8-FE13-41C0-8FB5-F260F4682811}" presName="level3hierChild" presStyleCnt="0"/>
      <dgm:spPr/>
    </dgm:pt>
    <dgm:pt modelId="{165E1507-8FEF-401C-9A75-CEB660A9A08E}" type="pres">
      <dgm:prSet presAssocID="{FC2780A4-4FAB-48C0-983E-076B38CA7999}" presName="conn2-1" presStyleLbl="parChTrans1D3" presStyleIdx="2" presStyleCnt="3"/>
      <dgm:spPr/>
    </dgm:pt>
    <dgm:pt modelId="{6403B532-CB08-466E-AB60-E8A8ABC9DFC3}" type="pres">
      <dgm:prSet presAssocID="{FC2780A4-4FAB-48C0-983E-076B38CA7999}" presName="connTx" presStyleLbl="parChTrans1D3" presStyleIdx="2" presStyleCnt="3"/>
      <dgm:spPr/>
    </dgm:pt>
    <dgm:pt modelId="{41CE78DF-F8BA-4CA0-AB39-BC665270BED6}" type="pres">
      <dgm:prSet presAssocID="{1EF1BC96-62D1-48AB-859E-F25EA32D1EC8}" presName="root2" presStyleCnt="0"/>
      <dgm:spPr/>
    </dgm:pt>
    <dgm:pt modelId="{DAD25508-D485-48C5-8F99-53853C55536A}" type="pres">
      <dgm:prSet presAssocID="{1EF1BC96-62D1-48AB-859E-F25EA32D1EC8}" presName="LevelTwoTextNode" presStyleLbl="node3" presStyleIdx="2" presStyleCnt="3" custLinFactNeighborX="156" custLinFactNeighborY="1448">
        <dgm:presLayoutVars>
          <dgm:chPref val="3"/>
        </dgm:presLayoutVars>
      </dgm:prSet>
      <dgm:spPr/>
    </dgm:pt>
    <dgm:pt modelId="{27A2ECD2-4333-4210-BF37-719A4603918C}" type="pres">
      <dgm:prSet presAssocID="{1EF1BC96-62D1-48AB-859E-F25EA32D1EC8}" presName="level3hierChild" presStyleCnt="0"/>
      <dgm:spPr/>
    </dgm:pt>
  </dgm:ptLst>
  <dgm:cxnLst>
    <dgm:cxn modelId="{14CFD325-929F-40AA-8008-25BF9A4582AA}" type="presOf" srcId="{265304D8-D2C2-47C3-ABA7-D7AA83CD883D}" destId="{269BCDEE-0CF6-4DE9-8696-4A311069921A}" srcOrd="0" destOrd="0" presId="urn:microsoft.com/office/officeart/2005/8/layout/hierarchy2"/>
    <dgm:cxn modelId="{0FB88527-A33C-4B58-B547-98B13AC59DEB}" srcId="{804958DF-A496-45C9-B1E0-ABBE1472F379}" destId="{265304D8-D2C2-47C3-ABA7-D7AA83CD883D}" srcOrd="0" destOrd="0" parTransId="{99327792-B57A-4FB9-8DBC-434EDC61EB8F}" sibTransId="{BBA3D245-4C64-4223-B68E-E681FFC14EC7}"/>
    <dgm:cxn modelId="{AE2ECE27-47A6-4EF7-87F4-4240CA817DD5}" type="presOf" srcId="{1EF1BC96-62D1-48AB-859E-F25EA32D1EC8}" destId="{DAD25508-D485-48C5-8F99-53853C55536A}" srcOrd="0" destOrd="0" presId="urn:microsoft.com/office/officeart/2005/8/layout/hierarchy2"/>
    <dgm:cxn modelId="{E2776336-1518-49C5-B3C8-172147FCEE3B}" type="presOf" srcId="{248D49BE-E4B9-4A71-AE32-58EB34680417}" destId="{88241C55-5ABE-4C13-81FA-4A7CE185BE20}" srcOrd="0" destOrd="0" presId="urn:microsoft.com/office/officeart/2005/8/layout/hierarchy2"/>
    <dgm:cxn modelId="{79F15F37-6D49-44EA-AEC0-41A17AE0C927}" type="presOf" srcId="{FCE85F79-C612-43B4-986C-359A34D485EE}" destId="{4F8FB5C9-B58A-4A15-B371-0B37541F7DC9}" srcOrd="1" destOrd="0" presId="urn:microsoft.com/office/officeart/2005/8/layout/hierarchy2"/>
    <dgm:cxn modelId="{81EEB35E-7E08-4543-8AD5-5276FED01657}" type="presOf" srcId="{A0662F09-6B1A-48F0-BDEE-0494138E16A4}" destId="{9FC101C5-BE8A-40F4-89D8-CA6D1C1E3CDA}" srcOrd="0" destOrd="0" presId="urn:microsoft.com/office/officeart/2005/8/layout/hierarchy2"/>
    <dgm:cxn modelId="{9610E043-C1E2-4BC6-B3D1-C84971FC7400}" type="presOf" srcId="{45C95BF7-E11A-42B5-AADE-81924B1B5C4C}" destId="{4A42C4C8-6BC7-441C-A7F2-40ABBACC36F2}" srcOrd="1" destOrd="0" presId="urn:microsoft.com/office/officeart/2005/8/layout/hierarchy2"/>
    <dgm:cxn modelId="{1205CE67-04EE-47FE-849D-78805F858C62}" type="presOf" srcId="{B6380E72-878F-45BE-AB4E-5EDD809D0F6E}" destId="{D5FFBD98-5848-4662-9CFF-919DC4DE3723}" srcOrd="1" destOrd="0" presId="urn:microsoft.com/office/officeart/2005/8/layout/hierarchy2"/>
    <dgm:cxn modelId="{04C3354D-0C65-4D36-BF3F-51E1655246D1}" type="presOf" srcId="{50C7CF4B-99D1-4736-B07D-4698A0CDF059}" destId="{A12B700D-649A-41DF-BAD5-B348A42D5448}" srcOrd="0" destOrd="0" presId="urn:microsoft.com/office/officeart/2005/8/layout/hierarchy2"/>
    <dgm:cxn modelId="{6CFA2770-8941-4B70-9154-799BA80D2104}" srcId="{F812DBB2-3FEF-4A06-BC2B-15CBB2E6335A}" destId="{804958DF-A496-45C9-B1E0-ABBE1472F379}" srcOrd="1" destOrd="0" parTransId="{B6380E72-878F-45BE-AB4E-5EDD809D0F6E}" sibTransId="{0108E2F2-2953-43BE-A314-C180E683C094}"/>
    <dgm:cxn modelId="{5E950652-F491-4A9E-B194-228B196369BF}" srcId="{F812DBB2-3FEF-4A06-BC2B-15CBB2E6335A}" destId="{AFDB2FC8-FE13-41C0-8FB5-F260F4682811}" srcOrd="2" destOrd="0" parTransId="{FCE85F79-C612-43B4-986C-359A34D485EE}" sibTransId="{37DD49D4-1EFC-437F-A703-DFFE04B66C51}"/>
    <dgm:cxn modelId="{C54F7852-82B3-4E53-985B-B755E275872B}" srcId="{248D49BE-E4B9-4A71-AE32-58EB34680417}" destId="{A0662F09-6B1A-48F0-BDEE-0494138E16A4}" srcOrd="0" destOrd="0" parTransId="{45C95BF7-E11A-42B5-AADE-81924B1B5C4C}" sibTransId="{AAF1DCA5-1686-4932-A803-C865E53006E6}"/>
    <dgm:cxn modelId="{78940B56-41FC-428A-A4D1-684F20489B49}" srcId="{AFDB2FC8-FE13-41C0-8FB5-F260F4682811}" destId="{1EF1BC96-62D1-48AB-859E-F25EA32D1EC8}" srcOrd="0" destOrd="0" parTransId="{FC2780A4-4FAB-48C0-983E-076B38CA7999}" sibTransId="{10963E20-9A30-4011-9716-1E3086550987}"/>
    <dgm:cxn modelId="{EAEAAF57-B01D-40F4-B037-4C6C5CFEC617}" type="presOf" srcId="{99327792-B57A-4FB9-8DBC-434EDC61EB8F}" destId="{06D75B31-B935-4C58-A507-4014B837A3F5}" srcOrd="1" destOrd="0" presId="urn:microsoft.com/office/officeart/2005/8/layout/hierarchy2"/>
    <dgm:cxn modelId="{2F596C78-F0B5-4C17-BD78-B30AFF382DF3}" type="presOf" srcId="{45C95BF7-E11A-42B5-AADE-81924B1B5C4C}" destId="{58E15760-8A08-4AC0-8DE0-DB7861743358}" srcOrd="0" destOrd="0" presId="urn:microsoft.com/office/officeart/2005/8/layout/hierarchy2"/>
    <dgm:cxn modelId="{F3252088-7E5F-4ECF-8290-9439BFFEB9B1}" type="presOf" srcId="{FC2780A4-4FAB-48C0-983E-076B38CA7999}" destId="{165E1507-8FEF-401C-9A75-CEB660A9A08E}" srcOrd="0" destOrd="0" presId="urn:microsoft.com/office/officeart/2005/8/layout/hierarchy2"/>
    <dgm:cxn modelId="{BBDC959C-AE84-4BF5-BE6F-5C3AC211AC15}" type="presOf" srcId="{99327792-B57A-4FB9-8DBC-434EDC61EB8F}" destId="{AE80AB66-5B75-4531-87BA-C855E49B23C7}" srcOrd="0" destOrd="0" presId="urn:microsoft.com/office/officeart/2005/8/layout/hierarchy2"/>
    <dgm:cxn modelId="{BF7E1FA5-0FF8-43F7-B97F-053B4C29F9AF}" type="presOf" srcId="{B6380E72-878F-45BE-AB4E-5EDD809D0F6E}" destId="{B472E433-2120-40FA-B0A8-69341CEA4E9B}" srcOrd="0" destOrd="0" presId="urn:microsoft.com/office/officeart/2005/8/layout/hierarchy2"/>
    <dgm:cxn modelId="{F44E35AF-42DF-4D22-800A-36837886F7C0}" type="presOf" srcId="{FCE85F79-C612-43B4-986C-359A34D485EE}" destId="{CA4E71B8-CC05-483D-9D6D-EA71DCA333F0}" srcOrd="0" destOrd="0" presId="urn:microsoft.com/office/officeart/2005/8/layout/hierarchy2"/>
    <dgm:cxn modelId="{AB5482B0-0CD7-4D76-B1FD-11148D07FA0F}" type="presOf" srcId="{AFDB2FC8-FE13-41C0-8FB5-F260F4682811}" destId="{FBC28637-3774-44EC-AE5C-8C25C7603034}" srcOrd="0" destOrd="0" presId="urn:microsoft.com/office/officeart/2005/8/layout/hierarchy2"/>
    <dgm:cxn modelId="{4D0887BB-D910-4FBF-87FE-C696950155FD}" type="presOf" srcId="{FC2780A4-4FAB-48C0-983E-076B38CA7999}" destId="{6403B532-CB08-466E-AB60-E8A8ABC9DFC3}" srcOrd="1" destOrd="0" presId="urn:microsoft.com/office/officeart/2005/8/layout/hierarchy2"/>
    <dgm:cxn modelId="{3364CBBB-19EC-4272-9892-07722C34118A}" type="presOf" srcId="{310158F5-F32A-4830-BDB9-A0CA9D6710C4}" destId="{734C3627-F0F0-4718-A6C9-830F8EF396EE}" srcOrd="0" destOrd="0" presId="urn:microsoft.com/office/officeart/2005/8/layout/hierarchy2"/>
    <dgm:cxn modelId="{FED794C4-EACC-4B49-B5D3-3860236BA6F6}" type="presOf" srcId="{F812DBB2-3FEF-4A06-BC2B-15CBB2E6335A}" destId="{B98EBDF8-1893-4F67-A02B-3FA6303E7519}" srcOrd="0" destOrd="0" presId="urn:microsoft.com/office/officeart/2005/8/layout/hierarchy2"/>
    <dgm:cxn modelId="{5235EED1-4EC1-4B37-A339-42CC41B6E161}" srcId="{F812DBB2-3FEF-4A06-BC2B-15CBB2E6335A}" destId="{248D49BE-E4B9-4A71-AE32-58EB34680417}" srcOrd="0" destOrd="0" parTransId="{310158F5-F32A-4830-BDB9-A0CA9D6710C4}" sibTransId="{DA981337-680E-4D35-A2FA-AB6A3AF0D798}"/>
    <dgm:cxn modelId="{666E42D6-51B4-4471-9FAA-254E4BF45520}" type="presOf" srcId="{310158F5-F32A-4830-BDB9-A0CA9D6710C4}" destId="{5906DFD2-94DC-4DB2-823A-63CF47D86458}" srcOrd="1" destOrd="0" presId="urn:microsoft.com/office/officeart/2005/8/layout/hierarchy2"/>
    <dgm:cxn modelId="{8998C8E2-FADE-4A4A-8480-3159AA132D21}" type="presOf" srcId="{804958DF-A496-45C9-B1E0-ABBE1472F379}" destId="{7C76106B-C273-4D1E-A290-45D5356DDC0B}" srcOrd="0" destOrd="0" presId="urn:microsoft.com/office/officeart/2005/8/layout/hierarchy2"/>
    <dgm:cxn modelId="{74B3ADF7-D73D-4228-A827-4FF38C2A8181}" srcId="{50C7CF4B-99D1-4736-B07D-4698A0CDF059}" destId="{F812DBB2-3FEF-4A06-BC2B-15CBB2E6335A}" srcOrd="0" destOrd="0" parTransId="{8AB3A1EB-2BC6-4595-A4A2-7E283A4D99A9}" sibTransId="{1208CF8E-383B-4BFB-9427-5D7078CCE081}"/>
    <dgm:cxn modelId="{FC980ACA-9311-4A0A-90C1-AAAE3BE1E15F}" type="presParOf" srcId="{A12B700D-649A-41DF-BAD5-B348A42D5448}" destId="{B68DF862-DDF7-479A-B584-957B77C347B8}" srcOrd="0" destOrd="0" presId="urn:microsoft.com/office/officeart/2005/8/layout/hierarchy2"/>
    <dgm:cxn modelId="{C09F10B5-AE5F-4B34-B841-92C46AE2A4A6}" type="presParOf" srcId="{B68DF862-DDF7-479A-B584-957B77C347B8}" destId="{B98EBDF8-1893-4F67-A02B-3FA6303E7519}" srcOrd="0" destOrd="0" presId="urn:microsoft.com/office/officeart/2005/8/layout/hierarchy2"/>
    <dgm:cxn modelId="{6A96DBD4-4CAC-4EFB-AEF4-8763B7690D41}" type="presParOf" srcId="{B68DF862-DDF7-479A-B584-957B77C347B8}" destId="{E9CC528C-92C6-4B30-8B8C-BCBBE86CE05A}" srcOrd="1" destOrd="0" presId="urn:microsoft.com/office/officeart/2005/8/layout/hierarchy2"/>
    <dgm:cxn modelId="{C99E524D-4F71-4059-8CD0-0D05EF884A7A}" type="presParOf" srcId="{E9CC528C-92C6-4B30-8B8C-BCBBE86CE05A}" destId="{734C3627-F0F0-4718-A6C9-830F8EF396EE}" srcOrd="0" destOrd="0" presId="urn:microsoft.com/office/officeart/2005/8/layout/hierarchy2"/>
    <dgm:cxn modelId="{D7DE06CA-C94C-40C9-909A-C304E849ACE3}" type="presParOf" srcId="{734C3627-F0F0-4718-A6C9-830F8EF396EE}" destId="{5906DFD2-94DC-4DB2-823A-63CF47D86458}" srcOrd="0" destOrd="0" presId="urn:microsoft.com/office/officeart/2005/8/layout/hierarchy2"/>
    <dgm:cxn modelId="{44167395-15D6-4CB4-B0D5-CDD57368D037}" type="presParOf" srcId="{E9CC528C-92C6-4B30-8B8C-BCBBE86CE05A}" destId="{8534080F-380B-4C6E-943B-C64E0883B935}" srcOrd="1" destOrd="0" presId="urn:microsoft.com/office/officeart/2005/8/layout/hierarchy2"/>
    <dgm:cxn modelId="{C09A3891-803C-490D-AAA2-03CA15520E87}" type="presParOf" srcId="{8534080F-380B-4C6E-943B-C64E0883B935}" destId="{88241C55-5ABE-4C13-81FA-4A7CE185BE20}" srcOrd="0" destOrd="0" presId="urn:microsoft.com/office/officeart/2005/8/layout/hierarchy2"/>
    <dgm:cxn modelId="{FBB0B8AE-FE02-4FD9-ADB9-FA988510D347}" type="presParOf" srcId="{8534080F-380B-4C6E-943B-C64E0883B935}" destId="{D2F3AA09-97CA-45E9-B1BA-829F1CAA7852}" srcOrd="1" destOrd="0" presId="urn:microsoft.com/office/officeart/2005/8/layout/hierarchy2"/>
    <dgm:cxn modelId="{BC8EB266-4D6C-4167-8E35-D5A0D9BF828C}" type="presParOf" srcId="{D2F3AA09-97CA-45E9-B1BA-829F1CAA7852}" destId="{58E15760-8A08-4AC0-8DE0-DB7861743358}" srcOrd="0" destOrd="0" presId="urn:microsoft.com/office/officeart/2005/8/layout/hierarchy2"/>
    <dgm:cxn modelId="{F3F8BC77-98F2-44EF-BB7C-A53056DFB3A5}" type="presParOf" srcId="{58E15760-8A08-4AC0-8DE0-DB7861743358}" destId="{4A42C4C8-6BC7-441C-A7F2-40ABBACC36F2}" srcOrd="0" destOrd="0" presId="urn:microsoft.com/office/officeart/2005/8/layout/hierarchy2"/>
    <dgm:cxn modelId="{2D3EC83A-ED18-4709-9890-D8C58E831C08}" type="presParOf" srcId="{D2F3AA09-97CA-45E9-B1BA-829F1CAA7852}" destId="{C9DADAEE-B1DF-4BEA-AC96-1DD585E2A437}" srcOrd="1" destOrd="0" presId="urn:microsoft.com/office/officeart/2005/8/layout/hierarchy2"/>
    <dgm:cxn modelId="{0A1D8F1A-1F34-4A64-BD05-BBF4526F1A64}" type="presParOf" srcId="{C9DADAEE-B1DF-4BEA-AC96-1DD585E2A437}" destId="{9FC101C5-BE8A-40F4-89D8-CA6D1C1E3CDA}" srcOrd="0" destOrd="0" presId="urn:microsoft.com/office/officeart/2005/8/layout/hierarchy2"/>
    <dgm:cxn modelId="{2A30766E-45BC-42CB-86A5-3F3AB9516F38}" type="presParOf" srcId="{C9DADAEE-B1DF-4BEA-AC96-1DD585E2A437}" destId="{44C4986B-AB64-4037-BE77-CB3ED45FB692}" srcOrd="1" destOrd="0" presId="urn:microsoft.com/office/officeart/2005/8/layout/hierarchy2"/>
    <dgm:cxn modelId="{DB774296-EC1A-4645-8774-3AF925798486}" type="presParOf" srcId="{E9CC528C-92C6-4B30-8B8C-BCBBE86CE05A}" destId="{B472E433-2120-40FA-B0A8-69341CEA4E9B}" srcOrd="2" destOrd="0" presId="urn:microsoft.com/office/officeart/2005/8/layout/hierarchy2"/>
    <dgm:cxn modelId="{7420CCEB-5E28-4FE2-988E-42B3A5389751}" type="presParOf" srcId="{B472E433-2120-40FA-B0A8-69341CEA4E9B}" destId="{D5FFBD98-5848-4662-9CFF-919DC4DE3723}" srcOrd="0" destOrd="0" presId="urn:microsoft.com/office/officeart/2005/8/layout/hierarchy2"/>
    <dgm:cxn modelId="{320F8480-0162-4C7F-A02D-31BE2D9E3E99}" type="presParOf" srcId="{E9CC528C-92C6-4B30-8B8C-BCBBE86CE05A}" destId="{CAAB6C1F-448C-4265-8B75-097E1FD191D2}" srcOrd="3" destOrd="0" presId="urn:microsoft.com/office/officeart/2005/8/layout/hierarchy2"/>
    <dgm:cxn modelId="{503E4FA2-755E-4013-B7AC-31D940A2B1DF}" type="presParOf" srcId="{CAAB6C1F-448C-4265-8B75-097E1FD191D2}" destId="{7C76106B-C273-4D1E-A290-45D5356DDC0B}" srcOrd="0" destOrd="0" presId="urn:microsoft.com/office/officeart/2005/8/layout/hierarchy2"/>
    <dgm:cxn modelId="{CE892C5A-64F5-4B48-BC67-7675E3758E4F}" type="presParOf" srcId="{CAAB6C1F-448C-4265-8B75-097E1FD191D2}" destId="{16932A40-88DA-430B-8881-3DB011F565EE}" srcOrd="1" destOrd="0" presId="urn:microsoft.com/office/officeart/2005/8/layout/hierarchy2"/>
    <dgm:cxn modelId="{AF90E625-55E8-4791-A34D-47F5C70404CF}" type="presParOf" srcId="{16932A40-88DA-430B-8881-3DB011F565EE}" destId="{AE80AB66-5B75-4531-87BA-C855E49B23C7}" srcOrd="0" destOrd="0" presId="urn:microsoft.com/office/officeart/2005/8/layout/hierarchy2"/>
    <dgm:cxn modelId="{85EC30D4-84EE-487A-A407-F0787E135BC0}" type="presParOf" srcId="{AE80AB66-5B75-4531-87BA-C855E49B23C7}" destId="{06D75B31-B935-4C58-A507-4014B837A3F5}" srcOrd="0" destOrd="0" presId="urn:microsoft.com/office/officeart/2005/8/layout/hierarchy2"/>
    <dgm:cxn modelId="{F51D924B-8310-44E3-B33F-693A883F2290}" type="presParOf" srcId="{16932A40-88DA-430B-8881-3DB011F565EE}" destId="{653095FF-0BE2-4903-B01E-4279A01C07A4}" srcOrd="1" destOrd="0" presId="urn:microsoft.com/office/officeart/2005/8/layout/hierarchy2"/>
    <dgm:cxn modelId="{70D379CB-2D4F-4542-BE50-4635067CB555}" type="presParOf" srcId="{653095FF-0BE2-4903-B01E-4279A01C07A4}" destId="{269BCDEE-0CF6-4DE9-8696-4A311069921A}" srcOrd="0" destOrd="0" presId="urn:microsoft.com/office/officeart/2005/8/layout/hierarchy2"/>
    <dgm:cxn modelId="{E0B17172-544C-4E3D-8A9A-D0D54CD97625}" type="presParOf" srcId="{653095FF-0BE2-4903-B01E-4279A01C07A4}" destId="{85DD643F-E7AA-432B-9D8B-1E27BB65E0C2}" srcOrd="1" destOrd="0" presId="urn:microsoft.com/office/officeart/2005/8/layout/hierarchy2"/>
    <dgm:cxn modelId="{27415D53-3156-4C8A-BCEA-AD180CD7D045}" type="presParOf" srcId="{E9CC528C-92C6-4B30-8B8C-BCBBE86CE05A}" destId="{CA4E71B8-CC05-483D-9D6D-EA71DCA333F0}" srcOrd="4" destOrd="0" presId="urn:microsoft.com/office/officeart/2005/8/layout/hierarchy2"/>
    <dgm:cxn modelId="{F3E7DB7F-63A5-484F-8FDC-9775204A269C}" type="presParOf" srcId="{CA4E71B8-CC05-483D-9D6D-EA71DCA333F0}" destId="{4F8FB5C9-B58A-4A15-B371-0B37541F7DC9}" srcOrd="0" destOrd="0" presId="urn:microsoft.com/office/officeart/2005/8/layout/hierarchy2"/>
    <dgm:cxn modelId="{F7ADB285-3CB1-4D11-9463-39C0F31E001E}" type="presParOf" srcId="{E9CC528C-92C6-4B30-8B8C-BCBBE86CE05A}" destId="{3A94E125-1D53-4099-83E8-AE9B1258D68D}" srcOrd="5" destOrd="0" presId="urn:microsoft.com/office/officeart/2005/8/layout/hierarchy2"/>
    <dgm:cxn modelId="{FBF882AB-3077-42B1-AD98-401C83320097}" type="presParOf" srcId="{3A94E125-1D53-4099-83E8-AE9B1258D68D}" destId="{FBC28637-3774-44EC-AE5C-8C25C7603034}" srcOrd="0" destOrd="0" presId="urn:microsoft.com/office/officeart/2005/8/layout/hierarchy2"/>
    <dgm:cxn modelId="{B28C636F-7C8F-41DA-8B96-1A87203F2D18}" type="presParOf" srcId="{3A94E125-1D53-4099-83E8-AE9B1258D68D}" destId="{DFB9AE8C-02EE-4EAA-A157-6685D98BDA07}" srcOrd="1" destOrd="0" presId="urn:microsoft.com/office/officeart/2005/8/layout/hierarchy2"/>
    <dgm:cxn modelId="{ABC989C6-3F27-4B37-B3AE-DDC30EAF11B9}" type="presParOf" srcId="{DFB9AE8C-02EE-4EAA-A157-6685D98BDA07}" destId="{165E1507-8FEF-401C-9A75-CEB660A9A08E}" srcOrd="0" destOrd="0" presId="urn:microsoft.com/office/officeart/2005/8/layout/hierarchy2"/>
    <dgm:cxn modelId="{95275C5F-C441-4B3C-A65D-BFEDBFBCDFCB}" type="presParOf" srcId="{165E1507-8FEF-401C-9A75-CEB660A9A08E}" destId="{6403B532-CB08-466E-AB60-E8A8ABC9DFC3}" srcOrd="0" destOrd="0" presId="urn:microsoft.com/office/officeart/2005/8/layout/hierarchy2"/>
    <dgm:cxn modelId="{8DF59310-49F8-4726-8CD6-9B8EA9A5A5F8}" type="presParOf" srcId="{DFB9AE8C-02EE-4EAA-A157-6685D98BDA07}" destId="{41CE78DF-F8BA-4CA0-AB39-BC665270BED6}" srcOrd="1" destOrd="0" presId="urn:microsoft.com/office/officeart/2005/8/layout/hierarchy2"/>
    <dgm:cxn modelId="{4AF0B979-99FD-4526-84C6-707DC4E69D97}" type="presParOf" srcId="{41CE78DF-F8BA-4CA0-AB39-BC665270BED6}" destId="{DAD25508-D485-48C5-8F99-53853C55536A}" srcOrd="0" destOrd="0" presId="urn:microsoft.com/office/officeart/2005/8/layout/hierarchy2"/>
    <dgm:cxn modelId="{9D4DCDEE-0D5E-43BF-B5BF-440AE9529B63}" type="presParOf" srcId="{41CE78DF-F8BA-4CA0-AB39-BC665270BED6}" destId="{27A2ECD2-4333-4210-BF37-719A4603918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46F90-4A22-495F-8D7D-D8AFBAC1841A}">
      <dsp:nvSpPr>
        <dsp:cNvPr id="0" name=""/>
        <dsp:cNvSpPr/>
      </dsp:nvSpPr>
      <dsp:spPr>
        <a:xfrm>
          <a:off x="0" y="87830"/>
          <a:ext cx="4613672" cy="1648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Objective based risk instrument</a:t>
          </a:r>
        </a:p>
      </dsp:txBody>
      <dsp:txXfrm>
        <a:off x="80473" y="168303"/>
        <a:ext cx="4452726" cy="1487554"/>
      </dsp:txXfrm>
    </dsp:sp>
    <dsp:sp modelId="{B5313E44-D7B3-466B-B882-17319E086B9C}">
      <dsp:nvSpPr>
        <dsp:cNvPr id="0" name=""/>
        <dsp:cNvSpPr/>
      </dsp:nvSpPr>
      <dsp:spPr>
        <a:xfrm>
          <a:off x="0" y="1814174"/>
          <a:ext cx="4613672" cy="1648500"/>
        </a:xfrm>
        <a:prstGeom prst="roundRect">
          <a:avLst/>
        </a:prstGeom>
        <a:solidFill>
          <a:schemeClr val="accent2">
            <a:hueOff val="-1356225"/>
            <a:satOff val="-828"/>
            <a:lumOff val="323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Developed with assistance of National Institute of Corrections (NIC)</a:t>
          </a:r>
        </a:p>
      </dsp:txBody>
      <dsp:txXfrm>
        <a:off x="80473" y="1894647"/>
        <a:ext cx="4452726" cy="1487554"/>
      </dsp:txXfrm>
    </dsp:sp>
    <dsp:sp modelId="{9FB6BD5D-356A-49D6-8DA0-C580ECE95B92}">
      <dsp:nvSpPr>
        <dsp:cNvPr id="0" name=""/>
        <dsp:cNvSpPr/>
      </dsp:nvSpPr>
      <dsp:spPr>
        <a:xfrm>
          <a:off x="0" y="3528915"/>
          <a:ext cx="4613672" cy="1648500"/>
        </a:xfrm>
        <a:prstGeom prst="roundRect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Manual is updated in accordance with recommendations from validity and reliability studies</a:t>
          </a:r>
        </a:p>
      </dsp:txBody>
      <dsp:txXfrm>
        <a:off x="80473" y="3609388"/>
        <a:ext cx="4452726" cy="1487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F17C1A-F3A3-4626-88BB-4BA6A02A6B1C}">
      <dsp:nvSpPr>
        <dsp:cNvPr id="0" name=""/>
        <dsp:cNvSpPr/>
      </dsp:nvSpPr>
      <dsp:spPr>
        <a:xfrm>
          <a:off x="0" y="452126"/>
          <a:ext cx="4613672" cy="14250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Sentencing &gt; PIN entered &gt; Judgment uploaded to KOMS &gt; Time calculated &gt; Reviewed for classification by CTO’s at RCC AC.  </a:t>
          </a:r>
        </a:p>
      </dsp:txBody>
      <dsp:txXfrm>
        <a:off x="69566" y="521692"/>
        <a:ext cx="4474540" cy="1285927"/>
      </dsp:txXfrm>
    </dsp:sp>
    <dsp:sp modelId="{8206C99E-B09E-4989-8E7B-FAE8BE9B2774}">
      <dsp:nvSpPr>
        <dsp:cNvPr id="0" name=""/>
        <dsp:cNvSpPr/>
      </dsp:nvSpPr>
      <dsp:spPr>
        <a:xfrm>
          <a:off x="0" y="1925895"/>
          <a:ext cx="4613672" cy="1425059"/>
        </a:xfrm>
        <a:prstGeom prst="roundRect">
          <a:avLst/>
        </a:prstGeom>
        <a:solidFill>
          <a:schemeClr val="accent2">
            <a:hueOff val="-1356225"/>
            <a:satOff val="-828"/>
            <a:lumOff val="323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If eligible per KRS 532.100, classified (on paper, not face to face) and the jail is informed via email.</a:t>
          </a:r>
        </a:p>
      </dsp:txBody>
      <dsp:txXfrm>
        <a:off x="69566" y="1995461"/>
        <a:ext cx="4474540" cy="1285927"/>
      </dsp:txXfrm>
    </dsp:sp>
    <dsp:sp modelId="{9748BEBC-D8BA-4796-B087-3AF03DCFFD62}">
      <dsp:nvSpPr>
        <dsp:cNvPr id="0" name=""/>
        <dsp:cNvSpPr/>
      </dsp:nvSpPr>
      <dsp:spPr>
        <a:xfrm>
          <a:off x="0" y="3391275"/>
          <a:ext cx="4613672" cy="1425059"/>
        </a:xfrm>
        <a:prstGeom prst="roundRect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If ineligible per KRS 532.100, inmate is maintained on controlled intake and scheduled for admission to an Assessment Center.  *All inmates determined to be ineligible for classification in a jail are processed through an Assessment Center except for those inmates sentenced to death.</a:t>
          </a:r>
        </a:p>
      </dsp:txBody>
      <dsp:txXfrm>
        <a:off x="69566" y="3460841"/>
        <a:ext cx="4474540" cy="12859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315DC-CD7F-4FD4-A189-913DF52F4218}">
      <dsp:nvSpPr>
        <dsp:cNvPr id="0" name=""/>
        <dsp:cNvSpPr/>
      </dsp:nvSpPr>
      <dsp:spPr>
        <a:xfrm>
          <a:off x="2405" y="64863"/>
          <a:ext cx="2344935" cy="4800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Class D Program (CD)</a:t>
          </a:r>
        </a:p>
      </dsp:txBody>
      <dsp:txXfrm>
        <a:off x="2405" y="64863"/>
        <a:ext cx="2344935" cy="480070"/>
      </dsp:txXfrm>
    </dsp:sp>
    <dsp:sp modelId="{A1FE3335-E079-40CB-ACB9-FA87ACD343A0}">
      <dsp:nvSpPr>
        <dsp:cNvPr id="0" name=""/>
        <dsp:cNvSpPr/>
      </dsp:nvSpPr>
      <dsp:spPr>
        <a:xfrm>
          <a:off x="2405" y="544934"/>
          <a:ext cx="2344935" cy="249795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Class D felony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Sentence of five (5) years or less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Sex offense, sentence less than two (2) years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Not serving a sentence for Providing False, Misleading or Incomplete Info on Sex Offender Registration Form or Failure to Comply with Sex Offender Registry</a:t>
          </a:r>
        </a:p>
      </dsp:txBody>
      <dsp:txXfrm>
        <a:off x="2405" y="544934"/>
        <a:ext cx="2344935" cy="2497950"/>
      </dsp:txXfrm>
    </dsp:sp>
    <dsp:sp modelId="{9E789003-D8B6-4288-B130-BC8FE410C7B7}">
      <dsp:nvSpPr>
        <dsp:cNvPr id="0" name=""/>
        <dsp:cNvSpPr/>
      </dsp:nvSpPr>
      <dsp:spPr>
        <a:xfrm>
          <a:off x="2675632" y="64863"/>
          <a:ext cx="2344935" cy="480070"/>
        </a:xfrm>
        <a:prstGeom prst="rect">
          <a:avLst/>
        </a:prstGeom>
        <a:solidFill>
          <a:schemeClr val="accent2">
            <a:hueOff val="-1356225"/>
            <a:satOff val="-828"/>
            <a:lumOff val="3235"/>
            <a:alphaOff val="0"/>
          </a:schemeClr>
        </a:solidFill>
        <a:ln w="19050" cap="rnd" cmpd="sng" algn="ctr">
          <a:solidFill>
            <a:schemeClr val="accent2">
              <a:hueOff val="-1356225"/>
              <a:satOff val="-828"/>
              <a:lumOff val="3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Class D Extended Program (DE)</a:t>
          </a:r>
        </a:p>
      </dsp:txBody>
      <dsp:txXfrm>
        <a:off x="2675632" y="64863"/>
        <a:ext cx="2344935" cy="480070"/>
      </dsp:txXfrm>
    </dsp:sp>
    <dsp:sp modelId="{42F23F2D-DE9D-4DE1-8B6F-1AF8CADAAB65}">
      <dsp:nvSpPr>
        <dsp:cNvPr id="0" name=""/>
        <dsp:cNvSpPr/>
      </dsp:nvSpPr>
      <dsp:spPr>
        <a:xfrm>
          <a:off x="2675632" y="544934"/>
          <a:ext cx="2344935" cy="2497950"/>
        </a:xfrm>
        <a:prstGeom prst="rect">
          <a:avLst/>
        </a:prstGeom>
        <a:solidFill>
          <a:schemeClr val="accent2">
            <a:tint val="40000"/>
            <a:alpha val="90000"/>
            <a:hueOff val="-1870684"/>
            <a:satOff val="3763"/>
            <a:lumOff val="574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870684"/>
              <a:satOff val="3763"/>
              <a:lumOff val="5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Class D felony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Non-violent/non-sexual offenses (statute)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Sentence greater than five (5) years but currently has less than five (5) years remaining to be served</a:t>
          </a:r>
        </a:p>
      </dsp:txBody>
      <dsp:txXfrm>
        <a:off x="2675632" y="544934"/>
        <a:ext cx="2344935" cy="2497950"/>
      </dsp:txXfrm>
    </dsp:sp>
    <dsp:sp modelId="{C64848CF-60E5-4EBA-B3F5-41C0C88C274F}">
      <dsp:nvSpPr>
        <dsp:cNvPr id="0" name=""/>
        <dsp:cNvSpPr/>
      </dsp:nvSpPr>
      <dsp:spPr>
        <a:xfrm>
          <a:off x="5348859" y="64863"/>
          <a:ext cx="2344935" cy="480070"/>
        </a:xfrm>
        <a:prstGeom prst="rect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Community Custody Program (CC)</a:t>
          </a:r>
        </a:p>
      </dsp:txBody>
      <dsp:txXfrm>
        <a:off x="5348859" y="64863"/>
        <a:ext cx="2344935" cy="480070"/>
      </dsp:txXfrm>
    </dsp:sp>
    <dsp:sp modelId="{2D0D6041-7D25-4F61-B473-D28F348A3CE4}">
      <dsp:nvSpPr>
        <dsp:cNvPr id="0" name=""/>
        <dsp:cNvSpPr/>
      </dsp:nvSpPr>
      <dsp:spPr>
        <a:xfrm>
          <a:off x="5348859" y="544934"/>
          <a:ext cx="2344935" cy="2497950"/>
        </a:xfrm>
        <a:prstGeom prst="rect">
          <a:avLst/>
        </a:prstGeom>
        <a:solidFill>
          <a:schemeClr val="accent2">
            <a:tint val="40000"/>
            <a:alpha val="90000"/>
            <a:hueOff val="-3741368"/>
            <a:satOff val="7526"/>
            <a:lumOff val="1147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3741368"/>
              <a:satOff val="7526"/>
              <a:lumOff val="1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Class D felony with greater than five (5) year sentence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Class C felony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Classified as community custody</a:t>
          </a:r>
        </a:p>
      </dsp:txBody>
      <dsp:txXfrm>
        <a:off x="5348859" y="544934"/>
        <a:ext cx="2344935" cy="24979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EBDF8-1893-4F67-A02B-3FA6303E7519}">
      <dsp:nvSpPr>
        <dsp:cNvPr id="0" name=""/>
        <dsp:cNvSpPr/>
      </dsp:nvSpPr>
      <dsp:spPr>
        <a:xfrm>
          <a:off x="0" y="1533364"/>
          <a:ext cx="2483617" cy="1241808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Controlled Intake (CI)</a:t>
          </a:r>
        </a:p>
      </dsp:txBody>
      <dsp:txXfrm>
        <a:off x="36371" y="1569735"/>
        <a:ext cx="2410875" cy="1169066"/>
      </dsp:txXfrm>
    </dsp:sp>
    <dsp:sp modelId="{734C3627-F0F0-4718-A6C9-830F8EF396EE}">
      <dsp:nvSpPr>
        <dsp:cNvPr id="0" name=""/>
        <dsp:cNvSpPr/>
      </dsp:nvSpPr>
      <dsp:spPr>
        <a:xfrm rot="18212869">
          <a:off x="2078900" y="1373360"/>
          <a:ext cx="1809330" cy="53876"/>
        </a:xfrm>
        <a:custGeom>
          <a:avLst/>
          <a:gdLst/>
          <a:ahLst/>
          <a:cxnLst/>
          <a:rect l="0" t="0" r="0" b="0"/>
          <a:pathLst>
            <a:path>
              <a:moveTo>
                <a:pt x="0" y="26938"/>
              </a:moveTo>
              <a:lnTo>
                <a:pt x="1809330" y="2693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2938332" y="1355065"/>
        <a:ext cx="90466" cy="90466"/>
      </dsp:txXfrm>
    </dsp:sp>
    <dsp:sp modelId="{88241C55-5ABE-4C13-81FA-4A7CE185BE20}">
      <dsp:nvSpPr>
        <dsp:cNvPr id="0" name=""/>
        <dsp:cNvSpPr/>
      </dsp:nvSpPr>
      <dsp:spPr>
        <a:xfrm>
          <a:off x="3483513" y="25423"/>
          <a:ext cx="2483617" cy="1241808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CD/CC/DE Eligible</a:t>
          </a:r>
        </a:p>
      </dsp:txBody>
      <dsp:txXfrm>
        <a:off x="3519884" y="61794"/>
        <a:ext cx="2410875" cy="1169066"/>
      </dsp:txXfrm>
    </dsp:sp>
    <dsp:sp modelId="{58E15760-8A08-4AC0-8DE0-DB7861743358}">
      <dsp:nvSpPr>
        <dsp:cNvPr id="0" name=""/>
        <dsp:cNvSpPr/>
      </dsp:nvSpPr>
      <dsp:spPr>
        <a:xfrm>
          <a:off x="5967131" y="619389"/>
          <a:ext cx="993447" cy="53876"/>
        </a:xfrm>
        <a:custGeom>
          <a:avLst/>
          <a:gdLst/>
          <a:ahLst/>
          <a:cxnLst/>
          <a:rect l="0" t="0" r="0" b="0"/>
          <a:pathLst>
            <a:path>
              <a:moveTo>
                <a:pt x="0" y="26938"/>
              </a:moveTo>
              <a:lnTo>
                <a:pt x="993447" y="2693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439018" y="621491"/>
        <a:ext cx="49672" cy="49672"/>
      </dsp:txXfrm>
    </dsp:sp>
    <dsp:sp modelId="{9FC101C5-BE8A-40F4-89D8-CA6D1C1E3CDA}">
      <dsp:nvSpPr>
        <dsp:cNvPr id="0" name=""/>
        <dsp:cNvSpPr/>
      </dsp:nvSpPr>
      <dsp:spPr>
        <a:xfrm>
          <a:off x="6960578" y="25423"/>
          <a:ext cx="2483617" cy="1241808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Classified in jail</a:t>
          </a:r>
        </a:p>
      </dsp:txBody>
      <dsp:txXfrm>
        <a:off x="6996949" y="61794"/>
        <a:ext cx="2410875" cy="1169066"/>
      </dsp:txXfrm>
    </dsp:sp>
    <dsp:sp modelId="{B472E433-2120-40FA-B0A8-69341CEA4E9B}">
      <dsp:nvSpPr>
        <dsp:cNvPr id="0" name=""/>
        <dsp:cNvSpPr/>
      </dsp:nvSpPr>
      <dsp:spPr>
        <a:xfrm rot="21425528">
          <a:off x="2482973" y="2101941"/>
          <a:ext cx="1000935" cy="53876"/>
        </a:xfrm>
        <a:custGeom>
          <a:avLst/>
          <a:gdLst/>
          <a:ahLst/>
          <a:cxnLst/>
          <a:rect l="0" t="0" r="0" b="0"/>
          <a:pathLst>
            <a:path>
              <a:moveTo>
                <a:pt x="0" y="26938"/>
              </a:moveTo>
              <a:lnTo>
                <a:pt x="1000935" y="2693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58418" y="2103857"/>
        <a:ext cx="50046" cy="50046"/>
      </dsp:txXfrm>
    </dsp:sp>
    <dsp:sp modelId="{7C76106B-C273-4D1E-A290-45D5356DDC0B}">
      <dsp:nvSpPr>
        <dsp:cNvPr id="0" name=""/>
        <dsp:cNvSpPr/>
      </dsp:nvSpPr>
      <dsp:spPr>
        <a:xfrm>
          <a:off x="3483265" y="1482587"/>
          <a:ext cx="2483617" cy="1241808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Not Jail Eligible</a:t>
          </a:r>
        </a:p>
      </dsp:txBody>
      <dsp:txXfrm>
        <a:off x="3519636" y="1518958"/>
        <a:ext cx="2410875" cy="1169066"/>
      </dsp:txXfrm>
    </dsp:sp>
    <dsp:sp modelId="{AE80AB66-5B75-4531-87BA-C855E49B23C7}">
      <dsp:nvSpPr>
        <dsp:cNvPr id="0" name=""/>
        <dsp:cNvSpPr/>
      </dsp:nvSpPr>
      <dsp:spPr>
        <a:xfrm rot="21499414">
          <a:off x="5966670" y="2062011"/>
          <a:ext cx="994121" cy="53876"/>
        </a:xfrm>
        <a:custGeom>
          <a:avLst/>
          <a:gdLst/>
          <a:ahLst/>
          <a:cxnLst/>
          <a:rect l="0" t="0" r="0" b="0"/>
          <a:pathLst>
            <a:path>
              <a:moveTo>
                <a:pt x="0" y="26938"/>
              </a:moveTo>
              <a:lnTo>
                <a:pt x="994121" y="2693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438877" y="2064097"/>
        <a:ext cx="49706" cy="49706"/>
      </dsp:txXfrm>
    </dsp:sp>
    <dsp:sp modelId="{269BCDEE-0CF6-4DE9-8696-4A311069921A}">
      <dsp:nvSpPr>
        <dsp:cNvPr id="0" name=""/>
        <dsp:cNvSpPr/>
      </dsp:nvSpPr>
      <dsp:spPr>
        <a:xfrm>
          <a:off x="6960578" y="1453504"/>
          <a:ext cx="2483617" cy="1241808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Assessment Center (RCC, KCIW, RC)</a:t>
          </a:r>
        </a:p>
      </dsp:txBody>
      <dsp:txXfrm>
        <a:off x="6996949" y="1489875"/>
        <a:ext cx="2410875" cy="1169066"/>
      </dsp:txXfrm>
    </dsp:sp>
    <dsp:sp modelId="{CA4E71B8-CC05-483D-9D6D-EA71DCA333F0}">
      <dsp:nvSpPr>
        <dsp:cNvPr id="0" name=""/>
        <dsp:cNvSpPr/>
      </dsp:nvSpPr>
      <dsp:spPr>
        <a:xfrm rot="3210934">
          <a:off x="2137314" y="2814152"/>
          <a:ext cx="1708472" cy="53876"/>
        </a:xfrm>
        <a:custGeom>
          <a:avLst/>
          <a:gdLst/>
          <a:ahLst/>
          <a:cxnLst/>
          <a:rect l="0" t="0" r="0" b="0"/>
          <a:pathLst>
            <a:path>
              <a:moveTo>
                <a:pt x="0" y="26938"/>
              </a:moveTo>
              <a:lnTo>
                <a:pt x="1708472" y="2693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2948838" y="2798379"/>
        <a:ext cx="85423" cy="85423"/>
      </dsp:txXfrm>
    </dsp:sp>
    <dsp:sp modelId="{FBC28637-3774-44EC-AE5C-8C25C7603034}">
      <dsp:nvSpPr>
        <dsp:cNvPr id="0" name=""/>
        <dsp:cNvSpPr/>
      </dsp:nvSpPr>
      <dsp:spPr>
        <a:xfrm>
          <a:off x="3499483" y="2907008"/>
          <a:ext cx="2483617" cy="1241808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Death Sentence</a:t>
          </a:r>
        </a:p>
      </dsp:txBody>
      <dsp:txXfrm>
        <a:off x="3535854" y="2943379"/>
        <a:ext cx="2410875" cy="1169066"/>
      </dsp:txXfrm>
    </dsp:sp>
    <dsp:sp modelId="{165E1507-8FEF-401C-9A75-CEB660A9A08E}">
      <dsp:nvSpPr>
        <dsp:cNvPr id="0" name=""/>
        <dsp:cNvSpPr/>
      </dsp:nvSpPr>
      <dsp:spPr>
        <a:xfrm rot="21573930">
          <a:off x="5983087" y="3497252"/>
          <a:ext cx="981380" cy="53876"/>
        </a:xfrm>
        <a:custGeom>
          <a:avLst/>
          <a:gdLst/>
          <a:ahLst/>
          <a:cxnLst/>
          <a:rect l="0" t="0" r="0" b="0"/>
          <a:pathLst>
            <a:path>
              <a:moveTo>
                <a:pt x="0" y="26938"/>
              </a:moveTo>
              <a:lnTo>
                <a:pt x="981380" y="2693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449242" y="3499656"/>
        <a:ext cx="49069" cy="49069"/>
      </dsp:txXfrm>
    </dsp:sp>
    <dsp:sp modelId="{DAD25508-D485-48C5-8F99-53853C55536A}">
      <dsp:nvSpPr>
        <dsp:cNvPr id="0" name=""/>
        <dsp:cNvSpPr/>
      </dsp:nvSpPr>
      <dsp:spPr>
        <a:xfrm>
          <a:off x="6964453" y="2899565"/>
          <a:ext cx="2483617" cy="1241808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KSP/KCIW</a:t>
          </a:r>
        </a:p>
      </dsp:txBody>
      <dsp:txXfrm>
        <a:off x="7000824" y="2935936"/>
        <a:ext cx="2410875" cy="1169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0632F76-0413-4E1C-8ABB-C98A9E74A10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A231635-36FE-4FC0-A808-2A158C554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81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5A4956E2-E0AC-1FE4-8244-55A14E03F8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472" y="5772150"/>
            <a:ext cx="1854777" cy="9715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043966-4A2A-D85C-031C-C1C74111E32B}"/>
              </a:ext>
            </a:extLst>
          </p:cNvPr>
          <p:cNvSpPr txBox="1"/>
          <p:nvPr/>
        </p:nvSpPr>
        <p:spPr>
          <a:xfrm>
            <a:off x="914400" y="257175"/>
            <a:ext cx="842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srgbClr val="2A71A3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D3CC19-1B2C-51F2-21C0-A1A50AE30141}"/>
              </a:ext>
            </a:extLst>
          </p:cNvPr>
          <p:cNvSpPr txBox="1"/>
          <p:nvPr/>
        </p:nvSpPr>
        <p:spPr>
          <a:xfrm>
            <a:off x="2689412" y="5834360"/>
            <a:ext cx="41857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A71A3"/>
                </a:solidFill>
                <a:latin typeface="Century Gothic" panose="020B0502020202020204" pitchFamily="34" charset="0"/>
              </a:rPr>
              <a:t>Department of Corrections</a:t>
            </a:r>
          </a:p>
          <a:p>
            <a:r>
              <a:rPr lang="en-US" dirty="0">
                <a:solidFill>
                  <a:srgbClr val="2A71A3"/>
                </a:solidFill>
                <a:latin typeface="Century Gothic" panose="020B0502020202020204" pitchFamily="34" charset="0"/>
              </a:rPr>
              <a:t>Division of Population Management</a:t>
            </a:r>
          </a:p>
          <a:p>
            <a:r>
              <a:rPr lang="en-US" dirty="0">
                <a:solidFill>
                  <a:srgbClr val="2A71A3"/>
                </a:solidFill>
                <a:latin typeface="Century Gothic" panose="020B0502020202020204" pitchFamily="34" charset="0"/>
              </a:rPr>
              <a:t>Kieryn Fannin, Director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8CDCE2-6759-BA73-AB44-040270422A13}"/>
              </a:ext>
            </a:extLst>
          </p:cNvPr>
          <p:cNvSpPr txBox="1"/>
          <p:nvPr/>
        </p:nvSpPr>
        <p:spPr>
          <a:xfrm>
            <a:off x="1066800" y="1572296"/>
            <a:ext cx="84201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2A71A3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DOC Classification</a:t>
            </a:r>
          </a:p>
          <a:p>
            <a:r>
              <a:rPr lang="en-US" sz="4000" dirty="0">
                <a:solidFill>
                  <a:srgbClr val="2A71A3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						</a:t>
            </a:r>
          </a:p>
          <a:p>
            <a:r>
              <a:rPr lang="en-US" sz="2400" dirty="0">
                <a:solidFill>
                  <a:srgbClr val="2A71A3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Jail and Corrections Reform Task Force						 July 24,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9E5F60-6E81-B499-9BE2-A4D2F57B545A}"/>
              </a:ext>
            </a:extLst>
          </p:cNvPr>
          <p:cNvSpPr txBox="1"/>
          <p:nvPr/>
        </p:nvSpPr>
        <p:spPr>
          <a:xfrm>
            <a:off x="1066800" y="409575"/>
            <a:ext cx="842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srgbClr val="2A71A3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5BCC6F-C5D1-33F3-28D6-D9AF60D5E3F4}"/>
              </a:ext>
            </a:extLst>
          </p:cNvPr>
          <p:cNvSpPr txBox="1"/>
          <p:nvPr/>
        </p:nvSpPr>
        <p:spPr>
          <a:xfrm>
            <a:off x="1219200" y="561975"/>
            <a:ext cx="842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srgbClr val="2A71A3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6054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63747-3DE7-89A0-16D3-8F1F7E01F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2305"/>
          </a:xfrm>
        </p:spPr>
        <p:txBody>
          <a:bodyPr/>
          <a:lstStyle/>
          <a:p>
            <a:pPr algn="ctr"/>
            <a:r>
              <a:rPr lang="en-US" dirty="0"/>
              <a:t>Classification Comparison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A48DE-EEC7-215D-EC31-2EE05C7E9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4" y="1322084"/>
            <a:ext cx="4185623" cy="576262"/>
          </a:xfrm>
        </p:spPr>
        <p:txBody>
          <a:bodyPr/>
          <a:lstStyle/>
          <a:p>
            <a:r>
              <a:rPr lang="en-US" dirty="0"/>
              <a:t>Jail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FB8134-36D3-DF5A-64D3-9B16788F4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4" y="1898346"/>
            <a:ext cx="4185623" cy="425078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Initial classification completed by RCC AC CTO and notification sent electronically to housing facility.</a:t>
            </a:r>
          </a:p>
          <a:p>
            <a:r>
              <a:rPr lang="en-US" dirty="0"/>
              <a:t>Reclassification</a:t>
            </a:r>
          </a:p>
          <a:p>
            <a:pPr lvl="1"/>
            <a:r>
              <a:rPr lang="en-US" dirty="0"/>
              <a:t>Conducted by Central Office Classification Staff</a:t>
            </a:r>
          </a:p>
          <a:p>
            <a:pPr lvl="2"/>
            <a:r>
              <a:rPr lang="en-US" dirty="0"/>
              <a:t>Upon triggering event (disciplinary, additional sentence, detainer lodged/released).</a:t>
            </a:r>
          </a:p>
          <a:p>
            <a:pPr lvl="2"/>
            <a:r>
              <a:rPr lang="en-US" dirty="0"/>
              <a:t>Upon request by jail, eligible every 90 days.</a:t>
            </a:r>
          </a:p>
          <a:p>
            <a:r>
              <a:rPr lang="en-US" dirty="0"/>
              <a:t>Risk and needs assessment completed by Probation &amp; Parole at time of PSI (CST) is used for classification.  No reassessments or Reentry Plans are completed.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F1A978-B85B-FCA0-B611-690CBC38C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4" y="1322084"/>
            <a:ext cx="4185618" cy="576262"/>
          </a:xfrm>
        </p:spPr>
        <p:txBody>
          <a:bodyPr/>
          <a:lstStyle/>
          <a:p>
            <a:r>
              <a:rPr lang="en-US" dirty="0"/>
              <a:t>Institution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91AE79-F71A-028F-1F2C-FCD87B14AC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1928525"/>
            <a:ext cx="4185617" cy="330411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All classifications conducted face to face by assigned (CTO).</a:t>
            </a:r>
          </a:p>
          <a:p>
            <a:r>
              <a:rPr lang="en-US" dirty="0"/>
              <a:t>Reclassifications conducted bi-annually based on established schedule or whenever there is a triggering event.</a:t>
            </a:r>
          </a:p>
          <a:p>
            <a:r>
              <a:rPr lang="en-US" dirty="0"/>
              <a:t>Risk and needs reassessment (PIT, RT, SRT) and Reentry Plan completed in conjunction with reclassification 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7F0E40-4F62-CF3A-E4DB-8C9F3EC53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2166" y="6051070"/>
            <a:ext cx="14255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0906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Process - Jail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328" y="1388801"/>
            <a:ext cx="8596668" cy="388077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150681"/>
              </p:ext>
            </p:extLst>
          </p:nvPr>
        </p:nvGraphicFramePr>
        <p:xfrm>
          <a:off x="552328" y="1388801"/>
          <a:ext cx="8596667" cy="36256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0797">
                  <a:extLst>
                    <a:ext uri="{9D8B030D-6E8A-4147-A177-3AD203B41FA5}">
                      <a16:colId xmlns:a16="http://schemas.microsoft.com/office/drawing/2014/main" val="1051542208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488438644"/>
                    </a:ext>
                  </a:extLst>
                </a:gridCol>
                <a:gridCol w="3119670">
                  <a:extLst>
                    <a:ext uri="{9D8B030D-6E8A-4147-A177-3AD203B41FA5}">
                      <a16:colId xmlns:a16="http://schemas.microsoft.com/office/drawing/2014/main" val="640811389"/>
                    </a:ext>
                  </a:extLst>
                </a:gridCol>
              </a:tblGrid>
              <a:tr h="10859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Year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Average Number classified Per Month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Number Classified Per Year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4130016"/>
                  </a:ext>
                </a:extLst>
              </a:tr>
              <a:tr h="5079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11,913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775454"/>
                  </a:ext>
                </a:extLst>
              </a:tr>
              <a:tr h="5079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8,395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0485408"/>
                  </a:ext>
                </a:extLst>
              </a:tr>
              <a:tr h="5079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5,526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781758"/>
                  </a:ext>
                </a:extLst>
              </a:tr>
              <a:tr h="5079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10,837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480990"/>
                  </a:ext>
                </a:extLst>
              </a:tr>
              <a:tr h="5079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Jan-Jun 2023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5,414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0653749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67DE39A-BFE5-93CA-47D2-FE3E8CA62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2166" y="6051070"/>
            <a:ext cx="14255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1485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Controlled Intake Inmates Pending Classification to Jail Programs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020599"/>
              </p:ext>
            </p:extLst>
          </p:nvPr>
        </p:nvGraphicFramePr>
        <p:xfrm>
          <a:off x="736553" y="2131554"/>
          <a:ext cx="8818507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865">
                  <a:extLst>
                    <a:ext uri="{9D8B030D-6E8A-4147-A177-3AD203B41FA5}">
                      <a16:colId xmlns:a16="http://schemas.microsoft.com/office/drawing/2014/main" val="984271134"/>
                    </a:ext>
                  </a:extLst>
                </a:gridCol>
                <a:gridCol w="3514877">
                  <a:extLst>
                    <a:ext uri="{9D8B030D-6E8A-4147-A177-3AD203B41FA5}">
                      <a16:colId xmlns:a16="http://schemas.microsoft.com/office/drawing/2014/main" val="493917710"/>
                    </a:ext>
                  </a:extLst>
                </a:gridCol>
                <a:gridCol w="3531765">
                  <a:extLst>
                    <a:ext uri="{9D8B030D-6E8A-4147-A177-3AD203B41FA5}">
                      <a16:colId xmlns:a16="http://schemas.microsoft.com/office/drawing/2014/main" val="3424251644"/>
                    </a:ext>
                  </a:extLst>
                </a:gridCol>
              </a:tblGrid>
              <a:tr h="320989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Number of Inmates</a:t>
                      </a:r>
                      <a:r>
                        <a:rPr lang="en-US" sz="2000" baseline="0" dirty="0"/>
                        <a:t> Waiting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Average length</a:t>
                      </a:r>
                      <a:r>
                        <a:rPr lang="en-US" sz="2000" baseline="0" dirty="0"/>
                        <a:t> of wait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752001"/>
                  </a:ext>
                </a:extLst>
              </a:tr>
              <a:tr h="320989">
                <a:tc>
                  <a:txBody>
                    <a:bodyPr/>
                    <a:lstStyle/>
                    <a:p>
                      <a:r>
                        <a:rPr lang="en-US" sz="2000" dirty="0"/>
                        <a:t>CD/DE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14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856886"/>
                  </a:ext>
                </a:extLst>
              </a:tr>
              <a:tr h="320989">
                <a:tc>
                  <a:txBody>
                    <a:bodyPr/>
                    <a:lstStyle/>
                    <a:p>
                      <a:r>
                        <a:rPr lang="en-US" sz="2000" dirty="0"/>
                        <a:t>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22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960573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04187F5-8588-AF40-A4E7-BD0324FFB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2166" y="6051070"/>
            <a:ext cx="14255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56EFD4-8159-BC41-BDAE-799C2522EECF}"/>
              </a:ext>
            </a:extLst>
          </p:cNvPr>
          <p:cNvSpPr txBox="1"/>
          <p:nvPr/>
        </p:nvSpPr>
        <p:spPr>
          <a:xfrm>
            <a:off x="511727" y="6501468"/>
            <a:ext cx="11744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of 7/10/23</a:t>
            </a:r>
          </a:p>
        </p:txBody>
      </p:sp>
    </p:spTree>
    <p:extLst>
      <p:ext uri="{BB962C8B-B14F-4D97-AF65-F5344CB8AC3E}">
        <p14:creationId xmlns:p14="http://schemas.microsoft.com/office/powerpoint/2010/main" val="3558947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5325"/>
          </a:xfrm>
        </p:spPr>
        <p:txBody>
          <a:bodyPr>
            <a:normAutofit/>
          </a:bodyPr>
          <a:lstStyle/>
          <a:p>
            <a:r>
              <a:rPr lang="en-US" sz="2600" dirty="0"/>
              <a:t>Controlled Intake Inmates Classified to Jail Programs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256696"/>
              </p:ext>
            </p:extLst>
          </p:nvPr>
        </p:nvGraphicFramePr>
        <p:xfrm>
          <a:off x="919291" y="2038064"/>
          <a:ext cx="780176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8212">
                  <a:extLst>
                    <a:ext uri="{9D8B030D-6E8A-4147-A177-3AD203B41FA5}">
                      <a16:colId xmlns:a16="http://schemas.microsoft.com/office/drawing/2014/main" val="984271134"/>
                    </a:ext>
                  </a:extLst>
                </a:gridCol>
                <a:gridCol w="4303552">
                  <a:extLst>
                    <a:ext uri="{9D8B030D-6E8A-4147-A177-3AD203B41FA5}">
                      <a16:colId xmlns:a16="http://schemas.microsoft.com/office/drawing/2014/main" val="3424251644"/>
                    </a:ext>
                  </a:extLst>
                </a:gridCol>
              </a:tblGrid>
              <a:tr h="320989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Average length</a:t>
                      </a:r>
                      <a:r>
                        <a:rPr lang="en-US" sz="2000" baseline="0" dirty="0"/>
                        <a:t> of wait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752001"/>
                  </a:ext>
                </a:extLst>
              </a:tr>
              <a:tr h="320989">
                <a:tc>
                  <a:txBody>
                    <a:bodyPr/>
                    <a:lstStyle/>
                    <a:p>
                      <a:r>
                        <a:rPr lang="en-US" sz="2000" dirty="0"/>
                        <a:t>CD/DE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14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856886"/>
                  </a:ext>
                </a:extLst>
              </a:tr>
              <a:tr h="320989">
                <a:tc>
                  <a:txBody>
                    <a:bodyPr/>
                    <a:lstStyle/>
                    <a:p>
                      <a:r>
                        <a:rPr lang="en-US" sz="2000" dirty="0"/>
                        <a:t>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31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960573"/>
                  </a:ext>
                </a:extLst>
              </a:tr>
              <a:tr h="320989">
                <a:tc>
                  <a:txBody>
                    <a:bodyPr/>
                    <a:lstStyle/>
                    <a:p>
                      <a:r>
                        <a:rPr lang="en-US" sz="2000" dirty="0"/>
                        <a:t>Combined (CC/CD/DE)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18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41824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04187F5-8588-AF40-A4E7-BD0324FFB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2166" y="6051070"/>
            <a:ext cx="14255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56EFD4-8159-BC41-BDAE-799C2522EECF}"/>
              </a:ext>
            </a:extLst>
          </p:cNvPr>
          <p:cNvSpPr txBox="1"/>
          <p:nvPr/>
        </p:nvSpPr>
        <p:spPr>
          <a:xfrm>
            <a:off x="511727" y="6501468"/>
            <a:ext cx="11744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of 7/10/23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27D5E0-49C9-D02A-0557-BDF074442661}"/>
              </a:ext>
            </a:extLst>
          </p:cNvPr>
          <p:cNvSpPr txBox="1"/>
          <p:nvPr/>
        </p:nvSpPr>
        <p:spPr>
          <a:xfrm>
            <a:off x="1143000" y="1457325"/>
            <a:ext cx="284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June 2022 – June 2023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9AD838-8BB9-822C-C2FA-130E2F3A1C0B}"/>
              </a:ext>
            </a:extLst>
          </p:cNvPr>
          <p:cNvSpPr txBox="1"/>
          <p:nvPr/>
        </p:nvSpPr>
        <p:spPr>
          <a:xfrm>
            <a:off x="919291" y="3853482"/>
            <a:ext cx="3538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January 2023 – June 2023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41444FAB-7BD3-3D22-F0FA-EA30B5C855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6814250"/>
              </p:ext>
            </p:extLst>
          </p:nvPr>
        </p:nvGraphicFramePr>
        <p:xfrm>
          <a:off x="919291" y="4336827"/>
          <a:ext cx="780176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8212">
                  <a:extLst>
                    <a:ext uri="{9D8B030D-6E8A-4147-A177-3AD203B41FA5}">
                      <a16:colId xmlns:a16="http://schemas.microsoft.com/office/drawing/2014/main" val="984271134"/>
                    </a:ext>
                  </a:extLst>
                </a:gridCol>
                <a:gridCol w="4303552">
                  <a:extLst>
                    <a:ext uri="{9D8B030D-6E8A-4147-A177-3AD203B41FA5}">
                      <a16:colId xmlns:a16="http://schemas.microsoft.com/office/drawing/2014/main" val="3424251644"/>
                    </a:ext>
                  </a:extLst>
                </a:gridCol>
              </a:tblGrid>
              <a:tr h="320989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Average length</a:t>
                      </a:r>
                      <a:r>
                        <a:rPr lang="en-US" sz="2000" baseline="0" dirty="0"/>
                        <a:t> of wait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752001"/>
                  </a:ext>
                </a:extLst>
              </a:tr>
              <a:tr h="320989">
                <a:tc>
                  <a:txBody>
                    <a:bodyPr/>
                    <a:lstStyle/>
                    <a:p>
                      <a:r>
                        <a:rPr lang="en-US" sz="2000" dirty="0"/>
                        <a:t>CD/DE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13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856886"/>
                  </a:ext>
                </a:extLst>
              </a:tr>
              <a:tr h="320989">
                <a:tc>
                  <a:txBody>
                    <a:bodyPr/>
                    <a:lstStyle/>
                    <a:p>
                      <a:r>
                        <a:rPr lang="en-US" sz="2000" dirty="0"/>
                        <a:t>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18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960573"/>
                  </a:ext>
                </a:extLst>
              </a:tr>
              <a:tr h="320989">
                <a:tc>
                  <a:txBody>
                    <a:bodyPr/>
                    <a:lstStyle/>
                    <a:p>
                      <a:r>
                        <a:rPr lang="en-US" sz="2000" dirty="0"/>
                        <a:t>Combined (CC/CD/DE)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13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41824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09625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6E562B-AC16-C038-825E-BD4A5963B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2166" y="6051070"/>
            <a:ext cx="14255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F2B5127-DDAF-298C-C33F-8A19D29D2B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425652"/>
              </p:ext>
            </p:extLst>
          </p:nvPr>
        </p:nvGraphicFramePr>
        <p:xfrm>
          <a:off x="800101" y="659422"/>
          <a:ext cx="8273318" cy="5133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02157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9703F6D-9C26-6039-E645-A6F82528D1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5791907"/>
              </p:ext>
            </p:extLst>
          </p:nvPr>
        </p:nvGraphicFramePr>
        <p:xfrm>
          <a:off x="694591" y="562708"/>
          <a:ext cx="8448289" cy="4968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2D981B7-9C3C-38C7-1FA2-4A943297A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2166" y="6051070"/>
            <a:ext cx="14255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42056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8415"/>
          </a:xfrm>
        </p:spPr>
        <p:txBody>
          <a:bodyPr>
            <a:normAutofit/>
          </a:bodyPr>
          <a:lstStyle/>
          <a:p>
            <a:r>
              <a:rPr lang="en-US" sz="2400" dirty="0"/>
              <a:t>Controlled Intake by Days and Gender – July 16, 2023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737058"/>
              </p:ext>
            </p:extLst>
          </p:nvPr>
        </p:nvGraphicFramePr>
        <p:xfrm>
          <a:off x="436227" y="1526949"/>
          <a:ext cx="9486750" cy="3804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ABF5040-6695-B1B2-476A-306901B5E86F}"/>
              </a:ext>
            </a:extLst>
          </p:cNvPr>
          <p:cNvSpPr txBox="1"/>
          <p:nvPr/>
        </p:nvSpPr>
        <p:spPr>
          <a:xfrm>
            <a:off x="677334" y="6146277"/>
            <a:ext cx="5418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*1 Female Act Rel, 16 Males OTC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30EC46-E269-2E86-23E5-66EC80F8B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2166" y="6051070"/>
            <a:ext cx="14255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6232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34DF7-D0D2-E1E4-3403-662DA2279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0575"/>
          </a:xfrm>
        </p:spPr>
        <p:txBody>
          <a:bodyPr>
            <a:normAutofit/>
          </a:bodyPr>
          <a:lstStyle/>
          <a:p>
            <a:r>
              <a:rPr lang="en-US" sz="3200" dirty="0"/>
              <a:t>Classification vs Risk/Needs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D3253-A939-4647-2E0E-E67FDAAD1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Objective based classification systems result in more secure custody decisions that help reduce prison violence, escapes, and institutional misconduct.</a:t>
            </a:r>
          </a:p>
          <a:p>
            <a:r>
              <a:rPr lang="en-US" dirty="0">
                <a:solidFill>
                  <a:schemeClr val="tx1"/>
                </a:solidFill>
              </a:rPr>
              <a:t>Risk/Needs Assessment (</a:t>
            </a:r>
            <a:r>
              <a:rPr lang="en-US" dirty="0" err="1">
                <a:solidFill>
                  <a:schemeClr val="tx1"/>
                </a:solidFill>
              </a:rPr>
              <a:t>KyRAS</a:t>
            </a:r>
            <a:r>
              <a:rPr lang="en-US" dirty="0">
                <a:solidFill>
                  <a:schemeClr val="tx1"/>
                </a:solidFill>
              </a:rPr>
              <a:t>) identifies program needs and risk of re-offense for each individual.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9F486A5D-2EBF-8F6D-BFB2-C8E776871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2166" y="6051070"/>
            <a:ext cx="14255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5860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253" y="2681103"/>
            <a:ext cx="2551176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br>
              <a:rPr lang="en-US" sz="1800" dirty="0"/>
            </a:br>
            <a:br>
              <a:rPr lang="en-US" sz="1800" dirty="0"/>
            </a:br>
            <a:r>
              <a:rPr lang="en-US" sz="2400" dirty="0"/>
              <a:t>CLASSIFICATION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8063A53-2C37-E52A-F16E-02C77B4FED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066676"/>
              </p:ext>
            </p:extLst>
          </p:nvPr>
        </p:nvGraphicFramePr>
        <p:xfrm>
          <a:off x="4526901" y="666140"/>
          <a:ext cx="4613672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54BB2D09-87B7-E322-6D8C-988DD35AD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2166" y="6051070"/>
            <a:ext cx="14255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7746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866" y="736092"/>
            <a:ext cx="7032181" cy="1189423"/>
          </a:xfrm>
          <a:solidFill>
            <a:srgbClr val="FFFFFF"/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4400" dirty="0"/>
              <a:t>Classification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5081" y="2638045"/>
            <a:ext cx="4285753" cy="3101983"/>
          </a:xfrm>
        </p:spPr>
        <p:txBody>
          <a:bodyPr>
            <a:normAutofit/>
          </a:bodyPr>
          <a:lstStyle/>
          <a:p>
            <a:r>
              <a:rPr lang="en-US" dirty="0"/>
              <a:t>Four (4) DOCUMENTS</a:t>
            </a:r>
          </a:p>
          <a:p>
            <a:pPr lvl="1"/>
            <a:r>
              <a:rPr lang="en-US" dirty="0"/>
              <a:t>Initial Female</a:t>
            </a:r>
          </a:p>
          <a:p>
            <a:pPr lvl="1"/>
            <a:r>
              <a:rPr lang="en-US" dirty="0"/>
              <a:t>Initial Male</a:t>
            </a:r>
          </a:p>
          <a:p>
            <a:pPr lvl="1"/>
            <a:r>
              <a:rPr lang="en-US" dirty="0"/>
              <a:t>Reclassification Female</a:t>
            </a:r>
          </a:p>
          <a:p>
            <a:pPr lvl="1"/>
            <a:r>
              <a:rPr lang="en-US" dirty="0"/>
              <a:t>Reclassification Male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21A902F4-F6D5-ED7A-8C05-D267D5F58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2166" y="6051070"/>
            <a:ext cx="14255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644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D493D-FB43-53C4-A3C3-A899F00E0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111" y="751309"/>
            <a:ext cx="2997851" cy="326409"/>
          </a:xfrm>
        </p:spPr>
        <p:txBody>
          <a:bodyPr>
            <a:normAutofit fontScale="90000"/>
          </a:bodyPr>
          <a:lstStyle/>
          <a:p>
            <a:r>
              <a:rPr lang="en-US" dirty="0"/>
              <a:t>SCORED RISK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991FE-19F1-9F11-3A12-8EBB53589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0553" y="751309"/>
            <a:ext cx="6014905" cy="343471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Disciplinary behavior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Jail and institutional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Severity of Current Offense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History (Number of) Other Felony Convictions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Severity of Other Felony Convictions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Escape History</a:t>
            </a: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chemeClr val="tx1"/>
                </a:solidFill>
              </a:rPr>
              <a:t>KyRAS</a:t>
            </a:r>
            <a:r>
              <a:rPr lang="en-US" dirty="0">
                <a:solidFill>
                  <a:schemeClr val="tx1"/>
                </a:solidFill>
              </a:rPr>
              <a:t> Family/Social and Peer Companion Score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Education/Employment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Age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A6155FEF-AD9A-91FB-1DAD-AD54080DB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2166" y="6051070"/>
            <a:ext cx="14255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DAA0086-BA26-7BEC-D940-AB9E65C9EEED}"/>
              </a:ext>
            </a:extLst>
          </p:cNvPr>
          <p:cNvSpPr txBox="1">
            <a:spLocks/>
          </p:cNvSpPr>
          <p:nvPr/>
        </p:nvSpPr>
        <p:spPr>
          <a:xfrm>
            <a:off x="475111" y="4784997"/>
            <a:ext cx="1559208" cy="447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OVERRIDES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1FBB6B3-F171-802F-A15D-9DB4DC6164FF}"/>
              </a:ext>
            </a:extLst>
          </p:cNvPr>
          <p:cNvSpPr txBox="1">
            <a:spLocks/>
          </p:cNvSpPr>
          <p:nvPr/>
        </p:nvSpPr>
        <p:spPr>
          <a:xfrm>
            <a:off x="3940553" y="4891031"/>
            <a:ext cx="2469040" cy="823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ADMINISTRATIVE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DISCRETIONARY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85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D1B58-42CD-333E-7E05-50F806BA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263" y="2068098"/>
            <a:ext cx="1918191" cy="1141534"/>
          </a:xfrm>
        </p:spPr>
        <p:txBody>
          <a:bodyPr anchor="b">
            <a:normAutofit fontScale="90000"/>
          </a:bodyPr>
          <a:lstStyle/>
          <a:p>
            <a:r>
              <a:rPr lang="en-US" dirty="0"/>
              <a:t>Custody</a:t>
            </a:r>
            <a:br>
              <a:rPr lang="en-US" dirty="0"/>
            </a:br>
            <a:r>
              <a:rPr lang="en-US" dirty="0"/>
              <a:t>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0739C-1670-E187-E4E6-BFD5088B6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8713" y="2068098"/>
            <a:ext cx="4752841" cy="3982972"/>
          </a:xfrm>
        </p:spPr>
        <p:txBody>
          <a:bodyPr anchor="ctr">
            <a:normAutofit/>
          </a:bodyPr>
          <a:lstStyle/>
          <a:p>
            <a:r>
              <a:rPr lang="en-US" sz="2000" dirty="0">
                <a:latin typeface="Century Gothic (Body)"/>
              </a:rPr>
              <a:t>Community (Level 1)*</a:t>
            </a:r>
          </a:p>
          <a:p>
            <a:r>
              <a:rPr lang="en-US" sz="2000" dirty="0">
                <a:latin typeface="Century Gothic (Body)"/>
              </a:rPr>
              <a:t>Minimum (Level 2)</a:t>
            </a:r>
          </a:p>
          <a:p>
            <a:r>
              <a:rPr lang="en-US" sz="2000" dirty="0">
                <a:latin typeface="Century Gothic (Body)"/>
              </a:rPr>
              <a:t>Medium (Level 3)</a:t>
            </a:r>
          </a:p>
          <a:p>
            <a:r>
              <a:rPr lang="en-US" sz="2000" dirty="0">
                <a:latin typeface="Century Gothic (Body)"/>
              </a:rPr>
              <a:t>Maximum (Level 4)</a:t>
            </a:r>
          </a:p>
          <a:p>
            <a:endParaRPr lang="en-US" sz="2000" dirty="0">
              <a:latin typeface="Century Gothic (Body)"/>
            </a:endParaRPr>
          </a:p>
          <a:p>
            <a:endParaRPr lang="en-US" sz="2000" dirty="0">
              <a:latin typeface="Century Gothic (Body)"/>
            </a:endParaRP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5FCA094E-5E21-8E09-010D-FD11A6E2B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2166" y="6051070"/>
            <a:ext cx="14255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E7B80B-5348-24FF-945D-61EB57F696FA}"/>
              </a:ext>
            </a:extLst>
          </p:cNvPr>
          <p:cNvSpPr txBox="1"/>
          <p:nvPr/>
        </p:nvSpPr>
        <p:spPr>
          <a:xfrm>
            <a:off x="438147" y="6051070"/>
            <a:ext cx="30670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*Additional requirements</a:t>
            </a:r>
          </a:p>
        </p:txBody>
      </p:sp>
    </p:spTree>
    <p:extLst>
      <p:ext uri="{BB962C8B-B14F-4D97-AF65-F5344CB8AC3E}">
        <p14:creationId xmlns:p14="http://schemas.microsoft.com/office/powerpoint/2010/main" val="4161934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FC8E1-24E7-467F-9EEF-F8C692792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610" y="1495968"/>
            <a:ext cx="2657679" cy="3212654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PROCESS </a:t>
            </a:r>
            <a:r>
              <a:rPr lang="en-US" sz="3500" dirty="0">
                <a:solidFill>
                  <a:schemeClr val="tx1"/>
                </a:solidFill>
              </a:rPr>
              <a:t>-              	 </a:t>
            </a:r>
            <a:r>
              <a:rPr lang="en-US" sz="3200" dirty="0">
                <a:solidFill>
                  <a:schemeClr val="tx1"/>
                </a:solidFill>
              </a:rPr>
              <a:t>Jail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9825756-BD39-6963-A8DB-32CC2675B1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68702"/>
              </p:ext>
            </p:extLst>
          </p:nvPr>
        </p:nvGraphicFramePr>
        <p:xfrm>
          <a:off x="4800338" y="639763"/>
          <a:ext cx="4613672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EA13582-C797-0463-E7F5-3DBAA04E80E6}"/>
              </a:ext>
            </a:extLst>
          </p:cNvPr>
          <p:cNvSpPr/>
          <p:nvPr/>
        </p:nvSpPr>
        <p:spPr>
          <a:xfrm flipH="1" flipV="1">
            <a:off x="1095335" y="1632304"/>
            <a:ext cx="2657679" cy="32126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404DD3-ECB8-52BC-F7CA-281D5CF32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2166" y="6051070"/>
            <a:ext cx="14255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1870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1119" y="964692"/>
            <a:ext cx="8323529" cy="93960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KRS 532.100</a:t>
            </a:r>
          </a:p>
        </p:txBody>
      </p:sp>
      <p:graphicFrame>
        <p:nvGraphicFramePr>
          <p:cNvPr id="15" name="Content Placeholder 1">
            <a:extLst>
              <a:ext uri="{FF2B5EF4-FFF2-40B4-BE49-F238E27FC236}">
                <a16:creationId xmlns:a16="http://schemas.microsoft.com/office/drawing/2014/main" id="{FA3D7A84-1E37-580B-03FA-80B38556BF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315993"/>
              </p:ext>
            </p:extLst>
          </p:nvPr>
        </p:nvGraphicFramePr>
        <p:xfrm>
          <a:off x="922439" y="2153412"/>
          <a:ext cx="76962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6">
            <a:extLst>
              <a:ext uri="{FF2B5EF4-FFF2-40B4-BE49-F238E27FC236}">
                <a16:creationId xmlns:a16="http://schemas.microsoft.com/office/drawing/2014/main" id="{C511893F-6103-F7AE-DEBC-2C2383D84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2166" y="6051070"/>
            <a:ext cx="14255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9112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466666" cy="1068198"/>
          </a:xfrm>
        </p:spPr>
        <p:txBody>
          <a:bodyPr>
            <a:normAutofit fontScale="90000"/>
          </a:bodyPr>
          <a:lstStyle/>
          <a:p>
            <a:r>
              <a:rPr lang="en-US" dirty="0"/>
              <a:t>Controlled Intake and Who Goes Where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539575"/>
              </p:ext>
            </p:extLst>
          </p:nvPr>
        </p:nvGraphicFramePr>
        <p:xfrm>
          <a:off x="97801" y="1270471"/>
          <a:ext cx="9450645" cy="4148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5CB919D7-F35E-9517-4075-4A4437A96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2166" y="6051070"/>
            <a:ext cx="14255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2BB7542-2A4A-41DC-2487-7896166CBA29}"/>
              </a:ext>
            </a:extLst>
          </p:cNvPr>
          <p:cNvCxnSpPr>
            <a:cxnSpLocks/>
          </p:cNvCxnSpPr>
          <p:nvPr/>
        </p:nvCxnSpPr>
        <p:spPr>
          <a:xfrm flipV="1">
            <a:off x="2555255" y="3344879"/>
            <a:ext cx="1067176" cy="1050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C8223A7-8840-0C6D-5AAE-7345DF9CE5C9}"/>
              </a:ext>
            </a:extLst>
          </p:cNvPr>
          <p:cNvCxnSpPr>
            <a:cxnSpLocks/>
          </p:cNvCxnSpPr>
          <p:nvPr/>
        </p:nvCxnSpPr>
        <p:spPr>
          <a:xfrm>
            <a:off x="2555255" y="3429000"/>
            <a:ext cx="1067176" cy="1425898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58F2363-DD76-1F46-6EFD-7BBAA3677513}"/>
              </a:ext>
            </a:extLst>
          </p:cNvPr>
          <p:cNvCxnSpPr/>
          <p:nvPr/>
        </p:nvCxnSpPr>
        <p:spPr>
          <a:xfrm>
            <a:off x="6096000" y="1885549"/>
            <a:ext cx="100667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9210E89-B58F-973B-4674-BFE2F8A457CC}"/>
              </a:ext>
            </a:extLst>
          </p:cNvPr>
          <p:cNvCxnSpPr/>
          <p:nvPr/>
        </p:nvCxnSpPr>
        <p:spPr>
          <a:xfrm flipV="1">
            <a:off x="6079885" y="3348472"/>
            <a:ext cx="1006679" cy="334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6851D81-EBAE-0824-BAF6-B2D4B64F0C67}"/>
              </a:ext>
            </a:extLst>
          </p:cNvPr>
          <p:cNvCxnSpPr>
            <a:cxnSpLocks/>
          </p:cNvCxnSpPr>
          <p:nvPr/>
        </p:nvCxnSpPr>
        <p:spPr>
          <a:xfrm>
            <a:off x="6096000" y="4762688"/>
            <a:ext cx="100667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ACAD963-2EC7-9488-6F68-0715B05FE4B4}"/>
              </a:ext>
            </a:extLst>
          </p:cNvPr>
          <p:cNvCxnSpPr>
            <a:cxnSpLocks/>
          </p:cNvCxnSpPr>
          <p:nvPr/>
        </p:nvCxnSpPr>
        <p:spPr>
          <a:xfrm flipV="1">
            <a:off x="2555255" y="1885549"/>
            <a:ext cx="1067176" cy="154345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116464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8856426c-ecfc-4946-87d3-6e3efd4fe4ae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f3aa1f39-66c1-45bc-a953-8ff349e7b5ae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8e5ef553-d536-4de4-a029-c68096788f63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ab85f077-cf82-4021-a260-73463fba258a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8cb04501-1db7-406d-a691-427dea25edf5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7a12921c-fc5d-45aa-87c1-338a46738d03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ail Task Ford 7-24-23.potx" id="{716E89F5-5E25-48EB-B125-1A5F9874D8D6}" vid="{8FC7F532-09AF-4F3F-82BC-715B57CF3F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381499F1977E4C81D2EFA9DFD41A24" ma:contentTypeVersion="5" ma:contentTypeDescription="Create a new document." ma:contentTypeScope="" ma:versionID="a00191c2efddab9daa9db0468588fdc3">
  <xsd:schema xmlns:xsd="http://www.w3.org/2001/XMLSchema" xmlns:xs="http://www.w3.org/2001/XMLSchema" xmlns:p="http://schemas.microsoft.com/office/2006/metadata/properties" xmlns:ns3="23b7f442-42c0-4f9b-afe8-d7a685bdf976" xmlns:ns4="6e8a6009-0441-4f53-abe4-545236ae25b6" targetNamespace="http://schemas.microsoft.com/office/2006/metadata/properties" ma:root="true" ma:fieldsID="7cb9926babbe535206f17209b04a1e49" ns3:_="" ns4:_="">
    <xsd:import namespace="23b7f442-42c0-4f9b-afe8-d7a685bdf976"/>
    <xsd:import namespace="6e8a6009-0441-4f53-abe4-545236ae25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b7f442-42c0-4f9b-afe8-d7a685bdf9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a6009-0441-4f53-abe4-545236ae25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002E3B-688D-4052-9C20-DA317CD8C2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D2EBE7-9AB1-40C5-921A-6BAB19FE9BB8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6e8a6009-0441-4f53-abe4-545236ae25b6"/>
    <ds:schemaRef ds:uri="http://www.w3.org/XML/1998/namespace"/>
    <ds:schemaRef ds:uri="23b7f442-42c0-4f9b-afe8-d7a685bdf976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00986A6-98E7-4F55-BB02-377C2D3EBD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b7f442-42c0-4f9b-afe8-d7a685bdf976"/>
    <ds:schemaRef ds:uri="6e8a6009-0441-4f53-abe4-545236ae25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Jail Task Ford 7-24-23</Template>
  <TotalTime>1026</TotalTime>
  <Words>731</Words>
  <Application>Microsoft Office PowerPoint</Application>
  <PresentationFormat>Widescreen</PresentationFormat>
  <Paragraphs>136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Century Gothic (Body)</vt:lpstr>
      <vt:lpstr>Wingdings 3</vt:lpstr>
      <vt:lpstr>Facet</vt:lpstr>
      <vt:lpstr>PowerPoint Presentation</vt:lpstr>
      <vt:lpstr>Classification vs Risk/Needs Assessment</vt:lpstr>
      <vt:lpstr>  CLASSIFICATION</vt:lpstr>
      <vt:lpstr>Classification Documents</vt:lpstr>
      <vt:lpstr>SCORED RISK FACTORS</vt:lpstr>
      <vt:lpstr>Custody Levels</vt:lpstr>
      <vt:lpstr>PROCESS -                Jail</vt:lpstr>
      <vt:lpstr>KRS 532.100</vt:lpstr>
      <vt:lpstr>Controlled Intake and Who Goes Where</vt:lpstr>
      <vt:lpstr>Classification Comparison</vt:lpstr>
      <vt:lpstr>Classification Process - Jail</vt:lpstr>
      <vt:lpstr>Controlled Intake Inmates Pending Classification to Jail Programs</vt:lpstr>
      <vt:lpstr>Controlled Intake Inmates Classified to Jail Programs</vt:lpstr>
      <vt:lpstr>PowerPoint Presentation</vt:lpstr>
      <vt:lpstr>PowerPoint Presentation</vt:lpstr>
      <vt:lpstr>Controlled Intake by Days and Gender – July 16,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Fannin, Kieryn J (DOC)</dc:creator>
  <cp:lastModifiedBy>Walters, Ryan R (Justice)</cp:lastModifiedBy>
  <cp:revision>15</cp:revision>
  <cp:lastPrinted>2023-07-13T13:33:07Z</cp:lastPrinted>
  <dcterms:created xsi:type="dcterms:W3CDTF">2023-07-10T15:23:36Z</dcterms:created>
  <dcterms:modified xsi:type="dcterms:W3CDTF">2023-07-21T13:52:15Z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0x010100C1381499F1977E4C81D2EFA9DFD41A24</vt:lpwstr>
  </property>
</Properties>
</file>