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24"/>
  </p:notesMasterIdLst>
  <p:sldIdLst>
    <p:sldId id="256" r:id="rId5"/>
    <p:sldId id="257" r:id="rId6"/>
    <p:sldId id="637" r:id="rId7"/>
    <p:sldId id="639" r:id="rId8"/>
    <p:sldId id="640" r:id="rId9"/>
    <p:sldId id="643" r:id="rId10"/>
    <p:sldId id="646" r:id="rId11"/>
    <p:sldId id="657" r:id="rId12"/>
    <p:sldId id="658" r:id="rId13"/>
    <p:sldId id="656" r:id="rId14"/>
    <p:sldId id="647" r:id="rId15"/>
    <p:sldId id="648" r:id="rId16"/>
    <p:sldId id="649" r:id="rId17"/>
    <p:sldId id="650" r:id="rId18"/>
    <p:sldId id="651" r:id="rId19"/>
    <p:sldId id="652" r:id="rId20"/>
    <p:sldId id="653" r:id="rId21"/>
    <p:sldId id="654" r:id="rId22"/>
    <p:sldId id="655"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71A3"/>
    <a:srgbClr val="77D3F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5448" autoAdjust="0"/>
  </p:normalViewPr>
  <p:slideViewPr>
    <p:cSldViewPr snapToGrid="0">
      <p:cViewPr varScale="1">
        <p:scale>
          <a:sx n="87" d="100"/>
          <a:sy n="87" d="100"/>
        </p:scale>
        <p:origin x="480" y="67"/>
      </p:cViewPr>
      <p:guideLst/>
    </p:cSldViewPr>
  </p:slideViewPr>
  <p:outlineViewPr>
    <p:cViewPr>
      <p:scale>
        <a:sx n="33" d="100"/>
        <a:sy n="33" d="100"/>
      </p:scale>
      <p:origin x="0" y="-560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Monthly Community</a:t>
            </a:r>
            <a:r>
              <a:rPr lang="en-US" baseline="0" dirty="0"/>
              <a:t> Service- </a:t>
            </a:r>
          </a:p>
          <a:p>
            <a:pPr>
              <a:defRPr/>
            </a:pPr>
            <a:r>
              <a:rPr lang="en-US" baseline="0" dirty="0"/>
              <a:t>Related Workers</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'Combined Avg'!$H$1:$K$1</c:f>
              <c:strCache>
                <c:ptCount val="4"/>
                <c:pt idx="0">
                  <c:v>FY20 </c:v>
                </c:pt>
                <c:pt idx="1">
                  <c:v>FY21</c:v>
                </c:pt>
                <c:pt idx="2">
                  <c:v>FY22 </c:v>
                </c:pt>
                <c:pt idx="3">
                  <c:v>FY23 </c:v>
                </c:pt>
              </c:strCache>
            </c:strRef>
          </c:cat>
          <c:val>
            <c:numRef>
              <c:f>'Combined Avg'!$H$2:$K$2</c:f>
              <c:numCache>
                <c:formatCode>0</c:formatCode>
                <c:ptCount val="4"/>
                <c:pt idx="0">
                  <c:v>4451.4166666666661</c:v>
                </c:pt>
                <c:pt idx="1">
                  <c:v>3109.6666666666679</c:v>
                </c:pt>
                <c:pt idx="2">
                  <c:v>3294.5000000000005</c:v>
                </c:pt>
                <c:pt idx="3">
                  <c:v>3614.0909090909076</c:v>
                </c:pt>
              </c:numCache>
            </c:numRef>
          </c:val>
          <c:extLst>
            <c:ext xmlns:c16="http://schemas.microsoft.com/office/drawing/2014/chart" uri="{C3380CC4-5D6E-409C-BE32-E72D297353CC}">
              <c16:uniqueId val="{00000000-4886-41EB-AEC0-1B5A4F9A21A3}"/>
            </c:ext>
          </c:extLst>
        </c:ser>
        <c:dLbls>
          <c:showLegendKey val="0"/>
          <c:showVal val="0"/>
          <c:showCatName val="0"/>
          <c:showSerName val="0"/>
          <c:showPercent val="0"/>
          <c:showBubbleSize val="0"/>
        </c:dLbls>
        <c:gapWidth val="219"/>
        <c:overlap val="-27"/>
        <c:axId val="1680744511"/>
        <c:axId val="1680744095"/>
      </c:barChart>
      <c:catAx>
        <c:axId val="16807445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80744095"/>
        <c:crosses val="autoZero"/>
        <c:auto val="1"/>
        <c:lblAlgn val="ctr"/>
        <c:lblOffset val="100"/>
        <c:noMultiLvlLbl val="0"/>
      </c:catAx>
      <c:valAx>
        <c:axId val="168074409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8074451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632F76-0413-4E1C-8ABB-C98A9E74A109}" type="datetimeFigureOut">
              <a:rPr lang="en-US" smtClean="0"/>
              <a:t>7/21/2023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231635-36FE-4FC0-A808-2A158C554A5D}" type="slidenum">
              <a:rPr lang="en-US" smtClean="0"/>
              <a:t>‹#›</a:t>
            </a:fld>
            <a:endParaRPr lang="en-US"/>
          </a:p>
        </p:txBody>
      </p:sp>
    </p:spTree>
    <p:extLst>
      <p:ext uri="{BB962C8B-B14F-4D97-AF65-F5344CB8AC3E}">
        <p14:creationId xmlns:p14="http://schemas.microsoft.com/office/powerpoint/2010/main" val="1790981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7/21/2023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7/21/2023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7/21/2023</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7/21/2023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10;&#10;Description automatically generated with medium confidence">
            <a:extLst>
              <a:ext uri="{FF2B5EF4-FFF2-40B4-BE49-F238E27FC236}">
                <a16:creationId xmlns:a16="http://schemas.microsoft.com/office/drawing/2014/main" id="{5A4956E2-E0AC-1FE4-8244-55A14E03F8E4}"/>
              </a:ext>
            </a:extLst>
          </p:cNvPr>
          <p:cNvPicPr>
            <a:picLocks noChangeAspect="1"/>
          </p:cNvPicPr>
          <p:nvPr/>
        </p:nvPicPr>
        <p:blipFill>
          <a:blip r:embed="rId2"/>
          <a:stretch>
            <a:fillRect/>
          </a:stretch>
        </p:blipFill>
        <p:spPr>
          <a:xfrm>
            <a:off x="145472" y="5772150"/>
            <a:ext cx="1854777" cy="971550"/>
          </a:xfrm>
          <a:prstGeom prst="rect">
            <a:avLst/>
          </a:prstGeom>
        </p:spPr>
      </p:pic>
      <p:sp>
        <p:nvSpPr>
          <p:cNvPr id="8" name="TextBox 7">
            <a:extLst>
              <a:ext uri="{FF2B5EF4-FFF2-40B4-BE49-F238E27FC236}">
                <a16:creationId xmlns:a16="http://schemas.microsoft.com/office/drawing/2014/main" id="{33D3CC19-1B2C-51F2-21C0-A1A50AE30141}"/>
              </a:ext>
            </a:extLst>
          </p:cNvPr>
          <p:cNvSpPr txBox="1"/>
          <p:nvPr/>
        </p:nvSpPr>
        <p:spPr>
          <a:xfrm>
            <a:off x="2689412" y="5820370"/>
            <a:ext cx="3188693" cy="923330"/>
          </a:xfrm>
          <a:prstGeom prst="rect">
            <a:avLst/>
          </a:prstGeom>
          <a:noFill/>
        </p:spPr>
        <p:txBody>
          <a:bodyPr wrap="none" rtlCol="0">
            <a:spAutoFit/>
          </a:bodyPr>
          <a:lstStyle/>
          <a:p>
            <a:r>
              <a:rPr lang="en-US" dirty="0">
                <a:solidFill>
                  <a:srgbClr val="2A71A3"/>
                </a:solidFill>
                <a:latin typeface="Century Gothic" panose="020B0502020202020204" pitchFamily="34" charset="0"/>
              </a:rPr>
              <a:t>Department of Corrections</a:t>
            </a:r>
          </a:p>
          <a:p>
            <a:r>
              <a:rPr lang="en-US" dirty="0">
                <a:solidFill>
                  <a:srgbClr val="2A71A3"/>
                </a:solidFill>
                <a:latin typeface="Century Gothic" panose="020B0502020202020204" pitchFamily="34" charset="0"/>
              </a:rPr>
              <a:t>Division of Local Facilities</a:t>
            </a:r>
          </a:p>
          <a:p>
            <a:r>
              <a:rPr lang="en-US" dirty="0">
                <a:solidFill>
                  <a:srgbClr val="2A71A3"/>
                </a:solidFill>
                <a:latin typeface="Century Gothic" panose="020B0502020202020204" pitchFamily="34" charset="0"/>
              </a:rPr>
              <a:t>Kirstie Willard, Director </a:t>
            </a:r>
          </a:p>
        </p:txBody>
      </p:sp>
      <p:sp>
        <p:nvSpPr>
          <p:cNvPr id="2" name="TextBox 1">
            <a:extLst>
              <a:ext uri="{FF2B5EF4-FFF2-40B4-BE49-F238E27FC236}">
                <a16:creationId xmlns:a16="http://schemas.microsoft.com/office/drawing/2014/main" id="{748CDCE2-6759-BA73-AB44-040270422A13}"/>
              </a:ext>
            </a:extLst>
          </p:cNvPr>
          <p:cNvSpPr txBox="1"/>
          <p:nvPr/>
        </p:nvSpPr>
        <p:spPr>
          <a:xfrm>
            <a:off x="1257498" y="1305342"/>
            <a:ext cx="8420100" cy="1938992"/>
          </a:xfrm>
          <a:prstGeom prst="rect">
            <a:avLst/>
          </a:prstGeom>
          <a:noFill/>
        </p:spPr>
        <p:txBody>
          <a:bodyPr wrap="square" rtlCol="0">
            <a:spAutoFit/>
          </a:bodyPr>
          <a:lstStyle/>
          <a:p>
            <a:r>
              <a:rPr lang="en-US" sz="6000" dirty="0">
                <a:solidFill>
                  <a:srgbClr val="2A71A3"/>
                </a:solidFill>
                <a:latin typeface="Century Gothic" panose="020B0502020202020204" pitchFamily="34" charset="0"/>
                <a:cs typeface="Calibri" panose="020F0502020204030204" pitchFamily="34" charset="0"/>
              </a:rPr>
              <a:t>Jail Inmate</a:t>
            </a:r>
          </a:p>
          <a:p>
            <a:r>
              <a:rPr lang="en-US" sz="6000" dirty="0">
                <a:solidFill>
                  <a:srgbClr val="2A71A3"/>
                </a:solidFill>
                <a:latin typeface="Century Gothic" panose="020B0502020202020204" pitchFamily="34" charset="0"/>
                <a:cs typeface="Calibri" panose="020F0502020204030204" pitchFamily="34" charset="0"/>
              </a:rPr>
              <a:t>Work Programs</a:t>
            </a:r>
          </a:p>
        </p:txBody>
      </p:sp>
    </p:spTree>
    <p:extLst>
      <p:ext uri="{BB962C8B-B14F-4D97-AF65-F5344CB8AC3E}">
        <p14:creationId xmlns:p14="http://schemas.microsoft.com/office/powerpoint/2010/main" val="1156054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grpSp>
        <p:nvGrpSpPr>
          <p:cNvPr id="33" name="Group 3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34" name="Straight Connector 3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Isosceles Triangle 3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Isosceles Triangle 4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2" name="Isosceles Triangle 4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44" name="Rectangle 4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27" name="TextBox 26">
            <a:extLst>
              <a:ext uri="{FF2B5EF4-FFF2-40B4-BE49-F238E27FC236}">
                <a16:creationId xmlns:a16="http://schemas.microsoft.com/office/drawing/2014/main" id="{E2D4353C-9606-FA97-F237-AF05382E7004}"/>
              </a:ext>
            </a:extLst>
          </p:cNvPr>
          <p:cNvSpPr txBox="1"/>
          <p:nvPr/>
        </p:nvSpPr>
        <p:spPr>
          <a:xfrm>
            <a:off x="1858386" y="620829"/>
            <a:ext cx="7097412" cy="954107"/>
          </a:xfrm>
          <a:prstGeom prst="rect">
            <a:avLst/>
          </a:prstGeom>
          <a:noFill/>
        </p:spPr>
        <p:txBody>
          <a:bodyPr wrap="square" rtlCol="0">
            <a:spAutoFit/>
          </a:bodyPr>
          <a:lstStyle/>
          <a:p>
            <a:pPr algn="ctr"/>
            <a:r>
              <a:rPr lang="en-US" sz="2800" dirty="0">
                <a:solidFill>
                  <a:srgbClr val="2A71A3"/>
                </a:solidFill>
              </a:rPr>
              <a:t>Average Monthly Community Service-Related Workers Per Jail </a:t>
            </a:r>
          </a:p>
        </p:txBody>
      </p:sp>
      <p:pic>
        <p:nvPicPr>
          <p:cNvPr id="2" name="Picture 6">
            <a:extLst>
              <a:ext uri="{FF2B5EF4-FFF2-40B4-BE49-F238E27FC236}">
                <a16:creationId xmlns:a16="http://schemas.microsoft.com/office/drawing/2014/main" id="{ABE4E923-39D3-8F8C-3327-AD40FB7595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2166" y="6051070"/>
            <a:ext cx="14255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le 2">
            <a:extLst>
              <a:ext uri="{FF2B5EF4-FFF2-40B4-BE49-F238E27FC236}">
                <a16:creationId xmlns:a16="http://schemas.microsoft.com/office/drawing/2014/main" id="{69871B89-3B03-1629-05C7-4C85313339E5}"/>
              </a:ext>
            </a:extLst>
          </p:cNvPr>
          <p:cNvGraphicFramePr>
            <a:graphicFrameLocks noGrp="1"/>
          </p:cNvGraphicFramePr>
          <p:nvPr>
            <p:extLst>
              <p:ext uri="{D42A27DB-BD31-4B8C-83A1-F6EECF244321}">
                <p14:modId xmlns:p14="http://schemas.microsoft.com/office/powerpoint/2010/main" val="4276103312"/>
              </p:ext>
            </p:extLst>
          </p:nvPr>
        </p:nvGraphicFramePr>
        <p:xfrm>
          <a:off x="639233" y="1687446"/>
          <a:ext cx="2817626" cy="4549725"/>
        </p:xfrm>
        <a:graphic>
          <a:graphicData uri="http://schemas.openxmlformats.org/drawingml/2006/table">
            <a:tbl>
              <a:tblPr/>
              <a:tblGrid>
                <a:gridCol w="965059">
                  <a:extLst>
                    <a:ext uri="{9D8B030D-6E8A-4147-A177-3AD203B41FA5}">
                      <a16:colId xmlns:a16="http://schemas.microsoft.com/office/drawing/2014/main" val="3019650729"/>
                    </a:ext>
                  </a:extLst>
                </a:gridCol>
                <a:gridCol w="471040">
                  <a:extLst>
                    <a:ext uri="{9D8B030D-6E8A-4147-A177-3AD203B41FA5}">
                      <a16:colId xmlns:a16="http://schemas.microsoft.com/office/drawing/2014/main" val="1997921863"/>
                    </a:ext>
                  </a:extLst>
                </a:gridCol>
                <a:gridCol w="439447">
                  <a:extLst>
                    <a:ext uri="{9D8B030D-6E8A-4147-A177-3AD203B41FA5}">
                      <a16:colId xmlns:a16="http://schemas.microsoft.com/office/drawing/2014/main" val="426184595"/>
                    </a:ext>
                  </a:extLst>
                </a:gridCol>
                <a:gridCol w="471040">
                  <a:extLst>
                    <a:ext uri="{9D8B030D-6E8A-4147-A177-3AD203B41FA5}">
                      <a16:colId xmlns:a16="http://schemas.microsoft.com/office/drawing/2014/main" val="3039242233"/>
                    </a:ext>
                  </a:extLst>
                </a:gridCol>
                <a:gridCol w="471040">
                  <a:extLst>
                    <a:ext uri="{9D8B030D-6E8A-4147-A177-3AD203B41FA5}">
                      <a16:colId xmlns:a16="http://schemas.microsoft.com/office/drawing/2014/main" val="1250151507"/>
                    </a:ext>
                  </a:extLst>
                </a:gridCol>
              </a:tblGrid>
              <a:tr h="181989">
                <a:tc>
                  <a:txBody>
                    <a:bodyPr/>
                    <a:lstStyle/>
                    <a:p>
                      <a:pPr algn="ctr" fontAlgn="b"/>
                      <a:r>
                        <a:rPr lang="en-US" sz="900" b="1" i="0" u="none" strike="noStrike" dirty="0">
                          <a:solidFill>
                            <a:srgbClr val="FFFFFF"/>
                          </a:solidFill>
                          <a:effectLst/>
                          <a:latin typeface="Calibri" panose="020F0502020204030204" pitchFamily="34" charset="0"/>
                        </a:rPr>
                        <a:t>County</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en-US" sz="900" b="1" i="0" u="none" strike="noStrike">
                          <a:solidFill>
                            <a:srgbClr val="FFFFFF"/>
                          </a:solidFill>
                          <a:effectLst/>
                          <a:latin typeface="Calibri" panose="020F0502020204030204" pitchFamily="34" charset="0"/>
                        </a:rPr>
                        <a:t>FY20 </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en-US" sz="900" b="1" i="0" u="none" strike="noStrike">
                          <a:solidFill>
                            <a:srgbClr val="FFFFFF"/>
                          </a:solidFill>
                          <a:effectLst/>
                          <a:latin typeface="Calibri" panose="020F0502020204030204" pitchFamily="34" charset="0"/>
                        </a:rPr>
                        <a:t>FY21</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en-US" sz="900" b="1" i="0" u="none" strike="noStrike">
                          <a:solidFill>
                            <a:srgbClr val="FFFFFF"/>
                          </a:solidFill>
                          <a:effectLst/>
                          <a:latin typeface="Calibri" panose="020F0502020204030204" pitchFamily="34" charset="0"/>
                        </a:rPr>
                        <a:t>FY22 </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en-US" sz="900" b="1" i="0" u="none" strike="noStrike">
                          <a:solidFill>
                            <a:srgbClr val="FFFFFF"/>
                          </a:solidFill>
                          <a:effectLst/>
                          <a:latin typeface="Calibri" panose="020F0502020204030204" pitchFamily="34" charset="0"/>
                        </a:rPr>
                        <a:t>FY23 </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2005303558"/>
                  </a:ext>
                </a:extLst>
              </a:tr>
              <a:tr h="181989">
                <a:tc>
                  <a:txBody>
                    <a:bodyPr/>
                    <a:lstStyle/>
                    <a:p>
                      <a:pPr algn="l" fontAlgn="b"/>
                      <a:r>
                        <a:rPr lang="en-US" sz="900" b="1" i="0" u="none" strike="noStrike" dirty="0">
                          <a:solidFill>
                            <a:srgbClr val="000000"/>
                          </a:solidFill>
                          <a:effectLst/>
                          <a:latin typeface="Calibri" panose="020F0502020204030204" pitchFamily="34" charset="0"/>
                        </a:rPr>
                        <a:t>ADAIR</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34</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16</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21</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31</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981580319"/>
                  </a:ext>
                </a:extLst>
              </a:tr>
              <a:tr h="181989">
                <a:tc>
                  <a:txBody>
                    <a:bodyPr/>
                    <a:lstStyle/>
                    <a:p>
                      <a:pPr algn="l" fontAlgn="b"/>
                      <a:r>
                        <a:rPr lang="en-US" sz="900" b="1" i="0" u="none" strike="noStrike">
                          <a:solidFill>
                            <a:srgbClr val="000000"/>
                          </a:solidFill>
                          <a:effectLst/>
                          <a:latin typeface="Calibri" panose="020F0502020204030204" pitchFamily="34" charset="0"/>
                        </a:rPr>
                        <a:t>ALLEN</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a:solidFill>
                            <a:srgbClr val="000000"/>
                          </a:solidFill>
                          <a:effectLst/>
                          <a:latin typeface="Calibri" panose="020F0502020204030204" pitchFamily="34" charset="0"/>
                        </a:rPr>
                        <a:t>22</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19</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21</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25</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4087780"/>
                  </a:ext>
                </a:extLst>
              </a:tr>
              <a:tr h="181989">
                <a:tc>
                  <a:txBody>
                    <a:bodyPr/>
                    <a:lstStyle/>
                    <a:p>
                      <a:pPr algn="l" fontAlgn="b"/>
                      <a:r>
                        <a:rPr lang="en-US" sz="900" b="1" i="0" u="none" strike="noStrike">
                          <a:solidFill>
                            <a:srgbClr val="000000"/>
                          </a:solidFill>
                          <a:effectLst/>
                          <a:latin typeface="Calibri" panose="020F0502020204030204" pitchFamily="34" charset="0"/>
                        </a:rPr>
                        <a:t>BALLARD</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dirty="0">
                          <a:solidFill>
                            <a:srgbClr val="000000"/>
                          </a:solidFill>
                          <a:effectLst/>
                          <a:latin typeface="Calibri" panose="020F0502020204030204" pitchFamily="34" charset="0"/>
                        </a:rPr>
                        <a:t>8</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dirty="0">
                          <a:solidFill>
                            <a:srgbClr val="000000"/>
                          </a:solidFill>
                          <a:effectLst/>
                          <a:latin typeface="Calibri" panose="020F0502020204030204" pitchFamily="34" charset="0"/>
                        </a:rPr>
                        <a:t>7</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11</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19</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452584733"/>
                  </a:ext>
                </a:extLst>
              </a:tr>
              <a:tr h="181989">
                <a:tc>
                  <a:txBody>
                    <a:bodyPr/>
                    <a:lstStyle/>
                    <a:p>
                      <a:pPr algn="l" fontAlgn="b"/>
                      <a:r>
                        <a:rPr lang="en-US" sz="900" b="1" i="0" u="none" strike="noStrike">
                          <a:solidFill>
                            <a:srgbClr val="000000"/>
                          </a:solidFill>
                          <a:effectLst/>
                          <a:latin typeface="Calibri" panose="020F0502020204030204" pitchFamily="34" charset="0"/>
                        </a:rPr>
                        <a:t>BARREN</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a:solidFill>
                            <a:srgbClr val="000000"/>
                          </a:solidFill>
                          <a:effectLst/>
                          <a:latin typeface="Calibri" panose="020F0502020204030204" pitchFamily="34" charset="0"/>
                        </a:rPr>
                        <a:t>45</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35</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34</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38</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1291888"/>
                  </a:ext>
                </a:extLst>
              </a:tr>
              <a:tr h="181989">
                <a:tc>
                  <a:txBody>
                    <a:bodyPr/>
                    <a:lstStyle/>
                    <a:p>
                      <a:pPr algn="l" fontAlgn="b"/>
                      <a:r>
                        <a:rPr lang="en-US" sz="900" b="1" i="0" u="none" strike="noStrike">
                          <a:solidFill>
                            <a:srgbClr val="000000"/>
                          </a:solidFill>
                          <a:effectLst/>
                          <a:latin typeface="Calibri" panose="020F0502020204030204" pitchFamily="34" charset="0"/>
                        </a:rPr>
                        <a:t>BELL</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4</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2</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dirty="0">
                          <a:solidFill>
                            <a:srgbClr val="000000"/>
                          </a:solidFill>
                          <a:effectLst/>
                          <a:latin typeface="Calibri" panose="020F0502020204030204" pitchFamily="34" charset="0"/>
                        </a:rPr>
                        <a:t>1</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4012167404"/>
                  </a:ext>
                </a:extLst>
              </a:tr>
              <a:tr h="181989">
                <a:tc>
                  <a:txBody>
                    <a:bodyPr/>
                    <a:lstStyle/>
                    <a:p>
                      <a:pPr algn="l" fontAlgn="b"/>
                      <a:r>
                        <a:rPr lang="en-US" sz="900" b="1" i="0" u="none" strike="noStrike">
                          <a:solidFill>
                            <a:srgbClr val="000000"/>
                          </a:solidFill>
                          <a:effectLst/>
                          <a:latin typeface="Calibri" panose="020F0502020204030204" pitchFamily="34" charset="0"/>
                        </a:rPr>
                        <a:t>BOONE</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a:solidFill>
                            <a:srgbClr val="000000"/>
                          </a:solidFill>
                          <a:effectLst/>
                          <a:latin typeface="Calibri" panose="020F0502020204030204" pitchFamily="34" charset="0"/>
                        </a:rPr>
                        <a:t>52</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54</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43</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54</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3987617"/>
                  </a:ext>
                </a:extLst>
              </a:tr>
              <a:tr h="181989">
                <a:tc>
                  <a:txBody>
                    <a:bodyPr/>
                    <a:lstStyle/>
                    <a:p>
                      <a:pPr algn="l" fontAlgn="b"/>
                      <a:r>
                        <a:rPr lang="en-US" sz="900" b="1" i="0" u="none" strike="noStrike">
                          <a:solidFill>
                            <a:srgbClr val="000000"/>
                          </a:solidFill>
                          <a:effectLst/>
                          <a:latin typeface="Calibri" panose="020F0502020204030204" pitchFamily="34" charset="0"/>
                        </a:rPr>
                        <a:t>BOURBON</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37</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20</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dirty="0">
                          <a:solidFill>
                            <a:srgbClr val="000000"/>
                          </a:solidFill>
                          <a:effectLst/>
                          <a:latin typeface="Calibri" panose="020F0502020204030204" pitchFamily="34" charset="0"/>
                        </a:rPr>
                        <a:t>15</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11</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574887947"/>
                  </a:ext>
                </a:extLst>
              </a:tr>
              <a:tr h="181989">
                <a:tc>
                  <a:txBody>
                    <a:bodyPr/>
                    <a:lstStyle/>
                    <a:p>
                      <a:pPr algn="l" fontAlgn="b"/>
                      <a:r>
                        <a:rPr lang="en-US" sz="900" b="1" i="0" u="none" strike="noStrike">
                          <a:solidFill>
                            <a:srgbClr val="000000"/>
                          </a:solidFill>
                          <a:effectLst/>
                          <a:latin typeface="Calibri" panose="020F0502020204030204" pitchFamily="34" charset="0"/>
                        </a:rPr>
                        <a:t>BOYD</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a:solidFill>
                            <a:srgbClr val="000000"/>
                          </a:solidFill>
                          <a:effectLst/>
                          <a:latin typeface="Calibri" panose="020F0502020204030204" pitchFamily="34" charset="0"/>
                        </a:rPr>
                        <a:t>20</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37</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36</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35</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184059"/>
                  </a:ext>
                </a:extLst>
              </a:tr>
              <a:tr h="181989">
                <a:tc>
                  <a:txBody>
                    <a:bodyPr/>
                    <a:lstStyle/>
                    <a:p>
                      <a:pPr algn="l" fontAlgn="b"/>
                      <a:r>
                        <a:rPr lang="en-US" sz="900" b="1" i="0" u="none" strike="noStrike">
                          <a:solidFill>
                            <a:srgbClr val="000000"/>
                          </a:solidFill>
                          <a:effectLst/>
                          <a:latin typeface="Calibri" panose="020F0502020204030204" pitchFamily="34" charset="0"/>
                        </a:rPr>
                        <a:t>BOYLE</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39</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31</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34</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30</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078815042"/>
                  </a:ext>
                </a:extLst>
              </a:tr>
              <a:tr h="181989">
                <a:tc>
                  <a:txBody>
                    <a:bodyPr/>
                    <a:lstStyle/>
                    <a:p>
                      <a:pPr algn="l" fontAlgn="b"/>
                      <a:r>
                        <a:rPr lang="en-US" sz="900" b="1" i="0" u="none" strike="noStrike" dirty="0">
                          <a:solidFill>
                            <a:srgbClr val="000000"/>
                          </a:solidFill>
                          <a:effectLst/>
                          <a:latin typeface="Calibri" panose="020F0502020204030204" pitchFamily="34" charset="0"/>
                        </a:rPr>
                        <a:t>BRECKINRIDGE</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a:solidFill>
                            <a:srgbClr val="000000"/>
                          </a:solidFill>
                          <a:effectLst/>
                          <a:latin typeface="Calibri" panose="020F0502020204030204" pitchFamily="34" charset="0"/>
                        </a:rPr>
                        <a:t>54</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37</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41</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49</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0519398"/>
                  </a:ext>
                </a:extLst>
              </a:tr>
              <a:tr h="181989">
                <a:tc>
                  <a:txBody>
                    <a:bodyPr/>
                    <a:lstStyle/>
                    <a:p>
                      <a:pPr algn="l" fontAlgn="b"/>
                      <a:r>
                        <a:rPr lang="en-US" sz="900" b="1" i="0" u="none" strike="noStrike">
                          <a:solidFill>
                            <a:srgbClr val="000000"/>
                          </a:solidFill>
                          <a:effectLst/>
                          <a:latin typeface="Calibri" panose="020F0502020204030204" pitchFamily="34" charset="0"/>
                        </a:rPr>
                        <a:t>BULLITT</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43</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29</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72</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96</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659633727"/>
                  </a:ext>
                </a:extLst>
              </a:tr>
              <a:tr h="181989">
                <a:tc>
                  <a:txBody>
                    <a:bodyPr/>
                    <a:lstStyle/>
                    <a:p>
                      <a:pPr algn="l" fontAlgn="b"/>
                      <a:r>
                        <a:rPr lang="en-US" sz="900" b="1" i="0" u="none" strike="noStrike">
                          <a:solidFill>
                            <a:srgbClr val="000000"/>
                          </a:solidFill>
                          <a:effectLst/>
                          <a:latin typeface="Calibri" panose="020F0502020204030204" pitchFamily="34" charset="0"/>
                        </a:rPr>
                        <a:t>BUTLER</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a:solidFill>
                            <a:srgbClr val="000000"/>
                          </a:solidFill>
                          <a:effectLst/>
                          <a:latin typeface="Calibri" panose="020F0502020204030204" pitchFamily="34" charset="0"/>
                        </a:rPr>
                        <a:t>16</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19</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17</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18</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4257963"/>
                  </a:ext>
                </a:extLst>
              </a:tr>
              <a:tr h="181989">
                <a:tc>
                  <a:txBody>
                    <a:bodyPr/>
                    <a:lstStyle/>
                    <a:p>
                      <a:pPr algn="l" fontAlgn="b"/>
                      <a:r>
                        <a:rPr lang="en-US" sz="900" b="1" i="0" u="none" strike="noStrike">
                          <a:solidFill>
                            <a:srgbClr val="000000"/>
                          </a:solidFill>
                          <a:effectLst/>
                          <a:latin typeface="Calibri" panose="020F0502020204030204" pitchFamily="34" charset="0"/>
                        </a:rPr>
                        <a:t>CALLOWAY </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49</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49</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35</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39</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775515816"/>
                  </a:ext>
                </a:extLst>
              </a:tr>
              <a:tr h="181989">
                <a:tc>
                  <a:txBody>
                    <a:bodyPr/>
                    <a:lstStyle/>
                    <a:p>
                      <a:pPr algn="l" fontAlgn="b"/>
                      <a:r>
                        <a:rPr lang="en-US" sz="900" b="1" i="0" u="none" strike="noStrike">
                          <a:solidFill>
                            <a:srgbClr val="000000"/>
                          </a:solidFill>
                          <a:effectLst/>
                          <a:latin typeface="Calibri" panose="020F0502020204030204" pitchFamily="34" charset="0"/>
                        </a:rPr>
                        <a:t>CAMPBELL </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a:solidFill>
                            <a:srgbClr val="000000"/>
                          </a:solidFill>
                          <a:effectLst/>
                          <a:latin typeface="Calibri" panose="020F0502020204030204" pitchFamily="34" charset="0"/>
                        </a:rPr>
                        <a:t>172</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105</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38</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34</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8092579"/>
                  </a:ext>
                </a:extLst>
              </a:tr>
              <a:tr h="181989">
                <a:tc>
                  <a:txBody>
                    <a:bodyPr/>
                    <a:lstStyle/>
                    <a:p>
                      <a:pPr algn="l" fontAlgn="b"/>
                      <a:r>
                        <a:rPr lang="en-US" sz="900" b="1" i="0" u="none" strike="noStrike">
                          <a:solidFill>
                            <a:srgbClr val="000000"/>
                          </a:solidFill>
                          <a:effectLst/>
                          <a:latin typeface="Calibri" panose="020F0502020204030204" pitchFamily="34" charset="0"/>
                        </a:rPr>
                        <a:t>CARROLL </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8</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19</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7</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4</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033954390"/>
                  </a:ext>
                </a:extLst>
              </a:tr>
              <a:tr h="181989">
                <a:tc>
                  <a:txBody>
                    <a:bodyPr/>
                    <a:lstStyle/>
                    <a:p>
                      <a:pPr algn="l" fontAlgn="b"/>
                      <a:r>
                        <a:rPr lang="en-US" sz="900" b="1" i="0" u="none" strike="noStrike">
                          <a:solidFill>
                            <a:srgbClr val="000000"/>
                          </a:solidFill>
                          <a:effectLst/>
                          <a:latin typeface="Calibri" panose="020F0502020204030204" pitchFamily="34" charset="0"/>
                        </a:rPr>
                        <a:t>CARTER</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a:solidFill>
                            <a:srgbClr val="000000"/>
                          </a:solidFill>
                          <a:effectLst/>
                          <a:latin typeface="Calibri" panose="020F0502020204030204" pitchFamily="34" charset="0"/>
                        </a:rPr>
                        <a:t>18</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12</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18</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26</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2830667"/>
                  </a:ext>
                </a:extLst>
              </a:tr>
              <a:tr h="181989">
                <a:tc>
                  <a:txBody>
                    <a:bodyPr/>
                    <a:lstStyle/>
                    <a:p>
                      <a:pPr algn="l" fontAlgn="b"/>
                      <a:r>
                        <a:rPr lang="en-US" sz="900" b="1" i="0" u="none" strike="noStrike">
                          <a:solidFill>
                            <a:srgbClr val="000000"/>
                          </a:solidFill>
                          <a:effectLst/>
                          <a:latin typeface="Calibri" panose="020F0502020204030204" pitchFamily="34" charset="0"/>
                        </a:rPr>
                        <a:t>CASEY</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114</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60</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84</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113</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361055831"/>
                  </a:ext>
                </a:extLst>
              </a:tr>
              <a:tr h="181989">
                <a:tc>
                  <a:txBody>
                    <a:bodyPr/>
                    <a:lstStyle/>
                    <a:p>
                      <a:pPr algn="l" fontAlgn="b"/>
                      <a:r>
                        <a:rPr lang="en-US" sz="900" b="1" i="0" u="none" strike="noStrike">
                          <a:solidFill>
                            <a:srgbClr val="000000"/>
                          </a:solidFill>
                          <a:effectLst/>
                          <a:latin typeface="Calibri" panose="020F0502020204030204" pitchFamily="34" charset="0"/>
                        </a:rPr>
                        <a:t>CHRISTIAN </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a:solidFill>
                            <a:srgbClr val="000000"/>
                          </a:solidFill>
                          <a:effectLst/>
                          <a:latin typeface="Calibri" panose="020F0502020204030204" pitchFamily="34" charset="0"/>
                        </a:rPr>
                        <a:t>88</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52</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63</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81</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2378921"/>
                  </a:ext>
                </a:extLst>
              </a:tr>
              <a:tr h="181989">
                <a:tc>
                  <a:txBody>
                    <a:bodyPr/>
                    <a:lstStyle/>
                    <a:p>
                      <a:pPr algn="l" fontAlgn="b"/>
                      <a:r>
                        <a:rPr lang="en-US" sz="900" b="1" i="0" u="none" strike="noStrike">
                          <a:solidFill>
                            <a:srgbClr val="000000"/>
                          </a:solidFill>
                          <a:effectLst/>
                          <a:latin typeface="Calibri" panose="020F0502020204030204" pitchFamily="34" charset="0"/>
                        </a:rPr>
                        <a:t>CLARK </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58</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32</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dirty="0">
                          <a:solidFill>
                            <a:srgbClr val="000000"/>
                          </a:solidFill>
                          <a:effectLst/>
                          <a:latin typeface="Calibri" panose="020F0502020204030204" pitchFamily="34" charset="0"/>
                        </a:rPr>
                        <a:t>55</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50</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929399150"/>
                  </a:ext>
                </a:extLst>
              </a:tr>
              <a:tr h="181989">
                <a:tc>
                  <a:txBody>
                    <a:bodyPr/>
                    <a:lstStyle/>
                    <a:p>
                      <a:pPr algn="l" fontAlgn="b"/>
                      <a:r>
                        <a:rPr lang="en-US" sz="900" b="1" i="0" u="none" strike="noStrike">
                          <a:solidFill>
                            <a:srgbClr val="000000"/>
                          </a:solidFill>
                          <a:effectLst/>
                          <a:latin typeface="Calibri" panose="020F0502020204030204" pitchFamily="34" charset="0"/>
                        </a:rPr>
                        <a:t>CLAY</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a:solidFill>
                            <a:srgbClr val="000000"/>
                          </a:solidFill>
                          <a:effectLst/>
                          <a:latin typeface="Calibri" panose="020F0502020204030204" pitchFamily="34" charset="0"/>
                        </a:rPr>
                        <a:t>82</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72</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100</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94</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0298462"/>
                  </a:ext>
                </a:extLst>
              </a:tr>
              <a:tr h="181989">
                <a:tc>
                  <a:txBody>
                    <a:bodyPr/>
                    <a:lstStyle/>
                    <a:p>
                      <a:pPr algn="l" fontAlgn="b"/>
                      <a:r>
                        <a:rPr lang="en-US" sz="900" b="1" i="0" u="none" strike="noStrike">
                          <a:solidFill>
                            <a:srgbClr val="000000"/>
                          </a:solidFill>
                          <a:effectLst/>
                          <a:latin typeface="Calibri" panose="020F0502020204030204" pitchFamily="34" charset="0"/>
                        </a:rPr>
                        <a:t>CRITTENDEN</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57</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47</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36</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37</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028972915"/>
                  </a:ext>
                </a:extLst>
              </a:tr>
              <a:tr h="181989">
                <a:tc>
                  <a:txBody>
                    <a:bodyPr/>
                    <a:lstStyle/>
                    <a:p>
                      <a:pPr algn="l" fontAlgn="b"/>
                      <a:r>
                        <a:rPr lang="en-US" sz="900" b="1" i="0" u="none" strike="noStrike">
                          <a:solidFill>
                            <a:srgbClr val="000000"/>
                          </a:solidFill>
                          <a:effectLst/>
                          <a:latin typeface="Calibri" panose="020F0502020204030204" pitchFamily="34" charset="0"/>
                        </a:rPr>
                        <a:t>DAVIESS </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a:solidFill>
                            <a:srgbClr val="000000"/>
                          </a:solidFill>
                          <a:effectLst/>
                          <a:latin typeface="Calibri" panose="020F0502020204030204" pitchFamily="34" charset="0"/>
                        </a:rPr>
                        <a:t>100</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72</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60</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74</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6518894"/>
                  </a:ext>
                </a:extLst>
              </a:tr>
              <a:tr h="181989">
                <a:tc>
                  <a:txBody>
                    <a:bodyPr/>
                    <a:lstStyle/>
                    <a:p>
                      <a:pPr algn="l" fontAlgn="b"/>
                      <a:r>
                        <a:rPr lang="en-US" sz="900" b="1" i="0" u="none" strike="noStrike">
                          <a:solidFill>
                            <a:srgbClr val="000000"/>
                          </a:solidFill>
                          <a:effectLst/>
                          <a:latin typeface="Calibri" panose="020F0502020204030204" pitchFamily="34" charset="0"/>
                        </a:rPr>
                        <a:t>FAYETTE</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68</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61</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42</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51</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4194840950"/>
                  </a:ext>
                </a:extLst>
              </a:tr>
              <a:tr h="181989">
                <a:tc>
                  <a:txBody>
                    <a:bodyPr/>
                    <a:lstStyle/>
                    <a:p>
                      <a:pPr algn="l" fontAlgn="b"/>
                      <a:r>
                        <a:rPr lang="en-US" sz="900" b="1" i="0" u="none" strike="noStrike">
                          <a:solidFill>
                            <a:srgbClr val="000000"/>
                          </a:solidFill>
                          <a:effectLst/>
                          <a:latin typeface="Calibri" panose="020F0502020204030204" pitchFamily="34" charset="0"/>
                        </a:rPr>
                        <a:t>FLOYD </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a:solidFill>
                            <a:srgbClr val="000000"/>
                          </a:solidFill>
                          <a:effectLst/>
                          <a:latin typeface="Calibri" panose="020F0502020204030204" pitchFamily="34" charset="0"/>
                        </a:rPr>
                        <a:t>7</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3</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6</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6</a:t>
                      </a:r>
                    </a:p>
                  </a:txBody>
                  <a:tcPr marL="7393" marR="7393" marT="739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6941996"/>
                  </a:ext>
                </a:extLst>
              </a:tr>
            </a:tbl>
          </a:graphicData>
        </a:graphic>
      </p:graphicFrame>
      <p:graphicFrame>
        <p:nvGraphicFramePr>
          <p:cNvPr id="4" name="Table 3">
            <a:extLst>
              <a:ext uri="{FF2B5EF4-FFF2-40B4-BE49-F238E27FC236}">
                <a16:creationId xmlns:a16="http://schemas.microsoft.com/office/drawing/2014/main" id="{17A284F3-88CA-2CFB-1374-F854E8066E57}"/>
              </a:ext>
            </a:extLst>
          </p:cNvPr>
          <p:cNvGraphicFramePr>
            <a:graphicFrameLocks noGrp="1"/>
          </p:cNvGraphicFramePr>
          <p:nvPr>
            <p:extLst>
              <p:ext uri="{D42A27DB-BD31-4B8C-83A1-F6EECF244321}">
                <p14:modId xmlns:p14="http://schemas.microsoft.com/office/powerpoint/2010/main" val="1391221135"/>
              </p:ext>
            </p:extLst>
          </p:nvPr>
        </p:nvGraphicFramePr>
        <p:xfrm>
          <a:off x="4201968" y="1707625"/>
          <a:ext cx="2876055" cy="4509362"/>
        </p:xfrm>
        <a:graphic>
          <a:graphicData uri="http://schemas.openxmlformats.org/drawingml/2006/table">
            <a:tbl>
              <a:tblPr/>
              <a:tblGrid>
                <a:gridCol w="985072">
                  <a:extLst>
                    <a:ext uri="{9D8B030D-6E8A-4147-A177-3AD203B41FA5}">
                      <a16:colId xmlns:a16="http://schemas.microsoft.com/office/drawing/2014/main" val="558415845"/>
                    </a:ext>
                  </a:extLst>
                </a:gridCol>
                <a:gridCol w="480808">
                  <a:extLst>
                    <a:ext uri="{9D8B030D-6E8A-4147-A177-3AD203B41FA5}">
                      <a16:colId xmlns:a16="http://schemas.microsoft.com/office/drawing/2014/main" val="3664152691"/>
                    </a:ext>
                  </a:extLst>
                </a:gridCol>
                <a:gridCol w="448559">
                  <a:extLst>
                    <a:ext uri="{9D8B030D-6E8A-4147-A177-3AD203B41FA5}">
                      <a16:colId xmlns:a16="http://schemas.microsoft.com/office/drawing/2014/main" val="732910662"/>
                    </a:ext>
                  </a:extLst>
                </a:gridCol>
                <a:gridCol w="480808">
                  <a:extLst>
                    <a:ext uri="{9D8B030D-6E8A-4147-A177-3AD203B41FA5}">
                      <a16:colId xmlns:a16="http://schemas.microsoft.com/office/drawing/2014/main" val="2093572956"/>
                    </a:ext>
                  </a:extLst>
                </a:gridCol>
                <a:gridCol w="480808">
                  <a:extLst>
                    <a:ext uri="{9D8B030D-6E8A-4147-A177-3AD203B41FA5}">
                      <a16:colId xmlns:a16="http://schemas.microsoft.com/office/drawing/2014/main" val="4110399966"/>
                    </a:ext>
                  </a:extLst>
                </a:gridCol>
              </a:tblGrid>
              <a:tr h="173437">
                <a:tc>
                  <a:txBody>
                    <a:bodyPr/>
                    <a:lstStyle/>
                    <a:p>
                      <a:pPr algn="ctr" fontAlgn="b"/>
                      <a:r>
                        <a:rPr lang="en-US" sz="900" b="1" i="0" u="none" strike="noStrike" dirty="0">
                          <a:solidFill>
                            <a:srgbClr val="FFFFFF"/>
                          </a:solidFill>
                          <a:effectLst/>
                          <a:latin typeface="Calibri" panose="020F0502020204030204" pitchFamily="34" charset="0"/>
                        </a:rPr>
                        <a:t>County</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en-US" sz="900" b="0" i="0" u="none" strike="noStrike" dirty="0">
                          <a:solidFill>
                            <a:srgbClr val="FFFFFF"/>
                          </a:solidFill>
                          <a:effectLst/>
                          <a:latin typeface="Calibri" panose="020F0502020204030204" pitchFamily="34" charset="0"/>
                        </a:rPr>
                        <a:t>FY20</a:t>
                      </a:r>
                      <a:r>
                        <a:rPr lang="en-US" sz="800" b="0" i="0" u="none" strike="noStrike" dirty="0">
                          <a:solidFill>
                            <a:srgbClr val="FFFFFF"/>
                          </a:solidFill>
                          <a:effectLst/>
                          <a:latin typeface="Calibri" panose="020F0502020204030204" pitchFamily="34" charset="0"/>
                        </a:rPr>
                        <a:t> </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en-US" sz="900" b="0" i="0" u="none" strike="noStrike" dirty="0">
                          <a:solidFill>
                            <a:srgbClr val="FFFFFF"/>
                          </a:solidFill>
                          <a:effectLst/>
                          <a:latin typeface="Calibri" panose="020F0502020204030204" pitchFamily="34" charset="0"/>
                        </a:rPr>
                        <a:t>FY21</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en-US" sz="900" b="0" i="0" u="none" strike="noStrike" dirty="0">
                          <a:solidFill>
                            <a:srgbClr val="FFFFFF"/>
                          </a:solidFill>
                          <a:effectLst/>
                          <a:latin typeface="Calibri" panose="020F0502020204030204" pitchFamily="34" charset="0"/>
                        </a:rPr>
                        <a:t>FY22 </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en-US" sz="900" b="0" i="0" u="none" strike="noStrike" dirty="0">
                          <a:solidFill>
                            <a:srgbClr val="FFFFFF"/>
                          </a:solidFill>
                          <a:effectLst/>
                          <a:latin typeface="Calibri" panose="020F0502020204030204" pitchFamily="34" charset="0"/>
                        </a:rPr>
                        <a:t>FY23 </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3203542471"/>
                  </a:ext>
                </a:extLst>
              </a:tr>
              <a:tr h="173437">
                <a:tc>
                  <a:txBody>
                    <a:bodyPr/>
                    <a:lstStyle/>
                    <a:p>
                      <a:pPr algn="l" fontAlgn="b"/>
                      <a:r>
                        <a:rPr lang="en-US" sz="900" b="1" i="0" u="none" strike="noStrike" dirty="0">
                          <a:solidFill>
                            <a:srgbClr val="000000"/>
                          </a:solidFill>
                          <a:effectLst/>
                          <a:latin typeface="Calibri" panose="020F0502020204030204" pitchFamily="34" charset="0"/>
                        </a:rPr>
                        <a:t>FRANKLIN </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67</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26</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27</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33</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6853184"/>
                  </a:ext>
                </a:extLst>
              </a:tr>
              <a:tr h="173437">
                <a:tc>
                  <a:txBody>
                    <a:bodyPr/>
                    <a:lstStyle/>
                    <a:p>
                      <a:pPr algn="l" fontAlgn="b"/>
                      <a:r>
                        <a:rPr lang="en-US" sz="900" b="1" i="0" u="none" strike="noStrike">
                          <a:solidFill>
                            <a:srgbClr val="000000"/>
                          </a:solidFill>
                          <a:effectLst/>
                          <a:latin typeface="Calibri" panose="020F0502020204030204" pitchFamily="34" charset="0"/>
                        </a:rPr>
                        <a:t>FULTON </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dirty="0">
                          <a:solidFill>
                            <a:srgbClr val="000000"/>
                          </a:solidFill>
                          <a:effectLst/>
                          <a:latin typeface="Calibri" panose="020F0502020204030204" pitchFamily="34" charset="0"/>
                        </a:rPr>
                        <a:t>94</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47</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52</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63</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818668589"/>
                  </a:ext>
                </a:extLst>
              </a:tr>
              <a:tr h="173437">
                <a:tc>
                  <a:txBody>
                    <a:bodyPr/>
                    <a:lstStyle/>
                    <a:p>
                      <a:pPr algn="l" fontAlgn="b"/>
                      <a:r>
                        <a:rPr lang="en-US" sz="900" b="1" i="0" u="none" strike="noStrike">
                          <a:solidFill>
                            <a:srgbClr val="000000"/>
                          </a:solidFill>
                          <a:effectLst/>
                          <a:latin typeface="Calibri" panose="020F0502020204030204" pitchFamily="34" charset="0"/>
                        </a:rPr>
                        <a:t>GRANT</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83</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39</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36</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36</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5789636"/>
                  </a:ext>
                </a:extLst>
              </a:tr>
              <a:tr h="173437">
                <a:tc>
                  <a:txBody>
                    <a:bodyPr/>
                    <a:lstStyle/>
                    <a:p>
                      <a:pPr algn="l" fontAlgn="b"/>
                      <a:r>
                        <a:rPr lang="en-US" sz="900" b="1" i="0" u="none" strike="noStrike">
                          <a:solidFill>
                            <a:srgbClr val="000000"/>
                          </a:solidFill>
                          <a:effectLst/>
                          <a:latin typeface="Calibri" panose="020F0502020204030204" pitchFamily="34" charset="0"/>
                        </a:rPr>
                        <a:t>GRAVES </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a:solidFill>
                            <a:srgbClr val="000000"/>
                          </a:solidFill>
                          <a:effectLst/>
                          <a:latin typeface="Calibri" panose="020F0502020204030204" pitchFamily="34" charset="0"/>
                        </a:rPr>
                        <a:t>60</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dirty="0">
                          <a:solidFill>
                            <a:srgbClr val="000000"/>
                          </a:solidFill>
                          <a:effectLst/>
                          <a:latin typeface="Calibri" panose="020F0502020204030204" pitchFamily="34" charset="0"/>
                        </a:rPr>
                        <a:t>28</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33</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50</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54245335"/>
                  </a:ext>
                </a:extLst>
              </a:tr>
              <a:tr h="173437">
                <a:tc>
                  <a:txBody>
                    <a:bodyPr/>
                    <a:lstStyle/>
                    <a:p>
                      <a:pPr algn="l" fontAlgn="b"/>
                      <a:r>
                        <a:rPr lang="en-US" sz="900" b="1" i="0" u="none" strike="noStrike">
                          <a:solidFill>
                            <a:srgbClr val="000000"/>
                          </a:solidFill>
                          <a:effectLst/>
                          <a:latin typeface="Calibri" panose="020F0502020204030204" pitchFamily="34" charset="0"/>
                        </a:rPr>
                        <a:t>GRAYSON </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104</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102</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168</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174</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5305300"/>
                  </a:ext>
                </a:extLst>
              </a:tr>
              <a:tr h="173437">
                <a:tc>
                  <a:txBody>
                    <a:bodyPr/>
                    <a:lstStyle/>
                    <a:p>
                      <a:pPr algn="l" fontAlgn="b"/>
                      <a:r>
                        <a:rPr lang="en-US" sz="900" b="1" i="0" u="none" strike="noStrike">
                          <a:solidFill>
                            <a:srgbClr val="000000"/>
                          </a:solidFill>
                          <a:effectLst/>
                          <a:latin typeface="Calibri" panose="020F0502020204030204" pitchFamily="34" charset="0"/>
                        </a:rPr>
                        <a:t>GREENUP </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a:solidFill>
                            <a:srgbClr val="000000"/>
                          </a:solidFill>
                          <a:effectLst/>
                          <a:latin typeface="Calibri" panose="020F0502020204030204" pitchFamily="34" charset="0"/>
                        </a:rPr>
                        <a:t>10</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dirty="0">
                          <a:solidFill>
                            <a:srgbClr val="000000"/>
                          </a:solidFill>
                          <a:effectLst/>
                          <a:latin typeface="Calibri" panose="020F0502020204030204" pitchFamily="34" charset="0"/>
                        </a:rPr>
                        <a:t>7</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15</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17</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752037256"/>
                  </a:ext>
                </a:extLst>
              </a:tr>
              <a:tr h="173437">
                <a:tc>
                  <a:txBody>
                    <a:bodyPr/>
                    <a:lstStyle/>
                    <a:p>
                      <a:pPr algn="l" fontAlgn="b"/>
                      <a:r>
                        <a:rPr lang="en-US" sz="900" b="1" i="0" u="none" strike="noStrike">
                          <a:solidFill>
                            <a:srgbClr val="000000"/>
                          </a:solidFill>
                          <a:effectLst/>
                          <a:latin typeface="Calibri" panose="020F0502020204030204" pitchFamily="34" charset="0"/>
                        </a:rPr>
                        <a:t>HARDIN </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106</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103</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100</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106</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5504644"/>
                  </a:ext>
                </a:extLst>
              </a:tr>
              <a:tr h="173437">
                <a:tc>
                  <a:txBody>
                    <a:bodyPr/>
                    <a:lstStyle/>
                    <a:p>
                      <a:pPr algn="l" fontAlgn="b"/>
                      <a:r>
                        <a:rPr lang="en-US" sz="900" b="1" i="0" u="none" strike="noStrike">
                          <a:solidFill>
                            <a:srgbClr val="000000"/>
                          </a:solidFill>
                          <a:effectLst/>
                          <a:latin typeface="Calibri" panose="020F0502020204030204" pitchFamily="34" charset="0"/>
                        </a:rPr>
                        <a:t>HARLAN</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a:solidFill>
                            <a:srgbClr val="000000"/>
                          </a:solidFill>
                          <a:effectLst/>
                          <a:latin typeface="Calibri" panose="020F0502020204030204" pitchFamily="34" charset="0"/>
                        </a:rPr>
                        <a:t>52</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29</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dirty="0">
                          <a:solidFill>
                            <a:srgbClr val="000000"/>
                          </a:solidFill>
                          <a:effectLst/>
                          <a:latin typeface="Calibri" panose="020F0502020204030204" pitchFamily="34" charset="0"/>
                        </a:rPr>
                        <a:t>37</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31</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669484276"/>
                  </a:ext>
                </a:extLst>
              </a:tr>
              <a:tr h="173437">
                <a:tc>
                  <a:txBody>
                    <a:bodyPr/>
                    <a:lstStyle/>
                    <a:p>
                      <a:pPr algn="l" fontAlgn="b"/>
                      <a:r>
                        <a:rPr lang="en-US" sz="900" b="1" i="0" u="none" strike="noStrike">
                          <a:solidFill>
                            <a:srgbClr val="000000"/>
                          </a:solidFill>
                          <a:effectLst/>
                          <a:latin typeface="Calibri" panose="020F0502020204030204" pitchFamily="34" charset="0"/>
                        </a:rPr>
                        <a:t>HART </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85</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37</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59</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68</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8180704"/>
                  </a:ext>
                </a:extLst>
              </a:tr>
              <a:tr h="173437">
                <a:tc>
                  <a:txBody>
                    <a:bodyPr/>
                    <a:lstStyle/>
                    <a:p>
                      <a:pPr algn="l" fontAlgn="b"/>
                      <a:r>
                        <a:rPr lang="en-US" sz="900" b="1" i="0" u="none" strike="noStrike">
                          <a:solidFill>
                            <a:srgbClr val="000000"/>
                          </a:solidFill>
                          <a:effectLst/>
                          <a:latin typeface="Calibri" panose="020F0502020204030204" pitchFamily="34" charset="0"/>
                        </a:rPr>
                        <a:t>HENDERSON </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a:solidFill>
                            <a:srgbClr val="000000"/>
                          </a:solidFill>
                          <a:effectLst/>
                          <a:latin typeface="Calibri" panose="020F0502020204030204" pitchFamily="34" charset="0"/>
                        </a:rPr>
                        <a:t>106</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78</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dirty="0">
                          <a:solidFill>
                            <a:srgbClr val="000000"/>
                          </a:solidFill>
                          <a:effectLst/>
                          <a:latin typeface="Calibri" panose="020F0502020204030204" pitchFamily="34" charset="0"/>
                        </a:rPr>
                        <a:t>76</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79</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913347781"/>
                  </a:ext>
                </a:extLst>
              </a:tr>
              <a:tr h="173437">
                <a:tc>
                  <a:txBody>
                    <a:bodyPr/>
                    <a:lstStyle/>
                    <a:p>
                      <a:pPr algn="l" fontAlgn="b"/>
                      <a:r>
                        <a:rPr lang="en-US" sz="900" b="1" i="0" u="none" strike="noStrike">
                          <a:solidFill>
                            <a:srgbClr val="000000"/>
                          </a:solidFill>
                          <a:effectLst/>
                          <a:latin typeface="Calibri" panose="020F0502020204030204" pitchFamily="34" charset="0"/>
                        </a:rPr>
                        <a:t>HOPKINS</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94</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61</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71</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71</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9104839"/>
                  </a:ext>
                </a:extLst>
              </a:tr>
              <a:tr h="173437">
                <a:tc>
                  <a:txBody>
                    <a:bodyPr/>
                    <a:lstStyle/>
                    <a:p>
                      <a:pPr algn="l" fontAlgn="b"/>
                      <a:r>
                        <a:rPr lang="en-US" sz="900" b="1" i="0" u="none" strike="noStrike">
                          <a:solidFill>
                            <a:srgbClr val="000000"/>
                          </a:solidFill>
                          <a:effectLst/>
                          <a:latin typeface="Calibri" panose="020F0502020204030204" pitchFamily="34" charset="0"/>
                        </a:rPr>
                        <a:t>JACKSON</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a:solidFill>
                            <a:srgbClr val="000000"/>
                          </a:solidFill>
                          <a:effectLst/>
                          <a:latin typeface="Calibri" panose="020F0502020204030204" pitchFamily="34" charset="0"/>
                        </a:rPr>
                        <a:t>38</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17</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dirty="0">
                          <a:solidFill>
                            <a:srgbClr val="000000"/>
                          </a:solidFill>
                          <a:effectLst/>
                          <a:latin typeface="Calibri" panose="020F0502020204030204" pitchFamily="34" charset="0"/>
                        </a:rPr>
                        <a:t>31</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38</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300877015"/>
                  </a:ext>
                </a:extLst>
              </a:tr>
              <a:tr h="173437">
                <a:tc>
                  <a:txBody>
                    <a:bodyPr/>
                    <a:lstStyle/>
                    <a:p>
                      <a:pPr algn="l" fontAlgn="b"/>
                      <a:r>
                        <a:rPr lang="en-US" sz="900" b="1" i="0" u="none" strike="noStrike">
                          <a:solidFill>
                            <a:srgbClr val="000000"/>
                          </a:solidFill>
                          <a:effectLst/>
                          <a:latin typeface="Calibri" panose="020F0502020204030204" pitchFamily="34" charset="0"/>
                        </a:rPr>
                        <a:t>JESSAMINE</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28</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16</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17</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16</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2955879"/>
                  </a:ext>
                </a:extLst>
              </a:tr>
              <a:tr h="173437">
                <a:tc>
                  <a:txBody>
                    <a:bodyPr/>
                    <a:lstStyle/>
                    <a:p>
                      <a:pPr algn="l" fontAlgn="b"/>
                      <a:r>
                        <a:rPr lang="en-US" sz="900" b="1" i="0" u="none" strike="noStrike">
                          <a:solidFill>
                            <a:srgbClr val="000000"/>
                          </a:solidFill>
                          <a:effectLst/>
                          <a:latin typeface="Calibri" panose="020F0502020204030204" pitchFamily="34" charset="0"/>
                        </a:rPr>
                        <a:t>JOHNSON</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a:solidFill>
                            <a:srgbClr val="000000"/>
                          </a:solidFill>
                          <a:effectLst/>
                          <a:latin typeface="Calibri" panose="020F0502020204030204" pitchFamily="34" charset="0"/>
                        </a:rPr>
                        <a:t>65</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50</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63</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dirty="0">
                          <a:solidFill>
                            <a:srgbClr val="000000"/>
                          </a:solidFill>
                          <a:effectLst/>
                          <a:latin typeface="Calibri" panose="020F0502020204030204" pitchFamily="34" charset="0"/>
                        </a:rPr>
                        <a:t>94</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431224512"/>
                  </a:ext>
                </a:extLst>
              </a:tr>
              <a:tr h="173437">
                <a:tc>
                  <a:txBody>
                    <a:bodyPr/>
                    <a:lstStyle/>
                    <a:p>
                      <a:pPr algn="l" fontAlgn="b"/>
                      <a:r>
                        <a:rPr lang="en-US" sz="900" b="1" i="0" u="none" strike="noStrike">
                          <a:solidFill>
                            <a:srgbClr val="000000"/>
                          </a:solidFill>
                          <a:effectLst/>
                          <a:latin typeface="Calibri" panose="020F0502020204030204" pitchFamily="34" charset="0"/>
                        </a:rPr>
                        <a:t>KENTON</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37</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42</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37</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42</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3233965"/>
                  </a:ext>
                </a:extLst>
              </a:tr>
              <a:tr h="173437">
                <a:tc>
                  <a:txBody>
                    <a:bodyPr/>
                    <a:lstStyle/>
                    <a:p>
                      <a:pPr algn="l" fontAlgn="b"/>
                      <a:r>
                        <a:rPr lang="en-US" sz="900" b="1" i="0" u="none" strike="noStrike">
                          <a:solidFill>
                            <a:srgbClr val="000000"/>
                          </a:solidFill>
                          <a:effectLst/>
                          <a:latin typeface="Calibri" panose="020F0502020204030204" pitchFamily="34" charset="0"/>
                        </a:rPr>
                        <a:t>KNOX</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15</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60</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88</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dirty="0">
                          <a:solidFill>
                            <a:srgbClr val="000000"/>
                          </a:solidFill>
                          <a:effectLst/>
                          <a:latin typeface="Calibri" panose="020F0502020204030204" pitchFamily="34" charset="0"/>
                        </a:rPr>
                        <a:t>86</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644462043"/>
                  </a:ext>
                </a:extLst>
              </a:tr>
              <a:tr h="173437">
                <a:tc>
                  <a:txBody>
                    <a:bodyPr/>
                    <a:lstStyle/>
                    <a:p>
                      <a:pPr algn="l" fontAlgn="b"/>
                      <a:r>
                        <a:rPr lang="en-US" sz="900" b="1" i="0" u="none" strike="noStrike">
                          <a:solidFill>
                            <a:srgbClr val="000000"/>
                          </a:solidFill>
                          <a:effectLst/>
                          <a:latin typeface="Calibri" panose="020F0502020204030204" pitchFamily="34" charset="0"/>
                        </a:rPr>
                        <a:t>LARUE</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a:solidFill>
                            <a:srgbClr val="000000"/>
                          </a:solidFill>
                          <a:effectLst/>
                          <a:latin typeface="Calibri" panose="020F0502020204030204" pitchFamily="34" charset="0"/>
                        </a:rPr>
                        <a:t>45</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31</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45</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29</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0031044"/>
                  </a:ext>
                </a:extLst>
              </a:tr>
              <a:tr h="173437">
                <a:tc>
                  <a:txBody>
                    <a:bodyPr/>
                    <a:lstStyle/>
                    <a:p>
                      <a:pPr algn="l" fontAlgn="b"/>
                      <a:r>
                        <a:rPr lang="en-US" sz="900" b="1" i="0" u="none" strike="noStrike">
                          <a:solidFill>
                            <a:srgbClr val="000000"/>
                          </a:solidFill>
                          <a:effectLst/>
                          <a:latin typeface="Calibri" panose="020F0502020204030204" pitchFamily="34" charset="0"/>
                        </a:rPr>
                        <a:t>LAUREL</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41</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33</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36</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dirty="0">
                          <a:solidFill>
                            <a:srgbClr val="000000"/>
                          </a:solidFill>
                          <a:effectLst/>
                          <a:latin typeface="Calibri" panose="020F0502020204030204" pitchFamily="34" charset="0"/>
                        </a:rPr>
                        <a:t>44</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564782879"/>
                  </a:ext>
                </a:extLst>
              </a:tr>
              <a:tr h="173437">
                <a:tc>
                  <a:txBody>
                    <a:bodyPr/>
                    <a:lstStyle/>
                    <a:p>
                      <a:pPr algn="l" fontAlgn="b"/>
                      <a:r>
                        <a:rPr lang="en-US" sz="900" b="1" i="0" u="none" strike="noStrike">
                          <a:solidFill>
                            <a:srgbClr val="000000"/>
                          </a:solidFill>
                          <a:effectLst/>
                          <a:latin typeface="Calibri" panose="020F0502020204030204" pitchFamily="34" charset="0"/>
                        </a:rPr>
                        <a:t>LEE</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a:solidFill>
                            <a:srgbClr val="000000"/>
                          </a:solidFill>
                          <a:effectLst/>
                          <a:latin typeface="Calibri" panose="020F0502020204030204" pitchFamily="34" charset="0"/>
                        </a:rPr>
                        <a:t>17</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11</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11</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18</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1453453"/>
                  </a:ext>
                </a:extLst>
              </a:tr>
              <a:tr h="173437">
                <a:tc>
                  <a:txBody>
                    <a:bodyPr/>
                    <a:lstStyle/>
                    <a:p>
                      <a:pPr algn="l" fontAlgn="b"/>
                      <a:r>
                        <a:rPr lang="en-US" sz="900" b="1" i="0" u="none" strike="noStrike">
                          <a:solidFill>
                            <a:srgbClr val="000000"/>
                          </a:solidFill>
                          <a:effectLst/>
                          <a:latin typeface="Calibri" panose="020F0502020204030204" pitchFamily="34" charset="0"/>
                        </a:rPr>
                        <a:t>LESLIE</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67</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55</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62</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dirty="0">
                          <a:solidFill>
                            <a:srgbClr val="000000"/>
                          </a:solidFill>
                          <a:effectLst/>
                          <a:latin typeface="Calibri" panose="020F0502020204030204" pitchFamily="34" charset="0"/>
                        </a:rPr>
                        <a:t>73</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832376330"/>
                  </a:ext>
                </a:extLst>
              </a:tr>
              <a:tr h="173437">
                <a:tc>
                  <a:txBody>
                    <a:bodyPr/>
                    <a:lstStyle/>
                    <a:p>
                      <a:pPr algn="l" fontAlgn="b"/>
                      <a:r>
                        <a:rPr lang="en-US" sz="900" b="1" i="0" u="none" strike="noStrike">
                          <a:solidFill>
                            <a:srgbClr val="000000"/>
                          </a:solidFill>
                          <a:effectLst/>
                          <a:latin typeface="Calibri" panose="020F0502020204030204" pitchFamily="34" charset="0"/>
                        </a:rPr>
                        <a:t>LETCHER</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a:solidFill>
                            <a:srgbClr val="000000"/>
                          </a:solidFill>
                          <a:effectLst/>
                          <a:latin typeface="Calibri" panose="020F0502020204030204" pitchFamily="34" charset="0"/>
                        </a:rPr>
                        <a:t>8</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2</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1855559"/>
                  </a:ext>
                </a:extLst>
              </a:tr>
              <a:tr h="173437">
                <a:tc>
                  <a:txBody>
                    <a:bodyPr/>
                    <a:lstStyle/>
                    <a:p>
                      <a:pPr algn="l" fontAlgn="b"/>
                      <a:r>
                        <a:rPr lang="en-US" sz="900" b="1" i="0" u="none" strike="noStrike">
                          <a:solidFill>
                            <a:srgbClr val="000000"/>
                          </a:solidFill>
                          <a:effectLst/>
                          <a:latin typeface="Calibri" panose="020F0502020204030204" pitchFamily="34" charset="0"/>
                        </a:rPr>
                        <a:t>LEWIS</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39</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13</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dirty="0">
                          <a:solidFill>
                            <a:srgbClr val="000000"/>
                          </a:solidFill>
                          <a:effectLst/>
                          <a:latin typeface="Calibri" panose="020F0502020204030204" pitchFamily="34" charset="0"/>
                        </a:rPr>
                        <a:t>0</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937570980"/>
                  </a:ext>
                </a:extLst>
              </a:tr>
              <a:tr h="173437">
                <a:tc>
                  <a:txBody>
                    <a:bodyPr/>
                    <a:lstStyle/>
                    <a:p>
                      <a:pPr algn="l" fontAlgn="b"/>
                      <a:r>
                        <a:rPr lang="en-US" sz="900" b="1" i="0" u="none" strike="noStrike">
                          <a:solidFill>
                            <a:srgbClr val="000000"/>
                          </a:solidFill>
                          <a:effectLst/>
                          <a:latin typeface="Calibri" panose="020F0502020204030204" pitchFamily="34" charset="0"/>
                        </a:rPr>
                        <a:t>LINCOLN</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a:solidFill>
                            <a:srgbClr val="000000"/>
                          </a:solidFill>
                          <a:effectLst/>
                          <a:latin typeface="Calibri" panose="020F0502020204030204" pitchFamily="34" charset="0"/>
                        </a:rPr>
                        <a:t>18</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8</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0</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0</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36581"/>
                  </a:ext>
                </a:extLst>
              </a:tr>
              <a:tr h="173437">
                <a:tc>
                  <a:txBody>
                    <a:bodyPr/>
                    <a:lstStyle/>
                    <a:p>
                      <a:pPr algn="l" fontAlgn="b"/>
                      <a:r>
                        <a:rPr lang="en-US" sz="900" b="1" i="0" u="none" strike="noStrike">
                          <a:solidFill>
                            <a:srgbClr val="000000"/>
                          </a:solidFill>
                          <a:effectLst/>
                          <a:latin typeface="Calibri" panose="020F0502020204030204" pitchFamily="34" charset="0"/>
                        </a:rPr>
                        <a:t>LOGAN</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94</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35</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40</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dirty="0">
                          <a:solidFill>
                            <a:srgbClr val="000000"/>
                          </a:solidFill>
                          <a:effectLst/>
                          <a:latin typeface="Calibri" panose="020F0502020204030204" pitchFamily="34" charset="0"/>
                        </a:rPr>
                        <a:t>39</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00767894"/>
                  </a:ext>
                </a:extLst>
              </a:tr>
              <a:tr h="173437">
                <a:tc>
                  <a:txBody>
                    <a:bodyPr/>
                    <a:lstStyle/>
                    <a:p>
                      <a:pPr algn="l" fontAlgn="b"/>
                      <a:r>
                        <a:rPr lang="en-US" sz="900" b="1" i="0" u="none" strike="noStrike">
                          <a:solidFill>
                            <a:srgbClr val="000000"/>
                          </a:solidFill>
                          <a:effectLst/>
                          <a:latin typeface="Calibri" panose="020F0502020204030204" pitchFamily="34" charset="0"/>
                        </a:rPr>
                        <a:t>MADISON</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8</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19</a:t>
                      </a:r>
                    </a:p>
                  </a:txBody>
                  <a:tcPr marL="7109" marR="7109" marT="710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0221282"/>
                  </a:ext>
                </a:extLst>
              </a:tr>
            </a:tbl>
          </a:graphicData>
        </a:graphic>
      </p:graphicFrame>
      <p:graphicFrame>
        <p:nvGraphicFramePr>
          <p:cNvPr id="5" name="Table 4">
            <a:extLst>
              <a:ext uri="{FF2B5EF4-FFF2-40B4-BE49-F238E27FC236}">
                <a16:creationId xmlns:a16="http://schemas.microsoft.com/office/drawing/2014/main" id="{A3A1288A-71DC-E777-007C-C6A7998428BF}"/>
              </a:ext>
            </a:extLst>
          </p:cNvPr>
          <p:cNvGraphicFramePr>
            <a:graphicFrameLocks noGrp="1"/>
          </p:cNvGraphicFramePr>
          <p:nvPr>
            <p:extLst>
              <p:ext uri="{D42A27DB-BD31-4B8C-83A1-F6EECF244321}">
                <p14:modId xmlns:p14="http://schemas.microsoft.com/office/powerpoint/2010/main" val="958340264"/>
              </p:ext>
            </p:extLst>
          </p:nvPr>
        </p:nvGraphicFramePr>
        <p:xfrm>
          <a:off x="7725667" y="1687446"/>
          <a:ext cx="2876056" cy="4571114"/>
        </p:xfrm>
        <a:graphic>
          <a:graphicData uri="http://schemas.openxmlformats.org/drawingml/2006/table">
            <a:tbl>
              <a:tblPr/>
              <a:tblGrid>
                <a:gridCol w="985073">
                  <a:extLst>
                    <a:ext uri="{9D8B030D-6E8A-4147-A177-3AD203B41FA5}">
                      <a16:colId xmlns:a16="http://schemas.microsoft.com/office/drawing/2014/main" val="2809401982"/>
                    </a:ext>
                  </a:extLst>
                </a:gridCol>
                <a:gridCol w="480808">
                  <a:extLst>
                    <a:ext uri="{9D8B030D-6E8A-4147-A177-3AD203B41FA5}">
                      <a16:colId xmlns:a16="http://schemas.microsoft.com/office/drawing/2014/main" val="534422260"/>
                    </a:ext>
                  </a:extLst>
                </a:gridCol>
                <a:gridCol w="448559">
                  <a:extLst>
                    <a:ext uri="{9D8B030D-6E8A-4147-A177-3AD203B41FA5}">
                      <a16:colId xmlns:a16="http://schemas.microsoft.com/office/drawing/2014/main" val="2708906985"/>
                    </a:ext>
                  </a:extLst>
                </a:gridCol>
                <a:gridCol w="480808">
                  <a:extLst>
                    <a:ext uri="{9D8B030D-6E8A-4147-A177-3AD203B41FA5}">
                      <a16:colId xmlns:a16="http://schemas.microsoft.com/office/drawing/2014/main" val="1926210402"/>
                    </a:ext>
                  </a:extLst>
                </a:gridCol>
                <a:gridCol w="480808">
                  <a:extLst>
                    <a:ext uri="{9D8B030D-6E8A-4147-A177-3AD203B41FA5}">
                      <a16:colId xmlns:a16="http://schemas.microsoft.com/office/drawing/2014/main" val="139681915"/>
                    </a:ext>
                  </a:extLst>
                </a:gridCol>
              </a:tblGrid>
              <a:tr h="183884">
                <a:tc>
                  <a:txBody>
                    <a:bodyPr/>
                    <a:lstStyle/>
                    <a:p>
                      <a:pPr algn="ctr" fontAlgn="b"/>
                      <a:r>
                        <a:rPr lang="en-US" sz="900" b="1" i="0" u="none" strike="noStrike" dirty="0">
                          <a:solidFill>
                            <a:srgbClr val="FFFFFF"/>
                          </a:solidFill>
                          <a:effectLst/>
                          <a:latin typeface="Calibri" panose="020F0502020204030204" pitchFamily="34" charset="0"/>
                        </a:rPr>
                        <a:t>County</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en-US" sz="900" b="0" i="0" u="none" strike="noStrike" dirty="0">
                          <a:solidFill>
                            <a:srgbClr val="FFFFFF"/>
                          </a:solidFill>
                          <a:effectLst/>
                          <a:latin typeface="Calibri" panose="020F0502020204030204" pitchFamily="34" charset="0"/>
                        </a:rPr>
                        <a:t>FY20 </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en-US" sz="900" b="0" i="0" u="none" strike="noStrike" dirty="0">
                          <a:solidFill>
                            <a:srgbClr val="FFFFFF"/>
                          </a:solidFill>
                          <a:effectLst/>
                          <a:latin typeface="Calibri" panose="020F0502020204030204" pitchFamily="34" charset="0"/>
                        </a:rPr>
                        <a:t>FY21</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en-US" sz="900" b="0" i="0" u="none" strike="noStrike" dirty="0">
                          <a:solidFill>
                            <a:srgbClr val="FFFFFF"/>
                          </a:solidFill>
                          <a:effectLst/>
                          <a:latin typeface="Calibri" panose="020F0502020204030204" pitchFamily="34" charset="0"/>
                        </a:rPr>
                        <a:t>FY22 </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r>
                        <a:rPr lang="en-US" sz="900" b="0" i="0" u="none" strike="noStrike" dirty="0">
                          <a:solidFill>
                            <a:srgbClr val="FFFFFF"/>
                          </a:solidFill>
                          <a:effectLst/>
                          <a:latin typeface="Calibri" panose="020F0502020204030204" pitchFamily="34" charset="0"/>
                        </a:rPr>
                        <a:t>FY23</a:t>
                      </a:r>
                      <a:r>
                        <a:rPr lang="en-US" sz="800" b="0" i="0" u="none" strike="noStrike" dirty="0">
                          <a:solidFill>
                            <a:srgbClr val="FFFFFF"/>
                          </a:solidFill>
                          <a:effectLst/>
                          <a:latin typeface="Calibri" panose="020F0502020204030204" pitchFamily="34" charset="0"/>
                        </a:rPr>
                        <a:t> </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611294071"/>
                  </a:ext>
                </a:extLst>
              </a:tr>
              <a:tr h="162490">
                <a:tc>
                  <a:txBody>
                    <a:bodyPr/>
                    <a:lstStyle/>
                    <a:p>
                      <a:pPr algn="l" fontAlgn="b"/>
                      <a:r>
                        <a:rPr lang="en-US" sz="900" b="1" i="0" u="none" strike="noStrike" dirty="0">
                          <a:solidFill>
                            <a:srgbClr val="000000"/>
                          </a:solidFill>
                          <a:effectLst/>
                          <a:latin typeface="Calibri" panose="020F0502020204030204" pitchFamily="34" charset="0"/>
                        </a:rPr>
                        <a:t>MARION</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96</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29</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24</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19</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2959757"/>
                  </a:ext>
                </a:extLst>
              </a:tr>
              <a:tr h="162490">
                <a:tc>
                  <a:txBody>
                    <a:bodyPr/>
                    <a:lstStyle/>
                    <a:p>
                      <a:pPr algn="l" fontAlgn="b"/>
                      <a:r>
                        <a:rPr lang="en-US" sz="900" b="1" i="0" u="none" strike="noStrike" dirty="0">
                          <a:solidFill>
                            <a:srgbClr val="000000"/>
                          </a:solidFill>
                          <a:effectLst/>
                          <a:latin typeface="Calibri" panose="020F0502020204030204" pitchFamily="34" charset="0"/>
                        </a:rPr>
                        <a:t>MARSHALL</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r" fontAlgn="b"/>
                      <a:r>
                        <a:rPr lang="en-US" sz="900" b="0" i="0" u="none" strike="noStrike" dirty="0">
                          <a:solidFill>
                            <a:srgbClr val="000000"/>
                          </a:solidFill>
                          <a:effectLst/>
                          <a:latin typeface="Calibri" panose="020F0502020204030204" pitchFamily="34" charset="0"/>
                        </a:rPr>
                        <a:t>124</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71</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71</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66</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285914670"/>
                  </a:ext>
                </a:extLst>
              </a:tr>
              <a:tr h="162490">
                <a:tc>
                  <a:txBody>
                    <a:bodyPr/>
                    <a:lstStyle/>
                    <a:p>
                      <a:pPr algn="l" fontAlgn="b"/>
                      <a:r>
                        <a:rPr lang="en-US" sz="900" b="1" i="0" u="none" strike="noStrike">
                          <a:solidFill>
                            <a:srgbClr val="000000"/>
                          </a:solidFill>
                          <a:effectLst/>
                          <a:latin typeface="Calibri" panose="020F0502020204030204" pitchFamily="34" charset="0"/>
                        </a:rPr>
                        <a:t>MASON</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36</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17</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18</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31</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2797443"/>
                  </a:ext>
                </a:extLst>
              </a:tr>
              <a:tr h="162490">
                <a:tc>
                  <a:txBody>
                    <a:bodyPr/>
                    <a:lstStyle/>
                    <a:p>
                      <a:pPr algn="l" fontAlgn="b"/>
                      <a:r>
                        <a:rPr lang="en-US" sz="900" b="1" i="0" u="none" strike="noStrike" dirty="0">
                          <a:solidFill>
                            <a:srgbClr val="000000"/>
                          </a:solidFill>
                          <a:effectLst/>
                          <a:latin typeface="Calibri" panose="020F0502020204030204" pitchFamily="34" charset="0"/>
                        </a:rPr>
                        <a:t>MCCRACKEN  </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dirty="0">
                          <a:solidFill>
                            <a:srgbClr val="000000"/>
                          </a:solidFill>
                          <a:effectLst/>
                          <a:latin typeface="Calibri" panose="020F0502020204030204" pitchFamily="34" charset="0"/>
                        </a:rPr>
                        <a:t>89</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dirty="0">
                          <a:solidFill>
                            <a:srgbClr val="000000"/>
                          </a:solidFill>
                          <a:effectLst/>
                          <a:latin typeface="Calibri" panose="020F0502020204030204" pitchFamily="34" charset="0"/>
                        </a:rPr>
                        <a:t>69</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55</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57</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869393643"/>
                  </a:ext>
                </a:extLst>
              </a:tr>
              <a:tr h="162490">
                <a:tc>
                  <a:txBody>
                    <a:bodyPr/>
                    <a:lstStyle/>
                    <a:p>
                      <a:pPr algn="l" fontAlgn="b"/>
                      <a:r>
                        <a:rPr lang="en-US" sz="900" b="1" i="0" u="none" strike="noStrike">
                          <a:solidFill>
                            <a:srgbClr val="000000"/>
                          </a:solidFill>
                          <a:effectLst/>
                          <a:latin typeface="Calibri" panose="020F0502020204030204" pitchFamily="34" charset="0"/>
                        </a:rPr>
                        <a:t>MEADE</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66</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44</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61</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58</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4189116"/>
                  </a:ext>
                </a:extLst>
              </a:tr>
              <a:tr h="162490">
                <a:tc>
                  <a:txBody>
                    <a:bodyPr/>
                    <a:lstStyle/>
                    <a:p>
                      <a:pPr algn="l" fontAlgn="b"/>
                      <a:r>
                        <a:rPr lang="en-US" sz="900" b="1" i="0" u="none" strike="noStrike" dirty="0">
                          <a:solidFill>
                            <a:srgbClr val="000000"/>
                          </a:solidFill>
                          <a:effectLst/>
                          <a:latin typeface="Calibri" panose="020F0502020204030204" pitchFamily="34" charset="0"/>
                        </a:rPr>
                        <a:t>MONTGOMERY</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a:solidFill>
                            <a:srgbClr val="000000"/>
                          </a:solidFill>
                          <a:effectLst/>
                          <a:latin typeface="Calibri" panose="020F0502020204030204" pitchFamily="34" charset="0"/>
                        </a:rPr>
                        <a:t>53</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dirty="0">
                          <a:solidFill>
                            <a:srgbClr val="000000"/>
                          </a:solidFill>
                          <a:effectLst/>
                          <a:latin typeface="Calibri" panose="020F0502020204030204" pitchFamily="34" charset="0"/>
                        </a:rPr>
                        <a:t>46</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50</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42</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966997391"/>
                  </a:ext>
                </a:extLst>
              </a:tr>
              <a:tr h="162490">
                <a:tc>
                  <a:txBody>
                    <a:bodyPr/>
                    <a:lstStyle/>
                    <a:p>
                      <a:pPr algn="l" fontAlgn="b"/>
                      <a:r>
                        <a:rPr lang="en-US" sz="900" b="1" i="0" u="none" strike="noStrike">
                          <a:solidFill>
                            <a:srgbClr val="000000"/>
                          </a:solidFill>
                          <a:effectLst/>
                          <a:latin typeface="Calibri" panose="020F0502020204030204" pitchFamily="34" charset="0"/>
                        </a:rPr>
                        <a:t>MUHLENBERG</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170</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121</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122</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120</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7816441"/>
                  </a:ext>
                </a:extLst>
              </a:tr>
              <a:tr h="162490">
                <a:tc>
                  <a:txBody>
                    <a:bodyPr/>
                    <a:lstStyle/>
                    <a:p>
                      <a:pPr algn="l" fontAlgn="b"/>
                      <a:r>
                        <a:rPr lang="en-US" sz="900" b="1" i="0" u="none" strike="noStrike" dirty="0">
                          <a:solidFill>
                            <a:srgbClr val="000000"/>
                          </a:solidFill>
                          <a:effectLst/>
                          <a:latin typeface="Calibri" panose="020F0502020204030204" pitchFamily="34" charset="0"/>
                        </a:rPr>
                        <a:t>NELSON</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dirty="0">
                          <a:solidFill>
                            <a:srgbClr val="000000"/>
                          </a:solidFill>
                          <a:effectLst/>
                          <a:latin typeface="Calibri" panose="020F0502020204030204" pitchFamily="34" charset="0"/>
                        </a:rPr>
                        <a:t>37</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dirty="0">
                          <a:solidFill>
                            <a:srgbClr val="000000"/>
                          </a:solidFill>
                          <a:effectLst/>
                          <a:latin typeface="Calibri" panose="020F0502020204030204" pitchFamily="34" charset="0"/>
                        </a:rPr>
                        <a:t>32</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24</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23</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374121560"/>
                  </a:ext>
                </a:extLst>
              </a:tr>
              <a:tr h="162490">
                <a:tc>
                  <a:txBody>
                    <a:bodyPr/>
                    <a:lstStyle/>
                    <a:p>
                      <a:pPr algn="l" fontAlgn="b"/>
                      <a:r>
                        <a:rPr lang="en-US" sz="900" b="1" i="0" u="none" strike="noStrike">
                          <a:solidFill>
                            <a:srgbClr val="000000"/>
                          </a:solidFill>
                          <a:effectLst/>
                          <a:latin typeface="Calibri" panose="020F0502020204030204" pitchFamily="34" charset="0"/>
                        </a:rPr>
                        <a:t>OLDHAM</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43</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19</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13</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24</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9870952"/>
                  </a:ext>
                </a:extLst>
              </a:tr>
              <a:tr h="162490">
                <a:tc>
                  <a:txBody>
                    <a:bodyPr/>
                    <a:lstStyle/>
                    <a:p>
                      <a:pPr algn="l" fontAlgn="b"/>
                      <a:r>
                        <a:rPr lang="en-US" sz="900" b="1" i="0" u="none" strike="noStrike">
                          <a:solidFill>
                            <a:srgbClr val="000000"/>
                          </a:solidFill>
                          <a:effectLst/>
                          <a:latin typeface="Calibri" panose="020F0502020204030204" pitchFamily="34" charset="0"/>
                        </a:rPr>
                        <a:t>PERRY</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dirty="0">
                          <a:solidFill>
                            <a:srgbClr val="000000"/>
                          </a:solidFill>
                          <a:effectLst/>
                          <a:latin typeface="Calibri" panose="020F0502020204030204" pitchFamily="34" charset="0"/>
                        </a:rPr>
                        <a:t>41</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dirty="0">
                          <a:solidFill>
                            <a:srgbClr val="000000"/>
                          </a:solidFill>
                          <a:effectLst/>
                          <a:latin typeface="Calibri" panose="020F0502020204030204" pitchFamily="34" charset="0"/>
                        </a:rPr>
                        <a:t>42</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41</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63</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922113390"/>
                  </a:ext>
                </a:extLst>
              </a:tr>
              <a:tr h="162490">
                <a:tc>
                  <a:txBody>
                    <a:bodyPr/>
                    <a:lstStyle/>
                    <a:p>
                      <a:pPr algn="l" fontAlgn="b"/>
                      <a:r>
                        <a:rPr lang="en-US" sz="900" b="1" i="0" u="none" strike="noStrike">
                          <a:solidFill>
                            <a:srgbClr val="000000"/>
                          </a:solidFill>
                          <a:effectLst/>
                          <a:latin typeface="Calibri" panose="020F0502020204030204" pitchFamily="34" charset="0"/>
                        </a:rPr>
                        <a:t>PIKE</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68</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45</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58</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50</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4514706"/>
                  </a:ext>
                </a:extLst>
              </a:tr>
              <a:tr h="162490">
                <a:tc>
                  <a:txBody>
                    <a:bodyPr/>
                    <a:lstStyle/>
                    <a:p>
                      <a:pPr algn="l" fontAlgn="b"/>
                      <a:r>
                        <a:rPr lang="en-US" sz="900" b="1" i="0" u="none" strike="noStrike">
                          <a:solidFill>
                            <a:srgbClr val="000000"/>
                          </a:solidFill>
                          <a:effectLst/>
                          <a:latin typeface="Calibri" panose="020F0502020204030204" pitchFamily="34" charset="0"/>
                        </a:rPr>
                        <a:t>POWELL</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dirty="0">
                          <a:solidFill>
                            <a:srgbClr val="000000"/>
                          </a:solidFill>
                          <a:effectLst/>
                          <a:latin typeface="Calibri" panose="020F0502020204030204" pitchFamily="34" charset="0"/>
                        </a:rPr>
                        <a:t>87</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dirty="0">
                          <a:solidFill>
                            <a:srgbClr val="000000"/>
                          </a:solidFill>
                          <a:effectLst/>
                          <a:latin typeface="Calibri" panose="020F0502020204030204" pitchFamily="34" charset="0"/>
                        </a:rPr>
                        <a:t>87</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80</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79</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166836800"/>
                  </a:ext>
                </a:extLst>
              </a:tr>
              <a:tr h="162490">
                <a:tc>
                  <a:txBody>
                    <a:bodyPr/>
                    <a:lstStyle/>
                    <a:p>
                      <a:pPr algn="l" fontAlgn="b"/>
                      <a:r>
                        <a:rPr lang="en-US" sz="900" b="1" i="0" u="none" strike="noStrike">
                          <a:solidFill>
                            <a:srgbClr val="000000"/>
                          </a:solidFill>
                          <a:effectLst/>
                          <a:latin typeface="Calibri" panose="020F0502020204030204" pitchFamily="34" charset="0"/>
                        </a:rPr>
                        <a:t>PULASKI</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67</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44</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51</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69</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8877999"/>
                  </a:ext>
                </a:extLst>
              </a:tr>
              <a:tr h="162490">
                <a:tc>
                  <a:txBody>
                    <a:bodyPr/>
                    <a:lstStyle/>
                    <a:p>
                      <a:pPr algn="l" fontAlgn="b"/>
                      <a:r>
                        <a:rPr lang="en-US" sz="900" b="1" i="0" u="none" strike="noStrike">
                          <a:solidFill>
                            <a:srgbClr val="000000"/>
                          </a:solidFill>
                          <a:effectLst/>
                          <a:latin typeface="Calibri" panose="020F0502020204030204" pitchFamily="34" charset="0"/>
                        </a:rPr>
                        <a:t>ROCKCASTLE</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dirty="0">
                          <a:solidFill>
                            <a:srgbClr val="000000"/>
                          </a:solidFill>
                          <a:effectLst/>
                          <a:latin typeface="Calibri" panose="020F0502020204030204" pitchFamily="34" charset="0"/>
                        </a:rPr>
                        <a:t>21</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dirty="0">
                          <a:solidFill>
                            <a:srgbClr val="000000"/>
                          </a:solidFill>
                          <a:effectLst/>
                          <a:latin typeface="Calibri" panose="020F0502020204030204" pitchFamily="34" charset="0"/>
                        </a:rPr>
                        <a:t>9</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13</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13</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511607604"/>
                  </a:ext>
                </a:extLst>
              </a:tr>
              <a:tr h="162490">
                <a:tc>
                  <a:txBody>
                    <a:bodyPr/>
                    <a:lstStyle/>
                    <a:p>
                      <a:pPr algn="l" fontAlgn="b"/>
                      <a:r>
                        <a:rPr lang="en-US" sz="900" b="1" i="0" u="none" strike="noStrike">
                          <a:solidFill>
                            <a:srgbClr val="000000"/>
                          </a:solidFill>
                          <a:effectLst/>
                          <a:latin typeface="Calibri" panose="020F0502020204030204" pitchFamily="34" charset="0"/>
                        </a:rPr>
                        <a:t>ROWAN</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54</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38</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48</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48</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5816240"/>
                  </a:ext>
                </a:extLst>
              </a:tr>
              <a:tr h="162490">
                <a:tc>
                  <a:txBody>
                    <a:bodyPr/>
                    <a:lstStyle/>
                    <a:p>
                      <a:pPr algn="l" fontAlgn="b"/>
                      <a:r>
                        <a:rPr lang="en-US" sz="900" b="1" i="0" u="none" strike="noStrike">
                          <a:solidFill>
                            <a:srgbClr val="000000"/>
                          </a:solidFill>
                          <a:effectLst/>
                          <a:latin typeface="Calibri" panose="020F0502020204030204" pitchFamily="34" charset="0"/>
                        </a:rPr>
                        <a:t>RUSSELL</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dirty="0">
                          <a:solidFill>
                            <a:srgbClr val="000000"/>
                          </a:solidFill>
                          <a:effectLst/>
                          <a:latin typeface="Calibri" panose="020F0502020204030204" pitchFamily="34" charset="0"/>
                        </a:rPr>
                        <a:t>31</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22</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dirty="0">
                          <a:solidFill>
                            <a:srgbClr val="000000"/>
                          </a:solidFill>
                          <a:effectLst/>
                          <a:latin typeface="Calibri" panose="020F0502020204030204" pitchFamily="34" charset="0"/>
                        </a:rPr>
                        <a:t>25</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23</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545543652"/>
                  </a:ext>
                </a:extLst>
              </a:tr>
              <a:tr h="162490">
                <a:tc>
                  <a:txBody>
                    <a:bodyPr/>
                    <a:lstStyle/>
                    <a:p>
                      <a:pPr algn="l" fontAlgn="b"/>
                      <a:r>
                        <a:rPr lang="en-US" sz="900" b="1" i="0" u="none" strike="noStrike">
                          <a:solidFill>
                            <a:srgbClr val="000000"/>
                          </a:solidFill>
                          <a:effectLst/>
                          <a:latin typeface="Calibri" panose="020F0502020204030204" pitchFamily="34" charset="0"/>
                        </a:rPr>
                        <a:t>SCOTT</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15</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2</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2</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37023"/>
                  </a:ext>
                </a:extLst>
              </a:tr>
              <a:tr h="162490">
                <a:tc>
                  <a:txBody>
                    <a:bodyPr/>
                    <a:lstStyle/>
                    <a:p>
                      <a:pPr algn="l" fontAlgn="b"/>
                      <a:r>
                        <a:rPr lang="en-US" sz="900" b="1" i="0" u="none" strike="noStrike">
                          <a:solidFill>
                            <a:srgbClr val="000000"/>
                          </a:solidFill>
                          <a:effectLst/>
                          <a:latin typeface="Calibri" panose="020F0502020204030204" pitchFamily="34" charset="0"/>
                        </a:rPr>
                        <a:t>SHELBY</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dirty="0">
                          <a:solidFill>
                            <a:srgbClr val="000000"/>
                          </a:solidFill>
                          <a:effectLst/>
                          <a:latin typeface="Calibri" panose="020F0502020204030204" pitchFamily="34" charset="0"/>
                        </a:rPr>
                        <a:t>46</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48</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dirty="0">
                          <a:solidFill>
                            <a:srgbClr val="000000"/>
                          </a:solidFill>
                          <a:effectLst/>
                          <a:latin typeface="Calibri" panose="020F0502020204030204" pitchFamily="34" charset="0"/>
                        </a:rPr>
                        <a:t>29</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45</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16228720"/>
                  </a:ext>
                </a:extLst>
              </a:tr>
              <a:tr h="162490">
                <a:tc>
                  <a:txBody>
                    <a:bodyPr/>
                    <a:lstStyle/>
                    <a:p>
                      <a:pPr algn="l" fontAlgn="b"/>
                      <a:r>
                        <a:rPr lang="en-US" sz="900" b="1" i="0" u="none" strike="noStrike">
                          <a:solidFill>
                            <a:srgbClr val="000000"/>
                          </a:solidFill>
                          <a:effectLst/>
                          <a:latin typeface="Calibri" panose="020F0502020204030204" pitchFamily="34" charset="0"/>
                        </a:rPr>
                        <a:t>SIMPSON</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152</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91</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97</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104</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1459744"/>
                  </a:ext>
                </a:extLst>
              </a:tr>
              <a:tr h="162490">
                <a:tc>
                  <a:txBody>
                    <a:bodyPr/>
                    <a:lstStyle/>
                    <a:p>
                      <a:pPr algn="l" fontAlgn="b"/>
                      <a:r>
                        <a:rPr lang="en-US" sz="900" b="1" i="0" u="none" strike="noStrike">
                          <a:solidFill>
                            <a:srgbClr val="000000"/>
                          </a:solidFill>
                          <a:effectLst/>
                          <a:latin typeface="Calibri" panose="020F0502020204030204" pitchFamily="34" charset="0"/>
                        </a:rPr>
                        <a:t>TAYLOR</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dirty="0">
                          <a:solidFill>
                            <a:srgbClr val="000000"/>
                          </a:solidFill>
                          <a:effectLst/>
                          <a:latin typeface="Calibri" panose="020F0502020204030204" pitchFamily="34" charset="0"/>
                        </a:rPr>
                        <a:t>72</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59</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dirty="0">
                          <a:solidFill>
                            <a:srgbClr val="000000"/>
                          </a:solidFill>
                          <a:effectLst/>
                          <a:latin typeface="Calibri" panose="020F0502020204030204" pitchFamily="34" charset="0"/>
                        </a:rPr>
                        <a:t>57</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51</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701469276"/>
                  </a:ext>
                </a:extLst>
              </a:tr>
              <a:tr h="162490">
                <a:tc>
                  <a:txBody>
                    <a:bodyPr/>
                    <a:lstStyle/>
                    <a:p>
                      <a:pPr algn="l" fontAlgn="b"/>
                      <a:r>
                        <a:rPr lang="en-US" sz="900" b="1" i="0" u="none" strike="noStrike">
                          <a:solidFill>
                            <a:srgbClr val="000000"/>
                          </a:solidFill>
                          <a:effectLst/>
                          <a:latin typeface="Calibri" panose="020F0502020204030204" pitchFamily="34" charset="0"/>
                        </a:rPr>
                        <a:t>TODD</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70</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50</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66</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75</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3137411"/>
                  </a:ext>
                </a:extLst>
              </a:tr>
              <a:tr h="162490">
                <a:tc>
                  <a:txBody>
                    <a:bodyPr/>
                    <a:lstStyle/>
                    <a:p>
                      <a:pPr algn="l" fontAlgn="b"/>
                      <a:r>
                        <a:rPr lang="en-US" sz="900" b="1" i="0" u="none" strike="noStrike">
                          <a:solidFill>
                            <a:srgbClr val="000000"/>
                          </a:solidFill>
                          <a:effectLst/>
                          <a:latin typeface="Calibri" panose="020F0502020204030204" pitchFamily="34" charset="0"/>
                        </a:rPr>
                        <a:t>UNION</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dirty="0">
                          <a:solidFill>
                            <a:srgbClr val="000000"/>
                          </a:solidFill>
                          <a:effectLst/>
                          <a:latin typeface="Calibri" panose="020F0502020204030204" pitchFamily="34" charset="0"/>
                        </a:rPr>
                        <a:t>15</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1</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dirty="0">
                          <a:solidFill>
                            <a:srgbClr val="000000"/>
                          </a:solidFill>
                          <a:effectLst/>
                          <a:latin typeface="Calibri" panose="020F0502020204030204" pitchFamily="34" charset="0"/>
                        </a:rPr>
                        <a:t>0</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0</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4183542608"/>
                  </a:ext>
                </a:extLst>
              </a:tr>
              <a:tr h="162490">
                <a:tc>
                  <a:txBody>
                    <a:bodyPr/>
                    <a:lstStyle/>
                    <a:p>
                      <a:pPr algn="l" fontAlgn="b"/>
                      <a:r>
                        <a:rPr lang="en-US" sz="900" b="1" i="0" u="none" strike="noStrike">
                          <a:solidFill>
                            <a:srgbClr val="000000"/>
                          </a:solidFill>
                          <a:effectLst/>
                          <a:latin typeface="Calibri" panose="020F0502020204030204" pitchFamily="34" charset="0"/>
                        </a:rPr>
                        <a:t>WARREN</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118</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96</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92</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83</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2629487"/>
                  </a:ext>
                </a:extLst>
              </a:tr>
              <a:tr h="162490">
                <a:tc>
                  <a:txBody>
                    <a:bodyPr/>
                    <a:lstStyle/>
                    <a:p>
                      <a:pPr algn="l" fontAlgn="b"/>
                      <a:r>
                        <a:rPr lang="en-US" sz="900" b="1" i="0" u="none" strike="noStrike">
                          <a:solidFill>
                            <a:srgbClr val="000000"/>
                          </a:solidFill>
                          <a:effectLst/>
                          <a:latin typeface="Calibri" panose="020F0502020204030204" pitchFamily="34" charset="0"/>
                        </a:rPr>
                        <a:t>WAYNE</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dirty="0">
                          <a:solidFill>
                            <a:srgbClr val="000000"/>
                          </a:solidFill>
                          <a:effectLst/>
                          <a:latin typeface="Calibri" panose="020F0502020204030204" pitchFamily="34" charset="0"/>
                        </a:rPr>
                        <a:t>92</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51</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a:solidFill>
                            <a:srgbClr val="000000"/>
                          </a:solidFill>
                          <a:effectLst/>
                          <a:latin typeface="Calibri" panose="020F0502020204030204" pitchFamily="34" charset="0"/>
                        </a:rPr>
                        <a:t>47</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dirty="0">
                          <a:solidFill>
                            <a:srgbClr val="000000"/>
                          </a:solidFill>
                          <a:effectLst/>
                          <a:latin typeface="Calibri" panose="020F0502020204030204" pitchFamily="34" charset="0"/>
                        </a:rPr>
                        <a:t>68</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570758939"/>
                  </a:ext>
                </a:extLst>
              </a:tr>
              <a:tr h="162490">
                <a:tc>
                  <a:txBody>
                    <a:bodyPr/>
                    <a:lstStyle/>
                    <a:p>
                      <a:pPr algn="l" fontAlgn="b"/>
                      <a:r>
                        <a:rPr lang="en-US" sz="900" b="1" i="0" u="none" strike="noStrike">
                          <a:solidFill>
                            <a:srgbClr val="000000"/>
                          </a:solidFill>
                          <a:effectLst/>
                          <a:latin typeface="Calibri" panose="020F0502020204030204" pitchFamily="34" charset="0"/>
                        </a:rPr>
                        <a:t>WEBSTER</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117</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83</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74</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66</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5901018"/>
                  </a:ext>
                </a:extLst>
              </a:tr>
              <a:tr h="162490">
                <a:tc>
                  <a:txBody>
                    <a:bodyPr/>
                    <a:lstStyle/>
                    <a:p>
                      <a:pPr algn="l" fontAlgn="b"/>
                      <a:r>
                        <a:rPr lang="en-US" sz="900" b="1" i="0" u="none" strike="noStrike">
                          <a:solidFill>
                            <a:srgbClr val="000000"/>
                          </a:solidFill>
                          <a:effectLst/>
                          <a:latin typeface="Calibri" panose="020F0502020204030204" pitchFamily="34" charset="0"/>
                        </a:rPr>
                        <a:t>WHITLEY</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900" b="0" i="0" u="none" strike="noStrike">
                          <a:solidFill>
                            <a:srgbClr val="000000"/>
                          </a:solidFill>
                          <a:effectLst/>
                          <a:latin typeface="Calibri" panose="020F0502020204030204" pitchFamily="34" charset="0"/>
                        </a:rPr>
                        <a:t>74</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dirty="0">
                          <a:solidFill>
                            <a:srgbClr val="000000"/>
                          </a:solidFill>
                          <a:effectLst/>
                          <a:latin typeface="Calibri" panose="020F0502020204030204" pitchFamily="34" charset="0"/>
                        </a:rPr>
                        <a:t>51</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dirty="0">
                          <a:solidFill>
                            <a:srgbClr val="000000"/>
                          </a:solidFill>
                          <a:effectLst/>
                          <a:latin typeface="Calibri" panose="020F0502020204030204" pitchFamily="34" charset="0"/>
                        </a:rPr>
                        <a:t>52</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fontAlgn="b"/>
                      <a:r>
                        <a:rPr lang="en-US" sz="900" b="0" i="0" u="none" strike="noStrike" dirty="0">
                          <a:solidFill>
                            <a:srgbClr val="000000"/>
                          </a:solidFill>
                          <a:effectLst/>
                          <a:latin typeface="Calibri" panose="020F0502020204030204" pitchFamily="34" charset="0"/>
                        </a:rPr>
                        <a:t>51</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645513714"/>
                  </a:ext>
                </a:extLst>
              </a:tr>
              <a:tr h="162490">
                <a:tc>
                  <a:txBody>
                    <a:bodyPr/>
                    <a:lstStyle/>
                    <a:p>
                      <a:pPr algn="l" fontAlgn="b"/>
                      <a:r>
                        <a:rPr lang="en-US" sz="900" b="1" i="0" u="none" strike="noStrike">
                          <a:solidFill>
                            <a:srgbClr val="000000"/>
                          </a:solidFill>
                          <a:effectLst/>
                          <a:latin typeface="Calibri" panose="020F0502020204030204" pitchFamily="34" charset="0"/>
                        </a:rPr>
                        <a:t>WOODFORD</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38</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20</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22</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37</a:t>
                      </a:r>
                    </a:p>
                  </a:txBody>
                  <a:tcPr marL="6601" marR="6601" marT="660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6440342"/>
                  </a:ext>
                </a:extLst>
              </a:tr>
            </a:tbl>
          </a:graphicData>
        </a:graphic>
      </p:graphicFrame>
    </p:spTree>
    <p:extLst>
      <p:ext uri="{BB962C8B-B14F-4D97-AF65-F5344CB8AC3E}">
        <p14:creationId xmlns:p14="http://schemas.microsoft.com/office/powerpoint/2010/main" val="482596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76582886-877C-4AEC-A77F-8055EB9A0C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sp>
          <p:nvSpPr>
            <p:cNvPr id="20" name="Freeform 14">
              <a:extLst>
                <a:ext uri="{FF2B5EF4-FFF2-40B4-BE49-F238E27FC236}">
                  <a16:creationId xmlns:a16="http://schemas.microsoft.com/office/drawing/2014/main" id="{171A838D-27EA-485C-9A80-DCE624AB30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21" name="Straight Connector 20">
              <a:extLst>
                <a:ext uri="{FF2B5EF4-FFF2-40B4-BE49-F238E27FC236}">
                  <a16:creationId xmlns:a16="http://schemas.microsoft.com/office/drawing/2014/main" id="{9059F313-A1BB-425E-9626-2BD43CAC648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19ABF76A-A1AE-44BB-9ECB-D55D2FE29BF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3" name="Rectangle 23">
              <a:extLst>
                <a:ext uri="{FF2B5EF4-FFF2-40B4-BE49-F238E27FC236}">
                  <a16:creationId xmlns:a16="http://schemas.microsoft.com/office/drawing/2014/main" id="{5B6D2EC4-82D3-43B8-82D6-028CB43456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5">
              <a:extLst>
                <a:ext uri="{FF2B5EF4-FFF2-40B4-BE49-F238E27FC236}">
                  <a16:creationId xmlns:a16="http://schemas.microsoft.com/office/drawing/2014/main" id="{520034CE-71F9-4E0F-94D8-99335CB85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1926C6C0-16F7-4CDC-B481-2D19B2F3BF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7">
              <a:extLst>
                <a:ext uri="{FF2B5EF4-FFF2-40B4-BE49-F238E27FC236}">
                  <a16:creationId xmlns:a16="http://schemas.microsoft.com/office/drawing/2014/main" id="{042CE423-CE6E-4EE9-91F2-3E40EFB40A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8">
              <a:extLst>
                <a:ext uri="{FF2B5EF4-FFF2-40B4-BE49-F238E27FC236}">
                  <a16:creationId xmlns:a16="http://schemas.microsoft.com/office/drawing/2014/main" id="{699BB4BD-31D7-434C-A6DB-E2CF3ACF60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9">
              <a:extLst>
                <a:ext uri="{FF2B5EF4-FFF2-40B4-BE49-F238E27FC236}">
                  <a16:creationId xmlns:a16="http://schemas.microsoft.com/office/drawing/2014/main" id="{23D406B8-656A-4D8B-91D0-BF4202C86F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83F4BFB6-D6B8-446C-8E17-3D54DCA9FF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31" name="Rectangle 30">
            <a:extLst>
              <a:ext uri="{FF2B5EF4-FFF2-40B4-BE49-F238E27FC236}">
                <a16:creationId xmlns:a16="http://schemas.microsoft.com/office/drawing/2014/main" id="{DD6BC9EB-F181-48AB-BCA2-3D1DB20D2D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2" name="Title 1">
            <a:extLst>
              <a:ext uri="{FF2B5EF4-FFF2-40B4-BE49-F238E27FC236}">
                <a16:creationId xmlns:a16="http://schemas.microsoft.com/office/drawing/2014/main" id="{8AB1135A-1644-C665-B755-DB58E456C441}"/>
              </a:ext>
            </a:extLst>
          </p:cNvPr>
          <p:cNvSpPr>
            <a:spLocks noGrp="1"/>
          </p:cNvSpPr>
          <p:nvPr>
            <p:ph type="title"/>
          </p:nvPr>
        </p:nvSpPr>
        <p:spPr>
          <a:xfrm>
            <a:off x="1507066" y="999460"/>
            <a:ext cx="5698067" cy="4479852"/>
          </a:xfrm>
        </p:spPr>
        <p:txBody>
          <a:bodyPr vert="horz" lIns="91440" tIns="45720" rIns="91440" bIns="45720" rtlCol="0" anchor="ctr">
            <a:normAutofit/>
          </a:bodyPr>
          <a:lstStyle/>
          <a:p>
            <a:pPr algn="r"/>
            <a:r>
              <a:rPr lang="en-US" sz="5400" dirty="0">
                <a:solidFill>
                  <a:srgbClr val="2A71A3"/>
                </a:solidFill>
              </a:rPr>
              <a:t>State Work Release</a:t>
            </a:r>
          </a:p>
        </p:txBody>
      </p:sp>
      <p:sp>
        <p:nvSpPr>
          <p:cNvPr id="3" name="Content Placeholder 2">
            <a:extLst>
              <a:ext uri="{FF2B5EF4-FFF2-40B4-BE49-F238E27FC236}">
                <a16:creationId xmlns:a16="http://schemas.microsoft.com/office/drawing/2014/main" id="{D16939D9-22BB-E6D0-3309-227065D9ACCF}"/>
              </a:ext>
            </a:extLst>
          </p:cNvPr>
          <p:cNvSpPr>
            <a:spLocks noGrp="1"/>
          </p:cNvSpPr>
          <p:nvPr>
            <p:ph idx="1"/>
          </p:nvPr>
        </p:nvSpPr>
        <p:spPr>
          <a:xfrm>
            <a:off x="7871971" y="999460"/>
            <a:ext cx="3123620" cy="4479852"/>
          </a:xfrm>
        </p:spPr>
        <p:txBody>
          <a:bodyPr vert="horz" lIns="91440" tIns="45720" rIns="91440" bIns="45720" rtlCol="0" anchor="ctr">
            <a:normAutofit/>
          </a:bodyPr>
          <a:lstStyle/>
          <a:p>
            <a:pPr marL="457200" lvl="1" indent="-457200">
              <a:buFont typeface="Arial" panose="020B0604020202020204" pitchFamily="34" charset="0"/>
              <a:buChar char="•"/>
            </a:pPr>
            <a:r>
              <a:rPr lang="en-US" sz="2800" dirty="0">
                <a:solidFill>
                  <a:schemeClr val="bg2">
                    <a:lumMod val="25000"/>
                  </a:schemeClr>
                </a:solidFill>
              </a:rPr>
              <a:t>KRS 532.100</a:t>
            </a:r>
          </a:p>
          <a:p>
            <a:pPr marL="457200" lvl="1" indent="-457200">
              <a:buFont typeface="Arial" panose="020B0604020202020204" pitchFamily="34" charset="0"/>
              <a:buChar char="•"/>
            </a:pPr>
            <a:r>
              <a:rPr lang="en-US" sz="2800" dirty="0">
                <a:solidFill>
                  <a:schemeClr val="bg2">
                    <a:lumMod val="25000"/>
                  </a:schemeClr>
                </a:solidFill>
              </a:rPr>
              <a:t>CPP 19.4</a:t>
            </a:r>
          </a:p>
        </p:txBody>
      </p:sp>
      <p:sp>
        <p:nvSpPr>
          <p:cNvPr id="33" name="Isosceles Triangle 32">
            <a:extLst>
              <a:ext uri="{FF2B5EF4-FFF2-40B4-BE49-F238E27FC236}">
                <a16:creationId xmlns:a16="http://schemas.microsoft.com/office/drawing/2014/main" id="{D33AAA80-39DC-4020-9BFF-0718F35C7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35" name="Straight Connector 34">
            <a:extLst>
              <a:ext uri="{FF2B5EF4-FFF2-40B4-BE49-F238E27FC236}">
                <a16:creationId xmlns:a16="http://schemas.microsoft.com/office/drawing/2014/main" id="{C9C5D90B-7EE3-4D26-AB7D-A5A3A6E112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639186"/>
            <a:ext cx="0" cy="3200400"/>
          </a:xfrm>
          <a:prstGeom prst="line">
            <a:avLst/>
          </a:prstGeom>
        </p:spPr>
        <p:style>
          <a:lnRef idx="1">
            <a:schemeClr val="accent1"/>
          </a:lnRef>
          <a:fillRef idx="0">
            <a:schemeClr val="accent1"/>
          </a:fillRef>
          <a:effectRef idx="0">
            <a:schemeClr val="accent1"/>
          </a:effectRef>
          <a:fontRef idx="minor">
            <a:schemeClr val="tx1"/>
          </a:fontRef>
        </p:style>
      </p:cxnSp>
      <p:sp>
        <p:nvSpPr>
          <p:cNvPr id="37" name="Isosceles Triangle 36">
            <a:extLst>
              <a:ext uri="{FF2B5EF4-FFF2-40B4-BE49-F238E27FC236}">
                <a16:creationId xmlns:a16="http://schemas.microsoft.com/office/drawing/2014/main" id="{1177F295-741F-4EFF-B0CA-BE69295ADA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flipV="1">
            <a:off x="11349404" y="1217756"/>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6">
            <a:extLst>
              <a:ext uri="{FF2B5EF4-FFF2-40B4-BE49-F238E27FC236}">
                <a16:creationId xmlns:a16="http://schemas.microsoft.com/office/drawing/2014/main" id="{A9D25241-9A87-1405-C183-D43E6E2CB8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2166" y="6051070"/>
            <a:ext cx="14255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1301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2" name="Title 1">
            <a:extLst>
              <a:ext uri="{FF2B5EF4-FFF2-40B4-BE49-F238E27FC236}">
                <a16:creationId xmlns:a16="http://schemas.microsoft.com/office/drawing/2014/main" id="{8AB1135A-1644-C665-B755-DB58E456C441}"/>
              </a:ext>
            </a:extLst>
          </p:cNvPr>
          <p:cNvSpPr>
            <a:spLocks noGrp="1"/>
          </p:cNvSpPr>
          <p:nvPr>
            <p:ph type="title"/>
          </p:nvPr>
        </p:nvSpPr>
        <p:spPr>
          <a:xfrm>
            <a:off x="448733" y="1179151"/>
            <a:ext cx="3895863" cy="4463889"/>
          </a:xfrm>
        </p:spPr>
        <p:txBody>
          <a:bodyPr anchor="ctr">
            <a:normAutofit/>
          </a:bodyPr>
          <a:lstStyle/>
          <a:p>
            <a:pPr algn="ctr"/>
            <a:r>
              <a:rPr lang="en-US" dirty="0">
                <a:solidFill>
                  <a:srgbClr val="2A71A3"/>
                </a:solidFill>
              </a:rPr>
              <a:t>KRS 532.100</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16939D9-22BB-E6D0-3309-227065D9ACCF}"/>
              </a:ext>
            </a:extLst>
          </p:cNvPr>
          <p:cNvSpPr>
            <a:spLocks noGrp="1"/>
          </p:cNvSpPr>
          <p:nvPr>
            <p:ph idx="1"/>
          </p:nvPr>
        </p:nvSpPr>
        <p:spPr>
          <a:xfrm>
            <a:off x="4968745" y="1372590"/>
            <a:ext cx="6341016" cy="4270450"/>
          </a:xfrm>
        </p:spPr>
        <p:txBody>
          <a:bodyPr anchor="ctr">
            <a:normAutofit fontScale="92500" lnSpcReduction="10000"/>
          </a:bodyPr>
          <a:lstStyle/>
          <a:p>
            <a:pPr>
              <a:buFont typeface="Arial" panose="020B0604020202020204" pitchFamily="34" charset="0"/>
              <a:buChar char="•"/>
            </a:pPr>
            <a:r>
              <a:rPr lang="en-US" sz="2400" dirty="0"/>
              <a:t>Class D felons eligible for placement in a jail may be permitted by the warden or jailer to participate in any approved community work program or other form of work release with the approval of the commissioner of the Department of Corrections</a:t>
            </a:r>
          </a:p>
          <a:p>
            <a:pPr>
              <a:buFont typeface="Arial" panose="020B0604020202020204" pitchFamily="34" charset="0"/>
              <a:buChar char="•"/>
            </a:pPr>
            <a:r>
              <a:rPr lang="en-US" sz="2400" dirty="0"/>
              <a:t>The authority to release an inmate to work under this subsection may be exercised at any time during the inmate’s sentence, including the period when the court has concurrent authority to permit work release pursuant to KRS 439.265</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6">
            <a:extLst>
              <a:ext uri="{FF2B5EF4-FFF2-40B4-BE49-F238E27FC236}">
                <a16:creationId xmlns:a16="http://schemas.microsoft.com/office/drawing/2014/main" id="{9134CD77-7051-6156-A208-EF3EDE6BCC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2166" y="6051070"/>
            <a:ext cx="14255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6788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2" name="Title 1">
            <a:extLst>
              <a:ext uri="{FF2B5EF4-FFF2-40B4-BE49-F238E27FC236}">
                <a16:creationId xmlns:a16="http://schemas.microsoft.com/office/drawing/2014/main" id="{8AB1135A-1644-C665-B755-DB58E456C441}"/>
              </a:ext>
            </a:extLst>
          </p:cNvPr>
          <p:cNvSpPr>
            <a:spLocks noGrp="1"/>
          </p:cNvSpPr>
          <p:nvPr>
            <p:ph type="title"/>
          </p:nvPr>
        </p:nvSpPr>
        <p:spPr>
          <a:xfrm>
            <a:off x="448733" y="1179151"/>
            <a:ext cx="3895863" cy="4463889"/>
          </a:xfrm>
        </p:spPr>
        <p:txBody>
          <a:bodyPr anchor="ctr">
            <a:normAutofit/>
          </a:bodyPr>
          <a:lstStyle/>
          <a:p>
            <a:pPr algn="ctr"/>
            <a:r>
              <a:rPr lang="en-US" dirty="0">
                <a:solidFill>
                  <a:srgbClr val="2A71A3"/>
                </a:solidFill>
              </a:rPr>
              <a:t>KRS 532.100</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16939D9-22BB-E6D0-3309-227065D9ACCF}"/>
              </a:ext>
            </a:extLst>
          </p:cNvPr>
          <p:cNvSpPr>
            <a:spLocks noGrp="1"/>
          </p:cNvSpPr>
          <p:nvPr>
            <p:ph idx="1"/>
          </p:nvPr>
        </p:nvSpPr>
        <p:spPr>
          <a:xfrm>
            <a:off x="4968745" y="1372590"/>
            <a:ext cx="6341016" cy="4270450"/>
          </a:xfrm>
        </p:spPr>
        <p:txBody>
          <a:bodyPr anchor="ctr">
            <a:normAutofit fontScale="85000" lnSpcReduction="10000"/>
          </a:bodyPr>
          <a:lstStyle/>
          <a:p>
            <a:pPr>
              <a:buFont typeface="Arial" panose="020B0604020202020204" pitchFamily="34" charset="0"/>
              <a:buChar char="•"/>
            </a:pPr>
            <a:r>
              <a:rPr lang="en-US" sz="2400" dirty="0">
                <a:solidFill>
                  <a:schemeClr val="tx1"/>
                </a:solidFill>
              </a:rPr>
              <a:t>The warden or jailer may require an inmate participating in the program to pay a fee to reimburse the warden or jailer for the cost of operating the community work program or any other work release program. </a:t>
            </a:r>
          </a:p>
          <a:p>
            <a:pPr>
              <a:buFont typeface="Arial" panose="020B0604020202020204" pitchFamily="34" charset="0"/>
              <a:buChar char="•"/>
            </a:pPr>
            <a:r>
              <a:rPr lang="en-US" sz="2400" dirty="0">
                <a:solidFill>
                  <a:schemeClr val="tx1"/>
                </a:solidFill>
              </a:rPr>
              <a:t>The fee shall not exceed the lesser of fifty-five dollars ($55) per week or twenty percent (20%) of the prisoner’s weekly net pay earned from the community work program or work release participation. </a:t>
            </a:r>
          </a:p>
          <a:p>
            <a:pPr>
              <a:buFont typeface="Arial" panose="020B0604020202020204" pitchFamily="34" charset="0"/>
              <a:buChar char="•"/>
            </a:pPr>
            <a:r>
              <a:rPr lang="en-US" sz="2400" dirty="0">
                <a:solidFill>
                  <a:schemeClr val="tx1"/>
                </a:solidFill>
              </a:rPr>
              <a:t>The inmate may be required to pay for any drug testing performed on the inmate as a requirement of the community work program or work release participation. </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6">
            <a:extLst>
              <a:ext uri="{FF2B5EF4-FFF2-40B4-BE49-F238E27FC236}">
                <a16:creationId xmlns:a16="http://schemas.microsoft.com/office/drawing/2014/main" id="{9134CD77-7051-6156-A208-EF3EDE6BCC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2166" y="6051070"/>
            <a:ext cx="14255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3636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2" name="Title 1">
            <a:extLst>
              <a:ext uri="{FF2B5EF4-FFF2-40B4-BE49-F238E27FC236}">
                <a16:creationId xmlns:a16="http://schemas.microsoft.com/office/drawing/2014/main" id="{8AB1135A-1644-C665-B755-DB58E456C441}"/>
              </a:ext>
            </a:extLst>
          </p:cNvPr>
          <p:cNvSpPr>
            <a:spLocks noGrp="1"/>
          </p:cNvSpPr>
          <p:nvPr>
            <p:ph type="title"/>
          </p:nvPr>
        </p:nvSpPr>
        <p:spPr>
          <a:xfrm>
            <a:off x="448733" y="1179151"/>
            <a:ext cx="3895863" cy="4463889"/>
          </a:xfrm>
        </p:spPr>
        <p:txBody>
          <a:bodyPr anchor="ctr">
            <a:normAutofit/>
          </a:bodyPr>
          <a:lstStyle/>
          <a:p>
            <a:pPr algn="ctr"/>
            <a:r>
              <a:rPr lang="en-US" dirty="0">
                <a:solidFill>
                  <a:srgbClr val="2A71A3"/>
                </a:solidFill>
              </a:rPr>
              <a:t>KRS 532.100</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16939D9-22BB-E6D0-3309-227065D9ACCF}"/>
              </a:ext>
            </a:extLst>
          </p:cNvPr>
          <p:cNvSpPr>
            <a:spLocks noGrp="1"/>
          </p:cNvSpPr>
          <p:nvPr>
            <p:ph idx="1"/>
          </p:nvPr>
        </p:nvSpPr>
        <p:spPr>
          <a:xfrm>
            <a:off x="4968745" y="1372590"/>
            <a:ext cx="6341016" cy="4270450"/>
          </a:xfrm>
        </p:spPr>
        <p:txBody>
          <a:bodyPr anchor="ctr">
            <a:normAutofit fontScale="92500"/>
          </a:bodyPr>
          <a:lstStyle/>
          <a:p>
            <a:pPr>
              <a:buFont typeface="Arial" panose="020B0604020202020204" pitchFamily="34" charset="0"/>
              <a:buChar char="•"/>
            </a:pPr>
            <a:r>
              <a:rPr lang="en-US" sz="2400" dirty="0">
                <a:solidFill>
                  <a:schemeClr val="tx1"/>
                </a:solidFill>
              </a:rPr>
              <a:t>This subsection shall not apply to an inmate who:</a:t>
            </a:r>
          </a:p>
          <a:p>
            <a:pPr lvl="1">
              <a:buFont typeface="Arial" panose="020B0604020202020204" pitchFamily="34" charset="0"/>
              <a:buChar char="•"/>
            </a:pPr>
            <a:r>
              <a:rPr lang="en-US" sz="2200" dirty="0">
                <a:solidFill>
                  <a:schemeClr val="tx1"/>
                </a:solidFill>
              </a:rPr>
              <a:t>Is not eligible for work release pursuant to KRS 197.140;</a:t>
            </a:r>
          </a:p>
          <a:p>
            <a:pPr lvl="1">
              <a:buFont typeface="Arial" panose="020B0604020202020204" pitchFamily="34" charset="0"/>
              <a:buChar char="•"/>
            </a:pPr>
            <a:r>
              <a:rPr lang="en-US" sz="2200" dirty="0">
                <a:solidFill>
                  <a:schemeClr val="tx1"/>
                </a:solidFill>
              </a:rPr>
              <a:t>Has a maximum or close security classification as defined by administrative regulations promulgated by the Department of Corrections;</a:t>
            </a:r>
          </a:p>
          <a:p>
            <a:pPr lvl="1">
              <a:buFont typeface="Arial" panose="020B0604020202020204" pitchFamily="34" charset="0"/>
              <a:buChar char="•"/>
            </a:pPr>
            <a:r>
              <a:rPr lang="en-US" sz="2200" dirty="0">
                <a:solidFill>
                  <a:schemeClr val="tx1"/>
                </a:solidFill>
              </a:rPr>
              <a:t>Is subject to the provisions of KRS 532.043; or</a:t>
            </a:r>
          </a:p>
          <a:p>
            <a:pPr lvl="1">
              <a:buFont typeface="Arial" panose="020B0604020202020204" pitchFamily="34" charset="0"/>
              <a:buChar char="•"/>
            </a:pPr>
            <a:r>
              <a:rPr lang="en-US" sz="2200" dirty="0">
                <a:solidFill>
                  <a:schemeClr val="tx1"/>
                </a:solidFill>
              </a:rPr>
              <a:t>Is in a re-entry center defined in KRS 441.005</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6">
            <a:extLst>
              <a:ext uri="{FF2B5EF4-FFF2-40B4-BE49-F238E27FC236}">
                <a16:creationId xmlns:a16="http://schemas.microsoft.com/office/drawing/2014/main" id="{9134CD77-7051-6156-A208-EF3EDE6BCC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2166" y="6051070"/>
            <a:ext cx="14255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7547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2" name="Title 1">
            <a:extLst>
              <a:ext uri="{FF2B5EF4-FFF2-40B4-BE49-F238E27FC236}">
                <a16:creationId xmlns:a16="http://schemas.microsoft.com/office/drawing/2014/main" id="{8AB1135A-1644-C665-B755-DB58E456C441}"/>
              </a:ext>
            </a:extLst>
          </p:cNvPr>
          <p:cNvSpPr>
            <a:spLocks noGrp="1"/>
          </p:cNvSpPr>
          <p:nvPr>
            <p:ph type="title"/>
          </p:nvPr>
        </p:nvSpPr>
        <p:spPr>
          <a:xfrm>
            <a:off x="448733" y="1179151"/>
            <a:ext cx="3895863" cy="4463889"/>
          </a:xfrm>
        </p:spPr>
        <p:txBody>
          <a:bodyPr anchor="ctr">
            <a:normAutofit/>
          </a:bodyPr>
          <a:lstStyle/>
          <a:p>
            <a:pPr algn="ctr"/>
            <a:r>
              <a:rPr lang="en-US" dirty="0">
                <a:solidFill>
                  <a:srgbClr val="2A71A3"/>
                </a:solidFill>
              </a:rPr>
              <a:t>CPP 19.4</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16939D9-22BB-E6D0-3309-227065D9ACCF}"/>
              </a:ext>
            </a:extLst>
          </p:cNvPr>
          <p:cNvSpPr>
            <a:spLocks noGrp="1"/>
          </p:cNvSpPr>
          <p:nvPr>
            <p:ph idx="1"/>
          </p:nvPr>
        </p:nvSpPr>
        <p:spPr>
          <a:xfrm>
            <a:off x="4968745" y="1372590"/>
            <a:ext cx="6341016" cy="4270450"/>
          </a:xfrm>
        </p:spPr>
        <p:txBody>
          <a:bodyPr anchor="ctr">
            <a:normAutofit/>
          </a:bodyPr>
          <a:lstStyle/>
          <a:p>
            <a:pPr>
              <a:buFont typeface="Arial" panose="020B0604020202020204" pitchFamily="34" charset="0"/>
              <a:buChar char="•"/>
            </a:pPr>
            <a:r>
              <a:rPr lang="en-US" sz="2200" dirty="0">
                <a:solidFill>
                  <a:schemeClr val="tx1"/>
                </a:solidFill>
              </a:rPr>
              <a:t>In addition to statutory exemptions, DOC requires:</a:t>
            </a:r>
          </a:p>
          <a:p>
            <a:pPr lvl="1">
              <a:buFont typeface="Arial" panose="020B0604020202020204" pitchFamily="34" charset="0"/>
              <a:buChar char="•"/>
            </a:pPr>
            <a:r>
              <a:rPr lang="en-US" sz="2000" dirty="0">
                <a:solidFill>
                  <a:schemeClr val="tx1"/>
                </a:solidFill>
              </a:rPr>
              <a:t>Class D inmates must be classified as Level 1 (community) or Level 2 (minimum) custody</a:t>
            </a:r>
          </a:p>
          <a:p>
            <a:pPr lvl="1">
              <a:buFont typeface="Arial" panose="020B0604020202020204" pitchFamily="34" charset="0"/>
              <a:buChar char="•"/>
            </a:pPr>
            <a:r>
              <a:rPr lang="en-US" sz="2000" dirty="0">
                <a:solidFill>
                  <a:schemeClr val="tx1"/>
                </a:solidFill>
              </a:rPr>
              <a:t>No documented behavior that equates to a CPP 15.2 Category III-11 or Category IV or higher rule violation or a criminal conviction within the last six (6) months</a:t>
            </a:r>
          </a:p>
          <a:p>
            <a:pPr>
              <a:buFont typeface="Arial" panose="020B0604020202020204" pitchFamily="34" charset="0"/>
              <a:buChar char="•"/>
            </a:pPr>
            <a:r>
              <a:rPr lang="en-US" sz="2200" dirty="0">
                <a:solidFill>
                  <a:schemeClr val="tx1"/>
                </a:solidFill>
              </a:rPr>
              <a:t>Other program rules for inmates and jails mirror those for court-ordered work release</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6">
            <a:extLst>
              <a:ext uri="{FF2B5EF4-FFF2-40B4-BE49-F238E27FC236}">
                <a16:creationId xmlns:a16="http://schemas.microsoft.com/office/drawing/2014/main" id="{9134CD77-7051-6156-A208-EF3EDE6BCC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2166" y="6051070"/>
            <a:ext cx="14255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5335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2" name="Title 1">
            <a:extLst>
              <a:ext uri="{FF2B5EF4-FFF2-40B4-BE49-F238E27FC236}">
                <a16:creationId xmlns:a16="http://schemas.microsoft.com/office/drawing/2014/main" id="{8AB1135A-1644-C665-B755-DB58E456C441}"/>
              </a:ext>
            </a:extLst>
          </p:cNvPr>
          <p:cNvSpPr>
            <a:spLocks noGrp="1"/>
          </p:cNvSpPr>
          <p:nvPr>
            <p:ph type="title"/>
          </p:nvPr>
        </p:nvSpPr>
        <p:spPr>
          <a:xfrm>
            <a:off x="448733" y="1179151"/>
            <a:ext cx="3895863" cy="4463889"/>
          </a:xfrm>
        </p:spPr>
        <p:txBody>
          <a:bodyPr anchor="ctr">
            <a:normAutofit/>
          </a:bodyPr>
          <a:lstStyle/>
          <a:p>
            <a:pPr algn="ctr"/>
            <a:r>
              <a:rPr lang="en-US" dirty="0">
                <a:solidFill>
                  <a:srgbClr val="2A71A3"/>
                </a:solidFill>
              </a:rPr>
              <a:t>Program Details</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16939D9-22BB-E6D0-3309-227065D9ACCF}"/>
              </a:ext>
            </a:extLst>
          </p:cNvPr>
          <p:cNvSpPr>
            <a:spLocks noGrp="1"/>
          </p:cNvSpPr>
          <p:nvPr>
            <p:ph idx="1"/>
          </p:nvPr>
        </p:nvSpPr>
        <p:spPr>
          <a:xfrm>
            <a:off x="4968745" y="1372590"/>
            <a:ext cx="6341016" cy="4270450"/>
          </a:xfrm>
        </p:spPr>
        <p:txBody>
          <a:bodyPr anchor="ctr">
            <a:normAutofit lnSpcReduction="10000"/>
          </a:bodyPr>
          <a:lstStyle/>
          <a:p>
            <a:pPr>
              <a:buFont typeface="Arial" panose="020B0604020202020204" pitchFamily="34" charset="0"/>
              <a:buChar char="•"/>
            </a:pPr>
            <a:r>
              <a:rPr lang="en-US" sz="2200" dirty="0">
                <a:solidFill>
                  <a:schemeClr val="tx1"/>
                </a:solidFill>
              </a:rPr>
              <a:t>Inmate’s eligibility is indicated in the Kentucky Offender Management System (KOMS)</a:t>
            </a:r>
          </a:p>
          <a:p>
            <a:pPr>
              <a:buFont typeface="Arial" panose="020B0604020202020204" pitchFamily="34" charset="0"/>
              <a:buChar char="•"/>
            </a:pPr>
            <a:r>
              <a:rPr lang="en-US" sz="2200" dirty="0">
                <a:solidFill>
                  <a:schemeClr val="tx1"/>
                </a:solidFill>
              </a:rPr>
              <a:t>DOC conducts training to explain eligibility determination, enrollment forms, and monthly reporting procedures</a:t>
            </a:r>
          </a:p>
          <a:p>
            <a:pPr>
              <a:buFont typeface="Arial" panose="020B0604020202020204" pitchFamily="34" charset="0"/>
              <a:buChar char="•"/>
            </a:pPr>
            <a:r>
              <a:rPr lang="en-US" sz="2200" dirty="0">
                <a:solidFill>
                  <a:schemeClr val="tx1"/>
                </a:solidFill>
              </a:rPr>
              <a:t>Jails report when inmates enter or are discharged from the work release program</a:t>
            </a:r>
          </a:p>
          <a:p>
            <a:pPr>
              <a:buFont typeface="Arial" panose="020B0604020202020204" pitchFamily="34" charset="0"/>
              <a:buChar char="•"/>
            </a:pPr>
            <a:r>
              <a:rPr lang="en-US" sz="2200" dirty="0">
                <a:solidFill>
                  <a:schemeClr val="tx1"/>
                </a:solidFill>
              </a:rPr>
              <a:t>Jails provide monthly work log to show days each inmate worked</a:t>
            </a:r>
          </a:p>
          <a:p>
            <a:pPr>
              <a:buFont typeface="Arial" panose="020B0604020202020204" pitchFamily="34" charset="0"/>
              <a:buChar char="•"/>
            </a:pPr>
            <a:r>
              <a:rPr lang="en-US" sz="2200" dirty="0">
                <a:solidFill>
                  <a:schemeClr val="tx1"/>
                </a:solidFill>
              </a:rPr>
              <a:t>Jail still receives full DOC per diem, in addition to the fee permitted by statute</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6">
            <a:extLst>
              <a:ext uri="{FF2B5EF4-FFF2-40B4-BE49-F238E27FC236}">
                <a16:creationId xmlns:a16="http://schemas.microsoft.com/office/drawing/2014/main" id="{9134CD77-7051-6156-A208-EF3EDE6BCC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2166" y="6051070"/>
            <a:ext cx="14255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82248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2" name="Title 1">
            <a:extLst>
              <a:ext uri="{FF2B5EF4-FFF2-40B4-BE49-F238E27FC236}">
                <a16:creationId xmlns:a16="http://schemas.microsoft.com/office/drawing/2014/main" id="{8AB1135A-1644-C665-B755-DB58E456C441}"/>
              </a:ext>
            </a:extLst>
          </p:cNvPr>
          <p:cNvSpPr>
            <a:spLocks noGrp="1"/>
          </p:cNvSpPr>
          <p:nvPr>
            <p:ph type="title"/>
          </p:nvPr>
        </p:nvSpPr>
        <p:spPr>
          <a:xfrm>
            <a:off x="448733" y="1179151"/>
            <a:ext cx="3895863" cy="4463889"/>
          </a:xfrm>
        </p:spPr>
        <p:txBody>
          <a:bodyPr anchor="ctr">
            <a:normAutofit/>
          </a:bodyPr>
          <a:lstStyle/>
          <a:p>
            <a:pPr algn="ctr"/>
            <a:r>
              <a:rPr lang="en-US" dirty="0">
                <a:solidFill>
                  <a:srgbClr val="2A71A3"/>
                </a:solidFill>
              </a:rPr>
              <a:t>Program Participation</a:t>
            </a:r>
            <a:br>
              <a:rPr lang="en-US" dirty="0">
                <a:solidFill>
                  <a:srgbClr val="2A71A3"/>
                </a:solidFill>
              </a:rPr>
            </a:br>
            <a:r>
              <a:rPr lang="en-US" dirty="0">
                <a:solidFill>
                  <a:srgbClr val="2A71A3"/>
                </a:solidFill>
              </a:rPr>
              <a:t>Overview</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16939D9-22BB-E6D0-3309-227065D9ACCF}"/>
              </a:ext>
            </a:extLst>
          </p:cNvPr>
          <p:cNvSpPr>
            <a:spLocks noGrp="1"/>
          </p:cNvSpPr>
          <p:nvPr>
            <p:ph idx="1"/>
          </p:nvPr>
        </p:nvSpPr>
        <p:spPr>
          <a:xfrm>
            <a:off x="4968745" y="1372590"/>
            <a:ext cx="6341016" cy="4270450"/>
          </a:xfrm>
        </p:spPr>
        <p:txBody>
          <a:bodyPr anchor="ctr">
            <a:normAutofit/>
          </a:bodyPr>
          <a:lstStyle/>
          <a:p>
            <a:pPr>
              <a:buFont typeface="Arial" panose="020B0604020202020204" pitchFamily="34" charset="0"/>
              <a:buChar char="•"/>
            </a:pPr>
            <a:r>
              <a:rPr lang="en-US" sz="2200" dirty="0"/>
              <a:t>Implemented in March 2018</a:t>
            </a:r>
          </a:p>
          <a:p>
            <a:pPr>
              <a:buFont typeface="Arial" panose="020B0604020202020204" pitchFamily="34" charset="0"/>
              <a:buChar char="•"/>
            </a:pPr>
            <a:r>
              <a:rPr lang="en-US" sz="2200" dirty="0"/>
              <a:t>18 counties implemented policies &amp; completed DOC training</a:t>
            </a:r>
          </a:p>
          <a:p>
            <a:pPr>
              <a:buFont typeface="Arial" panose="020B0604020202020204" pitchFamily="34" charset="0"/>
              <a:buChar char="•"/>
            </a:pPr>
            <a:r>
              <a:rPr lang="en-US" sz="2200" dirty="0"/>
              <a:t>11 counties have an active program</a:t>
            </a:r>
          </a:p>
          <a:p>
            <a:pPr>
              <a:buFont typeface="Arial" panose="020B0604020202020204" pitchFamily="34" charset="0"/>
              <a:buChar char="•"/>
            </a:pPr>
            <a:r>
              <a:rPr lang="en-US" sz="2200" dirty="0"/>
              <a:t>4 counties no longer have an active program</a:t>
            </a:r>
          </a:p>
          <a:p>
            <a:pPr>
              <a:buFont typeface="Arial" panose="020B0604020202020204" pitchFamily="34" charset="0"/>
              <a:buChar char="•"/>
            </a:pPr>
            <a:r>
              <a:rPr lang="en-US" sz="2200" dirty="0"/>
              <a:t>3 counties  never activated their program</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6">
            <a:extLst>
              <a:ext uri="{FF2B5EF4-FFF2-40B4-BE49-F238E27FC236}">
                <a16:creationId xmlns:a16="http://schemas.microsoft.com/office/drawing/2014/main" id="{9134CD77-7051-6156-A208-EF3EDE6BCC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2166" y="6051070"/>
            <a:ext cx="14255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6982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2" name="Title 1">
            <a:extLst>
              <a:ext uri="{FF2B5EF4-FFF2-40B4-BE49-F238E27FC236}">
                <a16:creationId xmlns:a16="http://schemas.microsoft.com/office/drawing/2014/main" id="{8AB1135A-1644-C665-B755-DB58E456C441}"/>
              </a:ext>
            </a:extLst>
          </p:cNvPr>
          <p:cNvSpPr>
            <a:spLocks noGrp="1"/>
          </p:cNvSpPr>
          <p:nvPr>
            <p:ph type="title"/>
          </p:nvPr>
        </p:nvSpPr>
        <p:spPr>
          <a:xfrm>
            <a:off x="448733" y="1179151"/>
            <a:ext cx="3895863" cy="4463889"/>
          </a:xfrm>
        </p:spPr>
        <p:txBody>
          <a:bodyPr anchor="ctr">
            <a:normAutofit/>
          </a:bodyPr>
          <a:lstStyle/>
          <a:p>
            <a:pPr algn="ctr"/>
            <a:r>
              <a:rPr lang="en-US" dirty="0">
                <a:solidFill>
                  <a:srgbClr val="2A71A3"/>
                </a:solidFill>
              </a:rPr>
              <a:t>Active State Work Release Programs</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6" name="Table 6">
            <a:extLst>
              <a:ext uri="{FF2B5EF4-FFF2-40B4-BE49-F238E27FC236}">
                <a16:creationId xmlns:a16="http://schemas.microsoft.com/office/drawing/2014/main" id="{F865AFB6-5482-00C7-D76E-0AD2BEEACB55}"/>
              </a:ext>
            </a:extLst>
          </p:cNvPr>
          <p:cNvGraphicFramePr>
            <a:graphicFrameLocks noGrp="1"/>
          </p:cNvGraphicFramePr>
          <p:nvPr>
            <p:ph idx="1"/>
            <p:extLst>
              <p:ext uri="{D42A27DB-BD31-4B8C-83A1-F6EECF244321}">
                <p14:modId xmlns:p14="http://schemas.microsoft.com/office/powerpoint/2010/main" val="1481070124"/>
              </p:ext>
            </p:extLst>
          </p:nvPr>
        </p:nvGraphicFramePr>
        <p:xfrm>
          <a:off x="4968745" y="615075"/>
          <a:ext cx="6307690" cy="5115560"/>
        </p:xfrm>
        <a:graphic>
          <a:graphicData uri="http://schemas.openxmlformats.org/drawingml/2006/table">
            <a:tbl>
              <a:tblPr firstRow="1" bandRow="1">
                <a:tableStyleId>{21E4AEA4-8DFA-4A89-87EB-49C32662AFE0}</a:tableStyleId>
              </a:tblPr>
              <a:tblGrid>
                <a:gridCol w="3153845">
                  <a:extLst>
                    <a:ext uri="{9D8B030D-6E8A-4147-A177-3AD203B41FA5}">
                      <a16:colId xmlns:a16="http://schemas.microsoft.com/office/drawing/2014/main" val="3801281844"/>
                    </a:ext>
                  </a:extLst>
                </a:gridCol>
                <a:gridCol w="3153845">
                  <a:extLst>
                    <a:ext uri="{9D8B030D-6E8A-4147-A177-3AD203B41FA5}">
                      <a16:colId xmlns:a16="http://schemas.microsoft.com/office/drawing/2014/main" val="4065073853"/>
                    </a:ext>
                  </a:extLst>
                </a:gridCol>
              </a:tblGrid>
              <a:tr h="370840">
                <a:tc>
                  <a:txBody>
                    <a:bodyPr/>
                    <a:lstStyle/>
                    <a:p>
                      <a:r>
                        <a:rPr lang="en-US" dirty="0"/>
                        <a:t>Jail</a:t>
                      </a:r>
                    </a:p>
                  </a:txBody>
                  <a:tcPr/>
                </a:tc>
                <a:tc>
                  <a:txBody>
                    <a:bodyPr/>
                    <a:lstStyle/>
                    <a:p>
                      <a:r>
                        <a:rPr lang="en-US" dirty="0"/>
                        <a:t>Number of Inmates Currently Enrolled</a:t>
                      </a:r>
                    </a:p>
                  </a:txBody>
                  <a:tcPr/>
                </a:tc>
                <a:extLst>
                  <a:ext uri="{0D108BD9-81ED-4DB2-BD59-A6C34878D82A}">
                    <a16:rowId xmlns:a16="http://schemas.microsoft.com/office/drawing/2014/main" val="3729970928"/>
                  </a:ext>
                </a:extLst>
              </a:tr>
              <a:tr h="370840">
                <a:tc>
                  <a:txBody>
                    <a:bodyPr/>
                    <a:lstStyle/>
                    <a:p>
                      <a:r>
                        <a:rPr lang="en-US" dirty="0"/>
                        <a:t>Allen</a:t>
                      </a:r>
                    </a:p>
                  </a:txBody>
                  <a:tcPr/>
                </a:tc>
                <a:tc>
                  <a:txBody>
                    <a:bodyPr/>
                    <a:lstStyle/>
                    <a:p>
                      <a:r>
                        <a:rPr lang="en-US" dirty="0"/>
                        <a:t>6</a:t>
                      </a:r>
                    </a:p>
                  </a:txBody>
                  <a:tcPr/>
                </a:tc>
                <a:extLst>
                  <a:ext uri="{0D108BD9-81ED-4DB2-BD59-A6C34878D82A}">
                    <a16:rowId xmlns:a16="http://schemas.microsoft.com/office/drawing/2014/main" val="2708622059"/>
                  </a:ext>
                </a:extLst>
              </a:tr>
              <a:tr h="370840">
                <a:tc>
                  <a:txBody>
                    <a:bodyPr/>
                    <a:lstStyle/>
                    <a:p>
                      <a:r>
                        <a:rPr lang="en-US" dirty="0"/>
                        <a:t>Boyd</a:t>
                      </a:r>
                    </a:p>
                  </a:txBody>
                  <a:tcPr/>
                </a:tc>
                <a:tc>
                  <a:txBody>
                    <a:bodyPr/>
                    <a:lstStyle/>
                    <a:p>
                      <a:r>
                        <a:rPr lang="en-US" dirty="0"/>
                        <a:t>13</a:t>
                      </a:r>
                    </a:p>
                  </a:txBody>
                  <a:tcPr/>
                </a:tc>
                <a:extLst>
                  <a:ext uri="{0D108BD9-81ED-4DB2-BD59-A6C34878D82A}">
                    <a16:rowId xmlns:a16="http://schemas.microsoft.com/office/drawing/2014/main" val="2318544381"/>
                  </a:ext>
                </a:extLst>
              </a:tr>
              <a:tr h="370840">
                <a:tc>
                  <a:txBody>
                    <a:bodyPr/>
                    <a:lstStyle/>
                    <a:p>
                      <a:r>
                        <a:rPr lang="en-US" dirty="0"/>
                        <a:t>Butler</a:t>
                      </a:r>
                    </a:p>
                  </a:txBody>
                  <a:tcPr/>
                </a:tc>
                <a:tc>
                  <a:txBody>
                    <a:bodyPr/>
                    <a:lstStyle/>
                    <a:p>
                      <a:r>
                        <a:rPr lang="en-US" dirty="0"/>
                        <a:t>1</a:t>
                      </a:r>
                    </a:p>
                  </a:txBody>
                  <a:tcPr/>
                </a:tc>
                <a:extLst>
                  <a:ext uri="{0D108BD9-81ED-4DB2-BD59-A6C34878D82A}">
                    <a16:rowId xmlns:a16="http://schemas.microsoft.com/office/drawing/2014/main" val="2823915290"/>
                  </a:ext>
                </a:extLst>
              </a:tr>
              <a:tr h="370840">
                <a:tc>
                  <a:txBody>
                    <a:bodyPr/>
                    <a:lstStyle/>
                    <a:p>
                      <a:r>
                        <a:rPr lang="en-US" dirty="0"/>
                        <a:t>Calloway</a:t>
                      </a:r>
                    </a:p>
                  </a:txBody>
                  <a:tcPr/>
                </a:tc>
                <a:tc>
                  <a:txBody>
                    <a:bodyPr/>
                    <a:lstStyle/>
                    <a:p>
                      <a:r>
                        <a:rPr lang="en-US" dirty="0"/>
                        <a:t>3</a:t>
                      </a:r>
                    </a:p>
                  </a:txBody>
                  <a:tcPr/>
                </a:tc>
                <a:extLst>
                  <a:ext uri="{0D108BD9-81ED-4DB2-BD59-A6C34878D82A}">
                    <a16:rowId xmlns:a16="http://schemas.microsoft.com/office/drawing/2014/main" val="3964451611"/>
                  </a:ext>
                </a:extLst>
              </a:tr>
              <a:tr h="370840">
                <a:tc>
                  <a:txBody>
                    <a:bodyPr/>
                    <a:lstStyle/>
                    <a:p>
                      <a:r>
                        <a:rPr lang="en-US" dirty="0"/>
                        <a:t>Crittenden</a:t>
                      </a:r>
                    </a:p>
                  </a:txBody>
                  <a:tcPr/>
                </a:tc>
                <a:tc>
                  <a:txBody>
                    <a:bodyPr/>
                    <a:lstStyle/>
                    <a:p>
                      <a:r>
                        <a:rPr lang="en-US" dirty="0"/>
                        <a:t>4</a:t>
                      </a:r>
                    </a:p>
                  </a:txBody>
                  <a:tcPr/>
                </a:tc>
                <a:extLst>
                  <a:ext uri="{0D108BD9-81ED-4DB2-BD59-A6C34878D82A}">
                    <a16:rowId xmlns:a16="http://schemas.microsoft.com/office/drawing/2014/main" val="2605753221"/>
                  </a:ext>
                </a:extLst>
              </a:tr>
              <a:tr h="370840">
                <a:tc>
                  <a:txBody>
                    <a:bodyPr/>
                    <a:lstStyle/>
                    <a:p>
                      <a:r>
                        <a:rPr lang="en-US" dirty="0"/>
                        <a:t>Hardin</a:t>
                      </a:r>
                    </a:p>
                  </a:txBody>
                  <a:tcPr/>
                </a:tc>
                <a:tc>
                  <a:txBody>
                    <a:bodyPr/>
                    <a:lstStyle/>
                    <a:p>
                      <a:r>
                        <a:rPr lang="en-US" dirty="0"/>
                        <a:t>1</a:t>
                      </a:r>
                    </a:p>
                  </a:txBody>
                  <a:tcPr/>
                </a:tc>
                <a:extLst>
                  <a:ext uri="{0D108BD9-81ED-4DB2-BD59-A6C34878D82A}">
                    <a16:rowId xmlns:a16="http://schemas.microsoft.com/office/drawing/2014/main" val="1702302960"/>
                  </a:ext>
                </a:extLst>
              </a:tr>
              <a:tr h="370840">
                <a:tc>
                  <a:txBody>
                    <a:bodyPr/>
                    <a:lstStyle/>
                    <a:p>
                      <a:r>
                        <a:rPr lang="en-US" dirty="0"/>
                        <a:t>Hart</a:t>
                      </a:r>
                    </a:p>
                  </a:txBody>
                  <a:tcPr/>
                </a:tc>
                <a:tc>
                  <a:txBody>
                    <a:bodyPr/>
                    <a:lstStyle/>
                    <a:p>
                      <a:r>
                        <a:rPr lang="en-US" dirty="0"/>
                        <a:t>22</a:t>
                      </a:r>
                    </a:p>
                  </a:txBody>
                  <a:tcPr/>
                </a:tc>
                <a:extLst>
                  <a:ext uri="{0D108BD9-81ED-4DB2-BD59-A6C34878D82A}">
                    <a16:rowId xmlns:a16="http://schemas.microsoft.com/office/drawing/2014/main" val="3956153962"/>
                  </a:ext>
                </a:extLst>
              </a:tr>
              <a:tr h="370840">
                <a:tc>
                  <a:txBody>
                    <a:bodyPr/>
                    <a:lstStyle/>
                    <a:p>
                      <a:r>
                        <a:rPr lang="en-US" dirty="0"/>
                        <a:t>Hopkins</a:t>
                      </a:r>
                    </a:p>
                  </a:txBody>
                  <a:tcPr/>
                </a:tc>
                <a:tc>
                  <a:txBody>
                    <a:bodyPr/>
                    <a:lstStyle/>
                    <a:p>
                      <a:r>
                        <a:rPr lang="en-US" dirty="0"/>
                        <a:t>7</a:t>
                      </a:r>
                    </a:p>
                  </a:txBody>
                  <a:tcPr/>
                </a:tc>
                <a:extLst>
                  <a:ext uri="{0D108BD9-81ED-4DB2-BD59-A6C34878D82A}">
                    <a16:rowId xmlns:a16="http://schemas.microsoft.com/office/drawing/2014/main" val="1835709058"/>
                  </a:ext>
                </a:extLst>
              </a:tr>
              <a:tr h="370840">
                <a:tc>
                  <a:txBody>
                    <a:bodyPr/>
                    <a:lstStyle/>
                    <a:p>
                      <a:r>
                        <a:rPr lang="en-US" dirty="0"/>
                        <a:t>Rowan</a:t>
                      </a:r>
                    </a:p>
                  </a:txBody>
                  <a:tcPr/>
                </a:tc>
                <a:tc>
                  <a:txBody>
                    <a:bodyPr/>
                    <a:lstStyle/>
                    <a:p>
                      <a:r>
                        <a:rPr lang="en-US" dirty="0"/>
                        <a:t>21</a:t>
                      </a:r>
                    </a:p>
                  </a:txBody>
                  <a:tcPr/>
                </a:tc>
                <a:extLst>
                  <a:ext uri="{0D108BD9-81ED-4DB2-BD59-A6C34878D82A}">
                    <a16:rowId xmlns:a16="http://schemas.microsoft.com/office/drawing/2014/main" val="2472062491"/>
                  </a:ext>
                </a:extLst>
              </a:tr>
              <a:tr h="370840">
                <a:tc>
                  <a:txBody>
                    <a:bodyPr/>
                    <a:lstStyle/>
                    <a:p>
                      <a:r>
                        <a:rPr lang="en-US" dirty="0"/>
                        <a:t>Simpson</a:t>
                      </a:r>
                    </a:p>
                  </a:txBody>
                  <a:tcPr/>
                </a:tc>
                <a:tc>
                  <a:txBody>
                    <a:bodyPr/>
                    <a:lstStyle/>
                    <a:p>
                      <a:r>
                        <a:rPr lang="en-US" dirty="0"/>
                        <a:t>18</a:t>
                      </a:r>
                    </a:p>
                  </a:txBody>
                  <a:tcPr/>
                </a:tc>
                <a:extLst>
                  <a:ext uri="{0D108BD9-81ED-4DB2-BD59-A6C34878D82A}">
                    <a16:rowId xmlns:a16="http://schemas.microsoft.com/office/drawing/2014/main" val="1020041871"/>
                  </a:ext>
                </a:extLst>
              </a:tr>
              <a:tr h="370840">
                <a:tc>
                  <a:txBody>
                    <a:bodyPr/>
                    <a:lstStyle/>
                    <a:p>
                      <a:r>
                        <a:rPr lang="en-US" dirty="0"/>
                        <a:t>Warren</a:t>
                      </a:r>
                    </a:p>
                  </a:txBody>
                  <a:tcPr/>
                </a:tc>
                <a:tc>
                  <a:txBody>
                    <a:bodyPr/>
                    <a:lstStyle/>
                    <a:p>
                      <a:r>
                        <a:rPr lang="en-US" dirty="0"/>
                        <a:t>9</a:t>
                      </a:r>
                    </a:p>
                  </a:txBody>
                  <a:tcPr/>
                </a:tc>
                <a:extLst>
                  <a:ext uri="{0D108BD9-81ED-4DB2-BD59-A6C34878D82A}">
                    <a16:rowId xmlns:a16="http://schemas.microsoft.com/office/drawing/2014/main" val="1434718920"/>
                  </a:ext>
                </a:extLst>
              </a:tr>
              <a:tr h="370840">
                <a:tc>
                  <a:txBody>
                    <a:bodyPr/>
                    <a:lstStyle/>
                    <a:p>
                      <a:r>
                        <a:rPr lang="en-US" sz="2000" b="1" dirty="0"/>
                        <a:t>TOTAL</a:t>
                      </a:r>
                    </a:p>
                  </a:txBody>
                  <a:tcPr/>
                </a:tc>
                <a:tc>
                  <a:txBody>
                    <a:bodyPr/>
                    <a:lstStyle/>
                    <a:p>
                      <a:r>
                        <a:rPr lang="en-US" sz="2000" b="1" dirty="0"/>
                        <a:t>105</a:t>
                      </a:r>
                    </a:p>
                  </a:txBody>
                  <a:tcPr/>
                </a:tc>
                <a:extLst>
                  <a:ext uri="{0D108BD9-81ED-4DB2-BD59-A6C34878D82A}">
                    <a16:rowId xmlns:a16="http://schemas.microsoft.com/office/drawing/2014/main" val="120298251"/>
                  </a:ext>
                </a:extLst>
              </a:tr>
            </a:tbl>
          </a:graphicData>
        </a:graphic>
      </p:graphicFrame>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6">
            <a:extLst>
              <a:ext uri="{FF2B5EF4-FFF2-40B4-BE49-F238E27FC236}">
                <a16:creationId xmlns:a16="http://schemas.microsoft.com/office/drawing/2014/main" id="{9134CD77-7051-6156-A208-EF3EDE6BCC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2166" y="6051070"/>
            <a:ext cx="14255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97055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2" name="Title 1">
            <a:extLst>
              <a:ext uri="{FF2B5EF4-FFF2-40B4-BE49-F238E27FC236}">
                <a16:creationId xmlns:a16="http://schemas.microsoft.com/office/drawing/2014/main" id="{8AB1135A-1644-C665-B755-DB58E456C441}"/>
              </a:ext>
            </a:extLst>
          </p:cNvPr>
          <p:cNvSpPr>
            <a:spLocks noGrp="1"/>
          </p:cNvSpPr>
          <p:nvPr>
            <p:ph type="title"/>
          </p:nvPr>
        </p:nvSpPr>
        <p:spPr>
          <a:xfrm>
            <a:off x="448733" y="1179151"/>
            <a:ext cx="3895863" cy="4463889"/>
          </a:xfrm>
        </p:spPr>
        <p:txBody>
          <a:bodyPr anchor="ctr">
            <a:normAutofit/>
          </a:bodyPr>
          <a:lstStyle/>
          <a:p>
            <a:pPr algn="ctr"/>
            <a:r>
              <a:rPr lang="en-US" dirty="0">
                <a:solidFill>
                  <a:srgbClr val="2A71A3"/>
                </a:solidFill>
              </a:rPr>
              <a:t>Total Participation through 6/30/2023</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6">
            <a:extLst>
              <a:ext uri="{FF2B5EF4-FFF2-40B4-BE49-F238E27FC236}">
                <a16:creationId xmlns:a16="http://schemas.microsoft.com/office/drawing/2014/main" id="{9134CD77-7051-6156-A208-EF3EDE6BCC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2166" y="6051070"/>
            <a:ext cx="14255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Table 8">
            <a:extLst>
              <a:ext uri="{FF2B5EF4-FFF2-40B4-BE49-F238E27FC236}">
                <a16:creationId xmlns:a16="http://schemas.microsoft.com/office/drawing/2014/main" id="{1CF21519-D5AF-6DB9-B211-343CC7FF96A8}"/>
              </a:ext>
            </a:extLst>
          </p:cNvPr>
          <p:cNvGraphicFramePr>
            <a:graphicFrameLocks noGrp="1"/>
          </p:cNvGraphicFramePr>
          <p:nvPr>
            <p:ph idx="1"/>
            <p:extLst>
              <p:ext uri="{D42A27DB-BD31-4B8C-83A1-F6EECF244321}">
                <p14:modId xmlns:p14="http://schemas.microsoft.com/office/powerpoint/2010/main" val="4110471675"/>
              </p:ext>
            </p:extLst>
          </p:nvPr>
        </p:nvGraphicFramePr>
        <p:xfrm>
          <a:off x="5699054" y="120436"/>
          <a:ext cx="4752752" cy="6248400"/>
        </p:xfrm>
        <a:graphic>
          <a:graphicData uri="http://schemas.openxmlformats.org/drawingml/2006/table">
            <a:tbl>
              <a:tblPr firstRow="1" bandRow="1">
                <a:tableStyleId>{21E4AEA4-8DFA-4A89-87EB-49C32662AFE0}</a:tableStyleId>
              </a:tblPr>
              <a:tblGrid>
                <a:gridCol w="2376376">
                  <a:extLst>
                    <a:ext uri="{9D8B030D-6E8A-4147-A177-3AD203B41FA5}">
                      <a16:colId xmlns:a16="http://schemas.microsoft.com/office/drawing/2014/main" val="4054849627"/>
                    </a:ext>
                  </a:extLst>
                </a:gridCol>
                <a:gridCol w="2376376">
                  <a:extLst>
                    <a:ext uri="{9D8B030D-6E8A-4147-A177-3AD203B41FA5}">
                      <a16:colId xmlns:a16="http://schemas.microsoft.com/office/drawing/2014/main" val="72913653"/>
                    </a:ext>
                  </a:extLst>
                </a:gridCol>
              </a:tblGrid>
              <a:tr h="324060">
                <a:tc>
                  <a:txBody>
                    <a:bodyPr/>
                    <a:lstStyle/>
                    <a:p>
                      <a:r>
                        <a:rPr lang="en-US" dirty="0"/>
                        <a:t>Jail</a:t>
                      </a:r>
                    </a:p>
                  </a:txBody>
                  <a:tcPr/>
                </a:tc>
                <a:tc>
                  <a:txBody>
                    <a:bodyPr/>
                    <a:lstStyle/>
                    <a:p>
                      <a:r>
                        <a:rPr lang="en-US" dirty="0"/>
                        <a:t>Total Enrollment</a:t>
                      </a:r>
                    </a:p>
                  </a:txBody>
                  <a:tcPr/>
                </a:tc>
                <a:extLst>
                  <a:ext uri="{0D108BD9-81ED-4DB2-BD59-A6C34878D82A}">
                    <a16:rowId xmlns:a16="http://schemas.microsoft.com/office/drawing/2014/main" val="1973395067"/>
                  </a:ext>
                </a:extLst>
              </a:tr>
              <a:tr h="324060">
                <a:tc>
                  <a:txBody>
                    <a:bodyPr/>
                    <a:lstStyle/>
                    <a:p>
                      <a:r>
                        <a:rPr lang="en-US" dirty="0"/>
                        <a:t>Allen</a:t>
                      </a:r>
                    </a:p>
                  </a:txBody>
                  <a:tcPr/>
                </a:tc>
                <a:tc>
                  <a:txBody>
                    <a:bodyPr/>
                    <a:lstStyle/>
                    <a:p>
                      <a:r>
                        <a:rPr lang="en-US" dirty="0"/>
                        <a:t>19</a:t>
                      </a:r>
                    </a:p>
                  </a:txBody>
                  <a:tcPr/>
                </a:tc>
                <a:extLst>
                  <a:ext uri="{0D108BD9-81ED-4DB2-BD59-A6C34878D82A}">
                    <a16:rowId xmlns:a16="http://schemas.microsoft.com/office/drawing/2014/main" val="1924463493"/>
                  </a:ext>
                </a:extLst>
              </a:tr>
              <a:tr h="324060">
                <a:tc>
                  <a:txBody>
                    <a:bodyPr/>
                    <a:lstStyle/>
                    <a:p>
                      <a:r>
                        <a:rPr lang="en-US" dirty="0"/>
                        <a:t>Boyd</a:t>
                      </a:r>
                    </a:p>
                  </a:txBody>
                  <a:tcPr/>
                </a:tc>
                <a:tc>
                  <a:txBody>
                    <a:bodyPr/>
                    <a:lstStyle/>
                    <a:p>
                      <a:r>
                        <a:rPr lang="en-US" dirty="0"/>
                        <a:t>35</a:t>
                      </a:r>
                    </a:p>
                  </a:txBody>
                  <a:tcPr/>
                </a:tc>
                <a:extLst>
                  <a:ext uri="{0D108BD9-81ED-4DB2-BD59-A6C34878D82A}">
                    <a16:rowId xmlns:a16="http://schemas.microsoft.com/office/drawing/2014/main" val="2424930277"/>
                  </a:ext>
                </a:extLst>
              </a:tr>
              <a:tr h="324060">
                <a:tc>
                  <a:txBody>
                    <a:bodyPr/>
                    <a:lstStyle/>
                    <a:p>
                      <a:r>
                        <a:rPr lang="en-US" dirty="0"/>
                        <a:t>Bullitt</a:t>
                      </a:r>
                    </a:p>
                  </a:txBody>
                  <a:tcPr/>
                </a:tc>
                <a:tc>
                  <a:txBody>
                    <a:bodyPr/>
                    <a:lstStyle/>
                    <a:p>
                      <a:r>
                        <a:rPr lang="en-US" dirty="0"/>
                        <a:t>2</a:t>
                      </a:r>
                    </a:p>
                  </a:txBody>
                  <a:tcPr/>
                </a:tc>
                <a:extLst>
                  <a:ext uri="{0D108BD9-81ED-4DB2-BD59-A6C34878D82A}">
                    <a16:rowId xmlns:a16="http://schemas.microsoft.com/office/drawing/2014/main" val="2601468047"/>
                  </a:ext>
                </a:extLst>
              </a:tr>
              <a:tr h="324060">
                <a:tc>
                  <a:txBody>
                    <a:bodyPr/>
                    <a:lstStyle/>
                    <a:p>
                      <a:r>
                        <a:rPr lang="en-US" dirty="0"/>
                        <a:t>Butler</a:t>
                      </a:r>
                    </a:p>
                  </a:txBody>
                  <a:tcPr/>
                </a:tc>
                <a:tc>
                  <a:txBody>
                    <a:bodyPr/>
                    <a:lstStyle/>
                    <a:p>
                      <a:r>
                        <a:rPr lang="en-US" dirty="0"/>
                        <a:t>8</a:t>
                      </a:r>
                    </a:p>
                  </a:txBody>
                  <a:tcPr/>
                </a:tc>
                <a:extLst>
                  <a:ext uri="{0D108BD9-81ED-4DB2-BD59-A6C34878D82A}">
                    <a16:rowId xmlns:a16="http://schemas.microsoft.com/office/drawing/2014/main" val="3699359948"/>
                  </a:ext>
                </a:extLst>
              </a:tr>
              <a:tr h="324060">
                <a:tc>
                  <a:txBody>
                    <a:bodyPr/>
                    <a:lstStyle/>
                    <a:p>
                      <a:r>
                        <a:rPr lang="en-US" dirty="0"/>
                        <a:t>Calloway</a:t>
                      </a:r>
                    </a:p>
                  </a:txBody>
                  <a:tcPr/>
                </a:tc>
                <a:tc>
                  <a:txBody>
                    <a:bodyPr/>
                    <a:lstStyle/>
                    <a:p>
                      <a:r>
                        <a:rPr lang="en-US" dirty="0"/>
                        <a:t>92</a:t>
                      </a:r>
                    </a:p>
                  </a:txBody>
                  <a:tcPr/>
                </a:tc>
                <a:extLst>
                  <a:ext uri="{0D108BD9-81ED-4DB2-BD59-A6C34878D82A}">
                    <a16:rowId xmlns:a16="http://schemas.microsoft.com/office/drawing/2014/main" val="882012714"/>
                  </a:ext>
                </a:extLst>
              </a:tr>
              <a:tr h="324060">
                <a:tc>
                  <a:txBody>
                    <a:bodyPr/>
                    <a:lstStyle/>
                    <a:p>
                      <a:r>
                        <a:rPr lang="en-US" dirty="0"/>
                        <a:t>Crittenden</a:t>
                      </a:r>
                    </a:p>
                  </a:txBody>
                  <a:tcPr/>
                </a:tc>
                <a:tc>
                  <a:txBody>
                    <a:bodyPr/>
                    <a:lstStyle/>
                    <a:p>
                      <a:r>
                        <a:rPr lang="en-US" dirty="0"/>
                        <a:t>25</a:t>
                      </a:r>
                    </a:p>
                  </a:txBody>
                  <a:tcPr/>
                </a:tc>
                <a:extLst>
                  <a:ext uri="{0D108BD9-81ED-4DB2-BD59-A6C34878D82A}">
                    <a16:rowId xmlns:a16="http://schemas.microsoft.com/office/drawing/2014/main" val="1309823324"/>
                  </a:ext>
                </a:extLst>
              </a:tr>
              <a:tr h="324060">
                <a:tc>
                  <a:txBody>
                    <a:bodyPr/>
                    <a:lstStyle/>
                    <a:p>
                      <a:r>
                        <a:rPr lang="en-US" dirty="0"/>
                        <a:t>Graves</a:t>
                      </a:r>
                    </a:p>
                  </a:txBody>
                  <a:tcPr/>
                </a:tc>
                <a:tc>
                  <a:txBody>
                    <a:bodyPr/>
                    <a:lstStyle/>
                    <a:p>
                      <a:r>
                        <a:rPr lang="en-US" dirty="0"/>
                        <a:t>21</a:t>
                      </a:r>
                    </a:p>
                  </a:txBody>
                  <a:tcPr/>
                </a:tc>
                <a:extLst>
                  <a:ext uri="{0D108BD9-81ED-4DB2-BD59-A6C34878D82A}">
                    <a16:rowId xmlns:a16="http://schemas.microsoft.com/office/drawing/2014/main" val="343246166"/>
                  </a:ext>
                </a:extLst>
              </a:tr>
              <a:tr h="324060">
                <a:tc>
                  <a:txBody>
                    <a:bodyPr/>
                    <a:lstStyle/>
                    <a:p>
                      <a:r>
                        <a:rPr lang="en-US" dirty="0"/>
                        <a:t>Hardin</a:t>
                      </a:r>
                    </a:p>
                  </a:txBody>
                  <a:tcPr/>
                </a:tc>
                <a:tc>
                  <a:txBody>
                    <a:bodyPr/>
                    <a:lstStyle/>
                    <a:p>
                      <a:r>
                        <a:rPr lang="en-US" dirty="0"/>
                        <a:t>234</a:t>
                      </a:r>
                    </a:p>
                  </a:txBody>
                  <a:tcPr/>
                </a:tc>
                <a:extLst>
                  <a:ext uri="{0D108BD9-81ED-4DB2-BD59-A6C34878D82A}">
                    <a16:rowId xmlns:a16="http://schemas.microsoft.com/office/drawing/2014/main" val="703917272"/>
                  </a:ext>
                </a:extLst>
              </a:tr>
              <a:tr h="324060">
                <a:tc>
                  <a:txBody>
                    <a:bodyPr/>
                    <a:lstStyle/>
                    <a:p>
                      <a:r>
                        <a:rPr lang="en-US" dirty="0"/>
                        <a:t>Hart</a:t>
                      </a:r>
                    </a:p>
                  </a:txBody>
                  <a:tcPr/>
                </a:tc>
                <a:tc>
                  <a:txBody>
                    <a:bodyPr/>
                    <a:lstStyle/>
                    <a:p>
                      <a:r>
                        <a:rPr lang="en-US" dirty="0"/>
                        <a:t>240</a:t>
                      </a:r>
                    </a:p>
                  </a:txBody>
                  <a:tcPr/>
                </a:tc>
                <a:extLst>
                  <a:ext uri="{0D108BD9-81ED-4DB2-BD59-A6C34878D82A}">
                    <a16:rowId xmlns:a16="http://schemas.microsoft.com/office/drawing/2014/main" val="1557568007"/>
                  </a:ext>
                </a:extLst>
              </a:tr>
              <a:tr h="324060">
                <a:tc>
                  <a:txBody>
                    <a:bodyPr/>
                    <a:lstStyle/>
                    <a:p>
                      <a:r>
                        <a:rPr lang="en-US" dirty="0"/>
                        <a:t>Hopkins</a:t>
                      </a:r>
                    </a:p>
                  </a:txBody>
                  <a:tcPr/>
                </a:tc>
                <a:tc>
                  <a:txBody>
                    <a:bodyPr/>
                    <a:lstStyle/>
                    <a:p>
                      <a:r>
                        <a:rPr lang="en-US" dirty="0"/>
                        <a:t>88</a:t>
                      </a:r>
                    </a:p>
                  </a:txBody>
                  <a:tcPr/>
                </a:tc>
                <a:extLst>
                  <a:ext uri="{0D108BD9-81ED-4DB2-BD59-A6C34878D82A}">
                    <a16:rowId xmlns:a16="http://schemas.microsoft.com/office/drawing/2014/main" val="3450615212"/>
                  </a:ext>
                </a:extLst>
              </a:tr>
              <a:tr h="324060">
                <a:tc>
                  <a:txBody>
                    <a:bodyPr/>
                    <a:lstStyle/>
                    <a:p>
                      <a:r>
                        <a:rPr lang="en-US" dirty="0"/>
                        <a:t>Larue</a:t>
                      </a:r>
                    </a:p>
                  </a:txBody>
                  <a:tcPr/>
                </a:tc>
                <a:tc>
                  <a:txBody>
                    <a:bodyPr/>
                    <a:lstStyle/>
                    <a:p>
                      <a:r>
                        <a:rPr lang="en-US" dirty="0"/>
                        <a:t>45</a:t>
                      </a:r>
                    </a:p>
                  </a:txBody>
                  <a:tcPr/>
                </a:tc>
                <a:extLst>
                  <a:ext uri="{0D108BD9-81ED-4DB2-BD59-A6C34878D82A}">
                    <a16:rowId xmlns:a16="http://schemas.microsoft.com/office/drawing/2014/main" val="1707280484"/>
                  </a:ext>
                </a:extLst>
              </a:tr>
              <a:tr h="324060">
                <a:tc>
                  <a:txBody>
                    <a:bodyPr/>
                    <a:lstStyle/>
                    <a:p>
                      <a:r>
                        <a:rPr lang="en-US" dirty="0"/>
                        <a:t>Lincoln</a:t>
                      </a:r>
                    </a:p>
                  </a:txBody>
                  <a:tcPr/>
                </a:tc>
                <a:tc>
                  <a:txBody>
                    <a:bodyPr/>
                    <a:lstStyle/>
                    <a:p>
                      <a:r>
                        <a:rPr lang="en-US" dirty="0"/>
                        <a:t>24</a:t>
                      </a:r>
                    </a:p>
                  </a:txBody>
                  <a:tcPr/>
                </a:tc>
                <a:extLst>
                  <a:ext uri="{0D108BD9-81ED-4DB2-BD59-A6C34878D82A}">
                    <a16:rowId xmlns:a16="http://schemas.microsoft.com/office/drawing/2014/main" val="3112242679"/>
                  </a:ext>
                </a:extLst>
              </a:tr>
              <a:tr h="324060">
                <a:tc>
                  <a:txBody>
                    <a:bodyPr/>
                    <a:lstStyle/>
                    <a:p>
                      <a:r>
                        <a:rPr lang="en-US" dirty="0"/>
                        <a:t>Rowan</a:t>
                      </a:r>
                    </a:p>
                  </a:txBody>
                  <a:tcPr/>
                </a:tc>
                <a:tc>
                  <a:txBody>
                    <a:bodyPr/>
                    <a:lstStyle/>
                    <a:p>
                      <a:r>
                        <a:rPr lang="en-US" dirty="0"/>
                        <a:t>75</a:t>
                      </a:r>
                    </a:p>
                  </a:txBody>
                  <a:tcPr/>
                </a:tc>
                <a:extLst>
                  <a:ext uri="{0D108BD9-81ED-4DB2-BD59-A6C34878D82A}">
                    <a16:rowId xmlns:a16="http://schemas.microsoft.com/office/drawing/2014/main" val="2610859414"/>
                  </a:ext>
                </a:extLst>
              </a:tr>
              <a:tr h="324060">
                <a:tc>
                  <a:txBody>
                    <a:bodyPr/>
                    <a:lstStyle/>
                    <a:p>
                      <a:r>
                        <a:rPr lang="en-US" dirty="0"/>
                        <a:t>Simpson</a:t>
                      </a:r>
                    </a:p>
                  </a:txBody>
                  <a:tcPr/>
                </a:tc>
                <a:tc>
                  <a:txBody>
                    <a:bodyPr/>
                    <a:lstStyle/>
                    <a:p>
                      <a:r>
                        <a:rPr lang="en-US" dirty="0"/>
                        <a:t>189</a:t>
                      </a:r>
                    </a:p>
                  </a:txBody>
                  <a:tcPr/>
                </a:tc>
                <a:extLst>
                  <a:ext uri="{0D108BD9-81ED-4DB2-BD59-A6C34878D82A}">
                    <a16:rowId xmlns:a16="http://schemas.microsoft.com/office/drawing/2014/main" val="213460781"/>
                  </a:ext>
                </a:extLst>
              </a:tr>
              <a:tr h="324060">
                <a:tc>
                  <a:txBody>
                    <a:bodyPr/>
                    <a:lstStyle/>
                    <a:p>
                      <a:r>
                        <a:rPr lang="en-US" dirty="0"/>
                        <a:t>Warren</a:t>
                      </a:r>
                    </a:p>
                  </a:txBody>
                  <a:tcPr/>
                </a:tc>
                <a:tc>
                  <a:txBody>
                    <a:bodyPr/>
                    <a:lstStyle/>
                    <a:p>
                      <a:r>
                        <a:rPr lang="en-US" dirty="0"/>
                        <a:t>37</a:t>
                      </a:r>
                    </a:p>
                  </a:txBody>
                  <a:tcPr/>
                </a:tc>
                <a:extLst>
                  <a:ext uri="{0D108BD9-81ED-4DB2-BD59-A6C34878D82A}">
                    <a16:rowId xmlns:a16="http://schemas.microsoft.com/office/drawing/2014/main" val="1350322790"/>
                  </a:ext>
                </a:extLst>
              </a:tr>
              <a:tr h="324060">
                <a:tc>
                  <a:txBody>
                    <a:bodyPr/>
                    <a:lstStyle/>
                    <a:p>
                      <a:r>
                        <a:rPr lang="en-US" sz="2000" b="1" dirty="0"/>
                        <a:t>TOTAL</a:t>
                      </a:r>
                    </a:p>
                  </a:txBody>
                  <a:tcPr/>
                </a:tc>
                <a:tc>
                  <a:txBody>
                    <a:bodyPr/>
                    <a:lstStyle/>
                    <a:p>
                      <a:r>
                        <a:rPr lang="en-US" sz="2000" b="1" dirty="0"/>
                        <a:t>1,134</a:t>
                      </a:r>
                    </a:p>
                  </a:txBody>
                  <a:tcPr/>
                </a:tc>
                <a:extLst>
                  <a:ext uri="{0D108BD9-81ED-4DB2-BD59-A6C34878D82A}">
                    <a16:rowId xmlns:a16="http://schemas.microsoft.com/office/drawing/2014/main" val="3772794923"/>
                  </a:ext>
                </a:extLst>
              </a:tr>
            </a:tbl>
          </a:graphicData>
        </a:graphic>
      </p:graphicFrame>
    </p:spTree>
    <p:extLst>
      <p:ext uri="{BB962C8B-B14F-4D97-AF65-F5344CB8AC3E}">
        <p14:creationId xmlns:p14="http://schemas.microsoft.com/office/powerpoint/2010/main" val="1843422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B1135A-1644-C665-B755-DB58E456C441}"/>
              </a:ext>
            </a:extLst>
          </p:cNvPr>
          <p:cNvSpPr>
            <a:spLocks noGrp="1"/>
          </p:cNvSpPr>
          <p:nvPr>
            <p:ph type="title"/>
          </p:nvPr>
        </p:nvSpPr>
        <p:spPr>
          <a:xfrm>
            <a:off x="448733" y="1179151"/>
            <a:ext cx="3895863" cy="4463889"/>
          </a:xfrm>
        </p:spPr>
        <p:txBody>
          <a:bodyPr anchor="ctr">
            <a:normAutofit/>
          </a:bodyPr>
          <a:lstStyle/>
          <a:p>
            <a:pPr algn="ctr"/>
            <a:r>
              <a:rPr lang="en-US" dirty="0">
                <a:solidFill>
                  <a:srgbClr val="2A71A3"/>
                </a:solidFill>
              </a:rPr>
              <a:t>Jail Work Programs for State Inmates</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16939D9-22BB-E6D0-3309-227065D9ACCF}"/>
              </a:ext>
            </a:extLst>
          </p:cNvPr>
          <p:cNvSpPr>
            <a:spLocks noGrp="1"/>
          </p:cNvSpPr>
          <p:nvPr>
            <p:ph idx="1"/>
          </p:nvPr>
        </p:nvSpPr>
        <p:spPr>
          <a:xfrm>
            <a:off x="4968745" y="1372590"/>
            <a:ext cx="6341016" cy="4270450"/>
          </a:xfrm>
        </p:spPr>
        <p:txBody>
          <a:bodyPr anchor="ctr">
            <a:normAutofit/>
          </a:bodyPr>
          <a:lstStyle/>
          <a:p>
            <a:pPr>
              <a:buFont typeface="Arial" panose="020B0604020202020204" pitchFamily="34" charset="0"/>
              <a:buChar char="•"/>
            </a:pPr>
            <a:r>
              <a:rPr lang="en-US" sz="2400" dirty="0"/>
              <a:t>Community Service-Related Projects</a:t>
            </a:r>
          </a:p>
          <a:p>
            <a:pPr>
              <a:buFont typeface="Arial" panose="020B0604020202020204" pitchFamily="34" charset="0"/>
              <a:buChar char="•"/>
            </a:pPr>
            <a:r>
              <a:rPr lang="en-US" sz="2400" dirty="0"/>
              <a:t>State Work Release</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6">
            <a:extLst>
              <a:ext uri="{FF2B5EF4-FFF2-40B4-BE49-F238E27FC236}">
                <a16:creationId xmlns:a16="http://schemas.microsoft.com/office/drawing/2014/main" id="{9134CD77-7051-6156-A208-EF3EDE6BCC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2166" y="6051070"/>
            <a:ext cx="14255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8085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76582886-877C-4AEC-A77F-8055EB9A0C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sp>
          <p:nvSpPr>
            <p:cNvPr id="20" name="Freeform 14">
              <a:extLst>
                <a:ext uri="{FF2B5EF4-FFF2-40B4-BE49-F238E27FC236}">
                  <a16:creationId xmlns:a16="http://schemas.microsoft.com/office/drawing/2014/main" id="{171A838D-27EA-485C-9A80-DCE624AB30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21" name="Straight Connector 20">
              <a:extLst>
                <a:ext uri="{FF2B5EF4-FFF2-40B4-BE49-F238E27FC236}">
                  <a16:creationId xmlns:a16="http://schemas.microsoft.com/office/drawing/2014/main" id="{9059F313-A1BB-425E-9626-2BD43CAC648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19ABF76A-A1AE-44BB-9ECB-D55D2FE29BF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3" name="Rectangle 23">
              <a:extLst>
                <a:ext uri="{FF2B5EF4-FFF2-40B4-BE49-F238E27FC236}">
                  <a16:creationId xmlns:a16="http://schemas.microsoft.com/office/drawing/2014/main" id="{5B6D2EC4-82D3-43B8-82D6-028CB43456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5">
              <a:extLst>
                <a:ext uri="{FF2B5EF4-FFF2-40B4-BE49-F238E27FC236}">
                  <a16:creationId xmlns:a16="http://schemas.microsoft.com/office/drawing/2014/main" id="{520034CE-71F9-4E0F-94D8-99335CB85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1926C6C0-16F7-4CDC-B481-2D19B2F3BF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7">
              <a:extLst>
                <a:ext uri="{FF2B5EF4-FFF2-40B4-BE49-F238E27FC236}">
                  <a16:creationId xmlns:a16="http://schemas.microsoft.com/office/drawing/2014/main" id="{042CE423-CE6E-4EE9-91F2-3E40EFB40A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8">
              <a:extLst>
                <a:ext uri="{FF2B5EF4-FFF2-40B4-BE49-F238E27FC236}">
                  <a16:creationId xmlns:a16="http://schemas.microsoft.com/office/drawing/2014/main" id="{699BB4BD-31D7-434C-A6DB-E2CF3ACF60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9">
              <a:extLst>
                <a:ext uri="{FF2B5EF4-FFF2-40B4-BE49-F238E27FC236}">
                  <a16:creationId xmlns:a16="http://schemas.microsoft.com/office/drawing/2014/main" id="{23D406B8-656A-4D8B-91D0-BF4202C86F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83F4BFB6-D6B8-446C-8E17-3D54DCA9FF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31" name="Rectangle 30">
            <a:extLst>
              <a:ext uri="{FF2B5EF4-FFF2-40B4-BE49-F238E27FC236}">
                <a16:creationId xmlns:a16="http://schemas.microsoft.com/office/drawing/2014/main" id="{DD6BC9EB-F181-48AB-BCA2-3D1DB20D2D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2" name="Title 1">
            <a:extLst>
              <a:ext uri="{FF2B5EF4-FFF2-40B4-BE49-F238E27FC236}">
                <a16:creationId xmlns:a16="http://schemas.microsoft.com/office/drawing/2014/main" id="{8AB1135A-1644-C665-B755-DB58E456C441}"/>
              </a:ext>
            </a:extLst>
          </p:cNvPr>
          <p:cNvSpPr>
            <a:spLocks noGrp="1"/>
          </p:cNvSpPr>
          <p:nvPr>
            <p:ph type="title"/>
          </p:nvPr>
        </p:nvSpPr>
        <p:spPr>
          <a:xfrm>
            <a:off x="1507066" y="999460"/>
            <a:ext cx="5698067" cy="4479852"/>
          </a:xfrm>
        </p:spPr>
        <p:txBody>
          <a:bodyPr vert="horz" lIns="91440" tIns="45720" rIns="91440" bIns="45720" rtlCol="0" anchor="ctr">
            <a:normAutofit/>
          </a:bodyPr>
          <a:lstStyle/>
          <a:p>
            <a:pPr algn="r"/>
            <a:r>
              <a:rPr lang="en-US" sz="5400" dirty="0">
                <a:solidFill>
                  <a:srgbClr val="2A71A3"/>
                </a:solidFill>
              </a:rPr>
              <a:t>Community Service-Related Projects</a:t>
            </a:r>
          </a:p>
        </p:txBody>
      </p:sp>
      <p:sp>
        <p:nvSpPr>
          <p:cNvPr id="3" name="Content Placeholder 2">
            <a:extLst>
              <a:ext uri="{FF2B5EF4-FFF2-40B4-BE49-F238E27FC236}">
                <a16:creationId xmlns:a16="http://schemas.microsoft.com/office/drawing/2014/main" id="{D16939D9-22BB-E6D0-3309-227065D9ACCF}"/>
              </a:ext>
            </a:extLst>
          </p:cNvPr>
          <p:cNvSpPr>
            <a:spLocks noGrp="1"/>
          </p:cNvSpPr>
          <p:nvPr>
            <p:ph idx="1"/>
          </p:nvPr>
        </p:nvSpPr>
        <p:spPr>
          <a:xfrm>
            <a:off x="7871971" y="999460"/>
            <a:ext cx="3123620" cy="4479852"/>
          </a:xfrm>
        </p:spPr>
        <p:txBody>
          <a:bodyPr vert="horz" lIns="91440" tIns="45720" rIns="91440" bIns="45720" rtlCol="0" anchor="ctr">
            <a:normAutofit/>
          </a:bodyPr>
          <a:lstStyle/>
          <a:p>
            <a:pPr marL="457200" lvl="1" indent="-457200">
              <a:buFont typeface="Arial" panose="020B0604020202020204" pitchFamily="34" charset="0"/>
              <a:buChar char="•"/>
            </a:pPr>
            <a:r>
              <a:rPr lang="en-US" sz="2800" dirty="0">
                <a:solidFill>
                  <a:schemeClr val="bg2">
                    <a:lumMod val="25000"/>
                  </a:schemeClr>
                </a:solidFill>
              </a:rPr>
              <a:t>KRS 441.125</a:t>
            </a:r>
          </a:p>
        </p:txBody>
      </p:sp>
      <p:sp>
        <p:nvSpPr>
          <p:cNvPr id="33" name="Isosceles Triangle 32">
            <a:extLst>
              <a:ext uri="{FF2B5EF4-FFF2-40B4-BE49-F238E27FC236}">
                <a16:creationId xmlns:a16="http://schemas.microsoft.com/office/drawing/2014/main" id="{D33AAA80-39DC-4020-9BFF-0718F35C7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35" name="Straight Connector 34">
            <a:extLst>
              <a:ext uri="{FF2B5EF4-FFF2-40B4-BE49-F238E27FC236}">
                <a16:creationId xmlns:a16="http://schemas.microsoft.com/office/drawing/2014/main" id="{C9C5D90B-7EE3-4D26-AB7D-A5A3A6E112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639186"/>
            <a:ext cx="0" cy="3200400"/>
          </a:xfrm>
          <a:prstGeom prst="line">
            <a:avLst/>
          </a:prstGeom>
        </p:spPr>
        <p:style>
          <a:lnRef idx="1">
            <a:schemeClr val="accent1"/>
          </a:lnRef>
          <a:fillRef idx="0">
            <a:schemeClr val="accent1"/>
          </a:fillRef>
          <a:effectRef idx="0">
            <a:schemeClr val="accent1"/>
          </a:effectRef>
          <a:fontRef idx="minor">
            <a:schemeClr val="tx1"/>
          </a:fontRef>
        </p:style>
      </p:cxnSp>
      <p:sp>
        <p:nvSpPr>
          <p:cNvPr id="37" name="Isosceles Triangle 36">
            <a:extLst>
              <a:ext uri="{FF2B5EF4-FFF2-40B4-BE49-F238E27FC236}">
                <a16:creationId xmlns:a16="http://schemas.microsoft.com/office/drawing/2014/main" id="{1177F295-741F-4EFF-B0CA-BE69295ADA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flipV="1">
            <a:off x="11349404" y="1217756"/>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6">
            <a:extLst>
              <a:ext uri="{FF2B5EF4-FFF2-40B4-BE49-F238E27FC236}">
                <a16:creationId xmlns:a16="http://schemas.microsoft.com/office/drawing/2014/main" id="{A9D25241-9A87-1405-C183-D43E6E2CB8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2166" y="6051070"/>
            <a:ext cx="14255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5165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2" name="Title 1">
            <a:extLst>
              <a:ext uri="{FF2B5EF4-FFF2-40B4-BE49-F238E27FC236}">
                <a16:creationId xmlns:a16="http://schemas.microsoft.com/office/drawing/2014/main" id="{8AB1135A-1644-C665-B755-DB58E456C441}"/>
              </a:ext>
            </a:extLst>
          </p:cNvPr>
          <p:cNvSpPr>
            <a:spLocks noGrp="1"/>
          </p:cNvSpPr>
          <p:nvPr>
            <p:ph type="title"/>
          </p:nvPr>
        </p:nvSpPr>
        <p:spPr>
          <a:xfrm>
            <a:off x="448733" y="1179151"/>
            <a:ext cx="3895863" cy="4463889"/>
          </a:xfrm>
        </p:spPr>
        <p:txBody>
          <a:bodyPr anchor="ctr">
            <a:normAutofit/>
          </a:bodyPr>
          <a:lstStyle/>
          <a:p>
            <a:pPr algn="ctr"/>
            <a:r>
              <a:rPr lang="en-US" dirty="0">
                <a:solidFill>
                  <a:srgbClr val="2A71A3"/>
                </a:solidFill>
              </a:rPr>
              <a:t>KRS 441.125</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16939D9-22BB-E6D0-3309-227065D9ACCF}"/>
              </a:ext>
            </a:extLst>
          </p:cNvPr>
          <p:cNvSpPr>
            <a:spLocks noGrp="1"/>
          </p:cNvSpPr>
          <p:nvPr>
            <p:ph idx="1"/>
          </p:nvPr>
        </p:nvSpPr>
        <p:spPr>
          <a:xfrm>
            <a:off x="4968745" y="1372590"/>
            <a:ext cx="6341016" cy="4270450"/>
          </a:xfrm>
        </p:spPr>
        <p:txBody>
          <a:bodyPr anchor="ctr">
            <a:normAutofit fontScale="92500" lnSpcReduction="10000"/>
          </a:bodyPr>
          <a:lstStyle/>
          <a:p>
            <a:pPr>
              <a:buFont typeface="Arial" panose="020B0604020202020204" pitchFamily="34" charset="0"/>
              <a:buChar char="•"/>
            </a:pPr>
            <a:r>
              <a:rPr lang="en-US" sz="2400" dirty="0"/>
              <a:t>Work for:</a:t>
            </a:r>
          </a:p>
          <a:p>
            <a:pPr lvl="1">
              <a:buFont typeface="Arial" panose="020B0604020202020204" pitchFamily="34" charset="0"/>
              <a:buChar char="•"/>
            </a:pPr>
            <a:r>
              <a:rPr lang="en-US" sz="2200" dirty="0">
                <a:solidFill>
                  <a:schemeClr val="tx1"/>
                </a:solidFill>
              </a:rPr>
              <a:t>The commonwealth or an agency of the commonwealth;</a:t>
            </a:r>
          </a:p>
          <a:p>
            <a:pPr lvl="1">
              <a:buFont typeface="Arial" panose="020B0604020202020204" pitchFamily="34" charset="0"/>
              <a:buChar char="•"/>
            </a:pPr>
            <a:r>
              <a:rPr lang="en-US" sz="2200" dirty="0">
                <a:solidFill>
                  <a:schemeClr val="tx1"/>
                </a:solidFill>
              </a:rPr>
              <a:t>A county, urban-county</a:t>
            </a:r>
            <a:r>
              <a:rPr lang="en-US" sz="2200" dirty="0"/>
              <a:t>, charter county, city, special district, or an agency of any of these entities; or</a:t>
            </a:r>
          </a:p>
          <a:p>
            <a:pPr lvl="1">
              <a:buFont typeface="Arial" panose="020B0604020202020204" pitchFamily="34" charset="0"/>
              <a:buChar char="•"/>
            </a:pPr>
            <a:r>
              <a:rPr lang="en-US" sz="2200" dirty="0"/>
              <a:t>A nonprofit, charitable, or service organization in projects that serve a public purpose.</a:t>
            </a:r>
          </a:p>
          <a:p>
            <a:pPr>
              <a:buFont typeface="Arial" panose="020B0604020202020204" pitchFamily="34" charset="0"/>
              <a:buChar char="•"/>
            </a:pPr>
            <a:r>
              <a:rPr lang="en-US" sz="2400" dirty="0"/>
              <a:t>Work shall not confer private benefit on a person except as may be incidental to the public benefit</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6">
            <a:extLst>
              <a:ext uri="{FF2B5EF4-FFF2-40B4-BE49-F238E27FC236}">
                <a16:creationId xmlns:a16="http://schemas.microsoft.com/office/drawing/2014/main" id="{9134CD77-7051-6156-A208-EF3EDE6BCC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2166" y="6051070"/>
            <a:ext cx="14255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2425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2" name="Title 1">
            <a:extLst>
              <a:ext uri="{FF2B5EF4-FFF2-40B4-BE49-F238E27FC236}">
                <a16:creationId xmlns:a16="http://schemas.microsoft.com/office/drawing/2014/main" id="{8AB1135A-1644-C665-B755-DB58E456C441}"/>
              </a:ext>
            </a:extLst>
          </p:cNvPr>
          <p:cNvSpPr>
            <a:spLocks noGrp="1"/>
          </p:cNvSpPr>
          <p:nvPr>
            <p:ph type="title"/>
          </p:nvPr>
        </p:nvSpPr>
        <p:spPr>
          <a:xfrm>
            <a:off x="448733" y="1179151"/>
            <a:ext cx="3895863" cy="4463889"/>
          </a:xfrm>
        </p:spPr>
        <p:txBody>
          <a:bodyPr anchor="ctr">
            <a:normAutofit/>
          </a:bodyPr>
          <a:lstStyle/>
          <a:p>
            <a:pPr algn="ctr"/>
            <a:r>
              <a:rPr lang="en-US" dirty="0">
                <a:solidFill>
                  <a:srgbClr val="2A71A3"/>
                </a:solidFill>
              </a:rPr>
              <a:t>KRS 441.125</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16939D9-22BB-E6D0-3309-227065D9ACCF}"/>
              </a:ext>
            </a:extLst>
          </p:cNvPr>
          <p:cNvSpPr>
            <a:spLocks noGrp="1"/>
          </p:cNvSpPr>
          <p:nvPr>
            <p:ph idx="1"/>
          </p:nvPr>
        </p:nvSpPr>
        <p:spPr>
          <a:xfrm>
            <a:off x="4968745" y="1372590"/>
            <a:ext cx="6341016" cy="4270450"/>
          </a:xfrm>
        </p:spPr>
        <p:txBody>
          <a:bodyPr anchor="ctr">
            <a:normAutofit fontScale="85000" lnSpcReduction="20000"/>
          </a:bodyPr>
          <a:lstStyle/>
          <a:p>
            <a:pPr>
              <a:buFont typeface="Arial" panose="020B0604020202020204" pitchFamily="34" charset="0"/>
              <a:buChar char="•"/>
            </a:pPr>
            <a:r>
              <a:rPr lang="en-US" sz="2400" dirty="0"/>
              <a:t>Each jailer shall write a policy governing prisoners working on  community service-related projects, which shall be submitted to the fiscal court for approval. </a:t>
            </a:r>
          </a:p>
          <a:p>
            <a:pPr>
              <a:buFont typeface="Arial" panose="020B0604020202020204" pitchFamily="34" charset="0"/>
              <a:buChar char="•"/>
            </a:pPr>
            <a:r>
              <a:rPr lang="en-US" sz="2400" dirty="0"/>
              <a:t>The written policy shall state at a minimum:</a:t>
            </a:r>
          </a:p>
          <a:p>
            <a:pPr lvl="1">
              <a:buFont typeface="Arial" panose="020B0604020202020204" pitchFamily="34" charset="0"/>
              <a:buChar char="•"/>
            </a:pPr>
            <a:r>
              <a:rPr lang="en-US" sz="2200" dirty="0"/>
              <a:t>Which type of prisoner, if any, shall be assigned to which type of work</a:t>
            </a:r>
            <a:r>
              <a:rPr lang="en-US" sz="2200" dirty="0">
                <a:solidFill>
                  <a:srgbClr val="FF0000"/>
                </a:solidFill>
              </a:rPr>
              <a:t>;</a:t>
            </a:r>
          </a:p>
          <a:p>
            <a:pPr lvl="1">
              <a:buFont typeface="Arial" panose="020B0604020202020204" pitchFamily="34" charset="0"/>
              <a:buChar char="•"/>
            </a:pPr>
            <a:r>
              <a:rPr lang="en-US" sz="2200" dirty="0"/>
              <a:t>That no prisoner shall be assigned to unduly hazardous work that would endanger the life or health of the prisoner or others; and</a:t>
            </a:r>
          </a:p>
          <a:p>
            <a:pPr lvl="1">
              <a:buFont typeface="Arial" panose="020B0604020202020204" pitchFamily="34" charset="0"/>
              <a:buChar char="•"/>
            </a:pPr>
            <a:r>
              <a:rPr lang="en-US" sz="2200" dirty="0"/>
              <a:t>That any prisoner may, for a valid medical reason, decline to work on community service-related projects. No prisoner shall be punished or otherwise penalized for this refusal.</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6">
            <a:extLst>
              <a:ext uri="{FF2B5EF4-FFF2-40B4-BE49-F238E27FC236}">
                <a16:creationId xmlns:a16="http://schemas.microsoft.com/office/drawing/2014/main" id="{9134CD77-7051-6156-A208-EF3EDE6BCC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2166" y="6051070"/>
            <a:ext cx="14255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6810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2" name="Title 1">
            <a:extLst>
              <a:ext uri="{FF2B5EF4-FFF2-40B4-BE49-F238E27FC236}">
                <a16:creationId xmlns:a16="http://schemas.microsoft.com/office/drawing/2014/main" id="{8AB1135A-1644-C665-B755-DB58E456C441}"/>
              </a:ext>
            </a:extLst>
          </p:cNvPr>
          <p:cNvSpPr>
            <a:spLocks noGrp="1"/>
          </p:cNvSpPr>
          <p:nvPr>
            <p:ph type="title"/>
          </p:nvPr>
        </p:nvSpPr>
        <p:spPr>
          <a:xfrm>
            <a:off x="448733" y="1179151"/>
            <a:ext cx="3895863" cy="4463889"/>
          </a:xfrm>
        </p:spPr>
        <p:txBody>
          <a:bodyPr anchor="ctr">
            <a:normAutofit/>
          </a:bodyPr>
          <a:lstStyle/>
          <a:p>
            <a:pPr algn="ctr"/>
            <a:r>
              <a:rPr lang="en-US" dirty="0">
                <a:solidFill>
                  <a:srgbClr val="2A71A3"/>
                </a:solidFill>
              </a:rPr>
              <a:t>Who is eligible?</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16939D9-22BB-E6D0-3309-227065D9ACCF}"/>
              </a:ext>
            </a:extLst>
          </p:cNvPr>
          <p:cNvSpPr>
            <a:spLocks noGrp="1"/>
          </p:cNvSpPr>
          <p:nvPr>
            <p:ph idx="1"/>
          </p:nvPr>
        </p:nvSpPr>
        <p:spPr>
          <a:xfrm>
            <a:off x="4968745" y="1372590"/>
            <a:ext cx="6341016" cy="4270450"/>
          </a:xfrm>
        </p:spPr>
        <p:txBody>
          <a:bodyPr anchor="ctr">
            <a:normAutofit fontScale="92500" lnSpcReduction="20000"/>
          </a:bodyPr>
          <a:lstStyle/>
          <a:p>
            <a:pPr>
              <a:buFont typeface="Arial" panose="020B0604020202020204" pitchFamily="34" charset="0"/>
              <a:buChar char="•"/>
            </a:pPr>
            <a:r>
              <a:rPr lang="en-US" sz="2400" dirty="0">
                <a:solidFill>
                  <a:schemeClr val="tx1"/>
                </a:solidFill>
              </a:rPr>
              <a:t>Work assignments outside the secure perimeter of the jail:</a:t>
            </a:r>
          </a:p>
          <a:p>
            <a:pPr lvl="1">
              <a:buFont typeface="Arial" panose="020B0604020202020204" pitchFamily="34" charset="0"/>
              <a:buChar char="•"/>
            </a:pPr>
            <a:r>
              <a:rPr lang="en-US" sz="2200" dirty="0">
                <a:solidFill>
                  <a:schemeClr val="tx1"/>
                </a:solidFill>
              </a:rPr>
              <a:t>Class D inmates assigned a custody level of 1 (Community) or 2 (Minimum)</a:t>
            </a:r>
          </a:p>
          <a:p>
            <a:pPr lvl="1">
              <a:buFont typeface="Arial" panose="020B0604020202020204" pitchFamily="34" charset="0"/>
              <a:buChar char="•"/>
            </a:pPr>
            <a:r>
              <a:rPr lang="en-US" sz="2200" dirty="0">
                <a:solidFill>
                  <a:schemeClr val="tx1"/>
                </a:solidFill>
              </a:rPr>
              <a:t>Class C inmates assigned a custody level of 1 (Community)</a:t>
            </a:r>
          </a:p>
          <a:p>
            <a:pPr>
              <a:buFont typeface="Arial" panose="020B0604020202020204" pitchFamily="34" charset="0"/>
              <a:buChar char="•"/>
            </a:pPr>
            <a:r>
              <a:rPr lang="en-US" sz="2400" dirty="0">
                <a:solidFill>
                  <a:schemeClr val="tx1"/>
                </a:solidFill>
              </a:rPr>
              <a:t>Work assignments inside the secure  perimeter of the jail:</a:t>
            </a:r>
          </a:p>
          <a:p>
            <a:pPr lvl="1">
              <a:buFont typeface="Arial" panose="020B0604020202020204" pitchFamily="34" charset="0"/>
              <a:buChar char="•"/>
            </a:pPr>
            <a:r>
              <a:rPr lang="en-US" sz="2200" dirty="0">
                <a:solidFill>
                  <a:schemeClr val="tx1"/>
                </a:solidFill>
              </a:rPr>
              <a:t>Class D inmates assigned a custody level of 1 (Community), 2 (Minimum), 3 (Medium), or 4 (Maximum)</a:t>
            </a:r>
          </a:p>
          <a:p>
            <a:pPr lvl="1">
              <a:buFont typeface="Arial" panose="020B0604020202020204" pitchFamily="34" charset="0"/>
              <a:buChar char="•"/>
            </a:pPr>
            <a:r>
              <a:rPr lang="en-US" sz="2200" dirty="0">
                <a:solidFill>
                  <a:schemeClr val="tx1"/>
                </a:solidFill>
              </a:rPr>
              <a:t>Class C inmates assigned a custody level of 1 (Community)</a:t>
            </a:r>
          </a:p>
          <a:p>
            <a:pPr>
              <a:buFont typeface="Courier New" panose="02070309020205020404" pitchFamily="49" charset="0"/>
              <a:buChar char="o"/>
            </a:pPr>
            <a:endParaRPr lang="en-US" sz="2400" dirty="0">
              <a:solidFill>
                <a:schemeClr val="tx1"/>
              </a:solidFill>
            </a:endParaRP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6">
            <a:extLst>
              <a:ext uri="{FF2B5EF4-FFF2-40B4-BE49-F238E27FC236}">
                <a16:creationId xmlns:a16="http://schemas.microsoft.com/office/drawing/2014/main" id="{9134CD77-7051-6156-A208-EF3EDE6BCC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2166" y="6051070"/>
            <a:ext cx="14255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45512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2" name="Title 1">
            <a:extLst>
              <a:ext uri="{FF2B5EF4-FFF2-40B4-BE49-F238E27FC236}">
                <a16:creationId xmlns:a16="http://schemas.microsoft.com/office/drawing/2014/main" id="{8AB1135A-1644-C665-B755-DB58E456C441}"/>
              </a:ext>
            </a:extLst>
          </p:cNvPr>
          <p:cNvSpPr>
            <a:spLocks noGrp="1"/>
          </p:cNvSpPr>
          <p:nvPr>
            <p:ph type="title"/>
          </p:nvPr>
        </p:nvSpPr>
        <p:spPr>
          <a:xfrm>
            <a:off x="448733" y="1179151"/>
            <a:ext cx="3895863" cy="4463889"/>
          </a:xfrm>
        </p:spPr>
        <p:txBody>
          <a:bodyPr anchor="ctr">
            <a:normAutofit/>
          </a:bodyPr>
          <a:lstStyle/>
          <a:p>
            <a:pPr algn="ctr"/>
            <a:r>
              <a:rPr lang="en-US" dirty="0">
                <a:solidFill>
                  <a:srgbClr val="2A71A3"/>
                </a:solidFill>
              </a:rPr>
              <a:t>Program Details</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16939D9-22BB-E6D0-3309-227065D9ACCF}"/>
              </a:ext>
            </a:extLst>
          </p:cNvPr>
          <p:cNvSpPr>
            <a:spLocks noGrp="1"/>
          </p:cNvSpPr>
          <p:nvPr>
            <p:ph idx="1"/>
          </p:nvPr>
        </p:nvSpPr>
        <p:spPr>
          <a:xfrm>
            <a:off x="4968745" y="1372590"/>
            <a:ext cx="6341016" cy="4270450"/>
          </a:xfrm>
        </p:spPr>
        <p:txBody>
          <a:bodyPr anchor="ctr">
            <a:normAutofit fontScale="92500" lnSpcReduction="20000"/>
          </a:bodyPr>
          <a:lstStyle/>
          <a:p>
            <a:pPr>
              <a:buFont typeface="Arial" panose="020B0604020202020204" pitchFamily="34" charset="0"/>
              <a:buChar char="•"/>
            </a:pPr>
            <a:r>
              <a:rPr lang="en-US" sz="2400" dirty="0">
                <a:solidFill>
                  <a:schemeClr val="tx1"/>
                </a:solidFill>
              </a:rPr>
              <a:t>Pay is $0.63 per day if eligible for Work for Time Credit (WFTC); $1.26 per day if not eligible for WFTC</a:t>
            </a:r>
          </a:p>
          <a:p>
            <a:pPr>
              <a:buFont typeface="Arial" panose="020B0604020202020204" pitchFamily="34" charset="0"/>
              <a:buChar char="•"/>
            </a:pPr>
            <a:r>
              <a:rPr lang="en-US" sz="2400" dirty="0">
                <a:solidFill>
                  <a:schemeClr val="tx1"/>
                </a:solidFill>
              </a:rPr>
              <a:t>1 credit is given for each day worked </a:t>
            </a:r>
          </a:p>
          <a:p>
            <a:pPr>
              <a:buFont typeface="Arial" panose="020B0604020202020204" pitchFamily="34" charset="0"/>
              <a:buChar char="•"/>
            </a:pPr>
            <a:r>
              <a:rPr lang="en-US" sz="2400" dirty="0">
                <a:solidFill>
                  <a:schemeClr val="tx1"/>
                </a:solidFill>
              </a:rPr>
              <a:t>For every 5 credits earned, 1 day is taken off the inmate’s sentence</a:t>
            </a:r>
          </a:p>
          <a:p>
            <a:pPr>
              <a:buFont typeface="Arial" panose="020B0604020202020204" pitchFamily="34" charset="0"/>
              <a:buChar char="•"/>
            </a:pPr>
            <a:r>
              <a:rPr lang="en-US" sz="2400" dirty="0">
                <a:solidFill>
                  <a:schemeClr val="tx1"/>
                </a:solidFill>
              </a:rPr>
              <a:t>Days worked are reported by the jail on a monthly basis</a:t>
            </a:r>
          </a:p>
          <a:p>
            <a:pPr>
              <a:buFont typeface="Arial" panose="020B0604020202020204" pitchFamily="34" charset="0"/>
              <a:buChar char="•"/>
            </a:pPr>
            <a:r>
              <a:rPr lang="en-US" sz="2400" dirty="0">
                <a:solidFill>
                  <a:schemeClr val="tx1"/>
                </a:solidFill>
              </a:rPr>
              <a:t>Annual training required for community supervisors that are not jail staff</a:t>
            </a:r>
          </a:p>
          <a:p>
            <a:pPr>
              <a:buFont typeface="Arial" panose="020B0604020202020204" pitchFamily="34" charset="0"/>
              <a:buChar char="•"/>
            </a:pPr>
            <a:r>
              <a:rPr lang="en-US" sz="2400" dirty="0">
                <a:solidFill>
                  <a:schemeClr val="tx1"/>
                </a:solidFill>
              </a:rPr>
              <a:t>County inmates covered under KRS 441.127 or orders of the court</a:t>
            </a:r>
          </a:p>
          <a:p>
            <a:pPr>
              <a:buFont typeface="Courier New" panose="02070309020205020404" pitchFamily="49" charset="0"/>
              <a:buChar char="o"/>
            </a:pPr>
            <a:endParaRPr lang="en-US" sz="2400" dirty="0">
              <a:solidFill>
                <a:schemeClr val="tx1"/>
              </a:solidFill>
            </a:endParaRP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6">
            <a:extLst>
              <a:ext uri="{FF2B5EF4-FFF2-40B4-BE49-F238E27FC236}">
                <a16:creationId xmlns:a16="http://schemas.microsoft.com/office/drawing/2014/main" id="{9134CD77-7051-6156-A208-EF3EDE6BCC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2166" y="6051070"/>
            <a:ext cx="14255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6456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2" name="Title 1">
            <a:extLst>
              <a:ext uri="{FF2B5EF4-FFF2-40B4-BE49-F238E27FC236}">
                <a16:creationId xmlns:a16="http://schemas.microsoft.com/office/drawing/2014/main" id="{8AB1135A-1644-C665-B755-DB58E456C441}"/>
              </a:ext>
            </a:extLst>
          </p:cNvPr>
          <p:cNvSpPr>
            <a:spLocks noGrp="1"/>
          </p:cNvSpPr>
          <p:nvPr>
            <p:ph type="title"/>
          </p:nvPr>
        </p:nvSpPr>
        <p:spPr>
          <a:xfrm>
            <a:off x="448733" y="1179151"/>
            <a:ext cx="3895863" cy="4463889"/>
          </a:xfrm>
        </p:spPr>
        <p:txBody>
          <a:bodyPr anchor="ctr">
            <a:normAutofit/>
          </a:bodyPr>
          <a:lstStyle/>
          <a:p>
            <a:pPr algn="ctr"/>
            <a:r>
              <a:rPr lang="en-US" dirty="0">
                <a:solidFill>
                  <a:srgbClr val="2A71A3"/>
                </a:solidFill>
              </a:rPr>
              <a:t>FY23 Program Participation Overview </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16939D9-22BB-E6D0-3309-227065D9ACCF}"/>
              </a:ext>
            </a:extLst>
          </p:cNvPr>
          <p:cNvSpPr>
            <a:spLocks noGrp="1"/>
          </p:cNvSpPr>
          <p:nvPr>
            <p:ph idx="1"/>
          </p:nvPr>
        </p:nvSpPr>
        <p:spPr>
          <a:xfrm>
            <a:off x="4968745" y="1372590"/>
            <a:ext cx="6341016" cy="4270450"/>
          </a:xfrm>
        </p:spPr>
        <p:txBody>
          <a:bodyPr anchor="ctr">
            <a:normAutofit/>
          </a:bodyPr>
          <a:lstStyle/>
          <a:p>
            <a:pPr>
              <a:buFont typeface="Arial" panose="020B0604020202020204" pitchFamily="34" charset="0"/>
              <a:buChar char="•"/>
            </a:pPr>
            <a:r>
              <a:rPr lang="en-US" sz="2400" dirty="0"/>
              <a:t>73 jails with active programs</a:t>
            </a:r>
          </a:p>
          <a:p>
            <a:pPr>
              <a:buFont typeface="Arial" panose="020B0604020202020204" pitchFamily="34" charset="0"/>
              <a:buChar char="•"/>
            </a:pPr>
            <a:r>
              <a:rPr lang="en-US" sz="2400" dirty="0"/>
              <a:t>Averaged over 3,600 inmates working per month</a:t>
            </a:r>
          </a:p>
          <a:p>
            <a:pPr>
              <a:buFont typeface="Arial" panose="020B0604020202020204" pitchFamily="34" charset="0"/>
              <a:buChar char="•"/>
            </a:pPr>
            <a:r>
              <a:rPr lang="en-US" sz="2400" dirty="0"/>
              <a:t>4,959,784 hours of work reported </a:t>
            </a:r>
          </a:p>
          <a:p>
            <a:pPr>
              <a:buFont typeface="Arial" panose="020B0604020202020204" pitchFamily="34" charset="0"/>
              <a:buChar char="•"/>
            </a:pPr>
            <a:r>
              <a:rPr lang="en-US" sz="2400" dirty="0"/>
              <a:t>Cost savings to counties $35,958,434 (based on minimum wage)</a:t>
            </a:r>
          </a:p>
          <a:p>
            <a:pPr>
              <a:buFont typeface="Arial" panose="020B0604020202020204" pitchFamily="34" charset="0"/>
              <a:buChar char="•"/>
            </a:pPr>
            <a:r>
              <a:rPr lang="en-US" sz="2400" dirty="0"/>
              <a:t>DOC paid $447,767 for inmate labor</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6">
            <a:extLst>
              <a:ext uri="{FF2B5EF4-FFF2-40B4-BE49-F238E27FC236}">
                <a16:creationId xmlns:a16="http://schemas.microsoft.com/office/drawing/2014/main" id="{9134CD77-7051-6156-A208-EF3EDE6BCC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2166" y="6051070"/>
            <a:ext cx="14255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457EC324-61CA-61FD-AF51-C151B4CC87DE}"/>
              </a:ext>
            </a:extLst>
          </p:cNvPr>
          <p:cNvSpPr txBox="1"/>
          <p:nvPr/>
        </p:nvSpPr>
        <p:spPr>
          <a:xfrm>
            <a:off x="754912" y="4933507"/>
            <a:ext cx="3331593" cy="523220"/>
          </a:xfrm>
          <a:prstGeom prst="rect">
            <a:avLst/>
          </a:prstGeom>
          <a:noFill/>
        </p:spPr>
        <p:txBody>
          <a:bodyPr wrap="square" rtlCol="0">
            <a:spAutoFit/>
          </a:bodyPr>
          <a:lstStyle/>
          <a:p>
            <a:r>
              <a:rPr lang="en-US" sz="1400" i="1" dirty="0"/>
              <a:t>FY23 data only includes July 1, 2022 through May 30, 2023</a:t>
            </a:r>
          </a:p>
        </p:txBody>
      </p:sp>
    </p:spTree>
    <p:extLst>
      <p:ext uri="{BB962C8B-B14F-4D97-AF65-F5344CB8AC3E}">
        <p14:creationId xmlns:p14="http://schemas.microsoft.com/office/powerpoint/2010/main" val="1563822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grpSp>
        <p:nvGrpSpPr>
          <p:cNvPr id="33" name="Group 3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34" name="Straight Connector 3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Isosceles Triangle 3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Isosceles Triangle 4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2" name="Isosceles Triangle 4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44" name="Rectangle 4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pic>
        <p:nvPicPr>
          <p:cNvPr id="2" name="Picture 6">
            <a:extLst>
              <a:ext uri="{FF2B5EF4-FFF2-40B4-BE49-F238E27FC236}">
                <a16:creationId xmlns:a16="http://schemas.microsoft.com/office/drawing/2014/main" id="{ABE4E923-39D3-8F8C-3327-AD40FB7595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2166" y="6051070"/>
            <a:ext cx="1425575"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Chart 3">
            <a:extLst>
              <a:ext uri="{FF2B5EF4-FFF2-40B4-BE49-F238E27FC236}">
                <a16:creationId xmlns:a16="http://schemas.microsoft.com/office/drawing/2014/main" id="{D05A8719-CCCF-CA23-A3EA-DA875D67A342}"/>
              </a:ext>
            </a:extLst>
          </p:cNvPr>
          <p:cNvGraphicFramePr>
            <a:graphicFrameLocks/>
          </p:cNvGraphicFramePr>
          <p:nvPr>
            <p:extLst>
              <p:ext uri="{D42A27DB-BD31-4B8C-83A1-F6EECF244321}">
                <p14:modId xmlns:p14="http://schemas.microsoft.com/office/powerpoint/2010/main" val="3779023857"/>
              </p:ext>
            </p:extLst>
          </p:nvPr>
        </p:nvGraphicFramePr>
        <p:xfrm>
          <a:off x="975797" y="701749"/>
          <a:ext cx="9586369" cy="52885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3797642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resentation1" id="{BD35F484-0082-45F0-823F-15259CA0F3D6}" vid="{24918002-571E-47AB-B03B-33198DC241E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1381499F1977E4C81D2EFA9DFD41A24" ma:contentTypeVersion="5" ma:contentTypeDescription="Create a new document." ma:contentTypeScope="" ma:versionID="a00191c2efddab9daa9db0468588fdc3">
  <xsd:schema xmlns:xsd="http://www.w3.org/2001/XMLSchema" xmlns:xs="http://www.w3.org/2001/XMLSchema" xmlns:p="http://schemas.microsoft.com/office/2006/metadata/properties" xmlns:ns3="23b7f442-42c0-4f9b-afe8-d7a685bdf976" xmlns:ns4="6e8a6009-0441-4f53-abe4-545236ae25b6" targetNamespace="http://schemas.microsoft.com/office/2006/metadata/properties" ma:root="true" ma:fieldsID="7cb9926babbe535206f17209b04a1e49" ns3:_="" ns4:_="">
    <xsd:import namespace="23b7f442-42c0-4f9b-afe8-d7a685bdf976"/>
    <xsd:import namespace="6e8a6009-0441-4f53-abe4-545236ae25b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b7f442-42c0-4f9b-afe8-d7a685bdf97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e8a6009-0441-4f53-abe4-545236ae25b6"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AD2EBE7-9AB1-40C5-921A-6BAB19FE9BB8}">
  <ds:schemaRefs>
    <ds:schemaRef ds:uri="http://www.w3.org/XML/1998/namespace"/>
    <ds:schemaRef ds:uri="23b7f442-42c0-4f9b-afe8-d7a685bdf976"/>
    <ds:schemaRef ds:uri="http://schemas.microsoft.com/office/2006/documentManagement/types"/>
    <ds:schemaRef ds:uri="http://purl.org/dc/terms/"/>
    <ds:schemaRef ds:uri="6e8a6009-0441-4f53-abe4-545236ae25b6"/>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8A002E3B-688D-4052-9C20-DA317CD8C293}">
  <ds:schemaRefs>
    <ds:schemaRef ds:uri="http://schemas.microsoft.com/sharepoint/v3/contenttype/forms"/>
  </ds:schemaRefs>
</ds:datastoreItem>
</file>

<file path=customXml/itemProps3.xml><?xml version="1.0" encoding="utf-8"?>
<ds:datastoreItem xmlns:ds="http://schemas.openxmlformats.org/officeDocument/2006/customXml" ds:itemID="{200986A6-98E7-4F55-BB02-377C2D3EBD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b7f442-42c0-4f9b-afe8-d7a685bdf976"/>
    <ds:schemaRef ds:uri="6e8a6009-0441-4f53-abe4-545236ae25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985</TotalTime>
  <Words>1353</Words>
  <Application>Microsoft Office PowerPoint</Application>
  <PresentationFormat>Widescreen</PresentationFormat>
  <Paragraphs>536</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Century Gothic</vt:lpstr>
      <vt:lpstr>Courier New</vt:lpstr>
      <vt:lpstr>Wingdings 3</vt:lpstr>
      <vt:lpstr>Facet</vt:lpstr>
      <vt:lpstr>PowerPoint Presentation</vt:lpstr>
      <vt:lpstr>Jail Work Programs for State Inmates</vt:lpstr>
      <vt:lpstr>Community Service-Related Projects</vt:lpstr>
      <vt:lpstr>KRS 441.125</vt:lpstr>
      <vt:lpstr>KRS 441.125</vt:lpstr>
      <vt:lpstr>Who is eligible?</vt:lpstr>
      <vt:lpstr>Program Details</vt:lpstr>
      <vt:lpstr>FY23 Program Participation Overview </vt:lpstr>
      <vt:lpstr>PowerPoint Presentation</vt:lpstr>
      <vt:lpstr>PowerPoint Presentation</vt:lpstr>
      <vt:lpstr>State Work Release</vt:lpstr>
      <vt:lpstr>KRS 532.100</vt:lpstr>
      <vt:lpstr>KRS 532.100</vt:lpstr>
      <vt:lpstr>KRS 532.100</vt:lpstr>
      <vt:lpstr>CPP 19.4</vt:lpstr>
      <vt:lpstr>Program Details</vt:lpstr>
      <vt:lpstr>Program Participation Overview</vt:lpstr>
      <vt:lpstr>Active State Work Release Programs</vt:lpstr>
      <vt:lpstr>Total Participation through 6/30/2023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Willard, Kirstie R (DOC)</dc:creator>
  <cp:lastModifiedBy>Walters, Ryan R (Justice)</cp:lastModifiedBy>
  <cp:revision>33</cp:revision>
  <dcterms:created xsi:type="dcterms:W3CDTF">2023-06-30T11:49:57Z</dcterms:created>
  <dcterms:modified xsi:type="dcterms:W3CDTF">2023-07-21T13:53:43Z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0x010100C1381499F1977E4C81D2EFA9DFD41A24</vt:lpwstr>
  </property>
</Properties>
</file>