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6"/>
  </p:notesMasterIdLst>
  <p:sldIdLst>
    <p:sldId id="256" r:id="rId2"/>
    <p:sldId id="261" r:id="rId3"/>
    <p:sldId id="257" r:id="rId4"/>
    <p:sldId id="263" r:id="rId5"/>
    <p:sldId id="274" r:id="rId6"/>
    <p:sldId id="277" r:id="rId7"/>
    <p:sldId id="268" r:id="rId8"/>
    <p:sldId id="273" r:id="rId9"/>
    <p:sldId id="265" r:id="rId10"/>
    <p:sldId id="269" r:id="rId11"/>
    <p:sldId id="275"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72"/>
    <p:restoredTop sz="94783"/>
  </p:normalViewPr>
  <p:slideViewPr>
    <p:cSldViewPr snapToGrid="0" snapToObjects="1">
      <p:cViewPr varScale="1">
        <p:scale>
          <a:sx n="97" d="100"/>
          <a:sy n="97" d="100"/>
        </p:scale>
        <p:origin x="240"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5916F-86BA-4554-B52E-B50BF4BEBF54}"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2AF71242-2A90-4700-8948-F1E7319644AA}">
      <dgm:prSet/>
      <dgm:spPr/>
      <dgm:t>
        <a:bodyPr/>
        <a:lstStyle/>
        <a:p>
          <a:r>
            <a:rPr lang="en-US"/>
            <a:t>We do not arrest, set bail/bond, prosecute, sentence or classify the inmates located in our facilities.   </a:t>
          </a:r>
        </a:p>
      </dgm:t>
    </dgm:pt>
    <dgm:pt modelId="{18EEC7B6-2982-4128-8DBC-9DCA4C6050B9}" type="parTrans" cxnId="{4EBB40AA-25F7-42F7-A16B-7FEF8756BBED}">
      <dgm:prSet/>
      <dgm:spPr/>
      <dgm:t>
        <a:bodyPr/>
        <a:lstStyle/>
        <a:p>
          <a:endParaRPr lang="en-US"/>
        </a:p>
      </dgm:t>
    </dgm:pt>
    <dgm:pt modelId="{40A3EF53-DAA6-409B-9CA5-085D33241F04}" type="sibTrans" cxnId="{4EBB40AA-25F7-42F7-A16B-7FEF8756BBED}">
      <dgm:prSet/>
      <dgm:spPr/>
      <dgm:t>
        <a:bodyPr/>
        <a:lstStyle/>
        <a:p>
          <a:endParaRPr lang="en-US"/>
        </a:p>
      </dgm:t>
    </dgm:pt>
    <dgm:pt modelId="{0C75CA62-9F99-41E7-8072-178776E475BE}">
      <dgm:prSet/>
      <dgm:spPr/>
      <dgm:t>
        <a:bodyPr/>
        <a:lstStyle/>
        <a:p>
          <a:r>
            <a:rPr lang="en-US" dirty="0"/>
            <a:t>We are charged with the custody, care and control of all inmates.   </a:t>
          </a:r>
        </a:p>
      </dgm:t>
    </dgm:pt>
    <dgm:pt modelId="{587CD52F-36E2-46B0-980E-798024852813}" type="parTrans" cxnId="{66646DA1-E695-4ED0-BB46-52441EE9B5B9}">
      <dgm:prSet/>
      <dgm:spPr/>
      <dgm:t>
        <a:bodyPr/>
        <a:lstStyle/>
        <a:p>
          <a:endParaRPr lang="en-US"/>
        </a:p>
      </dgm:t>
    </dgm:pt>
    <dgm:pt modelId="{77D1993F-2C8D-4D59-A607-FB4E85DC14DB}" type="sibTrans" cxnId="{66646DA1-E695-4ED0-BB46-52441EE9B5B9}">
      <dgm:prSet/>
      <dgm:spPr/>
      <dgm:t>
        <a:bodyPr/>
        <a:lstStyle/>
        <a:p>
          <a:endParaRPr lang="en-US"/>
        </a:p>
      </dgm:t>
    </dgm:pt>
    <dgm:pt modelId="{1F4E9AA6-5CDA-4D9E-BBEB-481C0635F7E0}">
      <dgm:prSet/>
      <dgm:spPr/>
      <dgm:t>
        <a:bodyPr/>
        <a:lstStyle/>
        <a:p>
          <a:r>
            <a:rPr lang="en-US" dirty="0"/>
            <a:t>The population is often in very poor health, drug addiction, mental illness, dental decay, need for dialysis, heart conditions, etc. </a:t>
          </a:r>
        </a:p>
      </dgm:t>
    </dgm:pt>
    <dgm:pt modelId="{D01C2F90-49A4-48E5-BFFC-A6EB1ACFA083}" type="parTrans" cxnId="{E911D661-06FA-45A9-819D-691CF86EF301}">
      <dgm:prSet/>
      <dgm:spPr/>
      <dgm:t>
        <a:bodyPr/>
        <a:lstStyle/>
        <a:p>
          <a:endParaRPr lang="en-US"/>
        </a:p>
      </dgm:t>
    </dgm:pt>
    <dgm:pt modelId="{ED648EEF-6BE3-459B-A6C6-0F03CE4AED66}" type="sibTrans" cxnId="{E911D661-06FA-45A9-819D-691CF86EF301}">
      <dgm:prSet/>
      <dgm:spPr/>
      <dgm:t>
        <a:bodyPr/>
        <a:lstStyle/>
        <a:p>
          <a:endParaRPr lang="en-US"/>
        </a:p>
      </dgm:t>
    </dgm:pt>
    <dgm:pt modelId="{DF3AA62A-55E2-4A9C-952A-70D82CF940B8}">
      <dgm:prSet/>
      <dgm:spPr/>
      <dgm:t>
        <a:bodyPr/>
        <a:lstStyle/>
        <a:p>
          <a:r>
            <a:rPr lang="en-US" dirty="0"/>
            <a:t>The states classification system dictates what inmates can be housed in what facilities, and when those inmates are eligible for programming. </a:t>
          </a:r>
        </a:p>
      </dgm:t>
    </dgm:pt>
    <dgm:pt modelId="{095FFA7D-229B-48B7-9B84-8003D9F71627}" type="parTrans" cxnId="{C84528F5-428F-4CEC-B6B5-F816A7434206}">
      <dgm:prSet/>
      <dgm:spPr/>
      <dgm:t>
        <a:bodyPr/>
        <a:lstStyle/>
        <a:p>
          <a:endParaRPr lang="en-US"/>
        </a:p>
      </dgm:t>
    </dgm:pt>
    <dgm:pt modelId="{B972BAEB-6627-4011-A818-E07A4035B018}" type="sibTrans" cxnId="{C84528F5-428F-4CEC-B6B5-F816A7434206}">
      <dgm:prSet/>
      <dgm:spPr/>
      <dgm:t>
        <a:bodyPr/>
        <a:lstStyle/>
        <a:p>
          <a:endParaRPr lang="en-US"/>
        </a:p>
      </dgm:t>
    </dgm:pt>
    <dgm:pt modelId="{8D5E4D3A-CC72-469E-967A-01F3E91F01DF}" type="pres">
      <dgm:prSet presAssocID="{C395916F-86BA-4554-B52E-B50BF4BEBF54}" presName="root" presStyleCnt="0">
        <dgm:presLayoutVars>
          <dgm:dir/>
          <dgm:resizeHandles val="exact"/>
        </dgm:presLayoutVars>
      </dgm:prSet>
      <dgm:spPr/>
    </dgm:pt>
    <dgm:pt modelId="{B8D5C56D-E14B-4C09-B92B-3C1D79D55570}" type="pres">
      <dgm:prSet presAssocID="{C395916F-86BA-4554-B52E-B50BF4BEBF54}" presName="container" presStyleCnt="0">
        <dgm:presLayoutVars>
          <dgm:dir/>
          <dgm:resizeHandles val="exact"/>
        </dgm:presLayoutVars>
      </dgm:prSet>
      <dgm:spPr/>
    </dgm:pt>
    <dgm:pt modelId="{CDDA1AAC-3B4B-46EA-BA40-86CC887CEB6F}" type="pres">
      <dgm:prSet presAssocID="{2AF71242-2A90-4700-8948-F1E7319644AA}" presName="compNode" presStyleCnt="0"/>
      <dgm:spPr/>
    </dgm:pt>
    <dgm:pt modelId="{4EFFF9EC-575A-48FC-8A94-6422028F4576}" type="pres">
      <dgm:prSet presAssocID="{2AF71242-2A90-4700-8948-F1E7319644AA}" presName="iconBgRect" presStyleLbl="bgShp" presStyleIdx="0" presStyleCnt="4"/>
      <dgm:spPr/>
    </dgm:pt>
    <dgm:pt modelId="{D3BFFC7C-8452-4B8E-8E9D-1F60CE5F7912}" type="pres">
      <dgm:prSet presAssocID="{2AF71242-2A90-4700-8948-F1E7319644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ice"/>
        </a:ext>
      </dgm:extLst>
    </dgm:pt>
    <dgm:pt modelId="{FC0096F7-9BFF-4989-A8F7-E545722A6351}" type="pres">
      <dgm:prSet presAssocID="{2AF71242-2A90-4700-8948-F1E7319644AA}" presName="spaceRect" presStyleCnt="0"/>
      <dgm:spPr/>
    </dgm:pt>
    <dgm:pt modelId="{559C4C8A-7B5D-4763-9BA0-5FEC641A7C76}" type="pres">
      <dgm:prSet presAssocID="{2AF71242-2A90-4700-8948-F1E7319644AA}" presName="textRect" presStyleLbl="revTx" presStyleIdx="0" presStyleCnt="4">
        <dgm:presLayoutVars>
          <dgm:chMax val="1"/>
          <dgm:chPref val="1"/>
        </dgm:presLayoutVars>
      </dgm:prSet>
      <dgm:spPr/>
    </dgm:pt>
    <dgm:pt modelId="{B46A1D1C-4A86-4158-9820-F57111277362}" type="pres">
      <dgm:prSet presAssocID="{40A3EF53-DAA6-409B-9CA5-085D33241F04}" presName="sibTrans" presStyleLbl="sibTrans2D1" presStyleIdx="0" presStyleCnt="0"/>
      <dgm:spPr/>
    </dgm:pt>
    <dgm:pt modelId="{25C65D5B-E67A-4A8A-AAB6-2835366D4254}" type="pres">
      <dgm:prSet presAssocID="{0C75CA62-9F99-41E7-8072-178776E475BE}" presName="compNode" presStyleCnt="0"/>
      <dgm:spPr/>
    </dgm:pt>
    <dgm:pt modelId="{0EE05453-1335-490D-94D1-B5B1686D8881}" type="pres">
      <dgm:prSet presAssocID="{0C75CA62-9F99-41E7-8072-178776E475BE}" presName="iconBgRect" presStyleLbl="bgShp" presStyleIdx="1" presStyleCnt="4"/>
      <dgm:spPr/>
    </dgm:pt>
    <dgm:pt modelId="{3F523479-9470-4933-8ECD-45DD280472B7}" type="pres">
      <dgm:prSet presAssocID="{0C75CA62-9F99-41E7-8072-178776E475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2870759-EE5F-487B-ACA0-0DA7B4B97227}" type="pres">
      <dgm:prSet presAssocID="{0C75CA62-9F99-41E7-8072-178776E475BE}" presName="spaceRect" presStyleCnt="0"/>
      <dgm:spPr/>
    </dgm:pt>
    <dgm:pt modelId="{267182C0-24AC-4193-A10B-4F4997909BFE}" type="pres">
      <dgm:prSet presAssocID="{0C75CA62-9F99-41E7-8072-178776E475BE}" presName="textRect" presStyleLbl="revTx" presStyleIdx="1" presStyleCnt="4">
        <dgm:presLayoutVars>
          <dgm:chMax val="1"/>
          <dgm:chPref val="1"/>
        </dgm:presLayoutVars>
      </dgm:prSet>
      <dgm:spPr/>
    </dgm:pt>
    <dgm:pt modelId="{A05A49FC-F869-4CF7-868E-BE761D910D6E}" type="pres">
      <dgm:prSet presAssocID="{77D1993F-2C8D-4D59-A607-FB4E85DC14DB}" presName="sibTrans" presStyleLbl="sibTrans2D1" presStyleIdx="0" presStyleCnt="0"/>
      <dgm:spPr/>
    </dgm:pt>
    <dgm:pt modelId="{EF2DA29D-0A16-4280-B2F2-038FB0C0AB72}" type="pres">
      <dgm:prSet presAssocID="{1F4E9AA6-5CDA-4D9E-BBEB-481C0635F7E0}" presName="compNode" presStyleCnt="0"/>
      <dgm:spPr/>
    </dgm:pt>
    <dgm:pt modelId="{72C773D8-D709-4DA6-9192-CEB09D8D48C1}" type="pres">
      <dgm:prSet presAssocID="{1F4E9AA6-5CDA-4D9E-BBEB-481C0635F7E0}" presName="iconBgRect" presStyleLbl="bgShp" presStyleIdx="2" presStyleCnt="4"/>
      <dgm:spPr/>
    </dgm:pt>
    <dgm:pt modelId="{FEA3706F-47B1-4F4B-8AAE-F29B7FDDD07C}" type="pres">
      <dgm:prSet presAssocID="{1F4E9AA6-5CDA-4D9E-BBEB-481C0635F7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C805352C-FF86-445A-AA7D-181D1B69274E}" type="pres">
      <dgm:prSet presAssocID="{1F4E9AA6-5CDA-4D9E-BBEB-481C0635F7E0}" presName="spaceRect" presStyleCnt="0"/>
      <dgm:spPr/>
    </dgm:pt>
    <dgm:pt modelId="{0AAECF06-4F2F-4ED9-BF49-4CD3A43CFD8C}" type="pres">
      <dgm:prSet presAssocID="{1F4E9AA6-5CDA-4D9E-BBEB-481C0635F7E0}" presName="textRect" presStyleLbl="revTx" presStyleIdx="2" presStyleCnt="4">
        <dgm:presLayoutVars>
          <dgm:chMax val="1"/>
          <dgm:chPref val="1"/>
        </dgm:presLayoutVars>
      </dgm:prSet>
      <dgm:spPr/>
    </dgm:pt>
    <dgm:pt modelId="{CDB4BE77-5C2D-4486-B206-D0F609B09080}" type="pres">
      <dgm:prSet presAssocID="{ED648EEF-6BE3-459B-A6C6-0F03CE4AED66}" presName="sibTrans" presStyleLbl="sibTrans2D1" presStyleIdx="0" presStyleCnt="0"/>
      <dgm:spPr/>
    </dgm:pt>
    <dgm:pt modelId="{8FC9562B-0C9E-44C5-829C-F88265AAA2B2}" type="pres">
      <dgm:prSet presAssocID="{DF3AA62A-55E2-4A9C-952A-70D82CF940B8}" presName="compNode" presStyleCnt="0"/>
      <dgm:spPr/>
    </dgm:pt>
    <dgm:pt modelId="{172A77D0-E972-4CCB-BFA2-B31B969EAB47}" type="pres">
      <dgm:prSet presAssocID="{DF3AA62A-55E2-4A9C-952A-70D82CF940B8}" presName="iconBgRect" presStyleLbl="bgShp" presStyleIdx="3" presStyleCnt="4"/>
      <dgm:spPr/>
    </dgm:pt>
    <dgm:pt modelId="{D59EC95F-5161-40AA-8288-8F9AB0FC4DF1}" type="pres">
      <dgm:prSet presAssocID="{DF3AA62A-55E2-4A9C-952A-70D82CF940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il"/>
        </a:ext>
      </dgm:extLst>
    </dgm:pt>
    <dgm:pt modelId="{C38D63D7-9D25-4A34-80B3-08DCC0FB0E02}" type="pres">
      <dgm:prSet presAssocID="{DF3AA62A-55E2-4A9C-952A-70D82CF940B8}" presName="spaceRect" presStyleCnt="0"/>
      <dgm:spPr/>
    </dgm:pt>
    <dgm:pt modelId="{CAB0BDFD-909B-4EF3-B73F-2EA949F66930}" type="pres">
      <dgm:prSet presAssocID="{DF3AA62A-55E2-4A9C-952A-70D82CF940B8}" presName="textRect" presStyleLbl="revTx" presStyleIdx="3" presStyleCnt="4">
        <dgm:presLayoutVars>
          <dgm:chMax val="1"/>
          <dgm:chPref val="1"/>
        </dgm:presLayoutVars>
      </dgm:prSet>
      <dgm:spPr/>
    </dgm:pt>
  </dgm:ptLst>
  <dgm:cxnLst>
    <dgm:cxn modelId="{B411412A-5F38-4B9A-97C2-7C925F566E32}" type="presOf" srcId="{77D1993F-2C8D-4D59-A607-FB4E85DC14DB}" destId="{A05A49FC-F869-4CF7-868E-BE761D910D6E}" srcOrd="0" destOrd="0" presId="urn:microsoft.com/office/officeart/2018/2/layout/IconCircleList"/>
    <dgm:cxn modelId="{52D83833-55AA-4607-AEE5-85130A72CFAC}" type="presOf" srcId="{0C75CA62-9F99-41E7-8072-178776E475BE}" destId="{267182C0-24AC-4193-A10B-4F4997909BFE}" srcOrd="0" destOrd="0" presId="urn:microsoft.com/office/officeart/2018/2/layout/IconCircleList"/>
    <dgm:cxn modelId="{2AFBA95E-BE8D-40C6-A010-1F592F02A2F8}" type="presOf" srcId="{DF3AA62A-55E2-4A9C-952A-70D82CF940B8}" destId="{CAB0BDFD-909B-4EF3-B73F-2EA949F66930}" srcOrd="0" destOrd="0" presId="urn:microsoft.com/office/officeart/2018/2/layout/IconCircleList"/>
    <dgm:cxn modelId="{E911D661-06FA-45A9-819D-691CF86EF301}" srcId="{C395916F-86BA-4554-B52E-B50BF4BEBF54}" destId="{1F4E9AA6-5CDA-4D9E-BBEB-481C0635F7E0}" srcOrd="2" destOrd="0" parTransId="{D01C2F90-49A4-48E5-BFFC-A6EB1ACFA083}" sibTransId="{ED648EEF-6BE3-459B-A6C6-0F03CE4AED66}"/>
    <dgm:cxn modelId="{C0C92C64-9168-4865-B31D-36940AF30CFE}" type="presOf" srcId="{2AF71242-2A90-4700-8948-F1E7319644AA}" destId="{559C4C8A-7B5D-4763-9BA0-5FEC641A7C76}" srcOrd="0" destOrd="0" presId="urn:microsoft.com/office/officeart/2018/2/layout/IconCircleList"/>
    <dgm:cxn modelId="{66646DA1-E695-4ED0-BB46-52441EE9B5B9}" srcId="{C395916F-86BA-4554-B52E-B50BF4BEBF54}" destId="{0C75CA62-9F99-41E7-8072-178776E475BE}" srcOrd="1" destOrd="0" parTransId="{587CD52F-36E2-46B0-980E-798024852813}" sibTransId="{77D1993F-2C8D-4D59-A607-FB4E85DC14DB}"/>
    <dgm:cxn modelId="{4EBB40AA-25F7-42F7-A16B-7FEF8756BBED}" srcId="{C395916F-86BA-4554-B52E-B50BF4BEBF54}" destId="{2AF71242-2A90-4700-8948-F1E7319644AA}" srcOrd="0" destOrd="0" parTransId="{18EEC7B6-2982-4128-8DBC-9DCA4C6050B9}" sibTransId="{40A3EF53-DAA6-409B-9CA5-085D33241F04}"/>
    <dgm:cxn modelId="{450602C5-CC20-46DD-825B-B615C2945EB1}" type="presOf" srcId="{1F4E9AA6-5CDA-4D9E-BBEB-481C0635F7E0}" destId="{0AAECF06-4F2F-4ED9-BF49-4CD3A43CFD8C}" srcOrd="0" destOrd="0" presId="urn:microsoft.com/office/officeart/2018/2/layout/IconCircleList"/>
    <dgm:cxn modelId="{0AB25DD2-1281-49AE-A7A0-7577D79D0002}" type="presOf" srcId="{ED648EEF-6BE3-459B-A6C6-0F03CE4AED66}" destId="{CDB4BE77-5C2D-4486-B206-D0F609B09080}" srcOrd="0" destOrd="0" presId="urn:microsoft.com/office/officeart/2018/2/layout/IconCircleList"/>
    <dgm:cxn modelId="{EC36EAE8-3CD3-4B7A-AEC4-AB24D6FA84CC}" type="presOf" srcId="{40A3EF53-DAA6-409B-9CA5-085D33241F04}" destId="{B46A1D1C-4A86-4158-9820-F57111277362}" srcOrd="0" destOrd="0" presId="urn:microsoft.com/office/officeart/2018/2/layout/IconCircleList"/>
    <dgm:cxn modelId="{C84528F5-428F-4CEC-B6B5-F816A7434206}" srcId="{C395916F-86BA-4554-B52E-B50BF4BEBF54}" destId="{DF3AA62A-55E2-4A9C-952A-70D82CF940B8}" srcOrd="3" destOrd="0" parTransId="{095FFA7D-229B-48B7-9B84-8003D9F71627}" sibTransId="{B972BAEB-6627-4011-A818-E07A4035B018}"/>
    <dgm:cxn modelId="{F0A5CCFA-46EC-41B2-BBCD-F1E437EAC62A}" type="presOf" srcId="{C395916F-86BA-4554-B52E-B50BF4BEBF54}" destId="{8D5E4D3A-CC72-469E-967A-01F3E91F01DF}" srcOrd="0" destOrd="0" presId="urn:microsoft.com/office/officeart/2018/2/layout/IconCircleList"/>
    <dgm:cxn modelId="{68296410-2569-452F-A40D-7F88550FAD61}" type="presParOf" srcId="{8D5E4D3A-CC72-469E-967A-01F3E91F01DF}" destId="{B8D5C56D-E14B-4C09-B92B-3C1D79D55570}" srcOrd="0" destOrd="0" presId="urn:microsoft.com/office/officeart/2018/2/layout/IconCircleList"/>
    <dgm:cxn modelId="{7FC60C86-B0E0-434E-BBEE-148FB8858624}" type="presParOf" srcId="{B8D5C56D-E14B-4C09-B92B-3C1D79D55570}" destId="{CDDA1AAC-3B4B-46EA-BA40-86CC887CEB6F}" srcOrd="0" destOrd="0" presId="urn:microsoft.com/office/officeart/2018/2/layout/IconCircleList"/>
    <dgm:cxn modelId="{06DDBB02-B8E7-46D0-9DDB-9C907423E0E0}" type="presParOf" srcId="{CDDA1AAC-3B4B-46EA-BA40-86CC887CEB6F}" destId="{4EFFF9EC-575A-48FC-8A94-6422028F4576}" srcOrd="0" destOrd="0" presId="urn:microsoft.com/office/officeart/2018/2/layout/IconCircleList"/>
    <dgm:cxn modelId="{6C887FAF-9356-4CCC-A04B-E7636E6C0D7F}" type="presParOf" srcId="{CDDA1AAC-3B4B-46EA-BA40-86CC887CEB6F}" destId="{D3BFFC7C-8452-4B8E-8E9D-1F60CE5F7912}" srcOrd="1" destOrd="0" presId="urn:microsoft.com/office/officeart/2018/2/layout/IconCircleList"/>
    <dgm:cxn modelId="{8D6A83D7-21A5-4832-81C5-E7D2E9A17BBC}" type="presParOf" srcId="{CDDA1AAC-3B4B-46EA-BA40-86CC887CEB6F}" destId="{FC0096F7-9BFF-4989-A8F7-E545722A6351}" srcOrd="2" destOrd="0" presId="urn:microsoft.com/office/officeart/2018/2/layout/IconCircleList"/>
    <dgm:cxn modelId="{593C175C-29E4-4D54-9A99-72F42E6C573B}" type="presParOf" srcId="{CDDA1AAC-3B4B-46EA-BA40-86CC887CEB6F}" destId="{559C4C8A-7B5D-4763-9BA0-5FEC641A7C76}" srcOrd="3" destOrd="0" presId="urn:microsoft.com/office/officeart/2018/2/layout/IconCircleList"/>
    <dgm:cxn modelId="{9F5CBEF7-29B2-46BB-BB83-6B74C5A33A57}" type="presParOf" srcId="{B8D5C56D-E14B-4C09-B92B-3C1D79D55570}" destId="{B46A1D1C-4A86-4158-9820-F57111277362}" srcOrd="1" destOrd="0" presId="urn:microsoft.com/office/officeart/2018/2/layout/IconCircleList"/>
    <dgm:cxn modelId="{55F57B8C-19BC-4AD6-B0F6-AE0A19A40DDB}" type="presParOf" srcId="{B8D5C56D-E14B-4C09-B92B-3C1D79D55570}" destId="{25C65D5B-E67A-4A8A-AAB6-2835366D4254}" srcOrd="2" destOrd="0" presId="urn:microsoft.com/office/officeart/2018/2/layout/IconCircleList"/>
    <dgm:cxn modelId="{11679406-0023-48C6-A1CD-EA640F28B412}" type="presParOf" srcId="{25C65D5B-E67A-4A8A-AAB6-2835366D4254}" destId="{0EE05453-1335-490D-94D1-B5B1686D8881}" srcOrd="0" destOrd="0" presId="urn:microsoft.com/office/officeart/2018/2/layout/IconCircleList"/>
    <dgm:cxn modelId="{AC2A40CE-8391-4F81-B774-5174011216DC}" type="presParOf" srcId="{25C65D5B-E67A-4A8A-AAB6-2835366D4254}" destId="{3F523479-9470-4933-8ECD-45DD280472B7}" srcOrd="1" destOrd="0" presId="urn:microsoft.com/office/officeart/2018/2/layout/IconCircleList"/>
    <dgm:cxn modelId="{AEF69537-D65B-4406-8DCE-E393CD6ACA73}" type="presParOf" srcId="{25C65D5B-E67A-4A8A-AAB6-2835366D4254}" destId="{72870759-EE5F-487B-ACA0-0DA7B4B97227}" srcOrd="2" destOrd="0" presId="urn:microsoft.com/office/officeart/2018/2/layout/IconCircleList"/>
    <dgm:cxn modelId="{E3F8C077-5184-4F2A-8511-836521CFEEEF}" type="presParOf" srcId="{25C65D5B-E67A-4A8A-AAB6-2835366D4254}" destId="{267182C0-24AC-4193-A10B-4F4997909BFE}" srcOrd="3" destOrd="0" presId="urn:microsoft.com/office/officeart/2018/2/layout/IconCircleList"/>
    <dgm:cxn modelId="{ADB4BE87-FD9F-453E-BB92-3D8F122DDA50}" type="presParOf" srcId="{B8D5C56D-E14B-4C09-B92B-3C1D79D55570}" destId="{A05A49FC-F869-4CF7-868E-BE761D910D6E}" srcOrd="3" destOrd="0" presId="urn:microsoft.com/office/officeart/2018/2/layout/IconCircleList"/>
    <dgm:cxn modelId="{1096B1AC-50A4-4193-943A-C3B0C7D6E2C1}" type="presParOf" srcId="{B8D5C56D-E14B-4C09-B92B-3C1D79D55570}" destId="{EF2DA29D-0A16-4280-B2F2-038FB0C0AB72}" srcOrd="4" destOrd="0" presId="urn:microsoft.com/office/officeart/2018/2/layout/IconCircleList"/>
    <dgm:cxn modelId="{6B29921A-A464-4DF0-94E5-CF4BE72A8248}" type="presParOf" srcId="{EF2DA29D-0A16-4280-B2F2-038FB0C0AB72}" destId="{72C773D8-D709-4DA6-9192-CEB09D8D48C1}" srcOrd="0" destOrd="0" presId="urn:microsoft.com/office/officeart/2018/2/layout/IconCircleList"/>
    <dgm:cxn modelId="{98F9694C-0440-4288-968B-71BA138C6FC4}" type="presParOf" srcId="{EF2DA29D-0A16-4280-B2F2-038FB0C0AB72}" destId="{FEA3706F-47B1-4F4B-8AAE-F29B7FDDD07C}" srcOrd="1" destOrd="0" presId="urn:microsoft.com/office/officeart/2018/2/layout/IconCircleList"/>
    <dgm:cxn modelId="{5EE4D76F-CD5A-4F20-BD09-35D5E675610E}" type="presParOf" srcId="{EF2DA29D-0A16-4280-B2F2-038FB0C0AB72}" destId="{C805352C-FF86-445A-AA7D-181D1B69274E}" srcOrd="2" destOrd="0" presId="urn:microsoft.com/office/officeart/2018/2/layout/IconCircleList"/>
    <dgm:cxn modelId="{B02BE8C6-BA30-4AC6-B6C9-819E422FCEE0}" type="presParOf" srcId="{EF2DA29D-0A16-4280-B2F2-038FB0C0AB72}" destId="{0AAECF06-4F2F-4ED9-BF49-4CD3A43CFD8C}" srcOrd="3" destOrd="0" presId="urn:microsoft.com/office/officeart/2018/2/layout/IconCircleList"/>
    <dgm:cxn modelId="{2A3CFBC3-7580-4DB1-8127-0ECB90F18F45}" type="presParOf" srcId="{B8D5C56D-E14B-4C09-B92B-3C1D79D55570}" destId="{CDB4BE77-5C2D-4486-B206-D0F609B09080}" srcOrd="5" destOrd="0" presId="urn:microsoft.com/office/officeart/2018/2/layout/IconCircleList"/>
    <dgm:cxn modelId="{77292007-D5D4-4841-A3C9-4E86620EDB7D}" type="presParOf" srcId="{B8D5C56D-E14B-4C09-B92B-3C1D79D55570}" destId="{8FC9562B-0C9E-44C5-829C-F88265AAA2B2}" srcOrd="6" destOrd="0" presId="urn:microsoft.com/office/officeart/2018/2/layout/IconCircleList"/>
    <dgm:cxn modelId="{47C692EE-21CF-4426-840C-1E413D5F823E}" type="presParOf" srcId="{8FC9562B-0C9E-44C5-829C-F88265AAA2B2}" destId="{172A77D0-E972-4CCB-BFA2-B31B969EAB47}" srcOrd="0" destOrd="0" presId="urn:microsoft.com/office/officeart/2018/2/layout/IconCircleList"/>
    <dgm:cxn modelId="{2885B5D2-003D-4091-9714-417F1EAC91D3}" type="presParOf" srcId="{8FC9562B-0C9E-44C5-829C-F88265AAA2B2}" destId="{D59EC95F-5161-40AA-8288-8F9AB0FC4DF1}" srcOrd="1" destOrd="0" presId="urn:microsoft.com/office/officeart/2018/2/layout/IconCircleList"/>
    <dgm:cxn modelId="{B406FB48-FBC6-42FC-B764-19F7C71DEBC2}" type="presParOf" srcId="{8FC9562B-0C9E-44C5-829C-F88265AAA2B2}" destId="{C38D63D7-9D25-4A34-80B3-08DCC0FB0E02}" srcOrd="2" destOrd="0" presId="urn:microsoft.com/office/officeart/2018/2/layout/IconCircleList"/>
    <dgm:cxn modelId="{20EA1899-7D09-4266-A609-35CE5025A14C}" type="presParOf" srcId="{8FC9562B-0C9E-44C5-829C-F88265AAA2B2}" destId="{CAB0BDFD-909B-4EF3-B73F-2EA949F6693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FF9EC-575A-48FC-8A94-6422028F4576}">
      <dsp:nvSpPr>
        <dsp:cNvPr id="0" name=""/>
        <dsp:cNvSpPr/>
      </dsp:nvSpPr>
      <dsp:spPr>
        <a:xfrm>
          <a:off x="57315" y="230376"/>
          <a:ext cx="1255904" cy="125590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FFC7C-8452-4B8E-8E9D-1F60CE5F7912}">
      <dsp:nvSpPr>
        <dsp:cNvPr id="0" name=""/>
        <dsp:cNvSpPr/>
      </dsp:nvSpPr>
      <dsp:spPr>
        <a:xfrm>
          <a:off x="321055" y="494116"/>
          <a:ext cx="728424" cy="728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59C4C8A-7B5D-4763-9BA0-5FEC641A7C76}">
      <dsp:nvSpPr>
        <dsp:cNvPr id="0" name=""/>
        <dsp:cNvSpPr/>
      </dsp:nvSpPr>
      <dsp:spPr>
        <a:xfrm>
          <a:off x="1582343" y="230376"/>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We do not arrest, set bail/bond, prosecute, sentence or classify the inmates located in our facilities.   </a:t>
          </a:r>
        </a:p>
      </dsp:txBody>
      <dsp:txXfrm>
        <a:off x="1582343" y="230376"/>
        <a:ext cx="2960347" cy="1255904"/>
      </dsp:txXfrm>
    </dsp:sp>
    <dsp:sp modelId="{0EE05453-1335-490D-94D1-B5B1686D8881}">
      <dsp:nvSpPr>
        <dsp:cNvPr id="0" name=""/>
        <dsp:cNvSpPr/>
      </dsp:nvSpPr>
      <dsp:spPr>
        <a:xfrm>
          <a:off x="5058509" y="230376"/>
          <a:ext cx="1255904" cy="125590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23479-9470-4933-8ECD-45DD280472B7}">
      <dsp:nvSpPr>
        <dsp:cNvPr id="0" name=""/>
        <dsp:cNvSpPr/>
      </dsp:nvSpPr>
      <dsp:spPr>
        <a:xfrm>
          <a:off x="5322249" y="494116"/>
          <a:ext cx="728424" cy="728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67182C0-24AC-4193-A10B-4F4997909BFE}">
      <dsp:nvSpPr>
        <dsp:cNvPr id="0" name=""/>
        <dsp:cNvSpPr/>
      </dsp:nvSpPr>
      <dsp:spPr>
        <a:xfrm>
          <a:off x="6583536" y="230376"/>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We are charged with the custody, care and control of all inmates.   </a:t>
          </a:r>
        </a:p>
      </dsp:txBody>
      <dsp:txXfrm>
        <a:off x="6583536" y="230376"/>
        <a:ext cx="2960347" cy="1255904"/>
      </dsp:txXfrm>
    </dsp:sp>
    <dsp:sp modelId="{72C773D8-D709-4DA6-9192-CEB09D8D48C1}">
      <dsp:nvSpPr>
        <dsp:cNvPr id="0" name=""/>
        <dsp:cNvSpPr/>
      </dsp:nvSpPr>
      <dsp:spPr>
        <a:xfrm>
          <a:off x="57315" y="2095119"/>
          <a:ext cx="1255904" cy="125590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3706F-47B1-4F4B-8AAE-F29B7FDDD07C}">
      <dsp:nvSpPr>
        <dsp:cNvPr id="0" name=""/>
        <dsp:cNvSpPr/>
      </dsp:nvSpPr>
      <dsp:spPr>
        <a:xfrm>
          <a:off x="321055" y="2358859"/>
          <a:ext cx="728424" cy="7284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AAECF06-4F2F-4ED9-BF49-4CD3A43CFD8C}">
      <dsp:nvSpPr>
        <dsp:cNvPr id="0" name=""/>
        <dsp:cNvSpPr/>
      </dsp:nvSpPr>
      <dsp:spPr>
        <a:xfrm>
          <a:off x="1582343" y="2095119"/>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The population is often in very poor health, drug addiction, mental illness, dental decay, need for dialysis, heart conditions, etc. </a:t>
          </a:r>
        </a:p>
      </dsp:txBody>
      <dsp:txXfrm>
        <a:off x="1582343" y="2095119"/>
        <a:ext cx="2960347" cy="1255904"/>
      </dsp:txXfrm>
    </dsp:sp>
    <dsp:sp modelId="{172A77D0-E972-4CCB-BFA2-B31B969EAB47}">
      <dsp:nvSpPr>
        <dsp:cNvPr id="0" name=""/>
        <dsp:cNvSpPr/>
      </dsp:nvSpPr>
      <dsp:spPr>
        <a:xfrm>
          <a:off x="5058509" y="2095119"/>
          <a:ext cx="1255904" cy="125590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EC95F-5161-40AA-8288-8F9AB0FC4DF1}">
      <dsp:nvSpPr>
        <dsp:cNvPr id="0" name=""/>
        <dsp:cNvSpPr/>
      </dsp:nvSpPr>
      <dsp:spPr>
        <a:xfrm>
          <a:off x="5322249" y="2358859"/>
          <a:ext cx="728424" cy="7284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AB0BDFD-909B-4EF3-B73F-2EA949F66930}">
      <dsp:nvSpPr>
        <dsp:cNvPr id="0" name=""/>
        <dsp:cNvSpPr/>
      </dsp:nvSpPr>
      <dsp:spPr>
        <a:xfrm>
          <a:off x="6583536" y="2095119"/>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The states classification system dictates what inmates can be housed in what facilities, and when those inmates are eligible for programming. </a:t>
          </a:r>
        </a:p>
      </dsp:txBody>
      <dsp:txXfrm>
        <a:off x="6583536" y="2095119"/>
        <a:ext cx="2960347" cy="125590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B87F6-B6EC-594B-A67D-5FBFD35DB821}" type="datetimeFigureOut">
              <a:rPr lang="en-US" smtClean="0"/>
              <a:t>6/11/23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D61EF-541E-C14F-B17E-5EAF35C04EBF}" type="slidenum">
              <a:rPr lang="en-US" smtClean="0"/>
              <a:t>‹#›</a:t>
            </a:fld>
            <a:endParaRPr lang="en-US"/>
          </a:p>
        </p:txBody>
      </p:sp>
    </p:spTree>
    <p:extLst>
      <p:ext uri="{BB962C8B-B14F-4D97-AF65-F5344CB8AC3E}">
        <p14:creationId xmlns:p14="http://schemas.microsoft.com/office/powerpoint/2010/main" val="93738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a:t>
            </a:r>
            <a:r>
              <a:rPr lang="en-US" baseline="0" dirty="0"/>
              <a:t> pays a higher per-diem to private prisons that county jails.  The state also encumbers the cost of inmate healthcare, and pays the private prison guards extra money to guard the inmates while they are in the hospital. </a:t>
            </a:r>
          </a:p>
          <a:p>
            <a:r>
              <a:rPr lang="en-US" baseline="0" dirty="0"/>
              <a:t> </a:t>
            </a:r>
          </a:p>
          <a:p>
            <a:r>
              <a:rPr lang="en-US" baseline="0" dirty="0"/>
              <a:t>Counties are only reimbursed $1.91 a day for medical, which is part of our overall per diem. We are not reimbursed for guarding inmates and the hospital.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4D61EF-541E-C14F-B17E-5EAF35C04EBF}" type="slidenum">
              <a:rPr lang="en-US" smtClean="0"/>
              <a:t>3</a:t>
            </a:fld>
            <a:endParaRPr lang="en-US"/>
          </a:p>
        </p:txBody>
      </p:sp>
    </p:spTree>
    <p:extLst>
      <p:ext uri="{BB962C8B-B14F-4D97-AF65-F5344CB8AC3E}">
        <p14:creationId xmlns:p14="http://schemas.microsoft.com/office/powerpoint/2010/main" val="12392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a:t>
            </a:r>
            <a:r>
              <a:rPr lang="en-US" baseline="0" dirty="0"/>
              <a:t> that over 10,000 inmates are misdemeanants or pre-trial felons. </a:t>
            </a:r>
          </a:p>
          <a:p>
            <a:r>
              <a:rPr lang="en-US" baseline="0" dirty="0"/>
              <a:t>Discuss our willingness to be a partner in moving justice reform forward </a:t>
            </a:r>
            <a:endParaRPr lang="en-US" dirty="0"/>
          </a:p>
        </p:txBody>
      </p:sp>
      <p:sp>
        <p:nvSpPr>
          <p:cNvPr id="4" name="Slide Number Placeholder 3"/>
          <p:cNvSpPr>
            <a:spLocks noGrp="1"/>
          </p:cNvSpPr>
          <p:nvPr>
            <p:ph type="sldNum" sz="quarter" idx="10"/>
          </p:nvPr>
        </p:nvSpPr>
        <p:spPr/>
        <p:txBody>
          <a:bodyPr/>
          <a:lstStyle/>
          <a:p>
            <a:fld id="{0C4D61EF-541E-C14F-B17E-5EAF35C04EBF}" type="slidenum">
              <a:rPr lang="en-US" smtClean="0"/>
              <a:t>4</a:t>
            </a:fld>
            <a:endParaRPr lang="en-US"/>
          </a:p>
        </p:txBody>
      </p:sp>
    </p:spTree>
    <p:extLst>
      <p:ext uri="{BB962C8B-B14F-4D97-AF65-F5344CB8AC3E}">
        <p14:creationId xmlns:p14="http://schemas.microsoft.com/office/powerpoint/2010/main" val="287720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of our current jail population is being held pre-trial.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cs typeface="Calibri"/>
              </a:rPr>
              <a:t>In Kentucky, similar to other parts of the country, incarceration rates are highest in rural areas, and over half of all people incarcerated in local jails in Kentucky were in rural areas as of January 19, 2023.</a:t>
            </a:r>
            <a:r>
              <a:rPr lang="en-US" dirty="0">
                <a:latin typeface="Calibri"/>
                <a:cs typeface="Calibri"/>
              </a:rPr>
              <a:t> </a:t>
            </a:r>
            <a:endParaRPr lang="en-US" sz="1200" dirty="0">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C4D61EF-541E-C14F-B17E-5EAF35C04EBF}" type="slidenum">
              <a:rPr lang="en-US" smtClean="0"/>
              <a:t>5</a:t>
            </a:fld>
            <a:endParaRPr lang="en-US"/>
          </a:p>
        </p:txBody>
      </p:sp>
    </p:spTree>
    <p:extLst>
      <p:ext uri="{BB962C8B-B14F-4D97-AF65-F5344CB8AC3E}">
        <p14:creationId xmlns:p14="http://schemas.microsoft.com/office/powerpoint/2010/main" val="140627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44% of our current jail population is being held pre-trial, on the county’s dime.</a:t>
            </a:r>
          </a:p>
          <a:p>
            <a:r>
              <a:rPr lang="en-US" dirty="0"/>
              <a:t>Nearly a third of the pretrial inmates have a hold of some kind. The rest are being detained on money bail or because they were charged with a capitol offense. </a:t>
            </a:r>
          </a:p>
          <a:p>
            <a:r>
              <a:rPr lang="en-US" dirty="0"/>
              <a:t>A third of all pretrial holds are for probation and parole violations. These people can sit in jails for a very long 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cs typeface="Calibri"/>
              </a:rPr>
              <a:t>In Kentucky, similar to other parts of the country, incarceration rates are highest in rural areas, and over half of all people incarcerated in local jails in Kentucky were in rural areas as of January 19, 2023.</a:t>
            </a:r>
            <a:r>
              <a:rPr lang="en-US" dirty="0">
                <a:latin typeface="Calibri"/>
                <a:cs typeface="Calibri"/>
              </a:rPr>
              <a:t> </a:t>
            </a:r>
            <a:endParaRPr lang="en-US" sz="1200" dirty="0">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C4D61EF-541E-C14F-B17E-5EAF35C04EBF}" type="slidenum">
              <a:rPr lang="en-US" smtClean="0"/>
              <a:t>6</a:t>
            </a:fld>
            <a:endParaRPr lang="en-US"/>
          </a:p>
        </p:txBody>
      </p:sp>
    </p:spTree>
    <p:extLst>
      <p:ext uri="{BB962C8B-B14F-4D97-AF65-F5344CB8AC3E}">
        <p14:creationId xmlns:p14="http://schemas.microsoft.com/office/powerpoint/2010/main" val="199686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from </a:t>
            </a:r>
            <a:r>
              <a:rPr lang="en-US" dirty="0" err="1"/>
              <a:t>KACo</a:t>
            </a:r>
            <a:r>
              <a:rPr lang="en-US" dirty="0"/>
              <a:t> a little later. </a:t>
            </a:r>
          </a:p>
        </p:txBody>
      </p:sp>
      <p:sp>
        <p:nvSpPr>
          <p:cNvPr id="4" name="Slide Number Placeholder 3"/>
          <p:cNvSpPr>
            <a:spLocks noGrp="1"/>
          </p:cNvSpPr>
          <p:nvPr>
            <p:ph type="sldNum" sz="quarter" idx="5"/>
          </p:nvPr>
        </p:nvSpPr>
        <p:spPr/>
        <p:txBody>
          <a:bodyPr/>
          <a:lstStyle/>
          <a:p>
            <a:fld id="{0C4D61EF-541E-C14F-B17E-5EAF35C04EBF}" type="slidenum">
              <a:rPr lang="en-US" smtClean="0"/>
              <a:t>7</a:t>
            </a:fld>
            <a:endParaRPr lang="en-US"/>
          </a:p>
        </p:txBody>
      </p:sp>
    </p:spTree>
    <p:extLst>
      <p:ext uri="{BB962C8B-B14F-4D97-AF65-F5344CB8AC3E}">
        <p14:creationId xmlns:p14="http://schemas.microsoft.com/office/powerpoint/2010/main" val="178372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D61EF-541E-C14F-B17E-5EAF35C04EBF}" type="slidenum">
              <a:rPr lang="en-US" smtClean="0"/>
              <a:t>8</a:t>
            </a:fld>
            <a:endParaRPr lang="en-US"/>
          </a:p>
        </p:txBody>
      </p:sp>
    </p:spTree>
    <p:extLst>
      <p:ext uri="{BB962C8B-B14F-4D97-AF65-F5344CB8AC3E}">
        <p14:creationId xmlns:p14="http://schemas.microsoft.com/office/powerpoint/2010/main" val="121228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expand on the health issues.  Detox centers, substance abuse providers, mental health providers.   </a:t>
            </a:r>
          </a:p>
        </p:txBody>
      </p:sp>
      <p:sp>
        <p:nvSpPr>
          <p:cNvPr id="4" name="Slide Number Placeholder 3"/>
          <p:cNvSpPr>
            <a:spLocks noGrp="1"/>
          </p:cNvSpPr>
          <p:nvPr>
            <p:ph type="sldNum" sz="quarter" idx="10"/>
          </p:nvPr>
        </p:nvSpPr>
        <p:spPr/>
        <p:txBody>
          <a:bodyPr/>
          <a:lstStyle/>
          <a:p>
            <a:fld id="{0C4D61EF-541E-C14F-B17E-5EAF35C04EBF}" type="slidenum">
              <a:rPr lang="en-US" smtClean="0"/>
              <a:t>10</a:t>
            </a:fld>
            <a:endParaRPr lang="en-US"/>
          </a:p>
        </p:txBody>
      </p:sp>
    </p:spTree>
    <p:extLst>
      <p:ext uri="{BB962C8B-B14F-4D97-AF65-F5344CB8AC3E}">
        <p14:creationId xmlns:p14="http://schemas.microsoft.com/office/powerpoint/2010/main" val="28120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Classifying the controlled intake population would allow for swifter access to programming needs.   This will allow for the inmate to seek positive mental reforms earlier.  It would also allow the inmate to earn more credits toward their sentence ultimately getting them out of incarceration and into wrap around services faster. </a:t>
            </a:r>
          </a:p>
        </p:txBody>
      </p:sp>
      <p:sp>
        <p:nvSpPr>
          <p:cNvPr id="4" name="Slide Number Placeholder 3"/>
          <p:cNvSpPr>
            <a:spLocks noGrp="1"/>
          </p:cNvSpPr>
          <p:nvPr>
            <p:ph type="sldNum" sz="quarter" idx="10"/>
          </p:nvPr>
        </p:nvSpPr>
        <p:spPr/>
        <p:txBody>
          <a:bodyPr/>
          <a:lstStyle/>
          <a:p>
            <a:fld id="{0C4D61EF-541E-C14F-B17E-5EAF35C04EBF}" type="slidenum">
              <a:rPr lang="en-US" smtClean="0"/>
              <a:t>12</a:t>
            </a:fld>
            <a:endParaRPr lang="en-US"/>
          </a:p>
        </p:txBody>
      </p:sp>
    </p:spTree>
    <p:extLst>
      <p:ext uri="{BB962C8B-B14F-4D97-AF65-F5344CB8AC3E}">
        <p14:creationId xmlns:p14="http://schemas.microsoft.com/office/powerpoint/2010/main" val="354435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D61EF-541E-C14F-B17E-5EAF35C04EBF}" type="slidenum">
              <a:rPr lang="en-US" smtClean="0"/>
              <a:t>13</a:t>
            </a:fld>
            <a:endParaRPr lang="en-US"/>
          </a:p>
        </p:txBody>
      </p:sp>
    </p:spTree>
    <p:extLst>
      <p:ext uri="{BB962C8B-B14F-4D97-AF65-F5344CB8AC3E}">
        <p14:creationId xmlns:p14="http://schemas.microsoft.com/office/powerpoint/2010/main" val="382023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333EB33-D30B-CC4E-8790-70887146C2EA}" type="datetimeFigureOut">
              <a:rPr lang="en-US" smtClean="0"/>
              <a:t>6/11/23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7097226-1688-9D4E-8DE7-10EA0DC4B37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94406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3EB33-D30B-CC4E-8790-70887146C2EA}"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77442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3EB33-D30B-CC4E-8790-70887146C2EA}"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193682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3EB33-D30B-CC4E-8790-70887146C2EA}" type="datetimeFigureOut">
              <a:rPr lang="en-US" smtClean="0"/>
              <a:t>6/11/23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157122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333EB33-D30B-CC4E-8790-70887146C2EA}" type="datetimeFigureOut">
              <a:rPr lang="en-US" smtClean="0"/>
              <a:t>6/11/23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7097226-1688-9D4E-8DE7-10EA0DC4B37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823567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3EB33-D30B-CC4E-8790-70887146C2EA}" type="datetimeFigureOut">
              <a:rPr lang="en-US" smtClean="0"/>
              <a:t>6/11/23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62898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3EB33-D30B-CC4E-8790-70887146C2EA}" type="datetimeFigureOut">
              <a:rPr lang="en-US" smtClean="0"/>
              <a:t>6/11/23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145530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3EB33-D30B-CC4E-8790-70887146C2EA}" type="datetimeFigureOut">
              <a:rPr lang="en-US" smtClean="0"/>
              <a:t>6/11/23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168959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3EB33-D30B-CC4E-8790-70887146C2EA}" type="datetimeFigureOut">
              <a:rPr lang="en-US" smtClean="0"/>
              <a:t>6/11/23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97226-1688-9D4E-8DE7-10EA0DC4B374}" type="slidenum">
              <a:rPr lang="en-US" smtClean="0"/>
              <a:t>‹#›</a:t>
            </a:fld>
            <a:endParaRPr lang="en-US"/>
          </a:p>
        </p:txBody>
      </p:sp>
    </p:spTree>
    <p:extLst>
      <p:ext uri="{BB962C8B-B14F-4D97-AF65-F5344CB8AC3E}">
        <p14:creationId xmlns:p14="http://schemas.microsoft.com/office/powerpoint/2010/main" val="84274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333EB33-D30B-CC4E-8790-70887146C2EA}" type="datetimeFigureOut">
              <a:rPr lang="en-US" smtClean="0"/>
              <a:t>6/11/23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7097226-1688-9D4E-8DE7-10EA0DC4B37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434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333EB33-D30B-CC4E-8790-70887146C2EA}" type="datetimeFigureOut">
              <a:rPr lang="en-US" smtClean="0"/>
              <a:t>6/11/23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7097226-1688-9D4E-8DE7-10EA0DC4B37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533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333EB33-D30B-CC4E-8790-70887146C2EA}" type="datetimeFigureOut">
              <a:rPr lang="en-US" smtClean="0"/>
              <a:t>6/11/23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7097226-1688-9D4E-8DE7-10EA0DC4B37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39801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1.jp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1.jp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617163" y="1804851"/>
            <a:ext cx="2948146" cy="2760618"/>
          </a:xfrm>
          <a:prstGeom prst="rect">
            <a:avLst/>
          </a:prstGeom>
        </p:spPr>
      </p:pic>
      <p:sp>
        <p:nvSpPr>
          <p:cNvPr id="2" name="Title 1"/>
          <p:cNvSpPr>
            <a:spLocks noGrp="1"/>
          </p:cNvSpPr>
          <p:nvPr>
            <p:ph type="ctrTitle"/>
          </p:nvPr>
        </p:nvSpPr>
        <p:spPr>
          <a:xfrm>
            <a:off x="1162048" y="974555"/>
            <a:ext cx="9858375" cy="939232"/>
          </a:xfrm>
        </p:spPr>
        <p:txBody>
          <a:bodyPr>
            <a:noAutofit/>
          </a:bodyPr>
          <a:lstStyle/>
          <a:p>
            <a:r>
              <a:rPr lang="en-US" sz="4400" b="1" dirty="0">
                <a:latin typeface="Rockwell Condensed" charset="0"/>
                <a:ea typeface="Rockwell Condensed" charset="0"/>
                <a:cs typeface="Rockwell Condensed" charset="0"/>
              </a:rPr>
              <a:t>COUNTY JAILS In the Commonwealth </a:t>
            </a:r>
          </a:p>
        </p:txBody>
      </p:sp>
      <p:sp>
        <p:nvSpPr>
          <p:cNvPr id="3" name="Subtitle 2"/>
          <p:cNvSpPr>
            <a:spLocks noGrp="1"/>
          </p:cNvSpPr>
          <p:nvPr>
            <p:ph type="subTitle" idx="1"/>
          </p:nvPr>
        </p:nvSpPr>
        <p:spPr>
          <a:xfrm>
            <a:off x="2061685" y="4590302"/>
            <a:ext cx="8059100" cy="654436"/>
          </a:xfrm>
        </p:spPr>
        <p:txBody>
          <a:bodyPr>
            <a:noAutofit/>
          </a:bodyPr>
          <a:lstStyle/>
          <a:p>
            <a:r>
              <a:rPr lang="en-US" sz="2800" b="1" dirty="0">
                <a:latin typeface="+mj-lt"/>
                <a:ea typeface="Rockwell Condensed" charset="0"/>
                <a:cs typeface="Rockwell Condensed" charset="0"/>
              </a:rPr>
              <a:t>James Daley, President</a:t>
            </a:r>
          </a:p>
          <a:p>
            <a:r>
              <a:rPr lang="en-US" sz="2800" b="1" dirty="0">
                <a:latin typeface="+mj-lt"/>
                <a:ea typeface="Rockwell Condensed" charset="0"/>
                <a:cs typeface="Rockwell Condensed" charset="0"/>
              </a:rPr>
              <a:t>Josh Lindblom, Legislative Chair &amp;KJA Jail Reform Committee Members</a:t>
            </a:r>
          </a:p>
        </p:txBody>
      </p:sp>
    </p:spTree>
    <p:extLst>
      <p:ext uri="{BB962C8B-B14F-4D97-AF65-F5344CB8AC3E}">
        <p14:creationId xmlns:p14="http://schemas.microsoft.com/office/powerpoint/2010/main" val="3233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5358" y="388834"/>
            <a:ext cx="10891522" cy="1485900"/>
          </a:xfrm>
        </p:spPr>
        <p:txBody>
          <a:bodyPr>
            <a:normAutofit/>
          </a:bodyPr>
          <a:lstStyle/>
          <a:p>
            <a:pPr algn="ctr"/>
            <a:r>
              <a:rPr lang="en-US" b="1" dirty="0">
                <a:latin typeface="Rockwell Condensed" charset="0"/>
                <a:ea typeface="Rockwell Condensed" charset="0"/>
                <a:cs typeface="Rockwell Condensed" charset="0"/>
              </a:rPr>
              <a:t>Distinct Jail Challenges</a:t>
            </a:r>
          </a:p>
        </p:txBody>
      </p:sp>
      <p:sp>
        <p:nvSpPr>
          <p:cNvPr id="7" name="Oval 6">
            <a:extLst>
              <a:ext uri="{FF2B5EF4-FFF2-40B4-BE49-F238E27FC236}">
                <a16:creationId xmlns:a16="http://schemas.microsoft.com/office/drawing/2014/main" id="{01243981-8DA3-40D6-BE8B-ADBDFFD9DAF9}"/>
              </a:ext>
            </a:extLst>
          </p:cNvPr>
          <p:cNvSpPr/>
          <p:nvPr/>
        </p:nvSpPr>
        <p:spPr>
          <a:xfrm>
            <a:off x="1426824" y="1306560"/>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Rectangle 5">
            <a:extLst>
              <a:ext uri="{FF2B5EF4-FFF2-40B4-BE49-F238E27FC236}">
                <a16:creationId xmlns:a16="http://schemas.microsoft.com/office/drawing/2014/main" id="{E2BBEBB6-01FF-4B9B-B096-E9177A0F19B1}"/>
              </a:ext>
            </a:extLst>
          </p:cNvPr>
          <p:cNvSpPr/>
          <p:nvPr/>
        </p:nvSpPr>
        <p:spPr>
          <a:xfrm>
            <a:off x="1702285" y="1443789"/>
            <a:ext cx="760801" cy="76080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63786468-D7B8-478A-B64C-CCC3F81E59D7}"/>
              </a:ext>
            </a:extLst>
          </p:cNvPr>
          <p:cNvGrpSpPr/>
          <p:nvPr/>
        </p:nvGrpSpPr>
        <p:grpSpPr>
          <a:xfrm>
            <a:off x="8425877" y="1581485"/>
            <a:ext cx="3143882" cy="1366520"/>
            <a:chOff x="1758278" y="589331"/>
            <a:chExt cx="3143882" cy="1366520"/>
          </a:xfrm>
        </p:grpSpPr>
        <p:sp>
          <p:nvSpPr>
            <p:cNvPr id="9" name="Rectangle 8">
              <a:extLst>
                <a:ext uri="{FF2B5EF4-FFF2-40B4-BE49-F238E27FC236}">
                  <a16:creationId xmlns:a16="http://schemas.microsoft.com/office/drawing/2014/main" id="{95350A51-B2CE-47F3-BE54-3AA76B558B37}"/>
                </a:ext>
              </a:extLst>
            </p:cNvPr>
            <p:cNvSpPr/>
            <p:nvPr/>
          </p:nvSpPr>
          <p:spPr>
            <a:xfrm>
              <a:off x="1758278" y="589331"/>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1A93F8C5-E262-4AD2-AFEF-3D409B72BC2A}"/>
                </a:ext>
              </a:extLst>
            </p:cNvPr>
            <p:cNvSpPr txBox="1"/>
            <p:nvPr/>
          </p:nvSpPr>
          <p:spPr>
            <a:xfrm>
              <a:off x="1810235" y="644126"/>
              <a:ext cx="3091925" cy="1311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just"/>
              <a:r>
                <a:rPr lang="en-US" sz="2000" dirty="0"/>
                <a:t>Wheels of Justice are slow.  As a result of the pandemic a backlog remains in the court systems causing the county inmate populations to skyrocket.</a:t>
              </a:r>
            </a:p>
          </p:txBody>
        </p:sp>
      </p:grpSp>
      <p:grpSp>
        <p:nvGrpSpPr>
          <p:cNvPr id="11" name="Group 10">
            <a:extLst>
              <a:ext uri="{FF2B5EF4-FFF2-40B4-BE49-F238E27FC236}">
                <a16:creationId xmlns:a16="http://schemas.microsoft.com/office/drawing/2014/main" id="{301356F5-AE66-479C-BF2C-49ED2C859CE2}"/>
              </a:ext>
            </a:extLst>
          </p:cNvPr>
          <p:cNvGrpSpPr/>
          <p:nvPr/>
        </p:nvGrpSpPr>
        <p:grpSpPr>
          <a:xfrm>
            <a:off x="2738549" y="4488081"/>
            <a:ext cx="4942412" cy="876399"/>
            <a:chOff x="-53265" y="2679803"/>
            <a:chExt cx="4903468" cy="3043947"/>
          </a:xfrm>
        </p:grpSpPr>
        <p:sp>
          <p:nvSpPr>
            <p:cNvPr id="12" name="Rectangle 11">
              <a:extLst>
                <a:ext uri="{FF2B5EF4-FFF2-40B4-BE49-F238E27FC236}">
                  <a16:creationId xmlns:a16="http://schemas.microsoft.com/office/drawing/2014/main" id="{B7B8D316-CFA6-4109-BD1D-A4CB974CE498}"/>
                </a:ext>
              </a:extLst>
            </p:cNvPr>
            <p:cNvSpPr/>
            <p:nvPr/>
          </p:nvSpPr>
          <p:spPr>
            <a:xfrm>
              <a:off x="1758278" y="2679803"/>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C8CF7B27-62FD-4756-9774-7625585B3160}"/>
                </a:ext>
              </a:extLst>
            </p:cNvPr>
            <p:cNvSpPr txBox="1"/>
            <p:nvPr/>
          </p:nvSpPr>
          <p:spPr>
            <a:xfrm>
              <a:off x="-53265" y="4412024"/>
              <a:ext cx="3091925" cy="1311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2000" kern="1200" dirty="0"/>
                <a:t>County jails combined hold the largest number of mentally ill Kentuckians with very little access to mental healthcare. </a:t>
              </a:r>
            </a:p>
          </p:txBody>
        </p:sp>
      </p:grpSp>
      <p:sp>
        <p:nvSpPr>
          <p:cNvPr id="14" name="Oval 13">
            <a:extLst>
              <a:ext uri="{FF2B5EF4-FFF2-40B4-BE49-F238E27FC236}">
                <a16:creationId xmlns:a16="http://schemas.microsoft.com/office/drawing/2014/main" id="{3883C07A-FD4D-49E6-8222-05B278E1E60D}"/>
              </a:ext>
            </a:extLst>
          </p:cNvPr>
          <p:cNvSpPr/>
          <p:nvPr/>
        </p:nvSpPr>
        <p:spPr>
          <a:xfrm>
            <a:off x="1151361" y="4505359"/>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Rectangle 14" descr="Money">
            <a:extLst>
              <a:ext uri="{FF2B5EF4-FFF2-40B4-BE49-F238E27FC236}">
                <a16:creationId xmlns:a16="http://schemas.microsoft.com/office/drawing/2014/main" id="{DDB1E491-2D76-4BA2-A34B-49646044EBBB}"/>
              </a:ext>
            </a:extLst>
          </p:cNvPr>
          <p:cNvSpPr/>
          <p:nvPr/>
        </p:nvSpPr>
        <p:spPr>
          <a:xfrm>
            <a:off x="1426824" y="4780818"/>
            <a:ext cx="760801" cy="760801"/>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18" name="Group 17">
            <a:extLst>
              <a:ext uri="{FF2B5EF4-FFF2-40B4-BE49-F238E27FC236}">
                <a16:creationId xmlns:a16="http://schemas.microsoft.com/office/drawing/2014/main" id="{918AF4BB-F5B7-4FBF-AB73-BF45B6E4F39A}"/>
              </a:ext>
            </a:extLst>
          </p:cNvPr>
          <p:cNvGrpSpPr/>
          <p:nvPr/>
        </p:nvGrpSpPr>
        <p:grpSpPr>
          <a:xfrm>
            <a:off x="2973445" y="1399891"/>
            <a:ext cx="3706980" cy="2029109"/>
            <a:chOff x="1517309" y="389947"/>
            <a:chExt cx="3706980" cy="2029109"/>
          </a:xfrm>
        </p:grpSpPr>
        <p:sp>
          <p:nvSpPr>
            <p:cNvPr id="19" name="Rectangle 18">
              <a:extLst>
                <a:ext uri="{FF2B5EF4-FFF2-40B4-BE49-F238E27FC236}">
                  <a16:creationId xmlns:a16="http://schemas.microsoft.com/office/drawing/2014/main" id="{C5ECA9A2-C0B2-49E1-A654-D9DDD77C8D11}"/>
                </a:ext>
              </a:extLst>
            </p:cNvPr>
            <p:cNvSpPr/>
            <p:nvPr/>
          </p:nvSpPr>
          <p:spPr>
            <a:xfrm>
              <a:off x="1758278" y="589331"/>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9DFE134F-389F-4301-87D8-0E13E288AB1D}"/>
                </a:ext>
              </a:extLst>
            </p:cNvPr>
            <p:cNvSpPr txBox="1"/>
            <p:nvPr/>
          </p:nvSpPr>
          <p:spPr>
            <a:xfrm>
              <a:off x="1517309" y="389947"/>
              <a:ext cx="3706980" cy="20291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2000" kern="1200" dirty="0"/>
                <a:t>Inmates are </a:t>
              </a:r>
              <a:r>
                <a:rPr lang="en-US" sz="2000" dirty="0"/>
                <a:t>not eligible for programming until they are classified by the Kentucky Department of Corrections. The current classification process has fallen behind its statutorily requirements for years. </a:t>
              </a:r>
              <a:endParaRPr lang="en-US" sz="2000" kern="1200" dirty="0"/>
            </a:p>
          </p:txBody>
        </p:sp>
      </p:grpSp>
      <p:pic>
        <p:nvPicPr>
          <p:cNvPr id="21" name="Picture 20">
            <a:extLst>
              <a:ext uri="{FF2B5EF4-FFF2-40B4-BE49-F238E27FC236}">
                <a16:creationId xmlns:a16="http://schemas.microsoft.com/office/drawing/2014/main" id="{65183EEE-75AD-42D9-AD5B-E03722ED05CC}"/>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0986010" y="5690501"/>
            <a:ext cx="1167499" cy="1167499"/>
          </a:xfrm>
          <a:prstGeom prst="rect">
            <a:avLst/>
          </a:prstGeom>
        </p:spPr>
      </p:pic>
      <p:sp>
        <p:nvSpPr>
          <p:cNvPr id="22" name="Oval 21">
            <a:extLst>
              <a:ext uri="{FF2B5EF4-FFF2-40B4-BE49-F238E27FC236}">
                <a16:creationId xmlns:a16="http://schemas.microsoft.com/office/drawing/2014/main" id="{B04AEF23-C5F8-E0AC-B26B-BF5FC2ABDE2B}"/>
              </a:ext>
            </a:extLst>
          </p:cNvPr>
          <p:cNvSpPr/>
          <p:nvPr/>
        </p:nvSpPr>
        <p:spPr>
          <a:xfrm>
            <a:off x="7006623" y="1590647"/>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3" name="Rectangle 22" descr="Bank">
            <a:extLst>
              <a:ext uri="{FF2B5EF4-FFF2-40B4-BE49-F238E27FC236}">
                <a16:creationId xmlns:a16="http://schemas.microsoft.com/office/drawing/2014/main" id="{33EB2031-98F0-84A0-FE8F-F5D5E8E8D4EB}"/>
              </a:ext>
            </a:extLst>
          </p:cNvPr>
          <p:cNvSpPr/>
          <p:nvPr/>
        </p:nvSpPr>
        <p:spPr>
          <a:xfrm>
            <a:off x="7287429" y="1846927"/>
            <a:ext cx="715325" cy="71532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5" name="Oval 24">
            <a:extLst>
              <a:ext uri="{FF2B5EF4-FFF2-40B4-BE49-F238E27FC236}">
                <a16:creationId xmlns:a16="http://schemas.microsoft.com/office/drawing/2014/main" id="{833E39E7-320F-06D6-9D57-86578F2DCCC2}"/>
              </a:ext>
            </a:extLst>
          </p:cNvPr>
          <p:cNvSpPr/>
          <p:nvPr/>
        </p:nvSpPr>
        <p:spPr>
          <a:xfrm>
            <a:off x="6989228" y="4244494"/>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6" name="Rectangle 25">
            <a:extLst>
              <a:ext uri="{FF2B5EF4-FFF2-40B4-BE49-F238E27FC236}">
                <a16:creationId xmlns:a16="http://schemas.microsoft.com/office/drawing/2014/main" id="{4862D42C-DDD9-3FF9-F0A5-C9C3851154B6}"/>
              </a:ext>
            </a:extLst>
          </p:cNvPr>
          <p:cNvSpPr/>
          <p:nvPr/>
        </p:nvSpPr>
        <p:spPr>
          <a:xfrm>
            <a:off x="7264689" y="4530882"/>
            <a:ext cx="760801" cy="76080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27" name="Group 26">
            <a:extLst>
              <a:ext uri="{FF2B5EF4-FFF2-40B4-BE49-F238E27FC236}">
                <a16:creationId xmlns:a16="http://schemas.microsoft.com/office/drawing/2014/main" id="{E52C5475-EEB5-7E06-BC5B-76F1F4E06772}"/>
              </a:ext>
            </a:extLst>
          </p:cNvPr>
          <p:cNvGrpSpPr/>
          <p:nvPr/>
        </p:nvGrpSpPr>
        <p:grpSpPr>
          <a:xfrm>
            <a:off x="8399898" y="4244494"/>
            <a:ext cx="3143882" cy="1366520"/>
            <a:chOff x="1758278" y="589331"/>
            <a:chExt cx="3143882" cy="1366520"/>
          </a:xfrm>
        </p:grpSpPr>
        <p:sp>
          <p:nvSpPr>
            <p:cNvPr id="28" name="Rectangle 27">
              <a:extLst>
                <a:ext uri="{FF2B5EF4-FFF2-40B4-BE49-F238E27FC236}">
                  <a16:creationId xmlns:a16="http://schemas.microsoft.com/office/drawing/2014/main" id="{3392599A-E11D-5974-BFA0-775E36E506A7}"/>
                </a:ext>
              </a:extLst>
            </p:cNvPr>
            <p:cNvSpPr/>
            <p:nvPr/>
          </p:nvSpPr>
          <p:spPr>
            <a:xfrm>
              <a:off x="1758278" y="589331"/>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E8783A8D-A6D1-F059-6761-292BCC8D8898}"/>
                </a:ext>
              </a:extLst>
            </p:cNvPr>
            <p:cNvSpPr txBox="1"/>
            <p:nvPr/>
          </p:nvSpPr>
          <p:spPr>
            <a:xfrm>
              <a:off x="1810235" y="644126"/>
              <a:ext cx="3091925" cy="1311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just"/>
              <a:r>
                <a:rPr lang="en-US" sz="2000" dirty="0"/>
                <a:t>Probation and Parole as well as technical violations are often placed back into our facilities on new charges. Making a cycle that aids in excessive court dockets. </a:t>
              </a:r>
            </a:p>
          </p:txBody>
        </p:sp>
      </p:grpSp>
    </p:spTree>
    <p:extLst>
      <p:ext uri="{BB962C8B-B14F-4D97-AF65-F5344CB8AC3E}">
        <p14:creationId xmlns:p14="http://schemas.microsoft.com/office/powerpoint/2010/main" val="244541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5F09E-4CDC-8143-9AE5-3C617B74787B}"/>
              </a:ext>
            </a:extLst>
          </p:cNvPr>
          <p:cNvSpPr>
            <a:spLocks noGrp="1"/>
          </p:cNvSpPr>
          <p:nvPr>
            <p:ph type="ctrTitle"/>
          </p:nvPr>
        </p:nvSpPr>
        <p:spPr>
          <a:xfrm>
            <a:off x="1267533" y="1790779"/>
            <a:ext cx="8361229" cy="2098226"/>
          </a:xfrm>
        </p:spPr>
        <p:txBody>
          <a:bodyPr/>
          <a:lstStyle/>
          <a:p>
            <a:r>
              <a:rPr lang="en-US" sz="8800" b="1" dirty="0">
                <a:latin typeface="Rockwell Condensed" panose="02060603050405020104" pitchFamily="18" charset="0"/>
              </a:rPr>
              <a:t> Resolutions</a:t>
            </a:r>
            <a:endParaRPr lang="en-US" sz="8800" dirty="0"/>
          </a:p>
        </p:txBody>
      </p:sp>
      <p:pic>
        <p:nvPicPr>
          <p:cNvPr id="3" name="Picture 2">
            <a:extLst>
              <a:ext uri="{FF2B5EF4-FFF2-40B4-BE49-F238E27FC236}">
                <a16:creationId xmlns:a16="http://schemas.microsoft.com/office/drawing/2014/main" id="{12BF73CE-AC01-4AA4-A161-7809069B1792}"/>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681774" y="3429000"/>
            <a:ext cx="2143126" cy="2143126"/>
          </a:xfrm>
          <a:prstGeom prst="rect">
            <a:avLst/>
          </a:prstGeom>
        </p:spPr>
      </p:pic>
    </p:spTree>
    <p:extLst>
      <p:ext uri="{BB962C8B-B14F-4D97-AF65-F5344CB8AC3E}">
        <p14:creationId xmlns:p14="http://schemas.microsoft.com/office/powerpoint/2010/main" val="412770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3681392F-29EA-42BF-BDEA-FB892726D453}"/>
              </a:ext>
            </a:extLst>
          </p:cNvPr>
          <p:cNvSpPr/>
          <p:nvPr/>
        </p:nvSpPr>
        <p:spPr>
          <a:xfrm>
            <a:off x="6644696" y="1828571"/>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6" name="Oval 25">
            <a:extLst>
              <a:ext uri="{FF2B5EF4-FFF2-40B4-BE49-F238E27FC236}">
                <a16:creationId xmlns:a16="http://schemas.microsoft.com/office/drawing/2014/main" id="{8E726B87-A816-4F5E-8E0C-D409F9CBCA72}"/>
              </a:ext>
            </a:extLst>
          </p:cNvPr>
          <p:cNvSpPr/>
          <p:nvPr/>
        </p:nvSpPr>
        <p:spPr>
          <a:xfrm>
            <a:off x="960620" y="1828571"/>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975358" y="388834"/>
            <a:ext cx="10419907" cy="1003086"/>
          </a:xfrm>
        </p:spPr>
        <p:txBody>
          <a:bodyPr>
            <a:normAutofit/>
          </a:bodyPr>
          <a:lstStyle/>
          <a:p>
            <a:r>
              <a:rPr lang="en-US" b="1" dirty="0">
                <a:latin typeface="Rockwell Condensed" panose="02060603050405020104" pitchFamily="18" charset="0"/>
                <a:ea typeface="Rockwell Condensed" charset="0"/>
                <a:cs typeface="Rockwell Condensed" charset="0"/>
              </a:rPr>
              <a:t>CLASSIFICATIONS AT LOCAL FACILITIES</a:t>
            </a:r>
            <a:endParaRPr lang="en-US" b="1" dirty="0">
              <a:latin typeface="Rockwell Condensed" charset="0"/>
              <a:ea typeface="Rockwell Condensed" charset="0"/>
              <a:cs typeface="Rockwell Condensed" charset="0"/>
            </a:endParaRPr>
          </a:p>
        </p:txBody>
      </p:sp>
      <p:sp>
        <p:nvSpPr>
          <p:cNvPr id="6" name="Rectangle 5" descr="Venn diagram">
            <a:extLst>
              <a:ext uri="{FF2B5EF4-FFF2-40B4-BE49-F238E27FC236}">
                <a16:creationId xmlns:a16="http://schemas.microsoft.com/office/drawing/2014/main" id="{E2BBEBB6-01FF-4B9B-B096-E9177A0F19B1}"/>
              </a:ext>
            </a:extLst>
          </p:cNvPr>
          <p:cNvSpPr/>
          <p:nvPr/>
        </p:nvSpPr>
        <p:spPr>
          <a:xfrm>
            <a:off x="1158757" y="2041766"/>
            <a:ext cx="919465" cy="760801"/>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63786468-D7B8-478A-B64C-CCC3F81E59D7}"/>
              </a:ext>
            </a:extLst>
          </p:cNvPr>
          <p:cNvGrpSpPr/>
          <p:nvPr/>
        </p:nvGrpSpPr>
        <p:grpSpPr>
          <a:xfrm>
            <a:off x="8147165" y="1738906"/>
            <a:ext cx="3143882" cy="1366520"/>
            <a:chOff x="1758278" y="589331"/>
            <a:chExt cx="3143882" cy="1366520"/>
          </a:xfrm>
        </p:grpSpPr>
        <p:sp>
          <p:nvSpPr>
            <p:cNvPr id="9" name="Rectangle 8">
              <a:extLst>
                <a:ext uri="{FF2B5EF4-FFF2-40B4-BE49-F238E27FC236}">
                  <a16:creationId xmlns:a16="http://schemas.microsoft.com/office/drawing/2014/main" id="{95350A51-B2CE-47F3-BE54-3AA76B558B37}"/>
                </a:ext>
              </a:extLst>
            </p:cNvPr>
            <p:cNvSpPr/>
            <p:nvPr/>
          </p:nvSpPr>
          <p:spPr>
            <a:xfrm>
              <a:off x="1758278" y="589331"/>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1A93F8C5-E262-4AD2-AFEF-3D409B72BC2A}"/>
                </a:ext>
              </a:extLst>
            </p:cNvPr>
            <p:cNvSpPr txBox="1"/>
            <p:nvPr/>
          </p:nvSpPr>
          <p:spPr>
            <a:xfrm>
              <a:off x="1810235" y="644126"/>
              <a:ext cx="3091925" cy="1311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r>
                <a:rPr lang="en-US" sz="2000" dirty="0"/>
                <a:t>Expand access to substance abuse treatment programs inside and outside jail facilities.  Partner within patient rehabilitation centers.</a:t>
              </a:r>
            </a:p>
          </p:txBody>
        </p:sp>
      </p:grpSp>
      <p:grpSp>
        <p:nvGrpSpPr>
          <p:cNvPr id="11" name="Group 10">
            <a:extLst>
              <a:ext uri="{FF2B5EF4-FFF2-40B4-BE49-F238E27FC236}">
                <a16:creationId xmlns:a16="http://schemas.microsoft.com/office/drawing/2014/main" id="{301356F5-AE66-479C-BF2C-49ED2C859CE2}"/>
              </a:ext>
            </a:extLst>
          </p:cNvPr>
          <p:cNvGrpSpPr/>
          <p:nvPr/>
        </p:nvGrpSpPr>
        <p:grpSpPr>
          <a:xfrm>
            <a:off x="2727801" y="4305152"/>
            <a:ext cx="4942413" cy="1121189"/>
            <a:chOff x="-53265" y="2679803"/>
            <a:chExt cx="4903468" cy="3043946"/>
          </a:xfrm>
        </p:grpSpPr>
        <p:sp>
          <p:nvSpPr>
            <p:cNvPr id="12" name="Rectangle 11">
              <a:extLst>
                <a:ext uri="{FF2B5EF4-FFF2-40B4-BE49-F238E27FC236}">
                  <a16:creationId xmlns:a16="http://schemas.microsoft.com/office/drawing/2014/main" id="{B7B8D316-CFA6-4109-BD1D-A4CB974CE498}"/>
                </a:ext>
              </a:extLst>
            </p:cNvPr>
            <p:cNvSpPr/>
            <p:nvPr/>
          </p:nvSpPr>
          <p:spPr>
            <a:xfrm>
              <a:off x="1758278" y="2679803"/>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C8CF7B27-62FD-4756-9774-7625585B3160}"/>
                </a:ext>
              </a:extLst>
            </p:cNvPr>
            <p:cNvSpPr txBox="1"/>
            <p:nvPr/>
          </p:nvSpPr>
          <p:spPr>
            <a:xfrm>
              <a:off x="-53265" y="4412024"/>
              <a:ext cx="3091925" cy="1311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just" defTabSz="800100">
                <a:spcBef>
                  <a:spcPct val="0"/>
                </a:spcBef>
                <a:spcAft>
                  <a:spcPct val="35000"/>
                </a:spcAft>
              </a:pPr>
              <a:r>
                <a:rPr lang="en-US" sz="2000" dirty="0"/>
                <a:t>Add tools that allow for swifter access to justice.  Less than 1% of jury cases go to trial. Revisit graduated sanctions to prevent new charges for probation, parole and technical violators.</a:t>
              </a:r>
            </a:p>
          </p:txBody>
        </p:sp>
      </p:grpSp>
      <p:sp>
        <p:nvSpPr>
          <p:cNvPr id="14" name="Oval 13">
            <a:extLst>
              <a:ext uri="{FF2B5EF4-FFF2-40B4-BE49-F238E27FC236}">
                <a16:creationId xmlns:a16="http://schemas.microsoft.com/office/drawing/2014/main" id="{3883C07A-FD4D-49E6-8222-05B278E1E60D}"/>
              </a:ext>
            </a:extLst>
          </p:cNvPr>
          <p:cNvSpPr/>
          <p:nvPr/>
        </p:nvSpPr>
        <p:spPr>
          <a:xfrm>
            <a:off x="1151361" y="4505359"/>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10AEB7F1-F336-44D3-BAB7-2A25892FC90B}"/>
              </a:ext>
            </a:extLst>
          </p:cNvPr>
          <p:cNvSpPr/>
          <p:nvPr/>
        </p:nvSpPr>
        <p:spPr>
          <a:xfrm>
            <a:off x="6680425" y="4594816"/>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21" name="Group 20">
            <a:extLst>
              <a:ext uri="{FF2B5EF4-FFF2-40B4-BE49-F238E27FC236}">
                <a16:creationId xmlns:a16="http://schemas.microsoft.com/office/drawing/2014/main" id="{66ED1AF7-34EF-48A5-9EB0-985854BBF1B4}"/>
              </a:ext>
            </a:extLst>
          </p:cNvPr>
          <p:cNvGrpSpPr/>
          <p:nvPr/>
        </p:nvGrpSpPr>
        <p:grpSpPr>
          <a:xfrm>
            <a:off x="2738549" y="1824984"/>
            <a:ext cx="4942412" cy="876399"/>
            <a:chOff x="-53265" y="2679803"/>
            <a:chExt cx="4903468" cy="3043947"/>
          </a:xfrm>
        </p:grpSpPr>
        <p:sp>
          <p:nvSpPr>
            <p:cNvPr id="22" name="Rectangle 21">
              <a:extLst>
                <a:ext uri="{FF2B5EF4-FFF2-40B4-BE49-F238E27FC236}">
                  <a16:creationId xmlns:a16="http://schemas.microsoft.com/office/drawing/2014/main" id="{990082AC-CD0E-447A-B38C-3585B062645C}"/>
                </a:ext>
              </a:extLst>
            </p:cNvPr>
            <p:cNvSpPr/>
            <p:nvPr/>
          </p:nvSpPr>
          <p:spPr>
            <a:xfrm>
              <a:off x="1758278" y="2679803"/>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A9E0077C-5923-426B-9F32-152575274836}"/>
                </a:ext>
              </a:extLst>
            </p:cNvPr>
            <p:cNvSpPr txBox="1"/>
            <p:nvPr/>
          </p:nvSpPr>
          <p:spPr>
            <a:xfrm>
              <a:off x="-53265" y="4412024"/>
              <a:ext cx="3091925" cy="1311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00100">
                <a:lnSpc>
                  <a:spcPct val="100000"/>
                </a:lnSpc>
                <a:spcBef>
                  <a:spcPct val="0"/>
                </a:spcBef>
                <a:spcAft>
                  <a:spcPct val="35000"/>
                </a:spcAft>
                <a:buNone/>
              </a:pPr>
              <a:r>
                <a:rPr lang="en-US" sz="2000" kern="1200" dirty="0"/>
                <a:t>Local Facilities already classify </a:t>
              </a:r>
              <a:r>
                <a:rPr lang="en-US" sz="2000" dirty="0"/>
                <a:t>nonstate inmates housed in their facilities.  Allow DOC to train jails to classify the controlled intake population. </a:t>
              </a:r>
              <a:endParaRPr lang="en-US" sz="2000" kern="1200" dirty="0"/>
            </a:p>
          </p:txBody>
        </p:sp>
      </p:grpSp>
      <p:sp>
        <p:nvSpPr>
          <p:cNvPr id="24" name="Rectangle 23" descr="Bank">
            <a:extLst>
              <a:ext uri="{FF2B5EF4-FFF2-40B4-BE49-F238E27FC236}">
                <a16:creationId xmlns:a16="http://schemas.microsoft.com/office/drawing/2014/main" id="{80020987-E9FA-42BA-A316-9E89D92A3655}"/>
              </a:ext>
            </a:extLst>
          </p:cNvPr>
          <p:cNvSpPr/>
          <p:nvPr/>
        </p:nvSpPr>
        <p:spPr>
          <a:xfrm>
            <a:off x="1416077" y="4786280"/>
            <a:ext cx="715325" cy="71532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7" name="Rectangle 26" descr="Handcuffs">
            <a:extLst>
              <a:ext uri="{FF2B5EF4-FFF2-40B4-BE49-F238E27FC236}">
                <a16:creationId xmlns:a16="http://schemas.microsoft.com/office/drawing/2014/main" id="{50BEFFAF-72A6-4AE4-BE9B-5B07415D252D}"/>
              </a:ext>
            </a:extLst>
          </p:cNvPr>
          <p:cNvSpPr/>
          <p:nvPr/>
        </p:nvSpPr>
        <p:spPr>
          <a:xfrm>
            <a:off x="6942897" y="2066562"/>
            <a:ext cx="715325" cy="71532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Rectangle 28" descr="Medicine">
            <a:extLst>
              <a:ext uri="{FF2B5EF4-FFF2-40B4-BE49-F238E27FC236}">
                <a16:creationId xmlns:a16="http://schemas.microsoft.com/office/drawing/2014/main" id="{8018E861-403A-4E69-90FA-9FFA87866920}"/>
              </a:ext>
            </a:extLst>
          </p:cNvPr>
          <p:cNvSpPr/>
          <p:nvPr/>
        </p:nvSpPr>
        <p:spPr>
          <a:xfrm>
            <a:off x="6978624" y="4827101"/>
            <a:ext cx="715325" cy="71532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 name="Rectangle 3">
            <a:extLst>
              <a:ext uri="{FF2B5EF4-FFF2-40B4-BE49-F238E27FC236}">
                <a16:creationId xmlns:a16="http://schemas.microsoft.com/office/drawing/2014/main" id="{35378B17-73F7-47C9-9EDD-9221F7935142}"/>
              </a:ext>
            </a:extLst>
          </p:cNvPr>
          <p:cNvSpPr/>
          <p:nvPr/>
        </p:nvSpPr>
        <p:spPr>
          <a:xfrm>
            <a:off x="8147165" y="4378220"/>
            <a:ext cx="3228620" cy="2246769"/>
          </a:xfrm>
          <a:prstGeom prst="rect">
            <a:avLst/>
          </a:prstGeom>
        </p:spPr>
        <p:txBody>
          <a:bodyPr wrap="square">
            <a:spAutoFit/>
          </a:bodyPr>
          <a:lstStyle/>
          <a:p>
            <a:r>
              <a:rPr lang="en-US" sz="2000" dirty="0"/>
              <a:t>Expand/Fund greater access to mental health care for incarcerated individuals through CMHCs, local health departments and private mental health centers.</a:t>
            </a:r>
          </a:p>
        </p:txBody>
      </p:sp>
      <p:pic>
        <p:nvPicPr>
          <p:cNvPr id="30" name="Picture 29">
            <a:extLst>
              <a:ext uri="{FF2B5EF4-FFF2-40B4-BE49-F238E27FC236}">
                <a16:creationId xmlns:a16="http://schemas.microsoft.com/office/drawing/2014/main" id="{47CF48EE-BBA8-4AF4-B30E-E027B469229A}"/>
              </a:ext>
            </a:extLst>
          </p:cNvPr>
          <p:cNvPicPr>
            <a:picLocks noChangeAspect="1"/>
          </p:cNvPicPr>
          <p:nvPr/>
        </p:nvPicPr>
        <p:blipFill>
          <a:blip r:embed="rId11">
            <a:alphaModFix amt="20000"/>
            <a:extLst>
              <a:ext uri="{28A0092B-C50C-407E-A947-70E740481C1C}">
                <a14:useLocalDpi xmlns:a14="http://schemas.microsoft.com/office/drawing/2010/main" val="0"/>
              </a:ext>
            </a:extLst>
          </a:blip>
          <a:stretch>
            <a:fillRect/>
          </a:stretch>
        </p:blipFill>
        <p:spPr>
          <a:xfrm>
            <a:off x="10986010" y="5690501"/>
            <a:ext cx="1167499" cy="1167499"/>
          </a:xfrm>
          <a:prstGeom prst="rect">
            <a:avLst/>
          </a:prstGeom>
        </p:spPr>
      </p:pic>
    </p:spTree>
    <p:extLst>
      <p:ext uri="{BB962C8B-B14F-4D97-AF65-F5344CB8AC3E}">
        <p14:creationId xmlns:p14="http://schemas.microsoft.com/office/powerpoint/2010/main" val="332179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3681392F-29EA-42BF-BDEA-FB892726D453}"/>
              </a:ext>
            </a:extLst>
          </p:cNvPr>
          <p:cNvSpPr/>
          <p:nvPr/>
        </p:nvSpPr>
        <p:spPr>
          <a:xfrm>
            <a:off x="6644696" y="1828571"/>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6" name="Oval 25">
            <a:extLst>
              <a:ext uri="{FF2B5EF4-FFF2-40B4-BE49-F238E27FC236}">
                <a16:creationId xmlns:a16="http://schemas.microsoft.com/office/drawing/2014/main" id="{8E726B87-A816-4F5E-8E0C-D409F9CBCA72}"/>
              </a:ext>
            </a:extLst>
          </p:cNvPr>
          <p:cNvSpPr/>
          <p:nvPr/>
        </p:nvSpPr>
        <p:spPr>
          <a:xfrm>
            <a:off x="960620" y="1828571"/>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975358" y="388834"/>
            <a:ext cx="10419907" cy="1003086"/>
          </a:xfrm>
        </p:spPr>
        <p:txBody>
          <a:bodyPr>
            <a:normAutofit/>
          </a:bodyPr>
          <a:lstStyle/>
          <a:p>
            <a:r>
              <a:rPr lang="en-US" b="1" dirty="0">
                <a:latin typeface="Rockwell Condensed" panose="02060603050405020104" pitchFamily="18" charset="0"/>
              </a:rPr>
              <a:t>Uniform Training for Deputy Jailers</a:t>
            </a:r>
            <a:endParaRPr lang="en-US" b="1" dirty="0">
              <a:latin typeface="Rockwell Condensed" charset="0"/>
              <a:ea typeface="Rockwell Condensed" charset="0"/>
              <a:cs typeface="Rockwell Condensed" charset="0"/>
            </a:endParaRPr>
          </a:p>
        </p:txBody>
      </p:sp>
      <p:grpSp>
        <p:nvGrpSpPr>
          <p:cNvPr id="8" name="Group 7">
            <a:extLst>
              <a:ext uri="{FF2B5EF4-FFF2-40B4-BE49-F238E27FC236}">
                <a16:creationId xmlns:a16="http://schemas.microsoft.com/office/drawing/2014/main" id="{63786468-D7B8-478A-B64C-CCC3F81E59D7}"/>
              </a:ext>
            </a:extLst>
          </p:cNvPr>
          <p:cNvGrpSpPr/>
          <p:nvPr/>
        </p:nvGrpSpPr>
        <p:grpSpPr>
          <a:xfrm>
            <a:off x="8147165" y="1738906"/>
            <a:ext cx="3179752" cy="1397803"/>
            <a:chOff x="1758278" y="589331"/>
            <a:chExt cx="3179752" cy="1397803"/>
          </a:xfrm>
        </p:grpSpPr>
        <p:sp>
          <p:nvSpPr>
            <p:cNvPr id="9" name="Rectangle 8">
              <a:extLst>
                <a:ext uri="{FF2B5EF4-FFF2-40B4-BE49-F238E27FC236}">
                  <a16:creationId xmlns:a16="http://schemas.microsoft.com/office/drawing/2014/main" id="{95350A51-B2CE-47F3-BE54-3AA76B558B37}"/>
                </a:ext>
              </a:extLst>
            </p:cNvPr>
            <p:cNvSpPr/>
            <p:nvPr/>
          </p:nvSpPr>
          <p:spPr>
            <a:xfrm>
              <a:off x="1758278" y="589331"/>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1A93F8C5-E262-4AD2-AFEF-3D409B72BC2A}"/>
                </a:ext>
              </a:extLst>
            </p:cNvPr>
            <p:cNvSpPr txBox="1"/>
            <p:nvPr/>
          </p:nvSpPr>
          <p:spPr>
            <a:xfrm>
              <a:off x="1846105" y="675409"/>
              <a:ext cx="3091925" cy="1311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r>
                <a:rPr lang="en-US" sz="2000" dirty="0"/>
                <a:t>This training could be regionally set up to minimize the cost to both the state and county.</a:t>
              </a:r>
            </a:p>
          </p:txBody>
        </p:sp>
      </p:grpSp>
      <p:grpSp>
        <p:nvGrpSpPr>
          <p:cNvPr id="11" name="Group 10">
            <a:extLst>
              <a:ext uri="{FF2B5EF4-FFF2-40B4-BE49-F238E27FC236}">
                <a16:creationId xmlns:a16="http://schemas.microsoft.com/office/drawing/2014/main" id="{301356F5-AE66-479C-BF2C-49ED2C859CE2}"/>
              </a:ext>
            </a:extLst>
          </p:cNvPr>
          <p:cNvGrpSpPr/>
          <p:nvPr/>
        </p:nvGrpSpPr>
        <p:grpSpPr>
          <a:xfrm>
            <a:off x="2727802" y="4305152"/>
            <a:ext cx="4051821" cy="1121189"/>
            <a:chOff x="-53264" y="2679803"/>
            <a:chExt cx="4903467" cy="3043947"/>
          </a:xfrm>
        </p:grpSpPr>
        <p:sp>
          <p:nvSpPr>
            <p:cNvPr id="12" name="Rectangle 11">
              <a:extLst>
                <a:ext uri="{FF2B5EF4-FFF2-40B4-BE49-F238E27FC236}">
                  <a16:creationId xmlns:a16="http://schemas.microsoft.com/office/drawing/2014/main" id="{B7B8D316-CFA6-4109-BD1D-A4CB974CE498}"/>
                </a:ext>
              </a:extLst>
            </p:cNvPr>
            <p:cNvSpPr/>
            <p:nvPr/>
          </p:nvSpPr>
          <p:spPr>
            <a:xfrm>
              <a:off x="1758278" y="2679803"/>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C8CF7B27-62FD-4756-9774-7625585B3160}"/>
                </a:ext>
              </a:extLst>
            </p:cNvPr>
            <p:cNvSpPr txBox="1"/>
            <p:nvPr/>
          </p:nvSpPr>
          <p:spPr>
            <a:xfrm>
              <a:off x="-53265" y="4412024"/>
              <a:ext cx="3091925" cy="1311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800100">
                <a:spcBef>
                  <a:spcPct val="0"/>
                </a:spcBef>
                <a:spcAft>
                  <a:spcPct val="35000"/>
                </a:spcAft>
              </a:pPr>
              <a:r>
                <a:rPr lang="en-US" sz="2000" dirty="0"/>
                <a:t>Uniformed training would help ensure the continued safety of both the incarcerated and jail staff. </a:t>
              </a:r>
            </a:p>
          </p:txBody>
        </p:sp>
      </p:grpSp>
      <p:sp>
        <p:nvSpPr>
          <p:cNvPr id="14" name="Oval 13">
            <a:extLst>
              <a:ext uri="{FF2B5EF4-FFF2-40B4-BE49-F238E27FC236}">
                <a16:creationId xmlns:a16="http://schemas.microsoft.com/office/drawing/2014/main" id="{3883C07A-FD4D-49E6-8222-05B278E1E60D}"/>
              </a:ext>
            </a:extLst>
          </p:cNvPr>
          <p:cNvSpPr/>
          <p:nvPr/>
        </p:nvSpPr>
        <p:spPr>
          <a:xfrm>
            <a:off x="1151361" y="4505359"/>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10AEB7F1-F336-44D3-BAB7-2A25892FC90B}"/>
              </a:ext>
            </a:extLst>
          </p:cNvPr>
          <p:cNvSpPr/>
          <p:nvPr/>
        </p:nvSpPr>
        <p:spPr>
          <a:xfrm>
            <a:off x="6680425" y="4594816"/>
            <a:ext cx="1311725" cy="1311725"/>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nvGrpSpPr>
          <p:cNvPr id="21" name="Group 20">
            <a:extLst>
              <a:ext uri="{FF2B5EF4-FFF2-40B4-BE49-F238E27FC236}">
                <a16:creationId xmlns:a16="http://schemas.microsoft.com/office/drawing/2014/main" id="{66ED1AF7-34EF-48A5-9EB0-985854BBF1B4}"/>
              </a:ext>
            </a:extLst>
          </p:cNvPr>
          <p:cNvGrpSpPr/>
          <p:nvPr/>
        </p:nvGrpSpPr>
        <p:grpSpPr>
          <a:xfrm>
            <a:off x="2738549" y="1824984"/>
            <a:ext cx="4942412" cy="876399"/>
            <a:chOff x="-53265" y="2679803"/>
            <a:chExt cx="4903468" cy="3043947"/>
          </a:xfrm>
        </p:grpSpPr>
        <p:sp>
          <p:nvSpPr>
            <p:cNvPr id="22" name="Rectangle 21">
              <a:extLst>
                <a:ext uri="{FF2B5EF4-FFF2-40B4-BE49-F238E27FC236}">
                  <a16:creationId xmlns:a16="http://schemas.microsoft.com/office/drawing/2014/main" id="{990082AC-CD0E-447A-B38C-3585B062645C}"/>
                </a:ext>
              </a:extLst>
            </p:cNvPr>
            <p:cNvSpPr/>
            <p:nvPr/>
          </p:nvSpPr>
          <p:spPr>
            <a:xfrm>
              <a:off x="1758278" y="2679803"/>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A9E0077C-5923-426B-9F32-152575274836}"/>
                </a:ext>
              </a:extLst>
            </p:cNvPr>
            <p:cNvSpPr txBox="1"/>
            <p:nvPr/>
          </p:nvSpPr>
          <p:spPr>
            <a:xfrm>
              <a:off x="-53265" y="4412024"/>
              <a:ext cx="3091925" cy="1311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just" defTabSz="800100">
                <a:spcBef>
                  <a:spcPct val="0"/>
                </a:spcBef>
                <a:spcAft>
                  <a:spcPct val="35000"/>
                </a:spcAft>
              </a:pPr>
              <a:endParaRPr lang="en-US" sz="2000" dirty="0"/>
            </a:p>
          </p:txBody>
        </p:sp>
      </p:grpSp>
      <p:sp>
        <p:nvSpPr>
          <p:cNvPr id="24" name="Rectangle 23" descr="Teacher">
            <a:extLst>
              <a:ext uri="{FF2B5EF4-FFF2-40B4-BE49-F238E27FC236}">
                <a16:creationId xmlns:a16="http://schemas.microsoft.com/office/drawing/2014/main" id="{80020987-E9FA-42BA-A316-9E89D92A3655}"/>
              </a:ext>
            </a:extLst>
          </p:cNvPr>
          <p:cNvSpPr/>
          <p:nvPr/>
        </p:nvSpPr>
        <p:spPr>
          <a:xfrm>
            <a:off x="1416077" y="4786280"/>
            <a:ext cx="715325" cy="715325"/>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7" name="Rectangle 26" descr="Newspaper">
            <a:extLst>
              <a:ext uri="{FF2B5EF4-FFF2-40B4-BE49-F238E27FC236}">
                <a16:creationId xmlns:a16="http://schemas.microsoft.com/office/drawing/2014/main" id="{50BEFFAF-72A6-4AE4-BE9B-5B07415D252D}"/>
              </a:ext>
            </a:extLst>
          </p:cNvPr>
          <p:cNvSpPr/>
          <p:nvPr/>
        </p:nvSpPr>
        <p:spPr>
          <a:xfrm>
            <a:off x="1258819" y="2066562"/>
            <a:ext cx="715325" cy="71532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Rectangle 28" descr="Medicine">
            <a:extLst>
              <a:ext uri="{FF2B5EF4-FFF2-40B4-BE49-F238E27FC236}">
                <a16:creationId xmlns:a16="http://schemas.microsoft.com/office/drawing/2014/main" id="{8018E861-403A-4E69-90FA-9FFA87866920}"/>
              </a:ext>
            </a:extLst>
          </p:cNvPr>
          <p:cNvSpPr/>
          <p:nvPr/>
        </p:nvSpPr>
        <p:spPr>
          <a:xfrm>
            <a:off x="6978624" y="4827101"/>
            <a:ext cx="715325" cy="71532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 name="Rectangle 3">
            <a:extLst>
              <a:ext uri="{FF2B5EF4-FFF2-40B4-BE49-F238E27FC236}">
                <a16:creationId xmlns:a16="http://schemas.microsoft.com/office/drawing/2014/main" id="{35378B17-73F7-47C9-9EDD-9221F7935142}"/>
              </a:ext>
            </a:extLst>
          </p:cNvPr>
          <p:cNvSpPr/>
          <p:nvPr/>
        </p:nvSpPr>
        <p:spPr>
          <a:xfrm>
            <a:off x="2496967" y="1855865"/>
            <a:ext cx="3228620" cy="1631216"/>
          </a:xfrm>
          <a:prstGeom prst="rect">
            <a:avLst/>
          </a:prstGeom>
        </p:spPr>
        <p:txBody>
          <a:bodyPr wrap="square">
            <a:spAutoFit/>
          </a:bodyPr>
          <a:lstStyle/>
          <a:p>
            <a:r>
              <a:rPr lang="en-US" sz="2000" dirty="0"/>
              <a:t>Kentucky Jailers Association has been working with members of the General Assembly to to ensure such training. </a:t>
            </a:r>
          </a:p>
        </p:txBody>
      </p:sp>
      <p:sp>
        <p:nvSpPr>
          <p:cNvPr id="25" name="Rectangle 24" descr="Close">
            <a:extLst>
              <a:ext uri="{FF2B5EF4-FFF2-40B4-BE49-F238E27FC236}">
                <a16:creationId xmlns:a16="http://schemas.microsoft.com/office/drawing/2014/main" id="{B9B48B3D-9FB0-4FE5-BB4E-84A5D60B655D}"/>
              </a:ext>
            </a:extLst>
          </p:cNvPr>
          <p:cNvSpPr/>
          <p:nvPr/>
        </p:nvSpPr>
        <p:spPr>
          <a:xfrm>
            <a:off x="6934892" y="2077272"/>
            <a:ext cx="715325" cy="715325"/>
          </a:xfrm>
          <a:prstGeom prst="rect">
            <a:avLst/>
          </a:prstGeom>
          <a:blipFill>
            <a:blip r:embed="rId9">
              <a:extLs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30" name="Picture 29">
            <a:extLst>
              <a:ext uri="{FF2B5EF4-FFF2-40B4-BE49-F238E27FC236}">
                <a16:creationId xmlns:a16="http://schemas.microsoft.com/office/drawing/2014/main" id="{F58F92D7-AA67-4F38-8A7A-27DD3D9DFD96}"/>
              </a:ext>
            </a:extLst>
          </p:cNvPr>
          <p:cNvPicPr>
            <a:picLocks noChangeAspect="1"/>
          </p:cNvPicPr>
          <p:nvPr/>
        </p:nvPicPr>
        <p:blipFill>
          <a:blip r:embed="rId11">
            <a:alphaModFix amt="20000"/>
            <a:extLst>
              <a:ext uri="{28A0092B-C50C-407E-A947-70E740481C1C}">
                <a14:useLocalDpi xmlns:a14="http://schemas.microsoft.com/office/drawing/2010/main" val="0"/>
              </a:ext>
            </a:extLst>
          </a:blip>
          <a:stretch>
            <a:fillRect/>
          </a:stretch>
        </p:blipFill>
        <p:spPr>
          <a:xfrm>
            <a:off x="10986010" y="5690501"/>
            <a:ext cx="1167499" cy="1167499"/>
          </a:xfrm>
          <a:prstGeom prst="rect">
            <a:avLst/>
          </a:prstGeom>
        </p:spPr>
      </p:pic>
      <p:grpSp>
        <p:nvGrpSpPr>
          <p:cNvPr id="3" name="Group 2">
            <a:extLst>
              <a:ext uri="{FF2B5EF4-FFF2-40B4-BE49-F238E27FC236}">
                <a16:creationId xmlns:a16="http://schemas.microsoft.com/office/drawing/2014/main" id="{26065C09-3CCB-6172-D3D3-8EB9B6831B58}"/>
              </a:ext>
            </a:extLst>
          </p:cNvPr>
          <p:cNvGrpSpPr/>
          <p:nvPr/>
        </p:nvGrpSpPr>
        <p:grpSpPr>
          <a:xfrm>
            <a:off x="8183035" y="4474815"/>
            <a:ext cx="3143882" cy="1366520"/>
            <a:chOff x="1758278" y="589331"/>
            <a:chExt cx="3143882" cy="1366520"/>
          </a:xfrm>
        </p:grpSpPr>
        <p:sp>
          <p:nvSpPr>
            <p:cNvPr id="5" name="Rectangle 4">
              <a:extLst>
                <a:ext uri="{FF2B5EF4-FFF2-40B4-BE49-F238E27FC236}">
                  <a16:creationId xmlns:a16="http://schemas.microsoft.com/office/drawing/2014/main" id="{6F65E2AC-CEDB-5B27-F1A3-5E8F16201A07}"/>
                </a:ext>
              </a:extLst>
            </p:cNvPr>
            <p:cNvSpPr/>
            <p:nvPr/>
          </p:nvSpPr>
          <p:spPr>
            <a:xfrm>
              <a:off x="1758278" y="589331"/>
              <a:ext cx="3091925" cy="1311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C4925A12-2E8C-8622-8729-BE0B5D652C04}"/>
                </a:ext>
              </a:extLst>
            </p:cNvPr>
            <p:cNvSpPr txBox="1"/>
            <p:nvPr/>
          </p:nvSpPr>
          <p:spPr>
            <a:xfrm>
              <a:off x="1810235" y="644126"/>
              <a:ext cx="3091925" cy="1311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just"/>
              <a:r>
                <a:rPr lang="en-US" sz="2000" dirty="0"/>
                <a:t>Recruitment and retention issues are becoming a major problem within local jail facilities. Offering proper training will help with obtain a quality workforce. </a:t>
              </a:r>
            </a:p>
          </p:txBody>
        </p:sp>
      </p:grpSp>
    </p:spTree>
    <p:extLst>
      <p:ext uri="{BB962C8B-B14F-4D97-AF65-F5344CB8AC3E}">
        <p14:creationId xmlns:p14="http://schemas.microsoft.com/office/powerpoint/2010/main" val="202944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5F09E-4CDC-8143-9AE5-3C617B74787B}"/>
              </a:ext>
            </a:extLst>
          </p:cNvPr>
          <p:cNvSpPr>
            <a:spLocks noGrp="1"/>
          </p:cNvSpPr>
          <p:nvPr>
            <p:ph type="ctrTitle"/>
          </p:nvPr>
        </p:nvSpPr>
        <p:spPr>
          <a:xfrm>
            <a:off x="1176093" y="1124574"/>
            <a:ext cx="8361229" cy="2098226"/>
          </a:xfrm>
        </p:spPr>
        <p:txBody>
          <a:bodyPr/>
          <a:lstStyle/>
          <a:p>
            <a:r>
              <a:rPr lang="en-US" sz="8800" b="1" dirty="0" err="1">
                <a:latin typeface="Rockwell Condensed" panose="02060603050405020104" pitchFamily="18" charset="0"/>
              </a:rPr>
              <a:t>QUEsTIONS</a:t>
            </a:r>
            <a:r>
              <a:rPr lang="en-US" sz="8800" b="1" dirty="0">
                <a:latin typeface="Rockwell Condensed" panose="02060603050405020104" pitchFamily="18" charset="0"/>
              </a:rPr>
              <a:t>?</a:t>
            </a:r>
            <a:r>
              <a:rPr lang="en-US" sz="8800" dirty="0"/>
              <a:t> </a:t>
            </a:r>
          </a:p>
        </p:txBody>
      </p:sp>
      <p:pic>
        <p:nvPicPr>
          <p:cNvPr id="3" name="Picture 2">
            <a:extLst>
              <a:ext uri="{FF2B5EF4-FFF2-40B4-BE49-F238E27FC236}">
                <a16:creationId xmlns:a16="http://schemas.microsoft.com/office/drawing/2014/main" id="{12BF73CE-AC01-4AA4-A161-7809069B1792}"/>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681774" y="3429000"/>
            <a:ext cx="2143126" cy="2143126"/>
          </a:xfrm>
          <a:prstGeom prst="rect">
            <a:avLst/>
          </a:prstGeom>
        </p:spPr>
      </p:pic>
    </p:spTree>
    <p:extLst>
      <p:ext uri="{BB962C8B-B14F-4D97-AF65-F5344CB8AC3E}">
        <p14:creationId xmlns:p14="http://schemas.microsoft.com/office/powerpoint/2010/main" val="269590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81743"/>
          </a:xfrm>
        </p:spPr>
        <p:txBody>
          <a:bodyPr/>
          <a:lstStyle/>
          <a:p>
            <a:pPr algn="ctr"/>
            <a:r>
              <a:rPr lang="en-US" b="1" dirty="0">
                <a:latin typeface="Rockwell Condensed" panose="02060603050405020104" pitchFamily="18" charset="0"/>
              </a:rPr>
              <a:t>Facilities Overview </a:t>
            </a:r>
          </a:p>
        </p:txBody>
      </p:sp>
      <p:pic>
        <p:nvPicPr>
          <p:cNvPr id="7" name="Content Placeholder 6">
            <a:extLst>
              <a:ext uri="{FF2B5EF4-FFF2-40B4-BE49-F238E27FC236}">
                <a16:creationId xmlns:a16="http://schemas.microsoft.com/office/drawing/2014/main" id="{B9375EAF-D429-08E4-67DD-627D2EE649A9}"/>
              </a:ext>
            </a:extLst>
          </p:cNvPr>
          <p:cNvPicPr>
            <a:picLocks noGrp="1" noChangeAspect="1"/>
          </p:cNvPicPr>
          <p:nvPr>
            <p:ph idx="1"/>
          </p:nvPr>
        </p:nvPicPr>
        <p:blipFill>
          <a:blip r:embed="rId2"/>
          <a:stretch>
            <a:fillRect/>
          </a:stretch>
        </p:blipFill>
        <p:spPr>
          <a:xfrm>
            <a:off x="2377441" y="1567543"/>
            <a:ext cx="7171508" cy="4604657"/>
          </a:xfrm>
        </p:spPr>
      </p:pic>
    </p:spTree>
    <p:extLst>
      <p:ext uri="{BB962C8B-B14F-4D97-AF65-F5344CB8AC3E}">
        <p14:creationId xmlns:p14="http://schemas.microsoft.com/office/powerpoint/2010/main" val="337103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07720"/>
          </a:xfrm>
        </p:spPr>
        <p:txBody>
          <a:bodyPr>
            <a:normAutofit/>
          </a:bodyPr>
          <a:lstStyle/>
          <a:p>
            <a:pPr algn="ctr"/>
            <a:r>
              <a:rPr lang="en-US" b="1" dirty="0">
                <a:latin typeface="Rockwell Condensed" charset="0"/>
                <a:ea typeface="Rockwell Condensed" charset="0"/>
                <a:cs typeface="Rockwell Condensed" charset="0"/>
              </a:rPr>
              <a:t>Who Do We House?</a:t>
            </a:r>
          </a:p>
        </p:txBody>
      </p:sp>
      <p:sp>
        <p:nvSpPr>
          <p:cNvPr id="3" name="Content Placeholder 2"/>
          <p:cNvSpPr>
            <a:spLocks noGrp="1"/>
          </p:cNvSpPr>
          <p:nvPr>
            <p:ph sz="half" idx="1"/>
          </p:nvPr>
        </p:nvSpPr>
        <p:spPr>
          <a:xfrm>
            <a:off x="1371600" y="2721803"/>
            <a:ext cx="4447786" cy="1214122"/>
          </a:xfrm>
        </p:spPr>
        <p:txBody>
          <a:bodyPr>
            <a:normAutofit fontScale="92500" lnSpcReduction="20000"/>
          </a:bodyPr>
          <a:lstStyle/>
          <a:p>
            <a:pPr marL="0" indent="0" algn="ctr">
              <a:lnSpc>
                <a:spcPct val="110000"/>
              </a:lnSpc>
              <a:spcBef>
                <a:spcPts val="0"/>
              </a:spcBef>
              <a:spcAft>
                <a:spcPts val="0"/>
              </a:spcAft>
              <a:buNone/>
            </a:pPr>
            <a:r>
              <a:rPr lang="en-US" b="1" dirty="0">
                <a:latin typeface="+mj-lt"/>
                <a:ea typeface="Times New Roman" charset="0"/>
                <a:cs typeface="Times New Roman" charset="0"/>
              </a:rPr>
              <a:t>	</a:t>
            </a:r>
            <a:endParaRPr lang="en-US" dirty="0">
              <a:latin typeface="+mj-lt"/>
              <a:ea typeface="Times New Roman" charset="0"/>
              <a:cs typeface="Times New Roman" charset="0"/>
            </a:endParaRPr>
          </a:p>
          <a:p>
            <a:pPr>
              <a:lnSpc>
                <a:spcPct val="110000"/>
              </a:lnSpc>
              <a:spcBef>
                <a:spcPts val="0"/>
              </a:spcBef>
              <a:spcAft>
                <a:spcPts val="0"/>
              </a:spcAft>
            </a:pPr>
            <a:r>
              <a:rPr lang="en-US" dirty="0">
                <a:latin typeface="+mj-lt"/>
                <a:ea typeface="Times New Roman" charset="0"/>
                <a:cs typeface="Times New Roman" charset="0"/>
              </a:rPr>
              <a:t>Pretrial misdemeanants and felons</a:t>
            </a:r>
          </a:p>
          <a:p>
            <a:pPr>
              <a:lnSpc>
                <a:spcPct val="110000"/>
              </a:lnSpc>
              <a:spcBef>
                <a:spcPts val="0"/>
              </a:spcBef>
              <a:spcAft>
                <a:spcPts val="0"/>
              </a:spcAft>
            </a:pPr>
            <a:r>
              <a:rPr lang="en-US" dirty="0">
                <a:latin typeface="+mj-lt"/>
                <a:ea typeface="Times New Roman" charset="0"/>
                <a:cs typeface="Times New Roman" charset="0"/>
              </a:rPr>
              <a:t>Sentenced Misdemeanants </a:t>
            </a:r>
          </a:p>
          <a:p>
            <a:pPr>
              <a:lnSpc>
                <a:spcPct val="110000"/>
              </a:lnSpc>
              <a:spcBef>
                <a:spcPts val="0"/>
              </a:spcBef>
              <a:spcAft>
                <a:spcPts val="0"/>
              </a:spcAft>
            </a:pPr>
            <a:r>
              <a:rPr lang="en-US" dirty="0">
                <a:latin typeface="+mj-lt"/>
                <a:ea typeface="Times New Roman" charset="0"/>
                <a:cs typeface="Times New Roman" charset="0"/>
              </a:rPr>
              <a:t>Fugitives from other states</a:t>
            </a:r>
          </a:p>
        </p:txBody>
      </p:sp>
      <p:sp>
        <p:nvSpPr>
          <p:cNvPr id="8" name="Oval 7">
            <a:extLst>
              <a:ext uri="{FF2B5EF4-FFF2-40B4-BE49-F238E27FC236}">
                <a16:creationId xmlns:a16="http://schemas.microsoft.com/office/drawing/2014/main" id="{A61F1AA0-9C20-4CBC-A4DC-59766A4E3570}"/>
              </a:ext>
            </a:extLst>
          </p:cNvPr>
          <p:cNvSpPr/>
          <p:nvPr/>
        </p:nvSpPr>
        <p:spPr>
          <a:xfrm>
            <a:off x="1218811" y="1929913"/>
            <a:ext cx="1097669" cy="992164"/>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Court">
            <a:extLst>
              <a:ext uri="{FF2B5EF4-FFF2-40B4-BE49-F238E27FC236}">
                <a16:creationId xmlns:a16="http://schemas.microsoft.com/office/drawing/2014/main" id="{E537BBE4-46CB-42E2-AFE2-4323E023456C}"/>
              </a:ext>
            </a:extLst>
          </p:cNvPr>
          <p:cNvSpPr/>
          <p:nvPr/>
        </p:nvSpPr>
        <p:spPr>
          <a:xfrm>
            <a:off x="1414129" y="2064985"/>
            <a:ext cx="620569" cy="656817"/>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10E3BB91-1E19-4C53-B645-CDCAB9F6564B}"/>
              </a:ext>
            </a:extLst>
          </p:cNvPr>
          <p:cNvSpPr txBox="1"/>
          <p:nvPr/>
        </p:nvSpPr>
        <p:spPr>
          <a:xfrm>
            <a:off x="2564178" y="2122796"/>
            <a:ext cx="3003502" cy="530402"/>
          </a:xfrm>
          <a:prstGeom prst="rect">
            <a:avLst/>
          </a:prstGeom>
          <a:noFill/>
        </p:spPr>
        <p:txBody>
          <a:bodyPr wrap="square" rtlCol="0">
            <a:spAutoFit/>
          </a:bodyPr>
          <a:lstStyle/>
          <a:p>
            <a:pPr algn="ctr">
              <a:lnSpc>
                <a:spcPct val="110000"/>
              </a:lnSpc>
            </a:pPr>
            <a:r>
              <a:rPr lang="en-US" sz="2800" b="1" dirty="0">
                <a:ea typeface="Times New Roman" charset="0"/>
                <a:cs typeface="Times New Roman" charset="0"/>
              </a:rPr>
              <a:t>COUNTY INMATES</a:t>
            </a:r>
          </a:p>
        </p:txBody>
      </p:sp>
      <p:sp>
        <p:nvSpPr>
          <p:cNvPr id="11" name="Content Placeholder 2">
            <a:extLst>
              <a:ext uri="{FF2B5EF4-FFF2-40B4-BE49-F238E27FC236}">
                <a16:creationId xmlns:a16="http://schemas.microsoft.com/office/drawing/2014/main" id="{6D2FFC11-33EA-4CB7-8414-76EF6C94F41B}"/>
              </a:ext>
            </a:extLst>
          </p:cNvPr>
          <p:cNvSpPr txBox="1">
            <a:spLocks/>
          </p:cNvSpPr>
          <p:nvPr/>
        </p:nvSpPr>
        <p:spPr>
          <a:xfrm>
            <a:off x="7056274" y="4026745"/>
            <a:ext cx="4447786" cy="121412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spcBef>
                <a:spcPts val="0"/>
              </a:spcBef>
              <a:spcAft>
                <a:spcPts val="0"/>
              </a:spcAft>
            </a:pPr>
            <a:r>
              <a:rPr lang="en-US" dirty="0">
                <a:ea typeface="Times New Roman" charset="0"/>
                <a:cs typeface="Times New Roman" charset="0"/>
              </a:rPr>
              <a:t>Class D Felons</a:t>
            </a:r>
          </a:p>
          <a:p>
            <a:pPr>
              <a:lnSpc>
                <a:spcPct val="100000"/>
              </a:lnSpc>
              <a:spcBef>
                <a:spcPts val="0"/>
              </a:spcBef>
              <a:spcAft>
                <a:spcPts val="0"/>
              </a:spcAft>
            </a:pPr>
            <a:r>
              <a:rPr lang="en-US" dirty="0">
                <a:ea typeface="Times New Roman" charset="0"/>
                <a:cs typeface="Times New Roman" charset="0"/>
              </a:rPr>
              <a:t>Class C Community Custody</a:t>
            </a:r>
          </a:p>
          <a:p>
            <a:pPr>
              <a:lnSpc>
                <a:spcPct val="100000"/>
              </a:lnSpc>
              <a:spcBef>
                <a:spcPts val="0"/>
              </a:spcBef>
              <a:spcAft>
                <a:spcPts val="0"/>
              </a:spcAft>
            </a:pPr>
            <a:r>
              <a:rPr lang="en-US" dirty="0">
                <a:ea typeface="Times New Roman" charset="0"/>
                <a:cs typeface="Times New Roman" charset="0"/>
              </a:rPr>
              <a:t>Controlled Intake (inmates awaiting classification) </a:t>
            </a:r>
          </a:p>
          <a:p>
            <a:pPr>
              <a:lnSpc>
                <a:spcPct val="100000"/>
              </a:lnSpc>
              <a:spcBef>
                <a:spcPts val="0"/>
              </a:spcBef>
              <a:spcAft>
                <a:spcPts val="0"/>
              </a:spcAft>
            </a:pPr>
            <a:r>
              <a:rPr lang="en-US" dirty="0">
                <a:ea typeface="Times New Roman" charset="0"/>
                <a:cs typeface="Times New Roman" charset="0"/>
              </a:rPr>
              <a:t>Parole Violators</a:t>
            </a:r>
          </a:p>
          <a:p>
            <a:pPr>
              <a:lnSpc>
                <a:spcPct val="100000"/>
              </a:lnSpc>
              <a:spcBef>
                <a:spcPts val="0"/>
              </a:spcBef>
              <a:spcAft>
                <a:spcPts val="0"/>
              </a:spcAft>
            </a:pPr>
            <a:r>
              <a:rPr lang="en-US" dirty="0">
                <a:cs typeface="Times New Roman" charset="0"/>
              </a:rPr>
              <a:t>Alternative Sentence</a:t>
            </a:r>
            <a:endParaRPr lang="en-US" dirty="0"/>
          </a:p>
        </p:txBody>
      </p:sp>
      <p:sp>
        <p:nvSpPr>
          <p:cNvPr id="12" name="Oval 11">
            <a:extLst>
              <a:ext uri="{FF2B5EF4-FFF2-40B4-BE49-F238E27FC236}">
                <a16:creationId xmlns:a16="http://schemas.microsoft.com/office/drawing/2014/main" id="{2C2E9B5E-7EAD-4442-AE63-86573F4FF56B}"/>
              </a:ext>
            </a:extLst>
          </p:cNvPr>
          <p:cNvSpPr/>
          <p:nvPr/>
        </p:nvSpPr>
        <p:spPr>
          <a:xfrm>
            <a:off x="6789174" y="2834153"/>
            <a:ext cx="1097669" cy="992164"/>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Users">
            <a:extLst>
              <a:ext uri="{FF2B5EF4-FFF2-40B4-BE49-F238E27FC236}">
                <a16:creationId xmlns:a16="http://schemas.microsoft.com/office/drawing/2014/main" id="{4BA1FCAD-9261-4891-87BF-3F05D5C0B745}"/>
              </a:ext>
            </a:extLst>
          </p:cNvPr>
          <p:cNvSpPr/>
          <p:nvPr/>
        </p:nvSpPr>
        <p:spPr>
          <a:xfrm>
            <a:off x="7027723" y="2956500"/>
            <a:ext cx="620569" cy="656817"/>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1727E665-4BD8-4EC4-94FB-3F9D45FE0FAA}"/>
              </a:ext>
            </a:extLst>
          </p:cNvPr>
          <p:cNvSpPr txBox="1"/>
          <p:nvPr/>
        </p:nvSpPr>
        <p:spPr>
          <a:xfrm>
            <a:off x="8126071" y="3027036"/>
            <a:ext cx="3003502" cy="530402"/>
          </a:xfrm>
          <a:prstGeom prst="rect">
            <a:avLst/>
          </a:prstGeom>
          <a:noFill/>
        </p:spPr>
        <p:txBody>
          <a:bodyPr wrap="square" rtlCol="0">
            <a:spAutoFit/>
          </a:bodyPr>
          <a:lstStyle/>
          <a:p>
            <a:pPr algn="ctr">
              <a:lnSpc>
                <a:spcPct val="110000"/>
              </a:lnSpc>
            </a:pPr>
            <a:r>
              <a:rPr lang="en-US" sz="2800" b="1" dirty="0">
                <a:ea typeface="Times New Roman" charset="0"/>
                <a:cs typeface="Times New Roman" charset="0"/>
              </a:rPr>
              <a:t>STATE INMATES</a:t>
            </a:r>
          </a:p>
        </p:txBody>
      </p:sp>
      <p:sp>
        <p:nvSpPr>
          <p:cNvPr id="17" name="Content Placeholder 2">
            <a:extLst>
              <a:ext uri="{FF2B5EF4-FFF2-40B4-BE49-F238E27FC236}">
                <a16:creationId xmlns:a16="http://schemas.microsoft.com/office/drawing/2014/main" id="{D760B5EF-406A-416A-B096-BC7F86EE3FB4}"/>
              </a:ext>
            </a:extLst>
          </p:cNvPr>
          <p:cNvSpPr txBox="1">
            <a:spLocks/>
          </p:cNvSpPr>
          <p:nvPr/>
        </p:nvSpPr>
        <p:spPr>
          <a:xfrm>
            <a:off x="1371600" y="5164208"/>
            <a:ext cx="2945642" cy="12141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lnSpc>
                <a:spcPct val="110000"/>
              </a:lnSpc>
              <a:spcBef>
                <a:spcPts val="0"/>
              </a:spcBef>
              <a:spcAft>
                <a:spcPts val="0"/>
              </a:spcAft>
              <a:buFont typeface="Franklin Gothic Book" panose="020B0503020102020204" pitchFamily="34" charset="0"/>
              <a:buNone/>
            </a:pPr>
            <a:r>
              <a:rPr lang="en-US" b="1" dirty="0">
                <a:latin typeface="+mj-lt"/>
                <a:ea typeface="Times New Roman" charset="0"/>
                <a:cs typeface="Times New Roman" charset="0"/>
              </a:rPr>
              <a:t>	</a:t>
            </a:r>
            <a:endParaRPr lang="en-US" dirty="0">
              <a:latin typeface="+mj-lt"/>
              <a:ea typeface="Times New Roman" charset="0"/>
              <a:cs typeface="Times New Roman" charset="0"/>
            </a:endParaRPr>
          </a:p>
          <a:p>
            <a:pPr>
              <a:lnSpc>
                <a:spcPct val="110000"/>
              </a:lnSpc>
              <a:spcBef>
                <a:spcPts val="0"/>
              </a:spcBef>
              <a:spcAft>
                <a:spcPts val="0"/>
              </a:spcAft>
            </a:pPr>
            <a:r>
              <a:rPr lang="en-US" dirty="0">
                <a:latin typeface="+mj-lt"/>
                <a:ea typeface="Times New Roman" charset="0"/>
                <a:cs typeface="Times New Roman" charset="0"/>
              </a:rPr>
              <a:t>Federal Inmates</a:t>
            </a:r>
          </a:p>
          <a:p>
            <a:pPr>
              <a:lnSpc>
                <a:spcPct val="110000"/>
              </a:lnSpc>
              <a:spcBef>
                <a:spcPts val="0"/>
              </a:spcBef>
              <a:spcAft>
                <a:spcPts val="0"/>
              </a:spcAft>
            </a:pPr>
            <a:r>
              <a:rPr lang="en-US" dirty="0">
                <a:latin typeface="+mj-lt"/>
                <a:ea typeface="Times New Roman" charset="0"/>
                <a:cs typeface="Times New Roman" charset="0"/>
              </a:rPr>
              <a:t>ICE Detainees</a:t>
            </a:r>
          </a:p>
        </p:txBody>
      </p:sp>
      <p:sp>
        <p:nvSpPr>
          <p:cNvPr id="18" name="Oval 17">
            <a:extLst>
              <a:ext uri="{FF2B5EF4-FFF2-40B4-BE49-F238E27FC236}">
                <a16:creationId xmlns:a16="http://schemas.microsoft.com/office/drawing/2014/main" id="{400D768C-A2EC-4D2A-AA3A-41087D2F2199}"/>
              </a:ext>
            </a:extLst>
          </p:cNvPr>
          <p:cNvSpPr/>
          <p:nvPr/>
        </p:nvSpPr>
        <p:spPr>
          <a:xfrm>
            <a:off x="1218811" y="4372318"/>
            <a:ext cx="1097669" cy="992164"/>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Rectangle 18" descr="Handcuffs">
            <a:extLst>
              <a:ext uri="{FF2B5EF4-FFF2-40B4-BE49-F238E27FC236}">
                <a16:creationId xmlns:a16="http://schemas.microsoft.com/office/drawing/2014/main" id="{136AD825-6CA9-47D8-A47E-CA0FE5D9A15C}"/>
              </a:ext>
            </a:extLst>
          </p:cNvPr>
          <p:cNvSpPr/>
          <p:nvPr/>
        </p:nvSpPr>
        <p:spPr>
          <a:xfrm>
            <a:off x="1414129" y="4507390"/>
            <a:ext cx="620569" cy="656817"/>
          </a:xfrm>
          <a:prstGeom prst="rect">
            <a:avLst/>
          </a:prstGeom>
          <a:blipFill>
            <a:blip r:embed="rId7">
              <a:extLs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A229E3C8-25C7-49CF-84D3-DB9F29F8E9D0}"/>
              </a:ext>
            </a:extLst>
          </p:cNvPr>
          <p:cNvSpPr txBox="1"/>
          <p:nvPr/>
        </p:nvSpPr>
        <p:spPr>
          <a:xfrm>
            <a:off x="2316480" y="4633806"/>
            <a:ext cx="2079520" cy="530402"/>
          </a:xfrm>
          <a:prstGeom prst="rect">
            <a:avLst/>
          </a:prstGeom>
          <a:noFill/>
        </p:spPr>
        <p:txBody>
          <a:bodyPr wrap="square" rtlCol="0">
            <a:spAutoFit/>
          </a:bodyPr>
          <a:lstStyle/>
          <a:p>
            <a:pPr algn="ctr">
              <a:lnSpc>
                <a:spcPct val="110000"/>
              </a:lnSpc>
            </a:pPr>
            <a:r>
              <a:rPr lang="en-US" sz="2800" b="1" dirty="0">
                <a:ea typeface="Times New Roman" charset="0"/>
                <a:cs typeface="Times New Roman" charset="0"/>
              </a:rPr>
              <a:t>OTHER</a:t>
            </a:r>
          </a:p>
        </p:txBody>
      </p:sp>
    </p:spTree>
    <p:extLst>
      <p:ext uri="{BB962C8B-B14F-4D97-AF65-F5344CB8AC3E}">
        <p14:creationId xmlns:p14="http://schemas.microsoft.com/office/powerpoint/2010/main" val="85883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b="1" dirty="0">
                <a:latin typeface="Rockwell Condensed" panose="02060603050405020104" pitchFamily="18" charset="0"/>
              </a:rPr>
              <a:t>About County Jail Populations</a:t>
            </a:r>
          </a:p>
        </p:txBody>
      </p:sp>
      <p:graphicFrame>
        <p:nvGraphicFramePr>
          <p:cNvPr id="5" name="Content Placeholder 2">
            <a:extLst>
              <a:ext uri="{FF2B5EF4-FFF2-40B4-BE49-F238E27FC236}">
                <a16:creationId xmlns:a16="http://schemas.microsoft.com/office/drawing/2014/main" id="{4D4CD9F0-6577-4722-B463-6562C0DF245C}"/>
              </a:ext>
            </a:extLst>
          </p:cNvPr>
          <p:cNvGraphicFramePr>
            <a:graphicFrameLocks noGrp="1"/>
          </p:cNvGraphicFramePr>
          <p:nvPr>
            <p:ph idx="1"/>
            <p:extLst>
              <p:ext uri="{D42A27DB-BD31-4B8C-83A1-F6EECF244321}">
                <p14:modId xmlns:p14="http://schemas.microsoft.com/office/powerpoint/2010/main" val="144487741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72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8"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1" name="Rectangle 20">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b="1" cap="all"/>
              <a:t>COUNTY JAIL POPULATION SNAP SHOTS</a:t>
            </a:r>
          </a:p>
        </p:txBody>
      </p:sp>
      <p:pic>
        <p:nvPicPr>
          <p:cNvPr id="10" name="Content Placeholder 9" descr="A blue pie chart with text&#10;&#10;Description automatically generated with low confidence">
            <a:extLst>
              <a:ext uri="{FF2B5EF4-FFF2-40B4-BE49-F238E27FC236}">
                <a16:creationId xmlns:a16="http://schemas.microsoft.com/office/drawing/2014/main" id="{B30E2898-56EE-B928-559D-6A960D80CA88}"/>
              </a:ext>
            </a:extLst>
          </p:cNvPr>
          <p:cNvPicPr>
            <a:picLocks noGrp="1" noChangeAspect="1"/>
          </p:cNvPicPr>
          <p:nvPr>
            <p:ph idx="1"/>
          </p:nvPr>
        </p:nvPicPr>
        <p:blipFill>
          <a:blip r:embed="rId3"/>
          <a:stretch>
            <a:fillRect/>
          </a:stretch>
        </p:blipFill>
        <p:spPr bwMode="auto">
          <a:xfrm>
            <a:off x="539087" y="486383"/>
            <a:ext cx="5122139" cy="37007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screenshot, diagram, font&#10;&#10;Description automatically generated">
            <a:extLst>
              <a:ext uri="{FF2B5EF4-FFF2-40B4-BE49-F238E27FC236}">
                <a16:creationId xmlns:a16="http://schemas.microsoft.com/office/drawing/2014/main" id="{08B35FCD-3F88-69FB-FC5A-ED091CF7922A}"/>
              </a:ext>
            </a:extLst>
          </p:cNvPr>
          <p:cNvPicPr>
            <a:picLocks noChangeAspect="1"/>
          </p:cNvPicPr>
          <p:nvPr/>
        </p:nvPicPr>
        <p:blipFill>
          <a:blip r:embed="rId4"/>
          <a:stretch>
            <a:fillRect/>
          </a:stretch>
        </p:blipFill>
        <p:spPr>
          <a:xfrm>
            <a:off x="6496352" y="643467"/>
            <a:ext cx="4973560" cy="3543662"/>
          </a:xfrm>
          <a:prstGeom prst="rect">
            <a:avLst/>
          </a:prstGeom>
        </p:spPr>
      </p:pic>
      <p:sp>
        <p:nvSpPr>
          <p:cNvPr id="23" name="Freeform: Shape 22">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5" name="Freeform: Shape 24">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69579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29">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1"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1" name="Rectangle 33">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b="1" cap="all" dirty="0"/>
              <a:t>PRETRIAL JAIL POPULATION SNAPSHOT</a:t>
            </a:r>
          </a:p>
        </p:txBody>
      </p:sp>
      <p:pic>
        <p:nvPicPr>
          <p:cNvPr id="9" name="Picture 8">
            <a:extLst>
              <a:ext uri="{FF2B5EF4-FFF2-40B4-BE49-F238E27FC236}">
                <a16:creationId xmlns:a16="http://schemas.microsoft.com/office/drawing/2014/main" id="{01463543-A562-2D4B-BDF4-BA74EFB83490}"/>
              </a:ext>
            </a:extLst>
          </p:cNvPr>
          <p:cNvPicPr>
            <a:picLocks noChangeAspect="1"/>
          </p:cNvPicPr>
          <p:nvPr/>
        </p:nvPicPr>
        <p:blipFill>
          <a:blip r:embed="rId3"/>
          <a:stretch>
            <a:fillRect/>
          </a:stretch>
        </p:blipFill>
        <p:spPr>
          <a:xfrm>
            <a:off x="6636091" y="717786"/>
            <a:ext cx="4446583" cy="3168189"/>
          </a:xfrm>
          <a:prstGeom prst="rect">
            <a:avLst/>
          </a:prstGeom>
        </p:spPr>
      </p:pic>
      <p:pic>
        <p:nvPicPr>
          <p:cNvPr id="7" name="Picture 6">
            <a:extLst>
              <a:ext uri="{FF2B5EF4-FFF2-40B4-BE49-F238E27FC236}">
                <a16:creationId xmlns:a16="http://schemas.microsoft.com/office/drawing/2014/main" id="{961FACE8-136B-2844-AB96-5F944F797B4E}"/>
              </a:ext>
            </a:extLst>
          </p:cNvPr>
          <p:cNvPicPr>
            <a:picLocks noChangeAspect="1"/>
          </p:cNvPicPr>
          <p:nvPr/>
        </p:nvPicPr>
        <p:blipFill>
          <a:blip r:embed="rId4"/>
          <a:stretch>
            <a:fillRect/>
          </a:stretch>
        </p:blipFill>
        <p:spPr>
          <a:xfrm>
            <a:off x="958183" y="686466"/>
            <a:ext cx="4719726" cy="3362803"/>
          </a:xfrm>
          <a:prstGeom prst="rect">
            <a:avLst/>
          </a:prstGeom>
        </p:spPr>
      </p:pic>
      <p:sp>
        <p:nvSpPr>
          <p:cNvPr id="42" name="Freeform: Shape 35">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43" name="Freeform: Shape 37">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277260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DD05291-7A38-4178-B9F9-D7ED4A149EB0}"/>
              </a:ext>
            </a:extLst>
          </p:cNvPr>
          <p:cNvSpPr/>
          <p:nvPr/>
        </p:nvSpPr>
        <p:spPr>
          <a:xfrm>
            <a:off x="6961568" y="4979892"/>
            <a:ext cx="1255904" cy="1255904"/>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Oval 7">
            <a:extLst>
              <a:ext uri="{FF2B5EF4-FFF2-40B4-BE49-F238E27FC236}">
                <a16:creationId xmlns:a16="http://schemas.microsoft.com/office/drawing/2014/main" id="{18F05F14-7E1D-4ABE-A92A-8835D9A4F537}"/>
              </a:ext>
            </a:extLst>
          </p:cNvPr>
          <p:cNvSpPr/>
          <p:nvPr/>
        </p:nvSpPr>
        <p:spPr>
          <a:xfrm>
            <a:off x="1434528" y="5049453"/>
            <a:ext cx="1255904" cy="1255904"/>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 name="Title 3"/>
          <p:cNvSpPr>
            <a:spLocks noGrp="1"/>
          </p:cNvSpPr>
          <p:nvPr>
            <p:ph type="title"/>
          </p:nvPr>
        </p:nvSpPr>
        <p:spPr>
          <a:xfrm>
            <a:off x="1295400" y="685800"/>
            <a:ext cx="9601200" cy="797560"/>
          </a:xfrm>
        </p:spPr>
        <p:txBody>
          <a:bodyPr/>
          <a:lstStyle/>
          <a:p>
            <a:pPr algn="ctr"/>
            <a:r>
              <a:rPr lang="en-US" b="1" dirty="0">
                <a:latin typeface="Rockwell Condensed" panose="02060603050405020104" pitchFamily="18" charset="0"/>
              </a:rPr>
              <a:t>About Jail Budgets </a:t>
            </a:r>
          </a:p>
        </p:txBody>
      </p:sp>
      <p:sp>
        <p:nvSpPr>
          <p:cNvPr id="2" name="Content Placeholder 1">
            <a:extLst>
              <a:ext uri="{FF2B5EF4-FFF2-40B4-BE49-F238E27FC236}">
                <a16:creationId xmlns:a16="http://schemas.microsoft.com/office/drawing/2014/main" id="{89F81213-FBB6-5747-8CFF-45CF3CBE2277}"/>
              </a:ext>
            </a:extLst>
          </p:cNvPr>
          <p:cNvSpPr>
            <a:spLocks noGrp="1"/>
          </p:cNvSpPr>
          <p:nvPr>
            <p:ph idx="1"/>
          </p:nvPr>
        </p:nvSpPr>
        <p:spPr>
          <a:xfrm>
            <a:off x="1371600" y="2286000"/>
            <a:ext cx="9601200" cy="1534438"/>
          </a:xfrm>
        </p:spPr>
        <p:txBody>
          <a:bodyPr>
            <a:normAutofit fontScale="77500" lnSpcReduction="20000"/>
          </a:bodyPr>
          <a:lstStyle/>
          <a:p>
            <a:pPr marL="0" lvl="2" indent="0">
              <a:buNone/>
            </a:pPr>
            <a:r>
              <a:rPr lang="en-US" b="1" dirty="0"/>
              <a:t>FUNDING COMES FROM</a:t>
            </a:r>
          </a:p>
          <a:p>
            <a:pPr lvl="2"/>
            <a:r>
              <a:rPr lang="en-US" dirty="0"/>
              <a:t>State Appropriations (Jail Bed Allotment, Daily Per Diem, Local Corrections Assistance Fund)</a:t>
            </a:r>
          </a:p>
          <a:p>
            <a:pPr lvl="2"/>
            <a:r>
              <a:rPr lang="en-US" dirty="0"/>
              <a:t>County General Fund Dollars </a:t>
            </a:r>
          </a:p>
          <a:p>
            <a:pPr lvl="2"/>
            <a:r>
              <a:rPr lang="en-US" dirty="0"/>
              <a:t>Federal Contracts ( not every facility)</a:t>
            </a:r>
          </a:p>
          <a:p>
            <a:pPr lvl="2"/>
            <a:r>
              <a:rPr lang="en-US" dirty="0"/>
              <a:t>Restricted Funds (Commissary) </a:t>
            </a:r>
          </a:p>
          <a:p>
            <a:pPr lvl="2"/>
            <a:r>
              <a:rPr lang="en-US" dirty="0"/>
              <a:t>Grant Funding</a:t>
            </a:r>
          </a:p>
          <a:p>
            <a:pPr lvl="2"/>
            <a:endParaRPr lang="en-US" dirty="0"/>
          </a:p>
          <a:p>
            <a:pPr marL="0" lvl="2" indent="0">
              <a:buNone/>
            </a:pPr>
            <a:endParaRPr lang="en-US" dirty="0"/>
          </a:p>
        </p:txBody>
      </p:sp>
      <p:sp>
        <p:nvSpPr>
          <p:cNvPr id="5" name="Content Placeholder 1">
            <a:extLst>
              <a:ext uri="{FF2B5EF4-FFF2-40B4-BE49-F238E27FC236}">
                <a16:creationId xmlns:a16="http://schemas.microsoft.com/office/drawing/2014/main" id="{38725F98-3145-4F1E-870E-6F89197C17A1}"/>
              </a:ext>
            </a:extLst>
          </p:cNvPr>
          <p:cNvSpPr txBox="1">
            <a:spLocks/>
          </p:cNvSpPr>
          <p:nvPr/>
        </p:nvSpPr>
        <p:spPr>
          <a:xfrm>
            <a:off x="1783080" y="4182332"/>
            <a:ext cx="9601200" cy="797560"/>
          </a:xfrm>
          <a:prstGeom prst="rect">
            <a:avLst/>
          </a:prstGeom>
        </p:spPr>
        <p:txBody>
          <a:bodyPr vert="horz" lIns="91440" tIns="45720" rIns="91440" bIns="45720" numCol="1"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2" indent="0" algn="ctr">
              <a:buFont typeface="Franklin Gothic Book" panose="020B0503020102020204" pitchFamily="34" charset="0"/>
              <a:buNone/>
            </a:pPr>
            <a:r>
              <a:rPr lang="en-US" b="1" dirty="0"/>
              <a:t>WHILE WE HAVE CONTINUOUSLY BEEN ASKED TO DO MORE,</a:t>
            </a:r>
          </a:p>
          <a:p>
            <a:pPr marL="0" lvl="2" indent="0" algn="ctr">
              <a:buFont typeface="Franklin Gothic Book" panose="020B0503020102020204" pitchFamily="34" charset="0"/>
              <a:buNone/>
            </a:pPr>
            <a:r>
              <a:rPr lang="en-US" b="1" dirty="0"/>
              <a:t>WE WANT TO CONTINUE WORKING WITH THE STATE TO:</a:t>
            </a:r>
          </a:p>
          <a:p>
            <a:pPr marL="0" lvl="2" indent="0" algn="ctr">
              <a:buFont typeface="Franklin Gothic Book" panose="020B0503020102020204" pitchFamily="34" charset="0"/>
              <a:buNone/>
            </a:pPr>
            <a:endParaRPr lang="en-US" b="1" dirty="0"/>
          </a:p>
          <a:p>
            <a:pPr marL="0" lvl="2" indent="0">
              <a:buFont typeface="Franklin Gothic Book" panose="020B0503020102020204" pitchFamily="34" charset="0"/>
              <a:buNone/>
            </a:pPr>
            <a:endParaRPr lang="en-US" dirty="0"/>
          </a:p>
        </p:txBody>
      </p:sp>
      <p:sp>
        <p:nvSpPr>
          <p:cNvPr id="7" name="Rectangle 6" descr="Checkmark">
            <a:extLst>
              <a:ext uri="{FF2B5EF4-FFF2-40B4-BE49-F238E27FC236}">
                <a16:creationId xmlns:a16="http://schemas.microsoft.com/office/drawing/2014/main" id="{ABFEDE9B-E430-437D-820D-D9DD9F115735}"/>
              </a:ext>
            </a:extLst>
          </p:cNvPr>
          <p:cNvSpPr/>
          <p:nvPr/>
        </p:nvSpPr>
        <p:spPr>
          <a:xfrm>
            <a:off x="1698268" y="5313193"/>
            <a:ext cx="728424" cy="728424"/>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73A2F1AC-CD43-416F-A5CF-185CB2FEC30E}"/>
              </a:ext>
            </a:extLst>
          </p:cNvPr>
          <p:cNvSpPr txBox="1"/>
          <p:nvPr/>
        </p:nvSpPr>
        <p:spPr>
          <a:xfrm>
            <a:off x="2861596" y="5425279"/>
            <a:ext cx="2621280" cy="646331"/>
          </a:xfrm>
          <a:prstGeom prst="rect">
            <a:avLst/>
          </a:prstGeom>
          <a:noFill/>
        </p:spPr>
        <p:txBody>
          <a:bodyPr wrap="square" rtlCol="0">
            <a:spAutoFit/>
          </a:bodyPr>
          <a:lstStyle/>
          <a:p>
            <a:r>
              <a:rPr lang="en-US" dirty="0"/>
              <a:t>Keep Kentucky Safe</a:t>
            </a:r>
          </a:p>
          <a:p>
            <a:endParaRPr lang="en-US" dirty="0"/>
          </a:p>
        </p:txBody>
      </p:sp>
      <p:sp>
        <p:nvSpPr>
          <p:cNvPr id="10" name="Rectangle 9" descr="Checkmark">
            <a:extLst>
              <a:ext uri="{FF2B5EF4-FFF2-40B4-BE49-F238E27FC236}">
                <a16:creationId xmlns:a16="http://schemas.microsoft.com/office/drawing/2014/main" id="{1B5F6FB5-D05A-49E8-8248-F5AB7754F9AD}"/>
              </a:ext>
            </a:extLst>
          </p:cNvPr>
          <p:cNvSpPr/>
          <p:nvPr/>
        </p:nvSpPr>
        <p:spPr>
          <a:xfrm>
            <a:off x="7225308" y="5313193"/>
            <a:ext cx="728424" cy="728424"/>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a:extLst>
              <a:ext uri="{FF2B5EF4-FFF2-40B4-BE49-F238E27FC236}">
                <a16:creationId xmlns:a16="http://schemas.microsoft.com/office/drawing/2014/main" id="{4BAEB920-6561-4180-9CD5-31C71652DA2D}"/>
              </a:ext>
            </a:extLst>
          </p:cNvPr>
          <p:cNvSpPr/>
          <p:nvPr/>
        </p:nvSpPr>
        <p:spPr>
          <a:xfrm>
            <a:off x="8313958" y="5319250"/>
            <a:ext cx="2675284" cy="646331"/>
          </a:xfrm>
          <a:prstGeom prst="rect">
            <a:avLst/>
          </a:prstGeom>
        </p:spPr>
        <p:txBody>
          <a:bodyPr wrap="none">
            <a:spAutoFit/>
          </a:bodyPr>
          <a:lstStyle/>
          <a:p>
            <a:r>
              <a:rPr lang="en-US" dirty="0"/>
              <a:t>Institute Smart Programs </a:t>
            </a:r>
          </a:p>
          <a:p>
            <a:r>
              <a:rPr lang="en-US" dirty="0"/>
              <a:t>to reduce recidivism </a:t>
            </a:r>
          </a:p>
        </p:txBody>
      </p:sp>
    </p:spTree>
    <p:extLst>
      <p:ext uri="{BB962C8B-B14F-4D97-AF65-F5344CB8AC3E}">
        <p14:creationId xmlns:p14="http://schemas.microsoft.com/office/powerpoint/2010/main" val="360475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685800"/>
            <a:ext cx="9601200" cy="797560"/>
          </a:xfrm>
        </p:spPr>
        <p:txBody>
          <a:bodyPr/>
          <a:lstStyle/>
          <a:p>
            <a:pPr algn="ctr"/>
            <a:r>
              <a:rPr lang="en-US" b="1" dirty="0">
                <a:latin typeface="Rockwell Condensed" panose="02060603050405020104" pitchFamily="18" charset="0"/>
              </a:rPr>
              <a:t>THANK YOU </a:t>
            </a:r>
          </a:p>
        </p:txBody>
      </p:sp>
      <p:sp>
        <p:nvSpPr>
          <p:cNvPr id="2" name="Content Placeholder 1">
            <a:extLst>
              <a:ext uri="{FF2B5EF4-FFF2-40B4-BE49-F238E27FC236}">
                <a16:creationId xmlns:a16="http://schemas.microsoft.com/office/drawing/2014/main" id="{89F81213-FBB6-5747-8CFF-45CF3CBE2277}"/>
              </a:ext>
            </a:extLst>
          </p:cNvPr>
          <p:cNvSpPr>
            <a:spLocks noGrp="1"/>
          </p:cNvSpPr>
          <p:nvPr>
            <p:ph idx="1"/>
          </p:nvPr>
        </p:nvSpPr>
        <p:spPr>
          <a:xfrm>
            <a:off x="1371600" y="2286000"/>
            <a:ext cx="9601200" cy="3043646"/>
          </a:xfrm>
        </p:spPr>
        <p:txBody>
          <a:bodyPr>
            <a:normAutofit lnSpcReduction="10000"/>
          </a:bodyPr>
          <a:lstStyle/>
          <a:p>
            <a:pPr marL="0" lvl="2" indent="0" algn="ctr">
              <a:buNone/>
            </a:pPr>
            <a:r>
              <a:rPr lang="en-US" b="1" dirty="0"/>
              <a:t>RECENT FUNDING GIVEN BY THE GENERAL ASSEMBLY</a:t>
            </a:r>
          </a:p>
          <a:p>
            <a:pPr marL="0" lvl="2" indent="0" algn="ctr">
              <a:buNone/>
            </a:pPr>
            <a:endParaRPr lang="en-US" b="1" dirty="0"/>
          </a:p>
          <a:p>
            <a:pPr lvl="2"/>
            <a:r>
              <a:rPr lang="en-US" dirty="0"/>
              <a:t>$4.00 Per Day Per Diem Increase </a:t>
            </a:r>
          </a:p>
          <a:p>
            <a:pPr marL="0" lvl="2" indent="0">
              <a:buNone/>
            </a:pPr>
            <a:endParaRPr lang="en-US" dirty="0"/>
          </a:p>
          <a:p>
            <a:pPr lvl="2"/>
            <a:r>
              <a:rPr lang="en-US" dirty="0"/>
              <a:t>Funding for Programs Increased and Education based incentives</a:t>
            </a:r>
          </a:p>
          <a:p>
            <a:pPr marL="0" lvl="2" indent="0">
              <a:buNone/>
            </a:pPr>
            <a:endParaRPr lang="en-US" dirty="0"/>
          </a:p>
          <a:p>
            <a:pPr lvl="2"/>
            <a:r>
              <a:rPr lang="en-US" dirty="0"/>
              <a:t>$15 million for virtual arraignment equipment (deployment July 2023)</a:t>
            </a:r>
          </a:p>
          <a:p>
            <a:pPr lvl="2"/>
            <a:endParaRPr lang="en-US" dirty="0"/>
          </a:p>
          <a:p>
            <a:pPr lvl="2"/>
            <a:r>
              <a:rPr lang="en-US" dirty="0"/>
              <a:t>Statutory change to allow for telehealth within local facilities</a:t>
            </a:r>
          </a:p>
          <a:p>
            <a:pPr lvl="2"/>
            <a:endParaRPr lang="en-US" dirty="0"/>
          </a:p>
          <a:p>
            <a:pPr marL="0" lvl="2" indent="0">
              <a:buNone/>
            </a:pPr>
            <a:endParaRPr lang="en-US" dirty="0"/>
          </a:p>
        </p:txBody>
      </p:sp>
      <p:sp>
        <p:nvSpPr>
          <p:cNvPr id="5" name="Content Placeholder 1">
            <a:extLst>
              <a:ext uri="{FF2B5EF4-FFF2-40B4-BE49-F238E27FC236}">
                <a16:creationId xmlns:a16="http://schemas.microsoft.com/office/drawing/2014/main" id="{38725F98-3145-4F1E-870E-6F89197C17A1}"/>
              </a:ext>
            </a:extLst>
          </p:cNvPr>
          <p:cNvSpPr txBox="1">
            <a:spLocks/>
          </p:cNvSpPr>
          <p:nvPr/>
        </p:nvSpPr>
        <p:spPr>
          <a:xfrm>
            <a:off x="1783080" y="4182332"/>
            <a:ext cx="9601200" cy="797560"/>
          </a:xfrm>
          <a:prstGeom prst="rect">
            <a:avLst/>
          </a:prstGeom>
        </p:spPr>
        <p:txBody>
          <a:bodyPr vert="horz" lIns="91440" tIns="45720" rIns="91440" bIns="45720" numCol="1"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2" indent="0">
              <a:buFont typeface="Franklin Gothic Book" panose="020B0503020102020204" pitchFamily="34" charset="0"/>
              <a:buNone/>
            </a:pPr>
            <a:endParaRPr lang="en-US" dirty="0"/>
          </a:p>
        </p:txBody>
      </p:sp>
    </p:spTree>
    <p:extLst>
      <p:ext uri="{BB962C8B-B14F-4D97-AF65-F5344CB8AC3E}">
        <p14:creationId xmlns:p14="http://schemas.microsoft.com/office/powerpoint/2010/main" val="26185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5F09E-4CDC-8143-9AE5-3C617B74787B}"/>
              </a:ext>
            </a:extLst>
          </p:cNvPr>
          <p:cNvSpPr>
            <a:spLocks noGrp="1"/>
          </p:cNvSpPr>
          <p:nvPr>
            <p:ph type="ctrTitle"/>
          </p:nvPr>
        </p:nvSpPr>
        <p:spPr>
          <a:xfrm>
            <a:off x="1267533" y="1790779"/>
            <a:ext cx="8361229" cy="2098226"/>
          </a:xfrm>
        </p:spPr>
        <p:txBody>
          <a:bodyPr/>
          <a:lstStyle/>
          <a:p>
            <a:r>
              <a:rPr lang="en-US" sz="8800" b="1" dirty="0">
                <a:latin typeface="Rockwell Condensed" panose="02060603050405020104" pitchFamily="18" charset="0"/>
              </a:rPr>
              <a:t>CURRENT Challenges</a:t>
            </a:r>
            <a:endParaRPr lang="en-US" sz="8800" dirty="0"/>
          </a:p>
        </p:txBody>
      </p:sp>
      <p:pic>
        <p:nvPicPr>
          <p:cNvPr id="3" name="Picture 2">
            <a:extLst>
              <a:ext uri="{FF2B5EF4-FFF2-40B4-BE49-F238E27FC236}">
                <a16:creationId xmlns:a16="http://schemas.microsoft.com/office/drawing/2014/main" id="{12BF73CE-AC01-4AA4-A161-7809069B1792}"/>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681774" y="3429000"/>
            <a:ext cx="2143126" cy="2143126"/>
          </a:xfrm>
          <a:prstGeom prst="rect">
            <a:avLst/>
          </a:prstGeom>
        </p:spPr>
      </p:pic>
    </p:spTree>
    <p:extLst>
      <p:ext uri="{BB962C8B-B14F-4D97-AF65-F5344CB8AC3E}">
        <p14:creationId xmlns:p14="http://schemas.microsoft.com/office/powerpoint/2010/main" val="2943275861"/>
      </p:ext>
    </p:extLst>
  </p:cSld>
  <p:clrMapOvr>
    <a:masterClrMapping/>
  </p:clrMapOvr>
</p:sld>
</file>

<file path=ppt/theme/theme1.xml><?xml version="1.0" encoding="utf-8"?>
<a:theme xmlns:a="http://schemas.openxmlformats.org/drawingml/2006/main" name="Crop">
  <a:themeElements>
    <a:clrScheme name="Custom 10">
      <a:dk1>
        <a:srgbClr val="000000"/>
      </a:dk1>
      <a:lt1>
        <a:srgbClr val="FFFFFF"/>
      </a:lt1>
      <a:dk2>
        <a:srgbClr val="191B0E"/>
      </a:dk2>
      <a:lt2>
        <a:srgbClr val="FEFFFF"/>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938</Words>
  <Application>Microsoft Macintosh PowerPoint</Application>
  <PresentationFormat>Widescreen</PresentationFormat>
  <Paragraphs>91</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Franklin Gothic Book</vt:lpstr>
      <vt:lpstr>Rockwell Condensed</vt:lpstr>
      <vt:lpstr>Crop</vt:lpstr>
      <vt:lpstr>COUNTY JAILS In the Commonwealth </vt:lpstr>
      <vt:lpstr>Facilities Overview </vt:lpstr>
      <vt:lpstr>Who Do We House?</vt:lpstr>
      <vt:lpstr>About County Jail Populations</vt:lpstr>
      <vt:lpstr>COUNTY JAIL POPULATION SNAP SHOTS</vt:lpstr>
      <vt:lpstr>PRETRIAL JAIL POPULATION SNAPSHOT</vt:lpstr>
      <vt:lpstr>About Jail Budgets </vt:lpstr>
      <vt:lpstr>THANK YOU </vt:lpstr>
      <vt:lpstr>CURRENT Challenges</vt:lpstr>
      <vt:lpstr>Distinct Jail Challenges</vt:lpstr>
      <vt:lpstr> Resolutions</vt:lpstr>
      <vt:lpstr>CLASSIFICATIONS AT LOCAL FACILITIES</vt:lpstr>
      <vt:lpstr>Uniform Training for Deputy Jailers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JAILS In the Commonwealth </dc:title>
  <dc:creator>Jasmine Heiss</dc:creator>
  <cp:lastModifiedBy>Renee Craddock</cp:lastModifiedBy>
  <cp:revision>3</cp:revision>
  <dcterms:created xsi:type="dcterms:W3CDTF">2023-06-09T17:41:40Z</dcterms:created>
  <dcterms:modified xsi:type="dcterms:W3CDTF">2023-06-11T12:23:43Z</dcterms:modified>
</cp:coreProperties>
</file>