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68" r:id="rId6"/>
    <p:sldId id="260" r:id="rId7"/>
    <p:sldId id="259" r:id="rId8"/>
    <p:sldId id="269" r:id="rId9"/>
    <p:sldId id="261" r:id="rId10"/>
    <p:sldId id="270" r:id="rId11"/>
    <p:sldId id="262" r:id="rId12"/>
    <p:sldId id="271" r:id="rId13"/>
    <p:sldId id="263" r:id="rId14"/>
    <p:sldId id="264" r:id="rId15"/>
    <p:sldId id="265" r:id="rId16"/>
    <p:sldId id="272"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6DED8D2-CCB4-4E9F-A922-892A04731C2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0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796DC-C089-4F3B-99FB-CF0C774E904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421889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35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70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1736188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5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58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64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29230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ED8D2-CCB4-4E9F-A922-892A04731C2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45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796DC-C089-4F3B-99FB-CF0C774E904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38241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796DC-C089-4F3B-99FB-CF0C774E9048}"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ED8D2-CCB4-4E9F-A922-892A04731C2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68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796DC-C089-4F3B-99FB-CF0C774E9048}"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ED8D2-CCB4-4E9F-A922-892A04731C2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95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796DC-C089-4F3B-99FB-CF0C774E9048}"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309194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796DC-C089-4F3B-99FB-CF0C774E904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ED8D2-CCB4-4E9F-A922-892A04731C2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42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796DC-C089-4F3B-99FB-CF0C774E9048}"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ED8D2-CCB4-4E9F-A922-892A04731C2A}" type="slidenum">
              <a:rPr lang="en-US" smtClean="0"/>
              <a:t>‹#›</a:t>
            </a:fld>
            <a:endParaRPr lang="en-US"/>
          </a:p>
        </p:txBody>
      </p:sp>
    </p:spTree>
    <p:extLst>
      <p:ext uri="{BB962C8B-B14F-4D97-AF65-F5344CB8AC3E}">
        <p14:creationId xmlns:p14="http://schemas.microsoft.com/office/powerpoint/2010/main" val="190223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D796DC-C089-4F3B-99FB-CF0C774E9048}" type="datetimeFigureOut">
              <a:rPr lang="en-US" smtClean="0"/>
              <a:t>7/17/2023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DED8D2-CCB4-4E9F-A922-892A04731C2A}" type="slidenum">
              <a:rPr lang="en-US" smtClean="0"/>
              <a:t>‹#›</a:t>
            </a:fld>
            <a:endParaRPr lang="en-US"/>
          </a:p>
        </p:txBody>
      </p:sp>
    </p:spTree>
    <p:extLst>
      <p:ext uri="{BB962C8B-B14F-4D97-AF65-F5344CB8AC3E}">
        <p14:creationId xmlns:p14="http://schemas.microsoft.com/office/powerpoint/2010/main" val="2291605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8165" y="1632337"/>
            <a:ext cx="6815669" cy="1515533"/>
          </a:xfrm>
        </p:spPr>
        <p:txBody>
          <a:bodyPr/>
          <a:lstStyle/>
          <a:p>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3" name="Subtitle 2"/>
          <p:cNvSpPr>
            <a:spLocks noGrp="1"/>
          </p:cNvSpPr>
          <p:nvPr>
            <p:ph type="subTitle" idx="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 </a:t>
            </a:r>
          </a:p>
        </p:txBody>
      </p:sp>
      <p:sp>
        <p:nvSpPr>
          <p:cNvPr id="4" name="Rectangle 3">
            <a:extLst>
              <a:ext uri="{FF2B5EF4-FFF2-40B4-BE49-F238E27FC236}">
                <a16:creationId xmlns:a16="http://schemas.microsoft.com/office/drawing/2014/main" id="{C60AA790-799A-409B-8A03-B9F855D1C7F2}"/>
              </a:ext>
            </a:extLst>
          </p:cNvPr>
          <p:cNvSpPr/>
          <p:nvPr/>
        </p:nvSpPr>
        <p:spPr>
          <a:xfrm>
            <a:off x="2805556" y="1808971"/>
            <a:ext cx="6396153" cy="1754326"/>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rPr>
              <a:t>School Safety and </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rPr>
              <a:t>Resiliency Act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endParaRPr>
          </a:p>
        </p:txBody>
      </p:sp>
      <p:sp>
        <p:nvSpPr>
          <p:cNvPr id="6" name="Rectangle 5">
            <a:extLst>
              <a:ext uri="{FF2B5EF4-FFF2-40B4-BE49-F238E27FC236}">
                <a16:creationId xmlns:a16="http://schemas.microsoft.com/office/drawing/2014/main" id="{C54A0A39-7ABB-40E6-AE39-8988AF3D3F5B}"/>
              </a:ext>
            </a:extLst>
          </p:cNvPr>
          <p:cNvSpPr/>
          <p:nvPr/>
        </p:nvSpPr>
        <p:spPr>
          <a:xfrm>
            <a:off x="4651338" y="3856333"/>
            <a:ext cx="2704587"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2019 SB1</a:t>
            </a:r>
          </a:p>
        </p:txBody>
      </p:sp>
    </p:spTree>
    <p:extLst>
      <p:ext uri="{BB962C8B-B14F-4D97-AF65-F5344CB8AC3E}">
        <p14:creationId xmlns:p14="http://schemas.microsoft.com/office/powerpoint/2010/main" val="302321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60DE-A862-4105-A84C-4490FD694270}"/>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B2A25694-E6BA-456C-80AA-CDAD57576976}"/>
              </a:ext>
            </a:extLst>
          </p:cNvPr>
          <p:cNvSpPr>
            <a:spLocks noGrp="1"/>
          </p:cNvSpPr>
          <p:nvPr>
            <p:ph type="body" sz="half" idx="2"/>
          </p:nvPr>
        </p:nvSpPr>
        <p:spPr>
          <a:xfrm>
            <a:off x="1295398" y="1524001"/>
            <a:ext cx="6537365" cy="4100944"/>
          </a:xfrm>
        </p:spPr>
        <p:txBody>
          <a:bodyPr>
            <a:normAutofit fontScale="92500" lnSpcReduction="20000"/>
          </a:bodyPr>
          <a:lstStyle/>
          <a:p>
            <a:pPr marL="285750" indent="-285750" algn="l">
              <a:buFont typeface="Arial" panose="020B0604020202020204" pitchFamily="34" charset="0"/>
              <a:buChar char="•"/>
            </a:pPr>
            <a:r>
              <a:rPr lang="en-US" sz="2200" b="1" dirty="0"/>
              <a:t>2019 SB1 also amended KRS 158.162 to provide greater security within the school building by (cont’d):</a:t>
            </a:r>
          </a:p>
          <a:p>
            <a:pPr marL="742950" lvl="1" indent="-285750">
              <a:buFont typeface="Arial" panose="020B0604020202020204" pitchFamily="34" charset="0"/>
              <a:buChar char="•"/>
            </a:pPr>
            <a:r>
              <a:rPr lang="en-US" sz="1900" b="1" dirty="0"/>
              <a:t>Requiring classroom doors to remain closed and locked during instructional time (2020 SB8 allowed for exceptions to this when there is only one adult and one child in the classroom or when approved in writing by the state security marshal);</a:t>
            </a:r>
          </a:p>
          <a:p>
            <a:pPr marL="742950" lvl="1" indent="-285750">
              <a:buFont typeface="Arial" panose="020B0604020202020204" pitchFamily="34" charset="0"/>
              <a:buChar char="•"/>
            </a:pPr>
            <a:r>
              <a:rPr lang="en-US" sz="1900" b="1" dirty="0"/>
              <a:t>Requiring classroom doors with windows to be equipped with material to quickly cover the window during a building lockdown; and</a:t>
            </a:r>
          </a:p>
          <a:p>
            <a:pPr marL="742950" lvl="1" indent="-285750">
              <a:buFont typeface="Arial" panose="020B0604020202020204" pitchFamily="34" charset="0"/>
              <a:buChar char="•"/>
            </a:pPr>
            <a:r>
              <a:rPr lang="en-US" sz="1900" b="1" dirty="0"/>
              <a:t>Requiring schools to be in compliance by July 1, 2022 or risk ineligibility for approval for new building construction or expansion except for facility improvements that specifically address school safety and security measures.</a:t>
            </a:r>
          </a:p>
        </p:txBody>
      </p:sp>
      <p:sp>
        <p:nvSpPr>
          <p:cNvPr id="5" name="Rectangle 4">
            <a:extLst>
              <a:ext uri="{FF2B5EF4-FFF2-40B4-BE49-F238E27FC236}">
                <a16:creationId xmlns:a16="http://schemas.microsoft.com/office/drawing/2014/main" id="{B8B42413-397A-46B0-A154-FB5AEF5943C0}"/>
              </a:ext>
            </a:extLst>
          </p:cNvPr>
          <p:cNvSpPr/>
          <p:nvPr/>
        </p:nvSpPr>
        <p:spPr>
          <a:xfrm>
            <a:off x="711201" y="621299"/>
            <a:ext cx="10680730" cy="646331"/>
          </a:xfrm>
          <a:prstGeom prst="rect">
            <a:avLst/>
          </a:prstGeom>
          <a:noFill/>
        </p:spPr>
        <p:txBody>
          <a:bodyPr wrap="square" lIns="91440" tIns="45720" rIns="91440" bIns="45720">
            <a:spAutoFit/>
          </a:bodyPr>
          <a:lstStyle/>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t>
            </a:r>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Systems and Structures</a:t>
            </a:r>
            <a:endPar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endParaRPr>
          </a:p>
        </p:txBody>
      </p:sp>
      <p:pic>
        <p:nvPicPr>
          <p:cNvPr id="3074" name="Picture 2" descr="128,175 School Safety Images, Stock Photos &amp; Vectors | Shutterstock">
            <a:extLst>
              <a:ext uri="{FF2B5EF4-FFF2-40B4-BE49-F238E27FC236}">
                <a16:creationId xmlns:a16="http://schemas.microsoft.com/office/drawing/2014/main" id="{F884C68C-EE53-04EA-0044-0844385D35F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b="8500"/>
          <a:stretch/>
        </p:blipFill>
        <p:spPr bwMode="auto">
          <a:xfrm>
            <a:off x="7968331" y="1524001"/>
            <a:ext cx="3311058" cy="410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DDF4-830F-4063-8C30-113FD9965240}"/>
              </a:ext>
            </a:extLst>
          </p:cNvPr>
          <p:cNvSpPr>
            <a:spLocks noGrp="1"/>
          </p:cNvSpPr>
          <p:nvPr>
            <p:ph type="title"/>
          </p:nvPr>
        </p:nvSpPr>
        <p:spPr>
          <a:xfrm>
            <a:off x="956290" y="475480"/>
            <a:ext cx="9458378" cy="1371600"/>
          </a:xfrm>
        </p:spPr>
        <p:txBody>
          <a:bodyPr/>
          <a:lstStyle/>
          <a:p>
            <a: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t>
            </a: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Systems and Structures</a:t>
            </a: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r>
              <a:rPr lang="en-US" dirty="0"/>
              <a:t> </a:t>
            </a:r>
          </a:p>
        </p:txBody>
      </p:sp>
      <p:sp>
        <p:nvSpPr>
          <p:cNvPr id="4" name="Text Placeholder 3">
            <a:extLst>
              <a:ext uri="{FF2B5EF4-FFF2-40B4-BE49-F238E27FC236}">
                <a16:creationId xmlns:a16="http://schemas.microsoft.com/office/drawing/2014/main" id="{61D55FCC-AD66-4A23-AFF3-4C2D893CB2C8}"/>
              </a:ext>
            </a:extLst>
          </p:cNvPr>
          <p:cNvSpPr>
            <a:spLocks noGrp="1"/>
          </p:cNvSpPr>
          <p:nvPr>
            <p:ph type="body" sz="half" idx="2"/>
          </p:nvPr>
        </p:nvSpPr>
        <p:spPr>
          <a:xfrm>
            <a:off x="4565072" y="1481667"/>
            <a:ext cx="6241816" cy="4673600"/>
          </a:xfrm>
        </p:spPr>
        <p:txBody>
          <a:bodyPr>
            <a:normAutofit/>
          </a:bodyPr>
          <a:lstStyle/>
          <a:p>
            <a:pPr marL="285750" indent="-285750" algn="l">
              <a:buFont typeface="Arial" panose="020B0604020202020204" pitchFamily="34" charset="0"/>
              <a:buChar char="•"/>
            </a:pPr>
            <a:r>
              <a:rPr lang="en-US" sz="2400" b="1" dirty="0"/>
              <a:t>Other provisions of 2019 SB1 include:</a:t>
            </a:r>
          </a:p>
          <a:p>
            <a:pPr marL="742950" lvl="1" indent="-285750">
              <a:buFont typeface="Arial" panose="020B0604020202020204" pitchFamily="34" charset="0"/>
              <a:buChar char="•"/>
            </a:pPr>
            <a:r>
              <a:rPr lang="en-US" sz="1800" b="1" dirty="0"/>
              <a:t>Providing suicide prevention awareness information in person, by live streaming, or via a video recording to all students in grades six (6) through twelve (12).</a:t>
            </a:r>
          </a:p>
          <a:p>
            <a:pPr marL="742950" lvl="1" indent="-285750">
              <a:buFont typeface="Arial" panose="020B0604020202020204" pitchFamily="34" charset="0"/>
              <a:buChar char="•"/>
            </a:pPr>
            <a:endParaRPr lang="en-US" sz="1800" b="1" dirty="0"/>
          </a:p>
          <a:p>
            <a:pPr marL="742950" lvl="1" indent="-285750">
              <a:buFont typeface="Arial" panose="020B0604020202020204" pitchFamily="34" charset="0"/>
              <a:buChar char="•"/>
            </a:pPr>
            <a:r>
              <a:rPr lang="en-US" sz="1800" b="1" dirty="0"/>
              <a:t>Requiring a minimum of one (1) hour of high-quality suicide prevention training including the recognition of signs and symptoms of possible mental illness to all school district employees with job duties requiring direct contact with students in grades six (6) through twelve (12).</a:t>
            </a:r>
          </a:p>
        </p:txBody>
      </p:sp>
      <p:pic>
        <p:nvPicPr>
          <p:cNvPr id="5122" name="Picture 2" descr="10 Free School Safety Training Courses with Certificates | EdApp  Microlearning Programs">
            <a:extLst>
              <a:ext uri="{FF2B5EF4-FFF2-40B4-BE49-F238E27FC236}">
                <a16:creationId xmlns:a16="http://schemas.microsoft.com/office/drawing/2014/main" id="{77ED7CC2-B7A6-4206-8550-C02FEE48D1A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926" r="24926"/>
          <a:stretch>
            <a:fillRect/>
          </a:stretch>
        </p:blipFill>
        <p:spPr bwMode="auto">
          <a:xfrm>
            <a:off x="769938" y="1588656"/>
            <a:ext cx="3137044" cy="416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8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DDF4-830F-4063-8C30-113FD9965240}"/>
              </a:ext>
            </a:extLst>
          </p:cNvPr>
          <p:cNvSpPr>
            <a:spLocks noGrp="1"/>
          </p:cNvSpPr>
          <p:nvPr>
            <p:ph type="title"/>
          </p:nvPr>
        </p:nvSpPr>
        <p:spPr>
          <a:xfrm>
            <a:off x="956290" y="475480"/>
            <a:ext cx="9458378" cy="1371600"/>
          </a:xfrm>
        </p:spPr>
        <p:txBody>
          <a:bodyPr/>
          <a:lstStyle/>
          <a:p>
            <a: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t>
            </a: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Systems and Structures</a:t>
            </a: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r>
              <a:rPr lang="en-US" dirty="0"/>
              <a:t> </a:t>
            </a:r>
          </a:p>
        </p:txBody>
      </p:sp>
      <p:sp>
        <p:nvSpPr>
          <p:cNvPr id="4" name="Text Placeholder 3">
            <a:extLst>
              <a:ext uri="{FF2B5EF4-FFF2-40B4-BE49-F238E27FC236}">
                <a16:creationId xmlns:a16="http://schemas.microsoft.com/office/drawing/2014/main" id="{61D55FCC-AD66-4A23-AFF3-4C2D893CB2C8}"/>
              </a:ext>
            </a:extLst>
          </p:cNvPr>
          <p:cNvSpPr>
            <a:spLocks noGrp="1"/>
          </p:cNvSpPr>
          <p:nvPr>
            <p:ph type="body" sz="half" idx="2"/>
          </p:nvPr>
        </p:nvSpPr>
        <p:spPr>
          <a:xfrm>
            <a:off x="4368800" y="1481667"/>
            <a:ext cx="6438088" cy="4800600"/>
          </a:xfrm>
        </p:spPr>
        <p:txBody>
          <a:bodyPr>
            <a:normAutofit fontScale="85000" lnSpcReduction="20000"/>
          </a:bodyPr>
          <a:lstStyle/>
          <a:p>
            <a:pPr marL="285750" indent="-285750" algn="l">
              <a:buFont typeface="Arial" panose="020B0604020202020204" pitchFamily="34" charset="0"/>
              <a:buChar char="•"/>
            </a:pPr>
            <a:r>
              <a:rPr lang="en-US" sz="2400" b="1" dirty="0"/>
              <a:t>Other provisions of 2019 SB1 include (cont’d):</a:t>
            </a:r>
          </a:p>
          <a:p>
            <a:pPr marL="742950" lvl="1" indent="-285750">
              <a:buFont typeface="Arial" panose="020B0604020202020204" pitchFamily="34" charset="0"/>
              <a:buChar char="•"/>
            </a:pPr>
            <a:r>
              <a:rPr lang="en-US" sz="2100" b="1" dirty="0"/>
              <a:t>Requiring a minimum of one (1) hour of training on how to respond to an active shooter situation for all school district employees with job duties requiring direct contact with students.  The training shall be provided either in person, by live streaming, or via a video recording.  2020 SB8 shifted the responsibility of preparing this video from KDE to the KY Department of Criminal Justice Training after  collaboration with KDE, the </a:t>
            </a:r>
            <a:r>
              <a:rPr lang="en-US" sz="2100" b="1" dirty="0" err="1"/>
              <a:t>KCSS</a:t>
            </a:r>
            <a:r>
              <a:rPr lang="en-US" sz="2100" b="1" dirty="0"/>
              <a:t>, and the KY Law Enforcement Council.</a:t>
            </a:r>
          </a:p>
          <a:p>
            <a:pPr marL="742950" lvl="1" indent="-285750">
              <a:buFont typeface="Arial" panose="020B0604020202020204" pitchFamily="34" charset="0"/>
              <a:buChar char="•"/>
            </a:pPr>
            <a:r>
              <a:rPr lang="en-US" sz="2100" b="1" dirty="0"/>
              <a:t>Amended the statute on terroristic threatening to include making false statements by any means for the purpose of causing evacuation of a school building, school property, or school sanctioned activity; or for causing the cancellation of school classes or school activity; or creating fear of serious bodily harm among students, parents, or school personnel.  Also, requires principal to make annual notification to all students of the provision of the statute and penalties for violation of Terroristic Threatening. </a:t>
            </a:r>
          </a:p>
        </p:txBody>
      </p:sp>
      <p:pic>
        <p:nvPicPr>
          <p:cNvPr id="4098" name="Picture 2" descr="Free School Safety Pictures, Download Free School Safety Pictures png  images, Free ClipArts on Clipart Library">
            <a:extLst>
              <a:ext uri="{FF2B5EF4-FFF2-40B4-BE49-F238E27FC236}">
                <a16:creationId xmlns:a16="http://schemas.microsoft.com/office/drawing/2014/main" id="{9B5C9A09-BD88-8BAB-5E8A-75499DDF27F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956290" y="1847080"/>
            <a:ext cx="3284317" cy="355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6411-6CE4-4074-BA5B-EF76B75207B3}"/>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876CE6CE-7991-4DD2-87BF-E573DD781264}"/>
              </a:ext>
            </a:extLst>
          </p:cNvPr>
          <p:cNvSpPr>
            <a:spLocks noGrp="1"/>
          </p:cNvSpPr>
          <p:nvPr>
            <p:ph type="body" sz="half" idx="2"/>
          </p:nvPr>
        </p:nvSpPr>
        <p:spPr>
          <a:xfrm>
            <a:off x="904513" y="1788761"/>
            <a:ext cx="6901754" cy="4356101"/>
          </a:xfrm>
        </p:spPr>
        <p:txBody>
          <a:bodyPr>
            <a:noAutofit/>
          </a:bodyPr>
          <a:lstStyle/>
          <a:p>
            <a:pPr marL="285750" indent="-285750" algn="l">
              <a:buFont typeface="Arial" panose="020B0604020202020204" pitchFamily="34" charset="0"/>
              <a:buChar char="•"/>
            </a:pPr>
            <a:r>
              <a:rPr lang="en-US" b="1" dirty="0"/>
              <a:t>Requires schools to employ, as funds and qualified personnel become available, at least one (1) school counselor in each school with the goal of having one (1) school counselor for every two hundred fifty (250) students and spending at least sixty percent (60%) of his or her time in direct services to students.</a:t>
            </a:r>
          </a:p>
          <a:p>
            <a:pPr marL="285750" indent="-285750" algn="l">
              <a:buFont typeface="Arial" panose="020B0604020202020204" pitchFamily="34" charset="0"/>
              <a:buChar char="•"/>
            </a:pPr>
            <a:r>
              <a:rPr lang="en-US" b="1" dirty="0"/>
              <a:t>2020 SB8 amended this section to require one counselor in each school spending sixty percent (60%) of their time providing counseling and related services directly to students and having the goal of having one counselor or school-based mental health services provider who is employed by the district for every two hundred fifty (250) students, including the school counselor. </a:t>
            </a:r>
          </a:p>
          <a:p>
            <a:pPr marL="285750" indent="-285750" algn="l">
              <a:buFont typeface="Arial" panose="020B0604020202020204" pitchFamily="34" charset="0"/>
              <a:buChar char="•"/>
            </a:pPr>
            <a:r>
              <a:rPr lang="en-US" b="1" dirty="0"/>
              <a:t>Requires superintendents to annually report to KDE the number and placement of counselors in the district as well as the funding source and approximate percent of time devoted to each duty during the year.</a:t>
            </a:r>
          </a:p>
        </p:txBody>
      </p:sp>
      <p:sp>
        <p:nvSpPr>
          <p:cNvPr id="5" name="Rectangle 4">
            <a:extLst>
              <a:ext uri="{FF2B5EF4-FFF2-40B4-BE49-F238E27FC236}">
                <a16:creationId xmlns:a16="http://schemas.microsoft.com/office/drawing/2014/main" id="{D9BA2A8E-DE1E-44B2-86BD-DC37924B26F0}"/>
              </a:ext>
            </a:extLst>
          </p:cNvPr>
          <p:cNvSpPr/>
          <p:nvPr/>
        </p:nvSpPr>
        <p:spPr>
          <a:xfrm>
            <a:off x="1208074" y="689961"/>
            <a:ext cx="6219395" cy="1200329"/>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 </a:t>
            </a:r>
          </a:p>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Culture of Student Connection</a:t>
            </a:r>
          </a:p>
        </p:txBody>
      </p:sp>
      <p:pic>
        <p:nvPicPr>
          <p:cNvPr id="6146" name="Picture 2" descr="Upgrading school safety – how should it be done? -">
            <a:extLst>
              <a:ext uri="{FF2B5EF4-FFF2-40B4-BE49-F238E27FC236}">
                <a16:creationId xmlns:a16="http://schemas.microsoft.com/office/drawing/2014/main" id="{15288B00-F24A-4936-8CEC-5C5D77340C2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1609" r="21609"/>
          <a:stretch/>
        </p:blipFill>
        <p:spPr bwMode="auto">
          <a:xfrm>
            <a:off x="8224140" y="1041400"/>
            <a:ext cx="3063347"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7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6411-6CE4-4074-BA5B-EF76B75207B3}"/>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876CE6CE-7991-4DD2-87BF-E573DD781264}"/>
              </a:ext>
            </a:extLst>
          </p:cNvPr>
          <p:cNvSpPr>
            <a:spLocks noGrp="1"/>
          </p:cNvSpPr>
          <p:nvPr>
            <p:ph type="body" sz="half" idx="2"/>
          </p:nvPr>
        </p:nvSpPr>
        <p:spPr>
          <a:xfrm>
            <a:off x="1295399" y="2299855"/>
            <a:ext cx="6241816" cy="3669145"/>
          </a:xfrm>
        </p:spPr>
        <p:txBody>
          <a:bodyPr>
            <a:normAutofit/>
          </a:bodyPr>
          <a:lstStyle/>
          <a:p>
            <a:pPr marL="285750" indent="-285750" algn="l">
              <a:buFont typeface="Arial" panose="020B0604020202020204" pitchFamily="34" charset="0"/>
              <a:buChar char="•"/>
            </a:pPr>
            <a:r>
              <a:rPr lang="en-US" b="1" dirty="0"/>
              <a:t>Instructs all schools to develop a “trauma-informed approach” as recommended by the federal Substance Abuse and Mental Health Services Administration in a school to foster a safe, stable, and understanding learning environment for all students and staff and ensuring that all students are known well by at least one (1) adult in the school setting.</a:t>
            </a:r>
          </a:p>
          <a:p>
            <a:pPr marL="285750" indent="-285750" algn="l">
              <a:buFont typeface="Arial" panose="020B0604020202020204" pitchFamily="34" charset="0"/>
              <a:buChar char="•"/>
            </a:pPr>
            <a:r>
              <a:rPr lang="en-US" b="1" dirty="0"/>
              <a:t>The school counselor or school-based mental health services provider shall facilitate the creation of a trauma-informed team to identify and assist students whose learning, behavior, and relationships have been impacted by trauma.</a:t>
            </a:r>
          </a:p>
        </p:txBody>
      </p:sp>
      <p:sp>
        <p:nvSpPr>
          <p:cNvPr id="5" name="Rectangle 4">
            <a:extLst>
              <a:ext uri="{FF2B5EF4-FFF2-40B4-BE49-F238E27FC236}">
                <a16:creationId xmlns:a16="http://schemas.microsoft.com/office/drawing/2014/main" id="{D9BA2A8E-DE1E-44B2-86BD-DC37924B26F0}"/>
              </a:ext>
            </a:extLst>
          </p:cNvPr>
          <p:cNvSpPr/>
          <p:nvPr/>
        </p:nvSpPr>
        <p:spPr>
          <a:xfrm>
            <a:off x="540712" y="689961"/>
            <a:ext cx="7554119" cy="1446550"/>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 </a:t>
            </a:r>
          </a:p>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Culture of Student Connection</a:t>
            </a:r>
          </a:p>
        </p:txBody>
      </p:sp>
      <p:pic>
        <p:nvPicPr>
          <p:cNvPr id="5122" name="Picture 2" descr="School counselors are vital to student support services">
            <a:extLst>
              <a:ext uri="{FF2B5EF4-FFF2-40B4-BE49-F238E27FC236}">
                <a16:creationId xmlns:a16="http://schemas.microsoft.com/office/drawing/2014/main" id="{E6DE64AF-57D9-2389-DAAF-CDF0D0BEA06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7537215" y="2491021"/>
            <a:ext cx="3784056" cy="251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6411-6CE4-4074-BA5B-EF76B75207B3}"/>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876CE6CE-7991-4DD2-87BF-E573DD781264}"/>
              </a:ext>
            </a:extLst>
          </p:cNvPr>
          <p:cNvSpPr>
            <a:spLocks noGrp="1"/>
          </p:cNvSpPr>
          <p:nvPr>
            <p:ph type="body" sz="half" idx="2"/>
          </p:nvPr>
        </p:nvSpPr>
        <p:spPr>
          <a:xfrm>
            <a:off x="965200" y="1890291"/>
            <a:ext cx="7027333" cy="4070242"/>
          </a:xfrm>
        </p:spPr>
        <p:txBody>
          <a:bodyPr>
            <a:noAutofit/>
          </a:bodyPr>
          <a:lstStyle/>
          <a:p>
            <a:pPr marL="285750" indent="-285750" algn="l">
              <a:buFont typeface="Arial" panose="020B0604020202020204" pitchFamily="34" charset="0"/>
              <a:buChar char="•"/>
            </a:pPr>
            <a:r>
              <a:rPr lang="en-US" b="1" dirty="0"/>
              <a:t>The trauma-informed team shall provide training to other administrators, teachers, and staff on a trauma-informed approach.</a:t>
            </a:r>
          </a:p>
          <a:p>
            <a:pPr marL="285750" indent="-285750" algn="l">
              <a:buFont typeface="Arial" panose="020B0604020202020204" pitchFamily="34" charset="0"/>
              <a:buChar char="•"/>
            </a:pPr>
            <a:r>
              <a:rPr lang="en-US" b="1" dirty="0"/>
              <a:t>Instructs the KDE to provide a toolkit that includes guidance, strategies, behavioral interventions, practices, and techniques to assist school districts in developing a trauma-informed approach.</a:t>
            </a:r>
          </a:p>
          <a:p>
            <a:pPr marL="285750" indent="-285750" algn="l">
              <a:buFont typeface="Arial" panose="020B0604020202020204" pitchFamily="34" charset="0"/>
              <a:buChar char="•"/>
            </a:pPr>
            <a:r>
              <a:rPr lang="en-US" b="1" dirty="0"/>
              <a:t>Instructs each local board of education to develop a plan for implementing a trauma-informed approach in its schools that includes collaborating with local law enforcement to create procedures for notification of trauma-exposed students.</a:t>
            </a:r>
          </a:p>
          <a:p>
            <a:pPr marL="285750" indent="-285750" algn="l">
              <a:buFont typeface="Arial" panose="020B0604020202020204" pitchFamily="34" charset="0"/>
              <a:buChar char="•"/>
            </a:pPr>
            <a:r>
              <a:rPr lang="en-US" b="1" dirty="0"/>
              <a:t>Encourages the Department of KY State Police to receive training on issues pertaining to school and student safety and invites them to annually meet with local superintendents to discuss emergency response plans and emergency concerns as well as developing procedures to communicate instances of trauma-exposed students. </a:t>
            </a:r>
          </a:p>
        </p:txBody>
      </p:sp>
      <p:sp>
        <p:nvSpPr>
          <p:cNvPr id="5" name="Rectangle 4">
            <a:extLst>
              <a:ext uri="{FF2B5EF4-FFF2-40B4-BE49-F238E27FC236}">
                <a16:creationId xmlns:a16="http://schemas.microsoft.com/office/drawing/2014/main" id="{D9BA2A8E-DE1E-44B2-86BD-DC37924B26F0}"/>
              </a:ext>
            </a:extLst>
          </p:cNvPr>
          <p:cNvSpPr/>
          <p:nvPr/>
        </p:nvSpPr>
        <p:spPr>
          <a:xfrm>
            <a:off x="1208074" y="689961"/>
            <a:ext cx="6219395" cy="1200329"/>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 </a:t>
            </a:r>
          </a:p>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Culture of Student Connection</a:t>
            </a:r>
          </a:p>
        </p:txBody>
      </p:sp>
      <p:pic>
        <p:nvPicPr>
          <p:cNvPr id="6" name="Picture 2" descr="The School Counselor-Student Ratio: There's Good News and Bad News">
            <a:extLst>
              <a:ext uri="{FF2B5EF4-FFF2-40B4-BE49-F238E27FC236}">
                <a16:creationId xmlns:a16="http://schemas.microsoft.com/office/drawing/2014/main" id="{F7D843BB-3B02-3132-E197-BFD1ADFBDF6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7992533" y="1454648"/>
            <a:ext cx="3311294" cy="439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5526-2C71-4A79-B52D-F0DF280D84C9}"/>
              </a:ext>
            </a:extLst>
          </p:cNvPr>
          <p:cNvSpPr>
            <a:spLocks noGrp="1"/>
          </p:cNvSpPr>
          <p:nvPr>
            <p:ph type="title"/>
          </p:nvPr>
        </p:nvSpPr>
        <p:spPr>
          <a:xfrm>
            <a:off x="715618" y="3194857"/>
            <a:ext cx="10575234" cy="2521634"/>
          </a:xfrm>
        </p:spPr>
        <p:txBody>
          <a:bodyPr>
            <a:normAutofit fontScale="90000"/>
          </a:bodyPr>
          <a:lstStyle/>
          <a:p>
            <a:pPr algn="l"/>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											        </a:t>
            </a:r>
            <a:r>
              <a:rPr lang="en-US" sz="2200" b="1" u="sng" dirty="0"/>
              <a:t>FY21</a:t>
            </a:r>
            <a:r>
              <a:rPr lang="en-US" sz="2200" b="1" dirty="0"/>
              <a:t>		</a:t>
            </a:r>
            <a:r>
              <a:rPr lang="en-US" sz="2200" b="1" u="sng" dirty="0"/>
              <a:t>FY22</a:t>
            </a:r>
            <a:r>
              <a:rPr lang="en-US" sz="2200" b="1" dirty="0"/>
              <a:t>		</a:t>
            </a:r>
            <a:r>
              <a:rPr lang="en-US" sz="2200" b="1" u="sng" dirty="0"/>
              <a:t>FY23</a:t>
            </a:r>
            <a:r>
              <a:rPr lang="en-US" sz="2200" b="1" dirty="0"/>
              <a:t>		</a:t>
            </a:r>
            <a:r>
              <a:rPr lang="en-US" sz="2200" b="1" u="sng" dirty="0"/>
              <a:t>FY24</a:t>
            </a:r>
            <a:r>
              <a:rPr lang="en-US" sz="2000" dirty="0"/>
              <a:t>		</a:t>
            </a:r>
            <a:br>
              <a:rPr lang="en-US" sz="2000" dirty="0"/>
            </a:br>
            <a:r>
              <a:rPr lang="en-US" sz="2200" b="1" dirty="0"/>
              <a:t>School Safety Facility Upgrades (Bond Funds)	</a:t>
            </a:r>
            <a:r>
              <a:rPr lang="en-US" sz="2000" b="1" dirty="0"/>
              <a:t>     </a:t>
            </a:r>
            <a:r>
              <a:rPr lang="en-US" sz="2000" b="1" dirty="0">
                <a:solidFill>
                  <a:srgbClr val="FF0000"/>
                </a:solidFill>
              </a:rPr>
              <a:t>18,200,000</a:t>
            </a:r>
            <a:br>
              <a:rPr lang="en-US" sz="2000" dirty="0"/>
            </a:br>
            <a:br>
              <a:rPr lang="en-US" sz="2000" dirty="0"/>
            </a:br>
            <a:r>
              <a:rPr lang="en-US" sz="2200" b="1" dirty="0"/>
              <a:t>School Based Mental Health Professionals</a:t>
            </a:r>
            <a:r>
              <a:rPr lang="en-US" sz="2000" dirty="0"/>
              <a:t>		      </a:t>
            </a:r>
            <a:r>
              <a:rPr lang="en-US" sz="2000" b="1" dirty="0">
                <a:solidFill>
                  <a:srgbClr val="FF0000"/>
                </a:solidFill>
              </a:rPr>
              <a:t>7,412,500	        7,412,50         7,412,500	      7,412,500</a:t>
            </a:r>
            <a:br>
              <a:rPr lang="en-US" sz="2000" dirty="0"/>
            </a:br>
            <a:br>
              <a:rPr lang="en-US" sz="2200" b="1" dirty="0"/>
            </a:br>
            <a:r>
              <a:rPr lang="en-US" sz="2200" b="1" dirty="0"/>
              <a:t>Office State School Security Marshal                      </a:t>
            </a:r>
            <a:r>
              <a:rPr lang="en-US" sz="2000" b="1" dirty="0">
                <a:solidFill>
                  <a:srgbClr val="FF0000"/>
                </a:solidFill>
              </a:rPr>
              <a:t>2,291,300 	       2,293,700         2,356,600        2,352,200</a:t>
            </a:r>
            <a:br>
              <a:rPr lang="en-US" sz="2000" dirty="0"/>
            </a:br>
            <a:r>
              <a:rPr lang="en-US" sz="2200" b="1" dirty="0"/>
              <a:t>(Restricted Funds)</a:t>
            </a:r>
            <a:br>
              <a:rPr lang="en-US" sz="2000" dirty="0"/>
            </a:br>
            <a:br>
              <a:rPr lang="en-US" sz="2000" dirty="0"/>
            </a:br>
            <a:r>
              <a:rPr lang="en-US" sz="2200" b="1" dirty="0"/>
              <a:t>Center for School Safety*	</a:t>
            </a:r>
            <a:r>
              <a:rPr lang="en-US" sz="2000" dirty="0"/>
              <a:t>					</a:t>
            </a:r>
            <a:r>
              <a:rPr lang="en-US" sz="2000" b="1" dirty="0">
                <a:solidFill>
                  <a:srgbClr val="FF0000"/>
                </a:solidFill>
              </a:rPr>
              <a:t>   13,000,000	      13,000,000	      13,000,000 	    13,000,000</a:t>
            </a:r>
            <a:r>
              <a:rPr lang="en-US" sz="2000" dirty="0"/>
              <a:t>			</a:t>
            </a:r>
            <a:br>
              <a:rPr lang="en-US" sz="2000" dirty="0"/>
            </a:br>
            <a:br>
              <a:rPr lang="en-US" sz="2000" dirty="0"/>
            </a:br>
            <a:br>
              <a:rPr lang="en-US" sz="2000" dirty="0"/>
            </a:br>
            <a:endParaRPr lang="en-US" sz="2000" dirty="0"/>
          </a:p>
        </p:txBody>
      </p:sp>
      <p:sp>
        <p:nvSpPr>
          <p:cNvPr id="4" name="Text Placeholder 3">
            <a:extLst>
              <a:ext uri="{FF2B5EF4-FFF2-40B4-BE49-F238E27FC236}">
                <a16:creationId xmlns:a16="http://schemas.microsoft.com/office/drawing/2014/main" id="{27D86C16-6DE7-4DAB-9F9B-090A6B9F1D18}"/>
              </a:ext>
            </a:extLst>
          </p:cNvPr>
          <p:cNvSpPr>
            <a:spLocks noGrp="1"/>
          </p:cNvSpPr>
          <p:nvPr>
            <p:ph type="body" sz="half" idx="2"/>
          </p:nvPr>
        </p:nvSpPr>
        <p:spPr>
          <a:xfrm>
            <a:off x="1162878" y="4898701"/>
            <a:ext cx="6241816" cy="1828800"/>
          </a:xfrm>
        </p:spPr>
        <p:txBody>
          <a:bodyPr/>
          <a:lstStyle/>
          <a:p>
            <a:r>
              <a:rPr lang="en-US" b="1" dirty="0"/>
              <a:t>*School district uses of the Center for School Safety funds - SROs, Alternative Ed. Programs, Intervention Services, Security Equipment, Training Programs, In-School Suspension, Community-Based Program</a:t>
            </a:r>
          </a:p>
        </p:txBody>
      </p:sp>
      <p:sp>
        <p:nvSpPr>
          <p:cNvPr id="5" name="Rectangle 4">
            <a:extLst>
              <a:ext uri="{FF2B5EF4-FFF2-40B4-BE49-F238E27FC236}">
                <a16:creationId xmlns:a16="http://schemas.microsoft.com/office/drawing/2014/main" id="{37ED185A-6C58-4DC3-B3D1-B26AB0C6F36C}"/>
              </a:ext>
            </a:extLst>
          </p:cNvPr>
          <p:cNvSpPr/>
          <p:nvPr/>
        </p:nvSpPr>
        <p:spPr>
          <a:xfrm>
            <a:off x="1546725" y="656679"/>
            <a:ext cx="8681146" cy="769441"/>
          </a:xfrm>
          <a:prstGeom prst="rect">
            <a:avLst/>
          </a:prstGeom>
          <a:noFill/>
        </p:spPr>
        <p:txBody>
          <a:bodyPr wrap="square" lIns="91440" tIns="45720" rIns="91440" bIns="45720">
            <a:spAutoFit/>
          </a:bodyPr>
          <a:lstStyle/>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School Safety</a:t>
            </a: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 Funding</a:t>
            </a:r>
          </a:p>
        </p:txBody>
      </p:sp>
      <p:pic>
        <p:nvPicPr>
          <p:cNvPr id="7170" name="Picture 2" descr="green plant in clear glass vase">
            <a:extLst>
              <a:ext uri="{FF2B5EF4-FFF2-40B4-BE49-F238E27FC236}">
                <a16:creationId xmlns:a16="http://schemas.microsoft.com/office/drawing/2014/main" id="{742FC25B-B125-4E9F-8CC6-FEB622597A44}"/>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100" r="16704"/>
          <a:stretch/>
        </p:blipFill>
        <p:spPr bwMode="auto">
          <a:xfrm>
            <a:off x="8335618" y="4717773"/>
            <a:ext cx="1762540" cy="133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9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8165" y="1632337"/>
            <a:ext cx="6815669" cy="1515533"/>
          </a:xfrm>
        </p:spPr>
        <p:txBody>
          <a:bodyPr/>
          <a:lstStyle/>
          <a:p>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3" name="Subtitle 2"/>
          <p:cNvSpPr>
            <a:spLocks noGrp="1"/>
          </p:cNvSpPr>
          <p:nvPr>
            <p:ph type="subTitle" idx="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 </a:t>
            </a:r>
          </a:p>
        </p:txBody>
      </p:sp>
      <p:sp>
        <p:nvSpPr>
          <p:cNvPr id="4" name="Rectangle 3">
            <a:extLst>
              <a:ext uri="{FF2B5EF4-FFF2-40B4-BE49-F238E27FC236}">
                <a16:creationId xmlns:a16="http://schemas.microsoft.com/office/drawing/2014/main" id="{C60AA790-799A-409B-8A03-B9F855D1C7F2}"/>
              </a:ext>
            </a:extLst>
          </p:cNvPr>
          <p:cNvSpPr/>
          <p:nvPr/>
        </p:nvSpPr>
        <p:spPr>
          <a:xfrm>
            <a:off x="2805562" y="1632337"/>
            <a:ext cx="6396153" cy="2185214"/>
          </a:xfrm>
          <a:prstGeom prst="rect">
            <a:avLst/>
          </a:prstGeom>
          <a:noFill/>
        </p:spPr>
        <p:txBody>
          <a:bodyPr wrap="squar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rPr>
              <a:t>Questions?</a:t>
            </a:r>
          </a:p>
          <a:p>
            <a:pPr algn="ctr"/>
            <a:endParaRPr lang="en-US" sz="1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endParaRPr>
          </a:p>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rPr>
              <a:t>School Safety and </a:t>
            </a:r>
          </a:p>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latin typeface="Segoe UI" panose="020B0502040204020203" pitchFamily="34" charset="0"/>
                <a:ea typeface="Segoe UI" panose="020B0502040204020203" pitchFamily="34" charset="0"/>
                <a:cs typeface="Segoe UI" panose="020B0502040204020203" pitchFamily="34" charset="0"/>
              </a:rPr>
              <a:t>Resiliency Act</a:t>
            </a:r>
            <a:endPar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01600">
                  <a:schemeClr val="accent4">
                    <a:satMod val="175000"/>
                    <a:alpha val="40000"/>
                  </a:schemeClr>
                </a:glow>
                <a:innerShdw blurRad="177800">
                  <a:schemeClr val="accent3">
                    <a:lumMod val="50000"/>
                  </a:schemeClr>
                </a:innerShdw>
              </a:effectLst>
            </a:endParaRPr>
          </a:p>
        </p:txBody>
      </p:sp>
      <p:sp>
        <p:nvSpPr>
          <p:cNvPr id="6" name="Rectangle 5">
            <a:extLst>
              <a:ext uri="{FF2B5EF4-FFF2-40B4-BE49-F238E27FC236}">
                <a16:creationId xmlns:a16="http://schemas.microsoft.com/office/drawing/2014/main" id="{C54A0A39-7ABB-40E6-AE39-8988AF3D3F5B}"/>
              </a:ext>
            </a:extLst>
          </p:cNvPr>
          <p:cNvSpPr/>
          <p:nvPr/>
        </p:nvSpPr>
        <p:spPr>
          <a:xfrm>
            <a:off x="4300287" y="3939426"/>
            <a:ext cx="3406702" cy="1446550"/>
          </a:xfrm>
          <a:prstGeom prst="rect">
            <a:avLst/>
          </a:prstGeom>
          <a:noFill/>
        </p:spPr>
        <p:txBody>
          <a:bodyPr wrap="non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2019 SB1</a:t>
            </a:r>
          </a:p>
          <a:p>
            <a:pPr algn="ct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AS Amended by </a:t>
            </a:r>
          </a:p>
          <a:p>
            <a:pPr algn="ct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2020 SB8 and 2022 HB63</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31722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EF32-81B3-4F36-AD67-D85F9126ABDC}"/>
              </a:ext>
            </a:extLst>
          </p:cNvPr>
          <p:cNvSpPr>
            <a:spLocks noGrp="1"/>
          </p:cNvSpPr>
          <p:nvPr>
            <p:ph type="title"/>
          </p:nvPr>
        </p:nvSpPr>
        <p:spPr>
          <a:xfrm>
            <a:off x="1131938" y="1606665"/>
            <a:ext cx="6241816" cy="1371600"/>
          </a:xfrm>
        </p:spPr>
        <p:txBody>
          <a:bodyPr/>
          <a:lstStyle/>
          <a:p>
            <a:r>
              <a:rPr lang="en-US" dirty="0"/>
              <a:t>  </a:t>
            </a:r>
          </a:p>
        </p:txBody>
      </p:sp>
      <p:pic>
        <p:nvPicPr>
          <p:cNvPr id="17" name="Picture Placeholder 16" descr="Young girl reading a book">
            <a:extLst>
              <a:ext uri="{FF2B5EF4-FFF2-40B4-BE49-F238E27FC236}">
                <a16:creationId xmlns:a16="http://schemas.microsoft.com/office/drawing/2014/main" id="{0E498AA5-A04B-49D1-9D2D-0C94D177CE50}"/>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tretch/>
        </p:blipFill>
        <p:spPr>
          <a:xfrm>
            <a:off x="8119533" y="1801091"/>
            <a:ext cx="3176151" cy="2974109"/>
          </a:xfrm>
          <a:prstGeom prst="roundRect">
            <a:avLst>
              <a:gd name="adj" fmla="val 0"/>
            </a:avLst>
          </a:prstGeom>
        </p:spPr>
      </p:pic>
      <p:sp>
        <p:nvSpPr>
          <p:cNvPr id="4" name="Text Placeholder 3">
            <a:extLst>
              <a:ext uri="{FF2B5EF4-FFF2-40B4-BE49-F238E27FC236}">
                <a16:creationId xmlns:a16="http://schemas.microsoft.com/office/drawing/2014/main" id="{E0DF1D50-EAED-4E18-98E7-D90275CE1C2C}"/>
              </a:ext>
            </a:extLst>
          </p:cNvPr>
          <p:cNvSpPr>
            <a:spLocks noGrp="1"/>
          </p:cNvSpPr>
          <p:nvPr>
            <p:ph type="body" sz="half" idx="2"/>
          </p:nvPr>
        </p:nvSpPr>
        <p:spPr>
          <a:xfrm>
            <a:off x="1092968" y="1606665"/>
            <a:ext cx="7026565" cy="3079864"/>
          </a:xfrm>
        </p:spPr>
        <p:txBody>
          <a:bodyPr>
            <a:noAutofit/>
          </a:bodyPr>
          <a:lstStyle/>
          <a:p>
            <a:pPr marL="285750" indent="-285750" algn="l">
              <a:buFont typeface="Arial" panose="020B0604020202020204" pitchFamily="34" charset="0"/>
              <a:buChar char="•"/>
            </a:pPr>
            <a:r>
              <a:rPr lang="en-US" sz="3600" b="1" dirty="0"/>
              <a:t>PERSONNEL</a:t>
            </a:r>
          </a:p>
          <a:p>
            <a:pPr algn="l"/>
            <a:endParaRPr lang="en-US" sz="3600" b="1" dirty="0"/>
          </a:p>
          <a:p>
            <a:pPr marL="285750" indent="-285750" algn="l">
              <a:buFont typeface="Arial" panose="020B0604020202020204" pitchFamily="34" charset="0"/>
              <a:buChar char="•"/>
            </a:pPr>
            <a:r>
              <a:rPr lang="en-US" sz="3600" b="1" dirty="0"/>
              <a:t>SYSTEMS AND STRUCTURES</a:t>
            </a:r>
          </a:p>
          <a:p>
            <a:pPr algn="l"/>
            <a:endParaRPr lang="en-US" sz="3600" b="1" dirty="0"/>
          </a:p>
          <a:p>
            <a:pPr marL="285750" indent="-285750" algn="l">
              <a:buFont typeface="Arial" panose="020B0604020202020204" pitchFamily="34" charset="0"/>
              <a:buChar char="•"/>
            </a:pPr>
            <a:r>
              <a:rPr lang="en-US" sz="3600" b="1" dirty="0"/>
              <a:t>A CULTURE OF STUDENT CONNECTION</a:t>
            </a:r>
          </a:p>
        </p:txBody>
      </p:sp>
      <p:sp>
        <p:nvSpPr>
          <p:cNvPr id="5" name="Rectangle 4">
            <a:extLst>
              <a:ext uri="{FF2B5EF4-FFF2-40B4-BE49-F238E27FC236}">
                <a16:creationId xmlns:a16="http://schemas.microsoft.com/office/drawing/2014/main" id="{3ED15323-3582-4EE9-9668-CFDCF53EE05C}"/>
              </a:ext>
            </a:extLst>
          </p:cNvPr>
          <p:cNvSpPr/>
          <p:nvPr/>
        </p:nvSpPr>
        <p:spPr>
          <a:xfrm>
            <a:off x="5100688" y="1081038"/>
            <a:ext cx="184731" cy="923330"/>
          </a:xfrm>
          <a:prstGeom prst="rect">
            <a:avLst/>
          </a:prstGeom>
          <a:noFill/>
        </p:spPr>
        <p:txBody>
          <a:bodyPr wrap="none" lIns="91440" tIns="45720" rIns="91440" bIns="45720">
            <a:spAutoFit/>
          </a:bodyPr>
          <a:lstStyle/>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endParaRPr>
          </a:p>
        </p:txBody>
      </p:sp>
      <p:sp>
        <p:nvSpPr>
          <p:cNvPr id="6" name="Rectangle 5">
            <a:extLst>
              <a:ext uri="{FF2B5EF4-FFF2-40B4-BE49-F238E27FC236}">
                <a16:creationId xmlns:a16="http://schemas.microsoft.com/office/drawing/2014/main" id="{ACE27A73-A5A1-4EA5-BFF5-8F0B315A236E}"/>
              </a:ext>
            </a:extLst>
          </p:cNvPr>
          <p:cNvSpPr/>
          <p:nvPr/>
        </p:nvSpPr>
        <p:spPr>
          <a:xfrm>
            <a:off x="4832508" y="683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a:extLst>
              <a:ext uri="{FF2B5EF4-FFF2-40B4-BE49-F238E27FC236}">
                <a16:creationId xmlns:a16="http://schemas.microsoft.com/office/drawing/2014/main" id="{84DC977D-77EF-4E00-9D91-E988A63C0B15}"/>
              </a:ext>
            </a:extLst>
          </p:cNvPr>
          <p:cNvSpPr/>
          <p:nvPr/>
        </p:nvSpPr>
        <p:spPr>
          <a:xfrm>
            <a:off x="583781" y="683335"/>
            <a:ext cx="8800364"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a:t>
            </a:r>
          </a:p>
        </p:txBody>
      </p:sp>
    </p:spTree>
    <p:extLst>
      <p:ext uri="{BB962C8B-B14F-4D97-AF65-F5344CB8AC3E}">
        <p14:creationId xmlns:p14="http://schemas.microsoft.com/office/powerpoint/2010/main" val="38336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F765-A125-40AA-B368-C7A0C5D72D60}"/>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D4160A29-6341-4F1D-9F5A-300F857CEA07}"/>
              </a:ext>
            </a:extLst>
          </p:cNvPr>
          <p:cNvSpPr>
            <a:spLocks noGrp="1"/>
          </p:cNvSpPr>
          <p:nvPr>
            <p:ph type="body" sz="half" idx="2"/>
          </p:nvPr>
        </p:nvSpPr>
        <p:spPr>
          <a:xfrm>
            <a:off x="4165598" y="1883833"/>
            <a:ext cx="6578601" cy="3915834"/>
          </a:xfrm>
        </p:spPr>
        <p:txBody>
          <a:bodyPr>
            <a:normAutofit/>
          </a:bodyPr>
          <a:lstStyle/>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sz="2000" b="1" dirty="0"/>
              <a:t>Establishes that a certified School Resource Officer (SRO), hired either by a law enforcement agency or a local school board, shall be assigned to each school within a school district as funds and qualified personnel become available. Requires </a:t>
            </a:r>
            <a:r>
              <a:rPr lang="en-US" sz="2000" b="1" dirty="0" err="1"/>
              <a:t>KCSS</a:t>
            </a:r>
            <a:r>
              <a:rPr lang="en-US" sz="2000" b="1" dirty="0"/>
              <a:t> to report annually the number of SROs working in school districts and the source(s) of funding.</a:t>
            </a:r>
          </a:p>
          <a:p>
            <a:pPr lvl="1"/>
            <a:endParaRPr lang="en-US" b="1" dirty="0"/>
          </a:p>
        </p:txBody>
      </p:sp>
      <p:pic>
        <p:nvPicPr>
          <p:cNvPr id="1026" name="Picture 2" descr="Opinion: School resource officers act as role models">
            <a:extLst>
              <a:ext uri="{FF2B5EF4-FFF2-40B4-BE49-F238E27FC236}">
                <a16:creationId xmlns:a16="http://schemas.microsoft.com/office/drawing/2014/main" id="{6B5DB931-5095-448D-9D47-829F6A36808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717" r="26717"/>
          <a:stretch>
            <a:fillRect/>
          </a:stretch>
        </p:blipFill>
        <p:spPr bwMode="auto">
          <a:xfrm>
            <a:off x="724379" y="914401"/>
            <a:ext cx="3107267" cy="477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7E74F84-6FD3-4B05-AE94-C4A6B3116725}"/>
              </a:ext>
            </a:extLst>
          </p:cNvPr>
          <p:cNvSpPr/>
          <p:nvPr/>
        </p:nvSpPr>
        <p:spPr>
          <a:xfrm>
            <a:off x="4136444" y="614287"/>
            <a:ext cx="6476052" cy="1323439"/>
          </a:xfrm>
          <a:prstGeom prst="rect">
            <a:avLst/>
          </a:prstGeom>
          <a:noFill/>
        </p:spPr>
        <p:txBody>
          <a:bodyPr wrap="squar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Personnel</a:t>
            </a:r>
          </a:p>
        </p:txBody>
      </p:sp>
    </p:spTree>
    <p:extLst>
      <p:ext uri="{BB962C8B-B14F-4D97-AF65-F5344CB8AC3E}">
        <p14:creationId xmlns:p14="http://schemas.microsoft.com/office/powerpoint/2010/main" val="372720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F765-A125-40AA-B368-C7A0C5D72D60}"/>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D4160A29-6341-4F1D-9F5A-300F857CEA07}"/>
              </a:ext>
            </a:extLst>
          </p:cNvPr>
          <p:cNvSpPr>
            <a:spLocks noGrp="1"/>
          </p:cNvSpPr>
          <p:nvPr>
            <p:ph type="body" sz="half" idx="2"/>
          </p:nvPr>
        </p:nvSpPr>
        <p:spPr>
          <a:xfrm>
            <a:off x="4165598" y="1691506"/>
            <a:ext cx="6578601" cy="4108161"/>
          </a:xfrm>
        </p:spPr>
        <p:txBody>
          <a:bodyPr>
            <a:normAutofit fontScale="25000" lnSpcReduction="20000"/>
          </a:bodyPr>
          <a:lstStyle/>
          <a:p>
            <a:pPr marL="285750" indent="-285750" algn="l">
              <a:buFont typeface="Arial" panose="020B0604020202020204" pitchFamily="34" charset="0"/>
              <a:buChar char="•"/>
            </a:pPr>
            <a:r>
              <a:rPr lang="en-US" sz="7200" b="1" dirty="0"/>
              <a:t>Subsequent changes include:</a:t>
            </a:r>
          </a:p>
          <a:p>
            <a:pPr marL="742950" lvl="1" indent="-285750">
              <a:buFont typeface="Arial" panose="020B0604020202020204" pitchFamily="34" charset="0"/>
              <a:buChar char="•"/>
            </a:pPr>
            <a:r>
              <a:rPr lang="en-US" sz="7200" b="1" dirty="0"/>
              <a:t>2020 SB8 clarified that SROs may be assigned one per “campus” rather than “school”.</a:t>
            </a:r>
          </a:p>
          <a:p>
            <a:pPr marL="742950" lvl="1" indent="-285750">
              <a:buFont typeface="Arial" panose="020B0604020202020204" pitchFamily="34" charset="0"/>
              <a:buChar char="•"/>
            </a:pPr>
            <a:r>
              <a:rPr lang="en-US" sz="7200" b="1" dirty="0"/>
              <a:t>Also, 2020 SB8 clarified that SROs shall be armed with a firearm.</a:t>
            </a:r>
          </a:p>
          <a:p>
            <a:pPr marL="742950" lvl="1" indent="-285750">
              <a:buFont typeface="Arial" panose="020B0604020202020204" pitchFamily="34" charset="0"/>
              <a:buChar char="•"/>
            </a:pPr>
            <a:r>
              <a:rPr lang="en-US" sz="7200" b="1" dirty="0"/>
              <a:t>2022 HB63 removed “as funds and qualified personnel become available” and added they shall fulfill the requirement of one SRO per campus by August 1, 2022 and if sufficient funds and qualified personnel are not available for every campus, approval in writing from the state school security marshal shall be sought until an SRO is assigned and working full-time on each campus in the district.</a:t>
            </a:r>
          </a:p>
          <a:p>
            <a:pPr marL="742950" lvl="1" indent="-285750">
              <a:buFont typeface="Arial" panose="020B0604020202020204" pitchFamily="34" charset="0"/>
              <a:buChar char="•"/>
            </a:pPr>
            <a:r>
              <a:rPr lang="en-US" sz="7200" b="1" dirty="0"/>
              <a:t>In addition, 2022 HB63 provided authorization and outlines a means by which a local school district can establish their own police department.</a:t>
            </a:r>
          </a:p>
          <a:p>
            <a:pPr marL="285750" indent="-285750" algn="l">
              <a:buFont typeface="Arial" panose="020B0604020202020204" pitchFamily="34" charset="0"/>
              <a:buChar char="•"/>
            </a:pPr>
            <a:endParaRPr lang="en-US" sz="7200" b="1" dirty="0"/>
          </a:p>
          <a:p>
            <a:pPr lvl="1"/>
            <a:endParaRPr lang="en-US" b="1" dirty="0"/>
          </a:p>
        </p:txBody>
      </p:sp>
      <p:sp>
        <p:nvSpPr>
          <p:cNvPr id="5" name="Rectangle 4">
            <a:extLst>
              <a:ext uri="{FF2B5EF4-FFF2-40B4-BE49-F238E27FC236}">
                <a16:creationId xmlns:a16="http://schemas.microsoft.com/office/drawing/2014/main" id="{67E74F84-6FD3-4B05-AE94-C4A6B3116725}"/>
              </a:ext>
            </a:extLst>
          </p:cNvPr>
          <p:cNvSpPr/>
          <p:nvPr/>
        </p:nvSpPr>
        <p:spPr>
          <a:xfrm>
            <a:off x="4136444" y="614288"/>
            <a:ext cx="6175956" cy="1077218"/>
          </a:xfrm>
          <a:prstGeom prst="rect">
            <a:avLst/>
          </a:prstGeom>
          <a:noFill/>
        </p:spPr>
        <p:txBody>
          <a:bodyPr wrap="square" lIns="91440" tIns="45720" rIns="91440" bIns="45720">
            <a:spAutoFit/>
          </a:bodyPr>
          <a:lstStyle/>
          <a:p>
            <a:pPr algn="ctr"/>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Personnel</a:t>
            </a:r>
          </a:p>
        </p:txBody>
      </p:sp>
      <p:pic>
        <p:nvPicPr>
          <p:cNvPr id="6" name="Picture 2" descr="Street Transportation School Safety">
            <a:extLst>
              <a:ext uri="{FF2B5EF4-FFF2-40B4-BE49-F238E27FC236}">
                <a16:creationId xmlns:a16="http://schemas.microsoft.com/office/drawing/2014/main" id="{F79958C0-09E7-0B75-0B69-48A95BCD87B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2035" r="32035"/>
          <a:stretch>
            <a:fillRect/>
          </a:stretch>
        </p:blipFill>
        <p:spPr bwMode="auto">
          <a:xfrm>
            <a:off x="958614" y="1024467"/>
            <a:ext cx="3063347"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3DBF-A50D-4B40-A55B-B6CD748C3451}"/>
              </a:ext>
            </a:extLst>
          </p:cNvPr>
          <p:cNvSpPr>
            <a:spLocks noGrp="1"/>
          </p:cNvSpPr>
          <p:nvPr>
            <p:ph type="title"/>
          </p:nvPr>
        </p:nvSpPr>
        <p:spPr>
          <a:xfrm>
            <a:off x="779910" y="2392218"/>
            <a:ext cx="7272795" cy="2078182"/>
          </a:xfrm>
        </p:spPr>
        <p:txBody>
          <a:bodyPr>
            <a:normAutofit fontScale="90000"/>
          </a:bodyPr>
          <a:lstStyle/>
          <a:p>
            <a:r>
              <a:rPr lang="en-US" dirty="0"/>
              <a:t> </a:t>
            </a:r>
            <a:r>
              <a:rPr lang="en-US" sz="53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Personnel</a:t>
            </a: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endParaRPr lang="en-US" dirty="0"/>
          </a:p>
        </p:txBody>
      </p:sp>
      <p:sp>
        <p:nvSpPr>
          <p:cNvPr id="4" name="Text Placeholder 3">
            <a:extLst>
              <a:ext uri="{FF2B5EF4-FFF2-40B4-BE49-F238E27FC236}">
                <a16:creationId xmlns:a16="http://schemas.microsoft.com/office/drawing/2014/main" id="{6D36A20B-9E38-4598-9368-72374859A220}"/>
              </a:ext>
            </a:extLst>
          </p:cNvPr>
          <p:cNvSpPr>
            <a:spLocks noGrp="1"/>
          </p:cNvSpPr>
          <p:nvPr>
            <p:ph type="body" sz="half" idx="2"/>
          </p:nvPr>
        </p:nvSpPr>
        <p:spPr>
          <a:xfrm>
            <a:off x="930666" y="2530764"/>
            <a:ext cx="10330667" cy="3773824"/>
          </a:xfrm>
        </p:spPr>
        <p:txBody>
          <a:bodyPr>
            <a:normAutofit fontScale="32500" lnSpcReduction="20000"/>
          </a:bodyPr>
          <a:lstStyle/>
          <a:p>
            <a:pPr marL="285750" indent="-285750" algn="l">
              <a:spcAft>
                <a:spcPts val="0"/>
              </a:spcAft>
              <a:buFont typeface="Arial" panose="020B0604020202020204" pitchFamily="34" charset="0"/>
              <a:buChar char="•"/>
            </a:pPr>
            <a:r>
              <a:rPr lang="en-US" sz="5500" b="1" dirty="0"/>
              <a:t>Establishes within the Department of Criminal Justice Training the</a:t>
            </a:r>
          </a:p>
          <a:p>
            <a:pPr algn="l">
              <a:spcAft>
                <a:spcPts val="0"/>
              </a:spcAft>
            </a:pPr>
            <a:r>
              <a:rPr lang="en-US" sz="5500" b="1" dirty="0"/>
              <a:t>office of the state school security marshal who shall enhance school safety</a:t>
            </a:r>
          </a:p>
          <a:p>
            <a:pPr algn="l">
              <a:spcAft>
                <a:spcPts val="0"/>
              </a:spcAft>
            </a:pPr>
            <a:r>
              <a:rPr lang="en-US" sz="5500" b="1" dirty="0"/>
              <a:t>by:</a:t>
            </a:r>
          </a:p>
          <a:p>
            <a:pPr algn="l">
              <a:spcAft>
                <a:spcPts val="0"/>
              </a:spcAft>
            </a:pPr>
            <a:r>
              <a:rPr lang="en-US" sz="2900" b="1" dirty="0"/>
              <a:t>	</a:t>
            </a:r>
            <a:r>
              <a:rPr lang="en-US" sz="5600" b="1" dirty="0"/>
              <a:t>*  Developing and keeping updated a school security risk assessment tool</a:t>
            </a:r>
          </a:p>
          <a:p>
            <a:pPr algn="l">
              <a:spcAft>
                <a:spcPts val="0"/>
              </a:spcAft>
            </a:pPr>
            <a:r>
              <a:rPr lang="en-US" sz="5600" b="1" dirty="0"/>
              <a:t>	     in collaboration with the Kentucky Center for School Safety (</a:t>
            </a:r>
            <a:r>
              <a:rPr lang="en-US" sz="5600" b="1" dirty="0" err="1"/>
              <a:t>KCSS</a:t>
            </a:r>
            <a:r>
              <a:rPr lang="en-US" sz="5600" b="1" dirty="0"/>
              <a:t>) and </a:t>
            </a:r>
          </a:p>
          <a:p>
            <a:pPr algn="l">
              <a:spcAft>
                <a:spcPts val="0"/>
              </a:spcAft>
            </a:pPr>
            <a:r>
              <a:rPr lang="en-US" sz="5600" b="1" dirty="0"/>
              <a:t>             the Kentucky Department of Education  (KDE) to be used by local </a:t>
            </a:r>
          </a:p>
          <a:p>
            <a:pPr algn="l">
              <a:spcAft>
                <a:spcPts val="0"/>
              </a:spcAft>
            </a:pPr>
            <a:r>
              <a:rPr lang="en-US" sz="5600" b="1" dirty="0"/>
              <a:t>             school districts to identify threats, vulnerabilities, and appropriate safety</a:t>
            </a:r>
          </a:p>
          <a:p>
            <a:pPr algn="l">
              <a:spcAft>
                <a:spcPts val="0"/>
              </a:spcAft>
            </a:pPr>
            <a:r>
              <a:rPr lang="en-US" sz="5600" b="1" dirty="0"/>
              <a:t>	     controls for each school in the district;</a:t>
            </a:r>
          </a:p>
          <a:p>
            <a:pPr algn="l">
              <a:spcAft>
                <a:spcPts val="0"/>
              </a:spcAft>
            </a:pPr>
            <a:endParaRPr lang="en-US" sz="5600" b="1" dirty="0"/>
          </a:p>
          <a:p>
            <a:pPr algn="l">
              <a:spcAft>
                <a:spcPts val="0"/>
              </a:spcAft>
            </a:pPr>
            <a:r>
              <a:rPr lang="en-US" sz="5600" b="1" dirty="0"/>
              <a:t>	*  Conducting on site reviews to ensure compliance with the provisions of this act;</a:t>
            </a:r>
          </a:p>
          <a:p>
            <a:pPr algn="l">
              <a:spcAft>
                <a:spcPts val="0"/>
              </a:spcAft>
            </a:pPr>
            <a:r>
              <a:rPr lang="en-US" sz="5600" b="1" dirty="0"/>
              <a:t>		     																	      </a:t>
            </a:r>
          </a:p>
          <a:p>
            <a:pPr algn="l">
              <a:spcAft>
                <a:spcPts val="0"/>
              </a:spcAft>
            </a:pPr>
            <a:r>
              <a:rPr lang="en-US" sz="5600" b="1" dirty="0"/>
              <a:t>																		Ben Wilcox</a:t>
            </a:r>
          </a:p>
          <a:p>
            <a:pPr>
              <a:spcAft>
                <a:spcPts val="0"/>
              </a:spcAft>
            </a:pPr>
            <a:r>
              <a:rPr lang="en-US" sz="5600" b="1" dirty="0"/>
              <a:t>			                    									               State School Security Marshal</a:t>
            </a:r>
          </a:p>
        </p:txBody>
      </p:sp>
      <p:pic>
        <p:nvPicPr>
          <p:cNvPr id="3074" name="Picture 2">
            <a:extLst>
              <a:ext uri="{FF2B5EF4-FFF2-40B4-BE49-F238E27FC236}">
                <a16:creationId xmlns:a16="http://schemas.microsoft.com/office/drawing/2014/main" id="{F6B0BEF3-E8C5-46D2-A109-33978F2C808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xfrm>
            <a:off x="8892579" y="1069109"/>
            <a:ext cx="2412730" cy="377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6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3DBF-A50D-4B40-A55B-B6CD748C3451}"/>
              </a:ext>
            </a:extLst>
          </p:cNvPr>
          <p:cNvSpPr>
            <a:spLocks noGrp="1"/>
          </p:cNvSpPr>
          <p:nvPr>
            <p:ph type="title"/>
          </p:nvPr>
        </p:nvSpPr>
        <p:spPr>
          <a:xfrm>
            <a:off x="779910" y="2392218"/>
            <a:ext cx="7272795" cy="2078182"/>
          </a:xfrm>
        </p:spPr>
        <p:txBody>
          <a:bodyPr>
            <a:normAutofit fontScale="90000"/>
          </a:bodyPr>
          <a:lstStyle/>
          <a:p>
            <a:r>
              <a:rPr lang="en-US" dirty="0"/>
              <a:t> </a:t>
            </a:r>
            <a:r>
              <a:rPr lang="en-US" sz="53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Personnel</a:t>
            </a: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b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br>
            <a:endParaRPr lang="en-US" dirty="0"/>
          </a:p>
        </p:txBody>
      </p:sp>
      <p:sp>
        <p:nvSpPr>
          <p:cNvPr id="4" name="Text Placeholder 3">
            <a:extLst>
              <a:ext uri="{FF2B5EF4-FFF2-40B4-BE49-F238E27FC236}">
                <a16:creationId xmlns:a16="http://schemas.microsoft.com/office/drawing/2014/main" id="{6D36A20B-9E38-4598-9368-72374859A220}"/>
              </a:ext>
            </a:extLst>
          </p:cNvPr>
          <p:cNvSpPr>
            <a:spLocks noGrp="1"/>
          </p:cNvSpPr>
          <p:nvPr>
            <p:ph type="body" sz="half" idx="2"/>
          </p:nvPr>
        </p:nvSpPr>
        <p:spPr>
          <a:xfrm>
            <a:off x="930666" y="2530764"/>
            <a:ext cx="10330667" cy="3341253"/>
          </a:xfrm>
        </p:spPr>
        <p:txBody>
          <a:bodyPr>
            <a:normAutofit fontScale="32500" lnSpcReduction="20000"/>
          </a:bodyPr>
          <a:lstStyle/>
          <a:p>
            <a:pPr algn="l">
              <a:spcAft>
                <a:spcPts val="0"/>
              </a:spcAft>
            </a:pPr>
            <a:r>
              <a:rPr lang="en-US" sz="5600" b="1" dirty="0"/>
              <a:t>* Presenting an annual report to the </a:t>
            </a:r>
            <a:r>
              <a:rPr lang="en-US" sz="5600" b="1" dirty="0" err="1"/>
              <a:t>KCSS</a:t>
            </a:r>
            <a:r>
              <a:rPr lang="en-US" sz="5600" b="1" dirty="0"/>
              <a:t> by September 1 of each year with a</a:t>
            </a:r>
          </a:p>
          <a:p>
            <a:pPr algn="l">
              <a:spcAft>
                <a:spcPts val="0"/>
              </a:spcAft>
            </a:pPr>
            <a:r>
              <a:rPr lang="en-US" sz="5600" b="1" dirty="0"/>
              <a:t>summary of findings and recommendations made regarding the school safety</a:t>
            </a:r>
          </a:p>
          <a:p>
            <a:pPr algn="l">
              <a:spcAft>
                <a:spcPts val="0"/>
              </a:spcAft>
            </a:pPr>
            <a:r>
              <a:rPr lang="en-US" sz="5600" b="1" dirty="0"/>
              <a:t>and security activity of the previous year; and</a:t>
            </a:r>
          </a:p>
          <a:p>
            <a:pPr algn="l">
              <a:spcAft>
                <a:spcPts val="0"/>
              </a:spcAft>
            </a:pPr>
            <a:endParaRPr lang="en-US" sz="5600" b="1" dirty="0"/>
          </a:p>
          <a:p>
            <a:pPr algn="l">
              <a:spcAft>
                <a:spcPts val="0"/>
              </a:spcAft>
            </a:pPr>
            <a:endParaRPr lang="en-US" sz="5600" b="1" dirty="0"/>
          </a:p>
          <a:p>
            <a:pPr algn="l">
              <a:spcAft>
                <a:spcPts val="0"/>
              </a:spcAft>
            </a:pPr>
            <a:r>
              <a:rPr lang="en-US" sz="5600" b="1" dirty="0"/>
              <a:t>*  Confirming that each local school district superintendent has verified</a:t>
            </a:r>
          </a:p>
          <a:p>
            <a:pPr algn="l">
              <a:spcAft>
                <a:spcPts val="0"/>
              </a:spcAft>
            </a:pPr>
            <a:r>
              <a:rPr lang="en-US" sz="5600" b="1" dirty="0"/>
              <a:t> annually that all schools within the district have completed the school </a:t>
            </a:r>
          </a:p>
          <a:p>
            <a:pPr algn="l">
              <a:spcAft>
                <a:spcPts val="0"/>
              </a:spcAft>
            </a:pPr>
            <a:r>
              <a:rPr lang="en-US" sz="5600" b="1" dirty="0"/>
              <a:t>security risk assessment for the previous year.</a:t>
            </a:r>
          </a:p>
          <a:p>
            <a:pPr algn="l">
              <a:spcAft>
                <a:spcPts val="0"/>
              </a:spcAft>
            </a:pPr>
            <a:r>
              <a:rPr lang="en-US" sz="5600" b="1" dirty="0"/>
              <a:t>	     																	      Ben Wilcox</a:t>
            </a:r>
          </a:p>
          <a:p>
            <a:pPr>
              <a:spcAft>
                <a:spcPts val="0"/>
              </a:spcAft>
            </a:pPr>
            <a:r>
              <a:rPr lang="en-US" sz="5600" b="1" dirty="0"/>
              <a:t>			                    										       State School Security Marshal</a:t>
            </a:r>
          </a:p>
        </p:txBody>
      </p:sp>
      <p:pic>
        <p:nvPicPr>
          <p:cNvPr id="3074" name="Picture 2">
            <a:extLst>
              <a:ext uri="{FF2B5EF4-FFF2-40B4-BE49-F238E27FC236}">
                <a16:creationId xmlns:a16="http://schemas.microsoft.com/office/drawing/2014/main" id="{F6B0BEF3-E8C5-46D2-A109-33978F2C808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xfrm>
            <a:off x="8788399" y="1069109"/>
            <a:ext cx="2516909" cy="389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0F5-9B50-4117-8250-2FE7B1BC5B75}"/>
              </a:ext>
            </a:extLst>
          </p:cNvPr>
          <p:cNvSpPr>
            <a:spLocks noGrp="1"/>
          </p:cNvSpPr>
          <p:nvPr>
            <p:ph type="title"/>
          </p:nvPr>
        </p:nvSpPr>
        <p:spPr>
          <a:xfrm>
            <a:off x="4292599" y="287338"/>
            <a:ext cx="6241816" cy="957262"/>
          </a:xfrm>
        </p:spPr>
        <p:txBody>
          <a:bodyPr>
            <a:normAutofit/>
          </a:bodyPr>
          <a:lstStyle/>
          <a:p>
            <a:r>
              <a:rPr lang="en-US" dirty="0"/>
              <a:t>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Personnel</a:t>
            </a:r>
            <a:endParaRPr lang="en-US" dirty="0"/>
          </a:p>
        </p:txBody>
      </p:sp>
      <p:sp>
        <p:nvSpPr>
          <p:cNvPr id="4" name="Text Placeholder 3">
            <a:extLst>
              <a:ext uri="{FF2B5EF4-FFF2-40B4-BE49-F238E27FC236}">
                <a16:creationId xmlns:a16="http://schemas.microsoft.com/office/drawing/2014/main" id="{FB17AC4D-8154-4B33-9A90-820549CDCBB1}"/>
              </a:ext>
            </a:extLst>
          </p:cNvPr>
          <p:cNvSpPr>
            <a:spLocks noGrp="1"/>
          </p:cNvSpPr>
          <p:nvPr>
            <p:ph type="body" sz="half" idx="2"/>
          </p:nvPr>
        </p:nvSpPr>
        <p:spPr>
          <a:xfrm>
            <a:off x="4512732" y="1312334"/>
            <a:ext cx="6241816" cy="4707466"/>
          </a:xfrm>
        </p:spPr>
        <p:txBody>
          <a:bodyPr>
            <a:normAutofit fontScale="92500" lnSpcReduction="10000"/>
          </a:bodyPr>
          <a:lstStyle/>
          <a:p>
            <a:pPr marL="285750" indent="-285750" algn="l">
              <a:buFont typeface="Arial" panose="020B0604020202020204" pitchFamily="34" charset="0"/>
              <a:buChar char="•"/>
            </a:pPr>
            <a:r>
              <a:rPr lang="en-US" sz="1900" b="1" dirty="0"/>
              <a:t>Establishes and Outlines the role of a district-level* school safety coordinator including:</a:t>
            </a:r>
          </a:p>
          <a:p>
            <a:pPr marL="742950" lvl="1" indent="-285750">
              <a:buFont typeface="Arial" panose="020B0604020202020204" pitchFamily="34" charset="0"/>
              <a:buChar char="•"/>
            </a:pPr>
            <a:r>
              <a:rPr lang="en-US" sz="1900" b="1" dirty="0"/>
              <a:t>Completing the school safety coordinator training program developed by the Kentucky Center for School Safety (</a:t>
            </a:r>
            <a:r>
              <a:rPr lang="en-US" sz="1900" b="1" dirty="0" err="1"/>
              <a:t>KCSS</a:t>
            </a:r>
            <a:r>
              <a:rPr lang="en-US" sz="1900" b="1" dirty="0"/>
              <a:t>) that includes:</a:t>
            </a:r>
          </a:p>
          <a:p>
            <a:pPr marL="1200150" lvl="2" indent="-285750">
              <a:buFont typeface="Arial" panose="020B0604020202020204" pitchFamily="34" charset="0"/>
              <a:buChar char="•"/>
            </a:pPr>
            <a:r>
              <a:rPr lang="en-US" sz="1900" b="1" dirty="0"/>
              <a:t>Preparing/reviewing policies and procedures for conducting all hazards emergency response drills including hostage and active shooter training;</a:t>
            </a:r>
          </a:p>
          <a:p>
            <a:pPr marL="1200150" lvl="2" indent="-285750">
              <a:buFont typeface="Arial" panose="020B0604020202020204" pitchFamily="34" charset="0"/>
              <a:buChar char="•"/>
            </a:pPr>
            <a:r>
              <a:rPr lang="en-US" sz="1900" b="1" dirty="0"/>
              <a:t>Identifying and responding to threats to school safety; and</a:t>
            </a:r>
          </a:p>
          <a:p>
            <a:pPr marL="1200150" lvl="2" indent="-285750">
              <a:buFont typeface="Arial" panose="020B0604020202020204" pitchFamily="34" charset="0"/>
              <a:buChar char="•"/>
            </a:pPr>
            <a:r>
              <a:rPr lang="en-US" sz="1900" b="1" dirty="0"/>
              <a:t>Preparing for, conducting, and reviewing school security risk assessments.</a:t>
            </a:r>
          </a:p>
          <a:p>
            <a:pPr lvl="1"/>
            <a:endParaRPr lang="en-US" sz="1900" b="1" dirty="0"/>
          </a:p>
          <a:p>
            <a:pPr lvl="1"/>
            <a:r>
              <a:rPr lang="en-US" sz="1900" b="1" dirty="0"/>
              <a:t>* 2020 SB8 established that this does not have to be a school administrator</a:t>
            </a:r>
          </a:p>
          <a:p>
            <a:pPr marL="742950" lvl="1" indent="-285750">
              <a:buFont typeface="Arial" panose="020B0604020202020204" pitchFamily="34" charset="0"/>
              <a:buChar char="•"/>
            </a:pPr>
            <a:endParaRPr lang="en-US" dirty="0"/>
          </a:p>
        </p:txBody>
      </p:sp>
      <p:pic>
        <p:nvPicPr>
          <p:cNvPr id="2052" name="Picture 4" descr="School Safety Drill - School Info - Vernon Middle School">
            <a:extLst>
              <a:ext uri="{FF2B5EF4-FFF2-40B4-BE49-F238E27FC236}">
                <a16:creationId xmlns:a16="http://schemas.microsoft.com/office/drawing/2014/main" id="{074F089B-A5DA-4955-AC9F-CE3C4A6E99C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3977" t="734" r="3977" b="734"/>
          <a:stretch/>
        </p:blipFill>
        <p:spPr bwMode="auto">
          <a:xfrm>
            <a:off x="762000" y="973138"/>
            <a:ext cx="3366655"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2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0F5-9B50-4117-8250-2FE7B1BC5B75}"/>
              </a:ext>
            </a:extLst>
          </p:cNvPr>
          <p:cNvSpPr>
            <a:spLocks noGrp="1"/>
          </p:cNvSpPr>
          <p:nvPr>
            <p:ph type="title"/>
          </p:nvPr>
        </p:nvSpPr>
        <p:spPr>
          <a:xfrm>
            <a:off x="4292599" y="287338"/>
            <a:ext cx="6241816" cy="1371600"/>
          </a:xfrm>
        </p:spPr>
        <p:txBody>
          <a:bodyPr>
            <a:normAutofit/>
          </a:bodyPr>
          <a:lstStyle/>
          <a:p>
            <a:r>
              <a:rPr lang="en-US" sz="3200"/>
              <a:t> </a:t>
            </a:r>
            <a:r>
              <a:rPr lang="en-US" sz="32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Personnel</a:t>
            </a:r>
            <a:endParaRPr lang="en-US" sz="3200" dirty="0"/>
          </a:p>
        </p:txBody>
      </p:sp>
      <p:sp>
        <p:nvSpPr>
          <p:cNvPr id="4" name="Text Placeholder 3">
            <a:extLst>
              <a:ext uri="{FF2B5EF4-FFF2-40B4-BE49-F238E27FC236}">
                <a16:creationId xmlns:a16="http://schemas.microsoft.com/office/drawing/2014/main" id="{FB17AC4D-8154-4B33-9A90-820549CDCBB1}"/>
              </a:ext>
            </a:extLst>
          </p:cNvPr>
          <p:cNvSpPr>
            <a:spLocks noGrp="1"/>
          </p:cNvSpPr>
          <p:nvPr>
            <p:ph type="body" sz="half" idx="2"/>
          </p:nvPr>
        </p:nvSpPr>
        <p:spPr>
          <a:xfrm>
            <a:off x="4512732" y="1658938"/>
            <a:ext cx="6241816" cy="4360861"/>
          </a:xfrm>
        </p:spPr>
        <p:txBody>
          <a:bodyPr>
            <a:normAutofit/>
          </a:bodyPr>
          <a:lstStyle/>
          <a:p>
            <a:pPr marL="285750" indent="-285750" algn="l">
              <a:buFont typeface="Arial" panose="020B0604020202020204" pitchFamily="34" charset="0"/>
              <a:buChar char="•"/>
            </a:pPr>
            <a:r>
              <a:rPr lang="en-US" b="1" dirty="0"/>
              <a:t>Role of School Safety Coordinator (cont’d)….</a:t>
            </a:r>
          </a:p>
          <a:p>
            <a:pPr marL="742950" lvl="1" indent="-285750">
              <a:buFont typeface="Arial" panose="020B0604020202020204" pitchFamily="34" charset="0"/>
              <a:buChar char="•"/>
            </a:pPr>
            <a:r>
              <a:rPr lang="en-US" sz="2000" b="1" dirty="0"/>
              <a:t>Designating a school safety and security threat assessment team at each school to identify and respond to students exhibiting behavior that indicates a potential threat;</a:t>
            </a:r>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2000" b="1" dirty="0"/>
              <a:t>Providing training to school principals; and</a:t>
            </a:r>
          </a:p>
          <a:p>
            <a:pPr lvl="1"/>
            <a:endParaRPr lang="en-US" sz="2000" b="1" dirty="0"/>
          </a:p>
          <a:p>
            <a:pPr marL="742950" lvl="1" indent="-285750">
              <a:buFont typeface="Arial" panose="020B0604020202020204" pitchFamily="34" charset="0"/>
              <a:buChar char="•"/>
            </a:pPr>
            <a:r>
              <a:rPr lang="en-US" sz="2000" b="1" dirty="0"/>
              <a:t>Ensuring the campus is toured annually with public safety agencies.</a:t>
            </a:r>
          </a:p>
          <a:p>
            <a:pPr lvl="1"/>
            <a:endParaRPr lang="en-US" sz="1500" b="1" dirty="0"/>
          </a:p>
          <a:p>
            <a:pPr marL="742950" lvl="1" indent="-285750">
              <a:buFont typeface="Arial" panose="020B0604020202020204" pitchFamily="34" charset="0"/>
              <a:buChar char="•"/>
            </a:pPr>
            <a:endParaRPr lang="en-US" dirty="0"/>
          </a:p>
        </p:txBody>
      </p:sp>
      <p:pic>
        <p:nvPicPr>
          <p:cNvPr id="2056" name="Picture 8" descr="Why Is School Safety Important | LoveToKnow">
            <a:extLst>
              <a:ext uri="{FF2B5EF4-FFF2-40B4-BE49-F238E27FC236}">
                <a16:creationId xmlns:a16="http://schemas.microsoft.com/office/drawing/2014/main" id="{C292DC26-EAF2-B5DF-A820-04EA285D806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702493" y="1026942"/>
            <a:ext cx="3810239" cy="464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60DE-A862-4105-A84C-4490FD694270}"/>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B2A25694-E6BA-456C-80AA-CDAD57576976}"/>
              </a:ext>
            </a:extLst>
          </p:cNvPr>
          <p:cNvSpPr>
            <a:spLocks noGrp="1"/>
          </p:cNvSpPr>
          <p:nvPr>
            <p:ph type="body" sz="half" idx="2"/>
          </p:nvPr>
        </p:nvSpPr>
        <p:spPr>
          <a:xfrm>
            <a:off x="1295398" y="1524001"/>
            <a:ext cx="6537365" cy="4100944"/>
          </a:xfrm>
        </p:spPr>
        <p:txBody>
          <a:bodyPr>
            <a:normAutofit/>
          </a:bodyPr>
          <a:lstStyle/>
          <a:p>
            <a:pPr marL="285750" indent="-285750" algn="l">
              <a:buFont typeface="Arial" panose="020B0604020202020204" pitchFamily="34" charset="0"/>
              <a:buChar char="•"/>
            </a:pPr>
            <a:r>
              <a:rPr lang="en-US" sz="2400" b="1" dirty="0"/>
              <a:t>2019 SB1 also amended KRS 158.162 to provide greater security within the school building by:</a:t>
            </a:r>
          </a:p>
          <a:p>
            <a:pPr marL="742950" lvl="1" indent="-285750">
              <a:buFont typeface="Arial" panose="020B0604020202020204" pitchFamily="34" charset="0"/>
              <a:buChar char="•"/>
            </a:pPr>
            <a:r>
              <a:rPr lang="en-US" sz="2000" b="1" dirty="0"/>
              <a:t>Requiring the main entrance of the school to be controlled by an electronically locking door, a camera, and an intercom system;</a:t>
            </a:r>
          </a:p>
          <a:p>
            <a:pPr marL="742950" lvl="1" indent="-285750">
              <a:buFont typeface="Arial" panose="020B0604020202020204" pitchFamily="34" charset="0"/>
              <a:buChar char="•"/>
            </a:pPr>
            <a:r>
              <a:rPr lang="en-US" sz="2000" b="1" dirty="0"/>
              <a:t>Requiring classroom doors be equipped with hardware that allows the doors to be locked from the outside but opened from the inside;</a:t>
            </a:r>
          </a:p>
        </p:txBody>
      </p:sp>
      <p:sp>
        <p:nvSpPr>
          <p:cNvPr id="5" name="Rectangle 4">
            <a:extLst>
              <a:ext uri="{FF2B5EF4-FFF2-40B4-BE49-F238E27FC236}">
                <a16:creationId xmlns:a16="http://schemas.microsoft.com/office/drawing/2014/main" id="{B8B42413-397A-46B0-A154-FB5AEF5943C0}"/>
              </a:ext>
            </a:extLst>
          </p:cNvPr>
          <p:cNvSpPr/>
          <p:nvPr/>
        </p:nvSpPr>
        <p:spPr>
          <a:xfrm>
            <a:off x="711201" y="621299"/>
            <a:ext cx="10680730" cy="646331"/>
          </a:xfrm>
          <a:prstGeom prst="rect">
            <a:avLst/>
          </a:prstGeom>
          <a:noFill/>
        </p:spPr>
        <p:txBody>
          <a:bodyPr wrap="square" lIns="91440" tIns="45720" rIns="91440" bIns="45720">
            <a:spAutoFit/>
          </a:bodyPr>
          <a:lstStyle/>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Securing Our Schools with </a:t>
            </a:r>
            <a:r>
              <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rPr>
              <a:t>Systems and Structures</a:t>
            </a:r>
            <a:endPar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alpha val="40000"/>
                  </a:schemeClr>
                </a:glow>
                <a:innerShdw blurRad="177800">
                  <a:schemeClr val="accent3">
                    <a:lumMod val="50000"/>
                  </a:schemeClr>
                </a:innerShdw>
              </a:effectLst>
            </a:endParaRPr>
          </a:p>
        </p:txBody>
      </p:sp>
      <p:pic>
        <p:nvPicPr>
          <p:cNvPr id="4100" name="Picture 4" descr="School Safety Drills: A Collection of Best Practices and Procedures -  BeSafe – School and Workplace Safety">
            <a:extLst>
              <a:ext uri="{FF2B5EF4-FFF2-40B4-BE49-F238E27FC236}">
                <a16:creationId xmlns:a16="http://schemas.microsoft.com/office/drawing/2014/main" id="{6A295328-EB28-4335-8357-407DE7D9475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8248072" y="1524000"/>
            <a:ext cx="3069967" cy="410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3675</TotalTime>
  <Words>1748</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Segoe UI</vt:lpstr>
      <vt:lpstr>Organic</vt:lpstr>
      <vt:lpstr> </vt:lpstr>
      <vt:lpstr>  </vt:lpstr>
      <vt:lpstr> </vt:lpstr>
      <vt:lpstr> </vt:lpstr>
      <vt:lpstr> Securing Our Schools with      Personnel     </vt:lpstr>
      <vt:lpstr> Securing Our Schools with      Personnel     </vt:lpstr>
      <vt:lpstr> Securing Our Schools with Personnel</vt:lpstr>
      <vt:lpstr> Securing Our Schools with Personnel</vt:lpstr>
      <vt:lpstr> </vt:lpstr>
      <vt:lpstr> </vt:lpstr>
      <vt:lpstr>Securing Our Schools with Systems and Structures  </vt:lpstr>
      <vt:lpstr>Securing Our Schools with Systems and Structures  </vt:lpstr>
      <vt:lpstr> </vt:lpstr>
      <vt:lpstr> </vt:lpstr>
      <vt:lpstr> </vt:lpstr>
      <vt:lpstr>                                   FY21  FY22  FY23  FY24   School Safety Facility Upgrades (Bond Funds)      18,200,000  School Based Mental Health Professionals        7,412,500         7,412,50         7,412,500       7,412,500  Office State School Security Marshal                      2,291,300         2,293,700         2,356,600        2,352,200 (Restricted Funds)  Center for School Safety*         13,000,000       13,000,000       13,000,000      13,000,000      </vt:lpstr>
      <vt:lpstr> </vt:lpstr>
    </vt:vector>
  </TitlesOfParts>
  <Company>LRC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Safety and Resiliency Act</dc:title>
  <dc:creator>Ballard, Jon (LRC)</dc:creator>
  <cp:lastModifiedBy>Perry, Yvette (LRC)</cp:lastModifiedBy>
  <cp:revision>49</cp:revision>
  <dcterms:created xsi:type="dcterms:W3CDTF">2023-07-12T16:55:51Z</dcterms:created>
  <dcterms:modified xsi:type="dcterms:W3CDTF">2023-07-17T15:00:59Z</dcterms:modified>
</cp:coreProperties>
</file>