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9" r:id="rId3"/>
    <p:sldId id="258" r:id="rId4"/>
    <p:sldId id="291" r:id="rId5"/>
    <p:sldId id="259" r:id="rId6"/>
    <p:sldId id="261" r:id="rId7"/>
    <p:sldId id="265" r:id="rId8"/>
    <p:sldId id="266" r:id="rId9"/>
    <p:sldId id="268" r:id="rId10"/>
    <p:sldId id="263" r:id="rId11"/>
    <p:sldId id="292" r:id="rId12"/>
    <p:sldId id="288" r:id="rId13"/>
    <p:sldId id="293"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1AADE-32D5-459E-906F-87CF33F3A773}"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5827-1092-4C71-8FFA-6CBCCB2A2340}" type="slidenum">
              <a:rPr lang="en-US" smtClean="0"/>
              <a:t>‹#›</a:t>
            </a:fld>
            <a:endParaRPr lang="en-US" dirty="0"/>
          </a:p>
        </p:txBody>
      </p:sp>
    </p:spTree>
    <p:extLst>
      <p:ext uri="{BB962C8B-B14F-4D97-AF65-F5344CB8AC3E}">
        <p14:creationId xmlns:p14="http://schemas.microsoft.com/office/powerpoint/2010/main" val="98706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181240" lvl="0" indent="-100689" algn="l" rtl="0">
              <a:lnSpc>
                <a:spcPct val="100000"/>
              </a:lnSpc>
              <a:spcBef>
                <a:spcPts val="0"/>
              </a:spcBef>
              <a:spcAft>
                <a:spcPts val="0"/>
              </a:spcAft>
              <a:buClr>
                <a:schemeClr val="dk1"/>
              </a:buClr>
              <a:buSzPts val="12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71974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14870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8: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86229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34728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200" dirty="0">
                <a:solidFill>
                  <a:srgbClr val="000000"/>
                </a:solidFill>
              </a:rPr>
              <a:t>Tell participants that Bounce was founded to help reduce the effects of ACEs make communities healthier.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Introduce Bounce and your relationship to Bounce. You may use some of the following points but try not to just read the bullets to the audience.</a:t>
            </a:r>
            <a:endParaRPr dirty="0"/>
          </a:p>
          <a:p>
            <a:pPr marL="0" lvl="0" indent="0" algn="l" rtl="0">
              <a:lnSpc>
                <a:spcPct val="100000"/>
              </a:lnSpc>
              <a:spcBef>
                <a:spcPts val="0"/>
              </a:spcBef>
              <a:spcAft>
                <a:spcPts val="0"/>
              </a:spcAft>
              <a:buSzPts val="1400"/>
              <a:buNone/>
            </a:pPr>
            <a:endParaRPr dirty="0"/>
          </a:p>
          <a:p>
            <a:pPr marL="181240" lvl="0" indent="-181240" algn="l" rtl="0">
              <a:lnSpc>
                <a:spcPct val="100000"/>
              </a:lnSpc>
              <a:spcBef>
                <a:spcPts val="0"/>
              </a:spcBef>
              <a:spcAft>
                <a:spcPts val="0"/>
              </a:spcAft>
              <a:buClr>
                <a:schemeClr val="dk1"/>
              </a:buClr>
              <a:buSzPts val="1200"/>
              <a:buFont typeface="Arial"/>
              <a:buChar char="•"/>
            </a:pPr>
            <a:r>
              <a:rPr lang="en-US" dirty="0"/>
              <a:t>Bounce Coalition launched in 2014 with a grant from Foundation for a Healthy Kentucky</a:t>
            </a:r>
            <a:endParaRPr dirty="0"/>
          </a:p>
          <a:p>
            <a:pPr marL="0" lvl="0" indent="0" algn="l" rtl="0">
              <a:lnSpc>
                <a:spcPct val="100000"/>
              </a:lnSpc>
              <a:spcBef>
                <a:spcPts val="0"/>
              </a:spcBef>
              <a:spcAft>
                <a:spcPts val="0"/>
              </a:spcAft>
              <a:buClr>
                <a:schemeClr val="dk1"/>
              </a:buClr>
              <a:buSzPts val="1200"/>
              <a:buNone/>
            </a:pPr>
            <a:endParaRPr dirty="0"/>
          </a:p>
          <a:p>
            <a:pPr marL="181240" lvl="0" indent="-181240" algn="l" rtl="0">
              <a:lnSpc>
                <a:spcPct val="100000"/>
              </a:lnSpc>
              <a:spcBef>
                <a:spcPts val="0"/>
              </a:spcBef>
              <a:spcAft>
                <a:spcPts val="0"/>
              </a:spcAft>
              <a:buClr>
                <a:schemeClr val="dk1"/>
              </a:buClr>
              <a:buSzPts val="1200"/>
              <a:buFont typeface="Arial"/>
              <a:buChar char="•"/>
            </a:pPr>
            <a:r>
              <a:rPr lang="en-US" dirty="0"/>
              <a:t>Bounce developed, piloted, and evaluated a trauma and resilience program for Jefferson County Public Schools, parents, and out-of-school-time providers</a:t>
            </a:r>
            <a:endParaRPr dirty="0"/>
          </a:p>
          <a:p>
            <a:pPr marL="181240" lvl="0" indent="-100689" algn="l" rtl="0">
              <a:lnSpc>
                <a:spcPct val="100000"/>
              </a:lnSpc>
              <a:spcBef>
                <a:spcPts val="0"/>
              </a:spcBef>
              <a:spcAft>
                <a:spcPts val="0"/>
              </a:spcAft>
              <a:buClr>
                <a:schemeClr val="dk1"/>
              </a:buClr>
              <a:buSzPts val="1200"/>
              <a:buNone/>
            </a:pPr>
            <a:endParaRPr dirty="0"/>
          </a:p>
          <a:p>
            <a:pPr marL="181240" lvl="0" indent="-181240" algn="l" rtl="0">
              <a:lnSpc>
                <a:spcPct val="100000"/>
              </a:lnSpc>
              <a:spcBef>
                <a:spcPts val="0"/>
              </a:spcBef>
              <a:spcAft>
                <a:spcPts val="0"/>
              </a:spcAft>
              <a:buClr>
                <a:schemeClr val="dk1"/>
              </a:buClr>
              <a:buSzPts val="1200"/>
              <a:buFont typeface="Arial"/>
              <a:buChar char="•"/>
            </a:pPr>
            <a:r>
              <a:rPr lang="en-US" dirty="0"/>
              <a:t>Our focus is on the impact of ACEs and training staff to recognize and respond using a trauma-informed approach </a:t>
            </a:r>
            <a:endParaRPr dirty="0"/>
          </a:p>
          <a:p>
            <a:pPr marL="181240" lvl="0" indent="-100689" algn="l" rtl="0">
              <a:lnSpc>
                <a:spcPct val="100000"/>
              </a:lnSpc>
              <a:spcBef>
                <a:spcPts val="0"/>
              </a:spcBef>
              <a:spcAft>
                <a:spcPts val="0"/>
              </a:spcAft>
              <a:buClr>
                <a:schemeClr val="dk1"/>
              </a:buClr>
              <a:buSzPts val="1200"/>
              <a:buNone/>
            </a:pPr>
            <a:endParaRPr dirty="0"/>
          </a:p>
          <a:p>
            <a:pPr marL="181240" lvl="0" indent="-181240" algn="l" rtl="0">
              <a:lnSpc>
                <a:spcPct val="100000"/>
              </a:lnSpc>
              <a:spcBef>
                <a:spcPts val="0"/>
              </a:spcBef>
              <a:spcAft>
                <a:spcPts val="0"/>
              </a:spcAft>
              <a:buClr>
                <a:schemeClr val="dk1"/>
              </a:buClr>
              <a:buSzPts val="1200"/>
              <a:buFont typeface="Arial"/>
              <a:buChar char="•"/>
            </a:pPr>
            <a:r>
              <a:rPr lang="en-US" dirty="0"/>
              <a:t>Today, Bounce has expanded its scope and works with schools, public health departments, and health providers across Kentucky.</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35231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91733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47548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33090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20211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6: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24696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E6A6-818C-EEFE-03BE-AFE7545C5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605D78-AFCD-0E63-CB92-FA6137BFC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B76189-3302-8F0B-F7BB-56AA3A3F69AA}"/>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6C28DA52-C2D4-18D9-41E5-F985BCC543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E9DD92-E1D7-F786-D861-416C6F1EE5CF}"/>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98946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24EA-C219-AA48-A3D8-F51417CC6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A1135-2769-B7EE-4901-A0B8363491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477EE-068A-A1D5-84A6-69DFD266C554}"/>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AAEDED08-0CCC-0A5C-AA2D-AB7BA5667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B4DE33-DCA2-736D-B4F6-FDC910D94CB7}"/>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311824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96D71-26BC-488C-8E06-D6B779597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4B0A78-A8F3-806D-52B1-530C59E6CA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C7ACF-2F8F-5555-ED82-4AF09680ECD3}"/>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6E2D8998-30F4-7683-64E4-3232D17405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141CA8-B169-B2BA-5952-E8FC0077438C}"/>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105099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2D3F-0142-F709-9415-1DBD032FF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ABDBA-908B-C70D-C50C-57C3DE408E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A9FED-AD15-65CF-BDAC-6CB6ECB9B52C}"/>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1F7BFA9E-E64F-B7FE-ABA6-B2A5DB689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1C3A3-6376-348D-4D02-84456011F66E}"/>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391771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4020-CAD2-A918-138A-D8963AC0B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10A920-F220-F494-70CA-3C90832B4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19B34-AECF-E221-B11A-ED25B305B11C}"/>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A248F9CE-57F5-06D3-5C4E-2F7D1945C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21A10F-B177-B1F9-55C8-DB6E3EFF5B2C}"/>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173638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96B9-4448-440F-DA2C-C52F75352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9851-3C65-7716-45B8-A066F7D50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13F1A2-7F7F-360B-1AD4-8A69FC842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E7521A-1DA2-7197-6223-D1A87F7AEE6D}"/>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6" name="Footer Placeholder 5">
            <a:extLst>
              <a:ext uri="{FF2B5EF4-FFF2-40B4-BE49-F238E27FC236}">
                <a16:creationId xmlns:a16="http://schemas.microsoft.com/office/drawing/2014/main" id="{EB72FE4A-1C8C-50DC-4594-F30016748A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F2F7BC-70DB-62C5-44E4-E530F3D33061}"/>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276626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0807-2C8A-14A8-47BF-D6E2DDEBD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6FA0C-6FA4-A728-4CE0-4F9C178D4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79B85-CE22-0054-A779-79A30907A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3B4D5-9DA3-BF42-784D-C714A9442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80B9E9-105B-8559-615E-A136094E16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3E053F-DFAD-FC9A-35F4-36F73F99B506}"/>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8" name="Footer Placeholder 7">
            <a:extLst>
              <a:ext uri="{FF2B5EF4-FFF2-40B4-BE49-F238E27FC236}">
                <a16:creationId xmlns:a16="http://schemas.microsoft.com/office/drawing/2014/main" id="{B68BB95A-BE9A-29C4-E117-D98EEDD9E7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6CABF0-A156-003C-C945-A76A57FAFBC1}"/>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26099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5190-7E6E-FFF3-DA42-8C387450F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136EC-4C4A-FCF6-2B0F-3FD7E993744C}"/>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4" name="Footer Placeholder 3">
            <a:extLst>
              <a:ext uri="{FF2B5EF4-FFF2-40B4-BE49-F238E27FC236}">
                <a16:creationId xmlns:a16="http://schemas.microsoft.com/office/drawing/2014/main" id="{29B1373D-CF94-8CED-C90A-AEE82C2367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4D25B4-52ED-F355-E02D-69CBF70AA416}"/>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29416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B6719-9E5B-964A-A2BC-6846626FC7EA}"/>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3" name="Footer Placeholder 2">
            <a:extLst>
              <a:ext uri="{FF2B5EF4-FFF2-40B4-BE49-F238E27FC236}">
                <a16:creationId xmlns:a16="http://schemas.microsoft.com/office/drawing/2014/main" id="{EC5747D6-9AB3-B8F0-D869-1C1F1BB744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039A18-1EC5-094A-6127-7ECE746451D4}"/>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105957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F765-518A-627F-19CB-3D68E0932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310228-8A2B-B9FC-13B8-67C833CA8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91D5A-672C-D7AD-B358-EB09FC05A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6D473-AD77-478D-5AF5-2178CC8265B1}"/>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6" name="Footer Placeholder 5">
            <a:extLst>
              <a:ext uri="{FF2B5EF4-FFF2-40B4-BE49-F238E27FC236}">
                <a16:creationId xmlns:a16="http://schemas.microsoft.com/office/drawing/2014/main" id="{386D00E1-2CCC-8688-8FCD-220B5E708F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03CC5D-9F0C-81E8-5205-CA30976977D1}"/>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69307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27C8-8E63-7F4A-1FBB-F4ACC30D3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6ED05B-2AB1-6E3A-B327-96276B25A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4FF6FA-1F9B-3B77-8CF3-61625EA17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E5470-EA2F-2EB8-925C-1F905FB604DC}"/>
              </a:ext>
            </a:extLst>
          </p:cNvPr>
          <p:cNvSpPr>
            <a:spLocks noGrp="1"/>
          </p:cNvSpPr>
          <p:nvPr>
            <p:ph type="dt" sz="half" idx="10"/>
          </p:nvPr>
        </p:nvSpPr>
        <p:spPr/>
        <p:txBody>
          <a:bodyPr/>
          <a:lstStyle/>
          <a:p>
            <a:fld id="{9DDCEFE4-5937-434E-936D-D9A816D89663}" type="datetimeFigureOut">
              <a:rPr lang="en-US" smtClean="0"/>
              <a:t>9/14/2023</a:t>
            </a:fld>
            <a:endParaRPr lang="en-US" dirty="0"/>
          </a:p>
        </p:txBody>
      </p:sp>
      <p:sp>
        <p:nvSpPr>
          <p:cNvPr id="6" name="Footer Placeholder 5">
            <a:extLst>
              <a:ext uri="{FF2B5EF4-FFF2-40B4-BE49-F238E27FC236}">
                <a16:creationId xmlns:a16="http://schemas.microsoft.com/office/drawing/2014/main" id="{AED175A7-DF59-7C88-429B-B852AA7B68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34B085-86F7-2929-9552-764F9E543A5D}"/>
              </a:ext>
            </a:extLst>
          </p:cNvPr>
          <p:cNvSpPr>
            <a:spLocks noGrp="1"/>
          </p:cNvSpPr>
          <p:nvPr>
            <p:ph type="sldNum" sz="quarter" idx="12"/>
          </p:nvPr>
        </p:nvSpPr>
        <p:spPr/>
        <p:txBody>
          <a:bodyPr/>
          <a:lstStyle/>
          <a:p>
            <a:fld id="{8FEBF79D-39D7-4D9D-A5C4-70AFF187D355}" type="slidenum">
              <a:rPr lang="en-US" smtClean="0"/>
              <a:t>‹#›</a:t>
            </a:fld>
            <a:endParaRPr lang="en-US" dirty="0"/>
          </a:p>
        </p:txBody>
      </p:sp>
    </p:spTree>
    <p:extLst>
      <p:ext uri="{BB962C8B-B14F-4D97-AF65-F5344CB8AC3E}">
        <p14:creationId xmlns:p14="http://schemas.microsoft.com/office/powerpoint/2010/main" val="104693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66A1F-267F-9DCC-A213-01F45EC81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57CFA2-F7E6-A6FB-F21E-D90A53CC0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6DD48-3840-0898-D46E-B9FDC7638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CEFE4-5937-434E-936D-D9A816D89663}" type="datetimeFigureOut">
              <a:rPr lang="en-US" smtClean="0"/>
              <a:t>9/14/2023</a:t>
            </a:fld>
            <a:endParaRPr lang="en-US" dirty="0"/>
          </a:p>
        </p:txBody>
      </p:sp>
      <p:sp>
        <p:nvSpPr>
          <p:cNvPr id="5" name="Footer Placeholder 4">
            <a:extLst>
              <a:ext uri="{FF2B5EF4-FFF2-40B4-BE49-F238E27FC236}">
                <a16:creationId xmlns:a16="http://schemas.microsoft.com/office/drawing/2014/main" id="{4648B95F-A73D-D5FD-B4B5-76C9617B7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BFBC6B-EBBF-C3CD-FCF0-487AF8E76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BF79D-39D7-4D9D-A5C4-70AFF187D355}" type="slidenum">
              <a:rPr lang="en-US" smtClean="0"/>
              <a:t>‹#›</a:t>
            </a:fld>
            <a:endParaRPr lang="en-US" dirty="0"/>
          </a:p>
        </p:txBody>
      </p:sp>
    </p:spTree>
    <p:extLst>
      <p:ext uri="{BB962C8B-B14F-4D97-AF65-F5344CB8AC3E}">
        <p14:creationId xmlns:p14="http://schemas.microsoft.com/office/powerpoint/2010/main" val="380432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ublicdomainpictures.net/view-image.php?image=380701&amp;picture=any-questions"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amilysearch.org/wiki/en/Kentucky,_United_States_Genealo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hyperlink" Target="http://douglassalumni.blogspot.com/2011/08/riverview-school-bus-routes.html"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education.ky.gov/" TargetMode="External"/><Relationship Id="rId4" Type="http://schemas.openxmlformats.org/officeDocument/2006/relationships/hyperlink" Target="https://kyc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abiusmaximus.com/2018/03/20/mens-self-respect-is-a-solution-to-the-gender-wars/"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descr="A picture containing drawing&#10;&#10;Description automatically generated"/>
          <p:cNvPicPr preferRelativeResize="0"/>
          <p:nvPr/>
        </p:nvPicPr>
        <p:blipFill rotWithShape="1">
          <a:blip r:embed="rId3">
            <a:alphaModFix/>
          </a:blip>
          <a:srcRect/>
          <a:stretch/>
        </p:blipFill>
        <p:spPr>
          <a:xfrm>
            <a:off x="5930283" y="0"/>
            <a:ext cx="2740859" cy="1388135"/>
          </a:xfrm>
          <a:prstGeom prst="rect">
            <a:avLst/>
          </a:prstGeom>
          <a:noFill/>
          <a:ln>
            <a:noFill/>
          </a:ln>
        </p:spPr>
      </p:pic>
      <p:sp>
        <p:nvSpPr>
          <p:cNvPr id="102" name="Google Shape;102;p1"/>
          <p:cNvSpPr/>
          <p:nvPr/>
        </p:nvSpPr>
        <p:spPr>
          <a:xfrm>
            <a:off x="-33556" y="1"/>
            <a:ext cx="1240512" cy="6929306"/>
          </a:xfrm>
          <a:prstGeom prst="rect">
            <a:avLst/>
          </a:prstGeom>
          <a:solidFill>
            <a:srgbClr val="43C5E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 name="Google Shape;103;p1"/>
          <p:cNvSpPr/>
          <p:nvPr/>
        </p:nvSpPr>
        <p:spPr>
          <a:xfrm>
            <a:off x="1206956" y="0"/>
            <a:ext cx="384496" cy="6929306"/>
          </a:xfrm>
          <a:prstGeom prst="rect">
            <a:avLst/>
          </a:prstGeom>
          <a:solidFill>
            <a:srgbClr val="85A63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4" name="Google Shape;104;p1"/>
          <p:cNvSpPr/>
          <p:nvPr/>
        </p:nvSpPr>
        <p:spPr>
          <a:xfrm>
            <a:off x="1591452" y="0"/>
            <a:ext cx="384496" cy="6929306"/>
          </a:xfrm>
          <a:prstGeom prst="rect">
            <a:avLst/>
          </a:prstGeom>
          <a:solidFill>
            <a:srgbClr val="3CA69B"/>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5" name="Google Shape;105;p1"/>
          <p:cNvSpPr/>
          <p:nvPr/>
        </p:nvSpPr>
        <p:spPr>
          <a:xfrm>
            <a:off x="1975948" y="0"/>
            <a:ext cx="384496" cy="6929306"/>
          </a:xfrm>
          <a:prstGeom prst="rect">
            <a:avLst/>
          </a:prstGeom>
          <a:solidFill>
            <a:srgbClr val="84468C"/>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p1"/>
          <p:cNvSpPr txBox="1"/>
          <p:nvPr/>
        </p:nvSpPr>
        <p:spPr>
          <a:xfrm>
            <a:off x="5856271" y="5361806"/>
            <a:ext cx="612499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ea typeface="Arial"/>
                <a:cs typeface="Arial"/>
                <a:sym typeface="Arial"/>
              </a:rPr>
              <a:t>Joseph</a:t>
            </a:r>
            <a:r>
              <a:rPr lang="en-US" sz="2000" b="0" i="0" u="none" strike="noStrike" cap="none" dirty="0">
                <a:solidFill>
                  <a:srgbClr val="000000"/>
                </a:solidFill>
                <a:latin typeface="Arial"/>
                <a:ea typeface="Arial"/>
                <a:cs typeface="Arial"/>
                <a:sym typeface="Arial"/>
              </a:rPr>
              <a:t> L. Bargione, PhD</a:t>
            </a:r>
            <a:endParaRPr dirty="0"/>
          </a:p>
          <a:p>
            <a:pPr marL="0" marR="0" lvl="0" indent="0" algn="l" rtl="0">
              <a:lnSpc>
                <a:spcPct val="100000"/>
              </a:lnSpc>
              <a:spcBef>
                <a:spcPts val="0"/>
              </a:spcBef>
              <a:spcAft>
                <a:spcPts val="0"/>
              </a:spcAft>
              <a:buNone/>
            </a:pPr>
            <a:r>
              <a:rPr lang="en-US" sz="2000" dirty="0">
                <a:solidFill>
                  <a:srgbClr val="000000"/>
                </a:solidFill>
                <a:latin typeface="Arial"/>
                <a:ea typeface="Arial"/>
                <a:cs typeface="Arial"/>
                <a:sym typeface="Arial"/>
              </a:rPr>
              <a:t>Licensed Psychologist</a:t>
            </a:r>
            <a:endParaRPr sz="2000" b="0" i="0" u="none" strike="noStrike" cap="none" dirty="0">
              <a:solidFill>
                <a:srgbClr val="000000"/>
              </a:solidFill>
              <a:latin typeface="Arial"/>
              <a:ea typeface="Arial"/>
              <a:cs typeface="Arial"/>
              <a:sym typeface="Arial"/>
            </a:endParaRPr>
          </a:p>
        </p:txBody>
      </p:sp>
      <p:sp>
        <p:nvSpPr>
          <p:cNvPr id="8" name="Title 3">
            <a:extLst>
              <a:ext uri="{FF2B5EF4-FFF2-40B4-BE49-F238E27FC236}">
                <a16:creationId xmlns:a16="http://schemas.microsoft.com/office/drawing/2014/main" id="{1E79D796-0E26-FDD9-5586-950222C1C496}"/>
              </a:ext>
            </a:extLst>
          </p:cNvPr>
          <p:cNvSpPr>
            <a:spLocks noGrp="1"/>
          </p:cNvSpPr>
          <p:nvPr>
            <p:ph type="ctrTitle" idx="4294967295"/>
          </p:nvPr>
        </p:nvSpPr>
        <p:spPr>
          <a:xfrm>
            <a:off x="2831964" y="2219217"/>
            <a:ext cx="9360036" cy="2311507"/>
          </a:xfrm>
        </p:spPr>
        <p:txBody>
          <a:bodyPr>
            <a:normAutofit fontScale="90000"/>
          </a:bodyPr>
          <a:lstStyle/>
          <a:p>
            <a:pPr marL="0" marR="0" lvl="0" indent="0" algn="ctr" rtl="0">
              <a:lnSpc>
                <a:spcPct val="100000"/>
              </a:lnSpc>
              <a:spcBef>
                <a:spcPts val="0"/>
              </a:spcBef>
              <a:spcAft>
                <a:spcPts val="0"/>
              </a:spcAft>
            </a:pPr>
            <a:r>
              <a:rPr lang="en-US" sz="4900" b="1" i="0" u="none" strike="noStrike" cap="none" dirty="0">
                <a:solidFill>
                  <a:srgbClr val="000000"/>
                </a:solidFill>
                <a:latin typeface="+mn-lt"/>
                <a:ea typeface="Arial"/>
                <a:cs typeface="Arial"/>
                <a:sym typeface="Arial"/>
              </a:rPr>
              <a:t>Task Force on School &amp; Campus Security</a:t>
            </a:r>
            <a:br>
              <a:rPr lang="en-US" sz="4900" b="1" i="0" u="none" strike="noStrike" cap="none" dirty="0">
                <a:solidFill>
                  <a:srgbClr val="000000"/>
                </a:solidFill>
                <a:latin typeface="+mn-lt"/>
                <a:ea typeface="Arial"/>
                <a:cs typeface="Arial"/>
                <a:sym typeface="Arial"/>
              </a:rPr>
            </a:br>
            <a:r>
              <a:rPr lang="en-US" sz="4900" b="1" dirty="0">
                <a:solidFill>
                  <a:srgbClr val="000000"/>
                </a:solidFill>
                <a:latin typeface="+mn-lt"/>
                <a:ea typeface="Arial"/>
                <a:cs typeface="Arial"/>
                <a:sym typeface="Arial"/>
              </a:rPr>
              <a:t>9/19/2023</a:t>
            </a:r>
            <a:br>
              <a:rPr lang="en-US" sz="6000" b="1" i="0" u="none" strike="noStrike" cap="none" dirty="0">
                <a:solidFill>
                  <a:srgbClr val="000000"/>
                </a:solidFill>
                <a:latin typeface="Arial"/>
                <a:ea typeface="Arial"/>
                <a:cs typeface="Arial"/>
                <a:sym typeface="Arial"/>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p:txBody>
          <a:bodyPr/>
          <a:lstStyle/>
          <a:p>
            <a:pPr algn="r"/>
            <a:r>
              <a:rPr lang="en-US" b="1" dirty="0">
                <a:latin typeface="+mn-lt"/>
              </a:rPr>
              <a:t>District Trauma-Informed Educational Plans</a:t>
            </a:r>
          </a:p>
        </p:txBody>
      </p:sp>
      <p:sp>
        <p:nvSpPr>
          <p:cNvPr id="2" name="Content Placeholder 1">
            <a:extLst>
              <a:ext uri="{FF2B5EF4-FFF2-40B4-BE49-F238E27FC236}">
                <a16:creationId xmlns:a16="http://schemas.microsoft.com/office/drawing/2014/main" id="{F36507EA-1C24-4B2E-1AA5-32EF99FC56F3}"/>
              </a:ext>
            </a:extLst>
          </p:cNvPr>
          <p:cNvSpPr>
            <a:spLocks noGrp="1"/>
          </p:cNvSpPr>
          <p:nvPr>
            <p:ph idx="1"/>
          </p:nvPr>
        </p:nvSpPr>
        <p:spPr>
          <a:xfrm>
            <a:off x="838200" y="1453415"/>
            <a:ext cx="10515600" cy="4723548"/>
          </a:xfrm>
        </p:spPr>
        <p:txBody>
          <a:bodyPr>
            <a:normAutofit/>
          </a:bodyPr>
          <a:lstStyle/>
          <a:p>
            <a:r>
              <a:rPr lang="en-US" sz="2400" dirty="0"/>
              <a:t>Need for accountability and continuous monitoring</a:t>
            </a:r>
          </a:p>
          <a:p>
            <a:pPr lvl="1"/>
            <a:r>
              <a:rPr lang="en-US" dirty="0"/>
              <a:t>Plans need to be at school and district levels</a:t>
            </a:r>
          </a:p>
          <a:p>
            <a:pPr lvl="1"/>
            <a:r>
              <a:rPr lang="en-US" dirty="0"/>
              <a:t>Data on well being of students should be collected (e.g., KIP, YRBS) and used to develop strategies</a:t>
            </a:r>
          </a:p>
          <a:p>
            <a:pPr lvl="2"/>
            <a:r>
              <a:rPr lang="en-US" dirty="0"/>
              <a:t>Potential impact of SB-150 on collecting data</a:t>
            </a:r>
          </a:p>
          <a:p>
            <a:pPr lvl="1"/>
            <a:r>
              <a:rPr lang="en-US" dirty="0"/>
              <a:t>Scheduled reviews within districts and by an outside agency (e.g., KDE, CTAC, Educational Cooperatives)</a:t>
            </a:r>
          </a:p>
          <a:p>
            <a:pPr lvl="1"/>
            <a:r>
              <a:rPr lang="en-US" dirty="0"/>
              <a:t>Monitoring results should be reviewed at the school, district and state level so effective strategies can be shared, and support provided to schools or districts that need it</a:t>
            </a:r>
          </a:p>
        </p:txBody>
      </p:sp>
    </p:spTree>
    <p:extLst>
      <p:ext uri="{BB962C8B-B14F-4D97-AF65-F5344CB8AC3E}">
        <p14:creationId xmlns:p14="http://schemas.microsoft.com/office/powerpoint/2010/main" val="365447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p:txBody>
          <a:bodyPr/>
          <a:lstStyle/>
          <a:p>
            <a:pPr algn="ctr"/>
            <a:r>
              <a:rPr lang="en-US" b="1" dirty="0">
                <a:latin typeface="+mn-lt"/>
              </a:rPr>
              <a:t>District Trauma-Informed Educational Plans</a:t>
            </a:r>
          </a:p>
        </p:txBody>
      </p:sp>
      <p:sp>
        <p:nvSpPr>
          <p:cNvPr id="2" name="Content Placeholder 1">
            <a:extLst>
              <a:ext uri="{FF2B5EF4-FFF2-40B4-BE49-F238E27FC236}">
                <a16:creationId xmlns:a16="http://schemas.microsoft.com/office/drawing/2014/main" id="{F36507EA-1C24-4B2E-1AA5-32EF99FC56F3}"/>
              </a:ext>
            </a:extLst>
          </p:cNvPr>
          <p:cNvSpPr>
            <a:spLocks noGrp="1"/>
          </p:cNvSpPr>
          <p:nvPr>
            <p:ph idx="1"/>
          </p:nvPr>
        </p:nvSpPr>
        <p:spPr>
          <a:xfrm>
            <a:off x="838200" y="1453415"/>
            <a:ext cx="10515600" cy="4723548"/>
          </a:xfrm>
        </p:spPr>
        <p:txBody>
          <a:bodyPr>
            <a:normAutofit/>
          </a:bodyPr>
          <a:lstStyle/>
          <a:p>
            <a:r>
              <a:rPr lang="en-US" sz="2400" dirty="0"/>
              <a:t>Focus should also include </a:t>
            </a:r>
            <a:r>
              <a:rPr lang="en-US" sz="2400" b="1" dirty="0"/>
              <a:t>building resiliency in students</a:t>
            </a:r>
          </a:p>
          <a:p>
            <a:pPr lvl="1"/>
            <a:r>
              <a:rPr lang="en-US" sz="2000" dirty="0"/>
              <a:t>Use three tiered system of support similar to what schools use when teaching reading, writing and math </a:t>
            </a:r>
          </a:p>
          <a:p>
            <a:pPr lvl="1"/>
            <a:r>
              <a:rPr lang="en-US" sz="2000" dirty="0"/>
              <a:t>Use evidenced based strategies/services at each level</a:t>
            </a:r>
          </a:p>
          <a:p>
            <a:pPr lvl="1"/>
            <a:r>
              <a:rPr lang="en-US" sz="2000" dirty="0"/>
              <a:t>Tier 1 needs to include prevention component</a:t>
            </a:r>
          </a:p>
          <a:p>
            <a:r>
              <a:rPr lang="en-US" sz="2400" dirty="0"/>
              <a:t>Consider using similar process for Comprehensive District Improvement Plans (CDIPs) and Comprehensive School Improvement Plans (SCIPs)</a:t>
            </a:r>
          </a:p>
        </p:txBody>
      </p:sp>
    </p:spTree>
    <p:extLst>
      <p:ext uri="{BB962C8B-B14F-4D97-AF65-F5344CB8AC3E}">
        <p14:creationId xmlns:p14="http://schemas.microsoft.com/office/powerpoint/2010/main" val="113176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8"/>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441" name="Google Shape;441;p28"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2" name="Title 1">
            <a:extLst>
              <a:ext uri="{FF2B5EF4-FFF2-40B4-BE49-F238E27FC236}">
                <a16:creationId xmlns:a16="http://schemas.microsoft.com/office/drawing/2014/main" id="{FE2864DA-35FA-DC88-3145-655A0CEB7D65}"/>
              </a:ext>
            </a:extLst>
          </p:cNvPr>
          <p:cNvSpPr>
            <a:spLocks noGrp="1"/>
          </p:cNvSpPr>
          <p:nvPr>
            <p:ph type="title"/>
          </p:nvPr>
        </p:nvSpPr>
        <p:spPr/>
        <p:txBody>
          <a:bodyPr/>
          <a:lstStyle/>
          <a:p>
            <a:pPr algn="ctr"/>
            <a:r>
              <a:rPr lang="en-US" b="1" dirty="0">
                <a:latin typeface="+mn-lt"/>
              </a:rPr>
              <a:t>Suicide Prevention Programs</a:t>
            </a:r>
          </a:p>
        </p:txBody>
      </p:sp>
      <p:sp>
        <p:nvSpPr>
          <p:cNvPr id="3" name="Content Placeholder 2">
            <a:extLst>
              <a:ext uri="{FF2B5EF4-FFF2-40B4-BE49-F238E27FC236}">
                <a16:creationId xmlns:a16="http://schemas.microsoft.com/office/drawing/2014/main" id="{095F3FCB-7BC1-FE06-9F29-EB8A444CD48D}"/>
              </a:ext>
            </a:extLst>
          </p:cNvPr>
          <p:cNvSpPr>
            <a:spLocks noGrp="1"/>
          </p:cNvSpPr>
          <p:nvPr>
            <p:ph idx="1"/>
          </p:nvPr>
        </p:nvSpPr>
        <p:spPr>
          <a:xfrm>
            <a:off x="838200" y="1357162"/>
            <a:ext cx="10515600" cy="4819801"/>
          </a:xfrm>
        </p:spPr>
        <p:txBody>
          <a:bodyPr/>
          <a:lstStyle/>
          <a:p>
            <a:r>
              <a:rPr lang="en-US" sz="2000" i="0" u="none" strike="noStrike" dirty="0">
                <a:solidFill>
                  <a:srgbClr val="000000"/>
                </a:solidFill>
                <a:effectLst/>
              </a:rPr>
              <a:t>Suicide prevention programs that are presented to students and staff should be evidence-based. </a:t>
            </a:r>
          </a:p>
          <a:p>
            <a:r>
              <a:rPr lang="en-US" sz="2000" i="0" u="none" strike="noStrike" dirty="0">
                <a:solidFill>
                  <a:srgbClr val="000000"/>
                </a:solidFill>
                <a:effectLst/>
              </a:rPr>
              <a:t>Programs presented to staff should include risk factors, warning signs, protective factors, response procedures, referrals, postvention, and resources regarding youth suicide prevention.</a:t>
            </a:r>
          </a:p>
          <a:p>
            <a:r>
              <a:rPr lang="en-US" sz="2000" i="0" u="none" strike="noStrike" dirty="0">
                <a:solidFill>
                  <a:srgbClr val="000000"/>
                </a:solidFill>
                <a:effectLst/>
              </a:rPr>
              <a:t>After the initial lesson occurs before September 15, a follow up lesson should occur prior  to January 15</a:t>
            </a:r>
            <a:r>
              <a:rPr lang="en-US" sz="2000" i="0" u="none" strike="noStrike" baseline="30000" dirty="0">
                <a:solidFill>
                  <a:srgbClr val="000000"/>
                </a:solidFill>
                <a:effectLst/>
              </a:rPr>
              <a:t>th </a:t>
            </a:r>
            <a:r>
              <a:rPr lang="en-US" sz="2000" i="0" u="none" strike="noStrike" dirty="0">
                <a:solidFill>
                  <a:srgbClr val="000000"/>
                </a:solidFill>
                <a:effectLst/>
              </a:rPr>
              <a:t>to reinforce prior learning. </a:t>
            </a:r>
          </a:p>
          <a:p>
            <a:r>
              <a:rPr lang="en-US" sz="2000" dirty="0">
                <a:solidFill>
                  <a:srgbClr val="000000"/>
                </a:solidFill>
              </a:rPr>
              <a:t>S</a:t>
            </a:r>
            <a:r>
              <a:rPr lang="en-US" sz="2000" i="0" u="none" strike="noStrike" dirty="0">
                <a:solidFill>
                  <a:srgbClr val="000000"/>
                </a:solidFill>
                <a:effectLst/>
              </a:rPr>
              <a:t>chools make a good faith effort to reach students who are absent on the day of the instruction</a:t>
            </a:r>
          </a:p>
          <a:p>
            <a:r>
              <a:rPr lang="en-US" sz="2000" i="0" u="none" strike="noStrike" dirty="0">
                <a:solidFill>
                  <a:srgbClr val="000000"/>
                </a:solidFill>
                <a:effectLst/>
              </a:rPr>
              <a:t>All certified and classified staff who have direct contact with students in grades four through twelve should be trained on suicide prevention. This adds any staff who have contact with students in fourth and fifth grades.</a:t>
            </a:r>
          </a:p>
          <a:p>
            <a:endParaRPr lang="en-US" sz="2000" b="1" dirty="0">
              <a:solidFill>
                <a:srgbClr val="000000"/>
              </a:solidFill>
            </a:endParaRPr>
          </a:p>
          <a:p>
            <a:r>
              <a:rPr lang="en-US" sz="2000" b="1" dirty="0">
                <a:solidFill>
                  <a:srgbClr val="000000"/>
                </a:solidFill>
              </a:rPr>
              <a:t>See position paper from the school psychologists, school counselors, and school social workers associations for additional recommendations</a:t>
            </a:r>
            <a:endParaRPr 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6" name="Title 5">
            <a:extLst>
              <a:ext uri="{FF2B5EF4-FFF2-40B4-BE49-F238E27FC236}">
                <a16:creationId xmlns:a16="http://schemas.microsoft.com/office/drawing/2014/main" id="{FE6CCA87-539D-30F6-0D7F-AA165D309667}"/>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3ACEAD15-7E85-E766-5F8F-4E6161C973BC}"/>
              </a:ext>
            </a:extLst>
          </p:cNvPr>
          <p:cNvPicPr>
            <a:picLocks noGrp="1" noChangeAspect="1"/>
          </p:cNvPicPr>
          <p:nvPr>
            <p:ph sz="half" idx="1"/>
          </p:nvPr>
        </p:nvPicPr>
        <p:blipFill>
          <a:blip r:embed="rId4"/>
          <a:stretch>
            <a:fillRect/>
          </a:stretch>
        </p:blipFill>
        <p:spPr>
          <a:xfrm>
            <a:off x="838200" y="2321960"/>
            <a:ext cx="5181600" cy="2794570"/>
          </a:xfrm>
        </p:spPr>
      </p:pic>
      <p:pic>
        <p:nvPicPr>
          <p:cNvPr id="10" name="Content Placeholder 9">
            <a:extLst>
              <a:ext uri="{FF2B5EF4-FFF2-40B4-BE49-F238E27FC236}">
                <a16:creationId xmlns:a16="http://schemas.microsoft.com/office/drawing/2014/main" id="{53FC6015-7B6E-F2C2-65A9-D085154FC8B4}"/>
              </a:ext>
            </a:extLst>
          </p:cNvPr>
          <p:cNvPicPr>
            <a:picLocks noGrp="1" noChangeAspect="1"/>
          </p:cNvPicPr>
          <p:nvPr>
            <p:ph sz="half" idx="2"/>
          </p:nvPr>
        </p:nvPicPr>
        <p:blipFill>
          <a:blip r:embed="rId5"/>
          <a:stretch>
            <a:fillRect/>
          </a:stretch>
        </p:blipFill>
        <p:spPr>
          <a:xfrm>
            <a:off x="6172201" y="2321960"/>
            <a:ext cx="5181599" cy="2794570"/>
          </a:xfrm>
        </p:spPr>
      </p:pic>
    </p:spTree>
    <p:extLst>
      <p:ext uri="{BB962C8B-B14F-4D97-AF65-F5344CB8AC3E}">
        <p14:creationId xmlns:p14="http://schemas.microsoft.com/office/powerpoint/2010/main" val="342042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p:txBody>
          <a:bodyPr/>
          <a:lstStyle/>
          <a:p>
            <a:pPr algn="ctr"/>
            <a:endParaRPr lang="en-US" b="1" dirty="0"/>
          </a:p>
        </p:txBody>
      </p:sp>
      <p:pic>
        <p:nvPicPr>
          <p:cNvPr id="5" name="Content Placeholder 4">
            <a:extLst>
              <a:ext uri="{FF2B5EF4-FFF2-40B4-BE49-F238E27FC236}">
                <a16:creationId xmlns:a16="http://schemas.microsoft.com/office/drawing/2014/main" id="{C15D5480-E32F-F65A-E658-49918C50C84D}"/>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05807" y="721681"/>
            <a:ext cx="7084219" cy="4722813"/>
          </a:xfrm>
        </p:spPr>
      </p:pic>
    </p:spTree>
    <p:extLst>
      <p:ext uri="{BB962C8B-B14F-4D97-AF65-F5344CB8AC3E}">
        <p14:creationId xmlns:p14="http://schemas.microsoft.com/office/powerpoint/2010/main" val="322602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p:nvPr/>
        </p:nvSpPr>
        <p:spPr>
          <a:xfrm>
            <a:off x="0" y="0"/>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44" name="Google Shape;144;p2"/>
          <p:cNvPicPr preferRelativeResize="0"/>
          <p:nvPr/>
        </p:nvPicPr>
        <p:blipFill rotWithShape="1">
          <a:blip r:embed="rId3">
            <a:alphaModFix/>
          </a:blip>
          <a:srcRect/>
          <a:stretch/>
        </p:blipFill>
        <p:spPr>
          <a:xfrm>
            <a:off x="4618215" y="-135322"/>
            <a:ext cx="2872493" cy="1682803"/>
          </a:xfrm>
          <a:prstGeom prst="rect">
            <a:avLst/>
          </a:prstGeom>
          <a:noFill/>
          <a:ln>
            <a:noFill/>
          </a:ln>
        </p:spPr>
      </p:pic>
      <p:sp>
        <p:nvSpPr>
          <p:cNvPr id="145" name="Google Shape;145;p2"/>
          <p:cNvSpPr txBox="1"/>
          <p:nvPr/>
        </p:nvSpPr>
        <p:spPr>
          <a:xfrm>
            <a:off x="1828801" y="162705"/>
            <a:ext cx="294453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dirty="0">
                <a:solidFill>
                  <a:schemeClr val="lt1"/>
                </a:solidFill>
                <a:latin typeface="Libre Franklin Thin"/>
                <a:ea typeface="Libre Franklin Thin"/>
                <a:cs typeface="Libre Franklin Thin"/>
                <a:sym typeface="Libre Franklin Thin"/>
              </a:rPr>
              <a:t>What</a:t>
            </a:r>
            <a:endParaRPr sz="1400" b="0" i="0" u="none" strike="noStrike" cap="none" dirty="0">
              <a:solidFill>
                <a:srgbClr val="000000"/>
              </a:solidFill>
              <a:latin typeface="Arial"/>
              <a:ea typeface="Arial"/>
              <a:cs typeface="Arial"/>
              <a:sym typeface="Arial"/>
            </a:endParaRPr>
          </a:p>
        </p:txBody>
      </p:sp>
      <p:sp>
        <p:nvSpPr>
          <p:cNvPr id="146" name="Google Shape;146;p2"/>
          <p:cNvSpPr txBox="1"/>
          <p:nvPr/>
        </p:nvSpPr>
        <p:spPr>
          <a:xfrm>
            <a:off x="7375322" y="162705"/>
            <a:ext cx="294453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dirty="0">
                <a:solidFill>
                  <a:schemeClr val="lt1"/>
                </a:solidFill>
                <a:latin typeface="Libre Franklin Thin"/>
                <a:ea typeface="Libre Franklin Thin"/>
                <a:cs typeface="Libre Franklin Thin"/>
                <a:sym typeface="Libre Franklin Thin"/>
              </a:rPr>
              <a:t>does:</a:t>
            </a:r>
            <a:endParaRPr sz="1400" b="0" i="0" u="none" strike="noStrike" cap="none" dirty="0">
              <a:solidFill>
                <a:srgbClr val="000000"/>
              </a:solidFill>
              <a:latin typeface="Arial"/>
              <a:ea typeface="Arial"/>
              <a:cs typeface="Arial"/>
              <a:sym typeface="Arial"/>
            </a:endParaRPr>
          </a:p>
        </p:txBody>
      </p:sp>
      <p:sp>
        <p:nvSpPr>
          <p:cNvPr id="147" name="Google Shape;147;p2"/>
          <p:cNvSpPr txBox="1"/>
          <p:nvPr/>
        </p:nvSpPr>
        <p:spPr>
          <a:xfrm>
            <a:off x="1489396" y="1738953"/>
            <a:ext cx="921320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Libre Franklin"/>
                <a:ea typeface="Libre Franklin"/>
                <a:cs typeface="Libre Franklin"/>
                <a:sym typeface="Libre Franklin"/>
              </a:rPr>
              <a:t>Bounce builds the resiliency of children, adults, and families by improving knowledge about the impact of adverse childhood experiences (ACEs) and the skills to help people bounce back from adversity. This includes:</a:t>
            </a:r>
            <a:endParaRPr sz="1400" b="0" i="0" u="none" strike="noStrike" cap="none" dirty="0">
              <a:solidFill>
                <a:srgbClr val="000000"/>
              </a:solidFill>
              <a:latin typeface="Arial"/>
              <a:ea typeface="Arial"/>
              <a:cs typeface="Arial"/>
              <a:sym typeface="Arial"/>
            </a:endParaRPr>
          </a:p>
        </p:txBody>
      </p:sp>
      <p:sp>
        <p:nvSpPr>
          <p:cNvPr id="148" name="Google Shape;148;p2"/>
          <p:cNvSpPr txBox="1"/>
          <p:nvPr/>
        </p:nvSpPr>
        <p:spPr>
          <a:xfrm>
            <a:off x="3213683" y="3860182"/>
            <a:ext cx="8569355" cy="224676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85A63F"/>
              </a:buClr>
              <a:buSzPts val="3000"/>
              <a:buFont typeface="Arial"/>
              <a:buChar char="•"/>
            </a:pPr>
            <a:r>
              <a:rPr lang="en-US" sz="2400" b="0" i="0" u="none" strike="noStrike" cap="none" dirty="0">
                <a:solidFill>
                  <a:schemeClr val="dk1"/>
                </a:solidFill>
                <a:latin typeface="Libre Franklin"/>
                <a:ea typeface="Libre Franklin"/>
                <a:cs typeface="Libre Franklin"/>
                <a:sym typeface="Libre Franklin"/>
              </a:rPr>
              <a:t>Education and training</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85A63F"/>
              </a:buClr>
              <a:buSzPts val="3000"/>
              <a:buFont typeface="Arial"/>
              <a:buChar char="•"/>
            </a:pPr>
            <a:r>
              <a:rPr lang="en-US" sz="2400" b="0" i="0" u="none" strike="noStrike" cap="none" dirty="0">
                <a:solidFill>
                  <a:schemeClr val="dk1"/>
                </a:solidFill>
                <a:latin typeface="Libre Franklin"/>
                <a:ea typeface="Libre Franklin"/>
                <a:cs typeface="Libre Franklin"/>
                <a:sym typeface="Libre Franklin"/>
              </a:rPr>
              <a:t>Providing evaluation services to measure the impact of healing-centered practices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85A63F"/>
              </a:buClr>
              <a:buSzPts val="3000"/>
              <a:buFont typeface="Arial"/>
              <a:buChar char="•"/>
            </a:pPr>
            <a:r>
              <a:rPr lang="en-US" sz="2400" b="0" i="0" u="none" strike="noStrike" cap="none" dirty="0">
                <a:solidFill>
                  <a:schemeClr val="dk1"/>
                </a:solidFill>
                <a:latin typeface="Libre Franklin"/>
                <a:ea typeface="Libre Franklin"/>
                <a:cs typeface="Libre Franklin"/>
                <a:sym typeface="Libre Franklin"/>
              </a:rPr>
              <a:t>Advocating for policies that support people who have experienced trauma, help prevent trauma, and build resiliency</a:t>
            </a:r>
            <a:endParaRPr sz="1400" b="0" i="0" u="none" strike="noStrike" cap="none" dirty="0">
              <a:solidFill>
                <a:srgbClr val="000000"/>
              </a:solidFill>
              <a:latin typeface="Arial"/>
              <a:ea typeface="Arial"/>
              <a:cs typeface="Arial"/>
              <a:sym typeface="Arial"/>
            </a:endParaRPr>
          </a:p>
        </p:txBody>
      </p:sp>
      <p:pic>
        <p:nvPicPr>
          <p:cNvPr id="149" name="Google Shape;149;p2"/>
          <p:cNvPicPr preferRelativeResize="0"/>
          <p:nvPr/>
        </p:nvPicPr>
        <p:blipFill rotWithShape="1">
          <a:blip r:embed="rId4">
            <a:alphaModFix/>
          </a:blip>
          <a:srcRect/>
          <a:stretch/>
        </p:blipFill>
        <p:spPr>
          <a:xfrm>
            <a:off x="684853" y="3973910"/>
            <a:ext cx="2142236" cy="21422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7" name="Title 6">
            <a:extLst>
              <a:ext uri="{FF2B5EF4-FFF2-40B4-BE49-F238E27FC236}">
                <a16:creationId xmlns:a16="http://schemas.microsoft.com/office/drawing/2014/main" id="{1B68FE68-593B-440D-82A3-F3F66711DEAA}"/>
              </a:ext>
            </a:extLst>
          </p:cNvPr>
          <p:cNvSpPr>
            <a:spLocks noGrp="1"/>
          </p:cNvSpPr>
          <p:nvPr>
            <p:ph type="title"/>
          </p:nvPr>
        </p:nvSpPr>
        <p:spPr/>
        <p:txBody>
          <a:bodyPr/>
          <a:lstStyle/>
          <a:p>
            <a:pPr algn="ctr"/>
            <a:r>
              <a:rPr lang="en-US" b="1" dirty="0">
                <a:latin typeface="+mn-lt"/>
              </a:rPr>
              <a:t>Bounce Partnerships</a:t>
            </a:r>
          </a:p>
        </p:txBody>
      </p:sp>
      <p:sp>
        <p:nvSpPr>
          <p:cNvPr id="8" name="Content Placeholder 7">
            <a:extLst>
              <a:ext uri="{FF2B5EF4-FFF2-40B4-BE49-F238E27FC236}">
                <a16:creationId xmlns:a16="http://schemas.microsoft.com/office/drawing/2014/main" id="{423960B8-F855-9254-AD4A-EF2A3612BB76}"/>
              </a:ext>
            </a:extLst>
          </p:cNvPr>
          <p:cNvSpPr>
            <a:spLocks noGrp="1"/>
          </p:cNvSpPr>
          <p:nvPr>
            <p:ph idx="1"/>
          </p:nvPr>
        </p:nvSpPr>
        <p:spPr/>
        <p:txBody>
          <a:bodyPr/>
          <a:lstStyle/>
          <a:p>
            <a:r>
              <a:rPr lang="en-US" sz="2400" dirty="0"/>
              <a:t>School Districts</a:t>
            </a:r>
          </a:p>
          <a:p>
            <a:r>
              <a:rPr lang="en-US" sz="2400" dirty="0"/>
              <a:t>Educational Cooperatives</a:t>
            </a:r>
          </a:p>
          <a:p>
            <a:r>
              <a:rPr lang="en-US" sz="2400" dirty="0"/>
              <a:t>HeadStart Programs</a:t>
            </a:r>
          </a:p>
          <a:p>
            <a:r>
              <a:rPr lang="en-US" sz="2400" dirty="0"/>
              <a:t>Out of School Providers</a:t>
            </a:r>
          </a:p>
          <a:p>
            <a:r>
              <a:rPr lang="en-US" sz="2400" dirty="0"/>
              <a:t>Health Departments</a:t>
            </a:r>
          </a:p>
          <a:p>
            <a:r>
              <a:rPr lang="en-US" sz="2400" dirty="0"/>
              <a:t>Hospitals</a:t>
            </a:r>
          </a:p>
          <a:p>
            <a:r>
              <a:rPr lang="en-US" sz="2400" dirty="0"/>
              <a:t>Residential Programs</a:t>
            </a:r>
          </a:p>
          <a:p>
            <a:r>
              <a:rPr lang="en-US" sz="2400" dirty="0"/>
              <a:t>Manager Care Organizations</a:t>
            </a:r>
          </a:p>
          <a:p>
            <a:endParaRPr lang="en-US" b="1" dirty="0"/>
          </a:p>
        </p:txBody>
      </p:sp>
      <p:pic>
        <p:nvPicPr>
          <p:cNvPr id="15" name="Picture 14">
            <a:extLst>
              <a:ext uri="{FF2B5EF4-FFF2-40B4-BE49-F238E27FC236}">
                <a16:creationId xmlns:a16="http://schemas.microsoft.com/office/drawing/2014/main" id="{2B86832E-B7EA-3869-A0C4-22F70BC68FA3}"/>
              </a:ext>
            </a:extLst>
          </p:cNvPr>
          <p:cNvPicPr>
            <a:picLocks noChangeAspect="1"/>
          </p:cNvPicPr>
          <p:nvPr/>
        </p:nvPicPr>
        <p:blipFill>
          <a:blip r:embed="rId4"/>
          <a:stretch>
            <a:fillRect/>
          </a:stretch>
        </p:blipFill>
        <p:spPr>
          <a:xfrm>
            <a:off x="6339156" y="1836980"/>
            <a:ext cx="5640511" cy="30103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7" name="Title 6">
            <a:extLst>
              <a:ext uri="{FF2B5EF4-FFF2-40B4-BE49-F238E27FC236}">
                <a16:creationId xmlns:a16="http://schemas.microsoft.com/office/drawing/2014/main" id="{1B68FE68-593B-440D-82A3-F3F66711DEAA}"/>
              </a:ext>
            </a:extLst>
          </p:cNvPr>
          <p:cNvSpPr>
            <a:spLocks noGrp="1"/>
          </p:cNvSpPr>
          <p:nvPr>
            <p:ph type="title"/>
          </p:nvPr>
        </p:nvSpPr>
        <p:spPr/>
        <p:txBody>
          <a:bodyPr/>
          <a:lstStyle/>
          <a:p>
            <a:pPr algn="ctr"/>
            <a:r>
              <a:rPr lang="en-US" b="1" dirty="0">
                <a:latin typeface="+mn-lt"/>
              </a:rPr>
              <a:t>Our Journey Supporting Students</a:t>
            </a:r>
          </a:p>
        </p:txBody>
      </p:sp>
      <p:sp>
        <p:nvSpPr>
          <p:cNvPr id="8" name="Content Placeholder 7">
            <a:extLst>
              <a:ext uri="{FF2B5EF4-FFF2-40B4-BE49-F238E27FC236}">
                <a16:creationId xmlns:a16="http://schemas.microsoft.com/office/drawing/2014/main" id="{423960B8-F855-9254-AD4A-EF2A3612BB76}"/>
              </a:ext>
            </a:extLst>
          </p:cNvPr>
          <p:cNvSpPr>
            <a:spLocks noGrp="1"/>
          </p:cNvSpPr>
          <p:nvPr>
            <p:ph idx="1"/>
          </p:nvPr>
        </p:nvSpPr>
        <p:spPr/>
        <p:txBody>
          <a:bodyPr/>
          <a:lstStyle/>
          <a:p>
            <a:r>
              <a:rPr lang="en-US" b="1" dirty="0"/>
              <a:t>Where we started</a:t>
            </a:r>
          </a:p>
          <a:p>
            <a:r>
              <a:rPr lang="en-US" b="1" dirty="0"/>
              <a:t>Where we are</a:t>
            </a:r>
          </a:p>
          <a:p>
            <a:r>
              <a:rPr lang="en-US" b="1" dirty="0"/>
              <a:t>Where we are going</a:t>
            </a:r>
          </a:p>
        </p:txBody>
      </p:sp>
      <p:pic>
        <p:nvPicPr>
          <p:cNvPr id="10" name="Picture 9">
            <a:extLst>
              <a:ext uri="{FF2B5EF4-FFF2-40B4-BE49-F238E27FC236}">
                <a16:creationId xmlns:a16="http://schemas.microsoft.com/office/drawing/2014/main" id="{55D6DF05-5E25-02AC-2520-96F176053D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79260" y="1804157"/>
            <a:ext cx="2427892" cy="2561426"/>
          </a:xfrm>
          <a:prstGeom prst="rect">
            <a:avLst/>
          </a:prstGeom>
        </p:spPr>
      </p:pic>
      <p:pic>
        <p:nvPicPr>
          <p:cNvPr id="13" name="Picture 12">
            <a:extLst>
              <a:ext uri="{FF2B5EF4-FFF2-40B4-BE49-F238E27FC236}">
                <a16:creationId xmlns:a16="http://schemas.microsoft.com/office/drawing/2014/main" id="{0BB2BEDD-5D88-3A56-2EEA-64CDC239880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73120" y="3235830"/>
            <a:ext cx="4391867" cy="1960756"/>
          </a:xfrm>
          <a:prstGeom prst="rect">
            <a:avLst/>
          </a:prstGeom>
        </p:spPr>
      </p:pic>
    </p:spTree>
    <p:extLst>
      <p:ext uri="{BB962C8B-B14F-4D97-AF65-F5344CB8AC3E}">
        <p14:creationId xmlns:p14="http://schemas.microsoft.com/office/powerpoint/2010/main" val="101051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6"/>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2" name="Title 1">
            <a:extLst>
              <a:ext uri="{FF2B5EF4-FFF2-40B4-BE49-F238E27FC236}">
                <a16:creationId xmlns:a16="http://schemas.microsoft.com/office/drawing/2014/main" id="{DA88DA2A-8050-6AF7-425F-17EB2B4308C7}"/>
              </a:ext>
            </a:extLst>
          </p:cNvPr>
          <p:cNvSpPr>
            <a:spLocks noGrp="1"/>
          </p:cNvSpPr>
          <p:nvPr>
            <p:ph type="title"/>
          </p:nvPr>
        </p:nvSpPr>
        <p:spPr>
          <a:xfrm>
            <a:off x="838200" y="365126"/>
            <a:ext cx="10515600" cy="761718"/>
          </a:xfrm>
        </p:spPr>
        <p:txBody>
          <a:bodyPr/>
          <a:lstStyle/>
          <a:p>
            <a:pPr algn="ctr"/>
            <a:r>
              <a:rPr lang="en-US" b="1" dirty="0">
                <a:latin typeface="+mn-lt"/>
              </a:rPr>
              <a:t>Where We Started</a:t>
            </a:r>
          </a:p>
        </p:txBody>
      </p:sp>
      <p:sp>
        <p:nvSpPr>
          <p:cNvPr id="5" name="Content Placeholder 4">
            <a:extLst>
              <a:ext uri="{FF2B5EF4-FFF2-40B4-BE49-F238E27FC236}">
                <a16:creationId xmlns:a16="http://schemas.microsoft.com/office/drawing/2014/main" id="{78320FCA-FAF3-065A-0F91-84588472311F}"/>
              </a:ext>
            </a:extLst>
          </p:cNvPr>
          <p:cNvSpPr>
            <a:spLocks noGrp="1"/>
          </p:cNvSpPr>
          <p:nvPr>
            <p:ph sz="half" idx="2"/>
          </p:nvPr>
        </p:nvSpPr>
        <p:spPr>
          <a:xfrm>
            <a:off x="6172200" y="1294544"/>
            <a:ext cx="5181600" cy="4882419"/>
          </a:xfrm>
        </p:spPr>
        <p:txBody>
          <a:bodyPr>
            <a:normAutofit/>
          </a:bodyPr>
          <a:lstStyle/>
          <a:p>
            <a:r>
              <a:rPr lang="en-US" sz="2400" dirty="0"/>
              <a:t>Two students were killed on campus</a:t>
            </a:r>
          </a:p>
          <a:p>
            <a:pPr lvl="1"/>
            <a:r>
              <a:rPr lang="en-US" dirty="0"/>
              <a:t>Local, state, and federal resources were activated to support students, staff, families and community</a:t>
            </a:r>
          </a:p>
          <a:p>
            <a:pPr lvl="1"/>
            <a:r>
              <a:rPr lang="en-US" dirty="0"/>
              <a:t>General Assembly established the School Safety Work Group</a:t>
            </a:r>
          </a:p>
          <a:p>
            <a:pPr lvl="2"/>
            <a:r>
              <a:rPr lang="en-US" sz="2400" dirty="0"/>
              <a:t>Chaired by Senator Wise &amp; Representative Carney</a:t>
            </a:r>
          </a:p>
          <a:p>
            <a:pPr lvl="1"/>
            <a:r>
              <a:rPr lang="en-US" dirty="0"/>
              <a:t>Led to the passage of the School Safety and Resiliency Act (2019, 2020)</a:t>
            </a:r>
          </a:p>
          <a:p>
            <a:pPr lvl="1"/>
            <a:endParaRPr lang="en-US" dirty="0"/>
          </a:p>
          <a:p>
            <a:pPr lvl="1"/>
            <a:endParaRPr lang="en-US" dirty="0"/>
          </a:p>
          <a:p>
            <a:endParaRPr lang="en-US" dirty="0"/>
          </a:p>
        </p:txBody>
      </p:sp>
      <p:pic>
        <p:nvPicPr>
          <p:cNvPr id="1026" name="Picture 2">
            <a:extLst>
              <a:ext uri="{FF2B5EF4-FFF2-40B4-BE49-F238E27FC236}">
                <a16:creationId xmlns:a16="http://schemas.microsoft.com/office/drawing/2014/main" id="{CD417A3B-5693-77F7-1B74-CA97EB201AE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990600" y="20321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3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a:xfrm>
            <a:off x="838200" y="365125"/>
            <a:ext cx="10515600" cy="779463"/>
          </a:xfrm>
        </p:spPr>
        <p:txBody>
          <a:bodyPr>
            <a:noAutofit/>
          </a:bodyPr>
          <a:lstStyle/>
          <a:p>
            <a:pPr algn="ctr"/>
            <a:r>
              <a:rPr lang="en-US" sz="3200" b="1" dirty="0">
                <a:latin typeface="+mn-lt"/>
              </a:rPr>
              <a:t>Where We Are</a:t>
            </a:r>
            <a:br>
              <a:rPr lang="en-US" sz="3200" b="1" dirty="0">
                <a:latin typeface="+mn-lt"/>
              </a:rPr>
            </a:br>
            <a:r>
              <a:rPr lang="en-US" sz="3200" b="1" dirty="0">
                <a:latin typeface="+mn-lt"/>
              </a:rPr>
              <a:t>School Safety and Resiliency Act</a:t>
            </a:r>
            <a:br>
              <a:rPr lang="en-US" sz="3200" b="1" dirty="0">
                <a:latin typeface="+mn-lt"/>
              </a:rPr>
            </a:br>
            <a:r>
              <a:rPr lang="en-US" sz="3200" b="1" dirty="0">
                <a:latin typeface="+mn-lt"/>
              </a:rPr>
              <a:t>(2019, 2020) </a:t>
            </a:r>
          </a:p>
        </p:txBody>
      </p:sp>
      <p:sp>
        <p:nvSpPr>
          <p:cNvPr id="2" name="Content Placeholder 1">
            <a:extLst>
              <a:ext uri="{FF2B5EF4-FFF2-40B4-BE49-F238E27FC236}">
                <a16:creationId xmlns:a16="http://schemas.microsoft.com/office/drawing/2014/main" id="{9AB9B472-F5E5-7A6D-D89A-7885C59BBDDB}"/>
              </a:ext>
            </a:extLst>
          </p:cNvPr>
          <p:cNvSpPr>
            <a:spLocks noGrp="1"/>
          </p:cNvSpPr>
          <p:nvPr>
            <p:ph sz="half" idx="1"/>
          </p:nvPr>
        </p:nvSpPr>
        <p:spPr>
          <a:xfrm>
            <a:off x="838200" y="1602769"/>
            <a:ext cx="5181600" cy="4574194"/>
          </a:xfrm>
        </p:spPr>
        <p:txBody>
          <a:bodyPr>
            <a:normAutofit/>
          </a:bodyPr>
          <a:lstStyle/>
          <a:p>
            <a:r>
              <a:rPr lang="en-US" b="1" dirty="0"/>
              <a:t>Physical Safety</a:t>
            </a:r>
          </a:p>
          <a:p>
            <a:pPr lvl="1"/>
            <a:r>
              <a:rPr lang="en-US" dirty="0"/>
              <a:t>Established State Security Marshall</a:t>
            </a:r>
          </a:p>
          <a:p>
            <a:pPr lvl="1"/>
            <a:r>
              <a:rPr lang="en-US" dirty="0"/>
              <a:t>School Resource Officers</a:t>
            </a:r>
          </a:p>
          <a:p>
            <a:pPr lvl="1"/>
            <a:r>
              <a:rPr lang="en-US" dirty="0"/>
              <a:t>School Security Risk Assessments</a:t>
            </a:r>
          </a:p>
          <a:p>
            <a:pPr lvl="1"/>
            <a:r>
              <a:rPr lang="en-US" dirty="0"/>
              <a:t>“Handle with Care”</a:t>
            </a:r>
          </a:p>
          <a:p>
            <a:pPr lvl="1"/>
            <a:r>
              <a:rPr lang="en-US" dirty="0"/>
              <a:t>For additional information </a:t>
            </a:r>
          </a:p>
          <a:p>
            <a:pPr lvl="2"/>
            <a:r>
              <a:rPr lang="en-US" dirty="0">
                <a:hlinkClick r:id="rId4"/>
              </a:rPr>
              <a:t>https://kycss.org/</a:t>
            </a:r>
            <a:endParaRPr lang="en-US" dirty="0"/>
          </a:p>
          <a:p>
            <a:pPr marL="914400" lvl="2" indent="0">
              <a:buNone/>
            </a:pPr>
            <a:endParaRPr lang="en-US" dirty="0"/>
          </a:p>
          <a:p>
            <a:pPr lvl="1"/>
            <a:endParaRPr lang="en-US" dirty="0"/>
          </a:p>
        </p:txBody>
      </p:sp>
      <p:sp>
        <p:nvSpPr>
          <p:cNvPr id="4" name="Content Placeholder 3">
            <a:extLst>
              <a:ext uri="{FF2B5EF4-FFF2-40B4-BE49-F238E27FC236}">
                <a16:creationId xmlns:a16="http://schemas.microsoft.com/office/drawing/2014/main" id="{8C0EAF0B-123B-CE0F-1973-E8FCD580B2B7}"/>
              </a:ext>
            </a:extLst>
          </p:cNvPr>
          <p:cNvSpPr>
            <a:spLocks noGrp="1"/>
          </p:cNvSpPr>
          <p:nvPr>
            <p:ph sz="half" idx="2"/>
          </p:nvPr>
        </p:nvSpPr>
        <p:spPr>
          <a:xfrm>
            <a:off x="6172200" y="1489753"/>
            <a:ext cx="5181600" cy="4687210"/>
          </a:xfrm>
        </p:spPr>
        <p:txBody>
          <a:bodyPr>
            <a:normAutofit/>
          </a:bodyPr>
          <a:lstStyle/>
          <a:p>
            <a:r>
              <a:rPr lang="en-US" b="1" dirty="0"/>
              <a:t>Psychological Safety</a:t>
            </a:r>
          </a:p>
          <a:p>
            <a:pPr lvl="1"/>
            <a:r>
              <a:rPr lang="en-US" dirty="0"/>
              <a:t>District Trauma-Informed Education Plans (DTIEPs)</a:t>
            </a:r>
          </a:p>
          <a:p>
            <a:pPr lvl="1"/>
            <a:r>
              <a:rPr lang="en-US" dirty="0"/>
              <a:t>Suicide Prevention Program</a:t>
            </a:r>
          </a:p>
          <a:p>
            <a:pPr lvl="1"/>
            <a:r>
              <a:rPr lang="en-US" dirty="0"/>
              <a:t>Additional mental health specialists</a:t>
            </a:r>
          </a:p>
          <a:p>
            <a:pPr lvl="1"/>
            <a:r>
              <a:rPr lang="en-US" dirty="0"/>
              <a:t>Recognition of how trauma and adverse childhood experiences (ACEs) impact students</a:t>
            </a:r>
          </a:p>
          <a:p>
            <a:pPr lvl="1"/>
            <a:r>
              <a:rPr lang="en-US" dirty="0"/>
              <a:t>For additional information </a:t>
            </a:r>
          </a:p>
          <a:p>
            <a:pPr lvl="2"/>
            <a:r>
              <a:rPr lang="en-US" dirty="0">
                <a:hlinkClick r:id="rId5"/>
              </a:rPr>
              <a:t>https://education.ky.gov/</a:t>
            </a:r>
            <a:endParaRPr lang="en-US" dirty="0"/>
          </a:p>
          <a:p>
            <a:pPr lvl="2"/>
            <a:endParaRPr lang="en-US" dirty="0"/>
          </a:p>
        </p:txBody>
      </p:sp>
    </p:spTree>
    <p:extLst>
      <p:ext uri="{BB962C8B-B14F-4D97-AF65-F5344CB8AC3E}">
        <p14:creationId xmlns:p14="http://schemas.microsoft.com/office/powerpoint/2010/main" val="194812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a:xfrm>
            <a:off x="838200" y="365125"/>
            <a:ext cx="10515600" cy="779463"/>
          </a:xfrm>
        </p:spPr>
        <p:txBody>
          <a:bodyPr/>
          <a:lstStyle/>
          <a:p>
            <a:pPr algn="ctr"/>
            <a:r>
              <a:rPr lang="en-US" b="1" dirty="0">
                <a:latin typeface="+mn-lt"/>
              </a:rPr>
              <a:t>Brief Review of Concepts</a:t>
            </a:r>
          </a:p>
        </p:txBody>
      </p:sp>
      <p:sp>
        <p:nvSpPr>
          <p:cNvPr id="2" name="Content Placeholder 1">
            <a:extLst>
              <a:ext uri="{FF2B5EF4-FFF2-40B4-BE49-F238E27FC236}">
                <a16:creationId xmlns:a16="http://schemas.microsoft.com/office/drawing/2014/main" id="{B5750334-C351-DF7C-041E-1224E6409097}"/>
              </a:ext>
            </a:extLst>
          </p:cNvPr>
          <p:cNvSpPr>
            <a:spLocks noGrp="1"/>
          </p:cNvSpPr>
          <p:nvPr>
            <p:ph idx="1"/>
          </p:nvPr>
        </p:nvSpPr>
        <p:spPr>
          <a:xfrm>
            <a:off x="838200" y="1228439"/>
            <a:ext cx="10515600" cy="4948524"/>
          </a:xfrm>
        </p:spPr>
        <p:txBody>
          <a:bodyPr>
            <a:normAutofit/>
          </a:bodyPr>
          <a:lstStyle/>
          <a:p>
            <a:r>
              <a:rPr lang="en-US" b="1" dirty="0"/>
              <a:t>Adverse Childhood Experiences (ACEs)</a:t>
            </a:r>
          </a:p>
          <a:p>
            <a:pPr lvl="1"/>
            <a:r>
              <a:rPr lang="en-US" dirty="0">
                <a:solidFill>
                  <a:srgbClr val="000000"/>
                </a:solidFill>
              </a:rPr>
              <a:t>A</a:t>
            </a:r>
            <a:r>
              <a:rPr lang="en-US" b="0" i="0" dirty="0">
                <a:solidFill>
                  <a:srgbClr val="000000"/>
                </a:solidFill>
                <a:effectLst/>
              </a:rPr>
              <a:t>re potentially traumatic events that occur in childhood. ACEs can include violence, abuse, and growing up in a family with mental health or substance use problems. (CDC)</a:t>
            </a:r>
            <a:endParaRPr lang="en-US" dirty="0"/>
          </a:p>
          <a:p>
            <a:r>
              <a:rPr lang="en-US" b="1" dirty="0"/>
              <a:t>Resilience</a:t>
            </a:r>
          </a:p>
          <a:p>
            <a:pPr lvl="1"/>
            <a:r>
              <a:rPr lang="en-US" b="0" i="0" dirty="0">
                <a:solidFill>
                  <a:srgbClr val="3A3A3A"/>
                </a:solidFill>
                <a:effectLst/>
              </a:rPr>
              <a:t>The combination of protective factors that enable people to adapt in the face of serious hardship, and is essential to ensuring that children who experience adversity can still become healthy, productive citizens. (Harvard Center on the Developing Child)</a:t>
            </a:r>
          </a:p>
          <a:p>
            <a:pPr marL="457200" lvl="1"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16236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p:txBody>
          <a:bodyPr>
            <a:normAutofit/>
          </a:bodyPr>
          <a:lstStyle/>
          <a:p>
            <a:pPr algn="ctr"/>
            <a:r>
              <a:rPr lang="en-US" b="1" dirty="0">
                <a:latin typeface="+mn-lt"/>
              </a:rPr>
              <a:t>Building Resiliency In Students Using Positive Childhood Experiences Framework</a:t>
            </a:r>
          </a:p>
        </p:txBody>
      </p:sp>
      <p:sp>
        <p:nvSpPr>
          <p:cNvPr id="2" name="Content Placeholder 1">
            <a:extLst>
              <a:ext uri="{FF2B5EF4-FFF2-40B4-BE49-F238E27FC236}">
                <a16:creationId xmlns:a16="http://schemas.microsoft.com/office/drawing/2014/main" id="{D7A343E3-858C-DC61-E291-346F642307F9}"/>
              </a:ext>
            </a:extLst>
          </p:cNvPr>
          <p:cNvSpPr>
            <a:spLocks noGrp="1"/>
          </p:cNvSpPr>
          <p:nvPr>
            <p:ph idx="1"/>
          </p:nvPr>
        </p:nvSpPr>
        <p:spPr/>
        <p:txBody>
          <a:bodyPr/>
          <a:lstStyle/>
          <a:p>
            <a:r>
              <a:rPr lang="en-US" sz="2000" b="1" dirty="0"/>
              <a:t>Positive Childhood Experience </a:t>
            </a:r>
          </a:p>
          <a:p>
            <a:pPr lvl="1"/>
            <a:r>
              <a:rPr lang="en-US" sz="2000" dirty="0"/>
              <a:t>Can help protect against the poor health outcomes associated with ACEs</a:t>
            </a:r>
          </a:p>
          <a:p>
            <a:pPr lvl="1"/>
            <a:r>
              <a:rPr lang="en-US" sz="2000" dirty="0"/>
              <a:t>4 Components</a:t>
            </a:r>
          </a:p>
          <a:p>
            <a:pPr lvl="2"/>
            <a:r>
              <a:rPr lang="en-US" b="1" dirty="0"/>
              <a:t>Relationships</a:t>
            </a:r>
            <a:r>
              <a:rPr lang="en-US" dirty="0"/>
              <a:t> within families and others through interpersonal activities</a:t>
            </a:r>
          </a:p>
          <a:p>
            <a:pPr lvl="2"/>
            <a:r>
              <a:rPr lang="en-US" b="1" dirty="0"/>
              <a:t>Safe, stable, and equitable environments </a:t>
            </a:r>
            <a:r>
              <a:rPr lang="en-US" dirty="0"/>
              <a:t>for living, playing and learning at home and in school</a:t>
            </a:r>
          </a:p>
          <a:p>
            <a:pPr lvl="2"/>
            <a:r>
              <a:rPr lang="en-US" b="1" dirty="0"/>
              <a:t>Social and civic engagement </a:t>
            </a:r>
            <a:r>
              <a:rPr lang="en-US" dirty="0"/>
              <a:t>to develop a sense of belonging and connectedness</a:t>
            </a:r>
          </a:p>
          <a:p>
            <a:pPr lvl="2"/>
            <a:r>
              <a:rPr lang="en-US" b="1" dirty="0"/>
              <a:t>Emotional growth </a:t>
            </a:r>
            <a:r>
              <a:rPr lang="en-US" dirty="0"/>
              <a:t>through playing and interreacting with peers for self-awareness and self-regulations</a:t>
            </a:r>
          </a:p>
          <a:p>
            <a:pPr marL="914400" lvl="2" indent="0">
              <a:buNone/>
            </a:pPr>
            <a:r>
              <a:rPr lang="en-US" dirty="0"/>
              <a:t>Source: Healthy Outcomes from Positive Experiences (HOPE)</a:t>
            </a:r>
          </a:p>
        </p:txBody>
      </p:sp>
    </p:spTree>
    <p:extLst>
      <p:ext uri="{BB962C8B-B14F-4D97-AF65-F5344CB8AC3E}">
        <p14:creationId xmlns:p14="http://schemas.microsoft.com/office/powerpoint/2010/main" val="203741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56"/>
          <p:cNvSpPr/>
          <p:nvPr/>
        </p:nvSpPr>
        <p:spPr>
          <a:xfrm>
            <a:off x="0" y="5528345"/>
            <a:ext cx="12192000" cy="1329655"/>
          </a:xfrm>
          <a:prstGeom prst="rect">
            <a:avLst/>
          </a:prstGeom>
          <a:solidFill>
            <a:srgbClr val="43C5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56" descr="A picture containing drawing&#10;&#10;Description automatically generated"/>
          <p:cNvPicPr preferRelativeResize="0"/>
          <p:nvPr/>
        </p:nvPicPr>
        <p:blipFill rotWithShape="1">
          <a:blip r:embed="rId3">
            <a:alphaModFix/>
          </a:blip>
          <a:srcRect/>
          <a:stretch/>
        </p:blipFill>
        <p:spPr>
          <a:xfrm>
            <a:off x="701875" y="5444494"/>
            <a:ext cx="2670499" cy="1564467"/>
          </a:xfrm>
          <a:prstGeom prst="rect">
            <a:avLst/>
          </a:prstGeom>
          <a:noFill/>
          <a:ln>
            <a:noFill/>
          </a:ln>
        </p:spPr>
      </p:pic>
      <p:sp>
        <p:nvSpPr>
          <p:cNvPr id="3" name="Title 2">
            <a:extLst>
              <a:ext uri="{FF2B5EF4-FFF2-40B4-BE49-F238E27FC236}">
                <a16:creationId xmlns:a16="http://schemas.microsoft.com/office/drawing/2014/main" id="{44736585-2F93-C0C4-F54A-A08487E56EC1}"/>
              </a:ext>
            </a:extLst>
          </p:cNvPr>
          <p:cNvSpPr>
            <a:spLocks noGrp="1"/>
          </p:cNvSpPr>
          <p:nvPr>
            <p:ph type="title"/>
          </p:nvPr>
        </p:nvSpPr>
        <p:spPr>
          <a:xfrm>
            <a:off x="838200" y="365126"/>
            <a:ext cx="10515600" cy="712904"/>
          </a:xfrm>
        </p:spPr>
        <p:txBody>
          <a:bodyPr/>
          <a:lstStyle/>
          <a:p>
            <a:pPr algn="ctr"/>
            <a:r>
              <a:rPr lang="en-US" b="1" dirty="0">
                <a:latin typeface="+mn-lt"/>
              </a:rPr>
              <a:t>Where We Need To Go</a:t>
            </a:r>
          </a:p>
        </p:txBody>
      </p:sp>
      <p:sp>
        <p:nvSpPr>
          <p:cNvPr id="2" name="Content Placeholder 1">
            <a:extLst>
              <a:ext uri="{FF2B5EF4-FFF2-40B4-BE49-F238E27FC236}">
                <a16:creationId xmlns:a16="http://schemas.microsoft.com/office/drawing/2014/main" id="{27C43222-9A71-8BC4-C60A-9B31E27817F4}"/>
              </a:ext>
            </a:extLst>
          </p:cNvPr>
          <p:cNvSpPr>
            <a:spLocks noGrp="1"/>
          </p:cNvSpPr>
          <p:nvPr>
            <p:ph idx="1"/>
          </p:nvPr>
        </p:nvSpPr>
        <p:spPr>
          <a:xfrm>
            <a:off x="838200" y="1078030"/>
            <a:ext cx="10515600" cy="5098933"/>
          </a:xfrm>
        </p:spPr>
        <p:txBody>
          <a:bodyPr/>
          <a:lstStyle/>
          <a:p>
            <a:endParaRPr lang="en-US" dirty="0"/>
          </a:p>
          <a:p>
            <a:r>
              <a:rPr lang="en-US" sz="2400" dirty="0"/>
              <a:t>Update District Trauma-Informed Education Plans</a:t>
            </a:r>
          </a:p>
          <a:p>
            <a:r>
              <a:rPr lang="en-US" sz="2400" dirty="0"/>
              <a:t>Update Suicide Prevention Programs</a:t>
            </a:r>
          </a:p>
          <a:p>
            <a:r>
              <a:rPr lang="en-US" sz="2400" dirty="0"/>
              <a:t>Update existing structures and programs to support work (e.g., MTSS)</a:t>
            </a:r>
          </a:p>
          <a:p>
            <a:pPr marL="0" indent="0">
              <a:buNone/>
            </a:pPr>
            <a:endParaRPr lang="en-US" sz="2400" b="1" dirty="0"/>
          </a:p>
          <a:p>
            <a:pPr marL="0" indent="0">
              <a:buNone/>
            </a:pPr>
            <a:endParaRPr lang="en-US" sz="2400" b="1" dirty="0"/>
          </a:p>
          <a:p>
            <a:pPr marL="0" indent="0">
              <a:buNone/>
            </a:pPr>
            <a:r>
              <a:rPr lang="en-US" sz="2400" b="1" dirty="0"/>
              <a:t>Note:</a:t>
            </a:r>
            <a:r>
              <a:rPr lang="en-US" sz="2400" dirty="0"/>
              <a:t> Input for recommendations were from leaders for school psychologists, school counselors, school social workers, mental health experts, KY Center for School Safety and KY School Safety Marshall</a:t>
            </a:r>
          </a:p>
          <a:p>
            <a:endParaRPr lang="en-US" dirty="0"/>
          </a:p>
          <a:p>
            <a:endParaRPr lang="en-US" dirty="0"/>
          </a:p>
        </p:txBody>
      </p:sp>
      <p:pic>
        <p:nvPicPr>
          <p:cNvPr id="5" name="Picture 4">
            <a:extLst>
              <a:ext uri="{FF2B5EF4-FFF2-40B4-BE49-F238E27FC236}">
                <a16:creationId xmlns:a16="http://schemas.microsoft.com/office/drawing/2014/main" id="{A2AD59A6-AF6A-A1E3-5224-8CB01F99D8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45758" y="396993"/>
            <a:ext cx="2143125" cy="2143125"/>
          </a:xfrm>
          <a:prstGeom prst="rect">
            <a:avLst/>
          </a:prstGeom>
        </p:spPr>
      </p:pic>
      <p:sp>
        <p:nvSpPr>
          <p:cNvPr id="6" name="TextBox 5">
            <a:extLst>
              <a:ext uri="{FF2B5EF4-FFF2-40B4-BE49-F238E27FC236}">
                <a16:creationId xmlns:a16="http://schemas.microsoft.com/office/drawing/2014/main" id="{3B696263-E9F6-A4B4-BC5B-42CD92011C18}"/>
              </a:ext>
            </a:extLst>
          </p:cNvPr>
          <p:cNvSpPr txBox="1"/>
          <p:nvPr/>
        </p:nvSpPr>
        <p:spPr>
          <a:xfrm>
            <a:off x="9945758" y="2540118"/>
            <a:ext cx="2143125" cy="369332"/>
          </a:xfrm>
          <a:prstGeom prst="rect">
            <a:avLst/>
          </a:prstGeom>
          <a:noFill/>
        </p:spPr>
        <p:txBody>
          <a:bodyPr wrap="square" rtlCol="0">
            <a:spAutoFit/>
          </a:bodyPr>
          <a:lstStyle/>
          <a:p>
            <a:r>
              <a:rPr lang="en-US" sz="900" dirty="0">
                <a:hlinkClick r:id="rId5" tooltip="https://fabiusmaximus.com/2018/03/20/mens-self-respect-is-a-solution-to-the-gender-wars/"/>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72071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3638</TotalTime>
  <Words>942</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Libre Franklin</vt:lpstr>
      <vt:lpstr>Libre Franklin Thin</vt:lpstr>
      <vt:lpstr>Office Theme</vt:lpstr>
      <vt:lpstr>Task Force on School &amp; Campus Security 9/19/2023 </vt:lpstr>
      <vt:lpstr>PowerPoint Presentation</vt:lpstr>
      <vt:lpstr>Bounce Partnerships</vt:lpstr>
      <vt:lpstr>Our Journey Supporting Students</vt:lpstr>
      <vt:lpstr>Where We Started</vt:lpstr>
      <vt:lpstr>Where We Are School Safety and Resiliency Act (2019, 2020) </vt:lpstr>
      <vt:lpstr>Brief Review of Concepts</vt:lpstr>
      <vt:lpstr>Building Resiliency In Students Using Positive Childhood Experiences Framework</vt:lpstr>
      <vt:lpstr>Where We Need To Go</vt:lpstr>
      <vt:lpstr>District Trauma-Informed Educational Plans</vt:lpstr>
      <vt:lpstr>District Trauma-Informed Educational Plans</vt:lpstr>
      <vt:lpstr>Suicide Prevention Programs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Bargione</dc:creator>
  <cp:lastModifiedBy>Joe Bargione</cp:lastModifiedBy>
  <cp:revision>9</cp:revision>
  <dcterms:created xsi:type="dcterms:W3CDTF">2023-09-11T15:35:03Z</dcterms:created>
  <dcterms:modified xsi:type="dcterms:W3CDTF">2023-09-14T22:57:57Z</dcterms:modified>
</cp:coreProperties>
</file>