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1018" r:id="rId2"/>
    <p:sldId id="1058" r:id="rId3"/>
    <p:sldId id="1059" r:id="rId4"/>
    <p:sldId id="1064" r:id="rId5"/>
    <p:sldId id="1060" r:id="rId6"/>
    <p:sldId id="1063" r:id="rId7"/>
    <p:sldId id="10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9240"/>
    <a:srgbClr val="F8D7CD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5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9D3B5-FBC3-498D-9C53-98D6E5ED2F0B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527E297-733B-4317-8A97-78A1881678F5}">
      <dgm:prSet/>
      <dgm:spPr/>
      <dgm:t>
        <a:bodyPr/>
        <a:lstStyle/>
        <a:p>
          <a:r>
            <a:rPr lang="en-US"/>
            <a:t>Unauthorized Attachments</a:t>
          </a:r>
        </a:p>
      </dgm:t>
    </dgm:pt>
    <dgm:pt modelId="{E5580407-5E94-4F06-B954-9DB3EC7E15AE}" type="parTrans" cxnId="{3DA48BBF-9338-40AA-A337-4D5D2EB1140F}">
      <dgm:prSet/>
      <dgm:spPr/>
      <dgm:t>
        <a:bodyPr/>
        <a:lstStyle/>
        <a:p>
          <a:endParaRPr lang="en-US"/>
        </a:p>
      </dgm:t>
    </dgm:pt>
    <dgm:pt modelId="{CA616038-F718-44C7-AB35-52C8987AEB79}" type="sibTrans" cxnId="{3DA48BBF-9338-40AA-A337-4D5D2EB1140F}">
      <dgm:prSet/>
      <dgm:spPr/>
      <dgm:t>
        <a:bodyPr/>
        <a:lstStyle/>
        <a:p>
          <a:endParaRPr lang="en-US"/>
        </a:p>
      </dgm:t>
    </dgm:pt>
    <dgm:pt modelId="{967995A4-1530-4521-802B-F55AF3A663E4}">
      <dgm:prSet/>
      <dgm:spPr/>
      <dgm:t>
        <a:bodyPr/>
        <a:lstStyle/>
        <a:p>
          <a:r>
            <a:rPr lang="en-US" dirty="0"/>
            <a:t>Broken Poles/NESC Clearance Issues</a:t>
          </a:r>
        </a:p>
      </dgm:t>
    </dgm:pt>
    <dgm:pt modelId="{2F510B46-015D-4EA4-8C75-35FE16106E69}" type="parTrans" cxnId="{1EE73CC4-D628-48F0-B135-CF123AF8E593}">
      <dgm:prSet/>
      <dgm:spPr/>
      <dgm:t>
        <a:bodyPr/>
        <a:lstStyle/>
        <a:p>
          <a:endParaRPr lang="en-US"/>
        </a:p>
      </dgm:t>
    </dgm:pt>
    <dgm:pt modelId="{136A5596-6F77-45AD-92DC-BEA904337A26}" type="sibTrans" cxnId="{1EE73CC4-D628-48F0-B135-CF123AF8E593}">
      <dgm:prSet/>
      <dgm:spPr/>
      <dgm:t>
        <a:bodyPr/>
        <a:lstStyle/>
        <a:p>
          <a:endParaRPr lang="en-US"/>
        </a:p>
      </dgm:t>
    </dgm:pt>
    <dgm:pt modelId="{A59D1C69-E93D-42BE-929F-495FD632C1C2}">
      <dgm:prSet/>
      <dgm:spPr/>
      <dgm:t>
        <a:bodyPr/>
        <a:lstStyle/>
        <a:p>
          <a:pPr rtl="0"/>
          <a:r>
            <a:rPr lang="en-US" dirty="0"/>
            <a:t>Shared Contractors</a:t>
          </a:r>
        </a:p>
      </dgm:t>
    </dgm:pt>
    <dgm:pt modelId="{8D42619C-420F-40E9-9E30-A75CC02556F8}" type="parTrans" cxnId="{68DAF464-D324-4CA1-A37D-749603E96DFE}">
      <dgm:prSet/>
      <dgm:spPr/>
      <dgm:t>
        <a:bodyPr/>
        <a:lstStyle/>
        <a:p>
          <a:endParaRPr lang="en-US"/>
        </a:p>
      </dgm:t>
    </dgm:pt>
    <dgm:pt modelId="{D82908DD-19FF-40BB-8848-D7ECC7274DBC}" type="sibTrans" cxnId="{68DAF464-D324-4CA1-A37D-749603E96DFE}">
      <dgm:prSet/>
      <dgm:spPr/>
      <dgm:t>
        <a:bodyPr/>
        <a:lstStyle/>
        <a:p>
          <a:endParaRPr lang="en-US"/>
        </a:p>
      </dgm:t>
    </dgm:pt>
    <dgm:pt modelId="{28411619-0A1E-473A-A75B-CC451A36D869}">
      <dgm:prSet/>
      <dgm:spPr/>
      <dgm:t>
        <a:bodyPr/>
        <a:lstStyle/>
        <a:p>
          <a:r>
            <a:rPr lang="en-US" dirty="0"/>
            <a:t>Post-Construction Inspection</a:t>
          </a:r>
        </a:p>
      </dgm:t>
    </dgm:pt>
    <dgm:pt modelId="{353139BD-63ED-4355-A3CE-3BBDB60BBCE8}" type="parTrans" cxnId="{B8A98731-F32E-4114-BA2B-E8D95013DA0F}">
      <dgm:prSet/>
      <dgm:spPr/>
      <dgm:t>
        <a:bodyPr/>
        <a:lstStyle/>
        <a:p>
          <a:endParaRPr lang="en-US"/>
        </a:p>
      </dgm:t>
    </dgm:pt>
    <dgm:pt modelId="{D547AF1D-2F46-46B0-91B2-17156BE2BDB1}" type="sibTrans" cxnId="{B8A98731-F32E-4114-BA2B-E8D95013DA0F}">
      <dgm:prSet/>
      <dgm:spPr/>
      <dgm:t>
        <a:bodyPr/>
        <a:lstStyle/>
        <a:p>
          <a:endParaRPr lang="en-US"/>
        </a:p>
      </dgm:t>
    </dgm:pt>
    <dgm:pt modelId="{134EA5A5-6AFB-418B-B1DC-9DAB9F33F1C0}" type="pres">
      <dgm:prSet presAssocID="{1409D3B5-FBC3-498D-9C53-98D6E5ED2F0B}" presName="vert0" presStyleCnt="0">
        <dgm:presLayoutVars>
          <dgm:dir/>
          <dgm:animOne val="branch"/>
          <dgm:animLvl val="lvl"/>
        </dgm:presLayoutVars>
      </dgm:prSet>
      <dgm:spPr/>
    </dgm:pt>
    <dgm:pt modelId="{1F56302E-FF38-4E0D-9D37-AC40C82A42EB}" type="pres">
      <dgm:prSet presAssocID="{3527E297-733B-4317-8A97-78A1881678F5}" presName="thickLine" presStyleLbl="alignNode1" presStyleIdx="0" presStyleCnt="4"/>
      <dgm:spPr/>
    </dgm:pt>
    <dgm:pt modelId="{AA3117F2-A0D0-4343-8B2A-B783781340ED}" type="pres">
      <dgm:prSet presAssocID="{3527E297-733B-4317-8A97-78A1881678F5}" presName="horz1" presStyleCnt="0"/>
      <dgm:spPr/>
    </dgm:pt>
    <dgm:pt modelId="{04BAACA0-A0B0-4C74-9168-86C1A19F0F8D}" type="pres">
      <dgm:prSet presAssocID="{3527E297-733B-4317-8A97-78A1881678F5}" presName="tx1" presStyleLbl="revTx" presStyleIdx="0" presStyleCnt="4"/>
      <dgm:spPr/>
    </dgm:pt>
    <dgm:pt modelId="{6DBD4816-7EF3-48FB-82B7-079A2265EC3C}" type="pres">
      <dgm:prSet presAssocID="{3527E297-733B-4317-8A97-78A1881678F5}" presName="vert1" presStyleCnt="0"/>
      <dgm:spPr/>
    </dgm:pt>
    <dgm:pt modelId="{C1767743-5314-409A-A968-D195BC7AE5A3}" type="pres">
      <dgm:prSet presAssocID="{967995A4-1530-4521-802B-F55AF3A663E4}" presName="thickLine" presStyleLbl="alignNode1" presStyleIdx="1" presStyleCnt="4"/>
      <dgm:spPr/>
    </dgm:pt>
    <dgm:pt modelId="{D2B19726-5EA8-458D-99FD-A3A8C46449E1}" type="pres">
      <dgm:prSet presAssocID="{967995A4-1530-4521-802B-F55AF3A663E4}" presName="horz1" presStyleCnt="0"/>
      <dgm:spPr/>
    </dgm:pt>
    <dgm:pt modelId="{3BC2E719-14EF-4C0D-A25B-746B42770129}" type="pres">
      <dgm:prSet presAssocID="{967995A4-1530-4521-802B-F55AF3A663E4}" presName="tx1" presStyleLbl="revTx" presStyleIdx="1" presStyleCnt="4"/>
      <dgm:spPr/>
    </dgm:pt>
    <dgm:pt modelId="{FD82CBA7-43DC-433E-95EA-95DB35C45EBB}" type="pres">
      <dgm:prSet presAssocID="{967995A4-1530-4521-802B-F55AF3A663E4}" presName="vert1" presStyleCnt="0"/>
      <dgm:spPr/>
    </dgm:pt>
    <dgm:pt modelId="{110A0973-63E2-44B6-B20D-1C02AABAA603}" type="pres">
      <dgm:prSet presAssocID="{A59D1C69-E93D-42BE-929F-495FD632C1C2}" presName="thickLine" presStyleLbl="alignNode1" presStyleIdx="2" presStyleCnt="4"/>
      <dgm:spPr/>
    </dgm:pt>
    <dgm:pt modelId="{0ECE88A1-AD0E-4BF2-8B5B-4B0516B7118D}" type="pres">
      <dgm:prSet presAssocID="{A59D1C69-E93D-42BE-929F-495FD632C1C2}" presName="horz1" presStyleCnt="0"/>
      <dgm:spPr/>
    </dgm:pt>
    <dgm:pt modelId="{585973BC-356D-4D23-ADDC-CD6FA1F8A170}" type="pres">
      <dgm:prSet presAssocID="{A59D1C69-E93D-42BE-929F-495FD632C1C2}" presName="tx1" presStyleLbl="revTx" presStyleIdx="2" presStyleCnt="4"/>
      <dgm:spPr/>
    </dgm:pt>
    <dgm:pt modelId="{315D2BDA-D174-46E2-A50D-E3470D3CBD8B}" type="pres">
      <dgm:prSet presAssocID="{A59D1C69-E93D-42BE-929F-495FD632C1C2}" presName="vert1" presStyleCnt="0"/>
      <dgm:spPr/>
    </dgm:pt>
    <dgm:pt modelId="{9D7D97D9-0ACD-4B8C-A92F-4AD02B06D82A}" type="pres">
      <dgm:prSet presAssocID="{28411619-0A1E-473A-A75B-CC451A36D869}" presName="thickLine" presStyleLbl="alignNode1" presStyleIdx="3" presStyleCnt="4" custLinFactNeighborY="-31430"/>
      <dgm:spPr/>
    </dgm:pt>
    <dgm:pt modelId="{04CEA42D-30A1-4C0A-9A33-31D1016FE933}" type="pres">
      <dgm:prSet presAssocID="{28411619-0A1E-473A-A75B-CC451A36D869}" presName="horz1" presStyleCnt="0"/>
      <dgm:spPr/>
    </dgm:pt>
    <dgm:pt modelId="{E8B8A54D-FC3B-445C-B4E3-39735325C813}" type="pres">
      <dgm:prSet presAssocID="{28411619-0A1E-473A-A75B-CC451A36D869}" presName="tx1" presStyleLbl="revTx" presStyleIdx="3" presStyleCnt="4" custLinFactNeighborY="-30403"/>
      <dgm:spPr/>
    </dgm:pt>
    <dgm:pt modelId="{917309E3-D565-40A6-B457-A601C79F41FB}" type="pres">
      <dgm:prSet presAssocID="{28411619-0A1E-473A-A75B-CC451A36D869}" presName="vert1" presStyleCnt="0"/>
      <dgm:spPr/>
    </dgm:pt>
  </dgm:ptLst>
  <dgm:cxnLst>
    <dgm:cxn modelId="{B8A98731-F32E-4114-BA2B-E8D95013DA0F}" srcId="{1409D3B5-FBC3-498D-9C53-98D6E5ED2F0B}" destId="{28411619-0A1E-473A-A75B-CC451A36D869}" srcOrd="3" destOrd="0" parTransId="{353139BD-63ED-4355-A3CE-3BBDB60BBCE8}" sibTransId="{D547AF1D-2F46-46B0-91B2-17156BE2BDB1}"/>
    <dgm:cxn modelId="{3C995A60-9605-4486-9E88-D880F5B75F71}" type="presOf" srcId="{3527E297-733B-4317-8A97-78A1881678F5}" destId="{04BAACA0-A0B0-4C74-9168-86C1A19F0F8D}" srcOrd="0" destOrd="0" presId="urn:microsoft.com/office/officeart/2008/layout/LinedList"/>
    <dgm:cxn modelId="{68DAF464-D324-4CA1-A37D-749603E96DFE}" srcId="{1409D3B5-FBC3-498D-9C53-98D6E5ED2F0B}" destId="{A59D1C69-E93D-42BE-929F-495FD632C1C2}" srcOrd="2" destOrd="0" parTransId="{8D42619C-420F-40E9-9E30-A75CC02556F8}" sibTransId="{D82908DD-19FF-40BB-8848-D7ECC7274DBC}"/>
    <dgm:cxn modelId="{F7722753-2A2A-4A4C-B3F3-AC0E7CD4189A}" type="presOf" srcId="{1409D3B5-FBC3-498D-9C53-98D6E5ED2F0B}" destId="{134EA5A5-6AFB-418B-B1DC-9DAB9F33F1C0}" srcOrd="0" destOrd="0" presId="urn:microsoft.com/office/officeart/2008/layout/LinedList"/>
    <dgm:cxn modelId="{ED3AB679-B97D-4171-9D68-6D725E4B6DE8}" type="presOf" srcId="{28411619-0A1E-473A-A75B-CC451A36D869}" destId="{E8B8A54D-FC3B-445C-B4E3-39735325C813}" srcOrd="0" destOrd="0" presId="urn:microsoft.com/office/officeart/2008/layout/LinedList"/>
    <dgm:cxn modelId="{3585EA89-F8C1-44A8-9F68-1A71950EFF6D}" type="presOf" srcId="{A59D1C69-E93D-42BE-929F-495FD632C1C2}" destId="{585973BC-356D-4D23-ADDC-CD6FA1F8A170}" srcOrd="0" destOrd="0" presId="urn:microsoft.com/office/officeart/2008/layout/LinedList"/>
    <dgm:cxn modelId="{824A45A7-076E-4733-9F05-D07E85E23F08}" type="presOf" srcId="{967995A4-1530-4521-802B-F55AF3A663E4}" destId="{3BC2E719-14EF-4C0D-A25B-746B42770129}" srcOrd="0" destOrd="0" presId="urn:microsoft.com/office/officeart/2008/layout/LinedList"/>
    <dgm:cxn modelId="{3DA48BBF-9338-40AA-A337-4D5D2EB1140F}" srcId="{1409D3B5-FBC3-498D-9C53-98D6E5ED2F0B}" destId="{3527E297-733B-4317-8A97-78A1881678F5}" srcOrd="0" destOrd="0" parTransId="{E5580407-5E94-4F06-B954-9DB3EC7E15AE}" sibTransId="{CA616038-F718-44C7-AB35-52C8987AEB79}"/>
    <dgm:cxn modelId="{1EE73CC4-D628-48F0-B135-CF123AF8E593}" srcId="{1409D3B5-FBC3-498D-9C53-98D6E5ED2F0B}" destId="{967995A4-1530-4521-802B-F55AF3A663E4}" srcOrd="1" destOrd="0" parTransId="{2F510B46-015D-4EA4-8C75-35FE16106E69}" sibTransId="{136A5596-6F77-45AD-92DC-BEA904337A26}"/>
    <dgm:cxn modelId="{9BCCEA30-FC07-422F-A13F-5452384CD902}" type="presParOf" srcId="{134EA5A5-6AFB-418B-B1DC-9DAB9F33F1C0}" destId="{1F56302E-FF38-4E0D-9D37-AC40C82A42EB}" srcOrd="0" destOrd="0" presId="urn:microsoft.com/office/officeart/2008/layout/LinedList"/>
    <dgm:cxn modelId="{E57051FC-CEC3-4F9B-BC9D-FC9A1D8D172E}" type="presParOf" srcId="{134EA5A5-6AFB-418B-B1DC-9DAB9F33F1C0}" destId="{AA3117F2-A0D0-4343-8B2A-B783781340ED}" srcOrd="1" destOrd="0" presId="urn:microsoft.com/office/officeart/2008/layout/LinedList"/>
    <dgm:cxn modelId="{0207381F-1833-4CF8-8337-E7E08243CE1D}" type="presParOf" srcId="{AA3117F2-A0D0-4343-8B2A-B783781340ED}" destId="{04BAACA0-A0B0-4C74-9168-86C1A19F0F8D}" srcOrd="0" destOrd="0" presId="urn:microsoft.com/office/officeart/2008/layout/LinedList"/>
    <dgm:cxn modelId="{CCDC7E66-16B0-4875-BB57-D1524066420A}" type="presParOf" srcId="{AA3117F2-A0D0-4343-8B2A-B783781340ED}" destId="{6DBD4816-7EF3-48FB-82B7-079A2265EC3C}" srcOrd="1" destOrd="0" presId="urn:microsoft.com/office/officeart/2008/layout/LinedList"/>
    <dgm:cxn modelId="{396EAA7B-9FBA-4A75-B185-44371E2B794F}" type="presParOf" srcId="{134EA5A5-6AFB-418B-B1DC-9DAB9F33F1C0}" destId="{C1767743-5314-409A-A968-D195BC7AE5A3}" srcOrd="2" destOrd="0" presId="urn:microsoft.com/office/officeart/2008/layout/LinedList"/>
    <dgm:cxn modelId="{9562E82D-B157-43DF-A7A7-FFF44CA92791}" type="presParOf" srcId="{134EA5A5-6AFB-418B-B1DC-9DAB9F33F1C0}" destId="{D2B19726-5EA8-458D-99FD-A3A8C46449E1}" srcOrd="3" destOrd="0" presId="urn:microsoft.com/office/officeart/2008/layout/LinedList"/>
    <dgm:cxn modelId="{D8EE04A9-77F8-49E4-A718-A1B7728AAFF2}" type="presParOf" srcId="{D2B19726-5EA8-458D-99FD-A3A8C46449E1}" destId="{3BC2E719-14EF-4C0D-A25B-746B42770129}" srcOrd="0" destOrd="0" presId="urn:microsoft.com/office/officeart/2008/layout/LinedList"/>
    <dgm:cxn modelId="{C41C9013-9B84-48E2-8174-CF72A3F40928}" type="presParOf" srcId="{D2B19726-5EA8-458D-99FD-A3A8C46449E1}" destId="{FD82CBA7-43DC-433E-95EA-95DB35C45EBB}" srcOrd="1" destOrd="0" presId="urn:microsoft.com/office/officeart/2008/layout/LinedList"/>
    <dgm:cxn modelId="{63AA832E-66DA-4FA7-883E-D45877F6D87E}" type="presParOf" srcId="{134EA5A5-6AFB-418B-B1DC-9DAB9F33F1C0}" destId="{110A0973-63E2-44B6-B20D-1C02AABAA603}" srcOrd="4" destOrd="0" presId="urn:microsoft.com/office/officeart/2008/layout/LinedList"/>
    <dgm:cxn modelId="{52D2EFEC-C247-44B1-8AB5-4EB08E2DAFC9}" type="presParOf" srcId="{134EA5A5-6AFB-418B-B1DC-9DAB9F33F1C0}" destId="{0ECE88A1-AD0E-4BF2-8B5B-4B0516B7118D}" srcOrd="5" destOrd="0" presId="urn:microsoft.com/office/officeart/2008/layout/LinedList"/>
    <dgm:cxn modelId="{6D0AAA15-CD58-4801-9ED4-AA6C58256D6F}" type="presParOf" srcId="{0ECE88A1-AD0E-4BF2-8B5B-4B0516B7118D}" destId="{585973BC-356D-4D23-ADDC-CD6FA1F8A170}" srcOrd="0" destOrd="0" presId="urn:microsoft.com/office/officeart/2008/layout/LinedList"/>
    <dgm:cxn modelId="{7A55E8D0-9C8E-4D99-85B6-4BC25202FF46}" type="presParOf" srcId="{0ECE88A1-AD0E-4BF2-8B5B-4B0516B7118D}" destId="{315D2BDA-D174-46E2-A50D-E3470D3CBD8B}" srcOrd="1" destOrd="0" presId="urn:microsoft.com/office/officeart/2008/layout/LinedList"/>
    <dgm:cxn modelId="{695A59D1-F121-4CA1-8D77-EC456A2D06F5}" type="presParOf" srcId="{134EA5A5-6AFB-418B-B1DC-9DAB9F33F1C0}" destId="{9D7D97D9-0ACD-4B8C-A92F-4AD02B06D82A}" srcOrd="6" destOrd="0" presId="urn:microsoft.com/office/officeart/2008/layout/LinedList"/>
    <dgm:cxn modelId="{55B619D5-923E-46AE-A319-89185876D405}" type="presParOf" srcId="{134EA5A5-6AFB-418B-B1DC-9DAB9F33F1C0}" destId="{04CEA42D-30A1-4C0A-9A33-31D1016FE933}" srcOrd="7" destOrd="0" presId="urn:microsoft.com/office/officeart/2008/layout/LinedList"/>
    <dgm:cxn modelId="{ECE08E1B-30BA-4542-984E-637464F27FBD}" type="presParOf" srcId="{04CEA42D-30A1-4C0A-9A33-31D1016FE933}" destId="{E8B8A54D-FC3B-445C-B4E3-39735325C813}" srcOrd="0" destOrd="0" presId="urn:microsoft.com/office/officeart/2008/layout/LinedList"/>
    <dgm:cxn modelId="{1CDE9768-9BB0-433F-B253-450F54165848}" type="presParOf" srcId="{04CEA42D-30A1-4C0A-9A33-31D1016FE933}" destId="{917309E3-D565-40A6-B457-A601C79F41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6302E-FF38-4E0D-9D37-AC40C82A42EB}">
      <dsp:nvSpPr>
        <dsp:cNvPr id="0" name=""/>
        <dsp:cNvSpPr/>
      </dsp:nvSpPr>
      <dsp:spPr>
        <a:xfrm>
          <a:off x="0" y="0"/>
          <a:ext cx="3886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BAACA0-A0B0-4C74-9168-86C1A19F0F8D}">
      <dsp:nvSpPr>
        <dsp:cNvPr id="0" name=""/>
        <dsp:cNvSpPr/>
      </dsp:nvSpPr>
      <dsp:spPr>
        <a:xfrm>
          <a:off x="0" y="0"/>
          <a:ext cx="38862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Unauthorized Attachments</a:t>
          </a:r>
        </a:p>
      </dsp:txBody>
      <dsp:txXfrm>
        <a:off x="0" y="0"/>
        <a:ext cx="3886200" cy="1087834"/>
      </dsp:txXfrm>
    </dsp:sp>
    <dsp:sp modelId="{C1767743-5314-409A-A968-D195BC7AE5A3}">
      <dsp:nvSpPr>
        <dsp:cNvPr id="0" name=""/>
        <dsp:cNvSpPr/>
      </dsp:nvSpPr>
      <dsp:spPr>
        <a:xfrm>
          <a:off x="0" y="1087834"/>
          <a:ext cx="3886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C2E719-14EF-4C0D-A25B-746B42770129}">
      <dsp:nvSpPr>
        <dsp:cNvPr id="0" name=""/>
        <dsp:cNvSpPr/>
      </dsp:nvSpPr>
      <dsp:spPr>
        <a:xfrm>
          <a:off x="0" y="1087834"/>
          <a:ext cx="38862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Broken Poles/NESC Clearance Issues</a:t>
          </a:r>
        </a:p>
      </dsp:txBody>
      <dsp:txXfrm>
        <a:off x="0" y="1087834"/>
        <a:ext cx="3886200" cy="1087834"/>
      </dsp:txXfrm>
    </dsp:sp>
    <dsp:sp modelId="{110A0973-63E2-44B6-B20D-1C02AABAA603}">
      <dsp:nvSpPr>
        <dsp:cNvPr id="0" name=""/>
        <dsp:cNvSpPr/>
      </dsp:nvSpPr>
      <dsp:spPr>
        <a:xfrm>
          <a:off x="0" y="2175669"/>
          <a:ext cx="3886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5973BC-356D-4D23-ADDC-CD6FA1F8A170}">
      <dsp:nvSpPr>
        <dsp:cNvPr id="0" name=""/>
        <dsp:cNvSpPr/>
      </dsp:nvSpPr>
      <dsp:spPr>
        <a:xfrm>
          <a:off x="0" y="2175669"/>
          <a:ext cx="38862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Shared Contractors</a:t>
          </a:r>
        </a:p>
      </dsp:txBody>
      <dsp:txXfrm>
        <a:off x="0" y="2175669"/>
        <a:ext cx="3886200" cy="1087834"/>
      </dsp:txXfrm>
    </dsp:sp>
    <dsp:sp modelId="{9D7D97D9-0ACD-4B8C-A92F-4AD02B06D82A}">
      <dsp:nvSpPr>
        <dsp:cNvPr id="0" name=""/>
        <dsp:cNvSpPr/>
      </dsp:nvSpPr>
      <dsp:spPr>
        <a:xfrm>
          <a:off x="0" y="2921597"/>
          <a:ext cx="38862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B8A54D-FC3B-445C-B4E3-39735325C813}">
      <dsp:nvSpPr>
        <dsp:cNvPr id="0" name=""/>
        <dsp:cNvSpPr/>
      </dsp:nvSpPr>
      <dsp:spPr>
        <a:xfrm>
          <a:off x="0" y="2932769"/>
          <a:ext cx="38862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Post-Construction Inspection</a:t>
          </a:r>
        </a:p>
      </dsp:txBody>
      <dsp:txXfrm>
        <a:off x="0" y="2932769"/>
        <a:ext cx="38862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E90B9-3397-4A12-AF16-A31E1FB68AA1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B83D4-82C1-4BFB-BFB3-1372A3A32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92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47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57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87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01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29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45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39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7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15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07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desert&#10;&#10;Description automatically generated with low confidence">
            <a:extLst>
              <a:ext uri="{FF2B5EF4-FFF2-40B4-BE49-F238E27FC236}">
                <a16:creationId xmlns:a16="http://schemas.microsoft.com/office/drawing/2014/main" id="{3FA1817C-69CC-C642-B2D6-0A33B8557D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9731E33-38C1-EB4E-9433-A63FFE0C365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4292" y="5731794"/>
            <a:ext cx="1019060" cy="8903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852F33-BC99-184E-92DE-7339662158DB}"/>
              </a:ext>
            </a:extLst>
          </p:cNvPr>
          <p:cNvSpPr txBox="1"/>
          <p:nvPr userDrawn="1"/>
        </p:nvSpPr>
        <p:spPr>
          <a:xfrm>
            <a:off x="5476775" y="6176963"/>
            <a:ext cx="3243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0" err="1">
                <a:solidFill>
                  <a:schemeClr val="bg1"/>
                </a:solidFill>
                <a:latin typeface="+mj-lt"/>
              </a:rPr>
              <a:t>www.mcleanengineering.com</a:t>
            </a:r>
            <a:endParaRPr lang="en-US" sz="1200" baseline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1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File:SSF_utility_pole_1_fron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08FD07-4FD5-47C9-8F63-213E4B28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INVESTMENTS IN INFORMATION TECHNOLOGY IMPROVEMENT &amp; MODERNIZATION PROJECTS OVERSIGHT BOARD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84764D5-0DE5-4ADE-B43E-67390C411A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TESTIMONY OF </a:t>
            </a:r>
          </a:p>
          <a:p>
            <a:r>
              <a:rPr lang="en-US" dirty="0"/>
              <a:t>SEAN KNOWLES</a:t>
            </a:r>
          </a:p>
          <a:p>
            <a:r>
              <a:rPr lang="en-US" dirty="0"/>
              <a:t>12.11.2023</a:t>
            </a:r>
          </a:p>
        </p:txBody>
      </p:sp>
    </p:spTree>
    <p:extLst>
      <p:ext uri="{BB962C8B-B14F-4D97-AF65-F5344CB8AC3E}">
        <p14:creationId xmlns:p14="http://schemas.microsoft.com/office/powerpoint/2010/main" val="32332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D01D-0194-03B1-588B-DB16CDEE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E2F30-AC6D-1AFF-6114-884261D16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Overview/Work History</a:t>
            </a:r>
          </a:p>
          <a:p>
            <a:r>
              <a:rPr lang="en-US" dirty="0"/>
              <a:t>Cooperative’s Commitment</a:t>
            </a:r>
          </a:p>
          <a:p>
            <a:r>
              <a:rPr lang="en-US" dirty="0"/>
              <a:t>Emerging Trends/Potential Issues</a:t>
            </a:r>
          </a:p>
          <a:p>
            <a:r>
              <a:rPr lang="en-US" dirty="0"/>
              <a:t>Best Practices and Key Takeaways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7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D01D-0194-03B1-588B-DB16CDEE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CD70-6A94-29BE-1B9A-7051FDD88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72892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35,000+ Pole Permits Received/Processed for 9 Cooperatives</a:t>
            </a:r>
            <a:endParaRPr lang="en-US" dirty="0"/>
          </a:p>
          <a:p>
            <a:r>
              <a:rPr lang="en-US" dirty="0"/>
              <a:t>Implied Investment: </a:t>
            </a:r>
          </a:p>
          <a:p>
            <a:pPr marL="0" indent="0">
              <a:buNone/>
            </a:pPr>
            <a:r>
              <a:rPr lang="en-US" dirty="0"/>
              <a:t>  $150+M</a:t>
            </a:r>
          </a:p>
          <a:p>
            <a:r>
              <a:rPr lang="en-US" dirty="0">
                <a:ea typeface="+mn-lt"/>
                <a:cs typeface="+mn-lt"/>
              </a:rPr>
              <a:t>50,000+ Expected in 2024</a:t>
            </a:r>
          </a:p>
          <a:p>
            <a:r>
              <a:rPr lang="en-US" dirty="0"/>
              <a:t>Implied Investment: $250+M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ower line pole with wires&#10;&#10;Description automatically generated">
            <a:extLst>
              <a:ext uri="{FF2B5EF4-FFF2-40B4-BE49-F238E27FC236}">
                <a16:creationId xmlns:a16="http://schemas.microsoft.com/office/drawing/2014/main" id="{5E52D1EC-1EC2-E48C-FA47-891C932A1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02383" y="710984"/>
            <a:ext cx="3263362" cy="4351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AF69F8-0907-E886-F5CF-33D7FB6EC22B}"/>
              </a:ext>
            </a:extLst>
          </p:cNvPr>
          <p:cNvSpPr txBox="1"/>
          <p:nvPr/>
        </p:nvSpPr>
        <p:spPr>
          <a:xfrm>
            <a:off x="6732560" y="5149311"/>
            <a:ext cx="2033184" cy="23032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4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79D0-9EBC-5438-9D13-E38BACB0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Cooperatives’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1D469-04B0-1B4C-1343-BB1A05A5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Statewide Meetings</a:t>
            </a:r>
          </a:p>
          <a:p>
            <a:r>
              <a:rPr lang="en-US" dirty="0"/>
              <a:t>7 Working Group Meetings</a:t>
            </a:r>
          </a:p>
          <a:p>
            <a:r>
              <a:rPr lang="en-US" dirty="0"/>
              <a:t>8 Conference Presentations</a:t>
            </a:r>
          </a:p>
          <a:p>
            <a:r>
              <a:rPr lang="en-US" dirty="0"/>
              <a:t>$1,000s in Software Systems</a:t>
            </a:r>
          </a:p>
          <a:p>
            <a:r>
              <a:rPr lang="en-US" dirty="0"/>
              <a:t>10,000s of Manhours</a:t>
            </a:r>
          </a:p>
          <a:p>
            <a:r>
              <a:rPr lang="en-US" dirty="0"/>
              <a:t>50+ Meetings with Attachers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9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A904-BEB9-A658-DA31-86E1EF22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Issues/Trends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713AFF-58CB-D898-DF9A-4EE621045F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0412763"/>
              </p:ext>
            </p:extLst>
          </p:nvPr>
        </p:nvGraphicFramePr>
        <p:xfrm>
          <a:off x="628650" y="1531427"/>
          <a:ext cx="38862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 descr="A telephone pole with wires&#10;&#10;Description automatically generated">
            <a:extLst>
              <a:ext uri="{FF2B5EF4-FFF2-40B4-BE49-F238E27FC236}">
                <a16:creationId xmlns:a16="http://schemas.microsoft.com/office/drawing/2014/main" id="{456BE1E8-704B-1481-8839-61F1941A5D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5409625" y="656780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29151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D01D-0194-03B1-588B-DB16CDEE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&amp;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CD70-6A94-29BE-1B9A-7051FDD88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All parties </a:t>
            </a:r>
            <a:r>
              <a:rPr lang="en-US" dirty="0">
                <a:ea typeface="+mn-lt"/>
                <a:cs typeface="+mn-lt"/>
                <a:sym typeface="Wingdings" panose="05000000000000000000" pitchFamily="2" charset="2"/>
              </a:rPr>
              <a:t> Collaborate, Communicate, </a:t>
            </a:r>
            <a:r>
              <a:rPr lang="en-US" dirty="0">
                <a:ea typeface="+mn-lt"/>
                <a:cs typeface="+mn-lt"/>
              </a:rPr>
              <a:t>Continue to invest in/improve permitting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MUST actively administer the process </a:t>
            </a:r>
            <a:endParaRPr lang="en-US" dirty="0"/>
          </a:p>
          <a:p>
            <a:r>
              <a:rPr lang="en-US" dirty="0"/>
              <a:t>Tariff/contract/regulation awareness is key</a:t>
            </a:r>
          </a:p>
          <a:p>
            <a:r>
              <a:rPr lang="en-US" dirty="0"/>
              <a:t>Don't forget Post-Construction Inspection!</a:t>
            </a:r>
          </a:p>
          <a:p>
            <a:r>
              <a:rPr lang="en-US" dirty="0"/>
              <a:t>Requires Significant Resources: Systems and Personnel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4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F0A2BF-E5D3-031E-A319-259FC25F54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0307D43-3677-5EC1-76D9-2B6CE2DD41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3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36BB3A3-95B1-2D44-ABFE-AFC9253E6BAA}" vid="{BA11B25F-9A4C-C544-9A37-8136D2DC01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163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Office Theme</vt:lpstr>
      <vt:lpstr>INVESTMENTS IN INFORMATION TECHNOLOGY IMPROVEMENT &amp; MODERNIZATION PROJECTS OVERSIGHT BOARD</vt:lpstr>
      <vt:lpstr>Agenda</vt:lpstr>
      <vt:lpstr>A Brief History</vt:lpstr>
      <vt:lpstr>Cooperatives’ Commitment</vt:lpstr>
      <vt:lpstr>Issues/Trends</vt:lpstr>
      <vt:lpstr>Best Practices &amp; Key Takeaways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Capo</dc:creator>
  <cp:lastModifiedBy>Sean Knowles</cp:lastModifiedBy>
  <cp:revision>54</cp:revision>
  <dcterms:created xsi:type="dcterms:W3CDTF">2021-11-02T19:21:32Z</dcterms:created>
  <dcterms:modified xsi:type="dcterms:W3CDTF">2023-12-11T13:51:00Z</dcterms:modified>
</cp:coreProperties>
</file>