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2" r:id="rId1"/>
    <p:sldMasterId id="2147483940" r:id="rId2"/>
    <p:sldMasterId id="2147483958" r:id="rId3"/>
    <p:sldMasterId id="2147483960" r:id="rId4"/>
    <p:sldMasterId id="2147483970" r:id="rId5"/>
    <p:sldMasterId id="2147483975" r:id="rId6"/>
    <p:sldMasterId id="2147483977" r:id="rId7"/>
    <p:sldMasterId id="2147483986" r:id="rId8"/>
  </p:sldMasterIdLst>
  <p:notesMasterIdLst>
    <p:notesMasterId r:id="rId25"/>
  </p:notesMasterIdLst>
  <p:sldIdLst>
    <p:sldId id="260" r:id="rId9"/>
    <p:sldId id="265" r:id="rId10"/>
    <p:sldId id="266" r:id="rId11"/>
    <p:sldId id="288" r:id="rId12"/>
    <p:sldId id="267" r:id="rId13"/>
    <p:sldId id="270" r:id="rId14"/>
    <p:sldId id="289" r:id="rId15"/>
    <p:sldId id="268" r:id="rId16"/>
    <p:sldId id="269" r:id="rId17"/>
    <p:sldId id="352" r:id="rId18"/>
    <p:sldId id="285" r:id="rId19"/>
    <p:sldId id="353" r:id="rId20"/>
    <p:sldId id="286" r:id="rId21"/>
    <p:sldId id="287" r:id="rId22"/>
    <p:sldId id="1379" r:id="rId23"/>
    <p:sldId id="25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5" autoAdjust="0"/>
    <p:restoredTop sz="94660"/>
  </p:normalViewPr>
  <p:slideViewPr>
    <p:cSldViewPr snapToGrid="0">
      <p:cViewPr varScale="1">
        <p:scale>
          <a:sx n="100" d="100"/>
          <a:sy n="100" d="100"/>
        </p:scale>
        <p:origin x="102" y="570"/>
      </p:cViewPr>
      <p:guideLst>
        <p:guide orient="horz" pos="2160"/>
        <p:guide pos="3840"/>
      </p:guideLst>
    </p:cSldViewPr>
  </p:slideViewPr>
  <p:notesTextViewPr>
    <p:cViewPr>
      <p:scale>
        <a:sx n="3" d="2"/>
        <a:sy n="3" d="2"/>
      </p:scale>
      <p:origin x="0" y="0"/>
    </p:cViewPr>
  </p:notesTextViewPr>
  <p:notesViewPr>
    <p:cSldViewPr snapToGrid="0">
      <p:cViewPr varScale="1">
        <p:scale>
          <a:sx n="89" d="100"/>
          <a:sy n="89" d="100"/>
        </p:scale>
        <p:origin x="3606"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52E272-87EB-4187-B829-173D611CBC2B}"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63D156-E5B8-4163-9B95-02B77BDD9E45}" type="slidenum">
              <a:rPr lang="en-US" smtClean="0"/>
              <a:t>‹#›</a:t>
            </a:fld>
            <a:endParaRPr lang="en-US"/>
          </a:p>
        </p:txBody>
      </p:sp>
    </p:spTree>
    <p:extLst>
      <p:ext uri="{BB962C8B-B14F-4D97-AF65-F5344CB8AC3E}">
        <p14:creationId xmlns:p14="http://schemas.microsoft.com/office/powerpoint/2010/main" val="2230104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63D156-E5B8-4163-9B95-02B77BDD9E45}" type="slidenum">
              <a:rPr lang="en-US" smtClean="0"/>
              <a:t>1</a:t>
            </a:fld>
            <a:endParaRPr lang="en-US"/>
          </a:p>
        </p:txBody>
      </p:sp>
    </p:spTree>
    <p:extLst>
      <p:ext uri="{BB962C8B-B14F-4D97-AF65-F5344CB8AC3E}">
        <p14:creationId xmlns:p14="http://schemas.microsoft.com/office/powerpoint/2010/main" val="851099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10</a:t>
            </a:fld>
            <a:endParaRPr lang="en-US"/>
          </a:p>
        </p:txBody>
      </p:sp>
    </p:spTree>
    <p:extLst>
      <p:ext uri="{BB962C8B-B14F-4D97-AF65-F5344CB8AC3E}">
        <p14:creationId xmlns:p14="http://schemas.microsoft.com/office/powerpoint/2010/main" val="1407001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both </a:t>
            </a:r>
            <a:r>
              <a:rPr lang="en-US" dirty="0" err="1"/>
              <a:t>ESInet</a:t>
            </a:r>
            <a:r>
              <a:rPr lang="en-US" dirty="0"/>
              <a:t> network and NGCS.</a:t>
            </a:r>
          </a:p>
          <a:p>
            <a:r>
              <a:rPr lang="en-US" dirty="0"/>
              <a:t>The total non-recurring and total recurring are totaled over five years and then divided by population and divided by 60 months.</a:t>
            </a:r>
          </a:p>
          <a:p>
            <a:r>
              <a:rPr lang="en-US" dirty="0"/>
              <a:t>Cost data is from 2020 and 2021.</a:t>
            </a:r>
          </a:p>
          <a:p>
            <a:endParaRPr lang="en-US" dirty="0"/>
          </a:p>
        </p:txBody>
      </p:sp>
      <p:sp>
        <p:nvSpPr>
          <p:cNvPr id="4" name="Slide Number Placeholder 3"/>
          <p:cNvSpPr>
            <a:spLocks noGrp="1"/>
          </p:cNvSpPr>
          <p:nvPr>
            <p:ph type="sldNum" sz="quarter" idx="5"/>
          </p:nvPr>
        </p:nvSpPr>
        <p:spPr/>
        <p:txBody>
          <a:bodyPr/>
          <a:lstStyle/>
          <a:p>
            <a:fld id="{1DAD3C68-D615-4B4C-AA8A-41F27AF1D363}" type="slidenum">
              <a:rPr lang="en-US" smtClean="0"/>
              <a:t>15</a:t>
            </a:fld>
            <a:endParaRPr lang="en-US" dirty="0"/>
          </a:p>
        </p:txBody>
      </p:sp>
    </p:spTree>
    <p:extLst>
      <p:ext uri="{BB962C8B-B14F-4D97-AF65-F5344CB8AC3E}">
        <p14:creationId xmlns:p14="http://schemas.microsoft.com/office/powerpoint/2010/main" val="179559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time, bring up Pikeville white supremacist demonstration as example of KOHS intelligence in action. </a:t>
            </a:r>
          </a:p>
          <a:p>
            <a:endParaRPr lang="en-US" dirty="0"/>
          </a:p>
          <a:p>
            <a:r>
              <a:rPr lang="en-US" dirty="0"/>
              <a:t>April 2017 rally in Pikeville</a:t>
            </a:r>
          </a:p>
          <a:p>
            <a:r>
              <a:rPr lang="en-US" dirty="0"/>
              <a:t>What went right:</a:t>
            </a:r>
          </a:p>
          <a:p>
            <a:r>
              <a:rPr lang="en-US" dirty="0"/>
              <a:t>KOHS began tracking event in January 2017</a:t>
            </a:r>
          </a:p>
          <a:p>
            <a:r>
              <a:rPr lang="en-US" dirty="0"/>
              <a:t>Local and state officials contacted KOHS w/concerns</a:t>
            </a:r>
          </a:p>
          <a:p>
            <a:r>
              <a:rPr lang="en-US" dirty="0"/>
              <a:t>Work group assembled to elevate preparations/response</a:t>
            </a:r>
          </a:p>
          <a:p>
            <a:r>
              <a:rPr lang="en-US" dirty="0"/>
              <a:t>After consultation, local officials enacted ban on masks</a:t>
            </a:r>
          </a:p>
          <a:p>
            <a:r>
              <a:rPr lang="en-US" dirty="0"/>
              <a:t>Counter rally at nearby site canceled</a:t>
            </a:r>
          </a:p>
          <a:p>
            <a:r>
              <a:rPr lang="en-US" dirty="0"/>
              <a:t>Locals encouraged to stay home</a:t>
            </a:r>
          </a:p>
          <a:p>
            <a:r>
              <a:rPr lang="en-US" dirty="0"/>
              <a:t>Police kept physical separation between </a:t>
            </a:r>
            <a:r>
              <a:rPr lang="en-US" dirty="0" err="1"/>
              <a:t>nazis</a:t>
            </a:r>
            <a:r>
              <a:rPr lang="en-US" dirty="0"/>
              <a:t> and counter protestors</a:t>
            </a:r>
          </a:p>
          <a:p>
            <a:endParaRPr lang="en-US" dirty="0"/>
          </a:p>
          <a:p>
            <a:r>
              <a:rPr lang="en-US" dirty="0"/>
              <a:t>Result</a:t>
            </a:r>
          </a:p>
          <a:p>
            <a:r>
              <a:rPr lang="en-US" dirty="0"/>
              <a:t>No violence</a:t>
            </a:r>
          </a:p>
          <a:p>
            <a:r>
              <a:rPr lang="en-US" dirty="0"/>
              <a:t>One arrest</a:t>
            </a:r>
          </a:p>
          <a:p>
            <a:endParaRPr lang="en-US" dirty="0"/>
          </a:p>
          <a:p>
            <a:r>
              <a:rPr lang="en-US" dirty="0"/>
              <a:t>What followed</a:t>
            </a:r>
          </a:p>
          <a:p>
            <a:r>
              <a:rPr lang="en-US" dirty="0"/>
              <a:t>Just a few months later, in August of 2017, those same groups protested in Charlottesville VA</a:t>
            </a:r>
          </a:p>
          <a:p>
            <a:endParaRPr lang="en-US" dirty="0"/>
          </a:p>
          <a:p>
            <a:r>
              <a:rPr lang="en-US" dirty="0"/>
              <a:t>In the wake Charlottesville, Pikeville became a national model on how to prepare for this type </a:t>
            </a:r>
            <a:r>
              <a:rPr lang="en-US"/>
              <a:t>of protest.</a:t>
            </a:r>
            <a:endParaRPr lang="en-US" dirty="0"/>
          </a:p>
          <a:p>
            <a:endParaRPr lang="en-US" dirty="0"/>
          </a:p>
        </p:txBody>
      </p:sp>
      <p:sp>
        <p:nvSpPr>
          <p:cNvPr id="4" name="Slide Number Placeholder 3"/>
          <p:cNvSpPr>
            <a:spLocks noGrp="1"/>
          </p:cNvSpPr>
          <p:nvPr>
            <p:ph type="sldNum" sz="quarter" idx="10"/>
          </p:nvPr>
        </p:nvSpPr>
        <p:spPr/>
        <p:txBody>
          <a:bodyPr/>
          <a:lstStyle/>
          <a:p>
            <a:fld id="{AD63D156-E5B8-4163-9B95-02B77BDD9E45}" type="slidenum">
              <a:rPr lang="en-US" smtClean="0"/>
              <a:t>16</a:t>
            </a:fld>
            <a:endParaRPr lang="en-US"/>
          </a:p>
        </p:txBody>
      </p:sp>
    </p:spTree>
    <p:extLst>
      <p:ext uri="{BB962C8B-B14F-4D97-AF65-F5344CB8AC3E}">
        <p14:creationId xmlns:p14="http://schemas.microsoft.com/office/powerpoint/2010/main" val="15718336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945F52-DCC9-4D3F-9C31-7112C37C1FC0}"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DAFC7-FBE5-4C7A-BFB1-0A1F263344C4}"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979" y="-1746947"/>
            <a:ext cx="10267407" cy="10371116"/>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3942" y="5612752"/>
            <a:ext cx="6584115" cy="1101991"/>
          </a:xfrm>
          <a:prstGeom prst="rect">
            <a:avLst/>
          </a:prstGeom>
        </p:spPr>
      </p:pic>
    </p:spTree>
    <p:extLst>
      <p:ext uri="{BB962C8B-B14F-4D97-AF65-F5344CB8AC3E}">
        <p14:creationId xmlns:p14="http://schemas.microsoft.com/office/powerpoint/2010/main" val="1452326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6945F52-DCC9-4D3F-9C31-7112C37C1FC0}"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DAFC7-FBE5-4C7A-BFB1-0A1F263344C4}" type="slidenum">
              <a:rPr lang="en-US" smtClean="0"/>
              <a:t>‹#›</a:t>
            </a:fld>
            <a:endParaRPr lang="en-US"/>
          </a:p>
        </p:txBody>
      </p:sp>
    </p:spTree>
    <p:extLst>
      <p:ext uri="{BB962C8B-B14F-4D97-AF65-F5344CB8AC3E}">
        <p14:creationId xmlns:p14="http://schemas.microsoft.com/office/powerpoint/2010/main" val="1819305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6945F52-DCC9-4D3F-9C31-7112C37C1FC0}"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DAFC7-FBE5-4C7A-BFB1-0A1F263344C4}" type="slidenum">
              <a:rPr lang="en-US" smtClean="0"/>
              <a:t>‹#›</a:t>
            </a:fld>
            <a:endParaRPr lang="en-US"/>
          </a:p>
        </p:txBody>
      </p:sp>
    </p:spTree>
    <p:extLst>
      <p:ext uri="{BB962C8B-B14F-4D97-AF65-F5344CB8AC3E}">
        <p14:creationId xmlns:p14="http://schemas.microsoft.com/office/powerpoint/2010/main" val="1708950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6945F52-DCC9-4D3F-9C31-7112C37C1FC0}"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DAFC7-FBE5-4C7A-BFB1-0A1F263344C4}"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45032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945F52-DCC9-4D3F-9C31-7112C37C1FC0}"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DAFC7-FBE5-4C7A-BFB1-0A1F263344C4}" type="slidenum">
              <a:rPr lang="en-US" smtClean="0"/>
              <a:t>‹#›</a:t>
            </a:fld>
            <a:endParaRPr lang="en-US"/>
          </a:p>
        </p:txBody>
      </p:sp>
    </p:spTree>
    <p:extLst>
      <p:ext uri="{BB962C8B-B14F-4D97-AF65-F5344CB8AC3E}">
        <p14:creationId xmlns:p14="http://schemas.microsoft.com/office/powerpoint/2010/main" val="2520805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6945F52-DCC9-4D3F-9C31-7112C37C1FC0}" type="datetimeFigureOut">
              <a:rPr lang="en-US" smtClean="0"/>
              <a:t>1/22/2024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DAFC7-FBE5-4C7A-BFB1-0A1F263344C4}" type="slidenum">
              <a:rPr lang="en-US" smtClean="0"/>
              <a:t>‹#›</a:t>
            </a:fld>
            <a:endParaRPr lang="en-US"/>
          </a:p>
        </p:txBody>
      </p:sp>
    </p:spTree>
    <p:extLst>
      <p:ext uri="{BB962C8B-B14F-4D97-AF65-F5344CB8AC3E}">
        <p14:creationId xmlns:p14="http://schemas.microsoft.com/office/powerpoint/2010/main" val="2852199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6945F52-DCC9-4D3F-9C31-7112C37C1FC0}" type="datetimeFigureOut">
              <a:rPr lang="en-US" smtClean="0"/>
              <a:t>1/22/2024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DAFC7-FBE5-4C7A-BFB1-0A1F263344C4}" type="slidenum">
              <a:rPr lang="en-US" smtClean="0"/>
              <a:t>‹#›</a:t>
            </a:fld>
            <a:endParaRPr lang="en-US"/>
          </a:p>
        </p:txBody>
      </p:sp>
    </p:spTree>
    <p:extLst>
      <p:ext uri="{BB962C8B-B14F-4D97-AF65-F5344CB8AC3E}">
        <p14:creationId xmlns:p14="http://schemas.microsoft.com/office/powerpoint/2010/main" val="396187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45F52-DCC9-4D3F-9C31-7112C37C1FC0}"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DAFC7-FBE5-4C7A-BFB1-0A1F263344C4}"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979" y="-1746947"/>
            <a:ext cx="10267407" cy="10371116"/>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3942" y="5612752"/>
            <a:ext cx="6584115" cy="1101991"/>
          </a:xfrm>
          <a:prstGeom prst="rect">
            <a:avLst/>
          </a:prstGeom>
        </p:spPr>
      </p:pic>
    </p:spTree>
    <p:extLst>
      <p:ext uri="{BB962C8B-B14F-4D97-AF65-F5344CB8AC3E}">
        <p14:creationId xmlns:p14="http://schemas.microsoft.com/office/powerpoint/2010/main" val="3428990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45F52-DCC9-4D3F-9C31-7112C37C1FC0}"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DAFC7-FBE5-4C7A-BFB1-0A1F263344C4}" type="slidenum">
              <a:rPr lang="en-US" smtClean="0"/>
              <a:t>‹#›</a:t>
            </a:fld>
            <a:endParaRPr lang="en-US"/>
          </a:p>
        </p:txBody>
      </p:sp>
    </p:spTree>
    <p:extLst>
      <p:ext uri="{BB962C8B-B14F-4D97-AF65-F5344CB8AC3E}">
        <p14:creationId xmlns:p14="http://schemas.microsoft.com/office/powerpoint/2010/main" val="3150217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945F52-DCC9-4D3F-9C31-7112C37C1FC0}"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DAFC7-FBE5-4C7A-BFB1-0A1F263344C4}"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979" y="-1746947"/>
            <a:ext cx="10267407" cy="10371116"/>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3942" y="5612752"/>
            <a:ext cx="6584115" cy="1101991"/>
          </a:xfrm>
          <a:prstGeom prst="rect">
            <a:avLst/>
          </a:prstGeom>
        </p:spPr>
      </p:pic>
    </p:spTree>
    <p:extLst>
      <p:ext uri="{BB962C8B-B14F-4D97-AF65-F5344CB8AC3E}">
        <p14:creationId xmlns:p14="http://schemas.microsoft.com/office/powerpoint/2010/main" val="88913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6945F52-DCC9-4D3F-9C31-7112C37C1FC0}"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DAFC7-FBE5-4C7A-BFB1-0A1F263344C4}"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979" y="-1746947"/>
            <a:ext cx="10267407" cy="1037111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3942" y="5612752"/>
            <a:ext cx="6584115" cy="1101991"/>
          </a:xfrm>
          <a:prstGeom prst="rect">
            <a:avLst/>
          </a:prstGeom>
        </p:spPr>
      </p:pic>
    </p:spTree>
    <p:extLst>
      <p:ext uri="{BB962C8B-B14F-4D97-AF65-F5344CB8AC3E}">
        <p14:creationId xmlns:p14="http://schemas.microsoft.com/office/powerpoint/2010/main" val="3060288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6945F52-DCC9-4D3F-9C31-7112C37C1FC0}"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DAFC7-FBE5-4C7A-BFB1-0A1F263344C4}"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979" y="-1746947"/>
            <a:ext cx="10267407" cy="1037111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3942" y="5612752"/>
            <a:ext cx="6584115" cy="1101991"/>
          </a:xfrm>
          <a:prstGeom prst="rect">
            <a:avLst/>
          </a:prstGeom>
        </p:spPr>
      </p:pic>
    </p:spTree>
    <p:extLst>
      <p:ext uri="{BB962C8B-B14F-4D97-AF65-F5344CB8AC3E}">
        <p14:creationId xmlns:p14="http://schemas.microsoft.com/office/powerpoint/2010/main" val="3065742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945F52-DCC9-4D3F-9C31-7112C37C1FC0}"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DAFC7-FBE5-4C7A-BFB1-0A1F263344C4}"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979" y="-1746947"/>
            <a:ext cx="10267407" cy="10371116"/>
          </a:xfrm>
          <a:prstGeom prst="rect">
            <a:avLst/>
          </a:prstGeom>
        </p:spPr>
      </p:pic>
    </p:spTree>
    <p:extLst>
      <p:ext uri="{BB962C8B-B14F-4D97-AF65-F5344CB8AC3E}">
        <p14:creationId xmlns:p14="http://schemas.microsoft.com/office/powerpoint/2010/main" val="175277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945F52-DCC9-4D3F-9C31-7112C37C1FC0}"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DAFC7-FBE5-4C7A-BFB1-0A1F263344C4}"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979" y="-1746947"/>
            <a:ext cx="10267407" cy="1037111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3942" y="5612752"/>
            <a:ext cx="6584115" cy="1101991"/>
          </a:xfrm>
          <a:prstGeom prst="rect">
            <a:avLst/>
          </a:prstGeom>
        </p:spPr>
      </p:pic>
    </p:spTree>
    <p:extLst>
      <p:ext uri="{BB962C8B-B14F-4D97-AF65-F5344CB8AC3E}">
        <p14:creationId xmlns:p14="http://schemas.microsoft.com/office/powerpoint/2010/main" val="1081686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945F52-DCC9-4D3F-9C31-7112C37C1FC0}"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3DAFC7-FBE5-4C7A-BFB1-0A1F263344C4}"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979" y="-1746947"/>
            <a:ext cx="10267407" cy="10371116"/>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3942" y="5612752"/>
            <a:ext cx="6584115" cy="1101991"/>
          </a:xfrm>
          <a:prstGeom prst="rect">
            <a:avLst/>
          </a:prstGeom>
        </p:spPr>
      </p:pic>
    </p:spTree>
    <p:extLst>
      <p:ext uri="{BB962C8B-B14F-4D97-AF65-F5344CB8AC3E}">
        <p14:creationId xmlns:p14="http://schemas.microsoft.com/office/powerpoint/2010/main" val="2579290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6945F52-DCC9-4D3F-9C31-7112C37C1FC0}" type="datetimeFigureOut">
              <a:rPr lang="en-US" smtClean="0"/>
              <a:t>1/22/2024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D3DAFC7-FBE5-4C7A-BFB1-0A1F263344C4}"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979" y="-1746947"/>
            <a:ext cx="10267407" cy="1037111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3942" y="5612752"/>
            <a:ext cx="6584115" cy="1101991"/>
          </a:xfrm>
          <a:prstGeom prst="rect">
            <a:avLst/>
          </a:prstGeom>
        </p:spPr>
      </p:pic>
    </p:spTree>
    <p:extLst>
      <p:ext uri="{BB962C8B-B14F-4D97-AF65-F5344CB8AC3E}">
        <p14:creationId xmlns:p14="http://schemas.microsoft.com/office/powerpoint/2010/main" val="6818749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6945F52-DCC9-4D3F-9C31-7112C37C1FC0}" type="datetimeFigureOut">
              <a:rPr lang="en-US" smtClean="0"/>
              <a:t>1/22/2024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D3DAFC7-FBE5-4C7A-BFB1-0A1F263344C4}"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979" y="-1746947"/>
            <a:ext cx="10267407" cy="1037111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3942" y="5612752"/>
            <a:ext cx="6584115" cy="1101991"/>
          </a:xfrm>
          <a:prstGeom prst="rect">
            <a:avLst/>
          </a:prstGeom>
        </p:spPr>
      </p:pic>
    </p:spTree>
    <p:extLst>
      <p:ext uri="{BB962C8B-B14F-4D97-AF65-F5344CB8AC3E}">
        <p14:creationId xmlns:p14="http://schemas.microsoft.com/office/powerpoint/2010/main" val="431562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66945F52-DCC9-4D3F-9C31-7112C37C1FC0}" type="datetimeFigureOut">
              <a:rPr lang="en-US" smtClean="0"/>
              <a:t>1/22/2024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D3DAFC7-FBE5-4C7A-BFB1-0A1F263344C4}"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979" y="-1746947"/>
            <a:ext cx="10267407" cy="1037111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3942" y="5612752"/>
            <a:ext cx="6584115" cy="1101991"/>
          </a:xfrm>
          <a:prstGeom prst="rect">
            <a:avLst/>
          </a:prstGeom>
        </p:spPr>
      </p:pic>
    </p:spTree>
    <p:extLst>
      <p:ext uri="{BB962C8B-B14F-4D97-AF65-F5344CB8AC3E}">
        <p14:creationId xmlns:p14="http://schemas.microsoft.com/office/powerpoint/2010/main" val="773905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6945F52-DCC9-4D3F-9C31-7112C37C1FC0}"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DAFC7-FBE5-4C7A-BFB1-0A1F263344C4}"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979" y="-1746947"/>
            <a:ext cx="10267407" cy="1037111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3942" y="5612752"/>
            <a:ext cx="6584115" cy="1101991"/>
          </a:xfrm>
          <a:prstGeom prst="rect">
            <a:avLst/>
          </a:prstGeom>
        </p:spPr>
      </p:pic>
    </p:spTree>
    <p:extLst>
      <p:ext uri="{BB962C8B-B14F-4D97-AF65-F5344CB8AC3E}">
        <p14:creationId xmlns:p14="http://schemas.microsoft.com/office/powerpoint/2010/main" val="804310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6945F52-DCC9-4D3F-9C31-7112C37C1FC0}"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DAFC7-FBE5-4C7A-BFB1-0A1F263344C4}" type="slidenum">
              <a:rPr lang="en-US" smtClean="0"/>
              <a:t>‹#›</a:t>
            </a:fld>
            <a:endParaRPr lang="en-US"/>
          </a:p>
        </p:txBody>
      </p:sp>
    </p:spTree>
    <p:extLst>
      <p:ext uri="{BB962C8B-B14F-4D97-AF65-F5344CB8AC3E}">
        <p14:creationId xmlns:p14="http://schemas.microsoft.com/office/powerpoint/2010/main" val="3307111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6945F52-DCC9-4D3F-9C31-7112C37C1FC0}"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DAFC7-FBE5-4C7A-BFB1-0A1F263344C4}" type="slidenum">
              <a:rPr lang="en-US" smtClean="0"/>
              <a:t>‹#›</a:t>
            </a:fld>
            <a:endParaRPr lang="en-US"/>
          </a:p>
        </p:txBody>
      </p:sp>
    </p:spTree>
    <p:extLst>
      <p:ext uri="{BB962C8B-B14F-4D97-AF65-F5344CB8AC3E}">
        <p14:creationId xmlns:p14="http://schemas.microsoft.com/office/powerpoint/2010/main" val="1227609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6945F52-DCC9-4D3F-9C31-7112C37C1FC0}"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DAFC7-FBE5-4C7A-BFB1-0A1F263344C4}"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63952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945F52-DCC9-4D3F-9C31-7112C37C1FC0}"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DAFC7-FBE5-4C7A-BFB1-0A1F263344C4}"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979" y="-1746947"/>
            <a:ext cx="10267407" cy="10371116"/>
          </a:xfrm>
          <a:prstGeom prst="rect">
            <a:avLst/>
          </a:prstGeom>
        </p:spPr>
      </p:pic>
    </p:spTree>
    <p:extLst>
      <p:ext uri="{BB962C8B-B14F-4D97-AF65-F5344CB8AC3E}">
        <p14:creationId xmlns:p14="http://schemas.microsoft.com/office/powerpoint/2010/main" val="4122723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945F52-DCC9-4D3F-9C31-7112C37C1FC0}"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DAFC7-FBE5-4C7A-BFB1-0A1F263344C4}" type="slidenum">
              <a:rPr lang="en-US" smtClean="0"/>
              <a:t>‹#›</a:t>
            </a:fld>
            <a:endParaRPr lang="en-US"/>
          </a:p>
        </p:txBody>
      </p:sp>
    </p:spTree>
    <p:extLst>
      <p:ext uri="{BB962C8B-B14F-4D97-AF65-F5344CB8AC3E}">
        <p14:creationId xmlns:p14="http://schemas.microsoft.com/office/powerpoint/2010/main" val="13270270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6945F52-DCC9-4D3F-9C31-7112C37C1FC0}" type="datetimeFigureOut">
              <a:rPr lang="en-US" smtClean="0"/>
              <a:t>1/22/2024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DAFC7-FBE5-4C7A-BFB1-0A1F263344C4}" type="slidenum">
              <a:rPr lang="en-US" smtClean="0"/>
              <a:t>‹#›</a:t>
            </a:fld>
            <a:endParaRPr lang="en-US"/>
          </a:p>
        </p:txBody>
      </p:sp>
    </p:spTree>
    <p:extLst>
      <p:ext uri="{BB962C8B-B14F-4D97-AF65-F5344CB8AC3E}">
        <p14:creationId xmlns:p14="http://schemas.microsoft.com/office/powerpoint/2010/main" val="41162668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6945F52-DCC9-4D3F-9C31-7112C37C1FC0}" type="datetimeFigureOut">
              <a:rPr lang="en-US" smtClean="0"/>
              <a:t>1/22/2024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DAFC7-FBE5-4C7A-BFB1-0A1F263344C4}" type="slidenum">
              <a:rPr lang="en-US" smtClean="0"/>
              <a:t>‹#›</a:t>
            </a:fld>
            <a:endParaRPr lang="en-US"/>
          </a:p>
        </p:txBody>
      </p:sp>
    </p:spTree>
    <p:extLst>
      <p:ext uri="{BB962C8B-B14F-4D97-AF65-F5344CB8AC3E}">
        <p14:creationId xmlns:p14="http://schemas.microsoft.com/office/powerpoint/2010/main" val="197343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45F52-DCC9-4D3F-9C31-7112C37C1FC0}"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DAFC7-FBE5-4C7A-BFB1-0A1F263344C4}"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979" y="-1746947"/>
            <a:ext cx="10267407" cy="10371116"/>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3942" y="5612752"/>
            <a:ext cx="6584115" cy="1101991"/>
          </a:xfrm>
          <a:prstGeom prst="rect">
            <a:avLst/>
          </a:prstGeom>
        </p:spPr>
      </p:pic>
    </p:spTree>
    <p:extLst>
      <p:ext uri="{BB962C8B-B14F-4D97-AF65-F5344CB8AC3E}">
        <p14:creationId xmlns:p14="http://schemas.microsoft.com/office/powerpoint/2010/main" val="5440169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45F52-DCC9-4D3F-9C31-7112C37C1FC0}"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DAFC7-FBE5-4C7A-BFB1-0A1F263344C4}" type="slidenum">
              <a:rPr lang="en-US" smtClean="0"/>
              <a:t>‹#›</a:t>
            </a:fld>
            <a:endParaRPr lang="en-US"/>
          </a:p>
        </p:txBody>
      </p:sp>
    </p:spTree>
    <p:extLst>
      <p:ext uri="{BB962C8B-B14F-4D97-AF65-F5344CB8AC3E}">
        <p14:creationId xmlns:p14="http://schemas.microsoft.com/office/powerpoint/2010/main" val="2654062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Large Bullets + Photo">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7840133" y="0"/>
            <a:ext cx="4351867" cy="6858000"/>
          </a:xfrm>
          <a:prstGeom prst="rect">
            <a:avLst/>
          </a:prstGeom>
        </p:spPr>
        <p:txBody>
          <a:bodyPr vert="horz"/>
          <a:lstStyle>
            <a:lvl1pPr marL="0" indent="0">
              <a:buNone/>
              <a:defRPr/>
            </a:lvl1pPr>
          </a:lstStyle>
          <a:p>
            <a:endParaRPr lang="en-US" dirty="0"/>
          </a:p>
        </p:txBody>
      </p:sp>
      <p:sp>
        <p:nvSpPr>
          <p:cNvPr id="20" name="Text Placeholder 19"/>
          <p:cNvSpPr>
            <a:spLocks noGrp="1"/>
          </p:cNvSpPr>
          <p:nvPr>
            <p:ph type="body" sz="quarter" idx="11" hasCustomPrompt="1"/>
          </p:nvPr>
        </p:nvSpPr>
        <p:spPr>
          <a:xfrm>
            <a:off x="1117423" y="597065"/>
            <a:ext cx="6232364" cy="655515"/>
          </a:xfrm>
          <a:prstGeom prst="rect">
            <a:avLst/>
          </a:prstGeom>
        </p:spPr>
        <p:txBody>
          <a:bodyPr vert="horz"/>
          <a:lstStyle>
            <a:lvl1pPr marL="0" indent="0">
              <a:buNone/>
              <a:defRPr sz="3200" baseline="0">
                <a:solidFill>
                  <a:srgbClr val="A6192E"/>
                </a:solidFill>
                <a:latin typeface="Arial"/>
                <a:cs typeface="Arial"/>
              </a:defRPr>
            </a:lvl1pPr>
          </a:lstStyle>
          <a:p>
            <a:pPr lvl="0"/>
            <a:r>
              <a:rPr lang="en-US" dirty="0"/>
              <a:t>Slide Title Goes Here</a:t>
            </a:r>
          </a:p>
        </p:txBody>
      </p:sp>
      <p:sp>
        <p:nvSpPr>
          <p:cNvPr id="6" name="Text Placeholder 23"/>
          <p:cNvSpPr>
            <a:spLocks noGrp="1"/>
          </p:cNvSpPr>
          <p:nvPr>
            <p:ph type="body" sz="quarter" idx="12" hasCustomPrompt="1"/>
          </p:nvPr>
        </p:nvSpPr>
        <p:spPr>
          <a:xfrm>
            <a:off x="1123990" y="1427491"/>
            <a:ext cx="6225797" cy="4993216"/>
          </a:xfrm>
          <a:prstGeom prst="rect">
            <a:avLst/>
          </a:prstGeom>
        </p:spPr>
        <p:txBody>
          <a:bodyPr vert="horz"/>
          <a:lstStyle>
            <a:lvl1pPr marL="0" indent="0">
              <a:spcAft>
                <a:spcPts val="1867"/>
              </a:spcAft>
              <a:buFont typeface="Arial"/>
              <a:buNone/>
              <a:defRPr sz="2133">
                <a:latin typeface="Arial"/>
                <a:cs typeface="Arial"/>
              </a:defRPr>
            </a:lvl1pPr>
            <a:lvl2pPr marL="768077" indent="-383108">
              <a:lnSpc>
                <a:spcPct val="100000"/>
              </a:lnSpc>
              <a:spcBef>
                <a:spcPts val="0"/>
              </a:spcBef>
              <a:defRPr sz="2133" baseline="0">
                <a:latin typeface="Arial"/>
                <a:cs typeface="Arial"/>
              </a:defRPr>
            </a:lvl2pPr>
            <a:lvl3pPr marL="996926" indent="-387341">
              <a:defRPr sz="2133" baseline="0"/>
            </a:lvl3pPr>
            <a:lvl4pPr marL="1301718" indent="-387341">
              <a:defRPr sz="1867" baseline="0"/>
            </a:lvl4pPr>
          </a:lstStyle>
          <a:p>
            <a:pPr lvl="0"/>
            <a:r>
              <a:rPr lang="en-US" dirty="0"/>
              <a:t>Click to add text</a:t>
            </a:r>
          </a:p>
          <a:p>
            <a:pPr lvl="1"/>
            <a:r>
              <a:rPr lang="en-US" dirty="0"/>
              <a:t>Second level bullet</a:t>
            </a:r>
          </a:p>
          <a:p>
            <a:pPr lvl="2"/>
            <a:r>
              <a:rPr lang="en-US" dirty="0"/>
              <a:t>Third level bullet</a:t>
            </a:r>
          </a:p>
          <a:p>
            <a:pPr lvl="3"/>
            <a:r>
              <a:rPr lang="en-US" dirty="0"/>
              <a:t>Fourth level bullet</a:t>
            </a:r>
          </a:p>
          <a:p>
            <a:pPr lvl="0"/>
            <a:endParaRPr lang="en-US" dirty="0"/>
          </a:p>
          <a:p>
            <a:pPr lvl="0"/>
            <a:endParaRPr lang="en-US" dirty="0"/>
          </a:p>
        </p:txBody>
      </p:sp>
      <p:sp>
        <p:nvSpPr>
          <p:cNvPr id="5" name="Slide Number Placeholder 5"/>
          <p:cNvSpPr txBox="1">
            <a:spLocks/>
          </p:cNvSpPr>
          <p:nvPr userDrawn="1"/>
        </p:nvSpPr>
        <p:spPr>
          <a:xfrm>
            <a:off x="223378" y="651557"/>
            <a:ext cx="518807" cy="366183"/>
          </a:xfrm>
          <a:prstGeom prst="rect">
            <a:avLst/>
          </a:prstGeom>
        </p:spPr>
        <p:txBody>
          <a:bodyPr vert="horz" lIns="121920" tIns="60960" rIns="121920" bIns="6096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F86BE781-F731-754D-A9A2-E242BD6069B1}" type="slidenum">
              <a:rPr lang="en-US" sz="1067" smtClean="0">
                <a:solidFill>
                  <a:schemeClr val="bg2"/>
                </a:solidFill>
                <a:latin typeface="Arial"/>
                <a:cs typeface="Arial"/>
              </a:rPr>
              <a:pPr algn="ctr"/>
              <a:t>‹#›</a:t>
            </a:fld>
            <a:endParaRPr lang="en-US" sz="1067" dirty="0">
              <a:solidFill>
                <a:schemeClr val="bg2"/>
              </a:solidFill>
              <a:latin typeface="Arial"/>
              <a:cs typeface="Arial"/>
            </a:endParaRPr>
          </a:p>
        </p:txBody>
      </p:sp>
    </p:spTree>
    <p:extLst>
      <p:ext uri="{BB962C8B-B14F-4D97-AF65-F5344CB8AC3E}">
        <p14:creationId xmlns:p14="http://schemas.microsoft.com/office/powerpoint/2010/main" val="11990796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ver w/ Title (No Graphic)">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909200-2DB2-1CB2-4703-609DE0181B57}"/>
              </a:ext>
            </a:extLst>
          </p:cNvPr>
          <p:cNvSpPr>
            <a:spLocks noGrp="1"/>
          </p:cNvSpPr>
          <p:nvPr>
            <p:ph type="title" hasCustomPrompt="1"/>
          </p:nvPr>
        </p:nvSpPr>
        <p:spPr>
          <a:xfrm>
            <a:off x="1167290" y="2974660"/>
            <a:ext cx="4740350" cy="1503822"/>
          </a:xfrm>
          <a:prstGeom prst="rect">
            <a:avLst/>
          </a:prstGeom>
        </p:spPr>
        <p:txBody>
          <a:bodyPr/>
          <a:lstStyle>
            <a:lvl1pPr>
              <a:defRPr sz="3200" b="0" i="0">
                <a:solidFill>
                  <a:schemeClr val="bg1"/>
                </a:solidFill>
                <a:latin typeface="Inter Light" panose="02000503000000020004" pitchFamily="2" charset="0"/>
                <a:ea typeface="Inter Light" panose="02000503000000020004" pitchFamily="2" charset="0"/>
                <a:cs typeface="Inter Light" panose="02000503000000020004" pitchFamily="2" charset="0"/>
              </a:defRPr>
            </a:lvl1pPr>
          </a:lstStyle>
          <a:p>
            <a:pPr>
              <a:lnSpc>
                <a:spcPct val="100000"/>
              </a:lnSpc>
            </a:pPr>
            <a:r>
              <a:rPr lang="en-US" spc="-120">
                <a:solidFill>
                  <a:schemeClr val="bg1"/>
                </a:solidFill>
                <a:latin typeface="Inter Extra Light" panose="02000503000000020004" pitchFamily="2" charset="0"/>
                <a:ea typeface="Inter Extra Light" panose="02000503000000020004" pitchFamily="2" charset="0"/>
                <a:cs typeface="Inter Extra Light" panose="02000503000000020004" pitchFamily="2" charset="0"/>
              </a:rPr>
              <a:t>Placeholder Title: Exploring Possibilities</a:t>
            </a:r>
          </a:p>
        </p:txBody>
      </p:sp>
    </p:spTree>
    <p:extLst>
      <p:ext uri="{BB962C8B-B14F-4D97-AF65-F5344CB8AC3E}">
        <p14:creationId xmlns:p14="http://schemas.microsoft.com/office/powerpoint/2010/main" val="11430196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ue Background w/ Header (Plain)">
    <p:bg>
      <p:bgPr>
        <a:solidFill>
          <a:srgbClr val="283748"/>
        </a:solidFill>
        <a:effectLst/>
      </p:bgPr>
    </p:bg>
    <p:spTree>
      <p:nvGrpSpPr>
        <p:cNvPr id="1" name=""/>
        <p:cNvGrpSpPr/>
        <p:nvPr/>
      </p:nvGrpSpPr>
      <p:grpSpPr>
        <a:xfrm>
          <a:off x="0" y="0"/>
          <a:ext cx="0" cy="0"/>
          <a:chOff x="0" y="0"/>
          <a:chExt cx="0" cy="0"/>
        </a:xfrm>
      </p:grpSpPr>
      <p:sp>
        <p:nvSpPr>
          <p:cNvPr id="2" name="Title Placeholder 5">
            <a:extLst>
              <a:ext uri="{FF2B5EF4-FFF2-40B4-BE49-F238E27FC236}">
                <a16:creationId xmlns:a16="http://schemas.microsoft.com/office/drawing/2014/main" id="{6FC81153-2A0F-D8C9-406D-1417A0C694A4}"/>
              </a:ext>
            </a:extLst>
          </p:cNvPr>
          <p:cNvSpPr>
            <a:spLocks noGrp="1"/>
          </p:cNvSpPr>
          <p:nvPr>
            <p:ph type="title" hasCustomPrompt="1"/>
          </p:nvPr>
        </p:nvSpPr>
        <p:spPr>
          <a:xfrm>
            <a:off x="557629" y="622348"/>
            <a:ext cx="6539855" cy="1077218"/>
          </a:xfrm>
          <a:prstGeom prst="rect">
            <a:avLst/>
          </a:prstGeom>
        </p:spPr>
        <p:txBody>
          <a:bodyPr vert="horz" lIns="91440" tIns="45720" rIns="91440" bIns="45720" rtlCol="0" anchor="t">
            <a:normAutofit/>
          </a:bodyPr>
          <a:lstStyle>
            <a:lvl1pPr>
              <a:lnSpc>
                <a:spcPct val="100000"/>
              </a:lnSpc>
              <a:defRPr b="0" i="0">
                <a:solidFill>
                  <a:schemeClr val="tx1"/>
                </a:solidFill>
                <a:latin typeface="Inter" panose="02000503000000020004" pitchFamily="2" charset="0"/>
                <a:ea typeface="Inter" panose="02000503000000020004" pitchFamily="2" charset="0"/>
                <a:cs typeface="Inter" panose="02000503000000020004" pitchFamily="2" charset="0"/>
              </a:defRPr>
            </a:lvl1pPr>
          </a:lstStyle>
          <a:p>
            <a:r>
              <a:rPr lang="en-US"/>
              <a:t>Placeholder Header: Embracing Change for a Safer Tomorrow</a:t>
            </a:r>
          </a:p>
        </p:txBody>
      </p:sp>
    </p:spTree>
    <p:extLst>
      <p:ext uri="{BB962C8B-B14F-4D97-AF65-F5344CB8AC3E}">
        <p14:creationId xmlns:p14="http://schemas.microsoft.com/office/powerpoint/2010/main" val="3120114672"/>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ue Background + Logo w/ Header  (Plain)">
    <p:bg>
      <p:bgPr>
        <a:solidFill>
          <a:srgbClr val="283748"/>
        </a:solidFill>
        <a:effectLst/>
      </p:bgPr>
    </p:bg>
    <p:spTree>
      <p:nvGrpSpPr>
        <p:cNvPr id="1" name=""/>
        <p:cNvGrpSpPr/>
        <p:nvPr/>
      </p:nvGrpSpPr>
      <p:grpSpPr>
        <a:xfrm>
          <a:off x="0" y="0"/>
          <a:ext cx="0" cy="0"/>
          <a:chOff x="0" y="0"/>
          <a:chExt cx="0" cy="0"/>
        </a:xfrm>
      </p:grpSpPr>
      <p:sp>
        <p:nvSpPr>
          <p:cNvPr id="4" name="Title Placeholder 5">
            <a:extLst>
              <a:ext uri="{FF2B5EF4-FFF2-40B4-BE49-F238E27FC236}">
                <a16:creationId xmlns:a16="http://schemas.microsoft.com/office/drawing/2014/main" id="{F0B660D7-6D75-1D72-4BA7-2226A0201CC3}"/>
              </a:ext>
            </a:extLst>
          </p:cNvPr>
          <p:cNvSpPr>
            <a:spLocks noGrp="1"/>
          </p:cNvSpPr>
          <p:nvPr>
            <p:ph type="title" hasCustomPrompt="1"/>
          </p:nvPr>
        </p:nvSpPr>
        <p:spPr>
          <a:xfrm>
            <a:off x="557629" y="622348"/>
            <a:ext cx="6539855" cy="1077218"/>
          </a:xfrm>
          <a:prstGeom prst="rect">
            <a:avLst/>
          </a:prstGeom>
        </p:spPr>
        <p:txBody>
          <a:bodyPr vert="horz" lIns="91440" tIns="45720" rIns="91440" bIns="45720" rtlCol="0" anchor="t">
            <a:normAutofit/>
          </a:bodyPr>
          <a:lstStyle>
            <a:lvl1pPr>
              <a:lnSpc>
                <a:spcPct val="100000"/>
              </a:lnSpc>
              <a:defRPr b="0" i="0">
                <a:solidFill>
                  <a:schemeClr val="tx1"/>
                </a:solidFill>
                <a:latin typeface="Inter" panose="02000503000000020004" pitchFamily="2" charset="0"/>
                <a:ea typeface="Inter" panose="02000503000000020004" pitchFamily="2" charset="0"/>
                <a:cs typeface="Inter" panose="02000503000000020004" pitchFamily="2" charset="0"/>
              </a:defRPr>
            </a:lvl1pPr>
          </a:lstStyle>
          <a:p>
            <a:r>
              <a:rPr lang="en-US"/>
              <a:t>Placeholder Header: Embracing Change for a Safer Tomorrow</a:t>
            </a:r>
          </a:p>
        </p:txBody>
      </p:sp>
      <p:pic>
        <p:nvPicPr>
          <p:cNvPr id="3" name="Picture 2">
            <a:extLst>
              <a:ext uri="{FF2B5EF4-FFF2-40B4-BE49-F238E27FC236}">
                <a16:creationId xmlns:a16="http://schemas.microsoft.com/office/drawing/2014/main" id="{77524EC9-34A3-4B06-1110-8B491DB7646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59777" y="6168605"/>
            <a:ext cx="2106000" cy="306800"/>
          </a:xfrm>
          <a:prstGeom prst="rect">
            <a:avLst/>
          </a:prstGeom>
        </p:spPr>
      </p:pic>
    </p:spTree>
    <p:extLst>
      <p:ext uri="{BB962C8B-B14F-4D97-AF65-F5344CB8AC3E}">
        <p14:creationId xmlns:p14="http://schemas.microsoft.com/office/powerpoint/2010/main" val="2646450762"/>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ight Blue Background w/ Header (Plain)">
    <p:bg>
      <p:bgPr>
        <a:solidFill>
          <a:srgbClr val="2269A7"/>
        </a:solidFill>
        <a:effectLst/>
      </p:bgPr>
    </p:bg>
    <p:spTree>
      <p:nvGrpSpPr>
        <p:cNvPr id="1" name=""/>
        <p:cNvGrpSpPr/>
        <p:nvPr/>
      </p:nvGrpSpPr>
      <p:grpSpPr>
        <a:xfrm>
          <a:off x="0" y="0"/>
          <a:ext cx="0" cy="0"/>
          <a:chOff x="0" y="0"/>
          <a:chExt cx="0" cy="0"/>
        </a:xfrm>
      </p:grpSpPr>
      <p:sp>
        <p:nvSpPr>
          <p:cNvPr id="3" name="Title Placeholder 5">
            <a:extLst>
              <a:ext uri="{FF2B5EF4-FFF2-40B4-BE49-F238E27FC236}">
                <a16:creationId xmlns:a16="http://schemas.microsoft.com/office/drawing/2014/main" id="{97231425-E3C3-43F0-0C6D-BA4D0B7A2218}"/>
              </a:ext>
            </a:extLst>
          </p:cNvPr>
          <p:cNvSpPr>
            <a:spLocks noGrp="1"/>
          </p:cNvSpPr>
          <p:nvPr>
            <p:ph type="title" hasCustomPrompt="1"/>
          </p:nvPr>
        </p:nvSpPr>
        <p:spPr>
          <a:xfrm>
            <a:off x="557629" y="622348"/>
            <a:ext cx="6539855" cy="1077218"/>
          </a:xfrm>
          <a:prstGeom prst="rect">
            <a:avLst/>
          </a:prstGeom>
        </p:spPr>
        <p:txBody>
          <a:bodyPr vert="horz" lIns="91440" tIns="45720" rIns="91440" bIns="45720" rtlCol="0" anchor="t">
            <a:normAutofit/>
          </a:bodyPr>
          <a:lstStyle>
            <a:lvl1pPr>
              <a:lnSpc>
                <a:spcPct val="100000"/>
              </a:lnSpc>
              <a:defRPr b="0" i="0">
                <a:solidFill>
                  <a:schemeClr val="tx1"/>
                </a:solidFill>
                <a:latin typeface="Inter" panose="02000503000000020004" pitchFamily="2" charset="0"/>
                <a:ea typeface="Inter" panose="02000503000000020004" pitchFamily="2" charset="0"/>
                <a:cs typeface="Inter" panose="02000503000000020004" pitchFamily="2" charset="0"/>
              </a:defRPr>
            </a:lvl1pPr>
          </a:lstStyle>
          <a:p>
            <a:r>
              <a:rPr lang="en-US"/>
              <a:t>Placeholder Header: Embracing Change for a Safer Tomorrow</a:t>
            </a:r>
          </a:p>
        </p:txBody>
      </p:sp>
    </p:spTree>
    <p:extLst>
      <p:ext uri="{BB962C8B-B14F-4D97-AF65-F5344CB8AC3E}">
        <p14:creationId xmlns:p14="http://schemas.microsoft.com/office/powerpoint/2010/main" val="397474601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945F52-DCC9-4D3F-9C31-7112C37C1FC0}"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DAFC7-FBE5-4C7A-BFB1-0A1F263344C4}"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979" y="-1746947"/>
            <a:ext cx="10267407" cy="1037111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3942" y="5612752"/>
            <a:ext cx="6584115" cy="1101991"/>
          </a:xfrm>
          <a:prstGeom prst="rect">
            <a:avLst/>
          </a:prstGeom>
        </p:spPr>
      </p:pic>
    </p:spTree>
    <p:extLst>
      <p:ext uri="{BB962C8B-B14F-4D97-AF65-F5344CB8AC3E}">
        <p14:creationId xmlns:p14="http://schemas.microsoft.com/office/powerpoint/2010/main" val="13631487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ight Blue Background + Logo w/ Header (Plain)">
    <p:bg>
      <p:bgPr>
        <a:solidFill>
          <a:srgbClr val="2269A7"/>
        </a:solidFill>
        <a:effectLst/>
      </p:bgPr>
    </p:bg>
    <p:spTree>
      <p:nvGrpSpPr>
        <p:cNvPr id="1" name=""/>
        <p:cNvGrpSpPr/>
        <p:nvPr/>
      </p:nvGrpSpPr>
      <p:grpSpPr>
        <a:xfrm>
          <a:off x="0" y="0"/>
          <a:ext cx="0" cy="0"/>
          <a:chOff x="0" y="0"/>
          <a:chExt cx="0" cy="0"/>
        </a:xfrm>
      </p:grpSpPr>
      <p:sp>
        <p:nvSpPr>
          <p:cNvPr id="4" name="Title Placeholder 5">
            <a:extLst>
              <a:ext uri="{FF2B5EF4-FFF2-40B4-BE49-F238E27FC236}">
                <a16:creationId xmlns:a16="http://schemas.microsoft.com/office/drawing/2014/main" id="{8F589453-902E-B9FF-235E-4D489DB40727}"/>
              </a:ext>
            </a:extLst>
          </p:cNvPr>
          <p:cNvSpPr>
            <a:spLocks noGrp="1"/>
          </p:cNvSpPr>
          <p:nvPr>
            <p:ph type="title" hasCustomPrompt="1"/>
          </p:nvPr>
        </p:nvSpPr>
        <p:spPr>
          <a:xfrm>
            <a:off x="557629" y="622348"/>
            <a:ext cx="6539855" cy="1077218"/>
          </a:xfrm>
          <a:prstGeom prst="rect">
            <a:avLst/>
          </a:prstGeom>
        </p:spPr>
        <p:txBody>
          <a:bodyPr vert="horz" lIns="91440" tIns="45720" rIns="91440" bIns="45720" rtlCol="0" anchor="t">
            <a:normAutofit/>
          </a:bodyPr>
          <a:lstStyle>
            <a:lvl1pPr>
              <a:lnSpc>
                <a:spcPct val="100000"/>
              </a:lnSpc>
              <a:defRPr b="1" i="0">
                <a:solidFill>
                  <a:schemeClr val="tx1"/>
                </a:solidFill>
                <a:latin typeface="Inter" panose="02000503000000020004" pitchFamily="2" charset="0"/>
                <a:ea typeface="Inter" panose="02000503000000020004" pitchFamily="2" charset="0"/>
                <a:cs typeface="Inter" panose="02000503000000020004" pitchFamily="2" charset="0"/>
              </a:defRPr>
            </a:lvl1pPr>
          </a:lstStyle>
          <a:p>
            <a:r>
              <a:rPr lang="en-US"/>
              <a:t>Placeholder Header: Embracing Change for a Safer Tomorrow</a:t>
            </a:r>
          </a:p>
        </p:txBody>
      </p:sp>
      <p:pic>
        <p:nvPicPr>
          <p:cNvPr id="3" name="Picture 2">
            <a:extLst>
              <a:ext uri="{FF2B5EF4-FFF2-40B4-BE49-F238E27FC236}">
                <a16:creationId xmlns:a16="http://schemas.microsoft.com/office/drawing/2014/main" id="{258F9CAA-3311-9757-BB06-7653DF9E7D8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59777" y="6168605"/>
            <a:ext cx="2106000" cy="306800"/>
          </a:xfrm>
          <a:prstGeom prst="rect">
            <a:avLst/>
          </a:prstGeom>
        </p:spPr>
      </p:pic>
    </p:spTree>
    <p:extLst>
      <p:ext uri="{BB962C8B-B14F-4D97-AF65-F5344CB8AC3E}">
        <p14:creationId xmlns:p14="http://schemas.microsoft.com/office/powerpoint/2010/main" val="2785824993"/>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radient Background w/ Header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Placeholder 5">
            <a:extLst>
              <a:ext uri="{FF2B5EF4-FFF2-40B4-BE49-F238E27FC236}">
                <a16:creationId xmlns:a16="http://schemas.microsoft.com/office/drawing/2014/main" id="{4172A5C9-3BB2-3DE2-0810-C7EB9698A295}"/>
              </a:ext>
            </a:extLst>
          </p:cNvPr>
          <p:cNvSpPr>
            <a:spLocks noGrp="1"/>
          </p:cNvSpPr>
          <p:nvPr>
            <p:ph type="title" hasCustomPrompt="1"/>
          </p:nvPr>
        </p:nvSpPr>
        <p:spPr>
          <a:xfrm>
            <a:off x="557629" y="622348"/>
            <a:ext cx="6539855" cy="1077218"/>
          </a:xfrm>
          <a:prstGeom prst="rect">
            <a:avLst/>
          </a:prstGeom>
        </p:spPr>
        <p:txBody>
          <a:bodyPr vert="horz" lIns="91440" tIns="45720" rIns="91440" bIns="45720" rtlCol="0" anchor="t">
            <a:normAutofit/>
          </a:bodyPr>
          <a:lstStyle>
            <a:lvl1pPr>
              <a:lnSpc>
                <a:spcPct val="100000"/>
              </a:lnSpc>
              <a:defRPr b="0" i="0">
                <a:solidFill>
                  <a:schemeClr val="bg1"/>
                </a:solidFill>
                <a:latin typeface="Inter" panose="02000503000000020004" pitchFamily="2" charset="0"/>
                <a:ea typeface="Inter" panose="02000503000000020004" pitchFamily="2" charset="0"/>
                <a:cs typeface="Inter" panose="02000503000000020004" pitchFamily="2" charset="0"/>
              </a:defRPr>
            </a:lvl1pPr>
          </a:lstStyle>
          <a:p>
            <a:r>
              <a:rPr lang="en-US"/>
              <a:t>Placeholder Header: Embracing Change for a Safer Tomorrow</a:t>
            </a:r>
          </a:p>
        </p:txBody>
      </p:sp>
      <p:pic>
        <p:nvPicPr>
          <p:cNvPr id="2" name="Picture 1">
            <a:extLst>
              <a:ext uri="{FF2B5EF4-FFF2-40B4-BE49-F238E27FC236}">
                <a16:creationId xmlns:a16="http://schemas.microsoft.com/office/drawing/2014/main" id="{15A1D19E-0DFA-9AB9-3E90-FE25E4803B6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559777" y="6168605"/>
            <a:ext cx="2106000" cy="306800"/>
          </a:xfrm>
          <a:prstGeom prst="rect">
            <a:avLst/>
          </a:prstGeom>
        </p:spPr>
      </p:pic>
    </p:spTree>
    <p:extLst>
      <p:ext uri="{BB962C8B-B14F-4D97-AF65-F5344CB8AC3E}">
        <p14:creationId xmlns:p14="http://schemas.microsoft.com/office/powerpoint/2010/main" val="32739483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radient Background + Logo w/ Header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Placeholder 5">
            <a:extLst>
              <a:ext uri="{FF2B5EF4-FFF2-40B4-BE49-F238E27FC236}">
                <a16:creationId xmlns:a16="http://schemas.microsoft.com/office/drawing/2014/main" id="{4BBB4A3D-5510-B523-D069-F89C7999706E}"/>
              </a:ext>
            </a:extLst>
          </p:cNvPr>
          <p:cNvSpPr>
            <a:spLocks noGrp="1"/>
          </p:cNvSpPr>
          <p:nvPr>
            <p:ph type="title" hasCustomPrompt="1"/>
          </p:nvPr>
        </p:nvSpPr>
        <p:spPr>
          <a:xfrm>
            <a:off x="557629" y="622348"/>
            <a:ext cx="6539855" cy="1077218"/>
          </a:xfrm>
          <a:prstGeom prst="rect">
            <a:avLst/>
          </a:prstGeom>
        </p:spPr>
        <p:txBody>
          <a:bodyPr vert="horz" lIns="91440" tIns="45720" rIns="91440" bIns="45720" rtlCol="0" anchor="t">
            <a:normAutofit/>
          </a:bodyPr>
          <a:lstStyle>
            <a:lvl1pPr>
              <a:lnSpc>
                <a:spcPct val="100000"/>
              </a:lnSpc>
              <a:defRPr b="0" i="0">
                <a:solidFill>
                  <a:schemeClr val="bg1"/>
                </a:solidFill>
                <a:latin typeface="Inter" panose="02000503000000020004" pitchFamily="2" charset="0"/>
                <a:ea typeface="Inter" panose="02000503000000020004" pitchFamily="2" charset="0"/>
                <a:cs typeface="Inter" panose="02000503000000020004" pitchFamily="2" charset="0"/>
              </a:defRPr>
            </a:lvl1pPr>
          </a:lstStyle>
          <a:p>
            <a:r>
              <a:rPr lang="en-US"/>
              <a:t>Placeholder Header: Embracing Change for a Safer Tomorrow</a:t>
            </a:r>
          </a:p>
        </p:txBody>
      </p:sp>
      <p:pic>
        <p:nvPicPr>
          <p:cNvPr id="3" name="Picture 2">
            <a:extLst>
              <a:ext uri="{FF2B5EF4-FFF2-40B4-BE49-F238E27FC236}">
                <a16:creationId xmlns:a16="http://schemas.microsoft.com/office/drawing/2014/main" id="{32D97D32-6DF8-9635-C27B-020D437A0A4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559777" y="6168605"/>
            <a:ext cx="2106000" cy="306800"/>
          </a:xfrm>
          <a:prstGeom prst="rect">
            <a:avLst/>
          </a:prstGeom>
        </p:spPr>
      </p:pic>
    </p:spTree>
    <p:extLst>
      <p:ext uri="{BB962C8B-B14F-4D97-AF65-F5344CB8AC3E}">
        <p14:creationId xmlns:p14="http://schemas.microsoft.com/office/powerpoint/2010/main" val="41323489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lank Background NO Logo w/ Header ">
    <p:spTree>
      <p:nvGrpSpPr>
        <p:cNvPr id="1" name=""/>
        <p:cNvGrpSpPr/>
        <p:nvPr/>
      </p:nvGrpSpPr>
      <p:grpSpPr>
        <a:xfrm>
          <a:off x="0" y="0"/>
          <a:ext cx="0" cy="0"/>
          <a:chOff x="0" y="0"/>
          <a:chExt cx="0" cy="0"/>
        </a:xfrm>
      </p:grpSpPr>
      <p:sp>
        <p:nvSpPr>
          <p:cNvPr id="3" name="Title Placeholder 5">
            <a:extLst>
              <a:ext uri="{FF2B5EF4-FFF2-40B4-BE49-F238E27FC236}">
                <a16:creationId xmlns:a16="http://schemas.microsoft.com/office/drawing/2014/main" id="{9420C3E5-96B1-DA08-D84C-2FD5F23FBB01}"/>
              </a:ext>
            </a:extLst>
          </p:cNvPr>
          <p:cNvSpPr>
            <a:spLocks noGrp="1"/>
          </p:cNvSpPr>
          <p:nvPr>
            <p:ph type="title" hasCustomPrompt="1"/>
          </p:nvPr>
        </p:nvSpPr>
        <p:spPr>
          <a:xfrm>
            <a:off x="557629" y="622348"/>
            <a:ext cx="6539855" cy="1077218"/>
          </a:xfrm>
          <a:prstGeom prst="rect">
            <a:avLst/>
          </a:prstGeom>
        </p:spPr>
        <p:txBody>
          <a:bodyPr vert="horz" lIns="91440" tIns="45720" rIns="91440" bIns="45720" rtlCol="0" anchor="t">
            <a:normAutofit/>
          </a:bodyPr>
          <a:lstStyle>
            <a:lvl1pPr>
              <a:lnSpc>
                <a:spcPct val="100000"/>
              </a:lnSpc>
              <a:defRPr b="0" i="0">
                <a:solidFill>
                  <a:schemeClr val="tx1"/>
                </a:solidFill>
                <a:latin typeface="Inter" panose="02000503000000020004" pitchFamily="2" charset="0"/>
                <a:ea typeface="Inter" panose="02000503000000020004" pitchFamily="2" charset="0"/>
                <a:cs typeface="Inter" panose="02000503000000020004" pitchFamily="2" charset="0"/>
              </a:defRPr>
            </a:lvl1pPr>
          </a:lstStyle>
          <a:p>
            <a:r>
              <a:rPr lang="en-US"/>
              <a:t>Placeholder Header: Embracing Change for a Safer Tomorrow</a:t>
            </a:r>
          </a:p>
        </p:txBody>
      </p:sp>
      <p:pic>
        <p:nvPicPr>
          <p:cNvPr id="2" name="Picture 1">
            <a:extLst>
              <a:ext uri="{FF2B5EF4-FFF2-40B4-BE49-F238E27FC236}">
                <a16:creationId xmlns:a16="http://schemas.microsoft.com/office/drawing/2014/main" id="{E35DC649-F5A1-54E0-D662-766B827359D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676735" y="6238137"/>
            <a:ext cx="2106000" cy="306800"/>
          </a:xfrm>
          <a:prstGeom prst="rect">
            <a:avLst/>
          </a:prstGeom>
        </p:spPr>
      </p:pic>
    </p:spTree>
    <p:extLst>
      <p:ext uri="{BB962C8B-B14F-4D97-AF65-F5344CB8AC3E}">
        <p14:creationId xmlns:p14="http://schemas.microsoft.com/office/powerpoint/2010/main" val="29137924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lank Background w/ Logo+Header ">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56C603-4669-44C1-5826-317502738D8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676735" y="6238137"/>
            <a:ext cx="2106000" cy="306800"/>
          </a:xfrm>
          <a:prstGeom prst="rect">
            <a:avLst/>
          </a:prstGeom>
        </p:spPr>
      </p:pic>
      <p:sp>
        <p:nvSpPr>
          <p:cNvPr id="4" name="Title Placeholder 5">
            <a:extLst>
              <a:ext uri="{FF2B5EF4-FFF2-40B4-BE49-F238E27FC236}">
                <a16:creationId xmlns:a16="http://schemas.microsoft.com/office/drawing/2014/main" id="{56989D05-0E7C-1482-A6EA-059044EF0E81}"/>
              </a:ext>
            </a:extLst>
          </p:cNvPr>
          <p:cNvSpPr>
            <a:spLocks noGrp="1"/>
          </p:cNvSpPr>
          <p:nvPr>
            <p:ph type="title" hasCustomPrompt="1"/>
          </p:nvPr>
        </p:nvSpPr>
        <p:spPr>
          <a:xfrm>
            <a:off x="557629" y="622348"/>
            <a:ext cx="6539855" cy="1077218"/>
          </a:xfrm>
          <a:prstGeom prst="rect">
            <a:avLst/>
          </a:prstGeom>
        </p:spPr>
        <p:txBody>
          <a:bodyPr vert="horz" lIns="91440" tIns="45720" rIns="91440" bIns="45720" rtlCol="0" anchor="t">
            <a:normAutofit/>
          </a:bodyPr>
          <a:lstStyle>
            <a:lvl1pPr>
              <a:lnSpc>
                <a:spcPct val="100000"/>
              </a:lnSpc>
              <a:defRPr b="0" i="0">
                <a:solidFill>
                  <a:schemeClr val="tx1"/>
                </a:solidFill>
                <a:latin typeface="Inter" panose="02000503000000020004" pitchFamily="2" charset="0"/>
                <a:ea typeface="Inter" panose="02000503000000020004" pitchFamily="2" charset="0"/>
                <a:cs typeface="Inter" panose="02000503000000020004" pitchFamily="2" charset="0"/>
              </a:defRPr>
            </a:lvl1pPr>
          </a:lstStyle>
          <a:p>
            <a:r>
              <a:rPr lang="en-US"/>
              <a:t>Placeholder Header: Embracing Change for a Safer Tomorrow</a:t>
            </a:r>
          </a:p>
        </p:txBody>
      </p:sp>
    </p:spTree>
    <p:extLst>
      <p:ext uri="{BB962C8B-B14F-4D97-AF65-F5344CB8AC3E}">
        <p14:creationId xmlns:p14="http://schemas.microsoft.com/office/powerpoint/2010/main" val="1290889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lank Background NO Logo w/ Header+GraphicV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5148D9-8695-F910-66DA-4BC8477A2401}"/>
              </a:ext>
            </a:extLst>
          </p:cNvPr>
          <p:cNvPicPr>
            <a:picLocks noChangeAspect="1"/>
          </p:cNvPicPr>
          <p:nvPr userDrawn="1"/>
        </p:nvPicPr>
        <p:blipFill>
          <a:blip r:embed="rId2">
            <a:alphaModFix amt="14000"/>
            <a:extLst>
              <a:ext uri="{28A0092B-C50C-407E-A947-70E740481C1C}">
                <a14:useLocalDpi xmlns:a14="http://schemas.microsoft.com/office/drawing/2010/main" val="0"/>
              </a:ext>
            </a:extLst>
          </a:blip>
          <a:stretch>
            <a:fillRect/>
          </a:stretch>
        </p:blipFill>
        <p:spPr>
          <a:xfrm>
            <a:off x="-2795304" y="-1449080"/>
            <a:ext cx="13821224" cy="9756159"/>
          </a:xfrm>
          <a:prstGeom prst="rect">
            <a:avLst/>
          </a:prstGeom>
        </p:spPr>
      </p:pic>
      <p:sp>
        <p:nvSpPr>
          <p:cNvPr id="4" name="Title Placeholder 5">
            <a:extLst>
              <a:ext uri="{FF2B5EF4-FFF2-40B4-BE49-F238E27FC236}">
                <a16:creationId xmlns:a16="http://schemas.microsoft.com/office/drawing/2014/main" id="{B1FA8881-F2CF-98DB-2EA7-C4540C66DFA8}"/>
              </a:ext>
            </a:extLst>
          </p:cNvPr>
          <p:cNvSpPr>
            <a:spLocks noGrp="1"/>
          </p:cNvSpPr>
          <p:nvPr>
            <p:ph type="title" hasCustomPrompt="1"/>
          </p:nvPr>
        </p:nvSpPr>
        <p:spPr>
          <a:xfrm>
            <a:off x="557629" y="622348"/>
            <a:ext cx="6539855" cy="1077218"/>
          </a:xfrm>
          <a:prstGeom prst="rect">
            <a:avLst/>
          </a:prstGeom>
        </p:spPr>
        <p:txBody>
          <a:bodyPr vert="horz" lIns="91440" tIns="45720" rIns="91440" bIns="45720" rtlCol="0" anchor="t">
            <a:normAutofit/>
          </a:bodyPr>
          <a:lstStyle>
            <a:lvl1pPr>
              <a:lnSpc>
                <a:spcPct val="100000"/>
              </a:lnSpc>
              <a:defRPr b="0" i="0">
                <a:solidFill>
                  <a:schemeClr val="tx1"/>
                </a:solidFill>
                <a:latin typeface="Inter" panose="02000503000000020004" pitchFamily="2" charset="0"/>
                <a:ea typeface="Inter" panose="02000503000000020004" pitchFamily="2" charset="0"/>
                <a:cs typeface="Inter" panose="02000503000000020004" pitchFamily="2" charset="0"/>
              </a:defRPr>
            </a:lvl1pPr>
          </a:lstStyle>
          <a:p>
            <a:r>
              <a:rPr lang="en-US"/>
              <a:t>Placeholder Header: Embracing Change for a Safer Tomorrow</a:t>
            </a:r>
          </a:p>
        </p:txBody>
      </p:sp>
      <p:pic>
        <p:nvPicPr>
          <p:cNvPr id="2" name="Picture 1">
            <a:extLst>
              <a:ext uri="{FF2B5EF4-FFF2-40B4-BE49-F238E27FC236}">
                <a16:creationId xmlns:a16="http://schemas.microsoft.com/office/drawing/2014/main" id="{54768D24-CBD0-9E68-9DAC-B467B6C09B1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676735" y="6238137"/>
            <a:ext cx="2106000" cy="306800"/>
          </a:xfrm>
          <a:prstGeom prst="rect">
            <a:avLst/>
          </a:prstGeom>
        </p:spPr>
      </p:pic>
    </p:spTree>
    <p:extLst>
      <p:ext uri="{BB962C8B-B14F-4D97-AF65-F5344CB8AC3E}">
        <p14:creationId xmlns:p14="http://schemas.microsoft.com/office/powerpoint/2010/main" val="41766249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lank Background NO Logo w/ Header+GraphicV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F5789B-3220-98E2-26C5-0E98BB5AAC03}"/>
              </a:ext>
            </a:extLst>
          </p:cNvPr>
          <p:cNvPicPr>
            <a:picLocks noChangeAspect="1"/>
          </p:cNvPicPr>
          <p:nvPr userDrawn="1"/>
        </p:nvPicPr>
        <p:blipFill>
          <a:blip r:embed="rId2">
            <a:alphaModFix amt="8000"/>
            <a:extLst>
              <a:ext uri="{28A0092B-C50C-407E-A947-70E740481C1C}">
                <a14:useLocalDpi xmlns:a14="http://schemas.microsoft.com/office/drawing/2010/main" val="0"/>
              </a:ext>
            </a:extLst>
          </a:blip>
          <a:stretch>
            <a:fillRect/>
          </a:stretch>
        </p:blipFill>
        <p:spPr>
          <a:xfrm>
            <a:off x="2346553" y="-3495436"/>
            <a:ext cx="12564749" cy="8869235"/>
          </a:xfrm>
          <a:prstGeom prst="rect">
            <a:avLst/>
          </a:prstGeom>
        </p:spPr>
      </p:pic>
      <p:sp>
        <p:nvSpPr>
          <p:cNvPr id="5" name="Title Placeholder 5">
            <a:extLst>
              <a:ext uri="{FF2B5EF4-FFF2-40B4-BE49-F238E27FC236}">
                <a16:creationId xmlns:a16="http://schemas.microsoft.com/office/drawing/2014/main" id="{6B985B17-D2EF-F839-57D6-159BF0647747}"/>
              </a:ext>
            </a:extLst>
          </p:cNvPr>
          <p:cNvSpPr>
            <a:spLocks noGrp="1"/>
          </p:cNvSpPr>
          <p:nvPr>
            <p:ph type="title" hasCustomPrompt="1"/>
          </p:nvPr>
        </p:nvSpPr>
        <p:spPr>
          <a:xfrm>
            <a:off x="557629" y="622348"/>
            <a:ext cx="6539855" cy="1077218"/>
          </a:xfrm>
          <a:prstGeom prst="rect">
            <a:avLst/>
          </a:prstGeom>
        </p:spPr>
        <p:txBody>
          <a:bodyPr vert="horz" lIns="91440" tIns="45720" rIns="91440" bIns="45720" rtlCol="0" anchor="t">
            <a:normAutofit/>
          </a:bodyPr>
          <a:lstStyle>
            <a:lvl1pPr>
              <a:lnSpc>
                <a:spcPct val="100000"/>
              </a:lnSpc>
              <a:defRPr b="0" i="0">
                <a:solidFill>
                  <a:schemeClr val="tx1"/>
                </a:solidFill>
                <a:latin typeface="Inter" panose="02000503000000020004" pitchFamily="2" charset="0"/>
                <a:ea typeface="Inter" panose="02000503000000020004" pitchFamily="2" charset="0"/>
                <a:cs typeface="Inter" panose="02000503000000020004" pitchFamily="2" charset="0"/>
              </a:defRPr>
            </a:lvl1pPr>
          </a:lstStyle>
          <a:p>
            <a:r>
              <a:rPr lang="en-US"/>
              <a:t>Placeholder Header: Embracing Change for a Safer Tomorrow</a:t>
            </a:r>
          </a:p>
        </p:txBody>
      </p:sp>
      <p:pic>
        <p:nvPicPr>
          <p:cNvPr id="2" name="Picture 1">
            <a:extLst>
              <a:ext uri="{FF2B5EF4-FFF2-40B4-BE49-F238E27FC236}">
                <a16:creationId xmlns:a16="http://schemas.microsoft.com/office/drawing/2014/main" id="{75485625-5533-312D-8FC6-F935B76D60E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676735" y="6238137"/>
            <a:ext cx="2106000" cy="306800"/>
          </a:xfrm>
          <a:prstGeom prst="rect">
            <a:avLst/>
          </a:prstGeom>
        </p:spPr>
      </p:pic>
    </p:spTree>
    <p:extLst>
      <p:ext uri="{BB962C8B-B14F-4D97-AF65-F5344CB8AC3E}">
        <p14:creationId xmlns:p14="http://schemas.microsoft.com/office/powerpoint/2010/main" val="29118747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lank Background w/ Logo+Header+GraphicV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E5AE2E-A6A4-4E82-FB56-04ABBC4AC0C9}"/>
              </a:ext>
            </a:extLst>
          </p:cNvPr>
          <p:cNvPicPr>
            <a:picLocks noChangeAspect="1"/>
          </p:cNvPicPr>
          <p:nvPr userDrawn="1"/>
        </p:nvPicPr>
        <p:blipFill>
          <a:blip r:embed="rId2">
            <a:alphaModFix amt="14000"/>
            <a:extLst>
              <a:ext uri="{28A0092B-C50C-407E-A947-70E740481C1C}">
                <a14:useLocalDpi xmlns:a14="http://schemas.microsoft.com/office/drawing/2010/main" val="0"/>
              </a:ext>
            </a:extLst>
          </a:blip>
          <a:stretch>
            <a:fillRect/>
          </a:stretch>
        </p:blipFill>
        <p:spPr>
          <a:xfrm>
            <a:off x="-2795304" y="-1449080"/>
            <a:ext cx="13821224" cy="9756159"/>
          </a:xfrm>
          <a:prstGeom prst="rect">
            <a:avLst/>
          </a:prstGeom>
        </p:spPr>
      </p:pic>
      <p:sp>
        <p:nvSpPr>
          <p:cNvPr id="5" name="Title Placeholder 5">
            <a:extLst>
              <a:ext uri="{FF2B5EF4-FFF2-40B4-BE49-F238E27FC236}">
                <a16:creationId xmlns:a16="http://schemas.microsoft.com/office/drawing/2014/main" id="{C56F5D37-5DE9-EBB2-8F52-14B4579DF18B}"/>
              </a:ext>
            </a:extLst>
          </p:cNvPr>
          <p:cNvSpPr>
            <a:spLocks noGrp="1"/>
          </p:cNvSpPr>
          <p:nvPr>
            <p:ph type="title" hasCustomPrompt="1"/>
          </p:nvPr>
        </p:nvSpPr>
        <p:spPr>
          <a:xfrm>
            <a:off x="557629" y="622348"/>
            <a:ext cx="6539855" cy="1077218"/>
          </a:xfrm>
          <a:prstGeom prst="rect">
            <a:avLst/>
          </a:prstGeom>
        </p:spPr>
        <p:txBody>
          <a:bodyPr vert="horz" lIns="91440" tIns="45720" rIns="91440" bIns="45720" rtlCol="0" anchor="t">
            <a:normAutofit/>
          </a:bodyPr>
          <a:lstStyle>
            <a:lvl1pPr>
              <a:lnSpc>
                <a:spcPct val="100000"/>
              </a:lnSpc>
              <a:defRPr b="0" i="0">
                <a:solidFill>
                  <a:schemeClr val="tx1"/>
                </a:solidFill>
                <a:latin typeface="Inter" panose="02000503000000020004" pitchFamily="2" charset="0"/>
                <a:ea typeface="Inter" panose="02000503000000020004" pitchFamily="2" charset="0"/>
                <a:cs typeface="Inter" panose="02000503000000020004" pitchFamily="2" charset="0"/>
              </a:defRPr>
            </a:lvl1pPr>
          </a:lstStyle>
          <a:p>
            <a:r>
              <a:rPr lang="en-US"/>
              <a:t>Placeholder Header: Embracing Change for a Safer Tomorrow</a:t>
            </a:r>
          </a:p>
        </p:txBody>
      </p:sp>
      <p:pic>
        <p:nvPicPr>
          <p:cNvPr id="2" name="Picture 1">
            <a:extLst>
              <a:ext uri="{FF2B5EF4-FFF2-40B4-BE49-F238E27FC236}">
                <a16:creationId xmlns:a16="http://schemas.microsoft.com/office/drawing/2014/main" id="{D2A8B4DD-B5AB-7ECD-BB65-715C27F34BB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676735" y="6238137"/>
            <a:ext cx="2106000" cy="306800"/>
          </a:xfrm>
          <a:prstGeom prst="rect">
            <a:avLst/>
          </a:prstGeom>
        </p:spPr>
      </p:pic>
    </p:spTree>
    <p:extLst>
      <p:ext uri="{BB962C8B-B14F-4D97-AF65-F5344CB8AC3E}">
        <p14:creationId xmlns:p14="http://schemas.microsoft.com/office/powerpoint/2010/main" val="10698461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Blank Background w/ Logo+Header+GraphicV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0879C1-3A7B-5B96-481B-F90C72476C36}"/>
              </a:ext>
            </a:extLst>
          </p:cNvPr>
          <p:cNvPicPr>
            <a:picLocks noChangeAspect="1"/>
          </p:cNvPicPr>
          <p:nvPr userDrawn="1"/>
        </p:nvPicPr>
        <p:blipFill>
          <a:blip r:embed="rId2">
            <a:alphaModFix amt="8000"/>
            <a:extLst>
              <a:ext uri="{28A0092B-C50C-407E-A947-70E740481C1C}">
                <a14:useLocalDpi xmlns:a14="http://schemas.microsoft.com/office/drawing/2010/main" val="0"/>
              </a:ext>
            </a:extLst>
          </a:blip>
          <a:stretch>
            <a:fillRect/>
          </a:stretch>
        </p:blipFill>
        <p:spPr>
          <a:xfrm>
            <a:off x="2346553" y="-3495436"/>
            <a:ext cx="12564749" cy="8869235"/>
          </a:xfrm>
          <a:prstGeom prst="rect">
            <a:avLst/>
          </a:prstGeom>
        </p:spPr>
      </p:pic>
      <p:sp>
        <p:nvSpPr>
          <p:cNvPr id="6" name="Title Placeholder 5">
            <a:extLst>
              <a:ext uri="{FF2B5EF4-FFF2-40B4-BE49-F238E27FC236}">
                <a16:creationId xmlns:a16="http://schemas.microsoft.com/office/drawing/2014/main" id="{7BC683D8-ACD3-4A1F-0C5F-C1634D7F3048}"/>
              </a:ext>
            </a:extLst>
          </p:cNvPr>
          <p:cNvSpPr>
            <a:spLocks noGrp="1"/>
          </p:cNvSpPr>
          <p:nvPr>
            <p:ph type="title" hasCustomPrompt="1"/>
          </p:nvPr>
        </p:nvSpPr>
        <p:spPr>
          <a:xfrm>
            <a:off x="557629" y="622348"/>
            <a:ext cx="6539855" cy="1077218"/>
          </a:xfrm>
          <a:prstGeom prst="rect">
            <a:avLst/>
          </a:prstGeom>
        </p:spPr>
        <p:txBody>
          <a:bodyPr vert="horz" lIns="91440" tIns="45720" rIns="91440" bIns="45720" rtlCol="0" anchor="t">
            <a:normAutofit/>
          </a:bodyPr>
          <a:lstStyle>
            <a:lvl1pPr>
              <a:lnSpc>
                <a:spcPct val="100000"/>
              </a:lnSpc>
              <a:defRPr b="0" i="0">
                <a:solidFill>
                  <a:schemeClr val="tx1"/>
                </a:solidFill>
                <a:latin typeface="Inter" panose="02000503000000020004" pitchFamily="2" charset="0"/>
                <a:ea typeface="Inter" panose="02000503000000020004" pitchFamily="2" charset="0"/>
                <a:cs typeface="Inter" panose="02000503000000020004" pitchFamily="2" charset="0"/>
              </a:defRPr>
            </a:lvl1pPr>
          </a:lstStyle>
          <a:p>
            <a:r>
              <a:rPr lang="en-US"/>
              <a:t>Placeholder Header: Embracing Change for a Safer Tomorrow</a:t>
            </a:r>
          </a:p>
        </p:txBody>
      </p:sp>
      <p:pic>
        <p:nvPicPr>
          <p:cNvPr id="2" name="Picture 1">
            <a:extLst>
              <a:ext uri="{FF2B5EF4-FFF2-40B4-BE49-F238E27FC236}">
                <a16:creationId xmlns:a16="http://schemas.microsoft.com/office/drawing/2014/main" id="{AB55C099-7AAF-B558-1509-7D14AF3228A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676735" y="6238137"/>
            <a:ext cx="2106000" cy="306800"/>
          </a:xfrm>
          <a:prstGeom prst="rect">
            <a:avLst/>
          </a:prstGeom>
        </p:spPr>
      </p:pic>
    </p:spTree>
    <p:extLst>
      <p:ext uri="{BB962C8B-B14F-4D97-AF65-F5344CB8AC3E}">
        <p14:creationId xmlns:p14="http://schemas.microsoft.com/office/powerpoint/2010/main" val="27129147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radient Background w/ Title +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1847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945F52-DCC9-4D3F-9C31-7112C37C1FC0}"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3DAFC7-FBE5-4C7A-BFB1-0A1F263344C4}"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979" y="-1746947"/>
            <a:ext cx="10267407" cy="10371116"/>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3942" y="5612752"/>
            <a:ext cx="6584115" cy="1101991"/>
          </a:xfrm>
          <a:prstGeom prst="rect">
            <a:avLst/>
          </a:prstGeom>
        </p:spPr>
      </p:pic>
    </p:spTree>
    <p:extLst>
      <p:ext uri="{BB962C8B-B14F-4D97-AF65-F5344CB8AC3E}">
        <p14:creationId xmlns:p14="http://schemas.microsoft.com/office/powerpoint/2010/main" val="11395259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ue Background (Plain)">
    <p:bg>
      <p:bgPr>
        <a:solidFill>
          <a:srgbClr val="28374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2945929"/>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ue Background + Logo (Plain)">
    <p:bg>
      <p:bgPr>
        <a:solidFill>
          <a:srgbClr val="283748"/>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225A05-D969-C52A-BB9A-C61483E283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59777" y="6168605"/>
            <a:ext cx="2106000" cy="306800"/>
          </a:xfrm>
          <a:prstGeom prst="rect">
            <a:avLst/>
          </a:prstGeom>
        </p:spPr>
      </p:pic>
    </p:spTree>
    <p:extLst>
      <p:ext uri="{BB962C8B-B14F-4D97-AF65-F5344CB8AC3E}">
        <p14:creationId xmlns:p14="http://schemas.microsoft.com/office/powerpoint/2010/main" val="3491839601"/>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ight Blue Background (Plain)">
    <p:bg>
      <p:bgPr>
        <a:solidFill>
          <a:srgbClr val="2269A7"/>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34C95C-347C-6347-1A06-E615F46934C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59777" y="6168605"/>
            <a:ext cx="2106000" cy="306800"/>
          </a:xfrm>
          <a:prstGeom prst="rect">
            <a:avLst/>
          </a:prstGeom>
        </p:spPr>
      </p:pic>
    </p:spTree>
    <p:extLst>
      <p:ext uri="{BB962C8B-B14F-4D97-AF65-F5344CB8AC3E}">
        <p14:creationId xmlns:p14="http://schemas.microsoft.com/office/powerpoint/2010/main" val="3364441288"/>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ight Blue Background + Logo (Plain)">
    <p:bg>
      <p:bgPr>
        <a:solidFill>
          <a:srgbClr val="2269A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5385912"/>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Gradient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BBCC95-460B-EDD2-0BA7-D1EAFC29DEC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559777" y="6168605"/>
            <a:ext cx="2106000" cy="306800"/>
          </a:xfrm>
          <a:prstGeom prst="rect">
            <a:avLst/>
          </a:prstGeom>
        </p:spPr>
      </p:pic>
    </p:spTree>
    <p:extLst>
      <p:ext uri="{BB962C8B-B14F-4D97-AF65-F5344CB8AC3E}">
        <p14:creationId xmlns:p14="http://schemas.microsoft.com/office/powerpoint/2010/main" val="2044891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Gradient Background +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40A285-8F1D-1ECF-A4DA-42C0A1EA30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559777" y="6168605"/>
            <a:ext cx="2106000" cy="306800"/>
          </a:xfrm>
          <a:prstGeom prst="rect">
            <a:avLst/>
          </a:prstGeom>
        </p:spPr>
      </p:pic>
    </p:spTree>
    <p:extLst>
      <p:ext uri="{BB962C8B-B14F-4D97-AF65-F5344CB8AC3E}">
        <p14:creationId xmlns:p14="http://schemas.microsoft.com/office/powerpoint/2010/main" val="35666516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Blank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61506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ank Background w/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56C603-4669-44C1-5826-317502738D8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40531" y="6397625"/>
            <a:ext cx="2106000" cy="306800"/>
          </a:xfrm>
          <a:prstGeom prst="rect">
            <a:avLst/>
          </a:prstGeom>
        </p:spPr>
      </p:pic>
    </p:spTree>
    <p:extLst>
      <p:ext uri="{BB962C8B-B14F-4D97-AF65-F5344CB8AC3E}">
        <p14:creationId xmlns:p14="http://schemas.microsoft.com/office/powerpoint/2010/main" val="2852176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ue Background (Plain)">
    <p:bg>
      <p:bgPr>
        <a:solidFill>
          <a:srgbClr val="28374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034109"/>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ight Blue Background (Plain)">
    <p:bg>
      <p:bgPr>
        <a:solidFill>
          <a:srgbClr val="2269A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486132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6945F52-DCC9-4D3F-9C31-7112C37C1FC0}" type="datetimeFigureOut">
              <a:rPr lang="en-US" smtClean="0"/>
              <a:t>1/22/2024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D3DAFC7-FBE5-4C7A-BFB1-0A1F263344C4}"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979" y="-1746947"/>
            <a:ext cx="10267407" cy="1037111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3942" y="5612752"/>
            <a:ext cx="6584115" cy="1101991"/>
          </a:xfrm>
          <a:prstGeom prst="rect">
            <a:avLst/>
          </a:prstGeom>
        </p:spPr>
      </p:pic>
    </p:spTree>
    <p:extLst>
      <p:ext uri="{BB962C8B-B14F-4D97-AF65-F5344CB8AC3E}">
        <p14:creationId xmlns:p14="http://schemas.microsoft.com/office/powerpoint/2010/main" val="11001371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Blank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3126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Background w/ Graphic TOP RIGH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204D2C-59D6-3473-888A-14E2030FD3DC}"/>
              </a:ext>
            </a:extLst>
          </p:cNvPr>
          <p:cNvPicPr>
            <a:picLocks noChangeAspect="1"/>
          </p:cNvPicPr>
          <p:nvPr userDrawn="1"/>
        </p:nvPicPr>
        <p:blipFill>
          <a:blip r:embed="rId2">
            <a:alphaModFix amt="10000"/>
            <a:extLst>
              <a:ext uri="{28A0092B-C50C-407E-A947-70E740481C1C}">
                <a14:useLocalDpi xmlns:a14="http://schemas.microsoft.com/office/drawing/2010/main"/>
              </a:ext>
            </a:extLst>
          </a:blip>
          <a:stretch>
            <a:fillRect/>
          </a:stretch>
        </p:blipFill>
        <p:spPr>
          <a:xfrm>
            <a:off x="370135" y="-6533820"/>
            <a:ext cx="18396049" cy="12985448"/>
          </a:xfrm>
          <a:prstGeom prst="rect">
            <a:avLst/>
          </a:prstGeom>
        </p:spPr>
      </p:pic>
    </p:spTree>
    <p:extLst>
      <p:ext uri="{BB962C8B-B14F-4D97-AF65-F5344CB8AC3E}">
        <p14:creationId xmlns:p14="http://schemas.microsoft.com/office/powerpoint/2010/main" val="32537814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ackground w/ Large Light Blue Graphic">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366852-4194-C214-1474-A8B59F407103}"/>
              </a:ext>
            </a:extLst>
          </p:cNvPr>
          <p:cNvPicPr>
            <a:picLocks noChangeAspect="1"/>
          </p:cNvPicPr>
          <p:nvPr userDrawn="1"/>
        </p:nvPicPr>
        <p:blipFill>
          <a:blip r:embed="rId2">
            <a:alphaModFix amt="14000"/>
            <a:extLst>
              <a:ext uri="{28A0092B-C50C-407E-A947-70E740481C1C}">
                <a14:useLocalDpi xmlns:a14="http://schemas.microsoft.com/office/drawing/2010/main"/>
              </a:ext>
            </a:extLst>
          </a:blip>
          <a:stretch>
            <a:fillRect/>
          </a:stretch>
        </p:blipFill>
        <p:spPr>
          <a:xfrm>
            <a:off x="997799" y="-1751615"/>
            <a:ext cx="15203346" cy="10731775"/>
          </a:xfrm>
          <a:prstGeom prst="rect">
            <a:avLst/>
          </a:prstGeom>
        </p:spPr>
      </p:pic>
    </p:spTree>
    <p:extLst>
      <p:ext uri="{BB962C8B-B14F-4D97-AF65-F5344CB8AC3E}">
        <p14:creationId xmlns:p14="http://schemas.microsoft.com/office/powerpoint/2010/main" val="39683332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Background w/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56C603-4669-44C1-5826-317502738D88}"/>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9740531" y="6397625"/>
            <a:ext cx="2106000" cy="306800"/>
          </a:xfrm>
          <a:prstGeom prst="rect">
            <a:avLst/>
          </a:prstGeom>
        </p:spPr>
      </p:pic>
    </p:spTree>
    <p:extLst>
      <p:ext uri="{BB962C8B-B14F-4D97-AF65-F5344CB8AC3E}">
        <p14:creationId xmlns:p14="http://schemas.microsoft.com/office/powerpoint/2010/main" val="39690619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Gradient Background w/ Large Graph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C63462-5016-91E6-D059-78609A1D3ED9}"/>
              </a:ext>
            </a:extLst>
          </p:cNvPr>
          <p:cNvPicPr>
            <a:picLocks noChangeAspect="1"/>
          </p:cNvPicPr>
          <p:nvPr userDrawn="1"/>
        </p:nvPicPr>
        <p:blipFill>
          <a:blip r:embed="rId3">
            <a:alphaModFix amt="60000"/>
            <a:extLst>
              <a:ext uri="{28A0092B-C50C-407E-A947-70E740481C1C}">
                <a14:useLocalDpi xmlns:a14="http://schemas.microsoft.com/office/drawing/2010/main"/>
              </a:ext>
            </a:extLst>
          </a:blip>
          <a:stretch>
            <a:fillRect/>
          </a:stretch>
        </p:blipFill>
        <p:spPr>
          <a:xfrm>
            <a:off x="-1028705" y="-3973424"/>
            <a:ext cx="15270295" cy="14025600"/>
          </a:xfrm>
          <a:prstGeom prst="rect">
            <a:avLst/>
          </a:prstGeom>
        </p:spPr>
      </p:pic>
    </p:spTree>
    <p:extLst>
      <p:ext uri="{BB962C8B-B14F-4D97-AF65-F5344CB8AC3E}">
        <p14:creationId xmlns:p14="http://schemas.microsoft.com/office/powerpoint/2010/main" val="3178665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Gradient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9406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ark Blue w/ Centered Graphic Bacgroun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B6AB81-0B5C-70C5-D339-B0D369301FA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947845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Blank w/ graphics at the sides">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EFE5055-0A75-1A4B-A0F0-56253156B175}"/>
              </a:ext>
            </a:extLst>
          </p:cNvPr>
          <p:cNvSpPr>
            <a:spLocks noGrp="1"/>
          </p:cNvSpPr>
          <p:nvPr>
            <p:ph type="ftr" sz="quarter" idx="10"/>
          </p:nvPr>
        </p:nvSpPr>
        <p:spPr>
          <a:xfrm>
            <a:off x="528683" y="6346924"/>
            <a:ext cx="4146469" cy="365125"/>
          </a:xfrm>
          <a:prstGeom prst="rect">
            <a:avLst/>
          </a:prstGeom>
        </p:spPr>
        <p:txBody>
          <a:bodyPr/>
          <a:lstStyle>
            <a:lvl1pPr>
              <a:defRPr b="0" i="0">
                <a:latin typeface="Inter" panose="02000503000000020004" pitchFamily="2" charset="0"/>
                <a:ea typeface="Inter" panose="02000503000000020004" pitchFamily="2" charset="0"/>
              </a:defRPr>
            </a:lvl1pPr>
          </a:lstStyle>
          <a:p>
            <a:r>
              <a:rPr lang="en-US" err="1"/>
              <a:t>RapidDeploy</a:t>
            </a:r>
            <a:r>
              <a:rPr lang="en-US"/>
              <a:t> Confidential and Proprietary</a:t>
            </a:r>
          </a:p>
        </p:txBody>
      </p:sp>
      <p:pic>
        <p:nvPicPr>
          <p:cNvPr id="3" name="Picture 2">
            <a:extLst>
              <a:ext uri="{FF2B5EF4-FFF2-40B4-BE49-F238E27FC236}">
                <a16:creationId xmlns:a16="http://schemas.microsoft.com/office/drawing/2014/main" id="{72D5F73D-BF76-93C8-8321-0F82AEFB9D5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92100" y="-6359"/>
            <a:ext cx="12776201" cy="6870718"/>
          </a:xfrm>
          <a:prstGeom prst="rect">
            <a:avLst/>
          </a:prstGeom>
        </p:spPr>
      </p:pic>
    </p:spTree>
    <p:extLst>
      <p:ext uri="{BB962C8B-B14F-4D97-AF65-F5344CB8AC3E}">
        <p14:creationId xmlns:p14="http://schemas.microsoft.com/office/powerpoint/2010/main" val="4212052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6945F52-DCC9-4D3F-9C31-7112C37C1FC0}" type="datetimeFigureOut">
              <a:rPr lang="en-US" smtClean="0"/>
              <a:t>1/22/2024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D3DAFC7-FBE5-4C7A-BFB1-0A1F263344C4}"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979" y="-1746947"/>
            <a:ext cx="10267407" cy="1037111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3942" y="5612752"/>
            <a:ext cx="6584115" cy="1101991"/>
          </a:xfrm>
          <a:prstGeom prst="rect">
            <a:avLst/>
          </a:prstGeom>
        </p:spPr>
      </p:pic>
    </p:spTree>
    <p:extLst>
      <p:ext uri="{BB962C8B-B14F-4D97-AF65-F5344CB8AC3E}">
        <p14:creationId xmlns:p14="http://schemas.microsoft.com/office/powerpoint/2010/main" val="599962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66945F52-DCC9-4D3F-9C31-7112C37C1FC0}" type="datetimeFigureOut">
              <a:rPr lang="en-US" smtClean="0"/>
              <a:t>1/22/2024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D3DAFC7-FBE5-4C7A-BFB1-0A1F263344C4}"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979" y="-1746947"/>
            <a:ext cx="10267407" cy="1037111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3942" y="5612752"/>
            <a:ext cx="6584115" cy="1101991"/>
          </a:xfrm>
          <a:prstGeom prst="rect">
            <a:avLst/>
          </a:prstGeom>
        </p:spPr>
      </p:pic>
    </p:spTree>
    <p:extLst>
      <p:ext uri="{BB962C8B-B14F-4D97-AF65-F5344CB8AC3E}">
        <p14:creationId xmlns:p14="http://schemas.microsoft.com/office/powerpoint/2010/main" val="2440345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6945F52-DCC9-4D3F-9C31-7112C37C1FC0}"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DAFC7-FBE5-4C7A-BFB1-0A1F263344C4}"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979" y="-1746947"/>
            <a:ext cx="10267407" cy="1037111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3942" y="5612752"/>
            <a:ext cx="6584115" cy="1101991"/>
          </a:xfrm>
          <a:prstGeom prst="rect">
            <a:avLst/>
          </a:prstGeom>
        </p:spPr>
      </p:pic>
    </p:spTree>
    <p:extLst>
      <p:ext uri="{BB962C8B-B14F-4D97-AF65-F5344CB8AC3E}">
        <p14:creationId xmlns:p14="http://schemas.microsoft.com/office/powerpoint/2010/main" val="1608813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image" Target="../media/image3.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image" Target="../media/image5.png"/><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3.xml"/><Relationship Id="rId1" Type="http://schemas.openxmlformats.org/officeDocument/2006/relationships/slideLayout" Target="../slideLayouts/slideLayout36.xml"/><Relationship Id="rId4"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5" Type="http://schemas.openxmlformats.org/officeDocument/2006/relationships/theme" Target="../theme/theme5.xml"/><Relationship Id="rId4"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6.xml"/><Relationship Id="rId1" Type="http://schemas.openxmlformats.org/officeDocument/2006/relationships/slideLayout" Target="../slideLayouts/slideLayout4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theme" Target="../theme/theme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6945F52-DCC9-4D3F-9C31-7112C37C1FC0}" type="datetimeFigureOut">
              <a:rPr lang="en-US" smtClean="0"/>
              <a:t>1/22/2024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D3DAFC7-FBE5-4C7A-BFB1-0A1F263344C4}" type="slidenum">
              <a:rPr lang="en-US" smtClean="0"/>
              <a:t>‹#›</a:t>
            </a:fld>
            <a:endParaRPr lang="en-US"/>
          </a:p>
        </p:txBody>
      </p:sp>
    </p:spTree>
    <p:extLst>
      <p:ext uri="{BB962C8B-B14F-4D97-AF65-F5344CB8AC3E}">
        <p14:creationId xmlns:p14="http://schemas.microsoft.com/office/powerpoint/2010/main" val="3954396572"/>
      </p:ext>
    </p:extLst>
  </p:cSld>
  <p:clrMap bg1="dk1" tx1="lt1" bg2="dk2" tx2="lt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3937" r:id="rId15"/>
    <p:sldLayoutId id="2147483938" r:id="rId16"/>
    <p:sldLayoutId id="214748393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6945F52-DCC9-4D3F-9C31-7112C37C1FC0}" type="datetimeFigureOut">
              <a:rPr lang="en-US" smtClean="0"/>
              <a:t>1/22/2024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D3DAFC7-FBE5-4C7A-BFB1-0A1F263344C4}" type="slidenum">
              <a:rPr lang="en-US" smtClean="0"/>
              <a:t>‹#›</a:t>
            </a:fld>
            <a:endParaRPr lang="en-US"/>
          </a:p>
        </p:txBody>
      </p:sp>
    </p:spTree>
    <p:extLst>
      <p:ext uri="{BB962C8B-B14F-4D97-AF65-F5344CB8AC3E}">
        <p14:creationId xmlns:p14="http://schemas.microsoft.com/office/powerpoint/2010/main" val="2987503130"/>
      </p:ext>
    </p:extLst>
  </p:cSld>
  <p:clrMap bg1="dk1" tx1="lt1" bg2="dk2" tx2="lt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 id="2147483956" r:id="rId16"/>
    <p:sldLayoutId id="2147483957" r:id="rId17"/>
    <p:sldLayoutId id="2147483997"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B6D5839-A9CD-AFAB-A11E-3DE11D46A83A}"/>
              </a:ext>
            </a:extLst>
          </p:cNvPr>
          <p:cNvPicPr>
            <a:picLocks noChangeAspect="1"/>
          </p:cNvPicPr>
          <p:nvPr userDrawn="1"/>
        </p:nvPicPr>
        <p:blipFill>
          <a:blip r:embed="rId4"/>
          <a:stretch>
            <a:fillRect/>
          </a:stretch>
        </p:blipFill>
        <p:spPr>
          <a:xfrm>
            <a:off x="1224940" y="1387564"/>
            <a:ext cx="4169156" cy="603402"/>
          </a:xfrm>
          <a:prstGeom prst="rect">
            <a:avLst/>
          </a:prstGeom>
        </p:spPr>
      </p:pic>
    </p:spTree>
    <p:extLst>
      <p:ext uri="{BB962C8B-B14F-4D97-AF65-F5344CB8AC3E}">
        <p14:creationId xmlns:p14="http://schemas.microsoft.com/office/powerpoint/2010/main" val="2729318787"/>
      </p:ext>
    </p:extLst>
  </p:cSld>
  <p:clrMap bg1="lt1" tx1="dk1" bg2="lt2" tx2="dk2" accent1="accent1" accent2="accent2" accent3="accent3" accent4="accent4" accent5="accent5" accent6="accent6" hlink="hlink" folHlink="folHlink"/>
  <p:sldLayoutIdLst>
    <p:sldLayoutId id="21474839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347738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Lst>
  <p:hf sldNum="0" hdr="0" dt="0"/>
  <p:txStyles>
    <p:titleStyle>
      <a:lvl1pPr algn="l" defTabSz="914400" rtl="0" eaLnBrk="1" latinLnBrk="0" hangingPunct="1">
        <a:lnSpc>
          <a:spcPct val="90000"/>
        </a:lnSpc>
        <a:spcBef>
          <a:spcPct val="0"/>
        </a:spcBef>
        <a:buNone/>
        <a:defRPr sz="3200" b="0" i="0" kern="1200" spc="-50" baseline="0">
          <a:solidFill>
            <a:srgbClr val="2F465D"/>
          </a:solidFill>
          <a:latin typeface="Inter" panose="02000503000000020004" pitchFamily="2" charset="0"/>
          <a:ea typeface="Inter" panose="02000503000000020004" pitchFamily="2" charset="0"/>
          <a:cs typeface="+mj-cs"/>
        </a:defRPr>
      </a:lvl1pPr>
    </p:titleStyle>
    <p:bodyStyle>
      <a:lvl1pPr marL="182880" indent="-182880" algn="l" defTabSz="914400" rtl="0" eaLnBrk="1" latinLnBrk="0" hangingPunct="1">
        <a:lnSpc>
          <a:spcPct val="120000"/>
        </a:lnSpc>
        <a:spcBef>
          <a:spcPts val="1200"/>
        </a:spcBef>
        <a:spcAft>
          <a:spcPts val="200"/>
        </a:spcAft>
        <a:buClr>
          <a:schemeClr val="tx2"/>
        </a:buClr>
        <a:buSzPct val="100000"/>
        <a:buFont typeface="Arial" panose="020B0604020202020204" pitchFamily="34" charset="0"/>
        <a:buChar char="•"/>
        <a:defRPr sz="2400" b="0" i="0" kern="1200">
          <a:solidFill>
            <a:schemeClr val="tx1"/>
          </a:solidFill>
          <a:latin typeface="Inter" panose="02000503000000020004" pitchFamily="2" charset="0"/>
          <a:ea typeface="Inter" panose="02000503000000020004" pitchFamily="2" charset="0"/>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2000" b="0" i="0" kern="1200">
          <a:solidFill>
            <a:schemeClr val="tx1"/>
          </a:solidFill>
          <a:latin typeface="Inter" panose="02000503000000020004" pitchFamily="2" charset="0"/>
          <a:ea typeface="Inter" panose="02000503000000020004" pitchFamily="2" charset="0"/>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600" b="0" i="0" kern="1200">
          <a:solidFill>
            <a:schemeClr val="tx1"/>
          </a:solidFill>
          <a:latin typeface="Inter" panose="02000503000000020004" pitchFamily="2" charset="0"/>
          <a:ea typeface="Inter" panose="02000503000000020004" pitchFamily="2" charset="0"/>
          <a:cs typeface="+mn-cs"/>
        </a:defRPr>
      </a:lvl3pPr>
      <a:lvl4pPr marL="749808" marR="0" indent="-182880" algn="l" defTabSz="914400" rtl="0" eaLnBrk="1" fontAlgn="auto" latinLnBrk="0" hangingPunct="1">
        <a:lnSpc>
          <a:spcPct val="120000"/>
        </a:lnSpc>
        <a:spcBef>
          <a:spcPts val="200"/>
        </a:spcBef>
        <a:spcAft>
          <a:spcPts val="400"/>
        </a:spcAft>
        <a:buClrTx/>
        <a:buSzTx/>
        <a:buFont typeface="Calibri" pitchFamily="34" charset="0"/>
        <a:buChar char="◦"/>
        <a:tabLst/>
        <a:defRPr sz="1200" b="0" i="0" kern="1200">
          <a:solidFill>
            <a:schemeClr val="tx1"/>
          </a:solidFill>
          <a:latin typeface="Inter" panose="02000503000000020004" pitchFamily="2" charset="0"/>
          <a:ea typeface="Inter" panose="02000503000000020004" pitchFamily="2" charset="0"/>
          <a:cs typeface="+mn-cs"/>
        </a:defRPr>
      </a:lvl4pPr>
      <a:lvl5pPr marL="932688" marR="0" indent="-182880" algn="l" defTabSz="914400" rtl="0" eaLnBrk="1" fontAlgn="auto" latinLnBrk="0" hangingPunct="1">
        <a:lnSpc>
          <a:spcPct val="120000"/>
        </a:lnSpc>
        <a:spcBef>
          <a:spcPts val="200"/>
        </a:spcBef>
        <a:spcAft>
          <a:spcPts val="400"/>
        </a:spcAft>
        <a:buClrTx/>
        <a:buSzTx/>
        <a:buFont typeface="Calibri" pitchFamily="34" charset="0"/>
        <a:buChar char="◦"/>
        <a:tabLst/>
        <a:defRPr sz="1050" b="0" i="0" kern="1200">
          <a:solidFill>
            <a:schemeClr val="tx1"/>
          </a:solidFill>
          <a:latin typeface="Inter" panose="02000503000000020004" pitchFamily="2" charset="0"/>
          <a:ea typeface="Inter" panose="02000503000000020004"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87">
          <p15:clr>
            <a:srgbClr val="F26B43"/>
          </p15:clr>
        </p15:guide>
        <p15:guide id="2" orient="horz" pos="4178">
          <p15:clr>
            <a:srgbClr val="F26B43"/>
          </p15:clr>
        </p15:guide>
        <p15:guide id="3" pos="39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3070551"/>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Lst>
  <p:hf sldNum="0" hdr="0" dt="0"/>
  <p:txStyles>
    <p:titleStyle>
      <a:lvl1pPr algn="l" defTabSz="914400" rtl="0" eaLnBrk="1" latinLnBrk="0" hangingPunct="1">
        <a:lnSpc>
          <a:spcPct val="90000"/>
        </a:lnSpc>
        <a:spcBef>
          <a:spcPct val="0"/>
        </a:spcBef>
        <a:buNone/>
        <a:defRPr sz="3200" b="0" i="0" kern="1200" spc="-50" baseline="0">
          <a:solidFill>
            <a:srgbClr val="2F465D"/>
          </a:solidFill>
          <a:latin typeface="Inter" panose="02000503000000020004" pitchFamily="2" charset="0"/>
          <a:ea typeface="Inter" panose="02000503000000020004" pitchFamily="2" charset="0"/>
          <a:cs typeface="+mj-cs"/>
        </a:defRPr>
      </a:lvl1pPr>
    </p:titleStyle>
    <p:bodyStyle>
      <a:lvl1pPr marL="182880" indent="-182880" algn="l" defTabSz="914400" rtl="0" eaLnBrk="1" latinLnBrk="0" hangingPunct="1">
        <a:lnSpc>
          <a:spcPct val="120000"/>
        </a:lnSpc>
        <a:spcBef>
          <a:spcPts val="1200"/>
        </a:spcBef>
        <a:spcAft>
          <a:spcPts val="200"/>
        </a:spcAft>
        <a:buClr>
          <a:schemeClr val="tx2"/>
        </a:buClr>
        <a:buSzPct val="100000"/>
        <a:buFont typeface="Arial" panose="020B0604020202020204" pitchFamily="34" charset="0"/>
        <a:buChar char="•"/>
        <a:defRPr sz="2400" b="0" i="0" kern="1200">
          <a:solidFill>
            <a:schemeClr val="tx1"/>
          </a:solidFill>
          <a:latin typeface="Inter" panose="02000503000000020004" pitchFamily="2" charset="0"/>
          <a:ea typeface="Inter" panose="02000503000000020004" pitchFamily="2" charset="0"/>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2000" b="0" i="0" kern="1200">
          <a:solidFill>
            <a:schemeClr val="tx1"/>
          </a:solidFill>
          <a:latin typeface="Inter" panose="02000503000000020004" pitchFamily="2" charset="0"/>
          <a:ea typeface="Inter" panose="02000503000000020004" pitchFamily="2" charset="0"/>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600" b="0" i="0" kern="1200">
          <a:solidFill>
            <a:schemeClr val="tx1"/>
          </a:solidFill>
          <a:latin typeface="Inter" panose="02000503000000020004" pitchFamily="2" charset="0"/>
          <a:ea typeface="Inter" panose="02000503000000020004" pitchFamily="2" charset="0"/>
          <a:cs typeface="+mn-cs"/>
        </a:defRPr>
      </a:lvl3pPr>
      <a:lvl4pPr marL="749808" marR="0" indent="-182880" algn="l" defTabSz="914400" rtl="0" eaLnBrk="1" fontAlgn="auto" latinLnBrk="0" hangingPunct="1">
        <a:lnSpc>
          <a:spcPct val="120000"/>
        </a:lnSpc>
        <a:spcBef>
          <a:spcPts val="200"/>
        </a:spcBef>
        <a:spcAft>
          <a:spcPts val="400"/>
        </a:spcAft>
        <a:buClrTx/>
        <a:buSzTx/>
        <a:buFont typeface="Calibri" pitchFamily="34" charset="0"/>
        <a:buChar char="◦"/>
        <a:tabLst/>
        <a:defRPr sz="1200" b="0" i="0" kern="1200">
          <a:solidFill>
            <a:schemeClr val="tx1"/>
          </a:solidFill>
          <a:latin typeface="Inter" panose="02000503000000020004" pitchFamily="2" charset="0"/>
          <a:ea typeface="Inter" panose="02000503000000020004" pitchFamily="2" charset="0"/>
          <a:cs typeface="+mn-cs"/>
        </a:defRPr>
      </a:lvl4pPr>
      <a:lvl5pPr marL="932688" marR="0" indent="-182880" algn="l" defTabSz="914400" rtl="0" eaLnBrk="1" fontAlgn="auto" latinLnBrk="0" hangingPunct="1">
        <a:lnSpc>
          <a:spcPct val="120000"/>
        </a:lnSpc>
        <a:spcBef>
          <a:spcPts val="200"/>
        </a:spcBef>
        <a:spcAft>
          <a:spcPts val="400"/>
        </a:spcAft>
        <a:buClrTx/>
        <a:buSzTx/>
        <a:buFont typeface="Calibri" pitchFamily="34" charset="0"/>
        <a:buChar char="◦"/>
        <a:tabLst/>
        <a:defRPr sz="1050" b="0" i="0" kern="1200">
          <a:solidFill>
            <a:schemeClr val="tx1"/>
          </a:solidFill>
          <a:latin typeface="Inter" panose="02000503000000020004" pitchFamily="2" charset="0"/>
          <a:ea typeface="Inter" panose="02000503000000020004"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87">
          <p15:clr>
            <a:srgbClr val="F26B43"/>
          </p15:clr>
        </p15:guide>
        <p15:guide id="2" orient="horz" pos="4178">
          <p15:clr>
            <a:srgbClr val="F26B43"/>
          </p15:clr>
        </p15:guide>
        <p15:guide id="3" pos="39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2326436"/>
      </p:ext>
    </p:extLst>
  </p:cSld>
  <p:clrMap bg1="lt1" tx1="dk1" bg2="lt2" tx2="dk2" accent1="accent1" accent2="accent2" accent3="accent3" accent4="accent4" accent5="accent5" accent6="accent6" hlink="hlink" folHlink="folHlink"/>
  <p:sldLayoutIdLst>
    <p:sldLayoutId id="21474839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5969494"/>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Lst>
  <p:hf sldNum="0" hdr="0" dt="0"/>
  <p:txStyles>
    <p:titleStyle>
      <a:lvl1pPr algn="l" defTabSz="914400" rtl="0" eaLnBrk="1" latinLnBrk="0" hangingPunct="1">
        <a:lnSpc>
          <a:spcPct val="90000"/>
        </a:lnSpc>
        <a:spcBef>
          <a:spcPct val="0"/>
        </a:spcBef>
        <a:buNone/>
        <a:defRPr sz="3200" b="0" i="0" kern="1200" spc="-50" baseline="0">
          <a:solidFill>
            <a:srgbClr val="2F465D"/>
          </a:solidFill>
          <a:latin typeface="Inter" panose="02000503000000020004" pitchFamily="2" charset="0"/>
          <a:ea typeface="Inter" panose="02000503000000020004" pitchFamily="2" charset="0"/>
          <a:cs typeface="+mj-cs"/>
        </a:defRPr>
      </a:lvl1pPr>
    </p:titleStyle>
    <p:bodyStyle>
      <a:lvl1pPr marL="182880" indent="-182880" algn="l" defTabSz="914400" rtl="0" eaLnBrk="1" latinLnBrk="0" hangingPunct="1">
        <a:lnSpc>
          <a:spcPct val="120000"/>
        </a:lnSpc>
        <a:spcBef>
          <a:spcPts val="1200"/>
        </a:spcBef>
        <a:spcAft>
          <a:spcPts val="200"/>
        </a:spcAft>
        <a:buClr>
          <a:schemeClr val="tx2"/>
        </a:buClr>
        <a:buSzPct val="100000"/>
        <a:buFont typeface="Arial" panose="020B0604020202020204" pitchFamily="34" charset="0"/>
        <a:buChar char="•"/>
        <a:defRPr sz="2400" b="0" i="0" kern="1200">
          <a:solidFill>
            <a:schemeClr val="tx1"/>
          </a:solidFill>
          <a:latin typeface="Inter" panose="02000503000000020004" pitchFamily="2" charset="0"/>
          <a:ea typeface="Inter" panose="02000503000000020004" pitchFamily="2" charset="0"/>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2000" b="0" i="0" kern="1200">
          <a:solidFill>
            <a:schemeClr val="tx1"/>
          </a:solidFill>
          <a:latin typeface="Inter" panose="02000503000000020004" pitchFamily="2" charset="0"/>
          <a:ea typeface="Inter" panose="02000503000000020004" pitchFamily="2" charset="0"/>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600" b="0" i="0" kern="1200">
          <a:solidFill>
            <a:schemeClr val="tx1"/>
          </a:solidFill>
          <a:latin typeface="Inter" panose="02000503000000020004" pitchFamily="2" charset="0"/>
          <a:ea typeface="Inter" panose="02000503000000020004" pitchFamily="2" charset="0"/>
          <a:cs typeface="+mn-cs"/>
        </a:defRPr>
      </a:lvl3pPr>
      <a:lvl4pPr marL="749808" marR="0" indent="-182880" algn="l" defTabSz="914400" rtl="0" eaLnBrk="1" fontAlgn="auto" latinLnBrk="0" hangingPunct="1">
        <a:lnSpc>
          <a:spcPct val="120000"/>
        </a:lnSpc>
        <a:spcBef>
          <a:spcPts val="200"/>
        </a:spcBef>
        <a:spcAft>
          <a:spcPts val="400"/>
        </a:spcAft>
        <a:buClrTx/>
        <a:buSzTx/>
        <a:buFont typeface="Calibri" pitchFamily="34" charset="0"/>
        <a:buChar char="◦"/>
        <a:tabLst/>
        <a:defRPr sz="1200" b="0" i="0" kern="1200">
          <a:solidFill>
            <a:schemeClr val="tx1"/>
          </a:solidFill>
          <a:latin typeface="Inter" panose="02000503000000020004" pitchFamily="2" charset="0"/>
          <a:ea typeface="Inter" panose="02000503000000020004" pitchFamily="2" charset="0"/>
          <a:cs typeface="+mn-cs"/>
        </a:defRPr>
      </a:lvl4pPr>
      <a:lvl5pPr marL="932688" marR="0" indent="-182880" algn="l" defTabSz="914400" rtl="0" eaLnBrk="1" fontAlgn="auto" latinLnBrk="0" hangingPunct="1">
        <a:lnSpc>
          <a:spcPct val="120000"/>
        </a:lnSpc>
        <a:spcBef>
          <a:spcPts val="200"/>
        </a:spcBef>
        <a:spcAft>
          <a:spcPts val="400"/>
        </a:spcAft>
        <a:buClrTx/>
        <a:buSzTx/>
        <a:buFont typeface="Calibri" pitchFamily="34" charset="0"/>
        <a:buChar char="◦"/>
        <a:tabLst/>
        <a:defRPr sz="1050" b="0" i="0" kern="1200">
          <a:solidFill>
            <a:schemeClr val="tx1"/>
          </a:solidFill>
          <a:latin typeface="Inter" panose="02000503000000020004" pitchFamily="2" charset="0"/>
          <a:ea typeface="Inter" panose="02000503000000020004"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87">
          <p15:clr>
            <a:srgbClr val="F26B43"/>
          </p15:clr>
        </p15:guide>
        <p15:guide id="2" orient="horz" pos="4178">
          <p15:clr>
            <a:srgbClr val="F26B43"/>
          </p15:clr>
        </p15:guide>
        <p15:guide id="3" pos="393">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425159"/>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Lst>
  <p:hf sldNum="0" hdr="0" dt="0"/>
  <p:txStyles>
    <p:titleStyle>
      <a:lvl1pPr algn="l" defTabSz="914400" rtl="0" eaLnBrk="1" latinLnBrk="0" hangingPunct="1">
        <a:lnSpc>
          <a:spcPct val="90000"/>
        </a:lnSpc>
        <a:spcBef>
          <a:spcPct val="0"/>
        </a:spcBef>
        <a:buNone/>
        <a:defRPr sz="3200" b="0" i="0" kern="1200" spc="-50" baseline="0">
          <a:solidFill>
            <a:srgbClr val="2F465D"/>
          </a:solidFill>
          <a:latin typeface="Inter" panose="02000503000000020004" pitchFamily="2" charset="0"/>
          <a:ea typeface="Inter" panose="02000503000000020004" pitchFamily="2" charset="0"/>
          <a:cs typeface="+mj-cs"/>
        </a:defRPr>
      </a:lvl1pPr>
    </p:titleStyle>
    <p:bodyStyle>
      <a:lvl1pPr marL="182880" indent="-182880" algn="l" defTabSz="914400" rtl="0" eaLnBrk="1" latinLnBrk="0" hangingPunct="1">
        <a:lnSpc>
          <a:spcPct val="120000"/>
        </a:lnSpc>
        <a:spcBef>
          <a:spcPts val="1200"/>
        </a:spcBef>
        <a:spcAft>
          <a:spcPts val="200"/>
        </a:spcAft>
        <a:buClr>
          <a:schemeClr val="tx2"/>
        </a:buClr>
        <a:buSzPct val="100000"/>
        <a:buFont typeface="Arial" panose="020B0604020202020204" pitchFamily="34" charset="0"/>
        <a:buChar char="•"/>
        <a:defRPr sz="2400" b="0" i="0" kern="1200">
          <a:solidFill>
            <a:schemeClr val="tx1"/>
          </a:solidFill>
          <a:latin typeface="Inter" panose="02000503000000020004" pitchFamily="2" charset="0"/>
          <a:ea typeface="Inter" panose="02000503000000020004" pitchFamily="2" charset="0"/>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2000" b="0" i="0" kern="1200">
          <a:solidFill>
            <a:schemeClr val="tx1"/>
          </a:solidFill>
          <a:latin typeface="Inter" panose="02000503000000020004" pitchFamily="2" charset="0"/>
          <a:ea typeface="Inter" panose="02000503000000020004" pitchFamily="2" charset="0"/>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600" b="0" i="0" kern="1200">
          <a:solidFill>
            <a:schemeClr val="tx1"/>
          </a:solidFill>
          <a:latin typeface="Inter" panose="02000503000000020004" pitchFamily="2" charset="0"/>
          <a:ea typeface="Inter" panose="02000503000000020004" pitchFamily="2" charset="0"/>
          <a:cs typeface="+mn-cs"/>
        </a:defRPr>
      </a:lvl3pPr>
      <a:lvl4pPr marL="749808" marR="0" indent="-182880" algn="l" defTabSz="914400" rtl="0" eaLnBrk="1" fontAlgn="auto" latinLnBrk="0" hangingPunct="1">
        <a:lnSpc>
          <a:spcPct val="120000"/>
        </a:lnSpc>
        <a:spcBef>
          <a:spcPts val="200"/>
        </a:spcBef>
        <a:spcAft>
          <a:spcPts val="400"/>
        </a:spcAft>
        <a:buClrTx/>
        <a:buSzTx/>
        <a:buFont typeface="Calibri" pitchFamily="34" charset="0"/>
        <a:buChar char="◦"/>
        <a:tabLst/>
        <a:defRPr sz="1200" b="0" i="0" kern="1200">
          <a:solidFill>
            <a:schemeClr val="tx1"/>
          </a:solidFill>
          <a:latin typeface="Inter" panose="02000503000000020004" pitchFamily="2" charset="0"/>
          <a:ea typeface="Inter" panose="02000503000000020004" pitchFamily="2" charset="0"/>
          <a:cs typeface="+mn-cs"/>
        </a:defRPr>
      </a:lvl4pPr>
      <a:lvl5pPr marL="932688" marR="0" indent="-182880" algn="l" defTabSz="914400" rtl="0" eaLnBrk="1" fontAlgn="auto" latinLnBrk="0" hangingPunct="1">
        <a:lnSpc>
          <a:spcPct val="120000"/>
        </a:lnSpc>
        <a:spcBef>
          <a:spcPts val="200"/>
        </a:spcBef>
        <a:spcAft>
          <a:spcPts val="400"/>
        </a:spcAft>
        <a:buClrTx/>
        <a:buSzTx/>
        <a:buFont typeface="Calibri" pitchFamily="34" charset="0"/>
        <a:buChar char="◦"/>
        <a:tabLst/>
        <a:defRPr sz="1050" b="0" i="0" kern="1200">
          <a:solidFill>
            <a:schemeClr val="tx1"/>
          </a:solidFill>
          <a:latin typeface="Inter" panose="02000503000000020004" pitchFamily="2" charset="0"/>
          <a:ea typeface="Inter" panose="02000503000000020004" pitchFamily="2" charset="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87">
          <p15:clr>
            <a:srgbClr val="F26B43"/>
          </p15:clr>
        </p15:guide>
        <p15:guide id="2" orient="horz" pos="4178">
          <p15:clr>
            <a:srgbClr val="F26B43"/>
          </p15:clr>
        </p15:guide>
        <p15:guide id="3" pos="39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svg"/><Relationship Id="rId9" Type="http://schemas.openxmlformats.org/officeDocument/2006/relationships/image" Target="../media/image24.svg"/></Relationships>
</file>

<file path=ppt/slides/_rels/slide11.xml.rels><?xml version="1.0" encoding="UTF-8" standalone="yes"?>
<Relationships xmlns="http://schemas.openxmlformats.org/package/2006/relationships"><Relationship Id="rId2" Type="http://schemas.openxmlformats.org/officeDocument/2006/relationships/hyperlink" Target="https://geo-comm.maps.arcgis.com/apps/dashboards/923ec23e043e44cbaff23d8b7fa1b61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hyperlink" Target="https://homelandsecurity.ky.gov/"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hyperlink" Target="http://911board.ky.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p:nvPr/>
        </p:nvSpPr>
        <p:spPr>
          <a:xfrm>
            <a:off x="-1023442" y="6640285"/>
            <a:ext cx="14245786" cy="276999"/>
          </a:xfrm>
          <a:prstGeom prst="rect">
            <a:avLst/>
          </a:prstGeom>
          <a:noFill/>
        </p:spPr>
        <p:txBody>
          <a:bodyPr wrap="square" rtlCol="0">
            <a:spAutoFit/>
          </a:bodyPr>
          <a:lstStyle/>
          <a:p>
            <a:pPr algn="ctr"/>
            <a:r>
              <a:rPr lang="en-US" sz="1200" b="1" dirty="0"/>
              <a:t>UNCLASSIFIED</a:t>
            </a:r>
          </a:p>
        </p:txBody>
      </p:sp>
      <p:sp>
        <p:nvSpPr>
          <p:cNvPr id="12" name="Title 1"/>
          <p:cNvSpPr>
            <a:spLocks noGrp="1"/>
          </p:cNvSpPr>
          <p:nvPr>
            <p:ph type="ctrTitle"/>
          </p:nvPr>
        </p:nvSpPr>
        <p:spPr>
          <a:xfrm>
            <a:off x="-1023442" y="-611401"/>
            <a:ext cx="14245786" cy="1447362"/>
          </a:xfrm>
        </p:spPr>
        <p:txBody>
          <a:bodyPr>
            <a:noAutofit/>
          </a:bodyPr>
          <a:lstStyle/>
          <a:p>
            <a:pPr algn="ctr"/>
            <a:r>
              <a:rPr lang="en-US" sz="3600" b="1" u="sng" dirty="0"/>
              <a:t>Kentucky Office of Homeland Security (KOHS)</a:t>
            </a:r>
          </a:p>
        </p:txBody>
      </p:sp>
      <p:sp>
        <p:nvSpPr>
          <p:cNvPr id="5" name="TextBox 4"/>
          <p:cNvSpPr txBox="1"/>
          <p:nvPr/>
        </p:nvSpPr>
        <p:spPr>
          <a:xfrm>
            <a:off x="-1026893" y="1379522"/>
            <a:ext cx="14245786" cy="1692771"/>
          </a:xfrm>
          <a:prstGeom prst="rect">
            <a:avLst/>
          </a:prstGeom>
          <a:noFill/>
        </p:spPr>
        <p:txBody>
          <a:bodyPr wrap="square" rtlCol="0">
            <a:spAutoFit/>
          </a:bodyPr>
          <a:lstStyle/>
          <a:p>
            <a:pPr algn="ctr"/>
            <a:r>
              <a:rPr lang="en-US" sz="4000" b="1" dirty="0"/>
              <a:t>Kentucky 911 Services Board </a:t>
            </a:r>
          </a:p>
          <a:p>
            <a:pPr algn="ctr"/>
            <a:r>
              <a:rPr lang="en-US" sz="3600" b="1" dirty="0"/>
              <a:t>Next Generation 911 Overview &amp; Adoption Update</a:t>
            </a:r>
            <a:endParaRPr lang="en-US" sz="3200" b="1" dirty="0"/>
          </a:p>
          <a:p>
            <a:pPr algn="ctr"/>
            <a:r>
              <a:rPr lang="en-US" sz="2800" b="1" dirty="0"/>
              <a:t>January 23, 2024</a:t>
            </a:r>
          </a:p>
        </p:txBody>
      </p:sp>
      <p:sp>
        <p:nvSpPr>
          <p:cNvPr id="8" name="TextBox 7"/>
          <p:cNvSpPr txBox="1"/>
          <p:nvPr/>
        </p:nvSpPr>
        <p:spPr>
          <a:xfrm>
            <a:off x="-1023442" y="-60288"/>
            <a:ext cx="14245786" cy="276999"/>
          </a:xfrm>
          <a:prstGeom prst="rect">
            <a:avLst/>
          </a:prstGeom>
          <a:noFill/>
        </p:spPr>
        <p:txBody>
          <a:bodyPr wrap="square" rtlCol="0">
            <a:spAutoFit/>
          </a:bodyPr>
          <a:lstStyle/>
          <a:p>
            <a:pPr algn="ctr"/>
            <a:r>
              <a:rPr lang="en-US" sz="1200" b="1" dirty="0"/>
              <a:t>UNCLASSIFIED</a:t>
            </a:r>
          </a:p>
        </p:txBody>
      </p:sp>
      <p:sp>
        <p:nvSpPr>
          <p:cNvPr id="2" name="Rectangle 1"/>
          <p:cNvSpPr/>
          <p:nvPr/>
        </p:nvSpPr>
        <p:spPr>
          <a:xfrm>
            <a:off x="2272164" y="3496440"/>
            <a:ext cx="7647672" cy="1477328"/>
          </a:xfrm>
          <a:prstGeom prst="rect">
            <a:avLst/>
          </a:prstGeom>
        </p:spPr>
        <p:txBody>
          <a:bodyPr wrap="square">
            <a:spAutoFit/>
          </a:bodyPr>
          <a:lstStyle/>
          <a:p>
            <a:pPr algn="ctr"/>
            <a:endParaRPr lang="en-US" dirty="0"/>
          </a:p>
          <a:p>
            <a:pPr algn="ctr"/>
            <a:r>
              <a:rPr lang="en-US" dirty="0"/>
              <a:t>Mike Sunseri</a:t>
            </a:r>
          </a:p>
          <a:p>
            <a:pPr algn="ctr"/>
            <a:r>
              <a:rPr lang="en-US" dirty="0"/>
              <a:t>Deputy Executive Director, Kentucky Office of Homeland Security</a:t>
            </a:r>
          </a:p>
          <a:p>
            <a:pPr algn="ctr"/>
            <a:r>
              <a:rPr lang="en-US" dirty="0"/>
              <a:t>Administrator, Kentucky 911 Services Board</a:t>
            </a:r>
          </a:p>
          <a:p>
            <a:pPr algn="ct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5608" y="5787957"/>
            <a:ext cx="4726150" cy="791021"/>
          </a:xfrm>
          <a:prstGeom prst="rect">
            <a:avLst/>
          </a:prstGeom>
        </p:spPr>
      </p:pic>
    </p:spTree>
    <p:extLst>
      <p:ext uri="{BB962C8B-B14F-4D97-AF65-F5344CB8AC3E}">
        <p14:creationId xmlns:p14="http://schemas.microsoft.com/office/powerpoint/2010/main" val="2445517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ED74932-BC3D-45B3-B4F1-0BD905E312D0}"/>
              </a:ext>
            </a:extLst>
          </p:cNvPr>
          <p:cNvSpPr/>
          <p:nvPr/>
        </p:nvSpPr>
        <p:spPr>
          <a:xfrm>
            <a:off x="5738015" y="3723489"/>
            <a:ext cx="3994749" cy="2860191"/>
          </a:xfrm>
          <a:custGeom>
            <a:avLst/>
            <a:gdLst>
              <a:gd name="connsiteX0" fmla="*/ 1903197 w 2924577"/>
              <a:gd name="connsiteY0" fmla="*/ 0 h 2039114"/>
              <a:gd name="connsiteX1" fmla="*/ 2924577 w 2924577"/>
              <a:gd name="connsiteY1" fmla="*/ 1021380 h 2039114"/>
              <a:gd name="connsiteX2" fmla="*/ 1903214 w 2924577"/>
              <a:gd name="connsiteY2" fmla="*/ 2039093 h 2039114"/>
              <a:gd name="connsiteX3" fmla="*/ 881834 w 2924577"/>
              <a:gd name="connsiteY3" fmla="*/ 1017713 h 2039114"/>
              <a:gd name="connsiteX4" fmla="*/ 882788 w 2924577"/>
              <a:gd name="connsiteY4" fmla="*/ 972256 h 2039114"/>
              <a:gd name="connsiteX5" fmla="*/ 838151 w 2924577"/>
              <a:gd name="connsiteY5" fmla="*/ 855225 h 2039114"/>
              <a:gd name="connsiteX6" fmla="*/ 724005 w 2924577"/>
              <a:gd name="connsiteY6" fmla="*/ 805964 h 2039114"/>
              <a:gd name="connsiteX7" fmla="*/ 192846 w 2924577"/>
              <a:gd name="connsiteY7" fmla="*/ 806051 h 2039114"/>
              <a:gd name="connsiteX8" fmla="*/ 155747 w 2924577"/>
              <a:gd name="connsiteY8" fmla="*/ 843150 h 2039114"/>
              <a:gd name="connsiteX9" fmla="*/ 155755 w 2924577"/>
              <a:gd name="connsiteY9" fmla="*/ 859830 h 2039114"/>
              <a:gd name="connsiteX10" fmla="*/ 103718 w 2924577"/>
              <a:gd name="connsiteY10" fmla="*/ 882141 h 2039114"/>
              <a:gd name="connsiteX11" fmla="*/ 9064 w 2924577"/>
              <a:gd name="connsiteY11" fmla="*/ 787486 h 2039114"/>
              <a:gd name="connsiteX12" fmla="*/ 9010 w 2924577"/>
              <a:gd name="connsiteY12" fmla="*/ 744777 h 2039114"/>
              <a:gd name="connsiteX13" fmla="*/ 103784 w 2924577"/>
              <a:gd name="connsiteY13" fmla="*/ 650002 h 2039114"/>
              <a:gd name="connsiteX14" fmla="*/ 155693 w 2924577"/>
              <a:gd name="connsiteY14" fmla="*/ 672322 h 2039114"/>
              <a:gd name="connsiteX15" fmla="*/ 155751 w 2924577"/>
              <a:gd name="connsiteY15" fmla="*/ 679739 h 2039114"/>
              <a:gd name="connsiteX16" fmla="*/ 192865 w 2924577"/>
              <a:gd name="connsiteY16" fmla="*/ 716854 h 2039114"/>
              <a:gd name="connsiteX17" fmla="*/ 724037 w 2924577"/>
              <a:gd name="connsiteY17" fmla="*/ 716928 h 2039114"/>
              <a:gd name="connsiteX18" fmla="*/ 904992 w 2924577"/>
              <a:gd name="connsiteY18" fmla="*/ 793947 h 2039114"/>
              <a:gd name="connsiteX19" fmla="*/ 974715 w 2924577"/>
              <a:gd name="connsiteY19" fmla="*/ 978721 h 2039114"/>
              <a:gd name="connsiteX20" fmla="*/ 973738 w 2924577"/>
              <a:gd name="connsiteY20" fmla="*/ 1020550 h 2039114"/>
              <a:gd name="connsiteX21" fmla="*/ 1903158 w 2924577"/>
              <a:gd name="connsiteY21" fmla="*/ 1949970 h 2039114"/>
              <a:gd name="connsiteX22" fmla="*/ 2832653 w 2924577"/>
              <a:gd name="connsiteY22" fmla="*/ 1020475 h 2039114"/>
              <a:gd name="connsiteX23" fmla="*/ 1905090 w 2924577"/>
              <a:gd name="connsiteY23" fmla="*/ 91110 h 2039114"/>
              <a:gd name="connsiteX24" fmla="*/ 1859585 w 2924577"/>
              <a:gd name="connsiteY24" fmla="*/ 60475 h 2039114"/>
              <a:gd name="connsiteX25" fmla="*/ 1903197 w 2924577"/>
              <a:gd name="connsiteY25" fmla="*/ 0 h 203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924577" h="2039114">
                <a:moveTo>
                  <a:pt x="1903197" y="0"/>
                </a:moveTo>
                <a:cubicBezTo>
                  <a:pt x="2466828" y="993"/>
                  <a:pt x="2924541" y="458706"/>
                  <a:pt x="2924577" y="1021380"/>
                </a:cubicBezTo>
                <a:cubicBezTo>
                  <a:pt x="2923637" y="1585031"/>
                  <a:pt x="2465911" y="2042757"/>
                  <a:pt x="1903214" y="2039093"/>
                </a:cubicBezTo>
                <a:cubicBezTo>
                  <a:pt x="1339583" y="2038101"/>
                  <a:pt x="881870" y="1580388"/>
                  <a:pt x="881834" y="1017713"/>
                </a:cubicBezTo>
                <a:cubicBezTo>
                  <a:pt x="881881" y="1002890"/>
                  <a:pt x="882742" y="987079"/>
                  <a:pt x="882788" y="972256"/>
                </a:cubicBezTo>
                <a:cubicBezTo>
                  <a:pt x="883711" y="928570"/>
                  <a:pt x="867932" y="886808"/>
                  <a:pt x="838151" y="855225"/>
                </a:cubicBezTo>
                <a:cubicBezTo>
                  <a:pt x="808532" y="823653"/>
                  <a:pt x="768573" y="806073"/>
                  <a:pt x="724005" y="805964"/>
                </a:cubicBezTo>
                <a:lnTo>
                  <a:pt x="192846" y="806051"/>
                </a:lnTo>
                <a:cubicBezTo>
                  <a:pt x="172463" y="806095"/>
                  <a:pt x="155791" y="822767"/>
                  <a:pt x="155747" y="843150"/>
                </a:cubicBezTo>
                <a:lnTo>
                  <a:pt x="155755" y="859830"/>
                </a:lnTo>
                <a:cubicBezTo>
                  <a:pt x="155694" y="887705"/>
                  <a:pt x="123275" y="901697"/>
                  <a:pt x="103718" y="882141"/>
                </a:cubicBezTo>
                <a:lnTo>
                  <a:pt x="9064" y="787486"/>
                </a:lnTo>
                <a:cubicBezTo>
                  <a:pt x="-3018" y="775405"/>
                  <a:pt x="-3006" y="756792"/>
                  <a:pt x="9010" y="744777"/>
                </a:cubicBezTo>
                <a:lnTo>
                  <a:pt x="103784" y="650002"/>
                </a:lnTo>
                <a:cubicBezTo>
                  <a:pt x="122334" y="631453"/>
                  <a:pt x="155755" y="644447"/>
                  <a:pt x="155693" y="672322"/>
                </a:cubicBezTo>
                <a:lnTo>
                  <a:pt x="155751" y="679739"/>
                </a:lnTo>
                <a:cubicBezTo>
                  <a:pt x="155794" y="700209"/>
                  <a:pt x="172482" y="716897"/>
                  <a:pt x="192865" y="716854"/>
                </a:cubicBezTo>
                <a:lnTo>
                  <a:pt x="724037" y="716928"/>
                </a:lnTo>
                <a:cubicBezTo>
                  <a:pt x="792765" y="716866"/>
                  <a:pt x="856772" y="743775"/>
                  <a:pt x="904992" y="793947"/>
                </a:cubicBezTo>
                <a:cubicBezTo>
                  <a:pt x="953374" y="844131"/>
                  <a:pt x="977449" y="909060"/>
                  <a:pt x="974715" y="978721"/>
                </a:cubicBezTo>
                <a:cubicBezTo>
                  <a:pt x="973799" y="992675"/>
                  <a:pt x="973753" y="1007498"/>
                  <a:pt x="973738" y="1020550"/>
                </a:cubicBezTo>
                <a:cubicBezTo>
                  <a:pt x="973738" y="1533022"/>
                  <a:pt x="1390686" y="1949971"/>
                  <a:pt x="1903158" y="1949970"/>
                </a:cubicBezTo>
                <a:cubicBezTo>
                  <a:pt x="2415705" y="1949895"/>
                  <a:pt x="2832577" y="1533023"/>
                  <a:pt x="2832653" y="1020475"/>
                </a:cubicBezTo>
                <a:cubicBezTo>
                  <a:pt x="2832653" y="508003"/>
                  <a:pt x="2416661" y="92011"/>
                  <a:pt x="1905090" y="91110"/>
                </a:cubicBezTo>
                <a:cubicBezTo>
                  <a:pt x="1884620" y="91068"/>
                  <a:pt x="1866077" y="79884"/>
                  <a:pt x="1859585" y="60475"/>
                </a:cubicBezTo>
                <a:cubicBezTo>
                  <a:pt x="1849372" y="29835"/>
                  <a:pt x="1873551" y="94"/>
                  <a:pt x="1903197" y="0"/>
                </a:cubicBezTo>
                <a:close/>
              </a:path>
            </a:pathLst>
          </a:custGeom>
          <a:solidFill>
            <a:schemeClr val="accent5"/>
          </a:solidFill>
          <a:ln w="12700">
            <a:miter lim="400000"/>
          </a:ln>
        </p:spPr>
        <p:txBody>
          <a:bodyPr lIns="28575" tIns="28575" rIns="28575" bIns="28575" anchor="ctr"/>
          <a:lstStyle/>
          <a:p>
            <a:endParaRPr lang="en-US" sz="2251" dirty="0">
              <a:solidFill>
                <a:srgbClr val="FFFFFF"/>
              </a:solidFill>
            </a:endParaRPr>
          </a:p>
        </p:txBody>
      </p:sp>
      <p:sp>
        <p:nvSpPr>
          <p:cNvPr id="30" name="Freeform: Shape 29">
            <a:extLst>
              <a:ext uri="{FF2B5EF4-FFF2-40B4-BE49-F238E27FC236}">
                <a16:creationId xmlns:a16="http://schemas.microsoft.com/office/drawing/2014/main" id="{D413C531-8324-48AF-89EE-D02EA848D56B}"/>
              </a:ext>
            </a:extLst>
          </p:cNvPr>
          <p:cNvSpPr/>
          <p:nvPr/>
        </p:nvSpPr>
        <p:spPr>
          <a:xfrm>
            <a:off x="6511757" y="422474"/>
            <a:ext cx="3221007" cy="3494860"/>
          </a:xfrm>
          <a:custGeom>
            <a:avLst/>
            <a:gdLst>
              <a:gd name="connsiteX0" fmla="*/ 1021317 w 2042665"/>
              <a:gd name="connsiteY0" fmla="*/ 1 h 2971003"/>
              <a:gd name="connsiteX1" fmla="*/ 1743669 w 2042665"/>
              <a:gd name="connsiteY1" fmla="*/ 298998 h 2971003"/>
              <a:gd name="connsiteX2" fmla="*/ 2042665 w 2042665"/>
              <a:gd name="connsiteY2" fmla="*/ 1021349 h 2971003"/>
              <a:gd name="connsiteX3" fmla="*/ 1743650 w 2042665"/>
              <a:gd name="connsiteY3" fmla="*/ 1743760 h 2971003"/>
              <a:gd name="connsiteX4" fmla="*/ 1021323 w 2042665"/>
              <a:gd name="connsiteY4" fmla="*/ 2042692 h 2971003"/>
              <a:gd name="connsiteX5" fmla="*/ 1019440 w 2042665"/>
              <a:gd name="connsiteY5" fmla="*/ 2042644 h 2971003"/>
              <a:gd name="connsiteX6" fmla="*/ 887607 w 2042665"/>
              <a:gd name="connsiteY6" fmla="*/ 2109556 h 2971003"/>
              <a:gd name="connsiteX7" fmla="*/ 857872 w 2042665"/>
              <a:gd name="connsiteY7" fmla="*/ 2206143 h 2971003"/>
              <a:gd name="connsiteX8" fmla="*/ 857913 w 2042665"/>
              <a:gd name="connsiteY8" fmla="*/ 2778057 h 2971003"/>
              <a:gd name="connsiteX9" fmla="*/ 895053 w 2042665"/>
              <a:gd name="connsiteY9" fmla="*/ 2815196 h 2971003"/>
              <a:gd name="connsiteX10" fmla="*/ 917292 w 2042665"/>
              <a:gd name="connsiteY10" fmla="*/ 2815242 h 2971003"/>
              <a:gd name="connsiteX11" fmla="*/ 939581 w 2042665"/>
              <a:gd name="connsiteY11" fmla="*/ 2867233 h 2971003"/>
              <a:gd name="connsiteX12" fmla="*/ 844881 w 2042665"/>
              <a:gd name="connsiteY12" fmla="*/ 2961933 h 2971003"/>
              <a:gd name="connsiteX13" fmla="*/ 802203 w 2042665"/>
              <a:gd name="connsiteY13" fmla="*/ 2961974 h 2971003"/>
              <a:gd name="connsiteX14" fmla="*/ 707421 w 2042665"/>
              <a:gd name="connsiteY14" fmla="*/ 2867193 h 2971003"/>
              <a:gd name="connsiteX15" fmla="*/ 729695 w 2042665"/>
              <a:gd name="connsiteY15" fmla="*/ 2815208 h 2971003"/>
              <a:gd name="connsiteX16" fmla="*/ 766824 w 2042665"/>
              <a:gd name="connsiteY16" fmla="*/ 2778079 h 2971003"/>
              <a:gd name="connsiteX17" fmla="*/ 766913 w 2042665"/>
              <a:gd name="connsiteY17" fmla="*/ 2207966 h 2971003"/>
              <a:gd name="connsiteX18" fmla="*/ 821694 w 2042665"/>
              <a:gd name="connsiteY18" fmla="*/ 2045479 h 2971003"/>
              <a:gd name="connsiteX19" fmla="*/ 1020371 w 2042665"/>
              <a:gd name="connsiteY19" fmla="*/ 1950794 h 2971003"/>
              <a:gd name="connsiteX20" fmla="*/ 1022254 w 2042665"/>
              <a:gd name="connsiteY20" fmla="*/ 1950842 h 2971003"/>
              <a:gd name="connsiteX21" fmla="*/ 1678655 w 2042665"/>
              <a:gd name="connsiteY21" fmla="*/ 1678765 h 2971003"/>
              <a:gd name="connsiteX22" fmla="*/ 1949870 w 2042665"/>
              <a:gd name="connsiteY22" fmla="*/ 974944 h 2971003"/>
              <a:gd name="connsiteX23" fmla="*/ 1693576 w 2042665"/>
              <a:gd name="connsiteY23" fmla="*/ 380734 h 2971003"/>
              <a:gd name="connsiteX24" fmla="*/ 971178 w 2042665"/>
              <a:gd name="connsiteY24" fmla="*/ 94707 h 2971003"/>
              <a:gd name="connsiteX25" fmla="*/ 399216 w 2042665"/>
              <a:gd name="connsiteY25" fmla="*/ 332410 h 2971003"/>
              <a:gd name="connsiteX26" fmla="*/ 91872 w 2042665"/>
              <a:gd name="connsiteY26" fmla="*/ 1022295 h 2971003"/>
              <a:gd name="connsiteX27" fmla="*/ 31572 w 2042665"/>
              <a:gd name="connsiteY27" fmla="*/ 1065957 h 2971003"/>
              <a:gd name="connsiteX28" fmla="*/ 1 w 2042665"/>
              <a:gd name="connsiteY28" fmla="*/ 1019534 h 2971003"/>
              <a:gd name="connsiteX29" fmla="*/ 298906 w 2042665"/>
              <a:gd name="connsiteY29" fmla="*/ 299016 h 2971003"/>
              <a:gd name="connsiteX30" fmla="*/ 1021317 w 2042665"/>
              <a:gd name="connsiteY30" fmla="*/ 1 h 297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42665" h="2971003">
                <a:moveTo>
                  <a:pt x="1021317" y="1"/>
                </a:moveTo>
                <a:cubicBezTo>
                  <a:pt x="1294345" y="26"/>
                  <a:pt x="1550541" y="105870"/>
                  <a:pt x="1743669" y="298998"/>
                </a:cubicBezTo>
                <a:cubicBezTo>
                  <a:pt x="1936796" y="492125"/>
                  <a:pt x="2042640" y="748321"/>
                  <a:pt x="2042665" y="1021349"/>
                </a:cubicBezTo>
                <a:cubicBezTo>
                  <a:pt x="2042616" y="1294303"/>
                  <a:pt x="1936805" y="1550605"/>
                  <a:pt x="1743650" y="1743760"/>
                </a:cubicBezTo>
                <a:cubicBezTo>
                  <a:pt x="1550579" y="1936831"/>
                  <a:pt x="1294351" y="2042717"/>
                  <a:pt x="1021323" y="2042692"/>
                </a:cubicBezTo>
                <a:lnTo>
                  <a:pt x="1019440" y="2042644"/>
                </a:lnTo>
                <a:cubicBezTo>
                  <a:pt x="967484" y="2042752"/>
                  <a:pt x="919165" y="2066856"/>
                  <a:pt x="887607" y="2109556"/>
                </a:cubicBezTo>
                <a:cubicBezTo>
                  <a:pt x="867124" y="2137466"/>
                  <a:pt x="857956" y="2170850"/>
                  <a:pt x="857872" y="2206143"/>
                </a:cubicBezTo>
                <a:lnTo>
                  <a:pt x="857913" y="2778057"/>
                </a:lnTo>
                <a:cubicBezTo>
                  <a:pt x="857827" y="2798496"/>
                  <a:pt x="874540" y="2815209"/>
                  <a:pt x="895053" y="2815196"/>
                </a:cubicBezTo>
                <a:lnTo>
                  <a:pt x="917292" y="2815242"/>
                </a:lnTo>
                <a:cubicBezTo>
                  <a:pt x="945116" y="2815198"/>
                  <a:pt x="959105" y="2847709"/>
                  <a:pt x="939581" y="2867233"/>
                </a:cubicBezTo>
                <a:lnTo>
                  <a:pt x="844881" y="2961933"/>
                </a:lnTo>
                <a:cubicBezTo>
                  <a:pt x="832782" y="2974032"/>
                  <a:pt x="814236" y="2974008"/>
                  <a:pt x="802203" y="2961974"/>
                </a:cubicBezTo>
                <a:lnTo>
                  <a:pt x="707421" y="2867193"/>
                </a:lnTo>
                <a:cubicBezTo>
                  <a:pt x="688851" y="2848623"/>
                  <a:pt x="701870" y="2815252"/>
                  <a:pt x="729695" y="2815208"/>
                </a:cubicBezTo>
                <a:cubicBezTo>
                  <a:pt x="750208" y="2815196"/>
                  <a:pt x="766895" y="2798509"/>
                  <a:pt x="766824" y="2778079"/>
                </a:cubicBezTo>
                <a:lnTo>
                  <a:pt x="766913" y="2207966"/>
                </a:lnTo>
                <a:cubicBezTo>
                  <a:pt x="766904" y="2148550"/>
                  <a:pt x="785416" y="2090968"/>
                  <a:pt x="821694" y="2045479"/>
                </a:cubicBezTo>
                <a:cubicBezTo>
                  <a:pt x="869966" y="1984282"/>
                  <a:pt x="942409" y="1950762"/>
                  <a:pt x="1020371" y="1950794"/>
                </a:cubicBezTo>
                <a:cubicBezTo>
                  <a:pt x="1020371" y="1950794"/>
                  <a:pt x="1022254" y="1950842"/>
                  <a:pt x="1022254" y="1950842"/>
                </a:cubicBezTo>
                <a:cubicBezTo>
                  <a:pt x="1269193" y="1950810"/>
                  <a:pt x="1503189" y="1854231"/>
                  <a:pt x="1678655" y="1678765"/>
                </a:cubicBezTo>
                <a:cubicBezTo>
                  <a:pt x="1865302" y="1492118"/>
                  <a:pt x="1962822" y="1240542"/>
                  <a:pt x="1949870" y="974944"/>
                </a:cubicBezTo>
                <a:cubicBezTo>
                  <a:pt x="1938650" y="753966"/>
                  <a:pt x="1846700" y="541368"/>
                  <a:pt x="1693576" y="380734"/>
                </a:cubicBezTo>
                <a:cubicBezTo>
                  <a:pt x="1504119" y="183935"/>
                  <a:pt x="1245095" y="80770"/>
                  <a:pt x="971178" y="94707"/>
                </a:cubicBezTo>
                <a:cubicBezTo>
                  <a:pt x="759429" y="105900"/>
                  <a:pt x="556078" y="190404"/>
                  <a:pt x="399216" y="332410"/>
                </a:cubicBezTo>
                <a:cubicBezTo>
                  <a:pt x="201449" y="511607"/>
                  <a:pt x="91854" y="758619"/>
                  <a:pt x="91872" y="1022295"/>
                </a:cubicBezTo>
                <a:cubicBezTo>
                  <a:pt x="91876" y="1052003"/>
                  <a:pt x="63096" y="1075287"/>
                  <a:pt x="31572" y="1065957"/>
                </a:cubicBezTo>
                <a:cubicBezTo>
                  <a:pt x="12956" y="1060357"/>
                  <a:pt x="-38" y="1041856"/>
                  <a:pt x="1" y="1019534"/>
                </a:cubicBezTo>
                <a:cubicBezTo>
                  <a:pt x="24" y="748389"/>
                  <a:pt x="105835" y="492087"/>
                  <a:pt x="298906" y="299016"/>
                </a:cubicBezTo>
                <a:cubicBezTo>
                  <a:pt x="492061" y="105861"/>
                  <a:pt x="748289" y="-24"/>
                  <a:pt x="1021317" y="1"/>
                </a:cubicBezTo>
                <a:close/>
              </a:path>
            </a:pathLst>
          </a:custGeom>
          <a:solidFill>
            <a:schemeClr val="accent6"/>
          </a:solidFill>
          <a:ln w="12700">
            <a:miter lim="400000"/>
          </a:ln>
        </p:spPr>
        <p:txBody>
          <a:bodyPr lIns="28575" tIns="28575" rIns="28575" bIns="28575" anchor="ctr"/>
          <a:lstStyle/>
          <a:p>
            <a:endParaRPr lang="en-US" sz="2251">
              <a:solidFill>
                <a:srgbClr val="FFFFFF"/>
              </a:solidFill>
            </a:endParaRPr>
          </a:p>
        </p:txBody>
      </p:sp>
      <p:sp>
        <p:nvSpPr>
          <p:cNvPr id="27" name="Freeform: Shape 26">
            <a:extLst>
              <a:ext uri="{FF2B5EF4-FFF2-40B4-BE49-F238E27FC236}">
                <a16:creationId xmlns:a16="http://schemas.microsoft.com/office/drawing/2014/main" id="{F14B6189-DF86-430B-98C7-23C487FBBB7B}"/>
              </a:ext>
            </a:extLst>
          </p:cNvPr>
          <p:cNvSpPr/>
          <p:nvPr/>
        </p:nvSpPr>
        <p:spPr>
          <a:xfrm>
            <a:off x="2952730" y="422474"/>
            <a:ext cx="4118039" cy="2744385"/>
          </a:xfrm>
          <a:custGeom>
            <a:avLst/>
            <a:gdLst>
              <a:gd name="connsiteX0" fmla="*/ 1021333 w 2961726"/>
              <a:gd name="connsiteY0" fmla="*/ 0 h 2042695"/>
              <a:gd name="connsiteX1" fmla="*/ 1743811 w 2961726"/>
              <a:gd name="connsiteY1" fmla="*/ 298969 h 2042695"/>
              <a:gd name="connsiteX2" fmla="*/ 2042696 w 2961726"/>
              <a:gd name="connsiteY2" fmla="*/ 1021362 h 2042695"/>
              <a:gd name="connsiteX3" fmla="*/ 2041848 w 2961726"/>
              <a:gd name="connsiteY3" fmla="*/ 1053857 h 2042695"/>
              <a:gd name="connsiteX4" fmla="*/ 2085420 w 2961726"/>
              <a:gd name="connsiteY4" fmla="*/ 1166161 h 2042695"/>
              <a:gd name="connsiteX5" fmla="*/ 2200562 w 2961726"/>
              <a:gd name="connsiteY5" fmla="*/ 1214472 h 2042695"/>
              <a:gd name="connsiteX6" fmla="*/ 2768851 w 2961726"/>
              <a:gd name="connsiteY6" fmla="*/ 1214476 h 2042695"/>
              <a:gd name="connsiteX7" fmla="*/ 2805995 w 2961726"/>
              <a:gd name="connsiteY7" fmla="*/ 1177331 h 2042695"/>
              <a:gd name="connsiteX8" fmla="*/ 2805998 w 2961726"/>
              <a:gd name="connsiteY8" fmla="*/ 1166219 h 2042695"/>
              <a:gd name="connsiteX9" fmla="*/ 2857956 w 2961726"/>
              <a:gd name="connsiteY9" fmla="*/ 1143888 h 2042695"/>
              <a:gd name="connsiteX10" fmla="*/ 2952643 w 2961726"/>
              <a:gd name="connsiteY10" fmla="*/ 1238576 h 2042695"/>
              <a:gd name="connsiteX11" fmla="*/ 2952671 w 2961726"/>
              <a:gd name="connsiteY11" fmla="*/ 1281305 h 2042695"/>
              <a:gd name="connsiteX12" fmla="*/ 2857981 w 2961726"/>
              <a:gd name="connsiteY12" fmla="*/ 1375995 h 2042695"/>
              <a:gd name="connsiteX13" fmla="*/ 2806020 w 2961726"/>
              <a:gd name="connsiteY13" fmla="*/ 1353720 h 2042695"/>
              <a:gd name="connsiteX14" fmla="*/ 2806022 w 2961726"/>
              <a:gd name="connsiteY14" fmla="*/ 1342608 h 2042695"/>
              <a:gd name="connsiteX15" fmla="*/ 2768820 w 2961726"/>
              <a:gd name="connsiteY15" fmla="*/ 1305406 h 2042695"/>
              <a:gd name="connsiteX16" fmla="*/ 2200616 w 2961726"/>
              <a:gd name="connsiteY16" fmla="*/ 1305486 h 2042695"/>
              <a:gd name="connsiteX17" fmla="*/ 2019516 w 2961726"/>
              <a:gd name="connsiteY17" fmla="*/ 1228362 h 2042695"/>
              <a:gd name="connsiteX18" fmla="*/ 1949884 w 2961726"/>
              <a:gd name="connsiteY18" fmla="*/ 1049198 h 2042695"/>
              <a:gd name="connsiteX19" fmla="*/ 1949830 w 2961726"/>
              <a:gd name="connsiteY19" fmla="*/ 1019457 h 2042695"/>
              <a:gd name="connsiteX20" fmla="*/ 1677882 w 2961726"/>
              <a:gd name="connsiteY20" fmla="*/ 363047 h 2042695"/>
              <a:gd name="connsiteX21" fmla="*/ 974028 w 2961726"/>
              <a:gd name="connsiteY21" fmla="*/ 91913 h 2042695"/>
              <a:gd name="connsiteX22" fmla="*/ 379758 w 2961726"/>
              <a:gd name="connsiteY22" fmla="*/ 348170 h 2042695"/>
              <a:gd name="connsiteX23" fmla="*/ 93843 w 2961726"/>
              <a:gd name="connsiteY23" fmla="*/ 1070573 h 2042695"/>
              <a:gd name="connsiteX24" fmla="*/ 331450 w 2961726"/>
              <a:gd name="connsiteY24" fmla="*/ 1642482 h 2042695"/>
              <a:gd name="connsiteX25" fmla="*/ 1021334 w 2961726"/>
              <a:gd name="connsiteY25" fmla="*/ 1949805 h 2042695"/>
              <a:gd name="connsiteX26" fmla="*/ 1066868 w 2961726"/>
              <a:gd name="connsiteY26" fmla="*/ 1995339 h 2042695"/>
              <a:gd name="connsiteX27" fmla="*/ 1021363 w 2961726"/>
              <a:gd name="connsiteY27" fmla="*/ 2042695 h 2042695"/>
              <a:gd name="connsiteX28" fmla="*/ 299043 w 2961726"/>
              <a:gd name="connsiteY28" fmla="*/ 1743737 h 2042695"/>
              <a:gd name="connsiteX29" fmla="*/ 0 w 2961726"/>
              <a:gd name="connsiteY29" fmla="*/ 1021333 h 2042695"/>
              <a:gd name="connsiteX30" fmla="*/ 298987 w 2961726"/>
              <a:gd name="connsiteY30" fmla="*/ 298987 h 2042695"/>
              <a:gd name="connsiteX31" fmla="*/ 1021333 w 2961726"/>
              <a:gd name="connsiteY31" fmla="*/ 0 h 204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61726" h="2042695">
                <a:moveTo>
                  <a:pt x="1021333" y="0"/>
                </a:moveTo>
                <a:cubicBezTo>
                  <a:pt x="1294366" y="4"/>
                  <a:pt x="1550648" y="105807"/>
                  <a:pt x="1743811" y="298969"/>
                </a:cubicBezTo>
                <a:cubicBezTo>
                  <a:pt x="1936889" y="492047"/>
                  <a:pt x="2042692" y="748330"/>
                  <a:pt x="2042696" y="1021362"/>
                </a:cubicBezTo>
                <a:cubicBezTo>
                  <a:pt x="2042694" y="1032475"/>
                  <a:pt x="2041766" y="1042661"/>
                  <a:pt x="2041848" y="1053857"/>
                </a:cubicBezTo>
                <a:cubicBezTo>
                  <a:pt x="2040865" y="1095576"/>
                  <a:pt x="2056660" y="1135500"/>
                  <a:pt x="2085420" y="1166161"/>
                </a:cubicBezTo>
                <a:cubicBezTo>
                  <a:pt x="2116057" y="1196798"/>
                  <a:pt x="2155956" y="1214469"/>
                  <a:pt x="2200562" y="1214472"/>
                </a:cubicBezTo>
                <a:lnTo>
                  <a:pt x="2768851" y="1214476"/>
                </a:lnTo>
                <a:cubicBezTo>
                  <a:pt x="2789272" y="1214424"/>
                  <a:pt x="2805943" y="1197752"/>
                  <a:pt x="2805995" y="1177331"/>
                </a:cubicBezTo>
                <a:lnTo>
                  <a:pt x="2805998" y="1166219"/>
                </a:lnTo>
                <a:cubicBezTo>
                  <a:pt x="2805992" y="1138282"/>
                  <a:pt x="2838429" y="1124361"/>
                  <a:pt x="2857956" y="1143888"/>
                </a:cubicBezTo>
                <a:lnTo>
                  <a:pt x="2952643" y="1238576"/>
                </a:lnTo>
                <a:cubicBezTo>
                  <a:pt x="2964763" y="1250696"/>
                  <a:pt x="2964735" y="1269240"/>
                  <a:pt x="2952671" y="1281305"/>
                </a:cubicBezTo>
                <a:lnTo>
                  <a:pt x="2857981" y="1375995"/>
                </a:lnTo>
                <a:cubicBezTo>
                  <a:pt x="2839409" y="1394567"/>
                  <a:pt x="2805942" y="1381574"/>
                  <a:pt x="2806020" y="1353720"/>
                </a:cubicBezTo>
                <a:lnTo>
                  <a:pt x="2806022" y="1342608"/>
                </a:lnTo>
                <a:cubicBezTo>
                  <a:pt x="2805917" y="1322176"/>
                  <a:pt x="2789252" y="1305511"/>
                  <a:pt x="2768820" y="1305406"/>
                </a:cubicBezTo>
                <a:lnTo>
                  <a:pt x="2200616" y="1305486"/>
                </a:lnTo>
                <a:cubicBezTo>
                  <a:pt x="2132776" y="1304478"/>
                  <a:pt x="2066877" y="1277625"/>
                  <a:pt x="2019516" y="1228362"/>
                </a:cubicBezTo>
                <a:cubicBezTo>
                  <a:pt x="1972239" y="1179184"/>
                  <a:pt x="1948006" y="1116052"/>
                  <a:pt x="1949884" y="1049198"/>
                </a:cubicBezTo>
                <a:cubicBezTo>
                  <a:pt x="1949009" y="1038963"/>
                  <a:pt x="1949937" y="1028777"/>
                  <a:pt x="1949830" y="1019457"/>
                </a:cubicBezTo>
                <a:cubicBezTo>
                  <a:pt x="1949856" y="772485"/>
                  <a:pt x="1853369" y="538534"/>
                  <a:pt x="1677882" y="363047"/>
                </a:cubicBezTo>
                <a:cubicBezTo>
                  <a:pt x="1491200" y="176365"/>
                  <a:pt x="1239570" y="78871"/>
                  <a:pt x="974028" y="91913"/>
                </a:cubicBezTo>
                <a:cubicBezTo>
                  <a:pt x="753031" y="102998"/>
                  <a:pt x="540376" y="194959"/>
                  <a:pt x="379758" y="348170"/>
                </a:cubicBezTo>
                <a:cubicBezTo>
                  <a:pt x="182946" y="537575"/>
                  <a:pt x="79925" y="796641"/>
                  <a:pt x="93843" y="1070573"/>
                </a:cubicBezTo>
                <a:cubicBezTo>
                  <a:pt x="104949" y="1282172"/>
                  <a:pt x="189428" y="1485544"/>
                  <a:pt x="331450" y="1642482"/>
                </a:cubicBezTo>
                <a:cubicBezTo>
                  <a:pt x="510697" y="1840301"/>
                  <a:pt x="757694" y="1949834"/>
                  <a:pt x="1021334" y="1949805"/>
                </a:cubicBezTo>
                <a:cubicBezTo>
                  <a:pt x="1046469" y="1948909"/>
                  <a:pt x="1066922" y="1969362"/>
                  <a:pt x="1066868" y="1995339"/>
                </a:cubicBezTo>
                <a:cubicBezTo>
                  <a:pt x="1067765" y="2020365"/>
                  <a:pt x="1046414" y="2041716"/>
                  <a:pt x="1021363" y="2042695"/>
                </a:cubicBezTo>
                <a:cubicBezTo>
                  <a:pt x="748404" y="2042618"/>
                  <a:pt x="492121" y="1936815"/>
                  <a:pt x="299043" y="1743737"/>
                </a:cubicBezTo>
                <a:cubicBezTo>
                  <a:pt x="105880" y="1550575"/>
                  <a:pt x="77" y="1294292"/>
                  <a:pt x="0" y="1021333"/>
                </a:cubicBezTo>
                <a:cubicBezTo>
                  <a:pt x="80" y="748384"/>
                  <a:pt x="105879" y="492096"/>
                  <a:pt x="298987" y="298987"/>
                </a:cubicBezTo>
                <a:cubicBezTo>
                  <a:pt x="492169" y="105805"/>
                  <a:pt x="748458" y="6"/>
                  <a:pt x="1021333" y="0"/>
                </a:cubicBezTo>
                <a:close/>
              </a:path>
            </a:pathLst>
          </a:custGeom>
          <a:solidFill>
            <a:schemeClr val="accent2"/>
          </a:solidFill>
          <a:ln w="12700">
            <a:miter lim="400000"/>
          </a:ln>
        </p:spPr>
        <p:txBody>
          <a:bodyPr wrap="square" lIns="28575" tIns="28575" rIns="28575" bIns="28575" anchor="ctr">
            <a:noAutofit/>
          </a:bodyPr>
          <a:lstStyle/>
          <a:p>
            <a:endParaRPr lang="en-US" sz="2251">
              <a:solidFill>
                <a:srgbClr val="FFFFFF"/>
              </a:solidFill>
            </a:endParaRPr>
          </a:p>
        </p:txBody>
      </p:sp>
      <p:pic>
        <p:nvPicPr>
          <p:cNvPr id="21" name="Graphic 20" descr="Postit Notes outline">
            <a:extLst>
              <a:ext uri="{FF2B5EF4-FFF2-40B4-BE49-F238E27FC236}">
                <a16:creationId xmlns:a16="http://schemas.microsoft.com/office/drawing/2014/main" id="{B07CF298-8E6E-4682-9E08-6469CB5FE4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12347" y="2317531"/>
            <a:ext cx="987443" cy="987443"/>
          </a:xfrm>
          <a:prstGeom prst="rect">
            <a:avLst/>
          </a:prstGeom>
        </p:spPr>
      </p:pic>
      <p:grpSp>
        <p:nvGrpSpPr>
          <p:cNvPr id="33" name="Group 32">
            <a:extLst>
              <a:ext uri="{FF2B5EF4-FFF2-40B4-BE49-F238E27FC236}">
                <a16:creationId xmlns:a16="http://schemas.microsoft.com/office/drawing/2014/main" id="{BE72EFCA-4C07-48DD-B353-51476EF43CC7}"/>
              </a:ext>
            </a:extLst>
          </p:cNvPr>
          <p:cNvGrpSpPr/>
          <p:nvPr/>
        </p:nvGrpSpPr>
        <p:grpSpPr>
          <a:xfrm>
            <a:off x="9505307" y="3588899"/>
            <a:ext cx="2414080" cy="2528597"/>
            <a:chOff x="8513617" y="2153687"/>
            <a:chExt cx="3218773" cy="3371455"/>
          </a:xfrm>
        </p:grpSpPr>
        <p:sp>
          <p:nvSpPr>
            <p:cNvPr id="34" name="TextBox 33">
              <a:extLst>
                <a:ext uri="{FF2B5EF4-FFF2-40B4-BE49-F238E27FC236}">
                  <a16:creationId xmlns:a16="http://schemas.microsoft.com/office/drawing/2014/main" id="{184AED18-AAE7-4C28-A0AC-804966B00F17}"/>
                </a:ext>
              </a:extLst>
            </p:cNvPr>
            <p:cNvSpPr txBox="1"/>
            <p:nvPr/>
          </p:nvSpPr>
          <p:spPr>
            <a:xfrm>
              <a:off x="8513617" y="2153687"/>
              <a:ext cx="3218773" cy="998391"/>
            </a:xfrm>
            <a:prstGeom prst="rect">
              <a:avLst/>
            </a:prstGeom>
            <a:noFill/>
          </p:spPr>
          <p:txBody>
            <a:bodyPr wrap="square" lIns="0" rIns="0" rtlCol="0" anchor="b">
              <a:spAutoFit/>
            </a:bodyPr>
            <a:lstStyle/>
            <a:p>
              <a:pPr algn="ctr"/>
              <a:r>
                <a:rPr lang="en-US" sz="2133" b="1" cap="all" noProof="1">
                  <a:solidFill>
                    <a:schemeClr val="accent5">
                      <a:lumMod val="75000"/>
                    </a:schemeClr>
                  </a:solidFill>
                </a:rPr>
                <a:t>Statewide MAPPING DISPLAY</a:t>
              </a:r>
            </a:p>
          </p:txBody>
        </p:sp>
        <p:sp>
          <p:nvSpPr>
            <p:cNvPr id="35" name="TextBox 34">
              <a:extLst>
                <a:ext uri="{FF2B5EF4-FFF2-40B4-BE49-F238E27FC236}">
                  <a16:creationId xmlns:a16="http://schemas.microsoft.com/office/drawing/2014/main" id="{F7CBBEC5-056B-4F7B-BEF3-7752244BCAB7}"/>
                </a:ext>
              </a:extLst>
            </p:cNvPr>
            <p:cNvSpPr txBox="1"/>
            <p:nvPr/>
          </p:nvSpPr>
          <p:spPr>
            <a:xfrm>
              <a:off x="8838671" y="3145009"/>
              <a:ext cx="2673727" cy="2380133"/>
            </a:xfrm>
            <a:prstGeom prst="rect">
              <a:avLst/>
            </a:prstGeom>
            <a:noFill/>
          </p:spPr>
          <p:txBody>
            <a:bodyPr wrap="square" lIns="0" rIns="0" rtlCol="0" anchor="t">
              <a:spAutoFit/>
            </a:bodyPr>
            <a:lstStyle/>
            <a:p>
              <a:pPr algn="just"/>
              <a:r>
                <a:rPr lang="en-US" sz="1000" noProof="1"/>
                <a:t>THe Board-sponsored mapping display pulls directly from the GIS Clearinghouse and is available within every PSAP at each workstation throughout the Commonwealth via RapidDeploy Radius Mapping.  The portal is the single interface for mapping/data integration, displaying on the most robust GIS data available. </a:t>
              </a:r>
            </a:p>
          </p:txBody>
        </p:sp>
      </p:grpSp>
      <p:grpSp>
        <p:nvGrpSpPr>
          <p:cNvPr id="36" name="Group 35">
            <a:extLst>
              <a:ext uri="{FF2B5EF4-FFF2-40B4-BE49-F238E27FC236}">
                <a16:creationId xmlns:a16="http://schemas.microsoft.com/office/drawing/2014/main" id="{F903320B-07C6-43A3-BE5F-CAE652FFC954}"/>
              </a:ext>
            </a:extLst>
          </p:cNvPr>
          <p:cNvGrpSpPr/>
          <p:nvPr/>
        </p:nvGrpSpPr>
        <p:grpSpPr>
          <a:xfrm>
            <a:off x="542537" y="3850076"/>
            <a:ext cx="2318480" cy="1570142"/>
            <a:chOff x="167710" y="4006010"/>
            <a:chExt cx="3091306" cy="2093519"/>
          </a:xfrm>
        </p:grpSpPr>
        <p:sp>
          <p:nvSpPr>
            <p:cNvPr id="37" name="TextBox 36">
              <a:extLst>
                <a:ext uri="{FF2B5EF4-FFF2-40B4-BE49-F238E27FC236}">
                  <a16:creationId xmlns:a16="http://schemas.microsoft.com/office/drawing/2014/main" id="{417EC0F3-B4A4-4699-A19A-EBA4E48BFCA2}"/>
                </a:ext>
              </a:extLst>
            </p:cNvPr>
            <p:cNvSpPr txBox="1"/>
            <p:nvPr/>
          </p:nvSpPr>
          <p:spPr>
            <a:xfrm>
              <a:off x="167710" y="4006010"/>
              <a:ext cx="3091306" cy="1107994"/>
            </a:xfrm>
            <a:prstGeom prst="rect">
              <a:avLst/>
            </a:prstGeom>
            <a:noFill/>
          </p:spPr>
          <p:txBody>
            <a:bodyPr wrap="square" lIns="0" rIns="0" rtlCol="0" anchor="b">
              <a:spAutoFit/>
            </a:bodyPr>
            <a:lstStyle/>
            <a:p>
              <a:pPr algn="ctr"/>
              <a:r>
                <a:rPr lang="en-US" sz="2400" b="1" cap="all" noProof="1"/>
                <a:t>Individual</a:t>
              </a:r>
              <a:r>
                <a:rPr lang="en-US" sz="2400" b="1" cap="all" noProof="1">
                  <a:solidFill>
                    <a:schemeClr val="accent3">
                      <a:lumMod val="75000"/>
                    </a:schemeClr>
                  </a:solidFill>
                </a:rPr>
                <a:t> </a:t>
              </a:r>
            </a:p>
            <a:p>
              <a:pPr algn="ctr"/>
              <a:r>
                <a:rPr lang="en-US" sz="2400" b="1" cap="all" noProof="1"/>
                <a:t>PSAPs</a:t>
              </a:r>
            </a:p>
          </p:txBody>
        </p:sp>
        <p:sp>
          <p:nvSpPr>
            <p:cNvPr id="38" name="TextBox 37">
              <a:extLst>
                <a:ext uri="{FF2B5EF4-FFF2-40B4-BE49-F238E27FC236}">
                  <a16:creationId xmlns:a16="http://schemas.microsoft.com/office/drawing/2014/main" id="{A92E4773-4B38-45B5-8F15-53740E712FD8}"/>
                </a:ext>
              </a:extLst>
            </p:cNvPr>
            <p:cNvSpPr txBox="1"/>
            <p:nvPr/>
          </p:nvSpPr>
          <p:spPr>
            <a:xfrm>
              <a:off x="167710" y="4950499"/>
              <a:ext cx="3091306" cy="1149030"/>
            </a:xfrm>
            <a:prstGeom prst="rect">
              <a:avLst/>
            </a:prstGeom>
            <a:noFill/>
          </p:spPr>
          <p:txBody>
            <a:bodyPr wrap="square" lIns="0" rIns="0" rtlCol="0" anchor="t">
              <a:spAutoFit/>
            </a:bodyPr>
            <a:lstStyle/>
            <a:p>
              <a:pPr algn="just"/>
              <a:r>
                <a:rPr lang="en-US" sz="1000" noProof="1"/>
                <a:t>PSAPs are required to submit GIS data quarterly.  PSAPs may produce the data internally or secure outside contracts for collection and maintenance.</a:t>
              </a:r>
            </a:p>
          </p:txBody>
        </p:sp>
      </p:grpSp>
      <p:grpSp>
        <p:nvGrpSpPr>
          <p:cNvPr id="39" name="Group 38">
            <a:extLst>
              <a:ext uri="{FF2B5EF4-FFF2-40B4-BE49-F238E27FC236}">
                <a16:creationId xmlns:a16="http://schemas.microsoft.com/office/drawing/2014/main" id="{24F4EDC2-EAE4-4718-B147-B6D5C450784E}"/>
              </a:ext>
            </a:extLst>
          </p:cNvPr>
          <p:cNvGrpSpPr/>
          <p:nvPr/>
        </p:nvGrpSpPr>
        <p:grpSpPr>
          <a:xfrm>
            <a:off x="9811575" y="39524"/>
            <a:ext cx="2003828" cy="2398162"/>
            <a:chOff x="8921977" y="754893"/>
            <a:chExt cx="2926080" cy="2612970"/>
          </a:xfrm>
        </p:grpSpPr>
        <p:sp>
          <p:nvSpPr>
            <p:cNvPr id="40" name="TextBox 39">
              <a:extLst>
                <a:ext uri="{FF2B5EF4-FFF2-40B4-BE49-F238E27FC236}">
                  <a16:creationId xmlns:a16="http://schemas.microsoft.com/office/drawing/2014/main" id="{A204196D-3A8B-47EB-B09F-96C3CB6303D0}"/>
                </a:ext>
              </a:extLst>
            </p:cNvPr>
            <p:cNvSpPr txBox="1"/>
            <p:nvPr/>
          </p:nvSpPr>
          <p:spPr>
            <a:xfrm>
              <a:off x="8921977" y="754893"/>
              <a:ext cx="2926080" cy="1173497"/>
            </a:xfrm>
            <a:prstGeom prst="rect">
              <a:avLst/>
            </a:prstGeom>
            <a:noFill/>
          </p:spPr>
          <p:txBody>
            <a:bodyPr wrap="square" lIns="0" rIns="0" rtlCol="0" anchor="b">
              <a:spAutoFit/>
            </a:bodyPr>
            <a:lstStyle/>
            <a:p>
              <a:r>
                <a:rPr lang="en-US" sz="2133" b="1" cap="all" noProof="1">
                  <a:solidFill>
                    <a:schemeClr val="accent6">
                      <a:lumMod val="75000"/>
                    </a:schemeClr>
                  </a:solidFill>
                </a:rPr>
                <a:t>DIVISION OF GEOGRAPHIC INFORMATION</a:t>
              </a:r>
            </a:p>
          </p:txBody>
        </p:sp>
        <p:sp>
          <p:nvSpPr>
            <p:cNvPr id="41" name="TextBox 40">
              <a:extLst>
                <a:ext uri="{FF2B5EF4-FFF2-40B4-BE49-F238E27FC236}">
                  <a16:creationId xmlns:a16="http://schemas.microsoft.com/office/drawing/2014/main" id="{231D855D-1654-4085-9CD0-7A8632F41C49}"/>
                </a:ext>
              </a:extLst>
            </p:cNvPr>
            <p:cNvSpPr txBox="1"/>
            <p:nvPr/>
          </p:nvSpPr>
          <p:spPr>
            <a:xfrm>
              <a:off x="8921977" y="1925880"/>
              <a:ext cx="2926080" cy="1441983"/>
            </a:xfrm>
            <a:prstGeom prst="rect">
              <a:avLst/>
            </a:prstGeom>
            <a:noFill/>
          </p:spPr>
          <p:txBody>
            <a:bodyPr wrap="square" lIns="0" rIns="0" rtlCol="0" anchor="t">
              <a:spAutoFit/>
            </a:bodyPr>
            <a:lstStyle/>
            <a:p>
              <a:pPr algn="just"/>
              <a:r>
                <a:rPr lang="en-US" sz="1000" noProof="1">
                  <a:solidFill>
                    <a:schemeClr val="tx1">
                      <a:lumMod val="65000"/>
                      <a:lumOff val="35000"/>
                    </a:schemeClr>
                  </a:solidFill>
                </a:rPr>
                <a:t>The GIS Clearinghouse has data from many state agencies and local entities, including all data submitted to meet the KY 911 Services Board requirements.  THe data is available for public consumenation and is submitted to the NAD.</a:t>
              </a:r>
            </a:p>
          </p:txBody>
        </p:sp>
      </p:grpSp>
      <p:grpSp>
        <p:nvGrpSpPr>
          <p:cNvPr id="42" name="Group 41">
            <a:extLst>
              <a:ext uri="{FF2B5EF4-FFF2-40B4-BE49-F238E27FC236}">
                <a16:creationId xmlns:a16="http://schemas.microsoft.com/office/drawing/2014/main" id="{A04B2C04-8C45-47E9-AC89-CEE850CB9B3F}"/>
              </a:ext>
            </a:extLst>
          </p:cNvPr>
          <p:cNvGrpSpPr/>
          <p:nvPr/>
        </p:nvGrpSpPr>
        <p:grpSpPr>
          <a:xfrm>
            <a:off x="621348" y="77023"/>
            <a:ext cx="2194560" cy="2571578"/>
            <a:chOff x="157146" y="1196901"/>
            <a:chExt cx="2926080" cy="3428768"/>
          </a:xfrm>
        </p:grpSpPr>
        <p:sp>
          <p:nvSpPr>
            <p:cNvPr id="43" name="TextBox 42">
              <a:extLst>
                <a:ext uri="{FF2B5EF4-FFF2-40B4-BE49-F238E27FC236}">
                  <a16:creationId xmlns:a16="http://schemas.microsoft.com/office/drawing/2014/main" id="{A05690D4-2975-443C-82D3-D463775F3FC0}"/>
                </a:ext>
              </a:extLst>
            </p:cNvPr>
            <p:cNvSpPr txBox="1"/>
            <p:nvPr/>
          </p:nvSpPr>
          <p:spPr>
            <a:xfrm>
              <a:off x="157146" y="1196901"/>
              <a:ext cx="2926080" cy="1873673"/>
            </a:xfrm>
            <a:prstGeom prst="rect">
              <a:avLst/>
            </a:prstGeom>
            <a:noFill/>
          </p:spPr>
          <p:txBody>
            <a:bodyPr wrap="square" lIns="0" rIns="0" rtlCol="0" anchor="b">
              <a:spAutoFit/>
            </a:bodyPr>
            <a:lstStyle/>
            <a:p>
              <a:pPr algn="r"/>
              <a:r>
                <a:rPr lang="en-US" sz="2133" b="1" cap="all" noProof="1">
                  <a:solidFill>
                    <a:schemeClr val="accent2">
                      <a:lumMod val="75000"/>
                    </a:schemeClr>
                  </a:solidFill>
                </a:rPr>
                <a:t>Data Verification and AGGREGATION</a:t>
              </a:r>
            </a:p>
          </p:txBody>
        </p:sp>
        <p:sp>
          <p:nvSpPr>
            <p:cNvPr id="44" name="TextBox 43">
              <a:extLst>
                <a:ext uri="{FF2B5EF4-FFF2-40B4-BE49-F238E27FC236}">
                  <a16:creationId xmlns:a16="http://schemas.microsoft.com/office/drawing/2014/main" id="{C3ECB4EB-1EC0-43B9-A74D-8053E12DE075}"/>
                </a:ext>
              </a:extLst>
            </p:cNvPr>
            <p:cNvSpPr txBox="1"/>
            <p:nvPr/>
          </p:nvSpPr>
          <p:spPr>
            <a:xfrm>
              <a:off x="157146" y="3066269"/>
              <a:ext cx="2926080" cy="1559400"/>
            </a:xfrm>
            <a:prstGeom prst="rect">
              <a:avLst/>
            </a:prstGeom>
            <a:noFill/>
          </p:spPr>
          <p:txBody>
            <a:bodyPr wrap="square" lIns="0" rIns="0" rtlCol="0" anchor="t">
              <a:spAutoFit/>
            </a:bodyPr>
            <a:lstStyle/>
            <a:p>
              <a:pPr algn="just"/>
              <a:r>
                <a:rPr lang="en-US" sz="1000" noProof="1"/>
                <a:t>Every PSAP uploads data layers as changes are integrated into their local datasets. </a:t>
              </a:r>
            </a:p>
            <a:p>
              <a:pPr algn="just"/>
              <a:endParaRPr lang="en-US" sz="1000" noProof="1"/>
            </a:p>
            <a:p>
              <a:pPr algn="just"/>
              <a:r>
                <a:rPr lang="en-US" sz="1000" noProof="1"/>
                <a:t>Data is reviewed to meet NENA i3 standards before aggregation into the statewide layers.</a:t>
              </a:r>
            </a:p>
          </p:txBody>
        </p:sp>
      </p:grpSp>
      <p:pic>
        <p:nvPicPr>
          <p:cNvPr id="4" name="Picture 3" descr="Text&#10;&#10;Description automatically generated">
            <a:extLst>
              <a:ext uri="{FF2B5EF4-FFF2-40B4-BE49-F238E27FC236}">
                <a16:creationId xmlns:a16="http://schemas.microsoft.com/office/drawing/2014/main" id="{4DC7D149-5868-55D0-487A-C807DDA42FB8}"/>
              </a:ext>
            </a:extLst>
          </p:cNvPr>
          <p:cNvPicPr>
            <a:picLocks noChangeAspect="1"/>
          </p:cNvPicPr>
          <p:nvPr/>
        </p:nvPicPr>
        <p:blipFill>
          <a:blip r:embed="rId5"/>
          <a:stretch>
            <a:fillRect/>
          </a:stretch>
        </p:blipFill>
        <p:spPr>
          <a:xfrm>
            <a:off x="5242651" y="2836141"/>
            <a:ext cx="3771848" cy="1722304"/>
          </a:xfrm>
          <a:prstGeom prst="rect">
            <a:avLst/>
          </a:prstGeom>
        </p:spPr>
      </p:pic>
      <p:pic>
        <p:nvPicPr>
          <p:cNvPr id="26" name="Picture 2" descr="http://archives.techlines.ky.gov/july2003/12-layers.jpg">
            <a:extLst>
              <a:ext uri="{FF2B5EF4-FFF2-40B4-BE49-F238E27FC236}">
                <a16:creationId xmlns:a16="http://schemas.microsoft.com/office/drawing/2014/main" id="{B51F9A98-C3A1-9E0D-8DB4-203E8831B28C}"/>
              </a:ext>
            </a:extLst>
          </p:cNvP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274744" y="706399"/>
            <a:ext cx="1675720" cy="1956221"/>
          </a:xfrm>
          <a:prstGeom prst="rect">
            <a:avLst/>
          </a:prstGeom>
          <a:noFill/>
          <a:ln w="9525">
            <a:noFill/>
            <a:miter lim="800000"/>
            <a:headEnd/>
            <a:tailEnd/>
          </a:ln>
        </p:spPr>
      </p:pic>
      <p:pic>
        <p:nvPicPr>
          <p:cNvPr id="12" name="Picture 11" descr="A picture containing text&#10;&#10;Description automatically generated">
            <a:extLst>
              <a:ext uri="{FF2B5EF4-FFF2-40B4-BE49-F238E27FC236}">
                <a16:creationId xmlns:a16="http://schemas.microsoft.com/office/drawing/2014/main" id="{ABAEFBCB-6670-5847-4E58-16764B5B0DDD}"/>
              </a:ext>
            </a:extLst>
          </p:cNvPr>
          <p:cNvPicPr>
            <a:picLocks noChangeAspect="1"/>
          </p:cNvPicPr>
          <p:nvPr/>
        </p:nvPicPr>
        <p:blipFill>
          <a:blip r:embed="rId7"/>
          <a:stretch>
            <a:fillRect/>
          </a:stretch>
        </p:blipFill>
        <p:spPr>
          <a:xfrm>
            <a:off x="3363507" y="1195085"/>
            <a:ext cx="2053052" cy="1231831"/>
          </a:xfrm>
          <a:prstGeom prst="rect">
            <a:avLst/>
          </a:prstGeom>
        </p:spPr>
      </p:pic>
      <p:pic>
        <p:nvPicPr>
          <p:cNvPr id="14" name="Picture 13" descr="A picture containing text, electronics, computer, display&#10;&#10;Description automatically generated">
            <a:extLst>
              <a:ext uri="{FF2B5EF4-FFF2-40B4-BE49-F238E27FC236}">
                <a16:creationId xmlns:a16="http://schemas.microsoft.com/office/drawing/2014/main" id="{1B5F4181-28A6-4A88-D230-F3D50ED8130B}"/>
              </a:ext>
            </a:extLst>
          </p:cNvPr>
          <p:cNvPicPr>
            <a:picLocks noChangeAspect="1"/>
          </p:cNvPicPr>
          <p:nvPr/>
        </p:nvPicPr>
        <p:blipFill>
          <a:blip r:embed="rId8"/>
          <a:stretch>
            <a:fillRect/>
          </a:stretch>
        </p:blipFill>
        <p:spPr>
          <a:xfrm>
            <a:off x="6742440" y="4201259"/>
            <a:ext cx="2767741" cy="1974100"/>
          </a:xfrm>
          <a:prstGeom prst="rect">
            <a:avLst/>
          </a:prstGeom>
        </p:spPr>
      </p:pic>
      <p:pic>
        <p:nvPicPr>
          <p:cNvPr id="45" name="Graphic 44" descr="Postit Notes outline">
            <a:extLst>
              <a:ext uri="{FF2B5EF4-FFF2-40B4-BE49-F238E27FC236}">
                <a16:creationId xmlns:a16="http://schemas.microsoft.com/office/drawing/2014/main" id="{0D6C2163-4579-E526-3EF5-EC3C5C914D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1183" y="5489628"/>
            <a:ext cx="987443" cy="987443"/>
          </a:xfrm>
          <a:prstGeom prst="rect">
            <a:avLst/>
          </a:prstGeom>
        </p:spPr>
      </p:pic>
      <p:sp>
        <p:nvSpPr>
          <p:cNvPr id="46" name="Freeform: Shape 45">
            <a:extLst>
              <a:ext uri="{FF2B5EF4-FFF2-40B4-BE49-F238E27FC236}">
                <a16:creationId xmlns:a16="http://schemas.microsoft.com/office/drawing/2014/main" id="{B9757EC0-0272-97A3-48BC-BF95938D8320}"/>
              </a:ext>
            </a:extLst>
          </p:cNvPr>
          <p:cNvSpPr/>
          <p:nvPr/>
        </p:nvSpPr>
        <p:spPr>
          <a:xfrm>
            <a:off x="2952527" y="2836141"/>
            <a:ext cx="3069437" cy="3693432"/>
          </a:xfrm>
          <a:custGeom>
            <a:avLst/>
            <a:gdLst>
              <a:gd name="connsiteX0" fmla="*/ 1257196 w 2041828"/>
              <a:gd name="connsiteY0" fmla="*/ 1 h 2983049"/>
              <a:gd name="connsiteX1" fmla="*/ 1278575 w 2041828"/>
              <a:gd name="connsiteY1" fmla="*/ 9056 h 2983049"/>
              <a:gd name="connsiteX2" fmla="*/ 1373244 w 2041828"/>
              <a:gd name="connsiteY2" fmla="*/ 103724 h 2983049"/>
              <a:gd name="connsiteX3" fmla="*/ 1350967 w 2041828"/>
              <a:gd name="connsiteY3" fmla="*/ 155686 h 2983049"/>
              <a:gd name="connsiteX4" fmla="*/ 1339850 w 2041828"/>
              <a:gd name="connsiteY4" fmla="*/ 155729 h 2983049"/>
              <a:gd name="connsiteX5" fmla="*/ 1302730 w 2041828"/>
              <a:gd name="connsiteY5" fmla="*/ 192848 h 2983049"/>
              <a:gd name="connsiteX6" fmla="*/ 1302724 w 2041828"/>
              <a:gd name="connsiteY6" fmla="*/ 777784 h 2983049"/>
              <a:gd name="connsiteX7" fmla="*/ 1246975 w 2041828"/>
              <a:gd name="connsiteY7" fmla="*/ 941198 h 2983049"/>
              <a:gd name="connsiteX8" fmla="*/ 1047372 w 2041828"/>
              <a:gd name="connsiteY8" fmla="*/ 1033136 h 2983049"/>
              <a:gd name="connsiteX9" fmla="*/ 1020431 w 2041828"/>
              <a:gd name="connsiteY9" fmla="*/ 1032238 h 2983049"/>
              <a:gd name="connsiteX10" fmla="*/ 91017 w 2041828"/>
              <a:gd name="connsiteY10" fmla="*/ 1961652 h 2983049"/>
              <a:gd name="connsiteX11" fmla="*/ 363094 w 2041828"/>
              <a:gd name="connsiteY11" fmla="*/ 2618110 h 2983049"/>
              <a:gd name="connsiteX12" fmla="*/ 1019551 w 2041828"/>
              <a:gd name="connsiteY12" fmla="*/ 2890186 h 2983049"/>
              <a:gd name="connsiteX13" fmla="*/ 1948965 w 2041828"/>
              <a:gd name="connsiteY13" fmla="*/ 1960772 h 2983049"/>
              <a:gd name="connsiteX14" fmla="*/ 2009348 w 2041828"/>
              <a:gd name="connsiteY14" fmla="*/ 1917154 h 2983049"/>
              <a:gd name="connsiteX15" fmla="*/ 2041828 w 2041828"/>
              <a:gd name="connsiteY15" fmla="*/ 1962655 h 2983049"/>
              <a:gd name="connsiteX16" fmla="*/ 1021434 w 2041828"/>
              <a:gd name="connsiteY16" fmla="*/ 2983049 h 2983049"/>
              <a:gd name="connsiteX17" fmla="*/ 299925 w 2041828"/>
              <a:gd name="connsiteY17" fmla="*/ 2683124 h 2983049"/>
              <a:gd name="connsiteX18" fmla="*/ 0 w 2041828"/>
              <a:gd name="connsiteY18" fmla="*/ 1961615 h 2983049"/>
              <a:gd name="connsiteX19" fmla="*/ 1021324 w 2041828"/>
              <a:gd name="connsiteY19" fmla="*/ 940291 h 2983049"/>
              <a:gd name="connsiteX20" fmla="*/ 1051125 w 2041828"/>
              <a:gd name="connsiteY20" fmla="*/ 940329 h 2983049"/>
              <a:gd name="connsiteX21" fmla="*/ 1163382 w 2041828"/>
              <a:gd name="connsiteY21" fmla="*/ 896669 h 2983049"/>
              <a:gd name="connsiteX22" fmla="*/ 1211769 w 2041828"/>
              <a:gd name="connsiteY22" fmla="*/ 781530 h 2983049"/>
              <a:gd name="connsiteX23" fmla="*/ 1211714 w 2041828"/>
              <a:gd name="connsiteY23" fmla="*/ 192811 h 2983049"/>
              <a:gd name="connsiteX24" fmla="*/ 1174569 w 2041828"/>
              <a:gd name="connsiteY24" fmla="*/ 155667 h 2983049"/>
              <a:gd name="connsiteX25" fmla="*/ 1163452 w 2041828"/>
              <a:gd name="connsiteY25" fmla="*/ 155710 h 2983049"/>
              <a:gd name="connsiteX26" fmla="*/ 1141104 w 2041828"/>
              <a:gd name="connsiteY26" fmla="*/ 103769 h 2983049"/>
              <a:gd name="connsiteX27" fmla="*/ 1235804 w 2041828"/>
              <a:gd name="connsiteY27" fmla="*/ 9069 h 2983049"/>
              <a:gd name="connsiteX28" fmla="*/ 1257196 w 2041828"/>
              <a:gd name="connsiteY28" fmla="*/ 1 h 298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41828" h="2983049">
                <a:moveTo>
                  <a:pt x="1257196" y="1"/>
                </a:moveTo>
                <a:cubicBezTo>
                  <a:pt x="1264868" y="0"/>
                  <a:pt x="1272538" y="3019"/>
                  <a:pt x="1278575" y="9056"/>
                </a:cubicBezTo>
                <a:lnTo>
                  <a:pt x="1373244" y="103724"/>
                </a:lnTo>
                <a:cubicBezTo>
                  <a:pt x="1391854" y="122335"/>
                  <a:pt x="1378830" y="155816"/>
                  <a:pt x="1350967" y="155686"/>
                </a:cubicBezTo>
                <a:lnTo>
                  <a:pt x="1339850" y="155729"/>
                </a:lnTo>
                <a:cubicBezTo>
                  <a:pt x="1319390" y="155732"/>
                  <a:pt x="1302649" y="172474"/>
                  <a:pt x="1302730" y="192848"/>
                </a:cubicBezTo>
                <a:lnTo>
                  <a:pt x="1302724" y="777784"/>
                </a:lnTo>
                <a:cubicBezTo>
                  <a:pt x="1303653" y="836378"/>
                  <a:pt x="1285053" y="895737"/>
                  <a:pt x="1246975" y="941198"/>
                </a:cubicBezTo>
                <a:cubicBezTo>
                  <a:pt x="1196868" y="1002533"/>
                  <a:pt x="1124404" y="1035930"/>
                  <a:pt x="1047372" y="1033136"/>
                </a:cubicBezTo>
                <a:cubicBezTo>
                  <a:pt x="1039037" y="1032242"/>
                  <a:pt x="1029696" y="1032202"/>
                  <a:pt x="1020431" y="1032238"/>
                </a:cubicBezTo>
                <a:cubicBezTo>
                  <a:pt x="507906" y="1032277"/>
                  <a:pt x="91056" y="1449127"/>
                  <a:pt x="91017" y="1961652"/>
                </a:cubicBezTo>
                <a:cubicBezTo>
                  <a:pt x="90955" y="2217957"/>
                  <a:pt x="195059" y="2450075"/>
                  <a:pt x="363094" y="2618110"/>
                </a:cubicBezTo>
                <a:cubicBezTo>
                  <a:pt x="531128" y="2786144"/>
                  <a:pt x="763246" y="2890248"/>
                  <a:pt x="1019551" y="2890186"/>
                </a:cubicBezTo>
                <a:cubicBezTo>
                  <a:pt x="1532076" y="2890147"/>
                  <a:pt x="1948926" y="2473297"/>
                  <a:pt x="1948965" y="1960772"/>
                </a:cubicBezTo>
                <a:cubicBezTo>
                  <a:pt x="1949004" y="1931048"/>
                  <a:pt x="1977731" y="1907859"/>
                  <a:pt x="2009348" y="1917154"/>
                </a:cubicBezTo>
                <a:cubicBezTo>
                  <a:pt x="2028856" y="1923640"/>
                  <a:pt x="2040908" y="1941273"/>
                  <a:pt x="2041828" y="1962655"/>
                </a:cubicBezTo>
                <a:cubicBezTo>
                  <a:pt x="2041831" y="2525278"/>
                  <a:pt x="1584057" y="2983052"/>
                  <a:pt x="1021434" y="2983049"/>
                </a:cubicBezTo>
                <a:cubicBezTo>
                  <a:pt x="740049" y="2982044"/>
                  <a:pt x="484724" y="2867923"/>
                  <a:pt x="299925" y="2683124"/>
                </a:cubicBezTo>
                <a:cubicBezTo>
                  <a:pt x="115125" y="2498325"/>
                  <a:pt x="75" y="2243930"/>
                  <a:pt x="0" y="1961615"/>
                </a:cubicBezTo>
                <a:cubicBezTo>
                  <a:pt x="927" y="1398061"/>
                  <a:pt x="458700" y="940288"/>
                  <a:pt x="1021324" y="940291"/>
                </a:cubicBezTo>
                <a:cubicBezTo>
                  <a:pt x="1031596" y="939401"/>
                  <a:pt x="1041783" y="940288"/>
                  <a:pt x="1051125" y="940329"/>
                </a:cubicBezTo>
                <a:cubicBezTo>
                  <a:pt x="1092804" y="941254"/>
                  <a:pt x="1133704" y="926348"/>
                  <a:pt x="1163382" y="896669"/>
                </a:cubicBezTo>
                <a:cubicBezTo>
                  <a:pt x="1194075" y="865976"/>
                  <a:pt x="1211749" y="826154"/>
                  <a:pt x="1211769" y="781530"/>
                </a:cubicBezTo>
                <a:lnTo>
                  <a:pt x="1211714" y="192811"/>
                </a:lnTo>
                <a:cubicBezTo>
                  <a:pt x="1211709" y="172514"/>
                  <a:pt x="1194944" y="155749"/>
                  <a:pt x="1174569" y="155667"/>
                </a:cubicBezTo>
                <a:lnTo>
                  <a:pt x="1163452" y="155710"/>
                </a:lnTo>
                <a:cubicBezTo>
                  <a:pt x="1135581" y="155742"/>
                  <a:pt x="1121657" y="123216"/>
                  <a:pt x="1141104" y="103769"/>
                </a:cubicBezTo>
                <a:lnTo>
                  <a:pt x="1235804" y="9069"/>
                </a:lnTo>
                <a:cubicBezTo>
                  <a:pt x="1241850" y="3023"/>
                  <a:pt x="1249524" y="2"/>
                  <a:pt x="1257196" y="1"/>
                </a:cubicBezTo>
                <a:close/>
              </a:path>
            </a:pathLst>
          </a:custGeom>
          <a:solidFill>
            <a:schemeClr val="accent3"/>
          </a:solidFill>
          <a:ln w="12700">
            <a:miter lim="400000"/>
          </a:ln>
        </p:spPr>
        <p:txBody>
          <a:bodyPr wrap="square" lIns="28575" tIns="28575" rIns="28575" bIns="28575" anchor="ctr">
            <a:noAutofit/>
          </a:bodyPr>
          <a:lstStyle/>
          <a:p>
            <a:endParaRPr lang="en-US" sz="2251">
              <a:solidFill>
                <a:srgbClr val="FFFFFF"/>
              </a:solidFill>
            </a:endParaRPr>
          </a:p>
        </p:txBody>
      </p:sp>
      <p:pic>
        <p:nvPicPr>
          <p:cNvPr id="47" name="Picture 46" descr="A picture containing text, sign, outdoor&#10;&#10;Description automatically generated">
            <a:extLst>
              <a:ext uri="{FF2B5EF4-FFF2-40B4-BE49-F238E27FC236}">
                <a16:creationId xmlns:a16="http://schemas.microsoft.com/office/drawing/2014/main" id="{D03593DA-96B8-320A-1862-FF875BE04F05}"/>
              </a:ext>
            </a:extLst>
          </p:cNvPr>
          <p:cNvPicPr>
            <a:picLocks noChangeAspect="1"/>
          </p:cNvPicPr>
          <p:nvPr/>
        </p:nvPicPr>
        <p:blipFill>
          <a:blip r:embed="rId10"/>
          <a:stretch>
            <a:fillRect/>
          </a:stretch>
        </p:blipFill>
        <p:spPr>
          <a:xfrm>
            <a:off x="3834161" y="4283035"/>
            <a:ext cx="1227783" cy="1832512"/>
          </a:xfrm>
          <a:prstGeom prst="rect">
            <a:avLst/>
          </a:prstGeom>
        </p:spPr>
      </p:pic>
    </p:spTree>
    <p:extLst>
      <p:ext uri="{BB962C8B-B14F-4D97-AF65-F5344CB8AC3E}">
        <p14:creationId xmlns:p14="http://schemas.microsoft.com/office/powerpoint/2010/main" val="364986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0" grpId="0" animBg="1"/>
      <p:bldP spid="27" grpId="0" animBg="1"/>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388F1-D3EF-44F7-81BD-960374DDE57D}"/>
              </a:ext>
            </a:extLst>
          </p:cNvPr>
          <p:cNvSpPr>
            <a:spLocks noGrp="1"/>
          </p:cNvSpPr>
          <p:nvPr>
            <p:ph type="title"/>
          </p:nvPr>
        </p:nvSpPr>
        <p:spPr>
          <a:xfrm>
            <a:off x="693736" y="109818"/>
            <a:ext cx="9404723" cy="1400530"/>
          </a:xfrm>
        </p:spPr>
        <p:txBody>
          <a:bodyPr/>
          <a:lstStyle/>
          <a:p>
            <a:r>
              <a:rPr lang="en-US" dirty="0">
                <a:solidFill>
                  <a:schemeClr val="accent3"/>
                </a:solidFill>
              </a:rPr>
              <a:t>Accomplishments</a:t>
            </a:r>
          </a:p>
        </p:txBody>
      </p:sp>
      <p:sp>
        <p:nvSpPr>
          <p:cNvPr id="3" name="Content Placeholder 2">
            <a:extLst>
              <a:ext uri="{FF2B5EF4-FFF2-40B4-BE49-F238E27FC236}">
                <a16:creationId xmlns:a16="http://schemas.microsoft.com/office/drawing/2014/main" id="{43358D25-5563-4E40-A92E-9011BCC55B0E}"/>
              </a:ext>
            </a:extLst>
          </p:cNvPr>
          <p:cNvSpPr>
            <a:spLocks noGrp="1"/>
          </p:cNvSpPr>
          <p:nvPr>
            <p:ph idx="1"/>
          </p:nvPr>
        </p:nvSpPr>
        <p:spPr>
          <a:xfrm>
            <a:off x="874711" y="810083"/>
            <a:ext cx="10821989" cy="5866942"/>
          </a:xfrm>
        </p:spPr>
        <p:txBody>
          <a:bodyPr>
            <a:normAutofit lnSpcReduction="10000"/>
          </a:bodyPr>
          <a:lstStyle/>
          <a:p>
            <a:pPr>
              <a:buFont typeface="Arial" panose="020B0604020202020204" pitchFamily="34" charset="0"/>
              <a:buChar char="•"/>
            </a:pPr>
            <a:r>
              <a:rPr lang="en-US" sz="3200" dirty="0"/>
              <a:t>Dec. 2020: New state NG911 road map</a:t>
            </a:r>
          </a:p>
          <a:p>
            <a:pPr>
              <a:buFont typeface="Arial" panose="020B0604020202020204" pitchFamily="34" charset="0"/>
              <a:buChar char="•"/>
            </a:pPr>
            <a:r>
              <a:rPr lang="en-US" sz="3200" dirty="0"/>
              <a:t>Dec. 2021: Board funded high-resolution aerial photography for 10 counties covering 4,468 sq. miles</a:t>
            </a:r>
          </a:p>
          <a:p>
            <a:pPr>
              <a:buFont typeface="Arial" panose="020B0604020202020204" pitchFamily="34" charset="0"/>
              <a:buChar char="•"/>
            </a:pPr>
            <a:r>
              <a:rPr lang="en-US" sz="3200" dirty="0"/>
              <a:t>March 2022: Distributed 700+ monitors/workstations for data portal display at no cost to local 911 call centers</a:t>
            </a:r>
          </a:p>
          <a:p>
            <a:pPr>
              <a:buFont typeface="Arial" panose="020B0604020202020204" pitchFamily="34" charset="0"/>
              <a:buChar char="•"/>
            </a:pPr>
            <a:r>
              <a:rPr lang="en-US" sz="3200" dirty="0"/>
              <a:t>Jan 2024: 110 PSAPs live with RadiusPlus mapping</a:t>
            </a:r>
          </a:p>
          <a:p>
            <a:pPr lvl="1">
              <a:buFont typeface="Arial" panose="020B0604020202020204" pitchFamily="34" charset="0"/>
              <a:buChar char="•"/>
            </a:pPr>
            <a:r>
              <a:rPr lang="en-US" sz="3000" dirty="0"/>
              <a:t>75% agencies active users/ 500+ unique users</a:t>
            </a:r>
          </a:p>
          <a:p>
            <a:pPr>
              <a:buFont typeface="Arial" panose="020B0604020202020204" pitchFamily="34" charset="0"/>
              <a:buChar char="•"/>
            </a:pPr>
            <a:r>
              <a:rPr lang="en-US" sz="3200" dirty="0"/>
              <a:t>Jan 2024: 90 PSAPs live with Eclipse Analytics</a:t>
            </a:r>
          </a:p>
          <a:p>
            <a:pPr>
              <a:buFont typeface="Arial" panose="020B0604020202020204" pitchFamily="34" charset="0"/>
              <a:buChar char="•"/>
            </a:pPr>
            <a:r>
              <a:rPr lang="en-US" sz="3200" dirty="0"/>
              <a:t>Jan 2024: 99 PSAPs GIS data</a:t>
            </a:r>
            <a:r>
              <a:rPr lang="en-US" sz="3200" dirty="0">
                <a:solidFill>
                  <a:schemeClr val="accent3"/>
                </a:solidFill>
              </a:rPr>
              <a:t> </a:t>
            </a:r>
            <a:r>
              <a:rPr lang="en-US" sz="3200" dirty="0">
                <a:solidFill>
                  <a:schemeClr val="accent3"/>
                </a:solidFill>
                <a:hlinkClick r:id="rId2"/>
              </a:rPr>
              <a:t>NG911 ready</a:t>
            </a:r>
            <a:endParaRPr lang="en-US" sz="3200" dirty="0">
              <a:solidFill>
                <a:schemeClr val="accent3"/>
              </a:solidFill>
            </a:endParaRPr>
          </a:p>
          <a:p>
            <a:pPr>
              <a:buFont typeface="Arial" panose="020B0604020202020204" pitchFamily="34" charset="0"/>
              <a:buChar char="•"/>
            </a:pPr>
            <a:endParaRPr lang="en-US" sz="3200" dirty="0"/>
          </a:p>
          <a:p>
            <a:pPr marL="0" indent="0">
              <a:buNone/>
            </a:pPr>
            <a:endParaRPr lang="en-US" sz="4000" dirty="0"/>
          </a:p>
        </p:txBody>
      </p:sp>
    </p:spTree>
    <p:extLst>
      <p:ext uri="{BB962C8B-B14F-4D97-AF65-F5344CB8AC3E}">
        <p14:creationId xmlns:p14="http://schemas.microsoft.com/office/powerpoint/2010/main" val="3941218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CD9A70E4-4A00-BC94-1C2A-37858EA08B9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0" y="331596"/>
            <a:ext cx="12191999" cy="6008913"/>
          </a:xfrm>
        </p:spPr>
      </p:pic>
    </p:spTree>
    <p:extLst>
      <p:ext uri="{BB962C8B-B14F-4D97-AF65-F5344CB8AC3E}">
        <p14:creationId xmlns:p14="http://schemas.microsoft.com/office/powerpoint/2010/main" val="253249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388F1-D3EF-44F7-81BD-960374DDE57D}"/>
              </a:ext>
            </a:extLst>
          </p:cNvPr>
          <p:cNvSpPr>
            <a:spLocks noGrp="1"/>
          </p:cNvSpPr>
          <p:nvPr>
            <p:ph type="title"/>
          </p:nvPr>
        </p:nvSpPr>
        <p:spPr/>
        <p:txBody>
          <a:bodyPr/>
          <a:lstStyle/>
          <a:p>
            <a:r>
              <a:rPr lang="en-US" dirty="0">
                <a:solidFill>
                  <a:schemeClr val="accent3"/>
                </a:solidFill>
              </a:rPr>
              <a:t>What’s next?</a:t>
            </a:r>
          </a:p>
        </p:txBody>
      </p:sp>
      <p:sp>
        <p:nvSpPr>
          <p:cNvPr id="3" name="Content Placeholder 2">
            <a:extLst>
              <a:ext uri="{FF2B5EF4-FFF2-40B4-BE49-F238E27FC236}">
                <a16:creationId xmlns:a16="http://schemas.microsoft.com/office/drawing/2014/main" id="{43358D25-5563-4E40-A92E-9011BCC55B0E}"/>
              </a:ext>
            </a:extLst>
          </p:cNvPr>
          <p:cNvSpPr>
            <a:spLocks noGrp="1"/>
          </p:cNvSpPr>
          <p:nvPr>
            <p:ph idx="1"/>
          </p:nvPr>
        </p:nvSpPr>
        <p:spPr>
          <a:xfrm>
            <a:off x="1103312" y="1652868"/>
            <a:ext cx="8946541" cy="3023907"/>
          </a:xfrm>
        </p:spPr>
        <p:txBody>
          <a:bodyPr>
            <a:normAutofit/>
          </a:bodyPr>
          <a:lstStyle/>
          <a:p>
            <a:pPr>
              <a:buFont typeface="Arial" panose="020B0604020202020204" pitchFamily="34" charset="0"/>
              <a:buChar char="•"/>
            </a:pPr>
            <a:r>
              <a:rPr lang="en-US" sz="3200" dirty="0" err="1"/>
              <a:t>ESInet</a:t>
            </a:r>
            <a:endParaRPr lang="en-US" sz="3200" dirty="0"/>
          </a:p>
          <a:p>
            <a:pPr lvl="1">
              <a:buFont typeface="Arial" panose="020B0604020202020204" pitchFamily="34" charset="0"/>
              <a:buChar char="•"/>
            </a:pPr>
            <a:r>
              <a:rPr lang="en-US" sz="3000" dirty="0"/>
              <a:t>IP connectivity for all certified PSAPs</a:t>
            </a:r>
          </a:p>
          <a:p>
            <a:pPr>
              <a:buFont typeface="Arial" panose="020B0604020202020204" pitchFamily="34" charset="0"/>
              <a:buChar char="•"/>
            </a:pPr>
            <a:r>
              <a:rPr lang="en-US" sz="3200" dirty="0"/>
              <a:t>Next Generation 911 Core Services</a:t>
            </a:r>
          </a:p>
          <a:p>
            <a:pPr lvl="1">
              <a:buFont typeface="Arial" panose="020B0604020202020204" pitchFamily="34" charset="0"/>
              <a:buChar char="•"/>
            </a:pPr>
            <a:r>
              <a:rPr lang="en-US" sz="2800" dirty="0"/>
              <a:t>Geospatial call-routing</a:t>
            </a:r>
          </a:p>
          <a:p>
            <a:pPr>
              <a:buFont typeface="Arial" panose="020B0604020202020204" pitchFamily="34" charset="0"/>
              <a:buChar char="•"/>
            </a:pPr>
            <a:r>
              <a:rPr lang="en-US" sz="3000" dirty="0"/>
              <a:t>Another round of federal funding?</a:t>
            </a:r>
          </a:p>
          <a:p>
            <a:pPr marL="0" indent="0">
              <a:buNone/>
            </a:pPr>
            <a:endParaRPr lang="en-US" sz="4000" dirty="0"/>
          </a:p>
        </p:txBody>
      </p:sp>
    </p:spTree>
    <p:extLst>
      <p:ext uri="{BB962C8B-B14F-4D97-AF65-F5344CB8AC3E}">
        <p14:creationId xmlns:p14="http://schemas.microsoft.com/office/powerpoint/2010/main" val="4069776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388F1-D3EF-44F7-81BD-960374DDE57D}"/>
              </a:ext>
            </a:extLst>
          </p:cNvPr>
          <p:cNvSpPr>
            <a:spLocks noGrp="1"/>
          </p:cNvSpPr>
          <p:nvPr>
            <p:ph type="title"/>
          </p:nvPr>
        </p:nvSpPr>
        <p:spPr/>
        <p:txBody>
          <a:bodyPr/>
          <a:lstStyle/>
          <a:p>
            <a:r>
              <a:rPr lang="en-US" dirty="0">
                <a:solidFill>
                  <a:schemeClr val="accent3"/>
                </a:solidFill>
              </a:rPr>
              <a:t>NG911 deployment: obstacles and opportunities</a:t>
            </a:r>
          </a:p>
        </p:txBody>
      </p:sp>
      <p:sp>
        <p:nvSpPr>
          <p:cNvPr id="3" name="Content Placeholder 2">
            <a:extLst>
              <a:ext uri="{FF2B5EF4-FFF2-40B4-BE49-F238E27FC236}">
                <a16:creationId xmlns:a16="http://schemas.microsoft.com/office/drawing/2014/main" id="{43358D25-5563-4E40-A92E-9011BCC55B0E}"/>
              </a:ext>
            </a:extLst>
          </p:cNvPr>
          <p:cNvSpPr>
            <a:spLocks noGrp="1"/>
          </p:cNvSpPr>
          <p:nvPr>
            <p:ph idx="1"/>
          </p:nvPr>
        </p:nvSpPr>
        <p:spPr>
          <a:xfrm>
            <a:off x="1104293" y="2157693"/>
            <a:ext cx="8946541" cy="3023907"/>
          </a:xfrm>
        </p:spPr>
        <p:txBody>
          <a:bodyPr>
            <a:normAutofit/>
          </a:bodyPr>
          <a:lstStyle/>
          <a:p>
            <a:pPr>
              <a:buFont typeface="Arial" panose="020B0604020202020204" pitchFamily="34" charset="0"/>
              <a:buChar char="•"/>
            </a:pPr>
            <a:r>
              <a:rPr lang="en-US" sz="3200" dirty="0"/>
              <a:t>Funding</a:t>
            </a:r>
          </a:p>
          <a:p>
            <a:pPr lvl="1">
              <a:buFont typeface="Arial" panose="020B0604020202020204" pitchFamily="34" charset="0"/>
              <a:buChar char="•"/>
            </a:pPr>
            <a:r>
              <a:rPr lang="en-US" sz="2600" dirty="0"/>
              <a:t>911 Services Board has maxed out existing resources</a:t>
            </a:r>
          </a:p>
          <a:p>
            <a:pPr lvl="1">
              <a:buFont typeface="Arial" panose="020B0604020202020204" pitchFamily="34" charset="0"/>
              <a:buChar char="•"/>
            </a:pPr>
            <a:r>
              <a:rPr lang="en-US" sz="2600" dirty="0"/>
              <a:t>Projected costs for statewide deployment</a:t>
            </a:r>
          </a:p>
          <a:p>
            <a:pPr lvl="1">
              <a:buFont typeface="Arial" panose="020B0604020202020204" pitchFamily="34" charset="0"/>
              <a:buChar char="•"/>
            </a:pPr>
            <a:r>
              <a:rPr lang="en-US" sz="2600" dirty="0"/>
              <a:t>Benefits to local 911 call center</a:t>
            </a:r>
          </a:p>
          <a:p>
            <a:pPr marL="0" indent="0">
              <a:buNone/>
            </a:pPr>
            <a:endParaRPr lang="en-US" sz="4000" dirty="0"/>
          </a:p>
        </p:txBody>
      </p:sp>
    </p:spTree>
    <p:extLst>
      <p:ext uri="{BB962C8B-B14F-4D97-AF65-F5344CB8AC3E}">
        <p14:creationId xmlns:p14="http://schemas.microsoft.com/office/powerpoint/2010/main" val="445944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C74F25-121B-449E-A071-644404422FED}"/>
              </a:ext>
            </a:extLst>
          </p:cNvPr>
          <p:cNvSpPr>
            <a:spLocks noGrp="1"/>
          </p:cNvSpPr>
          <p:nvPr>
            <p:ph type="body" sz="quarter" idx="11"/>
          </p:nvPr>
        </p:nvSpPr>
        <p:spPr>
          <a:xfrm>
            <a:off x="1117423" y="597065"/>
            <a:ext cx="9957155" cy="921433"/>
          </a:xfrm>
        </p:spPr>
        <p:txBody>
          <a:bodyPr/>
          <a:lstStyle/>
          <a:p>
            <a:r>
              <a:rPr lang="en-US" sz="2933" dirty="0"/>
              <a:t>NG911(ESInet and NGCS) Cost Estimate </a:t>
            </a:r>
          </a:p>
        </p:txBody>
      </p:sp>
      <p:sp>
        <p:nvSpPr>
          <p:cNvPr id="4" name="Text Placeholder 3">
            <a:extLst>
              <a:ext uri="{FF2B5EF4-FFF2-40B4-BE49-F238E27FC236}">
                <a16:creationId xmlns:a16="http://schemas.microsoft.com/office/drawing/2014/main" id="{116B84E9-9AF9-4C96-83B4-5C6292CC9DFB}"/>
              </a:ext>
            </a:extLst>
          </p:cNvPr>
          <p:cNvSpPr>
            <a:spLocks noGrp="1"/>
          </p:cNvSpPr>
          <p:nvPr>
            <p:ph type="body" sz="quarter" idx="12"/>
          </p:nvPr>
        </p:nvSpPr>
        <p:spPr>
          <a:xfrm>
            <a:off x="1117423" y="1243156"/>
            <a:ext cx="9108583" cy="4993216"/>
          </a:xfrm>
        </p:spPr>
        <p:txBody>
          <a:bodyPr/>
          <a:lstStyle/>
          <a:p>
            <a:pPr lvl="1" indent="0">
              <a:buNone/>
            </a:pPr>
            <a:endParaRPr lang="en-US" sz="1600" dirty="0"/>
          </a:p>
          <a:p>
            <a:pPr marL="1149067" lvl="1" indent="-380990">
              <a:buFont typeface="Arial" panose="020B0604020202020204" pitchFamily="34" charset="0"/>
              <a:buChar char="•"/>
            </a:pPr>
            <a:endParaRPr lang="en-US" sz="1600" dirty="0"/>
          </a:p>
          <a:p>
            <a:pPr marL="1149067" lvl="1" indent="-380990">
              <a:buFont typeface="Arial" panose="020B0604020202020204" pitchFamily="34" charset="0"/>
              <a:buChar char="•"/>
            </a:pPr>
            <a:endParaRPr lang="en-US" sz="1600" dirty="0"/>
          </a:p>
          <a:p>
            <a:pPr marL="1149067" lvl="1" indent="-380990">
              <a:buFont typeface="Arial" panose="020B0604020202020204" pitchFamily="34" charset="0"/>
              <a:buChar char="•"/>
            </a:pPr>
            <a:endParaRPr lang="en-US" sz="1600" dirty="0"/>
          </a:p>
          <a:p>
            <a:pPr marL="1149067" lvl="1" indent="-380990">
              <a:buFont typeface="Arial" panose="020B0604020202020204" pitchFamily="34" charset="0"/>
              <a:buChar char="•"/>
            </a:pPr>
            <a:endParaRPr lang="en-US" sz="1600" dirty="0"/>
          </a:p>
          <a:p>
            <a:pPr marL="1149067" lvl="1" indent="-380990">
              <a:buFont typeface="Arial" panose="020B0604020202020204" pitchFamily="34" charset="0"/>
              <a:buChar char="•"/>
            </a:pPr>
            <a:endParaRPr lang="en-US" sz="1600" dirty="0"/>
          </a:p>
          <a:p>
            <a:pPr marL="1149067" lvl="1" indent="-380990">
              <a:buFont typeface="Arial" panose="020B0604020202020204" pitchFamily="34" charset="0"/>
              <a:buChar char="•"/>
            </a:pPr>
            <a:endParaRPr lang="en-US" sz="1600" dirty="0"/>
          </a:p>
          <a:p>
            <a:pPr lvl="1" indent="0">
              <a:buNone/>
            </a:pPr>
            <a:endParaRPr lang="en-US" sz="1600" dirty="0"/>
          </a:p>
          <a:p>
            <a:pPr lvl="1" indent="0">
              <a:buNone/>
            </a:pPr>
            <a:endParaRPr lang="en-US" sz="1200" dirty="0"/>
          </a:p>
          <a:p>
            <a:pPr lvl="1" indent="0">
              <a:buNone/>
            </a:pPr>
            <a:endParaRPr lang="en-US" sz="1200" dirty="0"/>
          </a:p>
          <a:p>
            <a:pPr lvl="1" indent="0">
              <a:buNone/>
            </a:pPr>
            <a:r>
              <a:rPr lang="en-US" sz="1200" dirty="0"/>
              <a:t>	</a:t>
            </a:r>
          </a:p>
        </p:txBody>
      </p:sp>
      <p:sp>
        <p:nvSpPr>
          <p:cNvPr id="13" name="TextBox 12">
            <a:extLst>
              <a:ext uri="{FF2B5EF4-FFF2-40B4-BE49-F238E27FC236}">
                <a16:creationId xmlns:a16="http://schemas.microsoft.com/office/drawing/2014/main" id="{C38241E5-D7E5-467E-9C8E-EEAD8E2D25A8}"/>
              </a:ext>
            </a:extLst>
          </p:cNvPr>
          <p:cNvSpPr txBox="1"/>
          <p:nvPr/>
        </p:nvSpPr>
        <p:spPr>
          <a:xfrm>
            <a:off x="1524000" y="5315126"/>
            <a:ext cx="8708571" cy="1118319"/>
          </a:xfrm>
          <a:prstGeom prst="rect">
            <a:avLst/>
          </a:prstGeom>
          <a:noFill/>
        </p:spPr>
        <p:txBody>
          <a:bodyPr wrap="square" rtlCol="0">
            <a:spAutoFit/>
          </a:bodyPr>
          <a:lstStyle/>
          <a:p>
            <a:pPr marL="380990" indent="-380990">
              <a:buFont typeface="Arial" panose="020B0604020202020204" pitchFamily="34" charset="0"/>
              <a:buChar char="•"/>
            </a:pPr>
            <a:r>
              <a:rPr lang="en-US" sz="1867" dirty="0"/>
              <a:t>Variables that can impact pricing:</a:t>
            </a:r>
          </a:p>
          <a:p>
            <a:pPr marL="990575" lvl="1" indent="-380990">
              <a:buFont typeface="Arial" panose="020B0604020202020204" pitchFamily="34" charset="0"/>
              <a:buChar char="•"/>
            </a:pPr>
            <a:r>
              <a:rPr lang="en-US" sz="1600" dirty="0"/>
              <a:t>Regional Hosted vs. State hosted facilities</a:t>
            </a:r>
          </a:p>
          <a:p>
            <a:pPr marL="990575" lvl="1" indent="-380990">
              <a:buFont typeface="Arial" panose="020B0604020202020204" pitchFamily="34" charset="0"/>
              <a:buChar char="•"/>
            </a:pPr>
            <a:r>
              <a:rPr lang="en-US" sz="1600" dirty="0"/>
              <a:t>Redundant Connections at PSAPs</a:t>
            </a:r>
          </a:p>
          <a:p>
            <a:pPr marL="990575" lvl="1" indent="-380990">
              <a:buFont typeface="Arial" panose="020B0604020202020204" pitchFamily="34" charset="0"/>
              <a:buChar char="•"/>
            </a:pPr>
            <a:r>
              <a:rPr lang="en-US" sz="1600" dirty="0"/>
              <a:t>Last mile transport and bandwidth sizing needs </a:t>
            </a:r>
          </a:p>
        </p:txBody>
      </p:sp>
      <p:graphicFrame>
        <p:nvGraphicFramePr>
          <p:cNvPr id="9" name="Table 8">
            <a:extLst>
              <a:ext uri="{FF2B5EF4-FFF2-40B4-BE49-F238E27FC236}">
                <a16:creationId xmlns:a16="http://schemas.microsoft.com/office/drawing/2014/main" id="{6AC3F056-A237-4514-9AEC-1A4B8CF00F9A}"/>
              </a:ext>
            </a:extLst>
          </p:cNvPr>
          <p:cNvGraphicFramePr>
            <a:graphicFrameLocks noGrp="1"/>
          </p:cNvGraphicFramePr>
          <p:nvPr/>
        </p:nvGraphicFramePr>
        <p:xfrm>
          <a:off x="1279557" y="1243158"/>
          <a:ext cx="10369235" cy="3882194"/>
        </p:xfrm>
        <a:graphic>
          <a:graphicData uri="http://schemas.openxmlformats.org/drawingml/2006/table">
            <a:tbl>
              <a:tblPr/>
              <a:tblGrid>
                <a:gridCol w="1876807">
                  <a:extLst>
                    <a:ext uri="{9D8B030D-6E8A-4147-A177-3AD203B41FA5}">
                      <a16:colId xmlns:a16="http://schemas.microsoft.com/office/drawing/2014/main" val="185257056"/>
                    </a:ext>
                  </a:extLst>
                </a:gridCol>
                <a:gridCol w="2261036">
                  <a:extLst>
                    <a:ext uri="{9D8B030D-6E8A-4147-A177-3AD203B41FA5}">
                      <a16:colId xmlns:a16="http://schemas.microsoft.com/office/drawing/2014/main" val="408917351"/>
                    </a:ext>
                  </a:extLst>
                </a:gridCol>
                <a:gridCol w="1935919">
                  <a:extLst>
                    <a:ext uri="{9D8B030D-6E8A-4147-A177-3AD203B41FA5}">
                      <a16:colId xmlns:a16="http://schemas.microsoft.com/office/drawing/2014/main" val="1263402328"/>
                    </a:ext>
                  </a:extLst>
                </a:gridCol>
                <a:gridCol w="2206848">
                  <a:extLst>
                    <a:ext uri="{9D8B030D-6E8A-4147-A177-3AD203B41FA5}">
                      <a16:colId xmlns:a16="http://schemas.microsoft.com/office/drawing/2014/main" val="2219588234"/>
                    </a:ext>
                  </a:extLst>
                </a:gridCol>
                <a:gridCol w="2088625">
                  <a:extLst>
                    <a:ext uri="{9D8B030D-6E8A-4147-A177-3AD203B41FA5}">
                      <a16:colId xmlns:a16="http://schemas.microsoft.com/office/drawing/2014/main" val="2998225481"/>
                    </a:ext>
                  </a:extLst>
                </a:gridCol>
              </a:tblGrid>
              <a:tr h="256540">
                <a:tc gridSpan="2">
                  <a:txBody>
                    <a:bodyPr/>
                    <a:lstStyle/>
                    <a:p>
                      <a:pPr algn="l" fontAlgn="b"/>
                      <a:r>
                        <a:rPr lang="en-US" sz="1600" b="0" i="0" u="none" strike="noStrike">
                          <a:solidFill>
                            <a:srgbClr val="FFFFFF"/>
                          </a:solidFill>
                          <a:effectLst/>
                          <a:latin typeface="Calibri" panose="020F0502020204030204" pitchFamily="34" charset="0"/>
                        </a:rPr>
                        <a:t>State with population over 6.0 Million</a:t>
                      </a:r>
                    </a:p>
                  </a:txBody>
                  <a:tcPr marL="12700" marR="12700" marT="1270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2F75B5"/>
                    </a:solidFill>
                  </a:tcPr>
                </a:tc>
                <a:tc hMerge="1">
                  <a:txBody>
                    <a:bodyPr/>
                    <a:lstStyle/>
                    <a:p>
                      <a:endParaRPr lang="en-US"/>
                    </a:p>
                  </a:txBody>
                  <a:tcPr/>
                </a:tc>
                <a:tc>
                  <a:txBody>
                    <a:bodyPr/>
                    <a:lstStyle/>
                    <a:p>
                      <a:pPr algn="l" fontAlgn="b"/>
                      <a:r>
                        <a:rPr lang="en-US" sz="1600" b="0" i="0" u="none" strike="noStrike">
                          <a:solidFill>
                            <a:srgbClr val="FFFFFF"/>
                          </a:solidFill>
                          <a:effectLst/>
                          <a:latin typeface="Calibri" panose="020F0502020204030204" pitchFamily="34" charset="0"/>
                        </a:rPr>
                        <a:t> </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rgbClr val="2F75B5"/>
                    </a:solidFill>
                  </a:tcPr>
                </a:tc>
                <a:tc>
                  <a:txBody>
                    <a:bodyPr/>
                    <a:lstStyle/>
                    <a:p>
                      <a:pPr algn="l" fontAlgn="b"/>
                      <a:r>
                        <a:rPr lang="en-US" sz="1600" b="0" i="0" u="none" strike="noStrike">
                          <a:solidFill>
                            <a:srgbClr val="FFFFFF"/>
                          </a:solidFill>
                          <a:effectLst/>
                          <a:latin typeface="Calibri" panose="020F0502020204030204" pitchFamily="34" charset="0"/>
                        </a:rPr>
                        <a:t> </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rgbClr val="2F75B5"/>
                    </a:solidFill>
                  </a:tcPr>
                </a:tc>
                <a:tc>
                  <a:txBody>
                    <a:bodyPr/>
                    <a:lstStyle/>
                    <a:p>
                      <a:pPr algn="l" fontAlgn="b"/>
                      <a:r>
                        <a:rPr lang="en-US" sz="1600" b="0" i="0" u="none" strike="noStrike">
                          <a:solidFill>
                            <a:srgbClr val="FFFFFF"/>
                          </a:solidFill>
                          <a:effectLst/>
                          <a:latin typeface="Calibri" panose="020F0502020204030204" pitchFamily="34" charset="0"/>
                        </a:rPr>
                        <a:t> </a:t>
                      </a:r>
                    </a:p>
                  </a:txBody>
                  <a:tcPr marL="12700" marR="12700" marT="1270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2F75B5"/>
                    </a:solidFill>
                  </a:tcPr>
                </a:tc>
                <a:extLst>
                  <a:ext uri="{0D108BD9-81ED-4DB2-BD59-A6C34878D82A}">
                    <a16:rowId xmlns:a16="http://schemas.microsoft.com/office/drawing/2014/main" val="1690263716"/>
                  </a:ext>
                </a:extLst>
              </a:tr>
              <a:tr h="256540">
                <a:tc>
                  <a:txBody>
                    <a:bodyPr/>
                    <a:lstStyle/>
                    <a:p>
                      <a:pPr algn="ctr" fontAlgn="ctr"/>
                      <a:r>
                        <a:rPr lang="en-US" sz="1600" b="0" i="0" u="none" strike="noStrike">
                          <a:solidFill>
                            <a:srgbClr val="FFFFFF"/>
                          </a:solidFill>
                          <a:effectLst/>
                          <a:latin typeface="Calibri" panose="020F0502020204030204" pitchFamily="34" charset="0"/>
                        </a:rPr>
                        <a:t> </a:t>
                      </a:r>
                    </a:p>
                  </a:txBody>
                  <a:tcPr marL="12700" marR="12700" marT="12700" marB="0" anchor="ctr">
                    <a:lnL w="12700" cap="flat" cmpd="sng" algn="ctr">
                      <a:solidFill>
                        <a:srgbClr val="000000"/>
                      </a:solidFill>
                      <a:prstDash val="solid"/>
                      <a:round/>
                      <a:headEnd type="none" w="med" len="med"/>
                      <a:tailEnd type="none" w="med" len="med"/>
                    </a:lnL>
                    <a:lnR>
                      <a:noFill/>
                    </a:lnR>
                    <a:lnT>
                      <a:noFill/>
                    </a:lnT>
                    <a:lnB>
                      <a:noFill/>
                    </a:lnB>
                    <a:solidFill>
                      <a:srgbClr val="2F75B5"/>
                    </a:solidFill>
                  </a:tcPr>
                </a:tc>
                <a:tc>
                  <a:txBody>
                    <a:bodyPr/>
                    <a:lstStyle/>
                    <a:p>
                      <a:pPr algn="ctr" fontAlgn="ctr"/>
                      <a:r>
                        <a:rPr lang="en-US" sz="1600" b="0" i="0" u="none" strike="noStrike">
                          <a:solidFill>
                            <a:srgbClr val="FFFFFF"/>
                          </a:solidFill>
                          <a:effectLst/>
                          <a:latin typeface="Calibri" panose="020F0502020204030204" pitchFamily="34" charset="0"/>
                        </a:rPr>
                        <a:t>Cost per population</a:t>
                      </a:r>
                    </a:p>
                  </a:txBody>
                  <a:tcPr marL="12700" marR="12700" marT="12700" marB="0" anchor="ctr">
                    <a:lnL>
                      <a:noFill/>
                    </a:lnL>
                    <a:lnR>
                      <a:noFill/>
                    </a:lnR>
                    <a:lnT>
                      <a:noFill/>
                    </a:lnT>
                    <a:lnB>
                      <a:noFill/>
                    </a:lnB>
                    <a:solidFill>
                      <a:srgbClr val="2F75B5"/>
                    </a:solidFill>
                  </a:tcPr>
                </a:tc>
                <a:tc>
                  <a:txBody>
                    <a:bodyPr/>
                    <a:lstStyle/>
                    <a:p>
                      <a:pPr algn="ctr" fontAlgn="ctr"/>
                      <a:r>
                        <a:rPr lang="en-US" sz="1600" b="0" i="0" u="none" strike="noStrike">
                          <a:solidFill>
                            <a:srgbClr val="FFFFFF"/>
                          </a:solidFill>
                          <a:effectLst/>
                          <a:latin typeface="Calibri" panose="020F0502020204030204" pitchFamily="34" charset="0"/>
                        </a:rPr>
                        <a:t>Monthly*</a:t>
                      </a:r>
                    </a:p>
                  </a:txBody>
                  <a:tcPr marL="12700" marR="12700" marT="12700" marB="0" anchor="ctr">
                    <a:lnL>
                      <a:noFill/>
                    </a:lnL>
                    <a:lnR>
                      <a:noFill/>
                    </a:lnR>
                    <a:lnT>
                      <a:noFill/>
                    </a:lnT>
                    <a:lnB>
                      <a:noFill/>
                    </a:lnB>
                    <a:solidFill>
                      <a:srgbClr val="2F75B5"/>
                    </a:solidFill>
                  </a:tcPr>
                </a:tc>
                <a:tc>
                  <a:txBody>
                    <a:bodyPr/>
                    <a:lstStyle/>
                    <a:p>
                      <a:pPr algn="ctr" fontAlgn="ctr"/>
                      <a:r>
                        <a:rPr lang="en-US" sz="1600" b="0" i="0" u="none" strike="noStrike">
                          <a:solidFill>
                            <a:srgbClr val="FFFFFF"/>
                          </a:solidFill>
                          <a:effectLst/>
                          <a:latin typeface="Calibri" panose="020F0502020204030204" pitchFamily="34" charset="0"/>
                        </a:rPr>
                        <a:t>Annual</a:t>
                      </a:r>
                    </a:p>
                  </a:txBody>
                  <a:tcPr marL="12700" marR="12700" marT="12700" marB="0" anchor="ctr">
                    <a:lnL>
                      <a:noFill/>
                    </a:lnL>
                    <a:lnR>
                      <a:noFill/>
                    </a:lnR>
                    <a:lnT>
                      <a:noFill/>
                    </a:lnT>
                    <a:lnB>
                      <a:noFill/>
                    </a:lnB>
                    <a:solidFill>
                      <a:srgbClr val="2F75B5"/>
                    </a:solidFill>
                  </a:tcPr>
                </a:tc>
                <a:tc>
                  <a:txBody>
                    <a:bodyPr/>
                    <a:lstStyle/>
                    <a:p>
                      <a:pPr algn="ctr" fontAlgn="ctr"/>
                      <a:r>
                        <a:rPr lang="en-US" sz="1600" b="0" i="0" u="none" strike="noStrike">
                          <a:solidFill>
                            <a:srgbClr val="FFFFFF"/>
                          </a:solidFill>
                          <a:effectLst/>
                          <a:latin typeface="Calibri" panose="020F0502020204030204" pitchFamily="34" charset="0"/>
                        </a:rPr>
                        <a:t>5 Years</a:t>
                      </a:r>
                    </a:p>
                  </a:txBody>
                  <a:tcPr marL="12700" marR="12700" marT="12700" marB="0" anchor="ctr">
                    <a:lnL>
                      <a:noFill/>
                    </a:lnL>
                    <a:lnR w="12700" cap="flat" cmpd="sng" algn="ctr">
                      <a:solidFill>
                        <a:srgbClr val="000000"/>
                      </a:solidFill>
                      <a:prstDash val="solid"/>
                      <a:round/>
                      <a:headEnd type="none" w="med" len="med"/>
                      <a:tailEnd type="none" w="med" len="med"/>
                    </a:lnR>
                    <a:lnT>
                      <a:noFill/>
                    </a:lnT>
                    <a:lnB>
                      <a:noFill/>
                    </a:lnB>
                    <a:solidFill>
                      <a:srgbClr val="2F75B5"/>
                    </a:solidFill>
                  </a:tcPr>
                </a:tc>
                <a:extLst>
                  <a:ext uri="{0D108BD9-81ED-4DB2-BD59-A6C34878D82A}">
                    <a16:rowId xmlns:a16="http://schemas.microsoft.com/office/drawing/2014/main" val="216855687"/>
                  </a:ext>
                </a:extLst>
              </a:tr>
              <a:tr h="433249">
                <a:tc>
                  <a:txBody>
                    <a:bodyPr/>
                    <a:lstStyle/>
                    <a:p>
                      <a:pPr algn="ctr" fontAlgn="ctr"/>
                      <a:r>
                        <a:rPr lang="en-US" sz="1600" b="1" i="0" u="none" strike="noStrike" dirty="0">
                          <a:solidFill>
                            <a:srgbClr val="000000"/>
                          </a:solidFill>
                          <a:effectLst/>
                          <a:latin typeface="Calibri" panose="020F0502020204030204" pitchFamily="34" charset="0"/>
                        </a:rPr>
                        <a:t>Minimum</a:t>
                      </a:r>
                    </a:p>
                  </a:txBody>
                  <a:tcPr marL="12700" marR="12700" marT="1270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effectLst/>
                          <a:latin typeface="Calibri" panose="020F0502020204030204" pitchFamily="34" charset="0"/>
                        </a:rPr>
                        <a:t> $                                0.0625 </a:t>
                      </a:r>
                    </a:p>
                  </a:txBody>
                  <a:tcPr marL="12700" marR="12700" marT="12700" marB="0" anchor="ctr">
                    <a:lnL>
                      <a:noFill/>
                    </a:lnL>
                    <a:lnR>
                      <a:noFill/>
                    </a:lnR>
                    <a:lnT>
                      <a:noFill/>
                    </a:lnT>
                    <a:lnB>
                      <a:noFill/>
                    </a:lnB>
                  </a:tcPr>
                </a:tc>
                <a:tc>
                  <a:txBody>
                    <a:bodyPr/>
                    <a:lstStyle/>
                    <a:p>
                      <a:pPr algn="ctr" fontAlgn="ctr"/>
                      <a:r>
                        <a:rPr lang="en-US" sz="1600" b="1" i="0" u="none" strike="noStrike">
                          <a:solidFill>
                            <a:srgbClr val="000000"/>
                          </a:solidFill>
                          <a:effectLst/>
                          <a:latin typeface="Calibri" panose="020F0502020204030204" pitchFamily="34" charset="0"/>
                        </a:rPr>
                        <a:t> $                279,147.84 </a:t>
                      </a:r>
                    </a:p>
                  </a:txBody>
                  <a:tcPr marL="12700" marR="12700" marT="12700" marB="0" anchor="ctr">
                    <a:lnL>
                      <a:noFill/>
                    </a:lnL>
                    <a:lnR>
                      <a:noFill/>
                    </a:lnR>
                    <a:lnT>
                      <a:noFill/>
                    </a:lnT>
                    <a:lnB>
                      <a:noFill/>
                    </a:lnB>
                  </a:tcPr>
                </a:tc>
                <a:tc>
                  <a:txBody>
                    <a:bodyPr/>
                    <a:lstStyle/>
                    <a:p>
                      <a:pPr algn="ctr" fontAlgn="ctr"/>
                      <a:r>
                        <a:rPr lang="en-US" sz="1600" b="1" i="0" u="none" strike="noStrike">
                          <a:solidFill>
                            <a:srgbClr val="000000"/>
                          </a:solidFill>
                          <a:effectLst/>
                          <a:latin typeface="Calibri" panose="020F0502020204030204" pitchFamily="34" charset="0"/>
                        </a:rPr>
                        <a:t> $                  3,349,774.04 </a:t>
                      </a:r>
                    </a:p>
                  </a:txBody>
                  <a:tcPr marL="12700" marR="12700" marT="12700" marB="0" anchor="ctr">
                    <a:lnL>
                      <a:noFill/>
                    </a:lnL>
                    <a:lnR>
                      <a:noFill/>
                    </a:lnR>
                    <a:lnT>
                      <a:noFill/>
                    </a:lnT>
                    <a:lnB>
                      <a:noFill/>
                    </a:lnB>
                  </a:tcPr>
                </a:tc>
                <a:tc>
                  <a:txBody>
                    <a:bodyPr/>
                    <a:lstStyle/>
                    <a:p>
                      <a:pPr algn="ctr" fontAlgn="ctr"/>
                      <a:r>
                        <a:rPr lang="en-US" sz="1600" b="1" i="0" u="none" strike="noStrike">
                          <a:solidFill>
                            <a:srgbClr val="000000"/>
                          </a:solidFill>
                          <a:effectLst/>
                          <a:latin typeface="Calibri" panose="020F0502020204030204" pitchFamily="34" charset="0"/>
                        </a:rPr>
                        <a:t> $             16,748,870.21 </a:t>
                      </a:r>
                    </a:p>
                  </a:txBody>
                  <a:tcPr marL="12700" marR="12700" marT="1270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5473753"/>
                  </a:ext>
                </a:extLst>
              </a:tr>
              <a:tr h="433249">
                <a:tc>
                  <a:txBody>
                    <a:bodyPr/>
                    <a:lstStyle/>
                    <a:p>
                      <a:pPr algn="ctr" fontAlgn="ctr"/>
                      <a:r>
                        <a:rPr lang="en-US" sz="1600" b="1" i="0" u="none" strike="noStrike">
                          <a:solidFill>
                            <a:srgbClr val="000000"/>
                          </a:solidFill>
                          <a:effectLst/>
                          <a:latin typeface="Calibri" panose="020F0502020204030204" pitchFamily="34" charset="0"/>
                        </a:rPr>
                        <a:t>Maximum</a:t>
                      </a:r>
                    </a:p>
                  </a:txBody>
                  <a:tcPr marL="12700" marR="12700" marT="1270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dirty="0">
                          <a:solidFill>
                            <a:srgbClr val="000000"/>
                          </a:solidFill>
                          <a:effectLst/>
                          <a:latin typeface="Calibri" panose="020F0502020204030204" pitchFamily="34" charset="0"/>
                        </a:rPr>
                        <a:t> $                                0.0776 </a:t>
                      </a:r>
                    </a:p>
                  </a:txBody>
                  <a:tcPr marL="12700" marR="12700" marT="12700" marB="0" anchor="ctr">
                    <a:lnL>
                      <a:noFill/>
                    </a:lnL>
                    <a:lnR>
                      <a:noFill/>
                    </a:lnR>
                    <a:lnT>
                      <a:noFill/>
                    </a:lnT>
                    <a:lnB>
                      <a:noFill/>
                    </a:lnB>
                  </a:tcPr>
                </a:tc>
                <a:tc>
                  <a:txBody>
                    <a:bodyPr/>
                    <a:lstStyle/>
                    <a:p>
                      <a:pPr algn="ctr" fontAlgn="ctr"/>
                      <a:r>
                        <a:rPr lang="en-US" sz="1600" b="1" i="0" u="none" strike="noStrike">
                          <a:solidFill>
                            <a:srgbClr val="000000"/>
                          </a:solidFill>
                          <a:effectLst/>
                          <a:latin typeface="Calibri" panose="020F0502020204030204" pitchFamily="34" charset="0"/>
                        </a:rPr>
                        <a:t> $                346,881.57 </a:t>
                      </a:r>
                    </a:p>
                  </a:txBody>
                  <a:tcPr marL="12700" marR="12700" marT="12700" marB="0" anchor="ctr">
                    <a:lnL>
                      <a:noFill/>
                    </a:lnL>
                    <a:lnR>
                      <a:noFill/>
                    </a:lnR>
                    <a:lnT>
                      <a:noFill/>
                    </a:lnT>
                    <a:lnB>
                      <a:noFill/>
                    </a:lnB>
                  </a:tcPr>
                </a:tc>
                <a:tc>
                  <a:txBody>
                    <a:bodyPr/>
                    <a:lstStyle/>
                    <a:p>
                      <a:pPr algn="ctr" fontAlgn="ctr"/>
                      <a:r>
                        <a:rPr lang="en-US" sz="1600" b="1" i="0" u="none" strike="noStrike">
                          <a:solidFill>
                            <a:srgbClr val="000000"/>
                          </a:solidFill>
                          <a:effectLst/>
                          <a:latin typeface="Calibri" panose="020F0502020204030204" pitchFamily="34" charset="0"/>
                        </a:rPr>
                        <a:t> $                  4,162,578.89 </a:t>
                      </a:r>
                    </a:p>
                  </a:txBody>
                  <a:tcPr marL="12700" marR="12700" marT="12700" marB="0" anchor="ctr">
                    <a:lnL>
                      <a:noFill/>
                    </a:lnL>
                    <a:lnR>
                      <a:noFill/>
                    </a:lnR>
                    <a:lnT>
                      <a:noFill/>
                    </a:lnT>
                    <a:lnB>
                      <a:noFill/>
                    </a:lnB>
                  </a:tcPr>
                </a:tc>
                <a:tc>
                  <a:txBody>
                    <a:bodyPr/>
                    <a:lstStyle/>
                    <a:p>
                      <a:pPr algn="ctr" fontAlgn="ctr"/>
                      <a:r>
                        <a:rPr lang="en-US" sz="1600" b="1" i="0" u="none" strike="noStrike">
                          <a:solidFill>
                            <a:srgbClr val="000000"/>
                          </a:solidFill>
                          <a:effectLst/>
                          <a:latin typeface="Calibri" panose="020F0502020204030204" pitchFamily="34" charset="0"/>
                        </a:rPr>
                        <a:t> $             20,812,894.43 </a:t>
                      </a:r>
                    </a:p>
                  </a:txBody>
                  <a:tcPr marL="12700" marR="12700" marT="1270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82338362"/>
                  </a:ext>
                </a:extLst>
              </a:tr>
              <a:tr h="433249">
                <a:tc>
                  <a:txBody>
                    <a:bodyPr/>
                    <a:lstStyle/>
                    <a:p>
                      <a:pPr algn="ctr" fontAlgn="ctr"/>
                      <a:r>
                        <a:rPr lang="en-US" sz="1600" b="1" i="0" u="none" strike="noStrike">
                          <a:solidFill>
                            <a:srgbClr val="000000"/>
                          </a:solidFill>
                          <a:effectLst/>
                          <a:latin typeface="Calibri" panose="020F0502020204030204" pitchFamily="34" charset="0"/>
                        </a:rPr>
                        <a:t>Average</a:t>
                      </a:r>
                    </a:p>
                  </a:txBody>
                  <a:tcPr marL="12700" marR="12700" marT="1270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effectLst/>
                          <a:latin typeface="Calibri" panose="020F0502020204030204" pitchFamily="34" charset="0"/>
                        </a:rPr>
                        <a:t> $                                0.0717 </a:t>
                      </a:r>
                    </a:p>
                  </a:txBody>
                  <a:tcPr marL="12700" marR="12700" marT="12700" marB="0" anchor="ctr">
                    <a:lnL>
                      <a:noFill/>
                    </a:lnL>
                    <a:lnR>
                      <a:noFill/>
                    </a:lnR>
                    <a:lnT>
                      <a:noFill/>
                    </a:lnT>
                    <a:lnB>
                      <a:noFill/>
                    </a:lnB>
                  </a:tcPr>
                </a:tc>
                <a:tc>
                  <a:txBody>
                    <a:bodyPr/>
                    <a:lstStyle/>
                    <a:p>
                      <a:pPr algn="ctr" fontAlgn="ctr"/>
                      <a:r>
                        <a:rPr lang="en-US" sz="1600" b="1" i="0" u="none" strike="noStrike" dirty="0">
                          <a:solidFill>
                            <a:srgbClr val="000000"/>
                          </a:solidFill>
                          <a:effectLst/>
                          <a:latin typeface="Calibri" panose="020F0502020204030204" pitchFamily="34" charset="0"/>
                        </a:rPr>
                        <a:t> $                320,501.13 </a:t>
                      </a:r>
                    </a:p>
                  </a:txBody>
                  <a:tcPr marL="12700" marR="12700" marT="12700" marB="0" anchor="ctr">
                    <a:lnL>
                      <a:noFill/>
                    </a:lnL>
                    <a:lnR>
                      <a:noFill/>
                    </a:lnR>
                    <a:lnT>
                      <a:noFill/>
                    </a:lnT>
                    <a:lnB>
                      <a:noFill/>
                    </a:lnB>
                  </a:tcPr>
                </a:tc>
                <a:tc>
                  <a:txBody>
                    <a:bodyPr/>
                    <a:lstStyle/>
                    <a:p>
                      <a:pPr algn="ctr" fontAlgn="ctr"/>
                      <a:r>
                        <a:rPr lang="en-US" sz="1600" b="1" i="0" u="none" strike="noStrike" dirty="0">
                          <a:solidFill>
                            <a:srgbClr val="000000"/>
                          </a:solidFill>
                          <a:effectLst/>
                          <a:latin typeface="Calibri" panose="020F0502020204030204" pitchFamily="34" charset="0"/>
                        </a:rPr>
                        <a:t> $                  3,846,013.56 </a:t>
                      </a:r>
                    </a:p>
                  </a:txBody>
                  <a:tcPr marL="12700" marR="12700" marT="12700" marB="0" anchor="ctr">
                    <a:lnL>
                      <a:noFill/>
                    </a:lnL>
                    <a:lnR>
                      <a:noFill/>
                    </a:lnR>
                    <a:lnT>
                      <a:noFill/>
                    </a:lnT>
                    <a:lnB>
                      <a:noFill/>
                    </a:lnB>
                  </a:tcPr>
                </a:tc>
                <a:tc>
                  <a:txBody>
                    <a:bodyPr/>
                    <a:lstStyle/>
                    <a:p>
                      <a:pPr algn="ctr" fontAlgn="ctr"/>
                      <a:r>
                        <a:rPr lang="en-US" sz="1600" b="1" i="0" u="none" strike="noStrike">
                          <a:solidFill>
                            <a:srgbClr val="000000"/>
                          </a:solidFill>
                          <a:effectLst/>
                          <a:latin typeface="Calibri" panose="020F0502020204030204" pitchFamily="34" charset="0"/>
                        </a:rPr>
                        <a:t> $             19,230,067.81 </a:t>
                      </a:r>
                    </a:p>
                  </a:txBody>
                  <a:tcPr marL="12700" marR="12700" marT="1270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21770486"/>
                  </a:ext>
                </a:extLst>
              </a:tr>
              <a:tr h="256540">
                <a:tc>
                  <a:txBody>
                    <a:bodyPr/>
                    <a:lstStyle/>
                    <a:p>
                      <a:pPr algn="ctr" fontAlgn="ctr"/>
                      <a:r>
                        <a:rPr lang="en-US" sz="1600" b="1" i="0" u="none" strike="noStrike">
                          <a:solidFill>
                            <a:srgbClr val="000000"/>
                          </a:solidFill>
                          <a:effectLst/>
                          <a:latin typeface="Calibri" panose="020F0502020204030204" pitchFamily="34" charset="0"/>
                        </a:rPr>
                        <a:t> </a:t>
                      </a:r>
                    </a:p>
                  </a:txBody>
                  <a:tcPr marL="12700" marR="12700" marT="1270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1600" b="1" i="0" u="none" strike="noStrike">
                        <a:solidFill>
                          <a:srgbClr val="000000"/>
                        </a:solidFill>
                        <a:effectLst/>
                        <a:latin typeface="Calibri" panose="020F0502020204030204" pitchFamily="34" charset="0"/>
                      </a:endParaRPr>
                    </a:p>
                  </a:txBody>
                  <a:tcPr marL="12700" marR="12700" marT="12700" marB="0" anchor="ctr">
                    <a:lnL>
                      <a:noFill/>
                    </a:lnL>
                    <a:lnR>
                      <a:noFill/>
                    </a:lnR>
                    <a:lnT>
                      <a:noFill/>
                    </a:lnT>
                    <a:lnB>
                      <a:noFill/>
                    </a:lnB>
                  </a:tcPr>
                </a:tc>
                <a:tc>
                  <a:txBody>
                    <a:bodyPr/>
                    <a:lstStyle/>
                    <a:p>
                      <a:pPr algn="ctr" fontAlgn="ctr"/>
                      <a:endParaRPr lang="en-US" sz="1600" b="1" i="0" u="none" strike="noStrike">
                        <a:solidFill>
                          <a:srgbClr val="000000"/>
                        </a:solidFill>
                        <a:effectLst/>
                        <a:latin typeface="Calibri" panose="020F0502020204030204" pitchFamily="34" charset="0"/>
                      </a:endParaRPr>
                    </a:p>
                  </a:txBody>
                  <a:tcPr marL="12700" marR="12700" marT="12700" marB="0" anchor="ctr">
                    <a:lnL>
                      <a:noFill/>
                    </a:lnL>
                    <a:lnR>
                      <a:noFill/>
                    </a:lnR>
                    <a:lnT>
                      <a:noFill/>
                    </a:lnT>
                    <a:lnB>
                      <a:noFill/>
                    </a:lnB>
                  </a:tcPr>
                </a:tc>
                <a:tc>
                  <a:txBody>
                    <a:bodyPr/>
                    <a:lstStyle/>
                    <a:p>
                      <a:pPr algn="ctr" fontAlgn="ctr"/>
                      <a:endParaRPr lang="en-US" sz="1600" b="1" i="0" u="none" strike="noStrike" dirty="0">
                        <a:solidFill>
                          <a:srgbClr val="000000"/>
                        </a:solidFill>
                        <a:effectLst/>
                        <a:latin typeface="Calibri" panose="020F0502020204030204" pitchFamily="34" charset="0"/>
                      </a:endParaRPr>
                    </a:p>
                  </a:txBody>
                  <a:tcPr marL="12700" marR="12700" marT="12700" marB="0" anchor="ctr">
                    <a:lnL>
                      <a:noFill/>
                    </a:lnL>
                    <a:lnR>
                      <a:noFill/>
                    </a:lnR>
                    <a:lnT>
                      <a:noFill/>
                    </a:lnT>
                    <a:lnB>
                      <a:noFill/>
                    </a:lnB>
                  </a:tcPr>
                </a:tc>
                <a:tc>
                  <a:txBody>
                    <a:bodyPr/>
                    <a:lstStyle/>
                    <a:p>
                      <a:pPr algn="ctr" fontAlgn="ctr"/>
                      <a:r>
                        <a:rPr lang="en-US" sz="1600" b="1" i="0" u="none" strike="noStrike" dirty="0">
                          <a:solidFill>
                            <a:srgbClr val="000000"/>
                          </a:solidFill>
                          <a:effectLst/>
                          <a:latin typeface="Calibri" panose="020F0502020204030204" pitchFamily="34" charset="0"/>
                        </a:rPr>
                        <a:t> </a:t>
                      </a:r>
                    </a:p>
                  </a:txBody>
                  <a:tcPr marL="12700" marR="12700" marT="1270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36750269"/>
                  </a:ext>
                </a:extLst>
              </a:tr>
              <a:tr h="256540">
                <a:tc gridSpan="2">
                  <a:txBody>
                    <a:bodyPr/>
                    <a:lstStyle/>
                    <a:p>
                      <a:pPr algn="l" fontAlgn="ctr"/>
                      <a:r>
                        <a:rPr lang="en-US" sz="1600" b="0" i="0" u="none" strike="noStrike" dirty="0">
                          <a:solidFill>
                            <a:srgbClr val="FFFFFF"/>
                          </a:solidFill>
                          <a:effectLst/>
                          <a:latin typeface="Calibri" panose="020F0502020204030204" pitchFamily="34" charset="0"/>
                        </a:rPr>
                        <a:t>State with population under 3.0 Million</a:t>
                      </a:r>
                    </a:p>
                  </a:txBody>
                  <a:tcPr marL="12700" marR="12700" marT="12700" marB="0" anchor="ctr">
                    <a:lnL w="12700" cap="flat" cmpd="sng" algn="ctr">
                      <a:solidFill>
                        <a:srgbClr val="000000"/>
                      </a:solidFill>
                      <a:prstDash val="solid"/>
                      <a:round/>
                      <a:headEnd type="none" w="med" len="med"/>
                      <a:tailEnd type="none" w="med" len="med"/>
                    </a:lnL>
                    <a:lnR>
                      <a:noFill/>
                    </a:lnR>
                    <a:lnT>
                      <a:noFill/>
                    </a:lnT>
                    <a:lnB>
                      <a:noFill/>
                    </a:lnB>
                    <a:solidFill>
                      <a:srgbClr val="2F75B5"/>
                    </a:solidFill>
                  </a:tcPr>
                </a:tc>
                <a:tc hMerge="1">
                  <a:txBody>
                    <a:bodyPr/>
                    <a:lstStyle/>
                    <a:p>
                      <a:endParaRPr lang="en-US"/>
                    </a:p>
                  </a:txBody>
                  <a:tcPr/>
                </a:tc>
                <a:tc>
                  <a:txBody>
                    <a:bodyPr/>
                    <a:lstStyle/>
                    <a:p>
                      <a:pPr algn="ctr" fontAlgn="ctr"/>
                      <a:r>
                        <a:rPr lang="en-US" sz="1600" b="1" i="0" u="none" strike="noStrike">
                          <a:solidFill>
                            <a:srgbClr val="FFFFFF"/>
                          </a:solidFill>
                          <a:effectLst/>
                          <a:latin typeface="Calibri" panose="020F0502020204030204" pitchFamily="34" charset="0"/>
                        </a:rPr>
                        <a:t> </a:t>
                      </a:r>
                    </a:p>
                  </a:txBody>
                  <a:tcPr marL="12700" marR="12700" marT="12700" marB="0" anchor="ctr">
                    <a:lnL>
                      <a:noFill/>
                    </a:lnL>
                    <a:lnR>
                      <a:noFill/>
                    </a:lnR>
                    <a:lnT>
                      <a:noFill/>
                    </a:lnT>
                    <a:lnB>
                      <a:noFill/>
                    </a:lnB>
                    <a:solidFill>
                      <a:srgbClr val="2F75B5"/>
                    </a:solidFill>
                  </a:tcPr>
                </a:tc>
                <a:tc>
                  <a:txBody>
                    <a:bodyPr/>
                    <a:lstStyle/>
                    <a:p>
                      <a:pPr algn="ctr" fontAlgn="ctr"/>
                      <a:r>
                        <a:rPr lang="en-US" sz="1600" b="1" i="0" u="none" strike="noStrike" dirty="0">
                          <a:solidFill>
                            <a:srgbClr val="FFFFFF"/>
                          </a:solidFill>
                          <a:effectLst/>
                          <a:latin typeface="Calibri" panose="020F0502020204030204" pitchFamily="34" charset="0"/>
                        </a:rPr>
                        <a:t> </a:t>
                      </a:r>
                    </a:p>
                  </a:txBody>
                  <a:tcPr marL="12700" marR="12700" marT="12700" marB="0" anchor="ctr">
                    <a:lnL>
                      <a:noFill/>
                    </a:lnL>
                    <a:lnR>
                      <a:noFill/>
                    </a:lnR>
                    <a:lnT>
                      <a:noFill/>
                    </a:lnT>
                    <a:lnB>
                      <a:noFill/>
                    </a:lnB>
                    <a:solidFill>
                      <a:srgbClr val="2F75B5"/>
                    </a:solidFill>
                  </a:tcPr>
                </a:tc>
                <a:tc>
                  <a:txBody>
                    <a:bodyPr/>
                    <a:lstStyle/>
                    <a:p>
                      <a:pPr algn="ctr" fontAlgn="ctr"/>
                      <a:r>
                        <a:rPr lang="en-US" sz="1600" b="1" i="0" u="none" strike="noStrike" dirty="0">
                          <a:solidFill>
                            <a:srgbClr val="FFFFFF"/>
                          </a:solidFill>
                          <a:effectLst/>
                          <a:latin typeface="Calibri" panose="020F0502020204030204" pitchFamily="34" charset="0"/>
                        </a:rPr>
                        <a:t> </a:t>
                      </a:r>
                    </a:p>
                  </a:txBody>
                  <a:tcPr marL="12700" marR="12700" marT="12700" marB="0" anchor="ctr">
                    <a:lnL>
                      <a:noFill/>
                    </a:lnL>
                    <a:lnR w="12700" cap="flat" cmpd="sng" algn="ctr">
                      <a:solidFill>
                        <a:srgbClr val="000000"/>
                      </a:solidFill>
                      <a:prstDash val="solid"/>
                      <a:round/>
                      <a:headEnd type="none" w="med" len="med"/>
                      <a:tailEnd type="none" w="med" len="med"/>
                    </a:lnR>
                    <a:lnT>
                      <a:noFill/>
                    </a:lnT>
                    <a:lnB>
                      <a:noFill/>
                    </a:lnB>
                    <a:solidFill>
                      <a:srgbClr val="2F75B5"/>
                    </a:solidFill>
                  </a:tcPr>
                </a:tc>
                <a:extLst>
                  <a:ext uri="{0D108BD9-81ED-4DB2-BD59-A6C34878D82A}">
                    <a16:rowId xmlns:a16="http://schemas.microsoft.com/office/drawing/2014/main" val="1079406465"/>
                  </a:ext>
                </a:extLst>
              </a:tr>
              <a:tr h="256540">
                <a:tc>
                  <a:txBody>
                    <a:bodyPr/>
                    <a:lstStyle/>
                    <a:p>
                      <a:pPr algn="ctr" fontAlgn="ctr"/>
                      <a:r>
                        <a:rPr lang="en-US" sz="1600" b="0" i="0" u="none" strike="noStrike">
                          <a:solidFill>
                            <a:srgbClr val="FFFFFF"/>
                          </a:solidFill>
                          <a:effectLst/>
                          <a:latin typeface="Calibri" panose="020F0502020204030204" pitchFamily="34" charset="0"/>
                        </a:rPr>
                        <a:t> </a:t>
                      </a:r>
                    </a:p>
                  </a:txBody>
                  <a:tcPr marL="12700" marR="12700" marT="12700" marB="0" anchor="ctr">
                    <a:lnL w="12700" cap="flat" cmpd="sng" algn="ctr">
                      <a:solidFill>
                        <a:srgbClr val="000000"/>
                      </a:solidFill>
                      <a:prstDash val="solid"/>
                      <a:round/>
                      <a:headEnd type="none" w="med" len="med"/>
                      <a:tailEnd type="none" w="med" len="med"/>
                    </a:lnL>
                    <a:lnR>
                      <a:noFill/>
                    </a:lnR>
                    <a:lnT>
                      <a:noFill/>
                    </a:lnT>
                    <a:lnB>
                      <a:noFill/>
                    </a:lnB>
                    <a:solidFill>
                      <a:srgbClr val="2F75B5"/>
                    </a:solidFill>
                  </a:tcPr>
                </a:tc>
                <a:tc>
                  <a:txBody>
                    <a:bodyPr/>
                    <a:lstStyle/>
                    <a:p>
                      <a:pPr algn="ctr" fontAlgn="ctr"/>
                      <a:r>
                        <a:rPr lang="en-US" sz="1600" b="0" i="0" u="none" strike="noStrike" dirty="0">
                          <a:solidFill>
                            <a:srgbClr val="FFFFFF"/>
                          </a:solidFill>
                          <a:effectLst/>
                          <a:latin typeface="Calibri" panose="020F0502020204030204" pitchFamily="34" charset="0"/>
                        </a:rPr>
                        <a:t>Cost per population</a:t>
                      </a:r>
                    </a:p>
                  </a:txBody>
                  <a:tcPr marL="12700" marR="12700" marT="12700" marB="0" anchor="ctr">
                    <a:lnL>
                      <a:noFill/>
                    </a:lnL>
                    <a:lnR>
                      <a:noFill/>
                    </a:lnR>
                    <a:lnT>
                      <a:noFill/>
                    </a:lnT>
                    <a:lnB>
                      <a:noFill/>
                    </a:lnB>
                    <a:solidFill>
                      <a:srgbClr val="2F75B5"/>
                    </a:solidFill>
                  </a:tcPr>
                </a:tc>
                <a:tc>
                  <a:txBody>
                    <a:bodyPr/>
                    <a:lstStyle/>
                    <a:p>
                      <a:pPr algn="ctr" fontAlgn="ctr"/>
                      <a:r>
                        <a:rPr lang="en-US" sz="1600" b="0" i="0" u="none" strike="noStrike">
                          <a:solidFill>
                            <a:srgbClr val="FFFFFF"/>
                          </a:solidFill>
                          <a:effectLst/>
                          <a:latin typeface="Calibri" panose="020F0502020204030204" pitchFamily="34" charset="0"/>
                        </a:rPr>
                        <a:t>Monthly*</a:t>
                      </a:r>
                    </a:p>
                  </a:txBody>
                  <a:tcPr marL="12700" marR="12700" marT="12700" marB="0" anchor="ctr">
                    <a:lnL>
                      <a:noFill/>
                    </a:lnL>
                    <a:lnR>
                      <a:noFill/>
                    </a:lnR>
                    <a:lnT>
                      <a:noFill/>
                    </a:lnT>
                    <a:lnB>
                      <a:noFill/>
                    </a:lnB>
                    <a:solidFill>
                      <a:srgbClr val="2F75B5"/>
                    </a:solidFill>
                  </a:tcPr>
                </a:tc>
                <a:tc>
                  <a:txBody>
                    <a:bodyPr/>
                    <a:lstStyle/>
                    <a:p>
                      <a:pPr algn="ctr" fontAlgn="ctr"/>
                      <a:r>
                        <a:rPr lang="en-US" sz="1600" b="0" i="0" u="none" strike="noStrike">
                          <a:solidFill>
                            <a:srgbClr val="FFFFFF"/>
                          </a:solidFill>
                          <a:effectLst/>
                          <a:latin typeface="Calibri" panose="020F0502020204030204" pitchFamily="34" charset="0"/>
                        </a:rPr>
                        <a:t>Annual</a:t>
                      </a:r>
                    </a:p>
                  </a:txBody>
                  <a:tcPr marL="12700" marR="12700" marT="12700" marB="0" anchor="ctr">
                    <a:lnL>
                      <a:noFill/>
                    </a:lnL>
                    <a:lnR>
                      <a:noFill/>
                    </a:lnR>
                    <a:lnT>
                      <a:noFill/>
                    </a:lnT>
                    <a:lnB>
                      <a:noFill/>
                    </a:lnB>
                    <a:solidFill>
                      <a:srgbClr val="2F75B5"/>
                    </a:solidFill>
                  </a:tcPr>
                </a:tc>
                <a:tc>
                  <a:txBody>
                    <a:bodyPr/>
                    <a:lstStyle/>
                    <a:p>
                      <a:pPr algn="ctr" fontAlgn="ctr"/>
                      <a:r>
                        <a:rPr lang="en-US" sz="1600" b="0" i="0" u="none" strike="noStrike">
                          <a:solidFill>
                            <a:srgbClr val="FFFFFF"/>
                          </a:solidFill>
                          <a:effectLst/>
                          <a:latin typeface="Calibri" panose="020F0502020204030204" pitchFamily="34" charset="0"/>
                        </a:rPr>
                        <a:t>5 Years</a:t>
                      </a:r>
                    </a:p>
                  </a:txBody>
                  <a:tcPr marL="12700" marR="12700" marT="12700" marB="0" anchor="ctr">
                    <a:lnL>
                      <a:noFill/>
                    </a:lnL>
                    <a:lnR w="12700" cap="flat" cmpd="sng" algn="ctr">
                      <a:solidFill>
                        <a:srgbClr val="000000"/>
                      </a:solidFill>
                      <a:prstDash val="solid"/>
                      <a:round/>
                      <a:headEnd type="none" w="med" len="med"/>
                      <a:tailEnd type="none" w="med" len="med"/>
                    </a:lnR>
                    <a:lnT>
                      <a:noFill/>
                    </a:lnT>
                    <a:lnB>
                      <a:noFill/>
                    </a:lnB>
                    <a:solidFill>
                      <a:srgbClr val="2F75B5"/>
                    </a:solidFill>
                  </a:tcPr>
                </a:tc>
                <a:extLst>
                  <a:ext uri="{0D108BD9-81ED-4DB2-BD59-A6C34878D82A}">
                    <a16:rowId xmlns:a16="http://schemas.microsoft.com/office/drawing/2014/main" val="2943091758"/>
                  </a:ext>
                </a:extLst>
              </a:tr>
              <a:tr h="433249">
                <a:tc>
                  <a:txBody>
                    <a:bodyPr/>
                    <a:lstStyle/>
                    <a:p>
                      <a:pPr algn="ctr" fontAlgn="ctr"/>
                      <a:r>
                        <a:rPr lang="en-US" sz="1600" b="1" i="0" u="none" strike="noStrike" dirty="0">
                          <a:solidFill>
                            <a:srgbClr val="000000"/>
                          </a:solidFill>
                          <a:effectLst/>
                          <a:latin typeface="Calibri" panose="020F0502020204030204" pitchFamily="34" charset="0"/>
                        </a:rPr>
                        <a:t>Minimum</a:t>
                      </a:r>
                    </a:p>
                  </a:txBody>
                  <a:tcPr marL="12700" marR="12700" marT="1270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1" i="0" u="none" strike="noStrike">
                          <a:solidFill>
                            <a:srgbClr val="000000"/>
                          </a:solidFill>
                          <a:effectLst/>
                          <a:latin typeface="Calibri" panose="020F0502020204030204" pitchFamily="34" charset="0"/>
                        </a:rPr>
                        <a:t> $                                0.0878 </a:t>
                      </a:r>
                    </a:p>
                  </a:txBody>
                  <a:tcPr marL="12700" marR="12700" marT="12700" marB="0" anchor="b">
                    <a:lnL>
                      <a:noFill/>
                    </a:lnL>
                    <a:lnR>
                      <a:noFill/>
                    </a:lnR>
                    <a:lnT>
                      <a:noFill/>
                    </a:lnT>
                    <a:lnB>
                      <a:noFill/>
                    </a:lnB>
                  </a:tcPr>
                </a:tc>
                <a:tc>
                  <a:txBody>
                    <a:bodyPr/>
                    <a:lstStyle/>
                    <a:p>
                      <a:pPr algn="l" fontAlgn="b"/>
                      <a:r>
                        <a:rPr lang="en-US" sz="1600" b="1" i="0" u="none" strike="noStrike">
                          <a:solidFill>
                            <a:srgbClr val="000000"/>
                          </a:solidFill>
                          <a:effectLst/>
                          <a:latin typeface="Calibri" panose="020F0502020204030204" pitchFamily="34" charset="0"/>
                        </a:rPr>
                        <a:t> $                392,222.17 </a:t>
                      </a:r>
                    </a:p>
                  </a:txBody>
                  <a:tcPr marL="12700" marR="12700" marT="12700" marB="0" anchor="b">
                    <a:lnL>
                      <a:noFill/>
                    </a:lnL>
                    <a:lnR>
                      <a:noFill/>
                    </a:lnR>
                    <a:lnT>
                      <a:noFill/>
                    </a:lnT>
                    <a:lnB>
                      <a:noFill/>
                    </a:lnB>
                  </a:tcPr>
                </a:tc>
                <a:tc>
                  <a:txBody>
                    <a:bodyPr/>
                    <a:lstStyle/>
                    <a:p>
                      <a:pPr algn="l" fontAlgn="b"/>
                      <a:r>
                        <a:rPr lang="en-US" sz="1600" b="1" i="0" u="none" strike="noStrike">
                          <a:solidFill>
                            <a:srgbClr val="000000"/>
                          </a:solidFill>
                          <a:effectLst/>
                          <a:latin typeface="Calibri" panose="020F0502020204030204" pitchFamily="34" charset="0"/>
                        </a:rPr>
                        <a:t> $                  4,706,666.09 </a:t>
                      </a:r>
                    </a:p>
                  </a:txBody>
                  <a:tcPr marL="12700" marR="12700" marT="12700" marB="0" anchor="b">
                    <a:lnL>
                      <a:noFill/>
                    </a:lnL>
                    <a:lnR>
                      <a:noFill/>
                    </a:lnR>
                    <a:lnT>
                      <a:noFill/>
                    </a:lnT>
                    <a:lnB>
                      <a:noFill/>
                    </a:lnB>
                  </a:tcPr>
                </a:tc>
                <a:tc>
                  <a:txBody>
                    <a:bodyPr/>
                    <a:lstStyle/>
                    <a:p>
                      <a:pPr algn="l" fontAlgn="b"/>
                      <a:r>
                        <a:rPr lang="en-US" sz="1600" b="1" i="0" u="none" strike="noStrike">
                          <a:solidFill>
                            <a:srgbClr val="000000"/>
                          </a:solidFill>
                          <a:effectLst/>
                          <a:latin typeface="Calibri" panose="020F0502020204030204" pitchFamily="34" charset="0"/>
                        </a:rPr>
                        <a:t> $             23,533,330.46 </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64032143"/>
                  </a:ext>
                </a:extLst>
              </a:tr>
              <a:tr h="433249">
                <a:tc>
                  <a:txBody>
                    <a:bodyPr/>
                    <a:lstStyle/>
                    <a:p>
                      <a:pPr algn="ctr" fontAlgn="ctr"/>
                      <a:r>
                        <a:rPr lang="en-US" sz="1600" b="1" i="0" u="none" strike="noStrike">
                          <a:solidFill>
                            <a:srgbClr val="000000"/>
                          </a:solidFill>
                          <a:effectLst/>
                          <a:latin typeface="Calibri" panose="020F0502020204030204" pitchFamily="34" charset="0"/>
                        </a:rPr>
                        <a:t>Maximum</a:t>
                      </a:r>
                    </a:p>
                  </a:txBody>
                  <a:tcPr marL="12700" marR="12700" marT="1270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1" i="0" u="none" strike="noStrike" dirty="0">
                          <a:solidFill>
                            <a:srgbClr val="000000"/>
                          </a:solidFill>
                          <a:effectLst/>
                          <a:latin typeface="Calibri" panose="020F0502020204030204" pitchFamily="34" charset="0"/>
                        </a:rPr>
                        <a:t> $                                0.1275 </a:t>
                      </a:r>
                    </a:p>
                  </a:txBody>
                  <a:tcPr marL="12700" marR="12700" marT="12700" marB="0" anchor="b">
                    <a:lnL>
                      <a:noFill/>
                    </a:lnL>
                    <a:lnR>
                      <a:noFill/>
                    </a:lnR>
                    <a:lnT>
                      <a:noFill/>
                    </a:lnT>
                    <a:lnB>
                      <a:noFill/>
                    </a:lnB>
                  </a:tcPr>
                </a:tc>
                <a:tc>
                  <a:txBody>
                    <a:bodyPr/>
                    <a:lstStyle/>
                    <a:p>
                      <a:pPr algn="l" fontAlgn="b"/>
                      <a:r>
                        <a:rPr lang="en-US" sz="1600" b="1" i="0" u="none" strike="noStrike">
                          <a:solidFill>
                            <a:srgbClr val="000000"/>
                          </a:solidFill>
                          <a:effectLst/>
                          <a:latin typeface="Calibri" panose="020F0502020204030204" pitchFamily="34" charset="0"/>
                        </a:rPr>
                        <a:t> $                569,656.29 </a:t>
                      </a:r>
                    </a:p>
                  </a:txBody>
                  <a:tcPr marL="12700" marR="12700" marT="12700" marB="0" anchor="b">
                    <a:lnL>
                      <a:noFill/>
                    </a:lnL>
                    <a:lnR>
                      <a:noFill/>
                    </a:lnR>
                    <a:lnT>
                      <a:noFill/>
                    </a:lnT>
                    <a:lnB>
                      <a:noFill/>
                    </a:lnB>
                  </a:tcPr>
                </a:tc>
                <a:tc>
                  <a:txBody>
                    <a:bodyPr/>
                    <a:lstStyle/>
                    <a:p>
                      <a:pPr algn="l" fontAlgn="b"/>
                      <a:r>
                        <a:rPr lang="en-US" sz="1600" b="1" i="0" u="none" strike="noStrike">
                          <a:solidFill>
                            <a:srgbClr val="000000"/>
                          </a:solidFill>
                          <a:effectLst/>
                          <a:latin typeface="Calibri" panose="020F0502020204030204" pitchFamily="34" charset="0"/>
                        </a:rPr>
                        <a:t> $                  6,835,875.45 </a:t>
                      </a:r>
                    </a:p>
                  </a:txBody>
                  <a:tcPr marL="12700" marR="12700" marT="12700" marB="0" anchor="b">
                    <a:lnL>
                      <a:noFill/>
                    </a:lnL>
                    <a:lnR>
                      <a:noFill/>
                    </a:lnR>
                    <a:lnT>
                      <a:noFill/>
                    </a:lnT>
                    <a:lnB>
                      <a:noFill/>
                    </a:lnB>
                  </a:tcPr>
                </a:tc>
                <a:tc>
                  <a:txBody>
                    <a:bodyPr/>
                    <a:lstStyle/>
                    <a:p>
                      <a:pPr algn="l" fontAlgn="b"/>
                      <a:r>
                        <a:rPr lang="en-US" sz="1600" b="1" i="0" u="none" strike="noStrike">
                          <a:solidFill>
                            <a:srgbClr val="000000"/>
                          </a:solidFill>
                          <a:effectLst/>
                          <a:latin typeface="Calibri" panose="020F0502020204030204" pitchFamily="34" charset="0"/>
                        </a:rPr>
                        <a:t> $             34,179,377.24 </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14475096"/>
                  </a:ext>
                </a:extLst>
              </a:tr>
              <a:tr h="433249">
                <a:tc>
                  <a:txBody>
                    <a:bodyPr/>
                    <a:lstStyle/>
                    <a:p>
                      <a:pPr algn="ctr" fontAlgn="ctr"/>
                      <a:r>
                        <a:rPr lang="en-US" sz="1600" b="1" i="0" u="none" strike="noStrike">
                          <a:solidFill>
                            <a:srgbClr val="000000"/>
                          </a:solidFill>
                          <a:effectLst/>
                          <a:latin typeface="Calibri" panose="020F0502020204030204" pitchFamily="34" charset="0"/>
                        </a:rPr>
                        <a:t>Average</a:t>
                      </a:r>
                    </a:p>
                  </a:txBody>
                  <a:tcPr marL="12700" marR="12700" marT="1270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panose="020F0502020204030204" pitchFamily="34" charset="0"/>
                        </a:rPr>
                        <a:t> $                                0.1062 </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panose="020F0502020204030204" pitchFamily="34" charset="0"/>
                        </a:rPr>
                        <a:t> $                474,580.93 </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panose="020F0502020204030204" pitchFamily="34" charset="0"/>
                        </a:rPr>
                        <a:t> $                  5,694,971.21 </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panose="020F0502020204030204" pitchFamily="34" charset="0"/>
                        </a:rPr>
                        <a:t> $             28,474,856.04 </a:t>
                      </a:r>
                    </a:p>
                  </a:txBody>
                  <a:tcPr marL="12700" marR="12700" marT="1270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2329329"/>
                  </a:ext>
                </a:extLst>
              </a:tr>
            </a:tbl>
          </a:graphicData>
        </a:graphic>
      </p:graphicFrame>
    </p:spTree>
    <p:extLst>
      <p:ext uri="{BB962C8B-B14F-4D97-AF65-F5344CB8AC3E}">
        <p14:creationId xmlns:p14="http://schemas.microsoft.com/office/powerpoint/2010/main" val="843513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p:nvPr/>
        </p:nvSpPr>
        <p:spPr>
          <a:xfrm>
            <a:off x="0" y="6640285"/>
            <a:ext cx="12192000" cy="276999"/>
          </a:xfrm>
          <a:prstGeom prst="rect">
            <a:avLst/>
          </a:prstGeom>
          <a:noFill/>
        </p:spPr>
        <p:txBody>
          <a:bodyPr wrap="square" rtlCol="0">
            <a:spAutoFit/>
          </a:bodyPr>
          <a:lstStyle/>
          <a:p>
            <a:pPr algn="ctr"/>
            <a:r>
              <a:rPr lang="en-US" sz="1200" b="1" dirty="0"/>
              <a:t>UNCLASSIFIED</a:t>
            </a:r>
          </a:p>
        </p:txBody>
      </p:sp>
      <p:sp>
        <p:nvSpPr>
          <p:cNvPr id="12" name="Title 1"/>
          <p:cNvSpPr>
            <a:spLocks noGrp="1"/>
          </p:cNvSpPr>
          <p:nvPr>
            <p:ph type="ctrTitle"/>
          </p:nvPr>
        </p:nvSpPr>
        <p:spPr>
          <a:xfrm>
            <a:off x="0" y="-611401"/>
            <a:ext cx="12192000" cy="1524000"/>
          </a:xfrm>
        </p:spPr>
        <p:txBody>
          <a:bodyPr>
            <a:noAutofit/>
          </a:bodyPr>
          <a:lstStyle/>
          <a:p>
            <a:pPr algn="ctr"/>
            <a:r>
              <a:rPr lang="en-US" sz="4000" b="1" u="sng" dirty="0"/>
              <a:t>Kentucky Office of Homeland Security (KOHS)</a:t>
            </a:r>
          </a:p>
        </p:txBody>
      </p:sp>
      <p:sp>
        <p:nvSpPr>
          <p:cNvPr id="3" name="Rectangle 2"/>
          <p:cNvSpPr/>
          <p:nvPr/>
        </p:nvSpPr>
        <p:spPr>
          <a:xfrm>
            <a:off x="1222159" y="2559224"/>
            <a:ext cx="9747681" cy="3046988"/>
          </a:xfrm>
          <a:prstGeom prst="rect">
            <a:avLst/>
          </a:prstGeom>
        </p:spPr>
        <p:txBody>
          <a:bodyPr wrap="square">
            <a:spAutoFit/>
          </a:bodyPr>
          <a:lstStyle/>
          <a:p>
            <a:pPr algn="ctr"/>
            <a:r>
              <a:rPr lang="en-US" sz="3200" b="1" dirty="0">
                <a:latin typeface="Arial" panose="020B0604020202020204" pitchFamily="34" charset="0"/>
                <a:cs typeface="Arial" panose="020B0604020202020204" pitchFamily="34" charset="0"/>
              </a:rPr>
              <a:t>Kentucky Office of Homeland Security </a:t>
            </a:r>
          </a:p>
          <a:p>
            <a:pPr algn="ctr"/>
            <a:r>
              <a:rPr lang="en-US" sz="3200" dirty="0">
                <a:hlinkClick r:id="rId3"/>
              </a:rPr>
              <a:t>https://homelandsecurity.ky.gov</a:t>
            </a:r>
            <a:endParaRPr lang="en-US" sz="3200" dirty="0"/>
          </a:p>
          <a:p>
            <a:pPr algn="ctr"/>
            <a:endParaRPr lang="en-US" sz="3200" dirty="0"/>
          </a:p>
          <a:p>
            <a:pPr algn="ctr"/>
            <a:r>
              <a:rPr lang="en-US" sz="3200" dirty="0"/>
              <a:t>911 Services Board</a:t>
            </a:r>
          </a:p>
          <a:p>
            <a:pPr algn="ctr"/>
            <a:r>
              <a:rPr lang="en-US" sz="3200" dirty="0">
                <a:hlinkClick r:id="rId4"/>
              </a:rPr>
              <a:t>http://911board.ky.gov</a:t>
            </a:r>
            <a:endParaRPr lang="en-US" sz="3200" dirty="0"/>
          </a:p>
          <a:p>
            <a:pPr algn="ctr"/>
            <a:br>
              <a:rPr lang="en-US" sz="1600" dirty="0">
                <a:latin typeface="Arial" panose="020B0604020202020204" pitchFamily="34" charset="0"/>
                <a:cs typeface="Arial" panose="020B0604020202020204" pitchFamily="34" charset="0"/>
              </a:rPr>
            </a:br>
            <a:endParaRPr lang="en-US" sz="1600" dirty="0"/>
          </a:p>
        </p:txBody>
      </p:sp>
      <p:sp>
        <p:nvSpPr>
          <p:cNvPr id="5" name="TextBox 4"/>
          <p:cNvSpPr txBox="1"/>
          <p:nvPr/>
        </p:nvSpPr>
        <p:spPr>
          <a:xfrm>
            <a:off x="0" y="1554480"/>
            <a:ext cx="12192000" cy="646331"/>
          </a:xfrm>
          <a:prstGeom prst="rect">
            <a:avLst/>
          </a:prstGeom>
          <a:noFill/>
        </p:spPr>
        <p:txBody>
          <a:bodyPr wrap="square" rtlCol="0">
            <a:spAutoFit/>
          </a:bodyPr>
          <a:lstStyle/>
          <a:p>
            <a:pPr algn="ctr"/>
            <a:r>
              <a:rPr lang="en-US" sz="3600" b="1" dirty="0"/>
              <a:t>Discussion and Questions</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2166" y="5292292"/>
            <a:ext cx="6472809" cy="1083361"/>
          </a:xfrm>
          <a:prstGeom prst="rect">
            <a:avLst/>
          </a:prstGeom>
        </p:spPr>
      </p:pic>
    </p:spTree>
    <p:extLst>
      <p:ext uri="{BB962C8B-B14F-4D97-AF65-F5344CB8AC3E}">
        <p14:creationId xmlns:p14="http://schemas.microsoft.com/office/powerpoint/2010/main" val="3285652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932154" y="186432"/>
            <a:ext cx="11168110" cy="7232749"/>
          </a:xfrm>
          <a:prstGeom prst="rect">
            <a:avLst/>
          </a:prstGeom>
          <a:noFill/>
        </p:spPr>
        <p:txBody>
          <a:bodyPr wrap="square" rtlCol="0">
            <a:spAutoFit/>
          </a:bodyPr>
          <a:lstStyle/>
          <a:p>
            <a:r>
              <a:rPr lang="en-US" sz="4800" dirty="0">
                <a:solidFill>
                  <a:schemeClr val="accent3"/>
                </a:solidFill>
              </a:rPr>
              <a:t>Role of 911 Services Board</a:t>
            </a:r>
          </a:p>
          <a:p>
            <a:pPr marL="457200" indent="-457200">
              <a:buFont typeface="Arial" panose="020B0604020202020204" pitchFamily="34" charset="0"/>
              <a:buChar char="•"/>
            </a:pPr>
            <a:r>
              <a:rPr lang="en-US" sz="4000" dirty="0"/>
              <a:t>Collect and distribute wireless 911 surcharge to </a:t>
            </a:r>
            <a:r>
              <a:rPr lang="en-US" sz="4000" b="1" dirty="0">
                <a:solidFill>
                  <a:schemeClr val="accent3"/>
                </a:solidFill>
              </a:rPr>
              <a:t>117</a:t>
            </a:r>
            <a:r>
              <a:rPr lang="en-US" sz="4000" dirty="0"/>
              <a:t> certified PSAPs</a:t>
            </a:r>
          </a:p>
          <a:p>
            <a:pPr marL="914400" lvl="1" indent="-457200">
              <a:buFont typeface="Arial" panose="020B0604020202020204" pitchFamily="34" charset="0"/>
              <a:buChar char="•"/>
            </a:pPr>
            <a:r>
              <a:rPr lang="en-US" sz="3200" dirty="0"/>
              <a:t>Postpaid/Lifeline = $.70/mo. </a:t>
            </a:r>
            <a:r>
              <a:rPr lang="en-US" sz="3200" dirty="0">
                <a:solidFill>
                  <a:schemeClr val="accent1"/>
                </a:solidFill>
              </a:rPr>
              <a:t>(1998)</a:t>
            </a:r>
          </a:p>
          <a:p>
            <a:pPr marL="914400" lvl="1" indent="-457200">
              <a:buFont typeface="Arial" panose="020B0604020202020204" pitchFamily="34" charset="0"/>
              <a:buChar char="•"/>
            </a:pPr>
            <a:r>
              <a:rPr lang="en-US" sz="3200" dirty="0"/>
              <a:t>Prepaid = $.93/transaction @POS (2016)</a:t>
            </a:r>
          </a:p>
          <a:p>
            <a:pPr marL="914400" lvl="1" indent="-457200">
              <a:buFont typeface="Arial" panose="020B0604020202020204" pitchFamily="34" charset="0"/>
              <a:buChar char="•"/>
            </a:pPr>
            <a:r>
              <a:rPr lang="en-US" sz="3200" dirty="0"/>
              <a:t>Distribution formula *97.5% returns to local 911</a:t>
            </a:r>
          </a:p>
          <a:p>
            <a:pPr marL="1371600" lvl="2" indent="-457200">
              <a:buFont typeface="Arial" panose="020B0604020202020204" pitchFamily="34" charset="0"/>
              <a:buChar char="•"/>
            </a:pPr>
            <a:r>
              <a:rPr lang="en-US" sz="3200" dirty="0"/>
              <a:t>42.5% pro rata (equal share to all)</a:t>
            </a:r>
          </a:p>
          <a:p>
            <a:pPr marL="1371600" lvl="2" indent="-457200">
              <a:buFont typeface="Arial" panose="020B0604020202020204" pitchFamily="34" charset="0"/>
              <a:buChar char="•"/>
            </a:pPr>
            <a:r>
              <a:rPr lang="en-US" sz="3200" dirty="0"/>
              <a:t>42.5% wireless subscribers</a:t>
            </a:r>
            <a:endParaRPr lang="en-US" sz="4000" dirty="0"/>
          </a:p>
          <a:p>
            <a:pPr marL="1371600" lvl="2" indent="-457200">
              <a:buFont typeface="Arial" panose="020B0604020202020204" pitchFamily="34" charset="0"/>
              <a:buChar char="•"/>
            </a:pPr>
            <a:r>
              <a:rPr lang="en-US" sz="3200" dirty="0"/>
              <a:t>  7.5% competitive grants ($2.5 million cap)</a:t>
            </a:r>
          </a:p>
          <a:p>
            <a:pPr marL="1371600" lvl="2" indent="-457200">
              <a:buFont typeface="Arial" panose="020B0604020202020204" pitchFamily="34" charset="0"/>
              <a:buChar char="•"/>
            </a:pPr>
            <a:r>
              <a:rPr lang="en-US" sz="3200" dirty="0"/>
              <a:t>  5.0% Statewide Next Generation 911 projects </a:t>
            </a:r>
          </a:p>
          <a:p>
            <a:pPr marL="1371600" lvl="2" indent="-457200">
              <a:buFont typeface="Arial" panose="020B0604020202020204" pitchFamily="34" charset="0"/>
              <a:buChar char="•"/>
            </a:pPr>
            <a:r>
              <a:rPr lang="en-US" sz="3200" dirty="0"/>
              <a:t>  2.5% administrative</a:t>
            </a:r>
          </a:p>
          <a:p>
            <a:pPr marL="914400" lvl="1" indent="-457200">
              <a:buFont typeface="Arial" panose="020B0604020202020204" pitchFamily="34" charset="0"/>
              <a:buChar char="•"/>
            </a:pPr>
            <a:endParaRPr lang="en-US" sz="4000" dirty="0"/>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2593775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932154" y="186432"/>
            <a:ext cx="11168110" cy="7478970"/>
          </a:xfrm>
          <a:prstGeom prst="rect">
            <a:avLst/>
          </a:prstGeom>
          <a:noFill/>
        </p:spPr>
        <p:txBody>
          <a:bodyPr wrap="square" rtlCol="0">
            <a:spAutoFit/>
          </a:bodyPr>
          <a:lstStyle/>
          <a:p>
            <a:r>
              <a:rPr lang="en-US" sz="4800" dirty="0">
                <a:solidFill>
                  <a:schemeClr val="accent3"/>
                </a:solidFill>
              </a:rPr>
              <a:t>Funding trends</a:t>
            </a:r>
          </a:p>
          <a:p>
            <a:pPr marL="457200" indent="-457200">
              <a:buFont typeface="Arial" panose="020B0604020202020204" pitchFamily="34" charset="0"/>
              <a:buChar char="•"/>
            </a:pPr>
            <a:r>
              <a:rPr lang="en-US" sz="4000" dirty="0"/>
              <a:t>Wireless</a:t>
            </a:r>
          </a:p>
          <a:p>
            <a:pPr marL="914400" lvl="1" indent="-457200">
              <a:buFont typeface="Arial" panose="020B0604020202020204" pitchFamily="34" charset="0"/>
              <a:buChar char="•"/>
            </a:pPr>
            <a:r>
              <a:rPr lang="en-US" sz="4000" dirty="0"/>
              <a:t>$26.5 million FY 2015</a:t>
            </a:r>
          </a:p>
          <a:p>
            <a:pPr marL="914400" lvl="1" indent="-457200">
              <a:buFont typeface="Arial" panose="020B0604020202020204" pitchFamily="34" charset="0"/>
              <a:buChar char="•"/>
            </a:pPr>
            <a:r>
              <a:rPr lang="en-US" sz="4000" dirty="0"/>
              <a:t>$34.0 million FY 2019</a:t>
            </a:r>
          </a:p>
          <a:p>
            <a:pPr marL="1371600" lvl="2" indent="-457200">
              <a:buFont typeface="Arial" panose="020B0604020202020204" pitchFamily="34" charset="0"/>
              <a:buChar char="•"/>
            </a:pPr>
            <a:r>
              <a:rPr lang="en-US" sz="4000" dirty="0"/>
              <a:t>Impact of prepaid</a:t>
            </a:r>
          </a:p>
          <a:p>
            <a:pPr marL="914400" lvl="1" indent="-457200">
              <a:buFont typeface="Arial" panose="020B0604020202020204" pitchFamily="34" charset="0"/>
              <a:buChar char="•"/>
            </a:pPr>
            <a:r>
              <a:rPr lang="en-US" sz="4000" dirty="0"/>
              <a:t>$</a:t>
            </a:r>
            <a:r>
              <a:rPr lang="en-US" sz="1800" b="1" i="0" u="none" strike="noStrike" dirty="0">
                <a:solidFill>
                  <a:srgbClr val="000000"/>
                </a:solidFill>
                <a:effectLst/>
                <a:latin typeface="Arial" panose="020B0604020202020204" pitchFamily="34" charset="0"/>
              </a:rPr>
              <a:t> </a:t>
            </a:r>
            <a:r>
              <a:rPr lang="en-US" sz="4000" dirty="0"/>
              <a:t>39.6 million FY 2023</a:t>
            </a:r>
          </a:p>
          <a:p>
            <a:pPr marL="1371600" lvl="2" indent="-457200">
              <a:buFont typeface="Arial" panose="020B0604020202020204" pitchFamily="34" charset="0"/>
              <a:buChar char="•"/>
            </a:pPr>
            <a:r>
              <a:rPr lang="en-US" sz="4000" dirty="0"/>
              <a:t>$29.1 million postpaid</a:t>
            </a:r>
          </a:p>
          <a:p>
            <a:pPr marL="1371600" lvl="2" indent="-457200">
              <a:buFont typeface="Arial" panose="020B0604020202020204" pitchFamily="34" charset="0"/>
              <a:buChar char="•"/>
            </a:pPr>
            <a:r>
              <a:rPr lang="en-US" sz="4000" dirty="0"/>
              <a:t>$10.5 million prepaid</a:t>
            </a:r>
          </a:p>
          <a:p>
            <a:pPr marL="457200" indent="-457200">
              <a:buFont typeface="Arial" panose="020B0604020202020204" pitchFamily="34" charset="0"/>
              <a:buChar char="•"/>
            </a:pPr>
            <a:r>
              <a:rPr lang="en-US" sz="4000" dirty="0"/>
              <a:t>Landline</a:t>
            </a:r>
          </a:p>
          <a:p>
            <a:pPr marL="914400" lvl="1" indent="-457200">
              <a:buFont typeface="Arial" panose="020B0604020202020204" pitchFamily="34" charset="0"/>
              <a:buChar char="•"/>
            </a:pPr>
            <a:r>
              <a:rPr lang="en-US" sz="4000" dirty="0"/>
              <a:t>Effect of decreasing landline subscribers</a:t>
            </a:r>
          </a:p>
          <a:p>
            <a:pPr marL="914400" lvl="1" indent="-457200">
              <a:buFont typeface="Arial" panose="020B0604020202020204" pitchFamily="34" charset="0"/>
              <a:buChar char="•"/>
            </a:pPr>
            <a:endParaRPr lang="en-US" sz="4000" dirty="0"/>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4191511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extBox 1"/>
          <p:cNvSpPr txBox="1"/>
          <p:nvPr/>
        </p:nvSpPr>
        <p:spPr>
          <a:xfrm>
            <a:off x="913104" y="262632"/>
            <a:ext cx="11168110" cy="5447645"/>
          </a:xfrm>
          <a:prstGeom prst="rect">
            <a:avLst/>
          </a:prstGeom>
          <a:noFill/>
        </p:spPr>
        <p:txBody>
          <a:bodyPr wrap="square" rtlCol="0">
            <a:spAutoFit/>
          </a:bodyPr>
          <a:lstStyle/>
          <a:p>
            <a:r>
              <a:rPr lang="en-US" sz="4800" dirty="0">
                <a:solidFill>
                  <a:schemeClr val="accent3"/>
                </a:solidFill>
              </a:rPr>
              <a:t>911 funding mix (FY 2022)</a:t>
            </a:r>
          </a:p>
          <a:p>
            <a:endParaRPr lang="en-US" sz="4800" dirty="0">
              <a:solidFill>
                <a:schemeClr val="accent3"/>
              </a:solidFill>
            </a:endParaRPr>
          </a:p>
          <a:p>
            <a:r>
              <a:rPr lang="en-US" sz="4800" dirty="0">
                <a:solidFill>
                  <a:schemeClr val="accent3"/>
                </a:solidFill>
              </a:rPr>
              <a:t>$125.33 million *spent on 911</a:t>
            </a:r>
          </a:p>
          <a:p>
            <a:pPr marL="914400" lvl="1" indent="-457200">
              <a:buFont typeface="Arial" panose="020B0604020202020204" pitchFamily="34" charset="0"/>
              <a:buChar char="•"/>
            </a:pPr>
            <a:r>
              <a:rPr lang="en-US" sz="4400" dirty="0"/>
              <a:t>28% 911 Services Board funds</a:t>
            </a:r>
          </a:p>
          <a:p>
            <a:pPr marL="914400" lvl="1" indent="-457200">
              <a:buFont typeface="Arial" panose="020B0604020202020204" pitchFamily="34" charset="0"/>
              <a:buChar char="•"/>
            </a:pPr>
            <a:r>
              <a:rPr lang="en-US" sz="4400" dirty="0"/>
              <a:t>37% City/county general funds</a:t>
            </a:r>
          </a:p>
          <a:p>
            <a:pPr marL="914400" lvl="1" indent="-457200">
              <a:buFont typeface="Arial" panose="020B0604020202020204" pitchFamily="34" charset="0"/>
              <a:buChar char="•"/>
            </a:pPr>
            <a:r>
              <a:rPr lang="en-US" sz="4400" dirty="0"/>
              <a:t>35% Local 911 fees</a:t>
            </a:r>
          </a:p>
          <a:p>
            <a:pPr marL="914400" lvl="1" indent="-457200">
              <a:buFont typeface="Arial" panose="020B0604020202020204" pitchFamily="34" charset="0"/>
              <a:buChar char="•"/>
            </a:pPr>
            <a:endParaRPr lang="en-US" sz="4000" dirty="0"/>
          </a:p>
          <a:p>
            <a:pPr marL="457200" indent="-457200">
              <a:buFont typeface="Arial" panose="020B0604020202020204" pitchFamily="34" charset="0"/>
              <a:buChar char="•"/>
            </a:pPr>
            <a:r>
              <a:rPr lang="en-US" sz="3200" dirty="0">
                <a:solidFill>
                  <a:schemeClr val="accent3"/>
                </a:solidFill>
              </a:rPr>
              <a:t>*Increase of 20% from FY 2017</a:t>
            </a:r>
          </a:p>
        </p:txBody>
      </p:sp>
    </p:spTree>
    <p:extLst>
      <p:ext uri="{BB962C8B-B14F-4D97-AF65-F5344CB8AC3E}">
        <p14:creationId xmlns:p14="http://schemas.microsoft.com/office/powerpoint/2010/main" val="3087280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023890" y="79110"/>
            <a:ext cx="11168110" cy="5878532"/>
          </a:xfrm>
          <a:prstGeom prst="rect">
            <a:avLst/>
          </a:prstGeom>
          <a:noFill/>
        </p:spPr>
        <p:txBody>
          <a:bodyPr wrap="square" rtlCol="0">
            <a:spAutoFit/>
          </a:bodyPr>
          <a:lstStyle/>
          <a:p>
            <a:r>
              <a:rPr lang="en-US" sz="4800" dirty="0">
                <a:solidFill>
                  <a:schemeClr val="accent3"/>
                </a:solidFill>
              </a:rPr>
              <a:t>What does the future hold?</a:t>
            </a:r>
          </a:p>
          <a:p>
            <a:endParaRPr lang="en-US" sz="4800" dirty="0">
              <a:solidFill>
                <a:schemeClr val="accent3"/>
              </a:solidFill>
            </a:endParaRPr>
          </a:p>
          <a:p>
            <a:pPr marL="457200" indent="-457200">
              <a:buFont typeface="Arial" panose="020B0604020202020204" pitchFamily="34" charset="0"/>
              <a:buChar char="•"/>
            </a:pPr>
            <a:r>
              <a:rPr lang="en-US" sz="4000" b="1" dirty="0">
                <a:solidFill>
                  <a:schemeClr val="accent3"/>
                </a:solidFill>
              </a:rPr>
              <a:t>Next Generation 911</a:t>
            </a:r>
          </a:p>
          <a:p>
            <a:pPr marL="914400" lvl="1" indent="-457200">
              <a:buFont typeface="Arial" panose="020B0604020202020204" pitchFamily="34" charset="0"/>
              <a:buChar char="•"/>
            </a:pPr>
            <a:r>
              <a:rPr lang="en-US" sz="4000" dirty="0"/>
              <a:t>What is NG911?</a:t>
            </a:r>
          </a:p>
          <a:p>
            <a:pPr marL="1371600" lvl="2" indent="-457200">
              <a:buFont typeface="Arial" panose="020B0604020202020204" pitchFamily="34" charset="0"/>
              <a:buChar char="•"/>
            </a:pPr>
            <a:r>
              <a:rPr lang="en-US" sz="4000" dirty="0"/>
              <a:t>Geospatial call routing</a:t>
            </a:r>
          </a:p>
          <a:p>
            <a:pPr marL="1371600" lvl="2" indent="-457200">
              <a:buFont typeface="Arial" panose="020B0604020202020204" pitchFamily="34" charset="0"/>
              <a:buChar char="•"/>
            </a:pPr>
            <a:r>
              <a:rPr lang="en-US" sz="4000" dirty="0"/>
              <a:t>Text/video to 911</a:t>
            </a:r>
          </a:p>
          <a:p>
            <a:pPr marL="1371600" lvl="2" indent="-457200">
              <a:buFont typeface="Arial" panose="020B0604020202020204" pitchFamily="34" charset="0"/>
              <a:buChar char="•"/>
            </a:pPr>
            <a:r>
              <a:rPr lang="en-US" sz="4000" dirty="0"/>
              <a:t>All PSAPs connected via IP network</a:t>
            </a:r>
          </a:p>
          <a:p>
            <a:pPr marL="914400" lvl="1" indent="-457200">
              <a:buFont typeface="Arial" panose="020B0604020202020204" pitchFamily="34" charset="0"/>
              <a:buChar char="•"/>
            </a:pPr>
            <a:r>
              <a:rPr lang="en-US" sz="4000" dirty="0"/>
              <a:t>Benefits of network connectivity</a:t>
            </a:r>
          </a:p>
          <a:p>
            <a:pPr marL="914400" lvl="1" indent="-457200">
              <a:buFont typeface="Arial" panose="020B0604020202020204" pitchFamily="34" charset="0"/>
              <a:buChar char="•"/>
            </a:pPr>
            <a:r>
              <a:rPr lang="en-US" sz="4000" dirty="0"/>
              <a:t>Role of GIS in NG911</a:t>
            </a:r>
          </a:p>
        </p:txBody>
      </p:sp>
    </p:spTree>
    <p:extLst>
      <p:ext uri="{BB962C8B-B14F-4D97-AF65-F5344CB8AC3E}">
        <p14:creationId xmlns:p14="http://schemas.microsoft.com/office/powerpoint/2010/main" val="3302744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06432" y="451282"/>
            <a:ext cx="11337906" cy="5878532"/>
          </a:xfrm>
          <a:prstGeom prst="rect">
            <a:avLst/>
          </a:prstGeom>
          <a:noFill/>
        </p:spPr>
        <p:txBody>
          <a:bodyPr wrap="square" rtlCol="0">
            <a:spAutoFit/>
          </a:bodyPr>
          <a:lstStyle/>
          <a:p>
            <a:r>
              <a:rPr lang="en-US" sz="4800" dirty="0">
                <a:solidFill>
                  <a:schemeClr val="accent3"/>
                </a:solidFill>
              </a:rPr>
              <a:t>Challenges to meeting NG911 readiness the local level </a:t>
            </a:r>
          </a:p>
          <a:p>
            <a:endParaRPr lang="en-US" sz="4800" dirty="0"/>
          </a:p>
          <a:p>
            <a:pPr marL="914400" lvl="1" indent="-457200">
              <a:buFont typeface="Arial" panose="020B0604020202020204" pitchFamily="34" charset="0"/>
              <a:buChar char="•"/>
            </a:pPr>
            <a:r>
              <a:rPr lang="en-US" sz="4000" dirty="0"/>
              <a:t>Ever-diminishing landline fees</a:t>
            </a:r>
          </a:p>
          <a:p>
            <a:pPr marL="914400" lvl="1" indent="-457200">
              <a:buFont typeface="Arial" panose="020B0604020202020204" pitchFamily="34" charset="0"/>
              <a:buChar char="•"/>
            </a:pPr>
            <a:r>
              <a:rPr lang="en-US" sz="4000" dirty="0"/>
              <a:t>Understaffed PSAPs</a:t>
            </a:r>
          </a:p>
          <a:p>
            <a:pPr marL="914400" lvl="1" indent="-457200">
              <a:buFont typeface="Arial" panose="020B0604020202020204" pitchFamily="34" charset="0"/>
              <a:buChar char="•"/>
            </a:pPr>
            <a:r>
              <a:rPr lang="en-US" sz="4000" dirty="0"/>
              <a:t>Meeting enhanced NG911 mapping standards</a:t>
            </a:r>
          </a:p>
          <a:p>
            <a:pPr marL="914400" lvl="1" indent="-457200">
              <a:buFont typeface="Arial" panose="020B0604020202020204" pitchFamily="34" charset="0"/>
              <a:buChar char="•"/>
            </a:pPr>
            <a:endParaRPr lang="en-US" sz="4000" dirty="0"/>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3242493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06432" y="451282"/>
            <a:ext cx="11337906" cy="5755422"/>
          </a:xfrm>
          <a:prstGeom prst="rect">
            <a:avLst/>
          </a:prstGeom>
          <a:noFill/>
        </p:spPr>
        <p:txBody>
          <a:bodyPr wrap="square" rtlCol="0">
            <a:spAutoFit/>
          </a:bodyPr>
          <a:lstStyle/>
          <a:p>
            <a:r>
              <a:rPr lang="en-US" sz="4800" dirty="0">
                <a:solidFill>
                  <a:schemeClr val="accent3"/>
                </a:solidFill>
              </a:rPr>
              <a:t>Resources to aid NG911 readiness</a:t>
            </a:r>
          </a:p>
          <a:p>
            <a:endParaRPr lang="en-US" sz="4800" dirty="0"/>
          </a:p>
          <a:p>
            <a:pPr marL="914400" lvl="1" indent="-457200">
              <a:buFont typeface="Arial" panose="020B0604020202020204" pitchFamily="34" charset="0"/>
              <a:buChar char="•"/>
            </a:pPr>
            <a:r>
              <a:rPr lang="en-US" sz="4000" dirty="0"/>
              <a:t>911 Services Board competitive grants</a:t>
            </a:r>
          </a:p>
          <a:p>
            <a:pPr marL="914400" lvl="1" indent="-457200">
              <a:buFont typeface="Arial" panose="020B0604020202020204" pitchFamily="34" charset="0"/>
              <a:buChar char="•"/>
            </a:pPr>
            <a:r>
              <a:rPr lang="en-US" sz="4000" dirty="0"/>
              <a:t>NG911 Technology Fund</a:t>
            </a:r>
          </a:p>
          <a:p>
            <a:pPr marL="1371600" lvl="2" indent="-457200">
              <a:buFont typeface="Arial" panose="020B0604020202020204" pitchFamily="34" charset="0"/>
              <a:buChar char="•"/>
            </a:pPr>
            <a:r>
              <a:rPr lang="en-US" sz="4000" dirty="0"/>
              <a:t>2020 HB 229 (redirected cost recovery)</a:t>
            </a:r>
          </a:p>
          <a:p>
            <a:pPr marL="1371600" lvl="2" indent="-457200">
              <a:buFont typeface="Arial" panose="020B0604020202020204" pitchFamily="34" charset="0"/>
              <a:buChar char="•"/>
            </a:pPr>
            <a:r>
              <a:rPr lang="en-US" sz="4000" dirty="0"/>
              <a:t>2022 HB 363 (bolstered NG 911 fund)</a:t>
            </a:r>
          </a:p>
          <a:p>
            <a:pPr marL="914400" lvl="1" indent="-457200">
              <a:buFont typeface="Arial" panose="020B0604020202020204" pitchFamily="34" charset="0"/>
              <a:buChar char="•"/>
            </a:pPr>
            <a:r>
              <a:rPr lang="en-US" sz="4000" dirty="0"/>
              <a:t>Federal NG911 grants</a:t>
            </a:r>
          </a:p>
          <a:p>
            <a:pPr marL="914400" lvl="1" indent="-457200">
              <a:buFont typeface="Arial" panose="020B0604020202020204" pitchFamily="34" charset="0"/>
              <a:buChar char="•"/>
            </a:pPr>
            <a:endParaRPr lang="en-US" sz="4000" dirty="0"/>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1744875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023890" y="338832"/>
            <a:ext cx="11168110" cy="5878532"/>
          </a:xfrm>
          <a:prstGeom prst="rect">
            <a:avLst/>
          </a:prstGeom>
          <a:noFill/>
        </p:spPr>
        <p:txBody>
          <a:bodyPr wrap="square" rtlCol="0">
            <a:spAutoFit/>
          </a:bodyPr>
          <a:lstStyle/>
          <a:p>
            <a:r>
              <a:rPr lang="en-US" sz="4800" dirty="0">
                <a:solidFill>
                  <a:schemeClr val="accent3"/>
                </a:solidFill>
              </a:rPr>
              <a:t>Federal NG911 Grant Program</a:t>
            </a:r>
          </a:p>
          <a:p>
            <a:endParaRPr lang="en-US" sz="4800" dirty="0"/>
          </a:p>
          <a:p>
            <a:pPr marL="457200" indent="-457200">
              <a:buFont typeface="Arial" panose="020B0604020202020204" pitchFamily="34" charset="0"/>
              <a:buChar char="•"/>
            </a:pPr>
            <a:r>
              <a:rPr lang="en-US" sz="4400" dirty="0"/>
              <a:t>2019: $3.6 million for statewide foundational NG911 projects</a:t>
            </a:r>
          </a:p>
          <a:p>
            <a:pPr marL="914400" lvl="1" indent="-457200">
              <a:buFont typeface="Arial" panose="020B0604020202020204" pitchFamily="34" charset="0"/>
              <a:buChar char="•"/>
            </a:pPr>
            <a:r>
              <a:rPr lang="en-US" sz="4400" dirty="0"/>
              <a:t>$2.2 million federal grant</a:t>
            </a:r>
          </a:p>
          <a:p>
            <a:pPr marL="914400" lvl="1" indent="-457200">
              <a:buFont typeface="Arial" panose="020B0604020202020204" pitchFamily="34" charset="0"/>
              <a:buChar char="•"/>
            </a:pPr>
            <a:r>
              <a:rPr lang="en-US" sz="4400" dirty="0"/>
              <a:t>$1.4 million required local match</a:t>
            </a:r>
          </a:p>
          <a:p>
            <a:pPr marL="1371600" lvl="2" indent="-457200">
              <a:buFont typeface="Arial" panose="020B0604020202020204" pitchFamily="34" charset="0"/>
              <a:buChar char="•"/>
            </a:pPr>
            <a:r>
              <a:rPr lang="en-US" sz="3600" dirty="0">
                <a:solidFill>
                  <a:schemeClr val="accent3"/>
                </a:solidFill>
              </a:rPr>
              <a:t>100% covered by 911 Services Board Administrative Fund</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3608301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853078" y="285750"/>
            <a:ext cx="11168110" cy="5755422"/>
          </a:xfrm>
          <a:prstGeom prst="rect">
            <a:avLst/>
          </a:prstGeom>
          <a:noFill/>
        </p:spPr>
        <p:txBody>
          <a:bodyPr wrap="square" rtlCol="0">
            <a:spAutoFit/>
          </a:bodyPr>
          <a:lstStyle/>
          <a:p>
            <a:r>
              <a:rPr lang="en-US" sz="4800" dirty="0">
                <a:solidFill>
                  <a:schemeClr val="accent3"/>
                </a:solidFill>
              </a:rPr>
              <a:t>Federal NG911 Grant Program</a:t>
            </a:r>
          </a:p>
          <a:p>
            <a:pPr marL="914400" lvl="1" indent="-457200">
              <a:buFont typeface="Arial" panose="020B0604020202020204" pitchFamily="34" charset="0"/>
              <a:buChar char="•"/>
            </a:pPr>
            <a:r>
              <a:rPr lang="en-US" sz="4000" dirty="0"/>
              <a:t>Update Kentucky NG911 plan</a:t>
            </a:r>
          </a:p>
          <a:p>
            <a:pPr marL="914400" lvl="1" indent="-457200">
              <a:buFont typeface="Arial" panose="020B0604020202020204" pitchFamily="34" charset="0"/>
              <a:buChar char="•"/>
            </a:pPr>
            <a:r>
              <a:rPr lang="en-US" sz="4000" dirty="0"/>
              <a:t>Statewide GIS mapping</a:t>
            </a:r>
          </a:p>
          <a:p>
            <a:pPr marL="1371600" lvl="2" indent="-457200">
              <a:buFont typeface="Arial" panose="020B0604020202020204" pitchFamily="34" charset="0"/>
              <a:buChar char="•"/>
            </a:pPr>
            <a:r>
              <a:rPr lang="en-US" sz="4000" dirty="0"/>
              <a:t>GeoComm QA/QC, one-time remediation</a:t>
            </a:r>
          </a:p>
          <a:p>
            <a:pPr marL="914400" lvl="1" indent="-457200">
              <a:buFont typeface="Arial" panose="020B0604020202020204" pitchFamily="34" charset="0"/>
              <a:buChar char="•"/>
            </a:pPr>
            <a:r>
              <a:rPr lang="en-US" sz="4000" dirty="0"/>
              <a:t>Mapping &amp; data display/analytics</a:t>
            </a:r>
          </a:p>
          <a:p>
            <a:pPr marL="1371600" lvl="2" indent="-457200">
              <a:buFont typeface="Arial" panose="020B0604020202020204" pitchFamily="34" charset="0"/>
              <a:buChar char="•"/>
            </a:pPr>
            <a:r>
              <a:rPr lang="en-US" sz="4000" dirty="0"/>
              <a:t>RapidDeploy Radius &amp; Eclipse</a:t>
            </a:r>
          </a:p>
          <a:p>
            <a:pPr marL="914400" lvl="1" indent="-457200">
              <a:buFont typeface="Arial" panose="020B0604020202020204" pitchFamily="34" charset="0"/>
              <a:buChar char="•"/>
            </a:pPr>
            <a:r>
              <a:rPr lang="en-US" sz="4000" dirty="0"/>
              <a:t>Aerial photography</a:t>
            </a:r>
          </a:p>
          <a:p>
            <a:pPr marL="914400" lvl="1" indent="-457200">
              <a:buFont typeface="Arial" panose="020B0604020202020204" pitchFamily="34" charset="0"/>
              <a:buChar char="•"/>
            </a:pPr>
            <a:r>
              <a:rPr lang="en-US" sz="4000" dirty="0"/>
              <a:t>Local GIS projects</a:t>
            </a:r>
          </a:p>
        </p:txBody>
      </p:sp>
    </p:spTree>
    <p:extLst>
      <p:ext uri="{BB962C8B-B14F-4D97-AF65-F5344CB8AC3E}">
        <p14:creationId xmlns:p14="http://schemas.microsoft.com/office/powerpoint/2010/main" val="31249183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Cover w/ No Graphic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ank Page w/ Header (MASTER)">
  <a:themeElements>
    <a:clrScheme name="Custom 1">
      <a:dk1>
        <a:srgbClr val="1A2834"/>
      </a:dk1>
      <a:lt1>
        <a:srgbClr val="FFFFFF"/>
      </a:lt1>
      <a:dk2>
        <a:srgbClr val="5E5E5E"/>
      </a:dk2>
      <a:lt2>
        <a:srgbClr val="F7F8F8"/>
      </a:lt2>
      <a:accent1>
        <a:srgbClr val="CE2728"/>
      </a:accent1>
      <a:accent2>
        <a:srgbClr val="86E0FF"/>
      </a:accent2>
      <a:accent3>
        <a:srgbClr val="016467"/>
      </a:accent3>
      <a:accent4>
        <a:srgbClr val="0068A3"/>
      </a:accent4>
      <a:accent5>
        <a:srgbClr val="F0853E"/>
      </a:accent5>
      <a:accent6>
        <a:srgbClr val="F0B354"/>
      </a:accent6>
      <a:hlink>
        <a:srgbClr val="016467"/>
      </a:hlink>
      <a:folHlink>
        <a:srgbClr val="B26B02"/>
      </a:folHlink>
    </a:clrScheme>
    <a:fontScheme name="Retrospect">
      <a:majorFont>
        <a:latin typeface="Arial Nova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Nova"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txDef>
      <a:spPr>
        <a:noFill/>
      </a:spPr>
      <a:bodyPr wrap="square" rtlCol="0">
        <a:spAutoFit/>
      </a:bodyPr>
      <a:lstStyle>
        <a:defPPr algn="l" hangingPunct="0">
          <a:defRPr dirty="0" smtClean="0">
            <a:solidFill>
              <a:schemeClr val="tx1"/>
            </a:solidFill>
            <a:latin typeface="Inter" panose="02000503000000020004" pitchFamily="2" charset="0"/>
            <a:ea typeface="Inter" panose="02000503000000020004" pitchFamily="2" charset="0"/>
          </a:defRPr>
        </a:defPPr>
      </a:lstStyle>
    </a:txDef>
  </a:objectDefaults>
  <a:extraClrSchemeLst/>
  <a:extLst>
    <a:ext uri="{05A4C25C-085E-4340-85A3-A5531E510DB2}">
      <thm15:themeFamily xmlns:thm15="http://schemas.microsoft.com/office/thememl/2012/main" name="RapidDeploy PowerPoint Template 2022" id="{4834C36F-1CED-6044-98DE-115A8E34F7B8}" vid="{AF719DD5-FE1A-844C-8C2B-1FD62038DCD5}"/>
    </a:ext>
  </a:extLst>
</a:theme>
</file>

<file path=ppt/theme/theme5.xml><?xml version="1.0" encoding="utf-8"?>
<a:theme xmlns:a="http://schemas.openxmlformats.org/drawingml/2006/main" name="Blank Page w/ Header+Graphic (MASTER)">
  <a:themeElements>
    <a:clrScheme name="Custom 1">
      <a:dk1>
        <a:srgbClr val="1A2834"/>
      </a:dk1>
      <a:lt1>
        <a:srgbClr val="FFFFFF"/>
      </a:lt1>
      <a:dk2>
        <a:srgbClr val="5E5E5E"/>
      </a:dk2>
      <a:lt2>
        <a:srgbClr val="F7F8F8"/>
      </a:lt2>
      <a:accent1>
        <a:srgbClr val="CE2728"/>
      </a:accent1>
      <a:accent2>
        <a:srgbClr val="86E0FF"/>
      </a:accent2>
      <a:accent3>
        <a:srgbClr val="016467"/>
      </a:accent3>
      <a:accent4>
        <a:srgbClr val="0068A3"/>
      </a:accent4>
      <a:accent5>
        <a:srgbClr val="F0853E"/>
      </a:accent5>
      <a:accent6>
        <a:srgbClr val="F0B354"/>
      </a:accent6>
      <a:hlink>
        <a:srgbClr val="016467"/>
      </a:hlink>
      <a:folHlink>
        <a:srgbClr val="B26B02"/>
      </a:folHlink>
    </a:clrScheme>
    <a:fontScheme name="Retrospect">
      <a:majorFont>
        <a:latin typeface="Arial Nova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Nova"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txDef>
      <a:spPr>
        <a:noFill/>
      </a:spPr>
      <a:bodyPr wrap="square" rtlCol="0">
        <a:spAutoFit/>
      </a:bodyPr>
      <a:lstStyle>
        <a:defPPr algn="l" hangingPunct="0">
          <a:defRPr dirty="0" smtClean="0">
            <a:solidFill>
              <a:schemeClr val="tx1"/>
            </a:solidFill>
            <a:latin typeface="Inter" panose="02000503000000020004" pitchFamily="2" charset="0"/>
            <a:ea typeface="Inter" panose="02000503000000020004" pitchFamily="2" charset="0"/>
          </a:defRPr>
        </a:defPPr>
      </a:lstStyle>
    </a:txDef>
  </a:objectDefaults>
  <a:extraClrSchemeLst/>
  <a:extLst>
    <a:ext uri="{05A4C25C-085E-4340-85A3-A5531E510DB2}">
      <thm15:themeFamily xmlns:thm15="http://schemas.microsoft.com/office/thememl/2012/main" name="RapidDeploy PowerPoint Template 2022" id="{4834C36F-1CED-6044-98DE-115A8E34F7B8}" vid="{AF719DD5-FE1A-844C-8C2B-1FD62038DCD5}"/>
    </a:ext>
  </a:extLst>
</a:theme>
</file>

<file path=ppt/theme/theme6.xml><?xml version="1.0" encoding="utf-8"?>
<a:theme xmlns:a="http://schemas.openxmlformats.org/drawingml/2006/main" name="Gradient Background w/ Logo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Blank Page (MASTER)">
  <a:themeElements>
    <a:clrScheme name="Custom 1">
      <a:dk1>
        <a:srgbClr val="1A2834"/>
      </a:dk1>
      <a:lt1>
        <a:srgbClr val="FFFFFF"/>
      </a:lt1>
      <a:dk2>
        <a:srgbClr val="5E5E5E"/>
      </a:dk2>
      <a:lt2>
        <a:srgbClr val="F7F8F8"/>
      </a:lt2>
      <a:accent1>
        <a:srgbClr val="CE2728"/>
      </a:accent1>
      <a:accent2>
        <a:srgbClr val="86E0FF"/>
      </a:accent2>
      <a:accent3>
        <a:srgbClr val="016467"/>
      </a:accent3>
      <a:accent4>
        <a:srgbClr val="0068A3"/>
      </a:accent4>
      <a:accent5>
        <a:srgbClr val="F0853E"/>
      </a:accent5>
      <a:accent6>
        <a:srgbClr val="F0B354"/>
      </a:accent6>
      <a:hlink>
        <a:srgbClr val="016467"/>
      </a:hlink>
      <a:folHlink>
        <a:srgbClr val="B26B02"/>
      </a:folHlink>
    </a:clrScheme>
    <a:fontScheme name="Retrospect">
      <a:majorFont>
        <a:latin typeface="Arial Nova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Nova"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txDef>
      <a:spPr>
        <a:noFill/>
      </a:spPr>
      <a:bodyPr wrap="square" rtlCol="0">
        <a:spAutoFit/>
      </a:bodyPr>
      <a:lstStyle>
        <a:defPPr algn="l" hangingPunct="0">
          <a:defRPr dirty="0" smtClean="0">
            <a:solidFill>
              <a:schemeClr val="tx1"/>
            </a:solidFill>
            <a:latin typeface="Inter" panose="02000503000000020004" pitchFamily="2" charset="0"/>
            <a:ea typeface="Inter" panose="02000503000000020004" pitchFamily="2" charset="0"/>
          </a:defRPr>
        </a:defPPr>
      </a:lstStyle>
    </a:txDef>
  </a:objectDefaults>
  <a:extraClrSchemeLst/>
  <a:extLst>
    <a:ext uri="{05A4C25C-085E-4340-85A3-A5531E510DB2}">
      <thm15:themeFamily xmlns:thm15="http://schemas.microsoft.com/office/thememl/2012/main" name="RapidDeploy PowerPoint Template 2022" id="{4834C36F-1CED-6044-98DE-115A8E34F7B8}" vid="{AF719DD5-FE1A-844C-8C2B-1FD62038DCD5}"/>
    </a:ext>
  </a:extLst>
</a:theme>
</file>

<file path=ppt/theme/theme8.xml><?xml version="1.0" encoding="utf-8"?>
<a:theme xmlns:a="http://schemas.openxmlformats.org/drawingml/2006/main" name="1_RetrospectVTI">
  <a:themeElements>
    <a:clrScheme name="Custom 1">
      <a:dk1>
        <a:srgbClr val="1A2834"/>
      </a:dk1>
      <a:lt1>
        <a:srgbClr val="FFFFFF"/>
      </a:lt1>
      <a:dk2>
        <a:srgbClr val="5E5E5E"/>
      </a:dk2>
      <a:lt2>
        <a:srgbClr val="F7F8F8"/>
      </a:lt2>
      <a:accent1>
        <a:srgbClr val="CE2728"/>
      </a:accent1>
      <a:accent2>
        <a:srgbClr val="86E0FF"/>
      </a:accent2>
      <a:accent3>
        <a:srgbClr val="016467"/>
      </a:accent3>
      <a:accent4>
        <a:srgbClr val="0068A3"/>
      </a:accent4>
      <a:accent5>
        <a:srgbClr val="F0853E"/>
      </a:accent5>
      <a:accent6>
        <a:srgbClr val="F0B354"/>
      </a:accent6>
      <a:hlink>
        <a:srgbClr val="016467"/>
      </a:hlink>
      <a:folHlink>
        <a:srgbClr val="B26B02"/>
      </a:folHlink>
    </a:clrScheme>
    <a:fontScheme name="Retrospect">
      <a:majorFont>
        <a:latin typeface="Arial Nova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Nova"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txDef>
      <a:spPr>
        <a:noFill/>
      </a:spPr>
      <a:bodyPr wrap="square" rtlCol="0">
        <a:spAutoFit/>
      </a:bodyPr>
      <a:lstStyle>
        <a:defPPr algn="l" hangingPunct="0">
          <a:defRPr dirty="0" smtClean="0">
            <a:solidFill>
              <a:schemeClr val="tx1"/>
            </a:solidFill>
            <a:latin typeface="Inter" panose="02000503000000020004" pitchFamily="2" charset="0"/>
            <a:ea typeface="Inter" panose="02000503000000020004" pitchFamily="2" charset="0"/>
          </a:defRPr>
        </a:defPPr>
      </a:lstStyle>
    </a:txDef>
  </a:objectDefaults>
  <a:extraClrSchemeLst/>
  <a:extLst>
    <a:ext uri="{05A4C25C-085E-4340-85A3-A5531E510DB2}">
      <thm15:themeFamily xmlns:thm15="http://schemas.microsoft.com/office/thememl/2012/main" name="RapidDeploy PowerPoint Template 2022" id="{4834C36F-1CED-6044-98DE-115A8E34F7B8}" vid="{AF719DD5-FE1A-844C-8C2B-1FD62038DCD5}"/>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16495</TotalTime>
  <Words>1005</Words>
  <Application>Microsoft Office PowerPoint</Application>
  <PresentationFormat>Widescreen</PresentationFormat>
  <Paragraphs>206</Paragraphs>
  <Slides>16</Slides>
  <Notes>4</Notes>
  <HiddenSlides>1</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16</vt:i4>
      </vt:variant>
    </vt:vector>
  </HeadingPairs>
  <TitlesOfParts>
    <vt:vector size="31" baseType="lpstr">
      <vt:lpstr>Arial</vt:lpstr>
      <vt:lpstr>Calibri</vt:lpstr>
      <vt:lpstr>Century Gothic</vt:lpstr>
      <vt:lpstr>Inter</vt:lpstr>
      <vt:lpstr>Inter Extra Light</vt:lpstr>
      <vt:lpstr>Inter Light</vt:lpstr>
      <vt:lpstr>Wingdings 3</vt:lpstr>
      <vt:lpstr>Ion</vt:lpstr>
      <vt:lpstr>1_Ion</vt:lpstr>
      <vt:lpstr>Cover w/ No Graphic (MASTER)</vt:lpstr>
      <vt:lpstr>Blank Page w/ Header (MASTER)</vt:lpstr>
      <vt:lpstr>Blank Page w/ Header+Graphic (MASTER)</vt:lpstr>
      <vt:lpstr>Gradient Background w/ Logo (Master)</vt:lpstr>
      <vt:lpstr>Blank Page (MASTER)</vt:lpstr>
      <vt:lpstr>1_RetrospectVTI</vt:lpstr>
      <vt:lpstr>Kentucky Office of Homeland Security (KOHS)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Accomplishments</vt:lpstr>
      <vt:lpstr>PowerPoint Presentation</vt:lpstr>
      <vt:lpstr>What’s next?</vt:lpstr>
      <vt:lpstr>NG911 deployment: obstacles and opportunities</vt:lpstr>
      <vt:lpstr>PowerPoint Presentation</vt:lpstr>
      <vt:lpstr>Kentucky Office of Homeland Security (KOHS)</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Holiday</dc:creator>
  <cp:lastModifiedBy>Sunseri, Mike (KOHS)</cp:lastModifiedBy>
  <cp:revision>180</cp:revision>
  <dcterms:created xsi:type="dcterms:W3CDTF">2018-01-23T13:56:34Z</dcterms:created>
  <dcterms:modified xsi:type="dcterms:W3CDTF">2024-01-22T15:30:51Z</dcterms:modified>
</cp:coreProperties>
</file>