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A18C3C-B9AB-A07E-4FB9-B9D0807ADE9F}" name="Midkiff, Jill E (Finance)" initials="MJE(" userId="S::Jill.Midkiff@ky.gov::4f24da4d-1bae-4b92-b243-f375bb32122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dkiff, Jill E (Finance)" initials="MJE(" lastIdx="1" clrIdx="0">
    <p:extLst>
      <p:ext uri="{19B8F6BF-5375-455C-9EA6-DF929625EA0E}">
        <p15:presenceInfo xmlns:p15="http://schemas.microsoft.com/office/powerpoint/2012/main" userId="S-1-5-21-1906223541-4118949281-2673098279-1070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7309"/>
    <a:srgbClr val="DC0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21" autoAdjust="0"/>
    <p:restoredTop sz="96012" autoAdjust="0"/>
  </p:normalViewPr>
  <p:slideViewPr>
    <p:cSldViewPr snapToGrid="0">
      <p:cViewPr varScale="1">
        <p:scale>
          <a:sx n="106" d="100"/>
          <a:sy n="106" d="100"/>
        </p:scale>
        <p:origin x="630" y="10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2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FBB69B34-6E53-4078-9DB0-63888E8EBCB9}" type="datetimeFigureOut">
              <a:rPr lang="en-US" smtClean="0"/>
              <a:t>1/23/2024</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66F58C3C-28F6-48CA-AD9F-D88C80917E01}" type="slidenum">
              <a:rPr lang="en-US" smtClean="0"/>
              <a:t>‹#›</a:t>
            </a:fld>
            <a:endParaRPr lang="en-US" dirty="0"/>
          </a:p>
        </p:txBody>
      </p:sp>
    </p:spTree>
    <p:extLst>
      <p:ext uri="{BB962C8B-B14F-4D97-AF65-F5344CB8AC3E}">
        <p14:creationId xmlns:p14="http://schemas.microsoft.com/office/powerpoint/2010/main" val="425940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58C3C-28F6-48CA-AD9F-D88C80917E01}" type="slidenum">
              <a:rPr lang="en-US" smtClean="0"/>
              <a:t>1</a:t>
            </a:fld>
            <a:endParaRPr lang="en-US" dirty="0"/>
          </a:p>
        </p:txBody>
      </p:sp>
    </p:spTree>
    <p:extLst>
      <p:ext uri="{BB962C8B-B14F-4D97-AF65-F5344CB8AC3E}">
        <p14:creationId xmlns:p14="http://schemas.microsoft.com/office/powerpoint/2010/main" val="1782744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58C3C-28F6-48CA-AD9F-D88C80917E01}" type="slidenum">
              <a:rPr lang="en-US" smtClean="0"/>
              <a:t>10</a:t>
            </a:fld>
            <a:endParaRPr lang="en-US" dirty="0"/>
          </a:p>
        </p:txBody>
      </p:sp>
    </p:spTree>
    <p:extLst>
      <p:ext uri="{BB962C8B-B14F-4D97-AF65-F5344CB8AC3E}">
        <p14:creationId xmlns:p14="http://schemas.microsoft.com/office/powerpoint/2010/main" val="2530018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58C3C-28F6-48CA-AD9F-D88C80917E01}" type="slidenum">
              <a:rPr lang="en-US" smtClean="0"/>
              <a:t>11</a:t>
            </a:fld>
            <a:endParaRPr lang="en-US" dirty="0"/>
          </a:p>
        </p:txBody>
      </p:sp>
    </p:spTree>
    <p:extLst>
      <p:ext uri="{BB962C8B-B14F-4D97-AF65-F5344CB8AC3E}">
        <p14:creationId xmlns:p14="http://schemas.microsoft.com/office/powerpoint/2010/main" val="244637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58C3C-28F6-48CA-AD9F-D88C80917E01}" type="slidenum">
              <a:rPr lang="en-US" smtClean="0"/>
              <a:t>12</a:t>
            </a:fld>
            <a:endParaRPr lang="en-US" dirty="0"/>
          </a:p>
        </p:txBody>
      </p:sp>
    </p:spTree>
    <p:extLst>
      <p:ext uri="{BB962C8B-B14F-4D97-AF65-F5344CB8AC3E}">
        <p14:creationId xmlns:p14="http://schemas.microsoft.com/office/powerpoint/2010/main" val="1803805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58C3C-28F6-48CA-AD9F-D88C80917E01}" type="slidenum">
              <a:rPr lang="en-US" smtClean="0"/>
              <a:t>13</a:t>
            </a:fld>
            <a:endParaRPr lang="en-US" dirty="0"/>
          </a:p>
        </p:txBody>
      </p:sp>
    </p:spTree>
    <p:extLst>
      <p:ext uri="{BB962C8B-B14F-4D97-AF65-F5344CB8AC3E}">
        <p14:creationId xmlns:p14="http://schemas.microsoft.com/office/powerpoint/2010/main" val="84660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58C3C-28F6-48CA-AD9F-D88C80917E01}" type="slidenum">
              <a:rPr lang="en-US" smtClean="0"/>
              <a:t>14</a:t>
            </a:fld>
            <a:endParaRPr lang="en-US" dirty="0"/>
          </a:p>
        </p:txBody>
      </p:sp>
    </p:spTree>
    <p:extLst>
      <p:ext uri="{BB962C8B-B14F-4D97-AF65-F5344CB8AC3E}">
        <p14:creationId xmlns:p14="http://schemas.microsoft.com/office/powerpoint/2010/main" val="52742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58C3C-28F6-48CA-AD9F-D88C80917E01}" type="slidenum">
              <a:rPr lang="en-US" smtClean="0"/>
              <a:t>15</a:t>
            </a:fld>
            <a:endParaRPr lang="en-US" dirty="0"/>
          </a:p>
        </p:txBody>
      </p:sp>
    </p:spTree>
    <p:extLst>
      <p:ext uri="{BB962C8B-B14F-4D97-AF65-F5344CB8AC3E}">
        <p14:creationId xmlns:p14="http://schemas.microsoft.com/office/powerpoint/2010/main" val="2360611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58C3C-28F6-48CA-AD9F-D88C80917E01}" type="slidenum">
              <a:rPr lang="en-US" smtClean="0"/>
              <a:t>16</a:t>
            </a:fld>
            <a:endParaRPr lang="en-US" dirty="0"/>
          </a:p>
        </p:txBody>
      </p:sp>
    </p:spTree>
    <p:extLst>
      <p:ext uri="{BB962C8B-B14F-4D97-AF65-F5344CB8AC3E}">
        <p14:creationId xmlns:p14="http://schemas.microsoft.com/office/powerpoint/2010/main" val="3907246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58C3C-28F6-48CA-AD9F-D88C80917E01}" type="slidenum">
              <a:rPr lang="en-US" smtClean="0"/>
              <a:t>17</a:t>
            </a:fld>
            <a:endParaRPr lang="en-US" dirty="0"/>
          </a:p>
        </p:txBody>
      </p:sp>
    </p:spTree>
    <p:extLst>
      <p:ext uri="{BB962C8B-B14F-4D97-AF65-F5344CB8AC3E}">
        <p14:creationId xmlns:p14="http://schemas.microsoft.com/office/powerpoint/2010/main" val="4255930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58C3C-28F6-48CA-AD9F-D88C80917E01}" type="slidenum">
              <a:rPr lang="en-US" smtClean="0"/>
              <a:t>18</a:t>
            </a:fld>
            <a:endParaRPr lang="en-US" dirty="0"/>
          </a:p>
        </p:txBody>
      </p:sp>
    </p:spTree>
    <p:extLst>
      <p:ext uri="{BB962C8B-B14F-4D97-AF65-F5344CB8AC3E}">
        <p14:creationId xmlns:p14="http://schemas.microsoft.com/office/powerpoint/2010/main" val="371270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58C3C-28F6-48CA-AD9F-D88C80917E01}" type="slidenum">
              <a:rPr lang="en-US" smtClean="0"/>
              <a:t>2</a:t>
            </a:fld>
            <a:endParaRPr lang="en-US" dirty="0"/>
          </a:p>
        </p:txBody>
      </p:sp>
    </p:spTree>
    <p:extLst>
      <p:ext uri="{BB962C8B-B14F-4D97-AF65-F5344CB8AC3E}">
        <p14:creationId xmlns:p14="http://schemas.microsoft.com/office/powerpoint/2010/main" val="43867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58C3C-28F6-48CA-AD9F-D88C80917E01}" type="slidenum">
              <a:rPr lang="en-US" smtClean="0"/>
              <a:t>3</a:t>
            </a:fld>
            <a:endParaRPr lang="en-US" dirty="0"/>
          </a:p>
        </p:txBody>
      </p:sp>
    </p:spTree>
    <p:extLst>
      <p:ext uri="{BB962C8B-B14F-4D97-AF65-F5344CB8AC3E}">
        <p14:creationId xmlns:p14="http://schemas.microsoft.com/office/powerpoint/2010/main" val="292003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58C3C-28F6-48CA-AD9F-D88C80917E01}" type="slidenum">
              <a:rPr lang="en-US" smtClean="0"/>
              <a:t>4</a:t>
            </a:fld>
            <a:endParaRPr lang="en-US" dirty="0"/>
          </a:p>
        </p:txBody>
      </p:sp>
    </p:spTree>
    <p:extLst>
      <p:ext uri="{BB962C8B-B14F-4D97-AF65-F5344CB8AC3E}">
        <p14:creationId xmlns:p14="http://schemas.microsoft.com/office/powerpoint/2010/main" val="2549603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58C3C-28F6-48CA-AD9F-D88C80917E01}" type="slidenum">
              <a:rPr lang="en-US" smtClean="0"/>
              <a:t>5</a:t>
            </a:fld>
            <a:endParaRPr lang="en-US" dirty="0"/>
          </a:p>
        </p:txBody>
      </p:sp>
    </p:spTree>
    <p:extLst>
      <p:ext uri="{BB962C8B-B14F-4D97-AF65-F5344CB8AC3E}">
        <p14:creationId xmlns:p14="http://schemas.microsoft.com/office/powerpoint/2010/main" val="830828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58C3C-28F6-48CA-AD9F-D88C80917E01}" type="slidenum">
              <a:rPr lang="en-US" smtClean="0"/>
              <a:t>6</a:t>
            </a:fld>
            <a:endParaRPr lang="en-US" dirty="0"/>
          </a:p>
        </p:txBody>
      </p:sp>
    </p:spTree>
    <p:extLst>
      <p:ext uri="{BB962C8B-B14F-4D97-AF65-F5344CB8AC3E}">
        <p14:creationId xmlns:p14="http://schemas.microsoft.com/office/powerpoint/2010/main" val="3650552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58C3C-28F6-48CA-AD9F-D88C80917E01}" type="slidenum">
              <a:rPr lang="en-US" smtClean="0"/>
              <a:t>7</a:t>
            </a:fld>
            <a:endParaRPr lang="en-US" dirty="0"/>
          </a:p>
        </p:txBody>
      </p:sp>
    </p:spTree>
    <p:extLst>
      <p:ext uri="{BB962C8B-B14F-4D97-AF65-F5344CB8AC3E}">
        <p14:creationId xmlns:p14="http://schemas.microsoft.com/office/powerpoint/2010/main" val="322380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58C3C-28F6-48CA-AD9F-D88C80917E01}" type="slidenum">
              <a:rPr lang="en-US" smtClean="0"/>
              <a:t>8</a:t>
            </a:fld>
            <a:endParaRPr lang="en-US" dirty="0"/>
          </a:p>
        </p:txBody>
      </p:sp>
    </p:spTree>
    <p:extLst>
      <p:ext uri="{BB962C8B-B14F-4D97-AF65-F5344CB8AC3E}">
        <p14:creationId xmlns:p14="http://schemas.microsoft.com/office/powerpoint/2010/main" val="2391918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58C3C-28F6-48CA-AD9F-D88C80917E01}" type="slidenum">
              <a:rPr lang="en-US" smtClean="0"/>
              <a:t>9</a:t>
            </a:fld>
            <a:endParaRPr lang="en-US" dirty="0"/>
          </a:p>
        </p:txBody>
      </p:sp>
    </p:spTree>
    <p:extLst>
      <p:ext uri="{BB962C8B-B14F-4D97-AF65-F5344CB8AC3E}">
        <p14:creationId xmlns:p14="http://schemas.microsoft.com/office/powerpoint/2010/main" val="263323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804B23-B8CD-4670-99AD-DD0787A97E75}" type="datetimeFigureOut">
              <a:rPr lang="en-US" smtClean="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1465109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04B23-B8CD-4670-99AD-DD0787A97E75}" type="datetimeFigureOut">
              <a:rPr lang="en-US" smtClean="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95687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04B23-B8CD-4670-99AD-DD0787A97E75}" type="datetimeFigureOut">
              <a:rPr lang="en-US" smtClean="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384060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04B23-B8CD-4670-99AD-DD0787A97E75}" type="datetimeFigureOut">
              <a:rPr lang="en-US" smtClean="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2576283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804B23-B8CD-4670-99AD-DD0787A97E75}" type="datetimeFigureOut">
              <a:rPr lang="en-US" smtClean="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253656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804B23-B8CD-4670-99AD-DD0787A97E75}" type="datetimeFigureOut">
              <a:rPr lang="en-US" smtClean="0"/>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60258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804B23-B8CD-4670-99AD-DD0787A97E75}" type="datetimeFigureOut">
              <a:rPr lang="en-US" smtClean="0"/>
              <a:t>1/23/2024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340918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804B23-B8CD-4670-99AD-DD0787A97E75}" type="datetimeFigureOut">
              <a:rPr lang="en-US" smtClean="0"/>
              <a:t>1/23/2024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392255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04B23-B8CD-4670-99AD-DD0787A97E75}" type="datetimeFigureOut">
              <a:rPr lang="en-US" smtClean="0"/>
              <a:t>1/23/2024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400275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04B23-B8CD-4670-99AD-DD0787A97E75}" type="datetimeFigureOut">
              <a:rPr lang="en-US" smtClean="0"/>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330301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04B23-B8CD-4670-99AD-DD0787A97E75}" type="datetimeFigureOut">
              <a:rPr lang="en-US" smtClean="0"/>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406600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04B23-B8CD-4670-99AD-DD0787A97E75}" type="datetimeFigureOut">
              <a:rPr lang="en-US" smtClean="0"/>
              <a:t>1/23/2024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45724-9AD5-4E02-9402-263404465895}" type="slidenum">
              <a:rPr lang="en-US" smtClean="0"/>
              <a:t>‹#›</a:t>
            </a:fld>
            <a:endParaRPr lang="en-US" dirty="0"/>
          </a:p>
        </p:txBody>
      </p:sp>
    </p:spTree>
    <p:extLst>
      <p:ext uri="{BB962C8B-B14F-4D97-AF65-F5344CB8AC3E}">
        <p14:creationId xmlns:p14="http://schemas.microsoft.com/office/powerpoint/2010/main" val="424125494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6513" y="537929"/>
            <a:ext cx="10618973" cy="2387600"/>
          </a:xfrm>
        </p:spPr>
        <p:txBody>
          <a:bodyPr>
            <a:noAutofit/>
          </a:bodyPr>
          <a:lstStyle/>
          <a:p>
            <a:r>
              <a:rPr lang="en-US" sz="5400" dirty="0"/>
              <a:t>Commonwealth Office of Technology</a:t>
            </a:r>
            <a:br>
              <a:rPr lang="en-US" sz="5400" dirty="0"/>
            </a:br>
            <a:r>
              <a:rPr lang="en-US" sz="5400" dirty="0"/>
              <a:t>Finance &amp; Administration Cabinet</a:t>
            </a:r>
            <a:endParaRPr lang="en-US" sz="5400" dirty="0">
              <a:solidFill>
                <a:schemeClr val="accent1"/>
              </a:solidFill>
            </a:endParaRPr>
          </a:p>
        </p:txBody>
      </p:sp>
      <p:sp>
        <p:nvSpPr>
          <p:cNvPr id="3" name="Subtitle 2"/>
          <p:cNvSpPr>
            <a:spLocks noGrp="1"/>
          </p:cNvSpPr>
          <p:nvPr>
            <p:ph type="subTitle" idx="1"/>
          </p:nvPr>
        </p:nvSpPr>
        <p:spPr>
          <a:xfrm>
            <a:off x="2238934" y="3684013"/>
            <a:ext cx="7714129" cy="820333"/>
          </a:xfrm>
        </p:spPr>
        <p:txBody>
          <a:bodyPr>
            <a:noAutofit/>
          </a:bodyPr>
          <a:lstStyle/>
          <a:p>
            <a:r>
              <a:rPr lang="en-US" sz="2800" i="1" dirty="0">
                <a:solidFill>
                  <a:schemeClr val="bg1">
                    <a:lumMod val="50000"/>
                    <a:lumOff val="50000"/>
                  </a:schemeClr>
                </a:solidFill>
                <a:effectLst>
                  <a:outerShdw blurRad="38100" dist="38100" dir="2700000" algn="tl">
                    <a:srgbClr val="000000">
                      <a:alpha val="43137"/>
                    </a:srgbClr>
                  </a:outerShdw>
                </a:effectLst>
              </a:rPr>
              <a:t>Investments in IT Improvement and Modernization Projects Oversight Board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4" name="Rectangle 3"/>
          <p:cNvSpPr/>
          <p:nvPr/>
        </p:nvSpPr>
        <p:spPr>
          <a:xfrm>
            <a:off x="1524000" y="4791103"/>
            <a:ext cx="9144000" cy="892552"/>
          </a:xfrm>
          <a:prstGeom prst="rect">
            <a:avLst/>
          </a:prstGeom>
        </p:spPr>
        <p:txBody>
          <a:bodyPr wrap="square">
            <a:spAutoFit/>
          </a:bodyPr>
          <a:lstStyle/>
          <a:p>
            <a:pPr algn="ctr"/>
            <a:r>
              <a:rPr lang="en-US" b="1" i="1" dirty="0">
                <a:solidFill>
                  <a:schemeClr val="bg2">
                    <a:lumMod val="40000"/>
                    <a:lumOff val="60000"/>
                  </a:schemeClr>
                </a:solidFill>
                <a:effectLst>
                  <a:outerShdw blurRad="38100" dist="38100" dir="2700000" algn="tl">
                    <a:srgbClr val="000000">
                      <a:alpha val="43137"/>
                    </a:srgbClr>
                  </a:outerShdw>
                </a:effectLst>
              </a:rPr>
              <a:t>David Carter</a:t>
            </a:r>
          </a:p>
          <a:p>
            <a:pPr algn="ctr"/>
            <a:r>
              <a:rPr lang="en-US" b="1" i="1" dirty="0">
                <a:solidFill>
                  <a:schemeClr val="bg2">
                    <a:lumMod val="40000"/>
                    <a:lumOff val="60000"/>
                  </a:schemeClr>
                </a:solidFill>
                <a:effectLst>
                  <a:outerShdw blurRad="38100" dist="38100" dir="2700000" algn="tl">
                    <a:srgbClr val="000000">
                      <a:alpha val="43137"/>
                    </a:srgbClr>
                  </a:outerShdw>
                </a:effectLst>
              </a:rPr>
              <a:t>Chief Information Security Officer, COT</a:t>
            </a:r>
          </a:p>
          <a:p>
            <a:pPr algn="ctr"/>
            <a:r>
              <a:rPr lang="en-US" sz="1600" dirty="0">
                <a:solidFill>
                  <a:schemeClr val="bg2">
                    <a:lumMod val="40000"/>
                    <a:lumOff val="60000"/>
                  </a:schemeClr>
                </a:solidFill>
                <a:effectLst>
                  <a:outerShdw blurRad="38100" dist="38100" dir="2700000" algn="tl">
                    <a:srgbClr val="000000">
                      <a:alpha val="43137"/>
                    </a:srgbClr>
                  </a:outerShdw>
                </a:effectLst>
              </a:rPr>
              <a:t>January 23, 2024</a:t>
            </a:r>
          </a:p>
        </p:txBody>
      </p:sp>
    </p:spTree>
    <p:extLst>
      <p:ext uri="{BB962C8B-B14F-4D97-AF65-F5344CB8AC3E}">
        <p14:creationId xmlns:p14="http://schemas.microsoft.com/office/powerpoint/2010/main" val="203976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10" name="Title 9">
            <a:extLst>
              <a:ext uri="{FF2B5EF4-FFF2-40B4-BE49-F238E27FC236}">
                <a16:creationId xmlns:a16="http://schemas.microsoft.com/office/drawing/2014/main" id="{071C589F-1C16-0886-B949-BEBEF3BDD88B}"/>
              </a:ext>
            </a:extLst>
          </p:cNvPr>
          <p:cNvSpPr>
            <a:spLocks noGrp="1"/>
          </p:cNvSpPr>
          <p:nvPr>
            <p:ph type="title"/>
          </p:nvPr>
        </p:nvSpPr>
        <p:spPr/>
        <p:txBody>
          <a:bodyPr/>
          <a:lstStyle/>
          <a:p>
            <a:r>
              <a:rPr lang="en-US" dirty="0"/>
              <a:t>Granular Lateral Defenses</a:t>
            </a:r>
          </a:p>
        </p:txBody>
      </p:sp>
      <p:pic>
        <p:nvPicPr>
          <p:cNvPr id="3" name="Picture 2">
            <a:extLst>
              <a:ext uri="{FF2B5EF4-FFF2-40B4-BE49-F238E27FC236}">
                <a16:creationId xmlns:a16="http://schemas.microsoft.com/office/drawing/2014/main" id="{8683310F-64C8-71E0-5789-37CE6A62F111}"/>
              </a:ext>
            </a:extLst>
          </p:cNvPr>
          <p:cNvPicPr>
            <a:picLocks noChangeAspect="1"/>
          </p:cNvPicPr>
          <p:nvPr/>
        </p:nvPicPr>
        <p:blipFill rotWithShape="1">
          <a:blip r:embed="rId4"/>
          <a:srcRect l="67164" t="47281" r="10826" b="34021"/>
          <a:stretch/>
        </p:blipFill>
        <p:spPr>
          <a:xfrm>
            <a:off x="1477588" y="2577353"/>
            <a:ext cx="9627394" cy="2300377"/>
          </a:xfrm>
          <a:prstGeom prst="rect">
            <a:avLst/>
          </a:prstGeom>
        </p:spPr>
      </p:pic>
      <p:sp>
        <p:nvSpPr>
          <p:cNvPr id="4" name="Rectangle 3">
            <a:extLst>
              <a:ext uri="{FF2B5EF4-FFF2-40B4-BE49-F238E27FC236}">
                <a16:creationId xmlns:a16="http://schemas.microsoft.com/office/drawing/2014/main" id="{B097CEC5-190D-BCAB-6465-04FD3035E82A}"/>
              </a:ext>
            </a:extLst>
          </p:cNvPr>
          <p:cNvSpPr/>
          <p:nvPr/>
        </p:nvSpPr>
        <p:spPr>
          <a:xfrm>
            <a:off x="5448300" y="3727541"/>
            <a:ext cx="1295400" cy="11401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5074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10" name="Title 9">
            <a:extLst>
              <a:ext uri="{FF2B5EF4-FFF2-40B4-BE49-F238E27FC236}">
                <a16:creationId xmlns:a16="http://schemas.microsoft.com/office/drawing/2014/main" id="{071C589F-1C16-0886-B949-BEBEF3BDD88B}"/>
              </a:ext>
            </a:extLst>
          </p:cNvPr>
          <p:cNvSpPr>
            <a:spLocks noGrp="1"/>
          </p:cNvSpPr>
          <p:nvPr>
            <p:ph type="title"/>
          </p:nvPr>
        </p:nvSpPr>
        <p:spPr/>
        <p:txBody>
          <a:bodyPr/>
          <a:lstStyle/>
          <a:p>
            <a:r>
              <a:rPr lang="en-US" dirty="0"/>
              <a:t>Endpoint Defenses</a:t>
            </a:r>
          </a:p>
        </p:txBody>
      </p:sp>
      <p:pic>
        <p:nvPicPr>
          <p:cNvPr id="6" name="Picture 5">
            <a:extLst>
              <a:ext uri="{FF2B5EF4-FFF2-40B4-BE49-F238E27FC236}">
                <a16:creationId xmlns:a16="http://schemas.microsoft.com/office/drawing/2014/main" id="{421E8BF1-9C1B-8FCC-D2A8-F75B3A6FA252}"/>
              </a:ext>
            </a:extLst>
          </p:cNvPr>
          <p:cNvPicPr>
            <a:picLocks noChangeAspect="1"/>
          </p:cNvPicPr>
          <p:nvPr/>
        </p:nvPicPr>
        <p:blipFill rotWithShape="1">
          <a:blip r:embed="rId4"/>
          <a:srcRect l="67504" t="36386" r="11240" b="34440"/>
          <a:stretch/>
        </p:blipFill>
        <p:spPr>
          <a:xfrm>
            <a:off x="2208212" y="2209800"/>
            <a:ext cx="8290553" cy="3200401"/>
          </a:xfrm>
          <a:prstGeom prst="rect">
            <a:avLst/>
          </a:prstGeom>
        </p:spPr>
      </p:pic>
      <p:sp>
        <p:nvSpPr>
          <p:cNvPr id="7" name="Rectangle 6">
            <a:extLst>
              <a:ext uri="{FF2B5EF4-FFF2-40B4-BE49-F238E27FC236}">
                <a16:creationId xmlns:a16="http://schemas.microsoft.com/office/drawing/2014/main" id="{36F7297C-F07E-7EF5-EF3F-5686FCBE3210}"/>
              </a:ext>
            </a:extLst>
          </p:cNvPr>
          <p:cNvSpPr/>
          <p:nvPr/>
        </p:nvSpPr>
        <p:spPr>
          <a:xfrm>
            <a:off x="5561012" y="2209800"/>
            <a:ext cx="1371600" cy="3124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95C1E363-856D-F89B-AEC4-3BE502CA26D5}"/>
              </a:ext>
            </a:extLst>
          </p:cNvPr>
          <p:cNvSpPr/>
          <p:nvPr/>
        </p:nvSpPr>
        <p:spPr>
          <a:xfrm>
            <a:off x="5629588" y="4572000"/>
            <a:ext cx="1447800" cy="12815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294945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10" name="Title 9">
            <a:extLst>
              <a:ext uri="{FF2B5EF4-FFF2-40B4-BE49-F238E27FC236}">
                <a16:creationId xmlns:a16="http://schemas.microsoft.com/office/drawing/2014/main" id="{071C589F-1C16-0886-B949-BEBEF3BDD88B}"/>
              </a:ext>
            </a:extLst>
          </p:cNvPr>
          <p:cNvSpPr>
            <a:spLocks noGrp="1"/>
          </p:cNvSpPr>
          <p:nvPr>
            <p:ph type="title"/>
          </p:nvPr>
        </p:nvSpPr>
        <p:spPr/>
        <p:txBody>
          <a:bodyPr/>
          <a:lstStyle/>
          <a:p>
            <a:r>
              <a:rPr lang="en-US" dirty="0"/>
              <a:t>Comprehensive Monitoring</a:t>
            </a:r>
          </a:p>
        </p:txBody>
      </p:sp>
      <p:pic>
        <p:nvPicPr>
          <p:cNvPr id="2" name="Picture 1">
            <a:extLst>
              <a:ext uri="{FF2B5EF4-FFF2-40B4-BE49-F238E27FC236}">
                <a16:creationId xmlns:a16="http://schemas.microsoft.com/office/drawing/2014/main" id="{86EE7475-4D89-E77F-B812-0B34E17D5B8D}"/>
              </a:ext>
            </a:extLst>
          </p:cNvPr>
          <p:cNvPicPr>
            <a:picLocks noChangeAspect="1"/>
          </p:cNvPicPr>
          <p:nvPr/>
        </p:nvPicPr>
        <p:blipFill rotWithShape="1">
          <a:blip r:embed="rId4"/>
          <a:srcRect l="75632" t="34441" r="19992" b="32217"/>
          <a:stretch/>
        </p:blipFill>
        <p:spPr>
          <a:xfrm>
            <a:off x="5067299" y="1674449"/>
            <a:ext cx="2057401" cy="4408716"/>
          </a:xfrm>
          <a:prstGeom prst="rect">
            <a:avLst/>
          </a:prstGeom>
        </p:spPr>
      </p:pic>
    </p:spTree>
    <p:extLst>
      <p:ext uri="{BB962C8B-B14F-4D97-AF65-F5344CB8AC3E}">
        <p14:creationId xmlns:p14="http://schemas.microsoft.com/office/powerpoint/2010/main" val="3457081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10" name="Title 9">
            <a:extLst>
              <a:ext uri="{FF2B5EF4-FFF2-40B4-BE49-F238E27FC236}">
                <a16:creationId xmlns:a16="http://schemas.microsoft.com/office/drawing/2014/main" id="{071C589F-1C16-0886-B949-BEBEF3BDD88B}"/>
              </a:ext>
            </a:extLst>
          </p:cNvPr>
          <p:cNvSpPr>
            <a:spLocks noGrp="1"/>
          </p:cNvSpPr>
          <p:nvPr>
            <p:ph type="title"/>
          </p:nvPr>
        </p:nvSpPr>
        <p:spPr/>
        <p:txBody>
          <a:bodyPr/>
          <a:lstStyle/>
          <a:p>
            <a:r>
              <a:rPr lang="en-US" dirty="0"/>
              <a:t>The Big Picture</a:t>
            </a:r>
          </a:p>
        </p:txBody>
      </p:sp>
      <p:pic>
        <p:nvPicPr>
          <p:cNvPr id="3" name="Picture 2">
            <a:extLst>
              <a:ext uri="{FF2B5EF4-FFF2-40B4-BE49-F238E27FC236}">
                <a16:creationId xmlns:a16="http://schemas.microsoft.com/office/drawing/2014/main" id="{BF927821-0786-6C9C-3EEE-5334368B6C2C}"/>
              </a:ext>
            </a:extLst>
          </p:cNvPr>
          <p:cNvPicPr>
            <a:picLocks noChangeAspect="1"/>
          </p:cNvPicPr>
          <p:nvPr/>
        </p:nvPicPr>
        <p:blipFill rotWithShape="1">
          <a:blip r:embed="rId4"/>
          <a:srcRect l="67504" t="9989" r="11240" b="7767"/>
          <a:stretch/>
        </p:blipFill>
        <p:spPr>
          <a:xfrm>
            <a:off x="1741488" y="1914515"/>
            <a:ext cx="3793526" cy="4128247"/>
          </a:xfrm>
          <a:prstGeom prst="rect">
            <a:avLst/>
          </a:prstGeom>
        </p:spPr>
      </p:pic>
      <p:cxnSp>
        <p:nvCxnSpPr>
          <p:cNvPr id="4" name="Straight Arrow Connector 3">
            <a:extLst>
              <a:ext uri="{FF2B5EF4-FFF2-40B4-BE49-F238E27FC236}">
                <a16:creationId xmlns:a16="http://schemas.microsoft.com/office/drawing/2014/main" id="{B5CA0AF6-1EBC-6D6A-3029-338C08943458}"/>
              </a:ext>
            </a:extLst>
          </p:cNvPr>
          <p:cNvCxnSpPr>
            <a:cxnSpLocks/>
          </p:cNvCxnSpPr>
          <p:nvPr/>
        </p:nvCxnSpPr>
        <p:spPr>
          <a:xfrm>
            <a:off x="3894137" y="2447915"/>
            <a:ext cx="0" cy="981085"/>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6" name="Straight Arrow Connector 5">
            <a:extLst>
              <a:ext uri="{FF2B5EF4-FFF2-40B4-BE49-F238E27FC236}">
                <a16:creationId xmlns:a16="http://schemas.microsoft.com/office/drawing/2014/main" id="{D593A487-8A50-9498-DD4F-FB3CD7C1CB46}"/>
              </a:ext>
            </a:extLst>
          </p:cNvPr>
          <p:cNvCxnSpPr>
            <a:cxnSpLocks/>
          </p:cNvCxnSpPr>
          <p:nvPr/>
        </p:nvCxnSpPr>
        <p:spPr>
          <a:xfrm>
            <a:off x="4141787" y="3429000"/>
            <a:ext cx="855922" cy="719462"/>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7" name="Straight Arrow Connector 6">
            <a:extLst>
              <a:ext uri="{FF2B5EF4-FFF2-40B4-BE49-F238E27FC236}">
                <a16:creationId xmlns:a16="http://schemas.microsoft.com/office/drawing/2014/main" id="{A929E7AD-521E-64B0-6239-E77A42D80593}"/>
              </a:ext>
            </a:extLst>
          </p:cNvPr>
          <p:cNvCxnSpPr>
            <a:cxnSpLocks/>
          </p:cNvCxnSpPr>
          <p:nvPr/>
        </p:nvCxnSpPr>
        <p:spPr>
          <a:xfrm>
            <a:off x="5256212" y="4419590"/>
            <a:ext cx="0" cy="981085"/>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pic>
        <p:nvPicPr>
          <p:cNvPr id="12" name="Picture 11">
            <a:extLst>
              <a:ext uri="{FF2B5EF4-FFF2-40B4-BE49-F238E27FC236}">
                <a16:creationId xmlns:a16="http://schemas.microsoft.com/office/drawing/2014/main" id="{4707AFD2-FC1F-F8C0-27DF-B7BA9A4787DA}"/>
              </a:ext>
            </a:extLst>
          </p:cNvPr>
          <p:cNvPicPr>
            <a:picLocks noChangeAspect="1"/>
          </p:cNvPicPr>
          <p:nvPr/>
        </p:nvPicPr>
        <p:blipFill rotWithShape="1">
          <a:blip r:embed="rId4"/>
          <a:srcRect l="67504" t="9989" r="11240" b="7767"/>
          <a:stretch/>
        </p:blipFill>
        <p:spPr>
          <a:xfrm>
            <a:off x="6656001" y="1893330"/>
            <a:ext cx="3793526" cy="4128247"/>
          </a:xfrm>
          <a:prstGeom prst="rect">
            <a:avLst/>
          </a:prstGeom>
        </p:spPr>
      </p:pic>
      <p:cxnSp>
        <p:nvCxnSpPr>
          <p:cNvPr id="13" name="Straight Arrow Connector 12">
            <a:extLst>
              <a:ext uri="{FF2B5EF4-FFF2-40B4-BE49-F238E27FC236}">
                <a16:creationId xmlns:a16="http://schemas.microsoft.com/office/drawing/2014/main" id="{DA0D5D51-B1C5-65D9-4569-44626F852997}"/>
              </a:ext>
            </a:extLst>
          </p:cNvPr>
          <p:cNvCxnSpPr>
            <a:cxnSpLocks/>
          </p:cNvCxnSpPr>
          <p:nvPr/>
        </p:nvCxnSpPr>
        <p:spPr>
          <a:xfrm flipV="1">
            <a:off x="6913175" y="3974256"/>
            <a:ext cx="0" cy="1376649"/>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A4D6FE97-FD49-A609-5162-286A091725A8}"/>
              </a:ext>
            </a:extLst>
          </p:cNvPr>
          <p:cNvCxnSpPr>
            <a:cxnSpLocks/>
          </p:cNvCxnSpPr>
          <p:nvPr/>
        </p:nvCxnSpPr>
        <p:spPr>
          <a:xfrm>
            <a:off x="7151300" y="3821866"/>
            <a:ext cx="2954725" cy="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5" name="Straight Arrow Connector 14">
            <a:extLst>
              <a:ext uri="{FF2B5EF4-FFF2-40B4-BE49-F238E27FC236}">
                <a16:creationId xmlns:a16="http://schemas.microsoft.com/office/drawing/2014/main" id="{9E513B17-72BD-4604-3683-A6F8B655DEE6}"/>
              </a:ext>
            </a:extLst>
          </p:cNvPr>
          <p:cNvCxnSpPr>
            <a:cxnSpLocks/>
          </p:cNvCxnSpPr>
          <p:nvPr/>
        </p:nvCxnSpPr>
        <p:spPr>
          <a:xfrm>
            <a:off x="10256450" y="3974256"/>
            <a:ext cx="0" cy="1308113"/>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3729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10" name="Title 9">
            <a:extLst>
              <a:ext uri="{FF2B5EF4-FFF2-40B4-BE49-F238E27FC236}">
                <a16:creationId xmlns:a16="http://schemas.microsoft.com/office/drawing/2014/main" id="{071C589F-1C16-0886-B949-BEBEF3BDD88B}"/>
              </a:ext>
            </a:extLst>
          </p:cNvPr>
          <p:cNvSpPr>
            <a:spLocks noGrp="1"/>
          </p:cNvSpPr>
          <p:nvPr>
            <p:ph type="title"/>
          </p:nvPr>
        </p:nvSpPr>
        <p:spPr/>
        <p:txBody>
          <a:bodyPr/>
          <a:lstStyle/>
          <a:p>
            <a:r>
              <a:rPr lang="en-US" dirty="0"/>
              <a:t>Industry Frameworks</a:t>
            </a:r>
          </a:p>
        </p:txBody>
      </p:sp>
      <p:sp>
        <p:nvSpPr>
          <p:cNvPr id="8" name="TextBox 7">
            <a:extLst>
              <a:ext uri="{FF2B5EF4-FFF2-40B4-BE49-F238E27FC236}">
                <a16:creationId xmlns:a16="http://schemas.microsoft.com/office/drawing/2014/main" id="{4AE4B0B7-88DB-20E3-6CF9-BCE891622C3C}"/>
              </a:ext>
            </a:extLst>
          </p:cNvPr>
          <p:cNvSpPr txBox="1"/>
          <p:nvPr/>
        </p:nvSpPr>
        <p:spPr>
          <a:xfrm>
            <a:off x="8361614" y="5056577"/>
            <a:ext cx="736350" cy="369332"/>
          </a:xfrm>
          <a:prstGeom prst="rect">
            <a:avLst/>
          </a:prstGeom>
          <a:noFill/>
        </p:spPr>
        <p:txBody>
          <a:bodyPr wrap="square" rtlCol="0">
            <a:spAutoFit/>
          </a:bodyPr>
          <a:lstStyle/>
          <a:p>
            <a:r>
              <a:rPr lang="en-US" dirty="0">
                <a:solidFill>
                  <a:srgbClr val="FF0000"/>
                </a:solidFill>
              </a:rPr>
              <a:t>1007</a:t>
            </a:r>
          </a:p>
        </p:txBody>
      </p:sp>
      <p:sp>
        <p:nvSpPr>
          <p:cNvPr id="9" name="TextBox 8">
            <a:extLst>
              <a:ext uri="{FF2B5EF4-FFF2-40B4-BE49-F238E27FC236}">
                <a16:creationId xmlns:a16="http://schemas.microsoft.com/office/drawing/2014/main" id="{8D3664E4-1123-059E-3DB9-88DB81070BEF}"/>
              </a:ext>
            </a:extLst>
          </p:cNvPr>
          <p:cNvSpPr txBox="1"/>
          <p:nvPr/>
        </p:nvSpPr>
        <p:spPr>
          <a:xfrm>
            <a:off x="3839255" y="5663580"/>
            <a:ext cx="1071122" cy="369332"/>
          </a:xfrm>
          <a:prstGeom prst="rect">
            <a:avLst/>
          </a:prstGeom>
          <a:noFill/>
        </p:spPr>
        <p:txBody>
          <a:bodyPr wrap="square" rtlCol="0">
            <a:spAutoFit/>
          </a:bodyPr>
          <a:lstStyle/>
          <a:p>
            <a:r>
              <a:rPr lang="en-US" dirty="0">
                <a:solidFill>
                  <a:srgbClr val="FF0000"/>
                </a:solidFill>
              </a:rPr>
              <a:t>150/270</a:t>
            </a:r>
          </a:p>
        </p:txBody>
      </p:sp>
      <p:pic>
        <p:nvPicPr>
          <p:cNvPr id="7170" name="Picture 2" descr="Security and Compliance | Intelex">
            <a:extLst>
              <a:ext uri="{FF2B5EF4-FFF2-40B4-BE49-F238E27FC236}">
                <a16:creationId xmlns:a16="http://schemas.microsoft.com/office/drawing/2014/main" id="{E8C291F7-E75F-468F-959C-7D8D962E35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2110" y="2054407"/>
            <a:ext cx="4533221" cy="1652737"/>
          </a:xfrm>
          <a:prstGeom prst="rect">
            <a:avLst/>
          </a:prstGeom>
          <a:solidFill>
            <a:schemeClr val="tx1"/>
          </a:solidFill>
        </p:spPr>
      </p:pic>
      <p:pic>
        <p:nvPicPr>
          <p:cNvPr id="7172" name="Picture 4" descr="Image result for nist 800-53 logo png">
            <a:extLst>
              <a:ext uri="{FF2B5EF4-FFF2-40B4-BE49-F238E27FC236}">
                <a16:creationId xmlns:a16="http://schemas.microsoft.com/office/drawing/2014/main" id="{800A8CD1-FA84-EA0F-D72A-B97B79620D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4940" y="2357711"/>
            <a:ext cx="2623898" cy="269886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e que nous faisons | GoSecure">
            <a:extLst>
              <a:ext uri="{FF2B5EF4-FFF2-40B4-BE49-F238E27FC236}">
                <a16:creationId xmlns:a16="http://schemas.microsoft.com/office/drawing/2014/main" id="{E981962C-894C-3C71-E447-1417D7E59A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5537" y="4234830"/>
            <a:ext cx="2333625" cy="1428750"/>
          </a:xfrm>
          <a:prstGeom prst="rect">
            <a:avLst/>
          </a:prstGeom>
          <a:solidFill>
            <a:schemeClr val="tx1"/>
          </a:solidFill>
        </p:spPr>
      </p:pic>
    </p:spTree>
    <p:extLst>
      <p:ext uri="{BB962C8B-B14F-4D97-AF65-F5344CB8AC3E}">
        <p14:creationId xmlns:p14="http://schemas.microsoft.com/office/powerpoint/2010/main" val="1102811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B40E14-1C56-9CC3-2E59-3DBA989E3EA7}"/>
              </a:ext>
            </a:extLst>
          </p:cNvPr>
          <p:cNvSpPr/>
          <p:nvPr/>
        </p:nvSpPr>
        <p:spPr>
          <a:xfrm>
            <a:off x="2690222" y="1739039"/>
            <a:ext cx="2771775" cy="21478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10" name="Title 9">
            <a:extLst>
              <a:ext uri="{FF2B5EF4-FFF2-40B4-BE49-F238E27FC236}">
                <a16:creationId xmlns:a16="http://schemas.microsoft.com/office/drawing/2014/main" id="{071C589F-1C16-0886-B949-BEBEF3BDD88B}"/>
              </a:ext>
            </a:extLst>
          </p:cNvPr>
          <p:cNvSpPr>
            <a:spLocks noGrp="1"/>
          </p:cNvSpPr>
          <p:nvPr>
            <p:ph type="title"/>
          </p:nvPr>
        </p:nvSpPr>
        <p:spPr/>
        <p:txBody>
          <a:bodyPr/>
          <a:lstStyle/>
          <a:p>
            <a:r>
              <a:rPr lang="en-US" dirty="0"/>
              <a:t>The Human Element</a:t>
            </a:r>
          </a:p>
        </p:txBody>
      </p:sp>
      <p:pic>
        <p:nvPicPr>
          <p:cNvPr id="6146" name="Picture 2" descr="BDS Solutions | Identity Management">
            <a:extLst>
              <a:ext uri="{FF2B5EF4-FFF2-40B4-BE49-F238E27FC236}">
                <a16:creationId xmlns:a16="http://schemas.microsoft.com/office/drawing/2014/main" id="{FF48D67E-9FE2-E080-C2B7-7C60BBC30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677" y="1994761"/>
            <a:ext cx="2368996" cy="1692140"/>
          </a:xfrm>
          <a:prstGeom prst="rect">
            <a:avLst/>
          </a:prstGeom>
          <a:solidFill>
            <a:schemeClr val="tx1"/>
          </a:solidFill>
        </p:spPr>
      </p:pic>
      <p:pic>
        <p:nvPicPr>
          <p:cNvPr id="6148" name="Picture 4" descr="Mandatory Cybersecurity Awareness Training Coming the Week of Apr 26 -  UW–⁠Madison Information Technology">
            <a:extLst>
              <a:ext uri="{FF2B5EF4-FFF2-40B4-BE49-F238E27FC236}">
                <a16:creationId xmlns:a16="http://schemas.microsoft.com/office/drawing/2014/main" id="{5E1D4750-7D00-BC3A-0ACF-834B769D0D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4806" y="4366548"/>
            <a:ext cx="3862388" cy="171661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ach Employee Goals with Employee Development Training">
            <a:extLst>
              <a:ext uri="{FF2B5EF4-FFF2-40B4-BE49-F238E27FC236}">
                <a16:creationId xmlns:a16="http://schemas.microsoft.com/office/drawing/2014/main" id="{5A239935-EA50-7906-3C60-77E3CC9F23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5528" y="1739039"/>
            <a:ext cx="3219687" cy="214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167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What is Penetration Testing and How do we do it at Computer One?">
            <a:extLst>
              <a:ext uri="{FF2B5EF4-FFF2-40B4-BE49-F238E27FC236}">
                <a16:creationId xmlns:a16="http://schemas.microsoft.com/office/drawing/2014/main" id="{1CF56A13-7AA7-5613-1588-382739C8F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009" y="1804987"/>
            <a:ext cx="3192065" cy="18240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10" name="Title 9">
            <a:extLst>
              <a:ext uri="{FF2B5EF4-FFF2-40B4-BE49-F238E27FC236}">
                <a16:creationId xmlns:a16="http://schemas.microsoft.com/office/drawing/2014/main" id="{071C589F-1C16-0886-B949-BEBEF3BDD88B}"/>
              </a:ext>
            </a:extLst>
          </p:cNvPr>
          <p:cNvSpPr>
            <a:spLocks noGrp="1"/>
          </p:cNvSpPr>
          <p:nvPr>
            <p:ph type="title"/>
          </p:nvPr>
        </p:nvSpPr>
        <p:spPr/>
        <p:txBody>
          <a:bodyPr/>
          <a:lstStyle/>
          <a:p>
            <a:r>
              <a:rPr lang="en-US" dirty="0"/>
              <a:t>Risk Management</a:t>
            </a:r>
          </a:p>
        </p:txBody>
      </p:sp>
      <p:pic>
        <p:nvPicPr>
          <p:cNvPr id="5126" name="Picture 6" descr="How to Implement a Vulnerability Management Process in Your Organizaton">
            <a:extLst>
              <a:ext uri="{FF2B5EF4-FFF2-40B4-BE49-F238E27FC236}">
                <a16:creationId xmlns:a16="http://schemas.microsoft.com/office/drawing/2014/main" id="{2F4E0FC8-55AD-FFDD-0D81-25DF462367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3862" y="4114924"/>
            <a:ext cx="3724275" cy="205396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Patch Management Today: A Risk-Based Strategy to Defeat Cybercriminals">
            <a:extLst>
              <a:ext uri="{FF2B5EF4-FFF2-40B4-BE49-F238E27FC236}">
                <a16:creationId xmlns:a16="http://schemas.microsoft.com/office/drawing/2014/main" id="{A6290B4C-A3F4-B532-F45C-EA9CE6F152E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4927" y="1804988"/>
            <a:ext cx="3243580" cy="182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840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10" name="Title 9">
            <a:extLst>
              <a:ext uri="{FF2B5EF4-FFF2-40B4-BE49-F238E27FC236}">
                <a16:creationId xmlns:a16="http://schemas.microsoft.com/office/drawing/2014/main" id="{071C589F-1C16-0886-B949-BEBEF3BDD88B}"/>
              </a:ext>
            </a:extLst>
          </p:cNvPr>
          <p:cNvSpPr>
            <a:spLocks noGrp="1"/>
          </p:cNvSpPr>
          <p:nvPr>
            <p:ph type="title"/>
          </p:nvPr>
        </p:nvSpPr>
        <p:spPr/>
        <p:txBody>
          <a:bodyPr/>
          <a:lstStyle/>
          <a:p>
            <a:r>
              <a:rPr lang="en-US" dirty="0"/>
              <a:t>Advanced Incident Response </a:t>
            </a:r>
          </a:p>
        </p:txBody>
      </p:sp>
      <p:pic>
        <p:nvPicPr>
          <p:cNvPr id="3" name="Picture 2">
            <a:extLst>
              <a:ext uri="{FF2B5EF4-FFF2-40B4-BE49-F238E27FC236}">
                <a16:creationId xmlns:a16="http://schemas.microsoft.com/office/drawing/2014/main" id="{BB02AF46-E6E0-63EC-5128-21BEA63F9B87}"/>
              </a:ext>
            </a:extLst>
          </p:cNvPr>
          <p:cNvPicPr>
            <a:picLocks noChangeAspect="1"/>
          </p:cNvPicPr>
          <p:nvPr/>
        </p:nvPicPr>
        <p:blipFill rotWithShape="1">
          <a:blip r:embed="rId4"/>
          <a:srcRect l="85181" t="81633" r="11249" b="8992"/>
          <a:stretch/>
        </p:blipFill>
        <p:spPr>
          <a:xfrm>
            <a:off x="3064343" y="4394981"/>
            <a:ext cx="2478776" cy="1724025"/>
          </a:xfrm>
          <a:prstGeom prst="rect">
            <a:avLst/>
          </a:prstGeom>
        </p:spPr>
      </p:pic>
      <p:pic>
        <p:nvPicPr>
          <p:cNvPr id="4098" name="Picture 2" descr="Purple Teaming with Microsoft Sentinel – CraigCloudITPro">
            <a:extLst>
              <a:ext uri="{FF2B5EF4-FFF2-40B4-BE49-F238E27FC236}">
                <a16:creationId xmlns:a16="http://schemas.microsoft.com/office/drawing/2014/main" id="{4A1FF411-76D7-02FD-03F7-AEF57E278F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6643" y="1631116"/>
            <a:ext cx="3412923" cy="234404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a:extLst>
              <a:ext uri="{FF2B5EF4-FFF2-40B4-BE49-F238E27FC236}">
                <a16:creationId xmlns:a16="http://schemas.microsoft.com/office/drawing/2014/main" id="{B6510CCC-44A1-D6A7-E207-09EA9DD18D5A}"/>
              </a:ext>
            </a:extLst>
          </p:cNvPr>
          <p:cNvSpPr>
            <a:spLocks noChangeAspect="1" noChangeArrowheads="1"/>
          </p:cNvSpPr>
          <p:nvPr/>
        </p:nvSpPr>
        <p:spPr bwMode="auto">
          <a:xfrm>
            <a:off x="3569599" y="3312441"/>
            <a:ext cx="2478776" cy="2478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5D326CA5-6A94-41F9-4F41-D48EF0D0E2BC}"/>
              </a:ext>
            </a:extLst>
          </p:cNvPr>
          <p:cNvPicPr>
            <a:picLocks noChangeAspect="1"/>
          </p:cNvPicPr>
          <p:nvPr/>
        </p:nvPicPr>
        <p:blipFill>
          <a:blip r:embed="rId6"/>
          <a:stretch>
            <a:fillRect/>
          </a:stretch>
        </p:blipFill>
        <p:spPr>
          <a:xfrm>
            <a:off x="5723636" y="4408823"/>
            <a:ext cx="3420365" cy="1710183"/>
          </a:xfrm>
          <a:prstGeom prst="rect">
            <a:avLst/>
          </a:prstGeom>
        </p:spPr>
      </p:pic>
      <p:pic>
        <p:nvPicPr>
          <p:cNvPr id="4106" name="Picture 10" descr="Comparative Study of Cyber Security Attack Simulation Projects">
            <a:extLst>
              <a:ext uri="{FF2B5EF4-FFF2-40B4-BE49-F238E27FC236}">
                <a16:creationId xmlns:a16="http://schemas.microsoft.com/office/drawing/2014/main" id="{098FACDC-31AE-CDDD-A9CB-C801654807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019" y="1642982"/>
            <a:ext cx="3404974" cy="23321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484E921-EC53-4688-0982-B56904114A7C}"/>
              </a:ext>
            </a:extLst>
          </p:cNvPr>
          <p:cNvSpPr/>
          <p:nvPr/>
        </p:nvSpPr>
        <p:spPr>
          <a:xfrm>
            <a:off x="8077201" y="3788690"/>
            <a:ext cx="1520890" cy="186466"/>
          </a:xfrm>
          <a:prstGeom prst="rect">
            <a:avLst/>
          </a:prstGeom>
          <a:solidFill>
            <a:srgbClr val="DC0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D224C08-C572-37AF-D8B4-E75C9239213F}"/>
              </a:ext>
            </a:extLst>
          </p:cNvPr>
          <p:cNvSpPr/>
          <p:nvPr/>
        </p:nvSpPr>
        <p:spPr>
          <a:xfrm>
            <a:off x="8915400" y="1642982"/>
            <a:ext cx="756593" cy="764584"/>
          </a:xfrm>
          <a:prstGeom prst="ellipse">
            <a:avLst/>
          </a:prstGeom>
          <a:solidFill>
            <a:srgbClr val="F97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824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10" name="Title 9">
            <a:extLst>
              <a:ext uri="{FF2B5EF4-FFF2-40B4-BE49-F238E27FC236}">
                <a16:creationId xmlns:a16="http://schemas.microsoft.com/office/drawing/2014/main" id="{071C589F-1C16-0886-B949-BEBEF3BDD88B}"/>
              </a:ext>
            </a:extLst>
          </p:cNvPr>
          <p:cNvSpPr>
            <a:spLocks noGrp="1"/>
          </p:cNvSpPr>
          <p:nvPr>
            <p:ph type="title"/>
          </p:nvPr>
        </p:nvSpPr>
        <p:spPr/>
        <p:txBody>
          <a:bodyPr/>
          <a:lstStyle/>
          <a:p>
            <a:r>
              <a:rPr lang="en-US" dirty="0"/>
              <a:t>Questions</a:t>
            </a:r>
          </a:p>
        </p:txBody>
      </p:sp>
      <p:pic>
        <p:nvPicPr>
          <p:cNvPr id="3076" name="Picture 4" descr="Question Mark PNG Images, download question marks icon - FreeIconsPNG">
            <a:extLst>
              <a:ext uri="{FF2B5EF4-FFF2-40B4-BE49-F238E27FC236}">
                <a16:creationId xmlns:a16="http://schemas.microsoft.com/office/drawing/2014/main" id="{9B7E6600-71A8-AAF9-29E8-9BA2D1190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95425"/>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7852CF7-BD88-FACA-AD78-0915B17BC654}"/>
              </a:ext>
            </a:extLst>
          </p:cNvPr>
          <p:cNvSpPr txBox="1"/>
          <p:nvPr/>
        </p:nvSpPr>
        <p:spPr>
          <a:xfrm>
            <a:off x="838200" y="4625459"/>
            <a:ext cx="6096000" cy="1754326"/>
          </a:xfrm>
          <a:prstGeom prst="rect">
            <a:avLst/>
          </a:prstGeom>
          <a:noFill/>
        </p:spPr>
        <p:txBody>
          <a:bodyPr wrap="square">
            <a:spAutoFit/>
          </a:bodyPr>
          <a:lstStyle/>
          <a:p>
            <a:r>
              <a:rPr lang="en-US" dirty="0"/>
              <a:t>Contact Information:</a:t>
            </a:r>
          </a:p>
          <a:p>
            <a:r>
              <a:rPr lang="en-US" dirty="0"/>
              <a:t>David Carter</a:t>
            </a:r>
          </a:p>
          <a:p>
            <a:r>
              <a:rPr lang="en-US" dirty="0"/>
              <a:t>Chief Information Security Officer</a:t>
            </a:r>
          </a:p>
          <a:p>
            <a:r>
              <a:rPr lang="en-US" dirty="0"/>
              <a:t>Commonwealth Office of Technology</a:t>
            </a:r>
          </a:p>
          <a:p>
            <a:r>
              <a:rPr lang="en-US" dirty="0"/>
              <a:t>davidj.carter@ky.gov</a:t>
            </a:r>
          </a:p>
          <a:p>
            <a:r>
              <a:rPr lang="en-US" dirty="0"/>
              <a:t>502-564-8734</a:t>
            </a:r>
          </a:p>
        </p:txBody>
      </p:sp>
    </p:spTree>
    <p:extLst>
      <p:ext uri="{BB962C8B-B14F-4D97-AF65-F5344CB8AC3E}">
        <p14:creationId xmlns:p14="http://schemas.microsoft.com/office/powerpoint/2010/main" val="24938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10" name="Title 9">
            <a:extLst>
              <a:ext uri="{FF2B5EF4-FFF2-40B4-BE49-F238E27FC236}">
                <a16:creationId xmlns:a16="http://schemas.microsoft.com/office/drawing/2014/main" id="{071C589F-1C16-0886-B949-BEBEF3BDD88B}"/>
              </a:ext>
            </a:extLst>
          </p:cNvPr>
          <p:cNvSpPr>
            <a:spLocks noGrp="1"/>
          </p:cNvSpPr>
          <p:nvPr>
            <p:ph type="title"/>
          </p:nvPr>
        </p:nvSpPr>
        <p:spPr/>
        <p:txBody>
          <a:bodyPr/>
          <a:lstStyle/>
          <a:p>
            <a:r>
              <a:rPr lang="en-US" dirty="0"/>
              <a:t>Defense in Depth</a:t>
            </a:r>
          </a:p>
        </p:txBody>
      </p:sp>
      <p:pic>
        <p:nvPicPr>
          <p:cNvPr id="2" name="Picture 2" descr="The airbags of tomorrow: future car safety tech explained | CAR Magazine">
            <a:extLst>
              <a:ext uri="{FF2B5EF4-FFF2-40B4-BE49-F238E27FC236}">
                <a16:creationId xmlns:a16="http://schemas.microsoft.com/office/drawing/2014/main" id="{A7729361-0483-AE65-0D59-35263152DE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8542" y="2115276"/>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he four main types of car brakes | Toyota of Orlando">
            <a:extLst>
              <a:ext uri="{FF2B5EF4-FFF2-40B4-BE49-F238E27FC236}">
                <a16:creationId xmlns:a16="http://schemas.microsoft.com/office/drawing/2014/main" id="{B008BF50-8CE1-6E79-50EC-B37748CE07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913" y="2129563"/>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2F5A97-0ED0-FBAF-D7AC-C720B7022DBA}"/>
              </a:ext>
            </a:extLst>
          </p:cNvPr>
          <p:cNvSpPr txBox="1"/>
          <p:nvPr/>
        </p:nvSpPr>
        <p:spPr>
          <a:xfrm>
            <a:off x="5716501" y="2755980"/>
            <a:ext cx="604653" cy="461665"/>
          </a:xfrm>
          <a:prstGeom prst="rect">
            <a:avLst/>
          </a:prstGeom>
          <a:noFill/>
        </p:spPr>
        <p:txBody>
          <a:bodyPr wrap="none" rtlCol="0">
            <a:spAutoFit/>
          </a:bodyPr>
          <a:lstStyle/>
          <a:p>
            <a:r>
              <a:rPr lang="en-US" sz="2400" b="1" dirty="0"/>
              <a:t>OR</a:t>
            </a:r>
            <a:endParaRPr lang="en-US" b="1" dirty="0"/>
          </a:p>
        </p:txBody>
      </p:sp>
      <p:sp>
        <p:nvSpPr>
          <p:cNvPr id="6" name="TextBox 5">
            <a:extLst>
              <a:ext uri="{FF2B5EF4-FFF2-40B4-BE49-F238E27FC236}">
                <a16:creationId xmlns:a16="http://schemas.microsoft.com/office/drawing/2014/main" id="{E2605A05-5CBD-B98C-1023-1C8711DFFD8A}"/>
              </a:ext>
            </a:extLst>
          </p:cNvPr>
          <p:cNvSpPr txBox="1"/>
          <p:nvPr/>
        </p:nvSpPr>
        <p:spPr>
          <a:xfrm>
            <a:off x="2939311" y="1653611"/>
            <a:ext cx="1240661" cy="461665"/>
          </a:xfrm>
          <a:prstGeom prst="rect">
            <a:avLst/>
          </a:prstGeom>
          <a:noFill/>
        </p:spPr>
        <p:txBody>
          <a:bodyPr wrap="none" rtlCol="0">
            <a:spAutoFit/>
          </a:bodyPr>
          <a:lstStyle/>
          <a:p>
            <a:r>
              <a:rPr lang="en-US" sz="2400" dirty="0"/>
              <a:t>Reactive</a:t>
            </a:r>
          </a:p>
        </p:txBody>
      </p:sp>
      <p:sp>
        <p:nvSpPr>
          <p:cNvPr id="7" name="TextBox 6">
            <a:extLst>
              <a:ext uri="{FF2B5EF4-FFF2-40B4-BE49-F238E27FC236}">
                <a16:creationId xmlns:a16="http://schemas.microsoft.com/office/drawing/2014/main" id="{063EFCA6-4932-5065-52E2-6B097E514B2F}"/>
              </a:ext>
            </a:extLst>
          </p:cNvPr>
          <p:cNvSpPr txBox="1"/>
          <p:nvPr/>
        </p:nvSpPr>
        <p:spPr>
          <a:xfrm>
            <a:off x="7932344" y="1653610"/>
            <a:ext cx="1348511" cy="461665"/>
          </a:xfrm>
          <a:prstGeom prst="rect">
            <a:avLst/>
          </a:prstGeom>
          <a:noFill/>
        </p:spPr>
        <p:txBody>
          <a:bodyPr wrap="none" rtlCol="0">
            <a:spAutoFit/>
          </a:bodyPr>
          <a:lstStyle/>
          <a:p>
            <a:r>
              <a:rPr lang="en-US" sz="2400" dirty="0"/>
              <a:t>Proactive</a:t>
            </a:r>
          </a:p>
        </p:txBody>
      </p:sp>
      <p:sp>
        <p:nvSpPr>
          <p:cNvPr id="8" name="TextBox 7">
            <a:extLst>
              <a:ext uri="{FF2B5EF4-FFF2-40B4-BE49-F238E27FC236}">
                <a16:creationId xmlns:a16="http://schemas.microsoft.com/office/drawing/2014/main" id="{095E0031-0200-23BA-F07B-40D75524FA3C}"/>
              </a:ext>
            </a:extLst>
          </p:cNvPr>
          <p:cNvSpPr txBox="1"/>
          <p:nvPr/>
        </p:nvSpPr>
        <p:spPr>
          <a:xfrm>
            <a:off x="1952514" y="4081005"/>
            <a:ext cx="3214254" cy="1323439"/>
          </a:xfrm>
          <a:prstGeom prst="rect">
            <a:avLst/>
          </a:prstGeom>
          <a:noFill/>
        </p:spPr>
        <p:txBody>
          <a:bodyPr wrap="square" rtlCol="0">
            <a:spAutoFit/>
          </a:bodyPr>
          <a:lstStyle/>
          <a:p>
            <a:pPr algn="ctr"/>
            <a:r>
              <a:rPr lang="en-US" sz="2000" dirty="0"/>
              <a:t>Having the right technology, monitoring, processes and staff to respond rapidly to incidents when they occur.</a:t>
            </a:r>
          </a:p>
        </p:txBody>
      </p:sp>
      <p:sp>
        <p:nvSpPr>
          <p:cNvPr id="12" name="TextBox 11">
            <a:extLst>
              <a:ext uri="{FF2B5EF4-FFF2-40B4-BE49-F238E27FC236}">
                <a16:creationId xmlns:a16="http://schemas.microsoft.com/office/drawing/2014/main" id="{908DC3FC-1D2D-0380-EA04-ADC49A21FE6D}"/>
              </a:ext>
            </a:extLst>
          </p:cNvPr>
          <p:cNvSpPr txBox="1"/>
          <p:nvPr/>
        </p:nvSpPr>
        <p:spPr>
          <a:xfrm>
            <a:off x="6999472" y="4081005"/>
            <a:ext cx="3214254" cy="1631216"/>
          </a:xfrm>
          <a:prstGeom prst="rect">
            <a:avLst/>
          </a:prstGeom>
          <a:noFill/>
        </p:spPr>
        <p:txBody>
          <a:bodyPr wrap="square" rtlCol="0">
            <a:spAutoFit/>
          </a:bodyPr>
          <a:lstStyle/>
          <a:p>
            <a:pPr algn="ctr"/>
            <a:r>
              <a:rPr lang="en-US" sz="2000" dirty="0"/>
              <a:t>Having the right technology, monitoring, processes and staff to catch and mitigate threats when they attempt to enter the environment.</a:t>
            </a:r>
          </a:p>
        </p:txBody>
      </p:sp>
    </p:spTree>
    <p:extLst>
      <p:ext uri="{BB962C8B-B14F-4D97-AF65-F5344CB8AC3E}">
        <p14:creationId xmlns:p14="http://schemas.microsoft.com/office/powerpoint/2010/main" val="64551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10" name="Title 9">
            <a:extLst>
              <a:ext uri="{FF2B5EF4-FFF2-40B4-BE49-F238E27FC236}">
                <a16:creationId xmlns:a16="http://schemas.microsoft.com/office/drawing/2014/main" id="{071C589F-1C16-0886-B949-BEBEF3BDD88B}"/>
              </a:ext>
            </a:extLst>
          </p:cNvPr>
          <p:cNvSpPr>
            <a:spLocks noGrp="1"/>
          </p:cNvSpPr>
          <p:nvPr>
            <p:ph type="title"/>
          </p:nvPr>
        </p:nvSpPr>
        <p:spPr/>
        <p:txBody>
          <a:bodyPr/>
          <a:lstStyle/>
          <a:p>
            <a:r>
              <a:rPr lang="en-US" dirty="0"/>
              <a:t>Defense in Depth</a:t>
            </a:r>
          </a:p>
        </p:txBody>
      </p:sp>
      <p:pic>
        <p:nvPicPr>
          <p:cNvPr id="2" name="Picture 2" descr="The airbags of tomorrow: future car safety tech explained | CAR Magazine">
            <a:extLst>
              <a:ext uri="{FF2B5EF4-FFF2-40B4-BE49-F238E27FC236}">
                <a16:creationId xmlns:a16="http://schemas.microsoft.com/office/drawing/2014/main" id="{A7729361-0483-AE65-0D59-35263152DE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8542" y="2115276"/>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he four main types of car brakes | Toyota of Orlando">
            <a:extLst>
              <a:ext uri="{FF2B5EF4-FFF2-40B4-BE49-F238E27FC236}">
                <a16:creationId xmlns:a16="http://schemas.microsoft.com/office/drawing/2014/main" id="{B008BF50-8CE1-6E79-50EC-B37748CE07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913" y="2129563"/>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2F5A97-0ED0-FBAF-D7AC-C720B7022DBA}"/>
              </a:ext>
            </a:extLst>
          </p:cNvPr>
          <p:cNvSpPr txBox="1"/>
          <p:nvPr/>
        </p:nvSpPr>
        <p:spPr>
          <a:xfrm>
            <a:off x="5716501" y="2755980"/>
            <a:ext cx="604653" cy="461665"/>
          </a:xfrm>
          <a:prstGeom prst="rect">
            <a:avLst/>
          </a:prstGeom>
          <a:noFill/>
        </p:spPr>
        <p:txBody>
          <a:bodyPr wrap="none" rtlCol="0">
            <a:spAutoFit/>
          </a:bodyPr>
          <a:lstStyle/>
          <a:p>
            <a:r>
              <a:rPr lang="en-US" sz="2400" b="1" dirty="0"/>
              <a:t>OR</a:t>
            </a:r>
            <a:endParaRPr lang="en-US" b="1" dirty="0"/>
          </a:p>
        </p:txBody>
      </p:sp>
      <p:sp>
        <p:nvSpPr>
          <p:cNvPr id="6" name="TextBox 5">
            <a:extLst>
              <a:ext uri="{FF2B5EF4-FFF2-40B4-BE49-F238E27FC236}">
                <a16:creationId xmlns:a16="http://schemas.microsoft.com/office/drawing/2014/main" id="{E2605A05-5CBD-B98C-1023-1C8711DFFD8A}"/>
              </a:ext>
            </a:extLst>
          </p:cNvPr>
          <p:cNvSpPr txBox="1"/>
          <p:nvPr/>
        </p:nvSpPr>
        <p:spPr>
          <a:xfrm>
            <a:off x="2939311" y="1653611"/>
            <a:ext cx="1240661" cy="461665"/>
          </a:xfrm>
          <a:prstGeom prst="rect">
            <a:avLst/>
          </a:prstGeom>
          <a:noFill/>
        </p:spPr>
        <p:txBody>
          <a:bodyPr wrap="none" rtlCol="0">
            <a:spAutoFit/>
          </a:bodyPr>
          <a:lstStyle/>
          <a:p>
            <a:r>
              <a:rPr lang="en-US" sz="2400" dirty="0"/>
              <a:t>Reactive</a:t>
            </a:r>
          </a:p>
        </p:txBody>
      </p:sp>
      <p:sp>
        <p:nvSpPr>
          <p:cNvPr id="7" name="TextBox 6">
            <a:extLst>
              <a:ext uri="{FF2B5EF4-FFF2-40B4-BE49-F238E27FC236}">
                <a16:creationId xmlns:a16="http://schemas.microsoft.com/office/drawing/2014/main" id="{063EFCA6-4932-5065-52E2-6B097E514B2F}"/>
              </a:ext>
            </a:extLst>
          </p:cNvPr>
          <p:cNvSpPr txBox="1"/>
          <p:nvPr/>
        </p:nvSpPr>
        <p:spPr>
          <a:xfrm>
            <a:off x="7932344" y="1653610"/>
            <a:ext cx="1348511" cy="461665"/>
          </a:xfrm>
          <a:prstGeom prst="rect">
            <a:avLst/>
          </a:prstGeom>
          <a:noFill/>
        </p:spPr>
        <p:txBody>
          <a:bodyPr wrap="none" rtlCol="0">
            <a:spAutoFit/>
          </a:bodyPr>
          <a:lstStyle/>
          <a:p>
            <a:r>
              <a:rPr lang="en-US" sz="2400" dirty="0"/>
              <a:t>Proactive</a:t>
            </a:r>
          </a:p>
        </p:txBody>
      </p:sp>
      <p:sp>
        <p:nvSpPr>
          <p:cNvPr id="9" name="TextBox 8">
            <a:extLst>
              <a:ext uri="{FF2B5EF4-FFF2-40B4-BE49-F238E27FC236}">
                <a16:creationId xmlns:a16="http://schemas.microsoft.com/office/drawing/2014/main" id="{55FC2E53-5442-2971-FB8C-029401F6BCDC}"/>
              </a:ext>
            </a:extLst>
          </p:cNvPr>
          <p:cNvSpPr txBox="1"/>
          <p:nvPr/>
        </p:nvSpPr>
        <p:spPr>
          <a:xfrm>
            <a:off x="5635549" y="2755980"/>
            <a:ext cx="766557" cy="830997"/>
          </a:xfrm>
          <a:prstGeom prst="rect">
            <a:avLst/>
          </a:prstGeom>
          <a:noFill/>
        </p:spPr>
        <p:txBody>
          <a:bodyPr wrap="none" rtlCol="0">
            <a:spAutoFit/>
          </a:bodyPr>
          <a:lstStyle/>
          <a:p>
            <a:pPr algn="ctr"/>
            <a:r>
              <a:rPr lang="en-US" sz="2400" b="1" dirty="0">
                <a:solidFill>
                  <a:srgbClr val="FF0000"/>
                </a:solidFill>
              </a:rPr>
              <a:t>X</a:t>
            </a:r>
          </a:p>
          <a:p>
            <a:pPr algn="ctr"/>
            <a:r>
              <a:rPr lang="en-US" sz="2400" b="1" dirty="0">
                <a:solidFill>
                  <a:srgbClr val="FF0000"/>
                </a:solidFill>
              </a:rPr>
              <a:t>AND</a:t>
            </a:r>
            <a:endParaRPr lang="en-US" b="1" dirty="0">
              <a:solidFill>
                <a:srgbClr val="FF0000"/>
              </a:solidFill>
            </a:endParaRPr>
          </a:p>
        </p:txBody>
      </p:sp>
      <p:sp>
        <p:nvSpPr>
          <p:cNvPr id="11" name="TextBox 10">
            <a:extLst>
              <a:ext uri="{FF2B5EF4-FFF2-40B4-BE49-F238E27FC236}">
                <a16:creationId xmlns:a16="http://schemas.microsoft.com/office/drawing/2014/main" id="{7D3E1F40-E0DE-C7C9-1376-AE6BB5A4502A}"/>
              </a:ext>
            </a:extLst>
          </p:cNvPr>
          <p:cNvSpPr txBox="1"/>
          <p:nvPr/>
        </p:nvSpPr>
        <p:spPr>
          <a:xfrm>
            <a:off x="1592136" y="4311513"/>
            <a:ext cx="9258300" cy="1569660"/>
          </a:xfrm>
          <a:prstGeom prst="rect">
            <a:avLst/>
          </a:prstGeom>
          <a:noFill/>
        </p:spPr>
        <p:txBody>
          <a:bodyPr wrap="square" rtlCol="0">
            <a:spAutoFit/>
          </a:bodyPr>
          <a:lstStyle/>
          <a:p>
            <a:pPr algn="just"/>
            <a:r>
              <a:rPr lang="en-US" sz="2400" dirty="0"/>
              <a:t>A thoughtful and comprehensive security approach that begins at the mindset of the user, ends at the data, and is diligently applied every step in between.  A combination of effective front line proactive defenses paired with comprehensive monitoring and response capabilities.</a:t>
            </a:r>
          </a:p>
        </p:txBody>
      </p:sp>
    </p:spTree>
    <p:extLst>
      <p:ext uri="{BB962C8B-B14F-4D97-AF65-F5344CB8AC3E}">
        <p14:creationId xmlns:p14="http://schemas.microsoft.com/office/powerpoint/2010/main" val="2479420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10" name="Title 9">
            <a:extLst>
              <a:ext uri="{FF2B5EF4-FFF2-40B4-BE49-F238E27FC236}">
                <a16:creationId xmlns:a16="http://schemas.microsoft.com/office/drawing/2014/main" id="{071C589F-1C16-0886-B949-BEBEF3BDD88B}"/>
              </a:ext>
            </a:extLst>
          </p:cNvPr>
          <p:cNvSpPr>
            <a:spLocks noGrp="1"/>
          </p:cNvSpPr>
          <p:nvPr>
            <p:ph type="title"/>
          </p:nvPr>
        </p:nvSpPr>
        <p:spPr/>
        <p:txBody>
          <a:bodyPr/>
          <a:lstStyle/>
          <a:p>
            <a:r>
              <a:rPr lang="en-US" dirty="0"/>
              <a:t>Defense in Depth</a:t>
            </a:r>
          </a:p>
        </p:txBody>
      </p:sp>
      <p:pic>
        <p:nvPicPr>
          <p:cNvPr id="8" name="Picture 2" descr="Leveraging the NIST Cybersecurity Framework For Business - Security  Boulevard">
            <a:extLst>
              <a:ext uri="{FF2B5EF4-FFF2-40B4-BE49-F238E27FC236}">
                <a16:creationId xmlns:a16="http://schemas.microsoft.com/office/drawing/2014/main" id="{49663B02-F6DF-DA53-6C7C-F09E85FCC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337" y="1676400"/>
            <a:ext cx="5772149" cy="463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427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10" name="Title 9">
            <a:extLst>
              <a:ext uri="{FF2B5EF4-FFF2-40B4-BE49-F238E27FC236}">
                <a16:creationId xmlns:a16="http://schemas.microsoft.com/office/drawing/2014/main" id="{071C589F-1C16-0886-B949-BEBEF3BDD88B}"/>
              </a:ext>
            </a:extLst>
          </p:cNvPr>
          <p:cNvSpPr>
            <a:spLocks noGrp="1"/>
          </p:cNvSpPr>
          <p:nvPr>
            <p:ph type="title"/>
          </p:nvPr>
        </p:nvSpPr>
        <p:spPr/>
        <p:txBody>
          <a:bodyPr/>
          <a:lstStyle/>
          <a:p>
            <a:r>
              <a:rPr lang="en-US" dirty="0"/>
              <a:t>Traditional Security</a:t>
            </a:r>
          </a:p>
        </p:txBody>
      </p:sp>
      <p:pic>
        <p:nvPicPr>
          <p:cNvPr id="2" name="Picture 2" descr="Fortified Building PNG Image - PurePNG | Free transparent CC0 PNG Image  Library">
            <a:extLst>
              <a:ext uri="{FF2B5EF4-FFF2-40B4-BE49-F238E27FC236}">
                <a16:creationId xmlns:a16="http://schemas.microsoft.com/office/drawing/2014/main" id="{196D8920-EB52-6FDC-6269-4BA9183529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4975" y="1812438"/>
            <a:ext cx="3319181" cy="20744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FCFB55-CE32-BBA5-F7B3-20B8C38ACD35}"/>
              </a:ext>
            </a:extLst>
          </p:cNvPr>
          <p:cNvSpPr txBox="1"/>
          <p:nvPr/>
        </p:nvSpPr>
        <p:spPr>
          <a:xfrm>
            <a:off x="1592136" y="4538020"/>
            <a:ext cx="9258300" cy="830997"/>
          </a:xfrm>
          <a:prstGeom prst="rect">
            <a:avLst/>
          </a:prstGeom>
          <a:noFill/>
        </p:spPr>
        <p:txBody>
          <a:bodyPr wrap="square" rtlCol="0">
            <a:spAutoFit/>
          </a:bodyPr>
          <a:lstStyle/>
          <a:p>
            <a:pPr algn="just"/>
            <a:r>
              <a:rPr lang="en-US" sz="2400" dirty="0"/>
              <a:t>The fortress approach that relies on strong walls and boundaries to keep threats outside the protected enclave.</a:t>
            </a:r>
          </a:p>
        </p:txBody>
      </p:sp>
    </p:spTree>
    <p:extLst>
      <p:ext uri="{BB962C8B-B14F-4D97-AF65-F5344CB8AC3E}">
        <p14:creationId xmlns:p14="http://schemas.microsoft.com/office/powerpoint/2010/main" val="20753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10" name="Title 9">
            <a:extLst>
              <a:ext uri="{FF2B5EF4-FFF2-40B4-BE49-F238E27FC236}">
                <a16:creationId xmlns:a16="http://schemas.microsoft.com/office/drawing/2014/main" id="{071C589F-1C16-0886-B949-BEBEF3BDD88B}"/>
              </a:ext>
            </a:extLst>
          </p:cNvPr>
          <p:cNvSpPr>
            <a:spLocks noGrp="1"/>
          </p:cNvSpPr>
          <p:nvPr>
            <p:ph type="title"/>
          </p:nvPr>
        </p:nvSpPr>
        <p:spPr/>
        <p:txBody>
          <a:bodyPr/>
          <a:lstStyle/>
          <a:p>
            <a:r>
              <a:rPr lang="en-US" dirty="0"/>
              <a:t>Traditional Security</a:t>
            </a:r>
          </a:p>
        </p:txBody>
      </p:sp>
      <p:sp>
        <p:nvSpPr>
          <p:cNvPr id="4" name="TextBox 3">
            <a:extLst>
              <a:ext uri="{FF2B5EF4-FFF2-40B4-BE49-F238E27FC236}">
                <a16:creationId xmlns:a16="http://schemas.microsoft.com/office/drawing/2014/main" id="{75FCFB55-CE32-BBA5-F7B3-20B8C38ACD35}"/>
              </a:ext>
            </a:extLst>
          </p:cNvPr>
          <p:cNvSpPr txBox="1"/>
          <p:nvPr/>
        </p:nvSpPr>
        <p:spPr>
          <a:xfrm>
            <a:off x="1592136" y="4538020"/>
            <a:ext cx="9258300" cy="1200329"/>
          </a:xfrm>
          <a:prstGeom prst="rect">
            <a:avLst/>
          </a:prstGeom>
          <a:noFill/>
        </p:spPr>
        <p:txBody>
          <a:bodyPr wrap="square" rtlCol="0">
            <a:spAutoFit/>
          </a:bodyPr>
          <a:lstStyle/>
          <a:p>
            <a:pPr algn="just"/>
            <a:r>
              <a:rPr lang="en-US" sz="2400" dirty="0"/>
              <a:t>Modern threat actors know we have strong walls and employ their trade craft taking lessons from the Greeks and their use of the trojan horse to breach those walls.  </a:t>
            </a:r>
          </a:p>
        </p:txBody>
      </p:sp>
      <p:pic>
        <p:nvPicPr>
          <p:cNvPr id="1026" name="Picture 2" descr="The Trojan Horse, Cerberus, and Ra | by Madisyn Portsche | Medium">
            <a:extLst>
              <a:ext uri="{FF2B5EF4-FFF2-40B4-BE49-F238E27FC236}">
                <a16:creationId xmlns:a16="http://schemas.microsoft.com/office/drawing/2014/main" id="{BFEEF735-9BBC-CB23-AF0F-DFBDC07D3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888" y="1690688"/>
            <a:ext cx="3554224" cy="266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59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CD378A-441B-5586-8AFA-73DAA588CE40}"/>
              </a:ext>
            </a:extLst>
          </p:cNvPr>
          <p:cNvSpPr/>
          <p:nvPr/>
        </p:nvSpPr>
        <p:spPr>
          <a:xfrm>
            <a:off x="4501372" y="2672047"/>
            <a:ext cx="702640" cy="684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10" name="Title 9">
            <a:extLst>
              <a:ext uri="{FF2B5EF4-FFF2-40B4-BE49-F238E27FC236}">
                <a16:creationId xmlns:a16="http://schemas.microsoft.com/office/drawing/2014/main" id="{071C589F-1C16-0886-B949-BEBEF3BDD88B}"/>
              </a:ext>
            </a:extLst>
          </p:cNvPr>
          <p:cNvSpPr>
            <a:spLocks noGrp="1"/>
          </p:cNvSpPr>
          <p:nvPr>
            <p:ph type="title"/>
          </p:nvPr>
        </p:nvSpPr>
        <p:spPr/>
        <p:txBody>
          <a:bodyPr/>
          <a:lstStyle/>
          <a:p>
            <a:r>
              <a:rPr lang="en-US" dirty="0"/>
              <a:t>Modern Security</a:t>
            </a:r>
          </a:p>
        </p:txBody>
      </p:sp>
      <p:sp>
        <p:nvSpPr>
          <p:cNvPr id="4" name="TextBox 3">
            <a:extLst>
              <a:ext uri="{FF2B5EF4-FFF2-40B4-BE49-F238E27FC236}">
                <a16:creationId xmlns:a16="http://schemas.microsoft.com/office/drawing/2014/main" id="{75FCFB55-CE32-BBA5-F7B3-20B8C38ACD35}"/>
              </a:ext>
            </a:extLst>
          </p:cNvPr>
          <p:cNvSpPr txBox="1"/>
          <p:nvPr/>
        </p:nvSpPr>
        <p:spPr>
          <a:xfrm>
            <a:off x="1592136" y="4538020"/>
            <a:ext cx="9258300" cy="1200329"/>
          </a:xfrm>
          <a:prstGeom prst="rect">
            <a:avLst/>
          </a:prstGeom>
          <a:noFill/>
        </p:spPr>
        <p:txBody>
          <a:bodyPr wrap="square" rtlCol="0">
            <a:spAutoFit/>
          </a:bodyPr>
          <a:lstStyle/>
          <a:p>
            <a:pPr algn="just"/>
            <a:r>
              <a:rPr lang="en-US" sz="2400" dirty="0"/>
              <a:t>Modern security must be intelligent, watching not only for bad things but also good things behaving badly.   The detection of, and response to, deviations from the norm and risky behavior is the new standard. </a:t>
            </a:r>
          </a:p>
        </p:txBody>
      </p:sp>
      <p:pic>
        <p:nvPicPr>
          <p:cNvPr id="2050" name="Picture 2" descr="Univariate Anomaly Detection | Anomaly Detection Algorithms">
            <a:extLst>
              <a:ext uri="{FF2B5EF4-FFF2-40B4-BE49-F238E27FC236}">
                <a16:creationId xmlns:a16="http://schemas.microsoft.com/office/drawing/2014/main" id="{6FAF1CAC-61CC-F50B-93A9-80E6DFCF5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876" y="2107668"/>
            <a:ext cx="2714173" cy="20282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mbracing a Zero Trust Security Model">
            <a:extLst>
              <a:ext uri="{FF2B5EF4-FFF2-40B4-BE49-F238E27FC236}">
                <a16:creationId xmlns:a16="http://schemas.microsoft.com/office/drawing/2014/main" id="{A397232E-06A7-CE22-3310-D252FB0A0E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0273" y="1963340"/>
            <a:ext cx="2056398" cy="20282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n Introduction to Machine Learning | by Anmol Behl | Becoming Human:  Artificial Intelligence Magazine">
            <a:extLst>
              <a:ext uri="{FF2B5EF4-FFF2-40B4-BE49-F238E27FC236}">
                <a16:creationId xmlns:a16="http://schemas.microsoft.com/office/drawing/2014/main" id="{77C8D8A0-6F4B-B3CE-3970-617F092048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1286" y="2028076"/>
            <a:ext cx="3100560" cy="20282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333EB4A-83D4-0F55-FACA-362131CBB2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36461" y="2086358"/>
            <a:ext cx="1956089" cy="195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73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10" name="Title 9">
            <a:extLst>
              <a:ext uri="{FF2B5EF4-FFF2-40B4-BE49-F238E27FC236}">
                <a16:creationId xmlns:a16="http://schemas.microsoft.com/office/drawing/2014/main" id="{071C589F-1C16-0886-B949-BEBEF3BDD88B}"/>
              </a:ext>
            </a:extLst>
          </p:cNvPr>
          <p:cNvSpPr>
            <a:spLocks noGrp="1"/>
          </p:cNvSpPr>
          <p:nvPr>
            <p:ph type="title"/>
          </p:nvPr>
        </p:nvSpPr>
        <p:spPr/>
        <p:txBody>
          <a:bodyPr/>
          <a:lstStyle/>
          <a:p>
            <a:r>
              <a:rPr lang="en-US" dirty="0"/>
              <a:t>The Edge Defenses</a:t>
            </a:r>
          </a:p>
        </p:txBody>
      </p:sp>
      <p:pic>
        <p:nvPicPr>
          <p:cNvPr id="3" name="Picture 2">
            <a:extLst>
              <a:ext uri="{FF2B5EF4-FFF2-40B4-BE49-F238E27FC236}">
                <a16:creationId xmlns:a16="http://schemas.microsoft.com/office/drawing/2014/main" id="{81A330D4-86D6-CB34-6E22-FAB3976CAA53}"/>
              </a:ext>
            </a:extLst>
          </p:cNvPr>
          <p:cNvPicPr>
            <a:picLocks noChangeAspect="1"/>
          </p:cNvPicPr>
          <p:nvPr/>
        </p:nvPicPr>
        <p:blipFill rotWithShape="1">
          <a:blip r:embed="rId4"/>
          <a:srcRect l="66879" t="9989" r="11240" b="52223"/>
          <a:stretch/>
        </p:blipFill>
        <p:spPr>
          <a:xfrm>
            <a:off x="1981200" y="1690688"/>
            <a:ext cx="8229600" cy="3997237"/>
          </a:xfrm>
          <a:prstGeom prst="rect">
            <a:avLst/>
          </a:prstGeom>
        </p:spPr>
      </p:pic>
    </p:spTree>
    <p:extLst>
      <p:ext uri="{BB962C8B-B14F-4D97-AF65-F5344CB8AC3E}">
        <p14:creationId xmlns:p14="http://schemas.microsoft.com/office/powerpoint/2010/main" val="1463545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10" name="Title 9">
            <a:extLst>
              <a:ext uri="{FF2B5EF4-FFF2-40B4-BE49-F238E27FC236}">
                <a16:creationId xmlns:a16="http://schemas.microsoft.com/office/drawing/2014/main" id="{071C589F-1C16-0886-B949-BEBEF3BDD88B}"/>
              </a:ext>
            </a:extLst>
          </p:cNvPr>
          <p:cNvSpPr>
            <a:spLocks noGrp="1"/>
          </p:cNvSpPr>
          <p:nvPr>
            <p:ph type="title"/>
          </p:nvPr>
        </p:nvSpPr>
        <p:spPr/>
        <p:txBody>
          <a:bodyPr/>
          <a:lstStyle/>
          <a:p>
            <a:r>
              <a:rPr lang="en-US" dirty="0"/>
              <a:t>Zone Defenses</a:t>
            </a:r>
          </a:p>
        </p:txBody>
      </p:sp>
      <p:pic>
        <p:nvPicPr>
          <p:cNvPr id="2" name="Picture 1">
            <a:extLst>
              <a:ext uri="{FF2B5EF4-FFF2-40B4-BE49-F238E27FC236}">
                <a16:creationId xmlns:a16="http://schemas.microsoft.com/office/drawing/2014/main" id="{44D7148F-FF2B-F77B-0C6B-CBC1D062070D}"/>
              </a:ext>
            </a:extLst>
          </p:cNvPr>
          <p:cNvPicPr>
            <a:picLocks noChangeAspect="1"/>
          </p:cNvPicPr>
          <p:nvPr/>
        </p:nvPicPr>
        <p:blipFill rotWithShape="1">
          <a:blip r:embed="rId4"/>
          <a:srcRect l="67505" t="34441" r="11865" b="38886"/>
          <a:stretch/>
        </p:blipFill>
        <p:spPr>
          <a:xfrm>
            <a:off x="1865312" y="2133600"/>
            <a:ext cx="8458200" cy="3075708"/>
          </a:xfrm>
          <a:prstGeom prst="rect">
            <a:avLst/>
          </a:prstGeom>
        </p:spPr>
      </p:pic>
    </p:spTree>
    <p:extLst>
      <p:ext uri="{BB962C8B-B14F-4D97-AF65-F5344CB8AC3E}">
        <p14:creationId xmlns:p14="http://schemas.microsoft.com/office/powerpoint/2010/main" val="814595433"/>
      </p:ext>
    </p:extLst>
  </p:cSld>
  <p:clrMapOvr>
    <a:masterClrMapping/>
  </p:clrMapOvr>
</p:sld>
</file>

<file path=ppt/theme/theme1.xml><?xml version="1.0" encoding="utf-8"?>
<a:theme xmlns:a="http://schemas.openxmlformats.org/drawingml/2006/main" name="Team Kentucky Theme">
  <a:themeElements>
    <a:clrScheme name="Team Kentucky">
      <a:dk1>
        <a:sysClr val="windowText" lastClr="000000"/>
      </a:dk1>
      <a:lt1>
        <a:sysClr val="window" lastClr="FFFFFF"/>
      </a:lt1>
      <a:dk2>
        <a:srgbClr val="093B60"/>
      </a:dk2>
      <a:lt2>
        <a:srgbClr val="FFFFFF"/>
      </a:lt2>
      <a:accent1>
        <a:srgbClr val="5EB3E4"/>
      </a:accent1>
      <a:accent2>
        <a:srgbClr val="F5831F"/>
      </a:accent2>
      <a:accent3>
        <a:srgbClr val="8C98A2"/>
      </a:accent3>
      <a:accent4>
        <a:srgbClr val="FED13F"/>
      </a:accent4>
      <a:accent5>
        <a:srgbClr val="2A58B4"/>
      </a:accent5>
      <a:accent6>
        <a:srgbClr val="009A4D"/>
      </a:accent6>
      <a:hlink>
        <a:srgbClr val="299BDB"/>
      </a:hlink>
      <a:folHlink>
        <a:srgbClr val="9680A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 Kentucky Theme" id="{5D6A283A-2A43-4BB5-9C96-D712EB0CE53F}" vid="{AD9AC136-AE88-4809-A42F-AF852193D9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Team Kentucky Theme</Template>
  <TotalTime>11649</TotalTime>
  <Words>294</Words>
  <Application>Microsoft Office PowerPoint</Application>
  <PresentationFormat>Widescreen</PresentationFormat>
  <Paragraphs>62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Team Kentucky Theme</vt:lpstr>
      <vt:lpstr>Commonwealth Office of Technology Finance &amp; Administration Cabinet</vt:lpstr>
      <vt:lpstr>Defense in Depth</vt:lpstr>
      <vt:lpstr>Defense in Depth</vt:lpstr>
      <vt:lpstr>Defense in Depth</vt:lpstr>
      <vt:lpstr>Traditional Security</vt:lpstr>
      <vt:lpstr>Traditional Security</vt:lpstr>
      <vt:lpstr>Modern Security</vt:lpstr>
      <vt:lpstr>The Edge Defenses</vt:lpstr>
      <vt:lpstr>Zone Defenses</vt:lpstr>
      <vt:lpstr>Granular Lateral Defenses</vt:lpstr>
      <vt:lpstr>Endpoint Defenses</vt:lpstr>
      <vt:lpstr>Comprehensive Monitoring</vt:lpstr>
      <vt:lpstr>The Big Picture</vt:lpstr>
      <vt:lpstr>Industry Frameworks</vt:lpstr>
      <vt:lpstr>The Human Element</vt:lpstr>
      <vt:lpstr>Risk Management</vt:lpstr>
      <vt:lpstr>Advanced Incident Response </vt:lpstr>
      <vt:lpstr>Questions</vt:lpstr>
    </vt:vector>
  </TitlesOfParts>
  <Company>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Mansfield, Kenneth F (Gov Office)</dc:creator>
  <cp:lastModifiedBy>Carter, David J (COT-CISO)</cp:lastModifiedBy>
  <cp:revision>233</cp:revision>
  <cp:lastPrinted>2020-11-06T14:00:41Z</cp:lastPrinted>
  <dcterms:created xsi:type="dcterms:W3CDTF">2020-09-25T16:15:25Z</dcterms:created>
  <dcterms:modified xsi:type="dcterms:W3CDTF">2024-01-23T15:24:24Z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2114590-0341-42bc-b968-6e35dcb6384d_Enabled">
    <vt:lpwstr>true</vt:lpwstr>
  </property>
  <property fmtid="{D5CDD505-2E9C-101B-9397-08002B2CF9AE}" pid="3" name="MSIP_Label_12114590-0341-42bc-b968-6e35dcb6384d_SetDate">
    <vt:lpwstr>2024-01-23T15:24:24Z</vt:lpwstr>
  </property>
  <property fmtid="{D5CDD505-2E9C-101B-9397-08002B2CF9AE}" pid="4" name="MSIP_Label_12114590-0341-42bc-b968-6e35dcb6384d_Method">
    <vt:lpwstr>Privileged</vt:lpwstr>
  </property>
  <property fmtid="{D5CDD505-2E9C-101B-9397-08002B2CF9AE}" pid="5" name="MSIP_Label_12114590-0341-42bc-b968-6e35dcb6384d_Name">
    <vt:lpwstr>12114590-0341-42bc-b968-6e35dcb6384d</vt:lpwstr>
  </property>
  <property fmtid="{D5CDD505-2E9C-101B-9397-08002B2CF9AE}" pid="6" name="MSIP_Label_12114590-0341-42bc-b968-6e35dcb6384d_SiteId">
    <vt:lpwstr>d77c7f4d-d767-461f-b625-0628792e9e2a</vt:lpwstr>
  </property>
  <property fmtid="{D5CDD505-2E9C-101B-9397-08002B2CF9AE}" pid="7" name="MSIP_Label_12114590-0341-42bc-b968-6e35dcb6384d_ActionId">
    <vt:lpwstr>9c5f7bad-e96d-4899-9427-5ffaa55a81e6</vt:lpwstr>
  </property>
  <property fmtid="{D5CDD505-2E9C-101B-9397-08002B2CF9AE}" pid="8" name="MSIP_Label_12114590-0341-42bc-b968-6e35dcb6384d_ContentBits">
    <vt:lpwstr>0</vt:lpwstr>
  </property>
</Properties>
</file>