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69" r:id="rId5"/>
    <p:sldId id="271" r:id="rId6"/>
    <p:sldId id="277" r:id="rId7"/>
    <p:sldId id="278" r:id="rId8"/>
    <p:sldId id="279" r:id="rId9"/>
    <p:sldId id="281" r:id="rId10"/>
    <p:sldId id="280" r:id="rId11"/>
    <p:sldId id="282" r:id="rId12"/>
    <p:sldId id="283" r:id="rId13"/>
    <p:sldId id="284" r:id="rId14"/>
    <p:sldId id="285" r:id="rId15"/>
    <p:sldId id="288" r:id="rId16"/>
    <p:sldId id="292" r:id="rId17"/>
    <p:sldId id="293" r:id="rId18"/>
    <p:sldId id="291" r:id="rId19"/>
    <p:sldId id="358" r:id="rId20"/>
    <p:sldId id="289" r:id="rId21"/>
    <p:sldId id="290" r:id="rId22"/>
    <p:sldId id="294" r:id="rId23"/>
    <p:sldId id="301" r:id="rId24"/>
    <p:sldId id="295" r:id="rId25"/>
    <p:sldId id="296" r:id="rId26"/>
    <p:sldId id="297" r:id="rId27"/>
    <p:sldId id="300" r:id="rId28"/>
    <p:sldId id="359" r:id="rId29"/>
    <p:sldId id="357" r:id="rId30"/>
    <p:sldId id="276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64"/>
    <a:srgbClr val="70B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B0CFDF-F155-41DA-B2D9-27CB55F2293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4F864E-3CE1-4885-8718-B44F6966D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GIS is most valuable when everyone shares and works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6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Provides</a:t>
            </a:r>
            <a:r>
              <a:rPr lang="en-US" baseline="0"/>
              <a:t> staff and public information about our bridges and their condition.</a:t>
            </a:r>
            <a:endParaRPr lang="en-US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/>
              <a:t>Displays all 14,000+ bridge locations across KY.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/>
              <a:t>Displays inspection and attribute data for each bridge location.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50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Displays all snow routes categorized by priority that the Commonwealth of Kentucky monitors and maintains in the event of inclement weather.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00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I-64 Minimum Speed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6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pictures include: Naitore Djigbenou, John Moore, Mikael Pelfrey,</a:t>
            </a:r>
            <a:r>
              <a:rPr lang="en-US" baseline="0"/>
              <a:t> Jason Siwula, John Sykes, Tracy Nowaczyk, Jamie Emmons, Eric &amp; Shelby Pelfrey, Travis Wagers, John Clark, Jim &amp; Rosetta Ramsey, Heather Stout, Melvin &amp; Kimberly Bynes, and Boday Bores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E382C-930F-44B6-8067-FE9B9E1129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/>
              <a:t>United we stand… divided we fall.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8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Other states do</a:t>
            </a:r>
            <a:r>
              <a:rPr lang="en-US" baseline="0"/>
              <a:t> not have this culture and active engagement.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2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was just in a meeting last week and a GIS person from OHIO was complaining, “Why can’t we have awesome data like Kentucky?”</a:t>
            </a:r>
          </a:p>
          <a:p>
            <a:endParaRPr lang="en-US"/>
          </a:p>
          <a:p>
            <a:r>
              <a:rPr lang="en-US" i="1"/>
              <a:t>The answer is we work TOGETHER</a:t>
            </a:r>
            <a:r>
              <a:rPr lang="en-US" i="1" baseline="0"/>
              <a:t> to create, share, and use the data for everyone’s benefit.</a:t>
            </a:r>
          </a:p>
          <a:p>
            <a:r>
              <a:rPr lang="en-US" i="1"/>
              <a:t>SAG: 2024: Hub Sites</a:t>
            </a:r>
          </a:p>
          <a:p>
            <a:r>
              <a:rPr lang="en-US" i="1"/>
              <a:t>SAG 2021: COVID Response (Joint with EM, DGI, CHFS) https://events.esri.com/conference/sagList/?fa=Detail&amp;SID=3239</a:t>
            </a:r>
            <a:r>
              <a:rPr lang="en-US" i="1" baseline="0"/>
              <a:t> </a:t>
            </a:r>
          </a:p>
          <a:p>
            <a:r>
              <a:rPr lang="en-US" i="1" baseline="0"/>
              <a:t>SAG 2016: Real-Time COP:  https://events.esri.com/conference/sagList/?fa=Detail&amp;SID=2225 </a:t>
            </a:r>
          </a:p>
          <a:p>
            <a:r>
              <a:rPr lang="en-US" i="1" baseline="0"/>
              <a:t>SAG: 2012: Billboards Project</a:t>
            </a:r>
          </a:p>
          <a:p>
            <a:r>
              <a:rPr lang="en-US" i="1" baseline="0"/>
              <a:t>SAG 20??: Mine Mapping (Joint Award)</a:t>
            </a:r>
            <a:endParaRPr lang="en-US" i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9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We understand that information is an “Ecosystem” not a single database. It MUST</a:t>
            </a:r>
            <a:r>
              <a:rPr lang="en-US" baseline="0"/>
              <a:t> be available to the customer </a:t>
            </a:r>
            <a:r>
              <a:rPr lang="en-US" b="1" i="1" baseline="0"/>
              <a:t>in a format that is natural and comfortable to them</a:t>
            </a:r>
            <a:r>
              <a:rPr lang="en-US" baseline="0"/>
              <a:t>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Kentucky (and KYTC) has a long history of leading the nation in how we leverage GIS to serve our customers.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KYTC comprises ~35% of the state agency funding for LiDAR and Aerial photograph… to share the results with everyone.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5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3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i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Senators Chambers Armstrong &amp; Wise and Representative </a:t>
            </a:r>
            <a:r>
              <a:rPr lang="en-US" b="1" i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Aull</a:t>
            </a:r>
            <a:r>
              <a:rPr lang="en-US" b="1" i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– History Caucus</a:t>
            </a:r>
          </a:p>
          <a:p>
            <a:pPr defTabSz="931774">
              <a:defRPr/>
            </a:pPr>
            <a:r>
              <a:rPr lang="en-US"/>
              <a:t>Hopkins 1884, Plate 3 Map, draped</a:t>
            </a:r>
            <a:r>
              <a:rPr lang="en-US" baseline="0"/>
              <a:t> on the 2008 KYTC Louisville Bridges Road Project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F864E-3CE1-4885-8718-B44F6966D6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086224" y="1447481"/>
            <a:ext cx="7191375" cy="1042987"/>
          </a:xfrm>
        </p:spPr>
        <p:txBody>
          <a:bodyPr tIns="0" anchor="t">
            <a:normAutofit/>
          </a:bodyPr>
          <a:lstStyle>
            <a:lvl1pPr algn="l">
              <a:defRPr sz="5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SLIDE: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92575" y="2490468"/>
            <a:ext cx="7185025" cy="2043432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Speaker information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667125" y="1604961"/>
            <a:ext cx="85725" cy="282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67126" y="1004341"/>
            <a:ext cx="107706" cy="444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/>
              <a:t>Content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6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2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98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62475" y="0"/>
            <a:ext cx="76295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758" y="390525"/>
            <a:ext cx="7007392" cy="61531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479925" y="1"/>
            <a:ext cx="125414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0150" y="6331506"/>
            <a:ext cx="447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KENTUCKY</a:t>
            </a:r>
            <a:r>
              <a:rPr lang="en-US" b="1" baseline="0">
                <a:solidFill>
                  <a:schemeClr val="bg1"/>
                </a:solidFill>
              </a:rPr>
              <a:t> TRANSPORTATION CABINET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1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931399" y="0"/>
            <a:ext cx="2120900" cy="618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2331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22751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27511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2400" y="1681163"/>
            <a:ext cx="43307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2400" y="2505075"/>
            <a:ext cx="4330700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931399" y="1"/>
            <a:ext cx="2120900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9931399" y="1690688"/>
            <a:ext cx="2120900" cy="5176836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1600" y="1604168"/>
            <a:ext cx="11825802" cy="865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97" y="365125"/>
            <a:ext cx="1850456" cy="10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60596" y="2323306"/>
            <a:ext cx="5826035" cy="28996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Information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" y="3371680"/>
            <a:ext cx="380063" cy="3800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89708" y="2840199"/>
            <a:ext cx="131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KYTC</a:t>
            </a:r>
          </a:p>
        </p:txBody>
      </p:sp>
      <p:sp>
        <p:nvSpPr>
          <p:cNvPr id="10" name="Rectangle 9"/>
          <p:cNvSpPr/>
          <p:nvPr userDrawn="1"/>
        </p:nvSpPr>
        <p:spPr>
          <a:xfrm flipH="1">
            <a:off x="3525396" y="1257300"/>
            <a:ext cx="96390" cy="3965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" y="1257300"/>
            <a:ext cx="2465097" cy="13989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22789" y="4853595"/>
            <a:ext cx="259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/>
              <a:t>transportation.ky.gov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54870" y="1257300"/>
            <a:ext cx="7191375" cy="1042987"/>
          </a:xfrm>
        </p:spPr>
        <p:txBody>
          <a:bodyPr tIns="0" anchor="t">
            <a:noAutofit/>
          </a:bodyPr>
          <a:lstStyle>
            <a:lvl1pPr algn="l">
              <a:defRPr sz="4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89708" y="3350046"/>
            <a:ext cx="1426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@kytc120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9708" y="385989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89708" y="434216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3" y="4375341"/>
            <a:ext cx="375616" cy="263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2873887"/>
            <a:ext cx="375148" cy="375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3857035"/>
            <a:ext cx="368733" cy="3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8DCD-2D67-4775-8733-407838E5DAB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0BA1-D0D8-489F-AB55-A3ACACA5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5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7" r:id="rId6"/>
    <p:sldLayoutId id="2147483653" r:id="rId7"/>
    <p:sldLayoutId id="2147483655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26" Type="http://schemas.openxmlformats.org/officeDocument/2006/relationships/image" Target="../media/image54.jpeg"/><Relationship Id="rId39" Type="http://schemas.openxmlformats.org/officeDocument/2006/relationships/image" Target="../media/image67.jpeg"/><Relationship Id="rId21" Type="http://schemas.openxmlformats.org/officeDocument/2006/relationships/image" Target="../media/image49.jpeg"/><Relationship Id="rId34" Type="http://schemas.openxmlformats.org/officeDocument/2006/relationships/image" Target="../media/image62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5" Type="http://schemas.openxmlformats.org/officeDocument/2006/relationships/image" Target="../media/image53.jpeg"/><Relationship Id="rId33" Type="http://schemas.openxmlformats.org/officeDocument/2006/relationships/image" Target="../media/image61.jpeg"/><Relationship Id="rId38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24" Type="http://schemas.openxmlformats.org/officeDocument/2006/relationships/image" Target="../media/image52.png"/><Relationship Id="rId32" Type="http://schemas.openxmlformats.org/officeDocument/2006/relationships/image" Target="../media/image60.jpeg"/><Relationship Id="rId37" Type="http://schemas.openxmlformats.org/officeDocument/2006/relationships/image" Target="../media/image65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28" Type="http://schemas.openxmlformats.org/officeDocument/2006/relationships/image" Target="../media/image56.jpeg"/><Relationship Id="rId36" Type="http://schemas.openxmlformats.org/officeDocument/2006/relationships/image" Target="../media/image64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31" Type="http://schemas.openxmlformats.org/officeDocument/2006/relationships/image" Target="../media/image59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Relationship Id="rId27" Type="http://schemas.openxmlformats.org/officeDocument/2006/relationships/image" Target="../media/image55.jpeg"/><Relationship Id="rId30" Type="http://schemas.openxmlformats.org/officeDocument/2006/relationships/image" Target="../media/image58.jpeg"/><Relationship Id="rId35" Type="http://schemas.openxmlformats.org/officeDocument/2006/relationships/image" Target="../media/image63.jpeg"/><Relationship Id="rId8" Type="http://schemas.openxmlformats.org/officeDocument/2006/relationships/image" Target="../media/image36.jpeg"/><Relationship Id="rId3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logy.ky.gov/GIS/Pages/GIAC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ampro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224" y="1058779"/>
            <a:ext cx="7191375" cy="1431689"/>
          </a:xfrm>
        </p:spPr>
        <p:txBody>
          <a:bodyPr>
            <a:normAutofit fontScale="90000"/>
          </a:bodyPr>
          <a:lstStyle/>
          <a:p>
            <a:r>
              <a:rPr lang="en-US"/>
              <a:t>KYTC GIS…</a:t>
            </a:r>
            <a:br>
              <a:rPr lang="en-US"/>
            </a:br>
            <a:r>
              <a:rPr lang="en-US"/>
              <a:t>United We Stand!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2575" y="2668593"/>
            <a:ext cx="7185025" cy="247341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Investments in Information Technology Improvement &amp; Modernization Projects Oversight Board</a:t>
            </a:r>
          </a:p>
          <a:p>
            <a:endParaRPr lang="en-US"/>
          </a:p>
          <a:p>
            <a:r>
              <a:rPr lang="en-US"/>
              <a:t>Presentation by Will Holmes, KYTC, OIT</a:t>
            </a:r>
          </a:p>
          <a:p>
            <a:endParaRPr lang="en-US"/>
          </a:p>
          <a:p>
            <a:r>
              <a:rPr lang="en-US"/>
              <a:t>Frankfort, Kentucky | April 23, 2024</a:t>
            </a:r>
          </a:p>
        </p:txBody>
      </p:sp>
      <p:pic>
        <p:nvPicPr>
          <p:cNvPr id="4" name="Picture 2" descr="Seal of Kentucky - Wikipedia">
            <a:extLst>
              <a:ext uri="{FF2B5EF4-FFF2-40B4-BE49-F238E27FC236}">
                <a16:creationId xmlns:a16="http://schemas.microsoft.com/office/drawing/2014/main" id="{C92EAFB0-9B2C-82DE-4D04-82333909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442" y="3336966"/>
            <a:ext cx="2944058" cy="29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50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77E3DB-3A67-CBA1-623A-D7C9F0CD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67" y="1716966"/>
            <a:ext cx="11242308" cy="44107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Key member of GIAC for 30 years</a:t>
            </a:r>
          </a:p>
          <a:p>
            <a:pPr lvl="1"/>
            <a:r>
              <a:rPr lang="en-US" dirty="0"/>
              <a:t>Help write standards </a:t>
            </a:r>
          </a:p>
          <a:p>
            <a:pPr lvl="1"/>
            <a:r>
              <a:rPr lang="en-US" dirty="0"/>
              <a:t>Help state and local agencies with technical challenges or responding to emergencies.</a:t>
            </a:r>
          </a:p>
          <a:p>
            <a:pPr lvl="1"/>
            <a:endParaRPr lang="en-US" dirty="0"/>
          </a:p>
          <a:p>
            <a:r>
              <a:rPr lang="en-US" dirty="0"/>
              <a:t>Key investor in shared needs (LiDAR &amp; Aerial Photography) </a:t>
            </a:r>
          </a:p>
          <a:p>
            <a:pPr lvl="1"/>
            <a:r>
              <a:rPr lang="en-US" dirty="0"/>
              <a:t>$5.7M since 2010</a:t>
            </a:r>
          </a:p>
          <a:p>
            <a:pPr lvl="2"/>
            <a:endParaRPr lang="en-US" dirty="0"/>
          </a:p>
          <a:p>
            <a:r>
              <a:rPr lang="en-US" dirty="0"/>
              <a:t>Consistent publisher to State repository for </a:t>
            </a:r>
            <a:r>
              <a:rPr lang="en-US" b="1" dirty="0"/>
              <a:t>17+ years</a:t>
            </a:r>
          </a:p>
          <a:p>
            <a:pPr lvl="1"/>
            <a:r>
              <a:rPr lang="en-US" i="1" dirty="0"/>
              <a:t>Free access </a:t>
            </a:r>
            <a:r>
              <a:rPr lang="en-US" dirty="0"/>
              <a:t>of KYTC GIS data for all through the state clearing house.</a:t>
            </a:r>
          </a:p>
          <a:p>
            <a:pPr lvl="2"/>
            <a:endParaRPr lang="en-US" dirty="0"/>
          </a:p>
          <a:p>
            <a:r>
              <a:rPr lang="en-US" dirty="0"/>
              <a:t>Close collaborator with COT-DGI (The state’s coordinating GIS function) and other agencies</a:t>
            </a:r>
            <a:r>
              <a:rPr lang="en-US" i="1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EF7D75-4B02-E172-3988-776B28F2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KYTC GIS Collaboration…</a:t>
            </a:r>
          </a:p>
        </p:txBody>
      </p:sp>
    </p:spTree>
    <p:extLst>
      <p:ext uri="{BB962C8B-B14F-4D97-AF65-F5344CB8AC3E}">
        <p14:creationId xmlns:p14="http://schemas.microsoft.com/office/powerpoint/2010/main" val="154820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BAC69-69A8-D0CF-3039-1B92E94B4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1" y="1650670"/>
            <a:ext cx="11309684" cy="467887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EVERY state agency, engineers, surveyors (and the customers that depended on them) were paying a high cost of time and money dealing with data in multiple projections.</a:t>
            </a:r>
          </a:p>
          <a:p>
            <a:pPr lvl="1"/>
            <a:endParaRPr lang="en-US"/>
          </a:p>
          <a:p>
            <a:r>
              <a:rPr lang="en-US"/>
              <a:t>GIAC assigned a technical subcommittee</a:t>
            </a:r>
          </a:p>
          <a:p>
            <a:pPr lvl="1"/>
            <a:r>
              <a:rPr lang="en-US"/>
              <a:t>Developed a proposed new standard</a:t>
            </a:r>
          </a:p>
          <a:p>
            <a:pPr lvl="2"/>
            <a:r>
              <a:rPr lang="en-US"/>
              <a:t>Reviewed and approved by the National Geodetic Survey</a:t>
            </a:r>
          </a:p>
          <a:p>
            <a:pPr lvl="1"/>
            <a:endParaRPr lang="en-US"/>
          </a:p>
          <a:p>
            <a:r>
              <a:rPr lang="en-US"/>
              <a:t>GIAC approved and helped get it codified into law.</a:t>
            </a:r>
          </a:p>
          <a:p>
            <a:pPr lvl="1"/>
            <a:endParaRPr lang="en-US"/>
          </a:p>
          <a:p>
            <a:r>
              <a:rPr lang="en-US"/>
              <a:t>KYTC and </a:t>
            </a:r>
            <a:r>
              <a:rPr lang="en-US" i="1"/>
              <a:t>MANY other organizations </a:t>
            </a:r>
            <a:r>
              <a:rPr lang="en-US"/>
              <a:t>have saved </a:t>
            </a:r>
            <a:r>
              <a:rPr lang="en-US" i="1"/>
              <a:t>hundreds of thousands of dollars </a:t>
            </a:r>
            <a:r>
              <a:rPr lang="en-US"/>
              <a:t>over the past 20+ years because of it.</a:t>
            </a:r>
          </a:p>
          <a:p>
            <a:pPr lvl="1"/>
            <a:endParaRPr lang="en-US"/>
          </a:p>
          <a:p>
            <a:r>
              <a:rPr lang="en-US" i="1"/>
              <a:t>Kentucky Single Zone is the model for Nation Geodetic Survey’s current national modernization.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CBBDD-89CB-8471-3E2F-0D594A96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GIAC Value… KY Single Zone Standard</a:t>
            </a:r>
          </a:p>
        </p:txBody>
      </p:sp>
    </p:spTree>
    <p:extLst>
      <p:ext uri="{BB962C8B-B14F-4D97-AF65-F5344CB8AC3E}">
        <p14:creationId xmlns:p14="http://schemas.microsoft.com/office/powerpoint/2010/main" val="15663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4F8CD-D881-4E21-1D95-5420B767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KYTC uses GIS…</a:t>
            </a:r>
          </a:p>
        </p:txBody>
      </p:sp>
    </p:spTree>
    <p:extLst>
      <p:ext uri="{BB962C8B-B14F-4D97-AF65-F5344CB8AC3E}">
        <p14:creationId xmlns:p14="http://schemas.microsoft.com/office/powerpoint/2010/main" val="381377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A2B0B-E169-EABD-8C20-B93BED11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Development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50DC1-8850-5294-B3A4-446A0EBC8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5" y="1517618"/>
            <a:ext cx="11530262" cy="580690"/>
          </a:xfrm>
        </p:spPr>
        <p:txBody>
          <a:bodyPr/>
          <a:lstStyle/>
          <a:p>
            <a:r>
              <a:rPr lang="en-US"/>
              <a:t>At KYTC, GIS is used from project conception through maintenance…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503CE-8B5E-FF43-AC9A-60EBA4DB2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163" y="2098308"/>
            <a:ext cx="5181600" cy="3984858"/>
          </a:xfrm>
        </p:spPr>
        <p:txBody>
          <a:bodyPr>
            <a:normAutofit lnSpcReduction="10000"/>
          </a:bodyPr>
          <a:lstStyle/>
          <a:p>
            <a:pPr lvl="1"/>
            <a:r>
              <a:rPr lang="en-US"/>
              <a:t>Program Management</a:t>
            </a:r>
          </a:p>
          <a:p>
            <a:pPr lvl="1"/>
            <a:r>
              <a:rPr lang="en-US"/>
              <a:t>Planning</a:t>
            </a:r>
          </a:p>
          <a:p>
            <a:pPr lvl="1"/>
            <a:r>
              <a:rPr lang="en-US"/>
              <a:t>Environmental</a:t>
            </a:r>
          </a:p>
          <a:p>
            <a:pPr lvl="1"/>
            <a:r>
              <a:rPr lang="en-US"/>
              <a:t>Design</a:t>
            </a:r>
          </a:p>
          <a:p>
            <a:pPr lvl="1"/>
            <a:r>
              <a:rPr lang="en-US"/>
              <a:t>Construction</a:t>
            </a:r>
          </a:p>
          <a:p>
            <a:pPr lvl="1"/>
            <a:r>
              <a:rPr lang="en-US"/>
              <a:t>Traffic</a:t>
            </a:r>
          </a:p>
          <a:p>
            <a:pPr lvl="1"/>
            <a:r>
              <a:rPr lang="en-US"/>
              <a:t>Operations &amp; Maintenance</a:t>
            </a:r>
          </a:p>
          <a:p>
            <a:pPr lvl="1"/>
            <a:endParaRPr lang="en-US"/>
          </a:p>
          <a:p>
            <a:r>
              <a:rPr lang="en-US"/>
              <a:t>SHIFT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789BA-E796-A580-1833-334547CB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164" y="1992428"/>
            <a:ext cx="6566835" cy="37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4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458C-DE3F-9BFE-AD90-8E19D0AC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results published to public (for 21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5617E-AAAD-883A-9A9B-D96AEC7947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9894D-98F2-E3E7-D9A8-998C7DBFEA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DE906-72D5-E8D2-EFCF-1A5CABCF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62" y="1549668"/>
            <a:ext cx="8760152" cy="50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0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279C53-FEB1-CFEC-1CD6-F6FD42460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5" y="1626914"/>
            <a:ext cx="4536908" cy="4351338"/>
          </a:xfrm>
        </p:spPr>
        <p:txBody>
          <a:bodyPr/>
          <a:lstStyle/>
          <a:p>
            <a:r>
              <a:rPr lang="en-US" sz="3200">
                <a:latin typeface="+mn-lt"/>
              </a:rPr>
              <a:t>30+ public facing maps</a:t>
            </a:r>
          </a:p>
          <a:p>
            <a:pPr marL="800100" lvl="1" indent="-342900"/>
            <a:r>
              <a:rPr lang="en-US" sz="2400"/>
              <a:t>Available 24/7/365.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Current information.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Focused to key themes.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08392E-D63F-008E-EEA7-8AAFFF9E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301"/>
            <a:ext cx="4611103" cy="1087815"/>
          </a:xfrm>
        </p:spPr>
        <p:txBody>
          <a:bodyPr>
            <a:normAutofit fontScale="90000"/>
          </a:bodyPr>
          <a:lstStyle/>
          <a:p>
            <a:r>
              <a:rPr lang="en-US"/>
              <a:t>Public self-service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41C27-E0ED-F6B1-7673-D721D7B9D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298" y="222301"/>
            <a:ext cx="7506702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4D3CB5-CBF7-0F43-A6DB-9050DFB4D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138295-24B6-B3B9-845C-134B7160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Each site is packed with powerful tools.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5B078-E904-63A2-40C6-B05529D0E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227" y="1333978"/>
            <a:ext cx="7776123" cy="55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751AB7-BE41-8EDF-2D14-9B3A83D74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12" y="1630338"/>
            <a:ext cx="4242535" cy="435133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Damage assessment &amp; Reporting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Repair/Recovery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10062-135A-D66B-3A3D-E4CB04D2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439"/>
            <a:ext cx="6901314" cy="1026778"/>
          </a:xfrm>
        </p:spPr>
        <p:txBody>
          <a:bodyPr>
            <a:normAutofit fontScale="90000"/>
          </a:bodyPr>
          <a:lstStyle/>
          <a:p>
            <a:r>
              <a:rPr lang="en-US"/>
              <a:t>Support During Emergencies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D87C0B-F266-2655-7232-C67A4FDEE7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813" y="0"/>
            <a:ext cx="3999659" cy="2588015"/>
          </a:xfrm>
          <a:prstGeom prst="rect">
            <a:avLst/>
          </a:prstGeom>
        </p:spPr>
      </p:pic>
      <p:pic>
        <p:nvPicPr>
          <p:cNvPr id="5" name="Picture 2" descr="Kentucky Transportation Cabinet crews continue clean-up in storm affected  areas | News | paducahsun.com">
            <a:extLst>
              <a:ext uri="{FF2B5EF4-FFF2-40B4-BE49-F238E27FC236}">
                <a16:creationId xmlns:a16="http://schemas.microsoft.com/office/drawing/2014/main" id="{EC2D43B1-33F8-D48C-7357-B5CD478BF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417202" y="3383052"/>
            <a:ext cx="3190660" cy="334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road, outdoor&#10;&#10;Description automatically generated">
            <a:extLst>
              <a:ext uri="{FF2B5EF4-FFF2-40B4-BE49-F238E27FC236}">
                <a16:creationId xmlns:a16="http://schemas.microsoft.com/office/drawing/2014/main" id="{ED246842-C4D3-217F-A492-BD1E464C6D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80" y="4205524"/>
            <a:ext cx="2846472" cy="1897648"/>
          </a:xfrm>
          <a:prstGeom prst="rect">
            <a:avLst/>
          </a:prstGeom>
        </p:spPr>
      </p:pic>
      <p:pic>
        <p:nvPicPr>
          <p:cNvPr id="8" name="Picture 7" descr="A bulldozer working on a road&#10;&#10;Description automatically generated with low confidence">
            <a:extLst>
              <a:ext uri="{FF2B5EF4-FFF2-40B4-BE49-F238E27FC236}">
                <a16:creationId xmlns:a16="http://schemas.microsoft.com/office/drawing/2014/main" id="{7730DF5D-9D6C-EE3A-F7AC-CF33068C3F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862" y="2337766"/>
            <a:ext cx="2584138" cy="3445517"/>
          </a:xfrm>
          <a:prstGeom prst="rect">
            <a:avLst/>
          </a:prstGeom>
        </p:spPr>
      </p:pic>
      <p:pic>
        <p:nvPicPr>
          <p:cNvPr id="6" name="Picture 5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D10A1265-AD27-D1A2-42E3-3EB0869835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4333" y="1452339"/>
            <a:ext cx="2718558" cy="29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D9470-42AD-E402-328F-EC9FDC023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405" y="5207266"/>
            <a:ext cx="6395881" cy="1486680"/>
          </a:xfrm>
        </p:spPr>
        <p:txBody>
          <a:bodyPr/>
          <a:lstStyle/>
          <a:p>
            <a:r>
              <a:rPr lang="en-US"/>
              <a:t>Custom Hub sites.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3A4F0-CF7A-D7AD-69BF-8E8290CA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5490823" cy="1087815"/>
          </a:xfrm>
        </p:spPr>
        <p:txBody>
          <a:bodyPr>
            <a:normAutofit fontScale="90000"/>
          </a:bodyPr>
          <a:lstStyle/>
          <a:p>
            <a:r>
              <a:rPr lang="en-US"/>
              <a:t>Public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5DD3A-4049-748A-8430-566E6AD9D1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780" y="-1"/>
            <a:ext cx="6743907" cy="520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053F6-7C7D-9CB8-90D1-F01C8CD70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7" y="1478998"/>
            <a:ext cx="5476446" cy="54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8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9C5FCB-451A-CD75-181A-4F5D0E818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A005A-C78F-7B42-8E01-731C2238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Environmental Management: Pollinator Plots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C2D8-9C3F-DA58-1DC9-DBE52F82F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3" y="1180313"/>
            <a:ext cx="8819574" cy="5694158"/>
          </a:xfrm>
          <a:prstGeom prst="rect">
            <a:avLst/>
          </a:prstGeom>
        </p:spPr>
      </p:pic>
      <p:pic>
        <p:nvPicPr>
          <p:cNvPr id="5" name="Picture 2" descr="Image result for KYTC roadside hazardous trees">
            <a:extLst>
              <a:ext uri="{FF2B5EF4-FFF2-40B4-BE49-F238E27FC236}">
                <a16:creationId xmlns:a16="http://schemas.microsoft.com/office/drawing/2014/main" id="{B3EB4155-9FAA-C474-145D-978DAB9B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58868" y="3236496"/>
            <a:ext cx="4433132" cy="36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421F3-4CE5-E856-5F53-37E4334997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273" y="1440741"/>
            <a:ext cx="2507728" cy="1795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6D974-3D46-28EB-632E-4002FD91C3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261" y="1180313"/>
            <a:ext cx="1925405" cy="237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891" y="1716966"/>
            <a:ext cx="11300058" cy="4351338"/>
          </a:xfrm>
        </p:spPr>
        <p:txBody>
          <a:bodyPr>
            <a:normAutofit/>
          </a:bodyPr>
          <a:lstStyle/>
          <a:p>
            <a:pPr lvl="0"/>
            <a:r>
              <a:rPr lang="en-US"/>
              <a:t>Leaders MUST make informed decisions… </a:t>
            </a:r>
          </a:p>
          <a:p>
            <a:pPr lvl="1"/>
            <a:r>
              <a:rPr lang="en-US"/>
              <a:t>with information available… </a:t>
            </a:r>
          </a:p>
          <a:p>
            <a:pPr lvl="1"/>
            <a:r>
              <a:rPr lang="en-US"/>
              <a:t>in the time allowed.</a:t>
            </a:r>
          </a:p>
          <a:p>
            <a:endParaRPr lang="en-US"/>
          </a:p>
          <a:p>
            <a:r>
              <a:rPr lang="en-US"/>
              <a:t>GIS is more than a map!</a:t>
            </a:r>
          </a:p>
          <a:p>
            <a:endParaRPr lang="en-US"/>
          </a:p>
          <a:p>
            <a:r>
              <a:rPr lang="en-US"/>
              <a:t>GIS quickly synthesizes MANY different types of data into MEANINGFUL INFORMATION to </a:t>
            </a:r>
            <a:r>
              <a:rPr lang="en-US" i="1"/>
              <a:t>empower decision makers</a:t>
            </a:r>
            <a:r>
              <a:rPr lang="en-US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GIS?</a:t>
            </a:r>
          </a:p>
        </p:txBody>
      </p:sp>
    </p:spTree>
    <p:extLst>
      <p:ext uri="{BB962C8B-B14F-4D97-AF65-F5344CB8AC3E}">
        <p14:creationId xmlns:p14="http://schemas.microsoft.com/office/powerpoint/2010/main" val="310665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09225C-1ABD-D56E-DBB2-3C7B0CD4C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7564" y="1556244"/>
            <a:ext cx="4763971" cy="4351338"/>
          </a:xfrm>
        </p:spPr>
        <p:txBody>
          <a:bodyPr/>
          <a:lstStyle/>
          <a:p>
            <a:r>
              <a:rPr lang="en-US"/>
              <a:t>KYTC project limits overlaid on 1884 Map.</a:t>
            </a:r>
          </a:p>
          <a:p>
            <a:pPr lvl="1"/>
            <a:r>
              <a:rPr lang="en-US"/>
              <a:t>Louisville</a:t>
            </a:r>
            <a:r>
              <a:rPr lang="en-US" baseline="0"/>
              <a:t> Bridges</a:t>
            </a:r>
            <a:r>
              <a:rPr lang="en-US"/>
              <a:t>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2C83E0-AA94-AC9C-3E0B-EC38268C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565"/>
            <a:ext cx="12192000" cy="1087815"/>
          </a:xfrm>
        </p:spPr>
        <p:txBody>
          <a:bodyPr>
            <a:normAutofit fontScale="90000"/>
          </a:bodyPr>
          <a:lstStyle/>
          <a:p>
            <a:r>
              <a:rPr lang="en-US"/>
              <a:t>Environmental: Leverage “History” to streamline KYTC project work.</a:t>
            </a:r>
          </a:p>
        </p:txBody>
      </p:sp>
      <p:pic>
        <p:nvPicPr>
          <p:cNvPr id="4" name="Picture 4" descr="LSIORBP_HistMaps_Palimpsest">
            <a:extLst>
              <a:ext uri="{FF2B5EF4-FFF2-40B4-BE49-F238E27FC236}">
                <a16:creationId xmlns:a16="http://schemas.microsoft.com/office/drawing/2014/main" id="{892E9E52-9F36-A431-CD30-7C40BD34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11" y="1556244"/>
            <a:ext cx="6941054" cy="51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107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1F5A81-0DC7-2302-9289-628543FC8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E9411E-535E-1BD0-849B-BF5C81A7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Maintenance: Bridge Data Miner</a:t>
            </a:r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DB1DF-23D8-3F3E-BB75-29B0172AA1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" y="1440741"/>
            <a:ext cx="10194157" cy="49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664CA-790E-2A9D-53FB-4A779E4F9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8D18E2-C6B0-F0AF-0957-C72ED29C5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Maintenance: Snow and Ice Priorities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3B352-F990-B998-3D9D-49095E991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252" y="1440741"/>
            <a:ext cx="8943169" cy="51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6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3E76B-9235-5AB2-6438-17ADE22B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297" y="1764468"/>
            <a:ext cx="8605405" cy="4351338"/>
          </a:xfrm>
        </p:spPr>
        <p:txBody>
          <a:bodyPr/>
          <a:lstStyle/>
          <a:p>
            <a:r>
              <a:rPr lang="en-US"/>
              <a:t>“Live” statewide understanding of our road network.</a:t>
            </a:r>
          </a:p>
          <a:p>
            <a:endParaRPr lang="en-US"/>
          </a:p>
          <a:p>
            <a:r>
              <a:rPr lang="en-US"/>
              <a:t>Integrating ~166 Million records per day.</a:t>
            </a:r>
          </a:p>
          <a:p>
            <a:endParaRPr lang="en-US"/>
          </a:p>
          <a:p>
            <a:r>
              <a:rPr lang="en-US"/>
              <a:t>Gives decision makers improved situational awareness.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52B83-7A13-A699-A523-953B2506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Real-time Decision Support</a:t>
            </a:r>
          </a:p>
        </p:txBody>
      </p:sp>
    </p:spTree>
    <p:extLst>
      <p:ext uri="{BB962C8B-B14F-4D97-AF65-F5344CB8AC3E}">
        <p14:creationId xmlns:p14="http://schemas.microsoft.com/office/powerpoint/2010/main" val="267228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CC9117-3E55-29AC-603A-577F7526C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55C590-5410-4A80-B65C-92203E19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GoKY</a:t>
            </a:r>
            <a:r>
              <a:rPr lang="en-US"/>
              <a:t>: Live to the public… and decision makers.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6904E-1E70-2122-44FE-C5C944E7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70" y="1521256"/>
            <a:ext cx="8707205" cy="498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78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C045C1-095B-6172-2E87-219921E76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01A02-5B32-289F-9A32-62EC9F05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GOKY: ITS Real-time Dashboard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09683-2CE6-AC8D-7F45-348AF312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80"/>
          <a:stretch/>
        </p:blipFill>
        <p:spPr>
          <a:xfrm>
            <a:off x="855132" y="1431706"/>
            <a:ext cx="9219990" cy="52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1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o photo description available.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6"/>
          <a:stretch/>
        </p:blipFill>
        <p:spPr bwMode="auto">
          <a:xfrm>
            <a:off x="3273990" y="4145288"/>
            <a:ext cx="1575047" cy="27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stevi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8005" y="4800767"/>
            <a:ext cx="1191126" cy="15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561" y="2884997"/>
            <a:ext cx="1179288" cy="1498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3" y="52969"/>
            <a:ext cx="7412651" cy="1164481"/>
          </a:xfrm>
        </p:spPr>
        <p:txBody>
          <a:bodyPr>
            <a:normAutofit/>
          </a:bodyPr>
          <a:lstStyle/>
          <a:p>
            <a:r>
              <a:rPr lang="en-US" sz="3400" b="1"/>
              <a:t>The GIS investment is worth it because </a:t>
            </a:r>
            <a:r>
              <a:rPr lang="en-US" sz="3400" b="1" i="1"/>
              <a:t>Kentuckians are worth it!!!</a:t>
            </a:r>
          </a:p>
        </p:txBody>
      </p:sp>
      <p:pic>
        <p:nvPicPr>
          <p:cNvPr id="4" name="Picture 9" descr="Iv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2" y="1524000"/>
            <a:ext cx="1909763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jim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667002"/>
            <a:ext cx="1462088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John Mettille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30" r="15446" b="31521"/>
          <a:stretch/>
        </p:blipFill>
        <p:spPr bwMode="auto">
          <a:xfrm>
            <a:off x="9934489" y="4887034"/>
            <a:ext cx="1090072" cy="137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ken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294" y="1797037"/>
            <a:ext cx="2696593" cy="194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m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3200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Student Participation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514" y="2715119"/>
            <a:ext cx="2080485" cy="110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Surveyi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27" y="1447800"/>
            <a:ext cx="19843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various construction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098" y="1672209"/>
            <a:ext cx="1190294" cy="103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Kids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3733802"/>
            <a:ext cx="1600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IMG_333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2" y="5126038"/>
            <a:ext cx="1298575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IMG_332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218" y="1298573"/>
            <a:ext cx="1524000" cy="136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group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854" y="3534769"/>
            <a:ext cx="1938961" cy="147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Design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499" y="4278314"/>
            <a:ext cx="14176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various construction3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7203" y="2007761"/>
            <a:ext cx="1609510" cy="91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m1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1767" y="2489148"/>
            <a:ext cx="1198741" cy="123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469" y="19907"/>
            <a:ext cx="1782874" cy="1331062"/>
          </a:xfr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79582" y="230173"/>
            <a:ext cx="1417634" cy="10632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1653" y="3743289"/>
            <a:ext cx="1242589" cy="1063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349" y="2923004"/>
            <a:ext cx="1620922" cy="22421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17154" y="5024960"/>
            <a:ext cx="2520646" cy="1237929"/>
          </a:xfrm>
          <a:prstGeom prst="rect">
            <a:avLst/>
          </a:prstGeom>
        </p:spPr>
      </p:pic>
      <p:pic>
        <p:nvPicPr>
          <p:cNvPr id="2050" name="Picture 2" descr="May be an image of one or more people, people standing and outdoors"/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20541"/>
            <a:ext cx="3318832" cy="18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/>
          <p:cNvPicPr>
            <a:picLocks noChangeAspect="1" noChangeArrowheads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81" y="1277425"/>
            <a:ext cx="1717945" cy="16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 photo description available.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3664" y="924997"/>
            <a:ext cx="1105679" cy="11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y be an image of 2 people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845" y="356565"/>
            <a:ext cx="1361213" cy="13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 photo description available.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574" y="1277425"/>
            <a:ext cx="1351902" cy="91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y be an image of 2 people and child"/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4" r="28243"/>
          <a:stretch/>
        </p:blipFill>
        <p:spPr bwMode="auto">
          <a:xfrm>
            <a:off x="6422585" y="663211"/>
            <a:ext cx="1181260" cy="11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o photo description available.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6" y="2783970"/>
            <a:ext cx="1356019" cy="135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o photo description available.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758" y="1282790"/>
            <a:ext cx="838198" cy="8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o photo description available.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863" y="1277425"/>
            <a:ext cx="961710" cy="77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May be an image of 3 people and indoor"/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7904" y="453975"/>
            <a:ext cx="788934" cy="10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No photo description available."/>
          <p:cNvPicPr>
            <a:picLocks noChangeAspect="1" noChangeArrowheads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8426" y="2793104"/>
            <a:ext cx="1124833" cy="10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No photo description available.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889006"/>
            <a:ext cx="1679272" cy="11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May be an image of 1 person and do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9916" y="1277425"/>
            <a:ext cx="683570" cy="91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No photo description available.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864" y="5914062"/>
            <a:ext cx="1678112" cy="9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6" y="1257300"/>
            <a:ext cx="7204453" cy="889000"/>
          </a:xfrm>
        </p:spPr>
        <p:txBody>
          <a:bodyPr/>
          <a:lstStyle/>
          <a:p>
            <a:r>
              <a:rPr lang="en-US"/>
              <a:t>Thank you.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60596" y="2323306"/>
            <a:ext cx="5826035" cy="2899623"/>
          </a:xfrm>
        </p:spPr>
        <p:txBody>
          <a:bodyPr/>
          <a:lstStyle/>
          <a:p>
            <a:r>
              <a:rPr lang="en-US" b="1" dirty="0"/>
              <a:t>Kentucky Transportation Cabinet </a:t>
            </a:r>
          </a:p>
          <a:p>
            <a:r>
              <a:rPr lang="en-US" sz="3000" dirty="0"/>
              <a:t>Office of Information Technology </a:t>
            </a:r>
          </a:p>
          <a:p>
            <a:r>
              <a:rPr lang="en-US" sz="2400" dirty="0"/>
              <a:t>Will Holmes, GIS &amp; Big Data Branch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2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7836" y="1659214"/>
            <a:ext cx="7315200" cy="4351338"/>
          </a:xfrm>
        </p:spPr>
        <p:txBody>
          <a:bodyPr/>
          <a:lstStyle/>
          <a:p>
            <a:r>
              <a:rPr lang="en-US"/>
              <a:t>Committed to sharing… </a:t>
            </a:r>
            <a:r>
              <a:rPr lang="en-US" i="1"/>
              <a:t>freely</a:t>
            </a:r>
            <a:r>
              <a:rPr lang="en-US"/>
              <a:t>.</a:t>
            </a:r>
          </a:p>
          <a:p>
            <a:pPr lvl="1"/>
            <a:r>
              <a:rPr lang="en-US"/>
              <a:t>Still some work to do.</a:t>
            </a:r>
          </a:p>
          <a:p>
            <a:pPr lvl="1"/>
            <a:endParaRPr lang="en-US"/>
          </a:p>
          <a:p>
            <a:r>
              <a:rPr lang="en-US"/>
              <a:t>Innovative</a:t>
            </a:r>
          </a:p>
          <a:p>
            <a:pPr lvl="1"/>
            <a:endParaRPr lang="en-US"/>
          </a:p>
          <a:p>
            <a:r>
              <a:rPr lang="en-US"/>
              <a:t>Committed to delivering value to decision makers and the people of the Commonwealth.</a:t>
            </a:r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Kentucky a leader in GIS?</a:t>
            </a:r>
          </a:p>
        </p:txBody>
      </p:sp>
      <p:pic>
        <p:nvPicPr>
          <p:cNvPr id="4" name="Picture 2" descr="Seal of Kentucky - Wikipedia">
            <a:extLst>
              <a:ext uri="{FF2B5EF4-FFF2-40B4-BE49-F238E27FC236}">
                <a16:creationId xmlns:a16="http://schemas.microsoft.com/office/drawing/2014/main" id="{895088E0-6FB7-D786-8D16-7642CA61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" y="1659214"/>
            <a:ext cx="4656800" cy="46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9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DC863-DC83-82F2-F44F-DA2BFBF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Kentucky GIS Community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9808E-BBBC-721A-7DF0-70C5EB5DA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265" y="1825624"/>
            <a:ext cx="5461535" cy="4767679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/>
              <a:t>40+ years of GIS in Kentucky</a:t>
            </a:r>
          </a:p>
          <a:p>
            <a:pPr lvl="1" fontAlgn="base"/>
            <a:r>
              <a:rPr lang="en-US"/>
              <a:t>Long history of sharing.</a:t>
            </a:r>
          </a:p>
          <a:p>
            <a:pPr fontAlgn="base"/>
            <a:endParaRPr lang="en-US"/>
          </a:p>
          <a:p>
            <a:pPr fontAlgn="base"/>
            <a:r>
              <a:rPr lang="en-US"/>
              <a:t>Extremely collaborative.</a:t>
            </a:r>
          </a:p>
          <a:p>
            <a:pPr lvl="1" fontAlgn="base"/>
            <a:r>
              <a:rPr lang="en-US">
                <a:hlinkClick r:id="rId3"/>
              </a:rPr>
              <a:t>Geographic Information Advisory Council</a:t>
            </a:r>
            <a:endParaRPr lang="en-US"/>
          </a:p>
          <a:p>
            <a:pPr lvl="2" fontAlgn="base"/>
            <a:endParaRPr lang="en-US"/>
          </a:p>
          <a:p>
            <a:pPr lvl="1" fontAlgn="base"/>
            <a:r>
              <a:rPr lang="en-US">
                <a:hlinkClick r:id="rId4"/>
              </a:rPr>
              <a:t>Kentucky Association of Mapping Professionals</a:t>
            </a:r>
            <a:endParaRPr lang="en-US"/>
          </a:p>
          <a:p>
            <a:pPr lvl="2" fontAlgn="base"/>
            <a:endParaRPr lang="en-US"/>
          </a:p>
          <a:p>
            <a:pPr lvl="1"/>
            <a:r>
              <a:rPr lang="en-US" b="1" i="1"/>
              <a:t>ACTIVE </a:t>
            </a:r>
            <a:r>
              <a:rPr lang="en-US"/>
              <a:t>peer to peer problem solving.</a:t>
            </a:r>
            <a:endParaRPr lang="en-US" b="1" i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E2A19F-4FAD-2C2F-1933-D6B99AA6C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6768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/>
              <a:t>Large network of people</a:t>
            </a:r>
          </a:p>
          <a:p>
            <a:pPr lvl="1" fontAlgn="base"/>
            <a:r>
              <a:rPr lang="en-US"/>
              <a:t>Federal Government</a:t>
            </a:r>
          </a:p>
          <a:p>
            <a:pPr lvl="1" fontAlgn="base"/>
            <a:r>
              <a:rPr lang="en-US"/>
              <a:t>State Government</a:t>
            </a:r>
          </a:p>
          <a:p>
            <a:pPr lvl="2" fontAlgn="base"/>
            <a:r>
              <a:rPr lang="en-US"/>
              <a:t>Div. of Geographic Information (DGI)</a:t>
            </a:r>
          </a:p>
          <a:p>
            <a:pPr lvl="2" fontAlgn="base"/>
            <a:r>
              <a:rPr lang="en-US"/>
              <a:t>KYTC, OIT-GIS (me)</a:t>
            </a:r>
          </a:p>
          <a:p>
            <a:pPr lvl="2" fontAlgn="base"/>
            <a:r>
              <a:rPr lang="en-US"/>
              <a:t>…</a:t>
            </a:r>
          </a:p>
          <a:p>
            <a:pPr lvl="1" fontAlgn="base"/>
            <a:r>
              <a:rPr lang="en-US"/>
              <a:t>Local Government</a:t>
            </a:r>
          </a:p>
          <a:p>
            <a:pPr lvl="1" fontAlgn="base"/>
            <a:r>
              <a:rPr lang="en-US"/>
              <a:t>Private Sector</a:t>
            </a:r>
          </a:p>
          <a:p>
            <a:pPr lvl="2" fontAlgn="base"/>
            <a:r>
              <a:rPr lang="en-US"/>
              <a:t>A lot of engineering firms.</a:t>
            </a:r>
          </a:p>
          <a:p>
            <a:pPr lvl="1" fontAlgn="base"/>
            <a:r>
              <a:rPr lang="en-US"/>
              <a:t>Universities</a:t>
            </a:r>
          </a:p>
          <a:p>
            <a:pPr lvl="1" fontAlgn="base"/>
            <a:r>
              <a:rPr lang="en-US"/>
              <a:t>Non-Profits</a:t>
            </a:r>
          </a:p>
        </p:txBody>
      </p:sp>
    </p:spTree>
    <p:extLst>
      <p:ext uri="{BB962C8B-B14F-4D97-AF65-F5344CB8AC3E}">
        <p14:creationId xmlns:p14="http://schemas.microsoft.com/office/powerpoint/2010/main" val="2148805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DC863-DC83-82F2-F44F-DA2BFBF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has made KYTC successful in GIS?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E960CA-CEE9-2EF3-69AD-68BCC65A9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477" y="1825625"/>
            <a:ext cx="5465323" cy="47388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Leadership expects “</a:t>
            </a:r>
            <a:r>
              <a:rPr lang="en-US" b="1" i="1" dirty="0"/>
              <a:t>Results-driven solutions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Solving REAL problems with technology</a:t>
            </a:r>
          </a:p>
          <a:p>
            <a:pPr lvl="2"/>
            <a:r>
              <a:rPr lang="en-US" dirty="0"/>
              <a:t>Tech must fit the business need.</a:t>
            </a:r>
          </a:p>
          <a:p>
            <a:pPr lvl="1"/>
            <a:r>
              <a:rPr lang="en-US" dirty="0"/>
              <a:t>Provide answers in customer’s language.</a:t>
            </a:r>
          </a:p>
          <a:p>
            <a:pPr lvl="2"/>
            <a:endParaRPr lang="en-US" dirty="0"/>
          </a:p>
          <a:p>
            <a:r>
              <a:rPr lang="en-US" dirty="0"/>
              <a:t>A culture of innovation &amp; adaptability</a:t>
            </a:r>
          </a:p>
          <a:p>
            <a:pPr lvl="1"/>
            <a:r>
              <a:rPr lang="en-US" dirty="0"/>
              <a:t>Embrace new technology/techniques.</a:t>
            </a:r>
          </a:p>
          <a:p>
            <a:pPr lvl="1"/>
            <a:r>
              <a:rPr lang="en-US" dirty="0"/>
              <a:t>Determination to solve hard problems.</a:t>
            </a:r>
          </a:p>
          <a:p>
            <a:pPr lvl="1"/>
            <a:r>
              <a:rPr lang="en-US" dirty="0"/>
              <a:t>Vision of “Seeing a path forward.”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CC172-3487-B73B-C0C6-5EBEDBB3B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95545" cy="4738804"/>
          </a:xfrm>
        </p:spPr>
        <p:txBody>
          <a:bodyPr/>
          <a:lstStyle/>
          <a:p>
            <a:r>
              <a:rPr lang="en-US" dirty="0"/>
              <a:t>Hired </a:t>
            </a:r>
            <a:r>
              <a:rPr lang="en-US" i="1" dirty="0"/>
              <a:t>and grew </a:t>
            </a:r>
            <a:r>
              <a:rPr lang="en-US" dirty="0"/>
              <a:t>the right people.</a:t>
            </a:r>
          </a:p>
          <a:p>
            <a:pPr lvl="1"/>
            <a:endParaRPr lang="en-US" dirty="0"/>
          </a:p>
          <a:p>
            <a:r>
              <a:rPr lang="en-US" dirty="0"/>
              <a:t>Collaboration/Partnerships</a:t>
            </a:r>
          </a:p>
          <a:p>
            <a:pPr lvl="1"/>
            <a:r>
              <a:rPr lang="en-US" dirty="0"/>
              <a:t>Willingness to share the work, investments, AND the success.</a:t>
            </a:r>
          </a:p>
          <a:p>
            <a:pPr lvl="1"/>
            <a:r>
              <a:rPr lang="en-US" dirty="0"/>
              <a:t>Built 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3A50B8-E7ED-E893-6C2C-9FD7E53283D2}"/>
              </a:ext>
            </a:extLst>
          </p:cNvPr>
          <p:cNvSpPr/>
          <p:nvPr/>
        </p:nvSpPr>
        <p:spPr>
          <a:xfrm>
            <a:off x="3844328" y="2432512"/>
            <a:ext cx="3657601" cy="3657601"/>
          </a:xfrm>
          <a:custGeom>
            <a:avLst/>
            <a:gdLst>
              <a:gd name="connsiteX0" fmla="*/ 0 w 3657601"/>
              <a:gd name="connsiteY0" fmla="*/ 1828801 h 3657601"/>
              <a:gd name="connsiteX1" fmla="*/ 1828801 w 3657601"/>
              <a:gd name="connsiteY1" fmla="*/ 0 h 3657601"/>
              <a:gd name="connsiteX2" fmla="*/ 3657602 w 3657601"/>
              <a:gd name="connsiteY2" fmla="*/ 1828801 h 3657601"/>
              <a:gd name="connsiteX3" fmla="*/ 1828801 w 3657601"/>
              <a:gd name="connsiteY3" fmla="*/ 3657602 h 3657601"/>
              <a:gd name="connsiteX4" fmla="*/ 0 w 3657601"/>
              <a:gd name="connsiteY4" fmla="*/ 1828801 h 365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1" h="3657601">
                <a:moveTo>
                  <a:pt x="0" y="1828801"/>
                </a:moveTo>
                <a:cubicBezTo>
                  <a:pt x="0" y="818782"/>
                  <a:pt x="818782" y="0"/>
                  <a:pt x="1828801" y="0"/>
                </a:cubicBezTo>
                <a:cubicBezTo>
                  <a:pt x="2838820" y="0"/>
                  <a:pt x="3657602" y="818782"/>
                  <a:pt x="3657602" y="1828801"/>
                </a:cubicBezTo>
                <a:cubicBezTo>
                  <a:pt x="3657602" y="2838820"/>
                  <a:pt x="2838820" y="3657602"/>
                  <a:pt x="1828801" y="3657602"/>
                </a:cubicBezTo>
                <a:cubicBezTo>
                  <a:pt x="818782" y="3657602"/>
                  <a:pt x="0" y="2838820"/>
                  <a:pt x="0" y="182880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1043" tIns="561043" rIns="561043" bIns="561043" numCol="1" spcCol="1270" anchor="ctr" anchorCtr="0">
            <a:noAutofit/>
          </a:bodyPr>
          <a:lstStyle/>
          <a:p>
            <a:pPr marL="0" lvl="0" indent="0" algn="ctr" defTabSz="17780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>
                <a:solidFill>
                  <a:schemeClr val="tx1"/>
                </a:solidFill>
              </a:rPr>
              <a:t>Information</a:t>
            </a:r>
            <a:r>
              <a:rPr lang="en-US" sz="4000" kern="1200"/>
              <a:t> </a:t>
            </a:r>
            <a:r>
              <a:rPr lang="en-US" sz="4000" kern="1200">
                <a:solidFill>
                  <a:schemeClr val="tx1"/>
                </a:solidFill>
              </a:rPr>
              <a:t>Ecosystem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50B4E-89B8-3C0E-002D-C71EBC86E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676"/>
            <a:ext cx="12192000" cy="1087815"/>
          </a:xfrm>
        </p:spPr>
        <p:txBody>
          <a:bodyPr>
            <a:normAutofit fontScale="90000"/>
          </a:bodyPr>
          <a:lstStyle/>
          <a:p>
            <a:r>
              <a:rPr lang="en-US"/>
              <a:t>Location (GIS) is the “Backbone” of KYTC information systems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BBD35E-8659-5785-65FD-65FAA869DF2F}"/>
              </a:ext>
            </a:extLst>
          </p:cNvPr>
          <p:cNvSpPr/>
          <p:nvPr/>
        </p:nvSpPr>
        <p:spPr>
          <a:xfrm rot="2397315" flipV="1">
            <a:off x="3610453" y="2285870"/>
            <a:ext cx="1271668" cy="45719"/>
          </a:xfrm>
          <a:custGeom>
            <a:avLst/>
            <a:gdLst>
              <a:gd name="connsiteX0" fmla="*/ 0 w 2304944"/>
              <a:gd name="connsiteY0" fmla="*/ 9287 h 18574"/>
              <a:gd name="connsiteX1" fmla="*/ 2304944 w 2304944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4944" h="18574">
                <a:moveTo>
                  <a:pt x="2304944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7549" tIns="-48336" rIns="1107547" bIns="-48337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0ED12F9-FE5E-C038-4AE3-60A5245B12C5}"/>
              </a:ext>
            </a:extLst>
          </p:cNvPr>
          <p:cNvSpPr/>
          <p:nvPr/>
        </p:nvSpPr>
        <p:spPr>
          <a:xfrm>
            <a:off x="2418259" y="1377080"/>
            <a:ext cx="1804474" cy="568591"/>
          </a:xfrm>
          <a:custGeom>
            <a:avLst/>
            <a:gdLst>
              <a:gd name="connsiteX0" fmla="*/ 0 w 1804474"/>
              <a:gd name="connsiteY0" fmla="*/ 247274 h 494547"/>
              <a:gd name="connsiteX1" fmla="*/ 902237 w 1804474"/>
              <a:gd name="connsiteY1" fmla="*/ 0 h 494547"/>
              <a:gd name="connsiteX2" fmla="*/ 1804474 w 1804474"/>
              <a:gd name="connsiteY2" fmla="*/ 247274 h 494547"/>
              <a:gd name="connsiteX3" fmla="*/ 902237 w 1804474"/>
              <a:gd name="connsiteY3" fmla="*/ 494548 h 494547"/>
              <a:gd name="connsiteX4" fmla="*/ 0 w 1804474"/>
              <a:gd name="connsiteY4" fmla="*/ 247274 h 49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474" h="494547">
                <a:moveTo>
                  <a:pt x="0" y="247274"/>
                </a:moveTo>
                <a:cubicBezTo>
                  <a:pt x="0" y="110708"/>
                  <a:pt x="403945" y="0"/>
                  <a:pt x="902237" y="0"/>
                </a:cubicBezTo>
                <a:cubicBezTo>
                  <a:pt x="1400529" y="0"/>
                  <a:pt x="1804474" y="110708"/>
                  <a:pt x="1804474" y="247274"/>
                </a:cubicBezTo>
                <a:cubicBezTo>
                  <a:pt x="1804474" y="383840"/>
                  <a:pt x="1400529" y="494548"/>
                  <a:pt x="902237" y="494548"/>
                </a:cubicBezTo>
                <a:cubicBezTo>
                  <a:pt x="403945" y="494548"/>
                  <a:pt x="0" y="383840"/>
                  <a:pt x="0" y="24727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689" tIns="83855" rIns="275689" bIns="8385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Program Management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A8A1E3C-C0E7-6005-0DCB-EEC0384BBEF2}"/>
              </a:ext>
            </a:extLst>
          </p:cNvPr>
          <p:cNvSpPr/>
          <p:nvPr/>
        </p:nvSpPr>
        <p:spPr>
          <a:xfrm rot="5354339" flipV="1">
            <a:off x="5246723" y="2067162"/>
            <a:ext cx="736733" cy="45719"/>
          </a:xfrm>
          <a:custGeom>
            <a:avLst/>
            <a:gdLst>
              <a:gd name="connsiteX0" fmla="*/ 0 w 949150"/>
              <a:gd name="connsiteY0" fmla="*/ 9287 h 18574"/>
              <a:gd name="connsiteX1" fmla="*/ 949150 w 949150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9150" h="18574">
                <a:moveTo>
                  <a:pt x="949150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3547" tIns="-14441" rIns="463545" bIns="-1444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DA65BF5-A2FF-1BC6-127F-D9D13126AFE1}"/>
              </a:ext>
            </a:extLst>
          </p:cNvPr>
          <p:cNvSpPr/>
          <p:nvPr/>
        </p:nvSpPr>
        <p:spPr>
          <a:xfrm>
            <a:off x="4994437" y="1319272"/>
            <a:ext cx="1333952" cy="402477"/>
          </a:xfrm>
          <a:custGeom>
            <a:avLst/>
            <a:gdLst>
              <a:gd name="connsiteX0" fmla="*/ 0 w 1333952"/>
              <a:gd name="connsiteY0" fmla="*/ 201239 h 402477"/>
              <a:gd name="connsiteX1" fmla="*/ 666976 w 1333952"/>
              <a:gd name="connsiteY1" fmla="*/ 0 h 402477"/>
              <a:gd name="connsiteX2" fmla="*/ 1333952 w 1333952"/>
              <a:gd name="connsiteY2" fmla="*/ 201239 h 402477"/>
              <a:gd name="connsiteX3" fmla="*/ 666976 w 1333952"/>
              <a:gd name="connsiteY3" fmla="*/ 402478 h 402477"/>
              <a:gd name="connsiteX4" fmla="*/ 0 w 1333952"/>
              <a:gd name="connsiteY4" fmla="*/ 201239 h 40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952" h="402477">
                <a:moveTo>
                  <a:pt x="0" y="201239"/>
                </a:moveTo>
                <a:cubicBezTo>
                  <a:pt x="0" y="90098"/>
                  <a:pt x="298615" y="0"/>
                  <a:pt x="666976" y="0"/>
                </a:cubicBezTo>
                <a:cubicBezTo>
                  <a:pt x="1035337" y="0"/>
                  <a:pt x="1333952" y="90098"/>
                  <a:pt x="1333952" y="201239"/>
                </a:cubicBezTo>
                <a:cubicBezTo>
                  <a:pt x="1333952" y="312380"/>
                  <a:pt x="1035337" y="402478"/>
                  <a:pt x="666976" y="402478"/>
                </a:cubicBezTo>
                <a:cubicBezTo>
                  <a:pt x="298615" y="402478"/>
                  <a:pt x="0" y="312380"/>
                  <a:pt x="0" y="20123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783" tIns="70371" rIns="206783" bIns="7037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EECFCE-9487-F33F-446F-2981333F8479}"/>
              </a:ext>
            </a:extLst>
          </p:cNvPr>
          <p:cNvSpPr/>
          <p:nvPr/>
        </p:nvSpPr>
        <p:spPr>
          <a:xfrm rot="18404666">
            <a:off x="6748635" y="2408573"/>
            <a:ext cx="1743421" cy="45719"/>
          </a:xfrm>
          <a:custGeom>
            <a:avLst/>
            <a:gdLst>
              <a:gd name="connsiteX0" fmla="*/ 0 w 2400521"/>
              <a:gd name="connsiteY0" fmla="*/ 9287 h 18574"/>
              <a:gd name="connsiteX1" fmla="*/ 2400521 w 2400521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0521" h="18574">
                <a:moveTo>
                  <a:pt x="0" y="9287"/>
                </a:moveTo>
                <a:lnTo>
                  <a:pt x="2400521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52947" tIns="-50726" rIns="1152947" bIns="-50727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9C382C-1545-BEB6-D238-BB768E4A3C60}"/>
              </a:ext>
            </a:extLst>
          </p:cNvPr>
          <p:cNvSpPr/>
          <p:nvPr/>
        </p:nvSpPr>
        <p:spPr>
          <a:xfrm>
            <a:off x="7280376" y="1346550"/>
            <a:ext cx="1998730" cy="385365"/>
          </a:xfrm>
          <a:custGeom>
            <a:avLst/>
            <a:gdLst>
              <a:gd name="connsiteX0" fmla="*/ 0 w 1998730"/>
              <a:gd name="connsiteY0" fmla="*/ 192683 h 385365"/>
              <a:gd name="connsiteX1" fmla="*/ 999365 w 1998730"/>
              <a:gd name="connsiteY1" fmla="*/ 0 h 385365"/>
              <a:gd name="connsiteX2" fmla="*/ 1998730 w 1998730"/>
              <a:gd name="connsiteY2" fmla="*/ 192683 h 385365"/>
              <a:gd name="connsiteX3" fmla="*/ 999365 w 1998730"/>
              <a:gd name="connsiteY3" fmla="*/ 385366 h 385365"/>
              <a:gd name="connsiteX4" fmla="*/ 0 w 1998730"/>
              <a:gd name="connsiteY4" fmla="*/ 192683 h 38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730" h="385365">
                <a:moveTo>
                  <a:pt x="0" y="192683"/>
                </a:moveTo>
                <a:cubicBezTo>
                  <a:pt x="0" y="86267"/>
                  <a:pt x="447431" y="0"/>
                  <a:pt x="999365" y="0"/>
                </a:cubicBezTo>
                <a:cubicBezTo>
                  <a:pt x="1551299" y="0"/>
                  <a:pt x="1998730" y="86267"/>
                  <a:pt x="1998730" y="192683"/>
                </a:cubicBezTo>
                <a:cubicBezTo>
                  <a:pt x="1998730" y="299099"/>
                  <a:pt x="1551299" y="385366"/>
                  <a:pt x="999365" y="385366"/>
                </a:cubicBezTo>
                <a:cubicBezTo>
                  <a:pt x="447431" y="385366"/>
                  <a:pt x="0" y="299099"/>
                  <a:pt x="0" y="19268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137" tIns="67865" rIns="304137" bIns="6786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Environmental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7CB767D-1F4A-7AB9-F0FD-2B0CD1092830}"/>
              </a:ext>
            </a:extLst>
          </p:cNvPr>
          <p:cNvSpPr/>
          <p:nvPr/>
        </p:nvSpPr>
        <p:spPr>
          <a:xfrm rot="682977">
            <a:off x="7466704" y="4383353"/>
            <a:ext cx="1539119" cy="18574"/>
          </a:xfrm>
          <a:custGeom>
            <a:avLst/>
            <a:gdLst>
              <a:gd name="connsiteX0" fmla="*/ 0 w 1539119"/>
              <a:gd name="connsiteY0" fmla="*/ 9287 h 18574"/>
              <a:gd name="connsiteX1" fmla="*/ 1539119 w 1539119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9119" h="18574">
                <a:moveTo>
                  <a:pt x="0" y="9287"/>
                </a:moveTo>
                <a:lnTo>
                  <a:pt x="1539119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3781" tIns="-29192" rIns="743782" bIns="-2919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F3A4FE3-4CFB-CB7E-AA75-9A9C0A3FADD6}"/>
              </a:ext>
            </a:extLst>
          </p:cNvPr>
          <p:cNvSpPr/>
          <p:nvPr/>
        </p:nvSpPr>
        <p:spPr>
          <a:xfrm>
            <a:off x="8994617" y="4308833"/>
            <a:ext cx="1141639" cy="439956"/>
          </a:xfrm>
          <a:custGeom>
            <a:avLst/>
            <a:gdLst>
              <a:gd name="connsiteX0" fmla="*/ 0 w 1141639"/>
              <a:gd name="connsiteY0" fmla="*/ 219978 h 439956"/>
              <a:gd name="connsiteX1" fmla="*/ 570820 w 1141639"/>
              <a:gd name="connsiteY1" fmla="*/ 0 h 439956"/>
              <a:gd name="connsiteX2" fmla="*/ 1141640 w 1141639"/>
              <a:gd name="connsiteY2" fmla="*/ 219978 h 439956"/>
              <a:gd name="connsiteX3" fmla="*/ 570820 w 1141639"/>
              <a:gd name="connsiteY3" fmla="*/ 439956 h 439956"/>
              <a:gd name="connsiteX4" fmla="*/ 0 w 1141639"/>
              <a:gd name="connsiteY4" fmla="*/ 219978 h 4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639" h="439956">
                <a:moveTo>
                  <a:pt x="0" y="219978"/>
                </a:moveTo>
                <a:cubicBezTo>
                  <a:pt x="0" y="98488"/>
                  <a:pt x="255565" y="0"/>
                  <a:pt x="570820" y="0"/>
                </a:cubicBezTo>
                <a:cubicBezTo>
                  <a:pt x="886075" y="0"/>
                  <a:pt x="1141640" y="98488"/>
                  <a:pt x="1141640" y="219978"/>
                </a:cubicBezTo>
                <a:cubicBezTo>
                  <a:pt x="1141640" y="341468"/>
                  <a:pt x="886075" y="439956"/>
                  <a:pt x="570820" y="439956"/>
                </a:cubicBezTo>
                <a:cubicBezTo>
                  <a:pt x="255565" y="439956"/>
                  <a:pt x="0" y="341468"/>
                  <a:pt x="0" y="21997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619" tIns="75860" rIns="178619" bIns="75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404010-B638-51B8-84E5-07E601D75348}"/>
              </a:ext>
            </a:extLst>
          </p:cNvPr>
          <p:cNvSpPr/>
          <p:nvPr/>
        </p:nvSpPr>
        <p:spPr>
          <a:xfrm rot="20547833">
            <a:off x="7388230" y="3436072"/>
            <a:ext cx="1447880" cy="18574"/>
          </a:xfrm>
          <a:custGeom>
            <a:avLst/>
            <a:gdLst>
              <a:gd name="connsiteX0" fmla="*/ 0 w 1447880"/>
              <a:gd name="connsiteY0" fmla="*/ 9287 h 18574"/>
              <a:gd name="connsiteX1" fmla="*/ 1447880 w 1447880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7880" h="18574">
                <a:moveTo>
                  <a:pt x="0" y="9287"/>
                </a:moveTo>
                <a:lnTo>
                  <a:pt x="144788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0442" tIns="-26910" rIns="700443" bIns="-26911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8FF1C4-EFE3-7904-4379-64A2E74988E4}"/>
              </a:ext>
            </a:extLst>
          </p:cNvPr>
          <p:cNvSpPr/>
          <p:nvPr/>
        </p:nvSpPr>
        <p:spPr>
          <a:xfrm>
            <a:off x="8782101" y="2866840"/>
            <a:ext cx="1343830" cy="597271"/>
          </a:xfrm>
          <a:custGeom>
            <a:avLst/>
            <a:gdLst>
              <a:gd name="connsiteX0" fmla="*/ 0 w 1343830"/>
              <a:gd name="connsiteY0" fmla="*/ 298636 h 597271"/>
              <a:gd name="connsiteX1" fmla="*/ 671915 w 1343830"/>
              <a:gd name="connsiteY1" fmla="*/ 0 h 597271"/>
              <a:gd name="connsiteX2" fmla="*/ 1343830 w 1343830"/>
              <a:gd name="connsiteY2" fmla="*/ 298636 h 597271"/>
              <a:gd name="connsiteX3" fmla="*/ 671915 w 1343830"/>
              <a:gd name="connsiteY3" fmla="*/ 597272 h 597271"/>
              <a:gd name="connsiteX4" fmla="*/ 0 w 1343830"/>
              <a:gd name="connsiteY4" fmla="*/ 298636 h 59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830" h="597271">
                <a:moveTo>
                  <a:pt x="0" y="298636"/>
                </a:moveTo>
                <a:cubicBezTo>
                  <a:pt x="0" y="133704"/>
                  <a:pt x="300827" y="0"/>
                  <a:pt x="671915" y="0"/>
                </a:cubicBezTo>
                <a:cubicBezTo>
                  <a:pt x="1043003" y="0"/>
                  <a:pt x="1343830" y="133704"/>
                  <a:pt x="1343830" y="298636"/>
                </a:cubicBezTo>
                <a:cubicBezTo>
                  <a:pt x="1343830" y="463568"/>
                  <a:pt x="1043003" y="597272"/>
                  <a:pt x="671915" y="597272"/>
                </a:cubicBezTo>
                <a:cubicBezTo>
                  <a:pt x="300827" y="597272"/>
                  <a:pt x="0" y="463568"/>
                  <a:pt x="0" y="2986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8229" tIns="98898" rIns="208229" bIns="9889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Right of Way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F24572-3A3C-1C23-BE24-4065EDC0701A}"/>
              </a:ext>
            </a:extLst>
          </p:cNvPr>
          <p:cNvSpPr/>
          <p:nvPr/>
        </p:nvSpPr>
        <p:spPr>
          <a:xfrm rot="2274171">
            <a:off x="6751230" y="5577718"/>
            <a:ext cx="893639" cy="617385"/>
          </a:xfrm>
          <a:custGeom>
            <a:avLst/>
            <a:gdLst>
              <a:gd name="connsiteX0" fmla="*/ 0 w 2261380"/>
              <a:gd name="connsiteY0" fmla="*/ 9287 h 18574"/>
              <a:gd name="connsiteX1" fmla="*/ 2261380 w 2261380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1380" h="18574">
                <a:moveTo>
                  <a:pt x="0" y="9287"/>
                </a:moveTo>
                <a:lnTo>
                  <a:pt x="226138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6855" tIns="-47247" rIns="1086855" bIns="-47249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C6AA7A-4A2F-740C-8AF2-5ECD1EF15EDE}"/>
              </a:ext>
            </a:extLst>
          </p:cNvPr>
          <p:cNvSpPr/>
          <p:nvPr/>
        </p:nvSpPr>
        <p:spPr>
          <a:xfrm>
            <a:off x="7092478" y="6145282"/>
            <a:ext cx="1856584" cy="452717"/>
          </a:xfrm>
          <a:custGeom>
            <a:avLst/>
            <a:gdLst>
              <a:gd name="connsiteX0" fmla="*/ 0 w 1856584"/>
              <a:gd name="connsiteY0" fmla="*/ 226359 h 452717"/>
              <a:gd name="connsiteX1" fmla="*/ 928292 w 1856584"/>
              <a:gd name="connsiteY1" fmla="*/ 0 h 452717"/>
              <a:gd name="connsiteX2" fmla="*/ 1856584 w 1856584"/>
              <a:gd name="connsiteY2" fmla="*/ 226359 h 452717"/>
              <a:gd name="connsiteX3" fmla="*/ 928292 w 1856584"/>
              <a:gd name="connsiteY3" fmla="*/ 452718 h 452717"/>
              <a:gd name="connsiteX4" fmla="*/ 0 w 1856584"/>
              <a:gd name="connsiteY4" fmla="*/ 226359 h 45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584" h="452717">
                <a:moveTo>
                  <a:pt x="0" y="226359"/>
                </a:moveTo>
                <a:cubicBezTo>
                  <a:pt x="0" y="101344"/>
                  <a:pt x="415610" y="0"/>
                  <a:pt x="928292" y="0"/>
                </a:cubicBezTo>
                <a:cubicBezTo>
                  <a:pt x="1440974" y="0"/>
                  <a:pt x="1856584" y="101344"/>
                  <a:pt x="1856584" y="226359"/>
                </a:cubicBezTo>
                <a:cubicBezTo>
                  <a:pt x="1856584" y="351374"/>
                  <a:pt x="1440974" y="452718"/>
                  <a:pt x="928292" y="452718"/>
                </a:cubicBezTo>
                <a:cubicBezTo>
                  <a:pt x="415610" y="452718"/>
                  <a:pt x="0" y="351374"/>
                  <a:pt x="0" y="2263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320" tIns="77729" rIns="283320" bIns="7772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F1E0668-239F-C5F5-40C4-18ABB823CED8}"/>
              </a:ext>
            </a:extLst>
          </p:cNvPr>
          <p:cNvSpPr/>
          <p:nvPr/>
        </p:nvSpPr>
        <p:spPr>
          <a:xfrm rot="19257372">
            <a:off x="3264044" y="5602612"/>
            <a:ext cx="1273951" cy="548571"/>
          </a:xfrm>
          <a:custGeom>
            <a:avLst/>
            <a:gdLst>
              <a:gd name="connsiteX0" fmla="*/ 0 w 2223012"/>
              <a:gd name="connsiteY0" fmla="*/ 9287 h 18574"/>
              <a:gd name="connsiteX1" fmla="*/ 2223012 w 2223012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3012" h="18574">
                <a:moveTo>
                  <a:pt x="2223012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8630" tIns="-46289" rIns="1068632" bIns="-46288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7CA8602-E07C-EA20-1C70-3487F5A196C0}"/>
              </a:ext>
            </a:extLst>
          </p:cNvPr>
          <p:cNvSpPr/>
          <p:nvPr/>
        </p:nvSpPr>
        <p:spPr>
          <a:xfrm>
            <a:off x="2234437" y="6262364"/>
            <a:ext cx="1974112" cy="361759"/>
          </a:xfrm>
          <a:custGeom>
            <a:avLst/>
            <a:gdLst>
              <a:gd name="connsiteX0" fmla="*/ 0 w 1974112"/>
              <a:gd name="connsiteY0" fmla="*/ 180880 h 361759"/>
              <a:gd name="connsiteX1" fmla="*/ 987056 w 1974112"/>
              <a:gd name="connsiteY1" fmla="*/ 0 h 361759"/>
              <a:gd name="connsiteX2" fmla="*/ 1974112 w 1974112"/>
              <a:gd name="connsiteY2" fmla="*/ 180880 h 361759"/>
              <a:gd name="connsiteX3" fmla="*/ 987056 w 1974112"/>
              <a:gd name="connsiteY3" fmla="*/ 361760 h 361759"/>
              <a:gd name="connsiteX4" fmla="*/ 0 w 1974112"/>
              <a:gd name="connsiteY4" fmla="*/ 180880 h 3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112" h="361759">
                <a:moveTo>
                  <a:pt x="0" y="180880"/>
                </a:moveTo>
                <a:cubicBezTo>
                  <a:pt x="0" y="80983"/>
                  <a:pt x="441920" y="0"/>
                  <a:pt x="987056" y="0"/>
                </a:cubicBezTo>
                <a:cubicBezTo>
                  <a:pt x="1532192" y="0"/>
                  <a:pt x="1974112" y="80983"/>
                  <a:pt x="1974112" y="180880"/>
                </a:cubicBezTo>
                <a:cubicBezTo>
                  <a:pt x="1974112" y="280777"/>
                  <a:pt x="1532192" y="361760"/>
                  <a:pt x="987056" y="361760"/>
                </a:cubicBezTo>
                <a:cubicBezTo>
                  <a:pt x="441920" y="361760"/>
                  <a:pt x="0" y="280777"/>
                  <a:pt x="0" y="18088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0532" tIns="64408" rIns="300532" bIns="6440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BEDC3D2-BD5B-5180-9B46-E85151609D9E}"/>
              </a:ext>
            </a:extLst>
          </p:cNvPr>
          <p:cNvSpPr/>
          <p:nvPr/>
        </p:nvSpPr>
        <p:spPr>
          <a:xfrm rot="20256226">
            <a:off x="2361702" y="5422820"/>
            <a:ext cx="1762573" cy="54943"/>
          </a:xfrm>
          <a:custGeom>
            <a:avLst/>
            <a:gdLst>
              <a:gd name="connsiteX0" fmla="*/ 0 w 2249697"/>
              <a:gd name="connsiteY0" fmla="*/ 9287 h 18574"/>
              <a:gd name="connsiteX1" fmla="*/ 2249697 w 2249697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9697" h="18574">
                <a:moveTo>
                  <a:pt x="2249697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1305" tIns="-46955" rIns="1081307" bIns="-46955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5DFDFA7-7061-C43D-5275-1A15DDFD0FA8}"/>
              </a:ext>
            </a:extLst>
          </p:cNvPr>
          <p:cNvSpPr/>
          <p:nvPr/>
        </p:nvSpPr>
        <p:spPr>
          <a:xfrm>
            <a:off x="1481425" y="5729984"/>
            <a:ext cx="1106923" cy="337579"/>
          </a:xfrm>
          <a:custGeom>
            <a:avLst/>
            <a:gdLst>
              <a:gd name="connsiteX0" fmla="*/ 0 w 1106923"/>
              <a:gd name="connsiteY0" fmla="*/ 168790 h 337579"/>
              <a:gd name="connsiteX1" fmla="*/ 553462 w 1106923"/>
              <a:gd name="connsiteY1" fmla="*/ 0 h 337579"/>
              <a:gd name="connsiteX2" fmla="*/ 1106924 w 1106923"/>
              <a:gd name="connsiteY2" fmla="*/ 168790 h 337579"/>
              <a:gd name="connsiteX3" fmla="*/ 553462 w 1106923"/>
              <a:gd name="connsiteY3" fmla="*/ 337580 h 337579"/>
              <a:gd name="connsiteX4" fmla="*/ 0 w 1106923"/>
              <a:gd name="connsiteY4" fmla="*/ 168790 h 33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923" h="337579">
                <a:moveTo>
                  <a:pt x="0" y="168790"/>
                </a:moveTo>
                <a:cubicBezTo>
                  <a:pt x="0" y="75570"/>
                  <a:pt x="247793" y="0"/>
                  <a:pt x="553462" y="0"/>
                </a:cubicBezTo>
                <a:cubicBezTo>
                  <a:pt x="859131" y="0"/>
                  <a:pt x="1106924" y="75570"/>
                  <a:pt x="1106924" y="168790"/>
                </a:cubicBezTo>
                <a:cubicBezTo>
                  <a:pt x="1106924" y="262010"/>
                  <a:pt x="859131" y="337580"/>
                  <a:pt x="553462" y="337580"/>
                </a:cubicBezTo>
                <a:cubicBezTo>
                  <a:pt x="247793" y="337580"/>
                  <a:pt x="0" y="262010"/>
                  <a:pt x="0" y="16879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535" tIns="60867" rIns="173535" bIns="6086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>
                <a:solidFill>
                  <a:schemeClr val="tx1"/>
                </a:solidFill>
              </a:rPr>
              <a:t>Traffic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92B67CF-553E-2F43-DC93-B3BD61A2D16F}"/>
              </a:ext>
            </a:extLst>
          </p:cNvPr>
          <p:cNvSpPr/>
          <p:nvPr/>
        </p:nvSpPr>
        <p:spPr>
          <a:xfrm rot="20581025">
            <a:off x="2089628" y="4984903"/>
            <a:ext cx="1889978" cy="18575"/>
          </a:xfrm>
          <a:custGeom>
            <a:avLst/>
            <a:gdLst>
              <a:gd name="connsiteX0" fmla="*/ 0 w 1889978"/>
              <a:gd name="connsiteY0" fmla="*/ 9287 h 18574"/>
              <a:gd name="connsiteX1" fmla="*/ 1889978 w 1889978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9978" h="18574">
                <a:moveTo>
                  <a:pt x="1889978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0439" tIns="-37962" rIns="910440" bIns="-37962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00" kern="12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FBEA324-9F59-E41A-80BB-CF6C6D5FEA6F}"/>
              </a:ext>
            </a:extLst>
          </p:cNvPr>
          <p:cNvSpPr/>
          <p:nvPr/>
        </p:nvSpPr>
        <p:spPr>
          <a:xfrm>
            <a:off x="1148249" y="5046439"/>
            <a:ext cx="1001536" cy="434529"/>
          </a:xfrm>
          <a:custGeom>
            <a:avLst/>
            <a:gdLst>
              <a:gd name="connsiteX0" fmla="*/ 0 w 1001536"/>
              <a:gd name="connsiteY0" fmla="*/ 217265 h 434529"/>
              <a:gd name="connsiteX1" fmla="*/ 500768 w 1001536"/>
              <a:gd name="connsiteY1" fmla="*/ 0 h 434529"/>
              <a:gd name="connsiteX2" fmla="*/ 1001536 w 1001536"/>
              <a:gd name="connsiteY2" fmla="*/ 217265 h 434529"/>
              <a:gd name="connsiteX3" fmla="*/ 500768 w 1001536"/>
              <a:gd name="connsiteY3" fmla="*/ 434530 h 434529"/>
              <a:gd name="connsiteX4" fmla="*/ 0 w 1001536"/>
              <a:gd name="connsiteY4" fmla="*/ 217265 h 43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536" h="434529">
                <a:moveTo>
                  <a:pt x="0" y="217265"/>
                </a:moveTo>
                <a:cubicBezTo>
                  <a:pt x="0" y="97273"/>
                  <a:pt x="224201" y="0"/>
                  <a:pt x="500768" y="0"/>
                </a:cubicBezTo>
                <a:cubicBezTo>
                  <a:pt x="777335" y="0"/>
                  <a:pt x="1001536" y="97273"/>
                  <a:pt x="1001536" y="217265"/>
                </a:cubicBezTo>
                <a:cubicBezTo>
                  <a:pt x="1001536" y="337257"/>
                  <a:pt x="777335" y="434530"/>
                  <a:pt x="500768" y="434530"/>
                </a:cubicBezTo>
                <a:cubicBezTo>
                  <a:pt x="224201" y="434530"/>
                  <a:pt x="0" y="337257"/>
                  <a:pt x="0" y="21726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102" tIns="75065" rIns="158102" bIns="7506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TOC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A5CB2E9-A620-45D2-00CE-7E52C9E386E2}"/>
              </a:ext>
            </a:extLst>
          </p:cNvPr>
          <p:cNvSpPr/>
          <p:nvPr/>
        </p:nvSpPr>
        <p:spPr>
          <a:xfrm rot="21144473">
            <a:off x="1931988" y="4419485"/>
            <a:ext cx="1936270" cy="45719"/>
          </a:xfrm>
          <a:custGeom>
            <a:avLst/>
            <a:gdLst>
              <a:gd name="connsiteX0" fmla="*/ 0 w 1787220"/>
              <a:gd name="connsiteY0" fmla="*/ 9287 h 18574"/>
              <a:gd name="connsiteX1" fmla="*/ 1787220 w 1787220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7220" h="18574">
                <a:moveTo>
                  <a:pt x="1787220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1629" tIns="-35392" rIns="861629" bIns="-35395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00" kern="1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E154C10-752F-0B98-1752-8832DC49121C}"/>
              </a:ext>
            </a:extLst>
          </p:cNvPr>
          <p:cNvSpPr/>
          <p:nvPr/>
        </p:nvSpPr>
        <p:spPr>
          <a:xfrm>
            <a:off x="1027800" y="4385298"/>
            <a:ext cx="912129" cy="385192"/>
          </a:xfrm>
          <a:custGeom>
            <a:avLst/>
            <a:gdLst>
              <a:gd name="connsiteX0" fmla="*/ 0 w 912129"/>
              <a:gd name="connsiteY0" fmla="*/ 192596 h 385192"/>
              <a:gd name="connsiteX1" fmla="*/ 456065 w 912129"/>
              <a:gd name="connsiteY1" fmla="*/ 0 h 385192"/>
              <a:gd name="connsiteX2" fmla="*/ 912130 w 912129"/>
              <a:gd name="connsiteY2" fmla="*/ 192596 h 385192"/>
              <a:gd name="connsiteX3" fmla="*/ 456065 w 912129"/>
              <a:gd name="connsiteY3" fmla="*/ 385192 h 385192"/>
              <a:gd name="connsiteX4" fmla="*/ 0 w 912129"/>
              <a:gd name="connsiteY4" fmla="*/ 192596 h 38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129" h="385192">
                <a:moveTo>
                  <a:pt x="0" y="192596"/>
                </a:moveTo>
                <a:cubicBezTo>
                  <a:pt x="0" y="86228"/>
                  <a:pt x="204187" y="0"/>
                  <a:pt x="456065" y="0"/>
                </a:cubicBezTo>
                <a:cubicBezTo>
                  <a:pt x="707943" y="0"/>
                  <a:pt x="912130" y="86228"/>
                  <a:pt x="912130" y="192596"/>
                </a:cubicBezTo>
                <a:cubicBezTo>
                  <a:pt x="912130" y="298964"/>
                  <a:pt x="707943" y="385192"/>
                  <a:pt x="456065" y="385192"/>
                </a:cubicBezTo>
                <a:cubicBezTo>
                  <a:pt x="204187" y="385192"/>
                  <a:pt x="0" y="298964"/>
                  <a:pt x="0" y="192596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008" tIns="67840" rIns="145008" bIns="6784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Legal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7D922F4-1F73-47B3-9FA0-D8C510B368B4}"/>
              </a:ext>
            </a:extLst>
          </p:cNvPr>
          <p:cNvSpPr/>
          <p:nvPr/>
        </p:nvSpPr>
        <p:spPr>
          <a:xfrm rot="21432427">
            <a:off x="1822931" y="3821425"/>
            <a:ext cx="2071014" cy="45798"/>
          </a:xfrm>
          <a:custGeom>
            <a:avLst/>
            <a:gdLst>
              <a:gd name="connsiteX0" fmla="*/ 0 w 1667533"/>
              <a:gd name="connsiteY0" fmla="*/ 9287 h 18574"/>
              <a:gd name="connsiteX1" fmla="*/ 1667533 w 1667533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7533" h="18574">
                <a:moveTo>
                  <a:pt x="1667533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4777" tIns="-32401" rIns="804779" bIns="-32401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FC49418-F618-32C4-EA15-98E8A0E6502F}"/>
              </a:ext>
            </a:extLst>
          </p:cNvPr>
          <p:cNvSpPr/>
          <p:nvPr/>
        </p:nvSpPr>
        <p:spPr>
          <a:xfrm>
            <a:off x="910916" y="3703153"/>
            <a:ext cx="912129" cy="375113"/>
          </a:xfrm>
          <a:custGeom>
            <a:avLst/>
            <a:gdLst>
              <a:gd name="connsiteX0" fmla="*/ 0 w 912129"/>
              <a:gd name="connsiteY0" fmla="*/ 187557 h 375113"/>
              <a:gd name="connsiteX1" fmla="*/ 456065 w 912129"/>
              <a:gd name="connsiteY1" fmla="*/ 0 h 375113"/>
              <a:gd name="connsiteX2" fmla="*/ 912130 w 912129"/>
              <a:gd name="connsiteY2" fmla="*/ 187557 h 375113"/>
              <a:gd name="connsiteX3" fmla="*/ 456065 w 912129"/>
              <a:gd name="connsiteY3" fmla="*/ 375114 h 375113"/>
              <a:gd name="connsiteX4" fmla="*/ 0 w 912129"/>
              <a:gd name="connsiteY4" fmla="*/ 187557 h 3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129" h="375113">
                <a:moveTo>
                  <a:pt x="0" y="187557"/>
                </a:moveTo>
                <a:cubicBezTo>
                  <a:pt x="0" y="83972"/>
                  <a:pt x="204187" y="0"/>
                  <a:pt x="456065" y="0"/>
                </a:cubicBezTo>
                <a:cubicBezTo>
                  <a:pt x="707943" y="0"/>
                  <a:pt x="912130" y="83972"/>
                  <a:pt x="912130" y="187557"/>
                </a:cubicBezTo>
                <a:cubicBezTo>
                  <a:pt x="912130" y="291142"/>
                  <a:pt x="707943" y="375114"/>
                  <a:pt x="456065" y="375114"/>
                </a:cubicBezTo>
                <a:cubicBezTo>
                  <a:pt x="204187" y="375114"/>
                  <a:pt x="0" y="291142"/>
                  <a:pt x="0" y="18755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008" tIns="66364" rIns="145008" bIns="6636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Audits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ACA300B-52EC-C9EE-4F77-88D753EABB3C}"/>
              </a:ext>
            </a:extLst>
          </p:cNvPr>
          <p:cNvSpPr/>
          <p:nvPr/>
        </p:nvSpPr>
        <p:spPr>
          <a:xfrm rot="606684">
            <a:off x="2225974" y="3212753"/>
            <a:ext cx="1852894" cy="176126"/>
          </a:xfrm>
          <a:custGeom>
            <a:avLst/>
            <a:gdLst>
              <a:gd name="connsiteX0" fmla="*/ 0 w 1269736"/>
              <a:gd name="connsiteY0" fmla="*/ 9287 h 18574"/>
              <a:gd name="connsiteX1" fmla="*/ 1269736 w 1269736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9736" h="18574">
                <a:moveTo>
                  <a:pt x="1269736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5825" tIns="-22456" rIns="615824" bIns="-2245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F88716C-CE4D-A60D-B257-DAB917B4F86E}"/>
              </a:ext>
            </a:extLst>
          </p:cNvPr>
          <p:cNvSpPr/>
          <p:nvPr/>
        </p:nvSpPr>
        <p:spPr>
          <a:xfrm>
            <a:off x="1016732" y="2834121"/>
            <a:ext cx="1235141" cy="531725"/>
          </a:xfrm>
          <a:custGeom>
            <a:avLst/>
            <a:gdLst>
              <a:gd name="connsiteX0" fmla="*/ 0 w 1235141"/>
              <a:gd name="connsiteY0" fmla="*/ 265863 h 531725"/>
              <a:gd name="connsiteX1" fmla="*/ 617571 w 1235141"/>
              <a:gd name="connsiteY1" fmla="*/ 0 h 531725"/>
              <a:gd name="connsiteX2" fmla="*/ 1235142 w 1235141"/>
              <a:gd name="connsiteY2" fmla="*/ 265863 h 531725"/>
              <a:gd name="connsiteX3" fmla="*/ 617571 w 1235141"/>
              <a:gd name="connsiteY3" fmla="*/ 531726 h 531725"/>
              <a:gd name="connsiteX4" fmla="*/ 0 w 1235141"/>
              <a:gd name="connsiteY4" fmla="*/ 265863 h 53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5141" h="531725">
                <a:moveTo>
                  <a:pt x="0" y="265863"/>
                </a:moveTo>
                <a:cubicBezTo>
                  <a:pt x="0" y="119031"/>
                  <a:pt x="276496" y="0"/>
                  <a:pt x="617571" y="0"/>
                </a:cubicBezTo>
                <a:cubicBezTo>
                  <a:pt x="958646" y="0"/>
                  <a:pt x="1235142" y="119031"/>
                  <a:pt x="1235142" y="265863"/>
                </a:cubicBezTo>
                <a:cubicBezTo>
                  <a:pt x="1235142" y="412695"/>
                  <a:pt x="958646" y="531726"/>
                  <a:pt x="617571" y="531726"/>
                </a:cubicBezTo>
                <a:cubicBezTo>
                  <a:pt x="276496" y="531726"/>
                  <a:pt x="0" y="412695"/>
                  <a:pt x="0" y="26586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12" tIns="89299" rIns="192312" bIns="8929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Aviation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34513ED-3D41-ECC0-2AD1-C8F00F90F74C}"/>
              </a:ext>
            </a:extLst>
          </p:cNvPr>
          <p:cNvSpPr/>
          <p:nvPr/>
        </p:nvSpPr>
        <p:spPr>
          <a:xfrm rot="1684869" flipV="1">
            <a:off x="7333888" y="5046136"/>
            <a:ext cx="1047521" cy="113060"/>
          </a:xfrm>
          <a:custGeom>
            <a:avLst/>
            <a:gdLst>
              <a:gd name="connsiteX0" fmla="*/ 0 w 1271081"/>
              <a:gd name="connsiteY0" fmla="*/ 9287 h 18574"/>
              <a:gd name="connsiteX1" fmla="*/ 1271081 w 1271081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1081" h="18574">
                <a:moveTo>
                  <a:pt x="0" y="9287"/>
                </a:moveTo>
                <a:lnTo>
                  <a:pt x="1271081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6463" tIns="-22491" rIns="616464" bIns="-2249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2E4657-5BCC-025F-3DFE-AF7FE9587D61}"/>
              </a:ext>
            </a:extLst>
          </p:cNvPr>
          <p:cNvSpPr/>
          <p:nvPr/>
        </p:nvSpPr>
        <p:spPr>
          <a:xfrm>
            <a:off x="7923685" y="5331818"/>
            <a:ext cx="1307947" cy="438880"/>
          </a:xfrm>
          <a:custGeom>
            <a:avLst/>
            <a:gdLst>
              <a:gd name="connsiteX0" fmla="*/ 0 w 1307947"/>
              <a:gd name="connsiteY0" fmla="*/ 219440 h 438880"/>
              <a:gd name="connsiteX1" fmla="*/ 653974 w 1307947"/>
              <a:gd name="connsiteY1" fmla="*/ 0 h 438880"/>
              <a:gd name="connsiteX2" fmla="*/ 1307948 w 1307947"/>
              <a:gd name="connsiteY2" fmla="*/ 219440 h 438880"/>
              <a:gd name="connsiteX3" fmla="*/ 653974 w 1307947"/>
              <a:gd name="connsiteY3" fmla="*/ 438880 h 438880"/>
              <a:gd name="connsiteX4" fmla="*/ 0 w 1307947"/>
              <a:gd name="connsiteY4" fmla="*/ 219440 h 43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947" h="438880">
                <a:moveTo>
                  <a:pt x="0" y="219440"/>
                </a:moveTo>
                <a:cubicBezTo>
                  <a:pt x="0" y="98247"/>
                  <a:pt x="292794" y="0"/>
                  <a:pt x="653974" y="0"/>
                </a:cubicBezTo>
                <a:cubicBezTo>
                  <a:pt x="1015154" y="0"/>
                  <a:pt x="1307948" y="98247"/>
                  <a:pt x="1307948" y="219440"/>
                </a:cubicBezTo>
                <a:cubicBezTo>
                  <a:pt x="1307948" y="340633"/>
                  <a:pt x="1015154" y="438880"/>
                  <a:pt x="653974" y="438880"/>
                </a:cubicBezTo>
                <a:cubicBezTo>
                  <a:pt x="292794" y="438880"/>
                  <a:pt x="0" y="340633"/>
                  <a:pt x="0" y="21944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2974" tIns="75702" rIns="202974" bIns="7570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Districts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0E04C3-63A7-C6C3-9812-660DEE856489}"/>
              </a:ext>
            </a:extLst>
          </p:cNvPr>
          <p:cNvSpPr/>
          <p:nvPr/>
        </p:nvSpPr>
        <p:spPr>
          <a:xfrm rot="1382716">
            <a:off x="2128973" y="2793997"/>
            <a:ext cx="2131576" cy="18575"/>
          </a:xfrm>
          <a:custGeom>
            <a:avLst/>
            <a:gdLst>
              <a:gd name="connsiteX0" fmla="*/ 0 w 2131576"/>
              <a:gd name="connsiteY0" fmla="*/ 9287 h 18574"/>
              <a:gd name="connsiteX1" fmla="*/ 2131576 w 2131576"/>
              <a:gd name="connsiteY1" fmla="*/ 9287 h 1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31576" h="18574">
                <a:moveTo>
                  <a:pt x="2131576" y="9287"/>
                </a:moveTo>
                <a:lnTo>
                  <a:pt x="0" y="9287"/>
                </a:lnTo>
              </a:path>
            </a:pathLst>
          </a:custGeom>
          <a:noFill/>
          <a:ln w="69850">
            <a:solidFill>
              <a:srgbClr val="70B7E1"/>
            </a:solidFill>
            <a:headEnd type="stealth" w="med" len="lg"/>
            <a:tailEnd type="stealth" w="med" len="lg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5199" tIns="-44002" rIns="1025198" bIns="-44002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D98D83D-FA2D-98A7-76E6-EB1E379D181F}"/>
              </a:ext>
            </a:extLst>
          </p:cNvPr>
          <p:cNvSpPr/>
          <p:nvPr/>
        </p:nvSpPr>
        <p:spPr>
          <a:xfrm>
            <a:off x="1627032" y="2173536"/>
            <a:ext cx="585951" cy="339467"/>
          </a:xfrm>
          <a:custGeom>
            <a:avLst/>
            <a:gdLst>
              <a:gd name="connsiteX0" fmla="*/ 0 w 585951"/>
              <a:gd name="connsiteY0" fmla="*/ 169734 h 339467"/>
              <a:gd name="connsiteX1" fmla="*/ 292976 w 585951"/>
              <a:gd name="connsiteY1" fmla="*/ 0 h 339467"/>
              <a:gd name="connsiteX2" fmla="*/ 585952 w 585951"/>
              <a:gd name="connsiteY2" fmla="*/ 169734 h 339467"/>
              <a:gd name="connsiteX3" fmla="*/ 292976 w 585951"/>
              <a:gd name="connsiteY3" fmla="*/ 339468 h 339467"/>
              <a:gd name="connsiteX4" fmla="*/ 0 w 585951"/>
              <a:gd name="connsiteY4" fmla="*/ 169734 h 33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951" h="339467">
                <a:moveTo>
                  <a:pt x="0" y="169734"/>
                </a:moveTo>
                <a:cubicBezTo>
                  <a:pt x="0" y="75993"/>
                  <a:pt x="131170" y="0"/>
                  <a:pt x="292976" y="0"/>
                </a:cubicBezTo>
                <a:cubicBezTo>
                  <a:pt x="454782" y="0"/>
                  <a:pt x="585952" y="75993"/>
                  <a:pt x="585952" y="169734"/>
                </a:cubicBezTo>
                <a:cubicBezTo>
                  <a:pt x="585952" y="263475"/>
                  <a:pt x="454782" y="339468"/>
                  <a:pt x="292976" y="339468"/>
                </a:cubicBezTo>
                <a:cubicBezTo>
                  <a:pt x="131170" y="339468"/>
                  <a:pt x="0" y="263475"/>
                  <a:pt x="0" y="1697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241" tIns="61144" rIns="97241" bIns="6114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Etc.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CDE0E1-9722-09ED-4A08-65EAAD364E74}"/>
              </a:ext>
            </a:extLst>
          </p:cNvPr>
          <p:cNvSpPr/>
          <p:nvPr/>
        </p:nvSpPr>
        <p:spPr>
          <a:xfrm>
            <a:off x="6046738" y="3206582"/>
            <a:ext cx="791570" cy="43672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CADD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4F0B9EE-3089-D385-C947-1592DEFE91BB}"/>
              </a:ext>
            </a:extLst>
          </p:cNvPr>
          <p:cNvSpPr/>
          <p:nvPr/>
        </p:nvSpPr>
        <p:spPr>
          <a:xfrm>
            <a:off x="4690065" y="3092110"/>
            <a:ext cx="1429220" cy="436729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Financials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293407-BA7A-E2AD-38FE-A45E0932B1A0}"/>
              </a:ext>
            </a:extLst>
          </p:cNvPr>
          <p:cNvSpPr/>
          <p:nvPr/>
        </p:nvSpPr>
        <p:spPr>
          <a:xfrm>
            <a:off x="4709782" y="4966101"/>
            <a:ext cx="874595" cy="4367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Asset </a:t>
            </a:r>
            <a:r>
              <a:rPr lang="en-US" sz="1200" b="1" err="1">
                <a:solidFill>
                  <a:schemeClr val="tx1"/>
                </a:solidFill>
              </a:rPr>
              <a:t>Mgmt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72E665-F414-45C7-9943-A37F6F26B4AE}"/>
              </a:ext>
            </a:extLst>
          </p:cNvPr>
          <p:cNvSpPr/>
          <p:nvPr/>
        </p:nvSpPr>
        <p:spPr>
          <a:xfrm>
            <a:off x="5715317" y="4826860"/>
            <a:ext cx="942268" cy="7004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TED</a:t>
            </a:r>
          </a:p>
        </p:txBody>
      </p:sp>
      <p:sp>
        <p:nvSpPr>
          <p:cNvPr id="42" name="Donut 25">
            <a:extLst>
              <a:ext uri="{FF2B5EF4-FFF2-40B4-BE49-F238E27FC236}">
                <a16:creationId xmlns:a16="http://schemas.microsoft.com/office/drawing/2014/main" id="{CB325A1D-5D29-C584-92AB-EBA9494EAE0A}"/>
              </a:ext>
            </a:extLst>
          </p:cNvPr>
          <p:cNvSpPr/>
          <p:nvPr/>
        </p:nvSpPr>
        <p:spPr>
          <a:xfrm>
            <a:off x="3851519" y="2415341"/>
            <a:ext cx="3657600" cy="3657600"/>
          </a:xfrm>
          <a:prstGeom prst="donut">
            <a:avLst>
              <a:gd name="adj" fmla="val 9132"/>
            </a:avLst>
          </a:prstGeom>
          <a:solidFill>
            <a:srgbClr val="003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B348EE-2E8D-66C1-4BF8-3DACD6CB2AE7}"/>
              </a:ext>
            </a:extLst>
          </p:cNvPr>
          <p:cNvSpPr txBox="1"/>
          <p:nvPr/>
        </p:nvSpPr>
        <p:spPr>
          <a:xfrm rot="14559250">
            <a:off x="3342883" y="4170088"/>
            <a:ext cx="2564307" cy="93523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46706"/>
              </a:avLst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GIS Location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5CAFE3-3960-E305-296B-C7DD0D8E6EBF}"/>
              </a:ext>
            </a:extLst>
          </p:cNvPr>
          <p:cNvSpPr txBox="1"/>
          <p:nvPr/>
        </p:nvSpPr>
        <p:spPr>
          <a:xfrm rot="6078531">
            <a:off x="5440980" y="4205859"/>
            <a:ext cx="2564307" cy="93523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46706"/>
              </a:avLst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2D/3D   CADD   Models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82CF0D-F64D-307F-312F-A96AEB064264}"/>
              </a:ext>
            </a:extLst>
          </p:cNvPr>
          <p:cNvSpPr txBox="1"/>
          <p:nvPr/>
        </p:nvSpPr>
        <p:spPr>
          <a:xfrm>
            <a:off x="5301431" y="2396017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GIS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99C654-D5E9-B0CB-385B-03B1706B153E}"/>
              </a:ext>
            </a:extLst>
          </p:cNvPr>
          <p:cNvSpPr txBox="1"/>
          <p:nvPr/>
        </p:nvSpPr>
        <p:spPr>
          <a:xfrm>
            <a:off x="4672107" y="4098438"/>
            <a:ext cx="196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>
                <a:solidFill>
                  <a:srgbClr val="003764"/>
                </a:solidFill>
              </a:rPr>
              <a:t>Big Data</a:t>
            </a:r>
          </a:p>
        </p:txBody>
      </p:sp>
      <p:sp>
        <p:nvSpPr>
          <p:cNvPr id="45" name="Chevron 9">
            <a:extLst>
              <a:ext uri="{FF2B5EF4-FFF2-40B4-BE49-F238E27FC236}">
                <a16:creationId xmlns:a16="http://schemas.microsoft.com/office/drawing/2014/main" id="{304E90C8-7197-8DD1-FD95-57813621A74B}"/>
              </a:ext>
            </a:extLst>
          </p:cNvPr>
          <p:cNvSpPr/>
          <p:nvPr/>
        </p:nvSpPr>
        <p:spPr>
          <a:xfrm rot="17896228">
            <a:off x="4173897" y="3159371"/>
            <a:ext cx="270345" cy="276009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hevron 17">
            <a:extLst>
              <a:ext uri="{FF2B5EF4-FFF2-40B4-BE49-F238E27FC236}">
                <a16:creationId xmlns:a16="http://schemas.microsoft.com/office/drawing/2014/main" id="{CC8F1BB9-7698-94A5-F16A-5979F7DE6186}"/>
              </a:ext>
            </a:extLst>
          </p:cNvPr>
          <p:cNvSpPr/>
          <p:nvPr/>
        </p:nvSpPr>
        <p:spPr>
          <a:xfrm rot="2485287">
            <a:off x="6907553" y="3102913"/>
            <a:ext cx="270345" cy="276009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hevron 18">
            <a:extLst>
              <a:ext uri="{FF2B5EF4-FFF2-40B4-BE49-F238E27FC236}">
                <a16:creationId xmlns:a16="http://schemas.microsoft.com/office/drawing/2014/main" id="{52A687AC-C41B-9BCF-569D-C3A113274913}"/>
              </a:ext>
            </a:extLst>
          </p:cNvPr>
          <p:cNvSpPr/>
          <p:nvPr/>
        </p:nvSpPr>
        <p:spPr>
          <a:xfrm rot="9116406">
            <a:off x="6413626" y="5524678"/>
            <a:ext cx="270345" cy="276009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6B3315F-DB4C-591D-2447-AF81F3D726F3}"/>
              </a:ext>
            </a:extLst>
          </p:cNvPr>
          <p:cNvSpPr/>
          <p:nvPr/>
        </p:nvSpPr>
        <p:spPr>
          <a:xfrm>
            <a:off x="4411641" y="3455484"/>
            <a:ext cx="669555" cy="263922"/>
          </a:xfrm>
          <a:prstGeom prst="ellipse">
            <a:avLst/>
          </a:prstGeom>
          <a:solidFill>
            <a:srgbClr val="003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567357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E960CA-CEE9-2EF3-69AD-68BCC65A9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“Top 5” – among DOTs for GIS</a:t>
            </a:r>
          </a:p>
          <a:p>
            <a:pPr lvl="1"/>
            <a:r>
              <a:rPr lang="en-US"/>
              <a:t>Innovative for 30+ years.</a:t>
            </a:r>
          </a:p>
          <a:p>
            <a:endParaRPr lang="en-US"/>
          </a:p>
          <a:p>
            <a:r>
              <a:rPr lang="en-US"/>
              <a:t>Won 9 awards (since 2012, but more before that)</a:t>
            </a:r>
          </a:p>
          <a:p>
            <a:pPr lvl="1"/>
            <a:r>
              <a:rPr lang="en-US"/>
              <a:t>6 International Awards</a:t>
            </a:r>
          </a:p>
          <a:p>
            <a:pPr lvl="1"/>
            <a:r>
              <a:rPr lang="en-US"/>
              <a:t>3 State Awards</a:t>
            </a:r>
          </a:p>
          <a:p>
            <a:endParaRPr lang="en-US"/>
          </a:p>
          <a:p>
            <a:r>
              <a:rPr lang="en-US"/>
              <a:t>International and state thought leaders/influencers</a:t>
            </a:r>
          </a:p>
          <a:p>
            <a:pPr lvl="1"/>
            <a:r>
              <a:rPr lang="en-US"/>
              <a:t>Teach workshops &amp; regular presenters at conferences.</a:t>
            </a:r>
          </a:p>
          <a:p>
            <a:pPr lvl="1"/>
            <a:r>
              <a:rPr lang="en-US"/>
              <a:t>Active Member of AASHTO Committees &amp; Task Forces.</a:t>
            </a:r>
          </a:p>
          <a:p>
            <a:pPr lvl="1"/>
            <a:r>
              <a:rPr lang="en-US"/>
              <a:t>Key state GIS partner…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DC863-DC83-82F2-F44F-DA2BFBF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KYTC GIS success metrics?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A0844-5D88-0DE7-256E-282116E25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/>
        </p:blipFill>
        <p:spPr>
          <a:xfrm>
            <a:off x="0" y="1716966"/>
            <a:ext cx="2369943" cy="152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1932E-7F8A-7C9E-7A46-29CFEDBDE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600" y="2884724"/>
            <a:ext cx="2369942" cy="21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B40B64-0150-31DE-7732-B1E664F21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3" y="1716965"/>
            <a:ext cx="11155680" cy="4713017"/>
          </a:xfrm>
        </p:spPr>
        <p:txBody>
          <a:bodyPr>
            <a:normAutofit/>
          </a:bodyPr>
          <a:lstStyle/>
          <a:p>
            <a:r>
              <a:rPr lang="en-US" sz="4000" b="1" dirty="0"/>
              <a:t>Yes! </a:t>
            </a:r>
            <a:r>
              <a:rPr lang="en-US" i="1" dirty="0"/>
              <a:t>AND we have freely shared it for 27 years.</a:t>
            </a:r>
          </a:p>
          <a:p>
            <a:pPr lvl="1"/>
            <a:r>
              <a:rPr lang="en-US" b="1" i="1" dirty="0"/>
              <a:t>Updated weekly</a:t>
            </a:r>
          </a:p>
          <a:p>
            <a:pPr lvl="2"/>
            <a:endParaRPr lang="en-US" dirty="0"/>
          </a:p>
          <a:p>
            <a:r>
              <a:rPr lang="en-US" dirty="0"/>
              <a:t>1997: Detailed state-owned road network</a:t>
            </a:r>
            <a:r>
              <a:rPr lang="en-US" i="1" dirty="0"/>
              <a:t> shared with other state agencies, the public, and the private sector</a:t>
            </a:r>
            <a:endParaRPr lang="en-US" baseline="0" dirty="0"/>
          </a:p>
          <a:p>
            <a:r>
              <a:rPr lang="en-US" baseline="0" dirty="0"/>
              <a:t>1998: Local roads added to statewide network.</a:t>
            </a:r>
          </a:p>
          <a:p>
            <a:r>
              <a:rPr lang="en-US" dirty="0"/>
              <a:t>2000: GPS-based network initiated by KYTC.</a:t>
            </a:r>
            <a:endParaRPr lang="en-US" baseline="0" dirty="0"/>
          </a:p>
          <a:p>
            <a:r>
              <a:rPr lang="en-US" baseline="0" dirty="0"/>
              <a:t>2004: Unified very accurate GPS-based road network</a:t>
            </a:r>
          </a:p>
          <a:p>
            <a:pPr lvl="1"/>
            <a:r>
              <a:rPr lang="en-US" dirty="0"/>
              <a:t>Completed for $17 million less than private contractor estimates.</a:t>
            </a:r>
            <a:endParaRPr lang="en-US" baseline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5D0551-58EF-02CC-5BBF-DA4E9831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504"/>
            <a:ext cx="12192000" cy="1325238"/>
          </a:xfrm>
        </p:spPr>
        <p:txBody>
          <a:bodyPr>
            <a:normAutofit/>
          </a:bodyPr>
          <a:lstStyle/>
          <a:p>
            <a:r>
              <a:rPr lang="en-US"/>
              <a:t>Does</a:t>
            </a:r>
            <a:r>
              <a:rPr lang="en-US" baseline="0"/>
              <a:t> KYTC have a statewide GIS roads database?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1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7A87BA-91D7-CE03-7D47-F1A6EBD4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91" y="1716966"/>
            <a:ext cx="11242307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US"/>
              <a:t>KYTC Centerlines were foundation for </a:t>
            </a:r>
          </a:p>
          <a:p>
            <a:pPr lvl="1"/>
            <a:r>
              <a:rPr lang="en-US"/>
              <a:t>(Most) NG911 centerlines.</a:t>
            </a:r>
          </a:p>
          <a:p>
            <a:pPr lvl="1"/>
            <a:r>
              <a:rPr lang="en-US"/>
              <a:t>MANY local/county GIS groups’ road data.</a:t>
            </a:r>
          </a:p>
          <a:p>
            <a:pPr lvl="1"/>
            <a:endParaRPr lang="en-US"/>
          </a:p>
          <a:p>
            <a:r>
              <a:rPr lang="en-US"/>
              <a:t>Div. of Planning partners with Area Development Districts to </a:t>
            </a:r>
          </a:p>
          <a:p>
            <a:pPr lvl="1"/>
            <a:r>
              <a:rPr lang="en-US"/>
              <a:t>Integrate local road information changes into our unified network </a:t>
            </a:r>
          </a:p>
          <a:p>
            <a:pPr lvl="1"/>
            <a:r>
              <a:rPr lang="en-US"/>
              <a:t>Share/collaborate on other local transportation related information.</a:t>
            </a:r>
          </a:p>
          <a:p>
            <a:pPr lvl="1"/>
            <a:endParaRPr lang="en-US"/>
          </a:p>
          <a:p>
            <a:pPr lvl="1"/>
            <a:r>
              <a:rPr lang="en-US"/>
              <a:t>NOTE: A small handful of more urban areas are directly engaged by Planning.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984A8B-49C3-DCD8-8966-1DF7AF37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004"/>
            <a:ext cx="12192000" cy="1286737"/>
          </a:xfrm>
        </p:spPr>
        <p:txBody>
          <a:bodyPr>
            <a:normAutofit fontScale="90000"/>
          </a:bodyPr>
          <a:lstStyle/>
          <a:p>
            <a:r>
              <a:rPr lang="en-US" i="1"/>
              <a:t>How KYTC’s data interacts with county and local data?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98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600"/>
      </a:accent1>
      <a:accent2>
        <a:srgbClr val="003764"/>
      </a:accent2>
      <a:accent3>
        <a:srgbClr val="5EB3E4"/>
      </a:accent3>
      <a:accent4>
        <a:srgbClr val="7F7F7F"/>
      </a:accent4>
      <a:accent5>
        <a:srgbClr val="3A3838"/>
      </a:accent5>
      <a:accent6>
        <a:srgbClr val="D8D9D7"/>
      </a:accent6>
      <a:hlink>
        <a:srgbClr val="2F5496"/>
      </a:hlink>
      <a:folHlink>
        <a:srgbClr val="833C0B"/>
      </a:folHlink>
    </a:clrScheme>
    <a:fontScheme name="KYT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TCtemplate-TK-Main" id="{5079439B-1F70-2A47-A72D-43CF1FB7F3A3}" vid="{75E5FD48-4F16-094F-9B4E-6C600BDA1E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c49161-9466-42e3-9b0b-f0c7cf9930f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C60176CFBEC04FA293110732716524" ma:contentTypeVersion="16" ma:contentTypeDescription="Create a new document." ma:contentTypeScope="" ma:versionID="0ded0b3222b55c3f6ffeb38a5c1c78d3">
  <xsd:schema xmlns:xsd="http://www.w3.org/2001/XMLSchema" xmlns:xs="http://www.w3.org/2001/XMLSchema" xmlns:p="http://schemas.microsoft.com/office/2006/metadata/properties" xmlns:ns3="73e0b52d-b3b9-4737-8193-717a11a99628" xmlns:ns4="dcc49161-9466-42e3-9b0b-f0c7cf9930fd" targetNamespace="http://schemas.microsoft.com/office/2006/metadata/properties" ma:root="true" ma:fieldsID="b639570dda631687ecd1088a4be372e7" ns3:_="" ns4:_="">
    <xsd:import namespace="73e0b52d-b3b9-4737-8193-717a11a99628"/>
    <xsd:import namespace="dcc49161-9466-42e3-9b0b-f0c7cf9930f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0b52d-b3b9-4737-8193-717a11a996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49161-9466-42e3-9b0b-f0c7cf9930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C83A01-C0AC-456B-BD95-6E45D8FCAB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70A070-8F65-401D-945B-E1F108E5B9FE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73e0b52d-b3b9-4737-8193-717a11a99628"/>
    <ds:schemaRef ds:uri="http://purl.org/dc/elements/1.1/"/>
    <ds:schemaRef ds:uri="http://schemas.openxmlformats.org/package/2006/metadata/core-properties"/>
    <ds:schemaRef ds:uri="dcc49161-9466-42e3-9b0b-f0c7cf9930fd"/>
  </ds:schemaRefs>
</ds:datastoreItem>
</file>

<file path=customXml/itemProps3.xml><?xml version="1.0" encoding="utf-8"?>
<ds:datastoreItem xmlns:ds="http://schemas.openxmlformats.org/officeDocument/2006/customXml" ds:itemID="{0DA145EF-06C9-4867-8633-ACE181C448D2}">
  <ds:schemaRefs>
    <ds:schemaRef ds:uri="73e0b52d-b3b9-4737-8193-717a11a99628"/>
    <ds:schemaRef ds:uri="dcc49161-9466-42e3-9b0b-f0c7cf9930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KYTCtemplate-TK-Main (1)</Template>
  <TotalTime>2</TotalTime>
  <Words>1296</Words>
  <Application>Microsoft Office PowerPoint</Application>
  <PresentationFormat>Widescreen</PresentationFormat>
  <Paragraphs>216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Georgia</vt:lpstr>
      <vt:lpstr>Office Theme</vt:lpstr>
      <vt:lpstr>KYTC GIS… United We Stand!</vt:lpstr>
      <vt:lpstr>Why GIS?</vt:lpstr>
      <vt:lpstr>Why is Kentucky a leader in GIS?</vt:lpstr>
      <vt:lpstr>Kentucky GIS Community</vt:lpstr>
      <vt:lpstr>What has made KYTC successful in GIS?</vt:lpstr>
      <vt:lpstr>Location (GIS) is the “Backbone” of KYTC information systems</vt:lpstr>
      <vt:lpstr>KYTC GIS success metrics?</vt:lpstr>
      <vt:lpstr>Does KYTC have a statewide GIS roads database?</vt:lpstr>
      <vt:lpstr>How KYTC’s data interacts with county and local data?</vt:lpstr>
      <vt:lpstr>History of KYTC GIS Collaboration…</vt:lpstr>
      <vt:lpstr>GIAC Value… KY Single Zone Standard</vt:lpstr>
      <vt:lpstr>How KYTC uses GIS…</vt:lpstr>
      <vt:lpstr>Project Development Process</vt:lpstr>
      <vt:lpstr>Plan results published to public (for 21 years)</vt:lpstr>
      <vt:lpstr>Public self-service sites</vt:lpstr>
      <vt:lpstr>Each site is packed with powerful tools.</vt:lpstr>
      <vt:lpstr>Support During Emergencies</vt:lpstr>
      <vt:lpstr>Public Communication</vt:lpstr>
      <vt:lpstr>Environmental Management: Pollinator Plots</vt:lpstr>
      <vt:lpstr>Environmental: Leverage “History” to streamline KYTC project work.</vt:lpstr>
      <vt:lpstr>Maintenance: Bridge Data Miner </vt:lpstr>
      <vt:lpstr>Maintenance: Snow and Ice Priorities</vt:lpstr>
      <vt:lpstr>Real-time Decision Support</vt:lpstr>
      <vt:lpstr>GoKY: Live to the public… and decision makers.</vt:lpstr>
      <vt:lpstr>GOKY: ITS Real-time Dashboard</vt:lpstr>
      <vt:lpstr>The GIS investment is worth it because Kentuckians are worth it!!!</vt:lpstr>
      <vt:lpstr>Thank you.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KYTC GIS… United We Stand!</dc:title>
  <dc:creator>Holmes, Will F (KYTC)</dc:creator>
  <cp:lastModifiedBy>Smith, Jennifer (LRC)</cp:lastModifiedBy>
  <cp:revision>2</cp:revision>
  <cp:lastPrinted>2024-04-19T17:19:28Z</cp:lastPrinted>
  <dcterms:created xsi:type="dcterms:W3CDTF">2024-04-15T15:25:15Z</dcterms:created>
  <dcterms:modified xsi:type="dcterms:W3CDTF">2024-04-19T17:20:25Z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0x010100A3C60176CFBEC04FA293110732716524</vt:lpwstr>
  </property>
</Properties>
</file>