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4" r:id="rId4"/>
    <p:sldMasterId id="2147483696" r:id="rId5"/>
  </p:sldMasterIdLst>
  <p:notesMasterIdLst>
    <p:notesMasterId r:id="rId36"/>
  </p:notesMasterIdLst>
  <p:sldIdLst>
    <p:sldId id="349" r:id="rId6"/>
    <p:sldId id="17171" r:id="rId7"/>
    <p:sldId id="999" r:id="rId8"/>
    <p:sldId id="342" r:id="rId9"/>
    <p:sldId id="1005" r:id="rId10"/>
    <p:sldId id="332" r:id="rId11"/>
    <p:sldId id="719" r:id="rId12"/>
    <p:sldId id="720" r:id="rId13"/>
    <p:sldId id="724" r:id="rId14"/>
    <p:sldId id="752" r:id="rId15"/>
    <p:sldId id="750" r:id="rId16"/>
    <p:sldId id="726" r:id="rId17"/>
    <p:sldId id="17117" r:id="rId18"/>
    <p:sldId id="17167" r:id="rId19"/>
    <p:sldId id="657" r:id="rId20"/>
    <p:sldId id="708" r:id="rId21"/>
    <p:sldId id="729" r:id="rId22"/>
    <p:sldId id="17169" r:id="rId23"/>
    <p:sldId id="711" r:id="rId24"/>
    <p:sldId id="697" r:id="rId25"/>
    <p:sldId id="717" r:id="rId26"/>
    <p:sldId id="266" r:id="rId27"/>
    <p:sldId id="730" r:id="rId28"/>
    <p:sldId id="17172" r:id="rId29"/>
    <p:sldId id="17173" r:id="rId30"/>
    <p:sldId id="17174" r:id="rId31"/>
    <p:sldId id="709" r:id="rId32"/>
    <p:sldId id="17170" r:id="rId33"/>
    <p:sldId id="17176" r:id="rId34"/>
    <p:sldId id="17175"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10255E-2521-B016-AED8-0E8F910FBED8}" name="Nauracy, Kayleigh (nauracka)" initials="N(" userId="S::nauracka@ucmail.uc.edu::2cbf4243-4487-494e-9b0b-41a06f3f506c"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613" autoAdjust="0"/>
  </p:normalViewPr>
  <p:slideViewPr>
    <p:cSldViewPr snapToGrid="0">
      <p:cViewPr varScale="1">
        <p:scale>
          <a:sx n="89" d="100"/>
          <a:sy n="89" d="100"/>
        </p:scale>
        <p:origin x="1434"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e Hatter" userId="c6fd83b5-f701-4e6f-ad93-0415a5f3ef90" providerId="ADAL" clId="{BD8CF3A3-DA47-47D4-AA5B-939AFE1DC82D}"/>
    <pc:docChg chg="undo custSel modSld">
      <pc:chgData name="Dave Hatter" userId="c6fd83b5-f701-4e6f-ad93-0415a5f3ef90" providerId="ADAL" clId="{BD8CF3A3-DA47-47D4-AA5B-939AFE1DC82D}" dt="2024-08-12T14:29:16.221" v="77" actId="1076"/>
      <pc:docMkLst>
        <pc:docMk/>
      </pc:docMkLst>
      <pc:sldChg chg="modSp mod">
        <pc:chgData name="Dave Hatter" userId="c6fd83b5-f701-4e6f-ad93-0415a5f3ef90" providerId="ADAL" clId="{BD8CF3A3-DA47-47D4-AA5B-939AFE1DC82D}" dt="2024-08-12T14:22:13.063" v="11" actId="14100"/>
        <pc:sldMkLst>
          <pc:docMk/>
          <pc:sldMk cId="3460657746" sldId="266"/>
        </pc:sldMkLst>
        <pc:spChg chg="mod">
          <ac:chgData name="Dave Hatter" userId="c6fd83b5-f701-4e6f-ad93-0415a5f3ef90" providerId="ADAL" clId="{BD8CF3A3-DA47-47D4-AA5B-939AFE1DC82D}" dt="2024-08-12T14:22:13.063" v="11" actId="14100"/>
          <ac:spMkLst>
            <pc:docMk/>
            <pc:sldMk cId="3460657746" sldId="266"/>
            <ac:spMk id="2" creationId="{FDA9E0BD-A44A-F753-E7BD-0111150AAEB2}"/>
          </ac:spMkLst>
        </pc:spChg>
        <pc:spChg chg="mod">
          <ac:chgData name="Dave Hatter" userId="c6fd83b5-f701-4e6f-ad93-0415a5f3ef90" providerId="ADAL" clId="{BD8CF3A3-DA47-47D4-AA5B-939AFE1DC82D}" dt="2024-08-12T14:22:10.515" v="10" actId="1076"/>
          <ac:spMkLst>
            <pc:docMk/>
            <pc:sldMk cId="3460657746" sldId="266"/>
            <ac:spMk id="6" creationId="{5268E3E9-9BE3-01CC-732D-4AD91913DD2A}"/>
          </ac:spMkLst>
        </pc:spChg>
      </pc:sldChg>
      <pc:sldChg chg="modSp mod">
        <pc:chgData name="Dave Hatter" userId="c6fd83b5-f701-4e6f-ad93-0415a5f3ef90" providerId="ADAL" clId="{BD8CF3A3-DA47-47D4-AA5B-939AFE1DC82D}" dt="2024-08-12T14:21:02.674" v="2" actId="14100"/>
        <pc:sldMkLst>
          <pc:docMk/>
          <pc:sldMk cId="4134766531" sldId="657"/>
        </pc:sldMkLst>
        <pc:spChg chg="mod">
          <ac:chgData name="Dave Hatter" userId="c6fd83b5-f701-4e6f-ad93-0415a5f3ef90" providerId="ADAL" clId="{BD8CF3A3-DA47-47D4-AA5B-939AFE1DC82D}" dt="2024-08-12T14:20:59.834" v="1" actId="14100"/>
          <ac:spMkLst>
            <pc:docMk/>
            <pc:sldMk cId="4134766531" sldId="657"/>
            <ac:spMk id="364" creationId="{00000000-0000-0000-0000-000000000000}"/>
          </ac:spMkLst>
        </pc:spChg>
        <pc:picChg chg="mod">
          <ac:chgData name="Dave Hatter" userId="c6fd83b5-f701-4e6f-ad93-0415a5f3ef90" providerId="ADAL" clId="{BD8CF3A3-DA47-47D4-AA5B-939AFE1DC82D}" dt="2024-08-12T14:21:02.674" v="2" actId="14100"/>
          <ac:picMkLst>
            <pc:docMk/>
            <pc:sldMk cId="4134766531" sldId="657"/>
            <ac:picMk id="3" creationId="{46288BE6-BFB0-78BC-FBD1-F71737A76C41}"/>
          </ac:picMkLst>
        </pc:picChg>
      </pc:sldChg>
      <pc:sldChg chg="modSp mod">
        <pc:chgData name="Dave Hatter" userId="c6fd83b5-f701-4e6f-ad93-0415a5f3ef90" providerId="ADAL" clId="{BD8CF3A3-DA47-47D4-AA5B-939AFE1DC82D}" dt="2024-08-12T14:28:59.228" v="67" actId="14100"/>
        <pc:sldMkLst>
          <pc:docMk/>
          <pc:sldMk cId="124782046" sldId="709"/>
        </pc:sldMkLst>
        <pc:spChg chg="mod">
          <ac:chgData name="Dave Hatter" userId="c6fd83b5-f701-4e6f-ad93-0415a5f3ef90" providerId="ADAL" clId="{BD8CF3A3-DA47-47D4-AA5B-939AFE1DC82D}" dt="2024-08-12T14:28:59.228" v="67" actId="14100"/>
          <ac:spMkLst>
            <pc:docMk/>
            <pc:sldMk cId="124782046" sldId="709"/>
            <ac:spMk id="3" creationId="{00000000-0000-0000-0000-000000000000}"/>
          </ac:spMkLst>
        </pc:spChg>
      </pc:sldChg>
      <pc:sldChg chg="modSp mod">
        <pc:chgData name="Dave Hatter" userId="c6fd83b5-f701-4e6f-ad93-0415a5f3ef90" providerId="ADAL" clId="{BD8CF3A3-DA47-47D4-AA5B-939AFE1DC82D}" dt="2024-08-12T14:28:28.304" v="66" actId="20577"/>
        <pc:sldMkLst>
          <pc:docMk/>
          <pc:sldMk cId="3874181702" sldId="17172"/>
        </pc:sldMkLst>
        <pc:spChg chg="mod">
          <ac:chgData name="Dave Hatter" userId="c6fd83b5-f701-4e6f-ad93-0415a5f3ef90" providerId="ADAL" clId="{BD8CF3A3-DA47-47D4-AA5B-939AFE1DC82D}" dt="2024-08-12T14:28:28.304" v="66" actId="20577"/>
          <ac:spMkLst>
            <pc:docMk/>
            <pc:sldMk cId="3874181702" sldId="17172"/>
            <ac:spMk id="3" creationId="{00000000-0000-0000-0000-000000000000}"/>
          </ac:spMkLst>
        </pc:spChg>
      </pc:sldChg>
      <pc:sldChg chg="modSp mod">
        <pc:chgData name="Dave Hatter" userId="c6fd83b5-f701-4e6f-ad93-0415a5f3ef90" providerId="ADAL" clId="{BD8CF3A3-DA47-47D4-AA5B-939AFE1DC82D}" dt="2024-08-12T14:25:49.861" v="55" actId="255"/>
        <pc:sldMkLst>
          <pc:docMk/>
          <pc:sldMk cId="3723392723" sldId="17173"/>
        </pc:sldMkLst>
        <pc:spChg chg="mod">
          <ac:chgData name="Dave Hatter" userId="c6fd83b5-f701-4e6f-ad93-0415a5f3ef90" providerId="ADAL" clId="{BD8CF3A3-DA47-47D4-AA5B-939AFE1DC82D}" dt="2024-08-12T14:25:49.861" v="55" actId="255"/>
          <ac:spMkLst>
            <pc:docMk/>
            <pc:sldMk cId="3723392723" sldId="17173"/>
            <ac:spMk id="3" creationId="{00000000-0000-0000-0000-000000000000}"/>
          </ac:spMkLst>
        </pc:spChg>
      </pc:sldChg>
      <pc:sldChg chg="modSp mod">
        <pc:chgData name="Dave Hatter" userId="c6fd83b5-f701-4e6f-ad93-0415a5f3ef90" providerId="ADAL" clId="{BD8CF3A3-DA47-47D4-AA5B-939AFE1DC82D}" dt="2024-08-12T14:27:42.337" v="63" actId="1076"/>
        <pc:sldMkLst>
          <pc:docMk/>
          <pc:sldMk cId="1113416816" sldId="17175"/>
        </pc:sldMkLst>
        <pc:spChg chg="mod">
          <ac:chgData name="Dave Hatter" userId="c6fd83b5-f701-4e6f-ad93-0415a5f3ef90" providerId="ADAL" clId="{BD8CF3A3-DA47-47D4-AA5B-939AFE1DC82D}" dt="2024-08-12T14:27:25.106" v="59" actId="14100"/>
          <ac:spMkLst>
            <pc:docMk/>
            <pc:sldMk cId="1113416816" sldId="17175"/>
            <ac:spMk id="2" creationId="{00000000-0000-0000-0000-000000000000}"/>
          </ac:spMkLst>
        </pc:spChg>
        <pc:spChg chg="mod">
          <ac:chgData name="Dave Hatter" userId="c6fd83b5-f701-4e6f-ad93-0415a5f3ef90" providerId="ADAL" clId="{BD8CF3A3-DA47-47D4-AA5B-939AFE1DC82D}" dt="2024-08-12T14:27:30.386" v="61" actId="14100"/>
          <ac:spMkLst>
            <pc:docMk/>
            <pc:sldMk cId="1113416816" sldId="17175"/>
            <ac:spMk id="3" creationId="{00000000-0000-0000-0000-000000000000}"/>
          </ac:spMkLst>
        </pc:spChg>
        <pc:picChg chg="mod">
          <ac:chgData name="Dave Hatter" userId="c6fd83b5-f701-4e6f-ad93-0415a5f3ef90" providerId="ADAL" clId="{BD8CF3A3-DA47-47D4-AA5B-939AFE1DC82D}" dt="2024-08-12T14:27:42.337" v="63" actId="1076"/>
          <ac:picMkLst>
            <pc:docMk/>
            <pc:sldMk cId="1113416816" sldId="17175"/>
            <ac:picMk id="6" creationId="{74DF0C8B-C51D-6EA3-133D-29687120B7AC}"/>
          </ac:picMkLst>
        </pc:picChg>
      </pc:sldChg>
      <pc:sldChg chg="modSp mod">
        <pc:chgData name="Dave Hatter" userId="c6fd83b5-f701-4e6f-ad93-0415a5f3ef90" providerId="ADAL" clId="{BD8CF3A3-DA47-47D4-AA5B-939AFE1DC82D}" dt="2024-08-12T14:29:16.221" v="77" actId="1076"/>
        <pc:sldMkLst>
          <pc:docMk/>
          <pc:sldMk cId="1928307448" sldId="17176"/>
        </pc:sldMkLst>
        <pc:spChg chg="mod">
          <ac:chgData name="Dave Hatter" userId="c6fd83b5-f701-4e6f-ad93-0415a5f3ef90" providerId="ADAL" clId="{BD8CF3A3-DA47-47D4-AA5B-939AFE1DC82D}" dt="2024-08-12T14:29:13.901" v="76" actId="1076"/>
          <ac:spMkLst>
            <pc:docMk/>
            <pc:sldMk cId="1928307448" sldId="17176"/>
            <ac:spMk id="2" creationId="{00000000-0000-0000-0000-000000000000}"/>
          </ac:spMkLst>
        </pc:spChg>
        <pc:spChg chg="mod">
          <ac:chgData name="Dave Hatter" userId="c6fd83b5-f701-4e6f-ad93-0415a5f3ef90" providerId="ADAL" clId="{BD8CF3A3-DA47-47D4-AA5B-939AFE1DC82D}" dt="2024-08-12T14:29:16.221" v="77" actId="1076"/>
          <ac:spMkLst>
            <pc:docMk/>
            <pc:sldMk cId="1928307448" sldId="17176"/>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0A53C876-51EE-4413-B4B8-3AC57EEA0AE9}" type="datetimeFigureOut">
              <a:rPr lang="en-US" smtClean="0"/>
              <a:t>8/12/2024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694E471-8C1C-4463-AC24-F12C14E80990}" type="slidenum">
              <a:rPr lang="en-US" smtClean="0"/>
              <a:t>‹#›</a:t>
            </a:fld>
            <a:endParaRPr lang="en-US"/>
          </a:p>
        </p:txBody>
      </p:sp>
    </p:spTree>
    <p:extLst>
      <p:ext uri="{BB962C8B-B14F-4D97-AF65-F5344CB8AC3E}">
        <p14:creationId xmlns:p14="http://schemas.microsoft.com/office/powerpoint/2010/main" val="28981765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einnews.com/pr_news/606505844/cybercrime-damages-to-cost-the-world-8-trillion-usd-in-202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If it were measured as a country, then cybercrime would be the world’s third largest economy after the U.S. and China. </a:t>
            </a:r>
            <a:r>
              <a:rPr lang="en-US" b="1" dirty="0">
                <a:hlinkClick r:id="rId3"/>
              </a:rPr>
              <a:t>Press Release</a:t>
            </a: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79E04-056F-D54A-A085-DA3FE0CB7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4838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Warnings from WH, FBI, DHS, CISA, EPA</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AF79E04-056F-D54A-A085-DA3FE0CB785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3322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Bekah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2D8CC1-5500-4FE0-A36A-F069674136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488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Ohio Homeland Security’s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Critical Infrastructure Assets in CIMS.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Sector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Chemical: 			4</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Commercial Facilities: 		19</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Communications: 		2934</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Critical Manufacturing: 		2865</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Dams: 			2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Defense Industrial base: 		1</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Emergency Services: 		4</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Energy: 			1469</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Food &amp; Agriculture: 		1236</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Government Facilities: 		300</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Healthcare &amp; Public Health: 		284</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Transportation Systems: 		1924</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Times New Roman" panose="02020603050405020304" pitchFamily="18" charset="0"/>
                <a:ea typeface="Calibri" panose="020F0502020204030204" pitchFamily="34" charset="0"/>
                <a:cs typeface="Times New Roman" panose="02020603050405020304" pitchFamily="18" charset="0"/>
              </a:rPr>
              <a:t>Water &amp; Wastewater: 		398</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53F39-1EB5-4222-A254-61C3570685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Open Sans ExtraBold" panose="020B0906030804020204" pitchFamily="34" charset="0"/>
                <a:ea typeface="Open Sans ExtraBold" panose="020B0906030804020204" pitchFamily="34" charset="0"/>
                <a:cs typeface="Open Sans ExtraBold" panose="020B0906030804020204" pitchFamily="34" charset="0"/>
              </a:rPr>
              <a:t>Serving Ohio’s Public Servants</a:t>
            </a:r>
          </a:p>
          <a:p>
            <a:endParaRPr lang="en-US" dirty="0"/>
          </a:p>
        </p:txBody>
      </p:sp>
      <p:sp>
        <p:nvSpPr>
          <p:cNvPr id="4" name="Slide Number Placeholder 3"/>
          <p:cNvSpPr>
            <a:spLocks noGrp="1"/>
          </p:cNvSpPr>
          <p:nvPr>
            <p:ph type="sldNum" sz="quarter" idx="5"/>
          </p:nvPr>
        </p:nvSpPr>
        <p:spPr/>
        <p:txBody>
          <a:bodyPr/>
          <a:lstStyle/>
          <a:p>
            <a:fld id="{1694E471-8C1C-4463-AC24-F12C14E80990}" type="slidenum">
              <a:rPr lang="en-US" smtClean="0"/>
              <a:t>22</a:t>
            </a:fld>
            <a:endParaRPr lang="en-US"/>
          </a:p>
        </p:txBody>
      </p:sp>
    </p:spTree>
    <p:extLst>
      <p:ext uri="{BB962C8B-B14F-4D97-AF65-F5344CB8AC3E}">
        <p14:creationId xmlns:p14="http://schemas.microsoft.com/office/powerpoint/2010/main" val="2591169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F39C7A-F7C2-483C-AB6D-AB78F1CB784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403845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39C7A-F7C2-483C-AB6D-AB78F1CB784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111616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39C7A-F7C2-483C-AB6D-AB78F1CB784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281884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5DDEC8-AAEC-4F5E-AC36-82BD74DA8FB3}"/>
              </a:ext>
            </a:extLst>
          </p:cNvPr>
          <p:cNvSpPr>
            <a:spLocks noGrp="1"/>
          </p:cNvSpPr>
          <p:nvPr>
            <p:ph type="dt" sz="half" idx="10"/>
          </p:nvPr>
        </p:nvSpPr>
        <p:spPr/>
        <p:txBody>
          <a:bodyPr/>
          <a:lstStyle>
            <a:lvl1pPr>
              <a:defRPr/>
            </a:lvl1pPr>
          </a:lstStyle>
          <a:p>
            <a:pPr>
              <a:defRPr/>
            </a:pPr>
            <a:fld id="{58FF617C-D9CB-4AEF-BB5B-CA242EF8ED06}" type="datetimeFigureOut">
              <a:rPr lang="en-US"/>
              <a:pPr>
                <a:defRPr/>
              </a:pPr>
              <a:t>8/12/2024</a:t>
            </a:fld>
            <a:endParaRPr lang="en-US"/>
          </a:p>
        </p:txBody>
      </p:sp>
      <p:sp>
        <p:nvSpPr>
          <p:cNvPr id="3" name="Footer Placeholder 2">
            <a:extLst>
              <a:ext uri="{FF2B5EF4-FFF2-40B4-BE49-F238E27FC236}">
                <a16:creationId xmlns:a16="http://schemas.microsoft.com/office/drawing/2014/main" id="{CD5FE73B-0A50-4B66-BF11-C3C898234841}"/>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4" name="Slide Number Placeholder 3">
            <a:extLst>
              <a:ext uri="{FF2B5EF4-FFF2-40B4-BE49-F238E27FC236}">
                <a16:creationId xmlns:a16="http://schemas.microsoft.com/office/drawing/2014/main" id="{5BB868F3-0C41-474F-B09B-EAE5E6DF6E6C}"/>
              </a:ext>
            </a:extLst>
          </p:cNvPr>
          <p:cNvSpPr>
            <a:spLocks noGrp="1"/>
          </p:cNvSpPr>
          <p:nvPr>
            <p:ph type="sldNum" sz="quarter" idx="12"/>
          </p:nvPr>
        </p:nvSpPr>
        <p:spPr>
          <a:xfrm>
            <a:off x="9972675" y="6335713"/>
            <a:ext cx="9239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22FAA81-A6E4-4586-9FFE-9C39E27F9093}" type="slidenum">
              <a:rPr lang="en-US" altLang="en-US"/>
              <a:pPr/>
              <a:t>‹#›</a:t>
            </a:fld>
            <a:endParaRPr lang="en-US" altLang="en-US"/>
          </a:p>
        </p:txBody>
      </p:sp>
    </p:spTree>
    <p:extLst>
      <p:ext uri="{BB962C8B-B14F-4D97-AF65-F5344CB8AC3E}">
        <p14:creationId xmlns:p14="http://schemas.microsoft.com/office/powerpoint/2010/main" val="140858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5FEA-8126-EF4C-A216-797CBBFE01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2ACFE2F-3B52-BF4C-91F4-698C3E9C24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D736-3A1E-4C75-BCC3-5F3298C3BA6F}"/>
              </a:ext>
            </a:extLst>
          </p:cNvPr>
          <p:cNvSpPr>
            <a:spLocks noGrp="1"/>
          </p:cNvSpPr>
          <p:nvPr>
            <p:ph type="dt" sz="half" idx="10"/>
          </p:nvPr>
        </p:nvSpPr>
        <p:spPr/>
        <p:txBody>
          <a:bodyPr/>
          <a:lstStyle>
            <a:lvl1pPr>
              <a:defRPr/>
            </a:lvl1pPr>
          </a:lstStyle>
          <a:p>
            <a:pPr>
              <a:defRPr/>
            </a:pPr>
            <a:fld id="{7F8DB873-8817-4957-9F97-9735D17EC675}" type="datetimeFigureOut">
              <a:rPr lang="en-US"/>
              <a:pPr>
                <a:defRPr/>
              </a:pPr>
              <a:t>8/12/2024</a:t>
            </a:fld>
            <a:endParaRPr lang="en-US"/>
          </a:p>
        </p:txBody>
      </p:sp>
      <p:sp>
        <p:nvSpPr>
          <p:cNvPr id="5" name="Footer Placeholder 4">
            <a:extLst>
              <a:ext uri="{FF2B5EF4-FFF2-40B4-BE49-F238E27FC236}">
                <a16:creationId xmlns:a16="http://schemas.microsoft.com/office/drawing/2014/main" id="{29C8CE07-F3E1-46D0-8ECC-EE2D8DC7FA2E}"/>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1246D3F-5C32-44D3-B3A3-507EEAEFBD58}"/>
              </a:ext>
            </a:extLst>
          </p:cNvPr>
          <p:cNvSpPr>
            <a:spLocks noGrp="1"/>
          </p:cNvSpPr>
          <p:nvPr>
            <p:ph type="sldNum" sz="quarter" idx="12"/>
          </p:nvPr>
        </p:nvSpPr>
        <p:spPr>
          <a:xfrm>
            <a:off x="9972675" y="6335713"/>
            <a:ext cx="9239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EBCE763A-9A00-43BC-8DA1-37D39C7845E5}" type="slidenum">
              <a:rPr lang="en-US" altLang="en-US"/>
              <a:pPr/>
              <a:t>‹#›</a:t>
            </a:fld>
            <a:endParaRPr lang="en-US" altLang="en-US"/>
          </a:p>
        </p:txBody>
      </p:sp>
    </p:spTree>
    <p:extLst>
      <p:ext uri="{BB962C8B-B14F-4D97-AF65-F5344CB8AC3E}">
        <p14:creationId xmlns:p14="http://schemas.microsoft.com/office/powerpoint/2010/main" val="2839938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06B1D-D694-3B4E-B279-95A0B0DFA1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B72099-FF0B-6941-9442-6D6A5CEBAC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392D6-58A3-4528-A1AF-E7D945AC99D6}"/>
              </a:ext>
            </a:extLst>
          </p:cNvPr>
          <p:cNvSpPr>
            <a:spLocks noGrp="1"/>
          </p:cNvSpPr>
          <p:nvPr>
            <p:ph type="dt" sz="half" idx="10"/>
          </p:nvPr>
        </p:nvSpPr>
        <p:spPr/>
        <p:txBody>
          <a:bodyPr/>
          <a:lstStyle>
            <a:lvl1pPr>
              <a:defRPr/>
            </a:lvl1pPr>
          </a:lstStyle>
          <a:p>
            <a:pPr>
              <a:defRPr/>
            </a:pPr>
            <a:fld id="{D978CB6E-BFDB-4AFE-A2FC-71BE95C7742C}" type="datetimeFigureOut">
              <a:rPr lang="en-US"/>
              <a:pPr>
                <a:defRPr/>
              </a:pPr>
              <a:t>8/12/2024</a:t>
            </a:fld>
            <a:endParaRPr lang="en-US"/>
          </a:p>
        </p:txBody>
      </p:sp>
      <p:sp>
        <p:nvSpPr>
          <p:cNvPr id="5" name="Footer Placeholder 4">
            <a:extLst>
              <a:ext uri="{FF2B5EF4-FFF2-40B4-BE49-F238E27FC236}">
                <a16:creationId xmlns:a16="http://schemas.microsoft.com/office/drawing/2014/main" id="{090709A2-5DD1-4539-85B3-21B56AF1AA6A}"/>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3011FB35-04A1-446B-B40D-69B0305BBE41}"/>
              </a:ext>
            </a:extLst>
          </p:cNvPr>
          <p:cNvSpPr>
            <a:spLocks noGrp="1"/>
          </p:cNvSpPr>
          <p:nvPr>
            <p:ph type="sldNum" sz="quarter" idx="12"/>
          </p:nvPr>
        </p:nvSpPr>
        <p:spPr>
          <a:xfrm>
            <a:off x="9972675" y="6335713"/>
            <a:ext cx="9239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6DC3277B-7E57-4E7E-B377-8BDFE6D96953}" type="slidenum">
              <a:rPr lang="en-US" altLang="en-US"/>
              <a:pPr/>
              <a:t>‹#›</a:t>
            </a:fld>
            <a:endParaRPr lang="en-US" altLang="en-US"/>
          </a:p>
        </p:txBody>
      </p:sp>
    </p:spTree>
    <p:extLst>
      <p:ext uri="{BB962C8B-B14F-4D97-AF65-F5344CB8AC3E}">
        <p14:creationId xmlns:p14="http://schemas.microsoft.com/office/powerpoint/2010/main" val="1452657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48AA0-0B4E-084D-93CB-E4DE0ACF3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5BF8F6-C444-6E47-A8AD-8DE7848118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D526E8E-142A-704F-A13F-3298F9A0DB8F}"/>
              </a:ext>
            </a:extLst>
          </p:cNvPr>
          <p:cNvSpPr>
            <a:spLocks noGrp="1"/>
          </p:cNvSpPr>
          <p:nvPr>
            <p:ph type="dt" sz="half" idx="10"/>
          </p:nvPr>
        </p:nvSpPr>
        <p:spPr/>
        <p:txBody>
          <a:bodyPr/>
          <a:lstStyle/>
          <a:p>
            <a:fld id="{8DAE31F4-6419-994C-B5D9-A661A6CC95D9}" type="datetimeFigureOut">
              <a:rPr lang="en-US" smtClean="0"/>
              <a:t>8/12/2024</a:t>
            </a:fld>
            <a:endParaRPr lang="en-US"/>
          </a:p>
        </p:txBody>
      </p:sp>
      <p:sp>
        <p:nvSpPr>
          <p:cNvPr id="5" name="Footer Placeholder 4">
            <a:extLst>
              <a:ext uri="{FF2B5EF4-FFF2-40B4-BE49-F238E27FC236}">
                <a16:creationId xmlns:a16="http://schemas.microsoft.com/office/drawing/2014/main" id="{774D6199-F5BE-7044-91B4-4C599F62D0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577309-7728-1E4D-B298-072C1E51EACA}"/>
              </a:ext>
            </a:extLst>
          </p:cNvPr>
          <p:cNvSpPr>
            <a:spLocks noGrp="1"/>
          </p:cNvSpPr>
          <p:nvPr>
            <p:ph type="sldNum" sz="quarter" idx="12"/>
          </p:nvPr>
        </p:nvSpPr>
        <p:spPr/>
        <p:txBody>
          <a:bodyPr/>
          <a:lstStyle/>
          <a:p>
            <a:fld id="{64C21B5F-CFB9-EE44-8841-8478AD246C60}" type="slidenum">
              <a:rPr lang="en-US" smtClean="0"/>
              <a:t>‹#›</a:t>
            </a:fld>
            <a:endParaRPr lang="en-US"/>
          </a:p>
        </p:txBody>
      </p:sp>
    </p:spTree>
    <p:extLst>
      <p:ext uri="{BB962C8B-B14F-4D97-AF65-F5344CB8AC3E}">
        <p14:creationId xmlns:p14="http://schemas.microsoft.com/office/powerpoint/2010/main" val="186572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E7BE3-A82C-4BF6-AB32-A23A1CEDF0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A96EBE-DEDE-48E8-B374-4869BD12663E}"/>
              </a:ext>
            </a:extLst>
          </p:cNvPr>
          <p:cNvSpPr>
            <a:spLocks noGrp="1"/>
          </p:cNvSpPr>
          <p:nvPr>
            <p:ph type="dt" sz="half" idx="10"/>
          </p:nvPr>
        </p:nvSpPr>
        <p:spPr/>
        <p:txBody>
          <a:bodyPr/>
          <a:lstStyle/>
          <a:p>
            <a:fld id="{B1559735-5987-4401-93AD-3E70BF053D68}" type="datetime1">
              <a:rPr lang="en-US" smtClean="0"/>
              <a:t>8/12/2024</a:t>
            </a:fld>
            <a:endParaRPr lang="en-US"/>
          </a:p>
        </p:txBody>
      </p:sp>
      <p:sp>
        <p:nvSpPr>
          <p:cNvPr id="4" name="Footer Placeholder 3">
            <a:extLst>
              <a:ext uri="{FF2B5EF4-FFF2-40B4-BE49-F238E27FC236}">
                <a16:creationId xmlns:a16="http://schemas.microsoft.com/office/drawing/2014/main" id="{248F3CC5-0A29-4049-86B6-B97389D819A7}"/>
              </a:ext>
            </a:extLst>
          </p:cNvPr>
          <p:cNvSpPr>
            <a:spLocks noGrp="1"/>
          </p:cNvSpPr>
          <p:nvPr>
            <p:ph type="ftr" sz="quarter" idx="11"/>
          </p:nvPr>
        </p:nvSpPr>
        <p:spPr>
          <a:xfrm>
            <a:off x="4038600" y="6492875"/>
            <a:ext cx="4114800" cy="365125"/>
          </a:xfrm>
        </p:spPr>
        <p:txBody>
          <a:bodyPr/>
          <a:lstStyle>
            <a:lvl1pPr>
              <a:defRPr>
                <a:latin typeface="Arial" panose="020B0604020202020204" pitchFamily="34" charset="0"/>
                <a:cs typeface="Arial" panose="020B0604020202020204" pitchFamily="34" charset="0"/>
              </a:defRPr>
            </a:lvl1pPr>
          </a:lstStyle>
          <a:p>
            <a:r>
              <a:rPr lang="en-US"/>
              <a:t>CUI</a:t>
            </a:r>
          </a:p>
        </p:txBody>
      </p:sp>
      <p:sp>
        <p:nvSpPr>
          <p:cNvPr id="5" name="Slide Number Placeholder 4">
            <a:extLst>
              <a:ext uri="{FF2B5EF4-FFF2-40B4-BE49-F238E27FC236}">
                <a16:creationId xmlns:a16="http://schemas.microsoft.com/office/drawing/2014/main" id="{FCA6BFEF-E27F-4B92-9819-87C64787815B}"/>
              </a:ext>
            </a:extLst>
          </p:cNvPr>
          <p:cNvSpPr>
            <a:spLocks noGrp="1"/>
          </p:cNvSpPr>
          <p:nvPr>
            <p:ph type="sldNum" sz="quarter" idx="12"/>
          </p:nvPr>
        </p:nvSpPr>
        <p:spPr/>
        <p:txBody>
          <a:bodyPr/>
          <a:lstStyle/>
          <a:p>
            <a:fld id="{2034CBFE-1443-4B0A-9C10-A250C3612FEF}" type="slidenum">
              <a:rPr lang="en-US" smtClean="0"/>
              <a:t>‹#›</a:t>
            </a:fld>
            <a:endParaRPr lang="en-US"/>
          </a:p>
        </p:txBody>
      </p:sp>
    </p:spTree>
    <p:extLst>
      <p:ext uri="{BB962C8B-B14F-4D97-AF65-F5344CB8AC3E}">
        <p14:creationId xmlns:p14="http://schemas.microsoft.com/office/powerpoint/2010/main" val="2959042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lvl1pPr>
              <a:defRPr b="1">
                <a:solidFill>
                  <a:srgbClr val="FFFFFF"/>
                </a:solidFill>
                <a:latin typeface="Open Sans Extrabold"/>
                <a:ea typeface="Open Sans Extrabold"/>
                <a:cs typeface="Open Sans Extrabold"/>
                <a:sym typeface="Open Sans Extrabold"/>
              </a:defRPr>
            </a:lvl1pPr>
          </a:lstStyle>
          <a:p>
            <a:r>
              <a:t>Title Text</a:t>
            </a:r>
          </a:p>
        </p:txBody>
      </p:sp>
      <p:sp>
        <p:nvSpPr>
          <p:cNvPr id="49" name="Body Level One…"/>
          <p:cNvSpPr txBox="1">
            <a:spLocks noGrp="1"/>
          </p:cNvSpPr>
          <p:nvPr>
            <p:ph type="body" sz="half" idx="1"/>
          </p:nvPr>
        </p:nvSpPr>
        <p:spPr>
          <a:xfrm>
            <a:off x="838200" y="1825625"/>
            <a:ext cx="5181600" cy="386911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1354349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C83D0-57DB-0946-84C6-C0C0B99D9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C85803-FC8B-DE4B-A691-48B901D169E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B4FC46-0315-554B-8E8F-4ED7B9F740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879278-D660-4290-8FCE-5F880525F9CF}"/>
              </a:ext>
            </a:extLst>
          </p:cNvPr>
          <p:cNvSpPr>
            <a:spLocks noGrp="1"/>
          </p:cNvSpPr>
          <p:nvPr>
            <p:ph type="dt" sz="half" idx="10"/>
          </p:nvPr>
        </p:nvSpPr>
        <p:spPr/>
        <p:txBody>
          <a:bodyPr/>
          <a:lstStyle>
            <a:lvl1pPr>
              <a:defRPr/>
            </a:lvl1pPr>
          </a:lstStyle>
          <a:p>
            <a:pPr>
              <a:defRPr/>
            </a:pPr>
            <a:fld id="{4BD480E0-D0E3-45D4-8B82-64F83D95BDB4}" type="datetimeFigureOut">
              <a:rPr lang="en-US"/>
              <a:pPr>
                <a:defRPr/>
              </a:pPr>
              <a:t>8/12/2024</a:t>
            </a:fld>
            <a:endParaRPr lang="en-US"/>
          </a:p>
        </p:txBody>
      </p:sp>
      <p:sp>
        <p:nvSpPr>
          <p:cNvPr id="6" name="Footer Placeholder 5">
            <a:extLst>
              <a:ext uri="{FF2B5EF4-FFF2-40B4-BE49-F238E27FC236}">
                <a16:creationId xmlns:a16="http://schemas.microsoft.com/office/drawing/2014/main" id="{938CDD32-E673-48ED-BA77-7F2AAB9F77AD}"/>
              </a:ext>
            </a:extLst>
          </p:cNvPr>
          <p:cNvSpPr>
            <a:spLocks noGrp="1"/>
          </p:cNvSpPr>
          <p:nvPr>
            <p:ph type="ftr" sz="quarter" idx="11"/>
          </p:nvPr>
        </p:nvSpPr>
        <p:spPr>
          <a:xfrm>
            <a:off x="4038600" y="6356350"/>
            <a:ext cx="41148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a:p>
        </p:txBody>
      </p:sp>
      <p:sp>
        <p:nvSpPr>
          <p:cNvPr id="7" name="Slide Number Placeholder 6">
            <a:extLst>
              <a:ext uri="{FF2B5EF4-FFF2-40B4-BE49-F238E27FC236}">
                <a16:creationId xmlns:a16="http://schemas.microsoft.com/office/drawing/2014/main" id="{173B385E-2B2D-4C3B-9D38-82230F2FD870}"/>
              </a:ext>
            </a:extLst>
          </p:cNvPr>
          <p:cNvSpPr>
            <a:spLocks noGrp="1"/>
          </p:cNvSpPr>
          <p:nvPr>
            <p:ph type="sldNum" sz="quarter" idx="12"/>
          </p:nvPr>
        </p:nvSpPr>
        <p:spPr>
          <a:xfrm>
            <a:off x="9972675" y="6335713"/>
            <a:ext cx="9239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64F64DD-6EF9-410D-A7B1-B3DA094E138A}" type="slidenum">
              <a:rPr lang="en-US" altLang="en-US"/>
              <a:pPr/>
              <a:t>‹#›</a:t>
            </a:fld>
            <a:endParaRPr lang="en-US" altLang="en-US"/>
          </a:p>
        </p:txBody>
      </p:sp>
    </p:spTree>
    <p:extLst>
      <p:ext uri="{BB962C8B-B14F-4D97-AF65-F5344CB8AC3E}">
        <p14:creationId xmlns:p14="http://schemas.microsoft.com/office/powerpoint/2010/main" val="3891786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24" name="Group 9"/>
          <p:cNvGrpSpPr/>
          <p:nvPr/>
        </p:nvGrpSpPr>
        <p:grpSpPr>
          <a:xfrm>
            <a:off x="-102300" y="0"/>
            <a:ext cx="12397489" cy="6871407"/>
            <a:chOff x="0" y="0"/>
            <a:chExt cx="12397487" cy="6871406"/>
          </a:xfrm>
        </p:grpSpPr>
        <p:pic>
          <p:nvPicPr>
            <p:cNvPr id="22" name="Picture 7" descr="Picture 7"/>
            <p:cNvPicPr>
              <a:picLocks noChangeAspect="1"/>
            </p:cNvPicPr>
            <p:nvPr/>
          </p:nvPicPr>
          <p:blipFill>
            <a:blip r:embed="rId2"/>
            <a:stretch>
              <a:fillRect/>
            </a:stretch>
          </p:blipFill>
          <p:spPr>
            <a:xfrm>
              <a:off x="94370" y="0"/>
              <a:ext cx="12303118" cy="6862764"/>
            </a:xfrm>
            <a:prstGeom prst="rect">
              <a:avLst/>
            </a:prstGeom>
            <a:ln w="12700" cap="flat">
              <a:noFill/>
              <a:miter lim="400000"/>
            </a:ln>
            <a:effectLst/>
          </p:spPr>
        </p:pic>
        <p:pic>
          <p:nvPicPr>
            <p:cNvPr id="23" name="Rectangle 8" descr="Rectangle 8"/>
            <p:cNvPicPr>
              <a:picLocks noChangeAspect="1"/>
            </p:cNvPicPr>
            <p:nvPr/>
          </p:nvPicPr>
          <p:blipFill>
            <a:blip r:embed="rId3"/>
            <a:stretch>
              <a:fillRect/>
            </a:stretch>
          </p:blipFill>
          <p:spPr>
            <a:xfrm>
              <a:off x="0" y="0"/>
              <a:ext cx="12206078" cy="6871407"/>
            </a:xfrm>
            <a:prstGeom prst="rect">
              <a:avLst/>
            </a:prstGeom>
            <a:ln w="12700" cap="flat">
              <a:noFill/>
              <a:miter lim="400000"/>
            </a:ln>
            <a:effectLst/>
          </p:spPr>
        </p:pic>
      </p:grpSp>
      <p:pic>
        <p:nvPicPr>
          <p:cNvPr id="25" name="Picture 11" descr="Picture 11"/>
          <p:cNvPicPr>
            <a:picLocks noChangeAspect="1"/>
          </p:cNvPicPr>
          <p:nvPr/>
        </p:nvPicPr>
        <p:blipFill>
          <a:blip r:embed="rId4"/>
          <a:stretch>
            <a:fillRect/>
          </a:stretch>
        </p:blipFill>
        <p:spPr>
          <a:xfrm>
            <a:off x="9598025" y="5930900"/>
            <a:ext cx="2203450" cy="746125"/>
          </a:xfrm>
          <a:prstGeom prst="rect">
            <a:avLst/>
          </a:prstGeom>
          <a:ln w="12700">
            <a:miter lim="400000"/>
          </a:ln>
        </p:spPr>
      </p:pic>
      <p:sp>
        <p:nvSpPr>
          <p:cNvPr id="26" name="Title Text"/>
          <p:cNvSpPr txBox="1">
            <a:spLocks noGrp="1"/>
          </p:cNvSpPr>
          <p:nvPr>
            <p:ph type="title"/>
          </p:nvPr>
        </p:nvSpPr>
        <p:spPr>
          <a:xfrm>
            <a:off x="831850" y="1709738"/>
            <a:ext cx="10515600" cy="2852737"/>
          </a:xfrm>
          <a:prstGeom prst="rect">
            <a:avLst/>
          </a:prstGeom>
        </p:spPr>
        <p:txBody>
          <a:bodyPr anchor="b">
            <a:normAutofit/>
          </a:bodyPr>
          <a:lstStyle>
            <a:lvl1pPr>
              <a:defRPr sz="6000"/>
            </a:lvl1pPr>
          </a:lstStyle>
          <a:p>
            <a:r>
              <a:t>Title Text</a:t>
            </a:r>
          </a:p>
        </p:txBody>
      </p:sp>
      <p:sp>
        <p:nvSpPr>
          <p:cNvPr id="27" name="Body Level One…"/>
          <p:cNvSpPr txBox="1">
            <a:spLocks noGrp="1"/>
          </p:cNvSpPr>
          <p:nvPr>
            <p:ph type="body" sz="quarter" idx="1"/>
          </p:nvPr>
        </p:nvSpPr>
        <p:spPr>
          <a:xfrm>
            <a:off x="831850" y="4589462"/>
            <a:ext cx="10515600" cy="1500188"/>
          </a:xfrm>
          <a:prstGeom prst="rect">
            <a:avLst/>
          </a:prstGeom>
        </p:spPr>
        <p:txBody>
          <a:bodyPr>
            <a:normAutofit/>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1813971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F39C7A-F7C2-483C-AB6D-AB78F1CB784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416721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5" name="Title Text"/>
          <p:cNvSpPr txBox="1">
            <a:spLocks noGrp="1"/>
          </p:cNvSpPr>
          <p:nvPr>
            <p:ph type="title"/>
          </p:nvPr>
        </p:nvSpPr>
        <p:spPr>
          <a:xfrm>
            <a:off x="1128712" y="593725"/>
            <a:ext cx="10515601" cy="1325563"/>
          </a:xfrm>
          <a:prstGeom prst="rect">
            <a:avLst/>
          </a:prstGeom>
        </p:spPr>
        <p:txBody>
          <a:bodyPr>
            <a:normAutofit/>
          </a:bodyPr>
          <a:lstStyle/>
          <a:p>
            <a:r>
              <a:t>Title Text</a:t>
            </a:r>
          </a:p>
        </p:txBody>
      </p:sp>
      <p:sp>
        <p:nvSpPr>
          <p:cNvPr id="36" name="Body Level One…"/>
          <p:cNvSpPr txBox="1">
            <a:spLocks noGrp="1"/>
          </p:cNvSpPr>
          <p:nvPr>
            <p:ph type="body" idx="1"/>
          </p:nvPr>
        </p:nvSpPr>
        <p:spPr>
          <a:xfrm>
            <a:off x="1128712" y="2055813"/>
            <a:ext cx="9744076" cy="38735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942983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xfrm>
            <a:off x="1128712" y="593725"/>
            <a:ext cx="10515601" cy="1325563"/>
          </a:xfrm>
          <a:prstGeom prst="rect">
            <a:avLst/>
          </a:prstGeom>
        </p:spPr>
        <p:txBody>
          <a:bodyPr>
            <a:normAutofit/>
          </a:bodyPr>
          <a:lstStyle>
            <a:lvl1pPr>
              <a:defRPr b="1">
                <a:solidFill>
                  <a:srgbClr val="FFFFFF"/>
                </a:solidFill>
                <a:latin typeface="Open Sans Extrabold"/>
                <a:ea typeface="Open Sans Extrabold"/>
                <a:cs typeface="Open Sans Extrabold"/>
                <a:sym typeface="Open Sans Extrabold"/>
              </a:defRPr>
            </a:lvl1pPr>
          </a:lstStyle>
          <a:p>
            <a:r>
              <a:t>Title Text</a:t>
            </a:r>
          </a:p>
        </p:txBody>
      </p:sp>
      <p:sp>
        <p:nvSpPr>
          <p:cNvPr id="45" name="Body Level One…"/>
          <p:cNvSpPr txBox="1">
            <a:spLocks noGrp="1"/>
          </p:cNvSpPr>
          <p:nvPr>
            <p:ph type="body" sz="half" idx="1"/>
          </p:nvPr>
        </p:nvSpPr>
        <p:spPr>
          <a:xfrm>
            <a:off x="838200" y="1825625"/>
            <a:ext cx="5181600" cy="3869119"/>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xfrm>
            <a:off x="5892800" y="6172200"/>
            <a:ext cx="335866" cy="333088"/>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9403214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3" name="Title Text"/>
          <p:cNvSpPr txBox="1">
            <a:spLocks noGrp="1"/>
          </p:cNvSpPr>
          <p:nvPr>
            <p:ph type="title"/>
          </p:nvPr>
        </p:nvSpPr>
        <p:spPr>
          <a:xfrm>
            <a:off x="1128712" y="593725"/>
            <a:ext cx="10515601" cy="1325563"/>
          </a:xfrm>
          <a:prstGeom prst="rect">
            <a:avLst/>
          </a:prstGeom>
        </p:spPr>
        <p:txBody>
          <a:bodyPr>
            <a:normAutofit/>
          </a:bodyPr>
          <a:lstStyle/>
          <a:p>
            <a:r>
              <a:t>Title Text</a:t>
            </a:r>
          </a:p>
        </p:txBody>
      </p:sp>
      <p:sp>
        <p:nvSpPr>
          <p:cNvPr id="54" name="Body Level One…"/>
          <p:cNvSpPr txBox="1">
            <a:spLocks noGrp="1"/>
          </p:cNvSpPr>
          <p:nvPr>
            <p:ph type="body" idx="1"/>
          </p:nvPr>
        </p:nvSpPr>
        <p:spPr>
          <a:xfrm>
            <a:off x="1128712" y="2055813"/>
            <a:ext cx="9744076" cy="38735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396025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15475004"/>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69" name="Title Text"/>
          <p:cNvSpPr txBox="1">
            <a:spLocks noGrp="1"/>
          </p:cNvSpPr>
          <p:nvPr>
            <p:ph type="title"/>
          </p:nvPr>
        </p:nvSpPr>
        <p:spPr>
          <a:xfrm>
            <a:off x="1128712" y="593725"/>
            <a:ext cx="10515601" cy="1325563"/>
          </a:xfrm>
          <a:prstGeom prst="rect">
            <a:avLst/>
          </a:prstGeom>
        </p:spPr>
        <p:txBody>
          <a:bodyPr>
            <a:normAutofit/>
          </a:bodyPr>
          <a:lstStyle/>
          <a:p>
            <a:r>
              <a:t>Title Text</a:t>
            </a:r>
          </a:p>
        </p:txBody>
      </p:sp>
      <p:sp>
        <p:nvSpPr>
          <p:cNvPr id="70" name="Body Level One…"/>
          <p:cNvSpPr txBox="1">
            <a:spLocks noGrp="1"/>
          </p:cNvSpPr>
          <p:nvPr>
            <p:ph type="body" idx="1"/>
          </p:nvPr>
        </p:nvSpPr>
        <p:spPr>
          <a:xfrm>
            <a:off x="1128712" y="2055813"/>
            <a:ext cx="9744076" cy="38735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47272998"/>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78" name="Title Text"/>
          <p:cNvSpPr txBox="1">
            <a:spLocks noGrp="1"/>
          </p:cNvSpPr>
          <p:nvPr>
            <p:ph type="title"/>
          </p:nvPr>
        </p:nvSpPr>
        <p:spPr>
          <a:xfrm>
            <a:off x="1128712" y="593725"/>
            <a:ext cx="10515601" cy="1325563"/>
          </a:xfrm>
          <a:prstGeom prst="rect">
            <a:avLst/>
          </a:prstGeom>
        </p:spPr>
        <p:txBody>
          <a:bodyPr>
            <a:normAutofit/>
          </a:bodyPr>
          <a:lstStyle/>
          <a:p>
            <a:r>
              <a:t>Title Text</a:t>
            </a:r>
          </a:p>
        </p:txBody>
      </p:sp>
      <p:sp>
        <p:nvSpPr>
          <p:cNvPr id="79" name="Body Level One…"/>
          <p:cNvSpPr txBox="1">
            <a:spLocks noGrp="1"/>
          </p:cNvSpPr>
          <p:nvPr>
            <p:ph type="body" sz="half" idx="1"/>
          </p:nvPr>
        </p:nvSpPr>
        <p:spPr>
          <a:xfrm>
            <a:off x="838200" y="1825625"/>
            <a:ext cx="5181600" cy="4351338"/>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243817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7F8B-D585-7BD4-E2A9-79774F4AE1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FDAFAB-8BA6-1812-8118-A326B74816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FB36C5-B096-2D4E-E6DD-6DA3128B83C0}"/>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5" name="Footer Placeholder 4">
            <a:extLst>
              <a:ext uri="{FF2B5EF4-FFF2-40B4-BE49-F238E27FC236}">
                <a16:creationId xmlns:a16="http://schemas.microsoft.com/office/drawing/2014/main" id="{481D0D10-BE35-522F-295E-A1BDF7A12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AAFAA-F6A1-4495-835A-62AE1C898CD7}"/>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662299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31F51-6627-67E2-3155-BFC3B8C63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06052-1A36-7FB2-D5AF-3E272BA1E6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0A0271-B7A8-0E7A-C4C7-CF9ABD01560F}"/>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5" name="Footer Placeholder 4">
            <a:extLst>
              <a:ext uri="{FF2B5EF4-FFF2-40B4-BE49-F238E27FC236}">
                <a16:creationId xmlns:a16="http://schemas.microsoft.com/office/drawing/2014/main" id="{18293C79-B443-22B4-3429-F118B7D10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6DDCCD-BAF8-AE2F-200C-2AA5B17CD88E}"/>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1644443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8C17-7E79-1874-9479-32CDDA3FD3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F27DA6-B5A2-B326-6641-934605D90D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85DA1E-7C0A-896A-6F80-FA4BE3F21C6C}"/>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5" name="Footer Placeholder 4">
            <a:extLst>
              <a:ext uri="{FF2B5EF4-FFF2-40B4-BE49-F238E27FC236}">
                <a16:creationId xmlns:a16="http://schemas.microsoft.com/office/drawing/2014/main" id="{4B304B2C-DB4F-FDB6-C109-718AB12FA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C8CB12-4368-CFB2-D00F-9C01D0E28CC3}"/>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5268694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A60AF-78ED-EF68-651D-0230C67543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16F735-7B8B-4D25-5087-732983F46A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BAE9EC-2D94-8E6E-E686-4E25405A8B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BE681-6780-F205-509A-EB451E5EABAF}"/>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6" name="Footer Placeholder 5">
            <a:extLst>
              <a:ext uri="{FF2B5EF4-FFF2-40B4-BE49-F238E27FC236}">
                <a16:creationId xmlns:a16="http://schemas.microsoft.com/office/drawing/2014/main" id="{F5ABF732-0961-8D33-FEDA-49531AB1AA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E6B557-DB38-D748-AC61-49F0CC263949}"/>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2193103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39C7A-F7C2-483C-AB6D-AB78F1CB784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3119437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888A2-55AD-467F-CA0D-ED6FE16EFF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8499E6-C3F1-72AA-429D-32C0714AE6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40F411-A9C4-EB84-41B7-D80186B9AA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ED97C8-BFDA-BDB1-B1E6-EBAF54642E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5D33E-E446-57D5-9775-F6C7CFFE3EB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EC3A4D-2B1D-F6FC-7B30-4DE572CC68A0}"/>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8" name="Footer Placeholder 7">
            <a:extLst>
              <a:ext uri="{FF2B5EF4-FFF2-40B4-BE49-F238E27FC236}">
                <a16:creationId xmlns:a16="http://schemas.microsoft.com/office/drawing/2014/main" id="{5E8C25D9-0B16-D1DE-C65F-602D8976EC7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5CF87DC-64C9-6779-AD03-4E39B73544FC}"/>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2485285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B0B5E-822B-060A-8D8A-303477A2F3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A6928D-4DC9-8D17-BE7C-79B82DE0C546}"/>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4" name="Footer Placeholder 3">
            <a:extLst>
              <a:ext uri="{FF2B5EF4-FFF2-40B4-BE49-F238E27FC236}">
                <a16:creationId xmlns:a16="http://schemas.microsoft.com/office/drawing/2014/main" id="{B37B8C4D-DFD8-74E3-88B7-596F674311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8F6963-6CD1-4172-F9EA-1857E942A178}"/>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2225610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34294-4C52-03EF-8F8E-F10AC4C0AA62}"/>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3" name="Footer Placeholder 2">
            <a:extLst>
              <a:ext uri="{FF2B5EF4-FFF2-40B4-BE49-F238E27FC236}">
                <a16:creationId xmlns:a16="http://schemas.microsoft.com/office/drawing/2014/main" id="{184D2173-9E56-3CAE-62C6-63DBCAAFA5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C9AB29-AD07-EADA-5D42-5E8E481586FE}"/>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5075232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522F9-8B4E-FCE1-6290-340E93442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42E8C7-4399-00CD-C673-285BABDB03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D3A13-77C9-5707-C5B0-F1C7C1CF5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F85B56-D781-0136-6EF0-BA2707085909}"/>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6" name="Footer Placeholder 5">
            <a:extLst>
              <a:ext uri="{FF2B5EF4-FFF2-40B4-BE49-F238E27FC236}">
                <a16:creationId xmlns:a16="http://schemas.microsoft.com/office/drawing/2014/main" id="{1FD68D27-6040-A899-1BC8-4B8A6F6FB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C0409F-B744-E2C7-27DC-1E5F245FE8A5}"/>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3450407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EF83A-5FD1-D671-9199-F519E42569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8CE55E-6374-784C-B43C-D606D469DF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F83B4E-6662-5DE9-C2AE-F51C3FA51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EF9FEF-1150-59B5-A620-3885C19EFEBA}"/>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6" name="Footer Placeholder 5">
            <a:extLst>
              <a:ext uri="{FF2B5EF4-FFF2-40B4-BE49-F238E27FC236}">
                <a16:creationId xmlns:a16="http://schemas.microsoft.com/office/drawing/2014/main" id="{5CCD83E5-C52B-924C-76CC-2494138499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3AE7F6-6AFB-52E5-EB1F-1D453FCC7AB1}"/>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8898394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8C60F-5221-3D3D-F2C2-680E0EC204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FAE7C4-22CB-081A-1FE3-9F89BBCF89C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167CD4-2F4D-4096-CAC2-19C39154F3B8}"/>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5" name="Footer Placeholder 4">
            <a:extLst>
              <a:ext uri="{FF2B5EF4-FFF2-40B4-BE49-F238E27FC236}">
                <a16:creationId xmlns:a16="http://schemas.microsoft.com/office/drawing/2014/main" id="{517D7915-A2C3-A975-FD9D-5C1B3753C5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AF8A91-C02B-080F-E21D-E501ADEB8CCF}"/>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12958354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AE9AC4-2B5B-096E-96AD-8C5C64FE73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28465-7C9D-2672-1121-C528165960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A2C7E1-910B-E25B-73F9-3319A8C00D40}"/>
              </a:ext>
            </a:extLst>
          </p:cNvPr>
          <p:cNvSpPr>
            <a:spLocks noGrp="1"/>
          </p:cNvSpPr>
          <p:nvPr>
            <p:ph type="dt" sz="half" idx="10"/>
          </p:nvPr>
        </p:nvSpPr>
        <p:spPr/>
        <p:txBody>
          <a:bodyPr/>
          <a:lstStyle/>
          <a:p>
            <a:fld id="{6F83F6FB-1466-4F41-A702-465EA014927F}" type="datetimeFigureOut">
              <a:rPr lang="en-US" smtClean="0"/>
              <a:t>8/12/2024</a:t>
            </a:fld>
            <a:endParaRPr lang="en-US"/>
          </a:p>
        </p:txBody>
      </p:sp>
      <p:sp>
        <p:nvSpPr>
          <p:cNvPr id="5" name="Footer Placeholder 4">
            <a:extLst>
              <a:ext uri="{FF2B5EF4-FFF2-40B4-BE49-F238E27FC236}">
                <a16:creationId xmlns:a16="http://schemas.microsoft.com/office/drawing/2014/main" id="{DDC6211A-8477-F2BB-EFF8-93EBFC81F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53C96-4F5C-52A1-A75F-EE5A13045619}"/>
              </a:ext>
            </a:extLst>
          </p:cNvPr>
          <p:cNvSpPr>
            <a:spLocks noGrp="1"/>
          </p:cNvSpPr>
          <p:nvPr>
            <p:ph type="sldNum" sz="quarter" idx="12"/>
          </p:nvPr>
        </p:nvSpPr>
        <p:spPr/>
        <p:txBody>
          <a:bodyPr/>
          <a:lstStyle/>
          <a:p>
            <a:fld id="{91DAEE01-FCF0-4954-AEA8-988E1AED502E}" type="slidenum">
              <a:rPr lang="en-US" smtClean="0"/>
              <a:t>‹#›</a:t>
            </a:fld>
            <a:endParaRPr lang="en-US"/>
          </a:p>
        </p:txBody>
      </p:sp>
    </p:spTree>
    <p:extLst>
      <p:ext uri="{BB962C8B-B14F-4D97-AF65-F5344CB8AC3E}">
        <p14:creationId xmlns:p14="http://schemas.microsoft.com/office/powerpoint/2010/main" val="1961290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AC4971-DC04-4F7A-86CB-FE8D97C60781}"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14164508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28F31A7-321D-4046-95A3-6DBEE0C76907}"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13161268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EBAC4971-DC04-4F7A-86CB-FE8D97C60781}" type="datetimeFigureOut">
              <a:rPr lang="en-US" smtClean="0"/>
              <a:t>8/12/2024</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DDE2B7C-B32E-4654-B794-1D6605044132}" type="slidenum">
              <a:rPr lang="en-US" smtClean="0"/>
              <a:t>‹#›</a:t>
            </a:fld>
            <a:endParaRPr lang="en-US"/>
          </a:p>
        </p:txBody>
      </p:sp>
    </p:spTree>
    <p:extLst>
      <p:ext uri="{BB962C8B-B14F-4D97-AF65-F5344CB8AC3E}">
        <p14:creationId xmlns:p14="http://schemas.microsoft.com/office/powerpoint/2010/main" val="11142255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F39C7A-F7C2-483C-AB6D-AB78F1CB784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11039757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28F31A7-321D-4046-95A3-6DBEE0C76907}"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18745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28F31A7-321D-4046-95A3-6DBEE0C76907}"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9736812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28F31A7-321D-4046-95A3-6DBEE0C76907}"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3817081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8F31A7-321D-4046-95A3-6DBEE0C76907}"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7511550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F31A7-321D-4046-95A3-6DBEE0C76907}"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507571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8F31A7-321D-4046-95A3-6DBEE0C76907}"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67DFA0-856D-42C2-908B-81FB5C041BD1}" type="slidenum">
              <a:rPr lang="en-US" smtClean="0"/>
              <a:t>‹#›</a:t>
            </a:fld>
            <a:endParaRPr lang="en-US"/>
          </a:p>
        </p:txBody>
      </p:sp>
    </p:spTree>
    <p:extLst>
      <p:ext uri="{BB962C8B-B14F-4D97-AF65-F5344CB8AC3E}">
        <p14:creationId xmlns:p14="http://schemas.microsoft.com/office/powerpoint/2010/main" val="26961395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AC4971-DC04-4F7A-86CB-FE8D97C60781}"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42301877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EBAC4971-DC04-4F7A-86CB-FE8D97C60781}" type="datetimeFigureOut">
              <a:rPr lang="en-US" smtClean="0"/>
              <a:t>8/12/2024</a:t>
            </a:fld>
            <a:endParaRPr lang="en-US"/>
          </a:p>
        </p:txBody>
      </p:sp>
      <p:sp>
        <p:nvSpPr>
          <p:cNvPr id="5" name="Footer Placeholder 4"/>
          <p:cNvSpPr>
            <a:spLocks noGrp="1"/>
          </p:cNvSpPr>
          <p:nvPr>
            <p:ph type="ftr" sz="quarter" idx="11"/>
          </p:nvPr>
        </p:nvSpPr>
        <p:spPr>
          <a:xfrm>
            <a:off x="3776135" y="6422854"/>
            <a:ext cx="4279669" cy="365125"/>
          </a:xfrm>
        </p:spPr>
        <p:txBody>
          <a:bodyPr/>
          <a:lstStyle/>
          <a:p>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8DDE2B7C-B32E-4654-B794-1D6605044132}" type="slidenum">
              <a:rPr lang="en-US" smtClean="0"/>
              <a:t>‹#›</a:t>
            </a:fld>
            <a:endParaRPr lang="en-US"/>
          </a:p>
        </p:txBody>
      </p:sp>
    </p:spTree>
    <p:extLst>
      <p:ext uri="{BB962C8B-B14F-4D97-AF65-F5344CB8AC3E}">
        <p14:creationId xmlns:p14="http://schemas.microsoft.com/office/powerpoint/2010/main" val="112139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F39C7A-F7C2-483C-AB6D-AB78F1CB784B}"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50118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39C7A-F7C2-483C-AB6D-AB78F1CB784B}"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298670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F39C7A-F7C2-483C-AB6D-AB78F1CB784B}"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4000048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F39C7A-F7C2-483C-AB6D-AB78F1CB784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187212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F39C7A-F7C2-483C-AB6D-AB78F1CB784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C9C8FE-CA97-4966-8AD0-7439DD3A7659}" type="slidenum">
              <a:rPr lang="en-US" smtClean="0"/>
              <a:t>‹#›</a:t>
            </a:fld>
            <a:endParaRPr lang="en-US"/>
          </a:p>
        </p:txBody>
      </p:sp>
    </p:spTree>
    <p:extLst>
      <p:ext uri="{BB962C8B-B14F-4D97-AF65-F5344CB8AC3E}">
        <p14:creationId xmlns:p14="http://schemas.microsoft.com/office/powerpoint/2010/main" val="297583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5.png"/><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F39C7A-F7C2-483C-AB6D-AB78F1CB784B}" type="datetimeFigureOut">
              <a:rPr lang="en-US" smtClean="0"/>
              <a:t>8/12/2024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C9C8FE-CA97-4966-8AD0-7439DD3A7659}" type="slidenum">
              <a:rPr lang="en-US" smtClean="0"/>
              <a:t>‹#›</a:t>
            </a:fld>
            <a:endParaRPr lang="en-US"/>
          </a:p>
        </p:txBody>
      </p:sp>
    </p:spTree>
    <p:extLst>
      <p:ext uri="{BB962C8B-B14F-4D97-AF65-F5344CB8AC3E}">
        <p14:creationId xmlns:p14="http://schemas.microsoft.com/office/powerpoint/2010/main" val="107199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9">
            <a:extLst>
              <a:ext uri="{FF2B5EF4-FFF2-40B4-BE49-F238E27FC236}">
                <a16:creationId xmlns:a16="http://schemas.microsoft.com/office/drawing/2014/main" id="{6743E781-1035-4D5B-A3B8-FF932BB4D48A}"/>
              </a:ext>
            </a:extLst>
          </p:cNvPr>
          <p:cNvGrpSpPr>
            <a:grpSpLocks/>
          </p:cNvGrpSpPr>
          <p:nvPr/>
        </p:nvGrpSpPr>
        <p:grpSpPr bwMode="auto">
          <a:xfrm>
            <a:off x="-103188" y="0"/>
            <a:ext cx="12398376" cy="6862763"/>
            <a:chOff x="-95249" y="0"/>
            <a:chExt cx="12396977" cy="6862058"/>
          </a:xfrm>
        </p:grpSpPr>
        <p:pic>
          <p:nvPicPr>
            <p:cNvPr id="1031" name="Picture 7">
              <a:extLst>
                <a:ext uri="{FF2B5EF4-FFF2-40B4-BE49-F238E27FC236}">
                  <a16:creationId xmlns:a16="http://schemas.microsoft.com/office/drawing/2014/main" id="{ECC47D3E-4A5A-4DEA-B55E-FB849091C10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2301728" cy="6862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Rectangle 8">
              <a:extLst>
                <a:ext uri="{FF2B5EF4-FFF2-40B4-BE49-F238E27FC236}">
                  <a16:creationId xmlns:a16="http://schemas.microsoft.com/office/drawing/2014/main" id="{A7742660-09D4-4774-8B2F-08731114C842}"/>
                </a:ext>
              </a:extLst>
            </p:cNvPr>
            <p:cNvGrpSpPr>
              <a:grpSpLocks/>
            </p:cNvGrpSpPr>
            <p:nvPr/>
          </p:nvGrpSpPr>
          <p:grpSpPr bwMode="auto">
            <a:xfrm>
              <a:off x="-94360" y="0"/>
              <a:ext cx="12204700" cy="6870700"/>
              <a:chOff x="-101600" y="0"/>
              <a:chExt cx="12204700" cy="6870700"/>
            </a:xfrm>
          </p:grpSpPr>
          <p:pic>
            <p:nvPicPr>
              <p:cNvPr id="1032" name="Rectangle 8">
                <a:extLst>
                  <a:ext uri="{FF2B5EF4-FFF2-40B4-BE49-F238E27FC236}">
                    <a16:creationId xmlns:a16="http://schemas.microsoft.com/office/drawing/2014/main" id="{6DCA6EE5-7402-4305-8ED0-2A7495BA5B99}"/>
                  </a:ext>
                </a:extLst>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1600" y="0"/>
                <a:ext cx="12204700" cy="6870700"/>
              </a:xfrm>
              <a:prstGeom prst="rect">
                <a:avLst/>
              </a:prstGeom>
              <a:noFill/>
              <a:extLst>
                <a:ext uri="{909E8E84-426E-40DD-AFC4-6F175D3DCCD1}">
                  <a14:hiddenFill xmlns:a14="http://schemas.microsoft.com/office/drawing/2010/main">
                    <a:solidFill>
                      <a:srgbClr val="FFFFFF"/>
                    </a:solidFill>
                  </a14:hiddenFill>
                </a:ext>
              </a:extLst>
            </p:spPr>
          </p:pic>
          <p:sp>
            <p:nvSpPr>
              <p:cNvPr id="1033" name="Text Box 9">
                <a:extLst>
                  <a:ext uri="{FF2B5EF4-FFF2-40B4-BE49-F238E27FC236}">
                    <a16:creationId xmlns:a16="http://schemas.microsoft.com/office/drawing/2014/main" id="{4B16FD91-DC33-476E-9336-8FE02FD1C9EE}"/>
                  </a:ext>
                </a:extLst>
              </p:cNvPr>
              <p:cNvSpPr txBox="1">
                <a:spLocks noChangeArrowheads="1"/>
              </p:cNvSpPr>
              <p:nvPr/>
            </p:nvSpPr>
            <p:spPr bwMode="auto">
              <a:xfrm>
                <a:off x="-102489"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US" altLang="en-US">
                  <a:solidFill>
                    <a:srgbClr val="FFFFFF"/>
                  </a:solidFill>
                </a:endParaRPr>
              </a:p>
            </p:txBody>
          </p:sp>
        </p:grpSp>
      </p:grpSp>
      <p:sp>
        <p:nvSpPr>
          <p:cNvPr id="1027" name="Title Placeholder 1">
            <a:extLst>
              <a:ext uri="{FF2B5EF4-FFF2-40B4-BE49-F238E27FC236}">
                <a16:creationId xmlns:a16="http://schemas.microsoft.com/office/drawing/2014/main" id="{0C79719D-230D-420D-8802-2B02097B41CC}"/>
              </a:ext>
            </a:extLst>
          </p:cNvPr>
          <p:cNvSpPr>
            <a:spLocks noGrp="1" noChangeArrowheads="1"/>
          </p:cNvSpPr>
          <p:nvPr>
            <p:ph type="title"/>
          </p:nvPr>
        </p:nvSpPr>
        <p:spPr bwMode="auto">
          <a:xfrm>
            <a:off x="1128713" y="5937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2C4FD0BC-1FCF-45F1-AAD3-33B6198AA04D}"/>
              </a:ext>
            </a:extLst>
          </p:cNvPr>
          <p:cNvSpPr>
            <a:spLocks noGrp="1" noChangeArrowheads="1"/>
          </p:cNvSpPr>
          <p:nvPr>
            <p:ph type="body" idx="1"/>
          </p:nvPr>
        </p:nvSpPr>
        <p:spPr bwMode="auto">
          <a:xfrm>
            <a:off x="1128713" y="2055813"/>
            <a:ext cx="9744075"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3980196-6ABE-0A44-8AB7-C6823B847CDB}"/>
              </a:ext>
            </a:extLst>
          </p:cNvPr>
          <p:cNvSpPr>
            <a:spLocks noGrp="1"/>
          </p:cNvSpPr>
          <p:nvPr>
            <p:ph type="dt" sz="half" idx="2"/>
          </p:nvPr>
        </p:nvSpPr>
        <p:spPr>
          <a:xfrm>
            <a:off x="1152525" y="6356350"/>
            <a:ext cx="1693863"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133D06CD-3EC8-43BC-BEE7-85A43DA806B2}" type="datetimeFigureOut">
              <a:rPr lang="en-US"/>
              <a:pPr>
                <a:defRPr/>
              </a:pPr>
              <a:t>8/12/2024</a:t>
            </a:fld>
            <a:endParaRPr lang="en-US"/>
          </a:p>
        </p:txBody>
      </p:sp>
      <p:pic>
        <p:nvPicPr>
          <p:cNvPr id="1030" name="Picture 11">
            <a:extLst>
              <a:ext uri="{FF2B5EF4-FFF2-40B4-BE49-F238E27FC236}">
                <a16:creationId xmlns:a16="http://schemas.microsoft.com/office/drawing/2014/main" id="{9C13FEC7-2E2D-4AB7-A6F4-1ADCCF7CF9A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598025" y="5930900"/>
            <a:ext cx="220345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80571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4" name="Group 9"/>
          <p:cNvGrpSpPr/>
          <p:nvPr/>
        </p:nvGrpSpPr>
        <p:grpSpPr>
          <a:xfrm>
            <a:off x="-102300" y="0"/>
            <a:ext cx="12397489" cy="6871407"/>
            <a:chOff x="0" y="0"/>
            <a:chExt cx="12397487" cy="6871406"/>
          </a:xfrm>
        </p:grpSpPr>
        <p:pic>
          <p:nvPicPr>
            <p:cNvPr id="2" name="Picture 7" descr="Picture 7"/>
            <p:cNvPicPr>
              <a:picLocks noChangeAspect="1"/>
            </p:cNvPicPr>
            <p:nvPr/>
          </p:nvPicPr>
          <p:blipFill>
            <a:blip r:embed="rId9"/>
            <a:stretch>
              <a:fillRect/>
            </a:stretch>
          </p:blipFill>
          <p:spPr>
            <a:xfrm>
              <a:off x="94370" y="0"/>
              <a:ext cx="12303118" cy="6862764"/>
            </a:xfrm>
            <a:prstGeom prst="rect">
              <a:avLst/>
            </a:prstGeom>
            <a:ln w="12700" cap="flat">
              <a:noFill/>
              <a:miter lim="400000"/>
            </a:ln>
            <a:effectLst/>
          </p:spPr>
        </p:pic>
        <p:pic>
          <p:nvPicPr>
            <p:cNvPr id="3" name="Rectangle 8" descr="Rectangle 8"/>
            <p:cNvPicPr>
              <a:picLocks noChangeAspect="1"/>
            </p:cNvPicPr>
            <p:nvPr/>
          </p:nvPicPr>
          <p:blipFill>
            <a:blip r:embed="rId10"/>
            <a:stretch>
              <a:fillRect/>
            </a:stretch>
          </p:blipFill>
          <p:spPr>
            <a:xfrm>
              <a:off x="0" y="0"/>
              <a:ext cx="12206078" cy="6871407"/>
            </a:xfrm>
            <a:prstGeom prst="rect">
              <a:avLst/>
            </a:prstGeom>
            <a:ln w="12700" cap="flat">
              <a:noFill/>
              <a:miter lim="400000"/>
            </a:ln>
            <a:effectLst/>
          </p:spPr>
        </p:pic>
      </p:grpSp>
      <p:pic>
        <p:nvPicPr>
          <p:cNvPr id="5" name="Picture 11" descr="Picture 11"/>
          <p:cNvPicPr>
            <a:picLocks noChangeAspect="1"/>
          </p:cNvPicPr>
          <p:nvPr/>
        </p:nvPicPr>
        <p:blipFill>
          <a:blip r:embed="rId11"/>
          <a:stretch>
            <a:fillRect/>
          </a:stretch>
        </p:blipFill>
        <p:spPr>
          <a:xfrm>
            <a:off x="9598025" y="5930900"/>
            <a:ext cx="2203450" cy="746125"/>
          </a:xfrm>
          <a:prstGeom prst="rect">
            <a:avLst/>
          </a:prstGeom>
          <a:ln w="12700">
            <a:miter lim="400000"/>
          </a:ln>
        </p:spPr>
      </p:pic>
      <p:sp>
        <p:nvSpPr>
          <p:cNvPr id="6"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7"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9972675" y="6335712"/>
            <a:ext cx="335866" cy="333089"/>
          </a:xfrm>
          <a:prstGeom prst="rect">
            <a:avLst/>
          </a:prstGeom>
          <a:ln w="12700">
            <a:miter lim="400000"/>
          </a:ln>
        </p:spPr>
        <p:txBody>
          <a:bodyPr wrap="none" lIns="45719" rIns="45719">
            <a:spAutoFit/>
          </a:bodyPr>
          <a:lstStyle/>
          <a:p>
            <a:fld id="{86CB4B4D-7CA3-9044-876B-883B54F8677D}" type="slidenum">
              <a:t>‹#›</a:t>
            </a:fld>
            <a:endParaRPr/>
          </a:p>
        </p:txBody>
      </p:sp>
    </p:spTree>
    <p:extLst>
      <p:ext uri="{BB962C8B-B14F-4D97-AF65-F5344CB8AC3E}">
        <p14:creationId xmlns:p14="http://schemas.microsoft.com/office/powerpoint/2010/main" val="87112568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4572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9144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13716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182880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E985AF-D5C8-0C73-7C91-BB48A6BF5E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3B5166-2F7D-EB34-787F-974894AB7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66D339-EBA6-8E9E-851D-D8D9478B18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83F6FB-1466-4F41-A702-465EA014927F}" type="datetimeFigureOut">
              <a:rPr lang="en-US" smtClean="0"/>
              <a:t>8/12/2024</a:t>
            </a:fld>
            <a:endParaRPr lang="en-US"/>
          </a:p>
        </p:txBody>
      </p:sp>
      <p:sp>
        <p:nvSpPr>
          <p:cNvPr id="5" name="Footer Placeholder 4">
            <a:extLst>
              <a:ext uri="{FF2B5EF4-FFF2-40B4-BE49-F238E27FC236}">
                <a16:creationId xmlns:a16="http://schemas.microsoft.com/office/drawing/2014/main" id="{ACB7EE3D-070A-6B63-3773-1548C5CFE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BBD068-AAD1-A4FC-7AC1-3EC96C83C3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AEE01-FCF0-4954-AEA8-988E1AED502E}" type="slidenum">
              <a:rPr lang="en-US" smtClean="0"/>
              <a:t>‹#›</a:t>
            </a:fld>
            <a:endParaRPr lang="en-US"/>
          </a:p>
        </p:txBody>
      </p:sp>
    </p:spTree>
    <p:extLst>
      <p:ext uri="{BB962C8B-B14F-4D97-AF65-F5344CB8AC3E}">
        <p14:creationId xmlns:p14="http://schemas.microsoft.com/office/powerpoint/2010/main" val="15348257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0260E950-62C9-4082-B64D-9B9151FF0330}" type="datetimeFigureOut">
              <a:rPr lang="en-US" smtClean="0"/>
              <a:pPr/>
              <a:t>8/12/2024</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7D5B0A07-B6CA-4289-939F-41C987A26B68}" type="slidenum">
              <a:rPr lang="en-US" smtClean="0"/>
              <a:t>‹#›</a:t>
            </a:fld>
            <a:endParaRPr lang="en-US" dirty="0"/>
          </a:p>
        </p:txBody>
      </p:sp>
    </p:spTree>
    <p:extLst>
      <p:ext uri="{BB962C8B-B14F-4D97-AF65-F5344CB8AC3E}">
        <p14:creationId xmlns:p14="http://schemas.microsoft.com/office/powerpoint/2010/main" val="337871169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education.ohio.gov/Topics/Learning-in-Ohio/Computer-Science/Resources-for-Computer-Science/Cyber-Club-Toolkit"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6.pn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cisa.gov/news-events/news/cisa-announces-transfer-gov-top-level-domain-us-general-services-administration"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dhatter@fortwrightky.gov"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D41B048-CD14-49E3-8091-F75010658C96}"/>
              </a:ext>
            </a:extLst>
          </p:cNvPr>
          <p:cNvSpPr txBox="1">
            <a:spLocks/>
          </p:cNvSpPr>
          <p:nvPr/>
        </p:nvSpPr>
        <p:spPr>
          <a:xfrm>
            <a:off x="-75757" y="92597"/>
            <a:ext cx="12192000" cy="4699322"/>
          </a:xfrm>
          <a:prstGeom prst="rect">
            <a:avLst/>
          </a:prstGeom>
        </p:spPr>
        <p:txBody>
          <a:bodyP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7200" b="1" i="0" u="none" strike="noStrike" kern="1200" cap="all" spc="0" normalizeH="0" baseline="0" noProof="0" dirty="0">
                <a:ln>
                  <a:noFill/>
                </a:ln>
                <a:solidFill>
                  <a:srgbClr val="FF0000"/>
                </a:solidFill>
                <a:effectLst/>
                <a:uLnTx/>
                <a:uFillTx/>
                <a:latin typeface="Arial Black" panose="020B0A04020102020204" pitchFamily="34" charset="0"/>
                <a:ea typeface="+mj-ea"/>
                <a:cs typeface="Arial" panose="020B0604020202020204" pitchFamily="34" charset="0"/>
              </a:rPr>
              <a:t>BRINGING THE Ohio Cyber COLLABORATION COMMITTEE (OC3) to KENTUCKY</a:t>
            </a:r>
            <a:endParaRPr kumimoji="0" lang="en-US" sz="4000" b="1" i="0" u="none" strike="noStrike" kern="1200" cap="all" spc="0" normalizeH="0" baseline="0" noProof="0" dirty="0">
              <a:ln>
                <a:noFill/>
              </a:ln>
              <a:solidFill>
                <a:srgbClr val="FF0000"/>
              </a:solidFill>
              <a:effectLst/>
              <a:uLnTx/>
              <a:uFillTx/>
              <a:latin typeface="Arial Black" panose="020B0A04020102020204" pitchFamily="34" charset="0"/>
              <a:ea typeface="+mj-ea"/>
              <a:cs typeface="Arial" panose="020B0604020202020204" pitchFamily="34" charset="0"/>
            </a:endParaRPr>
          </a:p>
        </p:txBody>
      </p:sp>
      <p:sp>
        <p:nvSpPr>
          <p:cNvPr id="9" name="Subtitle 4">
            <a:extLst>
              <a:ext uri="{FF2B5EF4-FFF2-40B4-BE49-F238E27FC236}">
                <a16:creationId xmlns:a16="http://schemas.microsoft.com/office/drawing/2014/main" id="{5C40F626-FBCE-4840-A272-ED2F6D41A0D4}"/>
              </a:ext>
            </a:extLst>
          </p:cNvPr>
          <p:cNvSpPr txBox="1">
            <a:spLocks/>
          </p:cNvSpPr>
          <p:nvPr/>
        </p:nvSpPr>
        <p:spPr>
          <a:xfrm>
            <a:off x="344244" y="4162761"/>
            <a:ext cx="11618259" cy="1865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4B325"/>
              </a:buClr>
              <a:buSzPct val="75000"/>
              <a:buFont typeface="Wingdings" pitchFamily="2" charset="2"/>
              <a:buNone/>
              <a:tabLst/>
              <a:defRPr/>
            </a:pPr>
            <a:endParaRPr kumimoji="0" lang="en-US" sz="2800" b="0" i="0" u="none" strike="noStrike" kern="1200" cap="none" spc="0" normalizeH="0" baseline="0" noProof="0" dirty="0">
              <a:ln>
                <a:noFill/>
              </a:ln>
              <a:solidFill>
                <a:srgbClr val="F4B325"/>
              </a:solidFill>
              <a:effectLst/>
              <a:uLnTx/>
              <a:uFillTx/>
              <a:latin typeface="Arial" panose="020B0604020202020204" pitchFamily="34" charset="0"/>
              <a:ea typeface="+mn-ea"/>
              <a:cs typeface="Arial" panose="020B0604020202020204" pitchFamily="34" charset="0"/>
            </a:endParaRPr>
          </a:p>
        </p:txBody>
      </p:sp>
      <p:sp>
        <p:nvSpPr>
          <p:cNvPr id="10" name="Subtitle 1">
            <a:extLst>
              <a:ext uri="{FF2B5EF4-FFF2-40B4-BE49-F238E27FC236}">
                <a16:creationId xmlns:a16="http://schemas.microsoft.com/office/drawing/2014/main" id="{AF3978C2-85B9-45BA-8DB9-73C0D3B57219}"/>
              </a:ext>
            </a:extLst>
          </p:cNvPr>
          <p:cNvSpPr txBox="1">
            <a:spLocks/>
          </p:cNvSpPr>
          <p:nvPr/>
        </p:nvSpPr>
        <p:spPr>
          <a:xfrm>
            <a:off x="0" y="5474825"/>
            <a:ext cx="12192000" cy="1290578"/>
          </a:xfrm>
          <a:prstGeom prst="rect">
            <a:avLst/>
          </a:prstGeom>
        </p:spPr>
        <p:txBody>
          <a:bodyPr>
            <a:no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2400" b="1"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Dave Hatter, CISSP, CISA, CISM, CCSP, CSSLP, PMP, ITIL</a:t>
            </a:r>
          </a:p>
          <a:p>
            <a:pPr marL="0" marR="0" lvl="0" indent="0" algn="ctr" defTabSz="914400" rtl="0" eaLnBrk="1" fontAlgn="auto" latinLnBrk="0" hangingPunct="1">
              <a:lnSpc>
                <a:spcPct val="90000"/>
              </a:lnSpc>
              <a:spcBef>
                <a:spcPts val="1200"/>
              </a:spcBef>
              <a:spcAft>
                <a:spcPts val="200"/>
              </a:spcAft>
              <a:buClr>
                <a:srgbClr val="FFFFFF"/>
              </a:buClr>
              <a:buSzTx/>
              <a:buFont typeface="Wingdings" pitchFamily="2" charset="2"/>
              <a:buNone/>
              <a:tabLst/>
              <a:defRPr/>
            </a:pPr>
            <a:r>
              <a:rPr kumimoji="0" lang="en-US" sz="2400" b="1" i="0" u="none" strike="noStrike" kern="1200" cap="none" spc="0" normalizeH="0" baseline="0" noProof="0" dirty="0">
                <a:ln>
                  <a:noFill/>
                </a:ln>
                <a:solidFill>
                  <a:srgbClr val="2C2C2C"/>
                </a:solidFill>
                <a:effectLst/>
                <a:uLnTx/>
                <a:uFillTx/>
                <a:latin typeface="Arial" panose="020B0604020202020204" pitchFamily="34" charset="0"/>
                <a:ea typeface="+mn-ea"/>
                <a:cs typeface="Arial" panose="020B0604020202020204" pitchFamily="34" charset="0"/>
              </a:rPr>
              <a:t>Cybersecurity Consultant / Mayor of Fort Wright, KY</a:t>
            </a:r>
          </a:p>
        </p:txBody>
      </p:sp>
    </p:spTree>
    <p:extLst>
      <p:ext uri="{BB962C8B-B14F-4D97-AF65-F5344CB8AC3E}">
        <p14:creationId xmlns:p14="http://schemas.microsoft.com/office/powerpoint/2010/main" val="173413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0732" y="341676"/>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Ohio Cyber Collaboration Committee (OC3)</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071868" y="1273324"/>
            <a:ext cx="9988952" cy="5170206"/>
          </a:xfrm>
        </p:spPr>
        <p:txBody>
          <a:bodyPr>
            <a:normAutofit/>
          </a:bodyPr>
          <a:lstStyle/>
          <a:p>
            <a:pPr marL="0" marR="0" lvl="0" indent="0" algn="ctr"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26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Why is Cyber Education/Workforce Development so important? </a:t>
            </a:r>
          </a:p>
          <a:p>
            <a:pPr marL="285750" marR="0" lvl="0" indent="-285750" algn="ctr"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indent="-342900" algn="l">
              <a:spcBef>
                <a:spcPts val="300"/>
              </a:spcBef>
              <a:buFont typeface="Arial" panose="020B0604020202020204" pitchFamily="34" charset="0"/>
              <a:buChar char="•"/>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Grow the workforce and improve the training and education of users and students in cyber security</a:t>
            </a:r>
            <a:endParaRPr lang="en-US" sz="2600" noProof="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indent="-342900" algn="l">
              <a:spcBef>
                <a:spcPts val="300"/>
              </a:spcBef>
              <a:buFont typeface="Arial" panose="020B0604020202020204" pitchFamily="34" charset="0"/>
              <a:buChar char="•"/>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Nearly 11K advertised vacancies in cyber security in Ohio!</a:t>
            </a:r>
          </a:p>
          <a:p>
            <a:pPr marL="342900" indent="-342900" algn="l">
              <a:spcBef>
                <a:spcPts val="300"/>
              </a:spcBef>
              <a:buFont typeface="Arial" panose="020B0604020202020204" pitchFamily="34" charset="0"/>
              <a:buChar char="•"/>
              <a:defRPr/>
            </a:pPr>
            <a:r>
              <a:rPr lang="en-US" sz="2600" dirty="0">
                <a:solidFill>
                  <a:srgbClr val="000000"/>
                </a:solidFill>
                <a:latin typeface="Arial" panose="020B0604020202020204" pitchFamily="34" charset="0"/>
                <a:ea typeface="Times New Roman" panose="02020603050405020304" pitchFamily="18" charset="0"/>
                <a:cs typeface="Arial" panose="020B0604020202020204" pitchFamily="34" charset="0"/>
              </a:rPr>
              <a:t>High </a:t>
            </a: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paying positions well above state average:</a:t>
            </a:r>
            <a:b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b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00100" lvl="1" indent="-342900" algn="l">
              <a:spcBef>
                <a:spcPts val="0"/>
              </a:spcBef>
              <a:spcAft>
                <a:spcPts val="1200"/>
              </a:spcAft>
              <a:buFont typeface="+mj-lt"/>
              <a:buAutoNum type="alphaLcPeriod"/>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https://cyberseek.org/heatmap.html</a:t>
            </a:r>
          </a:p>
          <a:p>
            <a:pPr marL="800100" lvl="1" indent="-342900" algn="l">
              <a:spcBef>
                <a:spcPts val="0"/>
              </a:spcBef>
              <a:spcAft>
                <a:spcPts val="1200"/>
              </a:spcAft>
              <a:buFont typeface="+mj-lt"/>
              <a:buAutoNum type="alphaLcPeriod"/>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https://www.nist.gov/itl/applied-cybersecurity/nice/resources/career-pathways</a:t>
            </a:r>
          </a:p>
          <a:p>
            <a:pPr marL="800100" lvl="1" indent="-342900" algn="l">
              <a:spcBef>
                <a:spcPts val="0"/>
              </a:spcBef>
              <a:spcAft>
                <a:spcPts val="1200"/>
              </a:spcAft>
              <a:buFont typeface="+mj-lt"/>
              <a:buAutoNum type="alphaLcPeriod"/>
              <a:defRPr/>
            </a:pPr>
            <a:r>
              <a:rPr lang="en-US" sz="1800" dirty="0">
                <a:latin typeface="Arial" panose="020B0604020202020204" pitchFamily="34" charset="0"/>
                <a:cs typeface="Arial" panose="020B0604020202020204" pitchFamily="34" charset="0"/>
              </a:rPr>
              <a:t>NICE Framework for Cybersecurity</a:t>
            </a:r>
          </a:p>
          <a:p>
            <a:pPr marL="800100" lvl="1" indent="-342900" algn="l">
              <a:spcBef>
                <a:spcPts val="0"/>
              </a:spcBef>
              <a:spcAft>
                <a:spcPts val="1200"/>
              </a:spcAft>
              <a:buFont typeface="+mj-lt"/>
              <a:buAutoNum type="alphaLcPeriod"/>
              <a:defRPr/>
            </a:pPr>
            <a:r>
              <a:rPr lang="en-US" sz="1800" dirty="0">
                <a:latin typeface="Arial" panose="020B0604020202020204" pitchFamily="34" charset="0"/>
                <a:cs typeface="Arial" panose="020B0604020202020204" pitchFamily="34" charset="0"/>
              </a:rPr>
              <a:t>https://ohio-k12.help/cyber-security/</a:t>
            </a:r>
          </a:p>
          <a:p>
            <a:pPr marR="0" lvl="0" algn="l" defTabSz="914400" rtl="0" eaLnBrk="1" fontAlgn="auto" latinLnBrk="0" hangingPunct="1">
              <a:lnSpc>
                <a:spcPct val="90000"/>
              </a:lnSpc>
              <a:spcBef>
                <a:spcPts val="0"/>
              </a:spcBef>
              <a:spcAft>
                <a:spcPts val="1200"/>
              </a:spcAft>
              <a:buClrTx/>
              <a:buSzTx/>
              <a:tabLst/>
              <a:defRPr/>
            </a:pPr>
            <a:endPar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sp>
        <p:nvSpPr>
          <p:cNvPr id="5" name="TextBox 4">
            <a:extLst>
              <a:ext uri="{FF2B5EF4-FFF2-40B4-BE49-F238E27FC236}">
                <a16:creationId xmlns:a16="http://schemas.microsoft.com/office/drawing/2014/main" id="{B11CDBFD-31D4-D573-DAE4-777683F32255}"/>
              </a:ext>
            </a:extLst>
          </p:cNvPr>
          <p:cNvSpPr txBox="1"/>
          <p:nvPr/>
        </p:nvSpPr>
        <p:spPr>
          <a:xfrm>
            <a:off x="3247402" y="6334780"/>
            <a:ext cx="6640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https://www.oc3.ohio.gov/</a:t>
            </a:r>
          </a:p>
        </p:txBody>
      </p:sp>
    </p:spTree>
    <p:extLst>
      <p:ext uri="{BB962C8B-B14F-4D97-AF65-F5344CB8AC3E}">
        <p14:creationId xmlns:p14="http://schemas.microsoft.com/office/powerpoint/2010/main" val="3814062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018" y="329267"/>
            <a:ext cx="7472219" cy="1325563"/>
          </a:xfrm>
        </p:spPr>
        <p:txBody>
          <a:bodyPr/>
          <a:lstStyle/>
          <a:p>
            <a:pPr algn="ctr"/>
            <a:r>
              <a:rPr lang="en-US" dirty="0"/>
              <a:t>Cyber Club Toolkit </a:t>
            </a:r>
          </a:p>
        </p:txBody>
      </p:sp>
      <p:sp>
        <p:nvSpPr>
          <p:cNvPr id="3" name="Content Placeholder 2"/>
          <p:cNvSpPr>
            <a:spLocks noGrp="1"/>
          </p:cNvSpPr>
          <p:nvPr>
            <p:ph idx="1"/>
          </p:nvPr>
        </p:nvSpPr>
        <p:spPr>
          <a:xfrm>
            <a:off x="775855" y="2438399"/>
            <a:ext cx="10515600" cy="3696999"/>
          </a:xfrm>
        </p:spPr>
        <p:txBody>
          <a:bodyPr>
            <a:noAutofit/>
          </a:bodyPr>
          <a:lstStyle/>
          <a:p>
            <a:pPr marL="742950" indent="-742950">
              <a:buFont typeface="+mj-lt"/>
              <a:buAutoNum type="arabicPeriod"/>
            </a:pPr>
            <a:r>
              <a:rPr lang="en-US" dirty="0"/>
              <a:t>How to work with your school or organization to create a cyber club</a:t>
            </a:r>
          </a:p>
          <a:p>
            <a:pPr marL="742950" indent="-742950">
              <a:buFont typeface="+mj-lt"/>
              <a:buAutoNum type="arabicPeriod"/>
            </a:pPr>
            <a:r>
              <a:rPr lang="en-US" dirty="0"/>
              <a:t>Understanding the different cyber club advisor roles</a:t>
            </a:r>
          </a:p>
          <a:p>
            <a:pPr marL="742950" indent="-742950">
              <a:buFont typeface="+mj-lt"/>
              <a:buAutoNum type="arabicPeriod"/>
            </a:pPr>
            <a:r>
              <a:rPr lang="en-US" dirty="0"/>
              <a:t>Finding a mentor for your cyber club</a:t>
            </a:r>
          </a:p>
          <a:p>
            <a:pPr marL="742950" indent="-742950">
              <a:buFont typeface="+mj-lt"/>
              <a:buAutoNum type="arabicPeriod"/>
            </a:pPr>
            <a:r>
              <a:rPr lang="en-US" dirty="0"/>
              <a:t>Using membership agreements in your cyber club</a:t>
            </a:r>
          </a:p>
          <a:p>
            <a:pPr marL="742950" indent="-742950">
              <a:buFont typeface="+mj-lt"/>
              <a:buAutoNum type="arabicPeriod"/>
            </a:pPr>
            <a:r>
              <a:rPr lang="en-US" dirty="0"/>
              <a:t>Marketing your cyber club</a:t>
            </a:r>
            <a:br>
              <a:rPr lang="en-US" dirty="0"/>
            </a:br>
            <a:r>
              <a:rPr lang="en-US" dirty="0">
                <a:hlinkClick r:id="rId2"/>
              </a:rPr>
              <a:t>http://education.ohio.gov/Topics/Learning-in-Ohio/Computer-Science/Resources-for-Computer-Science/Cyber-Club-Toolkit</a:t>
            </a:r>
            <a:endParaRPr lang="en-US" dirty="0"/>
          </a:p>
        </p:txBody>
      </p:sp>
      <p:pic>
        <p:nvPicPr>
          <p:cNvPr id="4" name="Picture 3">
            <a:extLst>
              <a:ext uri="{FF2B5EF4-FFF2-40B4-BE49-F238E27FC236}">
                <a16:creationId xmlns:a16="http://schemas.microsoft.com/office/drawing/2014/main" id="{9CAABE4E-025D-C1FE-F092-52EE9FA0C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44" y="196160"/>
            <a:ext cx="1752738" cy="1919372"/>
          </a:xfrm>
          <a:prstGeom prst="rect">
            <a:avLst/>
          </a:prstGeom>
        </p:spPr>
      </p:pic>
      <p:pic>
        <p:nvPicPr>
          <p:cNvPr id="6" name="Picture 5">
            <a:extLst>
              <a:ext uri="{FF2B5EF4-FFF2-40B4-BE49-F238E27FC236}">
                <a16:creationId xmlns:a16="http://schemas.microsoft.com/office/drawing/2014/main" id="{8DF1439A-C83F-0807-743F-9DB0C0DED2A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33042" y="-754023"/>
            <a:ext cx="3478460" cy="3478460"/>
          </a:xfrm>
          <a:prstGeom prst="rect">
            <a:avLst/>
          </a:prstGeom>
          <a:noFill/>
          <a:ln>
            <a:noFill/>
          </a:ln>
        </p:spPr>
      </p:pic>
    </p:spTree>
    <p:extLst>
      <p:ext uri="{BB962C8B-B14F-4D97-AF65-F5344CB8AC3E}">
        <p14:creationId xmlns:p14="http://schemas.microsoft.com/office/powerpoint/2010/main" val="182562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sp>
        <p:nvSpPr>
          <p:cNvPr id="2" name="Title 1"/>
          <p:cNvSpPr>
            <a:spLocks noGrp="1"/>
          </p:cNvSpPr>
          <p:nvPr>
            <p:ph type="ctrTitle"/>
          </p:nvPr>
        </p:nvSpPr>
        <p:spPr>
          <a:xfrm>
            <a:off x="2780732" y="341676"/>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Ohio Cyber Collaboration Committee (OC3)</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765817" y="975990"/>
            <a:ext cx="10571544" cy="5170206"/>
          </a:xfrm>
        </p:spPr>
        <p:txBody>
          <a:bodyPr>
            <a:normAutofit fontScale="92500" lnSpcReduction="20000"/>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Ohio Cyber Range/OCRI:</a:t>
            </a:r>
          </a:p>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algn="l">
              <a:spcBef>
                <a:spcPts val="0"/>
              </a:spcBef>
              <a:defRPr/>
            </a:pPr>
            <a:r>
              <a:rPr lang="en-US" sz="2600" dirty="0">
                <a:solidFill>
                  <a:srgbClr val="000000"/>
                </a:solidFill>
                <a:latin typeface="Arial" panose="020B0604020202020204" pitchFamily="34" charset="0"/>
                <a:ea typeface="Times New Roman" panose="02020603050405020304" pitchFamily="18" charset="0"/>
              </a:rPr>
              <a:t>A secure </a:t>
            </a: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cyber security test and training environment</a:t>
            </a:r>
            <a:r>
              <a:rPr lang="en-US" sz="2600" dirty="0">
                <a:solidFill>
                  <a:srgbClr val="000000"/>
                </a:solidFill>
                <a:latin typeface="Arial" panose="020B0604020202020204" pitchFamily="34" charset="0"/>
                <a:ea typeface="Times New Roman" panose="02020603050405020304" pitchFamily="18" charset="0"/>
              </a:rPr>
              <a:t>:</a:t>
            </a:r>
            <a:br>
              <a:rPr lang="en-US" dirty="0">
                <a:solidFill>
                  <a:srgbClr val="000000"/>
                </a:solidFill>
                <a:latin typeface="Arial" panose="020B0604020202020204" pitchFamily="34" charset="0"/>
                <a:ea typeface="Times New Roman" panose="02020603050405020304" pitchFamily="18" charset="0"/>
              </a:rPr>
            </a:b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342900" marR="0" lvl="0" indent="-342900" algn="l" defTabSz="914400" rtl="0" eaLnBrk="1" fontAlgn="auto" latinLnBrk="0" hangingPunct="1">
              <a:lnSpc>
                <a:spcPct val="90000"/>
              </a:lnSpc>
              <a:spcBef>
                <a:spcPts val="0"/>
              </a:spcBef>
              <a:spcAft>
                <a:spcPts val="1200"/>
              </a:spcAft>
              <a:buClrTx/>
              <a:buSzTx/>
              <a:buFont typeface="+mj-lt"/>
              <a:buAutoNum type="alphaLcPeriod"/>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Support the education of students at the K-12 and University level.</a:t>
            </a:r>
          </a:p>
          <a:p>
            <a:pPr marL="342900" marR="0" lvl="0" indent="-342900" algn="l" defTabSz="914400" rtl="0" eaLnBrk="1" fontAlgn="auto" latinLnBrk="0" hangingPunct="1">
              <a:lnSpc>
                <a:spcPct val="90000"/>
              </a:lnSpc>
              <a:spcBef>
                <a:spcPts val="0"/>
              </a:spcBef>
              <a:spcAft>
                <a:spcPts val="1200"/>
              </a:spcAft>
              <a:buClrTx/>
              <a:buSzTx/>
              <a:buFont typeface="+mj-lt"/>
              <a:buAutoNum type="alphaLcPeriod"/>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Conduct cyber security exercises and competitions to hone cross organizational incident response capabilities and develop future cyber security professionals.</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90000"/>
              </a:lnSpc>
              <a:spcBef>
                <a:spcPts val="0"/>
              </a:spcBef>
              <a:spcAft>
                <a:spcPts val="1200"/>
              </a:spcAft>
              <a:buClrTx/>
              <a:buSzTx/>
              <a:buFont typeface="+mj-lt"/>
              <a:buAutoNum type="alphaLcPeriod"/>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Research and test industry-standard best practices, evaluate and test innovative technologies and processes.</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1" fontAlgn="auto" latinLnBrk="0" hangingPunct="1">
              <a:lnSpc>
                <a:spcPct val="90000"/>
              </a:lnSpc>
              <a:spcBef>
                <a:spcPts val="0"/>
              </a:spcBef>
              <a:spcAft>
                <a:spcPts val="1200"/>
              </a:spcAft>
              <a:buClrTx/>
              <a:buSzTx/>
              <a:buFont typeface="+mj-lt"/>
              <a:buAutoNum type="alphaLcPeriod"/>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Enable a training environment for the current and future cyber security workforce, including National Guard personnel, state and local government personnel, faculty and students in the education community, and private sector entities.</a:t>
            </a:r>
          </a:p>
          <a:p>
            <a:pPr marL="342900" marR="0" lvl="0" indent="-342900" algn="l" defTabSz="914400" rtl="0" eaLnBrk="1" fontAlgn="auto" latinLnBrk="0" hangingPunct="1">
              <a:lnSpc>
                <a:spcPct val="90000"/>
              </a:lnSpc>
              <a:spcBef>
                <a:spcPts val="0"/>
              </a:spcBef>
              <a:spcAft>
                <a:spcPts val="1200"/>
              </a:spcAft>
              <a:buClrTx/>
              <a:buSzTx/>
              <a:buFont typeface="+mj-lt"/>
              <a:buAutoNum type="alphaLcPeriod"/>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Provide a Cyber Portfolio for learners, and support internships.</a:t>
            </a:r>
          </a:p>
          <a:p>
            <a:pPr marL="342900" marR="0" lvl="0" indent="-342900" algn="l" defTabSz="914400" rtl="0" eaLnBrk="1" fontAlgn="auto" latinLnBrk="0" hangingPunct="1">
              <a:lnSpc>
                <a:spcPct val="90000"/>
              </a:lnSpc>
              <a:spcBef>
                <a:spcPts val="0"/>
              </a:spcBef>
              <a:spcAft>
                <a:spcPts val="1200"/>
              </a:spcAft>
              <a:buClrTx/>
              <a:buSzTx/>
              <a:buFont typeface="+mj-lt"/>
              <a:buAutoNum type="alphaLcPeriod"/>
              <a:tabLst/>
              <a:defRPr/>
            </a:pP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Will be able to connect from any location with </a:t>
            </a:r>
            <a:r>
              <a:rPr kumimoji="0" lang="en-US" sz="2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OARnet</a:t>
            </a:r>
            <a:r>
              <a:rPr kumimoji="0" lang="en-US" sz="2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access.</a:t>
            </a:r>
          </a:p>
        </p:txBody>
      </p:sp>
      <p:sp>
        <p:nvSpPr>
          <p:cNvPr id="5" name="TextBox 4">
            <a:extLst>
              <a:ext uri="{FF2B5EF4-FFF2-40B4-BE49-F238E27FC236}">
                <a16:creationId xmlns:a16="http://schemas.microsoft.com/office/drawing/2014/main" id="{B11CDBFD-31D4-D573-DAE4-777683F32255}"/>
              </a:ext>
            </a:extLst>
          </p:cNvPr>
          <p:cNvSpPr txBox="1"/>
          <p:nvPr/>
        </p:nvSpPr>
        <p:spPr>
          <a:xfrm>
            <a:off x="3247402" y="6334780"/>
            <a:ext cx="6640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https://www.oc3.ohio.gov/</a:t>
            </a:r>
          </a:p>
        </p:txBody>
      </p:sp>
    </p:spTree>
    <p:extLst>
      <p:ext uri="{BB962C8B-B14F-4D97-AF65-F5344CB8AC3E}">
        <p14:creationId xmlns:p14="http://schemas.microsoft.com/office/powerpoint/2010/main" val="1535847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05D5D3-75B7-F990-433D-365209F7D54A}"/>
              </a:ext>
            </a:extLst>
          </p:cNvPr>
          <p:cNvPicPr>
            <a:picLocks noChangeAspect="1"/>
          </p:cNvPicPr>
          <p:nvPr/>
        </p:nvPicPr>
        <p:blipFill>
          <a:blip r:embed="rId2"/>
          <a:stretch>
            <a:fillRect/>
          </a:stretch>
        </p:blipFill>
        <p:spPr>
          <a:xfrm>
            <a:off x="0" y="0"/>
            <a:ext cx="12179300" cy="6845300"/>
          </a:xfrm>
          <a:prstGeom prst="rect">
            <a:avLst/>
          </a:prstGeom>
        </p:spPr>
      </p:pic>
    </p:spTree>
    <p:extLst>
      <p:ext uri="{BB962C8B-B14F-4D97-AF65-F5344CB8AC3E}">
        <p14:creationId xmlns:p14="http://schemas.microsoft.com/office/powerpoint/2010/main" val="405848854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F7140-13BB-9117-686F-06A0DADC83A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BB53B13-605F-B0D3-D93D-EFB7FF9BAF52}"/>
              </a:ext>
            </a:extLst>
          </p:cNvPr>
          <p:cNvSpPr>
            <a:spLocks noGrp="1"/>
          </p:cNvSpPr>
          <p:nvPr>
            <p:ph type="title"/>
          </p:nvPr>
        </p:nvSpPr>
        <p:spPr>
          <a:xfrm>
            <a:off x="2617177" y="0"/>
            <a:ext cx="8501815" cy="1325563"/>
          </a:xfrm>
        </p:spPr>
        <p:txBody>
          <a:bodyPr/>
          <a:lstStyle/>
          <a:p>
            <a:pPr algn="ctr"/>
            <a:r>
              <a:rPr lang="en-US" b="1" dirty="0">
                <a:ea typeface="Calibri Light"/>
                <a:cs typeface="Calibri Light"/>
              </a:rPr>
              <a:t>Ohio Cyber Guardian 2024</a:t>
            </a:r>
            <a:br>
              <a:rPr lang="en-US" b="1" dirty="0">
                <a:ea typeface="Calibri Light"/>
                <a:cs typeface="Calibri Light"/>
              </a:rPr>
            </a:br>
            <a:r>
              <a:rPr lang="en-US" b="1" dirty="0">
                <a:ea typeface="Calibri Light"/>
                <a:cs typeface="Calibri Light"/>
              </a:rPr>
              <a:t>July 19-23, 2024</a:t>
            </a:r>
          </a:p>
        </p:txBody>
      </p:sp>
      <p:sp>
        <p:nvSpPr>
          <p:cNvPr id="6" name="TextBox 5">
            <a:extLst>
              <a:ext uri="{FF2B5EF4-FFF2-40B4-BE49-F238E27FC236}">
                <a16:creationId xmlns:a16="http://schemas.microsoft.com/office/drawing/2014/main" id="{2D6F6D80-39EF-5246-8456-68BAC6B7BC50}"/>
              </a:ext>
            </a:extLst>
          </p:cNvPr>
          <p:cNvSpPr txBox="1"/>
          <p:nvPr/>
        </p:nvSpPr>
        <p:spPr>
          <a:xfrm>
            <a:off x="5214186" y="1635279"/>
            <a:ext cx="6846633" cy="461664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Incident Response Training Exercise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Training 4 Ohio Cyber Reserve Teams:</a:t>
            </a:r>
          </a:p>
          <a:p>
            <a:pPr marL="742950" lvl="1" indent="-285750">
              <a:buFont typeface="Arial" panose="020B0604020202020204" pitchFamily="34" charset="0"/>
              <a:buChar char="•"/>
              <a:defRPr/>
            </a:pPr>
            <a:r>
              <a:rPr lang="en-US" sz="2200" dirty="0">
                <a:solidFill>
                  <a:prstClr val="black"/>
                </a:solidFill>
                <a:latin typeface="Calibri" panose="020F0502020204030204"/>
              </a:rPr>
              <a:t>Cincinnati, Columbus, Cleveland</a:t>
            </a:r>
          </a:p>
          <a:p>
            <a:pPr marL="742950" lvl="1" indent="-285750">
              <a:buFont typeface="Arial" panose="020B0604020202020204" pitchFamily="34" charset="0"/>
              <a:buChar char="•"/>
              <a:defRPr/>
            </a:pPr>
            <a:r>
              <a:rPr lang="en-US" sz="2200" dirty="0">
                <a:solidFill>
                  <a:prstClr val="black"/>
                </a:solidFill>
                <a:latin typeface="Calibri" panose="020F0502020204030204"/>
              </a:rPr>
              <a:t>100 people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White Cell/Exercise Orchestration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OpFor</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Range,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ExCon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Assessments, </a:t>
            </a:r>
            <a:r>
              <a:rPr kumimoji="0" lang="en-US" sz="2200" b="0" i="0" u="none" strike="noStrike" kern="1200" cap="none" spc="0" normalizeH="0" baseline="0" noProof="0" dirty="0" err="1">
                <a:ln>
                  <a:noFill/>
                </a:ln>
                <a:solidFill>
                  <a:prstClr val="black"/>
                </a:solidFill>
                <a:effectLst/>
                <a:uLnTx/>
                <a:uFillTx/>
                <a:latin typeface="Calibri" panose="020F0502020204030204"/>
                <a:ea typeface="+mn-ea"/>
                <a:cs typeface="+mn-cs"/>
              </a:rPr>
              <a:t>NetO</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55 people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Emulation of City and Cyber Incident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Infrastructure virtualized in the range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Grey space and traffic generation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Distinguished Visitors Day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July 22, 2024</a:t>
            </a:r>
          </a:p>
        </p:txBody>
      </p:sp>
      <p:pic>
        <p:nvPicPr>
          <p:cNvPr id="12" name="Picture 11" descr="A logo of a spartan helmet&#10;&#10;Description automatically generated">
            <a:extLst>
              <a:ext uri="{FF2B5EF4-FFF2-40B4-BE49-F238E27FC236}">
                <a16:creationId xmlns:a16="http://schemas.microsoft.com/office/drawing/2014/main" id="{6A9350EE-C2EA-4A5B-AF35-A313462404D8}"/>
              </a:ext>
            </a:extLst>
          </p:cNvPr>
          <p:cNvPicPr>
            <a:picLocks noChangeAspect="1"/>
          </p:cNvPicPr>
          <p:nvPr/>
        </p:nvPicPr>
        <p:blipFill>
          <a:blip r:embed="rId3"/>
          <a:stretch>
            <a:fillRect/>
          </a:stretch>
        </p:blipFill>
        <p:spPr>
          <a:xfrm>
            <a:off x="734739" y="155736"/>
            <a:ext cx="2959086" cy="2959086"/>
          </a:xfrm>
          <a:prstGeom prst="rect">
            <a:avLst/>
          </a:prstGeom>
        </p:spPr>
      </p:pic>
      <p:pic>
        <p:nvPicPr>
          <p:cNvPr id="14" name="Picture 13" descr="A group of people sitting around a table&#10;&#10;Description automatically generated">
            <a:extLst>
              <a:ext uri="{FF2B5EF4-FFF2-40B4-BE49-F238E27FC236}">
                <a16:creationId xmlns:a16="http://schemas.microsoft.com/office/drawing/2014/main" id="{59474E42-D14D-0184-C607-0AB168BB7045}"/>
              </a:ext>
            </a:extLst>
          </p:cNvPr>
          <p:cNvPicPr>
            <a:picLocks noChangeAspect="1"/>
          </p:cNvPicPr>
          <p:nvPr/>
        </p:nvPicPr>
        <p:blipFill>
          <a:blip r:embed="rId4"/>
          <a:stretch>
            <a:fillRect/>
          </a:stretch>
        </p:blipFill>
        <p:spPr>
          <a:xfrm>
            <a:off x="20167" y="3270558"/>
            <a:ext cx="5194020" cy="3459860"/>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E8E57FBF-C9C6-E377-5A7A-92108389111D}"/>
              </a:ext>
            </a:extLst>
          </p:cNvPr>
          <p:cNvPicPr>
            <a:picLocks noChangeAspect="1"/>
          </p:cNvPicPr>
          <p:nvPr/>
        </p:nvPicPr>
        <p:blipFill>
          <a:blip r:embed="rId5"/>
          <a:stretch>
            <a:fillRect/>
          </a:stretch>
        </p:blipFill>
        <p:spPr>
          <a:xfrm>
            <a:off x="3064338" y="2740412"/>
            <a:ext cx="629487" cy="301519"/>
          </a:xfrm>
          <a:prstGeom prst="rect">
            <a:avLst/>
          </a:prstGeom>
        </p:spPr>
      </p:pic>
    </p:spTree>
    <p:extLst>
      <p:ext uri="{BB962C8B-B14F-4D97-AF65-F5344CB8AC3E}">
        <p14:creationId xmlns:p14="http://schemas.microsoft.com/office/powerpoint/2010/main" val="1573868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1"/>
          <p:cNvSpPr txBox="1">
            <a:spLocks noGrp="1"/>
          </p:cNvSpPr>
          <p:nvPr>
            <p:ph type="title"/>
          </p:nvPr>
        </p:nvSpPr>
        <p:spPr>
          <a:xfrm>
            <a:off x="602342" y="173425"/>
            <a:ext cx="10515601" cy="1325563"/>
          </a:xfrm>
          <a:prstGeom prst="rect">
            <a:avLst/>
          </a:prstGeom>
        </p:spPr>
        <p:txBody>
          <a:bodyPr/>
          <a:lstStyle/>
          <a:p>
            <a:r>
              <a:rPr dirty="0"/>
              <a:t>OCRI </a:t>
            </a:r>
            <a:r>
              <a:rPr lang="en-US" dirty="0"/>
              <a:t>Advisory Board - </a:t>
            </a:r>
            <a:r>
              <a:rPr dirty="0"/>
              <a:t>Executive Committee</a:t>
            </a:r>
          </a:p>
        </p:txBody>
      </p:sp>
      <p:sp>
        <p:nvSpPr>
          <p:cNvPr id="364" name="Content Placeholder 2"/>
          <p:cNvSpPr txBox="1">
            <a:spLocks noGrp="1"/>
          </p:cNvSpPr>
          <p:nvPr>
            <p:ph type="body" sz="half" idx="1"/>
          </p:nvPr>
        </p:nvSpPr>
        <p:spPr>
          <a:xfrm>
            <a:off x="645828" y="1224489"/>
            <a:ext cx="11230614" cy="2110217"/>
          </a:xfrm>
          <a:prstGeom prst="rect">
            <a:avLst/>
          </a:prstGeom>
        </p:spPr>
        <p:txBody>
          <a:bodyPr>
            <a:normAutofit/>
          </a:bodyPr>
          <a:lstStyle/>
          <a:p>
            <a:pPr marL="176021" indent="-176021" defTabSz="704087">
              <a:spcBef>
                <a:spcPts val="700"/>
              </a:spcBef>
              <a:defRPr sz="2156"/>
            </a:pPr>
            <a:r>
              <a:rPr dirty="0"/>
              <a:t>Team of leaders with backgrounds and </a:t>
            </a:r>
            <a:r>
              <a:rPr b="1" dirty="0">
                <a:solidFill>
                  <a:srgbClr val="FF0000"/>
                </a:solidFill>
              </a:rPr>
              <a:t>expertise as diverse as the problems educators, citizens, and companies of Ohio face,</a:t>
            </a:r>
            <a:r>
              <a:rPr dirty="0">
                <a:solidFill>
                  <a:srgbClr val="FF0000"/>
                </a:solidFill>
              </a:rPr>
              <a:t> </a:t>
            </a:r>
            <a:r>
              <a:rPr dirty="0"/>
              <a:t>overseeing OCRI policies and ensuring proper governance</a:t>
            </a:r>
          </a:p>
        </p:txBody>
      </p:sp>
      <p:pic>
        <p:nvPicPr>
          <p:cNvPr id="3" name="Picture 2" descr="A picture containing text, player&#10;&#10;Description automatically generated">
            <a:extLst>
              <a:ext uri="{FF2B5EF4-FFF2-40B4-BE49-F238E27FC236}">
                <a16:creationId xmlns:a16="http://schemas.microsoft.com/office/drawing/2014/main" id="{46288BE6-BFB0-78BC-FBD1-F71737A76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04" y="1936377"/>
            <a:ext cx="8809560" cy="4840632"/>
          </a:xfrm>
          <a:prstGeom prst="rect">
            <a:avLst/>
          </a:prstGeom>
        </p:spPr>
      </p:pic>
    </p:spTree>
    <p:extLst>
      <p:ext uri="{BB962C8B-B14F-4D97-AF65-F5344CB8AC3E}">
        <p14:creationId xmlns:p14="http://schemas.microsoft.com/office/powerpoint/2010/main" val="41347665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505" y="354228"/>
            <a:ext cx="7879580" cy="634314"/>
          </a:xfrm>
        </p:spPr>
        <p:txBody>
          <a:bodyPr>
            <a:normAutofit/>
          </a:bodyPr>
          <a:lstStyle/>
          <a:p>
            <a:r>
              <a:rPr lang="en-US" sz="3600" b="1" dirty="0">
                <a:solidFill>
                  <a:srgbClr val="FF0000"/>
                </a:solidFill>
              </a:rPr>
              <a:t>OC3 Cyber Protection Subcommittee</a:t>
            </a:r>
          </a:p>
        </p:txBody>
      </p:sp>
      <p:sp>
        <p:nvSpPr>
          <p:cNvPr id="3" name="Subtitle 2"/>
          <p:cNvSpPr>
            <a:spLocks noGrp="1"/>
          </p:cNvSpPr>
          <p:nvPr>
            <p:ph type="subTitle" idx="1"/>
          </p:nvPr>
        </p:nvSpPr>
        <p:spPr>
          <a:xfrm>
            <a:off x="2261066" y="885510"/>
            <a:ext cx="9464087" cy="5552303"/>
          </a:xfrm>
        </p:spPr>
        <p:txBody>
          <a:bodyPr>
            <a:normAutofit/>
          </a:bodyPr>
          <a:lstStyle/>
          <a:p>
            <a:endParaRPr lang="en-US" sz="1600" dirty="0">
              <a:solidFill>
                <a:srgbClr val="FF0000"/>
              </a:solidFill>
            </a:endParaRPr>
          </a:p>
          <a:p>
            <a:pPr lvl="0"/>
            <a:r>
              <a:rPr lang="en-US" b="1" dirty="0">
                <a:solidFill>
                  <a:prstClr val="black"/>
                </a:solidFill>
              </a:rPr>
              <a:t>Deliverables</a:t>
            </a:r>
          </a:p>
          <a:p>
            <a:pPr marL="342900" lvl="0" indent="-342900">
              <a:buFont typeface="+mj-lt"/>
              <a:buAutoNum type="arabicPeriod"/>
            </a:pPr>
            <a:endParaRPr lang="en-US" sz="1800" dirty="0">
              <a:solidFill>
                <a:prstClr val="black"/>
              </a:solidFill>
            </a:endParaRP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Ohio Cybersecurity Strategic Plan</a:t>
            </a:r>
            <a:endParaRPr kumimoji="0" lang="en-US" b="1" i="0" u="none" strike="noStrike" kern="0" cap="none" spc="0" normalizeH="0" baseline="0" noProof="0" dirty="0">
              <a:ln>
                <a:noFill/>
              </a:ln>
              <a:solidFill>
                <a:srgbClr val="A7EA52">
                  <a:lumMod val="75000"/>
                </a:srgbClr>
              </a:solidFill>
              <a:effectLst/>
              <a:uLnTx/>
              <a:uFillTx/>
              <a:latin typeface="Pontano Sans"/>
              <a:sym typeface="Pontano Sans"/>
            </a:endParaRP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K-12 Cyber Challenge – </a:t>
            </a:r>
            <a:r>
              <a:rPr kumimoji="0" lang="en-US" b="1" i="0" u="none" strike="noStrike" kern="0" cap="none" spc="0" normalizeH="0" baseline="0" noProof="0" dirty="0">
                <a:ln>
                  <a:noFill/>
                </a:ln>
                <a:solidFill>
                  <a:srgbClr val="A7EA52">
                    <a:lumMod val="75000"/>
                  </a:srgbClr>
                </a:solidFill>
                <a:effectLst/>
                <a:uLnTx/>
                <a:uFillTx/>
                <a:latin typeface="Pontano Sans"/>
                <a:sym typeface="Pontano Sans"/>
              </a:rPr>
              <a:t>IN PROGRESS</a:t>
            </a: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OC3 Website Development</a:t>
            </a:r>
            <a:endParaRPr kumimoji="0" lang="en-US" b="1" i="0" u="none" strike="noStrike" kern="0" cap="none" spc="0" normalizeH="0" baseline="0" noProof="0" dirty="0">
              <a:ln>
                <a:noFill/>
              </a:ln>
              <a:solidFill>
                <a:srgbClr val="A7EA52">
                  <a:lumMod val="75000"/>
                </a:srgbClr>
              </a:solidFill>
              <a:effectLst/>
              <a:uLnTx/>
              <a:uFillTx/>
              <a:latin typeface="Pontano Sans"/>
              <a:sym typeface="Pontano Sans"/>
            </a:endParaRP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Cyber TTX Exercises – </a:t>
            </a:r>
            <a:r>
              <a:rPr kumimoji="0" lang="en-US" b="1" i="0" u="none" strike="noStrike" kern="0" cap="none" spc="0" normalizeH="0" baseline="0" noProof="0" dirty="0">
                <a:ln>
                  <a:noFill/>
                </a:ln>
                <a:solidFill>
                  <a:srgbClr val="A7EA52">
                    <a:lumMod val="75000"/>
                  </a:srgbClr>
                </a:solidFill>
                <a:effectLst/>
                <a:uLnTx/>
                <a:uFillTx/>
                <a:latin typeface="Pontano Sans"/>
                <a:sym typeface="Pontano Sans"/>
              </a:rPr>
              <a:t>IN PROGRESS</a:t>
            </a: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Cyber Toolkit / User’s Guidebook of Best Practices – </a:t>
            </a:r>
            <a:r>
              <a:rPr kumimoji="0" lang="en-US" b="1" i="0" u="none" strike="noStrike" kern="0" cap="none" spc="0" normalizeH="0" baseline="0" noProof="0" dirty="0">
                <a:ln>
                  <a:noFill/>
                </a:ln>
                <a:solidFill>
                  <a:srgbClr val="A7EA52">
                    <a:lumMod val="75000"/>
                  </a:srgbClr>
                </a:solidFill>
                <a:effectLst/>
                <a:uLnTx/>
                <a:uFillTx/>
                <a:latin typeface="Pontano Sans"/>
                <a:sym typeface="Pontano Sans"/>
              </a:rPr>
              <a:t>IN PROGRESS</a:t>
            </a: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Mock Cyber Incident</a:t>
            </a: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Cyber Risk Assessment</a:t>
            </a: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Cyber Symposium / Annual Conference</a:t>
            </a:r>
          </a:p>
          <a:p>
            <a:pPr marL="609585" marR="0" lvl="0" indent="-440256" algn="l" defTabSz="1219170" rtl="0" eaLnBrk="1" fontAlgn="auto" latinLnBrk="0" hangingPunct="1">
              <a:lnSpc>
                <a:spcPct val="100000"/>
              </a:lnSpc>
              <a:spcBef>
                <a:spcPts val="800"/>
              </a:spcBef>
              <a:spcAft>
                <a:spcPts val="0"/>
              </a:spcAft>
              <a:buClr>
                <a:srgbClr val="33CCCC"/>
              </a:buClr>
              <a:buSzPts val="1600"/>
              <a:buFont typeface="Pontano Sans"/>
              <a:buChar char="➝"/>
              <a:tabLst/>
              <a:defRPr/>
            </a:pPr>
            <a:r>
              <a:rPr kumimoji="0" lang="en-US" b="1" i="0" u="none" strike="noStrike" kern="0" cap="none" spc="0" normalizeH="0" baseline="0" noProof="0" dirty="0">
                <a:ln>
                  <a:noFill/>
                </a:ln>
                <a:solidFill>
                  <a:srgbClr val="162D5A"/>
                </a:solidFill>
                <a:effectLst/>
                <a:uLnTx/>
                <a:uFillTx/>
                <a:latin typeface="Pontano Sans"/>
                <a:sym typeface="Pontano Sans"/>
              </a:rPr>
              <a:t>Ransomware Awareness Campaign</a:t>
            </a:r>
          </a:p>
          <a:p>
            <a:pPr lvl="0">
              <a:lnSpc>
                <a:spcPct val="100000"/>
              </a:lnSpc>
              <a:spcBef>
                <a:spcPts val="0"/>
              </a:spcBef>
            </a:pPr>
            <a:endParaRPr lang="en-US" sz="2000" dirty="0">
              <a:solidFill>
                <a:prstClr val="black"/>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pic>
        <p:nvPicPr>
          <p:cNvPr id="6" name="Picture 5">
            <a:extLst>
              <a:ext uri="{FF2B5EF4-FFF2-40B4-BE49-F238E27FC236}">
                <a16:creationId xmlns:a16="http://schemas.microsoft.com/office/drawing/2014/main" id="{F3E2B34E-A4BA-D62C-A163-1E4530EC9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40699" y="196160"/>
            <a:ext cx="2125857" cy="2127417"/>
          </a:xfrm>
          <a:prstGeom prst="rect">
            <a:avLst/>
          </a:prstGeom>
        </p:spPr>
      </p:pic>
      <p:sp>
        <p:nvSpPr>
          <p:cNvPr id="8" name="TextBox 7">
            <a:extLst>
              <a:ext uri="{FF2B5EF4-FFF2-40B4-BE49-F238E27FC236}">
                <a16:creationId xmlns:a16="http://schemas.microsoft.com/office/drawing/2014/main" id="{4369C45F-6F49-CEB6-1CCC-CF666BF0653D}"/>
              </a:ext>
            </a:extLst>
          </p:cNvPr>
          <p:cNvSpPr txBox="1"/>
          <p:nvPr/>
        </p:nvSpPr>
        <p:spPr>
          <a:xfrm>
            <a:off x="3247402" y="6334780"/>
            <a:ext cx="6640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https://www.oc3.ohio.gov/</a:t>
            </a:r>
          </a:p>
        </p:txBody>
      </p:sp>
    </p:spTree>
    <p:extLst>
      <p:ext uri="{BB962C8B-B14F-4D97-AF65-F5344CB8AC3E}">
        <p14:creationId xmlns:p14="http://schemas.microsoft.com/office/powerpoint/2010/main" val="204634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0732" y="341676"/>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Ohio Cyber Collaboration Committee (OC3)</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235267" y="1346118"/>
            <a:ext cx="9956733" cy="5170206"/>
          </a:xfrm>
        </p:spPr>
        <p:txBody>
          <a:bodyPr>
            <a:normAutofit fontScale="92500" lnSpcReduction="1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6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 and Public Awareness Subcommittee:</a:t>
            </a: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Identify and share best practices, policies and technologies for all Ohioans by: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l" defTabSz="914400" rtl="0" eaLnBrk="1" fontAlgn="auto" latinLnBrk="0" hangingPunct="1">
              <a:lnSpc>
                <a:spcPct val="110000"/>
              </a:lnSpc>
              <a:spcBef>
                <a:spcPts val="0"/>
              </a:spcBef>
              <a:spcAft>
                <a:spcPts val="120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a collaborative research and development environment for the development and testing of innovative technologies and processes.</a:t>
            </a:r>
          </a:p>
          <a:p>
            <a:pPr marL="457200" marR="0" lvl="0" indent="-457200" algn="l" defTabSz="914400" rtl="0" eaLnBrk="1" fontAlgn="auto" latinLnBrk="0" hangingPunct="1">
              <a:lnSpc>
                <a:spcPct val="110000"/>
              </a:lnSpc>
              <a:spcBef>
                <a:spcPts val="0"/>
              </a:spcBef>
              <a:spcAft>
                <a:spcPts val="120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Ensuring cyber threats are part of emergency planning at all levels both public and private.</a:t>
            </a:r>
          </a:p>
          <a:p>
            <a:pPr marL="457200" marR="0" lvl="0" indent="-457200" algn="l" defTabSz="914400" rtl="0" eaLnBrk="1" fontAlgn="auto" latinLnBrk="0" hangingPunct="1">
              <a:lnSpc>
                <a:spcPct val="110000"/>
              </a:lnSpc>
              <a:spcBef>
                <a:spcPts val="0"/>
              </a:spcBef>
              <a:spcAft>
                <a:spcPts val="120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Using public awareness tools to educate and inform key decision makers of good cyber security practices and the latest information.</a:t>
            </a:r>
          </a:p>
          <a:p>
            <a:pPr marL="457200" marR="0" lvl="0" indent="-457200" algn="l" defTabSz="914400" rtl="0" eaLnBrk="1" fontAlgn="auto" latinLnBrk="0" hangingPunct="1">
              <a:lnSpc>
                <a:spcPct val="110000"/>
              </a:lnSpc>
              <a:spcBef>
                <a:spcPts val="0"/>
              </a:spcBef>
              <a:spcAft>
                <a:spcPts val="120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Educating the general public on the importance of cyber security for the “Internet of Things.” </a:t>
            </a:r>
          </a:p>
          <a:p>
            <a:pPr marL="457200" marR="0" lvl="0" indent="-457200" algn="l" defTabSz="914400" rtl="0" eaLnBrk="1" fontAlgn="auto" latinLnBrk="0" hangingPunct="1">
              <a:lnSpc>
                <a:spcPct val="110000"/>
              </a:lnSpc>
              <a:spcBef>
                <a:spcPts val="0"/>
              </a:spcBef>
              <a:spcAft>
                <a:spcPts val="1200"/>
              </a:spcAft>
              <a:buClrTx/>
              <a:buSzTx/>
              <a:buFont typeface="+mj-lt"/>
              <a:buAutoNum type="alphaLcPeriod"/>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Sharing threat intelligence between both public and private sector entities, facilitated through the Ohio Homeland Security State Fusion Center.</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sp>
        <p:nvSpPr>
          <p:cNvPr id="5" name="TextBox 4">
            <a:extLst>
              <a:ext uri="{FF2B5EF4-FFF2-40B4-BE49-F238E27FC236}">
                <a16:creationId xmlns:a16="http://schemas.microsoft.com/office/drawing/2014/main" id="{B11CDBFD-31D4-D573-DAE4-777683F32255}"/>
              </a:ext>
            </a:extLst>
          </p:cNvPr>
          <p:cNvSpPr txBox="1"/>
          <p:nvPr/>
        </p:nvSpPr>
        <p:spPr>
          <a:xfrm>
            <a:off x="3247402" y="6334780"/>
            <a:ext cx="6640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https://www.oc3.ohio.gov/</a:t>
            </a:r>
          </a:p>
        </p:txBody>
      </p:sp>
    </p:spTree>
    <p:extLst>
      <p:ext uri="{BB962C8B-B14F-4D97-AF65-F5344CB8AC3E}">
        <p14:creationId xmlns:p14="http://schemas.microsoft.com/office/powerpoint/2010/main" val="57281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D3A6-1765-4D76-9C62-17A0E46D6A05}"/>
              </a:ext>
            </a:extLst>
          </p:cNvPr>
          <p:cNvSpPr>
            <a:spLocks noGrp="1"/>
          </p:cNvSpPr>
          <p:nvPr>
            <p:ph type="title"/>
          </p:nvPr>
        </p:nvSpPr>
        <p:spPr/>
        <p:txBody>
          <a:bodyPr>
            <a:normAutofit/>
          </a:bodyPr>
          <a:lstStyle/>
          <a:p>
            <a:pPr algn="ctr"/>
            <a:r>
              <a:rPr lang="en-US" sz="6000" dirty="0"/>
              <a:t>Problem Statement</a:t>
            </a:r>
          </a:p>
        </p:txBody>
      </p:sp>
      <p:sp>
        <p:nvSpPr>
          <p:cNvPr id="3" name="Content Placeholder 2">
            <a:extLst>
              <a:ext uri="{FF2B5EF4-FFF2-40B4-BE49-F238E27FC236}">
                <a16:creationId xmlns:a16="http://schemas.microsoft.com/office/drawing/2014/main" id="{4D44B6AF-1A19-4782-B942-BFE99A4D7A91}"/>
              </a:ext>
            </a:extLst>
          </p:cNvPr>
          <p:cNvSpPr>
            <a:spLocks noGrp="1"/>
          </p:cNvSpPr>
          <p:nvPr>
            <p:ph idx="1"/>
          </p:nvPr>
        </p:nvSpPr>
        <p:spPr/>
        <p:txBody>
          <a:bodyPr>
            <a:normAutofit/>
          </a:bodyPr>
          <a:lstStyle/>
          <a:p>
            <a:r>
              <a:rPr lang="en-US" sz="3600" dirty="0"/>
              <a:t>Large number of eligible entities in Ohio</a:t>
            </a:r>
          </a:p>
          <a:p>
            <a:pPr lvl="1">
              <a:buFontTx/>
              <a:buChar char="-"/>
            </a:pPr>
            <a:r>
              <a:rPr lang="en-US" sz="2800" dirty="0"/>
              <a:t>88 Counties, 1308 townships, 250 cities, 688 villages, 264 places, 611 school districts, 211 colleges and universities = </a:t>
            </a:r>
            <a:r>
              <a:rPr lang="en-US" sz="2800" dirty="0">
                <a:solidFill>
                  <a:srgbClr val="FF0000"/>
                </a:solidFill>
              </a:rPr>
              <a:t>3,420 entities</a:t>
            </a:r>
          </a:p>
          <a:p>
            <a:pPr lvl="1">
              <a:buFontTx/>
              <a:buChar char="-"/>
            </a:pPr>
            <a:r>
              <a:rPr lang="en-US" sz="2800" dirty="0"/>
              <a:t>Critical infrastructure – number in Ohio </a:t>
            </a:r>
            <a:r>
              <a:rPr lang="en-US" sz="2800" dirty="0">
                <a:solidFill>
                  <a:srgbClr val="FF0000"/>
                </a:solidFill>
              </a:rPr>
              <a:t>11,440</a:t>
            </a:r>
            <a:r>
              <a:rPr lang="en-US" sz="2800" dirty="0"/>
              <a:t> </a:t>
            </a:r>
          </a:p>
          <a:p>
            <a:pPr lvl="1">
              <a:buFontTx/>
              <a:buChar char="-"/>
            </a:pPr>
            <a:r>
              <a:rPr lang="en-US" sz="2800" dirty="0"/>
              <a:t>Currently maxed at about 100 events per year.  </a:t>
            </a:r>
            <a:r>
              <a:rPr lang="en-US" sz="2800" dirty="0" err="1">
                <a:solidFill>
                  <a:srgbClr val="FF0000"/>
                </a:solidFill>
              </a:rPr>
              <a:t>OhCR</a:t>
            </a:r>
            <a:r>
              <a:rPr lang="en-US" sz="2800" dirty="0">
                <a:solidFill>
                  <a:srgbClr val="FF0000"/>
                </a:solidFill>
              </a:rPr>
              <a:t> and CISA spending a lot of time teaching basic concepts.</a:t>
            </a:r>
          </a:p>
          <a:p>
            <a:r>
              <a:rPr lang="en-US" sz="3600" dirty="0"/>
              <a:t>Need to scale our efforts to maintain an ongoing and persistent effort to educate/evaluate/test cyber skills and preparedness of Ohio’s eligible entities</a:t>
            </a:r>
          </a:p>
        </p:txBody>
      </p:sp>
      <p:pic>
        <p:nvPicPr>
          <p:cNvPr id="6" name="Picture 5">
            <a:extLst>
              <a:ext uri="{FF2B5EF4-FFF2-40B4-BE49-F238E27FC236}">
                <a16:creationId xmlns:a16="http://schemas.microsoft.com/office/drawing/2014/main" id="{B68A7FF3-F572-DC1C-0757-C7901F64CC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204" y="486382"/>
            <a:ext cx="989021" cy="1083048"/>
          </a:xfrm>
          <a:prstGeom prst="rect">
            <a:avLst/>
          </a:prstGeom>
        </p:spPr>
      </p:pic>
      <p:pic>
        <p:nvPicPr>
          <p:cNvPr id="4" name="Picture 3" descr="Diagram, text&#10;&#10;Description automatically generated">
            <a:extLst>
              <a:ext uri="{FF2B5EF4-FFF2-40B4-BE49-F238E27FC236}">
                <a16:creationId xmlns:a16="http://schemas.microsoft.com/office/drawing/2014/main" id="{973D98D6-6B85-2259-0DF8-D350822FAC42}"/>
              </a:ext>
            </a:extLst>
          </p:cNvPr>
          <p:cNvPicPr>
            <a:picLocks noChangeAspect="1"/>
          </p:cNvPicPr>
          <p:nvPr/>
        </p:nvPicPr>
        <p:blipFill>
          <a:blip r:embed="rId4"/>
          <a:stretch>
            <a:fillRect/>
          </a:stretch>
        </p:blipFill>
        <p:spPr>
          <a:xfrm>
            <a:off x="9620463" y="367507"/>
            <a:ext cx="2244887" cy="1599838"/>
          </a:xfrm>
          <a:prstGeom prst="rect">
            <a:avLst/>
          </a:prstGeom>
        </p:spPr>
      </p:pic>
    </p:spTree>
    <p:extLst>
      <p:ext uri="{BB962C8B-B14F-4D97-AF65-F5344CB8AC3E}">
        <p14:creationId xmlns:p14="http://schemas.microsoft.com/office/powerpoint/2010/main" val="3764361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504" y="335692"/>
            <a:ext cx="8255238" cy="634314"/>
          </a:xfrm>
        </p:spPr>
        <p:txBody>
          <a:bodyPr>
            <a:normAutofit/>
          </a:bodyPr>
          <a:lstStyle/>
          <a:p>
            <a:r>
              <a:rPr lang="en-US" sz="3600" b="1" dirty="0">
                <a:solidFill>
                  <a:schemeClr val="accent1">
                    <a:lumMod val="50000"/>
                  </a:schemeClr>
                </a:solidFill>
              </a:rPr>
              <a:t>The Ohio Cyber Reserve</a:t>
            </a:r>
          </a:p>
        </p:txBody>
      </p:sp>
      <p:sp>
        <p:nvSpPr>
          <p:cNvPr id="3" name="Subtitle 2"/>
          <p:cNvSpPr>
            <a:spLocks noGrp="1"/>
          </p:cNvSpPr>
          <p:nvPr>
            <p:ph type="subTitle" idx="1"/>
          </p:nvPr>
        </p:nvSpPr>
        <p:spPr>
          <a:xfrm>
            <a:off x="1354238" y="970006"/>
            <a:ext cx="10972800" cy="5887994"/>
          </a:xfrm>
        </p:spPr>
        <p:txBody>
          <a:bodyPr>
            <a:noAutofit/>
          </a:bodyPr>
          <a:lstStyle/>
          <a:p>
            <a:endParaRPr lang="en-US" sz="1800" b="1" dirty="0"/>
          </a:p>
          <a:p>
            <a:r>
              <a:rPr lang="en-US" sz="2600" b="1" dirty="0"/>
              <a:t>The Need for a Cyber Reserve</a:t>
            </a:r>
          </a:p>
          <a:p>
            <a:endParaRPr lang="en-US" sz="1800" dirty="0"/>
          </a:p>
          <a:p>
            <a:pPr algn="l"/>
            <a:r>
              <a:rPr lang="en-US" sz="1800" dirty="0"/>
              <a:t>1</a:t>
            </a:r>
            <a:r>
              <a:rPr lang="en-US" sz="2000" dirty="0"/>
              <a:t>.   Ohio’s cyber experts are understaffed and over missioned</a:t>
            </a:r>
          </a:p>
          <a:p>
            <a:pPr marL="684213" indent="-285750" algn="l">
              <a:buFont typeface="Arial" panose="020B0604020202020204" pitchFamily="34" charset="0"/>
              <a:buChar char="•"/>
            </a:pPr>
            <a:r>
              <a:rPr lang="en-US" sz="1600" dirty="0"/>
              <a:t>DAS</a:t>
            </a:r>
          </a:p>
          <a:p>
            <a:pPr marL="684213" indent="-285750" algn="l">
              <a:buFont typeface="Arial" panose="020B0604020202020204" pitchFamily="34" charset="0"/>
              <a:buChar char="•"/>
            </a:pPr>
            <a:r>
              <a:rPr lang="en-US" sz="1600" dirty="0"/>
              <a:t>ONG</a:t>
            </a:r>
          </a:p>
          <a:p>
            <a:pPr algn="l"/>
            <a:r>
              <a:rPr lang="en-US" sz="2000" dirty="0"/>
              <a:t>2.    Small governmental entities do not have the resources or expertise to deal with cyber threats</a:t>
            </a:r>
          </a:p>
          <a:p>
            <a:pPr marL="628650" indent="-287338" algn="l">
              <a:buFont typeface="Arial" panose="020B0604020202020204" pitchFamily="34" charset="0"/>
              <a:buChar char="•"/>
            </a:pPr>
            <a:r>
              <a:rPr lang="en-US" sz="1800" dirty="0"/>
              <a:t>Entities need help with assessments and best practices, as well as assistance when a cyber event occurs</a:t>
            </a:r>
          </a:p>
          <a:p>
            <a:pPr marL="1200150" lvl="2" indent="-285750" algn="l">
              <a:buFont typeface="Courier New" panose="02070309020205020404" pitchFamily="49" charset="0"/>
              <a:buChar char="o"/>
            </a:pPr>
            <a:r>
              <a:rPr lang="en-US" sz="1600" dirty="0"/>
              <a:t>Townships, villages, small cities, and smaller counties, eligible nonprofits</a:t>
            </a:r>
          </a:p>
          <a:p>
            <a:pPr marL="1200150" lvl="2" indent="-285750" algn="l">
              <a:buFont typeface="Courier New" panose="02070309020205020404" pitchFamily="49" charset="0"/>
              <a:buChar char="o"/>
            </a:pPr>
            <a:r>
              <a:rPr lang="en-US" sz="1600" dirty="0"/>
              <a:t>First responders, city services and utilities, Boards of Elections, public data</a:t>
            </a:r>
          </a:p>
          <a:p>
            <a:pPr algn="l"/>
            <a:r>
              <a:rPr lang="en-US" sz="2000" dirty="0"/>
              <a:t>3.   Critical infrastructure needs more protection, especially smaller utilities and emergency services</a:t>
            </a:r>
          </a:p>
          <a:p>
            <a:pPr marL="342900" indent="-342900" algn="l">
              <a:buAutoNum type="arabicPeriod" startAt="4"/>
            </a:pPr>
            <a:r>
              <a:rPr lang="en-US" sz="2000" dirty="0"/>
              <a:t>K-12 educators are typically not cyber security experts</a:t>
            </a:r>
          </a:p>
          <a:p>
            <a:pPr marL="628650" lvl="1" indent="-171450" algn="l">
              <a:buFont typeface="Arial" panose="020B0604020202020204" pitchFamily="34" charset="0"/>
              <a:buChar char="•"/>
            </a:pPr>
            <a:r>
              <a:rPr lang="en-US" sz="1600" dirty="0"/>
              <a:t>They need help setting up cyber programs and cyber clubs within Ohio’s high schools and junior high schools</a:t>
            </a:r>
          </a:p>
          <a:p>
            <a:pPr marL="628650" lvl="1" indent="-171450" algn="l">
              <a:buFont typeface="Arial" panose="020B0604020202020204" pitchFamily="34" charset="0"/>
              <a:buChar char="•"/>
            </a:pPr>
            <a:r>
              <a:rPr lang="en-US" sz="1600" dirty="0"/>
              <a:t>Students need mentors who can inspire them and show them the pathways to a cyber career</a:t>
            </a:r>
          </a:p>
          <a:p>
            <a:pPr marL="339725" indent="-339725" algn="l"/>
            <a:r>
              <a:rPr lang="en-US" sz="2000" dirty="0"/>
              <a:t>5.  Ohio needed a way to tap into the wealth of cyber talent that exists throughout the state and connect that talent to the  needs of Ohio, but in a way that is sustainable from a budget perspective</a:t>
            </a:r>
            <a:endParaRPr lang="en-US" sz="1800" dirty="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522" y="209459"/>
            <a:ext cx="1874060" cy="2052228"/>
          </a:xfrm>
          <a:prstGeom prst="rect">
            <a:avLst/>
          </a:prstGeom>
        </p:spPr>
      </p:pic>
      <p:pic>
        <p:nvPicPr>
          <p:cNvPr id="6" name="Picture 5">
            <a:extLst>
              <a:ext uri="{FF2B5EF4-FFF2-40B4-BE49-F238E27FC236}">
                <a16:creationId xmlns:a16="http://schemas.microsoft.com/office/drawing/2014/main" id="{3F5DF990-5795-B007-4456-1792BAD80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9084" y="79063"/>
            <a:ext cx="1889982" cy="2286422"/>
          </a:xfrm>
          <a:prstGeom prst="rect">
            <a:avLst/>
          </a:prstGeom>
        </p:spPr>
      </p:pic>
    </p:spTree>
    <p:extLst>
      <p:ext uri="{BB962C8B-B14F-4D97-AF65-F5344CB8AC3E}">
        <p14:creationId xmlns:p14="http://schemas.microsoft.com/office/powerpoint/2010/main" val="2439499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2D41B048-CD14-49E3-8091-F75010658C96}"/>
              </a:ext>
            </a:extLst>
          </p:cNvPr>
          <p:cNvSpPr txBox="1">
            <a:spLocks/>
          </p:cNvSpPr>
          <p:nvPr/>
        </p:nvSpPr>
        <p:spPr>
          <a:xfrm>
            <a:off x="-229497" y="95795"/>
            <a:ext cx="12192000" cy="920205"/>
          </a:xfrm>
          <a:prstGeom prst="rect">
            <a:avLst/>
          </a:prstGeom>
        </p:spPr>
        <p:txBody>
          <a:bodyPr>
            <a:noAutofit/>
          </a:bodyPr>
          <a:lst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all" spc="0" normalizeH="0" baseline="0" noProof="0" dirty="0">
                <a:ln>
                  <a:noFill/>
                </a:ln>
                <a:solidFill>
                  <a:srgbClr val="FF0000"/>
                </a:solidFill>
                <a:effectLst/>
                <a:uLnTx/>
                <a:uFillTx/>
                <a:latin typeface="Arial Black" panose="020B0A04020102020204" pitchFamily="34" charset="0"/>
                <a:ea typeface="+mj-ea"/>
                <a:cs typeface="Arial" panose="020B0604020202020204" pitchFamily="34" charset="0"/>
              </a:rPr>
              <a:t>ABOUT ME</a:t>
            </a:r>
          </a:p>
        </p:txBody>
      </p:sp>
      <p:sp>
        <p:nvSpPr>
          <p:cNvPr id="9" name="Subtitle 4">
            <a:extLst>
              <a:ext uri="{FF2B5EF4-FFF2-40B4-BE49-F238E27FC236}">
                <a16:creationId xmlns:a16="http://schemas.microsoft.com/office/drawing/2014/main" id="{5C40F626-FBCE-4840-A272-ED2F6D41A0D4}"/>
              </a:ext>
            </a:extLst>
          </p:cNvPr>
          <p:cNvSpPr txBox="1">
            <a:spLocks/>
          </p:cNvSpPr>
          <p:nvPr/>
        </p:nvSpPr>
        <p:spPr>
          <a:xfrm>
            <a:off x="344244" y="4162761"/>
            <a:ext cx="11618259" cy="18658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F4B325"/>
              </a:buClr>
              <a:buSzPct val="75000"/>
              <a:buFont typeface="Wingdings" pitchFamily="2" charset="2"/>
              <a:buChar char="Ø"/>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4B32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4B32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F4B32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F4B325"/>
              </a:buClr>
              <a:buSzPct val="75000"/>
              <a:buFont typeface="Wingdings" pitchFamily="2" charset="2"/>
              <a:buNone/>
              <a:tabLst/>
              <a:defRPr/>
            </a:pPr>
            <a:endParaRPr kumimoji="0" lang="en-US" sz="2800" b="0" i="0" u="none" strike="noStrike" kern="1200" cap="none" spc="0" normalizeH="0" baseline="0" noProof="0" dirty="0">
              <a:ln>
                <a:noFill/>
              </a:ln>
              <a:solidFill>
                <a:srgbClr val="F4B325"/>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0CCE9CEF-A20F-F16C-7562-664DE766AE70}"/>
              </a:ext>
            </a:extLst>
          </p:cNvPr>
          <p:cNvSpPr txBox="1"/>
          <p:nvPr/>
        </p:nvSpPr>
        <p:spPr>
          <a:xfrm>
            <a:off x="0" y="718334"/>
            <a:ext cx="12072395" cy="5855449"/>
          </a:xfrm>
          <a:prstGeom prst="rect">
            <a:avLst/>
          </a:prstGeom>
          <a:noFill/>
        </p:spPr>
        <p:txBody>
          <a:bodyPr wrap="square" rtlCol="0">
            <a:spAutoFit/>
          </a:bodyPr>
          <a:lstStyle/>
          <a:p>
            <a:pPr marL="285750" indent="-285750">
              <a:spcBef>
                <a:spcPts val="300"/>
              </a:spcBef>
              <a:buFont typeface="Arial" panose="020B0604020202020204" pitchFamily="34" charset="0"/>
              <a:buChar char="•"/>
            </a:pPr>
            <a:r>
              <a:rPr lang="en-US" sz="2200" dirty="0">
                <a:solidFill>
                  <a:schemeClr val="tx2">
                    <a:lumMod val="10000"/>
                  </a:schemeClr>
                </a:solidFill>
                <a:effectLst/>
                <a:latin typeface="Verdana" panose="020B0604030504040204" pitchFamily="34" charset="0"/>
                <a:ea typeface="Calibri" panose="020F0502020204030204" pitchFamily="34" charset="0"/>
                <a:cs typeface="Times New Roman" panose="02020603050405020304" pitchFamily="18" charset="0"/>
              </a:rPr>
              <a:t>Technology leader with over 30 years of software development and cybersecurity</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BS in Information Systems from NKU </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Earned industry leading certifications including CISSP, CISA, CISM, CCSP, CSSLP, PMP, PMI-ACP, PMI-PBA and ITIL Foundation V3</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Regular media subject matter expert interviewed more than 2,500 times since 1995</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Educated over 1,000 students as an adjunct at Cincinnati State Technical and Community College, the University of Cincinnati and Gateway Community and Technical College</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Written or contributed to 12 technology books</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Written more than 100 technology articles </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Delivered dozens of technology presentations to community and industry organizations</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Over 25 years of local government service: 8 terms on Fort Wright City Council, 3rd term Mayor of Fort Wright, Kentucky</a:t>
            </a:r>
          </a:p>
          <a:p>
            <a:pPr marL="285750" indent="-285750">
              <a:spcBef>
                <a:spcPts val="300"/>
              </a:spcBef>
              <a:buFont typeface="Arial" panose="020B0604020202020204" pitchFamily="34" charset="0"/>
              <a:buChar char="•"/>
            </a:pPr>
            <a:r>
              <a:rPr lang="en-US" sz="2200" dirty="0">
                <a:solidFill>
                  <a:schemeClr val="tx2">
                    <a:lumMod val="10000"/>
                  </a:schemeClr>
                </a:solidFill>
                <a:latin typeface="Verdana" panose="020B0604030504040204" pitchFamily="34" charset="0"/>
                <a:cs typeface="Times New Roman" panose="02020603050405020304" pitchFamily="18" charset="0"/>
              </a:rPr>
              <a:t>Kentucky League of Cities 2020 Elected Official of the Year</a:t>
            </a:r>
          </a:p>
        </p:txBody>
      </p:sp>
    </p:spTree>
    <p:extLst>
      <p:ext uri="{BB962C8B-B14F-4D97-AF65-F5344CB8AC3E}">
        <p14:creationId xmlns:p14="http://schemas.microsoft.com/office/powerpoint/2010/main" val="31706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504" y="335692"/>
            <a:ext cx="8255238" cy="634314"/>
          </a:xfrm>
        </p:spPr>
        <p:txBody>
          <a:bodyPr>
            <a:normAutofit/>
          </a:bodyPr>
          <a:lstStyle/>
          <a:p>
            <a:r>
              <a:rPr lang="en-US" sz="3600" b="1" dirty="0">
                <a:solidFill>
                  <a:schemeClr val="accent1">
                    <a:lumMod val="50000"/>
                  </a:schemeClr>
                </a:solidFill>
              </a:rPr>
              <a:t>The Ohio Cyber Reserve</a:t>
            </a:r>
          </a:p>
        </p:txBody>
      </p:sp>
      <p:sp>
        <p:nvSpPr>
          <p:cNvPr id="3" name="Subtitle 2"/>
          <p:cNvSpPr>
            <a:spLocks noGrp="1"/>
          </p:cNvSpPr>
          <p:nvPr>
            <p:ph type="subTitle" idx="1"/>
          </p:nvPr>
        </p:nvSpPr>
        <p:spPr>
          <a:xfrm>
            <a:off x="1262474" y="1249603"/>
            <a:ext cx="10487507" cy="5552303"/>
          </a:xfrm>
        </p:spPr>
        <p:txBody>
          <a:bodyPr>
            <a:normAutofit fontScale="92500" lnSpcReduction="20000"/>
          </a:bodyPr>
          <a:lstStyle/>
          <a:p>
            <a:endParaRPr lang="en-US" sz="2800" b="1" dirty="0"/>
          </a:p>
          <a:p>
            <a:r>
              <a:rPr lang="en-US" sz="2800" b="1" dirty="0"/>
              <a:t>The Ohio Plan</a:t>
            </a:r>
          </a:p>
          <a:p>
            <a:endParaRPr lang="en-US" sz="1800" dirty="0"/>
          </a:p>
          <a:p>
            <a:pPr marL="342900" indent="-342900" algn="l">
              <a:buFont typeface="+mj-lt"/>
              <a:buAutoNum type="arabicPeriod"/>
            </a:pPr>
            <a:r>
              <a:rPr lang="en-US" sz="2200" dirty="0"/>
              <a:t>Created a volunteer firefighter style Cyber Reserve made up of trained civilians nested under the Adjutant General’s Department</a:t>
            </a:r>
          </a:p>
          <a:p>
            <a:pPr marL="342900" indent="-342900" algn="l">
              <a:buFont typeface="+mj-lt"/>
              <a:buAutoNum type="arabicPeriod"/>
            </a:pPr>
            <a:r>
              <a:rPr lang="en-US" sz="2200" dirty="0"/>
              <a:t>Legislatively modeled after the Ohio Military Reserve ORC Chapter 5920</a:t>
            </a:r>
          </a:p>
          <a:p>
            <a:pPr marL="342900" indent="-342900" algn="l">
              <a:buFont typeface="+mj-lt"/>
              <a:buAutoNum type="arabicPeriod"/>
            </a:pPr>
            <a:r>
              <a:rPr lang="en-US" sz="2200" dirty="0"/>
              <a:t>The Adjutant General’s Department has developed appropriate policies to support and regulate the teams</a:t>
            </a:r>
          </a:p>
          <a:p>
            <a:pPr marL="627063" indent="-287338" algn="l">
              <a:buFont typeface="Arial" panose="020B0604020202020204" pitchFamily="34" charset="0"/>
              <a:buChar char="•"/>
            </a:pPr>
            <a:r>
              <a:rPr lang="en-US" sz="1900" dirty="0"/>
              <a:t>Members are volunteer civilians subject to state call up in a cyber emergency to support the Ohio National Guard’s cyber response efforts</a:t>
            </a:r>
          </a:p>
          <a:p>
            <a:pPr marL="627063" indent="-287338" algn="l">
              <a:buFont typeface="Arial" panose="020B0604020202020204" pitchFamily="34" charset="0"/>
              <a:buChar char="•"/>
            </a:pPr>
            <a:r>
              <a:rPr lang="en-US" sz="1900" dirty="0"/>
              <a:t>While in training status, volunteers are not be paid, but when activated will be paid as state civilian employees</a:t>
            </a:r>
          </a:p>
          <a:p>
            <a:pPr marL="627063" indent="-287338" algn="l">
              <a:buFont typeface="Arial" panose="020B0604020202020204" pitchFamily="34" charset="0"/>
              <a:buChar char="•"/>
            </a:pPr>
            <a:r>
              <a:rPr lang="en-US" sz="1900" dirty="0"/>
              <a:t>Volunteers are vetted with appropriate background checks, training requirements</a:t>
            </a:r>
          </a:p>
          <a:p>
            <a:pPr marL="627063" indent="-287338" algn="l">
              <a:buFont typeface="Arial" panose="020B0604020202020204" pitchFamily="34" charset="0"/>
              <a:buChar char="•"/>
            </a:pPr>
            <a:r>
              <a:rPr lang="en-US" sz="1900" dirty="0"/>
              <a:t>Volunteers are organized into regionally based teams</a:t>
            </a:r>
          </a:p>
          <a:p>
            <a:pPr marL="627063" indent="-287338" algn="l">
              <a:buFont typeface="Arial" panose="020B0604020202020204" pitchFamily="34" charset="0"/>
              <a:buChar char="•"/>
            </a:pPr>
            <a:r>
              <a:rPr lang="en-US" sz="1900" dirty="0"/>
              <a:t>The teams are provided training, equipment and IDs and work out of ONG armories</a:t>
            </a:r>
          </a:p>
          <a:p>
            <a:pPr marL="627063" indent="-287338" algn="l">
              <a:buFont typeface="Arial" panose="020B0604020202020204" pitchFamily="34" charset="0"/>
              <a:buChar char="•"/>
            </a:pPr>
            <a:r>
              <a:rPr lang="en-US" sz="1900" dirty="0"/>
              <a:t>When fully trained and certified will be available for call up to assist in cyber response</a:t>
            </a:r>
          </a:p>
          <a:p>
            <a:pPr marL="627063" indent="-287338" algn="l">
              <a:buFont typeface="Arial" panose="020B0604020202020204" pitchFamily="34" charset="0"/>
              <a:buChar char="•"/>
            </a:pPr>
            <a:r>
              <a:rPr lang="en-US" sz="1900" dirty="0"/>
              <a:t>Volunteers who are not fully trained, but who have been vetted can be used to support student mentoring efforts under the Ohio Cyber Collaboration Committee (OC3)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pic>
        <p:nvPicPr>
          <p:cNvPr id="6" name="Picture 5">
            <a:extLst>
              <a:ext uri="{FF2B5EF4-FFF2-40B4-BE49-F238E27FC236}">
                <a16:creationId xmlns:a16="http://schemas.microsoft.com/office/drawing/2014/main" id="{3F5DF990-5795-B007-4456-1792BAD80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9084" y="79063"/>
            <a:ext cx="1889982" cy="2286422"/>
          </a:xfrm>
          <a:prstGeom prst="rect">
            <a:avLst/>
          </a:prstGeom>
        </p:spPr>
      </p:pic>
    </p:spTree>
    <p:extLst>
      <p:ext uri="{BB962C8B-B14F-4D97-AF65-F5344CB8AC3E}">
        <p14:creationId xmlns:p14="http://schemas.microsoft.com/office/powerpoint/2010/main" val="485639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9504" y="335692"/>
            <a:ext cx="8255238" cy="634314"/>
          </a:xfrm>
        </p:spPr>
        <p:txBody>
          <a:bodyPr>
            <a:normAutofit/>
          </a:bodyPr>
          <a:lstStyle/>
          <a:p>
            <a:r>
              <a:rPr lang="en-US" sz="3600" b="1" dirty="0">
                <a:solidFill>
                  <a:schemeClr val="accent1">
                    <a:lumMod val="50000"/>
                  </a:schemeClr>
                </a:solidFill>
              </a:rPr>
              <a:t>The Ohio Cyber Reserve</a:t>
            </a:r>
          </a:p>
        </p:txBody>
      </p:sp>
      <p:sp>
        <p:nvSpPr>
          <p:cNvPr id="3" name="Subtitle 2"/>
          <p:cNvSpPr>
            <a:spLocks noGrp="1"/>
          </p:cNvSpPr>
          <p:nvPr>
            <p:ph type="subTitle" idx="1"/>
          </p:nvPr>
        </p:nvSpPr>
        <p:spPr>
          <a:xfrm>
            <a:off x="1705696" y="1110712"/>
            <a:ext cx="9242854" cy="5552303"/>
          </a:xfrm>
        </p:spPr>
        <p:txBody>
          <a:bodyPr>
            <a:normAutofit fontScale="85000" lnSpcReduction="10000"/>
          </a:bodyPr>
          <a:lstStyle/>
          <a:p>
            <a:endParaRPr lang="en-US" b="1" dirty="0"/>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OhCR Mission Set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Assist</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While in a volunteer status, the Cyber Response Teams will provide outreach, training, education, and security assessments to eligible governmental entities and critical infrastructure to reduce cyber vulnerability and increase resiliency.</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Educate</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While in a volunteer status, the Cyber Response Teams will assist K-12 educational efforts supporting cyber clubs and mentoring students in support of the Ohio Cyber Collaboration Committee’s (OC3) Education and Workforce Development efforts.</a:t>
            </a: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endPar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mj-lt"/>
              <a:buAutoNum type="arabicPeriod"/>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Respond</a:t>
            </a:r>
            <a:r>
              <a:rPr kumimoji="0" lang="en-US" sz="2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When called to paid state active duty status, the Cyber Response Teams, under the direction of the Adjutant General’s Department will be available to respond to cyber incidents at eligible governmental entities and critical infrastructure.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pic>
        <p:nvPicPr>
          <p:cNvPr id="6" name="Picture 5">
            <a:extLst>
              <a:ext uri="{FF2B5EF4-FFF2-40B4-BE49-F238E27FC236}">
                <a16:creationId xmlns:a16="http://schemas.microsoft.com/office/drawing/2014/main" id="{3F5DF990-5795-B007-4456-1792BAD80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9084" y="79063"/>
            <a:ext cx="1889982" cy="2286422"/>
          </a:xfrm>
          <a:prstGeom prst="rect">
            <a:avLst/>
          </a:prstGeom>
        </p:spPr>
      </p:pic>
    </p:spTree>
    <p:extLst>
      <p:ext uri="{BB962C8B-B14F-4D97-AF65-F5344CB8AC3E}">
        <p14:creationId xmlns:p14="http://schemas.microsoft.com/office/powerpoint/2010/main" val="995946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82A58-454F-6914-6F59-592A88DAFC0F}"/>
            </a:ext>
          </a:extLst>
        </p:cNvPr>
        <p:cNvGrpSpPr/>
        <p:nvPr/>
      </p:nvGrpSpPr>
      <p:grpSpPr>
        <a:xfrm>
          <a:off x="0" y="0"/>
          <a:ext cx="0" cy="0"/>
          <a:chOff x="0" y="0"/>
          <a:chExt cx="0" cy="0"/>
        </a:xfrm>
      </p:grpSpPr>
      <p:pic>
        <p:nvPicPr>
          <p:cNvPr id="8" name="Picture 7" descr="A white envelope with red and blue text">
            <a:extLst>
              <a:ext uri="{FF2B5EF4-FFF2-40B4-BE49-F238E27FC236}">
                <a16:creationId xmlns:a16="http://schemas.microsoft.com/office/drawing/2014/main" id="{C8403C0C-631F-3261-9B99-06EEA19F6C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5268E3E9-9BE3-01CC-732D-4AD91913DD2A}"/>
              </a:ext>
            </a:extLst>
          </p:cNvPr>
          <p:cNvSpPr txBox="1"/>
          <p:nvPr/>
        </p:nvSpPr>
        <p:spPr>
          <a:xfrm>
            <a:off x="0" y="1758253"/>
            <a:ext cx="394335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73C55"/>
                </a:solidFill>
                <a:effectLst/>
                <a:uLnTx/>
                <a:uFillTx/>
                <a:latin typeface="Open Sans extrabold" panose="020F0502020204030204" pitchFamily="34" charset="0"/>
                <a:ea typeface="Open Sans extrabold" panose="020F0502020204030204" pitchFamily="34" charset="0"/>
                <a:cs typeface="Open Sans extrabold" panose="020F0502020204030204" pitchFamily="34" charset="0"/>
              </a:rPr>
              <a:t>Overview</a:t>
            </a:r>
          </a:p>
        </p:txBody>
      </p:sp>
      <p:sp>
        <p:nvSpPr>
          <p:cNvPr id="7" name="TextBox 6">
            <a:extLst>
              <a:ext uri="{FF2B5EF4-FFF2-40B4-BE49-F238E27FC236}">
                <a16:creationId xmlns:a16="http://schemas.microsoft.com/office/drawing/2014/main" id="{FA5FCDF7-AED4-C113-AC40-5E269098674D}"/>
              </a:ext>
            </a:extLst>
          </p:cNvPr>
          <p:cNvSpPr txBox="1"/>
          <p:nvPr/>
        </p:nvSpPr>
        <p:spPr>
          <a:xfrm>
            <a:off x="9376914" y="6427168"/>
            <a:ext cx="317284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E73C55"/>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cyberrangeinstitute.org/</a:t>
            </a:r>
            <a:r>
              <a:rPr kumimoji="0" lang="en-US" sz="1400" b="0" i="0" u="none" strike="noStrike" kern="1200" cap="none" spc="0" normalizeH="0" baseline="0" noProof="0" dirty="0" err="1">
                <a:ln>
                  <a:noFill/>
                </a:ln>
                <a:solidFill>
                  <a:srgbClr val="E73C55"/>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rPr>
              <a:t>opci</a:t>
            </a:r>
            <a:endParaRPr kumimoji="0" lang="en-US" sz="1400" b="0" i="0" u="none" strike="noStrike" kern="1200" cap="none" spc="0" normalizeH="0" baseline="0" noProof="0" dirty="0">
              <a:ln>
                <a:noFill/>
              </a:ln>
              <a:solidFill>
                <a:srgbClr val="E73C55"/>
              </a:solidFill>
              <a:effectLst/>
              <a:uLnTx/>
              <a:uFillTx/>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2" name="TextBox 1">
            <a:extLst>
              <a:ext uri="{FF2B5EF4-FFF2-40B4-BE49-F238E27FC236}">
                <a16:creationId xmlns:a16="http://schemas.microsoft.com/office/drawing/2014/main" id="{FDA9E0BD-A44A-F753-E7BD-0111150AAEB2}"/>
              </a:ext>
            </a:extLst>
          </p:cNvPr>
          <p:cNvSpPr txBox="1"/>
          <p:nvPr/>
        </p:nvSpPr>
        <p:spPr>
          <a:xfrm>
            <a:off x="107576" y="2672294"/>
            <a:ext cx="12084424" cy="3317831"/>
          </a:xfrm>
          <a:prstGeom prst="rect">
            <a:avLst/>
          </a:prstGeom>
          <a:noFill/>
        </p:spPr>
        <p:txBody>
          <a:bodyPr wrap="square" rtlCol="0">
            <a:spAutoFit/>
          </a:bodyPr>
          <a:lstStyle/>
          <a:p>
            <a:pPr marL="228600" marR="0" lvl="0" indent="-228600" algn="l" defTabSz="914400" rtl="0" eaLnBrk="1" fontAlgn="base" latinLnBrk="0" hangingPunct="1">
              <a:lnSpc>
                <a:spcPct val="90000"/>
              </a:lnSpc>
              <a:spcBef>
                <a:spcPts val="1000"/>
              </a:spcBef>
              <a:spcAft>
                <a:spcPct val="0"/>
              </a:spcAft>
              <a:buClrTx/>
              <a:buSzTx/>
              <a:buFont typeface="Arial,Sans-Serif"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Ohio Persistent Cyber Improvement (O-PCI) Purpose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Supporting local government entities and their staff in all of Ohio’s 88 counties in building and sustaining their capacity to anticipate, adapt, withstand and, when necessary, recover from cyber aggression.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Delivered at no cost to Ohio-based Local Government Entities (LGE)</a:t>
            </a:r>
            <a:endPar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Funded through the Cybersecurity and Infrastructure Security Agency (CISA) and the State of Ohio.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rPr>
              <a:t>Persistent Cyber Improvement Model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Includes a blend of online, hybrid, and in-person modules that are tailored to local government entities of all sizes as well as to the range of organizations that have a strong cybersecurity posture and those that are actively developing in this critical space. </a:t>
            </a:r>
          </a:p>
        </p:txBody>
      </p:sp>
    </p:spTree>
    <p:extLst>
      <p:ext uri="{BB962C8B-B14F-4D97-AF65-F5344CB8AC3E}">
        <p14:creationId xmlns:p14="http://schemas.microsoft.com/office/powerpoint/2010/main" val="3460657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0732" y="341676"/>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Ohio Cyber Collaboration Committee (OC3)</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430162" y="1273324"/>
            <a:ext cx="9242854" cy="5170206"/>
          </a:xfrm>
        </p:spPr>
        <p:txBody>
          <a:bodyPr>
            <a:normAutofit/>
          </a:bodyPr>
          <a:lstStyle/>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 New Roman" panose="02020603050405020304" pitchFamily="18" charset="0"/>
              </a:rPr>
              <a:t>Other Pending Programs:</a:t>
            </a:r>
          </a:p>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kumimoji="0" lang="en-US" sz="15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latin typeface="Arial" panose="020B0604020202020204" pitchFamily="34" charset="0"/>
                <a:cs typeface="Arial" panose="020B0604020202020204" pitchFamily="34" charset="0"/>
              </a:rPr>
              <a:t>State aggregate purchasing program</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600" dirty="0">
                <a:latin typeface="Arial" panose="020B0604020202020204" pitchFamily="34" charset="0"/>
                <a:cs typeface="Arial" panose="020B0604020202020204" pitchFamily="34" charset="0"/>
              </a:rPr>
              <a:t>Cyber Fusion Center</a:t>
            </a:r>
          </a:p>
          <a:p>
            <a:pPr marL="571500" indent="-571500" algn="l">
              <a:buFont typeface="Arial" panose="020B0604020202020204" pitchFamily="34" charset="0"/>
              <a:buChar char="•"/>
              <a:defRPr/>
            </a:pPr>
            <a:r>
              <a:rPr lang="en-US" sz="3600" dirty="0">
                <a:latin typeface="Arial" panose="020B0604020202020204" pitchFamily="34" charset="0"/>
                <a:cs typeface="Arial" panose="020B0604020202020204" pitchFamily="34" charset="0"/>
              </a:rPr>
              <a:t>.GOV migration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sp>
        <p:nvSpPr>
          <p:cNvPr id="5" name="TextBox 4">
            <a:extLst>
              <a:ext uri="{FF2B5EF4-FFF2-40B4-BE49-F238E27FC236}">
                <a16:creationId xmlns:a16="http://schemas.microsoft.com/office/drawing/2014/main" id="{B11CDBFD-31D4-D573-DAE4-777683F32255}"/>
              </a:ext>
            </a:extLst>
          </p:cNvPr>
          <p:cNvSpPr txBox="1"/>
          <p:nvPr/>
        </p:nvSpPr>
        <p:spPr>
          <a:xfrm>
            <a:off x="3247402" y="6334780"/>
            <a:ext cx="6640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https://www.oc3.ohio.gov/</a:t>
            </a:r>
          </a:p>
        </p:txBody>
      </p:sp>
    </p:spTree>
    <p:extLst>
      <p:ext uri="{BB962C8B-B14F-4D97-AF65-F5344CB8AC3E}">
        <p14:creationId xmlns:p14="http://schemas.microsoft.com/office/powerpoint/2010/main" val="909097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142" y="0"/>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.GOV Domain Benefits</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20072" y="765323"/>
            <a:ext cx="12071927" cy="6092677"/>
          </a:xfrm>
        </p:spPr>
        <p:txBody>
          <a:bodyPr>
            <a:noAutofit/>
          </a:bodyPr>
          <a:lstStyle/>
          <a:p>
            <a:pPr marL="457200" marR="0" indent="-457200" algn="l">
              <a:spcBef>
                <a:spcPts val="0"/>
              </a:spcBef>
              <a:spcAft>
                <a:spcPts val="0"/>
              </a:spcAft>
              <a:buFont typeface="Arial" panose="020B0604020202020204" pitchFamily="34" charset="0"/>
              <a:buChar char="•"/>
            </a:pPr>
            <a:r>
              <a:rPr lang="en-US" sz="3000" dirty="0">
                <a:solidFill>
                  <a:srgbClr val="000000"/>
                </a:solidFill>
                <a:effectLst/>
                <a:latin typeface="Arial" panose="020B0604020202020204" pitchFamily="34" charset="0"/>
                <a:cs typeface="Arial" panose="020B0604020202020204" pitchFamily="34" charset="0"/>
              </a:rPr>
              <a:t>Exclusively available to U.S.-based government organizations, ensuring that any website with this domain is an official government site. This exclusivity reduces the risk of cyberattacks and phishing attempts. </a:t>
            </a:r>
          </a:p>
          <a:p>
            <a:pPr marL="457200" marR="0" indent="-457200" algn="l">
              <a:spcBef>
                <a:spcPts val="0"/>
              </a:spcBef>
              <a:spcAft>
                <a:spcPts val="0"/>
              </a:spcAft>
              <a:buFont typeface="Arial" panose="020B0604020202020204" pitchFamily="34" charset="0"/>
              <a:buChar char="•"/>
            </a:pPr>
            <a:endParaRPr lang="en-US" sz="3000" dirty="0">
              <a:solidFill>
                <a:srgbClr val="000000"/>
              </a:solidFill>
              <a:latin typeface="Arial" panose="020B060402020202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r>
              <a:rPr lang="en-US" sz="3000" dirty="0">
                <a:solidFill>
                  <a:srgbClr val="000000"/>
                </a:solidFill>
                <a:effectLst/>
                <a:latin typeface="Arial" panose="020B0604020202020204" pitchFamily="34" charset="0"/>
                <a:cs typeface="Arial" panose="020B0604020202020204" pitchFamily="34" charset="0"/>
              </a:rPr>
              <a:t>According to CISA, a .gov domain helps the public quickly identify genuine government communications and websites, which is crucial in an era where cyber threats are increasingly sophisticated and pervasive​ (</a:t>
            </a:r>
            <a:r>
              <a:rPr lang="en-US" sz="3000" b="0" i="0" u="sng" dirty="0">
                <a:solidFill>
                  <a:srgbClr val="000000"/>
                </a:solidFill>
                <a:effectLst/>
                <a:latin typeface="Arial" panose="020B0604020202020204" pitchFamily="34" charset="0"/>
                <a:cs typeface="Arial" panose="020B0604020202020204" pitchFamily="34" charset="0"/>
                <a:hlinkClick r:id="rId2"/>
              </a:rPr>
              <a:t>CISA</a:t>
            </a:r>
            <a:r>
              <a:rPr lang="en-US" sz="3000" dirty="0">
                <a:solidFill>
                  <a:srgbClr val="000000"/>
                </a:solidFill>
                <a:effectLst/>
                <a:latin typeface="Arial" panose="020B0604020202020204" pitchFamily="34" charset="0"/>
                <a:cs typeface="Arial" panose="020B0604020202020204" pitchFamily="34" charset="0"/>
              </a:rPr>
              <a:t>)​​.</a:t>
            </a:r>
          </a:p>
          <a:p>
            <a:pPr marL="457200" marR="0" indent="-457200" algn="l">
              <a:spcBef>
                <a:spcPts val="0"/>
              </a:spcBef>
              <a:spcAft>
                <a:spcPts val="0"/>
              </a:spcAft>
              <a:buFont typeface="Arial" panose="020B0604020202020204" pitchFamily="34" charset="0"/>
              <a:buChar char="•"/>
            </a:pPr>
            <a:endParaRPr lang="en-US" sz="3000" dirty="0">
              <a:solidFill>
                <a:srgbClr val="000000"/>
              </a:solidFill>
              <a:latin typeface="Arial" panose="020B0604020202020204" pitchFamily="34" charset="0"/>
              <a:cs typeface="Arial" panose="020B0604020202020204" pitchFamily="34" charset="0"/>
            </a:endParaRPr>
          </a:p>
          <a:p>
            <a:pPr marL="457200" marR="0" indent="-457200" algn="l">
              <a:spcBef>
                <a:spcPts val="0"/>
              </a:spcBef>
              <a:spcAft>
                <a:spcPts val="0"/>
              </a:spcAft>
              <a:buFont typeface="Arial" panose="020B0604020202020204" pitchFamily="34" charset="0"/>
              <a:buChar char="•"/>
            </a:pPr>
            <a:r>
              <a:rPr lang="en-US" sz="3000" dirty="0">
                <a:solidFill>
                  <a:srgbClr val="000000"/>
                </a:solidFill>
                <a:latin typeface="Arial" panose="020B0604020202020204" pitchFamily="34" charset="0"/>
                <a:cs typeface="Arial" panose="020B0604020202020204" pitchFamily="34" charset="0"/>
              </a:rPr>
              <a:t>Eric Goldstein, Executive Assistant Director for CISA’s Cybersecurity Division, emphasizes that "people see a .gov website or email address and know they are interacting with an official, U.S.-based government organization."</a:t>
            </a:r>
          </a:p>
          <a:p>
            <a:pPr marL="0" marR="0" algn="l">
              <a:spcBef>
                <a:spcPts val="0"/>
              </a:spcBef>
              <a:spcAft>
                <a:spcPts val="0"/>
              </a:spcAft>
            </a:pPr>
            <a:endParaRPr lang="en-US" sz="3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4181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1142" y="0"/>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.GOV Domain Benefits</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2364" y="761966"/>
            <a:ext cx="12099636" cy="6679179"/>
          </a:xfrm>
        </p:spPr>
        <p:txBody>
          <a:bodyPr>
            <a:noAutofit/>
          </a:bodyPr>
          <a:lstStyle/>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Improved Security: </a:t>
            </a:r>
            <a:r>
              <a:rPr kumimoji="0" lang="en-US" altLang="en-US" sz="2500" i="0" u="none" strike="noStrike" cap="none" normalizeH="0" baseline="0" dirty="0">
                <a:ln>
                  <a:noFill/>
                </a:ln>
                <a:solidFill>
                  <a:srgbClr val="000000"/>
                </a:solidFill>
                <a:effectLst/>
                <a:latin typeface="Arial" panose="020B0604020202020204" pitchFamily="34" charset="0"/>
                <a:cs typeface="Arial" panose="020B0604020202020204" pitchFamily="34" charset="0"/>
              </a:rPr>
              <a:t>.gov domains provide enhanced security measures, such as mandatory HTTPS encryption, which protects data in transit from eavesdropping and tampering.  </a:t>
            </a: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DNS Security: </a:t>
            </a:r>
            <a:r>
              <a:rPr kumimoji="0" lang="en-US" altLang="en-US" sz="2500" i="0" u="none" strike="noStrike" cap="none" normalizeH="0" baseline="0" dirty="0">
                <a:ln>
                  <a:noFill/>
                </a:ln>
                <a:solidFill>
                  <a:srgbClr val="000000"/>
                </a:solidFill>
                <a:effectLst/>
                <a:latin typeface="Arial" panose="020B0604020202020204" pitchFamily="34" charset="0"/>
                <a:cs typeface="Arial" panose="020B0604020202020204" pitchFamily="34" charset="0"/>
              </a:rPr>
              <a:t>Administrators receive notifications of any Domain Name System (DNS) changes, enabling them to respond quickly to potential threats. This helps mitigate risks before they can impact citizens and city services​​</a:t>
            </a: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Phishing Resistance: </a:t>
            </a:r>
            <a:r>
              <a:rPr kumimoji="0" lang="en-US" altLang="en-US" sz="2500" i="0" u="none" strike="noStrike" cap="none" normalizeH="0" baseline="0" dirty="0">
                <a:ln>
                  <a:noFill/>
                </a:ln>
                <a:solidFill>
                  <a:srgbClr val="000000"/>
                </a:solidFill>
                <a:effectLst/>
                <a:latin typeface="Arial" panose="020B0604020202020204" pitchFamily="34" charset="0"/>
                <a:cs typeface="Arial" panose="020B0604020202020204" pitchFamily="34" charset="0"/>
              </a:rPr>
              <a:t>With a .gov domain, it becomes more difficult for malicious actors to spoof government emails and websites. This decreases the likelihood of successful phishing attacks, protecting citizens from fraud and identity theft​</a:t>
            </a:r>
          </a:p>
          <a:p>
            <a:pPr marL="571500" marR="0" lvl="0" indent="-571500" algn="l"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5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Two-Factor Authentication: </a:t>
            </a:r>
            <a:r>
              <a:rPr kumimoji="0" lang="en-US" altLang="en-US" sz="2500" i="0" u="none" strike="noStrike" cap="none" normalizeH="0" baseline="0" dirty="0">
                <a:ln>
                  <a:noFill/>
                </a:ln>
                <a:solidFill>
                  <a:srgbClr val="000000"/>
                </a:solidFill>
                <a:effectLst/>
                <a:latin typeface="Arial" panose="020B0604020202020204" pitchFamily="34" charset="0"/>
                <a:cs typeface="Arial" panose="020B0604020202020204" pitchFamily="34" charset="0"/>
              </a:rPr>
              <a:t>The .gov domain registrar incorporates two-factor authentication, adding an extra layer of security for administrators managing the domain. This reduces the risk of unauthorized access and enhances overall security</a:t>
            </a:r>
            <a:endParaRPr lang="en-US" sz="2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33927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582" y="0"/>
            <a:ext cx="10989525"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Why All Local Governments Should Switch to .GOV</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0" y="839206"/>
            <a:ext cx="12192000" cy="6069587"/>
          </a:xfrm>
        </p:spPr>
        <p:txBody>
          <a:bodyPr>
            <a:noAutofit/>
          </a:bodyPr>
          <a:lstStyle/>
          <a:p>
            <a:pPr marL="571500" indent="-571500" algn="l" eaLnBrk="0" fontAlgn="base" hangingPunct="0">
              <a:spcBef>
                <a:spcPts val="600"/>
              </a:spcBef>
              <a:spcAft>
                <a:spcPts val="600"/>
              </a:spcAft>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Enhanced Public Trust: </a:t>
            </a:r>
            <a:r>
              <a:rPr lang="en-US" sz="2600" dirty="0">
                <a:solidFill>
                  <a:srgbClr val="000000"/>
                </a:solidFill>
                <a:latin typeface="Arial" panose="020B0604020202020204" pitchFamily="34" charset="0"/>
                <a:cs typeface="Arial" panose="020B0604020202020204" pitchFamily="34" charset="0"/>
              </a:rPr>
              <a:t>A .gov domain signals to citizens that they are engaging with an authentic government entity. This builds trust and encourages more people to use online government services confidently. </a:t>
            </a:r>
          </a:p>
          <a:p>
            <a:pPr marL="571500" indent="-571500" algn="l" eaLnBrk="0" fontAlgn="base" hangingPunct="0">
              <a:spcBef>
                <a:spcPts val="600"/>
              </a:spcBef>
              <a:spcAft>
                <a:spcPts val="600"/>
              </a:spcAft>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Reduced Cyber Risk: </a:t>
            </a:r>
            <a:r>
              <a:rPr lang="en-US" sz="2600" dirty="0">
                <a:solidFill>
                  <a:srgbClr val="000000"/>
                </a:solidFill>
                <a:latin typeface="Arial" panose="020B0604020202020204" pitchFamily="34" charset="0"/>
                <a:cs typeface="Arial" panose="020B0604020202020204" pitchFamily="34" charset="0"/>
              </a:rPr>
              <a:t>Local governments often handle sensitive data, making them prime targets for cyberattacks. The security features inherent in .gov domains provide robust protection against these threats, safeguarding both the government and its citizens. </a:t>
            </a:r>
          </a:p>
          <a:p>
            <a:pPr marL="571500" indent="-571500" algn="l" eaLnBrk="0" fontAlgn="base" hangingPunct="0">
              <a:spcBef>
                <a:spcPts val="600"/>
              </a:spcBef>
              <a:spcAft>
                <a:spcPts val="600"/>
              </a:spcAft>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Compliance with Best Practices: </a:t>
            </a:r>
            <a:r>
              <a:rPr lang="en-US" sz="2600" dirty="0">
                <a:solidFill>
                  <a:srgbClr val="000000"/>
                </a:solidFill>
                <a:latin typeface="Arial" panose="020B0604020202020204" pitchFamily="34" charset="0"/>
                <a:cs typeface="Arial" panose="020B0604020202020204" pitchFamily="34" charset="0"/>
              </a:rPr>
              <a:t>Following CISA’s recommendations and adopting a .gov domain aligns local governments with best practices in cybersecurity. This proactive approach demonstrates a commitment to protecting citizens' data and maintaining the integrity of government services. </a:t>
            </a:r>
          </a:p>
          <a:p>
            <a:pPr marL="571500" indent="-571500" algn="l" eaLnBrk="0" fontAlgn="base" hangingPunct="0">
              <a:spcBef>
                <a:spcPts val="600"/>
              </a:spcBef>
              <a:spcAft>
                <a:spcPts val="600"/>
              </a:spcAft>
              <a:buFont typeface="Arial" panose="020B0604020202020204" pitchFamily="34" charset="0"/>
              <a:buChar char="•"/>
            </a:pPr>
            <a:r>
              <a:rPr lang="en-US" sz="2600" b="1" dirty="0">
                <a:solidFill>
                  <a:srgbClr val="000000"/>
                </a:solidFill>
                <a:latin typeface="Arial" panose="020B0604020202020204" pitchFamily="34" charset="0"/>
                <a:cs typeface="Arial" panose="020B0604020202020204" pitchFamily="34" charset="0"/>
              </a:rPr>
              <a:t>Simplified Management: </a:t>
            </a:r>
            <a:r>
              <a:rPr lang="en-US" sz="2600" dirty="0">
                <a:solidFill>
                  <a:srgbClr val="000000"/>
                </a:solidFill>
                <a:latin typeface="Arial" panose="020B0604020202020204" pitchFamily="34" charset="0"/>
                <a:cs typeface="Arial" panose="020B0604020202020204" pitchFamily="34" charset="0"/>
              </a:rPr>
              <a:t>With features like DNS change notifications and two-factor authentication, managing a .gov domain is streamlined and secure, reducing the burden on IT staff and enhancing overall cybersecurity posture. </a:t>
            </a:r>
          </a:p>
        </p:txBody>
      </p:sp>
    </p:spTree>
    <p:extLst>
      <p:ext uri="{BB962C8B-B14F-4D97-AF65-F5344CB8AC3E}">
        <p14:creationId xmlns:p14="http://schemas.microsoft.com/office/powerpoint/2010/main" val="3805421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8836" y="354228"/>
            <a:ext cx="8599379" cy="634314"/>
          </a:xfrm>
        </p:spPr>
        <p:txBody>
          <a:bodyPr>
            <a:normAutofit fontScale="90000"/>
          </a:bodyPr>
          <a:lstStyle/>
          <a:p>
            <a:r>
              <a:rPr lang="en-US" sz="3600" b="1" dirty="0">
                <a:solidFill>
                  <a:srgbClr val="FF0000"/>
                </a:solidFill>
                <a:latin typeface="Arial" panose="020B0604020202020204" pitchFamily="34" charset="0"/>
                <a:cs typeface="Arial" panose="020B0604020202020204" pitchFamily="34" charset="0"/>
              </a:rPr>
              <a:t>Ohio Cyber Collaboration Committee (OC3)</a:t>
            </a:r>
          </a:p>
        </p:txBody>
      </p:sp>
      <p:sp>
        <p:nvSpPr>
          <p:cNvPr id="3" name="Subtitle 2"/>
          <p:cNvSpPr>
            <a:spLocks noGrp="1"/>
          </p:cNvSpPr>
          <p:nvPr>
            <p:ph type="subTitle" idx="1"/>
          </p:nvPr>
        </p:nvSpPr>
        <p:spPr>
          <a:xfrm>
            <a:off x="428366" y="1885343"/>
            <a:ext cx="11652472" cy="5078875"/>
          </a:xfrm>
        </p:spPr>
        <p:txBody>
          <a:bodyPr>
            <a:normAutofit/>
          </a:bodyPr>
          <a:lstStyle/>
          <a:p>
            <a:endParaRPr lang="en-US" sz="1600" dirty="0">
              <a:solidFill>
                <a:srgbClr val="FF0000"/>
              </a:solidFill>
            </a:endParaRP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OC3 is supported by a </a:t>
            </a:r>
            <a:r>
              <a:rPr lang="en-US" b="1" dirty="0">
                <a:latin typeface="Arial" panose="020B0604020202020204" pitchFamily="34" charset="0"/>
                <a:cs typeface="Arial" panose="020B0604020202020204" pitchFamily="34" charset="0"/>
              </a:rPr>
              <a:t>“whole of government” </a:t>
            </a:r>
            <a:r>
              <a:rPr lang="en-US" dirty="0">
                <a:latin typeface="Arial" panose="020B0604020202020204" pitchFamily="34" charset="0"/>
                <a:cs typeface="Arial" panose="020B0604020202020204" pitchFamily="34" charset="0"/>
              </a:rPr>
              <a:t>approach to ensure its success.</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Primary sponsors are the </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Adjutant General’s Department/Ohio National Guard, </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Department of Higher Education</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Department of Education</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Department of Administrative Services</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Department of Public Safety</a:t>
            </a:r>
          </a:p>
          <a:p>
            <a:pPr marL="800100" lvl="1"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The Department of Transportation.</a:t>
            </a:r>
          </a:p>
          <a:p>
            <a:pPr marL="342900" indent="-342900" algn="l">
              <a:buFont typeface="Arial" panose="020B0604020202020204" pitchFamily="34" charset="0"/>
              <a:buChar char="•"/>
            </a:pPr>
            <a:r>
              <a:rPr lang="en-US" dirty="0">
                <a:latin typeface="Arial" panose="020B0604020202020204" pitchFamily="34" charset="0"/>
                <a:cs typeface="Arial" panose="020B0604020202020204" pitchFamily="34" charset="0"/>
              </a:rPr>
              <a:t>OC3 has over 120 organizations who are active members who support the OC3 mission and objectives</a:t>
            </a:r>
          </a:p>
          <a:p>
            <a:pPr algn="l"/>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sp>
        <p:nvSpPr>
          <p:cNvPr id="5" name="TextBox 4">
            <a:extLst>
              <a:ext uri="{FF2B5EF4-FFF2-40B4-BE49-F238E27FC236}">
                <a16:creationId xmlns:a16="http://schemas.microsoft.com/office/drawing/2014/main" id="{BEBE0DED-DED8-D0D5-AFA2-FB0B542C00E1}"/>
              </a:ext>
            </a:extLst>
          </p:cNvPr>
          <p:cNvSpPr txBox="1"/>
          <p:nvPr/>
        </p:nvSpPr>
        <p:spPr>
          <a:xfrm>
            <a:off x="3904479" y="6242162"/>
            <a:ext cx="4383041" cy="523220"/>
          </a:xfrm>
          <a:prstGeom prst="rect">
            <a:avLst/>
          </a:prstGeom>
          <a:noFill/>
        </p:spPr>
        <p:txBody>
          <a:bodyPr wrap="square" rtlCol="0">
            <a:spAutoFit/>
          </a:bodyPr>
          <a:lstStyle/>
          <a:p>
            <a:pPr algn="ctr"/>
            <a:r>
              <a:rPr lang="en-US" sz="2800" b="1" dirty="0">
                <a:solidFill>
                  <a:srgbClr val="FF0000"/>
                </a:solidFill>
              </a:rPr>
              <a:t>https://www.oc3.ohio.gov/</a:t>
            </a:r>
          </a:p>
        </p:txBody>
      </p:sp>
    </p:spTree>
    <p:extLst>
      <p:ext uri="{BB962C8B-B14F-4D97-AF65-F5344CB8AC3E}">
        <p14:creationId xmlns:p14="http://schemas.microsoft.com/office/powerpoint/2010/main" val="1247820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8C80824A-486C-CC05-F4BC-BAA994B9A95F}"/>
              </a:ext>
            </a:extLst>
          </p:cNvPr>
          <p:cNvSpPr>
            <a:spLocks noGrp="1"/>
          </p:cNvSpPr>
          <p:nvPr>
            <p:ph type="subTitle" idx="1"/>
          </p:nvPr>
        </p:nvSpPr>
        <p:spPr/>
        <p:txBody>
          <a:bodyPr/>
          <a:lstStyle/>
          <a:p>
            <a:endParaRPr lang="en-US"/>
          </a:p>
        </p:txBody>
      </p:sp>
      <p:sp>
        <p:nvSpPr>
          <p:cNvPr id="9" name="Title 8">
            <a:extLst>
              <a:ext uri="{FF2B5EF4-FFF2-40B4-BE49-F238E27FC236}">
                <a16:creationId xmlns:a16="http://schemas.microsoft.com/office/drawing/2014/main" id="{D32695AD-826C-6C8F-240B-629037F601E0}"/>
              </a:ext>
            </a:extLst>
          </p:cNvPr>
          <p:cNvSpPr>
            <a:spLocks noGrp="1"/>
          </p:cNvSpPr>
          <p:nvPr>
            <p:ph type="ctrTitle"/>
          </p:nvPr>
        </p:nvSpPr>
        <p:spPr/>
        <p:txBody>
          <a:bodyPr/>
          <a:lstStyle/>
          <a:p>
            <a:endParaRPr lang="en-US"/>
          </a:p>
        </p:txBody>
      </p:sp>
      <p:pic>
        <p:nvPicPr>
          <p:cNvPr id="10" name="Picture 9">
            <a:extLst>
              <a:ext uri="{FF2B5EF4-FFF2-40B4-BE49-F238E27FC236}">
                <a16:creationId xmlns:a16="http://schemas.microsoft.com/office/drawing/2014/main" id="{BB7A9E8E-BCFB-FCA3-07D3-717067E8630E}"/>
              </a:ext>
            </a:extLst>
          </p:cNvPr>
          <p:cNvPicPr>
            <a:picLocks noChangeAspect="1"/>
          </p:cNvPicPr>
          <p:nvPr/>
        </p:nvPicPr>
        <p:blipFill>
          <a:blip r:embed="rId2"/>
          <a:stretch>
            <a:fillRect/>
          </a:stretch>
        </p:blipFill>
        <p:spPr>
          <a:xfrm>
            <a:off x="1" y="0"/>
            <a:ext cx="12191999" cy="6858000"/>
          </a:xfrm>
          <a:prstGeom prst="rect">
            <a:avLst/>
          </a:prstGeom>
        </p:spPr>
      </p:pic>
    </p:spTree>
    <p:extLst>
      <p:ext uri="{BB962C8B-B14F-4D97-AF65-F5344CB8AC3E}">
        <p14:creationId xmlns:p14="http://schemas.microsoft.com/office/powerpoint/2010/main" val="2605857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0289" y="0"/>
            <a:ext cx="11389384" cy="904741"/>
          </a:xfrm>
        </p:spPr>
        <p:txBody>
          <a:bodyPr>
            <a:noAutofit/>
          </a:bodyPr>
          <a:lstStyle/>
          <a:p>
            <a:r>
              <a:rPr lang="en-US" sz="5400" b="1" dirty="0">
                <a:solidFill>
                  <a:srgbClr val="FF0000"/>
                </a:solidFill>
                <a:latin typeface="Arial" panose="020B0604020202020204" pitchFamily="34" charset="0"/>
                <a:cs typeface="Arial" panose="020B0604020202020204" pitchFamily="34" charset="0"/>
              </a:rPr>
              <a:t>We Need This In Kentucky!</a:t>
            </a:r>
          </a:p>
        </p:txBody>
      </p:sp>
      <p:sp>
        <p:nvSpPr>
          <p:cNvPr id="3" name="Subtitle 2"/>
          <p:cNvSpPr>
            <a:spLocks noGrp="1"/>
          </p:cNvSpPr>
          <p:nvPr>
            <p:ph type="subTitle" idx="1"/>
          </p:nvPr>
        </p:nvSpPr>
        <p:spPr>
          <a:xfrm>
            <a:off x="0" y="814857"/>
            <a:ext cx="12192000" cy="5677383"/>
          </a:xfrm>
        </p:spPr>
        <p:txBody>
          <a:bodyPr>
            <a:normAutofit/>
          </a:bodyPr>
          <a:lstStyle/>
          <a:p>
            <a:pPr marL="457200" marR="0" lvl="0" indent="-457200" algn="l" defTabSz="914400" rtl="0" eaLnBrk="1" fontAlgn="base" latinLnBrk="0" hangingPunct="1">
              <a:lnSpc>
                <a:spcPct val="90000"/>
              </a:lnSpc>
              <a:spcBef>
                <a:spcPct val="20000"/>
              </a:spcBef>
              <a:spcAft>
                <a:spcPct val="0"/>
              </a:spcAft>
              <a:buClr>
                <a:srgbClr val="000000"/>
              </a:buClr>
              <a:buSzTx/>
              <a:buFont typeface="Arial" panose="020B0604020202020204" pitchFamily="34" charset="0"/>
              <a:buChar char="•"/>
              <a:tabLst/>
              <a:defRPr/>
            </a:pPr>
            <a:r>
              <a:rPr lang="en-US" sz="3300" b="1" dirty="0">
                <a:solidFill>
                  <a:srgbClr val="333333"/>
                </a:solidFill>
                <a:latin typeface="Segoe UI" panose="020B0502040204020203" pitchFamily="34" charset="0"/>
                <a:cs typeface="Segoe UI" panose="020B0502040204020203" pitchFamily="34" charset="0"/>
              </a:rPr>
              <a:t>Ohio is running a very successful program that:</a:t>
            </a:r>
          </a:p>
          <a:p>
            <a:pPr marL="914400" lvl="1" indent="-457200" algn="l" fontAlgn="base">
              <a:spcBef>
                <a:spcPct val="20000"/>
              </a:spcBef>
              <a:spcAft>
                <a:spcPct val="0"/>
              </a:spcAft>
              <a:buClr>
                <a:srgbClr val="000000"/>
              </a:buClr>
              <a:buFont typeface="Arial" panose="020B0604020202020204" pitchFamily="34" charset="0"/>
              <a:buChar char="•"/>
              <a:defRPr/>
            </a:pPr>
            <a:r>
              <a:rPr lang="en-US" sz="2600" b="1" dirty="0">
                <a:solidFill>
                  <a:srgbClr val="333333"/>
                </a:solidFill>
                <a:latin typeface="Segoe UI" panose="020B0502040204020203" pitchFamily="34" charset="0"/>
                <a:cs typeface="Segoe UI" panose="020B0502040204020203" pitchFamily="34" charset="0"/>
              </a:rPr>
              <a:t>Provides resources to protect critical infrastructure</a:t>
            </a:r>
          </a:p>
          <a:p>
            <a:pPr marL="914400" lvl="1" indent="-457200" algn="l" fontAlgn="base">
              <a:spcBef>
                <a:spcPct val="20000"/>
              </a:spcBef>
              <a:spcAft>
                <a:spcPct val="0"/>
              </a:spcAft>
              <a:buClr>
                <a:srgbClr val="000000"/>
              </a:buClr>
              <a:buFont typeface="Arial" panose="020B0604020202020204" pitchFamily="34" charset="0"/>
              <a:buChar char="•"/>
              <a:defRPr/>
            </a:pPr>
            <a:r>
              <a:rPr lang="en-US" sz="2600" b="1" dirty="0">
                <a:solidFill>
                  <a:srgbClr val="333333"/>
                </a:solidFill>
                <a:latin typeface="Segoe UI" panose="020B0502040204020203" pitchFamily="34" charset="0"/>
                <a:cs typeface="Segoe UI" panose="020B0502040204020203" pitchFamily="34" charset="0"/>
              </a:rPr>
              <a:t>Bolsters the Ohio work force and the economy</a:t>
            </a:r>
          </a:p>
          <a:p>
            <a:pPr marL="914400" lvl="1" indent="-457200" algn="l" fontAlgn="base">
              <a:spcBef>
                <a:spcPct val="20000"/>
              </a:spcBef>
              <a:spcAft>
                <a:spcPct val="0"/>
              </a:spcAft>
              <a:buClr>
                <a:srgbClr val="000000"/>
              </a:buClr>
              <a:buFont typeface="Arial" panose="020B0604020202020204" pitchFamily="34" charset="0"/>
              <a:buChar char="•"/>
              <a:defRPr/>
            </a:pPr>
            <a:r>
              <a:rPr lang="en-US" sz="2600" b="1" dirty="0">
                <a:solidFill>
                  <a:srgbClr val="333333"/>
                </a:solidFill>
                <a:latin typeface="Segoe UI" panose="020B0502040204020203" pitchFamily="34" charset="0"/>
                <a:cs typeface="Segoe UI" panose="020B0502040204020203" pitchFamily="34" charset="0"/>
              </a:rPr>
              <a:t>Raises awareness about cybersecurity which increasingly impacts us all</a:t>
            </a:r>
          </a:p>
          <a:p>
            <a:pPr marL="914400" lvl="1" indent="-457200" algn="l" fontAlgn="base">
              <a:spcBef>
                <a:spcPct val="20000"/>
              </a:spcBef>
              <a:spcAft>
                <a:spcPct val="0"/>
              </a:spcAft>
              <a:buClr>
                <a:srgbClr val="000000"/>
              </a:buClr>
              <a:buFont typeface="Arial" panose="020B0604020202020204" pitchFamily="34" charset="0"/>
              <a:buChar char="•"/>
              <a:defRPr/>
            </a:pPr>
            <a:r>
              <a:rPr lang="en-US" sz="2600" b="1" dirty="0">
                <a:solidFill>
                  <a:srgbClr val="333333"/>
                </a:solidFill>
                <a:latin typeface="Segoe UI" panose="020B0502040204020203" pitchFamily="34" charset="0"/>
                <a:cs typeface="Segoe UI" panose="020B0502040204020203" pitchFamily="34" charset="0"/>
              </a:rPr>
              <a:t>Gets students interested in these important and lucrative careers</a:t>
            </a:r>
          </a:p>
          <a:p>
            <a:pPr marL="914400" lvl="1" indent="-457200" algn="l" fontAlgn="base">
              <a:spcBef>
                <a:spcPct val="20000"/>
              </a:spcBef>
              <a:spcAft>
                <a:spcPct val="0"/>
              </a:spcAft>
              <a:buClr>
                <a:srgbClr val="000000"/>
              </a:buClr>
              <a:buFont typeface="Arial" panose="020B0604020202020204" pitchFamily="34" charset="0"/>
              <a:buChar char="•"/>
              <a:defRPr/>
            </a:pPr>
            <a:r>
              <a:rPr lang="en-US" sz="2600" b="1" dirty="0">
                <a:solidFill>
                  <a:srgbClr val="333333"/>
                </a:solidFill>
                <a:latin typeface="Segoe UI" panose="020B0502040204020203" pitchFamily="34" charset="0"/>
                <a:cs typeface="Segoe UI" panose="020B0502040204020203" pitchFamily="34" charset="0"/>
              </a:rPr>
              <a:t>Helps stop the “brain drain” </a:t>
            </a:r>
          </a:p>
          <a:p>
            <a:pPr marL="457200" marR="0" lvl="0" indent="-457200" algn="l" defTabSz="914400" rtl="0" eaLnBrk="1" fontAlgn="base" latinLnBrk="0" hangingPunct="1">
              <a:lnSpc>
                <a:spcPct val="90000"/>
              </a:lnSpc>
              <a:spcBef>
                <a:spcPct val="20000"/>
              </a:spcBef>
              <a:spcAft>
                <a:spcPct val="0"/>
              </a:spcAft>
              <a:buClr>
                <a:srgbClr val="000000"/>
              </a:buClr>
              <a:buSzTx/>
              <a:buFont typeface="Arial" panose="020B0604020202020204" pitchFamily="34" charset="0"/>
              <a:buChar char="•"/>
              <a:tabLst/>
              <a:defRPr/>
            </a:pPr>
            <a:r>
              <a:rPr lang="en-US" sz="3300" b="1" dirty="0">
                <a:solidFill>
                  <a:srgbClr val="333333"/>
                </a:solidFill>
                <a:latin typeface="Segoe UI" panose="020B0502040204020203" pitchFamily="34" charset="0"/>
                <a:cs typeface="Segoe UI" panose="020B0502040204020203" pitchFamily="34" charset="0"/>
              </a:rPr>
              <a:t>We can model the good work done by Ohio for Kentucky</a:t>
            </a:r>
          </a:p>
          <a:p>
            <a:pPr marL="457200" marR="0" lvl="0" indent="-457200" algn="l" defTabSz="914400" rtl="0" eaLnBrk="1" fontAlgn="base" latinLnBrk="0" hangingPunct="1">
              <a:lnSpc>
                <a:spcPct val="90000"/>
              </a:lnSpc>
              <a:spcBef>
                <a:spcPct val="20000"/>
              </a:spcBef>
              <a:spcAft>
                <a:spcPct val="0"/>
              </a:spcAft>
              <a:buClr>
                <a:srgbClr val="000000"/>
              </a:buClr>
              <a:buSzTx/>
              <a:buFont typeface="Arial" panose="020B0604020202020204" pitchFamily="34" charset="0"/>
              <a:buChar char="•"/>
              <a:tabLst/>
              <a:defRPr/>
            </a:pPr>
            <a:r>
              <a:rPr kumimoji="0" lang="en-US" sz="3300" b="1" i="0" u="none" strike="noStrike" kern="1200" cap="none" spc="0" normalizeH="0" baseline="0" noProof="0" dirty="0">
                <a:ln>
                  <a:noFill/>
                </a:ln>
                <a:solidFill>
                  <a:srgbClr val="333333"/>
                </a:solidFill>
                <a:effectLst/>
                <a:uLnTx/>
                <a:uFillTx/>
                <a:latin typeface="Segoe UI" panose="020B0502040204020203" pitchFamily="34" charset="0"/>
                <a:cs typeface="Segoe UI" panose="020B0502040204020203" pitchFamily="34" charset="0"/>
              </a:rPr>
              <a:t>There are people</a:t>
            </a:r>
            <a:r>
              <a:rPr lang="en-US" sz="3300" b="1" dirty="0">
                <a:solidFill>
                  <a:srgbClr val="333333"/>
                </a:solidFill>
                <a:latin typeface="Segoe UI" panose="020B0502040204020203" pitchFamily="34" charset="0"/>
                <a:cs typeface="Segoe UI" panose="020B0502040204020203" pitchFamily="34" charset="0"/>
              </a:rPr>
              <a:t> willing to help get this running here</a:t>
            </a:r>
          </a:p>
          <a:p>
            <a:pPr marL="457200" marR="0" lvl="0" indent="-457200" algn="l" defTabSz="914400" rtl="0" eaLnBrk="1" fontAlgn="base" latinLnBrk="0" hangingPunct="1">
              <a:lnSpc>
                <a:spcPct val="90000"/>
              </a:lnSpc>
              <a:spcBef>
                <a:spcPct val="20000"/>
              </a:spcBef>
              <a:spcAft>
                <a:spcPct val="0"/>
              </a:spcAft>
              <a:buClr>
                <a:srgbClr val="000000"/>
              </a:buClr>
              <a:buSzTx/>
              <a:buFont typeface="Arial" panose="020B0604020202020204" pitchFamily="34" charset="0"/>
              <a:buChar char="•"/>
              <a:tabLst/>
              <a:defRPr/>
            </a:pPr>
            <a:r>
              <a:rPr lang="en-US" sz="3300" b="1" dirty="0">
                <a:solidFill>
                  <a:srgbClr val="333333"/>
                </a:solidFill>
                <a:latin typeface="Segoe UI" panose="020B0502040204020203" pitchFamily="34" charset="0"/>
                <a:cs typeface="Segoe UI" panose="020B0502040204020203" pitchFamily="34" charset="0"/>
              </a:rPr>
              <a:t>It will take money</a:t>
            </a:r>
          </a:p>
          <a:p>
            <a:pPr marL="457200" lvl="0" indent="-457200" algn="l" fontAlgn="base">
              <a:spcBef>
                <a:spcPct val="20000"/>
              </a:spcBef>
              <a:spcAft>
                <a:spcPct val="0"/>
              </a:spcAft>
              <a:buClr>
                <a:srgbClr val="000000"/>
              </a:buClr>
              <a:buFont typeface="Arial" panose="020B0604020202020204" pitchFamily="34" charset="0"/>
              <a:buChar char="•"/>
              <a:defRPr/>
            </a:pPr>
            <a:r>
              <a:rPr lang="en-US" sz="3300" b="1" dirty="0">
                <a:solidFill>
                  <a:srgbClr val="333333"/>
                </a:solidFill>
                <a:latin typeface="Segoe UI" panose="020B0502040204020203" pitchFamily="34" charset="0"/>
                <a:cs typeface="Segoe UI" panose="020B0502040204020203" pitchFamily="34" charset="0"/>
              </a:rPr>
              <a:t>We should adopt a “whole of government” approach</a:t>
            </a:r>
          </a:p>
          <a:p>
            <a:pPr marL="457200" marR="0" lvl="0" indent="-457200" algn="l" defTabSz="914400" rtl="0" eaLnBrk="1" fontAlgn="base" latinLnBrk="0" hangingPunct="1">
              <a:lnSpc>
                <a:spcPct val="90000"/>
              </a:lnSpc>
              <a:spcBef>
                <a:spcPct val="20000"/>
              </a:spcBef>
              <a:spcAft>
                <a:spcPct val="0"/>
              </a:spcAft>
              <a:buClr>
                <a:srgbClr val="000000"/>
              </a:buClr>
              <a:buSzTx/>
              <a:buFont typeface="Arial" panose="020B0604020202020204" pitchFamily="34" charset="0"/>
              <a:buChar char="•"/>
              <a:tabLst/>
              <a:defRPr/>
            </a:pPr>
            <a:r>
              <a:rPr lang="en-US" sz="3300" b="1" dirty="0">
                <a:solidFill>
                  <a:srgbClr val="333333"/>
                </a:solidFill>
                <a:latin typeface="Segoe UI" panose="020B0502040204020203" pitchFamily="34" charset="0"/>
                <a:cs typeface="Segoe UI" panose="020B0502040204020203" pitchFamily="34" charset="0"/>
              </a:rPr>
              <a:t>What can I do to help make this happen in Kentucky?</a:t>
            </a:r>
            <a:endParaRPr lang="en-US" sz="3200" b="1" dirty="0">
              <a:solidFill>
                <a:srgbClr val="333333"/>
              </a:solidFill>
              <a:latin typeface="Segoe UI" panose="020B0502040204020203" pitchFamily="34" charset="0"/>
              <a:cs typeface="Segoe UI" panose="020B0502040204020203" pitchFamily="34" charset="0"/>
            </a:endParaRPr>
          </a:p>
          <a:p>
            <a:pPr marL="457200" marR="0" lvl="0" indent="-457200" algn="l" defTabSz="914400" rtl="0" eaLnBrk="1" fontAlgn="base" latinLnBrk="0" hangingPunct="1">
              <a:lnSpc>
                <a:spcPct val="90000"/>
              </a:lnSpc>
              <a:spcBef>
                <a:spcPct val="20000"/>
              </a:spcBef>
              <a:spcAft>
                <a:spcPct val="0"/>
              </a:spcAft>
              <a:buClr>
                <a:srgbClr val="000000"/>
              </a:buClr>
              <a:buSzTx/>
              <a:buFont typeface="Arial" panose="020B0604020202020204" pitchFamily="34" charset="0"/>
              <a:buChar char="•"/>
              <a:tabLst/>
              <a:defRPr/>
            </a:pPr>
            <a:endParaRPr lang="en-US" sz="3200" b="1" dirty="0">
              <a:solidFill>
                <a:srgbClr val="333333"/>
              </a:solidFill>
              <a:latin typeface="Segoe UI" panose="020B0502040204020203" pitchFamily="34" charset="0"/>
              <a:cs typeface="Segoe UI" panose="020B0502040204020203" pitchFamily="34" charset="0"/>
            </a:endParaRPr>
          </a:p>
          <a:p>
            <a:pPr marL="457200" marR="0" lvl="0" indent="-457200" algn="l" defTabSz="914400" rtl="0" eaLnBrk="1" fontAlgn="base" latinLnBrk="0" hangingPunct="1">
              <a:lnSpc>
                <a:spcPct val="90000"/>
              </a:lnSpc>
              <a:spcBef>
                <a:spcPct val="20000"/>
              </a:spcBef>
              <a:spcAft>
                <a:spcPct val="0"/>
              </a:spcAft>
              <a:buClr>
                <a:srgbClr val="000000"/>
              </a:buClr>
              <a:buSzTx/>
              <a:buFont typeface="Arial" panose="020B0604020202020204" pitchFamily="34" charset="0"/>
              <a:buChar char="•"/>
              <a:tabLst/>
              <a:defRPr/>
            </a:pPr>
            <a:endParaRPr kumimoji="0" lang="en-US" sz="20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2830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3" name="Picture 2" descr="Chart, bar chart&#10;&#10;Description automatically generated">
            <a:extLst>
              <a:ext uri="{FF2B5EF4-FFF2-40B4-BE49-F238E27FC236}">
                <a16:creationId xmlns:a16="http://schemas.microsoft.com/office/drawing/2014/main" id="{4E8BFC94-DF3B-30B2-1871-56EAAD2A1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00630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22088"/>
            <a:ext cx="12192000" cy="904741"/>
          </a:xfrm>
        </p:spPr>
        <p:txBody>
          <a:bodyPr>
            <a:noAutofit/>
          </a:bodyPr>
          <a:lstStyle/>
          <a:p>
            <a:r>
              <a:rPr lang="en-US" sz="5400" b="1" dirty="0">
                <a:solidFill>
                  <a:srgbClr val="FF0000"/>
                </a:solidFill>
                <a:latin typeface="Arial" panose="020B0604020202020204" pitchFamily="34" charset="0"/>
                <a:cs typeface="Arial" panose="020B0604020202020204" pitchFamily="34" charset="0"/>
              </a:rPr>
              <a:t>Thank You!</a:t>
            </a:r>
          </a:p>
        </p:txBody>
      </p:sp>
      <p:sp>
        <p:nvSpPr>
          <p:cNvPr id="3" name="Subtitle 2"/>
          <p:cNvSpPr>
            <a:spLocks noGrp="1"/>
          </p:cNvSpPr>
          <p:nvPr>
            <p:ph type="subTitle" idx="1"/>
          </p:nvPr>
        </p:nvSpPr>
        <p:spPr>
          <a:xfrm>
            <a:off x="0" y="1583730"/>
            <a:ext cx="12192000" cy="4383064"/>
          </a:xfrm>
        </p:spPr>
        <p:txBody>
          <a:bodyPr>
            <a:normAutofit/>
          </a:bodyPr>
          <a:lstStyle/>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r>
              <a:rPr kumimoji="0" lang="en-US" sz="3500" b="1"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rPr>
              <a:t>Dave Hatter, CISSP, CISA, CISM, CCSP, CSSLP, PMP, ITIL</a:t>
            </a: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r>
              <a:rPr kumimoji="0" lang="en-US"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rPr>
              <a:t>linkedin.com/in/davehatter</a:t>
            </a: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r>
              <a:rPr kumimoji="0" lang="en-US"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rPr>
              <a:t>twitter.com/davehatter</a:t>
            </a:r>
            <a:br>
              <a:rPr kumimoji="0" lang="en-US" sz="16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rPr>
            </a:br>
            <a:endParaRPr kumimoji="0" lang="en-US" sz="16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r>
              <a:rPr kumimoji="0" lang="en-US" b="0" i="0" u="none" strike="noStrike" kern="1200" cap="none" spc="0" normalizeH="0" baseline="0" noProof="0" dirty="0" err="1">
                <a:ln>
                  <a:noFill/>
                </a:ln>
                <a:solidFill>
                  <a:srgbClr val="333333"/>
                </a:solidFill>
                <a:effectLst/>
                <a:uLnTx/>
                <a:uFillTx/>
                <a:latin typeface="Segoe UI" panose="020B0502040204020203" pitchFamily="34" charset="0"/>
                <a:cs typeface="Segoe UI" panose="020B0502040204020203" pitchFamily="34" charset="0"/>
                <a:hlinkClick r:id="rId2"/>
              </a:rPr>
              <a:t>dhatter@fortwright</a:t>
            </a:r>
            <a:r>
              <a:rPr lang="en-US" dirty="0">
                <a:solidFill>
                  <a:srgbClr val="333333"/>
                </a:solidFill>
                <a:latin typeface="Segoe UI" panose="020B0502040204020203" pitchFamily="34" charset="0"/>
                <a:cs typeface="Segoe UI" panose="020B0502040204020203" pitchFamily="34" charset="0"/>
                <a:hlinkClick r:id="rId2"/>
              </a:rPr>
              <a:t>ky.gov</a:t>
            </a:r>
            <a:endParaRPr lang="en-US" dirty="0">
              <a:solidFill>
                <a:srgbClr val="333333"/>
              </a:solidFill>
              <a:latin typeface="Segoe UI" panose="020B0502040204020203" pitchFamily="34" charset="0"/>
              <a:cs typeface="Segoe UI" panose="020B0502040204020203" pitchFamily="34" charset="0"/>
            </a:endParaRP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endParaRPr kumimoji="0" lang="en-US" sz="16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endParaRPr lang="en-US" sz="1600" dirty="0">
              <a:solidFill>
                <a:srgbClr val="333333"/>
              </a:solidFill>
              <a:latin typeface="Segoe UI" panose="020B0502040204020203" pitchFamily="34" charset="0"/>
              <a:cs typeface="Segoe UI" panose="020B0502040204020203" pitchFamily="34" charset="0"/>
            </a:endParaRP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endParaRPr kumimoji="0" lang="en-US" sz="16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endParaRPr lang="en-US" sz="1600" dirty="0">
              <a:solidFill>
                <a:srgbClr val="333333"/>
              </a:solidFill>
              <a:latin typeface="Segoe UI" panose="020B0502040204020203" pitchFamily="34" charset="0"/>
              <a:cs typeface="Segoe UI" panose="020B0502040204020203" pitchFamily="34" charset="0"/>
            </a:endParaRP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endParaRPr kumimoji="0" lang="en-US" sz="16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base" latinLnBrk="0" hangingPunct="1">
              <a:lnSpc>
                <a:spcPct val="90000"/>
              </a:lnSpc>
              <a:spcBef>
                <a:spcPct val="20000"/>
              </a:spcBef>
              <a:spcAft>
                <a:spcPct val="0"/>
              </a:spcAft>
              <a:buClr>
                <a:srgbClr val="000000"/>
              </a:buClr>
              <a:buSzTx/>
              <a:buFont typeface="Wingdings" pitchFamily="2" charset="2"/>
              <a:buNone/>
              <a:tabLst/>
              <a:defRPr/>
            </a:pPr>
            <a:endParaRPr kumimoji="0" lang="en-US" sz="2000" b="0" i="0" u="none" strike="noStrike" kern="1200" cap="none" spc="0" normalizeH="0" baseline="0" noProof="0" dirty="0">
              <a:ln>
                <a:noFill/>
              </a:ln>
              <a:solidFill>
                <a:srgbClr val="333333"/>
              </a:solidFill>
              <a:effectLst/>
              <a:uLnTx/>
              <a:uFillTx/>
              <a:latin typeface="Segoe UI" panose="020B0502040204020203" pitchFamily="34" charset="0"/>
              <a:ea typeface="+mn-ea"/>
              <a:cs typeface="Segoe UI" panose="020B0502040204020203" pitchFamily="34" charset="0"/>
            </a:endParaRPr>
          </a:p>
        </p:txBody>
      </p:sp>
      <p:pic>
        <p:nvPicPr>
          <p:cNvPr id="6" name="Picture 5">
            <a:extLst>
              <a:ext uri="{FF2B5EF4-FFF2-40B4-BE49-F238E27FC236}">
                <a16:creationId xmlns:a16="http://schemas.microsoft.com/office/drawing/2014/main" id="{74DF0C8B-C51D-6EA3-133D-29687120B7AC}"/>
              </a:ext>
            </a:extLst>
          </p:cNvPr>
          <p:cNvPicPr>
            <a:picLocks noChangeAspect="1"/>
          </p:cNvPicPr>
          <p:nvPr/>
        </p:nvPicPr>
        <p:blipFill>
          <a:blip r:embed="rId3"/>
          <a:stretch>
            <a:fillRect/>
          </a:stretch>
        </p:blipFill>
        <p:spPr>
          <a:xfrm>
            <a:off x="4737847" y="3739985"/>
            <a:ext cx="2716305" cy="2683710"/>
          </a:xfrm>
          <a:prstGeom prst="rect">
            <a:avLst/>
          </a:prstGeom>
        </p:spPr>
      </p:pic>
    </p:spTree>
    <p:extLst>
      <p:ext uri="{BB962C8B-B14F-4D97-AF65-F5344CB8AC3E}">
        <p14:creationId xmlns:p14="http://schemas.microsoft.com/office/powerpoint/2010/main" val="111341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577FD9C-FE99-D380-5406-4983D3DB0E68}"/>
              </a:ext>
            </a:extLst>
          </p:cNvPr>
          <p:cNvPicPr>
            <a:picLocks noChangeAspect="1"/>
          </p:cNvPicPr>
          <p:nvPr/>
        </p:nvPicPr>
        <p:blipFill>
          <a:blip r:embed="rId2"/>
          <a:stretch>
            <a:fillRect/>
          </a:stretch>
        </p:blipFill>
        <p:spPr>
          <a:xfrm>
            <a:off x="0" y="0"/>
            <a:ext cx="12191999" cy="3429000"/>
          </a:xfrm>
          <a:prstGeom prst="rect">
            <a:avLst/>
          </a:prstGeom>
        </p:spPr>
      </p:pic>
      <p:pic>
        <p:nvPicPr>
          <p:cNvPr id="11" name="Picture 10">
            <a:extLst>
              <a:ext uri="{FF2B5EF4-FFF2-40B4-BE49-F238E27FC236}">
                <a16:creationId xmlns:a16="http://schemas.microsoft.com/office/drawing/2014/main" id="{226BA3C4-5174-160C-0689-97AC8FAD690C}"/>
              </a:ext>
            </a:extLst>
          </p:cNvPr>
          <p:cNvPicPr>
            <a:picLocks noChangeAspect="1"/>
          </p:cNvPicPr>
          <p:nvPr/>
        </p:nvPicPr>
        <p:blipFill>
          <a:blip r:embed="rId3"/>
          <a:stretch>
            <a:fillRect/>
          </a:stretch>
        </p:blipFill>
        <p:spPr>
          <a:xfrm>
            <a:off x="0" y="3327345"/>
            <a:ext cx="12192000" cy="3530655"/>
          </a:xfrm>
          <a:prstGeom prst="rect">
            <a:avLst/>
          </a:prstGeom>
        </p:spPr>
      </p:pic>
    </p:spTree>
    <p:extLst>
      <p:ext uri="{BB962C8B-B14F-4D97-AF65-F5344CB8AC3E}">
        <p14:creationId xmlns:p14="http://schemas.microsoft.com/office/powerpoint/2010/main" val="3408715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F8C1B3-939D-4F8E-8154-C2AE967CB72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86992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8837" y="1122363"/>
            <a:ext cx="8255238" cy="1185001"/>
          </a:xfrm>
        </p:spPr>
        <p:txBody>
          <a:bodyPr>
            <a:noAutofit/>
          </a:bodyPr>
          <a:lstStyle/>
          <a:p>
            <a:r>
              <a:rPr lang="en-US" sz="4400" b="1" dirty="0">
                <a:solidFill>
                  <a:srgbClr val="FF0000"/>
                </a:solidFill>
                <a:latin typeface="Arial" panose="020B0604020202020204" pitchFamily="34" charset="0"/>
                <a:cs typeface="Arial" panose="020B0604020202020204" pitchFamily="34" charset="0"/>
              </a:rPr>
              <a:t>Ohio Cyber Collaboration Committee (OC3)</a:t>
            </a:r>
            <a:endParaRPr lang="en-US" sz="44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380274" y="3101006"/>
            <a:ext cx="8643801" cy="2038154"/>
          </a:xfrm>
        </p:spPr>
        <p:txBody>
          <a:bodyPr>
            <a:noAutofit/>
          </a:bodyPr>
          <a:lstStyle/>
          <a:p>
            <a:r>
              <a:rPr lang="en-US" sz="3600" dirty="0">
                <a:latin typeface="Arial" panose="020B0604020202020204" pitchFamily="34" charset="0"/>
                <a:cs typeface="Arial" panose="020B0604020202020204" pitchFamily="34" charset="0"/>
              </a:rPr>
              <a:t>Ohio’s cyber community working together to help Ohio’s citizens and organizations achieve world class cyber security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080" y="179068"/>
            <a:ext cx="2161383" cy="2366867"/>
          </a:xfrm>
          <a:prstGeom prst="rect">
            <a:avLst/>
          </a:prstGeom>
        </p:spPr>
      </p:pic>
      <p:sp>
        <p:nvSpPr>
          <p:cNvPr id="6" name="TextBox 5">
            <a:extLst>
              <a:ext uri="{FF2B5EF4-FFF2-40B4-BE49-F238E27FC236}">
                <a16:creationId xmlns:a16="http://schemas.microsoft.com/office/drawing/2014/main" id="{19623517-A748-D5DF-95F8-7926899011D2}"/>
              </a:ext>
            </a:extLst>
          </p:cNvPr>
          <p:cNvSpPr txBox="1"/>
          <p:nvPr/>
        </p:nvSpPr>
        <p:spPr>
          <a:xfrm>
            <a:off x="3756440" y="6179679"/>
            <a:ext cx="6280030" cy="523220"/>
          </a:xfrm>
          <a:prstGeom prst="rect">
            <a:avLst/>
          </a:prstGeom>
          <a:noFill/>
        </p:spPr>
        <p:txBody>
          <a:bodyPr wrap="square" rtlCol="0">
            <a:spAutoFit/>
          </a:bodyPr>
          <a:lstStyle/>
          <a:p>
            <a:pPr algn="ctr"/>
            <a:r>
              <a:rPr lang="en-US" sz="2800" b="1" dirty="0">
                <a:solidFill>
                  <a:srgbClr val="FF0000"/>
                </a:solidFill>
              </a:rPr>
              <a:t>https://www.oc3.ohio.gov/</a:t>
            </a:r>
          </a:p>
        </p:txBody>
      </p:sp>
    </p:spTree>
    <p:extLst>
      <p:ext uri="{BB962C8B-B14F-4D97-AF65-F5344CB8AC3E}">
        <p14:creationId xmlns:p14="http://schemas.microsoft.com/office/powerpoint/2010/main" val="1310285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0732" y="341676"/>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Ohio Cyber Collaboration Committee (OC3)</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805651" y="1484061"/>
            <a:ext cx="10386349" cy="5032263"/>
          </a:xfrm>
        </p:spPr>
        <p:txBody>
          <a:bodyPr>
            <a:normAutofit fontScale="70000" lnSpcReduction="20000"/>
          </a:bodyPr>
          <a:lstStyle/>
          <a:p>
            <a:r>
              <a:rPr lang="en-US" sz="4600" b="1" u="sng" dirty="0"/>
              <a:t>The Threat</a:t>
            </a:r>
          </a:p>
          <a:p>
            <a:pPr marL="571500" indent="-571500" algn="l">
              <a:buFont typeface="Arial" panose="020B0604020202020204" pitchFamily="34" charset="0"/>
              <a:buChar char="•"/>
            </a:pPr>
            <a:r>
              <a:rPr lang="en-US" sz="3700" dirty="0"/>
              <a:t>Cyber crime is projected to cost the global economy $9.2 trillion by 2024, more than 10 times the cost since 2015.  </a:t>
            </a:r>
            <a:r>
              <a:rPr lang="en-US" sz="3700" u="sng" dirty="0">
                <a:solidFill>
                  <a:srgbClr val="FF0000"/>
                </a:solidFill>
              </a:rPr>
              <a:t>Average per attack is 9.48 million</a:t>
            </a:r>
            <a:r>
              <a:rPr lang="en-US" sz="3700" dirty="0"/>
              <a:t>.</a:t>
            </a:r>
          </a:p>
          <a:p>
            <a:pPr marL="571500" indent="-571500" algn="l">
              <a:buFont typeface="Arial" panose="020B0604020202020204" pitchFamily="34" charset="0"/>
              <a:buChar char="•"/>
            </a:pPr>
            <a:r>
              <a:rPr lang="en-US" sz="3700" dirty="0"/>
              <a:t>There were over 4,100 recorded data breaches and those breaches exposed 22 billion records in 2023</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700" b="0" i="0" u="none" strike="noStrike" kern="1200" cap="none" spc="0" normalizeH="0" baseline="0" noProof="0" dirty="0">
                <a:ln>
                  <a:noFill/>
                </a:ln>
                <a:solidFill>
                  <a:prstClr val="black"/>
                </a:solidFill>
                <a:effectLst/>
                <a:uLnTx/>
                <a:uFillTx/>
                <a:latin typeface="Calibri" panose="020F0502020204030204"/>
                <a:ea typeface="+mn-ea"/>
                <a:cs typeface="+mn-cs"/>
              </a:rPr>
              <a:t>The cyber-insurance industry is already estimated to be worth well over $10.33 billion growing to $27.8 billion by 2026</a:t>
            </a:r>
          </a:p>
          <a:p>
            <a:pPr marL="571500" indent="-571500" algn="l">
              <a:buFont typeface="Arial" panose="020B0604020202020204" pitchFamily="34" charset="0"/>
              <a:buChar char="•"/>
            </a:pPr>
            <a:r>
              <a:rPr lang="en-US" sz="3700" dirty="0"/>
              <a:t>Multiple firms project that by 2023, 30 billion devices will be connected to the “Internet of things,” a huge growth in the number of devices that connect ever more of daily life to the Web</a:t>
            </a:r>
          </a:p>
          <a:p>
            <a:pPr marL="571500" indent="-571500" algn="l">
              <a:buFont typeface="Arial" panose="020B0604020202020204" pitchFamily="34" charset="0"/>
              <a:buChar char="•"/>
            </a:pPr>
            <a:r>
              <a:rPr lang="en-US" sz="3700" b="1" i="1" dirty="0"/>
              <a:t>Prevention is cheaper than remediation</a:t>
            </a:r>
          </a:p>
          <a:p>
            <a:pPr marL="571500" indent="-571500" algn="l">
              <a:buFont typeface="Arial" panose="020B0604020202020204" pitchFamily="34" charset="0"/>
              <a:buChar char="•"/>
            </a:pPr>
            <a:r>
              <a:rPr lang="en-US" sz="3700" dirty="0"/>
              <a:t>The frequency and impact of threats is rising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sp>
        <p:nvSpPr>
          <p:cNvPr id="5" name="TextBox 4">
            <a:extLst>
              <a:ext uri="{FF2B5EF4-FFF2-40B4-BE49-F238E27FC236}">
                <a16:creationId xmlns:a16="http://schemas.microsoft.com/office/drawing/2014/main" id="{B11CDBFD-31D4-D573-DAE4-777683F32255}"/>
              </a:ext>
            </a:extLst>
          </p:cNvPr>
          <p:cNvSpPr txBox="1"/>
          <p:nvPr/>
        </p:nvSpPr>
        <p:spPr>
          <a:xfrm>
            <a:off x="3247402" y="6334780"/>
            <a:ext cx="6640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https://www.oc3.ohio.gov/</a:t>
            </a:r>
          </a:p>
        </p:txBody>
      </p:sp>
    </p:spTree>
    <p:extLst>
      <p:ext uri="{BB962C8B-B14F-4D97-AF65-F5344CB8AC3E}">
        <p14:creationId xmlns:p14="http://schemas.microsoft.com/office/powerpoint/2010/main" val="930171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0732" y="341676"/>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Ohio Cyber Collaboration Committee (OC3)</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304516" y="991281"/>
            <a:ext cx="9761838" cy="5399173"/>
          </a:xfrm>
        </p:spPr>
        <p:txBody>
          <a:bodyPr>
            <a:norm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1" i="0" u="sng" strike="noStrike" kern="1200" cap="none" spc="0" normalizeH="0" baseline="0" noProof="0" dirty="0">
                <a:ln>
                  <a:noFill/>
                </a:ln>
                <a:solidFill>
                  <a:prstClr val="black"/>
                </a:solidFill>
                <a:effectLst/>
                <a:uLnTx/>
                <a:uFillTx/>
                <a:latin typeface="Calibri" panose="020F0502020204030204"/>
                <a:ea typeface="+mn-ea"/>
                <a:cs typeface="+mn-cs"/>
              </a:rPr>
              <a:t>Threat Actors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Nation State actors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Criminal enterprises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Intellectual property theft/industrial espionage</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“Hacktivists”/terrorists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Personal/political attacks/insiders</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Malicious Acts/Vandalism</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Rogue Malware</a:t>
            </a:r>
          </a:p>
          <a:p>
            <a:pPr marL="571500" indent="-571500" algn="l">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sp>
        <p:nvSpPr>
          <p:cNvPr id="5" name="TextBox 4">
            <a:extLst>
              <a:ext uri="{FF2B5EF4-FFF2-40B4-BE49-F238E27FC236}">
                <a16:creationId xmlns:a16="http://schemas.microsoft.com/office/drawing/2014/main" id="{B11CDBFD-31D4-D573-DAE4-777683F32255}"/>
              </a:ext>
            </a:extLst>
          </p:cNvPr>
          <p:cNvSpPr txBox="1"/>
          <p:nvPr/>
        </p:nvSpPr>
        <p:spPr>
          <a:xfrm>
            <a:off x="3247402" y="6334780"/>
            <a:ext cx="6640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https://www.oc3.ohio.gov/</a:t>
            </a:r>
          </a:p>
        </p:txBody>
      </p:sp>
    </p:spTree>
    <p:extLst>
      <p:ext uri="{BB962C8B-B14F-4D97-AF65-F5344CB8AC3E}">
        <p14:creationId xmlns:p14="http://schemas.microsoft.com/office/powerpoint/2010/main" val="147065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0732" y="341676"/>
            <a:ext cx="8541714" cy="634314"/>
          </a:xfrm>
        </p:spPr>
        <p:txBody>
          <a:bodyPr>
            <a:noAutofit/>
          </a:bodyPr>
          <a:lstStyle/>
          <a:p>
            <a:r>
              <a:rPr lang="en-US" sz="3200" b="1" dirty="0">
                <a:solidFill>
                  <a:srgbClr val="FF0000"/>
                </a:solidFill>
                <a:latin typeface="Arial" panose="020B0604020202020204" pitchFamily="34" charset="0"/>
                <a:cs typeface="Arial" panose="020B0604020202020204" pitchFamily="34" charset="0"/>
              </a:rPr>
              <a:t>Ohio Cyber Collaboration Committee (OC3)</a:t>
            </a:r>
            <a:endParaRPr lang="en-US" sz="3200" dirty="0">
              <a:solidFill>
                <a:srgbClr val="FF0000"/>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2199503" y="975990"/>
            <a:ext cx="9907615" cy="5399173"/>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Mission: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provide an environment for collaboration between key stakeholders, including education, business and local government to strengthen cyber security for all in the State of Ohio and to develop a stronger cyber security infrastructure.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90000"/>
              </a:lnSpc>
              <a:spcBef>
                <a:spcPts val="1000"/>
              </a:spcBef>
              <a:spcAft>
                <a:spcPts val="0"/>
              </a:spcAft>
              <a:buClrTx/>
              <a:buSzTx/>
              <a:tabLst/>
              <a:defRPr/>
            </a:pPr>
            <a:r>
              <a:rPr kumimoji="0" lang="en-US"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Our Goals/Committees: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OC3 has established four subcommittees to help it achieve its primary goals: </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Education/Workforce Development</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Cyber Range</a:t>
            </a: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Cyber Protection and Preparedness</a:t>
            </a:r>
            <a:endParaRPr lang="en-US" b="1" dirty="0">
              <a:solidFill>
                <a:prstClr val="black"/>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Governance and Public Awareness</a:t>
            </a:r>
          </a:p>
          <a:p>
            <a:pPr marR="0" lvl="0" algn="l" defTabSz="914400" rtl="0" eaLnBrk="1" fontAlgn="auto" latinLnBrk="0" hangingPunct="1">
              <a:lnSpc>
                <a:spcPct val="90000"/>
              </a:lnSpc>
              <a:spcBef>
                <a:spcPts val="1000"/>
              </a:spcBef>
              <a:spcAft>
                <a:spcPts val="0"/>
              </a:spcAft>
              <a:buClrTx/>
              <a:buSzTx/>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committees are composed of Ohioans with a wide range of cyber and educational expertise dedicated to making Ohio a leader in how to integrate public-private partnerships into solving the cyber security problem.</a:t>
            </a:r>
          </a:p>
          <a:p>
            <a:pPr marL="571500" marR="0" lvl="0"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3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44" y="196160"/>
            <a:ext cx="1874060" cy="2052228"/>
          </a:xfrm>
          <a:prstGeom prst="rect">
            <a:avLst/>
          </a:prstGeom>
        </p:spPr>
      </p:pic>
      <p:sp>
        <p:nvSpPr>
          <p:cNvPr id="5" name="TextBox 4">
            <a:extLst>
              <a:ext uri="{FF2B5EF4-FFF2-40B4-BE49-F238E27FC236}">
                <a16:creationId xmlns:a16="http://schemas.microsoft.com/office/drawing/2014/main" id="{B11CDBFD-31D4-D573-DAE4-777683F32255}"/>
              </a:ext>
            </a:extLst>
          </p:cNvPr>
          <p:cNvSpPr txBox="1"/>
          <p:nvPr/>
        </p:nvSpPr>
        <p:spPr>
          <a:xfrm>
            <a:off x="3247402" y="6334780"/>
            <a:ext cx="664008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https://www.oc3.ohio.gov/</a:t>
            </a:r>
          </a:p>
        </p:txBody>
      </p:sp>
    </p:spTree>
    <p:extLst>
      <p:ext uri="{BB962C8B-B14F-4D97-AF65-F5344CB8AC3E}">
        <p14:creationId xmlns:p14="http://schemas.microsoft.com/office/powerpoint/2010/main" val="1836859927"/>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1FA881DB-D9BA-8345-91FF-3DBDE326A98B}" vid="{3AE98973-6523-0148-B11A-9DD82812AC47}"/>
    </a:ext>
  </a:extLst>
</a:theme>
</file>

<file path=ppt/theme/theme3.xml><?xml version="1.0" encoding="utf-8"?>
<a:theme xmlns:a="http://schemas.openxmlformats.org/drawingml/2006/main" name="4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Calibri"/>
        <a:ea typeface="Calibri"/>
        <a:cs typeface="Calibri"/>
      </a:majorFont>
      <a:minorFont>
        <a:latin typeface="Helvetica"/>
        <a:ea typeface="Helvetica"/>
        <a:cs typeface="Helvetica"/>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Banded">
  <a:themeElements>
    <a:clrScheme name="Custom 2">
      <a:dk1>
        <a:srgbClr val="2C2C2C"/>
      </a:dk1>
      <a:lt1>
        <a:srgbClr val="FFFFFF"/>
      </a:lt1>
      <a:dk2>
        <a:srgbClr val="0069AA"/>
      </a:dk2>
      <a:lt2>
        <a:srgbClr val="F2F2F2"/>
      </a:lt2>
      <a:accent1>
        <a:srgbClr val="F67B28"/>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6592</TotalTime>
  <Words>2621</Words>
  <Application>Microsoft Office PowerPoint</Application>
  <PresentationFormat>Widescreen</PresentationFormat>
  <Paragraphs>249</Paragraphs>
  <Slides>30</Slides>
  <Notes>5</Notes>
  <HiddenSlides>0</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30</vt:i4>
      </vt:variant>
    </vt:vector>
  </HeadingPairs>
  <TitlesOfParts>
    <vt:vector size="53" baseType="lpstr">
      <vt:lpstr>Arial</vt:lpstr>
      <vt:lpstr>Arial Black</vt:lpstr>
      <vt:lpstr>Arial,Sans-Serif</vt:lpstr>
      <vt:lpstr>Calibri</vt:lpstr>
      <vt:lpstr>Calibri Light</vt:lpstr>
      <vt:lpstr>Corbel</vt:lpstr>
      <vt:lpstr>Courier New</vt:lpstr>
      <vt:lpstr>Helvetica</vt:lpstr>
      <vt:lpstr>Open Sans</vt:lpstr>
      <vt:lpstr>Open Sans Extrabold</vt:lpstr>
      <vt:lpstr>Open Sans Extrabold</vt:lpstr>
      <vt:lpstr>Open Sans Extrabold</vt:lpstr>
      <vt:lpstr>Open Sans Semibold</vt:lpstr>
      <vt:lpstr>Pontano Sans</vt:lpstr>
      <vt:lpstr>Segoe UI</vt:lpstr>
      <vt:lpstr>Times New Roman</vt:lpstr>
      <vt:lpstr>Verdana</vt:lpstr>
      <vt:lpstr>Wingdings</vt:lpstr>
      <vt:lpstr>Office Theme</vt:lpstr>
      <vt:lpstr>1_Office Theme</vt:lpstr>
      <vt:lpstr>4_Office Theme</vt:lpstr>
      <vt:lpstr>3_Office Theme</vt:lpstr>
      <vt:lpstr>Banded</vt:lpstr>
      <vt:lpstr>PowerPoint Presentation</vt:lpstr>
      <vt:lpstr>PowerPoint Presentation</vt:lpstr>
      <vt:lpstr>PowerPoint Presentation</vt:lpstr>
      <vt:lpstr>PowerPoint Presentation</vt:lpstr>
      <vt:lpstr>PowerPoint Presentation</vt:lpstr>
      <vt:lpstr>Ohio Cyber Collaboration Committee (OC3)</vt:lpstr>
      <vt:lpstr>Ohio Cyber Collaboration Committee (OC3)</vt:lpstr>
      <vt:lpstr>Ohio Cyber Collaboration Committee (OC3)</vt:lpstr>
      <vt:lpstr>Ohio Cyber Collaboration Committee (OC3)</vt:lpstr>
      <vt:lpstr>Ohio Cyber Collaboration Committee (OC3)</vt:lpstr>
      <vt:lpstr>Cyber Club Toolkit </vt:lpstr>
      <vt:lpstr>Ohio Cyber Collaboration Committee (OC3)</vt:lpstr>
      <vt:lpstr>PowerPoint Presentation</vt:lpstr>
      <vt:lpstr>Ohio Cyber Guardian 2024 July 19-23, 2024</vt:lpstr>
      <vt:lpstr>OCRI Advisory Board - Executive Committee</vt:lpstr>
      <vt:lpstr>OC3 Cyber Protection Subcommittee</vt:lpstr>
      <vt:lpstr>Ohio Cyber Collaboration Committee (OC3)</vt:lpstr>
      <vt:lpstr>Problem Statement</vt:lpstr>
      <vt:lpstr>The Ohio Cyber Reserve</vt:lpstr>
      <vt:lpstr>The Ohio Cyber Reserve</vt:lpstr>
      <vt:lpstr>The Ohio Cyber Reserve</vt:lpstr>
      <vt:lpstr>PowerPoint Presentation</vt:lpstr>
      <vt:lpstr>Ohio Cyber Collaboration Committee (OC3)</vt:lpstr>
      <vt:lpstr>.GOV Domain Benefits</vt:lpstr>
      <vt:lpstr>.GOV Domain Benefits</vt:lpstr>
      <vt:lpstr>Why All Local Governments Should Switch to .GOV</vt:lpstr>
      <vt:lpstr>Ohio Cyber Collaboration Committee (OC3)</vt:lpstr>
      <vt:lpstr>PowerPoint Presentation</vt:lpstr>
      <vt:lpstr>We Need This In Kentucky!</vt:lpstr>
      <vt:lpstr>Thank You!</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Ohio Cyber Reserve</dc:title>
  <dc:creator>Bell, Mark A Mr. NFG NG OHARNG</dc:creator>
  <cp:lastModifiedBy>Dave Hatter</cp:lastModifiedBy>
  <cp:revision>281</cp:revision>
  <cp:lastPrinted>2024-05-15T16:53:46Z</cp:lastPrinted>
  <dcterms:created xsi:type="dcterms:W3CDTF">2018-02-09T14:18:39Z</dcterms:created>
  <dcterms:modified xsi:type="dcterms:W3CDTF">2024-08-12T14:29:18Z</dcterms:modified>
</cp:coreProperties>
</file>