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ira Sans Extra Condensed" panose="020B0503050000020004" pitchFamily="34" charset="0"/>
      <p:regular r:id="rId39"/>
      <p:bold r:id="rId40"/>
      <p:italic r:id="rId41"/>
      <p:boldItalic r:id="rId42"/>
    </p:embeddedFont>
    <p:embeddedFont>
      <p:font typeface="Fira Sans Extra Condensed Medium" panose="020B0604020202020204" charset="0"/>
      <p:regular r:id="rId43"/>
      <p:bold r:id="rId44"/>
      <p:italic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Lato Black" panose="020F0502020204030203" pitchFamily="34" charset="0"/>
      <p:bold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Montserrat ExtraBold" panose="00000900000000000000" pitchFamily="2" charset="0"/>
      <p:bold r:id="rId57"/>
      <p:boldItalic r:id="rId58"/>
    </p:embeddedFont>
    <p:embeddedFont>
      <p:font typeface="Montserrat Medium" panose="00000600000000000000" pitchFamily="2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uck Truesdell" initials="" lastIdx="7" clrIdx="0"/>
  <p:cmAuthor id="1" name="Katy Deferrari" initials="" lastIdx="1" clrIdx="1"/>
  <p:cmAuthor id="2" name="Carolyn Callahan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6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esdell, Chuck A." userId="967168b7-6cf9-46d3-bf86-c63e4abf68ba" providerId="ADAL" clId="{BDB024A0-F3D4-47E0-A32D-1B7C4E98FDB9}"/>
    <pc:docChg chg="custSel modSld">
      <pc:chgData name="Truesdell, Chuck A." userId="967168b7-6cf9-46d3-bf86-c63e4abf68ba" providerId="ADAL" clId="{BDB024A0-F3D4-47E0-A32D-1B7C4E98FDB9}" dt="2024-07-15T14:57:34.671" v="0" actId="478"/>
      <pc:docMkLst>
        <pc:docMk/>
      </pc:docMkLst>
      <pc:sldChg chg="delSp mod">
        <pc:chgData name="Truesdell, Chuck A." userId="967168b7-6cf9-46d3-bf86-c63e4abf68ba" providerId="ADAL" clId="{BDB024A0-F3D4-47E0-A32D-1B7C4E98FDB9}" dt="2024-07-15T14:57:34.671" v="0" actId="478"/>
        <pc:sldMkLst>
          <pc:docMk/>
          <pc:sldMk cId="0" sldId="269"/>
        </pc:sldMkLst>
        <pc:picChg chg="del">
          <ac:chgData name="Truesdell, Chuck A." userId="967168b7-6cf9-46d3-bf86-c63e4abf68ba" providerId="ADAL" clId="{BDB024A0-F3D4-47E0-A32D-1B7C4E98FDB9}" dt="2024-07-15T14:57:34.671" v="0" actId="478"/>
          <ac:picMkLst>
            <pc:docMk/>
            <pc:sldMk cId="0" sldId="269"/>
            <ac:picMk id="29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eb42bfe2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eb42bfe2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Academies of Louisville -- with regard to ensuring students have access to all CTE sectors regardless of where they live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Convening partners: GLI, KentuckianaWorks, JCPS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ba6e11754_0_1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eba6e11754_0_1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76fd6345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76fd6345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eba6e11754_0_1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eba6e11754_0_1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eba6e11754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eba6e11754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eba6e11754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eba6e11754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eba6e11754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eba6e11754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eba6e11754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eba6e11754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eba6e1175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eba6e1175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eba6e11754_0_1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eba6e11754_0_1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76fd6345cc_5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76fd6345cc_5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eba6e11754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eba6e11754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eba6e11754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eba6e11754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eba6e11754_0_2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eba6e11754_0_2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eba6e11754_0_1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eba6e11754_0_1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eba6e11754_0_2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eba6e11754_0_2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eb42bfe2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eb42bfe2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eba6e11754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eba6e11754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eba6e11754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eba6e11754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eba6e11754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eba6e11754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eba6e11754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eba6e11754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76fd6345cc_5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76fd6345cc_5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eba6e11754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eba6e11754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eba6e11754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eba6e11754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fd6345cc_5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6fd6345cc_5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eb52b6323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eb52b6323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b52b6323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b52b6323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76fd6345cc_5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76fd6345cc_5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b42bfe2c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b42bfe2c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ba6e11754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eba6e11754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841300" y="1815900"/>
            <a:ext cx="3461400" cy="15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514575" y="3462725"/>
            <a:ext cx="4114800" cy="3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3105150" y="409575"/>
            <a:ext cx="2933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99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title"/>
          </p:nvPr>
        </p:nvSpPr>
        <p:spPr>
          <a:xfrm>
            <a:off x="311700" y="243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b="1">
                <a:latin typeface="Montserrat"/>
                <a:ea typeface="Montserrat"/>
                <a:cs typeface="Montserrat"/>
                <a:sym typeface="Montserrat"/>
              </a:rPr>
              <a:t>JCPS CAREER &amp; TECHNICAL EDUCATION</a:t>
            </a:r>
            <a:endParaRPr sz="282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Google Shape;2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126" y="816400"/>
            <a:ext cx="5425749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>
            <a:spLocks noGrp="1"/>
          </p:cNvSpPr>
          <p:nvPr>
            <p:ph type="title"/>
          </p:nvPr>
        </p:nvSpPr>
        <p:spPr>
          <a:xfrm>
            <a:off x="1219200" y="300075"/>
            <a:ext cx="6705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JCPS CAREER &amp; TECHNICAL EDUCATION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35"/>
          <p:cNvSpPr txBox="1"/>
          <p:nvPr/>
        </p:nvSpPr>
        <p:spPr>
          <a:xfrm>
            <a:off x="447125" y="936550"/>
            <a:ext cx="4134900" cy="3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All Pathways evaluated against KentuckianaWorks Labor Market Data and are reviewed by Business and Industry Partners each year</a:t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Funding and personnel is allocated to schools based on approved pathway demand, growth, wages, and equitable needs</a:t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JCPS provides 120% district funding for each State and Federal CTE dollar </a:t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~$37,000,000 in CTE equipment, classroom upgrades and consumables in last 3 years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8900" y="936551"/>
            <a:ext cx="3024276" cy="2017148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3" name="Google Shape;26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0400" y="3142575"/>
            <a:ext cx="2452774" cy="1591350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>
            <a:spLocks noGrp="1"/>
          </p:cNvSpPr>
          <p:nvPr>
            <p:ph type="title"/>
          </p:nvPr>
        </p:nvSpPr>
        <p:spPr>
          <a:xfrm>
            <a:off x="277650" y="98550"/>
            <a:ext cx="85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>
                <a:latin typeface="Montserrat"/>
                <a:ea typeface="Montserrat"/>
                <a:cs typeface="Montserrat"/>
                <a:sym typeface="Montserrat"/>
              </a:rPr>
              <a:t>JCPS CAREER AND TECHNICAL POSTSECONDARY READINESS</a:t>
            </a:r>
            <a:endParaRPr sz="252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050" y="946975"/>
            <a:ext cx="6451874" cy="41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>
            <a:spLocks noGrp="1"/>
          </p:cNvSpPr>
          <p:nvPr>
            <p:ph type="title"/>
          </p:nvPr>
        </p:nvSpPr>
        <p:spPr>
          <a:xfrm>
            <a:off x="957500" y="282575"/>
            <a:ext cx="6743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JCPS MIDDLE SCHOOL EXPLORE PROGRAM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7"/>
          <p:cNvSpPr/>
          <p:nvPr/>
        </p:nvSpPr>
        <p:spPr>
          <a:xfrm>
            <a:off x="5022738" y="1554387"/>
            <a:ext cx="3664055" cy="651648"/>
          </a:xfrm>
          <a:custGeom>
            <a:avLst/>
            <a:gdLst/>
            <a:ahLst/>
            <a:cxnLst/>
            <a:rect l="l" t="t" r="r" b="b"/>
            <a:pathLst>
              <a:path w="172487" h="22004" extrusionOk="0">
                <a:moveTo>
                  <a:pt x="6347" y="1"/>
                </a:moveTo>
                <a:lnTo>
                  <a:pt x="1" y="11002"/>
                </a:lnTo>
                <a:lnTo>
                  <a:pt x="6347" y="22004"/>
                </a:lnTo>
                <a:lnTo>
                  <a:pt x="166129" y="22004"/>
                </a:lnTo>
                <a:lnTo>
                  <a:pt x="172487" y="11002"/>
                </a:lnTo>
                <a:lnTo>
                  <a:pt x="16612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Pathways in 8 CTE sectors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37"/>
          <p:cNvSpPr/>
          <p:nvPr/>
        </p:nvSpPr>
        <p:spPr>
          <a:xfrm>
            <a:off x="5022738" y="3345087"/>
            <a:ext cx="3664055" cy="651648"/>
          </a:xfrm>
          <a:custGeom>
            <a:avLst/>
            <a:gdLst/>
            <a:ahLst/>
            <a:cxnLst/>
            <a:rect l="l" t="t" r="r" b="b"/>
            <a:pathLst>
              <a:path w="172487" h="22004" extrusionOk="0">
                <a:moveTo>
                  <a:pt x="6347" y="1"/>
                </a:moveTo>
                <a:lnTo>
                  <a:pt x="1" y="11002"/>
                </a:lnTo>
                <a:lnTo>
                  <a:pt x="6347" y="22004"/>
                </a:lnTo>
                <a:lnTo>
                  <a:pt x="166129" y="22004"/>
                </a:lnTo>
                <a:lnTo>
                  <a:pt x="172487" y="11002"/>
                </a:lnTo>
                <a:lnTo>
                  <a:pt x="16612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Aligned with their high school pathways</a:t>
            </a: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7"/>
          <p:cNvSpPr/>
          <p:nvPr/>
        </p:nvSpPr>
        <p:spPr>
          <a:xfrm>
            <a:off x="5022738" y="2487762"/>
            <a:ext cx="3664055" cy="651648"/>
          </a:xfrm>
          <a:custGeom>
            <a:avLst/>
            <a:gdLst/>
            <a:ahLst/>
            <a:cxnLst/>
            <a:rect l="l" t="t" r="r" b="b"/>
            <a:pathLst>
              <a:path w="172487" h="22004" extrusionOk="0">
                <a:moveTo>
                  <a:pt x="6347" y="1"/>
                </a:moveTo>
                <a:lnTo>
                  <a:pt x="1" y="11002"/>
                </a:lnTo>
                <a:lnTo>
                  <a:pt x="6347" y="22004"/>
                </a:lnTo>
                <a:lnTo>
                  <a:pt x="166129" y="22004"/>
                </a:lnTo>
                <a:lnTo>
                  <a:pt x="172487" y="11002"/>
                </a:lnTo>
                <a:lnTo>
                  <a:pt x="16612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18 schools (4 new in ‘24-’25)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00" y="1024363"/>
            <a:ext cx="4717938" cy="3578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>
            <a:spLocks noGrp="1"/>
          </p:cNvSpPr>
          <p:nvPr>
            <p:ph type="title"/>
          </p:nvPr>
        </p:nvSpPr>
        <p:spPr>
          <a:xfrm>
            <a:off x="1160700" y="409575"/>
            <a:ext cx="65151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JCPS ALTERNATIVE INSTRUCTION PROGRAMS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375" y="3701825"/>
            <a:ext cx="1030925" cy="1030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38"/>
          <p:cNvGrpSpPr/>
          <p:nvPr/>
        </p:nvGrpSpPr>
        <p:grpSpPr>
          <a:xfrm>
            <a:off x="4821075" y="1442929"/>
            <a:ext cx="2651526" cy="2110530"/>
            <a:chOff x="4656100" y="1442926"/>
            <a:chExt cx="2232300" cy="1908600"/>
          </a:xfrm>
        </p:grpSpPr>
        <p:sp>
          <p:nvSpPr>
            <p:cNvPr id="286" name="Google Shape;286;p38"/>
            <p:cNvSpPr/>
            <p:nvPr/>
          </p:nvSpPr>
          <p:spPr>
            <a:xfrm>
              <a:off x="4991917" y="1442926"/>
              <a:ext cx="1472400" cy="1908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9050" cap="flat" cmpd="sng">
              <a:solidFill>
                <a:srgbClr val="0A95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365750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4656100" y="1521525"/>
              <a:ext cx="2232300" cy="546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7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Minor Daniels Academy</a:t>
              </a:r>
              <a:endPara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8" name="Google Shape;288;p38"/>
          <p:cNvGrpSpPr/>
          <p:nvPr/>
        </p:nvGrpSpPr>
        <p:grpSpPr>
          <a:xfrm>
            <a:off x="1668747" y="1442966"/>
            <a:ext cx="2565273" cy="2110530"/>
            <a:chOff x="2344025" y="1442926"/>
            <a:chExt cx="2397900" cy="1908600"/>
          </a:xfrm>
        </p:grpSpPr>
        <p:sp>
          <p:nvSpPr>
            <p:cNvPr id="289" name="Google Shape;289;p38"/>
            <p:cNvSpPr/>
            <p:nvPr/>
          </p:nvSpPr>
          <p:spPr>
            <a:xfrm>
              <a:off x="2778734" y="1442926"/>
              <a:ext cx="1472400" cy="1908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9050" cap="flat" cmpd="sng">
              <a:solidFill>
                <a:srgbClr val="76B2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365750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2344025" y="1546925"/>
              <a:ext cx="2397900" cy="556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7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Breckinridge Metropolitan </a:t>
              </a:r>
              <a:endPara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91" name="Google Shape;29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4751" y="3700650"/>
            <a:ext cx="1033272" cy="103327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/>
          <p:nvPr/>
        </p:nvSpPr>
        <p:spPr>
          <a:xfrm>
            <a:off x="640050" y="3783213"/>
            <a:ext cx="1447800" cy="57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latin typeface="Montserrat ExtraBold"/>
                <a:ea typeface="Montserrat ExtraBold"/>
                <a:cs typeface="Montserrat ExtraBold"/>
                <a:sym typeface="Montserrat ExtraBold"/>
              </a:rPr>
              <a:t>Learn more about Breck Metro</a:t>
            </a:r>
            <a:endParaRPr sz="80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3" name="Google Shape;293;p38"/>
          <p:cNvSpPr/>
          <p:nvPr/>
        </p:nvSpPr>
        <p:spPr>
          <a:xfrm>
            <a:off x="6946925" y="3783225"/>
            <a:ext cx="1447800" cy="57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latin typeface="Montserrat ExtraBold"/>
                <a:ea typeface="Montserrat ExtraBold"/>
                <a:cs typeface="Montserrat ExtraBold"/>
                <a:sym typeface="Montserrat ExtraBold"/>
              </a:rPr>
              <a:t>Learn more about Minor Daniels Academy</a:t>
            </a:r>
            <a:endParaRPr sz="80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94" name="Google Shape;29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6750" y="2189799"/>
            <a:ext cx="1171650" cy="116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erson in a graduation gown and cap&#10;&#10;Description automatically generated">
            <a:extLst>
              <a:ext uri="{FF2B5EF4-FFF2-40B4-BE49-F238E27FC236}">
                <a16:creationId xmlns:a16="http://schemas.microsoft.com/office/drawing/2014/main" id="{4D7BF21A-31F3-4E9A-BC84-98C0CD072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666" y="2133611"/>
            <a:ext cx="791402" cy="14069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1219200" y="185775"/>
            <a:ext cx="6705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DISTRICT-LEVEL PROGRAMS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30" name="Google Shape;330;p40"/>
          <p:cNvGrpSpPr/>
          <p:nvPr/>
        </p:nvGrpSpPr>
        <p:grpSpPr>
          <a:xfrm>
            <a:off x="437179" y="857171"/>
            <a:ext cx="8249622" cy="962316"/>
            <a:chOff x="1292288" y="1120800"/>
            <a:chExt cx="1589400" cy="920700"/>
          </a:xfrm>
        </p:grpSpPr>
        <p:sp>
          <p:nvSpPr>
            <p:cNvPr id="331" name="Google Shape;331;p40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 txBox="1"/>
            <p:nvPr/>
          </p:nvSpPr>
          <p:spPr>
            <a:xfrm>
              <a:off x="1428017" y="1238284"/>
              <a:ext cx="1349400" cy="7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SPECIALTY SCHOOLS</a:t>
              </a:r>
              <a:endPara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33" name="Google Shape;333;p40"/>
          <p:cNvSpPr txBox="1"/>
          <p:nvPr/>
        </p:nvSpPr>
        <p:spPr>
          <a:xfrm>
            <a:off x="437175" y="2053650"/>
            <a:ext cx="4134900" cy="2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Binet School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Churchill Park School 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Georgia Chaffee TAPP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Liberty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Newcomer Academy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>
            <a:off x="4561975" y="2043275"/>
            <a:ext cx="4134900" cy="2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Pathfinder School of Innovation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Phoenix School of Discovery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State Agency Schools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Waller-Williams Environmental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1219200" y="185775"/>
            <a:ext cx="6705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DISTRICT-LEVEL PROGRAMS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1" name="Google Shape;301;p39"/>
          <p:cNvGrpSpPr/>
          <p:nvPr/>
        </p:nvGrpSpPr>
        <p:grpSpPr>
          <a:xfrm>
            <a:off x="437169" y="857181"/>
            <a:ext cx="4008149" cy="3033066"/>
            <a:chOff x="1292288" y="1120800"/>
            <a:chExt cx="1589400" cy="2901900"/>
          </a:xfrm>
        </p:grpSpPr>
        <p:sp>
          <p:nvSpPr>
            <p:cNvPr id="302" name="Google Shape;302;p39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9"/>
            <p:cNvSpPr txBox="1"/>
            <p:nvPr/>
          </p:nvSpPr>
          <p:spPr>
            <a:xfrm>
              <a:off x="1428017" y="1238284"/>
              <a:ext cx="1349400" cy="7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WHOLE-SCHOOL MAGNET, TRADITIONAL, &amp; CHOICE SCHOOLS</a:t>
              </a:r>
              <a:endPara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4" name="Google Shape;304;p39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9"/>
            <p:cNvSpPr/>
            <p:nvPr/>
          </p:nvSpPr>
          <p:spPr>
            <a:xfrm rot="10800000" flipH="1">
              <a:off x="1292288" y="3102000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9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8 MIDDLE SCHOOLS</a:t>
              </a:r>
              <a:endPara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07" name="Google Shape;307;p39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 HIGH SCHOOLS</a:t>
              </a:r>
              <a:endPara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08" name="Google Shape;308;p39"/>
          <p:cNvGrpSpPr/>
          <p:nvPr/>
        </p:nvGrpSpPr>
        <p:grpSpPr>
          <a:xfrm>
            <a:off x="4587103" y="857181"/>
            <a:ext cx="4079513" cy="3033066"/>
            <a:chOff x="4605656" y="1120800"/>
            <a:chExt cx="1589400" cy="2901900"/>
          </a:xfrm>
        </p:grpSpPr>
        <p:sp>
          <p:nvSpPr>
            <p:cNvPr id="309" name="Google Shape;309;p39"/>
            <p:cNvSpPr/>
            <p:nvPr/>
          </p:nvSpPr>
          <p:spPr>
            <a:xfrm>
              <a:off x="4605656" y="1120800"/>
              <a:ext cx="1589400" cy="920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9"/>
            <p:cNvSpPr txBox="1"/>
            <p:nvPr/>
          </p:nvSpPr>
          <p:spPr>
            <a:xfrm>
              <a:off x="4820756" y="14038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PARTIAL-SCHOOL PROGRAMS</a:t>
              </a:r>
              <a:endPara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4605656" y="2111400"/>
              <a:ext cx="1589400" cy="9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9"/>
            <p:cNvSpPr/>
            <p:nvPr/>
          </p:nvSpPr>
          <p:spPr>
            <a:xfrm rot="10800000" flipH="1">
              <a:off x="4605656" y="3102000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9"/>
            <p:cNvSpPr txBox="1"/>
            <p:nvPr/>
          </p:nvSpPr>
          <p:spPr>
            <a:xfrm>
              <a:off x="4820756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8 MIDDLE SCHOOLS</a:t>
              </a:r>
              <a:endPara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14" name="Google Shape;314;p39"/>
            <p:cNvSpPr txBox="1"/>
            <p:nvPr/>
          </p:nvSpPr>
          <p:spPr>
            <a:xfrm flipH="1">
              <a:off x="4605656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HIGH SCHOOL </a:t>
              </a:r>
              <a:endPara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15" name="Google Shape;315;p39"/>
          <p:cNvGrpSpPr/>
          <p:nvPr/>
        </p:nvGrpSpPr>
        <p:grpSpPr>
          <a:xfrm>
            <a:off x="437250" y="3995675"/>
            <a:ext cx="4008237" cy="2737214"/>
            <a:chOff x="635179" y="1120808"/>
            <a:chExt cx="3834900" cy="2618842"/>
          </a:xfrm>
        </p:grpSpPr>
        <p:sp>
          <p:nvSpPr>
            <p:cNvPr id="316" name="Google Shape;316;p39"/>
            <p:cNvSpPr/>
            <p:nvPr/>
          </p:nvSpPr>
          <p:spPr>
            <a:xfrm>
              <a:off x="635179" y="1120808"/>
              <a:ext cx="3834900" cy="920700"/>
            </a:xfrm>
            <a:prstGeom prst="rect">
              <a:avLst/>
            </a:pr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9"/>
            <p:cNvSpPr txBox="1"/>
            <p:nvPr/>
          </p:nvSpPr>
          <p:spPr>
            <a:xfrm>
              <a:off x="1507380" y="1403840"/>
              <a:ext cx="26007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11 ELEMENTARY SCHOOLS</a:t>
              </a:r>
              <a:endPara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18" name="Google Shape;318;p39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Free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19" name="Google Shape;319;p39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It's the closest planet to the Sun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0" name="Google Shape;320;p39"/>
          <p:cNvGrpSpPr/>
          <p:nvPr/>
        </p:nvGrpSpPr>
        <p:grpSpPr>
          <a:xfrm>
            <a:off x="4587193" y="3995675"/>
            <a:ext cx="4079433" cy="2737214"/>
            <a:chOff x="4605656" y="1120808"/>
            <a:chExt cx="3903017" cy="2618842"/>
          </a:xfrm>
        </p:grpSpPr>
        <p:sp>
          <p:nvSpPr>
            <p:cNvPr id="321" name="Google Shape;321;p39"/>
            <p:cNvSpPr/>
            <p:nvPr/>
          </p:nvSpPr>
          <p:spPr>
            <a:xfrm>
              <a:off x="4605673" y="1120808"/>
              <a:ext cx="3903000" cy="920700"/>
            </a:xfrm>
            <a:prstGeom prst="rect">
              <a:avLst/>
            </a:pr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9"/>
            <p:cNvSpPr txBox="1"/>
            <p:nvPr/>
          </p:nvSpPr>
          <p:spPr>
            <a:xfrm>
              <a:off x="4820783" y="1403840"/>
              <a:ext cx="33519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2 ELEMENTARY SCHOOLS</a:t>
              </a:r>
              <a:endPara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23" name="Google Shape;323;p39"/>
            <p:cNvSpPr txBox="1"/>
            <p:nvPr/>
          </p:nvSpPr>
          <p:spPr>
            <a:xfrm>
              <a:off x="4820756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Standard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24" name="Google Shape;324;p39"/>
            <p:cNvSpPr txBox="1"/>
            <p:nvPr/>
          </p:nvSpPr>
          <p:spPr>
            <a:xfrm flipH="1">
              <a:off x="4605656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It's a gas giant and the biggest planet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>
            <a:spLocks noGrp="1"/>
          </p:cNvSpPr>
          <p:nvPr>
            <p:ph type="title"/>
          </p:nvPr>
        </p:nvSpPr>
        <p:spPr>
          <a:xfrm>
            <a:off x="1455425" y="409575"/>
            <a:ext cx="6419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CLOSING THE ACHIEVEMENT GAP</a:t>
            </a:r>
            <a:r>
              <a:rPr lang="en"/>
              <a:t> </a:t>
            </a:r>
            <a:endParaRPr/>
          </a:p>
        </p:txBody>
      </p:sp>
      <p:grpSp>
        <p:nvGrpSpPr>
          <p:cNvPr id="340" name="Google Shape;340;p41"/>
          <p:cNvGrpSpPr/>
          <p:nvPr/>
        </p:nvGrpSpPr>
        <p:grpSpPr>
          <a:xfrm>
            <a:off x="5093925" y="1469415"/>
            <a:ext cx="3504945" cy="3264610"/>
            <a:chOff x="5333843" y="1469296"/>
            <a:chExt cx="1589400" cy="3264610"/>
          </a:xfrm>
        </p:grpSpPr>
        <p:sp>
          <p:nvSpPr>
            <p:cNvPr id="341" name="Google Shape;341;p41"/>
            <p:cNvSpPr/>
            <p:nvPr/>
          </p:nvSpPr>
          <p:spPr>
            <a:xfrm>
              <a:off x="5333843" y="2193807"/>
              <a:ext cx="1589400" cy="2540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914400" lvl="1" indent="-355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000"/>
                <a:buFont typeface="Montserrat"/>
                <a:buChar char="○"/>
              </a:pPr>
              <a:r>
                <a:rPr lang="en" sz="20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Journey to Success</a:t>
              </a:r>
              <a:endParaRPr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914400" lvl="1" indent="-355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000"/>
                <a:buFont typeface="Montserrat"/>
                <a:buChar char="○"/>
              </a:pPr>
              <a:r>
                <a:rPr lang="en" sz="20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Districtwide Curriculum (2022 SB 1)</a:t>
              </a:r>
              <a:endParaRPr sz="20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2" name="Google Shape;342;p41"/>
            <p:cNvSpPr txBox="1"/>
            <p:nvPr/>
          </p:nvSpPr>
          <p:spPr>
            <a:xfrm>
              <a:off x="5729553" y="1469296"/>
              <a:ext cx="10053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Jupiter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43" name="Google Shape;343;p41"/>
          <p:cNvSpPr/>
          <p:nvPr/>
        </p:nvSpPr>
        <p:spPr>
          <a:xfrm>
            <a:off x="908880" y="1195626"/>
            <a:ext cx="3504749" cy="906144"/>
          </a:xfrm>
          <a:prstGeom prst="flowChartOffpageConnector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ADDITIONAL PROGRAMS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41"/>
          <p:cNvSpPr/>
          <p:nvPr/>
        </p:nvSpPr>
        <p:spPr>
          <a:xfrm>
            <a:off x="5094018" y="1195626"/>
            <a:ext cx="3504749" cy="906144"/>
          </a:xfrm>
          <a:prstGeom prst="flowChartOffpageConnector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CURRICULUM DEVELOPMENTS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41"/>
          <p:cNvSpPr/>
          <p:nvPr/>
        </p:nvSpPr>
        <p:spPr>
          <a:xfrm>
            <a:off x="908813" y="2193926"/>
            <a:ext cx="3504900" cy="254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○"/>
            </a:pPr>
            <a:r>
              <a:rPr lang="en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Elev8 Centers</a:t>
            </a:r>
            <a:endParaRPr sz="2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○"/>
            </a:pPr>
            <a:r>
              <a:rPr lang="en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Backpack League</a:t>
            </a:r>
            <a:endParaRPr sz="2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○"/>
            </a:pPr>
            <a:r>
              <a:rPr lang="en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Lit &amp;</a:t>
            </a:r>
            <a:endParaRPr sz="2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○"/>
            </a:pPr>
            <a:r>
              <a:rPr lang="en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Becoming</a:t>
            </a:r>
            <a:endParaRPr sz="2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○"/>
            </a:pPr>
            <a:r>
              <a:rPr lang="en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Level Up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8775" y="4040475"/>
            <a:ext cx="1005975" cy="10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/>
          <p:nvPr/>
        </p:nvSpPr>
        <p:spPr>
          <a:xfrm>
            <a:off x="6494525" y="4302300"/>
            <a:ext cx="1380600" cy="644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Journey to Success link: </a:t>
            </a:r>
            <a:endParaRPr sz="10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>
            <a:spLocks noGrp="1"/>
          </p:cNvSpPr>
          <p:nvPr>
            <p:ph type="title"/>
          </p:nvPr>
        </p:nvSpPr>
        <p:spPr>
          <a:xfrm>
            <a:off x="2514575" y="409575"/>
            <a:ext cx="391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DISTRICT EMPLOYEES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3" name="Google Shape;353;p42"/>
          <p:cNvGrpSpPr/>
          <p:nvPr/>
        </p:nvGrpSpPr>
        <p:grpSpPr>
          <a:xfrm>
            <a:off x="1126440" y="1824706"/>
            <a:ext cx="1588632" cy="1376133"/>
            <a:chOff x="1126465" y="1818631"/>
            <a:chExt cx="1588632" cy="1376133"/>
          </a:xfrm>
        </p:grpSpPr>
        <p:sp>
          <p:nvSpPr>
            <p:cNvPr id="354" name="Google Shape;354;p42"/>
            <p:cNvSpPr/>
            <p:nvPr/>
          </p:nvSpPr>
          <p:spPr>
            <a:xfrm>
              <a:off x="1126465" y="1818631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1524646" y="2798586"/>
              <a:ext cx="792326" cy="396178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2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69%</a:t>
              </a:r>
              <a:endParaRPr sz="2200">
                <a:solidFill>
                  <a:srgbClr val="FFFFFF"/>
                </a:solidFill>
              </a:endParaRPr>
            </a:p>
          </p:txBody>
        </p:sp>
        <p:sp>
          <p:nvSpPr>
            <p:cNvPr id="356" name="Google Shape;356;p42"/>
            <p:cNvSpPr txBox="1"/>
            <p:nvPr/>
          </p:nvSpPr>
          <p:spPr>
            <a:xfrm>
              <a:off x="1126605" y="223556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SCHOOL-BASED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7" name="Google Shape;357;p42"/>
            <p:cNvSpPr txBox="1"/>
            <p:nvPr/>
          </p:nvSpPr>
          <p:spPr>
            <a:xfrm>
              <a:off x="1126605" y="184384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12,479</a:t>
              </a:r>
              <a:endPara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58" name="Google Shape;358;p42"/>
          <p:cNvGrpSpPr/>
          <p:nvPr/>
        </p:nvGrpSpPr>
        <p:grpSpPr>
          <a:xfrm>
            <a:off x="2893948" y="1818631"/>
            <a:ext cx="1588632" cy="1376133"/>
            <a:chOff x="2893948" y="1818631"/>
            <a:chExt cx="1588632" cy="1376133"/>
          </a:xfrm>
        </p:grpSpPr>
        <p:sp>
          <p:nvSpPr>
            <p:cNvPr id="359" name="Google Shape;359;p42"/>
            <p:cNvSpPr/>
            <p:nvPr/>
          </p:nvSpPr>
          <p:spPr>
            <a:xfrm>
              <a:off x="2893948" y="1818631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0" name="Google Shape;360;p42"/>
            <p:cNvSpPr/>
            <p:nvPr/>
          </p:nvSpPr>
          <p:spPr>
            <a:xfrm>
              <a:off x="3292101" y="2798586"/>
              <a:ext cx="792326" cy="396178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2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31%</a:t>
              </a:r>
              <a:endParaRPr sz="2200" b="1">
                <a:solidFill>
                  <a:srgbClr val="FFFFFF"/>
                </a:solidFill>
              </a:endParaRPr>
            </a:p>
          </p:txBody>
        </p:sp>
        <p:sp>
          <p:nvSpPr>
            <p:cNvPr id="361" name="Google Shape;361;p42"/>
            <p:cNvSpPr txBox="1"/>
            <p:nvPr/>
          </p:nvSpPr>
          <p:spPr>
            <a:xfrm>
              <a:off x="2894019" y="223556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NON SCHOOL-BASED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2" name="Google Shape;362;p42"/>
            <p:cNvSpPr txBox="1"/>
            <p:nvPr/>
          </p:nvSpPr>
          <p:spPr>
            <a:xfrm>
              <a:off x="2894019" y="184384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b="1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5,546</a:t>
              </a:r>
              <a:endParaRPr sz="2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3" name="Google Shape;363;p42"/>
          <p:cNvGrpSpPr/>
          <p:nvPr/>
        </p:nvGrpSpPr>
        <p:grpSpPr>
          <a:xfrm>
            <a:off x="4661444" y="1818631"/>
            <a:ext cx="1588632" cy="1376133"/>
            <a:chOff x="4661444" y="1818631"/>
            <a:chExt cx="1588632" cy="1376133"/>
          </a:xfrm>
        </p:grpSpPr>
        <p:sp>
          <p:nvSpPr>
            <p:cNvPr id="364" name="Google Shape;364;p42"/>
            <p:cNvSpPr/>
            <p:nvPr/>
          </p:nvSpPr>
          <p:spPr>
            <a:xfrm>
              <a:off x="4661444" y="1818631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5" name="Google Shape;365;p42"/>
            <p:cNvSpPr/>
            <p:nvPr/>
          </p:nvSpPr>
          <p:spPr>
            <a:xfrm>
              <a:off x="5059598" y="2798586"/>
              <a:ext cx="792326" cy="396178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2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43%</a:t>
              </a:r>
              <a:endParaRPr sz="2200" b="1">
                <a:solidFill>
                  <a:srgbClr val="FFFFFF"/>
                </a:solidFill>
              </a:endParaRPr>
            </a:p>
          </p:txBody>
        </p:sp>
        <p:sp>
          <p:nvSpPr>
            <p:cNvPr id="366" name="Google Shape;366;p42"/>
            <p:cNvSpPr txBox="1"/>
            <p:nvPr/>
          </p:nvSpPr>
          <p:spPr>
            <a:xfrm>
              <a:off x="4661474" y="223556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CERTIFIED STAFF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7" name="Google Shape;367;p42"/>
            <p:cNvSpPr txBox="1"/>
            <p:nvPr/>
          </p:nvSpPr>
          <p:spPr>
            <a:xfrm>
              <a:off x="4661474" y="184384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b="1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7,800</a:t>
              </a:r>
              <a:endParaRPr sz="2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68" name="Google Shape;368;p42"/>
          <p:cNvGrpSpPr/>
          <p:nvPr/>
        </p:nvGrpSpPr>
        <p:grpSpPr>
          <a:xfrm>
            <a:off x="6428913" y="1818631"/>
            <a:ext cx="1588632" cy="1376133"/>
            <a:chOff x="6428913" y="1818631"/>
            <a:chExt cx="1588632" cy="1376133"/>
          </a:xfrm>
        </p:grpSpPr>
        <p:sp>
          <p:nvSpPr>
            <p:cNvPr id="369" name="Google Shape;369;p42"/>
            <p:cNvSpPr/>
            <p:nvPr/>
          </p:nvSpPr>
          <p:spPr>
            <a:xfrm>
              <a:off x="6428913" y="1818631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2"/>
            <p:cNvSpPr/>
            <p:nvPr/>
          </p:nvSpPr>
          <p:spPr>
            <a:xfrm>
              <a:off x="6827094" y="2798586"/>
              <a:ext cx="792326" cy="396178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2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57%</a:t>
              </a:r>
              <a:endParaRPr sz="2200">
                <a:solidFill>
                  <a:srgbClr val="FFFFFF"/>
                </a:solidFill>
              </a:endParaRPr>
            </a:p>
          </p:txBody>
        </p:sp>
        <p:sp>
          <p:nvSpPr>
            <p:cNvPr id="371" name="Google Shape;371;p42"/>
            <p:cNvSpPr txBox="1"/>
            <p:nvPr/>
          </p:nvSpPr>
          <p:spPr>
            <a:xfrm>
              <a:off x="6428930" y="223556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CLASSIFIED STAFF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2" name="Google Shape;372;p42"/>
            <p:cNvSpPr txBox="1"/>
            <p:nvPr/>
          </p:nvSpPr>
          <p:spPr>
            <a:xfrm>
              <a:off x="6428930" y="1843841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10,225</a:t>
              </a:r>
              <a:endPara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73" name="Google Shape;373;p42"/>
          <p:cNvGrpSpPr/>
          <p:nvPr/>
        </p:nvGrpSpPr>
        <p:grpSpPr>
          <a:xfrm>
            <a:off x="1126465" y="3357849"/>
            <a:ext cx="1588632" cy="1376133"/>
            <a:chOff x="1126465" y="3357849"/>
            <a:chExt cx="1588632" cy="1376133"/>
          </a:xfrm>
        </p:grpSpPr>
        <p:sp>
          <p:nvSpPr>
            <p:cNvPr id="374" name="Google Shape;374;p42"/>
            <p:cNvSpPr/>
            <p:nvPr/>
          </p:nvSpPr>
          <p:spPr>
            <a:xfrm>
              <a:off x="1126465" y="3357849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2"/>
            <p:cNvSpPr txBox="1"/>
            <p:nvPr/>
          </p:nvSpPr>
          <p:spPr>
            <a:xfrm>
              <a:off x="1130180" y="3971855"/>
              <a:ext cx="15849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ASSIGNED TO CLASSROOM INSTRUCTION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6" name="Google Shape;376;p42"/>
            <p:cNvSpPr txBox="1"/>
            <p:nvPr/>
          </p:nvSpPr>
          <p:spPr>
            <a:xfrm>
              <a:off x="1126605" y="3383060"/>
              <a:ext cx="1584900" cy="40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8,530</a:t>
              </a:r>
              <a:endPara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77" name="Google Shape;377;p42"/>
          <p:cNvGrpSpPr/>
          <p:nvPr/>
        </p:nvGrpSpPr>
        <p:grpSpPr>
          <a:xfrm>
            <a:off x="2893948" y="3357849"/>
            <a:ext cx="1588632" cy="1376133"/>
            <a:chOff x="2893948" y="3357849"/>
            <a:chExt cx="1588632" cy="1376133"/>
          </a:xfrm>
        </p:grpSpPr>
        <p:sp>
          <p:nvSpPr>
            <p:cNvPr id="378" name="Google Shape;378;p42"/>
            <p:cNvSpPr/>
            <p:nvPr/>
          </p:nvSpPr>
          <p:spPr>
            <a:xfrm>
              <a:off x="2893948" y="3357849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2"/>
            <p:cNvSpPr txBox="1"/>
            <p:nvPr/>
          </p:nvSpPr>
          <p:spPr>
            <a:xfrm>
              <a:off x="2895819" y="3845667"/>
              <a:ext cx="1584900" cy="40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ADMINISTRATORS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0" name="Google Shape;380;p42"/>
            <p:cNvSpPr txBox="1"/>
            <p:nvPr/>
          </p:nvSpPr>
          <p:spPr>
            <a:xfrm>
              <a:off x="2894019" y="3383060"/>
              <a:ext cx="1584900" cy="40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1,184</a:t>
              </a:r>
              <a:endPara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81" name="Google Shape;381;p42"/>
          <p:cNvGrpSpPr/>
          <p:nvPr/>
        </p:nvGrpSpPr>
        <p:grpSpPr>
          <a:xfrm>
            <a:off x="4661444" y="3357849"/>
            <a:ext cx="1588632" cy="1376133"/>
            <a:chOff x="4661444" y="3357849"/>
            <a:chExt cx="1588632" cy="1376133"/>
          </a:xfrm>
        </p:grpSpPr>
        <p:sp>
          <p:nvSpPr>
            <p:cNvPr id="382" name="Google Shape;382;p42"/>
            <p:cNvSpPr/>
            <p:nvPr/>
          </p:nvSpPr>
          <p:spPr>
            <a:xfrm>
              <a:off x="4661444" y="3357849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2"/>
            <p:cNvSpPr txBox="1"/>
            <p:nvPr/>
          </p:nvSpPr>
          <p:spPr>
            <a:xfrm>
              <a:off x="4663299" y="3971855"/>
              <a:ext cx="1584900" cy="40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SCHOOL-BASED ADMINISTRATORS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(Principals, APs/Counselors)</a:t>
              </a:r>
              <a:endParaRPr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4" name="Google Shape;384;p42"/>
            <p:cNvSpPr txBox="1"/>
            <p:nvPr/>
          </p:nvSpPr>
          <p:spPr>
            <a:xfrm>
              <a:off x="4661474" y="3383060"/>
              <a:ext cx="1584900" cy="40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778</a:t>
              </a:r>
              <a:endPara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85" name="Google Shape;385;p42"/>
          <p:cNvGrpSpPr/>
          <p:nvPr/>
        </p:nvGrpSpPr>
        <p:grpSpPr>
          <a:xfrm>
            <a:off x="6428913" y="3357849"/>
            <a:ext cx="1588632" cy="1376133"/>
            <a:chOff x="6428913" y="3357849"/>
            <a:chExt cx="1588632" cy="1376133"/>
          </a:xfrm>
        </p:grpSpPr>
        <p:sp>
          <p:nvSpPr>
            <p:cNvPr id="386" name="Google Shape;386;p42"/>
            <p:cNvSpPr/>
            <p:nvPr/>
          </p:nvSpPr>
          <p:spPr>
            <a:xfrm>
              <a:off x="6428913" y="3357849"/>
              <a:ext cx="1588632" cy="1376133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2"/>
            <p:cNvSpPr txBox="1"/>
            <p:nvPr/>
          </p:nvSpPr>
          <p:spPr>
            <a:xfrm>
              <a:off x="6428955" y="3971842"/>
              <a:ext cx="1584900" cy="40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NON-SCHOOL BASED ADMINISTRATORS</a:t>
              </a:r>
              <a:endPara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8" name="Google Shape;388;p42"/>
            <p:cNvSpPr txBox="1"/>
            <p:nvPr/>
          </p:nvSpPr>
          <p:spPr>
            <a:xfrm>
              <a:off x="6428930" y="3383060"/>
              <a:ext cx="1584900" cy="40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406</a:t>
              </a:r>
              <a:endPara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89" name="Google Shape;389;p42"/>
          <p:cNvSpPr/>
          <p:nvPr/>
        </p:nvSpPr>
        <p:spPr>
          <a:xfrm>
            <a:off x="1126456" y="1104900"/>
            <a:ext cx="6891000" cy="5628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2"/>
          <p:cNvSpPr txBox="1"/>
          <p:nvPr/>
        </p:nvSpPr>
        <p:spPr>
          <a:xfrm>
            <a:off x="2206225" y="1186075"/>
            <a:ext cx="50463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18,025 TOTAL EMPLOYEES</a:t>
            </a:r>
            <a:endParaRPr sz="23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91" name="Google Shape;3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6600" y="174775"/>
            <a:ext cx="930125" cy="93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2"/>
          <p:cNvSpPr/>
          <p:nvPr/>
        </p:nvSpPr>
        <p:spPr>
          <a:xfrm>
            <a:off x="6478688" y="309975"/>
            <a:ext cx="1408200" cy="54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700">
                <a:latin typeface="Montserrat ExtraBold"/>
                <a:ea typeface="Montserrat ExtraBold"/>
                <a:cs typeface="Montserrat ExtraBold"/>
                <a:sym typeface="Montserrat ExtraBold"/>
              </a:rPr>
              <a:t>Employees by school:</a:t>
            </a:r>
            <a:r>
              <a:rPr lang="en" sz="1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00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/>
          <p:cNvSpPr txBox="1">
            <a:spLocks noGrp="1"/>
          </p:cNvSpPr>
          <p:nvPr>
            <p:ph type="title"/>
          </p:nvPr>
        </p:nvSpPr>
        <p:spPr>
          <a:xfrm>
            <a:off x="754300" y="409575"/>
            <a:ext cx="74169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Total Budget: $1,985,207,448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8" name="Google Shape;398;p43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00" y="1002300"/>
            <a:ext cx="6307125" cy="38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3"/>
          <p:cNvSpPr txBox="1"/>
          <p:nvPr/>
        </p:nvSpPr>
        <p:spPr>
          <a:xfrm>
            <a:off x="6663025" y="936525"/>
            <a:ext cx="24225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General Fund</a:t>
            </a:r>
            <a:endParaRPr sz="18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C3A3B"/>
                </a:solidFill>
                <a:latin typeface="Montserrat"/>
                <a:ea typeface="Montserrat"/>
                <a:cs typeface="Montserrat"/>
                <a:sym typeface="Montserrat"/>
              </a:rPr>
              <a:t>Special Revenue</a:t>
            </a:r>
            <a:endParaRPr sz="1800" b="1">
              <a:solidFill>
                <a:srgbClr val="EC3A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Nutrition Services</a:t>
            </a:r>
            <a:endParaRPr sz="18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Capital Outlay</a:t>
            </a:r>
            <a:endParaRPr sz="1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Building Fund</a:t>
            </a:r>
            <a:endParaRPr sz="16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Construction Fund</a:t>
            </a:r>
            <a:endParaRPr sz="1600"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Other Funds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>
            <a:spLocks noGrp="1"/>
          </p:cNvSpPr>
          <p:nvPr>
            <p:ph type="title"/>
          </p:nvPr>
        </p:nvSpPr>
        <p:spPr>
          <a:xfrm>
            <a:off x="1814525" y="409575"/>
            <a:ext cx="5795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JCPS Overview &amp; Statistics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Montserrat ExtraBold"/>
                <a:ea typeface="Montserrat ExtraBold"/>
                <a:cs typeface="Montserrat ExtraBold"/>
                <a:sym typeface="Montserrat ExtraBold"/>
              </a:rPr>
              <a:t>Enrollment: 93,980</a:t>
            </a:r>
            <a:endParaRPr sz="3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02" name="Google Shape;102;p26"/>
          <p:cNvGrpSpPr/>
          <p:nvPr/>
        </p:nvGrpSpPr>
        <p:grpSpPr>
          <a:xfrm>
            <a:off x="455862" y="1606647"/>
            <a:ext cx="1546537" cy="2905470"/>
            <a:chOff x="454524" y="1549497"/>
            <a:chExt cx="1546537" cy="2905470"/>
          </a:xfrm>
        </p:grpSpPr>
        <p:sp>
          <p:nvSpPr>
            <p:cNvPr id="103" name="Google Shape;103;p26"/>
            <p:cNvSpPr/>
            <p:nvPr/>
          </p:nvSpPr>
          <p:spPr>
            <a:xfrm>
              <a:off x="457278" y="1549497"/>
              <a:ext cx="1543782" cy="2905470"/>
            </a:xfrm>
            <a:custGeom>
              <a:avLst/>
              <a:gdLst/>
              <a:ahLst/>
              <a:cxnLst/>
              <a:rect l="l" t="t" r="r" b="b"/>
              <a:pathLst>
                <a:path w="3679" h="6925" extrusionOk="0">
                  <a:moveTo>
                    <a:pt x="820" y="5897"/>
                  </a:moveTo>
                  <a:lnTo>
                    <a:pt x="3678" y="5897"/>
                  </a:lnTo>
                  <a:lnTo>
                    <a:pt x="3678" y="6924"/>
                  </a:lnTo>
                  <a:lnTo>
                    <a:pt x="0" y="6924"/>
                  </a:lnTo>
                  <a:lnTo>
                    <a:pt x="0" y="0"/>
                  </a:lnTo>
                  <a:lnTo>
                    <a:pt x="3678" y="0"/>
                  </a:lnTo>
                  <a:lnTo>
                    <a:pt x="3678" y="3652"/>
                  </a:lnTo>
                  <a:lnTo>
                    <a:pt x="820" y="3652"/>
                  </a:lnTo>
                  <a:lnTo>
                    <a:pt x="820" y="589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6"/>
            <p:cNvSpPr/>
            <p:nvPr/>
          </p:nvSpPr>
          <p:spPr>
            <a:xfrm>
              <a:off x="456078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66%</a:t>
              </a:r>
              <a:endParaRPr sz="3600" b="1" i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" name="Google Shape;105;p26"/>
            <p:cNvSpPr txBox="1"/>
            <p:nvPr/>
          </p:nvSpPr>
          <p:spPr>
            <a:xfrm flipH="1">
              <a:off x="454524" y="2125084"/>
              <a:ext cx="1543800" cy="245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b="1">
                  <a:latin typeface="Montserrat"/>
                  <a:ea typeface="Montserrat"/>
                  <a:cs typeface="Montserrat"/>
                  <a:sym typeface="Montserrat"/>
                </a:rPr>
                <a:t>Students of Color</a:t>
              </a:r>
              <a:r>
                <a:rPr lang="en" sz="200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endPara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6" name="Google Shape;106;p26"/>
            <p:cNvSpPr txBox="1"/>
            <p:nvPr/>
          </p:nvSpPr>
          <p:spPr>
            <a:xfrm>
              <a:off x="454824" y="2418805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7" name="Google Shape;107;p26"/>
          <p:cNvGrpSpPr/>
          <p:nvPr/>
        </p:nvGrpSpPr>
        <p:grpSpPr>
          <a:xfrm>
            <a:off x="7141265" y="571539"/>
            <a:ext cx="1546873" cy="3940591"/>
            <a:chOff x="7139927" y="514389"/>
            <a:chExt cx="1546873" cy="3940591"/>
          </a:xfrm>
        </p:grpSpPr>
        <p:sp>
          <p:nvSpPr>
            <p:cNvPr id="108" name="Google Shape;108;p26"/>
            <p:cNvSpPr/>
            <p:nvPr/>
          </p:nvSpPr>
          <p:spPr>
            <a:xfrm>
              <a:off x="7139950" y="1549503"/>
              <a:ext cx="1543800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6"/>
            <p:cNvSpPr txBox="1"/>
            <p:nvPr/>
          </p:nvSpPr>
          <p:spPr>
            <a:xfrm>
              <a:off x="8031525" y="514389"/>
              <a:ext cx="412500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0"/>
                <a:buFont typeface="Lato Black"/>
                <a:buNone/>
              </a:pPr>
              <a:endPara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0" name="Google Shape;110;p26"/>
            <p:cNvSpPr txBox="1"/>
            <p:nvPr/>
          </p:nvSpPr>
          <p:spPr>
            <a:xfrm flipH="1">
              <a:off x="7143000" y="2114859"/>
              <a:ext cx="15438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949"/>
                </a:buClr>
                <a:buSzPts val="2400"/>
                <a:buFont typeface="Lato"/>
                <a:buNone/>
              </a:pPr>
              <a:r>
                <a:rPr lang="en" sz="20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Homeless Students</a:t>
              </a:r>
              <a:endPara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1" name="Google Shape;111;p26"/>
            <p:cNvSpPr txBox="1"/>
            <p:nvPr/>
          </p:nvSpPr>
          <p:spPr>
            <a:xfrm>
              <a:off x="7143300" y="2409750"/>
              <a:ext cx="15432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" name="Google Shape;112;p26"/>
            <p:cNvSpPr/>
            <p:nvPr/>
          </p:nvSpPr>
          <p:spPr>
            <a:xfrm>
              <a:off x="7139927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3%</a:t>
              </a:r>
              <a:endParaRPr sz="3600" b="1" i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3" name="Google Shape;113;p26"/>
          <p:cNvGrpSpPr/>
          <p:nvPr/>
        </p:nvGrpSpPr>
        <p:grpSpPr>
          <a:xfrm>
            <a:off x="2127747" y="1180855"/>
            <a:ext cx="1546829" cy="3331275"/>
            <a:chOff x="2124900" y="1123705"/>
            <a:chExt cx="1546829" cy="3331275"/>
          </a:xfrm>
        </p:grpSpPr>
        <p:sp>
          <p:nvSpPr>
            <p:cNvPr id="114" name="Google Shape;114;p26"/>
            <p:cNvSpPr/>
            <p:nvPr/>
          </p:nvSpPr>
          <p:spPr>
            <a:xfrm>
              <a:off x="2124900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>
              <a:off x="2124904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65%</a:t>
              </a:r>
              <a:endParaRPr sz="3600" b="1" i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6" name="Google Shape;116;p26"/>
            <p:cNvSpPr txBox="1"/>
            <p:nvPr/>
          </p:nvSpPr>
          <p:spPr>
            <a:xfrm>
              <a:off x="2693578" y="1123705"/>
              <a:ext cx="412500" cy="67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0"/>
                <a:buFont typeface="Lato Black"/>
                <a:buNone/>
              </a:pPr>
              <a:endPara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7" name="Google Shape;117;p26"/>
            <p:cNvSpPr txBox="1"/>
            <p:nvPr/>
          </p:nvSpPr>
          <p:spPr>
            <a:xfrm flipH="1">
              <a:off x="2127929" y="2125084"/>
              <a:ext cx="15438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>
                  <a:latin typeface="Montserrat"/>
                  <a:ea typeface="Montserrat"/>
                  <a:cs typeface="Montserrat"/>
                  <a:sym typeface="Montserrat"/>
                </a:rPr>
                <a:t>Free or Reduced  Lunch</a:t>
              </a:r>
              <a:endParaRPr sz="1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" name="Google Shape;118;p26"/>
            <p:cNvSpPr txBox="1"/>
            <p:nvPr/>
          </p:nvSpPr>
          <p:spPr>
            <a:xfrm>
              <a:off x="2128229" y="2418805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" name="Google Shape;119;p26"/>
          <p:cNvGrpSpPr/>
          <p:nvPr/>
        </p:nvGrpSpPr>
        <p:grpSpPr>
          <a:xfrm>
            <a:off x="3799925" y="1346464"/>
            <a:ext cx="1543800" cy="3165666"/>
            <a:chOff x="3798605" y="1289314"/>
            <a:chExt cx="1543800" cy="3165666"/>
          </a:xfrm>
        </p:grpSpPr>
        <p:sp>
          <p:nvSpPr>
            <p:cNvPr id="120" name="Google Shape;120;p26"/>
            <p:cNvSpPr/>
            <p:nvPr/>
          </p:nvSpPr>
          <p:spPr>
            <a:xfrm>
              <a:off x="3798916" y="1549503"/>
              <a:ext cx="1543178" cy="2905477"/>
            </a:xfrm>
            <a:custGeom>
              <a:avLst/>
              <a:gdLst/>
              <a:ahLst/>
              <a:cxnLst/>
              <a:rect l="l" t="t" r="r" b="b"/>
              <a:pathLst>
                <a:path w="3678" h="3653" extrusionOk="0">
                  <a:moveTo>
                    <a:pt x="0" y="0"/>
                  </a:moveTo>
                  <a:lnTo>
                    <a:pt x="3677" y="0"/>
                  </a:lnTo>
                  <a:lnTo>
                    <a:pt x="3677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3798916" y="3081753"/>
              <a:ext cx="1543178" cy="942180"/>
            </a:xfrm>
            <a:custGeom>
              <a:avLst/>
              <a:gdLst/>
              <a:ahLst/>
              <a:cxnLst/>
              <a:rect l="l" t="t" r="r" b="b"/>
              <a:pathLst>
                <a:path w="3678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7" y="0"/>
                  </a:lnTo>
                  <a:lnTo>
                    <a:pt x="3677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21%</a:t>
              </a:r>
              <a:endParaRPr sz="3600" b="1" i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" name="Google Shape;122;p26"/>
            <p:cNvSpPr txBox="1"/>
            <p:nvPr/>
          </p:nvSpPr>
          <p:spPr>
            <a:xfrm>
              <a:off x="4364255" y="1289314"/>
              <a:ext cx="412500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0"/>
                <a:buFont typeface="Lato Black"/>
                <a:buNone/>
              </a:pPr>
              <a:endPara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3" name="Google Shape;123;p26"/>
            <p:cNvSpPr txBox="1"/>
            <p:nvPr/>
          </p:nvSpPr>
          <p:spPr>
            <a:xfrm flipH="1">
              <a:off x="3798605" y="2114859"/>
              <a:ext cx="15438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 b="1">
                  <a:latin typeface="Montserrat"/>
                  <a:ea typeface="Montserrat"/>
                  <a:cs typeface="Montserrat"/>
                  <a:sym typeface="Montserrat"/>
                </a:rPr>
                <a:t>Multilingual Learners</a:t>
              </a: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" name="Google Shape;124;p26"/>
            <p:cNvSpPr txBox="1"/>
            <p:nvPr/>
          </p:nvSpPr>
          <p:spPr>
            <a:xfrm>
              <a:off x="3798905" y="240976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5" name="Google Shape;125;p26"/>
          <p:cNvGrpSpPr/>
          <p:nvPr/>
        </p:nvGrpSpPr>
        <p:grpSpPr>
          <a:xfrm>
            <a:off x="5469074" y="1606653"/>
            <a:ext cx="1546842" cy="2905477"/>
            <a:chOff x="5466225" y="1549503"/>
            <a:chExt cx="1546842" cy="2905477"/>
          </a:xfrm>
        </p:grpSpPr>
        <p:sp>
          <p:nvSpPr>
            <p:cNvPr id="126" name="Google Shape;126;p26"/>
            <p:cNvSpPr/>
            <p:nvPr/>
          </p:nvSpPr>
          <p:spPr>
            <a:xfrm>
              <a:off x="5466225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6"/>
            <p:cNvSpPr/>
            <p:nvPr/>
          </p:nvSpPr>
          <p:spPr>
            <a:xfrm>
              <a:off x="5466225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13%</a:t>
              </a:r>
              <a:endParaRPr sz="3600" b="1" i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" name="Google Shape;128;p26"/>
            <p:cNvSpPr txBox="1"/>
            <p:nvPr/>
          </p:nvSpPr>
          <p:spPr>
            <a:xfrm flipH="1">
              <a:off x="5469267" y="2114859"/>
              <a:ext cx="15438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>
                  <a:latin typeface="Montserrat"/>
                  <a:ea typeface="Montserrat"/>
                  <a:cs typeface="Montserrat"/>
                  <a:sym typeface="Montserrat"/>
                </a:rPr>
                <a:t>Students with Disabilities</a:t>
              </a:r>
              <a:endParaRPr sz="1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9" name="Google Shape;129;p26"/>
            <p:cNvSpPr txBox="1"/>
            <p:nvPr/>
          </p:nvSpPr>
          <p:spPr>
            <a:xfrm>
              <a:off x="5469567" y="240976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"/>
          <p:cNvSpPr txBox="1">
            <a:spLocks noGrp="1"/>
          </p:cNvSpPr>
          <p:nvPr>
            <p:ph type="title"/>
          </p:nvPr>
        </p:nvSpPr>
        <p:spPr>
          <a:xfrm>
            <a:off x="2151300" y="185775"/>
            <a:ext cx="51561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General Fund Budget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p4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00" y="752388"/>
            <a:ext cx="6205824" cy="398152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4"/>
          <p:cNvSpPr txBox="1"/>
          <p:nvPr/>
        </p:nvSpPr>
        <p:spPr>
          <a:xfrm>
            <a:off x="6663025" y="936525"/>
            <a:ext cx="24225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Schools: 80%</a:t>
            </a:r>
            <a:endParaRPr sz="18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C3A3B"/>
                </a:solidFill>
                <a:latin typeface="Montserrat"/>
                <a:ea typeface="Montserrat"/>
                <a:cs typeface="Montserrat"/>
                <a:sym typeface="Montserrat"/>
              </a:rPr>
              <a:t>Operations: 8%</a:t>
            </a:r>
            <a:endParaRPr sz="1800" b="1">
              <a:solidFill>
                <a:srgbClr val="EC3A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Academics: 4%</a:t>
            </a:r>
            <a:endParaRPr sz="1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Utilities &amp; Insurance: 4%</a:t>
            </a:r>
            <a:endParaRPr sz="1800"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Business Offices: 3%</a:t>
            </a:r>
            <a:endParaRPr sz="16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5"/>
          <p:cNvSpPr txBox="1">
            <a:spLocks noGrp="1"/>
          </p:cNvSpPr>
          <p:nvPr>
            <p:ph type="title"/>
          </p:nvPr>
        </p:nvSpPr>
        <p:spPr>
          <a:xfrm>
            <a:off x="1033700" y="409575"/>
            <a:ext cx="6769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Audited Expenditures Per Pupil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Comparison of Kentucky Districts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12" name="Google Shape;412;p45"/>
          <p:cNvGrpSpPr/>
          <p:nvPr/>
        </p:nvGrpSpPr>
        <p:grpSpPr>
          <a:xfrm>
            <a:off x="385658" y="1345281"/>
            <a:ext cx="1413294" cy="3033066"/>
            <a:chOff x="1292288" y="1120800"/>
            <a:chExt cx="1589400" cy="2901900"/>
          </a:xfrm>
        </p:grpSpPr>
        <p:sp>
          <p:nvSpPr>
            <p:cNvPr id="413" name="Google Shape;413;p45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5"/>
            <p:cNvSpPr txBox="1"/>
            <p:nvPr/>
          </p:nvSpPr>
          <p:spPr>
            <a:xfrm>
              <a:off x="1372744" y="1403850"/>
              <a:ext cx="14196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Instruction</a:t>
              </a:r>
              <a:endParaRPr sz="20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15" name="Google Shape;415;p45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5"/>
            <p:cNvSpPr/>
            <p:nvPr/>
          </p:nvSpPr>
          <p:spPr>
            <a:xfrm rot="10800000" flipH="1">
              <a:off x="1292288" y="3102000"/>
              <a:ext cx="1589400" cy="9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5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Highest 15%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18" name="Google Shape;418;p45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$11,846</a:t>
              </a:r>
              <a:endPara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9" name="Google Shape;419;p45"/>
          <p:cNvGrpSpPr/>
          <p:nvPr/>
        </p:nvGrpSpPr>
        <p:grpSpPr>
          <a:xfrm>
            <a:off x="1798958" y="1345281"/>
            <a:ext cx="1413294" cy="3033066"/>
            <a:chOff x="1292288" y="1120800"/>
            <a:chExt cx="1589400" cy="2901900"/>
          </a:xfrm>
        </p:grpSpPr>
        <p:sp>
          <p:nvSpPr>
            <p:cNvPr id="420" name="Google Shape;420;p45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5"/>
            <p:cNvSpPr txBox="1"/>
            <p:nvPr/>
          </p:nvSpPr>
          <p:spPr>
            <a:xfrm>
              <a:off x="1507388" y="14038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Student Support</a:t>
              </a:r>
              <a:endParaRPr sz="20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22" name="Google Shape;422;p45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5"/>
            <p:cNvSpPr/>
            <p:nvPr/>
          </p:nvSpPr>
          <p:spPr>
            <a:xfrm rot="10800000" flipH="1">
              <a:off x="1292288" y="3102000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5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Highest 5%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25" name="Google Shape;425;p45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$1,414</a:t>
              </a:r>
              <a:endPara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6" name="Google Shape;426;p45"/>
          <p:cNvGrpSpPr/>
          <p:nvPr/>
        </p:nvGrpSpPr>
        <p:grpSpPr>
          <a:xfrm>
            <a:off x="3212258" y="1345281"/>
            <a:ext cx="1413294" cy="3033066"/>
            <a:chOff x="1292288" y="1120800"/>
            <a:chExt cx="1589400" cy="2901900"/>
          </a:xfrm>
        </p:grpSpPr>
        <p:sp>
          <p:nvSpPr>
            <p:cNvPr id="427" name="Google Shape;427;p45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5"/>
            <p:cNvSpPr txBox="1"/>
            <p:nvPr/>
          </p:nvSpPr>
          <p:spPr>
            <a:xfrm>
              <a:off x="1370270" y="1330204"/>
              <a:ext cx="14511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Instructional Support Staff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5"/>
            <p:cNvSpPr/>
            <p:nvPr/>
          </p:nvSpPr>
          <p:spPr>
            <a:xfrm rot="10800000" flipH="1">
              <a:off x="1292288" y="3102000"/>
              <a:ext cx="1589400" cy="920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5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Third Highest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32" name="Google Shape;432;p45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$2,246</a:t>
              </a:r>
              <a:endPara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3" name="Google Shape;433;p45"/>
          <p:cNvGrpSpPr/>
          <p:nvPr/>
        </p:nvGrpSpPr>
        <p:grpSpPr>
          <a:xfrm>
            <a:off x="7430658" y="1345281"/>
            <a:ext cx="1413294" cy="3033066"/>
            <a:chOff x="1292288" y="1120800"/>
            <a:chExt cx="1589400" cy="2901900"/>
          </a:xfrm>
        </p:grpSpPr>
        <p:sp>
          <p:nvSpPr>
            <p:cNvPr id="434" name="Google Shape;434;p45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5"/>
            <p:cNvSpPr txBox="1"/>
            <p:nvPr/>
          </p:nvSpPr>
          <p:spPr>
            <a:xfrm>
              <a:off x="1382303" y="1311738"/>
              <a:ext cx="1385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Transportation</a:t>
              </a:r>
              <a:endParaRPr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36" name="Google Shape;436;p45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5"/>
            <p:cNvSpPr/>
            <p:nvPr/>
          </p:nvSpPr>
          <p:spPr>
            <a:xfrm rot="10800000" flipH="1">
              <a:off x="1292288" y="3102000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5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Second Quartile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39" name="Google Shape;439;p45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$1,098</a:t>
              </a:r>
              <a:endPara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0" name="Google Shape;440;p45"/>
          <p:cNvGrpSpPr/>
          <p:nvPr/>
        </p:nvGrpSpPr>
        <p:grpSpPr>
          <a:xfrm>
            <a:off x="4625558" y="1345281"/>
            <a:ext cx="1413294" cy="3033066"/>
            <a:chOff x="1292288" y="1120800"/>
            <a:chExt cx="1589400" cy="2901900"/>
          </a:xfrm>
        </p:grpSpPr>
        <p:sp>
          <p:nvSpPr>
            <p:cNvPr id="441" name="Google Shape;441;p45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5"/>
            <p:cNvSpPr txBox="1"/>
            <p:nvPr/>
          </p:nvSpPr>
          <p:spPr>
            <a:xfrm>
              <a:off x="1419036" y="1285643"/>
              <a:ext cx="1378156" cy="59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District Administration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5"/>
            <p:cNvSpPr/>
            <p:nvPr/>
          </p:nvSpPr>
          <p:spPr>
            <a:xfrm rot="10800000" flipH="1">
              <a:off x="1292288" y="3102000"/>
              <a:ext cx="1589400" cy="920700"/>
            </a:xfrm>
            <a:prstGeom prst="rect">
              <a:avLst/>
            </a:prstGeom>
            <a:solidFill>
              <a:srgbClr val="BCB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5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Lowest in Kentucky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46" name="Google Shape;446;p45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$121</a:t>
              </a:r>
              <a:endPara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7" name="Google Shape;447;p45"/>
          <p:cNvGrpSpPr/>
          <p:nvPr/>
        </p:nvGrpSpPr>
        <p:grpSpPr>
          <a:xfrm>
            <a:off x="6038858" y="1345281"/>
            <a:ext cx="1413294" cy="3033066"/>
            <a:chOff x="1292288" y="1120800"/>
            <a:chExt cx="1589400" cy="2901900"/>
          </a:xfrm>
        </p:grpSpPr>
        <p:sp>
          <p:nvSpPr>
            <p:cNvPr id="448" name="Google Shape;448;p45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5"/>
            <p:cNvSpPr txBox="1"/>
            <p:nvPr/>
          </p:nvSpPr>
          <p:spPr>
            <a:xfrm>
              <a:off x="1415817" y="1238236"/>
              <a:ext cx="1321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School Administration</a:t>
              </a:r>
              <a:endParaRPr sz="13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0" name="Google Shape;450;p45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5"/>
            <p:cNvSpPr/>
            <p:nvPr/>
          </p:nvSpPr>
          <p:spPr>
            <a:xfrm rot="10800000" flipH="1">
              <a:off x="1292288" y="3102000"/>
              <a:ext cx="1589400" cy="9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5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Second Highest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53" name="Google Shape;453;p45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$1,666</a:t>
              </a:r>
              <a:endPara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 txBox="1">
            <a:spLocks noGrp="1"/>
          </p:cNvSpPr>
          <p:nvPr>
            <p:ph type="title"/>
          </p:nvPr>
        </p:nvSpPr>
        <p:spPr>
          <a:xfrm>
            <a:off x="1033700" y="409575"/>
            <a:ext cx="6743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School Funding Per Pupil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9" name="Google Shape;459;p4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575"/>
            <a:ext cx="5808900" cy="398152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6"/>
          <p:cNvSpPr txBox="1"/>
          <p:nvPr/>
        </p:nvSpPr>
        <p:spPr>
          <a:xfrm>
            <a:off x="6291500" y="936525"/>
            <a:ext cx="27939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Section 4-5-6: </a:t>
            </a:r>
            <a:endParaRPr sz="20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$</a:t>
            </a:r>
            <a:r>
              <a:rPr lang="en-US" sz="20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426</a:t>
            </a:r>
            <a:endParaRPr sz="20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Additional Support: $</a:t>
            </a:r>
            <a:r>
              <a:rPr lang="en-US" sz="2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365</a:t>
            </a:r>
            <a:endParaRPr sz="20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7"/>
          <p:cNvSpPr txBox="1">
            <a:spLocks noGrp="1"/>
          </p:cNvSpPr>
          <p:nvPr>
            <p:ph type="title"/>
          </p:nvPr>
        </p:nvSpPr>
        <p:spPr>
          <a:xfrm>
            <a:off x="1440125" y="409575"/>
            <a:ext cx="5956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ADDITIONAL SCHOOL SUPPORT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6" name="Google Shape;466;p47"/>
          <p:cNvGrpSpPr/>
          <p:nvPr/>
        </p:nvGrpSpPr>
        <p:grpSpPr>
          <a:xfrm>
            <a:off x="1276687" y="1664788"/>
            <a:ext cx="6590600" cy="582962"/>
            <a:chOff x="1276687" y="1664787"/>
            <a:chExt cx="6590600" cy="720117"/>
          </a:xfrm>
        </p:grpSpPr>
        <p:sp>
          <p:nvSpPr>
            <p:cNvPr id="467" name="Google Shape;467;p47"/>
            <p:cNvSpPr/>
            <p:nvPr/>
          </p:nvSpPr>
          <p:spPr>
            <a:xfrm>
              <a:off x="1276687" y="1673579"/>
              <a:ext cx="1409700" cy="70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7"/>
            <p:cNvSpPr txBox="1"/>
            <p:nvPr/>
          </p:nvSpPr>
          <p:spPr>
            <a:xfrm>
              <a:off x="1469201" y="1831357"/>
              <a:ext cx="1024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$35.9 Million</a:t>
              </a:r>
              <a:endPara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9" name="Google Shape;469;p47"/>
            <p:cNvSpPr/>
            <p:nvPr/>
          </p:nvSpPr>
          <p:spPr>
            <a:xfrm>
              <a:off x="2784227" y="1664787"/>
              <a:ext cx="3575700" cy="70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7"/>
            <p:cNvSpPr txBox="1"/>
            <p:nvPr/>
          </p:nvSpPr>
          <p:spPr>
            <a:xfrm>
              <a:off x="2964508" y="1763032"/>
              <a:ext cx="32151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Equity Funds</a:t>
              </a:r>
              <a:endPara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1" name="Google Shape;471;p47"/>
            <p:cNvSpPr/>
            <p:nvPr/>
          </p:nvSpPr>
          <p:spPr>
            <a:xfrm>
              <a:off x="6457587" y="1675704"/>
              <a:ext cx="1409700" cy="70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7"/>
            <p:cNvSpPr/>
            <p:nvPr/>
          </p:nvSpPr>
          <p:spPr>
            <a:xfrm>
              <a:off x="7009649" y="1945777"/>
              <a:ext cx="305669" cy="223995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47"/>
          <p:cNvGrpSpPr/>
          <p:nvPr/>
        </p:nvGrpSpPr>
        <p:grpSpPr>
          <a:xfrm>
            <a:off x="1276700" y="2300324"/>
            <a:ext cx="6590600" cy="654926"/>
            <a:chOff x="1276687" y="2451484"/>
            <a:chExt cx="6590600" cy="717093"/>
          </a:xfrm>
        </p:grpSpPr>
        <p:sp>
          <p:nvSpPr>
            <p:cNvPr id="474" name="Google Shape;474;p47"/>
            <p:cNvSpPr/>
            <p:nvPr/>
          </p:nvSpPr>
          <p:spPr>
            <a:xfrm>
              <a:off x="1276687" y="2457252"/>
              <a:ext cx="1409700" cy="70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7"/>
            <p:cNvSpPr txBox="1"/>
            <p:nvPr/>
          </p:nvSpPr>
          <p:spPr>
            <a:xfrm>
              <a:off x="1469201" y="2617926"/>
              <a:ext cx="1024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$14.2 Million</a:t>
              </a:r>
              <a:endPara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6" name="Google Shape;476;p47"/>
            <p:cNvSpPr/>
            <p:nvPr/>
          </p:nvSpPr>
          <p:spPr>
            <a:xfrm>
              <a:off x="2784227" y="2451484"/>
              <a:ext cx="3575700" cy="708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7"/>
            <p:cNvSpPr txBox="1"/>
            <p:nvPr/>
          </p:nvSpPr>
          <p:spPr>
            <a:xfrm>
              <a:off x="2964508" y="2540783"/>
              <a:ext cx="32151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MS Explore, Career &amp; Technical Education, &amp; Academies of Louisville</a:t>
              </a:r>
              <a:r>
                <a:rPr lang="en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8" name="Google Shape;478;p47"/>
            <p:cNvSpPr/>
            <p:nvPr/>
          </p:nvSpPr>
          <p:spPr>
            <a:xfrm>
              <a:off x="6457587" y="2459377"/>
              <a:ext cx="1409700" cy="70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47"/>
          <p:cNvGrpSpPr/>
          <p:nvPr/>
        </p:nvGrpSpPr>
        <p:grpSpPr>
          <a:xfrm>
            <a:off x="1276700" y="3517497"/>
            <a:ext cx="6590600" cy="573881"/>
            <a:chOff x="1276687" y="3238180"/>
            <a:chExt cx="6590600" cy="714069"/>
          </a:xfrm>
        </p:grpSpPr>
        <p:sp>
          <p:nvSpPr>
            <p:cNvPr id="480" name="Google Shape;480;p47"/>
            <p:cNvSpPr/>
            <p:nvPr/>
          </p:nvSpPr>
          <p:spPr>
            <a:xfrm>
              <a:off x="1276687" y="3240924"/>
              <a:ext cx="1409700" cy="709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7"/>
            <p:cNvSpPr txBox="1"/>
            <p:nvPr/>
          </p:nvSpPr>
          <p:spPr>
            <a:xfrm>
              <a:off x="1469201" y="3404495"/>
              <a:ext cx="1024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$9.2 Million</a:t>
              </a:r>
              <a:r>
                <a:rPr lang="en" sz="2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endParaRPr sz="2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82" name="Google Shape;482;p47"/>
            <p:cNvSpPr/>
            <p:nvPr/>
          </p:nvSpPr>
          <p:spPr>
            <a:xfrm>
              <a:off x="2784227" y="3238180"/>
              <a:ext cx="3575700" cy="708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7"/>
            <p:cNvSpPr txBox="1"/>
            <p:nvPr/>
          </p:nvSpPr>
          <p:spPr>
            <a:xfrm flipH="1">
              <a:off x="2964493" y="3327479"/>
              <a:ext cx="32151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Multilingual Student Support</a:t>
              </a:r>
              <a:endParaRPr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4" name="Google Shape;484;p47"/>
            <p:cNvSpPr/>
            <p:nvPr/>
          </p:nvSpPr>
          <p:spPr>
            <a:xfrm>
              <a:off x="6457587" y="3243049"/>
              <a:ext cx="1409700" cy="709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47"/>
          <p:cNvGrpSpPr/>
          <p:nvPr/>
        </p:nvGrpSpPr>
        <p:grpSpPr>
          <a:xfrm>
            <a:off x="1276687" y="4165953"/>
            <a:ext cx="6590600" cy="569968"/>
            <a:chOff x="1276687" y="4024596"/>
            <a:chExt cx="6590600" cy="711325"/>
          </a:xfrm>
        </p:grpSpPr>
        <p:sp>
          <p:nvSpPr>
            <p:cNvPr id="486" name="Google Shape;486;p47"/>
            <p:cNvSpPr/>
            <p:nvPr/>
          </p:nvSpPr>
          <p:spPr>
            <a:xfrm>
              <a:off x="1276687" y="4024596"/>
              <a:ext cx="1409700" cy="709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7"/>
            <p:cNvSpPr txBox="1"/>
            <p:nvPr/>
          </p:nvSpPr>
          <p:spPr>
            <a:xfrm>
              <a:off x="1469201" y="4191064"/>
              <a:ext cx="1024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$16.6 Million</a:t>
              </a:r>
              <a:endParaRPr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8" name="Google Shape;488;p47"/>
            <p:cNvSpPr/>
            <p:nvPr/>
          </p:nvSpPr>
          <p:spPr>
            <a:xfrm>
              <a:off x="2784227" y="4024876"/>
              <a:ext cx="3575700" cy="70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7"/>
            <p:cNvSpPr txBox="1"/>
            <p:nvPr/>
          </p:nvSpPr>
          <p:spPr>
            <a:xfrm flipH="1">
              <a:off x="2964493" y="4114176"/>
              <a:ext cx="32151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AIS/Choice Zone Support </a:t>
              </a:r>
              <a:endPara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0" name="Google Shape;490;p47"/>
            <p:cNvSpPr/>
            <p:nvPr/>
          </p:nvSpPr>
          <p:spPr>
            <a:xfrm>
              <a:off x="6457587" y="4026721"/>
              <a:ext cx="1409700" cy="709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7"/>
            <p:cNvSpPr/>
            <p:nvPr/>
          </p:nvSpPr>
          <p:spPr>
            <a:xfrm>
              <a:off x="7025281" y="4256798"/>
              <a:ext cx="274532" cy="274551"/>
            </a:xfrm>
            <a:custGeom>
              <a:avLst/>
              <a:gdLst/>
              <a:ahLst/>
              <a:cxnLst/>
              <a:rect l="l" t="t" r="r" b="b"/>
              <a:pathLst>
                <a:path w="6239" h="6093" extrusionOk="0">
                  <a:moveTo>
                    <a:pt x="763" y="1"/>
                  </a:moveTo>
                  <a:cubicBezTo>
                    <a:pt x="598" y="1"/>
                    <a:pt x="430" y="60"/>
                    <a:pt x="301" y="189"/>
                  </a:cubicBezTo>
                  <a:cubicBezTo>
                    <a:pt x="34" y="422"/>
                    <a:pt x="34" y="889"/>
                    <a:pt x="301" y="1156"/>
                  </a:cubicBezTo>
                  <a:lnTo>
                    <a:pt x="2169" y="3057"/>
                  </a:lnTo>
                  <a:lnTo>
                    <a:pt x="268" y="4925"/>
                  </a:lnTo>
                  <a:cubicBezTo>
                    <a:pt x="1" y="5192"/>
                    <a:pt x="1" y="5593"/>
                    <a:pt x="234" y="5859"/>
                  </a:cubicBezTo>
                  <a:cubicBezTo>
                    <a:pt x="376" y="6001"/>
                    <a:pt x="565" y="6077"/>
                    <a:pt x="751" y="6077"/>
                  </a:cubicBezTo>
                  <a:cubicBezTo>
                    <a:pt x="915" y="6077"/>
                    <a:pt x="1076" y="6018"/>
                    <a:pt x="1202" y="5893"/>
                  </a:cubicBezTo>
                  <a:lnTo>
                    <a:pt x="3103" y="3991"/>
                  </a:lnTo>
                  <a:lnTo>
                    <a:pt x="4971" y="5893"/>
                  </a:lnTo>
                  <a:cubicBezTo>
                    <a:pt x="5104" y="6026"/>
                    <a:pt x="5280" y="6093"/>
                    <a:pt x="5455" y="6093"/>
                  </a:cubicBezTo>
                  <a:cubicBezTo>
                    <a:pt x="5630" y="6093"/>
                    <a:pt x="5805" y="6026"/>
                    <a:pt x="5938" y="5893"/>
                  </a:cubicBezTo>
                  <a:cubicBezTo>
                    <a:pt x="6205" y="5626"/>
                    <a:pt x="6205" y="5192"/>
                    <a:pt x="5938" y="4959"/>
                  </a:cubicBezTo>
                  <a:lnTo>
                    <a:pt x="4070" y="3057"/>
                  </a:lnTo>
                  <a:lnTo>
                    <a:pt x="5972" y="1189"/>
                  </a:lnTo>
                  <a:cubicBezTo>
                    <a:pt x="6239" y="923"/>
                    <a:pt x="6239" y="489"/>
                    <a:pt x="5972" y="222"/>
                  </a:cubicBezTo>
                  <a:cubicBezTo>
                    <a:pt x="5838" y="89"/>
                    <a:pt x="5663" y="22"/>
                    <a:pt x="5488" y="22"/>
                  </a:cubicBezTo>
                  <a:cubicBezTo>
                    <a:pt x="5313" y="22"/>
                    <a:pt x="5138" y="89"/>
                    <a:pt x="5004" y="222"/>
                  </a:cubicBezTo>
                  <a:lnTo>
                    <a:pt x="3136" y="2090"/>
                  </a:lnTo>
                  <a:lnTo>
                    <a:pt x="1235" y="189"/>
                  </a:lnTo>
                  <a:cubicBezTo>
                    <a:pt x="1114" y="68"/>
                    <a:pt x="940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2" name="Google Shape;492;p47"/>
          <p:cNvPicPr preferRelativeResize="0"/>
          <p:nvPr/>
        </p:nvPicPr>
        <p:blipFill rotWithShape="1">
          <a:blip r:embed="rId3">
            <a:alphaModFix/>
          </a:blip>
          <a:srcRect t="-20" b="-10"/>
          <a:stretch/>
        </p:blipFill>
        <p:spPr>
          <a:xfrm>
            <a:off x="6458725" y="4165154"/>
            <a:ext cx="1408174" cy="56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7485" y="2344820"/>
            <a:ext cx="1408174" cy="63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457485" y="1668651"/>
            <a:ext cx="1410652" cy="58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7"/>
          <p:cNvPicPr preferRelativeResize="0"/>
          <p:nvPr/>
        </p:nvPicPr>
        <p:blipFill rotWithShape="1">
          <a:blip r:embed="rId6">
            <a:alphaModFix/>
          </a:blip>
          <a:srcRect b="-20"/>
          <a:stretch/>
        </p:blipFill>
        <p:spPr>
          <a:xfrm>
            <a:off x="6458738" y="3517497"/>
            <a:ext cx="1408174" cy="576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473;p47">
            <a:extLst>
              <a:ext uri="{FF2B5EF4-FFF2-40B4-BE49-F238E27FC236}">
                <a16:creationId xmlns:a16="http://schemas.microsoft.com/office/drawing/2014/main" id="{7FD299A7-8128-437F-BEBB-CE6EECDEB4E5}"/>
              </a:ext>
            </a:extLst>
          </p:cNvPr>
          <p:cNvGrpSpPr/>
          <p:nvPr/>
        </p:nvGrpSpPr>
        <p:grpSpPr>
          <a:xfrm>
            <a:off x="1276700" y="2979140"/>
            <a:ext cx="6590600" cy="534626"/>
            <a:chOff x="1276687" y="2451484"/>
            <a:chExt cx="6590600" cy="717093"/>
          </a:xfrm>
        </p:grpSpPr>
        <p:sp>
          <p:nvSpPr>
            <p:cNvPr id="36" name="Google Shape;474;p47">
              <a:extLst>
                <a:ext uri="{FF2B5EF4-FFF2-40B4-BE49-F238E27FC236}">
                  <a16:creationId xmlns:a16="http://schemas.microsoft.com/office/drawing/2014/main" id="{1B0E411E-0C07-401C-86CD-255F728170E0}"/>
                </a:ext>
              </a:extLst>
            </p:cNvPr>
            <p:cNvSpPr/>
            <p:nvPr/>
          </p:nvSpPr>
          <p:spPr>
            <a:xfrm>
              <a:off x="1276687" y="2457252"/>
              <a:ext cx="1409700" cy="709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5;p47">
              <a:extLst>
                <a:ext uri="{FF2B5EF4-FFF2-40B4-BE49-F238E27FC236}">
                  <a16:creationId xmlns:a16="http://schemas.microsoft.com/office/drawing/2014/main" id="{83C86D9C-8294-4DE9-BF5C-1A42EA42F06A}"/>
                </a:ext>
              </a:extLst>
            </p:cNvPr>
            <p:cNvSpPr txBox="1"/>
            <p:nvPr/>
          </p:nvSpPr>
          <p:spPr>
            <a:xfrm>
              <a:off x="1469201" y="2617926"/>
              <a:ext cx="1024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$11.4 Million</a:t>
              </a:r>
              <a:endParaRPr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" name="Google Shape;476;p47">
              <a:extLst>
                <a:ext uri="{FF2B5EF4-FFF2-40B4-BE49-F238E27FC236}">
                  <a16:creationId xmlns:a16="http://schemas.microsoft.com/office/drawing/2014/main" id="{42AC7B26-2175-4591-A407-3D56877EE4E3}"/>
                </a:ext>
              </a:extLst>
            </p:cNvPr>
            <p:cNvSpPr/>
            <p:nvPr/>
          </p:nvSpPr>
          <p:spPr>
            <a:xfrm>
              <a:off x="2784227" y="2451484"/>
              <a:ext cx="3575700" cy="7089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477;p47">
              <a:extLst>
                <a:ext uri="{FF2B5EF4-FFF2-40B4-BE49-F238E27FC236}">
                  <a16:creationId xmlns:a16="http://schemas.microsoft.com/office/drawing/2014/main" id="{FEAFD56B-C29C-496A-90F7-E40D68C87A20}"/>
                </a:ext>
              </a:extLst>
            </p:cNvPr>
            <p:cNvSpPr txBox="1"/>
            <p:nvPr/>
          </p:nvSpPr>
          <p:spPr>
            <a:xfrm>
              <a:off x="2964508" y="2540783"/>
              <a:ext cx="32151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Nurses</a:t>
              </a:r>
              <a:endParaRPr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" name="Google Shape;478;p47">
              <a:extLst>
                <a:ext uri="{FF2B5EF4-FFF2-40B4-BE49-F238E27FC236}">
                  <a16:creationId xmlns:a16="http://schemas.microsoft.com/office/drawing/2014/main" id="{73D547C3-D197-408A-AD47-7BFD45FEE71F}"/>
                </a:ext>
              </a:extLst>
            </p:cNvPr>
            <p:cNvSpPr/>
            <p:nvPr/>
          </p:nvSpPr>
          <p:spPr>
            <a:xfrm>
              <a:off x="6457587" y="2459377"/>
              <a:ext cx="1409700" cy="70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 descr="A person in blue gloves getting a blood shot of a child&#10;&#10;Description automatically generated">
            <a:extLst>
              <a:ext uri="{FF2B5EF4-FFF2-40B4-BE49-F238E27FC236}">
                <a16:creationId xmlns:a16="http://schemas.microsoft.com/office/drawing/2014/main" id="{7201F598-7FDE-49EC-ADCB-FD5FB252B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844" y="2983384"/>
            <a:ext cx="1408173" cy="56310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8"/>
          <p:cNvSpPr txBox="1">
            <a:spLocks noGrp="1"/>
          </p:cNvSpPr>
          <p:nvPr>
            <p:ph type="title"/>
          </p:nvPr>
        </p:nvSpPr>
        <p:spPr>
          <a:xfrm>
            <a:off x="1122600" y="409575"/>
            <a:ext cx="6489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General Fund Per Pupil Expenditures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01" name="Google Shape;501;p48"/>
          <p:cNvGrpSpPr/>
          <p:nvPr/>
        </p:nvGrpSpPr>
        <p:grpSpPr>
          <a:xfrm>
            <a:off x="457294" y="1713806"/>
            <a:ext cx="4008149" cy="2737222"/>
            <a:chOff x="1292288" y="1120800"/>
            <a:chExt cx="1589400" cy="2618850"/>
          </a:xfrm>
        </p:grpSpPr>
        <p:sp>
          <p:nvSpPr>
            <p:cNvPr id="502" name="Google Shape;502;p48"/>
            <p:cNvSpPr/>
            <p:nvPr/>
          </p:nvSpPr>
          <p:spPr>
            <a:xfrm>
              <a:off x="1292288" y="1120800"/>
              <a:ext cx="1589400" cy="920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8"/>
            <p:cNvSpPr txBox="1"/>
            <p:nvPr/>
          </p:nvSpPr>
          <p:spPr>
            <a:xfrm>
              <a:off x="1428017" y="1238284"/>
              <a:ext cx="1349400" cy="7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Elementary Schools: $8,831</a:t>
              </a:r>
              <a:endParaRPr sz="1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04" name="Google Shape;504;p48"/>
            <p:cNvSpPr/>
            <p:nvPr/>
          </p:nvSpPr>
          <p:spPr>
            <a:xfrm>
              <a:off x="1292288" y="2111400"/>
              <a:ext cx="1589400" cy="9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8"/>
            <p:cNvSpPr txBox="1"/>
            <p:nvPr/>
          </p:nvSpPr>
          <p:spPr>
            <a:xfrm>
              <a:off x="1507388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06" name="Google Shape;506;p48"/>
            <p:cNvSpPr txBox="1"/>
            <p:nvPr/>
          </p:nvSpPr>
          <p:spPr>
            <a:xfrm>
              <a:off x="1292288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High Schools: $7,692</a:t>
              </a:r>
              <a:endParaRPr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07" name="Google Shape;507;p48"/>
          <p:cNvGrpSpPr/>
          <p:nvPr/>
        </p:nvGrpSpPr>
        <p:grpSpPr>
          <a:xfrm>
            <a:off x="4607228" y="1713806"/>
            <a:ext cx="4079513" cy="2737222"/>
            <a:chOff x="4605656" y="1120800"/>
            <a:chExt cx="1589400" cy="2618850"/>
          </a:xfrm>
        </p:grpSpPr>
        <p:sp>
          <p:nvSpPr>
            <p:cNvPr id="508" name="Google Shape;508;p48"/>
            <p:cNvSpPr/>
            <p:nvPr/>
          </p:nvSpPr>
          <p:spPr>
            <a:xfrm>
              <a:off x="4605656" y="1120800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8"/>
            <p:cNvSpPr txBox="1"/>
            <p:nvPr/>
          </p:nvSpPr>
          <p:spPr>
            <a:xfrm>
              <a:off x="4820756" y="14038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Middle Schools: $8,994</a:t>
              </a:r>
              <a:endPara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10" name="Google Shape;510;p48"/>
            <p:cNvSpPr/>
            <p:nvPr/>
          </p:nvSpPr>
          <p:spPr>
            <a:xfrm>
              <a:off x="4605656" y="2111400"/>
              <a:ext cx="1589400" cy="92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8"/>
            <p:cNvSpPr txBox="1"/>
            <p:nvPr/>
          </p:nvSpPr>
          <p:spPr>
            <a:xfrm>
              <a:off x="4820756" y="3385050"/>
              <a:ext cx="1159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12" name="Google Shape;512;p48"/>
            <p:cNvSpPr txBox="1"/>
            <p:nvPr/>
          </p:nvSpPr>
          <p:spPr>
            <a:xfrm flipH="1">
              <a:off x="4605656" y="2311650"/>
              <a:ext cx="15894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ECE Centers: $98,156</a:t>
              </a:r>
              <a:endParaRPr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Jefferson County Board of Education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8" name="Google Shape;51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0375" y="897675"/>
            <a:ext cx="5086225" cy="41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9"/>
          <p:cNvSpPr/>
          <p:nvPr/>
        </p:nvSpPr>
        <p:spPr>
          <a:xfrm>
            <a:off x="5117850" y="4605150"/>
            <a:ext cx="3366000" cy="21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49"/>
          <p:cNvSpPr txBox="1"/>
          <p:nvPr/>
        </p:nvSpPr>
        <p:spPr>
          <a:xfrm>
            <a:off x="507300" y="1824875"/>
            <a:ext cx="6764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2023-24 Board Expenditures</a:t>
            </a: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$60,020.89</a:t>
            </a: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"/>
          <p:cNvSpPr txBox="1">
            <a:spLocks noGrp="1"/>
          </p:cNvSpPr>
          <p:nvPr>
            <p:ph type="title"/>
          </p:nvPr>
        </p:nvSpPr>
        <p:spPr>
          <a:xfrm>
            <a:off x="1105525" y="185775"/>
            <a:ext cx="69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BOARD OPERATIONS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26" name="Google Shape;526;p50"/>
          <p:cNvGrpSpPr/>
          <p:nvPr/>
        </p:nvGrpSpPr>
        <p:grpSpPr>
          <a:xfrm>
            <a:off x="144749" y="857164"/>
            <a:ext cx="7986720" cy="671133"/>
            <a:chOff x="1365589" y="1103712"/>
            <a:chExt cx="6740986" cy="671133"/>
          </a:xfrm>
        </p:grpSpPr>
        <p:grpSp>
          <p:nvGrpSpPr>
            <p:cNvPr id="527" name="Google Shape;527;p50"/>
            <p:cNvGrpSpPr/>
            <p:nvPr/>
          </p:nvGrpSpPr>
          <p:grpSpPr>
            <a:xfrm>
              <a:off x="2081001" y="1103712"/>
              <a:ext cx="6025460" cy="671133"/>
              <a:chOff x="2189480" y="2153920"/>
              <a:chExt cx="7213528" cy="1137900"/>
            </a:xfrm>
          </p:grpSpPr>
          <p:sp>
            <p:nvSpPr>
              <p:cNvPr id="528" name="Google Shape;528;p50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0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0" name="Google Shape;530;p50"/>
            <p:cNvSpPr txBox="1"/>
            <p:nvPr/>
          </p:nvSpPr>
          <p:spPr>
            <a:xfrm>
              <a:off x="2514575" y="1261229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Sixteen regular meetings in 2024.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1" name="Google Shape;531;p50"/>
            <p:cNvSpPr txBox="1"/>
            <p:nvPr/>
          </p:nvSpPr>
          <p:spPr>
            <a:xfrm>
              <a:off x="1365589" y="1212925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</a:pPr>
              <a:endParaRPr sz="35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32" name="Google Shape;532;p50"/>
          <p:cNvGrpSpPr/>
          <p:nvPr/>
        </p:nvGrpSpPr>
        <p:grpSpPr>
          <a:xfrm>
            <a:off x="145571" y="1596073"/>
            <a:ext cx="7986707" cy="671133"/>
            <a:chOff x="1365600" y="1842516"/>
            <a:chExt cx="6740975" cy="671133"/>
          </a:xfrm>
        </p:grpSpPr>
        <p:grpSp>
          <p:nvGrpSpPr>
            <p:cNvPr id="533" name="Google Shape;533;p50"/>
            <p:cNvGrpSpPr/>
            <p:nvPr/>
          </p:nvGrpSpPr>
          <p:grpSpPr>
            <a:xfrm>
              <a:off x="2081001" y="1842516"/>
              <a:ext cx="6025460" cy="671133"/>
              <a:chOff x="2189480" y="2153920"/>
              <a:chExt cx="7213528" cy="1137900"/>
            </a:xfrm>
          </p:grpSpPr>
          <p:sp>
            <p:nvSpPr>
              <p:cNvPr id="534" name="Google Shape;534;p50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50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50"/>
            <p:cNvSpPr txBox="1"/>
            <p:nvPr/>
          </p:nvSpPr>
          <p:spPr>
            <a:xfrm>
              <a:off x="2514575" y="2000033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Agenda and materials are available to the Board and the public online 12 days prior to each meeting.</a:t>
              </a:r>
              <a:endParaRPr sz="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7" name="Google Shape;537;p50"/>
            <p:cNvSpPr txBox="1"/>
            <p:nvPr/>
          </p:nvSpPr>
          <p:spPr>
            <a:xfrm>
              <a:off x="1365600" y="1951733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</a:pPr>
              <a:endParaRPr sz="35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38" name="Google Shape;538;p50"/>
          <p:cNvGrpSpPr/>
          <p:nvPr/>
        </p:nvGrpSpPr>
        <p:grpSpPr>
          <a:xfrm>
            <a:off x="144945" y="2334761"/>
            <a:ext cx="7986572" cy="671133"/>
            <a:chOff x="1365600" y="2581319"/>
            <a:chExt cx="6740861" cy="671133"/>
          </a:xfrm>
        </p:grpSpPr>
        <p:grpSp>
          <p:nvGrpSpPr>
            <p:cNvPr id="539" name="Google Shape;539;p50"/>
            <p:cNvGrpSpPr/>
            <p:nvPr/>
          </p:nvGrpSpPr>
          <p:grpSpPr>
            <a:xfrm>
              <a:off x="2081001" y="2581319"/>
              <a:ext cx="6025460" cy="671133"/>
              <a:chOff x="2189480" y="2153920"/>
              <a:chExt cx="7213528" cy="1137900"/>
            </a:xfrm>
          </p:grpSpPr>
          <p:sp>
            <p:nvSpPr>
              <p:cNvPr id="540" name="Google Shape;540;p50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0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2" name="Google Shape;542;p50"/>
            <p:cNvSpPr txBox="1"/>
            <p:nvPr/>
          </p:nvSpPr>
          <p:spPr>
            <a:xfrm flipH="1">
              <a:off x="2514450" y="2738836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Meetings are live-streamed on the JCPS YouTube Channel.</a:t>
              </a:r>
              <a:endParaRPr sz="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3" name="Google Shape;543;p50"/>
            <p:cNvSpPr txBox="1"/>
            <p:nvPr/>
          </p:nvSpPr>
          <p:spPr>
            <a:xfrm>
              <a:off x="1365600" y="2690536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</a:pPr>
              <a:endParaRPr sz="35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44" name="Google Shape;544;p50"/>
          <p:cNvGrpSpPr/>
          <p:nvPr/>
        </p:nvGrpSpPr>
        <p:grpSpPr>
          <a:xfrm>
            <a:off x="145125" y="3073692"/>
            <a:ext cx="7986572" cy="671133"/>
            <a:chOff x="1365600" y="3320123"/>
            <a:chExt cx="6740861" cy="671133"/>
          </a:xfrm>
        </p:grpSpPr>
        <p:grpSp>
          <p:nvGrpSpPr>
            <p:cNvPr id="545" name="Google Shape;545;p50"/>
            <p:cNvGrpSpPr/>
            <p:nvPr/>
          </p:nvGrpSpPr>
          <p:grpSpPr>
            <a:xfrm>
              <a:off x="2081001" y="3320123"/>
              <a:ext cx="6025460" cy="671133"/>
              <a:chOff x="2189480" y="2153920"/>
              <a:chExt cx="7213528" cy="1137900"/>
            </a:xfrm>
          </p:grpSpPr>
          <p:sp>
            <p:nvSpPr>
              <p:cNvPr id="546" name="Google Shape;546;p50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50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8" name="Google Shape;548;p50"/>
            <p:cNvSpPr txBox="1"/>
            <p:nvPr/>
          </p:nvSpPr>
          <p:spPr>
            <a:xfrm flipH="1">
              <a:off x="2514450" y="3477640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Public comment at each regular meeting, up to a maximum of 90 minutes.</a:t>
              </a:r>
              <a:endParaRPr sz="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9" name="Google Shape;549;p50"/>
            <p:cNvSpPr txBox="1"/>
            <p:nvPr/>
          </p:nvSpPr>
          <p:spPr>
            <a:xfrm>
              <a:off x="1365600" y="3429340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</a:pPr>
              <a:endParaRPr sz="35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50" name="Google Shape;550;p50"/>
          <p:cNvGrpSpPr/>
          <p:nvPr/>
        </p:nvGrpSpPr>
        <p:grpSpPr>
          <a:xfrm>
            <a:off x="145549" y="3816401"/>
            <a:ext cx="7986693" cy="1080592"/>
            <a:chOff x="1365600" y="4062027"/>
            <a:chExt cx="6740963" cy="671133"/>
          </a:xfrm>
        </p:grpSpPr>
        <p:grpSp>
          <p:nvGrpSpPr>
            <p:cNvPr id="551" name="Google Shape;551;p50"/>
            <p:cNvGrpSpPr/>
            <p:nvPr/>
          </p:nvGrpSpPr>
          <p:grpSpPr>
            <a:xfrm>
              <a:off x="2081001" y="4062027"/>
              <a:ext cx="6025460" cy="671133"/>
              <a:chOff x="2189480" y="2153920"/>
              <a:chExt cx="7213528" cy="1137900"/>
            </a:xfrm>
          </p:grpSpPr>
          <p:sp>
            <p:nvSpPr>
              <p:cNvPr id="552" name="Google Shape;552;p50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282F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0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4" name="Google Shape;554;p50"/>
            <p:cNvSpPr txBox="1"/>
            <p:nvPr/>
          </p:nvSpPr>
          <p:spPr>
            <a:xfrm>
              <a:off x="2514563" y="4130742"/>
              <a:ext cx="5592000" cy="49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Board members submit questions regarding agenda items prior to the meeting. Written staff responses are provided to all Board members, and are available to the public upon request.</a:t>
              </a:r>
              <a:endParaRPr sz="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5" name="Google Shape;555;p50"/>
            <p:cNvSpPr txBox="1"/>
            <p:nvPr/>
          </p:nvSpPr>
          <p:spPr>
            <a:xfrm>
              <a:off x="1365600" y="4171243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</a:pPr>
              <a:endParaRPr sz="35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"/>
          <p:cNvSpPr txBox="1">
            <a:spLocks noGrp="1"/>
          </p:cNvSpPr>
          <p:nvPr>
            <p:ph type="title"/>
          </p:nvPr>
        </p:nvSpPr>
        <p:spPr>
          <a:xfrm>
            <a:off x="206750" y="92075"/>
            <a:ext cx="8307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BOARD COMMITTEES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1" name="Google Shape;561;p51"/>
          <p:cNvSpPr txBox="1"/>
          <p:nvPr/>
        </p:nvSpPr>
        <p:spPr>
          <a:xfrm>
            <a:off x="179150" y="539675"/>
            <a:ext cx="83625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Reviews policy changes to align with legislative action and changes to state and federal law. </a:t>
            </a:r>
            <a:endParaRPr sz="20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Amendments to policies are largely based on KSBA Policy Service model language.</a:t>
            </a:r>
            <a:endParaRPr sz="20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Members - 2 Board Members,  Superintendent, Chief of Staff, General Counsel, Representatives for Teachers and Classified Staff, Community Members.</a:t>
            </a:r>
            <a:endParaRPr sz="20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Meets 8 times per year</a:t>
            </a:r>
            <a:endParaRPr sz="2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5715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Advises and provide feedback on challenges and issues with racial equity in the district based on the racial equity policy. </a:t>
            </a:r>
            <a:endParaRPr sz="20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Provides technical support to schools and District leadership with the development of racial equity improvement strategies.</a:t>
            </a:r>
            <a:endParaRPr sz="20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Members – Representatives for Teachers, Administrators, Classified Staff, Parents, Community members.</a:t>
            </a:r>
            <a:endParaRPr sz="20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Membership reflects the racial and ethnic population of the District’s student population.</a:t>
            </a:r>
            <a:endParaRPr sz="20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"/>
              <a:buChar char="•"/>
            </a:pPr>
            <a:r>
              <a:rPr lang="en" sz="13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Meets 4 to 6 times per year</a:t>
            </a:r>
            <a:endParaRPr sz="1300" b="1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2" name="Google Shape;562;p51"/>
          <p:cNvSpPr/>
          <p:nvPr/>
        </p:nvSpPr>
        <p:spPr>
          <a:xfrm>
            <a:off x="206750" y="607125"/>
            <a:ext cx="4939200" cy="3249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Board Policy Committee – Standing Committee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3" name="Google Shape;563;p51"/>
          <p:cNvSpPr/>
          <p:nvPr/>
        </p:nvSpPr>
        <p:spPr>
          <a:xfrm>
            <a:off x="206750" y="2285373"/>
            <a:ext cx="5816700" cy="3249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Advisory Council for Racial Equity (ACRE)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2"/>
          <p:cNvSpPr txBox="1">
            <a:spLocks noGrp="1"/>
          </p:cNvSpPr>
          <p:nvPr>
            <p:ph type="title"/>
          </p:nvPr>
        </p:nvSpPr>
        <p:spPr>
          <a:xfrm>
            <a:off x="206750" y="92075"/>
            <a:ext cx="8307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BOARD COMMITTEES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p52"/>
          <p:cNvSpPr txBox="1"/>
          <p:nvPr/>
        </p:nvSpPr>
        <p:spPr>
          <a:xfrm>
            <a:off x="179150" y="946075"/>
            <a:ext cx="8362500" cy="4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397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•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Expert advisory committee to assist the Board in the oversight of risks impacting the financial and strategic objectives of the District.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397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•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Members are to possess knowledge in accounting, external auditing, internal auditing, governmental fund accounting, financial reporting, operational risk management, and strategic risk management.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397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•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Members are external to JCPS, selected by the Committee, and approved by the Board.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397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•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ARMAC advises the Board on: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Integrity and presentation of financial statements and operational reporting;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Qualifications, independence, and performance of independent external auditors and the internal audit function;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System of internal controls including procedures for detecting fraud, waste, and abuse;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Adequacy of the JCPS strategic and operational risk management processes;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Compliance with laws and regulations;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Adequacy of JCPS investigations processes;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JCPS ethics, values, and culture; and 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1" indent="-1651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Montserrat"/>
              <a:buChar char="○"/>
            </a:pPr>
            <a:r>
              <a:rPr lang="en" sz="13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Other matters as directed by the Board.</a:t>
            </a:r>
            <a:endParaRPr sz="13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p52"/>
          <p:cNvSpPr/>
          <p:nvPr/>
        </p:nvSpPr>
        <p:spPr>
          <a:xfrm>
            <a:off x="270250" y="539675"/>
            <a:ext cx="7062600" cy="6339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Audit and Risk Management Advisory Committee (ARMAC) – 2018 to present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3"/>
          <p:cNvSpPr txBox="1">
            <a:spLocks noGrp="1"/>
          </p:cNvSpPr>
          <p:nvPr>
            <p:ph type="title"/>
          </p:nvPr>
        </p:nvSpPr>
        <p:spPr>
          <a:xfrm>
            <a:off x="206750" y="92075"/>
            <a:ext cx="8307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BOARD COMMITTEES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6" name="Google Shape;576;p53"/>
          <p:cNvSpPr txBox="1"/>
          <p:nvPr/>
        </p:nvSpPr>
        <p:spPr>
          <a:xfrm>
            <a:off x="179150" y="823025"/>
            <a:ext cx="8362500" cy="46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District Facilities Local Planning Committee</a:t>
            </a:r>
            <a:endParaRPr sz="11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Char char="•"/>
            </a:pPr>
            <a:r>
              <a:rPr lang="en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Develops and amends the District Facilities Plan.</a:t>
            </a:r>
            <a:endParaRPr sz="1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5715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School Calendar Committee</a:t>
            </a:r>
            <a:endParaRPr sz="1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Char char="•"/>
            </a:pPr>
            <a:r>
              <a:rPr lang="en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After seeking feedback from District employees, parents, and community members, recommends school calendar options to the Superintendent for presentation to the Board.</a:t>
            </a:r>
            <a:endParaRPr sz="11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Char char="•"/>
            </a:pPr>
            <a:r>
              <a:rPr lang="en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Membership includes a principal; a District administrator; a Board member; 2; 1 elementary school teacher; middle or high school teacher; 2 classified employees; and 2 community members representing business/tourism.</a:t>
            </a:r>
            <a:endParaRPr sz="1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Student Support and Behavior Intervention Handbook (SSBIH) Committee</a:t>
            </a:r>
            <a:endParaRPr sz="1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Char char="•"/>
            </a:pPr>
            <a:r>
              <a:rPr lang="en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SSBIH is the District’s Code of Acceptable Behavior and Discipline required by Kentucky state law.</a:t>
            </a:r>
            <a:endParaRPr sz="1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Char char="•"/>
            </a:pPr>
            <a:r>
              <a:rPr lang="en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Membership includes students, administrators, teachers, classified staff, parents, community members, DPP.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Educator Quality Oversight Committee (EQOC)</a:t>
            </a:r>
            <a:endParaRPr sz="11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Char char="•"/>
            </a:pPr>
            <a:r>
              <a:rPr lang="en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Develops procedures and forms for the District Educator Growth System in alignment with the Kentucky Framework for Teaching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Char char="•"/>
            </a:pPr>
            <a:r>
              <a:rPr lang="en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Has an equal number of teachers and administrators and meets monthly.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7" name="Google Shape;577;p53"/>
          <p:cNvSpPr/>
          <p:nvPr/>
        </p:nvSpPr>
        <p:spPr>
          <a:xfrm>
            <a:off x="206750" y="670625"/>
            <a:ext cx="7913400" cy="3249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Committees Created by Board Action as Required by State Law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1927525" y="409575"/>
            <a:ext cx="532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JCPS Overview &amp; Statistics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35" name="Google Shape;135;p27"/>
          <p:cNvGrpSpPr/>
          <p:nvPr/>
        </p:nvGrpSpPr>
        <p:grpSpPr>
          <a:xfrm>
            <a:off x="4620505" y="1354903"/>
            <a:ext cx="5459760" cy="2461728"/>
            <a:chOff x="4615950" y="1421788"/>
            <a:chExt cx="3463436" cy="1492138"/>
          </a:xfrm>
        </p:grpSpPr>
        <p:grpSp>
          <p:nvGrpSpPr>
            <p:cNvPr id="136" name="Google Shape;136;p27"/>
            <p:cNvGrpSpPr/>
            <p:nvPr/>
          </p:nvGrpSpPr>
          <p:grpSpPr>
            <a:xfrm>
              <a:off x="4615950" y="1421788"/>
              <a:ext cx="2753100" cy="1492138"/>
              <a:chOff x="4615725" y="1421788"/>
              <a:chExt cx="2753100" cy="1492138"/>
            </a:xfrm>
          </p:grpSpPr>
          <p:sp>
            <p:nvSpPr>
              <p:cNvPr id="137" name="Google Shape;137;p27"/>
              <p:cNvSpPr/>
              <p:nvPr/>
            </p:nvSpPr>
            <p:spPr>
              <a:xfrm>
                <a:off x="4615725" y="1711225"/>
                <a:ext cx="2753100" cy="12027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365750" tIns="91425" rIns="36575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800">
                    <a:solidFill>
                      <a:schemeClr val="dk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38.4%</a:t>
                </a:r>
                <a:endParaRPr sz="28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5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Up from 22.8% </a:t>
                </a:r>
                <a:endParaRPr sz="2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5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 2019 </a:t>
                </a:r>
                <a:endParaRPr sz="2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8" name="Google Shape;138;p27"/>
              <p:cNvSpPr/>
              <p:nvPr/>
            </p:nvSpPr>
            <p:spPr>
              <a:xfrm>
                <a:off x="4615725" y="1421788"/>
                <a:ext cx="2751000" cy="453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200" b="1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CHRONIC ABSENTEEISM</a:t>
                </a:r>
                <a:endParaRPr sz="2200" b="1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39" name="Google Shape;139;p27"/>
            <p:cNvSpPr/>
            <p:nvPr/>
          </p:nvSpPr>
          <p:spPr>
            <a:xfrm>
              <a:off x="7667914" y="2332336"/>
              <a:ext cx="411471" cy="401178"/>
            </a:xfrm>
            <a:custGeom>
              <a:avLst/>
              <a:gdLst/>
              <a:ahLst/>
              <a:cxnLst/>
              <a:rect l="l" t="t" r="r" b="b"/>
              <a:pathLst>
                <a:path w="12005" h="11815" extrusionOk="0">
                  <a:moveTo>
                    <a:pt x="6003" y="693"/>
                  </a:moveTo>
                  <a:cubicBezTo>
                    <a:pt x="6089" y="693"/>
                    <a:pt x="6176" y="725"/>
                    <a:pt x="6239" y="788"/>
                  </a:cubicBezTo>
                  <a:lnTo>
                    <a:pt x="8444" y="2993"/>
                  </a:lnTo>
                  <a:lnTo>
                    <a:pt x="7972" y="3466"/>
                  </a:lnTo>
                  <a:lnTo>
                    <a:pt x="7751" y="3214"/>
                  </a:lnTo>
                  <a:cubicBezTo>
                    <a:pt x="7562" y="3025"/>
                    <a:pt x="7279" y="2899"/>
                    <a:pt x="6995" y="2899"/>
                  </a:cubicBezTo>
                  <a:cubicBezTo>
                    <a:pt x="6711" y="2899"/>
                    <a:pt x="6459" y="3025"/>
                    <a:pt x="6239" y="3214"/>
                  </a:cubicBezTo>
                  <a:cubicBezTo>
                    <a:pt x="5861" y="3623"/>
                    <a:pt x="5861" y="4285"/>
                    <a:pt x="6239" y="4663"/>
                  </a:cubicBezTo>
                  <a:lnTo>
                    <a:pt x="6491" y="4915"/>
                  </a:lnTo>
                  <a:lnTo>
                    <a:pt x="6018" y="5388"/>
                  </a:lnTo>
                  <a:lnTo>
                    <a:pt x="5262" y="4631"/>
                  </a:lnTo>
                  <a:cubicBezTo>
                    <a:pt x="5199" y="4568"/>
                    <a:pt x="5113" y="4537"/>
                    <a:pt x="5026" y="4537"/>
                  </a:cubicBezTo>
                  <a:cubicBezTo>
                    <a:pt x="4939" y="4537"/>
                    <a:pt x="4853" y="4568"/>
                    <a:pt x="4790" y="4631"/>
                  </a:cubicBezTo>
                  <a:lnTo>
                    <a:pt x="4317" y="5104"/>
                  </a:lnTo>
                  <a:cubicBezTo>
                    <a:pt x="4254" y="5167"/>
                    <a:pt x="4167" y="5198"/>
                    <a:pt x="4081" y="5198"/>
                  </a:cubicBezTo>
                  <a:cubicBezTo>
                    <a:pt x="3994" y="5198"/>
                    <a:pt x="3907" y="5167"/>
                    <a:pt x="3844" y="5104"/>
                  </a:cubicBezTo>
                  <a:cubicBezTo>
                    <a:pt x="3718" y="4978"/>
                    <a:pt x="3718" y="4757"/>
                    <a:pt x="3844" y="4631"/>
                  </a:cubicBezTo>
                  <a:lnTo>
                    <a:pt x="4317" y="4159"/>
                  </a:lnTo>
                  <a:cubicBezTo>
                    <a:pt x="4443" y="4033"/>
                    <a:pt x="4443" y="3812"/>
                    <a:pt x="4317" y="3686"/>
                  </a:cubicBezTo>
                  <a:lnTo>
                    <a:pt x="3624" y="2993"/>
                  </a:lnTo>
                  <a:lnTo>
                    <a:pt x="5766" y="788"/>
                  </a:lnTo>
                  <a:cubicBezTo>
                    <a:pt x="5829" y="725"/>
                    <a:pt x="5916" y="693"/>
                    <a:pt x="6003" y="693"/>
                  </a:cubicBezTo>
                  <a:close/>
                  <a:moveTo>
                    <a:pt x="3088" y="3466"/>
                  </a:moveTo>
                  <a:lnTo>
                    <a:pt x="3561" y="3938"/>
                  </a:lnTo>
                  <a:lnTo>
                    <a:pt x="3340" y="4159"/>
                  </a:lnTo>
                  <a:cubicBezTo>
                    <a:pt x="2931" y="4568"/>
                    <a:pt x="2931" y="5230"/>
                    <a:pt x="3340" y="5608"/>
                  </a:cubicBezTo>
                  <a:cubicBezTo>
                    <a:pt x="3529" y="5813"/>
                    <a:pt x="3797" y="5915"/>
                    <a:pt x="4065" y="5915"/>
                  </a:cubicBezTo>
                  <a:cubicBezTo>
                    <a:pt x="4333" y="5915"/>
                    <a:pt x="4601" y="5813"/>
                    <a:pt x="4790" y="5608"/>
                  </a:cubicBezTo>
                  <a:lnTo>
                    <a:pt x="5042" y="5388"/>
                  </a:lnTo>
                  <a:lnTo>
                    <a:pt x="5514" y="5860"/>
                  </a:lnTo>
                  <a:lnTo>
                    <a:pt x="4758" y="6616"/>
                  </a:lnTo>
                  <a:cubicBezTo>
                    <a:pt x="4632" y="6711"/>
                    <a:pt x="4632" y="6963"/>
                    <a:pt x="4758" y="7089"/>
                  </a:cubicBezTo>
                  <a:lnTo>
                    <a:pt x="5231" y="7561"/>
                  </a:lnTo>
                  <a:cubicBezTo>
                    <a:pt x="5357" y="7656"/>
                    <a:pt x="5357" y="7908"/>
                    <a:pt x="5231" y="8002"/>
                  </a:cubicBezTo>
                  <a:cubicBezTo>
                    <a:pt x="5168" y="8065"/>
                    <a:pt x="5081" y="8097"/>
                    <a:pt x="4994" y="8097"/>
                  </a:cubicBezTo>
                  <a:cubicBezTo>
                    <a:pt x="4908" y="8097"/>
                    <a:pt x="4821" y="8065"/>
                    <a:pt x="4758" y="8002"/>
                  </a:cubicBezTo>
                  <a:lnTo>
                    <a:pt x="4286" y="7561"/>
                  </a:lnTo>
                  <a:cubicBezTo>
                    <a:pt x="4223" y="7498"/>
                    <a:pt x="4136" y="7467"/>
                    <a:pt x="4049" y="7467"/>
                  </a:cubicBezTo>
                  <a:cubicBezTo>
                    <a:pt x="3963" y="7467"/>
                    <a:pt x="3876" y="7498"/>
                    <a:pt x="3813" y="7561"/>
                  </a:cubicBezTo>
                  <a:lnTo>
                    <a:pt x="3088" y="8254"/>
                  </a:lnTo>
                  <a:lnTo>
                    <a:pt x="883" y="6049"/>
                  </a:lnTo>
                  <a:cubicBezTo>
                    <a:pt x="789" y="6018"/>
                    <a:pt x="789" y="5829"/>
                    <a:pt x="883" y="5671"/>
                  </a:cubicBezTo>
                  <a:lnTo>
                    <a:pt x="3088" y="3466"/>
                  </a:lnTo>
                  <a:close/>
                  <a:moveTo>
                    <a:pt x="8917" y="3529"/>
                  </a:moveTo>
                  <a:lnTo>
                    <a:pt x="11122" y="5671"/>
                  </a:lnTo>
                  <a:cubicBezTo>
                    <a:pt x="11248" y="5766"/>
                    <a:pt x="11248" y="6018"/>
                    <a:pt x="11122" y="6144"/>
                  </a:cubicBezTo>
                  <a:lnTo>
                    <a:pt x="8917" y="8349"/>
                  </a:lnTo>
                  <a:lnTo>
                    <a:pt x="8444" y="7876"/>
                  </a:lnTo>
                  <a:lnTo>
                    <a:pt x="8696" y="7624"/>
                  </a:lnTo>
                  <a:cubicBezTo>
                    <a:pt x="9074" y="7246"/>
                    <a:pt x="9074" y="6553"/>
                    <a:pt x="8696" y="6175"/>
                  </a:cubicBezTo>
                  <a:cubicBezTo>
                    <a:pt x="8491" y="5970"/>
                    <a:pt x="8224" y="5868"/>
                    <a:pt x="7956" y="5868"/>
                  </a:cubicBezTo>
                  <a:cubicBezTo>
                    <a:pt x="7688" y="5868"/>
                    <a:pt x="7420" y="5970"/>
                    <a:pt x="7216" y="6175"/>
                  </a:cubicBezTo>
                  <a:lnTo>
                    <a:pt x="6995" y="6396"/>
                  </a:lnTo>
                  <a:lnTo>
                    <a:pt x="6522" y="5923"/>
                  </a:lnTo>
                  <a:lnTo>
                    <a:pt x="7279" y="5198"/>
                  </a:lnTo>
                  <a:cubicBezTo>
                    <a:pt x="7373" y="5072"/>
                    <a:pt x="7373" y="4820"/>
                    <a:pt x="7279" y="4726"/>
                  </a:cubicBezTo>
                  <a:lnTo>
                    <a:pt x="6806" y="4222"/>
                  </a:lnTo>
                  <a:cubicBezTo>
                    <a:pt x="6680" y="4127"/>
                    <a:pt x="6680" y="3875"/>
                    <a:pt x="6806" y="3749"/>
                  </a:cubicBezTo>
                  <a:cubicBezTo>
                    <a:pt x="6869" y="3686"/>
                    <a:pt x="6963" y="3655"/>
                    <a:pt x="7026" y="3655"/>
                  </a:cubicBezTo>
                  <a:cubicBezTo>
                    <a:pt x="7121" y="3655"/>
                    <a:pt x="7216" y="3686"/>
                    <a:pt x="7279" y="3749"/>
                  </a:cubicBezTo>
                  <a:lnTo>
                    <a:pt x="7751" y="4222"/>
                  </a:lnTo>
                  <a:cubicBezTo>
                    <a:pt x="7798" y="4285"/>
                    <a:pt x="7885" y="4316"/>
                    <a:pt x="7976" y="4316"/>
                  </a:cubicBezTo>
                  <a:cubicBezTo>
                    <a:pt x="8066" y="4316"/>
                    <a:pt x="8161" y="4285"/>
                    <a:pt x="8224" y="4222"/>
                  </a:cubicBezTo>
                  <a:lnTo>
                    <a:pt x="8917" y="3529"/>
                  </a:lnTo>
                  <a:close/>
                  <a:moveTo>
                    <a:pt x="5987" y="6396"/>
                  </a:moveTo>
                  <a:lnTo>
                    <a:pt x="6711" y="7152"/>
                  </a:lnTo>
                  <a:cubicBezTo>
                    <a:pt x="6774" y="7215"/>
                    <a:pt x="6869" y="7246"/>
                    <a:pt x="6960" y="7246"/>
                  </a:cubicBezTo>
                  <a:cubicBezTo>
                    <a:pt x="7050" y="7246"/>
                    <a:pt x="7137" y="7215"/>
                    <a:pt x="7184" y="7152"/>
                  </a:cubicBezTo>
                  <a:lnTo>
                    <a:pt x="7657" y="6679"/>
                  </a:lnTo>
                  <a:cubicBezTo>
                    <a:pt x="7720" y="6616"/>
                    <a:pt x="7814" y="6585"/>
                    <a:pt x="7905" y="6585"/>
                  </a:cubicBezTo>
                  <a:cubicBezTo>
                    <a:pt x="7995" y="6585"/>
                    <a:pt x="8082" y="6616"/>
                    <a:pt x="8129" y="6679"/>
                  </a:cubicBezTo>
                  <a:cubicBezTo>
                    <a:pt x="8255" y="6805"/>
                    <a:pt x="8255" y="7026"/>
                    <a:pt x="8129" y="7152"/>
                  </a:cubicBezTo>
                  <a:lnTo>
                    <a:pt x="7657" y="7624"/>
                  </a:lnTo>
                  <a:cubicBezTo>
                    <a:pt x="7562" y="7750"/>
                    <a:pt x="7562" y="7971"/>
                    <a:pt x="7657" y="8097"/>
                  </a:cubicBezTo>
                  <a:lnTo>
                    <a:pt x="8381" y="8822"/>
                  </a:lnTo>
                  <a:lnTo>
                    <a:pt x="6239" y="11027"/>
                  </a:lnTo>
                  <a:cubicBezTo>
                    <a:pt x="6192" y="11074"/>
                    <a:pt x="6105" y="11098"/>
                    <a:pt x="6014" y="11098"/>
                  </a:cubicBezTo>
                  <a:cubicBezTo>
                    <a:pt x="5924" y="11098"/>
                    <a:pt x="5829" y="11074"/>
                    <a:pt x="5766" y="11027"/>
                  </a:cubicBezTo>
                  <a:lnTo>
                    <a:pt x="3561" y="8822"/>
                  </a:lnTo>
                  <a:lnTo>
                    <a:pt x="4034" y="8349"/>
                  </a:lnTo>
                  <a:lnTo>
                    <a:pt x="4286" y="8570"/>
                  </a:lnTo>
                  <a:cubicBezTo>
                    <a:pt x="4475" y="8774"/>
                    <a:pt x="4742" y="8877"/>
                    <a:pt x="5010" y="8877"/>
                  </a:cubicBezTo>
                  <a:cubicBezTo>
                    <a:pt x="5278" y="8877"/>
                    <a:pt x="5546" y="8774"/>
                    <a:pt x="5735" y="8570"/>
                  </a:cubicBezTo>
                  <a:cubicBezTo>
                    <a:pt x="6144" y="8191"/>
                    <a:pt x="6144" y="7498"/>
                    <a:pt x="5735" y="7120"/>
                  </a:cubicBezTo>
                  <a:lnTo>
                    <a:pt x="5514" y="6868"/>
                  </a:lnTo>
                  <a:lnTo>
                    <a:pt x="5987" y="6396"/>
                  </a:lnTo>
                  <a:close/>
                  <a:moveTo>
                    <a:pt x="5999" y="0"/>
                  </a:moveTo>
                  <a:cubicBezTo>
                    <a:pt x="5735" y="0"/>
                    <a:pt x="5467" y="95"/>
                    <a:pt x="5262" y="284"/>
                  </a:cubicBezTo>
                  <a:lnTo>
                    <a:pt x="379" y="5167"/>
                  </a:lnTo>
                  <a:cubicBezTo>
                    <a:pt x="1" y="5577"/>
                    <a:pt x="1" y="6238"/>
                    <a:pt x="379" y="6648"/>
                  </a:cubicBezTo>
                  <a:lnTo>
                    <a:pt x="5262" y="11531"/>
                  </a:lnTo>
                  <a:cubicBezTo>
                    <a:pt x="5467" y="11720"/>
                    <a:pt x="5735" y="11814"/>
                    <a:pt x="5999" y="11814"/>
                  </a:cubicBezTo>
                  <a:cubicBezTo>
                    <a:pt x="6262" y="11814"/>
                    <a:pt x="6522" y="11720"/>
                    <a:pt x="6711" y="11531"/>
                  </a:cubicBezTo>
                  <a:lnTo>
                    <a:pt x="11595" y="6648"/>
                  </a:lnTo>
                  <a:cubicBezTo>
                    <a:pt x="12004" y="6238"/>
                    <a:pt x="12004" y="5577"/>
                    <a:pt x="11595" y="5167"/>
                  </a:cubicBezTo>
                  <a:lnTo>
                    <a:pt x="6711" y="284"/>
                  </a:lnTo>
                  <a:cubicBezTo>
                    <a:pt x="6522" y="95"/>
                    <a:pt x="6262" y="0"/>
                    <a:pt x="59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27"/>
          <p:cNvGrpSpPr/>
          <p:nvPr/>
        </p:nvGrpSpPr>
        <p:grpSpPr>
          <a:xfrm>
            <a:off x="345503" y="1354758"/>
            <a:ext cx="4180645" cy="2461728"/>
            <a:chOff x="1775175" y="1421788"/>
            <a:chExt cx="2755500" cy="1492138"/>
          </a:xfrm>
        </p:grpSpPr>
        <p:sp>
          <p:nvSpPr>
            <p:cNvPr id="141" name="Google Shape;141;p27"/>
            <p:cNvSpPr/>
            <p:nvPr/>
          </p:nvSpPr>
          <p:spPr>
            <a:xfrm>
              <a:off x="1775175" y="1711225"/>
              <a:ext cx="2755500" cy="12027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65750" tIns="91425" rIns="36575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8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88% </a:t>
              </a:r>
              <a:endPara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Down from 93.2% in 2019 </a:t>
              </a:r>
              <a:endParaRPr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1775175" y="1421788"/>
              <a:ext cx="2753100" cy="453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ATTENDANCE </a:t>
              </a:r>
              <a:endParaRPr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5625" y="3816625"/>
            <a:ext cx="1242724" cy="1242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7"/>
          <p:cNvGrpSpPr/>
          <p:nvPr/>
        </p:nvGrpSpPr>
        <p:grpSpPr>
          <a:xfrm>
            <a:off x="5786202" y="3916304"/>
            <a:ext cx="5501075" cy="1417836"/>
            <a:chOff x="4589742" y="1874115"/>
            <a:chExt cx="3489644" cy="859399"/>
          </a:xfrm>
        </p:grpSpPr>
        <p:sp>
          <p:nvSpPr>
            <p:cNvPr id="145" name="Google Shape;145;p27"/>
            <p:cNvSpPr/>
            <p:nvPr/>
          </p:nvSpPr>
          <p:spPr>
            <a:xfrm>
              <a:off x="4589742" y="1874115"/>
              <a:ext cx="1046700" cy="5736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65750" tIns="91425" rIns="36575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Kentucky School Report Card link: </a:t>
              </a:r>
              <a:endParaRPr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7667914" y="2332336"/>
              <a:ext cx="411471" cy="401178"/>
            </a:xfrm>
            <a:custGeom>
              <a:avLst/>
              <a:gdLst/>
              <a:ahLst/>
              <a:cxnLst/>
              <a:rect l="l" t="t" r="r" b="b"/>
              <a:pathLst>
                <a:path w="12005" h="11815" extrusionOk="0">
                  <a:moveTo>
                    <a:pt x="6003" y="693"/>
                  </a:moveTo>
                  <a:cubicBezTo>
                    <a:pt x="6089" y="693"/>
                    <a:pt x="6176" y="725"/>
                    <a:pt x="6239" y="788"/>
                  </a:cubicBezTo>
                  <a:lnTo>
                    <a:pt x="8444" y="2993"/>
                  </a:lnTo>
                  <a:lnTo>
                    <a:pt x="7972" y="3466"/>
                  </a:lnTo>
                  <a:lnTo>
                    <a:pt x="7751" y="3214"/>
                  </a:lnTo>
                  <a:cubicBezTo>
                    <a:pt x="7562" y="3025"/>
                    <a:pt x="7279" y="2899"/>
                    <a:pt x="6995" y="2899"/>
                  </a:cubicBezTo>
                  <a:cubicBezTo>
                    <a:pt x="6711" y="2899"/>
                    <a:pt x="6459" y="3025"/>
                    <a:pt x="6239" y="3214"/>
                  </a:cubicBezTo>
                  <a:cubicBezTo>
                    <a:pt x="5861" y="3623"/>
                    <a:pt x="5861" y="4285"/>
                    <a:pt x="6239" y="4663"/>
                  </a:cubicBezTo>
                  <a:lnTo>
                    <a:pt x="6491" y="4915"/>
                  </a:lnTo>
                  <a:lnTo>
                    <a:pt x="6018" y="5388"/>
                  </a:lnTo>
                  <a:lnTo>
                    <a:pt x="5262" y="4631"/>
                  </a:lnTo>
                  <a:cubicBezTo>
                    <a:pt x="5199" y="4568"/>
                    <a:pt x="5113" y="4537"/>
                    <a:pt x="5026" y="4537"/>
                  </a:cubicBezTo>
                  <a:cubicBezTo>
                    <a:pt x="4939" y="4537"/>
                    <a:pt x="4853" y="4568"/>
                    <a:pt x="4790" y="4631"/>
                  </a:cubicBezTo>
                  <a:lnTo>
                    <a:pt x="4317" y="5104"/>
                  </a:lnTo>
                  <a:cubicBezTo>
                    <a:pt x="4254" y="5167"/>
                    <a:pt x="4167" y="5198"/>
                    <a:pt x="4081" y="5198"/>
                  </a:cubicBezTo>
                  <a:cubicBezTo>
                    <a:pt x="3994" y="5198"/>
                    <a:pt x="3907" y="5167"/>
                    <a:pt x="3844" y="5104"/>
                  </a:cubicBezTo>
                  <a:cubicBezTo>
                    <a:pt x="3718" y="4978"/>
                    <a:pt x="3718" y="4757"/>
                    <a:pt x="3844" y="4631"/>
                  </a:cubicBezTo>
                  <a:lnTo>
                    <a:pt x="4317" y="4159"/>
                  </a:lnTo>
                  <a:cubicBezTo>
                    <a:pt x="4443" y="4033"/>
                    <a:pt x="4443" y="3812"/>
                    <a:pt x="4317" y="3686"/>
                  </a:cubicBezTo>
                  <a:lnTo>
                    <a:pt x="3624" y="2993"/>
                  </a:lnTo>
                  <a:lnTo>
                    <a:pt x="5766" y="788"/>
                  </a:lnTo>
                  <a:cubicBezTo>
                    <a:pt x="5829" y="725"/>
                    <a:pt x="5916" y="693"/>
                    <a:pt x="6003" y="693"/>
                  </a:cubicBezTo>
                  <a:close/>
                  <a:moveTo>
                    <a:pt x="3088" y="3466"/>
                  </a:moveTo>
                  <a:lnTo>
                    <a:pt x="3561" y="3938"/>
                  </a:lnTo>
                  <a:lnTo>
                    <a:pt x="3340" y="4159"/>
                  </a:lnTo>
                  <a:cubicBezTo>
                    <a:pt x="2931" y="4568"/>
                    <a:pt x="2931" y="5230"/>
                    <a:pt x="3340" y="5608"/>
                  </a:cubicBezTo>
                  <a:cubicBezTo>
                    <a:pt x="3529" y="5813"/>
                    <a:pt x="3797" y="5915"/>
                    <a:pt x="4065" y="5915"/>
                  </a:cubicBezTo>
                  <a:cubicBezTo>
                    <a:pt x="4333" y="5915"/>
                    <a:pt x="4601" y="5813"/>
                    <a:pt x="4790" y="5608"/>
                  </a:cubicBezTo>
                  <a:lnTo>
                    <a:pt x="5042" y="5388"/>
                  </a:lnTo>
                  <a:lnTo>
                    <a:pt x="5514" y="5860"/>
                  </a:lnTo>
                  <a:lnTo>
                    <a:pt x="4758" y="6616"/>
                  </a:lnTo>
                  <a:cubicBezTo>
                    <a:pt x="4632" y="6711"/>
                    <a:pt x="4632" y="6963"/>
                    <a:pt x="4758" y="7089"/>
                  </a:cubicBezTo>
                  <a:lnTo>
                    <a:pt x="5231" y="7561"/>
                  </a:lnTo>
                  <a:cubicBezTo>
                    <a:pt x="5357" y="7656"/>
                    <a:pt x="5357" y="7908"/>
                    <a:pt x="5231" y="8002"/>
                  </a:cubicBezTo>
                  <a:cubicBezTo>
                    <a:pt x="5168" y="8065"/>
                    <a:pt x="5081" y="8097"/>
                    <a:pt x="4994" y="8097"/>
                  </a:cubicBezTo>
                  <a:cubicBezTo>
                    <a:pt x="4908" y="8097"/>
                    <a:pt x="4821" y="8065"/>
                    <a:pt x="4758" y="8002"/>
                  </a:cubicBezTo>
                  <a:lnTo>
                    <a:pt x="4286" y="7561"/>
                  </a:lnTo>
                  <a:cubicBezTo>
                    <a:pt x="4223" y="7498"/>
                    <a:pt x="4136" y="7467"/>
                    <a:pt x="4049" y="7467"/>
                  </a:cubicBezTo>
                  <a:cubicBezTo>
                    <a:pt x="3963" y="7467"/>
                    <a:pt x="3876" y="7498"/>
                    <a:pt x="3813" y="7561"/>
                  </a:cubicBezTo>
                  <a:lnTo>
                    <a:pt x="3088" y="8254"/>
                  </a:lnTo>
                  <a:lnTo>
                    <a:pt x="883" y="6049"/>
                  </a:lnTo>
                  <a:cubicBezTo>
                    <a:pt x="789" y="6018"/>
                    <a:pt x="789" y="5829"/>
                    <a:pt x="883" y="5671"/>
                  </a:cubicBezTo>
                  <a:lnTo>
                    <a:pt x="3088" y="3466"/>
                  </a:lnTo>
                  <a:close/>
                  <a:moveTo>
                    <a:pt x="8917" y="3529"/>
                  </a:moveTo>
                  <a:lnTo>
                    <a:pt x="11122" y="5671"/>
                  </a:lnTo>
                  <a:cubicBezTo>
                    <a:pt x="11248" y="5766"/>
                    <a:pt x="11248" y="6018"/>
                    <a:pt x="11122" y="6144"/>
                  </a:cubicBezTo>
                  <a:lnTo>
                    <a:pt x="8917" y="8349"/>
                  </a:lnTo>
                  <a:lnTo>
                    <a:pt x="8444" y="7876"/>
                  </a:lnTo>
                  <a:lnTo>
                    <a:pt x="8696" y="7624"/>
                  </a:lnTo>
                  <a:cubicBezTo>
                    <a:pt x="9074" y="7246"/>
                    <a:pt x="9074" y="6553"/>
                    <a:pt x="8696" y="6175"/>
                  </a:cubicBezTo>
                  <a:cubicBezTo>
                    <a:pt x="8491" y="5970"/>
                    <a:pt x="8224" y="5868"/>
                    <a:pt x="7956" y="5868"/>
                  </a:cubicBezTo>
                  <a:cubicBezTo>
                    <a:pt x="7688" y="5868"/>
                    <a:pt x="7420" y="5970"/>
                    <a:pt x="7216" y="6175"/>
                  </a:cubicBezTo>
                  <a:lnTo>
                    <a:pt x="6995" y="6396"/>
                  </a:lnTo>
                  <a:lnTo>
                    <a:pt x="6522" y="5923"/>
                  </a:lnTo>
                  <a:lnTo>
                    <a:pt x="7279" y="5198"/>
                  </a:lnTo>
                  <a:cubicBezTo>
                    <a:pt x="7373" y="5072"/>
                    <a:pt x="7373" y="4820"/>
                    <a:pt x="7279" y="4726"/>
                  </a:cubicBezTo>
                  <a:lnTo>
                    <a:pt x="6806" y="4222"/>
                  </a:lnTo>
                  <a:cubicBezTo>
                    <a:pt x="6680" y="4127"/>
                    <a:pt x="6680" y="3875"/>
                    <a:pt x="6806" y="3749"/>
                  </a:cubicBezTo>
                  <a:cubicBezTo>
                    <a:pt x="6869" y="3686"/>
                    <a:pt x="6963" y="3655"/>
                    <a:pt x="7026" y="3655"/>
                  </a:cubicBezTo>
                  <a:cubicBezTo>
                    <a:pt x="7121" y="3655"/>
                    <a:pt x="7216" y="3686"/>
                    <a:pt x="7279" y="3749"/>
                  </a:cubicBezTo>
                  <a:lnTo>
                    <a:pt x="7751" y="4222"/>
                  </a:lnTo>
                  <a:cubicBezTo>
                    <a:pt x="7798" y="4285"/>
                    <a:pt x="7885" y="4316"/>
                    <a:pt x="7976" y="4316"/>
                  </a:cubicBezTo>
                  <a:cubicBezTo>
                    <a:pt x="8066" y="4316"/>
                    <a:pt x="8161" y="4285"/>
                    <a:pt x="8224" y="4222"/>
                  </a:cubicBezTo>
                  <a:lnTo>
                    <a:pt x="8917" y="3529"/>
                  </a:lnTo>
                  <a:close/>
                  <a:moveTo>
                    <a:pt x="5987" y="6396"/>
                  </a:moveTo>
                  <a:lnTo>
                    <a:pt x="6711" y="7152"/>
                  </a:lnTo>
                  <a:cubicBezTo>
                    <a:pt x="6774" y="7215"/>
                    <a:pt x="6869" y="7246"/>
                    <a:pt x="6960" y="7246"/>
                  </a:cubicBezTo>
                  <a:cubicBezTo>
                    <a:pt x="7050" y="7246"/>
                    <a:pt x="7137" y="7215"/>
                    <a:pt x="7184" y="7152"/>
                  </a:cubicBezTo>
                  <a:lnTo>
                    <a:pt x="7657" y="6679"/>
                  </a:lnTo>
                  <a:cubicBezTo>
                    <a:pt x="7720" y="6616"/>
                    <a:pt x="7814" y="6585"/>
                    <a:pt x="7905" y="6585"/>
                  </a:cubicBezTo>
                  <a:cubicBezTo>
                    <a:pt x="7995" y="6585"/>
                    <a:pt x="8082" y="6616"/>
                    <a:pt x="8129" y="6679"/>
                  </a:cubicBezTo>
                  <a:cubicBezTo>
                    <a:pt x="8255" y="6805"/>
                    <a:pt x="8255" y="7026"/>
                    <a:pt x="8129" y="7152"/>
                  </a:cubicBezTo>
                  <a:lnTo>
                    <a:pt x="7657" y="7624"/>
                  </a:lnTo>
                  <a:cubicBezTo>
                    <a:pt x="7562" y="7750"/>
                    <a:pt x="7562" y="7971"/>
                    <a:pt x="7657" y="8097"/>
                  </a:cubicBezTo>
                  <a:lnTo>
                    <a:pt x="8381" y="8822"/>
                  </a:lnTo>
                  <a:lnTo>
                    <a:pt x="6239" y="11027"/>
                  </a:lnTo>
                  <a:cubicBezTo>
                    <a:pt x="6192" y="11074"/>
                    <a:pt x="6105" y="11098"/>
                    <a:pt x="6014" y="11098"/>
                  </a:cubicBezTo>
                  <a:cubicBezTo>
                    <a:pt x="5924" y="11098"/>
                    <a:pt x="5829" y="11074"/>
                    <a:pt x="5766" y="11027"/>
                  </a:cubicBezTo>
                  <a:lnTo>
                    <a:pt x="3561" y="8822"/>
                  </a:lnTo>
                  <a:lnTo>
                    <a:pt x="4034" y="8349"/>
                  </a:lnTo>
                  <a:lnTo>
                    <a:pt x="4286" y="8570"/>
                  </a:lnTo>
                  <a:cubicBezTo>
                    <a:pt x="4475" y="8774"/>
                    <a:pt x="4742" y="8877"/>
                    <a:pt x="5010" y="8877"/>
                  </a:cubicBezTo>
                  <a:cubicBezTo>
                    <a:pt x="5278" y="8877"/>
                    <a:pt x="5546" y="8774"/>
                    <a:pt x="5735" y="8570"/>
                  </a:cubicBezTo>
                  <a:cubicBezTo>
                    <a:pt x="6144" y="8191"/>
                    <a:pt x="6144" y="7498"/>
                    <a:pt x="5735" y="7120"/>
                  </a:cubicBezTo>
                  <a:lnTo>
                    <a:pt x="5514" y="6868"/>
                  </a:lnTo>
                  <a:lnTo>
                    <a:pt x="5987" y="6396"/>
                  </a:lnTo>
                  <a:close/>
                  <a:moveTo>
                    <a:pt x="5999" y="0"/>
                  </a:moveTo>
                  <a:cubicBezTo>
                    <a:pt x="5735" y="0"/>
                    <a:pt x="5467" y="95"/>
                    <a:pt x="5262" y="284"/>
                  </a:cubicBezTo>
                  <a:lnTo>
                    <a:pt x="379" y="5167"/>
                  </a:lnTo>
                  <a:cubicBezTo>
                    <a:pt x="1" y="5577"/>
                    <a:pt x="1" y="6238"/>
                    <a:pt x="379" y="6648"/>
                  </a:cubicBezTo>
                  <a:lnTo>
                    <a:pt x="5262" y="11531"/>
                  </a:lnTo>
                  <a:cubicBezTo>
                    <a:pt x="5467" y="11720"/>
                    <a:pt x="5735" y="11814"/>
                    <a:pt x="5999" y="11814"/>
                  </a:cubicBezTo>
                  <a:cubicBezTo>
                    <a:pt x="6262" y="11814"/>
                    <a:pt x="6522" y="11720"/>
                    <a:pt x="6711" y="11531"/>
                  </a:cubicBezTo>
                  <a:lnTo>
                    <a:pt x="11595" y="6648"/>
                  </a:lnTo>
                  <a:cubicBezTo>
                    <a:pt x="12004" y="6238"/>
                    <a:pt x="12004" y="5577"/>
                    <a:pt x="11595" y="5167"/>
                  </a:cubicBezTo>
                  <a:lnTo>
                    <a:pt x="6711" y="284"/>
                  </a:lnTo>
                  <a:cubicBezTo>
                    <a:pt x="6522" y="95"/>
                    <a:pt x="6262" y="0"/>
                    <a:pt x="5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4"/>
          <p:cNvSpPr txBox="1">
            <a:spLocks noGrp="1"/>
          </p:cNvSpPr>
          <p:nvPr>
            <p:ph type="title"/>
          </p:nvPr>
        </p:nvSpPr>
        <p:spPr>
          <a:xfrm>
            <a:off x="206750" y="92075"/>
            <a:ext cx="8307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STUDENT OUTCOMES FOCUSED GOVERNANCE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p54"/>
          <p:cNvSpPr txBox="1"/>
          <p:nvPr/>
        </p:nvSpPr>
        <p:spPr>
          <a:xfrm>
            <a:off x="220475" y="539675"/>
            <a:ext cx="4588200" cy="48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ontserrat"/>
              <a:buChar char="•"/>
            </a:pPr>
            <a:r>
              <a:rPr lang="en" sz="1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Board working with the Council of the Great City Schools since January 2023</a:t>
            </a:r>
            <a:endParaRPr sz="1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ontserrat"/>
              <a:buChar char="•"/>
            </a:pPr>
            <a:r>
              <a:rPr lang="en" sz="1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Focusing board work on student achievement - 3-5 metrics</a:t>
            </a:r>
            <a:endParaRPr sz="1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Goals and Guardrails</a:t>
            </a:r>
            <a:endParaRPr sz="1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ontserrat"/>
              <a:buChar char="•"/>
            </a:pPr>
            <a:r>
              <a:rPr lang="en" sz="1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Superintendent responsible for strategies to meet goals</a:t>
            </a:r>
            <a:endParaRPr sz="1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Evaluation focused on those goals</a:t>
            </a:r>
            <a:endParaRPr sz="1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ontserrat"/>
              <a:buChar char="•"/>
            </a:pPr>
            <a:r>
              <a:rPr lang="en" sz="1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Monthly Board monitoring of progress toward student achievement goals</a:t>
            </a:r>
            <a:endParaRPr sz="1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ontserrat"/>
              <a:buChar char="•"/>
            </a:pPr>
            <a:r>
              <a:rPr lang="en" sz="1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Quarterly Board self-evaluation to prioritize the Board’s time and attention on things that impact student outcomes</a:t>
            </a:r>
            <a:endParaRPr sz="16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4" name="Google Shape;58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8549" y="918075"/>
            <a:ext cx="1782064" cy="183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425" y="1940625"/>
            <a:ext cx="2437228" cy="190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8550" y="3135101"/>
            <a:ext cx="2089452" cy="176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55"/>
          <p:cNvGrpSpPr/>
          <p:nvPr/>
        </p:nvGrpSpPr>
        <p:grpSpPr>
          <a:xfrm>
            <a:off x="119404" y="158683"/>
            <a:ext cx="8839130" cy="962316"/>
            <a:chOff x="1308018" y="452507"/>
            <a:chExt cx="1589400" cy="920700"/>
          </a:xfrm>
        </p:grpSpPr>
        <p:sp>
          <p:nvSpPr>
            <p:cNvPr id="592" name="Google Shape;592;p55"/>
            <p:cNvSpPr/>
            <p:nvPr/>
          </p:nvSpPr>
          <p:spPr>
            <a:xfrm>
              <a:off x="1308018" y="452507"/>
              <a:ext cx="1589400" cy="920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5"/>
            <p:cNvSpPr txBox="1"/>
            <p:nvPr/>
          </p:nvSpPr>
          <p:spPr>
            <a:xfrm>
              <a:off x="1428017" y="557648"/>
              <a:ext cx="1349400" cy="710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QUESTIONS? </a:t>
              </a:r>
              <a:endPara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94" name="Google Shape;5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3725" y="1414044"/>
            <a:ext cx="1947223" cy="158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275" y="3157050"/>
            <a:ext cx="1947223" cy="164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75" y="3105200"/>
            <a:ext cx="2441902" cy="169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400" y="1414050"/>
            <a:ext cx="1947223" cy="158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7750" y="1414050"/>
            <a:ext cx="2180774" cy="223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8800" y="3105200"/>
            <a:ext cx="1947223" cy="169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3750" y="3717475"/>
            <a:ext cx="2224773" cy="108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97625" y="1414050"/>
            <a:ext cx="2331802" cy="15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3124075" y="601475"/>
            <a:ext cx="54891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JCPS OVERVIEW &amp; STATISTICS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2" name="Google Shape;152;p28"/>
          <p:cNvGrpSpPr/>
          <p:nvPr/>
        </p:nvGrpSpPr>
        <p:grpSpPr>
          <a:xfrm>
            <a:off x="507143" y="2196237"/>
            <a:ext cx="8150855" cy="773085"/>
            <a:chOff x="507143" y="2196237"/>
            <a:chExt cx="8150855" cy="773085"/>
          </a:xfrm>
        </p:grpSpPr>
        <p:sp>
          <p:nvSpPr>
            <p:cNvPr id="153" name="Google Shape;153;p28"/>
            <p:cNvSpPr/>
            <p:nvPr/>
          </p:nvSpPr>
          <p:spPr>
            <a:xfrm>
              <a:off x="507143" y="2196237"/>
              <a:ext cx="2616777" cy="773085"/>
            </a:xfrm>
            <a:custGeom>
              <a:avLst/>
              <a:gdLst/>
              <a:ahLst/>
              <a:cxnLst/>
              <a:rect l="l" t="t" r="r" b="b"/>
              <a:pathLst>
                <a:path w="123564" h="36505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05"/>
                    <a:pt x="17658" y="36505"/>
                  </a:cubicBezTo>
                  <a:lnTo>
                    <a:pt x="105907" y="36505"/>
                  </a:lnTo>
                  <a:cubicBezTo>
                    <a:pt x="115658" y="36505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6041221" y="2196237"/>
              <a:ext cx="2616777" cy="773085"/>
            </a:xfrm>
            <a:custGeom>
              <a:avLst/>
              <a:gdLst/>
              <a:ahLst/>
              <a:cxnLst/>
              <a:rect l="l" t="t" r="r" b="b"/>
              <a:pathLst>
                <a:path w="123564" h="36505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05"/>
                    <a:pt x="17658" y="36505"/>
                  </a:cubicBezTo>
                  <a:lnTo>
                    <a:pt x="105907" y="36505"/>
                  </a:lnTo>
                  <a:cubicBezTo>
                    <a:pt x="115658" y="36505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3274196" y="2196237"/>
              <a:ext cx="2616777" cy="773085"/>
            </a:xfrm>
            <a:custGeom>
              <a:avLst/>
              <a:gdLst/>
              <a:ahLst/>
              <a:cxnLst/>
              <a:rect l="l" t="t" r="r" b="b"/>
              <a:pathLst>
                <a:path w="123564" h="36505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05"/>
                    <a:pt x="17658" y="36505"/>
                  </a:cubicBezTo>
                  <a:lnTo>
                    <a:pt x="105907" y="36505"/>
                  </a:lnTo>
                  <a:cubicBezTo>
                    <a:pt x="115658" y="36505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 txBox="1"/>
            <p:nvPr/>
          </p:nvSpPr>
          <p:spPr>
            <a:xfrm>
              <a:off x="716725" y="2427875"/>
              <a:ext cx="2113500" cy="3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GRADUATION RATE</a:t>
              </a:r>
              <a:endPara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7" name="Google Shape;157;p28"/>
            <p:cNvSpPr txBox="1"/>
            <p:nvPr/>
          </p:nvSpPr>
          <p:spPr>
            <a:xfrm>
              <a:off x="3399535" y="2373129"/>
              <a:ext cx="2366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8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87%</a:t>
              </a:r>
              <a:endPara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158" name="Google Shape;158;p28"/>
            <p:cNvSpPr txBox="1"/>
            <p:nvPr/>
          </p:nvSpPr>
          <p:spPr>
            <a:xfrm>
              <a:off x="6166560" y="2373129"/>
              <a:ext cx="2366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8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81.6%</a:t>
              </a:r>
              <a:endPara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159" name="Google Shape;159;p28"/>
          <p:cNvGrpSpPr/>
          <p:nvPr/>
        </p:nvGrpSpPr>
        <p:grpSpPr>
          <a:xfrm>
            <a:off x="507052" y="3078342"/>
            <a:ext cx="8151073" cy="773339"/>
            <a:chOff x="507052" y="3078342"/>
            <a:chExt cx="8151073" cy="773339"/>
          </a:xfrm>
        </p:grpSpPr>
        <p:sp>
          <p:nvSpPr>
            <p:cNvPr id="160" name="Google Shape;160;p28"/>
            <p:cNvSpPr/>
            <p:nvPr/>
          </p:nvSpPr>
          <p:spPr>
            <a:xfrm>
              <a:off x="507052" y="3078342"/>
              <a:ext cx="2617031" cy="773339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3274069" y="3078342"/>
              <a:ext cx="2617031" cy="773339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6041094" y="3078342"/>
              <a:ext cx="2617031" cy="773339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 txBox="1"/>
            <p:nvPr/>
          </p:nvSpPr>
          <p:spPr>
            <a:xfrm>
              <a:off x="813605" y="3310050"/>
              <a:ext cx="2016600" cy="3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POSTSECONDARY READINESS RATE</a:t>
              </a:r>
              <a:endParaRPr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4" name="Google Shape;164;p28"/>
            <p:cNvSpPr txBox="1"/>
            <p:nvPr/>
          </p:nvSpPr>
          <p:spPr>
            <a:xfrm>
              <a:off x="3399535" y="3244746"/>
              <a:ext cx="2366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8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80.5%</a:t>
              </a:r>
              <a:endPara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165" name="Google Shape;165;p28"/>
            <p:cNvSpPr txBox="1"/>
            <p:nvPr/>
          </p:nvSpPr>
          <p:spPr>
            <a:xfrm>
              <a:off x="6166560" y="3244746"/>
              <a:ext cx="2366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8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50%</a:t>
              </a:r>
              <a:endPara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166" name="Google Shape;166;p28"/>
          <p:cNvSpPr/>
          <p:nvPr/>
        </p:nvSpPr>
        <p:spPr>
          <a:xfrm>
            <a:off x="507052" y="3960602"/>
            <a:ext cx="2617031" cy="773085"/>
          </a:xfrm>
          <a:custGeom>
            <a:avLst/>
            <a:gdLst/>
            <a:ahLst/>
            <a:cxnLst/>
            <a:rect l="l" t="t" r="r" b="b"/>
            <a:pathLst>
              <a:path w="123576" h="36505" extrusionOk="0">
                <a:moveTo>
                  <a:pt x="17657" y="0"/>
                </a:moveTo>
                <a:cubicBezTo>
                  <a:pt x="7906" y="0"/>
                  <a:pt x="0" y="7906"/>
                  <a:pt x="0" y="17657"/>
                </a:cubicBezTo>
                <a:lnTo>
                  <a:pt x="0" y="18848"/>
                </a:lnTo>
                <a:cubicBezTo>
                  <a:pt x="0" y="28611"/>
                  <a:pt x="7906" y="36505"/>
                  <a:pt x="17657" y="36505"/>
                </a:cubicBezTo>
                <a:lnTo>
                  <a:pt x="105918" y="36505"/>
                </a:lnTo>
                <a:cubicBezTo>
                  <a:pt x="115669" y="36505"/>
                  <a:pt x="123575" y="28611"/>
                  <a:pt x="123575" y="18848"/>
                </a:cubicBezTo>
                <a:lnTo>
                  <a:pt x="123575" y="17657"/>
                </a:lnTo>
                <a:cubicBezTo>
                  <a:pt x="123575" y="7906"/>
                  <a:pt x="115669" y="0"/>
                  <a:pt x="1059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3274069" y="3960602"/>
            <a:ext cx="2617031" cy="773085"/>
          </a:xfrm>
          <a:custGeom>
            <a:avLst/>
            <a:gdLst/>
            <a:ahLst/>
            <a:cxnLst/>
            <a:rect l="l" t="t" r="r" b="b"/>
            <a:pathLst>
              <a:path w="123576" h="36505" extrusionOk="0">
                <a:moveTo>
                  <a:pt x="17657" y="0"/>
                </a:moveTo>
                <a:cubicBezTo>
                  <a:pt x="7906" y="0"/>
                  <a:pt x="0" y="7906"/>
                  <a:pt x="0" y="17657"/>
                </a:cubicBezTo>
                <a:lnTo>
                  <a:pt x="0" y="18848"/>
                </a:lnTo>
                <a:cubicBezTo>
                  <a:pt x="0" y="28611"/>
                  <a:pt x="7906" y="36505"/>
                  <a:pt x="17657" y="36505"/>
                </a:cubicBezTo>
                <a:lnTo>
                  <a:pt x="105918" y="36505"/>
                </a:lnTo>
                <a:cubicBezTo>
                  <a:pt x="115669" y="36505"/>
                  <a:pt x="123575" y="28611"/>
                  <a:pt x="123575" y="18848"/>
                </a:cubicBezTo>
                <a:lnTo>
                  <a:pt x="123575" y="17657"/>
                </a:lnTo>
                <a:cubicBezTo>
                  <a:pt x="123575" y="7906"/>
                  <a:pt x="115669" y="0"/>
                  <a:pt x="1059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8"/>
          <p:cNvSpPr/>
          <p:nvPr/>
        </p:nvSpPr>
        <p:spPr>
          <a:xfrm>
            <a:off x="6041094" y="3960602"/>
            <a:ext cx="2617031" cy="773085"/>
          </a:xfrm>
          <a:custGeom>
            <a:avLst/>
            <a:gdLst/>
            <a:ahLst/>
            <a:cxnLst/>
            <a:rect l="l" t="t" r="r" b="b"/>
            <a:pathLst>
              <a:path w="123576" h="36505" extrusionOk="0">
                <a:moveTo>
                  <a:pt x="17657" y="0"/>
                </a:moveTo>
                <a:cubicBezTo>
                  <a:pt x="7906" y="0"/>
                  <a:pt x="0" y="7906"/>
                  <a:pt x="0" y="17657"/>
                </a:cubicBezTo>
                <a:lnTo>
                  <a:pt x="0" y="18848"/>
                </a:lnTo>
                <a:cubicBezTo>
                  <a:pt x="0" y="28611"/>
                  <a:pt x="7906" y="36505"/>
                  <a:pt x="17657" y="36505"/>
                </a:cubicBezTo>
                <a:lnTo>
                  <a:pt x="105918" y="36505"/>
                </a:lnTo>
                <a:cubicBezTo>
                  <a:pt x="115669" y="36505"/>
                  <a:pt x="123575" y="28611"/>
                  <a:pt x="123575" y="18848"/>
                </a:cubicBezTo>
                <a:lnTo>
                  <a:pt x="123575" y="17657"/>
                </a:lnTo>
                <a:cubicBezTo>
                  <a:pt x="123575" y="7906"/>
                  <a:pt x="115669" y="0"/>
                  <a:pt x="1059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8"/>
          <p:cNvSpPr txBox="1"/>
          <p:nvPr/>
        </p:nvSpPr>
        <p:spPr>
          <a:xfrm>
            <a:off x="765151" y="4192475"/>
            <a:ext cx="20649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READINESS GAP &amp; GRADUATION GAP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3399535" y="4116465"/>
            <a:ext cx="23661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21%/2%</a:t>
            </a:r>
            <a:endParaRPr sz="2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1" name="Google Shape;171;p28"/>
          <p:cNvSpPr txBox="1"/>
          <p:nvPr/>
        </p:nvSpPr>
        <p:spPr>
          <a:xfrm>
            <a:off x="6166560" y="4116465"/>
            <a:ext cx="23661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34%/4%</a:t>
            </a:r>
            <a:endParaRPr sz="2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72" name="Google Shape;172;p28"/>
          <p:cNvGrpSpPr/>
          <p:nvPr/>
        </p:nvGrpSpPr>
        <p:grpSpPr>
          <a:xfrm>
            <a:off x="1484909" y="1313850"/>
            <a:ext cx="7173089" cy="773339"/>
            <a:chOff x="1484909" y="1313850"/>
            <a:chExt cx="7173089" cy="773339"/>
          </a:xfrm>
        </p:grpSpPr>
        <p:sp>
          <p:nvSpPr>
            <p:cNvPr id="173" name="Google Shape;173;p28"/>
            <p:cNvSpPr txBox="1"/>
            <p:nvPr/>
          </p:nvSpPr>
          <p:spPr>
            <a:xfrm>
              <a:off x="1484909" y="1548144"/>
              <a:ext cx="1345200" cy="3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GRADUATION RATE</a:t>
              </a:r>
              <a:endParaRPr sz="2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3274196" y="1313850"/>
              <a:ext cx="2616777" cy="773339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 txBox="1"/>
            <p:nvPr/>
          </p:nvSpPr>
          <p:spPr>
            <a:xfrm>
              <a:off x="3399535" y="1479010"/>
              <a:ext cx="2366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2023-24</a:t>
              </a:r>
              <a:endPara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6041221" y="1313850"/>
              <a:ext cx="2616777" cy="773339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 txBox="1"/>
            <p:nvPr/>
          </p:nvSpPr>
          <p:spPr>
            <a:xfrm>
              <a:off x="6166560" y="1479010"/>
              <a:ext cx="2366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2017-18</a:t>
              </a:r>
              <a:endPara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25" y="255150"/>
            <a:ext cx="2276301" cy="1788548"/>
          </a:xfrm>
          <a:prstGeom prst="rect">
            <a:avLst/>
          </a:prstGeom>
          <a:noFill/>
          <a:ln>
            <a:noFill/>
          </a:ln>
          <a:effectLst>
            <a:outerShdw blurRad="114300" dist="1333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b="1">
                <a:latin typeface="Montserrat"/>
                <a:ea typeface="Montserrat"/>
                <a:cs typeface="Montserrat"/>
                <a:sym typeface="Montserrat"/>
              </a:rPr>
              <a:t>Organizational Structure</a:t>
            </a:r>
            <a:endParaRPr sz="282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9144000" cy="404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68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2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b="1">
                <a:latin typeface="Montserrat"/>
                <a:ea typeface="Montserrat"/>
                <a:cs typeface="Montserrat"/>
                <a:sym typeface="Montserrat"/>
              </a:rPr>
              <a:t>Organizational Structure </a:t>
            </a:r>
            <a:endParaRPr sz="282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2647"/>
          <a:stretch/>
        </p:blipFill>
        <p:spPr>
          <a:xfrm>
            <a:off x="1634300" y="1151900"/>
            <a:ext cx="7365725" cy="37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813" y="3647275"/>
            <a:ext cx="1381475" cy="13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/>
          <p:nvPr/>
        </p:nvSpPr>
        <p:spPr>
          <a:xfrm>
            <a:off x="68447" y="3073675"/>
            <a:ext cx="1750200" cy="57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latin typeface="Montserrat ExtraBold"/>
                <a:ea typeface="Montserrat ExtraBold"/>
                <a:cs typeface="Montserrat ExtraBold"/>
                <a:sym typeface="Montserrat ExtraBold"/>
              </a:rPr>
              <a:t>Link to all JCPS organizational charts</a:t>
            </a:r>
            <a:endParaRPr sz="90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2088975" y="409575"/>
            <a:ext cx="5182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JCPS SCHOOLS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latin typeface="Montserrat"/>
                <a:ea typeface="Montserrat"/>
                <a:cs typeface="Montserrat"/>
                <a:sym typeface="Montserrat"/>
              </a:rPr>
              <a:t>*Includes multilevel schools</a:t>
            </a:r>
            <a:endParaRPr sz="2000" i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8" name="Google Shape;198;p31"/>
          <p:cNvGrpSpPr/>
          <p:nvPr/>
        </p:nvGrpSpPr>
        <p:grpSpPr>
          <a:xfrm>
            <a:off x="1069890" y="1389628"/>
            <a:ext cx="3345209" cy="1400575"/>
            <a:chOff x="1431435" y="1506206"/>
            <a:chExt cx="3129288" cy="1310173"/>
          </a:xfrm>
        </p:grpSpPr>
        <p:sp>
          <p:nvSpPr>
            <p:cNvPr id="199" name="Google Shape;199;p31"/>
            <p:cNvSpPr/>
            <p:nvPr/>
          </p:nvSpPr>
          <p:spPr>
            <a:xfrm>
              <a:off x="1488585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BCB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1431435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1"/>
            <p:cNvSpPr txBox="1"/>
            <p:nvPr/>
          </p:nvSpPr>
          <p:spPr>
            <a:xfrm>
              <a:off x="2064175" y="2043655"/>
              <a:ext cx="21552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23</a:t>
              </a:r>
              <a:endPara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202" name="Google Shape;202;p31"/>
            <p:cNvSpPr txBox="1"/>
            <p:nvPr/>
          </p:nvSpPr>
          <p:spPr>
            <a:xfrm>
              <a:off x="2064175" y="1613776"/>
              <a:ext cx="21552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HIGH SCHOOLS</a:t>
              </a:r>
              <a:endPara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03" name="Google Shape;203;p31"/>
          <p:cNvGrpSpPr/>
          <p:nvPr/>
        </p:nvGrpSpPr>
        <p:grpSpPr>
          <a:xfrm>
            <a:off x="5215062" y="1389628"/>
            <a:ext cx="3345209" cy="1400575"/>
            <a:chOff x="5095207" y="1506206"/>
            <a:chExt cx="3129288" cy="1310173"/>
          </a:xfrm>
        </p:grpSpPr>
        <p:sp>
          <p:nvSpPr>
            <p:cNvPr id="204" name="Google Shape;204;p31"/>
            <p:cNvSpPr/>
            <p:nvPr/>
          </p:nvSpPr>
          <p:spPr>
            <a:xfrm>
              <a:off x="5152357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76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5095207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1"/>
            <p:cNvSpPr txBox="1"/>
            <p:nvPr/>
          </p:nvSpPr>
          <p:spPr>
            <a:xfrm>
              <a:off x="5727933" y="2043655"/>
              <a:ext cx="21552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28 </a:t>
              </a:r>
              <a:endPara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207" name="Google Shape;207;p31"/>
            <p:cNvSpPr txBox="1"/>
            <p:nvPr/>
          </p:nvSpPr>
          <p:spPr>
            <a:xfrm>
              <a:off x="5727933" y="1613776"/>
              <a:ext cx="21552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MIDDLE SCHOOLS</a:t>
              </a:r>
              <a:endParaRPr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08" name="Google Shape;208;p31"/>
          <p:cNvGrpSpPr/>
          <p:nvPr/>
        </p:nvGrpSpPr>
        <p:grpSpPr>
          <a:xfrm>
            <a:off x="1069890" y="3195053"/>
            <a:ext cx="3345209" cy="1400942"/>
            <a:chOff x="1431435" y="3021354"/>
            <a:chExt cx="3129288" cy="1310516"/>
          </a:xfrm>
        </p:grpSpPr>
        <p:sp>
          <p:nvSpPr>
            <p:cNvPr id="209" name="Google Shape;209;p31"/>
            <p:cNvSpPr/>
            <p:nvPr/>
          </p:nvSpPr>
          <p:spPr>
            <a:xfrm>
              <a:off x="1488585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0A9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1431435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 txBox="1"/>
            <p:nvPr/>
          </p:nvSpPr>
          <p:spPr>
            <a:xfrm>
              <a:off x="2064175" y="3558803"/>
              <a:ext cx="21552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89</a:t>
              </a:r>
              <a:endPara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212" name="Google Shape;212;p31"/>
            <p:cNvSpPr txBox="1"/>
            <p:nvPr/>
          </p:nvSpPr>
          <p:spPr>
            <a:xfrm>
              <a:off x="2064175" y="3128924"/>
              <a:ext cx="21552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ELEMENTARY SCHOOLS</a:t>
              </a:r>
              <a:endParaRPr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13" name="Google Shape;213;p31"/>
          <p:cNvGrpSpPr/>
          <p:nvPr/>
        </p:nvGrpSpPr>
        <p:grpSpPr>
          <a:xfrm>
            <a:off x="5215062" y="3195053"/>
            <a:ext cx="3345209" cy="1400942"/>
            <a:chOff x="5095207" y="3021354"/>
            <a:chExt cx="3129288" cy="1310516"/>
          </a:xfrm>
        </p:grpSpPr>
        <p:sp>
          <p:nvSpPr>
            <p:cNvPr id="214" name="Google Shape;214;p31"/>
            <p:cNvSpPr/>
            <p:nvPr/>
          </p:nvSpPr>
          <p:spPr>
            <a:xfrm>
              <a:off x="5152357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125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5095207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1"/>
            <p:cNvSpPr txBox="1"/>
            <p:nvPr/>
          </p:nvSpPr>
          <p:spPr>
            <a:xfrm>
              <a:off x="5727933" y="3558803"/>
              <a:ext cx="21552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20+</a:t>
              </a:r>
              <a:endPara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217" name="Google Shape;217;p31"/>
            <p:cNvSpPr txBox="1"/>
            <p:nvPr/>
          </p:nvSpPr>
          <p:spPr>
            <a:xfrm>
              <a:off x="5727933" y="3128924"/>
              <a:ext cx="2237924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SPECIALTY/ALTERNATIVE &amp; OTHER SCHOOLS</a:t>
              </a:r>
              <a:endParaRPr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1775" y="215862"/>
            <a:ext cx="835024" cy="8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130526"/>
            <a:ext cx="964874" cy="1061248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0" name="Google Shape;22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8625" y="1130525"/>
            <a:ext cx="969262" cy="1061250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1" name="Google Shape;22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2790200"/>
            <a:ext cx="964874" cy="1060705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2" name="Google Shape;22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25" y="2929325"/>
            <a:ext cx="1207849" cy="984925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3" name="Google Shape;223;p31"/>
          <p:cNvSpPr/>
          <p:nvPr/>
        </p:nvSpPr>
        <p:spPr>
          <a:xfrm>
            <a:off x="6629425" y="359763"/>
            <a:ext cx="1207800" cy="54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JCPS Choices Books link:</a:t>
            </a:r>
            <a:r>
              <a:rPr lang="en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0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1246550" y="261975"/>
            <a:ext cx="6886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JCPS CAREER &amp; TECHNICAL EDUCATION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4" name="Google Shape;234;p33"/>
          <p:cNvGrpSpPr/>
          <p:nvPr/>
        </p:nvGrpSpPr>
        <p:grpSpPr>
          <a:xfrm>
            <a:off x="1246540" y="1801815"/>
            <a:ext cx="1836325" cy="2685068"/>
            <a:chOff x="1183040" y="1484315"/>
            <a:chExt cx="1836325" cy="2685068"/>
          </a:xfrm>
        </p:grpSpPr>
        <p:sp>
          <p:nvSpPr>
            <p:cNvPr id="235" name="Google Shape;235;p33"/>
            <p:cNvSpPr/>
            <p:nvPr/>
          </p:nvSpPr>
          <p:spPr>
            <a:xfrm>
              <a:off x="1183040" y="2017483"/>
              <a:ext cx="1836300" cy="2151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3"/>
            <p:cNvSpPr txBox="1"/>
            <p:nvPr/>
          </p:nvSpPr>
          <p:spPr>
            <a:xfrm>
              <a:off x="1183040" y="1484315"/>
              <a:ext cx="18363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2F39"/>
                </a:buClr>
                <a:buSzPts val="2500"/>
                <a:buFont typeface="Arial"/>
                <a:buNone/>
              </a:pPr>
              <a:endParaRPr sz="2000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37" name="Google Shape;237;p33"/>
            <p:cNvSpPr txBox="1"/>
            <p:nvPr/>
          </p:nvSpPr>
          <p:spPr>
            <a:xfrm>
              <a:off x="1183065" y="2782781"/>
              <a:ext cx="18363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209 total (74 Unique) CTE approved pathways</a:t>
              </a:r>
              <a:endParaRPr sz="3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8" name="Google Shape;238;p33"/>
          <p:cNvGrpSpPr/>
          <p:nvPr/>
        </p:nvGrpSpPr>
        <p:grpSpPr>
          <a:xfrm>
            <a:off x="3678477" y="1683957"/>
            <a:ext cx="1875176" cy="2803081"/>
            <a:chOff x="3614965" y="1484315"/>
            <a:chExt cx="1875176" cy="2757581"/>
          </a:xfrm>
        </p:grpSpPr>
        <p:sp>
          <p:nvSpPr>
            <p:cNvPr id="239" name="Google Shape;239;p33"/>
            <p:cNvSpPr txBox="1"/>
            <p:nvPr/>
          </p:nvSpPr>
          <p:spPr>
            <a:xfrm>
              <a:off x="3830312" y="2111522"/>
              <a:ext cx="14199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500"/>
                <a:buFont typeface="Arial"/>
                <a:buNone/>
              </a:pPr>
              <a:r>
                <a:rPr lang="en" sz="2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SERVICES</a:t>
              </a:r>
              <a:endParaRPr/>
            </a:p>
          </p:txBody>
        </p:sp>
        <p:sp>
          <p:nvSpPr>
            <p:cNvPr id="240" name="Google Shape;240;p33"/>
            <p:cNvSpPr txBox="1"/>
            <p:nvPr/>
          </p:nvSpPr>
          <p:spPr>
            <a:xfrm>
              <a:off x="3614965" y="1484315"/>
              <a:ext cx="18363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2F39"/>
                </a:buClr>
                <a:buSzPts val="2500"/>
                <a:buFont typeface="Arial"/>
                <a:buNone/>
              </a:pPr>
              <a:endParaRPr sz="200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3653841" y="2089996"/>
              <a:ext cx="1836300" cy="2151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33"/>
            <p:cNvSpPr txBox="1"/>
            <p:nvPr/>
          </p:nvSpPr>
          <p:spPr>
            <a:xfrm>
              <a:off x="3634403" y="2968131"/>
              <a:ext cx="18363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3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Career Exploration, Labs and/or Programs in all high schools, including specialty schools</a:t>
              </a:r>
              <a:endParaRPr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3" name="Google Shape;243;p33"/>
          <p:cNvGrpSpPr/>
          <p:nvPr/>
        </p:nvGrpSpPr>
        <p:grpSpPr>
          <a:xfrm>
            <a:off x="6149250" y="1801860"/>
            <a:ext cx="1875175" cy="2685069"/>
            <a:chOff x="6085749" y="1484315"/>
            <a:chExt cx="1875175" cy="2685069"/>
          </a:xfrm>
        </p:grpSpPr>
        <p:sp>
          <p:nvSpPr>
            <p:cNvPr id="244" name="Google Shape;244;p33"/>
            <p:cNvSpPr txBox="1"/>
            <p:nvPr/>
          </p:nvSpPr>
          <p:spPr>
            <a:xfrm>
              <a:off x="6124624" y="1484315"/>
              <a:ext cx="18363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2F39"/>
                </a:buClr>
                <a:buSzPts val="2500"/>
                <a:buFont typeface="Arial"/>
                <a:buNone/>
              </a:pPr>
              <a:endParaRPr sz="2000" i="0" u="none" strike="noStrike" cap="none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6124623" y="2017484"/>
              <a:ext cx="1836300" cy="2151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3"/>
            <p:cNvSpPr txBox="1"/>
            <p:nvPr/>
          </p:nvSpPr>
          <p:spPr>
            <a:xfrm>
              <a:off x="6085749" y="2744681"/>
              <a:ext cx="18363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~20,000 students enrolled</a:t>
              </a:r>
              <a:endParaRPr sz="3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550" y="1174675"/>
            <a:ext cx="1836324" cy="12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 rotWithShape="1">
          <a:blip r:embed="rId4">
            <a:alphaModFix/>
          </a:blip>
          <a:srcRect r="8147" b="36652"/>
          <a:stretch/>
        </p:blipFill>
        <p:spPr>
          <a:xfrm>
            <a:off x="3717325" y="1174675"/>
            <a:ext cx="1836326" cy="117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100" y="1174675"/>
            <a:ext cx="1836324" cy="11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ble Infographics">
  <a:themeElements>
    <a:clrScheme name="Simple Light">
      <a:dk1>
        <a:srgbClr val="000000"/>
      </a:dk1>
      <a:lt1>
        <a:srgbClr val="FFFFFF"/>
      </a:lt1>
      <a:dk2>
        <a:srgbClr val="C5C5C5"/>
      </a:dk2>
      <a:lt2>
        <a:srgbClr val="EBEBEB"/>
      </a:lt2>
      <a:accent1>
        <a:srgbClr val="D1CC62"/>
      </a:accent1>
      <a:accent2>
        <a:srgbClr val="8FC03F"/>
      </a:accent2>
      <a:accent3>
        <a:srgbClr val="1FC2BA"/>
      </a:accent3>
      <a:accent4>
        <a:srgbClr val="3A80B6"/>
      </a:accent4>
      <a:accent5>
        <a:srgbClr val="4D5B88"/>
      </a:accent5>
      <a:accent6>
        <a:srgbClr val="09165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1305</Words>
  <Application>Microsoft Office PowerPoint</Application>
  <PresentationFormat>On-screen Show (16:9)</PresentationFormat>
  <Paragraphs>270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Montserrat ExtraBold</vt:lpstr>
      <vt:lpstr>Lato Black</vt:lpstr>
      <vt:lpstr>Arial</vt:lpstr>
      <vt:lpstr>Lato</vt:lpstr>
      <vt:lpstr>Roboto</vt:lpstr>
      <vt:lpstr>Fira Sans Extra Condensed</vt:lpstr>
      <vt:lpstr>Montserrat Medium</vt:lpstr>
      <vt:lpstr>Fira Sans Extra Condensed Medium</vt:lpstr>
      <vt:lpstr>Open Sans</vt:lpstr>
      <vt:lpstr>Calibri</vt:lpstr>
      <vt:lpstr>Montserrat</vt:lpstr>
      <vt:lpstr>Simple Light</vt:lpstr>
      <vt:lpstr>Table Infographics</vt:lpstr>
      <vt:lpstr>PowerPoint Presentation</vt:lpstr>
      <vt:lpstr>JCPS Overview &amp; Statistics Enrollment: 93,980</vt:lpstr>
      <vt:lpstr>JCPS Overview &amp; Statistics</vt:lpstr>
      <vt:lpstr>JCPS OVERVIEW &amp; STATISTICS</vt:lpstr>
      <vt:lpstr>Organizational Structure</vt:lpstr>
      <vt:lpstr> Organizational Structure </vt:lpstr>
      <vt:lpstr>JCPS SCHOOLS *Includes multilevel schools</vt:lpstr>
      <vt:lpstr>PowerPoint Presentation</vt:lpstr>
      <vt:lpstr>JCPS CAREER &amp; TECHNICAL EDUCATION</vt:lpstr>
      <vt:lpstr>JCPS CAREER &amp; TECHNICAL EDUCATION</vt:lpstr>
      <vt:lpstr>JCPS CAREER &amp; TECHNICAL EDUCATION </vt:lpstr>
      <vt:lpstr>JCPS CAREER AND TECHNICAL POSTSECONDARY READINESS</vt:lpstr>
      <vt:lpstr>JCPS MIDDLE SCHOOL EXPLORE PROGRAM</vt:lpstr>
      <vt:lpstr>JCPS ALTERNATIVE INSTRUCTION PROGRAMS</vt:lpstr>
      <vt:lpstr>DISTRICT-LEVEL PROGRAMS</vt:lpstr>
      <vt:lpstr>DISTRICT-LEVEL PROGRAMS</vt:lpstr>
      <vt:lpstr>CLOSING THE ACHIEVEMENT GAP </vt:lpstr>
      <vt:lpstr>DISTRICT EMPLOYEES</vt:lpstr>
      <vt:lpstr>Total Budget: $1,985,207,448</vt:lpstr>
      <vt:lpstr>General Fund Budget</vt:lpstr>
      <vt:lpstr>Audited Expenditures Per Pupil Comparison of Kentucky Districts</vt:lpstr>
      <vt:lpstr>School Funding Per Pupil</vt:lpstr>
      <vt:lpstr>ADDITIONAL SCHOOL SUPPORT</vt:lpstr>
      <vt:lpstr>General Fund Per Pupil Expenditures</vt:lpstr>
      <vt:lpstr>Jefferson County Board of Education </vt:lpstr>
      <vt:lpstr>BOARD OPERATIONS</vt:lpstr>
      <vt:lpstr>BOARD COMMITTEES</vt:lpstr>
      <vt:lpstr>BOARD COMMITTEES</vt:lpstr>
      <vt:lpstr>BOARD COMMITTEES</vt:lpstr>
      <vt:lpstr>STUDENT OUTCOMES FOCUSED GOVERNANCE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Callahan, Carolyn F</dc:creator>
  <cp:lastModifiedBy>Truesdell, Chuck A.</cp:lastModifiedBy>
  <cp:revision>7</cp:revision>
  <dcterms:modified xsi:type="dcterms:W3CDTF">2024-07-15T14:57:41Z</dcterms:modified>
</cp:coreProperties>
</file>