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Fira Sans Extra Condensed" panose="020B0503050000020004" pitchFamily="34" charset="0"/>
      <p:regular r:id="rId25"/>
      <p:bold r:id="rId26"/>
      <p:italic r:id="rId27"/>
      <p:boldItalic r:id="rId28"/>
    </p:embeddedFont>
    <p:embeddedFont>
      <p:font typeface="Fira Sans Extra Condensed Medium" panose="020B0604020202020204" charset="0"/>
      <p:regular r:id="rId29"/>
      <p:bold r:id="rId30"/>
      <p:italic r:id="rId31"/>
      <p:boldItalic r:id="rId32"/>
    </p:embeddedFont>
    <p:embeddedFont>
      <p:font typeface="Lato Black" panose="020F0502020204030203" pitchFamily="34" charset="0"/>
      <p:bold r:id="rId33"/>
      <p:boldItalic r:id="rId34"/>
    </p:embeddedFont>
    <p:embeddedFont>
      <p:font typeface="Montserrat" panose="00000500000000000000" pitchFamily="2" charset="0"/>
      <p:regular r:id="rId35"/>
      <p:bold r:id="rId36"/>
      <p:italic r:id="rId37"/>
      <p:boldItalic r:id="rId38"/>
    </p:embeddedFont>
    <p:embeddedFont>
      <p:font typeface="Montserrat ExtraBold" panose="00000900000000000000" pitchFamily="2" charset="0"/>
      <p:bold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uck Truesdell"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94660"/>
  </p:normalViewPr>
  <p:slideViewPr>
    <p:cSldViewPr snapToGrid="0">
      <p:cViewPr varScale="1">
        <p:scale>
          <a:sx n="96" d="100"/>
          <a:sy n="96" d="100"/>
        </p:scale>
        <p:origin x="616"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9.fntdata"/><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presProps" Target="presProps.xml"/><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783443325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78344332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79bebbb061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79bebbb06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ee8b688ae0_0_9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ee8b688ae0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ee8b688ae0_1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ee8b688ae0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79bebbb061_3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79bebbb061_3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79bebbb061_3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79bebbb061_3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79bebbb061_3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79bebbb061_3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ee8b688ae0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ee8b688ae0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ee8b688ae0_0_8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ee8b688ae0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9a5553802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79a555380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ee8b688ae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ee8b688ae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ee8b688ae0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ee8b688ae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ee8b688ae0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ee8b688ae0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ee8b688ae0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ee8b688ae0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79bebbb061_3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79bebbb061_3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ee8b688ae0_0_7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ee8b688ae0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ee8b688ae0_0_6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ee8b688ae0_0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2841300" y="1815900"/>
            <a:ext cx="3461400" cy="151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5" name="Google Shape;55;p14"/>
          <p:cNvSpPr txBox="1">
            <a:spLocks noGrp="1"/>
          </p:cNvSpPr>
          <p:nvPr>
            <p:ph type="subTitle" idx="1"/>
          </p:nvPr>
        </p:nvSpPr>
        <p:spPr>
          <a:xfrm>
            <a:off x="2514575" y="3462725"/>
            <a:ext cx="4114800" cy="32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accent6"/>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8" name="Google Shape;5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6"/>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2" name="Google Shape;6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6" name="Google Shape;6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7" name="Google Shape;6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3105150" y="409575"/>
            <a:ext cx="2933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2" name="Google Shape;72;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6" name="Google Shape;7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0" name="Google Shape;80;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Google Shape;81;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5" name="Google Shape;8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6"/>
        <p:cNvGrpSpPr/>
        <p:nvPr/>
      </p:nvGrpSpPr>
      <p:grpSpPr>
        <a:xfrm>
          <a:off x="0" y="0"/>
          <a:ext cx="0" cy="0"/>
          <a:chOff x="0" y="0"/>
          <a:chExt cx="0" cy="0"/>
        </a:xfrm>
      </p:grpSpPr>
      <p:sp>
        <p:nvSpPr>
          <p:cNvPr id="87" name="Google Shape;87;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8" name="Google Shape;88;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89" name="Google Shape;8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rt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a:endParaRPr/>
          </a:p>
        </p:txBody>
      </p:sp>
      <p:sp>
        <p:nvSpPr>
          <p:cNvPr id="52" name="Google Shape;52;p13"/>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58">
          <p15:clr>
            <a:srgbClr val="EA4335"/>
          </p15:clr>
        </p15:guide>
        <p15:guide id="3" pos="5472">
          <p15:clr>
            <a:srgbClr val="EA4335"/>
          </p15:clr>
        </p15:guide>
        <p15:guide id="4" orient="horz" pos="2982">
          <p15:clr>
            <a:srgbClr val="EA4335"/>
          </p15:clr>
        </p15:guide>
        <p15:guide id="5" pos="2880">
          <p15:clr>
            <a:srgbClr val="EA4335"/>
          </p15:clr>
        </p15:guide>
        <p15:guide id="6" orient="horz" pos="1620">
          <p15:clr>
            <a:srgbClr val="EA4335"/>
          </p15:clr>
        </p15:guide>
        <p15:guide id="7" pos="4176">
          <p15:clr>
            <a:srgbClr val="EA4335"/>
          </p15:clr>
        </p15:guide>
        <p15:guide id="8" pos="1584">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4"/>
        <p:cNvGrpSpPr/>
        <p:nvPr/>
      </p:nvGrpSpPr>
      <p:grpSpPr>
        <a:xfrm>
          <a:off x="0" y="0"/>
          <a:ext cx="0" cy="0"/>
          <a:chOff x="0" y="0"/>
          <a:chExt cx="0" cy="0"/>
        </a:xfrm>
      </p:grpSpPr>
      <p:grpSp>
        <p:nvGrpSpPr>
          <p:cNvPr id="325" name="Google Shape;325;p34"/>
          <p:cNvGrpSpPr/>
          <p:nvPr/>
        </p:nvGrpSpPr>
        <p:grpSpPr>
          <a:xfrm>
            <a:off x="-69" y="409619"/>
            <a:ext cx="9143977" cy="962316"/>
            <a:chOff x="1292288" y="1120800"/>
            <a:chExt cx="1589400" cy="920700"/>
          </a:xfrm>
        </p:grpSpPr>
        <p:sp>
          <p:nvSpPr>
            <p:cNvPr id="326" name="Google Shape;326;p34"/>
            <p:cNvSpPr/>
            <p:nvPr/>
          </p:nvSpPr>
          <p:spPr>
            <a:xfrm>
              <a:off x="1292288" y="1120800"/>
              <a:ext cx="1589400" cy="920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txBox="1"/>
            <p:nvPr/>
          </p:nvSpPr>
          <p:spPr>
            <a:xfrm>
              <a:off x="1428017" y="1238284"/>
              <a:ext cx="13494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Montserrat"/>
                  <a:ea typeface="Montserrat"/>
                  <a:cs typeface="Montserrat"/>
                  <a:sym typeface="Montserrat"/>
                </a:rPr>
                <a:t>CONTRACTS: FINANCIAL</a:t>
              </a:r>
              <a:endParaRPr sz="3000" b="1">
                <a:solidFill>
                  <a:srgbClr val="FFFFFF"/>
                </a:solidFill>
                <a:latin typeface="Montserrat"/>
                <a:ea typeface="Montserrat"/>
                <a:cs typeface="Montserrat"/>
                <a:sym typeface="Montserrat"/>
              </a:endParaRPr>
            </a:p>
          </p:txBody>
        </p:sp>
      </p:grpSp>
      <p:grpSp>
        <p:nvGrpSpPr>
          <p:cNvPr id="328" name="Google Shape;328;p34"/>
          <p:cNvGrpSpPr/>
          <p:nvPr/>
        </p:nvGrpSpPr>
        <p:grpSpPr>
          <a:xfrm>
            <a:off x="457294" y="1945381"/>
            <a:ext cx="4008149" cy="2737222"/>
            <a:chOff x="1292288" y="1120800"/>
            <a:chExt cx="1589400" cy="2618850"/>
          </a:xfrm>
        </p:grpSpPr>
        <p:sp>
          <p:nvSpPr>
            <p:cNvPr id="329" name="Google Shape;329;p34"/>
            <p:cNvSpPr/>
            <p:nvPr/>
          </p:nvSpPr>
          <p:spPr>
            <a:xfrm>
              <a:off x="1292288" y="1120800"/>
              <a:ext cx="1589400" cy="920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a:off x="1292288" y="2111400"/>
              <a:ext cx="1589400" cy="92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txBox="1"/>
            <p:nvPr/>
          </p:nvSpPr>
          <p:spPr>
            <a:xfrm>
              <a:off x="1507388" y="3385050"/>
              <a:ext cx="11592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rgbClr val="FFFFFF"/>
                </a:solidFill>
                <a:latin typeface="Montserrat"/>
                <a:ea typeface="Montserrat"/>
                <a:cs typeface="Montserrat"/>
                <a:sym typeface="Montserrat"/>
              </a:endParaRPr>
            </a:p>
          </p:txBody>
        </p:sp>
      </p:grpSp>
      <p:grpSp>
        <p:nvGrpSpPr>
          <p:cNvPr id="332" name="Google Shape;332;p34"/>
          <p:cNvGrpSpPr/>
          <p:nvPr/>
        </p:nvGrpSpPr>
        <p:grpSpPr>
          <a:xfrm>
            <a:off x="4607228" y="1945381"/>
            <a:ext cx="4079513" cy="2737222"/>
            <a:chOff x="4605656" y="1120800"/>
            <a:chExt cx="1589400" cy="2618850"/>
          </a:xfrm>
        </p:grpSpPr>
        <p:sp>
          <p:nvSpPr>
            <p:cNvPr id="333" name="Google Shape;333;p34"/>
            <p:cNvSpPr/>
            <p:nvPr/>
          </p:nvSpPr>
          <p:spPr>
            <a:xfrm>
              <a:off x="4605656" y="1120800"/>
              <a:ext cx="1589400" cy="92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4"/>
            <p:cNvSpPr/>
            <p:nvPr/>
          </p:nvSpPr>
          <p:spPr>
            <a:xfrm>
              <a:off x="4605656" y="2111400"/>
              <a:ext cx="1589400" cy="92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4"/>
            <p:cNvSpPr txBox="1"/>
            <p:nvPr/>
          </p:nvSpPr>
          <p:spPr>
            <a:xfrm>
              <a:off x="4820756" y="3385050"/>
              <a:ext cx="11592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rgbClr val="FFFFFF"/>
                </a:solidFill>
                <a:latin typeface="Montserrat"/>
                <a:ea typeface="Montserrat"/>
                <a:cs typeface="Montserrat"/>
                <a:sym typeface="Montserrat"/>
              </a:endParaRPr>
            </a:p>
          </p:txBody>
        </p:sp>
      </p:grpSp>
      <p:sp>
        <p:nvSpPr>
          <p:cNvPr id="336" name="Google Shape;336;p34"/>
          <p:cNvSpPr txBox="1"/>
          <p:nvPr/>
        </p:nvSpPr>
        <p:spPr>
          <a:xfrm>
            <a:off x="535025" y="1983050"/>
            <a:ext cx="38721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lt1"/>
                </a:solidFill>
                <a:latin typeface="Montserrat"/>
                <a:ea typeface="Montserrat"/>
                <a:cs typeface="Montserrat"/>
                <a:sym typeface="Montserrat"/>
              </a:rPr>
              <a:t>Dean Dorton</a:t>
            </a:r>
            <a:endParaRPr sz="17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500">
                <a:solidFill>
                  <a:schemeClr val="lt1"/>
                </a:solidFill>
                <a:latin typeface="Montserrat"/>
                <a:ea typeface="Montserrat"/>
                <a:cs typeface="Montserrat"/>
                <a:sym typeface="Montserrat"/>
              </a:rPr>
              <a:t>Financial Auditing Services (CAFR, School Activity Funds, Federal Grants</a:t>
            </a:r>
            <a:r>
              <a:rPr lang="en" sz="1500">
                <a:solidFill>
                  <a:schemeClr val="dk1"/>
                </a:solidFill>
                <a:latin typeface="Roboto"/>
                <a:ea typeface="Roboto"/>
                <a:cs typeface="Roboto"/>
                <a:sym typeface="Roboto"/>
              </a:rPr>
              <a:t> </a:t>
            </a:r>
            <a:endParaRPr sz="1500">
              <a:solidFill>
                <a:schemeClr val="dk1"/>
              </a:solidFill>
              <a:latin typeface="Roboto"/>
              <a:ea typeface="Roboto"/>
              <a:cs typeface="Roboto"/>
              <a:sym typeface="Roboto"/>
            </a:endParaRPr>
          </a:p>
        </p:txBody>
      </p:sp>
      <p:sp>
        <p:nvSpPr>
          <p:cNvPr id="337" name="Google Shape;337;p34"/>
          <p:cNvSpPr txBox="1"/>
          <p:nvPr/>
        </p:nvSpPr>
        <p:spPr>
          <a:xfrm>
            <a:off x="554275" y="3011725"/>
            <a:ext cx="38142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lt1"/>
                </a:solidFill>
                <a:latin typeface="Montserrat"/>
                <a:ea typeface="Montserrat"/>
                <a:cs typeface="Montserrat"/>
                <a:sym typeface="Montserrat"/>
              </a:rPr>
              <a:t>Armanino &amp; LMBC </a:t>
            </a:r>
            <a:endParaRPr sz="17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700">
                <a:solidFill>
                  <a:schemeClr val="lt1"/>
                </a:solidFill>
                <a:latin typeface="Montserrat"/>
                <a:ea typeface="Montserrat"/>
                <a:cs typeface="Montserrat"/>
                <a:sym typeface="Montserrat"/>
              </a:rPr>
              <a:t>Internal Audit Services</a:t>
            </a:r>
            <a:endParaRPr sz="1700">
              <a:solidFill>
                <a:schemeClr val="lt1"/>
              </a:solidFill>
              <a:latin typeface="Montserrat"/>
              <a:ea typeface="Montserrat"/>
              <a:cs typeface="Montserrat"/>
              <a:sym typeface="Montserrat"/>
            </a:endParaRPr>
          </a:p>
        </p:txBody>
      </p:sp>
      <p:sp>
        <p:nvSpPr>
          <p:cNvPr id="338" name="Google Shape;338;p34"/>
          <p:cNvSpPr txBox="1"/>
          <p:nvPr/>
        </p:nvSpPr>
        <p:spPr>
          <a:xfrm>
            <a:off x="4696075" y="2006175"/>
            <a:ext cx="3872100" cy="8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lt1"/>
                </a:solidFill>
                <a:latin typeface="Montserrat"/>
                <a:ea typeface="Montserrat"/>
                <a:cs typeface="Montserrat"/>
                <a:sym typeface="Montserrat"/>
              </a:rPr>
              <a:t>Fifth Third, Republic Bank, Truist</a:t>
            </a:r>
            <a:endParaRPr sz="17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700">
                <a:solidFill>
                  <a:schemeClr val="lt1"/>
                </a:solidFill>
                <a:latin typeface="Montserrat"/>
                <a:ea typeface="Montserrat"/>
                <a:cs typeface="Montserrat"/>
                <a:sym typeface="Montserrat"/>
              </a:rPr>
              <a:t>General Banking Services</a:t>
            </a:r>
            <a:endParaRPr sz="1700">
              <a:solidFill>
                <a:schemeClr val="lt1"/>
              </a:solidFill>
              <a:latin typeface="Montserrat"/>
              <a:ea typeface="Montserrat"/>
              <a:cs typeface="Montserrat"/>
              <a:sym typeface="Montserrat"/>
            </a:endParaRPr>
          </a:p>
        </p:txBody>
      </p:sp>
      <p:sp>
        <p:nvSpPr>
          <p:cNvPr id="339" name="Google Shape;339;p34"/>
          <p:cNvSpPr txBox="1"/>
          <p:nvPr/>
        </p:nvSpPr>
        <p:spPr>
          <a:xfrm>
            <a:off x="4696075" y="3011750"/>
            <a:ext cx="38721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lt1"/>
                </a:solidFill>
                <a:latin typeface="Montserrat"/>
                <a:ea typeface="Montserrat"/>
                <a:cs typeface="Montserrat"/>
                <a:sym typeface="Montserrat"/>
              </a:rPr>
              <a:t>MUNIS</a:t>
            </a:r>
            <a:endParaRPr sz="17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700">
                <a:solidFill>
                  <a:schemeClr val="lt1"/>
                </a:solidFill>
                <a:latin typeface="Montserrat"/>
                <a:ea typeface="Montserrat"/>
                <a:cs typeface="Montserrat"/>
                <a:sym typeface="Montserrat"/>
              </a:rPr>
              <a:t>Statewide School Accounting Software</a:t>
            </a:r>
            <a:endParaRPr sz="1700">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3"/>
        <p:cNvGrpSpPr/>
        <p:nvPr/>
      </p:nvGrpSpPr>
      <p:grpSpPr>
        <a:xfrm>
          <a:off x="0" y="0"/>
          <a:ext cx="0" cy="0"/>
          <a:chOff x="0" y="0"/>
          <a:chExt cx="0" cy="0"/>
        </a:xfrm>
      </p:grpSpPr>
      <p:grpSp>
        <p:nvGrpSpPr>
          <p:cNvPr id="344" name="Google Shape;344;p35"/>
          <p:cNvGrpSpPr/>
          <p:nvPr/>
        </p:nvGrpSpPr>
        <p:grpSpPr>
          <a:xfrm>
            <a:off x="7" y="184919"/>
            <a:ext cx="9143977" cy="962316"/>
            <a:chOff x="1292288" y="728865"/>
            <a:chExt cx="1589400" cy="920700"/>
          </a:xfrm>
        </p:grpSpPr>
        <p:sp>
          <p:nvSpPr>
            <p:cNvPr id="345" name="Google Shape;345;p35"/>
            <p:cNvSpPr/>
            <p:nvPr/>
          </p:nvSpPr>
          <p:spPr>
            <a:xfrm>
              <a:off x="1292288" y="728865"/>
              <a:ext cx="1589400" cy="92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txBox="1"/>
            <p:nvPr/>
          </p:nvSpPr>
          <p:spPr>
            <a:xfrm>
              <a:off x="1412287" y="834007"/>
              <a:ext cx="13494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Montserrat"/>
                  <a:ea typeface="Montserrat"/>
                  <a:cs typeface="Montserrat"/>
                  <a:sym typeface="Montserrat"/>
                </a:rPr>
                <a:t>CONTRACTS: STAFFING</a:t>
              </a:r>
              <a:endParaRPr sz="1800" b="1">
                <a:solidFill>
                  <a:srgbClr val="FFFFFF"/>
                </a:solidFill>
                <a:latin typeface="Montserrat"/>
                <a:ea typeface="Montserrat"/>
                <a:cs typeface="Montserrat"/>
                <a:sym typeface="Montserrat"/>
              </a:endParaRPr>
            </a:p>
          </p:txBody>
        </p:sp>
      </p:grpSp>
      <p:grpSp>
        <p:nvGrpSpPr>
          <p:cNvPr id="347" name="Google Shape;347;p35"/>
          <p:cNvGrpSpPr/>
          <p:nvPr/>
        </p:nvGrpSpPr>
        <p:grpSpPr>
          <a:xfrm>
            <a:off x="564294" y="1504356"/>
            <a:ext cx="8234951" cy="3033069"/>
            <a:chOff x="1292288" y="1120800"/>
            <a:chExt cx="3265505" cy="2901903"/>
          </a:xfrm>
        </p:grpSpPr>
        <p:sp>
          <p:nvSpPr>
            <p:cNvPr id="348" name="Google Shape;348;p35"/>
            <p:cNvSpPr/>
            <p:nvPr/>
          </p:nvSpPr>
          <p:spPr>
            <a:xfrm>
              <a:off x="1292288" y="1120800"/>
              <a:ext cx="1589400" cy="920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txBox="1"/>
            <p:nvPr/>
          </p:nvSpPr>
          <p:spPr>
            <a:xfrm>
              <a:off x="1428017" y="1238284"/>
              <a:ext cx="13494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CUSTODIANS: </a:t>
              </a:r>
              <a:endParaRPr sz="18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64 from 7 vendors</a:t>
              </a:r>
              <a:endParaRPr sz="1800" b="1">
                <a:solidFill>
                  <a:srgbClr val="FFFFFF"/>
                </a:solidFill>
                <a:latin typeface="Montserrat"/>
                <a:ea typeface="Montserrat"/>
                <a:cs typeface="Montserrat"/>
                <a:sym typeface="Montserrat"/>
              </a:endParaRPr>
            </a:p>
          </p:txBody>
        </p:sp>
        <p:sp>
          <p:nvSpPr>
            <p:cNvPr id="350" name="Google Shape;350;p35"/>
            <p:cNvSpPr/>
            <p:nvPr/>
          </p:nvSpPr>
          <p:spPr>
            <a:xfrm>
              <a:off x="1292288" y="2111400"/>
              <a:ext cx="1589400" cy="92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rot="10800000" flipH="1">
              <a:off x="1292293" y="3102003"/>
              <a:ext cx="3265500" cy="92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txBox="1"/>
            <p:nvPr/>
          </p:nvSpPr>
          <p:spPr>
            <a:xfrm>
              <a:off x="1507384" y="3219436"/>
              <a:ext cx="2903700" cy="63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FRONTLINE (not staffing, but helps with HR):</a:t>
              </a:r>
              <a:endParaRPr sz="18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HR Applications</a:t>
              </a:r>
              <a:endParaRPr sz="18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Time and Attendance </a:t>
              </a:r>
              <a:endParaRPr sz="1800" b="1">
                <a:solidFill>
                  <a:srgbClr val="FFFFFF"/>
                </a:solidFill>
                <a:latin typeface="Montserrat"/>
                <a:ea typeface="Montserrat"/>
                <a:cs typeface="Montserrat"/>
                <a:sym typeface="Montserrat"/>
              </a:endParaRPr>
            </a:p>
          </p:txBody>
        </p:sp>
        <p:sp>
          <p:nvSpPr>
            <p:cNvPr id="353" name="Google Shape;353;p35"/>
            <p:cNvSpPr txBox="1"/>
            <p:nvPr/>
          </p:nvSpPr>
          <p:spPr>
            <a:xfrm>
              <a:off x="1292288" y="2311650"/>
              <a:ext cx="1589400" cy="52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NURSES:</a:t>
              </a:r>
              <a:endParaRPr sz="18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120</a:t>
              </a:r>
              <a:endParaRPr sz="1800" b="1">
                <a:solidFill>
                  <a:srgbClr val="FFFFFF"/>
                </a:solidFill>
                <a:latin typeface="Montserrat"/>
                <a:ea typeface="Montserrat"/>
                <a:cs typeface="Montserrat"/>
                <a:sym typeface="Montserrat"/>
              </a:endParaRPr>
            </a:p>
          </p:txBody>
        </p:sp>
      </p:grpSp>
      <p:grpSp>
        <p:nvGrpSpPr>
          <p:cNvPr id="354" name="Google Shape;354;p35"/>
          <p:cNvGrpSpPr/>
          <p:nvPr/>
        </p:nvGrpSpPr>
        <p:grpSpPr>
          <a:xfrm>
            <a:off x="4714228" y="1504356"/>
            <a:ext cx="4079513" cy="1997691"/>
            <a:chOff x="4605656" y="1120800"/>
            <a:chExt cx="1589400" cy="1911300"/>
          </a:xfrm>
        </p:grpSpPr>
        <p:sp>
          <p:nvSpPr>
            <p:cNvPr id="355" name="Google Shape;355;p35"/>
            <p:cNvSpPr/>
            <p:nvPr/>
          </p:nvSpPr>
          <p:spPr>
            <a:xfrm>
              <a:off x="4605656" y="1120800"/>
              <a:ext cx="1589400" cy="920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txBox="1"/>
            <p:nvPr/>
          </p:nvSpPr>
          <p:spPr>
            <a:xfrm>
              <a:off x="4820756" y="1403850"/>
              <a:ext cx="11592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NURSING ASSISTANTS:</a:t>
              </a:r>
              <a:endParaRPr sz="18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30 </a:t>
              </a:r>
              <a:endParaRPr sz="1800" b="1">
                <a:solidFill>
                  <a:srgbClr val="FFFFFF"/>
                </a:solidFill>
                <a:latin typeface="Montserrat"/>
                <a:ea typeface="Montserrat"/>
                <a:cs typeface="Montserrat"/>
                <a:sym typeface="Montserrat"/>
              </a:endParaRPr>
            </a:p>
          </p:txBody>
        </p:sp>
        <p:sp>
          <p:nvSpPr>
            <p:cNvPr id="357" name="Google Shape;357;p35"/>
            <p:cNvSpPr/>
            <p:nvPr/>
          </p:nvSpPr>
          <p:spPr>
            <a:xfrm>
              <a:off x="4605656" y="2111400"/>
              <a:ext cx="1589400" cy="92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txBox="1"/>
            <p:nvPr/>
          </p:nvSpPr>
          <p:spPr>
            <a:xfrm flipH="1">
              <a:off x="4605656" y="2311650"/>
              <a:ext cx="1589400" cy="52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BUS DRIVERS VIA TARC</a:t>
              </a:r>
              <a:endParaRPr sz="1800" b="1">
                <a:solidFill>
                  <a:srgbClr val="FFFFFF"/>
                </a:solidFill>
                <a:latin typeface="Montserrat"/>
                <a:ea typeface="Montserrat"/>
                <a:cs typeface="Montserrat"/>
                <a:sym typeface="Montserrat"/>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2"/>
        <p:cNvGrpSpPr/>
        <p:nvPr/>
      </p:nvGrpSpPr>
      <p:grpSpPr>
        <a:xfrm>
          <a:off x="0" y="0"/>
          <a:ext cx="0" cy="0"/>
          <a:chOff x="0" y="0"/>
          <a:chExt cx="0" cy="0"/>
        </a:xfrm>
      </p:grpSpPr>
      <p:grpSp>
        <p:nvGrpSpPr>
          <p:cNvPr id="363" name="Google Shape;363;p36"/>
          <p:cNvGrpSpPr/>
          <p:nvPr/>
        </p:nvGrpSpPr>
        <p:grpSpPr>
          <a:xfrm>
            <a:off x="44" y="173369"/>
            <a:ext cx="9143977" cy="962316"/>
            <a:chOff x="1292288" y="728865"/>
            <a:chExt cx="1589400" cy="920700"/>
          </a:xfrm>
        </p:grpSpPr>
        <p:sp>
          <p:nvSpPr>
            <p:cNvPr id="364" name="Google Shape;364;p36"/>
            <p:cNvSpPr/>
            <p:nvPr/>
          </p:nvSpPr>
          <p:spPr>
            <a:xfrm>
              <a:off x="1292288" y="728865"/>
              <a:ext cx="1589400" cy="920700"/>
            </a:xfrm>
            <a:prstGeom prst="rect">
              <a:avLst/>
            </a:pr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txBox="1"/>
            <p:nvPr/>
          </p:nvSpPr>
          <p:spPr>
            <a:xfrm>
              <a:off x="1412287" y="834007"/>
              <a:ext cx="13494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Montserrat"/>
                  <a:ea typeface="Montserrat"/>
                  <a:cs typeface="Montserrat"/>
                  <a:sym typeface="Montserrat"/>
                </a:rPr>
                <a:t>CONTRACTS: EDUCATIONAL PARTNERS</a:t>
              </a:r>
              <a:endParaRPr sz="1800" b="1">
                <a:solidFill>
                  <a:srgbClr val="FFFFFF"/>
                </a:solidFill>
                <a:latin typeface="Montserrat"/>
                <a:ea typeface="Montserrat"/>
                <a:cs typeface="Montserrat"/>
                <a:sym typeface="Montserrat"/>
              </a:endParaRPr>
            </a:p>
          </p:txBody>
        </p:sp>
      </p:grpSp>
      <p:grpSp>
        <p:nvGrpSpPr>
          <p:cNvPr id="366" name="Google Shape;366;p36"/>
          <p:cNvGrpSpPr/>
          <p:nvPr/>
        </p:nvGrpSpPr>
        <p:grpSpPr>
          <a:xfrm>
            <a:off x="4714228" y="1978231"/>
            <a:ext cx="4079513" cy="962316"/>
            <a:chOff x="4605656" y="1120800"/>
            <a:chExt cx="1589400" cy="920700"/>
          </a:xfrm>
        </p:grpSpPr>
        <p:sp>
          <p:nvSpPr>
            <p:cNvPr id="367" name="Google Shape;367;p36"/>
            <p:cNvSpPr/>
            <p:nvPr/>
          </p:nvSpPr>
          <p:spPr>
            <a:xfrm>
              <a:off x="4605656" y="1120800"/>
              <a:ext cx="1589400" cy="920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txBox="1"/>
            <p:nvPr/>
          </p:nvSpPr>
          <p:spPr>
            <a:xfrm>
              <a:off x="4820756" y="1403850"/>
              <a:ext cx="11592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UNIVERSITY INSTRUCTORS: </a:t>
              </a:r>
              <a:endParaRPr sz="18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Early Childhood </a:t>
              </a:r>
              <a:endParaRPr sz="1800" b="1">
                <a:solidFill>
                  <a:srgbClr val="FFFFFF"/>
                </a:solidFill>
                <a:latin typeface="Montserrat"/>
                <a:ea typeface="Montserrat"/>
                <a:cs typeface="Montserrat"/>
                <a:sym typeface="Montserrat"/>
              </a:endParaRPr>
            </a:p>
          </p:txBody>
        </p:sp>
      </p:grpSp>
      <p:grpSp>
        <p:nvGrpSpPr>
          <p:cNvPr id="369" name="Google Shape;369;p36"/>
          <p:cNvGrpSpPr/>
          <p:nvPr/>
        </p:nvGrpSpPr>
        <p:grpSpPr>
          <a:xfrm>
            <a:off x="564294" y="1978231"/>
            <a:ext cx="8229655" cy="1997685"/>
            <a:chOff x="1292288" y="1120800"/>
            <a:chExt cx="3263405" cy="1911294"/>
          </a:xfrm>
        </p:grpSpPr>
        <p:sp>
          <p:nvSpPr>
            <p:cNvPr id="370" name="Google Shape;370;p36"/>
            <p:cNvSpPr/>
            <p:nvPr/>
          </p:nvSpPr>
          <p:spPr>
            <a:xfrm>
              <a:off x="1292288" y="1120800"/>
              <a:ext cx="1589400" cy="920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txBox="1"/>
            <p:nvPr/>
          </p:nvSpPr>
          <p:spPr>
            <a:xfrm>
              <a:off x="1428017" y="1238284"/>
              <a:ext cx="13494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YMCA: </a:t>
              </a:r>
              <a:endParaRPr sz="18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CEP Services </a:t>
              </a:r>
              <a:endParaRPr sz="1800" b="1">
                <a:solidFill>
                  <a:srgbClr val="FFFFFF"/>
                </a:solidFill>
                <a:latin typeface="Montserrat"/>
                <a:ea typeface="Montserrat"/>
                <a:cs typeface="Montserrat"/>
                <a:sym typeface="Montserrat"/>
              </a:endParaRPr>
            </a:p>
          </p:txBody>
        </p:sp>
        <p:sp>
          <p:nvSpPr>
            <p:cNvPr id="372" name="Google Shape;372;p36"/>
            <p:cNvSpPr txBox="1"/>
            <p:nvPr/>
          </p:nvSpPr>
          <p:spPr>
            <a:xfrm>
              <a:off x="1292288" y="2311650"/>
              <a:ext cx="1589400" cy="52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NURSES:</a:t>
              </a:r>
              <a:endParaRPr sz="18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120</a:t>
              </a:r>
              <a:endParaRPr sz="1800" b="1">
                <a:solidFill>
                  <a:srgbClr val="FFFFFF"/>
                </a:solidFill>
                <a:latin typeface="Montserrat"/>
                <a:ea typeface="Montserrat"/>
                <a:cs typeface="Montserrat"/>
                <a:sym typeface="Montserrat"/>
              </a:endParaRPr>
            </a:p>
          </p:txBody>
        </p:sp>
        <p:sp>
          <p:nvSpPr>
            <p:cNvPr id="373" name="Google Shape;373;p36"/>
            <p:cNvSpPr/>
            <p:nvPr/>
          </p:nvSpPr>
          <p:spPr>
            <a:xfrm>
              <a:off x="1292293" y="2111394"/>
              <a:ext cx="3263400" cy="920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rPr>
                <a:t>EVOLVE 502:</a:t>
              </a:r>
              <a:endParaRPr sz="1800" b="1">
                <a:solidFill>
                  <a:schemeClr val="lt1"/>
                </a:solidFill>
              </a:endParaRPr>
            </a:p>
            <a:p>
              <a:pPr marL="0" lvl="0" indent="0" algn="ctr" rtl="0">
                <a:spcBef>
                  <a:spcPts val="0"/>
                </a:spcBef>
                <a:spcAft>
                  <a:spcPts val="0"/>
                </a:spcAft>
                <a:buNone/>
              </a:pPr>
              <a:r>
                <a:rPr lang="en" sz="1800" b="1">
                  <a:solidFill>
                    <a:schemeClr val="lt1"/>
                  </a:solidFill>
                </a:rPr>
                <a:t>Backpack League</a:t>
              </a:r>
              <a:endParaRPr sz="1800" b="1">
                <a:solidFill>
                  <a:schemeClr val="lt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7"/>
        <p:cNvGrpSpPr/>
        <p:nvPr/>
      </p:nvGrpSpPr>
      <p:grpSpPr>
        <a:xfrm>
          <a:off x="0" y="0"/>
          <a:ext cx="0" cy="0"/>
          <a:chOff x="0" y="0"/>
          <a:chExt cx="0" cy="0"/>
        </a:xfrm>
      </p:grpSpPr>
      <p:grpSp>
        <p:nvGrpSpPr>
          <p:cNvPr id="378" name="Google Shape;378;p37"/>
          <p:cNvGrpSpPr/>
          <p:nvPr/>
        </p:nvGrpSpPr>
        <p:grpSpPr>
          <a:xfrm>
            <a:off x="52" y="-71535"/>
            <a:ext cx="9143977" cy="747516"/>
            <a:chOff x="1292288" y="1120800"/>
            <a:chExt cx="1589400" cy="920700"/>
          </a:xfrm>
        </p:grpSpPr>
        <p:sp>
          <p:nvSpPr>
            <p:cNvPr id="379" name="Google Shape;379;p37"/>
            <p:cNvSpPr/>
            <p:nvPr/>
          </p:nvSpPr>
          <p:spPr>
            <a:xfrm>
              <a:off x="1292288" y="1120800"/>
              <a:ext cx="1589400" cy="920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txBox="1"/>
            <p:nvPr/>
          </p:nvSpPr>
          <p:spPr>
            <a:xfrm>
              <a:off x="1428017" y="1238284"/>
              <a:ext cx="13494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Montserrat"/>
                  <a:ea typeface="Montserrat"/>
                  <a:cs typeface="Montserrat"/>
                  <a:sym typeface="Montserrat"/>
                </a:rPr>
                <a:t>CONTRACTS: ACADEMIC</a:t>
              </a:r>
              <a:endParaRPr sz="3000" b="1">
                <a:solidFill>
                  <a:srgbClr val="FFFFFF"/>
                </a:solidFill>
                <a:latin typeface="Montserrat"/>
                <a:ea typeface="Montserrat"/>
                <a:cs typeface="Montserrat"/>
                <a:sym typeface="Montserrat"/>
              </a:endParaRPr>
            </a:p>
          </p:txBody>
        </p:sp>
      </p:grpSp>
      <p:grpSp>
        <p:nvGrpSpPr>
          <p:cNvPr id="381" name="Google Shape;381;p37"/>
          <p:cNvGrpSpPr/>
          <p:nvPr/>
        </p:nvGrpSpPr>
        <p:grpSpPr>
          <a:xfrm>
            <a:off x="457281" y="763919"/>
            <a:ext cx="4008149" cy="1997691"/>
            <a:chOff x="1292288" y="1120800"/>
            <a:chExt cx="1589400" cy="1911300"/>
          </a:xfrm>
        </p:grpSpPr>
        <p:sp>
          <p:nvSpPr>
            <p:cNvPr id="382" name="Google Shape;382;p37"/>
            <p:cNvSpPr/>
            <p:nvPr/>
          </p:nvSpPr>
          <p:spPr>
            <a:xfrm>
              <a:off x="1292288" y="1120800"/>
              <a:ext cx="1589400" cy="920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a:off x="1292288" y="2111400"/>
              <a:ext cx="1589400" cy="92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37"/>
          <p:cNvGrpSpPr/>
          <p:nvPr/>
        </p:nvGrpSpPr>
        <p:grpSpPr>
          <a:xfrm>
            <a:off x="4607216" y="763919"/>
            <a:ext cx="4079513" cy="1997691"/>
            <a:chOff x="4605656" y="1120800"/>
            <a:chExt cx="1589400" cy="1911300"/>
          </a:xfrm>
        </p:grpSpPr>
        <p:sp>
          <p:nvSpPr>
            <p:cNvPr id="385" name="Google Shape;385;p37"/>
            <p:cNvSpPr/>
            <p:nvPr/>
          </p:nvSpPr>
          <p:spPr>
            <a:xfrm>
              <a:off x="4605656" y="1120800"/>
              <a:ext cx="1589400" cy="92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7"/>
            <p:cNvSpPr/>
            <p:nvPr/>
          </p:nvSpPr>
          <p:spPr>
            <a:xfrm>
              <a:off x="4605656" y="2111400"/>
              <a:ext cx="1589400" cy="92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37"/>
          <p:cNvSpPr txBox="1"/>
          <p:nvPr/>
        </p:nvSpPr>
        <p:spPr>
          <a:xfrm>
            <a:off x="554263" y="763063"/>
            <a:ext cx="38721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lt1"/>
                </a:solidFill>
                <a:latin typeface="Montserrat"/>
                <a:ea typeface="Montserrat"/>
                <a:cs typeface="Montserrat"/>
                <a:sym typeface="Montserrat"/>
              </a:rPr>
              <a:t>EL Education </a:t>
            </a:r>
            <a:endParaRPr sz="16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300">
                <a:solidFill>
                  <a:schemeClr val="lt1"/>
                </a:solidFill>
                <a:latin typeface="Montserrat"/>
                <a:ea typeface="Montserrat"/>
                <a:cs typeface="Montserrat"/>
                <a:sym typeface="Montserrat"/>
              </a:rPr>
              <a:t>Professional learning for school administrators &amp; teachers on Literacy best practices</a:t>
            </a:r>
            <a:endParaRPr sz="1300">
              <a:solidFill>
                <a:schemeClr val="dk1"/>
              </a:solidFill>
              <a:latin typeface="Roboto"/>
              <a:ea typeface="Roboto"/>
              <a:cs typeface="Roboto"/>
              <a:sym typeface="Roboto"/>
            </a:endParaRPr>
          </a:p>
        </p:txBody>
      </p:sp>
      <p:sp>
        <p:nvSpPr>
          <p:cNvPr id="388" name="Google Shape;388;p37"/>
          <p:cNvSpPr txBox="1"/>
          <p:nvPr/>
        </p:nvSpPr>
        <p:spPr>
          <a:xfrm>
            <a:off x="535025" y="1749102"/>
            <a:ext cx="38721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lt1"/>
                </a:solidFill>
                <a:latin typeface="Montserrat"/>
                <a:ea typeface="Montserrat"/>
                <a:cs typeface="Montserrat"/>
                <a:sym typeface="Montserrat"/>
              </a:rPr>
              <a:t>Otus  </a:t>
            </a:r>
            <a:endParaRPr sz="1600" b="1"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 sz="1100" dirty="0">
                <a:solidFill>
                  <a:schemeClr val="lt1"/>
                </a:solidFill>
                <a:latin typeface="Montserrat"/>
                <a:ea typeface="Montserrat"/>
                <a:cs typeface="Montserrat"/>
                <a:sym typeface="Montserrat"/>
              </a:rPr>
              <a:t>Data hub for schools and district leaders to measure student growth aligned to Math &amp; Literacy academic standards, as well as JCPS Journey to Success </a:t>
            </a:r>
            <a:endParaRPr sz="1100" dirty="0">
              <a:solidFill>
                <a:schemeClr val="lt1"/>
              </a:solidFill>
              <a:latin typeface="Montserrat"/>
              <a:ea typeface="Montserrat"/>
              <a:cs typeface="Montserrat"/>
              <a:sym typeface="Montserrat"/>
            </a:endParaRPr>
          </a:p>
        </p:txBody>
      </p:sp>
      <p:sp>
        <p:nvSpPr>
          <p:cNvPr id="389" name="Google Shape;389;p37"/>
          <p:cNvSpPr txBox="1"/>
          <p:nvPr/>
        </p:nvSpPr>
        <p:spPr>
          <a:xfrm>
            <a:off x="4693363" y="763088"/>
            <a:ext cx="3872100" cy="8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lt1"/>
                </a:solidFill>
                <a:latin typeface="Montserrat"/>
                <a:ea typeface="Montserrat"/>
                <a:cs typeface="Montserrat"/>
                <a:sym typeface="Montserrat"/>
              </a:rPr>
              <a:t>Illustrative Math </a:t>
            </a:r>
            <a:endParaRPr sz="16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300">
                <a:solidFill>
                  <a:schemeClr val="lt1"/>
                </a:solidFill>
                <a:latin typeface="Montserrat"/>
                <a:ea typeface="Montserrat"/>
                <a:cs typeface="Montserrat"/>
                <a:sym typeface="Montserrat"/>
              </a:rPr>
              <a:t>Professional learning for school administrators &amp; teachers on Mathematics best practices</a:t>
            </a:r>
            <a:endParaRPr sz="1300">
              <a:solidFill>
                <a:schemeClr val="lt1"/>
              </a:solidFill>
              <a:latin typeface="Montserrat"/>
              <a:ea typeface="Montserrat"/>
              <a:cs typeface="Montserrat"/>
              <a:sym typeface="Montserrat"/>
            </a:endParaRPr>
          </a:p>
        </p:txBody>
      </p:sp>
      <p:sp>
        <p:nvSpPr>
          <p:cNvPr id="390" name="Google Shape;390;p37"/>
          <p:cNvSpPr txBox="1"/>
          <p:nvPr/>
        </p:nvSpPr>
        <p:spPr>
          <a:xfrm>
            <a:off x="4696075" y="1830300"/>
            <a:ext cx="39375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lt1"/>
                </a:solidFill>
                <a:latin typeface="Montserrat"/>
                <a:ea typeface="Montserrat"/>
                <a:cs typeface="Montserrat"/>
                <a:sym typeface="Montserrat"/>
              </a:rPr>
              <a:t>NWEA, Capti, Cert</a:t>
            </a:r>
            <a:endParaRPr sz="16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200">
                <a:solidFill>
                  <a:schemeClr val="lt1"/>
                </a:solidFill>
                <a:latin typeface="Montserrat"/>
                <a:ea typeface="Montserrat"/>
                <a:cs typeface="Montserrat"/>
                <a:sym typeface="Montserrat"/>
              </a:rPr>
              <a:t>Grade-level specific assessment platforms to measure student growth in Literacy, including foundational reading skills in grades K-12 </a:t>
            </a:r>
            <a:endParaRPr sz="1200">
              <a:solidFill>
                <a:schemeClr val="lt1"/>
              </a:solidFill>
              <a:latin typeface="Montserrat"/>
              <a:ea typeface="Montserrat"/>
              <a:cs typeface="Montserrat"/>
              <a:sym typeface="Montserrat"/>
            </a:endParaRPr>
          </a:p>
        </p:txBody>
      </p:sp>
      <p:sp>
        <p:nvSpPr>
          <p:cNvPr id="391" name="Google Shape;391;p37"/>
          <p:cNvSpPr txBox="1"/>
          <p:nvPr/>
        </p:nvSpPr>
        <p:spPr>
          <a:xfrm>
            <a:off x="999733" y="6487100"/>
            <a:ext cx="2923200" cy="37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rgbClr val="FFFFFF"/>
              </a:solidFill>
              <a:latin typeface="Montserrat"/>
              <a:ea typeface="Montserrat"/>
              <a:cs typeface="Montserrat"/>
              <a:sym typeface="Montserrat"/>
            </a:endParaRPr>
          </a:p>
        </p:txBody>
      </p:sp>
      <p:grpSp>
        <p:nvGrpSpPr>
          <p:cNvPr id="392" name="Google Shape;392;p37"/>
          <p:cNvGrpSpPr/>
          <p:nvPr/>
        </p:nvGrpSpPr>
        <p:grpSpPr>
          <a:xfrm>
            <a:off x="457274" y="2859754"/>
            <a:ext cx="4008149" cy="2152315"/>
            <a:chOff x="1292288" y="1120800"/>
            <a:chExt cx="1589400" cy="1911300"/>
          </a:xfrm>
        </p:grpSpPr>
        <p:sp>
          <p:nvSpPr>
            <p:cNvPr id="393" name="Google Shape;393;p37"/>
            <p:cNvSpPr/>
            <p:nvPr/>
          </p:nvSpPr>
          <p:spPr>
            <a:xfrm>
              <a:off x="1292288" y="1120800"/>
              <a:ext cx="1589400" cy="920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7"/>
            <p:cNvSpPr/>
            <p:nvPr/>
          </p:nvSpPr>
          <p:spPr>
            <a:xfrm>
              <a:off x="1292288" y="2111400"/>
              <a:ext cx="1589400" cy="92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37"/>
          <p:cNvGrpSpPr/>
          <p:nvPr/>
        </p:nvGrpSpPr>
        <p:grpSpPr>
          <a:xfrm>
            <a:off x="4607263" y="2859794"/>
            <a:ext cx="4079513" cy="2152315"/>
            <a:chOff x="4605656" y="1120800"/>
            <a:chExt cx="1589400" cy="1911300"/>
          </a:xfrm>
        </p:grpSpPr>
        <p:sp>
          <p:nvSpPr>
            <p:cNvPr id="396" name="Google Shape;396;p37"/>
            <p:cNvSpPr/>
            <p:nvPr/>
          </p:nvSpPr>
          <p:spPr>
            <a:xfrm>
              <a:off x="4605656" y="1120800"/>
              <a:ext cx="1589400" cy="92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7"/>
            <p:cNvSpPr/>
            <p:nvPr/>
          </p:nvSpPr>
          <p:spPr>
            <a:xfrm>
              <a:off x="4605656" y="2111400"/>
              <a:ext cx="1589400" cy="92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37"/>
          <p:cNvSpPr txBox="1"/>
          <p:nvPr/>
        </p:nvSpPr>
        <p:spPr>
          <a:xfrm>
            <a:off x="535025" y="2897475"/>
            <a:ext cx="39375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lt1"/>
                </a:solidFill>
                <a:latin typeface="Montserrat"/>
                <a:ea typeface="Montserrat"/>
                <a:cs typeface="Montserrat"/>
                <a:sym typeface="Montserrat"/>
              </a:rPr>
              <a:t>Imagine Learning &amp; Kiddom</a:t>
            </a:r>
            <a:endParaRPr sz="16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lt1"/>
                </a:solidFill>
                <a:latin typeface="Montserrat"/>
                <a:ea typeface="Montserrat"/>
                <a:cs typeface="Montserrat"/>
                <a:sym typeface="Montserrat"/>
              </a:rPr>
              <a:t>Digital access to Literacy &amp; Math curriculum including digital math fluency practice, foundational literacy small-group resources, &amp; performance tasks</a:t>
            </a:r>
            <a:endParaRPr sz="1100">
              <a:solidFill>
                <a:schemeClr val="dk1"/>
              </a:solidFill>
              <a:latin typeface="Roboto"/>
              <a:ea typeface="Roboto"/>
              <a:cs typeface="Roboto"/>
              <a:sym typeface="Roboto"/>
            </a:endParaRPr>
          </a:p>
        </p:txBody>
      </p:sp>
      <p:sp>
        <p:nvSpPr>
          <p:cNvPr id="399" name="Google Shape;399;p37"/>
          <p:cNvSpPr txBox="1"/>
          <p:nvPr/>
        </p:nvSpPr>
        <p:spPr>
          <a:xfrm>
            <a:off x="554263" y="3926150"/>
            <a:ext cx="38142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lt1"/>
                </a:solidFill>
                <a:latin typeface="Montserrat"/>
                <a:ea typeface="Montserrat"/>
                <a:cs typeface="Montserrat"/>
                <a:sym typeface="Montserrat"/>
              </a:rPr>
              <a:t>Edmentum </a:t>
            </a:r>
            <a:endParaRPr sz="16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200">
                <a:solidFill>
                  <a:schemeClr val="lt1"/>
                </a:solidFill>
                <a:latin typeface="Montserrat"/>
                <a:ea typeface="Montserrat"/>
                <a:cs typeface="Montserrat"/>
                <a:sym typeface="Montserrat"/>
              </a:rPr>
              <a:t>I</a:t>
            </a:r>
            <a:r>
              <a:rPr lang="en" sz="1100">
                <a:solidFill>
                  <a:schemeClr val="lt1"/>
                </a:solidFill>
                <a:latin typeface="Montserrat"/>
                <a:ea typeface="Montserrat"/>
                <a:cs typeface="Montserrat"/>
                <a:sym typeface="Montserrat"/>
              </a:rPr>
              <a:t>ncludes academic intervention programs as well as credit recovery Courseware. Provides KY certified teachers to specialized courses for schools with staffing shortages</a:t>
            </a:r>
            <a:endParaRPr sz="1100">
              <a:solidFill>
                <a:schemeClr val="lt1"/>
              </a:solidFill>
              <a:latin typeface="Montserrat"/>
              <a:ea typeface="Montserrat"/>
              <a:cs typeface="Montserrat"/>
              <a:sym typeface="Montserrat"/>
            </a:endParaRPr>
          </a:p>
        </p:txBody>
      </p:sp>
      <p:sp>
        <p:nvSpPr>
          <p:cNvPr id="400" name="Google Shape;400;p37"/>
          <p:cNvSpPr txBox="1"/>
          <p:nvPr/>
        </p:nvSpPr>
        <p:spPr>
          <a:xfrm>
            <a:off x="4696063" y="2920600"/>
            <a:ext cx="3872100" cy="8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lt1"/>
                </a:solidFill>
                <a:latin typeface="Montserrat"/>
                <a:ea typeface="Montserrat"/>
                <a:cs typeface="Montserrat"/>
                <a:sym typeface="Montserrat"/>
              </a:rPr>
              <a:t>Language Line Solutions </a:t>
            </a:r>
            <a:endParaRPr sz="16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200">
                <a:solidFill>
                  <a:schemeClr val="lt1"/>
                </a:solidFill>
                <a:latin typeface="Montserrat"/>
                <a:ea typeface="Montserrat"/>
                <a:cs typeface="Montserrat"/>
                <a:sym typeface="Montserrat"/>
              </a:rPr>
              <a:t>Interpretation services for schools to communicate with Multilingual families through voice, video, and virtual appointments </a:t>
            </a:r>
            <a:endParaRPr sz="1200">
              <a:solidFill>
                <a:schemeClr val="lt1"/>
              </a:solidFill>
              <a:latin typeface="Montserrat"/>
              <a:ea typeface="Montserrat"/>
              <a:cs typeface="Montserrat"/>
              <a:sym typeface="Montserrat"/>
            </a:endParaRPr>
          </a:p>
        </p:txBody>
      </p:sp>
      <p:sp>
        <p:nvSpPr>
          <p:cNvPr id="401" name="Google Shape;401;p37"/>
          <p:cNvSpPr txBox="1"/>
          <p:nvPr/>
        </p:nvSpPr>
        <p:spPr>
          <a:xfrm>
            <a:off x="4693363" y="3911800"/>
            <a:ext cx="38721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lt1"/>
                </a:solidFill>
                <a:latin typeface="Montserrat"/>
                <a:ea typeface="Montserrat"/>
                <a:cs typeface="Montserrat"/>
                <a:sym typeface="Montserrat"/>
              </a:rPr>
              <a:t>ThinkCERCA &amp; The DBQ Project</a:t>
            </a:r>
            <a:endParaRPr sz="16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300">
                <a:solidFill>
                  <a:schemeClr val="lt1"/>
                </a:solidFill>
                <a:latin typeface="Montserrat"/>
                <a:ea typeface="Montserrat"/>
                <a:cs typeface="Montserrat"/>
                <a:sym typeface="Montserrat"/>
              </a:rPr>
              <a:t>Curriculum and professional learning for Writing through the Curriculum and Civics education</a:t>
            </a:r>
            <a:endParaRPr sz="1300">
              <a:solidFill>
                <a:schemeClr val="lt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05"/>
        <p:cNvGrpSpPr/>
        <p:nvPr/>
      </p:nvGrpSpPr>
      <p:grpSpPr>
        <a:xfrm>
          <a:off x="0" y="0"/>
          <a:ext cx="0" cy="0"/>
          <a:chOff x="0" y="0"/>
          <a:chExt cx="0" cy="0"/>
        </a:xfrm>
      </p:grpSpPr>
      <p:sp>
        <p:nvSpPr>
          <p:cNvPr id="406" name="Google Shape;406;p38"/>
          <p:cNvSpPr txBox="1"/>
          <p:nvPr/>
        </p:nvSpPr>
        <p:spPr>
          <a:xfrm>
            <a:off x="457200" y="1182500"/>
            <a:ext cx="8375400" cy="3805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Montserrat"/>
              <a:buChar char="●"/>
            </a:pPr>
            <a:r>
              <a:rPr lang="en" sz="1800" b="1">
                <a:solidFill>
                  <a:schemeClr val="dk1"/>
                </a:solidFill>
                <a:latin typeface="Montserrat"/>
                <a:ea typeface="Montserrat"/>
                <a:cs typeface="Montserrat"/>
                <a:sym typeface="Montserrat"/>
              </a:rPr>
              <a:t>Equity of access </a:t>
            </a:r>
            <a:r>
              <a:rPr lang="en" sz="1800">
                <a:solidFill>
                  <a:schemeClr val="dk1"/>
                </a:solidFill>
                <a:latin typeface="Montserrat"/>
                <a:ea typeface="Montserrat"/>
                <a:cs typeface="Montserrat"/>
                <a:sym typeface="Montserrat"/>
              </a:rPr>
              <a:t>to curriculum materials, professional learning and academic intervention tools through </a:t>
            </a:r>
            <a:r>
              <a:rPr lang="en" sz="1800" b="1">
                <a:solidFill>
                  <a:schemeClr val="dk1"/>
                </a:solidFill>
                <a:latin typeface="Montserrat"/>
                <a:ea typeface="Montserrat"/>
                <a:cs typeface="Montserrat"/>
                <a:sym typeface="Montserrat"/>
              </a:rPr>
              <a:t>volume-discounted pricing</a:t>
            </a:r>
            <a:r>
              <a:rPr lang="en" sz="1800">
                <a:solidFill>
                  <a:schemeClr val="dk1"/>
                </a:solidFill>
                <a:latin typeface="Montserrat"/>
                <a:ea typeface="Montserrat"/>
                <a:cs typeface="Montserrat"/>
                <a:sym typeface="Montserrat"/>
              </a:rPr>
              <a:t>, resulting in </a:t>
            </a:r>
            <a:r>
              <a:rPr lang="en" sz="1800" b="1">
                <a:solidFill>
                  <a:schemeClr val="dk1"/>
                </a:solidFill>
                <a:latin typeface="Montserrat"/>
                <a:ea typeface="Montserrat"/>
                <a:cs typeface="Montserrat"/>
                <a:sym typeface="Montserrat"/>
              </a:rPr>
              <a:t>up to 70% savings per student</a:t>
            </a:r>
            <a:endParaRPr sz="1800" b="1">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 sz="1800">
                <a:solidFill>
                  <a:schemeClr val="dk1"/>
                </a:solidFill>
                <a:latin typeface="Montserrat"/>
                <a:ea typeface="Montserrat"/>
                <a:cs typeface="Montserrat"/>
                <a:sym typeface="Montserrat"/>
              </a:rPr>
              <a:t>Centralized and effective management of partner relationships at the district level ensures </a:t>
            </a:r>
            <a:r>
              <a:rPr lang="en" sz="1800" b="1">
                <a:solidFill>
                  <a:schemeClr val="dk1"/>
                </a:solidFill>
                <a:latin typeface="Montserrat"/>
                <a:ea typeface="Montserrat"/>
                <a:cs typeface="Montserrat"/>
                <a:sym typeface="Montserrat"/>
              </a:rPr>
              <a:t>consistent and clear communication to all schools</a:t>
            </a:r>
            <a:r>
              <a:rPr lang="en" sz="1800">
                <a:solidFill>
                  <a:schemeClr val="dk1"/>
                </a:solidFill>
                <a:latin typeface="Montserrat"/>
                <a:ea typeface="Montserrat"/>
                <a:cs typeface="Montserrat"/>
                <a:sym typeface="Montserrat"/>
              </a:rPr>
              <a:t> for implementation of resources</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 sz="1800">
                <a:solidFill>
                  <a:schemeClr val="dk1"/>
                </a:solidFill>
                <a:latin typeface="Montserrat"/>
                <a:ea typeface="Montserrat"/>
                <a:cs typeface="Montserrat"/>
                <a:sym typeface="Montserrat"/>
              </a:rPr>
              <a:t>Systems for vetting vendors, including curriculum providers and training companies, ensure we are </a:t>
            </a:r>
            <a:r>
              <a:rPr lang="en" sz="1800" b="1">
                <a:solidFill>
                  <a:schemeClr val="dk1"/>
                </a:solidFill>
                <a:latin typeface="Montserrat"/>
                <a:ea typeface="Montserrat"/>
                <a:cs typeface="Montserrat"/>
                <a:sym typeface="Montserrat"/>
              </a:rPr>
              <a:t>aligned to KDE’s guidance for High-Quality Instructional Resources</a:t>
            </a:r>
            <a:r>
              <a:rPr lang="en" sz="1800">
                <a:solidFill>
                  <a:schemeClr val="dk1"/>
                </a:solidFill>
                <a:latin typeface="Montserrat"/>
                <a:ea typeface="Montserrat"/>
                <a:cs typeface="Montserrat"/>
                <a:sym typeface="Montserrat"/>
              </a:rPr>
              <a:t> and research-based practices</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 sz="1800" b="1">
                <a:solidFill>
                  <a:schemeClr val="dk1"/>
                </a:solidFill>
                <a:latin typeface="Montserrat"/>
                <a:ea typeface="Montserrat"/>
                <a:cs typeface="Montserrat"/>
                <a:sym typeface="Montserrat"/>
              </a:rPr>
              <a:t>Partnerships are collaborative</a:t>
            </a:r>
            <a:r>
              <a:rPr lang="en" sz="1800">
                <a:solidFill>
                  <a:schemeClr val="dk1"/>
                </a:solidFill>
                <a:latin typeface="Montserrat"/>
                <a:ea typeface="Montserrat"/>
                <a:cs typeface="Montserrat"/>
                <a:sym typeface="Montserrat"/>
              </a:rPr>
              <a:t> with Academic Specialists to align our Instructional Vision with product delivery and usage- intentional implementation with a laser focus on student growth and learning</a:t>
            </a:r>
            <a:endParaRPr sz="18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22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grpSp>
        <p:nvGrpSpPr>
          <p:cNvPr id="407" name="Google Shape;407;p38"/>
          <p:cNvGrpSpPr/>
          <p:nvPr/>
        </p:nvGrpSpPr>
        <p:grpSpPr>
          <a:xfrm>
            <a:off x="19" y="166919"/>
            <a:ext cx="9143977" cy="962316"/>
            <a:chOff x="1292288" y="1120800"/>
            <a:chExt cx="1589400" cy="920700"/>
          </a:xfrm>
        </p:grpSpPr>
        <p:sp>
          <p:nvSpPr>
            <p:cNvPr id="408" name="Google Shape;408;p38"/>
            <p:cNvSpPr/>
            <p:nvPr/>
          </p:nvSpPr>
          <p:spPr>
            <a:xfrm>
              <a:off x="1292288" y="1120800"/>
              <a:ext cx="1589400" cy="92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txBox="1"/>
            <p:nvPr/>
          </p:nvSpPr>
          <p:spPr>
            <a:xfrm>
              <a:off x="1428017" y="1238284"/>
              <a:ext cx="13494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Montserrat"/>
                  <a:ea typeface="Montserrat"/>
                  <a:cs typeface="Montserrat"/>
                  <a:sym typeface="Montserrat"/>
                </a:rPr>
                <a:t>ACADEMIC CONTRACTS</a:t>
              </a:r>
              <a:endParaRPr sz="3000" b="1">
                <a:solidFill>
                  <a:srgbClr val="FFFFFF"/>
                </a:solidFill>
                <a:latin typeface="Montserrat"/>
                <a:ea typeface="Montserrat"/>
                <a:cs typeface="Montserrat"/>
                <a:sym typeface="Montserrat"/>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13"/>
        <p:cNvGrpSpPr/>
        <p:nvPr/>
      </p:nvGrpSpPr>
      <p:grpSpPr>
        <a:xfrm>
          <a:off x="0" y="0"/>
          <a:ext cx="0" cy="0"/>
          <a:chOff x="0" y="0"/>
          <a:chExt cx="0" cy="0"/>
        </a:xfrm>
      </p:grpSpPr>
      <p:sp>
        <p:nvSpPr>
          <p:cNvPr id="414" name="Google Shape;414;p39"/>
          <p:cNvSpPr txBox="1">
            <a:spLocks noGrp="1"/>
          </p:cNvSpPr>
          <p:nvPr>
            <p:ph type="title"/>
          </p:nvPr>
        </p:nvSpPr>
        <p:spPr>
          <a:xfrm>
            <a:off x="3105150" y="409575"/>
            <a:ext cx="2933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39"/>
          <p:cNvGrpSpPr/>
          <p:nvPr/>
        </p:nvGrpSpPr>
        <p:grpSpPr>
          <a:xfrm>
            <a:off x="-69" y="409619"/>
            <a:ext cx="9143977" cy="962316"/>
            <a:chOff x="1292288" y="1120800"/>
            <a:chExt cx="1589400" cy="920700"/>
          </a:xfrm>
        </p:grpSpPr>
        <p:sp>
          <p:nvSpPr>
            <p:cNvPr id="416" name="Google Shape;416;p39"/>
            <p:cNvSpPr/>
            <p:nvPr/>
          </p:nvSpPr>
          <p:spPr>
            <a:xfrm>
              <a:off x="1292288" y="1120800"/>
              <a:ext cx="1589400" cy="92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9"/>
            <p:cNvSpPr txBox="1"/>
            <p:nvPr/>
          </p:nvSpPr>
          <p:spPr>
            <a:xfrm>
              <a:off x="1428017" y="1238284"/>
              <a:ext cx="13494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Montserrat"/>
                  <a:ea typeface="Montserrat"/>
                  <a:cs typeface="Montserrat"/>
                  <a:sym typeface="Montserrat"/>
                </a:rPr>
                <a:t>SCHOOL ALLOCATIONS</a:t>
              </a:r>
              <a:endParaRPr sz="3000" b="1">
                <a:solidFill>
                  <a:srgbClr val="FFFFFF"/>
                </a:solidFill>
                <a:latin typeface="Montserrat"/>
                <a:ea typeface="Montserrat"/>
                <a:cs typeface="Montserrat"/>
                <a:sym typeface="Montserrat"/>
              </a:endParaRPr>
            </a:p>
          </p:txBody>
        </p:sp>
      </p:grpSp>
      <p:sp>
        <p:nvSpPr>
          <p:cNvPr id="418" name="Google Shape;418;p39"/>
          <p:cNvSpPr txBox="1"/>
          <p:nvPr/>
        </p:nvSpPr>
        <p:spPr>
          <a:xfrm>
            <a:off x="1263200" y="1371925"/>
            <a:ext cx="7247100" cy="35448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595959"/>
              </a:buClr>
              <a:buSzPts val="1800"/>
              <a:buFont typeface="Montserrat"/>
              <a:buChar char="●"/>
            </a:pPr>
            <a:r>
              <a:rPr lang="en" sz="1800" b="1">
                <a:solidFill>
                  <a:srgbClr val="595959"/>
                </a:solidFill>
                <a:latin typeface="Montserrat"/>
                <a:ea typeface="Montserrat"/>
                <a:cs typeface="Montserrat"/>
                <a:sym typeface="Montserrat"/>
              </a:rPr>
              <a:t>Regulatory Formula (702 KAR 3:246)</a:t>
            </a:r>
            <a:endParaRPr sz="1800" b="1">
              <a:solidFill>
                <a:srgbClr val="595959"/>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Certified</a:t>
            </a:r>
            <a:endParaRPr>
              <a:solidFill>
                <a:srgbClr val="595959"/>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Classified</a:t>
            </a:r>
            <a:endParaRPr>
              <a:solidFill>
                <a:srgbClr val="595959"/>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Operational</a:t>
            </a:r>
            <a:endParaRPr>
              <a:solidFill>
                <a:srgbClr val="595959"/>
              </a:solidFill>
              <a:latin typeface="Montserrat"/>
              <a:ea typeface="Montserrat"/>
              <a:cs typeface="Montserrat"/>
              <a:sym typeface="Montserrat"/>
            </a:endParaRPr>
          </a:p>
          <a:p>
            <a:pPr marL="457200" lvl="0" indent="-342900" algn="l" rtl="0">
              <a:lnSpc>
                <a:spcPct val="115000"/>
              </a:lnSpc>
              <a:spcBef>
                <a:spcPts val="0"/>
              </a:spcBef>
              <a:spcAft>
                <a:spcPts val="0"/>
              </a:spcAft>
              <a:buClr>
                <a:srgbClr val="595959"/>
              </a:buClr>
              <a:buSzPts val="1800"/>
              <a:buFont typeface="Montserrat"/>
              <a:buChar char="●"/>
            </a:pPr>
            <a:r>
              <a:rPr lang="en" sz="1800" b="1">
                <a:solidFill>
                  <a:srgbClr val="595959"/>
                </a:solidFill>
                <a:latin typeface="Montserrat"/>
                <a:ea typeface="Montserrat"/>
                <a:cs typeface="Montserrat"/>
                <a:sym typeface="Montserrat"/>
              </a:rPr>
              <a:t>District Add-On Funding</a:t>
            </a:r>
            <a:endParaRPr sz="1800" b="1">
              <a:solidFill>
                <a:srgbClr val="595959"/>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Future State</a:t>
            </a:r>
            <a:endParaRPr>
              <a:solidFill>
                <a:srgbClr val="595959"/>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AIS/Choice Zone</a:t>
            </a:r>
            <a:endParaRPr>
              <a:solidFill>
                <a:srgbClr val="595959"/>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Academic Support</a:t>
            </a:r>
            <a:endParaRPr>
              <a:solidFill>
                <a:srgbClr val="595959"/>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Student Athletics &amp; Activities</a:t>
            </a:r>
            <a:endParaRPr>
              <a:solidFill>
                <a:srgbClr val="595959"/>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Career/Technical Education</a:t>
            </a:r>
            <a:endParaRPr>
              <a:solidFill>
                <a:srgbClr val="595959"/>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Attendance Support</a:t>
            </a:r>
            <a:endParaRPr>
              <a:solidFill>
                <a:srgbClr val="595959"/>
              </a:solidFill>
              <a:latin typeface="Montserrat"/>
              <a:ea typeface="Montserrat"/>
              <a:cs typeface="Montserrat"/>
              <a:sym typeface="Montserrat"/>
            </a:endParaRPr>
          </a:p>
          <a:p>
            <a:pPr marL="914400" lvl="0" indent="0" algn="l" rtl="0">
              <a:lnSpc>
                <a:spcPct val="115000"/>
              </a:lnSpc>
              <a:spcBef>
                <a:spcPts val="1200"/>
              </a:spcBef>
              <a:spcAft>
                <a:spcPts val="1200"/>
              </a:spcAft>
              <a:buNone/>
            </a:pPr>
            <a:endParaRPr sz="2200">
              <a:solidFill>
                <a:schemeClr val="dk1"/>
              </a:solidFill>
              <a:latin typeface="Montserrat"/>
              <a:ea typeface="Montserrat"/>
              <a:cs typeface="Montserrat"/>
              <a:sym typeface="Montserrat"/>
            </a:endParaRPr>
          </a:p>
        </p:txBody>
      </p:sp>
      <p:sp>
        <p:nvSpPr>
          <p:cNvPr id="419" name="Google Shape;419;p39"/>
          <p:cNvSpPr txBox="1"/>
          <p:nvPr/>
        </p:nvSpPr>
        <p:spPr>
          <a:xfrm>
            <a:off x="4684525" y="2710450"/>
            <a:ext cx="2392500" cy="2612100"/>
          </a:xfrm>
          <a:prstGeom prst="rect">
            <a:avLst/>
          </a:prstGeom>
          <a:noFill/>
          <a:ln>
            <a:noFill/>
          </a:ln>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Student Support</a:t>
            </a:r>
            <a:endParaRPr>
              <a:solidFill>
                <a:srgbClr val="595959"/>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FRYSCs</a:t>
            </a:r>
            <a:endParaRPr>
              <a:solidFill>
                <a:srgbClr val="595959"/>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Counseling Services</a:t>
            </a:r>
            <a:endParaRPr>
              <a:solidFill>
                <a:srgbClr val="595959"/>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Multilingual Learners</a:t>
            </a:r>
            <a:endParaRPr>
              <a:solidFill>
                <a:srgbClr val="595959"/>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595959"/>
              </a:buClr>
              <a:buSzPts val="1400"/>
              <a:buFont typeface="Montserrat"/>
              <a:buChar char="○"/>
            </a:pPr>
            <a:r>
              <a:rPr lang="en">
                <a:solidFill>
                  <a:srgbClr val="595959"/>
                </a:solidFill>
                <a:latin typeface="Montserrat"/>
                <a:ea typeface="Montserrat"/>
                <a:cs typeface="Montserrat"/>
                <a:sym typeface="Montserrat"/>
              </a:rPr>
              <a:t>ECE</a:t>
            </a:r>
            <a:endParaRPr sz="1800">
              <a:solidFill>
                <a:schemeClr val="dk1"/>
              </a:solidFill>
              <a:latin typeface="Roboto"/>
              <a:ea typeface="Roboto"/>
              <a:cs typeface="Roboto"/>
              <a:sym typeface="Roboto"/>
            </a:endParaRPr>
          </a:p>
        </p:txBody>
      </p:sp>
      <p:pic>
        <p:nvPicPr>
          <p:cNvPr id="3" name="Picture 2">
            <a:extLst>
              <a:ext uri="{FF2B5EF4-FFF2-40B4-BE49-F238E27FC236}">
                <a16:creationId xmlns:a16="http://schemas.microsoft.com/office/drawing/2014/main" id="{C7210CDF-5EEA-419E-9F18-9488ADEB4200}"/>
              </a:ext>
            </a:extLst>
          </p:cNvPr>
          <p:cNvPicPr>
            <a:picLocks noChangeAspect="1"/>
          </p:cNvPicPr>
          <p:nvPr/>
        </p:nvPicPr>
        <p:blipFill>
          <a:blip r:embed="rId3"/>
          <a:stretch>
            <a:fillRect/>
          </a:stretch>
        </p:blipFill>
        <p:spPr>
          <a:xfrm>
            <a:off x="7381460" y="235780"/>
            <a:ext cx="1460639" cy="146063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4"/>
        <p:cNvGrpSpPr/>
        <p:nvPr/>
      </p:nvGrpSpPr>
      <p:grpSpPr>
        <a:xfrm>
          <a:off x="0" y="0"/>
          <a:ext cx="0" cy="0"/>
          <a:chOff x="0" y="0"/>
          <a:chExt cx="0" cy="0"/>
        </a:xfrm>
      </p:grpSpPr>
      <p:grpSp>
        <p:nvGrpSpPr>
          <p:cNvPr id="425" name="Google Shape;425;p40"/>
          <p:cNvGrpSpPr/>
          <p:nvPr/>
        </p:nvGrpSpPr>
        <p:grpSpPr>
          <a:xfrm>
            <a:off x="1124060" y="5240343"/>
            <a:ext cx="1661241" cy="1492546"/>
            <a:chOff x="1292288" y="2311650"/>
            <a:chExt cx="1589400" cy="1428000"/>
          </a:xfrm>
        </p:grpSpPr>
        <p:sp>
          <p:nvSpPr>
            <p:cNvPr id="426" name="Google Shape;426;p40"/>
            <p:cNvSpPr txBox="1"/>
            <p:nvPr/>
          </p:nvSpPr>
          <p:spPr>
            <a:xfrm>
              <a:off x="1507388" y="3385050"/>
              <a:ext cx="11592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Fira Sans Extra Condensed Medium"/>
                  <a:ea typeface="Fira Sans Extra Condensed Medium"/>
                  <a:cs typeface="Fira Sans Extra Condensed Medium"/>
                  <a:sym typeface="Fira Sans Extra Condensed Medium"/>
                </a:rPr>
                <a:t>Free</a:t>
              </a:r>
              <a:endParaRPr sz="2000">
                <a:solidFill>
                  <a:srgbClr val="FFFFFF"/>
                </a:solidFill>
                <a:latin typeface="Fira Sans Extra Condensed Medium"/>
                <a:ea typeface="Fira Sans Extra Condensed Medium"/>
                <a:cs typeface="Fira Sans Extra Condensed Medium"/>
                <a:sym typeface="Fira Sans Extra Condensed Medium"/>
              </a:endParaRPr>
            </a:p>
          </p:txBody>
        </p:sp>
        <p:sp>
          <p:nvSpPr>
            <p:cNvPr id="427" name="Google Shape;427;p40"/>
            <p:cNvSpPr txBox="1"/>
            <p:nvPr/>
          </p:nvSpPr>
          <p:spPr>
            <a:xfrm>
              <a:off x="1292288" y="2311650"/>
              <a:ext cx="1589400" cy="52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Roboto"/>
                  <a:ea typeface="Roboto"/>
                  <a:cs typeface="Roboto"/>
                  <a:sym typeface="Roboto"/>
                </a:rPr>
                <a:t>It's the closest planet to the Sun</a:t>
              </a:r>
              <a:endParaRPr sz="1200">
                <a:solidFill>
                  <a:srgbClr val="FFFFFF"/>
                </a:solidFill>
                <a:latin typeface="Roboto"/>
                <a:ea typeface="Roboto"/>
                <a:cs typeface="Roboto"/>
                <a:sym typeface="Roboto"/>
              </a:endParaRPr>
            </a:p>
          </p:txBody>
        </p:sp>
      </p:grpSp>
      <p:sp>
        <p:nvSpPr>
          <p:cNvPr id="428" name="Google Shape;428;p40"/>
          <p:cNvSpPr txBox="1"/>
          <p:nvPr/>
        </p:nvSpPr>
        <p:spPr>
          <a:xfrm>
            <a:off x="116288" y="771588"/>
            <a:ext cx="8911500" cy="431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i="1" dirty="0">
                <a:solidFill>
                  <a:schemeClr val="dk1"/>
                </a:solidFill>
                <a:latin typeface="Montserrat"/>
                <a:ea typeface="Montserrat"/>
                <a:cs typeface="Montserrat"/>
                <a:sym typeface="Montserrat"/>
              </a:rPr>
              <a:t>There is no reason to believe that the district’s very experienced and committed staff will not rise to the occasion if appropriately led by the school board and superintendent. The Council of the Great City Schools emerged from the review very optimistic about the district’s future and stands at the ready to help going forward. </a:t>
            </a:r>
            <a:br>
              <a:rPr lang="en" sz="1300" i="1" dirty="0">
                <a:solidFill>
                  <a:schemeClr val="dk1"/>
                </a:solidFill>
                <a:latin typeface="Montserrat"/>
                <a:ea typeface="Montserrat"/>
                <a:cs typeface="Montserrat"/>
                <a:sym typeface="Montserrat"/>
              </a:rPr>
            </a:br>
            <a:r>
              <a:rPr lang="en" sz="1300" b="1" dirty="0">
                <a:solidFill>
                  <a:schemeClr val="dk1"/>
                </a:solidFill>
                <a:latin typeface="Montserrat"/>
                <a:ea typeface="Montserrat"/>
                <a:cs typeface="Montserrat"/>
                <a:sym typeface="Montserrat"/>
              </a:rPr>
              <a:t>Council of Great City Schools - 2018</a:t>
            </a:r>
            <a:endParaRPr sz="1300" b="1" dirty="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en" sz="1300" i="1" dirty="0">
                <a:solidFill>
                  <a:schemeClr val="dk1"/>
                </a:solidFill>
                <a:latin typeface="Montserrat"/>
                <a:ea typeface="Montserrat"/>
                <a:cs typeface="Montserrat"/>
                <a:sym typeface="Montserrat"/>
              </a:rPr>
              <a:t>With the advent of new leadership and initiatives (often characterized as “north stars”) that promote collaboration coupled with innovation, a Culture of Hope and Promise are emerging. </a:t>
            </a:r>
            <a:br>
              <a:rPr lang="en" sz="1300" i="1" dirty="0">
                <a:solidFill>
                  <a:schemeClr val="dk1"/>
                </a:solidFill>
                <a:latin typeface="Montserrat"/>
                <a:ea typeface="Montserrat"/>
                <a:cs typeface="Montserrat"/>
                <a:sym typeface="Montserrat"/>
              </a:rPr>
            </a:br>
            <a:r>
              <a:rPr lang="en" sz="1300" b="1" dirty="0">
                <a:solidFill>
                  <a:schemeClr val="dk1"/>
                </a:solidFill>
                <a:latin typeface="Montserrat"/>
                <a:ea typeface="Montserrat"/>
                <a:cs typeface="Montserrat"/>
                <a:sym typeface="Montserrat"/>
              </a:rPr>
              <a:t>Cognia Accreditation 2019</a:t>
            </a:r>
            <a:endParaRPr sz="1300" b="1" dirty="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en" sz="1300" i="1" dirty="0">
                <a:solidFill>
                  <a:schemeClr val="dk1"/>
                </a:solidFill>
                <a:latin typeface="Montserrat"/>
                <a:ea typeface="Montserrat"/>
                <a:cs typeface="Montserrat"/>
                <a:sym typeface="Montserrat"/>
              </a:rPr>
              <a:t>a pattern of significant lack of efficiency and effectiveness in the governance and administration of JCPS does not exist and no further action towards JCPS, should be taken pursuant to KRS 158.785.  </a:t>
            </a:r>
            <a:br>
              <a:rPr lang="en" sz="1300" i="1" dirty="0">
                <a:solidFill>
                  <a:schemeClr val="dk1"/>
                </a:solidFill>
                <a:latin typeface="Montserrat"/>
                <a:ea typeface="Montserrat"/>
                <a:cs typeface="Montserrat"/>
                <a:sym typeface="Montserrat"/>
              </a:rPr>
            </a:br>
            <a:r>
              <a:rPr lang="en" sz="1300" b="1" dirty="0">
                <a:solidFill>
                  <a:schemeClr val="dk1"/>
                </a:solidFill>
                <a:latin typeface="Montserrat"/>
                <a:ea typeface="Montserrat"/>
                <a:cs typeface="Montserrat"/>
                <a:sym typeface="Montserrat"/>
              </a:rPr>
              <a:t>KDE Management Audit 2020</a:t>
            </a:r>
            <a:endParaRPr sz="1300" b="1" dirty="0">
              <a:solidFill>
                <a:schemeClr val="dk1"/>
              </a:solidFill>
              <a:latin typeface="Montserrat"/>
              <a:ea typeface="Montserrat"/>
              <a:cs typeface="Montserrat"/>
              <a:sym typeface="Montserrat"/>
            </a:endParaRPr>
          </a:p>
          <a:p>
            <a:pPr marL="0" lvl="0" indent="0" algn="l" rtl="0">
              <a:lnSpc>
                <a:spcPct val="115000"/>
              </a:lnSpc>
              <a:spcBef>
                <a:spcPts val="1200"/>
              </a:spcBef>
              <a:spcAft>
                <a:spcPts val="1200"/>
              </a:spcAft>
              <a:buNone/>
            </a:pPr>
            <a:r>
              <a:rPr lang="en" sz="1300" i="1" dirty="0">
                <a:solidFill>
                  <a:schemeClr val="dk1"/>
                </a:solidFill>
                <a:latin typeface="Montserrat"/>
                <a:ea typeface="Montserrat"/>
                <a:cs typeface="Montserrat"/>
                <a:sym typeface="Montserrat"/>
              </a:rPr>
              <a:t>There is evidence that the district leads and operates under a governance and leadership style that promotes and supports student performance and system effectiveness. The Board operates responsibly and ethically and engages in predominantly data-driven policy decisions.</a:t>
            </a:r>
            <a:br>
              <a:rPr lang="en" sz="1300" i="1" dirty="0">
                <a:solidFill>
                  <a:schemeClr val="dk1"/>
                </a:solidFill>
                <a:latin typeface="Montserrat"/>
                <a:ea typeface="Montserrat"/>
                <a:cs typeface="Montserrat"/>
                <a:sym typeface="Montserrat"/>
              </a:rPr>
            </a:br>
            <a:r>
              <a:rPr lang="en" sz="1300" b="1" dirty="0">
                <a:solidFill>
                  <a:schemeClr val="dk1"/>
                </a:solidFill>
                <a:latin typeface="Montserrat"/>
                <a:ea typeface="Montserrat"/>
                <a:cs typeface="Montserrat"/>
                <a:sym typeface="Montserrat"/>
              </a:rPr>
              <a:t>KDE Diagnostic Review 2022</a:t>
            </a:r>
            <a:endParaRPr sz="1700" dirty="0">
              <a:solidFill>
                <a:schemeClr val="dk1"/>
              </a:solidFill>
              <a:latin typeface="Montserrat"/>
              <a:ea typeface="Montserrat"/>
              <a:cs typeface="Montserrat"/>
              <a:sym typeface="Montserrat"/>
            </a:endParaRPr>
          </a:p>
        </p:txBody>
      </p:sp>
      <p:grpSp>
        <p:nvGrpSpPr>
          <p:cNvPr id="429" name="Google Shape;429;p40"/>
          <p:cNvGrpSpPr/>
          <p:nvPr/>
        </p:nvGrpSpPr>
        <p:grpSpPr>
          <a:xfrm>
            <a:off x="27" y="-37"/>
            <a:ext cx="9143977" cy="716584"/>
            <a:chOff x="1292307" y="855391"/>
            <a:chExt cx="1589400" cy="920705"/>
          </a:xfrm>
        </p:grpSpPr>
        <p:sp>
          <p:nvSpPr>
            <p:cNvPr id="430" name="Google Shape;430;p40"/>
            <p:cNvSpPr/>
            <p:nvPr/>
          </p:nvSpPr>
          <p:spPr>
            <a:xfrm>
              <a:off x="1292307" y="855396"/>
              <a:ext cx="1589400" cy="920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txBox="1"/>
            <p:nvPr/>
          </p:nvSpPr>
          <p:spPr>
            <a:xfrm>
              <a:off x="1422814" y="855391"/>
              <a:ext cx="13494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rgbClr val="FFFFFF"/>
                  </a:solidFill>
                  <a:latin typeface="Montserrat"/>
                  <a:ea typeface="Montserrat"/>
                  <a:cs typeface="Montserrat"/>
                  <a:sym typeface="Montserrat"/>
                </a:rPr>
                <a:t>PREVIOUS AUDITS AND REVIEWS</a:t>
              </a:r>
              <a:endParaRPr sz="3000" b="1" dirty="0">
                <a:solidFill>
                  <a:srgbClr val="FFFFFF"/>
                </a:solidFill>
                <a:latin typeface="Montserrat"/>
                <a:ea typeface="Montserrat"/>
                <a:cs typeface="Montserrat"/>
                <a:sym typeface="Montserrat"/>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5"/>
        <p:cNvGrpSpPr/>
        <p:nvPr/>
      </p:nvGrpSpPr>
      <p:grpSpPr>
        <a:xfrm>
          <a:off x="0" y="0"/>
          <a:ext cx="0" cy="0"/>
          <a:chOff x="0" y="0"/>
          <a:chExt cx="0" cy="0"/>
        </a:xfrm>
      </p:grpSpPr>
      <p:grpSp>
        <p:nvGrpSpPr>
          <p:cNvPr id="436" name="Google Shape;436;p41"/>
          <p:cNvGrpSpPr/>
          <p:nvPr/>
        </p:nvGrpSpPr>
        <p:grpSpPr>
          <a:xfrm>
            <a:off x="119404" y="158683"/>
            <a:ext cx="8839130" cy="962316"/>
            <a:chOff x="1308018" y="452507"/>
            <a:chExt cx="1589400" cy="920700"/>
          </a:xfrm>
        </p:grpSpPr>
        <p:sp>
          <p:nvSpPr>
            <p:cNvPr id="437" name="Google Shape;437;p41"/>
            <p:cNvSpPr/>
            <p:nvPr/>
          </p:nvSpPr>
          <p:spPr>
            <a:xfrm>
              <a:off x="1308018" y="452507"/>
              <a:ext cx="1589400" cy="92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txBox="1"/>
            <p:nvPr/>
          </p:nvSpPr>
          <p:spPr>
            <a:xfrm>
              <a:off x="1428017" y="557648"/>
              <a:ext cx="1349400" cy="7104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Montserrat"/>
                  <a:ea typeface="Montserrat"/>
                  <a:cs typeface="Montserrat"/>
                  <a:sym typeface="Montserrat"/>
                </a:rPr>
                <a:t>QUESTIONS? </a:t>
              </a:r>
              <a:endParaRPr sz="3000" b="1">
                <a:solidFill>
                  <a:srgbClr val="FFFFFF"/>
                </a:solidFill>
                <a:latin typeface="Montserrat"/>
                <a:ea typeface="Montserrat"/>
                <a:cs typeface="Montserrat"/>
                <a:sym typeface="Montserrat"/>
              </a:endParaRPr>
            </a:p>
          </p:txBody>
        </p:sp>
      </p:grpSp>
      <p:pic>
        <p:nvPicPr>
          <p:cNvPr id="439" name="Google Shape;439;p41"/>
          <p:cNvPicPr preferRelativeResize="0"/>
          <p:nvPr/>
        </p:nvPicPr>
        <p:blipFill>
          <a:blip r:embed="rId3">
            <a:alphaModFix/>
          </a:blip>
          <a:stretch>
            <a:fillRect/>
          </a:stretch>
        </p:blipFill>
        <p:spPr>
          <a:xfrm>
            <a:off x="2083725" y="1414044"/>
            <a:ext cx="1947223" cy="1584054"/>
          </a:xfrm>
          <a:prstGeom prst="rect">
            <a:avLst/>
          </a:prstGeom>
          <a:noFill/>
          <a:ln>
            <a:noFill/>
          </a:ln>
        </p:spPr>
      </p:pic>
      <p:pic>
        <p:nvPicPr>
          <p:cNvPr id="440" name="Google Shape;440;p41"/>
          <p:cNvPicPr preferRelativeResize="0"/>
          <p:nvPr/>
        </p:nvPicPr>
        <p:blipFill>
          <a:blip r:embed="rId4">
            <a:alphaModFix/>
          </a:blip>
          <a:stretch>
            <a:fillRect/>
          </a:stretch>
        </p:blipFill>
        <p:spPr>
          <a:xfrm>
            <a:off x="4701275" y="3157050"/>
            <a:ext cx="1947223" cy="1642974"/>
          </a:xfrm>
          <a:prstGeom prst="rect">
            <a:avLst/>
          </a:prstGeom>
          <a:noFill/>
          <a:ln>
            <a:noFill/>
          </a:ln>
        </p:spPr>
      </p:pic>
      <p:pic>
        <p:nvPicPr>
          <p:cNvPr id="441" name="Google Shape;441;p41"/>
          <p:cNvPicPr preferRelativeResize="0"/>
          <p:nvPr/>
        </p:nvPicPr>
        <p:blipFill>
          <a:blip r:embed="rId5">
            <a:alphaModFix/>
          </a:blip>
          <a:stretch>
            <a:fillRect/>
          </a:stretch>
        </p:blipFill>
        <p:spPr>
          <a:xfrm>
            <a:off x="72675" y="3105200"/>
            <a:ext cx="2441902" cy="1694824"/>
          </a:xfrm>
          <a:prstGeom prst="rect">
            <a:avLst/>
          </a:prstGeom>
          <a:noFill/>
          <a:ln>
            <a:noFill/>
          </a:ln>
        </p:spPr>
      </p:pic>
      <p:pic>
        <p:nvPicPr>
          <p:cNvPr id="442" name="Google Shape;442;p41"/>
          <p:cNvPicPr preferRelativeResize="0"/>
          <p:nvPr/>
        </p:nvPicPr>
        <p:blipFill>
          <a:blip r:embed="rId6">
            <a:alphaModFix/>
          </a:blip>
          <a:stretch>
            <a:fillRect/>
          </a:stretch>
        </p:blipFill>
        <p:spPr>
          <a:xfrm>
            <a:off x="119400" y="1414050"/>
            <a:ext cx="1947223" cy="1584051"/>
          </a:xfrm>
          <a:prstGeom prst="rect">
            <a:avLst/>
          </a:prstGeom>
          <a:noFill/>
          <a:ln>
            <a:noFill/>
          </a:ln>
        </p:spPr>
      </p:pic>
      <p:pic>
        <p:nvPicPr>
          <p:cNvPr id="443" name="Google Shape;443;p41"/>
          <p:cNvPicPr preferRelativeResize="0"/>
          <p:nvPr/>
        </p:nvPicPr>
        <p:blipFill>
          <a:blip r:embed="rId7">
            <a:alphaModFix/>
          </a:blip>
          <a:stretch>
            <a:fillRect/>
          </a:stretch>
        </p:blipFill>
        <p:spPr>
          <a:xfrm>
            <a:off x="6777750" y="1414050"/>
            <a:ext cx="2180774" cy="2237952"/>
          </a:xfrm>
          <a:prstGeom prst="rect">
            <a:avLst/>
          </a:prstGeom>
          <a:noFill/>
          <a:ln>
            <a:noFill/>
          </a:ln>
        </p:spPr>
      </p:pic>
      <p:pic>
        <p:nvPicPr>
          <p:cNvPr id="444" name="Google Shape;444;p41"/>
          <p:cNvPicPr preferRelativeResize="0"/>
          <p:nvPr/>
        </p:nvPicPr>
        <p:blipFill>
          <a:blip r:embed="rId8">
            <a:alphaModFix/>
          </a:blip>
          <a:stretch>
            <a:fillRect/>
          </a:stretch>
        </p:blipFill>
        <p:spPr>
          <a:xfrm>
            <a:off x="2668800" y="3105200"/>
            <a:ext cx="1947223" cy="1694823"/>
          </a:xfrm>
          <a:prstGeom prst="rect">
            <a:avLst/>
          </a:prstGeom>
          <a:noFill/>
          <a:ln>
            <a:noFill/>
          </a:ln>
        </p:spPr>
      </p:pic>
      <p:pic>
        <p:nvPicPr>
          <p:cNvPr id="445" name="Google Shape;445;p41"/>
          <p:cNvPicPr preferRelativeResize="0"/>
          <p:nvPr/>
        </p:nvPicPr>
        <p:blipFill>
          <a:blip r:embed="rId9">
            <a:alphaModFix/>
          </a:blip>
          <a:stretch>
            <a:fillRect/>
          </a:stretch>
        </p:blipFill>
        <p:spPr>
          <a:xfrm>
            <a:off x="6733750" y="3717475"/>
            <a:ext cx="2224773" cy="1082552"/>
          </a:xfrm>
          <a:prstGeom prst="rect">
            <a:avLst/>
          </a:prstGeom>
          <a:noFill/>
          <a:ln>
            <a:noFill/>
          </a:ln>
        </p:spPr>
      </p:pic>
      <p:pic>
        <p:nvPicPr>
          <p:cNvPr id="446" name="Google Shape;446;p41"/>
          <p:cNvPicPr preferRelativeResize="0"/>
          <p:nvPr/>
        </p:nvPicPr>
        <p:blipFill>
          <a:blip r:embed="rId10">
            <a:alphaModFix/>
          </a:blip>
          <a:stretch>
            <a:fillRect/>
          </a:stretch>
        </p:blipFill>
        <p:spPr>
          <a:xfrm>
            <a:off x="4154487" y="1414050"/>
            <a:ext cx="2474936" cy="1584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2514575" y="409575"/>
            <a:ext cx="39144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DISTRICT EMPLOYEES</a:t>
            </a:r>
            <a:endParaRPr b="1">
              <a:latin typeface="Montserrat"/>
              <a:ea typeface="Montserrat"/>
              <a:cs typeface="Montserrat"/>
              <a:sym typeface="Montserrat"/>
            </a:endParaRPr>
          </a:p>
        </p:txBody>
      </p:sp>
      <p:grpSp>
        <p:nvGrpSpPr>
          <p:cNvPr id="101" name="Google Shape;101;p26"/>
          <p:cNvGrpSpPr/>
          <p:nvPr/>
        </p:nvGrpSpPr>
        <p:grpSpPr>
          <a:xfrm>
            <a:off x="1126440" y="1824706"/>
            <a:ext cx="1588632" cy="1376133"/>
            <a:chOff x="1126465" y="1818631"/>
            <a:chExt cx="1588632" cy="1376133"/>
          </a:xfrm>
        </p:grpSpPr>
        <p:sp>
          <p:nvSpPr>
            <p:cNvPr id="102" name="Google Shape;102;p26"/>
            <p:cNvSpPr/>
            <p:nvPr/>
          </p:nvSpPr>
          <p:spPr>
            <a:xfrm>
              <a:off x="1126465" y="1818631"/>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6"/>
            <p:cNvSpPr/>
            <p:nvPr/>
          </p:nvSpPr>
          <p:spPr>
            <a:xfrm>
              <a:off x="1524646" y="2798586"/>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a:solidFill>
                    <a:srgbClr val="FFFFFF"/>
                  </a:solidFill>
                  <a:latin typeface="Fira Sans Extra Condensed Medium"/>
                  <a:ea typeface="Fira Sans Extra Condensed Medium"/>
                  <a:cs typeface="Fira Sans Extra Condensed Medium"/>
                  <a:sym typeface="Fira Sans Extra Condensed Medium"/>
                </a:rPr>
                <a:t>69%</a:t>
              </a:r>
              <a:endParaRPr sz="2200">
                <a:solidFill>
                  <a:srgbClr val="FFFFFF"/>
                </a:solidFill>
              </a:endParaRPr>
            </a:p>
          </p:txBody>
        </p:sp>
        <p:sp>
          <p:nvSpPr>
            <p:cNvPr id="104" name="Google Shape;104;p26"/>
            <p:cNvSpPr txBox="1"/>
            <p:nvPr/>
          </p:nvSpPr>
          <p:spPr>
            <a:xfrm>
              <a:off x="1126605" y="223556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Roboto"/>
                  <a:ea typeface="Roboto"/>
                  <a:cs typeface="Roboto"/>
                  <a:sym typeface="Roboto"/>
                </a:rPr>
                <a:t>SCHOOL-BASED</a:t>
              </a:r>
              <a:endParaRPr sz="1200" b="1">
                <a:solidFill>
                  <a:schemeClr val="dk1"/>
                </a:solidFill>
                <a:latin typeface="Roboto"/>
                <a:ea typeface="Roboto"/>
                <a:cs typeface="Roboto"/>
                <a:sym typeface="Roboto"/>
              </a:endParaRPr>
            </a:p>
          </p:txBody>
        </p:sp>
        <p:sp>
          <p:nvSpPr>
            <p:cNvPr id="105" name="Google Shape;105;p26"/>
            <p:cNvSpPr txBox="1"/>
            <p:nvPr/>
          </p:nvSpPr>
          <p:spPr>
            <a:xfrm>
              <a:off x="1126605" y="184384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12,479</a:t>
              </a:r>
              <a:endParaRPr sz="2200">
                <a:solidFill>
                  <a:schemeClr val="dk1"/>
                </a:solidFill>
                <a:latin typeface="Fira Sans Extra Condensed Medium"/>
                <a:ea typeface="Fira Sans Extra Condensed Medium"/>
                <a:cs typeface="Fira Sans Extra Condensed Medium"/>
                <a:sym typeface="Fira Sans Extra Condensed Medium"/>
              </a:endParaRPr>
            </a:p>
          </p:txBody>
        </p:sp>
      </p:grpSp>
      <p:grpSp>
        <p:nvGrpSpPr>
          <p:cNvPr id="106" name="Google Shape;106;p26"/>
          <p:cNvGrpSpPr/>
          <p:nvPr/>
        </p:nvGrpSpPr>
        <p:grpSpPr>
          <a:xfrm>
            <a:off x="2893948" y="1818631"/>
            <a:ext cx="1588632" cy="1376133"/>
            <a:chOff x="2893948" y="1818631"/>
            <a:chExt cx="1588632" cy="1376133"/>
          </a:xfrm>
        </p:grpSpPr>
        <p:sp>
          <p:nvSpPr>
            <p:cNvPr id="107" name="Google Shape;107;p26"/>
            <p:cNvSpPr/>
            <p:nvPr/>
          </p:nvSpPr>
          <p:spPr>
            <a:xfrm>
              <a:off x="2893948" y="1818631"/>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8" name="Google Shape;108;p26"/>
            <p:cNvSpPr/>
            <p:nvPr/>
          </p:nvSpPr>
          <p:spPr>
            <a:xfrm>
              <a:off x="3292101" y="2798586"/>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b="1">
                  <a:solidFill>
                    <a:srgbClr val="FFFFFF"/>
                  </a:solidFill>
                  <a:latin typeface="Fira Sans Extra Condensed"/>
                  <a:ea typeface="Fira Sans Extra Condensed"/>
                  <a:cs typeface="Fira Sans Extra Condensed"/>
                  <a:sym typeface="Fira Sans Extra Condensed"/>
                </a:rPr>
                <a:t>31%</a:t>
              </a:r>
              <a:endParaRPr sz="2200" b="1">
                <a:solidFill>
                  <a:srgbClr val="FFFFFF"/>
                </a:solidFill>
              </a:endParaRPr>
            </a:p>
          </p:txBody>
        </p:sp>
        <p:sp>
          <p:nvSpPr>
            <p:cNvPr id="109" name="Google Shape;109;p26"/>
            <p:cNvSpPr txBox="1"/>
            <p:nvPr/>
          </p:nvSpPr>
          <p:spPr>
            <a:xfrm>
              <a:off x="2894019" y="223556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Roboto"/>
                  <a:ea typeface="Roboto"/>
                  <a:cs typeface="Roboto"/>
                  <a:sym typeface="Roboto"/>
                </a:rPr>
                <a:t>NON SCHOOL-BASED</a:t>
              </a:r>
              <a:endParaRPr sz="1200" b="1">
                <a:solidFill>
                  <a:schemeClr val="dk1"/>
                </a:solidFill>
                <a:latin typeface="Roboto"/>
                <a:ea typeface="Roboto"/>
                <a:cs typeface="Roboto"/>
                <a:sym typeface="Roboto"/>
              </a:endParaRPr>
            </a:p>
          </p:txBody>
        </p:sp>
        <p:sp>
          <p:nvSpPr>
            <p:cNvPr id="110" name="Google Shape;110;p26"/>
            <p:cNvSpPr txBox="1"/>
            <p:nvPr/>
          </p:nvSpPr>
          <p:spPr>
            <a:xfrm>
              <a:off x="2894019" y="184384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dk1"/>
                  </a:solidFill>
                  <a:latin typeface="Fira Sans Extra Condensed"/>
                  <a:ea typeface="Fira Sans Extra Condensed"/>
                  <a:cs typeface="Fira Sans Extra Condensed"/>
                  <a:sym typeface="Fira Sans Extra Condensed"/>
                </a:rPr>
                <a:t>5,546</a:t>
              </a:r>
              <a:endParaRPr sz="2200" b="1">
                <a:solidFill>
                  <a:schemeClr val="dk1"/>
                </a:solidFill>
                <a:latin typeface="Fira Sans Extra Condensed"/>
                <a:ea typeface="Fira Sans Extra Condensed"/>
                <a:cs typeface="Fira Sans Extra Condensed"/>
                <a:sym typeface="Fira Sans Extra Condensed"/>
              </a:endParaRPr>
            </a:p>
          </p:txBody>
        </p:sp>
      </p:grpSp>
      <p:grpSp>
        <p:nvGrpSpPr>
          <p:cNvPr id="111" name="Google Shape;111;p26"/>
          <p:cNvGrpSpPr/>
          <p:nvPr/>
        </p:nvGrpSpPr>
        <p:grpSpPr>
          <a:xfrm>
            <a:off x="4661444" y="1818631"/>
            <a:ext cx="1588632" cy="1376133"/>
            <a:chOff x="4661444" y="1818631"/>
            <a:chExt cx="1588632" cy="1376133"/>
          </a:xfrm>
        </p:grpSpPr>
        <p:sp>
          <p:nvSpPr>
            <p:cNvPr id="112" name="Google Shape;112;p26"/>
            <p:cNvSpPr/>
            <p:nvPr/>
          </p:nvSpPr>
          <p:spPr>
            <a:xfrm>
              <a:off x="4661444" y="1818631"/>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 name="Google Shape;113;p26"/>
            <p:cNvSpPr/>
            <p:nvPr/>
          </p:nvSpPr>
          <p:spPr>
            <a:xfrm>
              <a:off x="5059598" y="2798586"/>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b="1">
                  <a:solidFill>
                    <a:srgbClr val="FFFFFF"/>
                  </a:solidFill>
                  <a:latin typeface="Fira Sans Extra Condensed"/>
                  <a:ea typeface="Fira Sans Extra Condensed"/>
                  <a:cs typeface="Fira Sans Extra Condensed"/>
                  <a:sym typeface="Fira Sans Extra Condensed"/>
                </a:rPr>
                <a:t>43%</a:t>
              </a:r>
              <a:endParaRPr sz="2200" b="1">
                <a:solidFill>
                  <a:srgbClr val="FFFFFF"/>
                </a:solidFill>
              </a:endParaRPr>
            </a:p>
          </p:txBody>
        </p:sp>
        <p:sp>
          <p:nvSpPr>
            <p:cNvPr id="114" name="Google Shape;114;p26"/>
            <p:cNvSpPr txBox="1"/>
            <p:nvPr/>
          </p:nvSpPr>
          <p:spPr>
            <a:xfrm>
              <a:off x="4661474" y="223556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Roboto"/>
                  <a:ea typeface="Roboto"/>
                  <a:cs typeface="Roboto"/>
                  <a:sym typeface="Roboto"/>
                </a:rPr>
                <a:t>CERTIFIED STAFF</a:t>
              </a:r>
              <a:endParaRPr sz="1200" b="1">
                <a:solidFill>
                  <a:schemeClr val="dk1"/>
                </a:solidFill>
                <a:latin typeface="Roboto"/>
                <a:ea typeface="Roboto"/>
                <a:cs typeface="Roboto"/>
                <a:sym typeface="Roboto"/>
              </a:endParaRPr>
            </a:p>
          </p:txBody>
        </p:sp>
        <p:sp>
          <p:nvSpPr>
            <p:cNvPr id="115" name="Google Shape;115;p26"/>
            <p:cNvSpPr txBox="1"/>
            <p:nvPr/>
          </p:nvSpPr>
          <p:spPr>
            <a:xfrm>
              <a:off x="4661474" y="184384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dk1"/>
                  </a:solidFill>
                  <a:latin typeface="Fira Sans Extra Condensed"/>
                  <a:ea typeface="Fira Sans Extra Condensed"/>
                  <a:cs typeface="Fira Sans Extra Condensed"/>
                  <a:sym typeface="Fira Sans Extra Condensed"/>
                </a:rPr>
                <a:t>7,800</a:t>
              </a:r>
              <a:endParaRPr sz="2200" b="1">
                <a:solidFill>
                  <a:schemeClr val="dk1"/>
                </a:solidFill>
                <a:latin typeface="Fira Sans Extra Condensed"/>
                <a:ea typeface="Fira Sans Extra Condensed"/>
                <a:cs typeface="Fira Sans Extra Condensed"/>
                <a:sym typeface="Fira Sans Extra Condensed"/>
              </a:endParaRPr>
            </a:p>
          </p:txBody>
        </p:sp>
      </p:grpSp>
      <p:grpSp>
        <p:nvGrpSpPr>
          <p:cNvPr id="116" name="Google Shape;116;p26"/>
          <p:cNvGrpSpPr/>
          <p:nvPr/>
        </p:nvGrpSpPr>
        <p:grpSpPr>
          <a:xfrm>
            <a:off x="6428913" y="1818631"/>
            <a:ext cx="1588632" cy="1376133"/>
            <a:chOff x="6428913" y="1818631"/>
            <a:chExt cx="1588632" cy="1376133"/>
          </a:xfrm>
        </p:grpSpPr>
        <p:sp>
          <p:nvSpPr>
            <p:cNvPr id="117" name="Google Shape;117;p26"/>
            <p:cNvSpPr/>
            <p:nvPr/>
          </p:nvSpPr>
          <p:spPr>
            <a:xfrm>
              <a:off x="6428913" y="1818631"/>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6"/>
            <p:cNvSpPr/>
            <p:nvPr/>
          </p:nvSpPr>
          <p:spPr>
            <a:xfrm>
              <a:off x="6827094" y="2798586"/>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a:solidFill>
                    <a:srgbClr val="FFFFFF"/>
                  </a:solidFill>
                  <a:latin typeface="Fira Sans Extra Condensed Medium"/>
                  <a:ea typeface="Fira Sans Extra Condensed Medium"/>
                  <a:cs typeface="Fira Sans Extra Condensed Medium"/>
                  <a:sym typeface="Fira Sans Extra Condensed Medium"/>
                </a:rPr>
                <a:t>57%</a:t>
              </a:r>
              <a:endParaRPr sz="2200">
                <a:solidFill>
                  <a:srgbClr val="FFFFFF"/>
                </a:solidFill>
              </a:endParaRPr>
            </a:p>
          </p:txBody>
        </p:sp>
        <p:sp>
          <p:nvSpPr>
            <p:cNvPr id="119" name="Google Shape;119;p26"/>
            <p:cNvSpPr txBox="1"/>
            <p:nvPr/>
          </p:nvSpPr>
          <p:spPr>
            <a:xfrm>
              <a:off x="6428930" y="223556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Roboto"/>
                  <a:ea typeface="Roboto"/>
                  <a:cs typeface="Roboto"/>
                  <a:sym typeface="Roboto"/>
                </a:rPr>
                <a:t>CLASSIFIED STAFF</a:t>
              </a:r>
              <a:endParaRPr sz="1200" b="1">
                <a:solidFill>
                  <a:schemeClr val="dk1"/>
                </a:solidFill>
                <a:latin typeface="Roboto"/>
                <a:ea typeface="Roboto"/>
                <a:cs typeface="Roboto"/>
                <a:sym typeface="Roboto"/>
              </a:endParaRPr>
            </a:p>
          </p:txBody>
        </p:sp>
        <p:sp>
          <p:nvSpPr>
            <p:cNvPr id="120" name="Google Shape;120;p26"/>
            <p:cNvSpPr txBox="1"/>
            <p:nvPr/>
          </p:nvSpPr>
          <p:spPr>
            <a:xfrm>
              <a:off x="6428930" y="184384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10,225</a:t>
              </a:r>
              <a:endParaRPr sz="2200">
                <a:solidFill>
                  <a:schemeClr val="dk1"/>
                </a:solidFill>
                <a:latin typeface="Fira Sans Extra Condensed Medium"/>
                <a:ea typeface="Fira Sans Extra Condensed Medium"/>
                <a:cs typeface="Fira Sans Extra Condensed Medium"/>
                <a:sym typeface="Fira Sans Extra Condensed Medium"/>
              </a:endParaRPr>
            </a:p>
          </p:txBody>
        </p:sp>
      </p:grpSp>
      <p:grpSp>
        <p:nvGrpSpPr>
          <p:cNvPr id="121" name="Google Shape;121;p26"/>
          <p:cNvGrpSpPr/>
          <p:nvPr/>
        </p:nvGrpSpPr>
        <p:grpSpPr>
          <a:xfrm>
            <a:off x="1126465" y="3357849"/>
            <a:ext cx="1588632" cy="1376133"/>
            <a:chOff x="1126465" y="3357849"/>
            <a:chExt cx="1588632" cy="1376133"/>
          </a:xfrm>
        </p:grpSpPr>
        <p:sp>
          <p:nvSpPr>
            <p:cNvPr id="122" name="Google Shape;122;p26"/>
            <p:cNvSpPr/>
            <p:nvPr/>
          </p:nvSpPr>
          <p:spPr>
            <a:xfrm>
              <a:off x="1126465" y="3357849"/>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6"/>
            <p:cNvSpPr txBox="1"/>
            <p:nvPr/>
          </p:nvSpPr>
          <p:spPr>
            <a:xfrm>
              <a:off x="1130180" y="3971855"/>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Roboto"/>
                  <a:ea typeface="Roboto"/>
                  <a:cs typeface="Roboto"/>
                  <a:sym typeface="Roboto"/>
                </a:rPr>
                <a:t>ASSIGNED TO CLASSROOM INSTRUCTION</a:t>
              </a:r>
              <a:endParaRPr sz="1200" b="1">
                <a:solidFill>
                  <a:schemeClr val="dk1"/>
                </a:solidFill>
                <a:latin typeface="Roboto"/>
                <a:ea typeface="Roboto"/>
                <a:cs typeface="Roboto"/>
                <a:sym typeface="Roboto"/>
              </a:endParaRPr>
            </a:p>
          </p:txBody>
        </p:sp>
        <p:sp>
          <p:nvSpPr>
            <p:cNvPr id="124" name="Google Shape;124;p26"/>
            <p:cNvSpPr txBox="1"/>
            <p:nvPr/>
          </p:nvSpPr>
          <p:spPr>
            <a:xfrm>
              <a:off x="1126605" y="3383060"/>
              <a:ext cx="1584900" cy="40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8,530</a:t>
              </a:r>
              <a:endParaRPr sz="2200">
                <a:solidFill>
                  <a:schemeClr val="dk1"/>
                </a:solidFill>
                <a:latin typeface="Fira Sans Extra Condensed Medium"/>
                <a:ea typeface="Fira Sans Extra Condensed Medium"/>
                <a:cs typeface="Fira Sans Extra Condensed Medium"/>
                <a:sym typeface="Fira Sans Extra Condensed Medium"/>
              </a:endParaRPr>
            </a:p>
          </p:txBody>
        </p:sp>
      </p:grpSp>
      <p:grpSp>
        <p:nvGrpSpPr>
          <p:cNvPr id="125" name="Google Shape;125;p26"/>
          <p:cNvGrpSpPr/>
          <p:nvPr/>
        </p:nvGrpSpPr>
        <p:grpSpPr>
          <a:xfrm>
            <a:off x="2893948" y="3357849"/>
            <a:ext cx="1588632" cy="1376133"/>
            <a:chOff x="2893948" y="3357849"/>
            <a:chExt cx="1588632" cy="1376133"/>
          </a:xfrm>
        </p:grpSpPr>
        <p:sp>
          <p:nvSpPr>
            <p:cNvPr id="126" name="Google Shape;126;p26"/>
            <p:cNvSpPr/>
            <p:nvPr/>
          </p:nvSpPr>
          <p:spPr>
            <a:xfrm>
              <a:off x="2893948" y="3357849"/>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6"/>
            <p:cNvSpPr txBox="1"/>
            <p:nvPr/>
          </p:nvSpPr>
          <p:spPr>
            <a:xfrm>
              <a:off x="2895819" y="3845667"/>
              <a:ext cx="1584900" cy="40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Roboto"/>
                  <a:ea typeface="Roboto"/>
                  <a:cs typeface="Roboto"/>
                  <a:sym typeface="Roboto"/>
                </a:rPr>
                <a:t>ADMINISTRATORS</a:t>
              </a:r>
              <a:endParaRPr sz="1200" b="1">
                <a:solidFill>
                  <a:schemeClr val="dk1"/>
                </a:solidFill>
                <a:latin typeface="Roboto"/>
                <a:ea typeface="Roboto"/>
                <a:cs typeface="Roboto"/>
                <a:sym typeface="Roboto"/>
              </a:endParaRPr>
            </a:p>
          </p:txBody>
        </p:sp>
        <p:sp>
          <p:nvSpPr>
            <p:cNvPr id="128" name="Google Shape;128;p26"/>
            <p:cNvSpPr txBox="1"/>
            <p:nvPr/>
          </p:nvSpPr>
          <p:spPr>
            <a:xfrm>
              <a:off x="2894019" y="3383060"/>
              <a:ext cx="1584900" cy="40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1,184</a:t>
              </a:r>
              <a:endParaRPr sz="2200">
                <a:solidFill>
                  <a:schemeClr val="dk1"/>
                </a:solidFill>
                <a:latin typeface="Fira Sans Extra Condensed Medium"/>
                <a:ea typeface="Fira Sans Extra Condensed Medium"/>
                <a:cs typeface="Fira Sans Extra Condensed Medium"/>
                <a:sym typeface="Fira Sans Extra Condensed Medium"/>
              </a:endParaRPr>
            </a:p>
          </p:txBody>
        </p:sp>
      </p:grpSp>
      <p:grpSp>
        <p:nvGrpSpPr>
          <p:cNvPr id="129" name="Google Shape;129;p26"/>
          <p:cNvGrpSpPr/>
          <p:nvPr/>
        </p:nvGrpSpPr>
        <p:grpSpPr>
          <a:xfrm>
            <a:off x="4661444" y="3357849"/>
            <a:ext cx="1588632" cy="1376133"/>
            <a:chOff x="4661444" y="3357849"/>
            <a:chExt cx="1588632" cy="1376133"/>
          </a:xfrm>
        </p:grpSpPr>
        <p:sp>
          <p:nvSpPr>
            <p:cNvPr id="130" name="Google Shape;130;p26"/>
            <p:cNvSpPr/>
            <p:nvPr/>
          </p:nvSpPr>
          <p:spPr>
            <a:xfrm>
              <a:off x="4661444" y="3357849"/>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6"/>
            <p:cNvSpPr txBox="1"/>
            <p:nvPr/>
          </p:nvSpPr>
          <p:spPr>
            <a:xfrm>
              <a:off x="4663299" y="3971855"/>
              <a:ext cx="1584900" cy="40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Roboto"/>
                  <a:ea typeface="Roboto"/>
                  <a:cs typeface="Roboto"/>
                  <a:sym typeface="Roboto"/>
                </a:rPr>
                <a:t>SCHOOL-BASED ADMINISTRATORS</a:t>
              </a:r>
              <a:endParaRPr sz="1200" b="1">
                <a:solidFill>
                  <a:schemeClr val="dk1"/>
                </a:solidFill>
                <a:latin typeface="Roboto"/>
                <a:ea typeface="Roboto"/>
                <a:cs typeface="Roboto"/>
                <a:sym typeface="Roboto"/>
              </a:endParaRPr>
            </a:p>
            <a:p>
              <a:pPr marL="0" lvl="0" indent="0" algn="ctr" rtl="0">
                <a:spcBef>
                  <a:spcPts val="0"/>
                </a:spcBef>
                <a:spcAft>
                  <a:spcPts val="0"/>
                </a:spcAft>
                <a:buNone/>
              </a:pPr>
              <a:r>
                <a:rPr lang="en" sz="1200" b="1">
                  <a:solidFill>
                    <a:schemeClr val="dk1"/>
                  </a:solidFill>
                  <a:latin typeface="Roboto"/>
                  <a:ea typeface="Roboto"/>
                  <a:cs typeface="Roboto"/>
                  <a:sym typeface="Roboto"/>
                </a:rPr>
                <a:t>(Principals, APs/Counselors)</a:t>
              </a:r>
              <a:endParaRPr sz="1200" b="1">
                <a:solidFill>
                  <a:schemeClr val="dk1"/>
                </a:solidFill>
                <a:latin typeface="Roboto"/>
                <a:ea typeface="Roboto"/>
                <a:cs typeface="Roboto"/>
                <a:sym typeface="Roboto"/>
              </a:endParaRPr>
            </a:p>
          </p:txBody>
        </p:sp>
        <p:sp>
          <p:nvSpPr>
            <p:cNvPr id="132" name="Google Shape;132;p26"/>
            <p:cNvSpPr txBox="1"/>
            <p:nvPr/>
          </p:nvSpPr>
          <p:spPr>
            <a:xfrm>
              <a:off x="4661474" y="3383060"/>
              <a:ext cx="1584900" cy="40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778</a:t>
              </a:r>
              <a:endParaRPr sz="2200">
                <a:solidFill>
                  <a:schemeClr val="dk1"/>
                </a:solidFill>
                <a:latin typeface="Fira Sans Extra Condensed Medium"/>
                <a:ea typeface="Fira Sans Extra Condensed Medium"/>
                <a:cs typeface="Fira Sans Extra Condensed Medium"/>
                <a:sym typeface="Fira Sans Extra Condensed Medium"/>
              </a:endParaRPr>
            </a:p>
          </p:txBody>
        </p:sp>
      </p:grpSp>
      <p:grpSp>
        <p:nvGrpSpPr>
          <p:cNvPr id="133" name="Google Shape;133;p26"/>
          <p:cNvGrpSpPr/>
          <p:nvPr/>
        </p:nvGrpSpPr>
        <p:grpSpPr>
          <a:xfrm>
            <a:off x="6428913" y="3357849"/>
            <a:ext cx="1588632" cy="1376133"/>
            <a:chOff x="6428913" y="3357849"/>
            <a:chExt cx="1588632" cy="1376133"/>
          </a:xfrm>
        </p:grpSpPr>
        <p:sp>
          <p:nvSpPr>
            <p:cNvPr id="134" name="Google Shape;134;p26"/>
            <p:cNvSpPr/>
            <p:nvPr/>
          </p:nvSpPr>
          <p:spPr>
            <a:xfrm>
              <a:off x="6428913" y="3357849"/>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6"/>
            <p:cNvSpPr txBox="1"/>
            <p:nvPr/>
          </p:nvSpPr>
          <p:spPr>
            <a:xfrm>
              <a:off x="6428955" y="3971842"/>
              <a:ext cx="1584900" cy="40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Roboto"/>
                  <a:ea typeface="Roboto"/>
                  <a:cs typeface="Roboto"/>
                  <a:sym typeface="Roboto"/>
                </a:rPr>
                <a:t>NON-SCHOOL BASED ADMINISTRATORS</a:t>
              </a:r>
              <a:endParaRPr sz="1200" b="1">
                <a:solidFill>
                  <a:schemeClr val="dk1"/>
                </a:solidFill>
                <a:latin typeface="Montserrat"/>
                <a:ea typeface="Montserrat"/>
                <a:cs typeface="Montserrat"/>
                <a:sym typeface="Montserrat"/>
              </a:endParaRPr>
            </a:p>
          </p:txBody>
        </p:sp>
        <p:sp>
          <p:nvSpPr>
            <p:cNvPr id="136" name="Google Shape;136;p26"/>
            <p:cNvSpPr txBox="1"/>
            <p:nvPr/>
          </p:nvSpPr>
          <p:spPr>
            <a:xfrm>
              <a:off x="6428930" y="3383060"/>
              <a:ext cx="1584900" cy="40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406</a:t>
              </a:r>
              <a:endParaRPr sz="2200">
                <a:solidFill>
                  <a:schemeClr val="dk1"/>
                </a:solidFill>
                <a:latin typeface="Fira Sans Extra Condensed Medium"/>
                <a:ea typeface="Fira Sans Extra Condensed Medium"/>
                <a:cs typeface="Fira Sans Extra Condensed Medium"/>
                <a:sym typeface="Fira Sans Extra Condensed Medium"/>
              </a:endParaRPr>
            </a:p>
          </p:txBody>
        </p:sp>
      </p:grpSp>
      <p:sp>
        <p:nvSpPr>
          <p:cNvPr id="137" name="Google Shape;137;p26"/>
          <p:cNvSpPr/>
          <p:nvPr/>
        </p:nvSpPr>
        <p:spPr>
          <a:xfrm>
            <a:off x="1126456" y="1104900"/>
            <a:ext cx="6891000" cy="562800"/>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p:nvPr/>
        </p:nvSpPr>
        <p:spPr>
          <a:xfrm>
            <a:off x="2206225" y="1186075"/>
            <a:ext cx="50463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1"/>
                </a:solidFill>
                <a:latin typeface="Montserrat ExtraBold"/>
                <a:ea typeface="Montserrat ExtraBold"/>
                <a:cs typeface="Montserrat ExtraBold"/>
                <a:sym typeface="Montserrat ExtraBold"/>
              </a:rPr>
              <a:t>18,025 TOTAL EMPLOYEES</a:t>
            </a:r>
            <a:endParaRPr sz="2300">
              <a:solidFill>
                <a:schemeClr val="dk1"/>
              </a:solidFill>
              <a:latin typeface="Montserrat ExtraBold"/>
              <a:ea typeface="Montserrat ExtraBold"/>
              <a:cs typeface="Montserrat ExtraBold"/>
              <a:sym typeface="Montserrat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125" y="409575"/>
            <a:ext cx="91440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ontserrat ExtraBold"/>
                <a:ea typeface="Montserrat ExtraBold"/>
                <a:cs typeface="Montserrat ExtraBold"/>
                <a:sym typeface="Montserrat ExtraBold"/>
              </a:rPr>
              <a:t>TEACHER SALARIES</a:t>
            </a:r>
            <a:endParaRPr sz="3200">
              <a:latin typeface="Montserrat ExtraBold"/>
              <a:ea typeface="Montserrat ExtraBold"/>
              <a:cs typeface="Montserrat ExtraBold"/>
              <a:sym typeface="Montserrat ExtraBold"/>
            </a:endParaRPr>
          </a:p>
        </p:txBody>
      </p:sp>
      <p:grpSp>
        <p:nvGrpSpPr>
          <p:cNvPr id="144" name="Google Shape;144;p27"/>
          <p:cNvGrpSpPr/>
          <p:nvPr/>
        </p:nvGrpSpPr>
        <p:grpSpPr>
          <a:xfrm>
            <a:off x="1432349" y="1225222"/>
            <a:ext cx="1546537" cy="2905470"/>
            <a:chOff x="454524" y="1549497"/>
            <a:chExt cx="1546537" cy="2905470"/>
          </a:xfrm>
        </p:grpSpPr>
        <p:sp>
          <p:nvSpPr>
            <p:cNvPr id="145" name="Google Shape;145;p27"/>
            <p:cNvSpPr/>
            <p:nvPr/>
          </p:nvSpPr>
          <p:spPr>
            <a:xfrm>
              <a:off x="457278" y="1549497"/>
              <a:ext cx="1543782" cy="2905470"/>
            </a:xfrm>
            <a:custGeom>
              <a:avLst/>
              <a:gdLst/>
              <a:ahLst/>
              <a:cxnLst/>
              <a:rect l="l" t="t" r="r" b="b"/>
              <a:pathLst>
                <a:path w="3679" h="6925" extrusionOk="0">
                  <a:moveTo>
                    <a:pt x="820" y="5897"/>
                  </a:moveTo>
                  <a:lnTo>
                    <a:pt x="3678" y="5897"/>
                  </a:lnTo>
                  <a:lnTo>
                    <a:pt x="3678" y="6924"/>
                  </a:lnTo>
                  <a:lnTo>
                    <a:pt x="0" y="6924"/>
                  </a:lnTo>
                  <a:lnTo>
                    <a:pt x="0" y="0"/>
                  </a:lnTo>
                  <a:lnTo>
                    <a:pt x="3678" y="0"/>
                  </a:lnTo>
                  <a:lnTo>
                    <a:pt x="3678" y="3652"/>
                  </a:lnTo>
                  <a:lnTo>
                    <a:pt x="820" y="3652"/>
                  </a:lnTo>
                  <a:lnTo>
                    <a:pt x="820" y="5897"/>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600" b="0" i="0" u="none">
                <a:solidFill>
                  <a:srgbClr val="999999"/>
                </a:solidFill>
                <a:latin typeface="Calibri"/>
                <a:ea typeface="Calibri"/>
                <a:cs typeface="Calibri"/>
                <a:sym typeface="Calibri"/>
              </a:endParaRPr>
            </a:p>
          </p:txBody>
        </p:sp>
        <p:sp>
          <p:nvSpPr>
            <p:cNvPr id="146" name="Google Shape;146;p27"/>
            <p:cNvSpPr/>
            <p:nvPr/>
          </p:nvSpPr>
          <p:spPr>
            <a:xfrm>
              <a:off x="456078" y="3081750"/>
              <a:ext cx="1543174" cy="942175"/>
            </a:xfrm>
            <a:custGeom>
              <a:avLst/>
              <a:gdLst/>
              <a:ahLst/>
              <a:cxnLst/>
              <a:rect l="l" t="t" r="r" b="b"/>
              <a:pathLst>
                <a:path w="2859" h="2246" extrusionOk="0">
                  <a:moveTo>
                    <a:pt x="0" y="2245"/>
                  </a:moveTo>
                  <a:lnTo>
                    <a:pt x="0" y="0"/>
                  </a:lnTo>
                  <a:lnTo>
                    <a:pt x="2858" y="0"/>
                  </a:lnTo>
                  <a:lnTo>
                    <a:pt x="2858" y="2245"/>
                  </a:lnTo>
                  <a:lnTo>
                    <a:pt x="0" y="2245"/>
                  </a:lnTo>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500" b="1">
                  <a:solidFill>
                    <a:schemeClr val="lt1"/>
                  </a:solidFill>
                  <a:latin typeface="Montserrat"/>
                  <a:ea typeface="Montserrat"/>
                  <a:cs typeface="Montserrat"/>
                  <a:sym typeface="Montserrat"/>
                </a:rPr>
                <a:t>$48,038</a:t>
              </a:r>
              <a:endParaRPr sz="2500" b="1" i="0" u="none">
                <a:solidFill>
                  <a:schemeClr val="lt1"/>
                </a:solidFill>
                <a:latin typeface="Montserrat"/>
                <a:ea typeface="Montserrat"/>
                <a:cs typeface="Montserrat"/>
                <a:sym typeface="Montserrat"/>
              </a:endParaRPr>
            </a:p>
          </p:txBody>
        </p:sp>
        <p:sp>
          <p:nvSpPr>
            <p:cNvPr id="147" name="Google Shape;147;p27"/>
            <p:cNvSpPr txBox="1"/>
            <p:nvPr/>
          </p:nvSpPr>
          <p:spPr>
            <a:xfrm flipH="1">
              <a:off x="454524" y="2125084"/>
              <a:ext cx="1543800" cy="245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2000" b="1">
                  <a:latin typeface="Montserrat"/>
                  <a:ea typeface="Montserrat"/>
                  <a:cs typeface="Montserrat"/>
                  <a:sym typeface="Montserrat"/>
                </a:rPr>
                <a:t>Rank III</a:t>
              </a:r>
              <a:endParaRPr sz="2000" b="1">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 sz="2000">
                  <a:latin typeface="Fira Sans Extra Condensed Medium"/>
                  <a:ea typeface="Fira Sans Extra Condensed Medium"/>
                  <a:cs typeface="Fira Sans Extra Condensed Medium"/>
                  <a:sym typeface="Fira Sans Extra Condensed Medium"/>
                </a:rPr>
                <a:t>0 Years </a:t>
              </a:r>
              <a:endParaRPr sz="1800">
                <a:latin typeface="Fira Sans Extra Condensed Medium"/>
                <a:ea typeface="Fira Sans Extra Condensed Medium"/>
                <a:cs typeface="Fira Sans Extra Condensed Medium"/>
                <a:sym typeface="Fira Sans Extra Condensed Medium"/>
              </a:endParaRPr>
            </a:p>
          </p:txBody>
        </p:sp>
        <p:sp>
          <p:nvSpPr>
            <p:cNvPr id="148" name="Google Shape;148;p27"/>
            <p:cNvSpPr txBox="1"/>
            <p:nvPr/>
          </p:nvSpPr>
          <p:spPr>
            <a:xfrm>
              <a:off x="454824" y="2418805"/>
              <a:ext cx="1543200" cy="66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endParaRPr sz="1200">
                <a:latin typeface="Roboto"/>
                <a:ea typeface="Roboto"/>
                <a:cs typeface="Roboto"/>
                <a:sym typeface="Roboto"/>
              </a:endParaRPr>
            </a:p>
          </p:txBody>
        </p:sp>
      </p:grpSp>
      <p:grpSp>
        <p:nvGrpSpPr>
          <p:cNvPr id="149" name="Google Shape;149;p27"/>
          <p:cNvGrpSpPr/>
          <p:nvPr/>
        </p:nvGrpSpPr>
        <p:grpSpPr>
          <a:xfrm>
            <a:off x="3104235" y="799430"/>
            <a:ext cx="1546829" cy="3331275"/>
            <a:chOff x="2124900" y="1123705"/>
            <a:chExt cx="1546829" cy="3331275"/>
          </a:xfrm>
        </p:grpSpPr>
        <p:sp>
          <p:nvSpPr>
            <p:cNvPr id="150" name="Google Shape;150;p27"/>
            <p:cNvSpPr/>
            <p:nvPr/>
          </p:nvSpPr>
          <p:spPr>
            <a:xfrm>
              <a:off x="2124900" y="1549503"/>
              <a:ext cx="1543773" cy="2905477"/>
            </a:xfrm>
            <a:custGeom>
              <a:avLst/>
              <a:gdLst/>
              <a:ahLst/>
              <a:cxnLst/>
              <a:rect l="l" t="t" r="r" b="b"/>
              <a:pathLst>
                <a:path w="3679" h="3653" extrusionOk="0">
                  <a:moveTo>
                    <a:pt x="0" y="0"/>
                  </a:moveTo>
                  <a:lnTo>
                    <a:pt x="3678" y="0"/>
                  </a:lnTo>
                  <a:lnTo>
                    <a:pt x="3678" y="3652"/>
                  </a:lnTo>
                  <a:lnTo>
                    <a:pt x="0" y="3652"/>
                  </a:lnTo>
                  <a:lnTo>
                    <a:pt x="0" y="0"/>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600" b="0" i="0" u="none">
                <a:solidFill>
                  <a:schemeClr val="dk2"/>
                </a:solidFill>
                <a:latin typeface="Calibri"/>
                <a:ea typeface="Calibri"/>
                <a:cs typeface="Calibri"/>
                <a:sym typeface="Calibri"/>
              </a:endParaRPr>
            </a:p>
          </p:txBody>
        </p:sp>
        <p:sp>
          <p:nvSpPr>
            <p:cNvPr id="151" name="Google Shape;151;p27"/>
            <p:cNvSpPr/>
            <p:nvPr/>
          </p:nvSpPr>
          <p:spPr>
            <a:xfrm>
              <a:off x="2124904" y="3081753"/>
              <a:ext cx="1543782" cy="942180"/>
            </a:xfrm>
            <a:custGeom>
              <a:avLst/>
              <a:gdLst/>
              <a:ahLst/>
              <a:cxnLst/>
              <a:rect l="l" t="t" r="r" b="b"/>
              <a:pathLst>
                <a:path w="3679" h="2246" extrusionOk="0">
                  <a:moveTo>
                    <a:pt x="0" y="2245"/>
                  </a:moveTo>
                  <a:lnTo>
                    <a:pt x="0" y="0"/>
                  </a:lnTo>
                  <a:lnTo>
                    <a:pt x="3678" y="0"/>
                  </a:lnTo>
                  <a:lnTo>
                    <a:pt x="3678" y="2245"/>
                  </a:lnTo>
                  <a:lnTo>
                    <a:pt x="0" y="2245"/>
                  </a:lnTo>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500" b="1">
                  <a:solidFill>
                    <a:schemeClr val="lt1"/>
                  </a:solidFill>
                  <a:latin typeface="Montserrat"/>
                  <a:ea typeface="Montserrat"/>
                  <a:cs typeface="Montserrat"/>
                  <a:sym typeface="Montserrat"/>
                </a:rPr>
                <a:t>$76,224</a:t>
              </a:r>
              <a:endParaRPr sz="2500" b="1" i="0" u="none">
                <a:solidFill>
                  <a:schemeClr val="lt1"/>
                </a:solidFill>
                <a:latin typeface="Montserrat"/>
                <a:ea typeface="Montserrat"/>
                <a:cs typeface="Montserrat"/>
                <a:sym typeface="Montserrat"/>
              </a:endParaRPr>
            </a:p>
          </p:txBody>
        </p:sp>
        <p:sp>
          <p:nvSpPr>
            <p:cNvPr id="152" name="Google Shape;152;p27"/>
            <p:cNvSpPr txBox="1"/>
            <p:nvPr/>
          </p:nvSpPr>
          <p:spPr>
            <a:xfrm>
              <a:off x="2693578" y="1123705"/>
              <a:ext cx="412500" cy="67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0"/>
                <a:buFont typeface="Lato Black"/>
                <a:buNone/>
              </a:pPr>
              <a:endParaRPr sz="3600">
                <a:latin typeface="Fira Sans Extra Condensed Medium"/>
                <a:ea typeface="Fira Sans Extra Condensed Medium"/>
                <a:cs typeface="Fira Sans Extra Condensed Medium"/>
                <a:sym typeface="Fira Sans Extra Condensed Medium"/>
              </a:endParaRPr>
            </a:p>
          </p:txBody>
        </p:sp>
        <p:sp>
          <p:nvSpPr>
            <p:cNvPr id="153" name="Google Shape;153;p27"/>
            <p:cNvSpPr txBox="1"/>
            <p:nvPr/>
          </p:nvSpPr>
          <p:spPr>
            <a:xfrm flipH="1">
              <a:off x="2127929" y="2125084"/>
              <a:ext cx="1543800" cy="245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1800" b="1">
                  <a:latin typeface="Montserrat"/>
                  <a:ea typeface="Montserrat"/>
                  <a:cs typeface="Montserrat"/>
                  <a:sym typeface="Montserrat"/>
                </a:rPr>
                <a:t>Average JCPS Teacher Salary </a:t>
              </a:r>
              <a:endParaRPr sz="1600" b="1">
                <a:latin typeface="Montserrat"/>
                <a:ea typeface="Montserrat"/>
                <a:cs typeface="Montserrat"/>
                <a:sym typeface="Montserrat"/>
              </a:endParaRPr>
            </a:p>
          </p:txBody>
        </p:sp>
        <p:sp>
          <p:nvSpPr>
            <p:cNvPr id="154" name="Google Shape;154;p27"/>
            <p:cNvSpPr txBox="1"/>
            <p:nvPr/>
          </p:nvSpPr>
          <p:spPr>
            <a:xfrm>
              <a:off x="2128229" y="2418805"/>
              <a:ext cx="1543200" cy="66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endParaRPr sz="1200">
                <a:latin typeface="Roboto"/>
                <a:ea typeface="Roboto"/>
                <a:cs typeface="Roboto"/>
                <a:sym typeface="Roboto"/>
              </a:endParaRPr>
            </a:p>
          </p:txBody>
        </p:sp>
      </p:grpSp>
      <p:grpSp>
        <p:nvGrpSpPr>
          <p:cNvPr id="155" name="Google Shape;155;p27"/>
          <p:cNvGrpSpPr/>
          <p:nvPr/>
        </p:nvGrpSpPr>
        <p:grpSpPr>
          <a:xfrm>
            <a:off x="4776413" y="965039"/>
            <a:ext cx="1543800" cy="3165666"/>
            <a:chOff x="3798605" y="1289314"/>
            <a:chExt cx="1543800" cy="3165666"/>
          </a:xfrm>
        </p:grpSpPr>
        <p:sp>
          <p:nvSpPr>
            <p:cNvPr id="156" name="Google Shape;156;p27"/>
            <p:cNvSpPr/>
            <p:nvPr/>
          </p:nvSpPr>
          <p:spPr>
            <a:xfrm>
              <a:off x="3798916" y="1549503"/>
              <a:ext cx="1543178" cy="2905477"/>
            </a:xfrm>
            <a:custGeom>
              <a:avLst/>
              <a:gdLst/>
              <a:ahLst/>
              <a:cxnLst/>
              <a:rect l="l" t="t" r="r" b="b"/>
              <a:pathLst>
                <a:path w="3678" h="3653" extrusionOk="0">
                  <a:moveTo>
                    <a:pt x="0" y="0"/>
                  </a:moveTo>
                  <a:lnTo>
                    <a:pt x="3677" y="0"/>
                  </a:lnTo>
                  <a:lnTo>
                    <a:pt x="3677" y="3652"/>
                  </a:lnTo>
                  <a:lnTo>
                    <a:pt x="0" y="3652"/>
                  </a:lnTo>
                  <a:lnTo>
                    <a:pt x="0" y="0"/>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600" b="0" i="0" u="none">
                <a:solidFill>
                  <a:srgbClr val="999999"/>
                </a:solidFill>
                <a:latin typeface="Calibri"/>
                <a:ea typeface="Calibri"/>
                <a:cs typeface="Calibri"/>
                <a:sym typeface="Calibri"/>
              </a:endParaRPr>
            </a:p>
          </p:txBody>
        </p:sp>
        <p:sp>
          <p:nvSpPr>
            <p:cNvPr id="157" name="Google Shape;157;p27"/>
            <p:cNvSpPr/>
            <p:nvPr/>
          </p:nvSpPr>
          <p:spPr>
            <a:xfrm>
              <a:off x="3798916" y="3081753"/>
              <a:ext cx="1543178" cy="942180"/>
            </a:xfrm>
            <a:custGeom>
              <a:avLst/>
              <a:gdLst/>
              <a:ahLst/>
              <a:cxnLst/>
              <a:rect l="l" t="t" r="r" b="b"/>
              <a:pathLst>
                <a:path w="3678" h="2246" extrusionOk="0">
                  <a:moveTo>
                    <a:pt x="0" y="2245"/>
                  </a:moveTo>
                  <a:lnTo>
                    <a:pt x="0" y="0"/>
                  </a:lnTo>
                  <a:lnTo>
                    <a:pt x="3677" y="0"/>
                  </a:lnTo>
                  <a:lnTo>
                    <a:pt x="3677" y="2245"/>
                  </a:lnTo>
                  <a:lnTo>
                    <a:pt x="0" y="2245"/>
                  </a:lnTo>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500" b="1">
                  <a:solidFill>
                    <a:schemeClr val="lt1"/>
                  </a:solidFill>
                  <a:latin typeface="Montserrat"/>
                  <a:ea typeface="Montserrat"/>
                  <a:cs typeface="Montserrat"/>
                  <a:sym typeface="Montserrat"/>
                </a:rPr>
                <a:t>$94,207</a:t>
              </a:r>
              <a:endParaRPr sz="2500" b="1" i="0" u="none">
                <a:solidFill>
                  <a:schemeClr val="lt1"/>
                </a:solidFill>
                <a:latin typeface="Montserrat"/>
                <a:ea typeface="Montserrat"/>
                <a:cs typeface="Montserrat"/>
                <a:sym typeface="Montserrat"/>
              </a:endParaRPr>
            </a:p>
          </p:txBody>
        </p:sp>
        <p:sp>
          <p:nvSpPr>
            <p:cNvPr id="158" name="Google Shape;158;p27"/>
            <p:cNvSpPr txBox="1"/>
            <p:nvPr/>
          </p:nvSpPr>
          <p:spPr>
            <a:xfrm>
              <a:off x="4364255" y="1289314"/>
              <a:ext cx="412500" cy="506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0"/>
                <a:buFont typeface="Lato Black"/>
                <a:buNone/>
              </a:pPr>
              <a:endParaRPr sz="3600">
                <a:latin typeface="Fira Sans Extra Condensed Medium"/>
                <a:ea typeface="Fira Sans Extra Condensed Medium"/>
                <a:cs typeface="Fira Sans Extra Condensed Medium"/>
                <a:sym typeface="Fira Sans Extra Condensed Medium"/>
              </a:endParaRPr>
            </a:p>
          </p:txBody>
        </p:sp>
        <p:sp>
          <p:nvSpPr>
            <p:cNvPr id="159" name="Google Shape;159;p27"/>
            <p:cNvSpPr txBox="1"/>
            <p:nvPr/>
          </p:nvSpPr>
          <p:spPr>
            <a:xfrm flipH="1">
              <a:off x="3798605" y="2114859"/>
              <a:ext cx="1543800" cy="245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2000" b="1">
                  <a:latin typeface="Montserrat"/>
                  <a:ea typeface="Montserrat"/>
                  <a:cs typeface="Montserrat"/>
                  <a:sym typeface="Montserrat"/>
                </a:rPr>
                <a:t>Rank I </a:t>
              </a:r>
              <a:endParaRPr sz="2000" b="1">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 sz="2000" b="1">
                  <a:latin typeface="Montserrat"/>
                  <a:ea typeface="Montserrat"/>
                  <a:cs typeface="Montserrat"/>
                  <a:sym typeface="Montserrat"/>
                </a:rPr>
                <a:t>25 Years</a:t>
              </a:r>
              <a:endParaRPr sz="2000" b="1">
                <a:latin typeface="Montserrat"/>
                <a:ea typeface="Montserrat"/>
                <a:cs typeface="Montserrat"/>
                <a:sym typeface="Montserrat"/>
              </a:endParaRPr>
            </a:p>
          </p:txBody>
        </p:sp>
        <p:sp>
          <p:nvSpPr>
            <p:cNvPr id="160" name="Google Shape;160;p27"/>
            <p:cNvSpPr txBox="1"/>
            <p:nvPr/>
          </p:nvSpPr>
          <p:spPr>
            <a:xfrm>
              <a:off x="3798605" y="2389510"/>
              <a:ext cx="1543200" cy="66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endParaRPr sz="1200">
                <a:latin typeface="Roboto"/>
                <a:ea typeface="Roboto"/>
                <a:cs typeface="Roboto"/>
                <a:sym typeface="Roboto"/>
              </a:endParaRPr>
            </a:p>
          </p:txBody>
        </p:sp>
      </p:grpSp>
      <p:grpSp>
        <p:nvGrpSpPr>
          <p:cNvPr id="161" name="Google Shape;161;p27"/>
          <p:cNvGrpSpPr/>
          <p:nvPr/>
        </p:nvGrpSpPr>
        <p:grpSpPr>
          <a:xfrm>
            <a:off x="6445562" y="1225228"/>
            <a:ext cx="1546842" cy="2905477"/>
            <a:chOff x="5466225" y="1549503"/>
            <a:chExt cx="1546842" cy="2905477"/>
          </a:xfrm>
        </p:grpSpPr>
        <p:sp>
          <p:nvSpPr>
            <p:cNvPr id="162" name="Google Shape;162;p27"/>
            <p:cNvSpPr/>
            <p:nvPr/>
          </p:nvSpPr>
          <p:spPr>
            <a:xfrm>
              <a:off x="5466225" y="1549503"/>
              <a:ext cx="1543773" cy="2905477"/>
            </a:xfrm>
            <a:custGeom>
              <a:avLst/>
              <a:gdLst/>
              <a:ahLst/>
              <a:cxnLst/>
              <a:rect l="l" t="t" r="r" b="b"/>
              <a:pathLst>
                <a:path w="3679" h="3653" extrusionOk="0">
                  <a:moveTo>
                    <a:pt x="0" y="0"/>
                  </a:moveTo>
                  <a:lnTo>
                    <a:pt x="3678" y="0"/>
                  </a:lnTo>
                  <a:lnTo>
                    <a:pt x="3678" y="3652"/>
                  </a:lnTo>
                  <a:lnTo>
                    <a:pt x="0" y="3652"/>
                  </a:lnTo>
                  <a:lnTo>
                    <a:pt x="0" y="0"/>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600" b="0" i="0" u="none">
                <a:solidFill>
                  <a:srgbClr val="999999"/>
                </a:solidFill>
                <a:latin typeface="Calibri"/>
                <a:ea typeface="Calibri"/>
                <a:cs typeface="Calibri"/>
                <a:sym typeface="Calibri"/>
              </a:endParaRPr>
            </a:p>
          </p:txBody>
        </p:sp>
        <p:sp>
          <p:nvSpPr>
            <p:cNvPr id="163" name="Google Shape;163;p27"/>
            <p:cNvSpPr/>
            <p:nvPr/>
          </p:nvSpPr>
          <p:spPr>
            <a:xfrm>
              <a:off x="5466225" y="3081753"/>
              <a:ext cx="1543782" cy="942180"/>
            </a:xfrm>
            <a:custGeom>
              <a:avLst/>
              <a:gdLst/>
              <a:ahLst/>
              <a:cxnLst/>
              <a:rect l="l" t="t" r="r" b="b"/>
              <a:pathLst>
                <a:path w="3679" h="2246" extrusionOk="0">
                  <a:moveTo>
                    <a:pt x="0" y="2245"/>
                  </a:moveTo>
                  <a:lnTo>
                    <a:pt x="0" y="0"/>
                  </a:lnTo>
                  <a:lnTo>
                    <a:pt x="3678" y="0"/>
                  </a:lnTo>
                  <a:lnTo>
                    <a:pt x="3678" y="2245"/>
                  </a:lnTo>
                  <a:lnTo>
                    <a:pt x="0" y="2245"/>
                  </a:lnTo>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400" b="1">
                  <a:solidFill>
                    <a:schemeClr val="lt1"/>
                  </a:solidFill>
                  <a:latin typeface="Montserrat"/>
                  <a:ea typeface="Montserrat"/>
                  <a:cs typeface="Montserrat"/>
                  <a:sym typeface="Montserrat"/>
                </a:rPr>
                <a:t>$8,000 - $14,000</a:t>
              </a:r>
              <a:endParaRPr sz="2400" b="1" i="0" u="none">
                <a:solidFill>
                  <a:schemeClr val="lt1"/>
                </a:solidFill>
                <a:latin typeface="Montserrat"/>
                <a:ea typeface="Montserrat"/>
                <a:cs typeface="Montserrat"/>
                <a:sym typeface="Montserrat"/>
              </a:endParaRPr>
            </a:p>
          </p:txBody>
        </p:sp>
        <p:sp>
          <p:nvSpPr>
            <p:cNvPr id="164" name="Google Shape;164;p27"/>
            <p:cNvSpPr txBox="1"/>
            <p:nvPr/>
          </p:nvSpPr>
          <p:spPr>
            <a:xfrm flipH="1">
              <a:off x="5469267" y="2114859"/>
              <a:ext cx="1543800" cy="245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1800" b="1">
                  <a:latin typeface="Montserrat"/>
                  <a:ea typeface="Montserrat"/>
                  <a:cs typeface="Montserrat"/>
                  <a:sym typeface="Montserrat"/>
                </a:rPr>
                <a:t>Choice Zone/AIS Stipends</a:t>
              </a:r>
              <a:endParaRPr sz="1600" b="1">
                <a:latin typeface="Montserrat"/>
                <a:ea typeface="Montserrat"/>
                <a:cs typeface="Montserrat"/>
                <a:sym typeface="Montserrat"/>
              </a:endParaRPr>
            </a:p>
          </p:txBody>
        </p:sp>
        <p:sp>
          <p:nvSpPr>
            <p:cNvPr id="165" name="Google Shape;165;p27"/>
            <p:cNvSpPr txBox="1"/>
            <p:nvPr/>
          </p:nvSpPr>
          <p:spPr>
            <a:xfrm>
              <a:off x="5469567" y="2409760"/>
              <a:ext cx="1543200" cy="66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endParaRPr sz="1200">
                <a:latin typeface="Roboto"/>
                <a:ea typeface="Roboto"/>
                <a:cs typeface="Roboto"/>
                <a:sym typeface="Roboto"/>
              </a:endParaRPr>
            </a:p>
          </p:txBody>
        </p:sp>
      </p:grpSp>
      <p:pic>
        <p:nvPicPr>
          <p:cNvPr id="166" name="Google Shape;166;p27"/>
          <p:cNvPicPr preferRelativeResize="0"/>
          <p:nvPr/>
        </p:nvPicPr>
        <p:blipFill>
          <a:blip r:embed="rId3">
            <a:alphaModFix/>
          </a:blip>
          <a:stretch>
            <a:fillRect/>
          </a:stretch>
        </p:blipFill>
        <p:spPr>
          <a:xfrm>
            <a:off x="7012375" y="92950"/>
            <a:ext cx="980024" cy="980025"/>
          </a:xfrm>
          <a:prstGeom prst="rect">
            <a:avLst/>
          </a:prstGeom>
          <a:noFill/>
          <a:ln>
            <a:noFill/>
          </a:ln>
        </p:spPr>
      </p:pic>
      <p:sp>
        <p:nvSpPr>
          <p:cNvPr id="167" name="Google Shape;167;p27"/>
          <p:cNvSpPr txBox="1"/>
          <p:nvPr/>
        </p:nvSpPr>
        <p:spPr>
          <a:xfrm>
            <a:off x="1351450" y="4212363"/>
            <a:ext cx="7566300" cy="53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000" b="1">
                <a:solidFill>
                  <a:srgbClr val="595959"/>
                </a:solidFill>
                <a:latin typeface="Montserrat"/>
                <a:ea typeface="Montserrat"/>
                <a:cs typeface="Montserrat"/>
                <a:sym typeface="Montserrat"/>
              </a:rPr>
              <a:t>Tuition Assistance and Praxis Reimbursement for Critical Needs Teachers</a:t>
            </a:r>
            <a:endParaRPr sz="2000" b="1">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75" y="409575"/>
            <a:ext cx="91440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COLLECTIVE BARGAINING AGREEMENTS</a:t>
            </a:r>
            <a:endParaRPr sz="2100" b="1">
              <a:latin typeface="Montserrat"/>
              <a:ea typeface="Montserrat"/>
              <a:cs typeface="Montserrat"/>
              <a:sym typeface="Montserrat"/>
            </a:endParaRPr>
          </a:p>
        </p:txBody>
      </p:sp>
      <p:grpSp>
        <p:nvGrpSpPr>
          <p:cNvPr id="173" name="Google Shape;173;p28"/>
          <p:cNvGrpSpPr/>
          <p:nvPr/>
        </p:nvGrpSpPr>
        <p:grpSpPr>
          <a:xfrm>
            <a:off x="789575" y="1986600"/>
            <a:ext cx="7243001" cy="849556"/>
            <a:chOff x="1765687" y="1986553"/>
            <a:chExt cx="6921167" cy="849556"/>
          </a:xfrm>
        </p:grpSpPr>
        <p:sp>
          <p:nvSpPr>
            <p:cNvPr id="174" name="Google Shape;174;p28"/>
            <p:cNvSpPr/>
            <p:nvPr/>
          </p:nvSpPr>
          <p:spPr>
            <a:xfrm>
              <a:off x="1765701" y="2034164"/>
              <a:ext cx="6920940" cy="801945"/>
            </a:xfrm>
            <a:custGeom>
              <a:avLst/>
              <a:gdLst/>
              <a:ahLst/>
              <a:cxnLst/>
              <a:rect l="l" t="t" r="r" b="b"/>
              <a:pathLst>
                <a:path w="185250" h="26469" extrusionOk="0">
                  <a:moveTo>
                    <a:pt x="180499" y="1"/>
                  </a:moveTo>
                  <a:lnTo>
                    <a:pt x="91000" y="1"/>
                  </a:lnTo>
                  <a:lnTo>
                    <a:pt x="88428" y="1"/>
                  </a:lnTo>
                  <a:lnTo>
                    <a:pt x="3311" y="1"/>
                  </a:lnTo>
                  <a:cubicBezTo>
                    <a:pt x="1477" y="1"/>
                    <a:pt x="1" y="1489"/>
                    <a:pt x="1" y="3311"/>
                  </a:cubicBezTo>
                  <a:lnTo>
                    <a:pt x="1" y="23158"/>
                  </a:lnTo>
                  <a:cubicBezTo>
                    <a:pt x="1" y="24980"/>
                    <a:pt x="1477" y="26468"/>
                    <a:pt x="3311" y="26468"/>
                  </a:cubicBezTo>
                  <a:lnTo>
                    <a:pt x="88428" y="26468"/>
                  </a:lnTo>
                  <a:lnTo>
                    <a:pt x="91000" y="26468"/>
                  </a:lnTo>
                  <a:lnTo>
                    <a:pt x="180499" y="26468"/>
                  </a:lnTo>
                  <a:cubicBezTo>
                    <a:pt x="183131" y="26468"/>
                    <a:pt x="185250" y="24337"/>
                    <a:pt x="185250" y="21718"/>
                  </a:cubicBezTo>
                  <a:lnTo>
                    <a:pt x="185250" y="4751"/>
                  </a:lnTo>
                  <a:cubicBezTo>
                    <a:pt x="185250" y="2132"/>
                    <a:pt x="183119" y="1"/>
                    <a:pt x="180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4481875" y="1986557"/>
              <a:ext cx="4204979" cy="801914"/>
            </a:xfrm>
            <a:custGeom>
              <a:avLst/>
              <a:gdLst/>
              <a:ahLst/>
              <a:cxnLst/>
              <a:rect l="l" t="t" r="r" b="b"/>
              <a:pathLst>
                <a:path w="96822" h="26468" extrusionOk="0">
                  <a:moveTo>
                    <a:pt x="0" y="0"/>
                  </a:moveTo>
                  <a:lnTo>
                    <a:pt x="0" y="26468"/>
                  </a:lnTo>
                  <a:lnTo>
                    <a:pt x="92071" y="26468"/>
                  </a:lnTo>
                  <a:cubicBezTo>
                    <a:pt x="94691" y="26468"/>
                    <a:pt x="96822" y="24337"/>
                    <a:pt x="96822" y="21717"/>
                  </a:cubicBezTo>
                  <a:lnTo>
                    <a:pt x="96822" y="4751"/>
                  </a:lnTo>
                  <a:cubicBezTo>
                    <a:pt x="96822" y="2132"/>
                    <a:pt x="94691" y="0"/>
                    <a:pt x="92071" y="0"/>
                  </a:cubicBezTo>
                  <a:close/>
                </a:path>
              </a:pathLst>
            </a:custGeom>
            <a:solidFill>
              <a:schemeClr val="dk2"/>
            </a:solidFill>
            <a:ln>
              <a:noFill/>
            </a:ln>
          </p:spPr>
          <p:txBody>
            <a:bodyPr spcFirstLastPara="1" wrap="square" lIns="457200"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chemeClr val="dk1"/>
                  </a:solidFill>
                  <a:latin typeface="Montserrat"/>
                  <a:ea typeface="Montserrat"/>
                  <a:cs typeface="Montserrat"/>
                  <a:sym typeface="Montserrat"/>
                </a:rPr>
                <a:t>Nutrition, Clerical, Instructional Support, Technology (Job Family 1B) </a:t>
              </a:r>
              <a:endParaRPr sz="1300" b="1">
                <a:solidFill>
                  <a:schemeClr val="dk1"/>
                </a:solidFill>
                <a:latin typeface="Montserrat"/>
                <a:ea typeface="Montserrat"/>
                <a:cs typeface="Montserrat"/>
                <a:sym typeface="Montserrat"/>
              </a:endParaRPr>
            </a:p>
          </p:txBody>
        </p:sp>
        <p:sp>
          <p:nvSpPr>
            <p:cNvPr id="176" name="Google Shape;176;p28"/>
            <p:cNvSpPr/>
            <p:nvPr/>
          </p:nvSpPr>
          <p:spPr>
            <a:xfrm>
              <a:off x="1765687" y="1986553"/>
              <a:ext cx="3125454" cy="801914"/>
            </a:xfrm>
            <a:custGeom>
              <a:avLst/>
              <a:gdLst/>
              <a:ahLst/>
              <a:cxnLst/>
              <a:rect l="l" t="t" r="r" b="b"/>
              <a:pathLst>
                <a:path w="102014" h="26468" extrusionOk="0">
                  <a:moveTo>
                    <a:pt x="3311" y="0"/>
                  </a:moveTo>
                  <a:cubicBezTo>
                    <a:pt x="1477" y="0"/>
                    <a:pt x="1" y="1489"/>
                    <a:pt x="1" y="3310"/>
                  </a:cubicBezTo>
                  <a:lnTo>
                    <a:pt x="1" y="23146"/>
                  </a:lnTo>
                  <a:cubicBezTo>
                    <a:pt x="1" y="24980"/>
                    <a:pt x="1477" y="26468"/>
                    <a:pt x="3311" y="26468"/>
                  </a:cubicBezTo>
                  <a:lnTo>
                    <a:pt x="91000" y="26468"/>
                  </a:lnTo>
                  <a:cubicBezTo>
                    <a:pt x="92036" y="26468"/>
                    <a:pt x="93012" y="25980"/>
                    <a:pt x="93643" y="25146"/>
                  </a:cubicBezTo>
                  <a:lnTo>
                    <a:pt x="101132" y="15228"/>
                  </a:lnTo>
                  <a:cubicBezTo>
                    <a:pt x="102013" y="14050"/>
                    <a:pt x="102013" y="12419"/>
                    <a:pt x="101132" y="11240"/>
                  </a:cubicBezTo>
                  <a:lnTo>
                    <a:pt x="93643" y="1322"/>
                  </a:lnTo>
                  <a:cubicBezTo>
                    <a:pt x="93012" y="489"/>
                    <a:pt x="92036" y="0"/>
                    <a:pt x="91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txBox="1"/>
            <p:nvPr/>
          </p:nvSpPr>
          <p:spPr>
            <a:xfrm>
              <a:off x="1851811" y="2126103"/>
              <a:ext cx="2552700" cy="58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rgbClr val="FFFFFF"/>
                  </a:solidFill>
                  <a:latin typeface="Montserrat"/>
                  <a:ea typeface="Montserrat"/>
                  <a:cs typeface="Montserrat"/>
                  <a:sym typeface="Montserrat"/>
                </a:rPr>
                <a:t>JEFFERSON COUNTY ASSOCIATION OF EDUCATION SUPPORT PERSONNEL </a:t>
              </a:r>
              <a:endParaRPr sz="1300" b="1">
                <a:solidFill>
                  <a:srgbClr val="FFFFFF"/>
                </a:solidFill>
                <a:latin typeface="Montserrat"/>
                <a:ea typeface="Montserrat"/>
                <a:cs typeface="Montserrat"/>
                <a:sym typeface="Montserrat"/>
              </a:endParaRPr>
            </a:p>
          </p:txBody>
        </p:sp>
        <p:sp>
          <p:nvSpPr>
            <p:cNvPr id="178" name="Google Shape;178;p28"/>
            <p:cNvSpPr/>
            <p:nvPr/>
          </p:nvSpPr>
          <p:spPr>
            <a:xfrm>
              <a:off x="4044568" y="2207560"/>
              <a:ext cx="359878" cy="359907"/>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4091935" y="2256777"/>
              <a:ext cx="168560" cy="23712"/>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4091935" y="2328753"/>
              <a:ext cx="168560" cy="23712"/>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a:off x="4091935" y="2398878"/>
              <a:ext cx="168560" cy="25563"/>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a:off x="4091935" y="2470854"/>
              <a:ext cx="168560" cy="25534"/>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4331546" y="2209382"/>
              <a:ext cx="79292" cy="27061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28"/>
          <p:cNvGrpSpPr/>
          <p:nvPr/>
        </p:nvGrpSpPr>
        <p:grpSpPr>
          <a:xfrm>
            <a:off x="789575" y="3884050"/>
            <a:ext cx="7243001" cy="854130"/>
            <a:chOff x="1765687" y="3884118"/>
            <a:chExt cx="6921167" cy="854130"/>
          </a:xfrm>
        </p:grpSpPr>
        <p:sp>
          <p:nvSpPr>
            <p:cNvPr id="185" name="Google Shape;185;p28"/>
            <p:cNvSpPr/>
            <p:nvPr/>
          </p:nvSpPr>
          <p:spPr>
            <a:xfrm>
              <a:off x="1765701" y="3936698"/>
              <a:ext cx="6920940" cy="801551"/>
            </a:xfrm>
            <a:custGeom>
              <a:avLst/>
              <a:gdLst/>
              <a:ahLst/>
              <a:cxnLst/>
              <a:rect l="l" t="t" r="r" b="b"/>
              <a:pathLst>
                <a:path w="185250" h="26456" extrusionOk="0">
                  <a:moveTo>
                    <a:pt x="180499" y="0"/>
                  </a:moveTo>
                  <a:lnTo>
                    <a:pt x="91000" y="0"/>
                  </a:lnTo>
                  <a:lnTo>
                    <a:pt x="88428" y="0"/>
                  </a:lnTo>
                  <a:lnTo>
                    <a:pt x="3311" y="0"/>
                  </a:lnTo>
                  <a:cubicBezTo>
                    <a:pt x="1477" y="0"/>
                    <a:pt x="1" y="1477"/>
                    <a:pt x="1" y="3310"/>
                  </a:cubicBezTo>
                  <a:lnTo>
                    <a:pt x="1" y="23146"/>
                  </a:lnTo>
                  <a:cubicBezTo>
                    <a:pt x="1" y="24979"/>
                    <a:pt x="1477" y="26456"/>
                    <a:pt x="3311" y="26456"/>
                  </a:cubicBezTo>
                  <a:lnTo>
                    <a:pt x="88428" y="26456"/>
                  </a:lnTo>
                  <a:lnTo>
                    <a:pt x="91000" y="26456"/>
                  </a:lnTo>
                  <a:lnTo>
                    <a:pt x="180499" y="26456"/>
                  </a:lnTo>
                  <a:cubicBezTo>
                    <a:pt x="183131" y="26456"/>
                    <a:pt x="185250" y="24336"/>
                    <a:pt x="185250" y="21717"/>
                  </a:cubicBezTo>
                  <a:lnTo>
                    <a:pt x="185250" y="4739"/>
                  </a:lnTo>
                  <a:cubicBezTo>
                    <a:pt x="185250" y="2119"/>
                    <a:pt x="183119" y="0"/>
                    <a:pt x="180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4481875" y="3884135"/>
              <a:ext cx="4204979" cy="801914"/>
            </a:xfrm>
            <a:custGeom>
              <a:avLst/>
              <a:gdLst/>
              <a:ahLst/>
              <a:cxnLst/>
              <a:rect l="l" t="t" r="r" b="b"/>
              <a:pathLst>
                <a:path w="96822" h="26468" extrusionOk="0">
                  <a:moveTo>
                    <a:pt x="0" y="0"/>
                  </a:moveTo>
                  <a:lnTo>
                    <a:pt x="0" y="26468"/>
                  </a:lnTo>
                  <a:lnTo>
                    <a:pt x="92071" y="26468"/>
                  </a:lnTo>
                  <a:cubicBezTo>
                    <a:pt x="94691" y="26468"/>
                    <a:pt x="96822" y="24337"/>
                    <a:pt x="96822" y="21717"/>
                  </a:cubicBezTo>
                  <a:lnTo>
                    <a:pt x="96822" y="4751"/>
                  </a:lnTo>
                  <a:cubicBezTo>
                    <a:pt x="96822" y="2131"/>
                    <a:pt x="94691" y="0"/>
                    <a:pt x="92071" y="0"/>
                  </a:cubicBezTo>
                  <a:close/>
                </a:path>
              </a:pathLst>
            </a:custGeom>
            <a:solidFill>
              <a:schemeClr val="dk2"/>
            </a:solidFill>
            <a:ln>
              <a:noFill/>
            </a:ln>
          </p:spPr>
          <p:txBody>
            <a:bodyPr spcFirstLastPara="1" wrap="square" lIns="457200"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chemeClr val="dk1"/>
                  </a:solidFill>
                  <a:latin typeface="Montserrat"/>
                  <a:ea typeface="Montserrat"/>
                  <a:cs typeface="Montserrat"/>
                  <a:sym typeface="Montserrat"/>
                </a:rPr>
                <a:t>Bus drivers, Mechanics, Service Maintenance, In-School Security Monitors, Information Technology, Special Needs Transportation Assistants </a:t>
              </a:r>
              <a:endParaRPr sz="1300" b="1">
                <a:latin typeface="Montserrat"/>
                <a:ea typeface="Montserrat"/>
                <a:cs typeface="Montserrat"/>
                <a:sym typeface="Montserrat"/>
              </a:endParaRPr>
            </a:p>
          </p:txBody>
        </p:sp>
        <p:sp>
          <p:nvSpPr>
            <p:cNvPr id="187" name="Google Shape;187;p28"/>
            <p:cNvSpPr/>
            <p:nvPr/>
          </p:nvSpPr>
          <p:spPr>
            <a:xfrm>
              <a:off x="1765687" y="3884118"/>
              <a:ext cx="3136420" cy="801914"/>
            </a:xfrm>
            <a:custGeom>
              <a:avLst/>
              <a:gdLst/>
              <a:ahLst/>
              <a:cxnLst/>
              <a:rect l="l" t="t" r="r" b="b"/>
              <a:pathLst>
                <a:path w="102014" h="26468" extrusionOk="0">
                  <a:moveTo>
                    <a:pt x="3311" y="0"/>
                  </a:moveTo>
                  <a:cubicBezTo>
                    <a:pt x="1477" y="0"/>
                    <a:pt x="1" y="1489"/>
                    <a:pt x="1" y="3310"/>
                  </a:cubicBezTo>
                  <a:lnTo>
                    <a:pt x="1" y="23146"/>
                  </a:lnTo>
                  <a:cubicBezTo>
                    <a:pt x="1" y="24980"/>
                    <a:pt x="1477" y="26468"/>
                    <a:pt x="3311" y="26468"/>
                  </a:cubicBezTo>
                  <a:lnTo>
                    <a:pt x="91000" y="26468"/>
                  </a:lnTo>
                  <a:cubicBezTo>
                    <a:pt x="92036" y="26468"/>
                    <a:pt x="93012" y="25980"/>
                    <a:pt x="93643" y="25146"/>
                  </a:cubicBezTo>
                  <a:lnTo>
                    <a:pt x="101132" y="15228"/>
                  </a:lnTo>
                  <a:cubicBezTo>
                    <a:pt x="102013" y="14050"/>
                    <a:pt x="102013" y="12418"/>
                    <a:pt x="101132" y="11240"/>
                  </a:cubicBezTo>
                  <a:lnTo>
                    <a:pt x="93643" y="1322"/>
                  </a:lnTo>
                  <a:cubicBezTo>
                    <a:pt x="93012" y="488"/>
                    <a:pt x="92036" y="0"/>
                    <a:pt x="910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txBox="1"/>
            <p:nvPr/>
          </p:nvSpPr>
          <p:spPr>
            <a:xfrm>
              <a:off x="1851800" y="4023678"/>
              <a:ext cx="1949700" cy="58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rgbClr val="FFFFFF"/>
                  </a:solidFill>
                  <a:latin typeface="Montserrat"/>
                  <a:ea typeface="Montserrat"/>
                  <a:cs typeface="Montserrat"/>
                  <a:sym typeface="Montserrat"/>
                </a:rPr>
                <a:t>TEAMSTERS LOCAL 783 </a:t>
              </a:r>
              <a:r>
                <a:rPr lang="en" sz="1000" b="1">
                  <a:solidFill>
                    <a:srgbClr val="FFFFFF"/>
                  </a:solidFill>
                  <a:latin typeface="Montserrat"/>
                  <a:ea typeface="Montserrat"/>
                  <a:cs typeface="Montserrat"/>
                  <a:sym typeface="Montserrat"/>
                </a:rPr>
                <a:t>(Contract updated 7/23/24)</a:t>
              </a:r>
              <a:endParaRPr sz="1000" b="1">
                <a:solidFill>
                  <a:srgbClr val="FFFFFF"/>
                </a:solidFill>
                <a:latin typeface="Montserrat"/>
                <a:ea typeface="Montserrat"/>
                <a:cs typeface="Montserrat"/>
                <a:sym typeface="Montserrat"/>
              </a:endParaRPr>
            </a:p>
          </p:txBody>
        </p:sp>
        <p:sp>
          <p:nvSpPr>
            <p:cNvPr id="189" name="Google Shape;189;p28"/>
            <p:cNvSpPr/>
            <p:nvPr/>
          </p:nvSpPr>
          <p:spPr>
            <a:xfrm>
              <a:off x="4104254" y="4396227"/>
              <a:ext cx="22787" cy="22787"/>
            </a:xfrm>
            <a:custGeom>
              <a:avLst/>
              <a:gdLst/>
              <a:ahLst/>
              <a:cxnLst/>
              <a:rect l="l" t="t" r="r" b="b"/>
              <a:pathLst>
                <a:path w="788" h="788" extrusionOk="0">
                  <a:moveTo>
                    <a:pt x="410" y="0"/>
                  </a:moveTo>
                  <a:cubicBezTo>
                    <a:pt x="189" y="0"/>
                    <a:pt x="0" y="189"/>
                    <a:pt x="0" y="410"/>
                  </a:cubicBezTo>
                  <a:cubicBezTo>
                    <a:pt x="0" y="630"/>
                    <a:pt x="189" y="788"/>
                    <a:pt x="410" y="788"/>
                  </a:cubicBezTo>
                  <a:cubicBezTo>
                    <a:pt x="630" y="788"/>
                    <a:pt x="788" y="630"/>
                    <a:pt x="788" y="410"/>
                  </a:cubicBezTo>
                  <a:cubicBezTo>
                    <a:pt x="788" y="189"/>
                    <a:pt x="630" y="0"/>
                    <a:pt x="4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4103329" y="4149330"/>
              <a:ext cx="23712" cy="176773"/>
            </a:xfrm>
            <a:custGeom>
              <a:avLst/>
              <a:gdLst/>
              <a:ahLst/>
              <a:cxnLst/>
              <a:rect l="l" t="t" r="r" b="b"/>
              <a:pathLst>
                <a:path w="820" h="6113" extrusionOk="0">
                  <a:moveTo>
                    <a:pt x="442" y="0"/>
                  </a:moveTo>
                  <a:cubicBezTo>
                    <a:pt x="190" y="0"/>
                    <a:pt x="1" y="189"/>
                    <a:pt x="1" y="441"/>
                  </a:cubicBezTo>
                  <a:lnTo>
                    <a:pt x="1" y="5671"/>
                  </a:lnTo>
                  <a:cubicBezTo>
                    <a:pt x="1" y="5923"/>
                    <a:pt x="190" y="6112"/>
                    <a:pt x="442" y="6112"/>
                  </a:cubicBezTo>
                  <a:cubicBezTo>
                    <a:pt x="662" y="6112"/>
                    <a:pt x="820" y="5923"/>
                    <a:pt x="820" y="5671"/>
                  </a:cubicBezTo>
                  <a:lnTo>
                    <a:pt x="820" y="410"/>
                  </a:lnTo>
                  <a:cubicBezTo>
                    <a:pt x="820" y="158"/>
                    <a:pt x="631" y="0"/>
                    <a:pt x="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4216309" y="4396227"/>
              <a:ext cx="22787" cy="22787"/>
            </a:xfrm>
            <a:custGeom>
              <a:avLst/>
              <a:gdLst/>
              <a:ahLst/>
              <a:cxnLst/>
              <a:rect l="l" t="t" r="r" b="b"/>
              <a:pathLst>
                <a:path w="788" h="788" extrusionOk="0">
                  <a:moveTo>
                    <a:pt x="378" y="0"/>
                  </a:moveTo>
                  <a:cubicBezTo>
                    <a:pt x="158" y="0"/>
                    <a:pt x="0" y="189"/>
                    <a:pt x="0" y="410"/>
                  </a:cubicBezTo>
                  <a:cubicBezTo>
                    <a:pt x="0" y="630"/>
                    <a:pt x="158" y="788"/>
                    <a:pt x="378" y="788"/>
                  </a:cubicBezTo>
                  <a:cubicBezTo>
                    <a:pt x="599" y="788"/>
                    <a:pt x="788" y="630"/>
                    <a:pt x="788" y="410"/>
                  </a:cubicBezTo>
                  <a:cubicBezTo>
                    <a:pt x="788" y="189"/>
                    <a:pt x="599" y="0"/>
                    <a:pt x="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a:off x="4216309" y="4149330"/>
              <a:ext cx="23712" cy="176773"/>
            </a:xfrm>
            <a:custGeom>
              <a:avLst/>
              <a:gdLst/>
              <a:ahLst/>
              <a:cxnLst/>
              <a:rect l="l" t="t" r="r" b="b"/>
              <a:pathLst>
                <a:path w="820" h="6113" extrusionOk="0">
                  <a:moveTo>
                    <a:pt x="378" y="0"/>
                  </a:moveTo>
                  <a:cubicBezTo>
                    <a:pt x="158" y="0"/>
                    <a:pt x="0" y="189"/>
                    <a:pt x="0" y="441"/>
                  </a:cubicBezTo>
                  <a:lnTo>
                    <a:pt x="0" y="5671"/>
                  </a:lnTo>
                  <a:cubicBezTo>
                    <a:pt x="0" y="5923"/>
                    <a:pt x="189" y="6112"/>
                    <a:pt x="378" y="6112"/>
                  </a:cubicBezTo>
                  <a:cubicBezTo>
                    <a:pt x="630" y="6112"/>
                    <a:pt x="820" y="5923"/>
                    <a:pt x="820" y="5671"/>
                  </a:cubicBezTo>
                  <a:lnTo>
                    <a:pt x="820" y="410"/>
                  </a:lnTo>
                  <a:cubicBezTo>
                    <a:pt x="788" y="158"/>
                    <a:pt x="567" y="0"/>
                    <a:pt x="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a:off x="4048675" y="4101963"/>
              <a:ext cx="358056" cy="366240"/>
            </a:xfrm>
            <a:custGeom>
              <a:avLst/>
              <a:gdLst/>
              <a:ahLst/>
              <a:cxnLst/>
              <a:rect l="l" t="t" r="r" b="b"/>
              <a:pathLst>
                <a:path w="12382" h="12665" extrusionOk="0">
                  <a:moveTo>
                    <a:pt x="3372" y="788"/>
                  </a:moveTo>
                  <a:cubicBezTo>
                    <a:pt x="3624" y="788"/>
                    <a:pt x="3813" y="977"/>
                    <a:pt x="3813" y="1197"/>
                  </a:cubicBezTo>
                  <a:lnTo>
                    <a:pt x="3813" y="8538"/>
                  </a:lnTo>
                  <a:lnTo>
                    <a:pt x="788" y="8538"/>
                  </a:lnTo>
                  <a:lnTo>
                    <a:pt x="788" y="1197"/>
                  </a:lnTo>
                  <a:cubicBezTo>
                    <a:pt x="788" y="977"/>
                    <a:pt x="977" y="788"/>
                    <a:pt x="1166" y="788"/>
                  </a:cubicBezTo>
                  <a:close/>
                  <a:moveTo>
                    <a:pt x="7278" y="788"/>
                  </a:moveTo>
                  <a:cubicBezTo>
                    <a:pt x="7530" y="788"/>
                    <a:pt x="7688" y="977"/>
                    <a:pt x="7688" y="1197"/>
                  </a:cubicBezTo>
                  <a:lnTo>
                    <a:pt x="7688" y="8538"/>
                  </a:lnTo>
                  <a:lnTo>
                    <a:pt x="4632" y="8538"/>
                  </a:lnTo>
                  <a:lnTo>
                    <a:pt x="4632" y="1197"/>
                  </a:lnTo>
                  <a:cubicBezTo>
                    <a:pt x="4632" y="977"/>
                    <a:pt x="4852" y="788"/>
                    <a:pt x="5073" y="788"/>
                  </a:cubicBezTo>
                  <a:close/>
                  <a:moveTo>
                    <a:pt x="11122" y="788"/>
                  </a:moveTo>
                  <a:cubicBezTo>
                    <a:pt x="11342" y="788"/>
                    <a:pt x="11500" y="977"/>
                    <a:pt x="11500" y="1197"/>
                  </a:cubicBezTo>
                  <a:lnTo>
                    <a:pt x="11500" y="8538"/>
                  </a:lnTo>
                  <a:lnTo>
                    <a:pt x="8507" y="8538"/>
                  </a:lnTo>
                  <a:lnTo>
                    <a:pt x="8507" y="1197"/>
                  </a:lnTo>
                  <a:cubicBezTo>
                    <a:pt x="8507" y="977"/>
                    <a:pt x="8696" y="788"/>
                    <a:pt x="8885" y="788"/>
                  </a:cubicBezTo>
                  <a:close/>
                  <a:moveTo>
                    <a:pt x="3813" y="9325"/>
                  </a:moveTo>
                  <a:lnTo>
                    <a:pt x="3813" y="11405"/>
                  </a:lnTo>
                  <a:cubicBezTo>
                    <a:pt x="3813" y="11657"/>
                    <a:pt x="3624" y="11846"/>
                    <a:pt x="3372" y="11846"/>
                  </a:cubicBezTo>
                  <a:lnTo>
                    <a:pt x="1166" y="11846"/>
                  </a:lnTo>
                  <a:cubicBezTo>
                    <a:pt x="946" y="11846"/>
                    <a:pt x="788" y="11657"/>
                    <a:pt x="788" y="11405"/>
                  </a:cubicBezTo>
                  <a:lnTo>
                    <a:pt x="788" y="9325"/>
                  </a:lnTo>
                  <a:close/>
                  <a:moveTo>
                    <a:pt x="7688" y="9325"/>
                  </a:moveTo>
                  <a:lnTo>
                    <a:pt x="7688" y="11405"/>
                  </a:lnTo>
                  <a:cubicBezTo>
                    <a:pt x="7688" y="11657"/>
                    <a:pt x="7467" y="11846"/>
                    <a:pt x="7278" y="11846"/>
                  </a:cubicBezTo>
                  <a:lnTo>
                    <a:pt x="5073" y="11846"/>
                  </a:lnTo>
                  <a:cubicBezTo>
                    <a:pt x="4852" y="11846"/>
                    <a:pt x="4632" y="11657"/>
                    <a:pt x="4632" y="11405"/>
                  </a:cubicBezTo>
                  <a:lnTo>
                    <a:pt x="4632" y="9325"/>
                  </a:lnTo>
                  <a:close/>
                  <a:moveTo>
                    <a:pt x="11563" y="9325"/>
                  </a:moveTo>
                  <a:lnTo>
                    <a:pt x="11563" y="11405"/>
                  </a:lnTo>
                  <a:lnTo>
                    <a:pt x="11531" y="11405"/>
                  </a:lnTo>
                  <a:cubicBezTo>
                    <a:pt x="11531" y="11657"/>
                    <a:pt x="11342" y="11846"/>
                    <a:pt x="11153" y="11846"/>
                  </a:cubicBezTo>
                  <a:lnTo>
                    <a:pt x="8948" y="11846"/>
                  </a:lnTo>
                  <a:cubicBezTo>
                    <a:pt x="8696" y="11846"/>
                    <a:pt x="8538" y="11657"/>
                    <a:pt x="8538" y="11405"/>
                  </a:cubicBezTo>
                  <a:lnTo>
                    <a:pt x="8538" y="9325"/>
                  </a:lnTo>
                  <a:close/>
                  <a:moveTo>
                    <a:pt x="1229" y="0"/>
                  </a:moveTo>
                  <a:cubicBezTo>
                    <a:pt x="536" y="0"/>
                    <a:pt x="0" y="536"/>
                    <a:pt x="0" y="1197"/>
                  </a:cubicBezTo>
                  <a:lnTo>
                    <a:pt x="0" y="11405"/>
                  </a:lnTo>
                  <a:cubicBezTo>
                    <a:pt x="0" y="12066"/>
                    <a:pt x="536" y="12665"/>
                    <a:pt x="1229" y="12665"/>
                  </a:cubicBezTo>
                  <a:lnTo>
                    <a:pt x="3435" y="12665"/>
                  </a:lnTo>
                  <a:cubicBezTo>
                    <a:pt x="3750" y="12665"/>
                    <a:pt x="4002" y="12539"/>
                    <a:pt x="4254" y="12350"/>
                  </a:cubicBezTo>
                  <a:cubicBezTo>
                    <a:pt x="4474" y="12539"/>
                    <a:pt x="4758" y="12665"/>
                    <a:pt x="5073" y="12665"/>
                  </a:cubicBezTo>
                  <a:lnTo>
                    <a:pt x="7278" y="12665"/>
                  </a:lnTo>
                  <a:cubicBezTo>
                    <a:pt x="7593" y="12665"/>
                    <a:pt x="7877" y="12539"/>
                    <a:pt x="8097" y="12350"/>
                  </a:cubicBezTo>
                  <a:cubicBezTo>
                    <a:pt x="8349" y="12539"/>
                    <a:pt x="8633" y="12665"/>
                    <a:pt x="8948" y="12665"/>
                  </a:cubicBezTo>
                  <a:lnTo>
                    <a:pt x="11153" y="12665"/>
                  </a:lnTo>
                  <a:cubicBezTo>
                    <a:pt x="11815" y="12665"/>
                    <a:pt x="12382" y="12129"/>
                    <a:pt x="12382" y="11405"/>
                  </a:cubicBezTo>
                  <a:lnTo>
                    <a:pt x="12382" y="1197"/>
                  </a:lnTo>
                  <a:cubicBezTo>
                    <a:pt x="12350" y="536"/>
                    <a:pt x="11815" y="0"/>
                    <a:pt x="11153" y="0"/>
                  </a:cubicBezTo>
                  <a:lnTo>
                    <a:pt x="8948" y="0"/>
                  </a:lnTo>
                  <a:cubicBezTo>
                    <a:pt x="8633" y="0"/>
                    <a:pt x="8349" y="95"/>
                    <a:pt x="8097" y="315"/>
                  </a:cubicBezTo>
                  <a:cubicBezTo>
                    <a:pt x="7877" y="95"/>
                    <a:pt x="7593" y="0"/>
                    <a:pt x="7278" y="0"/>
                  </a:cubicBezTo>
                  <a:lnTo>
                    <a:pt x="5073" y="0"/>
                  </a:lnTo>
                  <a:cubicBezTo>
                    <a:pt x="4758" y="0"/>
                    <a:pt x="4474" y="95"/>
                    <a:pt x="4254" y="315"/>
                  </a:cubicBezTo>
                  <a:cubicBezTo>
                    <a:pt x="4002" y="95"/>
                    <a:pt x="3750" y="0"/>
                    <a:pt x="3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4327439" y="4396227"/>
              <a:ext cx="22816" cy="22787"/>
            </a:xfrm>
            <a:custGeom>
              <a:avLst/>
              <a:gdLst/>
              <a:ahLst/>
              <a:cxnLst/>
              <a:rect l="l" t="t" r="r" b="b"/>
              <a:pathLst>
                <a:path w="789" h="788" extrusionOk="0">
                  <a:moveTo>
                    <a:pt x="411" y="0"/>
                  </a:moveTo>
                  <a:cubicBezTo>
                    <a:pt x="190" y="0"/>
                    <a:pt x="1" y="189"/>
                    <a:pt x="1" y="410"/>
                  </a:cubicBezTo>
                  <a:cubicBezTo>
                    <a:pt x="1" y="630"/>
                    <a:pt x="190" y="788"/>
                    <a:pt x="411" y="788"/>
                  </a:cubicBezTo>
                  <a:cubicBezTo>
                    <a:pt x="631" y="788"/>
                    <a:pt x="789" y="630"/>
                    <a:pt x="789" y="410"/>
                  </a:cubicBezTo>
                  <a:cubicBezTo>
                    <a:pt x="789" y="189"/>
                    <a:pt x="631" y="0"/>
                    <a:pt x="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4326543" y="4149330"/>
              <a:ext cx="23712" cy="176773"/>
            </a:xfrm>
            <a:custGeom>
              <a:avLst/>
              <a:gdLst/>
              <a:ahLst/>
              <a:cxnLst/>
              <a:rect l="l" t="t" r="r" b="b"/>
              <a:pathLst>
                <a:path w="820" h="6113" extrusionOk="0">
                  <a:moveTo>
                    <a:pt x="442" y="0"/>
                  </a:moveTo>
                  <a:cubicBezTo>
                    <a:pt x="190" y="0"/>
                    <a:pt x="0" y="189"/>
                    <a:pt x="0" y="441"/>
                  </a:cubicBezTo>
                  <a:lnTo>
                    <a:pt x="0" y="5671"/>
                  </a:lnTo>
                  <a:cubicBezTo>
                    <a:pt x="0" y="5923"/>
                    <a:pt x="190" y="6112"/>
                    <a:pt x="442" y="6112"/>
                  </a:cubicBezTo>
                  <a:cubicBezTo>
                    <a:pt x="662" y="6112"/>
                    <a:pt x="820" y="5923"/>
                    <a:pt x="820" y="5671"/>
                  </a:cubicBezTo>
                  <a:lnTo>
                    <a:pt x="820" y="410"/>
                  </a:lnTo>
                  <a:cubicBezTo>
                    <a:pt x="820" y="158"/>
                    <a:pt x="631" y="0"/>
                    <a:pt x="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8"/>
          <p:cNvGrpSpPr/>
          <p:nvPr/>
        </p:nvGrpSpPr>
        <p:grpSpPr>
          <a:xfrm>
            <a:off x="789574" y="2932950"/>
            <a:ext cx="7242796" cy="854327"/>
            <a:chOff x="1443845" y="2932950"/>
            <a:chExt cx="7242796" cy="854327"/>
          </a:xfrm>
        </p:grpSpPr>
        <p:sp>
          <p:nvSpPr>
            <p:cNvPr id="197" name="Google Shape;197;p28"/>
            <p:cNvSpPr/>
            <p:nvPr/>
          </p:nvSpPr>
          <p:spPr>
            <a:xfrm>
              <a:off x="1765701" y="2985332"/>
              <a:ext cx="6920940" cy="801945"/>
            </a:xfrm>
            <a:custGeom>
              <a:avLst/>
              <a:gdLst/>
              <a:ahLst/>
              <a:cxnLst/>
              <a:rect l="l" t="t" r="r" b="b"/>
              <a:pathLst>
                <a:path w="185250" h="26469" extrusionOk="0">
                  <a:moveTo>
                    <a:pt x="180499" y="1"/>
                  </a:moveTo>
                  <a:lnTo>
                    <a:pt x="91000" y="1"/>
                  </a:lnTo>
                  <a:lnTo>
                    <a:pt x="88428" y="1"/>
                  </a:lnTo>
                  <a:lnTo>
                    <a:pt x="3311" y="1"/>
                  </a:lnTo>
                  <a:cubicBezTo>
                    <a:pt x="1477" y="1"/>
                    <a:pt x="1" y="1489"/>
                    <a:pt x="1" y="3311"/>
                  </a:cubicBezTo>
                  <a:lnTo>
                    <a:pt x="1" y="23147"/>
                  </a:lnTo>
                  <a:cubicBezTo>
                    <a:pt x="1" y="24980"/>
                    <a:pt x="1477" y="26468"/>
                    <a:pt x="3311" y="26468"/>
                  </a:cubicBezTo>
                  <a:lnTo>
                    <a:pt x="88428" y="26468"/>
                  </a:lnTo>
                  <a:lnTo>
                    <a:pt x="91000" y="26468"/>
                  </a:lnTo>
                  <a:lnTo>
                    <a:pt x="180499" y="26468"/>
                  </a:lnTo>
                  <a:cubicBezTo>
                    <a:pt x="183131" y="26468"/>
                    <a:pt x="185250" y="24337"/>
                    <a:pt x="185250" y="21718"/>
                  </a:cubicBezTo>
                  <a:lnTo>
                    <a:pt x="185250" y="4751"/>
                  </a:lnTo>
                  <a:cubicBezTo>
                    <a:pt x="185250" y="2120"/>
                    <a:pt x="183119" y="1"/>
                    <a:pt x="180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4358425" y="2959140"/>
              <a:ext cx="4204979" cy="801914"/>
            </a:xfrm>
            <a:custGeom>
              <a:avLst/>
              <a:gdLst/>
              <a:ahLst/>
              <a:cxnLst/>
              <a:rect l="l" t="t" r="r" b="b"/>
              <a:pathLst>
                <a:path w="96822" h="26468" extrusionOk="0">
                  <a:moveTo>
                    <a:pt x="0" y="0"/>
                  </a:moveTo>
                  <a:lnTo>
                    <a:pt x="0" y="26468"/>
                  </a:lnTo>
                  <a:lnTo>
                    <a:pt x="92071" y="26468"/>
                  </a:lnTo>
                  <a:cubicBezTo>
                    <a:pt x="94691" y="26468"/>
                    <a:pt x="96822" y="24337"/>
                    <a:pt x="96822" y="21717"/>
                  </a:cubicBezTo>
                  <a:lnTo>
                    <a:pt x="96822" y="4751"/>
                  </a:lnTo>
                  <a:cubicBezTo>
                    <a:pt x="96822" y="2132"/>
                    <a:pt x="94691" y="0"/>
                    <a:pt x="92071" y="0"/>
                  </a:cubicBezTo>
                  <a:close/>
                </a:path>
              </a:pathLst>
            </a:custGeom>
            <a:solidFill>
              <a:schemeClr val="dk2"/>
            </a:solidFill>
            <a:ln>
              <a:noFill/>
            </a:ln>
          </p:spPr>
          <p:txBody>
            <a:bodyPr spcFirstLastPara="1" wrap="square" lIns="457200"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chemeClr val="dk1"/>
                  </a:solidFill>
                  <a:latin typeface="Montserrat"/>
                  <a:ea typeface="Montserrat"/>
                  <a:cs typeface="Montserrat"/>
                  <a:sym typeface="Montserrat"/>
                </a:rPr>
                <a:t>Custodians, Housekeeping, Utility Employees, Plant Operators (Hourly, Job Family 1B)</a:t>
              </a:r>
              <a:r>
                <a:rPr lang="en" sz="1300">
                  <a:solidFill>
                    <a:schemeClr val="dk1"/>
                  </a:solidFill>
                  <a:latin typeface="Roboto"/>
                  <a:ea typeface="Roboto"/>
                  <a:cs typeface="Roboto"/>
                  <a:sym typeface="Roboto"/>
                </a:rPr>
                <a:t> </a:t>
              </a:r>
              <a:endParaRPr sz="1300">
                <a:solidFill>
                  <a:schemeClr val="dk1"/>
                </a:solidFill>
                <a:latin typeface="Roboto"/>
                <a:ea typeface="Roboto"/>
                <a:cs typeface="Roboto"/>
                <a:sym typeface="Roboto"/>
              </a:endParaRPr>
            </a:p>
          </p:txBody>
        </p:sp>
        <p:sp>
          <p:nvSpPr>
            <p:cNvPr id="199" name="Google Shape;199;p28"/>
            <p:cNvSpPr/>
            <p:nvPr/>
          </p:nvSpPr>
          <p:spPr>
            <a:xfrm>
              <a:off x="1443845" y="2932950"/>
              <a:ext cx="3299643" cy="801914"/>
            </a:xfrm>
            <a:custGeom>
              <a:avLst/>
              <a:gdLst/>
              <a:ahLst/>
              <a:cxnLst/>
              <a:rect l="l" t="t" r="r" b="b"/>
              <a:pathLst>
                <a:path w="102014" h="26468" extrusionOk="0">
                  <a:moveTo>
                    <a:pt x="3311" y="0"/>
                  </a:moveTo>
                  <a:cubicBezTo>
                    <a:pt x="1477" y="0"/>
                    <a:pt x="1" y="1489"/>
                    <a:pt x="1" y="3310"/>
                  </a:cubicBezTo>
                  <a:lnTo>
                    <a:pt x="1" y="23146"/>
                  </a:lnTo>
                  <a:cubicBezTo>
                    <a:pt x="1" y="24980"/>
                    <a:pt x="1477" y="26468"/>
                    <a:pt x="3311" y="26468"/>
                  </a:cubicBezTo>
                  <a:lnTo>
                    <a:pt x="91000" y="26468"/>
                  </a:lnTo>
                  <a:cubicBezTo>
                    <a:pt x="92036" y="26468"/>
                    <a:pt x="93012" y="25980"/>
                    <a:pt x="93643" y="25146"/>
                  </a:cubicBezTo>
                  <a:lnTo>
                    <a:pt x="101132" y="15228"/>
                  </a:lnTo>
                  <a:cubicBezTo>
                    <a:pt x="102013" y="14050"/>
                    <a:pt x="102013" y="12419"/>
                    <a:pt x="101132" y="11240"/>
                  </a:cubicBezTo>
                  <a:lnTo>
                    <a:pt x="93643" y="1322"/>
                  </a:lnTo>
                  <a:cubicBezTo>
                    <a:pt x="93012" y="488"/>
                    <a:pt x="92036" y="0"/>
                    <a:pt x="91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txBox="1"/>
            <p:nvPr/>
          </p:nvSpPr>
          <p:spPr>
            <a:xfrm>
              <a:off x="1512946" y="3072500"/>
              <a:ext cx="2773500" cy="58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latin typeface="Montserrat"/>
                  <a:ea typeface="Montserrat"/>
                  <a:cs typeface="Montserrat"/>
                  <a:sym typeface="Montserrat"/>
                </a:rPr>
                <a:t>S</a:t>
              </a:r>
              <a:r>
                <a:rPr lang="en" sz="1300" b="1">
                  <a:solidFill>
                    <a:srgbClr val="FFFFFF"/>
                  </a:solidFill>
                  <a:latin typeface="Montserrat"/>
                  <a:ea typeface="Montserrat"/>
                  <a:cs typeface="Montserrat"/>
                  <a:sym typeface="Montserrat"/>
                </a:rPr>
                <a:t>ERVICE EMPLOYEES INTERNATIONAL UNION</a:t>
              </a:r>
              <a:endParaRPr sz="1300" b="1">
                <a:solidFill>
                  <a:srgbClr val="FFFFFF"/>
                </a:solidFill>
                <a:latin typeface="Montserrat"/>
                <a:ea typeface="Montserrat"/>
                <a:cs typeface="Montserrat"/>
                <a:sym typeface="Montserrat"/>
              </a:endParaRPr>
            </a:p>
          </p:txBody>
        </p:sp>
        <p:sp>
          <p:nvSpPr>
            <p:cNvPr id="201" name="Google Shape;201;p28"/>
            <p:cNvSpPr/>
            <p:nvPr/>
          </p:nvSpPr>
          <p:spPr>
            <a:xfrm>
              <a:off x="4143423" y="3244157"/>
              <a:ext cx="23712" cy="23741"/>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4214473" y="3244157"/>
              <a:ext cx="24638" cy="23741"/>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p:nvPr/>
          </p:nvSpPr>
          <p:spPr>
            <a:xfrm>
              <a:off x="4286449" y="3244157"/>
              <a:ext cx="24638" cy="23741"/>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p:nvPr/>
          </p:nvSpPr>
          <p:spPr>
            <a:xfrm>
              <a:off x="4143423" y="3291553"/>
              <a:ext cx="23712" cy="24609"/>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p:nvPr/>
          </p:nvSpPr>
          <p:spPr>
            <a:xfrm>
              <a:off x="4214473" y="3291553"/>
              <a:ext cx="24638" cy="24609"/>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p:nvPr/>
          </p:nvSpPr>
          <p:spPr>
            <a:xfrm>
              <a:off x="4286449" y="3291553"/>
              <a:ext cx="24638" cy="24609"/>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a:off x="4143423" y="3339816"/>
              <a:ext cx="23712" cy="23741"/>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a:off x="4214473" y="3339816"/>
              <a:ext cx="24638" cy="23741"/>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a:off x="4286449" y="3339816"/>
              <a:ext cx="24638" cy="23741"/>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4045017" y="3149423"/>
              <a:ext cx="365373" cy="368987"/>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28"/>
          <p:cNvGrpSpPr/>
          <p:nvPr/>
        </p:nvGrpSpPr>
        <p:grpSpPr>
          <a:xfrm>
            <a:off x="789250" y="1040750"/>
            <a:ext cx="7243013" cy="848958"/>
            <a:chOff x="1765676" y="1040745"/>
            <a:chExt cx="6921178" cy="848958"/>
          </a:xfrm>
        </p:grpSpPr>
        <p:sp>
          <p:nvSpPr>
            <p:cNvPr id="212" name="Google Shape;212;p28"/>
            <p:cNvSpPr/>
            <p:nvPr/>
          </p:nvSpPr>
          <p:spPr>
            <a:xfrm>
              <a:off x="1765701" y="1088123"/>
              <a:ext cx="6920940" cy="801581"/>
            </a:xfrm>
            <a:custGeom>
              <a:avLst/>
              <a:gdLst/>
              <a:ahLst/>
              <a:cxnLst/>
              <a:rect l="l" t="t" r="r" b="b"/>
              <a:pathLst>
                <a:path w="185250" h="26457" extrusionOk="0">
                  <a:moveTo>
                    <a:pt x="180499" y="1"/>
                  </a:moveTo>
                  <a:lnTo>
                    <a:pt x="91000" y="1"/>
                  </a:lnTo>
                  <a:lnTo>
                    <a:pt x="88428" y="1"/>
                  </a:lnTo>
                  <a:lnTo>
                    <a:pt x="3311" y="1"/>
                  </a:lnTo>
                  <a:cubicBezTo>
                    <a:pt x="1477" y="1"/>
                    <a:pt x="1" y="1477"/>
                    <a:pt x="1" y="3311"/>
                  </a:cubicBezTo>
                  <a:lnTo>
                    <a:pt x="1" y="23147"/>
                  </a:lnTo>
                  <a:cubicBezTo>
                    <a:pt x="1" y="24980"/>
                    <a:pt x="1477" y="26456"/>
                    <a:pt x="3311" y="26456"/>
                  </a:cubicBezTo>
                  <a:lnTo>
                    <a:pt x="88428" y="26456"/>
                  </a:lnTo>
                  <a:lnTo>
                    <a:pt x="91000" y="26456"/>
                  </a:lnTo>
                  <a:lnTo>
                    <a:pt x="180499" y="26456"/>
                  </a:lnTo>
                  <a:cubicBezTo>
                    <a:pt x="183131" y="26456"/>
                    <a:pt x="185250" y="24337"/>
                    <a:pt x="185250" y="21706"/>
                  </a:cubicBezTo>
                  <a:lnTo>
                    <a:pt x="185250" y="4740"/>
                  </a:lnTo>
                  <a:cubicBezTo>
                    <a:pt x="185250" y="2120"/>
                    <a:pt x="183119" y="1"/>
                    <a:pt x="180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a:off x="4481875" y="1040775"/>
              <a:ext cx="4204979" cy="801914"/>
            </a:xfrm>
            <a:custGeom>
              <a:avLst/>
              <a:gdLst/>
              <a:ahLst/>
              <a:cxnLst/>
              <a:rect l="l" t="t" r="r" b="b"/>
              <a:pathLst>
                <a:path w="96822" h="26468" extrusionOk="0">
                  <a:moveTo>
                    <a:pt x="0" y="0"/>
                  </a:moveTo>
                  <a:lnTo>
                    <a:pt x="0" y="26468"/>
                  </a:lnTo>
                  <a:lnTo>
                    <a:pt x="92071" y="26468"/>
                  </a:lnTo>
                  <a:cubicBezTo>
                    <a:pt x="94691" y="26468"/>
                    <a:pt x="96822" y="24337"/>
                    <a:pt x="96822" y="21717"/>
                  </a:cubicBezTo>
                  <a:lnTo>
                    <a:pt x="96822" y="4751"/>
                  </a:lnTo>
                  <a:cubicBezTo>
                    <a:pt x="96822" y="2120"/>
                    <a:pt x="94691" y="0"/>
                    <a:pt x="92071" y="0"/>
                  </a:cubicBezTo>
                  <a:close/>
                </a:path>
              </a:pathLst>
            </a:custGeom>
            <a:solidFill>
              <a:schemeClr val="dk2"/>
            </a:solidFill>
            <a:ln>
              <a:noFill/>
            </a:ln>
          </p:spPr>
          <p:txBody>
            <a:bodyPr spcFirstLastPara="1" wrap="square" lIns="457200"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chemeClr val="dk1"/>
                  </a:solidFill>
                  <a:latin typeface="Montserrat"/>
                  <a:ea typeface="Montserrat"/>
                  <a:cs typeface="Montserrat"/>
                  <a:sym typeface="Montserrat"/>
                </a:rPr>
                <a:t>Teachers, Mental Health Practitioners, Librarians, Occupational Therapists, Physical Therapists, Speech Therapists</a:t>
              </a:r>
              <a:endParaRPr sz="1300" b="1">
                <a:solidFill>
                  <a:schemeClr val="dk1"/>
                </a:solidFill>
                <a:latin typeface="Montserrat"/>
                <a:ea typeface="Montserrat"/>
                <a:cs typeface="Montserrat"/>
                <a:sym typeface="Montserrat"/>
              </a:endParaRPr>
            </a:p>
          </p:txBody>
        </p:sp>
        <p:sp>
          <p:nvSpPr>
            <p:cNvPr id="214" name="Google Shape;214;p28"/>
            <p:cNvSpPr/>
            <p:nvPr/>
          </p:nvSpPr>
          <p:spPr>
            <a:xfrm>
              <a:off x="1765676" y="1040745"/>
              <a:ext cx="3059400" cy="801945"/>
            </a:xfrm>
            <a:custGeom>
              <a:avLst/>
              <a:gdLst/>
              <a:ahLst/>
              <a:cxnLst/>
              <a:rect l="l" t="t" r="r" b="b"/>
              <a:pathLst>
                <a:path w="102014" h="26469" extrusionOk="0">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28"/>
            <p:cNvGrpSpPr/>
            <p:nvPr/>
          </p:nvGrpSpPr>
          <p:grpSpPr>
            <a:xfrm>
              <a:off x="1851794" y="1284750"/>
              <a:ext cx="2029202" cy="418408"/>
              <a:chOff x="1851706" y="1453393"/>
              <a:chExt cx="2029202" cy="418408"/>
            </a:xfrm>
          </p:grpSpPr>
          <p:sp>
            <p:nvSpPr>
              <p:cNvPr id="216" name="Google Shape;216;p28"/>
              <p:cNvSpPr txBox="1"/>
              <p:nvPr/>
            </p:nvSpPr>
            <p:spPr>
              <a:xfrm>
                <a:off x="1851706" y="1597601"/>
                <a:ext cx="2029200" cy="27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FFFFF"/>
                  </a:solidFill>
                  <a:latin typeface="Roboto"/>
                  <a:ea typeface="Roboto"/>
                  <a:cs typeface="Roboto"/>
                  <a:sym typeface="Roboto"/>
                </a:endParaRPr>
              </a:p>
            </p:txBody>
          </p:sp>
          <p:sp>
            <p:nvSpPr>
              <p:cNvPr id="217" name="Google Shape;217;p28"/>
              <p:cNvSpPr txBox="1"/>
              <p:nvPr/>
            </p:nvSpPr>
            <p:spPr>
              <a:xfrm>
                <a:off x="1851708" y="1453393"/>
                <a:ext cx="2029200" cy="27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latin typeface="Montserrat"/>
                    <a:ea typeface="Montserrat"/>
                    <a:cs typeface="Montserrat"/>
                    <a:sym typeface="Montserrat"/>
                  </a:rPr>
                  <a:t>JEFFERSON COUNTY TEACHERS ASSOCIATION</a:t>
                </a:r>
                <a:endParaRPr b="1">
                  <a:solidFill>
                    <a:srgbClr val="FFFFFF"/>
                  </a:solidFill>
                  <a:latin typeface="Montserrat"/>
                  <a:ea typeface="Montserrat"/>
                  <a:cs typeface="Montserrat"/>
                  <a:sym typeface="Montserrat"/>
                </a:endParaRPr>
              </a:p>
            </p:txBody>
          </p:sp>
        </p:grpSp>
        <p:grpSp>
          <p:nvGrpSpPr>
            <p:cNvPr id="218" name="Google Shape;218;p28"/>
            <p:cNvGrpSpPr/>
            <p:nvPr/>
          </p:nvGrpSpPr>
          <p:grpSpPr>
            <a:xfrm>
              <a:off x="4044568" y="1273639"/>
              <a:ext cx="366269" cy="336195"/>
              <a:chOff x="-61354875" y="2322300"/>
              <a:chExt cx="316650" cy="290650"/>
            </a:xfrm>
          </p:grpSpPr>
          <p:sp>
            <p:nvSpPr>
              <p:cNvPr id="219" name="Google Shape;219;p28"/>
              <p:cNvSpPr/>
              <p:nvPr/>
            </p:nvSpPr>
            <p:spPr>
              <a:xfrm>
                <a:off x="-61354875" y="2322300"/>
                <a:ext cx="316650" cy="290650"/>
              </a:xfrm>
              <a:custGeom>
                <a:avLst/>
                <a:gdLst/>
                <a:ahLst/>
                <a:cxnLst/>
                <a:rect l="l" t="t" r="r" b="b"/>
                <a:pathLst>
                  <a:path w="12666" h="11626" extrusionOk="0">
                    <a:moveTo>
                      <a:pt x="11405" y="788"/>
                    </a:moveTo>
                    <a:cubicBezTo>
                      <a:pt x="11657" y="788"/>
                      <a:pt x="11847" y="1009"/>
                      <a:pt x="11847" y="1229"/>
                    </a:cubicBezTo>
                    <a:lnTo>
                      <a:pt x="11847" y="10334"/>
                    </a:lnTo>
                    <a:cubicBezTo>
                      <a:pt x="11847" y="10555"/>
                      <a:pt x="11657" y="10775"/>
                      <a:pt x="11405" y="10775"/>
                    </a:cubicBezTo>
                    <a:lnTo>
                      <a:pt x="1198" y="10775"/>
                    </a:lnTo>
                    <a:cubicBezTo>
                      <a:pt x="977" y="10775"/>
                      <a:pt x="820" y="10555"/>
                      <a:pt x="820" y="10334"/>
                    </a:cubicBezTo>
                    <a:lnTo>
                      <a:pt x="820" y="1229"/>
                    </a:lnTo>
                    <a:cubicBezTo>
                      <a:pt x="820" y="1009"/>
                      <a:pt x="1009" y="788"/>
                      <a:pt x="1198" y="788"/>
                    </a:cubicBezTo>
                    <a:close/>
                    <a:moveTo>
                      <a:pt x="1198" y="0"/>
                    </a:moveTo>
                    <a:cubicBezTo>
                      <a:pt x="536" y="0"/>
                      <a:pt x="1" y="568"/>
                      <a:pt x="1" y="1261"/>
                    </a:cubicBezTo>
                    <a:lnTo>
                      <a:pt x="1" y="10366"/>
                    </a:lnTo>
                    <a:cubicBezTo>
                      <a:pt x="1" y="11027"/>
                      <a:pt x="536" y="11626"/>
                      <a:pt x="1198" y="11626"/>
                    </a:cubicBezTo>
                    <a:lnTo>
                      <a:pt x="11405" y="11626"/>
                    </a:lnTo>
                    <a:cubicBezTo>
                      <a:pt x="12067" y="11626"/>
                      <a:pt x="12666" y="11059"/>
                      <a:pt x="12666" y="10366"/>
                    </a:cubicBezTo>
                    <a:lnTo>
                      <a:pt x="12666" y="1261"/>
                    </a:lnTo>
                    <a:cubicBezTo>
                      <a:pt x="12666" y="568"/>
                      <a:pt x="12130" y="0"/>
                      <a:pt x="11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61313925" y="2364050"/>
                <a:ext cx="234750" cy="206375"/>
              </a:xfrm>
              <a:custGeom>
                <a:avLst/>
                <a:gdLst/>
                <a:ahLst/>
                <a:cxnLst/>
                <a:rect l="l" t="t" r="r" b="b"/>
                <a:pathLst>
                  <a:path w="9390" h="8255" extrusionOk="0">
                    <a:moveTo>
                      <a:pt x="8539" y="819"/>
                    </a:moveTo>
                    <a:lnTo>
                      <a:pt x="8539" y="7435"/>
                    </a:lnTo>
                    <a:lnTo>
                      <a:pt x="820" y="7435"/>
                    </a:lnTo>
                    <a:lnTo>
                      <a:pt x="820" y="6207"/>
                    </a:lnTo>
                    <a:lnTo>
                      <a:pt x="1671" y="6207"/>
                    </a:lnTo>
                    <a:cubicBezTo>
                      <a:pt x="1891" y="6207"/>
                      <a:pt x="2080" y="6018"/>
                      <a:pt x="2080" y="5797"/>
                    </a:cubicBezTo>
                    <a:cubicBezTo>
                      <a:pt x="2080" y="5545"/>
                      <a:pt x="1891" y="5356"/>
                      <a:pt x="1671" y="5356"/>
                    </a:cubicBezTo>
                    <a:lnTo>
                      <a:pt x="820" y="5356"/>
                    </a:lnTo>
                    <a:lnTo>
                      <a:pt x="820" y="2867"/>
                    </a:lnTo>
                    <a:lnTo>
                      <a:pt x="1671" y="2867"/>
                    </a:lnTo>
                    <a:cubicBezTo>
                      <a:pt x="1891" y="2867"/>
                      <a:pt x="2080" y="2678"/>
                      <a:pt x="2080" y="2426"/>
                    </a:cubicBezTo>
                    <a:cubicBezTo>
                      <a:pt x="2080" y="2206"/>
                      <a:pt x="1891" y="2048"/>
                      <a:pt x="1671" y="2048"/>
                    </a:cubicBezTo>
                    <a:lnTo>
                      <a:pt x="820" y="2048"/>
                    </a:lnTo>
                    <a:lnTo>
                      <a:pt x="820" y="819"/>
                    </a:lnTo>
                    <a:close/>
                    <a:moveTo>
                      <a:pt x="410" y="0"/>
                    </a:moveTo>
                    <a:cubicBezTo>
                      <a:pt x="158" y="0"/>
                      <a:pt x="1" y="189"/>
                      <a:pt x="1" y="378"/>
                    </a:cubicBezTo>
                    <a:lnTo>
                      <a:pt x="1" y="7845"/>
                    </a:lnTo>
                    <a:cubicBezTo>
                      <a:pt x="1" y="8065"/>
                      <a:pt x="190" y="8255"/>
                      <a:pt x="410" y="8255"/>
                    </a:cubicBezTo>
                    <a:lnTo>
                      <a:pt x="8948" y="8255"/>
                    </a:lnTo>
                    <a:cubicBezTo>
                      <a:pt x="9169" y="8255"/>
                      <a:pt x="9326" y="8065"/>
                      <a:pt x="9326" y="7845"/>
                    </a:cubicBezTo>
                    <a:lnTo>
                      <a:pt x="9326" y="378"/>
                    </a:lnTo>
                    <a:cubicBezTo>
                      <a:pt x="9389" y="158"/>
                      <a:pt x="9169" y="0"/>
                      <a:pt x="89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61234375" y="2416225"/>
                <a:ext cx="104775" cy="102225"/>
              </a:xfrm>
              <a:custGeom>
                <a:avLst/>
                <a:gdLst/>
                <a:ahLst/>
                <a:cxnLst/>
                <a:rect l="l" t="t" r="r" b="b"/>
                <a:pathLst>
                  <a:path w="4191" h="4089" extrusionOk="0">
                    <a:moveTo>
                      <a:pt x="2175" y="1221"/>
                    </a:moveTo>
                    <a:cubicBezTo>
                      <a:pt x="2647" y="1221"/>
                      <a:pt x="2994" y="1568"/>
                      <a:pt x="2994" y="2040"/>
                    </a:cubicBezTo>
                    <a:cubicBezTo>
                      <a:pt x="2994" y="2513"/>
                      <a:pt x="2647" y="2859"/>
                      <a:pt x="2175" y="2859"/>
                    </a:cubicBezTo>
                    <a:cubicBezTo>
                      <a:pt x="1702" y="2859"/>
                      <a:pt x="1356" y="2513"/>
                      <a:pt x="1356" y="2040"/>
                    </a:cubicBezTo>
                    <a:cubicBezTo>
                      <a:pt x="1356" y="1568"/>
                      <a:pt x="1702" y="1221"/>
                      <a:pt x="2175" y="1221"/>
                    </a:cubicBezTo>
                    <a:close/>
                    <a:moveTo>
                      <a:pt x="458" y="0"/>
                    </a:moveTo>
                    <a:cubicBezTo>
                      <a:pt x="347" y="0"/>
                      <a:pt x="237" y="40"/>
                      <a:pt x="158" y="119"/>
                    </a:cubicBezTo>
                    <a:cubicBezTo>
                      <a:pt x="1" y="276"/>
                      <a:pt x="1" y="560"/>
                      <a:pt x="158" y="717"/>
                    </a:cubicBezTo>
                    <a:lnTo>
                      <a:pt x="694" y="1221"/>
                    </a:lnTo>
                    <a:cubicBezTo>
                      <a:pt x="536" y="1442"/>
                      <a:pt x="442" y="1757"/>
                      <a:pt x="442" y="2040"/>
                    </a:cubicBezTo>
                    <a:cubicBezTo>
                      <a:pt x="442" y="2324"/>
                      <a:pt x="536" y="2639"/>
                      <a:pt x="694" y="2859"/>
                    </a:cubicBezTo>
                    <a:lnTo>
                      <a:pt x="158" y="3395"/>
                    </a:lnTo>
                    <a:cubicBezTo>
                      <a:pt x="95" y="3553"/>
                      <a:pt x="95" y="3805"/>
                      <a:pt x="253" y="3962"/>
                    </a:cubicBezTo>
                    <a:cubicBezTo>
                      <a:pt x="316" y="4057"/>
                      <a:pt x="442" y="4088"/>
                      <a:pt x="536" y="4088"/>
                    </a:cubicBezTo>
                    <a:cubicBezTo>
                      <a:pt x="631" y="4088"/>
                      <a:pt x="726" y="4057"/>
                      <a:pt x="789" y="3962"/>
                    </a:cubicBezTo>
                    <a:lnTo>
                      <a:pt x="1324" y="3458"/>
                    </a:lnTo>
                    <a:cubicBezTo>
                      <a:pt x="1545" y="3616"/>
                      <a:pt x="1860" y="3710"/>
                      <a:pt x="2143" y="3710"/>
                    </a:cubicBezTo>
                    <a:cubicBezTo>
                      <a:pt x="2427" y="3710"/>
                      <a:pt x="2742" y="3616"/>
                      <a:pt x="2962" y="3458"/>
                    </a:cubicBezTo>
                    <a:lnTo>
                      <a:pt x="3498" y="3962"/>
                    </a:lnTo>
                    <a:cubicBezTo>
                      <a:pt x="3561" y="4057"/>
                      <a:pt x="3687" y="4088"/>
                      <a:pt x="3750" y="4088"/>
                    </a:cubicBezTo>
                    <a:cubicBezTo>
                      <a:pt x="3876" y="4088"/>
                      <a:pt x="3971" y="4057"/>
                      <a:pt x="4034" y="3962"/>
                    </a:cubicBezTo>
                    <a:cubicBezTo>
                      <a:pt x="4191" y="3805"/>
                      <a:pt x="4191" y="3553"/>
                      <a:pt x="4034" y="3395"/>
                    </a:cubicBezTo>
                    <a:lnTo>
                      <a:pt x="3529" y="2859"/>
                    </a:lnTo>
                    <a:cubicBezTo>
                      <a:pt x="3687" y="2639"/>
                      <a:pt x="3750" y="2324"/>
                      <a:pt x="3750" y="2040"/>
                    </a:cubicBezTo>
                    <a:cubicBezTo>
                      <a:pt x="3750" y="1757"/>
                      <a:pt x="3687" y="1442"/>
                      <a:pt x="3529" y="1221"/>
                    </a:cubicBezTo>
                    <a:lnTo>
                      <a:pt x="4034" y="717"/>
                    </a:lnTo>
                    <a:cubicBezTo>
                      <a:pt x="4191" y="560"/>
                      <a:pt x="4191" y="276"/>
                      <a:pt x="4034" y="119"/>
                    </a:cubicBezTo>
                    <a:cubicBezTo>
                      <a:pt x="3955" y="40"/>
                      <a:pt x="3845" y="0"/>
                      <a:pt x="3734" y="0"/>
                    </a:cubicBezTo>
                    <a:cubicBezTo>
                      <a:pt x="3624" y="0"/>
                      <a:pt x="3514" y="40"/>
                      <a:pt x="3435" y="119"/>
                    </a:cubicBezTo>
                    <a:lnTo>
                      <a:pt x="2931" y="623"/>
                    </a:lnTo>
                    <a:cubicBezTo>
                      <a:pt x="2679" y="465"/>
                      <a:pt x="2395" y="402"/>
                      <a:pt x="2112" y="402"/>
                    </a:cubicBezTo>
                    <a:cubicBezTo>
                      <a:pt x="1828" y="402"/>
                      <a:pt x="1513" y="465"/>
                      <a:pt x="1261" y="623"/>
                    </a:cubicBezTo>
                    <a:lnTo>
                      <a:pt x="757" y="119"/>
                    </a:lnTo>
                    <a:cubicBezTo>
                      <a:pt x="678" y="40"/>
                      <a:pt x="568" y="0"/>
                      <a:pt x="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22" name="Google Shape;222;p28"/>
          <p:cNvPicPr preferRelativeResize="0"/>
          <p:nvPr/>
        </p:nvPicPr>
        <p:blipFill>
          <a:blip r:embed="rId3">
            <a:alphaModFix/>
          </a:blip>
          <a:stretch>
            <a:fillRect/>
          </a:stretch>
        </p:blipFill>
        <p:spPr>
          <a:xfrm>
            <a:off x="3147250" y="1120513"/>
            <a:ext cx="689425" cy="689425"/>
          </a:xfrm>
          <a:prstGeom prst="rect">
            <a:avLst/>
          </a:prstGeom>
          <a:noFill/>
          <a:ln>
            <a:noFill/>
          </a:ln>
        </p:spPr>
      </p:pic>
      <p:pic>
        <p:nvPicPr>
          <p:cNvPr id="223" name="Google Shape;223;p28"/>
          <p:cNvPicPr preferRelativeResize="0"/>
          <p:nvPr/>
        </p:nvPicPr>
        <p:blipFill>
          <a:blip r:embed="rId4">
            <a:alphaModFix/>
          </a:blip>
          <a:stretch>
            <a:fillRect/>
          </a:stretch>
        </p:blipFill>
        <p:spPr>
          <a:xfrm>
            <a:off x="3147251" y="2066600"/>
            <a:ext cx="689425" cy="689425"/>
          </a:xfrm>
          <a:prstGeom prst="rect">
            <a:avLst/>
          </a:prstGeom>
          <a:noFill/>
          <a:ln>
            <a:noFill/>
          </a:ln>
        </p:spPr>
      </p:pic>
      <p:pic>
        <p:nvPicPr>
          <p:cNvPr id="224" name="Google Shape;224;p28"/>
          <p:cNvPicPr preferRelativeResize="0"/>
          <p:nvPr/>
        </p:nvPicPr>
        <p:blipFill>
          <a:blip r:embed="rId5">
            <a:alphaModFix/>
          </a:blip>
          <a:stretch>
            <a:fillRect/>
          </a:stretch>
        </p:blipFill>
        <p:spPr>
          <a:xfrm>
            <a:off x="3147250" y="2975325"/>
            <a:ext cx="716775" cy="716775"/>
          </a:xfrm>
          <a:prstGeom prst="rect">
            <a:avLst/>
          </a:prstGeom>
          <a:noFill/>
          <a:ln>
            <a:noFill/>
          </a:ln>
        </p:spPr>
      </p:pic>
      <p:pic>
        <p:nvPicPr>
          <p:cNvPr id="225" name="Google Shape;225;p28"/>
          <p:cNvPicPr preferRelativeResize="0"/>
          <p:nvPr/>
        </p:nvPicPr>
        <p:blipFill>
          <a:blip r:embed="rId6">
            <a:alphaModFix/>
          </a:blip>
          <a:stretch>
            <a:fillRect/>
          </a:stretch>
        </p:blipFill>
        <p:spPr>
          <a:xfrm>
            <a:off x="3133575" y="3936850"/>
            <a:ext cx="716775" cy="716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9"/>
        <p:cNvGrpSpPr/>
        <p:nvPr/>
      </p:nvGrpSpPr>
      <p:grpSpPr>
        <a:xfrm>
          <a:off x="0" y="0"/>
          <a:ext cx="0" cy="0"/>
          <a:chOff x="0" y="0"/>
          <a:chExt cx="0" cy="0"/>
        </a:xfrm>
      </p:grpSpPr>
      <p:sp>
        <p:nvSpPr>
          <p:cNvPr id="230" name="Google Shape;230;p29"/>
          <p:cNvSpPr txBox="1"/>
          <p:nvPr/>
        </p:nvSpPr>
        <p:spPr>
          <a:xfrm>
            <a:off x="447125" y="1464175"/>
            <a:ext cx="4134900" cy="29148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Montserrat"/>
              <a:buChar char="●"/>
            </a:pPr>
            <a:r>
              <a:rPr lang="en" sz="2200">
                <a:solidFill>
                  <a:schemeClr val="dk1"/>
                </a:solidFill>
                <a:latin typeface="Montserrat"/>
                <a:ea typeface="Montserrat"/>
                <a:cs typeface="Montserrat"/>
                <a:sym typeface="Montserrat"/>
              </a:rPr>
              <a:t>Compensation</a:t>
            </a:r>
            <a:endParaRPr sz="2200">
              <a:solidFill>
                <a:schemeClr val="dk1"/>
              </a:solidFill>
              <a:latin typeface="Montserrat"/>
              <a:ea typeface="Montserrat"/>
              <a:cs typeface="Montserrat"/>
              <a:sym typeface="Montserrat"/>
            </a:endParaRPr>
          </a:p>
          <a:p>
            <a:pPr marL="457200" lvl="0" indent="-368300" algn="l" rtl="0">
              <a:spcBef>
                <a:spcPts val="0"/>
              </a:spcBef>
              <a:spcAft>
                <a:spcPts val="0"/>
              </a:spcAft>
              <a:buClr>
                <a:schemeClr val="dk1"/>
              </a:buClr>
              <a:buSzPts val="2200"/>
              <a:buFont typeface="Montserrat"/>
              <a:buChar char="●"/>
            </a:pPr>
            <a:r>
              <a:rPr lang="en" sz="2200">
                <a:solidFill>
                  <a:schemeClr val="dk1"/>
                </a:solidFill>
                <a:latin typeface="Montserrat"/>
                <a:ea typeface="Montserrat"/>
                <a:cs typeface="Montserrat"/>
                <a:sym typeface="Montserrat"/>
              </a:rPr>
              <a:t>Hours, Overtime, Extra Work </a:t>
            </a:r>
            <a:endParaRPr sz="2200">
              <a:solidFill>
                <a:schemeClr val="dk1"/>
              </a:solidFill>
              <a:latin typeface="Montserrat"/>
              <a:ea typeface="Montserrat"/>
              <a:cs typeface="Montserrat"/>
              <a:sym typeface="Montserrat"/>
            </a:endParaRPr>
          </a:p>
          <a:p>
            <a:pPr marL="457200" lvl="0" indent="-368300" algn="l" rtl="0">
              <a:spcBef>
                <a:spcPts val="0"/>
              </a:spcBef>
              <a:spcAft>
                <a:spcPts val="0"/>
              </a:spcAft>
              <a:buClr>
                <a:schemeClr val="dk1"/>
              </a:buClr>
              <a:buSzPts val="2200"/>
              <a:buFont typeface="Montserrat"/>
              <a:buChar char="●"/>
            </a:pPr>
            <a:r>
              <a:rPr lang="en" sz="2200">
                <a:solidFill>
                  <a:schemeClr val="dk1"/>
                </a:solidFill>
                <a:latin typeface="Montserrat"/>
                <a:ea typeface="Montserrat"/>
                <a:cs typeface="Montserrat"/>
                <a:sym typeface="Montserrat"/>
              </a:rPr>
              <a:t>Working Conditions</a:t>
            </a:r>
            <a:endParaRPr sz="2200">
              <a:solidFill>
                <a:schemeClr val="dk1"/>
              </a:solidFill>
              <a:latin typeface="Montserrat"/>
              <a:ea typeface="Montserrat"/>
              <a:cs typeface="Montserrat"/>
              <a:sym typeface="Montserrat"/>
            </a:endParaRPr>
          </a:p>
          <a:p>
            <a:pPr marL="457200" lvl="0" indent="-368300" algn="l" rtl="0">
              <a:spcBef>
                <a:spcPts val="0"/>
              </a:spcBef>
              <a:spcAft>
                <a:spcPts val="0"/>
              </a:spcAft>
              <a:buClr>
                <a:schemeClr val="dk1"/>
              </a:buClr>
              <a:buSzPts val="2200"/>
              <a:buFont typeface="Montserrat"/>
              <a:buChar char="●"/>
            </a:pPr>
            <a:r>
              <a:rPr lang="en" sz="2200">
                <a:solidFill>
                  <a:schemeClr val="dk1"/>
                </a:solidFill>
                <a:latin typeface="Montserrat"/>
                <a:ea typeface="Montserrat"/>
                <a:cs typeface="Montserrat"/>
                <a:sym typeface="Montserrat"/>
              </a:rPr>
              <a:t>Transfers, Assignment, Selection</a:t>
            </a:r>
            <a:endParaRPr sz="22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22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231" name="Google Shape;231;p29"/>
          <p:cNvSpPr txBox="1"/>
          <p:nvPr/>
        </p:nvSpPr>
        <p:spPr>
          <a:xfrm>
            <a:off x="4561975" y="1394825"/>
            <a:ext cx="4134900" cy="29148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Montserrat"/>
              <a:buChar char="●"/>
            </a:pPr>
            <a:r>
              <a:rPr lang="en" sz="2200">
                <a:solidFill>
                  <a:schemeClr val="dk1"/>
                </a:solidFill>
                <a:latin typeface="Montserrat"/>
                <a:ea typeface="Montserrat"/>
                <a:cs typeface="Montserrat"/>
                <a:sym typeface="Montserrat"/>
              </a:rPr>
              <a:t>Grievances</a:t>
            </a:r>
            <a:endParaRPr sz="2200">
              <a:solidFill>
                <a:schemeClr val="dk1"/>
              </a:solidFill>
              <a:latin typeface="Montserrat"/>
              <a:ea typeface="Montserrat"/>
              <a:cs typeface="Montserrat"/>
              <a:sym typeface="Montserrat"/>
            </a:endParaRPr>
          </a:p>
          <a:p>
            <a:pPr marL="457200" lvl="0" indent="-368300" algn="l" rtl="0">
              <a:spcBef>
                <a:spcPts val="0"/>
              </a:spcBef>
              <a:spcAft>
                <a:spcPts val="0"/>
              </a:spcAft>
              <a:buClr>
                <a:schemeClr val="dk1"/>
              </a:buClr>
              <a:buSzPts val="2200"/>
              <a:buFont typeface="Montserrat"/>
              <a:buChar char="●"/>
            </a:pPr>
            <a:r>
              <a:rPr lang="en" sz="2200">
                <a:solidFill>
                  <a:schemeClr val="dk1"/>
                </a:solidFill>
                <a:latin typeface="Montserrat"/>
                <a:ea typeface="Montserrat"/>
                <a:cs typeface="Montserrat"/>
                <a:sym typeface="Montserrat"/>
              </a:rPr>
              <a:t>Employer-Provided Training </a:t>
            </a:r>
            <a:endParaRPr sz="2200">
              <a:solidFill>
                <a:schemeClr val="dk1"/>
              </a:solidFill>
              <a:latin typeface="Montserrat"/>
              <a:ea typeface="Montserrat"/>
              <a:cs typeface="Montserrat"/>
              <a:sym typeface="Montserrat"/>
            </a:endParaRPr>
          </a:p>
          <a:p>
            <a:pPr marL="457200" lvl="0" indent="-368300" algn="l" rtl="0">
              <a:spcBef>
                <a:spcPts val="0"/>
              </a:spcBef>
              <a:spcAft>
                <a:spcPts val="0"/>
              </a:spcAft>
              <a:buClr>
                <a:schemeClr val="dk1"/>
              </a:buClr>
              <a:buSzPts val="2200"/>
              <a:buFont typeface="Montserrat"/>
              <a:buChar char="●"/>
            </a:pPr>
            <a:r>
              <a:rPr lang="en" sz="2200">
                <a:solidFill>
                  <a:schemeClr val="dk1"/>
                </a:solidFill>
                <a:latin typeface="Montserrat"/>
                <a:ea typeface="Montserrat"/>
                <a:cs typeface="Montserrat"/>
                <a:sym typeface="Montserrat"/>
              </a:rPr>
              <a:t>Employee Rights, Employee Discipline, Personnel Records</a:t>
            </a:r>
            <a:endParaRPr sz="2200">
              <a:solidFill>
                <a:schemeClr val="dk1"/>
              </a:solidFill>
              <a:latin typeface="Montserrat"/>
              <a:ea typeface="Montserrat"/>
              <a:cs typeface="Montserrat"/>
              <a:sym typeface="Montserrat"/>
            </a:endParaRPr>
          </a:p>
          <a:p>
            <a:pPr marL="457200" lvl="0" indent="-368300" algn="l" rtl="0">
              <a:spcBef>
                <a:spcPts val="0"/>
              </a:spcBef>
              <a:spcAft>
                <a:spcPts val="0"/>
              </a:spcAft>
              <a:buClr>
                <a:schemeClr val="dk1"/>
              </a:buClr>
              <a:buSzPts val="2200"/>
              <a:buFont typeface="Montserrat"/>
              <a:buChar char="●"/>
            </a:pPr>
            <a:r>
              <a:rPr lang="en" sz="2200">
                <a:solidFill>
                  <a:schemeClr val="dk1"/>
                </a:solidFill>
                <a:latin typeface="Montserrat"/>
                <a:ea typeface="Montserrat"/>
                <a:cs typeface="Montserrat"/>
                <a:sym typeface="Montserrat"/>
              </a:rPr>
              <a:t>Evaluation</a:t>
            </a:r>
            <a:endParaRPr sz="22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grpSp>
        <p:nvGrpSpPr>
          <p:cNvPr id="232" name="Google Shape;232;p29"/>
          <p:cNvGrpSpPr/>
          <p:nvPr/>
        </p:nvGrpSpPr>
        <p:grpSpPr>
          <a:xfrm>
            <a:off x="19" y="166919"/>
            <a:ext cx="9143977" cy="962316"/>
            <a:chOff x="1292288" y="1120800"/>
            <a:chExt cx="1589400" cy="920700"/>
          </a:xfrm>
        </p:grpSpPr>
        <p:sp>
          <p:nvSpPr>
            <p:cNvPr id="233" name="Google Shape;233;p29"/>
            <p:cNvSpPr/>
            <p:nvPr/>
          </p:nvSpPr>
          <p:spPr>
            <a:xfrm>
              <a:off x="1292288" y="1120800"/>
              <a:ext cx="1589400" cy="92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txBox="1"/>
            <p:nvPr/>
          </p:nvSpPr>
          <p:spPr>
            <a:xfrm>
              <a:off x="1428017" y="1238284"/>
              <a:ext cx="13494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Montserrat"/>
                  <a:ea typeface="Montserrat"/>
                  <a:cs typeface="Montserrat"/>
                  <a:sym typeface="Montserrat"/>
                </a:rPr>
                <a:t>WHAT’S NEGOTIATED</a:t>
              </a:r>
              <a:endParaRPr sz="3000" b="1">
                <a:solidFill>
                  <a:srgbClr val="FFFFFF"/>
                </a:solidFill>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8"/>
        <p:cNvGrpSpPr/>
        <p:nvPr/>
      </p:nvGrpSpPr>
      <p:grpSpPr>
        <a:xfrm>
          <a:off x="0" y="0"/>
          <a:ext cx="0" cy="0"/>
          <a:chOff x="0" y="0"/>
          <a:chExt cx="0" cy="0"/>
        </a:xfrm>
      </p:grpSpPr>
      <p:sp>
        <p:nvSpPr>
          <p:cNvPr id="239" name="Google Shape;239;p30"/>
          <p:cNvSpPr txBox="1">
            <a:spLocks noGrp="1"/>
          </p:cNvSpPr>
          <p:nvPr>
            <p:ph type="title"/>
          </p:nvPr>
        </p:nvSpPr>
        <p:spPr>
          <a:xfrm>
            <a:off x="1455425" y="409575"/>
            <a:ext cx="6419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BARGAINED VS. JCPS POLICY</a:t>
            </a:r>
            <a:endParaRPr/>
          </a:p>
        </p:txBody>
      </p:sp>
      <p:grpSp>
        <p:nvGrpSpPr>
          <p:cNvPr id="240" name="Google Shape;240;p30"/>
          <p:cNvGrpSpPr/>
          <p:nvPr/>
        </p:nvGrpSpPr>
        <p:grpSpPr>
          <a:xfrm>
            <a:off x="5093925" y="1469415"/>
            <a:ext cx="3504945" cy="3449410"/>
            <a:chOff x="5333843" y="1469296"/>
            <a:chExt cx="1589400" cy="3449410"/>
          </a:xfrm>
        </p:grpSpPr>
        <p:sp>
          <p:nvSpPr>
            <p:cNvPr id="241" name="Google Shape;241;p30"/>
            <p:cNvSpPr/>
            <p:nvPr/>
          </p:nvSpPr>
          <p:spPr>
            <a:xfrm>
              <a:off x="5333843" y="1824206"/>
              <a:ext cx="1589400" cy="3094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2000" b="1">
                <a:latin typeface="Montserrat"/>
                <a:ea typeface="Montserrat"/>
                <a:cs typeface="Montserrat"/>
                <a:sym typeface="Montserrat"/>
              </a:endParaRPr>
            </a:p>
          </p:txBody>
        </p:sp>
        <p:sp>
          <p:nvSpPr>
            <p:cNvPr id="242" name="Google Shape;242;p30"/>
            <p:cNvSpPr txBox="1"/>
            <p:nvPr/>
          </p:nvSpPr>
          <p:spPr>
            <a:xfrm>
              <a:off x="5729553" y="1469296"/>
              <a:ext cx="1005300" cy="35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243" name="Google Shape;243;p30"/>
          <p:cNvSpPr/>
          <p:nvPr/>
        </p:nvSpPr>
        <p:spPr>
          <a:xfrm>
            <a:off x="897825" y="965813"/>
            <a:ext cx="3504750" cy="688963"/>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Montserrat"/>
                <a:ea typeface="Montserrat"/>
                <a:cs typeface="Montserrat"/>
                <a:sym typeface="Montserrat"/>
              </a:rPr>
              <a:t>BARGAINED</a:t>
            </a:r>
            <a:endParaRPr sz="2000" b="1">
              <a:solidFill>
                <a:schemeClr val="lt1"/>
              </a:solidFill>
              <a:latin typeface="Montserrat"/>
              <a:ea typeface="Montserrat"/>
              <a:cs typeface="Montserrat"/>
              <a:sym typeface="Montserrat"/>
            </a:endParaRPr>
          </a:p>
        </p:txBody>
      </p:sp>
      <p:sp>
        <p:nvSpPr>
          <p:cNvPr id="244" name="Google Shape;244;p30"/>
          <p:cNvSpPr/>
          <p:nvPr/>
        </p:nvSpPr>
        <p:spPr>
          <a:xfrm>
            <a:off x="5076250" y="965825"/>
            <a:ext cx="3504750" cy="688950"/>
          </a:xfrm>
          <a:prstGeom prst="flowChartOffpageConnector">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Montserrat"/>
                <a:ea typeface="Montserrat"/>
                <a:cs typeface="Montserrat"/>
                <a:sym typeface="Montserrat"/>
              </a:rPr>
              <a:t>BOARD POLICY</a:t>
            </a:r>
            <a:endParaRPr sz="2000" b="1">
              <a:solidFill>
                <a:schemeClr val="lt1"/>
              </a:solidFill>
              <a:latin typeface="Montserrat"/>
              <a:ea typeface="Montserrat"/>
              <a:cs typeface="Montserrat"/>
              <a:sym typeface="Montserrat"/>
            </a:endParaRPr>
          </a:p>
        </p:txBody>
      </p:sp>
      <p:sp>
        <p:nvSpPr>
          <p:cNvPr id="245" name="Google Shape;245;p30"/>
          <p:cNvSpPr/>
          <p:nvPr/>
        </p:nvSpPr>
        <p:spPr>
          <a:xfrm>
            <a:off x="908825" y="1763425"/>
            <a:ext cx="3504900" cy="3155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2000" b="1">
              <a:solidFill>
                <a:srgbClr val="595959"/>
              </a:solidFill>
              <a:latin typeface="Montserrat"/>
              <a:ea typeface="Montserrat"/>
              <a:cs typeface="Montserrat"/>
              <a:sym typeface="Montserrat"/>
            </a:endParaRPr>
          </a:p>
        </p:txBody>
      </p:sp>
      <p:sp>
        <p:nvSpPr>
          <p:cNvPr id="246" name="Google Shape;246;p30"/>
          <p:cNvSpPr txBox="1"/>
          <p:nvPr/>
        </p:nvSpPr>
        <p:spPr>
          <a:xfrm>
            <a:off x="985800" y="1879025"/>
            <a:ext cx="3328800" cy="29475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Compensation</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Hours, Overtime, Extra Work</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Working Conditions</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Transfers, Assignment, Selection</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Grievances</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Employer Provided Training</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Employee Rights, Employee Discipline, Personnel Records</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Evaluation</a:t>
            </a:r>
            <a:endParaRPr b="1">
              <a:solidFill>
                <a:schemeClr val="dk1"/>
              </a:solidFill>
              <a:latin typeface="Montserrat"/>
              <a:ea typeface="Montserrat"/>
              <a:cs typeface="Montserrat"/>
              <a:sym typeface="Montserrat"/>
            </a:endParaRPr>
          </a:p>
        </p:txBody>
      </p:sp>
      <p:sp>
        <p:nvSpPr>
          <p:cNvPr id="247" name="Google Shape;247;p30"/>
          <p:cNvSpPr txBox="1"/>
          <p:nvPr/>
        </p:nvSpPr>
        <p:spPr>
          <a:xfrm>
            <a:off x="5135275" y="1862750"/>
            <a:ext cx="3386700" cy="2963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Powers and Duties</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Administration</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Personnel</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Fiscal Management</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School Facilities</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Transportation</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Support Services</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Curriculum &amp; Instruction</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Student Procedures</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Community Relations</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Employee Negotiations</a:t>
            </a:r>
            <a:endParaRPr b="1">
              <a:solidFill>
                <a:schemeClr val="dk1"/>
              </a:solidFill>
              <a:latin typeface="Montserrat"/>
              <a:ea typeface="Montserrat"/>
              <a:cs typeface="Montserrat"/>
              <a:sym typeface="Montserrat"/>
            </a:endParaRPr>
          </a:p>
          <a:p>
            <a:pPr marL="0" lvl="0" indent="0" algn="l" rtl="0">
              <a:spcBef>
                <a:spcPts val="1200"/>
              </a:spcBef>
              <a:spcAft>
                <a:spcPts val="0"/>
              </a:spcAft>
              <a:buNone/>
            </a:pPr>
            <a:endParaRPr b="1">
              <a:solidFill>
                <a:schemeClr val="dk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title"/>
          </p:nvPr>
        </p:nvSpPr>
        <p:spPr>
          <a:xfrm>
            <a:off x="2514575" y="409575"/>
            <a:ext cx="39144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EMPLOYEE RAISES </a:t>
            </a:r>
            <a:endParaRPr b="1">
              <a:latin typeface="Montserrat"/>
              <a:ea typeface="Montserrat"/>
              <a:cs typeface="Montserrat"/>
              <a:sym typeface="Montserrat"/>
            </a:endParaRPr>
          </a:p>
        </p:txBody>
      </p:sp>
      <p:grpSp>
        <p:nvGrpSpPr>
          <p:cNvPr id="253" name="Google Shape;253;p31"/>
          <p:cNvGrpSpPr/>
          <p:nvPr/>
        </p:nvGrpSpPr>
        <p:grpSpPr>
          <a:xfrm>
            <a:off x="1126465" y="1818631"/>
            <a:ext cx="1588632" cy="1376133"/>
            <a:chOff x="1126465" y="1818631"/>
            <a:chExt cx="1588632" cy="1376133"/>
          </a:xfrm>
        </p:grpSpPr>
        <p:sp>
          <p:nvSpPr>
            <p:cNvPr id="254" name="Google Shape;254;p31"/>
            <p:cNvSpPr/>
            <p:nvPr/>
          </p:nvSpPr>
          <p:spPr>
            <a:xfrm>
              <a:off x="1126465" y="1818631"/>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1524646" y="2798586"/>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a:solidFill>
                    <a:srgbClr val="FFFFFF"/>
                  </a:solidFill>
                  <a:latin typeface="Fira Sans Extra Condensed Medium"/>
                  <a:ea typeface="Fira Sans Extra Condensed Medium"/>
                  <a:cs typeface="Fira Sans Extra Condensed Medium"/>
                  <a:sym typeface="Fira Sans Extra Condensed Medium"/>
                </a:rPr>
                <a:t>1.5%</a:t>
              </a:r>
              <a:endParaRPr sz="2200">
                <a:solidFill>
                  <a:srgbClr val="FFFFFF"/>
                </a:solidFill>
              </a:endParaRPr>
            </a:p>
          </p:txBody>
        </p:sp>
        <p:sp>
          <p:nvSpPr>
            <p:cNvPr id="256" name="Google Shape;256;p31"/>
            <p:cNvSpPr txBox="1"/>
            <p:nvPr/>
          </p:nvSpPr>
          <p:spPr>
            <a:xfrm>
              <a:off x="1126605" y="223556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Roboto"/>
                <a:ea typeface="Roboto"/>
                <a:cs typeface="Roboto"/>
                <a:sym typeface="Roboto"/>
              </a:endParaRPr>
            </a:p>
          </p:txBody>
        </p:sp>
        <p:sp>
          <p:nvSpPr>
            <p:cNvPr id="257" name="Google Shape;257;p31"/>
            <p:cNvSpPr txBox="1"/>
            <p:nvPr/>
          </p:nvSpPr>
          <p:spPr>
            <a:xfrm>
              <a:off x="1126605" y="184384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2017-2018</a:t>
              </a:r>
              <a:endParaRPr sz="2200">
                <a:solidFill>
                  <a:schemeClr val="dk1"/>
                </a:solidFill>
                <a:latin typeface="Fira Sans Extra Condensed Medium"/>
                <a:ea typeface="Fira Sans Extra Condensed Medium"/>
                <a:cs typeface="Fira Sans Extra Condensed Medium"/>
                <a:sym typeface="Fira Sans Extra Condensed Medium"/>
              </a:endParaRPr>
            </a:p>
          </p:txBody>
        </p:sp>
      </p:grpSp>
      <p:grpSp>
        <p:nvGrpSpPr>
          <p:cNvPr id="258" name="Google Shape;258;p31"/>
          <p:cNvGrpSpPr/>
          <p:nvPr/>
        </p:nvGrpSpPr>
        <p:grpSpPr>
          <a:xfrm>
            <a:off x="2893948" y="1818631"/>
            <a:ext cx="1588632" cy="1376133"/>
            <a:chOff x="2893948" y="1818631"/>
            <a:chExt cx="1588632" cy="1376133"/>
          </a:xfrm>
        </p:grpSpPr>
        <p:sp>
          <p:nvSpPr>
            <p:cNvPr id="259" name="Google Shape;259;p31"/>
            <p:cNvSpPr/>
            <p:nvPr/>
          </p:nvSpPr>
          <p:spPr>
            <a:xfrm>
              <a:off x="2893948" y="1818631"/>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0" name="Google Shape;260;p31"/>
            <p:cNvSpPr/>
            <p:nvPr/>
          </p:nvSpPr>
          <p:spPr>
            <a:xfrm>
              <a:off x="3292101" y="2798586"/>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b="1">
                  <a:solidFill>
                    <a:srgbClr val="FFFFFF"/>
                  </a:solidFill>
                  <a:latin typeface="Fira Sans Extra Condensed"/>
                  <a:ea typeface="Fira Sans Extra Condensed"/>
                  <a:cs typeface="Fira Sans Extra Condensed"/>
                  <a:sym typeface="Fira Sans Extra Condensed"/>
                </a:rPr>
                <a:t>0.5%</a:t>
              </a:r>
              <a:endParaRPr sz="2200" b="1">
                <a:solidFill>
                  <a:srgbClr val="FFFFFF"/>
                </a:solidFill>
              </a:endParaRPr>
            </a:p>
          </p:txBody>
        </p:sp>
        <p:sp>
          <p:nvSpPr>
            <p:cNvPr id="261" name="Google Shape;261;p31"/>
            <p:cNvSpPr txBox="1"/>
            <p:nvPr/>
          </p:nvSpPr>
          <p:spPr>
            <a:xfrm>
              <a:off x="2894019" y="223556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Roboto"/>
                  <a:ea typeface="Roboto"/>
                  <a:cs typeface="Roboto"/>
                  <a:sym typeface="Roboto"/>
                </a:rPr>
                <a:t>(Grade 8+ Admins excluded)</a:t>
              </a:r>
              <a:endParaRPr sz="1200" b="1">
                <a:solidFill>
                  <a:schemeClr val="dk1"/>
                </a:solidFill>
                <a:latin typeface="Roboto"/>
                <a:ea typeface="Roboto"/>
                <a:cs typeface="Roboto"/>
                <a:sym typeface="Roboto"/>
              </a:endParaRPr>
            </a:p>
          </p:txBody>
        </p:sp>
        <p:sp>
          <p:nvSpPr>
            <p:cNvPr id="262" name="Google Shape;262;p31"/>
            <p:cNvSpPr txBox="1"/>
            <p:nvPr/>
          </p:nvSpPr>
          <p:spPr>
            <a:xfrm>
              <a:off x="2894019" y="184384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dk1"/>
                  </a:solidFill>
                  <a:latin typeface="Fira Sans Extra Condensed"/>
                  <a:ea typeface="Fira Sans Extra Condensed"/>
                  <a:cs typeface="Fira Sans Extra Condensed"/>
                  <a:sym typeface="Fira Sans Extra Condensed"/>
                </a:rPr>
                <a:t>2018-2019</a:t>
              </a:r>
              <a:endParaRPr sz="2200" b="1">
                <a:solidFill>
                  <a:schemeClr val="dk1"/>
                </a:solidFill>
                <a:latin typeface="Fira Sans Extra Condensed"/>
                <a:ea typeface="Fira Sans Extra Condensed"/>
                <a:cs typeface="Fira Sans Extra Condensed"/>
                <a:sym typeface="Fira Sans Extra Condensed"/>
              </a:endParaRPr>
            </a:p>
          </p:txBody>
        </p:sp>
      </p:grpSp>
      <p:grpSp>
        <p:nvGrpSpPr>
          <p:cNvPr id="263" name="Google Shape;263;p31"/>
          <p:cNvGrpSpPr/>
          <p:nvPr/>
        </p:nvGrpSpPr>
        <p:grpSpPr>
          <a:xfrm>
            <a:off x="4661444" y="1818631"/>
            <a:ext cx="1588632" cy="1376133"/>
            <a:chOff x="4661444" y="1818631"/>
            <a:chExt cx="1588632" cy="1376133"/>
          </a:xfrm>
        </p:grpSpPr>
        <p:sp>
          <p:nvSpPr>
            <p:cNvPr id="264" name="Google Shape;264;p31"/>
            <p:cNvSpPr/>
            <p:nvPr/>
          </p:nvSpPr>
          <p:spPr>
            <a:xfrm>
              <a:off x="4661444" y="1818631"/>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5" name="Google Shape;265;p31"/>
            <p:cNvSpPr/>
            <p:nvPr/>
          </p:nvSpPr>
          <p:spPr>
            <a:xfrm>
              <a:off x="5059598" y="2798586"/>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b="1">
                  <a:solidFill>
                    <a:srgbClr val="FFFFFF"/>
                  </a:solidFill>
                  <a:latin typeface="Fira Sans Extra Condensed"/>
                  <a:ea typeface="Fira Sans Extra Condensed"/>
                  <a:cs typeface="Fira Sans Extra Condensed"/>
                  <a:sym typeface="Fira Sans Extra Condensed"/>
                </a:rPr>
                <a:t>0.5%</a:t>
              </a:r>
              <a:endParaRPr sz="2200" b="1">
                <a:solidFill>
                  <a:srgbClr val="FFFFFF"/>
                </a:solidFill>
              </a:endParaRPr>
            </a:p>
          </p:txBody>
        </p:sp>
        <p:sp>
          <p:nvSpPr>
            <p:cNvPr id="266" name="Google Shape;266;p31"/>
            <p:cNvSpPr txBox="1"/>
            <p:nvPr/>
          </p:nvSpPr>
          <p:spPr>
            <a:xfrm>
              <a:off x="4661474" y="223556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Roboto"/>
                  <a:ea typeface="Roboto"/>
                  <a:cs typeface="Roboto"/>
                  <a:sym typeface="Roboto"/>
                </a:rPr>
                <a:t>(Grade 8+ Admins excluded)</a:t>
              </a:r>
              <a:endParaRPr sz="1200" b="1">
                <a:solidFill>
                  <a:schemeClr val="dk1"/>
                </a:solidFill>
                <a:latin typeface="Roboto"/>
                <a:ea typeface="Roboto"/>
                <a:cs typeface="Roboto"/>
                <a:sym typeface="Roboto"/>
              </a:endParaRPr>
            </a:p>
          </p:txBody>
        </p:sp>
        <p:sp>
          <p:nvSpPr>
            <p:cNvPr id="267" name="Google Shape;267;p31"/>
            <p:cNvSpPr txBox="1"/>
            <p:nvPr/>
          </p:nvSpPr>
          <p:spPr>
            <a:xfrm>
              <a:off x="4661474" y="184384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dk1"/>
                  </a:solidFill>
                  <a:latin typeface="Fira Sans Extra Condensed"/>
                  <a:ea typeface="Fira Sans Extra Condensed"/>
                  <a:cs typeface="Fira Sans Extra Condensed"/>
                  <a:sym typeface="Fira Sans Extra Condensed"/>
                </a:rPr>
                <a:t>2019-2020</a:t>
              </a:r>
              <a:endParaRPr sz="2200" b="1">
                <a:solidFill>
                  <a:schemeClr val="dk1"/>
                </a:solidFill>
                <a:latin typeface="Fira Sans Extra Condensed"/>
                <a:ea typeface="Fira Sans Extra Condensed"/>
                <a:cs typeface="Fira Sans Extra Condensed"/>
                <a:sym typeface="Fira Sans Extra Condensed"/>
              </a:endParaRPr>
            </a:p>
          </p:txBody>
        </p:sp>
      </p:grpSp>
      <p:grpSp>
        <p:nvGrpSpPr>
          <p:cNvPr id="268" name="Google Shape;268;p31"/>
          <p:cNvGrpSpPr/>
          <p:nvPr/>
        </p:nvGrpSpPr>
        <p:grpSpPr>
          <a:xfrm>
            <a:off x="6428913" y="1818631"/>
            <a:ext cx="1588632" cy="1376133"/>
            <a:chOff x="6428913" y="1818631"/>
            <a:chExt cx="1588632" cy="1376133"/>
          </a:xfrm>
        </p:grpSpPr>
        <p:sp>
          <p:nvSpPr>
            <p:cNvPr id="269" name="Google Shape;269;p31"/>
            <p:cNvSpPr/>
            <p:nvPr/>
          </p:nvSpPr>
          <p:spPr>
            <a:xfrm>
              <a:off x="6428913" y="1818631"/>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6827094" y="2798586"/>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a:solidFill>
                    <a:srgbClr val="FFFFFF"/>
                  </a:solidFill>
                  <a:latin typeface="Fira Sans Extra Condensed Medium"/>
                  <a:ea typeface="Fira Sans Extra Condensed Medium"/>
                  <a:cs typeface="Fira Sans Extra Condensed Medium"/>
                  <a:sym typeface="Fira Sans Extra Condensed Medium"/>
                </a:rPr>
                <a:t>0%</a:t>
              </a:r>
              <a:endParaRPr sz="2200">
                <a:solidFill>
                  <a:srgbClr val="FFFFFF"/>
                </a:solidFill>
              </a:endParaRPr>
            </a:p>
          </p:txBody>
        </p:sp>
        <p:sp>
          <p:nvSpPr>
            <p:cNvPr id="271" name="Google Shape;271;p31"/>
            <p:cNvSpPr txBox="1"/>
            <p:nvPr/>
          </p:nvSpPr>
          <p:spPr>
            <a:xfrm>
              <a:off x="6428930" y="223556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Roboto"/>
                <a:ea typeface="Roboto"/>
                <a:cs typeface="Roboto"/>
                <a:sym typeface="Roboto"/>
              </a:endParaRPr>
            </a:p>
          </p:txBody>
        </p:sp>
        <p:sp>
          <p:nvSpPr>
            <p:cNvPr id="272" name="Google Shape;272;p31"/>
            <p:cNvSpPr txBox="1"/>
            <p:nvPr/>
          </p:nvSpPr>
          <p:spPr>
            <a:xfrm>
              <a:off x="6428955" y="1943516"/>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2020-2021 &amp; 2021-2022</a:t>
              </a:r>
              <a:endParaRPr sz="2200">
                <a:solidFill>
                  <a:schemeClr val="dk1"/>
                </a:solidFill>
                <a:latin typeface="Fira Sans Extra Condensed Medium"/>
                <a:ea typeface="Fira Sans Extra Condensed Medium"/>
                <a:cs typeface="Fira Sans Extra Condensed Medium"/>
                <a:sym typeface="Fira Sans Extra Condensed Medium"/>
              </a:endParaRPr>
            </a:p>
          </p:txBody>
        </p:sp>
      </p:grpSp>
      <p:grpSp>
        <p:nvGrpSpPr>
          <p:cNvPr id="273" name="Google Shape;273;p31"/>
          <p:cNvGrpSpPr/>
          <p:nvPr/>
        </p:nvGrpSpPr>
        <p:grpSpPr>
          <a:xfrm>
            <a:off x="1126465" y="3357849"/>
            <a:ext cx="1588632" cy="1376133"/>
            <a:chOff x="1126465" y="3357849"/>
            <a:chExt cx="1588632" cy="1376133"/>
          </a:xfrm>
        </p:grpSpPr>
        <p:sp>
          <p:nvSpPr>
            <p:cNvPr id="274" name="Google Shape;274;p31"/>
            <p:cNvSpPr/>
            <p:nvPr/>
          </p:nvSpPr>
          <p:spPr>
            <a:xfrm>
              <a:off x="1126465" y="3357849"/>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txBox="1"/>
            <p:nvPr/>
          </p:nvSpPr>
          <p:spPr>
            <a:xfrm>
              <a:off x="1130180" y="3971855"/>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Roboto"/>
                <a:ea typeface="Roboto"/>
                <a:cs typeface="Roboto"/>
                <a:sym typeface="Roboto"/>
              </a:endParaRPr>
            </a:p>
          </p:txBody>
        </p:sp>
        <p:sp>
          <p:nvSpPr>
            <p:cNvPr id="276" name="Google Shape;276;p31"/>
            <p:cNvSpPr txBox="1"/>
            <p:nvPr/>
          </p:nvSpPr>
          <p:spPr>
            <a:xfrm>
              <a:off x="1126605" y="3383060"/>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2022-2023</a:t>
              </a:r>
              <a:endParaRPr sz="2200">
                <a:solidFill>
                  <a:schemeClr val="dk1"/>
                </a:solidFill>
                <a:latin typeface="Fira Sans Extra Condensed Medium"/>
                <a:ea typeface="Fira Sans Extra Condensed Medium"/>
                <a:cs typeface="Fira Sans Extra Condensed Medium"/>
                <a:sym typeface="Fira Sans Extra Condensed Medium"/>
              </a:endParaRPr>
            </a:p>
          </p:txBody>
        </p:sp>
      </p:grpSp>
      <p:grpSp>
        <p:nvGrpSpPr>
          <p:cNvPr id="277" name="Google Shape;277;p31"/>
          <p:cNvGrpSpPr/>
          <p:nvPr/>
        </p:nvGrpSpPr>
        <p:grpSpPr>
          <a:xfrm>
            <a:off x="2893948" y="3357849"/>
            <a:ext cx="1588632" cy="1376133"/>
            <a:chOff x="2893948" y="3357849"/>
            <a:chExt cx="1588632" cy="1376133"/>
          </a:xfrm>
        </p:grpSpPr>
        <p:sp>
          <p:nvSpPr>
            <p:cNvPr id="278" name="Google Shape;278;p31"/>
            <p:cNvSpPr/>
            <p:nvPr/>
          </p:nvSpPr>
          <p:spPr>
            <a:xfrm>
              <a:off x="2893948" y="3357849"/>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txBox="1"/>
            <p:nvPr/>
          </p:nvSpPr>
          <p:spPr>
            <a:xfrm>
              <a:off x="2895819" y="3845667"/>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Roboto"/>
                <a:ea typeface="Roboto"/>
                <a:cs typeface="Roboto"/>
                <a:sym typeface="Roboto"/>
              </a:endParaRPr>
            </a:p>
          </p:txBody>
        </p:sp>
        <p:sp>
          <p:nvSpPr>
            <p:cNvPr id="280" name="Google Shape;280;p31"/>
            <p:cNvSpPr txBox="1"/>
            <p:nvPr/>
          </p:nvSpPr>
          <p:spPr>
            <a:xfrm>
              <a:off x="2894019" y="3383060"/>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2023-2024</a:t>
              </a:r>
              <a:endParaRPr sz="2200">
                <a:solidFill>
                  <a:schemeClr val="dk1"/>
                </a:solidFill>
                <a:latin typeface="Fira Sans Extra Condensed Medium"/>
                <a:ea typeface="Fira Sans Extra Condensed Medium"/>
                <a:cs typeface="Fira Sans Extra Condensed Medium"/>
                <a:sym typeface="Fira Sans Extra Condensed Medium"/>
              </a:endParaRPr>
            </a:p>
          </p:txBody>
        </p:sp>
      </p:grpSp>
      <p:grpSp>
        <p:nvGrpSpPr>
          <p:cNvPr id="281" name="Google Shape;281;p31"/>
          <p:cNvGrpSpPr/>
          <p:nvPr/>
        </p:nvGrpSpPr>
        <p:grpSpPr>
          <a:xfrm>
            <a:off x="4661444" y="3357849"/>
            <a:ext cx="1588632" cy="1376133"/>
            <a:chOff x="4661444" y="3357849"/>
            <a:chExt cx="1588632" cy="1376133"/>
          </a:xfrm>
        </p:grpSpPr>
        <p:sp>
          <p:nvSpPr>
            <p:cNvPr id="282" name="Google Shape;282;p31"/>
            <p:cNvSpPr/>
            <p:nvPr/>
          </p:nvSpPr>
          <p:spPr>
            <a:xfrm>
              <a:off x="4661444" y="3357849"/>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txBox="1"/>
            <p:nvPr/>
          </p:nvSpPr>
          <p:spPr>
            <a:xfrm>
              <a:off x="4663299" y="3971855"/>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Roboto"/>
                <a:ea typeface="Roboto"/>
                <a:cs typeface="Roboto"/>
                <a:sym typeface="Roboto"/>
              </a:endParaRPr>
            </a:p>
          </p:txBody>
        </p:sp>
        <p:sp>
          <p:nvSpPr>
            <p:cNvPr id="284" name="Google Shape;284;p31"/>
            <p:cNvSpPr txBox="1"/>
            <p:nvPr/>
          </p:nvSpPr>
          <p:spPr>
            <a:xfrm>
              <a:off x="4661474" y="3383060"/>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2024-2025</a:t>
              </a:r>
              <a:endParaRPr sz="2200">
                <a:solidFill>
                  <a:schemeClr val="dk1"/>
                </a:solidFill>
                <a:latin typeface="Fira Sans Extra Condensed Medium"/>
                <a:ea typeface="Fira Sans Extra Condensed Medium"/>
                <a:cs typeface="Fira Sans Extra Condensed Medium"/>
                <a:sym typeface="Fira Sans Extra Condensed Medium"/>
              </a:endParaRPr>
            </a:p>
          </p:txBody>
        </p:sp>
      </p:grpSp>
      <p:grpSp>
        <p:nvGrpSpPr>
          <p:cNvPr id="285" name="Google Shape;285;p31"/>
          <p:cNvGrpSpPr/>
          <p:nvPr/>
        </p:nvGrpSpPr>
        <p:grpSpPr>
          <a:xfrm>
            <a:off x="6428913" y="3357849"/>
            <a:ext cx="1588632" cy="1376133"/>
            <a:chOff x="6428913" y="3357849"/>
            <a:chExt cx="1588632" cy="1376133"/>
          </a:xfrm>
        </p:grpSpPr>
        <p:sp>
          <p:nvSpPr>
            <p:cNvPr id="286" name="Google Shape;286;p31"/>
            <p:cNvSpPr/>
            <p:nvPr/>
          </p:nvSpPr>
          <p:spPr>
            <a:xfrm>
              <a:off x="6428913" y="3357849"/>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txBox="1"/>
            <p:nvPr/>
          </p:nvSpPr>
          <p:spPr>
            <a:xfrm>
              <a:off x="6428955" y="3971842"/>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Montserrat"/>
                <a:ea typeface="Montserrat"/>
                <a:cs typeface="Montserrat"/>
                <a:sym typeface="Montserrat"/>
              </a:endParaRPr>
            </a:p>
          </p:txBody>
        </p:sp>
        <p:sp>
          <p:nvSpPr>
            <p:cNvPr id="288" name="Google Shape;288;p31"/>
            <p:cNvSpPr txBox="1"/>
            <p:nvPr/>
          </p:nvSpPr>
          <p:spPr>
            <a:xfrm>
              <a:off x="6428930" y="3383060"/>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latin typeface="Fira Sans Extra Condensed Medium"/>
                  <a:ea typeface="Fira Sans Extra Condensed Medium"/>
                  <a:cs typeface="Fira Sans Extra Condensed Medium"/>
                  <a:sym typeface="Fira Sans Extra Condensed Medium"/>
                </a:rPr>
                <a:t>2025-2026</a:t>
              </a:r>
              <a:endParaRPr sz="2200">
                <a:solidFill>
                  <a:schemeClr val="dk1"/>
                </a:solidFill>
                <a:latin typeface="Fira Sans Extra Condensed Medium"/>
                <a:ea typeface="Fira Sans Extra Condensed Medium"/>
                <a:cs typeface="Fira Sans Extra Condensed Medium"/>
                <a:sym typeface="Fira Sans Extra Condensed Medium"/>
              </a:endParaRPr>
            </a:p>
          </p:txBody>
        </p:sp>
      </p:grpSp>
      <p:sp>
        <p:nvSpPr>
          <p:cNvPr id="289" name="Google Shape;289;p31"/>
          <p:cNvSpPr/>
          <p:nvPr/>
        </p:nvSpPr>
        <p:spPr>
          <a:xfrm>
            <a:off x="1126450" y="857175"/>
            <a:ext cx="6891000" cy="86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txBox="1"/>
          <p:nvPr/>
        </p:nvSpPr>
        <p:spPr>
          <a:xfrm>
            <a:off x="1197025" y="1088475"/>
            <a:ext cx="67500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dk1"/>
                </a:solidFill>
                <a:latin typeface="Montserrat"/>
                <a:ea typeface="Montserrat"/>
                <a:cs typeface="Montserrat"/>
                <a:sym typeface="Montserrat"/>
              </a:rPr>
              <a:t>Cost of Living Allowance increases are negotiated through JCTA. All other groups benefit from the increase.</a:t>
            </a:r>
            <a:endParaRPr sz="1700">
              <a:solidFill>
                <a:schemeClr val="dk1"/>
              </a:solidFill>
              <a:latin typeface="Montserrat"/>
              <a:ea typeface="Montserrat"/>
              <a:cs typeface="Montserrat"/>
              <a:sym typeface="Montserrat"/>
            </a:endParaRPr>
          </a:p>
        </p:txBody>
      </p:sp>
      <p:sp>
        <p:nvSpPr>
          <p:cNvPr id="291" name="Google Shape;291;p31"/>
          <p:cNvSpPr/>
          <p:nvPr/>
        </p:nvSpPr>
        <p:spPr>
          <a:xfrm>
            <a:off x="3339321" y="4337736"/>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a:solidFill>
                  <a:srgbClr val="FFFFFF"/>
                </a:solidFill>
                <a:latin typeface="Fira Sans Extra Condensed Medium"/>
                <a:ea typeface="Fira Sans Extra Condensed Medium"/>
                <a:cs typeface="Fira Sans Extra Condensed Medium"/>
                <a:sym typeface="Fira Sans Extra Condensed Medium"/>
              </a:rPr>
              <a:t>5%</a:t>
            </a:r>
            <a:endParaRPr sz="2200">
              <a:solidFill>
                <a:srgbClr val="FFFFFF"/>
              </a:solidFill>
            </a:endParaRPr>
          </a:p>
        </p:txBody>
      </p:sp>
      <p:sp>
        <p:nvSpPr>
          <p:cNvPr id="292" name="Google Shape;292;p31"/>
          <p:cNvSpPr/>
          <p:nvPr/>
        </p:nvSpPr>
        <p:spPr>
          <a:xfrm>
            <a:off x="1584571" y="4337736"/>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a:solidFill>
                  <a:srgbClr val="FFFFFF"/>
                </a:solidFill>
                <a:latin typeface="Fira Sans Extra Condensed Medium"/>
                <a:ea typeface="Fira Sans Extra Condensed Medium"/>
                <a:cs typeface="Fira Sans Extra Condensed Medium"/>
                <a:sym typeface="Fira Sans Extra Condensed Medium"/>
              </a:rPr>
              <a:t>4%</a:t>
            </a:r>
            <a:endParaRPr sz="2200">
              <a:solidFill>
                <a:srgbClr val="FFFFFF"/>
              </a:solidFill>
            </a:endParaRPr>
          </a:p>
        </p:txBody>
      </p:sp>
      <p:sp>
        <p:nvSpPr>
          <p:cNvPr id="293" name="Google Shape;293;p31"/>
          <p:cNvSpPr/>
          <p:nvPr/>
        </p:nvSpPr>
        <p:spPr>
          <a:xfrm>
            <a:off x="5094071" y="4337736"/>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a:solidFill>
                  <a:srgbClr val="FFFFFF"/>
                </a:solidFill>
                <a:latin typeface="Fira Sans Extra Condensed Medium"/>
                <a:ea typeface="Fira Sans Extra Condensed Medium"/>
                <a:cs typeface="Fira Sans Extra Condensed Medium"/>
                <a:sym typeface="Fira Sans Extra Condensed Medium"/>
              </a:rPr>
              <a:t>2%</a:t>
            </a:r>
            <a:endParaRPr sz="2200">
              <a:solidFill>
                <a:srgbClr val="FFFFFF"/>
              </a:solidFill>
            </a:endParaRPr>
          </a:p>
        </p:txBody>
      </p:sp>
      <p:sp>
        <p:nvSpPr>
          <p:cNvPr id="294" name="Google Shape;294;p31"/>
          <p:cNvSpPr/>
          <p:nvPr/>
        </p:nvSpPr>
        <p:spPr>
          <a:xfrm>
            <a:off x="6917296" y="4337736"/>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200">
                <a:solidFill>
                  <a:srgbClr val="FFFFFF"/>
                </a:solidFill>
                <a:latin typeface="Fira Sans Extra Condensed Medium"/>
                <a:ea typeface="Fira Sans Extra Condensed Medium"/>
                <a:cs typeface="Fira Sans Extra Condensed Medium"/>
                <a:sym typeface="Fira Sans Extra Condensed Medium"/>
              </a:rPr>
              <a:t>3%</a:t>
            </a:r>
            <a:endParaRPr sz="22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8"/>
        <p:cNvGrpSpPr/>
        <p:nvPr/>
      </p:nvGrpSpPr>
      <p:grpSpPr>
        <a:xfrm>
          <a:off x="0" y="0"/>
          <a:ext cx="0" cy="0"/>
          <a:chOff x="0" y="0"/>
          <a:chExt cx="0" cy="0"/>
        </a:xfrm>
      </p:grpSpPr>
      <p:sp>
        <p:nvSpPr>
          <p:cNvPr id="299" name="Google Shape;299;p32"/>
          <p:cNvSpPr txBox="1">
            <a:spLocks noGrp="1"/>
          </p:cNvSpPr>
          <p:nvPr>
            <p:ph type="title"/>
          </p:nvPr>
        </p:nvSpPr>
        <p:spPr>
          <a:xfrm>
            <a:off x="1455425" y="409575"/>
            <a:ext cx="6419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2024-2025 MOAs: Kentucky Department of Education (KDE)</a:t>
            </a:r>
            <a:endParaRPr/>
          </a:p>
        </p:txBody>
      </p:sp>
      <p:sp>
        <p:nvSpPr>
          <p:cNvPr id="300" name="Google Shape;300;p32"/>
          <p:cNvSpPr/>
          <p:nvPr/>
        </p:nvSpPr>
        <p:spPr>
          <a:xfrm>
            <a:off x="350100" y="1347325"/>
            <a:ext cx="8472300" cy="3571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2000" b="1">
              <a:solidFill>
                <a:srgbClr val="595959"/>
              </a:solidFill>
              <a:latin typeface="Montserrat"/>
              <a:ea typeface="Montserrat"/>
              <a:cs typeface="Montserrat"/>
              <a:sym typeface="Montserrat"/>
            </a:endParaRPr>
          </a:p>
        </p:txBody>
      </p:sp>
      <p:sp>
        <p:nvSpPr>
          <p:cNvPr id="301" name="Google Shape;301;p32"/>
          <p:cNvSpPr txBox="1"/>
          <p:nvPr/>
        </p:nvSpPr>
        <p:spPr>
          <a:xfrm>
            <a:off x="431000" y="1405125"/>
            <a:ext cx="8356800" cy="33867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chemeClr val="dk1"/>
              </a:buClr>
              <a:buSzPts val="1900"/>
              <a:buFont typeface="Montserrat"/>
              <a:buChar char="-"/>
            </a:pPr>
            <a:r>
              <a:rPr lang="en" sz="1900" b="1">
                <a:solidFill>
                  <a:schemeClr val="dk1"/>
                </a:solidFill>
                <a:latin typeface="Montserrat"/>
                <a:ea typeface="Montserrat"/>
                <a:cs typeface="Montserrat"/>
                <a:sym typeface="Montserrat"/>
              </a:rPr>
              <a:t>29 employees to KDE</a:t>
            </a: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 sz="1900" b="1">
                <a:solidFill>
                  <a:schemeClr val="dk1"/>
                </a:solidFill>
                <a:latin typeface="Montserrat"/>
                <a:ea typeface="Montserrat"/>
                <a:cs typeface="Montserrat"/>
                <a:sym typeface="Montserrat"/>
              </a:rPr>
              <a:t>Six have been with KDE since pre-pandemic</a:t>
            </a: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 sz="1900" b="1">
                <a:solidFill>
                  <a:schemeClr val="dk1"/>
                </a:solidFill>
                <a:latin typeface="Montserrat"/>
                <a:ea typeface="Montserrat"/>
                <a:cs typeface="Montserrat"/>
                <a:sym typeface="Montserrat"/>
              </a:rPr>
              <a:t>Five moving to KDE new for the 24-25 school year</a:t>
            </a: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 sz="1900" b="1">
                <a:solidFill>
                  <a:schemeClr val="dk1"/>
                </a:solidFill>
                <a:latin typeface="Montserrat"/>
                <a:ea typeface="Montserrat"/>
                <a:cs typeface="Montserrat"/>
                <a:sym typeface="Montserrat"/>
              </a:rPr>
              <a:t>Five went to KDE last year as Literacy Coaching Specialists</a:t>
            </a: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 sz="1900" b="1">
                <a:solidFill>
                  <a:schemeClr val="dk1"/>
                </a:solidFill>
                <a:latin typeface="Montserrat"/>
                <a:ea typeface="Montserrat"/>
                <a:cs typeface="Montserrat"/>
                <a:sym typeface="Montserrat"/>
              </a:rPr>
              <a:t>18 of the 29 are Education Recovery Specialists/ER Leaders</a:t>
            </a: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 sz="1900" b="1">
                <a:solidFill>
                  <a:schemeClr val="dk1"/>
                </a:solidFill>
                <a:latin typeface="Montserrat"/>
                <a:ea typeface="Montserrat"/>
                <a:cs typeface="Montserrat"/>
                <a:sym typeface="Montserrat"/>
              </a:rPr>
              <a:t>24 had their last position in a school</a:t>
            </a: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 sz="1900" b="1">
                <a:solidFill>
                  <a:schemeClr val="dk1"/>
                </a:solidFill>
                <a:latin typeface="Montserrat"/>
                <a:ea typeface="Montserrat"/>
                <a:cs typeface="Montserrat"/>
                <a:sym typeface="Montserrat"/>
              </a:rPr>
              <a:t>Nine had their last position as teacher (plus three resource teachers)</a:t>
            </a:r>
            <a:endParaRPr sz="1900" b="1">
              <a:solidFill>
                <a:schemeClr val="dk1"/>
              </a:solidFill>
              <a:latin typeface="Montserrat"/>
              <a:ea typeface="Montserrat"/>
              <a:cs typeface="Montserrat"/>
              <a:sym typeface="Montserrat"/>
            </a:endParaRPr>
          </a:p>
          <a:p>
            <a:pPr marL="914400" lvl="1" indent="-330200" algn="l" rtl="0">
              <a:lnSpc>
                <a:spcPct val="115000"/>
              </a:lnSpc>
              <a:spcBef>
                <a:spcPts val="0"/>
              </a:spcBef>
              <a:spcAft>
                <a:spcPts val="0"/>
              </a:spcAft>
              <a:buClr>
                <a:schemeClr val="dk1"/>
              </a:buClr>
              <a:buSzPts val="1600"/>
              <a:buFont typeface="Montserrat"/>
              <a:buChar char="-"/>
            </a:pPr>
            <a:r>
              <a:rPr lang="en" sz="1600" b="1">
                <a:solidFill>
                  <a:schemeClr val="dk1"/>
                </a:solidFill>
                <a:latin typeface="Montserrat"/>
                <a:ea typeface="Montserrat"/>
                <a:cs typeface="Montserrat"/>
                <a:sym typeface="Montserrat"/>
              </a:rPr>
              <a:t>Seven Academic Instructional Coaches</a:t>
            </a:r>
            <a:endParaRPr sz="1600" b="1">
              <a:solidFill>
                <a:schemeClr val="dk1"/>
              </a:solidFill>
              <a:latin typeface="Montserrat"/>
              <a:ea typeface="Montserrat"/>
              <a:cs typeface="Montserrat"/>
              <a:sym typeface="Montserrat"/>
            </a:endParaRPr>
          </a:p>
          <a:p>
            <a:pPr marL="914400" lvl="1" indent="-330200" algn="l" rtl="0">
              <a:lnSpc>
                <a:spcPct val="115000"/>
              </a:lnSpc>
              <a:spcBef>
                <a:spcPts val="0"/>
              </a:spcBef>
              <a:spcAft>
                <a:spcPts val="0"/>
              </a:spcAft>
              <a:buClr>
                <a:schemeClr val="dk1"/>
              </a:buClr>
              <a:buSzPts val="1600"/>
              <a:buFont typeface="Montserrat"/>
              <a:buChar char="-"/>
            </a:pPr>
            <a:r>
              <a:rPr lang="en" sz="1600" b="1">
                <a:solidFill>
                  <a:schemeClr val="dk1"/>
                </a:solidFill>
                <a:latin typeface="Montserrat"/>
                <a:ea typeface="Montserrat"/>
                <a:cs typeface="Montserrat"/>
                <a:sym typeface="Montserrat"/>
              </a:rPr>
              <a:t>Five Assistant Principals</a:t>
            </a:r>
            <a:endParaRPr sz="2000" b="1">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5"/>
        <p:cNvGrpSpPr/>
        <p:nvPr/>
      </p:nvGrpSpPr>
      <p:grpSpPr>
        <a:xfrm>
          <a:off x="0" y="0"/>
          <a:ext cx="0" cy="0"/>
          <a:chOff x="0" y="0"/>
          <a:chExt cx="0" cy="0"/>
        </a:xfrm>
      </p:grpSpPr>
      <p:grpSp>
        <p:nvGrpSpPr>
          <p:cNvPr id="306" name="Google Shape;306;p33"/>
          <p:cNvGrpSpPr/>
          <p:nvPr/>
        </p:nvGrpSpPr>
        <p:grpSpPr>
          <a:xfrm>
            <a:off x="-69" y="409619"/>
            <a:ext cx="9143977" cy="962316"/>
            <a:chOff x="1292288" y="1120800"/>
            <a:chExt cx="1589400" cy="920700"/>
          </a:xfrm>
        </p:grpSpPr>
        <p:sp>
          <p:nvSpPr>
            <p:cNvPr id="307" name="Google Shape;307;p33"/>
            <p:cNvSpPr/>
            <p:nvPr/>
          </p:nvSpPr>
          <p:spPr>
            <a:xfrm>
              <a:off x="1292288" y="1120800"/>
              <a:ext cx="1589400" cy="92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3"/>
            <p:cNvSpPr txBox="1"/>
            <p:nvPr/>
          </p:nvSpPr>
          <p:spPr>
            <a:xfrm>
              <a:off x="1428017" y="1238284"/>
              <a:ext cx="13494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Montserrat"/>
                  <a:ea typeface="Montserrat"/>
                  <a:cs typeface="Montserrat"/>
                  <a:sym typeface="Montserrat"/>
                </a:rPr>
                <a:t>CONTRACTS: LEGAL </a:t>
              </a:r>
              <a:endParaRPr sz="3000" b="1">
                <a:solidFill>
                  <a:srgbClr val="FFFFFF"/>
                </a:solidFill>
                <a:latin typeface="Montserrat"/>
                <a:ea typeface="Montserrat"/>
                <a:cs typeface="Montserrat"/>
                <a:sym typeface="Montserrat"/>
              </a:endParaRPr>
            </a:p>
          </p:txBody>
        </p:sp>
      </p:grpSp>
      <p:grpSp>
        <p:nvGrpSpPr>
          <p:cNvPr id="309" name="Google Shape;309;p33"/>
          <p:cNvGrpSpPr/>
          <p:nvPr/>
        </p:nvGrpSpPr>
        <p:grpSpPr>
          <a:xfrm>
            <a:off x="457294" y="1945381"/>
            <a:ext cx="4008149" cy="2737222"/>
            <a:chOff x="1292288" y="1120800"/>
            <a:chExt cx="1589400" cy="2618850"/>
          </a:xfrm>
        </p:grpSpPr>
        <p:sp>
          <p:nvSpPr>
            <p:cNvPr id="310" name="Google Shape;310;p33"/>
            <p:cNvSpPr/>
            <p:nvPr/>
          </p:nvSpPr>
          <p:spPr>
            <a:xfrm>
              <a:off x="1292288" y="1120800"/>
              <a:ext cx="1589400" cy="920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3"/>
            <p:cNvSpPr/>
            <p:nvPr/>
          </p:nvSpPr>
          <p:spPr>
            <a:xfrm>
              <a:off x="1292288" y="2111400"/>
              <a:ext cx="1589400" cy="92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3"/>
            <p:cNvSpPr txBox="1"/>
            <p:nvPr/>
          </p:nvSpPr>
          <p:spPr>
            <a:xfrm>
              <a:off x="1507388" y="3385050"/>
              <a:ext cx="11592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rgbClr val="FFFFFF"/>
                </a:solidFill>
                <a:latin typeface="Montserrat"/>
                <a:ea typeface="Montserrat"/>
                <a:cs typeface="Montserrat"/>
                <a:sym typeface="Montserrat"/>
              </a:endParaRPr>
            </a:p>
          </p:txBody>
        </p:sp>
      </p:grpSp>
      <p:grpSp>
        <p:nvGrpSpPr>
          <p:cNvPr id="313" name="Google Shape;313;p33"/>
          <p:cNvGrpSpPr/>
          <p:nvPr/>
        </p:nvGrpSpPr>
        <p:grpSpPr>
          <a:xfrm>
            <a:off x="4607228" y="1945381"/>
            <a:ext cx="4079513" cy="2737222"/>
            <a:chOff x="4605656" y="1120800"/>
            <a:chExt cx="1589400" cy="2618850"/>
          </a:xfrm>
        </p:grpSpPr>
        <p:sp>
          <p:nvSpPr>
            <p:cNvPr id="314" name="Google Shape;314;p33"/>
            <p:cNvSpPr/>
            <p:nvPr/>
          </p:nvSpPr>
          <p:spPr>
            <a:xfrm>
              <a:off x="4605656" y="1120800"/>
              <a:ext cx="1589400" cy="920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p:nvPr/>
          </p:nvSpPr>
          <p:spPr>
            <a:xfrm>
              <a:off x="4605656" y="2111400"/>
              <a:ext cx="1589400" cy="92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txBox="1"/>
            <p:nvPr/>
          </p:nvSpPr>
          <p:spPr>
            <a:xfrm>
              <a:off x="4820756" y="3385050"/>
              <a:ext cx="11592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rgbClr val="FFFFFF"/>
                </a:solidFill>
                <a:latin typeface="Montserrat"/>
                <a:ea typeface="Montserrat"/>
                <a:cs typeface="Montserrat"/>
                <a:sym typeface="Montserrat"/>
              </a:endParaRPr>
            </a:p>
          </p:txBody>
        </p:sp>
      </p:grpSp>
      <p:sp>
        <p:nvSpPr>
          <p:cNvPr id="317" name="Google Shape;317;p33"/>
          <p:cNvSpPr txBox="1"/>
          <p:nvPr/>
        </p:nvSpPr>
        <p:spPr>
          <a:xfrm>
            <a:off x="535025" y="1983050"/>
            <a:ext cx="38721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lt1"/>
                </a:solidFill>
                <a:latin typeface="Montserrat"/>
                <a:ea typeface="Montserrat"/>
                <a:cs typeface="Montserrat"/>
                <a:sym typeface="Montserrat"/>
              </a:rPr>
              <a:t>Wyatt, Tarrant &amp; Combs</a:t>
            </a:r>
            <a:endParaRPr sz="17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700">
                <a:solidFill>
                  <a:schemeClr val="lt1"/>
                </a:solidFill>
                <a:latin typeface="Montserrat"/>
                <a:ea typeface="Montserrat"/>
                <a:cs typeface="Montserrat"/>
                <a:sym typeface="Montserrat"/>
              </a:rPr>
              <a:t>Property Acquisition, HR, Overflow Work</a:t>
            </a:r>
            <a:r>
              <a:rPr lang="en" sz="1700">
                <a:solidFill>
                  <a:schemeClr val="dk1"/>
                </a:solidFill>
                <a:latin typeface="Roboto"/>
                <a:ea typeface="Roboto"/>
                <a:cs typeface="Roboto"/>
                <a:sym typeface="Roboto"/>
              </a:rPr>
              <a:t> </a:t>
            </a:r>
            <a:endParaRPr sz="1700">
              <a:solidFill>
                <a:schemeClr val="dk1"/>
              </a:solidFill>
              <a:latin typeface="Roboto"/>
              <a:ea typeface="Roboto"/>
              <a:cs typeface="Roboto"/>
              <a:sym typeface="Roboto"/>
            </a:endParaRPr>
          </a:p>
        </p:txBody>
      </p:sp>
      <p:sp>
        <p:nvSpPr>
          <p:cNvPr id="318" name="Google Shape;318;p33"/>
          <p:cNvSpPr txBox="1"/>
          <p:nvPr/>
        </p:nvSpPr>
        <p:spPr>
          <a:xfrm>
            <a:off x="554275" y="3011725"/>
            <a:ext cx="38142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lt1"/>
                </a:solidFill>
                <a:latin typeface="Montserrat"/>
                <a:ea typeface="Montserrat"/>
                <a:cs typeface="Montserrat"/>
                <a:sym typeface="Montserrat"/>
              </a:rPr>
              <a:t>McBrayer, McGinnis, Leslie &amp; Kirkland</a:t>
            </a:r>
            <a:endParaRPr sz="17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700">
                <a:solidFill>
                  <a:schemeClr val="lt1"/>
                </a:solidFill>
                <a:latin typeface="Montserrat"/>
                <a:ea typeface="Montserrat"/>
                <a:cs typeface="Montserrat"/>
                <a:sym typeface="Montserrat"/>
              </a:rPr>
              <a:t>Special Education</a:t>
            </a:r>
            <a:endParaRPr sz="1700">
              <a:solidFill>
                <a:schemeClr val="lt1"/>
              </a:solidFill>
              <a:latin typeface="Montserrat"/>
              <a:ea typeface="Montserrat"/>
              <a:cs typeface="Montserrat"/>
              <a:sym typeface="Montserrat"/>
            </a:endParaRPr>
          </a:p>
        </p:txBody>
      </p:sp>
      <p:sp>
        <p:nvSpPr>
          <p:cNvPr id="319" name="Google Shape;319;p33"/>
          <p:cNvSpPr txBox="1"/>
          <p:nvPr/>
        </p:nvSpPr>
        <p:spPr>
          <a:xfrm>
            <a:off x="4696075" y="2006175"/>
            <a:ext cx="3872100" cy="8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lt1"/>
                </a:solidFill>
                <a:latin typeface="Montserrat"/>
                <a:ea typeface="Montserrat"/>
                <a:cs typeface="Montserrat"/>
                <a:sym typeface="Montserrat"/>
              </a:rPr>
              <a:t>U’Sellis Mayer &amp; Associates</a:t>
            </a:r>
            <a:endParaRPr sz="17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700">
                <a:solidFill>
                  <a:schemeClr val="lt1"/>
                </a:solidFill>
                <a:latin typeface="Montserrat"/>
                <a:ea typeface="Montserrat"/>
                <a:cs typeface="Montserrat"/>
                <a:sym typeface="Montserrat"/>
              </a:rPr>
              <a:t>Workers Compensation</a:t>
            </a:r>
            <a:endParaRPr sz="1700">
              <a:solidFill>
                <a:schemeClr val="lt1"/>
              </a:solidFill>
              <a:latin typeface="Montserrat"/>
              <a:ea typeface="Montserrat"/>
              <a:cs typeface="Montserrat"/>
              <a:sym typeface="Montserrat"/>
            </a:endParaRPr>
          </a:p>
        </p:txBody>
      </p:sp>
      <p:sp>
        <p:nvSpPr>
          <p:cNvPr id="320" name="Google Shape;320;p33"/>
          <p:cNvSpPr txBox="1"/>
          <p:nvPr/>
        </p:nvSpPr>
        <p:spPr>
          <a:xfrm>
            <a:off x="4696075" y="3011750"/>
            <a:ext cx="3872100" cy="8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lt1"/>
                </a:solidFill>
                <a:latin typeface="Montserrat"/>
                <a:ea typeface="Montserrat"/>
                <a:cs typeface="Montserrat"/>
                <a:sym typeface="Montserrat"/>
              </a:rPr>
              <a:t>Tachau Meeks</a:t>
            </a:r>
            <a:endParaRPr sz="17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700">
                <a:solidFill>
                  <a:schemeClr val="lt1"/>
                </a:solidFill>
                <a:latin typeface="Montserrat"/>
                <a:ea typeface="Montserrat"/>
                <a:cs typeface="Montserrat"/>
                <a:sym typeface="Montserrat"/>
              </a:rPr>
              <a:t>Specific Litigation </a:t>
            </a:r>
            <a:endParaRPr sz="1700">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ble Infographics">
  <a:themeElements>
    <a:clrScheme name="Simple Light">
      <a:dk1>
        <a:srgbClr val="000000"/>
      </a:dk1>
      <a:lt1>
        <a:srgbClr val="FFFFFF"/>
      </a:lt1>
      <a:dk2>
        <a:srgbClr val="C5C5C5"/>
      </a:dk2>
      <a:lt2>
        <a:srgbClr val="EBEBEB"/>
      </a:lt2>
      <a:accent1>
        <a:srgbClr val="D1CC62"/>
      </a:accent1>
      <a:accent2>
        <a:srgbClr val="8FC03F"/>
      </a:accent2>
      <a:accent3>
        <a:srgbClr val="1FC2BA"/>
      </a:accent3>
      <a:accent4>
        <a:srgbClr val="3A80B6"/>
      </a:accent4>
      <a:accent5>
        <a:srgbClr val="4D5B88"/>
      </a:accent5>
      <a:accent6>
        <a:srgbClr val="09165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1034</Words>
  <Application>Microsoft Office PowerPoint</Application>
  <PresentationFormat>On-screen Show (16:9)</PresentationFormat>
  <Paragraphs>190</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Fira Sans Extra Condensed</vt:lpstr>
      <vt:lpstr>Montserrat</vt:lpstr>
      <vt:lpstr>Calibri</vt:lpstr>
      <vt:lpstr>Roboto</vt:lpstr>
      <vt:lpstr>Lato Black</vt:lpstr>
      <vt:lpstr>Fira Sans Extra Condensed Medium</vt:lpstr>
      <vt:lpstr>Montserrat ExtraBold</vt:lpstr>
      <vt:lpstr>Simple Light</vt:lpstr>
      <vt:lpstr>Table Infographics</vt:lpstr>
      <vt:lpstr>PowerPoint Presentation</vt:lpstr>
      <vt:lpstr>DISTRICT EMPLOYEES</vt:lpstr>
      <vt:lpstr>TEACHER SALARIES</vt:lpstr>
      <vt:lpstr>COLLECTIVE BARGAINING AGREEMENTS</vt:lpstr>
      <vt:lpstr>PowerPoint Presentation</vt:lpstr>
      <vt:lpstr>BARGAINED VS. JCPS POLICY</vt:lpstr>
      <vt:lpstr>EMPLOYEE RAISES </vt:lpstr>
      <vt:lpstr>2024-2025 MOAs: Kentucky Department of Education (KDE)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Callahan, Carolyn F.</cp:lastModifiedBy>
  <cp:revision>3</cp:revision>
  <dcterms:modified xsi:type="dcterms:W3CDTF">2024-07-26T17:20:18Z</dcterms:modified>
</cp:coreProperties>
</file>