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1"/>
  </p:notesMasterIdLst>
  <p:sldIdLst>
    <p:sldId id="256" r:id="rId6"/>
    <p:sldId id="278" r:id="rId7"/>
    <p:sldId id="279" r:id="rId8"/>
    <p:sldId id="281" r:id="rId9"/>
    <p:sldId id="282" r:id="rId10"/>
    <p:sldId id="283" r:id="rId11"/>
    <p:sldId id="284" r:id="rId12"/>
    <p:sldId id="294" r:id="rId13"/>
    <p:sldId id="285" r:id="rId14"/>
    <p:sldId id="289" r:id="rId15"/>
    <p:sldId id="291" r:id="rId16"/>
    <p:sldId id="288" r:id="rId17"/>
    <p:sldId id="293" r:id="rId18"/>
    <p:sldId id="290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FBF429-5F3C-7B86-FDC8-C14F1FCA8675}" name="Charles Aull" initials="CA" userId="S::caull@kychamber.com::5c53665a-ee8f-4526-99b7-d0a1ae5312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0"/>
    <a:srgbClr val="00A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69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7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Aull (KCC)" userId="5c53665a-ee8f-4526-99b7-d0a1ae53125e" providerId="ADAL" clId="{526F63FA-B9EE-4CA7-AE6B-0B2E05033D4C}"/>
    <pc:docChg chg="modSld">
      <pc:chgData name="Charles Aull (KCC)" userId="5c53665a-ee8f-4526-99b7-d0a1ae53125e" providerId="ADAL" clId="{526F63FA-B9EE-4CA7-AE6B-0B2E05033D4C}" dt="2024-07-28T15:54:45.992" v="125" actId="20577"/>
      <pc:docMkLst>
        <pc:docMk/>
      </pc:docMkLst>
      <pc:sldChg chg="modSp mod">
        <pc:chgData name="Charles Aull (KCC)" userId="5c53665a-ee8f-4526-99b7-d0a1ae53125e" providerId="ADAL" clId="{526F63FA-B9EE-4CA7-AE6B-0B2E05033D4C}" dt="2024-07-28T15:54:45.992" v="125" actId="20577"/>
        <pc:sldMkLst>
          <pc:docMk/>
          <pc:sldMk cId="2799078038" sldId="290"/>
        </pc:sldMkLst>
        <pc:spChg chg="mod">
          <ac:chgData name="Charles Aull (KCC)" userId="5c53665a-ee8f-4526-99b7-d0a1ae53125e" providerId="ADAL" clId="{526F63FA-B9EE-4CA7-AE6B-0B2E05033D4C}" dt="2024-07-28T15:54:45.992" v="125" actId="20577"/>
          <ac:spMkLst>
            <pc:docMk/>
            <pc:sldMk cId="2799078038" sldId="290"/>
            <ac:spMk id="3" creationId="{1ECB3103-EA97-C36B-E516-9647E59C0336}"/>
          </ac:spMkLst>
        </pc:spChg>
      </pc:sldChg>
      <pc:sldChg chg="modSp mod">
        <pc:chgData name="Charles Aull (KCC)" userId="5c53665a-ee8f-4526-99b7-d0a1ae53125e" providerId="ADAL" clId="{526F63FA-B9EE-4CA7-AE6B-0B2E05033D4C}" dt="2024-07-28T15:51:49.303" v="107" actId="20577"/>
        <pc:sldMkLst>
          <pc:docMk/>
          <pc:sldMk cId="1686517518" sldId="293"/>
        </pc:sldMkLst>
        <pc:spChg chg="mod">
          <ac:chgData name="Charles Aull (KCC)" userId="5c53665a-ee8f-4526-99b7-d0a1ae53125e" providerId="ADAL" clId="{526F63FA-B9EE-4CA7-AE6B-0B2E05033D4C}" dt="2024-07-28T15:51:49.303" v="107" actId="20577"/>
          <ac:spMkLst>
            <pc:docMk/>
            <pc:sldMk cId="1686517518" sldId="293"/>
            <ac:spMk id="3" creationId="{1ECB3103-EA97-C36B-E516-9647E59C03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0D0AB-9912-43D5-9E76-C0FC4FF527D5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1F68C-1617-42FA-9449-D7B1D705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4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1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2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8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3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89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57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D12E-ADC2-1528-E6C2-BCED0BCC5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E80FA-7BB8-D8DD-61D1-55E8483D1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4A6A6-526E-95DB-7F20-A7BD541B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43EEE-E754-F7B2-4A6B-C2FDEB75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74953-5172-D37B-E47B-17D3EFB2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30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E2BB-9258-6988-B0BD-A2CA763E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F7666-798C-C11F-6113-B4E85D41E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30CAF-5D77-5076-F824-DD09A052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5FD49-EFD9-C7F6-B410-E9C0EC64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F42F5-902C-FFB3-7CE7-885076E9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0B6FB-3011-8E01-04B2-0D0150C79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2CB7B-F805-2942-B0B9-C9E8B8920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7F346-B52D-1609-DC9B-33E25E2A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F44C7-9935-557B-0F4D-DC5A5476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B94B8-6B1C-9EB6-3B02-FAD612B7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1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1010-2049-9FA2-5C00-1C29AE19B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B46B-DFDD-F8EB-308C-1CDB48B28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C47D2-BAAA-8D3E-B106-D3AC098A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95CBE-5EE9-71C7-C8D6-ADF5D495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4CC88-A85D-E2B6-1464-72920ABA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81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ADC0-29C3-2E22-E87C-6C22A999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7FD0-FB9F-5032-9D52-6B83E6B05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6E6DE-E51C-D1B0-16C9-CFA1BF758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6D253-EB37-4A8F-D7B8-9E063EDC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E5B7D-EDE6-0CF6-5EFF-AC4861AE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42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F401-FD46-3688-67DA-ECEF601D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748EE-AAE6-61AA-67C3-AB2629E1B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E4F11-506B-67AF-BCBD-B76CD2BC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DBF56-08DC-A9D7-EC46-1953B670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25A56-39BB-4C4E-03C8-DEFF1C06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5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CB2A-A0D1-EA04-EA7C-98FFBE62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64947-7900-DF99-E85D-3591255F8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29D61-2646-C981-9E71-7A2260EE7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EBB43-6535-6E01-83E9-B4A051C4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68A59-E9A1-ABC9-1DF7-5BA75AD8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7E89A-925E-F382-9853-200F2D08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01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2AB4-BF90-C464-9354-DCA34733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6E089-3775-C6F3-0FBF-A58042D1B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4B128-12E5-6218-C7D5-D9F982E58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0087F-79D1-BBCF-D03A-11EF6635C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81716-C9D9-B670-AA04-4BD5BED52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6D2823-C337-6AD4-F45D-F908558B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90F71F-7504-40A7-F8BF-CF777830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333967-77CF-C8C6-9232-5EDEF225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23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ED4B-7CB7-804A-95BF-74A48BED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F2AEF-2381-68CD-1A03-0644B602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2EB8C-8E3C-57F9-4516-393E0D86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18CDF-594A-460D-C9FE-7974EE73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67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7DFC8-CC67-01C8-CE11-816978F4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3559F-CD5B-76B5-0846-A795780F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81D27-0489-F01D-7C2F-02540D03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51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B4D4-B5B5-9C09-780C-D633EB2A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A11D-3A3E-ECD9-BD46-CA9DB3EBA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11254-B08E-5C63-7E22-D73900246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09712-074C-89A3-E14D-CF3689BD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63BB2-3983-575E-9C70-888F0648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A0F63-05CE-AAF3-8025-CA145D54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3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78C8A-60D9-D07D-8B68-E8C41F33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15D55-06B6-A402-561F-999635B3E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4270D-D631-00B6-FD6D-785F1B24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3EA93-AA96-BD90-305C-B8FE4485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81DE1-F675-16E6-8BBA-64266DA8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67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9447-9A3A-980B-5DE8-74B7B281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05E9F-6C63-9B2F-AA79-44ABEB9BF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BF26E-4F7A-7BBB-ACD4-F56335848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52ECC-1ED2-226B-4724-566ADEE8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5AB52-1483-47E2-1881-9CB0AE74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7333A-39F7-FD10-FC74-B5C2F2CF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80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AFC2-2EBA-DB1D-D5C1-C7562D8E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9963D-6BC0-C7B3-84B7-F924E80E9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C4A76-8C37-99F7-63EC-245AD271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0497D-8921-D4A1-CC2B-A70F8300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461B-E0F5-D8B7-86CF-67678B79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4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18235-57F5-57CE-8AEC-0D283D1C5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6ADF3-61F4-F5C1-ACE9-DF7C406BE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DC34-FB53-B5AA-6449-C109233A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AC4A9-FABD-D82A-390B-F0A0C6BD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D07F7-580F-7A0C-CE8C-97E8EF8F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63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1010-2049-9FA2-5C00-1C29AE19B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B46B-DFDD-F8EB-308C-1CDB48B28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C47D2-BAAA-8D3E-B106-D3AC098A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95CBE-5EE9-71C7-C8D6-ADF5D495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4CC88-A85D-E2B6-1464-72920ABA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76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ADC0-29C3-2E22-E87C-6C22A999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7FD0-FB9F-5032-9D52-6B83E6B05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6E6DE-E51C-D1B0-16C9-CFA1BF758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6D253-EB37-4A8F-D7B8-9E063EDC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E5B7D-EDE6-0CF6-5EFF-AC4861AE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4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F401-FD46-3688-67DA-ECEF601D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748EE-AAE6-61AA-67C3-AB2629E1B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E4F11-506B-67AF-BCBD-B76CD2BC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DBF56-08DC-A9D7-EC46-1953B670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25A56-39BB-4C4E-03C8-DEFF1C06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20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CB2A-A0D1-EA04-EA7C-98FFBE62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64947-7900-DF99-E85D-3591255F8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29D61-2646-C981-9E71-7A2260EE7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EBB43-6535-6E01-83E9-B4A051C4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68A59-E9A1-ABC9-1DF7-5BA75AD8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7E89A-925E-F382-9853-200F2D08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8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2AB4-BF90-C464-9354-DCA34733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6E089-3775-C6F3-0FBF-A58042D1B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4B128-12E5-6218-C7D5-D9F982E58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0087F-79D1-BBCF-D03A-11EF6635C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81716-C9D9-B670-AA04-4BD5BED52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6D2823-C337-6AD4-F45D-F908558B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90F71F-7504-40A7-F8BF-CF777830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333967-77CF-C8C6-9232-5EDEF225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88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ED4B-7CB7-804A-95BF-74A48BED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F2AEF-2381-68CD-1A03-0644B602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2EB8C-8E3C-57F9-4516-393E0D86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18CDF-594A-460D-C9FE-7974EE73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66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7DFC8-CC67-01C8-CE11-816978F4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3559F-CD5B-76B5-0846-A795780F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81D27-0489-F01D-7C2F-02540D03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0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D484-2279-4331-E31A-7A86B222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39204-B26E-9753-F516-A5FC5926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0A4D3-4C7A-6D4E-AB49-9A7E9324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69A64-D2F7-02B3-B588-483B7D64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515C2-F0AD-7D27-FF79-622CED20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B4D4-B5B5-9C09-780C-D633EB2A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A11D-3A3E-ECD9-BD46-CA9DB3EBA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11254-B08E-5C63-7E22-D73900246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09712-074C-89A3-E14D-CF3689BD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63BB2-3983-575E-9C70-888F0648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A0F63-05CE-AAF3-8025-CA145D54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17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9447-9A3A-980B-5DE8-74B7B281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05E9F-6C63-9B2F-AA79-44ABEB9BF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BF26E-4F7A-7BBB-ACD4-F56335848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52ECC-1ED2-226B-4724-566ADEE8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5AB52-1483-47E2-1881-9CB0AE74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7333A-39F7-FD10-FC74-B5C2F2CF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9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AFC2-2EBA-DB1D-D5C1-C7562D8E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9963D-6BC0-C7B3-84B7-F924E80E9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C4A76-8C37-99F7-63EC-245AD271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0497D-8921-D4A1-CC2B-A70F8300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461B-E0F5-D8B7-86CF-67678B79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49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18235-57F5-57CE-8AEC-0D283D1C5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6ADF3-61F4-F5C1-ACE9-DF7C406BE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DC34-FB53-B5AA-6449-C109233A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AC4A9-FABD-D82A-390B-F0A0C6BD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D07F7-580F-7A0C-CE8C-97E8EF8F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9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85753-3A79-AA72-4E98-3D4DCD878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B8FD4-73E9-BE04-10D3-17548B570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E5C12-A23B-D4C2-1485-26CBA10B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A82D7-18F7-CFBE-CCF6-DC1A7F64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157A8-1567-C760-1B56-5D3E2D31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19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65EA-D3E1-126C-C579-F3326D1D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9E5F4-59F6-1979-3088-DD4246B7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C97D-DB16-246F-CBD0-74315BB4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67C49-6534-B303-72FB-A4BF11A8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14DC9-E2AF-2D2E-3587-AA2CC1E8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70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6D89-6173-83A2-B840-326C601C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C8EE9-32C5-127D-AF56-74A699799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A75CB-8A99-3671-A16A-F834C80B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70DD5-2194-861D-07CE-9AAC8B97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4AD34-AFB1-7B75-F4CC-41D35CE9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11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A02F-B6D1-04AF-F299-23466A96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5247E-8F05-19B8-BEE5-8F21CD3E7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9F2A3-D8DE-25BC-AE51-B979662F1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192E2-7F68-E46A-0C87-F93FFCAE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B0DA8-F413-2409-6CD8-AC20909C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CB150-1EE0-2049-5E25-CD8B1AA3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19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25AA-CCE5-AA34-2721-1C9CDF3C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930D2-3443-4C78-F1F6-039DD5235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CD8AF-4FCC-1F98-5CA5-72F11419D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C75EC0-F299-9F0C-11F7-B2A4F71CC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E8230-5504-5889-B126-4A091B0EC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586D2-847D-6613-CAEC-F3878FAB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949E3F-4268-7596-3120-B6AD3132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CBC7E0-2911-463B-6C21-089628D2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0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B9412-5C55-7755-B029-963C7D6D2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7C3B7-389F-6E7E-A823-EC65EAED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29A48-239E-B3C4-64BC-7AB0C55D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E1B2B-8387-00AD-01C2-16B90BCA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9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4786-8A49-91F7-1897-A3DDA76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B5D91-7E80-DE01-E0F1-317930B9F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0A338-9057-8071-E211-AA69B5A67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3C742-EFF1-221F-CFE4-CBDD88CD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1A249-A77E-6FBF-7200-985056EB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351B6-AE02-5DAE-870C-0C15CD3B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32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042C5-A9E8-9BC3-0918-21F34D70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A1800-1E48-2DB4-0FD5-6B50FAB0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C79BE-63CA-68C7-4140-35A16E2B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86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F68A-8E90-65EC-694B-2AF1978F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9D725-FDED-8E77-F655-D4EAB8843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6CFCC-1F9D-DA63-85EA-B0E6B37C1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A5233-A001-4242-8480-078D6E33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2C048-7563-149C-FD2F-50690B3B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7E1E9-5600-143E-507A-39F26A17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29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DDA7-2214-5583-7657-0ADA62E5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0C57C-2F30-5204-ED18-A37946D24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E9643-F991-9B10-E92B-6767B9E80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3974E-60C2-9CB6-4102-7ECFB391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13318-F602-D043-0779-6AFA5C36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40256-FD17-954D-BA19-C2161A38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3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7BB0-A9CF-696D-FCED-162B5B3E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5421-7635-4810-0231-0ABEE6CFF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BD8E1-834E-C06D-F395-79131482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8B336-7BC1-A3A7-7DE1-E2C2936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1C33-6C72-3B6C-E905-D8264DC5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11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C6C5DB-D33A-DE54-3579-E4651035C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635C1-EA5C-0B19-3840-7DE2012AF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635B4-07C4-0CB8-2F85-C2A2ACCF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FD302-2A71-F92B-7E7B-CD26648D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42748-085A-E0C6-A4E9-179EE57B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1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D50B9-ACCD-6963-755B-650271A2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AC1BA-AC56-7DF1-8B61-A0B81B6F6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7C356-2C21-5E96-CA81-10D474D2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C5B98-2969-23AA-90ED-75A5A299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F5C97-07E7-16B4-E12C-95FC487B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87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F0F4-CF48-F288-445E-B4D2E1DB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D466E-3F68-0283-D619-F6ACBFB26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D3850-E52B-4C25-5E61-E00A6E02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67C66-2733-FDD4-13B4-AB1114F6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5BE6-CAD0-D6A0-5C67-414C4026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87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D2B1C-B04A-06CE-EF73-5CE14D37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6888E-B825-2871-23C7-F7FDC6BEB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760B0-18A1-FB14-F46C-DA88A6F5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0F91A-FC4E-F9ED-2801-B61D5510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FD677-0856-7783-8C78-602DDC42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59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BDDC-FF3A-B260-8E22-5D5788E1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33E3-9283-E862-D8F7-FD311C2B3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0EF31-7781-035E-B159-3FA093426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07906-1D89-32DD-EB72-E8F50377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33F32-413B-E2F9-5BB8-81644C28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E8AE1-58F8-AAA9-B94C-06714272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87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A569-99E8-F216-9196-12CAB15B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68625-8687-F101-5A4F-B65499261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E393D-AE3D-40CC-0946-2AAB8BF09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96249-7DE3-DCDC-9790-8403ABAC5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BB05E9-04DC-F70D-8E10-45491295E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1D7343-5088-DC1E-92F8-2D27DA6D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B444F7-2F44-F78C-41B0-878B97A3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438FC-E292-4CE3-F920-FCA0386F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9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3E37-440B-9B50-12F6-7C578E5C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CBAA9-4907-F596-A4C4-E447530C1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C484F-30F6-86F5-60D0-6701B90EA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16052-4306-8B28-42B9-F45D93B31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DC771-2733-DDF8-94CC-CC14C45F4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F133C-CDB5-1F57-4A50-0FF66D77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51054-EC6C-5F64-CD56-A2A41CED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566313-CD8B-9BBE-E824-1446BE8D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0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6D29-8344-EC91-9A5B-14203F45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52767-327F-F979-D435-BFCDCBCC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D5847-A064-C829-BAAE-FB887796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7CEEB-DE8D-4BC6-DB90-DD2FC56A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80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C0F89-1EE5-300D-958A-60238D6F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2863A-92EA-3A60-1B58-8901942B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BDAE0-960B-B9EB-0A0E-9AD1ED90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651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3171-F7FC-C92C-E1BB-2590FCBD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9EF51-4F08-BE83-2221-48987B18B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E1CF6-5FA0-CCB2-A3D5-9BAAA5B2C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32E36-8247-0148-6E10-0D4F71EE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14255-DE2F-1406-F471-94858C7D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8811F-4B01-BFB3-A94B-FF4D3E43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72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CFCC1-B832-E71B-E1AF-1473DA4A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C5BF0-C5B1-D517-312D-AE37E6FE0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984CF-18AB-A3A3-33AD-4488E1B31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C0C80-407B-28A7-9EC2-7E792E0E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E42A1-A9D1-96AE-42AC-9B1AE4211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E761F-2E3F-F3D7-57CC-9199225F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16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CF1BA-9C20-EDAD-3A88-1DE1C312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43412-434E-0C2B-5E02-28A8802A5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7F049-C2C7-8530-8EF1-E6B4A002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546B-9663-41FD-1F6C-CD478DA73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9342-4EDD-B6C4-6B9A-D87C0CB2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350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8EB1C-8196-9A94-5748-3BC7C7D79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76A8F-8AD6-5982-2893-DBBAE1C2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AC5DA-C9A6-6D64-2A67-4611A312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3F364-C5F8-10AF-6633-BE31B8CD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67835-7450-4FE7-7476-DD0DAE75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91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w/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 userDrawn="1">
            <p:ph type="sldNum" sz="quarter" idx="10"/>
          </p:nvPr>
        </p:nvSpPr>
        <p:spPr/>
        <p:txBody>
          <a:bodyPr anchor="b"/>
          <a:lstStyle/>
          <a:p>
            <a:fld id="{A6E6EAC6-FBF2-4F9A-AF58-7BD1E9A2D0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0CDD-948E-889B-40D5-349874CF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5369E-A952-3D24-849B-1108C2CB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3744D-EAF7-312B-6E0A-C6DB2211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5B81E-3A82-8351-3DD2-E005346D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5E7DC-D787-E44D-B1DE-CF6F91D8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ADAE6-323F-3D25-34A3-8675EA01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CB83D-A26B-DD38-6417-9B522375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9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5BD1A-7EC4-952F-E0A5-99496DC9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C4297-69DC-01A1-0611-096AF6097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17150-322D-5CCC-42A3-729907851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D2438-3E19-3AEC-0773-DFE0421A4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D1825-DA62-5D12-6E74-BA2481F1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3F14D-144F-395F-9F04-CBAB41E82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C273-5458-F5F4-F0E8-14212898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9C6D8-8708-CC71-BA6A-0CFF9DCEF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F2C9B-A655-56DC-0E6D-92935C317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D8C6E-9E28-9A4A-C8E5-D4A6D1E7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392A0-4905-5BE4-CC73-6EF44DB1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AEC1D-0883-8202-90A7-3B5DE1A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5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06ACD-0506-FB0D-6FE1-98BB7C24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AB8D4-E1AA-970D-7ECA-F6C94DBD0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D1BF1-53C8-CECD-8F9D-74895105F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08656-0B00-4C77-B124-402D5BD58321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08806-2F59-B577-5C79-C3F4A5FE5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AABCE-9ACF-C80A-B39E-FFA7D74B8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DDD337-4A2C-DAE3-71A3-B084C47A72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2857"/>
            <a:ext cx="12192000" cy="90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5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43BA0C-F00F-075D-B58C-12B1FD8848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F90B6-215E-F3CC-88B8-A83C316A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FE1AD-6492-373D-71B5-1387F1868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55CB9-03C0-F523-0CB1-9996DD253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E115A-8249-429A-8D9F-CCC67117701D}" type="datetimeFigureOut">
              <a:rPr lang="en-US" smtClean="0"/>
              <a:t>7/28/2024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89044-3888-7FFB-BFEC-2B4C0EF06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31A1F-365C-2FC2-F3C0-96FF16184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8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D0BB0F-6BB4-AB71-F753-E1F8D072BBB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F90B6-215E-F3CC-88B8-A83C316A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FE1AD-6492-373D-71B5-1387F1868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55CB9-03C0-F523-0CB1-9996DD253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E115A-8249-429A-8D9F-CCC67117701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89044-3888-7FFB-BFEC-2B4C0EF06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31A1F-365C-2FC2-F3C0-96FF16184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054675-32BA-8B46-3C4F-DCE1183015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3C5425-840F-E628-774D-AD67CBD6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69394-4C91-D9E1-3D8E-F00E929A7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36CB0-ED09-DE39-D43A-5AD94FA39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4397-E423-4147-B37F-826DDE66B02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31A3E-C1C2-E7E8-622C-6AA342923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CBA61-48F6-81B6-8CEE-1EF593117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9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381EB6-F382-B48E-0660-7AC3ED00162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343DD8-0500-180F-6357-F89B8A8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594CB-4B0C-CBA4-1942-63607E79A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B5F6E-34CE-736F-BEFE-F4F7E6A2D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556C5-7062-4FCB-A4E7-70B79C5974F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F3C9A-07EC-6642-AAC6-D418AC706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36097-1BA2-E68C-C52F-C4B3A034B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8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aull@kychamber.com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95521F-F232-A708-F53B-86917A32E58C}"/>
              </a:ext>
            </a:extLst>
          </p:cNvPr>
          <p:cNvSpPr/>
          <p:nvPr/>
        </p:nvSpPr>
        <p:spPr>
          <a:xfrm>
            <a:off x="-63610" y="-23855"/>
            <a:ext cx="12372229" cy="3815679"/>
          </a:xfrm>
          <a:prstGeom prst="rect">
            <a:avLst/>
          </a:prstGeom>
          <a:solidFill>
            <a:srgbClr val="004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A8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D4626-76B7-BF62-CE9F-C3762361C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284" y="190290"/>
            <a:ext cx="11224468" cy="273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en-US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Workforce Challenges and Solutions in Kentucky</a:t>
            </a:r>
            <a:endParaRPr lang="en-US" sz="53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9F2D7-57DC-6801-EDEC-C14F28B8E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49747"/>
            <a:ext cx="12192000" cy="172592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A7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Charles Aull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A7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Executive Director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Kentucky Chamber Center for Policy and Research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A7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 Newell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CEO, Louisville Tile Distributors, Inc.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0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3295-BF18-2C1E-F5DA-CF1034D7E1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Employer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F7B1C-65C1-F87C-BEF5-AB9526C07D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Dub Newell, CEO, Louisville Tile Distributors, Inc.</a:t>
            </a:r>
          </a:p>
        </p:txBody>
      </p:sp>
    </p:spTree>
    <p:extLst>
      <p:ext uri="{BB962C8B-B14F-4D97-AF65-F5344CB8AC3E}">
        <p14:creationId xmlns:p14="http://schemas.microsoft.com/office/powerpoint/2010/main" val="1898315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8B94-54F6-4FE1-5DE0-CD1EDB4B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33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Private Sector Initiatives: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Kentucky Chamber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B3103-EA97-C36B-E516-9647E59C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93" y="1884119"/>
            <a:ext cx="4076700" cy="3945181"/>
          </a:xfrm>
        </p:spPr>
        <p:txBody>
          <a:bodyPr>
            <a:normAutofit/>
          </a:bodyPr>
          <a:lstStyle/>
          <a:p>
            <a:r>
              <a:rPr lang="en-US" sz="2000" b="1" dirty="0"/>
              <a:t>Workforce Recovery Program</a:t>
            </a:r>
          </a:p>
          <a:p>
            <a:pPr lvl="1"/>
            <a:r>
              <a:rPr lang="en-US" sz="1800" dirty="0"/>
              <a:t>Fair Chance Academy</a:t>
            </a:r>
          </a:p>
          <a:p>
            <a:r>
              <a:rPr lang="en-US" sz="2000" b="1" dirty="0"/>
              <a:t>Bus to Business</a:t>
            </a:r>
            <a:r>
              <a:rPr lang="en-US" sz="2000" b="1" baseline="30000" dirty="0"/>
              <a:t>®</a:t>
            </a:r>
          </a:p>
          <a:p>
            <a:r>
              <a:rPr lang="en-US" sz="2000" b="1" dirty="0"/>
              <a:t>KHA Hospital TPM</a:t>
            </a:r>
            <a:r>
              <a:rPr lang="en-US" sz="2000" b="1" baseline="30000" dirty="0"/>
              <a:t>®</a:t>
            </a:r>
            <a:r>
              <a:rPr lang="en-US" sz="2000" b="1" dirty="0"/>
              <a:t> Initiative</a:t>
            </a:r>
          </a:p>
          <a:p>
            <a:r>
              <a:rPr lang="en-US" sz="2000" b="1" dirty="0"/>
              <a:t>Military Hiring Academy</a:t>
            </a:r>
          </a:p>
          <a:p>
            <a:r>
              <a:rPr lang="en-US" sz="2000" b="1" dirty="0"/>
              <a:t>New American Hiring Academy</a:t>
            </a:r>
          </a:p>
          <a:p>
            <a:r>
              <a:rPr lang="en-US" sz="2000" b="1" dirty="0"/>
              <a:t>Disability Hiring Academy </a:t>
            </a:r>
          </a:p>
          <a:p>
            <a:r>
              <a:rPr lang="en-US" sz="2000" b="1" dirty="0"/>
              <a:t>Educator’s Guide to Industry</a:t>
            </a:r>
          </a:p>
          <a:p>
            <a:r>
              <a:rPr lang="en-US" sz="2000" b="1" dirty="0"/>
              <a:t>Rising Leaders Program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DF8FF-3564-6332-6A8F-F9EB44210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927" y="1938337"/>
            <a:ext cx="6450665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8B94-54F6-4FE1-5DE0-CD1EDB4BA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Role of State Policymakers: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Two-Fold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B3103-EA97-C36B-E516-9647E59C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7" y="1848949"/>
            <a:ext cx="6838950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Optimize our current workforce to help bring KY WFP into alignment with the nation</a:t>
            </a:r>
          </a:p>
          <a:p>
            <a:pPr lvl="1"/>
            <a:r>
              <a:rPr lang="en-US" sz="2000" dirty="0"/>
              <a:t>Remove barriers for would-be workers on the sidelines</a:t>
            </a:r>
          </a:p>
          <a:p>
            <a:pPr lvl="1"/>
            <a:r>
              <a:rPr lang="en-US" sz="2000" dirty="0"/>
              <a:t>Ensure a highly-trained and qualified in-state workforce</a:t>
            </a:r>
          </a:p>
          <a:p>
            <a:r>
              <a:rPr lang="en-US" sz="2400" b="1" dirty="0"/>
              <a:t>Attract skilled prime-age workers to reverse current trends</a:t>
            </a:r>
          </a:p>
          <a:p>
            <a:pPr lvl="1"/>
            <a:r>
              <a:rPr lang="en-US" sz="2000" dirty="0"/>
              <a:t>Attract workers from other states</a:t>
            </a:r>
          </a:p>
          <a:p>
            <a:pPr lvl="1"/>
            <a:r>
              <a:rPr lang="en-US" sz="2000" dirty="0"/>
              <a:t>Attract a strong share of incoming international talent</a:t>
            </a:r>
          </a:p>
          <a:p>
            <a:r>
              <a:rPr lang="en-US" sz="2400" b="1" dirty="0"/>
              <a:t>Six specific </a:t>
            </a:r>
            <a:r>
              <a:rPr lang="en-US" sz="2400" b="1" i="1" dirty="0"/>
              <a:t>examples</a:t>
            </a:r>
            <a:r>
              <a:rPr lang="en-US" sz="2400" b="1" dirty="0"/>
              <a:t> for state lawmakers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EBFCA-1CAF-559B-882C-8074FFB2C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655" y="1690688"/>
            <a:ext cx="4310216" cy="38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3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8B94-54F6-4FE1-5DE0-CD1EDB4BA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Optimize Our Current Workforce with Training and Removing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B3103-EA97-C36B-E516-9647E59C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8" y="191049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Increase access to child care</a:t>
            </a:r>
          </a:p>
          <a:p>
            <a:pPr lvl="1"/>
            <a:r>
              <a:rPr lang="en-US" sz="2000" dirty="0"/>
              <a:t>Maintain a strong subsidy program for low-income working families (HB6)</a:t>
            </a:r>
          </a:p>
          <a:p>
            <a:pPr lvl="1"/>
            <a:r>
              <a:rPr lang="en-US" sz="2000" dirty="0"/>
              <a:t>Innovations in Early Childhood Education Delivery Grant Program (HB6)</a:t>
            </a:r>
          </a:p>
          <a:p>
            <a:pPr lvl="1"/>
            <a:r>
              <a:rPr lang="en-US" sz="2000" dirty="0"/>
              <a:t>Public-private grant programs to increase child care capacity (esp. home-based care)</a:t>
            </a:r>
          </a:p>
          <a:p>
            <a:r>
              <a:rPr lang="en-US" sz="2400" b="1" dirty="0"/>
              <a:t>Help low-level non-violent offenders find employment</a:t>
            </a:r>
          </a:p>
          <a:p>
            <a:pPr lvl="1"/>
            <a:r>
              <a:rPr lang="en-US" sz="2000" dirty="0"/>
              <a:t>HB569/SB218 (Bratcher/Storm) – automatic expungement processes</a:t>
            </a:r>
          </a:p>
          <a:p>
            <a:pPr lvl="1"/>
            <a:r>
              <a:rPr lang="en-US" sz="2000" dirty="0"/>
              <a:t>HB124 (Callaway) – reduce barriers to public employment and occupational licensure</a:t>
            </a:r>
          </a:p>
          <a:p>
            <a:pPr lvl="1"/>
            <a:r>
              <a:rPr lang="en-US" sz="2000" dirty="0"/>
              <a:t>Gather more data on employment outcomes of non-violent offenders post-sentence</a:t>
            </a:r>
          </a:p>
          <a:p>
            <a:r>
              <a:rPr lang="en-US" sz="2400" b="1" dirty="0"/>
              <a:t>Support the 60x30 initiative </a:t>
            </a:r>
          </a:p>
          <a:p>
            <a:pPr lvl="1"/>
            <a:r>
              <a:rPr lang="en-US" sz="2000" dirty="0"/>
              <a:t>Fund and strengthen the Work Ready Kentucky Scholarship</a:t>
            </a:r>
          </a:p>
          <a:p>
            <a:pPr lvl="1"/>
            <a:r>
              <a:rPr lang="en-US" sz="2000" dirty="0"/>
              <a:t>Emphasize populations with high unemployment</a:t>
            </a:r>
          </a:p>
        </p:txBody>
      </p:sp>
    </p:spTree>
    <p:extLst>
      <p:ext uri="{BB962C8B-B14F-4D97-AF65-F5344CB8AC3E}">
        <p14:creationId xmlns:p14="http://schemas.microsoft.com/office/powerpoint/2010/main" val="168651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8B94-54F6-4FE1-5DE0-CD1EDB4B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Attract Skilled Prime-Age 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B3103-EA97-C36B-E516-9647E59C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68" y="1612656"/>
            <a:ext cx="6184087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Create a favorable tax climate</a:t>
            </a:r>
          </a:p>
          <a:p>
            <a:pPr lvl="1"/>
            <a:r>
              <a:rPr lang="en-US" sz="2000" dirty="0"/>
              <a:t>Continue reducing income taxes</a:t>
            </a:r>
          </a:p>
          <a:p>
            <a:pPr lvl="1"/>
            <a:r>
              <a:rPr lang="en-US" sz="2000" dirty="0"/>
              <a:t>Keep other taxes competitive</a:t>
            </a:r>
          </a:p>
          <a:p>
            <a:r>
              <a:rPr lang="en-US" sz="2400" b="1" dirty="0"/>
              <a:t>Ensure a strong housing market</a:t>
            </a:r>
          </a:p>
          <a:p>
            <a:pPr lvl="1"/>
            <a:r>
              <a:rPr lang="en-US" sz="2000" dirty="0"/>
              <a:t>Incentivize local planning and zoning reform</a:t>
            </a:r>
          </a:p>
          <a:p>
            <a:pPr lvl="1"/>
            <a:r>
              <a:rPr lang="en-US" sz="2000" dirty="0"/>
              <a:t>Residential infrastructure investment</a:t>
            </a:r>
          </a:p>
          <a:p>
            <a:pPr lvl="1"/>
            <a:r>
              <a:rPr lang="en-US" sz="2000" dirty="0"/>
              <a:t>Incentivize workforce housing development</a:t>
            </a:r>
          </a:p>
          <a:p>
            <a:r>
              <a:rPr lang="en-US" sz="2400" b="1" dirty="0"/>
              <a:t>Enhance quality of life</a:t>
            </a:r>
          </a:p>
          <a:p>
            <a:pPr lvl="1"/>
            <a:r>
              <a:rPr lang="en-US" sz="2000" dirty="0"/>
              <a:t>Amenities and recreation</a:t>
            </a:r>
          </a:p>
          <a:p>
            <a:pPr lvl="1"/>
            <a:r>
              <a:rPr lang="en-US" sz="2000" dirty="0"/>
              <a:t>Indiana’s READI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B9BE0-39CD-36B1-1DDF-2F8583D55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884" y="1606389"/>
            <a:ext cx="3162462" cy="4093835"/>
          </a:xfrm>
          <a:prstGeom prst="rect">
            <a:avLst/>
          </a:prstGeom>
          <a:ln>
            <a:solidFill>
              <a:srgbClr val="004A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9078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E1CB2A-C6BB-39A7-0A2A-16AE64027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86" y="696922"/>
            <a:ext cx="2560320" cy="3413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D935DC-59E9-6C58-04F7-B4C95492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233" y="680871"/>
            <a:ext cx="2560320" cy="33799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66FBB9-1617-B026-139F-89196CE78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280" y="685305"/>
            <a:ext cx="2560320" cy="3335922"/>
          </a:xfrm>
          <a:prstGeom prst="rect">
            <a:avLst/>
          </a:prstGeom>
          <a:ln>
            <a:solidFill>
              <a:srgbClr val="004A8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238FC5-9F35-FCB7-9FF9-06B163A9E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559" y="4260175"/>
            <a:ext cx="2560320" cy="15528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A08C13-EE72-5461-6B75-85A4F9A6648B}"/>
              </a:ext>
            </a:extLst>
          </p:cNvPr>
          <p:cNvSpPr txBox="1"/>
          <p:nvPr/>
        </p:nvSpPr>
        <p:spPr>
          <a:xfrm>
            <a:off x="4892516" y="4665431"/>
            <a:ext cx="6272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Dr. Charles </a:t>
            </a:r>
            <a:r>
              <a:rPr lang="en-US" sz="2800" b="1" dirty="0"/>
              <a:t>Aull, Executive Director </a:t>
            </a:r>
            <a:r>
              <a:rPr lang="en-US" sz="2800" b="1" dirty="0">
                <a:hlinkClick r:id="rId6"/>
              </a:rPr>
              <a:t>caull@kychamber.com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38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8313-C906-1191-4406-69C316547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0269"/>
            <a:ext cx="3381375" cy="440990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57.3 in May 2024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1.3 points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than January 2020 (58.6)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5.2 points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than U.S. rate in May (62.5)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Some signs of a soft rebound in 2024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52ED582-E722-90E7-A34B-43C30D3C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91" y="494052"/>
            <a:ext cx="8351726" cy="516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7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8313-C906-1191-4406-69C316547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0269"/>
            <a:ext cx="3381375" cy="44099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WFP has been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declining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KY and the US since 2000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Jan. 2000: 63.5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May 2024: 57.3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A98DE1C-6494-506E-AE0D-57702D526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76" y="373626"/>
            <a:ext cx="8316909" cy="514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6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21EC-5672-30DD-25B1-47C3C23B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aging population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retirements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have been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drivers of falling workforce participation in Kentucky and the nation since 2000 – but do not fully explain the problem.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20BE022-0AAE-CAB6-E3DA-68D46A4EB8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4" y="2052710"/>
            <a:ext cx="5505433" cy="340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81AA717-EF57-D606-3603-BA5C7647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2711"/>
            <a:ext cx="5505809" cy="340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1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8313-C906-1191-4406-69C316547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23" y="724069"/>
            <a:ext cx="3381375" cy="50524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Kentucky prime-age WFP was 1.5 points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 2023 than in 2000.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Kentucky prime-age WFP has been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slower to recover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from the pandemic than national WFP.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Kentucky prime-age WFP has averaged 3.8 points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than the nation (2000-2023).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57A395AF-0A9A-1575-837B-E16C9A56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98" y="412955"/>
            <a:ext cx="8199355" cy="506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5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8313-C906-1191-4406-69C316547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23" y="724069"/>
            <a:ext cx="4099227" cy="44099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Kentucky prime-age WFP is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4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lowest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among regional states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Kentucky prime-age WFP is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6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lowest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the nation</a:t>
            </a:r>
          </a:p>
        </p:txBody>
      </p:sp>
      <p:pic>
        <p:nvPicPr>
          <p:cNvPr id="6" name="Picture 5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07482524-8D33-73E7-E770-740891570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8" y="-161925"/>
            <a:ext cx="7905751" cy="65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16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8313-C906-1191-4406-69C316547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23" y="724069"/>
            <a:ext cx="3381375" cy="44099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Kentucky’s prime-age population has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by 111K (-6.4%)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Kentucky’s prime-age workforce has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by 113K (-8.1%)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B5FCD4F2-7BA3-4E0C-3809-8B9730480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86" y="724069"/>
            <a:ext cx="8078375" cy="49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61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8313-C906-1191-4406-69C316547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23" y="724069"/>
            <a:ext cx="3381375" cy="44099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Kentucky WFP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trails national averages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across all age groups 20+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Biggest gap is among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55-64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olds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B79C77-0B6A-2AED-8333-62DA9FE8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142" y="529772"/>
            <a:ext cx="8080267" cy="499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525B04A-B271-30BA-B303-378355E731ED}"/>
              </a:ext>
            </a:extLst>
          </p:cNvPr>
          <p:cNvSpPr/>
          <p:nvPr/>
        </p:nvSpPr>
        <p:spPr>
          <a:xfrm>
            <a:off x="8982075" y="2085975"/>
            <a:ext cx="2867025" cy="18859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B8497-6B56-2BB2-4A73-4ADA33AD0107}"/>
              </a:ext>
            </a:extLst>
          </p:cNvPr>
          <p:cNvSpPr txBox="1"/>
          <p:nvPr/>
        </p:nvSpPr>
        <p:spPr>
          <a:xfrm>
            <a:off x="9058275" y="1524000"/>
            <a:ext cx="2790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13.6 pts	16.2 pts   11.5 pts      </a:t>
            </a:r>
          </a:p>
        </p:txBody>
      </p:sp>
    </p:spTree>
    <p:extLst>
      <p:ext uri="{BB962C8B-B14F-4D97-AF65-F5344CB8AC3E}">
        <p14:creationId xmlns:p14="http://schemas.microsoft.com/office/powerpoint/2010/main" val="139453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8313-C906-1191-4406-69C316547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23" y="724069"/>
            <a:ext cx="3381375" cy="440990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Hiring remains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very difficult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Kentucky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2022 averaged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 open jobs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per unemployed worker.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2023 averaged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1.5 open jobs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 unemployed worker.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This does not account for worker training and qualifications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162AC09-8299-B032-0FEF-EFBD8892C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98" y="619125"/>
            <a:ext cx="8180249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77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41932</TotalTime>
  <Words>549</Words>
  <Application>Microsoft Office PowerPoint</Application>
  <PresentationFormat>Widescreen</PresentationFormat>
  <Paragraphs>79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Office Theme</vt:lpstr>
      <vt:lpstr>5_Office Theme</vt:lpstr>
      <vt:lpstr>6_Office Theme</vt:lpstr>
      <vt:lpstr>Custom Design</vt:lpstr>
      <vt:lpstr>1_Office Theme</vt:lpstr>
      <vt:lpstr> Workforce Challenges and Solutions in Kentucky</vt:lpstr>
      <vt:lpstr>PowerPoint Presentation</vt:lpstr>
      <vt:lpstr>PowerPoint Presentation</vt:lpstr>
      <vt:lpstr>An aging population and retirements have been primary drivers of falling workforce participation in Kentucky and the nation since 2000 – but do not fully explain the problem.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Employer Perspective</vt:lpstr>
      <vt:lpstr>Private Sector Initiatives:  Kentucky Chamber Foundation</vt:lpstr>
      <vt:lpstr>The Role of State Policymakers:  Two-Fold Strategy</vt:lpstr>
      <vt:lpstr>Optimize Our Current Workforce with Training and Removing Barriers</vt:lpstr>
      <vt:lpstr>Attract Skilled Prime-Age Workers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Kentucky’s Progress &amp; Potential:  Five Years of Pro-Growth Policy Wins</dc:title>
  <dc:creator>Sawyer Coffey</dc:creator>
  <cp:lastModifiedBy>Charles Aull (KCC)</cp:lastModifiedBy>
  <cp:revision>92</cp:revision>
  <dcterms:created xsi:type="dcterms:W3CDTF">2022-08-01T13:26:10Z</dcterms:created>
  <dcterms:modified xsi:type="dcterms:W3CDTF">2024-07-28T15:54:56Z</dcterms:modified>
</cp:coreProperties>
</file>