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2" r:id="rId5"/>
    <p:sldId id="264" r:id="rId6"/>
    <p:sldId id="263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96DC-C089-4F3B-99FB-CF0C774E9048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D8D2-CCB4-4E9F-A922-892A04731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96DC-C089-4F3B-99FB-CF0C774E9048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D8D2-CCB4-4E9F-A922-892A04731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1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96DC-C089-4F3B-99FB-CF0C774E9048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D8D2-CCB4-4E9F-A922-892A04731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0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96DC-C089-4F3B-99FB-CF0C774E9048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D8D2-CCB4-4E9F-A922-892A04731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35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96DC-C089-4F3B-99FB-CF0C774E9048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D8D2-CCB4-4E9F-A922-892A04731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89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96DC-C089-4F3B-99FB-CF0C774E9048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D8D2-CCB4-4E9F-A922-892A04731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10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96DC-C089-4F3B-99FB-CF0C774E9048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D8D2-CCB4-4E9F-A922-892A04731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65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96DC-C089-4F3B-99FB-CF0C774E9048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D8D2-CCB4-4E9F-A922-892A04731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48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96DC-C089-4F3B-99FB-CF0C774E9048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D8D2-CCB4-4E9F-A922-892A04731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9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96DC-C089-4F3B-99FB-CF0C774E9048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D8D2-CCB4-4E9F-A922-892A04731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74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96DC-C089-4F3B-99FB-CF0C774E9048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D8D2-CCB4-4E9F-A922-892A04731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4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796DC-C089-4F3B-99FB-CF0C774E9048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ED8D2-CCB4-4E9F-A922-892A04731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4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p.americanimmigrationcouncil.org/locations/kentucky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grationpolicy.org/programs/data-hub/charts/us-immigrant-population-state-and-county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33892-A52B-4C92-A812-34FAF7544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9231" y="730251"/>
            <a:ext cx="9253537" cy="12319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“Give me your tired, your poor, </a:t>
            </a:r>
            <a:r>
              <a:rPr lang="en-US" b="1" i="0" dirty="0">
                <a:solidFill>
                  <a:schemeClr val="bg1"/>
                </a:solidFill>
                <a:effectLst/>
                <a:latin typeface="+mj-lt"/>
              </a:rPr>
              <a:t>your </a:t>
            </a:r>
          </a:p>
          <a:p>
            <a:pPr marL="0" indent="0" algn="ctr">
              <a:buNone/>
            </a:pPr>
            <a:r>
              <a:rPr lang="en-US" b="1" i="0" dirty="0">
                <a:solidFill>
                  <a:schemeClr val="bg1"/>
                </a:solidFill>
                <a:effectLst/>
                <a:latin typeface="+mj-lt"/>
              </a:rPr>
              <a:t>huddled masses yearning to breathe free.” 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" name="Picture 5" descr="The Statue of Liberty in New York">
            <a:extLst>
              <a:ext uri="{FF2B5EF4-FFF2-40B4-BE49-F238E27FC236}">
                <a16:creationId xmlns:a16="http://schemas.microsoft.com/office/drawing/2014/main" id="{FBDB5583-0736-4E16-BD08-BA9466E440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063" y="2247901"/>
            <a:ext cx="64008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425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9620D-8FB9-4F36-BBCE-0E23BE234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Immigration in the U.S.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75452-24A0-4030-B3FA-CF21AF0DC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114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36 million legal immigrants in the U.S.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76DB7A3-1850-4E8C-AA92-48DDF0593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62" y="2218919"/>
            <a:ext cx="6843353" cy="20042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688773D-4B0E-4A52-808E-FDD9B6044D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079" y="4322898"/>
            <a:ext cx="7140559" cy="213378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C120EC8-749E-41E6-93E9-278C9DC0F69C}"/>
              </a:ext>
            </a:extLst>
          </p:cNvPr>
          <p:cNvSpPr txBox="1"/>
          <p:nvPr/>
        </p:nvSpPr>
        <p:spPr>
          <a:xfrm>
            <a:off x="284480" y="6519491"/>
            <a:ext cx="51714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Source: </a:t>
            </a:r>
            <a:r>
              <a:rPr lang="en-US" sz="11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American Immigration Council 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502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9620D-8FB9-4F36-BBCE-0E23BE234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Refugees in the U.S.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75452-24A0-4030-B3FA-CF21AF0DC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 2023, 60,000 refugees legally entered the U.S.</a:t>
            </a:r>
          </a:p>
          <a:p>
            <a:r>
              <a:rPr lang="en-US" dirty="0">
                <a:solidFill>
                  <a:schemeClr val="bg1"/>
                </a:solidFill>
              </a:rPr>
              <a:t>In 2022, 25,000 refugees legally entered the U.S.</a:t>
            </a:r>
          </a:p>
          <a:p>
            <a:r>
              <a:rPr lang="en-US" dirty="0">
                <a:solidFill>
                  <a:schemeClr val="bg1"/>
                </a:solidFill>
              </a:rPr>
              <a:t>In 2021, 11,000 refugees legally entered the U.S. (COVID year)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627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9620D-8FB9-4F36-BBCE-0E23BE234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Green Card Holders in the U.S.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75452-24A0-4030-B3FA-CF21AF0DC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12.7 million green card holders in the U.S. </a:t>
            </a:r>
          </a:p>
          <a:p>
            <a:r>
              <a:rPr lang="en-US" dirty="0">
                <a:solidFill>
                  <a:schemeClr val="bg1"/>
                </a:solidFill>
              </a:rPr>
              <a:t>9 million are eligible to become permanent U.S. citizens </a:t>
            </a:r>
          </a:p>
          <a:p>
            <a:r>
              <a:rPr lang="en-US" dirty="0">
                <a:solidFill>
                  <a:schemeClr val="bg1"/>
                </a:solidFill>
              </a:rPr>
              <a:t>18,700 serve in the U.S. armed forces.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024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9620D-8FB9-4F36-BBCE-0E23BE234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International Students in the U.S.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75452-24A0-4030-B3FA-CF21AF0DC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1,057,188 international students in 2022-2023 school year.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06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9620D-8FB9-4F36-BBCE-0E23BE234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Immigration in Kentucky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75452-24A0-4030-B3FA-CF21AF0DC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141,800 legal immigrants in Kentucky </a:t>
            </a:r>
          </a:p>
          <a:p>
            <a:r>
              <a:rPr lang="en-US" dirty="0">
                <a:solidFill>
                  <a:schemeClr val="bg1"/>
                </a:solidFill>
              </a:rPr>
              <a:t>Total Immigrant Share of Population = 4%</a:t>
            </a:r>
          </a:p>
          <a:p>
            <a:r>
              <a:rPr lang="en-US" dirty="0">
                <a:solidFill>
                  <a:schemeClr val="bg1"/>
                </a:solidFill>
              </a:rPr>
              <a:t>Immigrant Taxes Paid = $1.6 Billion</a:t>
            </a:r>
          </a:p>
          <a:p>
            <a:r>
              <a:rPr lang="en-US" dirty="0">
                <a:solidFill>
                  <a:schemeClr val="bg1"/>
                </a:solidFill>
              </a:rPr>
              <a:t>Immigrant Spending Power = $4.6 Billion </a:t>
            </a:r>
          </a:p>
        </p:txBody>
      </p:sp>
    </p:spTree>
    <p:extLst>
      <p:ext uri="{BB962C8B-B14F-4D97-AF65-F5344CB8AC3E}">
        <p14:creationId xmlns:p14="http://schemas.microsoft.com/office/powerpoint/2010/main" val="1644163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9620D-8FB9-4F36-BBCE-0E23BE234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Immigrants in Kentucky Counties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7005EF4-1B9E-4F7E-A237-BA92556F5A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37" t="34170" r="1690" b="6598"/>
          <a:stretch/>
        </p:blipFill>
        <p:spPr>
          <a:xfrm>
            <a:off x="3556000" y="1380617"/>
            <a:ext cx="4267200" cy="51935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2A958D-91CF-4F8F-A89B-772434F460AF}"/>
              </a:ext>
            </a:extLst>
          </p:cNvPr>
          <p:cNvSpPr txBox="1"/>
          <p:nvPr/>
        </p:nvSpPr>
        <p:spPr>
          <a:xfrm>
            <a:off x="4531360" y="6596390"/>
            <a:ext cx="3942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Source: </a:t>
            </a:r>
            <a:r>
              <a:rPr lang="en-US" sz="11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Migration Policy Institute 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319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RC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C9A2196-DDDF-4DEA-AB6C-5B1A6F4A1349}" vid="{32130E4E-93C4-4000-87A7-9F96CDB61A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156</TotalTime>
  <Words>185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Segoe UI</vt:lpstr>
      <vt:lpstr>Segoe UI Light</vt:lpstr>
      <vt:lpstr>Office Theme</vt:lpstr>
      <vt:lpstr>PowerPoint Presentation</vt:lpstr>
      <vt:lpstr>Immigration in the U.S. </vt:lpstr>
      <vt:lpstr>Refugees in the U.S. </vt:lpstr>
      <vt:lpstr>Green Card Holders in the U.S. </vt:lpstr>
      <vt:lpstr>International Students in the U.S. </vt:lpstr>
      <vt:lpstr>Immigration in Kentucky </vt:lpstr>
      <vt:lpstr>Immigrants in Kentucky Counties </vt:lpstr>
    </vt:vector>
  </TitlesOfParts>
  <Company>LRC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O'Connor, Emily (LRC)</dc:creator>
  <cp:lastModifiedBy>Alvey, Bryan (LRC)</cp:lastModifiedBy>
  <cp:revision>17</cp:revision>
  <dcterms:created xsi:type="dcterms:W3CDTF">2024-08-13T12:34:27Z</dcterms:created>
  <dcterms:modified xsi:type="dcterms:W3CDTF">2024-08-13T15:22:15Z</dcterms:modified>
</cp:coreProperties>
</file>