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8" r:id="rId5"/>
  </p:sldMasterIdLst>
  <p:notesMasterIdLst>
    <p:notesMasterId r:id="rId16"/>
  </p:notesMasterIdLst>
  <p:sldIdLst>
    <p:sldId id="256" r:id="rId6"/>
    <p:sldId id="303" r:id="rId7"/>
    <p:sldId id="304" r:id="rId8"/>
    <p:sldId id="305" r:id="rId9"/>
    <p:sldId id="458" r:id="rId10"/>
    <p:sldId id="454" r:id="rId11"/>
    <p:sldId id="433" r:id="rId12"/>
    <p:sldId id="455" r:id="rId13"/>
    <p:sldId id="456" r:id="rId14"/>
    <p:sldId id="45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21947-9E48-41D1-98E7-E3F589F77485}" v="3" dt="2024-08-12T11:34:40.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2" autoAdjust="0"/>
    <p:restoredTop sz="88097" autoAdjust="0"/>
  </p:normalViewPr>
  <p:slideViewPr>
    <p:cSldViewPr snapToGrid="0" snapToObjects="1">
      <p:cViewPr varScale="1">
        <p:scale>
          <a:sx n="94" d="100"/>
          <a:sy n="94" d="100"/>
        </p:scale>
        <p:origin x="555" y="62"/>
      </p:cViewPr>
      <p:guideLst/>
    </p:cSldViewPr>
  </p:slideViewPr>
  <p:outlineViewPr>
    <p:cViewPr>
      <p:scale>
        <a:sx n="33" d="100"/>
        <a:sy n="33" d="100"/>
      </p:scale>
      <p:origin x="0" y="-2332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CC6BA-6E53-4510-ABB9-A3A82F8187CC}" type="datetimeFigureOut">
              <a:rPr lang="en-US" smtClean="0"/>
              <a:t>8/12/2024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AC1F1-69C2-40EC-A709-9FCF957918B1}" type="slidenum">
              <a:rPr lang="en-US" smtClean="0"/>
              <a:t>‹#›</a:t>
            </a:fld>
            <a:endParaRPr lang="en-US" dirty="0"/>
          </a:p>
        </p:txBody>
      </p:sp>
    </p:spTree>
    <p:extLst>
      <p:ext uri="{BB962C8B-B14F-4D97-AF65-F5344CB8AC3E}">
        <p14:creationId xmlns:p14="http://schemas.microsoft.com/office/powerpoint/2010/main" val="335782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475B042-2B69-4B3C-8EC0-73AF7B3163F3}" type="slidenum">
              <a:rPr lang="en-US" smtClean="0"/>
              <a:t>2</a:t>
            </a:fld>
            <a:endParaRPr lang="en-US" dirty="0"/>
          </a:p>
        </p:txBody>
      </p:sp>
    </p:spTree>
    <p:extLst>
      <p:ext uri="{BB962C8B-B14F-4D97-AF65-F5344CB8AC3E}">
        <p14:creationId xmlns:p14="http://schemas.microsoft.com/office/powerpoint/2010/main" val="257902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5B042-2B69-4B3C-8EC0-73AF7B3163F3}" type="slidenum">
              <a:rPr lang="en-US" smtClean="0"/>
              <a:t>3</a:t>
            </a:fld>
            <a:endParaRPr lang="en-US" dirty="0"/>
          </a:p>
        </p:txBody>
      </p:sp>
    </p:spTree>
    <p:extLst>
      <p:ext uri="{BB962C8B-B14F-4D97-AF65-F5344CB8AC3E}">
        <p14:creationId xmlns:p14="http://schemas.microsoft.com/office/powerpoint/2010/main" val="398126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5B042-2B69-4B3C-8EC0-73AF7B3163F3}" type="slidenum">
              <a:rPr lang="en-US" smtClean="0"/>
              <a:t>4</a:t>
            </a:fld>
            <a:endParaRPr lang="en-US" dirty="0"/>
          </a:p>
        </p:txBody>
      </p:sp>
    </p:spTree>
    <p:extLst>
      <p:ext uri="{BB962C8B-B14F-4D97-AF65-F5344CB8AC3E}">
        <p14:creationId xmlns:p14="http://schemas.microsoft.com/office/powerpoint/2010/main" val="408100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33333"/>
                </a:solidFill>
                <a:effectLst/>
                <a:highlight>
                  <a:srgbClr val="FFFFFF"/>
                </a:highlight>
                <a:latin typeface="Arial" panose="020B0604020202020204" pitchFamily="34" charset="0"/>
              </a:rPr>
              <a:t>Labor Force Participation Rate – the rate of how many people are actively employed or looking for work compared to the total population</a:t>
            </a:r>
          </a:p>
          <a:p>
            <a:pPr algn="l">
              <a:buFont typeface="Arial" panose="020B0604020202020204" pitchFamily="34" charset="0"/>
              <a:buChar char="•"/>
            </a:pPr>
            <a:r>
              <a:rPr lang="en-US" b="0" i="0" dirty="0">
                <a:solidFill>
                  <a:srgbClr val="333333"/>
                </a:solidFill>
                <a:effectLst/>
                <a:highlight>
                  <a:srgbClr val="FFFFFF"/>
                </a:highlight>
                <a:latin typeface="Arial" panose="020B0604020202020204" pitchFamily="34" charset="0"/>
              </a:rPr>
              <a:t>Employment-to-Population Ratio – the percentage of people who are working compared to the total population</a:t>
            </a:r>
          </a:p>
          <a:p>
            <a:endParaRPr lang="en-US" dirty="0"/>
          </a:p>
        </p:txBody>
      </p:sp>
      <p:sp>
        <p:nvSpPr>
          <p:cNvPr id="4" name="Slide Number Placeholder 3"/>
          <p:cNvSpPr>
            <a:spLocks noGrp="1"/>
          </p:cNvSpPr>
          <p:nvPr>
            <p:ph type="sldNum" sz="quarter" idx="5"/>
          </p:nvPr>
        </p:nvSpPr>
        <p:spPr/>
        <p:txBody>
          <a:bodyPr/>
          <a:lstStyle/>
          <a:p>
            <a:fld id="{20EAC1F1-69C2-40EC-A709-9FCF957918B1}" type="slidenum">
              <a:rPr lang="en-US" smtClean="0"/>
              <a:t>5</a:t>
            </a:fld>
            <a:endParaRPr lang="en-US" dirty="0"/>
          </a:p>
        </p:txBody>
      </p:sp>
    </p:spTree>
    <p:extLst>
      <p:ext uri="{BB962C8B-B14F-4D97-AF65-F5344CB8AC3E}">
        <p14:creationId xmlns:p14="http://schemas.microsoft.com/office/powerpoint/2010/main" val="196564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AC1F1-69C2-40EC-A709-9FCF957918B1}" type="slidenum">
              <a:rPr lang="en-US" smtClean="0"/>
              <a:t>6</a:t>
            </a:fld>
            <a:endParaRPr lang="en-US" dirty="0"/>
          </a:p>
        </p:txBody>
      </p:sp>
    </p:spTree>
    <p:extLst>
      <p:ext uri="{BB962C8B-B14F-4D97-AF65-F5344CB8AC3E}">
        <p14:creationId xmlns:p14="http://schemas.microsoft.com/office/powerpoint/2010/main" val="198719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AC1F1-69C2-40EC-A709-9FCF957918B1}" type="slidenum">
              <a:rPr lang="en-US" smtClean="0"/>
              <a:t>7</a:t>
            </a:fld>
            <a:endParaRPr lang="en-US" dirty="0"/>
          </a:p>
        </p:txBody>
      </p:sp>
    </p:spTree>
    <p:extLst>
      <p:ext uri="{BB962C8B-B14F-4D97-AF65-F5344CB8AC3E}">
        <p14:creationId xmlns:p14="http://schemas.microsoft.com/office/powerpoint/2010/main" val="57588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AC1F1-69C2-40EC-A709-9FCF957918B1}" type="slidenum">
              <a:rPr lang="en-US" smtClean="0"/>
              <a:t>8</a:t>
            </a:fld>
            <a:endParaRPr lang="en-US" dirty="0"/>
          </a:p>
        </p:txBody>
      </p:sp>
    </p:spTree>
    <p:extLst>
      <p:ext uri="{BB962C8B-B14F-4D97-AF65-F5344CB8AC3E}">
        <p14:creationId xmlns:p14="http://schemas.microsoft.com/office/powerpoint/2010/main" val="187962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AC1F1-69C2-40EC-A709-9FCF957918B1}" type="slidenum">
              <a:rPr lang="en-US" smtClean="0"/>
              <a:t>9</a:t>
            </a:fld>
            <a:endParaRPr lang="en-US" dirty="0"/>
          </a:p>
        </p:txBody>
      </p:sp>
    </p:spTree>
    <p:extLst>
      <p:ext uri="{BB962C8B-B14F-4D97-AF65-F5344CB8AC3E}">
        <p14:creationId xmlns:p14="http://schemas.microsoft.com/office/powerpoint/2010/main" val="13612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AC1F1-69C2-40EC-A709-9FCF957918B1}" type="slidenum">
              <a:rPr lang="en-US" smtClean="0"/>
              <a:t>10</a:t>
            </a:fld>
            <a:endParaRPr lang="en-US" dirty="0"/>
          </a:p>
        </p:txBody>
      </p:sp>
    </p:spTree>
    <p:extLst>
      <p:ext uri="{BB962C8B-B14F-4D97-AF65-F5344CB8AC3E}">
        <p14:creationId xmlns:p14="http://schemas.microsoft.com/office/powerpoint/2010/main" val="3956964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dark blue map of united states">
            <a:extLst>
              <a:ext uri="{FF2B5EF4-FFF2-40B4-BE49-F238E27FC236}">
                <a16:creationId xmlns:a16="http://schemas.microsoft.com/office/drawing/2014/main" id="{FD2513AA-0DB8-734F-B1A3-9BAA1FC52391}"/>
              </a:ext>
            </a:extLst>
          </p:cNvPr>
          <p:cNvPicPr>
            <a:picLocks noChangeAspect="1"/>
          </p:cNvPicPr>
          <p:nvPr userDrawn="1"/>
        </p:nvPicPr>
        <p:blipFill>
          <a:blip r:embed="rId2"/>
          <a:stretch>
            <a:fillRect/>
          </a:stretch>
        </p:blipFill>
        <p:spPr>
          <a:xfrm>
            <a:off x="3048" y="0"/>
            <a:ext cx="12185904" cy="6858000"/>
          </a:xfrm>
          <a:prstGeom prst="rect">
            <a:avLst/>
          </a:prstGeom>
        </p:spPr>
      </p:pic>
      <p:sp>
        <p:nvSpPr>
          <p:cNvPr id="2" name="Title 1">
            <a:extLst>
              <a:ext uri="{FF2B5EF4-FFF2-40B4-BE49-F238E27FC236}">
                <a16:creationId xmlns:a16="http://schemas.microsoft.com/office/drawing/2014/main" id="{EA53F608-439C-3548-A08A-A6DD8525FE16}"/>
              </a:ext>
            </a:extLst>
          </p:cNvPr>
          <p:cNvSpPr>
            <a:spLocks noGrp="1"/>
          </p:cNvSpPr>
          <p:nvPr>
            <p:ph type="ctrTitle" hasCustomPrompt="1"/>
          </p:nvPr>
        </p:nvSpPr>
        <p:spPr>
          <a:xfrm>
            <a:off x="579549" y="2723097"/>
            <a:ext cx="7212169" cy="2387600"/>
          </a:xfrm>
          <a:noFill/>
        </p:spPr>
        <p:txBody>
          <a:bodyPr wrap="square" anchor="b">
            <a:noAutofit/>
          </a:bodyPr>
          <a:lstStyle>
            <a:lvl1pPr algn="l">
              <a:defRPr sz="60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4E27E4-8B0C-524A-B26A-8D93EA60D917}"/>
              </a:ext>
            </a:extLst>
          </p:cNvPr>
          <p:cNvSpPr>
            <a:spLocks noGrp="1"/>
          </p:cNvSpPr>
          <p:nvPr>
            <p:ph type="subTitle" idx="1" hasCustomPrompt="1"/>
          </p:nvPr>
        </p:nvSpPr>
        <p:spPr>
          <a:xfrm>
            <a:off x="0" y="5229598"/>
            <a:ext cx="5991512" cy="517065"/>
          </a:xfrm>
          <a:solidFill>
            <a:schemeClr val="accent5"/>
          </a:solidFill>
        </p:spPr>
        <p:txBody>
          <a:bodyPr wrap="none" lIns="731520" tIns="91440" bIns="91440" anchor="ctr">
            <a:spAutoFit/>
          </a:bodyPr>
          <a:lstStyle>
            <a:lvl1pPr marL="0" indent="0" algn="l">
              <a:buNone/>
              <a:defRPr sz="2400" b="1" i="0">
                <a:solidFill>
                  <a:schemeClr val="tx2"/>
                </a:solidFill>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descr="SEED: State Exchange on Employment &amp; Disability Advancing Policy for a More Inclusive Workforce logo">
            <a:extLst>
              <a:ext uri="{FF2B5EF4-FFF2-40B4-BE49-F238E27FC236}">
                <a16:creationId xmlns:a16="http://schemas.microsoft.com/office/drawing/2014/main" id="{451BFBA1-28AD-434C-82C9-72C27AF97E3D}"/>
              </a:ext>
            </a:extLst>
          </p:cNvPr>
          <p:cNvPicPr>
            <a:picLocks noChangeAspect="1"/>
          </p:cNvPicPr>
          <p:nvPr userDrawn="1"/>
        </p:nvPicPr>
        <p:blipFill>
          <a:blip r:embed="rId3"/>
          <a:stretch>
            <a:fillRect/>
          </a:stretch>
        </p:blipFill>
        <p:spPr>
          <a:xfrm>
            <a:off x="280831" y="341760"/>
            <a:ext cx="6350000" cy="1270000"/>
          </a:xfrm>
          <a:prstGeom prst="rect">
            <a:avLst/>
          </a:prstGeom>
        </p:spPr>
      </p:pic>
    </p:spTree>
    <p:extLst>
      <p:ext uri="{BB962C8B-B14F-4D97-AF65-F5344CB8AC3E}">
        <p14:creationId xmlns:p14="http://schemas.microsoft.com/office/powerpoint/2010/main" val="65220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Main 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0CBF0A36-FADC-8140-981C-F2AF7492AC4D}"/>
              </a:ext>
            </a:extLst>
          </p:cNvPr>
          <p:cNvSpPr/>
          <p:nvPr userDrawn="1"/>
        </p:nvSpPr>
        <p:spPr>
          <a:xfrm>
            <a:off x="0" y="6632427"/>
            <a:ext cx="12192000" cy="225575"/>
          </a:xfrm>
          <a:prstGeom prst="rect">
            <a:avLst/>
          </a:prstGeom>
          <a:solidFill>
            <a:srgbClr val="0067A0"/>
          </a:solidFill>
          <a:ln w="12700">
            <a:miter lim="400000"/>
          </a:ln>
        </p:spPr>
        <p:txBody>
          <a:bodyPr lIns="25397" tIns="25397" rIns="25397" bIns="25397" anchor="ctr"/>
          <a:lstStyle/>
          <a:p>
            <a:pPr defTabSz="412667">
              <a:defRPr sz="3200">
                <a:solidFill>
                  <a:srgbClr val="FFFFFF"/>
                </a:solidFill>
                <a:latin typeface="Arial"/>
                <a:ea typeface="Arial"/>
                <a:cs typeface="Arial"/>
                <a:sym typeface="Arial"/>
              </a:defRPr>
            </a:pPr>
            <a:endParaRPr sz="1600" b="0" i="0" dirty="0">
              <a:latin typeface="Fira Sans Medium" panose="020B0503050000020004" pitchFamily="34" charset="0"/>
            </a:endParaRPr>
          </a:p>
        </p:txBody>
      </p:sp>
      <p:sp>
        <p:nvSpPr>
          <p:cNvPr id="10" name="Body Level One…">
            <a:extLst>
              <a:ext uri="{FF2B5EF4-FFF2-40B4-BE49-F238E27FC236}">
                <a16:creationId xmlns:a16="http://schemas.microsoft.com/office/drawing/2014/main" id="{9FA8E7D0-508E-8245-86BE-05D5650B023A}"/>
              </a:ext>
            </a:extLst>
          </p:cNvPr>
          <p:cNvSpPr txBox="1">
            <a:spLocks noGrp="1"/>
          </p:cNvSpPr>
          <p:nvPr>
            <p:ph type="body" sz="quarter" idx="1" hasCustomPrompt="1"/>
          </p:nvPr>
        </p:nvSpPr>
        <p:spPr>
          <a:xfrm>
            <a:off x="609600" y="3832076"/>
            <a:ext cx="10972800" cy="952501"/>
          </a:xfrm>
          <a:prstGeom prst="rect">
            <a:avLst/>
          </a:prstGeom>
        </p:spPr>
        <p:txBody>
          <a:bodyPr/>
          <a:lstStyle>
            <a:lvl1pPr marL="0" indent="0" defTabSz="412667">
              <a:lnSpc>
                <a:spcPct val="120000"/>
              </a:lnSpc>
              <a:spcBef>
                <a:spcPts val="0"/>
              </a:spcBef>
              <a:buSzTx/>
              <a:buNone/>
              <a:defRPr sz="2400" b="1">
                <a:solidFill>
                  <a:schemeClr val="accent2"/>
                </a:solidFill>
                <a:latin typeface="Libre Caslon Text" pitchFamily="2" charset="77"/>
              </a:defRPr>
            </a:lvl1pPr>
            <a:lvl2pPr marL="0" indent="228554" defTabSz="412667">
              <a:lnSpc>
                <a:spcPct val="100000"/>
              </a:lnSpc>
              <a:spcBef>
                <a:spcPts val="0"/>
              </a:spcBef>
              <a:buSzTx/>
              <a:buNone/>
              <a:defRPr sz="2599" b="1"/>
            </a:lvl2pPr>
            <a:lvl3pPr marL="0" indent="457109" defTabSz="412667">
              <a:lnSpc>
                <a:spcPct val="100000"/>
              </a:lnSpc>
              <a:spcBef>
                <a:spcPts val="0"/>
              </a:spcBef>
              <a:buSzTx/>
              <a:buNone/>
              <a:defRPr sz="2599" b="1"/>
            </a:lvl3pPr>
            <a:lvl4pPr marL="0" indent="685663" defTabSz="412667">
              <a:lnSpc>
                <a:spcPct val="100000"/>
              </a:lnSpc>
              <a:spcBef>
                <a:spcPts val="0"/>
              </a:spcBef>
              <a:buSzTx/>
              <a:buNone/>
              <a:defRPr sz="3299" b="1"/>
            </a:lvl4pPr>
            <a:lvl5pPr marL="0" indent="914217" defTabSz="412667">
              <a:lnSpc>
                <a:spcPct val="100000"/>
              </a:lnSpc>
              <a:spcBef>
                <a:spcPts val="0"/>
              </a:spcBef>
              <a:buSzTx/>
              <a:buNone/>
              <a:defRPr sz="2599" b="1"/>
            </a:lvl5pPr>
          </a:lstStyle>
          <a:p>
            <a:r>
              <a:rPr lang="en-US" dirty="0"/>
              <a:t>Presenter name, title</a:t>
            </a:r>
            <a:br>
              <a:rPr lang="en-US" dirty="0"/>
            </a:br>
            <a:endParaRPr dirty="0"/>
          </a:p>
          <a:p>
            <a:pPr lvl="4"/>
            <a:endParaRPr dirty="0"/>
          </a:p>
        </p:txBody>
      </p:sp>
      <p:sp>
        <p:nvSpPr>
          <p:cNvPr id="13" name="Presentation Title">
            <a:extLst>
              <a:ext uri="{FF2B5EF4-FFF2-40B4-BE49-F238E27FC236}">
                <a16:creationId xmlns:a16="http://schemas.microsoft.com/office/drawing/2014/main" id="{205D9827-6912-A441-97E8-8830C172F1A6}"/>
              </a:ext>
            </a:extLst>
          </p:cNvPr>
          <p:cNvSpPr txBox="1">
            <a:spLocks noGrp="1"/>
          </p:cNvSpPr>
          <p:nvPr>
            <p:ph type="title" hasCustomPrompt="1"/>
          </p:nvPr>
        </p:nvSpPr>
        <p:spPr>
          <a:xfrm>
            <a:off x="609600" y="1263848"/>
            <a:ext cx="10979150" cy="2324101"/>
          </a:xfrm>
          <a:prstGeom prst="rect">
            <a:avLst/>
          </a:prstGeom>
        </p:spPr>
        <p:txBody>
          <a:bodyPr anchor="b">
            <a:noAutofit/>
          </a:bodyPr>
          <a:lstStyle>
            <a:lvl1pPr>
              <a:lnSpc>
                <a:spcPct val="120000"/>
              </a:lnSpc>
              <a:defRPr sz="4399" spc="-116">
                <a:solidFill>
                  <a:schemeClr val="tx1"/>
                </a:solidFill>
              </a:defRPr>
            </a:lvl1pPr>
          </a:lstStyle>
          <a:p>
            <a:r>
              <a:rPr dirty="0"/>
              <a:t>Presentation </a:t>
            </a:r>
            <a:r>
              <a:rPr lang="en-US" dirty="0"/>
              <a:t>t</a:t>
            </a:r>
            <a:r>
              <a:rPr dirty="0"/>
              <a:t>itle</a:t>
            </a:r>
          </a:p>
        </p:txBody>
      </p:sp>
      <p:pic>
        <p:nvPicPr>
          <p:cNvPr id="14" name="Picture 13">
            <a:extLst>
              <a:ext uri="{FF2B5EF4-FFF2-40B4-BE49-F238E27FC236}">
                <a16:creationId xmlns:a16="http://schemas.microsoft.com/office/drawing/2014/main" id="{F4AD5B3E-D7CD-1849-8E5C-5273E579ED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750" y="711457"/>
            <a:ext cx="2387833" cy="517203"/>
          </a:xfrm>
          <a:prstGeom prst="rect">
            <a:avLst/>
          </a:prstGeom>
        </p:spPr>
      </p:pic>
      <p:sp>
        <p:nvSpPr>
          <p:cNvPr id="15" name="Text Placeholder 11">
            <a:extLst>
              <a:ext uri="{FF2B5EF4-FFF2-40B4-BE49-F238E27FC236}">
                <a16:creationId xmlns:a16="http://schemas.microsoft.com/office/drawing/2014/main" id="{1FC8B533-18AE-5044-9AE1-92921AFDDE1A}"/>
              </a:ext>
            </a:extLst>
          </p:cNvPr>
          <p:cNvSpPr>
            <a:spLocks noGrp="1"/>
          </p:cNvSpPr>
          <p:nvPr>
            <p:ph type="body" sz="quarter" idx="10" hasCustomPrompt="1"/>
          </p:nvPr>
        </p:nvSpPr>
        <p:spPr>
          <a:xfrm>
            <a:off x="6482987" y="5845629"/>
            <a:ext cx="5086350" cy="326572"/>
          </a:xfrm>
        </p:spPr>
        <p:txBody>
          <a:bodyPr/>
          <a:lstStyle>
            <a:lvl1pPr marL="0" indent="0" algn="r">
              <a:buNone/>
              <a:defRPr sz="2200"/>
            </a:lvl1pPr>
          </a:lstStyle>
          <a:p>
            <a:pPr lvl="0"/>
            <a:r>
              <a:rPr lang="en-US" dirty="0"/>
              <a:t>Date</a:t>
            </a:r>
          </a:p>
        </p:txBody>
      </p:sp>
    </p:spTree>
    <p:extLst>
      <p:ext uri="{BB962C8B-B14F-4D97-AF65-F5344CB8AC3E}">
        <p14:creationId xmlns:p14="http://schemas.microsoft.com/office/powerpoint/2010/main" val="274278683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Main 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0CBF0A36-FADC-8140-981C-F2AF7492AC4D}"/>
              </a:ext>
            </a:extLst>
          </p:cNvPr>
          <p:cNvSpPr/>
          <p:nvPr userDrawn="1"/>
        </p:nvSpPr>
        <p:spPr>
          <a:xfrm>
            <a:off x="0" y="6632427"/>
            <a:ext cx="12192000" cy="225575"/>
          </a:xfrm>
          <a:prstGeom prst="rect">
            <a:avLst/>
          </a:prstGeom>
          <a:solidFill>
            <a:srgbClr val="0067A0"/>
          </a:solidFill>
          <a:ln w="12700">
            <a:miter lim="400000"/>
          </a:ln>
        </p:spPr>
        <p:txBody>
          <a:bodyPr lIns="25397" tIns="25397" rIns="25397" bIns="25397" anchor="ctr"/>
          <a:lstStyle/>
          <a:p>
            <a:pPr defTabSz="412667">
              <a:defRPr sz="3200">
                <a:solidFill>
                  <a:srgbClr val="FFFFFF"/>
                </a:solidFill>
                <a:latin typeface="Arial"/>
                <a:ea typeface="Arial"/>
                <a:cs typeface="Arial"/>
                <a:sym typeface="Arial"/>
              </a:defRPr>
            </a:pPr>
            <a:endParaRPr sz="1600" b="0" i="0" dirty="0">
              <a:latin typeface="Fira Sans Medium" panose="020B0503050000020004" pitchFamily="34" charset="0"/>
            </a:endParaRPr>
          </a:p>
        </p:txBody>
      </p:sp>
      <p:sp>
        <p:nvSpPr>
          <p:cNvPr id="16" name="Body Level One…">
            <a:extLst>
              <a:ext uri="{FF2B5EF4-FFF2-40B4-BE49-F238E27FC236}">
                <a16:creationId xmlns:a16="http://schemas.microsoft.com/office/drawing/2014/main" id="{D7AC3889-83A4-4843-8BDA-02E9E115C646}"/>
              </a:ext>
            </a:extLst>
          </p:cNvPr>
          <p:cNvSpPr txBox="1">
            <a:spLocks noGrp="1"/>
          </p:cNvSpPr>
          <p:nvPr>
            <p:ph type="body" sz="quarter" idx="1" hasCustomPrompt="1"/>
          </p:nvPr>
        </p:nvSpPr>
        <p:spPr>
          <a:xfrm>
            <a:off x="609600" y="3832076"/>
            <a:ext cx="10972800" cy="952501"/>
          </a:xfrm>
          <a:prstGeom prst="rect">
            <a:avLst/>
          </a:prstGeom>
        </p:spPr>
        <p:txBody>
          <a:bodyPr/>
          <a:lstStyle>
            <a:lvl1pPr marL="0" indent="0" defTabSz="412667">
              <a:lnSpc>
                <a:spcPct val="120000"/>
              </a:lnSpc>
              <a:spcBef>
                <a:spcPts val="0"/>
              </a:spcBef>
              <a:buSzTx/>
              <a:buNone/>
              <a:defRPr sz="2400" b="1">
                <a:solidFill>
                  <a:schemeClr val="accent2"/>
                </a:solidFill>
                <a:latin typeface="Libre Caslon Text" pitchFamily="2" charset="77"/>
              </a:defRPr>
            </a:lvl1pPr>
            <a:lvl2pPr marL="0" indent="228554" defTabSz="412667">
              <a:lnSpc>
                <a:spcPct val="100000"/>
              </a:lnSpc>
              <a:spcBef>
                <a:spcPts val="0"/>
              </a:spcBef>
              <a:buSzTx/>
              <a:buNone/>
              <a:defRPr sz="2599" b="1"/>
            </a:lvl2pPr>
            <a:lvl3pPr marL="0" indent="457109" defTabSz="412667">
              <a:lnSpc>
                <a:spcPct val="100000"/>
              </a:lnSpc>
              <a:spcBef>
                <a:spcPts val="0"/>
              </a:spcBef>
              <a:buSzTx/>
              <a:buNone/>
              <a:defRPr sz="2599" b="1"/>
            </a:lvl3pPr>
            <a:lvl4pPr marL="0" indent="685663" defTabSz="412667">
              <a:lnSpc>
                <a:spcPct val="100000"/>
              </a:lnSpc>
              <a:spcBef>
                <a:spcPts val="0"/>
              </a:spcBef>
              <a:buSzTx/>
              <a:buNone/>
              <a:defRPr sz="3299" b="1"/>
            </a:lvl4pPr>
            <a:lvl5pPr marL="0" indent="914217" defTabSz="412667">
              <a:lnSpc>
                <a:spcPct val="100000"/>
              </a:lnSpc>
              <a:spcBef>
                <a:spcPts val="0"/>
              </a:spcBef>
              <a:buSzTx/>
              <a:buNone/>
              <a:defRPr sz="2599" b="1"/>
            </a:lvl5pPr>
          </a:lstStyle>
          <a:p>
            <a:r>
              <a:rPr lang="en-US" dirty="0"/>
              <a:t>Presenter name, title</a:t>
            </a:r>
            <a:br>
              <a:rPr lang="en-US" dirty="0"/>
            </a:br>
            <a:endParaRPr dirty="0"/>
          </a:p>
          <a:p>
            <a:pPr lvl="4"/>
            <a:endParaRPr dirty="0"/>
          </a:p>
        </p:txBody>
      </p:sp>
      <p:sp>
        <p:nvSpPr>
          <p:cNvPr id="17" name="Presentation Title">
            <a:extLst>
              <a:ext uri="{FF2B5EF4-FFF2-40B4-BE49-F238E27FC236}">
                <a16:creationId xmlns:a16="http://schemas.microsoft.com/office/drawing/2014/main" id="{254135B8-A5FD-CC43-9AC6-0B2AA408A994}"/>
              </a:ext>
            </a:extLst>
          </p:cNvPr>
          <p:cNvSpPr txBox="1">
            <a:spLocks noGrp="1"/>
          </p:cNvSpPr>
          <p:nvPr>
            <p:ph type="title" hasCustomPrompt="1"/>
          </p:nvPr>
        </p:nvSpPr>
        <p:spPr>
          <a:xfrm>
            <a:off x="609600" y="1263848"/>
            <a:ext cx="10979150" cy="2324101"/>
          </a:xfrm>
          <a:prstGeom prst="rect">
            <a:avLst/>
          </a:prstGeom>
        </p:spPr>
        <p:txBody>
          <a:bodyPr anchor="b">
            <a:noAutofit/>
          </a:bodyPr>
          <a:lstStyle>
            <a:lvl1pPr>
              <a:lnSpc>
                <a:spcPct val="120000"/>
              </a:lnSpc>
              <a:defRPr sz="4399" spc="-116">
                <a:solidFill>
                  <a:schemeClr val="tx1"/>
                </a:solidFill>
              </a:defRPr>
            </a:lvl1pPr>
          </a:lstStyle>
          <a:p>
            <a:r>
              <a:rPr dirty="0"/>
              <a:t>Presentation </a:t>
            </a:r>
            <a:r>
              <a:rPr lang="en-US" dirty="0"/>
              <a:t>t</a:t>
            </a:r>
            <a:r>
              <a:rPr dirty="0"/>
              <a:t>itle</a:t>
            </a:r>
          </a:p>
        </p:txBody>
      </p:sp>
      <p:pic>
        <p:nvPicPr>
          <p:cNvPr id="18" name="Picture 17">
            <a:extLst>
              <a:ext uri="{FF2B5EF4-FFF2-40B4-BE49-F238E27FC236}">
                <a16:creationId xmlns:a16="http://schemas.microsoft.com/office/drawing/2014/main" id="{3213318C-6BBF-C046-A636-401653B576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750" y="711457"/>
            <a:ext cx="2387833" cy="517203"/>
          </a:xfrm>
          <a:prstGeom prst="rect">
            <a:avLst/>
          </a:prstGeom>
        </p:spPr>
      </p:pic>
      <p:sp>
        <p:nvSpPr>
          <p:cNvPr id="19" name="Text Placeholder 11">
            <a:extLst>
              <a:ext uri="{FF2B5EF4-FFF2-40B4-BE49-F238E27FC236}">
                <a16:creationId xmlns:a16="http://schemas.microsoft.com/office/drawing/2014/main" id="{A15960C7-CD68-3247-B5B0-E00ED4897E8B}"/>
              </a:ext>
            </a:extLst>
          </p:cNvPr>
          <p:cNvSpPr>
            <a:spLocks noGrp="1"/>
          </p:cNvSpPr>
          <p:nvPr>
            <p:ph type="body" sz="quarter" idx="10" hasCustomPrompt="1"/>
          </p:nvPr>
        </p:nvSpPr>
        <p:spPr>
          <a:xfrm>
            <a:off x="6482987" y="5845629"/>
            <a:ext cx="5086350" cy="326572"/>
          </a:xfrm>
        </p:spPr>
        <p:txBody>
          <a:bodyPr/>
          <a:lstStyle>
            <a:lvl1pPr marL="0" indent="0" algn="r">
              <a:buNone/>
              <a:defRPr sz="2200"/>
            </a:lvl1pPr>
          </a:lstStyle>
          <a:p>
            <a:pPr lvl="0"/>
            <a:r>
              <a:rPr lang="en-US" dirty="0"/>
              <a:t>Date</a:t>
            </a:r>
          </a:p>
        </p:txBody>
      </p:sp>
    </p:spTree>
    <p:extLst>
      <p:ext uri="{BB962C8B-B14F-4D97-AF65-F5344CB8AC3E}">
        <p14:creationId xmlns:p14="http://schemas.microsoft.com/office/powerpoint/2010/main" val="363904273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sic 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C6BA-244C-9F4A-A51F-D9BDCE38C6F7}"/>
              </a:ext>
            </a:extLst>
          </p:cNvPr>
          <p:cNvSpPr>
            <a:spLocks noGrp="1"/>
          </p:cNvSpPr>
          <p:nvPr>
            <p:ph type="title"/>
          </p:nvPr>
        </p:nvSpPr>
        <p:spPr>
          <a:xfrm>
            <a:off x="560614" y="393701"/>
            <a:ext cx="11021786" cy="689952"/>
          </a:xfrm>
          <a:prstGeom prst="rect">
            <a:avLst/>
          </a:prstGeom>
        </p:spPr>
        <p:txBody>
          <a:bodyPr anchor="b"/>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A3D3D0-7650-CF48-9506-5AC70D228019}"/>
              </a:ext>
            </a:extLst>
          </p:cNvPr>
          <p:cNvSpPr>
            <a:spLocks noGrp="1"/>
          </p:cNvSpPr>
          <p:nvPr>
            <p:ph idx="1"/>
          </p:nvPr>
        </p:nvSpPr>
        <p:spPr>
          <a:xfrm>
            <a:off x="609600" y="1257264"/>
            <a:ext cx="10972800" cy="4833295"/>
          </a:xfrm>
        </p:spPr>
        <p:txBody>
          <a:bodyPr>
            <a:noAutofit/>
          </a:bodyPr>
          <a:lstStyle>
            <a:lvl1pPr marL="251410" indent="-251410">
              <a:lnSpc>
                <a:spcPct val="120000"/>
              </a:lnSpc>
              <a:buSzPct val="100000"/>
              <a:buFont typeface="Arial" panose="020B0604020202020204" pitchFamily="34" charset="0"/>
              <a:buChar char="•"/>
              <a:defRPr b="0" i="0">
                <a:solidFill>
                  <a:schemeClr val="tx1"/>
                </a:solidFill>
                <a:latin typeface="Fira Sans" panose="020B0503050000020004" pitchFamily="34" charset="0"/>
              </a:defRPr>
            </a:lvl1pPr>
            <a:lvl2pPr marL="479964">
              <a:lnSpc>
                <a:spcPct val="120000"/>
              </a:lnSpc>
              <a:buSzPct val="100000"/>
              <a:defRPr>
                <a:solidFill>
                  <a:schemeClr val="tx1"/>
                </a:solidFill>
              </a:defRPr>
            </a:lvl2pPr>
            <a:lvl3pPr marL="708518">
              <a:lnSpc>
                <a:spcPct val="120000"/>
              </a:lnSpc>
              <a:buSzPct val="100000"/>
              <a:defRPr>
                <a:solidFill>
                  <a:schemeClr val="tx1"/>
                </a:solidFill>
              </a:defRPr>
            </a:lvl3pPr>
            <a:lvl4pPr marL="937073">
              <a:lnSpc>
                <a:spcPct val="120000"/>
              </a:lnSpc>
              <a:buSzPct val="100000"/>
              <a:defRPr>
                <a:solidFill>
                  <a:schemeClr val="tx1"/>
                </a:solidFill>
              </a:defRPr>
            </a:lvl4pPr>
            <a:lvl5pPr marL="1165627">
              <a:lnSpc>
                <a:spcPct val="120000"/>
              </a:lnSpc>
              <a:buSzPct val="100000"/>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1F835CF-9B86-1B4F-9363-EEE16EEA3B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82401" y="6289964"/>
            <a:ext cx="487781" cy="282090"/>
          </a:xfrm>
          <a:prstGeom prst="rect">
            <a:avLst/>
          </a:prstGeom>
        </p:spPr>
      </p:pic>
    </p:spTree>
    <p:extLst>
      <p:ext uri="{BB962C8B-B14F-4D97-AF65-F5344CB8AC3E}">
        <p14:creationId xmlns:p14="http://schemas.microsoft.com/office/powerpoint/2010/main" val="4201266091"/>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14594">
          <p15:clr>
            <a:srgbClr val="FBAE40"/>
          </p15:clr>
        </p15:guide>
        <p15:guide id="4" pos="768">
          <p15:clr>
            <a:srgbClr val="FBAE40"/>
          </p15:clr>
        </p15:guide>
        <p15:guide id="5" orient="horz" pos="7776">
          <p15:clr>
            <a:srgbClr val="FBAE40"/>
          </p15:clr>
        </p15:guide>
        <p15:guide id="6" orient="horz" pos="8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54807-8015-4C46-9394-C7487686A77B}"/>
              </a:ext>
            </a:extLst>
          </p:cNvPr>
          <p:cNvSpPr>
            <a:spLocks noGrp="1"/>
          </p:cNvSpPr>
          <p:nvPr>
            <p:ph sz="half" idx="1"/>
          </p:nvPr>
        </p:nvSpPr>
        <p:spPr>
          <a:xfrm>
            <a:off x="609600" y="1250518"/>
            <a:ext cx="5486400" cy="4840041"/>
          </a:xfrm>
        </p:spPr>
        <p:txBody>
          <a:bodyPr>
            <a:noAutofit/>
          </a:bodyPr>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B002F12-35E1-C34E-A76A-D8209DCB8417}"/>
              </a:ext>
            </a:extLst>
          </p:cNvPr>
          <p:cNvSpPr>
            <a:spLocks noGrp="1"/>
          </p:cNvSpPr>
          <p:nvPr>
            <p:ph sz="half" idx="2"/>
          </p:nvPr>
        </p:nvSpPr>
        <p:spPr>
          <a:xfrm>
            <a:off x="6096000" y="1250518"/>
            <a:ext cx="5486400" cy="4840041"/>
          </a:xfrm>
        </p:spPr>
        <p:txBody>
          <a:bodyPr>
            <a:noAutofit/>
          </a:bodyPr>
          <a:lstStyle>
            <a:lvl1pPr marL="0">
              <a:lnSpc>
                <a:spcPct val="120000"/>
              </a:lnSpc>
              <a:defRPr/>
            </a:lvl1pPr>
            <a:lvl2pPr marL="0">
              <a:lnSpc>
                <a:spcPct val="120000"/>
              </a:lnSpc>
              <a:defRPr/>
            </a:lvl2pPr>
            <a:lvl3pPr marL="0">
              <a:lnSpc>
                <a:spcPct val="120000"/>
              </a:lnSpc>
              <a:defRPr/>
            </a:lvl3pPr>
            <a:lvl4pPr marL="0">
              <a:lnSpc>
                <a:spcPct val="120000"/>
              </a:lnSpc>
              <a:defRPr/>
            </a:lvl4pPr>
            <a:lvl5pPr marL="0">
              <a:lnSpc>
                <a:spcPct val="12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901751EA-BBF3-5644-9736-047F53A23B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82401" y="6289964"/>
            <a:ext cx="487781" cy="282090"/>
          </a:xfrm>
          <a:prstGeom prst="rect">
            <a:avLst/>
          </a:prstGeom>
        </p:spPr>
      </p:pic>
      <p:sp>
        <p:nvSpPr>
          <p:cNvPr id="8" name="Title 1">
            <a:extLst>
              <a:ext uri="{FF2B5EF4-FFF2-40B4-BE49-F238E27FC236}">
                <a16:creationId xmlns:a16="http://schemas.microsoft.com/office/drawing/2014/main" id="{0B6D7EC7-CA9D-3F4A-8757-F51E5196E5B8}"/>
              </a:ext>
            </a:extLst>
          </p:cNvPr>
          <p:cNvSpPr>
            <a:spLocks noGrp="1"/>
          </p:cNvSpPr>
          <p:nvPr>
            <p:ph type="title"/>
          </p:nvPr>
        </p:nvSpPr>
        <p:spPr>
          <a:xfrm>
            <a:off x="560614" y="393701"/>
            <a:ext cx="11021786" cy="689952"/>
          </a:xfrm>
          <a:prstGeom prst="rect">
            <a:avLst/>
          </a:prstGeom>
        </p:spPr>
        <p:txBody>
          <a:bodyPr anchor="b"/>
          <a:lstStyle>
            <a:lvl1pPr>
              <a:defRPr>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850155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9BB35-4E1F-3349-B966-DEE0EAA32A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82401" y="6289964"/>
            <a:ext cx="487781" cy="282090"/>
          </a:xfrm>
          <a:prstGeom prst="rect">
            <a:avLst/>
          </a:prstGeom>
        </p:spPr>
      </p:pic>
      <p:sp>
        <p:nvSpPr>
          <p:cNvPr id="5" name="Title 1">
            <a:extLst>
              <a:ext uri="{FF2B5EF4-FFF2-40B4-BE49-F238E27FC236}">
                <a16:creationId xmlns:a16="http://schemas.microsoft.com/office/drawing/2014/main" id="{6E121287-DAC3-D241-921E-2D0DF12FBED4}"/>
              </a:ext>
            </a:extLst>
          </p:cNvPr>
          <p:cNvSpPr>
            <a:spLocks noGrp="1"/>
          </p:cNvSpPr>
          <p:nvPr>
            <p:ph type="title"/>
          </p:nvPr>
        </p:nvSpPr>
        <p:spPr>
          <a:xfrm>
            <a:off x="560614" y="393701"/>
            <a:ext cx="11021786" cy="689952"/>
          </a:xfrm>
          <a:prstGeom prst="rect">
            <a:avLst/>
          </a:prstGeom>
        </p:spPr>
        <p:txBody>
          <a:bodyPr anchor="b"/>
          <a:lstStyle>
            <a:lvl1pPr>
              <a:defRPr>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1125460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5E2082-952D-7E4A-9106-D17AE67C3067}"/>
              </a:ext>
            </a:extLst>
          </p:cNvPr>
          <p:cNvSpPr>
            <a:spLocks noGrp="1"/>
          </p:cNvSpPr>
          <p:nvPr>
            <p:ph type="title" hasCustomPrompt="1"/>
          </p:nvPr>
        </p:nvSpPr>
        <p:spPr>
          <a:xfrm>
            <a:off x="609600" y="2757053"/>
            <a:ext cx="10515600" cy="818904"/>
          </a:xfrm>
        </p:spPr>
        <p:txBody>
          <a:bodyPr/>
          <a:lstStyle>
            <a:lvl1pPr>
              <a:defRPr sz="3999">
                <a:solidFill>
                  <a:schemeClr val="tx1"/>
                </a:solidFill>
              </a:defRPr>
            </a:lvl1pPr>
          </a:lstStyle>
          <a:p>
            <a:r>
              <a:rPr lang="en-US" dirty="0"/>
              <a:t>Section title</a:t>
            </a:r>
          </a:p>
        </p:txBody>
      </p:sp>
      <p:pic>
        <p:nvPicPr>
          <p:cNvPr id="5" name="Picture 4">
            <a:extLst>
              <a:ext uri="{FF2B5EF4-FFF2-40B4-BE49-F238E27FC236}">
                <a16:creationId xmlns:a16="http://schemas.microsoft.com/office/drawing/2014/main" id="{948C3C98-92E5-F64E-9220-EB6D89C1FB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2401" y="6289964"/>
            <a:ext cx="487781" cy="282090"/>
          </a:xfrm>
          <a:prstGeom prst="rect">
            <a:avLst/>
          </a:prstGeom>
        </p:spPr>
      </p:pic>
    </p:spTree>
    <p:extLst>
      <p:ext uri="{BB962C8B-B14F-4D97-AF65-F5344CB8AC3E}">
        <p14:creationId xmlns:p14="http://schemas.microsoft.com/office/powerpoint/2010/main" val="278793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alt 1">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C9D9B6-A742-B84D-A1DF-E92E72FB95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2401" y="6289964"/>
            <a:ext cx="487781" cy="282090"/>
          </a:xfrm>
          <a:prstGeom prst="rect">
            <a:avLst/>
          </a:prstGeom>
        </p:spPr>
      </p:pic>
      <p:sp>
        <p:nvSpPr>
          <p:cNvPr id="7" name="Title 6">
            <a:extLst>
              <a:ext uri="{FF2B5EF4-FFF2-40B4-BE49-F238E27FC236}">
                <a16:creationId xmlns:a16="http://schemas.microsoft.com/office/drawing/2014/main" id="{3843B815-7697-EF49-8D0A-937322A146F8}"/>
              </a:ext>
            </a:extLst>
          </p:cNvPr>
          <p:cNvSpPr>
            <a:spLocks noGrp="1"/>
          </p:cNvSpPr>
          <p:nvPr>
            <p:ph type="title" hasCustomPrompt="1"/>
          </p:nvPr>
        </p:nvSpPr>
        <p:spPr>
          <a:xfrm>
            <a:off x="609600" y="2757053"/>
            <a:ext cx="10515600" cy="818904"/>
          </a:xfrm>
        </p:spPr>
        <p:txBody>
          <a:bodyPr/>
          <a:lstStyle>
            <a:lvl1pPr>
              <a:defRPr sz="3999">
                <a:solidFill>
                  <a:schemeClr val="tx1"/>
                </a:solidFill>
              </a:defRPr>
            </a:lvl1pPr>
          </a:lstStyle>
          <a:p>
            <a:r>
              <a:rPr lang="en-US" dirty="0"/>
              <a:t>Section title</a:t>
            </a:r>
          </a:p>
        </p:txBody>
      </p:sp>
    </p:spTree>
    <p:extLst>
      <p:ext uri="{BB962C8B-B14F-4D97-AF65-F5344CB8AC3E}">
        <p14:creationId xmlns:p14="http://schemas.microsoft.com/office/powerpoint/2010/main" val="162495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alt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0F5A3C-698F-BF40-8286-C15EE9052F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2401" y="6289964"/>
            <a:ext cx="487781" cy="282090"/>
          </a:xfrm>
          <a:prstGeom prst="rect">
            <a:avLst/>
          </a:prstGeom>
        </p:spPr>
      </p:pic>
      <p:sp>
        <p:nvSpPr>
          <p:cNvPr id="7" name="Title 6">
            <a:extLst>
              <a:ext uri="{FF2B5EF4-FFF2-40B4-BE49-F238E27FC236}">
                <a16:creationId xmlns:a16="http://schemas.microsoft.com/office/drawing/2014/main" id="{E19FFEE6-F0DC-E744-8A7D-4CBED4AF8A73}"/>
              </a:ext>
            </a:extLst>
          </p:cNvPr>
          <p:cNvSpPr>
            <a:spLocks noGrp="1"/>
          </p:cNvSpPr>
          <p:nvPr>
            <p:ph type="title" hasCustomPrompt="1"/>
          </p:nvPr>
        </p:nvSpPr>
        <p:spPr>
          <a:xfrm>
            <a:off x="609600" y="2757053"/>
            <a:ext cx="10515600" cy="818904"/>
          </a:xfrm>
        </p:spPr>
        <p:txBody>
          <a:bodyPr/>
          <a:lstStyle>
            <a:lvl1pPr>
              <a:defRPr sz="3999">
                <a:solidFill>
                  <a:schemeClr val="tx1"/>
                </a:solidFill>
              </a:defRPr>
            </a:lvl1pPr>
          </a:lstStyle>
          <a:p>
            <a:r>
              <a:rPr lang="en-US" dirty="0"/>
              <a:t>Section title</a:t>
            </a:r>
          </a:p>
        </p:txBody>
      </p:sp>
    </p:spTree>
    <p:extLst>
      <p:ext uri="{BB962C8B-B14F-4D97-AF65-F5344CB8AC3E}">
        <p14:creationId xmlns:p14="http://schemas.microsoft.com/office/powerpoint/2010/main" val="31765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alt 3">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9AB4D8-F325-5D47-91B7-0064E78AFC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2401" y="6289964"/>
            <a:ext cx="487781" cy="282090"/>
          </a:xfrm>
          <a:prstGeom prst="rect">
            <a:avLst/>
          </a:prstGeom>
        </p:spPr>
      </p:pic>
      <p:sp>
        <p:nvSpPr>
          <p:cNvPr id="7" name="Title 6">
            <a:extLst>
              <a:ext uri="{FF2B5EF4-FFF2-40B4-BE49-F238E27FC236}">
                <a16:creationId xmlns:a16="http://schemas.microsoft.com/office/drawing/2014/main" id="{8FC68F14-A8F5-DC44-B97B-2E77873FE4CC}"/>
              </a:ext>
            </a:extLst>
          </p:cNvPr>
          <p:cNvSpPr>
            <a:spLocks noGrp="1"/>
          </p:cNvSpPr>
          <p:nvPr>
            <p:ph type="title" hasCustomPrompt="1"/>
          </p:nvPr>
        </p:nvSpPr>
        <p:spPr>
          <a:xfrm>
            <a:off x="609600" y="2757053"/>
            <a:ext cx="10515600" cy="818904"/>
          </a:xfrm>
        </p:spPr>
        <p:txBody>
          <a:bodyPr/>
          <a:lstStyle>
            <a:lvl1pPr>
              <a:defRPr sz="3999">
                <a:solidFill>
                  <a:schemeClr val="tx1"/>
                </a:solidFill>
              </a:defRPr>
            </a:lvl1pPr>
          </a:lstStyle>
          <a:p>
            <a:r>
              <a:rPr lang="en-US" dirty="0"/>
              <a:t>Section title</a:t>
            </a:r>
          </a:p>
        </p:txBody>
      </p:sp>
    </p:spTree>
    <p:extLst>
      <p:ext uri="{BB962C8B-B14F-4D97-AF65-F5344CB8AC3E}">
        <p14:creationId xmlns:p14="http://schemas.microsoft.com/office/powerpoint/2010/main" val="376583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alt 4">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A863CD-3666-5E49-A7C3-D38E47A9A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2401" y="6289964"/>
            <a:ext cx="487781" cy="282090"/>
          </a:xfrm>
          <a:prstGeom prst="rect">
            <a:avLst/>
          </a:prstGeom>
        </p:spPr>
      </p:pic>
      <p:sp>
        <p:nvSpPr>
          <p:cNvPr id="7" name="Title 6">
            <a:extLst>
              <a:ext uri="{FF2B5EF4-FFF2-40B4-BE49-F238E27FC236}">
                <a16:creationId xmlns:a16="http://schemas.microsoft.com/office/drawing/2014/main" id="{188A79C6-1059-5143-AD05-A136F4F4BFE5}"/>
              </a:ext>
            </a:extLst>
          </p:cNvPr>
          <p:cNvSpPr>
            <a:spLocks noGrp="1"/>
          </p:cNvSpPr>
          <p:nvPr>
            <p:ph type="title" hasCustomPrompt="1"/>
          </p:nvPr>
        </p:nvSpPr>
        <p:spPr>
          <a:xfrm>
            <a:off x="609600" y="2757053"/>
            <a:ext cx="10515600" cy="818904"/>
          </a:xfrm>
        </p:spPr>
        <p:txBody>
          <a:bodyPr/>
          <a:lstStyle>
            <a:lvl1pPr>
              <a:defRPr sz="3999">
                <a:solidFill>
                  <a:schemeClr val="tx1"/>
                </a:solidFill>
              </a:defRPr>
            </a:lvl1pPr>
          </a:lstStyle>
          <a:p>
            <a:r>
              <a:rPr lang="en-US" dirty="0"/>
              <a:t>Section title</a:t>
            </a:r>
          </a:p>
        </p:txBody>
      </p:sp>
    </p:spTree>
    <p:extLst>
      <p:ext uri="{BB962C8B-B14F-4D97-AF65-F5344CB8AC3E}">
        <p14:creationId xmlns:p14="http://schemas.microsoft.com/office/powerpoint/2010/main" val="2301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1AEA-E919-DF4C-98F0-B14C8406E92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278638-F7EC-FE4A-A6F0-900D0C846C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207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alt 5">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AC6ACE-FFBF-E745-9193-CC26BB0C2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2401" y="6289964"/>
            <a:ext cx="487781" cy="282090"/>
          </a:xfrm>
          <a:prstGeom prst="rect">
            <a:avLst/>
          </a:prstGeom>
        </p:spPr>
      </p:pic>
      <p:sp>
        <p:nvSpPr>
          <p:cNvPr id="7" name="Title 6">
            <a:extLst>
              <a:ext uri="{FF2B5EF4-FFF2-40B4-BE49-F238E27FC236}">
                <a16:creationId xmlns:a16="http://schemas.microsoft.com/office/drawing/2014/main" id="{A140886A-8D0E-A645-991C-213E8AAC2F2E}"/>
              </a:ext>
            </a:extLst>
          </p:cNvPr>
          <p:cNvSpPr>
            <a:spLocks noGrp="1"/>
          </p:cNvSpPr>
          <p:nvPr>
            <p:ph type="title" hasCustomPrompt="1"/>
          </p:nvPr>
        </p:nvSpPr>
        <p:spPr>
          <a:xfrm>
            <a:off x="609600" y="2757053"/>
            <a:ext cx="10515600" cy="818904"/>
          </a:xfrm>
        </p:spPr>
        <p:txBody>
          <a:bodyPr/>
          <a:lstStyle>
            <a:lvl1pPr>
              <a:defRPr sz="3999">
                <a:solidFill>
                  <a:schemeClr val="tx1"/>
                </a:solidFill>
              </a:defRPr>
            </a:lvl1pPr>
          </a:lstStyle>
          <a:p>
            <a:r>
              <a:rPr lang="en-US" dirty="0"/>
              <a:t>Section title</a:t>
            </a:r>
          </a:p>
        </p:txBody>
      </p:sp>
    </p:spTree>
    <p:extLst>
      <p:ext uri="{BB962C8B-B14F-4D97-AF65-F5344CB8AC3E}">
        <p14:creationId xmlns:p14="http://schemas.microsoft.com/office/powerpoint/2010/main" val="4230988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alphaModFix amt="85000"/>
            <a:lum/>
          </a:blip>
          <a:srcRect/>
          <a:stretch>
            <a:fillRect t="-6000" b="-6000"/>
          </a:stretch>
        </a:blipFill>
        <a:effectLst/>
      </p:bgPr>
    </p:bg>
    <p:spTree>
      <p:nvGrpSpPr>
        <p:cNvPr id="1" name=""/>
        <p:cNvGrpSpPr/>
        <p:nvPr/>
      </p:nvGrpSpPr>
      <p:grpSpPr>
        <a:xfrm>
          <a:off x="0" y="0"/>
          <a:ext cx="0" cy="0"/>
          <a:chOff x="0" y="0"/>
          <a:chExt cx="0" cy="0"/>
        </a:xfrm>
      </p:grpSpPr>
      <p:sp>
        <p:nvSpPr>
          <p:cNvPr id="150" name="Presentation Title"/>
          <p:cNvSpPr txBox="1">
            <a:spLocks noGrp="1"/>
          </p:cNvSpPr>
          <p:nvPr>
            <p:ph type="title" hasCustomPrompt="1"/>
          </p:nvPr>
        </p:nvSpPr>
        <p:spPr>
          <a:xfrm>
            <a:off x="603248" y="1287497"/>
            <a:ext cx="10985502" cy="2324101"/>
          </a:xfrm>
          <a:prstGeom prst="rect">
            <a:avLst/>
          </a:prstGeom>
        </p:spPr>
        <p:txBody>
          <a:bodyPr anchor="b">
            <a:noAutofit/>
          </a:bodyPr>
          <a:lstStyle>
            <a:lvl1pPr>
              <a:defRPr sz="4399" spc="-116">
                <a:solidFill>
                  <a:schemeClr val="tx1"/>
                </a:solidFill>
              </a:defRPr>
            </a:lvl1pPr>
          </a:lstStyle>
          <a:p>
            <a:r>
              <a:rPr lang="en-US" dirty="0"/>
              <a:t>Questions?</a:t>
            </a:r>
            <a:endParaRPr dirty="0"/>
          </a:p>
        </p:txBody>
      </p:sp>
      <p:sp>
        <p:nvSpPr>
          <p:cNvPr id="151" name="Body Level One…"/>
          <p:cNvSpPr txBox="1">
            <a:spLocks noGrp="1"/>
          </p:cNvSpPr>
          <p:nvPr>
            <p:ph type="body" sz="quarter" idx="1" hasCustomPrompt="1"/>
          </p:nvPr>
        </p:nvSpPr>
        <p:spPr>
          <a:xfrm>
            <a:off x="600672" y="3792133"/>
            <a:ext cx="10985501" cy="910497"/>
          </a:xfrm>
          <a:prstGeom prst="rect">
            <a:avLst/>
          </a:prstGeom>
        </p:spPr>
        <p:txBody>
          <a:bodyPr/>
          <a:lstStyle>
            <a:lvl1pPr marL="0" indent="0" defTabSz="412667">
              <a:lnSpc>
                <a:spcPct val="120000"/>
              </a:lnSpc>
              <a:spcBef>
                <a:spcPts val="0"/>
              </a:spcBef>
              <a:buSzTx/>
              <a:buNone/>
              <a:defRPr sz="2400" b="0" i="0">
                <a:solidFill>
                  <a:schemeClr val="accent2"/>
                </a:solidFill>
                <a:latin typeface="Fira Sans Medium" panose="020B0503050000020004" pitchFamily="34" charset="0"/>
              </a:defRPr>
            </a:lvl1pPr>
            <a:lvl2pPr marL="0" indent="228554" defTabSz="412667">
              <a:lnSpc>
                <a:spcPct val="100000"/>
              </a:lnSpc>
              <a:spcBef>
                <a:spcPts val="0"/>
              </a:spcBef>
              <a:buSzTx/>
              <a:buNone/>
              <a:defRPr sz="2599" b="1"/>
            </a:lvl2pPr>
            <a:lvl3pPr marL="0" indent="457109" defTabSz="412667">
              <a:lnSpc>
                <a:spcPct val="100000"/>
              </a:lnSpc>
              <a:spcBef>
                <a:spcPts val="0"/>
              </a:spcBef>
              <a:buSzTx/>
              <a:buNone/>
              <a:defRPr sz="2599" b="1"/>
            </a:lvl3pPr>
            <a:lvl4pPr marL="0" indent="685663" defTabSz="412667">
              <a:lnSpc>
                <a:spcPct val="100000"/>
              </a:lnSpc>
              <a:spcBef>
                <a:spcPts val="0"/>
              </a:spcBef>
              <a:buSzTx/>
              <a:buNone/>
              <a:defRPr sz="3299" b="1"/>
            </a:lvl4pPr>
            <a:lvl5pPr marL="0" indent="914217" defTabSz="412667">
              <a:lnSpc>
                <a:spcPct val="100000"/>
              </a:lnSpc>
              <a:spcBef>
                <a:spcPts val="0"/>
              </a:spcBef>
              <a:buSzTx/>
              <a:buNone/>
              <a:defRPr sz="2599" b="1"/>
            </a:lvl5pPr>
          </a:lstStyle>
          <a:p>
            <a:r>
              <a:rPr lang="en-US" dirty="0"/>
              <a:t>Presenter email</a:t>
            </a:r>
            <a:endParaRPr dirty="0"/>
          </a:p>
          <a:p>
            <a:pPr lvl="1"/>
            <a:endParaRPr dirty="0"/>
          </a:p>
          <a:p>
            <a:pPr lvl="2"/>
            <a:endParaRPr dirty="0"/>
          </a:p>
          <a:p>
            <a:pPr lvl="3"/>
            <a:endParaRPr dirty="0"/>
          </a:p>
          <a:p>
            <a:pPr lvl="4"/>
            <a:endParaRPr dirty="0"/>
          </a:p>
        </p:txBody>
      </p:sp>
      <p:sp>
        <p:nvSpPr>
          <p:cNvPr id="11" name="Rectangle">
            <a:extLst>
              <a:ext uri="{FF2B5EF4-FFF2-40B4-BE49-F238E27FC236}">
                <a16:creationId xmlns:a16="http://schemas.microsoft.com/office/drawing/2014/main" id="{0CBF0A36-FADC-8140-981C-F2AF7492AC4D}"/>
              </a:ext>
            </a:extLst>
          </p:cNvPr>
          <p:cNvSpPr/>
          <p:nvPr userDrawn="1"/>
        </p:nvSpPr>
        <p:spPr>
          <a:xfrm>
            <a:off x="0" y="6632427"/>
            <a:ext cx="12192000" cy="225575"/>
          </a:xfrm>
          <a:prstGeom prst="rect">
            <a:avLst/>
          </a:prstGeom>
          <a:solidFill>
            <a:srgbClr val="0067A0"/>
          </a:solidFill>
          <a:ln w="12700">
            <a:miter lim="400000"/>
          </a:ln>
        </p:spPr>
        <p:txBody>
          <a:bodyPr lIns="25397" tIns="25397" rIns="25397" bIns="25397" anchor="ctr"/>
          <a:lstStyle/>
          <a:p>
            <a:pPr defTabSz="412667">
              <a:defRPr sz="3200">
                <a:solidFill>
                  <a:srgbClr val="FFFFFF"/>
                </a:solidFill>
                <a:latin typeface="Arial"/>
                <a:ea typeface="Arial"/>
                <a:cs typeface="Arial"/>
                <a:sym typeface="Arial"/>
              </a:defRPr>
            </a:pPr>
            <a:endParaRPr sz="1600" b="0" i="0" dirty="0">
              <a:latin typeface="Fira Sans Medium" panose="020B0503050000020004" pitchFamily="34" charset="0"/>
            </a:endParaRPr>
          </a:p>
        </p:txBody>
      </p:sp>
      <p:pic>
        <p:nvPicPr>
          <p:cNvPr id="7" name="Picture 6">
            <a:extLst>
              <a:ext uri="{FF2B5EF4-FFF2-40B4-BE49-F238E27FC236}">
                <a16:creationId xmlns:a16="http://schemas.microsoft.com/office/drawing/2014/main" id="{3046EECA-C864-FD40-90AF-129328B889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750" y="711457"/>
            <a:ext cx="2387833" cy="517203"/>
          </a:xfrm>
          <a:prstGeom prst="rect">
            <a:avLst/>
          </a:prstGeom>
        </p:spPr>
      </p:pic>
    </p:spTree>
    <p:extLst>
      <p:ext uri="{BB962C8B-B14F-4D97-AF65-F5344CB8AC3E}">
        <p14:creationId xmlns:p14="http://schemas.microsoft.com/office/powerpoint/2010/main" val="27310190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dark blue map of united states">
            <a:extLst>
              <a:ext uri="{FF2B5EF4-FFF2-40B4-BE49-F238E27FC236}">
                <a16:creationId xmlns:a16="http://schemas.microsoft.com/office/drawing/2014/main" id="{D72630C6-1370-1A40-8E28-047682835605}"/>
              </a:ext>
            </a:extLst>
          </p:cNvPr>
          <p:cNvPicPr>
            <a:picLocks noChangeAspect="1"/>
          </p:cNvPicPr>
          <p:nvPr userDrawn="1"/>
        </p:nvPicPr>
        <p:blipFill rotWithShape="1">
          <a:blip r:embed="rId2"/>
          <a:srcRect t="4" b="37329"/>
          <a:stretch/>
        </p:blipFill>
        <p:spPr>
          <a:xfrm>
            <a:off x="-3302" y="136525"/>
            <a:ext cx="12185904" cy="4297680"/>
          </a:xfrm>
          <a:prstGeom prst="rect">
            <a:avLst/>
          </a:prstGeom>
        </p:spPr>
      </p:pic>
      <p:sp>
        <p:nvSpPr>
          <p:cNvPr id="2" name="Title 1">
            <a:extLst>
              <a:ext uri="{FF2B5EF4-FFF2-40B4-BE49-F238E27FC236}">
                <a16:creationId xmlns:a16="http://schemas.microsoft.com/office/drawing/2014/main" id="{FBA7B2C4-E0C0-FA4E-B57A-5C17800899EA}"/>
              </a:ext>
            </a:extLst>
          </p:cNvPr>
          <p:cNvSpPr>
            <a:spLocks noGrp="1"/>
          </p:cNvSpPr>
          <p:nvPr>
            <p:ph type="title" hasCustomPrompt="1"/>
          </p:nvPr>
        </p:nvSpPr>
        <p:spPr>
          <a:xfrm>
            <a:off x="-10480" y="3977005"/>
            <a:ext cx="8158452" cy="923330"/>
          </a:xfrm>
        </p:spPr>
        <p:txBody>
          <a:bodyPr wrap="none" anchor="b"/>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E23AF74C-6383-BC42-BD9F-9F2109E8FF29}"/>
              </a:ext>
            </a:extLst>
          </p:cNvPr>
          <p:cNvSpPr>
            <a:spLocks noGrp="1"/>
          </p:cNvSpPr>
          <p:nvPr>
            <p:ph type="body" idx="1"/>
          </p:nvPr>
        </p:nvSpPr>
        <p:spPr>
          <a:xfrm>
            <a:off x="280831" y="5124883"/>
            <a:ext cx="9657799" cy="512695"/>
          </a:xfrm>
        </p:spPr>
        <p:txBody>
          <a:bodyPr/>
          <a:lstStyle>
            <a:lvl1pPr marL="0" indent="0">
              <a:buNone/>
              <a:defRPr sz="2400" i="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8" name="Picture 7" descr="SEED: State Exchange on Employment &amp; Disability Advancing Policy for a More Inclusive Workforce logo">
            <a:extLst>
              <a:ext uri="{FF2B5EF4-FFF2-40B4-BE49-F238E27FC236}">
                <a16:creationId xmlns:a16="http://schemas.microsoft.com/office/drawing/2014/main" id="{16ABC2F6-062D-3142-B1CE-9B04ACB311FB}"/>
              </a:ext>
            </a:extLst>
          </p:cNvPr>
          <p:cNvPicPr>
            <a:picLocks noChangeAspect="1"/>
          </p:cNvPicPr>
          <p:nvPr userDrawn="1"/>
        </p:nvPicPr>
        <p:blipFill>
          <a:blip r:embed="rId3"/>
          <a:stretch>
            <a:fillRect/>
          </a:stretch>
        </p:blipFill>
        <p:spPr>
          <a:xfrm>
            <a:off x="280831" y="341760"/>
            <a:ext cx="6350000" cy="1270000"/>
          </a:xfrm>
          <a:prstGeom prst="rect">
            <a:avLst/>
          </a:prstGeom>
        </p:spPr>
      </p:pic>
    </p:spTree>
    <p:extLst>
      <p:ext uri="{BB962C8B-B14F-4D97-AF65-F5344CB8AC3E}">
        <p14:creationId xmlns:p14="http://schemas.microsoft.com/office/powerpoint/2010/main" val="79235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9345-54E3-B64E-B523-9E088E0ACF74}"/>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2A77ABA-F6F0-384C-92F4-D6B17E712219}"/>
              </a:ext>
            </a:extLst>
          </p:cNvPr>
          <p:cNvSpPr>
            <a:spLocks noGrp="1"/>
          </p:cNvSpPr>
          <p:nvPr>
            <p:ph sz="half" idx="1"/>
          </p:nvPr>
        </p:nvSpPr>
        <p:spPr>
          <a:xfrm>
            <a:off x="536713" y="2170612"/>
            <a:ext cx="5483087" cy="3700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6061EE-4A21-2A42-A7BF-B02727B2BA85}"/>
              </a:ext>
            </a:extLst>
          </p:cNvPr>
          <p:cNvSpPr>
            <a:spLocks noGrp="1"/>
          </p:cNvSpPr>
          <p:nvPr>
            <p:ph sz="half" idx="2"/>
          </p:nvPr>
        </p:nvSpPr>
        <p:spPr>
          <a:xfrm>
            <a:off x="6172199" y="2170612"/>
            <a:ext cx="5483087" cy="37005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895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dark blue map of united states">
            <a:extLst>
              <a:ext uri="{FF2B5EF4-FFF2-40B4-BE49-F238E27FC236}">
                <a16:creationId xmlns:a16="http://schemas.microsoft.com/office/drawing/2014/main" id="{BE737BE5-62DD-324D-8AF6-3B6A672C1973}"/>
              </a:ext>
            </a:extLst>
          </p:cNvPr>
          <p:cNvPicPr>
            <a:picLocks noChangeAspect="1"/>
          </p:cNvPicPr>
          <p:nvPr userDrawn="1"/>
        </p:nvPicPr>
        <p:blipFill>
          <a:blip r:embed="rId2"/>
          <a:stretch>
            <a:fillRect/>
          </a:stretch>
        </p:blipFill>
        <p:spPr>
          <a:xfrm>
            <a:off x="3048" y="0"/>
            <a:ext cx="12185904" cy="6858000"/>
          </a:xfrm>
          <a:prstGeom prst="rect">
            <a:avLst/>
          </a:prstGeom>
        </p:spPr>
      </p:pic>
      <p:sp>
        <p:nvSpPr>
          <p:cNvPr id="2" name="Title 1">
            <a:extLst>
              <a:ext uri="{FF2B5EF4-FFF2-40B4-BE49-F238E27FC236}">
                <a16:creationId xmlns:a16="http://schemas.microsoft.com/office/drawing/2014/main" id="{3E293B6E-8582-8E43-ACAD-059DF0256B24}"/>
              </a:ext>
            </a:extLst>
          </p:cNvPr>
          <p:cNvSpPr>
            <a:spLocks noGrp="1"/>
          </p:cNvSpPr>
          <p:nvPr>
            <p:ph type="title" hasCustomPrompt="1"/>
          </p:nvPr>
        </p:nvSpPr>
        <p:spPr>
          <a:xfrm>
            <a:off x="1830587" y="2505670"/>
            <a:ext cx="8527784" cy="923330"/>
          </a:xfrm>
          <a:noFill/>
        </p:spPr>
        <p:txBody>
          <a:bodyPr wrap="square" lIns="365760" rIns="457200" anchor="b">
            <a:noAutofit/>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46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DFAE-8C25-8848-974B-F1E4DAE47BDE}"/>
              </a:ext>
            </a:extLst>
          </p:cNvPr>
          <p:cNvSpPr>
            <a:spLocks noGrp="1"/>
          </p:cNvSpPr>
          <p:nvPr>
            <p:ph type="title" hasCustomPrompt="1"/>
          </p:nvPr>
        </p:nvSpPr>
        <p:spPr>
          <a:xfrm>
            <a:off x="0" y="806077"/>
            <a:ext cx="8158452" cy="923330"/>
          </a:xfrm>
        </p:spPr>
        <p:txBody>
          <a:bodyPr wrap="none" anchor="b"/>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72ACD8C6-100D-6547-8038-424334789E15}"/>
              </a:ext>
            </a:extLst>
          </p:cNvPr>
          <p:cNvSpPr>
            <a:spLocks noGrp="1"/>
          </p:cNvSpPr>
          <p:nvPr>
            <p:ph idx="1"/>
          </p:nvPr>
        </p:nvSpPr>
        <p:spPr>
          <a:xfrm>
            <a:off x="4374667" y="1989826"/>
            <a:ext cx="7460767" cy="3811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4380911-88B7-1443-932D-7C6B401801FA}"/>
              </a:ext>
            </a:extLst>
          </p:cNvPr>
          <p:cNvSpPr>
            <a:spLocks noGrp="1"/>
          </p:cNvSpPr>
          <p:nvPr>
            <p:ph type="body" sz="half" idx="2"/>
          </p:nvPr>
        </p:nvSpPr>
        <p:spPr>
          <a:xfrm>
            <a:off x="220386" y="1989825"/>
            <a:ext cx="3932237" cy="3811588"/>
          </a:xfrm>
        </p:spPr>
        <p:txBody>
          <a:bodyPr>
            <a:normAutofit/>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7168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in 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0CBF0A36-FADC-8140-981C-F2AF7492AC4D}"/>
              </a:ext>
            </a:extLst>
          </p:cNvPr>
          <p:cNvSpPr/>
          <p:nvPr userDrawn="1"/>
        </p:nvSpPr>
        <p:spPr>
          <a:xfrm>
            <a:off x="0" y="6632427"/>
            <a:ext cx="12192000" cy="225575"/>
          </a:xfrm>
          <a:prstGeom prst="rect">
            <a:avLst/>
          </a:prstGeom>
          <a:solidFill>
            <a:srgbClr val="0067A0"/>
          </a:solidFill>
          <a:ln w="12700">
            <a:miter lim="400000"/>
          </a:ln>
        </p:spPr>
        <p:txBody>
          <a:bodyPr lIns="25397" tIns="25397" rIns="25397" bIns="25397" anchor="ctr"/>
          <a:lstStyle/>
          <a:p>
            <a:pPr defTabSz="412667">
              <a:defRPr sz="3200">
                <a:solidFill>
                  <a:srgbClr val="FFFFFF"/>
                </a:solidFill>
                <a:latin typeface="Arial"/>
                <a:ea typeface="Arial"/>
                <a:cs typeface="Arial"/>
                <a:sym typeface="Arial"/>
              </a:defRPr>
            </a:pPr>
            <a:endParaRPr sz="1600" b="0" i="0" dirty="0">
              <a:latin typeface="Fira Sans Medium" panose="020B0503050000020004" pitchFamily="34" charset="0"/>
            </a:endParaRPr>
          </a:p>
        </p:txBody>
      </p:sp>
      <p:sp>
        <p:nvSpPr>
          <p:cNvPr id="10" name="Body Level One…">
            <a:extLst>
              <a:ext uri="{FF2B5EF4-FFF2-40B4-BE49-F238E27FC236}">
                <a16:creationId xmlns:a16="http://schemas.microsoft.com/office/drawing/2014/main" id="{348B3C7F-0B4C-7449-ABA8-E63BCB14AAFB}"/>
              </a:ext>
            </a:extLst>
          </p:cNvPr>
          <p:cNvSpPr txBox="1">
            <a:spLocks noGrp="1"/>
          </p:cNvSpPr>
          <p:nvPr>
            <p:ph type="body" sz="quarter" idx="1" hasCustomPrompt="1"/>
          </p:nvPr>
        </p:nvSpPr>
        <p:spPr>
          <a:xfrm>
            <a:off x="609600" y="3832076"/>
            <a:ext cx="10972800" cy="952501"/>
          </a:xfrm>
          <a:prstGeom prst="rect">
            <a:avLst/>
          </a:prstGeom>
        </p:spPr>
        <p:txBody>
          <a:bodyPr/>
          <a:lstStyle>
            <a:lvl1pPr marL="0" indent="0" defTabSz="412667">
              <a:lnSpc>
                <a:spcPct val="120000"/>
              </a:lnSpc>
              <a:spcBef>
                <a:spcPts val="0"/>
              </a:spcBef>
              <a:buSzTx/>
              <a:buNone/>
              <a:defRPr sz="2400" b="1">
                <a:solidFill>
                  <a:schemeClr val="accent2"/>
                </a:solidFill>
                <a:latin typeface="Libre Caslon Text" pitchFamily="2" charset="77"/>
              </a:defRPr>
            </a:lvl1pPr>
            <a:lvl2pPr marL="0" indent="228554" defTabSz="412667">
              <a:lnSpc>
                <a:spcPct val="100000"/>
              </a:lnSpc>
              <a:spcBef>
                <a:spcPts val="0"/>
              </a:spcBef>
              <a:buSzTx/>
              <a:buNone/>
              <a:defRPr sz="2599" b="1"/>
            </a:lvl2pPr>
            <a:lvl3pPr marL="0" indent="457109" defTabSz="412667">
              <a:lnSpc>
                <a:spcPct val="100000"/>
              </a:lnSpc>
              <a:spcBef>
                <a:spcPts val="0"/>
              </a:spcBef>
              <a:buSzTx/>
              <a:buNone/>
              <a:defRPr sz="2599" b="1"/>
            </a:lvl3pPr>
            <a:lvl4pPr marL="0" indent="685663" defTabSz="412667">
              <a:lnSpc>
                <a:spcPct val="100000"/>
              </a:lnSpc>
              <a:spcBef>
                <a:spcPts val="0"/>
              </a:spcBef>
              <a:buSzTx/>
              <a:buNone/>
              <a:defRPr sz="3299" b="1"/>
            </a:lvl4pPr>
            <a:lvl5pPr marL="0" indent="914217" defTabSz="412667">
              <a:lnSpc>
                <a:spcPct val="100000"/>
              </a:lnSpc>
              <a:spcBef>
                <a:spcPts val="0"/>
              </a:spcBef>
              <a:buSzTx/>
              <a:buNone/>
              <a:defRPr sz="2599" b="1"/>
            </a:lvl5pPr>
          </a:lstStyle>
          <a:p>
            <a:r>
              <a:rPr lang="en-US" dirty="0"/>
              <a:t>Presenter name, title</a:t>
            </a:r>
            <a:br>
              <a:rPr lang="en-US" dirty="0"/>
            </a:br>
            <a:endParaRPr dirty="0"/>
          </a:p>
          <a:p>
            <a:pPr lvl="4"/>
            <a:endParaRPr dirty="0"/>
          </a:p>
        </p:txBody>
      </p:sp>
      <p:sp>
        <p:nvSpPr>
          <p:cNvPr id="13" name="Presentation Title">
            <a:extLst>
              <a:ext uri="{FF2B5EF4-FFF2-40B4-BE49-F238E27FC236}">
                <a16:creationId xmlns:a16="http://schemas.microsoft.com/office/drawing/2014/main" id="{E31B070C-0940-534A-80BD-92E53E8CD2D3}"/>
              </a:ext>
            </a:extLst>
          </p:cNvPr>
          <p:cNvSpPr txBox="1">
            <a:spLocks noGrp="1"/>
          </p:cNvSpPr>
          <p:nvPr>
            <p:ph type="title" hasCustomPrompt="1"/>
          </p:nvPr>
        </p:nvSpPr>
        <p:spPr>
          <a:xfrm>
            <a:off x="609600" y="1263848"/>
            <a:ext cx="10979150" cy="2324101"/>
          </a:xfrm>
          <a:prstGeom prst="rect">
            <a:avLst/>
          </a:prstGeom>
        </p:spPr>
        <p:txBody>
          <a:bodyPr anchor="b">
            <a:noAutofit/>
          </a:bodyPr>
          <a:lstStyle>
            <a:lvl1pPr>
              <a:lnSpc>
                <a:spcPct val="120000"/>
              </a:lnSpc>
              <a:defRPr sz="4399" spc="-116">
                <a:solidFill>
                  <a:schemeClr val="tx1"/>
                </a:solidFill>
              </a:defRPr>
            </a:lvl1pPr>
          </a:lstStyle>
          <a:p>
            <a:r>
              <a:rPr dirty="0"/>
              <a:t>Presentation </a:t>
            </a:r>
            <a:r>
              <a:rPr lang="en-US" dirty="0"/>
              <a:t>t</a:t>
            </a:r>
            <a:r>
              <a:rPr dirty="0"/>
              <a:t>itle</a:t>
            </a:r>
          </a:p>
        </p:txBody>
      </p:sp>
      <p:pic>
        <p:nvPicPr>
          <p:cNvPr id="14" name="Picture 13">
            <a:extLst>
              <a:ext uri="{FF2B5EF4-FFF2-40B4-BE49-F238E27FC236}">
                <a16:creationId xmlns:a16="http://schemas.microsoft.com/office/drawing/2014/main" id="{4CFDD767-58C2-2941-8A48-2F98F30B43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750" y="711457"/>
            <a:ext cx="2387833" cy="517203"/>
          </a:xfrm>
          <a:prstGeom prst="rect">
            <a:avLst/>
          </a:prstGeom>
        </p:spPr>
      </p:pic>
      <p:sp>
        <p:nvSpPr>
          <p:cNvPr id="15" name="Text Placeholder 11">
            <a:extLst>
              <a:ext uri="{FF2B5EF4-FFF2-40B4-BE49-F238E27FC236}">
                <a16:creationId xmlns:a16="http://schemas.microsoft.com/office/drawing/2014/main" id="{BB969722-0A0D-6142-8E7C-E69830092875}"/>
              </a:ext>
            </a:extLst>
          </p:cNvPr>
          <p:cNvSpPr>
            <a:spLocks noGrp="1"/>
          </p:cNvSpPr>
          <p:nvPr>
            <p:ph type="body" sz="quarter" idx="10" hasCustomPrompt="1"/>
          </p:nvPr>
        </p:nvSpPr>
        <p:spPr>
          <a:xfrm>
            <a:off x="6482987" y="5845629"/>
            <a:ext cx="5086350" cy="326572"/>
          </a:xfrm>
        </p:spPr>
        <p:txBody>
          <a:bodyPr/>
          <a:lstStyle>
            <a:lvl1pPr marL="0" indent="0" algn="r">
              <a:buNone/>
              <a:defRPr sz="2200"/>
            </a:lvl1pPr>
          </a:lstStyle>
          <a:p>
            <a:pPr lvl="0"/>
            <a:r>
              <a:rPr lang="en-US" dirty="0"/>
              <a:t>Date</a:t>
            </a:r>
          </a:p>
        </p:txBody>
      </p:sp>
    </p:spTree>
    <p:extLst>
      <p:ext uri="{BB962C8B-B14F-4D97-AF65-F5344CB8AC3E}">
        <p14:creationId xmlns:p14="http://schemas.microsoft.com/office/powerpoint/2010/main" val="19346193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Main 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0CBF0A36-FADC-8140-981C-F2AF7492AC4D}"/>
              </a:ext>
            </a:extLst>
          </p:cNvPr>
          <p:cNvSpPr/>
          <p:nvPr userDrawn="1"/>
        </p:nvSpPr>
        <p:spPr>
          <a:xfrm>
            <a:off x="0" y="6632427"/>
            <a:ext cx="12192000" cy="225575"/>
          </a:xfrm>
          <a:prstGeom prst="rect">
            <a:avLst/>
          </a:prstGeom>
          <a:solidFill>
            <a:srgbClr val="0067A0"/>
          </a:solidFill>
          <a:ln w="12700">
            <a:miter lim="400000"/>
          </a:ln>
        </p:spPr>
        <p:txBody>
          <a:bodyPr lIns="25397" tIns="25397" rIns="25397" bIns="25397" anchor="ctr"/>
          <a:lstStyle/>
          <a:p>
            <a:pPr defTabSz="412667">
              <a:defRPr sz="3200">
                <a:solidFill>
                  <a:srgbClr val="FFFFFF"/>
                </a:solidFill>
                <a:latin typeface="Arial"/>
                <a:ea typeface="Arial"/>
                <a:cs typeface="Arial"/>
                <a:sym typeface="Arial"/>
              </a:defRPr>
            </a:pPr>
            <a:endParaRPr sz="1600" b="0" i="0" dirty="0">
              <a:latin typeface="Fira Sans Medium" panose="020B0503050000020004" pitchFamily="34" charset="0"/>
            </a:endParaRPr>
          </a:p>
        </p:txBody>
      </p:sp>
      <p:sp>
        <p:nvSpPr>
          <p:cNvPr id="10" name="Body Level One…">
            <a:extLst>
              <a:ext uri="{FF2B5EF4-FFF2-40B4-BE49-F238E27FC236}">
                <a16:creationId xmlns:a16="http://schemas.microsoft.com/office/drawing/2014/main" id="{40A9DCC0-7E78-4D40-9C77-76F4C4BEC85A}"/>
              </a:ext>
            </a:extLst>
          </p:cNvPr>
          <p:cNvSpPr txBox="1">
            <a:spLocks noGrp="1"/>
          </p:cNvSpPr>
          <p:nvPr>
            <p:ph type="body" sz="quarter" idx="1" hasCustomPrompt="1"/>
          </p:nvPr>
        </p:nvSpPr>
        <p:spPr>
          <a:xfrm>
            <a:off x="609600" y="3832076"/>
            <a:ext cx="10972800" cy="952501"/>
          </a:xfrm>
          <a:prstGeom prst="rect">
            <a:avLst/>
          </a:prstGeom>
        </p:spPr>
        <p:txBody>
          <a:bodyPr/>
          <a:lstStyle>
            <a:lvl1pPr marL="0" indent="0" defTabSz="412667">
              <a:lnSpc>
                <a:spcPct val="120000"/>
              </a:lnSpc>
              <a:spcBef>
                <a:spcPts val="0"/>
              </a:spcBef>
              <a:buSzTx/>
              <a:buNone/>
              <a:defRPr sz="2400" b="1">
                <a:solidFill>
                  <a:schemeClr val="accent2"/>
                </a:solidFill>
                <a:latin typeface="Libre Caslon Text" pitchFamily="2" charset="77"/>
              </a:defRPr>
            </a:lvl1pPr>
            <a:lvl2pPr marL="0" indent="228554" defTabSz="412667">
              <a:lnSpc>
                <a:spcPct val="100000"/>
              </a:lnSpc>
              <a:spcBef>
                <a:spcPts val="0"/>
              </a:spcBef>
              <a:buSzTx/>
              <a:buNone/>
              <a:defRPr sz="2599" b="1"/>
            </a:lvl2pPr>
            <a:lvl3pPr marL="0" indent="457109" defTabSz="412667">
              <a:lnSpc>
                <a:spcPct val="100000"/>
              </a:lnSpc>
              <a:spcBef>
                <a:spcPts val="0"/>
              </a:spcBef>
              <a:buSzTx/>
              <a:buNone/>
              <a:defRPr sz="2599" b="1"/>
            </a:lvl3pPr>
            <a:lvl4pPr marL="0" indent="685663" defTabSz="412667">
              <a:lnSpc>
                <a:spcPct val="100000"/>
              </a:lnSpc>
              <a:spcBef>
                <a:spcPts val="0"/>
              </a:spcBef>
              <a:buSzTx/>
              <a:buNone/>
              <a:defRPr sz="3299" b="1"/>
            </a:lvl4pPr>
            <a:lvl5pPr marL="0" indent="914217" defTabSz="412667">
              <a:lnSpc>
                <a:spcPct val="100000"/>
              </a:lnSpc>
              <a:spcBef>
                <a:spcPts val="0"/>
              </a:spcBef>
              <a:buSzTx/>
              <a:buNone/>
              <a:defRPr sz="2599" b="1"/>
            </a:lvl5pPr>
          </a:lstStyle>
          <a:p>
            <a:r>
              <a:rPr lang="en-US" dirty="0"/>
              <a:t>Presenter name, title</a:t>
            </a:r>
            <a:br>
              <a:rPr lang="en-US" dirty="0"/>
            </a:br>
            <a:endParaRPr dirty="0"/>
          </a:p>
          <a:p>
            <a:pPr lvl="4"/>
            <a:endParaRPr dirty="0"/>
          </a:p>
        </p:txBody>
      </p:sp>
      <p:sp>
        <p:nvSpPr>
          <p:cNvPr id="13" name="Presentation Title">
            <a:extLst>
              <a:ext uri="{FF2B5EF4-FFF2-40B4-BE49-F238E27FC236}">
                <a16:creationId xmlns:a16="http://schemas.microsoft.com/office/drawing/2014/main" id="{AC2AE57D-B073-524B-9946-21CED124F752}"/>
              </a:ext>
            </a:extLst>
          </p:cNvPr>
          <p:cNvSpPr txBox="1">
            <a:spLocks noGrp="1"/>
          </p:cNvSpPr>
          <p:nvPr>
            <p:ph type="title" hasCustomPrompt="1"/>
          </p:nvPr>
        </p:nvSpPr>
        <p:spPr>
          <a:xfrm>
            <a:off x="609600" y="1263848"/>
            <a:ext cx="10979150" cy="2324101"/>
          </a:xfrm>
          <a:prstGeom prst="rect">
            <a:avLst/>
          </a:prstGeom>
        </p:spPr>
        <p:txBody>
          <a:bodyPr anchor="b">
            <a:noAutofit/>
          </a:bodyPr>
          <a:lstStyle>
            <a:lvl1pPr>
              <a:lnSpc>
                <a:spcPct val="120000"/>
              </a:lnSpc>
              <a:defRPr sz="4399" spc="-116">
                <a:solidFill>
                  <a:schemeClr val="tx1"/>
                </a:solidFill>
              </a:defRPr>
            </a:lvl1pPr>
          </a:lstStyle>
          <a:p>
            <a:r>
              <a:rPr dirty="0"/>
              <a:t>Presentation </a:t>
            </a:r>
            <a:r>
              <a:rPr lang="en-US" dirty="0"/>
              <a:t>t</a:t>
            </a:r>
            <a:r>
              <a:rPr dirty="0"/>
              <a:t>itle</a:t>
            </a:r>
          </a:p>
        </p:txBody>
      </p:sp>
      <p:pic>
        <p:nvPicPr>
          <p:cNvPr id="14" name="Picture 13">
            <a:extLst>
              <a:ext uri="{FF2B5EF4-FFF2-40B4-BE49-F238E27FC236}">
                <a16:creationId xmlns:a16="http://schemas.microsoft.com/office/drawing/2014/main" id="{CEB782DA-9BD6-BD48-AB56-A5681B6699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750" y="711457"/>
            <a:ext cx="2387833" cy="517203"/>
          </a:xfrm>
          <a:prstGeom prst="rect">
            <a:avLst/>
          </a:prstGeom>
        </p:spPr>
      </p:pic>
      <p:sp>
        <p:nvSpPr>
          <p:cNvPr id="15" name="Text Placeholder 11">
            <a:extLst>
              <a:ext uri="{FF2B5EF4-FFF2-40B4-BE49-F238E27FC236}">
                <a16:creationId xmlns:a16="http://schemas.microsoft.com/office/drawing/2014/main" id="{6B8B79AB-6BEE-A942-BEC1-F9CA032DE3F4}"/>
              </a:ext>
            </a:extLst>
          </p:cNvPr>
          <p:cNvSpPr>
            <a:spLocks noGrp="1"/>
          </p:cNvSpPr>
          <p:nvPr>
            <p:ph type="body" sz="quarter" idx="10" hasCustomPrompt="1"/>
          </p:nvPr>
        </p:nvSpPr>
        <p:spPr>
          <a:xfrm>
            <a:off x="6482987" y="5845629"/>
            <a:ext cx="5086350" cy="326572"/>
          </a:xfrm>
        </p:spPr>
        <p:txBody>
          <a:bodyPr/>
          <a:lstStyle>
            <a:lvl1pPr marL="0" indent="0" algn="r">
              <a:buNone/>
              <a:defRPr sz="2200"/>
            </a:lvl1pPr>
          </a:lstStyle>
          <a:p>
            <a:pPr lvl="0"/>
            <a:r>
              <a:rPr lang="en-US" dirty="0"/>
              <a:t>Date</a:t>
            </a:r>
          </a:p>
        </p:txBody>
      </p:sp>
    </p:spTree>
    <p:extLst>
      <p:ext uri="{BB962C8B-B14F-4D97-AF65-F5344CB8AC3E}">
        <p14:creationId xmlns:p14="http://schemas.microsoft.com/office/powerpoint/2010/main" val="115503414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Main 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0CBF0A36-FADC-8140-981C-F2AF7492AC4D}"/>
              </a:ext>
            </a:extLst>
          </p:cNvPr>
          <p:cNvSpPr/>
          <p:nvPr userDrawn="1"/>
        </p:nvSpPr>
        <p:spPr>
          <a:xfrm>
            <a:off x="0" y="6632427"/>
            <a:ext cx="12192000" cy="225575"/>
          </a:xfrm>
          <a:prstGeom prst="rect">
            <a:avLst/>
          </a:prstGeom>
          <a:solidFill>
            <a:srgbClr val="0067A0"/>
          </a:solidFill>
          <a:ln w="12700">
            <a:miter lim="400000"/>
          </a:ln>
        </p:spPr>
        <p:txBody>
          <a:bodyPr lIns="25397" tIns="25397" rIns="25397" bIns="25397" anchor="ctr"/>
          <a:lstStyle/>
          <a:p>
            <a:pPr defTabSz="412667">
              <a:defRPr sz="3200">
                <a:solidFill>
                  <a:srgbClr val="FFFFFF"/>
                </a:solidFill>
                <a:latin typeface="Arial"/>
                <a:ea typeface="Arial"/>
                <a:cs typeface="Arial"/>
                <a:sym typeface="Arial"/>
              </a:defRPr>
            </a:pPr>
            <a:endParaRPr sz="1600" b="0" i="0" dirty="0">
              <a:latin typeface="Fira Sans Medium" panose="020B0503050000020004" pitchFamily="34" charset="0"/>
            </a:endParaRPr>
          </a:p>
        </p:txBody>
      </p:sp>
      <p:sp>
        <p:nvSpPr>
          <p:cNvPr id="10" name="Body Level One…">
            <a:extLst>
              <a:ext uri="{FF2B5EF4-FFF2-40B4-BE49-F238E27FC236}">
                <a16:creationId xmlns:a16="http://schemas.microsoft.com/office/drawing/2014/main" id="{5BB6FFDF-67C0-EE44-B560-E8C4CFDFA4F3}"/>
              </a:ext>
            </a:extLst>
          </p:cNvPr>
          <p:cNvSpPr txBox="1">
            <a:spLocks noGrp="1"/>
          </p:cNvSpPr>
          <p:nvPr>
            <p:ph type="body" sz="quarter" idx="1" hasCustomPrompt="1"/>
          </p:nvPr>
        </p:nvSpPr>
        <p:spPr>
          <a:xfrm>
            <a:off x="609600" y="3832076"/>
            <a:ext cx="10972800" cy="952501"/>
          </a:xfrm>
          <a:prstGeom prst="rect">
            <a:avLst/>
          </a:prstGeom>
        </p:spPr>
        <p:txBody>
          <a:bodyPr/>
          <a:lstStyle>
            <a:lvl1pPr marL="0" indent="0" defTabSz="412667">
              <a:lnSpc>
                <a:spcPct val="120000"/>
              </a:lnSpc>
              <a:spcBef>
                <a:spcPts val="0"/>
              </a:spcBef>
              <a:buSzTx/>
              <a:buNone/>
              <a:defRPr sz="2400" b="1">
                <a:solidFill>
                  <a:schemeClr val="accent2"/>
                </a:solidFill>
                <a:latin typeface="Libre Caslon Text" pitchFamily="2" charset="77"/>
              </a:defRPr>
            </a:lvl1pPr>
            <a:lvl2pPr marL="0" indent="228554" defTabSz="412667">
              <a:lnSpc>
                <a:spcPct val="100000"/>
              </a:lnSpc>
              <a:spcBef>
                <a:spcPts val="0"/>
              </a:spcBef>
              <a:buSzTx/>
              <a:buNone/>
              <a:defRPr sz="2599" b="1"/>
            </a:lvl2pPr>
            <a:lvl3pPr marL="0" indent="457109" defTabSz="412667">
              <a:lnSpc>
                <a:spcPct val="100000"/>
              </a:lnSpc>
              <a:spcBef>
                <a:spcPts val="0"/>
              </a:spcBef>
              <a:buSzTx/>
              <a:buNone/>
              <a:defRPr sz="2599" b="1"/>
            </a:lvl3pPr>
            <a:lvl4pPr marL="0" indent="685663" defTabSz="412667">
              <a:lnSpc>
                <a:spcPct val="100000"/>
              </a:lnSpc>
              <a:spcBef>
                <a:spcPts val="0"/>
              </a:spcBef>
              <a:buSzTx/>
              <a:buNone/>
              <a:defRPr sz="3299" b="1"/>
            </a:lvl4pPr>
            <a:lvl5pPr marL="0" indent="914217" defTabSz="412667">
              <a:lnSpc>
                <a:spcPct val="100000"/>
              </a:lnSpc>
              <a:spcBef>
                <a:spcPts val="0"/>
              </a:spcBef>
              <a:buSzTx/>
              <a:buNone/>
              <a:defRPr sz="2599" b="1"/>
            </a:lvl5pPr>
          </a:lstStyle>
          <a:p>
            <a:r>
              <a:rPr lang="en-US" dirty="0"/>
              <a:t>Presenter name, title</a:t>
            </a:r>
            <a:br>
              <a:rPr lang="en-US" dirty="0"/>
            </a:br>
            <a:endParaRPr dirty="0"/>
          </a:p>
          <a:p>
            <a:pPr lvl="4"/>
            <a:endParaRPr dirty="0"/>
          </a:p>
        </p:txBody>
      </p:sp>
      <p:sp>
        <p:nvSpPr>
          <p:cNvPr id="13" name="Presentation Title">
            <a:extLst>
              <a:ext uri="{FF2B5EF4-FFF2-40B4-BE49-F238E27FC236}">
                <a16:creationId xmlns:a16="http://schemas.microsoft.com/office/drawing/2014/main" id="{44DA1D46-A809-6F46-AA7E-2FC14DA05871}"/>
              </a:ext>
            </a:extLst>
          </p:cNvPr>
          <p:cNvSpPr txBox="1">
            <a:spLocks noGrp="1"/>
          </p:cNvSpPr>
          <p:nvPr>
            <p:ph type="title" hasCustomPrompt="1"/>
          </p:nvPr>
        </p:nvSpPr>
        <p:spPr>
          <a:xfrm>
            <a:off x="609600" y="1263848"/>
            <a:ext cx="10979150" cy="2324101"/>
          </a:xfrm>
          <a:prstGeom prst="rect">
            <a:avLst/>
          </a:prstGeom>
        </p:spPr>
        <p:txBody>
          <a:bodyPr anchor="b">
            <a:noAutofit/>
          </a:bodyPr>
          <a:lstStyle>
            <a:lvl1pPr>
              <a:lnSpc>
                <a:spcPct val="120000"/>
              </a:lnSpc>
              <a:defRPr sz="4399" spc="-116">
                <a:solidFill>
                  <a:schemeClr val="tx1"/>
                </a:solidFill>
              </a:defRPr>
            </a:lvl1pPr>
          </a:lstStyle>
          <a:p>
            <a:r>
              <a:rPr dirty="0"/>
              <a:t>Presentation </a:t>
            </a:r>
            <a:r>
              <a:rPr lang="en-US" dirty="0"/>
              <a:t>t</a:t>
            </a:r>
            <a:r>
              <a:rPr dirty="0"/>
              <a:t>itle</a:t>
            </a:r>
          </a:p>
        </p:txBody>
      </p:sp>
      <p:pic>
        <p:nvPicPr>
          <p:cNvPr id="14" name="Picture 13">
            <a:extLst>
              <a:ext uri="{FF2B5EF4-FFF2-40B4-BE49-F238E27FC236}">
                <a16:creationId xmlns:a16="http://schemas.microsoft.com/office/drawing/2014/main" id="{0BBD86DA-4D48-3C47-88F9-17FBA800F9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750" y="711457"/>
            <a:ext cx="2387833" cy="517203"/>
          </a:xfrm>
          <a:prstGeom prst="rect">
            <a:avLst/>
          </a:prstGeom>
        </p:spPr>
      </p:pic>
      <p:sp>
        <p:nvSpPr>
          <p:cNvPr id="15" name="Text Placeholder 11">
            <a:extLst>
              <a:ext uri="{FF2B5EF4-FFF2-40B4-BE49-F238E27FC236}">
                <a16:creationId xmlns:a16="http://schemas.microsoft.com/office/drawing/2014/main" id="{BBB5EC78-372C-F743-B8C9-963D51C7E143}"/>
              </a:ext>
            </a:extLst>
          </p:cNvPr>
          <p:cNvSpPr>
            <a:spLocks noGrp="1"/>
          </p:cNvSpPr>
          <p:nvPr>
            <p:ph type="body" sz="quarter" idx="10" hasCustomPrompt="1"/>
          </p:nvPr>
        </p:nvSpPr>
        <p:spPr>
          <a:xfrm>
            <a:off x="6482987" y="5845629"/>
            <a:ext cx="5086350" cy="326572"/>
          </a:xfrm>
        </p:spPr>
        <p:txBody>
          <a:bodyPr/>
          <a:lstStyle>
            <a:lvl1pPr marL="0" indent="0" algn="r">
              <a:buNone/>
              <a:defRPr sz="2200"/>
            </a:lvl1pPr>
          </a:lstStyle>
          <a:p>
            <a:pPr lvl="0"/>
            <a:r>
              <a:rPr lang="en-US" dirty="0"/>
              <a:t>Date</a:t>
            </a:r>
          </a:p>
        </p:txBody>
      </p:sp>
    </p:spTree>
    <p:extLst>
      <p:ext uri="{BB962C8B-B14F-4D97-AF65-F5344CB8AC3E}">
        <p14:creationId xmlns:p14="http://schemas.microsoft.com/office/powerpoint/2010/main" val="35746181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dark blue map of united states">
            <a:extLst>
              <a:ext uri="{FF2B5EF4-FFF2-40B4-BE49-F238E27FC236}">
                <a16:creationId xmlns:a16="http://schemas.microsoft.com/office/drawing/2014/main" id="{3E90FBD5-084E-EA44-B39A-E7641D2CF440}"/>
              </a:ext>
            </a:extLst>
          </p:cNvPr>
          <p:cNvPicPr>
            <a:picLocks noChangeAspect="1"/>
          </p:cNvPicPr>
          <p:nvPr userDrawn="1"/>
        </p:nvPicPr>
        <p:blipFill rotWithShape="1">
          <a:blip r:embed="rId8"/>
          <a:srcRect t="4" b="81331"/>
          <a:stretch/>
        </p:blipFill>
        <p:spPr>
          <a:xfrm>
            <a:off x="3048" y="0"/>
            <a:ext cx="12185904" cy="1280160"/>
          </a:xfrm>
          <a:prstGeom prst="rect">
            <a:avLst/>
          </a:prstGeom>
        </p:spPr>
      </p:pic>
      <p:sp>
        <p:nvSpPr>
          <p:cNvPr id="2" name="Title Placeholder 1">
            <a:extLst>
              <a:ext uri="{FF2B5EF4-FFF2-40B4-BE49-F238E27FC236}">
                <a16:creationId xmlns:a16="http://schemas.microsoft.com/office/drawing/2014/main" id="{67A05329-26EF-244B-ACCF-80D864186E58}"/>
              </a:ext>
            </a:extLst>
          </p:cNvPr>
          <p:cNvSpPr>
            <a:spLocks noGrp="1"/>
          </p:cNvSpPr>
          <p:nvPr>
            <p:ph type="title"/>
          </p:nvPr>
        </p:nvSpPr>
        <p:spPr>
          <a:xfrm>
            <a:off x="0" y="824656"/>
            <a:ext cx="8158452" cy="923330"/>
          </a:xfrm>
          <a:prstGeom prst="rect">
            <a:avLst/>
          </a:prstGeom>
          <a:solidFill>
            <a:schemeClr val="accent5"/>
          </a:solidFill>
        </p:spPr>
        <p:txBody>
          <a:bodyPr vert="horz" wrap="none" lIns="365760" tIns="182880" rIns="91440" bIns="18288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3AEB8F00-B290-7849-8D58-B76E0EF59D7D}"/>
              </a:ext>
            </a:extLst>
          </p:cNvPr>
          <p:cNvSpPr>
            <a:spLocks noGrp="1"/>
          </p:cNvSpPr>
          <p:nvPr>
            <p:ph type="body" idx="1"/>
          </p:nvPr>
        </p:nvSpPr>
        <p:spPr>
          <a:xfrm>
            <a:off x="496957" y="2084043"/>
            <a:ext cx="11191460" cy="3799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80E183DE-4CDA-9C45-8077-DCD340FCCD70}"/>
              </a:ext>
            </a:extLst>
          </p:cNvPr>
          <p:cNvSpPr txBox="1"/>
          <p:nvPr userDrawn="1"/>
        </p:nvSpPr>
        <p:spPr>
          <a:xfrm>
            <a:off x="10230437" y="6220022"/>
            <a:ext cx="636104" cy="307777"/>
          </a:xfrm>
          <a:prstGeom prst="rect">
            <a:avLst/>
          </a:prstGeom>
          <a:noFill/>
        </p:spPr>
        <p:txBody>
          <a:bodyPr wrap="square" rtlCol="0">
            <a:spAutoFit/>
          </a:bodyPr>
          <a:lstStyle/>
          <a:p>
            <a:pPr algn="ctr"/>
            <a:fld id="{46D521C4-0A47-2D4A-AD5A-5F90133CA704}" type="slidenum">
              <a:rPr lang="en-US" sz="1400" b="1" smtClean="0">
                <a:solidFill>
                  <a:schemeClr val="tx2"/>
                </a:solidFill>
                <a:latin typeface="Arial" panose="020B0604020202020204" pitchFamily="34" charset="0"/>
                <a:cs typeface="Arial" panose="020B0604020202020204" pitchFamily="34" charset="0"/>
              </a:rPr>
              <a:pPr algn="ctr"/>
              <a:t>‹#›</a:t>
            </a:fld>
            <a:endParaRPr lang="en-US" sz="1400" b="1" dirty="0">
              <a:solidFill>
                <a:schemeClr val="tx2"/>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DB41DAB-A6D5-0245-BF4E-297F2E07BE3C}"/>
              </a:ext>
            </a:extLst>
          </p:cNvPr>
          <p:cNvSpPr/>
          <p:nvPr userDrawn="1"/>
        </p:nvSpPr>
        <p:spPr>
          <a:xfrm>
            <a:off x="10230437" y="6588458"/>
            <a:ext cx="67586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733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Lst>
  <p:txStyles>
    <p:titleStyle>
      <a:lvl1pPr algn="l" defTabSz="914400" rtl="0" eaLnBrk="1" latinLnBrk="0" hangingPunct="1">
        <a:lnSpc>
          <a:spcPct val="90000"/>
        </a:lnSpc>
        <a:spcBef>
          <a:spcPct val="0"/>
        </a:spcBef>
        <a:buNone/>
        <a:defRPr sz="4000" b="1" i="0" kern="1200">
          <a:solidFill>
            <a:schemeClr val="tx2"/>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7398E5-3621-5C42-B8C0-41A79127881B}"/>
              </a:ext>
            </a:extLst>
          </p:cNvPr>
          <p:cNvSpPr>
            <a:spLocks noGrp="1"/>
          </p:cNvSpPr>
          <p:nvPr>
            <p:ph type="body" idx="1"/>
          </p:nvPr>
        </p:nvSpPr>
        <p:spPr>
          <a:xfrm>
            <a:off x="609600" y="1481328"/>
            <a:ext cx="10972800" cy="4690872"/>
          </a:xfrm>
          <a:prstGeom prst="rect">
            <a:avLst/>
          </a:prstGeom>
        </p:spPr>
        <p:txBody>
          <a:bodyPr vert="horz" lIns="91440" tIns="45720" rIns="91440" bIns="45720" rtlCol="0">
            <a:noAutofit/>
          </a:bodyPr>
          <a:lstStyle/>
          <a:p>
            <a:pPr lvl="0"/>
            <a:r>
              <a:rPr lang="en-US" dirty="0"/>
              <a:t>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2A60C7B6-C66C-454F-9A8F-98C9E683523D}"/>
              </a:ext>
            </a:extLst>
          </p:cNvPr>
          <p:cNvSpPr>
            <a:spLocks noGrp="1"/>
          </p:cNvSpPr>
          <p:nvPr>
            <p:ph type="title"/>
          </p:nvPr>
        </p:nvSpPr>
        <p:spPr>
          <a:xfrm>
            <a:off x="567070" y="274004"/>
            <a:ext cx="11015330" cy="823595"/>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8" name="Rectangle">
            <a:extLst>
              <a:ext uri="{FF2B5EF4-FFF2-40B4-BE49-F238E27FC236}">
                <a16:creationId xmlns:a16="http://schemas.microsoft.com/office/drawing/2014/main" id="{42859280-C8D8-3D4F-B997-8697DA78213D}"/>
              </a:ext>
            </a:extLst>
          </p:cNvPr>
          <p:cNvSpPr/>
          <p:nvPr userDrawn="1"/>
        </p:nvSpPr>
        <p:spPr>
          <a:xfrm>
            <a:off x="0" y="6629400"/>
            <a:ext cx="12192000" cy="228600"/>
          </a:xfrm>
          <a:prstGeom prst="rect">
            <a:avLst/>
          </a:prstGeom>
          <a:solidFill>
            <a:srgbClr val="0067A0"/>
          </a:solidFill>
          <a:ln w="12700">
            <a:miter lim="400000"/>
          </a:ln>
        </p:spPr>
        <p:txBody>
          <a:bodyPr lIns="25397" tIns="25397" rIns="25397" bIns="25397" anchor="ctr"/>
          <a:lstStyle/>
          <a:p>
            <a:pPr defTabSz="412667">
              <a:defRPr sz="3200">
                <a:solidFill>
                  <a:srgbClr val="FFFFFF"/>
                </a:solidFill>
                <a:latin typeface="Arial"/>
                <a:ea typeface="Arial"/>
                <a:cs typeface="Arial"/>
                <a:sym typeface="Arial"/>
              </a:defRPr>
            </a:pPr>
            <a:endParaRPr sz="1600" b="0" i="0" dirty="0">
              <a:solidFill>
                <a:schemeClr val="tx2"/>
              </a:solidFill>
              <a:latin typeface="Fira Sans Medium" panose="020B0503050000020004" pitchFamily="34" charset="0"/>
            </a:endParaRPr>
          </a:p>
        </p:txBody>
      </p:sp>
    </p:spTree>
    <p:extLst>
      <p:ext uri="{BB962C8B-B14F-4D97-AF65-F5344CB8AC3E}">
        <p14:creationId xmlns:p14="http://schemas.microsoft.com/office/powerpoint/2010/main" val="21811169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xStyles>
    <p:titleStyle>
      <a:lvl1pPr algn="l" defTabSz="457109" rtl="0" eaLnBrk="1" latinLnBrk="0" hangingPunct="1">
        <a:lnSpc>
          <a:spcPct val="90000"/>
        </a:lnSpc>
        <a:spcBef>
          <a:spcPct val="0"/>
        </a:spcBef>
        <a:buNone/>
        <a:defRPr sz="2699" b="1" i="0" kern="1200">
          <a:solidFill>
            <a:schemeClr val="accent2"/>
          </a:solidFill>
          <a:latin typeface="Libre Caslon Text" pitchFamily="2" charset="77"/>
          <a:ea typeface="+mj-ea"/>
          <a:cs typeface="+mj-cs"/>
        </a:defRPr>
      </a:lvl1pPr>
    </p:titleStyle>
    <p:bodyStyle>
      <a:lvl1pPr marL="251410" indent="-251410" algn="l" defTabSz="457109" rtl="0" eaLnBrk="1" latinLnBrk="0" hangingPunct="1">
        <a:lnSpc>
          <a:spcPct val="120000"/>
        </a:lnSpc>
        <a:spcBef>
          <a:spcPts val="1100"/>
        </a:spcBef>
        <a:buClrTx/>
        <a:buFont typeface="Arial" panose="020B0604020202020204" pitchFamily="34" charset="0"/>
        <a:buChar char="•"/>
        <a:defRPr sz="2200" b="0" i="0" kern="1200">
          <a:solidFill>
            <a:schemeClr val="tx1"/>
          </a:solidFill>
          <a:latin typeface="Fira Sans" panose="020B0503050000020004" pitchFamily="34" charset="0"/>
          <a:ea typeface="+mn-ea"/>
          <a:cs typeface="+mn-cs"/>
        </a:defRPr>
      </a:lvl1pPr>
      <a:lvl2pPr marL="479964" indent="-251410" algn="l" defTabSz="457109" rtl="0" eaLnBrk="1" latinLnBrk="0" hangingPunct="1">
        <a:lnSpc>
          <a:spcPct val="120000"/>
        </a:lnSpc>
        <a:spcBef>
          <a:spcPts val="1100"/>
        </a:spcBef>
        <a:buClrTx/>
        <a:buFont typeface="Arial" panose="020B0604020202020204" pitchFamily="34" charset="0"/>
        <a:buChar char="•"/>
        <a:defRPr sz="2000" b="0" i="0" kern="1200">
          <a:solidFill>
            <a:schemeClr val="tx1"/>
          </a:solidFill>
          <a:latin typeface="Fira Sans" panose="020B0503050000020004" pitchFamily="34" charset="0"/>
          <a:ea typeface="+mn-ea"/>
          <a:cs typeface="+mn-cs"/>
        </a:defRPr>
      </a:lvl2pPr>
      <a:lvl3pPr marL="708518" indent="-251410" algn="l" defTabSz="457109" rtl="0" eaLnBrk="1" latinLnBrk="0" hangingPunct="1">
        <a:lnSpc>
          <a:spcPct val="120000"/>
        </a:lnSpc>
        <a:spcBef>
          <a:spcPts val="1100"/>
        </a:spcBef>
        <a:buClrTx/>
        <a:buFont typeface="Arial" panose="020B0604020202020204" pitchFamily="34" charset="0"/>
        <a:buChar char="•"/>
        <a:defRPr sz="1800" b="0" i="0" kern="1200">
          <a:solidFill>
            <a:schemeClr val="tx1"/>
          </a:solidFill>
          <a:latin typeface="Fira Sans" panose="020B0503050000020004" pitchFamily="34" charset="0"/>
          <a:ea typeface="+mn-ea"/>
          <a:cs typeface="+mn-cs"/>
        </a:defRPr>
      </a:lvl3pPr>
      <a:lvl4pPr marL="937073" indent="-251410" algn="l" defTabSz="457109" rtl="0" eaLnBrk="1" latinLnBrk="0" hangingPunct="1">
        <a:lnSpc>
          <a:spcPct val="120000"/>
        </a:lnSpc>
        <a:spcBef>
          <a:spcPts val="1100"/>
        </a:spcBef>
        <a:buClrTx/>
        <a:buFont typeface="Arial" panose="020B0604020202020204" pitchFamily="34" charset="0"/>
        <a:buChar char="•"/>
        <a:defRPr sz="1800" b="0" i="0" kern="1200">
          <a:solidFill>
            <a:schemeClr val="tx1"/>
          </a:solidFill>
          <a:latin typeface="Fira Sans" panose="020B0503050000020004" pitchFamily="34" charset="0"/>
          <a:ea typeface="+mn-ea"/>
          <a:cs typeface="+mn-cs"/>
        </a:defRPr>
      </a:lvl4pPr>
      <a:lvl5pPr marL="1165627" indent="-251410" algn="l" defTabSz="457109" rtl="0" eaLnBrk="1" latinLnBrk="0" hangingPunct="1">
        <a:lnSpc>
          <a:spcPct val="120000"/>
        </a:lnSpc>
        <a:spcBef>
          <a:spcPts val="1100"/>
        </a:spcBef>
        <a:buClrTx/>
        <a:buFont typeface="Arial" panose="020B0604020202020204" pitchFamily="34" charset="0"/>
        <a:buChar char="•"/>
        <a:defRPr sz="1800" b="0" i="0" kern="1200">
          <a:solidFill>
            <a:schemeClr val="tx1"/>
          </a:solidFill>
          <a:latin typeface="Fira Sans" panose="020B0503050000020004" pitchFamily="34" charset="0"/>
          <a:ea typeface="+mn-ea"/>
          <a:cs typeface="+mn-cs"/>
        </a:defRPr>
      </a:lvl5pPr>
      <a:lvl6pPr marL="1257049"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81">
          <p15:clr>
            <a:srgbClr val="F26B43"/>
          </p15:clr>
        </p15:guide>
        <p15:guide id="2" pos="14594">
          <p15:clr>
            <a:srgbClr val="F26B43"/>
          </p15:clr>
        </p15:guide>
        <p15:guide id="3" pos="768">
          <p15:clr>
            <a:srgbClr val="F26B43"/>
          </p15:clr>
        </p15:guide>
        <p15:guide id="4" orient="horz" pos="4320">
          <p15:clr>
            <a:srgbClr val="F26B43"/>
          </p15:clr>
        </p15:guide>
        <p15:guide id="5" orient="horz" pos="7776">
          <p15:clr>
            <a:srgbClr val="F26B43"/>
          </p15:clr>
        </p15:guide>
        <p15:guide id="6" orient="horz"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CA-5DE6-EC4F-87A9-AD5DA988FED3}"/>
              </a:ext>
            </a:extLst>
          </p:cNvPr>
          <p:cNvSpPr>
            <a:spLocks noGrp="1"/>
          </p:cNvSpPr>
          <p:nvPr>
            <p:ph type="ctrTitle"/>
          </p:nvPr>
        </p:nvSpPr>
        <p:spPr>
          <a:xfrm>
            <a:off x="596553" y="1751548"/>
            <a:ext cx="10998893" cy="2644756"/>
          </a:xfrm>
        </p:spPr>
        <p:txBody>
          <a:bodyPr/>
          <a:lstStyle/>
          <a:p>
            <a:pPr marL="0" marR="0" algn="ctr">
              <a:lnSpc>
                <a:spcPct val="107000"/>
              </a:lnSpc>
              <a:spcBef>
                <a:spcPts val="0"/>
              </a:spcBef>
              <a:spcAft>
                <a:spcPts val="800"/>
              </a:spcAft>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Advancing Employment Opportunities for People with Disabilities in Kentucky</a:t>
            </a:r>
          </a:p>
        </p:txBody>
      </p:sp>
      <p:sp>
        <p:nvSpPr>
          <p:cNvPr id="3" name="Subtitle 2">
            <a:extLst>
              <a:ext uri="{FF2B5EF4-FFF2-40B4-BE49-F238E27FC236}">
                <a16:creationId xmlns:a16="http://schemas.microsoft.com/office/drawing/2014/main" id="{B87EB9E2-76B3-2A4F-A1AA-020755E0EE80}"/>
              </a:ext>
            </a:extLst>
          </p:cNvPr>
          <p:cNvSpPr>
            <a:spLocks noGrp="1"/>
          </p:cNvSpPr>
          <p:nvPr>
            <p:ph type="subTitle" idx="1"/>
          </p:nvPr>
        </p:nvSpPr>
        <p:spPr>
          <a:xfrm>
            <a:off x="0" y="5229598"/>
            <a:ext cx="2757806" cy="517065"/>
          </a:xfrm>
        </p:spPr>
        <p:txBody>
          <a:bodyPr/>
          <a:lstStyle/>
          <a:p>
            <a:r>
              <a:rPr lang="en-US" dirty="0"/>
              <a:t>August 14, 2024</a:t>
            </a:r>
          </a:p>
        </p:txBody>
      </p:sp>
    </p:spTree>
    <p:extLst>
      <p:ext uri="{BB962C8B-B14F-4D97-AF65-F5344CB8AC3E}">
        <p14:creationId xmlns:p14="http://schemas.microsoft.com/office/powerpoint/2010/main" val="48077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683A-5D46-4E9F-AF4E-BA805D261BDA}"/>
              </a:ext>
            </a:extLst>
          </p:cNvPr>
          <p:cNvSpPr>
            <a:spLocks noGrp="1"/>
          </p:cNvSpPr>
          <p:nvPr>
            <p:ph type="title"/>
          </p:nvPr>
        </p:nvSpPr>
        <p:spPr>
          <a:xfrm>
            <a:off x="0" y="806077"/>
            <a:ext cx="2935099" cy="923330"/>
          </a:xfrm>
        </p:spPr>
        <p:txBody>
          <a:bodyPr/>
          <a:lstStyle/>
          <a:p>
            <a:r>
              <a:rPr lang="en-US" dirty="0"/>
              <a:t>Contact Us! </a:t>
            </a:r>
          </a:p>
        </p:txBody>
      </p:sp>
      <p:sp>
        <p:nvSpPr>
          <p:cNvPr id="6" name="Content Placeholder 4">
            <a:extLst>
              <a:ext uri="{FF2B5EF4-FFF2-40B4-BE49-F238E27FC236}">
                <a16:creationId xmlns:a16="http://schemas.microsoft.com/office/drawing/2014/main" id="{DF4EC11F-FA58-FF11-66DD-D0EA84365D58}"/>
              </a:ext>
            </a:extLst>
          </p:cNvPr>
          <p:cNvSpPr>
            <a:spLocks noGrp="1"/>
          </p:cNvSpPr>
          <p:nvPr>
            <p:ph sz="half" idx="1"/>
          </p:nvPr>
        </p:nvSpPr>
        <p:spPr>
          <a:xfrm>
            <a:off x="536713" y="2069943"/>
            <a:ext cx="11260840" cy="4241209"/>
          </a:xfrm>
        </p:spPr>
        <p:txBody>
          <a:bodyPr numCol="2">
            <a:normAutofit fontScale="85000" lnSpcReduction="20000"/>
          </a:bodyPr>
          <a:lstStyle/>
          <a:p>
            <a:pPr marL="68580" lvl="0" indent="0" defTabSz="914400">
              <a:buClr>
                <a:srgbClr val="94C600"/>
              </a:buClr>
              <a:buSzPct val="76000"/>
              <a:buNone/>
            </a:pPr>
            <a:r>
              <a:rPr lang="en-US" b="1" dirty="0"/>
              <a:t>Nadia Mossburg</a:t>
            </a:r>
          </a:p>
          <a:p>
            <a:pPr marL="68580" lvl="0" indent="0" defTabSz="914400">
              <a:buClr>
                <a:srgbClr val="94C600"/>
              </a:buClr>
              <a:buSzPct val="76000"/>
              <a:buNone/>
            </a:pPr>
            <a:r>
              <a:rPr lang="en-US" dirty="0"/>
              <a:t>USDOL/ODEP Federal Lead </a:t>
            </a:r>
          </a:p>
          <a:p>
            <a:pPr marL="68580" indent="0">
              <a:buClr>
                <a:srgbClr val="94C600"/>
              </a:buClr>
              <a:buSzPct val="76000"/>
              <a:buNone/>
            </a:pPr>
            <a:r>
              <a:rPr lang="en-US" dirty="0">
                <a:solidFill>
                  <a:schemeClr val="tx2">
                    <a:lumMod val="75000"/>
                    <a:lumOff val="25000"/>
                  </a:schemeClr>
                </a:solidFill>
              </a:rPr>
              <a:t>Mossburg.Nadia.i@dol.gov</a:t>
            </a:r>
          </a:p>
          <a:p>
            <a:pPr marL="0" indent="0">
              <a:buNone/>
            </a:pPr>
            <a:r>
              <a:rPr lang="en-US" dirty="0"/>
              <a:t> 202.845.5230</a:t>
            </a:r>
          </a:p>
          <a:p>
            <a:pPr marL="68580" lvl="0" indent="0" defTabSz="914400">
              <a:buClr>
                <a:srgbClr val="94C600"/>
              </a:buClr>
              <a:buSzPct val="76000"/>
              <a:buNone/>
            </a:pPr>
            <a:endParaRPr lang="en-US" b="1" dirty="0"/>
          </a:p>
          <a:p>
            <a:pPr marL="68580" lvl="0" indent="0" defTabSz="914400">
              <a:buClr>
                <a:srgbClr val="94C600"/>
              </a:buClr>
              <a:buSzPct val="76000"/>
              <a:buNone/>
            </a:pPr>
            <a:r>
              <a:rPr lang="en-US" b="1" dirty="0"/>
              <a:t>Katia Albanese</a:t>
            </a:r>
          </a:p>
          <a:p>
            <a:pPr marL="68580" lvl="0" indent="0" defTabSz="914400">
              <a:buClr>
                <a:srgbClr val="94C600"/>
              </a:buClr>
              <a:buSzPct val="76000"/>
              <a:buNone/>
            </a:pPr>
            <a:r>
              <a:rPr lang="en-US" dirty="0"/>
              <a:t>SEED Project Director </a:t>
            </a:r>
          </a:p>
          <a:p>
            <a:pPr marL="68580" indent="0">
              <a:buClr>
                <a:srgbClr val="94C600"/>
              </a:buClr>
              <a:buNone/>
            </a:pPr>
            <a:r>
              <a:rPr lang="en-US" dirty="0">
                <a:solidFill>
                  <a:schemeClr val="tx2">
                    <a:lumMod val="75000"/>
                    <a:lumOff val="25000"/>
                  </a:schemeClr>
                </a:solidFill>
              </a:rPr>
              <a:t>kalbanese@conceptscomm.com</a:t>
            </a:r>
          </a:p>
          <a:p>
            <a:pPr marL="68580" lvl="0" indent="0" defTabSz="914400">
              <a:buClr>
                <a:srgbClr val="94C600"/>
              </a:buClr>
              <a:buSzPct val="76000"/>
              <a:buNone/>
            </a:pPr>
            <a:r>
              <a:rPr lang="en-US" dirty="0"/>
              <a:t>202.302.7535</a:t>
            </a:r>
          </a:p>
          <a:p>
            <a:pPr marL="68580" lvl="0" indent="0">
              <a:buClr>
                <a:srgbClr val="94C600"/>
              </a:buClr>
              <a:buSzPct val="76000"/>
              <a:buNone/>
            </a:pPr>
            <a:endParaRPr lang="en-US" b="1" dirty="0"/>
          </a:p>
          <a:p>
            <a:pPr marL="68580" lvl="0" indent="0">
              <a:buClr>
                <a:srgbClr val="94C600"/>
              </a:buClr>
              <a:buSzPct val="76000"/>
              <a:buNone/>
            </a:pPr>
            <a:r>
              <a:rPr lang="en-US" b="1" dirty="0"/>
              <a:t>Dina Klimkina</a:t>
            </a:r>
          </a:p>
          <a:p>
            <a:pPr marL="68580" lvl="0" indent="0">
              <a:buClr>
                <a:srgbClr val="94C600"/>
              </a:buClr>
              <a:buSzPct val="76000"/>
              <a:buNone/>
            </a:pPr>
            <a:r>
              <a:rPr lang="en-US" dirty="0"/>
              <a:t>SEED Policy &amp; Engagement Director </a:t>
            </a:r>
          </a:p>
          <a:p>
            <a:pPr marL="68580" lvl="0" indent="0">
              <a:buClr>
                <a:srgbClr val="94C600"/>
              </a:buClr>
              <a:buSzPct val="76000"/>
              <a:buNone/>
            </a:pPr>
            <a:r>
              <a:rPr lang="en-US" dirty="0">
                <a:solidFill>
                  <a:schemeClr val="tx2">
                    <a:lumMod val="75000"/>
                    <a:lumOff val="25000"/>
                  </a:schemeClr>
                </a:solidFill>
              </a:rPr>
              <a:t>dklimkina@conceptscomm.com </a:t>
            </a:r>
          </a:p>
          <a:p>
            <a:pPr marL="68580" lvl="0" indent="0">
              <a:buClr>
                <a:srgbClr val="94C600"/>
              </a:buClr>
              <a:buSzPct val="76000"/>
              <a:buNone/>
            </a:pPr>
            <a:r>
              <a:rPr lang="en-US" dirty="0"/>
              <a:t>859.333.6148 </a:t>
            </a:r>
          </a:p>
          <a:p>
            <a:pPr marL="68580" lvl="0" indent="0">
              <a:buClr>
                <a:srgbClr val="94C600"/>
              </a:buClr>
              <a:buSzPct val="76000"/>
              <a:buNone/>
            </a:pPr>
            <a:endParaRPr lang="en-US" dirty="0"/>
          </a:p>
          <a:p>
            <a:pPr marL="68580" lvl="0" indent="0">
              <a:buClr>
                <a:srgbClr val="94C600"/>
              </a:buClr>
              <a:buSzPct val="76000"/>
              <a:buNone/>
            </a:pPr>
            <a:r>
              <a:rPr lang="en-US" b="1" dirty="0"/>
              <a:t>Eve Hill</a:t>
            </a:r>
          </a:p>
          <a:p>
            <a:pPr marL="68580" lvl="0" indent="0">
              <a:buClr>
                <a:srgbClr val="94C600"/>
              </a:buClr>
              <a:buSzPct val="76000"/>
              <a:buNone/>
            </a:pPr>
            <a:r>
              <a:rPr lang="en-US" dirty="0"/>
              <a:t>SEED Legislative &amp; Policy Counsel </a:t>
            </a:r>
          </a:p>
          <a:p>
            <a:pPr marL="68580" lvl="0" indent="0">
              <a:buClr>
                <a:srgbClr val="94C600"/>
              </a:buClr>
              <a:buSzPct val="76000"/>
              <a:buNone/>
            </a:pPr>
            <a:r>
              <a:rPr lang="en-US" dirty="0">
                <a:solidFill>
                  <a:schemeClr val="tx2">
                    <a:lumMod val="75000"/>
                    <a:lumOff val="25000"/>
                  </a:schemeClr>
                </a:solidFill>
              </a:rPr>
              <a:t>EHill@browngold.com</a:t>
            </a:r>
          </a:p>
          <a:p>
            <a:pPr marL="68580" lvl="0" indent="0">
              <a:buClr>
                <a:srgbClr val="94C600"/>
              </a:buClr>
              <a:buSzPct val="76000"/>
              <a:buNone/>
            </a:pPr>
            <a:r>
              <a:rPr lang="en-US" dirty="0"/>
              <a:t>410.962.1030</a:t>
            </a:r>
          </a:p>
          <a:p>
            <a:pPr marL="68580" lvl="0" indent="0">
              <a:buClr>
                <a:srgbClr val="94C600"/>
              </a:buClr>
              <a:buSzPct val="76000"/>
              <a:buNone/>
            </a:pPr>
            <a:endParaRPr lang="en-US" b="1" dirty="0">
              <a:solidFill>
                <a:srgbClr val="0070C0"/>
              </a:solidFill>
            </a:endParaRPr>
          </a:p>
        </p:txBody>
      </p:sp>
    </p:spTree>
    <p:extLst>
      <p:ext uri="{BB962C8B-B14F-4D97-AF65-F5344CB8AC3E}">
        <p14:creationId xmlns:p14="http://schemas.microsoft.com/office/powerpoint/2010/main" val="182105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E3D2-46E2-486E-8CF3-0879F1559117}"/>
              </a:ext>
            </a:extLst>
          </p:cNvPr>
          <p:cNvSpPr>
            <a:spLocks noGrp="1"/>
          </p:cNvSpPr>
          <p:nvPr>
            <p:ph type="title"/>
          </p:nvPr>
        </p:nvSpPr>
        <p:spPr>
          <a:xfrm>
            <a:off x="0" y="824656"/>
            <a:ext cx="4033155" cy="923330"/>
          </a:xfrm>
        </p:spPr>
        <p:txBody>
          <a:bodyPr/>
          <a:lstStyle/>
          <a:p>
            <a:r>
              <a:rPr lang="en-US" dirty="0"/>
              <a:t>Introducing SEED</a:t>
            </a:r>
          </a:p>
        </p:txBody>
      </p:sp>
      <p:sp>
        <p:nvSpPr>
          <p:cNvPr id="3" name="Content Placeholder 2">
            <a:extLst>
              <a:ext uri="{FF2B5EF4-FFF2-40B4-BE49-F238E27FC236}">
                <a16:creationId xmlns:a16="http://schemas.microsoft.com/office/drawing/2014/main" id="{C7FBCEB2-52F4-4221-9EAE-F8C027C08A50}"/>
              </a:ext>
            </a:extLst>
          </p:cNvPr>
          <p:cNvSpPr>
            <a:spLocks noGrp="1"/>
          </p:cNvSpPr>
          <p:nvPr>
            <p:ph idx="1"/>
          </p:nvPr>
        </p:nvSpPr>
        <p:spPr>
          <a:xfrm>
            <a:off x="496957" y="1900368"/>
            <a:ext cx="10484232" cy="3799922"/>
          </a:xfrm>
        </p:spPr>
        <p:txBody>
          <a:bodyPr/>
          <a:lstStyle/>
          <a:p>
            <a:pPr>
              <a:spcBef>
                <a:spcPts val="600"/>
              </a:spcBef>
              <a:spcAft>
                <a:spcPts val="1000"/>
              </a:spcAft>
              <a:buFont typeface="Wingdings" panose="05000000000000000000" pitchFamily="2" charset="2"/>
              <a:buChar char="ü"/>
            </a:pPr>
            <a:r>
              <a:rPr lang="en-US" sz="2400" dirty="0">
                <a:solidFill>
                  <a:schemeClr val="tx1"/>
                </a:solidFill>
              </a:rPr>
              <a:t>Initiative funded by the U.S. Department of Labor’s Office of Disability Employment Policy </a:t>
            </a:r>
          </a:p>
          <a:p>
            <a:pPr>
              <a:spcBef>
                <a:spcPts val="600"/>
              </a:spcBef>
              <a:spcAft>
                <a:spcPts val="1000"/>
              </a:spcAft>
              <a:buFont typeface="Wingdings" panose="05000000000000000000" pitchFamily="2" charset="2"/>
              <a:buChar char="ü"/>
            </a:pPr>
            <a:r>
              <a:rPr lang="en-US" sz="2400" dirty="0">
                <a:solidFill>
                  <a:schemeClr val="tx1"/>
                </a:solidFill>
              </a:rPr>
              <a:t>Goal: Foster a nationwide workforce more inclusive of people with disabilities </a:t>
            </a:r>
          </a:p>
          <a:p>
            <a:pPr>
              <a:spcBef>
                <a:spcPts val="600"/>
              </a:spcBef>
              <a:spcAft>
                <a:spcPts val="1000"/>
              </a:spcAft>
              <a:buFont typeface="Wingdings" panose="05000000000000000000" pitchFamily="2" charset="2"/>
              <a:buChar char="ü"/>
            </a:pPr>
            <a:r>
              <a:rPr lang="en-US" sz="2400" dirty="0">
                <a:solidFill>
                  <a:schemeClr val="tx1"/>
                </a:solidFill>
              </a:rPr>
              <a:t>Readies organizations that represent state policymakers to respond to disability employment and workforce development requests and inquiries</a:t>
            </a:r>
          </a:p>
          <a:p>
            <a:pPr marL="0" indent="0">
              <a:buNone/>
            </a:pPr>
            <a:endParaRPr lang="en-US" dirty="0"/>
          </a:p>
        </p:txBody>
      </p:sp>
      <p:pic>
        <p:nvPicPr>
          <p:cNvPr id="8" name="Picture 7" descr="A group of logos with different colors&#10;&#10;Description automatically generated">
            <a:extLst>
              <a:ext uri="{FF2B5EF4-FFF2-40B4-BE49-F238E27FC236}">
                <a16:creationId xmlns:a16="http://schemas.microsoft.com/office/drawing/2014/main" id="{6708DF0E-5B63-17E1-EC40-A6A32270B94C}"/>
              </a:ext>
            </a:extLst>
          </p:cNvPr>
          <p:cNvPicPr>
            <a:picLocks noChangeAspect="1"/>
          </p:cNvPicPr>
          <p:nvPr/>
        </p:nvPicPr>
        <p:blipFill>
          <a:blip r:embed="rId3"/>
          <a:stretch>
            <a:fillRect/>
          </a:stretch>
        </p:blipFill>
        <p:spPr>
          <a:xfrm>
            <a:off x="540175" y="4534325"/>
            <a:ext cx="10840272" cy="1805059"/>
          </a:xfrm>
          <a:prstGeom prst="rect">
            <a:avLst/>
          </a:prstGeom>
        </p:spPr>
      </p:pic>
    </p:spTree>
    <p:extLst>
      <p:ext uri="{BB962C8B-B14F-4D97-AF65-F5344CB8AC3E}">
        <p14:creationId xmlns:p14="http://schemas.microsoft.com/office/powerpoint/2010/main" val="78129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0FDF-5425-4D5C-8B23-E69B93BD50ED}"/>
              </a:ext>
            </a:extLst>
          </p:cNvPr>
          <p:cNvSpPr>
            <a:spLocks noGrp="1"/>
          </p:cNvSpPr>
          <p:nvPr>
            <p:ph type="title"/>
          </p:nvPr>
        </p:nvSpPr>
        <p:spPr>
          <a:xfrm>
            <a:off x="0" y="824656"/>
            <a:ext cx="4574970" cy="923330"/>
          </a:xfrm>
        </p:spPr>
        <p:txBody>
          <a:bodyPr/>
          <a:lstStyle/>
          <a:p>
            <a:r>
              <a:rPr lang="en-US" dirty="0"/>
              <a:t>SEED as a Resource</a:t>
            </a:r>
          </a:p>
        </p:txBody>
      </p:sp>
      <p:sp>
        <p:nvSpPr>
          <p:cNvPr id="3" name="Content Placeholder 2">
            <a:extLst>
              <a:ext uri="{FF2B5EF4-FFF2-40B4-BE49-F238E27FC236}">
                <a16:creationId xmlns:a16="http://schemas.microsoft.com/office/drawing/2014/main" id="{047D4F3B-A044-4D15-BECF-54C74A0EFF14}"/>
              </a:ext>
            </a:extLst>
          </p:cNvPr>
          <p:cNvSpPr>
            <a:spLocks noGrp="1"/>
          </p:cNvSpPr>
          <p:nvPr>
            <p:ph idx="1"/>
          </p:nvPr>
        </p:nvSpPr>
        <p:spPr>
          <a:xfrm>
            <a:off x="604007" y="1764764"/>
            <a:ext cx="10671191" cy="4580390"/>
          </a:xfrm>
        </p:spPr>
        <p:txBody>
          <a:bodyPr>
            <a:noAutofit/>
          </a:bodyPr>
          <a:lstStyle/>
          <a:p>
            <a:pPr>
              <a:lnSpc>
                <a:spcPct val="120000"/>
              </a:lnSpc>
              <a:spcBef>
                <a:spcPts val="600"/>
              </a:spcBef>
              <a:spcAft>
                <a:spcPts val="400"/>
              </a:spcAft>
              <a:buFont typeface="Wingdings" panose="05000000000000000000" pitchFamily="2" charset="2"/>
              <a:buChar char="ü"/>
            </a:pPr>
            <a:r>
              <a:rPr lang="en-US" sz="2100" dirty="0"/>
              <a:t>Disability employment policy and subject-matter expertise</a:t>
            </a:r>
          </a:p>
          <a:p>
            <a:pPr>
              <a:lnSpc>
                <a:spcPct val="120000"/>
              </a:lnSpc>
              <a:spcBef>
                <a:spcPts val="600"/>
              </a:spcBef>
              <a:spcAft>
                <a:spcPts val="400"/>
              </a:spcAft>
              <a:buFont typeface="Wingdings" panose="05000000000000000000" pitchFamily="2" charset="2"/>
              <a:buChar char="ü"/>
            </a:pPr>
            <a:r>
              <a:rPr lang="en-US" sz="2100" dirty="0"/>
              <a:t>Targeted policy analysis and assistance to state and local policymakers (research, state gap analyses, draft legislation)</a:t>
            </a:r>
          </a:p>
          <a:p>
            <a:pPr>
              <a:lnSpc>
                <a:spcPct val="120000"/>
              </a:lnSpc>
              <a:spcBef>
                <a:spcPts val="600"/>
              </a:spcBef>
              <a:spcAft>
                <a:spcPts val="400"/>
              </a:spcAft>
              <a:buFont typeface="Wingdings" panose="05000000000000000000" pitchFamily="2" charset="2"/>
              <a:buChar char="ü"/>
            </a:pPr>
            <a:r>
              <a:rPr lang="en-US" sz="2100" dirty="0"/>
              <a:t>Tools and resources designed to assist state policymakers in crafting and sponsoring effective policies</a:t>
            </a:r>
          </a:p>
          <a:p>
            <a:pPr>
              <a:lnSpc>
                <a:spcPct val="120000"/>
              </a:lnSpc>
              <a:spcBef>
                <a:spcPts val="600"/>
              </a:spcBef>
              <a:spcAft>
                <a:spcPts val="400"/>
              </a:spcAft>
              <a:buFont typeface="Wingdings" panose="05000000000000000000" pitchFamily="2" charset="2"/>
              <a:buChar char="ü"/>
            </a:pPr>
            <a:r>
              <a:rPr lang="en-US" sz="2100" dirty="0"/>
              <a:t>Sample policy options that states can customize and advance within their own legislatures</a:t>
            </a:r>
          </a:p>
          <a:p>
            <a:pPr>
              <a:lnSpc>
                <a:spcPct val="120000"/>
              </a:lnSpc>
              <a:spcBef>
                <a:spcPts val="600"/>
              </a:spcBef>
              <a:spcAft>
                <a:spcPts val="400"/>
              </a:spcAft>
              <a:buFont typeface="Wingdings" panose="05000000000000000000" pitchFamily="2" charset="2"/>
              <a:buChar char="ü"/>
            </a:pPr>
            <a:r>
              <a:rPr lang="en-US" sz="2100" dirty="0"/>
              <a:t>Access to meaningful data on disability employment and related issues</a:t>
            </a:r>
          </a:p>
          <a:p>
            <a:pPr>
              <a:lnSpc>
                <a:spcPct val="120000"/>
              </a:lnSpc>
              <a:spcBef>
                <a:spcPts val="600"/>
              </a:spcBef>
              <a:spcAft>
                <a:spcPts val="400"/>
              </a:spcAft>
              <a:buFont typeface="Wingdings" panose="05000000000000000000" pitchFamily="2" charset="2"/>
              <a:buChar char="ü"/>
            </a:pPr>
            <a:r>
              <a:rPr lang="en-US" sz="2100" dirty="0"/>
              <a:t>Connections to federal agencies, as well as national community, advocacy and business organizations</a:t>
            </a:r>
          </a:p>
        </p:txBody>
      </p:sp>
      <p:sp>
        <p:nvSpPr>
          <p:cNvPr id="4" name="TextBox 3">
            <a:extLst>
              <a:ext uri="{FF2B5EF4-FFF2-40B4-BE49-F238E27FC236}">
                <a16:creationId xmlns:a16="http://schemas.microsoft.com/office/drawing/2014/main" id="{7DB60C12-4F46-4383-AA2A-467ED24F6F19}"/>
              </a:ext>
            </a:extLst>
          </p:cNvPr>
          <p:cNvSpPr txBox="1"/>
          <p:nvPr/>
        </p:nvSpPr>
        <p:spPr>
          <a:xfrm>
            <a:off x="3363986" y="6215123"/>
            <a:ext cx="5617660" cy="461665"/>
          </a:xfrm>
          <a:prstGeom prst="rect">
            <a:avLst/>
          </a:prstGeom>
          <a:noFill/>
        </p:spPr>
        <p:txBody>
          <a:bodyPr wrap="square" rtlCol="0">
            <a:spAutoFit/>
          </a:bodyPr>
          <a:lstStyle/>
          <a:p>
            <a:pPr algn="ctr"/>
            <a:r>
              <a:rPr lang="en-US" sz="2400" b="1" i="1" dirty="0">
                <a:solidFill>
                  <a:srgbClr val="0070C0"/>
                </a:solidFill>
              </a:rPr>
              <a:t>DOL.gov/agencies/odep/state-policy</a:t>
            </a:r>
          </a:p>
        </p:txBody>
      </p:sp>
    </p:spTree>
    <p:extLst>
      <p:ext uri="{BB962C8B-B14F-4D97-AF65-F5344CB8AC3E}">
        <p14:creationId xmlns:p14="http://schemas.microsoft.com/office/powerpoint/2010/main" val="34765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0A9737-321E-AE42-B1D2-B41EEB174AFA}"/>
              </a:ext>
            </a:extLst>
          </p:cNvPr>
          <p:cNvSpPr>
            <a:spLocks noGrp="1"/>
          </p:cNvSpPr>
          <p:nvPr>
            <p:ph type="title"/>
          </p:nvPr>
        </p:nvSpPr>
        <p:spPr>
          <a:xfrm>
            <a:off x="0" y="806077"/>
            <a:ext cx="6289350" cy="923330"/>
          </a:xfrm>
        </p:spPr>
        <p:txBody>
          <a:bodyPr/>
          <a:lstStyle/>
          <a:p>
            <a:r>
              <a:rPr lang="en-US" dirty="0"/>
              <a:t>Policy Assistance Resources</a:t>
            </a:r>
          </a:p>
        </p:txBody>
      </p:sp>
      <p:pic>
        <p:nvPicPr>
          <p:cNvPr id="6" name="Content Placeholder 11" descr="Work Matters: A Framework for States on Workforce Development for People with Disabilities">
            <a:extLst>
              <a:ext uri="{FF2B5EF4-FFF2-40B4-BE49-F238E27FC236}">
                <a16:creationId xmlns:a16="http://schemas.microsoft.com/office/drawing/2014/main" id="{2E576F3B-67EF-4506-9FA3-6CB8EACE9AF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14570" y="2394947"/>
            <a:ext cx="2338230" cy="2952306"/>
          </a:xfrm>
          <a:prstGeom prst="rect">
            <a:avLst/>
          </a:prstGeom>
        </p:spPr>
      </p:pic>
      <p:sp>
        <p:nvSpPr>
          <p:cNvPr id="4" name="Content Placeholder 3">
            <a:extLst>
              <a:ext uri="{FF2B5EF4-FFF2-40B4-BE49-F238E27FC236}">
                <a16:creationId xmlns:a16="http://schemas.microsoft.com/office/drawing/2014/main" id="{516AA334-947A-244D-A736-12EFB7D1466D}"/>
              </a:ext>
            </a:extLst>
          </p:cNvPr>
          <p:cNvSpPr>
            <a:spLocks noGrp="1"/>
          </p:cNvSpPr>
          <p:nvPr>
            <p:ph idx="1"/>
          </p:nvPr>
        </p:nvSpPr>
        <p:spPr>
          <a:xfrm>
            <a:off x="4015409" y="1989826"/>
            <a:ext cx="7820025" cy="4490487"/>
          </a:xfrm>
        </p:spPr>
        <p:txBody>
          <a:bodyPr>
            <a:normAutofit fontScale="92500" lnSpcReduction="20000"/>
          </a:bodyPr>
          <a:lstStyle/>
          <a:p>
            <a:pPr lvl="0">
              <a:spcAft>
                <a:spcPts val="600"/>
              </a:spcAft>
              <a:buFont typeface="Wingdings" panose="05000000000000000000" pitchFamily="2" charset="2"/>
              <a:buChar char="ü"/>
            </a:pPr>
            <a:r>
              <a:rPr lang="en-US" sz="1800" b="1" dirty="0">
                <a:solidFill>
                  <a:schemeClr val="tx1"/>
                </a:solidFill>
              </a:rPr>
              <a:t>Work Matters: A Framework for States on Workforce Development for People with Disabilities</a:t>
            </a:r>
          </a:p>
          <a:p>
            <a:pPr lvl="1">
              <a:spcAft>
                <a:spcPts val="600"/>
              </a:spcAft>
              <a:buFont typeface="Wingdings" panose="05000000000000000000" pitchFamily="2" charset="2"/>
              <a:buChar char="v"/>
            </a:pPr>
            <a:r>
              <a:rPr lang="en-US" sz="1800" i="1" dirty="0">
                <a:solidFill>
                  <a:srgbClr val="0070C0"/>
                </a:solidFill>
              </a:rPr>
              <a:t>DOL.gov/agencies/odep/state-policy/work-mattersSEED.CSG.org/work-matters</a:t>
            </a:r>
          </a:p>
          <a:p>
            <a:pPr>
              <a:spcAft>
                <a:spcPts val="600"/>
              </a:spcAft>
              <a:buFont typeface="Wingdings" panose="05000000000000000000" pitchFamily="2" charset="2"/>
              <a:buChar char="ü"/>
            </a:pPr>
            <a:r>
              <a:rPr lang="en-US" sz="1800" b="1" dirty="0">
                <a:solidFill>
                  <a:schemeClr val="tx1"/>
                </a:solidFill>
              </a:rPr>
              <a:t>Mental Health Matters: Mental Health in the Workforce Policy </a:t>
            </a:r>
            <a:r>
              <a:rPr lang="en-US" sz="1800" b="1" dirty="0"/>
              <a:t>Toolkit</a:t>
            </a:r>
            <a:r>
              <a:rPr lang="en-US" sz="1800" b="1" dirty="0">
                <a:solidFill>
                  <a:schemeClr val="tx1"/>
                </a:solidFill>
              </a:rPr>
              <a:t> </a:t>
            </a:r>
          </a:p>
          <a:p>
            <a:pPr lvl="1">
              <a:spcAft>
                <a:spcPts val="600"/>
              </a:spcAft>
              <a:buFont typeface="Wingdings" panose="05000000000000000000" pitchFamily="2" charset="2"/>
              <a:buChar char="v"/>
            </a:pPr>
            <a:r>
              <a:rPr lang="en-US" sz="1800" i="1" dirty="0">
                <a:solidFill>
                  <a:srgbClr val="0070C0"/>
                </a:solidFill>
              </a:rPr>
              <a:t>NCSL.org/labor-and-employment/mental-health-in-the-workforce-toolkit</a:t>
            </a:r>
          </a:p>
          <a:p>
            <a:pPr>
              <a:spcAft>
                <a:spcPts val="600"/>
              </a:spcAft>
              <a:buFont typeface="Wingdings" panose="05000000000000000000" pitchFamily="2" charset="2"/>
              <a:buChar char="ü"/>
            </a:pPr>
            <a:r>
              <a:rPr lang="en-US" sz="1800" b="1" dirty="0">
                <a:solidFill>
                  <a:schemeClr val="tx1"/>
                </a:solidFill>
              </a:rPr>
              <a:t>The State as a Model Employer of People with Disabilities</a:t>
            </a:r>
          </a:p>
          <a:p>
            <a:pPr lvl="1">
              <a:spcAft>
                <a:spcPts val="600"/>
              </a:spcAft>
              <a:buFont typeface="Wingdings" panose="05000000000000000000" pitchFamily="2" charset="2"/>
              <a:buChar char="v"/>
            </a:pPr>
            <a:r>
              <a:rPr lang="en-US" sz="1800" i="1" dirty="0">
                <a:solidFill>
                  <a:srgbClr val="0070C0"/>
                </a:solidFill>
              </a:rPr>
              <a:t>SEED.CSG.org/wp-content/uploads/2022/07/Accessible-Final_SAME_SEED_Report.pdf</a:t>
            </a:r>
          </a:p>
          <a:p>
            <a:pPr>
              <a:spcAft>
                <a:spcPts val="600"/>
              </a:spcAft>
              <a:buFont typeface="Wingdings" panose="05000000000000000000" pitchFamily="2" charset="2"/>
              <a:buChar char="ü"/>
            </a:pPr>
            <a:r>
              <a:rPr lang="en-US" sz="1800" b="1" dirty="0">
                <a:solidFill>
                  <a:schemeClr val="tx1"/>
                </a:solidFill>
              </a:rPr>
              <a:t>Stay-at -Work/Return-to-Work State Policy Toolkit </a:t>
            </a:r>
          </a:p>
          <a:p>
            <a:pPr lvl="1">
              <a:spcAft>
                <a:spcPts val="600"/>
              </a:spcAft>
              <a:buFont typeface="Wingdings" panose="05000000000000000000" pitchFamily="2" charset="2"/>
              <a:buChar char="v"/>
            </a:pPr>
            <a:r>
              <a:rPr lang="en-US" sz="1800" i="1" dirty="0">
                <a:solidFill>
                  <a:srgbClr val="0070C0"/>
                </a:solidFill>
              </a:rPr>
              <a:t>SEED.CSG.org/wp-content/uploads/2020/06/seed_report_issuu.pdf</a:t>
            </a:r>
          </a:p>
          <a:p>
            <a:pPr>
              <a:spcAft>
                <a:spcPts val="600"/>
              </a:spcAft>
              <a:buFont typeface="Wingdings" panose="05000000000000000000" pitchFamily="2" charset="2"/>
              <a:buChar char="ü"/>
            </a:pPr>
            <a:r>
              <a:rPr lang="en-US" sz="1800" b="1" dirty="0">
                <a:solidFill>
                  <a:schemeClr val="tx1"/>
                </a:solidFill>
              </a:rPr>
              <a:t>State Employment Policies for Veterans with Disabilities</a:t>
            </a:r>
          </a:p>
          <a:p>
            <a:pPr lvl="1">
              <a:spcAft>
                <a:spcPts val="600"/>
              </a:spcAft>
              <a:buFont typeface="Wingdings" panose="05000000000000000000" pitchFamily="2" charset="2"/>
              <a:buChar char="v"/>
            </a:pPr>
            <a:r>
              <a:rPr lang="en-US" sz="1800" i="1" dirty="0">
                <a:solidFill>
                  <a:srgbClr val="0070C0"/>
                </a:solidFill>
              </a:rPr>
              <a:t>NCSL.org/military-and-veterans-affairs/state-employment-policies-for-veterans-with-disabilities</a:t>
            </a:r>
            <a:endParaRPr lang="en-US" dirty="0"/>
          </a:p>
          <a:p>
            <a:pPr marL="457200" lvl="1" indent="0">
              <a:spcAft>
                <a:spcPts val="600"/>
              </a:spcAft>
              <a:buNone/>
            </a:pPr>
            <a:endParaRPr lang="en-US" dirty="0"/>
          </a:p>
          <a:p>
            <a:pPr marL="457200" lvl="1" indent="0">
              <a:spcAft>
                <a:spcPts val="600"/>
              </a:spcAft>
              <a:buNone/>
            </a:pPr>
            <a:endParaRPr lang="en-US" dirty="0"/>
          </a:p>
        </p:txBody>
      </p:sp>
    </p:spTree>
    <p:extLst>
      <p:ext uri="{BB962C8B-B14F-4D97-AF65-F5344CB8AC3E}">
        <p14:creationId xmlns:p14="http://schemas.microsoft.com/office/powerpoint/2010/main" val="304112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6DB8-BE8C-A867-AB2B-E6985B9B9C0B}"/>
              </a:ext>
            </a:extLst>
          </p:cNvPr>
          <p:cNvSpPr>
            <a:spLocks noGrp="1"/>
          </p:cNvSpPr>
          <p:nvPr>
            <p:ph type="title"/>
          </p:nvPr>
        </p:nvSpPr>
        <p:spPr>
          <a:xfrm>
            <a:off x="0" y="824656"/>
            <a:ext cx="7396256" cy="923330"/>
          </a:xfrm>
        </p:spPr>
        <p:txBody>
          <a:bodyPr/>
          <a:lstStyle/>
          <a:p>
            <a:r>
              <a:rPr lang="en-US" dirty="0"/>
              <a:t>Disability Population: Employment</a:t>
            </a:r>
          </a:p>
        </p:txBody>
      </p:sp>
      <p:sp>
        <p:nvSpPr>
          <p:cNvPr id="3" name="Content Placeholder 2">
            <a:extLst>
              <a:ext uri="{FF2B5EF4-FFF2-40B4-BE49-F238E27FC236}">
                <a16:creationId xmlns:a16="http://schemas.microsoft.com/office/drawing/2014/main" id="{4457C942-A3D5-76B8-74D0-806BF1B8B89E}"/>
              </a:ext>
            </a:extLst>
          </p:cNvPr>
          <p:cNvSpPr>
            <a:spLocks noGrp="1"/>
          </p:cNvSpPr>
          <p:nvPr>
            <p:ph sz="half" idx="1"/>
          </p:nvPr>
        </p:nvSpPr>
        <p:spPr>
          <a:xfrm>
            <a:off x="536713" y="1967863"/>
            <a:ext cx="5483087" cy="3700532"/>
          </a:xfrm>
        </p:spPr>
        <p:txBody>
          <a:bodyPr>
            <a:normAutofit/>
          </a:bodyPr>
          <a:lstStyle/>
          <a:p>
            <a:pPr marL="0" indent="0">
              <a:buNone/>
            </a:pPr>
            <a:r>
              <a:rPr lang="en-US" b="1" dirty="0"/>
              <a:t>United States</a:t>
            </a:r>
          </a:p>
          <a:p>
            <a:r>
              <a:rPr lang="en-US" sz="1600" dirty="0"/>
              <a:t>Total Population: 328,403,000</a:t>
            </a:r>
          </a:p>
          <a:p>
            <a:r>
              <a:rPr lang="en-US" sz="1600" dirty="0"/>
              <a:t>Total Population with Disabilities: 44,121,000</a:t>
            </a:r>
          </a:p>
          <a:p>
            <a:r>
              <a:rPr lang="en-US" sz="1600" dirty="0"/>
              <a:t>Population 18-64 without Disabilities: </a:t>
            </a:r>
            <a:r>
              <a:rPr lang="en-US" sz="1600" dirty="0">
                <a:solidFill>
                  <a:srgbClr val="000000"/>
                </a:solidFill>
              </a:rPr>
              <a:t>177,842,000</a:t>
            </a:r>
            <a:r>
              <a:rPr lang="en-US" sz="1600" dirty="0"/>
              <a:t> </a:t>
            </a:r>
          </a:p>
          <a:p>
            <a:r>
              <a:rPr lang="en-US" sz="1600" dirty="0"/>
              <a:t>Population 18-64 with Disabilities: </a:t>
            </a:r>
            <a:r>
              <a:rPr lang="en-US" sz="1600" dirty="0">
                <a:solidFill>
                  <a:srgbClr val="000000"/>
                </a:solidFill>
              </a:rPr>
              <a:t>21,992,000</a:t>
            </a:r>
            <a:r>
              <a:rPr lang="en-US" sz="1600" dirty="0"/>
              <a:t> </a:t>
            </a:r>
          </a:p>
          <a:p>
            <a:r>
              <a:rPr lang="en-US" sz="1600" dirty="0"/>
              <a:t>Employed without Disabilities: 140,414,000 (79%)</a:t>
            </a:r>
          </a:p>
          <a:p>
            <a:r>
              <a:rPr lang="en-US" sz="1600" dirty="0"/>
              <a:t>Employed with Disabilities: 9,798,000 (44.5%)</a:t>
            </a:r>
          </a:p>
        </p:txBody>
      </p:sp>
      <p:sp>
        <p:nvSpPr>
          <p:cNvPr id="4" name="Content Placeholder 3">
            <a:extLst>
              <a:ext uri="{FF2B5EF4-FFF2-40B4-BE49-F238E27FC236}">
                <a16:creationId xmlns:a16="http://schemas.microsoft.com/office/drawing/2014/main" id="{0F21B353-40B4-DC0D-64FE-B8B027859B6D}"/>
              </a:ext>
            </a:extLst>
          </p:cNvPr>
          <p:cNvSpPr>
            <a:spLocks noGrp="1"/>
          </p:cNvSpPr>
          <p:nvPr>
            <p:ph sz="half" idx="2"/>
          </p:nvPr>
        </p:nvSpPr>
        <p:spPr>
          <a:xfrm>
            <a:off x="6172202" y="1957647"/>
            <a:ext cx="5483087" cy="3908641"/>
          </a:xfrm>
        </p:spPr>
        <p:txBody>
          <a:bodyPr>
            <a:normAutofit/>
          </a:bodyPr>
          <a:lstStyle/>
          <a:p>
            <a:pPr marL="0" indent="0">
              <a:buNone/>
            </a:pPr>
            <a:r>
              <a:rPr lang="en-US" b="1" dirty="0"/>
              <a:t>Kentucky</a:t>
            </a:r>
          </a:p>
          <a:p>
            <a:r>
              <a:rPr lang="en-US" sz="1600" dirty="0"/>
              <a:t>Total Population: 4,429,000</a:t>
            </a:r>
          </a:p>
          <a:p>
            <a:r>
              <a:rPr lang="en-US" sz="1600" dirty="0"/>
              <a:t>Total Population with Disabilities: 802,000</a:t>
            </a:r>
          </a:p>
          <a:p>
            <a:r>
              <a:rPr lang="en-US" sz="1600" dirty="0"/>
              <a:t>Population 18-64 without Disabilities: </a:t>
            </a:r>
            <a:r>
              <a:rPr lang="en-US" sz="1600" dirty="0">
                <a:solidFill>
                  <a:srgbClr val="000000"/>
                </a:solidFill>
              </a:rPr>
              <a:t>2,220,000</a:t>
            </a:r>
            <a:r>
              <a:rPr lang="en-US" sz="1600" dirty="0"/>
              <a:t> </a:t>
            </a:r>
          </a:p>
          <a:p>
            <a:r>
              <a:rPr lang="en-US" sz="1600" dirty="0"/>
              <a:t>Population 18-64 with Disabilities: </a:t>
            </a:r>
            <a:r>
              <a:rPr lang="en-US" sz="1600" dirty="0">
                <a:solidFill>
                  <a:srgbClr val="000000"/>
                </a:solidFill>
              </a:rPr>
              <a:t>440,000</a:t>
            </a:r>
          </a:p>
          <a:p>
            <a:r>
              <a:rPr lang="en-US" sz="1600" dirty="0"/>
              <a:t>Employed without Disabilities: 1,736,000 (78.2%)</a:t>
            </a:r>
          </a:p>
          <a:p>
            <a:r>
              <a:rPr lang="en-US" sz="1600" dirty="0"/>
              <a:t>Employed with Disabilities: 167,000 (37.9%)</a:t>
            </a:r>
          </a:p>
          <a:p>
            <a:endParaRPr lang="en-US" sz="1600" dirty="0"/>
          </a:p>
          <a:p>
            <a:endParaRPr lang="en-US" dirty="0"/>
          </a:p>
        </p:txBody>
      </p:sp>
      <p:sp>
        <p:nvSpPr>
          <p:cNvPr id="5" name="TextBox 4">
            <a:extLst>
              <a:ext uri="{FF2B5EF4-FFF2-40B4-BE49-F238E27FC236}">
                <a16:creationId xmlns:a16="http://schemas.microsoft.com/office/drawing/2014/main" id="{1765D319-4CE5-FE88-B93D-1F2593618071}"/>
              </a:ext>
            </a:extLst>
          </p:cNvPr>
          <p:cNvSpPr txBox="1"/>
          <p:nvPr/>
        </p:nvSpPr>
        <p:spPr>
          <a:xfrm>
            <a:off x="536713" y="6086165"/>
            <a:ext cx="8573985"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Thomas, N., Paul, S., Bach, S., &amp; </a:t>
            </a:r>
            <a:r>
              <a:rPr lang="en-US" sz="1200" dirty="0" err="1">
                <a:latin typeface="Arial" panose="020B0604020202020204" pitchFamily="34" charset="0"/>
                <a:cs typeface="Arial" panose="020B0604020202020204" pitchFamily="34" charset="0"/>
              </a:rPr>
              <a:t>Houtenville</a:t>
            </a:r>
            <a:r>
              <a:rPr lang="en-US" sz="1200" dirty="0">
                <a:latin typeface="Arial" panose="020B0604020202020204" pitchFamily="34" charset="0"/>
                <a:cs typeface="Arial" panose="020B0604020202020204" pitchFamily="34" charset="0"/>
              </a:rPr>
              <a:t>, A.(2024). Annual Disability Statistics Compendium: 2024 (Tables 1.3, 3.1-3.7). Durham, NH: University of New Hampshire, Institute on Disability.</a:t>
            </a:r>
          </a:p>
        </p:txBody>
      </p:sp>
    </p:spTree>
    <p:extLst>
      <p:ext uri="{BB962C8B-B14F-4D97-AF65-F5344CB8AC3E}">
        <p14:creationId xmlns:p14="http://schemas.microsoft.com/office/powerpoint/2010/main" val="103119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683A-5D46-4E9F-AF4E-BA805D261BDA}"/>
              </a:ext>
            </a:extLst>
          </p:cNvPr>
          <p:cNvSpPr>
            <a:spLocks noGrp="1"/>
          </p:cNvSpPr>
          <p:nvPr>
            <p:ph type="title"/>
          </p:nvPr>
        </p:nvSpPr>
        <p:spPr>
          <a:xfrm>
            <a:off x="0" y="806077"/>
            <a:ext cx="8988038" cy="923330"/>
          </a:xfrm>
        </p:spPr>
        <p:txBody>
          <a:bodyPr/>
          <a:lstStyle/>
          <a:p>
            <a:r>
              <a:rPr lang="en-US" dirty="0"/>
              <a:t>Private Sector Engagement Policy Options</a:t>
            </a:r>
          </a:p>
        </p:txBody>
      </p:sp>
      <p:sp>
        <p:nvSpPr>
          <p:cNvPr id="3" name="Content Placeholder 2">
            <a:extLst>
              <a:ext uri="{FF2B5EF4-FFF2-40B4-BE49-F238E27FC236}">
                <a16:creationId xmlns:a16="http://schemas.microsoft.com/office/drawing/2014/main" id="{5F3B7A88-0D52-4BAF-9205-F4697DAA8657}"/>
              </a:ext>
            </a:extLst>
          </p:cNvPr>
          <p:cNvSpPr>
            <a:spLocks noGrp="1"/>
          </p:cNvSpPr>
          <p:nvPr>
            <p:ph idx="1"/>
          </p:nvPr>
        </p:nvSpPr>
        <p:spPr>
          <a:xfrm>
            <a:off x="137431" y="1729407"/>
            <a:ext cx="12054569" cy="4397364"/>
          </a:xfrm>
        </p:spPr>
        <p:txBody>
          <a:bodyPr>
            <a:noAutofit/>
          </a:bodyPr>
          <a:lstStyle/>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1800" dirty="0">
                <a:effectLst/>
                <a:latin typeface="Arial" panose="020B0604020202020204" pitchFamily="34" charset="0"/>
                <a:ea typeface="Cambria" panose="02040503050406030204" pitchFamily="18" charset="0"/>
              </a:rPr>
              <a:t>Supporting and lessening burdens on businesses seeking to hire people with disabilities through technical assistance, education, outreach, and facilitating claiming of available tax credits;</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1800" dirty="0">
                <a:effectLst/>
                <a:latin typeface="Arial" panose="020B0604020202020204" pitchFamily="34" charset="0"/>
                <a:ea typeface="Cambria" panose="02040503050406030204" pitchFamily="18" charset="0"/>
              </a:rPr>
              <a:t>Providing disability awareness and etiquette training to private sector entities;</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1800" dirty="0">
                <a:effectLst/>
                <a:latin typeface="Arial" panose="020B0604020202020204" pitchFamily="34" charset="0"/>
                <a:ea typeface="Cambria" panose="02040503050406030204" pitchFamily="18" charset="0"/>
              </a:rPr>
              <a:t>Bringing public and private sector employers together (e.g., working groups, commissions and summits) to educate the private sector on the benefits of employing individuals with disabilities</a:t>
            </a:r>
            <a:r>
              <a:rPr lang="en-US" sz="1800" dirty="0">
                <a:ea typeface="Cambria" panose="02040503050406030204" pitchFamily="18" charset="0"/>
              </a:rPr>
              <a:t>;</a:t>
            </a:r>
            <a:endParaRPr lang="en-US" sz="1800" dirty="0">
              <a:effectLst/>
              <a:latin typeface="Arial" panose="020B0604020202020204" pitchFamily="34" charset="0"/>
              <a:ea typeface="Cambria" panose="02040503050406030204" pitchFamily="18" charset="0"/>
            </a:endParaRPr>
          </a:p>
          <a:p>
            <a:pPr marL="342900" lvl="0" indent="-342900">
              <a:lnSpc>
                <a:spcPct val="115000"/>
              </a:lnSpc>
              <a:spcBef>
                <a:spcPts val="0"/>
              </a:spcBef>
              <a:spcAft>
                <a:spcPts val="600"/>
              </a:spcAft>
              <a:buClr>
                <a:srgbClr val="B7D333"/>
              </a:buClr>
              <a:buSzPts val="1200"/>
              <a:buFont typeface="Wingdings" panose="05000000000000000000" pitchFamily="2" charset="2"/>
              <a:buChar char=""/>
            </a:pPr>
            <a:r>
              <a:rPr lang="en-US" sz="1800" dirty="0">
                <a:ea typeface="Cambria" panose="02040503050406030204" pitchFamily="18" charset="0"/>
              </a:rPr>
              <a:t>Using tax incentives to encourage businesses to hire qualified applicants with disabilities;</a:t>
            </a:r>
          </a:p>
          <a:p>
            <a:pPr marL="342900" lvl="0" indent="-342900">
              <a:lnSpc>
                <a:spcPct val="115000"/>
              </a:lnSpc>
              <a:spcBef>
                <a:spcPts val="0"/>
              </a:spcBef>
              <a:spcAft>
                <a:spcPts val="600"/>
              </a:spcAft>
              <a:buClr>
                <a:srgbClr val="B7D333"/>
              </a:buClr>
              <a:buSzPts val="1200"/>
              <a:buFont typeface="Wingdings" panose="05000000000000000000" pitchFamily="2" charset="2"/>
              <a:buChar char=""/>
            </a:pPr>
            <a:r>
              <a:rPr lang="en-US" sz="1800" dirty="0">
                <a:ea typeface="Cambria" panose="02040503050406030204" pitchFamily="18" charset="0"/>
              </a:rPr>
              <a:t>Using tax credits to businesses providing employment supports and accessibility;</a:t>
            </a:r>
          </a:p>
          <a:p>
            <a:pPr marL="342900" lvl="0" indent="-342900">
              <a:lnSpc>
                <a:spcPct val="115000"/>
              </a:lnSpc>
              <a:spcBef>
                <a:spcPts val="0"/>
              </a:spcBef>
              <a:spcAft>
                <a:spcPts val="600"/>
              </a:spcAft>
              <a:buClr>
                <a:srgbClr val="B7D333"/>
              </a:buClr>
              <a:buSzPts val="1200"/>
              <a:buFont typeface="Wingdings" panose="05000000000000000000" pitchFamily="2" charset="2"/>
              <a:buChar char=""/>
            </a:pPr>
            <a:r>
              <a:rPr lang="en-US" sz="1800" dirty="0">
                <a:ea typeface="Cambria" panose="02040503050406030204" pitchFamily="18" charset="0"/>
              </a:rPr>
              <a:t>Adopting inclusive apprenticeship programs;</a:t>
            </a:r>
          </a:p>
          <a:p>
            <a:pPr marL="342900" lvl="0" indent="-342900">
              <a:lnSpc>
                <a:spcPct val="115000"/>
              </a:lnSpc>
              <a:spcBef>
                <a:spcPts val="0"/>
              </a:spcBef>
              <a:spcAft>
                <a:spcPts val="600"/>
              </a:spcAft>
              <a:buClr>
                <a:srgbClr val="B7D333"/>
              </a:buClr>
              <a:buSzPts val="1200"/>
              <a:buFont typeface="Wingdings" panose="05000000000000000000" pitchFamily="2" charset="2"/>
              <a:buChar char=""/>
            </a:pPr>
            <a:r>
              <a:rPr lang="en-US" sz="1800" dirty="0">
                <a:ea typeface="Cambria" panose="02040503050406030204" pitchFamily="18" charset="0"/>
              </a:rPr>
              <a:t>Developing and using pipelines linking businesses with qualified applicants;</a:t>
            </a:r>
          </a:p>
          <a:p>
            <a:pPr marL="342900" lvl="0" indent="-342900">
              <a:lnSpc>
                <a:spcPct val="115000"/>
              </a:lnSpc>
              <a:spcBef>
                <a:spcPts val="0"/>
              </a:spcBef>
              <a:spcAft>
                <a:spcPts val="600"/>
              </a:spcAft>
              <a:buClr>
                <a:srgbClr val="B7D333"/>
              </a:buClr>
              <a:buSzPts val="1200"/>
              <a:buFont typeface="Wingdings" panose="05000000000000000000" pitchFamily="2" charset="2"/>
              <a:buChar char=""/>
            </a:pPr>
            <a:r>
              <a:rPr lang="en-US" sz="1800" dirty="0">
                <a:ea typeface="Cambria" panose="02040503050406030204" pitchFamily="18" charset="0"/>
              </a:rPr>
              <a:t>Encouraging private-sector businesses to adopt affirmative action plans to recruit and hire qualified people with disabilities; and</a:t>
            </a:r>
          </a:p>
          <a:p>
            <a:pPr marL="342900" lvl="0" indent="-342900">
              <a:lnSpc>
                <a:spcPct val="115000"/>
              </a:lnSpc>
              <a:spcBef>
                <a:spcPts val="0"/>
              </a:spcBef>
              <a:spcAft>
                <a:spcPts val="600"/>
              </a:spcAft>
              <a:buClr>
                <a:srgbClr val="B7D333"/>
              </a:buClr>
              <a:buSzPts val="1200"/>
              <a:buFont typeface="Wingdings" panose="05000000000000000000" pitchFamily="2" charset="2"/>
              <a:buChar char=""/>
            </a:pPr>
            <a:r>
              <a:rPr lang="en-US" sz="1800" dirty="0">
                <a:ea typeface="Cambria" panose="02040503050406030204" pitchFamily="18" charset="0"/>
              </a:rPr>
              <a:t>Studying the future of work from a disability perspective (e.g., automation and technology, including the use of artificial intelligence and the growth of the gig economy).</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1800" dirty="0">
                <a:effectLst/>
                <a:latin typeface="Arial" panose="020B0604020202020204" pitchFamily="34" charset="0"/>
                <a:ea typeface="Cambria" panose="02040503050406030204" pitchFamily="18" charset="0"/>
              </a:rPr>
              <a:t> </a:t>
            </a:r>
            <a:endParaRPr lang="en-US" sz="1800" dirty="0">
              <a:solidFill>
                <a:srgbClr val="221E1F"/>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4852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683A-5D46-4E9F-AF4E-BA805D261BDA}"/>
              </a:ext>
            </a:extLst>
          </p:cNvPr>
          <p:cNvSpPr>
            <a:spLocks noGrp="1"/>
          </p:cNvSpPr>
          <p:nvPr>
            <p:ph type="title"/>
          </p:nvPr>
        </p:nvSpPr>
        <p:spPr>
          <a:xfrm>
            <a:off x="0" y="806077"/>
            <a:ext cx="9412770" cy="923330"/>
          </a:xfrm>
        </p:spPr>
        <p:txBody>
          <a:bodyPr/>
          <a:lstStyle/>
          <a:p>
            <a:r>
              <a:rPr lang="en-US" dirty="0"/>
              <a:t>Stay-at-Work/ Return-to-Work Policy Options</a:t>
            </a:r>
          </a:p>
        </p:txBody>
      </p:sp>
      <p:sp>
        <p:nvSpPr>
          <p:cNvPr id="3" name="Content Placeholder 2">
            <a:extLst>
              <a:ext uri="{FF2B5EF4-FFF2-40B4-BE49-F238E27FC236}">
                <a16:creationId xmlns:a16="http://schemas.microsoft.com/office/drawing/2014/main" id="{5F3B7A88-0D52-4BAF-9205-F4697DAA8657}"/>
              </a:ext>
            </a:extLst>
          </p:cNvPr>
          <p:cNvSpPr>
            <a:spLocks noGrp="1"/>
          </p:cNvSpPr>
          <p:nvPr>
            <p:ph idx="1"/>
          </p:nvPr>
        </p:nvSpPr>
        <p:spPr>
          <a:xfrm>
            <a:off x="201561" y="1890973"/>
            <a:ext cx="11788877" cy="4716656"/>
          </a:xfrm>
        </p:spPr>
        <p:txBody>
          <a:bodyPr>
            <a:noAutofit/>
          </a:bodyPr>
          <a:lstStyle/>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1800" dirty="0">
                <a:effectLst/>
                <a:latin typeface="Arial" panose="020B0604020202020204" pitchFamily="34" charset="0"/>
                <a:ea typeface="Cambria" panose="02040503050406030204" pitchFamily="18" charset="0"/>
              </a:rPr>
              <a:t>Utilizing the retention option of Title I of the Rehabilitation Act under which the state VR agency may provide retention (maintenance) services to an employee with a disability even if the employee is not among the priority groups eligible for VR services; </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1800" dirty="0">
                <a:effectLst/>
                <a:latin typeface="Arial" panose="020B0604020202020204" pitchFamily="34" charset="0"/>
                <a:ea typeface="Cambria" panose="02040503050406030204" pitchFamily="18" charset="0"/>
              </a:rPr>
              <a:t>Providing benefits counseling through VR counselors; </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1800" dirty="0">
                <a:effectLst/>
                <a:latin typeface="Arial" panose="020B0604020202020204" pitchFamily="34" charset="0"/>
                <a:ea typeface="Cambria" panose="02040503050406030204" pitchFamily="18" charset="0"/>
              </a:rPr>
              <a:t>Appointing a Return-to-Work Coordinator to assist state agencies and state workers in retaining workers after illness or injury;</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1800" dirty="0">
                <a:effectLst/>
                <a:latin typeface="Arial" panose="020B0604020202020204" pitchFamily="34" charset="0"/>
                <a:ea typeface="Cambria" panose="02040503050406030204" pitchFamily="18" charset="0"/>
              </a:rPr>
              <a:t>Offering wellness and injury prevention programs; </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1800" dirty="0">
                <a:effectLst/>
                <a:latin typeface="Arial" panose="020B0604020202020204" pitchFamily="34" charset="0"/>
                <a:ea typeface="Cambria" panose="02040503050406030204" pitchFamily="18" charset="0"/>
              </a:rPr>
              <a:t>Providing incentives to employers, such as wage subsidies and financial support for accommodations for returning injured employees to work quickly;</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1800" dirty="0">
                <a:effectLst/>
                <a:latin typeface="Arial" panose="020B0604020202020204" pitchFamily="34" charset="0"/>
                <a:ea typeface="Cambria" panose="02040503050406030204" pitchFamily="18" charset="0"/>
              </a:rPr>
              <a:t>Offering health care providers and employers access to best and promising evidence-based stay-at-work/return-to-work practices; and</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1800" dirty="0">
                <a:effectLst/>
                <a:latin typeface="Arial" panose="020B0604020202020204" pitchFamily="34" charset="0"/>
                <a:ea typeface="Cambria" panose="02040503050406030204" pitchFamily="18" charset="0"/>
              </a:rPr>
              <a:t>Establishing employee incentive programs to encourage employees to return to work quickly or stay at work part time after an injury.</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endParaRPr lang="en-US" sz="1800" dirty="0">
              <a:effectLst/>
              <a:latin typeface="Arial" panose="020B0604020202020204" pitchFamily="34" charset="0"/>
              <a:ea typeface="Cambria" panose="02040503050406030204" pitchFamily="18" charset="0"/>
            </a:endParaRPr>
          </a:p>
        </p:txBody>
      </p:sp>
    </p:spTree>
    <p:extLst>
      <p:ext uri="{BB962C8B-B14F-4D97-AF65-F5344CB8AC3E}">
        <p14:creationId xmlns:p14="http://schemas.microsoft.com/office/powerpoint/2010/main" val="341190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683A-5D46-4E9F-AF4E-BA805D261BDA}"/>
              </a:ext>
            </a:extLst>
          </p:cNvPr>
          <p:cNvSpPr>
            <a:spLocks noGrp="1"/>
          </p:cNvSpPr>
          <p:nvPr>
            <p:ph type="title"/>
          </p:nvPr>
        </p:nvSpPr>
        <p:spPr>
          <a:xfrm>
            <a:off x="0" y="806077"/>
            <a:ext cx="8850180" cy="923330"/>
          </a:xfrm>
        </p:spPr>
        <p:txBody>
          <a:bodyPr/>
          <a:lstStyle/>
          <a:p>
            <a:r>
              <a:rPr lang="en-US" dirty="0"/>
              <a:t>State as a Model Employer Policy Options</a:t>
            </a:r>
          </a:p>
        </p:txBody>
      </p:sp>
      <p:sp>
        <p:nvSpPr>
          <p:cNvPr id="3" name="Content Placeholder 2">
            <a:extLst>
              <a:ext uri="{FF2B5EF4-FFF2-40B4-BE49-F238E27FC236}">
                <a16:creationId xmlns:a16="http://schemas.microsoft.com/office/drawing/2014/main" id="{5F3B7A88-0D52-4BAF-9205-F4697DAA8657}"/>
              </a:ext>
            </a:extLst>
          </p:cNvPr>
          <p:cNvSpPr>
            <a:spLocks noGrp="1"/>
          </p:cNvSpPr>
          <p:nvPr>
            <p:ph idx="1"/>
          </p:nvPr>
        </p:nvSpPr>
        <p:spPr>
          <a:xfrm>
            <a:off x="226141" y="1829256"/>
            <a:ext cx="11788877" cy="4687550"/>
          </a:xfrm>
        </p:spPr>
        <p:txBody>
          <a:bodyPr>
            <a:noAutofit/>
          </a:bodyPr>
          <a:lstStyle/>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2000" dirty="0">
                <a:effectLst/>
                <a:ea typeface="Cambria" panose="02040503050406030204" pitchFamily="18" charset="0"/>
              </a:rPr>
              <a:t>Creating infrastructures to implement SAME initiatives;</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2000" dirty="0">
                <a:effectLst/>
                <a:ea typeface="Cambria" panose="02040503050406030204" pitchFamily="18" charset="0"/>
              </a:rPr>
              <a:t>Adopting formal mechanisms specifically focused on increasing the employment of people with disabilities; </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2000" dirty="0">
                <a:effectLst/>
                <a:ea typeface="Cambria" panose="02040503050406030204" pitchFamily="18" charset="0"/>
              </a:rPr>
              <a:t>Requiring agencies to report on their outputs and outcomes in hiring people with disabilities; </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2000" dirty="0">
                <a:effectLst/>
                <a:ea typeface="Cambria" panose="02040503050406030204" pitchFamily="18" charset="0"/>
              </a:rPr>
              <a:t>Requiring state agencies to adopt government-wide and agency-specific strategic plans to implement SAME initiatives;</a:t>
            </a:r>
          </a:p>
          <a:p>
            <a:pPr marL="342900" indent="-342900">
              <a:lnSpc>
                <a:spcPct val="115000"/>
              </a:lnSpc>
              <a:spcBef>
                <a:spcPts val="0"/>
              </a:spcBef>
              <a:spcAft>
                <a:spcPts val="600"/>
              </a:spcAft>
              <a:buClr>
                <a:srgbClr val="B7D333"/>
              </a:buClr>
              <a:buSzPts val="1200"/>
              <a:buFont typeface="Wingdings" panose="05000000000000000000" pitchFamily="2" charset="2"/>
              <a:buChar char=""/>
            </a:pPr>
            <a:r>
              <a:rPr lang="en-US" sz="2000" dirty="0">
                <a:ea typeface="Cambria" panose="02040503050406030204" pitchFamily="18" charset="0"/>
              </a:rPr>
              <a:t>Training in disability awareness and etiquette including recruitment etiquette, interview etiquette, and workplace etiquette to build a culture of inclusion; and</a:t>
            </a:r>
          </a:p>
          <a:p>
            <a:pPr marL="342900" lvl="0" indent="-342900">
              <a:lnSpc>
                <a:spcPct val="115000"/>
              </a:lnSpc>
              <a:spcBef>
                <a:spcPts val="0"/>
              </a:spcBef>
              <a:spcAft>
                <a:spcPts val="600"/>
              </a:spcAft>
              <a:buClr>
                <a:srgbClr val="B7D333"/>
              </a:buClr>
              <a:buSzPts val="1200"/>
              <a:buFont typeface="Wingdings" panose="05000000000000000000" pitchFamily="2" charset="2"/>
              <a:buChar char=""/>
            </a:pPr>
            <a:r>
              <a:rPr lang="en-US" sz="2000" dirty="0">
                <a:ea typeface="Cambria" panose="02040503050406030204" pitchFamily="18" charset="0"/>
              </a:rPr>
              <a:t>Establishing fast track and other hiring initiatives to facilitate employment (e.g., excepted service hiring authorities, special appointment lists, trial work periods, apprenticeships, and paid internship opportunities).</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endParaRPr lang="en-US" sz="2000" dirty="0">
              <a:effectLst/>
              <a:ea typeface="Cambria" panose="02040503050406030204" pitchFamily="18" charset="0"/>
            </a:endParaRPr>
          </a:p>
        </p:txBody>
      </p:sp>
    </p:spTree>
    <p:extLst>
      <p:ext uri="{BB962C8B-B14F-4D97-AF65-F5344CB8AC3E}">
        <p14:creationId xmlns:p14="http://schemas.microsoft.com/office/powerpoint/2010/main" val="356681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683A-5D46-4E9F-AF4E-BA805D261BDA}"/>
              </a:ext>
            </a:extLst>
          </p:cNvPr>
          <p:cNvSpPr>
            <a:spLocks noGrp="1"/>
          </p:cNvSpPr>
          <p:nvPr>
            <p:ph type="title"/>
          </p:nvPr>
        </p:nvSpPr>
        <p:spPr>
          <a:xfrm>
            <a:off x="0" y="806077"/>
            <a:ext cx="11370100" cy="923330"/>
          </a:xfrm>
        </p:spPr>
        <p:txBody>
          <a:bodyPr/>
          <a:lstStyle/>
          <a:p>
            <a:r>
              <a:rPr lang="en-US" dirty="0"/>
              <a:t>State as a Model Employer Policy Options (continued) </a:t>
            </a:r>
          </a:p>
        </p:txBody>
      </p:sp>
      <p:sp>
        <p:nvSpPr>
          <p:cNvPr id="3" name="Content Placeholder 2">
            <a:extLst>
              <a:ext uri="{FF2B5EF4-FFF2-40B4-BE49-F238E27FC236}">
                <a16:creationId xmlns:a16="http://schemas.microsoft.com/office/drawing/2014/main" id="{5F3B7A88-0D52-4BAF-9205-F4697DAA8657}"/>
              </a:ext>
            </a:extLst>
          </p:cNvPr>
          <p:cNvSpPr>
            <a:spLocks noGrp="1"/>
          </p:cNvSpPr>
          <p:nvPr>
            <p:ph idx="1"/>
          </p:nvPr>
        </p:nvSpPr>
        <p:spPr>
          <a:xfrm>
            <a:off x="226141" y="2025443"/>
            <a:ext cx="11788877" cy="4397364"/>
          </a:xfrm>
        </p:spPr>
        <p:txBody>
          <a:bodyPr>
            <a:noAutofit/>
          </a:bodyPr>
          <a:lstStyle/>
          <a:p>
            <a:pPr marL="342900" indent="-342900">
              <a:lnSpc>
                <a:spcPct val="115000"/>
              </a:lnSpc>
              <a:spcBef>
                <a:spcPts val="0"/>
              </a:spcBef>
              <a:spcAft>
                <a:spcPts val="600"/>
              </a:spcAft>
              <a:buClr>
                <a:srgbClr val="B7D333"/>
              </a:buClr>
              <a:buSzPts val="1200"/>
              <a:buFont typeface="Wingdings" panose="05000000000000000000" pitchFamily="2" charset="2"/>
              <a:buChar char=""/>
            </a:pPr>
            <a:r>
              <a:rPr lang="en-US" sz="2000" dirty="0">
                <a:effectLst/>
                <a:ea typeface="Cambria" panose="02040503050406030204" pitchFamily="18" charset="0"/>
              </a:rPr>
              <a:t>Improving opportunities for advancement and retention, including establishing a centralized accommodation fund and providing centralized expertise;</a:t>
            </a:r>
          </a:p>
          <a:p>
            <a:pPr marL="342900" lvl="0" indent="-342900">
              <a:lnSpc>
                <a:spcPct val="115000"/>
              </a:lnSpc>
              <a:spcBef>
                <a:spcPts val="0"/>
              </a:spcBef>
              <a:spcAft>
                <a:spcPts val="600"/>
              </a:spcAft>
              <a:buClr>
                <a:srgbClr val="B7D333"/>
              </a:buClr>
              <a:buSzPts val="1200"/>
              <a:buFont typeface="Wingdings" panose="05000000000000000000" pitchFamily="2" charset="2"/>
              <a:buChar char=""/>
            </a:pPr>
            <a:r>
              <a:rPr lang="en-US" sz="2000" dirty="0">
                <a:ea typeface="Cambria" panose="02040503050406030204" pitchFamily="18" charset="0"/>
              </a:rPr>
              <a:t>Adopting stay-at-work and return-to-work policies and practices (e.g., appointment of a coordinator, allowing alternative jobs, disseminating best practices);</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2000" dirty="0">
                <a:effectLst/>
                <a:latin typeface="Arial" panose="020B0604020202020204" pitchFamily="34" charset="0"/>
                <a:ea typeface="Cambria" panose="02040503050406030204" pitchFamily="18" charset="0"/>
              </a:rPr>
              <a:t>Updating telework policies to make them disability-inclusive;</a:t>
            </a: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2000" dirty="0">
                <a:effectLst/>
                <a:latin typeface="Arial" panose="020B0604020202020204" pitchFamily="34" charset="0"/>
                <a:ea typeface="Cambria" panose="02040503050406030204" pitchFamily="18" charset="0"/>
              </a:rPr>
              <a:t>Establishing policies requiring websites, mobile apps, online systems, software, hardware, and other forms of information and communication technology to be accessible when purchased using state funds or used by state agencies; </a:t>
            </a:r>
            <a:r>
              <a:rPr lang="en-US" sz="2000" dirty="0">
                <a:ea typeface="Cambria" panose="02040503050406030204" pitchFamily="18" charset="0"/>
              </a:rPr>
              <a:t>and</a:t>
            </a:r>
            <a:endParaRPr lang="en-US" sz="2000" dirty="0">
              <a:effectLst/>
              <a:latin typeface="Arial" panose="020B0604020202020204" pitchFamily="34" charset="0"/>
              <a:ea typeface="Cambria" panose="02040503050406030204" pitchFamily="18" charset="0"/>
            </a:endParaRPr>
          </a:p>
          <a:p>
            <a:pPr marL="342900" marR="0" lvl="0" indent="-342900" algn="l">
              <a:lnSpc>
                <a:spcPct val="115000"/>
              </a:lnSpc>
              <a:spcBef>
                <a:spcPts val="0"/>
              </a:spcBef>
              <a:spcAft>
                <a:spcPts val="600"/>
              </a:spcAft>
              <a:buClr>
                <a:srgbClr val="B7D333"/>
              </a:buClr>
              <a:buSzPts val="1200"/>
              <a:buFont typeface="Wingdings" panose="05000000000000000000" pitchFamily="2" charset="2"/>
              <a:buChar char=""/>
            </a:pPr>
            <a:r>
              <a:rPr lang="en-US" sz="2000" dirty="0">
                <a:effectLst/>
                <a:latin typeface="Arial" panose="020B0604020202020204" pitchFamily="34" charset="0"/>
                <a:ea typeface="Cambria" panose="02040503050406030204" pitchFamily="18" charset="0"/>
              </a:rPr>
              <a:t>Requiring the provision of personal assistance services for specified individuals with the most significant disabilities.</a:t>
            </a:r>
          </a:p>
        </p:txBody>
      </p:sp>
    </p:spTree>
    <p:extLst>
      <p:ext uri="{BB962C8B-B14F-4D97-AF65-F5344CB8AC3E}">
        <p14:creationId xmlns:p14="http://schemas.microsoft.com/office/powerpoint/2010/main" val="981753966"/>
      </p:ext>
    </p:extLst>
  </p:cSld>
  <p:clrMapOvr>
    <a:masterClrMapping/>
  </p:clrMapOvr>
</p:sld>
</file>

<file path=ppt/theme/theme1.xml><?xml version="1.0" encoding="utf-8"?>
<a:theme xmlns:a="http://schemas.openxmlformats.org/drawingml/2006/main" name="Office Theme">
  <a:themeElements>
    <a:clrScheme name="SEED – DOL">
      <a:dk1>
        <a:srgbClr val="000000"/>
      </a:dk1>
      <a:lt1>
        <a:srgbClr val="FFFFFF"/>
      </a:lt1>
      <a:dk2>
        <a:srgbClr val="082D54"/>
      </a:dk2>
      <a:lt2>
        <a:srgbClr val="E7E6E6"/>
      </a:lt2>
      <a:accent1>
        <a:srgbClr val="B7D333"/>
      </a:accent1>
      <a:accent2>
        <a:srgbClr val="005B88"/>
      </a:accent2>
      <a:accent3>
        <a:srgbClr val="A5A5A5"/>
      </a:accent3>
      <a:accent4>
        <a:srgbClr val="DFF2FB"/>
      </a:accent4>
      <a:accent5>
        <a:srgbClr val="DEEAAD"/>
      </a:accent5>
      <a:accent6>
        <a:srgbClr val="0E3459"/>
      </a:accent6>
      <a:hlink>
        <a:srgbClr val="27539A"/>
      </a:hlink>
      <a:folHlink>
        <a:srgbClr val="3251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lthy Minds master style">
  <a:themeElements>
    <a:clrScheme name="Healthy Minds colors">
      <a:dk1>
        <a:srgbClr val="242B36"/>
      </a:dk1>
      <a:lt1>
        <a:srgbClr val="FFFFFF"/>
      </a:lt1>
      <a:dk2>
        <a:srgbClr val="2E6499"/>
      </a:dk2>
      <a:lt2>
        <a:srgbClr val="C7DAE1"/>
      </a:lt2>
      <a:accent1>
        <a:srgbClr val="408BA5"/>
      </a:accent1>
      <a:accent2>
        <a:srgbClr val="30B676"/>
      </a:accent2>
      <a:accent3>
        <a:srgbClr val="EEE02E"/>
      </a:accent3>
      <a:accent4>
        <a:srgbClr val="EEEA9F"/>
      </a:accent4>
      <a:accent5>
        <a:srgbClr val="F29A49"/>
      </a:accent5>
      <a:accent6>
        <a:srgbClr val="D5735F"/>
      </a:accent6>
      <a:hlink>
        <a:srgbClr val="2FB675"/>
      </a:hlink>
      <a:folHlink>
        <a:srgbClr val="2FB6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y Minds template" id="{5E9CDC13-68B0-FF40-9F1B-E33EB5B3D5DC}" vid="{E6D76C60-AC15-C04B-A1D2-0FE862499A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821B82FC3644BBEAED28AFD25C64F" ma:contentTypeVersion="10" ma:contentTypeDescription="Create a new document." ma:contentTypeScope="" ma:versionID="0c59eb5803e0d962ae5e49308afcd580">
  <xsd:schema xmlns:xsd="http://www.w3.org/2001/XMLSchema" xmlns:xs="http://www.w3.org/2001/XMLSchema" xmlns:p="http://schemas.microsoft.com/office/2006/metadata/properties" xmlns:ns3="03fd4470-c3ab-4289-b2d9-e45cb1bf0195" xmlns:ns4="670ecac3-2d85-4f02-b0be-ee014458a973" targetNamespace="http://schemas.microsoft.com/office/2006/metadata/properties" ma:root="true" ma:fieldsID="bd9f15ce2231d993833d77e9e1617d63" ns3:_="" ns4:_="">
    <xsd:import namespace="03fd4470-c3ab-4289-b2d9-e45cb1bf0195"/>
    <xsd:import namespace="670ecac3-2d85-4f02-b0be-ee014458a97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fd4470-c3ab-4289-b2d9-e45cb1bf0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ecac3-2d85-4f02-b0be-ee014458a97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3fd4470-c3ab-4289-b2d9-e45cb1bf0195" xsi:nil="true"/>
  </documentManagement>
</p:properties>
</file>

<file path=customXml/itemProps1.xml><?xml version="1.0" encoding="utf-8"?>
<ds:datastoreItem xmlns:ds="http://schemas.openxmlformats.org/officeDocument/2006/customXml" ds:itemID="{D5A5CC7C-900A-4CA1-AE6C-F06E1C5CD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fd4470-c3ab-4289-b2d9-e45cb1bf0195"/>
    <ds:schemaRef ds:uri="670ecac3-2d85-4f02-b0be-ee014458a9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60E983-88FA-405B-978D-269CB0FDE36B}">
  <ds:schemaRefs>
    <ds:schemaRef ds:uri="http://schemas.microsoft.com/sharepoint/v3/contenttype/forms"/>
  </ds:schemaRefs>
</ds:datastoreItem>
</file>

<file path=customXml/itemProps3.xml><?xml version="1.0" encoding="utf-8"?>
<ds:datastoreItem xmlns:ds="http://schemas.openxmlformats.org/officeDocument/2006/customXml" ds:itemID="{DC9F9909-94C2-40AD-87D0-C65657303AE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670ecac3-2d85-4f02-b0be-ee014458a973"/>
    <ds:schemaRef ds:uri="03fd4470-c3ab-4289-b2d9-e45cb1bf019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6453</TotalTime>
  <Words>1051</Words>
  <Application>Microsoft Office PowerPoint</Application>
  <PresentationFormat>Widescreen</PresentationFormat>
  <Paragraphs>104</Paragraphs>
  <Slides>10</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Arial Narrow</vt:lpstr>
      <vt:lpstr>Calibri</vt:lpstr>
      <vt:lpstr>Cambria</vt:lpstr>
      <vt:lpstr>Courier New</vt:lpstr>
      <vt:lpstr>Fira Sans</vt:lpstr>
      <vt:lpstr>Fira Sans Medium</vt:lpstr>
      <vt:lpstr>Libre Caslon Text</vt:lpstr>
      <vt:lpstr>System Font Regular</vt:lpstr>
      <vt:lpstr>Wingdings</vt:lpstr>
      <vt:lpstr>Office Theme</vt:lpstr>
      <vt:lpstr>Healthy Minds master style</vt:lpstr>
      <vt:lpstr>Advancing Employment Opportunities for People with Disabilities in Kentucky</vt:lpstr>
      <vt:lpstr>Introducing SEED</vt:lpstr>
      <vt:lpstr>SEED as a Resource</vt:lpstr>
      <vt:lpstr>Policy Assistance Resources</vt:lpstr>
      <vt:lpstr>Disability Population: Employment</vt:lpstr>
      <vt:lpstr>Private Sector Engagement Policy Options</vt:lpstr>
      <vt:lpstr>Stay-at-Work/ Return-to-Work Policy Options</vt:lpstr>
      <vt:lpstr>State as a Model Employer Policy Options</vt:lpstr>
      <vt:lpstr>State as a Model Employer Policy Options (continued) </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Ruland</dc:creator>
  <cp:lastModifiedBy>Katia Albanese</cp:lastModifiedBy>
  <cp:revision>53</cp:revision>
  <dcterms:created xsi:type="dcterms:W3CDTF">2021-09-03T12:59:37Z</dcterms:created>
  <dcterms:modified xsi:type="dcterms:W3CDTF">2024-08-12T20:19:56Z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0x01010043D821B82FC3644BBEAED28AFD25C64F</vt:lpwstr>
  </property>
  <property fmtid="{D5CDD505-2E9C-101B-9397-08002B2CF9AE}" pid="3" name="MSIP_Label_e984a2ab-60e8-4892-857e-d128821b0f06_Enabled">
    <vt:lpwstr>true</vt:lpwstr>
  </property>
  <property fmtid="{D5CDD505-2E9C-101B-9397-08002B2CF9AE}" pid="4" name="MSIP_Label_e984a2ab-60e8-4892-857e-d128821b0f06_SetDate">
    <vt:lpwstr>2024-08-07T13:42:25Z</vt:lpwstr>
  </property>
  <property fmtid="{D5CDD505-2E9C-101B-9397-08002B2CF9AE}" pid="5" name="MSIP_Label_e984a2ab-60e8-4892-857e-d128821b0f06_Method">
    <vt:lpwstr>Standard</vt:lpwstr>
  </property>
  <property fmtid="{D5CDD505-2E9C-101B-9397-08002B2CF9AE}" pid="6" name="MSIP_Label_e984a2ab-60e8-4892-857e-d128821b0f06_Name">
    <vt:lpwstr>defa4170-0d19-0005-0004-bc88714345d2</vt:lpwstr>
  </property>
  <property fmtid="{D5CDD505-2E9C-101B-9397-08002B2CF9AE}" pid="7" name="MSIP_Label_e984a2ab-60e8-4892-857e-d128821b0f06_SiteId">
    <vt:lpwstr>bd368896-c540-43a7-b8ff-1f5e3b1c5210</vt:lpwstr>
  </property>
  <property fmtid="{D5CDD505-2E9C-101B-9397-08002B2CF9AE}" pid="8" name="MSIP_Label_e984a2ab-60e8-4892-857e-d128821b0f06_ActionId">
    <vt:lpwstr>d1a9d310-0d27-462f-a79f-fb5ca3bf555a</vt:lpwstr>
  </property>
  <property fmtid="{D5CDD505-2E9C-101B-9397-08002B2CF9AE}" pid="9" name="MSIP_Label_e984a2ab-60e8-4892-857e-d128821b0f06_ContentBits">
    <vt:lpwstr>0</vt:lpwstr>
  </property>
</Properties>
</file>