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9" r:id="rId4"/>
    <p:sldId id="273" r:id="rId5"/>
    <p:sldId id="267" r:id="rId6"/>
    <p:sldId id="259" r:id="rId7"/>
    <p:sldId id="266" r:id="rId8"/>
    <p:sldId id="274" r:id="rId9"/>
    <p:sldId id="257" r:id="rId10"/>
    <p:sldId id="264" r:id="rId11"/>
    <p:sldId id="278" r:id="rId12"/>
    <p:sldId id="272" r:id="rId13"/>
    <p:sldId id="277" r:id="rId14"/>
    <p:sldId id="268" r:id="rId15"/>
    <p:sldId id="275" r:id="rId16"/>
    <p:sldId id="276" r:id="rId17"/>
    <p:sldId id="270" r:id="rId18"/>
    <p:sldId id="271" r:id="rId19"/>
    <p:sldId id="279" r:id="rId20"/>
    <p:sldId id="280" r:id="rId21"/>
  </p:sldIdLst>
  <p:sldSz cx="18288000" cy="10287000"/>
  <p:notesSz cx="6950075" cy="9236075"/>
  <p:embeddedFontLst>
    <p:embeddedFont>
      <p:font typeface="Helios" panose="020B0604020202020204" charset="0"/>
      <p:regular r:id="rId24"/>
    </p:embeddedFont>
    <p:embeddedFont>
      <p:font typeface="Helios Bold" panose="020B0604020202020204" charset="0"/>
      <p:regular r:id="rId25"/>
      <p:bold r:id="rId26"/>
    </p:embeddedFont>
    <p:embeddedFont>
      <p:font typeface="TT Hoves Bold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5" autoAdjust="0"/>
    <p:restoredTop sz="94539" autoAdjust="0"/>
  </p:normalViewPr>
  <p:slideViewPr>
    <p:cSldViewPr>
      <p:cViewPr varScale="1">
        <p:scale>
          <a:sx n="51" d="100"/>
          <a:sy n="51" d="100"/>
        </p:scale>
        <p:origin x="2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467274-92E0-6B94-C65F-FB85DE269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9CAF6-2E34-E0BE-913B-86F20BEB40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341" y="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CA874-1CCA-4C00-B627-D66E1C9F91D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ED2B9-8AE2-F12A-4BD5-682D997BE6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4061"/>
            <a:ext cx="3011540" cy="462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37963-0576-48CC-8671-FD89C592C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341" y="8774061"/>
            <a:ext cx="3011540" cy="462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058A-1CF9-4257-8737-C9A414211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5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918A1-1CC4-4CC6-B248-97E317925E8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891F-1803-45E8-9559-C7CB471A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82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6C82C-D4A9-BA3C-6787-F2924BAB5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3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ADC0E-AD74-7720-E04E-A69B78715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E07B6-3CFA-44C2-22D2-AE3C7E3A9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61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97593-A664-8E56-F2BE-B71214118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2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often experience a profound sense of purpose and belonging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often seek employers that provide a similar sense of fulfillment and camaraderie. Once they have found an employer that aligns with their values and provides a supportive work environment, they are committed to staying with that employer for the long term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Companies investing in mentorship programs and professional development opportunities for veterans will likely witness improved employee retention as veterans find a sense of belonging and growth within the organization.”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spouses can also embody a similar level of dedication to their employers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306F4-6E87-3E4C-7300-3D8BDBA8A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5D4FA-191A-C81E-E8E3-0D82DC01F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E03B9-75AC-3EB0-0E55-0E1BA0508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2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36B99-906C-79CF-E50C-C07A42705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6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A44DF-095A-272B-EB98-5AE728F79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1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D20FA-C491-C685-01AB-BB3E9B2CF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0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0CD7F-1213-A32A-7977-1C5003913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9430A-F715-7CEB-B1FC-C69C30785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FAD6E-ED10-4A21-6E22-A1D3845DB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often experience a profound sense of purpose and belonging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often seek employers that provide a similar sense of fulfillment and camaraderie. Once they have found an employer that aligns with their values and provides a supportive work environment, they are committed to staying with that employer for the long term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Companies investing in mentorship programs and professional development opportunities for veterans will likely witness improved employee retention as veterans find a sense of belonging and growth within the organization.”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spouses can also embody a similar level of dedication to their employers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52BC6-A9A6-F009-DAAB-EDB028586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43172-80D4-1F53-9A4C-B7D007C1D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5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27E0E-1E95-C7CA-515C-33F578DED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often experience a profound sense of purpose and belonging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often seek employers that provide a similar sense of fulfillment and camaraderie. Once they have found an employer that aligns with their values and provides a supportive work environment, they are committed to staying with that employer for the long term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Companies investing in mentorship programs and professional development opportunities for veterans will likely witness improved employee retention as veterans find a sense of belonging and growth within the organization.”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spouses can also embody a similar level of dedication to their employers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68582-AD45-D07E-7914-2799CFA6F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often experience a profound sense of purpose and belonging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often seek employers that provide a similar sense of fulfillment and camaraderie. Once they have found an employer that aligns with their values and provides a supportive work environment, they are committed to staying with that employer for the long term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Companies investing in mentorship programs and professional development opportunities for veterans will likely witness improved employee retention as veterans find a sense of belonging and growth within the organization.”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military spouses can also embody a similar level of dedication to their employers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5ED4C-05A2-AA55-9D61-52EE4866E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70563-F95E-E83B-2B04-38E6AFE42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891F-1803-45E8-9559-C7CB471A6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slane@christiancountychamber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Derek.poor@christiancountychamber.com" TargetMode="External"/><Relationship Id="rId4" Type="http://schemas.openxmlformats.org/officeDocument/2006/relationships/hyperlink" Target="mailto:thayes@christiancountychamber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l.gov/sites/dolgov/files/VETS/files/Employer-Guide-to-Hiring-Veterans2022.pdf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kcc.ky.gov/veterans/Pages/default.aspx" TargetMode="External"/><Relationship Id="rId7" Type="http://schemas.openxmlformats.org/officeDocument/2006/relationships/hyperlink" Target="https://ivmf.syracuse.edu/wp-content/uploads/2016/06/The-Business-Case-for-Hiring-a-VeteranACC_2.21.18.pdf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hrm.org/content/dam/en/shrm/foundation/inclusion-captains-veterans-vaw-overview-factsheet.pdf" TargetMode="External"/><Relationship Id="rId11" Type="http://schemas.openxmlformats.org/officeDocument/2006/relationships/hyperlink" Target="https://www.dodtap.mil/dodtap/app/home" TargetMode="External"/><Relationship Id="rId5" Type="http://schemas.openxmlformats.org/officeDocument/2006/relationships/hyperlink" Target="https://www.dol.gov/agencies/vets" TargetMode="External"/><Relationship Id="rId10" Type="http://schemas.openxmlformats.org/officeDocument/2006/relationships/hyperlink" Target="https://kyvalor.com/" TargetMode="External"/><Relationship Id="rId4" Type="http://schemas.openxmlformats.org/officeDocument/2006/relationships/hyperlink" Target="https://www.dol.gov/agencies/vets/veterans/military-spouses" TargetMode="External"/><Relationship Id="rId9" Type="http://schemas.openxmlformats.org/officeDocument/2006/relationships/hyperlink" Target="https://bluestarfam.org/research/mfls-survey-release-2023/#reports" TargetMode="External"/><Relationship Id="rId1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708610" y="-412494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594165" y="1429644"/>
            <a:ext cx="12503082" cy="10287000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3"/>
              <a:stretch>
                <a:fillRect l="-11977" r="-119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06848" y="6804594"/>
            <a:ext cx="7555842" cy="3482406"/>
            <a:chOff x="0" y="0"/>
            <a:chExt cx="40640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12A5B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0500" y="1321927"/>
            <a:ext cx="10018900" cy="7121355"/>
            <a:chOff x="-558801" y="1"/>
            <a:chExt cx="13358533" cy="8313164"/>
          </a:xfrm>
        </p:grpSpPr>
        <p:sp>
          <p:nvSpPr>
            <p:cNvPr id="13" name="TextBox 13"/>
            <p:cNvSpPr txBox="1"/>
            <p:nvPr/>
          </p:nvSpPr>
          <p:spPr>
            <a:xfrm>
              <a:off x="-558801" y="3031674"/>
              <a:ext cx="13358533" cy="5281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b="1" dirty="0">
                  <a:solidFill>
                    <a:srgbClr val="2A2E3A"/>
                  </a:solidFill>
                  <a:latin typeface="Helios"/>
                </a:rPr>
                <a:t>Presented to the Special Committee</a:t>
              </a:r>
            </a:p>
            <a:p>
              <a:pPr>
                <a:lnSpc>
                  <a:spcPts val="4479"/>
                </a:lnSpc>
              </a:pPr>
              <a:r>
                <a:rPr lang="en-US" sz="3199" b="1" dirty="0">
                  <a:solidFill>
                    <a:srgbClr val="2A2E3A"/>
                  </a:solidFill>
                  <a:latin typeface="Helios"/>
                </a:rPr>
                <a:t>Workforce Attraction &amp; Retention Task Force</a:t>
              </a:r>
            </a:p>
            <a:p>
              <a:pPr>
                <a:lnSpc>
                  <a:spcPts val="4479"/>
                </a:lnSpc>
              </a:pPr>
              <a:r>
                <a:rPr lang="en-US" sz="3199" dirty="0">
                  <a:solidFill>
                    <a:srgbClr val="2A2E3A"/>
                  </a:solidFill>
                  <a:latin typeface="Helios"/>
                </a:rPr>
                <a:t>September 12, 2024</a:t>
              </a:r>
            </a:p>
            <a:p>
              <a:pPr>
                <a:lnSpc>
                  <a:spcPts val="4479"/>
                </a:lnSpc>
              </a:pPr>
              <a:r>
                <a:rPr lang="en-US" sz="3199" dirty="0">
                  <a:solidFill>
                    <a:srgbClr val="2A2E3A"/>
                  </a:solidFill>
                  <a:latin typeface="Helios"/>
                </a:rPr>
                <a:t> </a:t>
              </a:r>
            </a:p>
            <a:p>
              <a:r>
                <a:rPr lang="en-US" sz="2400" b="1" dirty="0">
                  <a:solidFill>
                    <a:srgbClr val="2A2E3A"/>
                  </a:solidFill>
                  <a:latin typeface="Helios"/>
                </a:rPr>
                <a:t>Taylor Hayes- </a:t>
              </a:r>
              <a:r>
                <a:rPr lang="en-US" sz="2400" dirty="0">
                  <a:solidFill>
                    <a:srgbClr val="2A2E3A"/>
                  </a:solidFill>
                  <a:latin typeface="Helios"/>
                </a:rPr>
                <a:t>President </a:t>
              </a:r>
            </a:p>
            <a:p>
              <a:r>
                <a:rPr lang="en-US" sz="2400" dirty="0">
                  <a:solidFill>
                    <a:srgbClr val="2A2E3A"/>
                  </a:solidFill>
                  <a:latin typeface="Helios"/>
                </a:rPr>
                <a:t>Christian County Chamber of Commerce</a:t>
              </a:r>
            </a:p>
            <a:p>
              <a:endParaRPr lang="en-US" sz="2400" dirty="0">
                <a:solidFill>
                  <a:srgbClr val="2A2E3A"/>
                </a:solidFill>
                <a:latin typeface="Helios"/>
              </a:endParaRPr>
            </a:p>
            <a:p>
              <a:r>
                <a:rPr lang="en-US" sz="2400" b="1" dirty="0">
                  <a:solidFill>
                    <a:srgbClr val="2A2E3A"/>
                  </a:solidFill>
                  <a:latin typeface="Helios"/>
                </a:rPr>
                <a:t>Derek Poor </a:t>
              </a:r>
              <a:r>
                <a:rPr lang="en-US" sz="2400" dirty="0">
                  <a:solidFill>
                    <a:srgbClr val="2A2E3A"/>
                  </a:solidFill>
                  <a:latin typeface="Helios"/>
                </a:rPr>
                <a:t>– Veteran Transition Liaison, West KY Workforce Board</a:t>
              </a:r>
            </a:p>
            <a:p>
              <a:endParaRPr lang="en-US" sz="2400" dirty="0">
                <a:solidFill>
                  <a:srgbClr val="2A2E3A"/>
                </a:solidFill>
                <a:latin typeface="Helios"/>
              </a:endParaRPr>
            </a:p>
            <a:p>
              <a:r>
                <a:rPr lang="en-US" sz="2400" b="1" dirty="0">
                  <a:solidFill>
                    <a:srgbClr val="2A2E3A"/>
                  </a:solidFill>
                  <a:latin typeface="Helios"/>
                </a:rPr>
                <a:t>Shannon Lane </a:t>
              </a:r>
              <a:r>
                <a:rPr lang="en-US" sz="2400" dirty="0">
                  <a:solidFill>
                    <a:srgbClr val="2A2E3A"/>
                  </a:solidFill>
                  <a:latin typeface="Helios"/>
                </a:rPr>
                <a:t>– Director of Military Affairs, Christian County Chamber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558800" y="1"/>
              <a:ext cx="13106400" cy="2874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800" dirty="0">
                  <a:solidFill>
                    <a:srgbClr val="212A5B"/>
                  </a:solidFill>
                  <a:latin typeface="TT Hoves Bold"/>
                </a:rPr>
                <a:t>An Unfilled workforce Potential</a:t>
              </a:r>
            </a:p>
            <a:p>
              <a:r>
                <a:rPr lang="en-US" sz="2400" dirty="0">
                  <a:solidFill>
                    <a:srgbClr val="A20E20"/>
                  </a:solidFill>
                  <a:latin typeface="TT Hoves Bold"/>
                </a:rPr>
                <a:t> </a:t>
              </a:r>
            </a:p>
            <a:p>
              <a:r>
                <a:rPr lang="en-US" sz="4400" dirty="0">
                  <a:solidFill>
                    <a:srgbClr val="A20E20"/>
                  </a:solidFill>
                  <a:latin typeface="TT Hoves Bold"/>
                </a:rPr>
                <a:t>Attracting more of the military/veteran/family population</a:t>
              </a:r>
            </a:p>
          </p:txBody>
        </p:sp>
      </p:grpSp>
      <p:sp>
        <p:nvSpPr>
          <p:cNvPr id="18" name="Freeform 7">
            <a:extLst>
              <a:ext uri="{FF2B5EF4-FFF2-40B4-BE49-F238E27FC236}">
                <a16:creationId xmlns:a16="http://schemas.microsoft.com/office/drawing/2014/main" id="{44161ED3-D1E9-A499-A543-D320661A91BE}"/>
              </a:ext>
            </a:extLst>
          </p:cNvPr>
          <p:cNvSpPr/>
          <p:nvPr/>
        </p:nvSpPr>
        <p:spPr>
          <a:xfrm>
            <a:off x="4903555" y="8912494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F1DE256-BD0C-E1FE-AAE0-C015857CA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3" y="9062021"/>
            <a:ext cx="3196075" cy="649504"/>
          </a:xfrm>
          <a:prstGeom prst="rect">
            <a:avLst/>
          </a:prstGeom>
        </p:spPr>
      </p:pic>
      <p:pic>
        <p:nvPicPr>
          <p:cNvPr id="20" name="Picture 19" descr="A sign with blue text&#10;&#10;Description automatically generated">
            <a:extLst>
              <a:ext uri="{FF2B5EF4-FFF2-40B4-BE49-F238E27FC236}">
                <a16:creationId xmlns:a16="http://schemas.microsoft.com/office/drawing/2014/main" id="{0A8D01EF-E743-A483-75A1-CE959006A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66" y="8936271"/>
            <a:ext cx="2178154" cy="9010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0">
            <a:extLst>
              <a:ext uri="{FF2B5EF4-FFF2-40B4-BE49-F238E27FC236}">
                <a16:creationId xmlns:a16="http://schemas.microsoft.com/office/drawing/2014/main" id="{210D3D8D-5CDC-CE8B-AC45-30048CADFD40}"/>
              </a:ext>
            </a:extLst>
          </p:cNvPr>
          <p:cNvSpPr txBox="1"/>
          <p:nvPr/>
        </p:nvSpPr>
        <p:spPr>
          <a:xfrm>
            <a:off x="1048325" y="4047503"/>
            <a:ext cx="8115300" cy="178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u="none" dirty="0">
                <a:solidFill>
                  <a:srgbClr val="2A2E3A"/>
                </a:solidFill>
                <a:latin typeface="Helios"/>
              </a:rPr>
              <a:t>Shannon Lane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2A2E3A"/>
                </a:solidFill>
                <a:latin typeface="Helios"/>
              </a:rPr>
              <a:t>Director Military Affairs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2A2E3A"/>
                </a:solidFill>
                <a:latin typeface="Helios"/>
              </a:rPr>
              <a:t>Christian County Chamber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9865" y="692677"/>
            <a:ext cx="889041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>
                <a:solidFill>
                  <a:srgbClr val="A20E20"/>
                </a:solidFill>
                <a:latin typeface="TT Hoves Bold"/>
              </a:rPr>
              <a:t>Connect with us.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41D3095-A6F0-C3F2-A91C-2EE9C13BEA7A}"/>
              </a:ext>
            </a:extLst>
          </p:cNvPr>
          <p:cNvSpPr txBox="1"/>
          <p:nvPr/>
        </p:nvSpPr>
        <p:spPr>
          <a:xfrm>
            <a:off x="1048325" y="5860639"/>
            <a:ext cx="8115300" cy="497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399" u="none" dirty="0">
                <a:solidFill>
                  <a:srgbClr val="2A2E3A"/>
                </a:solidFill>
                <a:latin typeface="Helios Bold"/>
                <a:hlinkClick r:id="rId3"/>
              </a:rPr>
              <a:t>slane@christiancountychamber.com</a:t>
            </a:r>
            <a:endParaRPr lang="en-US" sz="3399" u="none" dirty="0">
              <a:solidFill>
                <a:srgbClr val="2A2E3A"/>
              </a:solidFill>
              <a:latin typeface="Helio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26202" y="2061099"/>
            <a:ext cx="8117798" cy="5362746"/>
            <a:chOff x="-3027" y="-1646069"/>
            <a:chExt cx="9838077" cy="7150328"/>
          </a:xfrm>
        </p:grpSpPr>
        <p:sp>
          <p:nvSpPr>
            <p:cNvPr id="10" name="TextBox 10"/>
            <p:cNvSpPr txBox="1"/>
            <p:nvPr/>
          </p:nvSpPr>
          <p:spPr>
            <a:xfrm>
              <a:off x="-3027" y="-1646069"/>
              <a:ext cx="9373310" cy="1563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b="1" u="none" dirty="0">
                  <a:solidFill>
                    <a:srgbClr val="2A2E3A"/>
                  </a:solidFill>
                  <a:latin typeface="Helios"/>
                </a:rPr>
                <a:t>Taylor Hayes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2A2E3A"/>
                  </a:solidFill>
                  <a:latin typeface="Helios"/>
                </a:rPr>
                <a:t>President – Christian County Chamber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3027" y="-104184"/>
              <a:ext cx="9835050" cy="662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79"/>
                </a:lnSpc>
                <a:spcBef>
                  <a:spcPct val="0"/>
                </a:spcBef>
              </a:pPr>
              <a:r>
                <a:rPr lang="en-US" sz="3399" u="none" dirty="0">
                  <a:solidFill>
                    <a:srgbClr val="2A2E3A"/>
                  </a:solidFill>
                  <a:latin typeface="Helios Bold"/>
                  <a:hlinkClick r:id="rId4"/>
                </a:rPr>
                <a:t>thayes@christiancountychamber.com</a:t>
              </a:r>
              <a:endParaRPr lang="en-US" sz="3399" u="none" dirty="0">
                <a:solidFill>
                  <a:srgbClr val="2A2E3A"/>
                </a:solidFill>
                <a:latin typeface="Helio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36588"/>
              <a:ext cx="9835050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 lang="en-US" sz="3399" u="none" dirty="0">
                <a:solidFill>
                  <a:srgbClr val="2A2E3A"/>
                </a:solidFill>
                <a:latin typeface="Helio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3027" y="4743104"/>
              <a:ext cx="9835050" cy="76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 lang="en-US" sz="3399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4447117" y="0"/>
            <a:ext cx="7681766" cy="3540443"/>
            <a:chOff x="0" y="0"/>
            <a:chExt cx="406400" cy="1873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12A5B">
                <a:alpha val="8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A23598DC-1DC8-EB43-CFAF-892AE48F4600}"/>
              </a:ext>
            </a:extLst>
          </p:cNvPr>
          <p:cNvSpPr txBox="1"/>
          <p:nvPr/>
        </p:nvSpPr>
        <p:spPr>
          <a:xfrm>
            <a:off x="1029991" y="6594791"/>
            <a:ext cx="8115300" cy="178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u="none" dirty="0">
                <a:solidFill>
                  <a:srgbClr val="2A2E3A"/>
                </a:solidFill>
                <a:latin typeface="Helios"/>
              </a:rPr>
              <a:t>Derek Poor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2A2E3A"/>
                </a:solidFill>
                <a:latin typeface="Helios"/>
              </a:rPr>
              <a:t>Veteran Transition Liaison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2A2E3A"/>
                </a:solidFill>
                <a:latin typeface="Helios"/>
              </a:rPr>
              <a:t>West Kentucky Workforce Board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A6EEDEE-1D14-A142-B7FB-D32469F76488}"/>
              </a:ext>
            </a:extLst>
          </p:cNvPr>
          <p:cNvSpPr txBox="1"/>
          <p:nvPr/>
        </p:nvSpPr>
        <p:spPr>
          <a:xfrm>
            <a:off x="1048325" y="8477848"/>
            <a:ext cx="8115300" cy="497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399" u="none" dirty="0">
                <a:solidFill>
                  <a:srgbClr val="2A2E3A"/>
                </a:solidFill>
                <a:latin typeface="Helios Bold"/>
                <a:hlinkClick r:id="rId5"/>
              </a:rPr>
              <a:t>Derek.poor@ky.com</a:t>
            </a:r>
            <a:endParaRPr lang="en-US" sz="3399" u="none" dirty="0">
              <a:solidFill>
                <a:srgbClr val="2A2E3A"/>
              </a:solidFill>
              <a:latin typeface="Helios Bold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B3388A70-AD00-4DEE-87C3-06620B3B445A}"/>
              </a:ext>
            </a:extLst>
          </p:cNvPr>
          <p:cNvSpPr/>
          <p:nvPr/>
        </p:nvSpPr>
        <p:spPr>
          <a:xfrm>
            <a:off x="8531497" y="9003440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8FEC97C-5CDD-D029-AA4D-6E8784DF2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71353"/>
            <a:ext cx="3196075" cy="649504"/>
          </a:xfrm>
          <a:prstGeom prst="rect">
            <a:avLst/>
          </a:prstGeom>
        </p:spPr>
      </p:pic>
      <p:pic>
        <p:nvPicPr>
          <p:cNvPr id="21" name="Picture 20" descr="A sign with blue text&#10;&#10;Description automatically generated">
            <a:extLst>
              <a:ext uri="{FF2B5EF4-FFF2-40B4-BE49-F238E27FC236}">
                <a16:creationId xmlns:a16="http://schemas.microsoft.com/office/drawing/2014/main" id="{A22641D8-0C34-C120-F726-A602EAF44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08" y="9027217"/>
            <a:ext cx="2178154" cy="9010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29864" y="692677"/>
            <a:ext cx="13090935" cy="3867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>
                <a:solidFill>
                  <a:srgbClr val="A20E20"/>
                </a:solidFill>
                <a:latin typeface="TT Hoves Bold"/>
              </a:rPr>
              <a:t>Additional information and resources in the following slides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6202" y="5048092"/>
            <a:ext cx="8117798" cy="2375753"/>
            <a:chOff x="-3027" y="2336588"/>
            <a:chExt cx="9838077" cy="316767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336588"/>
              <a:ext cx="9835050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 lang="en-US" sz="3399" u="none" dirty="0">
                <a:solidFill>
                  <a:srgbClr val="2A2E3A"/>
                </a:solidFill>
                <a:latin typeface="Helio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3027" y="4743104"/>
              <a:ext cx="9835050" cy="761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 lang="en-US" sz="3399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4447117" y="0"/>
            <a:ext cx="7681766" cy="3540443"/>
            <a:chOff x="0" y="0"/>
            <a:chExt cx="406400" cy="1873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12A5B">
                <a:alpha val="80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74E809D5-4889-307C-66EF-AAA2C5ADC330}"/>
              </a:ext>
            </a:extLst>
          </p:cNvPr>
          <p:cNvSpPr/>
          <p:nvPr/>
        </p:nvSpPr>
        <p:spPr>
          <a:xfrm>
            <a:off x="8302897" y="8739480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828A1A0-2366-38C4-EFD2-3FF586DED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907393"/>
            <a:ext cx="3196075" cy="649504"/>
          </a:xfrm>
          <a:prstGeom prst="rect">
            <a:avLst/>
          </a:prstGeom>
        </p:spPr>
      </p:pic>
      <p:pic>
        <p:nvPicPr>
          <p:cNvPr id="15" name="Picture 14" descr="A sign with blue text&#10;&#10;Description automatically generated">
            <a:extLst>
              <a:ext uri="{FF2B5EF4-FFF2-40B4-BE49-F238E27FC236}">
                <a16:creationId xmlns:a16="http://schemas.microsoft.com/office/drawing/2014/main" id="{10FEFAC4-BB3D-2D69-1037-09A6AE673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08" y="8763257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762000" y="800100"/>
            <a:ext cx="16459200" cy="75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Resources for hiring veterans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 Career Center Veteran Services link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https://kcc.ky.gov/veterans/Pages/default.aspx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KCC / DOL Military Spouse link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https://www.dol.gov/agencies/vets/veterans/military-spouses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(Leads to this link: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https://www.dol.gov/agencies/vets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which leads to this link: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https://www.dol.gov/agencies/vets/veterans/military-spouses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-- information about licensure).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SHRM Veteran Hiring Factsheet: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https://www.shrm.org/content/dam/en/shrm/foundation/inclusion-captains-veterans-vaw-overview-factsheet.pdf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Institute for Veterans and Military Families published a brief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https://ivmf.syracuse.edu/wp-content/uploads/2016/06/The-Business-Case-for-Hiring-a-VeteranACC_2.21.18.pdf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 Guide to Hiring Veterans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https://www.dol.gov/sites/dolgov/files/VETS/files/Employer-Guide-to-Hiring-Veterans2022.pdf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Blue Star Families – Military Family Life Survey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https://bluestarfam.org/research/mfls-survey-release-2023/#reports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Kentucky Valor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https://kyvalor.com/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DOD Transition Assistance Program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https://www.dodtap.mil/dodtap/app/home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06BF7BD-90FA-22C0-F8E7-836A26CFE535}"/>
              </a:ext>
            </a:extLst>
          </p:cNvPr>
          <p:cNvSpPr/>
          <p:nvPr/>
        </p:nvSpPr>
        <p:spPr>
          <a:xfrm>
            <a:off x="8531497" y="8301600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12D10E-C9EC-8C70-1863-5FC34AE010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69513"/>
            <a:ext cx="3196075" cy="649504"/>
          </a:xfrm>
          <a:prstGeom prst="rect">
            <a:avLst/>
          </a:prstGeom>
        </p:spPr>
      </p:pic>
      <p:pic>
        <p:nvPicPr>
          <p:cNvPr id="9" name="Picture 8" descr="A sign with blue text&#10;&#10;Description automatically generated">
            <a:extLst>
              <a:ext uri="{FF2B5EF4-FFF2-40B4-BE49-F238E27FC236}">
                <a16:creationId xmlns:a16="http://schemas.microsoft.com/office/drawing/2014/main" id="{98FED655-4660-5EA7-3167-55FA1104D0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08" y="8325377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2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609600" y="647700"/>
            <a:ext cx="16459200" cy="916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Interstate </a:t>
            </a: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Licensure Compacts already passed that helps </a:t>
            </a:r>
            <a:r>
              <a:rPr lang="en-US" sz="4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Military Spouse Employment and Economic Opportunities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kern="100" dirty="0">
                <a:effectLst/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Kentucky is a member of nine of the 16 current DOD Priority Compacts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Audiology/Speech-Language Pathology Interstate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Cosmetology Licensure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Interstate Teacher Mobility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Licensed Professional Counseling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Nurse Licensure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Occupational Therapy Licensure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Physical Therapy Licensure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Psychology Interjurisdictional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Work Licensure Compact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kern="100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are the following DOD Priority Interstate Compacts that need to be passed in Kentucky: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Advanced Practice Registered Nurse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Dental and Dental Hygienist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Dietitian Licensure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 Medical Services Licensure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Interstate Massage Therapy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Physician Associates Compact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Interstate Compact for School Psychologists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  <a:p>
            <a:endParaRPr lang="en-US" sz="600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160838C-81B1-D085-F369-5C008D8E0567}"/>
              </a:ext>
            </a:extLst>
          </p:cNvPr>
          <p:cNvSpPr/>
          <p:nvPr/>
        </p:nvSpPr>
        <p:spPr>
          <a:xfrm>
            <a:off x="8416443" y="8084939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6622C2-8AC3-F612-2521-723AF1E4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21" y="8234466"/>
            <a:ext cx="3196075" cy="649504"/>
          </a:xfrm>
          <a:prstGeom prst="rect">
            <a:avLst/>
          </a:prstGeom>
        </p:spPr>
      </p:pic>
      <p:pic>
        <p:nvPicPr>
          <p:cNvPr id="9" name="Picture 8" descr="A sign with blue text&#10;&#10;Description automatically generated">
            <a:extLst>
              <a:ext uri="{FF2B5EF4-FFF2-40B4-BE49-F238E27FC236}">
                <a16:creationId xmlns:a16="http://schemas.microsoft.com/office/drawing/2014/main" id="{CB829AB4-46E1-8EB3-0799-9AD60B5D9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54" y="8108716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A diagram of a service member with Crust in the background&#10;&#10;Description automatically generated">
            <a:extLst>
              <a:ext uri="{FF2B5EF4-FFF2-40B4-BE49-F238E27FC236}">
                <a16:creationId xmlns:a16="http://schemas.microsoft.com/office/drawing/2014/main" id="{56A31727-3E3F-0525-3489-7C0924752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"/>
            <a:ext cx="12649200" cy="8041007"/>
          </a:xfrm>
          <a:prstGeom prst="rect">
            <a:avLst/>
          </a:prstGeom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86D18222-7AC4-D815-5BFE-A552B3A2BDF0}"/>
              </a:ext>
            </a:extLst>
          </p:cNvPr>
          <p:cNvSpPr/>
          <p:nvPr/>
        </p:nvSpPr>
        <p:spPr>
          <a:xfrm>
            <a:off x="8688222" y="8314608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BF53ECF-F50E-96DC-10E2-EB96D8F9E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64135"/>
            <a:ext cx="3196075" cy="649504"/>
          </a:xfrm>
          <a:prstGeom prst="rect">
            <a:avLst/>
          </a:prstGeom>
        </p:spPr>
      </p:pic>
      <p:pic>
        <p:nvPicPr>
          <p:cNvPr id="11" name="Picture 10" descr="A sign with blue text&#10;&#10;Description automatically generated">
            <a:extLst>
              <a:ext uri="{FF2B5EF4-FFF2-40B4-BE49-F238E27FC236}">
                <a16:creationId xmlns:a16="http://schemas.microsoft.com/office/drawing/2014/main" id="{0484F3F3-A044-F734-0377-C43891EEB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33" y="8338385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7">
            <a:extLst>
              <a:ext uri="{FF2B5EF4-FFF2-40B4-BE49-F238E27FC236}">
                <a16:creationId xmlns:a16="http://schemas.microsoft.com/office/drawing/2014/main" id="{86D18222-7AC4-D815-5BFE-A552B3A2BDF0}"/>
              </a:ext>
            </a:extLst>
          </p:cNvPr>
          <p:cNvSpPr/>
          <p:nvPr/>
        </p:nvSpPr>
        <p:spPr>
          <a:xfrm>
            <a:off x="8688222" y="8314608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BF53ECF-F50E-96DC-10E2-EB96D8F9E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64135"/>
            <a:ext cx="3196075" cy="649504"/>
          </a:xfrm>
          <a:prstGeom prst="rect">
            <a:avLst/>
          </a:prstGeom>
        </p:spPr>
      </p:pic>
      <p:pic>
        <p:nvPicPr>
          <p:cNvPr id="11" name="Picture 10" descr="A sign with blue text&#10;&#10;Description automatically generated">
            <a:extLst>
              <a:ext uri="{FF2B5EF4-FFF2-40B4-BE49-F238E27FC236}">
                <a16:creationId xmlns:a16="http://schemas.microsoft.com/office/drawing/2014/main" id="{0484F3F3-A044-F734-0377-C43891EEB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33" y="8338385"/>
            <a:ext cx="2178154" cy="901003"/>
          </a:xfrm>
          <a:prstGeom prst="rect">
            <a:avLst/>
          </a:prstGeom>
        </p:spPr>
      </p:pic>
      <p:pic>
        <p:nvPicPr>
          <p:cNvPr id="6" name="Picture 5" descr="A screenshot of a service member transition demographic report&#10;&#10;Description automatically generated">
            <a:extLst>
              <a:ext uri="{FF2B5EF4-FFF2-40B4-BE49-F238E27FC236}">
                <a16:creationId xmlns:a16="http://schemas.microsoft.com/office/drawing/2014/main" id="{BC09AC1D-5AD7-4BA8-932D-B6F9597044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22" y="216693"/>
            <a:ext cx="13487400" cy="77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3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7">
            <a:extLst>
              <a:ext uri="{FF2B5EF4-FFF2-40B4-BE49-F238E27FC236}">
                <a16:creationId xmlns:a16="http://schemas.microsoft.com/office/drawing/2014/main" id="{86D18222-7AC4-D815-5BFE-A552B3A2BDF0}"/>
              </a:ext>
            </a:extLst>
          </p:cNvPr>
          <p:cNvSpPr/>
          <p:nvPr/>
        </p:nvSpPr>
        <p:spPr>
          <a:xfrm>
            <a:off x="8688222" y="8314608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BF53ECF-F50E-96DC-10E2-EB96D8F9E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64135"/>
            <a:ext cx="3196075" cy="649504"/>
          </a:xfrm>
          <a:prstGeom prst="rect">
            <a:avLst/>
          </a:prstGeom>
        </p:spPr>
      </p:pic>
      <p:pic>
        <p:nvPicPr>
          <p:cNvPr id="11" name="Picture 10" descr="A sign with blue text&#10;&#10;Description automatically generated">
            <a:extLst>
              <a:ext uri="{FF2B5EF4-FFF2-40B4-BE49-F238E27FC236}">
                <a16:creationId xmlns:a16="http://schemas.microsoft.com/office/drawing/2014/main" id="{0484F3F3-A044-F734-0377-C43891EEB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433" y="8338385"/>
            <a:ext cx="2178154" cy="901003"/>
          </a:xfrm>
          <a:prstGeom prst="rect">
            <a:avLst/>
          </a:prstGeom>
        </p:spPr>
      </p:pic>
      <p:pic>
        <p:nvPicPr>
          <p:cNvPr id="7" name="Picture 6" descr="A table of military personnel&#10;&#10;Description automatically generated with medium confidence">
            <a:extLst>
              <a:ext uri="{FF2B5EF4-FFF2-40B4-BE49-F238E27FC236}">
                <a16:creationId xmlns:a16="http://schemas.microsoft.com/office/drawing/2014/main" id="{B2814165-8E96-8ED4-3D6F-AB4F30F13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13258800" cy="81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4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838200" y="800100"/>
            <a:ext cx="1638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Education level of </a:t>
            </a:r>
            <a:r>
              <a:rPr lang="en-US" sz="4800" b="1" dirty="0"/>
              <a:t>active-duty</a:t>
            </a:r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United States Armed Forces personnel in 2022</a:t>
            </a:r>
            <a:endParaRPr lang="en-US" sz="6000" dirty="0"/>
          </a:p>
        </p:txBody>
      </p:sp>
      <p:pic>
        <p:nvPicPr>
          <p:cNvPr id="11" name="Picture 10" descr="A graph of a number of students">
            <a:extLst>
              <a:ext uri="{FF2B5EF4-FFF2-40B4-BE49-F238E27FC236}">
                <a16:creationId xmlns:a16="http://schemas.microsoft.com/office/drawing/2014/main" id="{EF3796E9-E39D-4C91-29F9-34567F669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543174"/>
            <a:ext cx="11810999" cy="5878327"/>
          </a:xfrm>
          <a:prstGeom prst="rect">
            <a:avLst/>
          </a:prstGeom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149EBD40-837E-4F9F-BB95-A62F9F7CFAEB}"/>
              </a:ext>
            </a:extLst>
          </p:cNvPr>
          <p:cNvSpPr/>
          <p:nvPr/>
        </p:nvSpPr>
        <p:spPr>
          <a:xfrm>
            <a:off x="7564789" y="8333520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5DDE632-7FDE-EC88-CC54-69A272686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67" y="8483047"/>
            <a:ext cx="3196075" cy="649504"/>
          </a:xfrm>
          <a:prstGeom prst="rect">
            <a:avLst/>
          </a:prstGeom>
        </p:spPr>
      </p:pic>
      <p:pic>
        <p:nvPicPr>
          <p:cNvPr id="13" name="Picture 12" descr="A sign with blue text&#10;&#10;Description automatically generated">
            <a:extLst>
              <a:ext uri="{FF2B5EF4-FFF2-40B4-BE49-F238E27FC236}">
                <a16:creationId xmlns:a16="http://schemas.microsoft.com/office/drawing/2014/main" id="{B5EB3217-4051-19F3-FAE1-40DB530A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8357297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7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838200" y="800100"/>
            <a:ext cx="1638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Number of </a:t>
            </a:r>
            <a:r>
              <a:rPr lang="en-US" sz="4800" b="1" dirty="0"/>
              <a:t>Veterans</a:t>
            </a:r>
            <a:r>
              <a:rPr lang="en-US" sz="4800" dirty="0"/>
              <a:t> in the United States in 2022, </a:t>
            </a:r>
          </a:p>
          <a:p>
            <a:pPr algn="ctr"/>
            <a:r>
              <a:rPr lang="en-US" sz="4800" dirty="0"/>
              <a:t>by educational attainment</a:t>
            </a:r>
            <a:endParaRPr lang="en-US" sz="6000" dirty="0"/>
          </a:p>
        </p:txBody>
      </p:sp>
      <p:pic>
        <p:nvPicPr>
          <p:cNvPr id="12" name="Picture 11" descr="A graph of blue rectangular bars">
            <a:extLst>
              <a:ext uri="{FF2B5EF4-FFF2-40B4-BE49-F238E27FC236}">
                <a16:creationId xmlns:a16="http://schemas.microsoft.com/office/drawing/2014/main" id="{C56D866C-8FD3-AFB5-6A17-57D766466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543175"/>
            <a:ext cx="10287000" cy="5866806"/>
          </a:xfrm>
          <a:prstGeom prst="rect">
            <a:avLst/>
          </a:prstGeom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BE7F846E-BE18-D52E-B5B5-CE9C44423F09}"/>
              </a:ext>
            </a:extLst>
          </p:cNvPr>
          <p:cNvSpPr/>
          <p:nvPr/>
        </p:nvSpPr>
        <p:spPr>
          <a:xfrm>
            <a:off x="7183789" y="8307029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7A71BFC-586A-B279-2E54-25844A7EA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67" y="8456556"/>
            <a:ext cx="3196075" cy="649504"/>
          </a:xfrm>
          <a:prstGeom prst="rect">
            <a:avLst/>
          </a:prstGeom>
        </p:spPr>
      </p:pic>
      <p:pic>
        <p:nvPicPr>
          <p:cNvPr id="11" name="Picture 10" descr="A sign with blue text&#10;&#10;Description automatically generated">
            <a:extLst>
              <a:ext uri="{FF2B5EF4-FFF2-40B4-BE49-F238E27FC236}">
                <a16:creationId xmlns:a16="http://schemas.microsoft.com/office/drawing/2014/main" id="{0BFD5949-F73E-08B6-396D-50DDB802B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330806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149EBD40-837E-4F9F-BB95-A62F9F7CFAEB}"/>
              </a:ext>
            </a:extLst>
          </p:cNvPr>
          <p:cNvSpPr/>
          <p:nvPr/>
        </p:nvSpPr>
        <p:spPr>
          <a:xfrm>
            <a:off x="7564789" y="8333520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5DDE632-7FDE-EC88-CC54-69A272686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67" y="8483047"/>
            <a:ext cx="3196075" cy="649504"/>
          </a:xfrm>
          <a:prstGeom prst="rect">
            <a:avLst/>
          </a:prstGeom>
        </p:spPr>
      </p:pic>
      <p:pic>
        <p:nvPicPr>
          <p:cNvPr id="13" name="Picture 12" descr="A sign with blue text&#10;&#10;Description automatically generated">
            <a:extLst>
              <a:ext uri="{FF2B5EF4-FFF2-40B4-BE49-F238E27FC236}">
                <a16:creationId xmlns:a16="http://schemas.microsoft.com/office/drawing/2014/main" id="{B5EB3217-4051-19F3-FAE1-40DB530A6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8357297"/>
            <a:ext cx="2178154" cy="90100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5777D8-B008-189B-0322-A71C38F3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74704"/>
              </p:ext>
            </p:extLst>
          </p:nvPr>
        </p:nvGraphicFramePr>
        <p:xfrm>
          <a:off x="1783776" y="1154449"/>
          <a:ext cx="5105400" cy="3428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644">
                  <a:extLst>
                    <a:ext uri="{9D8B030D-6E8A-4147-A177-3AD203B41FA5}">
                      <a16:colId xmlns:a16="http://schemas.microsoft.com/office/drawing/2014/main" val="2600297991"/>
                    </a:ext>
                  </a:extLst>
                </a:gridCol>
                <a:gridCol w="750763">
                  <a:extLst>
                    <a:ext uri="{9D8B030D-6E8A-4147-A177-3AD203B41FA5}">
                      <a16:colId xmlns:a16="http://schemas.microsoft.com/office/drawing/2014/main" val="2547480606"/>
                    </a:ext>
                  </a:extLst>
                </a:gridCol>
                <a:gridCol w="720733">
                  <a:extLst>
                    <a:ext uri="{9D8B030D-6E8A-4147-A177-3AD203B41FA5}">
                      <a16:colId xmlns:a16="http://schemas.microsoft.com/office/drawing/2014/main" val="1219348142"/>
                    </a:ext>
                  </a:extLst>
                </a:gridCol>
                <a:gridCol w="780794">
                  <a:extLst>
                    <a:ext uri="{9D8B030D-6E8A-4147-A177-3AD203B41FA5}">
                      <a16:colId xmlns:a16="http://schemas.microsoft.com/office/drawing/2014/main" val="2374994870"/>
                    </a:ext>
                  </a:extLst>
                </a:gridCol>
                <a:gridCol w="720733">
                  <a:extLst>
                    <a:ext uri="{9D8B030D-6E8A-4147-A177-3AD203B41FA5}">
                      <a16:colId xmlns:a16="http://schemas.microsoft.com/office/drawing/2014/main" val="2123378708"/>
                    </a:ext>
                  </a:extLst>
                </a:gridCol>
                <a:gridCol w="720733">
                  <a:extLst>
                    <a:ext uri="{9D8B030D-6E8A-4147-A177-3AD203B41FA5}">
                      <a16:colId xmlns:a16="http://schemas.microsoft.com/office/drawing/2014/main" val="2488300968"/>
                    </a:ext>
                  </a:extLst>
                </a:gridCol>
              </a:tblGrid>
              <a:tr h="569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County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Active Duty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Civilian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National Guard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Reserve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TOTAL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7160666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Christian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27,614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2,337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51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30,187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8364202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Hardin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6,487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4,401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66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2,190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13,144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4801006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Jefferson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1,205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1,805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595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3,742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9682249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Madison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983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640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1,664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2504921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Franklin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284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1,120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1,421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0069426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Fayette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117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278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512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965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4217467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Boone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43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506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No data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No data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5168638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Muhlenberg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332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405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622023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Campbell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No data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369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No data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460198"/>
                  </a:ext>
                </a:extLst>
              </a:tr>
              <a:tr h="298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McCracken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No data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12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187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No data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18946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6F49AC-76D8-91CE-E5B7-D112EE601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52313"/>
              </p:ext>
            </p:extLst>
          </p:nvPr>
        </p:nvGraphicFramePr>
        <p:xfrm>
          <a:off x="12687300" y="1181100"/>
          <a:ext cx="3848100" cy="3244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457">
                  <a:extLst>
                    <a:ext uri="{9D8B030D-6E8A-4147-A177-3AD203B41FA5}">
                      <a16:colId xmlns:a16="http://schemas.microsoft.com/office/drawing/2014/main" val="2627514799"/>
                    </a:ext>
                  </a:extLst>
                </a:gridCol>
                <a:gridCol w="1106643">
                  <a:extLst>
                    <a:ext uri="{9D8B030D-6E8A-4147-A177-3AD203B41FA5}">
                      <a16:colId xmlns:a16="http://schemas.microsoft.com/office/drawing/2014/main" val="453396674"/>
                    </a:ext>
                  </a:extLst>
                </a:gridCol>
              </a:tblGrid>
              <a:tr h="10478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Active-Duty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30,755 (TOTAL)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5201848"/>
                  </a:ext>
                </a:extLst>
              </a:tr>
              <a:tr h="363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Army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30,252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17515"/>
                  </a:ext>
                </a:extLst>
              </a:tr>
              <a:tr h="363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Navy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7713335"/>
                  </a:ext>
                </a:extLst>
              </a:tr>
              <a:tr h="363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Marine Corps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2402308"/>
                  </a:ext>
                </a:extLst>
              </a:tr>
              <a:tr h="363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Air Force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9470289"/>
                  </a:ext>
                </a:extLst>
              </a:tr>
              <a:tr h="3639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Space Force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4227035"/>
                  </a:ext>
                </a:extLst>
              </a:tr>
              <a:tr h="376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Coast Guard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160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66817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1B2C6E-BB95-D2CD-F6A9-3A86DA9B0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6942"/>
              </p:ext>
            </p:extLst>
          </p:nvPr>
        </p:nvGraphicFramePr>
        <p:xfrm>
          <a:off x="8303576" y="1257300"/>
          <a:ext cx="4040824" cy="3167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7076">
                  <a:extLst>
                    <a:ext uri="{9D8B030D-6E8A-4147-A177-3AD203B41FA5}">
                      <a16:colId xmlns:a16="http://schemas.microsoft.com/office/drawing/2014/main" val="4193608833"/>
                    </a:ext>
                  </a:extLst>
                </a:gridCol>
                <a:gridCol w="1223748">
                  <a:extLst>
                    <a:ext uri="{9D8B030D-6E8A-4147-A177-3AD203B41FA5}">
                      <a16:colId xmlns:a16="http://schemas.microsoft.com/office/drawing/2014/main" val="1431965517"/>
                    </a:ext>
                  </a:extLst>
                </a:gridCol>
              </a:tblGrid>
              <a:tr h="652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Reserve Component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12,159 (TOTAL)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310306"/>
                  </a:ext>
                </a:extLst>
              </a:tr>
              <a:tr h="326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Army National Guard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6,228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925433"/>
                  </a:ext>
                </a:extLst>
              </a:tr>
              <a:tr h="315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Army Reserve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4,410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3100670"/>
                  </a:ext>
                </a:extLst>
              </a:tr>
              <a:tr h="315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Navy Reserve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231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803990"/>
                  </a:ext>
                </a:extLst>
              </a:tr>
              <a:tr h="600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Marine Corps Reserve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986575"/>
                  </a:ext>
                </a:extLst>
              </a:tr>
              <a:tr h="315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Air National Guard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1,125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0026389"/>
                  </a:ext>
                </a:extLst>
              </a:tr>
              <a:tr h="315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Air Force Reserve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1214732"/>
                  </a:ext>
                </a:extLst>
              </a:tr>
              <a:tr h="326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Coast Guard Reserve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57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68092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436F02D-0B1B-6243-B9B2-B5D18F19F0AE}"/>
              </a:ext>
            </a:extLst>
          </p:cNvPr>
          <p:cNvSpPr txBox="1"/>
          <p:nvPr/>
        </p:nvSpPr>
        <p:spPr>
          <a:xfrm>
            <a:off x="2727138" y="4794361"/>
            <a:ext cx="5353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National Contract Spending Locations, FY2022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Tarrant, TX		$18.6B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Fairfax, VA		$17.8B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York, NY		$17.2B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Diego, CA		$11.9B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Dallas, TX		$9.8B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Angeles, CA		$9.3B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London, CT	$9.7B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Pima, AZ		$8.6B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Hartford, CT		$8.1B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Jefferson County, KY 	$8.0B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Department of Defense/KCMA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5BB18-38F0-E032-434D-445C302825AA}"/>
              </a:ext>
            </a:extLst>
          </p:cNvPr>
          <p:cNvSpPr txBox="1"/>
          <p:nvPr/>
        </p:nvSpPr>
        <p:spPr>
          <a:xfrm>
            <a:off x="9863849" y="4544691"/>
            <a:ext cx="5353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Kentucky Defense Contractors, FY2022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Humana			$7.7B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Lockheed Martin		$668.1M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Bechtel Group			$384.9M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Boeing				$128.9M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Parcel Service, Inc.	$73.2M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Raytheon Technologies		$70.1M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Anduril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Industries, Inc.		$63.4M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Inverness Technologies, Inc.	$60.3M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SourceAmerica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$59.1M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Asset Technologies	$53.6M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Department of Defense/KCMA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623A3-8335-AB01-C699-E45632D288CA}"/>
              </a:ext>
            </a:extLst>
          </p:cNvPr>
          <p:cNvSpPr txBox="1"/>
          <p:nvPr/>
        </p:nvSpPr>
        <p:spPr>
          <a:xfrm>
            <a:off x="1543050" y="757339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 Employment by County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6625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9825" y="-908424"/>
            <a:ext cx="1412688" cy="9550514"/>
            <a:chOff x="0" y="0"/>
            <a:chExt cx="372066" cy="25153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066" cy="2515362"/>
            </a:xfrm>
            <a:custGeom>
              <a:avLst/>
              <a:gdLst/>
              <a:ahLst/>
              <a:cxnLst/>
              <a:rect l="l" t="t" r="r" b="b"/>
              <a:pathLst>
                <a:path w="372066" h="2515362">
                  <a:moveTo>
                    <a:pt x="0" y="0"/>
                  </a:moveTo>
                  <a:lnTo>
                    <a:pt x="372066" y="0"/>
                  </a:lnTo>
                  <a:lnTo>
                    <a:pt x="372066" y="2515362"/>
                  </a:lnTo>
                  <a:lnTo>
                    <a:pt x="0" y="2515362"/>
                  </a:lnTo>
                  <a:close/>
                </a:path>
              </a:pathLst>
            </a:custGeom>
            <a:solidFill>
              <a:srgbClr val="BE1D2D"/>
            </a:solidFill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2066" cy="2553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8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A99535-8048-B31D-9D79-1EED4E07E6AA}"/>
              </a:ext>
            </a:extLst>
          </p:cNvPr>
          <p:cNvSpPr txBox="1"/>
          <p:nvPr/>
        </p:nvSpPr>
        <p:spPr>
          <a:xfrm>
            <a:off x="2971800" y="800100"/>
            <a:ext cx="142494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The </a:t>
            </a:r>
            <a:r>
              <a:rPr lang="en-US" sz="6000" b="1" dirty="0"/>
              <a:t>military/veteran/family population </a:t>
            </a:r>
            <a:r>
              <a:rPr lang="en-US" sz="6000" dirty="0"/>
              <a:t>provides an unfilled potential benefiting Kentucky’s …</a:t>
            </a:r>
          </a:p>
          <a:p>
            <a:endParaRPr lang="en-US" sz="6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/>
              <a:t>Workforce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/>
              <a:t>Population Growth and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/>
              <a:t>Overall Economic Growth</a:t>
            </a:r>
          </a:p>
          <a:p>
            <a:endParaRPr lang="en-US" sz="4800" dirty="0"/>
          </a:p>
          <a:p>
            <a:endParaRPr lang="en-US" sz="480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31492D8-5E11-1778-57AD-228E69AB5CF9}"/>
              </a:ext>
            </a:extLst>
          </p:cNvPr>
          <p:cNvSpPr/>
          <p:nvPr/>
        </p:nvSpPr>
        <p:spPr>
          <a:xfrm>
            <a:off x="9164989" y="8640861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F4371BB-C94D-FD18-F01F-54553DB60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92" y="8808774"/>
            <a:ext cx="3196075" cy="649504"/>
          </a:xfrm>
          <a:prstGeom prst="rect">
            <a:avLst/>
          </a:prstGeom>
        </p:spPr>
      </p:pic>
      <p:pic>
        <p:nvPicPr>
          <p:cNvPr id="9" name="Picture 8" descr="A sign with blue text&#10;&#10;Description automatically generated">
            <a:extLst>
              <a:ext uri="{FF2B5EF4-FFF2-40B4-BE49-F238E27FC236}">
                <a16:creationId xmlns:a16="http://schemas.microsoft.com/office/drawing/2014/main" id="{82E2145D-0045-A1AB-C4CB-1066D6A2D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8664638"/>
            <a:ext cx="2178154" cy="9010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797C4F8D-8F2A-0B58-B0A3-63D924FE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4194"/>
            <a:ext cx="13716000" cy="101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9825" y="-908424"/>
            <a:ext cx="1412688" cy="9550514"/>
            <a:chOff x="0" y="0"/>
            <a:chExt cx="372066" cy="25153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066" cy="2515362"/>
            </a:xfrm>
            <a:custGeom>
              <a:avLst/>
              <a:gdLst/>
              <a:ahLst/>
              <a:cxnLst/>
              <a:rect l="l" t="t" r="r" b="b"/>
              <a:pathLst>
                <a:path w="372066" h="2515362">
                  <a:moveTo>
                    <a:pt x="0" y="0"/>
                  </a:moveTo>
                  <a:lnTo>
                    <a:pt x="372066" y="0"/>
                  </a:lnTo>
                  <a:lnTo>
                    <a:pt x="372066" y="2515362"/>
                  </a:lnTo>
                  <a:lnTo>
                    <a:pt x="0" y="2515362"/>
                  </a:lnTo>
                  <a:close/>
                </a:path>
              </a:pathLst>
            </a:custGeom>
            <a:solidFill>
              <a:srgbClr val="BE1D2D"/>
            </a:solidFill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2066" cy="2553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8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A99535-8048-B31D-9D79-1EED4E07E6AA}"/>
              </a:ext>
            </a:extLst>
          </p:cNvPr>
          <p:cNvSpPr txBox="1"/>
          <p:nvPr/>
        </p:nvSpPr>
        <p:spPr>
          <a:xfrm>
            <a:off x="2971800" y="800100"/>
            <a:ext cx="1424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 </a:t>
            </a:r>
          </a:p>
          <a:p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5C673-5F3D-B2D7-3F32-923830D05B6E}"/>
              </a:ext>
            </a:extLst>
          </p:cNvPr>
          <p:cNvSpPr txBox="1"/>
          <p:nvPr/>
        </p:nvSpPr>
        <p:spPr>
          <a:xfrm>
            <a:off x="2819400" y="723900"/>
            <a:ext cx="14706600" cy="672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Kentucky’s Defense Community Impact is sizeable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5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$13.9 Billion Total Impact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5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$10.6 Billion in DOD grants/contract spending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5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56,290 jobs connected to the military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5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$1.75 Billion in annual veteran’s compensation and pensions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5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270,000 Veterans / 29,000 Military Retirees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A951018-442E-9A19-CA9D-238FB857DAD3}"/>
              </a:ext>
            </a:extLst>
          </p:cNvPr>
          <p:cNvSpPr/>
          <p:nvPr/>
        </p:nvSpPr>
        <p:spPr>
          <a:xfrm>
            <a:off x="9164989" y="8640861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16A2215-B629-6864-0C48-3E7107FAE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92" y="8808774"/>
            <a:ext cx="3196075" cy="649504"/>
          </a:xfrm>
          <a:prstGeom prst="rect">
            <a:avLst/>
          </a:prstGeom>
        </p:spPr>
      </p:pic>
      <p:pic>
        <p:nvPicPr>
          <p:cNvPr id="10" name="Picture 9" descr="A sign with blue text&#10;&#10;Description automatically generated">
            <a:extLst>
              <a:ext uri="{FF2B5EF4-FFF2-40B4-BE49-F238E27FC236}">
                <a16:creationId xmlns:a16="http://schemas.microsoft.com/office/drawing/2014/main" id="{64597336-E94F-1459-6D45-1C252A825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8664638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762000" y="800100"/>
            <a:ext cx="16459200" cy="937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But … there is Untapped potential for growth ... </a:t>
            </a:r>
            <a:endParaRPr lang="en-US" sz="60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4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/>
              <a:t>200,000 transition out of the military per year in the US.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4800" dirty="0"/>
              <a:t> 8,000 transition out of service within KY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4800" dirty="0"/>
              <a:t> 4,500+ transition out just from Fort Campbell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4800" dirty="0"/>
              <a:t> Fort Campbell boast the highest retention rate transitioning out wanting to stay in the area = 38%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6000" dirty="0"/>
              <a:t>24% choose KY / 76% choose TN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60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6000" dirty="0"/>
          </a:p>
          <a:p>
            <a:endParaRPr lang="en-US" sz="600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89933DD-2550-5E7D-CA23-91DA831DE871}"/>
              </a:ext>
            </a:extLst>
          </p:cNvPr>
          <p:cNvSpPr/>
          <p:nvPr/>
        </p:nvSpPr>
        <p:spPr>
          <a:xfrm>
            <a:off x="7845697" y="8034294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32270E1-96D7-6B01-1B35-972D41ED4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202207"/>
            <a:ext cx="3196075" cy="649504"/>
          </a:xfrm>
          <a:prstGeom prst="rect">
            <a:avLst/>
          </a:prstGeom>
        </p:spPr>
      </p:pic>
      <p:pic>
        <p:nvPicPr>
          <p:cNvPr id="9" name="Picture 8" descr="A sign with blue text&#10;&#10;Description automatically generated">
            <a:extLst>
              <a:ext uri="{FF2B5EF4-FFF2-40B4-BE49-F238E27FC236}">
                <a16:creationId xmlns:a16="http://schemas.microsoft.com/office/drawing/2014/main" id="{2F9BB794-D484-6F1B-DC54-42A1B6A4F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908" y="8058071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9825" y="-908424"/>
            <a:ext cx="1412688" cy="9550514"/>
            <a:chOff x="0" y="0"/>
            <a:chExt cx="372066" cy="25153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066" cy="2515362"/>
            </a:xfrm>
            <a:custGeom>
              <a:avLst/>
              <a:gdLst/>
              <a:ahLst/>
              <a:cxnLst/>
              <a:rect l="l" t="t" r="r" b="b"/>
              <a:pathLst>
                <a:path w="372066" h="2515362">
                  <a:moveTo>
                    <a:pt x="0" y="0"/>
                  </a:moveTo>
                  <a:lnTo>
                    <a:pt x="372066" y="0"/>
                  </a:lnTo>
                  <a:lnTo>
                    <a:pt x="372066" y="2515362"/>
                  </a:lnTo>
                  <a:lnTo>
                    <a:pt x="0" y="2515362"/>
                  </a:lnTo>
                  <a:close/>
                </a:path>
              </a:pathLst>
            </a:custGeom>
            <a:solidFill>
              <a:srgbClr val="BE1D2D"/>
            </a:solidFill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2066" cy="2553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8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A99535-8048-B31D-9D79-1EED4E07E6AA}"/>
              </a:ext>
            </a:extLst>
          </p:cNvPr>
          <p:cNvSpPr txBox="1"/>
          <p:nvPr/>
        </p:nvSpPr>
        <p:spPr>
          <a:xfrm>
            <a:off x="2438399" y="190500"/>
            <a:ext cx="15485069" cy="761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Why should Kentucky focus more intention on attracting this population?</a:t>
            </a:r>
            <a:endParaRPr lang="en-US" sz="5400" b="1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Transitioning service members bring robust and translatable job skills to the civilian workforce. They are mechanically inclined, team-oriented, have a good work ethic, and are highly skilled in multiple trades.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Different skill/experience levels transitioning out. Can’t look at everyone the same.</a:t>
            </a:r>
          </a:p>
          <a:p>
            <a:pPr lvl="1">
              <a:lnSpc>
                <a:spcPct val="115000"/>
              </a:lnSpc>
            </a:pP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sym typeface="Wingdings 2" panose="05020102010507070707" pitchFamily="18" charset="2"/>
              </a:rPr>
              <a:t> 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Young, careered, and special operations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48B4922-C569-979C-4AC6-AD21D61092B2}"/>
              </a:ext>
            </a:extLst>
          </p:cNvPr>
          <p:cNvSpPr/>
          <p:nvPr/>
        </p:nvSpPr>
        <p:spPr>
          <a:xfrm>
            <a:off x="9293497" y="8937987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9164A3A-EFF1-1311-9B83-8892529D9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105900"/>
            <a:ext cx="3196075" cy="649504"/>
          </a:xfrm>
          <a:prstGeom prst="rect">
            <a:avLst/>
          </a:prstGeom>
        </p:spPr>
      </p:pic>
      <p:pic>
        <p:nvPicPr>
          <p:cNvPr id="9" name="Picture 8" descr="A sign with blue text&#10;&#10;Description automatically generated">
            <a:extLst>
              <a:ext uri="{FF2B5EF4-FFF2-40B4-BE49-F238E27FC236}">
                <a16:creationId xmlns:a16="http://schemas.microsoft.com/office/drawing/2014/main" id="{D13A3F7A-65EC-533C-E7EA-164836802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08" y="8961764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6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77800" y="8222950"/>
            <a:ext cx="1464519" cy="1035350"/>
          </a:xfrm>
          <a:custGeom>
            <a:avLst/>
            <a:gdLst/>
            <a:ahLst/>
            <a:cxnLst/>
            <a:rect l="l" t="t" r="r" b="b"/>
            <a:pathLst>
              <a:path w="1464519" h="1035350">
                <a:moveTo>
                  <a:pt x="0" y="0"/>
                </a:moveTo>
                <a:lnTo>
                  <a:pt x="1464520" y="0"/>
                </a:lnTo>
                <a:lnTo>
                  <a:pt x="1464520" y="1035350"/>
                </a:lnTo>
                <a:lnTo>
                  <a:pt x="0" y="1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762000" y="800100"/>
            <a:ext cx="16459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To attract and retain more</a:t>
            </a:r>
          </a:p>
          <a:p>
            <a:pPr algn="ctr"/>
            <a:r>
              <a:rPr lang="en-US" sz="8000" dirty="0"/>
              <a:t>from this population how does Kentucky be more competitive and move from being </a:t>
            </a:r>
          </a:p>
          <a:p>
            <a:pPr algn="ctr"/>
            <a:r>
              <a:rPr lang="en-US" sz="8000" u="sng" dirty="0"/>
              <a:t>Military/Veteran </a:t>
            </a:r>
            <a:r>
              <a:rPr lang="en-US" sz="8000" b="1" dirty="0"/>
              <a:t>FRIENDLY </a:t>
            </a:r>
            <a:r>
              <a:rPr lang="en-US" sz="8000" dirty="0"/>
              <a:t>to </a:t>
            </a:r>
            <a:r>
              <a:rPr lang="en-US" sz="8000" u="sng" dirty="0"/>
              <a:t>Military/Veteran </a:t>
            </a:r>
            <a:r>
              <a:rPr lang="en-US" sz="8000" b="1" dirty="0"/>
              <a:t>READY?</a:t>
            </a:r>
            <a:r>
              <a:rPr lang="en-US" sz="8000" dirty="0"/>
              <a:t>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173B42F-8E1D-5F80-F3AE-FBDF5718F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06125"/>
            <a:ext cx="3196075" cy="649504"/>
          </a:xfrm>
          <a:prstGeom prst="rect">
            <a:avLst/>
          </a:prstGeom>
        </p:spPr>
      </p:pic>
      <p:pic>
        <p:nvPicPr>
          <p:cNvPr id="8" name="Picture 7" descr="A sign with blue text&#10;&#10;Description automatically generated">
            <a:extLst>
              <a:ext uri="{FF2B5EF4-FFF2-40B4-BE49-F238E27FC236}">
                <a16:creationId xmlns:a16="http://schemas.microsoft.com/office/drawing/2014/main" id="{99E3BE50-C957-5BF3-3A3B-D1969B9ED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30" y="8280375"/>
            <a:ext cx="2178154" cy="901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609600" y="647700"/>
            <a:ext cx="16459200" cy="826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does Kentucky Becom</a:t>
            </a: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</a:rPr>
              <a:t>e more a</a:t>
            </a:r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ttractive?</a:t>
            </a: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Reaching 0% income tax level is the primary key factor.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Allow 100% exemption on pension pay </a:t>
            </a:r>
            <a:r>
              <a:rPr lang="en-US" sz="36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vs. waiting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 is one of only 11 states that tax some or all military pensions</a:t>
            </a:r>
            <a:endParaRPr lang="en-US" sz="3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Continue to create Interstate occupational licensure compacts 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of 16 are already in place in 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Continue to address the supply of quality Childcare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Childcare is the #1 barrier to spouse employment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Kentucky one of the first states receiving federal approval allowing DOD to up to $1500 per month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statutes involving property taxes on veterans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9266F6C-FFA6-FBB6-EF83-6CF458A718C5}"/>
              </a:ext>
            </a:extLst>
          </p:cNvPr>
          <p:cNvSpPr/>
          <p:nvPr/>
        </p:nvSpPr>
        <p:spPr>
          <a:xfrm>
            <a:off x="8375042" y="8178955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BEDCABF-949F-6242-7B2D-1DE1B0D44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45" y="8346868"/>
            <a:ext cx="3196075" cy="649504"/>
          </a:xfrm>
          <a:prstGeom prst="rect">
            <a:avLst/>
          </a:prstGeom>
        </p:spPr>
      </p:pic>
      <p:pic>
        <p:nvPicPr>
          <p:cNvPr id="9" name="Picture 8" descr="A sign with blue text&#10;&#10;Description automatically generated">
            <a:extLst>
              <a:ext uri="{FF2B5EF4-FFF2-40B4-BE49-F238E27FC236}">
                <a16:creationId xmlns:a16="http://schemas.microsoft.com/office/drawing/2014/main" id="{14B789B2-9B50-7BC7-D153-7FC25AB3F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53" y="8202732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6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897" y="9258300"/>
            <a:ext cx="16784171" cy="822885"/>
            <a:chOff x="0" y="0"/>
            <a:chExt cx="4420522" cy="21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0522" cy="216727"/>
            </a:xfrm>
            <a:custGeom>
              <a:avLst/>
              <a:gdLst/>
              <a:ahLst/>
              <a:cxnLst/>
              <a:rect l="l" t="t" r="r" b="b"/>
              <a:pathLst>
                <a:path w="4420522" h="216727">
                  <a:moveTo>
                    <a:pt x="0" y="0"/>
                  </a:moveTo>
                  <a:lnTo>
                    <a:pt x="4420522" y="0"/>
                  </a:lnTo>
                  <a:lnTo>
                    <a:pt x="4420522" y="216727"/>
                  </a:lnTo>
                  <a:lnTo>
                    <a:pt x="0" y="216727"/>
                  </a:lnTo>
                  <a:close/>
                </a:path>
              </a:pathLst>
            </a:custGeom>
            <a:solidFill>
              <a:srgbClr val="212A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0522" cy="25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D475BD-A156-0640-B3DF-0D662A926C9B}"/>
              </a:ext>
            </a:extLst>
          </p:cNvPr>
          <p:cNvSpPr txBox="1"/>
          <p:nvPr/>
        </p:nvSpPr>
        <p:spPr>
          <a:xfrm>
            <a:off x="609600" y="647700"/>
            <a:ext cx="164592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does Kentucky becom</a:t>
            </a: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</a:rPr>
              <a:t>e more a</a:t>
            </a:r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ttractive?</a:t>
            </a: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state and employers must become more focused, intentional and engaged in attracting this population. </a:t>
            </a:r>
          </a:p>
          <a:p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 for employers to better understand the population, the transition process and values of hiring veterans and family members. (Example: Kentucky Chamber Military Hiring Academy) </a:t>
            </a:r>
          </a:p>
          <a:p>
            <a:endParaRPr lang="en-US" sz="3600" dirty="0"/>
          </a:p>
          <a:p>
            <a:endParaRPr lang="en-US" sz="600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160838C-81B1-D085-F369-5C008D8E0567}"/>
              </a:ext>
            </a:extLst>
          </p:cNvPr>
          <p:cNvSpPr/>
          <p:nvPr/>
        </p:nvSpPr>
        <p:spPr>
          <a:xfrm>
            <a:off x="8416443" y="8084939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6622C2-8AC3-F612-2521-723AF1E4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21" y="8234466"/>
            <a:ext cx="3196075" cy="649504"/>
          </a:xfrm>
          <a:prstGeom prst="rect">
            <a:avLst/>
          </a:prstGeom>
        </p:spPr>
      </p:pic>
      <p:pic>
        <p:nvPicPr>
          <p:cNvPr id="9" name="Picture 8" descr="A sign with blue text&#10;&#10;Description automatically generated">
            <a:extLst>
              <a:ext uri="{FF2B5EF4-FFF2-40B4-BE49-F238E27FC236}">
                <a16:creationId xmlns:a16="http://schemas.microsoft.com/office/drawing/2014/main" id="{CB829AB4-46E1-8EB3-0799-9AD60B5D9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54" y="8108716"/>
            <a:ext cx="2178154" cy="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5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5930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1247" y="9258300"/>
            <a:ext cx="2664422" cy="1218172"/>
            <a:chOff x="0" y="0"/>
            <a:chExt cx="483446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F1E2E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21657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11849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F1E2E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29027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439436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8A914B-0ED1-54E9-D259-6DB26C477990}"/>
              </a:ext>
            </a:extLst>
          </p:cNvPr>
          <p:cNvSpPr txBox="1"/>
          <p:nvPr/>
        </p:nvSpPr>
        <p:spPr>
          <a:xfrm>
            <a:off x="1770241" y="1409700"/>
            <a:ext cx="152967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Service members are handed a large amount of responsibility, often at a very young age, and they quickly learn to succeed with that significant burden on their shoulders.  As civilians, they will excel when given responsibility and guidelines for work accomplishment. </a:t>
            </a:r>
          </a:p>
          <a:p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“Match a veteran to civilian work that they find inspirational and their contribution to your business can be limitless.”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8853017-0300-3090-906A-BA1523293033}"/>
              </a:ext>
            </a:extLst>
          </p:cNvPr>
          <p:cNvSpPr/>
          <p:nvPr/>
        </p:nvSpPr>
        <p:spPr>
          <a:xfrm>
            <a:off x="11108517" y="8877300"/>
            <a:ext cx="1455113" cy="1028700"/>
          </a:xfrm>
          <a:custGeom>
            <a:avLst/>
            <a:gdLst/>
            <a:ahLst/>
            <a:cxnLst/>
            <a:rect l="l" t="t" r="r" b="b"/>
            <a:pathLst>
              <a:path w="1455113" h="1028700">
                <a:moveTo>
                  <a:pt x="0" y="0"/>
                </a:moveTo>
                <a:lnTo>
                  <a:pt x="1455113" y="0"/>
                </a:lnTo>
                <a:lnTo>
                  <a:pt x="14551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16DC2763-3DB8-30CF-304F-78830175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95" y="9026827"/>
            <a:ext cx="3196075" cy="649504"/>
          </a:xfrm>
          <a:prstGeom prst="rect">
            <a:avLst/>
          </a:prstGeom>
        </p:spPr>
      </p:pic>
      <p:pic>
        <p:nvPicPr>
          <p:cNvPr id="25" name="Picture 24" descr="A sign with blue text&#10;&#10;Description automatically generated">
            <a:extLst>
              <a:ext uri="{FF2B5EF4-FFF2-40B4-BE49-F238E27FC236}">
                <a16:creationId xmlns:a16="http://schemas.microsoft.com/office/drawing/2014/main" id="{B3FB5438-229D-488A-44D0-EEB34666F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728" y="8901077"/>
            <a:ext cx="2178154" cy="9010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27682</TotalTime>
  <Words>1635</Words>
  <Application>Microsoft Office PowerPoint</Application>
  <PresentationFormat>Custom</PresentationFormat>
  <Paragraphs>262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Wingdings</vt:lpstr>
      <vt:lpstr>Courier New</vt:lpstr>
      <vt:lpstr>Helios</vt:lpstr>
      <vt:lpstr>Helios Bold</vt:lpstr>
      <vt:lpstr>Arial</vt:lpstr>
      <vt:lpstr>Calibri</vt:lpstr>
      <vt:lpstr>TT Hoves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Slide-Taylor Template Startup</dc:title>
  <dc:creator>Taylor Hayes</dc:creator>
  <cp:lastModifiedBy>Taylor Hayes</cp:lastModifiedBy>
  <cp:revision>24</cp:revision>
  <cp:lastPrinted>2024-09-11T12:59:12Z</cp:lastPrinted>
  <dcterms:created xsi:type="dcterms:W3CDTF">2006-08-16T00:00:00Z</dcterms:created>
  <dcterms:modified xsi:type="dcterms:W3CDTF">2024-09-11T13:03:16Z</dcterms:modified>
  <dc:identifier>DAGD_3xJ7oo</dc:identifier>
</cp:coreProperties>
</file>