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0"/>
  </p:notesMasterIdLst>
  <p:sldIdLst>
    <p:sldId id="256" r:id="rId5"/>
    <p:sldId id="277" r:id="rId6"/>
    <p:sldId id="263" r:id="rId7"/>
    <p:sldId id="307" r:id="rId8"/>
    <p:sldId id="322" r:id="rId9"/>
    <p:sldId id="315" r:id="rId10"/>
    <p:sldId id="316" r:id="rId11"/>
    <p:sldId id="317" r:id="rId12"/>
    <p:sldId id="310" r:id="rId13"/>
    <p:sldId id="323" r:id="rId14"/>
    <p:sldId id="318" r:id="rId15"/>
    <p:sldId id="319" r:id="rId16"/>
    <p:sldId id="320" r:id="rId17"/>
    <p:sldId id="321" r:id="rId18"/>
    <p:sldId id="278" r:id="rId1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79E450-8A05-3D78-71B3-5B8135D236B4}" name="Poynter, Aaron A (ELC)" initials="PAA(" userId="S::aaron.poynter@ky.gov::009759b6-50a5-4d27-ad7b-195f968723e8" providerId="AD"/>
  <p188:author id="{9B753274-9D3B-EFFE-97A4-818AB13354CD}" name="Jones, Jorden M (ELC)" initials="JJM(" userId="S::jorden.jones@ky.gov::f34adaf2-ca15-48d0-a0ae-29e638f5b40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EB3E4"/>
    <a:srgbClr val="093B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362" autoAdjust="0"/>
  </p:normalViewPr>
  <p:slideViewPr>
    <p:cSldViewPr snapToGrid="0">
      <p:cViewPr varScale="1">
        <p:scale>
          <a:sx n="105" d="100"/>
          <a:sy n="105" d="100"/>
        </p:scale>
        <p:origin x="79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E562BE4D-30CB-438D-8687-7CAA67CBCBD2}" type="datetimeFigureOut">
              <a:rPr lang="en-US" smtClean="0"/>
              <a:t>9/9/2024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0F8523C7-6524-4346-871C-D6468AB2E556}" type="slidenum">
              <a:rPr lang="en-US" smtClean="0"/>
              <a:t>‹#›</a:t>
            </a:fld>
            <a:endParaRPr lang="en-US"/>
          </a:p>
        </p:txBody>
      </p:sp>
    </p:spTree>
    <p:extLst>
      <p:ext uri="{BB962C8B-B14F-4D97-AF65-F5344CB8AC3E}">
        <p14:creationId xmlns:p14="http://schemas.microsoft.com/office/powerpoint/2010/main" val="1275206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523C7-6524-4346-871C-D6468AB2E556}" type="slidenum">
              <a:rPr lang="en-US" smtClean="0"/>
              <a:t>1</a:t>
            </a:fld>
            <a:endParaRPr lang="en-US"/>
          </a:p>
        </p:txBody>
      </p:sp>
    </p:spTree>
    <p:extLst>
      <p:ext uri="{BB962C8B-B14F-4D97-AF65-F5344CB8AC3E}">
        <p14:creationId xmlns:p14="http://schemas.microsoft.com/office/powerpoint/2010/main" val="80929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8523C7-6524-4346-871C-D6468AB2E556}" type="slidenum">
              <a:rPr lang="en-US" smtClean="0"/>
              <a:t>10</a:t>
            </a:fld>
            <a:endParaRPr lang="en-US"/>
          </a:p>
        </p:txBody>
      </p:sp>
    </p:spTree>
    <p:extLst>
      <p:ext uri="{BB962C8B-B14F-4D97-AF65-F5344CB8AC3E}">
        <p14:creationId xmlns:p14="http://schemas.microsoft.com/office/powerpoint/2010/main" val="3219787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523C7-6524-4346-871C-D6468AB2E556}" type="slidenum">
              <a:rPr lang="en-US" smtClean="0"/>
              <a:t>11</a:t>
            </a:fld>
            <a:endParaRPr lang="en-US"/>
          </a:p>
        </p:txBody>
      </p:sp>
    </p:spTree>
    <p:extLst>
      <p:ext uri="{BB962C8B-B14F-4D97-AF65-F5344CB8AC3E}">
        <p14:creationId xmlns:p14="http://schemas.microsoft.com/office/powerpoint/2010/main" val="3955002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83% increase in referrals </a:t>
            </a:r>
          </a:p>
          <a:p>
            <a:r>
              <a:rPr lang="en-US" dirty="0"/>
              <a:t>82% of referrals participating in Putting Kentuckians First </a:t>
            </a:r>
          </a:p>
        </p:txBody>
      </p:sp>
      <p:sp>
        <p:nvSpPr>
          <p:cNvPr id="4" name="Slide Number Placeholder 3"/>
          <p:cNvSpPr>
            <a:spLocks noGrp="1"/>
          </p:cNvSpPr>
          <p:nvPr>
            <p:ph type="sldNum" sz="quarter" idx="5"/>
          </p:nvPr>
        </p:nvSpPr>
        <p:spPr/>
        <p:txBody>
          <a:bodyPr/>
          <a:lstStyle/>
          <a:p>
            <a:fld id="{0F8523C7-6524-4346-871C-D6468AB2E556}" type="slidenum">
              <a:rPr lang="en-US" smtClean="0"/>
              <a:t>12</a:t>
            </a:fld>
            <a:endParaRPr lang="en-US"/>
          </a:p>
        </p:txBody>
      </p:sp>
    </p:spTree>
    <p:extLst>
      <p:ext uri="{BB962C8B-B14F-4D97-AF65-F5344CB8AC3E}">
        <p14:creationId xmlns:p14="http://schemas.microsoft.com/office/powerpoint/2010/main" val="4004390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July 2024 – First photo was the information session – 2nd photo was graduation day </a:t>
            </a:r>
          </a:p>
          <a:p>
            <a:r>
              <a:rPr lang="en-US" dirty="0">
                <a:ea typeface="Calibri"/>
                <a:cs typeface="Calibri"/>
              </a:rPr>
              <a:t>2 individuals have been released and within 48 hours of their release they were employed. Salary data?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0F8523C7-6524-4346-871C-D6468AB2E556}" type="slidenum">
              <a:rPr lang="en-US" smtClean="0"/>
              <a:t>13</a:t>
            </a:fld>
            <a:endParaRPr lang="en-US"/>
          </a:p>
        </p:txBody>
      </p:sp>
    </p:spTree>
    <p:extLst>
      <p:ext uri="{BB962C8B-B14F-4D97-AF65-F5344CB8AC3E}">
        <p14:creationId xmlns:p14="http://schemas.microsoft.com/office/powerpoint/2010/main" val="1189856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523C7-6524-4346-871C-D6468AB2E556}" type="slidenum">
              <a:rPr lang="en-US" smtClean="0"/>
              <a:t>14</a:t>
            </a:fld>
            <a:endParaRPr lang="en-US"/>
          </a:p>
        </p:txBody>
      </p:sp>
    </p:spTree>
    <p:extLst>
      <p:ext uri="{BB962C8B-B14F-4D97-AF65-F5344CB8AC3E}">
        <p14:creationId xmlns:p14="http://schemas.microsoft.com/office/powerpoint/2010/main" val="3833490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523C7-6524-4346-871C-D6468AB2E556}" type="slidenum">
              <a:rPr lang="en-US" smtClean="0"/>
              <a:t>15</a:t>
            </a:fld>
            <a:endParaRPr lang="en-US"/>
          </a:p>
        </p:txBody>
      </p:sp>
    </p:spTree>
    <p:extLst>
      <p:ext uri="{BB962C8B-B14F-4D97-AF65-F5344CB8AC3E}">
        <p14:creationId xmlns:p14="http://schemas.microsoft.com/office/powerpoint/2010/main" val="93245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523C7-6524-4346-871C-D6468AB2E556}" type="slidenum">
              <a:rPr lang="en-US" smtClean="0"/>
              <a:t>2</a:t>
            </a:fld>
            <a:endParaRPr lang="en-US"/>
          </a:p>
        </p:txBody>
      </p:sp>
    </p:spTree>
    <p:extLst>
      <p:ext uri="{BB962C8B-B14F-4D97-AF65-F5344CB8AC3E}">
        <p14:creationId xmlns:p14="http://schemas.microsoft.com/office/powerpoint/2010/main" val="3755831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400" b="1" dirty="0">
                <a:solidFill>
                  <a:schemeClr val="accent1"/>
                </a:solidFill>
                <a:latin typeface="Arial"/>
                <a:cs typeface="Arial"/>
              </a:rPr>
              <a:t>Reentry and Employment Services Branch/ Putting Kentuckians First</a:t>
            </a:r>
            <a:r>
              <a:rPr lang="en-US" sz="2400" dirty="0">
                <a:solidFill>
                  <a:schemeClr val="accent1"/>
                </a:solidFill>
                <a:latin typeface="Arial"/>
                <a:cs typeface="Arial"/>
              </a:rPr>
              <a:t> </a:t>
            </a:r>
            <a:endParaRPr lang="en-US" sz="2400" dirty="0">
              <a:solidFill>
                <a:schemeClr val="accent1"/>
              </a:solidFill>
              <a:latin typeface="Arial" panose="020B0604020202020204" pitchFamily="34" charset="0"/>
              <a:cs typeface="Arial" panose="020B0604020202020204" pitchFamily="34" charset="0"/>
            </a:endParaRPr>
          </a:p>
          <a:p>
            <a:pPr lvl="1"/>
            <a:r>
              <a:rPr lang="en-US" sz="2000" dirty="0">
                <a:solidFill>
                  <a:srgbClr val="093B60"/>
                </a:solidFill>
                <a:latin typeface="Arial"/>
                <a:cs typeface="Arial"/>
              </a:rPr>
              <a:t>Mission statement and goals </a:t>
            </a:r>
          </a:p>
          <a:p>
            <a:pPr lvl="1"/>
            <a:r>
              <a:rPr lang="en-US" sz="2000" dirty="0">
                <a:solidFill>
                  <a:srgbClr val="093B60"/>
                </a:solidFill>
                <a:latin typeface="Arial"/>
                <a:cs typeface="Arial"/>
              </a:rPr>
              <a:t>Timeline and growth </a:t>
            </a:r>
          </a:p>
          <a:p>
            <a:pPr marL="0" indent="0">
              <a:buNone/>
            </a:pPr>
            <a:endParaRPr lang="en-US" sz="2400" b="1" dirty="0">
              <a:solidFill>
                <a:schemeClr val="accent1"/>
              </a:solidFill>
              <a:latin typeface="Arial"/>
              <a:cs typeface="Arial"/>
            </a:endParaRPr>
          </a:p>
          <a:p>
            <a:pPr marL="0" indent="0">
              <a:buNone/>
            </a:pPr>
            <a:r>
              <a:rPr lang="en-US" sz="2400" b="1" dirty="0">
                <a:solidFill>
                  <a:schemeClr val="accent1"/>
                </a:solidFill>
                <a:latin typeface="Arial"/>
                <a:cs typeface="Arial"/>
              </a:rPr>
              <a:t>Operations </a:t>
            </a:r>
            <a:endParaRPr lang="en-US" sz="2400" b="1" dirty="0">
              <a:solidFill>
                <a:schemeClr val="accent1"/>
              </a:solidFill>
              <a:latin typeface="Arial" panose="020B0604020202020204" pitchFamily="34" charset="0"/>
              <a:cs typeface="Arial" panose="020B0604020202020204" pitchFamily="34" charset="0"/>
            </a:endParaRPr>
          </a:p>
          <a:p>
            <a:pPr lvl="1"/>
            <a:r>
              <a:rPr lang="en-US" sz="2000" dirty="0">
                <a:solidFill>
                  <a:srgbClr val="093B60"/>
                </a:solidFill>
                <a:latin typeface="Arial"/>
                <a:cs typeface="Arial"/>
              </a:rPr>
              <a:t>Putting Kentuckians First </a:t>
            </a:r>
            <a:endParaRPr lang="en-US" sz="2000" dirty="0">
              <a:solidFill>
                <a:srgbClr val="093B60"/>
              </a:solidFill>
              <a:latin typeface="Arial" panose="020B0604020202020204" pitchFamily="34" charset="0"/>
              <a:cs typeface="Arial" panose="020B0604020202020204" pitchFamily="34" charset="0"/>
            </a:endParaRPr>
          </a:p>
          <a:p>
            <a:pPr lvl="1"/>
            <a:r>
              <a:rPr lang="en-US" sz="2000" dirty="0">
                <a:solidFill>
                  <a:srgbClr val="093B60"/>
                </a:solidFill>
                <a:latin typeface="Arial"/>
                <a:cs typeface="Arial"/>
              </a:rPr>
              <a:t>Identification Program </a:t>
            </a:r>
          </a:p>
          <a:p>
            <a:pPr lvl="1"/>
            <a:r>
              <a:rPr lang="en-US" sz="2000" dirty="0">
                <a:solidFill>
                  <a:srgbClr val="093B60"/>
                </a:solidFill>
                <a:latin typeface="Arial"/>
                <a:cs typeface="Arial"/>
              </a:rPr>
              <a:t>Operations with local/regional detention centers – Pre-Release Classes, Reentry Bootcamps, Credential Training Programs </a:t>
            </a:r>
            <a:endParaRPr lang="en-US" sz="2000" dirty="0">
              <a:solidFill>
                <a:srgbClr val="093B60"/>
              </a:solidFill>
              <a:latin typeface="Arial" panose="020B0604020202020204" pitchFamily="34" charset="0"/>
              <a:cs typeface="Arial" panose="020B0604020202020204" pitchFamily="34" charset="0"/>
            </a:endParaRPr>
          </a:p>
          <a:p>
            <a:pPr lvl="1"/>
            <a:r>
              <a:rPr lang="en-US" sz="2000" dirty="0">
                <a:solidFill>
                  <a:srgbClr val="093B60"/>
                </a:solidFill>
                <a:latin typeface="Arial"/>
                <a:cs typeface="Arial"/>
              </a:rPr>
              <a:t>Behavioral Health Conditional Dismissal Program </a:t>
            </a:r>
            <a:endParaRPr lang="en-US" sz="2000" dirty="0">
              <a:solidFill>
                <a:srgbClr val="093B60"/>
              </a:solidFill>
              <a:latin typeface="Arial" panose="020B0604020202020204" pitchFamily="34" charset="0"/>
              <a:cs typeface="Arial" panose="020B0604020202020204" pitchFamily="34" charset="0"/>
            </a:endParaRPr>
          </a:p>
          <a:p>
            <a:pPr marL="0" indent="0">
              <a:buNone/>
            </a:pPr>
            <a:endParaRPr lang="en-US" sz="2400" b="1" dirty="0">
              <a:solidFill>
                <a:schemeClr val="accent1"/>
              </a:solidFill>
              <a:latin typeface="Arial"/>
              <a:cs typeface="Arial"/>
            </a:endParaRPr>
          </a:p>
          <a:p>
            <a:pPr marL="0" indent="0">
              <a:buNone/>
            </a:pPr>
            <a:r>
              <a:rPr lang="en-US" sz="2400" b="1" dirty="0">
                <a:solidFill>
                  <a:schemeClr val="accent1"/>
                </a:solidFill>
                <a:latin typeface="Arial"/>
                <a:cs typeface="Arial"/>
              </a:rPr>
              <a:t>Data &amp; Statistics</a:t>
            </a:r>
          </a:p>
        </p:txBody>
      </p:sp>
      <p:sp>
        <p:nvSpPr>
          <p:cNvPr id="4" name="Slide Number Placeholder 3"/>
          <p:cNvSpPr>
            <a:spLocks noGrp="1"/>
          </p:cNvSpPr>
          <p:nvPr>
            <p:ph type="sldNum" sz="quarter" idx="5"/>
          </p:nvPr>
        </p:nvSpPr>
        <p:spPr/>
        <p:txBody>
          <a:bodyPr/>
          <a:lstStyle/>
          <a:p>
            <a:fld id="{0F8523C7-6524-4346-871C-D6468AB2E556}" type="slidenum">
              <a:rPr lang="en-US" smtClean="0"/>
              <a:t>3</a:t>
            </a:fld>
            <a:endParaRPr lang="en-US"/>
          </a:p>
        </p:txBody>
      </p:sp>
    </p:spTree>
    <p:extLst>
      <p:ext uri="{BB962C8B-B14F-4D97-AF65-F5344CB8AC3E}">
        <p14:creationId xmlns:p14="http://schemas.microsoft.com/office/powerpoint/2010/main" val="1181328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We develop, facilitate and deepen the effectiveness of the partners and organizations focused on the reentry populations, while building a sense of community for participants and providers. </a:t>
            </a:r>
          </a:p>
          <a:p>
            <a:endParaRPr lang="en-US" dirty="0">
              <a:ea typeface="Calibri"/>
              <a:cs typeface="Calibri"/>
            </a:endParaRPr>
          </a:p>
          <a:p>
            <a:r>
              <a:rPr lang="en-US" dirty="0">
                <a:ea typeface="Calibri"/>
                <a:cs typeface="Calibri"/>
              </a:rPr>
              <a:t>Alignment of State, Regional and Local Partners to serve the Reentry Population – Addressing "Reentry and Recidivism" via by diversionary/ alternatives to confinement for individuals at the local level as a preventative measure and serving individuals who are returning to society. </a:t>
            </a:r>
          </a:p>
        </p:txBody>
      </p:sp>
      <p:sp>
        <p:nvSpPr>
          <p:cNvPr id="4" name="Slide Number Placeholder 3"/>
          <p:cNvSpPr>
            <a:spLocks noGrp="1"/>
          </p:cNvSpPr>
          <p:nvPr>
            <p:ph type="sldNum" sz="quarter" idx="5"/>
          </p:nvPr>
        </p:nvSpPr>
        <p:spPr/>
        <p:txBody>
          <a:bodyPr/>
          <a:lstStyle/>
          <a:p>
            <a:fld id="{0F8523C7-6524-4346-871C-D6468AB2E556}" type="slidenum">
              <a:rPr lang="en-US" smtClean="0"/>
              <a:t>4</a:t>
            </a:fld>
            <a:endParaRPr lang="en-US"/>
          </a:p>
        </p:txBody>
      </p:sp>
    </p:spTree>
    <p:extLst>
      <p:ext uri="{BB962C8B-B14F-4D97-AF65-F5344CB8AC3E}">
        <p14:creationId xmlns:p14="http://schemas.microsoft.com/office/powerpoint/2010/main" val="3263657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We develop, facilitate and deepen the effectiveness of the partners and organizations focused on the reentry populations, while building a sense of community for participants and providers. </a:t>
            </a:r>
          </a:p>
          <a:p>
            <a:endParaRPr lang="en-US" dirty="0">
              <a:ea typeface="Calibri"/>
              <a:cs typeface="Calibri"/>
            </a:endParaRPr>
          </a:p>
          <a:p>
            <a:r>
              <a:rPr lang="en-US" dirty="0">
                <a:ea typeface="Calibri"/>
                <a:cs typeface="Calibri"/>
              </a:rPr>
              <a:t>Alignment of State, Regional and Local Partners to serve the Reentry Population – Addressing "Reentry and Recidivism" via by diversionary/ alternatives to confinement for individuals at the local level as a preventative measure and serving individuals who are returning to society. </a:t>
            </a:r>
          </a:p>
        </p:txBody>
      </p:sp>
      <p:sp>
        <p:nvSpPr>
          <p:cNvPr id="4" name="Slide Number Placeholder 3"/>
          <p:cNvSpPr>
            <a:spLocks noGrp="1"/>
          </p:cNvSpPr>
          <p:nvPr>
            <p:ph type="sldNum" sz="quarter" idx="5"/>
          </p:nvPr>
        </p:nvSpPr>
        <p:spPr/>
        <p:txBody>
          <a:bodyPr/>
          <a:lstStyle/>
          <a:p>
            <a:fld id="{0F8523C7-6524-4346-871C-D6468AB2E556}" type="slidenum">
              <a:rPr lang="en-US" smtClean="0"/>
              <a:t>5</a:t>
            </a:fld>
            <a:endParaRPr lang="en-US"/>
          </a:p>
        </p:txBody>
      </p:sp>
    </p:spTree>
    <p:extLst>
      <p:ext uri="{BB962C8B-B14F-4D97-AF65-F5344CB8AC3E}">
        <p14:creationId xmlns:p14="http://schemas.microsoft.com/office/powerpoint/2010/main" val="880828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523C7-6524-4346-871C-D6468AB2E556}" type="slidenum">
              <a:rPr lang="en-US" smtClean="0"/>
              <a:t>6</a:t>
            </a:fld>
            <a:endParaRPr lang="en-US"/>
          </a:p>
        </p:txBody>
      </p:sp>
    </p:spTree>
    <p:extLst>
      <p:ext uri="{BB962C8B-B14F-4D97-AF65-F5344CB8AC3E}">
        <p14:creationId xmlns:p14="http://schemas.microsoft.com/office/powerpoint/2010/main" val="3736418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523C7-6524-4346-871C-D6468AB2E556}" type="slidenum">
              <a:rPr lang="en-US" smtClean="0"/>
              <a:t>7</a:t>
            </a:fld>
            <a:endParaRPr lang="en-US"/>
          </a:p>
        </p:txBody>
      </p:sp>
    </p:spTree>
    <p:extLst>
      <p:ext uri="{BB962C8B-B14F-4D97-AF65-F5344CB8AC3E}">
        <p14:creationId xmlns:p14="http://schemas.microsoft.com/office/powerpoint/2010/main" val="3304067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Fix spacing</a:t>
            </a:r>
          </a:p>
        </p:txBody>
      </p:sp>
      <p:sp>
        <p:nvSpPr>
          <p:cNvPr id="4" name="Slide Number Placeholder 3"/>
          <p:cNvSpPr>
            <a:spLocks noGrp="1"/>
          </p:cNvSpPr>
          <p:nvPr>
            <p:ph type="sldNum" sz="quarter" idx="5"/>
          </p:nvPr>
        </p:nvSpPr>
        <p:spPr/>
        <p:txBody>
          <a:bodyPr/>
          <a:lstStyle/>
          <a:p>
            <a:fld id="{0F8523C7-6524-4346-871C-D6468AB2E556}" type="slidenum">
              <a:rPr lang="en-US" smtClean="0"/>
              <a:t>8</a:t>
            </a:fld>
            <a:endParaRPr lang="en-US"/>
          </a:p>
        </p:txBody>
      </p:sp>
    </p:spTree>
    <p:extLst>
      <p:ext uri="{BB962C8B-B14F-4D97-AF65-F5344CB8AC3E}">
        <p14:creationId xmlns:p14="http://schemas.microsoft.com/office/powerpoint/2010/main" val="1957984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523C7-6524-4346-871C-D6468AB2E556}" type="slidenum">
              <a:rPr lang="en-US" smtClean="0"/>
              <a:t>9</a:t>
            </a:fld>
            <a:endParaRPr lang="en-US"/>
          </a:p>
        </p:txBody>
      </p:sp>
    </p:spTree>
    <p:extLst>
      <p:ext uri="{BB962C8B-B14F-4D97-AF65-F5344CB8AC3E}">
        <p14:creationId xmlns:p14="http://schemas.microsoft.com/office/powerpoint/2010/main" val="2003862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64E5732-1E89-4774-91C8-1E9A27DB9E00}"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24242-804F-43A7-BBD0-98AD85BE8DC9}" type="slidenum">
              <a:rPr lang="en-US" smtClean="0"/>
              <a:t>‹#›</a:t>
            </a:fld>
            <a:endParaRPr lang="en-US"/>
          </a:p>
        </p:txBody>
      </p:sp>
    </p:spTree>
    <p:extLst>
      <p:ext uri="{BB962C8B-B14F-4D97-AF65-F5344CB8AC3E}">
        <p14:creationId xmlns:p14="http://schemas.microsoft.com/office/powerpoint/2010/main" val="3443846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4E5732-1E89-4774-91C8-1E9A27DB9E00}"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24242-804F-43A7-BBD0-98AD85BE8DC9}" type="slidenum">
              <a:rPr lang="en-US" smtClean="0"/>
              <a:t>‹#›</a:t>
            </a:fld>
            <a:endParaRPr lang="en-US"/>
          </a:p>
        </p:txBody>
      </p:sp>
    </p:spTree>
    <p:extLst>
      <p:ext uri="{BB962C8B-B14F-4D97-AF65-F5344CB8AC3E}">
        <p14:creationId xmlns:p14="http://schemas.microsoft.com/office/powerpoint/2010/main" val="3144260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4E5732-1E89-4774-91C8-1E9A27DB9E00}"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24242-804F-43A7-BBD0-98AD85BE8DC9}" type="slidenum">
              <a:rPr lang="en-US" smtClean="0"/>
              <a:t>‹#›</a:t>
            </a:fld>
            <a:endParaRPr lang="en-US"/>
          </a:p>
        </p:txBody>
      </p:sp>
    </p:spTree>
    <p:extLst>
      <p:ext uri="{BB962C8B-B14F-4D97-AF65-F5344CB8AC3E}">
        <p14:creationId xmlns:p14="http://schemas.microsoft.com/office/powerpoint/2010/main" val="605344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4E5732-1E89-4774-91C8-1E9A27DB9E00}"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24242-804F-43A7-BBD0-98AD85BE8DC9}" type="slidenum">
              <a:rPr lang="en-US" smtClean="0"/>
              <a:t>‹#›</a:t>
            </a:fld>
            <a:endParaRPr lang="en-US"/>
          </a:p>
        </p:txBody>
      </p:sp>
    </p:spTree>
    <p:extLst>
      <p:ext uri="{BB962C8B-B14F-4D97-AF65-F5344CB8AC3E}">
        <p14:creationId xmlns:p14="http://schemas.microsoft.com/office/powerpoint/2010/main" val="4210096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4E5732-1E89-4774-91C8-1E9A27DB9E00}" type="datetimeFigureOut">
              <a:rPr lang="en-US" smtClean="0"/>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24242-804F-43A7-BBD0-98AD85BE8DC9}" type="slidenum">
              <a:rPr lang="en-US" smtClean="0"/>
              <a:t>‹#›</a:t>
            </a:fld>
            <a:endParaRPr lang="en-US"/>
          </a:p>
        </p:txBody>
      </p:sp>
    </p:spTree>
    <p:extLst>
      <p:ext uri="{BB962C8B-B14F-4D97-AF65-F5344CB8AC3E}">
        <p14:creationId xmlns:p14="http://schemas.microsoft.com/office/powerpoint/2010/main" val="4203478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4E5732-1E89-4774-91C8-1E9A27DB9E00}" type="datetimeFigureOut">
              <a:rPr lang="en-US" smtClean="0"/>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24242-804F-43A7-BBD0-98AD85BE8DC9}" type="slidenum">
              <a:rPr lang="en-US" smtClean="0"/>
              <a:t>‹#›</a:t>
            </a:fld>
            <a:endParaRPr lang="en-US"/>
          </a:p>
        </p:txBody>
      </p:sp>
    </p:spTree>
    <p:extLst>
      <p:ext uri="{BB962C8B-B14F-4D97-AF65-F5344CB8AC3E}">
        <p14:creationId xmlns:p14="http://schemas.microsoft.com/office/powerpoint/2010/main" val="3259956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4E5732-1E89-4774-91C8-1E9A27DB9E00}" type="datetimeFigureOut">
              <a:rPr lang="en-US" smtClean="0"/>
              <a:t>9/9/2024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924242-804F-43A7-BBD0-98AD85BE8DC9}" type="slidenum">
              <a:rPr lang="en-US" smtClean="0"/>
              <a:t>‹#›</a:t>
            </a:fld>
            <a:endParaRPr lang="en-US"/>
          </a:p>
        </p:txBody>
      </p:sp>
    </p:spTree>
    <p:extLst>
      <p:ext uri="{BB962C8B-B14F-4D97-AF65-F5344CB8AC3E}">
        <p14:creationId xmlns:p14="http://schemas.microsoft.com/office/powerpoint/2010/main" val="3630252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4E5732-1E89-4774-91C8-1E9A27DB9E00}" type="datetimeFigureOut">
              <a:rPr lang="en-US" smtClean="0"/>
              <a:t>9/9/2024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924242-804F-43A7-BBD0-98AD85BE8DC9}" type="slidenum">
              <a:rPr lang="en-US" smtClean="0"/>
              <a:t>‹#›</a:t>
            </a:fld>
            <a:endParaRPr lang="en-US"/>
          </a:p>
        </p:txBody>
      </p:sp>
    </p:spTree>
    <p:extLst>
      <p:ext uri="{BB962C8B-B14F-4D97-AF65-F5344CB8AC3E}">
        <p14:creationId xmlns:p14="http://schemas.microsoft.com/office/powerpoint/2010/main" val="3221494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4E5732-1E89-4774-91C8-1E9A27DB9E00}" type="datetimeFigureOut">
              <a:rPr lang="en-US" smtClean="0"/>
              <a:t>9/9/2024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924242-804F-43A7-BBD0-98AD85BE8DC9}" type="slidenum">
              <a:rPr lang="en-US" smtClean="0"/>
              <a:t>‹#›</a:t>
            </a:fld>
            <a:endParaRPr lang="en-US"/>
          </a:p>
        </p:txBody>
      </p:sp>
    </p:spTree>
    <p:extLst>
      <p:ext uri="{BB962C8B-B14F-4D97-AF65-F5344CB8AC3E}">
        <p14:creationId xmlns:p14="http://schemas.microsoft.com/office/powerpoint/2010/main" val="3821671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4E5732-1E89-4774-91C8-1E9A27DB9E00}" type="datetimeFigureOut">
              <a:rPr lang="en-US" smtClean="0"/>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24242-804F-43A7-BBD0-98AD85BE8DC9}" type="slidenum">
              <a:rPr lang="en-US" smtClean="0"/>
              <a:t>‹#›</a:t>
            </a:fld>
            <a:endParaRPr lang="en-US"/>
          </a:p>
        </p:txBody>
      </p:sp>
    </p:spTree>
    <p:extLst>
      <p:ext uri="{BB962C8B-B14F-4D97-AF65-F5344CB8AC3E}">
        <p14:creationId xmlns:p14="http://schemas.microsoft.com/office/powerpoint/2010/main" val="3302053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4E5732-1E89-4774-91C8-1E9A27DB9E00}" type="datetimeFigureOut">
              <a:rPr lang="en-US" smtClean="0"/>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24242-804F-43A7-BBD0-98AD85BE8DC9}" type="slidenum">
              <a:rPr lang="en-US" smtClean="0"/>
              <a:t>‹#›</a:t>
            </a:fld>
            <a:endParaRPr lang="en-US"/>
          </a:p>
        </p:txBody>
      </p:sp>
    </p:spTree>
    <p:extLst>
      <p:ext uri="{BB962C8B-B14F-4D97-AF65-F5344CB8AC3E}">
        <p14:creationId xmlns:p14="http://schemas.microsoft.com/office/powerpoint/2010/main" val="3184311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E5732-1E89-4774-91C8-1E9A27DB9E00}" type="datetimeFigureOut">
              <a:rPr lang="en-US" smtClean="0"/>
              <a:t>9/9/2024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924242-804F-43A7-BBD0-98AD85BE8DC9}" type="slidenum">
              <a:rPr lang="en-US" smtClean="0"/>
              <a:t>‹#›</a:t>
            </a:fld>
            <a:endParaRPr lang="en-US"/>
          </a:p>
        </p:txBody>
      </p:sp>
    </p:spTree>
    <p:extLst>
      <p:ext uri="{BB962C8B-B14F-4D97-AF65-F5344CB8AC3E}">
        <p14:creationId xmlns:p14="http://schemas.microsoft.com/office/powerpoint/2010/main" val="483534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6382" y="831305"/>
            <a:ext cx="4959235" cy="2597695"/>
          </a:xfrm>
          <a:prstGeom prst="rect">
            <a:avLst/>
          </a:prstGeom>
        </p:spPr>
      </p:pic>
      <p:grpSp>
        <p:nvGrpSpPr>
          <p:cNvPr id="15" name="Group 14"/>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0" y="3816222"/>
            <a:ext cx="12192000" cy="1015663"/>
          </a:xfrm>
          <a:prstGeom prst="rect">
            <a:avLst/>
          </a:prstGeom>
          <a:noFill/>
        </p:spPr>
        <p:txBody>
          <a:bodyPr wrap="square" rtlCol="0">
            <a:spAutoFit/>
          </a:bodyPr>
          <a:lstStyle/>
          <a:p>
            <a:pPr algn="ctr"/>
            <a:r>
              <a:rPr lang="en-US" sz="3000" b="1" dirty="0">
                <a:solidFill>
                  <a:srgbClr val="093B60"/>
                </a:solidFill>
                <a:latin typeface="Arial" panose="020B0604020202020204" pitchFamily="34" charset="0"/>
                <a:cs typeface="Arial" panose="020B0604020202020204" pitchFamily="34" charset="0"/>
              </a:rPr>
              <a:t>Kentucky Office of Adult Education</a:t>
            </a:r>
          </a:p>
          <a:p>
            <a:pPr algn="ctr"/>
            <a:r>
              <a:rPr lang="en-US" sz="3000" b="1" dirty="0">
                <a:solidFill>
                  <a:srgbClr val="093B60"/>
                </a:solidFill>
                <a:latin typeface="Arial" panose="020B0604020202020204" pitchFamily="34" charset="0"/>
                <a:cs typeface="Arial" panose="020B0604020202020204" pitchFamily="34" charset="0"/>
              </a:rPr>
              <a:t>Reentry Employment Services</a:t>
            </a:r>
          </a:p>
        </p:txBody>
      </p:sp>
      <p:sp>
        <p:nvSpPr>
          <p:cNvPr id="12" name="TextBox 11"/>
          <p:cNvSpPr txBox="1"/>
          <p:nvPr/>
        </p:nvSpPr>
        <p:spPr>
          <a:xfrm>
            <a:off x="-1" y="5195698"/>
            <a:ext cx="12192000" cy="830997"/>
          </a:xfrm>
          <a:prstGeom prst="rect">
            <a:avLst/>
          </a:prstGeom>
          <a:noFill/>
        </p:spPr>
        <p:txBody>
          <a:bodyPr wrap="square" lIns="91440" tIns="45720" rIns="91440" bIns="45720" rtlCol="0" anchor="t">
            <a:spAutoFit/>
          </a:bodyPr>
          <a:lstStyle/>
          <a:p>
            <a:pPr algn="ctr"/>
            <a:r>
              <a:rPr lang="en-US" sz="2400" b="1" dirty="0">
                <a:solidFill>
                  <a:srgbClr val="5EB3E4"/>
                </a:solidFill>
                <a:latin typeface="Arial"/>
                <a:cs typeface="Arial"/>
              </a:rPr>
              <a:t>Workforce Attraction and Retention Task Force</a:t>
            </a:r>
            <a:endParaRPr lang="en-US" dirty="0"/>
          </a:p>
          <a:p>
            <a:pPr algn="ctr"/>
            <a:r>
              <a:rPr lang="en-US" sz="2400" b="1" dirty="0">
                <a:solidFill>
                  <a:srgbClr val="5EB3E4"/>
                </a:solidFill>
                <a:latin typeface="Arial"/>
                <a:cs typeface="Arial"/>
              </a:rPr>
              <a:t>September 12th, 2024</a:t>
            </a:r>
          </a:p>
        </p:txBody>
      </p:sp>
    </p:spTree>
    <p:extLst>
      <p:ext uri="{BB962C8B-B14F-4D97-AF65-F5344CB8AC3E}">
        <p14:creationId xmlns:p14="http://schemas.microsoft.com/office/powerpoint/2010/main" val="1368021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sp>
        <p:nvSpPr>
          <p:cNvPr id="13" name="Content Placeholder 12">
            <a:extLst>
              <a:ext uri="{FF2B5EF4-FFF2-40B4-BE49-F238E27FC236}">
                <a16:creationId xmlns:a16="http://schemas.microsoft.com/office/drawing/2014/main" id="{25598ECA-3428-C7B5-6356-2DD5266A7CE8}"/>
              </a:ext>
            </a:extLst>
          </p:cNvPr>
          <p:cNvSpPr>
            <a:spLocks noGrp="1"/>
          </p:cNvSpPr>
          <p:nvPr>
            <p:ph idx="1"/>
          </p:nvPr>
        </p:nvSpPr>
        <p:spPr>
          <a:xfrm>
            <a:off x="516854" y="1637514"/>
            <a:ext cx="11148131" cy="4159782"/>
          </a:xfrm>
        </p:spPr>
        <p:txBody>
          <a:bodyPr vert="horz" lIns="91440" tIns="45720" rIns="91440" bIns="45720" rtlCol="0" anchor="t">
            <a:normAutofit/>
          </a:bodyPr>
          <a:lstStyle/>
          <a:p>
            <a:pPr>
              <a:buNone/>
            </a:pPr>
            <a:endParaRPr lang="en-US" sz="1200" b="1" dirty="0">
              <a:solidFill>
                <a:srgbClr val="5EB3E4"/>
              </a:solidFill>
              <a:latin typeface="Arial" panose="020B0604020202020204" pitchFamily="34" charset="0"/>
              <a:cs typeface="Arial" panose="020B0604020202020204" pitchFamily="34" charset="0"/>
            </a:endParaRPr>
          </a:p>
          <a:p>
            <a:pPr>
              <a:buNone/>
            </a:pPr>
            <a:r>
              <a:rPr lang="en-US" sz="2400" b="1" dirty="0">
                <a:solidFill>
                  <a:srgbClr val="5EB3E4"/>
                </a:solidFill>
                <a:latin typeface="Arial" panose="020B0604020202020204" pitchFamily="34" charset="0"/>
                <a:cs typeface="Arial" panose="020B0604020202020204" pitchFamily="34" charset="0"/>
              </a:rPr>
              <a:t>Credential Training in Local Detention Centers</a:t>
            </a:r>
            <a:r>
              <a:rPr lang="en-US" sz="2400" b="1" dirty="0">
                <a:solidFill>
                  <a:srgbClr val="81AD61"/>
                </a:solidFill>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lvl="1">
              <a:lnSpc>
                <a:spcPct val="120000"/>
              </a:lnSpc>
            </a:pPr>
            <a:r>
              <a:rPr lang="en-US" sz="1600" dirty="0">
                <a:latin typeface="Arial" panose="020B0604020202020204" pitchFamily="34" charset="0"/>
                <a:cs typeface="Arial" panose="020B0604020202020204" pitchFamily="34" charset="0"/>
              </a:rPr>
              <a:t>Plan, coordinate and fund credential training programs at local detention facilities in with local adult education provider and community and technical college.</a:t>
            </a:r>
          </a:p>
          <a:p>
            <a:pPr>
              <a:lnSpc>
                <a:spcPct val="120000"/>
              </a:lnSpc>
            </a:pPr>
            <a:endParaRPr lang="en-US" sz="1500" dirty="0">
              <a:latin typeface="Arial" panose="020B0604020202020204" pitchFamily="34" charset="0"/>
              <a:cs typeface="Arial" panose="020B0604020202020204" pitchFamily="34" charset="0"/>
            </a:endParaRPr>
          </a:p>
          <a:p>
            <a:pPr>
              <a:buNone/>
            </a:pPr>
            <a:endParaRPr lang="en-US" sz="1100" b="1" dirty="0">
              <a:solidFill>
                <a:srgbClr val="5EB3E4"/>
              </a:solidFill>
              <a:latin typeface="Arial" panose="020B0604020202020204" pitchFamily="34" charset="0"/>
              <a:cs typeface="Arial" panose="020B0604020202020204" pitchFamily="34" charset="0"/>
            </a:endParaRPr>
          </a:p>
          <a:p>
            <a:pPr>
              <a:buNone/>
            </a:pPr>
            <a:r>
              <a:rPr lang="en-US" sz="2400" b="1" dirty="0">
                <a:solidFill>
                  <a:srgbClr val="5EB3E4"/>
                </a:solidFill>
                <a:latin typeface="Arial" panose="020B0604020202020204" pitchFamily="34" charset="0"/>
                <a:cs typeface="Arial" panose="020B0604020202020204" pitchFamily="34" charset="0"/>
              </a:rPr>
              <a:t>Apprenticeship &amp; Pre-Apprenticeship Training (Adult Institutions) </a:t>
            </a:r>
            <a:endParaRPr lang="en-US" sz="2400" dirty="0">
              <a:solidFill>
                <a:srgbClr val="5EB3E4"/>
              </a:solidFill>
              <a:latin typeface="Arial" panose="020B0604020202020204" pitchFamily="34" charset="0"/>
              <a:cs typeface="Arial" panose="020B0604020202020204" pitchFamily="34" charset="0"/>
            </a:endParaRPr>
          </a:p>
          <a:p>
            <a:pPr lvl="1">
              <a:lnSpc>
                <a:spcPct val="120000"/>
              </a:lnSpc>
            </a:pPr>
            <a:r>
              <a:rPr lang="en-US" sz="1600" dirty="0">
                <a:latin typeface="Arial" panose="020B0604020202020204" pitchFamily="34" charset="0"/>
                <a:cs typeface="Arial" panose="020B0604020202020204" pitchFamily="34" charset="0"/>
              </a:rPr>
              <a:t>Partnership with Kentucky Department Of Corrections to offer pre-apprenticeship training in Adult Institutions beginning with Trade Unions. Projected start Early 2025. </a:t>
            </a:r>
          </a:p>
          <a:p>
            <a:pPr marL="0" indent="0">
              <a:lnSpc>
                <a:spcPct val="150000"/>
              </a:lnSpc>
              <a:buNone/>
            </a:pPr>
            <a:endParaRPr lang="en-US" b="1" dirty="0">
              <a:solidFill>
                <a:srgbClr val="5EB3E4"/>
              </a:solidFill>
              <a:latin typeface="Arial" panose="020B0604020202020204" pitchFamily="34" charset="0"/>
              <a:cs typeface="Arial" panose="020B0604020202020204" pitchFamily="34" charset="0"/>
            </a:endParaRPr>
          </a:p>
        </p:txBody>
      </p:sp>
      <p:sp>
        <p:nvSpPr>
          <p:cNvPr id="11" name="TextBox 10"/>
          <p:cNvSpPr txBox="1"/>
          <p:nvPr/>
        </p:nvSpPr>
        <p:spPr>
          <a:xfrm>
            <a:off x="213360" y="646041"/>
            <a:ext cx="11755120" cy="646331"/>
          </a:xfrm>
          <a:prstGeom prst="rect">
            <a:avLst/>
          </a:prstGeom>
          <a:noFill/>
        </p:spPr>
        <p:txBody>
          <a:bodyPr wrap="square" lIns="91440" tIns="45720" rIns="91440" bIns="45720" rtlCol="0" anchor="t">
            <a:spAutoFit/>
          </a:bodyPr>
          <a:lstStyle/>
          <a:p>
            <a:r>
              <a:rPr lang="en-US" sz="3600" b="1" dirty="0">
                <a:solidFill>
                  <a:srgbClr val="093B60"/>
                </a:solidFill>
                <a:latin typeface="Arial"/>
                <a:cs typeface="Arial"/>
              </a:rPr>
              <a:t>RES Operations for Incarcerated Individuals </a:t>
            </a:r>
            <a:endParaRPr lang="en-US" sz="3600" b="1" dirty="0">
              <a:solidFill>
                <a:srgbClr val="093B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62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sp>
        <p:nvSpPr>
          <p:cNvPr id="13" name="Content Placeholder 12">
            <a:extLst>
              <a:ext uri="{FF2B5EF4-FFF2-40B4-BE49-F238E27FC236}">
                <a16:creationId xmlns:a16="http://schemas.microsoft.com/office/drawing/2014/main" id="{25598ECA-3428-C7B5-6356-2DD5266A7CE8}"/>
              </a:ext>
            </a:extLst>
          </p:cNvPr>
          <p:cNvSpPr>
            <a:spLocks noGrp="1"/>
          </p:cNvSpPr>
          <p:nvPr>
            <p:ph idx="1"/>
          </p:nvPr>
        </p:nvSpPr>
        <p:spPr>
          <a:xfrm>
            <a:off x="546538" y="1959709"/>
            <a:ext cx="11098924" cy="3380049"/>
          </a:xfrm>
        </p:spPr>
        <p:txBody>
          <a:bodyPr vert="horz" lIns="91440" tIns="45720" rIns="91440" bIns="45720" rtlCol="0" anchor="t">
            <a:normAutofit fontScale="62500" lnSpcReduction="20000"/>
          </a:bodyPr>
          <a:lstStyle/>
          <a:p>
            <a:pPr marL="0" indent="0">
              <a:lnSpc>
                <a:spcPct val="150000"/>
              </a:lnSpc>
              <a:buNone/>
            </a:pPr>
            <a:r>
              <a:rPr lang="en-US" sz="3900" b="1" dirty="0">
                <a:solidFill>
                  <a:srgbClr val="5EB3E4"/>
                </a:solidFill>
                <a:latin typeface="Arial" panose="020B0604020202020204" pitchFamily="34" charset="0"/>
                <a:ea typeface="Calibri"/>
                <a:cs typeface="Arial" panose="020B0604020202020204" pitchFamily="34" charset="0"/>
              </a:rPr>
              <a:t>Customer Centered Design </a:t>
            </a:r>
          </a:p>
          <a:p>
            <a:pPr lvl="2">
              <a:lnSpc>
                <a:spcPct val="150000"/>
              </a:lnSpc>
            </a:pPr>
            <a:r>
              <a:rPr lang="en-US" sz="2600" dirty="0">
                <a:latin typeface="Arial" panose="020B0604020202020204" pitchFamily="34" charset="0"/>
                <a:ea typeface="Calibri"/>
                <a:cs typeface="Arial" panose="020B0604020202020204" pitchFamily="34" charset="0"/>
              </a:rPr>
              <a:t>Participants – Align resources, meeting participants where they are  </a:t>
            </a:r>
          </a:p>
          <a:p>
            <a:pPr lvl="2">
              <a:lnSpc>
                <a:spcPct val="150000"/>
              </a:lnSpc>
            </a:pPr>
            <a:r>
              <a:rPr lang="en-US" sz="2600" dirty="0">
                <a:latin typeface="Arial" panose="020B0604020202020204" pitchFamily="34" charset="0"/>
                <a:ea typeface="Calibri"/>
                <a:cs typeface="Arial" panose="020B0604020202020204" pitchFamily="34" charset="0"/>
              </a:rPr>
              <a:t>Employers – Pipeline development, employer education and support </a:t>
            </a:r>
          </a:p>
          <a:p>
            <a:pPr lvl="2">
              <a:lnSpc>
                <a:spcPct val="150000"/>
              </a:lnSpc>
            </a:pPr>
            <a:endParaRPr lang="en-US" sz="3100" dirty="0">
              <a:latin typeface="Arial" panose="020B0604020202020204" pitchFamily="34" charset="0"/>
              <a:ea typeface="Calibri"/>
              <a:cs typeface="Arial" panose="020B0604020202020204" pitchFamily="34" charset="0"/>
            </a:endParaRPr>
          </a:p>
          <a:p>
            <a:pPr marL="0" indent="0">
              <a:lnSpc>
                <a:spcPct val="150000"/>
              </a:lnSpc>
              <a:buNone/>
            </a:pPr>
            <a:r>
              <a:rPr lang="en-US" sz="3900" b="1" dirty="0">
                <a:solidFill>
                  <a:srgbClr val="5EB3E4"/>
                </a:solidFill>
                <a:latin typeface="Arial" panose="020B0604020202020204" pitchFamily="34" charset="0"/>
                <a:ea typeface="Calibri"/>
                <a:cs typeface="Arial" panose="020B0604020202020204" pitchFamily="34" charset="0"/>
              </a:rPr>
              <a:t>County Specific Approach </a:t>
            </a:r>
          </a:p>
          <a:p>
            <a:pPr lvl="2">
              <a:lnSpc>
                <a:spcPct val="150000"/>
              </a:lnSpc>
            </a:pPr>
            <a:r>
              <a:rPr lang="en-US" sz="2600" dirty="0">
                <a:latin typeface="Arial" panose="020B0604020202020204" pitchFamily="34" charset="0"/>
                <a:cs typeface="Arial" panose="020B0604020202020204" pitchFamily="34" charset="0"/>
              </a:rPr>
              <a:t>Ensure the most relevant and accessible resources and support are available</a:t>
            </a:r>
          </a:p>
          <a:p>
            <a:pPr lvl="2">
              <a:lnSpc>
                <a:spcPct val="150000"/>
              </a:lnSpc>
            </a:pPr>
            <a:r>
              <a:rPr lang="en-US" sz="2600" dirty="0">
                <a:latin typeface="Arial" panose="020B0604020202020204" pitchFamily="34" charset="0"/>
                <a:cs typeface="Arial" panose="020B0604020202020204" pitchFamily="34" charset="0"/>
              </a:rPr>
              <a:t>Judicially Motivated vs. Punitive </a:t>
            </a:r>
          </a:p>
          <a:p>
            <a:pPr lvl="1">
              <a:lnSpc>
                <a:spcPct val="150000"/>
              </a:lnSpc>
            </a:pPr>
            <a:endParaRPr lang="en-US" sz="3500" dirty="0">
              <a:solidFill>
                <a:srgbClr val="000000"/>
              </a:solidFill>
              <a:ea typeface="Calibri"/>
              <a:cs typeface="Calibri"/>
            </a:endParaRPr>
          </a:p>
        </p:txBody>
      </p:sp>
      <p:sp>
        <p:nvSpPr>
          <p:cNvPr id="11" name="TextBox 10"/>
          <p:cNvSpPr txBox="1"/>
          <p:nvPr/>
        </p:nvSpPr>
        <p:spPr>
          <a:xfrm>
            <a:off x="213360" y="646041"/>
            <a:ext cx="11755120" cy="646331"/>
          </a:xfrm>
          <a:prstGeom prst="rect">
            <a:avLst/>
          </a:prstGeom>
          <a:noFill/>
        </p:spPr>
        <p:txBody>
          <a:bodyPr wrap="square" lIns="91440" tIns="45720" rIns="91440" bIns="45720" rtlCol="0" anchor="t">
            <a:spAutoFit/>
          </a:bodyPr>
          <a:lstStyle/>
          <a:p>
            <a:r>
              <a:rPr lang="en-US" sz="3600" b="1" dirty="0">
                <a:solidFill>
                  <a:srgbClr val="093B60"/>
                </a:solidFill>
                <a:latin typeface="Arial"/>
                <a:cs typeface="Arial"/>
              </a:rPr>
              <a:t>Reentry and Employment Services </a:t>
            </a:r>
            <a:endParaRPr lang="en-US" sz="3600" b="1" dirty="0">
              <a:solidFill>
                <a:srgbClr val="093B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4009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sp>
        <p:nvSpPr>
          <p:cNvPr id="13" name="Content Placeholder 12">
            <a:extLst>
              <a:ext uri="{FF2B5EF4-FFF2-40B4-BE49-F238E27FC236}">
                <a16:creationId xmlns:a16="http://schemas.microsoft.com/office/drawing/2014/main" id="{25598ECA-3428-C7B5-6356-2DD5266A7CE8}"/>
              </a:ext>
            </a:extLst>
          </p:cNvPr>
          <p:cNvSpPr>
            <a:spLocks noGrp="1"/>
          </p:cNvSpPr>
          <p:nvPr>
            <p:ph idx="1"/>
          </p:nvPr>
        </p:nvSpPr>
        <p:spPr>
          <a:xfrm>
            <a:off x="546538" y="1893546"/>
            <a:ext cx="11098924" cy="3626507"/>
          </a:xfrm>
        </p:spPr>
        <p:txBody>
          <a:bodyPr vert="horz" lIns="91440" tIns="45720" rIns="91440" bIns="45720" rtlCol="0" anchor="t">
            <a:normAutofit/>
          </a:bodyPr>
          <a:lstStyle/>
          <a:p>
            <a:pPr>
              <a:buNone/>
            </a:pPr>
            <a:r>
              <a:rPr lang="en-US" sz="2600" b="1" dirty="0">
                <a:solidFill>
                  <a:srgbClr val="5EB3E4"/>
                </a:solidFill>
                <a:latin typeface="Arial" panose="020B0604020202020204" pitchFamily="34" charset="0"/>
                <a:cs typeface="Arial" panose="020B0604020202020204" pitchFamily="34" charset="0"/>
              </a:rPr>
              <a:t>More than 2,100 individuals served/impacted in FY 24:</a:t>
            </a:r>
          </a:p>
          <a:p>
            <a:pPr>
              <a:buNone/>
            </a:pPr>
            <a:endParaRPr lang="en-US" sz="1000" b="1" dirty="0">
              <a:solidFill>
                <a:srgbClr val="5EB3E4"/>
              </a:solidFill>
            </a:endParaRPr>
          </a:p>
          <a:p>
            <a:pPr lvl="1">
              <a:lnSpc>
                <a:spcPct val="100000"/>
              </a:lnSpc>
            </a:pPr>
            <a:r>
              <a:rPr lang="en-US" sz="1800" dirty="0">
                <a:latin typeface="Arial" panose="020B0604020202020204" pitchFamily="34" charset="0"/>
                <a:cs typeface="Arial" panose="020B0604020202020204" pitchFamily="34" charset="0"/>
              </a:rPr>
              <a:t>1,004 incarcerated individuals served with pre-release classes </a:t>
            </a:r>
          </a:p>
          <a:p>
            <a:pPr lvl="1">
              <a:lnSpc>
                <a:spcPct val="100000"/>
              </a:lnSpc>
            </a:pPr>
            <a:r>
              <a:rPr lang="en-US" sz="1800" dirty="0">
                <a:latin typeface="Arial" panose="020B0604020202020204" pitchFamily="34" charset="0"/>
                <a:cs typeface="Arial" panose="020B0604020202020204" pitchFamily="34" charset="0"/>
              </a:rPr>
              <a:t>420 enrolled in Putting Kentuckians First </a:t>
            </a:r>
          </a:p>
          <a:p>
            <a:pPr lvl="1">
              <a:lnSpc>
                <a:spcPct val="100000"/>
              </a:lnSpc>
            </a:pPr>
            <a:r>
              <a:rPr lang="en-US" sz="1800" dirty="0">
                <a:latin typeface="Arial" panose="020B0604020202020204" pitchFamily="34" charset="0"/>
                <a:cs typeface="Arial" panose="020B0604020202020204" pitchFamily="34" charset="0"/>
              </a:rPr>
              <a:t>318 enrolled in SB 90</a:t>
            </a:r>
          </a:p>
          <a:p>
            <a:pPr lvl="1">
              <a:lnSpc>
                <a:spcPct val="100000"/>
              </a:lnSpc>
            </a:pPr>
            <a:r>
              <a:rPr lang="en-US" sz="1800" dirty="0">
                <a:latin typeface="Arial" panose="020B0604020202020204" pitchFamily="34" charset="0"/>
                <a:cs typeface="Arial" panose="020B0604020202020204" pitchFamily="34" charset="0"/>
              </a:rPr>
              <a:t>400 provided with general employment referral assistance (Non-PKF Referrals) </a:t>
            </a:r>
          </a:p>
          <a:p>
            <a:pPr lvl="1">
              <a:lnSpc>
                <a:spcPct val="100000"/>
              </a:lnSpc>
            </a:pPr>
            <a:r>
              <a:rPr lang="en-US" sz="1800" dirty="0">
                <a:latin typeface="Arial" panose="020B0604020202020204" pitchFamily="34" charset="0"/>
                <a:cs typeface="Arial" panose="020B0604020202020204" pitchFamily="34" charset="0"/>
              </a:rPr>
              <a:t>103 identification credentials obtained</a:t>
            </a:r>
          </a:p>
          <a:p>
            <a:pPr lvl="1">
              <a:lnSpc>
                <a:spcPct val="100000"/>
              </a:lnSpc>
            </a:pPr>
            <a:r>
              <a:rPr lang="en-US" sz="1800" dirty="0">
                <a:latin typeface="Arial" panose="020B0604020202020204" pitchFamily="34" charset="0"/>
                <a:cs typeface="Arial" panose="020B0604020202020204" pitchFamily="34" charset="0"/>
              </a:rPr>
              <a:t>70%-80% employment retention</a:t>
            </a:r>
          </a:p>
          <a:p>
            <a:pPr lvl="1">
              <a:lnSpc>
                <a:spcPct val="100000"/>
              </a:lnSpc>
            </a:pPr>
            <a:r>
              <a:rPr lang="en-US" sz="1800" dirty="0">
                <a:latin typeface="Arial" panose="020B0604020202020204" pitchFamily="34" charset="0"/>
                <a:cs typeface="Arial" panose="020B0604020202020204" pitchFamily="34" charset="0"/>
              </a:rPr>
              <a:t>100% Graduation rates from Credential Programs in Detention Centers #5, #6, #7 – Welding, OSHA, CPR, Forklift. </a:t>
            </a:r>
          </a:p>
          <a:p>
            <a:pPr marL="0" indent="0">
              <a:lnSpc>
                <a:spcPct val="150000"/>
              </a:lnSpc>
              <a:buNone/>
            </a:pPr>
            <a:endParaRPr lang="en-US" sz="5100" b="1" dirty="0">
              <a:solidFill>
                <a:srgbClr val="5EB3E4"/>
              </a:solidFill>
              <a:latin typeface="Arial" panose="020B0604020202020204" pitchFamily="34" charset="0"/>
              <a:cs typeface="Arial" panose="020B0604020202020204" pitchFamily="34" charset="0"/>
            </a:endParaRPr>
          </a:p>
          <a:p>
            <a:pPr lvl="1">
              <a:lnSpc>
                <a:spcPct val="150000"/>
              </a:lnSpc>
            </a:pPr>
            <a:endParaRPr lang="en-US" sz="3500" dirty="0">
              <a:ea typeface="Calibri"/>
              <a:cs typeface="Calibri"/>
            </a:endParaRPr>
          </a:p>
        </p:txBody>
      </p:sp>
      <p:sp>
        <p:nvSpPr>
          <p:cNvPr id="11" name="TextBox 10"/>
          <p:cNvSpPr txBox="1"/>
          <p:nvPr/>
        </p:nvSpPr>
        <p:spPr>
          <a:xfrm>
            <a:off x="213360" y="646041"/>
            <a:ext cx="11755120" cy="646331"/>
          </a:xfrm>
          <a:prstGeom prst="rect">
            <a:avLst/>
          </a:prstGeom>
          <a:noFill/>
        </p:spPr>
        <p:txBody>
          <a:bodyPr wrap="square" lIns="91440" tIns="45720" rIns="91440" bIns="45720" rtlCol="0" anchor="t">
            <a:spAutoFit/>
          </a:bodyPr>
          <a:lstStyle/>
          <a:p>
            <a:r>
              <a:rPr lang="en-US" sz="3600" b="1" dirty="0">
                <a:solidFill>
                  <a:srgbClr val="093B60"/>
                </a:solidFill>
                <a:latin typeface="Arial"/>
                <a:cs typeface="Arial"/>
              </a:rPr>
              <a:t>Reentry and Employment Services Data </a:t>
            </a:r>
            <a:endParaRPr lang="en-US" sz="3600" b="1" dirty="0">
              <a:solidFill>
                <a:srgbClr val="093B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1935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sp>
        <p:nvSpPr>
          <p:cNvPr id="11" name="TextBox 10"/>
          <p:cNvSpPr txBox="1"/>
          <p:nvPr/>
        </p:nvSpPr>
        <p:spPr>
          <a:xfrm>
            <a:off x="213360" y="646041"/>
            <a:ext cx="11755120" cy="646331"/>
          </a:xfrm>
          <a:prstGeom prst="rect">
            <a:avLst/>
          </a:prstGeom>
          <a:noFill/>
        </p:spPr>
        <p:txBody>
          <a:bodyPr wrap="square" lIns="91440" tIns="45720" rIns="91440" bIns="45720" rtlCol="0" anchor="t">
            <a:spAutoFit/>
          </a:bodyPr>
          <a:lstStyle/>
          <a:p>
            <a:r>
              <a:rPr lang="en-US" sz="3600" b="1" dirty="0">
                <a:solidFill>
                  <a:srgbClr val="093B60"/>
                </a:solidFill>
                <a:latin typeface="Arial"/>
                <a:cs typeface="Arial"/>
              </a:rPr>
              <a:t>Nelson County Welding Cohort </a:t>
            </a:r>
            <a:endParaRPr lang="en-US" sz="3600" b="1" dirty="0">
              <a:solidFill>
                <a:srgbClr val="093B60"/>
              </a:solidFill>
              <a:latin typeface="Arial" panose="020B0604020202020204" pitchFamily="34" charset="0"/>
              <a:cs typeface="Arial" panose="020B0604020202020204" pitchFamily="34" charset="0"/>
            </a:endParaRPr>
          </a:p>
        </p:txBody>
      </p:sp>
      <p:pic>
        <p:nvPicPr>
          <p:cNvPr id="12" name="Picture 11" descr="No alternative text description for this image">
            <a:extLst>
              <a:ext uri="{FF2B5EF4-FFF2-40B4-BE49-F238E27FC236}">
                <a16:creationId xmlns:a16="http://schemas.microsoft.com/office/drawing/2014/main" id="{48703E67-C997-3E7A-6F13-5D35296D72A3}"/>
              </a:ext>
            </a:extLst>
          </p:cNvPr>
          <p:cNvPicPr>
            <a:picLocks noChangeAspect="1"/>
          </p:cNvPicPr>
          <p:nvPr/>
        </p:nvPicPr>
        <p:blipFill>
          <a:blip r:embed="rId4"/>
          <a:stretch>
            <a:fillRect/>
          </a:stretch>
        </p:blipFill>
        <p:spPr>
          <a:xfrm>
            <a:off x="5566112" y="1622686"/>
            <a:ext cx="5394432" cy="4012369"/>
          </a:xfrm>
          <a:prstGeom prst="rect">
            <a:avLst/>
          </a:prstGeom>
        </p:spPr>
      </p:pic>
      <p:pic>
        <p:nvPicPr>
          <p:cNvPr id="15" name="Picture 14" descr="No alternative text description for this image">
            <a:extLst>
              <a:ext uri="{FF2B5EF4-FFF2-40B4-BE49-F238E27FC236}">
                <a16:creationId xmlns:a16="http://schemas.microsoft.com/office/drawing/2014/main" id="{F819A8CD-CD73-006D-0395-D0205D778B1A}"/>
              </a:ext>
            </a:extLst>
          </p:cNvPr>
          <p:cNvPicPr>
            <a:picLocks noChangeAspect="1"/>
          </p:cNvPicPr>
          <p:nvPr/>
        </p:nvPicPr>
        <p:blipFill>
          <a:blip r:embed="rId5"/>
          <a:stretch>
            <a:fillRect/>
          </a:stretch>
        </p:blipFill>
        <p:spPr>
          <a:xfrm>
            <a:off x="1340527" y="1622686"/>
            <a:ext cx="2916908" cy="4012368"/>
          </a:xfrm>
          <a:prstGeom prst="rect">
            <a:avLst/>
          </a:prstGeom>
        </p:spPr>
      </p:pic>
    </p:spTree>
    <p:extLst>
      <p:ext uri="{BB962C8B-B14F-4D97-AF65-F5344CB8AC3E}">
        <p14:creationId xmlns:p14="http://schemas.microsoft.com/office/powerpoint/2010/main" val="3033997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sp>
        <p:nvSpPr>
          <p:cNvPr id="11" name="TextBox 10"/>
          <p:cNvSpPr txBox="1"/>
          <p:nvPr/>
        </p:nvSpPr>
        <p:spPr>
          <a:xfrm>
            <a:off x="213360" y="646041"/>
            <a:ext cx="11755120" cy="646331"/>
          </a:xfrm>
          <a:prstGeom prst="rect">
            <a:avLst/>
          </a:prstGeom>
          <a:noFill/>
        </p:spPr>
        <p:txBody>
          <a:bodyPr wrap="square" lIns="91440" tIns="45720" rIns="91440" bIns="45720" rtlCol="0" anchor="t">
            <a:spAutoFit/>
          </a:bodyPr>
          <a:lstStyle/>
          <a:p>
            <a:r>
              <a:rPr lang="en-US" sz="3600" b="1" dirty="0">
                <a:solidFill>
                  <a:srgbClr val="093B60"/>
                </a:solidFill>
                <a:latin typeface="Arial"/>
                <a:cs typeface="Arial"/>
              </a:rPr>
              <a:t>Pre-Release and Targeted Orientation </a:t>
            </a:r>
          </a:p>
        </p:txBody>
      </p:sp>
      <p:pic>
        <p:nvPicPr>
          <p:cNvPr id="3" name="Picture 2" descr="No alternative text description for this image">
            <a:extLst>
              <a:ext uri="{FF2B5EF4-FFF2-40B4-BE49-F238E27FC236}">
                <a16:creationId xmlns:a16="http://schemas.microsoft.com/office/drawing/2014/main" id="{78907383-E80A-E57E-1E12-3B4618F1E582}"/>
              </a:ext>
            </a:extLst>
          </p:cNvPr>
          <p:cNvPicPr>
            <a:picLocks noChangeAspect="1"/>
          </p:cNvPicPr>
          <p:nvPr/>
        </p:nvPicPr>
        <p:blipFill>
          <a:blip r:embed="rId4"/>
          <a:stretch>
            <a:fillRect/>
          </a:stretch>
        </p:blipFill>
        <p:spPr>
          <a:xfrm>
            <a:off x="7715944" y="2229861"/>
            <a:ext cx="4362450" cy="3248025"/>
          </a:xfrm>
          <a:prstGeom prst="rect">
            <a:avLst/>
          </a:prstGeom>
        </p:spPr>
      </p:pic>
      <p:pic>
        <p:nvPicPr>
          <p:cNvPr id="5" name="Picture 4" descr="No alternative text description for this image">
            <a:extLst>
              <a:ext uri="{FF2B5EF4-FFF2-40B4-BE49-F238E27FC236}">
                <a16:creationId xmlns:a16="http://schemas.microsoft.com/office/drawing/2014/main" id="{AE6B9241-A1B1-CE6A-94BE-7E2BD9C67AE7}"/>
              </a:ext>
            </a:extLst>
          </p:cNvPr>
          <p:cNvPicPr>
            <a:picLocks noChangeAspect="1"/>
          </p:cNvPicPr>
          <p:nvPr/>
        </p:nvPicPr>
        <p:blipFill>
          <a:blip r:embed="rId5"/>
          <a:stretch>
            <a:fillRect/>
          </a:stretch>
        </p:blipFill>
        <p:spPr>
          <a:xfrm>
            <a:off x="4705261" y="4010834"/>
            <a:ext cx="2752725" cy="1976943"/>
          </a:xfrm>
          <a:prstGeom prst="rect">
            <a:avLst/>
          </a:prstGeom>
        </p:spPr>
      </p:pic>
      <p:pic>
        <p:nvPicPr>
          <p:cNvPr id="12" name="Picture 11" descr="No alternative text description for this image">
            <a:extLst>
              <a:ext uri="{FF2B5EF4-FFF2-40B4-BE49-F238E27FC236}">
                <a16:creationId xmlns:a16="http://schemas.microsoft.com/office/drawing/2014/main" id="{AA133F90-45A3-8435-B1D3-C06FDB5FD3DF}"/>
              </a:ext>
            </a:extLst>
          </p:cNvPr>
          <p:cNvPicPr>
            <a:picLocks noChangeAspect="1"/>
          </p:cNvPicPr>
          <p:nvPr/>
        </p:nvPicPr>
        <p:blipFill>
          <a:blip r:embed="rId6"/>
          <a:stretch>
            <a:fillRect/>
          </a:stretch>
        </p:blipFill>
        <p:spPr>
          <a:xfrm>
            <a:off x="4719638" y="1647915"/>
            <a:ext cx="2752725" cy="2066925"/>
          </a:xfrm>
          <a:prstGeom prst="rect">
            <a:avLst/>
          </a:prstGeom>
        </p:spPr>
      </p:pic>
      <p:pic>
        <p:nvPicPr>
          <p:cNvPr id="14" name="Picture 13" descr="No alternative text description for this image">
            <a:extLst>
              <a:ext uri="{FF2B5EF4-FFF2-40B4-BE49-F238E27FC236}">
                <a16:creationId xmlns:a16="http://schemas.microsoft.com/office/drawing/2014/main" id="{857E3877-15E4-B7A6-5FF2-BC2D4EF737A6}"/>
              </a:ext>
            </a:extLst>
          </p:cNvPr>
          <p:cNvPicPr>
            <a:picLocks noChangeAspect="1"/>
          </p:cNvPicPr>
          <p:nvPr/>
        </p:nvPicPr>
        <p:blipFill>
          <a:blip r:embed="rId7"/>
          <a:stretch>
            <a:fillRect/>
          </a:stretch>
        </p:blipFill>
        <p:spPr>
          <a:xfrm>
            <a:off x="213360" y="2229860"/>
            <a:ext cx="3752132" cy="3248025"/>
          </a:xfrm>
          <a:prstGeom prst="rect">
            <a:avLst/>
          </a:prstGeom>
        </p:spPr>
      </p:pic>
    </p:spTree>
    <p:extLst>
      <p:ext uri="{BB962C8B-B14F-4D97-AF65-F5344CB8AC3E}">
        <p14:creationId xmlns:p14="http://schemas.microsoft.com/office/powerpoint/2010/main" val="1688408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7980" y="761098"/>
            <a:ext cx="6416040" cy="3360783"/>
          </a:xfrm>
          <a:prstGeom prst="rect">
            <a:avLst/>
          </a:prstGeom>
        </p:spPr>
      </p:pic>
      <p:grpSp>
        <p:nvGrpSpPr>
          <p:cNvPr id="15" name="Group 14"/>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38641" y="4573437"/>
            <a:ext cx="12192000" cy="1015663"/>
          </a:xfrm>
          <a:prstGeom prst="rect">
            <a:avLst/>
          </a:prstGeom>
          <a:noFill/>
        </p:spPr>
        <p:txBody>
          <a:bodyPr wrap="square" rtlCol="0">
            <a:spAutoFit/>
          </a:bodyPr>
          <a:lstStyle/>
          <a:p>
            <a:pPr algn="ctr"/>
            <a:r>
              <a:rPr lang="en-US" sz="6000" b="1">
                <a:solidFill>
                  <a:srgbClr val="093B60"/>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609278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sp>
        <p:nvSpPr>
          <p:cNvPr id="14" name="TextBox 13"/>
          <p:cNvSpPr txBox="1"/>
          <p:nvPr/>
        </p:nvSpPr>
        <p:spPr>
          <a:xfrm>
            <a:off x="213360" y="646041"/>
            <a:ext cx="11755120" cy="646331"/>
          </a:xfrm>
          <a:prstGeom prst="rect">
            <a:avLst/>
          </a:prstGeom>
          <a:noFill/>
        </p:spPr>
        <p:txBody>
          <a:bodyPr wrap="square" rtlCol="0">
            <a:spAutoFit/>
          </a:bodyPr>
          <a:lstStyle/>
          <a:p>
            <a:r>
              <a:rPr lang="en-US" sz="3600" b="1">
                <a:solidFill>
                  <a:srgbClr val="093B60"/>
                </a:solidFill>
                <a:latin typeface="Arial" panose="020B0604020202020204" pitchFamily="34" charset="0"/>
                <a:cs typeface="Arial" panose="020B0604020202020204" pitchFamily="34" charset="0"/>
              </a:rPr>
              <a:t>Presenters </a:t>
            </a:r>
          </a:p>
        </p:txBody>
      </p:sp>
      <p:sp>
        <p:nvSpPr>
          <p:cNvPr id="12" name="TextBox 11">
            <a:extLst>
              <a:ext uri="{FF2B5EF4-FFF2-40B4-BE49-F238E27FC236}">
                <a16:creationId xmlns:a16="http://schemas.microsoft.com/office/drawing/2014/main" id="{C886C30A-4241-49BF-9C9B-2D512ED6D19B}"/>
              </a:ext>
            </a:extLst>
          </p:cNvPr>
          <p:cNvSpPr txBox="1"/>
          <p:nvPr/>
        </p:nvSpPr>
        <p:spPr>
          <a:xfrm>
            <a:off x="770021" y="1384175"/>
            <a:ext cx="11421977" cy="3016210"/>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endParaRPr lang="en-US" sz="2300" b="1" dirty="0">
              <a:solidFill>
                <a:schemeClr val="accent1"/>
              </a:solidFill>
              <a:latin typeface="Arial"/>
              <a:cs typeface="Arial"/>
            </a:endParaRPr>
          </a:p>
          <a:p>
            <a:pPr marL="285750" indent="-285750">
              <a:buFont typeface="Arial" panose="020B0604020202020204" pitchFamily="34" charset="0"/>
              <a:buChar char="•"/>
            </a:pPr>
            <a:r>
              <a:rPr lang="en-US" sz="2600" b="1" dirty="0">
                <a:solidFill>
                  <a:schemeClr val="accent1"/>
                </a:solidFill>
                <a:latin typeface="Arial"/>
                <a:cs typeface="Arial"/>
              </a:rPr>
              <a:t>Aaron Poynter</a:t>
            </a:r>
            <a:r>
              <a:rPr lang="en-US" sz="2600" dirty="0">
                <a:solidFill>
                  <a:schemeClr val="accent1"/>
                </a:solidFill>
                <a:latin typeface="Arial"/>
                <a:cs typeface="Arial"/>
              </a:rPr>
              <a:t>, Director, Reentry and Employment Services Branch</a:t>
            </a:r>
          </a:p>
          <a:p>
            <a:r>
              <a:rPr lang="en-US" sz="2300" dirty="0">
                <a:solidFill>
                  <a:schemeClr val="accent1"/>
                </a:solidFill>
                <a:latin typeface="Arial"/>
                <a:cs typeface="Arial"/>
              </a:rPr>
              <a:t> </a:t>
            </a:r>
          </a:p>
          <a:p>
            <a:pPr marL="285750" indent="-285750">
              <a:buFont typeface="Arial" panose="020B0604020202020204" pitchFamily="34" charset="0"/>
              <a:buChar char="•"/>
            </a:pPr>
            <a:endParaRPr lang="en-US" sz="2300" b="1" dirty="0">
              <a:solidFill>
                <a:schemeClr val="accent1"/>
              </a:solidFill>
              <a:latin typeface="Arial"/>
              <a:cs typeface="Arial"/>
            </a:endParaRPr>
          </a:p>
          <a:p>
            <a:pPr marL="285750" indent="-285750">
              <a:buFont typeface="Arial" panose="020B0604020202020204" pitchFamily="34" charset="0"/>
              <a:buChar char="•"/>
            </a:pPr>
            <a:r>
              <a:rPr lang="en-US" sz="2600" b="1" dirty="0">
                <a:solidFill>
                  <a:schemeClr val="accent1"/>
                </a:solidFill>
                <a:latin typeface="Arial"/>
                <a:cs typeface="Arial"/>
              </a:rPr>
              <a:t>Myra Wilson</a:t>
            </a:r>
            <a:r>
              <a:rPr lang="en-US" sz="2600" dirty="0">
                <a:solidFill>
                  <a:schemeClr val="accent1"/>
                </a:solidFill>
                <a:latin typeface="Arial"/>
                <a:cs typeface="Arial"/>
              </a:rPr>
              <a:t>, Director, Cumberlands Workforce Development Board </a:t>
            </a:r>
            <a:endParaRPr lang="en-US" sz="2600" dirty="0">
              <a:solidFill>
                <a:schemeClr val="accent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300" dirty="0">
              <a:solidFill>
                <a:schemeClr val="accent1"/>
              </a:solidFill>
              <a:latin typeface="Arial" panose="020B0604020202020204" pitchFamily="34" charset="0"/>
              <a:cs typeface="Arial" panose="020B0604020202020204" pitchFamily="34" charset="0"/>
            </a:endParaRPr>
          </a:p>
          <a:p>
            <a:endParaRPr lang="en-US" sz="2300" dirty="0">
              <a:solidFill>
                <a:srgbClr val="093B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300" dirty="0">
              <a:solidFill>
                <a:srgbClr val="093B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9654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13360" y="646041"/>
            <a:ext cx="11755120" cy="646331"/>
          </a:xfrm>
          <a:prstGeom prst="rect">
            <a:avLst/>
          </a:prstGeom>
          <a:noFill/>
        </p:spPr>
        <p:txBody>
          <a:bodyPr wrap="square" rtlCol="0">
            <a:spAutoFit/>
          </a:bodyPr>
          <a:lstStyle/>
          <a:p>
            <a:r>
              <a:rPr lang="en-US" sz="3600" b="1">
                <a:solidFill>
                  <a:srgbClr val="093B60"/>
                </a:solidFill>
                <a:latin typeface="Arial" panose="020B0604020202020204" pitchFamily="34" charset="0"/>
                <a:cs typeface="Arial" panose="020B0604020202020204" pitchFamily="34" charset="0"/>
              </a:rPr>
              <a:t>Topics to Discuss</a:t>
            </a:r>
          </a:p>
        </p:txBody>
      </p:sp>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sp>
        <p:nvSpPr>
          <p:cNvPr id="5" name="Content Placeholder 4">
            <a:extLst>
              <a:ext uri="{FF2B5EF4-FFF2-40B4-BE49-F238E27FC236}">
                <a16:creationId xmlns:a16="http://schemas.microsoft.com/office/drawing/2014/main" id="{53913B4D-D9B9-8F79-F80D-5A37464F1D52}"/>
              </a:ext>
            </a:extLst>
          </p:cNvPr>
          <p:cNvSpPr>
            <a:spLocks noGrp="1"/>
          </p:cNvSpPr>
          <p:nvPr>
            <p:ph idx="1"/>
          </p:nvPr>
        </p:nvSpPr>
        <p:spPr>
          <a:xfrm>
            <a:off x="833120" y="1519859"/>
            <a:ext cx="10515600" cy="4351338"/>
          </a:xfrm>
        </p:spPr>
        <p:txBody>
          <a:bodyPr vert="horz" lIns="91440" tIns="45720" rIns="91440" bIns="45720" rtlCol="0" anchor="t">
            <a:normAutofit/>
          </a:bodyPr>
          <a:lstStyle/>
          <a:p>
            <a:endParaRPr lang="en-US" sz="2400" dirty="0">
              <a:solidFill>
                <a:srgbClr val="093B60"/>
              </a:solidFill>
              <a:latin typeface="Arial"/>
              <a:cs typeface="Arial"/>
            </a:endParaRPr>
          </a:p>
          <a:p>
            <a:r>
              <a:rPr lang="en-US" sz="2400" dirty="0">
                <a:solidFill>
                  <a:srgbClr val="093B60"/>
                </a:solidFill>
                <a:latin typeface="Arial"/>
                <a:cs typeface="Arial"/>
              </a:rPr>
              <a:t>Reentry and Employment Services Branch</a:t>
            </a:r>
          </a:p>
          <a:p>
            <a:endParaRPr lang="en-US" sz="2400" dirty="0">
              <a:solidFill>
                <a:srgbClr val="093B60"/>
              </a:solidFill>
              <a:latin typeface="Arial"/>
              <a:cs typeface="Arial"/>
            </a:endParaRPr>
          </a:p>
          <a:p>
            <a:r>
              <a:rPr lang="en-US" sz="2400" dirty="0">
                <a:solidFill>
                  <a:srgbClr val="093B60"/>
                </a:solidFill>
                <a:latin typeface="Arial"/>
                <a:cs typeface="Arial"/>
              </a:rPr>
              <a:t>Putting Kentuckians First </a:t>
            </a:r>
          </a:p>
          <a:p>
            <a:endParaRPr lang="en-US" sz="2400" dirty="0">
              <a:solidFill>
                <a:srgbClr val="093B60"/>
              </a:solidFill>
              <a:latin typeface="Arial" panose="020B0604020202020204" pitchFamily="34" charset="0"/>
              <a:cs typeface="Arial" panose="020B0604020202020204" pitchFamily="34" charset="0"/>
            </a:endParaRPr>
          </a:p>
          <a:p>
            <a:r>
              <a:rPr lang="en-US" sz="2400" dirty="0">
                <a:solidFill>
                  <a:srgbClr val="093B60"/>
                </a:solidFill>
                <a:latin typeface="Arial"/>
                <a:cs typeface="Arial"/>
              </a:rPr>
              <a:t>Operations </a:t>
            </a:r>
          </a:p>
          <a:p>
            <a:endParaRPr lang="en-US" sz="2400" dirty="0">
              <a:solidFill>
                <a:srgbClr val="093B60"/>
              </a:solidFill>
              <a:latin typeface="Arial" panose="020B0604020202020204" pitchFamily="34" charset="0"/>
              <a:cs typeface="Arial" panose="020B0604020202020204" pitchFamily="34" charset="0"/>
            </a:endParaRPr>
          </a:p>
          <a:p>
            <a:r>
              <a:rPr lang="en-US" sz="2400" dirty="0">
                <a:solidFill>
                  <a:srgbClr val="093B60"/>
                </a:solidFill>
                <a:latin typeface="Arial"/>
                <a:cs typeface="Arial"/>
              </a:rPr>
              <a:t>Data &amp; Statistics</a:t>
            </a:r>
          </a:p>
          <a:p>
            <a:pPr marL="0" indent="0">
              <a:buNone/>
            </a:pPr>
            <a:endParaRPr lang="en-US" sz="2400" dirty="0">
              <a:solidFill>
                <a:srgbClr val="093B60"/>
              </a:solidFill>
              <a:latin typeface="Arial" panose="020B0604020202020204" pitchFamily="34" charset="0"/>
              <a:cs typeface="Arial" panose="020B0604020202020204" pitchFamily="34" charset="0"/>
            </a:endParaRPr>
          </a:p>
          <a:p>
            <a:endParaRPr lang="en-US" sz="2400" dirty="0">
              <a:solidFill>
                <a:srgbClr val="093B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7004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sp>
        <p:nvSpPr>
          <p:cNvPr id="13" name="Content Placeholder 12">
            <a:extLst>
              <a:ext uri="{FF2B5EF4-FFF2-40B4-BE49-F238E27FC236}">
                <a16:creationId xmlns:a16="http://schemas.microsoft.com/office/drawing/2014/main" id="{25598ECA-3428-C7B5-6356-2DD5266A7CE8}"/>
              </a:ext>
            </a:extLst>
          </p:cNvPr>
          <p:cNvSpPr>
            <a:spLocks noGrp="1"/>
          </p:cNvSpPr>
          <p:nvPr>
            <p:ph idx="1"/>
          </p:nvPr>
        </p:nvSpPr>
        <p:spPr>
          <a:xfrm>
            <a:off x="535449" y="1683415"/>
            <a:ext cx="11098924" cy="4617980"/>
          </a:xfrm>
        </p:spPr>
        <p:txBody>
          <a:bodyPr vert="horz" lIns="91440" tIns="45720" rIns="91440" bIns="45720" rtlCol="0" anchor="t">
            <a:normAutofit lnSpcReduction="10000"/>
          </a:bodyPr>
          <a:lstStyle/>
          <a:p>
            <a:pPr marL="0" indent="0">
              <a:lnSpc>
                <a:spcPct val="150000"/>
              </a:lnSpc>
              <a:buNone/>
            </a:pPr>
            <a:r>
              <a:rPr lang="en-US" sz="2600" b="1" dirty="0">
                <a:solidFill>
                  <a:srgbClr val="5EB3E4"/>
                </a:solidFill>
                <a:latin typeface="Arial" panose="020B0604020202020204" pitchFamily="34" charset="0"/>
                <a:cs typeface="Arial" panose="020B0604020202020204" pitchFamily="34" charset="0"/>
              </a:rPr>
              <a:t>Mission Statement </a:t>
            </a:r>
          </a:p>
          <a:p>
            <a:pPr lvl="1">
              <a:lnSpc>
                <a:spcPct val="100000"/>
              </a:lnSpc>
            </a:pPr>
            <a:r>
              <a:rPr lang="en-US" sz="2000" dirty="0">
                <a:latin typeface="Arial" panose="020B0604020202020204" pitchFamily="34" charset="0"/>
                <a:ea typeface="+mn-lt"/>
                <a:cs typeface="Arial" panose="020B0604020202020204" pitchFamily="34" charset="0"/>
              </a:rPr>
              <a:t>Empowering Kentuckians to achieve personal success, met goals, and establish self sufficiency through the Putting Kentuckians First initiative which provides employment, recovery resources, education and training, career services, vocational rehabilitation, and court-ordered programs focused on diversion and re-entry pathways to Kentucky’s workforce. </a:t>
            </a:r>
          </a:p>
          <a:p>
            <a:pPr lvl="1">
              <a:lnSpc>
                <a:spcPct val="100000"/>
              </a:lnSpc>
            </a:pPr>
            <a:endParaRPr lang="en-US" sz="3500" dirty="0">
              <a:latin typeface="Arial" panose="020B0604020202020204" pitchFamily="34" charset="0"/>
              <a:ea typeface="Calibri"/>
              <a:cs typeface="Arial" panose="020B0604020202020204" pitchFamily="34" charset="0"/>
            </a:endParaRPr>
          </a:p>
          <a:p>
            <a:pPr marL="0" indent="0">
              <a:lnSpc>
                <a:spcPct val="100000"/>
              </a:lnSpc>
              <a:buNone/>
            </a:pPr>
            <a:r>
              <a:rPr lang="en-US" sz="2600" b="1" dirty="0">
                <a:solidFill>
                  <a:srgbClr val="5EB3E4"/>
                </a:solidFill>
                <a:latin typeface="Arial" panose="020B0604020202020204" pitchFamily="34" charset="0"/>
                <a:ea typeface="+mn-lt"/>
                <a:cs typeface="Arial" panose="020B0604020202020204" pitchFamily="34" charset="0"/>
              </a:rPr>
              <a:t>Vision</a:t>
            </a:r>
            <a:endParaRPr lang="en-US" sz="2600" dirty="0">
              <a:solidFill>
                <a:srgbClr val="5EB3E4"/>
              </a:solidFill>
              <a:latin typeface="Arial" panose="020B0604020202020204" pitchFamily="34" charset="0"/>
              <a:ea typeface="Calibri"/>
              <a:cs typeface="Arial" panose="020B0604020202020204" pitchFamily="34" charset="0"/>
            </a:endParaRPr>
          </a:p>
          <a:p>
            <a:pPr lvl="1">
              <a:lnSpc>
                <a:spcPct val="100000"/>
              </a:lnSpc>
            </a:pPr>
            <a:r>
              <a:rPr lang="en-US" sz="2000" dirty="0">
                <a:latin typeface="Arial" panose="020B0604020202020204" pitchFamily="34" charset="0"/>
                <a:ea typeface="+mn-lt"/>
                <a:cs typeface="Arial" panose="020B0604020202020204" pitchFamily="34" charset="0"/>
              </a:rPr>
              <a:t>Removing barriers for those in diversion and reentry pathways to Kentucky’s workforce through collaborative resource alignment among state, regional, and local agencies to help Kentuckians achieve their education, employment, and training goals effectively and efficiently.  </a:t>
            </a:r>
            <a:endParaRPr lang="en-US" sz="2000" dirty="0">
              <a:latin typeface="Arial" panose="020B0604020202020204" pitchFamily="34" charset="0"/>
              <a:cs typeface="Arial" panose="020B0604020202020204" pitchFamily="34" charset="0"/>
            </a:endParaRPr>
          </a:p>
          <a:p>
            <a:pPr lvl="1">
              <a:lnSpc>
                <a:spcPct val="150000"/>
              </a:lnSpc>
            </a:pPr>
            <a:endParaRPr lang="en-US" sz="3500" dirty="0">
              <a:ea typeface="Calibri"/>
              <a:cs typeface="Calibri"/>
            </a:endParaRPr>
          </a:p>
          <a:p>
            <a:pPr lvl="1">
              <a:lnSpc>
                <a:spcPct val="150000"/>
              </a:lnSpc>
            </a:pPr>
            <a:endParaRPr lang="en-US" sz="3500" dirty="0">
              <a:ea typeface="Calibri"/>
              <a:cs typeface="Calibri"/>
            </a:endParaRPr>
          </a:p>
          <a:p>
            <a:pPr lvl="1">
              <a:lnSpc>
                <a:spcPct val="150000"/>
              </a:lnSpc>
            </a:pPr>
            <a:endParaRPr lang="en-US" sz="3500" dirty="0">
              <a:ea typeface="Calibri"/>
              <a:cs typeface="Calibri"/>
            </a:endParaRPr>
          </a:p>
        </p:txBody>
      </p:sp>
      <p:sp>
        <p:nvSpPr>
          <p:cNvPr id="11" name="TextBox 10"/>
          <p:cNvSpPr txBox="1"/>
          <p:nvPr/>
        </p:nvSpPr>
        <p:spPr>
          <a:xfrm>
            <a:off x="213360" y="646041"/>
            <a:ext cx="11755120" cy="646331"/>
          </a:xfrm>
          <a:prstGeom prst="rect">
            <a:avLst/>
          </a:prstGeom>
          <a:noFill/>
        </p:spPr>
        <p:txBody>
          <a:bodyPr wrap="square" lIns="91440" tIns="45720" rIns="91440" bIns="45720" rtlCol="0" anchor="t">
            <a:spAutoFit/>
          </a:bodyPr>
          <a:lstStyle/>
          <a:p>
            <a:r>
              <a:rPr lang="en-US" sz="3600" b="1" dirty="0">
                <a:solidFill>
                  <a:srgbClr val="093B60"/>
                </a:solidFill>
                <a:latin typeface="Arial"/>
                <a:cs typeface="Arial"/>
              </a:rPr>
              <a:t>Reentry and Employment Services Branch </a:t>
            </a:r>
            <a:endParaRPr lang="en-US" sz="3600" b="1" dirty="0">
              <a:solidFill>
                <a:srgbClr val="093B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9694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sp>
        <p:nvSpPr>
          <p:cNvPr id="13" name="Content Placeholder 12">
            <a:extLst>
              <a:ext uri="{FF2B5EF4-FFF2-40B4-BE49-F238E27FC236}">
                <a16:creationId xmlns:a16="http://schemas.microsoft.com/office/drawing/2014/main" id="{25598ECA-3428-C7B5-6356-2DD5266A7CE8}"/>
              </a:ext>
            </a:extLst>
          </p:cNvPr>
          <p:cNvSpPr>
            <a:spLocks noGrp="1"/>
          </p:cNvSpPr>
          <p:nvPr>
            <p:ph idx="1"/>
          </p:nvPr>
        </p:nvSpPr>
        <p:spPr>
          <a:xfrm>
            <a:off x="453311" y="1591975"/>
            <a:ext cx="11098924" cy="4617980"/>
          </a:xfrm>
        </p:spPr>
        <p:txBody>
          <a:bodyPr vert="horz" lIns="91440" tIns="45720" rIns="91440" bIns="45720" rtlCol="0" anchor="t">
            <a:normAutofit/>
          </a:bodyPr>
          <a:lstStyle/>
          <a:p>
            <a:pPr marL="0" indent="0">
              <a:lnSpc>
                <a:spcPct val="150000"/>
              </a:lnSpc>
              <a:buNone/>
            </a:pPr>
            <a:r>
              <a:rPr lang="en-US" sz="2600" b="1" dirty="0">
                <a:solidFill>
                  <a:srgbClr val="5EB3E4"/>
                </a:solidFill>
                <a:latin typeface="Arial" panose="020B0604020202020204" pitchFamily="34" charset="0"/>
                <a:cs typeface="Arial" panose="020B0604020202020204" pitchFamily="34" charset="0"/>
              </a:rPr>
              <a:t>In Summary</a:t>
            </a:r>
          </a:p>
          <a:p>
            <a:pPr lvl="1"/>
            <a:r>
              <a:rPr lang="en-US" sz="2200" dirty="0">
                <a:latin typeface="Arial" panose="020B0604020202020204" pitchFamily="34" charset="0"/>
                <a:ea typeface="Calibri"/>
                <a:cs typeface="Arial" panose="020B0604020202020204" pitchFamily="34" charset="0"/>
              </a:rPr>
              <a:t>Develop, facilitate and deepen the effectiveness of the partners and organizations focused on the reentry populations, while building a sense of community for participants and providers. </a:t>
            </a:r>
          </a:p>
          <a:p>
            <a:endParaRPr lang="en-US" sz="2400" dirty="0">
              <a:latin typeface="Arial" panose="020B0604020202020204" pitchFamily="34" charset="0"/>
              <a:ea typeface="Calibri"/>
              <a:cs typeface="Arial" panose="020B0604020202020204" pitchFamily="34" charset="0"/>
            </a:endParaRPr>
          </a:p>
          <a:p>
            <a:pPr lvl="1"/>
            <a:r>
              <a:rPr lang="en-US" sz="2200" dirty="0">
                <a:latin typeface="Arial" panose="020B0604020202020204" pitchFamily="34" charset="0"/>
                <a:ea typeface="Calibri"/>
                <a:cs typeface="Arial" panose="020B0604020202020204" pitchFamily="34" charset="0"/>
              </a:rPr>
              <a:t>Alignment of State, Regional and Local Partners to serve the Reentry Population.</a:t>
            </a:r>
          </a:p>
          <a:p>
            <a:pPr lvl="1"/>
            <a:endParaRPr lang="en-US" sz="2200" dirty="0">
              <a:latin typeface="Arial" panose="020B0604020202020204" pitchFamily="34" charset="0"/>
              <a:ea typeface="Calibri"/>
              <a:cs typeface="Arial" panose="020B0604020202020204" pitchFamily="34" charset="0"/>
            </a:endParaRPr>
          </a:p>
          <a:p>
            <a:pPr lvl="1"/>
            <a:r>
              <a:rPr lang="en-US" sz="2200" dirty="0">
                <a:latin typeface="Arial" panose="020B0604020202020204" pitchFamily="34" charset="0"/>
                <a:ea typeface="Calibri"/>
                <a:cs typeface="Arial" panose="020B0604020202020204" pitchFamily="34" charset="0"/>
              </a:rPr>
              <a:t> Addressing "Reentry and Recidivism" via diversionary alternatives to confinement for individuals at the local level as a preventative measure and serving individuals who are returning to society. </a:t>
            </a:r>
          </a:p>
          <a:p>
            <a:pPr lvl="1">
              <a:lnSpc>
                <a:spcPct val="150000"/>
              </a:lnSpc>
            </a:pPr>
            <a:endParaRPr lang="en-US" sz="3500" dirty="0">
              <a:ea typeface="Calibri"/>
              <a:cs typeface="Calibri"/>
            </a:endParaRPr>
          </a:p>
          <a:p>
            <a:pPr lvl="1">
              <a:lnSpc>
                <a:spcPct val="150000"/>
              </a:lnSpc>
            </a:pPr>
            <a:endParaRPr lang="en-US" sz="3500" dirty="0">
              <a:ea typeface="Calibri"/>
              <a:cs typeface="Calibri"/>
            </a:endParaRPr>
          </a:p>
        </p:txBody>
      </p:sp>
      <p:sp>
        <p:nvSpPr>
          <p:cNvPr id="11" name="TextBox 10"/>
          <p:cNvSpPr txBox="1"/>
          <p:nvPr/>
        </p:nvSpPr>
        <p:spPr>
          <a:xfrm>
            <a:off x="213360" y="646041"/>
            <a:ext cx="11755120" cy="646331"/>
          </a:xfrm>
          <a:prstGeom prst="rect">
            <a:avLst/>
          </a:prstGeom>
          <a:noFill/>
        </p:spPr>
        <p:txBody>
          <a:bodyPr wrap="square" lIns="91440" tIns="45720" rIns="91440" bIns="45720" rtlCol="0" anchor="t">
            <a:spAutoFit/>
          </a:bodyPr>
          <a:lstStyle/>
          <a:p>
            <a:r>
              <a:rPr lang="en-US" sz="3600" b="1" dirty="0">
                <a:solidFill>
                  <a:srgbClr val="093B60"/>
                </a:solidFill>
                <a:latin typeface="Arial"/>
                <a:cs typeface="Arial"/>
              </a:rPr>
              <a:t>Reentry and Employment Services Branch </a:t>
            </a:r>
            <a:endParaRPr lang="en-US" sz="3600" b="1" dirty="0">
              <a:solidFill>
                <a:srgbClr val="093B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9703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sp>
        <p:nvSpPr>
          <p:cNvPr id="13" name="Content Placeholder 12">
            <a:extLst>
              <a:ext uri="{FF2B5EF4-FFF2-40B4-BE49-F238E27FC236}">
                <a16:creationId xmlns:a16="http://schemas.microsoft.com/office/drawing/2014/main" id="{25598ECA-3428-C7B5-6356-2DD5266A7CE8}"/>
              </a:ext>
            </a:extLst>
          </p:cNvPr>
          <p:cNvSpPr>
            <a:spLocks noGrp="1"/>
          </p:cNvSpPr>
          <p:nvPr>
            <p:ph idx="1"/>
          </p:nvPr>
        </p:nvSpPr>
        <p:spPr>
          <a:xfrm>
            <a:off x="535449" y="929168"/>
            <a:ext cx="11098924" cy="5261320"/>
          </a:xfrm>
        </p:spPr>
        <p:txBody>
          <a:bodyPr vert="horz" lIns="91440" tIns="45720" rIns="91440" bIns="45720" rtlCol="0" anchor="t">
            <a:normAutofit fontScale="25000" lnSpcReduction="20000"/>
          </a:bodyPr>
          <a:lstStyle/>
          <a:p>
            <a:pPr marL="0" indent="0">
              <a:lnSpc>
                <a:spcPct val="150000"/>
              </a:lnSpc>
              <a:buNone/>
            </a:pPr>
            <a:endParaRPr lang="en-US" sz="5100" b="1" dirty="0">
              <a:solidFill>
                <a:srgbClr val="5EB3E4"/>
              </a:solidFill>
              <a:latin typeface="Arial" panose="020B0604020202020204" pitchFamily="34" charset="0"/>
              <a:cs typeface="Arial" panose="020B0604020202020204" pitchFamily="34" charset="0"/>
            </a:endParaRPr>
          </a:p>
          <a:p>
            <a:pPr marL="457200" lvl="1" indent="0">
              <a:lnSpc>
                <a:spcPct val="150000"/>
              </a:lnSpc>
              <a:buNone/>
            </a:pPr>
            <a:endParaRPr lang="en-US" sz="4500" b="1" dirty="0">
              <a:solidFill>
                <a:schemeClr val="accent1"/>
              </a:solidFill>
              <a:latin typeface="Arial" panose="020B0604020202020204" pitchFamily="34" charset="0"/>
              <a:ea typeface="Calibri"/>
              <a:cs typeface="Arial" panose="020B0604020202020204" pitchFamily="34" charset="0"/>
            </a:endParaRPr>
          </a:p>
          <a:p>
            <a:pPr marL="457200" lvl="1" indent="0">
              <a:lnSpc>
                <a:spcPct val="150000"/>
              </a:lnSpc>
              <a:buNone/>
            </a:pPr>
            <a:r>
              <a:rPr lang="en-US" sz="7200" b="1" dirty="0">
                <a:solidFill>
                  <a:schemeClr val="accent1"/>
                </a:solidFill>
                <a:latin typeface="Arial" panose="020B0604020202020204" pitchFamily="34" charset="0"/>
                <a:ea typeface="Calibri"/>
                <a:cs typeface="Arial" panose="020B0604020202020204" pitchFamily="34" charset="0"/>
              </a:rPr>
              <a:t>2019 – Statewide Reserve Application submitted for </a:t>
            </a:r>
            <a:r>
              <a:rPr lang="en-US" sz="7200" b="1" dirty="0" err="1">
                <a:solidFill>
                  <a:schemeClr val="accent1"/>
                </a:solidFill>
                <a:latin typeface="Arial" panose="020B0604020202020204" pitchFamily="34" charset="0"/>
                <a:ea typeface="Calibri"/>
                <a:cs typeface="Arial" panose="020B0604020202020204" pitchFamily="34" charset="0"/>
              </a:rPr>
              <a:t>Cumberlands</a:t>
            </a:r>
            <a:r>
              <a:rPr lang="en-US" sz="7200" b="1" dirty="0">
                <a:solidFill>
                  <a:schemeClr val="accent1"/>
                </a:solidFill>
                <a:latin typeface="Arial" panose="020B0604020202020204" pitchFamily="34" charset="0"/>
                <a:ea typeface="Calibri"/>
                <a:cs typeface="Arial" panose="020B0604020202020204" pitchFamily="34" charset="0"/>
              </a:rPr>
              <a:t> &amp; South-Central Workforce Boards Personnel</a:t>
            </a:r>
          </a:p>
          <a:p>
            <a:pPr lvl="2">
              <a:lnSpc>
                <a:spcPct val="150000"/>
              </a:lnSpc>
            </a:pPr>
            <a:r>
              <a:rPr lang="en-US" sz="6400" dirty="0">
                <a:latin typeface="Arial" panose="020B0604020202020204" pitchFamily="34" charset="0"/>
                <a:ea typeface="Calibri"/>
                <a:cs typeface="Arial" panose="020B0604020202020204" pitchFamily="34" charset="0"/>
              </a:rPr>
              <a:t>Targeted local judicial level </a:t>
            </a:r>
          </a:p>
          <a:p>
            <a:pPr lvl="2">
              <a:lnSpc>
                <a:spcPct val="150000"/>
              </a:lnSpc>
            </a:pPr>
            <a:r>
              <a:rPr lang="en-US" sz="6400" dirty="0">
                <a:latin typeface="Arial" panose="020B0604020202020204" pitchFamily="34" charset="0"/>
                <a:ea typeface="Calibri"/>
                <a:cs typeface="Arial" panose="020B0604020202020204" pitchFamily="34" charset="0"/>
              </a:rPr>
              <a:t>Focus on employment   </a:t>
            </a:r>
            <a:endParaRPr lang="en-US" sz="6400" dirty="0">
              <a:latin typeface="Arial" panose="020B0604020202020204" pitchFamily="34" charset="0"/>
              <a:cs typeface="Arial" panose="020B0604020202020204" pitchFamily="34" charset="0"/>
            </a:endParaRPr>
          </a:p>
          <a:p>
            <a:pPr marL="457200" lvl="1" indent="0">
              <a:lnSpc>
                <a:spcPct val="150000"/>
              </a:lnSpc>
              <a:buNone/>
            </a:pPr>
            <a:r>
              <a:rPr lang="en-US" sz="7200" b="1" dirty="0">
                <a:solidFill>
                  <a:schemeClr val="accent1"/>
                </a:solidFill>
                <a:latin typeface="Arial" panose="020B0604020202020204" pitchFamily="34" charset="0"/>
                <a:ea typeface="Calibri"/>
                <a:cs typeface="Arial" panose="020B0604020202020204" pitchFamily="34" charset="0"/>
              </a:rPr>
              <a:t>2020-2022 – Expansion and refinement of best practices </a:t>
            </a:r>
          </a:p>
          <a:p>
            <a:pPr lvl="2">
              <a:lnSpc>
                <a:spcPct val="150000"/>
              </a:lnSpc>
            </a:pPr>
            <a:r>
              <a:rPr lang="en-US" sz="6400" dirty="0">
                <a:latin typeface="Arial" panose="020B0604020202020204" pitchFamily="34" charset="0"/>
                <a:ea typeface="Calibri"/>
                <a:cs typeface="Arial" panose="020B0604020202020204" pitchFamily="34" charset="0"/>
              </a:rPr>
              <a:t>Putting Kentuckians First Pilot </a:t>
            </a:r>
          </a:p>
          <a:p>
            <a:pPr lvl="2">
              <a:lnSpc>
                <a:spcPct val="150000"/>
              </a:lnSpc>
            </a:pPr>
            <a:r>
              <a:rPr lang="en-US" sz="6400" dirty="0">
                <a:latin typeface="Arial" panose="020B0604020202020204" pitchFamily="34" charset="0"/>
                <a:ea typeface="Calibri"/>
                <a:cs typeface="Arial" panose="020B0604020202020204" pitchFamily="34" charset="0"/>
              </a:rPr>
              <a:t>Targeted local expansion </a:t>
            </a:r>
            <a:endParaRPr lang="en-US" sz="6400" dirty="0">
              <a:latin typeface="Arial" panose="020B0604020202020204" pitchFamily="34" charset="0"/>
              <a:cs typeface="Arial" panose="020B0604020202020204" pitchFamily="34" charset="0"/>
            </a:endParaRPr>
          </a:p>
          <a:p>
            <a:pPr marL="457200" lvl="1" indent="0">
              <a:lnSpc>
                <a:spcPct val="150000"/>
              </a:lnSpc>
              <a:buNone/>
            </a:pPr>
            <a:r>
              <a:rPr lang="en-US" sz="7200" b="1" dirty="0">
                <a:solidFill>
                  <a:schemeClr val="accent1"/>
                </a:solidFill>
                <a:latin typeface="Arial" panose="020B0604020202020204" pitchFamily="34" charset="0"/>
                <a:ea typeface="Calibri"/>
                <a:cs typeface="Arial" panose="020B0604020202020204" pitchFamily="34" charset="0"/>
              </a:rPr>
              <a:t>2023 – Elevation to the Department of Workforce Development’s Office of Adult Education  </a:t>
            </a:r>
          </a:p>
          <a:p>
            <a:pPr lvl="2">
              <a:lnSpc>
                <a:spcPct val="150000"/>
              </a:lnSpc>
            </a:pPr>
            <a:r>
              <a:rPr lang="en-US" sz="6400" dirty="0">
                <a:latin typeface="Arial" panose="020B0604020202020204" pitchFamily="34" charset="0"/>
                <a:ea typeface="Calibri"/>
                <a:cs typeface="Arial" panose="020B0604020202020204" pitchFamily="34" charset="0"/>
              </a:rPr>
              <a:t>Hiring of additional staff </a:t>
            </a:r>
          </a:p>
          <a:p>
            <a:pPr lvl="2">
              <a:lnSpc>
                <a:spcPct val="150000"/>
              </a:lnSpc>
            </a:pPr>
            <a:r>
              <a:rPr lang="en-US" sz="6400" dirty="0">
                <a:latin typeface="Arial" panose="020B0604020202020204" pitchFamily="34" charset="0"/>
                <a:ea typeface="Calibri"/>
                <a:cs typeface="Arial" panose="020B0604020202020204" pitchFamily="34" charset="0"/>
              </a:rPr>
              <a:t>Continued expansion </a:t>
            </a:r>
          </a:p>
          <a:p>
            <a:pPr marL="457200" lvl="1" indent="0">
              <a:lnSpc>
                <a:spcPct val="150000"/>
              </a:lnSpc>
              <a:buNone/>
            </a:pPr>
            <a:r>
              <a:rPr lang="en-US" sz="7200" b="1" dirty="0">
                <a:solidFill>
                  <a:schemeClr val="accent1"/>
                </a:solidFill>
                <a:latin typeface="Arial" panose="020B0604020202020204" pitchFamily="34" charset="0"/>
                <a:ea typeface="Calibri"/>
                <a:cs typeface="Arial" panose="020B0604020202020204" pitchFamily="34" charset="0"/>
              </a:rPr>
              <a:t>2024 – Reentry and Employment Services Branch</a:t>
            </a:r>
          </a:p>
          <a:p>
            <a:pPr marL="457200" lvl="1" indent="0">
              <a:lnSpc>
                <a:spcPct val="150000"/>
              </a:lnSpc>
              <a:buNone/>
            </a:pPr>
            <a:endParaRPr lang="en-US" sz="3500" dirty="0">
              <a:ea typeface="Calibri"/>
              <a:cs typeface="Calibri"/>
            </a:endParaRPr>
          </a:p>
        </p:txBody>
      </p:sp>
      <p:sp>
        <p:nvSpPr>
          <p:cNvPr id="11" name="TextBox 10"/>
          <p:cNvSpPr txBox="1"/>
          <p:nvPr/>
        </p:nvSpPr>
        <p:spPr>
          <a:xfrm>
            <a:off x="213360" y="646041"/>
            <a:ext cx="11755120" cy="646331"/>
          </a:xfrm>
          <a:prstGeom prst="rect">
            <a:avLst/>
          </a:prstGeom>
          <a:noFill/>
        </p:spPr>
        <p:txBody>
          <a:bodyPr wrap="square" lIns="91440" tIns="45720" rIns="91440" bIns="45720" rtlCol="0" anchor="t">
            <a:spAutoFit/>
          </a:bodyPr>
          <a:lstStyle/>
          <a:p>
            <a:r>
              <a:rPr lang="en-US" sz="3600" b="1" dirty="0">
                <a:solidFill>
                  <a:srgbClr val="093B60"/>
                </a:solidFill>
                <a:latin typeface="Arial"/>
                <a:cs typeface="Arial"/>
              </a:rPr>
              <a:t>Timeline and Growth </a:t>
            </a:r>
            <a:endParaRPr lang="en-US" sz="3600" b="1" dirty="0">
              <a:solidFill>
                <a:srgbClr val="093B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1816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pic>
        <p:nvPicPr>
          <p:cNvPr id="13" name="Content Placeholder 12" descr="Map&#10;&#10;Description automatically generated">
            <a:extLst>
              <a:ext uri="{FF2B5EF4-FFF2-40B4-BE49-F238E27FC236}">
                <a16:creationId xmlns:a16="http://schemas.microsoft.com/office/drawing/2014/main" id="{F3061BD0-4EFC-8906-C5F9-EB475997EDA6}"/>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615574" y="497176"/>
            <a:ext cx="7189608" cy="5555607"/>
          </a:xfrm>
        </p:spPr>
      </p:pic>
    </p:spTree>
    <p:extLst>
      <p:ext uri="{BB962C8B-B14F-4D97-AF65-F5344CB8AC3E}">
        <p14:creationId xmlns:p14="http://schemas.microsoft.com/office/powerpoint/2010/main" val="4039916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sp>
        <p:nvSpPr>
          <p:cNvPr id="13" name="Content Placeholder 12">
            <a:extLst>
              <a:ext uri="{FF2B5EF4-FFF2-40B4-BE49-F238E27FC236}">
                <a16:creationId xmlns:a16="http://schemas.microsoft.com/office/drawing/2014/main" id="{25598ECA-3428-C7B5-6356-2DD5266A7CE8}"/>
              </a:ext>
            </a:extLst>
          </p:cNvPr>
          <p:cNvSpPr>
            <a:spLocks noGrp="1"/>
          </p:cNvSpPr>
          <p:nvPr>
            <p:ph idx="1"/>
          </p:nvPr>
        </p:nvSpPr>
        <p:spPr>
          <a:xfrm>
            <a:off x="535449" y="1403279"/>
            <a:ext cx="11098924" cy="4617980"/>
          </a:xfrm>
        </p:spPr>
        <p:txBody>
          <a:bodyPr vert="horz" lIns="91440" tIns="45720" rIns="91440" bIns="45720" rtlCol="0" anchor="t">
            <a:normAutofit/>
          </a:bodyPr>
          <a:lstStyle/>
          <a:p>
            <a:pPr>
              <a:lnSpc>
                <a:spcPct val="100000"/>
              </a:lnSpc>
              <a:buNone/>
            </a:pPr>
            <a:r>
              <a:rPr lang="en-US" sz="2400" b="1" dirty="0">
                <a:solidFill>
                  <a:srgbClr val="5EB3E4"/>
                </a:solidFill>
                <a:latin typeface="Arial" panose="020B0604020202020204" pitchFamily="34" charset="0"/>
                <a:cs typeface="Arial" panose="020B0604020202020204" pitchFamily="34" charset="0"/>
              </a:rPr>
              <a:t>Putting Kentuckians First</a:t>
            </a:r>
            <a:endParaRPr lang="en-US" sz="2400" dirty="0">
              <a:solidFill>
                <a:srgbClr val="000000"/>
              </a:solidFill>
              <a:latin typeface="Arial" panose="020B0604020202020204" pitchFamily="34" charset="0"/>
              <a:ea typeface="Calibri" panose="020F0502020204030204"/>
              <a:cs typeface="Arial" panose="020B0604020202020204" pitchFamily="34" charset="0"/>
            </a:endParaRPr>
          </a:p>
          <a:p>
            <a:pPr lvl="1">
              <a:lnSpc>
                <a:spcPct val="100000"/>
              </a:lnSpc>
            </a:pPr>
            <a:r>
              <a:rPr lang="en-US" sz="1600" dirty="0">
                <a:latin typeface="Arial" panose="020B0604020202020204" pitchFamily="34" charset="0"/>
                <a:cs typeface="Arial" panose="020B0604020202020204" pitchFamily="34" charset="0"/>
              </a:rPr>
              <a:t>Facilitate targeted orientation classes partnering with local judicial entities (Judges, Jailers, County Attorney Offices, Probation and Parole, Specialty Courts) to create referral and accountability pipelines for individuals using a county-by-county approach. </a:t>
            </a:r>
          </a:p>
          <a:p>
            <a:pPr>
              <a:lnSpc>
                <a:spcPct val="100000"/>
              </a:lnSpc>
            </a:pPr>
            <a:endParaRPr lang="en-US" dirty="0">
              <a:solidFill>
                <a:schemeClr val="tx2"/>
              </a:solidFill>
              <a:latin typeface="Arial" panose="020B0604020202020204" pitchFamily="34" charset="0"/>
              <a:cs typeface="Arial" panose="020B0604020202020204" pitchFamily="34" charset="0"/>
            </a:endParaRPr>
          </a:p>
          <a:p>
            <a:pPr>
              <a:lnSpc>
                <a:spcPct val="100000"/>
              </a:lnSpc>
              <a:buNone/>
            </a:pPr>
            <a:r>
              <a:rPr lang="en-US" sz="2400" b="1" dirty="0">
                <a:solidFill>
                  <a:srgbClr val="5EB3E4"/>
                </a:solidFill>
                <a:latin typeface="Arial" panose="020B0604020202020204" pitchFamily="34" charset="0"/>
                <a:cs typeface="Arial" panose="020B0604020202020204" pitchFamily="34" charset="0"/>
              </a:rPr>
              <a:t>Behavioral Health Conditional Dismissal Program (SB 90) </a:t>
            </a:r>
            <a:endParaRPr lang="en-US" sz="2400" dirty="0">
              <a:solidFill>
                <a:srgbClr val="000000"/>
              </a:solidFill>
              <a:latin typeface="Arial" panose="020B0604020202020204" pitchFamily="34" charset="0"/>
              <a:ea typeface="Calibri" panose="020F0502020204030204"/>
              <a:cs typeface="Arial" panose="020B0604020202020204" pitchFamily="34" charset="0"/>
            </a:endParaRPr>
          </a:p>
          <a:p>
            <a:pPr lvl="1">
              <a:lnSpc>
                <a:spcPct val="100000"/>
              </a:lnSpc>
            </a:pPr>
            <a:r>
              <a:rPr lang="en-US" sz="1600" dirty="0">
                <a:latin typeface="Arial" panose="020B0604020202020204" pitchFamily="34" charset="0"/>
                <a:cs typeface="Arial" panose="020B0604020202020204" pitchFamily="34" charset="0"/>
              </a:rPr>
              <a:t>Oversee a component of SB 90 which provides eligible Kentuckians with a behavioral health disorder treatment and recovery support services instead of incarceration, resulting in dismissal of the charges upon successful completion.</a:t>
            </a:r>
          </a:p>
          <a:p>
            <a:pPr marL="0" indent="0">
              <a:lnSpc>
                <a:spcPct val="100000"/>
              </a:lnSpc>
              <a:buNone/>
            </a:pPr>
            <a:endParaRPr lang="en-US" sz="1600" dirty="0">
              <a:solidFill>
                <a:schemeClr val="tx2"/>
              </a:solidFill>
              <a:latin typeface="Arial" panose="020B0604020202020204" pitchFamily="34" charset="0"/>
              <a:cs typeface="Arial" panose="020B0604020202020204" pitchFamily="34" charset="0"/>
            </a:endParaRPr>
          </a:p>
          <a:p>
            <a:pPr>
              <a:lnSpc>
                <a:spcPct val="100000"/>
              </a:lnSpc>
              <a:buNone/>
            </a:pPr>
            <a:r>
              <a:rPr lang="en-US" sz="2400" b="1" dirty="0">
                <a:solidFill>
                  <a:srgbClr val="5EB3E4"/>
                </a:solidFill>
                <a:latin typeface="Arial" panose="020B0604020202020204" pitchFamily="34" charset="0"/>
                <a:cs typeface="Arial" panose="020B0604020202020204" pitchFamily="34" charset="0"/>
              </a:rPr>
              <a:t>ID Services for Individuals enrolled in Reentry Activities/KYAE</a:t>
            </a:r>
            <a:endParaRPr lang="en-US" sz="2400" dirty="0">
              <a:solidFill>
                <a:srgbClr val="5EB3E4"/>
              </a:solidFill>
              <a:latin typeface="Arial" panose="020B0604020202020204" pitchFamily="34" charset="0"/>
              <a:cs typeface="Arial" panose="020B0604020202020204" pitchFamily="34" charset="0"/>
            </a:endParaRPr>
          </a:p>
          <a:p>
            <a:pPr lvl="1">
              <a:lnSpc>
                <a:spcPct val="100000"/>
              </a:lnSpc>
            </a:pPr>
            <a:r>
              <a:rPr lang="en-US" sz="1600" dirty="0">
                <a:latin typeface="Arial" panose="020B0604020202020204" pitchFamily="34" charset="0"/>
                <a:cs typeface="Arial" panose="020B0604020202020204" pitchFamily="34" charset="0"/>
              </a:rPr>
              <a:t>Coordinate with the Kentucky Department of Transportation to facilitate the completion of ID requests for individuals participating in a credentialed training program, Adult Education program or work-release program. </a:t>
            </a:r>
          </a:p>
          <a:p>
            <a:pPr marL="0" indent="0">
              <a:lnSpc>
                <a:spcPct val="150000"/>
              </a:lnSpc>
              <a:buNone/>
            </a:pPr>
            <a:endParaRPr lang="en-US" sz="5100" b="1" dirty="0">
              <a:solidFill>
                <a:srgbClr val="5EB3E4"/>
              </a:solidFill>
              <a:latin typeface="Arial"/>
              <a:cs typeface="Arial"/>
            </a:endParaRPr>
          </a:p>
        </p:txBody>
      </p:sp>
      <p:sp>
        <p:nvSpPr>
          <p:cNvPr id="11" name="TextBox 10"/>
          <p:cNvSpPr txBox="1"/>
          <p:nvPr/>
        </p:nvSpPr>
        <p:spPr>
          <a:xfrm>
            <a:off x="213360" y="646041"/>
            <a:ext cx="11755120" cy="646331"/>
          </a:xfrm>
          <a:prstGeom prst="rect">
            <a:avLst/>
          </a:prstGeom>
          <a:noFill/>
        </p:spPr>
        <p:txBody>
          <a:bodyPr wrap="square" lIns="91440" tIns="45720" rIns="91440" bIns="45720" rtlCol="0" anchor="t">
            <a:spAutoFit/>
          </a:bodyPr>
          <a:lstStyle/>
          <a:p>
            <a:r>
              <a:rPr lang="en-US" sz="3600" b="1" dirty="0">
                <a:solidFill>
                  <a:srgbClr val="093B60"/>
                </a:solidFill>
                <a:latin typeface="Arial"/>
                <a:cs typeface="Arial"/>
              </a:rPr>
              <a:t>Reentry and Employment Services (RES) Operations </a:t>
            </a:r>
            <a:endParaRPr lang="en-US" sz="3600" b="1" dirty="0">
              <a:solidFill>
                <a:srgbClr val="093B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1841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752"/>
            <a:ext cx="12192000" cy="471460"/>
            <a:chOff x="0" y="-13752"/>
            <a:chExt cx="12192000" cy="471460"/>
          </a:xfrm>
        </p:grpSpPr>
        <p:sp>
          <p:nvSpPr>
            <p:cNvPr id="9" name="Rectangle 8"/>
            <p:cNvSpPr/>
            <p:nvPr/>
          </p:nvSpPr>
          <p:spPr>
            <a:xfrm>
              <a:off x="0" y="-13752"/>
              <a:ext cx="12192000" cy="379657"/>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36590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0" y="6098685"/>
            <a:ext cx="12192000" cy="759315"/>
            <a:chOff x="0" y="6098685"/>
            <a:chExt cx="12192000" cy="759315"/>
          </a:xfrm>
        </p:grpSpPr>
        <p:sp>
          <p:nvSpPr>
            <p:cNvPr id="7" name="Rectangle 6"/>
            <p:cNvSpPr/>
            <p:nvPr/>
          </p:nvSpPr>
          <p:spPr>
            <a:xfrm>
              <a:off x="0" y="6190488"/>
              <a:ext cx="12192000" cy="667512"/>
            </a:xfrm>
            <a:prstGeom prst="rect">
              <a:avLst/>
            </a:prstGeom>
            <a:solidFill>
              <a:srgbClr val="093B60"/>
            </a:solidFill>
            <a:ln>
              <a:solidFill>
                <a:srgbClr val="093B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098685"/>
              <a:ext cx="12192000" cy="91803"/>
            </a:xfrm>
            <a:prstGeom prst="rect">
              <a:avLst/>
            </a:prstGeom>
            <a:solidFill>
              <a:srgbClr val="5EB3E4"/>
            </a:solidFill>
            <a:ln>
              <a:solidFill>
                <a:srgbClr val="5EB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0352" y="6301395"/>
              <a:ext cx="888042" cy="465165"/>
            </a:xfrm>
            <a:prstGeom prst="rect">
              <a:avLst/>
            </a:prstGeom>
          </p:spPr>
        </p:pic>
      </p:grpSp>
      <p:sp>
        <p:nvSpPr>
          <p:cNvPr id="13" name="Content Placeholder 12">
            <a:extLst>
              <a:ext uri="{FF2B5EF4-FFF2-40B4-BE49-F238E27FC236}">
                <a16:creationId xmlns:a16="http://schemas.microsoft.com/office/drawing/2014/main" id="{25598ECA-3428-C7B5-6356-2DD5266A7CE8}"/>
              </a:ext>
            </a:extLst>
          </p:cNvPr>
          <p:cNvSpPr>
            <a:spLocks noGrp="1"/>
          </p:cNvSpPr>
          <p:nvPr>
            <p:ph idx="1"/>
          </p:nvPr>
        </p:nvSpPr>
        <p:spPr>
          <a:xfrm>
            <a:off x="516854" y="1425252"/>
            <a:ext cx="11148131" cy="4617980"/>
          </a:xfrm>
        </p:spPr>
        <p:txBody>
          <a:bodyPr vert="horz" lIns="91440" tIns="45720" rIns="91440" bIns="45720" rtlCol="0" anchor="t">
            <a:normAutofit/>
          </a:bodyPr>
          <a:lstStyle/>
          <a:p>
            <a:pPr>
              <a:buNone/>
            </a:pPr>
            <a:endParaRPr lang="en-US" sz="1900" b="1" dirty="0">
              <a:solidFill>
                <a:srgbClr val="5EB3E4"/>
              </a:solidFill>
              <a:latin typeface="Arial" panose="020B0604020202020204" pitchFamily="34" charset="0"/>
              <a:cs typeface="Arial" panose="020B0604020202020204" pitchFamily="34" charset="0"/>
            </a:endParaRPr>
          </a:p>
          <a:p>
            <a:pPr>
              <a:buNone/>
            </a:pPr>
            <a:r>
              <a:rPr lang="en-US" sz="2400" b="1" dirty="0">
                <a:solidFill>
                  <a:srgbClr val="5EB3E4"/>
                </a:solidFill>
                <a:latin typeface="Arial" panose="020B0604020202020204" pitchFamily="34" charset="0"/>
                <a:cs typeface="Arial" panose="020B0604020202020204" pitchFamily="34" charset="0"/>
              </a:rPr>
              <a:t>Pre-release Classes in Local/Regional Detention Centers</a:t>
            </a:r>
            <a:endParaRPr lang="en-US" sz="2400" dirty="0">
              <a:solidFill>
                <a:srgbClr val="5EB3E4"/>
              </a:solidFill>
              <a:latin typeface="Arial" panose="020B0604020202020204" pitchFamily="34" charset="0"/>
              <a:cs typeface="Arial" panose="020B0604020202020204" pitchFamily="34" charset="0"/>
            </a:endParaRPr>
          </a:p>
          <a:p>
            <a:pPr lvl="1">
              <a:lnSpc>
                <a:spcPct val="120000"/>
              </a:lnSpc>
            </a:pPr>
            <a:r>
              <a:rPr lang="en-US" sz="1600" dirty="0">
                <a:latin typeface="Arial" panose="020B0604020202020204" pitchFamily="34" charset="0"/>
                <a:cs typeface="Arial" panose="020B0604020202020204" pitchFamily="34" charset="0"/>
              </a:rPr>
              <a:t>An educational forum is presented at local detention centers to individuals who are 30/60/90 days from release. </a:t>
            </a:r>
          </a:p>
          <a:p>
            <a:pPr lvl="1">
              <a:lnSpc>
                <a:spcPct val="120000"/>
              </a:lnSpc>
            </a:pPr>
            <a:r>
              <a:rPr lang="en-US" sz="1600" dirty="0">
                <a:latin typeface="Arial" panose="020B0604020202020204" pitchFamily="34" charset="0"/>
                <a:cs typeface="Arial" panose="020B0604020202020204" pitchFamily="34" charset="0"/>
              </a:rPr>
              <a:t>The pre-release classes are open to both state and county inmates. </a:t>
            </a:r>
          </a:p>
          <a:p>
            <a:pPr lvl="1">
              <a:lnSpc>
                <a:spcPct val="120000"/>
              </a:lnSpc>
            </a:pPr>
            <a:r>
              <a:rPr lang="en-US" sz="1600" dirty="0">
                <a:latin typeface="Arial" panose="020B0604020202020204" pitchFamily="34" charset="0"/>
                <a:cs typeface="Arial" panose="020B0604020202020204" pitchFamily="34" charset="0"/>
              </a:rPr>
              <a:t>Organizations are allowed into the facility to present information to individuals that will assist them on their transition back into society.</a:t>
            </a:r>
          </a:p>
          <a:p>
            <a:pPr>
              <a:buNone/>
            </a:pPr>
            <a:endParaRPr lang="en-US" sz="1200" b="1" dirty="0">
              <a:solidFill>
                <a:srgbClr val="5EB3E4"/>
              </a:solidFill>
              <a:latin typeface="Arial" panose="020B0604020202020204" pitchFamily="34" charset="0"/>
              <a:cs typeface="Arial" panose="020B0604020202020204" pitchFamily="34" charset="0"/>
            </a:endParaRPr>
          </a:p>
          <a:p>
            <a:pPr>
              <a:buNone/>
            </a:pPr>
            <a:r>
              <a:rPr lang="en-US" sz="2400" b="1" dirty="0">
                <a:solidFill>
                  <a:srgbClr val="5EB3E4"/>
                </a:solidFill>
                <a:latin typeface="Arial" panose="020B0604020202020204" pitchFamily="34" charset="0"/>
                <a:cs typeface="Arial" panose="020B0604020202020204" pitchFamily="34" charset="0"/>
              </a:rPr>
              <a:t>Reentry Bootcamps </a:t>
            </a:r>
            <a:endParaRPr lang="en-US" sz="2400" dirty="0">
              <a:solidFill>
                <a:srgbClr val="5EB3E4"/>
              </a:solidFill>
              <a:latin typeface="Arial" panose="020B0604020202020204" pitchFamily="34" charset="0"/>
              <a:cs typeface="Arial" panose="020B0604020202020204" pitchFamily="34" charset="0"/>
            </a:endParaRPr>
          </a:p>
          <a:p>
            <a:pPr lvl="1">
              <a:lnSpc>
                <a:spcPct val="120000"/>
              </a:lnSpc>
            </a:pPr>
            <a:r>
              <a:rPr lang="en-US" sz="1600" dirty="0">
                <a:latin typeface="Arial" panose="020B0604020202020204" pitchFamily="34" charset="0"/>
                <a:cs typeface="Arial" panose="020B0604020202020204" pitchFamily="34" charset="0"/>
              </a:rPr>
              <a:t>Facilitated with Local Workforce Development Boards, individuals participate in a weeklong program including soft skills, financial literacy, OSHA 10, CPR/first aid.</a:t>
            </a:r>
          </a:p>
          <a:p>
            <a:pPr lvl="1">
              <a:lnSpc>
                <a:spcPct val="120000"/>
              </a:lnSpc>
            </a:pPr>
            <a:r>
              <a:rPr lang="en-US" sz="1600" dirty="0">
                <a:latin typeface="Arial" panose="020B0604020202020204" pitchFamily="34" charset="0"/>
                <a:cs typeface="Arial" panose="020B0604020202020204" pitchFamily="34" charset="0"/>
              </a:rPr>
              <a:t>The week ends with an onsite job fair with local employers. </a:t>
            </a:r>
          </a:p>
          <a:p>
            <a:pPr lvl="1">
              <a:lnSpc>
                <a:spcPct val="120000"/>
              </a:lnSpc>
            </a:pPr>
            <a:r>
              <a:rPr lang="en-US" sz="1600" dirty="0">
                <a:latin typeface="Arial" panose="020B0604020202020204" pitchFamily="34" charset="0"/>
                <a:cs typeface="Arial" panose="020B0604020202020204" pitchFamily="34" charset="0"/>
              </a:rPr>
              <a:t>Post-release connectivity and support provided by RES Branch.</a:t>
            </a:r>
          </a:p>
          <a:p>
            <a:pPr>
              <a:buNone/>
            </a:pPr>
            <a:endParaRPr lang="en-US" sz="1200" b="1" dirty="0">
              <a:solidFill>
                <a:srgbClr val="5EB3E4"/>
              </a:solidFill>
              <a:latin typeface="Arial" panose="020B0604020202020204" pitchFamily="34" charset="0"/>
              <a:cs typeface="Arial" panose="020B0604020202020204" pitchFamily="34" charset="0"/>
            </a:endParaRPr>
          </a:p>
        </p:txBody>
      </p:sp>
      <p:sp>
        <p:nvSpPr>
          <p:cNvPr id="11" name="TextBox 10"/>
          <p:cNvSpPr txBox="1"/>
          <p:nvPr/>
        </p:nvSpPr>
        <p:spPr>
          <a:xfrm>
            <a:off x="213360" y="646041"/>
            <a:ext cx="11755120" cy="646331"/>
          </a:xfrm>
          <a:prstGeom prst="rect">
            <a:avLst/>
          </a:prstGeom>
          <a:noFill/>
        </p:spPr>
        <p:txBody>
          <a:bodyPr wrap="square" lIns="91440" tIns="45720" rIns="91440" bIns="45720" rtlCol="0" anchor="t">
            <a:spAutoFit/>
          </a:bodyPr>
          <a:lstStyle/>
          <a:p>
            <a:r>
              <a:rPr lang="en-US" sz="3600" b="1" dirty="0">
                <a:solidFill>
                  <a:srgbClr val="093B60"/>
                </a:solidFill>
                <a:latin typeface="Arial"/>
                <a:cs typeface="Arial"/>
              </a:rPr>
              <a:t>RES Operations for Incarcerated Individuals </a:t>
            </a:r>
            <a:endParaRPr lang="en-US" sz="3600" b="1" dirty="0">
              <a:solidFill>
                <a:srgbClr val="093B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20588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FA1A51DF49EA46AFEA77F39376A44B" ma:contentTypeVersion="5" ma:contentTypeDescription="Create a new document." ma:contentTypeScope="" ma:versionID="c51f6779cb7166d9bb23b3dafd86278b">
  <xsd:schema xmlns:xsd="http://www.w3.org/2001/XMLSchema" xmlns:xs="http://www.w3.org/2001/XMLSchema" xmlns:p="http://schemas.microsoft.com/office/2006/metadata/properties" xmlns:ns3="9b202116-5788-4b43-80d0-9d345b05744a" xmlns:ns4="f995efb5-ec07-4b09-9947-e63554f19260" targetNamespace="http://schemas.microsoft.com/office/2006/metadata/properties" ma:root="true" ma:fieldsID="be7cfcb9ec930460145abd2257796faf" ns3:_="" ns4:_="">
    <xsd:import namespace="9b202116-5788-4b43-80d0-9d345b05744a"/>
    <xsd:import namespace="f995efb5-ec07-4b09-9947-e63554f1926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202116-5788-4b43-80d0-9d345b0574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995efb5-ec07-4b09-9947-e63554f192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863B538-ED57-4EC5-963C-81A3DF213E3A}">
  <ds:schemaRefs>
    <ds:schemaRef ds:uri="9b202116-5788-4b43-80d0-9d345b05744a"/>
    <ds:schemaRef ds:uri="f995efb5-ec07-4b09-9947-e63554f192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B0FB8DB-40BD-4C32-9BAD-1C9144469A06}">
  <ds:schemaRefs>
    <ds:schemaRef ds:uri="9b202116-5788-4b43-80d0-9d345b05744a"/>
    <ds:schemaRef ds:uri="f995efb5-ec07-4b09-9947-e63554f192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73E36ED-BD2E-4A86-9DCD-E2BE8D4C73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1654</TotalTime>
  <Words>1013</Words>
  <Application>Microsoft Office PowerPoint</Application>
  <PresentationFormat>Widescreen</PresentationFormat>
  <Paragraphs>133</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Hurst, Brett (ELC)</dc:creator>
  <cp:lastModifiedBy>Jones, Jorden M (ELC)</cp:lastModifiedBy>
  <cp:revision>338</cp:revision>
  <cp:lastPrinted>2023-06-05T12:50:17Z</cp:lastPrinted>
  <dcterms:created xsi:type="dcterms:W3CDTF">2022-07-28T13:37:38Z</dcterms:created>
  <dcterms:modified xsi:type="dcterms:W3CDTF">2024-09-09T18:23:41Z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0x01010019FA1A51DF49EA46AFEA77F39376A44B</vt:lpwstr>
  </property>
</Properties>
</file>