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56" r:id="rId3"/>
    <p:sldId id="617" r:id="rId4"/>
    <p:sldId id="258" r:id="rId5"/>
    <p:sldId id="272" r:id="rId6"/>
    <p:sldId id="273" r:id="rId7"/>
    <p:sldId id="275" r:id="rId8"/>
    <p:sldId id="271" r:id="rId9"/>
    <p:sldId id="615" r:id="rId10"/>
    <p:sldId id="616" r:id="rId11"/>
    <p:sldId id="614" r:id="rId12"/>
    <p:sldId id="265" r:id="rId13"/>
    <p:sldId id="268" r:id="rId14"/>
    <p:sldId id="269" r:id="rId15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1410"/>
    <a:srgbClr val="82896E"/>
    <a:srgbClr val="84896E"/>
    <a:srgbClr val="7DAB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0" autoAdjust="0"/>
    <p:restoredTop sz="94694" autoAdjust="0"/>
  </p:normalViewPr>
  <p:slideViewPr>
    <p:cSldViewPr>
      <p:cViewPr varScale="1">
        <p:scale>
          <a:sx n="60" d="100"/>
          <a:sy n="60" d="100"/>
        </p:scale>
        <p:origin x="102" y="438"/>
      </p:cViewPr>
      <p:guideLst>
        <p:guide orient="horz" pos="2160"/>
        <p:guide pos="2880"/>
      </p:guideLst>
    </p:cSldViewPr>
  </p:slideViewPr>
  <p:outlineViewPr>
    <p:cViewPr>
      <p:scale>
        <a:sx n="65" d="100"/>
        <a:sy n="65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3.xml"/><Relationship Id="rId3" Type="http://schemas.openxmlformats.org/officeDocument/2006/relationships/slide" Target="slides/slide4.xml"/><Relationship Id="rId7" Type="http://schemas.openxmlformats.org/officeDocument/2006/relationships/slide" Target="slides/slide12.xml"/><Relationship Id="rId2" Type="http://schemas.openxmlformats.org/officeDocument/2006/relationships/slide" Target="slides/slide3.xml"/><Relationship Id="rId1" Type="http://schemas.openxmlformats.org/officeDocument/2006/relationships/slide" Target="slides/slide1.xml"/><Relationship Id="rId6" Type="http://schemas.openxmlformats.org/officeDocument/2006/relationships/slide" Target="slides/slide11.xml"/><Relationship Id="rId5" Type="http://schemas.openxmlformats.org/officeDocument/2006/relationships/slide" Target="slides/slide6.xml"/><Relationship Id="rId4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DA4451-D734-B541-8923-37D5CCBF5AC3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93AE9F-C82D-5249-9B9F-9A0A99571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886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93AE9F-C82D-5249-9B9F-9A0A99571EA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407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https://www.governing.com/now/2021-military-active-duty-personnel-civilians-by-state</a:t>
            </a:r>
          </a:p>
          <a:p>
            <a:r>
              <a:rPr lang="en-US" dirty="0"/>
              <a:t>https://www.va.gov/vetdata/docs/SpecialReports/State_Summaries_Kentucky.pdf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93AE9F-C82D-5249-9B9F-9A0A99571EA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8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https://www.governing.com/now/2021-military-active-duty-personnel-civilians-by-state</a:t>
            </a:r>
          </a:p>
          <a:p>
            <a:r>
              <a:rPr lang="en-US" dirty="0"/>
              <a:t>https://www.va.gov/vetdata/docs/SpecialReports/State_Summaries_Kentucky.pdf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93AE9F-C82D-5249-9B9F-9A0A99571EA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655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E850C67D-F3EE-4004-9CE5-5417E4B90A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84E62344-1FB9-48BA-9600-74314BE22D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E176BB-6EC1-46D0-B785-1E9BE9280A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523BA4-06E7-433E-A3C3-59B5DEEB921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een background with a white border&#10;&#10;Description automatically generated">
            <a:extLst>
              <a:ext uri="{FF2B5EF4-FFF2-40B4-BE49-F238E27FC236}">
                <a16:creationId xmlns:a16="http://schemas.microsoft.com/office/drawing/2014/main" id="{B5091EF2-0B2B-CFCB-EBCC-7DB3296136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7000"/>
          </a:blip>
          <a:stretch>
            <a:fillRect/>
          </a:stretch>
        </p:blipFill>
        <p:spPr>
          <a:xfrm>
            <a:off x="5414" y="0"/>
            <a:ext cx="18426636" cy="103711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7483D8-FE07-D32B-9DF8-39A1AD8EB4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>
            <a:normAutofit/>
          </a:bodyPr>
          <a:lstStyle>
            <a:lvl1pPr algn="ctr">
              <a:defRPr sz="7500" b="1" i="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B86B0B-DE57-25F7-B002-73826DD927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 b="0" i="0" cap="all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ED8C46C0-D3D0-E90A-24B4-2105F68891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86000" y="8415533"/>
            <a:ext cx="4895850" cy="971550"/>
          </a:xfrm>
          <a:prstGeom prst="rect">
            <a:avLst/>
          </a:prstGeom>
        </p:spPr>
      </p:pic>
      <p:pic>
        <p:nvPicPr>
          <p:cNvPr id="13" name="Picture 12" descr="A blue letter on a black background&#10;&#10;Description automatically generated">
            <a:extLst>
              <a:ext uri="{FF2B5EF4-FFF2-40B4-BE49-F238E27FC236}">
                <a16:creationId xmlns:a16="http://schemas.microsoft.com/office/drawing/2014/main" id="{D5E223C2-8E5A-812C-8E8F-01DB1752166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428295" y="8660236"/>
            <a:ext cx="1573706" cy="434126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095CD55-7536-D5C0-13EC-B19CCB4F7C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3069" y="8621053"/>
            <a:ext cx="489585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an initiative of  </a:t>
            </a:r>
          </a:p>
        </p:txBody>
      </p:sp>
    </p:spTree>
    <p:extLst>
      <p:ext uri="{BB962C8B-B14F-4D97-AF65-F5344CB8AC3E}">
        <p14:creationId xmlns:p14="http://schemas.microsoft.com/office/powerpoint/2010/main" val="15797942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9D0D5-AFE1-4233-AA18-A7537C08F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250" b="1" i="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4433ED-AF7E-95A3-B443-2A0DEEDD2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 baseline="0">
                <a:latin typeface="Arial" panose="020B0604020202020204" pitchFamily="34" charset="0"/>
              </a:defRPr>
            </a:lvl1pPr>
            <a:lvl2pPr>
              <a:defRPr b="0" i="0" baseline="0">
                <a:latin typeface="Arial" panose="020B0604020202020204" pitchFamily="34" charset="0"/>
              </a:defRPr>
            </a:lvl2pPr>
            <a:lvl3pPr>
              <a:defRPr b="0" i="0" baseline="0">
                <a:latin typeface="Arial" panose="020B0604020202020204" pitchFamily="34" charset="0"/>
              </a:defRPr>
            </a:lvl3pPr>
            <a:lvl4pPr>
              <a:defRPr b="0" i="0" baseline="0">
                <a:latin typeface="Arial" panose="020B0604020202020204" pitchFamily="34" charset="0"/>
              </a:defRPr>
            </a:lvl4pPr>
            <a:lvl5pPr>
              <a:defRPr b="0" i="0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A black and green logo&#10;&#10;Description automatically generated">
            <a:extLst>
              <a:ext uri="{FF2B5EF4-FFF2-40B4-BE49-F238E27FC236}">
                <a16:creationId xmlns:a16="http://schemas.microsoft.com/office/drawing/2014/main" id="{52CDEB1E-EB30-3B03-D839-6A24CBAC86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020" y="8987298"/>
            <a:ext cx="876300" cy="961104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7CD44CC-41D9-5288-E3B2-143F4F5939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858500" y="9513571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 err="1"/>
              <a:t>kyvalor.com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6557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ack and grey logo&#10;&#10;Description automatically generated">
            <a:extLst>
              <a:ext uri="{FF2B5EF4-FFF2-40B4-BE49-F238E27FC236}">
                <a16:creationId xmlns:a16="http://schemas.microsoft.com/office/drawing/2014/main" id="{8A7FC28F-21F3-B319-95C1-747D17E8CD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20188" y="0"/>
            <a:ext cx="10240452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39C7A3-9CD1-ADEF-5F40-56100BCD8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>
            <a:normAutofit/>
          </a:bodyPr>
          <a:lstStyle>
            <a:lvl1pPr>
              <a:defRPr sz="7500" b="1" i="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7D7402-F7F6-8E86-E750-2EFF263CF2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 b="0" i="0" baseline="0">
                <a:solidFill>
                  <a:schemeClr val="accent3"/>
                </a:solidFill>
                <a:latin typeface="Arial" panose="020B0604020202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26161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800D9-96E6-004C-821F-790948D31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375014"/>
            <a:ext cx="15773400" cy="61555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3757E-8752-0445-873F-327F158981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481267"/>
            <a:ext cx="7772400" cy="1654299"/>
          </a:xfrm>
        </p:spPr>
        <p:txBody>
          <a:bodyPr/>
          <a:lstStyle>
            <a:lvl1pPr marL="685835" indent="-685835">
              <a:buFont typeface="Wingdings" pitchFamily="2" charset="2"/>
              <a:buChar char="§"/>
              <a:defRPr/>
            </a:lvl1pPr>
            <a:lvl2pPr marL="1028751" indent="-342917">
              <a:buFont typeface="Wingdings" pitchFamily="2" charset="2"/>
              <a:buChar char="§"/>
              <a:defRPr/>
            </a:lvl2pPr>
            <a:lvl3pPr marL="1714586" indent="-342917">
              <a:buFont typeface="Wingdings" pitchFamily="2" charset="2"/>
              <a:buChar char="§"/>
              <a:defRPr/>
            </a:lvl3pPr>
            <a:lvl4pPr marL="2400420" indent="-342917">
              <a:buFont typeface="Wingdings" pitchFamily="2" charset="2"/>
              <a:buChar char="§"/>
              <a:defRPr/>
            </a:lvl4pPr>
            <a:lvl5pPr marL="3086255" indent="-342917">
              <a:buFont typeface="Wingdings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7A8F40-D1D6-E648-851A-F8C1B24AB2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481267"/>
            <a:ext cx="7772400" cy="1654299"/>
          </a:xfrm>
        </p:spPr>
        <p:txBody>
          <a:bodyPr/>
          <a:lstStyle>
            <a:lvl1pPr marL="342917" indent="-342917">
              <a:buFont typeface="Wingdings" pitchFamily="2" charset="2"/>
              <a:buChar char="§"/>
              <a:defRPr/>
            </a:lvl1pPr>
            <a:lvl2pPr marL="1028751" indent="-342917">
              <a:buFont typeface="Wingdings" pitchFamily="2" charset="2"/>
              <a:buChar char="§"/>
              <a:defRPr/>
            </a:lvl2pPr>
            <a:lvl3pPr marL="1714586" indent="-342917">
              <a:buFont typeface="Wingdings" pitchFamily="2" charset="2"/>
              <a:buChar char="§"/>
              <a:defRPr/>
            </a:lvl3pPr>
            <a:lvl4pPr marL="2400420" indent="-342917">
              <a:buFont typeface="Wingdings" pitchFamily="2" charset="2"/>
              <a:buChar char="§"/>
              <a:defRPr/>
            </a:lvl4pPr>
            <a:lvl5pPr marL="3086255" indent="-342917">
              <a:buFont typeface="Wingdings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FEEF6EE-D76D-614F-AD1E-E81094C38EF5}"/>
              </a:ext>
            </a:extLst>
          </p:cNvPr>
          <p:cNvCxnSpPr>
            <a:cxnSpLocks/>
          </p:cNvCxnSpPr>
          <p:nvPr userDrawn="1"/>
        </p:nvCxnSpPr>
        <p:spPr>
          <a:xfrm>
            <a:off x="1257300" y="1387638"/>
            <a:ext cx="15773400" cy="0"/>
          </a:xfrm>
          <a:prstGeom prst="line">
            <a:avLst/>
          </a:prstGeom>
          <a:ln w="38100">
            <a:solidFill>
              <a:srgbClr val="05B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5614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948CCF-02CC-9B57-3122-05E26F3CC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F5403D-D4CF-0641-635C-1A036A8767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0329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sldNum="0" hd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000" b="1" i="0" kern="1200">
          <a:solidFill>
            <a:schemeClr val="accent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8.png"/><Relationship Id="rId4" Type="http://schemas.openxmlformats.org/officeDocument/2006/relationships/hyperlink" Target="mailto:mbode@kstc.com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jpeg"/><Relationship Id="rId26" Type="http://schemas.openxmlformats.org/officeDocument/2006/relationships/image" Target="../media/image45.png"/><Relationship Id="rId3" Type="http://schemas.openxmlformats.org/officeDocument/2006/relationships/image" Target="../media/image22.png"/><Relationship Id="rId21" Type="http://schemas.openxmlformats.org/officeDocument/2006/relationships/image" Target="../media/image40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5" Type="http://schemas.openxmlformats.org/officeDocument/2006/relationships/image" Target="../media/image44.jpeg"/><Relationship Id="rId2" Type="http://schemas.openxmlformats.org/officeDocument/2006/relationships/image" Target="../media/image21.png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29" Type="http://schemas.openxmlformats.org/officeDocument/2006/relationships/image" Target="../media/image4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11" Type="http://schemas.openxmlformats.org/officeDocument/2006/relationships/image" Target="../media/image30.png"/><Relationship Id="rId24" Type="http://schemas.openxmlformats.org/officeDocument/2006/relationships/image" Target="../media/image43.png"/><Relationship Id="rId5" Type="http://schemas.openxmlformats.org/officeDocument/2006/relationships/image" Target="../media/image24.jpeg"/><Relationship Id="rId15" Type="http://schemas.openxmlformats.org/officeDocument/2006/relationships/image" Target="../media/image34.png"/><Relationship Id="rId23" Type="http://schemas.openxmlformats.org/officeDocument/2006/relationships/image" Target="../media/image42.png"/><Relationship Id="rId28" Type="http://schemas.openxmlformats.org/officeDocument/2006/relationships/image" Target="../media/image47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41.jpeg"/><Relationship Id="rId27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1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CE506BB3-7C71-952E-6630-7465EEA7F8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57"/>
          <a:stretch/>
        </p:blipFill>
        <p:spPr>
          <a:xfrm>
            <a:off x="10439400" y="0"/>
            <a:ext cx="78486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2338929" y="3825977"/>
            <a:ext cx="13610143" cy="2635046"/>
          </a:xfrm>
          <a:custGeom>
            <a:avLst/>
            <a:gdLst/>
            <a:ahLst/>
            <a:cxnLst/>
            <a:rect l="l" t="t" r="r" b="b"/>
            <a:pathLst>
              <a:path w="13610143" h="2635046">
                <a:moveTo>
                  <a:pt x="0" y="0"/>
                </a:moveTo>
                <a:lnTo>
                  <a:pt x="13610142" y="0"/>
                </a:lnTo>
                <a:lnTo>
                  <a:pt x="13610142" y="2635046"/>
                </a:lnTo>
                <a:lnTo>
                  <a:pt x="0" y="26350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E0D39F-92E0-3E7B-371B-27F81BC06854}"/>
              </a:ext>
            </a:extLst>
          </p:cNvPr>
          <p:cNvSpPr txBox="1"/>
          <p:nvPr/>
        </p:nvSpPr>
        <p:spPr>
          <a:xfrm>
            <a:off x="3505200" y="7374467"/>
            <a:ext cx="11506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</a:rPr>
              <a:t>Workforce Attraction and Retention Task Force Brief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</a:rPr>
              <a:t>September 12, 2024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</a:rPr>
              <a:t>KY VALOR Executive Director: Molly Bode MSW, CSW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91D265-140C-8421-8EAC-04537A544621}"/>
              </a:ext>
            </a:extLst>
          </p:cNvPr>
          <p:cNvSpPr txBox="1"/>
          <p:nvPr/>
        </p:nvSpPr>
        <p:spPr>
          <a:xfrm>
            <a:off x="13795564" y="9467790"/>
            <a:ext cx="3173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Arial" panose="020B0604020202020204" pitchFamily="34" charset="0"/>
              </a:rPr>
              <a:t>an initiative of</a:t>
            </a:r>
          </a:p>
        </p:txBody>
      </p:sp>
      <p:pic>
        <p:nvPicPr>
          <p:cNvPr id="8" name="Picture 7" descr="A blue letter on a black background&#10;&#10;Description automatically generated">
            <a:extLst>
              <a:ext uri="{FF2B5EF4-FFF2-40B4-BE49-F238E27FC236}">
                <a16:creationId xmlns:a16="http://schemas.microsoft.com/office/drawing/2014/main" id="{D209E6CD-896C-D6FF-7B28-78360463A1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00" y="9302606"/>
            <a:ext cx="2234452" cy="6164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322C299-B55C-486F-B4CE-14F53DFDBDF9}"/>
              </a:ext>
            </a:extLst>
          </p:cNvPr>
          <p:cNvSpPr txBox="1"/>
          <p:nvPr/>
        </p:nvSpPr>
        <p:spPr>
          <a:xfrm>
            <a:off x="6276213" y="1527998"/>
            <a:ext cx="3445668" cy="616835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371669">
              <a:spcBef>
                <a:spcPts val="1125"/>
              </a:spcBef>
              <a:defRPr/>
            </a:pPr>
            <a:r>
              <a:rPr lang="en-US" sz="3200" u="sng" dirty="0">
                <a:solidFill>
                  <a:srgbClr val="656A56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Medical</a:t>
            </a:r>
          </a:p>
          <a:p>
            <a:pPr marL="321486" indent="-321486" defTabSz="1371669">
              <a:spcBef>
                <a:spcPts val="1125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656A56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Nurse (2)</a:t>
            </a:r>
          </a:p>
          <a:p>
            <a:pPr marL="321486" indent="-321486" defTabSz="1371669">
              <a:spcBef>
                <a:spcPts val="1125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656A56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Phlebotomy</a:t>
            </a:r>
          </a:p>
          <a:p>
            <a:pPr marL="321486" indent="-321486" defTabSz="1371669">
              <a:spcBef>
                <a:spcPts val="1125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656A56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Medical Imaging</a:t>
            </a:r>
          </a:p>
          <a:p>
            <a:pPr marL="321486" indent="-321486" defTabSz="1371669">
              <a:spcBef>
                <a:spcPts val="1125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656A56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Respiratory Therapist</a:t>
            </a:r>
          </a:p>
          <a:p>
            <a:pPr marL="321486" indent="-321486" defTabSz="1371669">
              <a:spcBef>
                <a:spcPts val="1125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656A56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Social Work (3)</a:t>
            </a:r>
          </a:p>
          <a:p>
            <a:pPr marL="321486" indent="-321486" defTabSz="1371669">
              <a:spcBef>
                <a:spcPts val="1125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656A56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Counseling</a:t>
            </a:r>
          </a:p>
          <a:p>
            <a:pPr marL="321486" indent="-321486" defTabSz="1371669">
              <a:spcBef>
                <a:spcPts val="1125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656A56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Psychology</a:t>
            </a:r>
          </a:p>
          <a:p>
            <a:pPr marL="321486" indent="-321486" defTabSz="1371669">
              <a:spcBef>
                <a:spcPts val="1125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656A56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Dental Hygienist</a:t>
            </a:r>
          </a:p>
          <a:p>
            <a:pPr marL="321486" indent="-321486" defTabSz="1371669">
              <a:spcBef>
                <a:spcPts val="1125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656A56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Physician Assistant </a:t>
            </a:r>
          </a:p>
          <a:p>
            <a:pPr marL="321486" indent="-321486" defTabSz="1371669">
              <a:spcBef>
                <a:spcPts val="1125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656A56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Veterinarian </a:t>
            </a:r>
          </a:p>
          <a:p>
            <a:pPr defTabSz="1371669">
              <a:spcBef>
                <a:spcPts val="1125"/>
              </a:spcBef>
              <a:defRPr/>
            </a:pPr>
            <a:endParaRPr lang="en-US" sz="4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302E436-7333-4F09-8515-ADB8439F51EC}"/>
              </a:ext>
            </a:extLst>
          </p:cNvPr>
          <p:cNvSpPr txBox="1">
            <a:spLocks/>
          </p:cNvSpPr>
          <p:nvPr/>
        </p:nvSpPr>
        <p:spPr bwMode="auto">
          <a:xfrm>
            <a:off x="10515602" y="1569755"/>
            <a:ext cx="4441031" cy="5115918"/>
          </a:xfrm>
          <a:prstGeom prst="rect">
            <a:avLst/>
          </a:prstGeom>
          <a:noFill/>
          <a:ln>
            <a:noFill/>
          </a:ln>
        </p:spPr>
        <p:txBody>
          <a:bodyPr lIns="102870" tIns="51435" rIns="102870" bIns="51435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71669">
              <a:spcBef>
                <a:spcPts val="1500"/>
              </a:spcBef>
              <a:buNone/>
              <a:defRPr/>
            </a:pPr>
            <a:r>
              <a:rPr lang="en-US" sz="3200" u="sng" dirty="0">
                <a:solidFill>
                  <a:srgbClr val="656A56"/>
                </a:solidFill>
                <a:latin typeface="Arial" panose="020B0604020202020204" pitchFamily="34" charset="0"/>
              </a:rPr>
              <a:t>Skilled Trades</a:t>
            </a:r>
          </a:p>
          <a:p>
            <a:pPr marL="342917" indent="-342917" defTabSz="1371669">
              <a:spcBef>
                <a:spcPts val="1500"/>
              </a:spcBef>
              <a:defRPr/>
            </a:pPr>
            <a:r>
              <a:rPr lang="en-US" sz="2200" dirty="0">
                <a:solidFill>
                  <a:srgbClr val="656A56"/>
                </a:solidFill>
                <a:latin typeface="Arial" panose="020B0604020202020204" pitchFamily="34" charset="0"/>
              </a:rPr>
              <a:t>HVAC (2)</a:t>
            </a:r>
          </a:p>
          <a:p>
            <a:pPr marL="342917" indent="-342917" defTabSz="1371669">
              <a:spcBef>
                <a:spcPts val="1500"/>
              </a:spcBef>
              <a:defRPr/>
            </a:pPr>
            <a:r>
              <a:rPr lang="en-US" sz="2200" dirty="0">
                <a:solidFill>
                  <a:srgbClr val="656A56"/>
                </a:solidFill>
                <a:latin typeface="Arial" panose="020B0604020202020204" pitchFamily="34" charset="0"/>
              </a:rPr>
              <a:t>Plumbing</a:t>
            </a:r>
          </a:p>
          <a:p>
            <a:pPr marL="342917" indent="-342917" defTabSz="1371669">
              <a:spcBef>
                <a:spcPts val="1500"/>
              </a:spcBef>
              <a:defRPr/>
            </a:pPr>
            <a:r>
              <a:rPr lang="en-US" sz="2200" dirty="0">
                <a:solidFill>
                  <a:srgbClr val="656A56"/>
                </a:solidFill>
                <a:latin typeface="Arial" panose="020B0604020202020204" pitchFamily="34" charset="0"/>
              </a:rPr>
              <a:t>Electrical</a:t>
            </a:r>
          </a:p>
          <a:p>
            <a:pPr marL="342917" indent="-342917" defTabSz="1371669">
              <a:spcBef>
                <a:spcPts val="1500"/>
              </a:spcBef>
              <a:defRPr/>
            </a:pPr>
            <a:r>
              <a:rPr lang="en-US" sz="2200" dirty="0">
                <a:solidFill>
                  <a:srgbClr val="656A56"/>
                </a:solidFill>
                <a:latin typeface="Arial" panose="020B0604020202020204" pitchFamily="34" charset="0"/>
              </a:rPr>
              <a:t>Welding</a:t>
            </a:r>
          </a:p>
          <a:p>
            <a:pPr marL="342917" indent="-342917" defTabSz="1371669">
              <a:spcBef>
                <a:spcPts val="1500"/>
              </a:spcBef>
              <a:defRPr/>
            </a:pPr>
            <a:r>
              <a:rPr lang="en-US" sz="2200" dirty="0">
                <a:solidFill>
                  <a:srgbClr val="656A56"/>
                </a:solidFill>
                <a:latin typeface="Arial" panose="020B0604020202020204" pitchFamily="34" charset="0"/>
              </a:rPr>
              <a:t>Diesel Mechanic</a:t>
            </a:r>
          </a:p>
          <a:p>
            <a:pPr marL="342917" indent="-342917" defTabSz="1371669">
              <a:spcBef>
                <a:spcPts val="1500"/>
              </a:spcBef>
              <a:defRPr/>
            </a:pPr>
            <a:r>
              <a:rPr lang="en-US" sz="2200" dirty="0">
                <a:solidFill>
                  <a:srgbClr val="656A56"/>
                </a:solidFill>
                <a:latin typeface="Arial" panose="020B0604020202020204" pitchFamily="34" charset="0"/>
              </a:rPr>
              <a:t>Industrial Maintenance</a:t>
            </a:r>
          </a:p>
          <a:p>
            <a:pPr marL="342917" indent="-342917" defTabSz="1371669">
              <a:spcBef>
                <a:spcPts val="1500"/>
              </a:spcBef>
              <a:defRPr/>
            </a:pPr>
            <a:r>
              <a:rPr lang="en-US" sz="2200" dirty="0">
                <a:solidFill>
                  <a:srgbClr val="656A56"/>
                </a:solidFill>
                <a:latin typeface="Arial" panose="020B0604020202020204" pitchFamily="34" charset="0"/>
              </a:rPr>
              <a:t>Building Inspector (7)</a:t>
            </a:r>
          </a:p>
          <a:p>
            <a:pPr marL="342917" indent="-342917" defTabSz="1371669">
              <a:spcBef>
                <a:spcPts val="1500"/>
              </a:spcBef>
              <a:defRPr/>
            </a:pPr>
            <a:r>
              <a:rPr lang="en-US" sz="2200" dirty="0">
                <a:solidFill>
                  <a:srgbClr val="656A56"/>
                </a:solidFill>
                <a:latin typeface="Arial" panose="020B0604020202020204" pitchFamily="34" charset="0"/>
              </a:rPr>
              <a:t>Home Inspector</a:t>
            </a:r>
          </a:p>
          <a:p>
            <a:pPr marL="342917" indent="-342917" defTabSz="1371669">
              <a:spcBef>
                <a:spcPts val="1500"/>
              </a:spcBef>
              <a:defRPr/>
            </a:pPr>
            <a:r>
              <a:rPr lang="en-US" sz="2200" dirty="0">
                <a:solidFill>
                  <a:srgbClr val="656A56"/>
                </a:solidFill>
                <a:latin typeface="Arial" panose="020B0604020202020204" pitchFamily="34" charset="0"/>
              </a:rPr>
              <a:t>Electrical Inspector (2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</a:p>
          <a:p>
            <a:pPr marL="342917" indent="-342917" defTabSz="1371669">
              <a:spcBef>
                <a:spcPts val="1500"/>
              </a:spcBef>
              <a:defRPr/>
            </a:pPr>
            <a:endParaRPr lang="en-US" sz="3000" dirty="0">
              <a:solidFill>
                <a:prstClr val="black"/>
              </a:solidFill>
              <a:latin typeface="Calibri" panose="020F0502020204030204"/>
            </a:endParaRPr>
          </a:p>
          <a:p>
            <a:pPr marL="0" indent="0" defTabSz="1371669">
              <a:spcBef>
                <a:spcPts val="1500"/>
              </a:spcBef>
              <a:buNone/>
              <a:defRPr/>
            </a:pPr>
            <a:endParaRPr lang="en-US" sz="3000" dirty="0">
              <a:solidFill>
                <a:prstClr val="black"/>
              </a:solidFill>
              <a:latin typeface="Calibri" panose="020F0502020204030204"/>
            </a:endParaRPr>
          </a:p>
          <a:p>
            <a:pPr marL="342917" indent="-342917" defTabSz="1371669">
              <a:spcBef>
                <a:spcPts val="1500"/>
              </a:spcBef>
              <a:defRPr/>
            </a:pPr>
            <a:endParaRPr lang="en-US" sz="3000" dirty="0">
              <a:solidFill>
                <a:prstClr val="black"/>
              </a:solidFill>
              <a:latin typeface="Calibri" panose="020F0502020204030204"/>
            </a:endParaRPr>
          </a:p>
          <a:p>
            <a:pPr marL="342917" indent="-342917" defTabSz="1371669">
              <a:spcBef>
                <a:spcPts val="1500"/>
              </a:spcBef>
              <a:defRPr/>
            </a:pP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BE225F-AFBE-4BF4-92B9-9DA13BCA31C3}"/>
              </a:ext>
            </a:extLst>
          </p:cNvPr>
          <p:cNvSpPr txBox="1"/>
          <p:nvPr/>
        </p:nvSpPr>
        <p:spPr>
          <a:xfrm>
            <a:off x="1132796" y="1569757"/>
            <a:ext cx="4585703" cy="5875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69">
              <a:defRPr/>
            </a:pPr>
            <a:r>
              <a:rPr lang="en-US" sz="3200" u="sng" dirty="0">
                <a:solidFill>
                  <a:srgbClr val="656A56"/>
                </a:solidFill>
                <a:latin typeface="Arial" panose="020B0604020202020204" pitchFamily="34" charset="0"/>
              </a:rPr>
              <a:t>First Responders </a:t>
            </a:r>
          </a:p>
          <a:p>
            <a:pPr marL="321486" indent="-321486" defTabSz="1371669">
              <a:spcBef>
                <a:spcPts val="1125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656A56"/>
                </a:solidFill>
                <a:latin typeface="Arial" panose="020B0604020202020204" pitchFamily="34" charset="0"/>
              </a:rPr>
              <a:t>EMT/A-EMT</a:t>
            </a:r>
          </a:p>
          <a:p>
            <a:pPr marL="321486" indent="-321486" defTabSz="1371669">
              <a:spcBef>
                <a:spcPts val="1125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656A56"/>
                </a:solidFill>
                <a:latin typeface="Arial" panose="020B0604020202020204" pitchFamily="34" charset="0"/>
              </a:rPr>
              <a:t>Paramedic</a:t>
            </a:r>
          </a:p>
          <a:p>
            <a:pPr marL="321486" indent="-321486" defTabSz="1371669">
              <a:spcBef>
                <a:spcPts val="1125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656A56"/>
                </a:solidFill>
                <a:latin typeface="Arial" panose="020B0604020202020204" pitchFamily="34" charset="0"/>
              </a:rPr>
              <a:t>Firefighter</a:t>
            </a:r>
          </a:p>
          <a:p>
            <a:pPr defTabSz="1371669">
              <a:defRPr/>
            </a:pPr>
            <a:endParaRPr lang="en-US" sz="2400" dirty="0">
              <a:solidFill>
                <a:srgbClr val="656A56"/>
              </a:solidFill>
              <a:latin typeface="Arial" panose="020B0604020202020204" pitchFamily="34" charset="0"/>
            </a:endParaRPr>
          </a:p>
          <a:p>
            <a:pPr defTabSz="1371669">
              <a:defRPr/>
            </a:pPr>
            <a:endParaRPr lang="en-US" sz="2400" dirty="0">
              <a:solidFill>
                <a:srgbClr val="656A56"/>
              </a:solidFill>
              <a:latin typeface="Arial" panose="020B0604020202020204" pitchFamily="34" charset="0"/>
            </a:endParaRPr>
          </a:p>
          <a:p>
            <a:pPr defTabSz="1371669">
              <a:defRPr/>
            </a:pPr>
            <a:r>
              <a:rPr lang="en-US" sz="3200" u="sng" dirty="0">
                <a:solidFill>
                  <a:srgbClr val="656A56"/>
                </a:solidFill>
                <a:latin typeface="Arial" panose="020B0604020202020204" pitchFamily="34" charset="0"/>
              </a:rPr>
              <a:t>Education</a:t>
            </a:r>
          </a:p>
          <a:p>
            <a:pPr marL="321486" indent="-321486" defTabSz="1371669"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656A56"/>
                </a:solidFill>
                <a:latin typeface="Arial" panose="020B0604020202020204" pitchFamily="34" charset="0"/>
              </a:rPr>
              <a:t>Teacher K-12</a:t>
            </a:r>
          </a:p>
          <a:p>
            <a:pPr marL="321486" indent="-321486" defTabSz="1371669">
              <a:spcBef>
                <a:spcPts val="1125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656A56"/>
                </a:solidFill>
                <a:latin typeface="Arial" panose="020B0604020202020204" pitchFamily="34" charset="0"/>
              </a:rPr>
              <a:t>Teacher Higher Ed/Career &amp; Technical</a:t>
            </a:r>
          </a:p>
          <a:p>
            <a:pPr marL="321486" indent="-321486" defTabSz="1371669">
              <a:spcBef>
                <a:spcPts val="1125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656A56"/>
                </a:solidFill>
                <a:latin typeface="Arial" panose="020B0604020202020204" pitchFamily="34" charset="0"/>
              </a:rPr>
              <a:t>Child Development Associate (CDA)</a:t>
            </a:r>
          </a:p>
          <a:p>
            <a:pPr defTabSz="1371669">
              <a:defRPr/>
            </a:pPr>
            <a:endParaRPr lang="en-US" sz="4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437" name="TextBox 1">
            <a:extLst>
              <a:ext uri="{FF2B5EF4-FFF2-40B4-BE49-F238E27FC236}">
                <a16:creationId xmlns:a16="http://schemas.microsoft.com/office/drawing/2014/main" id="{A3872C2F-0AB4-4EBF-9BC8-7320BD5CB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9946" y="147041"/>
            <a:ext cx="122967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371669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en-US" sz="4800" b="1" dirty="0">
                <a:solidFill>
                  <a:srgbClr val="7F1410"/>
                </a:solidFill>
                <a:latin typeface="Arial" panose="020B0604020202020204" pitchFamily="34" charset="0"/>
              </a:rPr>
              <a:t>LICENSED PATHWAYS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4D661A-838E-4AC6-A676-3283B82E88FD}"/>
              </a:ext>
            </a:extLst>
          </p:cNvPr>
          <p:cNvSpPr/>
          <p:nvPr/>
        </p:nvSpPr>
        <p:spPr>
          <a:xfrm>
            <a:off x="14032523" y="1856931"/>
            <a:ext cx="3330708" cy="189913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9">
              <a:defRPr/>
            </a:pPr>
            <a:r>
              <a:rPr lang="en-US" sz="4200" dirty="0">
                <a:solidFill>
                  <a:srgbClr val="83896F"/>
                </a:solidFill>
                <a:latin typeface="Arial" panose="020B0604020202020204" pitchFamily="34" charset="0"/>
              </a:rPr>
              <a:t>Pathways: 44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684273-6666-485C-A689-EE022E80BADD}"/>
              </a:ext>
            </a:extLst>
          </p:cNvPr>
          <p:cNvSpPr/>
          <p:nvPr/>
        </p:nvSpPr>
        <p:spPr>
          <a:xfrm>
            <a:off x="14032523" y="4691574"/>
            <a:ext cx="3330708" cy="189913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9">
              <a:defRPr/>
            </a:pPr>
            <a:r>
              <a:rPr lang="en-US" sz="4200" dirty="0">
                <a:solidFill>
                  <a:srgbClr val="83896F"/>
                </a:solidFill>
                <a:latin typeface="Arial" panose="020B0604020202020204" pitchFamily="34" charset="0"/>
              </a:rPr>
              <a:t>Licensed Occupations: 55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544312-4905-497D-A5A3-CC5980957410}"/>
              </a:ext>
            </a:extLst>
          </p:cNvPr>
          <p:cNvSpPr/>
          <p:nvPr/>
        </p:nvSpPr>
        <p:spPr>
          <a:xfrm>
            <a:off x="14032523" y="7526217"/>
            <a:ext cx="3330708" cy="189913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9">
              <a:defRPr/>
            </a:pPr>
            <a:r>
              <a:rPr lang="en-US" sz="4200" dirty="0">
                <a:solidFill>
                  <a:srgbClr val="83896F"/>
                </a:solidFill>
                <a:latin typeface="Arial" panose="020B0604020202020204" pitchFamily="34" charset="0"/>
              </a:rPr>
              <a:t>Military Occupational Codes: 180+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49F50858-52F0-4771-92BF-EE1BF723D721}"/>
              </a:ext>
            </a:extLst>
          </p:cNvPr>
          <p:cNvSpPr/>
          <p:nvPr/>
        </p:nvSpPr>
        <p:spPr>
          <a:xfrm>
            <a:off x="15188329" y="3861582"/>
            <a:ext cx="1019102" cy="745587"/>
          </a:xfrm>
          <a:prstGeom prst="downArrow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9">
              <a:defRPr/>
            </a:pPr>
            <a:endParaRPr lang="en-US" sz="2700" dirty="0">
              <a:solidFill>
                <a:srgbClr val="C00000"/>
              </a:solidFill>
              <a:latin typeface="Calibri" panose="020F0502020204030204"/>
            </a:endParaRP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F44D9EE2-A55E-4815-B8A3-DC238A3ACC2E}"/>
              </a:ext>
            </a:extLst>
          </p:cNvPr>
          <p:cNvSpPr/>
          <p:nvPr/>
        </p:nvSpPr>
        <p:spPr>
          <a:xfrm>
            <a:off x="15188329" y="6685674"/>
            <a:ext cx="1019102" cy="745587"/>
          </a:xfrm>
          <a:prstGeom prst="downArrow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9">
              <a:defRPr/>
            </a:pPr>
            <a:endParaRPr lang="en-US" sz="2700">
              <a:solidFill>
                <a:srgbClr val="4472C4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4671112-B440-4101-A84E-C0D5D566A953}"/>
              </a:ext>
            </a:extLst>
          </p:cNvPr>
          <p:cNvSpPr txBox="1">
            <a:spLocks/>
          </p:cNvSpPr>
          <p:nvPr/>
        </p:nvSpPr>
        <p:spPr bwMode="auto">
          <a:xfrm>
            <a:off x="1035257" y="7173548"/>
            <a:ext cx="4585703" cy="2604476"/>
          </a:xfrm>
          <a:prstGeom prst="rect">
            <a:avLst/>
          </a:prstGeom>
          <a:noFill/>
          <a:ln>
            <a:noFill/>
          </a:ln>
        </p:spPr>
        <p:txBody>
          <a:bodyPr lIns="102870" tIns="51435" rIns="102870" bIns="51435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71669">
              <a:spcBef>
                <a:spcPts val="1500"/>
              </a:spcBef>
              <a:buNone/>
              <a:defRPr/>
            </a:pPr>
            <a:r>
              <a:rPr lang="en-US" sz="3200" u="sng" dirty="0">
                <a:solidFill>
                  <a:srgbClr val="656A56"/>
                </a:solidFill>
                <a:latin typeface="Arial" panose="020B0604020202020204" pitchFamily="34" charset="0"/>
              </a:rPr>
              <a:t>Business </a:t>
            </a:r>
          </a:p>
          <a:p>
            <a:pPr marL="342917" indent="-342917" defTabSz="1371669">
              <a:spcBef>
                <a:spcPts val="1500"/>
              </a:spcBef>
              <a:defRPr/>
            </a:pPr>
            <a:r>
              <a:rPr lang="en-US" sz="2200" dirty="0">
                <a:solidFill>
                  <a:srgbClr val="656A56"/>
                </a:solidFill>
                <a:latin typeface="Arial" panose="020B0604020202020204" pitchFamily="34" charset="0"/>
              </a:rPr>
              <a:t>Project Management (PMP)</a:t>
            </a:r>
          </a:p>
          <a:p>
            <a:pPr marL="342917" indent="-342917" defTabSz="1371669">
              <a:spcBef>
                <a:spcPts val="1500"/>
              </a:spcBef>
              <a:defRPr/>
            </a:pPr>
            <a:r>
              <a:rPr lang="en-US" sz="2200" dirty="0">
                <a:solidFill>
                  <a:srgbClr val="656A56"/>
                </a:solidFill>
                <a:latin typeface="Arial" panose="020B0604020202020204" pitchFamily="34" charset="0"/>
              </a:rPr>
              <a:t>Certified Associate in Project Management (CAPM)</a:t>
            </a:r>
          </a:p>
          <a:p>
            <a:pPr marL="342917" indent="-342917" defTabSz="1371669">
              <a:spcBef>
                <a:spcPts val="1500"/>
              </a:spcBef>
              <a:defRPr/>
            </a:pPr>
            <a:r>
              <a:rPr lang="en-US" sz="2200" dirty="0">
                <a:solidFill>
                  <a:srgbClr val="656A56"/>
                </a:solidFill>
                <a:latin typeface="Arial" panose="020B0604020202020204" pitchFamily="34" charset="0"/>
              </a:rPr>
              <a:t>Certified Business Analysis Professional (CBAP)</a:t>
            </a:r>
          </a:p>
          <a:p>
            <a:pPr marL="342917" indent="-342917" defTabSz="1371669">
              <a:spcBef>
                <a:spcPts val="1500"/>
              </a:spcBef>
              <a:defRPr/>
            </a:pPr>
            <a:endParaRPr lang="en-US" sz="30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342917" indent="-342917" defTabSz="1371669">
              <a:spcBef>
                <a:spcPts val="1500"/>
              </a:spcBef>
              <a:defRPr/>
            </a:pP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B8C47D5-CB1C-4249-8CE9-FF57D0237B7F}"/>
              </a:ext>
            </a:extLst>
          </p:cNvPr>
          <p:cNvSpPr txBox="1">
            <a:spLocks/>
          </p:cNvSpPr>
          <p:nvPr/>
        </p:nvSpPr>
        <p:spPr bwMode="auto">
          <a:xfrm>
            <a:off x="6217267" y="7173548"/>
            <a:ext cx="5853466" cy="3140448"/>
          </a:xfrm>
          <a:prstGeom prst="rect">
            <a:avLst/>
          </a:prstGeom>
          <a:noFill/>
          <a:ln>
            <a:noFill/>
          </a:ln>
        </p:spPr>
        <p:txBody>
          <a:bodyPr lIns="102870" tIns="51435" rIns="102870" bIns="51435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71669">
              <a:spcBef>
                <a:spcPts val="1500"/>
              </a:spcBef>
              <a:buNone/>
              <a:defRPr/>
            </a:pPr>
            <a:r>
              <a:rPr lang="en-US" sz="3200" u="sng" dirty="0">
                <a:solidFill>
                  <a:srgbClr val="656A56"/>
                </a:solidFill>
                <a:latin typeface="Arial" panose="020B0604020202020204" pitchFamily="34" charset="0"/>
              </a:rPr>
              <a:t>Aerospace and Transportation</a:t>
            </a:r>
          </a:p>
          <a:p>
            <a:pPr marL="342917" indent="-342917" defTabSz="1371669">
              <a:spcBef>
                <a:spcPts val="1500"/>
              </a:spcBef>
              <a:defRPr/>
            </a:pPr>
            <a:r>
              <a:rPr lang="en-US" sz="2200" dirty="0">
                <a:solidFill>
                  <a:srgbClr val="656A56"/>
                </a:solidFill>
                <a:latin typeface="Arial" panose="020B0604020202020204" pitchFamily="34" charset="0"/>
              </a:rPr>
              <a:t>Aircraft Mechanic</a:t>
            </a:r>
          </a:p>
          <a:p>
            <a:pPr marL="342917" indent="-342917" defTabSz="1371669">
              <a:spcBef>
                <a:spcPts val="1500"/>
              </a:spcBef>
              <a:defRPr/>
            </a:pPr>
            <a:r>
              <a:rPr lang="en-US" sz="2200" dirty="0">
                <a:solidFill>
                  <a:srgbClr val="656A56"/>
                </a:solidFill>
                <a:latin typeface="Arial" panose="020B0604020202020204" pitchFamily="34" charset="0"/>
              </a:rPr>
              <a:t>Air Traffic Controller</a:t>
            </a:r>
          </a:p>
          <a:p>
            <a:pPr marL="342917" indent="-342917" defTabSz="1371669">
              <a:spcBef>
                <a:spcPts val="1500"/>
              </a:spcBef>
              <a:defRPr/>
            </a:pPr>
            <a:r>
              <a:rPr lang="en-US" sz="2200" dirty="0">
                <a:solidFill>
                  <a:srgbClr val="656A56"/>
                </a:solidFill>
                <a:latin typeface="Arial" panose="020B0604020202020204" pitchFamily="34" charset="0"/>
              </a:rPr>
              <a:t>Aircraft Pilot</a:t>
            </a:r>
          </a:p>
          <a:p>
            <a:pPr marL="342917" indent="-342917" defTabSz="1371669">
              <a:spcBef>
                <a:spcPts val="1500"/>
              </a:spcBef>
              <a:defRPr/>
            </a:pPr>
            <a:r>
              <a:rPr lang="en-US" sz="2200" dirty="0">
                <a:solidFill>
                  <a:srgbClr val="656A56"/>
                </a:solidFill>
                <a:latin typeface="Arial" panose="020B0604020202020204" pitchFamily="34" charset="0"/>
              </a:rPr>
              <a:t>Truck Driver (CDL)</a:t>
            </a:r>
          </a:p>
          <a:p>
            <a:pPr marL="342917" indent="-342917" defTabSz="1371669">
              <a:spcBef>
                <a:spcPts val="1500"/>
              </a:spcBef>
              <a:defRPr/>
            </a:pPr>
            <a:r>
              <a:rPr lang="en-US" sz="2200" dirty="0">
                <a:solidFill>
                  <a:srgbClr val="656A56"/>
                </a:solidFill>
                <a:latin typeface="Arial" panose="020B0604020202020204" pitchFamily="34" charset="0"/>
              </a:rPr>
              <a:t>Merchant Mariner </a:t>
            </a:r>
          </a:p>
          <a:p>
            <a:pPr marL="0" indent="0" defTabSz="1371669">
              <a:spcBef>
                <a:spcPts val="1500"/>
              </a:spcBef>
              <a:buNone/>
              <a:defRPr/>
            </a:pPr>
            <a:endParaRPr lang="en-US" sz="3000" dirty="0">
              <a:solidFill>
                <a:prstClr val="black"/>
              </a:solidFill>
              <a:latin typeface="Calibri" panose="020F0502020204030204"/>
            </a:endParaRPr>
          </a:p>
          <a:p>
            <a:pPr marL="342917" indent="-342917" defTabSz="1371669">
              <a:spcBef>
                <a:spcPts val="1500"/>
              </a:spcBef>
              <a:defRPr/>
            </a:pPr>
            <a:endParaRPr lang="en-US" sz="3000" dirty="0">
              <a:solidFill>
                <a:prstClr val="black"/>
              </a:solidFill>
              <a:latin typeface="Calibri" panose="020F0502020204030204"/>
            </a:endParaRPr>
          </a:p>
          <a:p>
            <a:pPr marL="342917" indent="-342917" defTabSz="1371669">
              <a:spcBef>
                <a:spcPts val="1500"/>
              </a:spcBef>
              <a:defRPr/>
            </a:pP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7A47B37-8434-5FAC-6D4B-F5DAD12D7D4F}"/>
              </a:ext>
            </a:extLst>
          </p:cNvPr>
          <p:cNvCxnSpPr/>
          <p:nvPr/>
        </p:nvCxnSpPr>
        <p:spPr>
          <a:xfrm>
            <a:off x="1219200" y="1379220"/>
            <a:ext cx="15849600" cy="0"/>
          </a:xfrm>
          <a:prstGeom prst="line">
            <a:avLst/>
          </a:prstGeom>
          <a:ln w="63500">
            <a:solidFill>
              <a:srgbClr val="8B141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1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and grey logo&#10;&#10;Description automatically generated">
            <a:extLst>
              <a:ext uri="{FF2B5EF4-FFF2-40B4-BE49-F238E27FC236}">
                <a16:creationId xmlns:a16="http://schemas.microsoft.com/office/drawing/2014/main" id="{3314573B-B50D-6B9E-BF54-4DA17497AB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57"/>
          <a:stretch/>
        </p:blipFill>
        <p:spPr>
          <a:xfrm>
            <a:off x="10439400" y="0"/>
            <a:ext cx="7848600" cy="10287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373CBB8-6DCE-6E25-F0D7-613DAE2CB782}"/>
              </a:ext>
            </a:extLst>
          </p:cNvPr>
          <p:cNvSpPr/>
          <p:nvPr/>
        </p:nvSpPr>
        <p:spPr>
          <a:xfrm>
            <a:off x="7730" y="9172390"/>
            <a:ext cx="18280270" cy="1114610"/>
          </a:xfrm>
          <a:prstGeom prst="rect">
            <a:avLst/>
          </a:prstGeom>
          <a:solidFill>
            <a:srgbClr val="82896E"/>
          </a:solidFill>
          <a:ln>
            <a:solidFill>
              <a:srgbClr val="8289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F18CB6C8-56EB-6443-91CC-A44AA46F84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473527"/>
            <a:ext cx="3238500" cy="622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533400" y="1732488"/>
            <a:ext cx="16735328" cy="5968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>
              <a:lnSpc>
                <a:spcPts val="5880"/>
              </a:lnSpc>
              <a:buClr>
                <a:srgbClr val="7F1410"/>
              </a:buClr>
              <a:buFont typeface="Arial"/>
              <a:buChar char="•"/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1,000+ service/ family members in our pipeline</a:t>
            </a:r>
          </a:p>
          <a:p>
            <a:pPr marL="906780" lvl="1" indent="-453390">
              <a:lnSpc>
                <a:spcPts val="5880"/>
              </a:lnSpc>
              <a:buClr>
                <a:srgbClr val="7F1410"/>
              </a:buClr>
              <a:buFont typeface="Arial"/>
              <a:buChar char="•"/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35% of our pipeline are in their 6-month transition period -- active job searches. </a:t>
            </a:r>
          </a:p>
          <a:p>
            <a:pPr marL="1363980" lvl="2" indent="-453390">
              <a:lnSpc>
                <a:spcPts val="5880"/>
              </a:lnSpc>
              <a:buClr>
                <a:srgbClr val="7F1410"/>
              </a:buClr>
              <a:buFont typeface="Arial"/>
              <a:buChar char="•"/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Additional 26% in interview processes are </a:t>
            </a:r>
            <a:r>
              <a:rPr lang="en-US" sz="3600" dirty="0">
                <a:solidFill>
                  <a:srgbClr val="7F1410"/>
                </a:solidFill>
                <a:latin typeface="Arial" panose="020B0604020202020204" pitchFamily="34" charset="0"/>
              </a:rPr>
              <a:t>spouses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906780" lvl="1" indent="-453390" algn="l">
              <a:lnSpc>
                <a:spcPts val="5880"/>
              </a:lnSpc>
              <a:buClr>
                <a:srgbClr val="7F1410"/>
              </a:buClr>
              <a:buFont typeface="Arial"/>
              <a:buChar char="•"/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81% of our 2023 CM found a job in Kentucky</a:t>
            </a:r>
          </a:p>
          <a:p>
            <a:pPr marL="906780" lvl="1" indent="-453390">
              <a:lnSpc>
                <a:spcPts val="5880"/>
              </a:lnSpc>
              <a:buClr>
                <a:srgbClr val="7F1410"/>
              </a:buClr>
              <a:buFont typeface="Arial"/>
              <a:buChar char="•"/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Average Salary: $58K</a:t>
            </a:r>
          </a:p>
          <a:p>
            <a:pPr marL="906780" lvl="1" indent="-453390" algn="l">
              <a:lnSpc>
                <a:spcPts val="5880"/>
              </a:lnSpc>
              <a:buClr>
                <a:srgbClr val="7F1410"/>
              </a:buClr>
              <a:buFont typeface="Arial"/>
              <a:buChar char="•"/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98% of our placements are still employed</a:t>
            </a:r>
          </a:p>
          <a:p>
            <a:pPr marL="906780" lvl="1" indent="-453390">
              <a:lnSpc>
                <a:spcPts val="5880"/>
              </a:lnSpc>
              <a:buClr>
                <a:srgbClr val="7F1410"/>
              </a:buClr>
              <a:buFont typeface="Arial"/>
              <a:buChar char="•"/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Help match folks to ALL regions of Kentucky</a:t>
            </a: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5A5D44C9-B1F9-836C-8483-3A9A9598BA6A}"/>
              </a:ext>
            </a:extLst>
          </p:cNvPr>
          <p:cNvSpPr txBox="1"/>
          <p:nvPr/>
        </p:nvSpPr>
        <p:spPr>
          <a:xfrm>
            <a:off x="914400" y="572351"/>
            <a:ext cx="11152733" cy="784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4800" b="1" dirty="0">
                <a:solidFill>
                  <a:srgbClr val="7F1410"/>
                </a:solidFill>
                <a:latin typeface="Arial" panose="020B0604020202020204" pitchFamily="34" charset="0"/>
              </a:rPr>
              <a:t>FACTS &amp; FIGURES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3393C32F-6B60-47F2-B406-7A800CD0786E}"/>
              </a:ext>
            </a:extLst>
          </p:cNvPr>
          <p:cNvSpPr/>
          <p:nvPr/>
        </p:nvSpPr>
        <p:spPr>
          <a:xfrm>
            <a:off x="11388185" y="3957286"/>
            <a:ext cx="5951030" cy="4901362"/>
          </a:xfrm>
          <a:custGeom>
            <a:avLst/>
            <a:gdLst/>
            <a:ahLst/>
            <a:cxnLst/>
            <a:rect l="l" t="t" r="r" b="b"/>
            <a:pathLst>
              <a:path w="6458057" h="5318957">
                <a:moveTo>
                  <a:pt x="0" y="0"/>
                </a:moveTo>
                <a:lnTo>
                  <a:pt x="6458057" y="0"/>
                </a:lnTo>
                <a:lnTo>
                  <a:pt x="6458057" y="5318957"/>
                </a:lnTo>
                <a:lnTo>
                  <a:pt x="0" y="53189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1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F9CBF6B8-6DE0-E2E1-C364-1D01DFE752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57"/>
          <a:stretch/>
        </p:blipFill>
        <p:spPr>
          <a:xfrm>
            <a:off x="10439400" y="0"/>
            <a:ext cx="7848600" cy="10287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15F1347-99EA-9132-8B65-A813E8825349}"/>
              </a:ext>
            </a:extLst>
          </p:cNvPr>
          <p:cNvSpPr/>
          <p:nvPr/>
        </p:nvSpPr>
        <p:spPr>
          <a:xfrm>
            <a:off x="7730" y="9172390"/>
            <a:ext cx="18280270" cy="1114610"/>
          </a:xfrm>
          <a:prstGeom prst="rect">
            <a:avLst/>
          </a:prstGeom>
          <a:solidFill>
            <a:srgbClr val="82896E"/>
          </a:solidFill>
          <a:ln>
            <a:solidFill>
              <a:srgbClr val="8289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976589C7-0049-D7DD-9A0B-B73463296B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473527"/>
            <a:ext cx="3238500" cy="6223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000250" y="4022262"/>
            <a:ext cx="7991669" cy="22424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400" dirty="0">
                <a:latin typeface="Arial" panose="020B0604020202020204" pitchFamily="34" charset="0"/>
              </a:rPr>
              <a:t>KY VALOR Executive Director</a:t>
            </a:r>
          </a:p>
          <a:p>
            <a:pPr algn="ctr">
              <a:lnSpc>
                <a:spcPts val="5880"/>
              </a:lnSpc>
            </a:pPr>
            <a:r>
              <a:rPr lang="en-US" sz="4400" dirty="0">
                <a:latin typeface="Arial" panose="020B0604020202020204" pitchFamily="34" charset="0"/>
              </a:rPr>
              <a:t>Molly Bode CSW, MSW </a:t>
            </a:r>
            <a:r>
              <a:rPr lang="en-US" sz="4400" dirty="0"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mbode@kstc.com</a:t>
            </a:r>
            <a:endParaRPr lang="en-US" sz="4200" dirty="0">
              <a:latin typeface="Arial" panose="020B0604020202020204" pitchFamily="34" charset="0"/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EF4552F8-667F-6860-8EE9-DB389C696F12}"/>
              </a:ext>
            </a:extLst>
          </p:cNvPr>
          <p:cNvSpPr txBox="1"/>
          <p:nvPr/>
        </p:nvSpPr>
        <p:spPr>
          <a:xfrm>
            <a:off x="-1676400" y="485788"/>
            <a:ext cx="11152733" cy="784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1" dirty="0">
                <a:solidFill>
                  <a:srgbClr val="7F1410"/>
                </a:solidFill>
                <a:latin typeface="Arial" panose="020B0604020202020204" pitchFamily="34" charset="0"/>
              </a:rPr>
              <a:t>CONNECT WITH US!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7C62B3-85ED-B558-1236-ED661C3F3813}"/>
              </a:ext>
            </a:extLst>
          </p:cNvPr>
          <p:cNvSpPr txBox="1"/>
          <p:nvPr/>
        </p:nvSpPr>
        <p:spPr>
          <a:xfrm>
            <a:off x="13795564" y="9575884"/>
            <a:ext cx="3173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Arial" panose="020B0604020202020204" pitchFamily="34" charset="0"/>
              </a:rPr>
              <a:t>an initiative of</a:t>
            </a:r>
          </a:p>
        </p:txBody>
      </p:sp>
      <p:pic>
        <p:nvPicPr>
          <p:cNvPr id="9" name="Picture 8" descr="A blue letter on a black background&#10;&#10;Description automatically generated">
            <a:extLst>
              <a:ext uri="{FF2B5EF4-FFF2-40B4-BE49-F238E27FC236}">
                <a16:creationId xmlns:a16="http://schemas.microsoft.com/office/drawing/2014/main" id="{B8FA83C0-7C66-8232-5513-91877E9A32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00" y="9410700"/>
            <a:ext cx="2234452" cy="616400"/>
          </a:xfrm>
          <a:prstGeom prst="rect">
            <a:avLst/>
          </a:prstGeom>
        </p:spPr>
      </p:pic>
      <p:pic>
        <p:nvPicPr>
          <p:cNvPr id="12" name="Picture 11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8D50E1F9-16BA-9DAF-21E2-25E252AEF8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2464" y="2933700"/>
            <a:ext cx="3886200" cy="38862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1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59E48F6-025F-0BD9-6070-8C0C415A44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57"/>
          <a:stretch/>
        </p:blipFill>
        <p:spPr>
          <a:xfrm>
            <a:off x="10439400" y="0"/>
            <a:ext cx="78486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B6914BB-B72A-20A7-90D2-A09A5B8CFCAC}"/>
              </a:ext>
            </a:extLst>
          </p:cNvPr>
          <p:cNvSpPr/>
          <p:nvPr/>
        </p:nvSpPr>
        <p:spPr>
          <a:xfrm>
            <a:off x="7730" y="9172390"/>
            <a:ext cx="18280270" cy="1114610"/>
          </a:xfrm>
          <a:prstGeom prst="rect">
            <a:avLst/>
          </a:prstGeom>
          <a:solidFill>
            <a:srgbClr val="82896E"/>
          </a:solidFill>
          <a:ln>
            <a:solidFill>
              <a:srgbClr val="8289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5C1F2E6F-C214-45ED-5035-5D9BF0A281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473527"/>
            <a:ext cx="3238500" cy="622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493774" y="2098604"/>
            <a:ext cx="17645509" cy="56496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https://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www.gao.gov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/products/gao-19-438r#:~:text=About%20200%2C000%20servicemembers%20transition%20to,apply%20to%20a%20civilian%20job.</a:t>
            </a:r>
          </a:p>
          <a:p>
            <a:pPr algn="ctr">
              <a:lnSpc>
                <a:spcPts val="3359"/>
              </a:lnSpc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https://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www.statista.com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/statistics/250329/number-of-us-veterans-by-state/</a:t>
            </a:r>
          </a:p>
          <a:p>
            <a:pPr algn="ctr">
              <a:lnSpc>
                <a:spcPts val="3359"/>
              </a:lnSpc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https://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usafacts.org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/topics/veterans/</a:t>
            </a:r>
          </a:p>
          <a:p>
            <a:pPr algn="ctr">
              <a:lnSpc>
                <a:spcPts val="3359"/>
              </a:lnSpc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https://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hiring.monster.com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/resources/blog/the-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roi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-of-veteran-hiring-how-investing-in-veterans-pays-off/</a:t>
            </a:r>
          </a:p>
          <a:p>
            <a:pPr algn="ctr">
              <a:lnSpc>
                <a:spcPts val="3359"/>
              </a:lnSpc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https://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www.ncbi.nlm.nih.gov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/books/NBK547615/#:~:text=Overall%2C%20about%2050%20percent%20of,and%2039%20percent%20have%20children.</a:t>
            </a:r>
          </a:p>
          <a:p>
            <a:pPr algn="ctr">
              <a:lnSpc>
                <a:spcPts val="3359"/>
              </a:lnSpc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https://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www.shrm.org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/topics-tools/news/inclusion-equity-diversity/embracing-value-veterans-workforce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7891F9CC-006D-9B68-9913-DB84688704A0}"/>
              </a:ext>
            </a:extLst>
          </p:cNvPr>
          <p:cNvSpPr txBox="1"/>
          <p:nvPr/>
        </p:nvSpPr>
        <p:spPr>
          <a:xfrm>
            <a:off x="3567633" y="723900"/>
            <a:ext cx="11152733" cy="784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</a:rPr>
              <a:t>SOURCES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3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5BFCF5CD-BF5C-EA0C-B74A-34C623FDA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4" r="13164"/>
          <a:stretch/>
        </p:blipFill>
        <p:spPr bwMode="auto">
          <a:xfrm>
            <a:off x="3783534" y="10"/>
            <a:ext cx="14504463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1085394" cy="10287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9ADFE9-999C-951E-72AE-690EF278205D}"/>
              </a:ext>
            </a:extLst>
          </p:cNvPr>
          <p:cNvSpPr txBox="1"/>
          <p:nvPr/>
        </p:nvSpPr>
        <p:spPr>
          <a:xfrm>
            <a:off x="1257300" y="547687"/>
            <a:ext cx="5733283" cy="28498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dirty="0">
                <a:solidFill>
                  <a:srgbClr val="7F1410"/>
                </a:solidFill>
                <a:latin typeface="Arial" panose="020B0604020202020204" pitchFamily="34" charset="0"/>
                <a:ea typeface="+mj-ea"/>
                <a:cs typeface="+mj-cs"/>
              </a:rPr>
              <a:t>AGENDA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FED30296-BA87-7B37-F056-2A15E7EDB02C}"/>
              </a:ext>
            </a:extLst>
          </p:cNvPr>
          <p:cNvSpPr txBox="1"/>
          <p:nvPr/>
        </p:nvSpPr>
        <p:spPr>
          <a:xfrm>
            <a:off x="752297" y="3009900"/>
            <a:ext cx="6057900" cy="56141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993136" lvl="1" indent="-228600">
              <a:lnSpc>
                <a:spcPct val="90000"/>
              </a:lnSpc>
              <a:spcAft>
                <a:spcPts val="600"/>
              </a:spcAft>
              <a:buClr>
                <a:srgbClr val="7F1410"/>
              </a:buClr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</a:rPr>
              <a:t>Why Hire A Veteran?</a:t>
            </a:r>
          </a:p>
          <a:p>
            <a:pPr marL="993136" lvl="1" indent="-228600">
              <a:lnSpc>
                <a:spcPct val="90000"/>
              </a:lnSpc>
              <a:spcAft>
                <a:spcPts val="600"/>
              </a:spcAft>
              <a:buClr>
                <a:srgbClr val="7F1410"/>
              </a:buClr>
              <a:buFont typeface="Arial" panose="020B0604020202020204" pitchFamily="34" charset="0"/>
              <a:buChar char="•"/>
            </a:pPr>
            <a:endParaRPr lang="en-US" sz="3600" dirty="0">
              <a:latin typeface="Arial" panose="020B0604020202020204" pitchFamily="34" charset="0"/>
            </a:endParaRPr>
          </a:p>
          <a:p>
            <a:pPr marL="993136" lvl="1" indent="-228600">
              <a:lnSpc>
                <a:spcPct val="90000"/>
              </a:lnSpc>
              <a:spcAft>
                <a:spcPts val="600"/>
              </a:spcAft>
              <a:buClr>
                <a:srgbClr val="7F1410"/>
              </a:buClr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</a:rPr>
              <a:t>Benefits to Hiring a Veteran</a:t>
            </a:r>
          </a:p>
          <a:p>
            <a:pPr marL="993136" lvl="1" indent="-228600">
              <a:lnSpc>
                <a:spcPct val="90000"/>
              </a:lnSpc>
              <a:spcAft>
                <a:spcPts val="600"/>
              </a:spcAft>
              <a:buClr>
                <a:srgbClr val="7F1410"/>
              </a:buClr>
              <a:buFont typeface="Arial" panose="020B0604020202020204" pitchFamily="34" charset="0"/>
              <a:buChar char="•"/>
            </a:pPr>
            <a:endParaRPr lang="en-US" sz="3600" dirty="0">
              <a:latin typeface="Arial" panose="020B0604020202020204" pitchFamily="34" charset="0"/>
            </a:endParaRPr>
          </a:p>
          <a:p>
            <a:pPr marL="993136" lvl="1" indent="-228600">
              <a:lnSpc>
                <a:spcPct val="90000"/>
              </a:lnSpc>
              <a:spcAft>
                <a:spcPts val="600"/>
              </a:spcAft>
              <a:buClr>
                <a:srgbClr val="7F1410"/>
              </a:buClr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</a:rPr>
              <a:t>Workforce Disconnects</a:t>
            </a:r>
          </a:p>
          <a:p>
            <a:pPr marL="993136" lvl="1" indent="-228600">
              <a:lnSpc>
                <a:spcPct val="90000"/>
              </a:lnSpc>
              <a:spcAft>
                <a:spcPts val="600"/>
              </a:spcAft>
              <a:buClr>
                <a:srgbClr val="7F1410"/>
              </a:buClr>
              <a:buFont typeface="Arial" panose="020B0604020202020204" pitchFamily="34" charset="0"/>
              <a:buChar char="•"/>
            </a:pPr>
            <a:endParaRPr lang="en-US" sz="3600" dirty="0">
              <a:latin typeface="Arial" panose="020B0604020202020204" pitchFamily="34" charset="0"/>
            </a:endParaRPr>
          </a:p>
          <a:p>
            <a:pPr marL="993136" lvl="1" indent="-228600">
              <a:lnSpc>
                <a:spcPct val="90000"/>
              </a:lnSpc>
              <a:spcAft>
                <a:spcPts val="600"/>
              </a:spcAft>
              <a:buClr>
                <a:srgbClr val="7F1410"/>
              </a:buClr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</a:rPr>
              <a:t>Kentucky VALOR Brief</a:t>
            </a:r>
          </a:p>
          <a:p>
            <a:pPr marL="993136" lvl="1" indent="-228600">
              <a:lnSpc>
                <a:spcPct val="90000"/>
              </a:lnSpc>
              <a:spcAft>
                <a:spcPts val="600"/>
              </a:spcAft>
              <a:buClr>
                <a:srgbClr val="7F1410"/>
              </a:buClr>
              <a:buFont typeface="Arial" panose="020B0604020202020204" pitchFamily="34" charset="0"/>
              <a:buChar char="•"/>
            </a:pPr>
            <a:endParaRPr lang="en-US" sz="3600" dirty="0">
              <a:latin typeface="Arial" panose="020B0604020202020204" pitchFamily="34" charset="0"/>
            </a:endParaRPr>
          </a:p>
          <a:p>
            <a:pPr marL="993136" lvl="1" indent="-228600">
              <a:lnSpc>
                <a:spcPct val="90000"/>
              </a:lnSpc>
              <a:spcAft>
                <a:spcPts val="600"/>
              </a:spcAft>
              <a:buClr>
                <a:srgbClr val="7F1410"/>
              </a:buClr>
              <a:buFont typeface="Arial" panose="020B0604020202020204" pitchFamily="34" charset="0"/>
              <a:buChar char="•"/>
            </a:pPr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98D948-01BF-3EA2-A1B6-E8575BBD4508}"/>
              </a:ext>
            </a:extLst>
          </p:cNvPr>
          <p:cNvSpPr/>
          <p:nvPr/>
        </p:nvSpPr>
        <p:spPr>
          <a:xfrm>
            <a:off x="7730" y="9172390"/>
            <a:ext cx="18280270" cy="1114610"/>
          </a:xfrm>
          <a:prstGeom prst="rect">
            <a:avLst/>
          </a:prstGeom>
          <a:solidFill>
            <a:srgbClr val="82896E"/>
          </a:solidFill>
          <a:ln>
            <a:solidFill>
              <a:srgbClr val="8289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EF4C008E-AE95-2FED-9651-71F6D64297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473527"/>
            <a:ext cx="32385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090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1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uilding with a sign on the front&#10;&#10;Description automatically generated">
            <a:extLst>
              <a:ext uri="{FF2B5EF4-FFF2-40B4-BE49-F238E27FC236}">
                <a16:creationId xmlns:a16="http://schemas.microsoft.com/office/drawing/2014/main" id="{295B19E0-1784-068C-C5F0-691F6997C7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4" t="8836" r="27837" b="2801"/>
          <a:stretch/>
        </p:blipFill>
        <p:spPr>
          <a:xfrm>
            <a:off x="11428842" y="1"/>
            <a:ext cx="6859158" cy="1028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BD728A-FDE0-15B7-C05D-E5187BF96EE9}"/>
              </a:ext>
            </a:extLst>
          </p:cNvPr>
          <p:cNvSpPr txBox="1"/>
          <p:nvPr/>
        </p:nvSpPr>
        <p:spPr>
          <a:xfrm>
            <a:off x="1371600" y="2439768"/>
            <a:ext cx="10591800" cy="5861697"/>
          </a:xfrm>
          <a:prstGeom prst="rect">
            <a:avLst/>
          </a:prstGeom>
          <a:solidFill>
            <a:srgbClr val="82896E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2"/>
          <p:cNvSpPr txBox="1"/>
          <p:nvPr/>
        </p:nvSpPr>
        <p:spPr>
          <a:xfrm>
            <a:off x="174736" y="561148"/>
            <a:ext cx="8700031" cy="15774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1" dirty="0">
                <a:solidFill>
                  <a:srgbClr val="7F1410"/>
                </a:solidFill>
                <a:latin typeface="Arial" panose="020B0604020202020204" pitchFamily="34" charset="0"/>
              </a:rPr>
              <a:t>HIRING MILITARY</a:t>
            </a:r>
          </a:p>
          <a:p>
            <a:pPr algn="ctr">
              <a:lnSpc>
                <a:spcPts val="5880"/>
              </a:lnSpc>
            </a:pP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410200" y="3463586"/>
            <a:ext cx="519454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</a:rPr>
              <a:t>Transition annually 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AE6E28C8-3EF0-F77D-7C4A-4F177EA35AC3}"/>
              </a:ext>
            </a:extLst>
          </p:cNvPr>
          <p:cNvSpPr txBox="1"/>
          <p:nvPr/>
        </p:nvSpPr>
        <p:spPr>
          <a:xfrm>
            <a:off x="2061544" y="3474734"/>
            <a:ext cx="4354942" cy="862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99"/>
              </a:lnSpc>
            </a:pPr>
            <a:r>
              <a:rPr lang="en-US" sz="8800" b="1" dirty="0">
                <a:solidFill>
                  <a:srgbClr val="7F1410"/>
                </a:solidFill>
                <a:latin typeface="Arial" panose="020B0604020202020204" pitchFamily="34" charset="0"/>
              </a:rPr>
              <a:t>200K</a:t>
            </a:r>
          </a:p>
        </p:txBody>
      </p:sp>
      <p:sp>
        <p:nvSpPr>
          <p:cNvPr id="21" name="TextBox 3">
            <a:extLst>
              <a:ext uri="{FF2B5EF4-FFF2-40B4-BE49-F238E27FC236}">
                <a16:creationId xmlns:a16="http://schemas.microsoft.com/office/drawing/2014/main" id="{57C9D19D-C058-2ED7-18B0-3A0161931BE1}"/>
              </a:ext>
            </a:extLst>
          </p:cNvPr>
          <p:cNvSpPr txBox="1"/>
          <p:nvPr/>
        </p:nvSpPr>
        <p:spPr>
          <a:xfrm>
            <a:off x="5410200" y="6376205"/>
            <a:ext cx="597119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</a:rPr>
              <a:t>Veterans currently living in Kentucky</a:t>
            </a:r>
          </a:p>
        </p:txBody>
      </p:sp>
      <p:sp>
        <p:nvSpPr>
          <p:cNvPr id="22" name="TextBox 4">
            <a:extLst>
              <a:ext uri="{FF2B5EF4-FFF2-40B4-BE49-F238E27FC236}">
                <a16:creationId xmlns:a16="http://schemas.microsoft.com/office/drawing/2014/main" id="{095A4583-7772-58FD-C1EC-6071B3318E68}"/>
              </a:ext>
            </a:extLst>
          </p:cNvPr>
          <p:cNvSpPr txBox="1"/>
          <p:nvPr/>
        </p:nvSpPr>
        <p:spPr>
          <a:xfrm>
            <a:off x="2061544" y="6724343"/>
            <a:ext cx="4557352" cy="862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99"/>
              </a:lnSpc>
            </a:pPr>
            <a:r>
              <a:rPr lang="en-US" sz="8800" b="1" dirty="0">
                <a:solidFill>
                  <a:srgbClr val="7F1410"/>
                </a:solidFill>
                <a:latin typeface="Arial" panose="020B0604020202020204" pitchFamily="34" charset="0"/>
              </a:rPr>
              <a:t>295K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316A779-84D4-62C3-C475-9DA50975417E}"/>
              </a:ext>
            </a:extLst>
          </p:cNvPr>
          <p:cNvSpPr/>
          <p:nvPr/>
        </p:nvSpPr>
        <p:spPr>
          <a:xfrm>
            <a:off x="7730" y="9172390"/>
            <a:ext cx="18280270" cy="1114610"/>
          </a:xfrm>
          <a:prstGeom prst="rect">
            <a:avLst/>
          </a:prstGeom>
          <a:solidFill>
            <a:srgbClr val="82896E"/>
          </a:solidFill>
          <a:ln>
            <a:solidFill>
              <a:srgbClr val="8289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B3E2D2D0-DA7D-FB7B-8B4C-B1A7475E94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473527"/>
            <a:ext cx="3238500" cy="622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682CCF-FFE0-54E0-5961-EFE8DAA8039B}"/>
              </a:ext>
            </a:extLst>
          </p:cNvPr>
          <p:cNvSpPr txBox="1"/>
          <p:nvPr/>
        </p:nvSpPr>
        <p:spPr>
          <a:xfrm>
            <a:off x="174736" y="8724900"/>
            <a:ext cx="2720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VA (2017); DOD (2021)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1C5E0EB8-1F21-DA5D-73C5-4631828508E7}"/>
              </a:ext>
            </a:extLst>
          </p:cNvPr>
          <p:cNvSpPr txBox="1"/>
          <p:nvPr/>
        </p:nvSpPr>
        <p:spPr>
          <a:xfrm>
            <a:off x="5474498" y="4118072"/>
            <a:ext cx="5194545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</a:rPr>
              <a:t>Equally likely to:</a:t>
            </a:r>
          </a:p>
          <a:p>
            <a:pPr marL="457200" indent="-457200">
              <a:buClr>
                <a:srgbClr val="7F1410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</a:rPr>
              <a:t>relocate</a:t>
            </a:r>
          </a:p>
          <a:p>
            <a:pPr marL="457200" indent="-457200">
              <a:buClr>
                <a:srgbClr val="7F1410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</a:rPr>
              <a:t>stay near base</a:t>
            </a:r>
          </a:p>
          <a:p>
            <a:pPr marL="457200" indent="-457200">
              <a:buClr>
                <a:srgbClr val="7F1410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</a:rPr>
              <a:t>return to home of origin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1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red circle with a black background&#10;&#10;Description automatically generated">
            <a:extLst>
              <a:ext uri="{FF2B5EF4-FFF2-40B4-BE49-F238E27FC236}">
                <a16:creationId xmlns:a16="http://schemas.microsoft.com/office/drawing/2014/main" id="{735F1DCE-D31B-F78B-9994-54123AE2F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733" y="840228"/>
            <a:ext cx="7721679" cy="77216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BD728A-FDE0-15B7-C05D-E5187BF96EE9}"/>
              </a:ext>
            </a:extLst>
          </p:cNvPr>
          <p:cNvSpPr txBox="1"/>
          <p:nvPr/>
        </p:nvSpPr>
        <p:spPr>
          <a:xfrm>
            <a:off x="1422321" y="2125972"/>
            <a:ext cx="7721679" cy="5861697"/>
          </a:xfrm>
          <a:prstGeom prst="rect">
            <a:avLst/>
          </a:prstGeom>
          <a:solidFill>
            <a:srgbClr val="82896E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316A779-84D4-62C3-C475-9DA50975417E}"/>
              </a:ext>
            </a:extLst>
          </p:cNvPr>
          <p:cNvSpPr/>
          <p:nvPr/>
        </p:nvSpPr>
        <p:spPr>
          <a:xfrm>
            <a:off x="7730" y="9172390"/>
            <a:ext cx="18280270" cy="1114610"/>
          </a:xfrm>
          <a:prstGeom prst="rect">
            <a:avLst/>
          </a:prstGeom>
          <a:solidFill>
            <a:srgbClr val="82896E"/>
          </a:solidFill>
          <a:ln>
            <a:solidFill>
              <a:srgbClr val="8289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B3E2D2D0-DA7D-FB7B-8B4C-B1A7475E94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473527"/>
            <a:ext cx="3238500" cy="6223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13D63E8-A2EB-9A4C-A9F0-71FE944BF7C2}"/>
              </a:ext>
            </a:extLst>
          </p:cNvPr>
          <p:cNvSpPr txBox="1"/>
          <p:nvPr/>
        </p:nvSpPr>
        <p:spPr>
          <a:xfrm>
            <a:off x="10823242" y="4034044"/>
            <a:ext cx="30952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</a:rPr>
              <a:t>Married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</a:rPr>
              <a:t>51%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96A893D-E4E0-208F-7124-6F5B00114482}"/>
              </a:ext>
            </a:extLst>
          </p:cNvPr>
          <p:cNvSpPr txBox="1"/>
          <p:nvPr/>
        </p:nvSpPr>
        <p:spPr>
          <a:xfrm>
            <a:off x="14075737" y="1180422"/>
            <a:ext cx="26669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</a:rPr>
              <a:t>Single 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(with no 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Dependents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)</a:t>
            </a:r>
          </a:p>
          <a:p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</a:rPr>
              <a:t>10%</a:t>
            </a:r>
            <a:endParaRPr lang="en-US" sz="5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82CCF-FFE0-54E0-5961-EFE8DAA8039B}"/>
              </a:ext>
            </a:extLst>
          </p:cNvPr>
          <p:cNvSpPr txBox="1"/>
          <p:nvPr/>
        </p:nvSpPr>
        <p:spPr>
          <a:xfrm>
            <a:off x="174736" y="8724900"/>
            <a:ext cx="2720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VA (2017); DOD (2021)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13E645B-1A65-3186-4A5B-CFA93C271700}"/>
              </a:ext>
            </a:extLst>
          </p:cNvPr>
          <p:cNvGrpSpPr/>
          <p:nvPr/>
        </p:nvGrpSpPr>
        <p:grpSpPr>
          <a:xfrm>
            <a:off x="1490143" y="3061132"/>
            <a:ext cx="6707088" cy="4411191"/>
            <a:chOff x="1490143" y="3061132"/>
            <a:chExt cx="6707088" cy="4411191"/>
          </a:xfrm>
        </p:grpSpPr>
        <p:sp>
          <p:nvSpPr>
            <p:cNvPr id="26" name="TextBox 4">
              <a:extLst>
                <a:ext uri="{FF2B5EF4-FFF2-40B4-BE49-F238E27FC236}">
                  <a16:creationId xmlns:a16="http://schemas.microsoft.com/office/drawing/2014/main" id="{3CE68A61-0727-A43B-99B7-E1A8C83CBF94}"/>
                </a:ext>
              </a:extLst>
            </p:cNvPr>
            <p:cNvSpPr txBox="1"/>
            <p:nvPr/>
          </p:nvSpPr>
          <p:spPr>
            <a:xfrm>
              <a:off x="1490143" y="3061132"/>
              <a:ext cx="6707088" cy="7075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80"/>
                </a:lnSpc>
              </a:pPr>
              <a:r>
                <a:rPr lang="en-US" sz="4800" dirty="0">
                  <a:solidFill>
                    <a:srgbClr val="000000"/>
                  </a:solidFill>
                  <a:latin typeface="Arial" panose="020B0604020202020204" pitchFamily="34" charset="0"/>
                </a:rPr>
                <a:t>Average Degree</a:t>
              </a:r>
            </a:p>
          </p:txBody>
        </p:sp>
        <p:sp>
          <p:nvSpPr>
            <p:cNvPr id="27" name="TextBox 4">
              <a:extLst>
                <a:ext uri="{FF2B5EF4-FFF2-40B4-BE49-F238E27FC236}">
                  <a16:creationId xmlns:a16="http://schemas.microsoft.com/office/drawing/2014/main" id="{E6BB6435-6400-EDD5-EC67-ACA472AF7BEC}"/>
                </a:ext>
              </a:extLst>
            </p:cNvPr>
            <p:cNvSpPr txBox="1"/>
            <p:nvPr/>
          </p:nvSpPr>
          <p:spPr>
            <a:xfrm>
              <a:off x="2565309" y="4200128"/>
              <a:ext cx="1367722" cy="7343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6299"/>
                </a:lnSpc>
              </a:pPr>
              <a:r>
                <a:rPr lang="en-US" sz="4400" b="1" dirty="0">
                  <a:solidFill>
                    <a:srgbClr val="7F1410"/>
                  </a:solidFill>
                  <a:latin typeface="Arial" panose="020B0604020202020204" pitchFamily="34" charset="0"/>
                </a:rPr>
                <a:t>8%</a:t>
              </a:r>
            </a:p>
          </p:txBody>
        </p:sp>
        <p:sp>
          <p:nvSpPr>
            <p:cNvPr id="28" name="TextBox 7">
              <a:extLst>
                <a:ext uri="{FF2B5EF4-FFF2-40B4-BE49-F238E27FC236}">
                  <a16:creationId xmlns:a16="http://schemas.microsoft.com/office/drawing/2014/main" id="{293B5684-DAF2-12AD-56DA-694399392EA6}"/>
                </a:ext>
              </a:extLst>
            </p:cNvPr>
            <p:cNvSpPr txBox="1"/>
            <p:nvPr/>
          </p:nvSpPr>
          <p:spPr>
            <a:xfrm>
              <a:off x="4276555" y="4239851"/>
              <a:ext cx="2946028" cy="6842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880"/>
                </a:lnSpc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</a:rPr>
                <a:t>Associates</a:t>
              </a:r>
            </a:p>
          </p:txBody>
        </p:sp>
        <p:sp>
          <p:nvSpPr>
            <p:cNvPr id="29" name="TextBox 4">
              <a:extLst>
                <a:ext uri="{FF2B5EF4-FFF2-40B4-BE49-F238E27FC236}">
                  <a16:creationId xmlns:a16="http://schemas.microsoft.com/office/drawing/2014/main" id="{64AE591A-55CF-9D63-F6F9-09AC60D3AF68}"/>
                </a:ext>
              </a:extLst>
            </p:cNvPr>
            <p:cNvSpPr txBox="1"/>
            <p:nvPr/>
          </p:nvSpPr>
          <p:spPr>
            <a:xfrm>
              <a:off x="2565308" y="5077090"/>
              <a:ext cx="1372615" cy="7343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6299"/>
                </a:lnSpc>
              </a:pPr>
              <a:r>
                <a:rPr lang="en-US" sz="4400" b="1" dirty="0">
                  <a:solidFill>
                    <a:srgbClr val="7F1410"/>
                  </a:solidFill>
                  <a:latin typeface="Arial" panose="020B0604020202020204" pitchFamily="34" charset="0"/>
                </a:rPr>
                <a:t>15%</a:t>
              </a:r>
            </a:p>
          </p:txBody>
        </p:sp>
        <p:sp>
          <p:nvSpPr>
            <p:cNvPr id="31" name="TextBox 7">
              <a:extLst>
                <a:ext uri="{FF2B5EF4-FFF2-40B4-BE49-F238E27FC236}">
                  <a16:creationId xmlns:a16="http://schemas.microsoft.com/office/drawing/2014/main" id="{FAE4B973-E27E-394C-70A4-2A925FD5E18B}"/>
                </a:ext>
              </a:extLst>
            </p:cNvPr>
            <p:cNvSpPr txBox="1"/>
            <p:nvPr/>
          </p:nvSpPr>
          <p:spPr>
            <a:xfrm>
              <a:off x="4276555" y="5116813"/>
              <a:ext cx="2586765" cy="6842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880"/>
                </a:lnSpc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</a:rPr>
                <a:t>Bachelors</a:t>
              </a:r>
            </a:p>
          </p:txBody>
        </p:sp>
        <p:sp>
          <p:nvSpPr>
            <p:cNvPr id="36" name="TextBox 4">
              <a:extLst>
                <a:ext uri="{FF2B5EF4-FFF2-40B4-BE49-F238E27FC236}">
                  <a16:creationId xmlns:a16="http://schemas.microsoft.com/office/drawing/2014/main" id="{D276E8EE-B5F2-2B7D-9590-69CF53511E10}"/>
                </a:ext>
              </a:extLst>
            </p:cNvPr>
            <p:cNvSpPr txBox="1"/>
            <p:nvPr/>
          </p:nvSpPr>
          <p:spPr>
            <a:xfrm>
              <a:off x="2565308" y="5991756"/>
              <a:ext cx="1428958" cy="7343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6299"/>
                </a:lnSpc>
              </a:pPr>
              <a:r>
                <a:rPr lang="en-US" sz="4400" b="1" dirty="0">
                  <a:solidFill>
                    <a:srgbClr val="7F1410"/>
                  </a:solidFill>
                  <a:latin typeface="Arial" panose="020B0604020202020204" pitchFamily="34" charset="0"/>
                </a:rPr>
                <a:t>8%</a:t>
              </a:r>
            </a:p>
          </p:txBody>
        </p:sp>
        <p:sp>
          <p:nvSpPr>
            <p:cNvPr id="37" name="TextBox 7">
              <a:extLst>
                <a:ext uri="{FF2B5EF4-FFF2-40B4-BE49-F238E27FC236}">
                  <a16:creationId xmlns:a16="http://schemas.microsoft.com/office/drawing/2014/main" id="{BF187BCA-BECC-22CA-6938-18D5E5B8C583}"/>
                </a:ext>
              </a:extLst>
            </p:cNvPr>
            <p:cNvSpPr txBox="1"/>
            <p:nvPr/>
          </p:nvSpPr>
          <p:spPr>
            <a:xfrm>
              <a:off x="4276555" y="6031479"/>
              <a:ext cx="3724445" cy="14408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880"/>
                </a:lnSpc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</a:rPr>
                <a:t>Masters or Higher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E7354003-A202-3F32-8E09-107E42687A81}"/>
              </a:ext>
            </a:extLst>
          </p:cNvPr>
          <p:cNvSpPr txBox="1"/>
          <p:nvPr/>
        </p:nvSpPr>
        <p:spPr>
          <a:xfrm>
            <a:off x="15357278" y="4066282"/>
            <a:ext cx="2666999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</a:rPr>
              <a:t>Children</a:t>
            </a:r>
          </a:p>
          <a:p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</a:rPr>
              <a:t>39%</a:t>
            </a:r>
          </a:p>
          <a:p>
            <a:endParaRPr lang="en-US" sz="5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B2C54907-D31E-04F0-7A9D-B867D879B2C0}"/>
              </a:ext>
            </a:extLst>
          </p:cNvPr>
          <p:cNvSpPr txBox="1"/>
          <p:nvPr/>
        </p:nvSpPr>
        <p:spPr>
          <a:xfrm>
            <a:off x="174736" y="561148"/>
            <a:ext cx="8700031" cy="15774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1" dirty="0">
                <a:solidFill>
                  <a:srgbClr val="7F1410"/>
                </a:solidFill>
                <a:latin typeface="Arial" panose="020B0604020202020204" pitchFamily="34" charset="0"/>
              </a:rPr>
              <a:t>HIRING MILITARY</a:t>
            </a:r>
          </a:p>
          <a:p>
            <a:pPr algn="ctr">
              <a:lnSpc>
                <a:spcPts val="5880"/>
              </a:lnSpc>
            </a:pP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02293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1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ack and grey logo&#10;&#10;Description automatically generated">
            <a:extLst>
              <a:ext uri="{FF2B5EF4-FFF2-40B4-BE49-F238E27FC236}">
                <a16:creationId xmlns:a16="http://schemas.microsoft.com/office/drawing/2014/main" id="{52A65EDC-8B92-C0E4-768D-204B3232EF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57"/>
          <a:stretch/>
        </p:blipFill>
        <p:spPr>
          <a:xfrm>
            <a:off x="10439400" y="0"/>
            <a:ext cx="7848600" cy="10287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30C9EC6-6D1E-6361-D750-25F833EBD894}"/>
              </a:ext>
            </a:extLst>
          </p:cNvPr>
          <p:cNvSpPr/>
          <p:nvPr/>
        </p:nvSpPr>
        <p:spPr>
          <a:xfrm>
            <a:off x="7730" y="9172390"/>
            <a:ext cx="18280270" cy="1114610"/>
          </a:xfrm>
          <a:prstGeom prst="rect">
            <a:avLst/>
          </a:prstGeom>
          <a:solidFill>
            <a:srgbClr val="82896E"/>
          </a:solidFill>
          <a:ln>
            <a:solidFill>
              <a:srgbClr val="8289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D96CC576-3A5F-D63C-3341-C5BC03294F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473527"/>
            <a:ext cx="3238500" cy="622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787134" y="793672"/>
            <a:ext cx="13700665" cy="7845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1" dirty="0">
                <a:solidFill>
                  <a:srgbClr val="7F1410"/>
                </a:solidFill>
                <a:latin typeface="Arial" panose="020B0604020202020204" pitchFamily="34" charset="0"/>
              </a:rPr>
              <a:t>BENEFITS TO HIRING A SERVICE MEMBER</a:t>
            </a:r>
          </a:p>
        </p:txBody>
      </p:sp>
      <p:pic>
        <p:nvPicPr>
          <p:cNvPr id="4" name="Picture Placeholder 17">
            <a:extLst>
              <a:ext uri="{FF2B5EF4-FFF2-40B4-BE49-F238E27FC236}">
                <a16:creationId xmlns:a16="http://schemas.microsoft.com/office/drawing/2014/main" id="{74231102-A26E-E71F-2D70-7ADCA24FD3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2" r="4292"/>
          <a:stretch/>
        </p:blipFill>
        <p:spPr>
          <a:xfrm>
            <a:off x="4892151" y="4032968"/>
            <a:ext cx="1696914" cy="1856256"/>
          </a:xfrm>
          <a:prstGeom prst="rect">
            <a:avLst/>
          </a:prstGeom>
          <a:ln w="38100">
            <a:solidFill>
              <a:srgbClr val="7F1410"/>
            </a:solidFill>
          </a:ln>
        </p:spPr>
      </p:pic>
      <p:pic>
        <p:nvPicPr>
          <p:cNvPr id="8" name="Picture Placeholder 17">
            <a:extLst>
              <a:ext uri="{FF2B5EF4-FFF2-40B4-BE49-F238E27FC236}">
                <a16:creationId xmlns:a16="http://schemas.microsoft.com/office/drawing/2014/main" id="{92F6A1B4-92D1-8C7C-9B6D-CA331BF342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2" r="4292"/>
          <a:stretch/>
        </p:blipFill>
        <p:spPr>
          <a:xfrm>
            <a:off x="8378627" y="4024502"/>
            <a:ext cx="1696914" cy="1856256"/>
          </a:xfrm>
          <a:prstGeom prst="rect">
            <a:avLst/>
          </a:prstGeom>
          <a:ln w="38100">
            <a:solidFill>
              <a:srgbClr val="7F1410"/>
            </a:solidFill>
          </a:ln>
        </p:spPr>
      </p:pic>
      <p:pic>
        <p:nvPicPr>
          <p:cNvPr id="9" name="Picture Placeholder 17">
            <a:extLst>
              <a:ext uri="{FF2B5EF4-FFF2-40B4-BE49-F238E27FC236}">
                <a16:creationId xmlns:a16="http://schemas.microsoft.com/office/drawing/2014/main" id="{35EE2A0E-A634-8A4E-897F-BFF9C24EEA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5" r="23125"/>
          <a:stretch/>
        </p:blipFill>
        <p:spPr>
          <a:xfrm>
            <a:off x="15544800" y="4075472"/>
            <a:ext cx="1696914" cy="1856256"/>
          </a:xfrm>
          <a:prstGeom prst="rect">
            <a:avLst/>
          </a:prstGeom>
          <a:ln w="38100">
            <a:solidFill>
              <a:srgbClr val="7F1410"/>
            </a:solidFill>
          </a:ln>
        </p:spPr>
      </p:pic>
      <p:pic>
        <p:nvPicPr>
          <p:cNvPr id="10" name="Picture Placeholder 17">
            <a:extLst>
              <a:ext uri="{FF2B5EF4-FFF2-40B4-BE49-F238E27FC236}">
                <a16:creationId xmlns:a16="http://schemas.microsoft.com/office/drawing/2014/main" id="{D3DED555-F2D7-9E58-946D-232AA9AFF6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6" r="14246"/>
          <a:stretch/>
        </p:blipFill>
        <p:spPr>
          <a:xfrm>
            <a:off x="11887200" y="4075472"/>
            <a:ext cx="1696914" cy="1856256"/>
          </a:xfrm>
          <a:prstGeom prst="rect">
            <a:avLst/>
          </a:prstGeom>
          <a:ln w="38100">
            <a:solidFill>
              <a:srgbClr val="7F1410"/>
            </a:solidFill>
          </a:ln>
        </p:spPr>
      </p:pic>
      <p:pic>
        <p:nvPicPr>
          <p:cNvPr id="11" name="Picture Placeholder 17">
            <a:extLst>
              <a:ext uri="{FF2B5EF4-FFF2-40B4-BE49-F238E27FC236}">
                <a16:creationId xmlns:a16="http://schemas.microsoft.com/office/drawing/2014/main" id="{8E286840-BF9D-F420-811E-3C8D860F65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2" r="4292"/>
          <a:stretch/>
        </p:blipFill>
        <p:spPr>
          <a:xfrm>
            <a:off x="1506860" y="4032968"/>
            <a:ext cx="1696914" cy="1856256"/>
          </a:xfrm>
          <a:prstGeom prst="rect">
            <a:avLst/>
          </a:prstGeom>
          <a:ln w="38100" cmpd="sng">
            <a:solidFill>
              <a:srgbClr val="7F1410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4F2213D-75FA-4B2E-A84A-4FDF60C9B3EE}"/>
              </a:ext>
            </a:extLst>
          </p:cNvPr>
          <p:cNvSpPr txBox="1"/>
          <p:nvPr/>
        </p:nvSpPr>
        <p:spPr>
          <a:xfrm>
            <a:off x="800100" y="6207327"/>
            <a:ext cx="32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</a:rPr>
              <a:t>Skilled Workforce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F9D5B5-B129-224E-13EB-D135B50715B3}"/>
              </a:ext>
            </a:extLst>
          </p:cNvPr>
          <p:cNvSpPr txBox="1"/>
          <p:nvPr/>
        </p:nvSpPr>
        <p:spPr>
          <a:xfrm>
            <a:off x="7637467" y="6207327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</a:rPr>
              <a:t>Committed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504244-712C-DF37-C8E6-0A81166FDEFE}"/>
              </a:ext>
            </a:extLst>
          </p:cNvPr>
          <p:cNvSpPr txBox="1"/>
          <p:nvPr/>
        </p:nvSpPr>
        <p:spPr>
          <a:xfrm>
            <a:off x="4133453" y="6170887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</a:rPr>
              <a:t>Efficient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25DD9B-7EF2-A06E-A5A4-F9FD9FCE3AEB}"/>
              </a:ext>
            </a:extLst>
          </p:cNvPr>
          <p:cNvSpPr txBox="1"/>
          <p:nvPr/>
        </p:nvSpPr>
        <p:spPr>
          <a:xfrm>
            <a:off x="14809268" y="6309051"/>
            <a:ext cx="32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</a:rPr>
              <a:t>Federal Tax Credit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03338D-1808-FB55-4095-062DFB8E4F4C}"/>
              </a:ext>
            </a:extLst>
          </p:cNvPr>
          <p:cNvSpPr txBox="1"/>
          <p:nvPr/>
        </p:nvSpPr>
        <p:spPr>
          <a:xfrm>
            <a:off x="11141481" y="6207327"/>
            <a:ext cx="3200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</a:rPr>
              <a:t>Military Culture</a:t>
            </a:r>
          </a:p>
          <a:p>
            <a:pPr algn="ctr"/>
            <a:r>
              <a:rPr lang="en-US" sz="3600" dirty="0">
                <a:latin typeface="Arial" panose="020B0604020202020204" pitchFamily="34" charset="0"/>
              </a:rPr>
              <a:t>&amp; Discipline</a:t>
            </a:r>
          </a:p>
        </p:txBody>
      </p:sp>
    </p:spTree>
    <p:extLst>
      <p:ext uri="{BB962C8B-B14F-4D97-AF65-F5344CB8AC3E}">
        <p14:creationId xmlns:p14="http://schemas.microsoft.com/office/powerpoint/2010/main" val="2502182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1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A9099739-D918-58CF-23E9-96146EBF49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57"/>
          <a:stretch/>
        </p:blipFill>
        <p:spPr>
          <a:xfrm>
            <a:off x="10439400" y="0"/>
            <a:ext cx="7848600" cy="10287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77B0846-4C04-2431-CB2D-9F222B0B2952}"/>
              </a:ext>
            </a:extLst>
          </p:cNvPr>
          <p:cNvSpPr/>
          <p:nvPr/>
        </p:nvSpPr>
        <p:spPr>
          <a:xfrm>
            <a:off x="7730" y="9172390"/>
            <a:ext cx="18280270" cy="1114610"/>
          </a:xfrm>
          <a:prstGeom prst="rect">
            <a:avLst/>
          </a:prstGeom>
          <a:solidFill>
            <a:srgbClr val="82896E"/>
          </a:solidFill>
          <a:ln>
            <a:solidFill>
              <a:srgbClr val="8289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E0FFE7F2-E477-387D-B818-283C0F22AE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473527"/>
            <a:ext cx="3238500" cy="6223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132582" y="723900"/>
            <a:ext cx="16022836" cy="806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4800" b="1" dirty="0">
                <a:solidFill>
                  <a:srgbClr val="7F1410"/>
                </a:solidFill>
                <a:latin typeface="Arial" panose="020B0604020202020204" pitchFamily="34" charset="0"/>
              </a:rPr>
              <a:t>WORKFORCE DISCONNECTS</a:t>
            </a:r>
            <a:endParaRPr lang="en-US" sz="3600" b="1" dirty="0">
              <a:solidFill>
                <a:srgbClr val="7F1410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952748" y="2151302"/>
            <a:ext cx="9486652" cy="5200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06780" lvl="1" indent="-453390">
              <a:lnSpc>
                <a:spcPts val="5880"/>
              </a:lnSpc>
              <a:buClr>
                <a:srgbClr val="7F1410"/>
              </a:buClr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</a:rPr>
              <a:t>Translating Military Skills to Civilian Experience</a:t>
            </a:r>
          </a:p>
          <a:p>
            <a:pPr marL="906780" lvl="1" indent="-453390">
              <a:lnSpc>
                <a:spcPts val="5880"/>
              </a:lnSpc>
              <a:buClr>
                <a:srgbClr val="7F1410"/>
              </a:buClr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</a:rPr>
              <a:t>Interpreting JSTs/DD214s</a:t>
            </a:r>
          </a:p>
          <a:p>
            <a:pPr marL="906780" lvl="1" indent="-453390">
              <a:lnSpc>
                <a:spcPts val="5880"/>
              </a:lnSpc>
              <a:buClr>
                <a:srgbClr val="7F1410"/>
              </a:buClr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</a:rPr>
              <a:t>Understanding Military-Specific Challenges </a:t>
            </a:r>
          </a:p>
          <a:p>
            <a:pPr marL="1363980" lvl="2" indent="-453390">
              <a:lnSpc>
                <a:spcPts val="5880"/>
              </a:lnSpc>
              <a:buClr>
                <a:srgbClr val="7F1410"/>
              </a:buClr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</a:rPr>
              <a:t>Transition Timelines</a:t>
            </a:r>
          </a:p>
          <a:p>
            <a:pPr marL="1363980" lvl="2" indent="-453390">
              <a:lnSpc>
                <a:spcPts val="5880"/>
              </a:lnSpc>
              <a:buClr>
                <a:srgbClr val="7F1410"/>
              </a:buClr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</a:rPr>
              <a:t>Post-Service Career Guidance</a:t>
            </a:r>
          </a:p>
          <a:p>
            <a:pPr marL="1363980" lvl="2" indent="-453390">
              <a:lnSpc>
                <a:spcPts val="5880"/>
              </a:lnSpc>
              <a:buClr>
                <a:srgbClr val="7F1410"/>
              </a:buClr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</a:rPr>
              <a:t>Spouses and Families Move Frequently</a:t>
            </a:r>
          </a:p>
          <a:p>
            <a:pPr marL="906780" lvl="1" indent="-453390">
              <a:lnSpc>
                <a:spcPts val="5880"/>
              </a:lnSpc>
              <a:buClr>
                <a:srgbClr val="7F1410"/>
              </a:buClr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</a:rPr>
              <a:t>Finding Veteran Talent</a:t>
            </a:r>
          </a:p>
        </p:txBody>
      </p:sp>
      <p:pic>
        <p:nvPicPr>
          <p:cNvPr id="9" name="Picture 8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24B943C1-5861-F1AC-1504-2CE0443888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1866900"/>
            <a:ext cx="7004957" cy="6083636"/>
          </a:xfrm>
          <a:prstGeom prst="rect">
            <a:avLst/>
          </a:prstGeom>
        </p:spPr>
      </p:pic>
      <p:pic>
        <p:nvPicPr>
          <p:cNvPr id="11" name="Picture 10" descr="A person with a headshot&#10;&#10;Description automatically generated">
            <a:extLst>
              <a:ext uri="{FF2B5EF4-FFF2-40B4-BE49-F238E27FC236}">
                <a16:creationId xmlns:a16="http://schemas.microsoft.com/office/drawing/2014/main" id="{665ABF2D-5780-91AA-C99E-A3D9F467DC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889" b="99111" l="71313" r="99938">
                        <a14:foregroundMark x1="74938" y1="99778" x2="71750" y2="75778"/>
                        <a14:foregroundMark x1="71750" y1="75778" x2="73188" y2="64778"/>
                        <a14:foregroundMark x1="73188" y1="64778" x2="85625" y2="51333"/>
                        <a14:foregroundMark x1="85625" y1="51333" x2="92750" y2="50889"/>
                        <a14:foregroundMark x1="92750" y1="50889" x2="99063" y2="56222"/>
                        <a14:foregroundMark x1="99063" y1="56222" x2="99938" y2="58778"/>
                        <a14:foregroundMark x1="72813" y1="66778" x2="77063" y2="57222"/>
                        <a14:foregroundMark x1="77063" y1="57222" x2="83125" y2="51556"/>
                        <a14:foregroundMark x1="83125" y1="51556" x2="89563" y2="50222"/>
                        <a14:foregroundMark x1="89563" y1="50222" x2="97313" y2="52444"/>
                        <a14:foregroundMark x1="97313" y1="52444" x2="99875" y2="58000"/>
                        <a14:foregroundMark x1="93688" y1="52000" x2="87000" y2="49889"/>
                        <a14:foregroundMark x1="87000" y1="49889" x2="92188" y2="50444"/>
                        <a14:foregroundMark x1="72625" y1="66889" x2="70125" y2="80000"/>
                        <a14:foregroundMark x1="70125" y1="80000" x2="71313" y2="91333"/>
                        <a14:foregroundMark x1="71313" y1="91333" x2="74125" y2="98556"/>
                        <a14:foregroundMark x1="74313" y1="93778" x2="81500" y2="91889"/>
                        <a14:foregroundMark x1="81500" y1="91889" x2="87625" y2="94778"/>
                        <a14:foregroundMark x1="87625" y1="94778" x2="79500" y2="98000"/>
                        <a14:foregroundMark x1="79500" y1="98000" x2="88563" y2="99889"/>
                        <a14:foregroundMark x1="88563" y1="99889" x2="75438" y2="98889"/>
                        <a14:foregroundMark x1="75438" y1="98889" x2="84188" y2="98222"/>
                        <a14:foregroundMark x1="84188" y1="98222" x2="76688" y2="96333"/>
                        <a14:foregroundMark x1="76688" y1="96333" x2="91875" y2="96778"/>
                        <a14:foregroundMark x1="91875" y1="96778" x2="71313" y2="94778"/>
                        <a14:foregroundMark x1="71313" y1="94778" x2="81938" y2="95556"/>
                        <a14:foregroundMark x1="81938" y1="95556" x2="72063" y2="94778"/>
                        <a14:foregroundMark x1="72063" y1="94778" x2="78813" y2="99111"/>
                        <a14:foregroundMark x1="78813" y1="99111" x2="76063" y2="88778"/>
                        <a14:foregroundMark x1="76063" y1="88778" x2="89000" y2="97333"/>
                        <a14:foregroundMark x1="89000" y1="97333" x2="79188" y2="92667"/>
                        <a14:foregroundMark x1="79188" y1="92667" x2="85563" y2="94222"/>
                        <a14:foregroundMark x1="85563" y1="94222" x2="76188" y2="92222"/>
                        <a14:foregroundMark x1="76188" y1="92222" x2="84063" y2="95000"/>
                        <a14:foregroundMark x1="84063" y1="95000" x2="77125" y2="90222"/>
                        <a14:foregroundMark x1="77125" y1="90222" x2="77375" y2="95333"/>
                        <a14:foregroundMark x1="75375" y1="98222" x2="75813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382" t="49799" b="-1"/>
          <a:stretch/>
        </p:blipFill>
        <p:spPr>
          <a:xfrm>
            <a:off x="9286422" y="6028039"/>
            <a:ext cx="2844799" cy="301792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645760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32C8CA-90CA-576D-9B21-08FB625AFE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1371600"/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kyvalor.com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514A75-36D0-F7AA-628F-EAC2B23A825E}"/>
              </a:ext>
            </a:extLst>
          </p:cNvPr>
          <p:cNvSpPr txBox="1"/>
          <p:nvPr/>
        </p:nvSpPr>
        <p:spPr>
          <a:xfrm>
            <a:off x="533400" y="245823"/>
            <a:ext cx="17906999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/>
            <a:r>
              <a:rPr lang="en-US" sz="5700" b="1" dirty="0">
                <a:solidFill>
                  <a:srgbClr val="8B1415"/>
                </a:solidFill>
                <a:latin typeface="Arial" panose="020B0604020202020204" pitchFamily="34" charset="0"/>
              </a:rPr>
              <a:t>V</a:t>
            </a:r>
            <a:r>
              <a:rPr lang="en-US" sz="5700" b="1" dirty="0">
                <a:solidFill>
                  <a:srgbClr val="71795D">
                    <a:lumMod val="50000"/>
                  </a:srgbClr>
                </a:solidFill>
                <a:latin typeface="Arial" panose="020B0604020202020204" pitchFamily="34" charset="0"/>
              </a:rPr>
              <a:t>ETERANS </a:t>
            </a:r>
            <a:r>
              <a:rPr lang="en-US" sz="5700" b="1" dirty="0">
                <a:solidFill>
                  <a:srgbClr val="8B1415"/>
                </a:solidFill>
                <a:latin typeface="Arial" panose="020B0604020202020204" pitchFamily="34" charset="0"/>
              </a:rPr>
              <a:t>A</a:t>
            </a:r>
            <a:r>
              <a:rPr lang="en-US" sz="5700" b="1" dirty="0">
                <a:solidFill>
                  <a:srgbClr val="71795D">
                    <a:lumMod val="50000"/>
                  </a:srgbClr>
                </a:solidFill>
                <a:latin typeface="Arial" panose="020B0604020202020204" pitchFamily="34" charset="0"/>
              </a:rPr>
              <a:t>CCELERATED </a:t>
            </a:r>
            <a:r>
              <a:rPr lang="en-US" sz="5700" b="1" dirty="0">
                <a:solidFill>
                  <a:srgbClr val="8B1415"/>
                </a:solidFill>
                <a:latin typeface="Arial" panose="020B0604020202020204" pitchFamily="34" charset="0"/>
              </a:rPr>
              <a:t>L</a:t>
            </a:r>
            <a:r>
              <a:rPr lang="en-US" sz="5700" b="1" dirty="0">
                <a:solidFill>
                  <a:srgbClr val="71795D">
                    <a:lumMod val="50000"/>
                  </a:srgbClr>
                </a:solidFill>
                <a:latin typeface="Arial" panose="020B0604020202020204" pitchFamily="34" charset="0"/>
              </a:rPr>
              <a:t>ICENSURE </a:t>
            </a:r>
            <a:r>
              <a:rPr lang="en-US" sz="5700" b="1" dirty="0">
                <a:solidFill>
                  <a:srgbClr val="8B1415"/>
                </a:solidFill>
                <a:latin typeface="Arial" panose="020B0604020202020204" pitchFamily="34" charset="0"/>
              </a:rPr>
              <a:t>O</a:t>
            </a:r>
            <a:r>
              <a:rPr lang="en-US" sz="5700" b="1" dirty="0">
                <a:solidFill>
                  <a:srgbClr val="71795D">
                    <a:lumMod val="50000"/>
                  </a:srgbClr>
                </a:solidFill>
                <a:latin typeface="Arial" panose="020B0604020202020204" pitchFamily="34" charset="0"/>
              </a:rPr>
              <a:t>CCUPATIONAL </a:t>
            </a:r>
            <a:r>
              <a:rPr lang="en-US" sz="5700" b="1" dirty="0">
                <a:solidFill>
                  <a:srgbClr val="8B1415"/>
                </a:solidFill>
                <a:latin typeface="Arial" panose="020B0604020202020204" pitchFamily="34" charset="0"/>
              </a:rPr>
              <a:t>R</a:t>
            </a:r>
            <a:r>
              <a:rPr lang="en-US" sz="5700" b="1" dirty="0">
                <a:solidFill>
                  <a:srgbClr val="71795D">
                    <a:lumMod val="50000"/>
                  </a:srgbClr>
                </a:solidFill>
                <a:latin typeface="Arial" panose="020B0604020202020204" pitchFamily="34" charset="0"/>
              </a:rPr>
              <a:t>ECRUITMENT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A098D08-EDA9-A2F7-AB4B-269EC55B324D}"/>
              </a:ext>
            </a:extLst>
          </p:cNvPr>
          <p:cNvSpPr/>
          <p:nvPr/>
        </p:nvSpPr>
        <p:spPr>
          <a:xfrm>
            <a:off x="151495" y="2061644"/>
            <a:ext cx="5180498" cy="2211446"/>
          </a:xfrm>
          <a:prstGeom prst="ellipse">
            <a:avLst/>
          </a:prstGeom>
          <a:ln w="19050">
            <a:solidFill>
              <a:schemeClr val="tx1"/>
            </a:solidFill>
          </a:ln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50000"/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defTabSz="1371600"/>
            <a:endParaRPr lang="en-US" sz="270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A209095-2887-802C-78A3-3E4A770EB67A}"/>
              </a:ext>
            </a:extLst>
          </p:cNvPr>
          <p:cNvSpPr/>
          <p:nvPr/>
        </p:nvSpPr>
        <p:spPr>
          <a:xfrm>
            <a:off x="842114" y="2203898"/>
            <a:ext cx="3799259" cy="1926938"/>
          </a:xfrm>
          <a:custGeom>
            <a:avLst/>
            <a:gdLst>
              <a:gd name="connsiteX0" fmla="*/ 0 w 1378716"/>
              <a:gd name="connsiteY0" fmla="*/ 494229 h 988457"/>
              <a:gd name="connsiteX1" fmla="*/ 689358 w 1378716"/>
              <a:gd name="connsiteY1" fmla="*/ 0 h 988457"/>
              <a:gd name="connsiteX2" fmla="*/ 1378716 w 1378716"/>
              <a:gd name="connsiteY2" fmla="*/ 494229 h 988457"/>
              <a:gd name="connsiteX3" fmla="*/ 689358 w 1378716"/>
              <a:gd name="connsiteY3" fmla="*/ 988458 h 988457"/>
              <a:gd name="connsiteX4" fmla="*/ 0 w 1378716"/>
              <a:gd name="connsiteY4" fmla="*/ 494229 h 988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8716" h="988457">
                <a:moveTo>
                  <a:pt x="0" y="494229"/>
                </a:moveTo>
                <a:cubicBezTo>
                  <a:pt x="0" y="221274"/>
                  <a:pt x="308636" y="0"/>
                  <a:pt x="689358" y="0"/>
                </a:cubicBezTo>
                <a:cubicBezTo>
                  <a:pt x="1070080" y="0"/>
                  <a:pt x="1378716" y="221274"/>
                  <a:pt x="1378716" y="494229"/>
                </a:cubicBezTo>
                <a:cubicBezTo>
                  <a:pt x="1378716" y="767184"/>
                  <a:pt x="1070080" y="988458"/>
                  <a:pt x="689358" y="988458"/>
                </a:cubicBezTo>
                <a:cubicBezTo>
                  <a:pt x="308636" y="988458"/>
                  <a:pt x="0" y="767184"/>
                  <a:pt x="0" y="494229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5247" tIns="249519" rIns="335247" bIns="249519" numCol="1" spcCol="1270" anchor="ctr" anchorCtr="0">
            <a:noAutofit/>
          </a:bodyPr>
          <a:lstStyle/>
          <a:p>
            <a:pPr algn="ctr" defTabSz="11334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200" dirty="0">
                <a:solidFill>
                  <a:srgbClr val="FFFFFF"/>
                </a:solidFill>
                <a:latin typeface="Arial" panose="020B0604020202020204" pitchFamily="34" charset="0"/>
              </a:rPr>
              <a:t>Kentucky Workforce</a:t>
            </a:r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35FE6FB8-4C02-0D17-EB01-D61388B08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638" y="5793032"/>
            <a:ext cx="5191443" cy="104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10E3288-9F58-E33E-88ED-BBC4EA8C1CFB}"/>
              </a:ext>
            </a:extLst>
          </p:cNvPr>
          <p:cNvSpPr txBox="1"/>
          <p:nvPr/>
        </p:nvSpPr>
        <p:spPr>
          <a:xfrm>
            <a:off x="143708" y="4558182"/>
            <a:ext cx="5846013" cy="3277820"/>
          </a:xfrm>
          <a:prstGeom prst="rect">
            <a:avLst/>
          </a:prstGeom>
          <a:solidFill>
            <a:srgbClr val="D8DAD4"/>
          </a:solidFill>
        </p:spPr>
        <p:txBody>
          <a:bodyPr wrap="square" rtlCol="0">
            <a:spAutoFit/>
          </a:bodyPr>
          <a:lstStyle/>
          <a:p>
            <a:pPr marL="252413" indent="-252413" defTabSz="1371600"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000000"/>
                </a:solidFill>
                <a:latin typeface="Arial" panose="020B0604020202020204" pitchFamily="34" charset="0"/>
              </a:rPr>
              <a:t>Assess KY workforce needs</a:t>
            </a:r>
          </a:p>
          <a:p>
            <a:pPr marL="252413" indent="-252413" defTabSz="1371600"/>
            <a:endParaRPr lang="en-US" sz="21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52413" indent="-252413" defTabSz="1371600"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000000"/>
                </a:solidFill>
                <a:latin typeface="Arial" panose="020B0604020202020204" pitchFamily="34" charset="0"/>
              </a:rPr>
              <a:t>Engage with employers</a:t>
            </a:r>
          </a:p>
          <a:p>
            <a:pPr marL="252413" indent="-252413" defTabSz="1371600">
              <a:buFont typeface="Arial" panose="020B0604020202020204" pitchFamily="34" charset="0"/>
              <a:buChar char="•"/>
            </a:pPr>
            <a:endParaRPr lang="en-US" sz="21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52413" indent="-252413" defTabSz="1371600"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000000"/>
                </a:solidFill>
                <a:latin typeface="Arial" panose="020B0604020202020204" pitchFamily="34" charset="0"/>
              </a:rPr>
              <a:t>Provide Kentucky employers access to nationwide talent</a:t>
            </a:r>
          </a:p>
          <a:p>
            <a:pPr marL="252413" indent="-252413" defTabSz="1371600">
              <a:buFont typeface="Arial" panose="020B0604020202020204" pitchFamily="34" charset="0"/>
              <a:buChar char="•"/>
            </a:pPr>
            <a:endParaRPr lang="en-US" sz="33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7" name="Arrow: Bent 26">
            <a:extLst>
              <a:ext uri="{FF2B5EF4-FFF2-40B4-BE49-F238E27FC236}">
                <a16:creationId xmlns:a16="http://schemas.microsoft.com/office/drawing/2014/main" id="{D890EBF6-7ED2-D960-EBFD-C3BC84320180}"/>
              </a:ext>
            </a:extLst>
          </p:cNvPr>
          <p:cNvSpPr/>
          <p:nvPr/>
        </p:nvSpPr>
        <p:spPr>
          <a:xfrm rot="5400000">
            <a:off x="5877626" y="2591705"/>
            <a:ext cx="2548077" cy="2981187"/>
          </a:xfrm>
          <a:prstGeom prst="bentArrow">
            <a:avLst/>
          </a:prstGeom>
          <a:solidFill>
            <a:srgbClr val="83896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8" name="Arrow: Bent 27">
            <a:extLst>
              <a:ext uri="{FF2B5EF4-FFF2-40B4-BE49-F238E27FC236}">
                <a16:creationId xmlns:a16="http://schemas.microsoft.com/office/drawing/2014/main" id="{D028CB67-0C55-AF69-25AC-FA2B994DD9C9}"/>
              </a:ext>
            </a:extLst>
          </p:cNvPr>
          <p:cNvSpPr/>
          <p:nvPr/>
        </p:nvSpPr>
        <p:spPr>
          <a:xfrm rot="16200000" flipH="1">
            <a:off x="9862299" y="2630387"/>
            <a:ext cx="2548077" cy="2981187"/>
          </a:xfrm>
          <a:prstGeom prst="bentArrow">
            <a:avLst/>
          </a:prstGeom>
          <a:solidFill>
            <a:srgbClr val="83896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678B0B45-B532-2FCF-F787-A0C7F6EB9EF9}"/>
              </a:ext>
            </a:extLst>
          </p:cNvPr>
          <p:cNvSpPr txBox="1"/>
          <p:nvPr/>
        </p:nvSpPr>
        <p:spPr>
          <a:xfrm>
            <a:off x="5383999" y="8513436"/>
            <a:ext cx="7473551" cy="2308324"/>
          </a:xfrm>
          <a:prstGeom prst="rect">
            <a:avLst/>
          </a:prstGeom>
          <a:solidFill>
            <a:srgbClr val="D8DAD4"/>
          </a:solidFill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</a:rPr>
              <a:t>Grow Kentucky’s workforce </a:t>
            </a:r>
          </a:p>
          <a:p>
            <a:pPr algn="ctr" defTabSz="1371600"/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</a:rPr>
              <a:t>with veteran talent</a:t>
            </a:r>
          </a:p>
        </p:txBody>
      </p:sp>
      <p:sp>
        <p:nvSpPr>
          <p:cNvPr id="1025" name="Arrow: Down 1024">
            <a:extLst>
              <a:ext uri="{FF2B5EF4-FFF2-40B4-BE49-F238E27FC236}">
                <a16:creationId xmlns:a16="http://schemas.microsoft.com/office/drawing/2014/main" id="{B8C23782-7319-0B6F-5479-9595719921D3}"/>
              </a:ext>
            </a:extLst>
          </p:cNvPr>
          <p:cNvSpPr/>
          <p:nvPr/>
        </p:nvSpPr>
        <p:spPr>
          <a:xfrm>
            <a:off x="8442626" y="7147090"/>
            <a:ext cx="1356299" cy="1195598"/>
          </a:xfrm>
          <a:prstGeom prst="downArrow">
            <a:avLst/>
          </a:prstGeom>
          <a:solidFill>
            <a:srgbClr val="83896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029" name="Oval 1028">
            <a:extLst>
              <a:ext uri="{FF2B5EF4-FFF2-40B4-BE49-F238E27FC236}">
                <a16:creationId xmlns:a16="http://schemas.microsoft.com/office/drawing/2014/main" id="{E9FE49B8-EC1B-21EF-2D3D-C323F96EF669}"/>
              </a:ext>
            </a:extLst>
          </p:cNvPr>
          <p:cNvSpPr/>
          <p:nvPr/>
        </p:nvSpPr>
        <p:spPr>
          <a:xfrm>
            <a:off x="12766703" y="2061644"/>
            <a:ext cx="5180498" cy="2211446"/>
          </a:xfrm>
          <a:prstGeom prst="ellipse">
            <a:avLst/>
          </a:prstGeom>
          <a:ln w="19050">
            <a:solidFill>
              <a:schemeClr val="tx1"/>
            </a:solidFill>
          </a:ln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50000"/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defTabSz="1371600"/>
            <a:endParaRPr lang="en-US" sz="270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/>
            </a:endParaRPr>
          </a:p>
        </p:txBody>
      </p:sp>
      <p:sp>
        <p:nvSpPr>
          <p:cNvPr id="1030" name="Freeform: Shape 1029">
            <a:extLst>
              <a:ext uri="{FF2B5EF4-FFF2-40B4-BE49-F238E27FC236}">
                <a16:creationId xmlns:a16="http://schemas.microsoft.com/office/drawing/2014/main" id="{D54DD6AD-1873-194E-E8B7-5C5238F9D923}"/>
              </a:ext>
            </a:extLst>
          </p:cNvPr>
          <p:cNvSpPr/>
          <p:nvPr/>
        </p:nvSpPr>
        <p:spPr>
          <a:xfrm>
            <a:off x="13457323" y="2203898"/>
            <a:ext cx="3799259" cy="1926938"/>
          </a:xfrm>
          <a:custGeom>
            <a:avLst/>
            <a:gdLst>
              <a:gd name="connsiteX0" fmla="*/ 0 w 1378716"/>
              <a:gd name="connsiteY0" fmla="*/ 494229 h 988457"/>
              <a:gd name="connsiteX1" fmla="*/ 689358 w 1378716"/>
              <a:gd name="connsiteY1" fmla="*/ 0 h 988457"/>
              <a:gd name="connsiteX2" fmla="*/ 1378716 w 1378716"/>
              <a:gd name="connsiteY2" fmla="*/ 494229 h 988457"/>
              <a:gd name="connsiteX3" fmla="*/ 689358 w 1378716"/>
              <a:gd name="connsiteY3" fmla="*/ 988458 h 988457"/>
              <a:gd name="connsiteX4" fmla="*/ 0 w 1378716"/>
              <a:gd name="connsiteY4" fmla="*/ 494229 h 988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8716" h="988457">
                <a:moveTo>
                  <a:pt x="0" y="494229"/>
                </a:moveTo>
                <a:cubicBezTo>
                  <a:pt x="0" y="221274"/>
                  <a:pt x="308636" y="0"/>
                  <a:pt x="689358" y="0"/>
                </a:cubicBezTo>
                <a:cubicBezTo>
                  <a:pt x="1070080" y="0"/>
                  <a:pt x="1378716" y="221274"/>
                  <a:pt x="1378716" y="494229"/>
                </a:cubicBezTo>
                <a:cubicBezTo>
                  <a:pt x="1378716" y="767184"/>
                  <a:pt x="1070080" y="988458"/>
                  <a:pt x="689358" y="988458"/>
                </a:cubicBezTo>
                <a:cubicBezTo>
                  <a:pt x="308636" y="988458"/>
                  <a:pt x="0" y="767184"/>
                  <a:pt x="0" y="494229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5247" tIns="249519" rIns="335247" bIns="249519" numCol="1" spcCol="1270" anchor="ctr" anchorCtr="0">
            <a:noAutofit/>
          </a:bodyPr>
          <a:lstStyle/>
          <a:p>
            <a:pPr algn="ctr" defTabSz="11334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200" dirty="0">
                <a:solidFill>
                  <a:srgbClr val="FFFFFF"/>
                </a:solidFill>
                <a:latin typeface="Arial" panose="020B0604020202020204" pitchFamily="34" charset="0"/>
              </a:rPr>
              <a:t>Veterans &amp; Families</a:t>
            </a:r>
          </a:p>
        </p:txBody>
      </p:sp>
      <p:sp>
        <p:nvSpPr>
          <p:cNvPr id="1032" name="TextBox 1031">
            <a:extLst>
              <a:ext uri="{FF2B5EF4-FFF2-40B4-BE49-F238E27FC236}">
                <a16:creationId xmlns:a16="http://schemas.microsoft.com/office/drawing/2014/main" id="{162BD1C6-615F-C7DF-B240-DFAA20ABB830}"/>
              </a:ext>
            </a:extLst>
          </p:cNvPr>
          <p:cNvSpPr txBox="1"/>
          <p:nvPr/>
        </p:nvSpPr>
        <p:spPr>
          <a:xfrm>
            <a:off x="11775000" y="4558183"/>
            <a:ext cx="6322500" cy="4293483"/>
          </a:xfrm>
          <a:prstGeom prst="rect">
            <a:avLst/>
          </a:prstGeom>
          <a:solidFill>
            <a:srgbClr val="D8DAD4"/>
          </a:solidFill>
        </p:spPr>
        <p:txBody>
          <a:bodyPr wrap="square" rtlCol="0">
            <a:spAutoFit/>
          </a:bodyPr>
          <a:lstStyle/>
          <a:p>
            <a:pPr marL="252413" indent="-252413" defTabSz="1371600"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000000"/>
                </a:solidFill>
                <a:latin typeface="Arial" panose="020B0604020202020204" pitchFamily="34" charset="0"/>
              </a:rPr>
              <a:t>Sell KY as “home” for vets &amp; their families, nationwide</a:t>
            </a:r>
          </a:p>
          <a:p>
            <a:pPr marL="252413" indent="-252413" defTabSz="1371600"/>
            <a:endParaRPr lang="en-US" sz="21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52413" indent="-252413" defTabSz="1371600"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000000"/>
                </a:solidFill>
                <a:latin typeface="Arial" panose="020B0604020202020204" pitchFamily="34" charset="0"/>
              </a:rPr>
              <a:t>Case mgt. for post-service careers</a:t>
            </a:r>
          </a:p>
          <a:p>
            <a:pPr marL="252413" indent="-252413" defTabSz="1371600">
              <a:buFont typeface="Arial" panose="020B0604020202020204" pitchFamily="34" charset="0"/>
              <a:buChar char="•"/>
            </a:pPr>
            <a:endParaRPr lang="en-US" sz="21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52413" indent="-252413" defTabSz="1371600"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000000"/>
                </a:solidFill>
                <a:latin typeface="Arial" panose="020B0604020202020204" pitchFamily="34" charset="0"/>
              </a:rPr>
              <a:t>Assist with accelerated pathways &amp; civilian occupational licensure</a:t>
            </a:r>
          </a:p>
        </p:txBody>
      </p:sp>
    </p:spTree>
    <p:extLst>
      <p:ext uri="{BB962C8B-B14F-4D97-AF65-F5344CB8AC3E}">
        <p14:creationId xmlns:p14="http://schemas.microsoft.com/office/powerpoint/2010/main" val="269897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  <p:bldP spid="14" grpId="0" animBg="1"/>
      <p:bldP spid="27" grpId="0" animBg="1"/>
      <p:bldP spid="28" grpId="0" animBg="1"/>
      <p:bldP spid="1024" grpId="0" animBg="1"/>
      <p:bldP spid="1025" grpId="0" animBg="1"/>
      <p:bldP spid="1029" grpId="0" animBg="1"/>
      <p:bldP spid="1030" grpId="0" animBg="1"/>
      <p:bldP spid="10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6" name="Picture 42" descr="KentuckyOne Health announces name change to CHI Saint Joseph Health | News  | thetimestribune.com">
            <a:extLst>
              <a:ext uri="{FF2B5EF4-FFF2-40B4-BE49-F238E27FC236}">
                <a16:creationId xmlns:a16="http://schemas.microsoft.com/office/drawing/2014/main" id="{2FF7FCED-3CF8-B81A-4D9E-E46B3B5CF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7789" y="2525992"/>
            <a:ext cx="3591194" cy="106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6" descr="Home - Find the solution that's right for you - Valvoline">
            <a:extLst>
              <a:ext uri="{FF2B5EF4-FFF2-40B4-BE49-F238E27FC236}">
                <a16:creationId xmlns:a16="http://schemas.microsoft.com/office/drawing/2014/main" id="{DE545CAA-56FA-741B-C006-D0CE156C0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5376" y="5187608"/>
            <a:ext cx="3227740" cy="179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Press Tools: Northern Kentucky University, Greater Cincinnati Region">
            <a:extLst>
              <a:ext uri="{FF2B5EF4-FFF2-40B4-BE49-F238E27FC236}">
                <a16:creationId xmlns:a16="http://schemas.microsoft.com/office/drawing/2014/main" id="{E619EF0F-8199-A3FF-B1CF-0047912C0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04" y="7273365"/>
            <a:ext cx="2679208" cy="153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5889E6-04B4-CDA5-8D01-1AB4E607B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372" y="375938"/>
            <a:ext cx="17075225" cy="881780"/>
          </a:xfrm>
          <a:noFill/>
        </p:spPr>
        <p:txBody>
          <a:bodyPr wrap="square">
            <a:spAutoFit/>
          </a:bodyPr>
          <a:lstStyle/>
          <a:p>
            <a:r>
              <a:rPr lang="en-US" sz="5700" dirty="0">
                <a:solidFill>
                  <a:srgbClr val="8B1415"/>
                </a:solidFill>
                <a:ea typeface="+mn-ea"/>
                <a:cs typeface="+mn-cs"/>
              </a:rPr>
              <a:t>DEVELOP WORKFORCE PARTNERSHIPS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2929B4-3BB9-C641-1B37-30AA6CB399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kyvalor.com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E79174C-9020-8815-E687-872AF2DDD9DC}"/>
              </a:ext>
            </a:extLst>
          </p:cNvPr>
          <p:cNvCxnSpPr>
            <a:cxnSpLocks/>
          </p:cNvCxnSpPr>
          <p:nvPr/>
        </p:nvCxnSpPr>
        <p:spPr>
          <a:xfrm>
            <a:off x="7885217" y="1574194"/>
            <a:ext cx="0" cy="8487065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46E0E4-C72F-59F5-B0E3-2722519E2188}"/>
              </a:ext>
            </a:extLst>
          </p:cNvPr>
          <p:cNvCxnSpPr>
            <a:cxnSpLocks/>
          </p:cNvCxnSpPr>
          <p:nvPr/>
        </p:nvCxnSpPr>
        <p:spPr>
          <a:xfrm>
            <a:off x="676894" y="5321130"/>
            <a:ext cx="7208324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493C7EE-E8AE-14F0-B17C-4FDA898B4F2C}"/>
              </a:ext>
            </a:extLst>
          </p:cNvPr>
          <p:cNvSpPr txBox="1"/>
          <p:nvPr/>
        </p:nvSpPr>
        <p:spPr>
          <a:xfrm>
            <a:off x="8145641" y="1487963"/>
            <a:ext cx="5278575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500"/>
              </a:spcAft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Employer Partnerships</a:t>
            </a:r>
          </a:p>
          <a:p>
            <a:pPr>
              <a:spcAft>
                <a:spcPts val="1500"/>
              </a:spcAft>
            </a:pP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Total to date: 260</a:t>
            </a:r>
          </a:p>
          <a:p>
            <a:endParaRPr lang="en-US" sz="27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04B2CE-4699-41A0-7AEF-FCC2AA147AD0}"/>
              </a:ext>
            </a:extLst>
          </p:cNvPr>
          <p:cNvSpPr txBox="1"/>
          <p:nvPr/>
        </p:nvSpPr>
        <p:spPr>
          <a:xfrm>
            <a:off x="488372" y="5470278"/>
            <a:ext cx="6584124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500"/>
              </a:spcAft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Institutes of Higher Education</a:t>
            </a:r>
          </a:p>
          <a:p>
            <a:pPr>
              <a:spcAft>
                <a:spcPts val="1500"/>
              </a:spcAft>
            </a:pP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Total to date: 5</a:t>
            </a:r>
          </a:p>
          <a:p>
            <a:endParaRPr lang="en-US" sz="2700" dirty="0"/>
          </a:p>
        </p:txBody>
      </p:sp>
      <p:pic>
        <p:nvPicPr>
          <p:cNvPr id="1036" name="Picture 12" descr="A blue and green logo&#10;&#10;Description automatically generated">
            <a:extLst>
              <a:ext uri="{FF2B5EF4-FFF2-40B4-BE49-F238E27FC236}">
                <a16:creationId xmlns:a16="http://schemas.microsoft.com/office/drawing/2014/main" id="{33D739C4-CCAE-884E-5694-D02B64E3D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1059" y="1528434"/>
            <a:ext cx="1610320" cy="124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A green text on a white background&#10;&#10;Description automatically generated">
            <a:extLst>
              <a:ext uri="{FF2B5EF4-FFF2-40B4-BE49-F238E27FC236}">
                <a16:creationId xmlns:a16="http://schemas.microsoft.com/office/drawing/2014/main" id="{3BD018BC-7A19-FDE3-2905-EB4626393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911" y="9121218"/>
            <a:ext cx="1904290" cy="101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1F87F6E-40EF-8339-0CDA-11AE7BED50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7418" y="2026560"/>
            <a:ext cx="1961678" cy="10026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F9E920B-CB61-F2DC-1D04-504C5AD6B0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5003" y="3955537"/>
            <a:ext cx="1980257" cy="11148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F71375A-46F6-9FB8-2F30-635B23CFC08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8258" b="8859"/>
          <a:stretch/>
        </p:blipFill>
        <p:spPr>
          <a:xfrm>
            <a:off x="3165017" y="2790403"/>
            <a:ext cx="1961678" cy="1129961"/>
          </a:xfrm>
          <a:prstGeom prst="rect">
            <a:avLst/>
          </a:prstGeom>
        </p:spPr>
      </p:pic>
      <p:pic>
        <p:nvPicPr>
          <p:cNvPr id="15" name="Picture 2" descr="Welcome - Kentucky Workforce Innovation Board">
            <a:extLst>
              <a:ext uri="{FF2B5EF4-FFF2-40B4-BE49-F238E27FC236}">
                <a16:creationId xmlns:a16="http://schemas.microsoft.com/office/drawing/2014/main" id="{CA8ADC40-9FC4-33D1-B782-B15AF19BE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88" y="3551897"/>
            <a:ext cx="1589333" cy="130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9004CE-D6DF-C765-23BA-A01CB9C6A974}"/>
              </a:ext>
            </a:extLst>
          </p:cNvPr>
          <p:cNvSpPr txBox="1"/>
          <p:nvPr/>
        </p:nvSpPr>
        <p:spPr>
          <a:xfrm>
            <a:off x="488373" y="1479643"/>
            <a:ext cx="48733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500"/>
              </a:spcAft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Key Communicators &amp; Government Groups</a:t>
            </a:r>
          </a:p>
        </p:txBody>
      </p:sp>
      <p:pic>
        <p:nvPicPr>
          <p:cNvPr id="17" name="Picture 4" descr="Louisville Cardinals - Wikipedia">
            <a:extLst>
              <a:ext uri="{FF2B5EF4-FFF2-40B4-BE49-F238E27FC236}">
                <a16:creationId xmlns:a16="http://schemas.microsoft.com/office/drawing/2014/main" id="{A02AF67D-2064-A030-5D24-26B94C63A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611" y="7541885"/>
            <a:ext cx="1386844" cy="152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E92A46CF-EE5D-2791-3B00-EA9C1C83A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532" y="7523556"/>
            <a:ext cx="1386844" cy="113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C739B0DB-B2F3-A093-0DE3-60C71DC13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182" y="9050645"/>
            <a:ext cx="2577629" cy="83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A blue and yellow logo&#10;&#10;Description automatically generated">
            <a:extLst>
              <a:ext uri="{FF2B5EF4-FFF2-40B4-BE49-F238E27FC236}">
                <a16:creationId xmlns:a16="http://schemas.microsoft.com/office/drawing/2014/main" id="{E26BC5D8-B489-EF40-FE13-CF6C67165FD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01073" y="6329827"/>
            <a:ext cx="4134195" cy="879187"/>
          </a:xfrm>
          <a:prstGeom prst="rect">
            <a:avLst/>
          </a:prstGeom>
        </p:spPr>
      </p:pic>
      <p:pic>
        <p:nvPicPr>
          <p:cNvPr id="34" name="Picture 14">
            <a:extLst>
              <a:ext uri="{FF2B5EF4-FFF2-40B4-BE49-F238E27FC236}">
                <a16:creationId xmlns:a16="http://schemas.microsoft.com/office/drawing/2014/main" id="{DB314EC9-63AD-FDBD-F135-56C3A8844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921" y="4179141"/>
            <a:ext cx="1924489" cy="98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8">
            <a:extLst>
              <a:ext uri="{FF2B5EF4-FFF2-40B4-BE49-F238E27FC236}">
                <a16:creationId xmlns:a16="http://schemas.microsoft.com/office/drawing/2014/main" id="{B7EF8785-0669-F51C-A389-C1007A690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734" y="7213083"/>
            <a:ext cx="3506647" cy="96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0" descr="UofL Health – Jewish Hospital | Louisville KY | UofL Health">
            <a:extLst>
              <a:ext uri="{FF2B5EF4-FFF2-40B4-BE49-F238E27FC236}">
                <a16:creationId xmlns:a16="http://schemas.microsoft.com/office/drawing/2014/main" id="{03CB5BE9-C3FB-4FEF-0C14-3D039B019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4344" y="1342120"/>
            <a:ext cx="2086816" cy="208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2" descr="Amazon Logo Vector Art, Icons, and Graphics for Free Download">
            <a:extLst>
              <a:ext uri="{FF2B5EF4-FFF2-40B4-BE49-F238E27FC236}">
                <a16:creationId xmlns:a16="http://schemas.microsoft.com/office/drawing/2014/main" id="{0C6D47CD-4ED7-E809-EC7E-B2825F4A7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0045" y="4014733"/>
            <a:ext cx="3065124" cy="127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4" descr="UPS Logo and symbol, meaning, history, PNG, brand">
            <a:extLst>
              <a:ext uri="{FF2B5EF4-FFF2-40B4-BE49-F238E27FC236}">
                <a16:creationId xmlns:a16="http://schemas.microsoft.com/office/drawing/2014/main" id="{3F4FAF5F-66CE-291D-A26E-721474D2E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4096" y="3732965"/>
            <a:ext cx="2768955" cy="155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8" descr="Welcome to Hunt Brothers® Pizza">
            <a:extLst>
              <a:ext uri="{FF2B5EF4-FFF2-40B4-BE49-F238E27FC236}">
                <a16:creationId xmlns:a16="http://schemas.microsoft.com/office/drawing/2014/main" id="{FE4EEDD9-CBAA-461F-1625-FC418CDCC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2440" y="6460973"/>
            <a:ext cx="2458816" cy="165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30" descr="Home - Boone County Schools">
            <a:extLst>
              <a:ext uri="{FF2B5EF4-FFF2-40B4-BE49-F238E27FC236}">
                <a16:creationId xmlns:a16="http://schemas.microsoft.com/office/drawing/2014/main" id="{24F1E10F-5FE6-DF4F-0FB0-B9D8AFE3E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287" y="3666188"/>
            <a:ext cx="1353317" cy="170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2" descr="Pikeville Medical Center receives COVID-19 Vaccine | Q95FM">
            <a:extLst>
              <a:ext uri="{FF2B5EF4-FFF2-40B4-BE49-F238E27FC236}">
                <a16:creationId xmlns:a16="http://schemas.microsoft.com/office/drawing/2014/main" id="{A80A088E-E09B-EBA3-E9EA-7106A2BEA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811" y="9119311"/>
            <a:ext cx="3104828" cy="58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>
            <a:extLst>
              <a:ext uri="{FF2B5EF4-FFF2-40B4-BE49-F238E27FC236}">
                <a16:creationId xmlns:a16="http://schemas.microsoft.com/office/drawing/2014/main" id="{EFF764AA-65A0-2CC9-D413-EB5BFD9BC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660" y="5737105"/>
            <a:ext cx="2748421" cy="105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Gray Companies Unified Under One Brand – Gray | News &amp; Insights | Gray">
            <a:extLst>
              <a:ext uri="{FF2B5EF4-FFF2-40B4-BE49-F238E27FC236}">
                <a16:creationId xmlns:a16="http://schemas.microsoft.com/office/drawing/2014/main" id="{0B696380-C652-C077-03ED-613A08426B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0" t="3783" r="3781" b="6589"/>
          <a:stretch/>
        </p:blipFill>
        <p:spPr bwMode="auto">
          <a:xfrm>
            <a:off x="11840273" y="5253946"/>
            <a:ext cx="2014763" cy="104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Aerotek Unveils New Brand Positioning and Identity">
            <a:extLst>
              <a:ext uri="{FF2B5EF4-FFF2-40B4-BE49-F238E27FC236}">
                <a16:creationId xmlns:a16="http://schemas.microsoft.com/office/drawing/2014/main" id="{777FB187-E8AA-88BC-5A49-B47DDA8637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83"/>
          <a:stretch/>
        </p:blipFill>
        <p:spPr bwMode="auto">
          <a:xfrm>
            <a:off x="15217194" y="8103143"/>
            <a:ext cx="2288163" cy="146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ome - Feam">
            <a:extLst>
              <a:ext uri="{FF2B5EF4-FFF2-40B4-BE49-F238E27FC236}">
                <a16:creationId xmlns:a16="http://schemas.microsoft.com/office/drawing/2014/main" id="{C1053A2D-9B7B-4F0A-0988-D6897F7B3D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36"/>
          <a:stretch/>
        </p:blipFill>
        <p:spPr bwMode="auto">
          <a:xfrm>
            <a:off x="11635522" y="8073684"/>
            <a:ext cx="3102365" cy="69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>
            <a:extLst>
              <a:ext uri="{FF2B5EF4-FFF2-40B4-BE49-F238E27FC236}">
                <a16:creationId xmlns:a16="http://schemas.microsoft.com/office/drawing/2014/main" id="{BD98B864-ED9E-2315-F863-75531C977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304" y="3159711"/>
            <a:ext cx="2920918" cy="61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E328FE-CB13-6598-7278-A3821ECD752D}"/>
              </a:ext>
            </a:extLst>
          </p:cNvPr>
          <p:cNvSpPr txBox="1"/>
          <p:nvPr/>
        </p:nvSpPr>
        <p:spPr>
          <a:xfrm>
            <a:off x="506840" y="2533747"/>
            <a:ext cx="30386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Total to date: 115</a:t>
            </a:r>
            <a:endParaRPr lang="en-US" sz="27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endParaRPr lang="en-US" sz="27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BC91D1F-7D72-AA2E-7ACB-C72DCD820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256" y="6782376"/>
            <a:ext cx="2550709" cy="74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blue flag with white text&#10;&#10;Description automatically generated">
            <a:extLst>
              <a:ext uri="{FF2B5EF4-FFF2-40B4-BE49-F238E27FC236}">
                <a16:creationId xmlns:a16="http://schemas.microsoft.com/office/drawing/2014/main" id="{078AED03-FFC5-092A-6AB9-D7FB07BE8955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601" y="3530203"/>
            <a:ext cx="1432160" cy="143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55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2" grpId="0"/>
      <p:bldP spid="11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555EABEF-B88A-DE16-0AC4-9246B2DCC1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" b="21"/>
          <a:stretch/>
        </p:blipFill>
        <p:spPr>
          <a:xfrm>
            <a:off x="222512" y="2243295"/>
            <a:ext cx="9867909" cy="62838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EC1CEC-2EBB-CF4C-063A-9A89E264E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700" y="446853"/>
            <a:ext cx="9462678" cy="927946"/>
          </a:xfrm>
          <a:noFill/>
        </p:spPr>
        <p:txBody>
          <a:bodyPr vert="horz" wrap="square" lIns="137160" tIns="68580" rIns="137160" bIns="68580" rtlCol="0" anchor="ctr">
            <a:spAutoFit/>
          </a:bodyPr>
          <a:lstStyle/>
          <a:p>
            <a:r>
              <a:rPr lang="en-US" sz="5700" dirty="0">
                <a:solidFill>
                  <a:srgbClr val="8B1415"/>
                </a:solidFill>
                <a:ea typeface="+mn-ea"/>
                <a:cs typeface="+mn-cs"/>
              </a:rPr>
              <a:t>MILITARY BASE VISITS</a:t>
            </a:r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3A6E897-866B-C80D-D7F4-BC0401B913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51358" y="9344494"/>
            <a:ext cx="6172200" cy="547688"/>
          </a:xfrm>
        </p:spPr>
        <p:txBody>
          <a:bodyPr/>
          <a:lstStyle/>
          <a:p>
            <a:r>
              <a:rPr lang="en-US" dirty="0" err="1"/>
              <a:t>kyvalor.com</a:t>
            </a:r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C755519-7451-6188-4729-22295193D41F}"/>
              </a:ext>
            </a:extLst>
          </p:cNvPr>
          <p:cNvSpPr/>
          <p:nvPr/>
        </p:nvSpPr>
        <p:spPr>
          <a:xfrm>
            <a:off x="6995849" y="5387560"/>
            <a:ext cx="121671" cy="119600"/>
          </a:xfrm>
          <a:prstGeom prst="ellipse">
            <a:avLst/>
          </a:prstGeom>
          <a:solidFill>
            <a:srgbClr val="AE141B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0BE7F7E-4ACF-03C0-0A9D-B3A51409E41A}"/>
              </a:ext>
            </a:extLst>
          </p:cNvPr>
          <p:cNvSpPr/>
          <p:nvPr/>
        </p:nvSpPr>
        <p:spPr>
          <a:xfrm>
            <a:off x="7117518" y="5214104"/>
            <a:ext cx="121671" cy="119600"/>
          </a:xfrm>
          <a:prstGeom prst="ellipse">
            <a:avLst/>
          </a:prstGeom>
          <a:solidFill>
            <a:srgbClr val="AE141B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0FD5F86-DF03-F9FC-A70E-8C704A9C6A4C}"/>
              </a:ext>
            </a:extLst>
          </p:cNvPr>
          <p:cNvSpPr/>
          <p:nvPr/>
        </p:nvSpPr>
        <p:spPr>
          <a:xfrm>
            <a:off x="8093729" y="7445659"/>
            <a:ext cx="121671" cy="119600"/>
          </a:xfrm>
          <a:prstGeom prst="ellipse">
            <a:avLst/>
          </a:prstGeom>
          <a:solidFill>
            <a:srgbClr val="AE141B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D7A712B-D56C-40EA-BF14-491AF76F4B80}"/>
              </a:ext>
            </a:extLst>
          </p:cNvPr>
          <p:cNvSpPr/>
          <p:nvPr/>
        </p:nvSpPr>
        <p:spPr>
          <a:xfrm>
            <a:off x="4738944" y="7082263"/>
            <a:ext cx="121671" cy="119600"/>
          </a:xfrm>
          <a:prstGeom prst="ellipse">
            <a:avLst/>
          </a:prstGeom>
          <a:solidFill>
            <a:srgbClr val="AE141B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77D3A3D-5B07-0AA0-BBC5-C9B0B8C34F54}"/>
              </a:ext>
            </a:extLst>
          </p:cNvPr>
          <p:cNvSpPr/>
          <p:nvPr/>
        </p:nvSpPr>
        <p:spPr>
          <a:xfrm>
            <a:off x="7290438" y="5039552"/>
            <a:ext cx="121671" cy="119600"/>
          </a:xfrm>
          <a:prstGeom prst="ellipse">
            <a:avLst/>
          </a:prstGeom>
          <a:solidFill>
            <a:srgbClr val="AE141B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0A687E4-DF8B-7E9A-320B-40060CD7B09B}"/>
              </a:ext>
            </a:extLst>
          </p:cNvPr>
          <p:cNvSpPr/>
          <p:nvPr/>
        </p:nvSpPr>
        <p:spPr>
          <a:xfrm>
            <a:off x="3385473" y="6586247"/>
            <a:ext cx="121671" cy="119600"/>
          </a:xfrm>
          <a:prstGeom prst="ellipse">
            <a:avLst/>
          </a:prstGeom>
          <a:solidFill>
            <a:srgbClr val="AE141B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B482AF4-6498-2E02-F036-77CB3495F8D6}"/>
              </a:ext>
            </a:extLst>
          </p:cNvPr>
          <p:cNvSpPr/>
          <p:nvPr/>
        </p:nvSpPr>
        <p:spPr>
          <a:xfrm>
            <a:off x="7412109" y="5214104"/>
            <a:ext cx="121671" cy="119600"/>
          </a:xfrm>
          <a:prstGeom prst="ellipse">
            <a:avLst/>
          </a:prstGeom>
          <a:solidFill>
            <a:srgbClr val="AE141B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2A0C8C2-34A7-BFEA-82ED-493B165603D0}"/>
              </a:ext>
            </a:extLst>
          </p:cNvPr>
          <p:cNvSpPr/>
          <p:nvPr/>
        </p:nvSpPr>
        <p:spPr>
          <a:xfrm>
            <a:off x="4860615" y="6526447"/>
            <a:ext cx="121671" cy="119600"/>
          </a:xfrm>
          <a:prstGeom prst="ellipse">
            <a:avLst/>
          </a:prstGeom>
          <a:solidFill>
            <a:srgbClr val="AE141B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2ECC7D3-F7E3-6935-8A27-2A72B128EEE0}"/>
              </a:ext>
            </a:extLst>
          </p:cNvPr>
          <p:cNvSpPr/>
          <p:nvPr/>
        </p:nvSpPr>
        <p:spPr>
          <a:xfrm>
            <a:off x="7737735" y="6071074"/>
            <a:ext cx="121671" cy="119600"/>
          </a:xfrm>
          <a:prstGeom prst="ellipse">
            <a:avLst/>
          </a:prstGeom>
          <a:solidFill>
            <a:srgbClr val="AE141B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D5B2A18-340C-7814-F1D7-DCE8B6F0542D}"/>
              </a:ext>
            </a:extLst>
          </p:cNvPr>
          <p:cNvSpPr/>
          <p:nvPr/>
        </p:nvSpPr>
        <p:spPr>
          <a:xfrm>
            <a:off x="8438885" y="5598137"/>
            <a:ext cx="121671" cy="119600"/>
          </a:xfrm>
          <a:prstGeom prst="ellipse">
            <a:avLst/>
          </a:prstGeom>
          <a:solidFill>
            <a:srgbClr val="AE141B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FD1302F-1A60-CD5A-902C-5ADDF1646EB3}"/>
              </a:ext>
            </a:extLst>
          </p:cNvPr>
          <p:cNvSpPr/>
          <p:nvPr/>
        </p:nvSpPr>
        <p:spPr>
          <a:xfrm>
            <a:off x="5857035" y="6783376"/>
            <a:ext cx="121671" cy="119600"/>
          </a:xfrm>
          <a:prstGeom prst="ellipse">
            <a:avLst/>
          </a:prstGeom>
          <a:solidFill>
            <a:srgbClr val="AE141B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5A83CDF-38CF-2065-B4BE-99B488553BFF}"/>
              </a:ext>
            </a:extLst>
          </p:cNvPr>
          <p:cNvSpPr/>
          <p:nvPr/>
        </p:nvSpPr>
        <p:spPr>
          <a:xfrm>
            <a:off x="7290438" y="6617423"/>
            <a:ext cx="121671" cy="119600"/>
          </a:xfrm>
          <a:prstGeom prst="ellipse">
            <a:avLst/>
          </a:prstGeom>
          <a:solidFill>
            <a:srgbClr val="AE141B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D761046-D8CB-E0E3-28B5-51DA1D44DBC0}"/>
              </a:ext>
            </a:extLst>
          </p:cNvPr>
          <p:cNvSpPr/>
          <p:nvPr/>
        </p:nvSpPr>
        <p:spPr>
          <a:xfrm>
            <a:off x="5351018" y="4919953"/>
            <a:ext cx="121671" cy="119600"/>
          </a:xfrm>
          <a:prstGeom prst="ellipse">
            <a:avLst/>
          </a:prstGeom>
          <a:solidFill>
            <a:srgbClr val="AE141B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B9C99F8-3E8C-A5AA-C898-DF1E9E7D3928}"/>
              </a:ext>
            </a:extLst>
          </p:cNvPr>
          <p:cNvSpPr/>
          <p:nvPr/>
        </p:nvSpPr>
        <p:spPr>
          <a:xfrm>
            <a:off x="4299981" y="6325102"/>
            <a:ext cx="121671" cy="119600"/>
          </a:xfrm>
          <a:prstGeom prst="ellipse">
            <a:avLst/>
          </a:prstGeom>
          <a:solidFill>
            <a:srgbClr val="AE141B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FFBA9DC-CE78-5941-E452-3B8377D58164}"/>
              </a:ext>
            </a:extLst>
          </p:cNvPr>
          <p:cNvSpPr/>
          <p:nvPr/>
        </p:nvSpPr>
        <p:spPr>
          <a:xfrm>
            <a:off x="1407717" y="2496394"/>
            <a:ext cx="121671" cy="119600"/>
          </a:xfrm>
          <a:prstGeom prst="ellipse">
            <a:avLst/>
          </a:prstGeom>
          <a:solidFill>
            <a:srgbClr val="AE141B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8CFAAD3-6403-9C75-1164-8C5C87D30E4E}"/>
              </a:ext>
            </a:extLst>
          </p:cNvPr>
          <p:cNvGrpSpPr/>
          <p:nvPr/>
        </p:nvGrpSpPr>
        <p:grpSpPr>
          <a:xfrm>
            <a:off x="10030362" y="0"/>
            <a:ext cx="9006163" cy="10287001"/>
            <a:chOff x="6826407" y="1348591"/>
            <a:chExt cx="5757549" cy="4061324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63F54D7C-DBDD-D6C1-E45A-F22448A99DC7}"/>
                </a:ext>
              </a:extLst>
            </p:cNvPr>
            <p:cNvGrpSpPr/>
            <p:nvPr/>
          </p:nvGrpSpPr>
          <p:grpSpPr>
            <a:xfrm>
              <a:off x="6826407" y="1348591"/>
              <a:ext cx="5291035" cy="4061324"/>
              <a:chOff x="8178543" y="1371926"/>
              <a:chExt cx="3594983" cy="4061324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3BD0AED-D10C-5E07-F8C1-E0E9625404CF}"/>
                  </a:ext>
                </a:extLst>
              </p:cNvPr>
              <p:cNvSpPr/>
              <p:nvPr/>
            </p:nvSpPr>
            <p:spPr>
              <a:xfrm>
                <a:off x="8178543" y="1371926"/>
                <a:ext cx="3594983" cy="4061324"/>
              </a:xfrm>
              <a:prstGeom prst="rect">
                <a:avLst/>
              </a:prstGeom>
              <a:solidFill>
                <a:srgbClr val="D8DAD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031C1A6-97FD-0B3D-2C4F-CCF36C6771A7}"/>
                  </a:ext>
                </a:extLst>
              </p:cNvPr>
              <p:cNvSpPr txBox="1"/>
              <p:nvPr/>
            </p:nvSpPr>
            <p:spPr>
              <a:xfrm>
                <a:off x="8306110" y="1654622"/>
                <a:ext cx="3252423" cy="21294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latin typeface="Arial" panose="020B0604020202020204" pitchFamily="34" charset="0"/>
                  </a:rPr>
                  <a:t>Consistent expansion of military base visits</a:t>
                </a:r>
              </a:p>
              <a:p>
                <a:endParaRPr lang="en-US" sz="450" dirty="0">
                  <a:latin typeface="Arial" panose="020B0604020202020204" pitchFamily="34" charset="0"/>
                </a:endParaRPr>
              </a:p>
              <a:p>
                <a:pPr lvl="1" indent="-428625">
                  <a:buFont typeface="Arial" panose="020B0604020202020204" pitchFamily="34" charset="0"/>
                  <a:buChar char="•"/>
                </a:pPr>
                <a:endParaRPr lang="en-US" sz="2100" dirty="0">
                  <a:latin typeface="Arial" panose="020B0604020202020204" pitchFamily="34" charset="0"/>
                </a:endParaRPr>
              </a:p>
              <a:p>
                <a:pPr lvl="1" indent="-428625">
                  <a:buFont typeface="Arial" panose="020B0604020202020204" pitchFamily="34" charset="0"/>
                  <a:buChar char="•"/>
                </a:pPr>
                <a:r>
                  <a:rPr lang="en-US" sz="2100" dirty="0">
                    <a:latin typeface="Arial" panose="020B0604020202020204" pitchFamily="34" charset="0"/>
                  </a:rPr>
                  <a:t>Fort Campbell*</a:t>
                </a:r>
              </a:p>
              <a:p>
                <a:pPr lvl="1" indent="-428625">
                  <a:buFont typeface="Arial" panose="020B0604020202020204" pitchFamily="34" charset="0"/>
                  <a:buChar char="•"/>
                </a:pPr>
                <a:r>
                  <a:rPr lang="en-US" sz="2100" dirty="0">
                    <a:latin typeface="Arial" panose="020B0604020202020204" pitchFamily="34" charset="0"/>
                  </a:rPr>
                  <a:t>Fort Knox*</a:t>
                </a:r>
              </a:p>
              <a:p>
                <a:pPr lvl="1" indent="-428625">
                  <a:buFont typeface="Arial" panose="020B0604020202020204" pitchFamily="34" charset="0"/>
                  <a:buChar char="•"/>
                </a:pPr>
                <a:r>
                  <a:rPr lang="en-US" sz="2100" dirty="0">
                    <a:latin typeface="Arial" panose="020B0604020202020204" pitchFamily="34" charset="0"/>
                  </a:rPr>
                  <a:t>KY National Guard</a:t>
                </a:r>
              </a:p>
              <a:p>
                <a:pPr lvl="1" indent="-428625">
                  <a:buFont typeface="Arial" panose="020B0604020202020204" pitchFamily="34" charset="0"/>
                  <a:buChar char="•"/>
                </a:pPr>
                <a:r>
                  <a:rPr lang="en-US" sz="2100" dirty="0">
                    <a:latin typeface="Arial" panose="020B0604020202020204" pitchFamily="34" charset="0"/>
                  </a:rPr>
                  <a:t>KY Bluegrass Army Depot</a:t>
                </a:r>
              </a:p>
              <a:p>
                <a:pPr lvl="1" indent="-428625">
                  <a:buFont typeface="Arial" panose="020B0604020202020204" pitchFamily="34" charset="0"/>
                  <a:buChar char="•"/>
                </a:pPr>
                <a:r>
                  <a:rPr lang="en-US" sz="2100" dirty="0">
                    <a:latin typeface="Arial" panose="020B0604020202020204" pitchFamily="34" charset="0"/>
                  </a:rPr>
                  <a:t>Fort Sam Houston</a:t>
                </a:r>
              </a:p>
              <a:p>
                <a:pPr lvl="1" indent="-428625">
                  <a:buFont typeface="Arial" panose="020B0604020202020204" pitchFamily="34" charset="0"/>
                  <a:buChar char="•"/>
                </a:pPr>
                <a:r>
                  <a:rPr lang="en-US" sz="2100" dirty="0">
                    <a:latin typeface="Arial" panose="020B0604020202020204" pitchFamily="34" charset="0"/>
                  </a:rPr>
                  <a:t>Fort Bliss</a:t>
                </a:r>
              </a:p>
              <a:p>
                <a:pPr lvl="1" indent="-428625">
                  <a:buFont typeface="Arial" panose="020B0604020202020204" pitchFamily="34" charset="0"/>
                  <a:buChar char="•"/>
                </a:pPr>
                <a:r>
                  <a:rPr lang="en-US" sz="2100" dirty="0">
                    <a:latin typeface="Arial" panose="020B0604020202020204" pitchFamily="34" charset="0"/>
                  </a:rPr>
                  <a:t>Fort Cavazos</a:t>
                </a:r>
              </a:p>
              <a:p>
                <a:pPr lvl="1" indent="-428625">
                  <a:buFont typeface="Arial" panose="020B0604020202020204" pitchFamily="34" charset="0"/>
                  <a:buChar char="•"/>
                </a:pPr>
                <a:r>
                  <a:rPr lang="en-US" sz="2100" dirty="0">
                    <a:latin typeface="Arial" panose="020B0604020202020204" pitchFamily="34" charset="0"/>
                  </a:rPr>
                  <a:t>Joint Base Lewis McCord</a:t>
                </a:r>
              </a:p>
              <a:p>
                <a:pPr lvl="1" indent="-428625">
                  <a:buFont typeface="Arial" panose="020B0604020202020204" pitchFamily="34" charset="0"/>
                  <a:buChar char="•"/>
                </a:pPr>
                <a:r>
                  <a:rPr lang="en-US" sz="2100" dirty="0">
                    <a:latin typeface="Arial" panose="020B0604020202020204" pitchFamily="34" charset="0"/>
                  </a:rPr>
                  <a:t>Fort Gordon</a:t>
                </a:r>
              </a:p>
              <a:p>
                <a:pPr lvl="1" indent="-428625">
                  <a:buFont typeface="Arial" panose="020B0604020202020204" pitchFamily="34" charset="0"/>
                  <a:buChar char="•"/>
                </a:pPr>
                <a:r>
                  <a:rPr lang="en-US" sz="2100" dirty="0">
                    <a:latin typeface="Arial" panose="020B0604020202020204" pitchFamily="34" charset="0"/>
                  </a:rPr>
                  <a:t>Fort Liberty</a:t>
                </a:r>
              </a:p>
              <a:p>
                <a:pPr lvl="1" indent="-428625">
                  <a:buFont typeface="Arial" panose="020B0604020202020204" pitchFamily="34" charset="0"/>
                  <a:buChar char="•"/>
                </a:pPr>
                <a:r>
                  <a:rPr lang="en-US" sz="2100" dirty="0">
                    <a:latin typeface="Arial" panose="020B0604020202020204" pitchFamily="34" charset="0"/>
                  </a:rPr>
                  <a:t>Fort Polk</a:t>
                </a:r>
              </a:p>
              <a:p>
                <a:pPr lvl="1" indent="-428625">
                  <a:buFont typeface="Arial" panose="020B0604020202020204" pitchFamily="34" charset="0"/>
                  <a:buChar char="•"/>
                </a:pPr>
                <a:r>
                  <a:rPr lang="en-US" sz="2100" dirty="0">
                    <a:latin typeface="Arial" panose="020B0604020202020204" pitchFamily="34" charset="0"/>
                  </a:rPr>
                  <a:t>Fort </a:t>
                </a:r>
                <a:r>
                  <a:rPr lang="en-US" sz="2100" dirty="0" err="1">
                    <a:latin typeface="Arial" panose="020B0604020202020204" pitchFamily="34" charset="0"/>
                  </a:rPr>
                  <a:t>Novosel</a:t>
                </a:r>
                <a:endParaRPr lang="en-US" sz="2100" dirty="0">
                  <a:latin typeface="Arial" panose="020B0604020202020204" pitchFamily="34" charset="0"/>
                </a:endParaRPr>
              </a:p>
              <a:p>
                <a:pPr lvl="1" indent="-428625">
                  <a:buFont typeface="Arial" panose="020B0604020202020204" pitchFamily="34" charset="0"/>
                  <a:buChar char="•"/>
                </a:pPr>
                <a:r>
                  <a:rPr lang="en-US" sz="2100" dirty="0">
                    <a:latin typeface="Arial" panose="020B0604020202020204" pitchFamily="34" charset="0"/>
                  </a:rPr>
                  <a:t>Fort Leavenworth </a:t>
                </a:r>
              </a:p>
              <a:p>
                <a:pPr lvl="1" indent="-428625">
                  <a:buFont typeface="Arial" panose="020B0604020202020204" pitchFamily="34" charset="0"/>
                  <a:buChar char="•"/>
                </a:pPr>
                <a:endParaRPr lang="en-US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FACA1EE-A600-F534-DBBF-D3EEF13CA68D}"/>
                </a:ext>
              </a:extLst>
            </p:cNvPr>
            <p:cNvSpPr txBox="1"/>
            <p:nvPr/>
          </p:nvSpPr>
          <p:spPr>
            <a:xfrm>
              <a:off x="8971932" y="1826585"/>
              <a:ext cx="3612024" cy="16950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endParaRPr lang="en-US" sz="2100" dirty="0">
                <a:latin typeface="Arial" panose="020B0604020202020204" pitchFamily="34" charset="0"/>
              </a:endParaRPr>
            </a:p>
            <a:p>
              <a:pPr marL="1114425" lvl="1" indent="-428625">
                <a:buFont typeface="Arial" panose="020B0604020202020204" pitchFamily="34" charset="0"/>
                <a:buChar char="•"/>
              </a:pPr>
              <a:r>
                <a:rPr lang="en-US" sz="2100" dirty="0">
                  <a:latin typeface="Arial" panose="020B0604020202020204" pitchFamily="34" charset="0"/>
                </a:rPr>
                <a:t>MacDill AFB</a:t>
              </a:r>
            </a:p>
            <a:p>
              <a:pPr marL="1114425" lvl="1" indent="-428625">
                <a:buFont typeface="Arial" panose="020B0604020202020204" pitchFamily="34" charset="0"/>
                <a:buChar char="•"/>
              </a:pPr>
              <a:r>
                <a:rPr lang="en-US" sz="2100" dirty="0">
                  <a:latin typeface="Arial" panose="020B0604020202020204" pitchFamily="34" charset="0"/>
                </a:rPr>
                <a:t>Dyess AFB</a:t>
              </a:r>
            </a:p>
            <a:p>
              <a:pPr marL="1114425" lvl="1" indent="-428625">
                <a:buFont typeface="Arial" panose="020B0604020202020204" pitchFamily="34" charset="0"/>
                <a:buChar char="•"/>
              </a:pPr>
              <a:r>
                <a:rPr lang="en-US" sz="2100" dirty="0">
                  <a:latin typeface="Arial" panose="020B0604020202020204" pitchFamily="34" charset="0"/>
                </a:rPr>
                <a:t>Eglin AFB</a:t>
              </a:r>
            </a:p>
            <a:p>
              <a:pPr marL="1114425" lvl="1" indent="-428625">
                <a:buFont typeface="Arial" panose="020B0604020202020204" pitchFamily="34" charset="0"/>
                <a:buChar char="•"/>
              </a:pPr>
              <a:r>
                <a:rPr lang="en-US" sz="2100" dirty="0">
                  <a:latin typeface="Arial" panose="020B0604020202020204" pitchFamily="34" charset="0"/>
                </a:rPr>
                <a:t>Joint Base Pearl Harbor</a:t>
              </a:r>
            </a:p>
            <a:p>
              <a:pPr marL="1114425" lvl="1" indent="-428625">
                <a:buFont typeface="Arial" panose="020B0604020202020204" pitchFamily="34" charset="0"/>
                <a:buChar char="•"/>
              </a:pPr>
              <a:r>
                <a:rPr lang="en-US" sz="2100" dirty="0">
                  <a:latin typeface="Arial" panose="020B0604020202020204" pitchFamily="34" charset="0"/>
                </a:rPr>
                <a:t>Schofield Barracks</a:t>
              </a:r>
            </a:p>
            <a:p>
              <a:pPr marL="1114425" lvl="1" indent="-428625">
                <a:buFont typeface="Arial" panose="020B0604020202020204" pitchFamily="34" charset="0"/>
                <a:buChar char="•"/>
              </a:pPr>
              <a:r>
                <a:rPr lang="en-US" sz="2100" dirty="0">
                  <a:latin typeface="Arial" panose="020B0604020202020204" pitchFamily="34" charset="0"/>
                </a:rPr>
                <a:t>Marine Corp @ Kaneohe Bay</a:t>
              </a:r>
            </a:p>
            <a:p>
              <a:pPr marL="1114425" lvl="1" indent="-428625">
                <a:buFont typeface="Arial" panose="020B0604020202020204" pitchFamily="34" charset="0"/>
                <a:buChar char="•"/>
              </a:pPr>
              <a:r>
                <a:rPr lang="en-US" sz="2100" dirty="0">
                  <a:latin typeface="Arial" panose="020B0604020202020204" pitchFamily="34" charset="0"/>
                </a:rPr>
                <a:t>Fort Eisenhower</a:t>
              </a:r>
            </a:p>
            <a:p>
              <a:pPr marL="1114425" lvl="1" indent="-428625">
                <a:buFont typeface="Arial" panose="020B0604020202020204" pitchFamily="34" charset="0"/>
                <a:buChar char="•"/>
              </a:pPr>
              <a:r>
                <a:rPr lang="en-US" sz="2100" dirty="0">
                  <a:latin typeface="Arial" panose="020B0604020202020204" pitchFamily="34" charset="0"/>
                </a:rPr>
                <a:t>Camp Lejeune </a:t>
              </a:r>
            </a:p>
            <a:p>
              <a:pPr marL="1114425" lvl="1" indent="-428625">
                <a:buFont typeface="Arial" panose="020B0604020202020204" pitchFamily="34" charset="0"/>
                <a:buChar char="•"/>
              </a:pPr>
              <a:r>
                <a:rPr lang="en-US" sz="2100" dirty="0">
                  <a:latin typeface="Arial" panose="020B0604020202020204" pitchFamily="34" charset="0"/>
                </a:rPr>
                <a:t>Wright Patterson AFB</a:t>
              </a:r>
            </a:p>
            <a:p>
              <a:pPr marL="1114425" lvl="1" indent="-428625">
                <a:buFont typeface="Arial" panose="020B0604020202020204" pitchFamily="34" charset="0"/>
                <a:buChar char="•"/>
              </a:pPr>
              <a:r>
                <a:rPr lang="en-US" sz="2100" dirty="0">
                  <a:latin typeface="Arial" panose="020B0604020202020204" pitchFamily="34" charset="0"/>
                </a:rPr>
                <a:t>Fort Huachuca</a:t>
              </a:r>
            </a:p>
            <a:p>
              <a:pPr marL="1114425" lvl="1" indent="-428625">
                <a:buFont typeface="Arial" panose="020B0604020202020204" pitchFamily="34" charset="0"/>
                <a:buChar char="•"/>
              </a:pPr>
              <a:r>
                <a:rPr lang="en-US" sz="2100" dirty="0">
                  <a:latin typeface="Arial" panose="020B0604020202020204" pitchFamily="34" charset="0"/>
                </a:rPr>
                <a:t>Davis Monthan AFB</a:t>
              </a:r>
            </a:p>
            <a:p>
              <a:pPr marL="1114425" lvl="1" indent="-428625">
                <a:buFont typeface="Arial" panose="020B0604020202020204" pitchFamily="34" charset="0"/>
                <a:buChar char="•"/>
              </a:pPr>
              <a:r>
                <a:rPr lang="en-US" sz="2100" dirty="0">
                  <a:latin typeface="Arial" panose="020B0604020202020204" pitchFamily="34" charset="0"/>
                </a:rPr>
                <a:t>Luke AFB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1B49851-D895-1713-6B43-CD114DB037C0}"/>
              </a:ext>
            </a:extLst>
          </p:cNvPr>
          <p:cNvGrpSpPr/>
          <p:nvPr/>
        </p:nvGrpSpPr>
        <p:grpSpPr>
          <a:xfrm>
            <a:off x="2838364" y="7716921"/>
            <a:ext cx="750188" cy="1105710"/>
            <a:chOff x="1751419" y="4782742"/>
            <a:chExt cx="500125" cy="73714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2539A02-8CEE-7D50-2BCF-32578C6F4D0C}"/>
                </a:ext>
              </a:extLst>
            </p:cNvPr>
            <p:cNvSpPr/>
            <p:nvPr/>
          </p:nvSpPr>
          <p:spPr>
            <a:xfrm>
              <a:off x="1751419" y="5103322"/>
              <a:ext cx="500125" cy="416560"/>
            </a:xfrm>
            <a:prstGeom prst="ellipse">
              <a:avLst/>
            </a:pr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5A9D309-A280-01DB-F0C7-A67080E7F33A}"/>
                </a:ext>
              </a:extLst>
            </p:cNvPr>
            <p:cNvSpPr/>
            <p:nvPr/>
          </p:nvSpPr>
          <p:spPr>
            <a:xfrm>
              <a:off x="1868700" y="5287133"/>
              <a:ext cx="81114" cy="79733"/>
            </a:xfrm>
            <a:prstGeom prst="ellipse">
              <a:avLst/>
            </a:prstGeom>
            <a:solidFill>
              <a:srgbClr val="AE141B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1B4CF01-A552-3FBE-46CA-2BC2E2E3FB42}"/>
                </a:ext>
              </a:extLst>
            </p:cNvPr>
            <p:cNvSpPr/>
            <p:nvPr/>
          </p:nvSpPr>
          <p:spPr>
            <a:xfrm>
              <a:off x="2067094" y="5287133"/>
              <a:ext cx="81114" cy="79733"/>
            </a:xfrm>
            <a:prstGeom prst="ellipse">
              <a:avLst/>
            </a:prstGeom>
            <a:solidFill>
              <a:srgbClr val="AE141B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FCD0028-2833-A3AC-B565-C83680A3E63C}"/>
                </a:ext>
              </a:extLst>
            </p:cNvPr>
            <p:cNvSpPr/>
            <p:nvPr/>
          </p:nvSpPr>
          <p:spPr>
            <a:xfrm>
              <a:off x="1960924" y="5170778"/>
              <a:ext cx="81114" cy="79733"/>
            </a:xfrm>
            <a:prstGeom prst="ellipse">
              <a:avLst/>
            </a:prstGeom>
            <a:solidFill>
              <a:srgbClr val="AE141B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83A200A2-314A-D9BD-4FD1-7F7D124FF2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01481" y="4782742"/>
              <a:ext cx="0" cy="300433"/>
            </a:xfrm>
            <a:prstGeom prst="straightConnector1">
              <a:avLst/>
            </a:prstGeom>
            <a:ln>
              <a:solidFill>
                <a:srgbClr val="8B141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 descr="Marine Corps Emblem">
            <a:extLst>
              <a:ext uri="{FF2B5EF4-FFF2-40B4-BE49-F238E27FC236}">
                <a16:creationId xmlns:a16="http://schemas.microsoft.com/office/drawing/2014/main" id="{CAA38694-F250-CDD9-FFEE-803C70D3A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9650" y="8886263"/>
            <a:ext cx="1053789" cy="105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B171450-61D9-7039-1415-FB8B80B67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696" y="8874508"/>
            <a:ext cx="788645" cy="102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2DFAC4A-D15C-DB6B-3676-2BE28E3FC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4481" y="8908404"/>
            <a:ext cx="1156791" cy="90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DA19AAD3-9EC8-0928-BD2C-0321404F3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14098798" y="8842538"/>
            <a:ext cx="1156792" cy="115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EC6B6E4-252E-26E5-B65A-F2C2F2FF70A3}"/>
              </a:ext>
            </a:extLst>
          </p:cNvPr>
          <p:cNvSpPr/>
          <p:nvPr/>
        </p:nvSpPr>
        <p:spPr>
          <a:xfrm>
            <a:off x="7095198" y="6813821"/>
            <a:ext cx="121671" cy="119600"/>
          </a:xfrm>
          <a:prstGeom prst="ellipse">
            <a:avLst/>
          </a:prstGeom>
          <a:solidFill>
            <a:srgbClr val="AE141B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3CB241-EBFC-C8B1-D8E6-EEC61317E349}"/>
              </a:ext>
            </a:extLst>
          </p:cNvPr>
          <p:cNvSpPr txBox="1"/>
          <p:nvPr/>
        </p:nvSpPr>
        <p:spPr>
          <a:xfrm>
            <a:off x="12223867" y="6131918"/>
            <a:ext cx="493159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Arial" panose="020B0604020202020204" pitchFamily="34" charset="0"/>
              </a:rPr>
              <a:t>Overseas Bases:</a:t>
            </a:r>
          </a:p>
          <a:p>
            <a:pPr lvl="1" indent="-428625">
              <a:buFont typeface="Arial" panose="020B0604020202020204" pitchFamily="34" charset="0"/>
              <a:buChar char="•"/>
            </a:pPr>
            <a:r>
              <a:rPr lang="en-US" sz="2100" dirty="0">
                <a:latin typeface="Arial" panose="020B0604020202020204" pitchFamily="34" charset="0"/>
              </a:rPr>
              <a:t>Mildenhall AFB: England</a:t>
            </a:r>
          </a:p>
          <a:p>
            <a:pPr lvl="1" indent="-428625">
              <a:buFont typeface="Arial" panose="020B0604020202020204" pitchFamily="34" charset="0"/>
              <a:buChar char="•"/>
            </a:pPr>
            <a:r>
              <a:rPr lang="en-US" sz="2100" dirty="0">
                <a:latin typeface="Arial" panose="020B0604020202020204" pitchFamily="34" charset="0"/>
              </a:rPr>
              <a:t>Ramstein AFB: Germany</a:t>
            </a:r>
          </a:p>
          <a:p>
            <a:pPr lvl="1" indent="-428625">
              <a:buFont typeface="Arial" panose="020B0604020202020204" pitchFamily="34" charset="0"/>
              <a:buChar char="•"/>
            </a:pPr>
            <a:r>
              <a:rPr lang="en-US" sz="2100" dirty="0">
                <a:latin typeface="Arial" panose="020B0604020202020204" pitchFamily="34" charset="0"/>
              </a:rPr>
              <a:t>USAG Stuttgart: Germany</a:t>
            </a:r>
          </a:p>
          <a:p>
            <a:pPr lvl="1" indent="-428625">
              <a:buFont typeface="Arial" panose="020B0604020202020204" pitchFamily="34" charset="0"/>
              <a:buChar char="•"/>
            </a:pPr>
            <a:r>
              <a:rPr lang="en-US" sz="2100" dirty="0">
                <a:latin typeface="Arial" panose="020B0604020202020204" pitchFamily="34" charset="0"/>
              </a:rPr>
              <a:t>USAG Bavaria: Germany</a:t>
            </a:r>
          </a:p>
          <a:p>
            <a:pPr lvl="1" indent="-428625">
              <a:buFont typeface="Arial" panose="020B0604020202020204" pitchFamily="34" charset="0"/>
              <a:buChar char="•"/>
            </a:pPr>
            <a:r>
              <a:rPr lang="en-US" sz="2100" dirty="0">
                <a:latin typeface="Arial" panose="020B0604020202020204" pitchFamily="34" charset="0"/>
              </a:rPr>
              <a:t>USAG Vicenza: Italy</a:t>
            </a:r>
          </a:p>
          <a:p>
            <a:endParaRPr lang="en-US" sz="2700" dirty="0"/>
          </a:p>
          <a:p>
            <a:endParaRPr lang="en-US" sz="2700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B8F0720-CABA-A7D7-138B-528FCA612BB3}"/>
              </a:ext>
            </a:extLst>
          </p:cNvPr>
          <p:cNvSpPr/>
          <p:nvPr/>
        </p:nvSpPr>
        <p:spPr>
          <a:xfrm>
            <a:off x="2557565" y="6481211"/>
            <a:ext cx="121671" cy="119600"/>
          </a:xfrm>
          <a:prstGeom prst="ellipse">
            <a:avLst/>
          </a:prstGeom>
          <a:solidFill>
            <a:srgbClr val="AE141B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ED818B5-3CDE-808D-C34B-00B67191049C}"/>
              </a:ext>
            </a:extLst>
          </p:cNvPr>
          <p:cNvSpPr/>
          <p:nvPr/>
        </p:nvSpPr>
        <p:spPr>
          <a:xfrm>
            <a:off x="2435894" y="5552915"/>
            <a:ext cx="121671" cy="119600"/>
          </a:xfrm>
          <a:prstGeom prst="ellipse">
            <a:avLst/>
          </a:prstGeom>
          <a:solidFill>
            <a:srgbClr val="AE141B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30F56FD-6542-ABD8-9FB7-5E7D581EDDF4}"/>
              </a:ext>
            </a:extLst>
          </p:cNvPr>
          <p:cNvSpPr/>
          <p:nvPr/>
        </p:nvSpPr>
        <p:spPr>
          <a:xfrm>
            <a:off x="2490708" y="6338837"/>
            <a:ext cx="121671" cy="119600"/>
          </a:xfrm>
          <a:prstGeom prst="ellipse">
            <a:avLst/>
          </a:prstGeom>
          <a:solidFill>
            <a:srgbClr val="AE141B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1B89F22-741F-EE98-32DD-774BCD9B7887}"/>
              </a:ext>
            </a:extLst>
          </p:cNvPr>
          <p:cNvSpPr/>
          <p:nvPr/>
        </p:nvSpPr>
        <p:spPr>
          <a:xfrm>
            <a:off x="7338971" y="4767469"/>
            <a:ext cx="121671" cy="119600"/>
          </a:xfrm>
          <a:prstGeom prst="ellipse">
            <a:avLst/>
          </a:prstGeom>
          <a:solidFill>
            <a:srgbClr val="AE141B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C3CC03E-A87F-33B1-9DD1-7F19AE316BDF}"/>
              </a:ext>
            </a:extLst>
          </p:cNvPr>
          <p:cNvSpPr/>
          <p:nvPr/>
        </p:nvSpPr>
        <p:spPr>
          <a:xfrm>
            <a:off x="8738702" y="5636062"/>
            <a:ext cx="121671" cy="119600"/>
          </a:xfrm>
          <a:prstGeom prst="ellipse">
            <a:avLst/>
          </a:prstGeom>
          <a:solidFill>
            <a:srgbClr val="AE141B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E0C6DEB-5E02-CD39-E5C7-1EBC52542F78}"/>
              </a:ext>
            </a:extLst>
          </p:cNvPr>
          <p:cNvSpPr/>
          <p:nvPr/>
        </p:nvSpPr>
        <p:spPr>
          <a:xfrm>
            <a:off x="7894446" y="6108433"/>
            <a:ext cx="121671" cy="119600"/>
          </a:xfrm>
          <a:prstGeom prst="ellipse">
            <a:avLst/>
          </a:prstGeom>
          <a:solidFill>
            <a:srgbClr val="AE141B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33F606E-468F-01CD-22A4-B43A8185DDF0}"/>
              </a:ext>
            </a:extLst>
          </p:cNvPr>
          <p:cNvSpPr/>
          <p:nvPr/>
        </p:nvSpPr>
        <p:spPr>
          <a:xfrm>
            <a:off x="8578149" y="3539000"/>
            <a:ext cx="121671" cy="119600"/>
          </a:xfrm>
          <a:prstGeom prst="ellipse">
            <a:avLst/>
          </a:prstGeom>
          <a:solidFill>
            <a:srgbClr val="AE141B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7405438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VALOR">
      <a:dk1>
        <a:srgbClr val="000000"/>
      </a:dk1>
      <a:lt1>
        <a:srgbClr val="FFFFFF"/>
      </a:lt1>
      <a:dk2>
        <a:srgbClr val="9A9A8C"/>
      </a:dk2>
      <a:lt2>
        <a:srgbClr val="C0C1B6"/>
      </a:lt2>
      <a:accent1>
        <a:srgbClr val="7F1416"/>
      </a:accent1>
      <a:accent2>
        <a:srgbClr val="82896D"/>
      </a:accent2>
      <a:accent3>
        <a:srgbClr val="71795D"/>
      </a:accent3>
      <a:accent4>
        <a:srgbClr val="FFC000"/>
      </a:accent4>
      <a:accent5>
        <a:srgbClr val="005392"/>
      </a:accent5>
      <a:accent6>
        <a:srgbClr val="00086B"/>
      </a:accent6>
      <a:hlink>
        <a:srgbClr val="7F1416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BECB5F6D-8ADC-7544-BE07-26E24B11D487}" vid="{D5580349-A4AD-4340-8447-9583B64B243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32015</TotalTime>
  <Words>752</Words>
  <Application>Microsoft Office PowerPoint</Application>
  <PresentationFormat>Custom</PresentationFormat>
  <Paragraphs>197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Calibri</vt:lpstr>
      <vt:lpstr>Wingdings</vt:lpstr>
      <vt:lpstr>Arial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DEVELOP WORKFORCE PARTNERSHIPS</vt:lpstr>
      <vt:lpstr>MILITARY BASE VISITS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VALOR SHRM Presentation</dc:title>
  <dc:creator>Molly Bode</dc:creator>
  <cp:lastModifiedBy>Allen, Sasche (LRC)</cp:lastModifiedBy>
  <cp:revision>14</cp:revision>
  <cp:lastPrinted>2024-09-11T15:30:17Z</cp:lastPrinted>
  <dcterms:created xsi:type="dcterms:W3CDTF">2006-08-16T00:00:00Z</dcterms:created>
  <dcterms:modified xsi:type="dcterms:W3CDTF">2024-09-11T17:34:23Z</dcterms:modified>
  <dc:identifier>DAF5hclJK8w</dc:identifier>
</cp:coreProperties>
</file>